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67" y="600"/>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96DAC541-7B7A-43D3-8B79-37D633B846F1}">
                <asvg:svgBlip xmlns:asvg="http://schemas.microsoft.com/office/drawing/2016/SVG/main" r:embed="rId3"/>
              </a:ext>
            </a:extLst>
          </a:blip>
          <a:srcRect r="31046" b="19631"/>
          <a:stretch/>
        </p:blipFill>
        <p:spPr>
          <a:xfrm>
            <a:off x="6880349" y="1346301"/>
            <a:ext cx="5311651"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tel:+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8.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xfrm>
            <a:off x="1597807" y="2184410"/>
            <a:ext cx="6299284" cy="607100"/>
          </a:xfrm>
          <a:prstGeom prst="rect">
            <a:avLst/>
          </a:prstGeom>
        </p:spPr>
        <p:txBody>
          <a:bodyPr/>
          <a:lstStyle/>
          <a:p>
            <a:r>
              <a:rPr lang="pt-PT" sz="3200" dirty="0">
                <a:solidFill>
                  <a:schemeClr val="bg1"/>
                </a:solidFill>
                <a:ea typeface="Open Sans" panose="020B0606030504020204" pitchFamily="34" charset="0"/>
                <a:cs typeface="Sora" pitchFamily="2" charset="0"/>
              </a:rPr>
              <a:t>Reunião Geral do DOER 2025</a:t>
            </a:r>
            <a:endParaRPr lang="en-US" sz="3200" b="1" dirty="0">
              <a:solidFill>
                <a:schemeClr val="bg1"/>
              </a:solidFill>
              <a:ea typeface="Open Sans" panose="020B0606030504020204" pitchFamily="34" charset="0"/>
              <a:cs typeface="Sora" pitchFamily="2" charset="0"/>
            </a:endParaRP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a:lstStyle/>
          <a:p>
            <a:r>
              <a:rPr lang="en-US" i="0" dirty="0">
                <a:solidFill>
                  <a:schemeClr val="bg1"/>
                </a:solidFill>
                <a:effectLst/>
                <a:ea typeface="Open Sans" panose="020B0606030504020204" pitchFamily="34" charset="0"/>
                <a:cs typeface="Open Sans" panose="020B0606030504020204" pitchFamily="34" charset="0"/>
              </a:rPr>
              <a:t>27 de Janeiro de 2025</a:t>
            </a:r>
            <a:endParaRPr lang="en-US" dirty="0">
              <a:solidFill>
                <a:schemeClr val="bg1"/>
              </a:solidFill>
              <a:ea typeface="Open Sans" panose="020B0606030504020204" pitchFamily="34" charset="0"/>
              <a:cs typeface="Open Sans" panose="020B0606030504020204" pitchFamily="34" charset="0"/>
            </a:endParaRP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390754"/>
          </a:xfrm>
        </p:spPr>
        <p:txBody>
          <a:bodyPr/>
          <a:lstStyle/>
          <a:p>
            <a:r>
              <a:rPr lang="en-US" sz="1600" dirty="0" err="1"/>
              <a:t>Comissária</a:t>
            </a:r>
            <a:endParaRPr lang="en-US" sz="1600" dirty="0"/>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en-US" sz="1800" dirty="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4" y="1269347"/>
            <a:ext cx="2205797"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 para 2025</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3" y="1697093"/>
            <a:ext cx="3274157" cy="913070"/>
          </a:xfrm>
          <a:prstGeom prst="rect">
            <a:avLst/>
          </a:prstGeom>
          <a:noFill/>
        </p:spPr>
        <p:txBody>
          <a:bodyPr wrap="square" lIns="91440" tIns="45720" rIns="91440" bIns="45720" anchor="t">
            <a:spAutoFit/>
          </a:bodyPr>
          <a:lstStyle/>
          <a:p>
            <a:pPr marL="171450" indent="-171450">
              <a:lnSpc>
                <a:spcPts val="1600"/>
              </a:lnSpc>
              <a:buFont typeface="Arial"/>
              <a:buChar char="•"/>
            </a:pPr>
            <a:r>
              <a:rPr lang="en-US" sz="1200" b="1" dirty="0" err="1">
                <a:solidFill>
                  <a:schemeClr val="tx1">
                    <a:lumMod val="50000"/>
                    <a:lumOff val="50000"/>
                  </a:schemeClr>
                </a:solidFill>
                <a:ea typeface="Calibri"/>
                <a:cs typeface="Calibri"/>
              </a:rPr>
              <a:t>Fevereiro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Ordem prevista no Plano Trienal 2025-2027</a:t>
            </a:r>
            <a:endParaRPr lang="en-US" sz="1200" dirty="0">
              <a:solidFill>
                <a:schemeClr val="tx1">
                  <a:lumMod val="50000"/>
                  <a:lumOff val="50000"/>
                </a:schemeClr>
              </a:solidFill>
              <a:ea typeface="Calibri"/>
              <a:cs typeface="Calibri"/>
            </a:endParaRPr>
          </a:p>
          <a:p>
            <a:pPr marL="171450" indent="-171450">
              <a:lnSpc>
                <a:spcPts val="1600"/>
              </a:lnSpc>
              <a:buFont typeface="Arial"/>
              <a:buChar char="•"/>
            </a:pPr>
            <a:r>
              <a:rPr lang="en-US" sz="1200" b="1" dirty="0" err="1">
                <a:solidFill>
                  <a:schemeClr val="tx1">
                    <a:lumMod val="50000"/>
                    <a:lumOff val="50000"/>
                  </a:schemeClr>
                </a:solidFill>
                <a:ea typeface="Calibri"/>
                <a:cs typeface="Calibri"/>
              </a:rPr>
              <a:t>Junho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Lançamento do financiamento do IRA</a:t>
            </a:r>
            <a:endParaRPr lang="en-US" sz="1200" dirty="0">
              <a:solidFill>
                <a:schemeClr val="tx1">
                  <a:lumMod val="50000"/>
                  <a:lumOff val="50000"/>
                </a:schemeClr>
              </a:solidFill>
              <a:ea typeface="Calibri"/>
              <a:cs typeface="Calibri"/>
            </a:endParaRPr>
          </a:p>
          <a:p>
            <a:pPr marL="171450" indent="-171450">
              <a:lnSpc>
                <a:spcPts val="1600"/>
              </a:lnSpc>
              <a:buFont typeface="Arial"/>
              <a:buChar char="•"/>
            </a:pPr>
            <a:r>
              <a:rPr lang="en-US" sz="1200" b="1" dirty="0">
                <a:solidFill>
                  <a:schemeClr val="tx1">
                    <a:lumMod val="50000"/>
                    <a:lumOff val="50000"/>
                  </a:schemeClr>
                </a:solidFill>
                <a:ea typeface="Calibri"/>
                <a:cs typeface="Calibri"/>
              </a:rPr>
              <a:t>Em </a:t>
            </a:r>
            <a:r>
              <a:rPr lang="en-US" sz="1200" b="1" dirty="0" err="1">
                <a:solidFill>
                  <a:schemeClr val="tx1">
                    <a:lumMod val="50000"/>
                    <a:lumOff val="50000"/>
                  </a:schemeClr>
                </a:solidFill>
                <a:ea typeface="Calibri"/>
                <a:cs typeface="Calibri"/>
              </a:rPr>
              <a:t>curso</a:t>
            </a:r>
            <a:r>
              <a:rPr lang="en-US" sz="1200" dirty="0">
                <a:solidFill>
                  <a:schemeClr val="tx1">
                    <a:lumMod val="50000"/>
                    <a:lumOff val="50000"/>
                  </a:schemeClr>
                </a:solidFill>
                <a:ea typeface="Calibri"/>
                <a:cs typeface="Calibri"/>
              </a:rPr>
              <a:t>: </a:t>
            </a:r>
            <a:r>
              <a:rPr lang="en-US" sz="1200" dirty="0" err="1">
                <a:solidFill>
                  <a:schemeClr val="tx1">
                    <a:lumMod val="50000"/>
                    <a:lumOff val="50000"/>
                  </a:schemeClr>
                </a:solidFill>
                <a:ea typeface="Calibri"/>
                <a:cs typeface="Calibri"/>
              </a:rPr>
              <a:t>melhorias</a:t>
            </a:r>
            <a:r>
              <a:rPr lang="en-US" sz="1200" dirty="0">
                <a:solidFill>
                  <a:schemeClr val="tx1">
                    <a:lumMod val="50000"/>
                    <a:lumOff val="50000"/>
                  </a:schemeClr>
                </a:solidFill>
                <a:ea typeface="Calibri"/>
                <a:cs typeface="Calibri"/>
              </a:rPr>
              <a:t> no </a:t>
            </a:r>
            <a:r>
              <a:rPr lang="en-US" sz="1200" dirty="0" err="1">
                <a:solidFill>
                  <a:schemeClr val="tx1">
                    <a:lumMod val="50000"/>
                    <a:lumOff val="50000"/>
                  </a:schemeClr>
                </a:solidFill>
                <a:ea typeface="Calibri"/>
                <a:cs typeface="Calibri"/>
              </a:rPr>
              <a:t>envolvimento</a:t>
            </a:r>
            <a:r>
              <a:rPr lang="en-US" sz="1200" dirty="0">
                <a:solidFill>
                  <a:schemeClr val="tx1">
                    <a:lumMod val="50000"/>
                    <a:lumOff val="50000"/>
                  </a:schemeClr>
                </a:solidFill>
                <a:ea typeface="Calibri"/>
                <a:cs typeface="Calibri"/>
              </a:rPr>
              <a:t> </a:t>
            </a:r>
            <a:r>
              <a:rPr lang="en-US" sz="1200" dirty="0" err="1">
                <a:solidFill>
                  <a:schemeClr val="tx1">
                    <a:lumMod val="50000"/>
                    <a:lumOff val="50000"/>
                  </a:schemeClr>
                </a:solidFill>
                <a:ea typeface="Calibri"/>
                <a:cs typeface="Calibri"/>
              </a:rPr>
              <a:t>público</a:t>
            </a:r>
            <a:endParaRPr lang="en-US" sz="1200" dirty="0">
              <a:solidFill>
                <a:schemeClr val="tx1">
                  <a:lumMod val="50000"/>
                  <a:lumOff val="50000"/>
                </a:schemeClr>
              </a:solidFill>
              <a:ea typeface="Calibri"/>
              <a:cs typeface="Calibri"/>
            </a:endParaRP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272431"/>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4" y="3429000"/>
            <a:ext cx="3682196" cy="338554"/>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4" y="3767554"/>
            <a:ext cx="3274156" cy="2144177"/>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dirty="0" err="1">
                <a:solidFill>
                  <a:schemeClr val="tx1">
                    <a:lumMod val="50000"/>
                    <a:lumOff val="50000"/>
                  </a:schemeClr>
                </a:solidFill>
                <a:ea typeface="Calibri"/>
                <a:cs typeface="Calibri"/>
              </a:rPr>
              <a:t>Fevereiro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Feedback público do </a:t>
            </a:r>
            <a:r>
              <a:rPr lang="pt-PT" sz="1200" dirty="0" err="1">
                <a:solidFill>
                  <a:schemeClr val="tx1">
                    <a:lumMod val="50000"/>
                    <a:lumOff val="50000"/>
                  </a:schemeClr>
                </a:solidFill>
                <a:ea typeface="Calibri"/>
                <a:cs typeface="Calibri"/>
              </a:rPr>
              <a:t>PACE</a:t>
            </a:r>
            <a:r>
              <a:rPr lang="pt-PT" sz="1200" dirty="0">
                <a:solidFill>
                  <a:schemeClr val="tx1">
                    <a:lumMod val="50000"/>
                    <a:lumOff val="50000"/>
                  </a:schemeClr>
                </a:solidFill>
                <a:ea typeface="Calibri"/>
                <a:cs typeface="Calibri"/>
              </a:rPr>
              <a:t> comercial sobre as revisões propostas das orientações</a:t>
            </a:r>
            <a:endParaRPr lang="en-US"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ea typeface="Calibri"/>
                <a:cs typeface="Calibri"/>
              </a:rPr>
              <a:t>Em </a:t>
            </a:r>
            <a:r>
              <a:rPr lang="en-US" sz="1200" b="1" dirty="0" err="1">
                <a:solidFill>
                  <a:schemeClr val="tx1">
                    <a:lumMod val="50000"/>
                    <a:lumOff val="50000"/>
                  </a:schemeClr>
                </a:solidFill>
                <a:ea typeface="Calibri"/>
                <a:cs typeface="Calibri"/>
              </a:rPr>
              <a:t>curso</a:t>
            </a:r>
            <a:r>
              <a:rPr lang="en-US" sz="1200" b="1" dirty="0">
                <a:solidFill>
                  <a:schemeClr val="tx1">
                    <a:lumMod val="50000"/>
                    <a:lumOff val="50000"/>
                  </a:schemeClr>
                </a:solidFill>
                <a:ea typeface="Calibri"/>
                <a:cs typeface="Calibri"/>
              </a:rPr>
              <a:t>:</a:t>
            </a:r>
            <a:r>
              <a:rPr lang="en-US" sz="1200" dirty="0">
                <a:solidFill>
                  <a:schemeClr val="tx1">
                    <a:lumMod val="50000"/>
                    <a:lumOff val="50000"/>
                  </a:schemeClr>
                </a:solidFill>
                <a:ea typeface="Calibri"/>
                <a:cs typeface="Calibri"/>
              </a:rPr>
              <a:t> </a:t>
            </a:r>
            <a:r>
              <a:rPr lang="en-US" sz="1200" dirty="0" err="1">
                <a:solidFill>
                  <a:schemeClr val="tx1">
                    <a:lumMod val="50000"/>
                    <a:lumOff val="50000"/>
                  </a:schemeClr>
                </a:solidFill>
                <a:ea typeface="Calibri"/>
                <a:cs typeface="Calibri"/>
              </a:rPr>
              <a:t>através</a:t>
            </a:r>
            <a:r>
              <a:rPr lang="en-US" sz="1200" dirty="0">
                <a:solidFill>
                  <a:schemeClr val="tx1">
                    <a:lumMod val="50000"/>
                    <a:lumOff val="50000"/>
                  </a:schemeClr>
                </a:solidFill>
                <a:ea typeface="Calibri"/>
                <a:cs typeface="Calibri"/>
              </a:rPr>
              <a:t> de </a:t>
            </a:r>
            <a:r>
              <a:rPr lang="pt-PT" sz="1200" u="sng" dirty="0">
                <a:solidFill>
                  <a:srgbClr val="3567B1"/>
                </a:solidFill>
                <a:ea typeface="Calibri"/>
                <a:cs typeface="Calibri"/>
                <a:hlinkClick r:id="rId2"/>
              </a:rPr>
              <a:t>reuniões públicas mensais do </a:t>
            </a:r>
            <a:r>
              <a:rPr lang="pt-PT" sz="1200" u="sng" dirty="0" err="1">
                <a:solidFill>
                  <a:srgbClr val="3567B1"/>
                </a:solidFill>
                <a:ea typeface="Calibri"/>
                <a:cs typeface="Calibri"/>
                <a:hlinkClick r:id="rId2"/>
              </a:rPr>
              <a:t>EEAC</a:t>
            </a:r>
            <a:endParaRPr lang="en-US" sz="1200" u="sng" dirty="0">
              <a:solidFill>
                <a:srgbClr val="3567B1"/>
              </a:solidFill>
              <a:ea typeface="Calibri"/>
              <a:cs typeface="Calibri"/>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ea typeface="Calibri"/>
                <a:cs typeface="Calibri"/>
              </a:rPr>
              <a:t>Em </a:t>
            </a:r>
            <a:r>
              <a:rPr lang="en-US" sz="1200" b="1" dirty="0" err="1">
                <a:solidFill>
                  <a:schemeClr val="tx1">
                    <a:lumMod val="50000"/>
                    <a:lumOff val="50000"/>
                  </a:schemeClr>
                </a:solidFill>
                <a:ea typeface="Calibri"/>
                <a:cs typeface="Calibri"/>
              </a:rPr>
              <a:t>curso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Feedback do Código de Energia através de </a:t>
            </a:r>
            <a:r>
              <a:rPr lang="en-US" sz="1200" dirty="0">
                <a:solidFill>
                  <a:srgbClr val="3567B1"/>
                </a:solidFill>
                <a:ea typeface="Calibri"/>
                <a:cs typeface="Calibri"/>
                <a:hlinkClick r:id="rId3"/>
              </a:rPr>
              <a:t>stretchcode@mass.gov</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 e formação patrocinada pelo programa </a:t>
            </a:r>
            <a:r>
              <a:rPr lang="pt-PT" sz="1200" dirty="0" err="1">
                <a:solidFill>
                  <a:schemeClr val="tx1">
                    <a:lumMod val="50000"/>
                    <a:lumOff val="50000"/>
                  </a:schemeClr>
                </a:solidFill>
                <a:ea typeface="Calibri"/>
                <a:cs typeface="Calibri"/>
              </a:rPr>
              <a:t>Mass</a:t>
            </a:r>
            <a:r>
              <a:rPr lang="pt-PT" sz="1200" dirty="0">
                <a:solidFill>
                  <a:schemeClr val="tx1">
                    <a:lumMod val="50000"/>
                    <a:lumOff val="50000"/>
                  </a:schemeClr>
                </a:solidFill>
                <a:ea typeface="Calibri"/>
                <a:cs typeface="Calibri"/>
              </a:rPr>
              <a:t> Save</a:t>
            </a:r>
            <a:endParaRPr lang="en-US"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ea typeface="Calibri"/>
                <a:cs typeface="Calibri"/>
              </a:rPr>
              <a:t>Em </a:t>
            </a:r>
            <a:r>
              <a:rPr lang="en-US" sz="1200" b="1" dirty="0" err="1">
                <a:solidFill>
                  <a:schemeClr val="tx1">
                    <a:lumMod val="50000"/>
                    <a:lumOff val="50000"/>
                  </a:schemeClr>
                </a:solidFill>
                <a:ea typeface="Calibri"/>
                <a:cs typeface="Calibri"/>
              </a:rPr>
              <a:t>curso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Feedback das partes interessadas sobre as Diretrizes de Relatórios de Energia de Edifícios</a:t>
            </a:r>
            <a:r>
              <a:rPr lang="en-US" sz="1200" dirty="0">
                <a:solidFill>
                  <a:schemeClr val="tx1">
                    <a:lumMod val="50000"/>
                    <a:lumOff val="50000"/>
                  </a:schemeClr>
                </a:solidFill>
                <a:ea typeface="Calibri"/>
                <a:cs typeface="Calibri"/>
              </a:rPr>
              <a:t>, </a:t>
            </a:r>
            <a:r>
              <a:rPr lang="en-US" sz="1200" dirty="0">
                <a:solidFill>
                  <a:srgbClr val="3567B1"/>
                </a:solidFill>
                <a:ea typeface="Calibri"/>
                <a:cs typeface="Calibri"/>
                <a:hlinkClick r:id="rId4"/>
              </a:rPr>
              <a:t>DOER.BER@mass.gov</a:t>
            </a:r>
            <a:endParaRPr lang="en-US" sz="1200" dirty="0">
              <a:solidFill>
                <a:srgbClr val="3567B1"/>
              </a:solidFill>
              <a:ea typeface="Calibri"/>
              <a:cs typeface="Calibri"/>
            </a:endParaRP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en-US" sz="4000" dirty="0" err="1"/>
              <a:t>Eficiência</a:t>
            </a:r>
            <a:r>
              <a:rPr lang="en-US" sz="4000" dirty="0"/>
              <a:t> </a:t>
            </a:r>
            <a:r>
              <a:rPr lang="en-US" sz="4000" dirty="0" err="1"/>
              <a:t>Energética</a:t>
            </a:r>
            <a:endParaRPr lang="en-US" sz="4000" dirty="0"/>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3" y="2269612"/>
            <a:ext cx="4650415" cy="4132897"/>
          </a:xfrm>
        </p:spPr>
        <p:txBody>
          <a:bodyPr lIns="91440" tIns="45720" rIns="91440" bIns="45720" anchor="t"/>
          <a:lstStyle/>
          <a:p>
            <a:pPr marL="285750" indent="-285750">
              <a:buFont typeface="Arial" panose="020B0604020202020204" pitchFamily="34" charset="0"/>
              <a:buChar char="•"/>
            </a:pPr>
            <a:r>
              <a:rPr lang="pt-PT" b="0" dirty="0">
                <a:solidFill>
                  <a:srgbClr val="3567B1"/>
                </a:solidFill>
              </a:rPr>
              <a:t>Trabalho contínuo com os administradores do programa </a:t>
            </a:r>
            <a:r>
              <a:rPr lang="pt-PT" b="0" dirty="0" err="1">
                <a:solidFill>
                  <a:srgbClr val="3567B1"/>
                </a:solidFill>
              </a:rPr>
              <a:t>Mass</a:t>
            </a:r>
            <a:r>
              <a:rPr lang="pt-PT" b="0" dirty="0">
                <a:solidFill>
                  <a:srgbClr val="3567B1"/>
                </a:solidFill>
              </a:rPr>
              <a:t> Save no plano trienal 2025-2027</a:t>
            </a:r>
            <a:endParaRPr lang="en-US" b="0" dirty="0">
              <a:solidFill>
                <a:srgbClr val="3567B1"/>
              </a:solidFill>
            </a:endParaRPr>
          </a:p>
          <a:p>
            <a:pPr marL="628650" lvl="1" indent="-171450">
              <a:buFont typeface="Arial" panose="020B0604020202020204" pitchFamily="34" charset="0"/>
              <a:buChar char="•"/>
            </a:pPr>
            <a:r>
              <a:rPr lang="pt-PT" sz="1200" dirty="0">
                <a:solidFill>
                  <a:srgbClr val="3567B1"/>
                </a:solidFill>
                <a:ea typeface="Calibri"/>
                <a:cs typeface="Calibri"/>
              </a:rPr>
              <a:t>Climatização sem custos, bombas de calor através de entrega facilitada para clientes de rendimentos moderados em todo o estado e inquilinos em comunidades de capital designado</a:t>
            </a:r>
            <a:endParaRPr lang="en-US" sz="1200" dirty="0">
              <a:solidFill>
                <a:srgbClr val="3567B1"/>
              </a:solidFill>
              <a:ea typeface="Calibri"/>
              <a:cs typeface="Calibri"/>
            </a:endParaRPr>
          </a:p>
          <a:p>
            <a:pPr marL="628650" lvl="1" indent="-171450">
              <a:buFont typeface="Arial" panose="020B0604020202020204" pitchFamily="34" charset="0"/>
              <a:buChar char="•"/>
            </a:pPr>
            <a:r>
              <a:rPr lang="pt-PT" sz="1200" dirty="0">
                <a:solidFill>
                  <a:srgbClr val="3567B1"/>
                </a:solidFill>
                <a:ea typeface="Calibri"/>
                <a:cs typeface="Calibri"/>
              </a:rPr>
              <a:t>Lançamento de </a:t>
            </a:r>
            <a:r>
              <a:rPr lang="pt-PT" sz="1200" dirty="0" err="1">
                <a:solidFill>
                  <a:srgbClr val="3567B1"/>
                </a:solidFill>
                <a:ea typeface="Calibri"/>
                <a:cs typeface="Calibri"/>
              </a:rPr>
              <a:t>scorecards</a:t>
            </a:r>
            <a:r>
              <a:rPr lang="pt-PT" sz="1200" dirty="0">
                <a:solidFill>
                  <a:srgbClr val="3567B1"/>
                </a:solidFill>
                <a:ea typeface="Calibri"/>
                <a:cs typeface="Calibri"/>
              </a:rPr>
              <a:t> domésticos e consultas sobre descarbonização</a:t>
            </a:r>
            <a:endParaRPr lang="en-US" sz="1200" dirty="0">
              <a:solidFill>
                <a:srgbClr val="3567B1"/>
              </a:solidFill>
              <a:ea typeface="Calibri"/>
              <a:cs typeface="Calibri"/>
            </a:endParaRPr>
          </a:p>
          <a:p>
            <a:pPr marL="285750" indent="-285750">
              <a:spcBef>
                <a:spcPts val="1200"/>
              </a:spcBef>
              <a:buFont typeface="Arial" panose="020B0604020202020204" pitchFamily="34" charset="0"/>
              <a:buChar char="•"/>
            </a:pPr>
            <a:r>
              <a:rPr lang="pt-PT" b="0" dirty="0">
                <a:solidFill>
                  <a:srgbClr val="3567B1"/>
                </a:solidFill>
                <a:ea typeface="Calibri"/>
                <a:cs typeface="Calibri"/>
              </a:rPr>
              <a:t>Melhorar as oportunidades de sensibilização pública sobre o trabalho da Divisão de Eficiência Energética</a:t>
            </a:r>
            <a:endParaRPr lang="en-US" b="0" dirty="0">
              <a:solidFill>
                <a:srgbClr val="3567B1"/>
              </a:solidFill>
              <a:ea typeface="Calibri"/>
              <a:cs typeface="Calibri"/>
            </a:endParaRPr>
          </a:p>
          <a:p>
            <a:pPr marL="285750" indent="-285750">
              <a:spcBef>
                <a:spcPts val="1200"/>
              </a:spcBef>
              <a:buFont typeface="Arial" panose="020B0604020202020204" pitchFamily="34" charset="0"/>
              <a:buChar char="•"/>
            </a:pPr>
            <a:r>
              <a:rPr lang="pt-PT" b="0" dirty="0">
                <a:solidFill>
                  <a:srgbClr val="3567B1"/>
                </a:solidFill>
                <a:ea typeface="Calibri"/>
                <a:cs typeface="Calibri"/>
              </a:rPr>
              <a:t>Implementar o Programa de Desconto em Energia Residencial para clientes de centrais de iluminação municipais, Programa de Desconto em Eletrodomésticos para Eletrificação Residencial através do programa </a:t>
            </a:r>
            <a:r>
              <a:rPr lang="pt-PT" b="0" dirty="0" err="1">
                <a:solidFill>
                  <a:srgbClr val="3567B1"/>
                </a:solidFill>
                <a:ea typeface="Calibri"/>
                <a:cs typeface="Calibri"/>
              </a:rPr>
              <a:t>Mass</a:t>
            </a:r>
            <a:r>
              <a:rPr lang="pt-PT" b="0" dirty="0">
                <a:solidFill>
                  <a:srgbClr val="3567B1"/>
                </a:solidFill>
                <a:ea typeface="Calibri"/>
                <a:cs typeface="Calibri"/>
              </a:rPr>
              <a:t> Save</a:t>
            </a:r>
            <a:endParaRPr lang="en-US" dirty="0">
              <a:solidFill>
                <a:srgbClr val="3567B1"/>
              </a:solidFill>
              <a:ea typeface="Calibri"/>
              <a:cs typeface="Calibri"/>
            </a:endParaRPr>
          </a:p>
          <a:p>
            <a:pPr marL="285750" indent="-285750">
              <a:buFont typeface="Calibri"/>
              <a:buChar char="-"/>
            </a:pPr>
            <a:endParaRPr lang="en-US" dirty="0">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para 2025</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en-US" dirty="0" err="1"/>
              <a:t>Comunidades</a:t>
            </a:r>
            <a:r>
              <a:rPr lang="en-US" dirty="0"/>
              <a:t> Verdes</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49" y="2523497"/>
            <a:ext cx="6540295" cy="2688880"/>
          </a:xfrm>
        </p:spPr>
        <p:txBody>
          <a:bodyPr lIns="91440" tIns="45720" rIns="91440" bIns="45720" numCol="1" spcCol="548640" anchor="t"/>
          <a:lstStyle/>
          <a:p>
            <a:pPr marL="342900" indent="-342900">
              <a:spcBef>
                <a:spcPts val="0"/>
              </a:spcBef>
              <a:spcAft>
                <a:spcPts val="1800"/>
              </a:spcAft>
              <a:buFont typeface="Arial" panose="020B0604020202020204" pitchFamily="34" charset="0"/>
              <a:buChar char="•"/>
            </a:pPr>
            <a:r>
              <a:rPr lang="pt-PT" sz="2000" dirty="0">
                <a:solidFill>
                  <a:srgbClr val="3567B1"/>
                </a:solidFill>
                <a:ea typeface="Calibri"/>
                <a:cs typeface="Calibri"/>
              </a:rPr>
              <a:t>Apoiar e encorajar esforços equitativos de descarbonização municipal para promover os objetivos climáticos de MA</a:t>
            </a:r>
            <a:endParaRPr lang="en-US" sz="2000" dirty="0">
              <a:solidFill>
                <a:srgbClr val="3567B1"/>
              </a:solidFill>
              <a:ea typeface="Calibri"/>
              <a:cs typeface="Calibri"/>
            </a:endParaRPr>
          </a:p>
          <a:p>
            <a:pPr marL="342900" indent="-342900">
              <a:spcBef>
                <a:spcPts val="0"/>
              </a:spcBef>
              <a:spcAft>
                <a:spcPts val="1800"/>
              </a:spcAft>
              <a:buFont typeface="Arial" panose="020B0604020202020204" pitchFamily="34" charset="0"/>
              <a:buChar char="•"/>
            </a:pPr>
            <a:r>
              <a:rPr lang="pt-PT" sz="2000" dirty="0">
                <a:solidFill>
                  <a:srgbClr val="3567B1"/>
                </a:solidFill>
                <a:ea typeface="Calibri"/>
                <a:cs typeface="Calibri"/>
              </a:rPr>
              <a:t>Certificar as primeiras Comunidades Líderes Climáticas</a:t>
            </a:r>
            <a:endParaRPr lang="en-US" sz="2000" dirty="0">
              <a:solidFill>
                <a:srgbClr val="3567B1"/>
              </a:solidFill>
              <a:ea typeface="Calibri"/>
              <a:cs typeface="Calibri"/>
            </a:endParaRPr>
          </a:p>
          <a:p>
            <a:pPr marL="342900" indent="-342900">
              <a:spcBef>
                <a:spcPts val="0"/>
              </a:spcBef>
              <a:spcAft>
                <a:spcPts val="1800"/>
              </a:spcAft>
              <a:buFont typeface="Arial" panose="020B0604020202020204" pitchFamily="34" charset="0"/>
              <a:buChar char="•"/>
            </a:pPr>
            <a:r>
              <a:rPr lang="en-US" sz="2000" dirty="0" err="1">
                <a:solidFill>
                  <a:srgbClr val="3567B1"/>
                </a:solidFill>
                <a:ea typeface="Calibri"/>
                <a:cs typeface="Calibri"/>
              </a:rPr>
              <a:t>Alcançar</a:t>
            </a:r>
            <a:r>
              <a:rPr lang="en-US" sz="2000" dirty="0">
                <a:solidFill>
                  <a:srgbClr val="3567B1"/>
                </a:solidFill>
                <a:ea typeface="Calibri"/>
                <a:cs typeface="Calibri"/>
              </a:rPr>
              <a:t> 300 </a:t>
            </a:r>
            <a:r>
              <a:rPr lang="en-US" sz="2000" dirty="0" err="1">
                <a:solidFill>
                  <a:srgbClr val="3567B1"/>
                </a:solidFill>
                <a:ea typeface="Calibri"/>
                <a:cs typeface="Calibri"/>
              </a:rPr>
              <a:t>Comunidades</a:t>
            </a:r>
            <a:r>
              <a:rPr lang="en-US" sz="2000" dirty="0">
                <a:solidFill>
                  <a:srgbClr val="3567B1"/>
                </a:solidFill>
                <a:ea typeface="Calibri"/>
                <a:cs typeface="Calibri"/>
              </a:rPr>
              <a:t> Verdes</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en-US" sz="2800" dirty="0"/>
              <a:t>Metas para 2025</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843792"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a:t>
            </a:r>
            <a:r>
              <a:rPr lang="en-US" sz="1600" b="1" dirty="0" err="1">
                <a:solidFill>
                  <a:srgbClr val="1E7F7B"/>
                </a:solidFill>
                <a:cs typeface="Sora" pitchFamily="2" charset="0"/>
              </a:rPr>
              <a:t>Prazos</a:t>
            </a:r>
            <a:r>
              <a:rPr lang="en-US" sz="1600" b="1" dirty="0">
                <a:solidFill>
                  <a:srgbClr val="1E7F7B"/>
                </a:solidFill>
                <a:cs typeface="Sora" pitchFamily="2" charset="0"/>
              </a:rPr>
              <a:t> para 2025</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dirty="0">
              <a:solidFill>
                <a:schemeClr val="tx1">
                  <a:lumMod val="50000"/>
                  <a:lumOff val="50000"/>
                </a:schemeClr>
              </a:solidFill>
            </a:endParaRPr>
          </a:p>
          <a:p>
            <a:pPr marL="171450" indent="-171450">
              <a:lnSpc>
                <a:spcPts val="1600"/>
              </a:lnSpc>
              <a:buFont typeface="Arial" panose="020B0604020202020204" pitchFamily="34" charset="0"/>
              <a:buChar char="•"/>
            </a:pPr>
            <a:r>
              <a:rPr lang="en-US" sz="1200" dirty="0" err="1">
                <a:solidFill>
                  <a:schemeClr val="tx1">
                    <a:lumMod val="50000"/>
                    <a:lumOff val="50000"/>
                  </a:schemeClr>
                </a:solidFill>
              </a:rPr>
              <a:t>Visite</a:t>
            </a:r>
            <a:r>
              <a:rPr lang="en-US" sz="1200" dirty="0">
                <a:solidFill>
                  <a:schemeClr val="tx1">
                    <a:lumMod val="50000"/>
                    <a:lumOff val="50000"/>
                  </a:schemeClr>
                </a:solidFill>
              </a:rPr>
              <a:t> o </a:t>
            </a:r>
            <a:r>
              <a:rPr lang="en-US" sz="1200" dirty="0" err="1">
                <a:solidFill>
                  <a:schemeClr val="tx1">
                    <a:lumMod val="50000"/>
                    <a:lumOff val="50000"/>
                  </a:schemeClr>
                </a:solidFill>
              </a:rPr>
              <a:t>nosso</a:t>
            </a:r>
            <a:r>
              <a:rPr lang="en-US" sz="1200" dirty="0">
                <a:solidFill>
                  <a:schemeClr val="tx1">
                    <a:lumMod val="50000"/>
                    <a:lumOff val="50000"/>
                  </a:schemeClr>
                </a:solidFill>
              </a:rPr>
              <a:t> </a:t>
            </a:r>
            <a:r>
              <a:rPr lang="en-US" sz="1200" dirty="0">
                <a:solidFill>
                  <a:srgbClr val="3567B1"/>
                </a:solidFill>
                <a:hlinkClick r:id="rId2">
                  <a:extLst>
                    <a:ext uri="{A12FA001-AC4F-418D-AE19-62706E023703}">
                      <ahyp:hlinkClr xmlns:ahyp="http://schemas.microsoft.com/office/drawing/2018/hyperlinkcolor" val="tx"/>
                    </a:ext>
                  </a:extLst>
                </a:hlinkClick>
              </a:rPr>
              <a:t>site</a:t>
            </a:r>
            <a:r>
              <a:rPr lang="en-US" sz="1200" dirty="0">
                <a:solidFill>
                  <a:schemeClr val="tx1">
                    <a:lumMod val="50000"/>
                    <a:lumOff val="50000"/>
                  </a:schemeClr>
                </a:solidFill>
              </a:rPr>
              <a:t> para </a:t>
            </a:r>
            <a:r>
              <a:rPr lang="en-US" sz="1200" dirty="0" err="1">
                <a:solidFill>
                  <a:schemeClr val="tx1">
                    <a:lumMod val="50000"/>
                    <a:lumOff val="50000"/>
                  </a:schemeClr>
                </a:solidFill>
              </a:rPr>
              <a:t>ver</a:t>
            </a:r>
            <a:r>
              <a:rPr lang="en-US" sz="1200" dirty="0">
                <a:solidFill>
                  <a:schemeClr val="tx1">
                    <a:lumMod val="50000"/>
                    <a:lumOff val="50000"/>
                  </a:schemeClr>
                </a:solidFill>
              </a:rPr>
              <a:t> </a:t>
            </a:r>
            <a:r>
              <a:rPr lang="en-US" sz="1200" dirty="0" err="1">
                <a:solidFill>
                  <a:schemeClr val="tx1">
                    <a:lumMod val="50000"/>
                    <a:lumOff val="50000"/>
                  </a:schemeClr>
                </a:solidFill>
              </a:rPr>
              <a:t>prazos</a:t>
            </a:r>
            <a:r>
              <a:rPr lang="en-US" sz="1200" dirty="0">
                <a:solidFill>
                  <a:schemeClr val="tx1">
                    <a:lumMod val="50000"/>
                    <a:lumOff val="50000"/>
                  </a:schemeClr>
                </a:solidFill>
              </a:rPr>
              <a:t> </a:t>
            </a:r>
            <a:r>
              <a:rPr lang="en-US" sz="1200" dirty="0" err="1">
                <a:solidFill>
                  <a:schemeClr val="tx1">
                    <a:lumMod val="50000"/>
                    <a:lumOff val="50000"/>
                  </a:schemeClr>
                </a:solidFill>
              </a:rPr>
              <a:t>importantes</a:t>
            </a:r>
            <a:endParaRPr lang="en-US" sz="1200" dirty="0">
              <a:solidFill>
                <a:schemeClr val="tx1">
                  <a:lumMod val="50000"/>
                  <a:lumOff val="50000"/>
                </a:schemeClr>
              </a:solidFill>
              <a:ea typeface="Calibri"/>
              <a:cs typeface="Calibri"/>
            </a:endParaRPr>
          </a:p>
          <a:p>
            <a:pPr>
              <a:lnSpc>
                <a:spcPts val="1600"/>
              </a:lnSpc>
            </a:pPr>
            <a:endParaRPr lang="en-US" sz="1200" dirty="0"/>
          </a:p>
          <a:p>
            <a:pPr>
              <a:lnSpc>
                <a:spcPts val="1600"/>
              </a:lnSpc>
            </a:pPr>
            <a:r>
              <a:rPr lang="pt-PT" sz="1200" u="sng" dirty="0">
                <a:solidFill>
                  <a:srgbClr val="3567B1"/>
                </a:solidFill>
                <a:hlinkClick r:id="rId2"/>
              </a:rPr>
              <a:t>Programa Comunidades Verdes do Calendário para 2025</a:t>
            </a:r>
            <a:endParaRPr lang="pt-PT" sz="1200" u="sng" dirty="0">
              <a:solidFill>
                <a:srgbClr val="3567B1"/>
              </a:solidFill>
            </a:endParaRPr>
          </a:p>
          <a:p>
            <a:pPr>
              <a:lnSpc>
                <a:spcPts val="1600"/>
              </a:lnSpc>
            </a:pP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608304" cy="338554"/>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4" y="4501124"/>
            <a:ext cx="3206287"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dirty="0" err="1">
                <a:solidFill>
                  <a:schemeClr val="tx1">
                    <a:lumMod val="50000"/>
                    <a:lumOff val="50000"/>
                  </a:schemeClr>
                </a:solidFill>
                <a:ea typeface="Calibri"/>
                <a:cs typeface="Calibri"/>
              </a:rPr>
              <a:t>Verão-Outono</a:t>
            </a:r>
            <a:r>
              <a:rPr lang="en-US" sz="1200" dirty="0">
                <a:solidFill>
                  <a:schemeClr val="tx1">
                    <a:lumMod val="50000"/>
                    <a:lumOff val="50000"/>
                  </a:schemeClr>
                </a:solidFill>
                <a:ea typeface="Calibri"/>
                <a:cs typeface="Calibri"/>
              </a:rPr>
              <a:t>: </a:t>
            </a:r>
            <a:r>
              <a:rPr lang="pt-PT" sz="1200" dirty="0">
                <a:solidFill>
                  <a:schemeClr val="tx1">
                    <a:lumMod val="50000"/>
                    <a:lumOff val="50000"/>
                  </a:schemeClr>
                </a:solidFill>
                <a:ea typeface="Calibri"/>
                <a:cs typeface="Calibri"/>
              </a:rPr>
              <a:t>Sessões de partes interessadas sobre estatutos-tipo</a:t>
            </a:r>
            <a:endParaRPr lang="en-US"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err="1">
                <a:solidFill>
                  <a:schemeClr val="tx1">
                    <a:lumMod val="50000"/>
                    <a:lumOff val="50000"/>
                  </a:schemeClr>
                </a:solidFill>
                <a:ea typeface="Calibri"/>
                <a:cs typeface="Calibri"/>
              </a:rPr>
              <a:t>Outono</a:t>
            </a:r>
            <a:r>
              <a:rPr lang="en-US" sz="1200" dirty="0">
                <a:solidFill>
                  <a:schemeClr val="tx1">
                    <a:lumMod val="50000"/>
                    <a:lumOff val="50000"/>
                  </a:schemeClr>
                </a:solidFill>
                <a:ea typeface="Calibri"/>
                <a:cs typeface="Calibri"/>
              </a:rPr>
              <a:t>: </a:t>
            </a:r>
            <a:r>
              <a:rPr lang="en-US" sz="1200" dirty="0" err="1">
                <a:solidFill>
                  <a:schemeClr val="tx1">
                    <a:lumMod val="50000"/>
                    <a:lumOff val="50000"/>
                  </a:schemeClr>
                </a:solidFill>
                <a:ea typeface="Calibri"/>
                <a:cs typeface="Calibri"/>
              </a:rPr>
              <a:t>Cimeira</a:t>
            </a:r>
            <a:r>
              <a:rPr lang="en-US" sz="1200" dirty="0">
                <a:solidFill>
                  <a:schemeClr val="tx1">
                    <a:lumMod val="50000"/>
                    <a:lumOff val="50000"/>
                  </a:schemeClr>
                </a:solidFill>
                <a:ea typeface="Calibri"/>
                <a:cs typeface="Calibri"/>
              </a:rPr>
              <a:t> das </a:t>
            </a:r>
            <a:r>
              <a:rPr lang="en-US" sz="1200" dirty="0" err="1">
                <a:solidFill>
                  <a:schemeClr val="tx1">
                    <a:lumMod val="50000"/>
                    <a:lumOff val="50000"/>
                  </a:schemeClr>
                </a:solidFill>
                <a:ea typeface="Calibri"/>
                <a:cs typeface="Calibri"/>
              </a:rPr>
              <a:t>Comunidades</a:t>
            </a:r>
            <a:r>
              <a:rPr lang="en-US" sz="1200" dirty="0">
                <a:solidFill>
                  <a:schemeClr val="tx1">
                    <a:lumMod val="50000"/>
                    <a:lumOff val="50000"/>
                  </a:schemeClr>
                </a:solidFill>
                <a:ea typeface="Calibri"/>
                <a:cs typeface="Calibri"/>
              </a:rPr>
              <a:t> Verdes</a:t>
            </a:r>
          </a:p>
          <a:p>
            <a:pPr marL="171450" indent="-171450">
              <a:lnSpc>
                <a:spcPts val="1600"/>
              </a:lnSpc>
              <a:buFont typeface="Arial" panose="020B0604020202020204" pitchFamily="34" charset="0"/>
              <a:buChar char="•"/>
            </a:pPr>
            <a:r>
              <a:rPr lang="en-US" sz="1200" b="1" dirty="0">
                <a:solidFill>
                  <a:schemeClr val="tx1">
                    <a:lumMod val="50000"/>
                    <a:lumOff val="50000"/>
                  </a:schemeClr>
                </a:solidFill>
                <a:ea typeface="Calibri"/>
                <a:cs typeface="Calibri"/>
              </a:rPr>
              <a:t>Em </a:t>
            </a:r>
            <a:r>
              <a:rPr lang="en-US" sz="1200" b="1" dirty="0" err="1">
                <a:solidFill>
                  <a:schemeClr val="tx1">
                    <a:lumMod val="50000"/>
                    <a:lumOff val="50000"/>
                  </a:schemeClr>
                </a:solidFill>
                <a:ea typeface="Calibri"/>
                <a:cs typeface="Calibri"/>
              </a:rPr>
              <a:t>curso</a:t>
            </a:r>
            <a:r>
              <a:rPr lang="en-US" sz="1200" dirty="0">
                <a:solidFill>
                  <a:schemeClr val="tx1">
                    <a:lumMod val="50000"/>
                    <a:lumOff val="50000"/>
                  </a:schemeClr>
                </a:solidFill>
                <a:ea typeface="Calibri"/>
                <a:cs typeface="Calibri"/>
              </a:rPr>
              <a:t>: </a:t>
            </a:r>
            <a:r>
              <a:rPr lang="pt-PT" sz="1200" dirty="0" err="1">
                <a:solidFill>
                  <a:schemeClr val="tx1">
                    <a:lumMod val="50000"/>
                    <a:lumOff val="50000"/>
                  </a:schemeClr>
                </a:solidFill>
                <a:ea typeface="Calibri"/>
                <a:cs typeface="Calibri"/>
              </a:rPr>
              <a:t>Webinars</a:t>
            </a:r>
            <a:r>
              <a:rPr lang="pt-PT" sz="1200" dirty="0">
                <a:solidFill>
                  <a:schemeClr val="tx1">
                    <a:lumMod val="50000"/>
                    <a:lumOff val="50000"/>
                  </a:schemeClr>
                </a:solidFill>
                <a:ea typeface="Calibri"/>
                <a:cs typeface="Calibri"/>
              </a:rPr>
              <a:t> temáticos ao longo do ano </a:t>
            </a:r>
            <a:r>
              <a:rPr lang="en-US" sz="1200" dirty="0">
                <a:solidFill>
                  <a:schemeClr val="tx1">
                    <a:lumMod val="50000"/>
                    <a:lumOff val="50000"/>
                  </a:schemeClr>
                </a:solidFill>
                <a:ea typeface="Calibri"/>
                <a:cs typeface="Calibri"/>
                <a:hlinkClick r:id="rId3"/>
              </a:rPr>
              <a:t>– </a:t>
            </a:r>
            <a:r>
              <a:rPr lang="pt-PT" sz="1200" u="sng" dirty="0">
                <a:solidFill>
                  <a:srgbClr val="3567B1"/>
                </a:solidFill>
                <a:ea typeface="Calibri"/>
                <a:cs typeface="Calibri"/>
                <a:hlinkClick r:id="rId3"/>
              </a:rPr>
              <a:t>junte-se à nossa lista de e-mail </a:t>
            </a:r>
            <a:r>
              <a:rPr lang="pt-PT" sz="1200" dirty="0">
                <a:solidFill>
                  <a:schemeClr val="tx1">
                    <a:lumMod val="50000"/>
                    <a:lumOff val="50000"/>
                  </a:schemeClr>
                </a:solidFill>
                <a:ea typeface="Calibri"/>
                <a:cs typeface="Calibri"/>
              </a:rPr>
              <a:t>para receber notificações de subsídios e outras oportunidades</a:t>
            </a:r>
          </a:p>
          <a:p>
            <a:pPr marL="171450" indent="-171450">
              <a:lnSpc>
                <a:spcPts val="1600"/>
              </a:lnSpc>
              <a:buFont typeface="Arial" panose="020B0604020202020204" pitchFamily="34" charset="0"/>
              <a:buChar char="•"/>
            </a:pPr>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en-US" sz="4000" dirty="0" err="1"/>
              <a:t>Comunidades</a:t>
            </a:r>
            <a:r>
              <a:rPr lang="en-US" sz="4000" dirty="0"/>
              <a:t> Verdes</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1" y="1885390"/>
            <a:ext cx="4730833" cy="4764791"/>
          </a:xfrm>
        </p:spPr>
        <p:txBody>
          <a:bodyPr lIns="91440" tIns="45720" rIns="91440" bIns="45720" anchor="t"/>
          <a:lstStyle/>
          <a:p>
            <a:r>
              <a:rPr lang="en-US" sz="1800" dirty="0" err="1">
                <a:solidFill>
                  <a:srgbClr val="3567B1"/>
                </a:solidFill>
                <a:ea typeface="Calibri"/>
                <a:cs typeface="Sora" pitchFamily="2" charset="0"/>
              </a:rPr>
              <a:t>Subsídios</a:t>
            </a:r>
            <a:r>
              <a:rPr lang="en-US" sz="1800" dirty="0">
                <a:solidFill>
                  <a:srgbClr val="3567B1"/>
                </a:solidFill>
                <a:ea typeface="Calibri"/>
                <a:cs typeface="Sora" pitchFamily="2" charset="0"/>
              </a:rPr>
              <a:t>:</a:t>
            </a:r>
            <a:endParaRPr lang="en-US" sz="1800" b="0" dirty="0">
              <a:solidFill>
                <a:srgbClr val="3567B1"/>
              </a:solidFill>
              <a:ea typeface="Calibri"/>
              <a:cs typeface="Sora" pitchFamily="2" charset="0"/>
            </a:endParaRPr>
          </a:p>
          <a:p>
            <a:pPr marL="574675" lvl="1" indent="-285750">
              <a:buFont typeface="Arial" panose="020B0604020202020204" pitchFamily="34" charset="0"/>
              <a:buChar char="•"/>
            </a:pPr>
            <a:r>
              <a:rPr lang="pt-PT" sz="1600" dirty="0">
                <a:solidFill>
                  <a:srgbClr val="3567B1"/>
                </a:solidFill>
                <a:ea typeface="Calibri"/>
                <a:cs typeface="Sora" pitchFamily="2" charset="0"/>
              </a:rPr>
              <a:t>Assistência Técnica Municipal de Energia (META</a:t>
            </a:r>
            <a:r>
              <a:rPr lang="en-US" sz="1600" dirty="0">
                <a:solidFill>
                  <a:srgbClr val="3567B1"/>
                </a:solidFill>
                <a:ea typeface="Calibri"/>
                <a:cs typeface="Sora" pitchFamily="2" charset="0"/>
              </a:rPr>
              <a:t>)</a:t>
            </a:r>
          </a:p>
          <a:p>
            <a:pPr marL="574675" lvl="1" indent="-285750">
              <a:buFont typeface="Arial" panose="020B0604020202020204" pitchFamily="34" charset="0"/>
              <a:buChar char="•"/>
            </a:pPr>
            <a:r>
              <a:rPr lang="en-US" sz="1600" dirty="0" err="1">
                <a:solidFill>
                  <a:srgbClr val="3567B1"/>
                </a:solidFill>
                <a:ea typeface="Calibri"/>
                <a:cs typeface="Sora" pitchFamily="2" charset="0"/>
              </a:rPr>
              <a:t>Competitivo</a:t>
            </a:r>
            <a:r>
              <a:rPr lang="en-US" sz="1600" dirty="0">
                <a:solidFill>
                  <a:srgbClr val="3567B1"/>
                </a:solidFill>
                <a:ea typeface="Calibri"/>
                <a:cs typeface="Sora" pitchFamily="2" charset="0"/>
              </a:rPr>
              <a:t> </a:t>
            </a:r>
            <a:r>
              <a:rPr lang="en-US" sz="1600" dirty="0" err="1">
                <a:solidFill>
                  <a:srgbClr val="3567B1"/>
                </a:solidFill>
                <a:ea typeface="Calibri"/>
                <a:cs typeface="Sora" pitchFamily="2" charset="0"/>
              </a:rPr>
              <a:t>em</a:t>
            </a:r>
            <a:r>
              <a:rPr lang="en-US" sz="1600" dirty="0">
                <a:solidFill>
                  <a:srgbClr val="3567B1"/>
                </a:solidFill>
                <a:ea typeface="Calibri"/>
                <a:cs typeface="Sora" pitchFamily="2" charset="0"/>
              </a:rPr>
              <a:t> GC</a:t>
            </a:r>
          </a:p>
          <a:p>
            <a:pPr marL="574675" lvl="1" indent="-285750">
              <a:buFont typeface="Arial" panose="020B0604020202020204" pitchFamily="34" charset="0"/>
              <a:buChar char="•"/>
            </a:pPr>
            <a:r>
              <a:rPr lang="pt-PT" sz="1600" dirty="0">
                <a:solidFill>
                  <a:srgbClr val="3567B1"/>
                </a:solidFill>
                <a:ea typeface="Calibri"/>
                <a:cs typeface="Sora" pitchFamily="2" charset="0"/>
              </a:rPr>
              <a:t>Assistência ao Roteiro de Descarbonização Municipal</a:t>
            </a:r>
            <a:endParaRPr lang="en-US" sz="1600" dirty="0">
              <a:solidFill>
                <a:srgbClr val="3567B1"/>
              </a:solidFill>
              <a:ea typeface="Calibri"/>
              <a:cs typeface="Sora" pitchFamily="2" charset="0"/>
            </a:endParaRPr>
          </a:p>
          <a:p>
            <a:pPr marL="574675" lvl="1" indent="-285750">
              <a:buFont typeface="Arial" panose="020B0604020202020204" pitchFamily="34" charset="0"/>
              <a:buChar char="•"/>
            </a:pPr>
            <a:r>
              <a:rPr lang="en-US" sz="1600" dirty="0" err="1">
                <a:solidFill>
                  <a:srgbClr val="3567B1"/>
                </a:solidFill>
                <a:ea typeface="Calibri"/>
                <a:cs typeface="Sora" pitchFamily="2" charset="0"/>
              </a:rPr>
              <a:t>Suporte</a:t>
            </a:r>
            <a:r>
              <a:rPr lang="en-US" sz="1600" dirty="0">
                <a:solidFill>
                  <a:srgbClr val="3567B1"/>
                </a:solidFill>
                <a:ea typeface="Calibri"/>
                <a:cs typeface="Sora" pitchFamily="2" charset="0"/>
              </a:rPr>
              <a:t> Técnico a </a:t>
            </a:r>
            <a:r>
              <a:rPr lang="en-US" sz="1600" dirty="0" err="1">
                <a:solidFill>
                  <a:srgbClr val="3567B1"/>
                </a:solidFill>
                <a:ea typeface="Calibri"/>
                <a:cs typeface="Sora" pitchFamily="2" charset="0"/>
              </a:rPr>
              <a:t>Líderes</a:t>
            </a:r>
            <a:r>
              <a:rPr lang="en-US" sz="1600" dirty="0">
                <a:solidFill>
                  <a:srgbClr val="3567B1"/>
                </a:solidFill>
                <a:ea typeface="Calibri"/>
                <a:cs typeface="Sora" pitchFamily="2" charset="0"/>
              </a:rPr>
              <a:t> </a:t>
            </a:r>
            <a:r>
              <a:rPr lang="en-US" sz="1600" dirty="0" err="1">
                <a:solidFill>
                  <a:srgbClr val="3567B1"/>
                </a:solidFill>
                <a:ea typeface="Calibri"/>
                <a:cs typeface="Sora" pitchFamily="2" charset="0"/>
              </a:rPr>
              <a:t>Climáticos</a:t>
            </a:r>
            <a:endParaRPr lang="en-US" sz="1600" dirty="0">
              <a:solidFill>
                <a:srgbClr val="3567B1"/>
              </a:solidFill>
              <a:ea typeface="Calibri"/>
              <a:cs typeface="Sora" pitchFamily="2" charset="0"/>
            </a:endParaRPr>
          </a:p>
          <a:p>
            <a:pPr marL="574675" lvl="1" indent="-285750">
              <a:buFont typeface="Arial" panose="020B0604020202020204" pitchFamily="34" charset="0"/>
              <a:buChar char="•"/>
            </a:pPr>
            <a:r>
              <a:rPr lang="en-US" sz="1600" dirty="0">
                <a:solidFill>
                  <a:srgbClr val="3567B1"/>
                </a:solidFill>
                <a:ea typeface="Calibri"/>
                <a:cs typeface="Sora" pitchFamily="2" charset="0"/>
              </a:rPr>
              <a:t>Distrito Escolar Regional</a:t>
            </a:r>
          </a:p>
          <a:p>
            <a:pPr marL="574675" lvl="1" indent="-285750">
              <a:buFont typeface="Arial" panose="020B0604020202020204" pitchFamily="34" charset="0"/>
              <a:buChar char="•"/>
            </a:pPr>
            <a:r>
              <a:rPr lang="pt-PT" sz="1600" dirty="0">
                <a:solidFill>
                  <a:srgbClr val="3567B1"/>
                </a:solidFill>
                <a:ea typeface="Calibri"/>
                <a:cs typeface="Sora" pitchFamily="2" charset="0"/>
              </a:rPr>
              <a:t>Assistência ao Planeamento Energético Regional</a:t>
            </a:r>
          </a:p>
          <a:p>
            <a:pPr marL="574675" lvl="1" indent="-285750">
              <a:buFont typeface="Arial" panose="020B0604020202020204" pitchFamily="34" charset="0"/>
              <a:buChar char="•"/>
            </a:pPr>
            <a:r>
              <a:rPr lang="pt-PT" sz="1600" dirty="0">
                <a:solidFill>
                  <a:srgbClr val="3567B1"/>
                </a:solidFill>
                <a:ea typeface="Calibri"/>
                <a:cs typeface="Sora" pitchFamily="2" charset="0"/>
              </a:rPr>
              <a:t>Acelerador de Descarbonização de Líderes Climáticos</a:t>
            </a:r>
            <a:endParaRPr lang="en-US" sz="1600" dirty="0">
              <a:solidFill>
                <a:srgbClr val="3567B1"/>
              </a:solidFill>
              <a:ea typeface="Calibri"/>
              <a:cs typeface="Sora" pitchFamily="2" charset="0"/>
            </a:endParaRPr>
          </a:p>
          <a:p>
            <a:r>
              <a:rPr lang="pt-PT" sz="1800" dirty="0">
                <a:solidFill>
                  <a:srgbClr val="3567B1"/>
                </a:solidFill>
                <a:ea typeface="Calibri"/>
                <a:cs typeface="Sora" pitchFamily="2" charset="0"/>
              </a:rPr>
              <a:t>Coordenar os esforços de descarbonização municipal com o novo Plano Trienal</a:t>
            </a:r>
            <a:endParaRPr lang="en-US" sz="1800" dirty="0">
              <a:solidFill>
                <a:srgbClr val="3567B1"/>
              </a:solidFill>
              <a:ea typeface="Calibri"/>
              <a:cs typeface="Sora" pitchFamily="2" charset="0"/>
            </a:endParaRPr>
          </a:p>
          <a:p>
            <a:r>
              <a:rPr lang="pt-PT" sz="1800" dirty="0">
                <a:solidFill>
                  <a:srgbClr val="3567B1"/>
                </a:solidFill>
                <a:ea typeface="Calibri"/>
                <a:cs typeface="Sora" pitchFamily="2" charset="0"/>
              </a:rPr>
              <a:t>Desenvolvimento de estatutos-tipo para armazenamento solar e de baterias</a:t>
            </a:r>
            <a:endParaRPr lang="en-US" sz="1800" dirty="0">
              <a:solidFill>
                <a:srgbClr val="3567B1"/>
              </a:solidFill>
              <a:ea typeface="Calibri"/>
              <a:cs typeface="Sora" pitchFamily="2" charset="0"/>
            </a:endParaRPr>
          </a:p>
          <a:p>
            <a:r>
              <a:rPr lang="en-US" sz="1800" dirty="0" err="1">
                <a:solidFill>
                  <a:srgbClr val="3567B1"/>
                </a:solidFill>
                <a:ea typeface="Calibri"/>
                <a:cs typeface="Sora" pitchFamily="2" charset="0"/>
              </a:rPr>
              <a:t>Capacitação</a:t>
            </a:r>
            <a:r>
              <a:rPr lang="en-US" sz="1800" dirty="0">
                <a:solidFill>
                  <a:srgbClr val="3567B1"/>
                </a:solidFill>
                <a:ea typeface="Calibri"/>
                <a:cs typeface="Sora" pitchFamily="2" charset="0"/>
              </a:rPr>
              <a:t> municipal</a:t>
            </a:r>
          </a:p>
          <a:p>
            <a:r>
              <a:rPr lang="en-US" sz="1800" dirty="0" err="1">
                <a:solidFill>
                  <a:srgbClr val="3567B1"/>
                </a:solidFill>
                <a:ea typeface="Calibri"/>
                <a:cs typeface="Sora" pitchFamily="2" charset="0"/>
              </a:rPr>
              <a:t>Cimeira</a:t>
            </a:r>
            <a:r>
              <a:rPr lang="en-US" sz="1800" dirty="0">
                <a:solidFill>
                  <a:srgbClr val="3567B1"/>
                </a:solidFill>
                <a:ea typeface="Calibri"/>
                <a:cs typeface="Sora" pitchFamily="2" charset="0"/>
              </a:rPr>
              <a:t> das </a:t>
            </a:r>
            <a:r>
              <a:rPr lang="en-US" sz="1800" dirty="0" err="1">
                <a:solidFill>
                  <a:srgbClr val="3567B1"/>
                </a:solidFill>
                <a:ea typeface="Calibri"/>
                <a:cs typeface="Sora" pitchFamily="2" charset="0"/>
              </a:rPr>
              <a:t>Comunidades</a:t>
            </a:r>
            <a:r>
              <a:rPr lang="en-US" sz="1800" dirty="0">
                <a:solidFill>
                  <a:srgbClr val="3567B1"/>
                </a:solidFill>
                <a:ea typeface="Calibri"/>
                <a:cs typeface="Sora" pitchFamily="2" charset="0"/>
              </a:rPr>
              <a:t> Verdes</a:t>
            </a:r>
            <a:endParaRPr lang="en-US" dirty="0">
              <a:solidFill>
                <a:srgbClr val="3567B1"/>
              </a:solidFill>
              <a:ea typeface="Calibri"/>
              <a:cs typeface="Sora" pitchFamily="2" charset="0"/>
            </a:endParaRPr>
          </a:p>
          <a:p>
            <a:endParaRPr lang="en-US"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para 2025</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en-US" sz="4000" dirty="0" err="1"/>
              <a:t>Liderar</a:t>
            </a:r>
            <a:r>
              <a:rPr lang="en-US" sz="4000" dirty="0"/>
              <a:t> </a:t>
            </a:r>
            <a:r>
              <a:rPr lang="en-US" sz="4000" dirty="0" err="1"/>
              <a:t>pelo</a:t>
            </a:r>
            <a:r>
              <a:rPr lang="en-US" sz="4000" dirty="0"/>
              <a:t> </a:t>
            </a:r>
            <a:r>
              <a:rPr lang="en-US" sz="4000" dirty="0" err="1"/>
              <a:t>exemplo</a:t>
            </a:r>
            <a:endParaRPr lang="en-US" sz="4000" dirty="0"/>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1939637"/>
            <a:ext cx="7008666" cy="2530764"/>
          </a:xfrm>
        </p:spPr>
        <p:txBody>
          <a:bodyPr/>
          <a:lstStyle/>
          <a:p>
            <a:r>
              <a:rPr lang="pt-PT" sz="1800" b="1" dirty="0">
                <a:solidFill>
                  <a:srgbClr val="3567B1"/>
                </a:solidFill>
              </a:rPr>
              <a:t>Implementação da Ordem Executiva 594 da </a:t>
            </a:r>
            <a:r>
              <a:rPr lang="pt-PT" sz="1800" b="1" dirty="0" err="1">
                <a:solidFill>
                  <a:srgbClr val="3567B1"/>
                </a:solidFill>
              </a:rPr>
              <a:t>LBE</a:t>
            </a:r>
            <a:endParaRPr lang="en-US" sz="1800" b="1" dirty="0">
              <a:solidFill>
                <a:srgbClr val="3567B1"/>
              </a:solidFill>
            </a:endParaRPr>
          </a:p>
          <a:p>
            <a:pPr marL="285750" indent="-285750">
              <a:buFont typeface="Arial" panose="020B0604020202020204" pitchFamily="34" charset="0"/>
              <a:buChar char="•"/>
            </a:pPr>
            <a:r>
              <a:rPr lang="pt-PT" sz="1600" dirty="0">
                <a:solidFill>
                  <a:srgbClr val="3567B1"/>
                </a:solidFill>
              </a:rPr>
              <a:t>Apoiar a eletrificação da frota do estado</a:t>
            </a:r>
          </a:p>
          <a:p>
            <a:pPr marL="285750" indent="-285750">
              <a:buFont typeface="Arial" panose="020B0604020202020204" pitchFamily="34" charset="0"/>
              <a:buChar char="•"/>
            </a:pPr>
            <a:r>
              <a:rPr lang="pt-PT" sz="1600" dirty="0">
                <a:solidFill>
                  <a:srgbClr val="3567B1"/>
                </a:solidFill>
              </a:rPr>
              <a:t>Facilitar reduções contínuas de combustíveis fósseis no local em instalações estatais</a:t>
            </a:r>
          </a:p>
          <a:p>
            <a:pPr marL="285750" indent="-285750">
              <a:buFont typeface="Arial" panose="020B0604020202020204" pitchFamily="34" charset="0"/>
              <a:buChar char="•"/>
            </a:pPr>
            <a:r>
              <a:rPr lang="pt-PT" sz="1600" dirty="0">
                <a:solidFill>
                  <a:srgbClr val="3567B1"/>
                </a:solidFill>
              </a:rPr>
              <a:t>Identificar oportunidades para utilizar/pilotar combustíveis alternativos para a eletrificação de frotas estatais de média/pesada dimensão</a:t>
            </a:r>
          </a:p>
          <a:p>
            <a:pPr marL="285750" indent="-285750">
              <a:buFont typeface="Arial" panose="020B0604020202020204" pitchFamily="34" charset="0"/>
              <a:buChar char="•"/>
            </a:pPr>
            <a:r>
              <a:rPr lang="pt-PT" sz="1600" dirty="0">
                <a:solidFill>
                  <a:srgbClr val="3567B1"/>
                </a:solidFill>
              </a:rPr>
              <a:t>Aumentar a implantação de armazenamento de energia solar e de baterias em locais estaduais, reduzindo os custos estaduais e adicionando recursos limpos à rede</a:t>
            </a:r>
            <a:endParaRPr lang="en-US" sz="1600" dirty="0">
              <a:solidFill>
                <a:srgbClr val="3567B1"/>
              </a:solidFill>
            </a:endParaRP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en-US" sz="2800" dirty="0"/>
              <a:t>Metas para 2025</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8" y="4561609"/>
            <a:ext cx="6892923"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err="1">
                <a:ln>
                  <a:noFill/>
                </a:ln>
                <a:solidFill>
                  <a:srgbClr val="3567B1"/>
                </a:solidFill>
                <a:effectLst/>
                <a:uLnTx/>
                <a:uFillTx/>
                <a:latin typeface="Calibri" panose="020F0502020204030204"/>
                <a:ea typeface="+mn-ea"/>
                <a:cs typeface="+mn-cs"/>
              </a:rPr>
              <a:t>Programa</a:t>
            </a:r>
            <a:r>
              <a:rPr kumimoji="0" lang="en-US" sz="1800" b="1" i="0" u="none" strike="noStrike" kern="1200" cap="none" spc="0" normalizeH="0" baseline="0" noProof="0" dirty="0">
                <a:ln>
                  <a:noFill/>
                </a:ln>
                <a:solidFill>
                  <a:srgbClr val="3567B1"/>
                </a:solidFill>
                <a:effectLst/>
                <a:uLnTx/>
                <a:uFillTx/>
                <a:latin typeface="Calibri" panose="020F0502020204030204"/>
                <a:ea typeface="+mn-ea"/>
                <a:cs typeface="+mn-cs"/>
              </a:rPr>
              <a:t> de </a:t>
            </a:r>
            <a:r>
              <a:rPr kumimoji="0" lang="en-US" sz="1800" b="1" i="0" u="none" strike="noStrike" kern="1200" cap="none" spc="0" normalizeH="0" baseline="0" noProof="0" dirty="0" err="1">
                <a:ln>
                  <a:noFill/>
                </a:ln>
                <a:solidFill>
                  <a:srgbClr val="3567B1"/>
                </a:solidFill>
                <a:effectLst/>
                <a:uLnTx/>
                <a:uFillTx/>
                <a:latin typeface="Calibri" panose="020F0502020204030204"/>
                <a:ea typeface="+mn-ea"/>
                <a:cs typeface="+mn-cs"/>
              </a:rPr>
              <a:t>descontos</a:t>
            </a:r>
            <a:r>
              <a:rPr kumimoji="0" lang="en-US" sz="1800" b="1" i="0" u="none" strike="noStrike" kern="1200" cap="none" spc="0" normalizeH="0" baseline="0" noProof="0" dirty="0">
                <a:ln>
                  <a:noFill/>
                </a:ln>
                <a:solidFill>
                  <a:srgbClr val="3567B1"/>
                </a:solidFill>
                <a:effectLst/>
                <a:uLnTx/>
                <a:uFillTx/>
                <a:latin typeface="Calibri" panose="020F0502020204030204"/>
                <a:ea typeface="+mn-ea"/>
                <a:cs typeface="+mn-cs"/>
              </a:rPr>
              <a:t> MOR-EV e MA Clean Cities Coalition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600" b="0" i="0" u="none" strike="noStrike" kern="1200" cap="none" spc="0" normalizeH="0" baseline="0" noProof="0" dirty="0">
                <a:ln>
                  <a:noFill/>
                </a:ln>
                <a:solidFill>
                  <a:srgbClr val="3567B1"/>
                </a:solidFill>
                <a:effectLst/>
                <a:uLnTx/>
                <a:uFillTx/>
                <a:latin typeface="Calibri" panose="020F0502020204030204"/>
                <a:ea typeface="+mn-ea"/>
                <a:cs typeface="+mn-cs"/>
              </a:rPr>
              <a:t>Melhorar a priorização do acesso a veículos elétricos para residentes de baixo e médio rendimento (</a:t>
            </a:r>
            <a:r>
              <a:rPr kumimoji="0" lang="pt-PT" sz="1600" b="0" i="0" u="none" strike="noStrike" kern="1200" cap="none" spc="0" normalizeH="0" baseline="0" noProof="0" dirty="0" err="1">
                <a:ln>
                  <a:noFill/>
                </a:ln>
                <a:solidFill>
                  <a:srgbClr val="3567B1"/>
                </a:solidFill>
                <a:effectLst/>
                <a:uLnTx/>
                <a:uFillTx/>
                <a:latin typeface="Calibri" panose="020F0502020204030204"/>
                <a:ea typeface="+mn-ea"/>
                <a:cs typeface="+mn-cs"/>
              </a:rPr>
              <a:t>LMI</a:t>
            </a:r>
            <a:r>
              <a:rPr kumimoji="0" lang="pt-PT" sz="1600" b="0" i="0" u="none" strike="noStrike" kern="1200" cap="none" spc="0" normalizeH="0" baseline="0" noProof="0" dirty="0">
                <a:ln>
                  <a:noFill/>
                </a:ln>
                <a:solidFill>
                  <a:srgbClr val="3567B1"/>
                </a:solidFill>
                <a:effectLst/>
                <a:uLnTx/>
                <a:uFillTx/>
                <a:latin typeface="Calibri" panose="020F0502020204030204"/>
                <a:ea typeface="+mn-ea"/>
                <a:cs typeface="+mn-cs"/>
              </a:rPr>
              <a:t>) e melhorar a relação custo-benefício do programa</a:t>
            </a:r>
            <a:r>
              <a:rPr kumimoji="0" lang="en-US" sz="1600" b="0" i="0" u="none" strike="noStrike" kern="1200" cap="none" spc="0" normalizeH="0" baseline="0" noProof="0" dirty="0">
                <a:ln>
                  <a:noFill/>
                </a:ln>
                <a:solidFill>
                  <a:srgbClr val="3567B1"/>
                </a:solidFill>
                <a:effectLst/>
                <a:uLnTx/>
                <a:uFillTx/>
                <a:latin typeface="Calibri" panose="020F0502020204030204"/>
                <a:ea typeface="+mn-ea"/>
                <a:cs typeface="+mn-cs"/>
              </a:rPr>
              <a:t>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600" b="0" i="0" u="none" strike="noStrike" kern="1200" cap="none" spc="0" normalizeH="0" baseline="0" noProof="0" dirty="0">
                <a:ln>
                  <a:noFill/>
                </a:ln>
                <a:solidFill>
                  <a:srgbClr val="3567B1"/>
                </a:solidFill>
                <a:effectLst/>
                <a:uLnTx/>
                <a:uFillTx/>
                <a:latin typeface="Calibri" panose="020F0502020204030204"/>
                <a:ea typeface="+mn-ea"/>
                <a:cs typeface="+mn-cs"/>
              </a:rPr>
              <a:t>Promover a eletrificação de veículos médios e pesados ​​através de descontos MOR-EV, com incentivos adicionais para frotas que operam em Comunidades de Justiça Ambiental</a:t>
            </a:r>
            <a:r>
              <a:rPr kumimoji="0" lang="en-US" sz="1600" b="0" i="0" u="none" strike="noStrike" kern="1200" cap="none" spc="0" normalizeH="0" baseline="0" noProof="0" dirty="0">
                <a:ln>
                  <a:noFill/>
                </a:ln>
                <a:solidFill>
                  <a:srgbClr val="3567B1"/>
                </a:solidFill>
                <a:effectLst/>
                <a:uLnTx/>
                <a:uFillTx/>
                <a:latin typeface="Calibri" panose="020F0502020204030204"/>
                <a:ea typeface="+mn-ea"/>
                <a:cs typeface="+mn-cs"/>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975288"/>
            <a:ext cx="20371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E7F7B"/>
                </a:solidFill>
                <a:effectLst/>
                <a:uLnTx/>
                <a:uFillTx/>
                <a:latin typeface="Calibri" panose="020F0502020204030204"/>
                <a:ea typeface="+mn-ea"/>
                <a:cs typeface="Sora" pitchFamily="2" charset="0"/>
              </a:rPr>
              <a:t>Cronogramas</a:t>
            </a:r>
            <a:r>
              <a:rPr kumimoji="0" lang="en-US" sz="1600" b="1" i="0" u="none" strike="noStrike" kern="1200" cap="none" spc="0" normalizeH="0" baseline="0" noProof="0" dirty="0">
                <a:ln>
                  <a:noFill/>
                </a:ln>
                <a:solidFill>
                  <a:srgbClr val="1E7F7B"/>
                </a:solidFill>
                <a:effectLst/>
                <a:uLnTx/>
                <a:uFillTx/>
                <a:latin typeface="Calibri" panose="020F0502020204030204"/>
                <a:ea typeface="+mn-ea"/>
                <a:cs typeface="Sora" pitchFamily="2" charset="0"/>
              </a:rPr>
              <a:t> de 2025</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240857"/>
            <a:ext cx="3497468" cy="1517980"/>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Início</a:t>
            </a: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da primavera</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Implementar</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subsídio</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CHDV</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Início</a:t>
            </a: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da primavera</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Lançar subsídios para a implementação de descarbonização em grande escala para locais </a:t>
            </a:r>
            <a:r>
              <a:rPr kumimoji="0" lang="pt-PT"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estaduai</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Verão</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Finalizar atualizações dos Regulamentos MOR-EV</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Inverno</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Organizar os prémios anuais </a:t>
            </a:r>
            <a:r>
              <a:rPr kumimoji="0" lang="pt-PT"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LBE</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6083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E7F7B"/>
                </a:solidFill>
                <a:effectLst/>
                <a:uLnTx/>
                <a:uFillTx/>
                <a:latin typeface="Calibri" panose="020F0502020204030204"/>
                <a:ea typeface="+mn-ea"/>
                <a:cs typeface="Sora" pitchFamily="2" charset="0"/>
              </a:rPr>
              <a:t>Oportunidades</a:t>
            </a:r>
            <a:r>
              <a:rPr kumimoji="0" lang="en-US" sz="1600" b="1" i="0" u="none" strike="noStrike" kern="1200" cap="none" spc="0" normalizeH="0" baseline="0" noProof="0" dirty="0">
                <a:ln>
                  <a:noFill/>
                </a:ln>
                <a:solidFill>
                  <a:srgbClr val="1E7F7B"/>
                </a:solidFill>
                <a:effectLst/>
                <a:uLnTx/>
                <a:uFillTx/>
                <a:latin typeface="Calibri" panose="020F0502020204030204"/>
                <a:ea typeface="+mn-ea"/>
                <a:cs typeface="Sora" pitchFamily="2" charset="0"/>
              </a:rPr>
              <a:t> de </a:t>
            </a:r>
            <a:r>
              <a:rPr kumimoji="0" lang="en-US" sz="1600" b="1" i="0" u="none" strike="noStrike" kern="1200" cap="none" spc="0" normalizeH="0" baseline="0" noProof="0" dirty="0" err="1">
                <a:ln>
                  <a:noFill/>
                </a:ln>
                <a:solidFill>
                  <a:srgbClr val="1E7F7B"/>
                </a:solidFill>
                <a:effectLst/>
                <a:uLnTx/>
                <a:uFillTx/>
                <a:latin typeface="Calibri" panose="020F0502020204030204"/>
                <a:ea typeface="+mn-ea"/>
                <a:cs typeface="Sora" pitchFamily="2" charset="0"/>
              </a:rPr>
              <a:t>envolvimento</a:t>
            </a:r>
            <a:r>
              <a:rPr kumimoji="0" lang="en-US" sz="1600" b="1" i="0" u="none" strike="noStrike" kern="1200" cap="none" spc="0" normalizeH="0" baseline="0" noProof="0" dirty="0">
                <a:ln>
                  <a:noFill/>
                </a:ln>
                <a:solidFill>
                  <a:srgbClr val="1E7F7B"/>
                </a:solidFill>
                <a:effectLst/>
                <a:uLnTx/>
                <a:uFillTx/>
                <a:latin typeface="Calibri" panose="020F0502020204030204"/>
                <a:ea typeface="+mn-ea"/>
                <a:cs typeface="Sora" pitchFamily="2" charset="0"/>
              </a:rPr>
              <a:t> </a:t>
            </a:r>
            <a:r>
              <a:rPr kumimoji="0" lang="en-US" sz="1600" b="1" i="0" u="none" strike="noStrike" kern="1200" cap="none" spc="0" normalizeH="0" baseline="0" noProof="0" dirty="0" err="1">
                <a:ln>
                  <a:noFill/>
                </a:ln>
                <a:solidFill>
                  <a:srgbClr val="1E7F7B"/>
                </a:solidFill>
                <a:effectLst/>
                <a:uLnTx/>
                <a:uFillTx/>
                <a:latin typeface="Calibri" panose="020F0502020204030204"/>
                <a:ea typeface="+mn-ea"/>
                <a:cs typeface="Sora" pitchFamily="2" charset="0"/>
              </a:rPr>
              <a:t>público</a:t>
            </a:r>
            <a:endParaRPr kumimoji="0" lang="en-US" sz="1600" b="1" i="0" u="none" strike="noStrike" kern="1200" cap="none" spc="0" normalizeH="0" baseline="0" noProof="0" dirty="0">
              <a:ln>
                <a:noFill/>
              </a:ln>
              <a:solidFill>
                <a:srgbClr val="1E7F7B"/>
              </a:solidFill>
              <a:effectLst/>
              <a:uLnTx/>
              <a:uFillTx/>
              <a:latin typeface="Calibri" panose="020F0502020204030204"/>
              <a:ea typeface="+mn-ea"/>
              <a:cs typeface="Sora" pitchFamily="2" charset="0"/>
            </a:endParaRP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486375"/>
            <a:ext cx="3141421" cy="1723164"/>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Início</a:t>
            </a:r>
            <a:r>
              <a:rPr kumimoji="0" lang="en-US" sz="1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da primavera</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lang="pt-PT" sz="1200" dirty="0">
                <a:solidFill>
                  <a:prstClr val="black">
                    <a:lumMod val="50000"/>
                    <a:lumOff val="50000"/>
                  </a:prstClr>
                </a:solidFill>
                <a:latin typeface="Calibri" panose="020F0502020204030204"/>
              </a:rPr>
              <a:t>R</a:t>
            </a:r>
            <a:r>
              <a:rPr kumimoji="0" lang="pt-PT"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evisão</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dos regulamentos MOR-EV e processo de comentários públicos</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Outono</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Emissão do relatório MOR-EV para a legislatura</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Outono</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lang="pt-PT" sz="1200" dirty="0">
                <a:solidFill>
                  <a:prstClr val="black">
                    <a:lumMod val="50000"/>
                    <a:lumOff val="50000"/>
                  </a:prstClr>
                </a:solidFill>
                <a:latin typeface="Calibri" panose="020F0502020204030204"/>
              </a:rPr>
              <a:t>Abrir i</a:t>
            </a:r>
            <a:r>
              <a:rPr kumimoji="0" lang="pt-PT"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nscrições</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para os Prémios </a:t>
            </a:r>
            <a:r>
              <a:rPr kumimoji="0" lang="pt-PT"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LBE</a:t>
            </a:r>
            <a:r>
              <a:rPr kumimoji="0" lang="pt-PT"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para agências estatais, campi, municípios e particulares</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en-US" sz="4000" dirty="0" err="1"/>
              <a:t>Liderar</a:t>
            </a:r>
            <a:r>
              <a:rPr lang="en-US" sz="4000" dirty="0"/>
              <a:t> </a:t>
            </a:r>
            <a:r>
              <a:rPr lang="en-US" sz="4000" dirty="0" err="1"/>
              <a:t>pelo</a:t>
            </a:r>
            <a:r>
              <a:rPr lang="en-US" sz="4000" dirty="0"/>
              <a:t> </a:t>
            </a:r>
            <a:r>
              <a:rPr lang="en-US" sz="4000" dirty="0" err="1"/>
              <a:t>exemplo</a:t>
            </a:r>
            <a:endParaRPr lang="en-US" sz="4000" dirty="0"/>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33399" y="885084"/>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2CB34B"/>
                </a:solidFill>
                <a:effectLst/>
                <a:uLnTx/>
                <a:uFillTx/>
                <a:latin typeface="Calibri" panose="020F0502020204030204"/>
                <a:ea typeface="+mn-ea"/>
                <a:cs typeface="+mn-cs"/>
              </a:rPr>
              <a:t>Projetos-chave</a:t>
            </a:r>
            <a:r>
              <a:rPr kumimoji="0" lang="en-US" sz="2800" b="1" i="0" u="none" strike="noStrike" kern="1200" cap="none" spc="0" normalizeH="0" baseline="0" noProof="0" dirty="0">
                <a:ln>
                  <a:noFill/>
                </a:ln>
                <a:solidFill>
                  <a:srgbClr val="2CB34B"/>
                </a:solidFill>
                <a:effectLst/>
                <a:uLnTx/>
                <a:uFillTx/>
                <a:latin typeface="Calibri" panose="020F0502020204030204"/>
                <a:ea typeface="+mn-ea"/>
                <a:cs typeface="+mn-cs"/>
              </a:rPr>
              <a:t> para 2025</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0" y="1347011"/>
            <a:ext cx="4828885" cy="2411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PT" sz="1600" b="1" i="0" u="none" strike="noStrike" kern="1200" cap="none" spc="0" normalizeH="0" baseline="0" noProof="0" dirty="0">
                <a:ln>
                  <a:noFill/>
                </a:ln>
                <a:solidFill>
                  <a:srgbClr val="3567B1"/>
                </a:solidFill>
                <a:effectLst/>
                <a:uLnTx/>
                <a:uFillTx/>
                <a:latin typeface="Calibri" panose="020F0502020204030204"/>
                <a:ea typeface="+mn-ea"/>
                <a:cs typeface="+mn-cs"/>
              </a:rPr>
              <a:t>Implementação da Ordem Executiva 594 da LB</a:t>
            </a:r>
            <a:r>
              <a:rPr lang="en-US" sz="1600" b="1" dirty="0">
                <a:solidFill>
                  <a:srgbClr val="3567B1"/>
                </a:solidFill>
                <a:latin typeface="Calibri" panose="020F0502020204030204"/>
              </a:rPr>
              <a:t>E</a:t>
            </a:r>
            <a:endParaRPr kumimoji="0" lang="en-US" sz="1600" b="1" i="0" u="none" strike="noStrike" kern="1200" cap="none" spc="0" normalizeH="0" baseline="0" noProof="0" dirty="0">
              <a:ln>
                <a:noFill/>
              </a:ln>
              <a:solidFill>
                <a:srgbClr val="3567B1"/>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pt-PT" sz="1350" b="0" i="0" u="none" strike="noStrike" kern="1200" cap="none" spc="0" normalizeH="0" baseline="0" noProof="0" dirty="0">
                <a:ln>
                  <a:noFill/>
                </a:ln>
                <a:solidFill>
                  <a:srgbClr val="3567B1"/>
                </a:solidFill>
                <a:effectLst/>
                <a:uLnTx/>
                <a:uFillTx/>
                <a:latin typeface="Calibri" panose="020F0502020204030204"/>
                <a:ea typeface="+mn-ea"/>
                <a:cs typeface="+mn-cs"/>
              </a:rPr>
              <a:t>Lançar programa de subsídios de 20 milhões de dólares para apoiar a descarbonização de edifícios estatais de maior dimensão</a:t>
            </a:r>
            <a:r>
              <a:rPr kumimoji="0" lang="en-US" sz="1350" b="0" i="0" u="none" strike="noStrike" kern="1200" cap="none" spc="0" normalizeH="0" baseline="0" noProof="0" dirty="0">
                <a:ln>
                  <a:noFill/>
                </a:ln>
                <a:solidFill>
                  <a:srgbClr val="3567B1"/>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pt-PT" sz="1350" b="0" i="0" u="none" strike="noStrike" kern="1200" cap="none" spc="0" normalizeH="0" baseline="0" noProof="0" dirty="0">
                <a:ln>
                  <a:noFill/>
                </a:ln>
                <a:solidFill>
                  <a:srgbClr val="3567B1"/>
                </a:solidFill>
                <a:effectLst/>
                <a:uLnTx/>
                <a:uFillTx/>
                <a:latin typeface="Calibri" panose="020F0502020204030204"/>
                <a:ea typeface="+mn-ea"/>
                <a:cs typeface="+mn-cs"/>
              </a:rPr>
              <a:t>Acelerar a concessão de subsídios para o carregamento de frotas de veículos elétricos, nova implantação solar + armazenamento de energia, descarbonização de equipamentos e reparações de energia solar fotovoltaica</a:t>
            </a:r>
            <a:endParaRPr kumimoji="0" lang="en-US" sz="1350" b="0" i="0" u="none" strike="noStrike" kern="1200" cap="none" spc="0" normalizeH="0" baseline="0" noProof="0" dirty="0">
              <a:ln>
                <a:noFill/>
              </a:ln>
              <a:solidFill>
                <a:srgbClr val="3567B1"/>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pt-PT" sz="1350" b="0" i="0" u="none" strike="noStrike" kern="1200" cap="none" spc="0" normalizeH="0" baseline="0" noProof="0" dirty="0">
                <a:ln>
                  <a:noFill/>
                </a:ln>
                <a:solidFill>
                  <a:srgbClr val="3567B1"/>
                </a:solidFill>
                <a:effectLst/>
                <a:uLnTx/>
                <a:uFillTx/>
                <a:latin typeface="Calibri" panose="020F0502020204030204"/>
                <a:ea typeface="+mn-ea"/>
                <a:cs typeface="+mn-cs"/>
              </a:rPr>
              <a:t>Finalizar mais de 50 planos de eletrificação de veículos da frota do Estado até junho</a:t>
            </a:r>
            <a:endParaRPr kumimoji="0" lang="en-US" sz="1350" b="0" i="0" u="none" strike="noStrike" kern="1200" cap="none" spc="0" normalizeH="0" baseline="0" noProof="0" dirty="0">
              <a:ln>
                <a:noFill/>
              </a:ln>
              <a:solidFill>
                <a:srgbClr val="3567B1"/>
              </a:solidFill>
              <a:effectLst/>
              <a:uLnTx/>
              <a:uFillTx/>
              <a:latin typeface="Calibri" panose="020F0502020204030204"/>
              <a:ea typeface="+mn-ea"/>
              <a:cs typeface="+mn-cs"/>
            </a:endParaRP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61950" y="3740121"/>
            <a:ext cx="4687091" cy="2974715"/>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err="1">
                <a:ln>
                  <a:noFill/>
                </a:ln>
                <a:solidFill>
                  <a:srgbClr val="3567B1"/>
                </a:solidFill>
                <a:effectLst/>
                <a:uLnTx/>
                <a:uFillTx/>
                <a:latin typeface="Calibri" panose="020F0502020204030204"/>
                <a:ea typeface="+mn-ea"/>
                <a:cs typeface="+mn-cs"/>
              </a:rPr>
              <a:t>Descontos</a:t>
            </a:r>
            <a:r>
              <a:rPr kumimoji="0" lang="en-US" sz="1600" b="1" i="0" u="none" strike="noStrike" kern="1200" cap="none" spc="0" normalizeH="0" baseline="0" noProof="0" dirty="0">
                <a:ln>
                  <a:noFill/>
                </a:ln>
                <a:solidFill>
                  <a:srgbClr val="3567B1"/>
                </a:solidFill>
                <a:effectLst/>
                <a:uLnTx/>
                <a:uFillTx/>
                <a:latin typeface="Calibri" panose="020F0502020204030204"/>
                <a:ea typeface="+mn-ea"/>
                <a:cs typeface="+mn-cs"/>
              </a:rPr>
              <a:t> MOR-EV e MA Clean Cities Coalition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srgbClr val="3567B1"/>
                </a:solidFill>
                <a:effectLst/>
                <a:uLnTx/>
                <a:uFillTx/>
                <a:latin typeface="Calibri" panose="020F0502020204030204"/>
                <a:ea typeface="+mn-ea"/>
                <a:cs typeface="+mn-cs"/>
              </a:rPr>
              <a:t>Alargar o envolvimento e o alcance para promover um acesso mais amplo aos veículos elétricos para as comunidades desfavorecidas e as populações prioritárias</a:t>
            </a:r>
            <a:endParaRPr kumimoji="0" lang="en-US" sz="1400" b="0" i="0" u="none" strike="noStrike" kern="1200" cap="none" spc="0" normalizeH="0" baseline="0" noProof="0" dirty="0">
              <a:ln>
                <a:noFill/>
              </a:ln>
              <a:solidFill>
                <a:srgbClr val="3567B1"/>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srgbClr val="3567B1"/>
                </a:solidFill>
                <a:effectLst/>
                <a:uLnTx/>
                <a:uFillTx/>
                <a:latin typeface="Calibri" panose="020F0502020204030204"/>
                <a:ea typeface="+mn-ea"/>
                <a:cs typeface="+mn-cs"/>
              </a:rPr>
              <a:t>Implementar subsídio de 5,8 milhões de dólares da EPA dos EUA para eletrificar 28 veículos de frota privada de serviço pesado, lançar um novo programa de certificação de formação de técnicos de camiões EV no </a:t>
            </a:r>
            <a:r>
              <a:rPr kumimoji="0" lang="pt-PT" sz="1400" b="0" i="0" u="none" strike="noStrike" kern="1200" cap="none" spc="0" normalizeH="0" baseline="0" noProof="0" dirty="0" err="1">
                <a:ln>
                  <a:noFill/>
                </a:ln>
                <a:solidFill>
                  <a:srgbClr val="3567B1"/>
                </a:solidFill>
                <a:effectLst/>
                <a:uLnTx/>
                <a:uFillTx/>
                <a:latin typeface="Calibri" panose="020F0502020204030204"/>
                <a:ea typeface="+mn-ea"/>
                <a:cs typeface="+mn-cs"/>
              </a:rPr>
              <a:t>Massasoit</a:t>
            </a:r>
            <a:r>
              <a:rPr kumimoji="0" lang="pt-PT" sz="1400" b="0" i="0" u="none" strike="noStrike" kern="1200" cap="none" spc="0" normalizeH="0" baseline="0" noProof="0" dirty="0">
                <a:ln>
                  <a:noFill/>
                </a:ln>
                <a:solidFill>
                  <a:srgbClr val="3567B1"/>
                </a:solidFill>
                <a:effectLst/>
                <a:uLnTx/>
                <a:uFillTx/>
                <a:latin typeface="Calibri" panose="020F0502020204030204"/>
                <a:ea typeface="+mn-ea"/>
                <a:cs typeface="+mn-cs"/>
              </a:rPr>
              <a:t> </a:t>
            </a:r>
            <a:r>
              <a:rPr kumimoji="0" lang="pt-PT" sz="1400" b="0" i="0" u="none" strike="noStrike" kern="1200" cap="none" spc="0" normalizeH="0" baseline="0" noProof="0" dirty="0" err="1">
                <a:ln>
                  <a:noFill/>
                </a:ln>
                <a:solidFill>
                  <a:srgbClr val="3567B1"/>
                </a:solidFill>
                <a:effectLst/>
                <a:uLnTx/>
                <a:uFillTx/>
                <a:latin typeface="Calibri" panose="020F0502020204030204"/>
                <a:ea typeface="+mn-ea"/>
                <a:cs typeface="+mn-cs"/>
              </a:rPr>
              <a:t>Community</a:t>
            </a:r>
            <a:r>
              <a:rPr kumimoji="0" lang="pt-PT" sz="1400" b="0" i="0" u="none" strike="noStrike" kern="1200" cap="none" spc="0" normalizeH="0" baseline="0" noProof="0" dirty="0">
                <a:ln>
                  <a:noFill/>
                </a:ln>
                <a:solidFill>
                  <a:srgbClr val="3567B1"/>
                </a:solidFill>
                <a:effectLst/>
                <a:uLnTx/>
                <a:uFillTx/>
                <a:latin typeface="Calibri" panose="020F0502020204030204"/>
                <a:ea typeface="+mn-ea"/>
                <a:cs typeface="+mn-cs"/>
              </a:rPr>
              <a:t> </a:t>
            </a:r>
            <a:r>
              <a:rPr kumimoji="0" lang="pt-PT" sz="1400" b="0" i="0" u="none" strike="noStrike" kern="1200" cap="none" spc="0" normalizeH="0" baseline="0" noProof="0" dirty="0" err="1">
                <a:ln>
                  <a:noFill/>
                </a:ln>
                <a:solidFill>
                  <a:srgbClr val="3567B1"/>
                </a:solidFill>
                <a:effectLst/>
                <a:uLnTx/>
                <a:uFillTx/>
                <a:latin typeface="Calibri" panose="020F0502020204030204"/>
                <a:ea typeface="+mn-ea"/>
                <a:cs typeface="+mn-cs"/>
              </a:rPr>
              <a:t>Colleg</a:t>
            </a:r>
            <a:r>
              <a:rPr kumimoji="0" lang="en-US" sz="1400" b="0" i="0" u="none" strike="noStrike" kern="1200" cap="none" spc="0" normalizeH="0" baseline="0" noProof="0" dirty="0">
                <a:ln>
                  <a:noFill/>
                </a:ln>
                <a:solidFill>
                  <a:srgbClr val="3567B1"/>
                </a:solidFill>
                <a:effectLst/>
                <a:uLnTx/>
                <a:uFillTx/>
                <a:latin typeface="Calibri" panose="020F0502020204030204"/>
                <a:ea typeface="+mn-ea"/>
                <a:cs typeface="+mn-cs"/>
              </a:rPr>
              <a:t>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srgbClr val="3567B1"/>
                </a:solidFill>
                <a:effectLst/>
                <a:uLnTx/>
                <a:uFillTx/>
                <a:latin typeface="Calibri" panose="020F0502020204030204"/>
                <a:ea typeface="+mn-ea"/>
                <a:cs typeface="+mn-cs"/>
              </a:rPr>
              <a:t>Rever os regulamentos MOR-EV para direcionar o financiamento de forma mais económica para os residentes com rendimentos baixos e moderados</a:t>
            </a:r>
            <a:endParaRPr kumimoji="0" lang="en-US" sz="1400" b="0" i="0" u="none" strike="noStrike" kern="1200" cap="none" spc="0" normalizeH="0" baseline="0" noProof="0" dirty="0">
              <a:ln>
                <a:noFill/>
              </a:ln>
              <a:solidFill>
                <a:srgbClr val="3567B1"/>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en-US" dirty="0"/>
              <a:t>Política, </a:t>
            </a:r>
            <a:r>
              <a:rPr lang="en-US" dirty="0" err="1"/>
              <a:t>Planeamento</a:t>
            </a:r>
            <a:r>
              <a:rPr lang="en-US" dirty="0"/>
              <a:t> e </a:t>
            </a:r>
            <a:r>
              <a:rPr lang="en-US" dirty="0" err="1"/>
              <a:t>Análise</a:t>
            </a:r>
            <a:endParaRPr lang="en-US" dirty="0"/>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1" y="2419429"/>
            <a:ext cx="5497552" cy="2780644"/>
          </a:xfrm>
        </p:spPr>
        <p:txBody>
          <a:bodyPr/>
          <a:lstStyle/>
          <a:p>
            <a:pPr marL="285750" indent="-285750">
              <a:buFont typeface="Arial" panose="020B0604020202020204" pitchFamily="34" charset="0"/>
              <a:buChar char="•"/>
            </a:pPr>
            <a:r>
              <a:rPr lang="pt-PT" sz="1800" dirty="0">
                <a:solidFill>
                  <a:srgbClr val="3567B1"/>
                </a:solidFill>
              </a:rPr>
              <a:t>Defender a eletrificação, a resiliência e a transição para além do gás natural através de um planeamento de rede transparente e holístico</a:t>
            </a:r>
            <a:r>
              <a:rPr lang="en-US" sz="1800" dirty="0">
                <a:solidFill>
                  <a:srgbClr val="3567B1"/>
                </a:solidFill>
              </a:rPr>
              <a:t> </a:t>
            </a:r>
          </a:p>
          <a:p>
            <a:pPr marL="285750" indent="-285750">
              <a:buFont typeface="Arial" panose="020B0604020202020204" pitchFamily="34" charset="0"/>
              <a:buChar char="•"/>
            </a:pPr>
            <a:r>
              <a:rPr lang="pt-PT" sz="1800" dirty="0">
                <a:solidFill>
                  <a:srgbClr val="3567B1"/>
                </a:solidFill>
              </a:rPr>
              <a:t>Promover alterações no design de tarifas elétricas que melhorem a acessibilidade energética e, ao mesmo tempo, incentivem a adoção de bombas de calor e veículos elétricos</a:t>
            </a:r>
            <a:endParaRPr lang="en-US" sz="1800" dirty="0">
              <a:solidFill>
                <a:srgbClr val="3567B1"/>
              </a:solidFill>
            </a:endParaRPr>
          </a:p>
          <a:p>
            <a:pPr marL="285750" indent="-285750">
              <a:buFont typeface="Arial" panose="020B0604020202020204" pitchFamily="34" charset="0"/>
              <a:buChar char="•"/>
            </a:pPr>
            <a:r>
              <a:rPr lang="pt-PT" sz="1800" dirty="0">
                <a:solidFill>
                  <a:srgbClr val="3567B1"/>
                </a:solidFill>
              </a:rPr>
              <a:t>Conceber estruturas de mercado e de aquisição eficazes para garantir recursos de fornecimento de energia limpa</a:t>
            </a:r>
            <a:r>
              <a:rPr lang="en-US" sz="1800" dirty="0">
                <a:solidFill>
                  <a:srgbClr val="3567B1"/>
                </a:solidFill>
              </a:rPr>
              <a:t> </a:t>
            </a:r>
          </a:p>
          <a:p>
            <a:r>
              <a:rPr lang="en-US"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en-US" sz="2800" dirty="0"/>
              <a:t>Metas para 2025</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4" y="1788379"/>
            <a:ext cx="2037161"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 de 2025</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2126933"/>
            <a:ext cx="3543438" cy="2130135"/>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100" b="1" dirty="0">
                <a:solidFill>
                  <a:schemeClr val="tx1">
                    <a:lumMod val="50000"/>
                    <a:lumOff val="50000"/>
                  </a:schemeClr>
                </a:solidFill>
              </a:rPr>
              <a:t>Janeiro</a:t>
            </a:r>
            <a:r>
              <a:rPr lang="en-US" sz="1100" b="0" dirty="0">
                <a:solidFill>
                  <a:schemeClr val="tx1">
                    <a:lumMod val="50000"/>
                    <a:lumOff val="50000"/>
                  </a:schemeClr>
                </a:solidFill>
              </a:rPr>
              <a:t>: </a:t>
            </a:r>
            <a:r>
              <a:rPr lang="en-US" sz="1100" b="0" dirty="0" err="1">
                <a:solidFill>
                  <a:schemeClr val="tx1">
                    <a:lumMod val="50000"/>
                    <a:lumOff val="50000"/>
                  </a:schemeClr>
                </a:solidFill>
              </a:rPr>
              <a:t>Arranque</a:t>
            </a:r>
            <a:r>
              <a:rPr lang="en-US" sz="1100" b="0" dirty="0">
                <a:solidFill>
                  <a:schemeClr val="tx1">
                    <a:lumMod val="50000"/>
                    <a:lumOff val="50000"/>
                  </a:schemeClr>
                </a:solidFill>
              </a:rPr>
              <a:t> do </a:t>
            </a:r>
            <a:r>
              <a:rPr lang="pt-PT" sz="1100" b="0" dirty="0">
                <a:solidFill>
                  <a:srgbClr val="3567B1"/>
                </a:solidFill>
                <a:hlinkClick r:id="rId2">
                  <a:extLst>
                    <a:ext uri="{A12FA001-AC4F-418D-AE19-62706E023703}">
                      <ahyp:hlinkClr xmlns:ahyp="http://schemas.microsoft.com/office/drawing/2018/hyperlinkcolor" val="tx"/>
                    </a:ext>
                  </a:extLst>
                </a:hlinkClick>
              </a:rPr>
              <a:t>Grupo de Trabalho sobre Tarifas</a:t>
            </a:r>
            <a:r>
              <a:rPr lang="en-US" sz="1100" b="0" dirty="0">
                <a:solidFill>
                  <a:schemeClr val="bg1">
                    <a:lumMod val="50000"/>
                  </a:schemeClr>
                </a:solidFill>
                <a:hlinkClick r:id="rId2">
                  <a:extLst>
                    <a:ext uri="{A12FA001-AC4F-418D-AE19-62706E023703}">
                      <ahyp:hlinkClr xmlns:ahyp="http://schemas.microsoft.com/office/drawing/2018/hyperlinkcolor" val="tx"/>
                    </a:ext>
                  </a:extLst>
                </a:hlinkClick>
              </a:rPr>
              <a:t> </a:t>
            </a:r>
            <a:endParaRPr lang="en-US" sz="1100" b="0" dirty="0">
              <a:solidFill>
                <a:schemeClr val="bg1">
                  <a:lumMod val="50000"/>
                </a:schemeClr>
              </a:solidFill>
            </a:endParaRPr>
          </a:p>
          <a:p>
            <a:pPr marL="171450" indent="-171450">
              <a:lnSpc>
                <a:spcPts val="1600"/>
              </a:lnSpc>
              <a:buFont typeface="Arial" panose="020B0604020202020204" pitchFamily="34" charset="0"/>
              <a:buChar char="•"/>
            </a:pPr>
            <a:r>
              <a:rPr lang="en-US" sz="1100" b="1" dirty="0">
                <a:solidFill>
                  <a:schemeClr val="tx1">
                    <a:lumMod val="50000"/>
                    <a:lumOff val="50000"/>
                  </a:schemeClr>
                </a:solidFill>
              </a:rPr>
              <a:t>Abril</a:t>
            </a:r>
            <a:r>
              <a:rPr lang="en-US" sz="1100" b="0" dirty="0">
                <a:solidFill>
                  <a:schemeClr val="tx1">
                    <a:lumMod val="50000"/>
                    <a:lumOff val="50000"/>
                  </a:schemeClr>
                </a:solidFill>
              </a:rPr>
              <a:t>: </a:t>
            </a:r>
            <a:r>
              <a:rPr lang="en-US" sz="1100" b="0" dirty="0" err="1">
                <a:solidFill>
                  <a:schemeClr val="tx1">
                    <a:lumMod val="50000"/>
                    <a:lumOff val="50000"/>
                  </a:schemeClr>
                </a:solidFill>
              </a:rPr>
              <a:t>Intervenção</a:t>
            </a:r>
            <a:r>
              <a:rPr lang="en-US" sz="1100" b="0" dirty="0">
                <a:solidFill>
                  <a:schemeClr val="tx1">
                    <a:lumMod val="50000"/>
                    <a:lumOff val="50000"/>
                  </a:schemeClr>
                </a:solidFill>
              </a:rPr>
              <a:t> do DOER </a:t>
            </a:r>
            <a:r>
              <a:rPr lang="en-US" sz="1100" b="0" dirty="0" err="1">
                <a:solidFill>
                  <a:schemeClr val="bg1">
                    <a:lumMod val="50000"/>
                  </a:schemeClr>
                </a:solidFill>
              </a:rPr>
              <a:t>nos</a:t>
            </a:r>
            <a:r>
              <a:rPr lang="en-US" sz="1100" b="0" dirty="0">
                <a:solidFill>
                  <a:schemeClr val="bg1">
                    <a:lumMod val="50000"/>
                  </a:schemeClr>
                </a:solidFill>
              </a:rPr>
              <a:t> </a:t>
            </a:r>
            <a:r>
              <a:rPr lang="en-US" sz="1100" b="0" dirty="0">
                <a:solidFill>
                  <a:srgbClr val="3567B1"/>
                </a:solidFill>
                <a:hlinkClick r:id="rId3">
                  <a:extLst>
                    <a:ext uri="{A12FA001-AC4F-418D-AE19-62706E023703}">
                      <ahyp:hlinkClr xmlns:ahyp="http://schemas.microsoft.com/office/drawing/2018/hyperlinkcolor" val="tx"/>
                    </a:ext>
                  </a:extLst>
                </a:hlinkClick>
              </a:rPr>
              <a:t>Planos de </a:t>
            </a:r>
            <a:r>
              <a:rPr lang="en-US" sz="1100" b="0" dirty="0" err="1">
                <a:solidFill>
                  <a:srgbClr val="3567B1"/>
                </a:solidFill>
                <a:hlinkClick r:id="rId3">
                  <a:extLst>
                    <a:ext uri="{A12FA001-AC4F-418D-AE19-62706E023703}">
                      <ahyp:hlinkClr xmlns:ahyp="http://schemas.microsoft.com/office/drawing/2018/hyperlinkcolor" val="tx"/>
                    </a:ext>
                  </a:extLst>
                </a:hlinkClick>
              </a:rPr>
              <a:t>Conformidade</a:t>
            </a:r>
            <a:r>
              <a:rPr lang="en-US" sz="1100" b="0" dirty="0">
                <a:solidFill>
                  <a:srgbClr val="3567B1"/>
                </a:solidFill>
                <a:hlinkClick r:id="rId3">
                  <a:extLst>
                    <a:ext uri="{A12FA001-AC4F-418D-AE19-62706E023703}">
                      <ahyp:hlinkClr xmlns:ahyp="http://schemas.microsoft.com/office/drawing/2018/hyperlinkcolor" val="tx"/>
                    </a:ext>
                  </a:extLst>
                </a:hlinkClick>
              </a:rPr>
              <a:t> </a:t>
            </a:r>
            <a:r>
              <a:rPr lang="en-US" sz="1100" b="0" dirty="0" err="1">
                <a:solidFill>
                  <a:srgbClr val="3567B1"/>
                </a:solidFill>
                <a:hlinkClick r:id="rId3">
                  <a:extLst>
                    <a:ext uri="{A12FA001-AC4F-418D-AE19-62706E023703}">
                      <ahyp:hlinkClr xmlns:ahyp="http://schemas.microsoft.com/office/drawing/2018/hyperlinkcolor" val="tx"/>
                    </a:ext>
                  </a:extLst>
                </a:hlinkClick>
              </a:rPr>
              <a:t>Climática</a:t>
            </a:r>
            <a:r>
              <a:rPr lang="en-US" sz="1100" b="0" dirty="0">
                <a:solidFill>
                  <a:srgbClr val="3567B1"/>
                </a:solidFill>
                <a:hlinkClick r:id="rId3">
                  <a:extLst>
                    <a:ext uri="{A12FA001-AC4F-418D-AE19-62706E023703}">
                      <ahyp:hlinkClr xmlns:ahyp="http://schemas.microsoft.com/office/drawing/2018/hyperlinkcolor" val="tx"/>
                    </a:ext>
                  </a:extLst>
                </a:hlinkClick>
              </a:rPr>
              <a:t> (CCP)</a:t>
            </a:r>
            <a:r>
              <a:rPr lang="en-US" sz="1100" dirty="0">
                <a:solidFill>
                  <a:schemeClr val="tx1">
                    <a:lumMod val="50000"/>
                    <a:lumOff val="50000"/>
                  </a:schemeClr>
                </a:solidFill>
              </a:rPr>
              <a:t> </a:t>
            </a:r>
            <a:r>
              <a:rPr lang="en-US" sz="1100" b="0" dirty="0">
                <a:solidFill>
                  <a:schemeClr val="tx1">
                    <a:lumMod val="50000"/>
                    <a:lumOff val="50000"/>
                  </a:schemeClr>
                </a:solidFill>
              </a:rPr>
              <a:t>das </a:t>
            </a:r>
            <a:r>
              <a:rPr lang="en-US" sz="1100" b="0" dirty="0" err="1">
                <a:solidFill>
                  <a:schemeClr val="tx1">
                    <a:lumMod val="50000"/>
                    <a:lumOff val="50000"/>
                  </a:schemeClr>
                </a:solidFill>
              </a:rPr>
              <a:t>empresas</a:t>
            </a:r>
            <a:r>
              <a:rPr lang="en-US" sz="1100" b="0" dirty="0">
                <a:solidFill>
                  <a:schemeClr val="tx1">
                    <a:lumMod val="50000"/>
                    <a:lumOff val="50000"/>
                  </a:schemeClr>
                </a:solidFill>
              </a:rPr>
              <a:t> de </a:t>
            </a:r>
            <a:r>
              <a:rPr lang="en-US" sz="1100" b="0" dirty="0" err="1">
                <a:solidFill>
                  <a:schemeClr val="tx1">
                    <a:lumMod val="50000"/>
                    <a:lumOff val="50000"/>
                  </a:schemeClr>
                </a:solidFill>
              </a:rPr>
              <a:t>gás</a:t>
            </a:r>
            <a:endParaRPr lang="en-US" sz="1100" b="0" dirty="0">
              <a:solidFill>
                <a:schemeClr val="tx1">
                  <a:lumMod val="50000"/>
                  <a:lumOff val="50000"/>
                </a:schemeClr>
              </a:solidFill>
            </a:endParaRPr>
          </a:p>
          <a:p>
            <a:pPr marL="171450" indent="-171450">
              <a:lnSpc>
                <a:spcPts val="1600"/>
              </a:lnSpc>
              <a:buFont typeface="Arial" panose="020B0604020202020204" pitchFamily="34" charset="0"/>
              <a:buChar char="•"/>
            </a:pPr>
            <a:r>
              <a:rPr lang="en-US" sz="1100" b="1" dirty="0" err="1">
                <a:solidFill>
                  <a:schemeClr val="tx1">
                    <a:lumMod val="50000"/>
                    <a:lumOff val="50000"/>
                  </a:schemeClr>
                </a:solidFill>
              </a:rPr>
              <a:t>Junho</a:t>
            </a:r>
            <a:r>
              <a:rPr lang="en-US" sz="1100" dirty="0">
                <a:solidFill>
                  <a:schemeClr val="tx1">
                    <a:lumMod val="50000"/>
                    <a:lumOff val="50000"/>
                  </a:schemeClr>
                </a:solidFill>
              </a:rPr>
              <a:t>: </a:t>
            </a:r>
            <a:r>
              <a:rPr lang="pt-PT" sz="1100" dirty="0">
                <a:solidFill>
                  <a:schemeClr val="tx1">
                    <a:lumMod val="50000"/>
                    <a:lumOff val="50000"/>
                  </a:schemeClr>
                </a:solidFill>
              </a:rPr>
              <a:t>Orientação Municipal sobre Energia Eólica Offshore</a:t>
            </a:r>
            <a:r>
              <a:rPr lang="en-US" sz="1100" dirty="0">
                <a:solidFill>
                  <a:schemeClr val="tx1">
                    <a:lumMod val="50000"/>
                    <a:lumOff val="50000"/>
                  </a:schemeClr>
                </a:solidFill>
              </a:rPr>
              <a:t> </a:t>
            </a:r>
            <a:endParaRPr lang="en-US" sz="1100" b="0" dirty="0">
              <a:solidFill>
                <a:schemeClr val="tx1">
                  <a:lumMod val="50000"/>
                  <a:lumOff val="50000"/>
                </a:schemeClr>
              </a:solidFill>
            </a:endParaRPr>
          </a:p>
          <a:p>
            <a:pPr marL="171450" indent="-171450">
              <a:lnSpc>
                <a:spcPts val="1600"/>
              </a:lnSpc>
              <a:buFont typeface="Arial" panose="020B0604020202020204" pitchFamily="34" charset="0"/>
              <a:buChar char="•"/>
            </a:pPr>
            <a:r>
              <a:rPr lang="en-US" sz="1100" b="1" dirty="0" err="1">
                <a:solidFill>
                  <a:schemeClr val="tx1">
                    <a:lumMod val="50000"/>
                    <a:lumOff val="50000"/>
                  </a:schemeClr>
                </a:solidFill>
              </a:rPr>
              <a:t>Julho</a:t>
            </a:r>
            <a:r>
              <a:rPr lang="en-US" sz="1100" dirty="0">
                <a:solidFill>
                  <a:schemeClr val="tx1">
                    <a:lumMod val="50000"/>
                    <a:lumOff val="50000"/>
                  </a:schemeClr>
                </a:solidFill>
              </a:rPr>
              <a:t>: </a:t>
            </a:r>
            <a:r>
              <a:rPr lang="pt-PT" sz="1100" dirty="0">
                <a:solidFill>
                  <a:schemeClr val="tx1">
                    <a:lumMod val="50000"/>
                    <a:lumOff val="50000"/>
                  </a:schemeClr>
                </a:solidFill>
              </a:rPr>
              <a:t>Estudo de Eficácia das Aquisições publicado</a:t>
            </a:r>
            <a:r>
              <a:rPr lang="en-US" sz="1100" dirty="0">
                <a:solidFill>
                  <a:schemeClr val="tx1">
                    <a:lumMod val="50000"/>
                    <a:lumOff val="50000"/>
                  </a:schemeClr>
                </a:solidFill>
              </a:rPr>
              <a:t> </a:t>
            </a:r>
            <a:r>
              <a:rPr lang="en-US" sz="1100" b="0" dirty="0">
                <a:solidFill>
                  <a:schemeClr val="tx1">
                    <a:lumMod val="50000"/>
                    <a:lumOff val="50000"/>
                  </a:schemeClr>
                </a:solidFill>
              </a:rPr>
              <a:t> </a:t>
            </a:r>
          </a:p>
          <a:p>
            <a:pPr marL="171450" indent="-171450">
              <a:lnSpc>
                <a:spcPts val="1600"/>
              </a:lnSpc>
              <a:buFont typeface="Arial" panose="020B0604020202020204" pitchFamily="34" charset="0"/>
              <a:buChar char="•"/>
            </a:pPr>
            <a:r>
              <a:rPr lang="en-US" sz="1100" b="1" dirty="0" err="1">
                <a:solidFill>
                  <a:schemeClr val="tx1">
                    <a:lumMod val="50000"/>
                    <a:lumOff val="50000"/>
                  </a:schemeClr>
                </a:solidFill>
              </a:rPr>
              <a:t>Verão</a:t>
            </a:r>
            <a:r>
              <a:rPr lang="en-US" sz="1100" b="0" dirty="0">
                <a:solidFill>
                  <a:schemeClr val="tx1">
                    <a:lumMod val="50000"/>
                    <a:lumOff val="50000"/>
                  </a:schemeClr>
                </a:solidFill>
              </a:rPr>
              <a:t>: 83C Ronda 5 da </a:t>
            </a:r>
            <a:r>
              <a:rPr lang="pt-PT" sz="1100" b="0" dirty="0">
                <a:solidFill>
                  <a:srgbClr val="3567B1"/>
                </a:solidFill>
                <a:hlinkClick r:id="rId4">
                  <a:extLst>
                    <a:ext uri="{A12FA001-AC4F-418D-AE19-62706E023703}">
                      <ahyp:hlinkClr xmlns:ahyp="http://schemas.microsoft.com/office/drawing/2018/hyperlinkcolor" val="tx"/>
                    </a:ext>
                  </a:extLst>
                </a:hlinkClick>
              </a:rPr>
              <a:t>Aquisição de Energia Eólica Offshore</a:t>
            </a:r>
            <a:endParaRPr lang="en-US" sz="1100" b="0" dirty="0">
              <a:solidFill>
                <a:srgbClr val="3567B1"/>
              </a:solidFill>
            </a:endParaRPr>
          </a:p>
          <a:p>
            <a:pPr>
              <a:lnSpc>
                <a:spcPts val="1600"/>
              </a:lnSpc>
            </a:pPr>
            <a:endParaRPr lang="en-US" sz="1100" b="0" dirty="0">
              <a:solidFill>
                <a:schemeClr val="tx1">
                  <a:lumMod val="50000"/>
                  <a:lumOff val="50000"/>
                </a:schemeClr>
              </a:solidFill>
            </a:endParaRPr>
          </a:p>
          <a:p>
            <a:pPr>
              <a:lnSpc>
                <a:spcPts val="1600"/>
              </a:lnSpc>
            </a:pPr>
            <a:endParaRPr lang="en-US" sz="11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608304" cy="338554"/>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460522"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100" b="1" i="0" dirty="0">
                <a:solidFill>
                  <a:schemeClr val="tx1">
                    <a:lumMod val="50000"/>
                    <a:lumOff val="50000"/>
                  </a:schemeClr>
                </a:solidFill>
                <a:effectLst/>
              </a:rPr>
              <a:t>Mensal  (</a:t>
            </a:r>
            <a:r>
              <a:rPr lang="en-US" sz="1100" b="1" i="0" dirty="0" err="1">
                <a:solidFill>
                  <a:schemeClr val="tx1">
                    <a:lumMod val="50000"/>
                    <a:lumOff val="50000"/>
                  </a:schemeClr>
                </a:solidFill>
                <a:effectLst/>
              </a:rPr>
              <a:t>em</a:t>
            </a:r>
            <a:r>
              <a:rPr lang="en-US" sz="1100" b="1" i="0" dirty="0">
                <a:solidFill>
                  <a:schemeClr val="tx1">
                    <a:lumMod val="50000"/>
                    <a:lumOff val="50000"/>
                  </a:schemeClr>
                </a:solidFill>
                <a:effectLst/>
              </a:rPr>
              <a:t> </a:t>
            </a:r>
            <a:r>
              <a:rPr lang="en-US" sz="1100" b="1" i="0" dirty="0" err="1">
                <a:solidFill>
                  <a:schemeClr val="tx1">
                    <a:lumMod val="50000"/>
                    <a:lumOff val="50000"/>
                  </a:schemeClr>
                </a:solidFill>
                <a:effectLst/>
              </a:rPr>
              <a:t>curso</a:t>
            </a:r>
            <a:r>
              <a:rPr lang="en-US" sz="1100" b="1" i="0" dirty="0">
                <a:solidFill>
                  <a:schemeClr val="tx1">
                    <a:lumMod val="50000"/>
                    <a:lumOff val="50000"/>
                  </a:schemeClr>
                </a:solidFill>
                <a:effectLst/>
              </a:rPr>
              <a:t>)</a:t>
            </a:r>
            <a:r>
              <a:rPr lang="en-US" sz="1100" i="0" dirty="0">
                <a:solidFill>
                  <a:schemeClr val="tx1">
                    <a:lumMod val="50000"/>
                    <a:lumOff val="50000"/>
                  </a:schemeClr>
                </a:solidFill>
                <a:effectLst/>
              </a:rPr>
              <a:t>: </a:t>
            </a:r>
            <a:r>
              <a:rPr lang="en-US" sz="1100" i="0" dirty="0" err="1">
                <a:solidFill>
                  <a:schemeClr val="tx1">
                    <a:lumMod val="50000"/>
                    <a:lumOff val="50000"/>
                  </a:schemeClr>
                </a:solidFill>
                <a:effectLst/>
              </a:rPr>
              <a:t>Reuniões</a:t>
            </a:r>
            <a:r>
              <a:rPr lang="en-US" sz="1100" i="0" dirty="0">
                <a:solidFill>
                  <a:schemeClr val="tx1">
                    <a:lumMod val="50000"/>
                    <a:lumOff val="50000"/>
                  </a:schemeClr>
                </a:solidFill>
                <a:effectLst/>
              </a:rPr>
              <a:t> </a:t>
            </a:r>
            <a:r>
              <a:rPr lang="en-US" sz="1100" i="0" dirty="0" err="1">
                <a:solidFill>
                  <a:schemeClr val="tx1">
                    <a:lumMod val="50000"/>
                    <a:lumOff val="50000"/>
                  </a:schemeClr>
                </a:solidFill>
                <a:effectLst/>
              </a:rPr>
              <a:t>públicas</a:t>
            </a:r>
            <a:r>
              <a:rPr lang="en-US" sz="1100" i="0" dirty="0">
                <a:solidFill>
                  <a:schemeClr val="tx1">
                    <a:lumMod val="50000"/>
                    <a:lumOff val="50000"/>
                  </a:schemeClr>
                </a:solidFill>
                <a:effectLst/>
              </a:rPr>
              <a:t> do </a:t>
            </a:r>
            <a:r>
              <a:rPr lang="en-US" sz="1100" i="0" dirty="0">
                <a:solidFill>
                  <a:srgbClr val="3567B1"/>
                </a:solidFill>
                <a:effectLst/>
                <a:hlinkClick r:id="rId5">
                  <a:extLst>
                    <a:ext uri="{A12FA001-AC4F-418D-AE19-62706E023703}">
                      <ahyp:hlinkClr xmlns:ahyp="http://schemas.microsoft.com/office/drawing/2018/hyperlinkcolor" val="tx"/>
                    </a:ext>
                  </a:extLst>
                </a:hlinkClick>
              </a:rPr>
              <a:t>GMAC</a:t>
            </a:r>
            <a:endParaRPr lang="en-US" sz="110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100" b="1" dirty="0" err="1">
                <a:solidFill>
                  <a:schemeClr val="tx1">
                    <a:lumMod val="50000"/>
                    <a:lumOff val="50000"/>
                  </a:schemeClr>
                </a:solidFill>
              </a:rPr>
              <a:t>Início</a:t>
            </a:r>
            <a:r>
              <a:rPr lang="en-US" sz="1100" b="1" dirty="0">
                <a:solidFill>
                  <a:schemeClr val="tx1">
                    <a:lumMod val="50000"/>
                    <a:lumOff val="50000"/>
                  </a:schemeClr>
                </a:solidFill>
              </a:rPr>
              <a:t> de 2025</a:t>
            </a:r>
            <a:r>
              <a:rPr lang="en-US" sz="1100" dirty="0">
                <a:solidFill>
                  <a:schemeClr val="tx1">
                    <a:lumMod val="50000"/>
                    <a:lumOff val="50000"/>
                  </a:schemeClr>
                </a:solidFill>
              </a:rPr>
              <a:t>: </a:t>
            </a:r>
            <a:r>
              <a:rPr lang="pt-PT" sz="1100" dirty="0">
                <a:solidFill>
                  <a:schemeClr val="tx1">
                    <a:lumMod val="50000"/>
                    <a:lumOff val="50000"/>
                  </a:schemeClr>
                </a:solidFill>
              </a:rPr>
              <a:t>Reuniões públicas sobre os Planos de Conformidade Climática das empresas de gás</a:t>
            </a:r>
            <a:endParaRPr lang="en-US" sz="110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100" b="1" i="0" dirty="0">
                <a:solidFill>
                  <a:schemeClr val="tx1">
                    <a:lumMod val="50000"/>
                    <a:lumOff val="50000"/>
                  </a:schemeClr>
                </a:solidFill>
                <a:effectLst/>
              </a:rPr>
              <a:t>Primavera</a:t>
            </a:r>
            <a:r>
              <a:rPr lang="en-US" sz="1100" i="0" dirty="0">
                <a:solidFill>
                  <a:schemeClr val="tx1">
                    <a:lumMod val="50000"/>
                    <a:lumOff val="50000"/>
                  </a:schemeClr>
                </a:solidFill>
                <a:effectLst/>
              </a:rPr>
              <a:t>: </a:t>
            </a:r>
            <a:r>
              <a:rPr lang="en-US" sz="1100" i="0" dirty="0" err="1">
                <a:solidFill>
                  <a:schemeClr val="tx1">
                    <a:lumMod val="50000"/>
                    <a:lumOff val="50000"/>
                  </a:schemeClr>
                </a:solidFill>
                <a:effectLst/>
              </a:rPr>
              <a:t>Comentários</a:t>
            </a:r>
            <a:r>
              <a:rPr lang="en-US" sz="1100" i="0" dirty="0">
                <a:solidFill>
                  <a:schemeClr val="tx1">
                    <a:lumMod val="50000"/>
                    <a:lumOff val="50000"/>
                  </a:schemeClr>
                </a:solidFill>
                <a:effectLst/>
              </a:rPr>
              <a:t> </a:t>
            </a:r>
            <a:r>
              <a:rPr lang="en-US" sz="1100" i="0" dirty="0" err="1">
                <a:solidFill>
                  <a:schemeClr val="tx1">
                    <a:lumMod val="50000"/>
                    <a:lumOff val="50000"/>
                  </a:schemeClr>
                </a:solidFill>
                <a:effectLst/>
              </a:rPr>
              <a:t>públicos</a:t>
            </a:r>
            <a:r>
              <a:rPr lang="en-US" sz="1100" i="0" dirty="0">
                <a:solidFill>
                  <a:schemeClr val="tx1">
                    <a:lumMod val="50000"/>
                    <a:lumOff val="50000"/>
                  </a:schemeClr>
                </a:solidFill>
                <a:effectLst/>
              </a:rPr>
              <a:t> </a:t>
            </a:r>
            <a:r>
              <a:rPr lang="en-US" sz="1100" i="0" dirty="0" err="1">
                <a:solidFill>
                  <a:schemeClr val="tx1">
                    <a:lumMod val="50000"/>
                    <a:lumOff val="50000"/>
                  </a:schemeClr>
                </a:solidFill>
                <a:effectLst/>
              </a:rPr>
              <a:t>sobre</a:t>
            </a:r>
            <a:r>
              <a:rPr lang="en-US" sz="1100" i="0" dirty="0">
                <a:solidFill>
                  <a:schemeClr val="tx1">
                    <a:lumMod val="50000"/>
                    <a:lumOff val="50000"/>
                  </a:schemeClr>
                </a:solidFill>
                <a:effectLst/>
              </a:rPr>
              <a:t> a 83C Ronda 5 da </a:t>
            </a:r>
            <a:r>
              <a:rPr lang="pt-PT" sz="1100" i="0" dirty="0">
                <a:solidFill>
                  <a:srgbClr val="3567B1"/>
                </a:solidFill>
                <a:effectLst/>
                <a:hlinkClick r:id="rId4">
                  <a:extLst>
                    <a:ext uri="{A12FA001-AC4F-418D-AE19-62706E023703}">
                      <ahyp:hlinkClr xmlns:ahyp="http://schemas.microsoft.com/office/drawing/2018/hyperlinkcolor" val="tx"/>
                    </a:ext>
                  </a:extLst>
                </a:hlinkClick>
              </a:rPr>
              <a:t>aquisição de energia eólica offshore</a:t>
            </a:r>
            <a:endParaRPr lang="en-US" sz="1100" i="0" dirty="0">
              <a:solidFill>
                <a:srgbClr val="3567B1"/>
              </a:solidFill>
              <a:effectLst/>
            </a:endParaRPr>
          </a:p>
          <a:p>
            <a:pPr marL="171450" indent="-171450">
              <a:lnSpc>
                <a:spcPts val="1600"/>
              </a:lnSpc>
              <a:buFont typeface="Arial" panose="020B0604020202020204" pitchFamily="34" charset="0"/>
              <a:buChar char="•"/>
            </a:pPr>
            <a:r>
              <a:rPr lang="en-US" sz="1100" b="1" dirty="0" err="1">
                <a:solidFill>
                  <a:schemeClr val="tx1">
                    <a:lumMod val="50000"/>
                    <a:lumOff val="50000"/>
                  </a:schemeClr>
                </a:solidFill>
              </a:rPr>
              <a:t>Verão</a:t>
            </a:r>
            <a:r>
              <a:rPr lang="en-US" sz="1100" b="0" dirty="0">
                <a:solidFill>
                  <a:schemeClr val="tx1">
                    <a:lumMod val="50000"/>
                    <a:lumOff val="50000"/>
                  </a:schemeClr>
                </a:solidFill>
              </a:rPr>
              <a:t>: </a:t>
            </a:r>
            <a:r>
              <a:rPr lang="en-US" sz="1100" dirty="0" err="1">
                <a:solidFill>
                  <a:schemeClr val="tx1">
                    <a:lumMod val="50000"/>
                    <a:lumOff val="50000"/>
                  </a:schemeClr>
                </a:solidFill>
              </a:rPr>
              <a:t>S</a:t>
            </a:r>
            <a:r>
              <a:rPr lang="en-US" sz="1100" b="0" dirty="0" err="1">
                <a:solidFill>
                  <a:schemeClr val="tx1">
                    <a:lumMod val="50000"/>
                    <a:lumOff val="50000"/>
                  </a:schemeClr>
                </a:solidFill>
              </a:rPr>
              <a:t>essões</a:t>
            </a:r>
            <a:r>
              <a:rPr lang="en-US" sz="1100" b="0" dirty="0">
                <a:solidFill>
                  <a:schemeClr val="tx1">
                    <a:lumMod val="50000"/>
                    <a:lumOff val="50000"/>
                  </a:schemeClr>
                </a:solidFill>
              </a:rPr>
              <a:t> </a:t>
            </a:r>
            <a:r>
              <a:rPr lang="en-US" sz="1100" b="0" dirty="0" err="1">
                <a:solidFill>
                  <a:schemeClr val="tx1">
                    <a:lumMod val="50000"/>
                    <a:lumOff val="50000"/>
                  </a:schemeClr>
                </a:solidFill>
              </a:rPr>
              <a:t>públicas</a:t>
            </a:r>
            <a:r>
              <a:rPr lang="en-US" sz="1100" b="0" dirty="0">
                <a:solidFill>
                  <a:schemeClr val="tx1">
                    <a:lumMod val="50000"/>
                    <a:lumOff val="50000"/>
                  </a:schemeClr>
                </a:solidFill>
              </a:rPr>
              <a:t> do </a:t>
            </a:r>
            <a:r>
              <a:rPr lang="en-US" sz="1100" b="0" dirty="0">
                <a:solidFill>
                  <a:srgbClr val="3567B1"/>
                </a:solidFill>
                <a:hlinkClick r:id="rId5">
                  <a:extLst>
                    <a:ext uri="{A12FA001-AC4F-418D-AE19-62706E023703}">
                      <ahyp:hlinkClr xmlns:ahyp="http://schemas.microsoft.com/office/drawing/2018/hyperlinkcolor" val="tx"/>
                    </a:ext>
                  </a:extLst>
                </a:hlinkClick>
              </a:rPr>
              <a:t>GMAC</a:t>
            </a:r>
            <a:r>
              <a:rPr lang="en-US" sz="1100" b="0" dirty="0">
                <a:solidFill>
                  <a:schemeClr val="tx1">
                    <a:lumMod val="50000"/>
                    <a:lumOff val="50000"/>
                  </a:schemeClr>
                </a:solidFill>
              </a:rPr>
              <a:t> </a:t>
            </a:r>
            <a:r>
              <a:rPr lang="en-US" sz="1100" b="0" dirty="0" err="1">
                <a:solidFill>
                  <a:schemeClr val="tx1">
                    <a:lumMod val="50000"/>
                    <a:lumOff val="50000"/>
                  </a:schemeClr>
                </a:solidFill>
              </a:rPr>
              <a:t>sobre</a:t>
            </a:r>
            <a:r>
              <a:rPr lang="en-US" sz="1100" b="0" dirty="0">
                <a:solidFill>
                  <a:schemeClr val="tx1">
                    <a:lumMod val="50000"/>
                    <a:lumOff val="50000"/>
                  </a:schemeClr>
                </a:solidFill>
              </a:rPr>
              <a:t> </a:t>
            </a:r>
            <a:r>
              <a:rPr lang="en-US" sz="1100" b="0" dirty="0" err="1">
                <a:solidFill>
                  <a:schemeClr val="tx1">
                    <a:lumMod val="50000"/>
                    <a:lumOff val="50000"/>
                  </a:schemeClr>
                </a:solidFill>
              </a:rPr>
              <a:t>planeamento</a:t>
            </a:r>
            <a:r>
              <a:rPr lang="en-US" sz="1100" b="0" dirty="0">
                <a:solidFill>
                  <a:schemeClr val="tx1">
                    <a:lumMod val="50000"/>
                    <a:lumOff val="50000"/>
                  </a:schemeClr>
                </a:solidFill>
              </a:rPr>
              <a:t> de redes</a:t>
            </a:r>
            <a:endParaRPr lang="en-US" sz="11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en-US" sz="4000" dirty="0"/>
              <a:t>Política, </a:t>
            </a:r>
            <a:r>
              <a:rPr lang="en-US" sz="4000" dirty="0" err="1"/>
              <a:t>Planeamento</a:t>
            </a:r>
            <a:r>
              <a:rPr lang="en-US" sz="4000" dirty="0"/>
              <a:t> e </a:t>
            </a:r>
            <a:r>
              <a:rPr lang="en-US" sz="4000" dirty="0" err="1"/>
              <a:t>Análise</a:t>
            </a:r>
            <a:endParaRPr lang="en-US" sz="4000" dirty="0"/>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3" y="2028096"/>
            <a:ext cx="4728089" cy="4677503"/>
          </a:xfrm>
        </p:spPr>
        <p:txBody>
          <a:bodyPr lIns="91440" tIns="45720" rIns="91440" bIns="45720" anchor="t"/>
          <a:lstStyle/>
          <a:p>
            <a:pPr marL="285750" indent="-285750">
              <a:buFont typeface="Arial" panose="020B0604020202020204" pitchFamily="34" charset="0"/>
              <a:buChar char="•"/>
            </a:pPr>
            <a:r>
              <a:rPr lang="pt-PT" sz="1750" dirty="0">
                <a:solidFill>
                  <a:srgbClr val="3567B1"/>
                </a:solidFill>
                <a:cs typeface="Sora" pitchFamily="2" charset="0"/>
              </a:rPr>
              <a:t>O </a:t>
            </a:r>
            <a:r>
              <a:rPr lang="pt-PT" sz="1750" dirty="0">
                <a:solidFill>
                  <a:srgbClr val="3567B1"/>
                </a:solidFill>
                <a:cs typeface="Sora" pitchFamily="2" charset="0"/>
                <a:hlinkClick r:id="rId5">
                  <a:extLst>
                    <a:ext uri="{A12FA001-AC4F-418D-AE19-62706E023703}">
                      <ahyp:hlinkClr xmlns:ahyp="http://schemas.microsoft.com/office/drawing/2018/hyperlinkcolor" val="tx"/>
                    </a:ext>
                  </a:extLst>
                </a:hlinkClick>
              </a:rPr>
              <a:t>Conselho Consultivo para a Modernização da Rede </a:t>
            </a:r>
            <a:r>
              <a:rPr lang="en-US" sz="1750" dirty="0">
                <a:solidFill>
                  <a:srgbClr val="3567B1"/>
                </a:solidFill>
                <a:cs typeface="Sora" pitchFamily="2" charset="0"/>
                <a:hlinkClick r:id="rId5">
                  <a:extLst>
                    <a:ext uri="{A12FA001-AC4F-418D-AE19-62706E023703}">
                      <ahyp:hlinkClr xmlns:ahyp="http://schemas.microsoft.com/office/drawing/2018/hyperlinkcolor" val="tx"/>
                    </a:ext>
                  </a:extLst>
                </a:hlinkClick>
              </a:rPr>
              <a:t>(GMAC)</a:t>
            </a:r>
            <a:r>
              <a:rPr lang="en-US" sz="1750" dirty="0">
                <a:solidFill>
                  <a:srgbClr val="3567B1"/>
                </a:solidFill>
                <a:cs typeface="Sora" pitchFamily="2" charset="0"/>
              </a:rPr>
              <a:t> </a:t>
            </a:r>
            <a:r>
              <a:rPr lang="pt-PT" sz="1750" b="0" dirty="0">
                <a:solidFill>
                  <a:srgbClr val="3567B1"/>
                </a:solidFill>
                <a:cs typeface="Sora" pitchFamily="2" charset="0"/>
              </a:rPr>
              <a:t>realizará reuniões públicas mensais em 2025 para discutir o planeamento e os investimentos na rede elétrica</a:t>
            </a:r>
            <a:r>
              <a:rPr lang="en-US" sz="1750" b="0" dirty="0">
                <a:solidFill>
                  <a:srgbClr val="3567B1"/>
                </a:solidFill>
                <a:cs typeface="Sora" pitchFamily="2" charset="0"/>
              </a:rPr>
              <a:t> </a:t>
            </a:r>
            <a:endParaRPr lang="en-US" sz="1750" dirty="0">
              <a:solidFill>
                <a:srgbClr val="3567B1"/>
              </a:solidFill>
              <a:cs typeface="Sora" pitchFamily="2" charset="0"/>
            </a:endParaRPr>
          </a:p>
          <a:p>
            <a:pPr marL="285750" indent="-285750">
              <a:buFont typeface="Arial" panose="020B0604020202020204" pitchFamily="34" charset="0"/>
              <a:buChar char="•"/>
            </a:pPr>
            <a:r>
              <a:rPr lang="pt-PT" sz="1750" u="sng" dirty="0">
                <a:solidFill>
                  <a:srgbClr val="3567B1"/>
                </a:solidFill>
                <a:cs typeface="Sora" pitchFamily="2" charset="0"/>
              </a:rPr>
              <a:t>O </a:t>
            </a:r>
            <a:r>
              <a:rPr lang="en-US" sz="1750" u="sng" dirty="0" err="1">
                <a:solidFill>
                  <a:srgbClr val="3567B1"/>
                </a:solidFill>
                <a:cs typeface="Sora" pitchFamily="2" charset="0"/>
              </a:rPr>
              <a:t>Grupo</a:t>
            </a:r>
            <a:r>
              <a:rPr lang="en-US" sz="1750" u="sng" dirty="0">
                <a:solidFill>
                  <a:srgbClr val="3567B1"/>
                </a:solidFill>
                <a:cs typeface="Sora" pitchFamily="2" charset="0"/>
              </a:rPr>
              <a:t> de </a:t>
            </a:r>
            <a:r>
              <a:rPr lang="en-US" sz="1750" u="sng" dirty="0">
                <a:solidFill>
                  <a:srgbClr val="3567B1"/>
                </a:solidFill>
                <a:cs typeface="Sora" pitchFamily="2" charset="0"/>
                <a:hlinkClick r:id="rId2"/>
              </a:rPr>
              <a:t>Trabalho </a:t>
            </a:r>
            <a:r>
              <a:rPr lang="en-US" sz="1750" u="sng" dirty="0" err="1">
                <a:solidFill>
                  <a:srgbClr val="3567B1"/>
                </a:solidFill>
                <a:cs typeface="Sora" pitchFamily="2" charset="0"/>
                <a:hlinkClick r:id="rId2"/>
              </a:rPr>
              <a:t>sobre</a:t>
            </a:r>
            <a:r>
              <a:rPr lang="en-US" sz="1750" u="sng" dirty="0">
                <a:solidFill>
                  <a:srgbClr val="3567B1"/>
                </a:solidFill>
                <a:cs typeface="Sora" pitchFamily="2" charset="0"/>
                <a:hlinkClick r:id="rId2"/>
              </a:rPr>
              <a:t> </a:t>
            </a:r>
            <a:r>
              <a:rPr lang="en-US" sz="1750" u="sng" dirty="0" err="1">
                <a:solidFill>
                  <a:srgbClr val="3567B1"/>
                </a:solidFill>
                <a:cs typeface="Sora" pitchFamily="2" charset="0"/>
                <a:hlinkClick r:id="rId2"/>
              </a:rPr>
              <a:t>Tarifas</a:t>
            </a:r>
            <a:r>
              <a:rPr lang="en-US" sz="1750" u="sng" dirty="0">
                <a:solidFill>
                  <a:srgbClr val="3567B1"/>
                </a:solidFill>
                <a:cs typeface="Sora" pitchFamily="2" charset="0"/>
                <a:hlinkClick r:id="rId2"/>
              </a:rPr>
              <a:t> </a:t>
            </a:r>
            <a:r>
              <a:rPr lang="pt-PT" sz="1750" b="0" dirty="0">
                <a:solidFill>
                  <a:srgbClr val="3567B1"/>
                </a:solidFill>
                <a:cs typeface="Sora" pitchFamily="2" charset="0"/>
              </a:rPr>
              <a:t>reunirá as partes interessadas para promover recomendações do Grupo de Trabalho Interinstitucional sobre Tarifas</a:t>
            </a:r>
            <a:r>
              <a:rPr lang="en-US" sz="1750" b="0" dirty="0">
                <a:solidFill>
                  <a:srgbClr val="3567B1"/>
                </a:solidFill>
                <a:cs typeface="Sora" pitchFamily="2" charset="0"/>
              </a:rPr>
              <a:t> </a:t>
            </a:r>
            <a:endParaRPr lang="en-US" sz="1750" dirty="0">
              <a:solidFill>
                <a:srgbClr val="3567B1"/>
              </a:solidFill>
              <a:cs typeface="Sora" pitchFamily="2" charset="0"/>
            </a:endParaRPr>
          </a:p>
          <a:p>
            <a:pPr marL="285750" indent="-285750">
              <a:buFont typeface="Arial" panose="020B0604020202020204" pitchFamily="34" charset="0"/>
              <a:buChar char="•"/>
            </a:pPr>
            <a:r>
              <a:rPr lang="en-US" sz="1750" b="0" dirty="0">
                <a:solidFill>
                  <a:srgbClr val="3567B1"/>
                </a:solidFill>
                <a:cs typeface="Sora" pitchFamily="2" charset="0"/>
              </a:rPr>
              <a:t>O </a:t>
            </a:r>
            <a:r>
              <a:rPr lang="pt-PT" sz="1750" b="1" dirty="0">
                <a:solidFill>
                  <a:srgbClr val="3567B1"/>
                </a:solidFill>
                <a:cs typeface="Sora" pitchFamily="2" charset="0"/>
              </a:rPr>
              <a:t>Estudo de Eficácia das Aquisições </a:t>
            </a:r>
            <a:r>
              <a:rPr lang="pt-PT" sz="1750" b="0" dirty="0">
                <a:solidFill>
                  <a:srgbClr val="3567B1"/>
                </a:solidFill>
                <a:cs typeface="Sora" pitchFamily="2" charset="0"/>
              </a:rPr>
              <a:t>fornecerá recomendações para melhorias nas aquisições de energia eólica offshore e outras energias limpas</a:t>
            </a:r>
            <a:r>
              <a:rPr lang="en-US" sz="1750" b="0" dirty="0">
                <a:solidFill>
                  <a:srgbClr val="3567B1"/>
                </a:solidFill>
                <a:cs typeface="Sora" pitchFamily="2" charset="0"/>
              </a:rPr>
              <a:t> </a:t>
            </a:r>
          </a:p>
          <a:p>
            <a:pPr marL="285750" indent="-285750">
              <a:buFont typeface="Arial" panose="020B0604020202020204" pitchFamily="34" charset="0"/>
              <a:buChar char="•"/>
            </a:pPr>
            <a:r>
              <a:rPr lang="en-US" sz="1750" dirty="0">
                <a:solidFill>
                  <a:srgbClr val="3567B1"/>
                </a:solidFill>
                <a:ea typeface="Calibri"/>
                <a:cs typeface="Sora" pitchFamily="2" charset="0"/>
              </a:rPr>
              <a:t>A </a:t>
            </a:r>
            <a:r>
              <a:rPr lang="en-US" sz="1750" dirty="0" err="1">
                <a:solidFill>
                  <a:srgbClr val="3567B1"/>
                </a:solidFill>
                <a:ea typeface="Calibri"/>
                <a:cs typeface="Sora" pitchFamily="2" charset="0"/>
              </a:rPr>
              <a:t>Coordenação</a:t>
            </a:r>
            <a:r>
              <a:rPr lang="en-US" sz="1750" dirty="0">
                <a:solidFill>
                  <a:srgbClr val="3567B1"/>
                </a:solidFill>
                <a:ea typeface="Calibri"/>
                <a:cs typeface="Sora" pitchFamily="2" charset="0"/>
              </a:rPr>
              <a:t> e </a:t>
            </a:r>
            <a:r>
              <a:rPr lang="en-US" sz="1750" dirty="0" err="1">
                <a:solidFill>
                  <a:srgbClr val="3567B1"/>
                </a:solidFill>
                <a:ea typeface="Calibri"/>
                <a:cs typeface="Sora" pitchFamily="2" charset="0"/>
              </a:rPr>
              <a:t>Intervenção</a:t>
            </a:r>
            <a:r>
              <a:rPr lang="en-US" sz="1750" dirty="0">
                <a:solidFill>
                  <a:srgbClr val="3567B1"/>
                </a:solidFill>
                <a:ea typeface="Calibri"/>
                <a:cs typeface="Sora" pitchFamily="2" charset="0"/>
              </a:rPr>
              <a:t> </a:t>
            </a:r>
            <a:r>
              <a:rPr lang="en-US" sz="1750" dirty="0" err="1">
                <a:solidFill>
                  <a:srgbClr val="3567B1"/>
                </a:solidFill>
                <a:ea typeface="Calibri"/>
                <a:cs typeface="Sora" pitchFamily="2" charset="0"/>
              </a:rPr>
              <a:t>Regulamentar</a:t>
            </a:r>
            <a:r>
              <a:rPr lang="en-US" sz="1750" dirty="0">
                <a:solidFill>
                  <a:srgbClr val="3567B1"/>
                </a:solidFill>
                <a:ea typeface="Calibri"/>
                <a:cs typeface="Sora" pitchFamily="2" charset="0"/>
              </a:rPr>
              <a:t> </a:t>
            </a:r>
            <a:r>
              <a:rPr lang="pt-PT" sz="1750" b="0" dirty="0">
                <a:solidFill>
                  <a:srgbClr val="3567B1"/>
                </a:solidFill>
                <a:ea typeface="Calibri"/>
                <a:cs typeface="Sora" pitchFamily="2" charset="0"/>
              </a:rPr>
              <a:t>garantirá que o planeamento e os investimentos em serviços públicos de eletricidade e gás são transparentes e refletem as metas estaduais de energia limpa</a:t>
            </a:r>
            <a:endParaRPr lang="en-US" sz="1750" b="0" dirty="0">
              <a:solidFill>
                <a:srgbClr val="3567B1"/>
              </a:solidFill>
              <a:ea typeface="Calibri"/>
              <a:cs typeface="Sora" pitchFamily="2" charset="0"/>
            </a:endParaRPr>
          </a:p>
          <a:p>
            <a:endParaRPr lang="en-US" sz="16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2025</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en-US" dirty="0"/>
              <a:t>Energia </a:t>
            </a:r>
            <a:r>
              <a:rPr lang="en-US" dirty="0" err="1"/>
              <a:t>Renovável</a:t>
            </a:r>
            <a:r>
              <a:rPr lang="en-US" dirty="0"/>
              <a:t> e Alternativa</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6280116" cy="3946826"/>
          </a:xfrm>
        </p:spPr>
        <p:txBody>
          <a:bodyPr/>
          <a:lstStyle/>
          <a:p>
            <a:pPr marL="285750" indent="-285750">
              <a:buFont typeface="Arial" panose="020B0604020202020204" pitchFamily="34" charset="0"/>
              <a:buChar char="•"/>
            </a:pPr>
            <a:r>
              <a:rPr lang="pt-PT" sz="1800" dirty="0">
                <a:solidFill>
                  <a:srgbClr val="3567B1"/>
                </a:solidFill>
              </a:rPr>
              <a:t>Implementar programas e financiamento para apoiar as energias renováveis ​​em toda a Comunidade</a:t>
            </a:r>
            <a:endParaRPr lang="en-US" sz="1800" dirty="0">
              <a:solidFill>
                <a:srgbClr val="3567B1"/>
              </a:solidFill>
            </a:endParaRPr>
          </a:p>
          <a:p>
            <a:pPr marL="285750" indent="-285750">
              <a:buFont typeface="Arial" panose="020B0604020202020204" pitchFamily="34" charset="0"/>
              <a:buChar char="•"/>
            </a:pPr>
            <a:r>
              <a:rPr lang="pt-PT" sz="1800" dirty="0">
                <a:solidFill>
                  <a:srgbClr val="3567B1"/>
                </a:solidFill>
              </a:rPr>
              <a:t>Modernizar as métricas do programa e os relatórios de dados</a:t>
            </a:r>
            <a:endParaRPr lang="en-US" sz="1800" dirty="0">
              <a:solidFill>
                <a:srgbClr val="3567B1"/>
              </a:solidFill>
            </a:endParaRPr>
          </a:p>
          <a:p>
            <a:pPr marL="285750" indent="-285750">
              <a:buFont typeface="Arial" panose="020B0604020202020204" pitchFamily="34" charset="0"/>
              <a:buChar char="•"/>
            </a:pPr>
            <a:r>
              <a:rPr lang="pt-PT" sz="1800" dirty="0">
                <a:solidFill>
                  <a:srgbClr val="3567B1"/>
                </a:solidFill>
              </a:rPr>
              <a:t>Melhorar a proteção e a educação dos consumidores de energia solar existentes</a:t>
            </a:r>
          </a:p>
          <a:p>
            <a:pPr marL="285750" indent="-285750">
              <a:buFont typeface="Arial" panose="020B0604020202020204" pitchFamily="34" charset="0"/>
              <a:buChar char="•"/>
            </a:pPr>
            <a:r>
              <a:rPr lang="pt-PT" sz="1800" dirty="0">
                <a:solidFill>
                  <a:srgbClr val="3567B1"/>
                </a:solidFill>
              </a:rPr>
              <a:t>Apoiar uma abordagem equilibrada para a implementação de infraestruturas de energia limpa e a proteção de terras naturais de elevado valor</a:t>
            </a:r>
            <a:r>
              <a:rPr lang="en-US" sz="1800" dirty="0">
                <a:solidFill>
                  <a:srgbClr val="3567B1"/>
                </a:solidFill>
              </a:rPr>
              <a:t> </a:t>
            </a:r>
          </a:p>
          <a:p>
            <a:pPr marL="285750" indent="-285750">
              <a:buFont typeface="Arial" panose="020B0604020202020204" pitchFamily="34" charset="0"/>
              <a:buChar char="•"/>
            </a:pPr>
            <a:r>
              <a:rPr lang="pt-PT" sz="1800" dirty="0">
                <a:solidFill>
                  <a:srgbClr val="3567B1"/>
                </a:solidFill>
              </a:rPr>
              <a:t>Apoiar a preparação para as energias renováveis ​​em todas as políticas da Comunidade</a:t>
            </a:r>
            <a:r>
              <a:rPr lang="en-US" sz="1800" dirty="0">
                <a:solidFill>
                  <a:srgbClr val="3567B1"/>
                </a:solidFill>
              </a:rPr>
              <a:t> </a:t>
            </a:r>
          </a:p>
          <a:p>
            <a:pPr marL="742950" lvl="1" indent="-285750">
              <a:buFont typeface="Arial" panose="020B0604020202020204" pitchFamily="34" charset="0"/>
              <a:buChar char="•"/>
            </a:pPr>
            <a:r>
              <a:rPr lang="en-US" sz="1800" dirty="0" err="1">
                <a:solidFill>
                  <a:srgbClr val="3567B1"/>
                </a:solidFill>
              </a:rPr>
              <a:t>Interligação</a:t>
            </a:r>
            <a:endParaRPr lang="en-US" sz="1800" dirty="0">
              <a:solidFill>
                <a:srgbClr val="3567B1"/>
              </a:solidFill>
            </a:endParaRPr>
          </a:p>
          <a:p>
            <a:pPr marL="742950" lvl="1" indent="-285750">
              <a:buFont typeface="Arial" panose="020B0604020202020204" pitchFamily="34" charset="0"/>
              <a:buChar char="•"/>
            </a:pPr>
            <a:r>
              <a:rPr lang="en-US" sz="1800" dirty="0" err="1">
                <a:solidFill>
                  <a:srgbClr val="3567B1"/>
                </a:solidFill>
              </a:rPr>
              <a:t>Planeamento</a:t>
            </a:r>
            <a:r>
              <a:rPr lang="en-US" sz="1800" dirty="0">
                <a:solidFill>
                  <a:srgbClr val="3567B1"/>
                </a:solidFill>
              </a:rPr>
              <a:t> de redes </a:t>
            </a:r>
          </a:p>
          <a:p>
            <a:pPr marL="742950" lvl="1" indent="-285750">
              <a:buFont typeface="Arial" panose="020B0604020202020204" pitchFamily="34" charset="0"/>
              <a:buChar char="•"/>
            </a:pPr>
            <a:r>
              <a:rPr lang="en-US" sz="1800" dirty="0" err="1">
                <a:solidFill>
                  <a:srgbClr val="3567B1"/>
                </a:solidFill>
              </a:rPr>
              <a:t>Criação</a:t>
            </a:r>
            <a:r>
              <a:rPr lang="en-US" sz="1800" dirty="0">
                <a:solidFill>
                  <a:srgbClr val="3567B1"/>
                </a:solidFill>
              </a:rPr>
              <a:t> de </a:t>
            </a:r>
            <a:r>
              <a:rPr lang="en-US" sz="1800" dirty="0" err="1">
                <a:solidFill>
                  <a:srgbClr val="3567B1"/>
                </a:solidFill>
              </a:rPr>
              <a:t>tarifas</a:t>
            </a:r>
            <a:r>
              <a:rPr lang="en-US" sz="1800" dirty="0">
                <a:solidFill>
                  <a:srgbClr val="3567B1"/>
                </a:solidFill>
              </a:rPr>
              <a:t> </a:t>
            </a:r>
          </a:p>
          <a:p>
            <a:pPr marL="285750" indent="-285750">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en-US" sz="2800" dirty="0"/>
              <a:t>Metas para 2025</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813060"/>
            <a:ext cx="2037161"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 de 2025</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078629"/>
            <a:ext cx="3362647" cy="1723164"/>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i="0" dirty="0" err="1">
                <a:solidFill>
                  <a:schemeClr val="tx1">
                    <a:lumMod val="50000"/>
                    <a:lumOff val="50000"/>
                  </a:schemeClr>
                </a:solidFill>
                <a:effectLst/>
              </a:rPr>
              <a:t>Início</a:t>
            </a:r>
            <a:r>
              <a:rPr lang="en-US" sz="1200" b="1" i="0" dirty="0">
                <a:solidFill>
                  <a:schemeClr val="tx1">
                    <a:lumMod val="50000"/>
                    <a:lumOff val="50000"/>
                  </a:schemeClr>
                </a:solidFill>
                <a:effectLst/>
              </a:rPr>
              <a:t> de 2025</a:t>
            </a:r>
            <a:r>
              <a:rPr lang="en-US" sz="1200" i="0" dirty="0">
                <a:solidFill>
                  <a:schemeClr val="tx1">
                    <a:lumMod val="50000"/>
                    <a:lumOff val="50000"/>
                  </a:schemeClr>
                </a:solidFill>
                <a:effectLst/>
              </a:rPr>
              <a:t>: </a:t>
            </a:r>
            <a:r>
              <a:rPr lang="en-US" sz="1200" i="0" dirty="0" err="1">
                <a:solidFill>
                  <a:schemeClr val="tx1">
                    <a:lumMod val="50000"/>
                    <a:lumOff val="50000"/>
                  </a:schemeClr>
                </a:solidFill>
                <a:effectLst/>
              </a:rPr>
              <a:t>Publicação</a:t>
            </a:r>
            <a:r>
              <a:rPr lang="en-US" sz="1200" i="0" dirty="0">
                <a:solidFill>
                  <a:schemeClr val="tx1">
                    <a:lumMod val="50000"/>
                    <a:lumOff val="50000"/>
                  </a:schemeClr>
                </a:solidFill>
                <a:effectLst/>
              </a:rPr>
              <a:t> da </a:t>
            </a:r>
            <a:r>
              <a:rPr lang="pt-PT" sz="1200" i="0" dirty="0">
                <a:solidFill>
                  <a:schemeClr val="tx1">
                    <a:lumMod val="50000"/>
                    <a:lumOff val="50000"/>
                  </a:schemeClr>
                </a:solidFill>
                <a:effectLst/>
              </a:rPr>
              <a:t>Perspetiva do Hidrogénio de Massachusetts</a:t>
            </a:r>
            <a:endParaRPr lang="en-US" sz="120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i="0" dirty="0">
                <a:solidFill>
                  <a:schemeClr val="tx1">
                    <a:lumMod val="50000"/>
                    <a:lumOff val="50000"/>
                  </a:schemeClr>
                </a:solidFill>
                <a:effectLst/>
              </a:rPr>
              <a:t>Primavera</a:t>
            </a:r>
            <a:r>
              <a:rPr lang="en-US" sz="1200" i="0" dirty="0">
                <a:solidFill>
                  <a:schemeClr val="tx1">
                    <a:lumMod val="50000"/>
                    <a:lumOff val="50000"/>
                  </a:schemeClr>
                </a:solidFill>
                <a:effectLst/>
              </a:rPr>
              <a:t>: </a:t>
            </a:r>
            <a:r>
              <a:rPr lang="en-US" sz="1200" i="0" dirty="0" err="1">
                <a:solidFill>
                  <a:schemeClr val="tx1">
                    <a:lumMod val="50000"/>
                    <a:lumOff val="50000"/>
                  </a:schemeClr>
                </a:solidFill>
                <a:effectLst/>
              </a:rPr>
              <a:t>Proposta</a:t>
            </a:r>
            <a:r>
              <a:rPr lang="en-US" sz="1200" i="0" dirty="0">
                <a:solidFill>
                  <a:schemeClr val="tx1">
                    <a:lumMod val="50000"/>
                    <a:lumOff val="50000"/>
                  </a:schemeClr>
                </a:solidFill>
                <a:effectLst/>
              </a:rPr>
              <a:t> de </a:t>
            </a:r>
            <a:r>
              <a:rPr lang="en-US" sz="1200" i="0" dirty="0" err="1">
                <a:solidFill>
                  <a:schemeClr val="tx1">
                    <a:lumMod val="50000"/>
                    <a:lumOff val="50000"/>
                  </a:schemeClr>
                </a:solidFill>
                <a:effectLst/>
              </a:rPr>
              <a:t>regulamento</a:t>
            </a:r>
            <a:r>
              <a:rPr lang="en-US" sz="1200" i="0" dirty="0">
                <a:solidFill>
                  <a:schemeClr val="tx1">
                    <a:lumMod val="50000"/>
                    <a:lumOff val="50000"/>
                  </a:schemeClr>
                </a:solidFill>
                <a:effectLst/>
              </a:rPr>
              <a:t> SMART</a:t>
            </a: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Primavera</a:t>
            </a:r>
            <a:r>
              <a:rPr lang="en-US" sz="1200" dirty="0">
                <a:solidFill>
                  <a:schemeClr val="tx1">
                    <a:lumMod val="50000"/>
                    <a:lumOff val="50000"/>
                  </a:schemeClr>
                </a:solidFill>
              </a:rPr>
              <a:t>: </a:t>
            </a:r>
            <a:r>
              <a:rPr lang="en-US" sz="1200" dirty="0" err="1">
                <a:solidFill>
                  <a:schemeClr val="tx1">
                    <a:lumMod val="50000"/>
                    <a:lumOff val="50000"/>
                  </a:schemeClr>
                </a:solidFill>
              </a:rPr>
              <a:t>L</a:t>
            </a:r>
            <a:r>
              <a:rPr lang="en-US" sz="1200" b="0" i="0" dirty="0" err="1">
                <a:solidFill>
                  <a:schemeClr val="tx1">
                    <a:lumMod val="50000"/>
                    <a:lumOff val="50000"/>
                  </a:schemeClr>
                </a:solidFill>
                <a:effectLst/>
              </a:rPr>
              <a:t>ançamento</a:t>
            </a:r>
            <a:r>
              <a:rPr lang="en-US" sz="1200" b="0" i="0" dirty="0">
                <a:solidFill>
                  <a:schemeClr val="tx1">
                    <a:lumMod val="50000"/>
                    <a:lumOff val="50000"/>
                  </a:schemeClr>
                </a:solidFill>
                <a:effectLst/>
              </a:rPr>
              <a:t> do</a:t>
            </a:r>
            <a:r>
              <a:rPr lang="en-US" sz="1200" dirty="0">
                <a:solidFill>
                  <a:schemeClr val="tx1">
                    <a:lumMod val="50000"/>
                    <a:lumOff val="50000"/>
                  </a:schemeClr>
                </a:solidFill>
              </a:rPr>
              <a:t> </a:t>
            </a:r>
            <a:r>
              <a:rPr lang="en-US" sz="1200" dirty="0">
                <a:solidFill>
                  <a:srgbClr val="3567B1"/>
                </a:solidFill>
                <a:hlinkClick r:id="rId2">
                  <a:extLst>
                    <a:ext uri="{A12FA001-AC4F-418D-AE19-62706E023703}">
                      <ahyp:hlinkClr xmlns:ahyp="http://schemas.microsoft.com/office/drawing/2018/hyperlinkcolor" val="tx"/>
                    </a:ext>
                  </a:extLst>
                </a:hlinkClick>
              </a:rPr>
              <a:t>Solar for All</a:t>
            </a:r>
            <a:endParaRPr lang="en-US" sz="1200" dirty="0">
              <a:solidFill>
                <a:schemeClr val="tx1">
                  <a:lumMod val="50000"/>
                  <a:lumOff val="50000"/>
                </a:schemeClr>
              </a:solidFill>
            </a:endParaRPr>
          </a:p>
          <a:p>
            <a:pPr marL="171450" indent="-171450">
              <a:lnSpc>
                <a:spcPts val="1600"/>
              </a:lnSpc>
              <a:buFont typeface="Arial" panose="020B0604020202020204" pitchFamily="34" charset="0"/>
              <a:buChar char="•"/>
            </a:pPr>
            <a:r>
              <a:rPr lang="en-US" sz="1200" b="1" i="0" dirty="0" err="1">
                <a:solidFill>
                  <a:schemeClr val="tx1">
                    <a:lumMod val="50000"/>
                    <a:lumOff val="50000"/>
                  </a:schemeClr>
                </a:solidFill>
                <a:effectLst/>
              </a:rPr>
              <a:t>Verão</a:t>
            </a:r>
            <a:r>
              <a:rPr lang="en-US" sz="1200" b="0" i="0" dirty="0">
                <a:solidFill>
                  <a:schemeClr val="tx1">
                    <a:lumMod val="50000"/>
                    <a:lumOff val="50000"/>
                  </a:schemeClr>
                </a:solidFill>
                <a:effectLst/>
              </a:rPr>
              <a:t>: </a:t>
            </a:r>
            <a:r>
              <a:rPr lang="en-US" sz="1200" dirty="0" err="1">
                <a:solidFill>
                  <a:schemeClr val="tx1">
                    <a:lumMod val="50000"/>
                    <a:lumOff val="50000"/>
                  </a:schemeClr>
                </a:solidFill>
              </a:rPr>
              <a:t>L</a:t>
            </a:r>
            <a:r>
              <a:rPr lang="en-US" sz="1200" b="0" i="0" dirty="0" err="1">
                <a:solidFill>
                  <a:schemeClr val="tx1">
                    <a:lumMod val="50000"/>
                    <a:lumOff val="50000"/>
                  </a:schemeClr>
                </a:solidFill>
                <a:effectLst/>
              </a:rPr>
              <a:t>ançamento</a:t>
            </a:r>
            <a:r>
              <a:rPr lang="en-US" sz="1200" b="0" i="0" dirty="0">
                <a:solidFill>
                  <a:schemeClr val="tx1">
                    <a:lumMod val="50000"/>
                    <a:lumOff val="50000"/>
                  </a:schemeClr>
                </a:solidFill>
                <a:effectLst/>
              </a:rPr>
              <a:t> do </a:t>
            </a:r>
            <a:r>
              <a:rPr lang="en-US" sz="1200" b="0" i="0" dirty="0" err="1">
                <a:solidFill>
                  <a:schemeClr val="tx1">
                    <a:lumMod val="50000"/>
                    <a:lumOff val="50000"/>
                  </a:schemeClr>
                </a:solidFill>
                <a:effectLst/>
              </a:rPr>
              <a:t>LISSP</a:t>
            </a:r>
            <a:endParaRPr lang="en-US" sz="1200" b="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31 de </a:t>
            </a:r>
            <a:r>
              <a:rPr lang="en-US" sz="1200" b="1" dirty="0" err="1">
                <a:solidFill>
                  <a:schemeClr val="tx1">
                    <a:lumMod val="50000"/>
                    <a:lumOff val="50000"/>
                  </a:schemeClr>
                </a:solidFill>
              </a:rPr>
              <a:t>julho</a:t>
            </a:r>
            <a:r>
              <a:rPr lang="en-US" sz="1200" dirty="0">
                <a:solidFill>
                  <a:schemeClr val="tx1">
                    <a:lumMod val="50000"/>
                    <a:lumOff val="50000"/>
                  </a:schemeClr>
                </a:solidFill>
              </a:rPr>
              <a:t>: </a:t>
            </a:r>
            <a:r>
              <a:rPr lang="en-US" sz="1200" dirty="0" err="1">
                <a:solidFill>
                  <a:schemeClr val="tx1">
                    <a:lumMod val="50000"/>
                    <a:lumOff val="50000"/>
                  </a:schemeClr>
                </a:solidFill>
              </a:rPr>
              <a:t>Publicação</a:t>
            </a:r>
            <a:r>
              <a:rPr lang="en-US" sz="1200" dirty="0">
                <a:solidFill>
                  <a:schemeClr val="tx1">
                    <a:lumMod val="50000"/>
                    <a:lumOff val="50000"/>
                  </a:schemeClr>
                </a:solidFill>
              </a:rPr>
              <a:t> do RFP 83E</a:t>
            </a:r>
            <a:endParaRPr lang="en-US" sz="1200" b="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dirty="0" err="1">
                <a:solidFill>
                  <a:schemeClr val="tx1">
                    <a:lumMod val="50000"/>
                    <a:lumOff val="50000"/>
                  </a:schemeClr>
                </a:solidFill>
              </a:rPr>
              <a:t>Outono</a:t>
            </a:r>
            <a:r>
              <a:rPr lang="en-US" sz="1200" dirty="0">
                <a:solidFill>
                  <a:schemeClr val="tx1">
                    <a:lumMod val="50000"/>
                    <a:lumOff val="50000"/>
                  </a:schemeClr>
                </a:solidFill>
              </a:rPr>
              <a:t>: </a:t>
            </a:r>
            <a:r>
              <a:rPr lang="pt-PT" sz="1200" dirty="0">
                <a:solidFill>
                  <a:schemeClr val="tx1">
                    <a:lumMod val="50000"/>
                    <a:lumOff val="50000"/>
                  </a:schemeClr>
                </a:solidFill>
              </a:rPr>
              <a:t>Lançamento do programa </a:t>
            </a:r>
            <a:r>
              <a:rPr lang="pt-PT" sz="1200" dirty="0" err="1">
                <a:solidFill>
                  <a:schemeClr val="tx1">
                    <a:lumMod val="50000"/>
                    <a:lumOff val="50000"/>
                  </a:schemeClr>
                </a:solidFill>
              </a:rPr>
              <a:t>Energy</a:t>
            </a:r>
            <a:r>
              <a:rPr lang="pt-PT" sz="1200" dirty="0">
                <a:solidFill>
                  <a:schemeClr val="tx1">
                    <a:lumMod val="50000"/>
                    <a:lumOff val="50000"/>
                  </a:schemeClr>
                </a:solidFill>
              </a:rPr>
              <a:t> </a:t>
            </a:r>
            <a:r>
              <a:rPr lang="pt-PT" sz="1200" dirty="0" err="1">
                <a:solidFill>
                  <a:schemeClr val="tx1">
                    <a:lumMod val="50000"/>
                    <a:lumOff val="50000"/>
                  </a:schemeClr>
                </a:solidFill>
              </a:rPr>
              <a:t>Storage</a:t>
            </a:r>
            <a:r>
              <a:rPr lang="pt-PT" sz="1200" dirty="0">
                <a:solidFill>
                  <a:schemeClr val="tx1">
                    <a:lumMod val="50000"/>
                    <a:lumOff val="50000"/>
                  </a:schemeClr>
                </a:solidFill>
              </a:rPr>
              <a:t> Grant</a:t>
            </a: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4" y="4125086"/>
            <a:ext cx="3682195" cy="338554"/>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390655"/>
            <a:ext cx="3558370"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en-US" sz="1200" b="1" i="0" dirty="0">
                <a:solidFill>
                  <a:schemeClr val="tx1">
                    <a:lumMod val="50000"/>
                    <a:lumOff val="50000"/>
                  </a:schemeClr>
                </a:solidFill>
                <a:effectLst/>
              </a:rPr>
              <a:t>Primavera/</a:t>
            </a:r>
            <a:r>
              <a:rPr lang="en-US" sz="1200" b="1" i="0" dirty="0" err="1">
                <a:solidFill>
                  <a:schemeClr val="tx1">
                    <a:lumMod val="50000"/>
                    <a:lumOff val="50000"/>
                  </a:schemeClr>
                </a:solidFill>
                <a:effectLst/>
              </a:rPr>
              <a:t>Verão</a:t>
            </a:r>
            <a:r>
              <a:rPr lang="en-US" sz="1200" i="0" dirty="0">
                <a:solidFill>
                  <a:schemeClr val="tx1">
                    <a:lumMod val="50000"/>
                    <a:lumOff val="50000"/>
                  </a:schemeClr>
                </a:solidFill>
                <a:effectLst/>
              </a:rPr>
              <a:t>: </a:t>
            </a:r>
            <a:r>
              <a:rPr lang="pt-PT" sz="1200" i="0" dirty="0">
                <a:solidFill>
                  <a:srgbClr val="3567B1"/>
                </a:solidFill>
                <a:effectLst/>
                <a:hlinkClick r:id="rId3">
                  <a:extLst>
                    <a:ext uri="{A12FA001-AC4F-418D-AE19-62706E023703}">
                      <ahyp:hlinkClr xmlns:ahyp="http://schemas.microsoft.com/office/drawing/2018/hyperlinkcolor" val="tx"/>
                    </a:ext>
                  </a:extLst>
                </a:hlinkClick>
              </a:rPr>
              <a:t>Envolvimento na criação de regras </a:t>
            </a:r>
            <a:r>
              <a:rPr lang="pt-PT" sz="1200" i="0" dirty="0" err="1">
                <a:solidFill>
                  <a:srgbClr val="3567B1"/>
                </a:solidFill>
                <a:effectLst/>
                <a:hlinkClick r:id="rId3">
                  <a:extLst>
                    <a:ext uri="{A12FA001-AC4F-418D-AE19-62706E023703}">
                      <ahyp:hlinkClr xmlns:ahyp="http://schemas.microsoft.com/office/drawing/2018/hyperlinkcolor" val="tx"/>
                    </a:ext>
                  </a:extLst>
                </a:hlinkClick>
              </a:rPr>
              <a:t>SMART</a:t>
            </a:r>
            <a:r>
              <a:rPr lang="en-US" sz="1200" i="0" dirty="0">
                <a:solidFill>
                  <a:srgbClr val="3567B1"/>
                </a:solidFill>
                <a:effectLst/>
                <a:hlinkClick r:id="rId3">
                  <a:extLst>
                    <a:ext uri="{A12FA001-AC4F-418D-AE19-62706E023703}">
                      <ahyp:hlinkClr xmlns:ahyp="http://schemas.microsoft.com/office/drawing/2018/hyperlinkcolor" val="tx"/>
                    </a:ext>
                  </a:extLst>
                </a:hlinkClick>
              </a:rPr>
              <a:t> </a:t>
            </a:r>
            <a:endParaRPr lang="en-US" sz="1200" i="0" dirty="0">
              <a:solidFill>
                <a:srgbClr val="3567B1"/>
              </a:solidFill>
              <a:effectLst/>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Primavera</a:t>
            </a:r>
            <a:r>
              <a:rPr lang="en-US" sz="1200" dirty="0">
                <a:solidFill>
                  <a:schemeClr val="tx1">
                    <a:lumMod val="50000"/>
                    <a:lumOff val="50000"/>
                  </a:schemeClr>
                </a:solidFill>
              </a:rPr>
              <a:t>: </a:t>
            </a:r>
            <a:r>
              <a:rPr lang="pt-PT" sz="1200" dirty="0">
                <a:solidFill>
                  <a:schemeClr val="tx1">
                    <a:lumMod val="50000"/>
                    <a:lumOff val="50000"/>
                  </a:schemeClr>
                </a:solidFill>
              </a:rPr>
              <a:t>Proposta para o programa </a:t>
            </a:r>
            <a:r>
              <a:rPr lang="en-US" sz="1200" dirty="0">
                <a:solidFill>
                  <a:schemeClr val="tx1">
                    <a:lumMod val="50000"/>
                    <a:lumOff val="50000"/>
                  </a:schemeClr>
                </a:solidFill>
              </a:rPr>
              <a:t>Energy Storage Grants</a:t>
            </a:r>
          </a:p>
          <a:p>
            <a:pPr marL="171450" indent="-171450">
              <a:lnSpc>
                <a:spcPts val="1600"/>
              </a:lnSpc>
              <a:buFont typeface="Arial" panose="020B0604020202020204" pitchFamily="34" charset="0"/>
              <a:buChar char="•"/>
            </a:pPr>
            <a:r>
              <a:rPr lang="en-US" sz="1200" b="1" i="0" dirty="0">
                <a:solidFill>
                  <a:schemeClr val="tx1">
                    <a:lumMod val="50000"/>
                    <a:lumOff val="50000"/>
                  </a:schemeClr>
                </a:solidFill>
                <a:effectLst/>
              </a:rPr>
              <a:t>Primavera</a:t>
            </a:r>
            <a:r>
              <a:rPr lang="en-US" sz="1200" i="0" dirty="0">
                <a:solidFill>
                  <a:schemeClr val="tx1">
                    <a:lumMod val="50000"/>
                    <a:lumOff val="50000"/>
                  </a:schemeClr>
                </a:solidFill>
                <a:effectLst/>
              </a:rPr>
              <a:t>: </a:t>
            </a:r>
            <a:r>
              <a:rPr lang="pt-PT" sz="1200" i="0" dirty="0">
                <a:solidFill>
                  <a:schemeClr val="tx1">
                    <a:lumMod val="50000"/>
                    <a:lumOff val="50000"/>
                  </a:schemeClr>
                </a:solidFill>
                <a:effectLst/>
              </a:rPr>
              <a:t>Grupo de Trabalho Solar </a:t>
            </a:r>
            <a:r>
              <a:rPr lang="pt-PT" sz="1200" i="0" dirty="0" err="1">
                <a:solidFill>
                  <a:schemeClr val="tx1">
                    <a:lumMod val="50000"/>
                    <a:lumOff val="50000"/>
                  </a:schemeClr>
                </a:solidFill>
                <a:effectLst/>
              </a:rPr>
              <a:t>Canopy</a:t>
            </a:r>
            <a:endParaRPr lang="en-US" sz="1200" i="0" dirty="0">
              <a:solidFill>
                <a:schemeClr val="tx1">
                  <a:lumMod val="50000"/>
                  <a:lumOff val="50000"/>
                </a:schemeClr>
              </a:solidFill>
              <a:effectLst/>
            </a:endParaRPr>
          </a:p>
          <a:p>
            <a:pPr>
              <a:lnSpc>
                <a:spcPts val="1600"/>
              </a:lnSpc>
            </a:pPr>
            <a:endParaRPr lang="en-US" sz="1200" i="0" dirty="0">
              <a:solidFill>
                <a:schemeClr val="tx1">
                  <a:lumMod val="50000"/>
                  <a:lumOff val="50000"/>
                </a:schemeClr>
              </a:solidFill>
              <a:effectLst/>
            </a:endParaRPr>
          </a:p>
          <a:p>
            <a:pPr>
              <a:lnSpc>
                <a:spcPts val="1600"/>
              </a:lnSpc>
            </a:pPr>
            <a:endParaRPr lang="en-US" sz="12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en-US" sz="4000" dirty="0"/>
              <a:t>Energia </a:t>
            </a:r>
            <a:r>
              <a:rPr lang="en-US" sz="4000" dirty="0" err="1"/>
              <a:t>Renovável</a:t>
            </a:r>
            <a:r>
              <a:rPr lang="en-US" sz="4000" dirty="0"/>
              <a:t> e Alternativa</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670425" cy="4139761"/>
          </a:xfrm>
        </p:spPr>
        <p:txBody>
          <a:bodyPr/>
          <a:lstStyle/>
          <a:p>
            <a:pPr marL="285750" indent="-285750">
              <a:buFont typeface="Arial" panose="020B0604020202020204" pitchFamily="34" charset="0"/>
              <a:buChar char="•"/>
            </a:pPr>
            <a:r>
              <a:rPr lang="pt-BR" sz="1600" dirty="0">
                <a:solidFill>
                  <a:srgbClr val="3567B1"/>
                </a:solidFill>
                <a:cs typeface="Sora" pitchFamily="2" charset="0"/>
              </a:rPr>
              <a:t>Solar Massachusetts Renewable Target (SMART) Program:</a:t>
            </a:r>
            <a:r>
              <a:rPr lang="pt-BR" sz="1600" b="0" dirty="0">
                <a:solidFill>
                  <a:srgbClr val="3567B1"/>
                </a:solidFill>
                <a:cs typeface="Sora" pitchFamily="2" charset="0"/>
              </a:rPr>
              <a:t> </a:t>
            </a:r>
            <a:r>
              <a:rPr lang="pt-PT" sz="1600" b="0" dirty="0">
                <a:solidFill>
                  <a:srgbClr val="3567B1"/>
                </a:solidFill>
                <a:cs typeface="Sora" pitchFamily="2" charset="0"/>
              </a:rPr>
              <a:t>emitir projetos de regulamentação, envolver as partes interessadas na próxima iteração do programa</a:t>
            </a:r>
            <a:endParaRPr lang="pt-BR" sz="1600" b="0" dirty="0">
              <a:solidFill>
                <a:srgbClr val="3567B1"/>
              </a:solidFill>
              <a:cs typeface="Sora" pitchFamily="2" charset="0"/>
            </a:endParaRPr>
          </a:p>
          <a:p>
            <a:pPr marL="285750" indent="-285750">
              <a:buFont typeface="Arial" panose="020B0604020202020204" pitchFamily="34" charset="0"/>
              <a:buChar char="•"/>
            </a:pPr>
            <a:r>
              <a:rPr lang="pt-BR" sz="1600" b="1" dirty="0">
                <a:solidFill>
                  <a:srgbClr val="3567B1"/>
                </a:solidFill>
                <a:cs typeface="Sora" pitchFamily="2" charset="0"/>
              </a:rPr>
              <a:t>Solar for All: </a:t>
            </a:r>
            <a:r>
              <a:rPr lang="pt-BR" sz="1600" b="0" dirty="0">
                <a:solidFill>
                  <a:srgbClr val="3567B1"/>
                </a:solidFill>
                <a:cs typeface="Sora" pitchFamily="2" charset="0"/>
              </a:rPr>
              <a:t>os</a:t>
            </a:r>
            <a:r>
              <a:rPr lang="pt-BR" sz="1600" b="1" dirty="0">
                <a:solidFill>
                  <a:srgbClr val="3567B1"/>
                </a:solidFill>
                <a:cs typeface="Sora" pitchFamily="2" charset="0"/>
              </a:rPr>
              <a:t> </a:t>
            </a:r>
            <a:r>
              <a:rPr lang="pt-PT" sz="1600" b="0" dirty="0">
                <a:solidFill>
                  <a:srgbClr val="3567B1"/>
                </a:solidFill>
                <a:cs typeface="Sora" pitchFamily="2" charset="0"/>
              </a:rPr>
              <a:t>programas serão abertos, incluindo a primeira oferta para casas unifamiliares</a:t>
            </a:r>
            <a:endParaRPr lang="pt-BR" sz="1600" b="1" dirty="0">
              <a:solidFill>
                <a:srgbClr val="3567B1"/>
              </a:solidFill>
              <a:cs typeface="Sora" pitchFamily="2" charset="0"/>
            </a:endParaRPr>
          </a:p>
          <a:p>
            <a:pPr marL="285750" indent="-285750">
              <a:buFont typeface="Arial" panose="020B0604020202020204" pitchFamily="34" charset="0"/>
              <a:buChar char="•"/>
            </a:pPr>
            <a:r>
              <a:rPr lang="pt-BR" sz="1600" b="1" dirty="0">
                <a:solidFill>
                  <a:srgbClr val="3567B1"/>
                </a:solidFill>
                <a:cs typeface="Sora" pitchFamily="2" charset="0"/>
              </a:rPr>
              <a:t>Low-Income Solar Services Program (LISSP): </a:t>
            </a:r>
            <a:r>
              <a:rPr lang="pt-BR" sz="1600" b="0" dirty="0">
                <a:solidFill>
                  <a:srgbClr val="3567B1"/>
                </a:solidFill>
                <a:cs typeface="Sora" pitchFamily="2" charset="0"/>
              </a:rPr>
              <a:t>a</a:t>
            </a:r>
            <a:r>
              <a:rPr lang="pt-PT" sz="1600" b="0" dirty="0" err="1">
                <a:solidFill>
                  <a:srgbClr val="3567B1"/>
                </a:solidFill>
                <a:cs typeface="Sora" pitchFamily="2" charset="0"/>
              </a:rPr>
              <a:t>ceitar</a:t>
            </a:r>
            <a:r>
              <a:rPr lang="pt-PT" sz="1600" b="0" dirty="0">
                <a:solidFill>
                  <a:srgbClr val="3567B1"/>
                </a:solidFill>
                <a:cs typeface="Sora" pitchFamily="2" charset="0"/>
              </a:rPr>
              <a:t> candidaturas para apoio técnico e financiamento</a:t>
            </a:r>
            <a:endParaRPr lang="pt-BR" b="0" dirty="0">
              <a:solidFill>
                <a:srgbClr val="3567B1"/>
              </a:solidFill>
              <a:cs typeface="Sora" pitchFamily="2" charset="0"/>
            </a:endParaRPr>
          </a:p>
          <a:p>
            <a:pPr marL="285750" indent="-285750">
              <a:buFont typeface="Arial" panose="020B0604020202020204" pitchFamily="34" charset="0"/>
              <a:buChar char="•"/>
            </a:pPr>
            <a:r>
              <a:rPr lang="pt-BR" sz="1600" dirty="0">
                <a:solidFill>
                  <a:srgbClr val="3567B1"/>
                </a:solidFill>
                <a:cs typeface="Sora" pitchFamily="2" charset="0"/>
              </a:rPr>
              <a:t>Energy Storage Grant Program: </a:t>
            </a:r>
            <a:r>
              <a:rPr lang="pt-PT" sz="1600" b="0" dirty="0">
                <a:solidFill>
                  <a:srgbClr val="3567B1"/>
                </a:solidFill>
                <a:cs typeface="Sora" pitchFamily="2" charset="0"/>
              </a:rPr>
              <a:t>coordenar com as partes interessadas, desenvolver e lançar um programa de 50 milhões de dólares</a:t>
            </a:r>
            <a:endParaRPr lang="pt-BR" sz="1600" dirty="0">
              <a:solidFill>
                <a:srgbClr val="3567B1"/>
              </a:solidFill>
              <a:cs typeface="Sora" pitchFamily="2" charset="0"/>
            </a:endParaRPr>
          </a:p>
          <a:p>
            <a:pPr marL="285750" indent="-285750">
              <a:buFont typeface="Arial" panose="020B0604020202020204" pitchFamily="34" charset="0"/>
              <a:buChar char="•"/>
            </a:pPr>
            <a:r>
              <a:rPr lang="pt-BR" dirty="0">
                <a:solidFill>
                  <a:srgbClr val="3567B1"/>
                </a:solidFill>
                <a:cs typeface="Sora" pitchFamily="2" charset="0"/>
              </a:rPr>
              <a:t>Energy Storage (83E): </a:t>
            </a:r>
            <a:r>
              <a:rPr lang="pt-PT" b="0" dirty="0">
                <a:solidFill>
                  <a:srgbClr val="3567B1"/>
                </a:solidFill>
                <a:cs typeface="Sora" pitchFamily="2" charset="0"/>
              </a:rPr>
              <a:t>em coordenação com o DOER, os </a:t>
            </a:r>
            <a:r>
              <a:rPr lang="pt-PT" b="0" dirty="0" err="1">
                <a:solidFill>
                  <a:srgbClr val="3567B1"/>
                </a:solidFill>
                <a:cs typeface="Sora" pitchFamily="2" charset="0"/>
              </a:rPr>
              <a:t>EDC</a:t>
            </a:r>
            <a:r>
              <a:rPr lang="pt-PT" b="0" dirty="0">
                <a:solidFill>
                  <a:srgbClr val="3567B1"/>
                </a:solidFill>
                <a:cs typeface="Sora" pitchFamily="2" charset="0"/>
              </a:rPr>
              <a:t> elaborarão e divulgarão um Pedido de Proposta (</a:t>
            </a:r>
            <a:r>
              <a:rPr lang="pt-PT" b="0" dirty="0" err="1">
                <a:solidFill>
                  <a:srgbClr val="3567B1"/>
                </a:solidFill>
                <a:cs typeface="Sora" pitchFamily="2" charset="0"/>
              </a:rPr>
              <a:t>RFP</a:t>
            </a:r>
            <a:r>
              <a:rPr lang="pt-PT" b="0" dirty="0">
                <a:solidFill>
                  <a:srgbClr val="3567B1"/>
                </a:solidFill>
                <a:cs typeface="Sora" pitchFamily="2" charset="0"/>
              </a:rPr>
              <a:t>) para adquirir armazenamento de energia</a:t>
            </a:r>
            <a:endParaRPr lang="pt-BR" sz="1600" b="0"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para 2025</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695076"/>
            <a:ext cx="2037161"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 de 2025</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4" y="2006818"/>
            <a:ext cx="3377395"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dirty="0">
                <a:solidFill>
                  <a:schemeClr val="tx1">
                    <a:lumMod val="50000"/>
                    <a:lumOff val="50000"/>
                  </a:schemeClr>
                </a:solidFill>
              </a:rPr>
              <a:t>Inverno-</a:t>
            </a:r>
            <a:r>
              <a:rPr lang="en-US" sz="1200" b="1" dirty="0" err="1">
                <a:solidFill>
                  <a:schemeClr val="tx1">
                    <a:lumMod val="50000"/>
                    <a:lumOff val="50000"/>
                  </a:schemeClr>
                </a:solidFill>
              </a:rPr>
              <a:t>Verão</a:t>
            </a:r>
            <a:r>
              <a:rPr lang="en-US" sz="1200" b="1" dirty="0">
                <a:solidFill>
                  <a:schemeClr val="tx1">
                    <a:lumMod val="50000"/>
                    <a:lumOff val="50000"/>
                  </a:schemeClr>
                </a:solidFill>
              </a:rPr>
              <a:t>: </a:t>
            </a:r>
            <a:r>
              <a:rPr lang="en-US" sz="1200" dirty="0" err="1">
                <a:solidFill>
                  <a:schemeClr val="tx1">
                    <a:lumMod val="50000"/>
                    <a:lumOff val="50000"/>
                  </a:schemeClr>
                </a:solidFill>
              </a:rPr>
              <a:t>Contratação</a:t>
            </a:r>
            <a:endParaRPr lang="en-US" sz="1200" dirty="0">
              <a:solidFill>
                <a:schemeClr val="tx1">
                  <a:lumMod val="50000"/>
                  <a:lumOff val="50000"/>
                </a:schemeClr>
              </a:solidFill>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Primavera: </a:t>
            </a:r>
            <a:r>
              <a:rPr lang="pt-PT" sz="1200" dirty="0">
                <a:solidFill>
                  <a:schemeClr val="tx1">
                    <a:lumMod val="50000"/>
                    <a:lumOff val="50000"/>
                  </a:schemeClr>
                </a:solidFill>
              </a:rPr>
              <a:t>Envolvimento direcionado das partes interessadas</a:t>
            </a:r>
            <a:endParaRPr lang="en-US"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Primavera: </a:t>
            </a:r>
            <a:r>
              <a:rPr lang="en-US" sz="1200" dirty="0" err="1">
                <a:solidFill>
                  <a:schemeClr val="tx1">
                    <a:lumMod val="50000"/>
                    <a:lumOff val="50000"/>
                  </a:schemeClr>
                </a:solidFill>
              </a:rPr>
              <a:t>Consultas</a:t>
            </a:r>
            <a:r>
              <a:rPr lang="en-US" sz="1200" dirty="0">
                <a:solidFill>
                  <a:schemeClr val="tx1">
                    <a:lumMod val="50000"/>
                    <a:lumOff val="50000"/>
                  </a:schemeClr>
                </a:solidFill>
              </a:rPr>
              <a:t> </a:t>
            </a:r>
            <a:r>
              <a:rPr lang="en-US" sz="1200" dirty="0" err="1">
                <a:solidFill>
                  <a:schemeClr val="tx1">
                    <a:lumMod val="50000"/>
                    <a:lumOff val="50000"/>
                  </a:schemeClr>
                </a:solidFill>
              </a:rPr>
              <a:t>Interinstitucionais</a:t>
            </a:r>
            <a:endParaRPr lang="en-US" sz="120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err="1">
                <a:solidFill>
                  <a:schemeClr val="tx1">
                    <a:lumMod val="50000"/>
                    <a:lumOff val="50000"/>
                  </a:schemeClr>
                </a:solidFill>
              </a:rPr>
              <a:t>Verão</a:t>
            </a:r>
            <a:r>
              <a:rPr lang="en-US" sz="1200" b="1" dirty="0">
                <a:solidFill>
                  <a:schemeClr val="tx1">
                    <a:lumMod val="50000"/>
                    <a:lumOff val="50000"/>
                  </a:schemeClr>
                </a:solidFill>
              </a:rPr>
              <a:t>: </a:t>
            </a:r>
            <a:r>
              <a:rPr lang="en-US" sz="1200" b="0" dirty="0" err="1">
                <a:solidFill>
                  <a:schemeClr val="tx1">
                    <a:lumMod val="50000"/>
                    <a:lumOff val="50000"/>
                  </a:schemeClr>
                </a:solidFill>
              </a:rPr>
              <a:t>Sessões</a:t>
            </a:r>
            <a:r>
              <a:rPr lang="en-US" sz="1200" b="0" dirty="0">
                <a:solidFill>
                  <a:schemeClr val="tx1">
                    <a:lumMod val="50000"/>
                    <a:lumOff val="50000"/>
                  </a:schemeClr>
                </a:solidFill>
              </a:rPr>
              <a:t> </a:t>
            </a:r>
            <a:r>
              <a:rPr lang="en-US" sz="1200" b="0" dirty="0" err="1">
                <a:solidFill>
                  <a:schemeClr val="tx1">
                    <a:lumMod val="50000"/>
                    <a:lumOff val="50000"/>
                  </a:schemeClr>
                </a:solidFill>
              </a:rPr>
              <a:t>Técnicas</a:t>
            </a:r>
            <a:endParaRPr lang="en-US" sz="1200" b="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a:solidFill>
                  <a:schemeClr val="tx1">
                    <a:lumMod val="50000"/>
                    <a:lumOff val="50000"/>
                  </a:schemeClr>
                </a:solidFill>
              </a:rPr>
              <a:t>Final do </a:t>
            </a:r>
            <a:r>
              <a:rPr lang="en-US" sz="1200" b="1" dirty="0" err="1">
                <a:solidFill>
                  <a:schemeClr val="tx1">
                    <a:lumMod val="50000"/>
                    <a:lumOff val="50000"/>
                  </a:schemeClr>
                </a:solidFill>
              </a:rPr>
              <a:t>Verão-Outono</a:t>
            </a:r>
            <a:r>
              <a:rPr lang="en-US" sz="1200" b="1" dirty="0">
                <a:solidFill>
                  <a:schemeClr val="tx1">
                    <a:lumMod val="50000"/>
                    <a:lumOff val="50000"/>
                  </a:schemeClr>
                </a:solidFill>
              </a:rPr>
              <a:t>: </a:t>
            </a:r>
            <a:r>
              <a:rPr lang="en-US" sz="1200" b="0" dirty="0" err="1">
                <a:solidFill>
                  <a:schemeClr val="tx1">
                    <a:lumMod val="50000"/>
                    <a:lumOff val="50000"/>
                  </a:schemeClr>
                </a:solidFill>
              </a:rPr>
              <a:t>Publicar</a:t>
            </a:r>
            <a:r>
              <a:rPr lang="en-US" sz="1200" b="0" dirty="0">
                <a:solidFill>
                  <a:schemeClr val="tx1">
                    <a:lumMod val="50000"/>
                    <a:lumOff val="50000"/>
                  </a:schemeClr>
                </a:solidFill>
              </a:rPr>
              <a:t> </a:t>
            </a:r>
            <a:r>
              <a:rPr lang="en-US" sz="1200" b="0" dirty="0" err="1">
                <a:solidFill>
                  <a:schemeClr val="tx1">
                    <a:lumMod val="50000"/>
                    <a:lumOff val="50000"/>
                  </a:schemeClr>
                </a:solidFill>
              </a:rPr>
              <a:t>projetos</a:t>
            </a:r>
            <a:r>
              <a:rPr lang="en-US" sz="1200" b="0" dirty="0">
                <a:solidFill>
                  <a:schemeClr val="tx1">
                    <a:lumMod val="50000"/>
                    <a:lumOff val="50000"/>
                  </a:schemeClr>
                </a:solidFill>
              </a:rPr>
              <a:t> de </a:t>
            </a:r>
            <a:r>
              <a:rPr lang="en-US" sz="1200" b="0" dirty="0" err="1">
                <a:solidFill>
                  <a:schemeClr val="tx1">
                    <a:lumMod val="50000"/>
                    <a:lumOff val="50000"/>
                  </a:schemeClr>
                </a:solidFill>
              </a:rPr>
              <a:t>regulamentos</a:t>
            </a:r>
            <a:endParaRPr lang="en-US" sz="1200" b="0" dirty="0">
              <a:solidFill>
                <a:schemeClr val="tx1">
                  <a:lumMod val="50000"/>
                  <a:lumOff val="50000"/>
                </a:schemeClr>
              </a:solidFill>
              <a:ea typeface="Calibri"/>
              <a:cs typeface="Calibri"/>
            </a:endParaRPr>
          </a:p>
          <a:p>
            <a:pPr marL="171450" indent="-171450">
              <a:lnSpc>
                <a:spcPts val="1600"/>
              </a:lnSpc>
              <a:buFont typeface="Arial" panose="020B0604020202020204" pitchFamily="34" charset="0"/>
              <a:buChar char="•"/>
            </a:pPr>
            <a:r>
              <a:rPr lang="en-US" sz="1200" b="1" dirty="0" err="1">
                <a:solidFill>
                  <a:schemeClr val="tx1">
                    <a:lumMod val="50000"/>
                    <a:lumOff val="50000"/>
                  </a:schemeClr>
                </a:solidFill>
              </a:rPr>
              <a:t>Outono</a:t>
            </a:r>
            <a:r>
              <a:rPr lang="en-US" sz="1200" b="1" dirty="0">
                <a:solidFill>
                  <a:schemeClr val="tx1">
                    <a:lumMod val="50000"/>
                    <a:lumOff val="50000"/>
                  </a:schemeClr>
                </a:solidFill>
              </a:rPr>
              <a:t>-Inverno: </a:t>
            </a:r>
            <a:r>
              <a:rPr lang="en-US" sz="1200" dirty="0" err="1">
                <a:solidFill>
                  <a:schemeClr val="tx1">
                    <a:lumMod val="50000"/>
                    <a:lumOff val="50000"/>
                  </a:schemeClr>
                </a:solidFill>
              </a:rPr>
              <a:t>Comentários</a:t>
            </a:r>
            <a:r>
              <a:rPr lang="en-US" sz="1200" dirty="0">
                <a:solidFill>
                  <a:schemeClr val="tx1">
                    <a:lumMod val="50000"/>
                    <a:lumOff val="50000"/>
                  </a:schemeClr>
                </a:solidFill>
              </a:rPr>
              <a:t> </a:t>
            </a:r>
            <a:r>
              <a:rPr lang="en-US" sz="1200" dirty="0" err="1">
                <a:solidFill>
                  <a:schemeClr val="tx1">
                    <a:lumMod val="50000"/>
                    <a:lumOff val="50000"/>
                  </a:schemeClr>
                </a:solidFill>
              </a:rPr>
              <a:t>Públicos</a:t>
            </a:r>
            <a:endParaRPr lang="en-US" sz="1200" b="0" dirty="0">
              <a:solidFill>
                <a:schemeClr val="tx1">
                  <a:lumMod val="50000"/>
                  <a:lumOff val="50000"/>
                </a:schemeClr>
              </a:solidFill>
              <a:ea typeface="Calibri"/>
              <a:cs typeface="Calibri"/>
            </a:endParaRP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4" y="4125086"/>
            <a:ext cx="3589831" cy="338554"/>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390655"/>
            <a:ext cx="3377394" cy="707886"/>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en-US" sz="1200" b="1" i="0" dirty="0" err="1">
                <a:solidFill>
                  <a:schemeClr val="tx1">
                    <a:lumMod val="50000"/>
                    <a:lumOff val="50000"/>
                  </a:schemeClr>
                </a:solidFill>
                <a:effectLst/>
              </a:rPr>
              <a:t>Verão</a:t>
            </a:r>
            <a:r>
              <a:rPr lang="en-US" sz="1200" b="1" i="0" dirty="0">
                <a:solidFill>
                  <a:schemeClr val="tx1">
                    <a:lumMod val="50000"/>
                    <a:lumOff val="50000"/>
                  </a:schemeClr>
                </a:solidFill>
                <a:effectLst/>
              </a:rPr>
              <a:t>: </a:t>
            </a:r>
            <a:r>
              <a:rPr lang="en-US" sz="1200" i="0" dirty="0" err="1">
                <a:solidFill>
                  <a:schemeClr val="tx1">
                    <a:lumMod val="50000"/>
                    <a:lumOff val="50000"/>
                  </a:schemeClr>
                </a:solidFill>
                <a:effectLst/>
              </a:rPr>
              <a:t>Sessões</a:t>
            </a:r>
            <a:r>
              <a:rPr lang="en-US" sz="1200" i="0" dirty="0">
                <a:solidFill>
                  <a:schemeClr val="tx1">
                    <a:lumMod val="50000"/>
                    <a:lumOff val="50000"/>
                  </a:schemeClr>
                </a:solidFill>
                <a:effectLst/>
              </a:rPr>
              <a:t> </a:t>
            </a:r>
            <a:r>
              <a:rPr lang="en-US" sz="1200" i="0" dirty="0" err="1">
                <a:solidFill>
                  <a:schemeClr val="tx1">
                    <a:lumMod val="50000"/>
                    <a:lumOff val="50000"/>
                  </a:schemeClr>
                </a:solidFill>
                <a:effectLst/>
              </a:rPr>
              <a:t>Técnicas</a:t>
            </a:r>
            <a:endParaRPr lang="en-US" sz="1200" i="0" dirty="0">
              <a:solidFill>
                <a:schemeClr val="tx1">
                  <a:lumMod val="50000"/>
                  <a:lumOff val="50000"/>
                </a:schemeClr>
              </a:solidFill>
              <a:effectLst/>
            </a:endParaRPr>
          </a:p>
          <a:p>
            <a:pPr marL="171450" indent="-171450">
              <a:lnSpc>
                <a:spcPts val="1600"/>
              </a:lnSpc>
              <a:buFont typeface="Arial" panose="020B0604020202020204" pitchFamily="34" charset="0"/>
              <a:buChar char="•"/>
            </a:pPr>
            <a:r>
              <a:rPr lang="en-US" sz="1200" b="1" dirty="0" err="1">
                <a:solidFill>
                  <a:schemeClr val="tx1">
                    <a:lumMod val="50000"/>
                    <a:lumOff val="50000"/>
                  </a:schemeClr>
                </a:solidFill>
              </a:rPr>
              <a:t>Outono</a:t>
            </a:r>
            <a:r>
              <a:rPr lang="en-US" sz="1200" b="1" dirty="0">
                <a:solidFill>
                  <a:schemeClr val="tx1">
                    <a:lumMod val="50000"/>
                    <a:lumOff val="50000"/>
                  </a:schemeClr>
                </a:solidFill>
              </a:rPr>
              <a:t>-Inverno: </a:t>
            </a:r>
            <a:r>
              <a:rPr lang="en-US" sz="1200" dirty="0" err="1">
                <a:solidFill>
                  <a:schemeClr val="tx1">
                    <a:lumMod val="50000"/>
                    <a:lumOff val="50000"/>
                  </a:schemeClr>
                </a:solidFill>
              </a:rPr>
              <a:t>Período</a:t>
            </a:r>
            <a:r>
              <a:rPr lang="en-US" sz="1200" dirty="0">
                <a:solidFill>
                  <a:schemeClr val="tx1">
                    <a:lumMod val="50000"/>
                    <a:lumOff val="50000"/>
                  </a:schemeClr>
                </a:solidFill>
              </a:rPr>
              <a:t> de </a:t>
            </a:r>
            <a:r>
              <a:rPr lang="en-US" sz="1200" dirty="0" err="1">
                <a:solidFill>
                  <a:schemeClr val="tx1">
                    <a:lumMod val="50000"/>
                    <a:lumOff val="50000"/>
                  </a:schemeClr>
                </a:solidFill>
              </a:rPr>
              <a:t>Comentários</a:t>
            </a:r>
            <a:r>
              <a:rPr lang="en-US" sz="1200" dirty="0">
                <a:solidFill>
                  <a:schemeClr val="tx1">
                    <a:lumMod val="50000"/>
                    <a:lumOff val="50000"/>
                  </a:schemeClr>
                </a:solidFill>
              </a:rPr>
              <a:t> </a:t>
            </a:r>
            <a:r>
              <a:rPr lang="en-US" sz="1200" dirty="0" err="1">
                <a:solidFill>
                  <a:schemeClr val="tx1">
                    <a:lumMod val="50000"/>
                    <a:lumOff val="50000"/>
                  </a:schemeClr>
                </a:solidFill>
              </a:rPr>
              <a:t>Públicos</a:t>
            </a:r>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en-US" sz="4000" dirty="0" err="1"/>
              <a:t>Localização</a:t>
            </a:r>
            <a:r>
              <a:rPr lang="en-US" sz="4000" dirty="0"/>
              <a:t> e </a:t>
            </a:r>
            <a:r>
              <a:rPr lang="en-US" sz="4000" dirty="0" err="1"/>
              <a:t>Licenciamento</a:t>
            </a:r>
            <a:endParaRPr lang="en-US" sz="4000" dirty="0"/>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en-US" sz="1800" b="0" dirty="0" err="1">
                <a:solidFill>
                  <a:srgbClr val="3567B1"/>
                </a:solidFill>
              </a:rPr>
              <a:t>Pessoal</a:t>
            </a:r>
            <a:r>
              <a:rPr lang="en-US" sz="1800" b="0" dirty="0">
                <a:solidFill>
                  <a:srgbClr val="3567B1"/>
                </a:solidFill>
              </a:rPr>
              <a:t> e </a:t>
            </a:r>
            <a:r>
              <a:rPr lang="en-US" sz="1800" b="0" dirty="0" err="1">
                <a:solidFill>
                  <a:srgbClr val="3567B1"/>
                </a:solidFill>
              </a:rPr>
              <a:t>Operações</a:t>
            </a:r>
            <a:r>
              <a:rPr lang="en-US" sz="1800" b="0" dirty="0">
                <a:solidFill>
                  <a:srgbClr val="3567B1"/>
                </a:solidFill>
              </a:rPr>
              <a:t>:</a:t>
            </a:r>
            <a:endParaRPr lang="en-US" sz="1800" b="0" dirty="0"/>
          </a:p>
          <a:p>
            <a:pPr marL="742950" lvl="1" indent="-285750">
              <a:buFont typeface="Arial"/>
              <a:buChar char="•"/>
            </a:pPr>
            <a:r>
              <a:rPr lang="en-US" sz="1600" dirty="0" err="1">
                <a:solidFill>
                  <a:srgbClr val="3567B1"/>
                </a:solidFill>
              </a:rPr>
              <a:t>Criar</a:t>
            </a:r>
            <a:r>
              <a:rPr lang="en-US" sz="1600" dirty="0">
                <a:solidFill>
                  <a:srgbClr val="3567B1"/>
                </a:solidFill>
              </a:rPr>
              <a:t> a nova </a:t>
            </a:r>
            <a:r>
              <a:rPr lang="en-US" sz="1600" dirty="0" err="1">
                <a:solidFill>
                  <a:srgbClr val="3567B1"/>
                </a:solidFill>
              </a:rPr>
              <a:t>Divisão</a:t>
            </a:r>
            <a:r>
              <a:rPr lang="en-US" sz="1600" dirty="0">
                <a:solidFill>
                  <a:srgbClr val="3567B1"/>
                </a:solidFill>
              </a:rPr>
              <a:t> </a:t>
            </a:r>
            <a:endParaRPr lang="en-US" sz="1600" dirty="0">
              <a:solidFill>
                <a:srgbClr val="39B54A"/>
              </a:solidFill>
            </a:endParaRPr>
          </a:p>
          <a:p>
            <a:pPr marL="742950" lvl="1" indent="-285750">
              <a:buFont typeface="Arial"/>
              <a:buChar char="•"/>
            </a:pPr>
            <a:r>
              <a:rPr lang="pt-PT" sz="1600" dirty="0">
                <a:solidFill>
                  <a:srgbClr val="3567B1"/>
                </a:solidFill>
              </a:rPr>
              <a:t>Desenvolver a capacidade do DOER</a:t>
            </a:r>
            <a:endParaRPr lang="en-US" sz="1600" dirty="0">
              <a:solidFill>
                <a:srgbClr val="39B54A"/>
              </a:solidFill>
              <a:ea typeface="Calibri" panose="020F0502020204030204"/>
              <a:cs typeface="Calibri" panose="020F0502020204030204"/>
            </a:endParaRPr>
          </a:p>
          <a:p>
            <a:pPr marL="285750" indent="-285750">
              <a:buFont typeface="Arial"/>
              <a:buChar char="•"/>
            </a:pPr>
            <a:endParaRPr lang="en-US" sz="1800" b="0" dirty="0">
              <a:solidFill>
                <a:srgbClr val="3567B1"/>
              </a:solidFill>
              <a:ea typeface="Calibri"/>
              <a:cs typeface="Calibri"/>
            </a:endParaRPr>
          </a:p>
          <a:p>
            <a:pPr marL="285750" indent="-285750">
              <a:buFont typeface="Arial"/>
              <a:buChar char="•"/>
            </a:pPr>
            <a:r>
              <a:rPr lang="pt-PT" sz="1800" b="0" dirty="0">
                <a:solidFill>
                  <a:srgbClr val="3567B1"/>
                </a:solidFill>
                <a:cs typeface="Sora" pitchFamily="2" charset="0"/>
              </a:rPr>
              <a:t>Envolvimento e divulgação das partes interessadas</a:t>
            </a:r>
            <a:endParaRPr lang="en-US" sz="1800" b="0" dirty="0">
              <a:solidFill>
                <a:srgbClr val="3567B1"/>
              </a:solidFill>
              <a:ea typeface="Calibri"/>
              <a:cs typeface="Sora" pitchFamily="2" charset="0"/>
            </a:endParaRPr>
          </a:p>
          <a:p>
            <a:pPr marL="285750" indent="-285750">
              <a:buFont typeface="Arial"/>
              <a:buChar char="•"/>
            </a:pPr>
            <a:endParaRPr lang="en-US" sz="1800" b="0" dirty="0">
              <a:solidFill>
                <a:srgbClr val="3567B1"/>
              </a:solidFill>
              <a:ea typeface="Calibri"/>
              <a:cs typeface="Sora" pitchFamily="2" charset="0"/>
            </a:endParaRPr>
          </a:p>
          <a:p>
            <a:pPr marL="285750" indent="-285750">
              <a:buFont typeface="Arial"/>
              <a:buChar char="•"/>
            </a:pPr>
            <a:r>
              <a:rPr lang="en-US" sz="1800" b="0" dirty="0" err="1">
                <a:solidFill>
                  <a:srgbClr val="3567B1"/>
                </a:solidFill>
                <a:cs typeface="Sora" pitchFamily="2" charset="0"/>
              </a:rPr>
              <a:t>Projeto</a:t>
            </a:r>
            <a:r>
              <a:rPr lang="en-US" sz="1800" b="0" dirty="0">
                <a:solidFill>
                  <a:srgbClr val="3567B1"/>
                </a:solidFill>
                <a:cs typeface="Sora" pitchFamily="2" charset="0"/>
              </a:rPr>
              <a:t> de </a:t>
            </a:r>
            <a:r>
              <a:rPr lang="en-US" sz="1800" b="0" dirty="0" err="1">
                <a:solidFill>
                  <a:srgbClr val="3567B1"/>
                </a:solidFill>
                <a:cs typeface="Sora" pitchFamily="2" charset="0"/>
              </a:rPr>
              <a:t>regulamento</a:t>
            </a:r>
            <a:endParaRPr lang="en-US" sz="1800" b="0"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para 2025</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en-US" dirty="0" err="1"/>
              <a:t>Ordem</a:t>
            </a:r>
            <a:r>
              <a:rPr lang="en-US" dirty="0"/>
              <a:t> de </a:t>
            </a:r>
            <a:r>
              <a:rPr lang="en-US" dirty="0" err="1"/>
              <a:t>trabalhos</a:t>
            </a:r>
            <a:endParaRPr lang="en-US" dirty="0"/>
          </a:p>
          <a:p>
            <a:endParaRPr lang="en-US" dirty="0"/>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en-US" sz="1800" dirty="0"/>
              <a:t>Boas-</a:t>
            </a:r>
            <a:r>
              <a:rPr lang="en-US" sz="1800" dirty="0" err="1"/>
              <a:t>vindas</a:t>
            </a:r>
            <a:endParaRPr lang="en-US" sz="1800" dirty="0"/>
          </a:p>
          <a:p>
            <a:endParaRPr lang="en-US" dirty="0"/>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en-US" sz="1800" dirty="0" err="1"/>
              <a:t>Introdução</a:t>
            </a:r>
            <a:r>
              <a:rPr lang="en-US" sz="1800" dirty="0"/>
              <a:t> </a:t>
            </a:r>
            <a:r>
              <a:rPr lang="en-US" sz="1800" dirty="0" err="1"/>
              <a:t>ao</a:t>
            </a:r>
            <a:r>
              <a:rPr lang="en-US" sz="1800" dirty="0"/>
              <a:t> DOER</a:t>
            </a:r>
            <a:endParaRPr lang="en-US" dirty="0"/>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en-US" sz="1800" dirty="0" err="1"/>
              <a:t>Realizações</a:t>
            </a:r>
            <a:r>
              <a:rPr lang="en-US" sz="1800" dirty="0"/>
              <a:t> de 2024</a:t>
            </a:r>
          </a:p>
          <a:p>
            <a:endParaRPr lang="en-US" dirty="0"/>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en-US" sz="1800" dirty="0"/>
              <a:t>Metas e </a:t>
            </a:r>
            <a:r>
              <a:rPr lang="en-US" sz="1800" dirty="0" err="1"/>
              <a:t>projetos</a:t>
            </a:r>
            <a:r>
              <a:rPr lang="en-US" sz="1800" dirty="0"/>
              <a:t> para 2025</a:t>
            </a:r>
            <a:endParaRPr lang="en-US" dirty="0"/>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en-US" sz="1800" dirty="0" err="1"/>
              <a:t>Perguntas</a:t>
            </a:r>
            <a:r>
              <a:rPr lang="en-US" sz="1800" dirty="0"/>
              <a:t> e </a:t>
            </a:r>
            <a:r>
              <a:rPr lang="en-US" sz="1800" dirty="0" err="1"/>
              <a:t>respostas</a:t>
            </a:r>
            <a:endParaRPr lang="en-US" dirty="0"/>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en-US" dirty="0" err="1"/>
              <a:t>Perguntas</a:t>
            </a:r>
            <a:r>
              <a:rPr lang="en-US" dirty="0"/>
              <a:t> e </a:t>
            </a:r>
            <a:r>
              <a:rPr lang="en-US" dirty="0" err="1"/>
              <a:t>Respostas</a:t>
            </a:r>
            <a:endParaRPr lang="en-US" dirty="0"/>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en-US" sz="2000" b="1" dirty="0" err="1">
                <a:solidFill>
                  <a:srgbClr val="39B54A"/>
                </a:solidFill>
              </a:rPr>
              <a:t>Tem</a:t>
            </a:r>
            <a:r>
              <a:rPr lang="en-US" sz="2000" b="1" dirty="0">
                <a:solidFill>
                  <a:srgbClr val="39B54A"/>
                </a:solidFill>
              </a:rPr>
              <a:t> </a:t>
            </a:r>
            <a:r>
              <a:rPr lang="en-US" sz="2000" b="1" dirty="0" err="1">
                <a:solidFill>
                  <a:srgbClr val="39B54A"/>
                </a:solidFill>
              </a:rPr>
              <a:t>perguntas</a:t>
            </a:r>
            <a:r>
              <a:rPr lang="en-US" sz="2000" b="1" dirty="0">
                <a:solidFill>
                  <a:srgbClr val="39B54A"/>
                </a:solidFill>
              </a:rPr>
              <a:t>?</a:t>
            </a:r>
          </a:p>
          <a:p>
            <a:endParaRPr lang="en-US" dirty="0"/>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0"/>
            <a:ext cx="8395625" cy="2943129"/>
          </a:xfrm>
        </p:spPr>
        <p:txBody>
          <a:bodyPr/>
          <a:lstStyle/>
          <a:p>
            <a:r>
              <a:rPr lang="pt-PT" sz="1600" b="0" i="0" dirty="0">
                <a:solidFill>
                  <a:schemeClr val="tx1">
                    <a:lumMod val="50000"/>
                    <a:lumOff val="50000"/>
                  </a:schemeClr>
                </a:solidFill>
                <a:effectLst/>
                <a:latin typeface="Calibri" panose="020F0502020204030204" pitchFamily="34" charset="0"/>
                <a:cs typeface="Calibri" panose="020F0502020204030204" pitchFamily="34" charset="0"/>
              </a:rPr>
              <a:t>Insira a sua pergunta na caixa de perguntas e respostas ou clique em “levantar a mão” na barra de navegação do Zoom.</a:t>
            </a:r>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pt-PT" sz="1600" dirty="0"/>
              <a:t>Se estiver a falar, apresente-se antes de fazer a sua pergunta.</a:t>
            </a:r>
            <a:endParaRPr lang="en-US" sz="1600" dirty="0"/>
          </a:p>
          <a:p>
            <a:r>
              <a:rPr lang="pt-PT" sz="1600" b="0" i="0" dirty="0">
                <a:solidFill>
                  <a:schemeClr val="tx1">
                    <a:lumMod val="50000"/>
                    <a:lumOff val="50000"/>
                  </a:schemeClr>
                </a:solidFill>
                <a:effectLst/>
                <a:latin typeface="Calibri" panose="020F0502020204030204" pitchFamily="34" charset="0"/>
                <a:cs typeface="Calibri" panose="020F0502020204030204" pitchFamily="34" charset="0"/>
              </a:rPr>
              <a:t>Mantenha as perguntas breves e respeitosas para que possamos responder ao maior número de pessoas possível.</a:t>
            </a:r>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pt-PT" sz="1600" dirty="0"/>
              <a:t>Se estiver num canal com um intérprete e tiver alguma dúvida, insira a sua pergunta na caixa de perguntas e respostas para que possa ser interpretada.</a:t>
            </a:r>
            <a:endParaRPr lang="en-US" sz="1600" dirty="0"/>
          </a:p>
          <a:p>
            <a:endParaRPr lang="en-US"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a:t>
            </a:r>
            <a:r>
              <a:rPr lang="pt-PT" dirty="0">
                <a:solidFill>
                  <a:schemeClr val="tx1"/>
                </a:solidFill>
                <a:latin typeface="Calibri" panose="020F0502020204030204" pitchFamily="34" charset="0"/>
                <a:cs typeface="Calibri" panose="020F0502020204030204" pitchFamily="34" charset="0"/>
              </a:rPr>
              <a:t>A reunião geral, incluindo a parte de perguntas e respostas, está a ser gravada e será publicada no site do DOER</a:t>
            </a:r>
            <a:endParaRPr lang="en-US" sz="1600" b="0" i="0" dirty="0">
              <a:solidFill>
                <a:schemeClr val="tx1"/>
              </a:solidFill>
              <a:effectLst/>
              <a:latin typeface="Calibri" panose="020F0502020204030204" pitchFamily="34" charset="0"/>
              <a:cs typeface="Calibri" panose="020F0502020204030204" pitchFamily="34" charset="0"/>
            </a:endParaRPr>
          </a:p>
          <a:p>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en-US" dirty="0"/>
              <a:t>O DOER </a:t>
            </a:r>
            <a:r>
              <a:rPr lang="en-US" dirty="0" err="1"/>
              <a:t>quer</a:t>
            </a:r>
            <a:r>
              <a:rPr lang="en-US" dirty="0"/>
              <a:t> </a:t>
            </a:r>
            <a:r>
              <a:rPr lang="en-US" dirty="0" err="1"/>
              <a:t>ouvi</a:t>
            </a:r>
            <a:r>
              <a:rPr lang="en-US" dirty="0"/>
              <a:t>-lo</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6" y="2098902"/>
            <a:ext cx="8294025" cy="3349398"/>
          </a:xfrm>
        </p:spPr>
        <p:txBody>
          <a:bodyPr/>
          <a:lstStyle/>
          <a:p>
            <a:pPr>
              <a:spcBef>
                <a:spcPts val="0"/>
              </a:spcBef>
              <a:spcAft>
                <a:spcPts val="600"/>
              </a:spcAft>
            </a:pPr>
            <a:r>
              <a:rPr lang="pt-PT" b="1" dirty="0"/>
              <a:t>Envie comentários por escrito para </a:t>
            </a:r>
            <a:r>
              <a:rPr lang="en-US" b="1" dirty="0">
                <a:solidFill>
                  <a:srgbClr val="3567B1"/>
                </a:solidFill>
                <a:hlinkClick r:id="rId2">
                  <a:extLst>
                    <a:ext uri="{A12FA001-AC4F-418D-AE19-62706E023703}">
                      <ahyp:hlinkClr xmlns:ahyp="http://schemas.microsoft.com/office/drawing/2018/hyperlinkcolor" val="tx"/>
                    </a:ext>
                  </a:extLst>
                </a:hlinkClick>
              </a:rPr>
              <a:t>doer.energy@mass.gov</a:t>
            </a:r>
            <a:r>
              <a:rPr lang="en-US" b="1" dirty="0">
                <a:solidFill>
                  <a:schemeClr val="accent1"/>
                </a:solidFill>
              </a:rPr>
              <a:t> </a:t>
            </a:r>
            <a:r>
              <a:rPr lang="pt-PT" b="1" dirty="0"/>
              <a:t>até às 17h00 do dia 17 de fevereiro.</a:t>
            </a:r>
            <a:endParaRPr lang="en-US" b="1" dirty="0"/>
          </a:p>
          <a:p>
            <a:pPr>
              <a:spcBef>
                <a:spcPts val="0"/>
              </a:spcBef>
            </a:pPr>
            <a:r>
              <a:rPr lang="pt-PT" b="1" i="1" dirty="0"/>
              <a:t>Todos os comentários serão publicados publicamente no site do DOER</a:t>
            </a:r>
            <a:endParaRPr lang="en-US" b="1" i="1" dirty="0"/>
          </a:p>
          <a:p>
            <a:pPr>
              <a:spcBef>
                <a:spcPts val="0"/>
              </a:spcBef>
              <a:spcAft>
                <a:spcPts val="1200"/>
              </a:spcAft>
            </a:pPr>
            <a:endParaRPr lang="en-US" sz="1200" dirty="0"/>
          </a:p>
          <a:p>
            <a:pPr>
              <a:spcBef>
                <a:spcPts val="0"/>
              </a:spcBef>
              <a:spcAft>
                <a:spcPts val="1200"/>
              </a:spcAft>
            </a:pPr>
            <a:r>
              <a:rPr lang="pt-PT" b="1" dirty="0"/>
              <a:t>Os comentários podem responder a estas questões</a:t>
            </a:r>
            <a:r>
              <a:rPr lang="en-US" b="1" dirty="0"/>
              <a:t>:</a:t>
            </a:r>
          </a:p>
          <a:p>
            <a:pPr marL="285750" indent="-285750">
              <a:spcBef>
                <a:spcPts val="0"/>
              </a:spcBef>
              <a:spcAft>
                <a:spcPts val="600"/>
              </a:spcAft>
              <a:buFont typeface="Arial" panose="020B0604020202020204" pitchFamily="34" charset="0"/>
              <a:buChar char="•"/>
            </a:pPr>
            <a:endParaRPr lang="en-US" sz="800" dirty="0"/>
          </a:p>
          <a:p>
            <a:pPr marL="285750" indent="-285750">
              <a:spcBef>
                <a:spcPts val="0"/>
              </a:spcBef>
              <a:spcAft>
                <a:spcPts val="600"/>
              </a:spcAft>
              <a:buFont typeface="Arial" panose="020B0604020202020204" pitchFamily="34" charset="0"/>
              <a:buChar char="•"/>
            </a:pPr>
            <a:r>
              <a:rPr lang="pt-PT" sz="1800" dirty="0"/>
              <a:t>Tem algum feedback sobre os planos do DOER para 2025</a:t>
            </a:r>
            <a:r>
              <a:rPr lang="en-US" sz="1800" dirty="0"/>
              <a:t>?</a:t>
            </a:r>
          </a:p>
          <a:p>
            <a:pPr marL="285750" indent="-285750">
              <a:spcBef>
                <a:spcPts val="0"/>
              </a:spcBef>
              <a:spcAft>
                <a:spcPts val="600"/>
              </a:spcAft>
              <a:buFont typeface="Arial" panose="020B0604020202020204" pitchFamily="34" charset="0"/>
              <a:buChar char="•"/>
            </a:pPr>
            <a:r>
              <a:rPr lang="pt-PT" sz="1800" dirty="0"/>
              <a:t>Como é que os programas DOER o impactam</a:t>
            </a:r>
            <a:r>
              <a:rPr lang="en-US" sz="1800" dirty="0"/>
              <a:t>?</a:t>
            </a:r>
          </a:p>
          <a:p>
            <a:pPr marL="285750" indent="-285750">
              <a:spcBef>
                <a:spcPts val="0"/>
              </a:spcBef>
              <a:spcAft>
                <a:spcPts val="600"/>
              </a:spcAft>
              <a:buFont typeface="Arial" panose="020B0604020202020204" pitchFamily="34" charset="0"/>
              <a:buChar char="•"/>
            </a:pPr>
            <a:r>
              <a:rPr lang="pt-PT" sz="1800" dirty="0"/>
              <a:t>Houve algo que aprendeu hoje e sobre o qual gostaria de aprender mais</a:t>
            </a:r>
            <a:r>
              <a:rPr lang="en-US" sz="1800" dirty="0"/>
              <a:t>?</a:t>
            </a:r>
          </a:p>
          <a:p>
            <a:pPr marL="285750" indent="-285750">
              <a:spcBef>
                <a:spcPts val="0"/>
              </a:spcBef>
              <a:spcAft>
                <a:spcPts val="600"/>
              </a:spcAft>
              <a:buFont typeface="Arial" panose="020B0604020202020204" pitchFamily="34" charset="0"/>
              <a:buChar char="•"/>
            </a:pPr>
            <a:r>
              <a:rPr lang="pt-PT" sz="1800" dirty="0"/>
              <a:t>Tem alguma recomendação para o futuro envolvimento público do DOER</a:t>
            </a:r>
            <a:r>
              <a:rPr lang="en-US" sz="1800" dirty="0"/>
              <a:t>?</a:t>
            </a:r>
          </a:p>
          <a:p>
            <a:pPr marL="285750" indent="-285750">
              <a:spcBef>
                <a:spcPts val="0"/>
              </a:spcBef>
              <a:spcAft>
                <a:spcPts val="600"/>
              </a:spcAft>
              <a:buFont typeface="Arial" panose="020B0604020202020204" pitchFamily="34" charset="0"/>
              <a:buChar char="•"/>
            </a:pPr>
            <a:r>
              <a:rPr lang="pt-PT" sz="1800" dirty="0"/>
              <a:t>Quais acha que devem ser as prioridades do DOER</a:t>
            </a:r>
            <a:r>
              <a:rPr lang="en-US" sz="1800" dirty="0"/>
              <a:t>?</a:t>
            </a:r>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b="1" dirty="0"/>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en-US" sz="1200" dirty="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en-US" sz="1200" i="0" u="none" strike="noStrike">
                <a:solidFill>
                  <a:schemeClr val="tx1">
                    <a:lumMod val="50000"/>
                    <a:lumOff val="50000"/>
                  </a:schemeClr>
                </a:solidFill>
                <a:effectLst/>
              </a:rPr>
              <a:t>(</a:t>
            </a:r>
            <a:r>
              <a:rPr lang="en-US"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endParaRPr lang="en-US" sz="1200">
              <a:solidFill>
                <a:schemeClr val="tx1">
                  <a:lumMod val="50000"/>
                  <a:lumOff val="50000"/>
                </a:schemeClr>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en-US" sz="1200" dirty="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endParaRPr lang="en-US" sz="1200" dirty="0">
              <a:solidFill>
                <a:schemeClr val="tx1">
                  <a:lumMod val="50000"/>
                  <a:lumOff val="50000"/>
                </a:schemeClr>
              </a:solidFill>
              <a:ea typeface="Open Sans" panose="020B0606030504020204" pitchFamily="34" charset="0"/>
              <a:cs typeface="Open Sans" panose="020B0606030504020204" pitchFamily="34" charset="0"/>
            </a:endParaRP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en-US"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p:txBody>
          <a:bodyPr/>
          <a:lstStyle/>
          <a:p>
            <a:r>
              <a:rPr lang="en-US" dirty="0" err="1"/>
              <a:t>Contacte-nos</a:t>
            </a:r>
            <a:endParaRPr lang="en-US" dirty="0"/>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pt-PT" b="0" dirty="0">
                <a:solidFill>
                  <a:schemeClr val="tx1">
                    <a:lumMod val="50000"/>
                    <a:lumOff val="50000"/>
                  </a:schemeClr>
                </a:solidFill>
              </a:rPr>
              <a:t>Visite o nosso site para </a:t>
            </a:r>
            <a:r>
              <a:rPr lang="pt-PT" b="0" dirty="0">
                <a:solidFill>
                  <a:srgbClr val="3567B1"/>
                </a:solidFill>
                <a:hlinkClick r:id="rId6">
                  <a:extLst>
                    <a:ext uri="{A12FA001-AC4F-418D-AE19-62706E023703}">
                      <ahyp:hlinkClr xmlns:ahyp="http://schemas.microsoft.com/office/drawing/2018/hyperlinkcolor" val="tx"/>
                    </a:ext>
                  </a:extLst>
                </a:hlinkClick>
              </a:rPr>
              <a:t>subscrever as listas de e-mail do DOER</a:t>
            </a:r>
            <a:endParaRPr lang="en-US" b="0" dirty="0">
              <a:solidFill>
                <a:schemeClr val="tx1">
                  <a:lumMod val="50000"/>
                  <a:lumOff val="50000"/>
                </a:schemeClr>
              </a:solidFill>
            </a:endParaRP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en-US" dirty="0" err="1">
                <a:solidFill>
                  <a:srgbClr val="2CB34B"/>
                </a:solidFill>
              </a:rPr>
              <a:t>Sobre</a:t>
            </a:r>
            <a:r>
              <a:rPr lang="en-US" dirty="0">
                <a:solidFill>
                  <a:srgbClr val="2CB34B"/>
                </a:solidFill>
              </a:rPr>
              <a:t> o DOER</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r>
              <a:rPr lang="en-US" sz="1600" dirty="0" err="1">
                <a:solidFill>
                  <a:srgbClr val="2D3990"/>
                </a:solidFill>
                <a:effectLst/>
                <a:latin typeface="Calibri" panose="020F0502020204030204" pitchFamily="34" charset="0"/>
                <a:ea typeface="Aptos" panose="020B0004020202020204" pitchFamily="34" charset="0"/>
              </a:rPr>
              <a:t>Missão</a:t>
            </a:r>
            <a:r>
              <a:rPr lang="en-US" sz="1600" b="0" dirty="0">
                <a:solidFill>
                  <a:srgbClr val="2D3990"/>
                </a:solidFill>
                <a:effectLst/>
                <a:latin typeface="Calibri" panose="020F0502020204030204" pitchFamily="34" charset="0"/>
                <a:ea typeface="Aptos" panose="020B0004020202020204" pitchFamily="34" charset="0"/>
              </a:rPr>
              <a:t>: </a:t>
            </a:r>
            <a:r>
              <a:rPr lang="pt-PT" sz="1600" b="0" dirty="0">
                <a:solidFill>
                  <a:srgbClr val="2D3990"/>
                </a:solidFill>
                <a:latin typeface="Calibri" panose="020F0502020204030204" pitchFamily="34" charset="0"/>
                <a:ea typeface="Aptos" panose="020B0004020202020204" pitchFamily="34" charset="0"/>
              </a:rPr>
              <a:t>c</a:t>
            </a:r>
            <a:r>
              <a:rPr lang="pt-PT" sz="1600" b="0" dirty="0">
                <a:solidFill>
                  <a:srgbClr val="2D3990"/>
                </a:solidFill>
                <a:effectLst/>
                <a:latin typeface="Calibri" panose="020F0502020204030204" pitchFamily="34" charset="0"/>
                <a:ea typeface="Aptos" panose="020B0004020202020204" pitchFamily="34" charset="0"/>
              </a:rPr>
              <a:t>riar um futuro energético limpo, acessível, resiliente e equitativo para todos na Comunidade</a:t>
            </a:r>
            <a:r>
              <a:rPr lang="en-US" sz="1600" b="0" dirty="0">
                <a:solidFill>
                  <a:srgbClr val="2D3990"/>
                </a:solidFill>
                <a:effectLst/>
                <a:latin typeface="Calibri" panose="020F0502020204030204" pitchFamily="34" charset="0"/>
                <a:ea typeface="Aptos" panose="020B0004020202020204" pitchFamily="34" charset="0"/>
              </a:rPr>
              <a:t>. </a:t>
            </a:r>
          </a:p>
          <a:p>
            <a:pPr marL="0" marR="0"/>
            <a:r>
              <a:rPr lang="en-US" sz="1600" dirty="0" err="1">
                <a:solidFill>
                  <a:srgbClr val="2D3990"/>
                </a:solidFill>
                <a:effectLst/>
                <a:latin typeface="Calibri" panose="020F0502020204030204" pitchFamily="34" charset="0"/>
                <a:ea typeface="Aptos" panose="020B0004020202020204" pitchFamily="34" charset="0"/>
              </a:rPr>
              <a:t>Quem</a:t>
            </a:r>
            <a:r>
              <a:rPr lang="en-US" sz="1600" dirty="0">
                <a:solidFill>
                  <a:srgbClr val="2D3990"/>
                </a:solidFill>
                <a:effectLst/>
                <a:latin typeface="Calibri" panose="020F0502020204030204" pitchFamily="34" charset="0"/>
                <a:ea typeface="Aptos" panose="020B0004020202020204" pitchFamily="34" charset="0"/>
              </a:rPr>
              <a:t> </a:t>
            </a:r>
            <a:r>
              <a:rPr lang="en-US" sz="1600" dirty="0" err="1">
                <a:solidFill>
                  <a:srgbClr val="2D3990"/>
                </a:solidFill>
                <a:effectLst/>
                <a:latin typeface="Calibri" panose="020F0502020204030204" pitchFamily="34" charset="0"/>
                <a:ea typeface="Aptos" panose="020B0004020202020204" pitchFamily="34" charset="0"/>
              </a:rPr>
              <a:t>somos</a:t>
            </a:r>
            <a:r>
              <a:rPr lang="en-US" sz="1600" b="0" dirty="0">
                <a:solidFill>
                  <a:srgbClr val="2D3990"/>
                </a:solidFill>
                <a:effectLst/>
                <a:latin typeface="Calibri" panose="020F0502020204030204" pitchFamily="34" charset="0"/>
                <a:ea typeface="Aptos" panose="020B0004020202020204" pitchFamily="34" charset="0"/>
              </a:rPr>
              <a:t>: c</a:t>
            </a:r>
            <a:r>
              <a:rPr lang="pt-PT" sz="1600" b="0" dirty="0" err="1">
                <a:solidFill>
                  <a:srgbClr val="2D3990"/>
                </a:solidFill>
                <a:effectLst/>
                <a:latin typeface="Calibri" panose="020F0502020204030204" pitchFamily="34" charset="0"/>
                <a:ea typeface="Aptos" panose="020B0004020202020204" pitchFamily="34" charset="0"/>
              </a:rPr>
              <a:t>omo</a:t>
            </a:r>
            <a:r>
              <a:rPr lang="pt-PT" sz="1600" b="0" dirty="0">
                <a:solidFill>
                  <a:srgbClr val="2D3990"/>
                </a:solidFill>
                <a:effectLst/>
                <a:latin typeface="Calibri" panose="020F0502020204030204" pitchFamily="34" charset="0"/>
                <a:ea typeface="Aptos" panose="020B0004020202020204" pitchFamily="34" charset="0"/>
              </a:rPr>
              <a:t> Gabinete de Energia do Estado, o DOER é a principal agência de política energética da Comunidade. O DOER apoia as metas de energia limpa da Comunidade como parte de uma resposta abrangente de toda a Administração à ameaça das alterações climáticas. O DOER centra-se na transição do nosso fornecimento de energia para emissões mais baixas, na redução e modelação da procura de energia e na melhoria da infraestrutura do nosso sistema energético</a:t>
            </a:r>
            <a:r>
              <a:rPr lang="en-US" sz="1600" b="0" dirty="0">
                <a:solidFill>
                  <a:srgbClr val="2D3990"/>
                </a:solidFill>
                <a:effectLst/>
                <a:latin typeface="Calibri" panose="020F0502020204030204" pitchFamily="34" charset="0"/>
                <a:ea typeface="Aptos" panose="020B0004020202020204" pitchFamily="34" charset="0"/>
              </a:rPr>
              <a:t>. </a:t>
            </a:r>
          </a:p>
          <a:p>
            <a:pPr marL="0" marR="0"/>
            <a:r>
              <a:rPr lang="en-US" sz="1600" dirty="0">
                <a:solidFill>
                  <a:srgbClr val="2D3990"/>
                </a:solidFill>
                <a:effectLst/>
                <a:latin typeface="Calibri" panose="020F0502020204030204" pitchFamily="34" charset="0"/>
                <a:ea typeface="Aptos" panose="020B0004020202020204" pitchFamily="34" charset="0"/>
              </a:rPr>
              <a:t>O que </a:t>
            </a:r>
            <a:r>
              <a:rPr lang="en-US" sz="1600" dirty="0" err="1">
                <a:solidFill>
                  <a:srgbClr val="2D3990"/>
                </a:solidFill>
                <a:effectLst/>
                <a:latin typeface="Calibri" panose="020F0502020204030204" pitchFamily="34" charset="0"/>
                <a:ea typeface="Aptos" panose="020B0004020202020204" pitchFamily="34" charset="0"/>
              </a:rPr>
              <a:t>fazemos</a:t>
            </a:r>
            <a:r>
              <a:rPr lang="en-US" sz="1600" b="0" dirty="0">
                <a:solidFill>
                  <a:srgbClr val="2D3990"/>
                </a:solidFill>
                <a:effectLst/>
                <a:latin typeface="Calibri" panose="020F0502020204030204" pitchFamily="34" charset="0"/>
                <a:ea typeface="Aptos" panose="020B0004020202020204" pitchFamily="34" charset="0"/>
              </a:rPr>
              <a:t>: </a:t>
            </a:r>
            <a:r>
              <a:rPr lang="pt-PT" sz="1600" b="0" dirty="0">
                <a:solidFill>
                  <a:srgbClr val="2D3990"/>
                </a:solidFill>
                <a:latin typeface="Calibri" panose="020F0502020204030204" pitchFamily="34" charset="0"/>
                <a:ea typeface="Aptos" panose="020B0004020202020204" pitchFamily="34" charset="0"/>
              </a:rPr>
              <a:t>p</a:t>
            </a:r>
            <a:r>
              <a:rPr lang="pt-PT" sz="1600" b="0" dirty="0">
                <a:solidFill>
                  <a:srgbClr val="2D3990"/>
                </a:solidFill>
                <a:effectLst/>
                <a:latin typeface="Calibri" panose="020F0502020204030204" pitchFamily="34" charset="0"/>
                <a:ea typeface="Aptos" panose="020B0004020202020204" pitchFamily="34" charset="0"/>
              </a:rPr>
              <a:t>ara atingir os nossos objetivos, o DOER liga-se e colabora com as partes interessadas do setor energético para desenvolver políticas eficazes. O DOER implementa esta política através do planeamento, regulamentação e fornecimento de financiamento. </a:t>
            </a:r>
            <a:r>
              <a:rPr lang="pt-PT" sz="1600" b="0" dirty="0">
                <a:solidFill>
                  <a:srgbClr val="2D3990"/>
                </a:solidFill>
                <a:latin typeface="Calibri" panose="020F0502020204030204" pitchFamily="34" charset="0"/>
                <a:ea typeface="Aptos" panose="020B0004020202020204" pitchFamily="34" charset="0"/>
              </a:rPr>
              <a:t>O</a:t>
            </a:r>
            <a:r>
              <a:rPr lang="pt-PT" sz="1600" b="0" dirty="0">
                <a:solidFill>
                  <a:srgbClr val="2D3990"/>
                </a:solidFill>
                <a:effectLst/>
                <a:latin typeface="Calibri" panose="020F0502020204030204" pitchFamily="34" charset="0"/>
                <a:ea typeface="Aptos" panose="020B0004020202020204" pitchFamily="34" charset="0"/>
              </a:rPr>
              <a:t> DOER fornece ferramentas para que indivíduos, organizações e comunidades apoiem os seus objetivos de energia limpa. O DOER está empenhado na transparência e na educação, apoiando o acesso acessível a informação e conhecimento sobre energia</a:t>
            </a:r>
            <a:r>
              <a:rPr lang="en-US" sz="1600" b="0" dirty="0">
                <a:solidFill>
                  <a:srgbClr val="2D3990"/>
                </a:solidFill>
                <a:effectLst/>
                <a:latin typeface="Calibri" panose="020F0502020204030204" pitchFamily="34" charset="0"/>
                <a:ea typeface="Aptos" panose="020B0004020202020204" pitchFamily="34" charset="0"/>
              </a:rPr>
              <a:t>.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2075312" cy="369332"/>
          </a:xfrm>
          <a:prstGeom prst="rect">
            <a:avLst/>
          </a:prstGeom>
          <a:noFill/>
        </p:spPr>
        <p:txBody>
          <a:bodyPr wrap="none" rtlCol="0">
            <a:spAutoFit/>
          </a:bodyPr>
          <a:lstStyle/>
          <a:p>
            <a:r>
              <a:rPr lang="en-US" b="1" dirty="0" err="1">
                <a:solidFill>
                  <a:schemeClr val="bg1"/>
                </a:solidFill>
                <a:cs typeface="Poppins" panose="00000500000000000000" pitchFamily="2" charset="0"/>
              </a:rPr>
              <a:t>Somos</a:t>
            </a:r>
            <a:r>
              <a:rPr lang="en-US" b="1" dirty="0">
                <a:solidFill>
                  <a:schemeClr val="bg1"/>
                </a:solidFill>
                <a:cs typeface="Poppins" panose="00000500000000000000" pitchFamily="2" charset="0"/>
              </a:rPr>
              <a:t> </a:t>
            </a:r>
            <a:r>
              <a:rPr lang="en-US" b="1" dirty="0" err="1">
                <a:solidFill>
                  <a:schemeClr val="bg1"/>
                </a:solidFill>
                <a:cs typeface="Poppins" panose="00000500000000000000" pitchFamily="2" charset="0"/>
              </a:rPr>
              <a:t>uma</a:t>
            </a:r>
            <a:r>
              <a:rPr lang="en-US" b="1" dirty="0">
                <a:solidFill>
                  <a:schemeClr val="bg1"/>
                </a:solidFill>
                <a:cs typeface="Poppins" panose="00000500000000000000" pitchFamily="2" charset="0"/>
              </a:rPr>
              <a:t> </a:t>
            </a:r>
            <a:r>
              <a:rPr lang="en-US" b="1" dirty="0" err="1">
                <a:solidFill>
                  <a:schemeClr val="bg1"/>
                </a:solidFill>
                <a:cs typeface="Poppins" panose="00000500000000000000" pitchFamily="2" charset="0"/>
              </a:rPr>
              <a:t>agência</a:t>
            </a:r>
            <a:endParaRPr lang="en-US" b="1" dirty="0">
              <a:solidFill>
                <a:schemeClr val="bg1"/>
              </a:solidFill>
              <a:cs typeface="Poppins" panose="00000500000000000000" pitchFamily="2" charset="0"/>
            </a:endParaRP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267217" cy="646331"/>
          </a:xfrm>
          <a:prstGeom prst="rect">
            <a:avLst/>
          </a:prstGeom>
          <a:noFill/>
        </p:spPr>
        <p:txBody>
          <a:bodyPr wrap="square">
            <a:spAutoFit/>
          </a:bodyPr>
          <a:lstStyle/>
          <a:p>
            <a:r>
              <a:rPr lang="pt-PT" sz="1200" b="0" i="0" dirty="0">
                <a:solidFill>
                  <a:schemeClr val="bg1"/>
                </a:solidFill>
                <a:effectLst/>
              </a:rPr>
              <a:t>do Gabinete Executivo para a Energia e Assuntos Ambientais (</a:t>
            </a:r>
            <a:r>
              <a:rPr lang="pt-PT" sz="1200" b="0" i="0" dirty="0" err="1">
                <a:solidFill>
                  <a:schemeClr val="bg1"/>
                </a:solidFill>
                <a:effectLst/>
              </a:rPr>
              <a:t>EEA</a:t>
            </a:r>
            <a:r>
              <a:rPr lang="pt-PT" sz="1200" b="0" i="0" dirty="0">
                <a:solidFill>
                  <a:schemeClr val="bg1"/>
                </a:solidFill>
                <a:effectLst/>
              </a:rPr>
              <a:t>)</a:t>
            </a:r>
            <a:endParaRPr lang="en-US" sz="1200" dirty="0">
              <a:solidFill>
                <a:schemeClr val="bg1"/>
              </a:solidFill>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7607" y="676225"/>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Departamento de </a:t>
            </a:r>
            <a:r>
              <a:rPr lang="en-US" sz="1600" dirty="0" err="1"/>
              <a:t>Recursos</a:t>
            </a:r>
            <a:r>
              <a:rPr lang="en-US" sz="1600" dirty="0"/>
              <a:t> </a:t>
            </a:r>
            <a:r>
              <a:rPr lang="en-US" sz="1600" dirty="0" err="1"/>
              <a:t>Energéticos</a:t>
            </a:r>
            <a:endParaRPr lang="en-US" sz="1600" dirty="0"/>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Comunidades</a:t>
            </a:r>
            <a:r>
              <a:rPr lang="en-US" sz="1600" dirty="0"/>
              <a:t> Verdes</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Liderar</a:t>
            </a:r>
            <a:r>
              <a:rPr lang="en-US" sz="1600" dirty="0"/>
              <a:t> </a:t>
            </a:r>
            <a:r>
              <a:rPr lang="en-US" sz="1600" dirty="0" err="1"/>
              <a:t>pelo</a:t>
            </a:r>
            <a:r>
              <a:rPr lang="en-US" sz="1600" dirty="0"/>
              <a:t> </a:t>
            </a:r>
            <a:r>
              <a:rPr lang="en-US" sz="1600" dirty="0" err="1"/>
              <a:t>exemplo</a:t>
            </a:r>
            <a:endParaRPr lang="en-US" sz="1600" dirty="0"/>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Eficiência</a:t>
            </a:r>
            <a:r>
              <a:rPr lang="en-US" sz="1600" dirty="0"/>
              <a:t> </a:t>
            </a:r>
            <a:r>
              <a:rPr lang="en-US" sz="1600" dirty="0" err="1"/>
              <a:t>Energética</a:t>
            </a:r>
            <a:endParaRPr lang="en-US" sz="1600" dirty="0"/>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Energia </a:t>
            </a:r>
            <a:r>
              <a:rPr lang="en-US" sz="1600" dirty="0" err="1"/>
              <a:t>Renovável</a:t>
            </a:r>
            <a:r>
              <a:rPr lang="en-US" sz="1600" dirty="0"/>
              <a:t> e Alternativa</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Política, </a:t>
            </a:r>
            <a:r>
              <a:rPr lang="en-US" sz="1600" dirty="0" err="1"/>
              <a:t>Planeamento</a:t>
            </a:r>
            <a:r>
              <a:rPr lang="en-US" sz="1600" dirty="0"/>
              <a:t> e </a:t>
            </a:r>
            <a:r>
              <a:rPr lang="en-US" sz="1600" dirty="0" err="1"/>
              <a:t>Análise</a:t>
            </a:r>
            <a:endParaRPr lang="en-US" sz="1600" dirty="0"/>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Localização</a:t>
            </a:r>
            <a:r>
              <a:rPr lang="en-US" sz="1600" dirty="0"/>
              <a:t> e </a:t>
            </a:r>
            <a:r>
              <a:rPr lang="en-US" sz="1600" dirty="0" err="1"/>
              <a:t>Licenciamento</a:t>
            </a:r>
            <a:endParaRPr lang="en-US" sz="1600" dirty="0"/>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Suporte</a:t>
            </a:r>
            <a:r>
              <a:rPr lang="en-US" sz="1600" dirty="0"/>
              <a:t> Interdivisional</a:t>
            </a:r>
          </a:p>
          <a:p>
            <a:pPr algn="ctr"/>
            <a:r>
              <a:rPr lang="en-US" sz="1400" dirty="0" err="1"/>
              <a:t>Coordenação</a:t>
            </a:r>
            <a:r>
              <a:rPr lang="en-US" sz="1400" dirty="0"/>
              <a:t> e </a:t>
            </a:r>
            <a:r>
              <a:rPr lang="en-US" sz="1400" dirty="0" err="1"/>
              <a:t>Envolvimento</a:t>
            </a:r>
            <a:endParaRPr lang="en-US" sz="1400" dirty="0"/>
          </a:p>
          <a:p>
            <a:pPr algn="ctr"/>
            <a:r>
              <a:rPr lang="pt-PT" sz="1200" dirty="0"/>
              <a:t>Financiamento Federal, Segurança Energética, Jurídico, Finanças</a:t>
            </a:r>
            <a:endParaRPr lang="en-US" sz="1600" dirty="0"/>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7276088" cy="607100"/>
          </a:xfrm>
        </p:spPr>
        <p:txBody>
          <a:bodyPr/>
          <a:lstStyle/>
          <a:p>
            <a:r>
              <a:rPr lang="en-US" dirty="0" err="1"/>
              <a:t>Principais</a:t>
            </a:r>
            <a:r>
              <a:rPr lang="en-US" dirty="0"/>
              <a:t> </a:t>
            </a:r>
            <a:r>
              <a:rPr lang="en-US" dirty="0" err="1"/>
              <a:t>realizações</a:t>
            </a:r>
            <a:r>
              <a:rPr lang="en-US" dirty="0"/>
              <a:t> de 2024</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295424"/>
          </a:xfrm>
        </p:spPr>
        <p:txBody>
          <a:bodyPr numCol="1"/>
          <a:lstStyle/>
          <a:p>
            <a:pPr marL="285750" indent="-285750">
              <a:buFont typeface="Arial" panose="020B0604020202020204" pitchFamily="34" charset="0"/>
              <a:buChar char="•"/>
            </a:pPr>
            <a:r>
              <a:rPr lang="en-US" sz="1800" dirty="0" err="1"/>
              <a:t>Sucesso</a:t>
            </a:r>
            <a:r>
              <a:rPr lang="en-US" sz="1800" dirty="0"/>
              <a:t> do </a:t>
            </a:r>
            <a:r>
              <a:rPr lang="en-US" sz="1800" dirty="0" err="1"/>
              <a:t>Financiamento</a:t>
            </a:r>
            <a:r>
              <a:rPr lang="en-US" sz="1800" dirty="0"/>
              <a:t> Federal</a:t>
            </a:r>
          </a:p>
          <a:p>
            <a:pPr marL="285750" indent="-285750">
              <a:buFont typeface="Arial" panose="020B0604020202020204" pitchFamily="34" charset="0"/>
              <a:buChar char="•"/>
            </a:pPr>
            <a:r>
              <a:rPr lang="en-US" sz="1800" dirty="0"/>
              <a:t>Plano de </a:t>
            </a:r>
            <a:r>
              <a:rPr lang="en-US" sz="1800" dirty="0" err="1"/>
              <a:t>três</a:t>
            </a:r>
            <a:r>
              <a:rPr lang="en-US" sz="1800" dirty="0"/>
              <a:t> </a:t>
            </a:r>
            <a:r>
              <a:rPr lang="en-US" sz="1800" dirty="0" err="1"/>
              <a:t>anos</a:t>
            </a:r>
            <a:endParaRPr lang="en-US" sz="1800" dirty="0"/>
          </a:p>
          <a:p>
            <a:pPr marL="285750" indent="-285750">
              <a:buFont typeface="Arial" panose="020B0604020202020204" pitchFamily="34" charset="0"/>
              <a:buChar char="•"/>
            </a:pPr>
            <a:r>
              <a:rPr lang="en-US" sz="1800" dirty="0" err="1"/>
              <a:t>Regulamentos</a:t>
            </a:r>
            <a:endParaRPr lang="en-US" sz="1800" dirty="0"/>
          </a:p>
          <a:p>
            <a:pPr marL="285750" indent="-285750">
              <a:buFont typeface="Arial" panose="020B0604020202020204" pitchFamily="34" charset="0"/>
              <a:buChar char="•"/>
            </a:pPr>
            <a:r>
              <a:rPr lang="pt-PT" sz="1800" dirty="0"/>
              <a:t>Subsídios de Eficiência Energética, Comunidades Verdes, Liderar pelo Exemplo</a:t>
            </a:r>
          </a:p>
          <a:p>
            <a:pPr marL="285750" indent="-285750">
              <a:buFont typeface="Arial" panose="020B0604020202020204" pitchFamily="34" charset="0"/>
              <a:buChar char="•"/>
            </a:pPr>
            <a:r>
              <a:rPr lang="en-US" sz="1800" dirty="0" err="1"/>
              <a:t>Líderes</a:t>
            </a:r>
            <a:r>
              <a:rPr lang="en-US" sz="1800" dirty="0"/>
              <a:t> </a:t>
            </a:r>
            <a:r>
              <a:rPr lang="en-US" sz="1800" dirty="0" err="1"/>
              <a:t>Climáticos</a:t>
            </a:r>
            <a:endParaRPr lang="en-US" sz="1800" dirty="0"/>
          </a:p>
          <a:p>
            <a:pPr marL="285750" indent="-285750">
              <a:buFont typeface="Arial" panose="020B0604020202020204" pitchFamily="34" charset="0"/>
              <a:buChar char="•"/>
            </a:pPr>
            <a:r>
              <a:rPr lang="en-US" sz="1800" dirty="0" err="1"/>
              <a:t>Descontos</a:t>
            </a:r>
            <a:r>
              <a:rPr lang="en-US" sz="1800" dirty="0"/>
              <a:t> MOR-EV</a:t>
            </a:r>
          </a:p>
          <a:p>
            <a:pPr marL="285750" indent="-285750">
              <a:buFont typeface="Arial" panose="020B0604020202020204" pitchFamily="34" charset="0"/>
              <a:buChar char="•"/>
            </a:pPr>
            <a:r>
              <a:rPr lang="pt-PT" sz="1800" dirty="0"/>
              <a:t>Aquisição de energia eólica offshore</a:t>
            </a:r>
          </a:p>
          <a:p>
            <a:pPr marL="285750" indent="-285750">
              <a:buFont typeface="Arial" panose="020B0604020202020204" pitchFamily="34" charset="0"/>
              <a:buChar char="•"/>
            </a:pPr>
            <a:r>
              <a:rPr lang="pt-PT" sz="1800" dirty="0"/>
              <a:t>Recomendações de curto prazo do Grupo de Trabalho sobre Tarifas Interinstitucionais</a:t>
            </a:r>
          </a:p>
          <a:p>
            <a:pPr marL="285750" indent="-285750">
              <a:buFont typeface="Arial" panose="020B0604020202020204" pitchFamily="34" charset="0"/>
              <a:buChar char="•"/>
            </a:pPr>
            <a:r>
              <a:rPr lang="pt-PT" sz="1800" dirty="0"/>
              <a:t>Proposta do Programa de Incentivo Solar (</a:t>
            </a:r>
            <a:r>
              <a:rPr lang="pt-PT" sz="1800" dirty="0" err="1"/>
              <a:t>SMART</a:t>
            </a:r>
            <a:r>
              <a:rPr lang="pt-PT" sz="1800" dirty="0"/>
              <a:t>)</a:t>
            </a:r>
          </a:p>
          <a:p>
            <a:pPr marL="285750" indent="-285750">
              <a:buFont typeface="Arial" panose="020B0604020202020204" pitchFamily="34" charset="0"/>
              <a:buChar char="•"/>
            </a:pPr>
            <a:r>
              <a:rPr lang="en-US" sz="1800" dirty="0" err="1"/>
              <a:t>Capacitação</a:t>
            </a:r>
            <a:r>
              <a:rPr lang="en-US" sz="1800" dirty="0"/>
              <a:t> para </a:t>
            </a:r>
            <a:r>
              <a:rPr lang="en-US" sz="1800" dirty="0" err="1"/>
              <a:t>cumprir</a:t>
            </a:r>
            <a:r>
              <a:rPr lang="en-US" sz="1800" dirty="0"/>
              <a:t> </a:t>
            </a:r>
            <a:r>
              <a:rPr lang="en-US" sz="1800" dirty="0" err="1"/>
              <a:t>mandatos</a:t>
            </a:r>
            <a:endParaRPr lang="en-US" sz="1800" dirty="0"/>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en-US" dirty="0"/>
              <a:t>Metas de Política para 2025</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2" y="1985589"/>
            <a:ext cx="6703350"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pt-PT" sz="1800" dirty="0"/>
              <a:t>Implementar programas e regulamentos básicos e novos</a:t>
            </a:r>
          </a:p>
          <a:p>
            <a:pPr marL="285750" indent="-285750">
              <a:spcBef>
                <a:spcPts val="0"/>
              </a:spcBef>
              <a:spcAft>
                <a:spcPts val="1200"/>
              </a:spcAft>
              <a:buFont typeface="Arial" panose="020B0604020202020204" pitchFamily="34" charset="0"/>
              <a:buChar char="•"/>
            </a:pPr>
            <a:r>
              <a:rPr lang="pt-PT" sz="1800" dirty="0"/>
              <a:t>Desembolsar o financiamento através de programas de subsídios para maximizar o impacto</a:t>
            </a:r>
          </a:p>
          <a:p>
            <a:pPr marL="285750" indent="-285750">
              <a:spcBef>
                <a:spcPts val="0"/>
              </a:spcBef>
              <a:spcAft>
                <a:spcPts val="1200"/>
              </a:spcAft>
              <a:buFont typeface="Arial" panose="020B0604020202020204" pitchFamily="34" charset="0"/>
              <a:buChar char="•"/>
            </a:pPr>
            <a:r>
              <a:rPr lang="pt-PT" sz="1800" dirty="0"/>
              <a:t>Desenvolver uma política estratégica e eficaz</a:t>
            </a:r>
          </a:p>
          <a:p>
            <a:pPr marL="285750" indent="-285750">
              <a:spcBef>
                <a:spcPts val="0"/>
              </a:spcBef>
              <a:spcAft>
                <a:spcPts val="1200"/>
              </a:spcAft>
              <a:buFont typeface="Arial" panose="020B0604020202020204" pitchFamily="34" charset="0"/>
              <a:buChar char="•"/>
            </a:pPr>
            <a:r>
              <a:rPr lang="pt-PT" sz="1800" dirty="0"/>
              <a:t>Garantir transparência e envolvimento sólido das partes interessadas</a:t>
            </a:r>
          </a:p>
          <a:p>
            <a:pPr marL="285750" indent="-285750">
              <a:spcBef>
                <a:spcPts val="0"/>
              </a:spcBef>
              <a:spcAft>
                <a:spcPts val="1200"/>
              </a:spcAft>
              <a:buFont typeface="Arial" panose="020B0604020202020204" pitchFamily="34" charset="0"/>
              <a:buChar char="•"/>
            </a:pPr>
            <a:r>
              <a:rPr lang="pt-PT" sz="1800" dirty="0"/>
              <a:t>Aumentar o acesso à linguagem</a:t>
            </a:r>
          </a:p>
          <a:p>
            <a:pPr marL="285750" indent="-285750">
              <a:spcBef>
                <a:spcPts val="0"/>
              </a:spcBef>
              <a:spcAft>
                <a:spcPts val="1200"/>
              </a:spcAft>
              <a:buFont typeface="Arial" panose="020B0604020202020204" pitchFamily="34" charset="0"/>
              <a:buChar char="•"/>
            </a:pPr>
            <a:r>
              <a:rPr lang="pt-PT" sz="1800" dirty="0"/>
              <a:t>Catalisar caminhos para a descarbonização</a:t>
            </a:r>
          </a:p>
          <a:p>
            <a:pPr marL="285750" indent="-285750">
              <a:spcBef>
                <a:spcPts val="0"/>
              </a:spcBef>
              <a:spcAft>
                <a:spcPts val="1200"/>
              </a:spcAft>
              <a:buFont typeface="Arial" panose="020B0604020202020204" pitchFamily="34" charset="0"/>
              <a:buChar char="•"/>
            </a:pPr>
            <a:r>
              <a:rPr lang="pt-PT" sz="1800" dirty="0"/>
              <a:t>Coordenar com os estados e regiões vizinhos</a:t>
            </a:r>
            <a:endParaRPr lang="en-US" sz="1800" dirty="0"/>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88272" y="3103527"/>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en-US" dirty="0" err="1"/>
              <a:t>Projetos-chave</a:t>
            </a:r>
            <a:r>
              <a:rPr lang="en-US" dirty="0"/>
              <a:t> para 2025</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a:xfrm>
            <a:off x="508611" y="1985589"/>
            <a:ext cx="10700163" cy="4014439"/>
          </a:xfrm>
        </p:spPr>
        <p:txBody>
          <a:bodyPr lIns="91440" tIns="45720" rIns="91440" bIns="45720" numCol="1" spcCol="548640" anchor="t"/>
          <a:lstStyle/>
          <a:p>
            <a:pPr marL="285750" indent="-285750">
              <a:buFont typeface="Arial" panose="020B0604020202020204" pitchFamily="34" charset="0"/>
              <a:buChar char="•"/>
            </a:pPr>
            <a:r>
              <a:rPr lang="en-US" sz="1800" dirty="0" err="1"/>
              <a:t>Reorganização</a:t>
            </a:r>
            <a:r>
              <a:rPr lang="en-US" sz="1800" dirty="0"/>
              <a:t> do site</a:t>
            </a:r>
          </a:p>
          <a:p>
            <a:pPr marL="285750" indent="-285750">
              <a:buFont typeface="Arial" panose="020B0604020202020204" pitchFamily="34" charset="0"/>
              <a:buChar char="•"/>
            </a:pPr>
            <a:r>
              <a:rPr lang="pt-PT" sz="1800" dirty="0"/>
              <a:t>Aquisições: Eólica Offshore (83C), Armazenamento de Energia (83E), Regional</a:t>
            </a:r>
          </a:p>
          <a:p>
            <a:pPr marL="285750" indent="-285750">
              <a:buFont typeface="Arial" panose="020B0604020202020204" pitchFamily="34" charset="0"/>
              <a:buChar char="•"/>
            </a:pPr>
            <a:r>
              <a:rPr lang="en-US" sz="1800" dirty="0" err="1"/>
              <a:t>Distribuição</a:t>
            </a:r>
            <a:r>
              <a:rPr lang="en-US" sz="1800" dirty="0"/>
              <a:t> de </a:t>
            </a:r>
            <a:r>
              <a:rPr lang="en-US" sz="1800" dirty="0" err="1"/>
              <a:t>financiamento</a:t>
            </a:r>
            <a:r>
              <a:rPr lang="en-US" sz="1800" dirty="0"/>
              <a:t> federal – </a:t>
            </a:r>
            <a:r>
              <a:rPr lang="pt-PT" sz="1800" u="sng" dirty="0">
                <a:solidFill>
                  <a:srgbClr val="3567B1"/>
                </a:solidFill>
                <a:hlinkClick r:id="rId2"/>
              </a:rPr>
              <a:t>Programas de desconto de energia residencial do IRA </a:t>
            </a:r>
            <a:r>
              <a:rPr lang="en-US" sz="1800" dirty="0">
                <a:solidFill>
                  <a:srgbClr val="3567B1"/>
                </a:solidFill>
                <a:hlinkClick r:id="rId2"/>
              </a:rPr>
              <a:t>(HER / HEAR)</a:t>
            </a:r>
            <a:r>
              <a:rPr lang="en-US" sz="1800" dirty="0">
                <a:hlinkClick r:id="rId2"/>
              </a:rPr>
              <a:t>, </a:t>
            </a:r>
            <a:r>
              <a:rPr lang="en-US" sz="1800" dirty="0">
                <a:solidFill>
                  <a:srgbClr val="3567B1"/>
                </a:solidFill>
                <a:hlinkClick r:id="rId3">
                  <a:extLst>
                    <a:ext uri="{A12FA001-AC4F-418D-AE19-62706E023703}">
                      <ahyp:hlinkClr xmlns:ahyp="http://schemas.microsoft.com/office/drawing/2018/hyperlinkcolor" val="tx"/>
                    </a:ext>
                  </a:extLst>
                </a:hlinkClick>
              </a:rPr>
              <a:t>Solar for All</a:t>
            </a:r>
            <a:r>
              <a:rPr lang="en-US" sz="1800" dirty="0"/>
              <a:t>, etc. </a:t>
            </a:r>
            <a:endParaRPr lang="en-US" sz="1800" dirty="0">
              <a:ea typeface="Calibri"/>
              <a:cs typeface="Calibri"/>
            </a:endParaRPr>
          </a:p>
          <a:p>
            <a:pPr marL="285750" indent="-285750">
              <a:buFont typeface="Arial" panose="020B0604020202020204" pitchFamily="34" charset="0"/>
              <a:buChar char="•"/>
            </a:pPr>
            <a:r>
              <a:rPr lang="en-US" sz="1800" dirty="0"/>
              <a:t>Merrimack Valley Renewal Fund (</a:t>
            </a:r>
            <a:r>
              <a:rPr lang="en-US" sz="1800" dirty="0" err="1"/>
              <a:t>MVRF</a:t>
            </a:r>
            <a:r>
              <a:rPr lang="en-US" sz="1800" dirty="0"/>
              <a:t>)</a:t>
            </a:r>
            <a:endParaRPr lang="en-US" sz="1800" dirty="0">
              <a:ea typeface="Calibri"/>
              <a:cs typeface="Calibri"/>
            </a:endParaRPr>
          </a:p>
          <a:p>
            <a:pPr marL="285750" indent="-285750">
              <a:buFont typeface="Arial" panose="020B0604020202020204" pitchFamily="34" charset="0"/>
              <a:buChar char="•"/>
            </a:pPr>
            <a:r>
              <a:rPr lang="pt-PT" sz="1800" dirty="0"/>
              <a:t>Comunidades Líderes Climáticas e Descarbonização do Governo do Estado</a:t>
            </a:r>
          </a:p>
          <a:p>
            <a:pPr marL="285750" indent="-285750">
              <a:buFont typeface="Arial" panose="020B0604020202020204" pitchFamily="34" charset="0"/>
              <a:buChar char="•"/>
            </a:pPr>
            <a:r>
              <a:rPr lang="pt-PT" sz="1800" u="sng" dirty="0">
                <a:solidFill>
                  <a:srgbClr val="3567B1"/>
                </a:solidFill>
                <a:hlinkClick r:id="rId4"/>
              </a:rPr>
              <a:t>Grupo de Trabalho sobre Tarifas Interinstitucionais</a:t>
            </a:r>
            <a:endParaRPr lang="pt-PT" sz="1800" u="sng" dirty="0">
              <a:solidFill>
                <a:srgbClr val="3567B1"/>
              </a:solidFill>
            </a:endParaRPr>
          </a:p>
          <a:p>
            <a:pPr marL="285750" indent="-285750">
              <a:buFont typeface="Arial" panose="020B0604020202020204" pitchFamily="34" charset="0"/>
              <a:buChar char="•"/>
            </a:pPr>
            <a:r>
              <a:rPr lang="en-US" sz="1800" dirty="0"/>
              <a:t>Solar: </a:t>
            </a:r>
            <a:r>
              <a:rPr lang="en-US" sz="1800" dirty="0">
                <a:solidFill>
                  <a:srgbClr val="3567B1"/>
                </a:solidFill>
                <a:hlinkClick r:id="rId5">
                  <a:extLst>
                    <a:ext uri="{A12FA001-AC4F-418D-AE19-62706E023703}">
                      <ahyp:hlinkClr xmlns:ahyp="http://schemas.microsoft.com/office/drawing/2018/hyperlinkcolor" val="tx"/>
                    </a:ext>
                  </a:extLst>
                </a:hlinkClick>
              </a:rPr>
              <a:t>SMART 3.0</a:t>
            </a:r>
            <a:r>
              <a:rPr lang="en-US" sz="1800" dirty="0"/>
              <a:t>, </a:t>
            </a:r>
            <a:r>
              <a:rPr lang="pt-PT" sz="1800" dirty="0"/>
              <a:t>Programa Solar de Serviços de Baixo Rendimento</a:t>
            </a:r>
            <a:endParaRPr lang="en-US" sz="1800" dirty="0">
              <a:ea typeface="Calibri"/>
              <a:cs typeface="Calibri"/>
            </a:endParaRPr>
          </a:p>
          <a:p>
            <a:pPr marL="285750" indent="-285750">
              <a:buFont typeface="Arial" panose="020B0604020202020204" pitchFamily="34" charset="0"/>
              <a:buChar char="•"/>
            </a:pPr>
            <a:r>
              <a:rPr lang="pt-PT" sz="1800" dirty="0"/>
              <a:t>Divisão de Localização e Licenciamento de Energia Limpa</a:t>
            </a:r>
            <a:endParaRPr lang="en-US" dirty="0"/>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en-US" dirty="0" err="1"/>
              <a:t>Coordenação</a:t>
            </a:r>
            <a:r>
              <a:rPr lang="en-US" dirty="0"/>
              <a:t> e </a:t>
            </a:r>
            <a:r>
              <a:rPr lang="en-US" dirty="0" err="1"/>
              <a:t>Envolvimento</a:t>
            </a:r>
            <a:endParaRPr lang="en-US" dirty="0"/>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62500" lnSpcReduction="20000"/>
          </a:bodyPr>
          <a:lstStyle/>
          <a:p>
            <a:pPr marL="457200" indent="-457200">
              <a:lnSpc>
                <a:spcPct val="120000"/>
              </a:lnSpc>
              <a:spcBef>
                <a:spcPts val="0"/>
              </a:spcBef>
              <a:spcAft>
                <a:spcPts val="600"/>
              </a:spcAft>
              <a:buFont typeface="Arial" panose="020B0604020202020204" pitchFamily="34" charset="0"/>
              <a:buChar char="•"/>
            </a:pPr>
            <a:r>
              <a:rPr lang="pt-PT" sz="3200" b="1" dirty="0">
                <a:solidFill>
                  <a:srgbClr val="3567B1"/>
                </a:solidFill>
              </a:rPr>
              <a:t>Coordenação contínua com parceiros internos e externos</a:t>
            </a:r>
            <a:endParaRPr lang="en-US" sz="3200" b="1"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n-US" sz="3100" dirty="0" err="1">
                <a:solidFill>
                  <a:srgbClr val="3567B1"/>
                </a:solidFill>
              </a:rPr>
              <a:t>ResilientMass</a:t>
            </a:r>
            <a:endParaRPr lang="en-US"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n-US" sz="3100" dirty="0" err="1">
                <a:solidFill>
                  <a:srgbClr val="3567B1"/>
                </a:solidFill>
              </a:rPr>
              <a:t>Segurança</a:t>
            </a:r>
            <a:r>
              <a:rPr lang="en-US" sz="3100" dirty="0">
                <a:solidFill>
                  <a:srgbClr val="3567B1"/>
                </a:solidFill>
              </a:rPr>
              <a:t> </a:t>
            </a:r>
            <a:r>
              <a:rPr lang="en-US" sz="3100" dirty="0" err="1">
                <a:solidFill>
                  <a:srgbClr val="3567B1"/>
                </a:solidFill>
              </a:rPr>
              <a:t>Energética</a:t>
            </a:r>
            <a:endParaRPr lang="en-US"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pt-PT" sz="3100" dirty="0">
                <a:solidFill>
                  <a:srgbClr val="3567B1"/>
                </a:solidFill>
              </a:rPr>
              <a:t>Gabinete de Clima, Inovação e Resiliência</a:t>
            </a:r>
          </a:p>
          <a:p>
            <a:pPr marL="1087438" lvl="1" indent="-457200">
              <a:lnSpc>
                <a:spcPct val="120000"/>
              </a:lnSpc>
              <a:spcBef>
                <a:spcPts val="0"/>
              </a:spcBef>
              <a:spcAft>
                <a:spcPts val="600"/>
              </a:spcAft>
              <a:buFont typeface="Arial" panose="020B0604020202020204" pitchFamily="34" charset="0"/>
              <a:buChar char="•"/>
            </a:pPr>
            <a:r>
              <a:rPr lang="pt-PT" sz="3100" dirty="0">
                <a:solidFill>
                  <a:srgbClr val="3567B1"/>
                </a:solidFill>
              </a:rPr>
              <a:t>Assuntos Federais e Regionais do </a:t>
            </a:r>
            <a:r>
              <a:rPr lang="pt-PT" sz="3100" dirty="0" err="1">
                <a:solidFill>
                  <a:srgbClr val="3567B1"/>
                </a:solidFill>
              </a:rPr>
              <a:t>EEA</a:t>
            </a:r>
            <a:endParaRPr lang="pt-PT"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pt-PT" sz="3100" dirty="0">
                <a:solidFill>
                  <a:srgbClr val="3567B1"/>
                </a:solidFill>
              </a:rPr>
              <a:t>Gabinete de Justiça e Equidade Ambiental do </a:t>
            </a:r>
            <a:r>
              <a:rPr lang="pt-PT" sz="3100" dirty="0" err="1">
                <a:solidFill>
                  <a:srgbClr val="3567B1"/>
                </a:solidFill>
              </a:rPr>
              <a:t>EEA</a:t>
            </a:r>
            <a:endParaRPr lang="en-US" sz="3100" dirty="0">
              <a:solidFill>
                <a:srgbClr val="3567B1"/>
              </a:solidFill>
            </a:endParaRPr>
          </a:p>
          <a:p>
            <a:pPr marL="457200" indent="-457200">
              <a:lnSpc>
                <a:spcPct val="120000"/>
              </a:lnSpc>
              <a:spcBef>
                <a:spcPts val="0"/>
              </a:spcBef>
              <a:spcAft>
                <a:spcPts val="600"/>
              </a:spcAft>
              <a:buFont typeface="Arial" panose="020B0604020202020204" pitchFamily="34" charset="0"/>
              <a:buChar char="•"/>
            </a:pPr>
            <a:r>
              <a:rPr lang="pt-PT" sz="3200" b="1" dirty="0">
                <a:solidFill>
                  <a:srgbClr val="3567B1"/>
                </a:solidFill>
              </a:rPr>
              <a:t>Apoiar políticas e objetivos </a:t>
            </a:r>
            <a:r>
              <a:rPr lang="pt-PT" sz="3200" b="1" dirty="0" err="1">
                <a:solidFill>
                  <a:srgbClr val="3567B1"/>
                </a:solidFill>
              </a:rPr>
              <a:t>interdivisionai</a:t>
            </a:r>
            <a:r>
              <a:rPr lang="en-US" sz="3200" b="1" dirty="0">
                <a:solidFill>
                  <a:srgbClr val="3567B1"/>
                </a:solidFill>
              </a:rPr>
              <a:t>s</a:t>
            </a:r>
          </a:p>
          <a:p>
            <a:pPr marL="1087438" lvl="1" indent="-457200">
              <a:lnSpc>
                <a:spcPct val="120000"/>
              </a:lnSpc>
              <a:spcBef>
                <a:spcPts val="0"/>
              </a:spcBef>
              <a:spcAft>
                <a:spcPts val="600"/>
              </a:spcAft>
              <a:buFont typeface="Arial" panose="020B0604020202020204" pitchFamily="34" charset="0"/>
              <a:buChar char="•"/>
            </a:pPr>
            <a:r>
              <a:rPr lang="en-US" sz="3100" dirty="0">
                <a:solidFill>
                  <a:srgbClr val="3567B1"/>
                </a:solidFill>
              </a:rPr>
              <a:t>Justiça e </a:t>
            </a:r>
            <a:r>
              <a:rPr lang="en-US" sz="3100" dirty="0" err="1">
                <a:solidFill>
                  <a:srgbClr val="3567B1"/>
                </a:solidFill>
              </a:rPr>
              <a:t>Equidade</a:t>
            </a:r>
            <a:r>
              <a:rPr lang="en-US" sz="3100" dirty="0">
                <a:solidFill>
                  <a:srgbClr val="3567B1"/>
                </a:solidFill>
              </a:rPr>
              <a:t> </a:t>
            </a:r>
            <a:r>
              <a:rPr lang="en-US" sz="3100" dirty="0" err="1">
                <a:solidFill>
                  <a:srgbClr val="3567B1"/>
                </a:solidFill>
              </a:rPr>
              <a:t>Energética</a:t>
            </a:r>
            <a:endParaRPr lang="en-US" sz="3100" dirty="0">
              <a:solidFill>
                <a:srgbClr val="3567B1"/>
              </a:solidFill>
            </a:endParaRPr>
          </a:p>
          <a:p>
            <a:pPr marL="1087438" lvl="1" indent="-457200">
              <a:lnSpc>
                <a:spcPct val="120000"/>
              </a:lnSpc>
              <a:spcBef>
                <a:spcPts val="0"/>
              </a:spcBef>
              <a:spcAft>
                <a:spcPts val="600"/>
              </a:spcAft>
              <a:buFont typeface="Arial" panose="020B0604020202020204" pitchFamily="34" charset="0"/>
              <a:buChar char="•"/>
            </a:pPr>
            <a:r>
              <a:rPr lang="en-US" sz="3100" dirty="0" err="1">
                <a:solidFill>
                  <a:srgbClr val="3567B1"/>
                </a:solidFill>
              </a:rPr>
              <a:t>Resiliência</a:t>
            </a:r>
            <a:endParaRPr lang="en-US" sz="3100" dirty="0">
              <a:solidFill>
                <a:srgbClr val="3567B1"/>
              </a:solidFill>
            </a:endParaRPr>
          </a:p>
          <a:p>
            <a:pPr marL="914400" lvl="1" indent="-457200">
              <a:lnSpc>
                <a:spcPct val="120000"/>
              </a:lnSpc>
              <a:spcBef>
                <a:spcPts val="0"/>
              </a:spcBef>
              <a:spcAft>
                <a:spcPts val="600"/>
              </a:spcAft>
              <a:buFont typeface="Arial" panose="020B0604020202020204" pitchFamily="34" charset="0"/>
              <a:buChar char="•"/>
            </a:pPr>
            <a:endParaRPr lang="en-US" sz="4200" dirty="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en-US" sz="2800" dirty="0"/>
              <a:t>Metas para 2025</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2205797" cy="338554"/>
          </a:xfrm>
          <a:prstGeom prst="rect">
            <a:avLst/>
          </a:prstGeom>
          <a:noFill/>
        </p:spPr>
        <p:txBody>
          <a:bodyPr wrap="none" rtlCol="0">
            <a:spAutoFit/>
          </a:bodyPr>
          <a:lstStyle/>
          <a:p>
            <a:r>
              <a:rPr lang="en-US" sz="1600" b="1" dirty="0" err="1">
                <a:solidFill>
                  <a:srgbClr val="1E7F7B"/>
                </a:solidFill>
                <a:cs typeface="Sora" pitchFamily="2" charset="0"/>
              </a:rPr>
              <a:t>Cronogramas</a:t>
            </a:r>
            <a:r>
              <a:rPr lang="en-US" sz="1600" b="1" dirty="0">
                <a:solidFill>
                  <a:srgbClr val="1E7F7B"/>
                </a:solidFill>
                <a:cs typeface="Sora" pitchFamily="2" charset="0"/>
              </a:rPr>
              <a:t> para 2025</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371219" cy="286873"/>
          </a:xfrm>
          <a:prstGeom prst="rect">
            <a:avLst/>
          </a:prstGeom>
          <a:noFill/>
        </p:spPr>
        <p:txBody>
          <a:bodyPr wrap="square">
            <a:spAutoFit/>
          </a:bodyPr>
          <a:lstStyle/>
          <a:p>
            <a:pPr>
              <a:lnSpc>
                <a:spcPts val="1600"/>
              </a:lnSpc>
            </a:pPr>
            <a:r>
              <a:rPr lang="en-US" sz="1200" b="1" i="0" dirty="0" err="1">
                <a:solidFill>
                  <a:schemeClr val="tx1">
                    <a:lumMod val="50000"/>
                    <a:lumOff val="50000"/>
                  </a:schemeClr>
                </a:solidFill>
                <a:effectLst/>
              </a:rPr>
              <a:t>Verão</a:t>
            </a:r>
            <a:r>
              <a:rPr lang="en-US" sz="1200" i="0" dirty="0">
                <a:solidFill>
                  <a:schemeClr val="tx1">
                    <a:lumMod val="50000"/>
                    <a:lumOff val="50000"/>
                  </a:schemeClr>
                </a:solidFill>
                <a:effectLst/>
              </a:rPr>
              <a:t>: </a:t>
            </a:r>
            <a:r>
              <a:rPr lang="en-US" sz="1200" i="0" dirty="0" err="1">
                <a:solidFill>
                  <a:schemeClr val="tx1">
                    <a:lumMod val="50000"/>
                    <a:lumOff val="50000"/>
                  </a:schemeClr>
                </a:solidFill>
                <a:effectLst/>
              </a:rPr>
              <a:t>reorganização</a:t>
            </a:r>
            <a:r>
              <a:rPr lang="en-US" sz="1200" i="0" dirty="0">
                <a:solidFill>
                  <a:schemeClr val="tx1">
                    <a:lumMod val="50000"/>
                    <a:lumOff val="50000"/>
                  </a:schemeClr>
                </a:solidFill>
                <a:effectLst/>
              </a:rPr>
              <a:t> do site</a:t>
            </a: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2977346" cy="584775"/>
          </a:xfrm>
          <a:prstGeom prst="rect">
            <a:avLst/>
          </a:prstGeom>
          <a:noFill/>
        </p:spPr>
        <p:txBody>
          <a:bodyPr wrap="square" rtlCol="0">
            <a:spAutoFit/>
          </a:bodyPr>
          <a:lstStyle/>
          <a:p>
            <a:r>
              <a:rPr lang="en-US" sz="1600" b="1" dirty="0" err="1">
                <a:solidFill>
                  <a:srgbClr val="1E7F7B"/>
                </a:solidFill>
                <a:cs typeface="Sora" pitchFamily="2" charset="0"/>
              </a:rPr>
              <a:t>Oportunidades</a:t>
            </a:r>
            <a:r>
              <a:rPr lang="en-US" sz="1600" b="1" dirty="0">
                <a:solidFill>
                  <a:srgbClr val="1E7F7B"/>
                </a:solidFill>
                <a:cs typeface="Sora" pitchFamily="2" charset="0"/>
              </a:rPr>
              <a:t> de </a:t>
            </a:r>
            <a:r>
              <a:rPr lang="en-US" sz="1600" b="1" dirty="0" err="1">
                <a:solidFill>
                  <a:srgbClr val="1E7F7B"/>
                </a:solidFill>
                <a:cs typeface="Sora" pitchFamily="2" charset="0"/>
              </a:rPr>
              <a:t>envolvimento</a:t>
            </a:r>
            <a:r>
              <a:rPr lang="en-US" sz="1600" b="1" dirty="0">
                <a:solidFill>
                  <a:srgbClr val="1E7F7B"/>
                </a:solidFill>
                <a:cs typeface="Sora" pitchFamily="2" charset="0"/>
              </a:rPr>
              <a:t> </a:t>
            </a:r>
            <a:r>
              <a:rPr lang="en-US" sz="1600" b="1" dirty="0" err="1">
                <a:solidFill>
                  <a:srgbClr val="1E7F7B"/>
                </a:solidFill>
                <a:cs typeface="Sora" pitchFamily="2" charset="0"/>
              </a:rPr>
              <a:t>público</a:t>
            </a:r>
            <a:endParaRPr lang="en-US" sz="1600" b="1" dirty="0">
              <a:solidFill>
                <a:srgbClr val="1E7F7B"/>
              </a:solidFill>
              <a:cs typeface="Sora" pitchFamily="2" charset="0"/>
            </a:endParaRP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4269489"/>
            <a:ext cx="2977345" cy="697242"/>
          </a:xfrm>
          <a:prstGeom prst="rect">
            <a:avLst/>
          </a:prstGeom>
          <a:noFill/>
        </p:spPr>
        <p:txBody>
          <a:bodyPr wrap="square">
            <a:spAutoFit/>
          </a:bodyPr>
          <a:lstStyle/>
          <a:p>
            <a:pPr>
              <a:lnSpc>
                <a:spcPts val="1600"/>
              </a:lnSpc>
            </a:pPr>
            <a:r>
              <a:rPr lang="pt-PT" sz="1200" b="0" dirty="0">
                <a:solidFill>
                  <a:schemeClr val="tx1">
                    <a:lumMod val="50000"/>
                    <a:lumOff val="50000"/>
                  </a:schemeClr>
                </a:solidFill>
              </a:rPr>
              <a:t>A reorganização do site destacará as oportunidades de envolvimento para a implementação de programas e políticas</a:t>
            </a:r>
            <a:endParaRPr lang="en-US" sz="12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en-US" dirty="0" err="1"/>
              <a:t>Coordenação</a:t>
            </a:r>
            <a:r>
              <a:rPr lang="en-US" dirty="0"/>
              <a:t> e </a:t>
            </a:r>
            <a:r>
              <a:rPr lang="en-US" dirty="0" err="1"/>
              <a:t>Envolvimento</a:t>
            </a:r>
            <a:endParaRPr lang="en-US" dirty="0"/>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442578" cy="3912665"/>
          </a:xfrm>
        </p:spPr>
        <p:txBody>
          <a:bodyPr>
            <a:normAutofit fontScale="77500" lnSpcReduction="20000"/>
          </a:bodyPr>
          <a:lstStyle/>
          <a:p>
            <a:pPr marL="457200" indent="-457200">
              <a:lnSpc>
                <a:spcPct val="120000"/>
              </a:lnSpc>
              <a:spcBef>
                <a:spcPts val="0"/>
              </a:spcBef>
              <a:spcAft>
                <a:spcPts val="600"/>
              </a:spcAft>
              <a:buFont typeface="Arial" panose="020B0604020202020204" pitchFamily="34" charset="0"/>
              <a:buChar char="•"/>
            </a:pPr>
            <a:r>
              <a:rPr lang="pt-PT" sz="3200" dirty="0">
                <a:solidFill>
                  <a:srgbClr val="3567B1"/>
                </a:solidFill>
              </a:rPr>
              <a:t>Implementar melhorias de envolvimento externo</a:t>
            </a:r>
            <a:endParaRPr lang="en-US" sz="3200" dirty="0">
              <a:solidFill>
                <a:srgbClr val="3567B1"/>
              </a:solidFill>
            </a:endParaRPr>
          </a:p>
          <a:p>
            <a:pPr marL="914400" lvl="2" indent="-342900">
              <a:lnSpc>
                <a:spcPct val="120000"/>
              </a:lnSpc>
              <a:spcBef>
                <a:spcPts val="0"/>
              </a:spcBef>
              <a:spcAft>
                <a:spcPts val="600"/>
              </a:spcAft>
            </a:pPr>
            <a:r>
              <a:rPr lang="en-US" sz="2400" dirty="0" err="1">
                <a:solidFill>
                  <a:srgbClr val="3567B1"/>
                </a:solidFill>
              </a:rPr>
              <a:t>Reorganização</a:t>
            </a:r>
            <a:r>
              <a:rPr lang="en-US" sz="2400" dirty="0">
                <a:solidFill>
                  <a:srgbClr val="3567B1"/>
                </a:solidFill>
              </a:rPr>
              <a:t> do site </a:t>
            </a:r>
          </a:p>
          <a:p>
            <a:pPr marL="914400" lvl="2" indent="-342900">
              <a:lnSpc>
                <a:spcPct val="120000"/>
              </a:lnSpc>
              <a:spcBef>
                <a:spcPts val="0"/>
              </a:spcBef>
              <a:spcAft>
                <a:spcPts val="600"/>
              </a:spcAft>
            </a:pPr>
            <a:r>
              <a:rPr lang="pt-PT" sz="2400" dirty="0">
                <a:solidFill>
                  <a:srgbClr val="3567B1"/>
                </a:solidFill>
              </a:rPr>
              <a:t>Estratégia abrangente para o envolvimento do público</a:t>
            </a:r>
            <a:endParaRPr lang="en-US" sz="2400" dirty="0">
              <a:solidFill>
                <a:srgbClr val="3567B1"/>
              </a:solidFill>
            </a:endParaRPr>
          </a:p>
          <a:p>
            <a:pPr lvl="1" indent="-457200">
              <a:lnSpc>
                <a:spcPct val="120000"/>
              </a:lnSpc>
              <a:spcBef>
                <a:spcPts val="0"/>
              </a:spcBef>
              <a:spcAft>
                <a:spcPts val="600"/>
              </a:spcAft>
              <a:buFont typeface="Arial" panose="020B0604020202020204" pitchFamily="34" charset="0"/>
              <a:buChar char="•"/>
            </a:pPr>
            <a:r>
              <a:rPr lang="en-US" sz="3200" b="1" dirty="0" err="1">
                <a:solidFill>
                  <a:srgbClr val="3567B1"/>
                </a:solidFill>
              </a:rPr>
              <a:t>Implementar</a:t>
            </a:r>
            <a:r>
              <a:rPr lang="en-US" sz="3200" b="1" dirty="0">
                <a:solidFill>
                  <a:srgbClr val="3567B1"/>
                </a:solidFill>
              </a:rPr>
              <a:t> o </a:t>
            </a:r>
            <a:r>
              <a:rPr lang="en-US" sz="3200" b="1" dirty="0" err="1">
                <a:solidFill>
                  <a:srgbClr val="3567B1"/>
                </a:solidFill>
              </a:rPr>
              <a:t>Financiamento</a:t>
            </a:r>
            <a:r>
              <a:rPr lang="en-US" sz="3200" b="1" dirty="0">
                <a:solidFill>
                  <a:srgbClr val="3567B1"/>
                </a:solidFill>
              </a:rPr>
              <a:t> Federal</a:t>
            </a:r>
          </a:p>
          <a:p>
            <a:pPr marL="914400" lvl="2" indent="-342900">
              <a:lnSpc>
                <a:spcPct val="120000"/>
              </a:lnSpc>
              <a:spcBef>
                <a:spcPts val="0"/>
              </a:spcBef>
              <a:spcAft>
                <a:spcPts val="600"/>
              </a:spcAft>
            </a:pPr>
            <a:r>
              <a:rPr lang="pt-PT" sz="2500" dirty="0">
                <a:solidFill>
                  <a:srgbClr val="3567B1"/>
                </a:solidFill>
              </a:rPr>
              <a:t>Descontos em energia residencial, </a:t>
            </a:r>
            <a:r>
              <a:rPr lang="pt-PT" sz="2500" dirty="0" err="1">
                <a:solidFill>
                  <a:srgbClr val="3567B1"/>
                </a:solidFill>
              </a:rPr>
              <a:t>PowerUp</a:t>
            </a:r>
            <a:r>
              <a:rPr lang="pt-PT" sz="2500" dirty="0">
                <a:solidFill>
                  <a:srgbClr val="3567B1"/>
                </a:solidFill>
              </a:rPr>
              <a:t> New </a:t>
            </a:r>
            <a:r>
              <a:rPr lang="pt-PT" sz="2500" dirty="0" err="1">
                <a:solidFill>
                  <a:srgbClr val="3567B1"/>
                </a:solidFill>
              </a:rPr>
              <a:t>England</a:t>
            </a:r>
            <a:r>
              <a:rPr lang="pt-PT" sz="2500" dirty="0">
                <a:solidFill>
                  <a:srgbClr val="3567B1"/>
                </a:solidFill>
              </a:rPr>
              <a:t> e muito mais</a:t>
            </a:r>
            <a:r>
              <a:rPr lang="en-US" sz="2500" dirty="0">
                <a:solidFill>
                  <a:srgbClr val="3567B1"/>
                </a:solidFill>
              </a:rPr>
              <a:t>!</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2CB34B"/>
                </a:solidFill>
              </a:rPr>
              <a:t>Projetos-chave</a:t>
            </a:r>
            <a:r>
              <a:rPr lang="en-US" b="1" dirty="0">
                <a:solidFill>
                  <a:srgbClr val="2CB34B"/>
                </a:solidFill>
              </a:rPr>
              <a:t> para 2025</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en-US" dirty="0" err="1"/>
              <a:t>Eficiência</a:t>
            </a:r>
            <a:r>
              <a:rPr lang="en-US" dirty="0"/>
              <a:t> </a:t>
            </a:r>
            <a:r>
              <a:rPr lang="en-US" dirty="0" err="1"/>
              <a:t>Energética</a:t>
            </a:r>
            <a:endParaRPr lang="en-US" dirty="0"/>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1" y="2067962"/>
            <a:ext cx="6324193" cy="4364736"/>
          </a:xfrm>
        </p:spPr>
        <p:txBody>
          <a:bodyPr lIns="91440" tIns="45720" rIns="91440" bIns="45720" numCol="1" spcCol="548640" anchor="t"/>
          <a:lstStyle/>
          <a:p>
            <a:pPr marL="285750" indent="-285750">
              <a:buFont typeface="Arial"/>
              <a:buChar char="•"/>
            </a:pPr>
            <a:r>
              <a:rPr lang="pt-PT" sz="1800" dirty="0">
                <a:solidFill>
                  <a:srgbClr val="3567B1"/>
                </a:solidFill>
                <a:ea typeface="Calibri"/>
                <a:cs typeface="Calibri"/>
              </a:rPr>
              <a:t>Apoiar a construção da descarbonização na comunidade</a:t>
            </a:r>
            <a:endParaRPr lang="en-US" sz="1800" dirty="0">
              <a:solidFill>
                <a:srgbClr val="3567B1"/>
              </a:solidFill>
              <a:ea typeface="Calibri"/>
              <a:cs typeface="Calibri"/>
            </a:endParaRPr>
          </a:p>
          <a:p>
            <a:pPr marL="625475" lvl="1" indent="-285750">
              <a:buFont typeface="Arial"/>
              <a:buChar char="•"/>
            </a:pPr>
            <a:r>
              <a:rPr lang="pt-PT" sz="1400" dirty="0">
                <a:solidFill>
                  <a:srgbClr val="3567B1"/>
                </a:solidFill>
                <a:ea typeface="Calibri"/>
                <a:cs typeface="Calibri"/>
              </a:rPr>
              <a:t>Colaborar com o programa </a:t>
            </a:r>
            <a:r>
              <a:rPr lang="pt-PT" sz="1400" dirty="0" err="1">
                <a:solidFill>
                  <a:srgbClr val="3567B1"/>
                </a:solidFill>
                <a:ea typeface="Calibri"/>
                <a:cs typeface="Calibri"/>
              </a:rPr>
              <a:t>Mass</a:t>
            </a:r>
            <a:r>
              <a:rPr lang="pt-PT" sz="1400" dirty="0">
                <a:solidFill>
                  <a:srgbClr val="3567B1"/>
                </a:solidFill>
                <a:ea typeface="Calibri"/>
                <a:cs typeface="Calibri"/>
              </a:rPr>
              <a:t> Save em melhorias para o cliente</a:t>
            </a:r>
          </a:p>
          <a:p>
            <a:pPr marL="625475" lvl="1" indent="-285750">
              <a:buFont typeface="Arial"/>
              <a:buChar char="•"/>
            </a:pPr>
            <a:r>
              <a:rPr lang="pt-PT" sz="1400" dirty="0">
                <a:solidFill>
                  <a:srgbClr val="3567B1"/>
                </a:solidFill>
                <a:ea typeface="Calibri"/>
                <a:cs typeface="Calibri"/>
              </a:rPr>
              <a:t>Garantir que as residências e empresas de Lawrence, </a:t>
            </a:r>
            <a:r>
              <a:rPr lang="pt-PT" sz="1400" dirty="0" err="1">
                <a:solidFill>
                  <a:srgbClr val="3567B1"/>
                </a:solidFill>
                <a:ea typeface="Calibri"/>
                <a:cs typeface="Calibri"/>
              </a:rPr>
              <a:t>Andover</a:t>
            </a:r>
            <a:r>
              <a:rPr lang="pt-PT" sz="1400" dirty="0">
                <a:solidFill>
                  <a:srgbClr val="3567B1"/>
                </a:solidFill>
                <a:ea typeface="Calibri"/>
                <a:cs typeface="Calibri"/>
              </a:rPr>
              <a:t> e </a:t>
            </a:r>
            <a:r>
              <a:rPr lang="pt-PT" sz="1400" dirty="0" err="1">
                <a:solidFill>
                  <a:srgbClr val="3567B1"/>
                </a:solidFill>
                <a:ea typeface="Calibri"/>
                <a:cs typeface="Calibri"/>
              </a:rPr>
              <a:t>North</a:t>
            </a:r>
            <a:r>
              <a:rPr lang="pt-PT" sz="1400" dirty="0">
                <a:solidFill>
                  <a:srgbClr val="3567B1"/>
                </a:solidFill>
                <a:ea typeface="Calibri"/>
                <a:cs typeface="Calibri"/>
              </a:rPr>
              <a:t> </a:t>
            </a:r>
            <a:r>
              <a:rPr lang="pt-PT" sz="1400" dirty="0" err="1">
                <a:solidFill>
                  <a:srgbClr val="3567B1"/>
                </a:solidFill>
                <a:ea typeface="Calibri"/>
                <a:cs typeface="Calibri"/>
              </a:rPr>
              <a:t>Andover</a:t>
            </a:r>
            <a:r>
              <a:rPr lang="pt-PT" sz="1400" dirty="0">
                <a:solidFill>
                  <a:srgbClr val="3567B1"/>
                </a:solidFill>
                <a:ea typeface="Calibri"/>
                <a:cs typeface="Calibri"/>
              </a:rPr>
              <a:t> são servidas pelo </a:t>
            </a:r>
            <a:r>
              <a:rPr lang="pt-PT" sz="1400" dirty="0" err="1">
                <a:solidFill>
                  <a:srgbClr val="3567B1"/>
                </a:solidFill>
                <a:ea typeface="Calibri"/>
                <a:cs typeface="Calibri"/>
              </a:rPr>
              <a:t>Merrimack</a:t>
            </a:r>
            <a:r>
              <a:rPr lang="pt-PT" sz="1400" dirty="0">
                <a:solidFill>
                  <a:srgbClr val="3567B1"/>
                </a:solidFill>
                <a:ea typeface="Calibri"/>
                <a:cs typeface="Calibri"/>
              </a:rPr>
              <a:t> </a:t>
            </a:r>
            <a:r>
              <a:rPr lang="pt-PT" sz="1400" dirty="0" err="1">
                <a:solidFill>
                  <a:srgbClr val="3567B1"/>
                </a:solidFill>
                <a:ea typeface="Calibri"/>
                <a:cs typeface="Calibri"/>
              </a:rPr>
              <a:t>Valley</a:t>
            </a:r>
            <a:r>
              <a:rPr lang="pt-PT" sz="1400" dirty="0">
                <a:solidFill>
                  <a:srgbClr val="3567B1"/>
                </a:solidFill>
                <a:ea typeface="Calibri"/>
                <a:cs typeface="Calibri"/>
              </a:rPr>
              <a:t> </a:t>
            </a:r>
            <a:r>
              <a:rPr lang="pt-PT" sz="1400" dirty="0" err="1">
                <a:solidFill>
                  <a:srgbClr val="3567B1"/>
                </a:solidFill>
                <a:ea typeface="Calibri"/>
                <a:cs typeface="Calibri"/>
              </a:rPr>
              <a:t>Renewal</a:t>
            </a:r>
            <a:r>
              <a:rPr lang="pt-PT" sz="1400" dirty="0">
                <a:solidFill>
                  <a:srgbClr val="3567B1"/>
                </a:solidFill>
                <a:ea typeface="Calibri"/>
                <a:cs typeface="Calibri"/>
              </a:rPr>
              <a:t> </a:t>
            </a:r>
            <a:r>
              <a:rPr lang="pt-PT" sz="1400" dirty="0" err="1">
                <a:solidFill>
                  <a:srgbClr val="3567B1"/>
                </a:solidFill>
                <a:ea typeface="Calibri"/>
                <a:cs typeface="Calibri"/>
              </a:rPr>
              <a:t>Fund</a:t>
            </a:r>
            <a:endParaRPr lang="pt-PT" sz="1400" dirty="0">
              <a:solidFill>
                <a:srgbClr val="3567B1"/>
              </a:solidFill>
              <a:ea typeface="Calibri"/>
              <a:cs typeface="Calibri"/>
            </a:endParaRPr>
          </a:p>
          <a:p>
            <a:pPr marL="625475" lvl="1" indent="-285750">
              <a:buFont typeface="Arial"/>
              <a:buChar char="•"/>
            </a:pPr>
            <a:r>
              <a:rPr lang="pt-PT" sz="1400" dirty="0">
                <a:solidFill>
                  <a:srgbClr val="3567B1"/>
                </a:solidFill>
                <a:ea typeface="Calibri"/>
                <a:cs typeface="Calibri"/>
              </a:rPr>
              <a:t>Códigos de construção atualizados, orientações comerciais </a:t>
            </a:r>
            <a:r>
              <a:rPr lang="pt-PT" sz="1400" dirty="0" err="1">
                <a:solidFill>
                  <a:srgbClr val="3567B1"/>
                </a:solidFill>
                <a:ea typeface="Calibri"/>
                <a:cs typeface="Calibri"/>
              </a:rPr>
              <a:t>PACE</a:t>
            </a:r>
            <a:r>
              <a:rPr lang="pt-PT" sz="1400" dirty="0">
                <a:solidFill>
                  <a:srgbClr val="3567B1"/>
                </a:solidFill>
                <a:ea typeface="Calibri"/>
                <a:cs typeface="Calibri"/>
              </a:rPr>
              <a:t> (</a:t>
            </a:r>
            <a:r>
              <a:rPr lang="pt-PT" sz="1400" dirty="0" err="1">
                <a:solidFill>
                  <a:srgbClr val="3567B1"/>
                </a:solidFill>
                <a:ea typeface="Calibri"/>
                <a:cs typeface="Calibri"/>
              </a:rPr>
              <a:t>Property</a:t>
            </a:r>
            <a:r>
              <a:rPr lang="pt-PT" sz="1400" dirty="0">
                <a:solidFill>
                  <a:srgbClr val="3567B1"/>
                </a:solidFill>
                <a:ea typeface="Calibri"/>
                <a:cs typeface="Calibri"/>
              </a:rPr>
              <a:t> </a:t>
            </a:r>
            <a:r>
              <a:rPr lang="pt-PT" sz="1400" dirty="0" err="1">
                <a:solidFill>
                  <a:srgbClr val="3567B1"/>
                </a:solidFill>
                <a:ea typeface="Calibri"/>
                <a:cs typeface="Calibri"/>
              </a:rPr>
              <a:t>Assessed</a:t>
            </a:r>
            <a:r>
              <a:rPr lang="pt-PT" sz="1400" dirty="0">
                <a:solidFill>
                  <a:srgbClr val="3567B1"/>
                </a:solidFill>
                <a:ea typeface="Calibri"/>
                <a:cs typeface="Calibri"/>
              </a:rPr>
              <a:t> </a:t>
            </a:r>
            <a:r>
              <a:rPr lang="pt-PT" sz="1400" dirty="0" err="1">
                <a:solidFill>
                  <a:srgbClr val="3567B1"/>
                </a:solidFill>
                <a:ea typeface="Calibri"/>
                <a:cs typeface="Calibri"/>
              </a:rPr>
              <a:t>Clean</a:t>
            </a:r>
            <a:r>
              <a:rPr lang="pt-PT" sz="1400" dirty="0">
                <a:solidFill>
                  <a:srgbClr val="3567B1"/>
                </a:solidFill>
                <a:ea typeface="Calibri"/>
                <a:cs typeface="Calibri"/>
              </a:rPr>
              <a:t> </a:t>
            </a:r>
            <a:r>
              <a:rPr lang="pt-PT" sz="1400" dirty="0" err="1">
                <a:solidFill>
                  <a:srgbClr val="3567B1"/>
                </a:solidFill>
                <a:ea typeface="Calibri"/>
                <a:cs typeface="Calibri"/>
              </a:rPr>
              <a:t>Energy</a:t>
            </a:r>
            <a:r>
              <a:rPr lang="pt-PT" sz="1400" dirty="0">
                <a:solidFill>
                  <a:srgbClr val="3567B1"/>
                </a:solidFill>
                <a:ea typeface="Calibri"/>
                <a:cs typeface="Calibri"/>
              </a:rPr>
              <a:t>), formação e assistência técnica</a:t>
            </a:r>
          </a:p>
          <a:p>
            <a:pPr marL="625475" lvl="1" indent="-285750">
              <a:buFont typeface="Arial"/>
              <a:buChar char="•"/>
            </a:pPr>
            <a:r>
              <a:rPr lang="pt-PT" sz="1400" dirty="0">
                <a:solidFill>
                  <a:srgbClr val="3567B1"/>
                </a:solidFill>
                <a:ea typeface="Calibri"/>
                <a:cs typeface="Calibri"/>
              </a:rPr>
              <a:t>Continuar com os subsídios para a descarbonização da habitação acessível</a:t>
            </a:r>
          </a:p>
          <a:p>
            <a:pPr marL="625475" lvl="1" indent="-285750">
              <a:buFont typeface="Arial"/>
              <a:buChar char="•"/>
            </a:pPr>
            <a:r>
              <a:rPr lang="pt-PT" sz="1400" dirty="0">
                <a:solidFill>
                  <a:srgbClr val="3567B1"/>
                </a:solidFill>
                <a:ea typeface="Calibri"/>
                <a:cs typeface="Calibri"/>
              </a:rPr>
              <a:t>Garantir e começar a usar o dinheiro do subsídio federal</a:t>
            </a:r>
            <a:endParaRPr lang="en-US" sz="1400" dirty="0">
              <a:solidFill>
                <a:srgbClr val="3567B1"/>
              </a:solidFill>
              <a:ea typeface="Calibri"/>
              <a:cs typeface="Calibri"/>
            </a:endParaRPr>
          </a:p>
          <a:p>
            <a:pPr marL="285750" indent="-285750">
              <a:buFont typeface="Arial"/>
              <a:buChar char="•"/>
            </a:pPr>
            <a:r>
              <a:rPr lang="pt-PT" sz="1800" dirty="0">
                <a:solidFill>
                  <a:srgbClr val="3567B1"/>
                </a:solidFill>
                <a:ea typeface="Calibri"/>
                <a:cs typeface="Calibri"/>
              </a:rPr>
              <a:t>Melhorar as oportunidades de compreensão e feedback público sobre a Eficiência Energética</a:t>
            </a:r>
            <a:endParaRPr lang="en-US" sz="1800" dirty="0">
              <a:solidFill>
                <a:srgbClr val="3567B1"/>
              </a:solidFill>
              <a:ea typeface="Calibri"/>
              <a:cs typeface="Calibri"/>
            </a:endParaRPr>
          </a:p>
          <a:p>
            <a:pPr marL="285750" indent="-285750">
              <a:buFont typeface="Arial"/>
              <a:buChar char="•"/>
            </a:pPr>
            <a:r>
              <a:rPr lang="pt-PT" sz="1800" dirty="0">
                <a:solidFill>
                  <a:srgbClr val="3567B1"/>
                </a:solidFill>
                <a:ea typeface="Calibri"/>
                <a:cs typeface="Calibri"/>
              </a:rPr>
              <a:t>Lançamento do </a:t>
            </a:r>
            <a:r>
              <a:rPr lang="pt-PT" sz="1800" dirty="0" err="1">
                <a:solidFill>
                  <a:srgbClr val="3567B1"/>
                </a:solidFill>
                <a:ea typeface="Calibri"/>
                <a:cs typeface="Calibri"/>
              </a:rPr>
              <a:t>Building</a:t>
            </a:r>
            <a:r>
              <a:rPr lang="pt-PT" sz="1800" dirty="0">
                <a:solidFill>
                  <a:srgbClr val="3567B1"/>
                </a:solidFill>
                <a:ea typeface="Calibri"/>
                <a:cs typeface="Calibri"/>
              </a:rPr>
              <a:t> </a:t>
            </a:r>
            <a:r>
              <a:rPr lang="pt-PT" sz="1800" dirty="0" err="1">
                <a:solidFill>
                  <a:srgbClr val="3567B1"/>
                </a:solidFill>
                <a:ea typeface="Calibri"/>
                <a:cs typeface="Calibri"/>
              </a:rPr>
              <a:t>Energy</a:t>
            </a:r>
            <a:r>
              <a:rPr lang="pt-PT" sz="1800" dirty="0">
                <a:solidFill>
                  <a:srgbClr val="3567B1"/>
                </a:solidFill>
                <a:ea typeface="Calibri"/>
                <a:cs typeface="Calibri"/>
              </a:rPr>
              <a:t> </a:t>
            </a:r>
            <a:r>
              <a:rPr lang="pt-PT" sz="1800" dirty="0" err="1">
                <a:solidFill>
                  <a:srgbClr val="3567B1"/>
                </a:solidFill>
                <a:ea typeface="Calibri"/>
                <a:cs typeface="Calibri"/>
              </a:rPr>
              <a:t>Reporting</a:t>
            </a:r>
            <a:r>
              <a:rPr lang="pt-PT" sz="1800" dirty="0">
                <a:solidFill>
                  <a:srgbClr val="3567B1"/>
                </a:solidFill>
                <a:ea typeface="Calibri"/>
                <a:cs typeface="Calibri"/>
              </a:rPr>
              <a:t>, que exige que todos os proprietários de edifícios com mais de 20.000 pés quadrados relatem o uso de energia dos edifícios, desenvolvam diretrizes para apoiar a conformidade</a:t>
            </a:r>
            <a:endParaRPr lang="en-US" sz="1800" dirty="0">
              <a:solidFill>
                <a:srgbClr val="3567B1"/>
              </a:solidFill>
              <a:ea typeface="Calibri"/>
              <a:cs typeface="Calibri"/>
            </a:endParaRPr>
          </a:p>
          <a:p>
            <a:pPr marL="285750" indent="-285750">
              <a:buFont typeface="Arial"/>
              <a:buChar char="•"/>
            </a:pPr>
            <a:endParaRPr lang="en-US" dirty="0">
              <a:ea typeface="Calibri"/>
              <a:cs typeface="Calibri"/>
            </a:endParaRPr>
          </a:p>
          <a:p>
            <a:endParaRPr lang="en-US" dirty="0">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en-US" sz="2800" dirty="0"/>
              <a:t>Metas para 2025</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customXml/itemProps3.xml><?xml version="1.0" encoding="utf-8"?>
<ds:datastoreItem xmlns:ds="http://schemas.openxmlformats.org/officeDocument/2006/customXml" ds:itemID="{8C6907E9-F5BF-47A0-8F37-34C8D6E2AAE4}">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278</TotalTime>
  <Words>2344</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lastModifiedBy>Alla P</cp:lastModifiedBy>
  <cp:revision>19</cp:revision>
  <dcterms:created xsi:type="dcterms:W3CDTF">2022-11-15T11:17:26Z</dcterms:created>
  <dcterms:modified xsi:type="dcterms:W3CDTF">2025-01-27T04:07:15Z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