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67" y="600"/>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0926" y="1346301"/>
            <a:ext cx="5310497"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273;t:+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prstGeom prst="rect">
            <a:avLst/>
          </a:prstGeom>
        </p:spPr>
        <p:txBody>
          <a:bodyPr/>
          <a:lstStyle/>
          <a:p>
            <a:r>
              <a:rPr lang="vi-VN" sz="2800" dirty="0">
                <a:solidFill>
                  <a:schemeClr val="bg1"/>
                </a:solidFill>
                <a:ea typeface="Open Sans" panose="020B0606030504020204" pitchFamily="34" charset="0"/>
                <a:cs typeface="Sora" pitchFamily="2" charset="0"/>
              </a:rPr>
              <a:t>Sự Kiện Đối Thoại với Công Chúng Năm 2025 của DOER</a:t>
            </a: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xfrm>
            <a:off x="1624965" y="3066518"/>
            <a:ext cx="5479523" cy="280572"/>
          </a:xfrm>
          <a:prstGeom prst="rect">
            <a:avLst/>
          </a:prstGeom>
        </p:spPr>
        <p:txBody>
          <a:bodyPr/>
          <a:lstStyle/>
          <a:p>
            <a:r>
              <a:rPr lang="vi-VN" i="0" dirty="0">
                <a:solidFill>
                  <a:schemeClr val="bg1"/>
                </a:solidFill>
                <a:ea typeface="Open Sans" panose="020B0606030504020204" pitchFamily="34" charset="0"/>
                <a:cs typeface="Open Sans" panose="020B0606030504020204" pitchFamily="34" charset="0"/>
              </a:rPr>
              <a:t>27/01/2025</a:t>
            </a: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207960"/>
          </a:xfrm>
        </p:spPr>
        <p:txBody>
          <a:bodyPr/>
          <a:lstStyle/>
          <a:p>
            <a:r>
              <a:rPr lang="vi-VN" sz="1600"/>
              <a:t>Ủy Viên</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vi-VN" sz="180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vi-VN" sz="1600" b="1">
                <a:solidFill>
                  <a:srgbClr val="1E7F7B"/>
                </a:solidFill>
                <a:cs typeface="Sora" pitchFamily="2" charset="0"/>
              </a:rPr>
              <a:t>Tiến Độ Năm 2025</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5" y="2269612"/>
            <a:ext cx="3063070" cy="938719"/>
          </a:xfrm>
          <a:prstGeom prst="rect">
            <a:avLst/>
          </a:prstGeom>
          <a:noFill/>
        </p:spPr>
        <p:txBody>
          <a:bodyPr wrap="square" lIns="91440" tIns="45720" rIns="91440" bIns="45720" anchor="t">
            <a:spAutoFit/>
          </a:bodyPr>
          <a:lstStyle/>
          <a:p>
            <a:pPr marL="171450" indent="-171450">
              <a:buFont typeface="Arial"/>
              <a:buChar char="•"/>
            </a:pPr>
            <a:r>
              <a:rPr lang="vi-VN" sz="1100" b="1">
                <a:solidFill>
                  <a:schemeClr val="tx1">
                    <a:lumMod val="50000"/>
                    <a:lumOff val="50000"/>
                  </a:schemeClr>
                </a:solidFill>
                <a:ea typeface="Calibri"/>
                <a:cs typeface="Calibri"/>
              </a:rPr>
              <a:t>Tháng Hai</a:t>
            </a:r>
            <a:r>
              <a:rPr lang="vi-VN" sz="1100">
                <a:solidFill>
                  <a:schemeClr val="tx1">
                    <a:lumMod val="50000"/>
                    <a:lumOff val="50000"/>
                  </a:schemeClr>
                </a:solidFill>
                <a:ea typeface="Calibri"/>
                <a:cs typeface="Calibri"/>
              </a:rPr>
              <a:t>: Lệnh về Kế Hoạch Ba Năm, giai đoạn 2025-2027 (dự kiến)</a:t>
            </a:r>
          </a:p>
          <a:p>
            <a:pPr marL="171450" indent="-171450">
              <a:buFont typeface="Arial"/>
              <a:buChar char="•"/>
            </a:pPr>
            <a:r>
              <a:rPr lang="vi-VN" sz="1100" b="1">
                <a:solidFill>
                  <a:schemeClr val="tx1">
                    <a:lumMod val="50000"/>
                    <a:lumOff val="50000"/>
                  </a:schemeClr>
                </a:solidFill>
                <a:ea typeface="Calibri"/>
                <a:cs typeface="Calibri"/>
              </a:rPr>
              <a:t>Tháng Sáu</a:t>
            </a:r>
            <a:r>
              <a:rPr lang="vi-VN" sz="1100">
                <a:solidFill>
                  <a:schemeClr val="tx1">
                    <a:lumMod val="50000"/>
                    <a:lumOff val="50000"/>
                  </a:schemeClr>
                </a:solidFill>
                <a:ea typeface="Calibri"/>
                <a:cs typeface="Calibri"/>
              </a:rPr>
              <a:t>: Giải ngân tiền tài trợ IRA</a:t>
            </a:r>
          </a:p>
          <a:p>
            <a:pPr marL="171450" indent="-171450">
              <a:buFont typeface="Arial"/>
              <a:buChar char="•"/>
            </a:pPr>
            <a:r>
              <a:rPr lang="vi-VN" sz="1100" b="1">
                <a:solidFill>
                  <a:schemeClr val="tx1">
                    <a:lumMod val="50000"/>
                    <a:lumOff val="50000"/>
                  </a:schemeClr>
                </a:solidFill>
                <a:ea typeface="Calibri"/>
                <a:cs typeface="Calibri"/>
              </a:rPr>
              <a:t>Liên tục</a:t>
            </a:r>
            <a:r>
              <a:rPr lang="vi-VN" sz="1100">
                <a:solidFill>
                  <a:schemeClr val="tx1">
                    <a:lumMod val="50000"/>
                    <a:lumOff val="50000"/>
                  </a:schemeClr>
                </a:solidFill>
                <a:ea typeface="Calibri"/>
                <a:cs typeface="Calibri"/>
              </a:rPr>
              <a:t>: tăng cường sự tham gia của công chúng</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828985"/>
            <a:ext cx="3063070" cy="338554"/>
          </a:xfrm>
          <a:prstGeom prst="rect">
            <a:avLst/>
          </a:prstGeom>
          <a:noFill/>
        </p:spPr>
        <p:txBody>
          <a:bodyPr wrap="square" rtlCol="0">
            <a:spAutoFit/>
          </a:bodyPr>
          <a:lstStyle/>
          <a:p>
            <a:r>
              <a:rPr lang="vi-VN" sz="1600" b="1">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331893"/>
            <a:ext cx="3063070" cy="1954381"/>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vi-VN" sz="1100" b="1" dirty="0">
                <a:solidFill>
                  <a:schemeClr val="tx1">
                    <a:lumMod val="50000"/>
                    <a:lumOff val="50000"/>
                  </a:schemeClr>
                </a:solidFill>
                <a:ea typeface="Calibri"/>
                <a:cs typeface="Calibri"/>
              </a:rPr>
              <a:t>Tháng Hai</a:t>
            </a:r>
            <a:r>
              <a:rPr lang="vi-VN" sz="1100" dirty="0">
                <a:solidFill>
                  <a:schemeClr val="tx1">
                    <a:lumMod val="50000"/>
                    <a:lumOff val="50000"/>
                  </a:schemeClr>
                </a:solidFill>
                <a:ea typeface="Calibri"/>
                <a:cs typeface="Calibri"/>
              </a:rPr>
              <a:t>: Phản hồi của công chúng về PACE thương mại đối với các nội dung sửa đổi được đề xuất cho hướng dẫn</a:t>
            </a:r>
          </a:p>
          <a:p>
            <a:pPr marL="171450" indent="-171450">
              <a:buFont typeface="Arial" panose="020B0604020202020204" pitchFamily="34" charset="0"/>
              <a:buChar char="•"/>
            </a:pPr>
            <a:r>
              <a:rPr lang="vi-VN" sz="1100" b="1" dirty="0">
                <a:solidFill>
                  <a:schemeClr val="tx1">
                    <a:lumMod val="50000"/>
                    <a:lumOff val="50000"/>
                  </a:schemeClr>
                </a:solidFill>
                <a:ea typeface="Calibri"/>
                <a:cs typeface="Calibri"/>
              </a:rPr>
              <a:t>Liên tục:</a:t>
            </a:r>
            <a:r>
              <a:rPr lang="vi-VN" sz="1100" dirty="0">
                <a:solidFill>
                  <a:schemeClr val="tx1">
                    <a:lumMod val="50000"/>
                    <a:lumOff val="50000"/>
                  </a:schemeClr>
                </a:solidFill>
                <a:ea typeface="Calibri"/>
                <a:cs typeface="Calibri"/>
              </a:rPr>
              <a:t> thông qua các </a:t>
            </a:r>
            <a:r>
              <a:rPr lang="vi-VN" sz="1100" dirty="0">
                <a:solidFill>
                  <a:srgbClr val="3567B1"/>
                </a:solidFill>
                <a:ea typeface="Calibri"/>
                <a:cs typeface="Calibri"/>
                <a:hlinkClick r:id="rId2">
                  <a:extLst>
                    <a:ext uri="{A12FA001-AC4F-418D-AE19-62706E023703}">
                      <ahyp:hlinkClr xmlns:ahyp="http://schemas.microsoft.com/office/drawing/2018/hyperlinkcolor" val="tx"/>
                    </a:ext>
                  </a:extLst>
                </a:hlinkClick>
              </a:rPr>
              <a:t>cuộc họp hàng tháng của EEAC với công chúng</a:t>
            </a:r>
          </a:p>
          <a:p>
            <a:pPr marL="171450" indent="-171450">
              <a:buFont typeface="Arial" panose="020B0604020202020204" pitchFamily="34" charset="0"/>
              <a:buChar char="•"/>
            </a:pPr>
            <a:r>
              <a:rPr lang="vi-VN" sz="1100" b="1" dirty="0">
                <a:solidFill>
                  <a:schemeClr val="tx1">
                    <a:lumMod val="50000"/>
                    <a:lumOff val="50000"/>
                  </a:schemeClr>
                </a:solidFill>
                <a:ea typeface="Calibri"/>
                <a:cs typeface="Calibri"/>
              </a:rPr>
              <a:t>Liên tục</a:t>
            </a:r>
            <a:r>
              <a:rPr lang="vi-VN" sz="1100" dirty="0">
                <a:solidFill>
                  <a:schemeClr val="tx1">
                    <a:lumMod val="50000"/>
                    <a:lumOff val="50000"/>
                  </a:schemeClr>
                </a:solidFill>
                <a:ea typeface="Calibri"/>
                <a:cs typeface="Calibri"/>
              </a:rPr>
              <a:t>: Phản hồi về Bộ Luật Năng Lượng qua </a:t>
            </a:r>
            <a:r>
              <a:rPr lang="vi-VN" sz="1100" dirty="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vi-VN" sz="1100" dirty="0">
                <a:solidFill>
                  <a:schemeClr val="tx1">
                    <a:lumMod val="50000"/>
                    <a:lumOff val="50000"/>
                  </a:schemeClr>
                </a:solidFill>
                <a:ea typeface="Calibri"/>
                <a:cs typeface="Calibri"/>
              </a:rPr>
              <a:t> và khóa đào tạo do chương trình Mass Save tài trợ </a:t>
            </a:r>
          </a:p>
          <a:p>
            <a:pPr marL="171450" indent="-171450">
              <a:buFont typeface="Arial" panose="020B0604020202020204" pitchFamily="34" charset="0"/>
              <a:buChar char="•"/>
            </a:pPr>
            <a:r>
              <a:rPr lang="vi-VN" sz="1100" b="1" dirty="0">
                <a:solidFill>
                  <a:schemeClr val="tx1">
                    <a:lumMod val="50000"/>
                    <a:lumOff val="50000"/>
                  </a:schemeClr>
                </a:solidFill>
                <a:ea typeface="Calibri"/>
                <a:cs typeface="Calibri"/>
              </a:rPr>
              <a:t>Lâu dài</a:t>
            </a:r>
            <a:r>
              <a:rPr lang="vi-VN" sz="1100" dirty="0">
                <a:solidFill>
                  <a:schemeClr val="tx1">
                    <a:lumMod val="50000"/>
                    <a:lumOff val="50000"/>
                  </a:schemeClr>
                </a:solidFill>
                <a:ea typeface="Calibri"/>
                <a:cs typeface="Calibri"/>
              </a:rPr>
              <a:t>: phản hồi của các bên liên quan về Hướng Dẫn Báo Cáo Năng Lượng Tòa Nhà, </a:t>
            </a:r>
            <a:r>
              <a:rPr lang="vi-VN" sz="1100" dirty="0">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vi-VN" sz="4000"/>
              <a:t>Tiết Kiệm Năng Lượng</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680526" cy="4132897"/>
          </a:xfrm>
        </p:spPr>
        <p:txBody>
          <a:bodyPr lIns="91440" tIns="45720" rIns="91440" bIns="45720" anchor="t"/>
          <a:lstStyle/>
          <a:p>
            <a:pPr marL="285750" indent="-285750">
              <a:buFont typeface="Arial" panose="020B0604020202020204" pitchFamily="34" charset="0"/>
              <a:buChar char="•"/>
            </a:pPr>
            <a:r>
              <a:rPr lang="vi-VN" b="0" dirty="0">
                <a:solidFill>
                  <a:srgbClr val="3567B1"/>
                </a:solidFill>
              </a:rPr>
              <a:t>Làm việc với Quản Trị Viên Chương Trình Mass Save về Kế Hoạch Ba Năm 2025-2027</a:t>
            </a:r>
          </a:p>
          <a:p>
            <a:pPr marL="628650" lvl="1" indent="-171450">
              <a:buFont typeface="Arial" panose="020B0604020202020204" pitchFamily="34" charset="0"/>
              <a:buChar char="•"/>
            </a:pPr>
            <a:r>
              <a:rPr lang="vi-VN" sz="1200" dirty="0">
                <a:solidFill>
                  <a:srgbClr val="3567B1"/>
                </a:solidFill>
                <a:ea typeface="Calibri"/>
                <a:cs typeface="Calibri"/>
              </a:rPr>
              <a:t>Miễn phí cải tạo chống chịu thời tiết, máy bơm nhiệt thông qua việc tạo điều kiện cung cấp cho khách hàng có Thu Nhập Trung Bình trên toàn tiểu bang và người thuê nhà trong các Cộng Đồng Bình Đẳng Được Chỉ Định</a:t>
            </a:r>
          </a:p>
          <a:p>
            <a:pPr marL="628650" lvl="1" indent="-171450">
              <a:buFont typeface="Arial" panose="020B0604020202020204" pitchFamily="34" charset="0"/>
              <a:buChar char="•"/>
            </a:pPr>
            <a:r>
              <a:rPr lang="vi-VN" sz="1200" dirty="0">
                <a:solidFill>
                  <a:srgbClr val="3567B1"/>
                </a:solidFill>
                <a:ea typeface="Calibri"/>
                <a:cs typeface="Calibri"/>
              </a:rPr>
              <a:t>Ra mắt bảng điểm nhà ở và tư vấn khử carbon</a:t>
            </a:r>
          </a:p>
          <a:p>
            <a:pPr marL="285750" indent="-285750">
              <a:spcBef>
                <a:spcPts val="1200"/>
              </a:spcBef>
              <a:buFont typeface="Arial" panose="020B0604020202020204" pitchFamily="34" charset="0"/>
              <a:buChar char="•"/>
            </a:pPr>
            <a:r>
              <a:rPr lang="vi-VN" b="0" dirty="0">
                <a:solidFill>
                  <a:srgbClr val="3567B1"/>
                </a:solidFill>
                <a:ea typeface="Calibri"/>
                <a:cs typeface="Calibri"/>
              </a:rPr>
              <a:t>Tăng cơ hội nâng cao nhận thức của công chúng về hoạt động của Ban Tiết Kiệm Năng Lượng</a:t>
            </a:r>
          </a:p>
          <a:p>
            <a:pPr marL="285750" indent="-285750">
              <a:spcBef>
                <a:spcPts val="1200"/>
              </a:spcBef>
              <a:buFont typeface="Arial" panose="020B0604020202020204" pitchFamily="34" charset="0"/>
              <a:buChar char="•"/>
            </a:pPr>
            <a:r>
              <a:rPr lang="vi-VN" b="0" dirty="0">
                <a:solidFill>
                  <a:srgbClr val="3567B1"/>
                </a:solidFill>
                <a:ea typeface="Calibri"/>
                <a:cs typeface="Calibri"/>
              </a:rPr>
              <a:t>Triển khai Chương Trình Hoàn Tiền Năng Lượng Gia Dụng cho khách hàng của nhà máy điện thành phố, Chương Trình Hoàn Tiền Thiết Bị Điện Gia Dụng thông qua chương trình Mass Save</a:t>
            </a:r>
          </a:p>
          <a:p>
            <a:pPr marL="285750" indent="-285750">
              <a:buFont typeface="Calibri"/>
              <a:buChar char="-"/>
            </a:pPr>
            <a:endParaRPr lang="en-US" dirty="0">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a:solidFill>
                  <a:srgbClr val="2CB34B"/>
                </a:solidFill>
              </a:rPr>
              <a:t>Dự Án Quan Trọng Năm 2025</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vi-VN"/>
              <a:t>Cộng Đồng Xanh</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6165606" cy="2688880"/>
          </a:xfrm>
        </p:spPr>
        <p:txBody>
          <a:bodyPr lIns="91440" tIns="45720" rIns="91440" bIns="45720" numCol="1" spcCol="548640" anchor="t"/>
          <a:lstStyle/>
          <a:p>
            <a:pPr marL="342900" indent="-342900">
              <a:spcBef>
                <a:spcPts val="0"/>
              </a:spcBef>
              <a:spcAft>
                <a:spcPts val="1800"/>
              </a:spcAft>
              <a:buFont typeface="Arial" panose="020B0604020202020204" pitchFamily="34" charset="0"/>
              <a:buChar char="•"/>
            </a:pPr>
            <a:r>
              <a:rPr lang="vi-VN" sz="2000">
                <a:solidFill>
                  <a:srgbClr val="3567B1"/>
                </a:solidFill>
                <a:ea typeface="Calibri"/>
                <a:cs typeface="Calibri"/>
              </a:rPr>
              <a:t>Hỗ trợ và khuyến khích các nỗ lực khử carbon đô thị công bằng để thúc đẩy các mục tiêu khí hậu của MA</a:t>
            </a:r>
          </a:p>
          <a:p>
            <a:pPr marL="342900" indent="-342900">
              <a:spcBef>
                <a:spcPts val="0"/>
              </a:spcBef>
              <a:spcAft>
                <a:spcPts val="1800"/>
              </a:spcAft>
              <a:buFont typeface="Arial" panose="020B0604020202020204" pitchFamily="34" charset="0"/>
              <a:buChar char="•"/>
            </a:pPr>
            <a:r>
              <a:rPr lang="vi-VN" sz="2000">
                <a:solidFill>
                  <a:srgbClr val="3567B1"/>
                </a:solidFill>
                <a:ea typeface="Calibri"/>
                <a:cs typeface="Calibri"/>
              </a:rPr>
              <a:t>Chứng nhận Cộng Đồng Đi Đầu về Khí Hậu đầu tiên</a:t>
            </a:r>
          </a:p>
          <a:p>
            <a:pPr marL="342900" indent="-342900">
              <a:spcBef>
                <a:spcPts val="0"/>
              </a:spcBef>
              <a:spcAft>
                <a:spcPts val="1800"/>
              </a:spcAft>
              <a:buFont typeface="Arial" panose="020B0604020202020204" pitchFamily="34" charset="0"/>
              <a:buChar char="•"/>
            </a:pPr>
            <a:r>
              <a:rPr lang="vi-VN" sz="2000">
                <a:solidFill>
                  <a:srgbClr val="3567B1"/>
                </a:solidFill>
                <a:ea typeface="Calibri"/>
                <a:cs typeface="Calibri"/>
              </a:rPr>
              <a:t>Đạt mốc 300 Cộng Đồng Xanh</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vi-VN" sz="2800"/>
              <a:t>Mục Tiêu Năm 2025</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vi-VN" sz="1600" b="1">
                <a:solidFill>
                  <a:srgbClr val="1E7F7B"/>
                </a:solidFill>
                <a:cs typeface="Sora" pitchFamily="2" charset="0"/>
              </a:rPr>
              <a:t>Tiến Độ/Thời Hạn Năm 2025</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69660"/>
          </a:xfrm>
          <a:prstGeom prst="rect">
            <a:avLst/>
          </a:prstGeom>
          <a:noFill/>
        </p:spPr>
        <p:txBody>
          <a:bodyPr wrap="square" lIns="91440" tIns="45720" rIns="91440" bIns="45720" anchor="t">
            <a:spAutoFit/>
          </a:bodyPr>
          <a:lstStyle/>
          <a:p>
            <a:endParaRPr lang="en-US" sz="1200">
              <a:solidFill>
                <a:schemeClr val="tx1">
                  <a:lumMod val="50000"/>
                  <a:lumOff val="50000"/>
                </a:schemeClr>
              </a:solidFill>
            </a:endParaRPr>
          </a:p>
          <a:p>
            <a:pPr marL="171450" indent="-171450">
              <a:buFont typeface="Arial" panose="020B0604020202020204" pitchFamily="34" charset="0"/>
              <a:buChar char="•"/>
            </a:pPr>
            <a:r>
              <a:rPr lang="vi-VN" sz="1200">
                <a:solidFill>
                  <a:schemeClr val="tx1">
                    <a:lumMod val="50000"/>
                    <a:lumOff val="50000"/>
                  </a:schemeClr>
                </a:solidFill>
              </a:rPr>
              <a:t>Truy cập </a:t>
            </a:r>
            <a:r>
              <a:rPr lang="vi-VN" sz="1200">
                <a:solidFill>
                  <a:srgbClr val="3567B1"/>
                </a:solidFill>
                <a:hlinkClick r:id="rId2">
                  <a:extLst>
                    <a:ext uri="{A12FA001-AC4F-418D-AE19-62706E023703}">
                      <ahyp:hlinkClr xmlns:ahyp="http://schemas.microsoft.com/office/drawing/2018/hyperlinkcolor" val="tx"/>
                    </a:ext>
                  </a:extLst>
                </a:hlinkClick>
              </a:rPr>
              <a:t>trang web</a:t>
            </a:r>
            <a:r>
              <a:rPr lang="vi-VN" sz="1200">
                <a:solidFill>
                  <a:schemeClr val="tx1">
                    <a:lumMod val="50000"/>
                    <a:lumOff val="50000"/>
                  </a:schemeClr>
                </a:solidFill>
              </a:rPr>
              <a:t> của chúng tôi để xem các thời hạn quan trọng</a:t>
            </a:r>
          </a:p>
          <a:p>
            <a:endParaRPr lang="en-US" sz="1200"/>
          </a:p>
          <a:p>
            <a:r>
              <a:rPr lang="vi-VN" sz="1200">
                <a:solidFill>
                  <a:srgbClr val="3567B1"/>
                </a:solidFill>
                <a:hlinkClick r:id="rId2">
                  <a:extLst>
                    <a:ext uri="{A12FA001-AC4F-418D-AE19-62706E023703}">
                      <ahyp:hlinkClr xmlns:ahyp="http://schemas.microsoft.com/office/drawing/2018/hyperlinkcolor" val="tx"/>
                    </a:ext>
                  </a:extLst>
                </a:hlinkClick>
              </a:rPr>
              <a:t>Lịch 2025 của Chương Trình Cộng Đồng Xanh</a:t>
            </a:r>
          </a:p>
          <a:p>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063070" cy="338554"/>
          </a:xfrm>
          <a:prstGeom prst="rect">
            <a:avLst/>
          </a:prstGeom>
          <a:noFill/>
        </p:spPr>
        <p:txBody>
          <a:bodyPr wrap="square" rtlCol="0">
            <a:spAutoFit/>
          </a:bodyPr>
          <a:lstStyle/>
          <a:p>
            <a:r>
              <a:rPr lang="vi-VN" sz="1600" b="1">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5" y="4697287"/>
            <a:ext cx="3206287" cy="1938992"/>
          </a:xfrm>
          <a:prstGeom prst="rect">
            <a:avLst/>
          </a:prstGeom>
          <a:noFill/>
        </p:spPr>
        <p:txBody>
          <a:bodyPr wrap="square" lIns="91440" tIns="45720" rIns="91440" bIns="45720" anchor="t">
            <a:spAutoFit/>
          </a:bodyPr>
          <a:lstStyle/>
          <a:p>
            <a:pPr marL="171450" indent="-171450">
              <a:buFont typeface="Arial" panose="020B0604020202020204" pitchFamily="34" charset="0"/>
              <a:buChar char="•"/>
            </a:pPr>
            <a:r>
              <a:rPr lang="vi-VN" sz="1200" b="1" dirty="0">
                <a:solidFill>
                  <a:schemeClr val="tx1">
                    <a:lumMod val="50000"/>
                    <a:lumOff val="50000"/>
                  </a:schemeClr>
                </a:solidFill>
                <a:ea typeface="Calibri"/>
                <a:cs typeface="Calibri"/>
              </a:rPr>
              <a:t>Mùa Hè - Thu</a:t>
            </a:r>
            <a:r>
              <a:rPr lang="vi-VN" sz="1200" dirty="0">
                <a:solidFill>
                  <a:schemeClr val="tx1">
                    <a:lumMod val="50000"/>
                    <a:lumOff val="50000"/>
                  </a:schemeClr>
                </a:solidFill>
                <a:ea typeface="Calibri"/>
                <a:cs typeface="Calibri"/>
              </a:rPr>
              <a:t>: Phiên thảo luận với các bên liên quan về quy chế mẫu</a:t>
            </a:r>
          </a:p>
          <a:p>
            <a:pPr marL="171450" indent="-171450">
              <a:buFont typeface="Arial" panose="020B0604020202020204" pitchFamily="34" charset="0"/>
              <a:buChar char="•"/>
            </a:pPr>
            <a:r>
              <a:rPr lang="vi-VN" sz="1200" b="1" dirty="0">
                <a:solidFill>
                  <a:schemeClr val="tx1">
                    <a:lumMod val="50000"/>
                    <a:lumOff val="50000"/>
                  </a:schemeClr>
                </a:solidFill>
                <a:ea typeface="Calibri"/>
                <a:cs typeface="Calibri"/>
              </a:rPr>
              <a:t>Mùa Thu</a:t>
            </a:r>
            <a:r>
              <a:rPr lang="vi-VN" sz="1200" dirty="0">
                <a:solidFill>
                  <a:schemeClr val="tx1">
                    <a:lumMod val="50000"/>
                    <a:lumOff val="50000"/>
                  </a:schemeClr>
                </a:solidFill>
                <a:ea typeface="Calibri"/>
                <a:cs typeface="Calibri"/>
              </a:rPr>
              <a:t>: Hội Nghị Thượng Đỉnh Cộng Đồng Xanh</a:t>
            </a:r>
          </a:p>
          <a:p>
            <a:pPr marL="171450" indent="-171450">
              <a:buFont typeface="Arial" panose="020B0604020202020204" pitchFamily="34" charset="0"/>
              <a:buChar char="•"/>
            </a:pPr>
            <a:r>
              <a:rPr lang="vi-VN" sz="1200" b="1" dirty="0">
                <a:solidFill>
                  <a:schemeClr val="tx1">
                    <a:lumMod val="50000"/>
                    <a:lumOff val="50000"/>
                  </a:schemeClr>
                </a:solidFill>
                <a:ea typeface="Calibri"/>
                <a:cs typeface="Calibri"/>
              </a:rPr>
              <a:t>Liên tục</a:t>
            </a:r>
            <a:r>
              <a:rPr lang="vi-VN" sz="1200" dirty="0">
                <a:solidFill>
                  <a:schemeClr val="tx1">
                    <a:lumMod val="50000"/>
                    <a:lumOff val="50000"/>
                  </a:schemeClr>
                </a:solidFill>
                <a:ea typeface="Calibri"/>
                <a:cs typeface="Calibri"/>
              </a:rPr>
              <a:t>: Hội thảo trực tuyến chuyên đề trong cả năm – </a:t>
            </a:r>
            <a:r>
              <a:rPr lang="vi-VN"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tham gia danh sách nhận email nhanh của chúng tôi</a:t>
            </a:r>
            <a:r>
              <a:rPr lang="vi-VN" sz="1200" dirty="0">
                <a:solidFill>
                  <a:schemeClr val="tx1">
                    <a:lumMod val="50000"/>
                    <a:lumOff val="50000"/>
                  </a:schemeClr>
                </a:solidFill>
                <a:ea typeface="Calibri"/>
                <a:cs typeface="Calibri"/>
              </a:rPr>
              <a:t> để nhận thông báo về các chương trình tài trợ và cơ hội khác</a:t>
            </a:r>
          </a:p>
          <a:p>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vi-VN" sz="4000"/>
              <a:t>Cộng Đồng Xanh</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11912" cy="4471866"/>
          </a:xfrm>
        </p:spPr>
        <p:txBody>
          <a:bodyPr lIns="91440" tIns="45720" rIns="91440" bIns="45720" anchor="t"/>
          <a:lstStyle/>
          <a:p>
            <a:r>
              <a:rPr lang="vi-VN" dirty="0">
                <a:solidFill>
                  <a:srgbClr val="3567B1"/>
                </a:solidFill>
                <a:ea typeface="Calibri"/>
                <a:cs typeface="Sora" pitchFamily="2" charset="0"/>
              </a:rPr>
              <a:t>Các Khoản Tài Trợ:</a:t>
            </a:r>
          </a:p>
          <a:p>
            <a:pPr marL="574675" lvl="1" indent="-285750">
              <a:buFont typeface="Arial" panose="020B0604020202020204" pitchFamily="34" charset="0"/>
              <a:buChar char="•"/>
            </a:pPr>
            <a:r>
              <a:rPr lang="vi-VN" sz="1400" dirty="0">
                <a:solidFill>
                  <a:srgbClr val="3567B1"/>
                </a:solidFill>
                <a:ea typeface="Calibri"/>
                <a:cs typeface="Sora" pitchFamily="2" charset="0"/>
              </a:rPr>
              <a:t>Hỗ Trợ Kỹ Thuật Năng Lượng Đô Thị (META)</a:t>
            </a:r>
          </a:p>
          <a:p>
            <a:pPr marL="574675" lvl="1" indent="-285750">
              <a:buFont typeface="Arial" panose="020B0604020202020204" pitchFamily="34" charset="0"/>
              <a:buChar char="•"/>
            </a:pPr>
            <a:r>
              <a:rPr lang="vi-VN" sz="1400" dirty="0">
                <a:solidFill>
                  <a:srgbClr val="3567B1"/>
                </a:solidFill>
                <a:ea typeface="Calibri"/>
                <a:cs typeface="Sora" pitchFamily="2" charset="0"/>
              </a:rPr>
              <a:t>Cạnh Tranh GC</a:t>
            </a:r>
          </a:p>
          <a:p>
            <a:pPr marL="574675" lvl="1" indent="-285750">
              <a:buFont typeface="Arial" panose="020B0604020202020204" pitchFamily="34" charset="0"/>
              <a:buChar char="•"/>
            </a:pPr>
            <a:r>
              <a:rPr lang="vi-VN" sz="1400" dirty="0">
                <a:solidFill>
                  <a:srgbClr val="3567B1"/>
                </a:solidFill>
                <a:ea typeface="Calibri"/>
                <a:cs typeface="Sora" pitchFamily="2" charset="0"/>
              </a:rPr>
              <a:t>Hỗ Trợ Lộ Trình Khử Carbon Đô Thị</a:t>
            </a:r>
          </a:p>
          <a:p>
            <a:pPr marL="574675" lvl="1" indent="-285750">
              <a:buFont typeface="Arial" panose="020B0604020202020204" pitchFamily="34" charset="0"/>
              <a:buChar char="•"/>
            </a:pPr>
            <a:r>
              <a:rPr lang="vi-VN" sz="1400" dirty="0">
                <a:solidFill>
                  <a:srgbClr val="3567B1"/>
                </a:solidFill>
                <a:ea typeface="Calibri"/>
                <a:cs typeface="Sora" pitchFamily="2" charset="0"/>
              </a:rPr>
              <a:t>Hỗ Trợ Công Nghệ Đi Đầu về Ứng Phó với Khí Hậu</a:t>
            </a:r>
          </a:p>
          <a:p>
            <a:pPr marL="574675" lvl="1" indent="-285750">
              <a:buFont typeface="Arial" panose="020B0604020202020204" pitchFamily="34" charset="0"/>
              <a:buChar char="•"/>
            </a:pPr>
            <a:r>
              <a:rPr lang="vi-VN" sz="1400" dirty="0">
                <a:solidFill>
                  <a:srgbClr val="3567B1"/>
                </a:solidFill>
                <a:ea typeface="Calibri"/>
                <a:cs typeface="Sora" pitchFamily="2" charset="0"/>
              </a:rPr>
              <a:t>Khu Học Chánh Khu Vực</a:t>
            </a:r>
          </a:p>
          <a:p>
            <a:pPr marL="574675" lvl="1" indent="-285750">
              <a:buFont typeface="Arial" panose="020B0604020202020204" pitchFamily="34" charset="0"/>
              <a:buChar char="•"/>
            </a:pPr>
            <a:r>
              <a:rPr lang="vi-VN" sz="1400" dirty="0">
                <a:solidFill>
                  <a:srgbClr val="3567B1"/>
                </a:solidFill>
                <a:ea typeface="Calibri"/>
                <a:cs typeface="Sora" pitchFamily="2" charset="0"/>
              </a:rPr>
              <a:t>Hỗ Trợ Lập Kế Hoạch Năng Lượng Khu Vực</a:t>
            </a:r>
          </a:p>
          <a:p>
            <a:pPr marL="574675" lvl="1" indent="-285750">
              <a:buFont typeface="Arial" panose="020B0604020202020204" pitchFamily="34" charset="0"/>
              <a:buChar char="•"/>
            </a:pPr>
            <a:r>
              <a:rPr lang="vi-VN" sz="1400" dirty="0">
                <a:solidFill>
                  <a:srgbClr val="3567B1"/>
                </a:solidFill>
                <a:ea typeface="Calibri"/>
                <a:cs typeface="Sora" pitchFamily="2" charset="0"/>
              </a:rPr>
              <a:t>Tăng Tốc Khử Carbon Đi Đầu về Ứng Phó với Khí Hậu</a:t>
            </a:r>
          </a:p>
          <a:p>
            <a:r>
              <a:rPr lang="vi-VN" dirty="0">
                <a:solidFill>
                  <a:srgbClr val="3567B1"/>
                </a:solidFill>
                <a:ea typeface="Calibri"/>
                <a:cs typeface="Sora" pitchFamily="2" charset="0"/>
              </a:rPr>
              <a:t>Điều phối các nỗ lực khử carbon đô thị với Kế Hoạch Ba Năm mới</a:t>
            </a:r>
          </a:p>
          <a:p>
            <a:r>
              <a:rPr lang="vi-VN" dirty="0">
                <a:solidFill>
                  <a:srgbClr val="3567B1"/>
                </a:solidFill>
                <a:ea typeface="Calibri"/>
                <a:cs typeface="Sora" pitchFamily="2" charset="0"/>
              </a:rPr>
              <a:t>Phát triển quy chế mẫu về lưu trữ năng lượng mặt trời và pin</a:t>
            </a:r>
          </a:p>
          <a:p>
            <a:r>
              <a:rPr lang="vi-VN" dirty="0">
                <a:solidFill>
                  <a:srgbClr val="3567B1"/>
                </a:solidFill>
                <a:ea typeface="Calibri"/>
                <a:cs typeface="Sora" pitchFamily="2" charset="0"/>
              </a:rPr>
              <a:t>Xây dựng năng lực đô thị</a:t>
            </a:r>
          </a:p>
          <a:p>
            <a:r>
              <a:rPr lang="vi-VN" dirty="0">
                <a:solidFill>
                  <a:srgbClr val="3567B1"/>
                </a:solidFill>
                <a:ea typeface="Calibri"/>
                <a:cs typeface="Sora" pitchFamily="2" charset="0"/>
              </a:rPr>
              <a:t>Hội Nghị Thượng Đỉnh Cộng Đồng Xanh</a:t>
            </a:r>
          </a:p>
          <a:p>
            <a:endParaRPr lang="en-US" sz="1400" dirty="0">
              <a:solidFill>
                <a:srgbClr val="3567B1"/>
              </a:solidFill>
              <a:ea typeface="Calibri"/>
              <a:cs typeface="Sora" pitchFamily="2" charset="0"/>
            </a:endParaRPr>
          </a:p>
          <a:p>
            <a:endParaRPr lang="en-US" sz="1400"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a:solidFill>
                  <a:srgbClr val="2CB34B"/>
                </a:solidFill>
              </a:rPr>
              <a:t>Dự Án Quan Trọng Năm 2025</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vi-VN" sz="4000"/>
              <a:t>Lãnh Đạo Bằng Hành Động</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r>
              <a:rPr lang="vi-VN" sz="1600" b="1" dirty="0">
                <a:solidFill>
                  <a:srgbClr val="3567B1"/>
                </a:solidFill>
              </a:rPr>
              <a:t>Thực Hiện Sắc Lệnh 594 của Thống Đốc về LBE</a:t>
            </a:r>
          </a:p>
          <a:p>
            <a:pPr marL="285750" indent="-285750">
              <a:buFont typeface="Arial" panose="020B0604020202020204" pitchFamily="34" charset="0"/>
              <a:buChar char="•"/>
            </a:pPr>
            <a:r>
              <a:rPr lang="vi-VN" dirty="0">
                <a:solidFill>
                  <a:srgbClr val="3567B1"/>
                </a:solidFill>
              </a:rPr>
              <a:t>Hỗ trợ điện khí hóa đội xe của tiểu bang</a:t>
            </a:r>
          </a:p>
          <a:p>
            <a:pPr marL="285750" indent="-285750">
              <a:buFont typeface="Arial" panose="020B0604020202020204" pitchFamily="34" charset="0"/>
              <a:buChar char="•"/>
            </a:pPr>
            <a:r>
              <a:rPr lang="vi-VN" dirty="0">
                <a:solidFill>
                  <a:srgbClr val="3567B1"/>
                </a:solidFill>
              </a:rPr>
              <a:t>Thúc đẩy việc tiếp tục giảm nhiên liệu hóa thạch tại chỗ ở các địa điểm của tiểu bang</a:t>
            </a:r>
          </a:p>
          <a:p>
            <a:pPr marL="285750" indent="-285750">
              <a:buFont typeface="Arial" panose="020B0604020202020204" pitchFamily="34" charset="0"/>
              <a:buChar char="•"/>
            </a:pPr>
            <a:r>
              <a:rPr lang="vi-VN" dirty="0">
                <a:solidFill>
                  <a:srgbClr val="3567B1"/>
                </a:solidFill>
              </a:rPr>
              <a:t>Xác định các cơ hội sử dụng/thí điểm nhiên liệu thay thế để điện khí hóa đội xe hạng trung/hạng nặng của tiểu bang </a:t>
            </a:r>
          </a:p>
          <a:p>
            <a:pPr marL="285750" indent="-285750">
              <a:buFont typeface="Arial" panose="020B0604020202020204" pitchFamily="34" charset="0"/>
              <a:buChar char="•"/>
            </a:pPr>
            <a:r>
              <a:rPr lang="vi-VN" dirty="0">
                <a:solidFill>
                  <a:srgbClr val="3567B1"/>
                </a:solidFill>
              </a:rPr>
              <a:t>Tăng cường triển khai lưu trữ năng lượng mặt trời và pin tại các địa điểm của tiểu bang, giảm chi phí cho tiểu bang và bổ sung các nguồn năng lượng</a:t>
            </a:r>
            <a:r>
              <a:rPr lang="vi-VN" strike="sngStrike" dirty="0">
                <a:solidFill>
                  <a:srgbClr val="3567B1"/>
                </a:solidFill>
              </a:rPr>
              <a:t> </a:t>
            </a:r>
            <a:r>
              <a:rPr lang="vi-VN" dirty="0">
                <a:solidFill>
                  <a:srgbClr val="3567B1"/>
                </a:solidFill>
              </a:rPr>
              <a:t>sạch vào lưới điện</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vi-VN" sz="2800"/>
              <a:t>Mục Tiêu Năm 2025</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8" y="4561609"/>
            <a:ext cx="6903891"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vi-VN" sz="1600" b="1" i="0" u="none" strike="noStrike" cap="none" normalizeH="0" baseline="0" noProof="0" dirty="0">
                <a:ln>
                  <a:noFill/>
                </a:ln>
                <a:solidFill>
                  <a:srgbClr val="3567B1"/>
                </a:solidFill>
                <a:uLnTx/>
                <a:uFillTx/>
                <a:latin typeface="Arial" panose="020F0502020204030204"/>
                <a:ea typeface="+mn-ea"/>
                <a:cs typeface="+mn-cs"/>
              </a:rPr>
              <a:t>Chương Trình Hoàn Tiền MOR-EV và Liên Minh Thành Phố Sạch MA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vi-VN" b="0" i="0" u="none" strike="noStrike" cap="none" normalizeH="0" baseline="0" noProof="0" dirty="0">
                <a:ln>
                  <a:noFill/>
                </a:ln>
                <a:solidFill>
                  <a:srgbClr val="3567B1"/>
                </a:solidFill>
                <a:uLnTx/>
                <a:uFillTx/>
                <a:latin typeface="Arial" panose="020F0502020204030204"/>
                <a:ea typeface="+mn-ea"/>
                <a:cs typeface="+mn-cs"/>
              </a:rPr>
              <a:t>Ưu tiên hơn nữa quyền tiếp cận EV cho cư dân có thu nhập thấp và trung bình (LMI) và cải thiện hiệu quả chi phí của chương trình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vi-VN" b="0" i="0" u="none" strike="noStrike" cap="none" normalizeH="0" baseline="0" noProof="0" dirty="0">
                <a:ln>
                  <a:noFill/>
                </a:ln>
                <a:solidFill>
                  <a:srgbClr val="3567B1"/>
                </a:solidFill>
                <a:uLnTx/>
                <a:uFillTx/>
                <a:latin typeface="Arial" panose="020F0502020204030204"/>
                <a:ea typeface="+mn-ea"/>
                <a:cs typeface="+mn-cs"/>
              </a:rPr>
              <a:t>Thúc đẩy điện khí hóa xe hạng trung và hạng nặng thông qua chương trình hoàn tiền MOR-EV, với các ưu đãi bổ sung cho những đội xe hoạt động trong các Cộng Đồng Công Lý Môi Trường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975288"/>
            <a:ext cx="14622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cap="none" normalizeH="0" baseline="0" noProof="0">
                <a:ln>
                  <a:noFill/>
                </a:ln>
                <a:solidFill>
                  <a:srgbClr val="1E7F7B"/>
                </a:solidFill>
                <a:uLnTx/>
                <a:uFillTx/>
                <a:latin typeface="Arial" panose="020F0502020204030204"/>
                <a:ea typeface="+mn-ea"/>
                <a:cs typeface="Sora" pitchFamily="2" charset="0"/>
              </a:rPr>
              <a:t>Tiến Độ Năm 2025</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240857"/>
            <a:ext cx="2977345" cy="1615827"/>
          </a:xfrm>
          <a:prstGeom prst="rect">
            <a:avLst/>
          </a:prstGeom>
          <a:noFill/>
        </p:spPr>
        <p:txBody>
          <a:bodyPr wrap="square">
            <a:spAutoFit/>
          </a:bodyPr>
          <a:lstStyle/>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Đầu Xuân</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Triển khai khoản Tài Trợ CHDV</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Đầu Xuân</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Khởi động các khoản tài trợ triển khai khử carbon quy mô lớn cho các địa điểm của tiểu bang</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Mùa Hè</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Hoàn thiện việc cập nhật các Quy Định của chương trình MOR-EV</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Mùa Đông</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Tổ chức trao Giải Thưởng LBE thường niên</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1600" b="1" i="0" u="none" strike="noStrike" cap="none" normalizeH="0" baseline="0" noProof="0">
                <a:ln>
                  <a:noFill/>
                </a:ln>
                <a:solidFill>
                  <a:srgbClr val="1E7F7B"/>
                </a:solidFill>
                <a:uLnTx/>
                <a:uFillTx/>
                <a:latin typeface="Arial" panose="020F0502020204030204"/>
                <a:ea typeface="+mn-ea"/>
                <a:cs typeface="Sora" pitchFamily="2" charset="0"/>
              </a:rPr>
              <a:t>Cơ Hội Tham Gia của Công Chúng</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676405"/>
            <a:ext cx="2977345" cy="1446550"/>
          </a:xfrm>
          <a:prstGeom prst="rect">
            <a:avLst/>
          </a:prstGeom>
          <a:noFill/>
        </p:spPr>
        <p:txBody>
          <a:bodyPr wrap="square">
            <a:spAutoFit/>
          </a:bodyPr>
          <a:lstStyle/>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Đầu Xuân</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Sửa đổi các Quy Định của chương trình MOR-EV và quá trình xin ý kiến công chúng</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Mùa Thu</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Nộp báo cáo về MOR-EV cho cơ quan lập pháp</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kumimoji="0" lang="vi-VN" sz="1100" b="1" i="0" u="none" strike="noStrike" cap="none" normalizeH="0" baseline="0" noProof="0" dirty="0">
                <a:ln>
                  <a:noFill/>
                </a:ln>
                <a:solidFill>
                  <a:prstClr val="black">
                    <a:lumMod val="50000"/>
                    <a:lumOff val="50000"/>
                  </a:prstClr>
                </a:solidFill>
                <a:uLnTx/>
                <a:uFillTx/>
                <a:latin typeface="Arial" panose="020F0502020204030204"/>
                <a:ea typeface="+mn-ea"/>
                <a:cs typeface="+mn-cs"/>
              </a:rPr>
              <a:t>Mùa Thu</a:t>
            </a:r>
            <a:r>
              <a:rPr kumimoji="0" lang="vi-VN" sz="1100" b="0" i="0" u="none" strike="noStrike" cap="none" normalizeH="0" baseline="0" noProof="0" dirty="0">
                <a:ln>
                  <a:noFill/>
                </a:ln>
                <a:solidFill>
                  <a:prstClr val="black">
                    <a:lumMod val="50000"/>
                    <a:lumOff val="50000"/>
                  </a:prstClr>
                </a:solidFill>
                <a:uLnTx/>
                <a:uFillTx/>
                <a:latin typeface="Arial" panose="020F0502020204030204"/>
                <a:ea typeface="+mn-ea"/>
                <a:cs typeface="+mn-cs"/>
              </a:rPr>
              <a:t>: Bắt đầu nhận hồ sơ Giải Thưởng LBE từ các cơ quan, trường sở, đô thị và cá nhân thuộc tiểu bang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vi-VN" sz="4000"/>
              <a:t>Lãnh Đạo Bằng Hành Động</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2800" b="1" i="0" u="none" strike="noStrike" cap="none" normalizeH="0" baseline="0" noProof="0">
                <a:ln>
                  <a:noFill/>
                </a:ln>
                <a:solidFill>
                  <a:srgbClr val="2CB34B"/>
                </a:solidFill>
                <a:uLnTx/>
                <a:uFillTx/>
                <a:latin typeface="Arial" panose="020F0502020204030204"/>
                <a:ea typeface="+mn-ea"/>
                <a:cs typeface="+mn-cs"/>
              </a:rPr>
              <a:t>Dự Án Quan Trọng Năm 2025</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vi-VN" sz="1400" b="1" i="0" u="none" strike="noStrike" cap="none" normalizeH="0" baseline="0" noProof="0" dirty="0">
                <a:ln>
                  <a:noFill/>
                </a:ln>
                <a:solidFill>
                  <a:srgbClr val="3567B1"/>
                </a:solidFill>
                <a:uLnTx/>
                <a:uFillTx/>
                <a:latin typeface="Arial" panose="020F0502020204030204"/>
                <a:ea typeface="+mn-ea"/>
                <a:cs typeface="+mn-cs"/>
              </a:rPr>
              <a:t>Thực Hiện Sắc Lệnh 594</a:t>
            </a:r>
            <a:r>
              <a:rPr kumimoji="0" lang="vi-VN" sz="2400" b="1" i="0" u="none" strike="noStrike" cap="none" normalizeH="0" baseline="0" noProof="0" dirty="0">
                <a:ln>
                  <a:noFill/>
                </a:ln>
                <a:solidFill>
                  <a:prstClr val="black"/>
                </a:solidFill>
                <a:uLnTx/>
                <a:uFillTx/>
                <a:latin typeface="Arial" panose="020F0502020204030204"/>
                <a:ea typeface="+mn-ea"/>
                <a:cs typeface="+mn-cs"/>
              </a:rPr>
              <a:t> </a:t>
            </a:r>
            <a:r>
              <a:rPr kumimoji="0" lang="vi-VN" sz="1400" b="1" i="0" u="none" strike="noStrike" cap="none" normalizeH="0" baseline="0" noProof="0" dirty="0">
                <a:ln>
                  <a:noFill/>
                </a:ln>
                <a:solidFill>
                  <a:srgbClr val="3567B1"/>
                </a:solidFill>
                <a:uLnTx/>
                <a:uFillTx/>
                <a:latin typeface="Arial" panose="020F0502020204030204"/>
                <a:ea typeface="+mn-ea"/>
                <a:cs typeface="+mn-cs"/>
              </a:rPr>
              <a:t>của Thống Đốc về LBE</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Khởi động chương trình tài trợ 20 triệu USD để hỗ trợ hoạt động khử carbon tòa nhà quy mô lớn hơn của tiểu bang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Tăng tốc trao tài trợ xây dựng hạ tầng sạc EV cho đội xe, triển khai năng lượng mặt trời mới + lưu trữ năng lượng, khử carbon thiết bị và sửa chữa PV mặt trời</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Hoàn thiện hơn 50 kế hoạch điện khí hóa xe của đội xe tiểu bang vào tháng Sáu</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66187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vi-VN" b="1" i="0" u="none" strike="noStrike" cap="none" normalizeH="0" baseline="0" noProof="0" dirty="0">
                <a:ln>
                  <a:noFill/>
                </a:ln>
                <a:solidFill>
                  <a:srgbClr val="3567B1"/>
                </a:solidFill>
                <a:uLnTx/>
                <a:uFillTx/>
                <a:latin typeface="Arial" panose="020F0502020204030204"/>
                <a:ea typeface="+mn-ea"/>
                <a:cs typeface="+mn-cs"/>
              </a:rPr>
              <a:t>Chương Trình Hoàn Tiền MOR-EV và Liên Minh Thành Phố Sạch MA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Tăng cường thu hút, hợp tác và tiếp cận để thúc đẩy việc tiếp cận EV rộng rãi hơn cho các cộng đồng thiệt thòi và các nhóm dân số ưu tiên</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Triển khai khoản Tài Trợ 5,8 triệu USD của EPA Hoa Kỳ để điện khí hóa 28 xe tải hạng nặng của đội xe tư nhân, khởi động một chương trình chứng nhận đào tạo kỹ thuật viên xe tải điện EV mới tại Cao Đẳng Cộng Đồng Massasoit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vi-VN" sz="1200" b="0" i="0" u="none" strike="noStrike" cap="none" normalizeH="0" baseline="0" noProof="0" dirty="0">
                <a:ln>
                  <a:noFill/>
                </a:ln>
                <a:solidFill>
                  <a:srgbClr val="3567B1"/>
                </a:solidFill>
                <a:uLnTx/>
                <a:uFillTx/>
                <a:latin typeface="Arial" panose="020F0502020204030204"/>
                <a:ea typeface="+mn-ea"/>
                <a:cs typeface="+mn-cs"/>
              </a:rPr>
              <a:t>Sửa đổi các quy định của chương trình MOR-EV để tập trung tài trợ cho cư dân có thu nhập thấp và trung bình một cách hiệu quả hơn về chi phí</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vi-VN" dirty="0"/>
              <a:t>Chính Sách, Lập Kế Hoạch &amp; Phân Tích</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0" y="2419429"/>
            <a:ext cx="6025539" cy="2688880"/>
          </a:xfrm>
        </p:spPr>
        <p:txBody>
          <a:bodyPr/>
          <a:lstStyle/>
          <a:p>
            <a:pPr marL="285750" indent="-285750">
              <a:buFont typeface="Arial" panose="020B0604020202020204" pitchFamily="34" charset="0"/>
              <a:buChar char="•"/>
            </a:pPr>
            <a:r>
              <a:rPr lang="vi-VN" sz="1800" dirty="0">
                <a:solidFill>
                  <a:srgbClr val="3567B1"/>
                </a:solidFill>
              </a:rPr>
              <a:t>Ủng hộ điện khí hóa, khả năng phục hồi và quá trình chuyển dịch khỏi việc phụ thuộc vào khí thiên nhiên thông qua quy hoạch lưới điện toàn diện và minh bạch </a:t>
            </a:r>
          </a:p>
          <a:p>
            <a:pPr marL="285750" indent="-285750">
              <a:buFont typeface="Arial" panose="020B0604020202020204" pitchFamily="34" charset="0"/>
              <a:buChar char="•"/>
            </a:pPr>
            <a:r>
              <a:rPr lang="vi-VN" sz="1800" dirty="0">
                <a:solidFill>
                  <a:srgbClr val="3567B1"/>
                </a:solidFill>
              </a:rPr>
              <a:t>Thúc đẩy thay đổi trong thiết kế giá điện nhằm giảm giá năng lượng, đồng thời khuyến khích sử dụng máy bơm nhiệt và xe điện</a:t>
            </a:r>
          </a:p>
          <a:p>
            <a:pPr marL="285750" indent="-285750">
              <a:buFont typeface="Arial" panose="020B0604020202020204" pitchFamily="34" charset="0"/>
              <a:buChar char="•"/>
            </a:pPr>
            <a:r>
              <a:rPr lang="vi-VN" sz="1800" dirty="0">
                <a:solidFill>
                  <a:srgbClr val="3567B1"/>
                </a:solidFill>
              </a:rPr>
              <a:t>Thiết kế các cơ cấu thị trường và đấu thầu hiệu quả để đảm bảo nguồn cung cấp năng lượng sạch </a:t>
            </a:r>
          </a:p>
          <a:p>
            <a:r>
              <a:rPr lang="vi-VN"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vi-VN" sz="2800"/>
              <a:t>Mục Tiêu Năm 2025</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975288"/>
            <a:ext cx="3063070" cy="307777"/>
          </a:xfrm>
          <a:prstGeom prst="rect">
            <a:avLst/>
          </a:prstGeom>
          <a:noFill/>
        </p:spPr>
        <p:txBody>
          <a:bodyPr wrap="square" rtlCol="0">
            <a:spAutoFit/>
          </a:bodyPr>
          <a:lstStyle/>
          <a:p>
            <a:r>
              <a:rPr lang="vi-VN" sz="1400" b="1" dirty="0">
                <a:solidFill>
                  <a:srgbClr val="1E7F7B"/>
                </a:solidFill>
                <a:cs typeface="Sora" pitchFamily="2" charset="0"/>
              </a:rPr>
              <a:t>Tiến Độ Năm 2025</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2240857"/>
            <a:ext cx="3200171" cy="2031325"/>
          </a:xfrm>
          <a:prstGeom prst="rect">
            <a:avLst/>
          </a:prstGeom>
          <a:noFill/>
        </p:spPr>
        <p:txBody>
          <a:bodyPr wrap="square">
            <a:spAutoFit/>
          </a:bodyPr>
          <a:lstStyle/>
          <a:p>
            <a:pPr marL="171450" indent="-171450">
              <a:buFont typeface="Arial" panose="020B0604020202020204" pitchFamily="34" charset="0"/>
              <a:buChar char="•"/>
            </a:pPr>
            <a:r>
              <a:rPr lang="vi-VN" sz="1050" b="1" dirty="0">
                <a:solidFill>
                  <a:schemeClr val="tx1">
                    <a:lumMod val="50000"/>
                    <a:lumOff val="50000"/>
                  </a:schemeClr>
                </a:solidFill>
              </a:rPr>
              <a:t>Tháng Một</a:t>
            </a:r>
            <a:r>
              <a:rPr lang="vi-VN" sz="1050" b="0" dirty="0">
                <a:solidFill>
                  <a:schemeClr val="tx1">
                    <a:lumMod val="50000"/>
                    <a:lumOff val="50000"/>
                  </a:schemeClr>
                </a:solidFill>
              </a:rPr>
              <a:t>: Khởi động </a:t>
            </a:r>
            <a:r>
              <a:rPr lang="vi-VN" sz="1050" b="0" dirty="0">
                <a:solidFill>
                  <a:srgbClr val="3567B1"/>
                </a:solidFill>
                <a:hlinkClick r:id="rId2">
                  <a:extLst>
                    <a:ext uri="{A12FA001-AC4F-418D-AE19-62706E023703}">
                      <ahyp:hlinkClr xmlns:ahyp="http://schemas.microsoft.com/office/drawing/2018/hyperlinkcolor" val="tx"/>
                    </a:ext>
                  </a:extLst>
                </a:hlinkClick>
              </a:rPr>
              <a:t>Nhóm Đặc Trách về Giá Điện</a:t>
            </a:r>
            <a:r>
              <a:rPr lang="vi-VN" sz="1050" b="0" dirty="0">
                <a:solidFill>
                  <a:schemeClr val="bg1">
                    <a:lumMod val="50000"/>
                  </a:schemeClr>
                </a:solidFill>
                <a:hlinkClick r:id="rId2">
                  <a:extLst>
                    <a:ext uri="{A12FA001-AC4F-418D-AE19-62706E023703}">
                      <ahyp:hlinkClr xmlns:ahyp="http://schemas.microsoft.com/office/drawing/2018/hyperlinkcolor" val="tx"/>
                    </a:ext>
                  </a:extLst>
                </a:hlinkClick>
              </a:rPr>
              <a:t> </a:t>
            </a:r>
          </a:p>
          <a:p>
            <a:pPr marL="171450" indent="-171450">
              <a:buFont typeface="Arial" panose="020B0604020202020204" pitchFamily="34" charset="0"/>
              <a:buChar char="•"/>
            </a:pPr>
            <a:r>
              <a:rPr lang="vi-VN" sz="1050" b="1" dirty="0">
                <a:solidFill>
                  <a:schemeClr val="tx1">
                    <a:lumMod val="50000"/>
                    <a:lumOff val="50000"/>
                  </a:schemeClr>
                </a:solidFill>
              </a:rPr>
              <a:t>Tháng Tư</a:t>
            </a:r>
            <a:r>
              <a:rPr lang="vi-VN" sz="1050" b="0" dirty="0">
                <a:solidFill>
                  <a:schemeClr val="tx1">
                    <a:lumMod val="50000"/>
                    <a:lumOff val="50000"/>
                  </a:schemeClr>
                </a:solidFill>
              </a:rPr>
              <a:t>: DOER can thiệp </a:t>
            </a:r>
            <a:r>
              <a:rPr lang="vi-VN" sz="1050" b="0" dirty="0">
                <a:solidFill>
                  <a:schemeClr val="bg1">
                    <a:lumMod val="50000"/>
                  </a:schemeClr>
                </a:solidFill>
              </a:rPr>
              <a:t>vào </a:t>
            </a:r>
            <a:r>
              <a:rPr lang="vi-VN" sz="1050" b="0" dirty="0">
                <a:solidFill>
                  <a:srgbClr val="3567B1"/>
                </a:solidFill>
                <a:hlinkClick r:id="rId3">
                  <a:extLst>
                    <a:ext uri="{A12FA001-AC4F-418D-AE19-62706E023703}">
                      <ahyp:hlinkClr xmlns:ahyp="http://schemas.microsoft.com/office/drawing/2018/hyperlinkcolor" val="tx"/>
                    </a:ext>
                  </a:extLst>
                </a:hlinkClick>
              </a:rPr>
              <a:t>các Kế Hoạch Tuân Thủ Khí Hậu (CCP)</a:t>
            </a:r>
            <a:r>
              <a:rPr lang="vi-VN" sz="1050" b="0" dirty="0">
                <a:solidFill>
                  <a:schemeClr val="tx1">
                    <a:lumMod val="50000"/>
                    <a:lumOff val="50000"/>
                  </a:schemeClr>
                </a:solidFill>
              </a:rPr>
              <a:t> từ các công ty khí đốt</a:t>
            </a:r>
          </a:p>
          <a:p>
            <a:pPr marL="171450" indent="-171450">
              <a:buFont typeface="Arial" panose="020B0604020202020204" pitchFamily="34" charset="0"/>
              <a:buChar char="•"/>
            </a:pPr>
            <a:r>
              <a:rPr lang="vi-VN" sz="1050" b="1" dirty="0">
                <a:solidFill>
                  <a:schemeClr val="tx1">
                    <a:lumMod val="50000"/>
                    <a:lumOff val="50000"/>
                  </a:schemeClr>
                </a:solidFill>
              </a:rPr>
              <a:t>Tháng Sáu</a:t>
            </a:r>
            <a:r>
              <a:rPr lang="vi-VN" sz="1050" dirty="0">
                <a:solidFill>
                  <a:schemeClr val="tx1">
                    <a:lumMod val="50000"/>
                    <a:lumOff val="50000"/>
                  </a:schemeClr>
                </a:solidFill>
              </a:rPr>
              <a:t>: Hướng Dẫn Cho Đô Thị về Điện Gió Ngoài Khơi </a:t>
            </a:r>
          </a:p>
          <a:p>
            <a:pPr marL="171450" indent="-171450">
              <a:buFont typeface="Arial" panose="020B0604020202020204" pitchFamily="34" charset="0"/>
              <a:buChar char="•"/>
            </a:pPr>
            <a:r>
              <a:rPr lang="vi-VN" sz="1050" b="1" dirty="0">
                <a:solidFill>
                  <a:schemeClr val="tx1">
                    <a:lumMod val="50000"/>
                    <a:lumOff val="50000"/>
                  </a:schemeClr>
                </a:solidFill>
              </a:rPr>
              <a:t>Tháng Bảy</a:t>
            </a:r>
            <a:r>
              <a:rPr lang="vi-VN" sz="1050" dirty="0">
                <a:solidFill>
                  <a:schemeClr val="tx1">
                    <a:lumMod val="50000"/>
                    <a:lumOff val="50000"/>
                  </a:schemeClr>
                </a:solidFill>
              </a:rPr>
              <a:t>: Công bố Nghiên Cứu về Hiệu Quả Đấu Thầu </a:t>
            </a:r>
            <a:r>
              <a:rPr lang="vi-VN" sz="1050" b="0" dirty="0">
                <a:solidFill>
                  <a:schemeClr val="tx1">
                    <a:lumMod val="50000"/>
                    <a:lumOff val="50000"/>
                  </a:schemeClr>
                </a:solidFill>
              </a:rPr>
              <a:t> </a:t>
            </a:r>
          </a:p>
          <a:p>
            <a:pPr marL="171450" indent="-171450">
              <a:buFont typeface="Arial" panose="020B0604020202020204" pitchFamily="34" charset="0"/>
              <a:buChar char="•"/>
            </a:pPr>
            <a:r>
              <a:rPr lang="vi-VN" sz="1050" b="1" dirty="0">
                <a:solidFill>
                  <a:schemeClr val="tx1">
                    <a:lumMod val="50000"/>
                    <a:lumOff val="50000"/>
                  </a:schemeClr>
                </a:solidFill>
              </a:rPr>
              <a:t>Mùa Hè</a:t>
            </a:r>
            <a:r>
              <a:rPr lang="vi-VN" sz="1050" b="0" dirty="0">
                <a:solidFill>
                  <a:schemeClr val="tx1">
                    <a:lumMod val="50000"/>
                    <a:lumOff val="50000"/>
                  </a:schemeClr>
                </a:solidFill>
              </a:rPr>
              <a:t>: 83C Vòng 5 </a:t>
            </a:r>
            <a:r>
              <a:rPr lang="vi-VN" sz="1050" b="0" dirty="0">
                <a:solidFill>
                  <a:srgbClr val="3567B1"/>
                </a:solidFill>
                <a:hlinkClick r:id="rId4">
                  <a:extLst>
                    <a:ext uri="{A12FA001-AC4F-418D-AE19-62706E023703}">
                      <ahyp:hlinkClr xmlns:ahyp="http://schemas.microsoft.com/office/drawing/2018/hyperlinkcolor" val="tx"/>
                    </a:ext>
                  </a:extLst>
                </a:hlinkClick>
              </a:rPr>
              <a:t>Đấu Thầu Điện Gió Ngoài Khơi</a:t>
            </a:r>
          </a:p>
          <a:p>
            <a:endParaRPr lang="en-US" sz="1050" b="0" dirty="0">
              <a:solidFill>
                <a:schemeClr val="tx1">
                  <a:lumMod val="50000"/>
                  <a:lumOff val="50000"/>
                </a:schemeClr>
              </a:solidFill>
            </a:endParaRPr>
          </a:p>
          <a:p>
            <a:endParaRPr lang="en-US" sz="105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420938" cy="307777"/>
          </a:xfrm>
          <a:prstGeom prst="rect">
            <a:avLst/>
          </a:prstGeom>
          <a:noFill/>
        </p:spPr>
        <p:txBody>
          <a:bodyPr wrap="square" rtlCol="0">
            <a:spAutoFit/>
          </a:bodyPr>
          <a:lstStyle/>
          <a:p>
            <a:r>
              <a:rPr lang="vi-VN" sz="1400" b="1" dirty="0">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546577"/>
          </a:xfrm>
          <a:prstGeom prst="rect">
            <a:avLst/>
          </a:prstGeom>
          <a:noFill/>
        </p:spPr>
        <p:txBody>
          <a:bodyPr wrap="square">
            <a:spAutoFit/>
          </a:bodyPr>
          <a:lstStyle/>
          <a:p>
            <a:pPr marL="171450" indent="-171450">
              <a:buFont typeface="Arial" panose="020B0604020202020204" pitchFamily="34" charset="0"/>
              <a:buChar char="•"/>
            </a:pPr>
            <a:r>
              <a:rPr lang="vi-VN" sz="1050" b="1" i="0" dirty="0">
                <a:solidFill>
                  <a:schemeClr val="tx1">
                    <a:lumMod val="50000"/>
                    <a:lumOff val="50000"/>
                  </a:schemeClr>
                </a:solidFill>
              </a:rPr>
              <a:t>Hàng Tháng (Liên Tục)</a:t>
            </a:r>
            <a:r>
              <a:rPr lang="vi-VN" sz="1050" i="0" dirty="0">
                <a:solidFill>
                  <a:schemeClr val="tx1">
                    <a:lumMod val="50000"/>
                    <a:lumOff val="50000"/>
                  </a:schemeClr>
                </a:solidFill>
              </a:rPr>
              <a:t>: các cuộc họp với công chúng của </a:t>
            </a:r>
            <a:r>
              <a:rPr lang="vi-VN" sz="1050" i="0" dirty="0">
                <a:solidFill>
                  <a:srgbClr val="3567B1"/>
                </a:solidFill>
                <a:hlinkClick r:id="rId5">
                  <a:extLst>
                    <a:ext uri="{A12FA001-AC4F-418D-AE19-62706E023703}">
                      <ahyp:hlinkClr xmlns:ahyp="http://schemas.microsoft.com/office/drawing/2018/hyperlinkcolor" val="tx"/>
                    </a:ext>
                  </a:extLst>
                </a:hlinkClick>
              </a:rPr>
              <a:t>GMAC</a:t>
            </a:r>
          </a:p>
          <a:p>
            <a:pPr marL="171450" indent="-171450">
              <a:buFont typeface="Arial" panose="020B0604020202020204" pitchFamily="34" charset="0"/>
              <a:buChar char="•"/>
            </a:pPr>
            <a:r>
              <a:rPr lang="vi-VN" sz="1050" b="1" dirty="0">
                <a:solidFill>
                  <a:schemeClr val="tx1">
                    <a:lumMod val="50000"/>
                    <a:lumOff val="50000"/>
                  </a:schemeClr>
                </a:solidFill>
              </a:rPr>
              <a:t>Đầu Năm 2025</a:t>
            </a:r>
            <a:r>
              <a:rPr lang="vi-VN" sz="1050" dirty="0">
                <a:solidFill>
                  <a:schemeClr val="tx1">
                    <a:lumMod val="50000"/>
                    <a:lumOff val="50000"/>
                  </a:schemeClr>
                </a:solidFill>
              </a:rPr>
              <a:t>: Các cuộc họp với công chúng về các Kế Hoạch Tuân Thủ Khí Hậu của công ty khí đốt</a:t>
            </a:r>
          </a:p>
          <a:p>
            <a:pPr marL="171450" indent="-171450">
              <a:buFont typeface="Arial" panose="020B0604020202020204" pitchFamily="34" charset="0"/>
              <a:buChar char="•"/>
            </a:pPr>
            <a:r>
              <a:rPr lang="vi-VN" sz="1050" b="1" i="0" dirty="0">
                <a:solidFill>
                  <a:schemeClr val="tx1">
                    <a:lumMod val="50000"/>
                    <a:lumOff val="50000"/>
                  </a:schemeClr>
                </a:solidFill>
              </a:rPr>
              <a:t>Mùa Xuân</a:t>
            </a:r>
            <a:r>
              <a:rPr lang="vi-VN" sz="1050" i="0" dirty="0">
                <a:solidFill>
                  <a:schemeClr val="tx1">
                    <a:lumMod val="50000"/>
                    <a:lumOff val="50000"/>
                  </a:schemeClr>
                </a:solidFill>
              </a:rPr>
              <a:t>: Xin ý kiến công chúng về 83C Vòng 5 </a:t>
            </a:r>
            <a:r>
              <a:rPr lang="vi-VN" sz="1050" i="0" dirty="0">
                <a:solidFill>
                  <a:srgbClr val="3567B1"/>
                </a:solidFill>
                <a:hlinkClick r:id="rId4">
                  <a:extLst>
                    <a:ext uri="{A12FA001-AC4F-418D-AE19-62706E023703}">
                      <ahyp:hlinkClr xmlns:ahyp="http://schemas.microsoft.com/office/drawing/2018/hyperlinkcolor" val="tx"/>
                    </a:ext>
                  </a:extLst>
                </a:hlinkClick>
              </a:rPr>
              <a:t>đấu thầu điện gió ngoài khơi</a:t>
            </a:r>
          </a:p>
          <a:p>
            <a:pPr marL="171450" indent="-171450">
              <a:buFont typeface="Arial" panose="020B0604020202020204" pitchFamily="34" charset="0"/>
              <a:buChar char="•"/>
            </a:pPr>
            <a:r>
              <a:rPr lang="vi-VN" sz="1050" b="1" dirty="0">
                <a:solidFill>
                  <a:schemeClr val="tx1">
                    <a:lumMod val="50000"/>
                    <a:lumOff val="50000"/>
                  </a:schemeClr>
                </a:solidFill>
              </a:rPr>
              <a:t>Mùa Hè</a:t>
            </a:r>
            <a:r>
              <a:rPr lang="vi-VN" sz="1050" b="0" dirty="0">
                <a:solidFill>
                  <a:schemeClr val="tx1">
                    <a:lumMod val="50000"/>
                    <a:lumOff val="50000"/>
                  </a:schemeClr>
                </a:solidFill>
              </a:rPr>
              <a:t>: phiên họp công khai về quy hoạch lưới điện của</a:t>
            </a:r>
            <a:r>
              <a:rPr lang="vi-VN" sz="1050" b="0" dirty="0"/>
              <a:t> </a:t>
            </a:r>
            <a:r>
              <a:rPr lang="vi-VN" sz="1050" b="0" dirty="0">
                <a:solidFill>
                  <a:srgbClr val="3567B1"/>
                </a:solidFill>
                <a:hlinkClick r:id="rId5">
                  <a:extLst>
                    <a:ext uri="{A12FA001-AC4F-418D-AE19-62706E023703}">
                      <ahyp:hlinkClr xmlns:ahyp="http://schemas.microsoft.com/office/drawing/2018/hyperlinkcolor" val="tx"/>
                    </a:ext>
                  </a:extLst>
                </a:hlinkClick>
              </a:rPr>
              <a:t>GMAC</a:t>
            </a: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vi-VN" sz="4000"/>
              <a:t>Chính Sách, Lập Kế Hoạch &amp; Phân Tích</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442578" cy="4425866"/>
          </a:xfrm>
        </p:spPr>
        <p:txBody>
          <a:bodyPr lIns="91440" tIns="45720" rIns="91440" bIns="45720" anchor="t"/>
          <a:lstStyle/>
          <a:p>
            <a:pPr marL="285750" indent="-285750">
              <a:buFont typeface="Arial" panose="020B0604020202020204" pitchFamily="34" charset="0"/>
              <a:buChar char="•"/>
            </a:pPr>
            <a:r>
              <a:rPr lang="vi-VN" dirty="0">
                <a:solidFill>
                  <a:srgbClr val="3567B1"/>
                </a:solidFill>
                <a:cs typeface="Sora" pitchFamily="2" charset="0"/>
                <a:hlinkClick r:id="rId5">
                  <a:extLst>
                    <a:ext uri="{A12FA001-AC4F-418D-AE19-62706E023703}">
                      <ahyp:hlinkClr xmlns:ahyp="http://schemas.microsoft.com/office/drawing/2018/hyperlinkcolor" val="tx"/>
                    </a:ext>
                  </a:extLst>
                </a:hlinkClick>
              </a:rPr>
              <a:t>Hội Đồng Cố Vấn Hiện Đại Hoá Lưới Điện (GMAC)</a:t>
            </a:r>
            <a:r>
              <a:rPr lang="vi-VN" dirty="0">
                <a:solidFill>
                  <a:srgbClr val="3567B1"/>
                </a:solidFill>
                <a:cs typeface="Sora" pitchFamily="2" charset="0"/>
              </a:rPr>
              <a:t> </a:t>
            </a:r>
            <a:r>
              <a:rPr lang="vi-VN" b="0" dirty="0">
                <a:solidFill>
                  <a:srgbClr val="3567B1"/>
                </a:solidFill>
                <a:cs typeface="Sora" pitchFamily="2" charset="0"/>
              </a:rPr>
              <a:t>sẽ tổ chức các cuộc họp hàng tháng với công chúng trong năm 2025 để thảo luận về quy hoạch và đầu tư lưới điện </a:t>
            </a:r>
          </a:p>
          <a:p>
            <a:pPr marL="285750" indent="-285750">
              <a:buFont typeface="Arial" panose="020B0604020202020204" pitchFamily="34" charset="0"/>
              <a:buChar char="•"/>
            </a:pPr>
            <a:r>
              <a:rPr lang="vi-VN" dirty="0">
                <a:solidFill>
                  <a:srgbClr val="3567B1"/>
                </a:solidFill>
                <a:cs typeface="Sora" pitchFamily="2" charset="0"/>
                <a:hlinkClick r:id="rId2">
                  <a:extLst>
                    <a:ext uri="{A12FA001-AC4F-418D-AE19-62706E023703}">
                      <ahyp:hlinkClr xmlns:ahyp="http://schemas.microsoft.com/office/drawing/2018/hyperlinkcolor" val="tx"/>
                    </a:ext>
                  </a:extLst>
                </a:hlinkClick>
              </a:rPr>
              <a:t>Nhóm Đặc Trách</a:t>
            </a:r>
            <a:r>
              <a:rPr lang="vi-VN" u="sng" dirty="0">
                <a:solidFill>
                  <a:schemeClr val="accent5">
                    <a:lumMod val="75000"/>
                  </a:schemeClr>
                </a:solidFill>
                <a:cs typeface="Sora" pitchFamily="2" charset="0"/>
                <a:hlinkClick r:id="rId2">
                  <a:extLst>
                    <a:ext uri="{A12FA001-AC4F-418D-AE19-62706E023703}">
                      <ahyp:hlinkClr xmlns:ahyp="http://schemas.microsoft.com/office/drawing/2018/hyperlinkcolor" val="tx"/>
                    </a:ext>
                  </a:extLst>
                </a:hlinkClick>
              </a:rPr>
              <a:t> </a:t>
            </a:r>
            <a:r>
              <a:rPr lang="vi-VN" dirty="0">
                <a:solidFill>
                  <a:srgbClr val="3567B1"/>
                </a:solidFill>
                <a:cs typeface="Sora" pitchFamily="2" charset="0"/>
                <a:hlinkClick r:id="rId2">
                  <a:extLst>
                    <a:ext uri="{A12FA001-AC4F-418D-AE19-62706E023703}">
                      <ahyp:hlinkClr xmlns:ahyp="http://schemas.microsoft.com/office/drawing/2018/hyperlinkcolor" val="tx"/>
                    </a:ext>
                  </a:extLst>
                </a:hlinkClick>
              </a:rPr>
              <a:t>về Giá Điện</a:t>
            </a:r>
            <a:r>
              <a:rPr lang="vi-VN" dirty="0">
                <a:solidFill>
                  <a:srgbClr val="3567B1"/>
                </a:solidFill>
                <a:cs typeface="Sora" pitchFamily="2" charset="0"/>
              </a:rPr>
              <a:t> </a:t>
            </a:r>
            <a:r>
              <a:rPr lang="vi-VN" b="0" dirty="0">
                <a:solidFill>
                  <a:srgbClr val="3567B1"/>
                </a:solidFill>
                <a:cs typeface="Sora" pitchFamily="2" charset="0"/>
              </a:rPr>
              <a:t>sẽ triệu tập các bên liên quan để đưa ra các khuyến nghị từ Nhóm Đặc Trách Liên Ngành về Giá Điện </a:t>
            </a:r>
          </a:p>
          <a:p>
            <a:pPr marL="285750" indent="-285750">
              <a:buFont typeface="Arial" panose="020B0604020202020204" pitchFamily="34" charset="0"/>
              <a:buChar char="•"/>
            </a:pPr>
            <a:r>
              <a:rPr lang="vi-VN" b="1" dirty="0">
                <a:solidFill>
                  <a:srgbClr val="3567B1"/>
                </a:solidFill>
                <a:cs typeface="Sora" pitchFamily="2" charset="0"/>
              </a:rPr>
              <a:t>Nghiên Cứu về Hiệu Quả Đấu Thầu </a:t>
            </a:r>
            <a:r>
              <a:rPr lang="vi-VN" b="0" dirty="0">
                <a:solidFill>
                  <a:srgbClr val="3567B1"/>
                </a:solidFill>
                <a:cs typeface="Sora" pitchFamily="2" charset="0"/>
              </a:rPr>
              <a:t>sẽ</a:t>
            </a:r>
            <a:r>
              <a:rPr lang="vi-VN" b="1" dirty="0">
                <a:solidFill>
                  <a:srgbClr val="3567B1"/>
                </a:solidFill>
                <a:cs typeface="Sora" pitchFamily="2" charset="0"/>
              </a:rPr>
              <a:t> </a:t>
            </a:r>
            <a:r>
              <a:rPr lang="vi-VN" b="0" dirty="0">
                <a:solidFill>
                  <a:srgbClr val="3567B1"/>
                </a:solidFill>
                <a:cs typeface="Sora" pitchFamily="2" charset="0"/>
              </a:rPr>
              <a:t>đưa ra các đề xuất để cải thiện việc đấu thầu điện gió ngoài khơi và các nguồn năng lượng sạch khác </a:t>
            </a:r>
          </a:p>
          <a:p>
            <a:pPr marL="285750" indent="-285750">
              <a:buFont typeface="Arial" panose="020B0604020202020204" pitchFamily="34" charset="0"/>
              <a:buChar char="•"/>
            </a:pPr>
            <a:r>
              <a:rPr lang="vi-VN" dirty="0">
                <a:solidFill>
                  <a:srgbClr val="3567B1"/>
                </a:solidFill>
                <a:ea typeface="Calibri"/>
                <a:cs typeface="Sora" pitchFamily="2" charset="0"/>
              </a:rPr>
              <a:t>Điều Phối &amp; Can Thiệp theo Quy Định </a:t>
            </a:r>
            <a:r>
              <a:rPr lang="vi-VN" b="0" dirty="0">
                <a:solidFill>
                  <a:srgbClr val="3567B1"/>
                </a:solidFill>
                <a:ea typeface="Calibri"/>
                <a:cs typeface="Sora" pitchFamily="2" charset="0"/>
              </a:rPr>
              <a:t>để đảm bảo quy hoạch và đầu tư của các tiện ích điện và khí đốt là minh bạch và phản ánh các mục tiêu năng lượng sạch của tiểu bang </a:t>
            </a:r>
          </a:p>
          <a:p>
            <a:endParaRPr lang="en-US" sz="14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a:solidFill>
                  <a:srgbClr val="2CB34B"/>
                </a:solidFill>
              </a:rPr>
              <a:t>Dự Án Quan Trọng Năm 2025</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vi-VN" sz="3600" dirty="0"/>
              <a:t>Năng Lượng Tái Tạo &amp; Năng Lượng Thay Thế</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5839179" cy="3946826"/>
          </a:xfrm>
        </p:spPr>
        <p:txBody>
          <a:bodyPr/>
          <a:lstStyle/>
          <a:p>
            <a:pPr marL="285750" indent="-285750">
              <a:buFont typeface="Arial" panose="020B0604020202020204" pitchFamily="34" charset="0"/>
              <a:buChar char="•"/>
            </a:pPr>
            <a:r>
              <a:rPr lang="vi-VN" sz="1800" dirty="0">
                <a:solidFill>
                  <a:srgbClr val="3567B1"/>
                </a:solidFill>
              </a:rPr>
              <a:t>Triển khai các chương trình và nguồn tài trợ để hỗ trợ năng lượng tái tạo trên toàn Thịnh Vượng Chung</a:t>
            </a:r>
          </a:p>
          <a:p>
            <a:pPr marL="285750" indent="-285750">
              <a:buFont typeface="Arial" panose="020B0604020202020204" pitchFamily="34" charset="0"/>
              <a:buChar char="•"/>
            </a:pPr>
            <a:r>
              <a:rPr lang="vi-VN" sz="1800" dirty="0">
                <a:solidFill>
                  <a:srgbClr val="3567B1"/>
                </a:solidFill>
              </a:rPr>
              <a:t>Cập nhật số liệu chương trình và báo cáo dữ liệu</a:t>
            </a:r>
          </a:p>
          <a:p>
            <a:pPr marL="285750" indent="-285750">
              <a:buFont typeface="Arial" panose="020B0604020202020204" pitchFamily="34" charset="0"/>
              <a:buChar char="•"/>
            </a:pPr>
            <a:r>
              <a:rPr lang="vi-VN" sz="1800" dirty="0">
                <a:solidFill>
                  <a:srgbClr val="3567B1"/>
                </a:solidFill>
              </a:rPr>
              <a:t>Nâng cao công tác bảo vệ người tiêu dùng năng lượng mặt trời hiện tại và chia sẻ kiến thức</a:t>
            </a:r>
          </a:p>
          <a:p>
            <a:pPr marL="285750" indent="-285750">
              <a:buFont typeface="Arial" panose="020B0604020202020204" pitchFamily="34" charset="0"/>
              <a:buChar char="•"/>
            </a:pPr>
            <a:r>
              <a:rPr lang="vi-VN" sz="1800" dirty="0">
                <a:solidFill>
                  <a:srgbClr val="3567B1"/>
                </a:solidFill>
              </a:rPr>
              <a:t>Hỗ trợ một cách tiếp cận cân bằng để triển khai cơ sở hạ tầng năng lượng sạch và bảo vệ các khu đất tự nhiên có giá trị cao </a:t>
            </a:r>
          </a:p>
          <a:p>
            <a:pPr marL="285750" indent="-285750">
              <a:buFont typeface="Arial" panose="020B0604020202020204" pitchFamily="34" charset="0"/>
              <a:buChar char="•"/>
            </a:pPr>
            <a:r>
              <a:rPr lang="vi-VN" sz="1800" dirty="0">
                <a:solidFill>
                  <a:srgbClr val="3567B1"/>
                </a:solidFill>
              </a:rPr>
              <a:t>Hỗ trợ các chính sách sẵn sàng cho năng lượng tái tạo trên toàn Thịnh Vượng Chung </a:t>
            </a:r>
          </a:p>
          <a:p>
            <a:pPr marL="742950" lvl="1" indent="-285750">
              <a:buFont typeface="Arial" panose="020B0604020202020204" pitchFamily="34" charset="0"/>
              <a:buChar char="•"/>
            </a:pPr>
            <a:r>
              <a:rPr lang="vi-VN" sz="1800" dirty="0">
                <a:solidFill>
                  <a:srgbClr val="3567B1"/>
                </a:solidFill>
              </a:rPr>
              <a:t>Kết Nối Lưới Điện</a:t>
            </a:r>
          </a:p>
          <a:p>
            <a:pPr marL="742950" lvl="1" indent="-285750">
              <a:buFont typeface="Arial" panose="020B0604020202020204" pitchFamily="34" charset="0"/>
              <a:buChar char="•"/>
            </a:pPr>
            <a:r>
              <a:rPr lang="vi-VN" sz="1800" dirty="0">
                <a:solidFill>
                  <a:srgbClr val="3567B1"/>
                </a:solidFill>
              </a:rPr>
              <a:t>Quy Hoạch Lưới Điện </a:t>
            </a:r>
          </a:p>
          <a:p>
            <a:pPr marL="742950" lvl="1" indent="-285750">
              <a:buFont typeface="Arial" panose="020B0604020202020204" pitchFamily="34" charset="0"/>
              <a:buChar char="•"/>
            </a:pPr>
            <a:r>
              <a:rPr lang="vi-VN" sz="1800" dirty="0">
                <a:solidFill>
                  <a:srgbClr val="3567B1"/>
                </a:solidFill>
              </a:rPr>
              <a:t>Quy Định Giá Điện </a:t>
            </a:r>
          </a:p>
          <a:p>
            <a:pPr marL="285750" indent="-285750">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vi-VN" sz="2800"/>
              <a:t>Mục Tiêu Năm 2025</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vi-VN" sz="1600" b="1">
                <a:solidFill>
                  <a:srgbClr val="1E7F7B"/>
                </a:solidFill>
                <a:cs typeface="Sora" pitchFamily="2" charset="0"/>
              </a:rPr>
              <a:t>Tiến Độ Năm 2025</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3063070" cy="1785104"/>
          </a:xfrm>
          <a:prstGeom prst="rect">
            <a:avLst/>
          </a:prstGeom>
          <a:noFill/>
        </p:spPr>
        <p:txBody>
          <a:bodyPr wrap="square">
            <a:spAutoFit/>
          </a:bodyPr>
          <a:lstStyle/>
          <a:p>
            <a:pPr marL="171450" indent="-171450">
              <a:buFont typeface="Arial" panose="020B0604020202020204" pitchFamily="34" charset="0"/>
              <a:buChar char="•"/>
            </a:pPr>
            <a:r>
              <a:rPr lang="vi-VN" sz="1100" b="1" i="0" dirty="0">
                <a:solidFill>
                  <a:schemeClr val="tx1">
                    <a:lumMod val="50000"/>
                    <a:lumOff val="50000"/>
                  </a:schemeClr>
                </a:solidFill>
              </a:rPr>
              <a:t>Đầu Năm 2025</a:t>
            </a:r>
            <a:r>
              <a:rPr lang="vi-VN" sz="1100" i="0" dirty="0">
                <a:solidFill>
                  <a:schemeClr val="tx1">
                    <a:lumMod val="50000"/>
                    <a:lumOff val="50000"/>
                  </a:schemeClr>
                </a:solidFill>
              </a:rPr>
              <a:t>: Công bố Triển Vọng Hydro Massachusetts </a:t>
            </a:r>
          </a:p>
          <a:p>
            <a:pPr marL="171450" indent="-171450">
              <a:buFont typeface="Arial" panose="020B0604020202020204" pitchFamily="34" charset="0"/>
              <a:buChar char="•"/>
            </a:pPr>
            <a:r>
              <a:rPr lang="vi-VN" sz="1100" b="1" i="0" dirty="0">
                <a:solidFill>
                  <a:schemeClr val="tx1">
                    <a:lumMod val="50000"/>
                    <a:lumOff val="50000"/>
                  </a:schemeClr>
                </a:solidFill>
              </a:rPr>
              <a:t>Mùa Xuân</a:t>
            </a:r>
            <a:r>
              <a:rPr lang="vi-VN" sz="1100" i="0" dirty="0">
                <a:solidFill>
                  <a:schemeClr val="tx1">
                    <a:lumMod val="50000"/>
                    <a:lumOff val="50000"/>
                  </a:schemeClr>
                </a:solidFill>
              </a:rPr>
              <a:t>: Đệ trình dự thảo quy định SMART</a:t>
            </a:r>
          </a:p>
          <a:p>
            <a:pPr marL="171450" indent="-171450">
              <a:buFont typeface="Arial" panose="020B0604020202020204" pitchFamily="34" charset="0"/>
              <a:buChar char="•"/>
            </a:pPr>
            <a:r>
              <a:rPr lang="vi-VN" sz="1100" b="1" dirty="0">
                <a:solidFill>
                  <a:schemeClr val="tx1">
                    <a:lumMod val="50000"/>
                    <a:lumOff val="50000"/>
                  </a:schemeClr>
                </a:solidFill>
              </a:rPr>
              <a:t>Mùa Xuân</a:t>
            </a:r>
            <a:r>
              <a:rPr lang="vi-VN" sz="1100" dirty="0">
                <a:solidFill>
                  <a:schemeClr val="tx1">
                    <a:lumMod val="50000"/>
                    <a:lumOff val="50000"/>
                  </a:schemeClr>
                </a:solidFill>
              </a:rPr>
              <a:t>: </a:t>
            </a:r>
            <a:r>
              <a:rPr lang="vi-VN" sz="1100" dirty="0">
                <a:solidFill>
                  <a:srgbClr val="3567B1"/>
                </a:solidFill>
                <a:hlinkClick r:id="rId2">
                  <a:extLst>
                    <a:ext uri="{A12FA001-AC4F-418D-AE19-62706E023703}">
                      <ahyp:hlinkClr xmlns:ahyp="http://schemas.microsoft.com/office/drawing/2018/hyperlinkcolor" val="tx"/>
                    </a:ext>
                  </a:extLst>
                </a:hlinkClick>
              </a:rPr>
              <a:t>Khởi động dự án Năng Lượng Mặt Trời cho Mọi Người</a:t>
            </a:r>
            <a:r>
              <a:rPr lang="vi-VN" sz="1100" dirty="0">
                <a:solidFill>
                  <a:srgbClr val="3567B1"/>
                </a:solidFill>
              </a:rPr>
              <a:t> </a:t>
            </a:r>
          </a:p>
          <a:p>
            <a:pPr marL="171450" indent="-171450">
              <a:buFont typeface="Arial" panose="020B0604020202020204" pitchFamily="34" charset="0"/>
              <a:buChar char="•"/>
            </a:pPr>
            <a:r>
              <a:rPr lang="vi-VN" sz="1100" b="1" i="0" dirty="0">
                <a:solidFill>
                  <a:schemeClr val="tx1">
                    <a:lumMod val="50000"/>
                    <a:lumOff val="50000"/>
                  </a:schemeClr>
                </a:solidFill>
              </a:rPr>
              <a:t>Mùa Hè</a:t>
            </a:r>
            <a:r>
              <a:rPr lang="vi-VN" sz="1100" b="0" i="0" dirty="0">
                <a:solidFill>
                  <a:schemeClr val="tx1">
                    <a:lumMod val="50000"/>
                    <a:lumOff val="50000"/>
                  </a:schemeClr>
                </a:solidFill>
              </a:rPr>
              <a:t>: Khởi động LISSP</a:t>
            </a:r>
          </a:p>
          <a:p>
            <a:pPr marL="171450" indent="-171450">
              <a:buFont typeface="Arial" panose="020B0604020202020204" pitchFamily="34" charset="0"/>
              <a:buChar char="•"/>
            </a:pPr>
            <a:r>
              <a:rPr lang="vi-VN" sz="1100" b="1" dirty="0">
                <a:solidFill>
                  <a:schemeClr val="tx1">
                    <a:lumMod val="50000"/>
                    <a:lumOff val="50000"/>
                  </a:schemeClr>
                </a:solidFill>
              </a:rPr>
              <a:t>31 tháng Bảy</a:t>
            </a:r>
            <a:r>
              <a:rPr lang="vi-VN" sz="1100" dirty="0">
                <a:solidFill>
                  <a:schemeClr val="tx1">
                    <a:lumMod val="50000"/>
                    <a:lumOff val="50000"/>
                  </a:schemeClr>
                </a:solidFill>
              </a:rPr>
              <a:t>: Công bố Mời Thầu 83E </a:t>
            </a:r>
          </a:p>
          <a:p>
            <a:pPr marL="171450" indent="-171450">
              <a:buFont typeface="Arial" panose="020B0604020202020204" pitchFamily="34" charset="0"/>
              <a:buChar char="•"/>
            </a:pPr>
            <a:r>
              <a:rPr lang="vi-VN" sz="1100" b="1" dirty="0">
                <a:solidFill>
                  <a:schemeClr val="tx1">
                    <a:lumMod val="50000"/>
                    <a:lumOff val="50000"/>
                  </a:schemeClr>
                </a:solidFill>
              </a:rPr>
              <a:t>Mùa Thu</a:t>
            </a:r>
            <a:r>
              <a:rPr lang="vi-VN" sz="1100" dirty="0">
                <a:solidFill>
                  <a:schemeClr val="tx1">
                    <a:lumMod val="50000"/>
                    <a:lumOff val="50000"/>
                  </a:schemeClr>
                </a:solidFill>
              </a:rPr>
              <a:t>: Khởi động Chương Trình Tài Trợ Lưu Trữ Năng Lượng </a:t>
            </a: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40558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258436"/>
            <a:ext cx="3063070" cy="338554"/>
          </a:xfrm>
          <a:prstGeom prst="rect">
            <a:avLst/>
          </a:prstGeom>
          <a:noFill/>
        </p:spPr>
        <p:txBody>
          <a:bodyPr wrap="square" rtlCol="0">
            <a:spAutoFit/>
          </a:bodyPr>
          <a:lstStyle/>
          <a:p>
            <a:r>
              <a:rPr lang="vi-VN" sz="1600" b="1">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847855"/>
            <a:ext cx="3558370" cy="1277273"/>
          </a:xfrm>
          <a:prstGeom prst="rect">
            <a:avLst/>
          </a:prstGeom>
          <a:noFill/>
        </p:spPr>
        <p:txBody>
          <a:bodyPr wrap="square">
            <a:spAutoFit/>
          </a:bodyPr>
          <a:lstStyle/>
          <a:p>
            <a:pPr marL="171450" indent="-171450">
              <a:buFont typeface="Arial" panose="020B0604020202020204" pitchFamily="34" charset="0"/>
              <a:buChar char="•"/>
            </a:pPr>
            <a:r>
              <a:rPr lang="vi-VN" sz="1100" b="1" i="0" dirty="0">
                <a:solidFill>
                  <a:schemeClr val="tx1">
                    <a:lumMod val="50000"/>
                    <a:lumOff val="50000"/>
                  </a:schemeClr>
                </a:solidFill>
              </a:rPr>
              <a:t>Mùa Xuân/Hè</a:t>
            </a:r>
            <a:r>
              <a:rPr lang="vi-VN" sz="1100" i="0" dirty="0">
                <a:solidFill>
                  <a:schemeClr val="tx1">
                    <a:lumMod val="50000"/>
                    <a:lumOff val="50000"/>
                  </a:schemeClr>
                </a:solidFill>
              </a:rPr>
              <a:t>: </a:t>
            </a:r>
            <a:r>
              <a:rPr lang="vi-VN" sz="1100" i="0" dirty="0">
                <a:solidFill>
                  <a:srgbClr val="3567B1"/>
                </a:solidFill>
                <a:hlinkClick r:id="rId3">
                  <a:extLst>
                    <a:ext uri="{A12FA001-AC4F-418D-AE19-62706E023703}">
                      <ahyp:hlinkClr xmlns:ahyp="http://schemas.microsoft.com/office/drawing/2018/hyperlinkcolor" val="tx"/>
                    </a:ext>
                  </a:extLst>
                </a:hlinkClick>
              </a:rPr>
              <a:t>Xin ý kiến về quy định SMART </a:t>
            </a:r>
          </a:p>
          <a:p>
            <a:pPr marL="171450" indent="-171450">
              <a:buFont typeface="Arial" panose="020B0604020202020204" pitchFamily="34" charset="0"/>
              <a:buChar char="•"/>
            </a:pPr>
            <a:r>
              <a:rPr lang="vi-VN" sz="1100" b="1" dirty="0">
                <a:solidFill>
                  <a:schemeClr val="tx1">
                    <a:lumMod val="50000"/>
                    <a:lumOff val="50000"/>
                  </a:schemeClr>
                </a:solidFill>
              </a:rPr>
              <a:t>Mùa Xuân</a:t>
            </a:r>
            <a:r>
              <a:rPr lang="vi-VN" sz="1100" dirty="0">
                <a:solidFill>
                  <a:schemeClr val="tx1">
                    <a:lumMod val="50000"/>
                    <a:lumOff val="50000"/>
                  </a:schemeClr>
                </a:solidFill>
              </a:rPr>
              <a:t>: Đề Xuất Thử Nghiệm cho chương trình Tài Trợ Lưu Trữ Năng Lượng </a:t>
            </a:r>
          </a:p>
          <a:p>
            <a:pPr marL="171450" indent="-171450">
              <a:buFont typeface="Arial" panose="020B0604020202020204" pitchFamily="34" charset="0"/>
              <a:buChar char="•"/>
            </a:pPr>
            <a:r>
              <a:rPr lang="vi-VN" sz="1100" b="1" i="0" dirty="0">
                <a:solidFill>
                  <a:schemeClr val="tx1">
                    <a:lumMod val="50000"/>
                    <a:lumOff val="50000"/>
                  </a:schemeClr>
                </a:solidFill>
              </a:rPr>
              <a:t>Mùa Xuân</a:t>
            </a:r>
            <a:r>
              <a:rPr lang="vi-VN" sz="1100" i="0" dirty="0">
                <a:solidFill>
                  <a:schemeClr val="tx1">
                    <a:lumMod val="50000"/>
                    <a:lumOff val="50000"/>
                  </a:schemeClr>
                </a:solidFill>
              </a:rPr>
              <a:t>: </a:t>
            </a:r>
            <a:r>
              <a:rPr lang="vi-VN" sz="1100" dirty="0">
                <a:solidFill>
                  <a:schemeClr val="tx1">
                    <a:lumMod val="50000"/>
                    <a:lumOff val="50000"/>
                  </a:schemeClr>
                </a:solidFill>
              </a:rPr>
              <a:t>Nhóm </a:t>
            </a:r>
            <a:r>
              <a:rPr lang="vi-VN" sz="1100" i="0" dirty="0">
                <a:solidFill>
                  <a:schemeClr val="tx1">
                    <a:lumMod val="50000"/>
                    <a:lumOff val="50000"/>
                  </a:schemeClr>
                </a:solidFill>
              </a:rPr>
              <a:t>Đặc Trách về Mái Che Năng Lượng mặt Trời</a:t>
            </a:r>
          </a:p>
          <a:p>
            <a:endParaRPr lang="en-US" sz="1100" i="0" dirty="0">
              <a:solidFill>
                <a:schemeClr val="tx1">
                  <a:lumMod val="50000"/>
                  <a:lumOff val="50000"/>
                </a:schemeClr>
              </a:solidFill>
              <a:effectLst/>
            </a:endParaRPr>
          </a:p>
          <a:p>
            <a:endParaRPr lang="en-US" sz="11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vi-VN" sz="3600" dirty="0"/>
              <a:t>Năng Lượng Tái Tạo &amp; Năng Lượng Thay Thế</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buFont typeface="Arial" panose="020B0604020202020204" pitchFamily="34" charset="0"/>
              <a:buChar char="•"/>
            </a:pPr>
            <a:r>
              <a:rPr lang="vi-VN" sz="1400" dirty="0">
                <a:solidFill>
                  <a:srgbClr val="3567B1"/>
                </a:solidFill>
                <a:cs typeface="Sora" pitchFamily="2" charset="0"/>
              </a:rPr>
              <a:t>Chương Trình Mục Tiêu Năng Lượng Tái Tạo của Massachusetts về Năng Lượng Mặt Trời (SMART):</a:t>
            </a:r>
            <a:r>
              <a:rPr lang="vi-VN" sz="1400" b="0" dirty="0">
                <a:solidFill>
                  <a:srgbClr val="3567B1"/>
                </a:solidFill>
                <a:cs typeface="Sora" pitchFamily="2" charset="0"/>
              </a:rPr>
              <a:t> ban hành dự thảo quy định, thu hút sự tham gia của các bên liên quan trong phân đoạn tiếp theo của chương trình</a:t>
            </a:r>
          </a:p>
          <a:p>
            <a:pPr marL="285750" indent="-285750">
              <a:buFont typeface="Arial" panose="020B0604020202020204" pitchFamily="34" charset="0"/>
              <a:buChar char="•"/>
            </a:pPr>
            <a:r>
              <a:rPr lang="vi-VN" sz="1400" b="1" dirty="0">
                <a:solidFill>
                  <a:srgbClr val="3567B1"/>
                </a:solidFill>
                <a:cs typeface="Sora" pitchFamily="2" charset="0"/>
              </a:rPr>
              <a:t>Năng Lượng Mặt Trời cho Mọi Người: </a:t>
            </a:r>
            <a:r>
              <a:rPr lang="vi-VN" sz="1400" b="0" dirty="0">
                <a:solidFill>
                  <a:srgbClr val="3567B1"/>
                </a:solidFill>
                <a:cs typeface="Sora" pitchFamily="2" charset="0"/>
              </a:rPr>
              <a:t>các chương trình sẽ đi vào hoạt động, bao gồm cả đợt bán ra đầu tiên nhà ở đơn hộ</a:t>
            </a:r>
          </a:p>
          <a:p>
            <a:pPr marL="285750" indent="-285750">
              <a:buFont typeface="Arial" panose="020B0604020202020204" pitchFamily="34" charset="0"/>
              <a:buChar char="•"/>
            </a:pPr>
            <a:r>
              <a:rPr lang="vi-VN" sz="1400" b="1" dirty="0">
                <a:solidFill>
                  <a:srgbClr val="3567B1"/>
                </a:solidFill>
                <a:cs typeface="Sora" pitchFamily="2" charset="0"/>
              </a:rPr>
              <a:t>Chương Trình Điện Mặt Trời dành cho Người Thu Nhập Thấp (LISSP): </a:t>
            </a:r>
            <a:r>
              <a:rPr lang="vi-VN" sz="1400" b="0" dirty="0">
                <a:solidFill>
                  <a:srgbClr val="3567B1"/>
                </a:solidFill>
                <a:cs typeface="Sora" pitchFamily="2" charset="0"/>
              </a:rPr>
              <a:t>tiếp nhận đơn đăng ký hỗ trợ kỹ thuật và tài trợ</a:t>
            </a:r>
          </a:p>
          <a:p>
            <a:pPr marL="285750" indent="-285750">
              <a:buFont typeface="Arial" panose="020B0604020202020204" pitchFamily="34" charset="0"/>
              <a:buChar char="•"/>
            </a:pPr>
            <a:r>
              <a:rPr lang="vi-VN" sz="1400" dirty="0">
                <a:solidFill>
                  <a:srgbClr val="3567B1"/>
                </a:solidFill>
                <a:cs typeface="Sora" pitchFamily="2" charset="0"/>
              </a:rPr>
              <a:t>Chương Trình Tài Trợ Lưu Trữ Năng Lượng: </a:t>
            </a:r>
            <a:r>
              <a:rPr lang="vi-VN" sz="1400" b="0" dirty="0">
                <a:solidFill>
                  <a:srgbClr val="3567B1"/>
                </a:solidFill>
                <a:cs typeface="Sora" pitchFamily="2" charset="0"/>
              </a:rPr>
              <a:t>phối hợp với các bên liên quan, phát triển và triển khai chương trình 50 triệu USD</a:t>
            </a:r>
          </a:p>
          <a:p>
            <a:pPr marL="285750" indent="-285750">
              <a:buFont typeface="Arial" panose="020B0604020202020204" pitchFamily="34" charset="0"/>
              <a:buChar char="•"/>
            </a:pPr>
            <a:r>
              <a:rPr lang="vi-VN" sz="1400" dirty="0">
                <a:solidFill>
                  <a:srgbClr val="3567B1"/>
                </a:solidFill>
                <a:cs typeface="Sora" pitchFamily="2" charset="0"/>
              </a:rPr>
              <a:t>Lưu Trữ Năng Lượng (83E): </a:t>
            </a:r>
            <a:r>
              <a:rPr lang="vi-VN" sz="1400" b="0" dirty="0">
                <a:solidFill>
                  <a:srgbClr val="3567B1"/>
                </a:solidFill>
                <a:cs typeface="Sora" pitchFamily="2" charset="0"/>
              </a:rPr>
              <a:t>phối hợp với DOER, các EDC sẽ soạn thảo và phát hành Hồ Sơ Mời Thầu (RFP) để đấu thầu lưu trữ năng lượng</a:t>
            </a: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a:solidFill>
                  <a:srgbClr val="2CB34B"/>
                </a:solidFill>
              </a:rPr>
              <a:t>Dự Án Quan Trọng Năm 2025</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975288"/>
            <a:ext cx="1462260" cy="338554"/>
          </a:xfrm>
          <a:prstGeom prst="rect">
            <a:avLst/>
          </a:prstGeom>
          <a:noFill/>
        </p:spPr>
        <p:txBody>
          <a:bodyPr wrap="none" rtlCol="0">
            <a:spAutoFit/>
          </a:bodyPr>
          <a:lstStyle/>
          <a:p>
            <a:r>
              <a:rPr lang="vi-VN" sz="1600" b="1">
                <a:solidFill>
                  <a:srgbClr val="1E7F7B"/>
                </a:solidFill>
                <a:cs typeface="Sora" pitchFamily="2" charset="0"/>
              </a:rPr>
              <a:t>Tiến Độ Năm 2025</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287030"/>
            <a:ext cx="3281142" cy="1509452"/>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Đông - Hè: </a:t>
            </a:r>
            <a:r>
              <a:rPr lang="vi-VN" sz="1100" dirty="0">
                <a:solidFill>
                  <a:schemeClr val="tx1">
                    <a:lumMod val="50000"/>
                    <a:lumOff val="50000"/>
                  </a:schemeClr>
                </a:solidFill>
              </a:rPr>
              <a:t>Tuyển Dụng Nhân Sự</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Xuân: </a:t>
            </a:r>
            <a:r>
              <a:rPr lang="vi-VN" sz="1100" dirty="0">
                <a:solidFill>
                  <a:schemeClr val="tx1">
                    <a:lumMod val="50000"/>
                    <a:lumOff val="50000"/>
                  </a:schemeClr>
                </a:solidFill>
              </a:rPr>
              <a:t>Thu Hút Sự Tham Gia của Các Bên Liên Quan được Nhắm Mục Tiêu</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Xuân: </a:t>
            </a:r>
            <a:r>
              <a:rPr lang="vi-VN" sz="1100" dirty="0">
                <a:solidFill>
                  <a:schemeClr val="tx1">
                    <a:lumMod val="50000"/>
                    <a:lumOff val="50000"/>
                  </a:schemeClr>
                </a:solidFill>
              </a:rPr>
              <a:t>Tham Vấn Liên Ngành</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Hè: </a:t>
            </a:r>
            <a:r>
              <a:rPr lang="vi-VN" sz="1100" b="0" dirty="0">
                <a:solidFill>
                  <a:schemeClr val="tx1">
                    <a:lumMod val="50000"/>
                    <a:lumOff val="50000"/>
                  </a:schemeClr>
                </a:solidFill>
              </a:rPr>
              <a:t>Phiên Thảo Luận về Kỹ Thuật</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Cuối Hè - Thu: </a:t>
            </a:r>
            <a:r>
              <a:rPr lang="vi-VN" sz="1100" b="0" dirty="0">
                <a:solidFill>
                  <a:schemeClr val="tx1">
                    <a:lumMod val="50000"/>
                    <a:lumOff val="50000"/>
                  </a:schemeClr>
                </a:solidFill>
              </a:rPr>
              <a:t>Công bố Dự Thảo Quy Định</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Thu - Đông: </a:t>
            </a:r>
            <a:r>
              <a:rPr lang="vi-VN" sz="1100" dirty="0">
                <a:solidFill>
                  <a:schemeClr val="tx1">
                    <a:lumMod val="50000"/>
                    <a:lumOff val="50000"/>
                  </a:schemeClr>
                </a:solidFill>
              </a:rPr>
              <a:t>Xin Ý Kiến Công Chúng</a:t>
            </a: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vi-VN" sz="1600" b="1">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714505"/>
            <a:ext cx="2682225" cy="893899"/>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vi-VN" sz="1100" b="1" i="0" dirty="0">
                <a:solidFill>
                  <a:schemeClr val="tx1">
                    <a:lumMod val="50000"/>
                    <a:lumOff val="50000"/>
                  </a:schemeClr>
                </a:solidFill>
              </a:rPr>
              <a:t>Mùa Hè: </a:t>
            </a:r>
            <a:r>
              <a:rPr lang="vi-VN" sz="1100" i="0" dirty="0">
                <a:solidFill>
                  <a:schemeClr val="tx1">
                    <a:lumMod val="50000"/>
                    <a:lumOff val="50000"/>
                  </a:schemeClr>
                </a:solidFill>
              </a:rPr>
              <a:t>Phiên Thảo Luận về Kỹ Thuật</a:t>
            </a:r>
          </a:p>
          <a:p>
            <a:pPr marL="171450" indent="-171450">
              <a:lnSpc>
                <a:spcPts val="1600"/>
              </a:lnSpc>
              <a:buFont typeface="Arial" panose="020B0604020202020204" pitchFamily="34" charset="0"/>
              <a:buChar char="•"/>
            </a:pPr>
            <a:r>
              <a:rPr lang="vi-VN" sz="1100" b="1" dirty="0">
                <a:solidFill>
                  <a:schemeClr val="tx1">
                    <a:lumMod val="50000"/>
                    <a:lumOff val="50000"/>
                  </a:schemeClr>
                </a:solidFill>
              </a:rPr>
              <a:t>Mùa Thu - Đông: </a:t>
            </a:r>
            <a:r>
              <a:rPr lang="vi-VN" sz="1100" dirty="0">
                <a:solidFill>
                  <a:schemeClr val="tx1">
                    <a:lumMod val="50000"/>
                    <a:lumOff val="50000"/>
                  </a:schemeClr>
                </a:solidFill>
              </a:rPr>
              <a:t>Giai Đoạn Xin Ý Kiến Công Chúng</a:t>
            </a: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vi-VN" sz="4000"/>
              <a:t>Lựa Chọn Địa Điểm &amp; Cấp Phép</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vi-VN" sz="1800" b="0">
                <a:solidFill>
                  <a:srgbClr val="3567B1"/>
                </a:solidFill>
              </a:rPr>
              <a:t>Nhân Sự &amp; Nghiệp Vụ:</a:t>
            </a:r>
          </a:p>
          <a:p>
            <a:pPr marL="742950" lvl="1" indent="-285750">
              <a:buFont typeface="Arial"/>
              <a:buChar char="•"/>
            </a:pPr>
            <a:r>
              <a:rPr lang="vi-VN" sz="1600">
                <a:solidFill>
                  <a:srgbClr val="3567B1"/>
                </a:solidFill>
              </a:rPr>
              <a:t>Thành lập Ban mới </a:t>
            </a:r>
          </a:p>
          <a:p>
            <a:pPr marL="742950" lvl="1" indent="-285750">
              <a:buFont typeface="Arial"/>
              <a:buChar char="•"/>
            </a:pPr>
            <a:r>
              <a:rPr lang="vi-VN" sz="1600">
                <a:solidFill>
                  <a:srgbClr val="3567B1"/>
                </a:solidFill>
              </a:rPr>
              <a:t>Xây dựng Năng Lực của DOER</a:t>
            </a:r>
          </a:p>
          <a:p>
            <a:pPr marL="285750" indent="-285750">
              <a:buFont typeface="Arial"/>
              <a:buChar char="•"/>
            </a:pPr>
            <a:endParaRPr lang="en-US" sz="1800" b="0">
              <a:solidFill>
                <a:srgbClr val="3567B1"/>
              </a:solidFill>
              <a:ea typeface="Calibri"/>
              <a:cs typeface="Calibri"/>
            </a:endParaRPr>
          </a:p>
          <a:p>
            <a:pPr marL="285750" indent="-285750">
              <a:buFont typeface="Arial"/>
              <a:buChar char="•"/>
            </a:pPr>
            <a:r>
              <a:rPr lang="vi-VN" sz="1800" b="0">
                <a:solidFill>
                  <a:srgbClr val="3567B1"/>
                </a:solidFill>
                <a:cs typeface="Sora" pitchFamily="2" charset="0"/>
              </a:rPr>
              <a:t>Sự Tham Gia của Bên Liên Quan và Tiếp Cận Cộng Đồng</a:t>
            </a:r>
          </a:p>
          <a:p>
            <a:pPr marL="285750" indent="-285750">
              <a:buFont typeface="Arial"/>
              <a:buChar char="•"/>
            </a:pPr>
            <a:endParaRPr lang="en-US" sz="1800" b="0">
              <a:solidFill>
                <a:srgbClr val="3567B1"/>
              </a:solidFill>
              <a:ea typeface="Calibri"/>
              <a:cs typeface="Sora" pitchFamily="2" charset="0"/>
            </a:endParaRPr>
          </a:p>
          <a:p>
            <a:pPr marL="285750" indent="-285750">
              <a:buFont typeface="Arial"/>
              <a:buChar char="•"/>
            </a:pPr>
            <a:r>
              <a:rPr lang="vi-VN" sz="1800" b="0">
                <a:solidFill>
                  <a:srgbClr val="3567B1"/>
                </a:solidFill>
                <a:cs typeface="Sora" pitchFamily="2" charset="0"/>
              </a:rPr>
              <a:t>Dự Thảo Quy Định</a:t>
            </a: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b="1">
                <a:solidFill>
                  <a:srgbClr val="2CB34B"/>
                </a:solidFill>
              </a:rPr>
              <a:t>Dự Án Quan Trọng Năm 2025</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vi-VN"/>
              <a:t>Chương Trình</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vi-VN" sz="1800"/>
              <a:t>Chào Mừng</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vi-VN" sz="1800" dirty="0"/>
              <a:t>Giới Thiệu DOER</a:t>
            </a:r>
          </a:p>
          <a:p>
            <a:endParaRPr lang="en-US" dirty="0"/>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vi-VN" sz="1800" dirty="0"/>
              <a:t>Thành Tựu Năm 2024</a:t>
            </a:r>
          </a:p>
          <a:p>
            <a:endParaRPr lang="en-US" dirty="0"/>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vi-VN" sz="1800"/>
              <a:t>Mục Tiêu và Các Dự Án Năm 2025</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vi-VN" sz="1800"/>
              <a:t>Hỏi &amp; Đáp</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vi-VN"/>
              <a:t>Hỏi &amp; Đáp</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vi-VN" sz="2000" b="1">
                <a:solidFill>
                  <a:srgbClr val="39B54A"/>
                </a:solidFill>
              </a:rPr>
              <a:t>Quý Vị Có Câu Hỏi?</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1"/>
            <a:ext cx="6752719" cy="2635560"/>
          </a:xfrm>
        </p:spPr>
        <p:txBody>
          <a:bodyPr/>
          <a:lstStyle/>
          <a:p>
            <a:r>
              <a:rPr lang="vi-VN" sz="1600" b="0" i="0">
                <a:solidFill>
                  <a:schemeClr val="tx1">
                    <a:lumMod val="50000"/>
                    <a:lumOff val="50000"/>
                  </a:schemeClr>
                </a:solidFill>
                <a:latin typeface="Arial" panose="020F0502020204030204" pitchFamily="34" charset="0"/>
                <a:cs typeface="Calibri" panose="020F0502020204030204" pitchFamily="34" charset="0"/>
              </a:rPr>
              <a:t>Vui lòng nhập câu hỏi của quý vị vào ô Hỏi &amp; Đáp hoặc nhấp vào “giơ tay” trên thanh điều hướng Zoom</a:t>
            </a:r>
          </a:p>
          <a:p>
            <a:r>
              <a:rPr lang="vi-VN" sz="1600"/>
              <a:t>Nếu quý vị phát biểu, vui lòng giới thiệu bản thân trước khi đặt câu hỏi</a:t>
            </a:r>
          </a:p>
          <a:p>
            <a:r>
              <a:rPr lang="vi-VN" sz="1600" b="0" i="0">
                <a:solidFill>
                  <a:schemeClr val="tx1">
                    <a:lumMod val="50000"/>
                    <a:lumOff val="50000"/>
                  </a:schemeClr>
                </a:solidFill>
                <a:latin typeface="Arial" panose="020F0502020204030204" pitchFamily="34" charset="0"/>
                <a:cs typeface="Calibri" panose="020F0502020204030204" pitchFamily="34" charset="0"/>
              </a:rPr>
              <a:t>Vui lòng hỏi ngắn gọn và lịch sự để chúng tôi có thể giải đáp được nhiều câu hỏi nhất có thể</a:t>
            </a:r>
          </a:p>
          <a:p>
            <a:r>
              <a:rPr lang="vi-VN" sz="1600"/>
              <a:t>Nếu quý vị đang ở trong kênh có thông dịch viên và quý vị có câu hỏi, vui lòng nhập câu hỏi của quý vị vào ô Hỏi &amp; Đáp để được thông dịch</a:t>
            </a:r>
          </a:p>
          <a:p>
            <a:endParaRPr lang="en-US" b="0" i="0">
              <a:solidFill>
                <a:schemeClr val="tx1">
                  <a:lumMod val="50000"/>
                  <a:lumOff val="50000"/>
                </a:schemeClr>
              </a:solidFill>
              <a:effectLst/>
              <a:latin typeface="Calibri" panose="020F0502020204030204" pitchFamily="34" charset="0"/>
              <a:cs typeface="Calibri" panose="020F0502020204030204" pitchFamily="34" charset="0"/>
            </a:endParaRPr>
          </a:p>
          <a:p>
            <a:r>
              <a:rPr lang="vi-VN">
                <a:solidFill>
                  <a:schemeClr val="tx1"/>
                </a:solidFill>
                <a:latin typeface="Arial" panose="020F0502020204030204" pitchFamily="34" charset="0"/>
                <a:cs typeface="Calibri" panose="020F0502020204030204" pitchFamily="34" charset="0"/>
              </a:rPr>
              <a:t>*Sự Kiện Đối Thoại với Công Chúng này, bao gồm cả phần Hỏi &amp; Đáp, sẽ được ghi lại và đăng trên trang web của DOER</a:t>
            </a:r>
          </a:p>
          <a:p>
            <a:endParaRPr lang="en-US" sz="1600" b="0" i="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45608" y="751410"/>
            <a:ext cx="8729337" cy="607100"/>
          </a:xfrm>
        </p:spPr>
        <p:txBody>
          <a:bodyPr/>
          <a:lstStyle/>
          <a:p>
            <a:r>
              <a:rPr lang="vi-VN" sz="4400" dirty="0"/>
              <a:t>DOER Mong Muốn Nhận Được Phản Hồi của Quý Vị</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6" y="2098902"/>
            <a:ext cx="8774893" cy="3349398"/>
          </a:xfrm>
        </p:spPr>
        <p:txBody>
          <a:bodyPr/>
          <a:lstStyle/>
          <a:p>
            <a:pPr>
              <a:spcBef>
                <a:spcPts val="0"/>
              </a:spcBef>
              <a:spcAft>
                <a:spcPts val="600"/>
              </a:spcAft>
            </a:pPr>
            <a:r>
              <a:rPr lang="vi-VN" b="1" dirty="0"/>
              <a:t>Xin vui lòng gửi ý kiến bằng văn bản của quý vị đến </a:t>
            </a:r>
            <a:r>
              <a:rPr lang="vi-VN" b="1" dirty="0">
                <a:solidFill>
                  <a:srgbClr val="3567B1"/>
                </a:solidFill>
                <a:hlinkClick r:id="rId2">
                  <a:extLst>
                    <a:ext uri="{A12FA001-AC4F-418D-AE19-62706E023703}">
                      <ahyp:hlinkClr xmlns:ahyp="http://schemas.microsoft.com/office/drawing/2018/hyperlinkcolor" val="tx"/>
                    </a:ext>
                  </a:extLst>
                </a:hlinkClick>
              </a:rPr>
              <a:t>doer.energy@mass.gov</a:t>
            </a:r>
            <a:r>
              <a:rPr lang="vi-VN" b="1" dirty="0">
                <a:solidFill>
                  <a:schemeClr val="accent1"/>
                </a:solidFill>
              </a:rPr>
              <a:t> </a:t>
            </a:r>
            <a:r>
              <a:rPr lang="vi-VN" b="1" dirty="0"/>
              <a:t>muộn nhất vào 5:00 CH ngày 17 tháng Hai</a:t>
            </a:r>
          </a:p>
          <a:p>
            <a:pPr>
              <a:spcBef>
                <a:spcPts val="0"/>
              </a:spcBef>
            </a:pPr>
            <a:r>
              <a:rPr lang="vi-VN" b="1" i="1" dirty="0"/>
              <a:t>Tất cả các ý kiến sẽ được đăng công khai trên trang web của DOER</a:t>
            </a:r>
          </a:p>
          <a:p>
            <a:pPr>
              <a:spcBef>
                <a:spcPts val="0"/>
              </a:spcBef>
              <a:spcAft>
                <a:spcPts val="1200"/>
              </a:spcAft>
            </a:pPr>
            <a:endParaRPr lang="en-US" sz="1200" dirty="0"/>
          </a:p>
          <a:p>
            <a:pPr>
              <a:spcBef>
                <a:spcPts val="0"/>
              </a:spcBef>
              <a:spcAft>
                <a:spcPts val="1200"/>
              </a:spcAft>
            </a:pPr>
            <a:r>
              <a:rPr lang="vi-VN" b="1" dirty="0"/>
              <a:t>Quý vị có thể cân nhắc các câu hỏi sau để góp ý:</a:t>
            </a:r>
          </a:p>
          <a:p>
            <a:pPr marL="285750" indent="-285750">
              <a:spcBef>
                <a:spcPts val="0"/>
              </a:spcBef>
              <a:spcAft>
                <a:spcPts val="600"/>
              </a:spcAft>
              <a:buFont typeface="Arial" panose="020B0604020202020204" pitchFamily="34" charset="0"/>
              <a:buChar char="•"/>
            </a:pPr>
            <a:endParaRPr lang="en-US" sz="800" dirty="0"/>
          </a:p>
          <a:p>
            <a:pPr marL="285750" indent="-285750">
              <a:spcBef>
                <a:spcPts val="0"/>
              </a:spcBef>
              <a:spcAft>
                <a:spcPts val="600"/>
              </a:spcAft>
              <a:buFont typeface="Arial" panose="020B0604020202020204" pitchFamily="34" charset="0"/>
              <a:buChar char="•"/>
            </a:pPr>
            <a:r>
              <a:rPr lang="vi-VN" sz="1800" dirty="0"/>
              <a:t>Quý vị có ý kiến phản hồi về kế hoạch năm 2025 của DOER không?</a:t>
            </a:r>
          </a:p>
          <a:p>
            <a:pPr marL="285750" indent="-285750">
              <a:spcBef>
                <a:spcPts val="0"/>
              </a:spcBef>
              <a:spcAft>
                <a:spcPts val="600"/>
              </a:spcAft>
              <a:buFont typeface="Arial" panose="020B0604020202020204" pitchFamily="34" charset="0"/>
              <a:buChar char="•"/>
            </a:pPr>
            <a:r>
              <a:rPr lang="vi-VN" sz="1800" dirty="0"/>
              <a:t>Các chương trình của DOER ảnh hưởng tới quý vị như thế nào?</a:t>
            </a:r>
          </a:p>
          <a:p>
            <a:pPr marL="285750" indent="-285750">
              <a:spcBef>
                <a:spcPts val="0"/>
              </a:spcBef>
              <a:spcAft>
                <a:spcPts val="600"/>
              </a:spcAft>
              <a:buFont typeface="Arial" panose="020B0604020202020204" pitchFamily="34" charset="0"/>
              <a:buChar char="•"/>
            </a:pPr>
            <a:r>
              <a:rPr lang="vi-VN" sz="1800" dirty="0"/>
              <a:t>Quý vị có muốn tìm hiểu thêm về nội dung nào đó mới biết đến hôm nay không?</a:t>
            </a:r>
          </a:p>
          <a:p>
            <a:pPr marL="285750" indent="-285750">
              <a:spcBef>
                <a:spcPts val="0"/>
              </a:spcBef>
              <a:spcAft>
                <a:spcPts val="600"/>
              </a:spcAft>
              <a:buFont typeface="Arial" panose="020B0604020202020204" pitchFamily="34" charset="0"/>
              <a:buChar char="•"/>
            </a:pPr>
            <a:r>
              <a:rPr lang="vi-VN" sz="1800" dirty="0"/>
              <a:t>Quý vị có đề xuất gì về cách làm việc với công chúng của DOER trong tương lai không?</a:t>
            </a:r>
          </a:p>
          <a:p>
            <a:pPr marL="285750" indent="-285750">
              <a:spcBef>
                <a:spcPts val="0"/>
              </a:spcBef>
              <a:spcAft>
                <a:spcPts val="600"/>
              </a:spcAft>
              <a:buFont typeface="Arial" panose="020B0604020202020204" pitchFamily="34" charset="0"/>
              <a:buChar char="•"/>
            </a:pPr>
            <a:r>
              <a:rPr lang="vi-VN" sz="1800" dirty="0"/>
              <a:t>Theo quý vị, DOER nên ưu tiên những vấn đề gì?</a:t>
            </a:r>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b="1" dirty="0"/>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vi-VN" sz="120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vi-VN" sz="1200" i="0" u="none" strike="noStrike">
                <a:solidFill>
                  <a:schemeClr val="tx1">
                    <a:lumMod val="50000"/>
                    <a:lumOff val="50000"/>
                  </a:schemeClr>
                </a:solidFill>
              </a:rPr>
              <a:t>(</a:t>
            </a:r>
            <a:r>
              <a:rPr lang="vi-VN"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vi-VN"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vi-VN"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a:xfrm>
            <a:off x="482023" y="579715"/>
            <a:ext cx="7671377" cy="607100"/>
          </a:xfrm>
        </p:spPr>
        <p:txBody>
          <a:bodyPr/>
          <a:lstStyle/>
          <a:p>
            <a:r>
              <a:rPr lang="vi-VN" dirty="0"/>
              <a:t>Liên Hệ Với Chúng Tôi</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vi-VN" b="0">
                <a:solidFill>
                  <a:schemeClr val="tx1">
                    <a:lumMod val="50000"/>
                    <a:lumOff val="50000"/>
                  </a:schemeClr>
                </a:solidFill>
              </a:rPr>
              <a:t>Truy cập trang web của chúng tôi để </a:t>
            </a:r>
            <a:r>
              <a:rPr lang="vi-VN" b="0">
                <a:solidFill>
                  <a:srgbClr val="3567B1"/>
                </a:solidFill>
                <a:hlinkClick r:id="rId6">
                  <a:extLst>
                    <a:ext uri="{A12FA001-AC4F-418D-AE19-62706E023703}">
                      <ahyp:hlinkClr xmlns:ahyp="http://schemas.microsoft.com/office/drawing/2018/hyperlinkcolor" val="tx"/>
                    </a:ext>
                  </a:extLst>
                </a:hlinkClick>
              </a:rPr>
              <a:t>đăng ký vào danh sách nhận email của DOER</a:t>
            </a: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vi-VN" sz="4000" dirty="0">
                <a:solidFill>
                  <a:srgbClr val="2CB34B"/>
                </a:solidFill>
              </a:rPr>
              <a:t>Giới Thiệu Về DOER</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r>
              <a:rPr lang="vi-VN" sz="1400" dirty="0">
                <a:solidFill>
                  <a:srgbClr val="2D3990"/>
                </a:solidFill>
                <a:latin typeface="Arial" panose="020F0502020204030204" pitchFamily="34" charset="0"/>
                <a:ea typeface="Aptos" panose="020B0004020202020204" pitchFamily="34" charset="0"/>
              </a:rPr>
              <a:t>Sứ Mệnh</a:t>
            </a:r>
            <a:r>
              <a:rPr lang="vi-VN" sz="1400" b="0" dirty="0">
                <a:solidFill>
                  <a:srgbClr val="2D3990"/>
                </a:solidFill>
                <a:latin typeface="Arial" panose="020F0502020204030204" pitchFamily="34" charset="0"/>
                <a:ea typeface="Aptos" panose="020B0004020202020204" pitchFamily="34" charset="0"/>
              </a:rPr>
              <a:t>: Tạo ra một tương lai với năng lượng sạch, giá rẻ, linh hoạt và công bằng cho tất cả mọi người tại Thịnh Vượng Chung. </a:t>
            </a:r>
          </a:p>
          <a:p>
            <a:pPr marL="0" marR="0"/>
            <a:r>
              <a:rPr lang="vi-VN" sz="1400" dirty="0">
                <a:solidFill>
                  <a:srgbClr val="2D3990"/>
                </a:solidFill>
                <a:latin typeface="Arial" panose="020F0502020204030204" pitchFamily="34" charset="0"/>
                <a:ea typeface="Aptos" panose="020B0004020202020204" pitchFamily="34" charset="0"/>
              </a:rPr>
              <a:t>Chúng Tôi Là Ai</a:t>
            </a:r>
            <a:r>
              <a:rPr lang="vi-VN" sz="1400" b="0" dirty="0">
                <a:solidFill>
                  <a:srgbClr val="2D3990"/>
                </a:solidFill>
                <a:latin typeface="Arial" panose="020F0502020204030204" pitchFamily="34" charset="0"/>
                <a:ea typeface="Aptos" panose="020B0004020202020204" pitchFamily="34" charset="0"/>
              </a:rPr>
              <a:t>: Với tư cách là Văn Phòng Năng Lượng của Tiểu Bang, DOER là cơ quan chính phát triển chính sách năng lượng cho Thịnh Vượng Chung. DOER hỗ trợ các mục tiêu năng lượng sạch của Thịnh Vượng Chung trong nỗ lực ứng phó toàn diện của Chính Quyền đối với mối đe dọa từ biến đổi khí hậu. DOER tập trung vào việc chuyển đổi nguồn cung cấp năng lượng của chúng tôi để giảm phát thải, giảm và định hình nhu cầu năng lượng, cũng như cải thiện cơ sở hạ tầng hệ thống năng lượng của chúng tôi. </a:t>
            </a:r>
          </a:p>
          <a:p>
            <a:pPr marL="0" marR="0"/>
            <a:r>
              <a:rPr lang="vi-VN" sz="1400" dirty="0">
                <a:solidFill>
                  <a:srgbClr val="2D3990"/>
                </a:solidFill>
                <a:latin typeface="Arial" panose="020F0502020204030204" pitchFamily="34" charset="0"/>
                <a:ea typeface="Aptos" panose="020B0004020202020204" pitchFamily="34" charset="0"/>
              </a:rPr>
              <a:t>Chúng Tôi Làm Gì</a:t>
            </a:r>
            <a:r>
              <a:rPr lang="vi-VN" sz="1400" b="0" dirty="0">
                <a:solidFill>
                  <a:srgbClr val="2D3990"/>
                </a:solidFill>
                <a:latin typeface="Arial" panose="020F0502020204030204" pitchFamily="34" charset="0"/>
                <a:ea typeface="Aptos" panose="020B0004020202020204" pitchFamily="34" charset="0"/>
              </a:rPr>
              <a:t>: Để đạt được các mục tiêu của mình, DOER kết nối và hợp tác với các bên liên quan về năng lượng để xây dựng chính sách hiệu quả. DOER thực hiện chính sách này thông qua các công tác lập kế hoạch, điều chỉnh và cấp tiền tài trợ. DOER cung cấp công cụ cho cá nhân, tổ chức và cộng đồng để hỗ trợ mục tiêu năng lượng sạch của họ. DOER cam kết đảm bảo sự minh bạch và cung cấp kiến thức, hỗ trợ việc tiếp cận thông tin và tri thức về năng lượng một cách dễ dàng.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vi-VN" b="1">
                <a:solidFill>
                  <a:schemeClr val="bg1"/>
                </a:solidFill>
                <a:cs typeface="Poppins" panose="00000500000000000000" pitchFamily="2" charset="0"/>
              </a:rPr>
              <a:t>Chúng tôi là một cơ quan</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457388" cy="661976"/>
          </a:xfrm>
          <a:prstGeom prst="rect">
            <a:avLst/>
          </a:prstGeom>
          <a:noFill/>
        </p:spPr>
        <p:txBody>
          <a:bodyPr wrap="square">
            <a:spAutoFit/>
          </a:bodyPr>
          <a:lstStyle/>
          <a:p>
            <a:r>
              <a:rPr lang="vi-VN" sz="1200" b="0" i="0">
                <a:solidFill>
                  <a:schemeClr val="bg1"/>
                </a:solidFill>
              </a:rPr>
              <a:t>thuộc Văn Phòng Điều Hành</a:t>
            </a:r>
            <a:br>
              <a:rPr lang="vi-VN" sz="1200" b="0" i="0">
                <a:solidFill>
                  <a:schemeClr val="bg1"/>
                </a:solidFill>
              </a:rPr>
            </a:br>
            <a:r>
              <a:rPr lang="vi-VN" sz="1200" b="0" i="0">
                <a:solidFill>
                  <a:schemeClr val="bg1"/>
                </a:solidFill>
              </a:rPr>
              <a:t>Các Vấn Đề Năng Lượng</a:t>
            </a:r>
            <a:br>
              <a:rPr lang="vi-VN" sz="1200" b="0" i="0">
                <a:solidFill>
                  <a:schemeClr val="bg1"/>
                </a:solidFill>
              </a:rPr>
            </a:br>
            <a:r>
              <a:rPr lang="vi-VN" sz="1200" b="0" i="0">
                <a:solidFill>
                  <a:schemeClr val="bg1"/>
                </a:solidFill>
              </a:rPr>
              <a:t>và Môi Trường (EEA)</a:t>
            </a: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Sở Tài Nguyên Năng Lượng</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Cộng Đồng Xanh</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Lãnh Đạo Bằng Hành Động</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Tiết Kiệm Năng Lượng</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Năng Lượng Tái Tạo &amp; Năng Lượng Thay Thế</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dirty="0"/>
              <a:t>Chính Sách, Lập Kế Hoạch &amp; Phân Tích</a:t>
            </a:r>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a:t>Lựa Chọn Địa Điểm &amp; Cấp Phép</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1400" dirty="0"/>
              <a:t>Hỗ Trợ Liên Ngành</a:t>
            </a:r>
          </a:p>
          <a:p>
            <a:pPr algn="ctr"/>
            <a:r>
              <a:rPr lang="vi-VN" sz="1200" dirty="0"/>
              <a:t>Điều Phối &amp; Thu Hút Sự Tham Gia</a:t>
            </a:r>
          </a:p>
          <a:p>
            <a:pPr algn="ctr"/>
            <a:r>
              <a:rPr lang="vi-VN" sz="1200" dirty="0"/>
              <a:t>Tiền Tài Trợ của Liên Bang, An Ninh Năng Lượng, Pháp Chế, Tài Chánh</a:t>
            </a:r>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4" y="576987"/>
            <a:ext cx="11424225" cy="607100"/>
          </a:xfrm>
        </p:spPr>
        <p:txBody>
          <a:bodyPr/>
          <a:lstStyle/>
          <a:p>
            <a:r>
              <a:rPr lang="vi-VN" dirty="0"/>
              <a:t>Thành Tựu Chủ Chốt Năm 2024</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6673239" cy="4014439"/>
          </a:xfrm>
        </p:spPr>
        <p:txBody>
          <a:bodyPr numCol="1"/>
          <a:lstStyle/>
          <a:p>
            <a:pPr marL="285750" indent="-285750">
              <a:buFont typeface="Arial" panose="020B0604020202020204" pitchFamily="34" charset="0"/>
              <a:buChar char="•"/>
            </a:pPr>
            <a:r>
              <a:rPr lang="vi-VN" sz="1800" dirty="0"/>
              <a:t>Thành Công trong Việc Nhận Tài Trợ của Liên Bang</a:t>
            </a:r>
          </a:p>
          <a:p>
            <a:pPr marL="285750" indent="-285750">
              <a:buFont typeface="Arial" panose="020B0604020202020204" pitchFamily="34" charset="0"/>
              <a:buChar char="•"/>
            </a:pPr>
            <a:r>
              <a:rPr lang="vi-VN" sz="1800" dirty="0"/>
              <a:t>Kế Hoạch Ba Năm</a:t>
            </a:r>
          </a:p>
          <a:p>
            <a:pPr marL="285750" indent="-285750">
              <a:buFont typeface="Arial" panose="020B0604020202020204" pitchFamily="34" charset="0"/>
              <a:buChar char="•"/>
            </a:pPr>
            <a:r>
              <a:rPr lang="vi-VN" sz="1800" dirty="0"/>
              <a:t>Các Quy Định</a:t>
            </a:r>
          </a:p>
          <a:p>
            <a:pPr marL="285750" indent="-285750">
              <a:buFont typeface="Arial" panose="020B0604020202020204" pitchFamily="34" charset="0"/>
              <a:buChar char="•"/>
            </a:pPr>
            <a:r>
              <a:rPr lang="vi-VN" sz="1800" dirty="0"/>
              <a:t>Tiết Kiệm Năng Lượng, Cộng Đồng Xanh, chương trình Tài Trợ Lãnh Đạo bằng Hành Động</a:t>
            </a:r>
          </a:p>
          <a:p>
            <a:pPr marL="285750" indent="-285750">
              <a:buFont typeface="Arial" panose="020B0604020202020204" pitchFamily="34" charset="0"/>
              <a:buChar char="•"/>
            </a:pPr>
            <a:r>
              <a:rPr lang="vi-VN" sz="1800" dirty="0"/>
              <a:t>Đi Đầu về Ứng Phó với Khí Hậu</a:t>
            </a:r>
          </a:p>
          <a:p>
            <a:pPr marL="285750" indent="-285750">
              <a:buFont typeface="Arial" panose="020B0604020202020204" pitchFamily="34" charset="0"/>
              <a:buChar char="•"/>
            </a:pPr>
            <a:r>
              <a:rPr lang="vi-VN" sz="1800" dirty="0"/>
              <a:t>Chương Trình Hoàn Tiền MOR-EV</a:t>
            </a:r>
          </a:p>
          <a:p>
            <a:pPr marL="285750" indent="-285750">
              <a:buFont typeface="Arial" panose="020B0604020202020204" pitchFamily="34" charset="0"/>
              <a:buChar char="•"/>
            </a:pPr>
            <a:r>
              <a:rPr lang="vi-VN" sz="1800" dirty="0"/>
              <a:t>Đấu Thầu Điện Gió Ngoài Khơi</a:t>
            </a:r>
          </a:p>
          <a:p>
            <a:pPr marL="285750" indent="-285750">
              <a:buFont typeface="Arial" panose="020B0604020202020204" pitchFamily="34" charset="0"/>
              <a:buChar char="•"/>
            </a:pPr>
            <a:r>
              <a:rPr lang="vi-VN" sz="1800" dirty="0"/>
              <a:t>Đề Xuất Ngắn Hạn của Nhóm Đặc Trách Liên Ngành về Giá Điện</a:t>
            </a:r>
          </a:p>
          <a:p>
            <a:pPr marL="285750" indent="-285750">
              <a:buFont typeface="Arial" panose="020B0604020202020204" pitchFamily="34" charset="0"/>
              <a:buChar char="•"/>
            </a:pPr>
            <a:r>
              <a:rPr lang="vi-VN" sz="1800" dirty="0"/>
              <a:t>Đề Xuất Thử Nghiệm Chương Trình Khuyến Khích Năng Lượng Mặt Trời (SMART)</a:t>
            </a:r>
          </a:p>
          <a:p>
            <a:pPr marL="285750" indent="-285750">
              <a:buFont typeface="Arial" panose="020B0604020202020204" pitchFamily="34" charset="0"/>
              <a:buChar char="•"/>
            </a:pPr>
            <a:r>
              <a:rPr lang="vi-VN" sz="1800" dirty="0"/>
              <a:t>Xây Dựng Năng Lực Đáp Ứng các Chỉ Thị</a:t>
            </a:r>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4" y="576987"/>
            <a:ext cx="10452675" cy="607100"/>
          </a:xfrm>
        </p:spPr>
        <p:txBody>
          <a:bodyPr/>
          <a:lstStyle/>
          <a:p>
            <a:r>
              <a:rPr lang="vi-VN" dirty="0"/>
              <a:t>Mục Tiêu Chính Sách Năm 2025</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6692289"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vi-VN" sz="1800" dirty="0"/>
              <a:t>Triển Khai các Chương Trình và Quy Định Cơ Bản, Mới</a:t>
            </a:r>
          </a:p>
          <a:p>
            <a:pPr marL="285750" indent="-285750">
              <a:spcBef>
                <a:spcPts val="0"/>
              </a:spcBef>
              <a:spcAft>
                <a:spcPts val="1200"/>
              </a:spcAft>
              <a:buFont typeface="Arial" panose="020B0604020202020204" pitchFamily="34" charset="0"/>
              <a:buChar char="•"/>
            </a:pPr>
            <a:r>
              <a:rPr lang="vi-VN" sz="1800" dirty="0"/>
              <a:t>Giải Ngân Tiền Tài Trợ thông qua các Chương Trình Tài Trợ để Tối Đa Hóa Tác Động</a:t>
            </a:r>
          </a:p>
          <a:p>
            <a:pPr marL="285750" indent="-285750">
              <a:spcBef>
                <a:spcPts val="0"/>
              </a:spcBef>
              <a:spcAft>
                <a:spcPts val="1200"/>
              </a:spcAft>
              <a:buFont typeface="Arial" panose="020B0604020202020204" pitchFamily="34" charset="0"/>
              <a:buChar char="•"/>
            </a:pPr>
            <a:r>
              <a:rPr lang="vi-VN" sz="1800" dirty="0"/>
              <a:t>Xây Dựng Chính Sách Chiến Lược và Hiệu Quả </a:t>
            </a:r>
          </a:p>
          <a:p>
            <a:pPr marL="285750" indent="-285750">
              <a:spcBef>
                <a:spcPts val="0"/>
              </a:spcBef>
              <a:spcAft>
                <a:spcPts val="1200"/>
              </a:spcAft>
              <a:buFont typeface="Arial" panose="020B0604020202020204" pitchFamily="34" charset="0"/>
              <a:buChar char="•"/>
            </a:pPr>
            <a:r>
              <a:rPr lang="vi-VN" sz="1800" dirty="0"/>
              <a:t>Đảm Bảo Tính Minh Bạch và Tích Cực Thu Hút Sự Tham Gia của các Bên Liên Quan</a:t>
            </a:r>
          </a:p>
          <a:p>
            <a:pPr marL="285750" indent="-285750">
              <a:spcBef>
                <a:spcPts val="0"/>
              </a:spcBef>
              <a:spcAft>
                <a:spcPts val="1200"/>
              </a:spcAft>
              <a:buFont typeface="Arial" panose="020B0604020202020204" pitchFamily="34" charset="0"/>
              <a:buChar char="•"/>
            </a:pPr>
            <a:r>
              <a:rPr lang="vi-VN" sz="1800" dirty="0"/>
              <a:t>Tăng Khả Năng Tiếp Cận Ngôn Ngữ</a:t>
            </a:r>
          </a:p>
          <a:p>
            <a:pPr marL="285750" indent="-285750">
              <a:spcBef>
                <a:spcPts val="0"/>
              </a:spcBef>
              <a:spcAft>
                <a:spcPts val="1200"/>
              </a:spcAft>
              <a:buFont typeface="Arial" panose="020B0604020202020204" pitchFamily="34" charset="0"/>
              <a:buChar char="•"/>
            </a:pPr>
            <a:r>
              <a:rPr lang="vi-VN" sz="1800" dirty="0"/>
              <a:t>Xúc Tiến các Lộ Trình Khử Carbon</a:t>
            </a:r>
          </a:p>
          <a:p>
            <a:pPr marL="285750" indent="-285750">
              <a:spcBef>
                <a:spcPts val="0"/>
              </a:spcBef>
              <a:spcAft>
                <a:spcPts val="1200"/>
              </a:spcAft>
              <a:buFont typeface="Arial" panose="020B0604020202020204" pitchFamily="34" charset="0"/>
              <a:buChar char="•"/>
            </a:pPr>
            <a:r>
              <a:rPr lang="vi-VN" sz="1800" dirty="0"/>
              <a:t>Phối Hợp với các Tiểu Bang và Vùng Lân Cận</a:t>
            </a:r>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4" y="576987"/>
            <a:ext cx="9881175" cy="607100"/>
          </a:xfrm>
        </p:spPr>
        <p:txBody>
          <a:bodyPr/>
          <a:lstStyle/>
          <a:p>
            <a:r>
              <a:rPr lang="vi-VN" dirty="0"/>
              <a:t>Dự Án Quan Trọng Năm 2025</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a:xfrm>
            <a:off x="508611" y="1985589"/>
            <a:ext cx="10921389" cy="4014439"/>
          </a:xfrm>
        </p:spPr>
        <p:txBody>
          <a:bodyPr lIns="91440" tIns="45720" rIns="91440" bIns="45720" numCol="1" spcCol="548640" anchor="t"/>
          <a:lstStyle/>
          <a:p>
            <a:pPr marL="285750" indent="-285750">
              <a:buFont typeface="Arial" panose="020B0604020202020204" pitchFamily="34" charset="0"/>
              <a:buChar char="•"/>
            </a:pPr>
            <a:r>
              <a:rPr lang="vi-VN" sz="1800" dirty="0"/>
              <a:t>Sắp Xếp Lại Trang Web</a:t>
            </a:r>
          </a:p>
          <a:p>
            <a:pPr marL="285750" indent="-285750">
              <a:buFont typeface="Arial" panose="020B0604020202020204" pitchFamily="34" charset="0"/>
              <a:buChar char="•"/>
            </a:pPr>
            <a:r>
              <a:rPr lang="vi-VN" sz="1800" dirty="0"/>
              <a:t>Đấu Thầu: Điện Gió Ngoài Khơi (83C), Lưu Trữ Năng Lượng (83E), Khu Vực</a:t>
            </a:r>
          </a:p>
          <a:p>
            <a:pPr marL="285750" indent="-285750">
              <a:buFont typeface="Arial" panose="020B0604020202020204" pitchFamily="34" charset="0"/>
              <a:buChar char="•"/>
            </a:pPr>
            <a:r>
              <a:rPr lang="vi-VN" sz="1800" dirty="0"/>
              <a:t>Sử Dụng Tiền Tài Trợ của Liên Bang – </a:t>
            </a:r>
            <a:r>
              <a:rPr lang="vi-VN" sz="1800" dirty="0">
                <a:solidFill>
                  <a:srgbClr val="3567B1"/>
                </a:solidFill>
                <a:hlinkClick r:id="rId2">
                  <a:extLst>
                    <a:ext uri="{A12FA001-AC4F-418D-AE19-62706E023703}">
                      <ahyp:hlinkClr xmlns:ahyp="http://schemas.microsoft.com/office/drawing/2018/hyperlinkcolor" val="tx"/>
                    </a:ext>
                  </a:extLst>
                </a:hlinkClick>
              </a:rPr>
              <a:t>Chương Trình Hoàn Tiền Năng Lượng Gia Dụng (HER/HEAR) của IRA</a:t>
            </a:r>
            <a:r>
              <a:rPr lang="vi-VN" sz="1800" dirty="0"/>
              <a:t>, </a:t>
            </a:r>
            <a:r>
              <a:rPr lang="vi-VN" sz="1800" dirty="0">
                <a:solidFill>
                  <a:srgbClr val="3567B1"/>
                </a:solidFill>
                <a:hlinkClick r:id="rId3">
                  <a:extLst>
                    <a:ext uri="{A12FA001-AC4F-418D-AE19-62706E023703}">
                      <ahyp:hlinkClr xmlns:ahyp="http://schemas.microsoft.com/office/drawing/2018/hyperlinkcolor" val="tx"/>
                    </a:ext>
                  </a:extLst>
                </a:hlinkClick>
              </a:rPr>
              <a:t>Năng Lượng Mặt Trời cho Mọi Người</a:t>
            </a:r>
            <a:r>
              <a:rPr lang="vi-VN" sz="1800" dirty="0"/>
              <a:t>, v.v. </a:t>
            </a:r>
          </a:p>
          <a:p>
            <a:pPr marL="285750" indent="-285750">
              <a:buFont typeface="Arial" panose="020B0604020202020204" pitchFamily="34" charset="0"/>
              <a:buChar char="•"/>
            </a:pPr>
            <a:r>
              <a:rPr lang="vi-VN" sz="1800" dirty="0"/>
              <a:t>Quỹ Tái Tạo Merrimack Valley (MVRF)</a:t>
            </a:r>
          </a:p>
          <a:p>
            <a:pPr marL="285750" indent="-285750">
              <a:buFont typeface="Arial" panose="020B0604020202020204" pitchFamily="34" charset="0"/>
              <a:buChar char="•"/>
            </a:pPr>
            <a:r>
              <a:rPr lang="vi-VN" sz="1800" dirty="0"/>
              <a:t>Cộng Đồng Lãnh Đạo về Khí Hậu và Cơ Quan Khử Carbon của Chính Quyền Tiểu Bang</a:t>
            </a:r>
          </a:p>
          <a:p>
            <a:pPr marL="285750" indent="-285750">
              <a:buClr>
                <a:schemeClr val="tx1">
                  <a:lumMod val="50000"/>
                  <a:lumOff val="50000"/>
                </a:schemeClr>
              </a:buClr>
              <a:buFont typeface="Arial" panose="020B0604020202020204" pitchFamily="34" charset="0"/>
              <a:buChar char="•"/>
            </a:pPr>
            <a:r>
              <a:rPr lang="vi-VN" sz="1800" dirty="0">
                <a:solidFill>
                  <a:srgbClr val="3567B1"/>
                </a:solidFill>
                <a:hlinkClick r:id="rId4">
                  <a:extLst>
                    <a:ext uri="{A12FA001-AC4F-418D-AE19-62706E023703}">
                      <ahyp:hlinkClr xmlns:ahyp="http://schemas.microsoft.com/office/drawing/2018/hyperlinkcolor" val="tx"/>
                    </a:ext>
                  </a:extLst>
                </a:hlinkClick>
              </a:rPr>
              <a:t>Nhóm Đặc Trách Liên Ngành về Giá Điện</a:t>
            </a:r>
          </a:p>
          <a:p>
            <a:pPr marL="285750" indent="-285750">
              <a:buFont typeface="Arial" panose="020B0604020202020204" pitchFamily="34" charset="0"/>
              <a:buChar char="•"/>
            </a:pPr>
            <a:r>
              <a:rPr lang="vi-VN" sz="1800" dirty="0"/>
              <a:t>Năng Lượng Mặt Trời: </a:t>
            </a:r>
            <a:r>
              <a:rPr lang="vi-VN" sz="1800" dirty="0">
                <a:solidFill>
                  <a:srgbClr val="3567B1"/>
                </a:solidFill>
                <a:hlinkClick r:id="rId5">
                  <a:extLst>
                    <a:ext uri="{A12FA001-AC4F-418D-AE19-62706E023703}">
                      <ahyp:hlinkClr xmlns:ahyp="http://schemas.microsoft.com/office/drawing/2018/hyperlinkcolor" val="tx"/>
                    </a:ext>
                  </a:extLst>
                </a:hlinkClick>
              </a:rPr>
              <a:t>SMART 3.0</a:t>
            </a:r>
            <a:r>
              <a:rPr lang="vi-VN" sz="1800" dirty="0"/>
              <a:t>, Chương Trình Điện Mặt Trời dành cho Người Thu Nhập Thấp</a:t>
            </a:r>
          </a:p>
          <a:p>
            <a:pPr marL="285750" indent="-285750">
              <a:buFont typeface="Arial" panose="020B0604020202020204" pitchFamily="34" charset="0"/>
              <a:buChar char="•"/>
            </a:pPr>
            <a:r>
              <a:rPr lang="vi-VN" sz="1800" dirty="0"/>
              <a:t>Ban Lựa Chọn Địa Điểm &amp; Cấp Phép Năng Lượng Sạch</a:t>
            </a:r>
          </a:p>
          <a:p>
            <a:pPr marL="171450" indent="-171450">
              <a:buFont typeface="Arial" panose="020B0604020202020204" pitchFamily="34" charset="0"/>
              <a:buChar char="•"/>
            </a:pPr>
            <a:endParaRPr lang="en-US" dirty="0"/>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vi-VN"/>
              <a:t>Điều Phối &amp; Thu Hút Sự Tham Gia</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62500" lnSpcReduction="20000"/>
          </a:bodyPr>
          <a:lstStyle/>
          <a:p>
            <a:pPr marL="457200" indent="-457200">
              <a:lnSpc>
                <a:spcPct val="120000"/>
              </a:lnSpc>
              <a:spcBef>
                <a:spcPts val="0"/>
              </a:spcBef>
              <a:spcAft>
                <a:spcPts val="600"/>
              </a:spcAft>
              <a:buFont typeface="Arial" panose="020B0604020202020204" pitchFamily="34" charset="0"/>
              <a:buChar char="•"/>
            </a:pPr>
            <a:r>
              <a:rPr lang="vi-VN" sz="3200" b="1" dirty="0">
                <a:solidFill>
                  <a:srgbClr val="3567B1"/>
                </a:solidFill>
              </a:rPr>
              <a:t>Tiếp Tục Phối Hợp với các Đối Tác Nội Bộ và Bên Ngoài</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ResilientMass</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An Ninh Năng Lượng</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Văn Phòng Khí Hậu, Đổi Mới và Phục Hồi</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Văn Phòng Sự Vụ Liên Bang và Khu Vực của EEA</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Văn Phòng Công Lý và Công Bằng Môi Trường của EEA</a:t>
            </a:r>
          </a:p>
          <a:p>
            <a:pPr marL="457200" indent="-457200">
              <a:lnSpc>
                <a:spcPct val="120000"/>
              </a:lnSpc>
              <a:spcBef>
                <a:spcPts val="0"/>
              </a:spcBef>
              <a:spcAft>
                <a:spcPts val="600"/>
              </a:spcAft>
              <a:buFont typeface="Arial" panose="020B0604020202020204" pitchFamily="34" charset="0"/>
              <a:buChar char="•"/>
            </a:pPr>
            <a:r>
              <a:rPr lang="vi-VN" sz="3200" b="1" dirty="0">
                <a:solidFill>
                  <a:srgbClr val="3567B1"/>
                </a:solidFill>
              </a:rPr>
              <a:t>Hỗ Trợ các Chính Sách và Mục Tiêu Liên Ngành</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Công Lý và Công Bằng Năng Lượng</a:t>
            </a:r>
          </a:p>
          <a:p>
            <a:pPr marL="1087438" lvl="1" indent="-457200">
              <a:lnSpc>
                <a:spcPct val="120000"/>
              </a:lnSpc>
              <a:spcBef>
                <a:spcPts val="0"/>
              </a:spcBef>
              <a:spcAft>
                <a:spcPts val="600"/>
              </a:spcAft>
              <a:buFont typeface="Arial" panose="020B0604020202020204" pitchFamily="34" charset="0"/>
              <a:buChar char="•"/>
            </a:pPr>
            <a:r>
              <a:rPr lang="vi-VN" sz="3100" dirty="0">
                <a:solidFill>
                  <a:srgbClr val="3567B1"/>
                </a:solidFill>
              </a:rPr>
              <a:t>Phục Hồi</a:t>
            </a:r>
          </a:p>
          <a:p>
            <a:pPr marL="914400" lvl="1" indent="-457200">
              <a:lnSpc>
                <a:spcPct val="120000"/>
              </a:lnSpc>
              <a:spcBef>
                <a:spcPts val="0"/>
              </a:spcBef>
              <a:spcAft>
                <a:spcPts val="600"/>
              </a:spcAft>
              <a:buFont typeface="Arial" panose="020B0604020202020204" pitchFamily="34" charset="0"/>
              <a:buChar char="•"/>
            </a:pPr>
            <a:endParaRPr lang="en-US" sz="4200" dirty="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vi-VN" sz="2800"/>
              <a:t>Mục Tiêu Năm 2025</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vi-VN" sz="1600" b="1">
                <a:solidFill>
                  <a:srgbClr val="1E7F7B"/>
                </a:solidFill>
                <a:cs typeface="Sora" pitchFamily="2" charset="0"/>
              </a:rPr>
              <a:t>Tiến Độ Năm 2025</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748745" cy="297517"/>
          </a:xfrm>
          <a:prstGeom prst="rect">
            <a:avLst/>
          </a:prstGeom>
          <a:noFill/>
        </p:spPr>
        <p:txBody>
          <a:bodyPr wrap="square">
            <a:spAutoFit/>
          </a:bodyPr>
          <a:lstStyle/>
          <a:p>
            <a:pPr>
              <a:lnSpc>
                <a:spcPts val="1600"/>
              </a:lnSpc>
            </a:pPr>
            <a:r>
              <a:rPr lang="vi-VN" sz="1200" b="1" i="0" dirty="0">
                <a:solidFill>
                  <a:schemeClr val="tx1">
                    <a:lumMod val="50000"/>
                    <a:lumOff val="50000"/>
                  </a:schemeClr>
                </a:solidFill>
              </a:rPr>
              <a:t>Mùa Hè</a:t>
            </a:r>
            <a:r>
              <a:rPr lang="vi-VN" sz="1200" i="0" dirty="0">
                <a:solidFill>
                  <a:schemeClr val="tx1">
                    <a:lumMod val="50000"/>
                    <a:lumOff val="50000"/>
                  </a:schemeClr>
                </a:solidFill>
              </a:rPr>
              <a:t>: Sắp Xếp Lại Trang Web</a:t>
            </a: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vi-VN" sz="1600" b="1">
                <a:solidFill>
                  <a:srgbClr val="1E7F7B"/>
                </a:solidFill>
                <a:cs typeface="Sora" pitchFamily="2" charset="0"/>
              </a:rPr>
              <a:t>Cơ Hội Tham Gia của Công Chúng</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4320176"/>
            <a:ext cx="3063070" cy="707886"/>
          </a:xfrm>
          <a:prstGeom prst="rect">
            <a:avLst/>
          </a:prstGeom>
          <a:noFill/>
        </p:spPr>
        <p:txBody>
          <a:bodyPr wrap="square">
            <a:spAutoFit/>
          </a:bodyPr>
          <a:lstStyle/>
          <a:p>
            <a:pPr>
              <a:lnSpc>
                <a:spcPts val="1600"/>
              </a:lnSpc>
            </a:pPr>
            <a:r>
              <a:rPr lang="vi-VN" sz="1200" b="0" dirty="0">
                <a:solidFill>
                  <a:schemeClr val="tx1">
                    <a:lumMod val="50000"/>
                    <a:lumOff val="50000"/>
                  </a:schemeClr>
                </a:solidFill>
              </a:rPr>
              <a:t>Việc Sắp Xếp Lại Trang web sẽ Làm </a:t>
            </a:r>
            <a:r>
              <a:rPr lang="vi-VN" sz="1200" dirty="0">
                <a:solidFill>
                  <a:schemeClr val="tx1">
                    <a:lumMod val="50000"/>
                    <a:lumOff val="50000"/>
                  </a:schemeClr>
                </a:solidFill>
              </a:rPr>
              <a:t>N</a:t>
            </a:r>
            <a:r>
              <a:rPr lang="vi-VN" sz="1200" b="0" dirty="0">
                <a:solidFill>
                  <a:schemeClr val="tx1">
                    <a:lumMod val="50000"/>
                    <a:lumOff val="50000"/>
                  </a:schemeClr>
                </a:solidFill>
              </a:rPr>
              <a:t>ổi Bật Các Cơ Hội Thu Hút Sự Tham Gia để Thực Hiện Chương Trình và Chính Sách</a:t>
            </a: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vi-VN"/>
              <a:t>Điều Phối &amp; Thu Hút Sự Tham Gia</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442578" cy="3912665"/>
          </a:xfrm>
        </p:spPr>
        <p:txBody>
          <a:bodyPr>
            <a:normAutofit fontScale="70000" lnSpcReduction="20000"/>
          </a:bodyPr>
          <a:lstStyle/>
          <a:p>
            <a:pPr marL="457200" indent="-457200">
              <a:lnSpc>
                <a:spcPct val="120000"/>
              </a:lnSpc>
              <a:spcBef>
                <a:spcPts val="0"/>
              </a:spcBef>
              <a:spcAft>
                <a:spcPts val="600"/>
              </a:spcAft>
              <a:buFont typeface="Arial" panose="020B0604020202020204" pitchFamily="34" charset="0"/>
              <a:buChar char="•"/>
            </a:pPr>
            <a:r>
              <a:rPr lang="vi-VN" sz="3200" dirty="0">
                <a:solidFill>
                  <a:srgbClr val="3567B1"/>
                </a:solidFill>
              </a:rPr>
              <a:t>Triển Khai Các Bước để Tăng Cường Sự Tham Gia của Bên Ngoài</a:t>
            </a:r>
          </a:p>
          <a:p>
            <a:pPr marL="914400" lvl="2" indent="-342900">
              <a:lnSpc>
                <a:spcPct val="120000"/>
              </a:lnSpc>
              <a:spcBef>
                <a:spcPts val="0"/>
              </a:spcBef>
              <a:spcAft>
                <a:spcPts val="600"/>
              </a:spcAft>
            </a:pPr>
            <a:r>
              <a:rPr lang="vi-VN" sz="2400" dirty="0">
                <a:solidFill>
                  <a:srgbClr val="3567B1"/>
                </a:solidFill>
              </a:rPr>
              <a:t>Sắp Xếp Lại Trang Web </a:t>
            </a:r>
          </a:p>
          <a:p>
            <a:pPr marL="914400" lvl="2" indent="-342900">
              <a:lnSpc>
                <a:spcPct val="120000"/>
              </a:lnSpc>
              <a:spcBef>
                <a:spcPts val="0"/>
              </a:spcBef>
              <a:spcAft>
                <a:spcPts val="600"/>
              </a:spcAft>
            </a:pPr>
            <a:r>
              <a:rPr lang="vi-VN" sz="2400" dirty="0">
                <a:solidFill>
                  <a:srgbClr val="3567B1"/>
                </a:solidFill>
              </a:rPr>
              <a:t>Chiến Lược Toàn Diện về Sự Tham Gia của Công Chúng</a:t>
            </a:r>
          </a:p>
          <a:p>
            <a:pPr lvl="1" indent="-457200">
              <a:lnSpc>
                <a:spcPct val="120000"/>
              </a:lnSpc>
              <a:spcBef>
                <a:spcPts val="0"/>
              </a:spcBef>
              <a:spcAft>
                <a:spcPts val="600"/>
              </a:spcAft>
              <a:buFont typeface="Arial" panose="020B0604020202020204" pitchFamily="34" charset="0"/>
              <a:buChar char="•"/>
            </a:pPr>
            <a:r>
              <a:rPr lang="vi-VN" sz="3200" b="1" dirty="0">
                <a:solidFill>
                  <a:srgbClr val="3567B1"/>
                </a:solidFill>
              </a:rPr>
              <a:t>Triển Khai Tiền Tài Trợ của Liên Bang</a:t>
            </a:r>
          </a:p>
          <a:p>
            <a:pPr marL="914400" lvl="2" indent="-342900">
              <a:lnSpc>
                <a:spcPct val="120000"/>
              </a:lnSpc>
              <a:spcBef>
                <a:spcPts val="0"/>
              </a:spcBef>
              <a:spcAft>
                <a:spcPts val="600"/>
              </a:spcAft>
            </a:pPr>
            <a:r>
              <a:rPr lang="vi-VN" sz="2500" dirty="0">
                <a:solidFill>
                  <a:srgbClr val="3567B1"/>
                </a:solidFill>
              </a:rPr>
              <a:t>Hoàn Tiền Năng Lượng Gia Dụng, PowerUp New England và nhiều dự án khác!</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vi-VN" sz="2600" b="1" dirty="0">
                <a:solidFill>
                  <a:srgbClr val="2CB34B"/>
                </a:solidFill>
              </a:rPr>
              <a:t>Dự Án Quan Trọng Năm 2025</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vi-VN"/>
              <a:t>Tiết Kiệm Năng Lượng</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6597038" cy="4364736"/>
          </a:xfrm>
        </p:spPr>
        <p:txBody>
          <a:bodyPr lIns="91440" tIns="45720" rIns="91440" bIns="45720" numCol="1" spcCol="548640" anchor="t"/>
          <a:lstStyle/>
          <a:p>
            <a:pPr marL="285750" indent="-285750">
              <a:buFont typeface="Arial"/>
              <a:buChar char="•"/>
            </a:pPr>
            <a:r>
              <a:rPr lang="vi-VN" sz="1800" dirty="0">
                <a:solidFill>
                  <a:srgbClr val="3567B1"/>
                </a:solidFill>
                <a:ea typeface="Calibri"/>
                <a:cs typeface="Calibri"/>
              </a:rPr>
              <a:t>Hỗ Trợ Khử Carbon Tòa Nhà trong Tiểu Bang</a:t>
            </a:r>
          </a:p>
          <a:p>
            <a:pPr marL="625475" lvl="1" indent="-285750">
              <a:buFont typeface="Arial"/>
              <a:buChar char="•"/>
            </a:pPr>
            <a:r>
              <a:rPr lang="vi-VN" sz="1400" dirty="0">
                <a:solidFill>
                  <a:srgbClr val="3567B1"/>
                </a:solidFill>
                <a:ea typeface="Calibri"/>
                <a:cs typeface="Calibri"/>
              </a:rPr>
              <a:t>Cộng tác với chương trình Mass Save về các cải tiến cho khách hàng</a:t>
            </a:r>
          </a:p>
          <a:p>
            <a:pPr marL="625475" lvl="1" indent="-285750">
              <a:buFont typeface="Arial"/>
              <a:buChar char="•"/>
            </a:pPr>
            <a:r>
              <a:rPr lang="vi-VN" sz="1400" dirty="0">
                <a:solidFill>
                  <a:srgbClr val="3567B1"/>
                </a:solidFill>
                <a:ea typeface="Calibri"/>
                <a:cs typeface="Calibri"/>
              </a:rPr>
              <a:t>Đảm bảo các gia đình và doanh nghiệp ở Lawrence, Andover và North Andover được phục vụ thông qua Quỹ Tái Tạo Merrimack Valley</a:t>
            </a:r>
          </a:p>
          <a:p>
            <a:pPr marL="625475" lvl="1" indent="-285750">
              <a:buFont typeface="Arial"/>
              <a:buChar char="•"/>
            </a:pPr>
            <a:r>
              <a:rPr lang="vi-VN" sz="1400" dirty="0">
                <a:solidFill>
                  <a:srgbClr val="3567B1"/>
                </a:solidFill>
                <a:ea typeface="Calibri"/>
                <a:cs typeface="Calibri"/>
              </a:rPr>
              <a:t>Cập nhật luật xây dựng, hướng dẫn về PACE (</a:t>
            </a:r>
            <a:r>
              <a:rPr lang="vi-VN" sz="1300" dirty="0">
                <a:solidFill>
                  <a:srgbClr val="3567B1"/>
                </a:solidFill>
                <a:ea typeface="Calibri"/>
                <a:cs typeface="Calibri"/>
              </a:rPr>
              <a:t>Năng Lượng Sạch Được Đánh Giá Theo Bất Động Sản</a:t>
            </a:r>
            <a:r>
              <a:rPr lang="vi-VN" sz="1400" dirty="0">
                <a:solidFill>
                  <a:srgbClr val="3567B1"/>
                </a:solidFill>
                <a:ea typeface="Calibri"/>
                <a:cs typeface="Calibri"/>
              </a:rPr>
              <a:t>) Thương Mại, đào tạo và hỗ trợ kỹ thuật</a:t>
            </a:r>
          </a:p>
          <a:p>
            <a:pPr marL="625475" lvl="1" indent="-285750">
              <a:buFont typeface="Arial"/>
              <a:buChar char="•"/>
            </a:pPr>
            <a:r>
              <a:rPr lang="vi-VN" sz="1400" dirty="0">
                <a:solidFill>
                  <a:srgbClr val="3567B1"/>
                </a:solidFill>
                <a:ea typeface="Calibri"/>
                <a:cs typeface="Calibri"/>
              </a:rPr>
              <a:t>Tiếp tục xin Tài Trợ Khử Carbon cho Nhà Ở Giá Phải Chăng</a:t>
            </a:r>
          </a:p>
          <a:p>
            <a:pPr marL="625475" lvl="1" indent="-285750">
              <a:buFont typeface="Arial,Sans-Serif"/>
              <a:buChar char="•"/>
            </a:pPr>
            <a:r>
              <a:rPr lang="vi-VN" sz="1400" dirty="0">
                <a:solidFill>
                  <a:srgbClr val="3567B1"/>
                </a:solidFill>
                <a:ea typeface="Calibri"/>
                <a:cs typeface="Calibri"/>
              </a:rPr>
              <a:t>Xin và bắt đầu sử dụng tiền tài trợ của liên bang</a:t>
            </a:r>
          </a:p>
          <a:p>
            <a:pPr marL="285750" indent="-285750">
              <a:buFont typeface="Arial"/>
              <a:buChar char="•"/>
            </a:pPr>
            <a:r>
              <a:rPr lang="vi-VN" sz="1800" dirty="0">
                <a:solidFill>
                  <a:srgbClr val="3567B1"/>
                </a:solidFill>
                <a:ea typeface="Calibri"/>
                <a:cs typeface="Calibri"/>
              </a:rPr>
              <a:t>Tăng cơ hội nâng cao nhận thức cộng đồng và xin ý kiến công chúng về Tiết Kiệm Năng Lượng</a:t>
            </a:r>
          </a:p>
          <a:p>
            <a:pPr marL="285750" indent="-285750">
              <a:buFont typeface="Arial"/>
              <a:buChar char="•"/>
            </a:pPr>
            <a:r>
              <a:rPr lang="vi-VN" sz="1800" dirty="0">
                <a:solidFill>
                  <a:srgbClr val="3567B1"/>
                </a:solidFill>
                <a:ea typeface="Calibri"/>
                <a:cs typeface="Calibri"/>
              </a:rPr>
              <a:t>Ra mắt Báo Cáo Năng Lượng Tòa Nhà, trong đó yêu cầu tất cả các chủ tòa nhà có diện tích trên 20,000 feet vuông phải báo cáo về tình hình sử dụng năng lượng trong tòa nhà, xây dựng các hướng dẫn để hỗ trợ tuân thủ</a:t>
            </a:r>
          </a:p>
          <a:p>
            <a:pPr marL="285750" indent="-285750">
              <a:buFont typeface="Arial"/>
              <a:buChar char="•"/>
            </a:pPr>
            <a:endParaRPr lang="en-US" dirty="0">
              <a:ea typeface="Calibri"/>
              <a:cs typeface="Calibri"/>
            </a:endParaRPr>
          </a:p>
          <a:p>
            <a:endParaRPr lang="en-US" dirty="0">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vi-VN" sz="2800"/>
              <a:t>Mục Tiêu Năm 2025</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customXml/itemProps3.xml><?xml version="1.0" encoding="utf-8"?>
<ds:datastoreItem xmlns:ds="http://schemas.openxmlformats.org/officeDocument/2006/customXml" ds:itemID="{8C6907E9-F5BF-47A0-8F37-34C8D6E2AAE4}">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2</TotalTime>
  <Words>3471</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Arial,Sans-Serif</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Alla P</cp:lastModifiedBy>
  <cp:revision>3</cp:revision>
  <dcterms:created xsi:type="dcterms:W3CDTF">2022-11-15T11:17:26Z</dcterms:created>
  <dcterms:modified xsi:type="dcterms:W3CDTF">2025-01-27T04:04:48Z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