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20"/>
  </p:notesMasterIdLst>
  <p:handoutMasterIdLst>
    <p:handoutMasterId r:id="rId21"/>
  </p:handoutMasterIdLst>
  <p:sldIdLst>
    <p:sldId id="2147470018" r:id="rId5"/>
    <p:sldId id="302" r:id="rId6"/>
    <p:sldId id="303" r:id="rId7"/>
    <p:sldId id="305" r:id="rId8"/>
    <p:sldId id="306" r:id="rId9"/>
    <p:sldId id="2147470017" r:id="rId10"/>
    <p:sldId id="304" r:id="rId11"/>
    <p:sldId id="2147470019" r:id="rId12"/>
    <p:sldId id="2147470020" r:id="rId13"/>
    <p:sldId id="309" r:id="rId14"/>
    <p:sldId id="290" r:id="rId15"/>
    <p:sldId id="291" r:id="rId16"/>
    <p:sldId id="2147470021" r:id="rId17"/>
    <p:sldId id="2147470015"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F8C128-8106-511D-2913-8032350C28F1}" name="Hackman, Holly H (DPH)" initials="H(" userId="S::holly.h.hackman@mass.gov::e01a5b3d-1bd6-49e7-8adf-9139ee543fa5" providerId="AD"/>
  <p188:author id="{51C4022B-AC2F-83A6-A3D0-BE4BAB6F796F}" name="Lane, Julia (DPH)" initials="L(" userId="S::julia.lane@mass.gov::9b2ea35b-4c0a-4a7c-9994-f2612c1e0232" providerId="AD"/>
  <p188:author id="{1EE26D34-7B07-5185-BE6F-AB30A9937BC8}" name="Caroline Stack" initials="CS" userId="S::caroline.stack@mass.gov::838d44a7-e3af-47f0-a248-7ba8381f4bb4" providerId="AD"/>
  <p188:author id="{A3F84F56-AD76-25D4-48BF-33CF58081D7D}" name="Chaneco, Aynsley" initials="CA" userId="S::aynsley.chaneco@mass.gov::681a52f2-92cf-46ea-b0ca-264ed9471fd1" providerId="AD"/>
  <p188:author id="{AF157567-7532-8F51-B501-C3DB6E1B0A17}" name="Mouradian, Vera (DPH)" initials="MV(" userId="S::vera.mouradian@mass.gov::4d551baa-be11-43ff-88b2-f24bb550cdde" providerId="AD"/>
  <p188:author id="{5904F274-B032-CB33-7C81-EA167777EC40}" name="Hathaway, Jeanne (DPH)" initials="H(" userId="S::jeanne.hathaway@mass.gov::874aed9e-ac8f-4cba-b611-4c1afdd48044" providerId="AD"/>
  <p188:author id="{1A04A175-E26F-9E1A-BA75-9B68C9A7EF02}" name="Thomas, Rebekah (DPH)" initials="TR(" userId="S::Rebekah.Thomas@mass.gov::171a1914-29cf-404e-97fe-684c9beebc23" providerId="AD"/>
  <p188:author id="{65B0E698-EDF8-42FB-D279-9728F0B71AC4}" name="Cunningham, Kelley (DPH)" initials="KC" userId="S::kelley.cunningham@mass.gov::402a7da9-9814-48a7-a0a8-36b9968f81bd" providerId="AD"/>
  <p188:author id="{AB2BC6A1-5E3B-2D9C-A4E3-68A74612EB17}" name="Papadimoulis, Alexandria (DPH)" initials="PA(" userId="S::alexandria.papadimoulis@mass.gov::89c989f3-8944-466f-9fe7-40a59dea7460" providerId="AD"/>
  <p188:author id="{001DABB3-3A3F-D889-A17B-92FC741A6C1D}" name="Riley, Samatha (DPH)" initials="R(" userId="S::samatha.riley@mass.gov::0fe20840-f9d7-4798-886e-fdeff7ac79e0" providerId="AD"/>
  <p188:author id="{49687CCD-1690-3C94-93F9-7229BE77FA21}" name="Hackman, Holly H (DPH)" initials="" userId="S::Holly.H.Hackman@mass.gov::e01a5b3d-1bd6-49e7-8adf-9139ee543fa5" providerId="AD"/>
  <p188:author id="{76EDA0E5-CEFE-2A89-0B7E-CB30420453DE}" name="Riley, Samatha (DPH)" initials="RS(" userId="S::Samatha.Riley@mass.gov::0fe20840-f9d7-4798-886e-fdeff7ac79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E53"/>
    <a:srgbClr val="055994"/>
    <a:srgbClr val="EDEDED"/>
    <a:srgbClr val="F2F9F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C2AD7-486D-47B1-85E1-6244D65A0B40}" v="90" dt="2025-09-15T17:35:47.476"/>
    <p1510:client id="{B5230650-D1D7-4E3B-A502-C13ACEF13A9A}" v="3" dt="2025-09-15T17:40:44.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36" y="3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DPH-FP-CO-121\dph2\BHISRE\ISP\ISP_QC\Spinal%20Cord%20Injuries\Nonfatal%20SCI%20FY2016-FY2023%20J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54466814354378"/>
          <c:y val="1.7235757339423508E-2"/>
          <c:w val="0.7893333067318109"/>
          <c:h val="0.84149122726982417"/>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1-D7A2-4E6D-BA24-0D7214DBB58D}"/>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3-D7A2-4E6D-BA24-0D7214DBB58D}"/>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5-D7A2-4E6D-BA24-0D7214DBB58D}"/>
              </c:ext>
            </c:extLst>
          </c:dPt>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7-D7A2-4E6D-BA24-0D7214DBB58D}"/>
              </c:ext>
            </c:extLst>
          </c:dPt>
          <c:dPt>
            <c:idx val="7"/>
            <c:invertIfNegative val="0"/>
            <c:bubble3D val="0"/>
            <c:spPr>
              <a:solidFill>
                <a:schemeClr val="accent6">
                  <a:lumMod val="75000"/>
                </a:schemeClr>
              </a:solidFill>
              <a:ln>
                <a:noFill/>
              </a:ln>
              <a:effectLst/>
            </c:spPr>
            <c:extLst>
              <c:ext xmlns:c16="http://schemas.microsoft.com/office/drawing/2014/chart" uri="{C3380CC4-5D6E-409C-BE32-E72D297353CC}">
                <c16:uniqueId val="{00000009-D7A2-4E6D-BA24-0D7214DBB58D}"/>
              </c:ext>
            </c:extLst>
          </c:dPt>
          <c:dPt>
            <c:idx val="8"/>
            <c:invertIfNegative val="0"/>
            <c:bubble3D val="0"/>
            <c:spPr>
              <a:solidFill>
                <a:schemeClr val="accent6">
                  <a:lumMod val="75000"/>
                </a:schemeClr>
              </a:solidFill>
              <a:ln>
                <a:noFill/>
              </a:ln>
              <a:effectLst/>
            </c:spPr>
            <c:extLst>
              <c:ext xmlns:c16="http://schemas.microsoft.com/office/drawing/2014/chart" uri="{C3380CC4-5D6E-409C-BE32-E72D297353CC}">
                <c16:uniqueId val="{0000000B-D7A2-4E6D-BA24-0D7214DBB58D}"/>
              </c:ext>
            </c:extLst>
          </c:dPt>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0D-D7A2-4E6D-BA24-0D7214DBB58D}"/>
              </c:ext>
            </c:extLst>
          </c:dPt>
          <c:dLbls>
            <c:dLbl>
              <c:idx val="9"/>
              <c:layout>
                <c:manualLayout>
                  <c:x val="0"/>
                  <c:y val="1.0674289398056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7A2-4E6D-BA24-0D7214DBB58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Nonfatal SCI, Active Tx'!$I$28:$I$37</c:f>
              <c:strCache>
                <c:ptCount val="10"/>
                <c:pt idx="1">
                  <c:v>Female</c:v>
                </c:pt>
                <c:pt idx="2">
                  <c:v>Male</c:v>
                </c:pt>
                <c:pt idx="4">
                  <c:v>&lt;24</c:v>
                </c:pt>
                <c:pt idx="5">
                  <c:v>25-44</c:v>
                </c:pt>
                <c:pt idx="6">
                  <c:v>45-64</c:v>
                </c:pt>
                <c:pt idx="7">
                  <c:v>65-74</c:v>
                </c:pt>
                <c:pt idx="8">
                  <c:v>75-84</c:v>
                </c:pt>
                <c:pt idx="9">
                  <c:v>85+</c:v>
                </c:pt>
              </c:strCache>
            </c:strRef>
          </c:cat>
          <c:val>
            <c:numRef>
              <c:f>'All Nonfatal SCI, Active Tx'!$J$28:$J$37</c:f>
              <c:numCache>
                <c:formatCode>0.0</c:formatCode>
                <c:ptCount val="10"/>
                <c:pt idx="1">
                  <c:v>5.3</c:v>
                </c:pt>
                <c:pt idx="2">
                  <c:v>8.9</c:v>
                </c:pt>
                <c:pt idx="4">
                  <c:v>1.8923247792166453</c:v>
                </c:pt>
                <c:pt idx="5">
                  <c:v>3.7692617237311654</c:v>
                </c:pt>
                <c:pt idx="6">
                  <c:v>7.58928689892715</c:v>
                </c:pt>
                <c:pt idx="7">
                  <c:v>14.166230597323448</c:v>
                </c:pt>
                <c:pt idx="8">
                  <c:v>25.176438228376629</c:v>
                </c:pt>
                <c:pt idx="9">
                  <c:v>32.983897251837135</c:v>
                </c:pt>
              </c:numCache>
            </c:numRef>
          </c:val>
          <c:extLst>
            <c:ext xmlns:c16="http://schemas.microsoft.com/office/drawing/2014/chart" uri="{C3380CC4-5D6E-409C-BE32-E72D297353CC}">
              <c16:uniqueId val="{0000000E-D7A2-4E6D-BA24-0D7214DBB58D}"/>
            </c:ext>
          </c:extLst>
        </c:ser>
        <c:dLbls>
          <c:showLegendKey val="0"/>
          <c:showVal val="0"/>
          <c:showCatName val="0"/>
          <c:showSerName val="0"/>
          <c:showPercent val="0"/>
          <c:showBubbleSize val="0"/>
        </c:dLbls>
        <c:gapWidth val="80"/>
        <c:overlap val="-27"/>
        <c:axId val="927503087"/>
        <c:axId val="927516047"/>
      </c:barChart>
      <c:catAx>
        <c:axId val="92750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7516047"/>
        <c:crosses val="autoZero"/>
        <c:auto val="1"/>
        <c:lblAlgn val="ctr"/>
        <c:lblOffset val="100"/>
        <c:noMultiLvlLbl val="0"/>
      </c:catAx>
      <c:valAx>
        <c:axId val="927516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Rate per 100,000 MA Residents</a:t>
                </a:r>
              </a:p>
            </c:rich>
          </c:tx>
          <c:layout>
            <c:manualLayout>
              <c:xMode val="edge"/>
              <c:yMode val="edge"/>
              <c:x val="1.8118047174306436E-2"/>
              <c:y val="8.5856367910599612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7503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698638762171"/>
          <c:y val="3.5935925346458578E-2"/>
          <c:w val="0.79819151572268288"/>
          <c:h val="0.77970441665820978"/>
        </c:manualLayout>
      </c:layout>
      <c:barChart>
        <c:barDir val="col"/>
        <c:grouping val="clustered"/>
        <c:varyColors val="0"/>
        <c:ser>
          <c:idx val="0"/>
          <c:order val="0"/>
          <c:tx>
            <c:strRef>
              <c:f>'All Nonfatal SCI, Active Tx'!$G$39:$G$42</c:f>
              <c:strCache>
                <c:ptCount val="4"/>
                <c:pt idx="0">
                  <c:v>Asian, nH/nL</c:v>
                </c:pt>
                <c:pt idx="1">
                  <c:v>Hispanic</c:v>
                </c:pt>
                <c:pt idx="2">
                  <c:v>White, nH/nL</c:v>
                </c:pt>
                <c:pt idx="3">
                  <c:v>Black, nH/nL</c:v>
                </c:pt>
              </c:strCache>
            </c:strRef>
          </c:tx>
          <c:spPr>
            <a:solidFill>
              <a:schemeClr val="accent1"/>
            </a:solidFill>
            <a:ln>
              <a:solidFill>
                <a:schemeClr val="tx1"/>
              </a:solidFill>
            </a:ln>
            <a:effectLst/>
          </c:spPr>
          <c:invertIfNegative val="0"/>
          <c:dPt>
            <c:idx val="0"/>
            <c:invertIfNegative val="0"/>
            <c:bubble3D val="0"/>
            <c:spPr>
              <a:solidFill>
                <a:srgbClr val="00B0F0"/>
              </a:solidFill>
              <a:ln>
                <a:solidFill>
                  <a:schemeClr val="tx1"/>
                </a:solidFill>
              </a:ln>
              <a:effectLst/>
            </c:spPr>
            <c:extLst>
              <c:ext xmlns:c16="http://schemas.microsoft.com/office/drawing/2014/chart" uri="{C3380CC4-5D6E-409C-BE32-E72D297353CC}">
                <c16:uniqueId val="{00000001-5CE6-48B5-85CB-33DC3D85B930}"/>
              </c:ext>
            </c:extLst>
          </c:dPt>
          <c:dPt>
            <c:idx val="2"/>
            <c:invertIfNegative val="0"/>
            <c:bubble3D val="0"/>
            <c:spPr>
              <a:solidFill>
                <a:srgbClr val="32CED6"/>
              </a:solidFill>
              <a:ln>
                <a:solidFill>
                  <a:schemeClr val="tx1"/>
                </a:solidFill>
              </a:ln>
              <a:effectLst/>
            </c:spPr>
            <c:extLst>
              <c:ext xmlns:c16="http://schemas.microsoft.com/office/drawing/2014/chart" uri="{C3380CC4-5D6E-409C-BE32-E72D297353CC}">
                <c16:uniqueId val="{00000003-5CE6-48B5-85CB-33DC3D85B930}"/>
              </c:ext>
            </c:extLst>
          </c:dPt>
          <c:dPt>
            <c:idx val="3"/>
            <c:invertIfNegative val="0"/>
            <c:bubble3D val="0"/>
            <c:spPr>
              <a:solidFill>
                <a:srgbClr val="27457B"/>
              </a:solidFill>
              <a:ln>
                <a:solidFill>
                  <a:schemeClr val="tx1"/>
                </a:solidFill>
              </a:ln>
              <a:effectLst/>
            </c:spPr>
            <c:extLst>
              <c:ext xmlns:c16="http://schemas.microsoft.com/office/drawing/2014/chart" uri="{C3380CC4-5D6E-409C-BE32-E72D297353CC}">
                <c16:uniqueId val="{00000005-5CE6-48B5-85CB-33DC3D85B93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Nonfatal SCI, Active Tx'!$G$39:$G$42</c:f>
              <c:strCache>
                <c:ptCount val="4"/>
                <c:pt idx="0">
                  <c:v>Asian, nH/nL</c:v>
                </c:pt>
                <c:pt idx="1">
                  <c:v>Hispanic</c:v>
                </c:pt>
                <c:pt idx="2">
                  <c:v>White, nH/nL</c:v>
                </c:pt>
                <c:pt idx="3">
                  <c:v>Black, nH/nL</c:v>
                </c:pt>
              </c:strCache>
            </c:strRef>
          </c:cat>
          <c:val>
            <c:numRef>
              <c:f>'All Nonfatal SCI, Active Tx'!$H$39:$H$42</c:f>
              <c:numCache>
                <c:formatCode>0.0</c:formatCode>
                <c:ptCount val="4"/>
                <c:pt idx="0">
                  <c:v>3.3</c:v>
                </c:pt>
                <c:pt idx="1">
                  <c:v>3.4</c:v>
                </c:pt>
                <c:pt idx="2">
                  <c:v>7.2</c:v>
                </c:pt>
                <c:pt idx="3">
                  <c:v>12.4</c:v>
                </c:pt>
              </c:numCache>
            </c:numRef>
          </c:val>
          <c:extLst>
            <c:ext xmlns:c16="http://schemas.microsoft.com/office/drawing/2014/chart" uri="{C3380CC4-5D6E-409C-BE32-E72D297353CC}">
              <c16:uniqueId val="{00000006-5CE6-48B5-85CB-33DC3D85B930}"/>
            </c:ext>
          </c:extLst>
        </c:ser>
        <c:dLbls>
          <c:showLegendKey val="0"/>
          <c:showVal val="0"/>
          <c:showCatName val="0"/>
          <c:showSerName val="0"/>
          <c:showPercent val="0"/>
          <c:showBubbleSize val="0"/>
        </c:dLbls>
        <c:gapWidth val="140"/>
        <c:overlap val="-27"/>
        <c:axId val="869460543"/>
        <c:axId val="869448063"/>
      </c:barChart>
      <c:catAx>
        <c:axId val="86946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9448063"/>
        <c:crosses val="autoZero"/>
        <c:auto val="1"/>
        <c:lblAlgn val="ctr"/>
        <c:lblOffset val="100"/>
        <c:noMultiLvlLbl val="0"/>
      </c:catAx>
      <c:valAx>
        <c:axId val="869448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Rate per 100,000 MA Residents</a:t>
                </a:r>
              </a:p>
            </c:rich>
          </c:tx>
          <c:layout>
            <c:manualLayout>
              <c:xMode val="edge"/>
              <c:yMode val="edge"/>
              <c:x val="9.4511585706454748E-3"/>
              <c:y val="6.2744497586343206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94605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49F52-D50A-4C56-AD7C-15E2A9E10927}"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DDDF5747-CA3D-47D8-B08F-642792BE6E70}">
      <dgm:prSet phldr="0"/>
      <dgm:spPr>
        <a:ln>
          <a:solidFill>
            <a:srgbClr val="055994"/>
          </a:solidFill>
        </a:ln>
      </dgm:spPr>
      <dgm:t>
        <a:bodyPr/>
        <a:lstStyle/>
        <a:p>
          <a:pPr rtl="0"/>
          <a:r>
            <a:rPr lang="en-US" b="0">
              <a:solidFill>
                <a:schemeClr val="tx1"/>
              </a:solidFill>
              <a:latin typeface="Calibri"/>
              <a:cs typeface="Calibri"/>
            </a:rPr>
            <a:t>Revenue obtained from a $50 surcharge to persons seeking to reinstate their driver’s licenses after suspension for multiple moving violations.</a:t>
          </a:r>
        </a:p>
      </dgm:t>
    </dgm:pt>
    <dgm:pt modelId="{31E37111-3254-4B9D-9417-9F188C8D7E48}" type="parTrans" cxnId="{DE2C6F68-0D8D-4B5D-B161-565435026C1F}">
      <dgm:prSet/>
      <dgm:spPr/>
      <dgm:t>
        <a:bodyPr/>
        <a:lstStyle/>
        <a:p>
          <a:endParaRPr lang="en-US"/>
        </a:p>
      </dgm:t>
    </dgm:pt>
    <dgm:pt modelId="{F6D854D4-1E79-4B39-B152-9A9EE6F0444F}" type="sibTrans" cxnId="{DE2C6F68-0D8D-4B5D-B161-565435026C1F}">
      <dgm:prSet/>
      <dgm:spPr/>
      <dgm:t>
        <a:bodyPr/>
        <a:lstStyle/>
        <a:p>
          <a:endParaRPr lang="en-US"/>
        </a:p>
      </dgm:t>
    </dgm:pt>
    <dgm:pt modelId="{570B7DF0-7072-4375-8223-9C52EC625EA5}">
      <dgm:prSet phldr="0"/>
      <dgm:spPr>
        <a:ln>
          <a:solidFill>
            <a:srgbClr val="055994"/>
          </a:solidFill>
        </a:ln>
      </dgm:spPr>
      <dgm:t>
        <a:bodyPr/>
        <a:lstStyle/>
        <a:p>
          <a:pPr rtl="0"/>
          <a:r>
            <a:rPr lang="en-US" b="0">
              <a:solidFill>
                <a:schemeClr val="tx1"/>
              </a:solidFill>
              <a:latin typeface="Calibri"/>
              <a:cs typeface="Calibri"/>
            </a:rPr>
            <a:t>FY25 (July 1, 2024) Starting Balance: $1,162,560.26</a:t>
          </a:r>
        </a:p>
      </dgm:t>
    </dgm:pt>
    <dgm:pt modelId="{F8695152-361A-4408-9F1D-525C7C0F16F5}" type="parTrans" cxnId="{9564C232-2736-4F8F-B061-4C59CBAB4DEF}">
      <dgm:prSet/>
      <dgm:spPr/>
      <dgm:t>
        <a:bodyPr/>
        <a:lstStyle/>
        <a:p>
          <a:endParaRPr lang="en-US"/>
        </a:p>
      </dgm:t>
    </dgm:pt>
    <dgm:pt modelId="{5A6BB609-49B3-4D7F-ACE5-D711C2A68E05}" type="sibTrans" cxnId="{9564C232-2736-4F8F-B061-4C59CBAB4DEF}">
      <dgm:prSet/>
      <dgm:spPr/>
      <dgm:t>
        <a:bodyPr/>
        <a:lstStyle/>
        <a:p>
          <a:endParaRPr lang="en-US"/>
        </a:p>
      </dgm:t>
    </dgm:pt>
    <dgm:pt modelId="{C79D8229-FE75-4500-BFF2-6E3FEA8FC384}">
      <dgm:prSet phldr="0"/>
      <dgm:spPr>
        <a:ln>
          <a:solidFill>
            <a:srgbClr val="055994"/>
          </a:solidFill>
        </a:ln>
      </dgm:spPr>
      <dgm:t>
        <a:bodyPr/>
        <a:lstStyle/>
        <a:p>
          <a:pPr rtl="0"/>
          <a:r>
            <a:rPr lang="en-US" b="0">
              <a:solidFill>
                <a:schemeClr val="tx1"/>
              </a:solidFill>
              <a:latin typeface="Calibri"/>
              <a:cs typeface="Calibri"/>
            </a:rPr>
            <a:t>Deposited FY25 (July 1, 2024-June 30, 2025): $782,653.00</a:t>
          </a:r>
        </a:p>
      </dgm:t>
    </dgm:pt>
    <dgm:pt modelId="{759D8E34-E573-44F3-AA1A-434B99E97ABA}" type="parTrans" cxnId="{E0C745A8-721B-4059-90C2-4EFE212DA99A}">
      <dgm:prSet/>
      <dgm:spPr/>
      <dgm:t>
        <a:bodyPr/>
        <a:lstStyle/>
        <a:p>
          <a:endParaRPr lang="en-US"/>
        </a:p>
      </dgm:t>
    </dgm:pt>
    <dgm:pt modelId="{430F90B1-AA63-4748-9DF9-A0CF7C2AC290}" type="sibTrans" cxnId="{E0C745A8-721B-4059-90C2-4EFE212DA99A}">
      <dgm:prSet/>
      <dgm:spPr/>
      <dgm:t>
        <a:bodyPr/>
        <a:lstStyle/>
        <a:p>
          <a:endParaRPr lang="en-US"/>
        </a:p>
      </dgm:t>
    </dgm:pt>
    <dgm:pt modelId="{FE01AE83-0023-4030-85D3-928D5A4CBD78}">
      <dgm:prSet phldr="0"/>
      <dgm:spPr>
        <a:ln>
          <a:solidFill>
            <a:srgbClr val="055994"/>
          </a:solidFill>
        </a:ln>
      </dgm:spPr>
      <dgm:t>
        <a:bodyPr/>
        <a:lstStyle/>
        <a:p>
          <a:pPr rtl="0"/>
          <a:r>
            <a:rPr lang="en-US" b="0">
              <a:solidFill>
                <a:schemeClr val="tx1"/>
              </a:solidFill>
              <a:latin typeface="Calibri"/>
              <a:cs typeface="Calibri"/>
            </a:rPr>
            <a:t>To promote treatments to overcome the effects of chronic spinal cord injury.</a:t>
          </a:r>
        </a:p>
      </dgm:t>
    </dgm:pt>
    <dgm:pt modelId="{5C746E0E-426F-4169-9030-8C623646D7DD}" type="parTrans" cxnId="{4F293E2A-1CC2-44D5-A874-EFE16DB855A2}">
      <dgm:prSet/>
      <dgm:spPr/>
      <dgm:t>
        <a:bodyPr/>
        <a:lstStyle/>
        <a:p>
          <a:endParaRPr lang="en-US"/>
        </a:p>
      </dgm:t>
    </dgm:pt>
    <dgm:pt modelId="{F995FF76-D0EA-48B3-9FE3-1363210101A1}" type="sibTrans" cxnId="{4F293E2A-1CC2-44D5-A874-EFE16DB855A2}">
      <dgm:prSet/>
      <dgm:spPr/>
      <dgm:t>
        <a:bodyPr/>
        <a:lstStyle/>
        <a:p>
          <a:endParaRPr lang="en-US"/>
        </a:p>
      </dgm:t>
    </dgm:pt>
    <dgm:pt modelId="{F3862F0A-992F-4B62-9C79-93D2FC11B918}" type="pres">
      <dgm:prSet presAssocID="{E3349F52-D50A-4C56-AD7C-15E2A9E10927}" presName="linear" presStyleCnt="0">
        <dgm:presLayoutVars>
          <dgm:animLvl val="lvl"/>
          <dgm:resizeHandles val="exact"/>
        </dgm:presLayoutVars>
      </dgm:prSet>
      <dgm:spPr/>
    </dgm:pt>
    <dgm:pt modelId="{CA34A480-11C8-4BDF-8E8C-C1D098E0A984}" type="pres">
      <dgm:prSet presAssocID="{FE01AE83-0023-4030-85D3-928D5A4CBD78}" presName="parentText" presStyleLbl="node1" presStyleIdx="0" presStyleCnt="4">
        <dgm:presLayoutVars>
          <dgm:chMax val="0"/>
          <dgm:bulletEnabled val="1"/>
        </dgm:presLayoutVars>
      </dgm:prSet>
      <dgm:spPr/>
    </dgm:pt>
    <dgm:pt modelId="{CEADE1D6-1631-4A47-9ED1-D0E77B88A0B4}" type="pres">
      <dgm:prSet presAssocID="{F995FF76-D0EA-48B3-9FE3-1363210101A1}" presName="spacer" presStyleCnt="0"/>
      <dgm:spPr/>
    </dgm:pt>
    <dgm:pt modelId="{AD936B5C-4AE5-4BDE-AE3A-B898BA5F4BCB}" type="pres">
      <dgm:prSet presAssocID="{DDDF5747-CA3D-47D8-B08F-642792BE6E70}" presName="parentText" presStyleLbl="node1" presStyleIdx="1" presStyleCnt="4">
        <dgm:presLayoutVars>
          <dgm:chMax val="0"/>
          <dgm:bulletEnabled val="1"/>
        </dgm:presLayoutVars>
      </dgm:prSet>
      <dgm:spPr/>
    </dgm:pt>
    <dgm:pt modelId="{3BBB26D8-F3EC-44E6-8957-4F7692370335}" type="pres">
      <dgm:prSet presAssocID="{F6D854D4-1E79-4B39-B152-9A9EE6F0444F}" presName="spacer" presStyleCnt="0"/>
      <dgm:spPr/>
    </dgm:pt>
    <dgm:pt modelId="{6D36AA6F-E31D-4194-8868-65A0762D6C42}" type="pres">
      <dgm:prSet presAssocID="{570B7DF0-7072-4375-8223-9C52EC625EA5}" presName="parentText" presStyleLbl="node1" presStyleIdx="2" presStyleCnt="4">
        <dgm:presLayoutVars>
          <dgm:chMax val="0"/>
          <dgm:bulletEnabled val="1"/>
        </dgm:presLayoutVars>
      </dgm:prSet>
      <dgm:spPr/>
    </dgm:pt>
    <dgm:pt modelId="{40349CF7-47E2-4D5B-B0B7-F94557DBE181}" type="pres">
      <dgm:prSet presAssocID="{5A6BB609-49B3-4D7F-ACE5-D711C2A68E05}" presName="spacer" presStyleCnt="0"/>
      <dgm:spPr/>
    </dgm:pt>
    <dgm:pt modelId="{95E90D99-90B0-4C1C-898C-48A29A89B384}" type="pres">
      <dgm:prSet presAssocID="{C79D8229-FE75-4500-BFF2-6E3FEA8FC384}" presName="parentText" presStyleLbl="node1" presStyleIdx="3" presStyleCnt="4">
        <dgm:presLayoutVars>
          <dgm:chMax val="0"/>
          <dgm:bulletEnabled val="1"/>
        </dgm:presLayoutVars>
      </dgm:prSet>
      <dgm:spPr/>
    </dgm:pt>
  </dgm:ptLst>
  <dgm:cxnLst>
    <dgm:cxn modelId="{4F293E2A-1CC2-44D5-A874-EFE16DB855A2}" srcId="{E3349F52-D50A-4C56-AD7C-15E2A9E10927}" destId="{FE01AE83-0023-4030-85D3-928D5A4CBD78}" srcOrd="0" destOrd="0" parTransId="{5C746E0E-426F-4169-9030-8C623646D7DD}" sibTransId="{F995FF76-D0EA-48B3-9FE3-1363210101A1}"/>
    <dgm:cxn modelId="{9564C232-2736-4F8F-B061-4C59CBAB4DEF}" srcId="{E3349F52-D50A-4C56-AD7C-15E2A9E10927}" destId="{570B7DF0-7072-4375-8223-9C52EC625EA5}" srcOrd="2" destOrd="0" parTransId="{F8695152-361A-4408-9F1D-525C7C0F16F5}" sibTransId="{5A6BB609-49B3-4D7F-ACE5-D711C2A68E05}"/>
    <dgm:cxn modelId="{93BFAE3C-A3E5-436D-AD03-C4045CA86B57}" type="presOf" srcId="{DDDF5747-CA3D-47D8-B08F-642792BE6E70}" destId="{AD936B5C-4AE5-4BDE-AE3A-B898BA5F4BCB}" srcOrd="0" destOrd="0" presId="urn:microsoft.com/office/officeart/2005/8/layout/vList2"/>
    <dgm:cxn modelId="{DE2C6F68-0D8D-4B5D-B161-565435026C1F}" srcId="{E3349F52-D50A-4C56-AD7C-15E2A9E10927}" destId="{DDDF5747-CA3D-47D8-B08F-642792BE6E70}" srcOrd="1" destOrd="0" parTransId="{31E37111-3254-4B9D-9417-9F188C8D7E48}" sibTransId="{F6D854D4-1E79-4B39-B152-9A9EE6F0444F}"/>
    <dgm:cxn modelId="{A97B8A5A-61DD-4B6C-899E-86994006A11C}" type="presOf" srcId="{570B7DF0-7072-4375-8223-9C52EC625EA5}" destId="{6D36AA6F-E31D-4194-8868-65A0762D6C42}" srcOrd="0" destOrd="0" presId="urn:microsoft.com/office/officeart/2005/8/layout/vList2"/>
    <dgm:cxn modelId="{CBD02282-C038-475A-81D7-97CAC41D3E52}" type="presOf" srcId="{FE01AE83-0023-4030-85D3-928D5A4CBD78}" destId="{CA34A480-11C8-4BDF-8E8C-C1D098E0A984}" srcOrd="0" destOrd="0" presId="urn:microsoft.com/office/officeart/2005/8/layout/vList2"/>
    <dgm:cxn modelId="{E0C745A8-721B-4059-90C2-4EFE212DA99A}" srcId="{E3349F52-D50A-4C56-AD7C-15E2A9E10927}" destId="{C79D8229-FE75-4500-BFF2-6E3FEA8FC384}" srcOrd="3" destOrd="0" parTransId="{759D8E34-E573-44F3-AA1A-434B99E97ABA}" sibTransId="{430F90B1-AA63-4748-9DF9-A0CF7C2AC290}"/>
    <dgm:cxn modelId="{DA6952DF-3475-44CF-B7F1-28D2EE388EA4}" type="presOf" srcId="{C79D8229-FE75-4500-BFF2-6E3FEA8FC384}" destId="{95E90D99-90B0-4C1C-898C-48A29A89B384}" srcOrd="0" destOrd="0" presId="urn:microsoft.com/office/officeart/2005/8/layout/vList2"/>
    <dgm:cxn modelId="{FAF2C4EA-8F08-499E-8FD7-A421C2DF6C2D}" type="presOf" srcId="{E3349F52-D50A-4C56-AD7C-15E2A9E10927}" destId="{F3862F0A-992F-4B62-9C79-93D2FC11B918}" srcOrd="0" destOrd="0" presId="urn:microsoft.com/office/officeart/2005/8/layout/vList2"/>
    <dgm:cxn modelId="{2B1377D4-9DB4-4171-BDA0-9AB20FFA4060}" type="presParOf" srcId="{F3862F0A-992F-4B62-9C79-93D2FC11B918}" destId="{CA34A480-11C8-4BDF-8E8C-C1D098E0A984}" srcOrd="0" destOrd="0" presId="urn:microsoft.com/office/officeart/2005/8/layout/vList2"/>
    <dgm:cxn modelId="{5F749176-995D-45CF-B726-EECFB9FAD145}" type="presParOf" srcId="{F3862F0A-992F-4B62-9C79-93D2FC11B918}" destId="{CEADE1D6-1631-4A47-9ED1-D0E77B88A0B4}" srcOrd="1" destOrd="0" presId="urn:microsoft.com/office/officeart/2005/8/layout/vList2"/>
    <dgm:cxn modelId="{D910EB72-9207-4F92-AD35-BB07E83EF04C}" type="presParOf" srcId="{F3862F0A-992F-4B62-9C79-93D2FC11B918}" destId="{AD936B5C-4AE5-4BDE-AE3A-B898BA5F4BCB}" srcOrd="2" destOrd="0" presId="urn:microsoft.com/office/officeart/2005/8/layout/vList2"/>
    <dgm:cxn modelId="{841DFDE5-ABA6-472E-8E72-AD982A73DC50}" type="presParOf" srcId="{F3862F0A-992F-4B62-9C79-93D2FC11B918}" destId="{3BBB26D8-F3EC-44E6-8957-4F7692370335}" srcOrd="3" destOrd="0" presId="urn:microsoft.com/office/officeart/2005/8/layout/vList2"/>
    <dgm:cxn modelId="{5D0FC3EF-B023-4019-8979-CE424B35D442}" type="presParOf" srcId="{F3862F0A-992F-4B62-9C79-93D2FC11B918}" destId="{6D36AA6F-E31D-4194-8868-65A0762D6C42}" srcOrd="4" destOrd="0" presId="urn:microsoft.com/office/officeart/2005/8/layout/vList2"/>
    <dgm:cxn modelId="{AA9F6F84-1693-403D-847B-C9C87B76D4D6}" type="presParOf" srcId="{F3862F0A-992F-4B62-9C79-93D2FC11B918}" destId="{40349CF7-47E2-4D5B-B0B7-F94557DBE181}" srcOrd="5" destOrd="0" presId="urn:microsoft.com/office/officeart/2005/8/layout/vList2"/>
    <dgm:cxn modelId="{8A3AF02F-58E0-4E43-8240-E34353CA22C7}" type="presParOf" srcId="{F3862F0A-992F-4B62-9C79-93D2FC11B918}" destId="{95E90D99-90B0-4C1C-898C-48A29A89B38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7201F-8E11-4510-B8BD-6D1E499EBF1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EACE479-48D1-48C4-9363-ABF88B792737}">
      <dgm:prSet phldr="0"/>
      <dgm:spPr/>
      <dgm:t>
        <a:bodyPr/>
        <a:lstStyle/>
        <a:p>
          <a:pPr algn="ctr"/>
          <a:r>
            <a:rPr lang="en-US">
              <a:latin typeface="Calibri"/>
              <a:cs typeface="Calibri"/>
            </a:rPr>
            <a:t>Boston Children's Hospital </a:t>
          </a:r>
        </a:p>
      </dgm:t>
    </dgm:pt>
    <dgm:pt modelId="{9792B68F-8C60-41DE-8DB7-5812A826A4C8}" type="parTrans" cxnId="{3FDE500B-CAED-42D0-BDF0-F5AAB5C2DEF0}">
      <dgm:prSet/>
      <dgm:spPr/>
      <dgm:t>
        <a:bodyPr/>
        <a:lstStyle/>
        <a:p>
          <a:endParaRPr lang="en-US"/>
        </a:p>
      </dgm:t>
    </dgm:pt>
    <dgm:pt modelId="{F5A37223-7992-4C08-84DE-A267AD689A24}" type="sibTrans" cxnId="{3FDE500B-CAED-42D0-BDF0-F5AAB5C2DEF0}">
      <dgm:prSet/>
      <dgm:spPr/>
      <dgm:t>
        <a:bodyPr/>
        <a:lstStyle/>
        <a:p>
          <a:endParaRPr lang="en-US"/>
        </a:p>
      </dgm:t>
    </dgm:pt>
    <dgm:pt modelId="{49C45C0E-B0EE-4015-88C4-8DA38AD312E3}">
      <dgm:prSet phldr="0"/>
      <dgm:spPr>
        <a:solidFill>
          <a:srgbClr val="055994"/>
        </a:solidFill>
      </dgm:spPr>
      <dgm:t>
        <a:bodyPr/>
        <a:lstStyle/>
        <a:p>
          <a:pPr algn="ctr" rtl="0"/>
          <a:r>
            <a:rPr lang="en-US">
              <a:latin typeface="Calibri"/>
              <a:cs typeface="Calibri"/>
            </a:rPr>
            <a:t>Zhigang He </a:t>
          </a:r>
        </a:p>
      </dgm:t>
    </dgm:pt>
    <dgm:pt modelId="{D134C87C-255F-40EF-8402-C512F9061F12}" type="parTrans" cxnId="{87788FE6-B393-4A8B-94D4-967EEF1EC636}">
      <dgm:prSet/>
      <dgm:spPr/>
      <dgm:t>
        <a:bodyPr/>
        <a:lstStyle/>
        <a:p>
          <a:endParaRPr lang="en-US"/>
        </a:p>
      </dgm:t>
    </dgm:pt>
    <dgm:pt modelId="{9ABFEF96-37D3-48D3-96FD-1C811E69F6DD}" type="sibTrans" cxnId="{87788FE6-B393-4A8B-94D4-967EEF1EC636}">
      <dgm:prSet/>
      <dgm:spPr/>
      <dgm:t>
        <a:bodyPr/>
        <a:lstStyle/>
        <a:p>
          <a:endParaRPr lang="en-US"/>
        </a:p>
      </dgm:t>
    </dgm:pt>
    <dgm:pt modelId="{A571C201-0EE2-4A70-B1D7-6CAC7604BB74}">
      <dgm:prSet phldr="0"/>
      <dgm:spPr/>
      <dgm:t>
        <a:bodyPr/>
        <a:lstStyle/>
        <a:p>
          <a:pPr algn="ctr" rtl="0"/>
          <a:r>
            <a:rPr lang="en-US">
              <a:latin typeface="Calibri"/>
              <a:cs typeface="Calibri"/>
            </a:rPr>
            <a:t>Boston University</a:t>
          </a:r>
        </a:p>
      </dgm:t>
    </dgm:pt>
    <dgm:pt modelId="{0944706D-3C11-4EC4-A0E0-D0F91AD4F69C}" type="parTrans" cxnId="{0C8FDFAD-1831-4480-8BF5-4EC15E0D31B8}">
      <dgm:prSet/>
      <dgm:spPr/>
      <dgm:t>
        <a:bodyPr/>
        <a:lstStyle/>
        <a:p>
          <a:endParaRPr lang="en-US"/>
        </a:p>
      </dgm:t>
    </dgm:pt>
    <dgm:pt modelId="{FE6DFF25-9E47-44AC-A83B-8F928CCF2538}" type="sibTrans" cxnId="{0C8FDFAD-1831-4480-8BF5-4EC15E0D31B8}">
      <dgm:prSet/>
      <dgm:spPr/>
      <dgm:t>
        <a:bodyPr/>
        <a:lstStyle/>
        <a:p>
          <a:endParaRPr lang="en-US"/>
        </a:p>
      </dgm:t>
    </dgm:pt>
    <dgm:pt modelId="{7A9A034B-86E5-4181-B48F-CB1316FFEBF1}">
      <dgm:prSet phldr="0"/>
      <dgm:spPr>
        <a:solidFill>
          <a:srgbClr val="055994"/>
        </a:solidFill>
      </dgm:spPr>
      <dgm:t>
        <a:bodyPr/>
        <a:lstStyle/>
        <a:p>
          <a:pPr algn="ctr" rtl="0"/>
          <a:r>
            <a:rPr lang="en-US">
              <a:latin typeface="Calibri"/>
              <a:cs typeface="Calibri"/>
            </a:rPr>
            <a:t>Christopher Gabel </a:t>
          </a:r>
        </a:p>
      </dgm:t>
    </dgm:pt>
    <dgm:pt modelId="{F93D5579-093F-4255-B249-17F3746BF9DD}" type="parTrans" cxnId="{5359DDE9-E179-45FF-AF58-41F6C534E7CF}">
      <dgm:prSet/>
      <dgm:spPr/>
      <dgm:t>
        <a:bodyPr/>
        <a:lstStyle/>
        <a:p>
          <a:endParaRPr lang="en-US"/>
        </a:p>
      </dgm:t>
    </dgm:pt>
    <dgm:pt modelId="{B8F1C9C7-6016-40C1-AB89-62FD522A7699}" type="sibTrans" cxnId="{5359DDE9-E179-45FF-AF58-41F6C534E7CF}">
      <dgm:prSet/>
      <dgm:spPr/>
      <dgm:t>
        <a:bodyPr/>
        <a:lstStyle/>
        <a:p>
          <a:endParaRPr lang="en-US"/>
        </a:p>
      </dgm:t>
    </dgm:pt>
    <dgm:pt modelId="{B07E1A3F-6641-4A5D-9B7B-9DE4DAFB549C}">
      <dgm:prSet phldr="0"/>
      <dgm:spPr/>
      <dgm:t>
        <a:bodyPr/>
        <a:lstStyle/>
        <a:p>
          <a:pPr algn="ctr" rtl="0"/>
          <a:r>
            <a:rPr lang="en-US">
              <a:latin typeface="Calibri"/>
              <a:cs typeface="Calibri"/>
            </a:rPr>
            <a:t>Harvard University </a:t>
          </a:r>
        </a:p>
      </dgm:t>
    </dgm:pt>
    <dgm:pt modelId="{E0D9C077-AD96-49A7-94AA-3D4D5707C66C}" type="parTrans" cxnId="{110302C5-47C3-494D-96B7-476A443536B2}">
      <dgm:prSet/>
      <dgm:spPr/>
      <dgm:t>
        <a:bodyPr/>
        <a:lstStyle/>
        <a:p>
          <a:endParaRPr lang="en-US"/>
        </a:p>
      </dgm:t>
    </dgm:pt>
    <dgm:pt modelId="{E4B02637-8B8F-487F-AA88-CEF1BC73CC30}" type="sibTrans" cxnId="{110302C5-47C3-494D-96B7-476A443536B2}">
      <dgm:prSet/>
      <dgm:spPr/>
      <dgm:t>
        <a:bodyPr/>
        <a:lstStyle/>
        <a:p>
          <a:endParaRPr lang="en-US"/>
        </a:p>
      </dgm:t>
    </dgm:pt>
    <dgm:pt modelId="{61CED1BC-9731-405A-B827-DA247A87D118}">
      <dgm:prSet phldr="0"/>
      <dgm:spPr>
        <a:solidFill>
          <a:srgbClr val="055994"/>
        </a:solidFill>
      </dgm:spPr>
      <dgm:t>
        <a:bodyPr/>
        <a:lstStyle/>
        <a:p>
          <a:pPr algn="ctr" rtl="0"/>
          <a:r>
            <a:rPr lang="en-US">
              <a:latin typeface="Calibri"/>
              <a:cs typeface="Calibri"/>
            </a:rPr>
            <a:t>Jeffrey Macklis </a:t>
          </a:r>
        </a:p>
      </dgm:t>
    </dgm:pt>
    <dgm:pt modelId="{8C46433A-C6CE-4C36-90EC-8BD3827C7F1C}" type="parTrans" cxnId="{EBA67808-8AB3-434D-8707-54B840DD9E02}">
      <dgm:prSet/>
      <dgm:spPr/>
      <dgm:t>
        <a:bodyPr/>
        <a:lstStyle/>
        <a:p>
          <a:endParaRPr lang="en-US"/>
        </a:p>
      </dgm:t>
    </dgm:pt>
    <dgm:pt modelId="{9647D39A-6842-4B35-A23D-EE411A85C214}" type="sibTrans" cxnId="{EBA67808-8AB3-434D-8707-54B840DD9E02}">
      <dgm:prSet/>
      <dgm:spPr/>
      <dgm:t>
        <a:bodyPr/>
        <a:lstStyle/>
        <a:p>
          <a:endParaRPr lang="en-US"/>
        </a:p>
      </dgm:t>
    </dgm:pt>
    <dgm:pt modelId="{08C47240-E1D3-4899-832E-B98E3F6C1214}">
      <dgm:prSet phldr="0"/>
      <dgm:spPr/>
      <dgm:t>
        <a:bodyPr/>
        <a:lstStyle/>
        <a:p>
          <a:pPr algn="ctr" rtl="0"/>
          <a:r>
            <a:rPr lang="en-US">
              <a:latin typeface="Calibri"/>
              <a:cs typeface="Calibri"/>
            </a:rPr>
            <a:t>Massachusetts General Hospital </a:t>
          </a:r>
        </a:p>
      </dgm:t>
    </dgm:pt>
    <dgm:pt modelId="{84A0795D-3003-437D-BBCA-B1017C5E3D8F}" type="parTrans" cxnId="{05EC5B5B-2F4F-4AFA-AE79-42AFB240D313}">
      <dgm:prSet/>
      <dgm:spPr/>
      <dgm:t>
        <a:bodyPr/>
        <a:lstStyle/>
        <a:p>
          <a:endParaRPr lang="en-US"/>
        </a:p>
      </dgm:t>
    </dgm:pt>
    <dgm:pt modelId="{DAA18CA9-9A95-4694-B837-D712678A4C14}" type="sibTrans" cxnId="{05EC5B5B-2F4F-4AFA-AE79-42AFB240D313}">
      <dgm:prSet/>
      <dgm:spPr/>
      <dgm:t>
        <a:bodyPr/>
        <a:lstStyle/>
        <a:p>
          <a:endParaRPr lang="en-US"/>
        </a:p>
      </dgm:t>
    </dgm:pt>
    <dgm:pt modelId="{211E50F6-71DF-42F3-9E39-187E261F65F5}">
      <dgm:prSet phldr="0"/>
      <dgm:spPr>
        <a:solidFill>
          <a:srgbClr val="055994"/>
        </a:solidFill>
      </dgm:spPr>
      <dgm:t>
        <a:bodyPr/>
        <a:lstStyle/>
        <a:p>
          <a:pPr algn="ctr" rtl="0"/>
          <a:r>
            <a:rPr lang="en-US">
              <a:latin typeface="Calibri"/>
              <a:cs typeface="Calibri"/>
            </a:rPr>
            <a:t>Andrew Reisner </a:t>
          </a:r>
        </a:p>
      </dgm:t>
    </dgm:pt>
    <dgm:pt modelId="{1D8F1C5E-BC56-4C29-86AA-455BD212CCA7}" type="parTrans" cxnId="{08E83350-FA25-4FF9-A91D-649948C87A89}">
      <dgm:prSet/>
      <dgm:spPr/>
      <dgm:t>
        <a:bodyPr/>
        <a:lstStyle/>
        <a:p>
          <a:endParaRPr lang="en-US"/>
        </a:p>
      </dgm:t>
    </dgm:pt>
    <dgm:pt modelId="{3B63C5C7-BFC0-4D7E-8415-DEA194D4AC0F}" type="sibTrans" cxnId="{08E83350-FA25-4FF9-A91D-649948C87A89}">
      <dgm:prSet/>
      <dgm:spPr/>
      <dgm:t>
        <a:bodyPr/>
        <a:lstStyle/>
        <a:p>
          <a:endParaRPr lang="en-US"/>
        </a:p>
      </dgm:t>
    </dgm:pt>
    <dgm:pt modelId="{5E678C8A-45B2-4D8E-B8C6-FC1EE4D3F2D6}">
      <dgm:prSet phldr="0"/>
      <dgm:spPr/>
      <dgm:t>
        <a:bodyPr/>
        <a:lstStyle/>
        <a:p>
          <a:pPr algn="ctr" rtl="0"/>
          <a:r>
            <a:rPr lang="en-US">
              <a:latin typeface="Calibri"/>
              <a:cs typeface="Calibri"/>
            </a:rPr>
            <a:t>Spaulding Rehab Hospital </a:t>
          </a:r>
        </a:p>
      </dgm:t>
    </dgm:pt>
    <dgm:pt modelId="{EFAF6A20-7934-4737-B2F4-8792E82C151D}" type="parTrans" cxnId="{A6EEFCCD-CEAD-4D07-A118-CD996DB6CF72}">
      <dgm:prSet/>
      <dgm:spPr/>
      <dgm:t>
        <a:bodyPr/>
        <a:lstStyle/>
        <a:p>
          <a:endParaRPr lang="en-US"/>
        </a:p>
      </dgm:t>
    </dgm:pt>
    <dgm:pt modelId="{C685938A-1F92-4113-89AA-8A11EC7EF8CC}" type="sibTrans" cxnId="{A6EEFCCD-CEAD-4D07-A118-CD996DB6CF72}">
      <dgm:prSet/>
      <dgm:spPr/>
      <dgm:t>
        <a:bodyPr/>
        <a:lstStyle/>
        <a:p>
          <a:endParaRPr lang="en-US"/>
        </a:p>
      </dgm:t>
    </dgm:pt>
    <dgm:pt modelId="{3C572222-2659-4093-88EE-537D1816FED3}">
      <dgm:prSet phldr="0"/>
      <dgm:spPr>
        <a:solidFill>
          <a:srgbClr val="055994"/>
        </a:solidFill>
      </dgm:spPr>
      <dgm:t>
        <a:bodyPr/>
        <a:lstStyle/>
        <a:p>
          <a:pPr algn="ctr" rtl="0"/>
          <a:r>
            <a:rPr lang="en-US">
              <a:latin typeface="Calibri"/>
              <a:cs typeface="Calibri"/>
            </a:rPr>
            <a:t>Yang (Ted) Teng</a:t>
          </a:r>
        </a:p>
      </dgm:t>
    </dgm:pt>
    <dgm:pt modelId="{2903B89F-2333-427C-B0F2-443045591E19}" type="parTrans" cxnId="{EDC7FCCA-A95D-4E62-A0D4-CB52B9D33339}">
      <dgm:prSet/>
      <dgm:spPr/>
      <dgm:t>
        <a:bodyPr/>
        <a:lstStyle/>
        <a:p>
          <a:endParaRPr lang="en-US"/>
        </a:p>
      </dgm:t>
    </dgm:pt>
    <dgm:pt modelId="{753762B6-9425-44EA-8D9E-DB4561FB309C}" type="sibTrans" cxnId="{EDC7FCCA-A95D-4E62-A0D4-CB52B9D33339}">
      <dgm:prSet/>
      <dgm:spPr/>
      <dgm:t>
        <a:bodyPr/>
        <a:lstStyle/>
        <a:p>
          <a:endParaRPr lang="en-US"/>
        </a:p>
      </dgm:t>
    </dgm:pt>
    <dgm:pt modelId="{D2A871EC-F6EE-4C18-A496-B6CA246EBE6B}">
      <dgm:prSet phldr="0"/>
      <dgm:spPr/>
      <dgm:t>
        <a:bodyPr/>
        <a:lstStyle/>
        <a:p>
          <a:pPr algn="ctr" rtl="0"/>
          <a:r>
            <a:rPr lang="en-US">
              <a:latin typeface="Calibri"/>
              <a:cs typeface="Calibri"/>
            </a:rPr>
            <a:t>Organization</a:t>
          </a:r>
        </a:p>
      </dgm:t>
    </dgm:pt>
    <dgm:pt modelId="{B0DC407E-2E8A-40DC-B4AA-2F33D52057AE}" type="parTrans" cxnId="{FF370171-5A3C-4ECC-8A87-6541E4F99A4D}">
      <dgm:prSet/>
      <dgm:spPr/>
      <dgm:t>
        <a:bodyPr/>
        <a:lstStyle/>
        <a:p>
          <a:endParaRPr lang="en-US"/>
        </a:p>
      </dgm:t>
    </dgm:pt>
    <dgm:pt modelId="{AC80FF07-2B99-4D7F-86DC-3ABBBA97B829}" type="sibTrans" cxnId="{FF370171-5A3C-4ECC-8A87-6541E4F99A4D}">
      <dgm:prSet/>
      <dgm:spPr/>
      <dgm:t>
        <a:bodyPr/>
        <a:lstStyle/>
        <a:p>
          <a:endParaRPr lang="en-US"/>
        </a:p>
      </dgm:t>
    </dgm:pt>
    <dgm:pt modelId="{22E9D42A-C9FE-4ED2-95AB-5C54D21236CC}">
      <dgm:prSet phldr="0"/>
      <dgm:spPr>
        <a:solidFill>
          <a:srgbClr val="055994"/>
        </a:solidFill>
      </dgm:spPr>
      <dgm:t>
        <a:bodyPr/>
        <a:lstStyle/>
        <a:p>
          <a:pPr algn="ctr" rtl="0"/>
          <a:r>
            <a:rPr lang="en-US" b="0">
              <a:latin typeface="Calibri"/>
              <a:cs typeface="Calibri"/>
            </a:rPr>
            <a:t>Principal Investigator</a:t>
          </a:r>
        </a:p>
      </dgm:t>
    </dgm:pt>
    <dgm:pt modelId="{261EB7F7-2F94-422B-B564-CAAB3EB39A0D}" type="parTrans" cxnId="{A03F5ECA-3860-4AD5-84BA-638C712508CC}">
      <dgm:prSet/>
      <dgm:spPr/>
      <dgm:t>
        <a:bodyPr/>
        <a:lstStyle/>
        <a:p>
          <a:endParaRPr lang="en-US"/>
        </a:p>
      </dgm:t>
    </dgm:pt>
    <dgm:pt modelId="{1C993D0F-5195-4817-A550-C1DC1F3D78F9}" type="sibTrans" cxnId="{A03F5ECA-3860-4AD5-84BA-638C712508CC}">
      <dgm:prSet/>
      <dgm:spPr/>
      <dgm:t>
        <a:bodyPr/>
        <a:lstStyle/>
        <a:p>
          <a:endParaRPr lang="en-US"/>
        </a:p>
      </dgm:t>
    </dgm:pt>
    <dgm:pt modelId="{250C63CE-4D75-49CF-B5C0-E16EB3AB5E7A}" type="pres">
      <dgm:prSet presAssocID="{BD37201F-8E11-4510-B8BD-6D1E499EBF10}" presName="theList" presStyleCnt="0">
        <dgm:presLayoutVars>
          <dgm:dir/>
          <dgm:animLvl val="lvl"/>
          <dgm:resizeHandles val="exact"/>
        </dgm:presLayoutVars>
      </dgm:prSet>
      <dgm:spPr/>
    </dgm:pt>
    <dgm:pt modelId="{F9CE66EA-C18E-4D38-B7AC-D1DB44B77613}" type="pres">
      <dgm:prSet presAssocID="{D2A871EC-F6EE-4C18-A496-B6CA246EBE6B}" presName="compNode" presStyleCnt="0"/>
      <dgm:spPr/>
    </dgm:pt>
    <dgm:pt modelId="{F5015EC2-33E9-40CF-9392-C30D52E16850}" type="pres">
      <dgm:prSet presAssocID="{D2A871EC-F6EE-4C18-A496-B6CA246EBE6B}" presName="aNode" presStyleLbl="bgShp" presStyleIdx="0" presStyleCnt="6"/>
      <dgm:spPr/>
    </dgm:pt>
    <dgm:pt modelId="{D0D3928F-CF9B-4E3E-9ADB-3824530519E3}" type="pres">
      <dgm:prSet presAssocID="{D2A871EC-F6EE-4C18-A496-B6CA246EBE6B}" presName="textNode" presStyleLbl="bgShp" presStyleIdx="0" presStyleCnt="6"/>
      <dgm:spPr/>
    </dgm:pt>
    <dgm:pt modelId="{759E9A8D-6209-48D1-AAAC-F36969444C07}" type="pres">
      <dgm:prSet presAssocID="{D2A871EC-F6EE-4C18-A496-B6CA246EBE6B}" presName="compChildNode" presStyleCnt="0"/>
      <dgm:spPr/>
    </dgm:pt>
    <dgm:pt modelId="{BAF3B1E2-66B8-48D7-959B-F9F913C7D5FE}" type="pres">
      <dgm:prSet presAssocID="{D2A871EC-F6EE-4C18-A496-B6CA246EBE6B}" presName="theInnerList" presStyleCnt="0"/>
      <dgm:spPr/>
    </dgm:pt>
    <dgm:pt modelId="{D19A06D7-AB03-4968-968A-9727B67EB88A}" type="pres">
      <dgm:prSet presAssocID="{22E9D42A-C9FE-4ED2-95AB-5C54D21236CC}" presName="childNode" presStyleLbl="node1" presStyleIdx="0" presStyleCnt="6" custScaleY="62011">
        <dgm:presLayoutVars>
          <dgm:bulletEnabled val="1"/>
        </dgm:presLayoutVars>
      </dgm:prSet>
      <dgm:spPr/>
    </dgm:pt>
    <dgm:pt modelId="{8DB3DFD3-E08E-4052-8954-5650FC7129A2}" type="pres">
      <dgm:prSet presAssocID="{D2A871EC-F6EE-4C18-A496-B6CA246EBE6B}" presName="aSpace" presStyleCnt="0"/>
      <dgm:spPr/>
    </dgm:pt>
    <dgm:pt modelId="{92F374C5-B51E-4F28-A950-C37DDED89CE9}" type="pres">
      <dgm:prSet presAssocID="{7EACE479-48D1-48C4-9363-ABF88B792737}" presName="compNode" presStyleCnt="0"/>
      <dgm:spPr/>
    </dgm:pt>
    <dgm:pt modelId="{9FDE1F61-911F-4E93-A68D-FAAF5140F28B}" type="pres">
      <dgm:prSet presAssocID="{7EACE479-48D1-48C4-9363-ABF88B792737}" presName="aNode" presStyleLbl="bgShp" presStyleIdx="1" presStyleCnt="6"/>
      <dgm:spPr/>
    </dgm:pt>
    <dgm:pt modelId="{F6633986-3D6F-47CB-8C65-D61CA04BBF40}" type="pres">
      <dgm:prSet presAssocID="{7EACE479-48D1-48C4-9363-ABF88B792737}" presName="textNode" presStyleLbl="bgShp" presStyleIdx="1" presStyleCnt="6"/>
      <dgm:spPr/>
    </dgm:pt>
    <dgm:pt modelId="{FBF1D0AA-A70D-482D-8C14-FBF94F38BB22}" type="pres">
      <dgm:prSet presAssocID="{7EACE479-48D1-48C4-9363-ABF88B792737}" presName="compChildNode" presStyleCnt="0"/>
      <dgm:spPr/>
    </dgm:pt>
    <dgm:pt modelId="{C92E2ADA-12C6-47C6-ABCC-BA0AAB2D1879}" type="pres">
      <dgm:prSet presAssocID="{7EACE479-48D1-48C4-9363-ABF88B792737}" presName="theInnerList" presStyleCnt="0"/>
      <dgm:spPr/>
    </dgm:pt>
    <dgm:pt modelId="{3D8EF736-CDD9-45D8-B746-6B460014358D}" type="pres">
      <dgm:prSet presAssocID="{49C45C0E-B0EE-4015-88C4-8DA38AD312E3}" presName="childNode" presStyleLbl="node1" presStyleIdx="1" presStyleCnt="6" custScaleY="62011">
        <dgm:presLayoutVars>
          <dgm:bulletEnabled val="1"/>
        </dgm:presLayoutVars>
      </dgm:prSet>
      <dgm:spPr/>
    </dgm:pt>
    <dgm:pt modelId="{C7616556-460A-4AA5-B606-A18DADA5CE2C}" type="pres">
      <dgm:prSet presAssocID="{7EACE479-48D1-48C4-9363-ABF88B792737}" presName="aSpace" presStyleCnt="0"/>
      <dgm:spPr/>
    </dgm:pt>
    <dgm:pt modelId="{B38042D1-891E-48B4-899D-AB80D70559AD}" type="pres">
      <dgm:prSet presAssocID="{A571C201-0EE2-4A70-B1D7-6CAC7604BB74}" presName="compNode" presStyleCnt="0"/>
      <dgm:spPr/>
    </dgm:pt>
    <dgm:pt modelId="{F3A9E564-AB14-4D2A-9677-38EE93FE8248}" type="pres">
      <dgm:prSet presAssocID="{A571C201-0EE2-4A70-B1D7-6CAC7604BB74}" presName="aNode" presStyleLbl="bgShp" presStyleIdx="2" presStyleCnt="6"/>
      <dgm:spPr/>
    </dgm:pt>
    <dgm:pt modelId="{3E89EB5D-BA02-4166-A81D-53631C17B4A5}" type="pres">
      <dgm:prSet presAssocID="{A571C201-0EE2-4A70-B1D7-6CAC7604BB74}" presName="textNode" presStyleLbl="bgShp" presStyleIdx="2" presStyleCnt="6"/>
      <dgm:spPr/>
    </dgm:pt>
    <dgm:pt modelId="{234AD05F-F2E0-488C-A113-5881BC186E81}" type="pres">
      <dgm:prSet presAssocID="{A571C201-0EE2-4A70-B1D7-6CAC7604BB74}" presName="compChildNode" presStyleCnt="0"/>
      <dgm:spPr/>
    </dgm:pt>
    <dgm:pt modelId="{797C8F3A-0967-4BCD-8885-C16FADD9AC07}" type="pres">
      <dgm:prSet presAssocID="{A571C201-0EE2-4A70-B1D7-6CAC7604BB74}" presName="theInnerList" presStyleCnt="0"/>
      <dgm:spPr/>
    </dgm:pt>
    <dgm:pt modelId="{9E572ED5-5D4E-46CF-9936-56705B7ED1C5}" type="pres">
      <dgm:prSet presAssocID="{7A9A034B-86E5-4181-B48F-CB1316FFEBF1}" presName="childNode" presStyleLbl="node1" presStyleIdx="2" presStyleCnt="6" custScaleY="62011">
        <dgm:presLayoutVars>
          <dgm:bulletEnabled val="1"/>
        </dgm:presLayoutVars>
      </dgm:prSet>
      <dgm:spPr/>
    </dgm:pt>
    <dgm:pt modelId="{742CB19D-B020-429D-AF2B-73FC9DB2B33E}" type="pres">
      <dgm:prSet presAssocID="{A571C201-0EE2-4A70-B1D7-6CAC7604BB74}" presName="aSpace" presStyleCnt="0"/>
      <dgm:spPr/>
    </dgm:pt>
    <dgm:pt modelId="{C36D007F-F71E-4E79-AED6-384B3E0CBE46}" type="pres">
      <dgm:prSet presAssocID="{B07E1A3F-6641-4A5D-9B7B-9DE4DAFB549C}" presName="compNode" presStyleCnt="0"/>
      <dgm:spPr/>
    </dgm:pt>
    <dgm:pt modelId="{437B6D5F-D7F4-499E-95E2-AC45D1956203}" type="pres">
      <dgm:prSet presAssocID="{B07E1A3F-6641-4A5D-9B7B-9DE4DAFB549C}" presName="aNode" presStyleLbl="bgShp" presStyleIdx="3" presStyleCnt="6"/>
      <dgm:spPr/>
    </dgm:pt>
    <dgm:pt modelId="{CE01685E-758B-40C3-92B8-692395EA6730}" type="pres">
      <dgm:prSet presAssocID="{B07E1A3F-6641-4A5D-9B7B-9DE4DAFB549C}" presName="textNode" presStyleLbl="bgShp" presStyleIdx="3" presStyleCnt="6"/>
      <dgm:spPr/>
    </dgm:pt>
    <dgm:pt modelId="{39E38FDC-C08C-4F58-BD14-8A8858467935}" type="pres">
      <dgm:prSet presAssocID="{B07E1A3F-6641-4A5D-9B7B-9DE4DAFB549C}" presName="compChildNode" presStyleCnt="0"/>
      <dgm:spPr/>
    </dgm:pt>
    <dgm:pt modelId="{AA656599-482A-49F2-9D2D-0976FCB76124}" type="pres">
      <dgm:prSet presAssocID="{B07E1A3F-6641-4A5D-9B7B-9DE4DAFB549C}" presName="theInnerList" presStyleCnt="0"/>
      <dgm:spPr/>
    </dgm:pt>
    <dgm:pt modelId="{09BE60E7-F3D5-4FEB-9507-3ABA8E085829}" type="pres">
      <dgm:prSet presAssocID="{61CED1BC-9731-405A-B827-DA247A87D118}" presName="childNode" presStyleLbl="node1" presStyleIdx="3" presStyleCnt="6" custScaleY="62011">
        <dgm:presLayoutVars>
          <dgm:bulletEnabled val="1"/>
        </dgm:presLayoutVars>
      </dgm:prSet>
      <dgm:spPr/>
    </dgm:pt>
    <dgm:pt modelId="{0C7E4060-B7C6-4AB6-B223-4A10B45E8109}" type="pres">
      <dgm:prSet presAssocID="{B07E1A3F-6641-4A5D-9B7B-9DE4DAFB549C}" presName="aSpace" presStyleCnt="0"/>
      <dgm:spPr/>
    </dgm:pt>
    <dgm:pt modelId="{44B77B90-66BF-4F77-ADA0-8EEB34BE60B9}" type="pres">
      <dgm:prSet presAssocID="{08C47240-E1D3-4899-832E-B98E3F6C1214}" presName="compNode" presStyleCnt="0"/>
      <dgm:spPr/>
    </dgm:pt>
    <dgm:pt modelId="{DABE271E-BDFA-4F6C-A141-912F844B0AFD}" type="pres">
      <dgm:prSet presAssocID="{08C47240-E1D3-4899-832E-B98E3F6C1214}" presName="aNode" presStyleLbl="bgShp" presStyleIdx="4" presStyleCnt="6"/>
      <dgm:spPr/>
    </dgm:pt>
    <dgm:pt modelId="{C1FCA56E-EDB8-46A4-A6E0-2DD46265391C}" type="pres">
      <dgm:prSet presAssocID="{08C47240-E1D3-4899-832E-B98E3F6C1214}" presName="textNode" presStyleLbl="bgShp" presStyleIdx="4" presStyleCnt="6"/>
      <dgm:spPr/>
    </dgm:pt>
    <dgm:pt modelId="{F73790DE-348D-4702-840B-3B24B58C0014}" type="pres">
      <dgm:prSet presAssocID="{08C47240-E1D3-4899-832E-B98E3F6C1214}" presName="compChildNode" presStyleCnt="0"/>
      <dgm:spPr/>
    </dgm:pt>
    <dgm:pt modelId="{558BD78C-0B82-46E5-ADA4-C3B0FF0A1E84}" type="pres">
      <dgm:prSet presAssocID="{08C47240-E1D3-4899-832E-B98E3F6C1214}" presName="theInnerList" presStyleCnt="0"/>
      <dgm:spPr/>
    </dgm:pt>
    <dgm:pt modelId="{69702383-53B2-4360-8D3A-D2959C42B6A7}" type="pres">
      <dgm:prSet presAssocID="{211E50F6-71DF-42F3-9E39-187E261F65F5}" presName="childNode" presStyleLbl="node1" presStyleIdx="4" presStyleCnt="6" custScaleY="62011">
        <dgm:presLayoutVars>
          <dgm:bulletEnabled val="1"/>
        </dgm:presLayoutVars>
      </dgm:prSet>
      <dgm:spPr/>
    </dgm:pt>
    <dgm:pt modelId="{95DF91F5-CC84-4BED-B35B-469E88B32CA0}" type="pres">
      <dgm:prSet presAssocID="{08C47240-E1D3-4899-832E-B98E3F6C1214}" presName="aSpace" presStyleCnt="0"/>
      <dgm:spPr/>
    </dgm:pt>
    <dgm:pt modelId="{68ECD588-0716-4A34-AC96-B7683ADF7746}" type="pres">
      <dgm:prSet presAssocID="{5E678C8A-45B2-4D8E-B8C6-FC1EE4D3F2D6}" presName="compNode" presStyleCnt="0"/>
      <dgm:spPr/>
    </dgm:pt>
    <dgm:pt modelId="{515049E2-9127-4C03-B47E-66C033959D35}" type="pres">
      <dgm:prSet presAssocID="{5E678C8A-45B2-4D8E-B8C6-FC1EE4D3F2D6}" presName="aNode" presStyleLbl="bgShp" presStyleIdx="5" presStyleCnt="6"/>
      <dgm:spPr/>
    </dgm:pt>
    <dgm:pt modelId="{3DD6C871-4050-43F0-9964-7C9446B17CF6}" type="pres">
      <dgm:prSet presAssocID="{5E678C8A-45B2-4D8E-B8C6-FC1EE4D3F2D6}" presName="textNode" presStyleLbl="bgShp" presStyleIdx="5" presStyleCnt="6"/>
      <dgm:spPr/>
    </dgm:pt>
    <dgm:pt modelId="{A1737EF3-D1F9-4ED1-86FA-311412C2ABC3}" type="pres">
      <dgm:prSet presAssocID="{5E678C8A-45B2-4D8E-B8C6-FC1EE4D3F2D6}" presName="compChildNode" presStyleCnt="0"/>
      <dgm:spPr/>
    </dgm:pt>
    <dgm:pt modelId="{F40D39BE-F4DE-425F-9154-8862055FAD68}" type="pres">
      <dgm:prSet presAssocID="{5E678C8A-45B2-4D8E-B8C6-FC1EE4D3F2D6}" presName="theInnerList" presStyleCnt="0"/>
      <dgm:spPr/>
    </dgm:pt>
    <dgm:pt modelId="{A389459D-7307-40A2-8797-D5121DCD54DE}" type="pres">
      <dgm:prSet presAssocID="{3C572222-2659-4093-88EE-537D1816FED3}" presName="childNode" presStyleLbl="node1" presStyleIdx="5" presStyleCnt="6" custScaleY="62011">
        <dgm:presLayoutVars>
          <dgm:bulletEnabled val="1"/>
        </dgm:presLayoutVars>
      </dgm:prSet>
      <dgm:spPr/>
    </dgm:pt>
  </dgm:ptLst>
  <dgm:cxnLst>
    <dgm:cxn modelId="{EBA67808-8AB3-434D-8707-54B840DD9E02}" srcId="{B07E1A3F-6641-4A5D-9B7B-9DE4DAFB549C}" destId="{61CED1BC-9731-405A-B827-DA247A87D118}" srcOrd="0" destOrd="0" parTransId="{8C46433A-C6CE-4C36-90EC-8BD3827C7F1C}" sibTransId="{9647D39A-6842-4B35-A23D-EE411A85C214}"/>
    <dgm:cxn modelId="{3FDE500B-CAED-42D0-BDF0-F5AAB5C2DEF0}" srcId="{BD37201F-8E11-4510-B8BD-6D1E499EBF10}" destId="{7EACE479-48D1-48C4-9363-ABF88B792737}" srcOrd="1" destOrd="0" parTransId="{9792B68F-8C60-41DE-8DB7-5812A826A4C8}" sibTransId="{F5A37223-7992-4C08-84DE-A267AD689A24}"/>
    <dgm:cxn modelId="{F3CCDF16-A350-4BD3-83A7-1C3EB4370E9C}" type="presOf" srcId="{49C45C0E-B0EE-4015-88C4-8DA38AD312E3}" destId="{3D8EF736-CDD9-45D8-B746-6B460014358D}" srcOrd="0" destOrd="0" presId="urn:microsoft.com/office/officeart/2005/8/layout/lProcess2"/>
    <dgm:cxn modelId="{1A63A623-AEF4-4B56-8A0D-D4E05ADB5B87}" type="presOf" srcId="{D2A871EC-F6EE-4C18-A496-B6CA246EBE6B}" destId="{D0D3928F-CF9B-4E3E-9ADB-3824530519E3}" srcOrd="1" destOrd="0" presId="urn:microsoft.com/office/officeart/2005/8/layout/lProcess2"/>
    <dgm:cxn modelId="{1F2FF036-EF70-42DD-B64C-1358A5E9B3CB}" type="presOf" srcId="{A571C201-0EE2-4A70-B1D7-6CAC7604BB74}" destId="{3E89EB5D-BA02-4166-A81D-53631C17B4A5}" srcOrd="1" destOrd="0" presId="urn:microsoft.com/office/officeart/2005/8/layout/lProcess2"/>
    <dgm:cxn modelId="{92530F39-3505-40FA-AADB-B9C4232BFA46}" type="presOf" srcId="{7EACE479-48D1-48C4-9363-ABF88B792737}" destId="{F6633986-3D6F-47CB-8C65-D61CA04BBF40}" srcOrd="1" destOrd="0" presId="urn:microsoft.com/office/officeart/2005/8/layout/lProcess2"/>
    <dgm:cxn modelId="{46B91C39-6EEB-4B3F-876F-8387664CB303}" type="presOf" srcId="{A571C201-0EE2-4A70-B1D7-6CAC7604BB74}" destId="{F3A9E564-AB14-4D2A-9677-38EE93FE8248}" srcOrd="0" destOrd="0" presId="urn:microsoft.com/office/officeart/2005/8/layout/lProcess2"/>
    <dgm:cxn modelId="{05EC5B5B-2F4F-4AFA-AE79-42AFB240D313}" srcId="{BD37201F-8E11-4510-B8BD-6D1E499EBF10}" destId="{08C47240-E1D3-4899-832E-B98E3F6C1214}" srcOrd="4" destOrd="0" parTransId="{84A0795D-3003-437D-BBCA-B1017C5E3D8F}" sibTransId="{DAA18CA9-9A95-4694-B837-D712678A4C14}"/>
    <dgm:cxn modelId="{25F33B5F-F018-4CD8-8C8F-4313228A6077}" type="presOf" srcId="{211E50F6-71DF-42F3-9E39-187E261F65F5}" destId="{69702383-53B2-4360-8D3A-D2959C42B6A7}" srcOrd="0" destOrd="0" presId="urn:microsoft.com/office/officeart/2005/8/layout/lProcess2"/>
    <dgm:cxn modelId="{0F716446-D12A-4E59-8888-D59BFC58AC6E}" type="presOf" srcId="{61CED1BC-9731-405A-B827-DA247A87D118}" destId="{09BE60E7-F3D5-4FEB-9507-3ABA8E085829}" srcOrd="0" destOrd="0" presId="urn:microsoft.com/office/officeart/2005/8/layout/lProcess2"/>
    <dgm:cxn modelId="{9682A04A-D040-4B45-8E6A-1C99A2BCA098}" type="presOf" srcId="{D2A871EC-F6EE-4C18-A496-B6CA246EBE6B}" destId="{F5015EC2-33E9-40CF-9392-C30D52E16850}" srcOrd="0" destOrd="0" presId="urn:microsoft.com/office/officeart/2005/8/layout/lProcess2"/>
    <dgm:cxn modelId="{08E83350-FA25-4FF9-A91D-649948C87A89}" srcId="{08C47240-E1D3-4899-832E-B98E3F6C1214}" destId="{211E50F6-71DF-42F3-9E39-187E261F65F5}" srcOrd="0" destOrd="0" parTransId="{1D8F1C5E-BC56-4C29-86AA-455BD212CCA7}" sibTransId="{3B63C5C7-BFC0-4D7E-8415-DEA194D4AC0F}"/>
    <dgm:cxn modelId="{FF370171-5A3C-4ECC-8A87-6541E4F99A4D}" srcId="{BD37201F-8E11-4510-B8BD-6D1E499EBF10}" destId="{D2A871EC-F6EE-4C18-A496-B6CA246EBE6B}" srcOrd="0" destOrd="0" parTransId="{B0DC407E-2E8A-40DC-B4AA-2F33D52057AE}" sibTransId="{AC80FF07-2B99-4D7F-86DC-3ABBBA97B829}"/>
    <dgm:cxn modelId="{F54CA252-8A88-46D6-A222-94281A61BAC5}" type="presOf" srcId="{5E678C8A-45B2-4D8E-B8C6-FC1EE4D3F2D6}" destId="{3DD6C871-4050-43F0-9964-7C9446B17CF6}" srcOrd="1" destOrd="0" presId="urn:microsoft.com/office/officeart/2005/8/layout/lProcess2"/>
    <dgm:cxn modelId="{C9FB2E88-42CE-4EAD-B66C-8C94F37C26CA}" type="presOf" srcId="{5E678C8A-45B2-4D8E-B8C6-FC1EE4D3F2D6}" destId="{515049E2-9127-4C03-B47E-66C033959D35}" srcOrd="0" destOrd="0" presId="urn:microsoft.com/office/officeart/2005/8/layout/lProcess2"/>
    <dgm:cxn modelId="{CE67D18B-6063-447E-A146-BC65B899B884}" type="presOf" srcId="{B07E1A3F-6641-4A5D-9B7B-9DE4DAFB549C}" destId="{CE01685E-758B-40C3-92B8-692395EA6730}" srcOrd="1" destOrd="0" presId="urn:microsoft.com/office/officeart/2005/8/layout/lProcess2"/>
    <dgm:cxn modelId="{8E85289A-1D18-4E53-AC30-B8C30FD439E4}" type="presOf" srcId="{08C47240-E1D3-4899-832E-B98E3F6C1214}" destId="{C1FCA56E-EDB8-46A4-A6E0-2DD46265391C}" srcOrd="1" destOrd="0" presId="urn:microsoft.com/office/officeart/2005/8/layout/lProcess2"/>
    <dgm:cxn modelId="{4731C7A0-D1C0-467B-B0EF-648CC868D46A}" type="presOf" srcId="{7A9A034B-86E5-4181-B48F-CB1316FFEBF1}" destId="{9E572ED5-5D4E-46CF-9936-56705B7ED1C5}" srcOrd="0" destOrd="0" presId="urn:microsoft.com/office/officeart/2005/8/layout/lProcess2"/>
    <dgm:cxn modelId="{0C8FDFAD-1831-4480-8BF5-4EC15E0D31B8}" srcId="{BD37201F-8E11-4510-B8BD-6D1E499EBF10}" destId="{A571C201-0EE2-4A70-B1D7-6CAC7604BB74}" srcOrd="2" destOrd="0" parTransId="{0944706D-3C11-4EC4-A0E0-D0F91AD4F69C}" sibTransId="{FE6DFF25-9E47-44AC-A83B-8F928CCF2538}"/>
    <dgm:cxn modelId="{8ABFF9B2-4EC5-438E-9081-6CAE34F0680F}" type="presOf" srcId="{7EACE479-48D1-48C4-9363-ABF88B792737}" destId="{9FDE1F61-911F-4E93-A68D-FAAF5140F28B}" srcOrd="0" destOrd="0" presId="urn:microsoft.com/office/officeart/2005/8/layout/lProcess2"/>
    <dgm:cxn modelId="{6C99CCB6-3131-4961-89CB-EE168C5D30B4}" type="presOf" srcId="{3C572222-2659-4093-88EE-537D1816FED3}" destId="{A389459D-7307-40A2-8797-D5121DCD54DE}" srcOrd="0" destOrd="0" presId="urn:microsoft.com/office/officeart/2005/8/layout/lProcess2"/>
    <dgm:cxn modelId="{93F28FC4-A764-4E4B-BC10-B3D88A72FCCB}" type="presOf" srcId="{BD37201F-8E11-4510-B8BD-6D1E499EBF10}" destId="{250C63CE-4D75-49CF-B5C0-E16EB3AB5E7A}" srcOrd="0" destOrd="0" presId="urn:microsoft.com/office/officeart/2005/8/layout/lProcess2"/>
    <dgm:cxn modelId="{110302C5-47C3-494D-96B7-476A443536B2}" srcId="{BD37201F-8E11-4510-B8BD-6D1E499EBF10}" destId="{B07E1A3F-6641-4A5D-9B7B-9DE4DAFB549C}" srcOrd="3" destOrd="0" parTransId="{E0D9C077-AD96-49A7-94AA-3D4D5707C66C}" sibTransId="{E4B02637-8B8F-487F-AA88-CEF1BC73CC30}"/>
    <dgm:cxn modelId="{D2C28AC8-7FEC-42CC-8B14-1FFE7AA63309}" type="presOf" srcId="{22E9D42A-C9FE-4ED2-95AB-5C54D21236CC}" destId="{D19A06D7-AB03-4968-968A-9727B67EB88A}" srcOrd="0" destOrd="0" presId="urn:microsoft.com/office/officeart/2005/8/layout/lProcess2"/>
    <dgm:cxn modelId="{A03F5ECA-3860-4AD5-84BA-638C712508CC}" srcId="{D2A871EC-F6EE-4C18-A496-B6CA246EBE6B}" destId="{22E9D42A-C9FE-4ED2-95AB-5C54D21236CC}" srcOrd="0" destOrd="0" parTransId="{261EB7F7-2F94-422B-B564-CAAB3EB39A0D}" sibTransId="{1C993D0F-5195-4817-A550-C1DC1F3D78F9}"/>
    <dgm:cxn modelId="{EDC7FCCA-A95D-4E62-A0D4-CB52B9D33339}" srcId="{5E678C8A-45B2-4D8E-B8C6-FC1EE4D3F2D6}" destId="{3C572222-2659-4093-88EE-537D1816FED3}" srcOrd="0" destOrd="0" parTransId="{2903B89F-2333-427C-B0F2-443045591E19}" sibTransId="{753762B6-9425-44EA-8D9E-DB4561FB309C}"/>
    <dgm:cxn modelId="{A6EEFCCD-CEAD-4D07-A118-CD996DB6CF72}" srcId="{BD37201F-8E11-4510-B8BD-6D1E499EBF10}" destId="{5E678C8A-45B2-4D8E-B8C6-FC1EE4D3F2D6}" srcOrd="5" destOrd="0" parTransId="{EFAF6A20-7934-4737-B2F4-8792E82C151D}" sibTransId="{C685938A-1F92-4113-89AA-8A11EC7EF8CC}"/>
    <dgm:cxn modelId="{87A065D5-9715-4B7F-B1DB-99C341801D2C}" type="presOf" srcId="{08C47240-E1D3-4899-832E-B98E3F6C1214}" destId="{DABE271E-BDFA-4F6C-A141-912F844B0AFD}" srcOrd="0" destOrd="0" presId="urn:microsoft.com/office/officeart/2005/8/layout/lProcess2"/>
    <dgm:cxn modelId="{8D377AD9-C5B4-4D9E-A82F-E83373A96502}" type="presOf" srcId="{B07E1A3F-6641-4A5D-9B7B-9DE4DAFB549C}" destId="{437B6D5F-D7F4-499E-95E2-AC45D1956203}" srcOrd="0" destOrd="0" presId="urn:microsoft.com/office/officeart/2005/8/layout/lProcess2"/>
    <dgm:cxn modelId="{87788FE6-B393-4A8B-94D4-967EEF1EC636}" srcId="{7EACE479-48D1-48C4-9363-ABF88B792737}" destId="{49C45C0E-B0EE-4015-88C4-8DA38AD312E3}" srcOrd="0" destOrd="0" parTransId="{D134C87C-255F-40EF-8402-C512F9061F12}" sibTransId="{9ABFEF96-37D3-48D3-96FD-1C811E69F6DD}"/>
    <dgm:cxn modelId="{5359DDE9-E179-45FF-AF58-41F6C534E7CF}" srcId="{A571C201-0EE2-4A70-B1D7-6CAC7604BB74}" destId="{7A9A034B-86E5-4181-B48F-CB1316FFEBF1}" srcOrd="0" destOrd="0" parTransId="{F93D5579-093F-4255-B249-17F3746BF9DD}" sibTransId="{B8F1C9C7-6016-40C1-AB89-62FD522A7699}"/>
    <dgm:cxn modelId="{45F5FE3E-FFD7-4859-9E71-3C26AE62A91E}" type="presParOf" srcId="{250C63CE-4D75-49CF-B5C0-E16EB3AB5E7A}" destId="{F9CE66EA-C18E-4D38-B7AC-D1DB44B77613}" srcOrd="0" destOrd="0" presId="urn:microsoft.com/office/officeart/2005/8/layout/lProcess2"/>
    <dgm:cxn modelId="{877AFF3D-2CE2-489F-8271-AD20D899DF88}" type="presParOf" srcId="{F9CE66EA-C18E-4D38-B7AC-D1DB44B77613}" destId="{F5015EC2-33E9-40CF-9392-C30D52E16850}" srcOrd="0" destOrd="0" presId="urn:microsoft.com/office/officeart/2005/8/layout/lProcess2"/>
    <dgm:cxn modelId="{A07020C3-BB16-454B-B5BD-CD9AC7CD9444}" type="presParOf" srcId="{F9CE66EA-C18E-4D38-B7AC-D1DB44B77613}" destId="{D0D3928F-CF9B-4E3E-9ADB-3824530519E3}" srcOrd="1" destOrd="0" presId="urn:microsoft.com/office/officeart/2005/8/layout/lProcess2"/>
    <dgm:cxn modelId="{CB170B19-E06B-40BB-BCE2-520B13AD251F}" type="presParOf" srcId="{F9CE66EA-C18E-4D38-B7AC-D1DB44B77613}" destId="{759E9A8D-6209-48D1-AAAC-F36969444C07}" srcOrd="2" destOrd="0" presId="urn:microsoft.com/office/officeart/2005/8/layout/lProcess2"/>
    <dgm:cxn modelId="{33DADEC9-CAFE-4ABB-9E65-41ECDFD1829A}" type="presParOf" srcId="{759E9A8D-6209-48D1-AAAC-F36969444C07}" destId="{BAF3B1E2-66B8-48D7-959B-F9F913C7D5FE}" srcOrd="0" destOrd="0" presId="urn:microsoft.com/office/officeart/2005/8/layout/lProcess2"/>
    <dgm:cxn modelId="{7DDB1BE7-BD1B-497A-AEEC-A15E077E9C23}" type="presParOf" srcId="{BAF3B1E2-66B8-48D7-959B-F9F913C7D5FE}" destId="{D19A06D7-AB03-4968-968A-9727B67EB88A}" srcOrd="0" destOrd="0" presId="urn:microsoft.com/office/officeart/2005/8/layout/lProcess2"/>
    <dgm:cxn modelId="{4C61D9E5-EE98-46C4-A0E1-058035B06DB0}" type="presParOf" srcId="{250C63CE-4D75-49CF-B5C0-E16EB3AB5E7A}" destId="{8DB3DFD3-E08E-4052-8954-5650FC7129A2}" srcOrd="1" destOrd="0" presId="urn:microsoft.com/office/officeart/2005/8/layout/lProcess2"/>
    <dgm:cxn modelId="{A63D3814-7692-42CD-AC26-993489F5BCEE}" type="presParOf" srcId="{250C63CE-4D75-49CF-B5C0-E16EB3AB5E7A}" destId="{92F374C5-B51E-4F28-A950-C37DDED89CE9}" srcOrd="2" destOrd="0" presId="urn:microsoft.com/office/officeart/2005/8/layout/lProcess2"/>
    <dgm:cxn modelId="{5650A921-BEA8-4E6F-B15D-B1218835FC79}" type="presParOf" srcId="{92F374C5-B51E-4F28-A950-C37DDED89CE9}" destId="{9FDE1F61-911F-4E93-A68D-FAAF5140F28B}" srcOrd="0" destOrd="0" presId="urn:microsoft.com/office/officeart/2005/8/layout/lProcess2"/>
    <dgm:cxn modelId="{DD8F668A-0BC5-43CC-98A7-3E4208B0D63B}" type="presParOf" srcId="{92F374C5-B51E-4F28-A950-C37DDED89CE9}" destId="{F6633986-3D6F-47CB-8C65-D61CA04BBF40}" srcOrd="1" destOrd="0" presId="urn:microsoft.com/office/officeart/2005/8/layout/lProcess2"/>
    <dgm:cxn modelId="{0B5B8739-85AE-4692-9991-F976E126F117}" type="presParOf" srcId="{92F374C5-B51E-4F28-A950-C37DDED89CE9}" destId="{FBF1D0AA-A70D-482D-8C14-FBF94F38BB22}" srcOrd="2" destOrd="0" presId="urn:microsoft.com/office/officeart/2005/8/layout/lProcess2"/>
    <dgm:cxn modelId="{F724ADA1-224F-4E7F-9AA9-21C09DF147E8}" type="presParOf" srcId="{FBF1D0AA-A70D-482D-8C14-FBF94F38BB22}" destId="{C92E2ADA-12C6-47C6-ABCC-BA0AAB2D1879}" srcOrd="0" destOrd="0" presId="urn:microsoft.com/office/officeart/2005/8/layout/lProcess2"/>
    <dgm:cxn modelId="{72383D31-426A-4907-9E6C-127DA240CB2A}" type="presParOf" srcId="{C92E2ADA-12C6-47C6-ABCC-BA0AAB2D1879}" destId="{3D8EF736-CDD9-45D8-B746-6B460014358D}" srcOrd="0" destOrd="0" presId="urn:microsoft.com/office/officeart/2005/8/layout/lProcess2"/>
    <dgm:cxn modelId="{B605B055-A7F5-487C-8840-0238EF7C97D2}" type="presParOf" srcId="{250C63CE-4D75-49CF-B5C0-E16EB3AB5E7A}" destId="{C7616556-460A-4AA5-B606-A18DADA5CE2C}" srcOrd="3" destOrd="0" presId="urn:microsoft.com/office/officeart/2005/8/layout/lProcess2"/>
    <dgm:cxn modelId="{F066530D-4B0F-4336-B873-84B29A49D4D1}" type="presParOf" srcId="{250C63CE-4D75-49CF-B5C0-E16EB3AB5E7A}" destId="{B38042D1-891E-48B4-899D-AB80D70559AD}" srcOrd="4" destOrd="0" presId="urn:microsoft.com/office/officeart/2005/8/layout/lProcess2"/>
    <dgm:cxn modelId="{8E9C5DFE-3D2C-42F6-9F85-D2116245497A}" type="presParOf" srcId="{B38042D1-891E-48B4-899D-AB80D70559AD}" destId="{F3A9E564-AB14-4D2A-9677-38EE93FE8248}" srcOrd="0" destOrd="0" presId="urn:microsoft.com/office/officeart/2005/8/layout/lProcess2"/>
    <dgm:cxn modelId="{7F1B773F-CFFC-4E22-ACFE-AAC78860138E}" type="presParOf" srcId="{B38042D1-891E-48B4-899D-AB80D70559AD}" destId="{3E89EB5D-BA02-4166-A81D-53631C17B4A5}" srcOrd="1" destOrd="0" presId="urn:microsoft.com/office/officeart/2005/8/layout/lProcess2"/>
    <dgm:cxn modelId="{2DB879B6-9D0D-4B0D-90A1-3989A6FB2762}" type="presParOf" srcId="{B38042D1-891E-48B4-899D-AB80D70559AD}" destId="{234AD05F-F2E0-488C-A113-5881BC186E81}" srcOrd="2" destOrd="0" presId="urn:microsoft.com/office/officeart/2005/8/layout/lProcess2"/>
    <dgm:cxn modelId="{92F3DABC-5EB2-41FC-9A32-C9E35C747C8F}" type="presParOf" srcId="{234AD05F-F2E0-488C-A113-5881BC186E81}" destId="{797C8F3A-0967-4BCD-8885-C16FADD9AC07}" srcOrd="0" destOrd="0" presId="urn:microsoft.com/office/officeart/2005/8/layout/lProcess2"/>
    <dgm:cxn modelId="{B49A8880-4C2B-4B4F-B43F-3C4E105935ED}" type="presParOf" srcId="{797C8F3A-0967-4BCD-8885-C16FADD9AC07}" destId="{9E572ED5-5D4E-46CF-9936-56705B7ED1C5}" srcOrd="0" destOrd="0" presId="urn:microsoft.com/office/officeart/2005/8/layout/lProcess2"/>
    <dgm:cxn modelId="{0C787A50-D503-437C-8552-62CDA88A72CA}" type="presParOf" srcId="{250C63CE-4D75-49CF-B5C0-E16EB3AB5E7A}" destId="{742CB19D-B020-429D-AF2B-73FC9DB2B33E}" srcOrd="5" destOrd="0" presId="urn:microsoft.com/office/officeart/2005/8/layout/lProcess2"/>
    <dgm:cxn modelId="{03F53BA3-9B56-4DDD-BC40-D5C3D61642CE}" type="presParOf" srcId="{250C63CE-4D75-49CF-B5C0-E16EB3AB5E7A}" destId="{C36D007F-F71E-4E79-AED6-384B3E0CBE46}" srcOrd="6" destOrd="0" presId="urn:microsoft.com/office/officeart/2005/8/layout/lProcess2"/>
    <dgm:cxn modelId="{A84F6AE7-23F6-4398-ADDF-E81241FC023D}" type="presParOf" srcId="{C36D007F-F71E-4E79-AED6-384B3E0CBE46}" destId="{437B6D5F-D7F4-499E-95E2-AC45D1956203}" srcOrd="0" destOrd="0" presId="urn:microsoft.com/office/officeart/2005/8/layout/lProcess2"/>
    <dgm:cxn modelId="{8E56F461-3880-45DE-B8E5-DC230C421CF0}" type="presParOf" srcId="{C36D007F-F71E-4E79-AED6-384B3E0CBE46}" destId="{CE01685E-758B-40C3-92B8-692395EA6730}" srcOrd="1" destOrd="0" presId="urn:microsoft.com/office/officeart/2005/8/layout/lProcess2"/>
    <dgm:cxn modelId="{43F8702D-C1DD-45F9-9DCA-1BD6809A1D2B}" type="presParOf" srcId="{C36D007F-F71E-4E79-AED6-384B3E0CBE46}" destId="{39E38FDC-C08C-4F58-BD14-8A8858467935}" srcOrd="2" destOrd="0" presId="urn:microsoft.com/office/officeart/2005/8/layout/lProcess2"/>
    <dgm:cxn modelId="{65A5FC86-FAE3-4A87-9F16-792B7BF4495A}" type="presParOf" srcId="{39E38FDC-C08C-4F58-BD14-8A8858467935}" destId="{AA656599-482A-49F2-9D2D-0976FCB76124}" srcOrd="0" destOrd="0" presId="urn:microsoft.com/office/officeart/2005/8/layout/lProcess2"/>
    <dgm:cxn modelId="{A76DADD7-0989-44EF-A082-E7A3B2147A51}" type="presParOf" srcId="{AA656599-482A-49F2-9D2D-0976FCB76124}" destId="{09BE60E7-F3D5-4FEB-9507-3ABA8E085829}" srcOrd="0" destOrd="0" presId="urn:microsoft.com/office/officeart/2005/8/layout/lProcess2"/>
    <dgm:cxn modelId="{9A5CE0BD-5162-48AE-A33A-3B0452DEC516}" type="presParOf" srcId="{250C63CE-4D75-49CF-B5C0-E16EB3AB5E7A}" destId="{0C7E4060-B7C6-4AB6-B223-4A10B45E8109}" srcOrd="7" destOrd="0" presId="urn:microsoft.com/office/officeart/2005/8/layout/lProcess2"/>
    <dgm:cxn modelId="{F0572921-8CE4-45CF-BD2A-6E3EDB108860}" type="presParOf" srcId="{250C63CE-4D75-49CF-B5C0-E16EB3AB5E7A}" destId="{44B77B90-66BF-4F77-ADA0-8EEB34BE60B9}" srcOrd="8" destOrd="0" presId="urn:microsoft.com/office/officeart/2005/8/layout/lProcess2"/>
    <dgm:cxn modelId="{2DB4715A-ED0A-4E55-8168-35529AA47229}" type="presParOf" srcId="{44B77B90-66BF-4F77-ADA0-8EEB34BE60B9}" destId="{DABE271E-BDFA-4F6C-A141-912F844B0AFD}" srcOrd="0" destOrd="0" presId="urn:microsoft.com/office/officeart/2005/8/layout/lProcess2"/>
    <dgm:cxn modelId="{5EBFE3EC-BFB5-4115-9DE5-A17CCD9878C5}" type="presParOf" srcId="{44B77B90-66BF-4F77-ADA0-8EEB34BE60B9}" destId="{C1FCA56E-EDB8-46A4-A6E0-2DD46265391C}" srcOrd="1" destOrd="0" presId="urn:microsoft.com/office/officeart/2005/8/layout/lProcess2"/>
    <dgm:cxn modelId="{1E8DAD75-BD04-4465-84AB-CC15FA25DE02}" type="presParOf" srcId="{44B77B90-66BF-4F77-ADA0-8EEB34BE60B9}" destId="{F73790DE-348D-4702-840B-3B24B58C0014}" srcOrd="2" destOrd="0" presId="urn:microsoft.com/office/officeart/2005/8/layout/lProcess2"/>
    <dgm:cxn modelId="{85B9540E-03E9-4C23-BCD1-5EDEE8EF3136}" type="presParOf" srcId="{F73790DE-348D-4702-840B-3B24B58C0014}" destId="{558BD78C-0B82-46E5-ADA4-C3B0FF0A1E84}" srcOrd="0" destOrd="0" presId="urn:microsoft.com/office/officeart/2005/8/layout/lProcess2"/>
    <dgm:cxn modelId="{AF7D754B-6EC2-4571-8BE5-16DCD75DCCED}" type="presParOf" srcId="{558BD78C-0B82-46E5-ADA4-C3B0FF0A1E84}" destId="{69702383-53B2-4360-8D3A-D2959C42B6A7}" srcOrd="0" destOrd="0" presId="urn:microsoft.com/office/officeart/2005/8/layout/lProcess2"/>
    <dgm:cxn modelId="{679F367D-AB5B-4F3E-9C93-E366A6C26E81}" type="presParOf" srcId="{250C63CE-4D75-49CF-B5C0-E16EB3AB5E7A}" destId="{95DF91F5-CC84-4BED-B35B-469E88B32CA0}" srcOrd="9" destOrd="0" presId="urn:microsoft.com/office/officeart/2005/8/layout/lProcess2"/>
    <dgm:cxn modelId="{6C913CEF-CA0E-401F-92C6-E61FF36E21D7}" type="presParOf" srcId="{250C63CE-4D75-49CF-B5C0-E16EB3AB5E7A}" destId="{68ECD588-0716-4A34-AC96-B7683ADF7746}" srcOrd="10" destOrd="0" presId="urn:microsoft.com/office/officeart/2005/8/layout/lProcess2"/>
    <dgm:cxn modelId="{3C277058-4DBC-4EC3-A547-5C195E86BE97}" type="presParOf" srcId="{68ECD588-0716-4A34-AC96-B7683ADF7746}" destId="{515049E2-9127-4C03-B47E-66C033959D35}" srcOrd="0" destOrd="0" presId="urn:microsoft.com/office/officeart/2005/8/layout/lProcess2"/>
    <dgm:cxn modelId="{9EB3789A-26D4-4CC8-B2C8-1D03442A82BD}" type="presParOf" srcId="{68ECD588-0716-4A34-AC96-B7683ADF7746}" destId="{3DD6C871-4050-43F0-9964-7C9446B17CF6}" srcOrd="1" destOrd="0" presId="urn:microsoft.com/office/officeart/2005/8/layout/lProcess2"/>
    <dgm:cxn modelId="{65E03C45-A9A4-4EE1-8EC4-72D14D56967A}" type="presParOf" srcId="{68ECD588-0716-4A34-AC96-B7683ADF7746}" destId="{A1737EF3-D1F9-4ED1-86FA-311412C2ABC3}" srcOrd="2" destOrd="0" presId="urn:microsoft.com/office/officeart/2005/8/layout/lProcess2"/>
    <dgm:cxn modelId="{F765185E-43E4-44D1-823C-F162A2785B29}" type="presParOf" srcId="{A1737EF3-D1F9-4ED1-86FA-311412C2ABC3}" destId="{F40D39BE-F4DE-425F-9154-8862055FAD68}" srcOrd="0" destOrd="0" presId="urn:microsoft.com/office/officeart/2005/8/layout/lProcess2"/>
    <dgm:cxn modelId="{5270BB76-9C8E-423A-870F-E944EAA987AB}" type="presParOf" srcId="{F40D39BE-F4DE-425F-9154-8862055FAD68}" destId="{A389459D-7307-40A2-8797-D5121DCD54D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4A480-11C8-4BDF-8E8C-C1D098E0A984}">
      <dsp:nvSpPr>
        <dsp:cNvPr id="0" name=""/>
        <dsp:cNvSpPr/>
      </dsp:nvSpPr>
      <dsp:spPr>
        <a:xfrm>
          <a:off x="0" y="100646"/>
          <a:ext cx="6902791" cy="1118812"/>
        </a:xfrm>
        <a:prstGeom prst="roundRect">
          <a:avLst/>
        </a:prstGeom>
        <a:solidFill>
          <a:schemeClr val="lt1">
            <a:hueOff val="0"/>
            <a:satOff val="0"/>
            <a:lumOff val="0"/>
            <a:alphaOff val="0"/>
          </a:schemeClr>
        </a:solidFill>
        <a:ln w="19050" cap="flat" cmpd="sng" algn="ctr">
          <a:solidFill>
            <a:srgbClr val="0559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a:solidFill>
                <a:schemeClr val="tx1"/>
              </a:solidFill>
              <a:latin typeface="Calibri"/>
              <a:cs typeface="Calibri"/>
            </a:rPr>
            <a:t>To promote treatments to overcome the effects of chronic spinal cord injury.</a:t>
          </a:r>
        </a:p>
      </dsp:txBody>
      <dsp:txXfrm>
        <a:off x="54616" y="155262"/>
        <a:ext cx="6793559" cy="1009580"/>
      </dsp:txXfrm>
    </dsp:sp>
    <dsp:sp modelId="{AD936B5C-4AE5-4BDE-AE3A-B898BA5F4BCB}">
      <dsp:nvSpPr>
        <dsp:cNvPr id="0" name=""/>
        <dsp:cNvSpPr/>
      </dsp:nvSpPr>
      <dsp:spPr>
        <a:xfrm>
          <a:off x="0" y="1277059"/>
          <a:ext cx="6902791" cy="1118812"/>
        </a:xfrm>
        <a:prstGeom prst="roundRect">
          <a:avLst/>
        </a:prstGeom>
        <a:solidFill>
          <a:schemeClr val="lt1">
            <a:hueOff val="0"/>
            <a:satOff val="0"/>
            <a:lumOff val="0"/>
            <a:alphaOff val="0"/>
          </a:schemeClr>
        </a:solidFill>
        <a:ln w="19050" cap="flat" cmpd="sng" algn="ctr">
          <a:solidFill>
            <a:srgbClr val="0559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a:solidFill>
                <a:schemeClr val="tx1"/>
              </a:solidFill>
              <a:latin typeface="Calibri"/>
              <a:cs typeface="Calibri"/>
            </a:rPr>
            <a:t>Revenue obtained from a $50 surcharge to persons seeking to reinstate their driver’s licenses after suspension for multiple moving violations.</a:t>
          </a:r>
        </a:p>
      </dsp:txBody>
      <dsp:txXfrm>
        <a:off x="54616" y="1331675"/>
        <a:ext cx="6793559" cy="1009580"/>
      </dsp:txXfrm>
    </dsp:sp>
    <dsp:sp modelId="{6D36AA6F-E31D-4194-8868-65A0762D6C42}">
      <dsp:nvSpPr>
        <dsp:cNvPr id="0" name=""/>
        <dsp:cNvSpPr/>
      </dsp:nvSpPr>
      <dsp:spPr>
        <a:xfrm>
          <a:off x="0" y="2453471"/>
          <a:ext cx="6902791" cy="1118812"/>
        </a:xfrm>
        <a:prstGeom prst="roundRect">
          <a:avLst/>
        </a:prstGeom>
        <a:solidFill>
          <a:schemeClr val="lt1">
            <a:hueOff val="0"/>
            <a:satOff val="0"/>
            <a:lumOff val="0"/>
            <a:alphaOff val="0"/>
          </a:schemeClr>
        </a:solidFill>
        <a:ln w="19050" cap="flat" cmpd="sng" algn="ctr">
          <a:solidFill>
            <a:srgbClr val="0559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a:solidFill>
                <a:schemeClr val="tx1"/>
              </a:solidFill>
              <a:latin typeface="Calibri"/>
              <a:cs typeface="Calibri"/>
            </a:rPr>
            <a:t>FY25 (July 1, 2024) Starting Balance: $1,162,560.26</a:t>
          </a:r>
        </a:p>
      </dsp:txBody>
      <dsp:txXfrm>
        <a:off x="54616" y="2508087"/>
        <a:ext cx="6793559" cy="1009580"/>
      </dsp:txXfrm>
    </dsp:sp>
    <dsp:sp modelId="{95E90D99-90B0-4C1C-898C-48A29A89B384}">
      <dsp:nvSpPr>
        <dsp:cNvPr id="0" name=""/>
        <dsp:cNvSpPr/>
      </dsp:nvSpPr>
      <dsp:spPr>
        <a:xfrm>
          <a:off x="0" y="3629884"/>
          <a:ext cx="6902791" cy="1118812"/>
        </a:xfrm>
        <a:prstGeom prst="roundRect">
          <a:avLst/>
        </a:prstGeom>
        <a:solidFill>
          <a:schemeClr val="lt1">
            <a:hueOff val="0"/>
            <a:satOff val="0"/>
            <a:lumOff val="0"/>
            <a:alphaOff val="0"/>
          </a:schemeClr>
        </a:solidFill>
        <a:ln w="19050" cap="flat" cmpd="sng" algn="ctr">
          <a:solidFill>
            <a:srgbClr val="055994"/>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a:solidFill>
                <a:schemeClr val="tx1"/>
              </a:solidFill>
              <a:latin typeface="Calibri"/>
              <a:cs typeface="Calibri"/>
            </a:rPr>
            <a:t>Deposited FY25 (July 1, 2024-June 30, 2025): $782,653.00</a:t>
          </a:r>
        </a:p>
      </dsp:txBody>
      <dsp:txXfrm>
        <a:off x="54616" y="3684500"/>
        <a:ext cx="6793559" cy="100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15EC2-33E9-40CF-9392-C30D52E16850}">
      <dsp:nvSpPr>
        <dsp:cNvPr id="0" name=""/>
        <dsp:cNvSpPr/>
      </dsp:nvSpPr>
      <dsp:spPr>
        <a:xfrm>
          <a:off x="4380"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Organization</a:t>
          </a:r>
        </a:p>
      </dsp:txBody>
      <dsp:txXfrm>
        <a:off x="4380" y="0"/>
        <a:ext cx="1730674" cy="1001411"/>
      </dsp:txXfrm>
    </dsp:sp>
    <dsp:sp modelId="{D19A06D7-AB03-4968-968A-9727B67EB88A}">
      <dsp:nvSpPr>
        <dsp:cNvPr id="0" name=""/>
        <dsp:cNvSpPr/>
      </dsp:nvSpPr>
      <dsp:spPr>
        <a:xfrm>
          <a:off x="177448"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b="0" kern="1200">
              <a:latin typeface="Calibri"/>
              <a:cs typeface="Calibri"/>
            </a:rPr>
            <a:t>Principal Investigator</a:t>
          </a:r>
        </a:p>
      </dsp:txBody>
      <dsp:txXfrm>
        <a:off x="216855" y="1452946"/>
        <a:ext cx="1305725" cy="1266653"/>
      </dsp:txXfrm>
    </dsp:sp>
    <dsp:sp modelId="{9FDE1F61-911F-4E93-A68D-FAAF5140F28B}">
      <dsp:nvSpPr>
        <dsp:cNvPr id="0" name=""/>
        <dsp:cNvSpPr/>
      </dsp:nvSpPr>
      <dsp:spPr>
        <a:xfrm>
          <a:off x="1864855"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cs typeface="Calibri"/>
            </a:rPr>
            <a:t>Boston Children's Hospital </a:t>
          </a:r>
        </a:p>
      </dsp:txBody>
      <dsp:txXfrm>
        <a:off x="1864855" y="0"/>
        <a:ext cx="1730674" cy="1001411"/>
      </dsp:txXfrm>
    </dsp:sp>
    <dsp:sp modelId="{3D8EF736-CDD9-45D8-B746-6B460014358D}">
      <dsp:nvSpPr>
        <dsp:cNvPr id="0" name=""/>
        <dsp:cNvSpPr/>
      </dsp:nvSpPr>
      <dsp:spPr>
        <a:xfrm>
          <a:off x="2037923"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Zhigang He </a:t>
          </a:r>
        </a:p>
      </dsp:txBody>
      <dsp:txXfrm>
        <a:off x="2077330" y="1452946"/>
        <a:ext cx="1305725" cy="1266653"/>
      </dsp:txXfrm>
    </dsp:sp>
    <dsp:sp modelId="{F3A9E564-AB14-4D2A-9677-38EE93FE8248}">
      <dsp:nvSpPr>
        <dsp:cNvPr id="0" name=""/>
        <dsp:cNvSpPr/>
      </dsp:nvSpPr>
      <dsp:spPr>
        <a:xfrm>
          <a:off x="3725330"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Boston University</a:t>
          </a:r>
        </a:p>
      </dsp:txBody>
      <dsp:txXfrm>
        <a:off x="3725330" y="0"/>
        <a:ext cx="1730674" cy="1001411"/>
      </dsp:txXfrm>
    </dsp:sp>
    <dsp:sp modelId="{9E572ED5-5D4E-46CF-9936-56705B7ED1C5}">
      <dsp:nvSpPr>
        <dsp:cNvPr id="0" name=""/>
        <dsp:cNvSpPr/>
      </dsp:nvSpPr>
      <dsp:spPr>
        <a:xfrm>
          <a:off x="3898398"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Christopher Gabel </a:t>
          </a:r>
        </a:p>
      </dsp:txBody>
      <dsp:txXfrm>
        <a:off x="3937805" y="1452946"/>
        <a:ext cx="1305725" cy="1266653"/>
      </dsp:txXfrm>
    </dsp:sp>
    <dsp:sp modelId="{437B6D5F-D7F4-499E-95E2-AC45D1956203}">
      <dsp:nvSpPr>
        <dsp:cNvPr id="0" name=""/>
        <dsp:cNvSpPr/>
      </dsp:nvSpPr>
      <dsp:spPr>
        <a:xfrm>
          <a:off x="5585805"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Harvard University </a:t>
          </a:r>
        </a:p>
      </dsp:txBody>
      <dsp:txXfrm>
        <a:off x="5585805" y="0"/>
        <a:ext cx="1730674" cy="1001411"/>
      </dsp:txXfrm>
    </dsp:sp>
    <dsp:sp modelId="{09BE60E7-F3D5-4FEB-9507-3ABA8E085829}">
      <dsp:nvSpPr>
        <dsp:cNvPr id="0" name=""/>
        <dsp:cNvSpPr/>
      </dsp:nvSpPr>
      <dsp:spPr>
        <a:xfrm>
          <a:off x="5758873"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Jeffrey Macklis </a:t>
          </a:r>
        </a:p>
      </dsp:txBody>
      <dsp:txXfrm>
        <a:off x="5798280" y="1452946"/>
        <a:ext cx="1305725" cy="1266653"/>
      </dsp:txXfrm>
    </dsp:sp>
    <dsp:sp modelId="{DABE271E-BDFA-4F6C-A141-912F844B0AFD}">
      <dsp:nvSpPr>
        <dsp:cNvPr id="0" name=""/>
        <dsp:cNvSpPr/>
      </dsp:nvSpPr>
      <dsp:spPr>
        <a:xfrm>
          <a:off x="7446280"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Massachusetts General Hospital </a:t>
          </a:r>
        </a:p>
      </dsp:txBody>
      <dsp:txXfrm>
        <a:off x="7446280" y="0"/>
        <a:ext cx="1730674" cy="1001411"/>
      </dsp:txXfrm>
    </dsp:sp>
    <dsp:sp modelId="{69702383-53B2-4360-8D3A-D2959C42B6A7}">
      <dsp:nvSpPr>
        <dsp:cNvPr id="0" name=""/>
        <dsp:cNvSpPr/>
      </dsp:nvSpPr>
      <dsp:spPr>
        <a:xfrm>
          <a:off x="7619348"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Andrew Reisner </a:t>
          </a:r>
        </a:p>
      </dsp:txBody>
      <dsp:txXfrm>
        <a:off x="7658755" y="1452946"/>
        <a:ext cx="1305725" cy="1266653"/>
      </dsp:txXfrm>
    </dsp:sp>
    <dsp:sp modelId="{515049E2-9127-4C03-B47E-66C033959D35}">
      <dsp:nvSpPr>
        <dsp:cNvPr id="0" name=""/>
        <dsp:cNvSpPr/>
      </dsp:nvSpPr>
      <dsp:spPr>
        <a:xfrm>
          <a:off x="9306755" y="0"/>
          <a:ext cx="1730674" cy="3338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cs typeface="Calibri"/>
            </a:rPr>
            <a:t>Spaulding Rehab Hospital </a:t>
          </a:r>
        </a:p>
      </dsp:txBody>
      <dsp:txXfrm>
        <a:off x="9306755" y="0"/>
        <a:ext cx="1730674" cy="1001411"/>
      </dsp:txXfrm>
    </dsp:sp>
    <dsp:sp modelId="{A389459D-7307-40A2-8797-D5121DCD54DE}">
      <dsp:nvSpPr>
        <dsp:cNvPr id="0" name=""/>
        <dsp:cNvSpPr/>
      </dsp:nvSpPr>
      <dsp:spPr>
        <a:xfrm>
          <a:off x="9479823" y="1413539"/>
          <a:ext cx="1384539" cy="1345467"/>
        </a:xfrm>
        <a:prstGeom prst="roundRect">
          <a:avLst>
            <a:gd name="adj" fmla="val 10000"/>
          </a:avLst>
        </a:prstGeom>
        <a:solidFill>
          <a:srgbClr val="05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Yang (Ted) Teng</a:t>
          </a:r>
        </a:p>
      </dsp:txBody>
      <dsp:txXfrm>
        <a:off x="9519230" y="1452946"/>
        <a:ext cx="1305725" cy="12666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1AD7BF-CC59-9E80-652B-CF4364683B2B}"/>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67FDE8-7993-15F7-B542-AE936E83C3F3}"/>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A1B21AC5-89F2-40EB-865A-7FF445EDADC8}" type="datetimeFigureOut">
              <a:rPr lang="en-US" smtClean="0"/>
              <a:t>9/17/2025</a:t>
            </a:fld>
            <a:endParaRPr lang="en-US"/>
          </a:p>
        </p:txBody>
      </p:sp>
      <p:sp>
        <p:nvSpPr>
          <p:cNvPr id="4" name="Footer Placeholder 3">
            <a:extLst>
              <a:ext uri="{FF2B5EF4-FFF2-40B4-BE49-F238E27FC236}">
                <a16:creationId xmlns:a16="http://schemas.microsoft.com/office/drawing/2014/main" id="{7A00718F-98FF-E05E-ECFE-8C478F3E953F}"/>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426C90-106C-0BBD-B870-F73E0D530FAD}"/>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0F513DC1-F094-4250-AC01-15700670A3EF}" type="slidenum">
              <a:rPr lang="en-US" smtClean="0"/>
              <a:t>‹#›</a:t>
            </a:fld>
            <a:endParaRPr lang="en-US"/>
          </a:p>
        </p:txBody>
      </p:sp>
    </p:spTree>
    <p:extLst>
      <p:ext uri="{BB962C8B-B14F-4D97-AF65-F5344CB8AC3E}">
        <p14:creationId xmlns:p14="http://schemas.microsoft.com/office/powerpoint/2010/main" val="212206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20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209714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costs of spinal cord injury go far beyond financial costs, and hospital charges are just a small fraction of the financial costs associated with spinal cord injuries, as they do not include the cost of rehabilitation and outpatient treatment, long-term care, or lost wages. However, hospital charges alone are substantial. In FFY2023 alone, the total charges for all MA acute care hospitalizations and ED visits associated with spinal cord injuries were about $108 million. This increased from $88 million the previous year (FFY2022). </a:t>
            </a:r>
            <a:r>
              <a:rPr lang="en-US"/>
              <a:t>These charges include all hospital and ED visits, including multiple visits by the same person, transfers, and patients who die in the hospital. </a:t>
            </a:r>
            <a:endParaRPr lang="en-US">
              <a:ea typeface="Calibri"/>
              <a:cs typeface="Calibri"/>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10</a:t>
            </a:fld>
            <a:endParaRPr lang="en-US"/>
          </a:p>
        </p:txBody>
      </p:sp>
    </p:spTree>
    <p:extLst>
      <p:ext uri="{BB962C8B-B14F-4D97-AF65-F5344CB8AC3E}">
        <p14:creationId xmlns:p14="http://schemas.microsoft.com/office/powerpoint/2010/main" val="363435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2004: established by the Legislature of the Commonwealth of Massachusetts in 2004 to expend funds from the trust for the purpose of medical cure research services for spinal cord injured persons</a:t>
            </a:r>
          </a:p>
          <a:p>
            <a:r>
              <a:rPr lang="en-US"/>
              <a:t>2015: renamed the Thomas P. Kennedy Spinal Cord Injury Trust Fund</a:t>
            </a:r>
            <a:endParaRPr lang="en-US">
              <a:cs typeface="Calibri"/>
            </a:endParaRPr>
          </a:p>
          <a:p>
            <a:r>
              <a:rPr lang="en-US"/>
              <a:t>Objective: promote treatments to overcome the effects of chronic spinal cord injury</a:t>
            </a:r>
            <a:endParaRPr lang="en-US">
              <a:cs typeface="Calibri"/>
            </a:endParaRPr>
          </a:p>
          <a:p>
            <a:r>
              <a:rPr lang="en-US"/>
              <a:t>Managed by: State treasurer</a:t>
            </a:r>
            <a:endParaRPr lang="en-US">
              <a:cs typeface="Calibri"/>
            </a:endParaRPr>
          </a:p>
          <a:p>
            <a:endParaRPr lang="en-US">
              <a:cs typeface="Calibri"/>
            </a:endParaRPr>
          </a:p>
          <a:p>
            <a:endParaRPr lang="en-US">
              <a:cs typeface="Calibri"/>
            </a:endParaRP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FY25 balance as of July 1 2024: </a:t>
            </a:r>
            <a:r>
              <a:rPr lang="en-US" b="0">
                <a:solidFill>
                  <a:schemeClr val="tx1"/>
                </a:solidFill>
                <a:latin typeface="Calibri"/>
                <a:cs typeface="Calibri"/>
              </a:rPr>
              <a:t>$1,162,560.26</a:t>
            </a:r>
            <a:endParaRPr lang="en-US"/>
          </a:p>
          <a:p>
            <a:pPr lvl="0"/>
            <a:r>
              <a:rPr lang="en-US">
                <a:cs typeface="Calibri"/>
              </a:rPr>
              <a:t>FY25 deposits:</a:t>
            </a:r>
            <a:r>
              <a:rPr lang="en-US" b="0">
                <a:solidFill>
                  <a:schemeClr val="tx1"/>
                </a:solidFill>
                <a:latin typeface="Calibri"/>
                <a:cs typeface="Calibri"/>
              </a:rPr>
              <a:t> $782,653.00</a:t>
            </a:r>
            <a:endParaRPr lang="en-US"/>
          </a:p>
          <a:p>
            <a:r>
              <a:rPr lang="en-US">
                <a:cs typeface="Calibri"/>
              </a:rPr>
              <a:t>---------------</a:t>
            </a:r>
          </a:p>
          <a:p>
            <a:r>
              <a:rPr lang="en-US">
                <a:cs typeface="Calibri"/>
              </a:rPr>
              <a:t>FY24 deposits: $790,277.80</a:t>
            </a:r>
          </a:p>
          <a:p>
            <a:r>
              <a:rPr lang="en-US">
                <a:cs typeface="Calibri"/>
              </a:rPr>
              <a:t>FY23 deposits: $817,685</a:t>
            </a:r>
            <a:endParaRPr lang="en-US"/>
          </a:p>
          <a:p>
            <a:r>
              <a:rPr lang="en-US"/>
              <a:t>FY22 deposits:  $865,153.28.</a:t>
            </a:r>
            <a:endParaRPr lang="en-US">
              <a:cs typeface="Calibri" panose="020F0502020204030204"/>
            </a:endParaRPr>
          </a:p>
          <a:p>
            <a:r>
              <a:rPr lang="en-US"/>
              <a:t>FY21 deposits: $1,230,415</a:t>
            </a:r>
            <a:endParaRPr lang="en-US">
              <a:cs typeface="Calibri" panose="020F0502020204030204"/>
            </a:endParaRPr>
          </a:p>
          <a:p>
            <a:r>
              <a:rPr lang="en-US"/>
              <a:t>FY20 deposits: $970,885</a:t>
            </a:r>
            <a:endParaRPr lang="en-US">
              <a:cs typeface="Calibri" panose="020F0502020204030204"/>
            </a:endParaRPr>
          </a:p>
          <a:p>
            <a:r>
              <a:rPr lang="en-US"/>
              <a:t>FY19 deposits:  $863,005</a:t>
            </a:r>
            <a:endParaRPr lang="en-US">
              <a:cs typeface="Calibri" panose="020F0502020204030204"/>
            </a:endParaRPr>
          </a:p>
          <a:p>
            <a:r>
              <a:rPr lang="en-US"/>
              <a:t>FY18 deposits: $741,440</a:t>
            </a:r>
            <a:endParaRPr lang="en-US">
              <a:cs typeface="Calibri" panose="020F0502020204030204"/>
            </a:endParaRPr>
          </a:p>
          <a:p>
            <a:r>
              <a:rPr lang="en-US"/>
              <a:t>FY17 deposits: $44,250</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11</a:t>
            </a:fld>
            <a:endParaRPr lang="en-US"/>
          </a:p>
        </p:txBody>
      </p:sp>
    </p:spTree>
    <p:extLst>
      <p:ext uri="{BB962C8B-B14F-4D97-AF65-F5344CB8AC3E}">
        <p14:creationId xmlns:p14="http://schemas.microsoft.com/office/powerpoint/2010/main" val="34281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12</a:t>
            </a:fld>
            <a:endParaRPr lang="en-US"/>
          </a:p>
        </p:txBody>
      </p:sp>
    </p:spTree>
    <p:extLst>
      <p:ext uri="{BB962C8B-B14F-4D97-AF65-F5344CB8AC3E}">
        <p14:creationId xmlns:p14="http://schemas.microsoft.com/office/powerpoint/2010/main" val="222305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FE32-59F4-787C-4912-B0817D4FD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A502B-1E0C-C4DC-0F94-63DD72DEA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3BE90-6783-916A-7B50-CF3035CFF41F}"/>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EA212F7-F146-5250-F21E-D0954991049A}"/>
              </a:ext>
            </a:extLst>
          </p:cNvPr>
          <p:cNvSpPr>
            <a:spLocks noGrp="1"/>
          </p:cNvSpPr>
          <p:nvPr>
            <p:ph type="sldNum" sz="quarter" idx="5"/>
          </p:nvPr>
        </p:nvSpPr>
        <p:spPr/>
        <p:txBody>
          <a:bodyPr/>
          <a:lstStyle/>
          <a:p>
            <a:fld id="{6B80CAC1-ABBC-4245-92EB-EE452599C574}" type="slidenum">
              <a:rPr lang="en-US" smtClean="0"/>
              <a:t>13</a:t>
            </a:fld>
            <a:endParaRPr lang="en-US"/>
          </a:p>
        </p:txBody>
      </p:sp>
    </p:spTree>
    <p:extLst>
      <p:ext uri="{BB962C8B-B14F-4D97-AF65-F5344CB8AC3E}">
        <p14:creationId xmlns:p14="http://schemas.microsoft.com/office/powerpoint/2010/main" val="333871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08941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15</a:t>
            </a:fld>
            <a:endParaRPr lang="en-US"/>
          </a:p>
        </p:txBody>
      </p:sp>
    </p:spTree>
    <p:extLst>
      <p:ext uri="{BB962C8B-B14F-4D97-AF65-F5344CB8AC3E}">
        <p14:creationId xmlns:p14="http://schemas.microsoft.com/office/powerpoint/2010/main" val="37199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shows the number of MA residents who were hospitalized or had an observation stay for treatment of spinal cord injury or its sequelae between 2019-2023 . As people often have multiple visits for such injuries, we deduplicated counts to the individual level using patients’ encrypted social security number and medical record number.</a:t>
            </a:r>
          </a:p>
          <a:p>
            <a:endParaRPr lang="en-US"/>
          </a:p>
          <a:p>
            <a:r>
              <a:rPr lang="en-US"/>
              <a:t>The dark blue represents the number of people who had a hospital stay for active treatment of a spinal cord injury, which generally indicates the incidence of new spinal cord injuries. The light blue represents follow-up visits and treatment for sequelae of spinal cord injury, most of which were treatment for sequelae. When deduplicating multiple visits, we prioritized cases involving active treatment over follow-ups and treatment for sequelae. </a:t>
            </a:r>
          </a:p>
          <a:p>
            <a:endParaRPr lang="en-US"/>
          </a:p>
          <a:p>
            <a:r>
              <a:rPr lang="en-US"/>
              <a:t>We are particularly concerned that the number of people treated for new spinal cord injuries increased 19% over these five years, from 359 in 2019 to 427 in 2023.</a:t>
            </a:r>
            <a:endParaRPr lang="en-US">
              <a:ea typeface="Calibri"/>
              <a:cs typeface="Calibri"/>
            </a:endParaRPr>
          </a:p>
          <a:p>
            <a:endParaRPr lang="en-US"/>
          </a:p>
          <a:p>
            <a:r>
              <a:rPr lang="en-US">
                <a:cs typeface="Calibri"/>
              </a:rPr>
              <a:t>*******************************************************************************Other notes:</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B050"/>
                </a:solidFill>
              </a:rPr>
              <a:t>The Department of Public Health’s Injury Surveillance Program uses statewide administrative or claims data from the Center for Health Information and Analysis to conduct surveillance on these events. </a:t>
            </a:r>
            <a:r>
              <a:rPr lang="en-US"/>
              <a:t>Nonfatal data are used to track spinal cord injuries, as death data has less reliable information for spinal cord injuries. </a:t>
            </a:r>
            <a:endParaRPr lang="en-US">
              <a:cs typeface="Calibri"/>
            </a:endParaRPr>
          </a:p>
          <a:p>
            <a:endParaRPr lang="en-US">
              <a:cs typeface="Calibri"/>
            </a:endParaRPr>
          </a:p>
          <a:p>
            <a:r>
              <a:rPr lang="en-US">
                <a:cs typeface="Calibri"/>
              </a:rPr>
              <a:t>If Asked: </a:t>
            </a:r>
          </a:p>
          <a:p>
            <a:r>
              <a:rPr lang="en-US">
                <a:cs typeface="Calibri"/>
              </a:rPr>
              <a:t>Active treatment includes: initial diagnosis, observation, or creation of a treatment plan. Follow-up treatment includes steps to carry out a treatment plan that has already been put into place (f/u </a:t>
            </a:r>
            <a:r>
              <a:rPr lang="en-US" err="1">
                <a:cs typeface="Calibri"/>
              </a:rPr>
              <a:t>xray</a:t>
            </a:r>
            <a:r>
              <a:rPr lang="en-US">
                <a:cs typeface="Calibri"/>
              </a:rPr>
              <a:t>, removal of external or internal fixation devices, healing management)</a:t>
            </a:r>
          </a:p>
          <a:p>
            <a:r>
              <a:rPr lang="en-US">
                <a:cs typeface="Calibri"/>
              </a:rPr>
              <a:t>Treatment of Sequela includes complications or conditions that arise as a result of the injury such as urinary and bowel complications, spasticity, pain, pressure ulcers, etc.</a:t>
            </a:r>
          </a:p>
        </p:txBody>
      </p:sp>
      <p:sp>
        <p:nvSpPr>
          <p:cNvPr id="4" name="Slide Number Placeholder 3"/>
          <p:cNvSpPr>
            <a:spLocks noGrp="1"/>
          </p:cNvSpPr>
          <p:nvPr>
            <p:ph type="sldNum" sz="quarter" idx="5"/>
          </p:nvPr>
        </p:nvSpPr>
        <p:spPr/>
        <p:txBody>
          <a:bodyPr/>
          <a:lstStyle/>
          <a:p>
            <a:fld id="{6B80CAC1-ABBC-4245-92EB-EE452599C574}" type="slidenum">
              <a:rPr lang="en-US" smtClean="0"/>
              <a:t>2</a:t>
            </a:fld>
            <a:endParaRPr lang="en-US"/>
          </a:p>
        </p:txBody>
      </p:sp>
    </p:spTree>
    <p:extLst>
      <p:ext uri="{BB962C8B-B14F-4D97-AF65-F5344CB8AC3E}">
        <p14:creationId xmlns:p14="http://schemas.microsoft.com/office/powerpoint/2010/main" val="197870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a:p>
          <a:p>
            <a:pPr>
              <a:defRPr/>
            </a:pPr>
            <a:r>
              <a:rPr lang="en-US"/>
              <a:t>This chart shows the </a:t>
            </a:r>
            <a:r>
              <a:rPr lang="en-US" sz="1200"/>
              <a:t>number of MA residents treated in an Emergency Department for a nonfatal spinal cord injury during the same five-year period</a:t>
            </a:r>
            <a:r>
              <a:rPr lang="en-US"/>
              <a:t>. These counts were deduplicated to an individual level similarly to the hospital stay counts. If a person was admitted to the hospital from the emergency department, the case would only be included in the hospital data.</a:t>
            </a:r>
          </a:p>
          <a:p>
            <a:pPr>
              <a:defRPr/>
            </a:pPr>
            <a:endParaRPr lang="en-US"/>
          </a:p>
          <a:p>
            <a:pPr>
              <a:defRPr/>
            </a:pPr>
            <a:r>
              <a:rPr lang="en-US"/>
              <a:t>Again, the dark blue represents individuals seen in the ED for active treatment of a spinal cord injury and the light blue represents follow-up treatment or treatment of sequelae.</a:t>
            </a:r>
          </a:p>
          <a:p>
            <a:pPr>
              <a:defRPr/>
            </a:pPr>
            <a:endParaRPr lang="en-US"/>
          </a:p>
          <a:p>
            <a:pPr>
              <a:defRPr/>
            </a:pPr>
            <a:r>
              <a:rPr lang="en-US"/>
              <a:t>Given the typical severity of spinal cord injuries, the</a:t>
            </a:r>
            <a:r>
              <a:rPr lang="en-US" sz="1200"/>
              <a:t> number of ED visits for </a:t>
            </a:r>
            <a:r>
              <a:rPr lang="en-US"/>
              <a:t>such injuries</a:t>
            </a:r>
            <a:r>
              <a:rPr lang="en-US" sz="1200"/>
              <a:t> is smaller than the number of hospital stays</a:t>
            </a:r>
            <a:r>
              <a:rPr lang="en-US"/>
              <a:t>. The </a:t>
            </a:r>
            <a:r>
              <a:rPr lang="en-US" sz="1200"/>
              <a:t>number </a:t>
            </a:r>
            <a:r>
              <a:rPr lang="en-US"/>
              <a:t>of ED visits for new spinal cord injuries </a:t>
            </a:r>
            <a:r>
              <a:rPr lang="en-US" sz="1200"/>
              <a:t>decreased </a:t>
            </a:r>
            <a:r>
              <a:rPr lang="en-US"/>
              <a:t>43% over these five years, from 131 in 2019 to 75 in 2023</a:t>
            </a:r>
            <a:r>
              <a:rPr lang="en-US" sz="1200"/>
              <a:t>.</a:t>
            </a:r>
            <a:endParaRPr lang="en-US" sz="1200">
              <a:ea typeface="Calibri"/>
              <a:cs typeface="Calibri"/>
            </a:endParaRPr>
          </a:p>
          <a:p>
            <a:endParaRPr lang="en-US"/>
          </a:p>
          <a:p>
            <a:r>
              <a:rPr lang="en-US">
                <a:cs typeface="Calibri"/>
              </a:rPr>
              <a:t>For the remaining slides after this one, w</a:t>
            </a:r>
            <a:r>
              <a:rPr lang="en-US"/>
              <a:t>e combined the total number of individuals with active treatment hospital stays (427) plus the number individuals with active treatment ED visits (75) and then deduplicated this combined data set, which resulted in 492 individuals who received active treatment for a spinal cord injury in 2023. </a:t>
            </a:r>
          </a:p>
        </p:txBody>
      </p:sp>
      <p:sp>
        <p:nvSpPr>
          <p:cNvPr id="4" name="Slide Number Placeholder 3"/>
          <p:cNvSpPr>
            <a:spLocks noGrp="1"/>
          </p:cNvSpPr>
          <p:nvPr>
            <p:ph type="sldNum" sz="quarter" idx="5"/>
          </p:nvPr>
        </p:nvSpPr>
        <p:spPr/>
        <p:txBody>
          <a:bodyPr/>
          <a:lstStyle/>
          <a:p>
            <a:fld id="{6B80CAC1-ABBC-4245-92EB-EE452599C574}" type="slidenum">
              <a:rPr lang="en-US" smtClean="0"/>
              <a:t>3</a:t>
            </a:fld>
            <a:endParaRPr lang="en-US"/>
          </a:p>
        </p:txBody>
      </p:sp>
    </p:spTree>
    <p:extLst>
      <p:ext uri="{BB962C8B-B14F-4D97-AF65-F5344CB8AC3E}">
        <p14:creationId xmlns:p14="http://schemas.microsoft.com/office/powerpoint/2010/main" val="118784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We used the first-listed spinal cord diagnosis to identify the highest level of spinal cord injury for each person. Similar to past years, the majority of people, 71% or 350 individuals, had cervical level spinal cord injuries, which is very concerning. Fifteen percent of people had thoracic level spinal cord injuries, and 13% had lumbar/sacral level spinal cord injuries as their highest level of injury.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Other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Cervical injuries may result in </a:t>
            </a:r>
            <a:r>
              <a:rPr lang="en-US"/>
              <a:t>quadriplegic</a:t>
            </a:r>
            <a:r>
              <a:rPr lang="en-US">
                <a:cs typeface="Calibri" panose="020F0502020204030204"/>
              </a:rPr>
              <a:t> diagnosis.</a:t>
            </a:r>
          </a:p>
          <a:p>
            <a:endParaRPr lang="en-US"/>
          </a:p>
          <a:p>
            <a:r>
              <a:rPr lang="en-US"/>
              <a:t>https://orthoinfo.aaos.org/en/diseases--conditions/spine-basics/</a:t>
            </a:r>
          </a:p>
          <a:p>
            <a:endParaRPr lang="en-US"/>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4</a:t>
            </a:fld>
            <a:endParaRPr lang="en-US"/>
          </a:p>
        </p:txBody>
      </p:sp>
    </p:spTree>
    <p:extLst>
      <p:ext uri="{BB962C8B-B14F-4D97-AF65-F5344CB8AC3E}">
        <p14:creationId xmlns:p14="http://schemas.microsoft.com/office/powerpoint/2010/main" val="246963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In terms of demographic groups at highest risk of spinal cord injury, the rate of spinal cord injury among males in Massachusetts was 68% higher than among females.  </a:t>
            </a:r>
          </a:p>
          <a:p>
            <a:endParaRPr lang="en-US">
              <a:cs typeface="Calibri" panose="020F0502020204030204"/>
            </a:endParaRPr>
          </a:p>
          <a:p>
            <a:r>
              <a:rPr lang="en-US">
                <a:cs typeface="Calibri" panose="020F0502020204030204"/>
              </a:rPr>
              <a:t>The rate of spinal cord injury increases exponentially with age, with far too many older adults experiencing this debilitating injury. Nearly half (49%) of the 492 MA residents treated actively for spinal cord injury in 2023 were ages 65 or older (n = 239). </a:t>
            </a:r>
          </a:p>
          <a:p>
            <a:endParaRPr lang="en-US">
              <a:cs typeface="Calibri" panose="020F0502020204030204"/>
            </a:endParaRPr>
          </a:p>
          <a:p>
            <a:pPr marL="0" indent="0">
              <a:buFontTx/>
              <a:buNone/>
            </a:pPr>
            <a:r>
              <a:rPr lang="en-US">
                <a:cs typeface="Calibri" panose="020F0502020204030204"/>
              </a:rPr>
              <a:t>********************************************************************************</a:t>
            </a:r>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5</a:t>
            </a:fld>
            <a:endParaRPr lang="en-US"/>
          </a:p>
        </p:txBody>
      </p:sp>
    </p:spTree>
    <p:extLst>
      <p:ext uri="{BB962C8B-B14F-4D97-AF65-F5344CB8AC3E}">
        <p14:creationId xmlns:p14="http://schemas.microsoft.com/office/powerpoint/2010/main" val="397418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In terms of race and ethnicity, </a:t>
            </a:r>
            <a:r>
              <a:rPr lang="en-US"/>
              <a:t>Black non-Hispanic residents continue to have the highest rate of spinal cord injury and White non-Hispanic residents have the second highest rate. Hispanic and Asian non-Hispanic residents had a similar rate of spinal cord injuries in 2023, of about 3.3 per 100,000 persons. The rate of spinal cord injuries among Black non-Hispanic residents is 3.6 times that of Hispanic residents (12.4 vs. 3.4 per 100,000). The rate of spinal cord injury among White non-Hispanic residents was twice that as Hispanic residents (7.2 vs. 3.4 per 100,000).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high rate of spinal cord injury among Black non-Hispanic residents is similar to national data and may be related to increased risk factors for spinal cord injury and/or reduced protective factors or resources in one’s environment or neighborhood. While the hospital billing data we use to identify spinal cord injuries does not have information on these factors, understanding the drivers behind these racial differences will be critical to effective prevention.</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B80CAC1-ABBC-4245-92EB-EE452599C574}" type="slidenum">
              <a:rPr lang="en-US" smtClean="0"/>
              <a:t>6</a:t>
            </a:fld>
            <a:endParaRPr lang="en-US"/>
          </a:p>
        </p:txBody>
      </p:sp>
    </p:spTree>
    <p:extLst>
      <p:ext uri="{BB962C8B-B14F-4D97-AF65-F5344CB8AC3E}">
        <p14:creationId xmlns:p14="http://schemas.microsoft.com/office/powerpoint/2010/main" val="361570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shows the leading causes of nonfatal spinal cord injuries among MA residents receiving active treatment for such injuries in 2023. Unintentional falls were the leading cause of nonfatal spinal cord injury, contributing to 57% of cases. The second leading cause was unintentional motor vehicle traffic-related injuries, contributing to about 18% of nonfatal spinal cord injuries. Most of these cases were motor vehicle occupants (n=65) or motorcyclists (n=13).</a:t>
            </a:r>
          </a:p>
          <a:p>
            <a:endParaRPr lang="en-US"/>
          </a:p>
          <a:p>
            <a:r>
              <a:rPr lang="en-US"/>
              <a:t>For about 15% of cases, the cause of the injury was unspecified or missing in the billing data. </a:t>
            </a:r>
            <a:endParaRPr lang="en-US">
              <a:ea typeface="Calibri"/>
              <a:cs typeface="Calibri"/>
            </a:endParaRPr>
          </a:p>
        </p:txBody>
      </p:sp>
      <p:sp>
        <p:nvSpPr>
          <p:cNvPr id="4" name="Slide Number Placeholder 3"/>
          <p:cNvSpPr>
            <a:spLocks noGrp="1"/>
          </p:cNvSpPr>
          <p:nvPr>
            <p:ph type="sldNum" sz="quarter" idx="5"/>
          </p:nvPr>
        </p:nvSpPr>
        <p:spPr/>
        <p:txBody>
          <a:bodyPr/>
          <a:lstStyle/>
          <a:p>
            <a:fld id="{6B80CAC1-ABBC-4245-92EB-EE452599C574}" type="slidenum">
              <a:rPr lang="en-US" smtClean="0"/>
              <a:t>7</a:t>
            </a:fld>
            <a:endParaRPr lang="en-US"/>
          </a:p>
        </p:txBody>
      </p:sp>
    </p:spTree>
    <p:extLst>
      <p:ext uri="{BB962C8B-B14F-4D97-AF65-F5344CB8AC3E}">
        <p14:creationId xmlns:p14="http://schemas.microsoft.com/office/powerpoint/2010/main" val="65503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8312D-B665-44E1-9447-23A3E5B2E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37571-79A1-3F3B-E4A3-3F4A48161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B7153-DD8A-F2DF-1187-B51EE1402FE8}"/>
              </a:ext>
            </a:extLst>
          </p:cNvPr>
          <p:cNvSpPr>
            <a:spLocks noGrp="1"/>
          </p:cNvSpPr>
          <p:nvPr>
            <p:ph type="body" idx="1"/>
          </p:nvPr>
        </p:nvSpPr>
        <p:spPr/>
        <p:txBody>
          <a:bodyPr/>
          <a:lstStyle/>
          <a:p>
            <a:endParaRPr lang="en-US">
              <a:ea typeface="Calibri"/>
              <a:cs typeface="Calibri"/>
            </a:endParaRPr>
          </a:p>
          <a:p>
            <a:endParaRPr lang="en-US">
              <a:latin typeface="Calibri" panose="020F0502020204030204"/>
              <a:ea typeface="Calibri"/>
              <a:cs typeface="Calibri"/>
            </a:endParaRPr>
          </a:p>
          <a:p>
            <a:endParaRPr lang="en-US">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a typeface="Calibri"/>
              <a:cs typeface="Calibri"/>
            </a:endParaRPr>
          </a:p>
        </p:txBody>
      </p:sp>
      <p:sp>
        <p:nvSpPr>
          <p:cNvPr id="4" name="Slide Number Placeholder 3">
            <a:extLst>
              <a:ext uri="{FF2B5EF4-FFF2-40B4-BE49-F238E27FC236}">
                <a16:creationId xmlns:a16="http://schemas.microsoft.com/office/drawing/2014/main" id="{81C5E852-D3F4-FFA3-FFB6-66CA911CA13F}"/>
              </a:ext>
            </a:extLst>
          </p:cNvPr>
          <p:cNvSpPr>
            <a:spLocks noGrp="1"/>
          </p:cNvSpPr>
          <p:nvPr>
            <p:ph type="sldNum" sz="quarter" idx="5"/>
          </p:nvPr>
        </p:nvSpPr>
        <p:spPr/>
        <p:txBody>
          <a:bodyPr/>
          <a:lstStyle/>
          <a:p>
            <a:fld id="{6B80CAC1-ABBC-4245-92EB-EE452599C574}" type="slidenum">
              <a:rPr lang="en-US" smtClean="0"/>
              <a:t>8</a:t>
            </a:fld>
            <a:endParaRPr lang="en-US"/>
          </a:p>
        </p:txBody>
      </p:sp>
    </p:spTree>
    <p:extLst>
      <p:ext uri="{BB962C8B-B14F-4D97-AF65-F5344CB8AC3E}">
        <p14:creationId xmlns:p14="http://schemas.microsoft.com/office/powerpoint/2010/main" val="222306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D0061-F68A-B11C-DA84-87F155A96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3EBE3-702C-1792-82A1-35858F7D2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EC0F4-8FF0-B96B-D07B-02E213432503}"/>
              </a:ext>
            </a:extLst>
          </p:cNvPr>
          <p:cNvSpPr>
            <a:spLocks noGrp="1"/>
          </p:cNvSpPr>
          <p:nvPr>
            <p:ph type="body" idx="1"/>
          </p:nvPr>
        </p:nvSpPr>
        <p:spPr/>
        <p:txBody>
          <a:bodyPr/>
          <a:lstStyle/>
          <a:p>
            <a:pPr marL="0" marR="0">
              <a:spcBef>
                <a:spcPts val="0"/>
              </a:spcBef>
              <a:spcAft>
                <a:spcPts val="0"/>
              </a:spcAft>
            </a:pPr>
            <a:r>
              <a:rPr lang="en-US" sz="1200" b="0">
                <a:ea typeface="Calibri"/>
                <a:cs typeface="Calibri"/>
              </a:rPr>
              <a:t>Limited data and literature are available to fully understand the reasons behind these differences. F</a:t>
            </a:r>
            <a:r>
              <a:rPr lang="en-US" sz="1800">
                <a:effectLst/>
                <a:latin typeface="Aptos" panose="020B0004020202020204" pitchFamily="34" charset="0"/>
                <a:ea typeface="Aptos" panose="020B0004020202020204" pitchFamily="34" charset="0"/>
                <a:cs typeface="Aptos" panose="020B0004020202020204" pitchFamily="34" charset="0"/>
              </a:rPr>
              <a:t>urther research is needed to understand upstream drivers such as structural racism, environmental conditions (where we live and work :home, neighborhoods), violence, occupational hazards, and reduced access to and/or use of protective devices and access to quality health care, etc.</a:t>
            </a:r>
            <a:endParaRPr lang="en-US" sz="1200" b="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a typeface="Calibri"/>
              <a:cs typeface="Calibri"/>
            </a:endParaRPr>
          </a:p>
          <a:p>
            <a:pPr>
              <a:defRPr/>
            </a:pPr>
            <a:endParaRPr lang="en-US"/>
          </a:p>
        </p:txBody>
      </p:sp>
      <p:sp>
        <p:nvSpPr>
          <p:cNvPr id="4" name="Slide Number Placeholder 3">
            <a:extLst>
              <a:ext uri="{FF2B5EF4-FFF2-40B4-BE49-F238E27FC236}">
                <a16:creationId xmlns:a16="http://schemas.microsoft.com/office/drawing/2014/main" id="{0C5B71AD-41B3-37EE-B99F-4DEDE05C53B1}"/>
              </a:ext>
            </a:extLst>
          </p:cNvPr>
          <p:cNvSpPr>
            <a:spLocks noGrp="1"/>
          </p:cNvSpPr>
          <p:nvPr>
            <p:ph type="sldNum" sz="quarter" idx="5"/>
          </p:nvPr>
        </p:nvSpPr>
        <p:spPr/>
        <p:txBody>
          <a:bodyPr/>
          <a:lstStyle/>
          <a:p>
            <a:fld id="{6B80CAC1-ABBC-4245-92EB-EE452599C574}" type="slidenum">
              <a:rPr lang="en-US" smtClean="0"/>
              <a:t>9</a:t>
            </a:fld>
            <a:endParaRPr lang="en-US"/>
          </a:p>
        </p:txBody>
      </p:sp>
    </p:spTree>
    <p:extLst>
      <p:ext uri="{BB962C8B-B14F-4D97-AF65-F5344CB8AC3E}">
        <p14:creationId xmlns:p14="http://schemas.microsoft.com/office/powerpoint/2010/main" val="378478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0C44-9D3D-491C-B6EB-22B37A8EE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9F2A1-CF80-4B7D-8839-B3870ECF6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0EB85-F8A1-43AE-9B61-1784F8878BA0}"/>
              </a:ext>
            </a:extLst>
          </p:cNvPr>
          <p:cNvSpPr>
            <a:spLocks noGrp="1"/>
          </p:cNvSpPr>
          <p:nvPr>
            <p:ph type="dt" sz="half" idx="10"/>
          </p:nvPr>
        </p:nvSpPr>
        <p:spPr/>
        <p:txBody>
          <a:bodyPr/>
          <a:lstStyle/>
          <a:p>
            <a:fld id="{1E7A7CC2-118E-4619-A105-51A27B5639B4}" type="datetime1">
              <a:rPr lang="en-US" smtClean="0"/>
              <a:t>9/17/2025</a:t>
            </a:fld>
            <a:endParaRPr lang="en-US"/>
          </a:p>
        </p:txBody>
      </p:sp>
      <p:sp>
        <p:nvSpPr>
          <p:cNvPr id="5" name="Footer Placeholder 4">
            <a:extLst>
              <a:ext uri="{FF2B5EF4-FFF2-40B4-BE49-F238E27FC236}">
                <a16:creationId xmlns:a16="http://schemas.microsoft.com/office/drawing/2014/main" id="{674D8902-DE6C-42D1-A101-971838ADC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87D06-035D-45EB-A0A1-EB9A9541E057}"/>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424225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7AF7-FBC2-4983-AF62-316CF26964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390F9-0B60-42CD-AD58-36718C0DA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40A53-6CC1-45F8-BDF7-E265D0A62E54}"/>
              </a:ext>
            </a:extLst>
          </p:cNvPr>
          <p:cNvSpPr>
            <a:spLocks noGrp="1"/>
          </p:cNvSpPr>
          <p:nvPr>
            <p:ph type="dt" sz="half" idx="10"/>
          </p:nvPr>
        </p:nvSpPr>
        <p:spPr/>
        <p:txBody>
          <a:bodyPr/>
          <a:lstStyle/>
          <a:p>
            <a:fld id="{8DFAA9E8-B926-4920-9E1B-8ADEA80B4AD6}" type="datetime1">
              <a:rPr lang="en-US" smtClean="0"/>
              <a:t>9/17/2025</a:t>
            </a:fld>
            <a:endParaRPr lang="en-US"/>
          </a:p>
        </p:txBody>
      </p:sp>
      <p:sp>
        <p:nvSpPr>
          <p:cNvPr id="5" name="Footer Placeholder 4">
            <a:extLst>
              <a:ext uri="{FF2B5EF4-FFF2-40B4-BE49-F238E27FC236}">
                <a16:creationId xmlns:a16="http://schemas.microsoft.com/office/drawing/2014/main" id="{1953E7A1-D55F-4588-8896-710ADF05A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FCCA8-E5DA-4FB1-AF0C-4048508C6083}"/>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11446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6A791-9302-40CD-B685-0B046BDF5D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F248DC-AC97-474B-90BB-DD32685CD4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1F48A-2B3C-4359-8730-A7437705CBFE}"/>
              </a:ext>
            </a:extLst>
          </p:cNvPr>
          <p:cNvSpPr>
            <a:spLocks noGrp="1"/>
          </p:cNvSpPr>
          <p:nvPr>
            <p:ph type="dt" sz="half" idx="10"/>
          </p:nvPr>
        </p:nvSpPr>
        <p:spPr/>
        <p:txBody>
          <a:bodyPr/>
          <a:lstStyle/>
          <a:p>
            <a:fld id="{D792C5DC-0DB3-46C9-A357-E3183A92A539}" type="datetime1">
              <a:rPr lang="en-US" smtClean="0"/>
              <a:t>9/17/2025</a:t>
            </a:fld>
            <a:endParaRPr lang="en-US"/>
          </a:p>
        </p:txBody>
      </p:sp>
      <p:sp>
        <p:nvSpPr>
          <p:cNvPr id="5" name="Footer Placeholder 4">
            <a:extLst>
              <a:ext uri="{FF2B5EF4-FFF2-40B4-BE49-F238E27FC236}">
                <a16:creationId xmlns:a16="http://schemas.microsoft.com/office/drawing/2014/main" id="{BF71C625-EB03-491B-B3C3-B98A0F336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FF1C6-565D-4AA5-8312-70FD80CB0FCB}"/>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171735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a:t>
            </a:r>
            <a:r>
              <a:rPr kumimoji="0" lang="en-US" sz="3600" b="1" i="0" u="none" strike="noStrike" kern="0" cap="none" spc="0" normalizeH="0" baseline="0" noProof="0">
                <a:ln w="12700">
                  <a:noFill/>
                  <a:prstDash val="solid"/>
                </a:ln>
                <a:solidFill>
                  <a:srgbClr val="FFFFFF"/>
                </a:solidFill>
                <a:effectLst/>
                <a:uLnTx/>
                <a:uFillTx/>
              </a:rPr>
              <a:t>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05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998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2161923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pic>
        <p:nvPicPr>
          <p:cNvPr id="13" name="Picture 2">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a:srcRect/>
          <a:stretch/>
        </p:blipFill>
        <p:spPr bwMode="auto">
          <a:xfrm>
            <a:off x="1278438" y="2096731"/>
            <a:ext cx="752144" cy="7687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LinkedIn Logo">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84160"/>
            <a:ext cx="838201" cy="838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PH logo">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48323"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187182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2B2-5D29-4076-8B82-78F6A7479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334CA-A146-4AEB-A6F7-C03A613216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6D3FB-4148-4B4C-BE01-5F2DF38AD957}"/>
              </a:ext>
            </a:extLst>
          </p:cNvPr>
          <p:cNvSpPr>
            <a:spLocks noGrp="1"/>
          </p:cNvSpPr>
          <p:nvPr>
            <p:ph type="dt" sz="half" idx="10"/>
          </p:nvPr>
        </p:nvSpPr>
        <p:spPr/>
        <p:txBody>
          <a:bodyPr/>
          <a:lstStyle/>
          <a:p>
            <a:fld id="{EEF8535B-65D9-4120-9D43-9785EBD7A3A3}" type="datetime1">
              <a:rPr lang="en-US" smtClean="0"/>
              <a:t>9/17/2025</a:t>
            </a:fld>
            <a:endParaRPr lang="en-US"/>
          </a:p>
        </p:txBody>
      </p:sp>
      <p:sp>
        <p:nvSpPr>
          <p:cNvPr id="5" name="Footer Placeholder 4">
            <a:extLst>
              <a:ext uri="{FF2B5EF4-FFF2-40B4-BE49-F238E27FC236}">
                <a16:creationId xmlns:a16="http://schemas.microsoft.com/office/drawing/2014/main" id="{00066C02-F035-4943-A36A-4B0B8C654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52E90-72F0-434D-8C4F-A77D17C31D14}"/>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368043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B414-E4DC-4595-804C-9A7B620B8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9BEA43-B086-44C1-87E1-5C8D7D5A7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BA794-1ECA-4AAE-B46D-87CA052FC593}"/>
              </a:ext>
            </a:extLst>
          </p:cNvPr>
          <p:cNvSpPr>
            <a:spLocks noGrp="1"/>
          </p:cNvSpPr>
          <p:nvPr>
            <p:ph type="dt" sz="half" idx="10"/>
          </p:nvPr>
        </p:nvSpPr>
        <p:spPr/>
        <p:txBody>
          <a:bodyPr/>
          <a:lstStyle/>
          <a:p>
            <a:fld id="{624D7D6F-B7AC-4F47-AF7A-AEA46A7F6838}" type="datetime1">
              <a:rPr lang="en-US" smtClean="0"/>
              <a:t>9/17/2025</a:t>
            </a:fld>
            <a:endParaRPr lang="en-US"/>
          </a:p>
        </p:txBody>
      </p:sp>
      <p:sp>
        <p:nvSpPr>
          <p:cNvPr id="5" name="Footer Placeholder 4">
            <a:extLst>
              <a:ext uri="{FF2B5EF4-FFF2-40B4-BE49-F238E27FC236}">
                <a16:creationId xmlns:a16="http://schemas.microsoft.com/office/drawing/2014/main" id="{BC43AC50-6AB4-43F5-8DBC-C698811FF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BE7AE-D3CF-4602-9BC3-91300598F94C}"/>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37144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1421-2AD8-4971-BEAA-1AF5A139B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E2256-2EB0-4097-9A63-A1DC2EBD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11102B-B35F-4FAA-AAD6-82351864AA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C73F47-3FEE-4B7B-8532-BF45CA17FE71}"/>
              </a:ext>
            </a:extLst>
          </p:cNvPr>
          <p:cNvSpPr>
            <a:spLocks noGrp="1"/>
          </p:cNvSpPr>
          <p:nvPr>
            <p:ph type="dt" sz="half" idx="10"/>
          </p:nvPr>
        </p:nvSpPr>
        <p:spPr/>
        <p:txBody>
          <a:bodyPr/>
          <a:lstStyle/>
          <a:p>
            <a:fld id="{9EE18836-0AF9-429D-B2E1-594C73FAEDE2}" type="datetime1">
              <a:rPr lang="en-US" smtClean="0"/>
              <a:t>9/17/2025</a:t>
            </a:fld>
            <a:endParaRPr lang="en-US"/>
          </a:p>
        </p:txBody>
      </p:sp>
      <p:sp>
        <p:nvSpPr>
          <p:cNvPr id="6" name="Footer Placeholder 5">
            <a:extLst>
              <a:ext uri="{FF2B5EF4-FFF2-40B4-BE49-F238E27FC236}">
                <a16:creationId xmlns:a16="http://schemas.microsoft.com/office/drawing/2014/main" id="{593D712F-1C17-46D2-87ED-34CAA4EA7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69582-7257-4A73-9AF8-AEDFA0EC3C57}"/>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393339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B824-809B-4B79-9462-90A329110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C9607-611A-4123-BBA2-6E67FA4E6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66C1D-CCC9-40AB-91CA-996613AF57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E26D73-A9E0-41E5-A002-AD1CB483D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2BE1D3-65B9-4741-B932-9798C428D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642E2-B5EB-4079-8031-55D674E003F2}"/>
              </a:ext>
            </a:extLst>
          </p:cNvPr>
          <p:cNvSpPr>
            <a:spLocks noGrp="1"/>
          </p:cNvSpPr>
          <p:nvPr>
            <p:ph type="dt" sz="half" idx="10"/>
          </p:nvPr>
        </p:nvSpPr>
        <p:spPr/>
        <p:txBody>
          <a:bodyPr/>
          <a:lstStyle/>
          <a:p>
            <a:fld id="{B5D42B1A-A4C8-4EE9-AA8C-A045ED62CF4C}" type="datetime1">
              <a:rPr lang="en-US" smtClean="0"/>
              <a:t>9/17/2025</a:t>
            </a:fld>
            <a:endParaRPr lang="en-US"/>
          </a:p>
        </p:txBody>
      </p:sp>
      <p:sp>
        <p:nvSpPr>
          <p:cNvPr id="8" name="Footer Placeholder 7">
            <a:extLst>
              <a:ext uri="{FF2B5EF4-FFF2-40B4-BE49-F238E27FC236}">
                <a16:creationId xmlns:a16="http://schemas.microsoft.com/office/drawing/2014/main" id="{A35CCF7E-825C-4B57-AF28-30E718F666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44468-1326-4F86-B451-243E9F86C476}"/>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43589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003B-1980-4060-98EC-DCED73391D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E90A4A-63D7-4295-8757-1AB7C88CBFC3}"/>
              </a:ext>
            </a:extLst>
          </p:cNvPr>
          <p:cNvSpPr>
            <a:spLocks noGrp="1"/>
          </p:cNvSpPr>
          <p:nvPr>
            <p:ph type="dt" sz="half" idx="10"/>
          </p:nvPr>
        </p:nvSpPr>
        <p:spPr/>
        <p:txBody>
          <a:bodyPr/>
          <a:lstStyle/>
          <a:p>
            <a:fld id="{8F80797D-D398-4D5E-AF9E-1A3D9023488A}" type="datetime1">
              <a:rPr lang="en-US" smtClean="0"/>
              <a:t>9/17/2025</a:t>
            </a:fld>
            <a:endParaRPr lang="en-US"/>
          </a:p>
        </p:txBody>
      </p:sp>
      <p:sp>
        <p:nvSpPr>
          <p:cNvPr id="4" name="Footer Placeholder 3">
            <a:extLst>
              <a:ext uri="{FF2B5EF4-FFF2-40B4-BE49-F238E27FC236}">
                <a16:creationId xmlns:a16="http://schemas.microsoft.com/office/drawing/2014/main" id="{8923DA07-EB4F-41A9-804C-64D7B11FE7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A4C94-D39A-46D0-8810-100C0871A853}"/>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201878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34224-E2DA-4FC4-BA94-2833BEF9ACD2}"/>
              </a:ext>
            </a:extLst>
          </p:cNvPr>
          <p:cNvSpPr>
            <a:spLocks noGrp="1"/>
          </p:cNvSpPr>
          <p:nvPr>
            <p:ph type="dt" sz="half" idx="10"/>
          </p:nvPr>
        </p:nvSpPr>
        <p:spPr/>
        <p:txBody>
          <a:bodyPr/>
          <a:lstStyle/>
          <a:p>
            <a:fld id="{B5E20C22-33E7-4D27-B9FA-6FDD22E25349}" type="datetime1">
              <a:rPr lang="en-US" smtClean="0"/>
              <a:t>9/17/2025</a:t>
            </a:fld>
            <a:endParaRPr lang="en-US"/>
          </a:p>
        </p:txBody>
      </p:sp>
      <p:sp>
        <p:nvSpPr>
          <p:cNvPr id="3" name="Footer Placeholder 2">
            <a:extLst>
              <a:ext uri="{FF2B5EF4-FFF2-40B4-BE49-F238E27FC236}">
                <a16:creationId xmlns:a16="http://schemas.microsoft.com/office/drawing/2014/main" id="{3A269B6F-683C-4AD9-97BA-C7660D7D32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61B580-8859-4849-8C12-E2D9FA60A631}"/>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4238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39B2-BE83-4BF6-AA33-DE86B2562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91584-2F47-4A5E-B4CF-067A9B51B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B7BB3-C358-4090-9EA2-CE448CD2D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8DB00-9EFA-4DA7-AFE2-9C5E9C1BB525}"/>
              </a:ext>
            </a:extLst>
          </p:cNvPr>
          <p:cNvSpPr>
            <a:spLocks noGrp="1"/>
          </p:cNvSpPr>
          <p:nvPr>
            <p:ph type="dt" sz="half" idx="10"/>
          </p:nvPr>
        </p:nvSpPr>
        <p:spPr/>
        <p:txBody>
          <a:bodyPr/>
          <a:lstStyle/>
          <a:p>
            <a:fld id="{784ABD0F-E749-46B2-AAA7-5B90A1EA0AEA}" type="datetime1">
              <a:rPr lang="en-US" smtClean="0"/>
              <a:t>9/17/2025</a:t>
            </a:fld>
            <a:endParaRPr lang="en-US"/>
          </a:p>
        </p:txBody>
      </p:sp>
      <p:sp>
        <p:nvSpPr>
          <p:cNvPr id="6" name="Footer Placeholder 5">
            <a:extLst>
              <a:ext uri="{FF2B5EF4-FFF2-40B4-BE49-F238E27FC236}">
                <a16:creationId xmlns:a16="http://schemas.microsoft.com/office/drawing/2014/main" id="{4190384E-0E89-4987-B691-ADE902490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4AC61-65E4-47BF-B773-A333A4E869A7}"/>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248673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6114-9528-4776-BE85-8697D9DC7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6A5077-B793-4665-B0B8-BE95269D0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25BEF-3F2C-4272-828C-D5FC5063C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EFC93-9443-430A-9283-B38930992B76}"/>
              </a:ext>
            </a:extLst>
          </p:cNvPr>
          <p:cNvSpPr>
            <a:spLocks noGrp="1"/>
          </p:cNvSpPr>
          <p:nvPr>
            <p:ph type="dt" sz="half" idx="10"/>
          </p:nvPr>
        </p:nvSpPr>
        <p:spPr/>
        <p:txBody>
          <a:bodyPr/>
          <a:lstStyle/>
          <a:p>
            <a:fld id="{DFC0807D-0668-4895-ACA0-ECC8EED30CCA}" type="datetime1">
              <a:rPr lang="en-US" smtClean="0"/>
              <a:t>9/17/2025</a:t>
            </a:fld>
            <a:endParaRPr lang="en-US"/>
          </a:p>
        </p:txBody>
      </p:sp>
      <p:sp>
        <p:nvSpPr>
          <p:cNvPr id="6" name="Footer Placeholder 5">
            <a:extLst>
              <a:ext uri="{FF2B5EF4-FFF2-40B4-BE49-F238E27FC236}">
                <a16:creationId xmlns:a16="http://schemas.microsoft.com/office/drawing/2014/main" id="{6C7E8968-C873-4AA1-9D6B-015BA2D89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E9604-F1CC-4C3E-87C4-B188C79EAD2B}"/>
              </a:ext>
            </a:extLst>
          </p:cNvPr>
          <p:cNvSpPr>
            <a:spLocks noGrp="1"/>
          </p:cNvSpPr>
          <p:nvPr>
            <p:ph type="sldNum" sz="quarter" idx="12"/>
          </p:nvPr>
        </p:nvSpPr>
        <p:spPr/>
        <p:txBody>
          <a:bodyPr/>
          <a:lstStyle/>
          <a:p>
            <a:fld id="{3C1E1F41-FCF1-4AE0-A130-B4FD53F3B41B}" type="slidenum">
              <a:rPr lang="en-US" smtClean="0"/>
              <a:t>‹#›</a:t>
            </a:fld>
            <a:endParaRPr lang="en-US"/>
          </a:p>
        </p:txBody>
      </p:sp>
    </p:spTree>
    <p:extLst>
      <p:ext uri="{BB962C8B-B14F-4D97-AF65-F5344CB8AC3E}">
        <p14:creationId xmlns:p14="http://schemas.microsoft.com/office/powerpoint/2010/main" val="374194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CB922-E768-46F1-A7CF-DDF884BF6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1AF426-A223-45B5-AD02-85CC44080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79D0A-EC5F-4369-8D9B-6A8ED6F22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AA51F-3535-42D5-A865-92A1F1E05A22}" type="datetime1">
              <a:rPr lang="en-US" smtClean="0"/>
              <a:t>9/17/2025</a:t>
            </a:fld>
            <a:endParaRPr lang="en-US"/>
          </a:p>
        </p:txBody>
      </p:sp>
      <p:sp>
        <p:nvSpPr>
          <p:cNvPr id="5" name="Footer Placeholder 4">
            <a:extLst>
              <a:ext uri="{FF2B5EF4-FFF2-40B4-BE49-F238E27FC236}">
                <a16:creationId xmlns:a16="http://schemas.microsoft.com/office/drawing/2014/main" id="{FDEFFF21-2370-4661-9145-E4183D49F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907724-4552-4E63-9BF0-DF44C25F0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E1F41-FCF1-4AE0-A130-B4FD53F3B41B}" type="slidenum">
              <a:rPr lang="en-US" smtClean="0"/>
              <a:t>‹#›</a:t>
            </a:fld>
            <a:endParaRPr lang="en-US"/>
          </a:p>
        </p:txBody>
      </p:sp>
    </p:spTree>
    <p:extLst>
      <p:ext uri="{BB962C8B-B14F-4D97-AF65-F5344CB8AC3E}">
        <p14:creationId xmlns:p14="http://schemas.microsoft.com/office/powerpoint/2010/main" val="1726368860"/>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51" r:id="rId3"/>
    <p:sldLayoutId id="2147483669" r:id="rId4"/>
    <p:sldLayoutId id="2147483670" r:id="rId5"/>
    <p:sldLayoutId id="2147483671" r:id="rId6"/>
    <p:sldLayoutId id="2147483655" r:id="rId7"/>
    <p:sldLayoutId id="2147483667" r:id="rId8"/>
    <p:sldLayoutId id="2147483657" r:id="rId9"/>
    <p:sldLayoutId id="2147483658" r:id="rId10"/>
    <p:sldLayoutId id="2147483659" r:id="rId11"/>
    <p:sldLayoutId id="2147483660" r:id="rId12"/>
    <p:sldLayoutId id="2147483662" r:id="rId13"/>
    <p:sldLayoutId id="2147483672" r:id="rId14"/>
    <p:sldLayoutId id="214748367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mmbuys.com/bso/"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Kelley.Cunningham@mass.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Jeanne.Hathaway@mas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body" sz="quarter" idx="10"/>
          </p:nvPr>
        </p:nvSpPr>
        <p:spPr>
          <a:xfrm>
            <a:off x="1102022" y="2098958"/>
            <a:ext cx="10440537" cy="1824516"/>
          </a:xfrm>
        </p:spPr>
        <p:txBody>
          <a:bodyPr vert="horz" lIns="91440" tIns="45720" rIns="91440" bIns="45720" rtlCol="0" anchor="t">
            <a:normAutofit lnSpcReduction="10000"/>
          </a:bodyPr>
          <a:lstStyle/>
          <a:p>
            <a:r>
              <a:rPr lang="en-US">
                <a:latin typeface="Arial"/>
                <a:cs typeface="Arial"/>
              </a:rPr>
              <a:t>Spinal Cord Injuries in Massachusetts and the Thomas P. Kennedy Spinal Cord Injury Trust Fund</a:t>
            </a:r>
          </a:p>
          <a:p>
            <a:endParaRPr lang="en-US"/>
          </a:p>
        </p:txBody>
      </p:sp>
      <p:sp>
        <p:nvSpPr>
          <p:cNvPr id="6" name="Text Placeholder 5">
            <a:extLst>
              <a:ext uri="{FF2B5EF4-FFF2-40B4-BE49-F238E27FC236}">
                <a16:creationId xmlns:a16="http://schemas.microsoft.com/office/drawing/2014/main" id="{47C6150D-AC60-4C53-BF42-5D0DCA499FFF}"/>
              </a:ext>
            </a:extLst>
          </p:cNvPr>
          <p:cNvSpPr>
            <a:spLocks noGrp="1"/>
          </p:cNvSpPr>
          <p:nvPr>
            <p:ph type="body" sz="quarter" idx="11"/>
          </p:nvPr>
        </p:nvSpPr>
        <p:spPr>
          <a:xfrm>
            <a:off x="2262908" y="4258519"/>
            <a:ext cx="8118764" cy="568425"/>
          </a:xfrm>
        </p:spPr>
        <p:txBody>
          <a:bodyPr vert="horz" lIns="91440" tIns="45720" rIns="91440" bIns="45720" rtlCol="0" anchor="t">
            <a:normAutofit fontScale="77500" lnSpcReduction="20000"/>
          </a:bodyPr>
          <a:lstStyle/>
          <a:p>
            <a:r>
              <a:rPr lang="en-US" b="1">
                <a:latin typeface="Arial"/>
                <a:cs typeface="Arial"/>
              </a:rPr>
              <a:t>Spinal Cord Injury Awareness Day | September 17, 2025</a:t>
            </a:r>
          </a:p>
          <a:p>
            <a:endParaRPr lang="en-US"/>
          </a:p>
        </p:txBody>
      </p:sp>
      <p:sp>
        <p:nvSpPr>
          <p:cNvPr id="10" name="Text Placeholder 9">
            <a:extLst>
              <a:ext uri="{FF2B5EF4-FFF2-40B4-BE49-F238E27FC236}">
                <a16:creationId xmlns:a16="http://schemas.microsoft.com/office/drawing/2014/main" id="{B3A0DEB5-298A-5E03-A673-E31050F0B14F}"/>
              </a:ext>
            </a:extLst>
          </p:cNvPr>
          <p:cNvSpPr>
            <a:spLocks noGrp="1"/>
          </p:cNvSpPr>
          <p:nvPr>
            <p:ph type="body" sz="quarter" idx="12"/>
          </p:nvPr>
        </p:nvSpPr>
        <p:spPr>
          <a:xfrm>
            <a:off x="690" y="5306848"/>
            <a:ext cx="6700373" cy="1530327"/>
          </a:xfrm>
        </p:spPr>
        <p:txBody>
          <a:bodyPr vert="horz" lIns="91440" tIns="45720" rIns="91440" bIns="45720" rtlCol="0" anchor="t">
            <a:noAutofit/>
          </a:bodyPr>
          <a:lstStyle/>
          <a:p>
            <a:r>
              <a:rPr lang="en-US" sz="2000" b="0">
                <a:latin typeface="Arial"/>
                <a:cs typeface="Arial"/>
              </a:rPr>
              <a:t>Kelley Cunningham</a:t>
            </a:r>
          </a:p>
          <a:p>
            <a:r>
              <a:rPr lang="en-US" sz="2000" b="0">
                <a:latin typeface="Arial"/>
                <a:cs typeface="Arial"/>
              </a:rPr>
              <a:t>Director, Division of Violence and Injury Prevention</a:t>
            </a:r>
          </a:p>
          <a:p>
            <a:r>
              <a:rPr lang="en-US" sz="2000" b="0">
                <a:latin typeface="Arial"/>
                <a:cs typeface="Arial"/>
              </a:rPr>
              <a:t>Bureau of Community Health and Prevention</a:t>
            </a:r>
          </a:p>
          <a:p>
            <a:endParaRPr lang="en-US" sz="2000"/>
          </a:p>
        </p:txBody>
      </p:sp>
      <p:sp>
        <p:nvSpPr>
          <p:cNvPr id="3" name="Text Placeholder 9">
            <a:extLst>
              <a:ext uri="{FF2B5EF4-FFF2-40B4-BE49-F238E27FC236}">
                <a16:creationId xmlns:a16="http://schemas.microsoft.com/office/drawing/2014/main" id="{AF346D1C-1A77-1890-4017-8E5AB108F7C5}"/>
              </a:ext>
            </a:extLst>
          </p:cNvPr>
          <p:cNvSpPr txBox="1">
            <a:spLocks/>
          </p:cNvSpPr>
          <p:nvPr/>
        </p:nvSpPr>
        <p:spPr>
          <a:xfrm>
            <a:off x="5846524" y="5315473"/>
            <a:ext cx="6700373" cy="153032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latin typeface="Arial"/>
                <a:cs typeface="Arial"/>
              </a:rPr>
              <a:t>Jeanne Hathaway</a:t>
            </a:r>
          </a:p>
          <a:p>
            <a:r>
              <a:rPr lang="en-US" sz="2000" b="0">
                <a:latin typeface="Arial"/>
                <a:cs typeface="Arial"/>
              </a:rPr>
              <a:t>Epidemiologist, Injury Surveillance Program,</a:t>
            </a:r>
          </a:p>
          <a:p>
            <a:r>
              <a:rPr lang="en-US" sz="2000" b="0">
                <a:latin typeface="Arial"/>
                <a:cs typeface="Arial"/>
              </a:rPr>
              <a:t>Bureau of Community Health and Prevention</a:t>
            </a:r>
            <a:endParaRPr lang="en-US"/>
          </a:p>
          <a:p>
            <a:endParaRPr lang="en-US" sz="2200"/>
          </a:p>
        </p:txBody>
      </p:sp>
    </p:spTree>
    <p:extLst>
      <p:ext uri="{BB962C8B-B14F-4D97-AF65-F5344CB8AC3E}">
        <p14:creationId xmlns:p14="http://schemas.microsoft.com/office/powerpoint/2010/main" val="154392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10</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10</a:t>
            </a:fld>
            <a:endParaRPr lang="en-US">
              <a:solidFill>
                <a:schemeClr val="bg1"/>
              </a:solidFill>
            </a:endParaRPr>
          </a:p>
        </p:txBody>
      </p:sp>
      <p:sp>
        <p:nvSpPr>
          <p:cNvPr id="13" name="TextBox 12">
            <a:extLst>
              <a:ext uri="{FF2B5EF4-FFF2-40B4-BE49-F238E27FC236}">
                <a16:creationId xmlns:a16="http://schemas.microsoft.com/office/drawing/2014/main" id="{FE634725-A834-D116-A0B6-0377BB01AD48}"/>
              </a:ext>
            </a:extLst>
          </p:cNvPr>
          <p:cNvSpPr txBox="1"/>
          <p:nvPr/>
        </p:nvSpPr>
        <p:spPr>
          <a:xfrm>
            <a:off x="522655" y="136854"/>
            <a:ext cx="10786380" cy="1446550"/>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Financial Costs Associated with Spinal Cord Injury Cases: Hospital Charges</a:t>
            </a:r>
          </a:p>
          <a:p>
            <a:pPr>
              <a:defRPr/>
            </a:pPr>
            <a:r>
              <a:rPr lang="en-US" sz="2400" b="1">
                <a:solidFill>
                  <a:srgbClr val="032E53"/>
                </a:solidFill>
                <a:ea typeface="+mn-lt"/>
                <a:cs typeface="+mn-lt"/>
              </a:rPr>
              <a:t>Combined Hospital Stays and ED Visits, MA Residents, FFY2023</a:t>
            </a:r>
            <a:r>
              <a:rPr lang="en-US" sz="2400" b="1" baseline="30000">
                <a:solidFill>
                  <a:srgbClr val="032E53"/>
                </a:solidFill>
                <a:ea typeface="+mn-lt"/>
                <a:cs typeface="+mn-lt"/>
              </a:rPr>
              <a:t>1</a:t>
            </a:r>
            <a:r>
              <a:rPr lang="en-US" sz="2400" b="1">
                <a:solidFill>
                  <a:srgbClr val="032E53"/>
                </a:solidFill>
                <a:ea typeface="+mn-lt"/>
                <a:cs typeface="+mn-lt"/>
              </a:rPr>
              <a:t> </a:t>
            </a:r>
            <a:endParaRPr lang="en-US" sz="2400" b="1">
              <a:solidFill>
                <a:srgbClr val="FF0000"/>
              </a:solidFill>
              <a:cs typeface="Calibri"/>
            </a:endParaRPr>
          </a:p>
        </p:txBody>
      </p:sp>
      <p:sp>
        <p:nvSpPr>
          <p:cNvPr id="8" name="Rectangle 7">
            <a:extLst>
              <a:ext uri="{FF2B5EF4-FFF2-40B4-BE49-F238E27FC236}">
                <a16:creationId xmlns:a16="http://schemas.microsoft.com/office/drawing/2014/main" id="{DCAB846D-D133-3E5F-AC07-A39EB118081C}"/>
              </a:ext>
            </a:extLst>
          </p:cNvPr>
          <p:cNvSpPr/>
          <p:nvPr/>
        </p:nvSpPr>
        <p:spPr>
          <a:xfrm>
            <a:off x="779575" y="5235835"/>
            <a:ext cx="10427180" cy="1200329"/>
          </a:xfrm>
          <a:prstGeom prst="rect">
            <a:avLst/>
          </a:prstGeom>
        </p:spPr>
        <p:txBody>
          <a:bodyPr wrap="square" lIns="91440" tIns="45720" rIns="91440" bIns="45720" anchor="t">
            <a:spAutoFit/>
          </a:bodyPr>
          <a:lstStyle/>
          <a:p>
            <a:pPr marL="228600" indent="-228600">
              <a:buAutoNum type="arabicPeriod"/>
            </a:pPr>
            <a:r>
              <a:rPr lang="en-US" sz="1200"/>
              <a:t>FFY = Federal fiscal year (Oct. 1</a:t>
            </a:r>
            <a:r>
              <a:rPr lang="en-US" sz="1200" baseline="30000"/>
              <a:t> </a:t>
            </a:r>
            <a:r>
              <a:rPr lang="en-US" sz="1200"/>
              <a:t>– Sep. 30).</a:t>
            </a:r>
            <a:endParaRPr lang="en-US" sz="1200">
              <a:ea typeface="Calibri"/>
              <a:cs typeface="Calibri"/>
            </a:endParaRPr>
          </a:p>
          <a:p>
            <a:pPr marL="228600" indent="-228600">
              <a:buAutoNum type="arabicPeriod"/>
            </a:pPr>
            <a:r>
              <a:rPr lang="en-US" sz="1200"/>
              <a:t>These counts differ from those on previous slides in this presentations because they Include all SCI visits, including deaths and transfers, multiple visits for the same person, and active treatment, follow-up visits, and treatment for SCI sequelae. Some charges may be related to the treatment of other medical conditions or injuries.</a:t>
            </a:r>
            <a:endParaRPr lang="en-US" sz="1200">
              <a:ea typeface="Calibri"/>
              <a:cs typeface="Calibri"/>
            </a:endParaRPr>
          </a:p>
          <a:p>
            <a:r>
              <a:rPr lang="en-US" sz="1200" b="1"/>
              <a:t>Data Sources:  </a:t>
            </a:r>
            <a:r>
              <a:rPr lang="en-US" sz="1200"/>
              <a:t>Injuries - Inpatient Hospital Discharge, Outpatient Observation Stay, and ED Discharge data, MA Center for Health Information and Analysis</a:t>
            </a:r>
            <a:endParaRPr lang="en-US" sz="1200">
              <a:ea typeface="Calibri"/>
              <a:cs typeface="Calibri"/>
            </a:endParaRPr>
          </a:p>
          <a:p>
            <a:r>
              <a:rPr lang="en-US" sz="1200" b="1"/>
              <a:t>Analysis: </a:t>
            </a:r>
            <a:r>
              <a:rPr lang="en-US" sz="1200"/>
              <a:t>MA Department of Public Health Injury Surveillance Program..	</a:t>
            </a:r>
            <a:r>
              <a:rPr lang="en-US" sz="1200" b="1"/>
              <a:t>			</a:t>
            </a:r>
            <a:endParaRPr lang="en-US" sz="1200" b="1">
              <a:ea typeface="Calibri"/>
              <a:cs typeface="Calibri"/>
            </a:endParaRPr>
          </a:p>
        </p:txBody>
      </p:sp>
      <p:grpSp>
        <p:nvGrpSpPr>
          <p:cNvPr id="19" name="Group 18">
            <a:extLst>
              <a:ext uri="{FF2B5EF4-FFF2-40B4-BE49-F238E27FC236}">
                <a16:creationId xmlns:a16="http://schemas.microsoft.com/office/drawing/2014/main" id="{5A132F56-B2ED-7455-EE53-955F961A9F8C}"/>
              </a:ext>
            </a:extLst>
          </p:cNvPr>
          <p:cNvGrpSpPr/>
          <p:nvPr/>
        </p:nvGrpSpPr>
        <p:grpSpPr>
          <a:xfrm>
            <a:off x="3006231" y="2289705"/>
            <a:ext cx="8729577" cy="1279023"/>
            <a:chOff x="3018931" y="1988155"/>
            <a:chExt cx="8729577" cy="1279023"/>
          </a:xfrm>
        </p:grpSpPr>
        <p:sp>
          <p:nvSpPr>
            <p:cNvPr id="9" name="Content Placeholder 1">
              <a:extLst>
                <a:ext uri="{FF2B5EF4-FFF2-40B4-BE49-F238E27FC236}">
                  <a16:creationId xmlns:a16="http://schemas.microsoft.com/office/drawing/2014/main" id="{FB17A231-2C7B-303F-ECE2-B427EFDE5B13}"/>
                </a:ext>
              </a:extLst>
            </p:cNvPr>
            <p:cNvSpPr txBox="1">
              <a:spLocks/>
            </p:cNvSpPr>
            <p:nvPr/>
          </p:nvSpPr>
          <p:spPr>
            <a:xfrm>
              <a:off x="3018931" y="2118852"/>
              <a:ext cx="2607280" cy="1148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1000"/>
                </a:spcAft>
                <a:buNone/>
              </a:pPr>
              <a:r>
                <a:rPr lang="en-US" sz="2000" b="1">
                  <a:solidFill>
                    <a:srgbClr val="032E53"/>
                  </a:solidFill>
                  <a:latin typeface="Arial"/>
                  <a:cs typeface="Arial"/>
                </a:rPr>
                <a:t>119 ED Visits</a:t>
              </a:r>
              <a:r>
                <a:rPr lang="en-US" sz="2000" b="1" baseline="30000">
                  <a:solidFill>
                    <a:srgbClr val="032E53"/>
                  </a:solidFill>
                  <a:latin typeface="Arial"/>
                  <a:cs typeface="Arial"/>
                </a:rPr>
                <a:t>2</a:t>
              </a:r>
            </a:p>
            <a:p>
              <a:pPr marL="0" indent="0" algn="r">
                <a:buNone/>
              </a:pPr>
              <a:r>
                <a:rPr lang="en-US" sz="2000" b="1">
                  <a:solidFill>
                    <a:srgbClr val="032E53"/>
                  </a:solidFill>
                  <a:latin typeface="Arial"/>
                  <a:cs typeface="Arial"/>
                </a:rPr>
                <a:t>976 Hospital Stays</a:t>
              </a:r>
              <a:r>
                <a:rPr lang="en-US" sz="2000" b="1" baseline="30000">
                  <a:solidFill>
                    <a:srgbClr val="032E53"/>
                  </a:solidFill>
                  <a:latin typeface="Arial"/>
                  <a:cs typeface="Arial"/>
                </a:rPr>
                <a:t>2</a:t>
              </a:r>
              <a:endParaRPr lang="en-US" sz="2000" baseline="30000">
                <a:solidFill>
                  <a:srgbClr val="032E53"/>
                </a:solidFill>
                <a:cs typeface="Calibri"/>
              </a:endParaRPr>
            </a:p>
          </p:txBody>
        </p:sp>
        <p:sp>
          <p:nvSpPr>
            <p:cNvPr id="11" name="Content Placeholder 1">
              <a:extLst>
                <a:ext uri="{FF2B5EF4-FFF2-40B4-BE49-F238E27FC236}">
                  <a16:creationId xmlns:a16="http://schemas.microsoft.com/office/drawing/2014/main" id="{11F994AD-1028-11C8-6F8C-58E8EA68C609}"/>
                </a:ext>
              </a:extLst>
            </p:cNvPr>
            <p:cNvSpPr txBox="1">
              <a:spLocks/>
            </p:cNvSpPr>
            <p:nvPr/>
          </p:nvSpPr>
          <p:spPr>
            <a:xfrm>
              <a:off x="5907193" y="2061111"/>
              <a:ext cx="2064146" cy="9719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1000"/>
                </a:spcAft>
                <a:buNone/>
              </a:pPr>
              <a:r>
                <a:rPr lang="en-US" sz="2000" b="1">
                  <a:solidFill>
                    <a:srgbClr val="032E53"/>
                  </a:solidFill>
                  <a:latin typeface="Arial"/>
                  <a:cs typeface="Arial"/>
                </a:rPr>
                <a:t>~$917,000 </a:t>
              </a:r>
              <a:endParaRPr lang="en-US">
                <a:solidFill>
                  <a:srgbClr val="000000"/>
                </a:solidFill>
                <a:latin typeface="Calibri" panose="020F0502020204030204"/>
                <a:ea typeface="Calibri" panose="020F0502020204030204"/>
                <a:cs typeface="Calibri" panose="020F0502020204030204"/>
              </a:endParaRPr>
            </a:p>
            <a:p>
              <a:pPr marL="0" indent="0" algn="r">
                <a:spcAft>
                  <a:spcPts val="1000"/>
                </a:spcAft>
                <a:buNone/>
              </a:pPr>
              <a:r>
                <a:rPr lang="en-US" sz="1900" b="1">
                  <a:solidFill>
                    <a:srgbClr val="032E53"/>
                  </a:solidFill>
                  <a:latin typeface="Arial"/>
                  <a:cs typeface="Arial"/>
                </a:rPr>
                <a:t>~</a:t>
              </a:r>
              <a:r>
                <a:rPr lang="en-US" sz="2000" b="1">
                  <a:solidFill>
                    <a:srgbClr val="032E53"/>
                  </a:solidFill>
                  <a:latin typeface="Arial"/>
                  <a:cs typeface="Arial"/>
                </a:rPr>
                <a:t>$107 Million</a:t>
              </a:r>
              <a:endParaRPr lang="en-US">
                <a:ea typeface="Calibri"/>
                <a:cs typeface="Calibri"/>
              </a:endParaRPr>
            </a:p>
          </p:txBody>
        </p:sp>
        <p:sp>
          <p:nvSpPr>
            <p:cNvPr id="14" name="Content Placeholder 1">
              <a:extLst>
                <a:ext uri="{FF2B5EF4-FFF2-40B4-BE49-F238E27FC236}">
                  <a16:creationId xmlns:a16="http://schemas.microsoft.com/office/drawing/2014/main" id="{ED1740E6-2B5A-2BB1-403F-E09827BDA077}"/>
                </a:ext>
              </a:extLst>
            </p:cNvPr>
            <p:cNvSpPr txBox="1">
              <a:spLocks/>
            </p:cNvSpPr>
            <p:nvPr/>
          </p:nvSpPr>
          <p:spPr>
            <a:xfrm>
              <a:off x="8520692" y="1988155"/>
              <a:ext cx="3227816" cy="11294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b="1">
                  <a:solidFill>
                    <a:schemeClr val="accent3">
                      <a:lumMod val="75000"/>
                    </a:schemeClr>
                  </a:solidFill>
                  <a:latin typeface="Arial"/>
                  <a:cs typeface="Arial"/>
                </a:rPr>
                <a:t>$108 Million</a:t>
              </a:r>
            </a:p>
            <a:p>
              <a:pPr marL="0" indent="0" algn="ctr">
                <a:lnSpc>
                  <a:spcPct val="100000"/>
                </a:lnSpc>
                <a:spcBef>
                  <a:spcPts val="0"/>
                </a:spcBef>
                <a:buNone/>
              </a:pPr>
              <a:r>
                <a:rPr lang="en-US" sz="2000" b="1">
                  <a:solidFill>
                    <a:schemeClr val="accent3">
                      <a:lumMod val="75000"/>
                    </a:schemeClr>
                  </a:solidFill>
                  <a:latin typeface="Arial"/>
                  <a:cs typeface="Arial"/>
                </a:rPr>
                <a:t>in Hospital Charges at MA Acute Care Hospitals</a:t>
              </a:r>
            </a:p>
          </p:txBody>
        </p:sp>
        <p:grpSp>
          <p:nvGrpSpPr>
            <p:cNvPr id="6" name="Group 5">
              <a:extLst>
                <a:ext uri="{FF2B5EF4-FFF2-40B4-BE49-F238E27FC236}">
                  <a16:creationId xmlns:a16="http://schemas.microsoft.com/office/drawing/2014/main" id="{B1CDA158-547E-9D2F-3751-A565C4AEE1EC}"/>
                </a:ext>
              </a:extLst>
            </p:cNvPr>
            <p:cNvGrpSpPr/>
            <p:nvPr/>
          </p:nvGrpSpPr>
          <p:grpSpPr>
            <a:xfrm>
              <a:off x="5650357" y="2088831"/>
              <a:ext cx="564284" cy="908365"/>
              <a:chOff x="3858994" y="2659403"/>
              <a:chExt cx="695546" cy="1357788"/>
            </a:xfrm>
          </p:grpSpPr>
          <p:sp>
            <p:nvSpPr>
              <p:cNvPr id="15" name="Arrow: Right 14">
                <a:extLst>
                  <a:ext uri="{FF2B5EF4-FFF2-40B4-BE49-F238E27FC236}">
                    <a16:creationId xmlns:a16="http://schemas.microsoft.com/office/drawing/2014/main" id="{78021438-895E-4A2F-4068-E20168E3BACF}"/>
                  </a:ext>
                </a:extLst>
              </p:cNvPr>
              <p:cNvSpPr/>
              <p:nvPr/>
            </p:nvSpPr>
            <p:spPr>
              <a:xfrm>
                <a:off x="3858994" y="2659403"/>
                <a:ext cx="685798" cy="578429"/>
              </a:xfrm>
              <a:prstGeom prst="rightArrow">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9EB22E4B-E00A-290C-A805-478EEB91E49C}"/>
                  </a:ext>
                </a:extLst>
              </p:cNvPr>
              <p:cNvSpPr/>
              <p:nvPr/>
            </p:nvSpPr>
            <p:spPr>
              <a:xfrm>
                <a:off x="3868742" y="3415518"/>
                <a:ext cx="685798" cy="601673"/>
              </a:xfrm>
              <a:prstGeom prst="rightArrow">
                <a:avLst>
                  <a:gd name="adj1" fmla="val 50000"/>
                  <a:gd name="adj2" fmla="val 60978"/>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Arrow: Chevron 9">
              <a:extLst>
                <a:ext uri="{FF2B5EF4-FFF2-40B4-BE49-F238E27FC236}">
                  <a16:creationId xmlns:a16="http://schemas.microsoft.com/office/drawing/2014/main" id="{FD4EE4A1-4493-BABE-516E-353195B1EEF0}"/>
                </a:ext>
              </a:extLst>
            </p:cNvPr>
            <p:cNvSpPr/>
            <p:nvPr/>
          </p:nvSpPr>
          <p:spPr>
            <a:xfrm>
              <a:off x="7940462" y="2082137"/>
              <a:ext cx="556376" cy="856460"/>
            </a:xfrm>
            <a:prstGeom prst="chevron">
              <a:avLst>
                <a:gd name="adj" fmla="val 46368"/>
              </a:avLst>
            </a:prstGeom>
            <a:solidFill>
              <a:srgbClr val="032E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a:extLst>
              <a:ext uri="{FF2B5EF4-FFF2-40B4-BE49-F238E27FC236}">
                <a16:creationId xmlns:a16="http://schemas.microsoft.com/office/drawing/2014/main" id="{D2424C61-9FCB-C344-25CC-84E809DA6728}"/>
              </a:ext>
            </a:extLst>
          </p:cNvPr>
          <p:cNvSpPr txBox="1"/>
          <p:nvPr/>
        </p:nvSpPr>
        <p:spPr>
          <a:xfrm>
            <a:off x="702810" y="4255537"/>
            <a:ext cx="10786380" cy="830997"/>
          </a:xfrm>
          <a:prstGeom prst="rect">
            <a:avLst/>
          </a:prstGeom>
          <a:noFill/>
        </p:spPr>
        <p:txBody>
          <a:bodyPr wrap="square" lIns="91440" tIns="45720" rIns="91440" bIns="45720" rtlCol="0" anchor="t">
            <a:spAutoFit/>
          </a:bodyPr>
          <a:lstStyle/>
          <a:p>
            <a:pPr>
              <a:defRPr/>
            </a:pPr>
            <a:r>
              <a:rPr lang="en-US" sz="2400" b="1">
                <a:solidFill>
                  <a:srgbClr val="C00000"/>
                </a:solidFill>
                <a:ea typeface="+mn-lt"/>
                <a:cs typeface="+mn-lt"/>
              </a:rPr>
              <a:t>These costs do not include those associated with rehabilitation, outpatient treatment, long-term care, lost wages, or the intangible costs of pain and suffering.</a:t>
            </a:r>
            <a:endParaRPr lang="en-US" sz="2400" b="1">
              <a:solidFill>
                <a:srgbClr val="C00000"/>
              </a:solidFill>
              <a:cs typeface="Calibri"/>
            </a:endParaRPr>
          </a:p>
        </p:txBody>
      </p:sp>
      <p:pic>
        <p:nvPicPr>
          <p:cNvPr id="16" name="Picture 7" descr="Illustration highlighting spinal cord in body">
            <a:extLst>
              <a:ext uri="{FF2B5EF4-FFF2-40B4-BE49-F238E27FC236}">
                <a16:creationId xmlns:a16="http://schemas.microsoft.com/office/drawing/2014/main" id="{179B5070-60AE-129C-878C-E3EDA7D89D82}"/>
              </a:ext>
            </a:extLst>
          </p:cNvPr>
          <p:cNvPicPr>
            <a:picLocks noChangeAspect="1"/>
          </p:cNvPicPr>
          <p:nvPr/>
        </p:nvPicPr>
        <p:blipFill rotWithShape="1">
          <a:blip r:embed="rId3"/>
          <a:srcRect r="408" b="7850"/>
          <a:stretch/>
        </p:blipFill>
        <p:spPr>
          <a:xfrm>
            <a:off x="779575" y="1769023"/>
            <a:ext cx="2351239" cy="2264992"/>
          </a:xfrm>
          <a:prstGeom prst="rect">
            <a:avLst/>
          </a:prstGeom>
        </p:spPr>
      </p:pic>
    </p:spTree>
    <p:extLst>
      <p:ext uri="{BB962C8B-B14F-4D97-AF65-F5344CB8AC3E}">
        <p14:creationId xmlns:p14="http://schemas.microsoft.com/office/powerpoint/2010/main" val="64159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72" descr="Hand with pen pointing to the spine on a model skeleton">
            <a:extLst>
              <a:ext uri="{FF2B5EF4-FFF2-40B4-BE49-F238E27FC236}">
                <a16:creationId xmlns:a16="http://schemas.microsoft.com/office/drawing/2014/main" id="{2D7C3D04-8481-DEC9-5E18-DB4E668D2BEF}"/>
              </a:ext>
            </a:extLst>
          </p:cNvPr>
          <p:cNvPicPr>
            <a:picLocks noChangeAspect="1"/>
          </p:cNvPicPr>
          <p:nvPr/>
        </p:nvPicPr>
        <p:blipFill rotWithShape="1">
          <a:blip r:embed="rId3"/>
          <a:srcRect l="28302" r="40826" b="-347"/>
          <a:stretch/>
        </p:blipFill>
        <p:spPr>
          <a:xfrm>
            <a:off x="8380770" y="5826"/>
            <a:ext cx="3807404" cy="6451999"/>
          </a:xfrm>
          <a:prstGeom prst="rect">
            <a:avLst/>
          </a:prstGeom>
          <a:effectLst/>
        </p:spPr>
      </p:pic>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11</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11</a:t>
            </a:fld>
            <a:endParaRPr lang="en-US">
              <a:solidFill>
                <a:schemeClr val="bg1"/>
              </a:solidFill>
            </a:endParaRPr>
          </a:p>
        </p:txBody>
      </p:sp>
      <p:sp>
        <p:nvSpPr>
          <p:cNvPr id="13" name="TextBox 12">
            <a:extLst>
              <a:ext uri="{FF2B5EF4-FFF2-40B4-BE49-F238E27FC236}">
                <a16:creationId xmlns:a16="http://schemas.microsoft.com/office/drawing/2014/main" id="{FE634725-A834-D116-A0B6-0377BB01AD48}"/>
              </a:ext>
            </a:extLst>
          </p:cNvPr>
          <p:cNvSpPr txBox="1"/>
          <p:nvPr/>
        </p:nvSpPr>
        <p:spPr>
          <a:xfrm>
            <a:off x="459804" y="361471"/>
            <a:ext cx="10363015" cy="1477328"/>
          </a:xfrm>
          <a:prstGeom prst="rect">
            <a:avLst/>
          </a:prstGeom>
          <a:noFill/>
        </p:spPr>
        <p:txBody>
          <a:bodyPr wrap="square" lIns="91440" tIns="45720" rIns="91440" bIns="45720" rtlCol="0" anchor="t">
            <a:spAutoFit/>
          </a:bodyPr>
          <a:lstStyle/>
          <a:p>
            <a:pPr>
              <a:defRPr/>
            </a:pPr>
            <a:r>
              <a:rPr lang="en-US" sz="3000" b="1">
                <a:solidFill>
                  <a:srgbClr val="032E53"/>
                </a:solidFill>
                <a:ea typeface="+mn-lt"/>
                <a:cs typeface="+mn-lt"/>
              </a:rPr>
              <a:t>Thomas P. Kennedy </a:t>
            </a:r>
            <a:endParaRPr lang="en-US" sz="3000">
              <a:solidFill>
                <a:srgbClr val="032E53"/>
              </a:solidFill>
              <a:ea typeface="+mn-lt"/>
              <a:cs typeface="+mn-lt"/>
            </a:endParaRPr>
          </a:p>
          <a:p>
            <a:pPr>
              <a:defRPr/>
            </a:pPr>
            <a:r>
              <a:rPr lang="en-US" sz="3000" b="1">
                <a:solidFill>
                  <a:srgbClr val="032E53"/>
                </a:solidFill>
                <a:ea typeface="+mn-lt"/>
                <a:cs typeface="+mn-lt"/>
              </a:rPr>
              <a:t>Spinal Cord Injury Trust Fund </a:t>
            </a:r>
            <a:endParaRPr lang="en-US" sz="3000">
              <a:solidFill>
                <a:srgbClr val="032E53"/>
              </a:solidFill>
              <a:ea typeface="+mn-lt"/>
              <a:cs typeface="+mn-lt"/>
            </a:endParaRPr>
          </a:p>
          <a:p>
            <a:pPr>
              <a:defRPr/>
            </a:pPr>
            <a:endParaRPr lang="en-US" sz="3000" b="1">
              <a:solidFill>
                <a:srgbClr val="002060"/>
              </a:solidFill>
              <a:cs typeface="Calibri"/>
            </a:endParaRPr>
          </a:p>
        </p:txBody>
      </p:sp>
      <p:graphicFrame>
        <p:nvGraphicFramePr>
          <p:cNvPr id="87" name="Diagram 17">
            <a:extLst>
              <a:ext uri="{FF2B5EF4-FFF2-40B4-BE49-F238E27FC236}">
                <a16:creationId xmlns:a16="http://schemas.microsoft.com/office/drawing/2014/main" id="{CC175E78-4044-265F-9D09-3676B7BC54B4}"/>
              </a:ext>
            </a:extLst>
          </p:cNvPr>
          <p:cNvGraphicFramePr/>
          <p:nvPr>
            <p:extLst>
              <p:ext uri="{D42A27DB-BD31-4B8C-83A1-F6EECF244321}">
                <p14:modId xmlns:p14="http://schemas.microsoft.com/office/powerpoint/2010/main" val="2459892110"/>
              </p:ext>
            </p:extLst>
          </p:nvPr>
        </p:nvGraphicFramePr>
        <p:xfrm>
          <a:off x="537207" y="1431985"/>
          <a:ext cx="6902791" cy="4849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581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12</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543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12</a:t>
            </a:fld>
            <a:endParaRPr lang="en-US">
              <a:solidFill>
                <a:schemeClr val="bg1"/>
              </a:solidFill>
            </a:endParaRPr>
          </a:p>
        </p:txBody>
      </p:sp>
      <p:sp>
        <p:nvSpPr>
          <p:cNvPr id="13" name="TextBox 12">
            <a:extLst>
              <a:ext uri="{FF2B5EF4-FFF2-40B4-BE49-F238E27FC236}">
                <a16:creationId xmlns:a16="http://schemas.microsoft.com/office/drawing/2014/main" id="{FE634725-A834-D116-A0B6-0377BB01AD48}"/>
              </a:ext>
            </a:extLst>
          </p:cNvPr>
          <p:cNvSpPr txBox="1"/>
          <p:nvPr/>
        </p:nvSpPr>
        <p:spPr>
          <a:xfrm>
            <a:off x="675704" y="313998"/>
            <a:ext cx="10363015" cy="1785104"/>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Previous  SCI Contracts: FY20-FY24</a:t>
            </a:r>
          </a:p>
          <a:p>
            <a:pPr>
              <a:defRPr/>
            </a:pPr>
            <a:endParaRPr lang="en-US" sz="3200" b="1">
              <a:solidFill>
                <a:srgbClr val="032E53"/>
              </a:solidFill>
              <a:ea typeface="+mn-lt"/>
              <a:cs typeface="+mn-lt"/>
            </a:endParaRPr>
          </a:p>
          <a:p>
            <a:pPr>
              <a:defRPr/>
            </a:pPr>
            <a:r>
              <a:rPr lang="en-US" sz="2800" b="1">
                <a:solidFill>
                  <a:srgbClr val="032E53"/>
                </a:solidFill>
                <a:ea typeface="+mn-lt"/>
                <a:cs typeface="+mn-lt"/>
              </a:rPr>
              <a:t>Program to be reprocured.</a:t>
            </a:r>
          </a:p>
          <a:p>
            <a:pPr>
              <a:defRPr/>
            </a:pPr>
            <a:endParaRPr lang="en-US">
              <a:solidFill>
                <a:srgbClr val="032E53"/>
              </a:solidFill>
            </a:endParaRPr>
          </a:p>
        </p:txBody>
      </p:sp>
      <p:graphicFrame>
        <p:nvGraphicFramePr>
          <p:cNvPr id="8" name="Diagram 9">
            <a:extLst>
              <a:ext uri="{FF2B5EF4-FFF2-40B4-BE49-F238E27FC236}">
                <a16:creationId xmlns:a16="http://schemas.microsoft.com/office/drawing/2014/main" id="{8724C474-65B2-064B-07FC-23DBBE367C10}"/>
              </a:ext>
            </a:extLst>
          </p:cNvPr>
          <p:cNvGraphicFramePr/>
          <p:nvPr>
            <p:extLst>
              <p:ext uri="{D42A27DB-BD31-4B8C-83A1-F6EECF244321}">
                <p14:modId xmlns:p14="http://schemas.microsoft.com/office/powerpoint/2010/main" val="78328608"/>
              </p:ext>
            </p:extLst>
          </p:nvPr>
        </p:nvGraphicFramePr>
        <p:xfrm>
          <a:off x="575094" y="2235200"/>
          <a:ext cx="11041811" cy="3338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6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C2B6A-6F9E-DA73-5823-5630DCBDAB2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A05557-BBF1-DED3-EC8A-75EE0F254761}"/>
              </a:ext>
            </a:extLst>
          </p:cNvPr>
          <p:cNvSpPr>
            <a:spLocks noGrp="1"/>
          </p:cNvSpPr>
          <p:nvPr>
            <p:ph type="sldNum" sz="quarter" idx="12"/>
          </p:nvPr>
        </p:nvSpPr>
        <p:spPr/>
        <p:txBody>
          <a:bodyPr/>
          <a:lstStyle/>
          <a:p>
            <a:fld id="{3C1E1F41-FCF1-4AE0-A130-B4FD53F3B41B}" type="slidenum">
              <a:rPr lang="en-US" smtClean="0"/>
              <a:t>13</a:t>
            </a:fld>
            <a:endParaRPr lang="en-US"/>
          </a:p>
        </p:txBody>
      </p:sp>
      <p:sp>
        <p:nvSpPr>
          <p:cNvPr id="3" name="Rectangle 2">
            <a:extLst>
              <a:ext uri="{FF2B5EF4-FFF2-40B4-BE49-F238E27FC236}">
                <a16:creationId xmlns:a16="http://schemas.microsoft.com/office/drawing/2014/main" id="{5266D5F0-D01F-A386-0198-1A84A502B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6C9AC6F9-6ED3-17AE-7F03-89D71458B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3B1A0752-780E-DF02-EC34-C40C1DFDAB0C}"/>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972E598E-81C6-1648-24D0-0E568C88B712}"/>
              </a:ext>
            </a:extLst>
          </p:cNvPr>
          <p:cNvSpPr txBox="1">
            <a:spLocks/>
          </p:cNvSpPr>
          <p:nvPr/>
        </p:nvSpPr>
        <p:spPr>
          <a:xfrm>
            <a:off x="8763000" y="64543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13</a:t>
            </a:fld>
            <a:endParaRPr lang="en-US">
              <a:solidFill>
                <a:schemeClr val="bg1"/>
              </a:solidFill>
            </a:endParaRPr>
          </a:p>
        </p:txBody>
      </p:sp>
      <p:sp>
        <p:nvSpPr>
          <p:cNvPr id="13" name="TextBox 12">
            <a:extLst>
              <a:ext uri="{FF2B5EF4-FFF2-40B4-BE49-F238E27FC236}">
                <a16:creationId xmlns:a16="http://schemas.microsoft.com/office/drawing/2014/main" id="{90200DED-FD6B-513F-B54B-47605BAADE70}"/>
              </a:ext>
            </a:extLst>
          </p:cNvPr>
          <p:cNvSpPr txBox="1"/>
          <p:nvPr/>
        </p:nvSpPr>
        <p:spPr>
          <a:xfrm>
            <a:off x="675704" y="313998"/>
            <a:ext cx="10363015" cy="5232202"/>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Future RFR</a:t>
            </a:r>
          </a:p>
          <a:p>
            <a:pPr>
              <a:defRPr/>
            </a:pPr>
            <a:endParaRPr lang="en-US" sz="3200" b="1">
              <a:solidFill>
                <a:srgbClr val="032E53"/>
              </a:solidFill>
              <a:ea typeface="+mn-lt"/>
              <a:cs typeface="+mn-lt"/>
            </a:endParaRPr>
          </a:p>
          <a:p>
            <a:pPr marL="457200" indent="-457200">
              <a:buFont typeface="Arial" panose="020B0604020202020204" pitchFamily="34" charset="0"/>
              <a:buChar char="•"/>
              <a:defRPr/>
            </a:pPr>
            <a:endParaRPr lang="en-US" sz="2800" b="1">
              <a:solidFill>
                <a:srgbClr val="032E53"/>
              </a:solidFill>
              <a:ea typeface="+mn-lt"/>
              <a:cs typeface="+mn-lt"/>
            </a:endParaRPr>
          </a:p>
          <a:p>
            <a:pPr marL="457200" indent="-457200">
              <a:buFont typeface="Arial" panose="020B0604020202020204" pitchFamily="34" charset="0"/>
              <a:buChar char="•"/>
              <a:defRPr/>
            </a:pPr>
            <a:r>
              <a:rPr lang="en-US" sz="2800" b="1">
                <a:solidFill>
                  <a:srgbClr val="032E53"/>
                </a:solidFill>
                <a:ea typeface="+mn-lt"/>
                <a:cs typeface="+mn-lt"/>
              </a:rPr>
              <a:t>Keep a look out on </a:t>
            </a:r>
            <a:r>
              <a:rPr lang="en-US" sz="2800" b="1" err="1">
                <a:solidFill>
                  <a:srgbClr val="032E53"/>
                </a:solidFill>
                <a:ea typeface="+mn-lt"/>
                <a:cs typeface="+mn-lt"/>
              </a:rPr>
              <a:t>COMMBuys</a:t>
            </a:r>
            <a:r>
              <a:rPr lang="en-US" sz="2800" b="1">
                <a:solidFill>
                  <a:srgbClr val="032E53"/>
                </a:solidFill>
                <a:ea typeface="+mn-lt"/>
                <a:cs typeface="+mn-lt"/>
              </a:rPr>
              <a:t> for new procurement (date to be determined) </a:t>
            </a:r>
            <a:r>
              <a:rPr lang="en-US" sz="2800" b="1">
                <a:solidFill>
                  <a:srgbClr val="FF0000"/>
                </a:solidFill>
                <a:ea typeface="+mn-lt"/>
                <a:cs typeface="+mn-lt"/>
                <a:hlinkClick r:id="rId3"/>
              </a:rPr>
              <a:t>https://www.commbuys.com/bso/</a:t>
            </a:r>
            <a:endParaRPr lang="en-US" sz="2800" b="1">
              <a:solidFill>
                <a:srgbClr val="FF0000"/>
              </a:solidFill>
              <a:ea typeface="+mn-lt"/>
              <a:cs typeface="+mn-lt"/>
            </a:endParaRPr>
          </a:p>
          <a:p>
            <a:pPr marL="457200" indent="-457200">
              <a:buFont typeface="Arial" panose="020B0604020202020204" pitchFamily="34" charset="0"/>
              <a:buChar char="•"/>
              <a:defRPr/>
            </a:pPr>
            <a:endParaRPr lang="en-US" sz="2800" b="1">
              <a:solidFill>
                <a:srgbClr val="FF0000"/>
              </a:solidFill>
              <a:ea typeface="+mn-lt"/>
              <a:cs typeface="+mn-lt"/>
            </a:endParaRPr>
          </a:p>
          <a:p>
            <a:pPr marL="457200" indent="-457200">
              <a:buFont typeface="Arial" panose="020B0604020202020204" pitchFamily="34" charset="0"/>
              <a:buChar char="•"/>
              <a:defRPr/>
            </a:pPr>
            <a:r>
              <a:rPr lang="en-US" sz="2800" b="1">
                <a:solidFill>
                  <a:srgbClr val="032E53"/>
                </a:solidFill>
                <a:ea typeface="+mn-lt"/>
                <a:cs typeface="+mn-lt"/>
              </a:rPr>
              <a:t>We anticipate posting sometime in 2026</a:t>
            </a:r>
          </a:p>
          <a:p>
            <a:pPr marL="457200" indent="-457200">
              <a:buFont typeface="Arial" panose="020B0604020202020204" pitchFamily="34" charset="0"/>
              <a:buChar char="•"/>
              <a:defRPr/>
            </a:pPr>
            <a:endParaRPr lang="en-US" sz="2800" b="1">
              <a:solidFill>
                <a:srgbClr val="032E53"/>
              </a:solidFill>
              <a:ea typeface="+mn-lt"/>
              <a:cs typeface="+mn-lt"/>
            </a:endParaRPr>
          </a:p>
          <a:p>
            <a:pPr marL="457200" indent="-457200">
              <a:buFont typeface="Arial" panose="020B0604020202020204" pitchFamily="34" charset="0"/>
              <a:buChar char="•"/>
              <a:defRPr/>
            </a:pPr>
            <a:r>
              <a:rPr lang="en-US" sz="2800" b="1">
                <a:solidFill>
                  <a:srgbClr val="032E53"/>
                </a:solidFill>
                <a:ea typeface="+mn-lt"/>
                <a:cs typeface="+mn-lt"/>
              </a:rPr>
              <a:t>Interested </a:t>
            </a:r>
            <a:r>
              <a:rPr lang="en-US" sz="2800" b="1">
                <a:ea typeface="+mn-lt"/>
                <a:cs typeface="+mn-lt"/>
              </a:rPr>
              <a:t>in </a:t>
            </a:r>
            <a:r>
              <a:rPr lang="en-US" sz="2800" b="1">
                <a:solidFill>
                  <a:srgbClr val="032E53"/>
                </a:solidFill>
                <a:ea typeface="+mn-lt"/>
                <a:cs typeface="+mn-lt"/>
              </a:rPr>
              <a:t>receiving link when the RFR is posted? Please see sheet by registration table</a:t>
            </a:r>
          </a:p>
          <a:p>
            <a:pPr marL="457200" indent="-457200">
              <a:buFont typeface="Arial" panose="020B0604020202020204" pitchFamily="34" charset="0"/>
              <a:buChar char="•"/>
              <a:defRPr/>
            </a:pPr>
            <a:endParaRPr lang="en-US" sz="2800" b="1">
              <a:solidFill>
                <a:srgbClr val="032E53"/>
              </a:solidFill>
              <a:ea typeface="+mn-lt"/>
              <a:cs typeface="+mn-lt"/>
            </a:endParaRPr>
          </a:p>
          <a:p>
            <a:pPr>
              <a:defRPr/>
            </a:pPr>
            <a:endParaRPr lang="en-US">
              <a:solidFill>
                <a:srgbClr val="032E53"/>
              </a:solidFill>
            </a:endParaRPr>
          </a:p>
        </p:txBody>
      </p:sp>
    </p:spTree>
    <p:extLst>
      <p:ext uri="{BB962C8B-B14F-4D97-AF65-F5344CB8AC3E}">
        <p14:creationId xmlns:p14="http://schemas.microsoft.com/office/powerpoint/2010/main" val="234880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0EEE78-8D10-4FBE-9B71-DECDDDC8686C}"/>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a:p>
        </p:txBody>
      </p:sp>
    </p:spTree>
    <p:extLst>
      <p:ext uri="{BB962C8B-B14F-4D97-AF65-F5344CB8AC3E}">
        <p14:creationId xmlns:p14="http://schemas.microsoft.com/office/powerpoint/2010/main" val="393864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15</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 | 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15</a:t>
            </a:fld>
            <a:endParaRPr lang="en-US">
              <a:solidFill>
                <a:schemeClr val="bg1"/>
              </a:solidFill>
            </a:endParaRPr>
          </a:p>
        </p:txBody>
      </p:sp>
      <p:sp>
        <p:nvSpPr>
          <p:cNvPr id="13" name="TextBox 12">
            <a:extLst>
              <a:ext uri="{FF2B5EF4-FFF2-40B4-BE49-F238E27FC236}">
                <a16:creationId xmlns:a16="http://schemas.microsoft.com/office/drawing/2014/main" id="{FE634725-A834-D116-A0B6-0377BB01AD48}"/>
              </a:ext>
            </a:extLst>
          </p:cNvPr>
          <p:cNvSpPr txBox="1"/>
          <p:nvPr/>
        </p:nvSpPr>
        <p:spPr>
          <a:xfrm>
            <a:off x="558872" y="845955"/>
            <a:ext cx="10363015" cy="923330"/>
          </a:xfrm>
          <a:prstGeom prst="rect">
            <a:avLst/>
          </a:prstGeom>
          <a:noFill/>
        </p:spPr>
        <p:txBody>
          <a:bodyPr wrap="square" lIns="91440" tIns="45720" rIns="91440" bIns="45720" rtlCol="0" anchor="t">
            <a:spAutoFit/>
          </a:bodyPr>
          <a:lstStyle/>
          <a:p>
            <a:pPr>
              <a:defRPr/>
            </a:pPr>
            <a:r>
              <a:rPr lang="en-US" sz="5400" b="1" dirty="0">
                <a:solidFill>
                  <a:srgbClr val="032E53"/>
                </a:solidFill>
                <a:ea typeface="+mn-lt"/>
                <a:cs typeface="+mn-lt"/>
              </a:rPr>
              <a:t>Contacts</a:t>
            </a:r>
            <a:endParaRPr lang="en-US" sz="3600" dirty="0">
              <a:solidFill>
                <a:srgbClr val="032E53"/>
              </a:solidFill>
            </a:endParaRPr>
          </a:p>
        </p:txBody>
      </p:sp>
      <p:sp>
        <p:nvSpPr>
          <p:cNvPr id="8" name="Content Placeholder 16">
            <a:extLst>
              <a:ext uri="{FF2B5EF4-FFF2-40B4-BE49-F238E27FC236}">
                <a16:creationId xmlns:a16="http://schemas.microsoft.com/office/drawing/2014/main" id="{AD37A688-3345-262D-8C6B-43CCED69AE3F}"/>
              </a:ext>
            </a:extLst>
          </p:cNvPr>
          <p:cNvSpPr txBox="1">
            <a:spLocks/>
          </p:cNvSpPr>
          <p:nvPr/>
        </p:nvSpPr>
        <p:spPr>
          <a:xfrm>
            <a:off x="558872" y="2037879"/>
            <a:ext cx="5738411" cy="1639851"/>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Clr>
                <a:srgbClr val="CB1F54"/>
              </a:buClr>
              <a:buFont typeface="Arial"/>
              <a:buNone/>
              <a:defRPr sz="1800" kern="1200">
                <a:solidFill>
                  <a:schemeClr val="bg1"/>
                </a:solidFill>
                <a:latin typeface="+mn-lt"/>
                <a:ea typeface="+mn-ea"/>
                <a:cs typeface="+mn-cs"/>
              </a:defRPr>
            </a:lvl1pPr>
            <a:lvl2pPr marL="4572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CB1F54"/>
              </a:buClr>
              <a:buFont typeface="Arial"/>
              <a:buNone/>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defRPr/>
            </a:pPr>
            <a:r>
              <a:rPr lang="en-US" sz="2000" b="1" dirty="0">
                <a:solidFill>
                  <a:schemeClr val="tx2">
                    <a:lumMod val="50000"/>
                  </a:schemeClr>
                </a:solidFill>
                <a:ea typeface="+mn-lt"/>
                <a:cs typeface="+mn-lt"/>
              </a:rPr>
              <a:t>Kelley Cunningham</a:t>
            </a:r>
          </a:p>
          <a:p>
            <a:pPr>
              <a:lnSpc>
                <a:spcPct val="100000"/>
              </a:lnSpc>
              <a:spcBef>
                <a:spcPts val="0"/>
              </a:spcBef>
              <a:defRPr/>
            </a:pPr>
            <a:r>
              <a:rPr lang="en-US" sz="2000" b="1" dirty="0">
                <a:solidFill>
                  <a:schemeClr val="tx2">
                    <a:lumMod val="50000"/>
                  </a:schemeClr>
                </a:solidFill>
                <a:ea typeface="+mn-lt"/>
                <a:cs typeface="+mn-lt"/>
                <a:hlinkClick r:id="rId3"/>
              </a:rPr>
              <a:t>Kelley.Cunningham@mass.gov</a:t>
            </a:r>
            <a:r>
              <a:rPr lang="en-US" sz="2000" b="1" dirty="0">
                <a:solidFill>
                  <a:schemeClr val="tx2">
                    <a:lumMod val="50000"/>
                  </a:schemeClr>
                </a:solidFill>
                <a:ea typeface="+mn-lt"/>
                <a:cs typeface="+mn-lt"/>
              </a:rPr>
              <a:t> </a:t>
            </a:r>
          </a:p>
          <a:p>
            <a:pPr>
              <a:lnSpc>
                <a:spcPct val="100000"/>
              </a:lnSpc>
              <a:spcBef>
                <a:spcPts val="0"/>
              </a:spcBef>
              <a:defRPr/>
            </a:pPr>
            <a:r>
              <a:rPr lang="en-US" sz="2000" dirty="0">
                <a:solidFill>
                  <a:schemeClr val="tx2">
                    <a:lumMod val="50000"/>
                  </a:schemeClr>
                </a:solidFill>
                <a:ea typeface="+mn-lt"/>
                <a:cs typeface="+mn-lt"/>
              </a:rPr>
              <a:t>Director, Division of Violence and Injury Prevention</a:t>
            </a:r>
          </a:p>
          <a:p>
            <a:pPr>
              <a:lnSpc>
                <a:spcPct val="100000"/>
              </a:lnSpc>
              <a:spcBef>
                <a:spcPts val="0"/>
              </a:spcBef>
              <a:defRPr/>
            </a:pPr>
            <a:r>
              <a:rPr lang="en-US" sz="2000" dirty="0">
                <a:solidFill>
                  <a:schemeClr val="tx1"/>
                </a:solidFill>
                <a:ea typeface="+mn-lt"/>
                <a:cs typeface="+mn-lt"/>
              </a:rPr>
              <a:t>Bureau of Community Health and Prevention</a:t>
            </a:r>
          </a:p>
          <a:p>
            <a:pPr>
              <a:lnSpc>
                <a:spcPct val="100000"/>
              </a:lnSpc>
              <a:spcBef>
                <a:spcPts val="0"/>
              </a:spcBef>
              <a:defRPr/>
            </a:pPr>
            <a:r>
              <a:rPr lang="en-US" sz="2000" dirty="0">
                <a:solidFill>
                  <a:schemeClr val="tx1"/>
                </a:solidFill>
                <a:ea typeface="+mn-lt"/>
                <a:cs typeface="+mn-lt"/>
              </a:rPr>
              <a:t>Massachusetts Department of Public Health</a:t>
            </a:r>
            <a:endParaRPr lang="en-US" sz="2000" dirty="0">
              <a:solidFill>
                <a:schemeClr val="tx1"/>
              </a:solidFill>
              <a:cs typeface="Calibri" panose="020F0502020204030204"/>
            </a:endParaRPr>
          </a:p>
          <a:p>
            <a:pPr>
              <a:lnSpc>
                <a:spcPct val="100000"/>
              </a:lnSpc>
              <a:spcBef>
                <a:spcPts val="0"/>
              </a:spcBef>
              <a:defRPr/>
            </a:pPr>
            <a:endParaRPr lang="en-US" sz="2000" dirty="0">
              <a:solidFill>
                <a:schemeClr val="tx2">
                  <a:lumMod val="50000"/>
                </a:schemeClr>
              </a:solidFill>
              <a:cs typeface="Calibri Light"/>
            </a:endParaRPr>
          </a:p>
        </p:txBody>
      </p:sp>
      <p:sp>
        <p:nvSpPr>
          <p:cNvPr id="5" name="Content Placeholder 16">
            <a:extLst>
              <a:ext uri="{FF2B5EF4-FFF2-40B4-BE49-F238E27FC236}">
                <a16:creationId xmlns:a16="http://schemas.microsoft.com/office/drawing/2014/main" id="{E8FE87DC-234B-C307-D919-ECB0938DF3F9}"/>
              </a:ext>
            </a:extLst>
          </p:cNvPr>
          <p:cNvSpPr txBox="1">
            <a:spLocks/>
          </p:cNvSpPr>
          <p:nvPr/>
        </p:nvSpPr>
        <p:spPr>
          <a:xfrm>
            <a:off x="607754" y="3984574"/>
            <a:ext cx="5738411" cy="1639851"/>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Clr>
                <a:srgbClr val="CB1F54"/>
              </a:buClr>
              <a:buFont typeface="Arial"/>
              <a:buNone/>
              <a:defRPr sz="1800" kern="1200">
                <a:solidFill>
                  <a:schemeClr val="bg1"/>
                </a:solidFill>
                <a:latin typeface="+mn-lt"/>
                <a:ea typeface="+mn-ea"/>
                <a:cs typeface="+mn-cs"/>
              </a:defRPr>
            </a:lvl1pPr>
            <a:lvl2pPr marL="4572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CB1F54"/>
              </a:buClr>
              <a:buFont typeface="Arial"/>
              <a:buNone/>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defRPr/>
            </a:pPr>
            <a:r>
              <a:rPr lang="en-US" sz="2000" b="1" dirty="0">
                <a:solidFill>
                  <a:schemeClr val="tx2">
                    <a:lumMod val="50000"/>
                  </a:schemeClr>
                </a:solidFill>
                <a:ea typeface="+mn-lt"/>
                <a:cs typeface="+mn-lt"/>
              </a:rPr>
              <a:t>Jeanne Hathaway</a:t>
            </a:r>
          </a:p>
          <a:p>
            <a:pPr>
              <a:lnSpc>
                <a:spcPct val="100000"/>
              </a:lnSpc>
              <a:spcBef>
                <a:spcPts val="0"/>
              </a:spcBef>
              <a:defRPr/>
            </a:pPr>
            <a:r>
              <a:rPr lang="en-US" sz="2000" b="1" dirty="0">
                <a:solidFill>
                  <a:schemeClr val="tx2">
                    <a:lumMod val="50000"/>
                  </a:schemeClr>
                </a:solidFill>
                <a:ea typeface="+mn-lt"/>
                <a:cs typeface="+mn-lt"/>
                <a:hlinkClick r:id="rId4"/>
              </a:rPr>
              <a:t>Jeanne.Hathaway@mass.gov</a:t>
            </a:r>
            <a:r>
              <a:rPr lang="en-US" sz="2000" b="1" dirty="0">
                <a:solidFill>
                  <a:schemeClr val="tx2">
                    <a:lumMod val="50000"/>
                  </a:schemeClr>
                </a:solidFill>
                <a:ea typeface="+mn-lt"/>
                <a:cs typeface="+mn-lt"/>
              </a:rPr>
              <a:t> </a:t>
            </a:r>
          </a:p>
          <a:p>
            <a:pPr>
              <a:lnSpc>
                <a:spcPct val="100000"/>
              </a:lnSpc>
              <a:spcBef>
                <a:spcPts val="0"/>
              </a:spcBef>
              <a:defRPr/>
            </a:pPr>
            <a:r>
              <a:rPr lang="en-US" sz="2000" dirty="0">
                <a:solidFill>
                  <a:schemeClr val="tx2">
                    <a:lumMod val="50000"/>
                  </a:schemeClr>
                </a:solidFill>
                <a:ea typeface="+mn-lt"/>
                <a:cs typeface="+mn-lt"/>
              </a:rPr>
              <a:t>Epidemiologist, Injury Surveillance Program</a:t>
            </a:r>
          </a:p>
          <a:p>
            <a:pPr>
              <a:lnSpc>
                <a:spcPct val="100000"/>
              </a:lnSpc>
              <a:spcBef>
                <a:spcPts val="0"/>
              </a:spcBef>
              <a:defRPr/>
            </a:pPr>
            <a:r>
              <a:rPr lang="en-US" sz="2000" dirty="0">
                <a:solidFill>
                  <a:schemeClr val="tx1"/>
                </a:solidFill>
                <a:ea typeface="+mn-lt"/>
                <a:cs typeface="+mn-lt"/>
              </a:rPr>
              <a:t>Bureau of Community Health and Prevention</a:t>
            </a:r>
          </a:p>
          <a:p>
            <a:pPr>
              <a:lnSpc>
                <a:spcPct val="100000"/>
              </a:lnSpc>
              <a:spcBef>
                <a:spcPts val="0"/>
              </a:spcBef>
              <a:defRPr/>
            </a:pPr>
            <a:r>
              <a:rPr lang="en-US" sz="2000" dirty="0">
                <a:solidFill>
                  <a:schemeClr val="tx1"/>
                </a:solidFill>
                <a:ea typeface="+mn-lt"/>
                <a:cs typeface="+mn-lt"/>
              </a:rPr>
              <a:t>Massachusetts Department of Public Health</a:t>
            </a:r>
            <a:endParaRPr lang="en-US" sz="2000" dirty="0">
              <a:solidFill>
                <a:schemeClr val="tx1"/>
              </a:solidFill>
              <a:cs typeface="Calibri" panose="020F0502020204030204"/>
            </a:endParaRPr>
          </a:p>
          <a:p>
            <a:pPr>
              <a:lnSpc>
                <a:spcPct val="100000"/>
              </a:lnSpc>
              <a:spcBef>
                <a:spcPts val="0"/>
              </a:spcBef>
              <a:defRPr/>
            </a:pPr>
            <a:endParaRPr lang="en-US" sz="2000" dirty="0">
              <a:solidFill>
                <a:schemeClr val="tx2">
                  <a:lumMod val="50000"/>
                </a:schemeClr>
              </a:solidFill>
              <a:cs typeface="Calibri Light"/>
            </a:endParaRPr>
          </a:p>
        </p:txBody>
      </p:sp>
    </p:spTree>
    <p:extLst>
      <p:ext uri="{BB962C8B-B14F-4D97-AF65-F5344CB8AC3E}">
        <p14:creationId xmlns:p14="http://schemas.microsoft.com/office/powerpoint/2010/main" val="10956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A252AEC-8655-EF1C-67E4-2E791422E02E}"/>
              </a:ext>
            </a:extLst>
          </p:cNvPr>
          <p:cNvPicPr>
            <a:picLocks noChangeAspect="1"/>
          </p:cNvPicPr>
          <p:nvPr/>
        </p:nvPicPr>
        <p:blipFill>
          <a:blip r:embed="rId3"/>
          <a:stretch>
            <a:fillRect/>
          </a:stretch>
        </p:blipFill>
        <p:spPr>
          <a:xfrm>
            <a:off x="1292958" y="963485"/>
            <a:ext cx="9596621" cy="4207843"/>
          </a:xfrm>
          <a:prstGeom prst="rect">
            <a:avLst/>
          </a:prstGeom>
          <a:ln>
            <a:noFill/>
          </a:ln>
        </p:spPr>
      </p:pic>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2</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2</a:t>
            </a:fld>
            <a:endParaRPr lang="en-US">
              <a:solidFill>
                <a:schemeClr val="bg1"/>
              </a:solidFill>
            </a:endParaRPr>
          </a:p>
        </p:txBody>
      </p:sp>
      <p:sp>
        <p:nvSpPr>
          <p:cNvPr id="13" name="TextBox 12">
            <a:extLst>
              <a:ext uri="{FF2B5EF4-FFF2-40B4-BE49-F238E27FC236}">
                <a16:creationId xmlns:a16="http://schemas.microsoft.com/office/drawing/2014/main" id="{FE634725-A834-D116-A0B6-0377BB01AD48}"/>
              </a:ext>
            </a:extLst>
          </p:cNvPr>
          <p:cNvSpPr txBox="1"/>
          <p:nvPr/>
        </p:nvSpPr>
        <p:spPr>
          <a:xfrm>
            <a:off x="749287" y="110020"/>
            <a:ext cx="10693425" cy="954107"/>
          </a:xfrm>
          <a:prstGeom prst="rect">
            <a:avLst/>
          </a:prstGeom>
          <a:noFill/>
        </p:spPr>
        <p:txBody>
          <a:bodyPr wrap="square" lIns="91440" tIns="45720" rIns="91440" bIns="45720" rtlCol="0" anchor="t">
            <a:spAutoFit/>
          </a:bodyPr>
          <a:lstStyle/>
          <a:p>
            <a:pPr>
              <a:defRPr/>
            </a:pPr>
            <a:r>
              <a:rPr lang="en-US" sz="3200" b="1">
                <a:solidFill>
                  <a:srgbClr val="032E53"/>
                </a:solidFill>
                <a:latin typeface="Calibri"/>
                <a:cs typeface="Arial"/>
              </a:rPr>
              <a:t>Hospital Stays</a:t>
            </a:r>
            <a:r>
              <a:rPr lang="en-US" sz="3200" b="1" baseline="30000">
                <a:solidFill>
                  <a:srgbClr val="032E53"/>
                </a:solidFill>
                <a:latin typeface="Calibri"/>
                <a:cs typeface="Arial"/>
              </a:rPr>
              <a:t>1</a:t>
            </a:r>
            <a:r>
              <a:rPr lang="en-US" sz="3200" b="1">
                <a:solidFill>
                  <a:srgbClr val="032E53"/>
                </a:solidFill>
                <a:latin typeface="Calibri"/>
                <a:cs typeface="Arial"/>
              </a:rPr>
              <a:t> for Nonfatal Spinal Cord Injuries</a:t>
            </a:r>
          </a:p>
          <a:p>
            <a:pPr>
              <a:defRPr/>
            </a:pPr>
            <a:r>
              <a:rPr lang="en-US" sz="2400" b="1">
                <a:solidFill>
                  <a:srgbClr val="032E53"/>
                </a:solidFill>
                <a:latin typeface="Calibri"/>
                <a:cs typeface="Arial"/>
              </a:rPr>
              <a:t>By Treatment Type, Individual-level Counts, MA Residents, FFY2019-FFY2023</a:t>
            </a:r>
            <a:r>
              <a:rPr lang="en-US" sz="2400" b="1" baseline="30000">
                <a:solidFill>
                  <a:srgbClr val="032E53"/>
                </a:solidFill>
                <a:latin typeface="Calibri"/>
                <a:cs typeface="Arial"/>
              </a:rPr>
              <a:t>2</a:t>
            </a:r>
            <a:endParaRPr lang="en-US" sz="2400" b="1">
              <a:solidFill>
                <a:srgbClr val="032E53"/>
              </a:solidFill>
              <a:latin typeface="Calibri"/>
              <a:cs typeface="Arial"/>
            </a:endParaRPr>
          </a:p>
        </p:txBody>
      </p:sp>
      <p:sp>
        <p:nvSpPr>
          <p:cNvPr id="15" name="Rectangle 14">
            <a:extLst>
              <a:ext uri="{FF2B5EF4-FFF2-40B4-BE49-F238E27FC236}">
                <a16:creationId xmlns:a16="http://schemas.microsoft.com/office/drawing/2014/main" id="{212E882C-EC83-E556-53D2-AC1550D75991}"/>
              </a:ext>
            </a:extLst>
          </p:cNvPr>
          <p:cNvSpPr/>
          <p:nvPr/>
        </p:nvSpPr>
        <p:spPr>
          <a:xfrm>
            <a:off x="557452" y="5281424"/>
            <a:ext cx="11320166" cy="1159301"/>
          </a:xfrm>
          <a:prstGeom prst="rect">
            <a:avLst/>
          </a:prstGeom>
        </p:spPr>
        <p:txBody>
          <a:bodyPr wrap="square" lIns="91440" tIns="45720" rIns="91440" bIns="45720" anchor="t">
            <a:spAutoFit/>
          </a:bodyPr>
          <a:lstStyle/>
          <a:p>
            <a:pPr marL="228600" indent="-228600">
              <a:spcAft>
                <a:spcPts val="300"/>
              </a:spcAft>
              <a:buFont typeface="+mj-lt"/>
              <a:buAutoNum type="arabicPeriod"/>
            </a:pPr>
            <a:r>
              <a:rPr lang="en-US" sz="1200"/>
              <a:t>Hospital Stays include hospital discharges and observation stays at all MA acute care hospitals.</a:t>
            </a:r>
          </a:p>
          <a:p>
            <a:pPr marL="228600" indent="-228600">
              <a:spcAft>
                <a:spcPts val="300"/>
              </a:spcAft>
              <a:buFont typeface="+mj-lt"/>
              <a:buAutoNum type="arabicPeriod"/>
            </a:pPr>
            <a:r>
              <a:rPr lang="en-US" sz="1200"/>
              <a:t>FFY = Federal fiscal year (Oct. 1</a:t>
            </a:r>
            <a:r>
              <a:rPr lang="en-US" sz="1200" baseline="30000"/>
              <a:t> </a:t>
            </a:r>
            <a:r>
              <a:rPr lang="en-US" sz="1200"/>
              <a:t>– Sep. 30).</a:t>
            </a:r>
            <a:endParaRPr lang="en-US" sz="1200">
              <a:ea typeface="Calibri"/>
              <a:cs typeface="Calibri"/>
            </a:endParaRPr>
          </a:p>
          <a:p>
            <a:pPr>
              <a:spcAft>
                <a:spcPts val="300"/>
              </a:spcAft>
            </a:pPr>
            <a:r>
              <a:rPr lang="en-US" sz="1200" b="1"/>
              <a:t>* </a:t>
            </a:r>
            <a:r>
              <a:rPr lang="en-US" sz="1200"/>
              <a:t>Follow-up treatment and treatment for sequela were combined due to relatively low counts for follow-up treatments</a:t>
            </a:r>
            <a:endParaRPr lang="en-US" sz="1200" b="1"/>
          </a:p>
          <a:p>
            <a:r>
              <a:rPr lang="en-US" sz="1200" b="1"/>
              <a:t>Data Sources:  </a:t>
            </a:r>
            <a:r>
              <a:rPr lang="en-US" sz="1200"/>
              <a:t>Inpatient Hospital Discharge and Outpatient Observation Stay data, MA Center for Health Information and Analysis. Data are collected and reported by FFY.</a:t>
            </a:r>
            <a:endParaRPr lang="en-US" sz="1200">
              <a:ea typeface="Calibri"/>
              <a:cs typeface="Calibri"/>
            </a:endParaRPr>
          </a:p>
          <a:p>
            <a:r>
              <a:rPr lang="en-US" sz="1200" b="1"/>
              <a:t>Analysis</a:t>
            </a:r>
            <a:r>
              <a:rPr lang="en-US" sz="1200"/>
              <a:t> : MA Department of Public Health Injury Surveillance Program.</a:t>
            </a:r>
            <a:endParaRPr lang="en-US" sz="1200">
              <a:ea typeface="Calibri"/>
              <a:cs typeface="Calibri"/>
            </a:endParaRPr>
          </a:p>
        </p:txBody>
      </p:sp>
      <p:sp>
        <p:nvSpPr>
          <p:cNvPr id="6" name="TextBox 1">
            <a:extLst>
              <a:ext uri="{FF2B5EF4-FFF2-40B4-BE49-F238E27FC236}">
                <a16:creationId xmlns:a16="http://schemas.microsoft.com/office/drawing/2014/main" id="{5DE69C31-F1C5-5A3E-6A17-4A9EF4F16198}"/>
              </a:ext>
            </a:extLst>
          </p:cNvPr>
          <p:cNvSpPr txBox="1"/>
          <p:nvPr/>
        </p:nvSpPr>
        <p:spPr>
          <a:xfrm>
            <a:off x="2688721" y="1382392"/>
            <a:ext cx="712273" cy="342921"/>
          </a:xfrm>
          <a:prstGeom prst="rect">
            <a:avLst/>
          </a:prstGeom>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t>697</a:t>
            </a:r>
          </a:p>
        </p:txBody>
      </p:sp>
      <p:sp>
        <p:nvSpPr>
          <p:cNvPr id="14" name="TextBox 1">
            <a:extLst>
              <a:ext uri="{FF2B5EF4-FFF2-40B4-BE49-F238E27FC236}">
                <a16:creationId xmlns:a16="http://schemas.microsoft.com/office/drawing/2014/main" id="{975A34A3-D92B-707E-1D05-0FBE22E6AD5B}"/>
              </a:ext>
            </a:extLst>
          </p:cNvPr>
          <p:cNvSpPr txBox="1"/>
          <p:nvPr/>
        </p:nvSpPr>
        <p:spPr>
          <a:xfrm>
            <a:off x="6385832" y="1368280"/>
            <a:ext cx="712273" cy="342921"/>
          </a:xfrm>
          <a:prstGeom prst="rect">
            <a:avLst/>
          </a:prstGeom>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ea typeface="Calibri" panose="020F0502020204030204"/>
                <a:cs typeface="Calibri" panose="020F0502020204030204"/>
              </a:rPr>
              <a:t>701</a:t>
            </a:r>
          </a:p>
          <a:p>
            <a:pPr algn="ctr"/>
            <a:endParaRPr lang="en-US" sz="1800" b="1">
              <a:ea typeface="Calibri" panose="020F0502020204030204"/>
              <a:cs typeface="Calibri" panose="020F0502020204030204"/>
            </a:endParaRPr>
          </a:p>
        </p:txBody>
      </p:sp>
      <p:sp>
        <p:nvSpPr>
          <p:cNvPr id="17" name="TextBox 1">
            <a:extLst>
              <a:ext uri="{FF2B5EF4-FFF2-40B4-BE49-F238E27FC236}">
                <a16:creationId xmlns:a16="http://schemas.microsoft.com/office/drawing/2014/main" id="{2837E392-8452-A3C9-52C9-CDB919FB0425}"/>
              </a:ext>
            </a:extLst>
          </p:cNvPr>
          <p:cNvSpPr txBox="1"/>
          <p:nvPr/>
        </p:nvSpPr>
        <p:spPr>
          <a:xfrm>
            <a:off x="7641722" y="1142501"/>
            <a:ext cx="712273" cy="342921"/>
          </a:xfrm>
          <a:prstGeom prst="rect">
            <a:avLst/>
          </a:prstGeom>
          <a:solidFill>
            <a:schemeClr val="bg1"/>
          </a:solidFill>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ea typeface="Calibri" panose="020F0502020204030204"/>
                <a:cs typeface="Calibri" panose="020F0502020204030204"/>
              </a:rPr>
              <a:t>756</a:t>
            </a:r>
          </a:p>
          <a:p>
            <a:pPr algn="ctr"/>
            <a:endParaRPr lang="en-US" sz="1800" b="1">
              <a:ea typeface="Calibri" panose="020F0502020204030204"/>
              <a:cs typeface="Calibri" panose="020F0502020204030204"/>
            </a:endParaRPr>
          </a:p>
        </p:txBody>
      </p:sp>
      <p:sp>
        <p:nvSpPr>
          <p:cNvPr id="22" name="TextBox 1">
            <a:extLst>
              <a:ext uri="{FF2B5EF4-FFF2-40B4-BE49-F238E27FC236}">
                <a16:creationId xmlns:a16="http://schemas.microsoft.com/office/drawing/2014/main" id="{6B4CA86C-7039-DA3E-7868-59D29FB01C40}"/>
              </a:ext>
            </a:extLst>
          </p:cNvPr>
          <p:cNvSpPr txBox="1"/>
          <p:nvPr/>
        </p:nvSpPr>
        <p:spPr>
          <a:xfrm>
            <a:off x="3930499" y="1382389"/>
            <a:ext cx="712273" cy="342921"/>
          </a:xfrm>
          <a:prstGeom prst="rect">
            <a:avLst/>
          </a:prstGeom>
          <a:solidFill>
            <a:schemeClr val="bg1"/>
          </a:solidFill>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ea typeface="Calibri" panose="020F0502020204030204"/>
                <a:cs typeface="Calibri" panose="020F0502020204030204"/>
              </a:rPr>
              <a:t>691</a:t>
            </a:r>
          </a:p>
          <a:p>
            <a:pPr algn="ctr"/>
            <a:endParaRPr lang="en-US" sz="1800" b="1">
              <a:ea typeface="Calibri" panose="020F0502020204030204"/>
              <a:cs typeface="Calibri" panose="020F0502020204030204"/>
            </a:endParaRPr>
          </a:p>
        </p:txBody>
      </p:sp>
      <p:sp>
        <p:nvSpPr>
          <p:cNvPr id="23" name="TextBox 1">
            <a:extLst>
              <a:ext uri="{FF2B5EF4-FFF2-40B4-BE49-F238E27FC236}">
                <a16:creationId xmlns:a16="http://schemas.microsoft.com/office/drawing/2014/main" id="{B92BA160-4C0A-93DE-9F34-D31448D184A5}"/>
              </a:ext>
            </a:extLst>
          </p:cNvPr>
          <p:cNvSpPr txBox="1"/>
          <p:nvPr/>
        </p:nvSpPr>
        <p:spPr>
          <a:xfrm>
            <a:off x="5158166" y="1156611"/>
            <a:ext cx="712273" cy="342921"/>
          </a:xfrm>
          <a:prstGeom prst="rect">
            <a:avLst/>
          </a:prstGeom>
          <a:solidFill>
            <a:schemeClr val="bg1"/>
          </a:solidFill>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ea typeface="Calibri" panose="020F0502020204030204"/>
                <a:cs typeface="Calibri" panose="020F0502020204030204"/>
              </a:rPr>
              <a:t>748</a:t>
            </a:r>
          </a:p>
          <a:p>
            <a:pPr algn="ctr"/>
            <a:endParaRPr lang="en-US" sz="1800" b="1">
              <a:ea typeface="Calibri" panose="020F0502020204030204"/>
              <a:cs typeface="Calibri" panose="020F0502020204030204"/>
            </a:endParaRPr>
          </a:p>
        </p:txBody>
      </p:sp>
    </p:spTree>
    <p:extLst>
      <p:ext uri="{BB962C8B-B14F-4D97-AF65-F5344CB8AC3E}">
        <p14:creationId xmlns:p14="http://schemas.microsoft.com/office/powerpoint/2010/main" val="207751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3D70FB-EE21-CCA3-8B3E-5CD31AEB11F5}"/>
              </a:ext>
            </a:extLst>
          </p:cNvPr>
          <p:cNvPicPr>
            <a:picLocks noChangeAspect="1"/>
          </p:cNvPicPr>
          <p:nvPr/>
        </p:nvPicPr>
        <p:blipFill>
          <a:blip r:embed="rId3"/>
          <a:stretch>
            <a:fillRect/>
          </a:stretch>
        </p:blipFill>
        <p:spPr>
          <a:xfrm>
            <a:off x="1391044" y="1069153"/>
            <a:ext cx="9522140" cy="4328401"/>
          </a:xfrm>
          <a:prstGeom prst="rect">
            <a:avLst/>
          </a:prstGeom>
          <a:ln>
            <a:noFill/>
          </a:ln>
        </p:spPr>
      </p:pic>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3</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3</a:t>
            </a:fld>
            <a:endParaRPr lang="en-US">
              <a:solidFill>
                <a:schemeClr val="bg1"/>
              </a:solidFill>
            </a:endParaRPr>
          </a:p>
        </p:txBody>
      </p:sp>
      <p:sp>
        <p:nvSpPr>
          <p:cNvPr id="19" name="Rectangle 18">
            <a:extLst>
              <a:ext uri="{FF2B5EF4-FFF2-40B4-BE49-F238E27FC236}">
                <a16:creationId xmlns:a16="http://schemas.microsoft.com/office/drawing/2014/main" id="{BD5A5579-AD25-2790-9BDE-BC2EAFE610AA}"/>
              </a:ext>
            </a:extLst>
          </p:cNvPr>
          <p:cNvSpPr/>
          <p:nvPr/>
        </p:nvSpPr>
        <p:spPr>
          <a:xfrm>
            <a:off x="988478" y="5397981"/>
            <a:ext cx="10215044" cy="869469"/>
          </a:xfrm>
          <a:prstGeom prst="rect">
            <a:avLst/>
          </a:prstGeom>
        </p:spPr>
        <p:txBody>
          <a:bodyPr wrap="square" lIns="91440" tIns="45720" rIns="91440" bIns="45720" anchor="t">
            <a:spAutoFit/>
          </a:bodyPr>
          <a:lstStyle/>
          <a:p>
            <a:pPr marL="228600" indent="-228600">
              <a:buFont typeface="+mj-lt"/>
              <a:buAutoNum type="arabicPeriod"/>
            </a:pPr>
            <a:r>
              <a:rPr lang="en-US" sz="1200"/>
              <a:t>FFY = Federal fiscal year (Oct. 1</a:t>
            </a:r>
            <a:r>
              <a:rPr lang="en-US" sz="1200" baseline="30000"/>
              <a:t> </a:t>
            </a:r>
            <a:r>
              <a:rPr lang="en-US" sz="1200"/>
              <a:t>– Sep. 30)</a:t>
            </a:r>
            <a:endParaRPr lang="en-US" sz="1200" b="1"/>
          </a:p>
          <a:p>
            <a:r>
              <a:rPr lang="en-US" sz="1200" b="1"/>
              <a:t>*</a:t>
            </a:r>
            <a:r>
              <a:rPr lang="en-US" sz="1200"/>
              <a:t>Follow-up treatment and treatment for sequelae were combined due to low counts for follow-up treatment.</a:t>
            </a:r>
          </a:p>
          <a:p>
            <a:pPr>
              <a:spcAft>
                <a:spcPts val="300"/>
              </a:spcAft>
            </a:pPr>
            <a:r>
              <a:rPr lang="en-US" sz="1200" b="1"/>
              <a:t>Data Source:  </a:t>
            </a:r>
            <a:r>
              <a:rPr lang="en-US" sz="1200"/>
              <a:t>Emergency Department Discharge data, MA Center for Health Information and Analysis. Data are collected and reported by FFY.</a:t>
            </a:r>
          </a:p>
          <a:p>
            <a:pPr>
              <a:spcAft>
                <a:spcPts val="300"/>
              </a:spcAft>
            </a:pPr>
            <a:r>
              <a:rPr lang="en-US" sz="1200" b="1"/>
              <a:t>Analysis:</a:t>
            </a:r>
            <a:r>
              <a:rPr lang="en-US" sz="1200"/>
              <a:t> MA Department of Public Health Injury Surveillance Program.</a:t>
            </a:r>
          </a:p>
        </p:txBody>
      </p:sp>
      <p:sp>
        <p:nvSpPr>
          <p:cNvPr id="5" name="TextBox 4">
            <a:extLst>
              <a:ext uri="{FF2B5EF4-FFF2-40B4-BE49-F238E27FC236}">
                <a16:creationId xmlns:a16="http://schemas.microsoft.com/office/drawing/2014/main" id="{75D7DC38-1A23-764A-17E6-2FCB4D74F789}"/>
              </a:ext>
            </a:extLst>
          </p:cNvPr>
          <p:cNvSpPr txBox="1"/>
          <p:nvPr/>
        </p:nvSpPr>
        <p:spPr>
          <a:xfrm>
            <a:off x="444586" y="215509"/>
            <a:ext cx="11525230" cy="954107"/>
          </a:xfrm>
          <a:prstGeom prst="rect">
            <a:avLst/>
          </a:prstGeom>
          <a:noFill/>
        </p:spPr>
        <p:txBody>
          <a:bodyPr wrap="square" lIns="91440" tIns="45720" rIns="91440" bIns="45720" rtlCol="0" anchor="t">
            <a:spAutoFit/>
          </a:bodyPr>
          <a:lstStyle/>
          <a:p>
            <a:pPr>
              <a:defRPr/>
            </a:pPr>
            <a:r>
              <a:rPr lang="en-US" sz="3200" b="1">
                <a:solidFill>
                  <a:srgbClr val="032E53"/>
                </a:solidFill>
                <a:latin typeface="Calibri"/>
                <a:cs typeface="Arial"/>
              </a:rPr>
              <a:t>Emergency Department (ED) Visits for Nonfatal Spinal Cord Injuries</a:t>
            </a:r>
          </a:p>
          <a:p>
            <a:pPr>
              <a:defRPr/>
            </a:pPr>
            <a:r>
              <a:rPr lang="en-US" sz="2400" b="1">
                <a:solidFill>
                  <a:srgbClr val="032E53"/>
                </a:solidFill>
                <a:latin typeface="Calibri"/>
                <a:cs typeface="Arial"/>
              </a:rPr>
              <a:t>By Treatment Type, Individual-level Counts, MA Residents, FFY2019-FFY2023</a:t>
            </a:r>
            <a:r>
              <a:rPr lang="en-US" sz="2400" b="1" baseline="30000">
                <a:solidFill>
                  <a:srgbClr val="032E53"/>
                </a:solidFill>
                <a:latin typeface="Calibri"/>
                <a:ea typeface="Calibri"/>
                <a:cs typeface="Arial"/>
              </a:rPr>
              <a:t>1</a:t>
            </a:r>
            <a:endParaRPr lang="en-US" sz="2400" b="1">
              <a:solidFill>
                <a:srgbClr val="032E53"/>
              </a:solidFill>
              <a:latin typeface="Calibri"/>
              <a:cs typeface="Arial"/>
            </a:endParaRPr>
          </a:p>
        </p:txBody>
      </p:sp>
      <p:sp>
        <p:nvSpPr>
          <p:cNvPr id="15" name="TextBox 14">
            <a:extLst>
              <a:ext uri="{FF2B5EF4-FFF2-40B4-BE49-F238E27FC236}">
                <a16:creationId xmlns:a16="http://schemas.microsoft.com/office/drawing/2014/main" id="{54F4BA22-83DD-6FE3-CAAD-644B26D1D497}"/>
              </a:ext>
            </a:extLst>
          </p:cNvPr>
          <p:cNvSpPr txBox="1"/>
          <p:nvPr/>
        </p:nvSpPr>
        <p:spPr>
          <a:xfrm>
            <a:off x="2833461" y="1401420"/>
            <a:ext cx="554960" cy="384721"/>
          </a:xfrm>
          <a:prstGeom prst="rect">
            <a:avLst/>
          </a:prstGeom>
          <a:noFill/>
        </p:spPr>
        <p:txBody>
          <a:bodyPr wrap="none" lIns="91440" tIns="45720" rIns="91440" bIns="45720" rtlCol="0" anchor="t">
            <a:spAutoFit/>
          </a:bodyPr>
          <a:lstStyle/>
          <a:p>
            <a:r>
              <a:rPr lang="en-US" sz="1900" b="1">
                <a:ea typeface="Calibri"/>
                <a:cs typeface="Calibri"/>
              </a:rPr>
              <a:t>180</a:t>
            </a:r>
          </a:p>
        </p:txBody>
      </p:sp>
      <p:sp>
        <p:nvSpPr>
          <p:cNvPr id="16" name="TextBox 15">
            <a:extLst>
              <a:ext uri="{FF2B5EF4-FFF2-40B4-BE49-F238E27FC236}">
                <a16:creationId xmlns:a16="http://schemas.microsoft.com/office/drawing/2014/main" id="{754C4745-C8DD-DC1A-B0FA-3B9ABD10A6F0}"/>
              </a:ext>
            </a:extLst>
          </p:cNvPr>
          <p:cNvSpPr txBox="1"/>
          <p:nvPr/>
        </p:nvSpPr>
        <p:spPr>
          <a:xfrm>
            <a:off x="4106566" y="2337818"/>
            <a:ext cx="586597" cy="3801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Calibri"/>
                <a:cs typeface="Calibri"/>
              </a:rPr>
              <a:t>120</a:t>
            </a:r>
            <a:endParaRPr lang="en-US" b="1"/>
          </a:p>
        </p:txBody>
      </p:sp>
      <p:sp>
        <p:nvSpPr>
          <p:cNvPr id="18" name="TextBox 17">
            <a:extLst>
              <a:ext uri="{FF2B5EF4-FFF2-40B4-BE49-F238E27FC236}">
                <a16:creationId xmlns:a16="http://schemas.microsoft.com/office/drawing/2014/main" id="{3C9A69C1-8A7D-6707-E464-78B997259BCD}"/>
              </a:ext>
            </a:extLst>
          </p:cNvPr>
          <p:cNvSpPr txBox="1"/>
          <p:nvPr/>
        </p:nvSpPr>
        <p:spPr>
          <a:xfrm>
            <a:off x="5384820" y="2207622"/>
            <a:ext cx="586597" cy="3801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Calibri"/>
                <a:cs typeface="Calibri"/>
              </a:rPr>
              <a:t>130</a:t>
            </a:r>
            <a:endParaRPr lang="en-US" b="1"/>
          </a:p>
        </p:txBody>
      </p:sp>
      <p:sp>
        <p:nvSpPr>
          <p:cNvPr id="20" name="TextBox 19">
            <a:extLst>
              <a:ext uri="{FF2B5EF4-FFF2-40B4-BE49-F238E27FC236}">
                <a16:creationId xmlns:a16="http://schemas.microsoft.com/office/drawing/2014/main" id="{82F8AB4C-6599-50C8-89EC-5B059AF5E741}"/>
              </a:ext>
            </a:extLst>
          </p:cNvPr>
          <p:cNvSpPr txBox="1"/>
          <p:nvPr/>
        </p:nvSpPr>
        <p:spPr>
          <a:xfrm>
            <a:off x="6677716" y="2337817"/>
            <a:ext cx="586597" cy="3801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Calibri"/>
                <a:cs typeface="Calibri"/>
              </a:rPr>
              <a:t>122</a:t>
            </a:r>
            <a:endParaRPr lang="en-US" b="1"/>
          </a:p>
        </p:txBody>
      </p:sp>
      <p:sp>
        <p:nvSpPr>
          <p:cNvPr id="21" name="TextBox 20">
            <a:extLst>
              <a:ext uri="{FF2B5EF4-FFF2-40B4-BE49-F238E27FC236}">
                <a16:creationId xmlns:a16="http://schemas.microsoft.com/office/drawing/2014/main" id="{D0995433-282A-E496-683E-ED53B1577DF1}"/>
              </a:ext>
            </a:extLst>
          </p:cNvPr>
          <p:cNvSpPr txBox="1"/>
          <p:nvPr/>
        </p:nvSpPr>
        <p:spPr>
          <a:xfrm>
            <a:off x="7928547" y="2481858"/>
            <a:ext cx="586597" cy="3801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Calibri"/>
                <a:cs typeface="Calibri"/>
              </a:rPr>
              <a:t>114</a:t>
            </a:r>
            <a:endParaRPr lang="en-US" b="1"/>
          </a:p>
        </p:txBody>
      </p:sp>
    </p:spTree>
    <p:extLst>
      <p:ext uri="{BB962C8B-B14F-4D97-AF65-F5344CB8AC3E}">
        <p14:creationId xmlns:p14="http://schemas.microsoft.com/office/powerpoint/2010/main" val="122660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4</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4</a:t>
            </a:fld>
            <a:endParaRPr lang="en-US">
              <a:solidFill>
                <a:schemeClr val="bg1"/>
              </a:solidFill>
            </a:endParaRPr>
          </a:p>
        </p:txBody>
      </p:sp>
      <p:grpSp>
        <p:nvGrpSpPr>
          <p:cNvPr id="6" name="Group 5">
            <a:extLst>
              <a:ext uri="{FF2B5EF4-FFF2-40B4-BE49-F238E27FC236}">
                <a16:creationId xmlns:a16="http://schemas.microsoft.com/office/drawing/2014/main" id="{B097A0A2-5BF7-42F5-AC99-60BCB2F04C6D}"/>
              </a:ext>
            </a:extLst>
          </p:cNvPr>
          <p:cNvGrpSpPr/>
          <p:nvPr/>
        </p:nvGrpSpPr>
        <p:grpSpPr>
          <a:xfrm>
            <a:off x="8374339" y="1474437"/>
            <a:ext cx="3662986" cy="4335473"/>
            <a:chOff x="7636041" y="881928"/>
            <a:chExt cx="3551339" cy="4479195"/>
          </a:xfrm>
        </p:grpSpPr>
        <p:pic>
          <p:nvPicPr>
            <p:cNvPr id="11" name="Picture 2" descr="Spine Basics - OrthoInfo - AAOS">
              <a:extLst>
                <a:ext uri="{FF2B5EF4-FFF2-40B4-BE49-F238E27FC236}">
                  <a16:creationId xmlns:a16="http://schemas.microsoft.com/office/drawing/2014/main" id="{15DF3C0E-4B0F-682A-8BB9-72A102E75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041" y="881928"/>
              <a:ext cx="3438644" cy="44791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B812C7A-A20D-47D8-9D59-91FC653A6932}"/>
                </a:ext>
              </a:extLst>
            </p:cNvPr>
            <p:cNvSpPr/>
            <p:nvPr/>
          </p:nvSpPr>
          <p:spPr>
            <a:xfrm>
              <a:off x="10349934" y="2279037"/>
              <a:ext cx="817166" cy="191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061C7B-69E4-4377-A7B5-572B324927A1}"/>
                </a:ext>
              </a:extLst>
            </p:cNvPr>
            <p:cNvSpPr/>
            <p:nvPr/>
          </p:nvSpPr>
          <p:spPr>
            <a:xfrm>
              <a:off x="10370214" y="3441043"/>
              <a:ext cx="817166" cy="191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CB90CC-19AD-4F01-A1E0-D551AA040BD9}"/>
                </a:ext>
              </a:extLst>
            </p:cNvPr>
            <p:cNvSpPr/>
            <p:nvPr/>
          </p:nvSpPr>
          <p:spPr>
            <a:xfrm>
              <a:off x="10280552" y="4529849"/>
              <a:ext cx="817166" cy="191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BA5A4602-5843-0D30-E10C-6CB89CC881CF}"/>
              </a:ext>
            </a:extLst>
          </p:cNvPr>
          <p:cNvSpPr txBox="1"/>
          <p:nvPr/>
        </p:nvSpPr>
        <p:spPr>
          <a:xfrm>
            <a:off x="702880" y="89732"/>
            <a:ext cx="11144563" cy="1323439"/>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Highest Level of Nonfatal Spinal Cord Injury </a:t>
            </a:r>
          </a:p>
          <a:p>
            <a:pPr>
              <a:defRPr/>
            </a:pPr>
            <a:r>
              <a:rPr lang="en-US" sz="2400" b="1">
                <a:solidFill>
                  <a:srgbClr val="032E53"/>
                </a:solidFill>
                <a:ea typeface="+mn-lt"/>
                <a:cs typeface="+mn-lt"/>
              </a:rPr>
              <a:t>Combined Hospital Stays and ED Visits</a:t>
            </a:r>
            <a:r>
              <a:rPr lang="en-US" sz="2400" b="1" baseline="30000">
                <a:solidFill>
                  <a:srgbClr val="032E53"/>
                </a:solidFill>
                <a:ea typeface="+mn-lt"/>
                <a:cs typeface="+mn-lt"/>
              </a:rPr>
              <a:t>1</a:t>
            </a:r>
            <a:r>
              <a:rPr lang="en-US" sz="2400" b="1">
                <a:solidFill>
                  <a:srgbClr val="032E53"/>
                </a:solidFill>
                <a:ea typeface="+mn-lt"/>
                <a:cs typeface="+mn-lt"/>
              </a:rPr>
              <a:t>, Active Treatment, Individual-Level, FFY2023</a:t>
            </a:r>
            <a:r>
              <a:rPr lang="en-US" sz="2400" b="1" baseline="30000">
                <a:solidFill>
                  <a:srgbClr val="032E53"/>
                </a:solidFill>
                <a:ea typeface="+mn-lt"/>
                <a:cs typeface="+mn-lt"/>
              </a:rPr>
              <a:t>1  </a:t>
            </a:r>
            <a:r>
              <a:rPr lang="en-US" sz="2400" b="1">
                <a:solidFill>
                  <a:srgbClr val="032E53"/>
                </a:solidFill>
                <a:ea typeface="+mn-lt"/>
                <a:cs typeface="+mn-lt"/>
              </a:rPr>
              <a:t>N = 492 MA Residents </a:t>
            </a:r>
            <a:endParaRPr lang="en-US" sz="2400" b="1">
              <a:solidFill>
                <a:srgbClr val="032E53"/>
              </a:solidFill>
              <a:cs typeface="Calibri"/>
            </a:endParaRPr>
          </a:p>
        </p:txBody>
      </p:sp>
      <p:sp>
        <p:nvSpPr>
          <p:cNvPr id="25" name="Rectangle 24">
            <a:extLst>
              <a:ext uri="{FF2B5EF4-FFF2-40B4-BE49-F238E27FC236}">
                <a16:creationId xmlns:a16="http://schemas.microsoft.com/office/drawing/2014/main" id="{607E3155-8986-58DE-5297-45B525BC15E1}"/>
              </a:ext>
            </a:extLst>
          </p:cNvPr>
          <p:cNvSpPr/>
          <p:nvPr/>
        </p:nvSpPr>
        <p:spPr>
          <a:xfrm>
            <a:off x="1186381" y="5714983"/>
            <a:ext cx="10427180" cy="646331"/>
          </a:xfrm>
          <a:prstGeom prst="rect">
            <a:avLst/>
          </a:prstGeom>
        </p:spPr>
        <p:txBody>
          <a:bodyPr wrap="square" lIns="91440" tIns="45720" rIns="91440" bIns="45720" anchor="t">
            <a:spAutoFit/>
          </a:bodyPr>
          <a:lstStyle/>
          <a:p>
            <a:pPr marL="228600" indent="-228600">
              <a:buFontTx/>
              <a:buAutoNum type="arabicPeriod"/>
            </a:pPr>
            <a:r>
              <a:rPr lang="en-US" sz="1200"/>
              <a:t>FFY = Federal fiscal year (Oct. 1</a:t>
            </a:r>
            <a:r>
              <a:rPr lang="en-US" sz="1200" baseline="30000"/>
              <a:t> </a:t>
            </a:r>
            <a:r>
              <a:rPr lang="en-US" sz="1200"/>
              <a:t>– Sep. 30).</a:t>
            </a:r>
          </a:p>
          <a:p>
            <a:r>
              <a:rPr lang="en-US" sz="1200" b="1"/>
              <a:t>Data Sources:  </a:t>
            </a:r>
            <a:r>
              <a:rPr lang="en-US" sz="1200"/>
              <a:t>Inpatient Hospital Discharge, Outpatient Observation Stay, and ED Discharge data, MA Center for Health Information and Analysis</a:t>
            </a:r>
          </a:p>
          <a:p>
            <a:r>
              <a:rPr lang="en-US" sz="1200" b="1"/>
              <a:t>Analysis: </a:t>
            </a:r>
            <a:r>
              <a:rPr lang="en-US" sz="1200"/>
              <a:t>MA Department of Public Health Injury Surveillance Program.</a:t>
            </a:r>
          </a:p>
        </p:txBody>
      </p:sp>
      <p:pic>
        <p:nvPicPr>
          <p:cNvPr id="13" name="Picture 12">
            <a:extLst>
              <a:ext uri="{FF2B5EF4-FFF2-40B4-BE49-F238E27FC236}">
                <a16:creationId xmlns:a16="http://schemas.microsoft.com/office/drawing/2014/main" id="{C8CAE7C8-1452-8073-F714-53358AFE26DB}"/>
              </a:ext>
            </a:extLst>
          </p:cNvPr>
          <p:cNvPicPr>
            <a:picLocks noChangeAspect="1"/>
          </p:cNvPicPr>
          <p:nvPr/>
        </p:nvPicPr>
        <p:blipFill>
          <a:blip r:embed="rId4"/>
          <a:stretch>
            <a:fillRect/>
          </a:stretch>
        </p:blipFill>
        <p:spPr>
          <a:xfrm>
            <a:off x="1690360" y="1505443"/>
            <a:ext cx="6446455" cy="4096736"/>
          </a:xfrm>
          <a:prstGeom prst="rect">
            <a:avLst/>
          </a:prstGeom>
        </p:spPr>
      </p:pic>
      <p:sp>
        <p:nvSpPr>
          <p:cNvPr id="14" name="TextBox 13">
            <a:extLst>
              <a:ext uri="{FF2B5EF4-FFF2-40B4-BE49-F238E27FC236}">
                <a16:creationId xmlns:a16="http://schemas.microsoft.com/office/drawing/2014/main" id="{A9E0A2F1-3DCE-B1F4-F42D-3D4DA5076CD8}"/>
              </a:ext>
            </a:extLst>
          </p:cNvPr>
          <p:cNvSpPr txBox="1"/>
          <p:nvPr/>
        </p:nvSpPr>
        <p:spPr>
          <a:xfrm>
            <a:off x="4020207" y="3061137"/>
            <a:ext cx="15476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ea typeface="Calibri"/>
                <a:cs typeface="Calibri"/>
              </a:rPr>
              <a:t>71.1%, n=350</a:t>
            </a:r>
            <a:endParaRPr lang="en-US" b="1">
              <a:solidFill>
                <a:schemeClr val="bg1"/>
              </a:solidFill>
            </a:endParaRPr>
          </a:p>
        </p:txBody>
      </p:sp>
      <p:sp>
        <p:nvSpPr>
          <p:cNvPr id="18" name="TextBox 17">
            <a:extLst>
              <a:ext uri="{FF2B5EF4-FFF2-40B4-BE49-F238E27FC236}">
                <a16:creationId xmlns:a16="http://schemas.microsoft.com/office/drawing/2014/main" id="{BB3AF000-6E9C-B68B-EF3A-6155CE589480}"/>
              </a:ext>
            </a:extLst>
          </p:cNvPr>
          <p:cNvSpPr txBox="1"/>
          <p:nvPr/>
        </p:nvSpPr>
        <p:spPr>
          <a:xfrm>
            <a:off x="4020207" y="4453757"/>
            <a:ext cx="14425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libri"/>
                <a:cs typeface="Calibri"/>
              </a:rPr>
              <a:t>15.4%, n=76</a:t>
            </a:r>
          </a:p>
        </p:txBody>
      </p:sp>
      <p:sp>
        <p:nvSpPr>
          <p:cNvPr id="19" name="TextBox 18">
            <a:extLst>
              <a:ext uri="{FF2B5EF4-FFF2-40B4-BE49-F238E27FC236}">
                <a16:creationId xmlns:a16="http://schemas.microsoft.com/office/drawing/2014/main" id="{3D52D093-749F-A3D3-A462-5B58401C30B1}"/>
              </a:ext>
            </a:extLst>
          </p:cNvPr>
          <p:cNvSpPr txBox="1"/>
          <p:nvPr/>
        </p:nvSpPr>
        <p:spPr>
          <a:xfrm>
            <a:off x="4020207" y="4939860"/>
            <a:ext cx="1429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ea typeface="Calibri"/>
                <a:cs typeface="Calibri"/>
              </a:rPr>
              <a:t>13.4%, n=66</a:t>
            </a:r>
          </a:p>
        </p:txBody>
      </p:sp>
    </p:spTree>
    <p:extLst>
      <p:ext uri="{BB962C8B-B14F-4D97-AF65-F5344CB8AC3E}">
        <p14:creationId xmlns:p14="http://schemas.microsoft.com/office/powerpoint/2010/main" val="201705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5</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5</a:t>
            </a:fld>
            <a:endParaRPr lang="en-US">
              <a:solidFill>
                <a:schemeClr val="bg1"/>
              </a:solidFill>
            </a:endParaRPr>
          </a:p>
        </p:txBody>
      </p:sp>
      <p:sp>
        <p:nvSpPr>
          <p:cNvPr id="9" name="TextBox 8">
            <a:extLst>
              <a:ext uri="{FF2B5EF4-FFF2-40B4-BE49-F238E27FC236}">
                <a16:creationId xmlns:a16="http://schemas.microsoft.com/office/drawing/2014/main" id="{BA5A4602-5843-0D30-E10C-6CB89CC881CF}"/>
              </a:ext>
            </a:extLst>
          </p:cNvPr>
          <p:cNvSpPr txBox="1"/>
          <p:nvPr/>
        </p:nvSpPr>
        <p:spPr>
          <a:xfrm>
            <a:off x="253083" y="39160"/>
            <a:ext cx="11685833" cy="1323439"/>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Groups at Highest Risk of Nonfatal Spinal Cord Injury (SCI)</a:t>
            </a:r>
          </a:p>
          <a:p>
            <a:pPr>
              <a:defRPr/>
            </a:pPr>
            <a:r>
              <a:rPr lang="en-US" sz="2400" b="1">
                <a:solidFill>
                  <a:srgbClr val="032E53"/>
                </a:solidFill>
                <a:ea typeface="+mn-lt"/>
                <a:cs typeface="+mn-lt"/>
              </a:rPr>
              <a:t>Combined Hospital Stays and ED Visits, Active Treatment, Individual-Level, FFY2023</a:t>
            </a:r>
            <a:r>
              <a:rPr lang="en-US" sz="2400" b="1" baseline="30000">
                <a:solidFill>
                  <a:srgbClr val="032E53"/>
                </a:solidFill>
                <a:ea typeface="+mn-lt"/>
                <a:cs typeface="+mn-lt"/>
              </a:rPr>
              <a:t>1</a:t>
            </a:r>
            <a:r>
              <a:rPr lang="en-US" sz="2400" b="1">
                <a:solidFill>
                  <a:srgbClr val="032E53"/>
                </a:solidFill>
                <a:ea typeface="+mn-lt"/>
                <a:cs typeface="+mn-lt"/>
              </a:rPr>
              <a:t>,</a:t>
            </a:r>
            <a:r>
              <a:rPr lang="en-US" sz="2400" b="1" baseline="30000">
                <a:solidFill>
                  <a:srgbClr val="032E53"/>
                </a:solidFill>
                <a:ea typeface="+mn-lt"/>
                <a:cs typeface="+mn-lt"/>
              </a:rPr>
              <a:t> </a:t>
            </a:r>
            <a:r>
              <a:rPr lang="en-US" sz="2400" b="1">
                <a:solidFill>
                  <a:srgbClr val="032E53"/>
                </a:solidFill>
                <a:ea typeface="+mn-lt"/>
                <a:cs typeface="+mn-lt"/>
              </a:rPr>
              <a:t>N=492 MA Residents</a:t>
            </a:r>
            <a:endParaRPr lang="en-US" sz="2400" b="1">
              <a:solidFill>
                <a:srgbClr val="032E53"/>
              </a:solidFill>
              <a:cs typeface="Calibri"/>
            </a:endParaRPr>
          </a:p>
        </p:txBody>
      </p:sp>
      <p:sp>
        <p:nvSpPr>
          <p:cNvPr id="25" name="Rectangle 24">
            <a:extLst>
              <a:ext uri="{FF2B5EF4-FFF2-40B4-BE49-F238E27FC236}">
                <a16:creationId xmlns:a16="http://schemas.microsoft.com/office/drawing/2014/main" id="{607E3155-8986-58DE-5297-45B525BC15E1}"/>
              </a:ext>
            </a:extLst>
          </p:cNvPr>
          <p:cNvSpPr/>
          <p:nvPr/>
        </p:nvSpPr>
        <p:spPr>
          <a:xfrm>
            <a:off x="914813" y="5618716"/>
            <a:ext cx="10742762" cy="830997"/>
          </a:xfrm>
          <a:prstGeom prst="rect">
            <a:avLst/>
          </a:prstGeom>
        </p:spPr>
        <p:txBody>
          <a:bodyPr wrap="square" lIns="91440" tIns="45720" rIns="91440" bIns="45720" anchor="t">
            <a:spAutoFit/>
          </a:bodyPr>
          <a:lstStyle/>
          <a:p>
            <a:r>
              <a:rPr lang="en-US" sz="1200"/>
              <a:t>1. FFY = Federal fiscal year (Oct. 1</a:t>
            </a:r>
            <a:r>
              <a:rPr lang="en-US" sz="1200" baseline="30000"/>
              <a:t> </a:t>
            </a:r>
            <a:r>
              <a:rPr lang="en-US" sz="1200"/>
              <a:t>– Sep. 30).</a:t>
            </a:r>
          </a:p>
          <a:p>
            <a:r>
              <a:rPr lang="en-US" sz="1200" b="1"/>
              <a:t>Data Sources: </a:t>
            </a:r>
            <a:r>
              <a:rPr lang="en-US" sz="1200"/>
              <a:t>Inpatient Hospital Discharge, Outpatient Observation Stay, and ED Discharge data, MA Center for Health Information and Analysis</a:t>
            </a:r>
          </a:p>
          <a:p>
            <a:r>
              <a:rPr lang="en-US" sz="1200"/>
              <a:t>Population - University of Massachusetts Donahue Institute (UMDI) Population Query Tool.  </a:t>
            </a:r>
          </a:p>
          <a:p>
            <a:r>
              <a:rPr lang="en-US" sz="1200" b="1"/>
              <a:t>Analysis: </a:t>
            </a:r>
            <a:r>
              <a:rPr lang="en-US" sz="1200"/>
              <a:t>MA Department of Public Health Injury Surveillance Program.</a:t>
            </a:r>
          </a:p>
        </p:txBody>
      </p:sp>
      <p:sp>
        <p:nvSpPr>
          <p:cNvPr id="10" name="TextBox 9">
            <a:extLst>
              <a:ext uri="{FF2B5EF4-FFF2-40B4-BE49-F238E27FC236}">
                <a16:creationId xmlns:a16="http://schemas.microsoft.com/office/drawing/2014/main" id="{B8623A77-193A-2375-3B37-9A5316D43C1D}"/>
              </a:ext>
            </a:extLst>
          </p:cNvPr>
          <p:cNvSpPr txBox="1"/>
          <p:nvPr/>
        </p:nvSpPr>
        <p:spPr>
          <a:xfrm>
            <a:off x="6943894" y="5364253"/>
            <a:ext cx="1438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Age in Years</a:t>
            </a:r>
            <a:endParaRPr lang="en-US" b="1"/>
          </a:p>
        </p:txBody>
      </p:sp>
      <p:sp>
        <p:nvSpPr>
          <p:cNvPr id="5" name="TextBox 4">
            <a:extLst>
              <a:ext uri="{FF2B5EF4-FFF2-40B4-BE49-F238E27FC236}">
                <a16:creationId xmlns:a16="http://schemas.microsoft.com/office/drawing/2014/main" id="{7EF5C2FE-DB1E-2FB5-8DAB-0A13EE639EC2}"/>
              </a:ext>
            </a:extLst>
          </p:cNvPr>
          <p:cNvSpPr txBox="1"/>
          <p:nvPr/>
        </p:nvSpPr>
        <p:spPr>
          <a:xfrm>
            <a:off x="4185319" y="1419626"/>
            <a:ext cx="3870675" cy="769441"/>
          </a:xfrm>
          <a:prstGeom prst="rect">
            <a:avLst/>
          </a:prstGeom>
          <a:solidFill>
            <a:schemeClr val="bg1"/>
          </a:solidFill>
        </p:spPr>
        <p:txBody>
          <a:bodyPr wrap="none" rtlCol="0">
            <a:spAutoFit/>
          </a:bodyPr>
          <a:lstStyle/>
          <a:p>
            <a:r>
              <a:rPr lang="en-US" sz="2200" b="1">
                <a:solidFill>
                  <a:srgbClr val="032E53"/>
                </a:solidFill>
              </a:rPr>
              <a:t>SCI Rates by Sex and Age Group</a:t>
            </a:r>
          </a:p>
          <a:p>
            <a:endParaRPr lang="en-US" sz="2200" b="1">
              <a:solidFill>
                <a:srgbClr val="032E53"/>
              </a:solidFill>
            </a:endParaRPr>
          </a:p>
        </p:txBody>
      </p:sp>
      <p:graphicFrame>
        <p:nvGraphicFramePr>
          <p:cNvPr id="14" name="Chart 13">
            <a:extLst>
              <a:ext uri="{FF2B5EF4-FFF2-40B4-BE49-F238E27FC236}">
                <a16:creationId xmlns:a16="http://schemas.microsoft.com/office/drawing/2014/main" id="{31753A53-3451-1C5A-8D7A-4EA91404D677}"/>
              </a:ext>
            </a:extLst>
          </p:cNvPr>
          <p:cNvGraphicFramePr>
            <a:graphicFrameLocks/>
          </p:cNvGraphicFramePr>
          <p:nvPr>
            <p:extLst>
              <p:ext uri="{D42A27DB-BD31-4B8C-83A1-F6EECF244321}">
                <p14:modId xmlns:p14="http://schemas.microsoft.com/office/powerpoint/2010/main" val="1844806293"/>
              </p:ext>
            </p:extLst>
          </p:nvPr>
        </p:nvGraphicFramePr>
        <p:xfrm>
          <a:off x="1953492" y="1346558"/>
          <a:ext cx="7854084" cy="4151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77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6</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Calibri"/>
              </a:rPr>
              <a:t>count</a:t>
            </a: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6</a:t>
            </a:fld>
            <a:endParaRPr lang="en-US">
              <a:solidFill>
                <a:schemeClr val="bg1"/>
              </a:solidFill>
            </a:endParaRPr>
          </a:p>
        </p:txBody>
      </p:sp>
      <p:sp>
        <p:nvSpPr>
          <p:cNvPr id="9" name="TextBox 8">
            <a:extLst>
              <a:ext uri="{FF2B5EF4-FFF2-40B4-BE49-F238E27FC236}">
                <a16:creationId xmlns:a16="http://schemas.microsoft.com/office/drawing/2014/main" id="{BA5A4602-5843-0D30-E10C-6CB89CC881CF}"/>
              </a:ext>
            </a:extLst>
          </p:cNvPr>
          <p:cNvSpPr txBox="1"/>
          <p:nvPr/>
        </p:nvSpPr>
        <p:spPr>
          <a:xfrm>
            <a:off x="851724" y="197723"/>
            <a:ext cx="10949406" cy="1323439"/>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Groups at Highest Risk of Nonfatal Spinal Cord Injury (SCI)</a:t>
            </a:r>
          </a:p>
          <a:p>
            <a:pPr>
              <a:defRPr/>
            </a:pPr>
            <a:r>
              <a:rPr lang="en-US" sz="2400" b="1">
                <a:solidFill>
                  <a:srgbClr val="032E53"/>
                </a:solidFill>
                <a:ea typeface="+mn-lt"/>
                <a:cs typeface="+mn-lt"/>
              </a:rPr>
              <a:t>Combined Hospital Stays and ED Visits, Active Treatment, Individual-Level, FFY2023</a:t>
            </a:r>
            <a:r>
              <a:rPr lang="en-US" sz="2400" b="1" baseline="30000">
                <a:solidFill>
                  <a:srgbClr val="032E53"/>
                </a:solidFill>
                <a:ea typeface="+mn-lt"/>
                <a:cs typeface="+mn-lt"/>
              </a:rPr>
              <a:t>1</a:t>
            </a:r>
            <a:endParaRPr lang="en-US" sz="2400" b="1">
              <a:solidFill>
                <a:srgbClr val="032E53"/>
              </a:solidFill>
              <a:ea typeface="+mn-lt"/>
              <a:cs typeface="+mn-lt"/>
            </a:endParaRPr>
          </a:p>
          <a:p>
            <a:pPr>
              <a:defRPr/>
            </a:pPr>
            <a:r>
              <a:rPr lang="en-US" sz="2400" b="1">
                <a:solidFill>
                  <a:srgbClr val="032E53"/>
                </a:solidFill>
                <a:ea typeface="+mn-lt"/>
                <a:cs typeface="+mn-lt"/>
              </a:rPr>
              <a:t>N=492 MA Residents</a:t>
            </a:r>
            <a:endParaRPr lang="en-US" sz="2400" b="1">
              <a:solidFill>
                <a:srgbClr val="032E53"/>
              </a:solidFill>
              <a:ea typeface="Calibri"/>
              <a:cs typeface="Calibri"/>
            </a:endParaRPr>
          </a:p>
        </p:txBody>
      </p:sp>
      <p:sp>
        <p:nvSpPr>
          <p:cNvPr id="25" name="Rectangle 24">
            <a:extLst>
              <a:ext uri="{FF2B5EF4-FFF2-40B4-BE49-F238E27FC236}">
                <a16:creationId xmlns:a16="http://schemas.microsoft.com/office/drawing/2014/main" id="{607E3155-8986-58DE-5297-45B525BC15E1}"/>
              </a:ext>
            </a:extLst>
          </p:cNvPr>
          <p:cNvSpPr/>
          <p:nvPr/>
        </p:nvSpPr>
        <p:spPr>
          <a:xfrm>
            <a:off x="958209" y="5229774"/>
            <a:ext cx="9176391" cy="1200329"/>
          </a:xfrm>
          <a:prstGeom prst="rect">
            <a:avLst/>
          </a:prstGeom>
        </p:spPr>
        <p:txBody>
          <a:bodyPr wrap="square" lIns="91440" tIns="45720" rIns="91440" bIns="45720" anchor="t">
            <a:spAutoFit/>
          </a:bodyPr>
          <a:lstStyle/>
          <a:p>
            <a:r>
              <a:rPr lang="en-US" sz="1200"/>
              <a:t>1.  FFY = Federal fiscal year (Oct. 1</a:t>
            </a:r>
            <a:r>
              <a:rPr lang="en-US" sz="1200" baseline="30000"/>
              <a:t> </a:t>
            </a:r>
            <a:r>
              <a:rPr lang="en-US" sz="1200"/>
              <a:t>– Sep. 30).</a:t>
            </a:r>
          </a:p>
          <a:p>
            <a:r>
              <a:rPr lang="en-US" sz="1200"/>
              <a:t>2.  Includes only groups where counts were 11 are greater due to confidentiality guidelines.</a:t>
            </a:r>
            <a:endParaRPr lang="en-US" sz="1200">
              <a:ea typeface="Calibri"/>
              <a:cs typeface="Calibri"/>
            </a:endParaRPr>
          </a:p>
          <a:p>
            <a:r>
              <a:rPr lang="en-US" sz="1200">
                <a:cs typeface="Calibri"/>
              </a:rPr>
              <a:t>3. </a:t>
            </a:r>
            <a:r>
              <a:rPr lang="en-US" sz="1200" err="1">
                <a:cs typeface="Calibri"/>
              </a:rPr>
              <a:t>nH</a:t>
            </a:r>
            <a:r>
              <a:rPr lang="en-US" sz="1200">
                <a:cs typeface="Calibri"/>
              </a:rPr>
              <a:t>/</a:t>
            </a:r>
            <a:r>
              <a:rPr lang="en-US" sz="1200" err="1">
                <a:cs typeface="Calibri"/>
              </a:rPr>
              <a:t>nL</a:t>
            </a:r>
            <a:r>
              <a:rPr lang="en-US" sz="1200">
                <a:cs typeface="Calibri"/>
              </a:rPr>
              <a:t> = non-Hispanic/non-Latinx</a:t>
            </a:r>
          </a:p>
          <a:p>
            <a:r>
              <a:rPr lang="en-US" sz="1200" b="1"/>
              <a:t>Data Sources: </a:t>
            </a:r>
            <a:r>
              <a:rPr lang="en-US" sz="1200"/>
              <a:t>Inpatient Hospital Discharge, Outpatient Observation Stay, and ED Discharge data, MA Center for Health Information and Analysis</a:t>
            </a:r>
            <a:endParaRPr lang="en-US" sz="1200">
              <a:cs typeface="Calibri"/>
            </a:endParaRPr>
          </a:p>
          <a:p>
            <a:r>
              <a:rPr lang="en-US" sz="1200"/>
              <a:t>Population - University of Massachusetts Donahue Institute (UMDI) Population Query Tool.  </a:t>
            </a:r>
            <a:endParaRPr lang="en-US" sz="1200">
              <a:cs typeface="Calibri"/>
            </a:endParaRPr>
          </a:p>
          <a:p>
            <a:r>
              <a:rPr lang="en-US" sz="1200" b="1"/>
              <a:t>Analysis: </a:t>
            </a:r>
            <a:r>
              <a:rPr lang="en-US" sz="1200"/>
              <a:t>MA Department of Public Health Injury Surveillance Program.</a:t>
            </a:r>
            <a:endParaRPr lang="en-US" sz="1200">
              <a:cs typeface="Calibri"/>
            </a:endParaRPr>
          </a:p>
        </p:txBody>
      </p:sp>
      <p:graphicFrame>
        <p:nvGraphicFramePr>
          <p:cNvPr id="6" name="Chart 5">
            <a:extLst>
              <a:ext uri="{FF2B5EF4-FFF2-40B4-BE49-F238E27FC236}">
                <a16:creationId xmlns:a16="http://schemas.microsoft.com/office/drawing/2014/main" id="{57D370A4-96C5-3A9F-F92E-441FAFBF5F99}"/>
              </a:ext>
            </a:extLst>
          </p:cNvPr>
          <p:cNvGraphicFramePr>
            <a:graphicFrameLocks/>
          </p:cNvGraphicFramePr>
          <p:nvPr>
            <p:extLst>
              <p:ext uri="{D42A27DB-BD31-4B8C-83A1-F6EECF244321}">
                <p14:modId xmlns:p14="http://schemas.microsoft.com/office/powerpoint/2010/main" val="80607457"/>
              </p:ext>
            </p:extLst>
          </p:nvPr>
        </p:nvGraphicFramePr>
        <p:xfrm>
          <a:off x="2197291" y="1507238"/>
          <a:ext cx="7385190" cy="398581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B8FE0C4-9309-1260-0AD6-3A0F1B9B3C7E}"/>
              </a:ext>
            </a:extLst>
          </p:cNvPr>
          <p:cNvSpPr txBox="1"/>
          <p:nvPr/>
        </p:nvSpPr>
        <p:spPr>
          <a:xfrm>
            <a:off x="4380931" y="4840702"/>
            <a:ext cx="263214" cy="276999"/>
          </a:xfrm>
          <a:prstGeom prst="rect">
            <a:avLst/>
          </a:prstGeom>
          <a:noFill/>
        </p:spPr>
        <p:txBody>
          <a:bodyPr wrap="none" rtlCol="0">
            <a:spAutoFit/>
          </a:bodyPr>
          <a:lstStyle/>
          <a:p>
            <a:r>
              <a:rPr lang="en-US" sz="1200" b="1"/>
              <a:t>3</a:t>
            </a:r>
          </a:p>
        </p:txBody>
      </p:sp>
      <p:sp>
        <p:nvSpPr>
          <p:cNvPr id="8" name="TextBox 7">
            <a:extLst>
              <a:ext uri="{FF2B5EF4-FFF2-40B4-BE49-F238E27FC236}">
                <a16:creationId xmlns:a16="http://schemas.microsoft.com/office/drawing/2014/main" id="{4E96FABC-BB8B-93BD-39B2-63A68AFC845B}"/>
              </a:ext>
            </a:extLst>
          </p:cNvPr>
          <p:cNvSpPr txBox="1"/>
          <p:nvPr/>
        </p:nvSpPr>
        <p:spPr>
          <a:xfrm>
            <a:off x="4186660" y="1448070"/>
            <a:ext cx="3904723" cy="430887"/>
          </a:xfrm>
          <a:prstGeom prst="rect">
            <a:avLst/>
          </a:prstGeom>
          <a:solidFill>
            <a:schemeClr val="bg1"/>
          </a:solidFill>
        </p:spPr>
        <p:txBody>
          <a:bodyPr wrap="none" rtlCol="0">
            <a:spAutoFit/>
          </a:bodyPr>
          <a:lstStyle/>
          <a:p>
            <a:r>
              <a:rPr lang="en-US" sz="2200" b="1">
                <a:solidFill>
                  <a:srgbClr val="032E53"/>
                </a:solidFill>
              </a:rPr>
              <a:t>SCI Rates by Race and Ethnicity</a:t>
            </a:r>
            <a:r>
              <a:rPr lang="en-US" sz="2200" b="1" baseline="30000">
                <a:solidFill>
                  <a:srgbClr val="032E53"/>
                </a:solidFill>
              </a:rPr>
              <a:t>2</a:t>
            </a:r>
            <a:endParaRPr lang="en-US" sz="2200" b="1">
              <a:solidFill>
                <a:srgbClr val="032E53"/>
              </a:solidFill>
            </a:endParaRPr>
          </a:p>
        </p:txBody>
      </p:sp>
    </p:spTree>
    <p:extLst>
      <p:ext uri="{BB962C8B-B14F-4D97-AF65-F5344CB8AC3E}">
        <p14:creationId xmlns:p14="http://schemas.microsoft.com/office/powerpoint/2010/main" val="79816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16EE46-7D32-B93C-B7D1-68E6D2A2970E}"/>
              </a:ext>
            </a:extLst>
          </p:cNvPr>
          <p:cNvPicPr>
            <a:picLocks noChangeAspect="1"/>
          </p:cNvPicPr>
          <p:nvPr/>
        </p:nvPicPr>
        <p:blipFill>
          <a:blip r:embed="rId3"/>
          <a:stretch>
            <a:fillRect/>
          </a:stretch>
        </p:blipFill>
        <p:spPr>
          <a:xfrm>
            <a:off x="1302773" y="1426462"/>
            <a:ext cx="9598744" cy="4140272"/>
          </a:xfrm>
          <a:prstGeom prst="rect">
            <a:avLst/>
          </a:prstGeom>
        </p:spPr>
      </p:pic>
      <p:sp>
        <p:nvSpPr>
          <p:cNvPr id="2" name="Slide Number Placeholder 1">
            <a:extLst>
              <a:ext uri="{FF2B5EF4-FFF2-40B4-BE49-F238E27FC236}">
                <a16:creationId xmlns:a16="http://schemas.microsoft.com/office/drawing/2014/main" id="{592B6831-5E8F-3F67-A22C-49C798422D98}"/>
              </a:ext>
            </a:extLst>
          </p:cNvPr>
          <p:cNvSpPr>
            <a:spLocks noGrp="1"/>
          </p:cNvSpPr>
          <p:nvPr>
            <p:ph type="sldNum" sz="quarter" idx="12"/>
          </p:nvPr>
        </p:nvSpPr>
        <p:spPr/>
        <p:txBody>
          <a:bodyPr/>
          <a:lstStyle/>
          <a:p>
            <a:fld id="{3C1E1F41-FCF1-4AE0-A130-B4FD53F3B41B}" type="slidenum">
              <a:rPr lang="en-US" smtClean="0"/>
              <a:t>7</a:t>
            </a:fld>
            <a:endParaRPr lang="en-US"/>
          </a:p>
        </p:txBody>
      </p:sp>
      <p:sp>
        <p:nvSpPr>
          <p:cNvPr id="3" name="Rectangle 2">
            <a:extLst>
              <a:ext uri="{FF2B5EF4-FFF2-40B4-BE49-F238E27FC236}">
                <a16:creationId xmlns:a16="http://schemas.microsoft.com/office/drawing/2014/main" id="{16BFD7C1-C146-9255-D14B-C134AB56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A3D0E93-490A-4127-C01A-8C45010C5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647631EA-3517-CAB8-3186-2F0C3E577644}"/>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2FC3455B-77E1-7245-5E5E-CE3216A8E2E8}"/>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7</a:t>
            </a:fld>
            <a:endParaRPr lang="en-US">
              <a:solidFill>
                <a:schemeClr val="bg1"/>
              </a:solidFill>
            </a:endParaRPr>
          </a:p>
        </p:txBody>
      </p:sp>
      <p:sp>
        <p:nvSpPr>
          <p:cNvPr id="13" name="TextBox 12">
            <a:extLst>
              <a:ext uri="{FF2B5EF4-FFF2-40B4-BE49-F238E27FC236}">
                <a16:creationId xmlns:a16="http://schemas.microsoft.com/office/drawing/2014/main" id="{FE634725-A834-D116-A0B6-0377BB01AD48}"/>
              </a:ext>
            </a:extLst>
          </p:cNvPr>
          <p:cNvSpPr txBox="1"/>
          <p:nvPr/>
        </p:nvSpPr>
        <p:spPr>
          <a:xfrm>
            <a:off x="581891" y="131660"/>
            <a:ext cx="11219584" cy="1323439"/>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Leading Causes of Nonfatal Spinal Cord Injury</a:t>
            </a:r>
          </a:p>
          <a:p>
            <a:pPr>
              <a:defRPr/>
            </a:pPr>
            <a:r>
              <a:rPr lang="en-US" sz="2400" b="1">
                <a:solidFill>
                  <a:srgbClr val="032E53"/>
                </a:solidFill>
                <a:ea typeface="+mn-lt"/>
                <a:cs typeface="+mn-lt"/>
              </a:rPr>
              <a:t>Combined Hospital Stays and ED Visits, Active Treatment, Individual-Level, FFY2023</a:t>
            </a:r>
            <a:r>
              <a:rPr lang="en-US" sz="2400" b="1" baseline="30000">
                <a:solidFill>
                  <a:srgbClr val="032E53"/>
                </a:solidFill>
                <a:ea typeface="+mn-lt"/>
                <a:cs typeface="+mn-lt"/>
              </a:rPr>
              <a:t>1</a:t>
            </a:r>
            <a:r>
              <a:rPr lang="en-US" sz="2400" b="1">
                <a:solidFill>
                  <a:srgbClr val="032E53"/>
                </a:solidFill>
                <a:ea typeface="+mn-lt"/>
                <a:cs typeface="+mn-lt"/>
              </a:rPr>
              <a:t> N=492 MA Residents</a:t>
            </a:r>
            <a:endParaRPr lang="en-US" sz="2400" b="1">
              <a:solidFill>
                <a:srgbClr val="032E53"/>
              </a:solidFill>
              <a:cs typeface="Calibri"/>
            </a:endParaRPr>
          </a:p>
        </p:txBody>
      </p:sp>
      <p:sp>
        <p:nvSpPr>
          <p:cNvPr id="14" name="Rectangle 13">
            <a:extLst>
              <a:ext uri="{FF2B5EF4-FFF2-40B4-BE49-F238E27FC236}">
                <a16:creationId xmlns:a16="http://schemas.microsoft.com/office/drawing/2014/main" id="{E95ACDD1-8268-D7A6-CFBB-BCEC8AB6E2E0}"/>
              </a:ext>
            </a:extLst>
          </p:cNvPr>
          <p:cNvSpPr/>
          <p:nvPr/>
        </p:nvSpPr>
        <p:spPr>
          <a:xfrm>
            <a:off x="695785" y="5598599"/>
            <a:ext cx="10427180" cy="830997"/>
          </a:xfrm>
          <a:prstGeom prst="rect">
            <a:avLst/>
          </a:prstGeom>
        </p:spPr>
        <p:txBody>
          <a:bodyPr wrap="square" lIns="91440" tIns="45720" rIns="91440" bIns="45720" anchor="t">
            <a:spAutoFit/>
          </a:bodyPr>
          <a:lstStyle/>
          <a:p>
            <a:pPr marL="228600" indent="-228600">
              <a:buFontTx/>
              <a:buAutoNum type="arabicPeriod"/>
            </a:pPr>
            <a:r>
              <a:rPr lang="en-US" sz="1200"/>
              <a:t>FFY = Federal fiscal year (Oct. 1</a:t>
            </a:r>
            <a:r>
              <a:rPr lang="en-US" sz="1200" baseline="30000"/>
              <a:t> </a:t>
            </a:r>
            <a:r>
              <a:rPr lang="en-US" sz="1200"/>
              <a:t>– Sep. 30).</a:t>
            </a:r>
            <a:endParaRPr lang="en-US" sz="1200">
              <a:cs typeface="Calibri"/>
            </a:endParaRPr>
          </a:p>
          <a:p>
            <a:pPr marL="228600" indent="-228600">
              <a:buAutoNum type="arabicPeriod"/>
            </a:pPr>
            <a:r>
              <a:rPr lang="en-US" sz="1200">
                <a:ea typeface="Calibri"/>
                <a:cs typeface="Calibri"/>
              </a:rPr>
              <a:t>Includes 65 motor vehicle (MV) occupants, 13 motorcyclists, fewer than 11 pedestrians, and fewer than 11 pedal cyclists.</a:t>
            </a:r>
            <a:endParaRPr lang="en-US" sz="1200"/>
          </a:p>
          <a:p>
            <a:r>
              <a:rPr lang="en-US" sz="1200" b="1"/>
              <a:t>Data Sources:  </a:t>
            </a:r>
            <a:r>
              <a:rPr lang="en-US" sz="1200"/>
              <a:t>Inpatient Hospital Discharge, Outpatient Observation Stay, and ED Discharge data, MA Center for Health Information and Analysis</a:t>
            </a:r>
            <a:endParaRPr lang="en-US" sz="1200">
              <a:cs typeface="Calibri"/>
            </a:endParaRPr>
          </a:p>
          <a:p>
            <a:r>
              <a:rPr lang="en-US" sz="1200" b="1"/>
              <a:t>Analysis: </a:t>
            </a:r>
            <a:r>
              <a:rPr lang="en-US" sz="1200"/>
              <a:t>MA Department of Public Health Injury Surveillance Program.</a:t>
            </a:r>
            <a:endParaRPr lang="en-US" sz="1200">
              <a:cs typeface="Calibri"/>
            </a:endParaRPr>
          </a:p>
        </p:txBody>
      </p:sp>
      <p:sp>
        <p:nvSpPr>
          <p:cNvPr id="5" name="TextBox 4">
            <a:extLst>
              <a:ext uri="{FF2B5EF4-FFF2-40B4-BE49-F238E27FC236}">
                <a16:creationId xmlns:a16="http://schemas.microsoft.com/office/drawing/2014/main" id="{CD1F1D79-38A4-FEE0-B54B-8BA3C2FE6F91}"/>
              </a:ext>
            </a:extLst>
          </p:cNvPr>
          <p:cNvSpPr txBox="1"/>
          <p:nvPr/>
        </p:nvSpPr>
        <p:spPr>
          <a:xfrm>
            <a:off x="8366882" y="2569995"/>
            <a:ext cx="2864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ea typeface="Calibri"/>
                <a:cs typeface="Calibri"/>
              </a:rPr>
              <a:t>2</a:t>
            </a:r>
            <a:endParaRPr lang="en-US" sz="1200" b="1"/>
          </a:p>
        </p:txBody>
      </p:sp>
    </p:spTree>
    <p:extLst>
      <p:ext uri="{BB962C8B-B14F-4D97-AF65-F5344CB8AC3E}">
        <p14:creationId xmlns:p14="http://schemas.microsoft.com/office/powerpoint/2010/main" val="320362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2E08-AEF6-B6BF-A206-F3AE8838D577}"/>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A965D0D-8917-431B-C098-11AF300D7FA4}"/>
              </a:ext>
            </a:extLst>
          </p:cNvPr>
          <p:cNvPicPr>
            <a:picLocks noChangeAspect="1"/>
          </p:cNvPicPr>
          <p:nvPr/>
        </p:nvPicPr>
        <p:blipFill>
          <a:blip r:embed="rId3"/>
          <a:stretch>
            <a:fillRect/>
          </a:stretch>
        </p:blipFill>
        <p:spPr>
          <a:xfrm>
            <a:off x="389591" y="1509507"/>
            <a:ext cx="7350064" cy="3616256"/>
          </a:xfrm>
          <a:prstGeom prst="rect">
            <a:avLst/>
          </a:prstGeom>
        </p:spPr>
      </p:pic>
      <p:sp>
        <p:nvSpPr>
          <p:cNvPr id="2" name="Slide Number Placeholder 1">
            <a:extLst>
              <a:ext uri="{FF2B5EF4-FFF2-40B4-BE49-F238E27FC236}">
                <a16:creationId xmlns:a16="http://schemas.microsoft.com/office/drawing/2014/main" id="{CF7CD099-68E0-8372-6D13-4E5213AAE8DB}"/>
              </a:ext>
            </a:extLst>
          </p:cNvPr>
          <p:cNvSpPr>
            <a:spLocks noGrp="1"/>
          </p:cNvSpPr>
          <p:nvPr>
            <p:ph type="sldNum" sz="quarter" idx="12"/>
          </p:nvPr>
        </p:nvSpPr>
        <p:spPr/>
        <p:txBody>
          <a:bodyPr/>
          <a:lstStyle/>
          <a:p>
            <a:fld id="{3C1E1F41-FCF1-4AE0-A130-B4FD53F3B41B}" type="slidenum">
              <a:rPr lang="en-US" smtClean="0"/>
              <a:t>8</a:t>
            </a:fld>
            <a:endParaRPr lang="en-US"/>
          </a:p>
        </p:txBody>
      </p:sp>
      <p:sp>
        <p:nvSpPr>
          <p:cNvPr id="4" name="Rectangle 3">
            <a:extLst>
              <a:ext uri="{FF2B5EF4-FFF2-40B4-BE49-F238E27FC236}">
                <a16:creationId xmlns:a16="http://schemas.microsoft.com/office/drawing/2014/main" id="{45252299-29C7-CFB4-1BF4-F07E99D27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EFB2ACD3-978A-B2A7-85E4-2DEE0374C481}"/>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09FA744C-1B1E-F6D1-663E-2FD05184006B}"/>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8</a:t>
            </a:fld>
            <a:endParaRPr lang="en-US">
              <a:solidFill>
                <a:schemeClr val="bg1"/>
              </a:solidFill>
            </a:endParaRPr>
          </a:p>
        </p:txBody>
      </p:sp>
      <p:sp>
        <p:nvSpPr>
          <p:cNvPr id="9" name="TextBox 8">
            <a:extLst>
              <a:ext uri="{FF2B5EF4-FFF2-40B4-BE49-F238E27FC236}">
                <a16:creationId xmlns:a16="http://schemas.microsoft.com/office/drawing/2014/main" id="{7B0B6BDE-0781-5432-4921-C69AA32F00DD}"/>
              </a:ext>
            </a:extLst>
          </p:cNvPr>
          <p:cNvSpPr txBox="1"/>
          <p:nvPr/>
        </p:nvSpPr>
        <p:spPr>
          <a:xfrm>
            <a:off x="402631" y="136525"/>
            <a:ext cx="11386737" cy="1323439"/>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Age Differences in Nonfatal Spinal Cord Injury by Race &amp; Ethnicity, </a:t>
            </a:r>
            <a:r>
              <a:rPr lang="en-US" sz="2400" b="1">
                <a:solidFill>
                  <a:srgbClr val="032E53"/>
                </a:solidFill>
                <a:ea typeface="+mn-lt"/>
                <a:cs typeface="+mn-lt"/>
              </a:rPr>
              <a:t>Combined Hospital Stays and ED Visits, Active Treatment, Individual-Level, FFY2023</a:t>
            </a:r>
            <a:r>
              <a:rPr lang="en-US" sz="2400" b="1" baseline="30000">
                <a:solidFill>
                  <a:srgbClr val="032E53"/>
                </a:solidFill>
                <a:ea typeface="+mn-lt"/>
                <a:cs typeface="+mn-lt"/>
              </a:rPr>
              <a:t>1</a:t>
            </a:r>
            <a:r>
              <a:rPr lang="en-US" sz="2400" b="1">
                <a:solidFill>
                  <a:srgbClr val="032E53"/>
                </a:solidFill>
                <a:ea typeface="+mn-lt"/>
                <a:cs typeface="+mn-lt"/>
              </a:rPr>
              <a:t>   </a:t>
            </a:r>
          </a:p>
          <a:p>
            <a:pPr>
              <a:defRPr/>
            </a:pPr>
            <a:r>
              <a:rPr lang="en-US" sz="2400" b="1">
                <a:solidFill>
                  <a:srgbClr val="032E53"/>
                </a:solidFill>
                <a:ea typeface="+mn-lt"/>
                <a:cs typeface="+mn-lt"/>
              </a:rPr>
              <a:t>N = 492 MA Residents</a:t>
            </a:r>
            <a:endParaRPr lang="en-US" sz="2400" b="1">
              <a:solidFill>
                <a:srgbClr val="032E53"/>
              </a:solidFill>
              <a:cs typeface="Calibri"/>
            </a:endParaRPr>
          </a:p>
        </p:txBody>
      </p:sp>
      <p:sp>
        <p:nvSpPr>
          <p:cNvPr id="11" name="Rectangle 10">
            <a:extLst>
              <a:ext uri="{FF2B5EF4-FFF2-40B4-BE49-F238E27FC236}">
                <a16:creationId xmlns:a16="http://schemas.microsoft.com/office/drawing/2014/main" id="{B7D8E567-35C9-BBE0-0ADA-40A9B8AB6310}"/>
              </a:ext>
            </a:extLst>
          </p:cNvPr>
          <p:cNvSpPr/>
          <p:nvPr/>
        </p:nvSpPr>
        <p:spPr>
          <a:xfrm>
            <a:off x="389591" y="5160485"/>
            <a:ext cx="10524622" cy="1200329"/>
          </a:xfrm>
          <a:prstGeom prst="rect">
            <a:avLst/>
          </a:prstGeom>
        </p:spPr>
        <p:txBody>
          <a:bodyPr wrap="square" lIns="91440" tIns="45720" rIns="91440" bIns="45720" anchor="t">
            <a:spAutoFit/>
          </a:bodyPr>
          <a:lstStyle/>
          <a:p>
            <a:pPr marL="228600" indent="-228600">
              <a:buAutoNum type="arabicPeriod"/>
            </a:pPr>
            <a:r>
              <a:rPr lang="en-US" sz="1200"/>
              <a:t>FFY = Federal fiscal year (Oct. 1</a:t>
            </a:r>
            <a:r>
              <a:rPr lang="en-US" sz="1200" baseline="30000"/>
              <a:t> </a:t>
            </a:r>
            <a:r>
              <a:rPr lang="en-US" sz="1200"/>
              <a:t>– Sep. 30).</a:t>
            </a:r>
            <a:endParaRPr lang="en-US" sz="1200">
              <a:ea typeface="Calibri"/>
              <a:cs typeface="Calibri"/>
            </a:endParaRPr>
          </a:p>
          <a:p>
            <a:pPr marL="228600" indent="-228600">
              <a:buAutoNum type="arabicPeriod"/>
            </a:pPr>
            <a:r>
              <a:rPr lang="en-US" sz="1200"/>
              <a:t>Includes only groups where counts were 11 are greater due to confidentiality guidelines. </a:t>
            </a:r>
            <a:r>
              <a:rPr lang="en-US" sz="1200" err="1"/>
              <a:t>nH</a:t>
            </a:r>
            <a:r>
              <a:rPr lang="en-US" sz="1200"/>
              <a:t>/</a:t>
            </a:r>
            <a:r>
              <a:rPr lang="en-US" sz="1200" err="1"/>
              <a:t>nL</a:t>
            </a:r>
            <a:r>
              <a:rPr lang="en-US" sz="1200"/>
              <a:t> = non-Hispanic/non-Latinx</a:t>
            </a:r>
            <a:endParaRPr lang="en-US">
              <a:ea typeface="Calibri" panose="020F0502020204030204"/>
              <a:cs typeface="Calibri" panose="020F0502020204030204"/>
            </a:endParaRPr>
          </a:p>
          <a:p>
            <a:pPr marL="228600" indent="-228600">
              <a:buAutoNum type="arabicPeriod"/>
            </a:pPr>
            <a:r>
              <a:rPr lang="en-US" sz="1200"/>
              <a:t>Tukey post-hoc comparisons (conducted as part of an ANOVA) indicate that the mean ages of 46 (Black, </a:t>
            </a:r>
            <a:r>
              <a:rPr lang="en-US" sz="1200" err="1"/>
              <a:t>nH</a:t>
            </a:r>
            <a:r>
              <a:rPr lang="en-US" sz="1200"/>
              <a:t>/</a:t>
            </a:r>
            <a:r>
              <a:rPr lang="en-US" sz="1200" err="1"/>
              <a:t>nL</a:t>
            </a:r>
            <a:r>
              <a:rPr lang="en-US" sz="1200"/>
              <a:t>) and 48 (Hispanic) were statistically significantly different from the mean age of 64 (White, </a:t>
            </a:r>
            <a:r>
              <a:rPr lang="en-US" sz="1200" err="1"/>
              <a:t>nH</a:t>
            </a:r>
            <a:r>
              <a:rPr lang="en-US" sz="1200"/>
              <a:t>/</a:t>
            </a:r>
            <a:r>
              <a:rPr lang="en-US" sz="1200" err="1"/>
              <a:t>nL</a:t>
            </a:r>
            <a:r>
              <a:rPr lang="en-US" sz="1200"/>
              <a:t>) (p &lt; .0001), but no other statistically significant differences in mean ages between these four groups were found.</a:t>
            </a:r>
            <a:endParaRPr lang="en-US">
              <a:ea typeface="Calibri" panose="020F0502020204030204"/>
              <a:cs typeface="Calibri" panose="020F0502020204030204"/>
            </a:endParaRPr>
          </a:p>
          <a:p>
            <a:r>
              <a:rPr lang="en-US" sz="1200" b="1"/>
              <a:t>Data Sources: </a:t>
            </a:r>
            <a:r>
              <a:rPr lang="en-US" sz="1200"/>
              <a:t>Inpatient Hospital Discharge, Outpatient Observation Stay, and ED Discharge data, MA Center for Health Information and Analysis</a:t>
            </a:r>
            <a:endParaRPr lang="en-US" sz="1200">
              <a:ea typeface="Calibri"/>
              <a:cs typeface="Calibri"/>
            </a:endParaRPr>
          </a:p>
          <a:p>
            <a:r>
              <a:rPr lang="en-US" sz="1200" b="1"/>
              <a:t>Analysis: </a:t>
            </a:r>
            <a:r>
              <a:rPr lang="en-US" sz="1200"/>
              <a:t>MA Department of Public Health Injury Surveillance Program.</a:t>
            </a:r>
            <a:endParaRPr lang="en-US" sz="1200">
              <a:cs typeface="Calibri"/>
            </a:endParaRPr>
          </a:p>
        </p:txBody>
      </p:sp>
      <p:sp>
        <p:nvSpPr>
          <p:cNvPr id="8" name="TextBox 7">
            <a:extLst>
              <a:ext uri="{FF2B5EF4-FFF2-40B4-BE49-F238E27FC236}">
                <a16:creationId xmlns:a16="http://schemas.microsoft.com/office/drawing/2014/main" id="{CA0AE45D-D87E-6056-1D76-3DDA11C3C0D3}"/>
              </a:ext>
            </a:extLst>
          </p:cNvPr>
          <p:cNvSpPr txBox="1"/>
          <p:nvPr/>
        </p:nvSpPr>
        <p:spPr>
          <a:xfrm>
            <a:off x="7739655" y="1334337"/>
            <a:ext cx="3949738" cy="3965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400"/>
              </a:spcAft>
              <a:buFont typeface="Arial"/>
              <a:buChar char="•"/>
            </a:pPr>
            <a:r>
              <a:rPr lang="en-US" sz="2000">
                <a:latin typeface="Calibri"/>
                <a:ea typeface="Calibri"/>
                <a:cs typeface="Calibri"/>
              </a:rPr>
              <a:t>The average age of Black, </a:t>
            </a:r>
            <a:r>
              <a:rPr lang="en-US" sz="2000" err="1">
                <a:latin typeface="Calibri"/>
                <a:ea typeface="Calibri"/>
                <a:cs typeface="Calibri"/>
              </a:rPr>
              <a:t>nH</a:t>
            </a:r>
            <a:r>
              <a:rPr lang="en-US" sz="2000">
                <a:latin typeface="Calibri"/>
                <a:ea typeface="Calibri"/>
                <a:cs typeface="Calibri"/>
              </a:rPr>
              <a:t>/</a:t>
            </a:r>
            <a:r>
              <a:rPr lang="en-US" sz="2000" err="1">
                <a:latin typeface="Calibri"/>
                <a:ea typeface="Calibri"/>
                <a:cs typeface="Calibri"/>
              </a:rPr>
              <a:t>nL</a:t>
            </a:r>
            <a:r>
              <a:rPr lang="en-US" sz="2000">
                <a:latin typeface="Calibri"/>
                <a:ea typeface="Calibri"/>
                <a:cs typeface="Calibri"/>
              </a:rPr>
              <a:t> and Hispanic residents who experienced spinal cord injury was significantly younger than that of White, </a:t>
            </a:r>
            <a:r>
              <a:rPr lang="en-US" sz="2000" err="1">
                <a:latin typeface="Calibri"/>
                <a:ea typeface="Calibri"/>
                <a:cs typeface="Calibri"/>
              </a:rPr>
              <a:t>nH</a:t>
            </a:r>
            <a:r>
              <a:rPr lang="en-US" sz="2000">
                <a:latin typeface="Calibri"/>
                <a:ea typeface="Calibri"/>
                <a:cs typeface="Calibri"/>
              </a:rPr>
              <a:t>/</a:t>
            </a:r>
            <a:r>
              <a:rPr lang="en-US" sz="2000" err="1">
                <a:latin typeface="Calibri"/>
                <a:ea typeface="Calibri"/>
                <a:cs typeface="Calibri"/>
              </a:rPr>
              <a:t>nL</a:t>
            </a:r>
            <a:r>
              <a:rPr lang="en-US" sz="2000">
                <a:latin typeface="Calibri"/>
                <a:ea typeface="Calibri"/>
                <a:cs typeface="Calibri"/>
              </a:rPr>
              <a:t> residents (46 and 48 years vs. 64 years).</a:t>
            </a:r>
            <a:r>
              <a:rPr lang="en-US" sz="2000" baseline="30000">
                <a:latin typeface="Calibri"/>
                <a:ea typeface="Calibri"/>
                <a:cs typeface="Calibri"/>
              </a:rPr>
              <a:t>3 </a:t>
            </a:r>
            <a:endParaRPr lang="en-US" baseline="30000">
              <a:ea typeface="Calibri" panose="020F0502020204030204"/>
              <a:cs typeface="Calibri" panose="020F0502020204030204"/>
            </a:endParaRPr>
          </a:p>
          <a:p>
            <a:pPr marL="342900" indent="-342900">
              <a:spcAft>
                <a:spcPts val="1400"/>
              </a:spcAft>
              <a:buFont typeface="Arial"/>
              <a:buChar char="•"/>
            </a:pPr>
            <a:r>
              <a:rPr lang="en-US" sz="2000">
                <a:latin typeface="Calibri"/>
                <a:ea typeface="Calibri"/>
                <a:cs typeface="Calibri"/>
              </a:rPr>
              <a:t>There were no significant differences across racial and ethnic groups in terms of sex distribution or highest level of spinal cord injury. ​</a:t>
            </a:r>
            <a:endParaRPr lang="en-US" sz="2000">
              <a:ea typeface="Calibri"/>
              <a:cs typeface="Calibri"/>
            </a:endParaRPr>
          </a:p>
        </p:txBody>
      </p:sp>
    </p:spTree>
    <p:extLst>
      <p:ext uri="{BB962C8B-B14F-4D97-AF65-F5344CB8AC3E}">
        <p14:creationId xmlns:p14="http://schemas.microsoft.com/office/powerpoint/2010/main" val="348460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63B4-E2F3-E071-243A-D04E0DF42F2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9F424A-0E45-D218-871F-29B7E3289678}"/>
              </a:ext>
            </a:extLst>
          </p:cNvPr>
          <p:cNvSpPr>
            <a:spLocks noGrp="1"/>
          </p:cNvSpPr>
          <p:nvPr>
            <p:ph type="sldNum" sz="quarter" idx="12"/>
          </p:nvPr>
        </p:nvSpPr>
        <p:spPr/>
        <p:txBody>
          <a:bodyPr/>
          <a:lstStyle/>
          <a:p>
            <a:fld id="{3C1E1F41-FCF1-4AE0-A130-B4FD53F3B41B}" type="slidenum">
              <a:rPr lang="en-US" smtClean="0"/>
              <a:t>9</a:t>
            </a:fld>
            <a:endParaRPr lang="en-US"/>
          </a:p>
        </p:txBody>
      </p:sp>
      <p:sp>
        <p:nvSpPr>
          <p:cNvPr id="3" name="Rectangle 2">
            <a:extLst>
              <a:ext uri="{FF2B5EF4-FFF2-40B4-BE49-F238E27FC236}">
                <a16:creationId xmlns:a16="http://schemas.microsoft.com/office/drawing/2014/main" id="{0616AACE-CA7D-C1EE-D613-7FE905920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Calibri"/>
              </a:rPr>
              <a:t>count</a:t>
            </a:r>
            <a:endParaRPr lang="en-US"/>
          </a:p>
        </p:txBody>
      </p:sp>
      <p:sp>
        <p:nvSpPr>
          <p:cNvPr id="4" name="Rectangle 3">
            <a:extLst>
              <a:ext uri="{FF2B5EF4-FFF2-40B4-BE49-F238E27FC236}">
                <a16:creationId xmlns:a16="http://schemas.microsoft.com/office/drawing/2014/main" id="{D310564E-9BE8-AEB5-A4BC-C5011167F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2">
            <a:extLst>
              <a:ext uri="{FF2B5EF4-FFF2-40B4-BE49-F238E27FC236}">
                <a16:creationId xmlns:a16="http://schemas.microsoft.com/office/drawing/2014/main" id="{73BC19F4-4E37-7E45-4C3E-007F075AED1A}"/>
              </a:ext>
            </a:extLst>
          </p:cNvPr>
          <p:cNvSpPr>
            <a:spLocks noGrp="1"/>
          </p:cNvSpPr>
          <p:nvPr/>
        </p:nvSpPr>
        <p:spPr>
          <a:xfrm>
            <a:off x="76939" y="6457826"/>
            <a:ext cx="6630837" cy="360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kern="1200">
                <a:solidFill>
                  <a:srgbClr val="FFFFFF"/>
                </a:solidFill>
                <a:latin typeface="+mn-lt"/>
                <a:ea typeface="+mn-ea"/>
                <a:cs typeface="+mn-cs"/>
              </a:rPr>
              <a:t>Massachusetts Department of Public Health</a:t>
            </a:r>
            <a:r>
              <a:rPr lang="en-US" sz="1200">
                <a:solidFill>
                  <a:srgbClr val="FFFFFF"/>
                </a:solidFill>
              </a:rPr>
              <a:t> | </a:t>
            </a:r>
            <a:r>
              <a:rPr lang="en-US" sz="1200" kern="1200">
                <a:solidFill>
                  <a:srgbClr val="FFFFFF"/>
                </a:solidFill>
                <a:latin typeface="+mn-lt"/>
                <a:ea typeface="+mn-ea"/>
                <a:cs typeface="+mn-cs"/>
              </a:rPr>
              <a:t>mass.gov/dph</a:t>
            </a:r>
            <a:endParaRPr lang="en-US" sz="1200" kern="1200">
              <a:solidFill>
                <a:srgbClr val="FFFFFF"/>
              </a:solidFill>
              <a:latin typeface="+mn-lt"/>
              <a:cs typeface="Calibri"/>
            </a:endParaRPr>
          </a:p>
        </p:txBody>
      </p:sp>
      <p:sp>
        <p:nvSpPr>
          <p:cNvPr id="12" name="Slide Number Placeholder 1">
            <a:extLst>
              <a:ext uri="{FF2B5EF4-FFF2-40B4-BE49-F238E27FC236}">
                <a16:creationId xmlns:a16="http://schemas.microsoft.com/office/drawing/2014/main" id="{59D69D99-5005-9545-0214-667A577D96B6}"/>
              </a:ext>
            </a:extLst>
          </p:cNvPr>
          <p:cNvSpPr txBox="1">
            <a:spLocks/>
          </p:cNvSpPr>
          <p:nvPr/>
        </p:nvSpPr>
        <p:spPr>
          <a:xfrm>
            <a:off x="8763000" y="64452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chemeClr val="bg1"/>
                </a:solidFill>
              </a:rPr>
              <a:pPr/>
              <a:t>9</a:t>
            </a:fld>
            <a:endParaRPr lang="en-US">
              <a:solidFill>
                <a:schemeClr val="bg1"/>
              </a:solidFill>
            </a:endParaRPr>
          </a:p>
        </p:txBody>
      </p:sp>
      <p:sp>
        <p:nvSpPr>
          <p:cNvPr id="9" name="TextBox 8">
            <a:extLst>
              <a:ext uri="{FF2B5EF4-FFF2-40B4-BE49-F238E27FC236}">
                <a16:creationId xmlns:a16="http://schemas.microsoft.com/office/drawing/2014/main" id="{128BDBF3-10D8-5CA0-8F49-CCD0CB214609}"/>
              </a:ext>
            </a:extLst>
          </p:cNvPr>
          <p:cNvSpPr txBox="1"/>
          <p:nvPr/>
        </p:nvSpPr>
        <p:spPr>
          <a:xfrm>
            <a:off x="443697" y="17614"/>
            <a:ext cx="11602397" cy="1323439"/>
          </a:xfrm>
          <a:prstGeom prst="rect">
            <a:avLst/>
          </a:prstGeom>
          <a:noFill/>
        </p:spPr>
        <p:txBody>
          <a:bodyPr wrap="square" lIns="91440" tIns="45720" rIns="91440" bIns="45720" rtlCol="0" anchor="t">
            <a:spAutoFit/>
          </a:bodyPr>
          <a:lstStyle/>
          <a:p>
            <a:pPr>
              <a:defRPr/>
            </a:pPr>
            <a:r>
              <a:rPr lang="en-US" sz="3200" b="1">
                <a:solidFill>
                  <a:srgbClr val="032E53"/>
                </a:solidFill>
                <a:ea typeface="+mn-lt"/>
                <a:cs typeface="+mn-lt"/>
              </a:rPr>
              <a:t>Leading Causes of Nonfatal Spinal Cord Injury by Race &amp; Ethnicity</a:t>
            </a:r>
            <a:r>
              <a:rPr lang="en-US" sz="3200" b="1" baseline="30000">
                <a:solidFill>
                  <a:srgbClr val="032E53"/>
                </a:solidFill>
                <a:ea typeface="+mn-lt"/>
                <a:cs typeface="+mn-lt"/>
              </a:rPr>
              <a:t>1</a:t>
            </a:r>
            <a:r>
              <a:rPr lang="en-US" sz="3200" b="1">
                <a:solidFill>
                  <a:srgbClr val="032E53"/>
                </a:solidFill>
                <a:ea typeface="+mn-lt"/>
                <a:cs typeface="+mn-lt"/>
              </a:rPr>
              <a:t>, </a:t>
            </a:r>
            <a:endParaRPr lang="en-US"/>
          </a:p>
          <a:p>
            <a:pPr>
              <a:defRPr/>
            </a:pPr>
            <a:r>
              <a:rPr lang="en-US" sz="2400" b="1">
                <a:solidFill>
                  <a:srgbClr val="032E53"/>
                </a:solidFill>
                <a:ea typeface="+mn-lt"/>
                <a:cs typeface="+mn-lt"/>
              </a:rPr>
              <a:t>Combined Hospital Stays and ED Visits, Active Treatment, Individual-Level, FFY2023</a:t>
            </a:r>
            <a:r>
              <a:rPr lang="en-US" sz="2400" b="1" baseline="30000">
                <a:solidFill>
                  <a:srgbClr val="032E53"/>
                </a:solidFill>
                <a:ea typeface="+mn-lt"/>
                <a:cs typeface="+mn-lt"/>
              </a:rPr>
              <a:t>2</a:t>
            </a:r>
            <a:r>
              <a:rPr lang="en-US" sz="2400" b="1">
                <a:solidFill>
                  <a:srgbClr val="032E53"/>
                </a:solidFill>
                <a:ea typeface="+mn-lt"/>
                <a:cs typeface="+mn-lt"/>
              </a:rPr>
              <a:t>   </a:t>
            </a:r>
            <a:endParaRPr lang="en-US"/>
          </a:p>
          <a:p>
            <a:pPr>
              <a:defRPr/>
            </a:pPr>
            <a:r>
              <a:rPr lang="en-US" sz="2400" b="1">
                <a:solidFill>
                  <a:srgbClr val="032E53"/>
                </a:solidFill>
                <a:ea typeface="+mn-lt"/>
                <a:cs typeface="+mn-lt"/>
              </a:rPr>
              <a:t>N = 492 MA Residents</a:t>
            </a:r>
            <a:endParaRPr lang="en-US" sz="2400" b="1">
              <a:solidFill>
                <a:srgbClr val="032E53"/>
              </a:solidFill>
              <a:cs typeface="Calibri"/>
            </a:endParaRPr>
          </a:p>
        </p:txBody>
      </p:sp>
      <p:sp>
        <p:nvSpPr>
          <p:cNvPr id="19" name="TextBox 18">
            <a:extLst>
              <a:ext uri="{FF2B5EF4-FFF2-40B4-BE49-F238E27FC236}">
                <a16:creationId xmlns:a16="http://schemas.microsoft.com/office/drawing/2014/main" id="{ACFE1257-C828-94E1-9F32-81F5D434C558}"/>
              </a:ext>
            </a:extLst>
          </p:cNvPr>
          <p:cNvSpPr txBox="1"/>
          <p:nvPr/>
        </p:nvSpPr>
        <p:spPr>
          <a:xfrm>
            <a:off x="7532148" y="1608282"/>
            <a:ext cx="4317156" cy="3426579"/>
          </a:xfrm>
          <a:prstGeom prst="rect">
            <a:avLst/>
          </a:prstGeom>
          <a:noFill/>
        </p:spPr>
        <p:txBody>
          <a:bodyPr wrap="square" lIns="91440" tIns="45720" rIns="91440" bIns="45720" rtlCol="0" anchor="t">
            <a:spAutoFit/>
          </a:bodyPr>
          <a:lstStyle/>
          <a:p>
            <a:pPr marL="800100" lvl="1" indent="-342900">
              <a:spcAft>
                <a:spcPts val="2000"/>
              </a:spcAft>
              <a:buFont typeface="Arial,Sans-Serif" panose="020B0604020202020204" pitchFamily="34" charset="0"/>
              <a:buChar char="•"/>
            </a:pPr>
            <a:r>
              <a:rPr lang="en-US" sz="2000"/>
              <a:t>Among Black, </a:t>
            </a:r>
            <a:r>
              <a:rPr lang="en-US" sz="2000" err="1"/>
              <a:t>nH</a:t>
            </a:r>
            <a:r>
              <a:rPr lang="en-US" sz="2000"/>
              <a:t>/nL</a:t>
            </a:r>
            <a:r>
              <a:rPr lang="en-US" sz="2000" baseline="30000"/>
              <a:t>3</a:t>
            </a:r>
            <a:r>
              <a:rPr lang="en-US" sz="2000"/>
              <a:t> residents, unintentional MV-traffic crashes and unintentional falls contributed equally to nonfatal SCIs (both 40.7%). </a:t>
            </a:r>
          </a:p>
          <a:p>
            <a:pPr marL="800100" lvl="1" indent="-342900">
              <a:spcAft>
                <a:spcPts val="2000"/>
              </a:spcAft>
              <a:buFont typeface="Arial" panose="020B0604020202020204" pitchFamily="34" charset="0"/>
              <a:buChar char="•"/>
            </a:pPr>
            <a:r>
              <a:rPr lang="en-US" sz="2000"/>
              <a:t>Among White, </a:t>
            </a:r>
            <a:r>
              <a:rPr lang="en-US" sz="2000" err="1"/>
              <a:t>nH</a:t>
            </a:r>
            <a:r>
              <a:rPr lang="en-US" sz="2000"/>
              <a:t>/</a:t>
            </a:r>
            <a:r>
              <a:rPr lang="en-US" sz="2000" err="1"/>
              <a:t>nL</a:t>
            </a:r>
            <a:r>
              <a:rPr lang="en-US" sz="2000"/>
              <a:t> residents, nonfatal SCIs resulted more often from unintentional falls than unintentional MV-traffic crashes (62.4% vs. 12.3%).</a:t>
            </a:r>
            <a:endParaRPr lang="en-US" sz="2000">
              <a:ea typeface="Calibri"/>
              <a:cs typeface="Calibri"/>
            </a:endParaRPr>
          </a:p>
        </p:txBody>
      </p:sp>
      <p:sp>
        <p:nvSpPr>
          <p:cNvPr id="11" name="Rectangle 10">
            <a:extLst>
              <a:ext uri="{FF2B5EF4-FFF2-40B4-BE49-F238E27FC236}">
                <a16:creationId xmlns:a16="http://schemas.microsoft.com/office/drawing/2014/main" id="{796215E9-9052-2439-957A-DDDDC221F99A}"/>
              </a:ext>
            </a:extLst>
          </p:cNvPr>
          <p:cNvSpPr/>
          <p:nvPr/>
        </p:nvSpPr>
        <p:spPr>
          <a:xfrm>
            <a:off x="791590" y="5363769"/>
            <a:ext cx="9608024" cy="1015663"/>
          </a:xfrm>
          <a:prstGeom prst="rect">
            <a:avLst/>
          </a:prstGeom>
        </p:spPr>
        <p:txBody>
          <a:bodyPr wrap="square" lIns="91440" tIns="45720" rIns="91440" bIns="45720" anchor="t">
            <a:spAutoFit/>
          </a:bodyPr>
          <a:lstStyle/>
          <a:p>
            <a:pPr marL="228600" indent="-228600">
              <a:buAutoNum type="arabicPeriod"/>
            </a:pPr>
            <a:r>
              <a:rPr lang="en-US" sz="1200">
                <a:ea typeface="Calibri"/>
                <a:cs typeface="Calibri"/>
              </a:rPr>
              <a:t>Counts for other leading causes of SCI and among other race and ethnicity groups were too low to report.</a:t>
            </a:r>
            <a:endParaRPr lang="en-US" sz="1200"/>
          </a:p>
          <a:p>
            <a:pPr marL="228600" indent="-228600">
              <a:buAutoNum type="arabicPeriod"/>
            </a:pPr>
            <a:r>
              <a:rPr lang="en-US" sz="1200"/>
              <a:t>FFY = Federal fiscal year (Oct. 1</a:t>
            </a:r>
            <a:r>
              <a:rPr lang="en-US" sz="1200" baseline="30000"/>
              <a:t> </a:t>
            </a:r>
            <a:r>
              <a:rPr lang="en-US" sz="1200"/>
              <a:t>– Sep. 30).</a:t>
            </a:r>
            <a:endParaRPr lang="en-US" sz="1200">
              <a:ea typeface="Calibri"/>
              <a:cs typeface="Calibri"/>
            </a:endParaRPr>
          </a:p>
          <a:p>
            <a:pPr marL="228600" indent="-228600">
              <a:buAutoNum type="arabicPeriod"/>
            </a:pPr>
            <a:r>
              <a:rPr lang="en-US" sz="1200" err="1"/>
              <a:t>nH</a:t>
            </a:r>
            <a:r>
              <a:rPr lang="en-US" sz="1200"/>
              <a:t>/</a:t>
            </a:r>
            <a:r>
              <a:rPr lang="en-US" sz="1200" err="1"/>
              <a:t>nL</a:t>
            </a:r>
            <a:r>
              <a:rPr lang="en-US" sz="1200"/>
              <a:t>: non-Hispanic/non-Latinx</a:t>
            </a:r>
            <a:endParaRPr lang="en-US" sz="1200">
              <a:ea typeface="Calibri"/>
              <a:cs typeface="Calibri"/>
            </a:endParaRPr>
          </a:p>
          <a:p>
            <a:r>
              <a:rPr lang="en-US" sz="1200" b="1"/>
              <a:t>Data Sources: </a:t>
            </a:r>
            <a:r>
              <a:rPr lang="en-US" sz="1200"/>
              <a:t>Inpatient Hospital Discharge, Outpatient Observation Stay, and ED Discharge data, MA Center for Health Information and Analysis</a:t>
            </a:r>
            <a:endParaRPr lang="en-US" sz="1200">
              <a:cs typeface="Calibri"/>
            </a:endParaRPr>
          </a:p>
          <a:p>
            <a:r>
              <a:rPr lang="en-US" sz="1200" b="1"/>
              <a:t>Analysis: </a:t>
            </a:r>
            <a:r>
              <a:rPr lang="en-US" sz="1200"/>
              <a:t>MA Department of Public Health Injury Surveillance Program.</a:t>
            </a:r>
            <a:endParaRPr lang="en-US" sz="1200">
              <a:cs typeface="Calibri"/>
            </a:endParaRPr>
          </a:p>
        </p:txBody>
      </p:sp>
      <p:pic>
        <p:nvPicPr>
          <p:cNvPr id="6" name="Picture 5">
            <a:extLst>
              <a:ext uri="{FF2B5EF4-FFF2-40B4-BE49-F238E27FC236}">
                <a16:creationId xmlns:a16="http://schemas.microsoft.com/office/drawing/2014/main" id="{AD383CAF-2AF6-E4ED-AFC0-382B1E227E10}"/>
              </a:ext>
            </a:extLst>
          </p:cNvPr>
          <p:cNvPicPr>
            <a:picLocks noChangeAspect="1"/>
          </p:cNvPicPr>
          <p:nvPr/>
        </p:nvPicPr>
        <p:blipFill>
          <a:blip r:embed="rId3"/>
          <a:stretch>
            <a:fillRect/>
          </a:stretch>
        </p:blipFill>
        <p:spPr>
          <a:xfrm>
            <a:off x="939624" y="1309007"/>
            <a:ext cx="7017769" cy="4011399"/>
          </a:xfrm>
          <a:prstGeom prst="rect">
            <a:avLst/>
          </a:prstGeom>
        </p:spPr>
      </p:pic>
    </p:spTree>
    <p:extLst>
      <p:ext uri="{BB962C8B-B14F-4D97-AF65-F5344CB8AC3E}">
        <p14:creationId xmlns:p14="http://schemas.microsoft.com/office/powerpoint/2010/main" val="19485320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f93d93-9d8b-4462-b879-472bc71f7f18">
      <Terms xmlns="http://schemas.microsoft.com/office/infopath/2007/PartnerControls"/>
    </lcf76f155ced4ddcb4097134ff3c332f>
    <TaxCatchAll xmlns="c24ec8ef-c5ee-4bb0-a7ba-05e6c037b64f" xsi:nil="true"/>
    <SharedWithUsers xmlns="c24ec8ef-c5ee-4bb0-a7ba-05e6c037b64f">
      <UserInfo>
        <DisplayName>gwendolyn.m.stewart</DisplayName>
        <AccountId>22</AccountId>
        <AccountType/>
      </UserInfo>
      <UserInfo>
        <DisplayName>All Users (windows)</DisplayName>
        <AccountId>35</AccountId>
        <AccountType/>
      </UserInfo>
      <UserInfo>
        <DisplayName>zzzCicerchia, Carla (DPH)</DisplayName>
        <AccountId>11</AccountId>
        <AccountType/>
      </UserInfo>
      <UserInfo>
        <DisplayName>Cunningham, Kelley (DPH)</DisplayName>
        <AccountId>34</AccountId>
        <AccountType/>
      </UserInfo>
      <UserInfo>
        <DisplayName>Hackman, Holly H (DPH)</DisplayName>
        <AccountId>94</AccountId>
        <AccountType/>
      </UserInfo>
    </SharedWithUsers>
    <Project xmlns="0af93d93-9d8b-4462-b879-472bc71f7f18" xsi:nil="true"/>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DBA2B81600C341A53D88DA1FD91FDF" ma:contentTypeVersion="21" ma:contentTypeDescription="Create a new document." ma:contentTypeScope="" ma:versionID="e8d50fe6e9f8d697b8141620bbb2de82">
  <xsd:schema xmlns:xsd="http://www.w3.org/2001/XMLSchema" xmlns:xs="http://www.w3.org/2001/XMLSchema" xmlns:p="http://schemas.microsoft.com/office/2006/metadata/properties" xmlns:ns2="0af93d93-9d8b-4462-b879-472bc71f7f18" xmlns:ns3="c24ec8ef-c5ee-4bb0-a7ba-05e6c037b64f" xmlns:ns4="http://schemas.microsoft.com/sharepoint/v4" targetNamespace="http://schemas.microsoft.com/office/2006/metadata/properties" ma:root="true" ma:fieldsID="2568a265c12d6e49d543284e2c009797" ns2:_="" ns3:_="" ns4:_="">
    <xsd:import namespace="0af93d93-9d8b-4462-b879-472bc71f7f18"/>
    <xsd:import namespace="c24ec8ef-c5ee-4bb0-a7ba-05e6c037b64f"/>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4:IconOverlay" minOccurs="0"/>
                <xsd:element ref="ns2:lcf76f155ced4ddcb4097134ff3c332f" minOccurs="0"/>
                <xsd:element ref="ns3:TaxCatchAll" minOccurs="0"/>
                <xsd:element ref="ns2:MediaServiceObjectDetectorVersions" minOccurs="0"/>
                <xsd:element ref="ns2:Project"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93d93-9d8b-4462-b879-472bc71f7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Project" ma:index="22" nillable="true" ma:displayName="Project" ma:format="Dropdown" ma:list="66faeebb-75fc-42cb-a6a7-e692dc5a3cd3" ma:internalName="Project" ma:showField="Title">
      <xsd:simpleType>
        <xsd:restriction base="dms:Lookup"/>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DateTaken" ma:index="2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4ec8ef-c5ee-4bb0-a7ba-05e6c037b6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745a135-67d5-4eed-84dd-7abc104e41ae}" ma:internalName="TaxCatchAll" ma:showField="CatchAllData" ma:web="c24ec8ef-c5ee-4bb0-a7ba-05e6c037b6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5B61A-A298-4F30-95B5-5F435E7D1B07}">
  <ds:schemaRefs>
    <ds:schemaRef ds:uri="http://schemas.microsoft.com/office/2006/metadata/properties"/>
    <ds:schemaRef ds:uri="http://purl.org/dc/dcmitype/"/>
    <ds:schemaRef ds:uri="http://schemas.microsoft.com/office/2006/documentManagement/types"/>
    <ds:schemaRef ds:uri="http://schemas.microsoft.com/sharepoint/v4"/>
    <ds:schemaRef ds:uri="http://schemas.openxmlformats.org/package/2006/metadata/core-properties"/>
    <ds:schemaRef ds:uri="http://schemas.microsoft.com/office/infopath/2007/PartnerControls"/>
    <ds:schemaRef ds:uri="c24ec8ef-c5ee-4bb0-a7ba-05e6c037b64f"/>
    <ds:schemaRef ds:uri="0af93d93-9d8b-4462-b879-472bc71f7f18"/>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B78B9A2A-BAF8-4899-A0AB-719A5216C3F6}">
  <ds:schemaRefs>
    <ds:schemaRef ds:uri="http://schemas.microsoft.com/sharepoint/v3/contenttype/forms"/>
  </ds:schemaRefs>
</ds:datastoreItem>
</file>

<file path=customXml/itemProps3.xml><?xml version="1.0" encoding="utf-8"?>
<ds:datastoreItem xmlns:ds="http://schemas.openxmlformats.org/officeDocument/2006/customXml" ds:itemID="{5FE8FB91-200D-42FA-A685-298E1098D682}">
  <ds:schemaRefs>
    <ds:schemaRef ds:uri="0af93d93-9d8b-4462-b879-472bc71f7f18"/>
    <ds:schemaRef ds:uri="c24ec8ef-c5ee-4bb0-a7ba-05e6c037b6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2943</Words>
  <Application>Microsoft Office PowerPoint</Application>
  <PresentationFormat>Widescreen</PresentationFormat>
  <Paragraphs>260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Arial,Sans-Serif</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Harrison, Deborah (EHS)</cp:lastModifiedBy>
  <cp:revision>2</cp:revision>
  <cp:lastPrinted>2023-07-31T18:28:06Z</cp:lastPrinted>
  <dcterms:created xsi:type="dcterms:W3CDTF">2019-01-10T19:26:50Z</dcterms:created>
  <dcterms:modified xsi:type="dcterms:W3CDTF">2025-09-17T15:16:59Z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0x01010014DBA2B81600C341A53D88DA1FD91FDF</vt:lpwstr>
  </property>
  <property fmtid="{D5CDD505-2E9C-101B-9397-08002B2CF9AE}" pid="3" name="MediaServiceImageTags">
    <vt:lpwstr/>
  </property>
</Properties>
</file>