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ink/ink3.xml" ContentType="application/inkml+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7.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8"/>
  </p:notesMasterIdLst>
  <p:handoutMasterIdLst>
    <p:handoutMasterId r:id="rId49"/>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57" r:id="rId29"/>
    <p:sldId id="351" r:id="rId30"/>
    <p:sldId id="342" r:id="rId31"/>
    <p:sldId id="339" r:id="rId32"/>
    <p:sldId id="352" r:id="rId33"/>
    <p:sldId id="353" r:id="rId34"/>
    <p:sldId id="318" r:id="rId35"/>
    <p:sldId id="319" r:id="rId36"/>
    <p:sldId id="320" r:id="rId37"/>
    <p:sldId id="326" r:id="rId38"/>
    <p:sldId id="356" r:id="rId39"/>
    <p:sldId id="355" r:id="rId40"/>
    <p:sldId id="349" r:id="rId41"/>
    <p:sldId id="303" r:id="rId42"/>
    <p:sldId id="335" r:id="rId43"/>
    <p:sldId id="316" r:id="rId44"/>
    <p:sldId id="301" r:id="rId45"/>
    <p:sldId id="278" r:id="rId46"/>
    <p:sldId id="333"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D1DFF"/>
    <a:srgbClr val="223651"/>
    <a:srgbClr val="139876"/>
    <a:srgbClr val="7D3379"/>
    <a:srgbClr val="53A4CF"/>
    <a:srgbClr val="112638"/>
    <a:srgbClr val="45A78E"/>
    <a:srgbClr val="042B4A"/>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74F75-0816-B091-A077-5B5D232512EC}" v="92" dt="2025-10-14T13:29:11.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10/28/2025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4T14:42:11.9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10/28/2025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32D83-2D6E-B4AA-0A50-9712D25D8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AE4BF-57D2-0F09-E03A-330F2AA15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09262-C65B-0DE4-8B80-1800A0CE3B44}"/>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AB460E58-93AE-138A-94A4-D69059E74685}"/>
              </a:ext>
            </a:extLst>
          </p:cNvPr>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107698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DDE75-CB93-367D-6E4E-0B8FD4A0D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95E18-69D0-5BE4-CE8A-D4B063270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87203-5FE5-8986-7F57-BF701D5D316C}"/>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60A19056-A686-D7F8-6F9B-95473D5BC02A}"/>
              </a:ext>
            </a:extLst>
          </p:cNvPr>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0465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3FD9-504A-D753-4FC6-BD8775188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444BF-AD64-8FE4-1881-862F864E1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AE39-EC9E-A5C8-795A-98F0CDFB8C0C}"/>
              </a:ext>
            </a:extLst>
          </p:cNvPr>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a:extLst>
              <a:ext uri="{FF2B5EF4-FFF2-40B4-BE49-F238E27FC236}">
                <a16:creationId xmlns:a16="http://schemas.microsoft.com/office/drawing/2014/main" id="{DEDDC241-605E-82A3-91A6-2D32CC7C5D4E}"/>
              </a:ext>
            </a:extLst>
          </p:cNvPr>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409949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548E-29E3-DD89-AD80-612206766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9BD81-0E67-3E9B-7335-BD0FBC829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68977-E9ED-21A2-4815-C71A206BF52D}"/>
              </a:ext>
            </a:extLst>
          </p:cNvPr>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a:extLst>
              <a:ext uri="{FF2B5EF4-FFF2-40B4-BE49-F238E27FC236}">
                <a16:creationId xmlns:a16="http://schemas.microsoft.com/office/drawing/2014/main" id="{6B1F6160-F961-8931-5360-AE662AA402DB}"/>
              </a:ext>
            </a:extLst>
          </p:cNvPr>
          <p:cNvSpPr>
            <a:spLocks noGrp="1"/>
          </p:cNvSpPr>
          <p:nvPr>
            <p:ph type="sldNum" sz="quarter" idx="5"/>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392684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3522-79D5-1591-895A-052CFB2C3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C8E47-A706-B18F-5473-19ED66396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71D7-3203-4EF0-0826-5EBC3FACC53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a:extLst>
              <a:ext uri="{FF2B5EF4-FFF2-40B4-BE49-F238E27FC236}">
                <a16:creationId xmlns:a16="http://schemas.microsoft.com/office/drawing/2014/main" id="{BCF1589B-DBE1-3E04-F16B-ECAF40950E69}"/>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9679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2CCD-F356-1EC2-FC05-372D5F7CC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05CB4-653F-F294-E0B4-970D34E13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B2E2-CA08-3DEA-B3AF-6DAE73399937}"/>
              </a:ext>
            </a:extLst>
          </p:cNvPr>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a:extLst>
              <a:ext uri="{FF2B5EF4-FFF2-40B4-BE49-F238E27FC236}">
                <a16:creationId xmlns:a16="http://schemas.microsoft.com/office/drawing/2014/main" id="{2A39F282-08A6-0CA4-CF9E-5E14C028D58F}"/>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210688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40</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42</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Statewide Massachusetts schools offer free lunch to all students regardless of income level. In this case you, may choose to use an Applicant Statement providing you follow local policy regarding the use of Applicant Statements.  For determining High-Poverty Areas use the blue link to enter the </a:t>
            </a:r>
            <a:r>
              <a:rPr lang="en-US">
                <a:cs typeface="Calibri"/>
              </a:rPr>
              <a:t>participants address.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10/28/2025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doc/dcs-policy-19-105-5-percent-income-exception-for-non-low-income-covered-individuals/downl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ss.gov/doc/dcs-policy-19-106-1-wioa-title-i-youth-work-experience-expenditure-requirement/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mass.gov/doc/dcs-policy-08-112-3b-instructions-for-documenting-youth-iss-sections-in-moses/download" TargetMode="External"/><Relationship Id="rId4" Type="http://schemas.openxmlformats.org/officeDocument/2006/relationships/hyperlink" Target="https://www.mass.gov/doc/dcs-policy-08-112-3a-career-planning-elements/downloa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0.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0.png"/><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3.png"/><Relationship Id="rId4" Type="http://schemas.openxmlformats.org/officeDocument/2006/relationships/customXml" Target="../ink/ink5.xml"/><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4.xml"/><Relationship Id="rId18" Type="http://schemas.openxmlformats.org/officeDocument/2006/relationships/image" Target="../media/image31.png"/><Relationship Id="rId3" Type="http://schemas.openxmlformats.org/officeDocument/2006/relationships/image" Target="../media/image26.png"/><Relationship Id="rId21"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230.png"/><Relationship Id="rId17" Type="http://schemas.openxmlformats.org/officeDocument/2006/relationships/customXml" Target="../ink/ink16.xml"/><Relationship Id="rId2" Type="http://schemas.openxmlformats.org/officeDocument/2006/relationships/notesSlide" Target="../notesSlides/notesSlide27.xml"/><Relationship Id="rId16" Type="http://schemas.openxmlformats.org/officeDocument/2006/relationships/image" Target="../media/image30.png"/><Relationship Id="rId20"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5" Type="http://schemas.openxmlformats.org/officeDocument/2006/relationships/image" Target="../media/image200.png"/><Relationship Id="rId15" Type="http://schemas.openxmlformats.org/officeDocument/2006/relationships/customXml" Target="../ink/ink15.xml"/><Relationship Id="rId10" Type="http://schemas.openxmlformats.org/officeDocument/2006/relationships/customXml" Target="../ink/ink12.xml"/><Relationship Id="rId19" Type="http://schemas.openxmlformats.org/officeDocument/2006/relationships/customXml" Target="../ink/ink17.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image" Target="../media/image2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ss.gov/doc/policy-012018-wioa-partner-shared-customers/download" TargetMode="External"/><Relationship Id="rId3" Type="http://schemas.openxmlformats.org/officeDocument/2006/relationships/image" Target="../media/image27.jpeg"/><Relationship Id="rId7"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376714" y="1269417"/>
            <a:ext cx="8385786" cy="4525963"/>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pPr>
            <a:r>
              <a:rPr lang="en-US" sz="1600" b="1" dirty="0">
                <a:latin typeface="Century Gothic"/>
              </a:rPr>
              <a:t> Free and Reduced Price Lunch </a:t>
            </a:r>
            <a:r>
              <a:rPr lang="en-US" sz="1600" dirty="0">
                <a:latin typeface="Century Gothic"/>
              </a:rPr>
              <a:t>– Richard B. Russell National School Lunch Act </a:t>
            </a:r>
            <a:endParaRPr lang="en-US"/>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57150" indent="0" defTabSz="914400">
              <a:lnSpc>
                <a:spcPct val="100000"/>
              </a:lnSpc>
              <a:spcBef>
                <a:spcPct val="20000"/>
              </a:spcBef>
              <a:spcAft>
                <a:spcPct val="0"/>
              </a:spcAft>
              <a:buClrTx/>
              <a:buNone/>
            </a:pPr>
            <a:r>
              <a:rPr lang="en-US" sz="1600" b="1" dirty="0">
                <a:latin typeface="Century Gothic"/>
              </a:rPr>
              <a:t>Applicant Statement </a:t>
            </a:r>
            <a:r>
              <a:rPr lang="en-US" sz="1600" dirty="0">
                <a:latin typeface="Century Gothic"/>
              </a:rPr>
              <a:t>– Schools not providing Free/Reduced Lunch documentation</a:t>
            </a:r>
            <a:endParaRPr lang="en-US"/>
          </a:p>
          <a:p>
            <a:pPr marL="1657350" lvl="3" indent="-285750" defTabSz="914400" eaLnBrk="0" fontAlgn="base" hangingPunct="0">
              <a:lnSpc>
                <a:spcPct val="100000"/>
              </a:lnSpc>
              <a:spcBef>
                <a:spcPct val="20000"/>
              </a:spcBef>
              <a:spcAft>
                <a:spcPct val="0"/>
              </a:spcAft>
              <a:buClrTx/>
              <a:buFont typeface="Arial" panose="020B0604020202020204" pitchFamily="34" charset="0"/>
              <a:buChar char="•"/>
            </a:pPr>
            <a:endParaRPr lang="en-US" sz="16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 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latin typeface="Century Gothic"/>
                <a:ea typeface="Calibri"/>
                <a:cs typeface="Calibri"/>
              </a:rPr>
              <a:t>Five percent of WIOA youth participants, </a:t>
            </a:r>
            <a:r>
              <a:rPr lang="en-US" sz="1800" i="1" dirty="0">
                <a:latin typeface="Century Gothic"/>
                <a:ea typeface="Calibri"/>
                <a:cs typeface="Calibri"/>
              </a:rPr>
              <a:t>who would ordinarily be required to be low-income for eligibility</a:t>
            </a:r>
            <a:r>
              <a:rPr lang="en-US" sz="1800" dirty="0">
                <a:latin typeface="Century Gothic"/>
                <a:ea typeface="Calibri"/>
                <a:cs typeface="Calibri"/>
              </a:rPr>
              <a:t>, and who meet </a:t>
            </a:r>
            <a:r>
              <a:rPr lang="en-US" sz="1800" b="1" i="1" dirty="0">
                <a:latin typeface="Century Gothic"/>
                <a:ea typeface="Calibri"/>
                <a:cs typeface="Calibri"/>
              </a:rPr>
              <a:t>all</a:t>
            </a:r>
            <a:r>
              <a:rPr lang="en-US" sz="1800" dirty="0">
                <a:latin typeface="Century Gothic"/>
                <a:ea typeface="Calibri"/>
                <a:cs typeface="Calibri"/>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18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solidFill>
                  <a:prstClr val="black"/>
                </a:solidFill>
                <a:latin typeface="Century Gothic"/>
              </a:rPr>
              <a:t>The 5% calculation is based on the percent of youth newly enrolled in the program year and served by the program in the local area’s WIOA Youth Program</a:t>
            </a:r>
          </a:p>
          <a:p>
            <a:pPr marL="0" lvl="0" indent="0" defTabSz="914400" eaLnBrk="0" fontAlgn="base" hangingPunct="0">
              <a:lnSpc>
                <a:spcPct val="100000"/>
              </a:lnSpc>
              <a:spcBef>
                <a:spcPct val="20000"/>
              </a:spcBef>
              <a:spcAft>
                <a:spcPct val="0"/>
              </a:spcAft>
              <a:buClrTx/>
              <a:buNone/>
            </a:pPr>
            <a:r>
              <a:rPr lang="en-US" sz="1800" dirty="0">
                <a:solidFill>
                  <a:srgbClr val="0000FF"/>
                </a:solidFill>
                <a:hlinkClick r:id="rId3">
                  <a:extLst>
                    <a:ext uri="{A12FA001-AC4F-418D-AE19-62706E023703}">
                      <ahyp:hlinkClr xmlns:ahyp="http://schemas.microsoft.com/office/drawing/2018/hyperlinkcolor" val="tx"/>
                    </a:ext>
                  </a:extLst>
                </a:hlinkClick>
              </a:rPr>
              <a:t>DCS 100 19.105 5% </a:t>
            </a:r>
            <a:r>
              <a:rPr lang="en-US" sz="1800" dirty="0">
                <a:solidFill>
                  <a:srgbClr val="0066FF"/>
                </a:solidFill>
                <a:hlinkClick r:id="rId3">
                  <a:extLst>
                    <a:ext uri="{A12FA001-AC4F-418D-AE19-62706E023703}">
                      <ahyp:hlinkClr xmlns:ahyp="http://schemas.microsoft.com/office/drawing/2018/hyperlinkcolor" val="tx"/>
                    </a:ext>
                  </a:extLst>
                </a:hlinkClick>
              </a:rPr>
              <a:t>Income Exception for Non-Income “Covered Individuals”</a:t>
            </a:r>
            <a:endParaRPr lang="en-US" sz="1800" dirty="0">
              <a:solidFill>
                <a:srgbClr val="0066FF"/>
              </a:solidFill>
            </a:endParaRPr>
          </a:p>
        </p:txBody>
      </p:sp>
      <p:pic>
        <p:nvPicPr>
          <p:cNvPr id="5" name="Picture 4" descr="5 Percent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r="13116"/>
          <a:stretch/>
        </p:blipFill>
        <p:spPr>
          <a:xfrm>
            <a:off x="6064166" y="4832786"/>
            <a:ext cx="1324186"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615512"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retain records for a period of at least three (3) years after the submittal of the final closeout expenditure report for that funding period.</a:t>
            </a:r>
          </a:p>
          <a:p>
            <a:pPr marL="0" lvl="0" indent="0" defTabSz="914400" eaLnBrk="0" fontAlgn="base" hangingPunct="0">
              <a:lnSpc>
                <a:spcPct val="100000"/>
              </a:lnSpc>
              <a:spcBef>
                <a:spcPct val="20000"/>
              </a:spcBef>
              <a:spcAft>
                <a:spcPct val="0"/>
              </a:spcAft>
              <a:buClrTx/>
              <a:buNone/>
            </a:pPr>
            <a:endParaRPr lang="en-US" sz="1700"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a:rPr>
              <a:t>DOL encourages grant recipients to consider the impacts on equity and accessibility when developing source documentation policies and procedures. </a:t>
            </a:r>
            <a:endParaRPr lang="en-US" sz="1800">
              <a:latin typeface="Century Gothic"/>
              <a:ea typeface="Calibri"/>
              <a:cs typeface="Calibri"/>
            </a:endParaRPr>
          </a:p>
          <a:p>
            <a:pPr marL="0" indent="0">
              <a:buNone/>
            </a:pPr>
            <a:r>
              <a:rPr lang="en-US" sz="1800" dirty="0">
                <a:latin typeface="Century Gothic"/>
              </a:rPr>
              <a:t>As referenced in TEGL 23-19 Change 2 – career centers/workforce boards considering restrictions on the use of self-attestation should consider while other documentation sources are preferred when practical, </a:t>
            </a:r>
            <a:r>
              <a:rPr lang="en-US" sz="1800" b="1" dirty="0">
                <a:latin typeface="Century Gothic"/>
              </a:rPr>
              <a:t>self-attestation is an important option for populations with barriers to obtaining eligibility and reporting documents </a:t>
            </a:r>
            <a:r>
              <a:rPr lang="en-US" sz="1800" dirty="0">
                <a:latin typeface="Century Gothic"/>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800" dirty="0"/>
            </a:br>
            <a:endParaRPr lang="en-US" sz="1800">
              <a:ea typeface="Calibri"/>
              <a:cs typeface="Calibri"/>
            </a:endParaRPr>
          </a:p>
          <a:p>
            <a:pPr marL="0" indent="0" algn="ctr">
              <a:buNone/>
            </a:pPr>
            <a:r>
              <a:rPr lang="en-US" sz="1800" b="0" i="0" u="sng" dirty="0">
                <a:solidFill>
                  <a:srgbClr val="0000EE"/>
                </a:solidFill>
                <a:effectLst/>
                <a:latin typeface="Century Gothic"/>
                <a:hlinkClick r:id="rId3"/>
              </a:rPr>
              <a:t>TEGL 23-19 Change 2 | U.S. Department of Labor (dol.gov)</a:t>
            </a:r>
            <a:endParaRPr lang="en-US" sz="1800" dirty="0">
              <a:latin typeface="Century Gothic"/>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19.106.1: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dirty="0">
                <a:solidFill>
                  <a:srgbClr val="223651"/>
                </a:solidFill>
                <a:latin typeface="Century Gothic"/>
              </a:rPr>
              <a:t>WIOA Title I </a:t>
            </a:r>
            <a:endParaRPr lang="en-US" sz="3600" dirty="0">
              <a:solidFill>
                <a:srgbClr val="223651"/>
              </a:solidFill>
              <a:latin typeface="Century Gothic" panose="020B0502020202020204" pitchFamily="34" charset="0"/>
            </a:endParaRPr>
          </a:p>
          <a:p>
            <a:pPr algn="ctr"/>
            <a:r>
              <a:rPr lang="en-US" sz="3600" dirty="0">
                <a:solidFill>
                  <a:srgbClr val="223651"/>
                </a:solidFill>
                <a:latin typeface="Century Gothic"/>
              </a:rPr>
              <a:t>YOUTH PROGRAM </a:t>
            </a:r>
            <a:endParaRPr lang="en-US" sz="3600"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October 2025</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lvl="1" indent="-287020" defTabSz="914400">
              <a:lnSpc>
                <a:spcPct val="100000"/>
              </a:lnSpc>
              <a:spcBef>
                <a:spcPct val="20000"/>
              </a:spcBef>
              <a:buClrTx/>
              <a:defRPr/>
            </a:pPr>
            <a:r>
              <a:rPr lang="en-US" sz="1800" dirty="0">
                <a:solidFill>
                  <a:srgbClr val="223651"/>
                </a:solidFill>
                <a:latin typeface="Century Gothic"/>
              </a:rPr>
              <a:t>Skill Levels (academic and occupational)  </a:t>
            </a:r>
            <a:endParaRPr lang="en-US" sz="1800">
              <a:solidFill>
                <a:srgbClr val="223651"/>
              </a:solidFill>
              <a:latin typeface="Century Gothic" panose="020B0502020202020204" pitchFamily="34" charset="0"/>
            </a:endParaRPr>
          </a:p>
          <a:p>
            <a:pPr lvl="1" indent="-287020" defTabSz="914400">
              <a:lnSpc>
                <a:spcPct val="100000"/>
              </a:lnSpc>
              <a:spcBef>
                <a:spcPct val="20000"/>
              </a:spcBef>
              <a:buClrTx/>
              <a:defRPr/>
            </a:pPr>
            <a:r>
              <a:rPr lang="en-US" sz="1800" dirty="0">
                <a:solidFill>
                  <a:srgbClr val="223651"/>
                </a:solidFill>
                <a:latin typeface="Century Gothic"/>
              </a:rPr>
              <a:t>Work Experiences</a:t>
            </a:r>
          </a:p>
          <a:p>
            <a:pPr lvl="1" indent="-287020" defTabSz="914400">
              <a:lnSpc>
                <a:spcPct val="100000"/>
              </a:lnSpc>
              <a:spcBef>
                <a:spcPct val="20000"/>
              </a:spcBef>
              <a:buClrTx/>
              <a:defRPr/>
            </a:pPr>
            <a:r>
              <a:rPr lang="en-US" sz="1800" dirty="0">
                <a:solidFill>
                  <a:srgbClr val="223651"/>
                </a:solidFill>
                <a:latin typeface="Century Gothic"/>
              </a:rPr>
              <a:t>Service Needs </a:t>
            </a:r>
          </a:p>
          <a:p>
            <a:pPr lvl="1" indent="-287020" defTabSz="914400">
              <a:lnSpc>
                <a:spcPct val="100000"/>
              </a:lnSpc>
              <a:spcBef>
                <a:spcPct val="20000"/>
              </a:spcBef>
              <a:buClrTx/>
              <a:defRPr/>
            </a:pPr>
            <a:r>
              <a:rPr lang="en-US" sz="1800" dirty="0">
                <a:solidFill>
                  <a:srgbClr val="223651"/>
                </a:solidFill>
                <a:latin typeface="Century Gothic"/>
              </a:rPr>
              <a:t>Strengths and Assets   </a:t>
            </a:r>
            <a:endParaRPr lang="en-US" sz="180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112250"/>
            <a:ext cx="8229600" cy="4794774"/>
          </a:xfrm>
        </p:spPr>
        <p:txBody>
          <a:bodyPr vert="horz" lIns="91440" tIns="45720" rIns="91440" bIns="45720" rtlCol="0" anchor="t">
            <a:normAutofit lnSpcReduction="10000"/>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lvl="1" indent="-287020"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lvl="1" indent="-287020" defTabSz="914400">
              <a:lnSpc>
                <a:spcPct val="100000"/>
              </a:lnSpc>
              <a:spcBef>
                <a:spcPct val="20000"/>
              </a:spcBef>
              <a:buClrTx/>
              <a:defRPr/>
            </a:pPr>
            <a:r>
              <a:rPr lang="en-US" sz="1800" dirty="0">
                <a:solidFill>
                  <a:srgbClr val="223651"/>
                </a:solidFill>
                <a:latin typeface="Century Gothic"/>
              </a:rPr>
              <a:t>Education and employment goals </a:t>
            </a:r>
          </a:p>
          <a:p>
            <a:pPr lvl="1" indent="-287020" defTabSz="914400">
              <a:lnSpc>
                <a:spcPct val="100000"/>
              </a:lnSpc>
              <a:spcBef>
                <a:spcPct val="20000"/>
              </a:spcBef>
              <a:buClrTx/>
              <a:defRPr/>
            </a:pPr>
            <a:r>
              <a:rPr lang="en-US" sz="1800" dirty="0">
                <a:solidFill>
                  <a:srgbClr val="223651"/>
                </a:solidFill>
                <a:latin typeface="Century Gothic"/>
              </a:rPr>
              <a:t>Achievement objectives and services </a:t>
            </a:r>
          </a:p>
          <a:p>
            <a:pPr lvl="1" indent="-287020"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lvl="1" indent="-287020"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pPr marL="0" indent="0">
              <a:buNone/>
            </a:pPr>
            <a:r>
              <a:rPr lang="en-US" sz="1600" dirty="0">
                <a:solidFill>
                  <a:srgbClr val="0066FF"/>
                </a:solidFill>
                <a:latin typeface="Century Gothic" panose="020B0502020202020204" pitchFamily="34" charset="0"/>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rgbClr val="0066FF"/>
                </a:solidFill>
                <a:latin typeface="Century Gothic" panose="020B0502020202020204" pitchFamily="34" charset="0"/>
              </a:rPr>
              <a:t> </a:t>
            </a:r>
          </a:p>
          <a:p>
            <a:pPr marL="0" indent="0">
              <a:buNone/>
            </a:pPr>
            <a:endParaRPr lang="en-US" sz="1000" dirty="0">
              <a:solidFill>
                <a:srgbClr val="0066FF"/>
              </a:solidFill>
              <a:latin typeface="Century Gothic" panose="020B0502020202020204" pitchFamily="34" charset="0"/>
            </a:endParaRPr>
          </a:p>
          <a:p>
            <a:pPr marL="0" lvl="1" indent="0">
              <a:buNone/>
            </a:pPr>
            <a:r>
              <a:rPr lang="en-US" sz="1600" u="sng" dirty="0" err="1">
                <a:solidFill>
                  <a:srgbClr val="0066FF"/>
                </a:solidFill>
                <a:latin typeface="Century Gothic"/>
              </a:rPr>
              <a:t>MassWorkforce</a:t>
            </a:r>
            <a:r>
              <a:rPr lang="en-US" sz="1600" u="sng" dirty="0">
                <a:solidFill>
                  <a:srgbClr val="0066FF"/>
                </a:solidFill>
                <a:latin typeface="Century Gothic"/>
              </a:rPr>
              <a:t> Issuance 100 DCS 08.112.3: Career Planning for WIOA Youth, Adult and Dislocated Worker Customers</a:t>
            </a:r>
          </a:p>
          <a:p>
            <a:pPr marL="285750" lvl="1" indent="-285750"/>
            <a:r>
              <a:rPr lang="en-US" sz="1600" dirty="0">
                <a:solidFill>
                  <a:srgbClr val="0066FF"/>
                </a:solidFill>
                <a:latin typeface="Century Gothic"/>
                <a:hlinkClick r:id="rId4">
                  <a:extLst>
                    <a:ext uri="{A12FA001-AC4F-418D-AE19-62706E023703}">
                      <ahyp:hlinkClr xmlns:ahyp="http://schemas.microsoft.com/office/drawing/2018/hyperlinkcolor" val="tx"/>
                    </a:ext>
                  </a:extLst>
                </a:hlinkClick>
              </a:rPr>
              <a:t>Career Planning Elements: Attachment A</a:t>
            </a:r>
            <a:endParaRPr lang="en-US" sz="1600" dirty="0">
              <a:solidFill>
                <a:srgbClr val="0066FF"/>
              </a:solidFill>
              <a:latin typeface="Century Gothic"/>
            </a:endParaRPr>
          </a:p>
          <a:p>
            <a:pPr marL="285750" lvl="1" indent="-285750"/>
            <a:r>
              <a:rPr lang="en-US" sz="1600" dirty="0">
                <a:solidFill>
                  <a:srgbClr val="0066FF"/>
                </a:solidFill>
                <a:latin typeface="Century Gothic"/>
                <a:hlinkClick r:id="rId5">
                  <a:extLst>
                    <a:ext uri="{A12FA001-AC4F-418D-AE19-62706E023703}">
                      <ahyp:hlinkClr xmlns:ahyp="http://schemas.microsoft.com/office/drawing/2018/hyperlinkcolor" val="tx"/>
                    </a:ext>
                  </a:extLst>
                </a:hlinkClick>
              </a:rPr>
              <a:t>Instructions for Documenting Youth ISS Section in MOSES: Attachment B</a:t>
            </a:r>
            <a:endParaRPr lang="en-US" sz="1600" dirty="0">
              <a:solidFill>
                <a:srgbClr val="0066FF"/>
              </a:solidFill>
              <a:latin typeface="Century Gothic"/>
            </a:endParaRPr>
          </a:p>
          <a:p>
            <a:pPr marL="0" indent="0">
              <a:buNone/>
            </a:pPr>
            <a:endParaRPr lang="en-US" sz="1600" dirty="0">
              <a:solidFill>
                <a:schemeClr val="tx2">
                  <a:lumMod val="75000"/>
                  <a:lumOff val="25000"/>
                </a:schemeClr>
              </a:solidFill>
              <a:cs typeface="Calibri"/>
            </a:endParaRPr>
          </a:p>
        </p:txBody>
      </p:sp>
      <p:pic>
        <p:nvPicPr>
          <p:cNvPr id="5" name="Picture 4" descr="Clipart - Folder with &lt;strong&gt;document&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2654" y="2821883"/>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BDE8-98E7-6040-0FA4-90BE4FCAF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48B03-F474-8626-3FCB-BBC37B92F0B3}"/>
              </a:ext>
            </a:extLst>
          </p:cNvPr>
          <p:cNvSpPr>
            <a:spLocks noGrp="1"/>
          </p:cNvSpPr>
          <p:nvPr>
            <p:ph type="title"/>
          </p:nvPr>
        </p:nvSpPr>
        <p:spPr/>
        <p:txBody>
          <a:bodyPr/>
          <a:lstStyle/>
          <a:p>
            <a:r>
              <a:rPr lang="en-US">
                <a:solidFill>
                  <a:srgbClr val="223651"/>
                </a:solidFill>
                <a:latin typeface="Century Gothic"/>
              </a:rPr>
              <a:t>Youth ISS in MOSES</a:t>
            </a:r>
            <a:r>
              <a:rPr lang="en-US">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BF9966A5-4415-972A-ACDB-21036C47C8EA}"/>
              </a:ext>
            </a:extLst>
          </p:cNvPr>
          <p:cNvSpPr>
            <a:spLocks noGrp="1"/>
          </p:cNvSpPr>
          <p:nvPr>
            <p:ph type="sldNum" sz="quarter" idx="12"/>
          </p:nvPr>
        </p:nvSpPr>
        <p:spPr/>
        <p:txBody>
          <a:bodyPr/>
          <a:lstStyle/>
          <a:p>
            <a:pPr>
              <a:defRPr/>
            </a:pPr>
            <a:fld id="{E072579F-9FF5-4201-872C-73481382824D}" type="slidenum">
              <a:rPr lang="en-US" dirty="0" smtClean="0"/>
              <a:pPr>
                <a:defRPr/>
              </a:pPr>
              <a:t>24</a:t>
            </a:fld>
            <a:endParaRPr lang="en-US" dirty="0"/>
          </a:p>
        </p:txBody>
      </p:sp>
      <p:pic>
        <p:nvPicPr>
          <p:cNvPr id="3" name="Picture 2">
            <a:extLst>
              <a:ext uri="{FF2B5EF4-FFF2-40B4-BE49-F238E27FC236}">
                <a16:creationId xmlns:a16="http://schemas.microsoft.com/office/drawing/2014/main" id="{6B4F4975-1CE7-3177-BF75-882EBC390FFF}"/>
              </a:ext>
            </a:extLst>
          </p:cNvPr>
          <p:cNvPicPr>
            <a:picLocks noChangeAspect="1"/>
          </p:cNvPicPr>
          <p:nvPr/>
        </p:nvPicPr>
        <p:blipFill>
          <a:blip r:embed="rId3"/>
          <a:stretch>
            <a:fillRect/>
          </a:stretch>
        </p:blipFill>
        <p:spPr>
          <a:xfrm>
            <a:off x="303116" y="1246036"/>
            <a:ext cx="8537768" cy="4984789"/>
          </a:xfrm>
          <a:prstGeom prst="rect">
            <a:avLst/>
          </a:prstGeom>
        </p:spPr>
      </p:pic>
    </p:spTree>
    <p:extLst>
      <p:ext uri="{BB962C8B-B14F-4D97-AF65-F5344CB8AC3E}">
        <p14:creationId xmlns:p14="http://schemas.microsoft.com/office/powerpoint/2010/main" val="396588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5EFE-422C-A20D-D38F-52680CEAD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8BE67-E7F7-0CCC-22AE-4FFA1A62ACDA}"/>
              </a:ext>
            </a:extLst>
          </p:cNvPr>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42526E-5033-C984-720D-C90B346914FE}"/>
              </a:ext>
            </a:extLst>
          </p:cNvPr>
          <p:cNvSpPr>
            <a:spLocks noGrp="1"/>
          </p:cNvSpPr>
          <p:nvPr>
            <p:ph type="sldNum" sz="quarter" idx="12"/>
          </p:nvPr>
        </p:nvSpPr>
        <p:spPr/>
        <p:txBody>
          <a:bodyPr/>
          <a:lstStyle/>
          <a:p>
            <a:pPr>
              <a:defRPr/>
            </a:pPr>
            <a:fld id="{E072579F-9FF5-4201-872C-73481382824D}" type="slidenum">
              <a:rPr lang="en-US" dirty="0" smtClean="0"/>
              <a:pPr>
                <a:defRPr/>
              </a:pPr>
              <a:t>25</a:t>
            </a:fld>
            <a:endParaRPr lang="en-US" dirty="0"/>
          </a:p>
        </p:txBody>
      </p:sp>
      <p:pic>
        <p:nvPicPr>
          <p:cNvPr id="7" name="Picture 6">
            <a:extLst>
              <a:ext uri="{FF2B5EF4-FFF2-40B4-BE49-F238E27FC236}">
                <a16:creationId xmlns:a16="http://schemas.microsoft.com/office/drawing/2014/main" id="{6FFC63D2-DA35-F192-95AE-A70FA905A97F}"/>
              </a:ext>
            </a:extLst>
          </p:cNvPr>
          <p:cNvPicPr>
            <a:picLocks noChangeAspect="1"/>
          </p:cNvPicPr>
          <p:nvPr/>
        </p:nvPicPr>
        <p:blipFill>
          <a:blip r:embed="rId3"/>
          <a:stretch>
            <a:fillRect/>
          </a:stretch>
        </p:blipFill>
        <p:spPr>
          <a:xfrm>
            <a:off x="462337" y="1251913"/>
            <a:ext cx="8024117" cy="4941025"/>
          </a:xfrm>
          <a:prstGeom prst="rect">
            <a:avLst/>
          </a:prstGeom>
        </p:spPr>
      </p:pic>
    </p:spTree>
    <p:extLst>
      <p:ext uri="{BB962C8B-B14F-4D97-AF65-F5344CB8AC3E}">
        <p14:creationId xmlns:p14="http://schemas.microsoft.com/office/powerpoint/2010/main" val="3197944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27</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2209-BA96-7635-4587-47157F07AA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76577E-DA61-21C8-A29B-93C907C51893}"/>
              </a:ext>
            </a:extLst>
          </p:cNvPr>
          <p:cNvPicPr>
            <a:picLocks noChangeAspect="1"/>
          </p:cNvPicPr>
          <p:nvPr/>
        </p:nvPicPr>
        <p:blipFill>
          <a:blip r:embed="rId3"/>
          <a:stretch>
            <a:fillRect/>
          </a:stretch>
        </p:blipFill>
        <p:spPr>
          <a:xfrm>
            <a:off x="801383" y="1632078"/>
            <a:ext cx="7510409" cy="4592832"/>
          </a:xfrm>
          <a:prstGeom prst="rect">
            <a:avLst/>
          </a:prstGeom>
        </p:spPr>
      </p:pic>
      <p:sp>
        <p:nvSpPr>
          <p:cNvPr id="3" name="Slide Number Placeholder 2">
            <a:extLst>
              <a:ext uri="{FF2B5EF4-FFF2-40B4-BE49-F238E27FC236}">
                <a16:creationId xmlns:a16="http://schemas.microsoft.com/office/drawing/2014/main" id="{57DD2FA6-6CA1-12A2-CE71-019E54395EE0}"/>
              </a:ext>
            </a:extLst>
          </p:cNvPr>
          <p:cNvSpPr>
            <a:spLocks noGrp="1"/>
          </p:cNvSpPr>
          <p:nvPr>
            <p:ph type="sldNum" sz="quarter" idx="4"/>
          </p:nvPr>
        </p:nvSpPr>
        <p:spPr/>
        <p:txBody>
          <a:bodyPr/>
          <a:lstStyle/>
          <a:p>
            <a:fld id="{941BE8DD-6BA1-AD43-8321-0CEB068BCC7D}" type="slidenum">
              <a:rPr lang="en-US" smtClean="0"/>
              <a:pPr/>
              <a:t>28</a:t>
            </a:fld>
            <a:endParaRPr lang="en-US" dirty="0"/>
          </a:p>
        </p:txBody>
      </p:sp>
      <p:sp>
        <p:nvSpPr>
          <p:cNvPr id="7" name="TextBox 6">
            <a:extLst>
              <a:ext uri="{FF2B5EF4-FFF2-40B4-BE49-F238E27FC236}">
                <a16:creationId xmlns:a16="http://schemas.microsoft.com/office/drawing/2014/main" id="{E5825E9A-8BA1-AA3F-8CB3-9341D6535736}"/>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829003D0-E304-88AF-CB07-654FE4446770}"/>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E06163E-2639-7E92-D010-E2B69D370F11}"/>
                  </a:ext>
                </a:extLst>
              </p14:cNvPr>
              <p14:cNvContentPartPr/>
              <p14:nvPr/>
            </p14:nvContentPartPr>
            <p14:xfrm>
              <a:off x="4778545" y="2353458"/>
              <a:ext cx="433800" cy="27000"/>
            </p14:xfrm>
          </p:contentPart>
        </mc:Choice>
        <mc:Fallback xmlns="">
          <p:pic>
            <p:nvPicPr>
              <p:cNvPr id="4" name="Ink 3">
                <a:extLst>
                  <a:ext uri="{FF2B5EF4-FFF2-40B4-BE49-F238E27FC236}">
                    <a16:creationId xmlns:a16="http://schemas.microsoft.com/office/drawing/2014/main" id="{EE06163E-2639-7E92-D010-E2B69D370F11}"/>
                  </a:ext>
                </a:extLst>
              </p:cNvPr>
              <p:cNvPicPr/>
              <p:nvPr/>
            </p:nvPicPr>
            <p:blipFill>
              <a:blip r:embed="rId5"/>
              <a:stretch>
                <a:fillRect/>
              </a:stretch>
            </p:blipFill>
            <p:spPr>
              <a:xfrm>
                <a:off x="4724545" y="2245458"/>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07E1BC-61B6-CBBD-3E14-1D44BC9A06FC}"/>
                  </a:ext>
                </a:extLst>
              </p14:cNvPr>
              <p14:cNvContentPartPr/>
              <p14:nvPr/>
            </p14:nvContentPartPr>
            <p14:xfrm>
              <a:off x="1026811" y="2628663"/>
              <a:ext cx="401400" cy="28800"/>
            </p14:xfrm>
          </p:contentPart>
        </mc:Choice>
        <mc:Fallback xmlns="">
          <p:pic>
            <p:nvPicPr>
              <p:cNvPr id="6" name="Ink 5">
                <a:extLst>
                  <a:ext uri="{FF2B5EF4-FFF2-40B4-BE49-F238E27FC236}">
                    <a16:creationId xmlns:a16="http://schemas.microsoft.com/office/drawing/2014/main" id="{B707E1BC-61B6-CBBD-3E14-1D44BC9A06FC}"/>
                  </a:ext>
                </a:extLst>
              </p:cNvPr>
              <p:cNvPicPr/>
              <p:nvPr/>
            </p:nvPicPr>
            <p:blipFill>
              <a:blip r:embed="rId7"/>
              <a:stretch>
                <a:fillRect/>
              </a:stretch>
            </p:blipFill>
            <p:spPr>
              <a:xfrm>
                <a:off x="972859" y="2520663"/>
                <a:ext cx="508944" cy="244440"/>
              </a:xfrm>
              <a:prstGeom prst="rect">
                <a:avLst/>
              </a:prstGeom>
            </p:spPr>
          </p:pic>
        </mc:Fallback>
      </mc:AlternateContent>
      <p:sp>
        <p:nvSpPr>
          <p:cNvPr id="12" name="Rectangle 11">
            <a:extLst>
              <a:ext uri="{FF2B5EF4-FFF2-40B4-BE49-F238E27FC236}">
                <a16:creationId xmlns:a16="http://schemas.microsoft.com/office/drawing/2014/main" id="{5CF544EC-6F08-BB0F-E94A-0734BA87420B}"/>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1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84F57-6BB5-2CAF-712C-F63C7C13090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F8AC2C3-3A02-C1FB-1CAB-8CE98CAF1097}"/>
              </a:ext>
            </a:extLst>
          </p:cNvPr>
          <p:cNvPicPr>
            <a:picLocks noChangeAspect="1"/>
          </p:cNvPicPr>
          <p:nvPr/>
        </p:nvPicPr>
        <p:blipFill>
          <a:blip r:embed="rId3"/>
          <a:stretch>
            <a:fillRect/>
          </a:stretch>
        </p:blipFill>
        <p:spPr>
          <a:xfrm>
            <a:off x="842485" y="1609133"/>
            <a:ext cx="7561780" cy="4602823"/>
          </a:xfrm>
          <a:prstGeom prst="rect">
            <a:avLst/>
          </a:prstGeom>
        </p:spPr>
      </p:pic>
      <p:sp>
        <p:nvSpPr>
          <p:cNvPr id="3" name="Slide Number Placeholder 2">
            <a:extLst>
              <a:ext uri="{FF2B5EF4-FFF2-40B4-BE49-F238E27FC236}">
                <a16:creationId xmlns:a16="http://schemas.microsoft.com/office/drawing/2014/main" id="{EDB48FD0-BA30-B74D-76F3-49D55B3025E6}"/>
              </a:ext>
            </a:extLst>
          </p:cNvPr>
          <p:cNvSpPr>
            <a:spLocks noGrp="1"/>
          </p:cNvSpPr>
          <p:nvPr>
            <p:ph type="sldNum" sz="quarter" idx="4"/>
          </p:nvPr>
        </p:nvSpPr>
        <p:spPr/>
        <p:txBody>
          <a:bodyPr/>
          <a:lstStyle/>
          <a:p>
            <a:fld id="{941BE8DD-6BA1-AD43-8321-0CEB068BCC7D}" type="slidenum">
              <a:rPr lang="en-US" smtClean="0"/>
              <a:pPr/>
              <a:t>29</a:t>
            </a:fld>
            <a:endParaRPr lang="en-US" dirty="0"/>
          </a:p>
        </p:txBody>
      </p:sp>
      <p:sp>
        <p:nvSpPr>
          <p:cNvPr id="6" name="TextBox 5">
            <a:extLst>
              <a:ext uri="{FF2B5EF4-FFF2-40B4-BE49-F238E27FC236}">
                <a16:creationId xmlns:a16="http://schemas.microsoft.com/office/drawing/2014/main" id="{F8D0E0F9-C126-E738-9477-25C6B443CE68}"/>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C6A92295-3A11-4F14-91FE-F11DC98DC2EF}"/>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0A77C1A-9B16-2FF1-739D-C6580C4147D1}"/>
                  </a:ext>
                </a:extLst>
              </p14:cNvPr>
              <p14:cNvContentPartPr/>
              <p14:nvPr/>
            </p14:nvContentPartPr>
            <p14:xfrm>
              <a:off x="4890484" y="2367388"/>
              <a:ext cx="437400" cy="22680"/>
            </p14:xfrm>
          </p:contentPart>
        </mc:Choice>
        <mc:Fallback xmlns="">
          <p:pic>
            <p:nvPicPr>
              <p:cNvPr id="2" name="Ink 1">
                <a:extLst>
                  <a:ext uri="{FF2B5EF4-FFF2-40B4-BE49-F238E27FC236}">
                    <a16:creationId xmlns:a16="http://schemas.microsoft.com/office/drawing/2014/main" id="{A0A77C1A-9B16-2FF1-739D-C6580C4147D1}"/>
                  </a:ext>
                </a:extLst>
              </p:cNvPr>
              <p:cNvPicPr/>
              <p:nvPr/>
            </p:nvPicPr>
            <p:blipFill>
              <a:blip r:embed="rId5"/>
              <a:stretch>
                <a:fillRect/>
              </a:stretch>
            </p:blipFill>
            <p:spPr>
              <a:xfrm>
                <a:off x="4836440" y="2259388"/>
                <a:ext cx="545129"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11520CE-9458-2E3F-65CE-4C7505944946}"/>
                  </a:ext>
                </a:extLst>
              </p14:cNvPr>
              <p14:cNvContentPartPr/>
              <p14:nvPr/>
            </p14:nvContentPartPr>
            <p14:xfrm>
              <a:off x="1074501" y="2639743"/>
              <a:ext cx="436320" cy="62640"/>
            </p14:xfrm>
          </p:contentPart>
        </mc:Choice>
        <mc:Fallback xmlns="">
          <p:pic>
            <p:nvPicPr>
              <p:cNvPr id="4" name="Ink 3">
                <a:extLst>
                  <a:ext uri="{FF2B5EF4-FFF2-40B4-BE49-F238E27FC236}">
                    <a16:creationId xmlns:a16="http://schemas.microsoft.com/office/drawing/2014/main" id="{811520CE-9458-2E3F-65CE-4C7505944946}"/>
                  </a:ext>
                </a:extLst>
              </p:cNvPr>
              <p:cNvPicPr/>
              <p:nvPr/>
            </p:nvPicPr>
            <p:blipFill>
              <a:blip r:embed="rId7"/>
              <a:stretch>
                <a:fillRect/>
              </a:stretch>
            </p:blipFill>
            <p:spPr>
              <a:xfrm>
                <a:off x="1020546" y="2531743"/>
                <a:ext cx="543871" cy="278280"/>
              </a:xfrm>
              <a:prstGeom prst="rect">
                <a:avLst/>
              </a:prstGeom>
            </p:spPr>
          </p:pic>
        </mc:Fallback>
      </mc:AlternateContent>
      <p:sp>
        <p:nvSpPr>
          <p:cNvPr id="10" name="Rectangle 9">
            <a:extLst>
              <a:ext uri="{FF2B5EF4-FFF2-40B4-BE49-F238E27FC236}">
                <a16:creationId xmlns:a16="http://schemas.microsoft.com/office/drawing/2014/main" id="{1368BE93-E5CE-5180-A8EF-38048DF7E8E7}"/>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86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31</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E65C-4035-5253-955B-F6CFB0A16BA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831149-AE38-8249-417B-E31AD0E0C587}"/>
              </a:ext>
            </a:extLst>
          </p:cNvPr>
          <p:cNvPicPr>
            <a:picLocks noChangeAspect="1"/>
          </p:cNvPicPr>
          <p:nvPr/>
        </p:nvPicPr>
        <p:blipFill>
          <a:blip r:embed="rId3"/>
          <a:stretch>
            <a:fillRect/>
          </a:stretch>
        </p:blipFill>
        <p:spPr>
          <a:xfrm>
            <a:off x="796247" y="1339078"/>
            <a:ext cx="7798085" cy="4773807"/>
          </a:xfrm>
          <a:prstGeom prst="rect">
            <a:avLst/>
          </a:prstGeom>
        </p:spPr>
      </p:pic>
      <p:sp>
        <p:nvSpPr>
          <p:cNvPr id="2" name="Title 1">
            <a:extLst>
              <a:ext uri="{FF2B5EF4-FFF2-40B4-BE49-F238E27FC236}">
                <a16:creationId xmlns:a16="http://schemas.microsoft.com/office/drawing/2014/main" id="{1515A17A-B435-20D5-190F-C05CE425FE7E}"/>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5EFC7DE2-2BFC-0DE9-C674-84D3C43975FF}"/>
              </a:ext>
            </a:extLst>
          </p:cNvPr>
          <p:cNvSpPr>
            <a:spLocks noGrp="1"/>
          </p:cNvSpPr>
          <p:nvPr>
            <p:ph type="sldNum" sz="quarter" idx="4"/>
          </p:nvPr>
        </p:nvSpPr>
        <p:spPr/>
        <p:txBody>
          <a:bodyPr/>
          <a:lstStyle/>
          <a:p>
            <a:fld id="{941BE8DD-6BA1-AD43-8321-0CEB068BCC7D}" type="slidenum">
              <a:rPr lang="en-US" smtClean="0"/>
              <a:pPr/>
              <a:t>34</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6D668DB2-1165-0E9F-A006-B652FB3F6C2E}"/>
                  </a:ext>
                </a:extLst>
              </p14:cNvPr>
              <p14:cNvContentPartPr/>
              <p14:nvPr/>
            </p14:nvContentPartPr>
            <p14:xfrm>
              <a:off x="1047373" y="2377286"/>
              <a:ext cx="334800" cy="27000"/>
            </p14:xfrm>
          </p:contentPart>
        </mc:Choice>
        <mc:Fallback xmlns="">
          <p:pic>
            <p:nvPicPr>
              <p:cNvPr id="22" name="Ink 21">
                <a:extLst>
                  <a:ext uri="{FF2B5EF4-FFF2-40B4-BE49-F238E27FC236}">
                    <a16:creationId xmlns:a16="http://schemas.microsoft.com/office/drawing/2014/main" id="{6D668DB2-1165-0E9F-A006-B652FB3F6C2E}"/>
                  </a:ext>
                </a:extLst>
              </p:cNvPr>
              <p:cNvPicPr/>
              <p:nvPr/>
            </p:nvPicPr>
            <p:blipFill>
              <a:blip r:embed="rId5"/>
              <a:stretch>
                <a:fillRect/>
              </a:stretch>
            </p:blipFill>
            <p:spPr>
              <a:xfrm>
                <a:off x="99337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5C9238DD-B2C1-58BE-DCD8-97E4D4C449A4}"/>
                  </a:ext>
                </a:extLst>
              </p14:cNvPr>
              <p14:cNvContentPartPr/>
              <p14:nvPr/>
            </p14:nvContentPartPr>
            <p14:xfrm>
              <a:off x="4946793" y="2069430"/>
              <a:ext cx="401400" cy="38880"/>
            </p14:xfrm>
          </p:contentPart>
        </mc:Choice>
        <mc:Fallback xmlns="">
          <p:pic>
            <p:nvPicPr>
              <p:cNvPr id="23" name="Ink 22">
                <a:extLst>
                  <a:ext uri="{FF2B5EF4-FFF2-40B4-BE49-F238E27FC236}">
                    <a16:creationId xmlns:a16="http://schemas.microsoft.com/office/drawing/2014/main" id="{5C9238DD-B2C1-58BE-DCD8-97E4D4C449A4}"/>
                  </a:ext>
                </a:extLst>
              </p:cNvPr>
              <p:cNvPicPr/>
              <p:nvPr/>
            </p:nvPicPr>
            <p:blipFill>
              <a:blip r:embed="rId7"/>
              <a:stretch>
                <a:fillRect/>
              </a:stretch>
            </p:blipFill>
            <p:spPr>
              <a:xfrm>
                <a:off x="4892793" y="1961430"/>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1DDB46B6-B6A4-18B2-95ED-BB98F609894D}"/>
                  </a:ext>
                </a:extLst>
              </p14:cNvPr>
              <p14:cNvContentPartPr/>
              <p14:nvPr/>
            </p14:nvContentPartPr>
            <p14:xfrm>
              <a:off x="7827307" y="2821526"/>
              <a:ext cx="368280" cy="15480"/>
            </p14:xfrm>
          </p:contentPart>
        </mc:Choice>
        <mc:Fallback xmlns="">
          <p:pic>
            <p:nvPicPr>
              <p:cNvPr id="24" name="Ink 23">
                <a:extLst>
                  <a:ext uri="{FF2B5EF4-FFF2-40B4-BE49-F238E27FC236}">
                    <a16:creationId xmlns:a16="http://schemas.microsoft.com/office/drawing/2014/main" id="{1DDB46B6-B6A4-18B2-95ED-BB98F609894D}"/>
                  </a:ext>
                </a:extLst>
              </p:cNvPr>
              <p:cNvPicPr/>
              <p:nvPr/>
            </p:nvPicPr>
            <p:blipFill>
              <a:blip r:embed="rId9"/>
              <a:stretch>
                <a:fillRect/>
              </a:stretch>
            </p:blipFill>
            <p:spPr>
              <a:xfrm>
                <a:off x="7773307" y="2715981"/>
                <a:ext cx="475920" cy="226219"/>
              </a:xfrm>
              <a:prstGeom prst="rect">
                <a:avLst/>
              </a:prstGeom>
            </p:spPr>
          </p:pic>
        </mc:Fallback>
      </mc:AlternateContent>
    </p:spTree>
    <p:extLst>
      <p:ext uri="{BB962C8B-B14F-4D97-AF65-F5344CB8AC3E}">
        <p14:creationId xmlns:p14="http://schemas.microsoft.com/office/powerpoint/2010/main" val="206025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46F9-995E-566D-BA83-626EBEFAD71F}"/>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512AC2-F258-6286-0468-FEFBF8A425BB}"/>
              </a:ext>
            </a:extLst>
          </p:cNvPr>
          <p:cNvPicPr>
            <a:picLocks noGrp="1" noChangeAspect="1"/>
          </p:cNvPicPr>
          <p:nvPr>
            <p:ph sz="quarter" idx="10"/>
          </p:nvPr>
        </p:nvPicPr>
        <p:blipFill>
          <a:blip r:embed="rId3"/>
          <a:stretch>
            <a:fillRect/>
          </a:stretch>
        </p:blipFill>
        <p:spPr>
          <a:xfrm>
            <a:off x="913566" y="1446213"/>
            <a:ext cx="7316868" cy="4525962"/>
          </a:xfrm>
        </p:spPr>
      </p:pic>
      <p:sp>
        <p:nvSpPr>
          <p:cNvPr id="2" name="Title 1">
            <a:extLst>
              <a:ext uri="{FF2B5EF4-FFF2-40B4-BE49-F238E27FC236}">
                <a16:creationId xmlns:a16="http://schemas.microsoft.com/office/drawing/2014/main" id="{BBB47B98-717B-B064-BC1E-DA7A604F6146}"/>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FF9B0D32-BDD4-5C23-AF0D-3909EBD80D40}"/>
              </a:ext>
            </a:extLst>
          </p:cNvPr>
          <p:cNvSpPr>
            <a:spLocks noGrp="1"/>
          </p:cNvSpPr>
          <p:nvPr>
            <p:ph type="sldNum" sz="quarter" idx="4"/>
          </p:nvPr>
        </p:nvSpPr>
        <p:spPr/>
        <p:txBody>
          <a:bodyPr/>
          <a:lstStyle/>
          <a:p>
            <a:fld id="{941BE8DD-6BA1-AD43-8321-0CEB068BCC7D}" type="slidenum">
              <a:rPr lang="en-US" smtClean="0"/>
              <a:pPr/>
              <a:t>35</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91184C9D-523A-1592-D186-8B612F404D46}"/>
                  </a:ext>
                </a:extLst>
              </p14:cNvPr>
              <p14:cNvContentPartPr/>
              <p14:nvPr/>
            </p14:nvContentPartPr>
            <p14:xfrm>
              <a:off x="4795227" y="2126145"/>
              <a:ext cx="425160" cy="8280"/>
            </p14:xfrm>
          </p:contentPart>
        </mc:Choice>
        <mc:Fallback xmlns="">
          <p:pic>
            <p:nvPicPr>
              <p:cNvPr id="22" name="Ink 21">
                <a:extLst>
                  <a:ext uri="{FF2B5EF4-FFF2-40B4-BE49-F238E27FC236}">
                    <a16:creationId xmlns:a16="http://schemas.microsoft.com/office/drawing/2014/main" id="{91184C9D-523A-1592-D186-8B612F404D46}"/>
                  </a:ext>
                </a:extLst>
              </p:cNvPr>
              <p:cNvPicPr/>
              <p:nvPr/>
            </p:nvPicPr>
            <p:blipFill>
              <a:blip r:embed="rId5"/>
              <a:stretch>
                <a:fillRect/>
              </a:stretch>
            </p:blipFill>
            <p:spPr>
              <a:xfrm>
                <a:off x="4759227" y="2057145"/>
                <a:ext cx="496800" cy="1459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71EEFA7-2E45-0DB6-5A27-3476E7E821D0}"/>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7FB997B8-8B15-09AC-C777-40DB808C4BA3}"/>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41B52203-854B-8AF4-EA9C-8181509B239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2F9BE73-31F7-AB28-D0B4-898A62462CA0}"/>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2936A5F7-55D4-43A8-7B55-0556B7E21702}"/>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2936A5F7-55D4-43A8-7B55-0556B7E21702}"/>
                  </a:ext>
                </a:extLst>
              </p:cNvPr>
              <p:cNvPicPr/>
              <p:nvPr/>
            </p:nvPicPr>
            <p:blipFill>
              <a:blip r:embed="rId12"/>
              <a:stretch>
                <a:fillRect/>
              </a:stretch>
            </p:blipFill>
            <p:spPr>
              <a:xfrm>
                <a:off x="50612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9AE6C720-13DF-51E3-51E7-5421FC0BDFFF}"/>
                  </a:ext>
                </a:extLst>
              </p14:cNvPr>
              <p14:cNvContentPartPr/>
              <p14:nvPr/>
            </p14:nvContentPartPr>
            <p14:xfrm>
              <a:off x="4797027" y="2207117"/>
              <a:ext cx="411480" cy="14040"/>
            </p14:xfrm>
          </p:contentPart>
        </mc:Choice>
        <mc:Fallback xmlns="">
          <p:pic>
            <p:nvPicPr>
              <p:cNvPr id="29" name="Ink 28">
                <a:extLst>
                  <a:ext uri="{FF2B5EF4-FFF2-40B4-BE49-F238E27FC236}">
                    <a16:creationId xmlns:a16="http://schemas.microsoft.com/office/drawing/2014/main" id="{9AE6C720-13DF-51E3-51E7-5421FC0BDFFF}"/>
                  </a:ext>
                </a:extLst>
              </p:cNvPr>
              <p:cNvPicPr/>
              <p:nvPr/>
            </p:nvPicPr>
            <p:blipFill>
              <a:blip r:embed="rId14"/>
              <a:stretch>
                <a:fillRect/>
              </a:stretch>
            </p:blipFill>
            <p:spPr>
              <a:xfrm>
                <a:off x="4761027" y="2136917"/>
                <a:ext cx="483120" cy="1540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503F555A-DCC9-DA02-FAD3-E2121810AD13}"/>
                  </a:ext>
                </a:extLst>
              </p14:cNvPr>
              <p14:cNvContentPartPr/>
              <p14:nvPr/>
            </p14:nvContentPartPr>
            <p14:xfrm>
              <a:off x="3293605" y="2425472"/>
              <a:ext cx="721800" cy="37800"/>
            </p14:xfrm>
          </p:contentPart>
        </mc:Choice>
        <mc:Fallback xmlns="">
          <p:pic>
            <p:nvPicPr>
              <p:cNvPr id="38" name="Ink 37">
                <a:extLst>
                  <a:ext uri="{FF2B5EF4-FFF2-40B4-BE49-F238E27FC236}">
                    <a16:creationId xmlns:a16="http://schemas.microsoft.com/office/drawing/2014/main" id="{503F555A-DCC9-DA02-FAD3-E2121810AD13}"/>
                  </a:ext>
                </a:extLst>
              </p:cNvPr>
              <p:cNvPicPr/>
              <p:nvPr/>
            </p:nvPicPr>
            <p:blipFill>
              <a:blip r:embed="rId16"/>
              <a:stretch>
                <a:fillRect/>
              </a:stretch>
            </p:blipFill>
            <p:spPr>
              <a:xfrm>
                <a:off x="3239605" y="2317472"/>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E6C3EF7F-76F9-3ABB-5EEC-6C2FF3AE6C6F}"/>
                  </a:ext>
                </a:extLst>
              </p14:cNvPr>
              <p14:cNvContentPartPr/>
              <p14:nvPr/>
            </p14:nvContentPartPr>
            <p14:xfrm>
              <a:off x="3500743" y="2453746"/>
              <a:ext cx="360" cy="360"/>
            </p14:xfrm>
          </p:contentPart>
        </mc:Choice>
        <mc:Fallback xmlns="">
          <p:pic>
            <p:nvPicPr>
              <p:cNvPr id="39" name="Ink 38">
                <a:extLst>
                  <a:ext uri="{FF2B5EF4-FFF2-40B4-BE49-F238E27FC236}">
                    <a16:creationId xmlns:a16="http://schemas.microsoft.com/office/drawing/2014/main" id="{E6C3EF7F-76F9-3ABB-5EEC-6C2FF3AE6C6F}"/>
                  </a:ext>
                </a:extLst>
              </p:cNvPr>
              <p:cNvPicPr/>
              <p:nvPr/>
            </p:nvPicPr>
            <p:blipFill>
              <a:blip r:embed="rId18"/>
              <a:stretch>
                <a:fillRect/>
              </a:stretch>
            </p:blipFill>
            <p:spPr>
              <a:xfrm>
                <a:off x="3446743" y="234574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3B862C30-2E13-CA27-F9A5-780215201828}"/>
                  </a:ext>
                </a:extLst>
              </p14:cNvPr>
              <p14:cNvContentPartPr/>
              <p14:nvPr/>
            </p14:nvContentPartPr>
            <p14:xfrm>
              <a:off x="3605503" y="2445466"/>
              <a:ext cx="360" cy="360"/>
            </p14:xfrm>
          </p:contentPart>
        </mc:Choice>
        <mc:Fallback xmlns="">
          <p:pic>
            <p:nvPicPr>
              <p:cNvPr id="40" name="Ink 39">
                <a:extLst>
                  <a:ext uri="{FF2B5EF4-FFF2-40B4-BE49-F238E27FC236}">
                    <a16:creationId xmlns:a16="http://schemas.microsoft.com/office/drawing/2014/main" id="{3B862C30-2E13-CA27-F9A5-780215201828}"/>
                  </a:ext>
                </a:extLst>
              </p:cNvPr>
              <p:cNvPicPr/>
              <p:nvPr/>
            </p:nvPicPr>
            <p:blipFill>
              <a:blip r:embed="rId18"/>
              <a:stretch>
                <a:fillRect/>
              </a:stretch>
            </p:blipFill>
            <p:spPr>
              <a:xfrm>
                <a:off x="3551503" y="233746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4C31BC40-E3B5-4220-CCD7-8BC10EB14B8F}"/>
                  </a:ext>
                </a:extLst>
              </p14:cNvPr>
              <p14:cNvContentPartPr/>
              <p14:nvPr/>
            </p14:nvContentPartPr>
            <p14:xfrm>
              <a:off x="7171225" y="2790787"/>
              <a:ext cx="651960" cy="16560"/>
            </p14:xfrm>
          </p:contentPart>
        </mc:Choice>
        <mc:Fallback xmlns="">
          <p:pic>
            <p:nvPicPr>
              <p:cNvPr id="9" name="Ink 8">
                <a:extLst>
                  <a:ext uri="{FF2B5EF4-FFF2-40B4-BE49-F238E27FC236}">
                    <a16:creationId xmlns:a16="http://schemas.microsoft.com/office/drawing/2014/main" id="{4C31BC40-E3B5-4220-CCD7-8BC10EB14B8F}"/>
                  </a:ext>
                </a:extLst>
              </p:cNvPr>
              <p:cNvPicPr/>
              <p:nvPr/>
            </p:nvPicPr>
            <p:blipFill>
              <a:blip r:embed="rId21"/>
              <a:stretch>
                <a:fillRect/>
              </a:stretch>
            </p:blipFill>
            <p:spPr>
              <a:xfrm>
                <a:off x="7135205" y="2717187"/>
                <a:ext cx="723640" cy="163392"/>
              </a:xfrm>
              <a:prstGeom prst="rect">
                <a:avLst/>
              </a:prstGeom>
            </p:spPr>
          </p:pic>
        </mc:Fallback>
      </mc:AlternateContent>
    </p:spTree>
    <p:extLst>
      <p:ext uri="{BB962C8B-B14F-4D97-AF65-F5344CB8AC3E}">
        <p14:creationId xmlns:p14="http://schemas.microsoft.com/office/powerpoint/2010/main" val="165291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sp>
        <p:nvSpPr>
          <p:cNvPr id="4" name="Content Placeholder 3"/>
          <p:cNvSpPr>
            <a:spLocks noGrp="1"/>
          </p:cNvSpPr>
          <p:nvPr>
            <p:ph sz="quarter" idx="10"/>
          </p:nvPr>
        </p:nvSpPr>
        <p:spPr>
          <a:xfrm>
            <a:off x="224913" y="1205900"/>
            <a:ext cx="8694174" cy="4759257"/>
          </a:xfrm>
        </p:spPr>
        <p:txBody>
          <a:bodyPr vert="horz" lIns="91440" tIns="45720" rIns="91440" bIns="45720" rtlCol="0" anchor="t">
            <a:noAutofit/>
          </a:bodyPr>
          <a:lstStyle/>
          <a:p>
            <a:pPr marL="0" indent="0">
              <a:buNone/>
            </a:pPr>
            <a:r>
              <a:rPr lang="en-US" sz="1800" dirty="0">
                <a:latin typeface="Century Gothic"/>
              </a:rPr>
              <a:t>What should you do? </a:t>
            </a:r>
          </a:p>
          <a:p>
            <a:r>
              <a:rPr lang="en-US" sz="1800" dirty="0">
                <a:latin typeface="Century Gothic"/>
              </a:rPr>
              <a:t>Provide youth with information that allows for exploration of career options along with the education, training, and or skills needed to be successful in those careers. </a:t>
            </a:r>
            <a:endParaRPr lang="en-US" sz="1800" dirty="0">
              <a:latin typeface="Century Gothic" panose="020B0502020202020204" pitchFamily="34" charset="0"/>
            </a:endParaRPr>
          </a:p>
          <a:p>
            <a:r>
              <a:rPr lang="en-US" sz="1800" dirty="0">
                <a:latin typeface="Century Gothic"/>
              </a:rPr>
              <a:t>Provide information on career options to assist youth in setting career goals and to make informed decisions about appropriate career pathways.</a:t>
            </a:r>
          </a:p>
          <a:p>
            <a:r>
              <a:rPr lang="en-US" sz="1800" dirty="0">
                <a:latin typeface="Century Gothic"/>
              </a:rPr>
              <a:t>Note, career goals for younger youth must be age appropriate and may identify a career interest that can be developed into a career goal. </a:t>
            </a:r>
          </a:p>
          <a:p>
            <a:r>
              <a:rPr lang="en-US" sz="1800" dirty="0">
                <a:latin typeface="Century Gothic"/>
              </a:rPr>
              <a:t>Recognize that goals may change as youth get older and interests broaden this must be reflected in a revision of the ISS and documented in case notes.</a:t>
            </a:r>
          </a:p>
          <a:p>
            <a:r>
              <a:rPr lang="en-US" sz="1800" dirty="0">
                <a:latin typeface="Century Gothic"/>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1034321" y="4354416"/>
            <a:ext cx="1249481" cy="1466898"/>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750" y="4122130"/>
            <a:ext cx="1890265" cy="16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560061" y="2347750"/>
            <a:ext cx="1964138" cy="1161945"/>
          </a:xfrm>
          <a:prstGeom prst="rect">
            <a:avLst/>
          </a:prstGeom>
        </p:spPr>
      </p:pic>
      <p:pic>
        <p:nvPicPr>
          <p:cNvPr id="10" name="Picture 2" descr="C:\Users\marina.r.zhavoronkov\AppData\Local\Microsoft\Windows\Temporary Internet Files\Content.Outlook\T63J9PZC\MAST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290648" y="2854466"/>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8610" y="3145337"/>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8">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8">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pic>
        <p:nvPicPr>
          <p:cNvPr id="11" name="Picture 10">
            <a:extLst>
              <a:ext uri="{FF2B5EF4-FFF2-40B4-BE49-F238E27FC236}">
                <a16:creationId xmlns:a16="http://schemas.microsoft.com/office/drawing/2014/main" id="{E20A27E1-A8E2-25A5-29B4-081248E7C98A}"/>
              </a:ext>
            </a:extLst>
          </p:cNvPr>
          <p:cNvPicPr>
            <a:picLocks noChangeAspect="1"/>
          </p:cNvPicPr>
          <p:nvPr/>
        </p:nvPicPr>
        <p:blipFill>
          <a:blip r:embed="rId9"/>
          <a:stretch>
            <a:fillRect/>
          </a:stretch>
        </p:blipFill>
        <p:spPr>
          <a:xfrm>
            <a:off x="5923391" y="2708584"/>
            <a:ext cx="3144830" cy="582002"/>
          </a:xfrm>
          <a:prstGeom prst="rect">
            <a:avLst/>
          </a:prstGeom>
        </p:spPr>
      </p:pic>
    </p:spTree>
    <p:extLst>
      <p:ext uri="{BB962C8B-B14F-4D97-AF65-F5344CB8AC3E}">
        <p14:creationId xmlns:p14="http://schemas.microsoft.com/office/powerpoint/2010/main" val="200106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marL="0" indent="0">
              <a:lnSpc>
                <a:spcPct val="100000"/>
              </a:lnSpc>
              <a:buNone/>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ea typeface="Calibri"/>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marL="0" indent="0">
              <a:buNone/>
            </a:pPr>
            <a:r>
              <a:rPr lang="en-US" sz="2000" dirty="0">
                <a:solidFill>
                  <a:schemeClr val="accent6"/>
                </a:solidFill>
                <a:latin typeface="Century Gothic"/>
              </a:rPr>
              <a:t>WIOA provides funding for local areas to offer programs for in-school and out-of-school youth that provide a pathway to attain a GED, </a:t>
            </a:r>
            <a:r>
              <a:rPr lang="en-US" sz="200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40</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42</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20000"/>
          </a:bodyPr>
          <a:lstStyle/>
          <a:p>
            <a:pPr marL="0" indent="0" defTabSz="914400" fontAlgn="base">
              <a:lnSpc>
                <a:spcPct val="100000"/>
              </a:lnSpc>
              <a:spcBef>
                <a:spcPct val="20000"/>
              </a:spcBef>
              <a:spcAft>
                <a:spcPct val="0"/>
              </a:spcAft>
              <a:buClrTx/>
              <a:buNone/>
            </a:pPr>
            <a:r>
              <a:rPr lang="en-US" altLang="en-US" sz="1700" dirty="0">
                <a:solidFill>
                  <a:srgbClr val="000000"/>
                </a:solidFill>
                <a:latin typeface="Century Gothic"/>
              </a:rPr>
              <a:t>US Citizen or Work Eligible, Selective Service Compliant</a:t>
            </a:r>
            <a:r>
              <a:rPr lang="en-US" altLang="en-US" sz="1700" b="1" dirty="0">
                <a:solidFill>
                  <a:srgbClr val="000000"/>
                </a:solidFill>
                <a:latin typeface="Century Gothic"/>
              </a:rPr>
              <a:t>, </a:t>
            </a:r>
            <a:r>
              <a:rPr lang="en-US" altLang="en-US" sz="1700" dirty="0">
                <a:solidFill>
                  <a:srgbClr val="000000"/>
                </a:solidFill>
                <a:latin typeface="Century Gothic"/>
              </a:rPr>
              <a:t>Not attending school,     16 – 24 years at the time of enrollment and:</a:t>
            </a:r>
            <a:endParaRPr lang="en-US"/>
          </a:p>
          <a:p>
            <a:pPr marL="0" lvl="0" indent="0" defTabSz="914400" fontAlgn="base">
              <a:lnSpc>
                <a:spcPct val="100000"/>
              </a:lnSpc>
              <a:spcBef>
                <a:spcPct val="20000"/>
              </a:spcBef>
              <a:spcAft>
                <a:spcPct val="0"/>
              </a:spcAft>
              <a:buClrTx/>
              <a:buNone/>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Within the age of compulsory school* attendance, but has not attended school for at least the most recent complete school year calendar quarter </a:t>
            </a:r>
            <a:r>
              <a:rPr lang="en-US" altLang="en-US" sz="18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HS Grad/</a:t>
            </a:r>
            <a:r>
              <a:rPr lang="en-US" altLang="en-US" sz="1800" err="1">
                <a:solidFill>
                  <a:srgbClr val="000000"/>
                </a:solidFill>
                <a:latin typeface="Century Gothic"/>
              </a:rPr>
              <a:t>HiSET</a:t>
            </a:r>
            <a:r>
              <a:rPr lang="en-US" altLang="en-US" sz="1800" dirty="0">
                <a:solidFill>
                  <a:srgbClr val="000000"/>
                </a:solidFill>
                <a:latin typeface="Century Gothic"/>
              </a:rPr>
              <a:t> who is </a:t>
            </a:r>
            <a:r>
              <a:rPr lang="en-US" altLang="en-US" sz="1800" i="1" u="sng" dirty="0">
                <a:solidFill>
                  <a:srgbClr val="000000"/>
                </a:solidFill>
                <a:latin typeface="Century Gothic"/>
              </a:rPr>
              <a:t>low-income</a:t>
            </a:r>
            <a:r>
              <a:rPr lang="en-US" altLang="en-US" sz="18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offender </a:t>
            </a:r>
            <a:r>
              <a:rPr lang="en-US" altLang="en-US" sz="1800" b="1" dirty="0">
                <a:solidFill>
                  <a:srgbClr val="000000"/>
                </a:solidFill>
                <a:latin typeface="Century Gothic"/>
              </a:rPr>
              <a:t> </a:t>
            </a:r>
            <a:endParaRPr lang="en-US" altLang="en-US" sz="18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individual with a disability  </a:t>
            </a:r>
            <a:r>
              <a:rPr lang="en-US" altLang="en-US" sz="18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i="1" u="sng" dirty="0">
                <a:solidFill>
                  <a:srgbClr val="000000"/>
                </a:solidFill>
                <a:latin typeface="Century Gothic"/>
              </a:rPr>
              <a:t>Low-income</a:t>
            </a:r>
            <a:r>
              <a:rPr lang="en-US" altLang="en-US" sz="18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0" indent="0" defTabSz="914400">
              <a:lnSpc>
                <a:spcPct val="120000"/>
              </a:lnSpc>
              <a:spcBef>
                <a:spcPct val="20000"/>
              </a:spcBef>
              <a:spcAft>
                <a:spcPct val="0"/>
              </a:spcAft>
              <a:buClrTx/>
              <a:buNone/>
            </a:pPr>
            <a:r>
              <a:rPr lang="en-US" sz="6400" dirty="0">
                <a:solidFill>
                  <a:schemeClr val="accent6"/>
                </a:solidFill>
                <a:latin typeface="Century Gothic"/>
              </a:rPr>
              <a:t>Majority of OSY are not required to be low-income to be eligible for WIOA services.</a:t>
            </a:r>
            <a:endParaRPr lang="en-US">
              <a:ea typeface="Calibri"/>
              <a:cs typeface="Calibri"/>
            </a:endParaRPr>
          </a:p>
          <a:p>
            <a:pPr marL="0" indent="0" defTabSz="914400">
              <a:lnSpc>
                <a:spcPct val="120000"/>
              </a:lnSpc>
              <a:spcBef>
                <a:spcPct val="20000"/>
              </a:spcBef>
              <a:spcAft>
                <a:spcPct val="0"/>
              </a:spcAft>
              <a:buClrTx/>
              <a:buNone/>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dropout</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graduate that has a disability</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an offender</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10000"/>
          </a:bodyPr>
          <a:lstStyle/>
          <a:p>
            <a:pPr marL="0" indent="0" defTabSz="914400" eaLnBrk="0" fontAlgn="base" hangingPunct="0">
              <a:lnSpc>
                <a:spcPct val="100000"/>
              </a:lnSpc>
              <a:spcBef>
                <a:spcPct val="20000"/>
              </a:spcBef>
              <a:spcAft>
                <a:spcPct val="0"/>
              </a:spcAft>
              <a:buClrTx/>
              <a:buNone/>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and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a:t>
            </a:r>
            <a:r>
              <a:rPr lang="en-US" sz="1900" err="1">
                <a:latin typeface="Century Gothic"/>
              </a:rPr>
              <a:t>HiSET</a:t>
            </a:r>
            <a:r>
              <a:rPr lang="en-US" sz="1900" dirty="0">
                <a:latin typeface="Century Gothic"/>
              </a:rPr>
              <a:t> recipient that is an English language learner and does not have any of the other 7 OSY barriers. </a:t>
            </a:r>
          </a:p>
          <a:p>
            <a:pPr marL="450850" lvl="1" indent="0" defTabSz="914400" eaLnBrk="0" fontAlgn="base" hangingPunct="0">
              <a:lnSpc>
                <a:spcPct val="100000"/>
              </a:lnSpc>
              <a:spcBef>
                <a:spcPct val="20000"/>
              </a:spcBef>
              <a:spcAft>
                <a:spcPct val="0"/>
              </a:spcAft>
              <a:buClrTx/>
              <a:buNone/>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high school graduate or a </a:t>
            </a:r>
            <a:r>
              <a:rPr lang="en-US" sz="190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223651"/>
                </a:solidFill>
                <a:latin typeface="Century Gothic"/>
              </a:rPr>
              <a:t>US Citizenship or Work Eligible, Selective Service Compliant, In School, 14 – 21 years old, Low Income and one or more of the following barriers:</a:t>
            </a:r>
            <a:endParaRPr lang="en-US" sz="1800">
              <a:ea typeface="Calibri"/>
              <a:cs typeface="Calibri"/>
            </a:endParaRP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Basic skills deficient</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English language learner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An offender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Homeless individual, a homeless child or youth, or a runaway</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 foster care or has aged out of the foster care system</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Pregnant or parenting</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Individual with a Disability </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Requires additional assistance to enter or </a:t>
            </a:r>
            <a:br>
              <a:rPr lang="en-US" altLang="en-US" sz="1800" dirty="0">
                <a:latin typeface="Century Gothic"/>
              </a:rPr>
            </a:br>
            <a:r>
              <a:rPr lang="en-US" altLang="en-US" sz="1800" dirty="0">
                <a:solidFill>
                  <a:srgbClr val="223651"/>
                </a:solidFill>
                <a:latin typeface="Century Gothic"/>
              </a:rPr>
              <a:t>complete an educational program or to secure or hold employment</a:t>
            </a:r>
          </a:p>
          <a:p>
            <a:pPr marL="914400" lvl="2" indent="0" defTabSz="914400" fontAlgn="base">
              <a:lnSpc>
                <a:spcPct val="100000"/>
              </a:lnSpc>
              <a:spcBef>
                <a:spcPct val="20000"/>
              </a:spcBef>
              <a:spcAft>
                <a:spcPct val="0"/>
              </a:spcAft>
              <a:buClrTx/>
              <a:buNone/>
            </a:pPr>
            <a:r>
              <a:rPr lang="en-US" altLang="en-US" sz="1800" dirty="0">
                <a:solidFill>
                  <a:srgbClr val="223651"/>
                </a:solidFill>
                <a:latin typeface="Century Gothic"/>
              </a:rPr>
              <a:t>(</a:t>
            </a:r>
            <a:r>
              <a:rPr lang="en-US" altLang="en-US" sz="1800" i="1" dirty="0">
                <a:solidFill>
                  <a:srgbClr val="223651"/>
                </a:solidFill>
                <a:latin typeface="Century Gothic"/>
              </a:rPr>
              <a:t>not more than 5% allowed</a:t>
            </a:r>
            <a:r>
              <a:rPr lang="en-US" altLang="en-US" sz="1800" dirty="0">
                <a:solidFill>
                  <a:srgbClr val="223651"/>
                </a:solidFill>
                <a:latin typeface="Century Gothic"/>
              </a:rPr>
              <a:t> using this item)</a:t>
            </a:r>
          </a:p>
          <a:p>
            <a:pPr marL="0" indent="0">
              <a:buNone/>
            </a:pPr>
            <a:endParaRPr lang="en-US" dirty="0">
              <a:ea typeface="Calibri"/>
              <a:cs typeface="Calibri"/>
            </a:endParaRPr>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a:xfrm>
            <a:off x="457200" y="1282047"/>
            <a:ext cx="8229600" cy="4525963"/>
          </a:xfrm>
        </p:spPr>
        <p:txBody>
          <a:bodyPr vert="horz" lIns="91440" tIns="45720" rIns="91440" bIns="45720" rtlCol="0" anchor="t">
            <a:noAutofit/>
          </a:bodyPr>
          <a:lstStyle/>
          <a:p>
            <a:pPr marL="0" lvl="0" indent="0" defTabSz="914400" fontAlgn="base">
              <a:lnSpc>
                <a:spcPct val="100000"/>
              </a:lnSpc>
              <a:spcBef>
                <a:spcPct val="20000"/>
              </a:spcBef>
              <a:spcAft>
                <a:spcPct val="0"/>
              </a:spcAft>
              <a:buClrTx/>
              <a:buNone/>
            </a:pPr>
            <a:r>
              <a:rPr lang="en-US" altLang="en-US" sz="1800" dirty="0">
                <a:solidFill>
                  <a:prstClr val="black"/>
                </a:solidFill>
                <a:latin typeface="Century Gothic"/>
              </a:rPr>
              <a:t>A WIOA youth participant will be considered </a:t>
            </a:r>
            <a:r>
              <a:rPr lang="en-US" altLang="en-US" sz="1800" u="sng" dirty="0">
                <a:solidFill>
                  <a:prstClr val="black"/>
                </a:solidFill>
                <a:latin typeface="Century Gothic"/>
              </a:rPr>
              <a:t>Low Income </a:t>
            </a:r>
            <a:r>
              <a:rPr lang="en-US" altLang="en-US" sz="1800" dirty="0">
                <a:solidFill>
                  <a:prstClr val="black"/>
                </a:solidFill>
                <a:latin typeface="Century Gothic"/>
              </a:rPr>
              <a:t>if any of the following are true:</a:t>
            </a:r>
            <a:endParaRPr lang="en-US" sz="1800">
              <a:solidFill>
                <a:prstClr val="black"/>
              </a:solidFill>
              <a:ea typeface="Calibri"/>
              <a:cs typeface="Calibri"/>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reside in a </a:t>
            </a:r>
            <a:r>
              <a:rPr lang="en-US" altLang="en-US" sz="18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a:t>
            </a:r>
            <a:r>
              <a:rPr lang="en-US" altLang="en-US" sz="1800" b="1" i="1" dirty="0">
                <a:solidFill>
                  <a:prstClr val="black"/>
                </a:solidFill>
                <a:latin typeface="Century Gothic"/>
              </a:rPr>
              <a:t>in school </a:t>
            </a:r>
            <a:r>
              <a:rPr lang="en-US" altLang="en-US" sz="1800" dirty="0">
                <a:solidFill>
                  <a:prstClr val="black"/>
                </a:solidFill>
                <a:latin typeface="Century Gothic"/>
              </a:rPr>
              <a:t>and on a free or reduced lunch program  </a:t>
            </a:r>
            <a:endParaRPr lang="en-US" altLang="en-US" sz="18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a7a402afd8ffa885bde262096f09a03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a94ee22947f8bb2b014ea570fdfc1dc5"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Props1.xml><?xml version="1.0" encoding="utf-8"?>
<ds:datastoreItem xmlns:ds="http://schemas.openxmlformats.org/officeDocument/2006/customXml" ds:itemID="{70BC09A2-FC3D-466D-9E20-FC7174FD3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B6F58D-DE44-40EB-A1B9-E326BEC359DE}">
  <ds:schemaRefs>
    <ds:schemaRef ds:uri="http://schemas.microsoft.com/sharepoint/v3/contenttype/forms"/>
  </ds:schemaRefs>
</ds:datastoreItem>
</file>

<file path=customXml/itemProps3.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8197ce3-f327-445f-9ae6-74b08f5a20a9"/>
    <ds:schemaRef ds:uri="69eef59b-4fb6-4551-80fa-880d5adf8c10"/>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11049</TotalTime>
  <Words>4950</Words>
  <Application>Microsoft Office PowerPoint</Application>
  <PresentationFormat>On-screen Show (4:3)</PresentationFormat>
  <Paragraphs>549</Paragraphs>
  <Slides>42</Slides>
  <Notes>32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1303</cp:revision>
  <cp:lastPrinted>2019-12-10T15:56:46Z</cp:lastPrinted>
  <dcterms:created xsi:type="dcterms:W3CDTF">2018-04-17T17:15:10Z</dcterms:created>
  <dcterms:modified xsi:type="dcterms:W3CDTF">2025-10-28T17:28:53Z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