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7FE4DEA9_EAA153F7.xml" ContentType="application/vnd.ms-powerpoint.comments+xml"/>
  <Override PartName="/ppt/notesSlides/notesSlide4.xml" ContentType="application/vnd.openxmlformats-officedocument.presentationml.notesSlide+xml"/>
  <Override PartName="/ppt/comments/modernComment_7FF64CF8_65659994.xml" ContentType="application/vnd.ms-powerpoint.comments+xml"/>
  <Override PartName="/ppt/notesSlides/notesSlide5.xml" ContentType="application/vnd.openxmlformats-officedocument.presentationml.notesSlide+xml"/>
  <Override PartName="/ppt/comments/modernComment_7FF64D07_48F07EAA.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04_0.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5" r:id="rId4"/>
    <p:sldMasterId id="2147483693" r:id="rId5"/>
    <p:sldMasterId id="2147483701" r:id="rId6"/>
    <p:sldMasterId id="2147483648" r:id="rId7"/>
    <p:sldMasterId id="2147483710" r:id="rId8"/>
  </p:sldMasterIdLst>
  <p:notesMasterIdLst>
    <p:notesMasterId r:id="rId57"/>
  </p:notesMasterIdLst>
  <p:sldIdLst>
    <p:sldId id="256" r:id="rId9"/>
    <p:sldId id="2145705583" r:id="rId10"/>
    <p:sldId id="2145705641" r:id="rId11"/>
    <p:sldId id="2146847992" r:id="rId12"/>
    <p:sldId id="2146848007" r:id="rId13"/>
    <p:sldId id="2146847998" r:id="rId14"/>
    <p:sldId id="2146848012" r:id="rId15"/>
    <p:sldId id="2146848015" r:id="rId16"/>
    <p:sldId id="2146848005" r:id="rId17"/>
    <p:sldId id="2146848010" r:id="rId18"/>
    <p:sldId id="2146848014" r:id="rId19"/>
    <p:sldId id="2146848011" r:id="rId20"/>
    <p:sldId id="2146847995" r:id="rId21"/>
    <p:sldId id="2146848013" r:id="rId22"/>
    <p:sldId id="2146847973" r:id="rId23"/>
    <p:sldId id="2145705720" r:id="rId24"/>
    <p:sldId id="2146848036" r:id="rId25"/>
    <p:sldId id="2146848037" r:id="rId26"/>
    <p:sldId id="2146848056" r:id="rId27"/>
    <p:sldId id="260" r:id="rId28"/>
    <p:sldId id="2146848038" r:id="rId29"/>
    <p:sldId id="2146848039" r:id="rId30"/>
    <p:sldId id="2146848040" r:id="rId31"/>
    <p:sldId id="2146848041" r:id="rId32"/>
    <p:sldId id="2146848024" r:id="rId33"/>
    <p:sldId id="2146848049" r:id="rId34"/>
    <p:sldId id="2146848050" r:id="rId35"/>
    <p:sldId id="2146848051" r:id="rId36"/>
    <p:sldId id="2146848052" r:id="rId37"/>
    <p:sldId id="2146848053" r:id="rId38"/>
    <p:sldId id="2146848054" r:id="rId39"/>
    <p:sldId id="2146848023" r:id="rId40"/>
    <p:sldId id="2146848042" r:id="rId41"/>
    <p:sldId id="2146848043" r:id="rId42"/>
    <p:sldId id="2146848044" r:id="rId43"/>
    <p:sldId id="2146848045" r:id="rId44"/>
    <p:sldId id="2146848046" r:id="rId45"/>
    <p:sldId id="2146848047" r:id="rId46"/>
    <p:sldId id="2146848048" r:id="rId47"/>
    <p:sldId id="2146848022" r:id="rId48"/>
    <p:sldId id="2146848017" r:id="rId49"/>
    <p:sldId id="2146848018" r:id="rId50"/>
    <p:sldId id="2146848020" r:id="rId51"/>
    <p:sldId id="2146848019" r:id="rId52"/>
    <p:sldId id="2146848021" r:id="rId53"/>
    <p:sldId id="2146848016" r:id="rId54"/>
    <p:sldId id="2145705702" r:id="rId55"/>
    <p:sldId id="2145705740" r:id="rId5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80" userDrawn="1">
          <p15:clr>
            <a:srgbClr val="A4A3A4"/>
          </p15:clr>
        </p15:guide>
        <p15:guide id="2" pos="218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1B9E0C-1823-9ABF-8D52-FAC168531F6B}" name="Delaney, Megan R. (A&amp;F)" initials="DMR(" userId="S::Megan.R.Delaney2@mass.gov::730d6824-8d60-4eb8-89aa-b1380896617a" providerId="AD"/>
  <p188:author id="{9752AE1A-BD6E-C802-793E-6B450C9BDE1C}" name="Stone, Ben (EOHLC)" initials="S(" userId="S::ben.stone@mass.gov::0f424737-e0a8-485e-8b2b-d868465df3b2" providerId="AD"/>
  <p188:author id="{DDF49221-BD9C-7E7D-BD1D-1FED62A37D93}" name="Simao, Conor (A&amp;F)" initials="S(" userId="S::conor.simao@mass.gov::24a3fdc9-76f9-44a5-9eb3-4d4cffee8da6" providerId="AD"/>
  <p188:author id="{02DF5826-D80F-0AD6-7A68-3C181699E5B1}" name="Marceau, Amelia (A&amp;F)" initials="M(" userId="S::amelia.marceau@mass.gov::6c42bb6f-22e3-476b-a51a-b4799ff4565c" providerId="AD"/>
  <p188:author id="{0F560030-612C-8125-DAE7-D4DDF11834FF}" name="Cuddy, Joshua (EOHLC)" initials="CJ" userId="S::joshua.cuddy@mass.gov::fe00c576-5af3-4d2a-ade8-c0f212999735" providerId="AD"/>
  <p188:author id="{87268935-4B0D-9DCD-E85C-FDE5BA153150}" name="Rooney, Jake (A&amp;F)" initials="R(" userId="S::jake.rooney@mass.gov::0b895a14-7b0d-4122-bdb6-b61f1a8e0c82" providerId="AD"/>
  <p188:author id="{03BF0441-3D68-6BF3-0FE4-8DAB55A9CE1E}" name="Caljouw, John (A&amp;F)" initials="CJ(" userId="S::john.Caljouw@mass.gov::98f79e61-9be3-4869-99d8-e269d906329f" providerId="AD"/>
  <p188:author id="{80AAC445-F916-5087-4AF0-9E650705E59A}" name="Taronas, Laura (A&amp;F)" initials="T(" userId="S::laura.taronas@mass.gov::e61f96bf-22d5-46a2-8cbd-f483af5681fd" providerId="AD"/>
  <p188:author id="{1470584B-79CF-69EE-322C-2705A162878B}" name="Bryant, Benjamin (EOHLC)" initials="BB(" userId="S::Benjamin.Bryant@mass.gov::d9f20d2d-3d0a-4c4c-bc1c-5d95aab57509" providerId="AD"/>
  <p188:author id="{A531355E-2B15-76AA-81D6-FA6682EA9573}" name="Walsh, Matthew (EOHLC)" initials="WM" userId="S::matthew.walsh@mass.gov::6b9d2727-13b7-4fba-bda7-e67533322e9c" providerId="AD"/>
  <p188:author id="{5D0B106C-19C5-C25D-CC22-1F2C9A8B4A47}" name="Rubin, Roberta (EOHLC)" initials="RR" userId="S::roberta.rubin@mass.gov::2cbd6095-3de4-4e08-a541-e182ee3ba991" providerId="AD"/>
  <p188:author id="{755CA26C-E983-2981-90EC-EECEB853650F}" name="McLaughlin, Gina (EOHLC)" initials="M(" userId="S::gina.mclaughlin@mass.gov::34be0a45-b8e4-4c3b-8f50-cef1dc2b6f0b" providerId="AD"/>
  <p188:author id="{7D38A573-056E-60D3-8E60-1F2A5A13B5D1}" name="Sullivan, Dana C. (ANF)" initials="DCS" userId="Sullivan, Dana C. (ANF)" providerId="None"/>
  <p188:author id="{DD852876-9768-2730-E848-51568AB9C37A}" name="Ricciarelli, Julia (A&amp;F)" initials="R(" userId="S::julia.ricciarelli@mass.gov::22b536b9-b675-40a9-b573-19d5593eb837" providerId="AD"/>
  <p188:author id="{C631F979-F338-EDEB-5F1D-2578B91121E3}" name="Attia, Mark (A&amp;F)" initials="A(" userId="S::mark.attia@mass.gov::4aeb8811-86d4-4fe3-aa7a-edc5a4bee0c3" providerId="AD"/>
  <p188:author id="{DD67527A-C5DA-C6BC-AF98-9F9921C092EE}" name="Walsh, Matthew (EOHLC)" initials="WM(" userId="S::Matthew.Walsh@mass.gov::6b9d2727-13b7-4fba-bda7-e67533322e9c" providerId="AD"/>
  <p188:author id="{4CAE6795-1068-CD6B-6BD3-1F72B1FA07A8}" name="Jesse Kanson-Benanav" initials="JK" userId="S::JesseKanson-Benanav@abundanthousingma.onmicrosoft.com::4cf58c7c-58fa-4e69-a99b-62f500f06064" providerId="AD"/>
  <p188:author id="{4E2B4199-C085-8E73-9EF6-9AFD60BEE019}" name="DeHaven, Carter (A&amp;F)" initials="D(" userId="S::carter.dehaven@mass.gov::481c3a8d-9d64-40e7-8e99-d539b562e513" providerId="AD"/>
  <p188:author id="{36AB639B-E166-9380-9F55-3ED993DE57A1}" name="Barrese, Sarah (EOHLC)" initials="SB" userId="S::Sarah.Barrese2@mass.gov::60d0b564-cec7-47ef-b244-e30e0cfbf4b7" providerId="AD"/>
  <p188:author id="{7F64CD9D-A50E-A048-F989-5748E3F4AF09}" name="Kluchman, Chris (EOHLC)" initials="CK" userId="S::Chris.Kluchman@mass.gov::3b2805cf-7dc0-4105-8ee7-e9f9424f61fe" providerId="AD"/>
  <p188:author id="{E928B0A5-0EEB-7C36-140C-297ACD6F18B2}" name="Tierney, Sean (EOHLC)" initials="ST" userId="S::Sean.Tierney@mass.gov::7a98376c-9b3b-40c3-bb0f-571004252cd9" providerId="AD"/>
  <p188:author id="{C752CCA5-7AF5-D364-3402-6DA15FFE710B}" name="Cuddy, Joshua (EOHLC)" initials="JC" userId="S::Joshua.Cuddy@mass.gov::fe00c576-5af3-4d2a-ade8-c0f212999735" providerId="AD"/>
  <p188:author id="{557D60B5-E313-7BFF-B708-0D087EF5CC2E}" name="Razzaq, Fatima (EOHLC)" initials="R(" userId="S::fatima.razzaq@mass.gov::cde9a7e3-8673-4b79-b8f3-7056c8fe4543" providerId="AD"/>
  <p188:author id="{250876BA-F1AD-14B1-2976-6B6B94EB1832}" name="Coogan, John (A&amp;F)" initials="CJ(" userId="S::John.Coogan2@mass.gov::9ac26b41-245e-4f87-940c-21856b06aa5b" providerId="AD"/>
  <p188:author id="{2EFB27D2-5561-7D95-F0B4-D9E809F4A868}" name="Shupin, Eric (EOHLC)" initials="S(" userId="S::eric.shupin@mass.gov::c0128860-9151-4cc9-aba2-fd00b56a7c93" providerId="AD"/>
  <p188:author id="{37A928D6-7D11-640A-825D-EF51D928CA94}" name="Simao, Conor (A&amp;F)" initials="SC(" userId="S::Conor.Simao@mass.gov::24a3fdc9-76f9-44a5-9eb3-4d4cffee8da6" providerId="AD"/>
  <p188:author id="{44063EDF-C9FF-F029-E99B-05E45AD09F2D}" name="Renkert, Sara (A&amp;F)" initials="R(" userId="S::sara.renkert@mass.gov::bbfca1a2-6040-42c4-9130-046d166ca358" providerId="AD"/>
  <p188:author id="{08D39AE3-2E1A-88DB-8ACD-0938F12EC3B9}" name="Reardon, Timothy (EOHLC)" initials="RT" userId="S::timothy.reardon2@mass.gov::31339d56-df5e-429b-974c-d8934eead266" providerId="AD"/>
  <p188:author id="{5B6282E4-328C-95C6-0EEE-93E1EB5BFD61}" name="Connors, Kaitlyn (A&amp;F)" initials="CK(" userId="S::Kaitlyn.Connors@mass.gov::40e30303-1c2c-4e3c-8345-7c82e4704ecd" providerId="AD"/>
  <p188:author id="{318524F4-E8AA-09B8-D395-D4B952D3FB85}" name="Christopher Marino" initials="CM" userId="S::Christopher.Marino@mass.gov::6cf04f02-1305-410e-ba8b-a7e1fa5d7de3" providerId="AD"/>
  <p188:author id="{B9E483F5-1E99-AD31-9F70-1FF1F133CDED}" name="DeHaven, Carter (A&amp;F)" initials="CD" userId="S::Carter.DeHaven@mass.gov::481c3a8d-9d64-40e7-8e99-d539b562e513" providerId="AD"/>
  <p188:author id="{874EF8FB-0CE7-0198-341B-19C8688BAF69}" name="Coogan, John (A&amp;F)" initials="C(" userId="S::john.coogan2@mass.gov::9ac26b41-245e-4f87-940c-21856b06aa5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ee, Jihae A. (A&amp;F)" initials="LJA(" lastIdx="1" clrIdx="0">
    <p:extLst>
      <p:ext uri="{19B8F6BF-5375-455C-9EA6-DF929625EA0E}">
        <p15:presenceInfo xmlns:p15="http://schemas.microsoft.com/office/powerpoint/2012/main" userId="S::Jihae.A.Lee@mass.gov::f5d32d7f-c765-4fd4-bae8-c6ceadb603e2" providerId="AD"/>
      </p:ext>
    </p:extLst>
  </p:cmAuthor>
  <p:cmAuthor id="2" name="Attia, Mark (A&amp;F)" initials="A(" lastIdx="1" clrIdx="1">
    <p:extLst>
      <p:ext uri="{19B8F6BF-5375-455C-9EA6-DF929625EA0E}">
        <p15:presenceInfo xmlns:p15="http://schemas.microsoft.com/office/powerpoint/2012/main" userId="S::mark.attia@mass.gov::4aeb8811-86d4-4fe3-aa7a-edc5a4bee0c3" providerId="AD"/>
      </p:ext>
    </p:extLst>
  </p:cmAuthor>
  <p:cmAuthor id="3" name="Amanda Lee" initials="AL" lastIdx="1" clrIdx="2">
    <p:extLst>
      <p:ext uri="{19B8F6BF-5375-455C-9EA6-DF929625EA0E}">
        <p15:presenceInfo xmlns:p15="http://schemas.microsoft.com/office/powerpoint/2012/main" userId="S::Amanda.Lee@Jefferies.com::a687420c-f119-4693-8740-1458f753c6f2" providerId="AD"/>
      </p:ext>
    </p:extLst>
  </p:cmAuthor>
  <p:cmAuthor id="4" name="Simao, Conor (A&amp;F)" initials="SC(" lastIdx="6" clrIdx="3">
    <p:extLst>
      <p:ext uri="{19B8F6BF-5375-455C-9EA6-DF929625EA0E}">
        <p15:presenceInfo xmlns:p15="http://schemas.microsoft.com/office/powerpoint/2012/main" userId="S::Conor.Simao@mass.gov::24a3fdc9-76f9-44a5-9eb3-4d4cffee8da6" providerId="AD"/>
      </p:ext>
    </p:extLst>
  </p:cmAuthor>
  <p:cmAuthor id="5" name="Delaney, Megan R. (A&amp;F)" initials="D(" lastIdx="5" clrIdx="4">
    <p:extLst>
      <p:ext uri="{19B8F6BF-5375-455C-9EA6-DF929625EA0E}">
        <p15:presenceInfo xmlns:p15="http://schemas.microsoft.com/office/powerpoint/2012/main" userId="S::megan.r.delaney2@mass.gov::730d6824-8d60-4eb8-89aa-b1380896617a" providerId="AD"/>
      </p:ext>
    </p:extLst>
  </p:cmAuthor>
  <p:cmAuthor id="6" name="Coogan, John (A&amp;F)" initials="C(" lastIdx="2" clrIdx="5">
    <p:extLst>
      <p:ext uri="{19B8F6BF-5375-455C-9EA6-DF929625EA0E}">
        <p15:presenceInfo xmlns:p15="http://schemas.microsoft.com/office/powerpoint/2012/main" userId="S::john.coogan2@mass.gov::9ac26b41-245e-4f87-940c-21856b06aa5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558F"/>
    <a:srgbClr val="388557"/>
    <a:srgbClr val="D2ECDC"/>
    <a:srgbClr val="C6EFCE"/>
    <a:srgbClr val="FFC7CE"/>
    <a:srgbClr val="FFEB9C"/>
    <a:srgbClr val="FFFFCC"/>
    <a:srgbClr val="F2F2F2"/>
    <a:srgbClr val="CCD1DB"/>
    <a:srgbClr val="F6C5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076C5D-EEC3-7327-7439-3F3A5DB2F36B}" v="3" dt="2025-05-29T13:51:44.274"/>
    <p1510:client id="{577FA641-92B3-4E70-A428-1E93174642A8}" v="38" dt="2025-05-28T14:55:34.665"/>
    <p1510:client id="{638CC077-0237-21C5-AE2D-34C62DDA2BD9}" v="100" dt="2025-05-28T16:02:48.863"/>
    <p1510:client id="{B93AA1A2-E00F-7215-B6D0-A7FD0294B50B}" v="638" dt="2025-05-28T21:30:00.9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080"/>
        <p:guide pos="2184"/>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notesMaster" Target="notesMasters/notesMaster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s>
</file>

<file path=ppt/comments/modernComment_104_0.xml><?xml version="1.0" encoding="utf-8"?>
<p188:cmLst xmlns:a="http://schemas.openxmlformats.org/drawingml/2006/main" xmlns:r="http://schemas.openxmlformats.org/officeDocument/2006/relationships" xmlns:p188="http://schemas.microsoft.com/office/powerpoint/2018/8/main">
  <p188:cm id="{539EC6CF-DA62-44F3-B06D-687B11EE5008}" authorId="{A531355E-2B15-76AA-81D6-FA6682EA9573}" created="2025-05-28T19:43:36.526">
    <pc:sldMkLst xmlns:pc="http://schemas.microsoft.com/office/powerpoint/2013/main/command">
      <pc:docMk/>
      <pc:sldMk cId="0" sldId="260"/>
    </pc:sldMkLst>
    <p188:replyLst>
      <p188:reply id="{73BFB803-438D-46D8-8254-7711B184467A}" authorId="{DD67527A-C5DA-C6BC-AF98-9F9921C092EE}" created="2025-05-28T19:55:07.333">
        <p188:txBody>
          <a:bodyPr/>
          <a:lstStyle/>
          <a:p>
            <a:r>
              <a:rPr lang="en-US"/>
              <a:t>Voice over access to capital: DDAs, QCT impact on LIHTC basis, philanthropic opportunities (nix local public funding, others will hit)</a:t>
            </a:r>
          </a:p>
        </p188:txBody>
      </p188:reply>
    </p188:replyLst>
    <p188:txBody>
      <a:bodyPr/>
      <a:lstStyle/>
      <a:p>
        <a:r>
          <a:rPr lang="en-US"/>
          <a:t>Voice over statistics on AMI (7% of seniors in LIHTC AMI range)</a:t>
        </a:r>
      </a:p>
    </p188:txBody>
  </p188:cm>
</p188:cmLst>
</file>

<file path=ppt/comments/modernComment_7FE4DEA9_EAA153F7.xml><?xml version="1.0" encoding="utf-8"?>
<p188:cmLst xmlns:a="http://schemas.openxmlformats.org/drawingml/2006/main" xmlns:r="http://schemas.openxmlformats.org/officeDocument/2006/relationships" xmlns:p188="http://schemas.microsoft.com/office/powerpoint/2018/8/main">
  <p188:cm id="{BCFD8BE5-B823-402C-B3B8-1686B1742231}" authorId="{A531355E-2B15-76AA-81D6-FA6682EA9573}" status="resolved" created="2025-05-15T20:33:02.894" complete="100000">
    <pc:sldMkLst xmlns:pc="http://schemas.microsoft.com/office/powerpoint/2013/main/command">
      <pc:docMk/>
      <pc:sldMk cId="3936441335" sldId="2145705641"/>
    </pc:sldMkLst>
    <p188:txBody>
      <a:bodyPr/>
      <a:lstStyle/>
      <a:p>
        <a:r>
          <a:rPr lang="en-US"/>
          <a:t>follow w. intro slide -- hard costs, soft costs, regs and zoning have time impact which translates to cost as well</a:t>
        </a:r>
      </a:p>
    </p188:txBody>
  </p188:cm>
</p188:cmLst>
</file>

<file path=ppt/comments/modernComment_7FF64CF8_65659994.xml><?xml version="1.0" encoding="utf-8"?>
<p188:cmLst xmlns:a="http://schemas.openxmlformats.org/drawingml/2006/main" xmlns:r="http://schemas.openxmlformats.org/officeDocument/2006/relationships" xmlns:p188="http://schemas.microsoft.com/office/powerpoint/2018/8/main">
  <p188:cm id="{2208B50B-24AE-4C07-8FDA-C19644DC9D67}" authorId="{A531355E-2B15-76AA-81D6-FA6682EA9573}" status="resolved" created="2025-05-20T16:35:43.322" complete="100000">
    <pc:sldMkLst xmlns:pc="http://schemas.microsoft.com/office/powerpoint/2013/main/command">
      <pc:docMk/>
      <pc:sldMk cId="1701157268" sldId="2146847992"/>
    </pc:sldMkLst>
    <p188:txBody>
      <a:bodyPr/>
      <a:lstStyle/>
      <a:p>
        <a:r>
          <a:rPr lang="en-US"/>
          <a:t>[@Reardon, Timothy (EOHLC)] [@McLaughlin, Gina (EOHLC)] does this capture the framing message we discussed yesterday?</a:t>
        </a:r>
      </a:p>
    </p188:txBody>
  </p188:cm>
</p188:cmLst>
</file>

<file path=ppt/comments/modernComment_7FF64D07_48F07EAA.xml><?xml version="1.0" encoding="utf-8"?>
<p188:cmLst xmlns:a="http://schemas.openxmlformats.org/drawingml/2006/main" xmlns:r="http://schemas.openxmlformats.org/officeDocument/2006/relationships" xmlns:p188="http://schemas.microsoft.com/office/powerpoint/2018/8/main">
  <p188:cm id="{32202CF9-407B-41CB-9686-C036F9F00927}" authorId="{A531355E-2B15-76AA-81D6-FA6682EA9573}" status="resolved" created="2025-05-22T13:51:10.405" complete="100000">
    <pc:sldMkLst xmlns:pc="http://schemas.microsoft.com/office/powerpoint/2013/main/command">
      <pc:docMk/>
      <pc:sldMk cId="1223720618" sldId="2146848007"/>
    </pc:sldMkLst>
    <p188:txBody>
      <a:bodyPr/>
      <a:lstStyle/>
      <a:p>
        <a:r>
          <a:rPr lang="en-US"/>
          <a:t>Contextualize -- connect previous slide to this slide</a:t>
        </a:r>
      </a:p>
    </p188:txBody>
  </p188:cm>
  <p188:cm id="{58A1D7A8-9016-41FC-A8FE-1D942BEE4706}" authorId="{A531355E-2B15-76AA-81D6-FA6682EA9573}" status="resolved" created="2025-05-22T15:07:46.601" complete="100000">
    <ac:txMkLst xmlns:ac="http://schemas.microsoft.com/office/drawing/2013/main/command">
      <pc:docMk xmlns:pc="http://schemas.microsoft.com/office/powerpoint/2013/main/command"/>
      <pc:sldMk xmlns:pc="http://schemas.microsoft.com/office/powerpoint/2013/main/command" cId="1223720618" sldId="2146848007"/>
      <ac:spMk id="3" creationId="{FAC74E8D-DC49-E404-9EBC-A89CFFA761E7}"/>
      <ac:txMk cp="8" len="263">
        <ac:context len="452" hash="1361967664"/>
      </ac:txMk>
    </ac:txMkLst>
    <p188:pos x="3861661" y="1937288"/>
    <p188:txBody>
      <a:bodyPr/>
      <a:lstStyle/>
      <a:p>
        <a:r>
          <a:rPr lang="en-US"/>
          <a:t>Does this do the trick on transition from previous? [@McLaughlin, Gina (EOHLC)] [@Bryant, Benjamin (EOHLC)] </a:t>
        </a:r>
      </a:p>
    </p188:txBody>
    <p188:extLst>
      <p:ext xmlns:p="http://schemas.openxmlformats.org/presentationml/2006/main" uri="{57CB4572-C831-44C2-8A1C-0ADB6CCDFE69}">
        <p223:reactions xmlns:p223="http://schemas.microsoft.com/office/powerpoint/2022/03/main">
          <p223:rxn type="👍">
            <p223:instance time="2025-05-22T16:37:20.496" authorId="{1470584B-79CF-69EE-322C-2705A162878B}"/>
          </p223:rxn>
        </p223:reaction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80168" tIns="40085" rIns="80168" bIns="40085" rtlCol="0"/>
          <a:lstStyle>
            <a:lvl1pPr algn="l">
              <a:defRPr sz="11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80168" tIns="40085" rIns="80168" bIns="40085" rtlCol="0"/>
          <a:lstStyle>
            <a:lvl1pPr algn="r">
              <a:defRPr sz="1100"/>
            </a:lvl1pPr>
          </a:lstStyle>
          <a:p>
            <a:fld id="{AAB89070-0BFF-4174-9B51-8A7B8537D771}" type="datetimeFigureOut">
              <a:rPr lang="en-US" smtClean="0"/>
              <a:t>5/30/2025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80168" tIns="40085" rIns="80168" bIns="40085" rtlCol="0" anchor="ctr"/>
          <a:lstStyle/>
          <a:p>
            <a:endParaRPr lang="en-US"/>
          </a:p>
        </p:txBody>
      </p:sp>
      <p:sp>
        <p:nvSpPr>
          <p:cNvPr id="5" name="Notes Placeholder 4"/>
          <p:cNvSpPr>
            <a:spLocks noGrp="1"/>
          </p:cNvSpPr>
          <p:nvPr>
            <p:ph type="body" sz="quarter" idx="3"/>
          </p:nvPr>
        </p:nvSpPr>
        <p:spPr>
          <a:xfrm>
            <a:off x="701040" y="4473894"/>
            <a:ext cx="5608320" cy="3660458"/>
          </a:xfrm>
          <a:prstGeom prst="rect">
            <a:avLst/>
          </a:prstGeom>
        </p:spPr>
        <p:txBody>
          <a:bodyPr vert="horz" lIns="80168" tIns="40085" rIns="80168" bIns="4008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80168" tIns="40085" rIns="80168" bIns="40085" rtlCol="0" anchor="b"/>
          <a:lstStyle>
            <a:lvl1pPr algn="l">
              <a:defRPr sz="11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80168" tIns="40085" rIns="80168" bIns="40085" rtlCol="0" anchor="b"/>
          <a:lstStyle>
            <a:lvl1pPr algn="r">
              <a:defRPr sz="1100"/>
            </a:lvl1pPr>
          </a:lstStyle>
          <a:p>
            <a:fld id="{DA14EB8E-230F-42FB-9C39-F1454E1689F2}" type="slidenum">
              <a:rPr lang="en-US" smtClean="0"/>
              <a:t>‹#›</a:t>
            </a:fld>
            <a:endParaRPr lang="en-US"/>
          </a:p>
        </p:txBody>
      </p:sp>
    </p:spTree>
    <p:extLst>
      <p:ext uri="{BB962C8B-B14F-4D97-AF65-F5344CB8AC3E}">
        <p14:creationId xmlns:p14="http://schemas.microsoft.com/office/powerpoint/2010/main" val="3954028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sng" dirty="0">
              <a:ea typeface="Calibri"/>
              <a:cs typeface="Calibri"/>
            </a:endParaRPr>
          </a:p>
        </p:txBody>
      </p:sp>
      <p:sp>
        <p:nvSpPr>
          <p:cNvPr id="4" name="Slide Number Placeholder 3"/>
          <p:cNvSpPr>
            <a:spLocks noGrp="1"/>
          </p:cNvSpPr>
          <p:nvPr>
            <p:ph type="sldNum" sz="quarter" idx="5"/>
          </p:nvPr>
        </p:nvSpPr>
        <p:spPr/>
        <p:txBody>
          <a:bodyPr/>
          <a:lstStyle/>
          <a:p>
            <a:fld id="{DA14EB8E-230F-42FB-9C39-F1454E1689F2}" type="slidenum">
              <a:rPr lang="en-US" smtClean="0"/>
              <a:t>1</a:t>
            </a:fld>
            <a:endParaRPr lang="en-US"/>
          </a:p>
        </p:txBody>
      </p:sp>
    </p:spTree>
    <p:extLst>
      <p:ext uri="{BB962C8B-B14F-4D97-AF65-F5344CB8AC3E}">
        <p14:creationId xmlns:p14="http://schemas.microsoft.com/office/powerpoint/2010/main" val="44594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sng">
              <a:ea typeface="Calibri"/>
              <a:cs typeface="Calibri"/>
            </a:endParaRPr>
          </a:p>
        </p:txBody>
      </p:sp>
      <p:sp>
        <p:nvSpPr>
          <p:cNvPr id="4" name="Slide Number Placeholder 3"/>
          <p:cNvSpPr>
            <a:spLocks noGrp="1"/>
          </p:cNvSpPr>
          <p:nvPr>
            <p:ph type="sldNum" sz="quarter" idx="5"/>
          </p:nvPr>
        </p:nvSpPr>
        <p:spPr/>
        <p:txBody>
          <a:bodyPr/>
          <a:lstStyle/>
          <a:p>
            <a:fld id="{DA14EB8E-230F-42FB-9C39-F1454E1689F2}" type="slidenum">
              <a:rPr lang="en-US" smtClean="0"/>
              <a:t>16</a:t>
            </a:fld>
            <a:endParaRPr lang="en-US"/>
          </a:p>
        </p:txBody>
      </p:sp>
    </p:spTree>
    <p:extLst>
      <p:ext uri="{BB962C8B-B14F-4D97-AF65-F5344CB8AC3E}">
        <p14:creationId xmlns:p14="http://schemas.microsoft.com/office/powerpoint/2010/main" val="1395488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 name="Google Shape;67;p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457200" marR="0" lvl="0" indent="-228600" algn="l" rtl="0">
              <a:lnSpc>
                <a:spcPct val="100000"/>
              </a:lnSpc>
              <a:spcBef>
                <a:spcPts val="0"/>
              </a:spcBef>
              <a:spcAft>
                <a:spcPts val="0"/>
              </a:spcAft>
              <a:buSzPts val="1400"/>
              <a:buNone/>
            </a:pPr>
            <a:endParaRPr lang="en-US">
              <a:ea typeface="Calibri"/>
              <a:cs typeface="Calibri"/>
            </a:endParaRPr>
          </a:p>
          <a:p>
            <a:pPr marL="457200" marR="0" lvl="0" indent="-228600" algn="l" rtl="0">
              <a:lnSpc>
                <a:spcPct val="100000"/>
              </a:lnSpc>
              <a:spcBef>
                <a:spcPts val="0"/>
              </a:spcBef>
              <a:spcAft>
                <a:spcPts val="0"/>
              </a:spcAft>
              <a:buSzPts val="1400"/>
              <a:buNone/>
            </a:pPr>
            <a:endParaRPr/>
          </a:p>
        </p:txBody>
      </p:sp>
      <p:sp>
        <p:nvSpPr>
          <p:cNvPr id="68" name="Google Shape;68;p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 name="Google Shape;77;p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1028700" lvl="1" indent="-2540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78" name="Google Shape;78;p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35c7d767c24_0_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35c7d767c24_0_2: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5" name="Google Shape;85;g35c7d767c24_0_2: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a:p>
        </p:txBody>
      </p:sp>
    </p:spTree>
    <p:extLst>
      <p:ext uri="{BB962C8B-B14F-4D97-AF65-F5344CB8AC3E}">
        <p14:creationId xmlns:p14="http://schemas.microsoft.com/office/powerpoint/2010/main" val="42157583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2" name="Google Shape;92;p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8: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Clr>
                <a:schemeClr val="dk1"/>
              </a:buClr>
              <a:buSzPts val="1100"/>
              <a:buFont typeface="Arial"/>
              <a:buNone/>
            </a:pPr>
            <a:endParaRPr lang="en-US">
              <a:ea typeface="Calibri"/>
              <a:cs typeface="Calibri"/>
            </a:endParaRPr>
          </a:p>
        </p:txBody>
      </p:sp>
      <p:sp>
        <p:nvSpPr>
          <p:cNvPr id="112" name="Google Shape;112;p8: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21</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13:notes"/>
          <p:cNvSpPr txBox="1">
            <a:spLocks noGrp="1"/>
          </p:cNvSpPr>
          <p:nvPr>
            <p:ph type="body" idx="1"/>
          </p:nvPr>
        </p:nvSpPr>
        <p:spPr>
          <a:xfrm>
            <a:off x="701040" y="4473892"/>
            <a:ext cx="5608200" cy="36606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lang="en-US">
              <a:ea typeface="Calibri"/>
              <a:cs typeface="Calibri"/>
            </a:endParaRPr>
          </a:p>
        </p:txBody>
      </p:sp>
      <p:sp>
        <p:nvSpPr>
          <p:cNvPr id="128" name="Google Shape;128;p13: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22</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46" name="Google Shape;146;p1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73" name="Google Shape;173;p1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9FC51-40BD-05AD-FE79-A4A6B8792F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A1636A-CF09-BF40-3269-A470498F28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E5D9AA-F981-268B-DAA2-07165B39C1A3}"/>
              </a:ext>
            </a:extLst>
          </p:cNvPr>
          <p:cNvSpPr>
            <a:spLocks noGrp="1"/>
          </p:cNvSpPr>
          <p:nvPr>
            <p:ph type="body" idx="1"/>
          </p:nvPr>
        </p:nvSpPr>
        <p:spPr/>
        <p:txBody>
          <a:bodyPr/>
          <a:lstStyle/>
          <a:p>
            <a:endParaRPr lang="en-US" b="1" u="sng">
              <a:ea typeface="Calibri"/>
              <a:cs typeface="Calibri"/>
            </a:endParaRPr>
          </a:p>
        </p:txBody>
      </p:sp>
      <p:sp>
        <p:nvSpPr>
          <p:cNvPr id="4" name="Slide Number Placeholder 3">
            <a:extLst>
              <a:ext uri="{FF2B5EF4-FFF2-40B4-BE49-F238E27FC236}">
                <a16:creationId xmlns:a16="http://schemas.microsoft.com/office/drawing/2014/main" id="{F5C52303-52ED-85C0-815D-1209B56F9208}"/>
              </a:ext>
            </a:extLst>
          </p:cNvPr>
          <p:cNvSpPr>
            <a:spLocks noGrp="1"/>
          </p:cNvSpPr>
          <p:nvPr>
            <p:ph type="sldNum" sz="quarter" idx="5"/>
          </p:nvPr>
        </p:nvSpPr>
        <p:spPr/>
        <p:txBody>
          <a:bodyPr/>
          <a:lstStyle/>
          <a:p>
            <a:fld id="{DA14EB8E-230F-42FB-9C39-F1454E1689F2}" type="slidenum">
              <a:rPr lang="en-US" smtClean="0"/>
              <a:t>25</a:t>
            </a:fld>
            <a:endParaRPr lang="en-US"/>
          </a:p>
        </p:txBody>
      </p:sp>
    </p:spTree>
    <p:extLst>
      <p:ext uri="{BB962C8B-B14F-4D97-AF65-F5344CB8AC3E}">
        <p14:creationId xmlns:p14="http://schemas.microsoft.com/office/powerpoint/2010/main" val="66174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sng" dirty="0">
              <a:ea typeface="Calibri"/>
              <a:cs typeface="Calibri"/>
            </a:endParaRPr>
          </a:p>
        </p:txBody>
      </p:sp>
      <p:sp>
        <p:nvSpPr>
          <p:cNvPr id="4" name="Slide Number Placeholder 3"/>
          <p:cNvSpPr>
            <a:spLocks noGrp="1"/>
          </p:cNvSpPr>
          <p:nvPr>
            <p:ph type="sldNum" sz="quarter" idx="5"/>
          </p:nvPr>
        </p:nvSpPr>
        <p:spPr/>
        <p:txBody>
          <a:bodyPr/>
          <a:lstStyle/>
          <a:p>
            <a:fld id="{DA14EB8E-230F-42FB-9C39-F1454E1689F2}" type="slidenum">
              <a:rPr lang="en-US" smtClean="0"/>
              <a:t>2</a:t>
            </a:fld>
            <a:endParaRPr lang="en-US"/>
          </a:p>
        </p:txBody>
      </p:sp>
    </p:spTree>
    <p:extLst>
      <p:ext uri="{BB962C8B-B14F-4D97-AF65-F5344CB8AC3E}">
        <p14:creationId xmlns:p14="http://schemas.microsoft.com/office/powerpoint/2010/main" val="2795433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037A6-46A8-5811-655C-77F86E3BBB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FCDBC4-4471-63D3-8BB1-91C6058069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FF9DA7-EF37-2A4A-87D0-93DFEB3855CF}"/>
              </a:ext>
            </a:extLst>
          </p:cNvPr>
          <p:cNvSpPr>
            <a:spLocks noGrp="1"/>
          </p:cNvSpPr>
          <p:nvPr>
            <p:ph type="body" idx="1"/>
          </p:nvPr>
        </p:nvSpPr>
        <p:spPr/>
        <p:txBody>
          <a:bodyPr/>
          <a:lstStyle/>
          <a:p>
            <a:endParaRPr lang="en-US" b="1" u="sng">
              <a:ea typeface="Calibri"/>
              <a:cs typeface="Calibri"/>
            </a:endParaRPr>
          </a:p>
        </p:txBody>
      </p:sp>
      <p:sp>
        <p:nvSpPr>
          <p:cNvPr id="4" name="Slide Number Placeholder 3">
            <a:extLst>
              <a:ext uri="{FF2B5EF4-FFF2-40B4-BE49-F238E27FC236}">
                <a16:creationId xmlns:a16="http://schemas.microsoft.com/office/drawing/2014/main" id="{182A7196-E8E6-E8DA-BE4C-294120DA9A6D}"/>
              </a:ext>
            </a:extLst>
          </p:cNvPr>
          <p:cNvSpPr>
            <a:spLocks noGrp="1"/>
          </p:cNvSpPr>
          <p:nvPr>
            <p:ph type="sldNum" sz="quarter" idx="5"/>
          </p:nvPr>
        </p:nvSpPr>
        <p:spPr/>
        <p:txBody>
          <a:bodyPr/>
          <a:lstStyle/>
          <a:p>
            <a:fld id="{DA14EB8E-230F-42FB-9C39-F1454E1689F2}" type="slidenum">
              <a:rPr lang="en-US" smtClean="0"/>
              <a:t>26</a:t>
            </a:fld>
            <a:endParaRPr lang="en-US"/>
          </a:p>
        </p:txBody>
      </p:sp>
    </p:spTree>
    <p:extLst>
      <p:ext uri="{BB962C8B-B14F-4D97-AF65-F5344CB8AC3E}">
        <p14:creationId xmlns:p14="http://schemas.microsoft.com/office/powerpoint/2010/main" val="13037309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857D6-3F32-F2CC-71B8-CC87AE36BA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29FC3C-B423-A940-F259-2E15E25E25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82AAF6-0E93-8B46-B731-088ECFD58A80}"/>
              </a:ext>
            </a:extLst>
          </p:cNvPr>
          <p:cNvSpPr>
            <a:spLocks noGrp="1"/>
          </p:cNvSpPr>
          <p:nvPr>
            <p:ph type="body" idx="1"/>
          </p:nvPr>
        </p:nvSpPr>
        <p:spPr/>
        <p:txBody>
          <a:bodyPr/>
          <a:lstStyle/>
          <a:p>
            <a:endParaRPr lang="en-US" b="1" u="sng">
              <a:ea typeface="Calibri"/>
              <a:cs typeface="Calibri"/>
            </a:endParaRPr>
          </a:p>
        </p:txBody>
      </p:sp>
      <p:sp>
        <p:nvSpPr>
          <p:cNvPr id="4" name="Slide Number Placeholder 3">
            <a:extLst>
              <a:ext uri="{FF2B5EF4-FFF2-40B4-BE49-F238E27FC236}">
                <a16:creationId xmlns:a16="http://schemas.microsoft.com/office/drawing/2014/main" id="{78D363D8-0DAD-C9B2-1197-9D00DB93C5A0}"/>
              </a:ext>
            </a:extLst>
          </p:cNvPr>
          <p:cNvSpPr>
            <a:spLocks noGrp="1"/>
          </p:cNvSpPr>
          <p:nvPr>
            <p:ph type="sldNum" sz="quarter" idx="5"/>
          </p:nvPr>
        </p:nvSpPr>
        <p:spPr/>
        <p:txBody>
          <a:bodyPr/>
          <a:lstStyle/>
          <a:p>
            <a:fld id="{DA14EB8E-230F-42FB-9C39-F1454E1689F2}" type="slidenum">
              <a:rPr lang="en-US" smtClean="0"/>
              <a:t>27</a:t>
            </a:fld>
            <a:endParaRPr lang="en-US"/>
          </a:p>
        </p:txBody>
      </p:sp>
    </p:spTree>
    <p:extLst>
      <p:ext uri="{BB962C8B-B14F-4D97-AF65-F5344CB8AC3E}">
        <p14:creationId xmlns:p14="http://schemas.microsoft.com/office/powerpoint/2010/main" val="35748370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8EB45-ABE9-EA21-F1AE-614810A048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747129-C3D8-8DFF-FACD-0F500235E4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F67E3A-1138-444F-37DC-1F86106E32D6}"/>
              </a:ext>
            </a:extLst>
          </p:cNvPr>
          <p:cNvSpPr>
            <a:spLocks noGrp="1"/>
          </p:cNvSpPr>
          <p:nvPr>
            <p:ph type="body" idx="1"/>
          </p:nvPr>
        </p:nvSpPr>
        <p:spPr/>
        <p:txBody>
          <a:bodyPr/>
          <a:lstStyle/>
          <a:p>
            <a:endParaRPr lang="en-US" b="1" u="sng">
              <a:ea typeface="Calibri"/>
              <a:cs typeface="Calibri"/>
            </a:endParaRPr>
          </a:p>
        </p:txBody>
      </p:sp>
      <p:sp>
        <p:nvSpPr>
          <p:cNvPr id="4" name="Slide Number Placeholder 3">
            <a:extLst>
              <a:ext uri="{FF2B5EF4-FFF2-40B4-BE49-F238E27FC236}">
                <a16:creationId xmlns:a16="http://schemas.microsoft.com/office/drawing/2014/main" id="{82073B64-2DA0-48FD-DD62-D4BBCD0A0D47}"/>
              </a:ext>
            </a:extLst>
          </p:cNvPr>
          <p:cNvSpPr>
            <a:spLocks noGrp="1"/>
          </p:cNvSpPr>
          <p:nvPr>
            <p:ph type="sldNum" sz="quarter" idx="5"/>
          </p:nvPr>
        </p:nvSpPr>
        <p:spPr/>
        <p:txBody>
          <a:bodyPr/>
          <a:lstStyle/>
          <a:p>
            <a:fld id="{DA14EB8E-230F-42FB-9C39-F1454E1689F2}" type="slidenum">
              <a:rPr lang="en-US" smtClean="0"/>
              <a:t>28</a:t>
            </a:fld>
            <a:endParaRPr lang="en-US"/>
          </a:p>
        </p:txBody>
      </p:sp>
    </p:spTree>
    <p:extLst>
      <p:ext uri="{BB962C8B-B14F-4D97-AF65-F5344CB8AC3E}">
        <p14:creationId xmlns:p14="http://schemas.microsoft.com/office/powerpoint/2010/main" val="32147001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BF502-C45C-7DF3-A7D4-23B458FD7F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D6CDDC-8FF0-D842-249E-A8479F8CB3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0D2CA9-7B55-86ED-6E98-98B7ACAE20AC}"/>
              </a:ext>
            </a:extLst>
          </p:cNvPr>
          <p:cNvSpPr>
            <a:spLocks noGrp="1"/>
          </p:cNvSpPr>
          <p:nvPr>
            <p:ph type="body" idx="1"/>
          </p:nvPr>
        </p:nvSpPr>
        <p:spPr/>
        <p:txBody>
          <a:bodyPr/>
          <a:lstStyle/>
          <a:p>
            <a:endParaRPr lang="en-US" b="1" u="sng">
              <a:ea typeface="Calibri"/>
              <a:cs typeface="Calibri"/>
            </a:endParaRPr>
          </a:p>
        </p:txBody>
      </p:sp>
      <p:sp>
        <p:nvSpPr>
          <p:cNvPr id="4" name="Slide Number Placeholder 3">
            <a:extLst>
              <a:ext uri="{FF2B5EF4-FFF2-40B4-BE49-F238E27FC236}">
                <a16:creationId xmlns:a16="http://schemas.microsoft.com/office/drawing/2014/main" id="{01E94840-3573-E6CC-C134-F84A4457E5C1}"/>
              </a:ext>
            </a:extLst>
          </p:cNvPr>
          <p:cNvSpPr>
            <a:spLocks noGrp="1"/>
          </p:cNvSpPr>
          <p:nvPr>
            <p:ph type="sldNum" sz="quarter" idx="5"/>
          </p:nvPr>
        </p:nvSpPr>
        <p:spPr/>
        <p:txBody>
          <a:bodyPr/>
          <a:lstStyle/>
          <a:p>
            <a:fld id="{DA14EB8E-230F-42FB-9C39-F1454E1689F2}" type="slidenum">
              <a:rPr lang="en-US" smtClean="0"/>
              <a:t>29</a:t>
            </a:fld>
            <a:endParaRPr lang="en-US"/>
          </a:p>
        </p:txBody>
      </p:sp>
    </p:spTree>
    <p:extLst>
      <p:ext uri="{BB962C8B-B14F-4D97-AF65-F5344CB8AC3E}">
        <p14:creationId xmlns:p14="http://schemas.microsoft.com/office/powerpoint/2010/main" val="37237224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FC685-9126-BF5F-526A-FCD25380CF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17C9A2-3625-038F-C49A-77552D5C38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EAE9A3-6F91-E6F5-307D-5A4E4E37297E}"/>
              </a:ext>
            </a:extLst>
          </p:cNvPr>
          <p:cNvSpPr>
            <a:spLocks noGrp="1"/>
          </p:cNvSpPr>
          <p:nvPr>
            <p:ph type="body" idx="1"/>
          </p:nvPr>
        </p:nvSpPr>
        <p:spPr/>
        <p:txBody>
          <a:bodyPr/>
          <a:lstStyle/>
          <a:p>
            <a:endParaRPr lang="en-US" b="1" u="sng">
              <a:ea typeface="Calibri"/>
              <a:cs typeface="Calibri"/>
            </a:endParaRPr>
          </a:p>
        </p:txBody>
      </p:sp>
      <p:sp>
        <p:nvSpPr>
          <p:cNvPr id="4" name="Slide Number Placeholder 3">
            <a:extLst>
              <a:ext uri="{FF2B5EF4-FFF2-40B4-BE49-F238E27FC236}">
                <a16:creationId xmlns:a16="http://schemas.microsoft.com/office/drawing/2014/main" id="{B309C549-0703-BD8F-FCEA-2CE5E3C2E720}"/>
              </a:ext>
            </a:extLst>
          </p:cNvPr>
          <p:cNvSpPr>
            <a:spLocks noGrp="1"/>
          </p:cNvSpPr>
          <p:nvPr>
            <p:ph type="sldNum" sz="quarter" idx="5"/>
          </p:nvPr>
        </p:nvSpPr>
        <p:spPr/>
        <p:txBody>
          <a:bodyPr/>
          <a:lstStyle/>
          <a:p>
            <a:fld id="{DA14EB8E-230F-42FB-9C39-F1454E1689F2}" type="slidenum">
              <a:rPr lang="en-US" smtClean="0"/>
              <a:t>32</a:t>
            </a:fld>
            <a:endParaRPr lang="en-US"/>
          </a:p>
        </p:txBody>
      </p:sp>
    </p:spTree>
    <p:extLst>
      <p:ext uri="{BB962C8B-B14F-4D97-AF65-F5344CB8AC3E}">
        <p14:creationId xmlns:p14="http://schemas.microsoft.com/office/powerpoint/2010/main" val="4358969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00BB28-FDBE-03FC-C06B-CF920B16E268}"/>
              </a:ext>
            </a:extLst>
          </p:cNvPr>
          <p:cNvSpPr>
            <a:spLocks noGrp="1" noRot="1" noChangeAspect="1"/>
          </p:cNvSpPr>
          <p:nvPr>
            <p:ph type="sldImg"/>
          </p:nvPr>
        </p:nvSpPr>
        <p:spPr>
          <a:xfrm>
            <a:off x="407988" y="698500"/>
            <a:ext cx="6196012" cy="3486150"/>
          </a:xfrm>
          <a:noFill/>
          <a:ln w="9528">
            <a:solidFill>
              <a:srgbClr val="000000"/>
            </a:solidFill>
            <a:prstDash val="solid"/>
            <a:miter/>
          </a:ln>
        </p:spPr>
      </p:sp>
      <p:sp>
        <p:nvSpPr>
          <p:cNvPr id="3" name="Notes Placeholder 2">
            <a:extLst>
              <a:ext uri="{FF2B5EF4-FFF2-40B4-BE49-F238E27FC236}">
                <a16:creationId xmlns:a16="http://schemas.microsoft.com/office/drawing/2014/main" id="{0BC176A2-4FED-36DD-6622-AE40D68F6ABB}"/>
              </a:ext>
            </a:extLst>
          </p:cNvPr>
          <p:cNvSpPr txBox="1">
            <a:spLocks noGrp="1"/>
          </p:cNvSpPr>
          <p:nvPr>
            <p:ph type="body" sz="quarter" idx="1"/>
          </p:nvPr>
        </p:nvSpPr>
        <p:spPr>
          <a:xfrm>
            <a:off x="701847" y="4416423"/>
            <a:ext cx="5606698" cy="4181478"/>
          </a:xfrm>
          <a:noFill/>
          <a:ln>
            <a:noFill/>
          </a:ln>
        </p:spPr>
        <p:txBody>
          <a:bodyPr wrap="square" lIns="93159" tIns="46579" rIns="93159" bIns="46579" anchor="t" anchorCtr="0" compatLnSpc="1">
            <a:noAutofit/>
          </a:bodyPr>
          <a:lstStyle/>
          <a:p>
            <a:endParaRPr lang="en-US"/>
          </a:p>
        </p:txBody>
      </p:sp>
      <p:sp>
        <p:nvSpPr>
          <p:cNvPr id="4" name="Slide Number Placeholder 3">
            <a:extLst>
              <a:ext uri="{FF2B5EF4-FFF2-40B4-BE49-F238E27FC236}">
                <a16:creationId xmlns:a16="http://schemas.microsoft.com/office/drawing/2014/main" id="{69412A9E-0601-708F-F9AC-64675091CA06}"/>
              </a:ext>
            </a:extLst>
          </p:cNvPr>
          <p:cNvSpPr txBox="1"/>
          <p:nvPr/>
        </p:nvSpPr>
        <p:spPr>
          <a:xfrm>
            <a:off x="3970132" y="8831266"/>
            <a:ext cx="3038651" cy="463545"/>
          </a:xfrm>
          <a:prstGeom prst="rect">
            <a:avLst/>
          </a:prstGeom>
          <a:noFill/>
          <a:ln cap="flat">
            <a:noFill/>
          </a:ln>
        </p:spPr>
        <p:txBody>
          <a:bodyPr vert="horz" wrap="square" lIns="93159" tIns="46579" rIns="93159" bIns="46579" anchor="b" anchorCtr="0" compatLnSpc="1">
            <a:noAutofit/>
          </a:bodyPr>
          <a:lstStyle/>
          <a:p>
            <a:pPr marL="0" marR="0" lvl="0" indent="0" algn="r" defTabSz="931179"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BD7AE2E-FE32-411F-A06D-B74F190C0464}" type="slidenum">
              <a:t>33</a:t>
            </a:fld>
            <a:endParaRPr lang="en-US" sz="1300" b="0" i="0" u="none" strike="noStrike" kern="1200" cap="none" spc="0" baseline="0">
              <a:solidFill>
                <a:srgbClr val="000000"/>
              </a:solidFill>
              <a:uFillTx/>
              <a:latin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08A6CA-4AF3-F8A6-910A-EC1B0F44B071}"/>
              </a:ext>
            </a:extLst>
          </p:cNvPr>
          <p:cNvSpPr>
            <a:spLocks noGrp="1" noRot="1" noChangeAspect="1"/>
          </p:cNvSpPr>
          <p:nvPr>
            <p:ph type="sldImg"/>
          </p:nvPr>
        </p:nvSpPr>
        <p:spPr>
          <a:xfrm>
            <a:off x="407988" y="698500"/>
            <a:ext cx="6196012" cy="3486150"/>
          </a:xfrm>
          <a:noFill/>
          <a:ln w="9528">
            <a:solidFill>
              <a:srgbClr val="000000"/>
            </a:solidFill>
            <a:prstDash val="solid"/>
            <a:miter/>
          </a:ln>
        </p:spPr>
      </p:sp>
      <p:sp>
        <p:nvSpPr>
          <p:cNvPr id="3" name="Notes Placeholder 2">
            <a:extLst>
              <a:ext uri="{FF2B5EF4-FFF2-40B4-BE49-F238E27FC236}">
                <a16:creationId xmlns:a16="http://schemas.microsoft.com/office/drawing/2014/main" id="{3656AF5F-51AA-51F2-1ABB-F00DEAEE2B2D}"/>
              </a:ext>
            </a:extLst>
          </p:cNvPr>
          <p:cNvSpPr txBox="1">
            <a:spLocks noGrp="1"/>
          </p:cNvSpPr>
          <p:nvPr>
            <p:ph type="body" sz="quarter" idx="1"/>
          </p:nvPr>
        </p:nvSpPr>
        <p:spPr>
          <a:xfrm>
            <a:off x="701847" y="4416423"/>
            <a:ext cx="5606698" cy="4181478"/>
          </a:xfrm>
          <a:noFill/>
          <a:ln>
            <a:noFill/>
          </a:ln>
        </p:spPr>
        <p:txBody>
          <a:bodyPr wrap="square" lIns="93159" tIns="46579" rIns="93159" bIns="46579" anchor="t" anchorCtr="0" compatLnSpc="1">
            <a:noAutofit/>
          </a:bodyPr>
          <a:lstStyle/>
          <a:p>
            <a:pPr lvl="0"/>
            <a:endParaRPr lang="en-US" sz="1000">
              <a:cs typeface="Arial"/>
            </a:endParaRPr>
          </a:p>
          <a:p>
            <a:pPr lvl="0"/>
            <a:endParaRPr lang="en-US" sz="1000">
              <a:ea typeface="Calibri"/>
              <a:cs typeface="Calibri"/>
            </a:endParaRPr>
          </a:p>
        </p:txBody>
      </p:sp>
      <p:sp>
        <p:nvSpPr>
          <p:cNvPr id="4" name="Slide Number Placeholder 3">
            <a:extLst>
              <a:ext uri="{FF2B5EF4-FFF2-40B4-BE49-F238E27FC236}">
                <a16:creationId xmlns:a16="http://schemas.microsoft.com/office/drawing/2014/main" id="{9285B2D2-C7E7-1519-936B-A6AEA7C102DF}"/>
              </a:ext>
            </a:extLst>
          </p:cNvPr>
          <p:cNvSpPr txBox="1"/>
          <p:nvPr/>
        </p:nvSpPr>
        <p:spPr>
          <a:xfrm>
            <a:off x="3970132" y="8831266"/>
            <a:ext cx="3038651" cy="463545"/>
          </a:xfrm>
          <a:prstGeom prst="rect">
            <a:avLst/>
          </a:prstGeom>
          <a:noFill/>
          <a:ln cap="flat">
            <a:noFill/>
          </a:ln>
        </p:spPr>
        <p:txBody>
          <a:bodyPr vert="horz" wrap="square" lIns="93159" tIns="46579" rIns="93159" bIns="46579" anchor="b" anchorCtr="0" compatLnSpc="1">
            <a:noAutofit/>
          </a:bodyPr>
          <a:lstStyle/>
          <a:p>
            <a:pPr marL="0" marR="0" lvl="0" indent="0" algn="r" defTabSz="931179"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FE24704-9EDC-435B-8407-6A02AA709407}" type="slidenum">
              <a:t>34</a:t>
            </a:fld>
            <a:endParaRPr lang="en-US" sz="1300" b="0" i="0" u="none" strike="noStrike" kern="1200" cap="none" spc="0" baseline="0">
              <a:solidFill>
                <a:srgbClr val="000000"/>
              </a:solidFill>
              <a:uFillTx/>
              <a:latin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202513-35A4-DF85-5FE4-2539505475F7}"/>
              </a:ext>
            </a:extLst>
          </p:cNvPr>
          <p:cNvSpPr>
            <a:spLocks noGrp="1" noRot="1" noChangeAspect="1"/>
          </p:cNvSpPr>
          <p:nvPr>
            <p:ph type="sldImg"/>
          </p:nvPr>
        </p:nvSpPr>
        <p:spPr>
          <a:xfrm>
            <a:off x="407988" y="698500"/>
            <a:ext cx="6196012" cy="3486150"/>
          </a:xfrm>
          <a:noFill/>
          <a:ln w="9528">
            <a:solidFill>
              <a:srgbClr val="000000"/>
            </a:solidFill>
            <a:prstDash val="solid"/>
            <a:miter/>
          </a:ln>
        </p:spPr>
      </p:sp>
      <p:sp>
        <p:nvSpPr>
          <p:cNvPr id="3" name="Notes Placeholder 2">
            <a:extLst>
              <a:ext uri="{FF2B5EF4-FFF2-40B4-BE49-F238E27FC236}">
                <a16:creationId xmlns:a16="http://schemas.microsoft.com/office/drawing/2014/main" id="{995B2AFD-924D-7E93-6657-E7DE81A32E31}"/>
              </a:ext>
            </a:extLst>
          </p:cNvPr>
          <p:cNvSpPr txBox="1">
            <a:spLocks noGrp="1"/>
          </p:cNvSpPr>
          <p:nvPr>
            <p:ph type="body" sz="quarter" idx="1"/>
          </p:nvPr>
        </p:nvSpPr>
        <p:spPr>
          <a:xfrm>
            <a:off x="701847" y="4416423"/>
            <a:ext cx="5606698" cy="4181478"/>
          </a:xfrm>
          <a:noFill/>
          <a:ln>
            <a:noFill/>
          </a:ln>
        </p:spPr>
        <p:txBody>
          <a:bodyPr wrap="square" lIns="93159" tIns="46579" rIns="93159" bIns="46579" anchor="t" anchorCtr="0" compatLnSpc="1">
            <a:noAutofit/>
          </a:bodyPr>
          <a:lstStyle/>
          <a:p>
            <a:pPr lvl="0"/>
            <a:endParaRPr lang="en-US" sz="1000">
              <a:ea typeface="Calibri"/>
              <a:cs typeface="Calibri"/>
            </a:endParaRPr>
          </a:p>
        </p:txBody>
      </p:sp>
      <p:sp>
        <p:nvSpPr>
          <p:cNvPr id="4" name="Slide Number Placeholder 3">
            <a:extLst>
              <a:ext uri="{FF2B5EF4-FFF2-40B4-BE49-F238E27FC236}">
                <a16:creationId xmlns:a16="http://schemas.microsoft.com/office/drawing/2014/main" id="{A0CE3CCC-D2A1-FC33-83DE-963BDF9FB167}"/>
              </a:ext>
            </a:extLst>
          </p:cNvPr>
          <p:cNvSpPr txBox="1"/>
          <p:nvPr/>
        </p:nvSpPr>
        <p:spPr>
          <a:xfrm>
            <a:off x="3970132" y="8831266"/>
            <a:ext cx="3038651" cy="463545"/>
          </a:xfrm>
          <a:prstGeom prst="rect">
            <a:avLst/>
          </a:prstGeom>
          <a:noFill/>
          <a:ln cap="flat">
            <a:noFill/>
          </a:ln>
        </p:spPr>
        <p:txBody>
          <a:bodyPr vert="horz" wrap="square" lIns="93159" tIns="46579" rIns="93159" bIns="46579" anchor="b" anchorCtr="0" compatLnSpc="1">
            <a:noAutofit/>
          </a:bodyPr>
          <a:lstStyle/>
          <a:p>
            <a:pPr marL="0" marR="0" lvl="0" indent="0" algn="r" defTabSz="931179"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1F79F82-D387-4411-BC6B-C95C256A1852}" type="slidenum">
              <a:t>35</a:t>
            </a:fld>
            <a:endParaRPr lang="en-US" sz="1300" b="0" i="0" u="none" strike="noStrike" kern="1200" cap="none" spc="0" baseline="0">
              <a:solidFill>
                <a:srgbClr val="000000"/>
              </a:solidFill>
              <a:uFillTx/>
              <a:latin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9B4601-6FF0-9A69-ACF2-4753B66B7038}"/>
              </a:ext>
            </a:extLst>
          </p:cNvPr>
          <p:cNvSpPr>
            <a:spLocks noGrp="1" noRot="1" noChangeAspect="1"/>
          </p:cNvSpPr>
          <p:nvPr>
            <p:ph type="sldImg"/>
          </p:nvPr>
        </p:nvSpPr>
        <p:spPr>
          <a:xfrm>
            <a:off x="407988" y="698500"/>
            <a:ext cx="6196012" cy="3486150"/>
          </a:xfrm>
          <a:noFill/>
          <a:ln w="9528">
            <a:solidFill>
              <a:srgbClr val="000000"/>
            </a:solidFill>
            <a:prstDash val="solid"/>
            <a:miter/>
          </a:ln>
        </p:spPr>
      </p:sp>
      <p:sp>
        <p:nvSpPr>
          <p:cNvPr id="3" name="Notes Placeholder 2">
            <a:extLst>
              <a:ext uri="{FF2B5EF4-FFF2-40B4-BE49-F238E27FC236}">
                <a16:creationId xmlns:a16="http://schemas.microsoft.com/office/drawing/2014/main" id="{D7AB56EB-3FE0-E744-F2F3-E6956588AAD1}"/>
              </a:ext>
            </a:extLst>
          </p:cNvPr>
          <p:cNvSpPr txBox="1">
            <a:spLocks noGrp="1"/>
          </p:cNvSpPr>
          <p:nvPr>
            <p:ph type="body" sz="quarter" idx="1"/>
          </p:nvPr>
        </p:nvSpPr>
        <p:spPr>
          <a:xfrm>
            <a:off x="701847" y="4416423"/>
            <a:ext cx="5606698" cy="4181478"/>
          </a:xfrm>
          <a:noFill/>
          <a:ln>
            <a:noFill/>
          </a:ln>
        </p:spPr>
        <p:txBody>
          <a:bodyPr wrap="square" lIns="93159" tIns="46579" rIns="93159" bIns="46579" anchor="t" anchorCtr="0" compatLnSpc="1">
            <a:noAutofit/>
          </a:bodyPr>
          <a:lstStyle/>
          <a:p>
            <a:pPr lvl="0"/>
            <a:endParaRPr lang="en-US" sz="1000">
              <a:ea typeface="Calibri"/>
              <a:cs typeface="Calibri"/>
            </a:endParaRPr>
          </a:p>
        </p:txBody>
      </p:sp>
      <p:sp>
        <p:nvSpPr>
          <p:cNvPr id="4" name="Slide Number Placeholder 3">
            <a:extLst>
              <a:ext uri="{FF2B5EF4-FFF2-40B4-BE49-F238E27FC236}">
                <a16:creationId xmlns:a16="http://schemas.microsoft.com/office/drawing/2014/main" id="{9F1C7CD5-016D-22A0-A47B-3E4FC76E83AD}"/>
              </a:ext>
            </a:extLst>
          </p:cNvPr>
          <p:cNvSpPr txBox="1"/>
          <p:nvPr/>
        </p:nvSpPr>
        <p:spPr>
          <a:xfrm>
            <a:off x="3970132" y="8831266"/>
            <a:ext cx="3038651" cy="463545"/>
          </a:xfrm>
          <a:prstGeom prst="rect">
            <a:avLst/>
          </a:prstGeom>
          <a:noFill/>
          <a:ln cap="flat">
            <a:noFill/>
          </a:ln>
        </p:spPr>
        <p:txBody>
          <a:bodyPr vert="horz" wrap="square" lIns="93159" tIns="46579" rIns="93159" bIns="46579" anchor="b" anchorCtr="0" compatLnSpc="1">
            <a:noAutofit/>
          </a:bodyPr>
          <a:lstStyle/>
          <a:p>
            <a:pPr marL="0" marR="0" lvl="0" indent="0" algn="r" defTabSz="931179"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6317989-F4B1-4BC3-9FD5-54067300ADB6}" type="slidenum">
              <a:t>36</a:t>
            </a:fld>
            <a:endParaRPr lang="en-US" sz="1300" b="0" i="0" u="none" strike="noStrike" kern="1200" cap="none" spc="0" baseline="0">
              <a:solidFill>
                <a:srgbClr val="000000"/>
              </a:solidFill>
              <a:uFillTx/>
              <a:latin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C7CE21-CF95-2125-C511-50B28887204F}"/>
              </a:ext>
            </a:extLst>
          </p:cNvPr>
          <p:cNvSpPr>
            <a:spLocks noGrp="1" noRot="1" noChangeAspect="1"/>
          </p:cNvSpPr>
          <p:nvPr>
            <p:ph type="sldImg"/>
          </p:nvPr>
        </p:nvSpPr>
        <p:spPr>
          <a:xfrm>
            <a:off x="407988" y="698500"/>
            <a:ext cx="6196012" cy="3486150"/>
          </a:xfrm>
          <a:noFill/>
          <a:ln w="9528">
            <a:solidFill>
              <a:srgbClr val="000000"/>
            </a:solidFill>
            <a:prstDash val="solid"/>
            <a:miter/>
          </a:ln>
        </p:spPr>
      </p:sp>
      <p:sp>
        <p:nvSpPr>
          <p:cNvPr id="3" name="Notes Placeholder 2">
            <a:extLst>
              <a:ext uri="{FF2B5EF4-FFF2-40B4-BE49-F238E27FC236}">
                <a16:creationId xmlns:a16="http://schemas.microsoft.com/office/drawing/2014/main" id="{0CE3B11E-4861-581D-297E-E7259F44EC8A}"/>
              </a:ext>
            </a:extLst>
          </p:cNvPr>
          <p:cNvSpPr txBox="1">
            <a:spLocks noGrp="1"/>
          </p:cNvSpPr>
          <p:nvPr>
            <p:ph type="body" sz="quarter" idx="1"/>
          </p:nvPr>
        </p:nvSpPr>
        <p:spPr>
          <a:xfrm>
            <a:off x="701847" y="4416423"/>
            <a:ext cx="5606698" cy="4181478"/>
          </a:xfrm>
          <a:noFill/>
          <a:ln>
            <a:noFill/>
          </a:ln>
        </p:spPr>
        <p:txBody>
          <a:bodyPr wrap="square" lIns="93159" tIns="46579" rIns="93159" bIns="46579" anchor="t" anchorCtr="0" compatLnSpc="1">
            <a:noAutofit/>
          </a:bodyPr>
          <a:lstStyle/>
          <a:p>
            <a:pPr lvl="0"/>
            <a:endParaRPr lang="en-US" sz="1000">
              <a:ea typeface="Calibri"/>
              <a:cs typeface="Calibri"/>
            </a:endParaRPr>
          </a:p>
        </p:txBody>
      </p:sp>
      <p:sp>
        <p:nvSpPr>
          <p:cNvPr id="4" name="Slide Number Placeholder 3">
            <a:extLst>
              <a:ext uri="{FF2B5EF4-FFF2-40B4-BE49-F238E27FC236}">
                <a16:creationId xmlns:a16="http://schemas.microsoft.com/office/drawing/2014/main" id="{818E7CFF-7098-E793-5B8E-B23A139B2D8D}"/>
              </a:ext>
            </a:extLst>
          </p:cNvPr>
          <p:cNvSpPr txBox="1"/>
          <p:nvPr/>
        </p:nvSpPr>
        <p:spPr>
          <a:xfrm>
            <a:off x="3970132" y="8831266"/>
            <a:ext cx="3038651" cy="463545"/>
          </a:xfrm>
          <a:prstGeom prst="rect">
            <a:avLst/>
          </a:prstGeom>
          <a:noFill/>
          <a:ln cap="flat">
            <a:noFill/>
          </a:ln>
        </p:spPr>
        <p:txBody>
          <a:bodyPr vert="horz" wrap="square" lIns="93159" tIns="46579" rIns="93159" bIns="46579" anchor="b" anchorCtr="0" compatLnSpc="1">
            <a:noAutofit/>
          </a:bodyPr>
          <a:lstStyle/>
          <a:p>
            <a:pPr marL="0" marR="0" lvl="0" indent="0" algn="r" defTabSz="931179"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B57E8DF-113B-47C6-B4C2-6DF96D727AAA}" type="slidenum">
              <a:t>37</a:t>
            </a:fld>
            <a:endParaRPr lang="en-US" sz="1300" b="0" i="0" u="none" strike="noStrike" kern="1200" cap="none" spc="0" baseline="0">
              <a:solidFill>
                <a:srgbClr val="000000"/>
              </a:solidFill>
              <a:uFillTx/>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sng" dirty="0">
              <a:ea typeface="Calibri"/>
              <a:cs typeface="Calibri"/>
            </a:endParaRPr>
          </a:p>
        </p:txBody>
      </p:sp>
      <p:sp>
        <p:nvSpPr>
          <p:cNvPr id="4" name="Slide Number Placeholder 3"/>
          <p:cNvSpPr>
            <a:spLocks noGrp="1"/>
          </p:cNvSpPr>
          <p:nvPr>
            <p:ph type="sldNum" sz="quarter" idx="5"/>
          </p:nvPr>
        </p:nvSpPr>
        <p:spPr/>
        <p:txBody>
          <a:bodyPr/>
          <a:lstStyle/>
          <a:p>
            <a:fld id="{DA14EB8E-230F-42FB-9C39-F1454E1689F2}" type="slidenum">
              <a:rPr lang="en-US" smtClean="0"/>
              <a:t>3</a:t>
            </a:fld>
            <a:endParaRPr lang="en-US"/>
          </a:p>
        </p:txBody>
      </p:sp>
    </p:spTree>
    <p:extLst>
      <p:ext uri="{BB962C8B-B14F-4D97-AF65-F5344CB8AC3E}">
        <p14:creationId xmlns:p14="http://schemas.microsoft.com/office/powerpoint/2010/main" val="26119489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4A8E16-9541-0530-D359-D71CB28FB851}"/>
              </a:ext>
            </a:extLst>
          </p:cNvPr>
          <p:cNvSpPr>
            <a:spLocks noGrp="1" noRot="1" noChangeAspect="1"/>
          </p:cNvSpPr>
          <p:nvPr>
            <p:ph type="sldImg"/>
          </p:nvPr>
        </p:nvSpPr>
        <p:spPr>
          <a:xfrm>
            <a:off x="407988" y="698500"/>
            <a:ext cx="6196012" cy="3486150"/>
          </a:xfrm>
          <a:noFill/>
          <a:ln w="9528">
            <a:solidFill>
              <a:srgbClr val="000000"/>
            </a:solidFill>
            <a:prstDash val="solid"/>
            <a:miter/>
          </a:ln>
        </p:spPr>
      </p:sp>
      <p:sp>
        <p:nvSpPr>
          <p:cNvPr id="3" name="Notes Placeholder 2">
            <a:extLst>
              <a:ext uri="{FF2B5EF4-FFF2-40B4-BE49-F238E27FC236}">
                <a16:creationId xmlns:a16="http://schemas.microsoft.com/office/drawing/2014/main" id="{13B1BDE1-0851-2E09-360A-80226D2D6B75}"/>
              </a:ext>
            </a:extLst>
          </p:cNvPr>
          <p:cNvSpPr txBox="1">
            <a:spLocks noGrp="1"/>
          </p:cNvSpPr>
          <p:nvPr>
            <p:ph type="body" sz="quarter" idx="1"/>
          </p:nvPr>
        </p:nvSpPr>
        <p:spPr>
          <a:xfrm>
            <a:off x="701847" y="4416423"/>
            <a:ext cx="5606698" cy="4181478"/>
          </a:xfrm>
          <a:noFill/>
          <a:ln>
            <a:noFill/>
          </a:ln>
        </p:spPr>
        <p:txBody>
          <a:bodyPr wrap="square" lIns="93159" tIns="46579" rIns="93159" bIns="46579" anchor="t" anchorCtr="0" compatLnSpc="1">
            <a:noAutofit/>
          </a:bodyPr>
          <a:lstStyle/>
          <a:p>
            <a:pPr lvl="0"/>
            <a:endParaRPr lang="en-US" sz="1000">
              <a:ea typeface="Calibri"/>
              <a:cs typeface="Calibri"/>
            </a:endParaRPr>
          </a:p>
        </p:txBody>
      </p:sp>
      <p:sp>
        <p:nvSpPr>
          <p:cNvPr id="4" name="Slide Number Placeholder 3">
            <a:extLst>
              <a:ext uri="{FF2B5EF4-FFF2-40B4-BE49-F238E27FC236}">
                <a16:creationId xmlns:a16="http://schemas.microsoft.com/office/drawing/2014/main" id="{D148B8B6-97E0-4601-1490-E42298527175}"/>
              </a:ext>
            </a:extLst>
          </p:cNvPr>
          <p:cNvSpPr txBox="1"/>
          <p:nvPr/>
        </p:nvSpPr>
        <p:spPr>
          <a:xfrm>
            <a:off x="3970132" y="8831266"/>
            <a:ext cx="3038651" cy="463545"/>
          </a:xfrm>
          <a:prstGeom prst="rect">
            <a:avLst/>
          </a:prstGeom>
          <a:noFill/>
          <a:ln cap="flat">
            <a:noFill/>
          </a:ln>
        </p:spPr>
        <p:txBody>
          <a:bodyPr vert="horz" wrap="square" lIns="93159" tIns="46579" rIns="93159" bIns="46579" anchor="b" anchorCtr="0" compatLnSpc="1">
            <a:noAutofit/>
          </a:bodyPr>
          <a:lstStyle/>
          <a:p>
            <a:pPr marL="0" marR="0" lvl="0" indent="0" algn="r" defTabSz="931179"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D5CEB77-3757-4E72-BC88-36355F55CD13}" type="slidenum">
              <a:t>38</a:t>
            </a:fld>
            <a:endParaRPr lang="en-US" sz="1300" b="0" i="0" u="none" strike="noStrike" kern="1200" cap="none" spc="0" baseline="0">
              <a:solidFill>
                <a:srgbClr val="000000"/>
              </a:solidFill>
              <a:uFillTx/>
              <a:latin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5D7351-8289-58A3-E5EA-B2A7E176DA75}"/>
              </a:ext>
            </a:extLst>
          </p:cNvPr>
          <p:cNvSpPr>
            <a:spLocks noGrp="1" noRot="1" noChangeAspect="1"/>
          </p:cNvSpPr>
          <p:nvPr>
            <p:ph type="sldImg"/>
          </p:nvPr>
        </p:nvSpPr>
        <p:spPr>
          <a:xfrm>
            <a:off x="407988" y="698500"/>
            <a:ext cx="6196012" cy="3486150"/>
          </a:xfrm>
          <a:noFill/>
          <a:ln w="9528">
            <a:solidFill>
              <a:srgbClr val="000000"/>
            </a:solidFill>
            <a:prstDash val="solid"/>
            <a:miter/>
          </a:ln>
        </p:spPr>
      </p:sp>
      <p:sp>
        <p:nvSpPr>
          <p:cNvPr id="3" name="Notes Placeholder 2">
            <a:extLst>
              <a:ext uri="{FF2B5EF4-FFF2-40B4-BE49-F238E27FC236}">
                <a16:creationId xmlns:a16="http://schemas.microsoft.com/office/drawing/2014/main" id="{0F6FAF5C-FBC1-CFEB-D8ED-9ECE04B73409}"/>
              </a:ext>
            </a:extLst>
          </p:cNvPr>
          <p:cNvSpPr txBox="1">
            <a:spLocks noGrp="1"/>
          </p:cNvSpPr>
          <p:nvPr>
            <p:ph type="body" sz="quarter" idx="1"/>
          </p:nvPr>
        </p:nvSpPr>
        <p:spPr>
          <a:xfrm>
            <a:off x="701847" y="4416423"/>
            <a:ext cx="5606698" cy="4181478"/>
          </a:xfrm>
          <a:noFill/>
          <a:ln>
            <a:noFill/>
          </a:ln>
        </p:spPr>
        <p:txBody>
          <a:bodyPr wrap="square" lIns="93159" tIns="46579" rIns="93159" bIns="46579" anchor="t" anchorCtr="0" compatLnSpc="1">
            <a:noAutofit/>
          </a:bodyPr>
          <a:lstStyle/>
          <a:p>
            <a:pPr lvl="0"/>
            <a:endParaRPr lang="en-US" sz="1000">
              <a:ea typeface="Calibri"/>
              <a:cs typeface="Calibri"/>
            </a:endParaRPr>
          </a:p>
          <a:p>
            <a:pPr lvl="0"/>
            <a:endParaRPr lang="en-US"/>
          </a:p>
        </p:txBody>
      </p:sp>
      <p:sp>
        <p:nvSpPr>
          <p:cNvPr id="4" name="Slide Number Placeholder 3">
            <a:extLst>
              <a:ext uri="{FF2B5EF4-FFF2-40B4-BE49-F238E27FC236}">
                <a16:creationId xmlns:a16="http://schemas.microsoft.com/office/drawing/2014/main" id="{7C0EBE63-F762-889E-9C52-C78CCC4C9746}"/>
              </a:ext>
            </a:extLst>
          </p:cNvPr>
          <p:cNvSpPr txBox="1"/>
          <p:nvPr/>
        </p:nvSpPr>
        <p:spPr>
          <a:xfrm>
            <a:off x="3970132" y="8831266"/>
            <a:ext cx="3038651" cy="463545"/>
          </a:xfrm>
          <a:prstGeom prst="rect">
            <a:avLst/>
          </a:prstGeom>
          <a:noFill/>
          <a:ln cap="flat">
            <a:noFill/>
          </a:ln>
        </p:spPr>
        <p:txBody>
          <a:bodyPr vert="horz" wrap="square" lIns="93159" tIns="46579" rIns="93159" bIns="46579" anchor="b" anchorCtr="0" compatLnSpc="1">
            <a:noAutofit/>
          </a:bodyPr>
          <a:lstStyle/>
          <a:p>
            <a:pPr marL="0" marR="0" lvl="0" indent="0" algn="r" defTabSz="931179"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54CBB86-D57D-491E-AB5D-80B53D4FB050}" type="slidenum">
              <a:t>39</a:t>
            </a:fld>
            <a:endParaRPr lang="en-US" sz="1300" b="0" i="0" u="none" strike="noStrike" kern="1200" cap="none" spc="0" baseline="0">
              <a:solidFill>
                <a:srgbClr val="000000"/>
              </a:solidFill>
              <a:uFillTx/>
              <a:latin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8B9F9-1C71-EE8A-9E37-6003A6C3A9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848722-0982-14BB-CA3F-207D6CBF61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364DF5-9D11-784B-F753-6B8D4C980DFA}"/>
              </a:ext>
            </a:extLst>
          </p:cNvPr>
          <p:cNvSpPr>
            <a:spLocks noGrp="1"/>
          </p:cNvSpPr>
          <p:nvPr>
            <p:ph type="body" idx="1"/>
          </p:nvPr>
        </p:nvSpPr>
        <p:spPr/>
        <p:txBody>
          <a:bodyPr/>
          <a:lstStyle/>
          <a:p>
            <a:endParaRPr lang="en-US" b="1" u="sng">
              <a:ea typeface="Calibri"/>
              <a:cs typeface="Calibri"/>
            </a:endParaRPr>
          </a:p>
        </p:txBody>
      </p:sp>
      <p:sp>
        <p:nvSpPr>
          <p:cNvPr id="4" name="Slide Number Placeholder 3">
            <a:extLst>
              <a:ext uri="{FF2B5EF4-FFF2-40B4-BE49-F238E27FC236}">
                <a16:creationId xmlns:a16="http://schemas.microsoft.com/office/drawing/2014/main" id="{607B00D0-CB2B-8B81-5C76-7F9EBF5229F1}"/>
              </a:ext>
            </a:extLst>
          </p:cNvPr>
          <p:cNvSpPr>
            <a:spLocks noGrp="1"/>
          </p:cNvSpPr>
          <p:nvPr>
            <p:ph type="sldNum" sz="quarter" idx="5"/>
          </p:nvPr>
        </p:nvSpPr>
        <p:spPr/>
        <p:txBody>
          <a:bodyPr/>
          <a:lstStyle/>
          <a:p>
            <a:fld id="{DA14EB8E-230F-42FB-9C39-F1454E1689F2}" type="slidenum">
              <a:rPr lang="en-US" smtClean="0"/>
              <a:t>40</a:t>
            </a:fld>
            <a:endParaRPr lang="en-US"/>
          </a:p>
        </p:txBody>
      </p:sp>
    </p:spTree>
    <p:extLst>
      <p:ext uri="{BB962C8B-B14F-4D97-AF65-F5344CB8AC3E}">
        <p14:creationId xmlns:p14="http://schemas.microsoft.com/office/powerpoint/2010/main" val="4833473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6270F-6927-61DC-871A-AB082F9CA2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B4BB73-E66D-55B7-8010-6D889761E4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66E93F-609C-8765-D8D6-EF990A3143C7}"/>
              </a:ext>
            </a:extLst>
          </p:cNvPr>
          <p:cNvSpPr>
            <a:spLocks noGrp="1"/>
          </p:cNvSpPr>
          <p:nvPr>
            <p:ph type="body" idx="1"/>
          </p:nvPr>
        </p:nvSpPr>
        <p:spPr/>
        <p:txBody>
          <a:bodyPr/>
          <a:lstStyle/>
          <a:p>
            <a:endParaRPr lang="en-US" b="1" u="sng" dirty="0">
              <a:ea typeface="Calibri"/>
              <a:cs typeface="Calibri"/>
            </a:endParaRPr>
          </a:p>
        </p:txBody>
      </p:sp>
      <p:sp>
        <p:nvSpPr>
          <p:cNvPr id="4" name="Slide Number Placeholder 3">
            <a:extLst>
              <a:ext uri="{FF2B5EF4-FFF2-40B4-BE49-F238E27FC236}">
                <a16:creationId xmlns:a16="http://schemas.microsoft.com/office/drawing/2014/main" id="{44365327-6BEA-2C05-6D07-604D0F3F7AC7}"/>
              </a:ext>
            </a:extLst>
          </p:cNvPr>
          <p:cNvSpPr>
            <a:spLocks noGrp="1"/>
          </p:cNvSpPr>
          <p:nvPr>
            <p:ph type="sldNum" sz="quarter" idx="5"/>
          </p:nvPr>
        </p:nvSpPr>
        <p:spPr/>
        <p:txBody>
          <a:bodyPr/>
          <a:lstStyle/>
          <a:p>
            <a:fld id="{DA14EB8E-230F-42FB-9C39-F1454E1689F2}" type="slidenum">
              <a:rPr lang="en-US" smtClean="0"/>
              <a:t>46</a:t>
            </a:fld>
            <a:endParaRPr lang="en-US"/>
          </a:p>
        </p:txBody>
      </p:sp>
    </p:spTree>
    <p:extLst>
      <p:ext uri="{BB962C8B-B14F-4D97-AF65-F5344CB8AC3E}">
        <p14:creationId xmlns:p14="http://schemas.microsoft.com/office/powerpoint/2010/main" val="27403558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sng">
              <a:ea typeface="Calibri"/>
              <a:cs typeface="Calibri"/>
            </a:endParaRPr>
          </a:p>
          <a:p>
            <a:pPr marL="171450" indent="-171450">
              <a:buFont typeface="Arial"/>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DA14EB8E-230F-42FB-9C39-F1454E1689F2}" type="slidenum">
              <a:rPr lang="en-US" smtClean="0"/>
              <a:t>47</a:t>
            </a:fld>
            <a:endParaRPr lang="en-US"/>
          </a:p>
        </p:txBody>
      </p:sp>
    </p:spTree>
    <p:extLst>
      <p:ext uri="{BB962C8B-B14F-4D97-AF65-F5344CB8AC3E}">
        <p14:creationId xmlns:p14="http://schemas.microsoft.com/office/powerpoint/2010/main" val="24086576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92F27-3D4F-A196-2B95-5AAC54EA05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BA73EC-4CE3-A451-8BDB-94C06B4A49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3C7F3B-8BFA-D74A-9125-1E126AE3B7A5}"/>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FB10FC85-8D84-31FB-2289-D076957833C7}"/>
              </a:ext>
            </a:extLst>
          </p:cNvPr>
          <p:cNvSpPr>
            <a:spLocks noGrp="1"/>
          </p:cNvSpPr>
          <p:nvPr>
            <p:ph type="sldNum" sz="quarter" idx="5"/>
          </p:nvPr>
        </p:nvSpPr>
        <p:spPr/>
        <p:txBody>
          <a:bodyPr/>
          <a:lstStyle/>
          <a:p>
            <a:fld id="{DA14EB8E-230F-42FB-9C39-F1454E1689F2}" type="slidenum">
              <a:rPr lang="en-US" smtClean="0"/>
              <a:t>48</a:t>
            </a:fld>
            <a:endParaRPr lang="en-US"/>
          </a:p>
        </p:txBody>
      </p:sp>
    </p:spTree>
    <p:extLst>
      <p:ext uri="{BB962C8B-B14F-4D97-AF65-F5344CB8AC3E}">
        <p14:creationId xmlns:p14="http://schemas.microsoft.com/office/powerpoint/2010/main" val="167840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0EC73-F42A-946F-7A80-16D51C3F5A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0328A0-09D0-0D99-BAD3-483C1AA487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784768-6678-5163-B0E3-E436949A2BC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50E5EEF-1E30-E585-796D-FE806E06B0E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14EB8E-230F-42FB-9C39-F1454E1689F2}" type="slidenum">
              <a:rPr kumimoji="0" lang="en-US" sz="11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5217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DFD1D-CEF2-A3A8-95A3-A6D38F5FC2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C1620D-3A76-3430-D478-30B41AADCA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1DEE9A-5A77-2F9E-B6AC-92BBB24AA1D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3682210-E1F5-B954-3523-F7816D66250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14EB8E-230F-42FB-9C39-F1454E1689F2}" type="slidenum">
              <a:rPr kumimoji="0" lang="en-US" sz="11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3408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A019C-FEF7-8CF4-9E51-D24EA0D489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F212B9-BA33-D69F-7A37-01307DDB91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3E1511-8D70-C4B3-4E5B-DFD71FEDC11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99F3240-BFF4-5F7C-4C77-B2A639DD2CC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14EB8E-230F-42FB-9C39-F1454E1689F2}" type="slidenum">
              <a:rPr kumimoji="0" lang="en-US" sz="11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2154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EC66C-0034-A2C9-320B-B03C37A1D4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C3EFEB-E144-1546-974A-994AAB87E9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7DDC03-4C5A-08F4-7A8F-B179DB1B82F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C65A2A0-EED3-5970-8AFE-87789AF6F2A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14EB8E-230F-42FB-9C39-F1454E1689F2}" type="slidenum">
              <a:rPr kumimoji="0" lang="en-US" sz="11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5939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C85F6-921C-4AE9-6D3F-9E0BD379E7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D7E51D-AFAE-7E65-41AB-414B6AE946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F1B330-8C57-B993-B357-8C8273FA2C44}"/>
              </a:ext>
            </a:extLst>
          </p:cNvPr>
          <p:cNvSpPr>
            <a:spLocks noGrp="1"/>
          </p:cNvSpPr>
          <p:nvPr>
            <p:ph type="body" idx="1"/>
          </p:nvPr>
        </p:nvSpPr>
        <p:spPr/>
        <p:txBody>
          <a:bodyPr/>
          <a:lstStyle/>
          <a:p>
            <a:endParaRPr lang="en-US" b="1" u="sng" dirty="0">
              <a:ea typeface="Calibri"/>
              <a:cs typeface="Calibri"/>
            </a:endParaRPr>
          </a:p>
        </p:txBody>
      </p:sp>
      <p:sp>
        <p:nvSpPr>
          <p:cNvPr id="4" name="Slide Number Placeholder 3">
            <a:extLst>
              <a:ext uri="{FF2B5EF4-FFF2-40B4-BE49-F238E27FC236}">
                <a16:creationId xmlns:a16="http://schemas.microsoft.com/office/drawing/2014/main" id="{4DBC55C7-7E38-FDE2-C5B8-0534274279D9}"/>
              </a:ext>
            </a:extLst>
          </p:cNvPr>
          <p:cNvSpPr>
            <a:spLocks noGrp="1"/>
          </p:cNvSpPr>
          <p:nvPr>
            <p:ph type="sldNum" sz="quarter" idx="5"/>
          </p:nvPr>
        </p:nvSpPr>
        <p:spPr/>
        <p:txBody>
          <a:bodyPr/>
          <a:lstStyle/>
          <a:p>
            <a:fld id="{DA14EB8E-230F-42FB-9C39-F1454E1689F2}" type="slidenum">
              <a:rPr lang="en-US" smtClean="0"/>
              <a:t>14</a:t>
            </a:fld>
            <a:endParaRPr lang="en-US"/>
          </a:p>
        </p:txBody>
      </p:sp>
    </p:spTree>
    <p:extLst>
      <p:ext uri="{BB962C8B-B14F-4D97-AF65-F5344CB8AC3E}">
        <p14:creationId xmlns:p14="http://schemas.microsoft.com/office/powerpoint/2010/main" val="1649534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3E636-ECD4-B8E1-B96A-1A638CDE10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38CF4E-7622-3D17-A96F-890FC6001E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BF72E0-47D9-DEA1-D45B-5C0C8DCADBD3}"/>
              </a:ext>
            </a:extLst>
          </p:cNvPr>
          <p:cNvSpPr>
            <a:spLocks noGrp="1"/>
          </p:cNvSpPr>
          <p:nvPr>
            <p:ph type="body" idx="1"/>
          </p:nvPr>
        </p:nvSpPr>
        <p:spPr/>
        <p:txBody>
          <a:bodyPr/>
          <a:lstStyle/>
          <a:p>
            <a:endParaRPr lang="en-US" b="1" u="sng" dirty="0">
              <a:ea typeface="Calibri"/>
              <a:cs typeface="Calibri"/>
            </a:endParaRPr>
          </a:p>
        </p:txBody>
      </p:sp>
      <p:sp>
        <p:nvSpPr>
          <p:cNvPr id="4" name="Slide Number Placeholder 3">
            <a:extLst>
              <a:ext uri="{FF2B5EF4-FFF2-40B4-BE49-F238E27FC236}">
                <a16:creationId xmlns:a16="http://schemas.microsoft.com/office/drawing/2014/main" id="{C842AC83-45F7-5212-88DD-F0E69F4A5ED9}"/>
              </a:ext>
            </a:extLst>
          </p:cNvPr>
          <p:cNvSpPr>
            <a:spLocks noGrp="1"/>
          </p:cNvSpPr>
          <p:nvPr>
            <p:ph type="sldNum" sz="quarter" idx="5"/>
          </p:nvPr>
        </p:nvSpPr>
        <p:spPr/>
        <p:txBody>
          <a:bodyPr/>
          <a:lstStyle/>
          <a:p>
            <a:fld id="{DA14EB8E-230F-42FB-9C39-F1454E1689F2}" type="slidenum">
              <a:rPr lang="en-US" smtClean="0"/>
              <a:t>15</a:t>
            </a:fld>
            <a:endParaRPr lang="en-US"/>
          </a:p>
        </p:txBody>
      </p:sp>
    </p:spTree>
    <p:extLst>
      <p:ext uri="{BB962C8B-B14F-4D97-AF65-F5344CB8AC3E}">
        <p14:creationId xmlns:p14="http://schemas.microsoft.com/office/powerpoint/2010/main" val="288737484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22.xml"/><Relationship Id="rId7" Type="http://schemas.openxmlformats.org/officeDocument/2006/relationships/oleObject" Target="../embeddings/oleObject2.bin"/><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slideMaster" Target="../slideMasters/slideMaster1.xml"/><Relationship Id="rId5" Type="http://schemas.openxmlformats.org/officeDocument/2006/relationships/tags" Target="../tags/tag24.xml"/><Relationship Id="rId10" Type="http://schemas.openxmlformats.org/officeDocument/2006/relationships/image" Target="../media/image5.png"/><Relationship Id="rId4" Type="http://schemas.openxmlformats.org/officeDocument/2006/relationships/tags" Target="../tags/tag23.xml"/><Relationship Id="rId9"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75.xml"/><Relationship Id="rId7" Type="http://schemas.openxmlformats.org/officeDocument/2006/relationships/oleObject" Target="../embeddings/oleObject2.bin"/><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slideMaster" Target="../slideMasters/slideMaster2.xml"/><Relationship Id="rId5" Type="http://schemas.openxmlformats.org/officeDocument/2006/relationships/tags" Target="../tags/tag77.xml"/><Relationship Id="rId4" Type="http://schemas.openxmlformats.org/officeDocument/2006/relationships/tags" Target="../tags/tag76.xml"/><Relationship Id="rId9"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80.xml"/><Relationship Id="rId7" Type="http://schemas.openxmlformats.org/officeDocument/2006/relationships/image" Target="../media/image1.emf"/><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oleObject" Target="../embeddings/oleObject3.bin"/><Relationship Id="rId5" Type="http://schemas.openxmlformats.org/officeDocument/2006/relationships/slideMaster" Target="../slideMasters/slideMaster2.xml"/><Relationship Id="rId4" Type="http://schemas.openxmlformats.org/officeDocument/2006/relationships/tags" Target="../tags/tag8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84.xml"/><Relationship Id="rId7" Type="http://schemas.openxmlformats.org/officeDocument/2006/relationships/image" Target="../media/image1.emf"/><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oleObject" Target="../embeddings/oleObject3.bin"/><Relationship Id="rId5" Type="http://schemas.openxmlformats.org/officeDocument/2006/relationships/slideMaster" Target="../slideMasters/slideMaster2.xml"/><Relationship Id="rId4" Type="http://schemas.openxmlformats.org/officeDocument/2006/relationships/tags" Target="../tags/tag85.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88.xml"/><Relationship Id="rId7" Type="http://schemas.openxmlformats.org/officeDocument/2006/relationships/image" Target="../media/image1.emf"/><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oleObject" Target="../embeddings/oleObject3.bin"/><Relationship Id="rId5" Type="http://schemas.openxmlformats.org/officeDocument/2006/relationships/slideMaster" Target="../slideMasters/slideMaster2.xml"/><Relationship Id="rId4" Type="http://schemas.openxmlformats.org/officeDocument/2006/relationships/tags" Target="../tags/tag89.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92.xml"/><Relationship Id="rId7" Type="http://schemas.openxmlformats.org/officeDocument/2006/relationships/image" Target="../media/image1.emf"/><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oleObject" Target="../embeddings/oleObject3.bin"/><Relationship Id="rId5" Type="http://schemas.openxmlformats.org/officeDocument/2006/relationships/slideMaster" Target="../slideMasters/slideMaster2.xml"/><Relationship Id="rId4" Type="http://schemas.openxmlformats.org/officeDocument/2006/relationships/tags" Target="../tags/tag93.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96.xml"/><Relationship Id="rId7" Type="http://schemas.openxmlformats.org/officeDocument/2006/relationships/image" Target="../media/image5.png"/><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image" Target="../media/image3.emf"/><Relationship Id="rId5" Type="http://schemas.openxmlformats.org/officeDocument/2006/relationships/oleObject" Target="../embeddings/oleObject4.bin"/><Relationship Id="rId4"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118.xml"/><Relationship Id="rId7" Type="http://schemas.openxmlformats.org/officeDocument/2006/relationships/oleObject" Target="../embeddings/oleObject2.bin"/><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slideMaster" Target="../slideMasters/slideMaster3.xml"/><Relationship Id="rId5" Type="http://schemas.openxmlformats.org/officeDocument/2006/relationships/tags" Target="../tags/tag120.xml"/><Relationship Id="rId10" Type="http://schemas.openxmlformats.org/officeDocument/2006/relationships/image" Target="../media/image5.png"/><Relationship Id="rId4" Type="http://schemas.openxmlformats.org/officeDocument/2006/relationships/tags" Target="../tags/tag119.xml"/><Relationship Id="rId9"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123.xml"/><Relationship Id="rId7" Type="http://schemas.openxmlformats.org/officeDocument/2006/relationships/oleObject" Target="../embeddings/oleObject2.bin"/><Relationship Id="rId2" Type="http://schemas.openxmlformats.org/officeDocument/2006/relationships/tags" Target="../tags/tag122.xml"/><Relationship Id="rId1" Type="http://schemas.openxmlformats.org/officeDocument/2006/relationships/tags" Target="../tags/tag121.xml"/><Relationship Id="rId6" Type="http://schemas.openxmlformats.org/officeDocument/2006/relationships/slideMaster" Target="../slideMasters/slideMaster3.xml"/><Relationship Id="rId5" Type="http://schemas.openxmlformats.org/officeDocument/2006/relationships/tags" Target="../tags/tag125.xml"/><Relationship Id="rId4" Type="http://schemas.openxmlformats.org/officeDocument/2006/relationships/tags" Target="../tags/tag124.xml"/><Relationship Id="rId9"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128.xml"/><Relationship Id="rId7" Type="http://schemas.openxmlformats.org/officeDocument/2006/relationships/image" Target="../media/image1.emf"/><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oleObject" Target="../embeddings/oleObject3.bin"/><Relationship Id="rId5" Type="http://schemas.openxmlformats.org/officeDocument/2006/relationships/slideMaster" Target="../slideMasters/slideMaster3.xml"/><Relationship Id="rId4" Type="http://schemas.openxmlformats.org/officeDocument/2006/relationships/tags" Target="../tags/tag129.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132.xml"/><Relationship Id="rId7" Type="http://schemas.openxmlformats.org/officeDocument/2006/relationships/image" Target="../media/image1.emf"/><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oleObject" Target="../embeddings/oleObject3.bin"/><Relationship Id="rId5" Type="http://schemas.openxmlformats.org/officeDocument/2006/relationships/slideMaster" Target="../slideMasters/slideMaster3.xml"/><Relationship Id="rId4" Type="http://schemas.openxmlformats.org/officeDocument/2006/relationships/tags" Target="../tags/tag133.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27.xml"/><Relationship Id="rId7" Type="http://schemas.openxmlformats.org/officeDocument/2006/relationships/oleObject" Target="../embeddings/oleObject2.bin"/><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slideMaster" Target="../slideMasters/slideMaster1.xml"/><Relationship Id="rId5" Type="http://schemas.openxmlformats.org/officeDocument/2006/relationships/tags" Target="../tags/tag29.xml"/><Relationship Id="rId4" Type="http://schemas.openxmlformats.org/officeDocument/2006/relationships/tags" Target="../tags/tag28.xml"/><Relationship Id="rId9"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136.xml"/><Relationship Id="rId7" Type="http://schemas.openxmlformats.org/officeDocument/2006/relationships/image" Target="../media/image1.emf"/><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oleObject" Target="../embeddings/oleObject3.bin"/><Relationship Id="rId5" Type="http://schemas.openxmlformats.org/officeDocument/2006/relationships/slideMaster" Target="../slideMasters/slideMaster3.xml"/><Relationship Id="rId4" Type="http://schemas.openxmlformats.org/officeDocument/2006/relationships/tags" Target="../tags/tag137.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140.xml"/><Relationship Id="rId7" Type="http://schemas.openxmlformats.org/officeDocument/2006/relationships/image" Target="../media/image1.emf"/><Relationship Id="rId2" Type="http://schemas.openxmlformats.org/officeDocument/2006/relationships/tags" Target="../tags/tag139.xml"/><Relationship Id="rId1" Type="http://schemas.openxmlformats.org/officeDocument/2006/relationships/tags" Target="../tags/tag138.xml"/><Relationship Id="rId6" Type="http://schemas.openxmlformats.org/officeDocument/2006/relationships/oleObject" Target="../embeddings/oleObject3.bin"/><Relationship Id="rId5" Type="http://schemas.openxmlformats.org/officeDocument/2006/relationships/slideMaster" Target="../slideMasters/slideMaster3.xml"/><Relationship Id="rId4" Type="http://schemas.openxmlformats.org/officeDocument/2006/relationships/tags" Target="../tags/tag141.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144.xml"/><Relationship Id="rId7" Type="http://schemas.openxmlformats.org/officeDocument/2006/relationships/image" Target="../media/image5.png"/><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image" Target="../media/image3.emf"/><Relationship Id="rId5" Type="http://schemas.openxmlformats.org/officeDocument/2006/relationships/oleObject" Target="../embeddings/oleObject4.bin"/><Relationship Id="rId4"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32.xml"/><Relationship Id="rId7" Type="http://schemas.openxmlformats.org/officeDocument/2006/relationships/image" Target="../media/image1.emf"/><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oleObject" Target="../embeddings/oleObject3.bin"/><Relationship Id="rId5" Type="http://schemas.openxmlformats.org/officeDocument/2006/relationships/slideMaster" Target="../slideMasters/slideMaster1.xml"/><Relationship Id="rId4" Type="http://schemas.openxmlformats.org/officeDocument/2006/relationships/tags" Target="../tags/tag3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36.xml"/><Relationship Id="rId7" Type="http://schemas.openxmlformats.org/officeDocument/2006/relationships/image" Target="../media/image1.emf"/><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oleObject" Target="../embeddings/oleObject3.bin"/><Relationship Id="rId5" Type="http://schemas.openxmlformats.org/officeDocument/2006/relationships/slideMaster" Target="../slideMasters/slideMaster1.xml"/><Relationship Id="rId4" Type="http://schemas.openxmlformats.org/officeDocument/2006/relationships/tags" Target="../tags/tag37.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image" Target="../media/image1.emf"/><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oleObject" Target="../embeddings/oleObject3.bin"/><Relationship Id="rId5" Type="http://schemas.openxmlformats.org/officeDocument/2006/relationships/slideMaster" Target="../slideMasters/slideMaster1.xml"/><Relationship Id="rId4" Type="http://schemas.openxmlformats.org/officeDocument/2006/relationships/tags" Target="../tags/tag4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44.xml"/><Relationship Id="rId7" Type="http://schemas.openxmlformats.org/officeDocument/2006/relationships/image" Target="../media/image1.emf"/><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oleObject" Target="../embeddings/oleObject3.bin"/><Relationship Id="rId5" Type="http://schemas.openxmlformats.org/officeDocument/2006/relationships/slideMaster" Target="../slideMasters/slideMaster1.xml"/><Relationship Id="rId4" Type="http://schemas.openxmlformats.org/officeDocument/2006/relationships/tags" Target="../tags/tag45.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8.xml"/><Relationship Id="rId7" Type="http://schemas.openxmlformats.org/officeDocument/2006/relationships/image" Target="../media/image5.pn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3.emf"/><Relationship Id="rId5" Type="http://schemas.openxmlformats.org/officeDocument/2006/relationships/oleObject" Target="../embeddings/oleObject4.bin"/><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70.xml"/><Relationship Id="rId7" Type="http://schemas.openxmlformats.org/officeDocument/2006/relationships/oleObject" Target="../embeddings/oleObject2.bin"/><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slideMaster" Target="../slideMasters/slideMaster2.xml"/><Relationship Id="rId5" Type="http://schemas.openxmlformats.org/officeDocument/2006/relationships/tags" Target="../tags/tag72.xml"/><Relationship Id="rId10" Type="http://schemas.openxmlformats.org/officeDocument/2006/relationships/image" Target="../media/image5.png"/><Relationship Id="rId4" Type="http://schemas.openxmlformats.org/officeDocument/2006/relationships/tags" Target="../tags/tag71.xml"/><Relationship Id="rId9"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F20DF4-2614-7F5A-76D3-4F3EABFDBF30}"/>
              </a:ext>
            </a:extLst>
          </p:cNvPr>
          <p:cNvSpPr/>
          <p:nvPr userDrawn="1"/>
        </p:nvSpPr>
        <p:spPr>
          <a:xfrm>
            <a:off x="0" y="0"/>
            <a:ext cx="7278624" cy="6858000"/>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accent1"/>
              </a:solidFill>
            </a:endParaRPr>
          </a:p>
        </p:txBody>
      </p:sp>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476964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a:xfrm>
            <a:off x="550800" y="5187276"/>
            <a:ext cx="6173979"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1400" dirty="0">
                <a:solidFill>
                  <a:schemeClr val="accent1"/>
                </a:solidFill>
              </a:defRPr>
            </a:lvl1pPr>
          </a:lstStyle>
          <a:p>
            <a:pPr marL="228600" lvl="0" indent="-228600"/>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a:xfrm>
            <a:off x="551941" y="4769667"/>
            <a:ext cx="6173979"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2000" dirty="0">
                <a:solidFill>
                  <a:schemeClr val="accent1"/>
                </a:solidFill>
              </a:defRPr>
            </a:lvl1pPr>
          </a:lstStyle>
          <a:p>
            <a:pPr marL="228600" lvl="0" indent="-228600"/>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a:xfrm>
            <a:off x="551941" y="3294404"/>
            <a:ext cx="6173979" cy="135421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ctr">
              <a:defRPr lang="en-US" sz="4400" dirty="0">
                <a:solidFill>
                  <a:schemeClr val="accent1"/>
                </a:solidFill>
              </a:defRPr>
            </a:lvl1pPr>
          </a:lstStyle>
          <a:p>
            <a:pPr lvl="0"/>
            <a:r>
              <a:rPr lang="en-US"/>
              <a:t>Click to edit Master title style</a:t>
            </a:r>
          </a:p>
        </p:txBody>
      </p:sp>
      <p:pic>
        <p:nvPicPr>
          <p:cNvPr id="6" name="Picture 5">
            <a:extLst>
              <a:ext uri="{FF2B5EF4-FFF2-40B4-BE49-F238E27FC236}">
                <a16:creationId xmlns:a16="http://schemas.microsoft.com/office/drawing/2014/main" id="{A63D0C57-9906-930F-C061-20C2B9697510}"/>
              </a:ext>
            </a:extLst>
          </p:cNvPr>
          <p:cNvPicPr>
            <a:picLocks noChangeAspect="1"/>
          </p:cNvPicPr>
          <p:nvPr userDrawn="1"/>
        </p:nvPicPr>
        <p:blipFill>
          <a:blip r:embed="rId9"/>
          <a:stretch>
            <a:fillRect/>
          </a:stretch>
        </p:blipFill>
        <p:spPr>
          <a:xfrm>
            <a:off x="7278624" y="0"/>
            <a:ext cx="4913376" cy="6858000"/>
          </a:xfrm>
          <a:prstGeom prst="rect">
            <a:avLst/>
          </a:prstGeom>
        </p:spPr>
      </p:pic>
      <p:pic>
        <p:nvPicPr>
          <p:cNvPr id="10" name="Picture 2" descr="Seal of Massachusetts - Wikipedia">
            <a:extLst>
              <a:ext uri="{FF2B5EF4-FFF2-40B4-BE49-F238E27FC236}">
                <a16:creationId xmlns:a16="http://schemas.microsoft.com/office/drawing/2014/main" id="{240B148E-504A-11A8-DFC1-2E317A8ED152}"/>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91930" y="895739"/>
            <a:ext cx="1353127" cy="135277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1F4C31E0-FE61-6220-BFB9-B1E9B7A0E32D}"/>
              </a:ext>
            </a:extLst>
          </p:cNvPr>
          <p:cNvCxnSpPr/>
          <p:nvPr userDrawn="1"/>
        </p:nvCxnSpPr>
        <p:spPr>
          <a:xfrm>
            <a:off x="2211353" y="914236"/>
            <a:ext cx="0" cy="1334278"/>
          </a:xfrm>
          <a:prstGeom prst="line">
            <a:avLst/>
          </a:prstGeom>
          <a:ln w="571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40EB922-D971-A4F7-34F9-8EF47A437A1F}"/>
              </a:ext>
            </a:extLst>
          </p:cNvPr>
          <p:cNvSpPr txBox="1"/>
          <p:nvPr userDrawn="1"/>
        </p:nvSpPr>
        <p:spPr>
          <a:xfrm>
            <a:off x="2464027" y="1100360"/>
            <a:ext cx="3778900" cy="326823"/>
          </a:xfrm>
          <a:prstGeom prst="rect">
            <a:avLst/>
          </a:prstGeom>
          <a:ln w="6350">
            <a:noFill/>
            <a:miter lim="800000"/>
          </a:ln>
        </p:spPr>
        <p:txBody>
          <a:bodyPr vert="horz" wrap="none" lIns="0" tIns="0" rIns="0" bIns="0" rtlCol="0">
            <a:noAutofit/>
          </a:bodyPr>
          <a:lstStyle/>
          <a:p>
            <a:pPr algn="l">
              <a:spcBef>
                <a:spcPts val="300"/>
              </a:spcBef>
              <a:spcAft>
                <a:spcPts val="300"/>
              </a:spcAft>
              <a:buNone/>
            </a:pPr>
            <a:r>
              <a:rPr lang="en-US" sz="2000" b="1">
                <a:solidFill>
                  <a:schemeClr val="accent1"/>
                </a:solidFill>
              </a:rPr>
              <a:t>Commonwealth of Massachusetts</a:t>
            </a:r>
          </a:p>
        </p:txBody>
      </p:sp>
      <p:sp>
        <p:nvSpPr>
          <p:cNvPr id="14" name="TextBox 13">
            <a:extLst>
              <a:ext uri="{FF2B5EF4-FFF2-40B4-BE49-F238E27FC236}">
                <a16:creationId xmlns:a16="http://schemas.microsoft.com/office/drawing/2014/main" id="{255A5555-129C-09F4-91DC-889097E4247D}"/>
              </a:ext>
            </a:extLst>
          </p:cNvPr>
          <p:cNvSpPr txBox="1"/>
          <p:nvPr userDrawn="1"/>
        </p:nvSpPr>
        <p:spPr>
          <a:xfrm>
            <a:off x="2477650" y="1503684"/>
            <a:ext cx="4161455" cy="744830"/>
          </a:xfrm>
          <a:prstGeom prst="rect">
            <a:avLst/>
          </a:prstGeom>
          <a:ln w="6350">
            <a:noFill/>
            <a:miter lim="800000"/>
          </a:ln>
        </p:spPr>
        <p:txBody>
          <a:bodyPr vert="horz" wrap="none" lIns="0" tIns="0" rIns="0" bIns="0" rtlCol="0">
            <a:noAutofit/>
          </a:bodyPr>
          <a:lstStyle/>
          <a:p>
            <a:pPr algn="l">
              <a:spcBef>
                <a:spcPts val="0"/>
              </a:spcBef>
              <a:spcAft>
                <a:spcPts val="0"/>
              </a:spcAft>
              <a:buNone/>
            </a:pPr>
            <a:r>
              <a:rPr lang="en-US" sz="1600" b="1">
                <a:solidFill>
                  <a:schemeClr val="accent1"/>
                </a:solidFill>
              </a:rPr>
              <a:t>Executive Office of</a:t>
            </a:r>
          </a:p>
          <a:p>
            <a:pPr algn="l">
              <a:spcBef>
                <a:spcPts val="0"/>
              </a:spcBef>
              <a:spcAft>
                <a:spcPts val="0"/>
              </a:spcAft>
              <a:buNone/>
            </a:pPr>
            <a:r>
              <a:rPr lang="en-US" sz="1600" b="1">
                <a:solidFill>
                  <a:schemeClr val="accent1"/>
                </a:solidFill>
              </a:rPr>
              <a:t>Housing and Livable Communities</a:t>
            </a:r>
          </a:p>
        </p:txBody>
      </p:sp>
    </p:spTree>
    <p:extLst>
      <p:ext uri="{BB962C8B-B14F-4D97-AF65-F5344CB8AC3E}">
        <p14:creationId xmlns:p14="http://schemas.microsoft.com/office/powerpoint/2010/main" val="2323909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CFBF15-1051-FCF6-43DD-23A96E7E4983}"/>
              </a:ext>
            </a:extLst>
          </p:cNvPr>
          <p:cNvSpPr/>
          <p:nvPr userDrawn="1"/>
        </p:nvSpPr>
        <p:spPr>
          <a:xfrm>
            <a:off x="0" y="0"/>
            <a:ext cx="12191404" cy="6858000"/>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476964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3"/>
            </p:custDataLst>
          </p:nvPr>
        </p:nvSpPr>
        <p:spPr>
          <a:xfrm>
            <a:off x="2893929" y="3454055"/>
            <a:ext cx="8181508"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2000" dirty="0">
                <a:solidFill>
                  <a:schemeClr val="accent1"/>
                </a:solidFill>
              </a:defRPr>
            </a:lvl1pPr>
          </a:lstStyle>
          <a:p>
            <a:pPr marL="228600" lvl="0" indent="-228600"/>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4"/>
            </p:custDataLst>
          </p:nvPr>
        </p:nvSpPr>
        <p:spPr>
          <a:xfrm>
            <a:off x="2893929" y="2655901"/>
            <a:ext cx="8181508"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ctr">
              <a:defRPr lang="en-US" sz="4400" dirty="0">
                <a:solidFill>
                  <a:schemeClr val="accent1"/>
                </a:solidFill>
              </a:defRPr>
            </a:lvl1pPr>
          </a:lstStyle>
          <a:p>
            <a:pPr lvl="0"/>
            <a:r>
              <a:rPr lang="en-US"/>
              <a:t>Click to edit Master title style</a:t>
            </a:r>
          </a:p>
        </p:txBody>
      </p:sp>
      <p:pic>
        <p:nvPicPr>
          <p:cNvPr id="10" name="Picture 2" descr="Seal of Massachusetts - Wikipedia">
            <a:extLst>
              <a:ext uri="{FF2B5EF4-FFF2-40B4-BE49-F238E27FC236}">
                <a16:creationId xmlns:a16="http://schemas.microsoft.com/office/drawing/2014/main" id="{240B148E-504A-11A8-DFC1-2E317A8ED152}"/>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498623" y="2305359"/>
            <a:ext cx="1778045" cy="177758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a:extLst>
              <a:ext uri="{FF2B5EF4-FFF2-40B4-BE49-F238E27FC236}">
                <a16:creationId xmlns:a16="http://schemas.microsoft.com/office/drawing/2014/main" id="{A4EEE50B-DE53-0267-B987-86DDCD5611E6}"/>
              </a:ext>
            </a:extLst>
          </p:cNvPr>
          <p:cNvSpPr>
            <a:spLocks noChangeArrowheads="1"/>
          </p:cNvSpPr>
          <p:nvPr userDrawn="1">
            <p:custDataLst>
              <p:tags r:id="rId5"/>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cxnSp>
        <p:nvCxnSpPr>
          <p:cNvPr id="9" name="Straight Connector 8">
            <a:extLst>
              <a:ext uri="{FF2B5EF4-FFF2-40B4-BE49-F238E27FC236}">
                <a16:creationId xmlns:a16="http://schemas.microsoft.com/office/drawing/2014/main" id="{DDC07408-8552-DE7C-EE84-27BD15DAEB34}"/>
              </a:ext>
            </a:extLst>
          </p:cNvPr>
          <p:cNvCxnSpPr>
            <a:cxnSpLocks/>
          </p:cNvCxnSpPr>
          <p:nvPr userDrawn="1"/>
        </p:nvCxnSpPr>
        <p:spPr>
          <a:xfrm>
            <a:off x="2621900" y="2305359"/>
            <a:ext cx="0" cy="1777582"/>
          </a:xfrm>
          <a:prstGeom prst="line">
            <a:avLst/>
          </a:prstGeom>
          <a:ln w="571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9018683"/>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Subtitle Only">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7" name="Text Placeholder 12">
            <a:extLst>
              <a:ext uri="{FF2B5EF4-FFF2-40B4-BE49-F238E27FC236}">
                <a16:creationId xmlns:a16="http://schemas.microsoft.com/office/drawing/2014/main" id="{0E5C6D73-C03E-A17A-DB6A-E78B3DA81804}"/>
              </a:ext>
            </a:extLst>
          </p:cNvPr>
          <p:cNvSpPr>
            <a:spLocks noGrp="1"/>
          </p:cNvSpPr>
          <p:nvPr>
            <p:ph type="body" sz="quarter" idx="12"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4" name="Slide Number">
            <a:extLst>
              <a:ext uri="{FF2B5EF4-FFF2-40B4-BE49-F238E27FC236}">
                <a16:creationId xmlns:a16="http://schemas.microsoft.com/office/drawing/2014/main" id="{33518322-8913-5D27-9601-BFE9BEFB4AB3}"/>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3189948923"/>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4" name="Slide Number">
            <a:extLst>
              <a:ext uri="{FF2B5EF4-FFF2-40B4-BE49-F238E27FC236}">
                <a16:creationId xmlns:a16="http://schemas.microsoft.com/office/drawing/2014/main" id="{323EB21B-95AA-2B4C-9134-1269A575FFFE}"/>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3968873700"/>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10" name="Content Placeholder 9">
            <a:extLst>
              <a:ext uri="{FF2B5EF4-FFF2-40B4-BE49-F238E27FC236}">
                <a16:creationId xmlns:a16="http://schemas.microsoft.com/office/drawing/2014/main" id="{5264D26E-6FA9-ED28-5A65-6241195C2D89}"/>
              </a:ext>
            </a:extLst>
          </p:cNvPr>
          <p:cNvSpPr>
            <a:spLocks noGrp="1"/>
          </p:cNvSpPr>
          <p:nvPr>
            <p:ph sz="quarter" idx="11"/>
          </p:nvPr>
        </p:nvSpPr>
        <p:spPr>
          <a:xfrm>
            <a:off x="554037" y="1514475"/>
            <a:ext cx="11082528"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B2E21AFB-10B9-74DC-B192-87E6947FA258}"/>
              </a:ext>
            </a:extLst>
          </p:cNvPr>
          <p:cNvSpPr>
            <a:spLocks noGrp="1"/>
          </p:cNvSpPr>
          <p:nvPr>
            <p:ph type="body" sz="quarter" idx="12"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4" name="Slide Number">
            <a:extLst>
              <a:ext uri="{FF2B5EF4-FFF2-40B4-BE49-F238E27FC236}">
                <a16:creationId xmlns:a16="http://schemas.microsoft.com/office/drawing/2014/main" id="{FDB5644E-EE7D-06EC-1B37-CA063FC4E5E3}"/>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2101919854"/>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ubtitle, and Two Conten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10" name="Content Placeholder 9">
            <a:extLst>
              <a:ext uri="{FF2B5EF4-FFF2-40B4-BE49-F238E27FC236}">
                <a16:creationId xmlns:a16="http://schemas.microsoft.com/office/drawing/2014/main" id="{5264D26E-6FA9-ED28-5A65-6241195C2D89}"/>
              </a:ext>
            </a:extLst>
          </p:cNvPr>
          <p:cNvSpPr>
            <a:spLocks noGrp="1"/>
          </p:cNvSpPr>
          <p:nvPr>
            <p:ph sz="quarter" idx="11"/>
          </p:nvPr>
        </p:nvSpPr>
        <p:spPr>
          <a:xfrm>
            <a:off x="554735" y="1514475"/>
            <a:ext cx="5438775"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9">
            <a:extLst>
              <a:ext uri="{FF2B5EF4-FFF2-40B4-BE49-F238E27FC236}">
                <a16:creationId xmlns:a16="http://schemas.microsoft.com/office/drawing/2014/main" id="{D3CB03F8-3FD8-C7CD-0FF1-0432A52AACA4}"/>
              </a:ext>
            </a:extLst>
          </p:cNvPr>
          <p:cNvSpPr>
            <a:spLocks noGrp="1"/>
          </p:cNvSpPr>
          <p:nvPr>
            <p:ph sz="quarter" idx="12"/>
          </p:nvPr>
        </p:nvSpPr>
        <p:spPr>
          <a:xfrm>
            <a:off x="6198489" y="1514475"/>
            <a:ext cx="5438775"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2">
            <a:extLst>
              <a:ext uri="{FF2B5EF4-FFF2-40B4-BE49-F238E27FC236}">
                <a16:creationId xmlns:a16="http://schemas.microsoft.com/office/drawing/2014/main" id="{454CE8EF-B3B7-CDFC-9AF7-EE2F780B20D5}"/>
              </a:ext>
            </a:extLst>
          </p:cNvPr>
          <p:cNvSpPr>
            <a:spLocks noGrp="1"/>
          </p:cNvSpPr>
          <p:nvPr>
            <p:ph type="body" sz="quarter" idx="13"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7" name="Slide Number">
            <a:extLst>
              <a:ext uri="{FF2B5EF4-FFF2-40B4-BE49-F238E27FC236}">
                <a16:creationId xmlns:a16="http://schemas.microsoft.com/office/drawing/2014/main" id="{8824416D-AFE6-08A7-E4B9-0CFE919218ED}"/>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3952346465"/>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14820009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92" imgH="591" progId="TCLayout.ActiveDocument.1">
                  <p:embed/>
                </p:oleObj>
              </mc:Choice>
              <mc:Fallback>
                <p:oleObj name="think-cell Slide" r:id="rId5"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5. Source" hidden="1">
            <a:extLst>
              <a:ext uri="{FF2B5EF4-FFF2-40B4-BE49-F238E27FC236}">
                <a16:creationId xmlns:a16="http://schemas.microsoft.com/office/drawing/2014/main" id="{09F9A864-CDB7-4063-BBF8-591908AA18D0}"/>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6" name="Picture 2" descr="Seal of Massachusetts - Wikipedia">
            <a:extLst>
              <a:ext uri="{FF2B5EF4-FFF2-40B4-BE49-F238E27FC236}">
                <a16:creationId xmlns:a16="http://schemas.microsoft.com/office/drawing/2014/main" id="{80C093E0-C817-4F0A-A377-B08ED9F22A4C}"/>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1271380" y="65317"/>
            <a:ext cx="845972" cy="84575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a:extLst>
              <a:ext uri="{FF2B5EF4-FFF2-40B4-BE49-F238E27FC236}">
                <a16:creationId xmlns:a16="http://schemas.microsoft.com/office/drawing/2014/main" id="{4A14795E-7C1B-5C31-ACF6-1E34D7B703C2}"/>
              </a:ext>
            </a:extLst>
          </p:cNvPr>
          <p:cNvSpPr>
            <a:spLocks noChangeArrowheads="1"/>
          </p:cNvSpPr>
          <p:nvPr userDrawn="1">
            <p:custDataLst>
              <p:tags r:id="rId3"/>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2787744661"/>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F20DF4-2614-7F5A-76D3-4F3EABFDBF30}"/>
              </a:ext>
            </a:extLst>
          </p:cNvPr>
          <p:cNvSpPr/>
          <p:nvPr userDrawn="1"/>
        </p:nvSpPr>
        <p:spPr>
          <a:xfrm>
            <a:off x="0" y="0"/>
            <a:ext cx="7278624" cy="6858000"/>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accent1"/>
              </a:solidFill>
            </a:endParaRPr>
          </a:p>
        </p:txBody>
      </p:sp>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476964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a:xfrm>
            <a:off x="550800" y="5187276"/>
            <a:ext cx="6173979"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1400" dirty="0">
                <a:solidFill>
                  <a:schemeClr val="accent1"/>
                </a:solidFill>
              </a:defRPr>
            </a:lvl1pPr>
          </a:lstStyle>
          <a:p>
            <a:pPr marL="228600" lvl="0" indent="-228600"/>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a:xfrm>
            <a:off x="551941" y="4769667"/>
            <a:ext cx="6173979"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2000" dirty="0">
                <a:solidFill>
                  <a:schemeClr val="accent1"/>
                </a:solidFill>
              </a:defRPr>
            </a:lvl1pPr>
          </a:lstStyle>
          <a:p>
            <a:pPr marL="228600" lvl="0" indent="-228600"/>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a:xfrm>
            <a:off x="551941" y="3294404"/>
            <a:ext cx="6173979" cy="135421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ctr">
              <a:defRPr lang="en-US" sz="4400" dirty="0">
                <a:solidFill>
                  <a:schemeClr val="accent1"/>
                </a:solidFill>
              </a:defRPr>
            </a:lvl1pPr>
          </a:lstStyle>
          <a:p>
            <a:pPr lvl="0"/>
            <a:r>
              <a:rPr lang="en-US"/>
              <a:t>Click to edit Master title style</a:t>
            </a:r>
          </a:p>
        </p:txBody>
      </p:sp>
      <p:pic>
        <p:nvPicPr>
          <p:cNvPr id="6" name="Picture 5">
            <a:extLst>
              <a:ext uri="{FF2B5EF4-FFF2-40B4-BE49-F238E27FC236}">
                <a16:creationId xmlns:a16="http://schemas.microsoft.com/office/drawing/2014/main" id="{A63D0C57-9906-930F-C061-20C2B9697510}"/>
              </a:ext>
            </a:extLst>
          </p:cNvPr>
          <p:cNvPicPr>
            <a:picLocks noChangeAspect="1"/>
          </p:cNvPicPr>
          <p:nvPr userDrawn="1"/>
        </p:nvPicPr>
        <p:blipFill>
          <a:blip r:embed="rId9"/>
          <a:stretch>
            <a:fillRect/>
          </a:stretch>
        </p:blipFill>
        <p:spPr>
          <a:xfrm>
            <a:off x="7278624" y="0"/>
            <a:ext cx="4913376" cy="6858000"/>
          </a:xfrm>
          <a:prstGeom prst="rect">
            <a:avLst/>
          </a:prstGeom>
        </p:spPr>
      </p:pic>
      <p:pic>
        <p:nvPicPr>
          <p:cNvPr id="10" name="Picture 2" descr="Seal of Massachusetts - Wikipedia">
            <a:extLst>
              <a:ext uri="{FF2B5EF4-FFF2-40B4-BE49-F238E27FC236}">
                <a16:creationId xmlns:a16="http://schemas.microsoft.com/office/drawing/2014/main" id="{240B148E-504A-11A8-DFC1-2E317A8ED152}"/>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91930" y="895739"/>
            <a:ext cx="1353127" cy="135277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1F4C31E0-FE61-6220-BFB9-B1E9B7A0E32D}"/>
              </a:ext>
            </a:extLst>
          </p:cNvPr>
          <p:cNvCxnSpPr/>
          <p:nvPr userDrawn="1"/>
        </p:nvCxnSpPr>
        <p:spPr>
          <a:xfrm>
            <a:off x="2211353" y="914236"/>
            <a:ext cx="0" cy="1334278"/>
          </a:xfrm>
          <a:prstGeom prst="line">
            <a:avLst/>
          </a:prstGeom>
          <a:ln w="571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40EB922-D971-A4F7-34F9-8EF47A437A1F}"/>
              </a:ext>
            </a:extLst>
          </p:cNvPr>
          <p:cNvSpPr txBox="1"/>
          <p:nvPr userDrawn="1"/>
        </p:nvSpPr>
        <p:spPr>
          <a:xfrm>
            <a:off x="2464027" y="1100360"/>
            <a:ext cx="3778900" cy="326823"/>
          </a:xfrm>
          <a:prstGeom prst="rect">
            <a:avLst/>
          </a:prstGeom>
          <a:ln w="6350">
            <a:noFill/>
            <a:miter lim="800000"/>
          </a:ln>
        </p:spPr>
        <p:txBody>
          <a:bodyPr vert="horz" wrap="none" lIns="0" tIns="0" rIns="0" bIns="0" rtlCol="0">
            <a:noAutofit/>
          </a:bodyPr>
          <a:lstStyle/>
          <a:p>
            <a:pPr algn="l">
              <a:spcBef>
                <a:spcPts val="300"/>
              </a:spcBef>
              <a:spcAft>
                <a:spcPts val="300"/>
              </a:spcAft>
              <a:buNone/>
            </a:pPr>
            <a:r>
              <a:rPr lang="en-US" sz="2000" b="1">
                <a:solidFill>
                  <a:schemeClr val="accent1"/>
                </a:solidFill>
              </a:rPr>
              <a:t>Commonwealth of Massachusetts</a:t>
            </a:r>
          </a:p>
        </p:txBody>
      </p:sp>
      <p:sp>
        <p:nvSpPr>
          <p:cNvPr id="14" name="TextBox 13">
            <a:extLst>
              <a:ext uri="{FF2B5EF4-FFF2-40B4-BE49-F238E27FC236}">
                <a16:creationId xmlns:a16="http://schemas.microsoft.com/office/drawing/2014/main" id="{255A5555-129C-09F4-91DC-889097E4247D}"/>
              </a:ext>
            </a:extLst>
          </p:cNvPr>
          <p:cNvSpPr txBox="1"/>
          <p:nvPr userDrawn="1"/>
        </p:nvSpPr>
        <p:spPr>
          <a:xfrm>
            <a:off x="2477650" y="1503684"/>
            <a:ext cx="4161455" cy="744830"/>
          </a:xfrm>
          <a:prstGeom prst="rect">
            <a:avLst/>
          </a:prstGeom>
          <a:ln w="6350">
            <a:noFill/>
            <a:miter lim="800000"/>
          </a:ln>
        </p:spPr>
        <p:txBody>
          <a:bodyPr vert="horz" wrap="none" lIns="0" tIns="0" rIns="0" bIns="0" rtlCol="0">
            <a:noAutofit/>
          </a:bodyPr>
          <a:lstStyle/>
          <a:p>
            <a:pPr algn="l">
              <a:spcBef>
                <a:spcPts val="0"/>
              </a:spcBef>
              <a:spcAft>
                <a:spcPts val="0"/>
              </a:spcAft>
              <a:buNone/>
            </a:pPr>
            <a:r>
              <a:rPr lang="en-US" sz="1600" b="1">
                <a:solidFill>
                  <a:schemeClr val="accent1"/>
                </a:solidFill>
              </a:rPr>
              <a:t>Executive Office of</a:t>
            </a:r>
          </a:p>
          <a:p>
            <a:pPr algn="l">
              <a:spcBef>
                <a:spcPts val="0"/>
              </a:spcBef>
              <a:spcAft>
                <a:spcPts val="0"/>
              </a:spcAft>
              <a:buNone/>
            </a:pPr>
            <a:r>
              <a:rPr lang="en-US" sz="1600" b="1">
                <a:solidFill>
                  <a:schemeClr val="accent1"/>
                </a:solidFill>
              </a:rPr>
              <a:t>Housing and Livable Communities</a:t>
            </a:r>
          </a:p>
        </p:txBody>
      </p:sp>
    </p:spTree>
    <p:extLst>
      <p:ext uri="{BB962C8B-B14F-4D97-AF65-F5344CB8AC3E}">
        <p14:creationId xmlns:p14="http://schemas.microsoft.com/office/powerpoint/2010/main" val="871280860"/>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CFBF15-1051-FCF6-43DD-23A96E7E4983}"/>
              </a:ext>
            </a:extLst>
          </p:cNvPr>
          <p:cNvSpPr/>
          <p:nvPr userDrawn="1"/>
        </p:nvSpPr>
        <p:spPr>
          <a:xfrm>
            <a:off x="0" y="0"/>
            <a:ext cx="12191404" cy="6858000"/>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476964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3"/>
            </p:custDataLst>
          </p:nvPr>
        </p:nvSpPr>
        <p:spPr>
          <a:xfrm>
            <a:off x="2893929" y="3454055"/>
            <a:ext cx="8181508"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2000" dirty="0">
                <a:solidFill>
                  <a:schemeClr val="accent1"/>
                </a:solidFill>
              </a:defRPr>
            </a:lvl1pPr>
          </a:lstStyle>
          <a:p>
            <a:pPr marL="228600" lvl="0" indent="-228600"/>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4"/>
            </p:custDataLst>
          </p:nvPr>
        </p:nvSpPr>
        <p:spPr>
          <a:xfrm>
            <a:off x="2893929" y="2655901"/>
            <a:ext cx="8181508"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ctr">
              <a:defRPr lang="en-US" sz="4400" dirty="0">
                <a:solidFill>
                  <a:schemeClr val="accent1"/>
                </a:solidFill>
              </a:defRPr>
            </a:lvl1pPr>
          </a:lstStyle>
          <a:p>
            <a:pPr lvl="0"/>
            <a:r>
              <a:rPr lang="en-US"/>
              <a:t>Click to edit Master title style</a:t>
            </a:r>
          </a:p>
        </p:txBody>
      </p:sp>
      <p:pic>
        <p:nvPicPr>
          <p:cNvPr id="10" name="Picture 2" descr="Seal of Massachusetts - Wikipedia">
            <a:extLst>
              <a:ext uri="{FF2B5EF4-FFF2-40B4-BE49-F238E27FC236}">
                <a16:creationId xmlns:a16="http://schemas.microsoft.com/office/drawing/2014/main" id="{240B148E-504A-11A8-DFC1-2E317A8ED152}"/>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498623" y="2305359"/>
            <a:ext cx="1778045" cy="177758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a:extLst>
              <a:ext uri="{FF2B5EF4-FFF2-40B4-BE49-F238E27FC236}">
                <a16:creationId xmlns:a16="http://schemas.microsoft.com/office/drawing/2014/main" id="{A4EEE50B-DE53-0267-B987-86DDCD5611E6}"/>
              </a:ext>
            </a:extLst>
          </p:cNvPr>
          <p:cNvSpPr>
            <a:spLocks noChangeArrowheads="1"/>
          </p:cNvSpPr>
          <p:nvPr userDrawn="1">
            <p:custDataLst>
              <p:tags r:id="rId5"/>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cxnSp>
        <p:nvCxnSpPr>
          <p:cNvPr id="9" name="Straight Connector 8">
            <a:extLst>
              <a:ext uri="{FF2B5EF4-FFF2-40B4-BE49-F238E27FC236}">
                <a16:creationId xmlns:a16="http://schemas.microsoft.com/office/drawing/2014/main" id="{DDC07408-8552-DE7C-EE84-27BD15DAEB34}"/>
              </a:ext>
            </a:extLst>
          </p:cNvPr>
          <p:cNvCxnSpPr>
            <a:cxnSpLocks/>
          </p:cNvCxnSpPr>
          <p:nvPr userDrawn="1"/>
        </p:nvCxnSpPr>
        <p:spPr>
          <a:xfrm>
            <a:off x="2621900" y="2305359"/>
            <a:ext cx="0" cy="1777582"/>
          </a:xfrm>
          <a:prstGeom prst="line">
            <a:avLst/>
          </a:prstGeom>
          <a:ln w="571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8643197"/>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mp; Subtitle Only">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7" name="Text Placeholder 12">
            <a:extLst>
              <a:ext uri="{FF2B5EF4-FFF2-40B4-BE49-F238E27FC236}">
                <a16:creationId xmlns:a16="http://schemas.microsoft.com/office/drawing/2014/main" id="{0E5C6D73-C03E-A17A-DB6A-E78B3DA81804}"/>
              </a:ext>
            </a:extLst>
          </p:cNvPr>
          <p:cNvSpPr>
            <a:spLocks noGrp="1"/>
          </p:cNvSpPr>
          <p:nvPr>
            <p:ph type="body" sz="quarter" idx="12"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4" name="Slide Number">
            <a:extLst>
              <a:ext uri="{FF2B5EF4-FFF2-40B4-BE49-F238E27FC236}">
                <a16:creationId xmlns:a16="http://schemas.microsoft.com/office/drawing/2014/main" id="{33518322-8913-5D27-9601-BFE9BEFB4AB3}"/>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3125561977"/>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4" name="Slide Number">
            <a:extLst>
              <a:ext uri="{FF2B5EF4-FFF2-40B4-BE49-F238E27FC236}">
                <a16:creationId xmlns:a16="http://schemas.microsoft.com/office/drawing/2014/main" id="{323EB21B-95AA-2B4C-9134-1269A575FFFE}"/>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2903325384"/>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CFBF15-1051-FCF6-43DD-23A96E7E4983}"/>
              </a:ext>
            </a:extLst>
          </p:cNvPr>
          <p:cNvSpPr/>
          <p:nvPr userDrawn="1"/>
        </p:nvSpPr>
        <p:spPr>
          <a:xfrm>
            <a:off x="0" y="0"/>
            <a:ext cx="12191404" cy="6858000"/>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476964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3"/>
            </p:custDataLst>
          </p:nvPr>
        </p:nvSpPr>
        <p:spPr>
          <a:xfrm>
            <a:off x="2893929" y="3454055"/>
            <a:ext cx="8181508"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2000" dirty="0">
                <a:solidFill>
                  <a:schemeClr val="accent1"/>
                </a:solidFill>
              </a:defRPr>
            </a:lvl1pPr>
          </a:lstStyle>
          <a:p>
            <a:pPr marL="228600" lvl="0" indent="-228600"/>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4"/>
            </p:custDataLst>
          </p:nvPr>
        </p:nvSpPr>
        <p:spPr>
          <a:xfrm>
            <a:off x="2893929" y="2655901"/>
            <a:ext cx="8181508"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ctr">
              <a:defRPr lang="en-US" sz="4400" dirty="0">
                <a:solidFill>
                  <a:schemeClr val="accent1"/>
                </a:solidFill>
              </a:defRPr>
            </a:lvl1pPr>
          </a:lstStyle>
          <a:p>
            <a:pPr lvl="0"/>
            <a:r>
              <a:rPr lang="en-US"/>
              <a:t>Click to edit Master title style</a:t>
            </a:r>
          </a:p>
        </p:txBody>
      </p:sp>
      <p:pic>
        <p:nvPicPr>
          <p:cNvPr id="10" name="Picture 2" descr="Seal of Massachusetts - Wikipedia">
            <a:extLst>
              <a:ext uri="{FF2B5EF4-FFF2-40B4-BE49-F238E27FC236}">
                <a16:creationId xmlns:a16="http://schemas.microsoft.com/office/drawing/2014/main" id="{240B148E-504A-11A8-DFC1-2E317A8ED152}"/>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498623" y="2305359"/>
            <a:ext cx="1778045" cy="177758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a:extLst>
              <a:ext uri="{FF2B5EF4-FFF2-40B4-BE49-F238E27FC236}">
                <a16:creationId xmlns:a16="http://schemas.microsoft.com/office/drawing/2014/main" id="{A4EEE50B-DE53-0267-B987-86DDCD5611E6}"/>
              </a:ext>
            </a:extLst>
          </p:cNvPr>
          <p:cNvSpPr>
            <a:spLocks noChangeArrowheads="1"/>
          </p:cNvSpPr>
          <p:nvPr userDrawn="1">
            <p:custDataLst>
              <p:tags r:id="rId5"/>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cxnSp>
        <p:nvCxnSpPr>
          <p:cNvPr id="9" name="Straight Connector 8">
            <a:extLst>
              <a:ext uri="{FF2B5EF4-FFF2-40B4-BE49-F238E27FC236}">
                <a16:creationId xmlns:a16="http://schemas.microsoft.com/office/drawing/2014/main" id="{DDC07408-8552-DE7C-EE84-27BD15DAEB34}"/>
              </a:ext>
            </a:extLst>
          </p:cNvPr>
          <p:cNvCxnSpPr>
            <a:cxnSpLocks/>
          </p:cNvCxnSpPr>
          <p:nvPr userDrawn="1"/>
        </p:nvCxnSpPr>
        <p:spPr>
          <a:xfrm>
            <a:off x="2621900" y="2305359"/>
            <a:ext cx="0" cy="1777582"/>
          </a:xfrm>
          <a:prstGeom prst="line">
            <a:avLst/>
          </a:prstGeom>
          <a:ln w="571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0245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10" name="Content Placeholder 9">
            <a:extLst>
              <a:ext uri="{FF2B5EF4-FFF2-40B4-BE49-F238E27FC236}">
                <a16:creationId xmlns:a16="http://schemas.microsoft.com/office/drawing/2014/main" id="{5264D26E-6FA9-ED28-5A65-6241195C2D89}"/>
              </a:ext>
            </a:extLst>
          </p:cNvPr>
          <p:cNvSpPr>
            <a:spLocks noGrp="1"/>
          </p:cNvSpPr>
          <p:nvPr>
            <p:ph sz="quarter" idx="11"/>
          </p:nvPr>
        </p:nvSpPr>
        <p:spPr>
          <a:xfrm>
            <a:off x="554037" y="1514475"/>
            <a:ext cx="11082528"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B2E21AFB-10B9-74DC-B192-87E6947FA258}"/>
              </a:ext>
            </a:extLst>
          </p:cNvPr>
          <p:cNvSpPr>
            <a:spLocks noGrp="1"/>
          </p:cNvSpPr>
          <p:nvPr>
            <p:ph type="body" sz="quarter" idx="12"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4" name="Slide Number">
            <a:extLst>
              <a:ext uri="{FF2B5EF4-FFF2-40B4-BE49-F238E27FC236}">
                <a16:creationId xmlns:a16="http://schemas.microsoft.com/office/drawing/2014/main" id="{FDB5644E-EE7D-06EC-1B37-CA063FC4E5E3}"/>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2285182881"/>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ubtitle, and Two Conten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10" name="Content Placeholder 9">
            <a:extLst>
              <a:ext uri="{FF2B5EF4-FFF2-40B4-BE49-F238E27FC236}">
                <a16:creationId xmlns:a16="http://schemas.microsoft.com/office/drawing/2014/main" id="{5264D26E-6FA9-ED28-5A65-6241195C2D89}"/>
              </a:ext>
            </a:extLst>
          </p:cNvPr>
          <p:cNvSpPr>
            <a:spLocks noGrp="1"/>
          </p:cNvSpPr>
          <p:nvPr>
            <p:ph sz="quarter" idx="11"/>
          </p:nvPr>
        </p:nvSpPr>
        <p:spPr>
          <a:xfrm>
            <a:off x="554735" y="1514475"/>
            <a:ext cx="5438775"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9">
            <a:extLst>
              <a:ext uri="{FF2B5EF4-FFF2-40B4-BE49-F238E27FC236}">
                <a16:creationId xmlns:a16="http://schemas.microsoft.com/office/drawing/2014/main" id="{D3CB03F8-3FD8-C7CD-0FF1-0432A52AACA4}"/>
              </a:ext>
            </a:extLst>
          </p:cNvPr>
          <p:cNvSpPr>
            <a:spLocks noGrp="1"/>
          </p:cNvSpPr>
          <p:nvPr>
            <p:ph sz="quarter" idx="12"/>
          </p:nvPr>
        </p:nvSpPr>
        <p:spPr>
          <a:xfrm>
            <a:off x="6198489" y="1514475"/>
            <a:ext cx="5438775"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2">
            <a:extLst>
              <a:ext uri="{FF2B5EF4-FFF2-40B4-BE49-F238E27FC236}">
                <a16:creationId xmlns:a16="http://schemas.microsoft.com/office/drawing/2014/main" id="{454CE8EF-B3B7-CDFC-9AF7-EE2F780B20D5}"/>
              </a:ext>
            </a:extLst>
          </p:cNvPr>
          <p:cNvSpPr>
            <a:spLocks noGrp="1"/>
          </p:cNvSpPr>
          <p:nvPr>
            <p:ph type="body" sz="quarter" idx="13"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7" name="Slide Number">
            <a:extLst>
              <a:ext uri="{FF2B5EF4-FFF2-40B4-BE49-F238E27FC236}">
                <a16:creationId xmlns:a16="http://schemas.microsoft.com/office/drawing/2014/main" id="{8824416D-AFE6-08A7-E4B9-0CFE919218ED}"/>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671206944"/>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14820009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92" imgH="591" progId="TCLayout.ActiveDocument.1">
                  <p:embed/>
                </p:oleObj>
              </mc:Choice>
              <mc:Fallback>
                <p:oleObj name="think-cell Slide" r:id="rId5"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5. Source" hidden="1">
            <a:extLst>
              <a:ext uri="{FF2B5EF4-FFF2-40B4-BE49-F238E27FC236}">
                <a16:creationId xmlns:a16="http://schemas.microsoft.com/office/drawing/2014/main" id="{09F9A864-CDB7-4063-BBF8-591908AA18D0}"/>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6" name="Picture 2" descr="Seal of Massachusetts - Wikipedia">
            <a:extLst>
              <a:ext uri="{FF2B5EF4-FFF2-40B4-BE49-F238E27FC236}">
                <a16:creationId xmlns:a16="http://schemas.microsoft.com/office/drawing/2014/main" id="{80C093E0-C817-4F0A-A377-B08ED9F22A4C}"/>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1271380" y="65317"/>
            <a:ext cx="845972" cy="84575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a:extLst>
              <a:ext uri="{FF2B5EF4-FFF2-40B4-BE49-F238E27FC236}">
                <a16:creationId xmlns:a16="http://schemas.microsoft.com/office/drawing/2014/main" id="{4A14795E-7C1B-5C31-ACF6-1E34D7B703C2}"/>
              </a:ext>
            </a:extLst>
          </p:cNvPr>
          <p:cNvSpPr>
            <a:spLocks noChangeArrowheads="1"/>
          </p:cNvSpPr>
          <p:nvPr userDrawn="1">
            <p:custDataLst>
              <p:tags r:id="rId3"/>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412886936"/>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redevelopment Budgets">
  <p:cSld name="Predevelopment Budgets">
    <p:spTree>
      <p:nvGrpSpPr>
        <p:cNvPr id="1" name="Shape 14"/>
        <p:cNvGrpSpPr/>
        <p:nvPr/>
      </p:nvGrpSpPr>
      <p:grpSpPr>
        <a:xfrm>
          <a:off x="0" y="0"/>
          <a:ext cx="0" cy="0"/>
          <a:chOff x="0" y="0"/>
          <a:chExt cx="0" cy="0"/>
        </a:xfrm>
      </p:grpSpPr>
      <p:sp>
        <p:nvSpPr>
          <p:cNvPr id="15" name="Google Shape;15;p23"/>
          <p:cNvSpPr txBox="1">
            <a:spLocks noGrp="1"/>
          </p:cNvSpPr>
          <p:nvPr>
            <p:ph type="title"/>
          </p:nvPr>
        </p:nvSpPr>
        <p:spPr>
          <a:xfrm>
            <a:off x="486833" y="406400"/>
            <a:ext cx="9948400" cy="13208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3200"/>
              <a:buFont typeface="Open Sans"/>
              <a:buNone/>
              <a:defRPr>
                <a:solidFill>
                  <a:schemeClr val="dk1"/>
                </a:solidFill>
              </a:defRPr>
            </a:lvl1pPr>
            <a:lvl2pPr lvl="1" algn="l">
              <a:lnSpc>
                <a:spcPct val="100000"/>
              </a:lnSpc>
              <a:spcBef>
                <a:spcPts val="0"/>
              </a:spcBef>
              <a:spcAft>
                <a:spcPts val="0"/>
              </a:spcAft>
              <a:buClr>
                <a:schemeClr val="dk1"/>
              </a:buClr>
              <a:buSzPts val="3200"/>
              <a:buNone/>
              <a:defRPr sz="4267">
                <a:solidFill>
                  <a:schemeClr val="dk1"/>
                </a:solidFill>
              </a:defRPr>
            </a:lvl2pPr>
            <a:lvl3pPr lvl="2" algn="l">
              <a:lnSpc>
                <a:spcPct val="100000"/>
              </a:lnSpc>
              <a:spcBef>
                <a:spcPts val="0"/>
              </a:spcBef>
              <a:spcAft>
                <a:spcPts val="0"/>
              </a:spcAft>
              <a:buClr>
                <a:schemeClr val="dk1"/>
              </a:buClr>
              <a:buSzPts val="3200"/>
              <a:buNone/>
              <a:defRPr sz="4267">
                <a:solidFill>
                  <a:schemeClr val="dk1"/>
                </a:solidFill>
              </a:defRPr>
            </a:lvl3pPr>
            <a:lvl4pPr lvl="3" algn="l">
              <a:lnSpc>
                <a:spcPct val="100000"/>
              </a:lnSpc>
              <a:spcBef>
                <a:spcPts val="0"/>
              </a:spcBef>
              <a:spcAft>
                <a:spcPts val="0"/>
              </a:spcAft>
              <a:buClr>
                <a:schemeClr val="dk1"/>
              </a:buClr>
              <a:buSzPts val="3200"/>
              <a:buNone/>
              <a:defRPr sz="4267">
                <a:solidFill>
                  <a:schemeClr val="dk1"/>
                </a:solidFill>
              </a:defRPr>
            </a:lvl4pPr>
            <a:lvl5pPr lvl="4" algn="l">
              <a:lnSpc>
                <a:spcPct val="100000"/>
              </a:lnSpc>
              <a:spcBef>
                <a:spcPts val="0"/>
              </a:spcBef>
              <a:spcAft>
                <a:spcPts val="0"/>
              </a:spcAft>
              <a:buClr>
                <a:schemeClr val="dk1"/>
              </a:buClr>
              <a:buSzPts val="3200"/>
              <a:buNone/>
              <a:defRPr sz="4267">
                <a:solidFill>
                  <a:schemeClr val="dk1"/>
                </a:solidFill>
              </a:defRPr>
            </a:lvl5pPr>
            <a:lvl6pPr lvl="5" algn="l">
              <a:lnSpc>
                <a:spcPct val="100000"/>
              </a:lnSpc>
              <a:spcBef>
                <a:spcPts val="0"/>
              </a:spcBef>
              <a:spcAft>
                <a:spcPts val="0"/>
              </a:spcAft>
              <a:buClr>
                <a:schemeClr val="dk1"/>
              </a:buClr>
              <a:buSzPts val="3200"/>
              <a:buNone/>
              <a:defRPr sz="4267">
                <a:solidFill>
                  <a:schemeClr val="dk1"/>
                </a:solidFill>
              </a:defRPr>
            </a:lvl6pPr>
            <a:lvl7pPr lvl="6" algn="l">
              <a:lnSpc>
                <a:spcPct val="100000"/>
              </a:lnSpc>
              <a:spcBef>
                <a:spcPts val="0"/>
              </a:spcBef>
              <a:spcAft>
                <a:spcPts val="0"/>
              </a:spcAft>
              <a:buClr>
                <a:schemeClr val="dk1"/>
              </a:buClr>
              <a:buSzPts val="3200"/>
              <a:buNone/>
              <a:defRPr sz="4267">
                <a:solidFill>
                  <a:schemeClr val="dk1"/>
                </a:solidFill>
              </a:defRPr>
            </a:lvl7pPr>
            <a:lvl8pPr lvl="7" algn="l">
              <a:lnSpc>
                <a:spcPct val="100000"/>
              </a:lnSpc>
              <a:spcBef>
                <a:spcPts val="0"/>
              </a:spcBef>
              <a:spcAft>
                <a:spcPts val="0"/>
              </a:spcAft>
              <a:buClr>
                <a:schemeClr val="dk1"/>
              </a:buClr>
              <a:buSzPts val="3200"/>
              <a:buNone/>
              <a:defRPr sz="4267">
                <a:solidFill>
                  <a:schemeClr val="dk1"/>
                </a:solidFill>
              </a:defRPr>
            </a:lvl8pPr>
            <a:lvl9pPr lvl="8" algn="l">
              <a:lnSpc>
                <a:spcPct val="100000"/>
              </a:lnSpc>
              <a:spcBef>
                <a:spcPts val="0"/>
              </a:spcBef>
              <a:spcAft>
                <a:spcPts val="0"/>
              </a:spcAft>
              <a:buClr>
                <a:schemeClr val="dk1"/>
              </a:buClr>
              <a:buSzPts val="3200"/>
              <a:buNone/>
              <a:defRPr sz="4267">
                <a:solidFill>
                  <a:schemeClr val="dk1"/>
                </a:solidFill>
              </a:defRPr>
            </a:lvl9pPr>
          </a:lstStyle>
          <a:p>
            <a:endParaRPr/>
          </a:p>
        </p:txBody>
      </p:sp>
      <p:sp>
        <p:nvSpPr>
          <p:cNvPr id="16" name="Google Shape;16;p23"/>
          <p:cNvSpPr txBox="1">
            <a:spLocks noGrp="1"/>
          </p:cNvSpPr>
          <p:nvPr>
            <p:ph type="body" idx="1"/>
          </p:nvPr>
        </p:nvSpPr>
        <p:spPr>
          <a:xfrm>
            <a:off x="944033" y="2883273"/>
            <a:ext cx="9948400" cy="1977200"/>
          </a:xfrm>
          <a:prstGeom prst="rect">
            <a:avLst/>
          </a:prstGeom>
          <a:noFill/>
          <a:ln>
            <a:noFill/>
          </a:ln>
        </p:spPr>
        <p:txBody>
          <a:bodyPr spcFirstLastPara="1" wrap="square" lIns="91425" tIns="45700" rIns="91425" bIns="45700" anchor="t" anchorCtr="0">
            <a:noAutofit/>
          </a:bodyPr>
          <a:lstStyle>
            <a:lvl1pPr marL="609585" lvl="0" indent="-304792" algn="l">
              <a:lnSpc>
                <a:spcPct val="100000"/>
              </a:lnSpc>
              <a:spcBef>
                <a:spcPts val="1000"/>
              </a:spcBef>
              <a:spcAft>
                <a:spcPts val="0"/>
              </a:spcAft>
              <a:buSzPts val="1200"/>
              <a:buNone/>
              <a:defRPr sz="2000" b="1"/>
            </a:lvl1pPr>
            <a:lvl2pPr marL="1219170" lvl="1" indent="-304792" algn="l">
              <a:lnSpc>
                <a:spcPct val="100000"/>
              </a:lnSpc>
              <a:spcBef>
                <a:spcPts val="1000"/>
              </a:spcBef>
              <a:spcAft>
                <a:spcPts val="0"/>
              </a:spcAft>
              <a:buSzPts val="1200"/>
              <a:buNone/>
              <a:defRPr sz="2000"/>
            </a:lvl2pPr>
            <a:lvl3pPr marL="1828754" lvl="2" indent="-304792" algn="l">
              <a:lnSpc>
                <a:spcPct val="100000"/>
              </a:lnSpc>
              <a:spcBef>
                <a:spcPts val="1000"/>
              </a:spcBef>
              <a:spcAft>
                <a:spcPts val="0"/>
              </a:spcAft>
              <a:buSzPts val="1600"/>
              <a:buNone/>
              <a:defRPr/>
            </a:lvl3pPr>
            <a:lvl4pPr marL="2438339" lvl="3" indent="-304792" algn="l">
              <a:lnSpc>
                <a:spcPct val="100000"/>
              </a:lnSpc>
              <a:spcBef>
                <a:spcPts val="1000"/>
              </a:spcBef>
              <a:spcAft>
                <a:spcPts val="0"/>
              </a:spcAft>
              <a:buSzPts val="1600"/>
              <a:buNone/>
              <a:defRPr/>
            </a:lvl4pPr>
            <a:lvl5pPr marL="3047924" lvl="4" indent="-304792" algn="l">
              <a:lnSpc>
                <a:spcPct val="100000"/>
              </a:lnSpc>
              <a:spcBef>
                <a:spcPts val="1000"/>
              </a:spcBef>
              <a:spcAft>
                <a:spcPts val="0"/>
              </a:spcAft>
              <a:buSzPts val="1600"/>
              <a:buNone/>
              <a:defRPr/>
            </a:lvl5pPr>
            <a:lvl6pPr marL="3657509" lvl="5" indent="-426708" algn="l">
              <a:lnSpc>
                <a:spcPct val="100000"/>
              </a:lnSpc>
              <a:spcBef>
                <a:spcPts val="1000"/>
              </a:spcBef>
              <a:spcAft>
                <a:spcPts val="0"/>
              </a:spcAft>
              <a:buSzPts val="1440"/>
              <a:buChar char="►"/>
              <a:defRPr/>
            </a:lvl6pPr>
            <a:lvl7pPr marL="4267093" lvl="6" indent="-426708" algn="l">
              <a:lnSpc>
                <a:spcPct val="100000"/>
              </a:lnSpc>
              <a:spcBef>
                <a:spcPts val="1000"/>
              </a:spcBef>
              <a:spcAft>
                <a:spcPts val="0"/>
              </a:spcAft>
              <a:buSzPts val="1440"/>
              <a:buChar char="►"/>
              <a:defRPr/>
            </a:lvl7pPr>
            <a:lvl8pPr marL="4876678" lvl="7" indent="-426709" algn="l">
              <a:lnSpc>
                <a:spcPct val="100000"/>
              </a:lnSpc>
              <a:spcBef>
                <a:spcPts val="1000"/>
              </a:spcBef>
              <a:spcAft>
                <a:spcPts val="0"/>
              </a:spcAft>
              <a:buSzPts val="1440"/>
              <a:buChar char="►"/>
              <a:defRPr/>
            </a:lvl8pPr>
            <a:lvl9pPr marL="5486263" lvl="8" indent="-426709" algn="l">
              <a:lnSpc>
                <a:spcPct val="100000"/>
              </a:lnSpc>
              <a:spcBef>
                <a:spcPts val="1000"/>
              </a:spcBef>
              <a:spcAft>
                <a:spcPts val="0"/>
              </a:spcAft>
              <a:buSzPts val="144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24"/>
          <p:cNvSpPr txBox="1">
            <a:spLocks noGrp="1"/>
          </p:cNvSpPr>
          <p:nvPr>
            <p:ph type="ctrTitle"/>
          </p:nvPr>
        </p:nvSpPr>
        <p:spPr>
          <a:xfrm>
            <a:off x="1507067" y="2404534"/>
            <a:ext cx="7766936" cy="1646303"/>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3200"/>
              <a:buNone/>
              <a:defRPr sz="5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4"/>
          <p:cNvSpPr txBox="1">
            <a:spLocks noGrp="1"/>
          </p:cNvSpPr>
          <p:nvPr>
            <p:ph type="subTitle" idx="1"/>
          </p:nvPr>
        </p:nvSpPr>
        <p:spPr>
          <a:xfrm>
            <a:off x="1507067" y="4050836"/>
            <a:ext cx="7766936" cy="1096899"/>
          </a:xfrm>
          <a:prstGeom prst="rect">
            <a:avLst/>
          </a:prstGeom>
          <a:noFill/>
          <a:ln>
            <a:noFill/>
          </a:ln>
        </p:spPr>
        <p:txBody>
          <a:bodyPr spcFirstLastPara="1" wrap="square" lIns="91425" tIns="45700" rIns="91425" bIns="45700" anchor="t" anchorCtr="0">
            <a:noAutofit/>
          </a:bodyPr>
          <a:lstStyle>
            <a:lvl1pPr lvl="0" algn="r">
              <a:lnSpc>
                <a:spcPct val="100000"/>
              </a:lnSpc>
              <a:spcBef>
                <a:spcPts val="1000"/>
              </a:spcBef>
              <a:spcAft>
                <a:spcPts val="0"/>
              </a:spcAft>
              <a:buSzPts val="1600"/>
              <a:buNone/>
              <a:defRPr>
                <a:solidFill>
                  <a:srgbClr val="242C7E"/>
                </a:solidFill>
              </a:defRPr>
            </a:lvl1pPr>
            <a:lvl2pPr lvl="1" algn="ctr">
              <a:lnSpc>
                <a:spcPct val="100000"/>
              </a:lnSpc>
              <a:spcBef>
                <a:spcPts val="1000"/>
              </a:spcBef>
              <a:spcAft>
                <a:spcPts val="0"/>
              </a:spcAft>
              <a:buSzPts val="1600"/>
              <a:buNone/>
              <a:defRPr>
                <a:solidFill>
                  <a:srgbClr val="8A8CAA"/>
                </a:solidFill>
              </a:defRPr>
            </a:lvl2pPr>
            <a:lvl3pPr lvl="2" algn="ctr">
              <a:lnSpc>
                <a:spcPct val="100000"/>
              </a:lnSpc>
              <a:spcBef>
                <a:spcPts val="1000"/>
              </a:spcBef>
              <a:spcAft>
                <a:spcPts val="0"/>
              </a:spcAft>
              <a:buSzPts val="1600"/>
              <a:buNone/>
              <a:defRPr>
                <a:solidFill>
                  <a:srgbClr val="8A8CAA"/>
                </a:solidFill>
              </a:defRPr>
            </a:lvl3pPr>
            <a:lvl4pPr lvl="3" algn="ctr">
              <a:lnSpc>
                <a:spcPct val="100000"/>
              </a:lnSpc>
              <a:spcBef>
                <a:spcPts val="1000"/>
              </a:spcBef>
              <a:spcAft>
                <a:spcPts val="0"/>
              </a:spcAft>
              <a:buSzPts val="1600"/>
              <a:buNone/>
              <a:defRPr>
                <a:solidFill>
                  <a:srgbClr val="8A8CAA"/>
                </a:solidFill>
              </a:defRPr>
            </a:lvl4pPr>
            <a:lvl5pPr lvl="4" algn="ctr">
              <a:lnSpc>
                <a:spcPct val="100000"/>
              </a:lnSpc>
              <a:spcBef>
                <a:spcPts val="1000"/>
              </a:spcBef>
              <a:spcAft>
                <a:spcPts val="0"/>
              </a:spcAft>
              <a:buSzPts val="1600"/>
              <a:buNone/>
              <a:defRPr>
                <a:solidFill>
                  <a:srgbClr val="8A8CAA"/>
                </a:solidFill>
              </a:defRPr>
            </a:lvl5pPr>
            <a:lvl6pPr lvl="5" algn="ctr">
              <a:lnSpc>
                <a:spcPct val="100000"/>
              </a:lnSpc>
              <a:spcBef>
                <a:spcPts val="1000"/>
              </a:spcBef>
              <a:spcAft>
                <a:spcPts val="0"/>
              </a:spcAft>
              <a:buSzPts val="720"/>
              <a:buNone/>
              <a:defRPr>
                <a:solidFill>
                  <a:srgbClr val="8A8CAA"/>
                </a:solidFill>
              </a:defRPr>
            </a:lvl6pPr>
            <a:lvl7pPr lvl="6" algn="ctr">
              <a:lnSpc>
                <a:spcPct val="100000"/>
              </a:lnSpc>
              <a:spcBef>
                <a:spcPts val="1000"/>
              </a:spcBef>
              <a:spcAft>
                <a:spcPts val="0"/>
              </a:spcAft>
              <a:buSzPts val="720"/>
              <a:buNone/>
              <a:defRPr>
                <a:solidFill>
                  <a:srgbClr val="8A8CAA"/>
                </a:solidFill>
              </a:defRPr>
            </a:lvl7pPr>
            <a:lvl8pPr lvl="7" algn="ctr">
              <a:lnSpc>
                <a:spcPct val="100000"/>
              </a:lnSpc>
              <a:spcBef>
                <a:spcPts val="1000"/>
              </a:spcBef>
              <a:spcAft>
                <a:spcPts val="0"/>
              </a:spcAft>
              <a:buSzPts val="720"/>
              <a:buNone/>
              <a:defRPr>
                <a:solidFill>
                  <a:srgbClr val="8A8CAA"/>
                </a:solidFill>
              </a:defRPr>
            </a:lvl8pPr>
            <a:lvl9pPr lvl="8" algn="ctr">
              <a:lnSpc>
                <a:spcPct val="100000"/>
              </a:lnSpc>
              <a:spcBef>
                <a:spcPts val="1000"/>
              </a:spcBef>
              <a:spcAft>
                <a:spcPts val="0"/>
              </a:spcAft>
              <a:buSzPts val="720"/>
              <a:buNone/>
              <a:defRPr>
                <a:solidFill>
                  <a:srgbClr val="8A8CAA"/>
                </a:solidFill>
              </a:defRPr>
            </a:lvl9pPr>
          </a:lstStyle>
          <a:p>
            <a:endParaRPr/>
          </a:p>
        </p:txBody>
      </p:sp>
      <p:sp>
        <p:nvSpPr>
          <p:cNvPr id="20" name="Google Shape;20;p24"/>
          <p:cNvSpPr txBox="1">
            <a:spLocks noGrp="1"/>
          </p:cNvSpPr>
          <p:nvPr>
            <p:ph type="dt" idx="10"/>
          </p:nvPr>
        </p:nvSpPr>
        <p:spPr>
          <a:xfrm>
            <a:off x="0" y="0"/>
            <a:ext cx="4000000" cy="4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
        <p:nvSpPr>
          <p:cNvPr id="21" name="Google Shape;21;p24"/>
          <p:cNvSpPr txBox="1">
            <a:spLocks noGrp="1"/>
          </p:cNvSpPr>
          <p:nvPr>
            <p:ph type="ftr" idx="11"/>
          </p:nvPr>
        </p:nvSpPr>
        <p:spPr>
          <a:xfrm>
            <a:off x="0" y="0"/>
            <a:ext cx="4000000" cy="4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
        <p:nvSpPr>
          <p:cNvPr id="22" name="Google Shape;22;p24"/>
          <p:cNvSpPr txBox="1">
            <a:spLocks noGrp="1"/>
          </p:cNvSpPr>
          <p:nvPr>
            <p:ph type="sldNum" idx="12"/>
          </p:nvPr>
        </p:nvSpPr>
        <p:spPr>
          <a:xfrm>
            <a:off x="0" y="0"/>
            <a:ext cx="4000000" cy="4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p25"/>
          <p:cNvSpPr txBox="1">
            <a:spLocks noGrp="1"/>
          </p:cNvSpPr>
          <p:nvPr>
            <p:ph type="title"/>
          </p:nvPr>
        </p:nvSpPr>
        <p:spPr>
          <a:xfrm>
            <a:off x="791633" y="533400"/>
            <a:ext cx="9948400" cy="7048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rgbClr val="14BEF7"/>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5"/>
          <p:cNvSpPr txBox="1">
            <a:spLocks noGrp="1"/>
          </p:cNvSpPr>
          <p:nvPr>
            <p:ph type="body" idx="1"/>
          </p:nvPr>
        </p:nvSpPr>
        <p:spPr>
          <a:xfrm>
            <a:off x="791635" y="1428751"/>
            <a:ext cx="9948400" cy="4871200"/>
          </a:xfrm>
          <a:prstGeom prst="rect">
            <a:avLst/>
          </a:prstGeom>
          <a:noFill/>
          <a:ln>
            <a:noFill/>
          </a:ln>
        </p:spPr>
        <p:txBody>
          <a:bodyPr spcFirstLastPara="1" wrap="square" lIns="91425" tIns="45700" rIns="91425" bIns="45700" anchor="t" anchorCtr="0">
            <a:noAutofit/>
          </a:bodyPr>
          <a:lstStyle>
            <a:lvl1pPr marL="609585" lvl="0" indent="-440256" algn="l">
              <a:lnSpc>
                <a:spcPct val="100000"/>
              </a:lnSpc>
              <a:spcBef>
                <a:spcPts val="1600"/>
              </a:spcBef>
              <a:spcAft>
                <a:spcPts val="0"/>
              </a:spcAft>
              <a:buSzPts val="1600"/>
              <a:buChar char="►"/>
              <a:defRPr/>
            </a:lvl1pPr>
            <a:lvl2pPr marL="1219170" lvl="1" indent="-440256" algn="l">
              <a:lnSpc>
                <a:spcPct val="100000"/>
              </a:lnSpc>
              <a:spcBef>
                <a:spcPts val="1600"/>
              </a:spcBef>
              <a:spcAft>
                <a:spcPts val="0"/>
              </a:spcAft>
              <a:buSzPts val="1600"/>
              <a:buChar char="►"/>
              <a:defRPr/>
            </a:lvl2pPr>
            <a:lvl3pPr marL="1828754" lvl="2" indent="-440256" algn="l">
              <a:lnSpc>
                <a:spcPct val="100000"/>
              </a:lnSpc>
              <a:spcBef>
                <a:spcPts val="1600"/>
              </a:spcBef>
              <a:spcAft>
                <a:spcPts val="0"/>
              </a:spcAft>
              <a:buSzPts val="1600"/>
              <a:buChar char="►"/>
              <a:defRPr/>
            </a:lvl3pPr>
            <a:lvl4pPr marL="2438339" lvl="3" indent="-440256" algn="l">
              <a:lnSpc>
                <a:spcPct val="100000"/>
              </a:lnSpc>
              <a:spcBef>
                <a:spcPts val="1600"/>
              </a:spcBef>
              <a:spcAft>
                <a:spcPts val="0"/>
              </a:spcAft>
              <a:buSzPts val="1600"/>
              <a:buChar char="►"/>
              <a:defRPr/>
            </a:lvl4pPr>
            <a:lvl5pPr marL="3047924" lvl="4" indent="-440256" algn="l">
              <a:lnSpc>
                <a:spcPct val="100000"/>
              </a:lnSpc>
              <a:spcBef>
                <a:spcPts val="1600"/>
              </a:spcBef>
              <a:spcAft>
                <a:spcPts val="0"/>
              </a:spcAft>
              <a:buSzPts val="1600"/>
              <a:buChar char="►"/>
              <a:defRPr/>
            </a:lvl5pPr>
            <a:lvl6pPr marL="3657509" lvl="5" indent="-426708" algn="l">
              <a:lnSpc>
                <a:spcPct val="100000"/>
              </a:lnSpc>
              <a:spcBef>
                <a:spcPts val="1000"/>
              </a:spcBef>
              <a:spcAft>
                <a:spcPts val="0"/>
              </a:spcAft>
              <a:buSzPts val="1440"/>
              <a:buChar char="►"/>
              <a:defRPr/>
            </a:lvl6pPr>
            <a:lvl7pPr marL="4267093" lvl="6" indent="-426708" algn="l">
              <a:lnSpc>
                <a:spcPct val="100000"/>
              </a:lnSpc>
              <a:spcBef>
                <a:spcPts val="1000"/>
              </a:spcBef>
              <a:spcAft>
                <a:spcPts val="0"/>
              </a:spcAft>
              <a:buSzPts val="1440"/>
              <a:buChar char="►"/>
              <a:defRPr/>
            </a:lvl7pPr>
            <a:lvl8pPr marL="4876678" lvl="7" indent="-426709" algn="l">
              <a:lnSpc>
                <a:spcPct val="100000"/>
              </a:lnSpc>
              <a:spcBef>
                <a:spcPts val="1000"/>
              </a:spcBef>
              <a:spcAft>
                <a:spcPts val="0"/>
              </a:spcAft>
              <a:buSzPts val="1440"/>
              <a:buChar char="►"/>
              <a:defRPr/>
            </a:lvl8pPr>
            <a:lvl9pPr marL="5486263" lvl="8" indent="-426709" algn="l">
              <a:lnSpc>
                <a:spcPct val="100000"/>
              </a:lnSpc>
              <a:spcBef>
                <a:spcPts val="1000"/>
              </a:spcBef>
              <a:spcAft>
                <a:spcPts val="0"/>
              </a:spcAft>
              <a:buSzPts val="1440"/>
              <a:buChar char="►"/>
              <a:defRPr/>
            </a:lvl9pPr>
          </a:lstStyle>
          <a:p>
            <a:endParaRPr/>
          </a:p>
        </p:txBody>
      </p:sp>
      <p:sp>
        <p:nvSpPr>
          <p:cNvPr id="26" name="Google Shape;26;p25"/>
          <p:cNvSpPr txBox="1">
            <a:spLocks noGrp="1"/>
          </p:cNvSpPr>
          <p:nvPr>
            <p:ph type="dt" idx="10"/>
          </p:nvPr>
        </p:nvSpPr>
        <p:spPr>
          <a:xfrm>
            <a:off x="8456857" y="6431783"/>
            <a:ext cx="912000" cy="365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Open Sans"/>
                <a:ea typeface="Open Sans"/>
                <a:cs typeface="Open Sans"/>
                <a:sym typeface="Open Sans"/>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Open Sans"/>
                <a:ea typeface="Open Sans"/>
                <a:cs typeface="Open Sans"/>
                <a:sym typeface="Open Sans"/>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Open Sans"/>
                <a:ea typeface="Open Sans"/>
                <a:cs typeface="Open Sans"/>
                <a:sym typeface="Open Sans"/>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Open Sans"/>
                <a:ea typeface="Open Sans"/>
                <a:cs typeface="Open Sans"/>
                <a:sym typeface="Open Sans"/>
              </a:defRPr>
            </a:lvl9pPr>
          </a:lstStyle>
          <a:p>
            <a:endParaRPr/>
          </a:p>
        </p:txBody>
      </p:sp>
      <p:sp>
        <p:nvSpPr>
          <p:cNvPr id="27" name="Google Shape;27;p25"/>
          <p:cNvSpPr txBox="1">
            <a:spLocks noGrp="1"/>
          </p:cNvSpPr>
          <p:nvPr>
            <p:ph type="ftr" idx="11"/>
          </p:nvPr>
        </p:nvSpPr>
        <p:spPr>
          <a:xfrm>
            <a:off x="791633" y="6431783"/>
            <a:ext cx="7082800" cy="365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Open Sans"/>
                <a:ea typeface="Open Sans"/>
                <a:cs typeface="Open Sans"/>
                <a:sym typeface="Open Sans"/>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Open Sans"/>
                <a:ea typeface="Open Sans"/>
                <a:cs typeface="Open Sans"/>
                <a:sym typeface="Open Sans"/>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Open Sans"/>
                <a:ea typeface="Open Sans"/>
                <a:cs typeface="Open Sans"/>
                <a:sym typeface="Open Sans"/>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Open Sans"/>
                <a:ea typeface="Open Sans"/>
                <a:cs typeface="Open Sans"/>
                <a:sym typeface="Open Sans"/>
              </a:defRPr>
            </a:lvl9pPr>
          </a:lstStyle>
          <a:p>
            <a:endParaRPr/>
          </a:p>
        </p:txBody>
      </p:sp>
      <p:sp>
        <p:nvSpPr>
          <p:cNvPr id="28" name="Google Shape;28;p25"/>
          <p:cNvSpPr txBox="1">
            <a:spLocks noGrp="1"/>
          </p:cNvSpPr>
          <p:nvPr>
            <p:ph type="sldNum" idx="12"/>
          </p:nvPr>
        </p:nvSpPr>
        <p:spPr>
          <a:xfrm>
            <a:off x="9755680" y="6431783"/>
            <a:ext cx="683200" cy="3652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2400" b="0" i="0" u="none" strike="noStrike" cap="none">
                <a:solidFill>
                  <a:schemeClr val="dk1"/>
                </a:solidFill>
                <a:latin typeface="Open Sans"/>
                <a:ea typeface="Open Sans"/>
                <a:cs typeface="Open Sans"/>
                <a:sym typeface="Open Sans"/>
              </a:defRPr>
            </a:lvl1pPr>
            <a:lvl2pPr marL="0" marR="0" lvl="1" indent="0" algn="l" rtl="0">
              <a:lnSpc>
                <a:spcPct val="100000"/>
              </a:lnSpc>
              <a:spcBef>
                <a:spcPts val="0"/>
              </a:spcBef>
              <a:spcAft>
                <a:spcPts val="0"/>
              </a:spcAft>
              <a:buClr>
                <a:srgbClr val="000000"/>
              </a:buClr>
              <a:buSzPts val="1800"/>
              <a:buFont typeface="Arial"/>
              <a:buNone/>
              <a:defRPr sz="2400" b="0" i="0" u="none" strike="noStrike" cap="none">
                <a:solidFill>
                  <a:schemeClr val="dk1"/>
                </a:solidFill>
                <a:latin typeface="Open Sans"/>
                <a:ea typeface="Open Sans"/>
                <a:cs typeface="Open Sans"/>
                <a:sym typeface="Open Sans"/>
              </a:defRPr>
            </a:lvl2pPr>
            <a:lvl3pPr marL="0" marR="0" lvl="2" indent="0" algn="l" rtl="0">
              <a:lnSpc>
                <a:spcPct val="100000"/>
              </a:lnSpc>
              <a:spcBef>
                <a:spcPts val="0"/>
              </a:spcBef>
              <a:spcAft>
                <a:spcPts val="0"/>
              </a:spcAft>
              <a:buClr>
                <a:srgbClr val="000000"/>
              </a:buClr>
              <a:buSzPts val="1800"/>
              <a:buFont typeface="Arial"/>
              <a:buNone/>
              <a:defRPr sz="2400" b="0" i="0" u="none" strike="noStrike" cap="none">
                <a:solidFill>
                  <a:schemeClr val="dk1"/>
                </a:solidFill>
                <a:latin typeface="Open Sans"/>
                <a:ea typeface="Open Sans"/>
                <a:cs typeface="Open Sans"/>
                <a:sym typeface="Open Sans"/>
              </a:defRPr>
            </a:lvl3pPr>
            <a:lvl4pPr marL="0" marR="0" lvl="3" indent="0" algn="l" rtl="0">
              <a:lnSpc>
                <a:spcPct val="100000"/>
              </a:lnSpc>
              <a:spcBef>
                <a:spcPts val="0"/>
              </a:spcBef>
              <a:spcAft>
                <a:spcPts val="0"/>
              </a:spcAft>
              <a:buClr>
                <a:srgbClr val="000000"/>
              </a:buClr>
              <a:buSzPts val="1800"/>
              <a:buFont typeface="Arial"/>
              <a:buNone/>
              <a:defRPr sz="2400" b="0" i="0" u="none" strike="noStrike" cap="none">
                <a:solidFill>
                  <a:schemeClr val="dk1"/>
                </a:solidFill>
                <a:latin typeface="Open Sans"/>
                <a:ea typeface="Open Sans"/>
                <a:cs typeface="Open Sans"/>
                <a:sym typeface="Open Sans"/>
              </a:defRPr>
            </a:lvl4pPr>
            <a:lvl5pPr marL="0" marR="0" lvl="4" indent="0" algn="l" rtl="0">
              <a:lnSpc>
                <a:spcPct val="100000"/>
              </a:lnSpc>
              <a:spcBef>
                <a:spcPts val="0"/>
              </a:spcBef>
              <a:spcAft>
                <a:spcPts val="0"/>
              </a:spcAft>
              <a:buClr>
                <a:srgbClr val="000000"/>
              </a:buClr>
              <a:buSzPts val="1800"/>
              <a:buFont typeface="Arial"/>
              <a:buNone/>
              <a:defRPr sz="2400" b="0" i="0" u="none" strike="noStrike" cap="none">
                <a:solidFill>
                  <a:schemeClr val="dk1"/>
                </a:solidFill>
                <a:latin typeface="Open Sans"/>
                <a:ea typeface="Open Sans"/>
                <a:cs typeface="Open Sans"/>
                <a:sym typeface="Open Sans"/>
              </a:defRPr>
            </a:lvl5pPr>
            <a:lvl6pPr marL="0" marR="0" lvl="5" indent="0" algn="l" rtl="0">
              <a:lnSpc>
                <a:spcPct val="100000"/>
              </a:lnSpc>
              <a:spcBef>
                <a:spcPts val="0"/>
              </a:spcBef>
              <a:spcAft>
                <a:spcPts val="0"/>
              </a:spcAft>
              <a:buClr>
                <a:srgbClr val="000000"/>
              </a:buClr>
              <a:buSzPts val="1800"/>
              <a:buFont typeface="Arial"/>
              <a:buNone/>
              <a:defRPr sz="2400" b="0" i="0" u="none" strike="noStrike" cap="none">
                <a:solidFill>
                  <a:schemeClr val="dk1"/>
                </a:solidFill>
                <a:latin typeface="Open Sans"/>
                <a:ea typeface="Open Sans"/>
                <a:cs typeface="Open Sans"/>
                <a:sym typeface="Open Sans"/>
              </a:defRPr>
            </a:lvl6pPr>
            <a:lvl7pPr marL="0" marR="0" lvl="6" indent="0" algn="l" rtl="0">
              <a:lnSpc>
                <a:spcPct val="100000"/>
              </a:lnSpc>
              <a:spcBef>
                <a:spcPts val="0"/>
              </a:spcBef>
              <a:spcAft>
                <a:spcPts val="0"/>
              </a:spcAft>
              <a:buClr>
                <a:srgbClr val="000000"/>
              </a:buClr>
              <a:buSzPts val="1800"/>
              <a:buFont typeface="Arial"/>
              <a:buNone/>
              <a:defRPr sz="2400" b="0" i="0" u="none" strike="noStrike" cap="none">
                <a:solidFill>
                  <a:schemeClr val="dk1"/>
                </a:solidFill>
                <a:latin typeface="Open Sans"/>
                <a:ea typeface="Open Sans"/>
                <a:cs typeface="Open Sans"/>
                <a:sym typeface="Open Sans"/>
              </a:defRPr>
            </a:lvl7pPr>
            <a:lvl8pPr marL="0" marR="0" lvl="7" indent="0" algn="l" rtl="0">
              <a:lnSpc>
                <a:spcPct val="100000"/>
              </a:lnSpc>
              <a:spcBef>
                <a:spcPts val="0"/>
              </a:spcBef>
              <a:spcAft>
                <a:spcPts val="0"/>
              </a:spcAft>
              <a:buClr>
                <a:srgbClr val="000000"/>
              </a:buClr>
              <a:buSzPts val="1800"/>
              <a:buFont typeface="Arial"/>
              <a:buNone/>
              <a:defRPr sz="2400" b="0" i="0" u="none" strike="noStrike" cap="none">
                <a:solidFill>
                  <a:schemeClr val="dk1"/>
                </a:solidFill>
                <a:latin typeface="Open Sans"/>
                <a:ea typeface="Open Sans"/>
                <a:cs typeface="Open Sans"/>
                <a:sym typeface="Open Sans"/>
              </a:defRPr>
            </a:lvl8pPr>
            <a:lvl9pPr marL="0" marR="0" lvl="8" indent="0" algn="l" rtl="0">
              <a:lnSpc>
                <a:spcPct val="100000"/>
              </a:lnSpc>
              <a:spcBef>
                <a:spcPts val="0"/>
              </a:spcBef>
              <a:spcAft>
                <a:spcPts val="0"/>
              </a:spcAft>
              <a:buClr>
                <a:srgbClr val="000000"/>
              </a:buClr>
              <a:buSzPts val="1800"/>
              <a:buFont typeface="Arial"/>
              <a:buNone/>
              <a:defRPr sz="2400" b="0" i="0" u="none" strike="noStrike" cap="none">
                <a:solidFill>
                  <a:schemeClr val="dk1"/>
                </a:solidFill>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
        <p:cNvGrpSpPr/>
        <p:nvPr/>
      </p:nvGrpSpPr>
      <p:grpSpPr>
        <a:xfrm>
          <a:off x="0" y="0"/>
          <a:ext cx="0" cy="0"/>
          <a:chOff x="0" y="0"/>
          <a:chExt cx="0" cy="0"/>
        </a:xfrm>
      </p:grpSpPr>
      <p:sp>
        <p:nvSpPr>
          <p:cNvPr id="30" name="Google Shape;30;p26"/>
          <p:cNvSpPr txBox="1">
            <a:spLocks noGrp="1"/>
          </p:cNvSpPr>
          <p:nvPr>
            <p:ph type="title"/>
          </p:nvPr>
        </p:nvSpPr>
        <p:spPr>
          <a:xfrm>
            <a:off x="831851" y="1709737"/>
            <a:ext cx="10515600" cy="28528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Calibri"/>
              <a:buNone/>
              <a:defRPr sz="60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 name="Google Shape;31;p26"/>
          <p:cNvSpPr txBox="1">
            <a:spLocks noGrp="1"/>
          </p:cNvSpPr>
          <p:nvPr>
            <p:ph type="body" idx="1"/>
          </p:nvPr>
        </p:nvSpPr>
        <p:spPr>
          <a:xfrm>
            <a:off x="831851" y="4589463"/>
            <a:ext cx="10515600" cy="15004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rgbClr val="888888"/>
              </a:buClr>
              <a:buSzPts val="1800"/>
              <a:buNone/>
              <a:defRPr sz="2400">
                <a:solidFill>
                  <a:srgbClr val="888888"/>
                </a:solidFill>
              </a:defRPr>
            </a:lvl1pPr>
            <a:lvl2pPr marL="1219170" lvl="1" indent="-304792" algn="l">
              <a:lnSpc>
                <a:spcPct val="90000"/>
              </a:lnSpc>
              <a:spcBef>
                <a:spcPts val="533"/>
              </a:spcBef>
              <a:spcAft>
                <a:spcPts val="0"/>
              </a:spcAft>
              <a:buClr>
                <a:srgbClr val="888888"/>
              </a:buClr>
              <a:buSzPts val="1500"/>
              <a:buNone/>
              <a:defRPr sz="2000">
                <a:solidFill>
                  <a:srgbClr val="888888"/>
                </a:solidFill>
              </a:defRPr>
            </a:lvl2pPr>
            <a:lvl3pPr marL="1828754" lvl="2" indent="-304792" algn="l">
              <a:lnSpc>
                <a:spcPct val="90000"/>
              </a:lnSpc>
              <a:spcBef>
                <a:spcPts val="533"/>
              </a:spcBef>
              <a:spcAft>
                <a:spcPts val="0"/>
              </a:spcAft>
              <a:buClr>
                <a:srgbClr val="888888"/>
              </a:buClr>
              <a:buSzPts val="1400"/>
              <a:buNone/>
              <a:defRPr sz="1867">
                <a:solidFill>
                  <a:srgbClr val="888888"/>
                </a:solidFill>
              </a:defRPr>
            </a:lvl3pPr>
            <a:lvl4pPr marL="2438339" lvl="3" indent="-304792" algn="l">
              <a:lnSpc>
                <a:spcPct val="90000"/>
              </a:lnSpc>
              <a:spcBef>
                <a:spcPts val="533"/>
              </a:spcBef>
              <a:spcAft>
                <a:spcPts val="0"/>
              </a:spcAft>
              <a:buClr>
                <a:srgbClr val="888888"/>
              </a:buClr>
              <a:buSzPts val="1200"/>
              <a:buNone/>
              <a:defRPr sz="1600">
                <a:solidFill>
                  <a:srgbClr val="888888"/>
                </a:solidFill>
              </a:defRPr>
            </a:lvl4pPr>
            <a:lvl5pPr marL="3047924" lvl="4" indent="-304792" algn="l">
              <a:lnSpc>
                <a:spcPct val="90000"/>
              </a:lnSpc>
              <a:spcBef>
                <a:spcPts val="533"/>
              </a:spcBef>
              <a:spcAft>
                <a:spcPts val="0"/>
              </a:spcAft>
              <a:buClr>
                <a:srgbClr val="888888"/>
              </a:buClr>
              <a:buSzPts val="1200"/>
              <a:buNone/>
              <a:defRPr sz="1600">
                <a:solidFill>
                  <a:srgbClr val="888888"/>
                </a:solidFill>
              </a:defRPr>
            </a:lvl5pPr>
            <a:lvl6pPr marL="3657509" lvl="5" indent="-304792" algn="l">
              <a:lnSpc>
                <a:spcPct val="90000"/>
              </a:lnSpc>
              <a:spcBef>
                <a:spcPts val="533"/>
              </a:spcBef>
              <a:spcAft>
                <a:spcPts val="0"/>
              </a:spcAft>
              <a:buClr>
                <a:srgbClr val="888888"/>
              </a:buClr>
              <a:buSzPts val="1200"/>
              <a:buNone/>
              <a:defRPr sz="1600">
                <a:solidFill>
                  <a:srgbClr val="888888"/>
                </a:solidFill>
              </a:defRPr>
            </a:lvl6pPr>
            <a:lvl7pPr marL="4267093" lvl="6" indent="-304792" algn="l">
              <a:lnSpc>
                <a:spcPct val="90000"/>
              </a:lnSpc>
              <a:spcBef>
                <a:spcPts val="533"/>
              </a:spcBef>
              <a:spcAft>
                <a:spcPts val="0"/>
              </a:spcAft>
              <a:buClr>
                <a:srgbClr val="888888"/>
              </a:buClr>
              <a:buSzPts val="1200"/>
              <a:buNone/>
              <a:defRPr sz="1600">
                <a:solidFill>
                  <a:srgbClr val="888888"/>
                </a:solidFill>
              </a:defRPr>
            </a:lvl7pPr>
            <a:lvl8pPr marL="4876678" lvl="7" indent="-304792" algn="l">
              <a:lnSpc>
                <a:spcPct val="90000"/>
              </a:lnSpc>
              <a:spcBef>
                <a:spcPts val="533"/>
              </a:spcBef>
              <a:spcAft>
                <a:spcPts val="0"/>
              </a:spcAft>
              <a:buClr>
                <a:srgbClr val="888888"/>
              </a:buClr>
              <a:buSzPts val="1200"/>
              <a:buNone/>
              <a:defRPr sz="1600">
                <a:solidFill>
                  <a:srgbClr val="888888"/>
                </a:solidFill>
              </a:defRPr>
            </a:lvl8pPr>
            <a:lvl9pPr marL="5486263" lvl="8" indent="-304792" algn="l">
              <a:lnSpc>
                <a:spcPct val="90000"/>
              </a:lnSpc>
              <a:spcBef>
                <a:spcPts val="533"/>
              </a:spcBef>
              <a:spcAft>
                <a:spcPts val="0"/>
              </a:spcAft>
              <a:buClr>
                <a:srgbClr val="888888"/>
              </a:buClr>
              <a:buSzPts val="1200"/>
              <a:buNone/>
              <a:defRPr sz="1600">
                <a:solidFill>
                  <a:srgbClr val="888888"/>
                </a:solidFill>
              </a:defRPr>
            </a:lvl9pPr>
          </a:lstStyle>
          <a:p>
            <a:endParaRPr/>
          </a:p>
        </p:txBody>
      </p:sp>
      <p:sp>
        <p:nvSpPr>
          <p:cNvPr id="32" name="Google Shape;32;p26"/>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sp>
        <p:nvSpPr>
          <p:cNvPr id="33" name="Google Shape;33;p26"/>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sp>
        <p:nvSpPr>
          <p:cNvPr id="34" name="Google Shape;34;p26"/>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8"/>
        <p:cNvGrpSpPr/>
        <p:nvPr/>
      </p:nvGrpSpPr>
      <p:grpSpPr>
        <a:xfrm>
          <a:off x="0" y="0"/>
          <a:ext cx="0" cy="0"/>
          <a:chOff x="0" y="0"/>
          <a:chExt cx="0" cy="0"/>
        </a:xfrm>
      </p:grpSpPr>
      <p:sp>
        <p:nvSpPr>
          <p:cNvPr id="39" name="Google Shape;39;p30"/>
          <p:cNvSpPr txBox="1">
            <a:spLocks noGrp="1"/>
          </p:cNvSpPr>
          <p:nvPr>
            <p:ph type="title"/>
          </p:nvPr>
        </p:nvSpPr>
        <p:spPr>
          <a:xfrm>
            <a:off x="791633" y="609600"/>
            <a:ext cx="9948400" cy="13208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lt1"/>
              </a:buClr>
              <a:buSzPts val="3200"/>
              <a:buFont typeface="Open San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0"/>
          <p:cNvSpPr txBox="1">
            <a:spLocks noGrp="1"/>
          </p:cNvSpPr>
          <p:nvPr>
            <p:ph type="dt" idx="10"/>
          </p:nvPr>
        </p:nvSpPr>
        <p:spPr>
          <a:xfrm>
            <a:off x="8456857" y="6431783"/>
            <a:ext cx="912000" cy="365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Open Sans"/>
                <a:ea typeface="Open Sans"/>
                <a:cs typeface="Open Sans"/>
                <a:sym typeface="Open Sans"/>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Open Sans"/>
                <a:ea typeface="Open Sans"/>
                <a:cs typeface="Open Sans"/>
                <a:sym typeface="Open Sans"/>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Open Sans"/>
                <a:ea typeface="Open Sans"/>
                <a:cs typeface="Open Sans"/>
                <a:sym typeface="Open Sans"/>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Open Sans"/>
                <a:ea typeface="Open Sans"/>
                <a:cs typeface="Open Sans"/>
                <a:sym typeface="Open Sans"/>
              </a:defRPr>
            </a:lvl9pPr>
          </a:lstStyle>
          <a:p>
            <a:endParaRPr/>
          </a:p>
        </p:txBody>
      </p:sp>
      <p:sp>
        <p:nvSpPr>
          <p:cNvPr id="41" name="Google Shape;41;p30"/>
          <p:cNvSpPr txBox="1">
            <a:spLocks noGrp="1"/>
          </p:cNvSpPr>
          <p:nvPr>
            <p:ph type="ftr" idx="11"/>
          </p:nvPr>
        </p:nvSpPr>
        <p:spPr>
          <a:xfrm>
            <a:off x="791633" y="6431783"/>
            <a:ext cx="7082800" cy="365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Open Sans"/>
                <a:ea typeface="Open Sans"/>
                <a:cs typeface="Open Sans"/>
                <a:sym typeface="Open Sans"/>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Open Sans"/>
                <a:ea typeface="Open Sans"/>
                <a:cs typeface="Open Sans"/>
                <a:sym typeface="Open Sans"/>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Open Sans"/>
                <a:ea typeface="Open Sans"/>
                <a:cs typeface="Open Sans"/>
                <a:sym typeface="Open Sans"/>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Open Sans"/>
                <a:ea typeface="Open Sans"/>
                <a:cs typeface="Open Sans"/>
                <a:sym typeface="Open Sans"/>
              </a:defRPr>
            </a:lvl9pPr>
          </a:lstStyle>
          <a:p>
            <a:endParaRPr/>
          </a:p>
        </p:txBody>
      </p:sp>
      <p:sp>
        <p:nvSpPr>
          <p:cNvPr id="42" name="Google Shape;42;p30"/>
          <p:cNvSpPr txBox="1">
            <a:spLocks noGrp="1"/>
          </p:cNvSpPr>
          <p:nvPr>
            <p:ph type="sldNum" idx="12"/>
          </p:nvPr>
        </p:nvSpPr>
        <p:spPr>
          <a:xfrm>
            <a:off x="9755680" y="6431783"/>
            <a:ext cx="683200" cy="3652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2400" b="0" i="0" u="none" strike="noStrike" cap="none">
                <a:solidFill>
                  <a:schemeClr val="dk1"/>
                </a:solidFill>
                <a:latin typeface="Open Sans"/>
                <a:ea typeface="Open Sans"/>
                <a:cs typeface="Open Sans"/>
                <a:sym typeface="Open Sans"/>
              </a:defRPr>
            </a:lvl1pPr>
            <a:lvl2pPr marL="0" marR="0" lvl="1" indent="0" algn="l" rtl="0">
              <a:lnSpc>
                <a:spcPct val="100000"/>
              </a:lnSpc>
              <a:spcBef>
                <a:spcPts val="0"/>
              </a:spcBef>
              <a:spcAft>
                <a:spcPts val="0"/>
              </a:spcAft>
              <a:buClr>
                <a:srgbClr val="000000"/>
              </a:buClr>
              <a:buSzPts val="1800"/>
              <a:buFont typeface="Arial"/>
              <a:buNone/>
              <a:defRPr sz="2400" b="0" i="0" u="none" strike="noStrike" cap="none">
                <a:solidFill>
                  <a:schemeClr val="dk1"/>
                </a:solidFill>
                <a:latin typeface="Open Sans"/>
                <a:ea typeface="Open Sans"/>
                <a:cs typeface="Open Sans"/>
                <a:sym typeface="Open Sans"/>
              </a:defRPr>
            </a:lvl2pPr>
            <a:lvl3pPr marL="0" marR="0" lvl="2" indent="0" algn="l" rtl="0">
              <a:lnSpc>
                <a:spcPct val="100000"/>
              </a:lnSpc>
              <a:spcBef>
                <a:spcPts val="0"/>
              </a:spcBef>
              <a:spcAft>
                <a:spcPts val="0"/>
              </a:spcAft>
              <a:buClr>
                <a:srgbClr val="000000"/>
              </a:buClr>
              <a:buSzPts val="1800"/>
              <a:buFont typeface="Arial"/>
              <a:buNone/>
              <a:defRPr sz="2400" b="0" i="0" u="none" strike="noStrike" cap="none">
                <a:solidFill>
                  <a:schemeClr val="dk1"/>
                </a:solidFill>
                <a:latin typeface="Open Sans"/>
                <a:ea typeface="Open Sans"/>
                <a:cs typeface="Open Sans"/>
                <a:sym typeface="Open Sans"/>
              </a:defRPr>
            </a:lvl3pPr>
            <a:lvl4pPr marL="0" marR="0" lvl="3" indent="0" algn="l" rtl="0">
              <a:lnSpc>
                <a:spcPct val="100000"/>
              </a:lnSpc>
              <a:spcBef>
                <a:spcPts val="0"/>
              </a:spcBef>
              <a:spcAft>
                <a:spcPts val="0"/>
              </a:spcAft>
              <a:buClr>
                <a:srgbClr val="000000"/>
              </a:buClr>
              <a:buSzPts val="1800"/>
              <a:buFont typeface="Arial"/>
              <a:buNone/>
              <a:defRPr sz="2400" b="0" i="0" u="none" strike="noStrike" cap="none">
                <a:solidFill>
                  <a:schemeClr val="dk1"/>
                </a:solidFill>
                <a:latin typeface="Open Sans"/>
                <a:ea typeface="Open Sans"/>
                <a:cs typeface="Open Sans"/>
                <a:sym typeface="Open Sans"/>
              </a:defRPr>
            </a:lvl4pPr>
            <a:lvl5pPr marL="0" marR="0" lvl="4" indent="0" algn="l" rtl="0">
              <a:lnSpc>
                <a:spcPct val="100000"/>
              </a:lnSpc>
              <a:spcBef>
                <a:spcPts val="0"/>
              </a:spcBef>
              <a:spcAft>
                <a:spcPts val="0"/>
              </a:spcAft>
              <a:buClr>
                <a:srgbClr val="000000"/>
              </a:buClr>
              <a:buSzPts val="1800"/>
              <a:buFont typeface="Arial"/>
              <a:buNone/>
              <a:defRPr sz="2400" b="0" i="0" u="none" strike="noStrike" cap="none">
                <a:solidFill>
                  <a:schemeClr val="dk1"/>
                </a:solidFill>
                <a:latin typeface="Open Sans"/>
                <a:ea typeface="Open Sans"/>
                <a:cs typeface="Open Sans"/>
                <a:sym typeface="Open Sans"/>
              </a:defRPr>
            </a:lvl5pPr>
            <a:lvl6pPr marL="0" marR="0" lvl="5" indent="0" algn="l" rtl="0">
              <a:lnSpc>
                <a:spcPct val="100000"/>
              </a:lnSpc>
              <a:spcBef>
                <a:spcPts val="0"/>
              </a:spcBef>
              <a:spcAft>
                <a:spcPts val="0"/>
              </a:spcAft>
              <a:buClr>
                <a:srgbClr val="000000"/>
              </a:buClr>
              <a:buSzPts val="1800"/>
              <a:buFont typeface="Arial"/>
              <a:buNone/>
              <a:defRPr sz="2400" b="0" i="0" u="none" strike="noStrike" cap="none">
                <a:solidFill>
                  <a:schemeClr val="dk1"/>
                </a:solidFill>
                <a:latin typeface="Open Sans"/>
                <a:ea typeface="Open Sans"/>
                <a:cs typeface="Open Sans"/>
                <a:sym typeface="Open Sans"/>
              </a:defRPr>
            </a:lvl6pPr>
            <a:lvl7pPr marL="0" marR="0" lvl="6" indent="0" algn="l" rtl="0">
              <a:lnSpc>
                <a:spcPct val="100000"/>
              </a:lnSpc>
              <a:spcBef>
                <a:spcPts val="0"/>
              </a:spcBef>
              <a:spcAft>
                <a:spcPts val="0"/>
              </a:spcAft>
              <a:buClr>
                <a:srgbClr val="000000"/>
              </a:buClr>
              <a:buSzPts val="1800"/>
              <a:buFont typeface="Arial"/>
              <a:buNone/>
              <a:defRPr sz="2400" b="0" i="0" u="none" strike="noStrike" cap="none">
                <a:solidFill>
                  <a:schemeClr val="dk1"/>
                </a:solidFill>
                <a:latin typeface="Open Sans"/>
                <a:ea typeface="Open Sans"/>
                <a:cs typeface="Open Sans"/>
                <a:sym typeface="Open Sans"/>
              </a:defRPr>
            </a:lvl7pPr>
            <a:lvl8pPr marL="0" marR="0" lvl="7" indent="0" algn="l" rtl="0">
              <a:lnSpc>
                <a:spcPct val="100000"/>
              </a:lnSpc>
              <a:spcBef>
                <a:spcPts val="0"/>
              </a:spcBef>
              <a:spcAft>
                <a:spcPts val="0"/>
              </a:spcAft>
              <a:buClr>
                <a:srgbClr val="000000"/>
              </a:buClr>
              <a:buSzPts val="1800"/>
              <a:buFont typeface="Arial"/>
              <a:buNone/>
              <a:defRPr sz="2400" b="0" i="0" u="none" strike="noStrike" cap="none">
                <a:solidFill>
                  <a:schemeClr val="dk1"/>
                </a:solidFill>
                <a:latin typeface="Open Sans"/>
                <a:ea typeface="Open Sans"/>
                <a:cs typeface="Open Sans"/>
                <a:sym typeface="Open Sans"/>
              </a:defRPr>
            </a:lvl8pPr>
            <a:lvl9pPr marL="0" marR="0" lvl="8" indent="0" algn="l" rtl="0">
              <a:lnSpc>
                <a:spcPct val="100000"/>
              </a:lnSpc>
              <a:spcBef>
                <a:spcPts val="0"/>
              </a:spcBef>
              <a:spcAft>
                <a:spcPts val="0"/>
              </a:spcAft>
              <a:buClr>
                <a:srgbClr val="000000"/>
              </a:buClr>
              <a:buSzPts val="1800"/>
              <a:buFont typeface="Arial"/>
              <a:buNone/>
              <a:defRPr sz="2400" b="0" i="0" u="none" strike="noStrike" cap="none">
                <a:solidFill>
                  <a:schemeClr val="dk1"/>
                </a:solidFill>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
        <p:nvSpPr>
          <p:cNvPr id="43" name="Google Shape;43;p30"/>
          <p:cNvSpPr txBox="1">
            <a:spLocks noGrp="1"/>
          </p:cNvSpPr>
          <p:nvPr>
            <p:ph type="body" idx="1"/>
          </p:nvPr>
        </p:nvSpPr>
        <p:spPr>
          <a:xfrm>
            <a:off x="791633" y="2312989"/>
            <a:ext cx="4886000" cy="3880800"/>
          </a:xfrm>
          <a:prstGeom prst="rect">
            <a:avLst/>
          </a:prstGeom>
          <a:noFill/>
          <a:ln>
            <a:noFill/>
          </a:ln>
        </p:spPr>
        <p:txBody>
          <a:bodyPr spcFirstLastPara="1" wrap="square" lIns="91425" tIns="45700" rIns="91425" bIns="45700" anchor="t" anchorCtr="0">
            <a:noAutofit/>
          </a:bodyPr>
          <a:lstStyle>
            <a:lvl1pPr marL="609585" lvl="0" indent="-426709" algn="l">
              <a:lnSpc>
                <a:spcPct val="100000"/>
              </a:lnSpc>
              <a:spcBef>
                <a:spcPts val="1000"/>
              </a:spcBef>
              <a:spcAft>
                <a:spcPts val="0"/>
              </a:spcAft>
              <a:buSzPts val="1440"/>
              <a:buChar char="►"/>
              <a:defRPr/>
            </a:lvl1pPr>
            <a:lvl2pPr marL="1219170" lvl="1" indent="-426709" algn="l">
              <a:lnSpc>
                <a:spcPct val="100000"/>
              </a:lnSpc>
              <a:spcBef>
                <a:spcPts val="1000"/>
              </a:spcBef>
              <a:spcAft>
                <a:spcPts val="0"/>
              </a:spcAft>
              <a:buSzPts val="1440"/>
              <a:buChar char="►"/>
              <a:defRPr/>
            </a:lvl2pPr>
            <a:lvl3pPr marL="1828754" lvl="2" indent="-426708" algn="l">
              <a:lnSpc>
                <a:spcPct val="100000"/>
              </a:lnSpc>
              <a:spcBef>
                <a:spcPts val="1000"/>
              </a:spcBef>
              <a:spcAft>
                <a:spcPts val="0"/>
              </a:spcAft>
              <a:buSzPts val="1440"/>
              <a:buChar char="►"/>
              <a:defRPr/>
            </a:lvl3pPr>
            <a:lvl4pPr marL="2438339" lvl="3" indent="-426708" algn="l">
              <a:lnSpc>
                <a:spcPct val="100000"/>
              </a:lnSpc>
              <a:spcBef>
                <a:spcPts val="1000"/>
              </a:spcBef>
              <a:spcAft>
                <a:spcPts val="0"/>
              </a:spcAft>
              <a:buSzPts val="1440"/>
              <a:buChar char="►"/>
              <a:defRPr/>
            </a:lvl4pPr>
            <a:lvl5pPr marL="3047924" lvl="4" indent="-426708" algn="l">
              <a:lnSpc>
                <a:spcPct val="100000"/>
              </a:lnSpc>
              <a:spcBef>
                <a:spcPts val="1000"/>
              </a:spcBef>
              <a:spcAft>
                <a:spcPts val="0"/>
              </a:spcAft>
              <a:buSzPts val="1440"/>
              <a:buChar char="►"/>
              <a:defRPr/>
            </a:lvl5pPr>
            <a:lvl6pPr marL="3657509" lvl="5" indent="-426708" algn="l">
              <a:lnSpc>
                <a:spcPct val="100000"/>
              </a:lnSpc>
              <a:spcBef>
                <a:spcPts val="1000"/>
              </a:spcBef>
              <a:spcAft>
                <a:spcPts val="0"/>
              </a:spcAft>
              <a:buSzPts val="1440"/>
              <a:buChar char="►"/>
              <a:defRPr/>
            </a:lvl6pPr>
            <a:lvl7pPr marL="4267093" lvl="6" indent="-426708" algn="l">
              <a:lnSpc>
                <a:spcPct val="100000"/>
              </a:lnSpc>
              <a:spcBef>
                <a:spcPts val="1000"/>
              </a:spcBef>
              <a:spcAft>
                <a:spcPts val="0"/>
              </a:spcAft>
              <a:buSzPts val="1440"/>
              <a:buChar char="►"/>
              <a:defRPr/>
            </a:lvl7pPr>
            <a:lvl8pPr marL="4876678" lvl="7" indent="-426709" algn="l">
              <a:lnSpc>
                <a:spcPct val="100000"/>
              </a:lnSpc>
              <a:spcBef>
                <a:spcPts val="1000"/>
              </a:spcBef>
              <a:spcAft>
                <a:spcPts val="0"/>
              </a:spcAft>
              <a:buSzPts val="1440"/>
              <a:buChar char="►"/>
              <a:defRPr/>
            </a:lvl8pPr>
            <a:lvl9pPr marL="5486263" lvl="8" indent="-426709" algn="l">
              <a:lnSpc>
                <a:spcPct val="100000"/>
              </a:lnSpc>
              <a:spcBef>
                <a:spcPts val="1000"/>
              </a:spcBef>
              <a:spcAft>
                <a:spcPts val="0"/>
              </a:spcAft>
              <a:buSzPts val="1440"/>
              <a:buChar char="►"/>
              <a:defRPr/>
            </a:lvl9pPr>
          </a:lstStyle>
          <a:p>
            <a:endParaRPr/>
          </a:p>
        </p:txBody>
      </p:sp>
      <p:sp>
        <p:nvSpPr>
          <p:cNvPr id="44" name="Google Shape;44;p30"/>
          <p:cNvSpPr txBox="1">
            <a:spLocks noGrp="1"/>
          </p:cNvSpPr>
          <p:nvPr>
            <p:ph type="body" idx="2"/>
          </p:nvPr>
        </p:nvSpPr>
        <p:spPr>
          <a:xfrm>
            <a:off x="5854083" y="2312989"/>
            <a:ext cx="4886000" cy="3880800"/>
          </a:xfrm>
          <a:prstGeom prst="rect">
            <a:avLst/>
          </a:prstGeom>
          <a:noFill/>
          <a:ln>
            <a:noFill/>
          </a:ln>
        </p:spPr>
        <p:txBody>
          <a:bodyPr spcFirstLastPara="1" wrap="square" lIns="91425" tIns="45700" rIns="91425" bIns="45700" anchor="t" anchorCtr="0">
            <a:noAutofit/>
          </a:bodyPr>
          <a:lstStyle>
            <a:lvl1pPr marL="609585" lvl="0" indent="-426709" algn="l">
              <a:lnSpc>
                <a:spcPct val="100000"/>
              </a:lnSpc>
              <a:spcBef>
                <a:spcPts val="1000"/>
              </a:spcBef>
              <a:spcAft>
                <a:spcPts val="0"/>
              </a:spcAft>
              <a:buSzPts val="1440"/>
              <a:buChar char="►"/>
              <a:defRPr/>
            </a:lvl1pPr>
            <a:lvl2pPr marL="1219170" lvl="1" indent="-426709" algn="l">
              <a:lnSpc>
                <a:spcPct val="100000"/>
              </a:lnSpc>
              <a:spcBef>
                <a:spcPts val="1000"/>
              </a:spcBef>
              <a:spcAft>
                <a:spcPts val="0"/>
              </a:spcAft>
              <a:buSzPts val="1440"/>
              <a:buChar char="►"/>
              <a:defRPr/>
            </a:lvl2pPr>
            <a:lvl3pPr marL="1828754" lvl="2" indent="-426708" algn="l">
              <a:lnSpc>
                <a:spcPct val="100000"/>
              </a:lnSpc>
              <a:spcBef>
                <a:spcPts val="1000"/>
              </a:spcBef>
              <a:spcAft>
                <a:spcPts val="0"/>
              </a:spcAft>
              <a:buSzPts val="1440"/>
              <a:buChar char="►"/>
              <a:defRPr/>
            </a:lvl3pPr>
            <a:lvl4pPr marL="2438339" lvl="3" indent="-426708" algn="l">
              <a:lnSpc>
                <a:spcPct val="100000"/>
              </a:lnSpc>
              <a:spcBef>
                <a:spcPts val="1000"/>
              </a:spcBef>
              <a:spcAft>
                <a:spcPts val="0"/>
              </a:spcAft>
              <a:buSzPts val="1440"/>
              <a:buChar char="►"/>
              <a:defRPr/>
            </a:lvl4pPr>
            <a:lvl5pPr marL="3047924" lvl="4" indent="-426708" algn="l">
              <a:lnSpc>
                <a:spcPct val="100000"/>
              </a:lnSpc>
              <a:spcBef>
                <a:spcPts val="1000"/>
              </a:spcBef>
              <a:spcAft>
                <a:spcPts val="0"/>
              </a:spcAft>
              <a:buSzPts val="1440"/>
              <a:buChar char="►"/>
              <a:defRPr/>
            </a:lvl5pPr>
            <a:lvl6pPr marL="3657509" lvl="5" indent="-426708" algn="l">
              <a:lnSpc>
                <a:spcPct val="100000"/>
              </a:lnSpc>
              <a:spcBef>
                <a:spcPts val="1000"/>
              </a:spcBef>
              <a:spcAft>
                <a:spcPts val="0"/>
              </a:spcAft>
              <a:buSzPts val="1440"/>
              <a:buChar char="►"/>
              <a:defRPr/>
            </a:lvl6pPr>
            <a:lvl7pPr marL="4267093" lvl="6" indent="-426708" algn="l">
              <a:lnSpc>
                <a:spcPct val="100000"/>
              </a:lnSpc>
              <a:spcBef>
                <a:spcPts val="1000"/>
              </a:spcBef>
              <a:spcAft>
                <a:spcPts val="0"/>
              </a:spcAft>
              <a:buSzPts val="1440"/>
              <a:buChar char="►"/>
              <a:defRPr/>
            </a:lvl7pPr>
            <a:lvl8pPr marL="4876678" lvl="7" indent="-426709" algn="l">
              <a:lnSpc>
                <a:spcPct val="100000"/>
              </a:lnSpc>
              <a:spcBef>
                <a:spcPts val="1000"/>
              </a:spcBef>
              <a:spcAft>
                <a:spcPts val="0"/>
              </a:spcAft>
              <a:buSzPts val="1440"/>
              <a:buChar char="►"/>
              <a:defRPr/>
            </a:lvl8pPr>
            <a:lvl9pPr marL="5486263" lvl="8" indent="-426709" algn="l">
              <a:lnSpc>
                <a:spcPct val="100000"/>
              </a:lnSpc>
              <a:spcBef>
                <a:spcPts val="1000"/>
              </a:spcBef>
              <a:spcAft>
                <a:spcPts val="0"/>
              </a:spcAft>
              <a:buSzPts val="144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5"/>
        <p:cNvGrpSpPr/>
        <p:nvPr/>
      </p:nvGrpSpPr>
      <p:grpSpPr>
        <a:xfrm>
          <a:off x="0" y="0"/>
          <a:ext cx="0" cy="0"/>
          <a:chOff x="0" y="0"/>
          <a:chExt cx="0" cy="0"/>
        </a:xfrm>
      </p:grpSpPr>
      <p:sp>
        <p:nvSpPr>
          <p:cNvPr id="46" name="Google Shape;46;p31"/>
          <p:cNvSpPr txBox="1">
            <a:spLocks noGrp="1"/>
          </p:cNvSpPr>
          <p:nvPr>
            <p:ph type="ctrTitle"/>
          </p:nvPr>
        </p:nvSpPr>
        <p:spPr>
          <a:xfrm>
            <a:off x="786924" y="2404533"/>
            <a:ext cx="10117200" cy="1646400"/>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Clr>
                <a:schemeClr val="lt1"/>
              </a:buClr>
              <a:buSzPts val="4050"/>
              <a:buFont typeface="Open Sans"/>
              <a:buNone/>
              <a:defRPr sz="5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1"/>
          <p:cNvSpPr txBox="1">
            <a:spLocks noGrp="1"/>
          </p:cNvSpPr>
          <p:nvPr>
            <p:ph type="subTitle" idx="1"/>
          </p:nvPr>
        </p:nvSpPr>
        <p:spPr>
          <a:xfrm>
            <a:off x="786924" y="4050833"/>
            <a:ext cx="10117200" cy="1096800"/>
          </a:xfrm>
          <a:prstGeom prst="rect">
            <a:avLst/>
          </a:prstGeom>
          <a:noFill/>
          <a:ln>
            <a:noFill/>
          </a:ln>
        </p:spPr>
        <p:txBody>
          <a:bodyPr spcFirstLastPara="1" wrap="square" lIns="91425" tIns="45700" rIns="91425" bIns="45700" anchor="t" anchorCtr="0">
            <a:noAutofit/>
          </a:bodyPr>
          <a:lstStyle>
            <a:lvl1pPr lvl="0" algn="r">
              <a:lnSpc>
                <a:spcPct val="100000"/>
              </a:lnSpc>
              <a:spcBef>
                <a:spcPts val="1000"/>
              </a:spcBef>
              <a:spcAft>
                <a:spcPts val="0"/>
              </a:spcAft>
              <a:buSzPts val="1600"/>
              <a:buNone/>
              <a:defRPr>
                <a:solidFill>
                  <a:srgbClr val="242C7E"/>
                </a:solidFill>
              </a:defRPr>
            </a:lvl1pPr>
            <a:lvl2pPr lvl="1" algn="ctr">
              <a:lnSpc>
                <a:spcPct val="100000"/>
              </a:lnSpc>
              <a:spcBef>
                <a:spcPts val="1000"/>
              </a:spcBef>
              <a:spcAft>
                <a:spcPts val="0"/>
              </a:spcAft>
              <a:buSzPts val="1600"/>
              <a:buNone/>
              <a:defRPr>
                <a:solidFill>
                  <a:srgbClr val="8A8CAA"/>
                </a:solidFill>
              </a:defRPr>
            </a:lvl2pPr>
            <a:lvl3pPr lvl="2" algn="ctr">
              <a:lnSpc>
                <a:spcPct val="100000"/>
              </a:lnSpc>
              <a:spcBef>
                <a:spcPts val="1000"/>
              </a:spcBef>
              <a:spcAft>
                <a:spcPts val="0"/>
              </a:spcAft>
              <a:buSzPts val="1600"/>
              <a:buNone/>
              <a:defRPr>
                <a:solidFill>
                  <a:srgbClr val="8A8CAA"/>
                </a:solidFill>
              </a:defRPr>
            </a:lvl3pPr>
            <a:lvl4pPr lvl="3" algn="ctr">
              <a:lnSpc>
                <a:spcPct val="100000"/>
              </a:lnSpc>
              <a:spcBef>
                <a:spcPts val="1000"/>
              </a:spcBef>
              <a:spcAft>
                <a:spcPts val="0"/>
              </a:spcAft>
              <a:buSzPts val="1600"/>
              <a:buNone/>
              <a:defRPr>
                <a:solidFill>
                  <a:srgbClr val="8A8CAA"/>
                </a:solidFill>
              </a:defRPr>
            </a:lvl4pPr>
            <a:lvl5pPr lvl="4" algn="ctr">
              <a:lnSpc>
                <a:spcPct val="100000"/>
              </a:lnSpc>
              <a:spcBef>
                <a:spcPts val="1000"/>
              </a:spcBef>
              <a:spcAft>
                <a:spcPts val="0"/>
              </a:spcAft>
              <a:buSzPts val="1600"/>
              <a:buNone/>
              <a:defRPr>
                <a:solidFill>
                  <a:srgbClr val="8A8CAA"/>
                </a:solidFill>
              </a:defRPr>
            </a:lvl5pPr>
            <a:lvl6pPr lvl="5" algn="ctr">
              <a:lnSpc>
                <a:spcPct val="100000"/>
              </a:lnSpc>
              <a:spcBef>
                <a:spcPts val="1000"/>
              </a:spcBef>
              <a:spcAft>
                <a:spcPts val="0"/>
              </a:spcAft>
              <a:buSzPts val="720"/>
              <a:buNone/>
              <a:defRPr>
                <a:solidFill>
                  <a:srgbClr val="8A8CAA"/>
                </a:solidFill>
              </a:defRPr>
            </a:lvl6pPr>
            <a:lvl7pPr lvl="6" algn="ctr">
              <a:lnSpc>
                <a:spcPct val="100000"/>
              </a:lnSpc>
              <a:spcBef>
                <a:spcPts val="1000"/>
              </a:spcBef>
              <a:spcAft>
                <a:spcPts val="0"/>
              </a:spcAft>
              <a:buSzPts val="720"/>
              <a:buNone/>
              <a:defRPr>
                <a:solidFill>
                  <a:srgbClr val="8A8CAA"/>
                </a:solidFill>
              </a:defRPr>
            </a:lvl7pPr>
            <a:lvl8pPr lvl="7" algn="ctr">
              <a:lnSpc>
                <a:spcPct val="100000"/>
              </a:lnSpc>
              <a:spcBef>
                <a:spcPts val="1000"/>
              </a:spcBef>
              <a:spcAft>
                <a:spcPts val="0"/>
              </a:spcAft>
              <a:buSzPts val="720"/>
              <a:buNone/>
              <a:defRPr>
                <a:solidFill>
                  <a:srgbClr val="8A8CAA"/>
                </a:solidFill>
              </a:defRPr>
            </a:lvl8pPr>
            <a:lvl9pPr lvl="8" algn="ctr">
              <a:lnSpc>
                <a:spcPct val="100000"/>
              </a:lnSpc>
              <a:spcBef>
                <a:spcPts val="1000"/>
              </a:spcBef>
              <a:spcAft>
                <a:spcPts val="0"/>
              </a:spcAft>
              <a:buSzPts val="720"/>
              <a:buNone/>
              <a:defRPr>
                <a:solidFill>
                  <a:srgbClr val="8A8CAA"/>
                </a:solidFill>
              </a:defRPr>
            </a:lvl9pPr>
          </a:lstStyle>
          <a:p>
            <a:endParaRPr/>
          </a:p>
        </p:txBody>
      </p:sp>
      <p:sp>
        <p:nvSpPr>
          <p:cNvPr id="48" name="Google Shape;48;p31"/>
          <p:cNvSpPr txBox="1">
            <a:spLocks noGrp="1"/>
          </p:cNvSpPr>
          <p:nvPr>
            <p:ph type="dt" idx="10"/>
          </p:nvPr>
        </p:nvSpPr>
        <p:spPr>
          <a:xfrm>
            <a:off x="8456857" y="6431783"/>
            <a:ext cx="912000" cy="365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Open Sans"/>
                <a:ea typeface="Open Sans"/>
                <a:cs typeface="Open Sans"/>
                <a:sym typeface="Open Sans"/>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Open Sans"/>
                <a:ea typeface="Open Sans"/>
                <a:cs typeface="Open Sans"/>
                <a:sym typeface="Open Sans"/>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Open Sans"/>
                <a:ea typeface="Open Sans"/>
                <a:cs typeface="Open Sans"/>
                <a:sym typeface="Open Sans"/>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Open Sans"/>
                <a:ea typeface="Open Sans"/>
                <a:cs typeface="Open Sans"/>
                <a:sym typeface="Open Sans"/>
              </a:defRPr>
            </a:lvl9pPr>
          </a:lstStyle>
          <a:p>
            <a:endParaRPr/>
          </a:p>
        </p:txBody>
      </p:sp>
      <p:sp>
        <p:nvSpPr>
          <p:cNvPr id="49" name="Google Shape;49;p31"/>
          <p:cNvSpPr txBox="1">
            <a:spLocks noGrp="1"/>
          </p:cNvSpPr>
          <p:nvPr>
            <p:ph type="ftr" idx="11"/>
          </p:nvPr>
        </p:nvSpPr>
        <p:spPr>
          <a:xfrm>
            <a:off x="791633" y="6431783"/>
            <a:ext cx="7082800" cy="365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Open Sans"/>
                <a:ea typeface="Open Sans"/>
                <a:cs typeface="Open Sans"/>
                <a:sym typeface="Open Sans"/>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Open Sans"/>
                <a:ea typeface="Open Sans"/>
                <a:cs typeface="Open Sans"/>
                <a:sym typeface="Open Sans"/>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Open Sans"/>
                <a:ea typeface="Open Sans"/>
                <a:cs typeface="Open Sans"/>
                <a:sym typeface="Open Sans"/>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Open Sans"/>
                <a:ea typeface="Open Sans"/>
                <a:cs typeface="Open Sans"/>
                <a:sym typeface="Open Sans"/>
              </a:defRPr>
            </a:lvl9pPr>
          </a:lstStyle>
          <a:p>
            <a:endParaRPr/>
          </a:p>
        </p:txBody>
      </p:sp>
      <p:sp>
        <p:nvSpPr>
          <p:cNvPr id="50" name="Google Shape;50;p31"/>
          <p:cNvSpPr txBox="1">
            <a:spLocks noGrp="1"/>
          </p:cNvSpPr>
          <p:nvPr>
            <p:ph type="sldNum" idx="12"/>
          </p:nvPr>
        </p:nvSpPr>
        <p:spPr>
          <a:xfrm>
            <a:off x="9755680" y="6431783"/>
            <a:ext cx="683200" cy="3652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2400" b="0" i="0" u="none" strike="noStrike" cap="none">
                <a:solidFill>
                  <a:schemeClr val="dk1"/>
                </a:solidFill>
                <a:latin typeface="Open Sans"/>
                <a:ea typeface="Open Sans"/>
                <a:cs typeface="Open Sans"/>
                <a:sym typeface="Open Sans"/>
              </a:defRPr>
            </a:lvl1pPr>
            <a:lvl2pPr marL="0" marR="0" lvl="1" indent="0" algn="l" rtl="0">
              <a:lnSpc>
                <a:spcPct val="100000"/>
              </a:lnSpc>
              <a:spcBef>
                <a:spcPts val="0"/>
              </a:spcBef>
              <a:spcAft>
                <a:spcPts val="0"/>
              </a:spcAft>
              <a:buClr>
                <a:srgbClr val="000000"/>
              </a:buClr>
              <a:buSzPts val="1800"/>
              <a:buFont typeface="Arial"/>
              <a:buNone/>
              <a:defRPr sz="2400" b="0" i="0" u="none" strike="noStrike" cap="none">
                <a:solidFill>
                  <a:schemeClr val="dk1"/>
                </a:solidFill>
                <a:latin typeface="Open Sans"/>
                <a:ea typeface="Open Sans"/>
                <a:cs typeface="Open Sans"/>
                <a:sym typeface="Open Sans"/>
              </a:defRPr>
            </a:lvl2pPr>
            <a:lvl3pPr marL="0" marR="0" lvl="2" indent="0" algn="l" rtl="0">
              <a:lnSpc>
                <a:spcPct val="100000"/>
              </a:lnSpc>
              <a:spcBef>
                <a:spcPts val="0"/>
              </a:spcBef>
              <a:spcAft>
                <a:spcPts val="0"/>
              </a:spcAft>
              <a:buClr>
                <a:srgbClr val="000000"/>
              </a:buClr>
              <a:buSzPts val="1800"/>
              <a:buFont typeface="Arial"/>
              <a:buNone/>
              <a:defRPr sz="2400" b="0" i="0" u="none" strike="noStrike" cap="none">
                <a:solidFill>
                  <a:schemeClr val="dk1"/>
                </a:solidFill>
                <a:latin typeface="Open Sans"/>
                <a:ea typeface="Open Sans"/>
                <a:cs typeface="Open Sans"/>
                <a:sym typeface="Open Sans"/>
              </a:defRPr>
            </a:lvl3pPr>
            <a:lvl4pPr marL="0" marR="0" lvl="3" indent="0" algn="l" rtl="0">
              <a:lnSpc>
                <a:spcPct val="100000"/>
              </a:lnSpc>
              <a:spcBef>
                <a:spcPts val="0"/>
              </a:spcBef>
              <a:spcAft>
                <a:spcPts val="0"/>
              </a:spcAft>
              <a:buClr>
                <a:srgbClr val="000000"/>
              </a:buClr>
              <a:buSzPts val="1800"/>
              <a:buFont typeface="Arial"/>
              <a:buNone/>
              <a:defRPr sz="2400" b="0" i="0" u="none" strike="noStrike" cap="none">
                <a:solidFill>
                  <a:schemeClr val="dk1"/>
                </a:solidFill>
                <a:latin typeface="Open Sans"/>
                <a:ea typeface="Open Sans"/>
                <a:cs typeface="Open Sans"/>
                <a:sym typeface="Open Sans"/>
              </a:defRPr>
            </a:lvl4pPr>
            <a:lvl5pPr marL="0" marR="0" lvl="4" indent="0" algn="l" rtl="0">
              <a:lnSpc>
                <a:spcPct val="100000"/>
              </a:lnSpc>
              <a:spcBef>
                <a:spcPts val="0"/>
              </a:spcBef>
              <a:spcAft>
                <a:spcPts val="0"/>
              </a:spcAft>
              <a:buClr>
                <a:srgbClr val="000000"/>
              </a:buClr>
              <a:buSzPts val="1800"/>
              <a:buFont typeface="Arial"/>
              <a:buNone/>
              <a:defRPr sz="2400" b="0" i="0" u="none" strike="noStrike" cap="none">
                <a:solidFill>
                  <a:schemeClr val="dk1"/>
                </a:solidFill>
                <a:latin typeface="Open Sans"/>
                <a:ea typeface="Open Sans"/>
                <a:cs typeface="Open Sans"/>
                <a:sym typeface="Open Sans"/>
              </a:defRPr>
            </a:lvl5pPr>
            <a:lvl6pPr marL="0" marR="0" lvl="5" indent="0" algn="l" rtl="0">
              <a:lnSpc>
                <a:spcPct val="100000"/>
              </a:lnSpc>
              <a:spcBef>
                <a:spcPts val="0"/>
              </a:spcBef>
              <a:spcAft>
                <a:spcPts val="0"/>
              </a:spcAft>
              <a:buClr>
                <a:srgbClr val="000000"/>
              </a:buClr>
              <a:buSzPts val="1800"/>
              <a:buFont typeface="Arial"/>
              <a:buNone/>
              <a:defRPr sz="2400" b="0" i="0" u="none" strike="noStrike" cap="none">
                <a:solidFill>
                  <a:schemeClr val="dk1"/>
                </a:solidFill>
                <a:latin typeface="Open Sans"/>
                <a:ea typeface="Open Sans"/>
                <a:cs typeface="Open Sans"/>
                <a:sym typeface="Open Sans"/>
              </a:defRPr>
            </a:lvl6pPr>
            <a:lvl7pPr marL="0" marR="0" lvl="6" indent="0" algn="l" rtl="0">
              <a:lnSpc>
                <a:spcPct val="100000"/>
              </a:lnSpc>
              <a:spcBef>
                <a:spcPts val="0"/>
              </a:spcBef>
              <a:spcAft>
                <a:spcPts val="0"/>
              </a:spcAft>
              <a:buClr>
                <a:srgbClr val="000000"/>
              </a:buClr>
              <a:buSzPts val="1800"/>
              <a:buFont typeface="Arial"/>
              <a:buNone/>
              <a:defRPr sz="2400" b="0" i="0" u="none" strike="noStrike" cap="none">
                <a:solidFill>
                  <a:schemeClr val="dk1"/>
                </a:solidFill>
                <a:latin typeface="Open Sans"/>
                <a:ea typeface="Open Sans"/>
                <a:cs typeface="Open Sans"/>
                <a:sym typeface="Open Sans"/>
              </a:defRPr>
            </a:lvl7pPr>
            <a:lvl8pPr marL="0" marR="0" lvl="7" indent="0" algn="l" rtl="0">
              <a:lnSpc>
                <a:spcPct val="100000"/>
              </a:lnSpc>
              <a:spcBef>
                <a:spcPts val="0"/>
              </a:spcBef>
              <a:spcAft>
                <a:spcPts val="0"/>
              </a:spcAft>
              <a:buClr>
                <a:srgbClr val="000000"/>
              </a:buClr>
              <a:buSzPts val="1800"/>
              <a:buFont typeface="Arial"/>
              <a:buNone/>
              <a:defRPr sz="2400" b="0" i="0" u="none" strike="noStrike" cap="none">
                <a:solidFill>
                  <a:schemeClr val="dk1"/>
                </a:solidFill>
                <a:latin typeface="Open Sans"/>
                <a:ea typeface="Open Sans"/>
                <a:cs typeface="Open Sans"/>
                <a:sym typeface="Open Sans"/>
              </a:defRPr>
            </a:lvl8pPr>
            <a:lvl9pPr marL="0" marR="0" lvl="8" indent="0" algn="l" rtl="0">
              <a:lnSpc>
                <a:spcPct val="100000"/>
              </a:lnSpc>
              <a:spcBef>
                <a:spcPts val="0"/>
              </a:spcBef>
              <a:spcAft>
                <a:spcPts val="0"/>
              </a:spcAft>
              <a:buClr>
                <a:srgbClr val="000000"/>
              </a:buClr>
              <a:buSzPts val="1800"/>
              <a:buFont typeface="Arial"/>
              <a:buNone/>
              <a:defRPr sz="2400" b="0" i="0" u="none" strike="noStrike" cap="none">
                <a:solidFill>
                  <a:schemeClr val="dk1"/>
                </a:solidFill>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51"/>
        <p:cNvGrpSpPr/>
        <p:nvPr/>
      </p:nvGrpSpPr>
      <p:grpSpPr>
        <a:xfrm>
          <a:off x="0" y="0"/>
          <a:ext cx="0" cy="0"/>
          <a:chOff x="0" y="0"/>
          <a:chExt cx="0" cy="0"/>
        </a:xfrm>
      </p:grpSpPr>
      <p:sp>
        <p:nvSpPr>
          <p:cNvPr id="52" name="Google Shape;52;p32"/>
          <p:cNvSpPr/>
          <p:nvPr/>
        </p:nvSpPr>
        <p:spPr>
          <a:xfrm>
            <a:off x="-25400" y="0"/>
            <a:ext cx="12192000" cy="6858000"/>
          </a:xfrm>
          <a:prstGeom prst="rect">
            <a:avLst/>
          </a:prstGeom>
          <a:solidFill>
            <a:srgbClr val="242C7E"/>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800" b="0" i="0" u="none" strike="noStrike" cap="none">
              <a:solidFill>
                <a:schemeClr val="lt1"/>
              </a:solidFill>
              <a:latin typeface="Open Sans"/>
              <a:ea typeface="Open Sans"/>
              <a:cs typeface="Open Sans"/>
              <a:sym typeface="Open Sans"/>
            </a:endParaRPr>
          </a:p>
        </p:txBody>
      </p:sp>
      <p:sp>
        <p:nvSpPr>
          <p:cNvPr id="53" name="Google Shape;53;p32"/>
          <p:cNvSpPr txBox="1">
            <a:spLocks noGrp="1"/>
          </p:cNvSpPr>
          <p:nvPr>
            <p:ph type="title"/>
          </p:nvPr>
        </p:nvSpPr>
        <p:spPr>
          <a:xfrm>
            <a:off x="1068071" y="3429000"/>
            <a:ext cx="6770800" cy="21564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rgbClr val="FFFFFF"/>
              </a:buClr>
              <a:buSzPts val="3600"/>
              <a:buFont typeface="Open Sans"/>
              <a:buNone/>
              <a:defRPr sz="4800" b="1">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Subtitle Only">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7" name="Text Placeholder 12">
            <a:extLst>
              <a:ext uri="{FF2B5EF4-FFF2-40B4-BE49-F238E27FC236}">
                <a16:creationId xmlns:a16="http://schemas.microsoft.com/office/drawing/2014/main" id="{0E5C6D73-C03E-A17A-DB6A-E78B3DA81804}"/>
              </a:ext>
            </a:extLst>
          </p:cNvPr>
          <p:cNvSpPr>
            <a:spLocks noGrp="1"/>
          </p:cNvSpPr>
          <p:nvPr>
            <p:ph type="body" sz="quarter" idx="12"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4" name="Slide Number">
            <a:extLst>
              <a:ext uri="{FF2B5EF4-FFF2-40B4-BE49-F238E27FC236}">
                <a16:creationId xmlns:a16="http://schemas.microsoft.com/office/drawing/2014/main" id="{33518322-8913-5D27-9601-BFE9BEFB4AB3}"/>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16981251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62745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470490"/>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3671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4" name="Slide Number">
            <a:extLst>
              <a:ext uri="{FF2B5EF4-FFF2-40B4-BE49-F238E27FC236}">
                <a16:creationId xmlns:a16="http://schemas.microsoft.com/office/drawing/2014/main" id="{323EB21B-95AA-2B4C-9134-1269A575FFFE}"/>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3763524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10" name="Content Placeholder 9">
            <a:extLst>
              <a:ext uri="{FF2B5EF4-FFF2-40B4-BE49-F238E27FC236}">
                <a16:creationId xmlns:a16="http://schemas.microsoft.com/office/drawing/2014/main" id="{5264D26E-6FA9-ED28-5A65-6241195C2D89}"/>
              </a:ext>
            </a:extLst>
          </p:cNvPr>
          <p:cNvSpPr>
            <a:spLocks noGrp="1"/>
          </p:cNvSpPr>
          <p:nvPr>
            <p:ph sz="quarter" idx="11"/>
          </p:nvPr>
        </p:nvSpPr>
        <p:spPr>
          <a:xfrm>
            <a:off x="554037" y="1514475"/>
            <a:ext cx="11082528"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B2E21AFB-10B9-74DC-B192-87E6947FA258}"/>
              </a:ext>
            </a:extLst>
          </p:cNvPr>
          <p:cNvSpPr>
            <a:spLocks noGrp="1"/>
          </p:cNvSpPr>
          <p:nvPr>
            <p:ph type="body" sz="quarter" idx="12"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4" name="Slide Number">
            <a:extLst>
              <a:ext uri="{FF2B5EF4-FFF2-40B4-BE49-F238E27FC236}">
                <a16:creationId xmlns:a16="http://schemas.microsoft.com/office/drawing/2014/main" id="{FDB5644E-EE7D-06EC-1B37-CA063FC4E5E3}"/>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632471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tle, and Two Conten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10" name="Content Placeholder 9">
            <a:extLst>
              <a:ext uri="{FF2B5EF4-FFF2-40B4-BE49-F238E27FC236}">
                <a16:creationId xmlns:a16="http://schemas.microsoft.com/office/drawing/2014/main" id="{5264D26E-6FA9-ED28-5A65-6241195C2D89}"/>
              </a:ext>
            </a:extLst>
          </p:cNvPr>
          <p:cNvSpPr>
            <a:spLocks noGrp="1"/>
          </p:cNvSpPr>
          <p:nvPr>
            <p:ph sz="quarter" idx="11"/>
          </p:nvPr>
        </p:nvSpPr>
        <p:spPr>
          <a:xfrm>
            <a:off x="554735" y="1514475"/>
            <a:ext cx="5438775"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9">
            <a:extLst>
              <a:ext uri="{FF2B5EF4-FFF2-40B4-BE49-F238E27FC236}">
                <a16:creationId xmlns:a16="http://schemas.microsoft.com/office/drawing/2014/main" id="{D3CB03F8-3FD8-C7CD-0FF1-0432A52AACA4}"/>
              </a:ext>
            </a:extLst>
          </p:cNvPr>
          <p:cNvSpPr>
            <a:spLocks noGrp="1"/>
          </p:cNvSpPr>
          <p:nvPr>
            <p:ph sz="quarter" idx="12"/>
          </p:nvPr>
        </p:nvSpPr>
        <p:spPr>
          <a:xfrm>
            <a:off x="6198489" y="1514475"/>
            <a:ext cx="5438775"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2">
            <a:extLst>
              <a:ext uri="{FF2B5EF4-FFF2-40B4-BE49-F238E27FC236}">
                <a16:creationId xmlns:a16="http://schemas.microsoft.com/office/drawing/2014/main" id="{454CE8EF-B3B7-CDFC-9AF7-EE2F780B20D5}"/>
              </a:ext>
            </a:extLst>
          </p:cNvPr>
          <p:cNvSpPr>
            <a:spLocks noGrp="1"/>
          </p:cNvSpPr>
          <p:nvPr>
            <p:ph type="body" sz="quarter" idx="13"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7" name="Slide Number">
            <a:extLst>
              <a:ext uri="{FF2B5EF4-FFF2-40B4-BE49-F238E27FC236}">
                <a16:creationId xmlns:a16="http://schemas.microsoft.com/office/drawing/2014/main" id="{8824416D-AFE6-08A7-E4B9-0CFE919218ED}"/>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2525912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14820009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92" imgH="591" progId="TCLayout.ActiveDocument.1">
                  <p:embed/>
                </p:oleObj>
              </mc:Choice>
              <mc:Fallback>
                <p:oleObj name="think-cell Slide" r:id="rId5"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5. Source" hidden="1">
            <a:extLst>
              <a:ext uri="{FF2B5EF4-FFF2-40B4-BE49-F238E27FC236}">
                <a16:creationId xmlns:a16="http://schemas.microsoft.com/office/drawing/2014/main" id="{09F9A864-CDB7-4063-BBF8-591908AA18D0}"/>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6" name="Picture 2" descr="Seal of Massachusetts - Wikipedia">
            <a:extLst>
              <a:ext uri="{FF2B5EF4-FFF2-40B4-BE49-F238E27FC236}">
                <a16:creationId xmlns:a16="http://schemas.microsoft.com/office/drawing/2014/main" id="{80C093E0-C817-4F0A-A377-B08ED9F22A4C}"/>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1271380" y="65317"/>
            <a:ext cx="845972" cy="84575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a:extLst>
              <a:ext uri="{FF2B5EF4-FFF2-40B4-BE49-F238E27FC236}">
                <a16:creationId xmlns:a16="http://schemas.microsoft.com/office/drawing/2014/main" id="{4A14795E-7C1B-5C31-ACF6-1E34D7B703C2}"/>
              </a:ext>
            </a:extLst>
          </p:cNvPr>
          <p:cNvSpPr>
            <a:spLocks noChangeArrowheads="1"/>
          </p:cNvSpPr>
          <p:nvPr userDrawn="1">
            <p:custDataLst>
              <p:tags r:id="rId3"/>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2393258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922474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F20DF4-2614-7F5A-76D3-4F3EABFDBF30}"/>
              </a:ext>
            </a:extLst>
          </p:cNvPr>
          <p:cNvSpPr/>
          <p:nvPr userDrawn="1"/>
        </p:nvSpPr>
        <p:spPr>
          <a:xfrm>
            <a:off x="0" y="0"/>
            <a:ext cx="7278624" cy="6858000"/>
          </a:xfrm>
          <a:prstGeom prst="rect">
            <a:avLst/>
          </a:pr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accent1"/>
              </a:solidFill>
            </a:endParaRPr>
          </a:p>
        </p:txBody>
      </p:sp>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3476964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a:xfrm>
            <a:off x="550800" y="5187276"/>
            <a:ext cx="6173979"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1400" dirty="0">
                <a:solidFill>
                  <a:schemeClr val="accent1"/>
                </a:solidFill>
              </a:defRPr>
            </a:lvl1pPr>
          </a:lstStyle>
          <a:p>
            <a:pPr marL="228600" lvl="0" indent="-228600"/>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a:xfrm>
            <a:off x="551941" y="4769667"/>
            <a:ext cx="6173979"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a:buNone/>
              <a:defRPr lang="en-US" sz="2000" dirty="0">
                <a:solidFill>
                  <a:schemeClr val="accent1"/>
                </a:solidFill>
              </a:defRPr>
            </a:lvl1pPr>
          </a:lstStyle>
          <a:p>
            <a:pPr marL="228600" lvl="0" indent="-228600"/>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a:xfrm>
            <a:off x="551941" y="3294404"/>
            <a:ext cx="6173979" cy="135421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lgn="ctr">
              <a:defRPr lang="en-US" sz="4400" dirty="0">
                <a:solidFill>
                  <a:schemeClr val="accent1"/>
                </a:solidFill>
              </a:defRPr>
            </a:lvl1pPr>
          </a:lstStyle>
          <a:p>
            <a:pPr lvl="0"/>
            <a:r>
              <a:rPr lang="en-US"/>
              <a:t>Click to edit Master title style</a:t>
            </a:r>
          </a:p>
        </p:txBody>
      </p:sp>
      <p:pic>
        <p:nvPicPr>
          <p:cNvPr id="6" name="Picture 5">
            <a:extLst>
              <a:ext uri="{FF2B5EF4-FFF2-40B4-BE49-F238E27FC236}">
                <a16:creationId xmlns:a16="http://schemas.microsoft.com/office/drawing/2014/main" id="{A63D0C57-9906-930F-C061-20C2B9697510}"/>
              </a:ext>
            </a:extLst>
          </p:cNvPr>
          <p:cNvPicPr>
            <a:picLocks noChangeAspect="1"/>
          </p:cNvPicPr>
          <p:nvPr userDrawn="1"/>
        </p:nvPicPr>
        <p:blipFill>
          <a:blip r:embed="rId9"/>
          <a:stretch>
            <a:fillRect/>
          </a:stretch>
        </p:blipFill>
        <p:spPr>
          <a:xfrm>
            <a:off x="7278624" y="0"/>
            <a:ext cx="4913376" cy="6858000"/>
          </a:xfrm>
          <a:prstGeom prst="rect">
            <a:avLst/>
          </a:prstGeom>
        </p:spPr>
      </p:pic>
      <p:pic>
        <p:nvPicPr>
          <p:cNvPr id="10" name="Picture 2" descr="Seal of Massachusetts - Wikipedia">
            <a:extLst>
              <a:ext uri="{FF2B5EF4-FFF2-40B4-BE49-F238E27FC236}">
                <a16:creationId xmlns:a16="http://schemas.microsoft.com/office/drawing/2014/main" id="{240B148E-504A-11A8-DFC1-2E317A8ED152}"/>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91930" y="895739"/>
            <a:ext cx="1353127" cy="135277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1F4C31E0-FE61-6220-BFB9-B1E9B7A0E32D}"/>
              </a:ext>
            </a:extLst>
          </p:cNvPr>
          <p:cNvCxnSpPr/>
          <p:nvPr userDrawn="1"/>
        </p:nvCxnSpPr>
        <p:spPr>
          <a:xfrm>
            <a:off x="2211353" y="914236"/>
            <a:ext cx="0" cy="1334278"/>
          </a:xfrm>
          <a:prstGeom prst="line">
            <a:avLst/>
          </a:prstGeom>
          <a:ln w="571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40EB922-D971-A4F7-34F9-8EF47A437A1F}"/>
              </a:ext>
            </a:extLst>
          </p:cNvPr>
          <p:cNvSpPr txBox="1"/>
          <p:nvPr userDrawn="1"/>
        </p:nvSpPr>
        <p:spPr>
          <a:xfrm>
            <a:off x="2464027" y="1100360"/>
            <a:ext cx="3778900" cy="326823"/>
          </a:xfrm>
          <a:prstGeom prst="rect">
            <a:avLst/>
          </a:prstGeom>
          <a:ln w="6350">
            <a:noFill/>
            <a:miter lim="800000"/>
          </a:ln>
        </p:spPr>
        <p:txBody>
          <a:bodyPr vert="horz" wrap="none" lIns="0" tIns="0" rIns="0" bIns="0" rtlCol="0">
            <a:noAutofit/>
          </a:bodyPr>
          <a:lstStyle/>
          <a:p>
            <a:pPr algn="l">
              <a:spcBef>
                <a:spcPts val="300"/>
              </a:spcBef>
              <a:spcAft>
                <a:spcPts val="300"/>
              </a:spcAft>
              <a:buNone/>
            </a:pPr>
            <a:r>
              <a:rPr lang="en-US" sz="2000" b="1">
                <a:solidFill>
                  <a:schemeClr val="accent1"/>
                </a:solidFill>
              </a:rPr>
              <a:t>Commonwealth of Massachusetts</a:t>
            </a:r>
          </a:p>
        </p:txBody>
      </p:sp>
      <p:sp>
        <p:nvSpPr>
          <p:cNvPr id="14" name="TextBox 13">
            <a:extLst>
              <a:ext uri="{FF2B5EF4-FFF2-40B4-BE49-F238E27FC236}">
                <a16:creationId xmlns:a16="http://schemas.microsoft.com/office/drawing/2014/main" id="{255A5555-129C-09F4-91DC-889097E4247D}"/>
              </a:ext>
            </a:extLst>
          </p:cNvPr>
          <p:cNvSpPr txBox="1"/>
          <p:nvPr userDrawn="1"/>
        </p:nvSpPr>
        <p:spPr>
          <a:xfrm>
            <a:off x="2477650" y="1503684"/>
            <a:ext cx="4161455" cy="744830"/>
          </a:xfrm>
          <a:prstGeom prst="rect">
            <a:avLst/>
          </a:prstGeom>
          <a:ln w="6350">
            <a:noFill/>
            <a:miter lim="800000"/>
          </a:ln>
        </p:spPr>
        <p:txBody>
          <a:bodyPr vert="horz" wrap="none" lIns="0" tIns="0" rIns="0" bIns="0" rtlCol="0">
            <a:noAutofit/>
          </a:bodyPr>
          <a:lstStyle/>
          <a:p>
            <a:pPr algn="l">
              <a:spcBef>
                <a:spcPts val="0"/>
              </a:spcBef>
              <a:spcAft>
                <a:spcPts val="0"/>
              </a:spcAft>
              <a:buNone/>
            </a:pPr>
            <a:r>
              <a:rPr lang="en-US" sz="1600" b="1">
                <a:solidFill>
                  <a:schemeClr val="accent1"/>
                </a:solidFill>
              </a:rPr>
              <a:t>Executive Office of</a:t>
            </a:r>
          </a:p>
          <a:p>
            <a:pPr algn="l">
              <a:spcBef>
                <a:spcPts val="0"/>
              </a:spcBef>
              <a:spcAft>
                <a:spcPts val="0"/>
              </a:spcAft>
              <a:buNone/>
            </a:pPr>
            <a:r>
              <a:rPr lang="en-US" sz="1600" b="1">
                <a:solidFill>
                  <a:schemeClr val="accent1"/>
                </a:solidFill>
              </a:rPr>
              <a:t>Housing and Livable Communities</a:t>
            </a:r>
          </a:p>
        </p:txBody>
      </p:sp>
    </p:spTree>
    <p:extLst>
      <p:ext uri="{BB962C8B-B14F-4D97-AF65-F5344CB8AC3E}">
        <p14:creationId xmlns:p14="http://schemas.microsoft.com/office/powerpoint/2010/main" val="2926858110"/>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4.xml"/><Relationship Id="rId18" Type="http://schemas.openxmlformats.org/officeDocument/2006/relationships/tags" Target="../tags/tag9.xml"/><Relationship Id="rId26" Type="http://schemas.openxmlformats.org/officeDocument/2006/relationships/tags" Target="../tags/tag17.xml"/><Relationship Id="rId3" Type="http://schemas.openxmlformats.org/officeDocument/2006/relationships/slideLayout" Target="../slideLayouts/slideLayout3.xml"/><Relationship Id="rId21" Type="http://schemas.openxmlformats.org/officeDocument/2006/relationships/tags" Target="../tags/tag12.xml"/><Relationship Id="rId7" Type="http://schemas.openxmlformats.org/officeDocument/2006/relationships/slideLayout" Target="../slideLayouts/slideLayout7.xml"/><Relationship Id="rId12" Type="http://schemas.openxmlformats.org/officeDocument/2006/relationships/tags" Target="../tags/tag3.xml"/><Relationship Id="rId17" Type="http://schemas.openxmlformats.org/officeDocument/2006/relationships/tags" Target="../tags/tag8.xml"/><Relationship Id="rId25" Type="http://schemas.openxmlformats.org/officeDocument/2006/relationships/tags" Target="../tags/tag16.xml"/><Relationship Id="rId2" Type="http://schemas.openxmlformats.org/officeDocument/2006/relationships/slideLayout" Target="../slideLayouts/slideLayout2.xml"/><Relationship Id="rId16" Type="http://schemas.openxmlformats.org/officeDocument/2006/relationships/tags" Target="../tags/tag7.xml"/><Relationship Id="rId20" Type="http://schemas.openxmlformats.org/officeDocument/2006/relationships/tags" Target="../tags/tag11.xml"/><Relationship Id="rId29"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24" Type="http://schemas.openxmlformats.org/officeDocument/2006/relationships/tags" Target="../tags/tag15.xml"/><Relationship Id="rId5" Type="http://schemas.openxmlformats.org/officeDocument/2006/relationships/slideLayout" Target="../slideLayouts/slideLayout5.xml"/><Relationship Id="rId15" Type="http://schemas.openxmlformats.org/officeDocument/2006/relationships/tags" Target="../tags/tag6.xml"/><Relationship Id="rId23" Type="http://schemas.openxmlformats.org/officeDocument/2006/relationships/tags" Target="../tags/tag14.xml"/><Relationship Id="rId28" Type="http://schemas.openxmlformats.org/officeDocument/2006/relationships/tags" Target="../tags/tag19.xml"/><Relationship Id="rId10" Type="http://schemas.openxmlformats.org/officeDocument/2006/relationships/tags" Target="../tags/tag1.xml"/><Relationship Id="rId19" Type="http://schemas.openxmlformats.org/officeDocument/2006/relationships/tags" Target="../tags/tag10.xml"/><Relationship Id="rId31"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tags" Target="../tags/tag5.xml"/><Relationship Id="rId22" Type="http://schemas.openxmlformats.org/officeDocument/2006/relationships/tags" Target="../tags/tag13.xml"/><Relationship Id="rId27" Type="http://schemas.openxmlformats.org/officeDocument/2006/relationships/tags" Target="../tags/tag18.xml"/><Relationship Id="rId30"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13" Type="http://schemas.openxmlformats.org/officeDocument/2006/relationships/tags" Target="../tags/tag53.xml"/><Relationship Id="rId18" Type="http://schemas.openxmlformats.org/officeDocument/2006/relationships/tags" Target="../tags/tag58.xml"/><Relationship Id="rId26" Type="http://schemas.openxmlformats.org/officeDocument/2006/relationships/tags" Target="../tags/tag66.xml"/><Relationship Id="rId3" Type="http://schemas.openxmlformats.org/officeDocument/2006/relationships/slideLayout" Target="../slideLayouts/slideLayout11.xml"/><Relationship Id="rId21" Type="http://schemas.openxmlformats.org/officeDocument/2006/relationships/tags" Target="../tags/tag61.xml"/><Relationship Id="rId7" Type="http://schemas.openxmlformats.org/officeDocument/2006/relationships/slideLayout" Target="../slideLayouts/slideLayout15.xml"/><Relationship Id="rId12" Type="http://schemas.openxmlformats.org/officeDocument/2006/relationships/tags" Target="../tags/tag52.xml"/><Relationship Id="rId17" Type="http://schemas.openxmlformats.org/officeDocument/2006/relationships/tags" Target="../tags/tag57.xml"/><Relationship Id="rId25" Type="http://schemas.openxmlformats.org/officeDocument/2006/relationships/tags" Target="../tags/tag65.xml"/><Relationship Id="rId2" Type="http://schemas.openxmlformats.org/officeDocument/2006/relationships/slideLayout" Target="../slideLayouts/slideLayout10.xml"/><Relationship Id="rId16" Type="http://schemas.openxmlformats.org/officeDocument/2006/relationships/tags" Target="../tags/tag56.xml"/><Relationship Id="rId20" Type="http://schemas.openxmlformats.org/officeDocument/2006/relationships/tags" Target="../tags/tag60.xml"/><Relationship Id="rId29" Type="http://schemas.openxmlformats.org/officeDocument/2006/relationships/image" Target="../media/image1.emf"/><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tags" Target="../tags/tag51.xml"/><Relationship Id="rId24" Type="http://schemas.openxmlformats.org/officeDocument/2006/relationships/tags" Target="../tags/tag64.xml"/><Relationship Id="rId5" Type="http://schemas.openxmlformats.org/officeDocument/2006/relationships/slideLayout" Target="../slideLayouts/slideLayout13.xml"/><Relationship Id="rId15" Type="http://schemas.openxmlformats.org/officeDocument/2006/relationships/tags" Target="../tags/tag55.xml"/><Relationship Id="rId23" Type="http://schemas.openxmlformats.org/officeDocument/2006/relationships/tags" Target="../tags/tag63.xml"/><Relationship Id="rId28" Type="http://schemas.openxmlformats.org/officeDocument/2006/relationships/oleObject" Target="../embeddings/oleObject1.bin"/><Relationship Id="rId10" Type="http://schemas.openxmlformats.org/officeDocument/2006/relationships/tags" Target="../tags/tag50.xml"/><Relationship Id="rId19" Type="http://schemas.openxmlformats.org/officeDocument/2006/relationships/tags" Target="../tags/tag59.xml"/><Relationship Id="rId4" Type="http://schemas.openxmlformats.org/officeDocument/2006/relationships/slideLayout" Target="../slideLayouts/slideLayout12.xml"/><Relationship Id="rId9" Type="http://schemas.openxmlformats.org/officeDocument/2006/relationships/tags" Target="../tags/tag49.xml"/><Relationship Id="rId14" Type="http://schemas.openxmlformats.org/officeDocument/2006/relationships/tags" Target="../tags/tag54.xml"/><Relationship Id="rId22" Type="http://schemas.openxmlformats.org/officeDocument/2006/relationships/tags" Target="../tags/tag62.xml"/><Relationship Id="rId27" Type="http://schemas.openxmlformats.org/officeDocument/2006/relationships/tags" Target="../tags/tag67.xml"/><Relationship Id="rId30"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13" Type="http://schemas.openxmlformats.org/officeDocument/2006/relationships/tags" Target="../tags/tag101.xml"/><Relationship Id="rId18" Type="http://schemas.openxmlformats.org/officeDocument/2006/relationships/tags" Target="../tags/tag106.xml"/><Relationship Id="rId26" Type="http://schemas.openxmlformats.org/officeDocument/2006/relationships/tags" Target="../tags/tag114.xml"/><Relationship Id="rId3" Type="http://schemas.openxmlformats.org/officeDocument/2006/relationships/slideLayout" Target="../slideLayouts/slideLayout18.xml"/><Relationship Id="rId21" Type="http://schemas.openxmlformats.org/officeDocument/2006/relationships/tags" Target="../tags/tag109.xml"/><Relationship Id="rId7" Type="http://schemas.openxmlformats.org/officeDocument/2006/relationships/slideLayout" Target="../slideLayouts/slideLayout22.xml"/><Relationship Id="rId12" Type="http://schemas.openxmlformats.org/officeDocument/2006/relationships/tags" Target="../tags/tag100.xml"/><Relationship Id="rId17" Type="http://schemas.openxmlformats.org/officeDocument/2006/relationships/tags" Target="../tags/tag105.xml"/><Relationship Id="rId25" Type="http://schemas.openxmlformats.org/officeDocument/2006/relationships/tags" Target="../tags/tag113.xml"/><Relationship Id="rId2" Type="http://schemas.openxmlformats.org/officeDocument/2006/relationships/slideLayout" Target="../slideLayouts/slideLayout17.xml"/><Relationship Id="rId16" Type="http://schemas.openxmlformats.org/officeDocument/2006/relationships/tags" Target="../tags/tag104.xml"/><Relationship Id="rId20" Type="http://schemas.openxmlformats.org/officeDocument/2006/relationships/tags" Target="../tags/tag108.xml"/><Relationship Id="rId29" Type="http://schemas.openxmlformats.org/officeDocument/2006/relationships/image" Target="../media/image1.emf"/><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ags" Target="../tags/tag99.xml"/><Relationship Id="rId24" Type="http://schemas.openxmlformats.org/officeDocument/2006/relationships/tags" Target="../tags/tag112.xml"/><Relationship Id="rId5" Type="http://schemas.openxmlformats.org/officeDocument/2006/relationships/slideLayout" Target="../slideLayouts/slideLayout20.xml"/><Relationship Id="rId15" Type="http://schemas.openxmlformats.org/officeDocument/2006/relationships/tags" Target="../tags/tag103.xml"/><Relationship Id="rId23" Type="http://schemas.openxmlformats.org/officeDocument/2006/relationships/tags" Target="../tags/tag111.xml"/><Relationship Id="rId28" Type="http://schemas.openxmlformats.org/officeDocument/2006/relationships/oleObject" Target="../embeddings/oleObject1.bin"/><Relationship Id="rId10" Type="http://schemas.openxmlformats.org/officeDocument/2006/relationships/tags" Target="../tags/tag98.xml"/><Relationship Id="rId19" Type="http://schemas.openxmlformats.org/officeDocument/2006/relationships/tags" Target="../tags/tag107.xml"/><Relationship Id="rId4" Type="http://schemas.openxmlformats.org/officeDocument/2006/relationships/slideLayout" Target="../slideLayouts/slideLayout19.xml"/><Relationship Id="rId9" Type="http://schemas.openxmlformats.org/officeDocument/2006/relationships/tags" Target="../tags/tag97.xml"/><Relationship Id="rId14" Type="http://schemas.openxmlformats.org/officeDocument/2006/relationships/tags" Target="../tags/tag102.xml"/><Relationship Id="rId22" Type="http://schemas.openxmlformats.org/officeDocument/2006/relationships/tags" Target="../tags/tag110.xml"/><Relationship Id="rId27" Type="http://schemas.openxmlformats.org/officeDocument/2006/relationships/tags" Target="../tags/tag115.xml"/><Relationship Id="rId30"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0"/>
            </p:custDataLst>
            <p:extLst>
              <p:ext uri="{D42A27DB-BD31-4B8C-83A1-F6EECF244321}">
                <p14:modId xmlns:p14="http://schemas.microsoft.com/office/powerpoint/2010/main" val="1035914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9" imgW="413" imgH="416" progId="TCLayout.ActiveDocument.1">
                  <p:embed/>
                </p:oleObj>
              </mc:Choice>
              <mc:Fallback>
                <p:oleObj name="think-cell Slide" r:id="rId29"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30"/>
                      <a:stretch>
                        <a:fillRect/>
                      </a:stretch>
                    </p:blipFill>
                    <p:spPr>
                      <a:xfrm>
                        <a:off x="1588" y="1588"/>
                        <a:ext cx="1588" cy="1588"/>
                      </a:xfrm>
                      <a:prstGeom prst="rect">
                        <a:avLst/>
                      </a:prstGeom>
                    </p:spPr>
                  </p:pic>
                </p:oleObj>
              </mc:Fallback>
            </mc:AlternateContent>
          </a:graphicData>
        </a:graphic>
      </p:graphicFrame>
      <p:sp>
        <p:nvSpPr>
          <p:cNvPr id="150" name="Rectangle 149">
            <a:extLst>
              <a:ext uri="{FF2B5EF4-FFF2-40B4-BE49-F238E27FC236}">
                <a16:creationId xmlns:a16="http://schemas.microsoft.com/office/drawing/2014/main" id="{FB1479BB-3467-409E-A104-0D87D27AAC4B}"/>
              </a:ext>
            </a:extLst>
          </p:cNvPr>
          <p:cNvSpPr/>
          <p:nvPr userDrawn="1"/>
        </p:nvSpPr>
        <p:spPr>
          <a:xfrm>
            <a:off x="0" y="0"/>
            <a:ext cx="12192000" cy="1003952"/>
          </a:xfrm>
          <a:prstGeom prst="rect">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11"/>
            </p:custDataLst>
          </p:nvPr>
        </p:nvSpPr>
        <p:spPr>
          <a:xfrm>
            <a:off x="553972" y="6278400"/>
            <a:ext cx="7278624"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12"/>
            </p:custDataLst>
          </p:nvPr>
        </p:nvSpPr>
        <p:spPr>
          <a:xfrm>
            <a:off x="554736" y="172212"/>
            <a:ext cx="10602418" cy="731520"/>
          </a:xfrm>
          <a:prstGeom prst="rect">
            <a:avLst/>
          </a:prstGeom>
        </p:spPr>
        <p:txBody>
          <a:bodyPr vert="horz" wrap="square" lIns="0" tIns="0" rIns="0" bIns="0" rtlCol="0" anchor="b" anchorCtr="0">
            <a:noAutofit/>
          </a:bodyPr>
          <a:lstStyle/>
          <a:p>
            <a:pPr lvl="0"/>
            <a:r>
              <a:rPr lang="en-US"/>
              <a:t>Click to edit Master title style</a:t>
            </a:r>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865376"/>
              <a:ext cx="11082528" cy="4352544"/>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331720"/>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88163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1411265"/>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13"/>
            </p:custDataLst>
          </p:nvPr>
        </p:nvSpPr>
        <p:spPr>
          <a:xfrm>
            <a:off x="5987738" y="2170800"/>
            <a:ext cx="3049253" cy="569387"/>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Above Chart Exhibit Title</a:t>
            </a:r>
          </a:p>
          <a:p>
            <a:pPr lvl="0"/>
            <a:r>
              <a:rPr lang="en-US" b="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484655" cy="1815882"/>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0" name="LegendLines" hidden="1">
            <a:extLst>
              <a:ext uri="{FF2B5EF4-FFF2-40B4-BE49-F238E27FC236}">
                <a16:creationId xmlns:a16="http://schemas.microsoft.com/office/drawing/2014/main" id="{211646D3-F78C-4B25-8400-C661FAD08A4E}"/>
              </a:ext>
            </a:extLst>
          </p:cNvPr>
          <p:cNvGrpSpPr/>
          <p:nvPr userDrawn="1"/>
        </p:nvGrpSpPr>
        <p:grpSpPr>
          <a:xfrm>
            <a:off x="10317304" y="3150223"/>
            <a:ext cx="1319960" cy="958286"/>
            <a:chOff x="10162879" y="3243772"/>
            <a:chExt cx="1319960" cy="958286"/>
          </a:xfrm>
        </p:grpSpPr>
        <p:sp>
          <p:nvSpPr>
            <p:cNvPr id="171" name="Legend1">
              <a:extLst>
                <a:ext uri="{FF2B5EF4-FFF2-40B4-BE49-F238E27FC236}">
                  <a16:creationId xmlns:a16="http://schemas.microsoft.com/office/drawing/2014/main" id="{0B021BBA-48A1-429D-AA7E-AC9A036BC7FF}"/>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2" name="Legend2">
              <a:extLst>
                <a:ext uri="{FF2B5EF4-FFF2-40B4-BE49-F238E27FC236}">
                  <a16:creationId xmlns:a16="http://schemas.microsoft.com/office/drawing/2014/main" id="{0AC70767-09D6-4921-87E1-C04A7A85D819}"/>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3" name="Legend3">
              <a:extLst>
                <a:ext uri="{FF2B5EF4-FFF2-40B4-BE49-F238E27FC236}">
                  <a16:creationId xmlns:a16="http://schemas.microsoft.com/office/drawing/2014/main" id="{9F3F402B-1959-4C86-B039-9DEA006D844A}"/>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4" name="LineLegend3">
              <a:extLst>
                <a:ext uri="{FF2B5EF4-FFF2-40B4-BE49-F238E27FC236}">
                  <a16:creationId xmlns:a16="http://schemas.microsoft.com/office/drawing/2014/main" id="{F117518E-15B0-4AA6-BDED-9D4E3B0E5B15}"/>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sp>
          <p:nvSpPr>
            <p:cNvPr id="175" name="LineLegend2">
              <a:extLst>
                <a:ext uri="{FF2B5EF4-FFF2-40B4-BE49-F238E27FC236}">
                  <a16:creationId xmlns:a16="http://schemas.microsoft.com/office/drawing/2014/main" id="{15FADA6A-22D9-4F7E-B242-9B37942876B4}"/>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sp>
          <p:nvSpPr>
            <p:cNvPr id="176" name="LineLegend1">
              <a:extLst>
                <a:ext uri="{FF2B5EF4-FFF2-40B4-BE49-F238E27FC236}">
                  <a16:creationId xmlns:a16="http://schemas.microsoft.com/office/drawing/2014/main" id="{107AB14C-664F-48E5-B849-8B34F08AEE92}"/>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grpSp>
      <p:grpSp>
        <p:nvGrpSpPr>
          <p:cNvPr id="177" name="LegendMoons" hidden="1">
            <a:extLst>
              <a:ext uri="{FF2B5EF4-FFF2-40B4-BE49-F238E27FC236}">
                <a16:creationId xmlns:a16="http://schemas.microsoft.com/office/drawing/2014/main" id="{BDF7B842-1ABC-48A3-80EB-6CE45E94B1A8}"/>
              </a:ext>
            </a:extLst>
          </p:cNvPr>
          <p:cNvGrpSpPr/>
          <p:nvPr userDrawn="1"/>
        </p:nvGrpSpPr>
        <p:grpSpPr>
          <a:xfrm>
            <a:off x="10688315" y="1145373"/>
            <a:ext cx="948949" cy="1731859"/>
            <a:chOff x="7723680" y="1702457"/>
            <a:chExt cx="948949" cy="1731859"/>
          </a:xfrm>
        </p:grpSpPr>
        <p:sp>
          <p:nvSpPr>
            <p:cNvPr id="178" name="Legend1">
              <a:extLst>
                <a:ext uri="{FF2B5EF4-FFF2-40B4-BE49-F238E27FC236}">
                  <a16:creationId xmlns:a16="http://schemas.microsoft.com/office/drawing/2014/main" id="{E4295754-646D-423F-B67B-4DE55D3505A8}"/>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86" name="Legend2">
              <a:extLst>
                <a:ext uri="{FF2B5EF4-FFF2-40B4-BE49-F238E27FC236}">
                  <a16:creationId xmlns:a16="http://schemas.microsoft.com/office/drawing/2014/main" id="{3FFEC667-EC80-4497-8AC9-AB964A0B7419}"/>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8" name="Legend3">
              <a:extLst>
                <a:ext uri="{FF2B5EF4-FFF2-40B4-BE49-F238E27FC236}">
                  <a16:creationId xmlns:a16="http://schemas.microsoft.com/office/drawing/2014/main" id="{D8A52052-770F-4D10-BC37-4F3CD2A190E3}"/>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9" name="Legend4">
              <a:extLst>
                <a:ext uri="{FF2B5EF4-FFF2-40B4-BE49-F238E27FC236}">
                  <a16:creationId xmlns:a16="http://schemas.microsoft.com/office/drawing/2014/main" id="{0D17E38E-FA20-4D94-AAE9-C1214F8D21B0}"/>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00" name="Legend5">
              <a:extLst>
                <a:ext uri="{FF2B5EF4-FFF2-40B4-BE49-F238E27FC236}">
                  <a16:creationId xmlns:a16="http://schemas.microsoft.com/office/drawing/2014/main" id="{F3D7D201-9065-4BA2-8174-C06ADE0EC9E5}"/>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nvGrpSpPr>
            <p:cNvPr id="201" name="MoonLegend1">
              <a:extLst>
                <a:ext uri="{FF2B5EF4-FFF2-40B4-BE49-F238E27FC236}">
                  <a16:creationId xmlns:a16="http://schemas.microsoft.com/office/drawing/2014/main" id="{3CBE9DD3-6EA1-4E1C-B31C-078C64F019CC}"/>
                </a:ext>
              </a:extLst>
            </p:cNvPr>
            <p:cNvGrpSpPr>
              <a:grpSpLocks noChangeAspect="1"/>
            </p:cNvGrpSpPr>
            <p:nvPr>
              <p:custDataLst>
                <p:tags r:id="rId14"/>
              </p:custDataLst>
            </p:nvPr>
          </p:nvGrpSpPr>
          <p:grpSpPr>
            <a:xfrm>
              <a:off x="7723680" y="1702457"/>
              <a:ext cx="228600" cy="228600"/>
              <a:chOff x="762000" y="1270000"/>
              <a:chExt cx="254000" cy="254000"/>
            </a:xfrm>
          </p:grpSpPr>
          <p:sp>
            <p:nvSpPr>
              <p:cNvPr id="214" name="Oval 213">
                <a:extLst>
                  <a:ext uri="{FF2B5EF4-FFF2-40B4-BE49-F238E27FC236}">
                    <a16:creationId xmlns:a16="http://schemas.microsoft.com/office/drawing/2014/main" id="{F18EB24D-60A7-4E7B-8C92-584C918D6F28}"/>
                  </a:ext>
                </a:extLst>
              </p:cNvPr>
              <p:cNvSpPr/>
              <p:nvPr>
                <p:custDataLst>
                  <p:tags r:id="rId2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5" name="Arc 214">
                <a:extLst>
                  <a:ext uri="{FF2B5EF4-FFF2-40B4-BE49-F238E27FC236}">
                    <a16:creationId xmlns:a16="http://schemas.microsoft.com/office/drawing/2014/main" id="{FA2E9A3E-201E-44F7-B8A2-EB045F5DC738}"/>
                  </a:ext>
                </a:extLst>
              </p:cNvPr>
              <p:cNvSpPr/>
              <p:nvPr>
                <p:custDataLst>
                  <p:tags r:id="rId28"/>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2" name="MoonLegend2">
              <a:extLst>
                <a:ext uri="{FF2B5EF4-FFF2-40B4-BE49-F238E27FC236}">
                  <a16:creationId xmlns:a16="http://schemas.microsoft.com/office/drawing/2014/main" id="{B8F539DC-1462-4592-8D65-533D04087074}"/>
                </a:ext>
              </a:extLst>
            </p:cNvPr>
            <p:cNvGrpSpPr>
              <a:grpSpLocks noChangeAspect="1"/>
            </p:cNvGrpSpPr>
            <p:nvPr>
              <p:custDataLst>
                <p:tags r:id="rId15"/>
              </p:custDataLst>
            </p:nvPr>
          </p:nvGrpSpPr>
          <p:grpSpPr>
            <a:xfrm>
              <a:off x="7723680" y="2078270"/>
              <a:ext cx="228600" cy="228600"/>
              <a:chOff x="762000" y="1270000"/>
              <a:chExt cx="254000" cy="254000"/>
            </a:xfrm>
          </p:grpSpPr>
          <p:sp>
            <p:nvSpPr>
              <p:cNvPr id="212" name="Oval 211">
                <a:extLst>
                  <a:ext uri="{FF2B5EF4-FFF2-40B4-BE49-F238E27FC236}">
                    <a16:creationId xmlns:a16="http://schemas.microsoft.com/office/drawing/2014/main" id="{3F42F8DB-B562-4ED4-8ED5-5A971C7B9871}"/>
                  </a:ext>
                </a:extLst>
              </p:cNvPr>
              <p:cNvSpPr/>
              <p:nvPr>
                <p:custDataLst>
                  <p:tags r:id="rId2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3" name="Arc 212">
                <a:extLst>
                  <a:ext uri="{FF2B5EF4-FFF2-40B4-BE49-F238E27FC236}">
                    <a16:creationId xmlns:a16="http://schemas.microsoft.com/office/drawing/2014/main" id="{4A13A721-530D-48D9-9C3C-841459236201}"/>
                  </a:ext>
                </a:extLst>
              </p:cNvPr>
              <p:cNvSpPr/>
              <p:nvPr>
                <p:custDataLst>
                  <p:tags r:id="rId26"/>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3" name="MoonLegend3">
              <a:extLst>
                <a:ext uri="{FF2B5EF4-FFF2-40B4-BE49-F238E27FC236}">
                  <a16:creationId xmlns:a16="http://schemas.microsoft.com/office/drawing/2014/main" id="{48D5F220-86F6-47D7-A1D1-D19205E2A598}"/>
                </a:ext>
              </a:extLst>
            </p:cNvPr>
            <p:cNvGrpSpPr>
              <a:grpSpLocks noChangeAspect="1"/>
            </p:cNvGrpSpPr>
            <p:nvPr>
              <p:custDataLst>
                <p:tags r:id="rId16"/>
              </p:custDataLst>
            </p:nvPr>
          </p:nvGrpSpPr>
          <p:grpSpPr>
            <a:xfrm>
              <a:off x="7723680" y="2454085"/>
              <a:ext cx="228600" cy="228600"/>
              <a:chOff x="762000" y="1270000"/>
              <a:chExt cx="254000" cy="254000"/>
            </a:xfrm>
          </p:grpSpPr>
          <p:sp>
            <p:nvSpPr>
              <p:cNvPr id="210" name="Oval 209">
                <a:extLst>
                  <a:ext uri="{FF2B5EF4-FFF2-40B4-BE49-F238E27FC236}">
                    <a16:creationId xmlns:a16="http://schemas.microsoft.com/office/drawing/2014/main" id="{CBF3CE22-7BA6-42A1-83BD-D41C363738B5}"/>
                  </a:ext>
                </a:extLst>
              </p:cNvPr>
              <p:cNvSpPr/>
              <p:nvPr>
                <p:custDataLst>
                  <p:tags r:id="rId2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1" name="Arc 210">
                <a:extLst>
                  <a:ext uri="{FF2B5EF4-FFF2-40B4-BE49-F238E27FC236}">
                    <a16:creationId xmlns:a16="http://schemas.microsoft.com/office/drawing/2014/main" id="{6C9D0E8E-0975-4B29-A4AD-AB48A3F1BD5E}"/>
                  </a:ext>
                </a:extLst>
              </p:cNvPr>
              <p:cNvSpPr/>
              <p:nvPr>
                <p:custDataLst>
                  <p:tags r:id="rId24"/>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4" name="MoonLegend4">
              <a:extLst>
                <a:ext uri="{FF2B5EF4-FFF2-40B4-BE49-F238E27FC236}">
                  <a16:creationId xmlns:a16="http://schemas.microsoft.com/office/drawing/2014/main" id="{D139EA4C-B92F-4DFE-B991-1AF2ACD5B2D7}"/>
                </a:ext>
              </a:extLst>
            </p:cNvPr>
            <p:cNvGrpSpPr>
              <a:grpSpLocks noChangeAspect="1"/>
            </p:cNvGrpSpPr>
            <p:nvPr>
              <p:custDataLst>
                <p:tags r:id="rId17"/>
              </p:custDataLst>
            </p:nvPr>
          </p:nvGrpSpPr>
          <p:grpSpPr>
            <a:xfrm>
              <a:off x="7723680" y="2829900"/>
              <a:ext cx="228600" cy="228600"/>
              <a:chOff x="762000" y="1270000"/>
              <a:chExt cx="254000" cy="254000"/>
            </a:xfrm>
          </p:grpSpPr>
          <p:sp>
            <p:nvSpPr>
              <p:cNvPr id="208" name="Oval 207">
                <a:extLst>
                  <a:ext uri="{FF2B5EF4-FFF2-40B4-BE49-F238E27FC236}">
                    <a16:creationId xmlns:a16="http://schemas.microsoft.com/office/drawing/2014/main" id="{102F0F19-90EE-488E-9352-AF3D808ACB3B}"/>
                  </a:ext>
                </a:extLst>
              </p:cNvPr>
              <p:cNvSpPr/>
              <p:nvPr>
                <p:custDataLst>
                  <p:tags r:id="rId2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09" name="Arc 208">
                <a:extLst>
                  <a:ext uri="{FF2B5EF4-FFF2-40B4-BE49-F238E27FC236}">
                    <a16:creationId xmlns:a16="http://schemas.microsoft.com/office/drawing/2014/main" id="{4EB8594A-A475-4AE5-8DA2-25F4DF3A7C4C}"/>
                  </a:ext>
                </a:extLst>
              </p:cNvPr>
              <p:cNvSpPr/>
              <p:nvPr>
                <p:custDataLst>
                  <p:tags r:id="rId22"/>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5" name="MoonLegend5">
              <a:extLst>
                <a:ext uri="{FF2B5EF4-FFF2-40B4-BE49-F238E27FC236}">
                  <a16:creationId xmlns:a16="http://schemas.microsoft.com/office/drawing/2014/main" id="{F037FB3B-A298-46B9-B5AC-43C63B060311}"/>
                </a:ext>
              </a:extLst>
            </p:cNvPr>
            <p:cNvGrpSpPr>
              <a:grpSpLocks noChangeAspect="1"/>
            </p:cNvGrpSpPr>
            <p:nvPr>
              <p:custDataLst>
                <p:tags r:id="rId18"/>
              </p:custDataLst>
            </p:nvPr>
          </p:nvGrpSpPr>
          <p:grpSpPr>
            <a:xfrm>
              <a:off x="7723680" y="3205716"/>
              <a:ext cx="228600" cy="228600"/>
              <a:chOff x="762000" y="1270000"/>
              <a:chExt cx="254000" cy="254000"/>
            </a:xfrm>
          </p:grpSpPr>
          <p:sp>
            <p:nvSpPr>
              <p:cNvPr id="206" name="Oval 205">
                <a:extLst>
                  <a:ext uri="{FF2B5EF4-FFF2-40B4-BE49-F238E27FC236}">
                    <a16:creationId xmlns:a16="http://schemas.microsoft.com/office/drawing/2014/main" id="{AAE0541F-C09C-4180-88B5-9D227A184922}"/>
                  </a:ext>
                </a:extLst>
              </p:cNvPr>
              <p:cNvSpPr/>
              <p:nvPr>
                <p:custDataLst>
                  <p:tags r:id="rId1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07" name="Arc 206">
                <a:extLst>
                  <a:ext uri="{FF2B5EF4-FFF2-40B4-BE49-F238E27FC236}">
                    <a16:creationId xmlns:a16="http://schemas.microsoft.com/office/drawing/2014/main" id="{48728647-1FDA-48A8-9913-AAAA99F369D1}"/>
                  </a:ext>
                </a:extLst>
              </p:cNvPr>
              <p:cNvSpPr/>
              <p:nvPr>
                <p:custDataLst>
                  <p:tags r:id="rId20"/>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grpSp>
        <p:nvGrpSpPr>
          <p:cNvPr id="216" name="LegendBoxes" hidden="1">
            <a:extLst>
              <a:ext uri="{FF2B5EF4-FFF2-40B4-BE49-F238E27FC236}">
                <a16:creationId xmlns:a16="http://schemas.microsoft.com/office/drawing/2014/main" id="{9AC5E30E-42F9-4F3E-96F6-75B07AFB41C7}"/>
              </a:ext>
            </a:extLst>
          </p:cNvPr>
          <p:cNvGrpSpPr/>
          <p:nvPr userDrawn="1"/>
        </p:nvGrpSpPr>
        <p:grpSpPr>
          <a:xfrm>
            <a:off x="10714801" y="4381500"/>
            <a:ext cx="922463" cy="1717282"/>
            <a:chOff x="10652400" y="4322824"/>
            <a:chExt cx="922463" cy="1717282"/>
          </a:xfrm>
        </p:grpSpPr>
        <p:sp>
          <p:nvSpPr>
            <p:cNvPr id="217" name="RectangleLegend1">
              <a:extLst>
                <a:ext uri="{FF2B5EF4-FFF2-40B4-BE49-F238E27FC236}">
                  <a16:creationId xmlns:a16="http://schemas.microsoft.com/office/drawing/2014/main" id="{77E130E0-46CA-4B27-9B39-FF8BB4C297CC}"/>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18" name="RectangleLegend2">
              <a:extLst>
                <a:ext uri="{FF2B5EF4-FFF2-40B4-BE49-F238E27FC236}">
                  <a16:creationId xmlns:a16="http://schemas.microsoft.com/office/drawing/2014/main" id="{7ECA85FA-CF5C-40DE-BDB1-AEBD248992AC}"/>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19" name="RectangleLegend3">
              <a:extLst>
                <a:ext uri="{FF2B5EF4-FFF2-40B4-BE49-F238E27FC236}">
                  <a16:creationId xmlns:a16="http://schemas.microsoft.com/office/drawing/2014/main" id="{4C65CC24-94AC-4BCA-9DF2-1F7B276A854A}"/>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0" name="RectangleLegend4">
              <a:extLst>
                <a:ext uri="{FF2B5EF4-FFF2-40B4-BE49-F238E27FC236}">
                  <a16:creationId xmlns:a16="http://schemas.microsoft.com/office/drawing/2014/main" id="{56200114-E40E-4A8E-AE10-F89A1D77D4DC}"/>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1" name="RectangleLegend5">
              <a:extLst>
                <a:ext uri="{FF2B5EF4-FFF2-40B4-BE49-F238E27FC236}">
                  <a16:creationId xmlns:a16="http://schemas.microsoft.com/office/drawing/2014/main" id="{A7C0AE57-9CA5-4DCD-81B0-00B01DC04710}"/>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2" name="Legend1">
              <a:extLst>
                <a:ext uri="{FF2B5EF4-FFF2-40B4-BE49-F238E27FC236}">
                  <a16:creationId xmlns:a16="http://schemas.microsoft.com/office/drawing/2014/main" id="{06A73F36-16E3-43A8-AB3E-09620D2FFBEC}"/>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3" name="Legend2">
              <a:extLst>
                <a:ext uri="{FF2B5EF4-FFF2-40B4-BE49-F238E27FC236}">
                  <a16:creationId xmlns:a16="http://schemas.microsoft.com/office/drawing/2014/main" id="{D8625409-BDD1-45C7-AD1E-3BDAEDB5094C}"/>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4" name="Legend3">
              <a:extLst>
                <a:ext uri="{FF2B5EF4-FFF2-40B4-BE49-F238E27FC236}">
                  <a16:creationId xmlns:a16="http://schemas.microsoft.com/office/drawing/2014/main" id="{7B8563CB-99B9-46F3-9F32-999D5EBE12F2}"/>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5" name="Legend4">
              <a:extLst>
                <a:ext uri="{FF2B5EF4-FFF2-40B4-BE49-F238E27FC236}">
                  <a16:creationId xmlns:a16="http://schemas.microsoft.com/office/drawing/2014/main" id="{C0D429E6-96A8-4BE1-AB91-221C57BB01AD}"/>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6" name="Legend5">
              <a:extLst>
                <a:ext uri="{FF2B5EF4-FFF2-40B4-BE49-F238E27FC236}">
                  <a16:creationId xmlns:a16="http://schemas.microsoft.com/office/drawing/2014/main" id="{0C9A666D-7268-404F-BCEC-978D1FD5E546}"/>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pic>
        <p:nvPicPr>
          <p:cNvPr id="7" name="Picture 6" descr="Logo&#10;&#10;Description automatically generated">
            <a:extLst>
              <a:ext uri="{FF2B5EF4-FFF2-40B4-BE49-F238E27FC236}">
                <a16:creationId xmlns:a16="http://schemas.microsoft.com/office/drawing/2014/main" id="{685B6943-4B16-4DBA-FC8B-554C77CC2CB0}"/>
              </a:ext>
            </a:extLst>
          </p:cNvPr>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11248293" y="76430"/>
            <a:ext cx="853046" cy="853391"/>
          </a:xfrm>
          <a:prstGeom prst="rect">
            <a:avLst/>
          </a:prstGeom>
        </p:spPr>
      </p:pic>
    </p:spTree>
    <p:extLst>
      <p:ext uri="{BB962C8B-B14F-4D97-AF65-F5344CB8AC3E}">
        <p14:creationId xmlns:p14="http://schemas.microsoft.com/office/powerpoint/2010/main" val="917865108"/>
      </p:ext>
    </p:extLst>
  </p:cSld>
  <p:clrMap bg1="lt1" tx1="dk1" bg2="lt2" tx2="dk2" accent1="accent1" accent2="accent2" accent3="accent3" accent4="accent4" accent5="accent5" accent6="accent6" hlink="hlink" folHlink="folHlink"/>
  <p:sldLayoutIdLst>
    <p:sldLayoutId id="2147483676" r:id="rId1"/>
    <p:sldLayoutId id="2147483691" r:id="rId2"/>
    <p:sldLayoutId id="2147483677" r:id="rId3"/>
    <p:sldLayoutId id="2147483692" r:id="rId4"/>
    <p:sldLayoutId id="2147483689" r:id="rId5"/>
    <p:sldLayoutId id="2147483690" r:id="rId6"/>
    <p:sldLayoutId id="2147483688" r:id="rId7"/>
    <p:sldLayoutId id="2147483709" r:id="rId8"/>
  </p:sldLayoutIdLst>
  <p:hf sldNum="0" hdr="0" dt="0"/>
  <p:txStyles>
    <p:titleStyle>
      <a:lvl1pPr algn="l" defTabSz="914400" rtl="0" eaLnBrk="1" latinLnBrk="0" hangingPunct="1">
        <a:lnSpc>
          <a:spcPct val="100000"/>
        </a:lnSpc>
        <a:spcBef>
          <a:spcPct val="0"/>
        </a:spcBef>
        <a:buNone/>
        <a:defRPr lang="en-US" sz="2400" b="1" kern="1200" spc="0" baseline="0" dirty="0">
          <a:ln w="6350" cap="flat">
            <a:noFill/>
            <a:miter lim="800000"/>
          </a:ln>
          <a:solidFill>
            <a:schemeClr val="bg2"/>
          </a:solidFill>
          <a:latin typeface="+mj-lt"/>
          <a:ea typeface="+mj-ea"/>
          <a:cs typeface="+mj-cs"/>
        </a:defRPr>
      </a:lvl1pPr>
    </p:titleStyle>
    <p:bodyStyle>
      <a:lvl1pPr marL="228600" indent="-228600" algn="l" defTabSz="914400" rtl="0" eaLnBrk="1" latinLnBrk="0" hangingPunct="1">
        <a:lnSpc>
          <a:spcPct val="100000"/>
        </a:lnSpc>
        <a:spcBef>
          <a:spcPts val="30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Arial" panose="020B0604020202020204" pitchFamily="34" charset="0"/>
        </a:defRPr>
      </a:lvl1pPr>
      <a:lvl2pPr marL="457200" indent="-225425"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2pPr>
      <a:lvl3pPr marL="685800" indent="-214313"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64">
          <p15:clr>
            <a:srgbClr val="5ACBF0"/>
          </p15:clr>
        </p15:guide>
        <p15:guide id="3" orient="horz" pos="3912">
          <p15:clr>
            <a:srgbClr val="5ACBF0"/>
          </p15:clr>
        </p15:guide>
        <p15:guide id="4" orient="horz" pos="1176">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9"/>
            </p:custDataLst>
            <p:extLst>
              <p:ext uri="{D42A27DB-BD31-4B8C-83A1-F6EECF244321}">
                <p14:modId xmlns:p14="http://schemas.microsoft.com/office/powerpoint/2010/main" val="1035914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8" imgW="413" imgH="416" progId="TCLayout.ActiveDocument.1">
                  <p:embed/>
                </p:oleObj>
              </mc:Choice>
              <mc:Fallback>
                <p:oleObj name="think-cell Slide" r:id="rId28"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29"/>
                      <a:stretch>
                        <a:fillRect/>
                      </a:stretch>
                    </p:blipFill>
                    <p:spPr>
                      <a:xfrm>
                        <a:off x="1588" y="1588"/>
                        <a:ext cx="1588" cy="1588"/>
                      </a:xfrm>
                      <a:prstGeom prst="rect">
                        <a:avLst/>
                      </a:prstGeom>
                    </p:spPr>
                  </p:pic>
                </p:oleObj>
              </mc:Fallback>
            </mc:AlternateContent>
          </a:graphicData>
        </a:graphic>
      </p:graphicFrame>
      <p:sp>
        <p:nvSpPr>
          <p:cNvPr id="150" name="Rectangle 149">
            <a:extLst>
              <a:ext uri="{FF2B5EF4-FFF2-40B4-BE49-F238E27FC236}">
                <a16:creationId xmlns:a16="http://schemas.microsoft.com/office/drawing/2014/main" id="{FB1479BB-3467-409E-A104-0D87D27AAC4B}"/>
              </a:ext>
            </a:extLst>
          </p:cNvPr>
          <p:cNvSpPr/>
          <p:nvPr userDrawn="1"/>
        </p:nvSpPr>
        <p:spPr>
          <a:xfrm>
            <a:off x="0" y="0"/>
            <a:ext cx="12192000" cy="1003952"/>
          </a:xfrm>
          <a:prstGeom prst="rect">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10"/>
            </p:custDataLst>
          </p:nvPr>
        </p:nvSpPr>
        <p:spPr>
          <a:xfrm>
            <a:off x="553972" y="6278400"/>
            <a:ext cx="7278624"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11"/>
            </p:custDataLst>
          </p:nvPr>
        </p:nvSpPr>
        <p:spPr>
          <a:xfrm>
            <a:off x="554736" y="172212"/>
            <a:ext cx="10602418" cy="731520"/>
          </a:xfrm>
          <a:prstGeom prst="rect">
            <a:avLst/>
          </a:prstGeom>
        </p:spPr>
        <p:txBody>
          <a:bodyPr vert="horz" wrap="square" lIns="0" tIns="0" rIns="0" bIns="0" rtlCol="0" anchor="b" anchorCtr="0">
            <a:noAutofit/>
          </a:bodyPr>
          <a:lstStyle/>
          <a:p>
            <a:pPr lvl="0"/>
            <a:r>
              <a:rPr lang="en-US"/>
              <a:t>Click to edit Master title style</a:t>
            </a:r>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865376"/>
              <a:ext cx="11082528" cy="4352544"/>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331720"/>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88163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1411265"/>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12"/>
            </p:custDataLst>
          </p:nvPr>
        </p:nvSpPr>
        <p:spPr>
          <a:xfrm>
            <a:off x="5987738" y="2170800"/>
            <a:ext cx="3049253" cy="569387"/>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Above Chart Exhibit Title</a:t>
            </a:r>
          </a:p>
          <a:p>
            <a:pPr lvl="0"/>
            <a:r>
              <a:rPr lang="en-US" b="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484655" cy="1815882"/>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0" name="LegendLines" hidden="1">
            <a:extLst>
              <a:ext uri="{FF2B5EF4-FFF2-40B4-BE49-F238E27FC236}">
                <a16:creationId xmlns:a16="http://schemas.microsoft.com/office/drawing/2014/main" id="{211646D3-F78C-4B25-8400-C661FAD08A4E}"/>
              </a:ext>
            </a:extLst>
          </p:cNvPr>
          <p:cNvGrpSpPr/>
          <p:nvPr userDrawn="1"/>
        </p:nvGrpSpPr>
        <p:grpSpPr>
          <a:xfrm>
            <a:off x="10317304" y="3150223"/>
            <a:ext cx="1319960" cy="958286"/>
            <a:chOff x="10162879" y="3243772"/>
            <a:chExt cx="1319960" cy="958286"/>
          </a:xfrm>
        </p:grpSpPr>
        <p:sp>
          <p:nvSpPr>
            <p:cNvPr id="171" name="Legend1">
              <a:extLst>
                <a:ext uri="{FF2B5EF4-FFF2-40B4-BE49-F238E27FC236}">
                  <a16:creationId xmlns:a16="http://schemas.microsoft.com/office/drawing/2014/main" id="{0B021BBA-48A1-429D-AA7E-AC9A036BC7FF}"/>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2" name="Legend2">
              <a:extLst>
                <a:ext uri="{FF2B5EF4-FFF2-40B4-BE49-F238E27FC236}">
                  <a16:creationId xmlns:a16="http://schemas.microsoft.com/office/drawing/2014/main" id="{0AC70767-09D6-4921-87E1-C04A7A85D819}"/>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3" name="Legend3">
              <a:extLst>
                <a:ext uri="{FF2B5EF4-FFF2-40B4-BE49-F238E27FC236}">
                  <a16:creationId xmlns:a16="http://schemas.microsoft.com/office/drawing/2014/main" id="{9F3F402B-1959-4C86-B039-9DEA006D844A}"/>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4" name="LineLegend3">
              <a:extLst>
                <a:ext uri="{FF2B5EF4-FFF2-40B4-BE49-F238E27FC236}">
                  <a16:creationId xmlns:a16="http://schemas.microsoft.com/office/drawing/2014/main" id="{F117518E-15B0-4AA6-BDED-9D4E3B0E5B15}"/>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sp>
          <p:nvSpPr>
            <p:cNvPr id="175" name="LineLegend2">
              <a:extLst>
                <a:ext uri="{FF2B5EF4-FFF2-40B4-BE49-F238E27FC236}">
                  <a16:creationId xmlns:a16="http://schemas.microsoft.com/office/drawing/2014/main" id="{15FADA6A-22D9-4F7E-B242-9B37942876B4}"/>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sp>
          <p:nvSpPr>
            <p:cNvPr id="176" name="LineLegend1">
              <a:extLst>
                <a:ext uri="{FF2B5EF4-FFF2-40B4-BE49-F238E27FC236}">
                  <a16:creationId xmlns:a16="http://schemas.microsoft.com/office/drawing/2014/main" id="{107AB14C-664F-48E5-B849-8B34F08AEE92}"/>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grpSp>
      <p:grpSp>
        <p:nvGrpSpPr>
          <p:cNvPr id="177" name="LegendMoons" hidden="1">
            <a:extLst>
              <a:ext uri="{FF2B5EF4-FFF2-40B4-BE49-F238E27FC236}">
                <a16:creationId xmlns:a16="http://schemas.microsoft.com/office/drawing/2014/main" id="{BDF7B842-1ABC-48A3-80EB-6CE45E94B1A8}"/>
              </a:ext>
            </a:extLst>
          </p:cNvPr>
          <p:cNvGrpSpPr/>
          <p:nvPr userDrawn="1"/>
        </p:nvGrpSpPr>
        <p:grpSpPr>
          <a:xfrm>
            <a:off x="10688315" y="1145373"/>
            <a:ext cx="948949" cy="1731859"/>
            <a:chOff x="7723680" y="1702457"/>
            <a:chExt cx="948949" cy="1731859"/>
          </a:xfrm>
        </p:grpSpPr>
        <p:sp>
          <p:nvSpPr>
            <p:cNvPr id="178" name="Legend1">
              <a:extLst>
                <a:ext uri="{FF2B5EF4-FFF2-40B4-BE49-F238E27FC236}">
                  <a16:creationId xmlns:a16="http://schemas.microsoft.com/office/drawing/2014/main" id="{E4295754-646D-423F-B67B-4DE55D3505A8}"/>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86" name="Legend2">
              <a:extLst>
                <a:ext uri="{FF2B5EF4-FFF2-40B4-BE49-F238E27FC236}">
                  <a16:creationId xmlns:a16="http://schemas.microsoft.com/office/drawing/2014/main" id="{3FFEC667-EC80-4497-8AC9-AB964A0B7419}"/>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8" name="Legend3">
              <a:extLst>
                <a:ext uri="{FF2B5EF4-FFF2-40B4-BE49-F238E27FC236}">
                  <a16:creationId xmlns:a16="http://schemas.microsoft.com/office/drawing/2014/main" id="{D8A52052-770F-4D10-BC37-4F3CD2A190E3}"/>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9" name="Legend4">
              <a:extLst>
                <a:ext uri="{FF2B5EF4-FFF2-40B4-BE49-F238E27FC236}">
                  <a16:creationId xmlns:a16="http://schemas.microsoft.com/office/drawing/2014/main" id="{0D17E38E-FA20-4D94-AAE9-C1214F8D21B0}"/>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00" name="Legend5">
              <a:extLst>
                <a:ext uri="{FF2B5EF4-FFF2-40B4-BE49-F238E27FC236}">
                  <a16:creationId xmlns:a16="http://schemas.microsoft.com/office/drawing/2014/main" id="{F3D7D201-9065-4BA2-8174-C06ADE0EC9E5}"/>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nvGrpSpPr>
            <p:cNvPr id="201" name="MoonLegend1">
              <a:extLst>
                <a:ext uri="{FF2B5EF4-FFF2-40B4-BE49-F238E27FC236}">
                  <a16:creationId xmlns:a16="http://schemas.microsoft.com/office/drawing/2014/main" id="{3CBE9DD3-6EA1-4E1C-B31C-078C64F019CC}"/>
                </a:ext>
              </a:extLst>
            </p:cNvPr>
            <p:cNvGrpSpPr>
              <a:grpSpLocks noChangeAspect="1"/>
            </p:cNvGrpSpPr>
            <p:nvPr>
              <p:custDataLst>
                <p:tags r:id="rId13"/>
              </p:custDataLst>
            </p:nvPr>
          </p:nvGrpSpPr>
          <p:grpSpPr>
            <a:xfrm>
              <a:off x="7723680" y="1702457"/>
              <a:ext cx="228600" cy="228600"/>
              <a:chOff x="762000" y="1270000"/>
              <a:chExt cx="254000" cy="254000"/>
            </a:xfrm>
          </p:grpSpPr>
          <p:sp>
            <p:nvSpPr>
              <p:cNvPr id="214" name="Oval 213">
                <a:extLst>
                  <a:ext uri="{FF2B5EF4-FFF2-40B4-BE49-F238E27FC236}">
                    <a16:creationId xmlns:a16="http://schemas.microsoft.com/office/drawing/2014/main" id="{F18EB24D-60A7-4E7B-8C92-584C918D6F28}"/>
                  </a:ext>
                </a:extLst>
              </p:cNvPr>
              <p:cNvSpPr/>
              <p:nvPr>
                <p:custDataLst>
                  <p:tags r:id="rId2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5" name="Arc 214">
                <a:extLst>
                  <a:ext uri="{FF2B5EF4-FFF2-40B4-BE49-F238E27FC236}">
                    <a16:creationId xmlns:a16="http://schemas.microsoft.com/office/drawing/2014/main" id="{FA2E9A3E-201E-44F7-B8A2-EB045F5DC738}"/>
                  </a:ext>
                </a:extLst>
              </p:cNvPr>
              <p:cNvSpPr/>
              <p:nvPr>
                <p:custDataLst>
                  <p:tags r:id="rId27"/>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2" name="MoonLegend2">
              <a:extLst>
                <a:ext uri="{FF2B5EF4-FFF2-40B4-BE49-F238E27FC236}">
                  <a16:creationId xmlns:a16="http://schemas.microsoft.com/office/drawing/2014/main" id="{B8F539DC-1462-4592-8D65-533D04087074}"/>
                </a:ext>
              </a:extLst>
            </p:cNvPr>
            <p:cNvGrpSpPr>
              <a:grpSpLocks noChangeAspect="1"/>
            </p:cNvGrpSpPr>
            <p:nvPr>
              <p:custDataLst>
                <p:tags r:id="rId14"/>
              </p:custDataLst>
            </p:nvPr>
          </p:nvGrpSpPr>
          <p:grpSpPr>
            <a:xfrm>
              <a:off x="7723680" y="2078270"/>
              <a:ext cx="228600" cy="228600"/>
              <a:chOff x="762000" y="1270000"/>
              <a:chExt cx="254000" cy="254000"/>
            </a:xfrm>
          </p:grpSpPr>
          <p:sp>
            <p:nvSpPr>
              <p:cNvPr id="212" name="Oval 211">
                <a:extLst>
                  <a:ext uri="{FF2B5EF4-FFF2-40B4-BE49-F238E27FC236}">
                    <a16:creationId xmlns:a16="http://schemas.microsoft.com/office/drawing/2014/main" id="{3F42F8DB-B562-4ED4-8ED5-5A971C7B9871}"/>
                  </a:ext>
                </a:extLst>
              </p:cNvPr>
              <p:cNvSpPr/>
              <p:nvPr>
                <p:custDataLst>
                  <p:tags r:id="rId2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3" name="Arc 212">
                <a:extLst>
                  <a:ext uri="{FF2B5EF4-FFF2-40B4-BE49-F238E27FC236}">
                    <a16:creationId xmlns:a16="http://schemas.microsoft.com/office/drawing/2014/main" id="{4A13A721-530D-48D9-9C3C-841459236201}"/>
                  </a:ext>
                </a:extLst>
              </p:cNvPr>
              <p:cNvSpPr/>
              <p:nvPr>
                <p:custDataLst>
                  <p:tags r:id="rId25"/>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3" name="MoonLegend3">
              <a:extLst>
                <a:ext uri="{FF2B5EF4-FFF2-40B4-BE49-F238E27FC236}">
                  <a16:creationId xmlns:a16="http://schemas.microsoft.com/office/drawing/2014/main" id="{48D5F220-86F6-47D7-A1D1-D19205E2A598}"/>
                </a:ext>
              </a:extLst>
            </p:cNvPr>
            <p:cNvGrpSpPr>
              <a:grpSpLocks noChangeAspect="1"/>
            </p:cNvGrpSpPr>
            <p:nvPr>
              <p:custDataLst>
                <p:tags r:id="rId15"/>
              </p:custDataLst>
            </p:nvPr>
          </p:nvGrpSpPr>
          <p:grpSpPr>
            <a:xfrm>
              <a:off x="7723680" y="2454085"/>
              <a:ext cx="228600" cy="228600"/>
              <a:chOff x="762000" y="1270000"/>
              <a:chExt cx="254000" cy="254000"/>
            </a:xfrm>
          </p:grpSpPr>
          <p:sp>
            <p:nvSpPr>
              <p:cNvPr id="210" name="Oval 209">
                <a:extLst>
                  <a:ext uri="{FF2B5EF4-FFF2-40B4-BE49-F238E27FC236}">
                    <a16:creationId xmlns:a16="http://schemas.microsoft.com/office/drawing/2014/main" id="{CBF3CE22-7BA6-42A1-83BD-D41C363738B5}"/>
                  </a:ext>
                </a:extLst>
              </p:cNvPr>
              <p:cNvSpPr/>
              <p:nvPr>
                <p:custDataLst>
                  <p:tags r:id="rId2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1" name="Arc 210">
                <a:extLst>
                  <a:ext uri="{FF2B5EF4-FFF2-40B4-BE49-F238E27FC236}">
                    <a16:creationId xmlns:a16="http://schemas.microsoft.com/office/drawing/2014/main" id="{6C9D0E8E-0975-4B29-A4AD-AB48A3F1BD5E}"/>
                  </a:ext>
                </a:extLst>
              </p:cNvPr>
              <p:cNvSpPr/>
              <p:nvPr>
                <p:custDataLst>
                  <p:tags r:id="rId23"/>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4" name="MoonLegend4">
              <a:extLst>
                <a:ext uri="{FF2B5EF4-FFF2-40B4-BE49-F238E27FC236}">
                  <a16:creationId xmlns:a16="http://schemas.microsoft.com/office/drawing/2014/main" id="{D139EA4C-B92F-4DFE-B991-1AF2ACD5B2D7}"/>
                </a:ext>
              </a:extLst>
            </p:cNvPr>
            <p:cNvGrpSpPr>
              <a:grpSpLocks noChangeAspect="1"/>
            </p:cNvGrpSpPr>
            <p:nvPr>
              <p:custDataLst>
                <p:tags r:id="rId16"/>
              </p:custDataLst>
            </p:nvPr>
          </p:nvGrpSpPr>
          <p:grpSpPr>
            <a:xfrm>
              <a:off x="7723680" y="2829900"/>
              <a:ext cx="228600" cy="228600"/>
              <a:chOff x="762000" y="1270000"/>
              <a:chExt cx="254000" cy="254000"/>
            </a:xfrm>
          </p:grpSpPr>
          <p:sp>
            <p:nvSpPr>
              <p:cNvPr id="208" name="Oval 207">
                <a:extLst>
                  <a:ext uri="{FF2B5EF4-FFF2-40B4-BE49-F238E27FC236}">
                    <a16:creationId xmlns:a16="http://schemas.microsoft.com/office/drawing/2014/main" id="{102F0F19-90EE-488E-9352-AF3D808ACB3B}"/>
                  </a:ext>
                </a:extLst>
              </p:cNvPr>
              <p:cNvSpPr/>
              <p:nvPr>
                <p:custDataLst>
                  <p:tags r:id="rId2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09" name="Arc 208">
                <a:extLst>
                  <a:ext uri="{FF2B5EF4-FFF2-40B4-BE49-F238E27FC236}">
                    <a16:creationId xmlns:a16="http://schemas.microsoft.com/office/drawing/2014/main" id="{4EB8594A-A475-4AE5-8DA2-25F4DF3A7C4C}"/>
                  </a:ext>
                </a:extLst>
              </p:cNvPr>
              <p:cNvSpPr/>
              <p:nvPr>
                <p:custDataLst>
                  <p:tags r:id="rId21"/>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5" name="MoonLegend5">
              <a:extLst>
                <a:ext uri="{FF2B5EF4-FFF2-40B4-BE49-F238E27FC236}">
                  <a16:creationId xmlns:a16="http://schemas.microsoft.com/office/drawing/2014/main" id="{F037FB3B-A298-46B9-B5AC-43C63B060311}"/>
                </a:ext>
              </a:extLst>
            </p:cNvPr>
            <p:cNvGrpSpPr>
              <a:grpSpLocks noChangeAspect="1"/>
            </p:cNvGrpSpPr>
            <p:nvPr>
              <p:custDataLst>
                <p:tags r:id="rId17"/>
              </p:custDataLst>
            </p:nvPr>
          </p:nvGrpSpPr>
          <p:grpSpPr>
            <a:xfrm>
              <a:off x="7723680" y="3205716"/>
              <a:ext cx="228600" cy="228600"/>
              <a:chOff x="762000" y="1270000"/>
              <a:chExt cx="254000" cy="254000"/>
            </a:xfrm>
          </p:grpSpPr>
          <p:sp>
            <p:nvSpPr>
              <p:cNvPr id="206" name="Oval 205">
                <a:extLst>
                  <a:ext uri="{FF2B5EF4-FFF2-40B4-BE49-F238E27FC236}">
                    <a16:creationId xmlns:a16="http://schemas.microsoft.com/office/drawing/2014/main" id="{AAE0541F-C09C-4180-88B5-9D227A184922}"/>
                  </a:ext>
                </a:extLst>
              </p:cNvPr>
              <p:cNvSpPr/>
              <p:nvPr>
                <p:custDataLst>
                  <p:tags r:id="rId1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07" name="Arc 206">
                <a:extLst>
                  <a:ext uri="{FF2B5EF4-FFF2-40B4-BE49-F238E27FC236}">
                    <a16:creationId xmlns:a16="http://schemas.microsoft.com/office/drawing/2014/main" id="{48728647-1FDA-48A8-9913-AAAA99F369D1}"/>
                  </a:ext>
                </a:extLst>
              </p:cNvPr>
              <p:cNvSpPr/>
              <p:nvPr>
                <p:custDataLst>
                  <p:tags r:id="rId19"/>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grpSp>
        <p:nvGrpSpPr>
          <p:cNvPr id="216" name="LegendBoxes" hidden="1">
            <a:extLst>
              <a:ext uri="{FF2B5EF4-FFF2-40B4-BE49-F238E27FC236}">
                <a16:creationId xmlns:a16="http://schemas.microsoft.com/office/drawing/2014/main" id="{9AC5E30E-42F9-4F3E-96F6-75B07AFB41C7}"/>
              </a:ext>
            </a:extLst>
          </p:cNvPr>
          <p:cNvGrpSpPr/>
          <p:nvPr userDrawn="1"/>
        </p:nvGrpSpPr>
        <p:grpSpPr>
          <a:xfrm>
            <a:off x="10714801" y="4381500"/>
            <a:ext cx="922463" cy="1717282"/>
            <a:chOff x="10652400" y="4322824"/>
            <a:chExt cx="922463" cy="1717282"/>
          </a:xfrm>
        </p:grpSpPr>
        <p:sp>
          <p:nvSpPr>
            <p:cNvPr id="217" name="RectangleLegend1">
              <a:extLst>
                <a:ext uri="{FF2B5EF4-FFF2-40B4-BE49-F238E27FC236}">
                  <a16:creationId xmlns:a16="http://schemas.microsoft.com/office/drawing/2014/main" id="{77E130E0-46CA-4B27-9B39-FF8BB4C297CC}"/>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18" name="RectangleLegend2">
              <a:extLst>
                <a:ext uri="{FF2B5EF4-FFF2-40B4-BE49-F238E27FC236}">
                  <a16:creationId xmlns:a16="http://schemas.microsoft.com/office/drawing/2014/main" id="{7ECA85FA-CF5C-40DE-BDB1-AEBD248992AC}"/>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19" name="RectangleLegend3">
              <a:extLst>
                <a:ext uri="{FF2B5EF4-FFF2-40B4-BE49-F238E27FC236}">
                  <a16:creationId xmlns:a16="http://schemas.microsoft.com/office/drawing/2014/main" id="{4C65CC24-94AC-4BCA-9DF2-1F7B276A854A}"/>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0" name="RectangleLegend4">
              <a:extLst>
                <a:ext uri="{FF2B5EF4-FFF2-40B4-BE49-F238E27FC236}">
                  <a16:creationId xmlns:a16="http://schemas.microsoft.com/office/drawing/2014/main" id="{56200114-E40E-4A8E-AE10-F89A1D77D4DC}"/>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1" name="RectangleLegend5">
              <a:extLst>
                <a:ext uri="{FF2B5EF4-FFF2-40B4-BE49-F238E27FC236}">
                  <a16:creationId xmlns:a16="http://schemas.microsoft.com/office/drawing/2014/main" id="{A7C0AE57-9CA5-4DCD-81B0-00B01DC04710}"/>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2" name="Legend1">
              <a:extLst>
                <a:ext uri="{FF2B5EF4-FFF2-40B4-BE49-F238E27FC236}">
                  <a16:creationId xmlns:a16="http://schemas.microsoft.com/office/drawing/2014/main" id="{06A73F36-16E3-43A8-AB3E-09620D2FFBEC}"/>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3" name="Legend2">
              <a:extLst>
                <a:ext uri="{FF2B5EF4-FFF2-40B4-BE49-F238E27FC236}">
                  <a16:creationId xmlns:a16="http://schemas.microsoft.com/office/drawing/2014/main" id="{D8625409-BDD1-45C7-AD1E-3BDAEDB5094C}"/>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4" name="Legend3">
              <a:extLst>
                <a:ext uri="{FF2B5EF4-FFF2-40B4-BE49-F238E27FC236}">
                  <a16:creationId xmlns:a16="http://schemas.microsoft.com/office/drawing/2014/main" id="{7B8563CB-99B9-46F3-9F32-999D5EBE12F2}"/>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5" name="Legend4">
              <a:extLst>
                <a:ext uri="{FF2B5EF4-FFF2-40B4-BE49-F238E27FC236}">
                  <a16:creationId xmlns:a16="http://schemas.microsoft.com/office/drawing/2014/main" id="{C0D429E6-96A8-4BE1-AB91-221C57BB01AD}"/>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6" name="Legend5">
              <a:extLst>
                <a:ext uri="{FF2B5EF4-FFF2-40B4-BE49-F238E27FC236}">
                  <a16:creationId xmlns:a16="http://schemas.microsoft.com/office/drawing/2014/main" id="{0C9A666D-7268-404F-BCEC-978D1FD5E546}"/>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pic>
        <p:nvPicPr>
          <p:cNvPr id="7" name="Picture 6" descr="Logo&#10;&#10;Description automatically generated">
            <a:extLst>
              <a:ext uri="{FF2B5EF4-FFF2-40B4-BE49-F238E27FC236}">
                <a16:creationId xmlns:a16="http://schemas.microsoft.com/office/drawing/2014/main" id="{685B6943-4B16-4DBA-FC8B-554C77CC2CB0}"/>
              </a:ext>
            </a:extLst>
          </p:cNvPr>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11248293" y="76430"/>
            <a:ext cx="853046" cy="853391"/>
          </a:xfrm>
          <a:prstGeom prst="rect">
            <a:avLst/>
          </a:prstGeom>
        </p:spPr>
      </p:pic>
    </p:spTree>
    <p:extLst>
      <p:ext uri="{BB962C8B-B14F-4D97-AF65-F5344CB8AC3E}">
        <p14:creationId xmlns:p14="http://schemas.microsoft.com/office/powerpoint/2010/main" val="211183587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Lst>
  <p:hf hdr="0" ftr="0" dt="0"/>
  <p:txStyles>
    <p:titleStyle>
      <a:lvl1pPr algn="l" defTabSz="914400" rtl="0" eaLnBrk="1" latinLnBrk="0" hangingPunct="1">
        <a:lnSpc>
          <a:spcPct val="100000"/>
        </a:lnSpc>
        <a:spcBef>
          <a:spcPct val="0"/>
        </a:spcBef>
        <a:buNone/>
        <a:defRPr lang="en-US" sz="2400" b="1" kern="1200" spc="0" baseline="0" dirty="0">
          <a:ln w="6350" cap="flat">
            <a:noFill/>
            <a:miter lim="800000"/>
          </a:ln>
          <a:solidFill>
            <a:schemeClr val="bg2"/>
          </a:solidFill>
          <a:latin typeface="+mj-lt"/>
          <a:ea typeface="+mj-ea"/>
          <a:cs typeface="+mj-cs"/>
        </a:defRPr>
      </a:lvl1pPr>
    </p:titleStyle>
    <p:bodyStyle>
      <a:lvl1pPr marL="228600" indent="-228600" algn="l" defTabSz="914400" rtl="0" eaLnBrk="1" latinLnBrk="0" hangingPunct="1">
        <a:lnSpc>
          <a:spcPct val="100000"/>
        </a:lnSpc>
        <a:spcBef>
          <a:spcPts val="30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Arial" panose="020B0604020202020204" pitchFamily="34" charset="0"/>
        </a:defRPr>
      </a:lvl1pPr>
      <a:lvl2pPr marL="457200" indent="-225425"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2pPr>
      <a:lvl3pPr marL="685800" indent="-214313"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64">
          <p15:clr>
            <a:srgbClr val="5ACBF0"/>
          </p15:clr>
        </p15:guide>
        <p15:guide id="3" orient="horz" pos="3912">
          <p15:clr>
            <a:srgbClr val="5ACBF0"/>
          </p15:clr>
        </p15:guide>
        <p15:guide id="4" orient="horz" pos="1176">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9"/>
            </p:custDataLst>
            <p:extLst>
              <p:ext uri="{D42A27DB-BD31-4B8C-83A1-F6EECF244321}">
                <p14:modId xmlns:p14="http://schemas.microsoft.com/office/powerpoint/2010/main" val="1035914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8" imgW="413" imgH="416" progId="TCLayout.ActiveDocument.1">
                  <p:embed/>
                </p:oleObj>
              </mc:Choice>
              <mc:Fallback>
                <p:oleObj name="think-cell Slide" r:id="rId28"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29"/>
                      <a:stretch>
                        <a:fillRect/>
                      </a:stretch>
                    </p:blipFill>
                    <p:spPr>
                      <a:xfrm>
                        <a:off x="1588" y="1588"/>
                        <a:ext cx="1588" cy="1588"/>
                      </a:xfrm>
                      <a:prstGeom prst="rect">
                        <a:avLst/>
                      </a:prstGeom>
                    </p:spPr>
                  </p:pic>
                </p:oleObj>
              </mc:Fallback>
            </mc:AlternateContent>
          </a:graphicData>
        </a:graphic>
      </p:graphicFrame>
      <p:sp>
        <p:nvSpPr>
          <p:cNvPr id="150" name="Rectangle 149">
            <a:extLst>
              <a:ext uri="{FF2B5EF4-FFF2-40B4-BE49-F238E27FC236}">
                <a16:creationId xmlns:a16="http://schemas.microsoft.com/office/drawing/2014/main" id="{FB1479BB-3467-409E-A104-0D87D27AAC4B}"/>
              </a:ext>
            </a:extLst>
          </p:cNvPr>
          <p:cNvSpPr/>
          <p:nvPr userDrawn="1"/>
        </p:nvSpPr>
        <p:spPr>
          <a:xfrm>
            <a:off x="0" y="0"/>
            <a:ext cx="12192000" cy="1003952"/>
          </a:xfrm>
          <a:prstGeom prst="rect">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10"/>
            </p:custDataLst>
          </p:nvPr>
        </p:nvSpPr>
        <p:spPr>
          <a:xfrm>
            <a:off x="553972" y="6278400"/>
            <a:ext cx="7278624"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11"/>
            </p:custDataLst>
          </p:nvPr>
        </p:nvSpPr>
        <p:spPr>
          <a:xfrm>
            <a:off x="554736" y="172212"/>
            <a:ext cx="10602418" cy="731520"/>
          </a:xfrm>
          <a:prstGeom prst="rect">
            <a:avLst/>
          </a:prstGeom>
        </p:spPr>
        <p:txBody>
          <a:bodyPr vert="horz" wrap="square" lIns="0" tIns="0" rIns="0" bIns="0" rtlCol="0" anchor="b" anchorCtr="0">
            <a:noAutofit/>
          </a:bodyPr>
          <a:lstStyle/>
          <a:p>
            <a:pPr lvl="0"/>
            <a:r>
              <a:rPr lang="en-US"/>
              <a:t>Click to edit Master title style</a:t>
            </a:r>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865376"/>
              <a:ext cx="11082528" cy="4352544"/>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331720"/>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88163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1411265"/>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12"/>
            </p:custDataLst>
          </p:nvPr>
        </p:nvSpPr>
        <p:spPr>
          <a:xfrm>
            <a:off x="5987738" y="2170800"/>
            <a:ext cx="3049253" cy="569387"/>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Above Chart Exhibit Title</a:t>
            </a:r>
          </a:p>
          <a:p>
            <a:pPr lvl="0"/>
            <a:r>
              <a:rPr lang="en-US" b="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484655" cy="1815882"/>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0" name="LegendLines" hidden="1">
            <a:extLst>
              <a:ext uri="{FF2B5EF4-FFF2-40B4-BE49-F238E27FC236}">
                <a16:creationId xmlns:a16="http://schemas.microsoft.com/office/drawing/2014/main" id="{211646D3-F78C-4B25-8400-C661FAD08A4E}"/>
              </a:ext>
            </a:extLst>
          </p:cNvPr>
          <p:cNvGrpSpPr/>
          <p:nvPr userDrawn="1"/>
        </p:nvGrpSpPr>
        <p:grpSpPr>
          <a:xfrm>
            <a:off x="10317304" y="3150223"/>
            <a:ext cx="1319960" cy="958286"/>
            <a:chOff x="10162879" y="3243772"/>
            <a:chExt cx="1319960" cy="958286"/>
          </a:xfrm>
        </p:grpSpPr>
        <p:sp>
          <p:nvSpPr>
            <p:cNvPr id="171" name="Legend1">
              <a:extLst>
                <a:ext uri="{FF2B5EF4-FFF2-40B4-BE49-F238E27FC236}">
                  <a16:creationId xmlns:a16="http://schemas.microsoft.com/office/drawing/2014/main" id="{0B021BBA-48A1-429D-AA7E-AC9A036BC7FF}"/>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2" name="Legend2">
              <a:extLst>
                <a:ext uri="{FF2B5EF4-FFF2-40B4-BE49-F238E27FC236}">
                  <a16:creationId xmlns:a16="http://schemas.microsoft.com/office/drawing/2014/main" id="{0AC70767-09D6-4921-87E1-C04A7A85D819}"/>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3" name="Legend3">
              <a:extLst>
                <a:ext uri="{FF2B5EF4-FFF2-40B4-BE49-F238E27FC236}">
                  <a16:creationId xmlns:a16="http://schemas.microsoft.com/office/drawing/2014/main" id="{9F3F402B-1959-4C86-B039-9DEA006D844A}"/>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4" name="LineLegend3">
              <a:extLst>
                <a:ext uri="{FF2B5EF4-FFF2-40B4-BE49-F238E27FC236}">
                  <a16:creationId xmlns:a16="http://schemas.microsoft.com/office/drawing/2014/main" id="{F117518E-15B0-4AA6-BDED-9D4E3B0E5B15}"/>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sp>
          <p:nvSpPr>
            <p:cNvPr id="175" name="LineLegend2">
              <a:extLst>
                <a:ext uri="{FF2B5EF4-FFF2-40B4-BE49-F238E27FC236}">
                  <a16:creationId xmlns:a16="http://schemas.microsoft.com/office/drawing/2014/main" id="{15FADA6A-22D9-4F7E-B242-9B37942876B4}"/>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sp>
          <p:nvSpPr>
            <p:cNvPr id="176" name="LineLegend1">
              <a:extLst>
                <a:ext uri="{FF2B5EF4-FFF2-40B4-BE49-F238E27FC236}">
                  <a16:creationId xmlns:a16="http://schemas.microsoft.com/office/drawing/2014/main" id="{107AB14C-664F-48E5-B849-8B34F08AEE92}"/>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grpSp>
      <p:grpSp>
        <p:nvGrpSpPr>
          <p:cNvPr id="177" name="LegendMoons" hidden="1">
            <a:extLst>
              <a:ext uri="{FF2B5EF4-FFF2-40B4-BE49-F238E27FC236}">
                <a16:creationId xmlns:a16="http://schemas.microsoft.com/office/drawing/2014/main" id="{BDF7B842-1ABC-48A3-80EB-6CE45E94B1A8}"/>
              </a:ext>
            </a:extLst>
          </p:cNvPr>
          <p:cNvGrpSpPr/>
          <p:nvPr userDrawn="1"/>
        </p:nvGrpSpPr>
        <p:grpSpPr>
          <a:xfrm>
            <a:off x="10688315" y="1145373"/>
            <a:ext cx="948949" cy="1731859"/>
            <a:chOff x="7723680" y="1702457"/>
            <a:chExt cx="948949" cy="1731859"/>
          </a:xfrm>
        </p:grpSpPr>
        <p:sp>
          <p:nvSpPr>
            <p:cNvPr id="178" name="Legend1">
              <a:extLst>
                <a:ext uri="{FF2B5EF4-FFF2-40B4-BE49-F238E27FC236}">
                  <a16:creationId xmlns:a16="http://schemas.microsoft.com/office/drawing/2014/main" id="{E4295754-646D-423F-B67B-4DE55D3505A8}"/>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86" name="Legend2">
              <a:extLst>
                <a:ext uri="{FF2B5EF4-FFF2-40B4-BE49-F238E27FC236}">
                  <a16:creationId xmlns:a16="http://schemas.microsoft.com/office/drawing/2014/main" id="{3FFEC667-EC80-4497-8AC9-AB964A0B7419}"/>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8" name="Legend3">
              <a:extLst>
                <a:ext uri="{FF2B5EF4-FFF2-40B4-BE49-F238E27FC236}">
                  <a16:creationId xmlns:a16="http://schemas.microsoft.com/office/drawing/2014/main" id="{D8A52052-770F-4D10-BC37-4F3CD2A190E3}"/>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9" name="Legend4">
              <a:extLst>
                <a:ext uri="{FF2B5EF4-FFF2-40B4-BE49-F238E27FC236}">
                  <a16:creationId xmlns:a16="http://schemas.microsoft.com/office/drawing/2014/main" id="{0D17E38E-FA20-4D94-AAE9-C1214F8D21B0}"/>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00" name="Legend5">
              <a:extLst>
                <a:ext uri="{FF2B5EF4-FFF2-40B4-BE49-F238E27FC236}">
                  <a16:creationId xmlns:a16="http://schemas.microsoft.com/office/drawing/2014/main" id="{F3D7D201-9065-4BA2-8174-C06ADE0EC9E5}"/>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nvGrpSpPr>
            <p:cNvPr id="201" name="MoonLegend1">
              <a:extLst>
                <a:ext uri="{FF2B5EF4-FFF2-40B4-BE49-F238E27FC236}">
                  <a16:creationId xmlns:a16="http://schemas.microsoft.com/office/drawing/2014/main" id="{3CBE9DD3-6EA1-4E1C-B31C-078C64F019CC}"/>
                </a:ext>
              </a:extLst>
            </p:cNvPr>
            <p:cNvGrpSpPr>
              <a:grpSpLocks noChangeAspect="1"/>
            </p:cNvGrpSpPr>
            <p:nvPr>
              <p:custDataLst>
                <p:tags r:id="rId13"/>
              </p:custDataLst>
            </p:nvPr>
          </p:nvGrpSpPr>
          <p:grpSpPr>
            <a:xfrm>
              <a:off x="7723680" y="1702457"/>
              <a:ext cx="228600" cy="228600"/>
              <a:chOff x="762000" y="1270000"/>
              <a:chExt cx="254000" cy="254000"/>
            </a:xfrm>
          </p:grpSpPr>
          <p:sp>
            <p:nvSpPr>
              <p:cNvPr id="214" name="Oval 213">
                <a:extLst>
                  <a:ext uri="{FF2B5EF4-FFF2-40B4-BE49-F238E27FC236}">
                    <a16:creationId xmlns:a16="http://schemas.microsoft.com/office/drawing/2014/main" id="{F18EB24D-60A7-4E7B-8C92-584C918D6F28}"/>
                  </a:ext>
                </a:extLst>
              </p:cNvPr>
              <p:cNvSpPr/>
              <p:nvPr>
                <p:custDataLst>
                  <p:tags r:id="rId2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5" name="Arc 214">
                <a:extLst>
                  <a:ext uri="{FF2B5EF4-FFF2-40B4-BE49-F238E27FC236}">
                    <a16:creationId xmlns:a16="http://schemas.microsoft.com/office/drawing/2014/main" id="{FA2E9A3E-201E-44F7-B8A2-EB045F5DC738}"/>
                  </a:ext>
                </a:extLst>
              </p:cNvPr>
              <p:cNvSpPr/>
              <p:nvPr>
                <p:custDataLst>
                  <p:tags r:id="rId27"/>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2" name="MoonLegend2">
              <a:extLst>
                <a:ext uri="{FF2B5EF4-FFF2-40B4-BE49-F238E27FC236}">
                  <a16:creationId xmlns:a16="http://schemas.microsoft.com/office/drawing/2014/main" id="{B8F539DC-1462-4592-8D65-533D04087074}"/>
                </a:ext>
              </a:extLst>
            </p:cNvPr>
            <p:cNvGrpSpPr>
              <a:grpSpLocks noChangeAspect="1"/>
            </p:cNvGrpSpPr>
            <p:nvPr>
              <p:custDataLst>
                <p:tags r:id="rId14"/>
              </p:custDataLst>
            </p:nvPr>
          </p:nvGrpSpPr>
          <p:grpSpPr>
            <a:xfrm>
              <a:off x="7723680" y="2078270"/>
              <a:ext cx="228600" cy="228600"/>
              <a:chOff x="762000" y="1270000"/>
              <a:chExt cx="254000" cy="254000"/>
            </a:xfrm>
          </p:grpSpPr>
          <p:sp>
            <p:nvSpPr>
              <p:cNvPr id="212" name="Oval 211">
                <a:extLst>
                  <a:ext uri="{FF2B5EF4-FFF2-40B4-BE49-F238E27FC236}">
                    <a16:creationId xmlns:a16="http://schemas.microsoft.com/office/drawing/2014/main" id="{3F42F8DB-B562-4ED4-8ED5-5A971C7B9871}"/>
                  </a:ext>
                </a:extLst>
              </p:cNvPr>
              <p:cNvSpPr/>
              <p:nvPr>
                <p:custDataLst>
                  <p:tags r:id="rId2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3" name="Arc 212">
                <a:extLst>
                  <a:ext uri="{FF2B5EF4-FFF2-40B4-BE49-F238E27FC236}">
                    <a16:creationId xmlns:a16="http://schemas.microsoft.com/office/drawing/2014/main" id="{4A13A721-530D-48D9-9C3C-841459236201}"/>
                  </a:ext>
                </a:extLst>
              </p:cNvPr>
              <p:cNvSpPr/>
              <p:nvPr>
                <p:custDataLst>
                  <p:tags r:id="rId25"/>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3" name="MoonLegend3">
              <a:extLst>
                <a:ext uri="{FF2B5EF4-FFF2-40B4-BE49-F238E27FC236}">
                  <a16:creationId xmlns:a16="http://schemas.microsoft.com/office/drawing/2014/main" id="{48D5F220-86F6-47D7-A1D1-D19205E2A598}"/>
                </a:ext>
              </a:extLst>
            </p:cNvPr>
            <p:cNvGrpSpPr>
              <a:grpSpLocks noChangeAspect="1"/>
            </p:cNvGrpSpPr>
            <p:nvPr>
              <p:custDataLst>
                <p:tags r:id="rId15"/>
              </p:custDataLst>
            </p:nvPr>
          </p:nvGrpSpPr>
          <p:grpSpPr>
            <a:xfrm>
              <a:off x="7723680" y="2454085"/>
              <a:ext cx="228600" cy="228600"/>
              <a:chOff x="762000" y="1270000"/>
              <a:chExt cx="254000" cy="254000"/>
            </a:xfrm>
          </p:grpSpPr>
          <p:sp>
            <p:nvSpPr>
              <p:cNvPr id="210" name="Oval 209">
                <a:extLst>
                  <a:ext uri="{FF2B5EF4-FFF2-40B4-BE49-F238E27FC236}">
                    <a16:creationId xmlns:a16="http://schemas.microsoft.com/office/drawing/2014/main" id="{CBF3CE22-7BA6-42A1-83BD-D41C363738B5}"/>
                  </a:ext>
                </a:extLst>
              </p:cNvPr>
              <p:cNvSpPr/>
              <p:nvPr>
                <p:custDataLst>
                  <p:tags r:id="rId2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1" name="Arc 210">
                <a:extLst>
                  <a:ext uri="{FF2B5EF4-FFF2-40B4-BE49-F238E27FC236}">
                    <a16:creationId xmlns:a16="http://schemas.microsoft.com/office/drawing/2014/main" id="{6C9D0E8E-0975-4B29-A4AD-AB48A3F1BD5E}"/>
                  </a:ext>
                </a:extLst>
              </p:cNvPr>
              <p:cNvSpPr/>
              <p:nvPr>
                <p:custDataLst>
                  <p:tags r:id="rId23"/>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4" name="MoonLegend4">
              <a:extLst>
                <a:ext uri="{FF2B5EF4-FFF2-40B4-BE49-F238E27FC236}">
                  <a16:creationId xmlns:a16="http://schemas.microsoft.com/office/drawing/2014/main" id="{D139EA4C-B92F-4DFE-B991-1AF2ACD5B2D7}"/>
                </a:ext>
              </a:extLst>
            </p:cNvPr>
            <p:cNvGrpSpPr>
              <a:grpSpLocks noChangeAspect="1"/>
            </p:cNvGrpSpPr>
            <p:nvPr>
              <p:custDataLst>
                <p:tags r:id="rId16"/>
              </p:custDataLst>
            </p:nvPr>
          </p:nvGrpSpPr>
          <p:grpSpPr>
            <a:xfrm>
              <a:off x="7723680" y="2829900"/>
              <a:ext cx="228600" cy="228600"/>
              <a:chOff x="762000" y="1270000"/>
              <a:chExt cx="254000" cy="254000"/>
            </a:xfrm>
          </p:grpSpPr>
          <p:sp>
            <p:nvSpPr>
              <p:cNvPr id="208" name="Oval 207">
                <a:extLst>
                  <a:ext uri="{FF2B5EF4-FFF2-40B4-BE49-F238E27FC236}">
                    <a16:creationId xmlns:a16="http://schemas.microsoft.com/office/drawing/2014/main" id="{102F0F19-90EE-488E-9352-AF3D808ACB3B}"/>
                  </a:ext>
                </a:extLst>
              </p:cNvPr>
              <p:cNvSpPr/>
              <p:nvPr>
                <p:custDataLst>
                  <p:tags r:id="rId2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09" name="Arc 208">
                <a:extLst>
                  <a:ext uri="{FF2B5EF4-FFF2-40B4-BE49-F238E27FC236}">
                    <a16:creationId xmlns:a16="http://schemas.microsoft.com/office/drawing/2014/main" id="{4EB8594A-A475-4AE5-8DA2-25F4DF3A7C4C}"/>
                  </a:ext>
                </a:extLst>
              </p:cNvPr>
              <p:cNvSpPr/>
              <p:nvPr>
                <p:custDataLst>
                  <p:tags r:id="rId21"/>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5" name="MoonLegend5">
              <a:extLst>
                <a:ext uri="{FF2B5EF4-FFF2-40B4-BE49-F238E27FC236}">
                  <a16:creationId xmlns:a16="http://schemas.microsoft.com/office/drawing/2014/main" id="{F037FB3B-A298-46B9-B5AC-43C63B060311}"/>
                </a:ext>
              </a:extLst>
            </p:cNvPr>
            <p:cNvGrpSpPr>
              <a:grpSpLocks noChangeAspect="1"/>
            </p:cNvGrpSpPr>
            <p:nvPr>
              <p:custDataLst>
                <p:tags r:id="rId17"/>
              </p:custDataLst>
            </p:nvPr>
          </p:nvGrpSpPr>
          <p:grpSpPr>
            <a:xfrm>
              <a:off x="7723680" y="3205716"/>
              <a:ext cx="228600" cy="228600"/>
              <a:chOff x="762000" y="1270000"/>
              <a:chExt cx="254000" cy="254000"/>
            </a:xfrm>
          </p:grpSpPr>
          <p:sp>
            <p:nvSpPr>
              <p:cNvPr id="206" name="Oval 205">
                <a:extLst>
                  <a:ext uri="{FF2B5EF4-FFF2-40B4-BE49-F238E27FC236}">
                    <a16:creationId xmlns:a16="http://schemas.microsoft.com/office/drawing/2014/main" id="{AAE0541F-C09C-4180-88B5-9D227A184922}"/>
                  </a:ext>
                </a:extLst>
              </p:cNvPr>
              <p:cNvSpPr/>
              <p:nvPr>
                <p:custDataLst>
                  <p:tags r:id="rId1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07" name="Arc 206">
                <a:extLst>
                  <a:ext uri="{FF2B5EF4-FFF2-40B4-BE49-F238E27FC236}">
                    <a16:creationId xmlns:a16="http://schemas.microsoft.com/office/drawing/2014/main" id="{48728647-1FDA-48A8-9913-AAAA99F369D1}"/>
                  </a:ext>
                </a:extLst>
              </p:cNvPr>
              <p:cNvSpPr/>
              <p:nvPr>
                <p:custDataLst>
                  <p:tags r:id="rId19"/>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grpSp>
        <p:nvGrpSpPr>
          <p:cNvPr id="216" name="LegendBoxes" hidden="1">
            <a:extLst>
              <a:ext uri="{FF2B5EF4-FFF2-40B4-BE49-F238E27FC236}">
                <a16:creationId xmlns:a16="http://schemas.microsoft.com/office/drawing/2014/main" id="{9AC5E30E-42F9-4F3E-96F6-75B07AFB41C7}"/>
              </a:ext>
            </a:extLst>
          </p:cNvPr>
          <p:cNvGrpSpPr/>
          <p:nvPr userDrawn="1"/>
        </p:nvGrpSpPr>
        <p:grpSpPr>
          <a:xfrm>
            <a:off x="10714801" y="4381500"/>
            <a:ext cx="922463" cy="1717282"/>
            <a:chOff x="10652400" y="4322824"/>
            <a:chExt cx="922463" cy="1717282"/>
          </a:xfrm>
        </p:grpSpPr>
        <p:sp>
          <p:nvSpPr>
            <p:cNvPr id="217" name="RectangleLegend1">
              <a:extLst>
                <a:ext uri="{FF2B5EF4-FFF2-40B4-BE49-F238E27FC236}">
                  <a16:creationId xmlns:a16="http://schemas.microsoft.com/office/drawing/2014/main" id="{77E130E0-46CA-4B27-9B39-FF8BB4C297CC}"/>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18" name="RectangleLegend2">
              <a:extLst>
                <a:ext uri="{FF2B5EF4-FFF2-40B4-BE49-F238E27FC236}">
                  <a16:creationId xmlns:a16="http://schemas.microsoft.com/office/drawing/2014/main" id="{7ECA85FA-CF5C-40DE-BDB1-AEBD248992AC}"/>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19" name="RectangleLegend3">
              <a:extLst>
                <a:ext uri="{FF2B5EF4-FFF2-40B4-BE49-F238E27FC236}">
                  <a16:creationId xmlns:a16="http://schemas.microsoft.com/office/drawing/2014/main" id="{4C65CC24-94AC-4BCA-9DF2-1F7B276A854A}"/>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0" name="RectangleLegend4">
              <a:extLst>
                <a:ext uri="{FF2B5EF4-FFF2-40B4-BE49-F238E27FC236}">
                  <a16:creationId xmlns:a16="http://schemas.microsoft.com/office/drawing/2014/main" id="{56200114-E40E-4A8E-AE10-F89A1D77D4DC}"/>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1" name="RectangleLegend5">
              <a:extLst>
                <a:ext uri="{FF2B5EF4-FFF2-40B4-BE49-F238E27FC236}">
                  <a16:creationId xmlns:a16="http://schemas.microsoft.com/office/drawing/2014/main" id="{A7C0AE57-9CA5-4DCD-81B0-00B01DC04710}"/>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22" name="Legend1">
              <a:extLst>
                <a:ext uri="{FF2B5EF4-FFF2-40B4-BE49-F238E27FC236}">
                  <a16:creationId xmlns:a16="http://schemas.microsoft.com/office/drawing/2014/main" id="{06A73F36-16E3-43A8-AB3E-09620D2FFBEC}"/>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3" name="Legend2">
              <a:extLst>
                <a:ext uri="{FF2B5EF4-FFF2-40B4-BE49-F238E27FC236}">
                  <a16:creationId xmlns:a16="http://schemas.microsoft.com/office/drawing/2014/main" id="{D8625409-BDD1-45C7-AD1E-3BDAEDB5094C}"/>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4" name="Legend3">
              <a:extLst>
                <a:ext uri="{FF2B5EF4-FFF2-40B4-BE49-F238E27FC236}">
                  <a16:creationId xmlns:a16="http://schemas.microsoft.com/office/drawing/2014/main" id="{7B8563CB-99B9-46F3-9F32-999D5EBE12F2}"/>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5" name="Legend4">
              <a:extLst>
                <a:ext uri="{FF2B5EF4-FFF2-40B4-BE49-F238E27FC236}">
                  <a16:creationId xmlns:a16="http://schemas.microsoft.com/office/drawing/2014/main" id="{C0D429E6-96A8-4BE1-AB91-221C57BB01AD}"/>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6" name="Legend5">
              <a:extLst>
                <a:ext uri="{FF2B5EF4-FFF2-40B4-BE49-F238E27FC236}">
                  <a16:creationId xmlns:a16="http://schemas.microsoft.com/office/drawing/2014/main" id="{0C9A666D-7268-404F-BCEC-978D1FD5E546}"/>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pic>
        <p:nvPicPr>
          <p:cNvPr id="7" name="Picture 6" descr="Logo&#10;&#10;Description automatically generated">
            <a:extLst>
              <a:ext uri="{FF2B5EF4-FFF2-40B4-BE49-F238E27FC236}">
                <a16:creationId xmlns:a16="http://schemas.microsoft.com/office/drawing/2014/main" id="{685B6943-4B16-4DBA-FC8B-554C77CC2CB0}"/>
              </a:ext>
            </a:extLst>
          </p:cNvPr>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11248293" y="76430"/>
            <a:ext cx="853046" cy="853391"/>
          </a:xfrm>
          <a:prstGeom prst="rect">
            <a:avLst/>
          </a:prstGeom>
        </p:spPr>
      </p:pic>
    </p:spTree>
    <p:extLst>
      <p:ext uri="{BB962C8B-B14F-4D97-AF65-F5344CB8AC3E}">
        <p14:creationId xmlns:p14="http://schemas.microsoft.com/office/powerpoint/2010/main" val="298320685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Lst>
  <p:hf hdr="0" ftr="0" dt="0"/>
  <p:txStyles>
    <p:titleStyle>
      <a:lvl1pPr algn="l" defTabSz="914400" rtl="0" eaLnBrk="1" latinLnBrk="0" hangingPunct="1">
        <a:lnSpc>
          <a:spcPct val="100000"/>
        </a:lnSpc>
        <a:spcBef>
          <a:spcPct val="0"/>
        </a:spcBef>
        <a:buNone/>
        <a:defRPr lang="en-US" sz="2400" b="1" kern="1200" spc="0" baseline="0" dirty="0">
          <a:ln w="6350" cap="flat">
            <a:noFill/>
            <a:miter lim="800000"/>
          </a:ln>
          <a:solidFill>
            <a:schemeClr val="bg2"/>
          </a:solidFill>
          <a:latin typeface="+mj-lt"/>
          <a:ea typeface="+mj-ea"/>
          <a:cs typeface="+mj-cs"/>
        </a:defRPr>
      </a:lvl1pPr>
    </p:titleStyle>
    <p:bodyStyle>
      <a:lvl1pPr marL="228600" indent="-228600" algn="l" defTabSz="914400" rtl="0" eaLnBrk="1" latinLnBrk="0" hangingPunct="1">
        <a:lnSpc>
          <a:spcPct val="100000"/>
        </a:lnSpc>
        <a:spcBef>
          <a:spcPts val="30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Arial" panose="020B0604020202020204" pitchFamily="34" charset="0"/>
        </a:defRPr>
      </a:lvl1pPr>
      <a:lvl2pPr marL="457200" indent="-225425"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2pPr>
      <a:lvl3pPr marL="685800" indent="-214313"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64">
          <p15:clr>
            <a:srgbClr val="5ACBF0"/>
          </p15:clr>
        </p15:guide>
        <p15:guide id="3" orient="horz" pos="3912">
          <p15:clr>
            <a:srgbClr val="5ACBF0"/>
          </p15:clr>
        </p15:guide>
        <p15:guide id="4" orient="horz" pos="1176">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791633" y="609600"/>
            <a:ext cx="9948400" cy="13208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14BEF7"/>
              </a:buClr>
              <a:buSzPts val="3200"/>
              <a:buFont typeface="Open Sans"/>
              <a:buNone/>
              <a:defRPr sz="3200" b="1" i="0" u="none" strike="noStrike" cap="none">
                <a:solidFill>
                  <a:srgbClr val="14BEF7"/>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1" name="Google Shape;11;p22"/>
          <p:cNvSpPr txBox="1">
            <a:spLocks noGrp="1"/>
          </p:cNvSpPr>
          <p:nvPr>
            <p:ph type="body" idx="1"/>
          </p:nvPr>
        </p:nvSpPr>
        <p:spPr>
          <a:xfrm>
            <a:off x="791635" y="2160591"/>
            <a:ext cx="9948400" cy="4139200"/>
          </a:xfrm>
          <a:prstGeom prst="rect">
            <a:avLst/>
          </a:prstGeom>
          <a:noFill/>
          <a:ln>
            <a:noFill/>
          </a:ln>
        </p:spPr>
        <p:txBody>
          <a:bodyPr spcFirstLastPara="1" wrap="square" lIns="91425" tIns="45700" rIns="91425" bIns="45700" anchor="t" anchorCtr="0">
            <a:noAutofit/>
          </a:bodyPr>
          <a:lstStyle>
            <a:lvl1pPr marL="457200" marR="0" lvl="0" indent="-330200" algn="l" rtl="0">
              <a:lnSpc>
                <a:spcPct val="100000"/>
              </a:lnSpc>
              <a:spcBef>
                <a:spcPts val="750"/>
              </a:spcBef>
              <a:spcAft>
                <a:spcPts val="0"/>
              </a:spcAft>
              <a:buClr>
                <a:schemeClr val="accent1"/>
              </a:buClr>
              <a:buSzPts val="1600"/>
              <a:buFont typeface="Noto Sans Symbols"/>
              <a:buChar char="►"/>
              <a:defRPr sz="2000" b="0" i="0" u="none" strike="noStrike" cap="none">
                <a:solidFill>
                  <a:schemeClr val="dk1"/>
                </a:solidFill>
                <a:latin typeface="Open Sans"/>
                <a:ea typeface="Open Sans"/>
                <a:cs typeface="Open Sans"/>
                <a:sym typeface="Open Sans"/>
              </a:defRPr>
            </a:lvl1pPr>
            <a:lvl2pPr marL="914400" marR="0" lvl="1" indent="-330200" algn="l" rtl="0">
              <a:lnSpc>
                <a:spcPct val="100000"/>
              </a:lnSpc>
              <a:spcBef>
                <a:spcPts val="750"/>
              </a:spcBef>
              <a:spcAft>
                <a:spcPts val="0"/>
              </a:spcAft>
              <a:buClr>
                <a:schemeClr val="accent1"/>
              </a:buClr>
              <a:buSzPts val="1600"/>
              <a:buFont typeface="Noto Sans Symbols"/>
              <a:buChar char="►"/>
              <a:defRPr sz="2000" b="0" i="0" u="none" strike="noStrike" cap="none">
                <a:solidFill>
                  <a:schemeClr val="dk1"/>
                </a:solidFill>
                <a:latin typeface="Open Sans"/>
                <a:ea typeface="Open Sans"/>
                <a:cs typeface="Open Sans"/>
                <a:sym typeface="Open Sans"/>
              </a:defRPr>
            </a:lvl2pPr>
            <a:lvl3pPr marL="1371600" marR="0" lvl="2" indent="-330200" algn="l" rtl="0">
              <a:lnSpc>
                <a:spcPct val="100000"/>
              </a:lnSpc>
              <a:spcBef>
                <a:spcPts val="750"/>
              </a:spcBef>
              <a:spcAft>
                <a:spcPts val="0"/>
              </a:spcAft>
              <a:buClr>
                <a:schemeClr val="accent1"/>
              </a:buClr>
              <a:buSzPts val="1600"/>
              <a:buFont typeface="Noto Sans Symbols"/>
              <a:buChar char="►"/>
              <a:defRPr sz="2000" b="0" i="0" u="none" strike="noStrike" cap="none">
                <a:solidFill>
                  <a:schemeClr val="dk1"/>
                </a:solidFill>
                <a:latin typeface="Open Sans"/>
                <a:ea typeface="Open Sans"/>
                <a:cs typeface="Open Sans"/>
                <a:sym typeface="Open Sans"/>
              </a:defRPr>
            </a:lvl3pPr>
            <a:lvl4pPr marL="1828800" marR="0" lvl="3" indent="-330200" algn="l" rtl="0">
              <a:lnSpc>
                <a:spcPct val="100000"/>
              </a:lnSpc>
              <a:spcBef>
                <a:spcPts val="750"/>
              </a:spcBef>
              <a:spcAft>
                <a:spcPts val="0"/>
              </a:spcAft>
              <a:buClr>
                <a:schemeClr val="accent1"/>
              </a:buClr>
              <a:buSzPts val="1600"/>
              <a:buFont typeface="Noto Sans Symbols"/>
              <a:buChar char="►"/>
              <a:defRPr sz="2000" b="0" i="0" u="none" strike="noStrike" cap="none">
                <a:solidFill>
                  <a:schemeClr val="dk1"/>
                </a:solidFill>
                <a:latin typeface="Open Sans"/>
                <a:ea typeface="Open Sans"/>
                <a:cs typeface="Open Sans"/>
                <a:sym typeface="Open Sans"/>
              </a:defRPr>
            </a:lvl4pPr>
            <a:lvl5pPr marL="2286000" marR="0" lvl="4" indent="-330200" algn="l" rtl="0">
              <a:lnSpc>
                <a:spcPct val="100000"/>
              </a:lnSpc>
              <a:spcBef>
                <a:spcPts val="750"/>
              </a:spcBef>
              <a:spcAft>
                <a:spcPts val="0"/>
              </a:spcAft>
              <a:buClr>
                <a:schemeClr val="accent1"/>
              </a:buClr>
              <a:buSzPts val="1600"/>
              <a:buFont typeface="Noto Sans Symbols"/>
              <a:buChar char="►"/>
              <a:defRPr sz="2000" b="0" i="0" u="none" strike="noStrike" cap="none">
                <a:solidFill>
                  <a:schemeClr val="dk1"/>
                </a:solidFill>
                <a:latin typeface="Open Sans"/>
                <a:ea typeface="Open Sans"/>
                <a:cs typeface="Open Sans"/>
                <a:sym typeface="Open Sans"/>
              </a:defRPr>
            </a:lvl5pPr>
            <a:lvl6pPr marL="2743200" marR="0" lvl="5" indent="-274320" algn="l" rtl="0">
              <a:lnSpc>
                <a:spcPct val="100000"/>
              </a:lnSpc>
              <a:spcBef>
                <a:spcPts val="750"/>
              </a:spcBef>
              <a:spcAft>
                <a:spcPts val="0"/>
              </a:spcAft>
              <a:buClr>
                <a:schemeClr val="accent1"/>
              </a:buClr>
              <a:buSzPts val="720"/>
              <a:buFont typeface="Noto Sans Symbols"/>
              <a:buChar char="►"/>
              <a:defRPr sz="900" b="0" i="0" u="none" strike="noStrike" cap="none">
                <a:solidFill>
                  <a:srgbClr val="3544C1"/>
                </a:solidFill>
                <a:latin typeface="Open Sans"/>
                <a:ea typeface="Open Sans"/>
                <a:cs typeface="Open Sans"/>
                <a:sym typeface="Open Sans"/>
              </a:defRPr>
            </a:lvl6pPr>
            <a:lvl7pPr marL="3200400" marR="0" lvl="6" indent="-274320" algn="l" rtl="0">
              <a:lnSpc>
                <a:spcPct val="100000"/>
              </a:lnSpc>
              <a:spcBef>
                <a:spcPts val="750"/>
              </a:spcBef>
              <a:spcAft>
                <a:spcPts val="0"/>
              </a:spcAft>
              <a:buClr>
                <a:schemeClr val="accent1"/>
              </a:buClr>
              <a:buSzPts val="720"/>
              <a:buFont typeface="Noto Sans Symbols"/>
              <a:buChar char="►"/>
              <a:defRPr sz="900" b="0" i="0" u="none" strike="noStrike" cap="none">
                <a:solidFill>
                  <a:srgbClr val="3544C1"/>
                </a:solidFill>
                <a:latin typeface="Open Sans"/>
                <a:ea typeface="Open Sans"/>
                <a:cs typeface="Open Sans"/>
                <a:sym typeface="Open Sans"/>
              </a:defRPr>
            </a:lvl7pPr>
            <a:lvl8pPr marL="3657600" marR="0" lvl="7" indent="-274320" algn="l" rtl="0">
              <a:lnSpc>
                <a:spcPct val="100000"/>
              </a:lnSpc>
              <a:spcBef>
                <a:spcPts val="750"/>
              </a:spcBef>
              <a:spcAft>
                <a:spcPts val="0"/>
              </a:spcAft>
              <a:buClr>
                <a:schemeClr val="accent1"/>
              </a:buClr>
              <a:buSzPts val="720"/>
              <a:buFont typeface="Noto Sans Symbols"/>
              <a:buChar char="►"/>
              <a:defRPr sz="900" b="0" i="0" u="none" strike="noStrike" cap="none">
                <a:solidFill>
                  <a:srgbClr val="3544C1"/>
                </a:solidFill>
                <a:latin typeface="Open Sans"/>
                <a:ea typeface="Open Sans"/>
                <a:cs typeface="Open Sans"/>
                <a:sym typeface="Open Sans"/>
              </a:defRPr>
            </a:lvl8pPr>
            <a:lvl9pPr marL="4114800" marR="0" lvl="8" indent="-274320" algn="l" rtl="0">
              <a:lnSpc>
                <a:spcPct val="100000"/>
              </a:lnSpc>
              <a:spcBef>
                <a:spcPts val="750"/>
              </a:spcBef>
              <a:spcAft>
                <a:spcPts val="0"/>
              </a:spcAft>
              <a:buClr>
                <a:schemeClr val="accent1"/>
              </a:buClr>
              <a:buSzPts val="720"/>
              <a:buFont typeface="Noto Sans Symbols"/>
              <a:buChar char="►"/>
              <a:defRPr sz="900" b="0" i="0" u="none" strike="noStrike" cap="none">
                <a:solidFill>
                  <a:srgbClr val="3544C1"/>
                </a:solidFill>
                <a:latin typeface="Open Sans"/>
                <a:ea typeface="Open Sans"/>
                <a:cs typeface="Open Sans"/>
                <a:sym typeface="Open Sans"/>
              </a:defRPr>
            </a:lvl9pPr>
          </a:lstStyle>
          <a:p>
            <a:endParaRPr/>
          </a:p>
        </p:txBody>
      </p:sp>
      <p:sp>
        <p:nvSpPr>
          <p:cNvPr id="12" name="Google Shape;12;p22"/>
          <p:cNvSpPr/>
          <p:nvPr/>
        </p:nvSpPr>
        <p:spPr>
          <a:xfrm>
            <a:off x="96935" y="73400"/>
            <a:ext cx="12095200" cy="6711200"/>
          </a:xfrm>
          <a:prstGeom prst="rect">
            <a:avLst/>
          </a:prstGeom>
          <a:noFill/>
          <a:ln w="203200" cap="flat" cmpd="sng">
            <a:solidFill>
              <a:srgbClr val="41B6E6"/>
            </a:solidFill>
            <a:prstDash val="solid"/>
            <a:miter lim="800000"/>
            <a:headEnd type="none" w="sm" len="sm"/>
            <a:tailEnd type="none" w="sm" len="sm"/>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Calibri"/>
              <a:ea typeface="Calibri"/>
              <a:cs typeface="Calibri"/>
              <a:sym typeface="Calibri"/>
            </a:endParaRPr>
          </a:p>
        </p:txBody>
      </p:sp>
      <p:pic>
        <p:nvPicPr>
          <p:cNvPr id="13" name="Google Shape;13;p22"/>
          <p:cNvPicPr preferRelativeResize="0"/>
          <p:nvPr/>
        </p:nvPicPr>
        <p:blipFill rotWithShape="1">
          <a:blip r:embed="rId9">
            <a:alphaModFix/>
          </a:blip>
          <a:srcRect/>
          <a:stretch/>
        </p:blipFill>
        <p:spPr>
          <a:xfrm>
            <a:off x="566979" y="6202422"/>
            <a:ext cx="825935" cy="33649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652" r:id="rId4"/>
    <p:sldLayoutId id="2147483654" r:id="rId5"/>
    <p:sldLayoutId id="2147483655" r:id="rId6"/>
    <p:sldLayoutId id="214748365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Box 10">
            <a:extLst>
              <a:ext uri="{FF2B5EF4-FFF2-40B4-BE49-F238E27FC236}">
                <a16:creationId xmlns:a16="http://schemas.microsoft.com/office/drawing/2014/main" id="{47BE4095-5177-FDA2-2FC3-5E79607D832D}"/>
              </a:ext>
            </a:extLst>
          </p:cNvPr>
          <p:cNvSpPr txBox="1"/>
          <p:nvPr/>
        </p:nvSpPr>
        <p:spPr>
          <a:xfrm>
            <a:off x="0" y="0"/>
            <a:ext cx="12192000" cy="366710"/>
          </a:xfrm>
          <a:prstGeom prst="rect">
            <a:avLst/>
          </a:prstGeom>
          <a:noFill/>
          <a:ln cap="flat">
            <a:noFill/>
          </a:ln>
        </p:spPr>
        <p:txBody>
          <a:bodyPr vert="horz" wrap="square" lIns="91440" tIns="45720" rIns="91440" bIns="45720" anchor="t" anchorCtr="1" compatLnSpc="1">
            <a:noAutofit/>
          </a:bodyPr>
          <a:lstStyle/>
          <a:p>
            <a:pPr marL="0" marR="0" lvl="0" indent="0" algn="ctr"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000000"/>
              </a:solidFill>
              <a:uFillTx/>
              <a:latin typeface="Avenir LT Std 35 Light" pitchFamily="34"/>
            </a:endParaRPr>
          </a:p>
        </p:txBody>
      </p:sp>
      <p:sp>
        <p:nvSpPr>
          <p:cNvPr id="3" name="Rectangle 13">
            <a:extLst>
              <a:ext uri="{FF2B5EF4-FFF2-40B4-BE49-F238E27FC236}">
                <a16:creationId xmlns:a16="http://schemas.microsoft.com/office/drawing/2014/main" id="{020B3584-C86F-6228-9DFE-3428628B6B98}"/>
              </a:ext>
            </a:extLst>
          </p:cNvPr>
          <p:cNvSpPr/>
          <p:nvPr/>
        </p:nvSpPr>
        <p:spPr>
          <a:xfrm>
            <a:off x="11940113" y="111127"/>
            <a:ext cx="251887" cy="228600"/>
          </a:xfrm>
          <a:prstGeom prst="rect">
            <a:avLst/>
          </a:prstGeom>
          <a:solidFill>
            <a:srgbClr val="FFFFFF"/>
          </a:solidFill>
          <a:ln cap="flat">
            <a:noFill/>
            <a:prstDash val="solid"/>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venir LT Std 35 Light" pitchFamily="34"/>
            </a:endParaRPr>
          </a:p>
        </p:txBody>
      </p:sp>
      <p:sp>
        <p:nvSpPr>
          <p:cNvPr id="4" name="Rectangle 15">
            <a:extLst>
              <a:ext uri="{FF2B5EF4-FFF2-40B4-BE49-F238E27FC236}">
                <a16:creationId xmlns:a16="http://schemas.microsoft.com/office/drawing/2014/main" id="{04C43C40-CB41-3230-5EDB-733AD40F16E4}"/>
              </a:ext>
            </a:extLst>
          </p:cNvPr>
          <p:cNvSpPr/>
          <p:nvPr/>
        </p:nvSpPr>
        <p:spPr>
          <a:xfrm>
            <a:off x="-16251" y="-19046"/>
            <a:ext cx="12208251" cy="1295403"/>
          </a:xfrm>
          <a:prstGeom prst="rect">
            <a:avLst/>
          </a:prstGeom>
          <a:solidFill>
            <a:srgbClr val="5B86AD"/>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800" b="0" i="0" u="none" strike="noStrike" kern="1200" cap="none" spc="0" baseline="0">
              <a:solidFill>
                <a:srgbClr val="5B86AD"/>
              </a:solidFill>
              <a:uFillTx/>
              <a:latin typeface="Avenir LT Std 35 Light" pitchFamily="34"/>
            </a:endParaRPr>
          </a:p>
        </p:txBody>
      </p:sp>
      <p:sp>
        <p:nvSpPr>
          <p:cNvPr id="5" name="Rectangle 21">
            <a:extLst>
              <a:ext uri="{FF2B5EF4-FFF2-40B4-BE49-F238E27FC236}">
                <a16:creationId xmlns:a16="http://schemas.microsoft.com/office/drawing/2014/main" id="{7470D6FD-5358-47EB-71F8-C0C68F378362}"/>
              </a:ext>
            </a:extLst>
          </p:cNvPr>
          <p:cNvSpPr txBox="1">
            <a:spLocks noGrp="1"/>
          </p:cNvSpPr>
          <p:nvPr>
            <p:ph type="body" idx="1"/>
          </p:nvPr>
        </p:nvSpPr>
        <p:spPr>
          <a:xfrm>
            <a:off x="150157" y="1333496"/>
            <a:ext cx="11944356" cy="5257800"/>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p:txBody>
      </p:sp>
      <p:sp>
        <p:nvSpPr>
          <p:cNvPr id="6" name="Rectangle 23">
            <a:extLst>
              <a:ext uri="{FF2B5EF4-FFF2-40B4-BE49-F238E27FC236}">
                <a16:creationId xmlns:a16="http://schemas.microsoft.com/office/drawing/2014/main" id="{715E320F-D343-81E0-E3A3-CC0AF1A9DD98}"/>
              </a:ext>
            </a:extLst>
          </p:cNvPr>
          <p:cNvSpPr/>
          <p:nvPr/>
        </p:nvSpPr>
        <p:spPr>
          <a:xfrm>
            <a:off x="406395" y="1447797"/>
            <a:ext cx="11785604" cy="5410203"/>
          </a:xfrm>
          <a:prstGeom prst="rect">
            <a:avLst/>
          </a:prstGeom>
          <a:noFill/>
          <a:ln cap="flat">
            <a:noFill/>
            <a:prstDash val="solid"/>
          </a:ln>
        </p:spPr>
        <p:txBody>
          <a:bodyPr vert="horz" wrap="square" lIns="91440" tIns="45720" rIns="91440" bIns="45720" anchor="t" anchorCtr="0" compatLnSpc="1">
            <a:noAutofit/>
          </a:bodyPr>
          <a:lstStyle/>
          <a:p>
            <a:pPr marL="342900" marR="0" lvl="0" indent="-342900" algn="l" defTabSz="914400" rtl="0" fontAlgn="auto" hangingPunct="1">
              <a:lnSpc>
                <a:spcPct val="100000"/>
              </a:lnSpc>
              <a:spcBef>
                <a:spcPts val="5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Avenir LT Std 35 Light" pitchFamily="34"/>
            </a:endParaRPr>
          </a:p>
        </p:txBody>
      </p:sp>
      <p:sp>
        <p:nvSpPr>
          <p:cNvPr id="7" name="Rectangle 28">
            <a:extLst>
              <a:ext uri="{FF2B5EF4-FFF2-40B4-BE49-F238E27FC236}">
                <a16:creationId xmlns:a16="http://schemas.microsoft.com/office/drawing/2014/main" id="{2060F2AD-8E63-4DF5-458B-C0808B883446}"/>
              </a:ext>
            </a:extLst>
          </p:cNvPr>
          <p:cNvSpPr txBox="1">
            <a:spLocks noGrp="1"/>
          </p:cNvSpPr>
          <p:nvPr>
            <p:ph type="title"/>
          </p:nvPr>
        </p:nvSpPr>
        <p:spPr>
          <a:xfrm>
            <a:off x="150156" y="119065"/>
            <a:ext cx="5945843" cy="947739"/>
          </a:xfrm>
          <a:prstGeom prst="rect">
            <a:avLst/>
          </a:prstGeom>
          <a:noFill/>
          <a:ln>
            <a:noFill/>
          </a:ln>
        </p:spPr>
        <p:txBody>
          <a:bodyPr vert="horz" wrap="square" lIns="91440" tIns="45720" rIns="91440" bIns="45720" anchor="ctr" anchorCtr="0" compatLnSpc="1">
            <a:noAutofit/>
          </a:bodyPr>
          <a:lstStyle/>
          <a:p>
            <a:pPr lvl="0"/>
            <a:endParaRPr lang="en-US"/>
          </a:p>
        </p:txBody>
      </p:sp>
      <p:pic>
        <p:nvPicPr>
          <p:cNvPr id="8" name="Picture 9" descr="Logo&#10;&#10;Description automatically generated">
            <a:extLst>
              <a:ext uri="{FF2B5EF4-FFF2-40B4-BE49-F238E27FC236}">
                <a16:creationId xmlns:a16="http://schemas.microsoft.com/office/drawing/2014/main" id="{00757BCF-9686-D9A8-5956-9AF3C6358EC4}"/>
              </a:ext>
            </a:extLst>
          </p:cNvPr>
          <p:cNvPicPr>
            <a:picLocks noChangeAspect="1"/>
          </p:cNvPicPr>
          <p:nvPr/>
        </p:nvPicPr>
        <p:blipFill>
          <a:blip r:embed="rId5"/>
          <a:stretch>
            <a:fillRect/>
          </a:stretch>
        </p:blipFill>
        <p:spPr>
          <a:xfrm>
            <a:off x="10972800" y="76196"/>
            <a:ext cx="1143792" cy="1143000"/>
          </a:xfrm>
          <a:prstGeom prst="rect">
            <a:avLst/>
          </a:prstGeom>
          <a:noFill/>
          <a:ln cap="flat">
            <a:noFill/>
          </a:ln>
        </p:spPr>
      </p:pic>
      <p:pic>
        <p:nvPicPr>
          <p:cNvPr id="9" name="Picture 2" descr="A picture containing text, clipart, vector graphics&#10;&#10;Description automatically generated">
            <a:extLst>
              <a:ext uri="{FF2B5EF4-FFF2-40B4-BE49-F238E27FC236}">
                <a16:creationId xmlns:a16="http://schemas.microsoft.com/office/drawing/2014/main" id="{D3112ECD-88B8-67ED-F4F8-C7A363D69E14}"/>
              </a:ext>
            </a:extLst>
          </p:cNvPr>
          <p:cNvPicPr>
            <a:picLocks noChangeAspect="1"/>
          </p:cNvPicPr>
          <p:nvPr/>
        </p:nvPicPr>
        <p:blipFill>
          <a:blip r:embed="rId6"/>
          <a:stretch>
            <a:fillRect/>
          </a:stretch>
        </p:blipFill>
        <p:spPr>
          <a:xfrm>
            <a:off x="9661282" y="155630"/>
            <a:ext cx="1192389" cy="1011298"/>
          </a:xfrm>
          <a:prstGeom prst="rect">
            <a:avLst/>
          </a:prstGeom>
          <a:noFill/>
          <a:ln cap="flat">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marL="0" marR="0" lvl="0" indent="0" algn="l" defTabSz="914400" rtl="0" fontAlgn="auto" hangingPunct="0">
        <a:lnSpc>
          <a:spcPct val="100000"/>
        </a:lnSpc>
        <a:spcBef>
          <a:spcPts val="0"/>
        </a:spcBef>
        <a:spcAft>
          <a:spcPts val="0"/>
        </a:spcAft>
        <a:buNone/>
        <a:tabLst/>
        <a:defRPr lang="en-US" sz="2800" b="1" i="0" u="none" strike="noStrike" kern="0" cap="none" spc="0" baseline="0">
          <a:solidFill>
            <a:srgbClr val="FFFFFF"/>
          </a:solidFill>
          <a:uFillTx/>
          <a:latin typeface="Calibri" pitchFamily="34"/>
        </a:defRPr>
      </a:lvl1pPr>
    </p:titleStyle>
    <p:bodyStyle>
      <a:lvl1pPr marL="342900" marR="0" lvl="0" indent="-342900" algn="l" defTabSz="914400" rtl="0" fontAlgn="auto" hangingPunct="0">
        <a:lnSpc>
          <a:spcPct val="100000"/>
        </a:lnSpc>
        <a:spcBef>
          <a:spcPts val="500"/>
        </a:spcBef>
        <a:spcAft>
          <a:spcPts val="0"/>
        </a:spcAft>
        <a:buNone/>
        <a:tabLst/>
        <a:defRPr lang="en-US" sz="2000" b="0" i="0" u="none" strike="noStrike" kern="0" cap="none" spc="0" baseline="0">
          <a:solidFill>
            <a:srgbClr val="000000"/>
          </a:solidFill>
          <a:uFillTx/>
          <a:latin typeface="Calibri" pitchFamily="3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3.xml"/><Relationship Id="rId5" Type="http://schemas.openxmlformats.org/officeDocument/2006/relationships/image" Target="../media/image13.jpe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hyperlink" Target="http://data.bls.gov/" TargetMode="External"/><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microsoft.com/office/2018/10/relationships/comments" Target="../comments/modernComment_104_0.xml"/><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3.xml"/><Relationship Id="rId5" Type="http://schemas.openxmlformats.org/officeDocument/2006/relationships/image" Target="../media/image17.jpe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microsoft.com/office/2018/10/relationships/comments" Target="../comments/modernComment_7FE4DEA9_EAA153F7.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microsoft.com/office/2018/10/relationships/comments" Target="../comments/modernComment_7FF64CF8_65659994.xml"/><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microsoft.com/office/2018/10/relationships/comments" Target="../comments/modernComment_7FF64D07_48F07EAA.xml"/><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325771-1314-5BF7-7213-1785A2AB17C0}"/>
              </a:ext>
            </a:extLst>
          </p:cNvPr>
          <p:cNvSpPr>
            <a:spLocks noGrp="1"/>
          </p:cNvSpPr>
          <p:nvPr>
            <p:ph type="body" sz="quarter" idx="13"/>
          </p:nvPr>
        </p:nvSpPr>
        <p:spPr>
          <a:xfrm>
            <a:off x="551940" y="5865069"/>
            <a:ext cx="6173979" cy="215444"/>
          </a:xfrm>
        </p:spPr>
        <p:txBody>
          <a:bodyPr/>
          <a:lstStyle/>
          <a:p>
            <a:r>
              <a:rPr lang="en-US">
                <a:cs typeface="Arial"/>
              </a:rPr>
              <a:t>May 29, 2025</a:t>
            </a:r>
            <a:endParaRPr lang="en-US"/>
          </a:p>
        </p:txBody>
      </p:sp>
      <p:sp>
        <p:nvSpPr>
          <p:cNvPr id="4" name="Title 3">
            <a:extLst>
              <a:ext uri="{FF2B5EF4-FFF2-40B4-BE49-F238E27FC236}">
                <a16:creationId xmlns:a16="http://schemas.microsoft.com/office/drawing/2014/main" id="{F9D1A61C-8CFC-7695-51FC-A864F0CF7918}"/>
              </a:ext>
            </a:extLst>
          </p:cNvPr>
          <p:cNvSpPr>
            <a:spLocks noGrp="1"/>
          </p:cNvSpPr>
          <p:nvPr>
            <p:ph type="title"/>
          </p:nvPr>
        </p:nvSpPr>
        <p:spPr>
          <a:xfrm>
            <a:off x="551940" y="2983512"/>
            <a:ext cx="6173979" cy="2400657"/>
          </a:xfrm>
        </p:spPr>
        <p:txBody>
          <a:bodyPr/>
          <a:lstStyle/>
          <a:p>
            <a:br>
              <a:rPr lang="en-US" sz="3600"/>
            </a:br>
            <a:r>
              <a:rPr lang="en-US" sz="3600"/>
              <a:t>Joint AHA Commission </a:t>
            </a:r>
            <a:br>
              <a:rPr lang="en-US" sz="3600"/>
            </a:br>
            <a:r>
              <a:rPr lang="en-US" sz="3600"/>
              <a:t>Development Cost Briefing</a:t>
            </a:r>
            <a:br>
              <a:rPr lang="en-US" sz="2000"/>
            </a:br>
            <a:br>
              <a:rPr lang="en-US" sz="2400" b="0"/>
            </a:br>
            <a:endParaRPr lang="en-US" sz="2400" b="0">
              <a:cs typeface="Arial"/>
            </a:endParaRPr>
          </a:p>
        </p:txBody>
      </p:sp>
    </p:spTree>
    <p:extLst>
      <p:ext uri="{BB962C8B-B14F-4D97-AF65-F5344CB8AC3E}">
        <p14:creationId xmlns:p14="http://schemas.microsoft.com/office/powerpoint/2010/main" val="8475119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000E0-5C79-8C5E-7E88-B551582E158D}"/>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B80DBEB6-F558-F8E6-6C5D-12BF13B1D9A4}"/>
              </a:ext>
            </a:extLst>
          </p:cNvPr>
          <p:cNvSpPr txBox="1">
            <a:spLocks/>
          </p:cNvSpPr>
          <p:nvPr/>
        </p:nvSpPr>
        <p:spPr>
          <a:xfrm>
            <a:off x="391282" y="-5218"/>
            <a:ext cx="10602418" cy="731520"/>
          </a:xfrm>
          <a:prstGeom prst="rect">
            <a:avLst/>
          </a:prstGeom>
        </p:spPr>
        <p:txBody>
          <a:bodyPr vert="horz" wrap="square" lIns="0" tIns="0" rIns="0" bIns="0" rtlCol="0" anchor="b" anchorCtr="0">
            <a:noAutofit/>
          </a:bodyPr>
          <a:lstStyle>
            <a:lvl1pPr algn="l" defTabSz="914400" rtl="0" eaLnBrk="1" latinLnBrk="0" hangingPunct="1">
              <a:lnSpc>
                <a:spcPct val="100000"/>
              </a:lnSpc>
              <a:spcBef>
                <a:spcPct val="0"/>
              </a:spcBef>
              <a:buNone/>
              <a:defRPr lang="en-US" sz="2400" b="1" kern="1200" spc="0" baseline="0">
                <a:ln w="6350" cap="flat">
                  <a:noFill/>
                  <a:miter lim="800000"/>
                </a:ln>
                <a:solidFill>
                  <a:schemeClr val="bg2"/>
                </a:solidFill>
                <a:latin typeface="+mj-lt"/>
                <a:ea typeface="+mj-ea"/>
                <a:cs typeface="+mj-cs"/>
              </a:defRPr>
            </a:lvl1pPr>
          </a:lstStyle>
          <a:p>
            <a:pPr>
              <a:defRPr/>
            </a:pPr>
            <a:r>
              <a:rPr lang="en-US" sz="2800">
                <a:solidFill>
                  <a:srgbClr val="F2F2F2"/>
                </a:solidFill>
                <a:latin typeface="Arial" panose="020B0604020202020204"/>
              </a:rPr>
              <a:t>Making It Pencil (V/VIII): Potential Cost Savings</a:t>
            </a:r>
            <a:endParaRPr lang="en-US">
              <a:ea typeface="+mj-ea"/>
              <a:cs typeface="+mj-cs"/>
            </a:endParaRPr>
          </a:p>
        </p:txBody>
      </p:sp>
      <p:sp>
        <p:nvSpPr>
          <p:cNvPr id="3" name="TextBox 2">
            <a:extLst>
              <a:ext uri="{FF2B5EF4-FFF2-40B4-BE49-F238E27FC236}">
                <a16:creationId xmlns:a16="http://schemas.microsoft.com/office/drawing/2014/main" id="{B8E78662-8F55-6B61-D9FD-68D4E13DE95C}"/>
              </a:ext>
            </a:extLst>
          </p:cNvPr>
          <p:cNvSpPr txBox="1"/>
          <p:nvPr/>
        </p:nvSpPr>
        <p:spPr>
          <a:xfrm>
            <a:off x="387867" y="1497004"/>
            <a:ext cx="11420364" cy="5447645"/>
          </a:xfrm>
          <a:prstGeom prst="rect">
            <a:avLst/>
          </a:prstGeom>
          <a:noFill/>
          <a:ln w="6350">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Bef>
                <a:spcPts val="300"/>
              </a:spcBef>
              <a:spcAft>
                <a:spcPts val="300"/>
              </a:spcAft>
            </a:pPr>
            <a:r>
              <a:rPr lang="en-US" sz="2200" b="1">
                <a:solidFill>
                  <a:srgbClr val="14558F"/>
                </a:solidFill>
                <a:latin typeface="Aptos"/>
                <a:ea typeface="Calibri"/>
                <a:cs typeface="Arial"/>
              </a:rPr>
              <a:t>Costs have increased almost universally, but not all costs are created equal.</a:t>
            </a:r>
          </a:p>
          <a:p>
            <a:pPr>
              <a:spcBef>
                <a:spcPts val="300"/>
              </a:spcBef>
              <a:spcAft>
                <a:spcPts val="300"/>
              </a:spcAft>
            </a:pPr>
            <a:endParaRPr lang="en-US" b="1">
              <a:latin typeface="Aptos"/>
              <a:ea typeface="Calibri"/>
              <a:cs typeface="Arial"/>
            </a:endParaRPr>
          </a:p>
          <a:p>
            <a:pPr>
              <a:spcBef>
                <a:spcPts val="300"/>
              </a:spcBef>
              <a:spcAft>
                <a:spcPts val="300"/>
              </a:spcAft>
            </a:pPr>
            <a:r>
              <a:rPr lang="en-US" sz="2000" b="1">
                <a:latin typeface="Aptos"/>
                <a:ea typeface="Calibri"/>
                <a:cs typeface="Arial"/>
              </a:rPr>
              <a:t>While some costs increase without offering additional benefits (e.g. materials, interest rates), other costs come with benefits, financial and otherwise.</a:t>
            </a:r>
          </a:p>
          <a:p>
            <a:pPr>
              <a:spcBef>
                <a:spcPts val="300"/>
              </a:spcBef>
              <a:spcAft>
                <a:spcPts val="300"/>
              </a:spcAft>
            </a:pPr>
            <a:endParaRPr lang="en-US" sz="2000" b="1">
              <a:latin typeface="Aptos"/>
              <a:ea typeface="Calibri"/>
              <a:cs typeface="Arial"/>
            </a:endParaRPr>
          </a:p>
          <a:p>
            <a:pPr>
              <a:spcBef>
                <a:spcPts val="300"/>
              </a:spcBef>
              <a:spcAft>
                <a:spcPts val="300"/>
              </a:spcAft>
            </a:pPr>
            <a:r>
              <a:rPr lang="en-US">
                <a:latin typeface="Aptos"/>
                <a:ea typeface="Calibri"/>
                <a:cs typeface="Arial"/>
              </a:rPr>
              <a:t>For example: compliance with enhanced green energy requirements increases total development cost. However, these requirements may offer significant energy cost savings over the long term. More broadly, these increased costs will also help to build a healthier and more sustainable future for Massachusetts. </a:t>
            </a:r>
          </a:p>
          <a:p>
            <a:pPr>
              <a:spcBef>
                <a:spcPts val="300"/>
              </a:spcBef>
              <a:spcAft>
                <a:spcPts val="300"/>
              </a:spcAft>
            </a:pPr>
            <a:endParaRPr lang="en-US">
              <a:latin typeface="Aptos"/>
              <a:ea typeface="Calibri"/>
              <a:cs typeface="Arial"/>
            </a:endParaRPr>
          </a:p>
          <a:p>
            <a:pPr>
              <a:spcBef>
                <a:spcPts val="300"/>
              </a:spcBef>
              <a:spcAft>
                <a:spcPts val="300"/>
              </a:spcAft>
            </a:pPr>
            <a:r>
              <a:rPr lang="en-US" sz="2000" b="1">
                <a:latin typeface="Aptos"/>
                <a:ea typeface="Calibri"/>
                <a:cs typeface="Arial"/>
              </a:rPr>
              <a:t>It can be difficult to quantify the benefits of certain increases in cost. However, some examples illustrate potential savings clearly, such as savings generated from the improved health outcomes experienced by people who live in housing which matches their needs.</a:t>
            </a:r>
          </a:p>
          <a:p>
            <a:pPr>
              <a:spcBef>
                <a:spcPts val="300"/>
              </a:spcBef>
              <a:spcAft>
                <a:spcPts val="300"/>
              </a:spcAft>
            </a:pPr>
            <a:endParaRPr lang="en-US" b="1">
              <a:ea typeface="Calibri"/>
              <a:cs typeface="Arial"/>
            </a:endParaRPr>
          </a:p>
          <a:p>
            <a:pPr>
              <a:spcBef>
                <a:spcPts val="300"/>
              </a:spcBef>
              <a:spcAft>
                <a:spcPts val="300"/>
              </a:spcAft>
            </a:pPr>
            <a:endParaRPr lang="en-US" b="1">
              <a:ea typeface="Calibri"/>
              <a:cs typeface="Arial"/>
            </a:endParaRPr>
          </a:p>
          <a:p>
            <a:pPr>
              <a:spcBef>
                <a:spcPts val="300"/>
              </a:spcBef>
              <a:spcAft>
                <a:spcPts val="300"/>
              </a:spcAft>
            </a:pPr>
            <a:endParaRPr lang="en-US" b="1">
              <a:ea typeface="Calibri"/>
              <a:cs typeface="Arial"/>
            </a:endParaRPr>
          </a:p>
          <a:p>
            <a:pPr>
              <a:spcBef>
                <a:spcPts val="300"/>
              </a:spcBef>
              <a:spcAft>
                <a:spcPts val="300"/>
              </a:spcAft>
            </a:pPr>
            <a:endParaRPr lang="en-US">
              <a:cs typeface="Arial"/>
            </a:endParaRPr>
          </a:p>
        </p:txBody>
      </p:sp>
    </p:spTree>
    <p:extLst>
      <p:ext uri="{BB962C8B-B14F-4D97-AF65-F5344CB8AC3E}">
        <p14:creationId xmlns:p14="http://schemas.microsoft.com/office/powerpoint/2010/main" val="1888466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62E75-805C-CB46-72BC-528719DA2C37}"/>
              </a:ext>
            </a:extLst>
          </p:cNvPr>
          <p:cNvSpPr>
            <a:spLocks noGrp="1"/>
          </p:cNvSpPr>
          <p:nvPr>
            <p:ph type="title"/>
          </p:nvPr>
        </p:nvSpPr>
        <p:spPr>
          <a:xfrm>
            <a:off x="532324" y="4124"/>
            <a:ext cx="10602418" cy="731520"/>
          </a:xfrm>
        </p:spPr>
        <p:txBody>
          <a:bodyPr/>
          <a:lstStyle/>
          <a:p>
            <a:r>
              <a:rPr lang="en-US" sz="2800">
                <a:cs typeface="Arial"/>
              </a:rPr>
              <a:t>Making It Pencil (VI/VIII): Cost Savings Examples</a:t>
            </a:r>
          </a:p>
        </p:txBody>
      </p:sp>
      <p:sp>
        <p:nvSpPr>
          <p:cNvPr id="3" name="Content Placeholder 2">
            <a:extLst>
              <a:ext uri="{FF2B5EF4-FFF2-40B4-BE49-F238E27FC236}">
                <a16:creationId xmlns:a16="http://schemas.microsoft.com/office/drawing/2014/main" id="{3F19E996-4BEA-CC32-2AFD-2E5BCD3F6E17}"/>
              </a:ext>
            </a:extLst>
          </p:cNvPr>
          <p:cNvSpPr>
            <a:spLocks noGrp="1"/>
          </p:cNvSpPr>
          <p:nvPr>
            <p:ph sz="quarter" idx="11"/>
          </p:nvPr>
        </p:nvSpPr>
        <p:spPr>
          <a:xfrm>
            <a:off x="527141" y="1584218"/>
            <a:ext cx="11471229" cy="2169825"/>
          </a:xfrm>
        </p:spPr>
        <p:txBody>
          <a:bodyPr vert="horz" wrap="square" lIns="0" tIns="0" rIns="0" bIns="0" rtlCol="0" anchor="t">
            <a:spAutoFit/>
          </a:bodyPr>
          <a:lstStyle/>
          <a:p>
            <a:r>
              <a:rPr lang="en-US" sz="1400">
                <a:latin typeface="Aptos"/>
                <a:ea typeface="+mn-lt"/>
                <a:cs typeface="+mn-lt"/>
              </a:rPr>
              <a:t>Senior Affordable Housing properties bring together large numbers of older adults, in one building, providing an opportunity to more efficiently deploy community health and well-being strategies. Studies have shown that these “place based supports” have a beneficial impact on the health outcomes of older adults, by reducing calls to Emergency Medical Services, and preventing emergency room visits and hospital admissions. </a:t>
            </a:r>
          </a:p>
          <a:p>
            <a:pPr marR="0" lvl="0">
              <a:tabLst>
                <a:tab pos="457200" algn="l"/>
              </a:tabLst>
            </a:pPr>
            <a:r>
              <a:rPr lang="en-US" sz="1400">
                <a:latin typeface="Aptos"/>
                <a:ea typeface="+mn-lt"/>
                <a:cs typeface="+mn-lt"/>
              </a:rPr>
              <a:t>A national study of senior affordable housing found that the presence of a Resident Service Coordinator onsite was found to decrease the odds of having at least one acute inpatient admission by 18%</a:t>
            </a:r>
          </a:p>
          <a:p>
            <a:pPr marR="0" lvl="0">
              <a:tabLst>
                <a:tab pos="457200" algn="l"/>
              </a:tabLst>
            </a:pPr>
            <a:r>
              <a:rPr lang="en-US" sz="1400">
                <a:latin typeface="Aptos"/>
                <a:ea typeface="+mn-lt"/>
                <a:cs typeface="+mn-lt"/>
              </a:rPr>
              <a:t>One local model demonstrated a 16% decline in inpatient hospitalization rate and 22% decline in 30-day hospital readmission rates, 19% decrease in trips to the emergency room, and a 25% decline in total days admitted to a hospital per resident.</a:t>
            </a:r>
          </a:p>
          <a:p>
            <a:pPr marR="0" lvl="0"/>
            <a:r>
              <a:rPr lang="en-US" sz="1400">
                <a:latin typeface="Aptos"/>
                <a:ea typeface="+mn-lt"/>
                <a:cs typeface="+mn-lt"/>
              </a:rPr>
              <a:t>Another model and subsequent evaluation demonstrated a slower growth of annual Medicare expenditures by an estimated $1,100-$1,450 per beneficiary per year.</a:t>
            </a:r>
            <a:endParaRPr lang="en-US"/>
          </a:p>
        </p:txBody>
      </p:sp>
      <p:sp>
        <p:nvSpPr>
          <p:cNvPr id="4" name="Text Placeholder 3">
            <a:extLst>
              <a:ext uri="{FF2B5EF4-FFF2-40B4-BE49-F238E27FC236}">
                <a16:creationId xmlns:a16="http://schemas.microsoft.com/office/drawing/2014/main" id="{FD16C711-C353-9712-9382-F0B6FFE9DCA1}"/>
              </a:ext>
            </a:extLst>
          </p:cNvPr>
          <p:cNvSpPr>
            <a:spLocks noGrp="1"/>
          </p:cNvSpPr>
          <p:nvPr>
            <p:ph type="body" sz="quarter" idx="12"/>
          </p:nvPr>
        </p:nvSpPr>
        <p:spPr>
          <a:xfrm>
            <a:off x="756510" y="1109264"/>
            <a:ext cx="10782347" cy="246221"/>
          </a:xfrm>
        </p:spPr>
        <p:txBody>
          <a:bodyPr vert="horz" wrap="square" lIns="0" tIns="0" rIns="0" bIns="0" rtlCol="0" anchor="t">
            <a:spAutoFit/>
          </a:bodyPr>
          <a:lstStyle/>
          <a:p>
            <a:r>
              <a:rPr lang="en-US" sz="1600" i="0">
                <a:cs typeface="Arial"/>
              </a:rPr>
              <a:t>Senior affordable housing  with “place based supports” can reduce medical care needs and associated costs</a:t>
            </a:r>
            <a:endParaRPr lang="en-US" sz="1600" i="0"/>
          </a:p>
        </p:txBody>
      </p:sp>
      <p:sp>
        <p:nvSpPr>
          <p:cNvPr id="12" name="Content Placeholder 2">
            <a:extLst>
              <a:ext uri="{FF2B5EF4-FFF2-40B4-BE49-F238E27FC236}">
                <a16:creationId xmlns:a16="http://schemas.microsoft.com/office/drawing/2014/main" id="{22AFCA6F-2EB1-6641-3F89-170B21EF3311}"/>
              </a:ext>
            </a:extLst>
          </p:cNvPr>
          <p:cNvSpPr txBox="1">
            <a:spLocks/>
          </p:cNvSpPr>
          <p:nvPr/>
        </p:nvSpPr>
        <p:spPr>
          <a:xfrm>
            <a:off x="527141" y="4602617"/>
            <a:ext cx="11011716" cy="1585049"/>
          </a:xfrm>
          <a:prstGeom prst="rect">
            <a:avLst/>
          </a:prstGeom>
        </p:spPr>
        <p:txBody>
          <a:bodyPr vert="horz" wrap="square" lIns="0" tIns="0" rIns="0" bIns="0" rtlCol="0" anchor="t">
            <a:spAutoFit/>
          </a:bodyPr>
          <a:lstStyle>
            <a:lvl1pPr marL="228600" indent="-228600" algn="l" defTabSz="914400" rtl="0" eaLnBrk="1" latinLnBrk="0" hangingPunct="1">
              <a:lnSpc>
                <a:spcPct val="100000"/>
              </a:lnSpc>
              <a:spcBef>
                <a:spcPts val="30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Arial" panose="020B0604020202020204" pitchFamily="34" charset="0"/>
              </a:defRPr>
            </a:lvl1pPr>
            <a:lvl2pPr marL="457200" indent="-225425"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2pPr>
            <a:lvl3pPr marL="685800" indent="-214313"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r>
              <a:rPr lang="en-US" sz="1400">
                <a:latin typeface="Aptos"/>
                <a:ea typeface="+mn-lt"/>
                <a:cs typeface="+mn-lt"/>
              </a:rPr>
              <a:t>A study of formerly homeless residents of permanent supportive housing receiving Medicaid funded services found that initiation of services was associated with up to an $11,900 reduction in annual per-person health care costs as well as significant reductions in inpatient and outpatient behavioral health  and medical costs</a:t>
            </a:r>
          </a:p>
          <a:p>
            <a:r>
              <a:rPr lang="en-US" sz="1400">
                <a:latin typeface="Aptos"/>
                <a:ea typeface="+mn-lt"/>
                <a:cs typeface="+mn-lt"/>
              </a:rPr>
              <a:t>Individuals enrolled in permanent supportive housing programs received significantly more mental health services than a similar group of chronically homeless individuals. However, the cost of the higher average utilization of mental health services among those enrolled in permanent supportive housing was more than offset by their lower utilization of inpatient and emergency department services relative to a similar group of chronically homeless individuals. </a:t>
            </a:r>
            <a:endParaRPr lang="en-US" sz="1400">
              <a:latin typeface="Aptos"/>
            </a:endParaRPr>
          </a:p>
        </p:txBody>
      </p:sp>
      <p:sp>
        <p:nvSpPr>
          <p:cNvPr id="14" name="Text Placeholder 3">
            <a:extLst>
              <a:ext uri="{FF2B5EF4-FFF2-40B4-BE49-F238E27FC236}">
                <a16:creationId xmlns:a16="http://schemas.microsoft.com/office/drawing/2014/main" id="{962D7239-4ABD-E6F2-03EC-A3F66389AAEB}"/>
              </a:ext>
            </a:extLst>
          </p:cNvPr>
          <p:cNvSpPr txBox="1">
            <a:spLocks/>
          </p:cNvSpPr>
          <p:nvPr/>
        </p:nvSpPr>
        <p:spPr>
          <a:xfrm>
            <a:off x="756510" y="4056128"/>
            <a:ext cx="10863474" cy="492443"/>
          </a:xfrm>
          <a:prstGeom prst="rect">
            <a:avLst/>
          </a:prstGeom>
        </p:spPr>
        <p:txBody>
          <a:bodyPr vert="horz" wrap="square" lIns="0" tIns="0" rIns="0" bIns="0" rtlCol="0" anchor="t">
            <a:spAutoFit/>
          </a:bodyPr>
          <a:lstStyle>
            <a:lvl1pPr marL="0" indent="0" algn="l" defTabSz="914400" rtl="0" eaLnBrk="1" latinLnBrk="0" hangingPunct="1">
              <a:lnSpc>
                <a:spcPct val="100000"/>
              </a:lnSpc>
              <a:spcBef>
                <a:spcPts val="300"/>
              </a:spcBef>
              <a:spcAft>
                <a:spcPts val="300"/>
              </a:spcAft>
              <a:buClr>
                <a:schemeClr val="accent1"/>
              </a:buClr>
              <a:buSzPct val="110000"/>
              <a:buFont typeface="Wingdings" panose="05000000000000000000" pitchFamily="2" charset="2"/>
              <a:buNone/>
              <a:defRPr lang="en-US" sz="1800" b="1" i="1" kern="1200">
                <a:solidFill>
                  <a:schemeClr val="accent1"/>
                </a:solidFill>
                <a:latin typeface="+mn-lt"/>
                <a:ea typeface="+mn-ea"/>
                <a:cs typeface="Arial" panose="020B0604020202020204" pitchFamily="34" charset="0"/>
              </a:defRPr>
            </a:lvl1pPr>
            <a:lvl2pPr marL="457200" indent="-225425"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2pPr>
            <a:lvl3pPr marL="685800" indent="-214313"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r>
              <a:rPr lang="en-US" sz="1600" i="0">
                <a:cs typeface="Arial"/>
              </a:rPr>
              <a:t>Supportive housing reduces health care costs and promotes more appropriate health care utilization for vulnerable residents</a:t>
            </a:r>
            <a:endParaRPr lang="en-US" sz="1600" i="0"/>
          </a:p>
        </p:txBody>
      </p:sp>
    </p:spTree>
    <p:extLst>
      <p:ext uri="{BB962C8B-B14F-4D97-AF65-F5344CB8AC3E}">
        <p14:creationId xmlns:p14="http://schemas.microsoft.com/office/powerpoint/2010/main" val="363904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0D43F-7B92-CAFB-94C3-B322B65F6471}"/>
              </a:ext>
            </a:extLst>
          </p:cNvPr>
          <p:cNvSpPr>
            <a:spLocks noGrp="1"/>
          </p:cNvSpPr>
          <p:nvPr>
            <p:ph type="title"/>
          </p:nvPr>
        </p:nvSpPr>
        <p:spPr>
          <a:xfrm>
            <a:off x="465089" y="4124"/>
            <a:ext cx="10602418" cy="731520"/>
          </a:xfrm>
        </p:spPr>
        <p:txBody>
          <a:bodyPr/>
          <a:lstStyle/>
          <a:p>
            <a:r>
              <a:rPr lang="en-US" sz="2800">
                <a:cs typeface="Arial"/>
              </a:rPr>
              <a:t>Making It Pencil (VII/VIII): Total Development Cost Over Time</a:t>
            </a:r>
            <a:endParaRPr lang="en-US" sz="2800" b="0">
              <a:solidFill>
                <a:srgbClr val="000000"/>
              </a:solidFill>
              <a:cs typeface="Arial"/>
            </a:endParaRPr>
          </a:p>
        </p:txBody>
      </p:sp>
      <p:pic>
        <p:nvPicPr>
          <p:cNvPr id="5" name="Content Placeholder 4">
            <a:extLst>
              <a:ext uri="{FF2B5EF4-FFF2-40B4-BE49-F238E27FC236}">
                <a16:creationId xmlns:a16="http://schemas.microsoft.com/office/drawing/2014/main" id="{A6FD7570-16AC-BEA9-99DE-22E7B3A69C20}"/>
              </a:ext>
            </a:extLst>
          </p:cNvPr>
          <p:cNvPicPr>
            <a:picLocks noGrp="1" noChangeAspect="1"/>
          </p:cNvPicPr>
          <p:nvPr>
            <p:ph sz="quarter" idx="11"/>
          </p:nvPr>
        </p:nvPicPr>
        <p:blipFill>
          <a:blip r:embed="rId2"/>
          <a:stretch>
            <a:fillRect/>
          </a:stretch>
        </p:blipFill>
        <p:spPr>
          <a:xfrm>
            <a:off x="4879510" y="1283124"/>
            <a:ext cx="7025997" cy="5040306"/>
          </a:xfrm>
        </p:spPr>
      </p:pic>
      <p:sp>
        <p:nvSpPr>
          <p:cNvPr id="7" name="Text Placeholder 2">
            <a:extLst>
              <a:ext uri="{FF2B5EF4-FFF2-40B4-BE49-F238E27FC236}">
                <a16:creationId xmlns:a16="http://schemas.microsoft.com/office/drawing/2014/main" id="{8CCFF227-BA26-6D23-3401-F8B85878EAE2}"/>
              </a:ext>
            </a:extLst>
          </p:cNvPr>
          <p:cNvSpPr txBox="1">
            <a:spLocks/>
          </p:cNvSpPr>
          <p:nvPr/>
        </p:nvSpPr>
        <p:spPr>
          <a:xfrm>
            <a:off x="240272" y="1213396"/>
            <a:ext cx="4437437" cy="5142433"/>
          </a:xfrm>
          <a:prstGeom prst="rect">
            <a:avLst/>
          </a:prstGeom>
        </p:spPr>
        <p:txBody>
          <a:bodyPr vert="horz" wrap="square" lIns="0" tIns="0" rIns="0" bIns="0" rtlCol="0" anchor="t">
            <a:spAutoFit/>
          </a:bodyPr>
          <a:lstStyle>
            <a:lvl1pPr marL="0" indent="0" algn="l" defTabSz="914400" rtl="0" eaLnBrk="1" latinLnBrk="0" hangingPunct="1">
              <a:lnSpc>
                <a:spcPct val="100000"/>
              </a:lnSpc>
              <a:spcBef>
                <a:spcPts val="300"/>
              </a:spcBef>
              <a:spcAft>
                <a:spcPts val="300"/>
              </a:spcAft>
              <a:buClr>
                <a:schemeClr val="accent1"/>
              </a:buClr>
              <a:buSzPct val="110000"/>
              <a:buFont typeface="Wingdings" panose="05000000000000000000" pitchFamily="2" charset="2"/>
              <a:buNone/>
              <a:defRPr lang="en-US" sz="1800" b="1" i="1" kern="1200">
                <a:solidFill>
                  <a:schemeClr val="accent1"/>
                </a:solidFill>
                <a:latin typeface="+mn-lt"/>
                <a:ea typeface="+mn-ea"/>
                <a:cs typeface="Arial" panose="020B0604020202020204" pitchFamily="34" charset="0"/>
              </a:defRPr>
            </a:lvl1pPr>
            <a:lvl2pPr marL="457200" indent="-225425"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2pPr>
            <a:lvl3pPr marL="685800" indent="-214313"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8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Aft>
                <a:spcPts val="1000"/>
              </a:spcAft>
            </a:pPr>
            <a:r>
              <a:rPr lang="en-US" sz="1750" i="0">
                <a:solidFill>
                  <a:srgbClr val="14558F"/>
                </a:solidFill>
                <a:latin typeface="Aptos"/>
                <a:cs typeface="Arial"/>
              </a:rPr>
              <a:t>Total development cost per unit for </a:t>
            </a:r>
            <a:br>
              <a:rPr lang="en-US" sz="1750" i="0">
                <a:latin typeface="Aptos"/>
                <a:cs typeface="Arial"/>
              </a:rPr>
            </a:br>
            <a:r>
              <a:rPr lang="en-US" sz="1750" i="0">
                <a:solidFill>
                  <a:srgbClr val="14558F"/>
                </a:solidFill>
                <a:latin typeface="Aptos"/>
                <a:cs typeface="Arial"/>
              </a:rPr>
              <a:t>EOHLC-funded new construction statewide</a:t>
            </a:r>
            <a:br>
              <a:rPr lang="en-US" sz="1750" i="0">
                <a:latin typeface="Aptos"/>
                <a:cs typeface="Arial"/>
              </a:rPr>
            </a:br>
            <a:r>
              <a:rPr lang="en-US" sz="1750" i="0">
                <a:solidFill>
                  <a:srgbClr val="14558F"/>
                </a:solidFill>
                <a:latin typeface="Aptos"/>
                <a:cs typeface="Arial"/>
              </a:rPr>
              <a:t>exceeded $650,000 in 2024.</a:t>
            </a:r>
            <a:endParaRPr lang="en-US" sz="1750">
              <a:solidFill>
                <a:srgbClr val="14558F"/>
              </a:solidFill>
              <a:latin typeface="Aptos"/>
            </a:endParaRPr>
          </a:p>
          <a:p>
            <a:pPr>
              <a:spcAft>
                <a:spcPts val="1000"/>
              </a:spcAft>
            </a:pPr>
            <a:r>
              <a:rPr lang="en-US" sz="1750" b="0" i="0">
                <a:solidFill>
                  <a:schemeClr val="tx1"/>
                </a:solidFill>
                <a:latin typeface="Aptos"/>
                <a:cs typeface="Arial"/>
              </a:rPr>
              <a:t>One quarter of developments cost more than $750,000 per unit, including some in Metro Boston, Cape Cod, Islands, and Western MA. </a:t>
            </a:r>
          </a:p>
          <a:p>
            <a:pPr>
              <a:spcAft>
                <a:spcPts val="1000"/>
              </a:spcAft>
            </a:pPr>
            <a:r>
              <a:rPr lang="en-US" sz="1750" b="0" i="0">
                <a:solidFill>
                  <a:schemeClr val="tx1"/>
                </a:solidFill>
                <a:latin typeface="Aptos"/>
                <a:ea typeface="+mn-lt"/>
                <a:cs typeface="+mn-lt"/>
              </a:rPr>
              <a:t>Costs of adaptive reuse are comparable to new construction. </a:t>
            </a:r>
            <a:endParaRPr lang="en-US" sz="1750">
              <a:solidFill>
                <a:schemeClr val="tx1"/>
              </a:solidFill>
              <a:latin typeface="Aptos"/>
            </a:endParaRPr>
          </a:p>
          <a:p>
            <a:pPr>
              <a:spcAft>
                <a:spcPts val="1000"/>
              </a:spcAft>
            </a:pPr>
            <a:r>
              <a:rPr lang="en-US" sz="1750" i="0">
                <a:solidFill>
                  <a:srgbClr val="14558F"/>
                </a:solidFill>
                <a:latin typeface="Aptos"/>
                <a:cs typeface="Arial"/>
              </a:rPr>
              <a:t>Development costs per unit rose 78% over a six-year period, driven by increases in construction (up 82%) and 'general development' costs (up 110%).  </a:t>
            </a:r>
            <a:endParaRPr lang="en-US" sz="1750">
              <a:solidFill>
                <a:srgbClr val="14558F"/>
              </a:solidFill>
              <a:latin typeface="Aptos"/>
            </a:endParaRPr>
          </a:p>
          <a:p>
            <a:pPr>
              <a:spcAft>
                <a:spcPts val="1000"/>
              </a:spcAft>
            </a:pPr>
            <a:r>
              <a:rPr lang="en-US" sz="1750" b="0" i="0">
                <a:solidFill>
                  <a:schemeClr val="tx1"/>
                </a:solidFill>
                <a:latin typeface="Aptos"/>
                <a:cs typeface="Arial"/>
              </a:rPr>
              <a:t>Cost for preservation/acquisition has risen even faster than cost of new construction.</a:t>
            </a:r>
          </a:p>
          <a:p>
            <a:pPr>
              <a:spcAft>
                <a:spcPts val="1000"/>
              </a:spcAft>
            </a:pPr>
            <a:r>
              <a:rPr lang="en-US" sz="1750" b="0" i="0">
                <a:solidFill>
                  <a:schemeClr val="tx1"/>
                </a:solidFill>
                <a:latin typeface="Aptos"/>
                <a:cs typeface="Arial"/>
              </a:rPr>
              <a:t>Subsidies provide an increasing share of total development cost.</a:t>
            </a:r>
            <a:endParaRPr lang="en-US" sz="1750" b="0" i="0">
              <a:solidFill>
                <a:schemeClr val="tx1"/>
              </a:solidFill>
              <a:latin typeface="Aptos"/>
            </a:endParaRPr>
          </a:p>
        </p:txBody>
      </p:sp>
      <p:sp>
        <p:nvSpPr>
          <p:cNvPr id="4" name="TextBox 3">
            <a:extLst>
              <a:ext uri="{FF2B5EF4-FFF2-40B4-BE49-F238E27FC236}">
                <a16:creationId xmlns:a16="http://schemas.microsoft.com/office/drawing/2014/main" id="{17781237-75E0-B48D-A662-150095BF97FC}"/>
              </a:ext>
            </a:extLst>
          </p:cNvPr>
          <p:cNvSpPr txBox="1"/>
          <p:nvPr/>
        </p:nvSpPr>
        <p:spPr>
          <a:xfrm>
            <a:off x="239878" y="6341739"/>
            <a:ext cx="5101731" cy="184124"/>
          </a:xfrm>
          <a:prstGeom prst="rect">
            <a:avLst/>
          </a:prstGeom>
          <a:ln w="6350">
            <a:noFill/>
            <a:miter lim="800000"/>
          </a:ln>
        </p:spPr>
        <p:txBody>
          <a:bodyPr vert="horz" wrap="square" lIns="0" tIns="0" rIns="0" bIns="0" rtlCol="0" anchor="t">
            <a:noAutofit/>
          </a:bodyPr>
          <a:lstStyle/>
          <a:p>
            <a:pPr>
              <a:spcBef>
                <a:spcPts val="300"/>
              </a:spcBef>
              <a:spcAft>
                <a:spcPts val="300"/>
              </a:spcAft>
            </a:pPr>
            <a:r>
              <a:rPr lang="en-US" sz="1200" i="1">
                <a:solidFill>
                  <a:srgbClr val="FF0000"/>
                </a:solidFill>
              </a:rPr>
              <a:t>*Statistics are provisional and subject to revision</a:t>
            </a:r>
          </a:p>
        </p:txBody>
      </p:sp>
    </p:spTree>
    <p:extLst>
      <p:ext uri="{BB962C8B-B14F-4D97-AF65-F5344CB8AC3E}">
        <p14:creationId xmlns:p14="http://schemas.microsoft.com/office/powerpoint/2010/main" val="41532680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D0E8A-EED5-13B7-B8B6-CABE2A0A834B}"/>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CE60E40E-2B9C-0C09-0F27-9DCC9A6F3172}"/>
              </a:ext>
            </a:extLst>
          </p:cNvPr>
          <p:cNvSpPr txBox="1">
            <a:spLocks/>
          </p:cNvSpPr>
          <p:nvPr/>
        </p:nvSpPr>
        <p:spPr>
          <a:xfrm>
            <a:off x="536958" y="-5218"/>
            <a:ext cx="10602418" cy="731520"/>
          </a:xfrm>
          <a:prstGeom prst="rect">
            <a:avLst/>
          </a:prstGeom>
        </p:spPr>
        <p:txBody>
          <a:bodyPr vert="horz" wrap="square" lIns="0" tIns="0" rIns="0" bIns="0" rtlCol="0" anchor="b" anchorCtr="0">
            <a:noAutofit/>
          </a:bodyPr>
          <a:lstStyle>
            <a:lvl1pPr algn="l" defTabSz="914400" rtl="0" eaLnBrk="1" latinLnBrk="0" hangingPunct="1">
              <a:lnSpc>
                <a:spcPct val="100000"/>
              </a:lnSpc>
              <a:spcBef>
                <a:spcPct val="0"/>
              </a:spcBef>
              <a:buNone/>
              <a:defRPr lang="en-US" sz="2400" b="1" kern="1200" spc="0" baseline="0">
                <a:ln w="6350" cap="flat">
                  <a:noFill/>
                  <a:miter lim="800000"/>
                </a:ln>
                <a:solidFill>
                  <a:schemeClr val="bg2"/>
                </a:solidFill>
                <a:latin typeface="+mj-lt"/>
                <a:ea typeface="+mj-ea"/>
                <a:cs typeface="+mj-cs"/>
              </a:defRPr>
            </a:lvl1pPr>
          </a:lstStyle>
          <a:p>
            <a:pPr>
              <a:defRPr/>
            </a:pPr>
            <a:r>
              <a:rPr lang="en-US" sz="2800">
                <a:solidFill>
                  <a:srgbClr val="F2F2F2"/>
                </a:solidFill>
                <a:latin typeface="Arial" panose="020B0604020202020204"/>
              </a:rPr>
              <a:t>Making It Pencil (VIII/VIII): Funding Sources Overview</a:t>
            </a:r>
            <a:endParaRPr lang="en-US" sz="2800">
              <a:ea typeface="+mj-ea"/>
              <a:cs typeface="+mj-cs"/>
            </a:endParaRPr>
          </a:p>
        </p:txBody>
      </p:sp>
      <p:sp>
        <p:nvSpPr>
          <p:cNvPr id="2" name="Rectangle: Rounded Corners 1">
            <a:extLst>
              <a:ext uri="{FF2B5EF4-FFF2-40B4-BE49-F238E27FC236}">
                <a16:creationId xmlns:a16="http://schemas.microsoft.com/office/drawing/2014/main" id="{3BA22EB2-2388-74EF-FDA7-B135631F07FE}"/>
              </a:ext>
            </a:extLst>
          </p:cNvPr>
          <p:cNvSpPr/>
          <p:nvPr/>
        </p:nvSpPr>
        <p:spPr>
          <a:xfrm>
            <a:off x="539681" y="2064138"/>
            <a:ext cx="3384103" cy="4386943"/>
          </a:xfrm>
          <a:prstGeom prst="roundRect">
            <a:avLst/>
          </a:prstGeom>
          <a:solidFill>
            <a:schemeClr val="accent2">
              <a:lumMod val="20000"/>
              <a:lumOff val="80000"/>
            </a:schemeClr>
          </a:solidFill>
          <a:ln w="6350" cap="sq">
            <a:solidFill>
              <a:schemeClr val="accent2">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Aft>
                <a:spcPts val="600"/>
              </a:spcAft>
            </a:pPr>
            <a:r>
              <a:rPr lang="en-US" sz="1600" b="1" u="sng">
                <a:solidFill>
                  <a:schemeClr val="accent2">
                    <a:lumMod val="50000"/>
                  </a:schemeClr>
                </a:solidFill>
                <a:latin typeface="Aptos"/>
                <a:cs typeface="Arial"/>
              </a:rPr>
              <a:t>Capital</a:t>
            </a:r>
          </a:p>
          <a:p>
            <a:pPr marL="285750" indent="-285750">
              <a:buFont typeface="Arial"/>
              <a:buChar char="•"/>
            </a:pPr>
            <a:r>
              <a:rPr lang="en-US" sz="1400">
                <a:solidFill>
                  <a:schemeClr val="accent2">
                    <a:lumMod val="50000"/>
                  </a:schemeClr>
                </a:solidFill>
                <a:latin typeface="Aptos"/>
                <a:cs typeface="Arial"/>
              </a:rPr>
              <a:t>Federal and State Low Income Housing Tax Credit (LIHTC)</a:t>
            </a:r>
          </a:p>
          <a:p>
            <a:pPr marL="285750" indent="-285750">
              <a:buFont typeface="Arial"/>
              <a:buChar char="•"/>
            </a:pPr>
            <a:r>
              <a:rPr lang="en-US" sz="1400">
                <a:solidFill>
                  <a:schemeClr val="accent2">
                    <a:lumMod val="50000"/>
                  </a:schemeClr>
                </a:solidFill>
                <a:latin typeface="Aptos"/>
                <a:cs typeface="Arial"/>
              </a:rPr>
              <a:t>Community Development Block Grant</a:t>
            </a:r>
          </a:p>
          <a:p>
            <a:pPr marL="285750" indent="-285750">
              <a:buFont typeface="Arial"/>
              <a:buChar char="•"/>
            </a:pPr>
            <a:r>
              <a:rPr lang="en-US" sz="1400">
                <a:solidFill>
                  <a:schemeClr val="accent2">
                    <a:lumMod val="50000"/>
                  </a:schemeClr>
                </a:solidFill>
                <a:latin typeface="Aptos"/>
                <a:cs typeface="Arial"/>
              </a:rPr>
              <a:t>HOME Funds</a:t>
            </a:r>
          </a:p>
          <a:p>
            <a:pPr marL="285750" indent="-285750">
              <a:buFont typeface="Arial"/>
              <a:buChar char="•"/>
            </a:pPr>
            <a:r>
              <a:rPr lang="en-US" sz="1400">
                <a:solidFill>
                  <a:schemeClr val="accent2">
                    <a:lumMod val="50000"/>
                  </a:schemeClr>
                </a:solidFill>
                <a:latin typeface="Aptos"/>
                <a:cs typeface="Arial"/>
              </a:rPr>
              <a:t>Facilities Consolidation Fund</a:t>
            </a:r>
          </a:p>
          <a:p>
            <a:pPr marL="285750" indent="-285750">
              <a:buFont typeface="Arial"/>
              <a:buChar char="•"/>
            </a:pPr>
            <a:r>
              <a:rPr lang="en-US" sz="1400">
                <a:solidFill>
                  <a:schemeClr val="accent2">
                    <a:lumMod val="50000"/>
                  </a:schemeClr>
                </a:solidFill>
                <a:latin typeface="Aptos"/>
                <a:cs typeface="Arial"/>
              </a:rPr>
              <a:t>Affordable Housing Trust Fund</a:t>
            </a:r>
          </a:p>
          <a:p>
            <a:pPr marL="285750" indent="-285750">
              <a:buFont typeface="Arial"/>
              <a:buChar char="•"/>
            </a:pPr>
            <a:r>
              <a:rPr lang="en-US" sz="1400">
                <a:solidFill>
                  <a:schemeClr val="accent2">
                    <a:lumMod val="50000"/>
                  </a:schemeClr>
                </a:solidFill>
                <a:latin typeface="Aptos"/>
                <a:cs typeface="Arial"/>
              </a:rPr>
              <a:t>Housing Stabilization Fund</a:t>
            </a:r>
          </a:p>
          <a:p>
            <a:pPr marL="285750" indent="-285750">
              <a:buFont typeface="Arial"/>
              <a:buChar char="•"/>
            </a:pPr>
            <a:r>
              <a:rPr lang="en-US" sz="1400">
                <a:solidFill>
                  <a:schemeClr val="accent2">
                    <a:lumMod val="50000"/>
                  </a:schemeClr>
                </a:solidFill>
                <a:latin typeface="Aptos"/>
                <a:cs typeface="Arial"/>
              </a:rPr>
              <a:t>Housing Innovations Fund</a:t>
            </a:r>
          </a:p>
          <a:p>
            <a:pPr marL="285750" indent="-285750">
              <a:buFont typeface="Arial"/>
              <a:buChar char="•"/>
            </a:pPr>
            <a:r>
              <a:rPr lang="en-US" sz="1400">
                <a:solidFill>
                  <a:schemeClr val="accent2">
                    <a:lumMod val="50000"/>
                  </a:schemeClr>
                </a:solidFill>
                <a:latin typeface="Aptos"/>
                <a:cs typeface="Arial"/>
              </a:rPr>
              <a:t>Facilities Consolidation Fund</a:t>
            </a:r>
          </a:p>
          <a:p>
            <a:pPr marL="285750" indent="-285750">
              <a:buFont typeface="Arial"/>
              <a:buChar char="•"/>
            </a:pPr>
            <a:r>
              <a:rPr lang="en-US" sz="1400">
                <a:solidFill>
                  <a:schemeClr val="accent2">
                    <a:lumMod val="50000"/>
                  </a:schemeClr>
                </a:solidFill>
                <a:latin typeface="Aptos"/>
                <a:cs typeface="Arial"/>
              </a:rPr>
              <a:t>Capital Improvement and Preservation Fund</a:t>
            </a:r>
          </a:p>
          <a:p>
            <a:pPr marL="285750" indent="-285750">
              <a:buFont typeface="Arial"/>
              <a:buChar char="•"/>
            </a:pPr>
            <a:r>
              <a:rPr lang="en-US" sz="1400">
                <a:solidFill>
                  <a:schemeClr val="accent2">
                    <a:lumMod val="50000"/>
                  </a:schemeClr>
                </a:solidFill>
                <a:latin typeface="Aptos"/>
                <a:cs typeface="Arial"/>
              </a:rPr>
              <a:t>Housing Development Incentive Program</a:t>
            </a:r>
          </a:p>
        </p:txBody>
      </p:sp>
      <p:sp>
        <p:nvSpPr>
          <p:cNvPr id="3" name="Rectangle: Rounded Corners 2">
            <a:extLst>
              <a:ext uri="{FF2B5EF4-FFF2-40B4-BE49-F238E27FC236}">
                <a16:creationId xmlns:a16="http://schemas.microsoft.com/office/drawing/2014/main" id="{0EADB2D1-FEB5-3FBC-811A-8E1250EBD059}"/>
              </a:ext>
            </a:extLst>
          </p:cNvPr>
          <p:cNvSpPr/>
          <p:nvPr/>
        </p:nvSpPr>
        <p:spPr>
          <a:xfrm>
            <a:off x="4401957" y="2064138"/>
            <a:ext cx="3384103" cy="4386943"/>
          </a:xfrm>
          <a:prstGeom prst="roundRect">
            <a:avLst/>
          </a:prstGeom>
          <a:solidFill>
            <a:schemeClr val="accent2">
              <a:lumMod val="20000"/>
              <a:lumOff val="80000"/>
            </a:schemeClr>
          </a:solidFill>
          <a:ln w="6350" cap="sq">
            <a:solidFill>
              <a:schemeClr val="accent2">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Aft>
                <a:spcPts val="600"/>
              </a:spcAft>
            </a:pPr>
            <a:r>
              <a:rPr lang="en-US" sz="1600" b="1" u="sng">
                <a:solidFill>
                  <a:schemeClr val="accent2">
                    <a:lumMod val="50000"/>
                  </a:schemeClr>
                </a:solidFill>
                <a:latin typeface="Aptos"/>
                <a:cs typeface="Arial"/>
              </a:rPr>
              <a:t>Operating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schemeClr val="accent2">
                    <a:lumMod val="50000"/>
                  </a:schemeClr>
                </a:solidFill>
                <a:latin typeface="Aptos"/>
                <a:cs typeface="Arial"/>
              </a:rPr>
              <a:t>HUD-Continuum of Care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schemeClr val="accent2">
                    <a:lumMod val="50000"/>
                  </a:schemeClr>
                </a:solidFill>
                <a:latin typeface="Aptos"/>
                <a:cs typeface="Arial"/>
              </a:rPr>
              <a:t>Community Based Housing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schemeClr val="accent2">
                    <a:lumMod val="50000"/>
                  </a:schemeClr>
                </a:solidFill>
                <a:latin typeface="Aptos"/>
                <a:cs typeface="Arial"/>
              </a:rPr>
              <a:t>Massachusetts Rental Voucher Program (MRVP)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schemeClr val="accent2">
                    <a:lumMod val="50000"/>
                  </a:schemeClr>
                </a:solidFill>
                <a:latin typeface="Aptos"/>
                <a:cs typeface="Arial"/>
              </a:rPr>
              <a:t>Assisted Housing Voucher Program (AHVP)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schemeClr val="accent2">
                    <a:lumMod val="50000"/>
                  </a:schemeClr>
                </a:solidFill>
                <a:latin typeface="Aptos"/>
                <a:cs typeface="Arial"/>
              </a:rPr>
              <a:t>DMH Rental Subsidy Program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schemeClr val="accent2">
                    <a:lumMod val="50000"/>
                  </a:schemeClr>
                </a:solidFill>
                <a:latin typeface="Aptos"/>
                <a:cs typeface="Arial"/>
              </a:rPr>
              <a:t>Federal Rental Vouchers (Section 8, HCVP, FSS,FUP)</a:t>
            </a:r>
          </a:p>
        </p:txBody>
      </p:sp>
      <p:sp>
        <p:nvSpPr>
          <p:cNvPr id="5" name="Rectangle: Rounded Corners 4">
            <a:extLst>
              <a:ext uri="{FF2B5EF4-FFF2-40B4-BE49-F238E27FC236}">
                <a16:creationId xmlns:a16="http://schemas.microsoft.com/office/drawing/2014/main" id="{B952D29E-048B-CFFE-0F3C-F7421528C1BA}"/>
              </a:ext>
            </a:extLst>
          </p:cNvPr>
          <p:cNvSpPr/>
          <p:nvPr/>
        </p:nvSpPr>
        <p:spPr>
          <a:xfrm>
            <a:off x="8264234" y="2064138"/>
            <a:ext cx="3384103" cy="4386943"/>
          </a:xfrm>
          <a:prstGeom prst="roundRect">
            <a:avLst/>
          </a:prstGeom>
          <a:solidFill>
            <a:schemeClr val="accent2">
              <a:lumMod val="20000"/>
              <a:lumOff val="80000"/>
            </a:schemeClr>
          </a:solidFill>
          <a:ln w="6350" cap="sq">
            <a:solidFill>
              <a:schemeClr val="accent2">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Aft>
                <a:spcPts val="600"/>
              </a:spcAft>
            </a:pPr>
            <a:r>
              <a:rPr lang="en-US" sz="1600" b="1" u="sng">
                <a:solidFill>
                  <a:schemeClr val="accent2">
                    <a:lumMod val="50000"/>
                  </a:schemeClr>
                </a:solidFill>
                <a:latin typeface="Aptos"/>
                <a:cs typeface="Arial"/>
              </a:rPr>
              <a:t>Flexible/Supportive Services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schemeClr val="accent2">
                    <a:lumMod val="50000"/>
                  </a:schemeClr>
                </a:solidFill>
                <a:latin typeface="Aptos"/>
                <a:cs typeface="Arial"/>
              </a:rPr>
              <a:t>MassHealth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schemeClr val="accent2">
                    <a:lumMod val="50000"/>
                  </a:schemeClr>
                </a:solidFill>
                <a:latin typeface="Aptos"/>
                <a:cs typeface="Arial"/>
              </a:rPr>
              <a:t>CSP-HI, CSP-JI, CSP-TPP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schemeClr val="accent2">
                    <a:lumMod val="50000"/>
                  </a:schemeClr>
                </a:solidFill>
                <a:latin typeface="Aptos"/>
                <a:cs typeface="Arial"/>
              </a:rPr>
              <a:t>OTLSS service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schemeClr val="accent2">
                    <a:lumMod val="50000"/>
                  </a:schemeClr>
                </a:solidFill>
                <a:latin typeface="Aptos"/>
                <a:cs typeface="Arial"/>
              </a:rPr>
              <a:t>Home and Community Based Services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schemeClr val="accent2">
                    <a:lumMod val="50000"/>
                  </a:schemeClr>
                </a:solidFill>
                <a:latin typeface="Aptos"/>
                <a:cs typeface="Arial"/>
              </a:rPr>
              <a:t>MassHealth Community Support Program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schemeClr val="accent2">
                    <a:lumMod val="50000"/>
                  </a:schemeClr>
                </a:solidFill>
                <a:latin typeface="Aptos"/>
                <a:cs typeface="Arial"/>
              </a:rPr>
              <a:t>Substance Abuse and Mental Health Services Administration Funds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schemeClr val="accent2">
                    <a:lumMod val="50000"/>
                  </a:schemeClr>
                </a:solidFill>
                <a:latin typeface="Aptos"/>
                <a:cs typeface="Arial"/>
              </a:rPr>
              <a:t>Bureau of Substance Addiction Services Low-Threshold Funding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schemeClr val="accent2">
                    <a:lumMod val="50000"/>
                  </a:schemeClr>
                </a:solidFill>
                <a:latin typeface="Aptos"/>
                <a:cs typeface="Arial"/>
              </a:rPr>
              <a:t>Home &amp; Healthy for Good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schemeClr val="accent2">
                    <a:lumMod val="50000"/>
                  </a:schemeClr>
                </a:solidFill>
                <a:latin typeface="Aptos"/>
                <a:cs typeface="Arial"/>
              </a:rPr>
              <a:t>HUD - Continuum of Care Funds</a:t>
            </a:r>
          </a:p>
        </p:txBody>
      </p:sp>
      <p:sp>
        <p:nvSpPr>
          <p:cNvPr id="12" name="Rectangle: Rounded Corners 11">
            <a:extLst>
              <a:ext uri="{FF2B5EF4-FFF2-40B4-BE49-F238E27FC236}">
                <a16:creationId xmlns:a16="http://schemas.microsoft.com/office/drawing/2014/main" id="{32F8BE16-4668-D690-C633-A1CAD4CAB7F2}"/>
              </a:ext>
            </a:extLst>
          </p:cNvPr>
          <p:cNvSpPr/>
          <p:nvPr/>
        </p:nvSpPr>
        <p:spPr>
          <a:xfrm>
            <a:off x="539681" y="1240971"/>
            <a:ext cx="11108655" cy="631372"/>
          </a:xfrm>
          <a:prstGeom prst="roundRect">
            <a:avLst>
              <a:gd name="adj" fmla="val 40805"/>
            </a:avLst>
          </a:prstGeom>
          <a:solidFill>
            <a:schemeClr val="accent2"/>
          </a:solidFill>
          <a:ln w="6350" cap="sq">
            <a:solidFill>
              <a:schemeClr val="accent2">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r>
              <a:rPr lang="en-US" b="1">
                <a:solidFill>
                  <a:schemeClr val="bg1"/>
                </a:solidFill>
              </a:rPr>
              <a:t>Funding Sources*</a:t>
            </a:r>
          </a:p>
        </p:txBody>
      </p:sp>
      <p:sp>
        <p:nvSpPr>
          <p:cNvPr id="8" name="TextBox 7">
            <a:extLst>
              <a:ext uri="{FF2B5EF4-FFF2-40B4-BE49-F238E27FC236}">
                <a16:creationId xmlns:a16="http://schemas.microsoft.com/office/drawing/2014/main" id="{C04AC632-597B-19CE-E1D0-14197FF459CB}"/>
              </a:ext>
            </a:extLst>
          </p:cNvPr>
          <p:cNvSpPr txBox="1"/>
          <p:nvPr/>
        </p:nvSpPr>
        <p:spPr>
          <a:xfrm>
            <a:off x="709936" y="6522212"/>
            <a:ext cx="4765105" cy="184124"/>
          </a:xfrm>
          <a:prstGeom prst="rect">
            <a:avLst/>
          </a:prstGeom>
          <a:ln w="6350">
            <a:noFill/>
            <a:miter lim="800000"/>
          </a:ln>
        </p:spPr>
        <p:txBody>
          <a:bodyPr vert="horz" wrap="square" lIns="0" tIns="0" rIns="0" bIns="0" rtlCol="0" anchor="t">
            <a:noAutofit/>
          </a:bodyPr>
          <a:lstStyle/>
          <a:p>
            <a:pPr>
              <a:spcBef>
                <a:spcPts val="300"/>
              </a:spcBef>
              <a:spcAft>
                <a:spcPts val="300"/>
              </a:spcAft>
            </a:pPr>
            <a:r>
              <a:rPr lang="en-US" sz="1200" i="1">
                <a:solidFill>
                  <a:srgbClr val="FF0000"/>
                </a:solidFill>
              </a:rPr>
              <a:t>*Lists are non-exhaustive and do not include all sources</a:t>
            </a:r>
          </a:p>
        </p:txBody>
      </p:sp>
    </p:spTree>
    <p:extLst>
      <p:ext uri="{BB962C8B-B14F-4D97-AF65-F5344CB8AC3E}">
        <p14:creationId xmlns:p14="http://schemas.microsoft.com/office/powerpoint/2010/main" val="2144419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8C170-3392-D461-1EE5-D7286DA4A70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C1EE1B4-9188-EF84-F920-A9F1ECFCB56B}"/>
              </a:ext>
            </a:extLst>
          </p:cNvPr>
          <p:cNvSpPr>
            <a:spLocks noGrp="1"/>
          </p:cNvSpPr>
          <p:nvPr>
            <p:ph type="title"/>
          </p:nvPr>
        </p:nvSpPr>
        <p:spPr>
          <a:xfrm>
            <a:off x="2830897" y="3024130"/>
            <a:ext cx="8708183" cy="553998"/>
          </a:xfrm>
        </p:spPr>
        <p:txBody>
          <a:bodyPr/>
          <a:lstStyle/>
          <a:p>
            <a:pPr algn="l"/>
            <a:r>
              <a:rPr lang="en-US" sz="3600"/>
              <a:t>Questions?</a:t>
            </a:r>
          </a:p>
        </p:txBody>
      </p:sp>
    </p:spTree>
    <p:extLst>
      <p:ext uri="{BB962C8B-B14F-4D97-AF65-F5344CB8AC3E}">
        <p14:creationId xmlns:p14="http://schemas.microsoft.com/office/powerpoint/2010/main" val="20063941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A60AE-FC0D-121A-80C8-658217B7C98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AE5D05D-ACD3-0AF5-BC44-80AAD98045D6}"/>
              </a:ext>
            </a:extLst>
          </p:cNvPr>
          <p:cNvSpPr>
            <a:spLocks noGrp="1"/>
          </p:cNvSpPr>
          <p:nvPr>
            <p:ph type="title"/>
          </p:nvPr>
        </p:nvSpPr>
        <p:spPr>
          <a:xfrm>
            <a:off x="2747160" y="2673375"/>
            <a:ext cx="8181508" cy="1107996"/>
          </a:xfrm>
        </p:spPr>
        <p:txBody>
          <a:bodyPr/>
          <a:lstStyle/>
          <a:p>
            <a:pPr algn="l"/>
            <a:r>
              <a:rPr lang="en-US" sz="3600"/>
              <a:t>Developer </a:t>
            </a:r>
            <a:r>
              <a:rPr lang="en-US" sz="3600">
                <a:cs typeface="Arial"/>
              </a:rPr>
              <a:t>Context: </a:t>
            </a:r>
            <a:br>
              <a:rPr lang="en-US" sz="3600">
                <a:cs typeface="Arial"/>
              </a:rPr>
            </a:br>
            <a:r>
              <a:rPr lang="en-US" sz="3600">
                <a:cs typeface="Arial"/>
              </a:rPr>
              <a:t>Case Studies &amp; Discussion</a:t>
            </a:r>
          </a:p>
        </p:txBody>
      </p:sp>
    </p:spTree>
    <p:extLst>
      <p:ext uri="{BB962C8B-B14F-4D97-AF65-F5344CB8AC3E}">
        <p14:creationId xmlns:p14="http://schemas.microsoft.com/office/powerpoint/2010/main" val="28397214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0AAAB-3A19-B21E-95E6-BE38F10205C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BBD350E-CB27-75C7-3265-2531F4183438}"/>
              </a:ext>
            </a:extLst>
          </p:cNvPr>
          <p:cNvSpPr>
            <a:spLocks noGrp="1"/>
          </p:cNvSpPr>
          <p:nvPr>
            <p:ph type="title"/>
          </p:nvPr>
        </p:nvSpPr>
        <p:spPr>
          <a:xfrm>
            <a:off x="2830897" y="2716354"/>
            <a:ext cx="8708183" cy="861774"/>
          </a:xfrm>
        </p:spPr>
        <p:txBody>
          <a:bodyPr/>
          <a:lstStyle/>
          <a:p>
            <a:pPr algn="l"/>
            <a:r>
              <a:rPr lang="en-US" sz="3600"/>
              <a:t>Amy Schectman </a:t>
            </a:r>
            <a:br>
              <a:rPr lang="en-US" sz="3600"/>
            </a:br>
            <a:r>
              <a:rPr lang="en-US" sz="2000">
                <a:cs typeface="Arial"/>
              </a:rPr>
              <a:t>2Life Communities</a:t>
            </a:r>
          </a:p>
        </p:txBody>
      </p:sp>
    </p:spTree>
    <p:extLst>
      <p:ext uri="{BB962C8B-B14F-4D97-AF65-F5344CB8AC3E}">
        <p14:creationId xmlns:p14="http://schemas.microsoft.com/office/powerpoint/2010/main" val="41219870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2"/>
          <p:cNvSpPr txBox="1">
            <a:spLocks noGrp="1"/>
          </p:cNvSpPr>
          <p:nvPr>
            <p:ph type="title"/>
          </p:nvPr>
        </p:nvSpPr>
        <p:spPr>
          <a:xfrm>
            <a:off x="339052" y="219549"/>
            <a:ext cx="9948400" cy="1320800"/>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0"/>
              </a:spcAft>
              <a:buClr>
                <a:schemeClr val="dk1"/>
              </a:buClr>
              <a:buSzPts val="3200"/>
              <a:buFont typeface="Open Sans"/>
              <a:buNone/>
            </a:pPr>
            <a:r>
              <a:rPr lang="en-US" sz="3467">
                <a:solidFill>
                  <a:srgbClr val="414785"/>
                </a:solidFill>
              </a:rPr>
              <a:t>Goals of Senior Affordable Housing</a:t>
            </a:r>
          </a:p>
        </p:txBody>
      </p:sp>
      <p:sp>
        <p:nvSpPr>
          <p:cNvPr id="71" name="Google Shape;71;p2"/>
          <p:cNvSpPr txBox="1">
            <a:spLocks noGrp="1"/>
          </p:cNvSpPr>
          <p:nvPr>
            <p:ph type="body" idx="1"/>
          </p:nvPr>
        </p:nvSpPr>
        <p:spPr>
          <a:xfrm>
            <a:off x="849360" y="845385"/>
            <a:ext cx="9876400" cy="1865600"/>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761981" lvl="0" indent="-457189" algn="l" rtl="0">
              <a:lnSpc>
                <a:spcPct val="100000"/>
              </a:lnSpc>
              <a:spcBef>
                <a:spcPts val="1000"/>
              </a:spcBef>
              <a:spcAft>
                <a:spcPts val="0"/>
              </a:spcAft>
              <a:buClr>
                <a:srgbClr val="242C7E"/>
              </a:buClr>
              <a:buSzPts val="1200"/>
              <a:buFont typeface="Open Sans SemiBold"/>
              <a:buAutoNum type="arabicPeriod"/>
            </a:pPr>
            <a:r>
              <a:rPr lang="en-US">
                <a:solidFill>
                  <a:srgbClr val="414785"/>
                </a:solidFill>
                <a:latin typeface="Open Sans SemiBold"/>
                <a:ea typeface="Open Sans SemiBold"/>
                <a:cs typeface="Open Sans SemiBold"/>
                <a:sym typeface="Open Sans SemiBold"/>
              </a:rPr>
              <a:t>Provide affordability </a:t>
            </a:r>
            <a:endParaRPr lang="en-US">
              <a:solidFill>
                <a:srgbClr val="414785"/>
              </a:solidFill>
              <a:latin typeface="Open Sans SemiBold"/>
              <a:ea typeface="Open Sans SemiBold"/>
              <a:cs typeface="Open Sans SemiBold"/>
            </a:endParaRPr>
          </a:p>
          <a:p>
            <a:pPr marL="1371566" lvl="1" indent="-397923" algn="l" rtl="0">
              <a:lnSpc>
                <a:spcPct val="100000"/>
              </a:lnSpc>
              <a:spcBef>
                <a:spcPts val="0"/>
              </a:spcBef>
              <a:spcAft>
                <a:spcPts val="0"/>
              </a:spcAft>
              <a:buClr>
                <a:srgbClr val="414785"/>
              </a:buClr>
              <a:buSzPts val="900"/>
              <a:buChar char="○"/>
            </a:pPr>
            <a:r>
              <a:rPr lang="en-US" sz="1333">
                <a:solidFill>
                  <a:srgbClr val="414785"/>
                </a:solidFill>
              </a:rPr>
              <a:t>Underwrite LIHTC rents significantly less than maximum</a:t>
            </a:r>
          </a:p>
          <a:p>
            <a:pPr marL="1371566" lvl="1" indent="-397923" algn="l" rtl="0">
              <a:lnSpc>
                <a:spcPct val="100000"/>
              </a:lnSpc>
              <a:spcBef>
                <a:spcPts val="0"/>
              </a:spcBef>
              <a:spcAft>
                <a:spcPts val="0"/>
              </a:spcAft>
              <a:buClr>
                <a:srgbClr val="414785"/>
              </a:buClr>
              <a:buSzPts val="900"/>
              <a:buChar char="○"/>
            </a:pPr>
            <a:r>
              <a:rPr lang="en-US" sz="1333">
                <a:solidFill>
                  <a:srgbClr val="414785"/>
                </a:solidFill>
              </a:rPr>
              <a:t>Pair w/significant # vouchers</a:t>
            </a:r>
            <a:endParaRPr sz="1333">
              <a:solidFill>
                <a:srgbClr val="414785"/>
              </a:solidFill>
              <a:latin typeface="Open Sans SemiBold"/>
              <a:ea typeface="Open Sans SemiBold"/>
              <a:cs typeface="Open Sans SemiBold"/>
              <a:sym typeface="Open Sans SemiBold"/>
            </a:endParaRPr>
          </a:p>
          <a:p>
            <a:pPr marL="761981" lvl="0" indent="-457189" algn="l" rtl="0">
              <a:lnSpc>
                <a:spcPct val="100000"/>
              </a:lnSpc>
              <a:spcBef>
                <a:spcPts val="533"/>
              </a:spcBef>
              <a:spcAft>
                <a:spcPts val="0"/>
              </a:spcAft>
              <a:buClr>
                <a:srgbClr val="242C7E"/>
              </a:buClr>
              <a:buSzPts val="1200"/>
              <a:buFont typeface="Open Sans SemiBold"/>
              <a:buAutoNum type="arabicPeriod"/>
            </a:pPr>
            <a:r>
              <a:rPr lang="en-US">
                <a:solidFill>
                  <a:srgbClr val="414785"/>
                </a:solidFill>
                <a:latin typeface="Open Sans SemiBold"/>
                <a:ea typeface="Open Sans SemiBold"/>
                <a:cs typeface="Open Sans SemiBold"/>
                <a:sym typeface="Open Sans SemiBold"/>
              </a:rPr>
              <a:t>Address loneliness</a:t>
            </a:r>
            <a:endParaRPr lang="en-US">
              <a:solidFill>
                <a:srgbClr val="414785"/>
              </a:solidFill>
              <a:latin typeface="Open Sans SemiBold"/>
              <a:ea typeface="Open Sans SemiBold"/>
              <a:cs typeface="Open Sans SemiBold"/>
            </a:endParaRPr>
          </a:p>
          <a:p>
            <a:pPr marL="1371566" lvl="1" indent="-397923" algn="l" rtl="0">
              <a:lnSpc>
                <a:spcPct val="100000"/>
              </a:lnSpc>
              <a:spcBef>
                <a:spcPts val="0"/>
              </a:spcBef>
              <a:spcAft>
                <a:spcPts val="0"/>
              </a:spcAft>
              <a:buClr>
                <a:srgbClr val="414785"/>
              </a:buClr>
              <a:buSzPts val="900"/>
              <a:buChar char="○"/>
            </a:pPr>
            <a:r>
              <a:rPr lang="en-US" sz="1333">
                <a:solidFill>
                  <a:srgbClr val="414785"/>
                </a:solidFill>
              </a:rPr>
              <a:t>Sufficient community spaces</a:t>
            </a:r>
          </a:p>
          <a:p>
            <a:pPr marL="1371566" lvl="1" indent="-397923" algn="l" rtl="0">
              <a:lnSpc>
                <a:spcPct val="100000"/>
              </a:lnSpc>
              <a:spcBef>
                <a:spcPts val="0"/>
              </a:spcBef>
              <a:spcAft>
                <a:spcPts val="0"/>
              </a:spcAft>
              <a:buClr>
                <a:srgbClr val="414785"/>
              </a:buClr>
              <a:buSzPts val="900"/>
              <a:buChar char="○"/>
            </a:pPr>
            <a:r>
              <a:rPr lang="en-US" sz="1333">
                <a:solidFill>
                  <a:srgbClr val="414785"/>
                </a:solidFill>
              </a:rPr>
              <a:t>Staffing to support community life</a:t>
            </a:r>
            <a:endParaRPr sz="1333">
              <a:solidFill>
                <a:srgbClr val="414785"/>
              </a:solidFill>
              <a:latin typeface="Open Sans SemiBold"/>
              <a:ea typeface="Open Sans SemiBold"/>
              <a:cs typeface="Open Sans SemiBold"/>
              <a:sym typeface="Open Sans SemiBold"/>
            </a:endParaRPr>
          </a:p>
          <a:p>
            <a:pPr marL="761981" lvl="0" indent="-457189" algn="l" rtl="0">
              <a:lnSpc>
                <a:spcPct val="100000"/>
              </a:lnSpc>
              <a:spcBef>
                <a:spcPts val="533"/>
              </a:spcBef>
              <a:spcAft>
                <a:spcPts val="0"/>
              </a:spcAft>
              <a:buClr>
                <a:srgbClr val="242C7E"/>
              </a:buClr>
              <a:buSzPts val="1200"/>
              <a:buFont typeface="Open Sans SemiBold"/>
              <a:buAutoNum type="arabicPeriod"/>
            </a:pPr>
            <a:r>
              <a:rPr lang="en-US">
                <a:solidFill>
                  <a:srgbClr val="414785"/>
                </a:solidFill>
                <a:latin typeface="Open Sans SemiBold"/>
                <a:ea typeface="Open Sans SemiBold"/>
                <a:cs typeface="Open Sans SemiBold"/>
                <a:sym typeface="Open Sans SemiBold"/>
              </a:rPr>
              <a:t>Preserve tenancies for entire lives</a:t>
            </a:r>
            <a:endParaRPr lang="en-US">
              <a:solidFill>
                <a:srgbClr val="414785"/>
              </a:solidFill>
              <a:latin typeface="Open Sans SemiBold"/>
              <a:ea typeface="Open Sans SemiBold"/>
              <a:cs typeface="Open Sans SemiBold"/>
            </a:endParaRPr>
          </a:p>
          <a:p>
            <a:pPr marL="1371566" lvl="1" indent="-406390" algn="l" rtl="0">
              <a:lnSpc>
                <a:spcPct val="100000"/>
              </a:lnSpc>
              <a:spcBef>
                <a:spcPts val="0"/>
              </a:spcBef>
              <a:spcAft>
                <a:spcPts val="0"/>
              </a:spcAft>
              <a:buClr>
                <a:srgbClr val="414785"/>
              </a:buClr>
              <a:buSzPts val="1000"/>
              <a:buChar char="○"/>
            </a:pPr>
            <a:r>
              <a:rPr lang="en-US" sz="1333">
                <a:solidFill>
                  <a:srgbClr val="414785"/>
                </a:solidFill>
              </a:rPr>
              <a:t>Adaptability of all apartments</a:t>
            </a:r>
          </a:p>
          <a:p>
            <a:pPr marL="1371566" lvl="1" indent="-406390" algn="l" rtl="0">
              <a:lnSpc>
                <a:spcPct val="100000"/>
              </a:lnSpc>
              <a:spcBef>
                <a:spcPts val="0"/>
              </a:spcBef>
              <a:spcAft>
                <a:spcPts val="0"/>
              </a:spcAft>
              <a:buClr>
                <a:srgbClr val="414785"/>
              </a:buClr>
              <a:buSzPts val="1000"/>
              <a:buChar char="○"/>
            </a:pPr>
            <a:r>
              <a:rPr lang="en-US" sz="1333">
                <a:solidFill>
                  <a:srgbClr val="414785"/>
                </a:solidFill>
              </a:rPr>
              <a:t>24/7 staffing</a:t>
            </a:r>
          </a:p>
          <a:p>
            <a:pPr marL="1371566" lvl="1" indent="-406390" algn="l" rtl="0">
              <a:lnSpc>
                <a:spcPct val="100000"/>
              </a:lnSpc>
              <a:spcBef>
                <a:spcPts val="0"/>
              </a:spcBef>
              <a:spcAft>
                <a:spcPts val="0"/>
              </a:spcAft>
              <a:buClr>
                <a:srgbClr val="414785"/>
              </a:buClr>
              <a:buSzPts val="1000"/>
              <a:buChar char="○"/>
            </a:pPr>
            <a:r>
              <a:rPr lang="en-US" sz="1333">
                <a:solidFill>
                  <a:srgbClr val="414785"/>
                </a:solidFill>
              </a:rPr>
              <a:t>RSCs</a:t>
            </a:r>
          </a:p>
          <a:p>
            <a:pPr marL="761981" lvl="0" indent="-457189" algn="l" rtl="0">
              <a:lnSpc>
                <a:spcPct val="100000"/>
              </a:lnSpc>
              <a:spcBef>
                <a:spcPts val="533"/>
              </a:spcBef>
              <a:spcAft>
                <a:spcPts val="0"/>
              </a:spcAft>
              <a:buClr>
                <a:srgbClr val="242C7E"/>
              </a:buClr>
              <a:buSzPts val="1200"/>
              <a:buFont typeface="Open Sans SemiBold"/>
              <a:buAutoNum type="arabicPeriod"/>
            </a:pPr>
            <a:endParaRPr lang="en-US" sz="1333">
              <a:solidFill>
                <a:srgbClr val="414785"/>
              </a:solidFill>
              <a:latin typeface="Open Sans SemiBold"/>
              <a:ea typeface="Open Sans SemiBold"/>
              <a:cs typeface="Open Sans SemiBold"/>
              <a:sym typeface="Open Sans SemiBold"/>
            </a:endParaRPr>
          </a:p>
          <a:p>
            <a:pPr marL="761981" lvl="0" indent="-457189" algn="l" rtl="0">
              <a:lnSpc>
                <a:spcPct val="100000"/>
              </a:lnSpc>
              <a:spcBef>
                <a:spcPts val="533"/>
              </a:spcBef>
              <a:spcAft>
                <a:spcPts val="0"/>
              </a:spcAft>
              <a:buClr>
                <a:srgbClr val="242C7E"/>
              </a:buClr>
              <a:buSzPts val="1200"/>
              <a:buFont typeface="Open Sans SemiBold"/>
              <a:buAutoNum type="arabicPeriod"/>
            </a:pPr>
            <a:endParaRPr sz="1333">
              <a:solidFill>
                <a:srgbClr val="414785"/>
              </a:solidFill>
              <a:latin typeface="Open Sans SemiBold"/>
              <a:ea typeface="Open Sans SemiBold"/>
              <a:cs typeface="Open Sans SemiBold"/>
              <a:sym typeface="Open Sans SemiBold"/>
            </a:endParaRPr>
          </a:p>
          <a:p>
            <a:pPr marL="1371566" lvl="1" indent="-355591" algn="l" rtl="0">
              <a:lnSpc>
                <a:spcPct val="100000"/>
              </a:lnSpc>
              <a:spcBef>
                <a:spcPts val="1000"/>
              </a:spcBef>
              <a:spcAft>
                <a:spcPts val="0"/>
              </a:spcAft>
              <a:buSzPts val="1200"/>
              <a:buNone/>
            </a:pPr>
            <a:endParaRPr sz="1333">
              <a:solidFill>
                <a:srgbClr val="414785"/>
              </a:solidFill>
            </a:endParaRPr>
          </a:p>
          <a:p>
            <a:pPr marL="304792" lvl="0" indent="0" algn="l" rtl="0">
              <a:lnSpc>
                <a:spcPct val="100000"/>
              </a:lnSpc>
              <a:spcBef>
                <a:spcPts val="1000"/>
              </a:spcBef>
              <a:spcAft>
                <a:spcPts val="0"/>
              </a:spcAft>
              <a:buSzPts val="1200"/>
              <a:buNone/>
            </a:pPr>
            <a:endParaRPr/>
          </a:p>
        </p:txBody>
      </p:sp>
      <p:pic>
        <p:nvPicPr>
          <p:cNvPr id="72" name="Google Shape;72;p2"/>
          <p:cNvPicPr preferRelativeResize="0"/>
          <p:nvPr/>
        </p:nvPicPr>
        <p:blipFill rotWithShape="1">
          <a:blip r:embed="rId3">
            <a:alphaModFix/>
          </a:blip>
          <a:srcRect/>
          <a:stretch/>
        </p:blipFill>
        <p:spPr>
          <a:xfrm>
            <a:off x="1232337" y="3547971"/>
            <a:ext cx="3144936" cy="2472300"/>
          </a:xfrm>
          <a:prstGeom prst="rect">
            <a:avLst/>
          </a:prstGeom>
          <a:noFill/>
          <a:ln>
            <a:noFill/>
          </a:ln>
          <a:effectLst>
            <a:outerShdw blurRad="57150" dist="19050" dir="5400000" algn="bl" rotWithShape="0">
              <a:srgbClr val="000000">
                <a:alpha val="49800"/>
              </a:srgbClr>
            </a:outerShdw>
          </a:effectLst>
        </p:spPr>
      </p:pic>
      <p:pic>
        <p:nvPicPr>
          <p:cNvPr id="73" name="Google Shape;73;p2"/>
          <p:cNvPicPr preferRelativeResize="0"/>
          <p:nvPr/>
        </p:nvPicPr>
        <p:blipFill rotWithShape="1">
          <a:blip r:embed="rId4">
            <a:alphaModFix/>
          </a:blip>
          <a:srcRect/>
          <a:stretch/>
        </p:blipFill>
        <p:spPr>
          <a:xfrm>
            <a:off x="4896868" y="3590184"/>
            <a:ext cx="1949833" cy="2387867"/>
          </a:xfrm>
          <a:prstGeom prst="rect">
            <a:avLst/>
          </a:prstGeom>
          <a:noFill/>
          <a:ln>
            <a:noFill/>
          </a:ln>
          <a:effectLst>
            <a:outerShdw blurRad="57150" dist="19050" dir="5400000" algn="bl" rotWithShape="0">
              <a:srgbClr val="000000">
                <a:alpha val="51760"/>
              </a:srgbClr>
            </a:outerShdw>
          </a:effectLst>
        </p:spPr>
      </p:pic>
      <p:pic>
        <p:nvPicPr>
          <p:cNvPr id="74" name="Google Shape;74;p2" descr="A group of people sitting around a table with food on it&#10;&#10;Description automatically generated with medium confidence"/>
          <p:cNvPicPr preferRelativeResize="0"/>
          <p:nvPr/>
        </p:nvPicPr>
        <p:blipFill rotWithShape="1">
          <a:blip r:embed="rId5">
            <a:alphaModFix/>
          </a:blip>
          <a:srcRect/>
          <a:stretch/>
        </p:blipFill>
        <p:spPr>
          <a:xfrm>
            <a:off x="7311801" y="3547985"/>
            <a:ext cx="3708465" cy="2472300"/>
          </a:xfrm>
          <a:prstGeom prst="rect">
            <a:avLst/>
          </a:prstGeom>
          <a:noFill/>
          <a:ln>
            <a:noFill/>
          </a:ln>
          <a:effectLst>
            <a:outerShdw blurRad="57150" dist="19050" dir="5400000" algn="bl" rotWithShape="0">
              <a:srgbClr val="000000">
                <a:alpha val="85880"/>
              </a:srgbClr>
            </a:outerShdw>
          </a:effectLst>
        </p:spPr>
      </p:pic>
    </p:spTree>
    <p:extLst>
      <p:ext uri="{BB962C8B-B14F-4D97-AF65-F5344CB8AC3E}">
        <p14:creationId xmlns:p14="http://schemas.microsoft.com/office/powerpoint/2010/main" val="109034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3"/>
          <p:cNvSpPr txBox="1">
            <a:spLocks noGrp="1"/>
          </p:cNvSpPr>
          <p:nvPr>
            <p:ph type="title"/>
          </p:nvPr>
        </p:nvSpPr>
        <p:spPr>
          <a:xfrm>
            <a:off x="486833" y="406400"/>
            <a:ext cx="11798000" cy="1320800"/>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0"/>
              </a:spcAft>
              <a:buClr>
                <a:schemeClr val="dk1"/>
              </a:buClr>
              <a:buSzPts val="3200"/>
              <a:buFont typeface="Open Sans"/>
              <a:buNone/>
            </a:pPr>
            <a:r>
              <a:rPr lang="en-US" sz="3333"/>
              <a:t>Low Income Housing Tax Credit (LIHTC) and seniors</a:t>
            </a:r>
            <a:endParaRPr sz="3333"/>
          </a:p>
        </p:txBody>
      </p:sp>
      <p:sp>
        <p:nvSpPr>
          <p:cNvPr id="81" name="Google Shape;81;p3"/>
          <p:cNvSpPr txBox="1">
            <a:spLocks noGrp="1"/>
          </p:cNvSpPr>
          <p:nvPr>
            <p:ph type="body" idx="1"/>
          </p:nvPr>
        </p:nvSpPr>
        <p:spPr>
          <a:xfrm>
            <a:off x="944033" y="1277133"/>
            <a:ext cx="9948400" cy="5023200"/>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761981" lvl="0" indent="-457189" algn="l" rtl="0">
              <a:lnSpc>
                <a:spcPct val="100000"/>
              </a:lnSpc>
              <a:spcBef>
                <a:spcPts val="1000"/>
              </a:spcBef>
              <a:spcAft>
                <a:spcPts val="0"/>
              </a:spcAft>
              <a:buClr>
                <a:srgbClr val="414785"/>
              </a:buClr>
              <a:buSzPts val="1200"/>
              <a:buFont typeface="Open Sans SemiBold"/>
              <a:buAutoNum type="arabicPeriod"/>
            </a:pPr>
            <a:r>
              <a:rPr lang="en-US" sz="2133" b="0">
                <a:solidFill>
                  <a:srgbClr val="414785"/>
                </a:solidFill>
                <a:latin typeface="Open Sans SemiBold"/>
                <a:ea typeface="Open Sans SemiBold"/>
                <a:cs typeface="Open Sans SemiBold"/>
                <a:sym typeface="Open Sans SemiBold"/>
              </a:rPr>
              <a:t>Senior incomes distribution lower than AMI –  </a:t>
            </a:r>
            <a:r>
              <a:rPr lang="en-US" sz="2133" b="0" i="1">
                <a:solidFill>
                  <a:srgbClr val="414785"/>
                </a:solidFill>
                <a:latin typeface="Open Sans SemiBold"/>
                <a:ea typeface="Open Sans SemiBold"/>
                <a:cs typeface="Open Sans SemiBold"/>
                <a:sym typeface="Open Sans SemiBold"/>
              </a:rPr>
              <a:t>few can afford LIHTC-only</a:t>
            </a:r>
            <a:br>
              <a:rPr lang="en-US" sz="2133" b="0" i="1">
                <a:solidFill>
                  <a:srgbClr val="414785"/>
                </a:solidFill>
                <a:latin typeface="Open Sans SemiBold"/>
                <a:ea typeface="Open Sans SemiBold"/>
                <a:cs typeface="Open Sans SemiBold"/>
                <a:sym typeface="Open Sans SemiBold"/>
              </a:rPr>
            </a:br>
            <a:endParaRPr b="0" i="1">
              <a:solidFill>
                <a:srgbClr val="414785"/>
              </a:solidFill>
              <a:latin typeface="Open Sans SemiBold"/>
              <a:ea typeface="Open Sans SemiBold"/>
              <a:cs typeface="Open Sans SemiBold"/>
              <a:sym typeface="Open Sans SemiBold"/>
            </a:endParaRPr>
          </a:p>
          <a:p>
            <a:pPr marL="761981" lvl="0" indent="-457189" algn="l" rtl="0">
              <a:lnSpc>
                <a:spcPct val="100000"/>
              </a:lnSpc>
              <a:spcBef>
                <a:spcPts val="0"/>
              </a:spcBef>
              <a:spcAft>
                <a:spcPts val="0"/>
              </a:spcAft>
              <a:buClr>
                <a:srgbClr val="414785"/>
              </a:buClr>
              <a:buSzPts val="1200"/>
              <a:buFont typeface="Open Sans SemiBold"/>
              <a:buAutoNum type="arabicPeriod"/>
            </a:pPr>
            <a:r>
              <a:rPr lang="en-US" sz="2133" b="0">
                <a:solidFill>
                  <a:srgbClr val="414785"/>
                </a:solidFill>
                <a:latin typeface="Open Sans SemiBold"/>
                <a:ea typeface="Open Sans SemiBold"/>
                <a:cs typeface="Open Sans SemiBold"/>
                <a:sym typeface="Open Sans SemiBold"/>
              </a:rPr>
              <a:t>Seniors’ incomes effectively decline over time—L</a:t>
            </a:r>
            <a:r>
              <a:rPr lang="en-US" sz="2133" b="0" i="1">
                <a:solidFill>
                  <a:srgbClr val="414785"/>
                </a:solidFill>
                <a:latin typeface="Open Sans SemiBold"/>
                <a:ea typeface="Open Sans SemiBold"/>
                <a:cs typeface="Open Sans SemiBold"/>
                <a:sym typeface="Open Sans SemiBold"/>
              </a:rPr>
              <a:t>IHTC rents don’t adjust</a:t>
            </a:r>
            <a:endParaRPr b="0" i="1">
              <a:solidFill>
                <a:srgbClr val="414785"/>
              </a:solidFill>
              <a:latin typeface="Open Sans SemiBold"/>
              <a:ea typeface="Open Sans SemiBold"/>
              <a:cs typeface="Open Sans SemiBold"/>
              <a:sym typeface="Open Sans SemiBold"/>
            </a:endParaRPr>
          </a:p>
          <a:p>
            <a:pPr marL="761981" lvl="0" indent="-457189" algn="l" rtl="0">
              <a:lnSpc>
                <a:spcPct val="100000"/>
              </a:lnSpc>
              <a:spcBef>
                <a:spcPts val="1000"/>
              </a:spcBef>
              <a:spcAft>
                <a:spcPts val="0"/>
              </a:spcAft>
              <a:buClr>
                <a:srgbClr val="414785"/>
              </a:buClr>
              <a:buSzPts val="1200"/>
              <a:buFont typeface="Open Sans SemiBold"/>
              <a:buAutoNum type="arabicPeriod"/>
            </a:pPr>
            <a:r>
              <a:rPr lang="en-US" sz="2133" b="0">
                <a:solidFill>
                  <a:srgbClr val="414785"/>
                </a:solidFill>
                <a:latin typeface="Open Sans SemiBold"/>
                <a:ea typeface="Open Sans SemiBold"/>
                <a:cs typeface="Open Sans SemiBold"/>
                <a:sym typeface="Open Sans SemiBold"/>
              </a:rPr>
              <a:t>Eligibility for LTSS and other supports stops where LIHTC begins </a:t>
            </a:r>
            <a:br>
              <a:rPr lang="en-US" sz="2133" b="0">
                <a:solidFill>
                  <a:srgbClr val="414785"/>
                </a:solidFill>
                <a:latin typeface="Open Sans SemiBold"/>
                <a:ea typeface="Open Sans SemiBold"/>
                <a:cs typeface="Open Sans SemiBold"/>
                <a:sym typeface="Open Sans SemiBold"/>
              </a:rPr>
            </a:br>
            <a:endParaRPr sz="2133" b="0">
              <a:solidFill>
                <a:srgbClr val="414785"/>
              </a:solidFill>
              <a:latin typeface="Open Sans SemiBold"/>
              <a:ea typeface="Open Sans SemiBold"/>
              <a:cs typeface="Open Sans SemiBold"/>
              <a:sym typeface="Open Sans SemiBold"/>
            </a:endParaRPr>
          </a:p>
          <a:p>
            <a:pPr marL="761981" lvl="0" indent="-457189" algn="l" rtl="0">
              <a:lnSpc>
                <a:spcPct val="100000"/>
              </a:lnSpc>
              <a:spcBef>
                <a:spcPts val="1000"/>
              </a:spcBef>
              <a:spcAft>
                <a:spcPts val="0"/>
              </a:spcAft>
              <a:buClr>
                <a:srgbClr val="414785"/>
              </a:buClr>
              <a:buSzPts val="1200"/>
              <a:buFont typeface="Open Sans SemiBold"/>
              <a:buAutoNum type="arabicPeriod"/>
            </a:pPr>
            <a:r>
              <a:rPr lang="en-US" sz="2133" b="0">
                <a:solidFill>
                  <a:srgbClr val="414785"/>
                </a:solidFill>
                <a:latin typeface="Open Sans SemiBold"/>
                <a:ea typeface="Open Sans SemiBold"/>
                <a:cs typeface="Open Sans SemiBold"/>
                <a:sym typeface="Open Sans SemiBold"/>
              </a:rPr>
              <a:t>MA agrees about importance of RSCs but doesn’t account for them in underwriting</a:t>
            </a:r>
            <a:br>
              <a:rPr lang="en-US" sz="2133" b="0">
                <a:solidFill>
                  <a:srgbClr val="414785"/>
                </a:solidFill>
                <a:latin typeface="Open Sans SemiBold"/>
                <a:ea typeface="Open Sans SemiBold"/>
                <a:cs typeface="Open Sans SemiBold"/>
                <a:sym typeface="Open Sans SemiBold"/>
              </a:rPr>
            </a:br>
            <a:endParaRPr b="0">
              <a:solidFill>
                <a:srgbClr val="414785"/>
              </a:solidFill>
              <a:latin typeface="Open Sans SemiBold"/>
              <a:ea typeface="Open Sans SemiBold"/>
              <a:cs typeface="Open Sans SemiBold"/>
              <a:sym typeface="Open Sans SemiBold"/>
            </a:endParaRPr>
          </a:p>
          <a:p>
            <a:pPr marL="761981" lvl="0" indent="-457189" algn="l" rtl="0">
              <a:lnSpc>
                <a:spcPct val="100000"/>
              </a:lnSpc>
              <a:spcBef>
                <a:spcPts val="1000"/>
              </a:spcBef>
              <a:spcAft>
                <a:spcPts val="0"/>
              </a:spcAft>
              <a:buClr>
                <a:srgbClr val="414785"/>
              </a:buClr>
              <a:buSzPts val="1200"/>
              <a:buFont typeface="Open Sans SemiBold"/>
              <a:buAutoNum type="arabicPeriod"/>
            </a:pPr>
            <a:r>
              <a:rPr lang="en-US" sz="2133" b="0">
                <a:solidFill>
                  <a:srgbClr val="414785"/>
                </a:solidFill>
                <a:latin typeface="Open Sans SemiBold"/>
                <a:ea typeface="Open Sans SemiBold"/>
                <a:cs typeface="Open Sans SemiBold"/>
                <a:sym typeface="Open Sans SemiBold"/>
              </a:rPr>
              <a:t>Locations w/in MA can restrict feasibility</a:t>
            </a:r>
            <a:br>
              <a:rPr lang="en-US" sz="2133" b="0">
                <a:solidFill>
                  <a:srgbClr val="414785"/>
                </a:solidFill>
                <a:latin typeface="Open Sans SemiBold"/>
                <a:ea typeface="Open Sans SemiBold"/>
                <a:cs typeface="Open Sans SemiBold"/>
                <a:sym typeface="Open Sans SemiBold"/>
              </a:rPr>
            </a:br>
            <a:endParaRPr b="0">
              <a:solidFill>
                <a:srgbClr val="414785"/>
              </a:solidFill>
              <a:latin typeface="Open Sans SemiBold"/>
              <a:ea typeface="Open Sans SemiBold"/>
              <a:cs typeface="Open Sans SemiBold"/>
              <a:sym typeface="Open Sans SemiBold"/>
            </a:endParaRPr>
          </a:p>
          <a:p>
            <a:pPr marL="761981" lvl="0" indent="-457189" algn="l" rtl="0">
              <a:lnSpc>
                <a:spcPct val="100000"/>
              </a:lnSpc>
              <a:spcBef>
                <a:spcPts val="1000"/>
              </a:spcBef>
              <a:spcAft>
                <a:spcPts val="0"/>
              </a:spcAft>
              <a:buClr>
                <a:srgbClr val="414785"/>
              </a:buClr>
              <a:buSzPts val="1200"/>
              <a:buFont typeface="Open Sans SemiBold"/>
              <a:buAutoNum type="arabicPeriod"/>
            </a:pPr>
            <a:r>
              <a:rPr lang="en-US" sz="2133" b="0">
                <a:solidFill>
                  <a:srgbClr val="414785"/>
                </a:solidFill>
                <a:latin typeface="Open Sans SemiBold"/>
                <a:ea typeface="Open Sans SemiBold"/>
                <a:cs typeface="Open Sans SemiBold"/>
                <a:sym typeface="Open Sans SemiBold"/>
              </a:rPr>
              <a:t>Scale that creates operating efficiency is hard to achieve</a:t>
            </a:r>
            <a:endParaRPr b="0">
              <a:solidFill>
                <a:srgbClr val="414785"/>
              </a:solidFill>
              <a:latin typeface="Open Sans SemiBold"/>
              <a:ea typeface="Open Sans SemiBold"/>
              <a:cs typeface="Open Sans SemiBold"/>
              <a:sym typeface="Open Sans SemiBold"/>
            </a:endParaRPr>
          </a:p>
          <a:p>
            <a:pPr marL="761981" lvl="0" indent="-355591" algn="l" rtl="0">
              <a:lnSpc>
                <a:spcPct val="100000"/>
              </a:lnSpc>
              <a:spcBef>
                <a:spcPts val="1000"/>
              </a:spcBef>
              <a:spcAft>
                <a:spcPts val="0"/>
              </a:spcAft>
              <a:buSzPts val="1200"/>
              <a:buNone/>
            </a:pPr>
            <a:endParaRPr b="0">
              <a:latin typeface="Open Sans SemiBold"/>
              <a:ea typeface="Open Sans SemiBold"/>
              <a:cs typeface="Open Sans SemiBold"/>
              <a:sym typeface="Open Sans SemiBold"/>
            </a:endParaRPr>
          </a:p>
          <a:p>
            <a:pPr marL="761981" lvl="0" indent="-355591" algn="l" rtl="0">
              <a:lnSpc>
                <a:spcPct val="100000"/>
              </a:lnSpc>
              <a:spcBef>
                <a:spcPts val="1000"/>
              </a:spcBef>
              <a:spcAft>
                <a:spcPts val="0"/>
              </a:spcAft>
              <a:buSzPts val="1200"/>
              <a:buNone/>
            </a:pPr>
            <a:endParaRPr b="0">
              <a:latin typeface="Open Sans SemiBold"/>
              <a:ea typeface="Open Sans SemiBold"/>
              <a:cs typeface="Open Sans SemiBold"/>
              <a:sym typeface="Open Sans SemiBold"/>
            </a:endParaRPr>
          </a:p>
        </p:txBody>
      </p:sp>
    </p:spTree>
    <p:extLst>
      <p:ext uri="{BB962C8B-B14F-4D97-AF65-F5344CB8AC3E}">
        <p14:creationId xmlns:p14="http://schemas.microsoft.com/office/powerpoint/2010/main" val="2217103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g35c7d767c24_0_2"/>
          <p:cNvSpPr txBox="1"/>
          <p:nvPr/>
        </p:nvSpPr>
        <p:spPr>
          <a:xfrm>
            <a:off x="1452367" y="6002600"/>
            <a:ext cx="10264400" cy="552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sz="800">
                <a:solidFill>
                  <a:schemeClr val="dk1"/>
                </a:solidFill>
                <a:latin typeface="Open Sans"/>
                <a:ea typeface="Open Sans"/>
                <a:cs typeface="Open Sans"/>
                <a:sym typeface="Open Sans"/>
              </a:rPr>
              <a:t>Figures correlate to 2024 Boston-Cambridge-Newton, MA-NH Metropolican Statistical Area (MSA)</a:t>
            </a:r>
            <a:br>
              <a:rPr lang="en-US" sz="800">
                <a:solidFill>
                  <a:schemeClr val="dk1"/>
                </a:solidFill>
                <a:latin typeface="Open Sans"/>
                <a:ea typeface="Open Sans"/>
                <a:cs typeface="Open Sans"/>
                <a:sym typeface="Open Sans"/>
              </a:rPr>
            </a:br>
            <a:r>
              <a:rPr lang="en-US" sz="800">
                <a:solidFill>
                  <a:schemeClr val="dk1"/>
                </a:solidFill>
                <a:latin typeface="Open Sans"/>
                <a:ea typeface="Open Sans"/>
                <a:cs typeface="Open Sans"/>
                <a:sym typeface="Open Sans"/>
              </a:rPr>
              <a:t>Prepared by Center for Social &amp; Demographic Research on Aging, University of Massachusetts Boston in November, 2024, using 2018-2022 5-year file of the American Community Survey – income values were adjusted to 2024 dollars using the Consumer Price Index for all Urban Consumers, </a:t>
            </a:r>
            <a:r>
              <a:rPr lang="en-US" sz="800" u="sng">
                <a:solidFill>
                  <a:schemeClr val="hlink"/>
                </a:solidFill>
                <a:latin typeface="Open Sans"/>
                <a:ea typeface="Open Sans"/>
                <a:cs typeface="Open Sans"/>
                <a:sym typeface="Open Sans"/>
                <a:hlinkClick r:id="rId3"/>
              </a:rPr>
              <a:t>data.bls.gov</a:t>
            </a:r>
            <a:r>
              <a:rPr lang="en-US" sz="800">
                <a:solidFill>
                  <a:schemeClr val="dk1"/>
                </a:solidFill>
                <a:latin typeface="Open Sans"/>
                <a:ea typeface="Open Sans"/>
                <a:cs typeface="Open Sans"/>
                <a:sym typeface="Open Sans"/>
              </a:rPr>
              <a:t> </a:t>
            </a:r>
            <a:endParaRPr sz="800">
              <a:solidFill>
                <a:schemeClr val="dk1"/>
              </a:solidFill>
              <a:latin typeface="Open Sans"/>
              <a:ea typeface="Open Sans"/>
              <a:cs typeface="Open Sans"/>
              <a:sym typeface="Open Sans"/>
            </a:endParaRPr>
          </a:p>
        </p:txBody>
      </p:sp>
      <p:sp>
        <p:nvSpPr>
          <p:cNvPr id="88" name="Google Shape;88;g35c7d767c24_0_2"/>
          <p:cNvSpPr txBox="1">
            <a:spLocks noGrp="1"/>
          </p:cNvSpPr>
          <p:nvPr>
            <p:ph type="subTitle" idx="1"/>
          </p:nvPr>
        </p:nvSpPr>
        <p:spPr>
          <a:xfrm>
            <a:off x="319533" y="294800"/>
            <a:ext cx="11189600" cy="619600"/>
          </a:xfrm>
          <a:prstGeom prst="rect">
            <a:avLst/>
          </a:prstGeom>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1000"/>
              </a:spcBef>
              <a:spcAft>
                <a:spcPts val="0"/>
              </a:spcAft>
              <a:buNone/>
            </a:pPr>
            <a:r>
              <a:rPr lang="en-US">
                <a:latin typeface="Open Sans SemiBold"/>
                <a:ea typeface="Open Sans SemiBold"/>
                <a:cs typeface="Open Sans SemiBold"/>
                <a:sym typeface="Open Sans SemiBold"/>
              </a:rPr>
              <a:t>AMI-based income brackets in 2024 dollars</a:t>
            </a:r>
            <a:endParaRPr>
              <a:latin typeface="Open Sans SemiBold"/>
              <a:ea typeface="Open Sans SemiBold"/>
              <a:cs typeface="Open Sans SemiBold"/>
              <a:sym typeface="Open Sans SemiBold"/>
            </a:endParaRPr>
          </a:p>
        </p:txBody>
      </p:sp>
      <p:graphicFrame>
        <p:nvGraphicFramePr>
          <p:cNvPr id="89" name="Google Shape;89;g35c7d767c24_0_2"/>
          <p:cNvGraphicFramePr/>
          <p:nvPr/>
        </p:nvGraphicFramePr>
        <p:xfrm>
          <a:off x="357101" y="855371"/>
          <a:ext cx="11477767" cy="5267527"/>
        </p:xfrm>
        <a:graphic>
          <a:graphicData uri="http://schemas.openxmlformats.org/drawingml/2006/table">
            <a:tbl>
              <a:tblPr>
                <a:noFill/>
              </a:tblPr>
              <a:tblGrid>
                <a:gridCol w="1217633">
                  <a:extLst>
                    <a:ext uri="{9D8B030D-6E8A-4147-A177-3AD203B41FA5}">
                      <a16:colId xmlns:a16="http://schemas.microsoft.com/office/drawing/2014/main" val="20000"/>
                    </a:ext>
                  </a:extLst>
                </a:gridCol>
                <a:gridCol w="1481400">
                  <a:extLst>
                    <a:ext uri="{9D8B030D-6E8A-4147-A177-3AD203B41FA5}">
                      <a16:colId xmlns:a16="http://schemas.microsoft.com/office/drawing/2014/main" val="20001"/>
                    </a:ext>
                  </a:extLst>
                </a:gridCol>
                <a:gridCol w="1946367">
                  <a:extLst>
                    <a:ext uri="{9D8B030D-6E8A-4147-A177-3AD203B41FA5}">
                      <a16:colId xmlns:a16="http://schemas.microsoft.com/office/drawing/2014/main" val="20002"/>
                    </a:ext>
                  </a:extLst>
                </a:gridCol>
                <a:gridCol w="1844367">
                  <a:extLst>
                    <a:ext uri="{9D8B030D-6E8A-4147-A177-3AD203B41FA5}">
                      <a16:colId xmlns:a16="http://schemas.microsoft.com/office/drawing/2014/main" val="20003"/>
                    </a:ext>
                  </a:extLst>
                </a:gridCol>
                <a:gridCol w="2162833">
                  <a:extLst>
                    <a:ext uri="{9D8B030D-6E8A-4147-A177-3AD203B41FA5}">
                      <a16:colId xmlns:a16="http://schemas.microsoft.com/office/drawing/2014/main" val="20004"/>
                    </a:ext>
                  </a:extLst>
                </a:gridCol>
                <a:gridCol w="1299967">
                  <a:extLst>
                    <a:ext uri="{9D8B030D-6E8A-4147-A177-3AD203B41FA5}">
                      <a16:colId xmlns:a16="http://schemas.microsoft.com/office/drawing/2014/main" val="20005"/>
                    </a:ext>
                  </a:extLst>
                </a:gridCol>
                <a:gridCol w="1525200">
                  <a:extLst>
                    <a:ext uri="{9D8B030D-6E8A-4147-A177-3AD203B41FA5}">
                      <a16:colId xmlns:a16="http://schemas.microsoft.com/office/drawing/2014/main" val="20006"/>
                    </a:ext>
                  </a:extLst>
                </a:gridCol>
              </a:tblGrid>
              <a:tr h="1185900">
                <a:tc>
                  <a:txBody>
                    <a:bodyPr/>
                    <a:lstStyle/>
                    <a:p>
                      <a:pPr marL="0" lvl="0" indent="0" algn="l" rtl="0">
                        <a:spcBef>
                          <a:spcPts val="0"/>
                        </a:spcBef>
                        <a:spcAft>
                          <a:spcPts val="0"/>
                        </a:spcAft>
                        <a:buNone/>
                      </a:pPr>
                      <a:endParaRPr sz="1900"/>
                    </a:p>
                  </a:txBody>
                  <a:tcPr marL="121900" marR="121900" marT="121900" marB="121900"/>
                </a:tc>
                <a:tc>
                  <a:txBody>
                    <a:bodyPr/>
                    <a:lstStyle/>
                    <a:p>
                      <a:pPr marL="0" lvl="0" indent="0" algn="ctr" rtl="0">
                        <a:spcBef>
                          <a:spcPts val="0"/>
                        </a:spcBef>
                        <a:spcAft>
                          <a:spcPts val="0"/>
                        </a:spcAft>
                        <a:buNone/>
                      </a:pPr>
                      <a:r>
                        <a:rPr lang="en-US" sz="1600" b="1"/>
                        <a:t>&lt;30% AMI</a:t>
                      </a:r>
                      <a:br>
                        <a:rPr lang="en-US" sz="1600" b="1"/>
                      </a:br>
                      <a:r>
                        <a:rPr lang="en-US" sz="1500"/>
                        <a:t>(under $34,000)</a:t>
                      </a:r>
                      <a:endParaRPr sz="1500"/>
                    </a:p>
                  </a:txBody>
                  <a:tcPr marL="121900" marR="121900" marT="121900" marB="121900" anchor="ctr"/>
                </a:tc>
                <a:tc>
                  <a:txBody>
                    <a:bodyPr/>
                    <a:lstStyle/>
                    <a:p>
                      <a:pPr marL="0" lvl="0" indent="0" algn="ctr" rtl="0">
                        <a:spcBef>
                          <a:spcPts val="0"/>
                        </a:spcBef>
                        <a:spcAft>
                          <a:spcPts val="0"/>
                        </a:spcAft>
                        <a:buNone/>
                      </a:pPr>
                      <a:r>
                        <a:rPr lang="en-US" sz="1600" b="1"/>
                        <a:t>30-50% AMI</a:t>
                      </a:r>
                      <a:br>
                        <a:rPr lang="en-US" sz="1600" b="1"/>
                      </a:br>
                      <a:r>
                        <a:rPr lang="en-US" sz="1300"/>
                        <a:t>($34,301-$57,099)</a:t>
                      </a:r>
                      <a:endParaRPr sz="1300"/>
                    </a:p>
                  </a:txBody>
                  <a:tcPr marL="121900" marR="121900" marT="121900" marB="121900" anchor="ctr"/>
                </a:tc>
                <a:tc>
                  <a:txBody>
                    <a:bodyPr/>
                    <a:lstStyle/>
                    <a:p>
                      <a:pPr marL="0" lvl="0" indent="0" algn="ctr" rtl="0">
                        <a:spcBef>
                          <a:spcPts val="0"/>
                        </a:spcBef>
                        <a:spcAft>
                          <a:spcPts val="0"/>
                        </a:spcAft>
                        <a:buNone/>
                      </a:pPr>
                      <a:r>
                        <a:rPr lang="en-US" sz="1600" b="1"/>
                        <a:t>50-60% AMI</a:t>
                      </a:r>
                      <a:br>
                        <a:rPr lang="en-US" sz="1600" b="1"/>
                      </a:br>
                      <a:r>
                        <a:rPr lang="en-US" sz="1300"/>
                        <a:t>($57,101-$68,519)</a:t>
                      </a:r>
                      <a:endParaRPr sz="1300"/>
                    </a:p>
                  </a:txBody>
                  <a:tcPr marL="121900" marR="121900" marT="121900" marB="121900" anchor="ctr">
                    <a:solidFill>
                      <a:srgbClr val="F9CB9C"/>
                    </a:solidFill>
                  </a:tcPr>
                </a:tc>
                <a:tc>
                  <a:txBody>
                    <a:bodyPr/>
                    <a:lstStyle/>
                    <a:p>
                      <a:pPr marL="0" lvl="0" indent="0" algn="ctr" rtl="0">
                        <a:spcBef>
                          <a:spcPts val="0"/>
                        </a:spcBef>
                        <a:spcAft>
                          <a:spcPts val="0"/>
                        </a:spcAft>
                        <a:buNone/>
                      </a:pPr>
                      <a:br>
                        <a:rPr lang="en-US" sz="1600"/>
                      </a:br>
                      <a:r>
                        <a:rPr lang="en-US" sz="1600" b="1"/>
                        <a:t>60-80% AMI</a:t>
                      </a:r>
                      <a:br>
                        <a:rPr lang="en-US" sz="1600" b="1"/>
                      </a:br>
                      <a:r>
                        <a:rPr lang="en-US" sz="1300"/>
                        <a:t>($68,520 - $91,199)</a:t>
                      </a:r>
                      <a:endParaRPr sz="1300"/>
                    </a:p>
                    <a:p>
                      <a:pPr marL="0" lvl="0" indent="0" algn="ctr" rtl="0">
                        <a:spcBef>
                          <a:spcPts val="0"/>
                        </a:spcBef>
                        <a:spcAft>
                          <a:spcPts val="0"/>
                        </a:spcAft>
                        <a:buNone/>
                      </a:pPr>
                      <a:endParaRPr sz="1600"/>
                    </a:p>
                  </a:txBody>
                  <a:tcPr marL="121900" marR="121900" marT="121900" marB="121900" anchor="ctr"/>
                </a:tc>
                <a:tc>
                  <a:txBody>
                    <a:bodyPr/>
                    <a:lstStyle/>
                    <a:p>
                      <a:pPr marL="0" lvl="0" indent="0" algn="ctr" rtl="0">
                        <a:spcBef>
                          <a:spcPts val="0"/>
                        </a:spcBef>
                        <a:spcAft>
                          <a:spcPts val="0"/>
                        </a:spcAft>
                        <a:buNone/>
                      </a:pPr>
                      <a:r>
                        <a:rPr lang="en-US" sz="1600" b="1"/>
                        <a:t>80%+</a:t>
                      </a:r>
                      <a:br>
                        <a:rPr lang="en-US" sz="1600"/>
                      </a:br>
                      <a:r>
                        <a:rPr lang="en-US" sz="1300"/>
                        <a:t>(&gt;$91,200)</a:t>
                      </a:r>
                      <a:endParaRPr sz="1300"/>
                    </a:p>
                  </a:txBody>
                  <a:tcPr marL="121900" marR="121900" marT="121900" marB="121900" anchor="ctr"/>
                </a:tc>
                <a:tc>
                  <a:txBody>
                    <a:bodyPr/>
                    <a:lstStyle/>
                    <a:p>
                      <a:pPr marL="0" lvl="0" indent="0" algn="ctr" rtl="0">
                        <a:spcBef>
                          <a:spcPts val="0"/>
                        </a:spcBef>
                        <a:spcAft>
                          <a:spcPts val="0"/>
                        </a:spcAft>
                        <a:buNone/>
                      </a:pPr>
                      <a:r>
                        <a:rPr lang="en-US" sz="1500"/>
                        <a:t>Total</a:t>
                      </a:r>
                      <a:endParaRPr sz="1500"/>
                    </a:p>
                  </a:txBody>
                  <a:tcPr marL="121900" marR="121900" marT="121900" marB="121900" anchor="ctr"/>
                </a:tc>
                <a:extLst>
                  <a:ext uri="{0D108BD9-81ED-4DB2-BD59-A6C34878D82A}">
                    <a16:rowId xmlns:a16="http://schemas.microsoft.com/office/drawing/2014/main" val="10000"/>
                  </a:ext>
                </a:extLst>
              </a:tr>
              <a:tr h="363567">
                <a:tc rowSpan="2" gridSpan="7">
                  <a:txBody>
                    <a:bodyPr/>
                    <a:lstStyle/>
                    <a:p>
                      <a:pPr marL="0" lvl="0" indent="0" algn="l" rtl="0">
                        <a:spcBef>
                          <a:spcPts val="0"/>
                        </a:spcBef>
                        <a:spcAft>
                          <a:spcPts val="0"/>
                        </a:spcAft>
                        <a:buNone/>
                      </a:pPr>
                      <a:r>
                        <a:rPr lang="en-US" sz="1500" b="1"/>
                        <a:t>Age 62+</a:t>
                      </a:r>
                      <a:endParaRPr sz="1500" b="1"/>
                    </a:p>
                  </a:txBody>
                  <a:tcPr marL="121920" marR="121920" marT="60960" marB="60960" anchor="ctr">
                    <a:solidFill>
                      <a:srgbClr val="D0E0E3"/>
                    </a:solidFill>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extLst>
                  <a:ext uri="{0D108BD9-81ED-4DB2-BD59-A6C34878D82A}">
                    <a16:rowId xmlns:a16="http://schemas.microsoft.com/office/drawing/2014/main" val="10001"/>
                  </a:ext>
                </a:extLst>
              </a:tr>
              <a:tr h="164367">
                <a:tc gridSpan="7"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0002"/>
                  </a:ext>
                </a:extLst>
              </a:tr>
              <a:tr h="467320">
                <a:tc>
                  <a:txBody>
                    <a:bodyPr/>
                    <a:lstStyle/>
                    <a:p>
                      <a:pPr marL="0" lvl="0" indent="0" algn="l" rtl="0">
                        <a:spcBef>
                          <a:spcPts val="0"/>
                        </a:spcBef>
                        <a:spcAft>
                          <a:spcPts val="0"/>
                        </a:spcAft>
                        <a:buNone/>
                      </a:pPr>
                      <a:r>
                        <a:rPr lang="en-US" sz="1100"/>
                        <a:t># 1 person hh’s</a:t>
                      </a:r>
                      <a:endParaRPr sz="1100"/>
                    </a:p>
                  </a:txBody>
                  <a:tcPr marL="121900" marR="121900" marT="121900" marB="121900" anchor="ctr"/>
                </a:tc>
                <a:tc>
                  <a:txBody>
                    <a:bodyPr/>
                    <a:lstStyle/>
                    <a:p>
                      <a:pPr marL="0" lvl="0" indent="0" algn="ctr" rtl="0">
                        <a:spcBef>
                          <a:spcPts val="0"/>
                        </a:spcBef>
                        <a:spcAft>
                          <a:spcPts val="0"/>
                        </a:spcAft>
                        <a:buNone/>
                      </a:pPr>
                      <a:r>
                        <a:rPr lang="en-US" sz="1500"/>
                        <a:t>110,619</a:t>
                      </a:r>
                      <a:endParaRPr sz="1500"/>
                    </a:p>
                  </a:txBody>
                  <a:tcPr marL="121900" marR="121900" marT="121900" marB="121900"/>
                </a:tc>
                <a:tc>
                  <a:txBody>
                    <a:bodyPr/>
                    <a:lstStyle/>
                    <a:p>
                      <a:pPr marL="0" lvl="0" indent="0" algn="ctr" rtl="0">
                        <a:spcBef>
                          <a:spcPts val="0"/>
                        </a:spcBef>
                        <a:spcAft>
                          <a:spcPts val="0"/>
                        </a:spcAft>
                        <a:buNone/>
                      </a:pPr>
                      <a:r>
                        <a:rPr lang="en-US" sz="1500"/>
                        <a:t>41,740</a:t>
                      </a:r>
                      <a:endParaRPr sz="1500"/>
                    </a:p>
                  </a:txBody>
                  <a:tcPr marL="121900" marR="121900" marT="121900" marB="121900"/>
                </a:tc>
                <a:tc>
                  <a:txBody>
                    <a:bodyPr/>
                    <a:lstStyle/>
                    <a:p>
                      <a:pPr marL="0" lvl="0" indent="0" algn="ctr" rtl="0">
                        <a:spcBef>
                          <a:spcPts val="0"/>
                        </a:spcBef>
                        <a:spcAft>
                          <a:spcPts val="0"/>
                        </a:spcAft>
                        <a:buNone/>
                      </a:pPr>
                      <a:r>
                        <a:rPr lang="en-US" sz="1500"/>
                        <a:t>14,556</a:t>
                      </a:r>
                      <a:endParaRPr sz="1500"/>
                    </a:p>
                  </a:txBody>
                  <a:tcPr marL="121900" marR="121900" marT="121900" marB="121900"/>
                </a:tc>
                <a:tc>
                  <a:txBody>
                    <a:bodyPr/>
                    <a:lstStyle/>
                    <a:p>
                      <a:pPr marL="0" lvl="0" indent="0" algn="ctr" rtl="0">
                        <a:spcBef>
                          <a:spcPts val="0"/>
                        </a:spcBef>
                        <a:spcAft>
                          <a:spcPts val="0"/>
                        </a:spcAft>
                        <a:buNone/>
                      </a:pPr>
                      <a:r>
                        <a:rPr lang="en-US" sz="1500"/>
                        <a:t>20,811</a:t>
                      </a:r>
                      <a:endParaRPr sz="1500"/>
                    </a:p>
                  </a:txBody>
                  <a:tcPr marL="121900" marR="121900" marT="121900" marB="121900"/>
                </a:tc>
                <a:tc>
                  <a:txBody>
                    <a:bodyPr/>
                    <a:lstStyle/>
                    <a:p>
                      <a:pPr marL="0" lvl="0" indent="0" algn="ctr" rtl="0">
                        <a:spcBef>
                          <a:spcPts val="0"/>
                        </a:spcBef>
                        <a:spcAft>
                          <a:spcPts val="0"/>
                        </a:spcAft>
                        <a:buNone/>
                      </a:pPr>
                      <a:r>
                        <a:rPr lang="en-US" sz="1500"/>
                        <a:t>40,293</a:t>
                      </a:r>
                      <a:endParaRPr sz="1500"/>
                    </a:p>
                  </a:txBody>
                  <a:tcPr marL="121900" marR="121900" marT="121900" marB="121900"/>
                </a:tc>
                <a:tc>
                  <a:txBody>
                    <a:bodyPr/>
                    <a:lstStyle/>
                    <a:p>
                      <a:pPr marL="0" lvl="0" indent="0" algn="ctr" rtl="0">
                        <a:spcBef>
                          <a:spcPts val="0"/>
                        </a:spcBef>
                        <a:spcAft>
                          <a:spcPts val="0"/>
                        </a:spcAft>
                        <a:buNone/>
                      </a:pPr>
                      <a:r>
                        <a:rPr lang="en-US" sz="1500"/>
                        <a:t>228,019</a:t>
                      </a:r>
                      <a:endParaRPr sz="1500"/>
                    </a:p>
                  </a:txBody>
                  <a:tcPr marL="121900" marR="121900" marT="121900" marB="121900"/>
                </a:tc>
                <a:extLst>
                  <a:ext uri="{0D108BD9-81ED-4DB2-BD59-A6C34878D82A}">
                    <a16:rowId xmlns:a16="http://schemas.microsoft.com/office/drawing/2014/main" val="10003"/>
                  </a:ext>
                </a:extLst>
              </a:tr>
              <a:tr h="467320">
                <a:tc gridSpan="7">
                  <a:txBody>
                    <a:bodyPr/>
                    <a:lstStyle/>
                    <a:p>
                      <a:pPr marL="0" lvl="0" indent="0" algn="l" rtl="0">
                        <a:spcBef>
                          <a:spcPts val="0"/>
                        </a:spcBef>
                        <a:spcAft>
                          <a:spcPts val="0"/>
                        </a:spcAft>
                        <a:buNone/>
                      </a:pPr>
                      <a:r>
                        <a:rPr lang="en-US" sz="1500" b="1"/>
                        <a:t>Age 62-79</a:t>
                      </a:r>
                      <a:endParaRPr sz="1500" b="1"/>
                    </a:p>
                  </a:txBody>
                  <a:tcPr marL="121920" marR="121920" marT="60960" marB="60960" anchor="ctr">
                    <a:solidFill>
                      <a:srgbClr val="D0E0E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28280">
                <a:tc>
                  <a:txBody>
                    <a:bodyPr/>
                    <a:lstStyle/>
                    <a:p>
                      <a:pPr marL="0" lvl="0" indent="0" algn="l" rtl="0">
                        <a:spcBef>
                          <a:spcPts val="0"/>
                        </a:spcBef>
                        <a:spcAft>
                          <a:spcPts val="0"/>
                        </a:spcAft>
                        <a:buNone/>
                      </a:pPr>
                      <a:endParaRPr sz="1900"/>
                    </a:p>
                  </a:txBody>
                  <a:tcPr marL="121900" marR="121900" marT="121900" marB="121900"/>
                </a:tc>
                <a:tc>
                  <a:txBody>
                    <a:bodyPr/>
                    <a:lstStyle/>
                    <a:p>
                      <a:pPr marL="0" lvl="0" indent="0" algn="ctr" rtl="0">
                        <a:spcBef>
                          <a:spcPts val="0"/>
                        </a:spcBef>
                        <a:spcAft>
                          <a:spcPts val="0"/>
                        </a:spcAft>
                        <a:buNone/>
                      </a:pPr>
                      <a:r>
                        <a:rPr lang="en-US" sz="1300"/>
                        <a:t>72,540</a:t>
                      </a:r>
                      <a:endParaRPr sz="1300"/>
                    </a:p>
                  </a:txBody>
                  <a:tcPr marL="121900" marR="121900" marT="121900" marB="121900"/>
                </a:tc>
                <a:tc>
                  <a:txBody>
                    <a:bodyPr/>
                    <a:lstStyle/>
                    <a:p>
                      <a:pPr marL="0" lvl="0" indent="0" algn="ctr" rtl="0">
                        <a:spcBef>
                          <a:spcPts val="0"/>
                        </a:spcBef>
                        <a:spcAft>
                          <a:spcPts val="0"/>
                        </a:spcAft>
                        <a:buNone/>
                      </a:pPr>
                      <a:r>
                        <a:rPr lang="en-US" sz="1300"/>
                        <a:t>27,880</a:t>
                      </a:r>
                      <a:endParaRPr sz="1300"/>
                    </a:p>
                  </a:txBody>
                  <a:tcPr marL="121900" marR="121900" marT="121900" marB="121900"/>
                </a:tc>
                <a:tc>
                  <a:txBody>
                    <a:bodyPr/>
                    <a:lstStyle/>
                    <a:p>
                      <a:pPr marL="0" lvl="0" indent="0" algn="ctr" rtl="0">
                        <a:spcBef>
                          <a:spcPts val="0"/>
                        </a:spcBef>
                        <a:spcAft>
                          <a:spcPts val="0"/>
                        </a:spcAft>
                        <a:buNone/>
                      </a:pPr>
                      <a:r>
                        <a:rPr lang="en-US" sz="1300"/>
                        <a:t>10,760</a:t>
                      </a:r>
                      <a:endParaRPr sz="1300"/>
                    </a:p>
                  </a:txBody>
                  <a:tcPr marL="121900" marR="121900" marT="121900" marB="121900">
                    <a:solidFill>
                      <a:srgbClr val="FFFFFF"/>
                    </a:solidFill>
                  </a:tcPr>
                </a:tc>
                <a:tc>
                  <a:txBody>
                    <a:bodyPr/>
                    <a:lstStyle/>
                    <a:p>
                      <a:pPr marL="0" lvl="0" indent="0" algn="ctr" rtl="0">
                        <a:spcBef>
                          <a:spcPts val="0"/>
                        </a:spcBef>
                        <a:spcAft>
                          <a:spcPts val="0"/>
                        </a:spcAft>
                        <a:buNone/>
                      </a:pPr>
                      <a:r>
                        <a:rPr lang="en-US" sz="1300"/>
                        <a:t>16,726</a:t>
                      </a:r>
                      <a:endParaRPr sz="1300"/>
                    </a:p>
                  </a:txBody>
                  <a:tcPr marL="121900" marR="121900" marT="121900" marB="121900"/>
                </a:tc>
                <a:tc>
                  <a:txBody>
                    <a:bodyPr/>
                    <a:lstStyle/>
                    <a:p>
                      <a:pPr marL="0" lvl="0" indent="0" algn="ctr" rtl="0">
                        <a:spcBef>
                          <a:spcPts val="0"/>
                        </a:spcBef>
                        <a:spcAft>
                          <a:spcPts val="0"/>
                        </a:spcAft>
                        <a:buNone/>
                      </a:pPr>
                      <a:r>
                        <a:rPr lang="en-US" sz="1300"/>
                        <a:t>32,610</a:t>
                      </a:r>
                      <a:endParaRPr sz="1300"/>
                    </a:p>
                  </a:txBody>
                  <a:tcPr marL="121900" marR="121900" marT="121900" marB="121900"/>
                </a:tc>
                <a:tc>
                  <a:txBody>
                    <a:bodyPr/>
                    <a:lstStyle/>
                    <a:p>
                      <a:pPr marL="0" lvl="0" indent="0" algn="ctr" rtl="0">
                        <a:spcBef>
                          <a:spcPts val="0"/>
                        </a:spcBef>
                        <a:spcAft>
                          <a:spcPts val="0"/>
                        </a:spcAft>
                        <a:buNone/>
                      </a:pPr>
                      <a:r>
                        <a:rPr lang="en-US" sz="1300"/>
                        <a:t>160,516</a:t>
                      </a:r>
                      <a:endParaRPr sz="1300"/>
                    </a:p>
                  </a:txBody>
                  <a:tcPr marL="121900" marR="121900" marT="121900" marB="121900"/>
                </a:tc>
                <a:extLst>
                  <a:ext uri="{0D108BD9-81ED-4DB2-BD59-A6C34878D82A}">
                    <a16:rowId xmlns:a16="http://schemas.microsoft.com/office/drawing/2014/main" val="10005"/>
                  </a:ext>
                </a:extLst>
              </a:tr>
              <a:tr h="528280">
                <a:tc>
                  <a:txBody>
                    <a:bodyPr/>
                    <a:lstStyle/>
                    <a:p>
                      <a:pPr marL="0" lvl="0" indent="0" algn="l" rtl="0">
                        <a:spcBef>
                          <a:spcPts val="0"/>
                        </a:spcBef>
                        <a:spcAft>
                          <a:spcPts val="0"/>
                        </a:spcAft>
                        <a:buNone/>
                      </a:pPr>
                      <a:endParaRPr sz="1900"/>
                    </a:p>
                  </a:txBody>
                  <a:tcPr marL="121900" marR="121900" marT="121900" marB="121900">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300"/>
                        <a:t>45%</a:t>
                      </a:r>
                      <a:endParaRPr sz="1300"/>
                    </a:p>
                  </a:txBody>
                  <a:tcPr marL="121900" marR="121900" marT="121900" marB="121900">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300"/>
                        <a:t>18%</a:t>
                      </a:r>
                      <a:endParaRPr sz="1300"/>
                    </a:p>
                  </a:txBody>
                  <a:tcPr marL="121900" marR="121900" marT="121900" marB="121900">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300" b="1"/>
                        <a:t>7%</a:t>
                      </a:r>
                      <a:endParaRPr sz="1300" b="1"/>
                    </a:p>
                  </a:txBody>
                  <a:tcPr marL="121900" marR="121900" marT="121900" marB="121900">
                    <a:lnB w="9525" cap="flat" cmpd="sng">
                      <a:solidFill>
                        <a:srgbClr val="9E9E9E"/>
                      </a:solidFill>
                      <a:prstDash val="solid"/>
                      <a:round/>
                      <a:headEnd type="none" w="sm" len="sm"/>
                      <a:tailEnd type="none" w="sm" len="sm"/>
                    </a:lnB>
                    <a:solidFill>
                      <a:srgbClr val="F9CB9C"/>
                    </a:solidFill>
                  </a:tcPr>
                </a:tc>
                <a:tc>
                  <a:txBody>
                    <a:bodyPr/>
                    <a:lstStyle/>
                    <a:p>
                      <a:pPr marL="0" lvl="0" indent="0" algn="ctr" rtl="0">
                        <a:spcBef>
                          <a:spcPts val="0"/>
                        </a:spcBef>
                        <a:spcAft>
                          <a:spcPts val="0"/>
                        </a:spcAft>
                        <a:buNone/>
                      </a:pPr>
                      <a:r>
                        <a:rPr lang="en-US" sz="1300"/>
                        <a:t>10%</a:t>
                      </a:r>
                      <a:endParaRPr sz="1300"/>
                    </a:p>
                  </a:txBody>
                  <a:tcPr marL="121900" marR="121900" marT="121900" marB="121900">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300"/>
                        <a:t>20%</a:t>
                      </a:r>
                      <a:endParaRPr sz="1300"/>
                    </a:p>
                  </a:txBody>
                  <a:tcPr marL="121900" marR="121900" marT="121900" marB="121900">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300"/>
                        <a:t>100%</a:t>
                      </a:r>
                      <a:endParaRPr sz="1300"/>
                    </a:p>
                  </a:txBody>
                  <a:tcPr marL="121900" marR="121900" marT="121900" marB="121900">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r h="480533">
                <a:tc gridSpan="7">
                  <a:txBody>
                    <a:bodyPr/>
                    <a:lstStyle/>
                    <a:p>
                      <a:pPr marL="0" lvl="0" indent="0" algn="l" rtl="0">
                        <a:spcBef>
                          <a:spcPts val="0"/>
                        </a:spcBef>
                        <a:spcAft>
                          <a:spcPts val="0"/>
                        </a:spcAft>
                        <a:buNone/>
                      </a:pPr>
                      <a:r>
                        <a:rPr lang="en-US" sz="1500" b="1"/>
                        <a:t>Age 80+</a:t>
                      </a:r>
                      <a:endParaRPr sz="1500" b="1"/>
                    </a:p>
                  </a:txBody>
                  <a:tcPr marL="121920" marR="121920" marT="60960" marB="6096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0E0E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528280">
                <a:tc>
                  <a:txBody>
                    <a:bodyPr/>
                    <a:lstStyle/>
                    <a:p>
                      <a:pPr marL="0" lvl="0" indent="0" algn="l" rtl="0">
                        <a:spcBef>
                          <a:spcPts val="0"/>
                        </a:spcBef>
                        <a:spcAft>
                          <a:spcPts val="0"/>
                        </a:spcAft>
                        <a:buNone/>
                      </a:pPr>
                      <a:endParaRPr sz="1900"/>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300"/>
                        <a:t>38,079</a:t>
                      </a:r>
                      <a:endParaRPr sz="1300"/>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300"/>
                        <a:t>13,860</a:t>
                      </a:r>
                      <a:endParaRPr sz="1300"/>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300"/>
                        <a:t>3,796</a:t>
                      </a:r>
                      <a:endParaRPr sz="1300"/>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US" sz="1300"/>
                        <a:t>4,085</a:t>
                      </a:r>
                      <a:endParaRPr sz="1300"/>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300"/>
                        <a:t>7,683</a:t>
                      </a:r>
                      <a:endParaRPr sz="1300"/>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300"/>
                        <a:t>67,503</a:t>
                      </a:r>
                      <a:endParaRPr sz="1300"/>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8"/>
                  </a:ext>
                </a:extLst>
              </a:tr>
              <a:tr h="528280">
                <a:tc>
                  <a:txBody>
                    <a:bodyPr/>
                    <a:lstStyle/>
                    <a:p>
                      <a:pPr marL="0" lvl="0" indent="0" algn="l" rtl="0">
                        <a:spcBef>
                          <a:spcPts val="0"/>
                        </a:spcBef>
                        <a:spcAft>
                          <a:spcPts val="0"/>
                        </a:spcAft>
                        <a:buNone/>
                      </a:pPr>
                      <a:endParaRPr sz="1900"/>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300"/>
                        <a:t>56%</a:t>
                      </a:r>
                      <a:endParaRPr sz="1300"/>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300"/>
                        <a:t>21%</a:t>
                      </a:r>
                      <a:endParaRPr sz="1300"/>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300" b="1"/>
                        <a:t>6%</a:t>
                      </a:r>
                      <a:endParaRPr sz="1300" b="1"/>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9CB9C"/>
                    </a:solidFill>
                  </a:tcPr>
                </a:tc>
                <a:tc>
                  <a:txBody>
                    <a:bodyPr/>
                    <a:lstStyle/>
                    <a:p>
                      <a:pPr marL="0" lvl="0" indent="0" algn="ctr" rtl="0">
                        <a:spcBef>
                          <a:spcPts val="0"/>
                        </a:spcBef>
                        <a:spcAft>
                          <a:spcPts val="0"/>
                        </a:spcAft>
                        <a:buNone/>
                      </a:pPr>
                      <a:r>
                        <a:rPr lang="en-US" sz="1300"/>
                        <a:t>6%</a:t>
                      </a:r>
                      <a:endParaRPr sz="1300"/>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300"/>
                        <a:t>11%</a:t>
                      </a:r>
                      <a:endParaRPr sz="1300"/>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300"/>
                        <a:t>100%</a:t>
                      </a:r>
                      <a:endParaRPr sz="1300"/>
                    </a:p>
                  </a:txBody>
                  <a:tcPr marL="121900" marR="121900" marT="121900" marB="1219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535108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7">
            <a:extLst>
              <a:ext uri="{FF2B5EF4-FFF2-40B4-BE49-F238E27FC236}">
                <a16:creationId xmlns:a16="http://schemas.microsoft.com/office/drawing/2014/main" id="{5028B61B-25D8-5187-F9E2-429ADA71341A}"/>
              </a:ext>
            </a:extLst>
          </p:cNvPr>
          <p:cNvGraphicFramePr>
            <a:graphicFrameLocks noGrp="1"/>
          </p:cNvGraphicFramePr>
          <p:nvPr>
            <p:extLst>
              <p:ext uri="{D42A27DB-BD31-4B8C-83A1-F6EECF244321}">
                <p14:modId xmlns:p14="http://schemas.microsoft.com/office/powerpoint/2010/main" val="149722432"/>
              </p:ext>
            </p:extLst>
          </p:nvPr>
        </p:nvGraphicFramePr>
        <p:xfrm>
          <a:off x="616856" y="1360714"/>
          <a:ext cx="10975979" cy="4822372"/>
        </p:xfrm>
        <a:graphic>
          <a:graphicData uri="http://schemas.openxmlformats.org/drawingml/2006/table">
            <a:tbl>
              <a:tblPr firstRow="1" bandRow="1">
                <a:tableStyleId>{5C22544A-7EE6-4342-B048-85BDC9FD1C3A}</a:tableStyleId>
              </a:tblPr>
              <a:tblGrid>
                <a:gridCol w="9088085">
                  <a:extLst>
                    <a:ext uri="{9D8B030D-6E8A-4147-A177-3AD203B41FA5}">
                      <a16:colId xmlns:a16="http://schemas.microsoft.com/office/drawing/2014/main" val="3478081800"/>
                    </a:ext>
                  </a:extLst>
                </a:gridCol>
                <a:gridCol w="1887894">
                  <a:extLst>
                    <a:ext uri="{9D8B030D-6E8A-4147-A177-3AD203B41FA5}">
                      <a16:colId xmlns:a16="http://schemas.microsoft.com/office/drawing/2014/main" val="1808871423"/>
                    </a:ext>
                  </a:extLst>
                </a:gridCol>
              </a:tblGrid>
              <a:tr h="1193164">
                <a:tc>
                  <a:txBody>
                    <a:bodyPr/>
                    <a:lstStyle/>
                    <a:p>
                      <a:pPr lvl="0">
                        <a:buNone/>
                      </a:pPr>
                      <a:r>
                        <a:rPr lang="en-US" sz="2000" b="1" strike="noStrike">
                          <a:solidFill>
                            <a:schemeClr val="tx1"/>
                          </a:solidFill>
                        </a:rPr>
                        <a:t>Call to Order</a:t>
                      </a:r>
                    </a:p>
                  </a:txBody>
                  <a:tcPr marL="86141" marR="86141" marT="48052" marB="480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tx1">
                              <a:lumMod val="50000"/>
                              <a:lumOff val="50000"/>
                            </a:schemeClr>
                          </a:solidFill>
                          <a:effectLst/>
                          <a:uLnTx/>
                          <a:uFillTx/>
                          <a:latin typeface="Arial"/>
                          <a:ea typeface="+mn-ea"/>
                          <a:cs typeface="+mn-cs"/>
                        </a:rPr>
                        <a:t>N/A</a:t>
                      </a:r>
                    </a:p>
                  </a:txBody>
                  <a:tcPr marL="86141" marR="86141" marT="48052" marB="480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8982569"/>
                  </a:ext>
                </a:extLst>
              </a:tr>
              <a:tr h="1193164">
                <a:tc>
                  <a:txBody>
                    <a:bodyPr/>
                    <a:lstStyle/>
                    <a:p>
                      <a:pPr lvl="0">
                        <a:buNone/>
                      </a:pPr>
                      <a:r>
                        <a:rPr lang="en-US" sz="2000" b="1" strike="noStrike">
                          <a:solidFill>
                            <a:schemeClr val="tx1"/>
                          </a:solidFill>
                        </a:rPr>
                        <a:t>Development Costs: Context, Data, &amp; Trends</a:t>
                      </a:r>
                    </a:p>
                  </a:txBody>
                  <a:tcPr marL="86141" marR="86141" marT="48052" marB="480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2000" b="0" i="0" u="none" strike="noStrike" kern="1200" cap="none" spc="0" normalizeH="0" baseline="0" noProof="0">
                          <a:ln>
                            <a:noFill/>
                          </a:ln>
                          <a:solidFill>
                            <a:srgbClr val="000000"/>
                          </a:solidFill>
                          <a:effectLst/>
                          <a:uLnTx/>
                          <a:uFillTx/>
                          <a:latin typeface="Arial"/>
                          <a:ea typeface="+mn-ea"/>
                          <a:cs typeface="+mn-cs"/>
                        </a:rPr>
                        <a:t>3 </a:t>
                      </a:r>
                      <a:r>
                        <a:rPr kumimoji="0" lang="en-US" sz="2000" b="0" i="0" u="none" strike="noStrike" kern="1200" cap="none" spc="0" normalizeH="0" baseline="0" noProof="0">
                          <a:ln>
                            <a:noFill/>
                          </a:ln>
                          <a:solidFill>
                            <a:srgbClr val="000000"/>
                          </a:solidFill>
                          <a:effectLst/>
                          <a:uLnTx/>
                          <a:uFillTx/>
                          <a:latin typeface="Arial"/>
                          <a:ea typeface="+mn-ea"/>
                          <a:cs typeface="+mn-cs"/>
                        </a:rPr>
                        <a:t>– </a:t>
                      </a:r>
                      <a:r>
                        <a:rPr lang="en-US" sz="2000" b="0" i="0" u="none" strike="noStrike" kern="1200" cap="none" spc="0" normalizeH="0" baseline="0" noProof="0">
                          <a:ln>
                            <a:noFill/>
                          </a:ln>
                          <a:solidFill>
                            <a:srgbClr val="000000"/>
                          </a:solidFill>
                          <a:effectLst/>
                          <a:uLnTx/>
                          <a:uFillTx/>
                          <a:latin typeface="Arial"/>
                          <a:ea typeface="+mn-ea"/>
                          <a:cs typeface="+mn-cs"/>
                        </a:rPr>
                        <a:t>12</a:t>
                      </a:r>
                      <a:endParaRPr kumimoji="0" lang="en-US" sz="2000" b="0" i="0" u="none" strike="noStrike" kern="1200" cap="none" spc="0" normalizeH="0" baseline="0" noProof="0">
                        <a:ln>
                          <a:noFill/>
                        </a:ln>
                        <a:solidFill>
                          <a:srgbClr val="000000"/>
                        </a:solidFill>
                        <a:effectLst/>
                        <a:highlight>
                          <a:srgbClr val="FFFF00"/>
                        </a:highlight>
                        <a:uLnTx/>
                        <a:uFillTx/>
                        <a:latin typeface="Arial"/>
                        <a:ea typeface="+mn-ea"/>
                        <a:cs typeface="+mn-cs"/>
                      </a:endParaRPr>
                    </a:p>
                  </a:txBody>
                  <a:tcPr marL="86141" marR="86141" marT="48052" marB="480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534489"/>
                  </a:ext>
                </a:extLst>
              </a:tr>
              <a:tr h="1193164">
                <a:tc>
                  <a:txBody>
                    <a:bodyPr/>
                    <a:lstStyle/>
                    <a:p>
                      <a:pPr marL="0" lvl="0" indent="0">
                        <a:buNone/>
                      </a:pPr>
                      <a:r>
                        <a:rPr lang="en-US" sz="2000" b="1" strike="noStrike">
                          <a:solidFill>
                            <a:schemeClr val="tx1"/>
                          </a:solidFill>
                        </a:rPr>
                        <a:t>Developer Context: Case Studies &amp; Discussion</a:t>
                      </a:r>
                    </a:p>
                  </a:txBody>
                  <a:tcPr marL="86141" marR="86141" marT="48052" marB="480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ctr">
                        <a:lnSpc>
                          <a:spcPct val="100000"/>
                        </a:lnSpc>
                        <a:spcBef>
                          <a:spcPts val="0"/>
                        </a:spcBef>
                        <a:spcAft>
                          <a:spcPts val="0"/>
                        </a:spcAft>
                        <a:buNone/>
                      </a:pPr>
                      <a:r>
                        <a:rPr lang="en-US" sz="2000" b="0" i="0" u="none" strike="noStrike" kern="1200" cap="none" spc="0" normalizeH="0" baseline="0" noProof="0">
                          <a:ln>
                            <a:noFill/>
                          </a:ln>
                          <a:solidFill>
                            <a:srgbClr val="000000"/>
                          </a:solidFill>
                          <a:effectLst/>
                          <a:uLnTx/>
                          <a:uFillTx/>
                          <a:latin typeface="Arial"/>
                          <a:ea typeface="+mn-ea"/>
                          <a:cs typeface="+mn-cs"/>
                        </a:rPr>
                        <a:t>13 </a:t>
                      </a:r>
                      <a:r>
                        <a:rPr lang="en-US" sz="1500" b="1" i="0" u="none" strike="noStrike" kern="1200" cap="none" spc="0" normalizeH="0" baseline="0" noProof="0">
                          <a:ln>
                            <a:noFill/>
                          </a:ln>
                          <a:solidFill>
                            <a:srgbClr val="000000"/>
                          </a:solidFill>
                          <a:effectLst/>
                          <a:uLnTx/>
                          <a:uFillTx/>
                          <a:latin typeface="Arial"/>
                        </a:rPr>
                        <a:t>–</a:t>
                      </a:r>
                      <a:r>
                        <a:rPr lang="en-US" sz="2000" b="0" i="0" u="none" strike="noStrike" kern="1200" cap="none" spc="0" normalizeH="0" baseline="0" noProof="0">
                          <a:ln>
                            <a:noFill/>
                          </a:ln>
                          <a:solidFill>
                            <a:srgbClr val="000000"/>
                          </a:solidFill>
                          <a:effectLst/>
                          <a:uLnTx/>
                          <a:uFillTx/>
                          <a:latin typeface="Arial"/>
                          <a:ea typeface="+mn-ea"/>
                          <a:cs typeface="+mn-cs"/>
                        </a:rPr>
                        <a:t> 45</a:t>
                      </a:r>
                      <a:endParaRPr lang="en-US" sz="2000" b="0" i="0" u="none" strike="noStrike" kern="1200" cap="none" spc="0" normalizeH="0" baseline="0" noProof="0">
                        <a:ln>
                          <a:noFill/>
                        </a:ln>
                        <a:solidFill>
                          <a:srgbClr val="000000"/>
                        </a:solidFill>
                        <a:effectLst/>
                        <a:highlight>
                          <a:srgbClr val="FFFF00"/>
                        </a:highlight>
                        <a:uLnTx/>
                        <a:uFillTx/>
                        <a:latin typeface="Arial"/>
                        <a:ea typeface="+mn-ea"/>
                        <a:cs typeface="+mn-cs"/>
                      </a:endParaRPr>
                    </a:p>
                  </a:txBody>
                  <a:tcPr marL="86141" marR="86141" marT="48052" marB="480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942051"/>
                  </a:ext>
                </a:extLst>
              </a:tr>
              <a:tr h="1242880">
                <a:tc>
                  <a:txBody>
                    <a:bodyPr/>
                    <a:lstStyle/>
                    <a:p>
                      <a:r>
                        <a:rPr lang="en-US" sz="2000" b="1" strike="noStrike">
                          <a:solidFill>
                            <a:schemeClr val="tx1"/>
                          </a:solidFill>
                        </a:rPr>
                        <a:t>Next Steps</a:t>
                      </a:r>
                    </a:p>
                  </a:txBody>
                  <a:tcPr marL="86141" marR="86141" marT="48052" marB="480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2000" b="0" i="0" u="none" strike="noStrike" kern="1200" cap="none" spc="0" normalizeH="0" baseline="0" noProof="0">
                          <a:ln>
                            <a:noFill/>
                          </a:ln>
                          <a:solidFill>
                            <a:srgbClr val="000000"/>
                          </a:solidFill>
                          <a:effectLst/>
                          <a:uLnTx/>
                          <a:uFillTx/>
                          <a:latin typeface="Arial"/>
                          <a:ea typeface="+mn-ea"/>
                          <a:cs typeface="+mn-cs"/>
                        </a:rPr>
                        <a:t>46 </a:t>
                      </a:r>
                      <a:r>
                        <a:rPr lang="en-US" sz="1800" b="0" i="0" u="none" strike="noStrike" kern="1200" cap="none" spc="0" normalizeH="0" baseline="0" noProof="0">
                          <a:ln>
                            <a:noFill/>
                          </a:ln>
                          <a:solidFill>
                            <a:srgbClr val="000000"/>
                          </a:solidFill>
                          <a:effectLst/>
                          <a:uLnTx/>
                          <a:uFillTx/>
                          <a:latin typeface="Arial"/>
                        </a:rPr>
                        <a:t>–</a:t>
                      </a:r>
                      <a:r>
                        <a:rPr lang="en-US" sz="2000" b="0" i="0" u="none" strike="noStrike" kern="1200" cap="none" spc="0" normalizeH="0" baseline="0" noProof="0">
                          <a:ln>
                            <a:noFill/>
                          </a:ln>
                          <a:solidFill>
                            <a:srgbClr val="000000"/>
                          </a:solidFill>
                          <a:effectLst/>
                          <a:uLnTx/>
                          <a:uFillTx/>
                          <a:latin typeface="Arial"/>
                          <a:ea typeface="+mn-ea"/>
                          <a:cs typeface="+mn-cs"/>
                        </a:rPr>
                        <a:t> 47</a:t>
                      </a:r>
                      <a:endParaRPr kumimoji="0" lang="en-US" sz="2000" b="0" i="0" u="none" strike="noStrike" kern="1200" cap="none" spc="0" normalizeH="0" baseline="0" noProof="0">
                        <a:ln>
                          <a:noFill/>
                        </a:ln>
                        <a:solidFill>
                          <a:srgbClr val="000000"/>
                        </a:solidFill>
                        <a:effectLst/>
                        <a:uLnTx/>
                        <a:uFillTx/>
                        <a:latin typeface="Arial"/>
                        <a:ea typeface="+mn-ea"/>
                        <a:cs typeface="+mn-cs"/>
                      </a:endParaRPr>
                    </a:p>
                  </a:txBody>
                  <a:tcPr marL="86141" marR="86141" marT="48052" marB="480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9293923"/>
                  </a:ext>
                </a:extLst>
              </a:tr>
            </a:tbl>
          </a:graphicData>
        </a:graphic>
      </p:graphicFrame>
      <p:sp>
        <p:nvSpPr>
          <p:cNvPr id="7" name="Title 1">
            <a:extLst>
              <a:ext uri="{FF2B5EF4-FFF2-40B4-BE49-F238E27FC236}">
                <a16:creationId xmlns:a16="http://schemas.microsoft.com/office/drawing/2014/main" id="{4CA91A0F-8708-3D73-4D59-9DC4E67C33D8}"/>
              </a:ext>
            </a:extLst>
          </p:cNvPr>
          <p:cNvSpPr>
            <a:spLocks noGrp="1"/>
          </p:cNvSpPr>
          <p:nvPr>
            <p:ph type="title"/>
          </p:nvPr>
        </p:nvSpPr>
        <p:spPr>
          <a:xfrm>
            <a:off x="554736" y="172212"/>
            <a:ext cx="10602418" cy="731520"/>
          </a:xfrm>
        </p:spPr>
        <p:txBody>
          <a:bodyPr/>
          <a:lstStyle/>
          <a:p>
            <a:r>
              <a:rPr lang="en-US" sz="2800">
                <a:cs typeface="Arial"/>
              </a:rPr>
              <a:t>Agenda</a:t>
            </a:r>
          </a:p>
        </p:txBody>
      </p:sp>
    </p:spTree>
    <p:extLst>
      <p:ext uri="{BB962C8B-B14F-4D97-AF65-F5344CB8AC3E}">
        <p14:creationId xmlns:p14="http://schemas.microsoft.com/office/powerpoint/2010/main" val="27180070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4"/>
          <p:cNvPicPr preferRelativeResize="0"/>
          <p:nvPr/>
        </p:nvPicPr>
        <p:blipFill>
          <a:blip r:embed="rId4">
            <a:alphaModFix/>
          </a:blip>
          <a:srcRect l="245" t="997" r="426" b="4152"/>
          <a:stretch/>
        </p:blipFill>
        <p:spPr>
          <a:xfrm>
            <a:off x="-28576" y="-47627"/>
            <a:ext cx="12192000" cy="6724651"/>
          </a:xfrm>
          <a:prstGeom prst="rect">
            <a:avLst/>
          </a:prstGeom>
          <a:noFill/>
          <a:ln>
            <a:noFill/>
          </a:ln>
        </p:spPr>
      </p:pic>
    </p:spTree>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8"/>
          <p:cNvPicPr preferRelativeResize="0"/>
          <p:nvPr/>
        </p:nvPicPr>
        <p:blipFill>
          <a:blip r:embed="rId3">
            <a:alphaModFix/>
          </a:blip>
          <a:stretch>
            <a:fillRect/>
          </a:stretch>
        </p:blipFill>
        <p:spPr>
          <a:xfrm>
            <a:off x="6706200" y="3540734"/>
            <a:ext cx="4457499" cy="2975391"/>
          </a:xfrm>
          <a:prstGeom prst="rect">
            <a:avLst/>
          </a:prstGeom>
          <a:noFill/>
          <a:ln>
            <a:noFill/>
          </a:ln>
        </p:spPr>
      </p:pic>
      <p:sp>
        <p:nvSpPr>
          <p:cNvPr id="115" name="Google Shape;115;p8"/>
          <p:cNvSpPr txBox="1">
            <a:spLocks noGrp="1"/>
          </p:cNvSpPr>
          <p:nvPr>
            <p:ph type="title"/>
          </p:nvPr>
        </p:nvSpPr>
        <p:spPr>
          <a:xfrm>
            <a:off x="486833" y="406400"/>
            <a:ext cx="7102400" cy="698000"/>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0"/>
              </a:spcAft>
              <a:buSzPts val="3200"/>
              <a:buNone/>
            </a:pPr>
            <a:r>
              <a:rPr lang="en-US" sz="3333"/>
              <a:t>A 2Life Adaptive Apartment </a:t>
            </a:r>
            <a:endParaRPr sz="3333"/>
          </a:p>
        </p:txBody>
      </p:sp>
      <p:pic>
        <p:nvPicPr>
          <p:cNvPr id="116" name="Google Shape;116;p8"/>
          <p:cNvPicPr preferRelativeResize="0"/>
          <p:nvPr/>
        </p:nvPicPr>
        <p:blipFill>
          <a:blip r:embed="rId4">
            <a:alphaModFix/>
          </a:blip>
          <a:stretch>
            <a:fillRect/>
          </a:stretch>
        </p:blipFill>
        <p:spPr>
          <a:xfrm>
            <a:off x="1225567" y="1426201"/>
            <a:ext cx="4909000" cy="4546633"/>
          </a:xfrm>
          <a:prstGeom prst="rect">
            <a:avLst/>
          </a:prstGeom>
          <a:noFill/>
          <a:ln>
            <a:noFill/>
          </a:ln>
          <a:effectLst>
            <a:outerShdw blurRad="57150" dist="19050" dir="5400000" algn="bl" rotWithShape="0">
              <a:srgbClr val="000000">
                <a:alpha val="50000"/>
              </a:srgbClr>
            </a:outerShdw>
          </a:effectLst>
        </p:spPr>
      </p:pic>
      <p:pic>
        <p:nvPicPr>
          <p:cNvPr id="117" name="Google Shape;117;p8"/>
          <p:cNvPicPr preferRelativeResize="0"/>
          <p:nvPr/>
        </p:nvPicPr>
        <p:blipFill>
          <a:blip r:embed="rId5">
            <a:alphaModFix/>
          </a:blip>
          <a:stretch>
            <a:fillRect/>
          </a:stretch>
        </p:blipFill>
        <p:spPr>
          <a:xfrm>
            <a:off x="6706200" y="406409"/>
            <a:ext cx="4457499" cy="2929459"/>
          </a:xfrm>
          <a:prstGeom prst="rect">
            <a:avLst/>
          </a:prstGeom>
          <a:noFill/>
          <a:ln>
            <a:noFill/>
          </a:ln>
          <a:effectLst>
            <a:reflection stA="5000" endPos="30000" dist="38100" dir="5400000" fadeDir="5400012" sy="-100000" algn="bl" rotWithShape="0"/>
          </a:effectLst>
        </p:spPr>
      </p:pic>
      <p:sp>
        <p:nvSpPr>
          <p:cNvPr id="118" name="Google Shape;118;p8"/>
          <p:cNvSpPr/>
          <p:nvPr/>
        </p:nvSpPr>
        <p:spPr>
          <a:xfrm>
            <a:off x="7700951" y="1244759"/>
            <a:ext cx="689600" cy="288400"/>
          </a:xfrm>
          <a:prstGeom prst="wedgeRoundRectCallout">
            <a:avLst>
              <a:gd name="adj1" fmla="val -37056"/>
              <a:gd name="adj2" fmla="val 102655"/>
              <a:gd name="adj3" fmla="val 0"/>
            </a:avLst>
          </a:prstGeom>
          <a:solidFill>
            <a:srgbClr val="14BEF7"/>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667">
                <a:latin typeface="Open Sans"/>
                <a:ea typeface="Open Sans"/>
                <a:cs typeface="Open Sans"/>
                <a:sym typeface="Open Sans"/>
              </a:rPr>
              <a:t>Easy open windows</a:t>
            </a:r>
            <a:endParaRPr sz="133">
              <a:latin typeface="Open Sans"/>
              <a:ea typeface="Open Sans"/>
              <a:cs typeface="Open Sans"/>
              <a:sym typeface="Open Sans"/>
            </a:endParaRPr>
          </a:p>
        </p:txBody>
      </p:sp>
      <p:sp>
        <p:nvSpPr>
          <p:cNvPr id="119" name="Google Shape;119;p8"/>
          <p:cNvSpPr/>
          <p:nvPr/>
        </p:nvSpPr>
        <p:spPr>
          <a:xfrm>
            <a:off x="10025761" y="1752131"/>
            <a:ext cx="621200" cy="238000"/>
          </a:xfrm>
          <a:prstGeom prst="wedgeRoundRectCallout">
            <a:avLst>
              <a:gd name="adj1" fmla="val -37056"/>
              <a:gd name="adj2" fmla="val 102655"/>
              <a:gd name="adj3" fmla="val 0"/>
            </a:avLst>
          </a:prstGeom>
          <a:solidFill>
            <a:srgbClr val="14BEF7"/>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800">
                <a:latin typeface="Open Sans"/>
                <a:ea typeface="Open Sans"/>
                <a:cs typeface="Open Sans"/>
                <a:sym typeface="Open Sans"/>
              </a:rPr>
              <a:t>Higher outlets</a:t>
            </a:r>
            <a:endParaRPr sz="267">
              <a:latin typeface="Open Sans"/>
              <a:ea typeface="Open Sans"/>
              <a:cs typeface="Open Sans"/>
              <a:sym typeface="Open Sans"/>
            </a:endParaRPr>
          </a:p>
        </p:txBody>
      </p:sp>
      <p:sp>
        <p:nvSpPr>
          <p:cNvPr id="120" name="Google Shape;120;p8"/>
          <p:cNvSpPr/>
          <p:nvPr/>
        </p:nvSpPr>
        <p:spPr>
          <a:xfrm>
            <a:off x="9094467" y="2820237"/>
            <a:ext cx="689600" cy="288400"/>
          </a:xfrm>
          <a:prstGeom prst="wedgeRoundRectCallout">
            <a:avLst>
              <a:gd name="adj1" fmla="val -37056"/>
              <a:gd name="adj2" fmla="val 102655"/>
              <a:gd name="adj3" fmla="val 0"/>
            </a:avLst>
          </a:prstGeom>
          <a:solidFill>
            <a:srgbClr val="14BEF7"/>
          </a:solidFill>
          <a:ln w="9525" cap="flat" cmpd="sng">
            <a:solidFill>
              <a:schemeClr val="accent4"/>
            </a:solidFill>
            <a:prstDash val="solid"/>
            <a:round/>
            <a:headEnd type="none" w="sm" len="sm"/>
            <a:tailEnd type="none" w="sm" len="sm"/>
          </a:ln>
          <a:effectLst>
            <a:reflection stA="8000" endPos="30000" dist="38100" dir="5400000" fadeDir="5400012" sy="-100000" algn="bl" rotWithShape="0"/>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800">
                <a:latin typeface="Open Sans"/>
                <a:ea typeface="Open Sans"/>
                <a:cs typeface="Open Sans"/>
                <a:sym typeface="Open Sans"/>
              </a:rPr>
              <a:t>Non-slip flooring</a:t>
            </a:r>
            <a:endParaRPr sz="267">
              <a:latin typeface="Open Sans"/>
              <a:ea typeface="Open Sans"/>
              <a:cs typeface="Open Sans"/>
              <a:sym typeface="Open Sans"/>
            </a:endParaRPr>
          </a:p>
        </p:txBody>
      </p:sp>
      <p:sp>
        <p:nvSpPr>
          <p:cNvPr id="121" name="Google Shape;121;p8"/>
          <p:cNvSpPr/>
          <p:nvPr/>
        </p:nvSpPr>
        <p:spPr>
          <a:xfrm>
            <a:off x="9006001" y="712400"/>
            <a:ext cx="1083600" cy="380400"/>
          </a:xfrm>
          <a:prstGeom prst="wedgeRoundRectCallout">
            <a:avLst>
              <a:gd name="adj1" fmla="val -77679"/>
              <a:gd name="adj2" fmla="val -48869"/>
              <a:gd name="adj3" fmla="val 0"/>
            </a:avLst>
          </a:prstGeom>
          <a:solidFill>
            <a:srgbClr val="14BEF7"/>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800">
                <a:latin typeface="Open Sans"/>
                <a:ea typeface="Open Sans"/>
                <a:cs typeface="Open Sans"/>
                <a:sym typeface="Open Sans"/>
              </a:rPr>
              <a:t>Bright LED and natural light</a:t>
            </a:r>
            <a:endParaRPr sz="267">
              <a:latin typeface="Open Sans"/>
              <a:ea typeface="Open Sans"/>
              <a:cs typeface="Open Sans"/>
              <a:sym typeface="Open Sans"/>
            </a:endParaRPr>
          </a:p>
        </p:txBody>
      </p:sp>
      <p:sp>
        <p:nvSpPr>
          <p:cNvPr id="122" name="Google Shape;122;p8"/>
          <p:cNvSpPr/>
          <p:nvPr/>
        </p:nvSpPr>
        <p:spPr>
          <a:xfrm>
            <a:off x="9860933" y="6064733"/>
            <a:ext cx="1083600" cy="340800"/>
          </a:xfrm>
          <a:prstGeom prst="wedgeRoundRectCallout">
            <a:avLst>
              <a:gd name="adj1" fmla="val -68447"/>
              <a:gd name="adj2" fmla="val 57492"/>
              <a:gd name="adj3" fmla="val 0"/>
            </a:avLst>
          </a:prstGeom>
          <a:solidFill>
            <a:srgbClr val="14BEF7"/>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800">
                <a:latin typeface="Open Sans"/>
                <a:ea typeface="Open Sans"/>
                <a:cs typeface="Open Sans"/>
                <a:sym typeface="Open Sans"/>
              </a:rPr>
              <a:t>Non-slip, threshold-free floors</a:t>
            </a:r>
            <a:endParaRPr sz="267">
              <a:latin typeface="Open Sans"/>
              <a:ea typeface="Open Sans"/>
              <a:cs typeface="Open Sans"/>
              <a:sym typeface="Open Sans"/>
            </a:endParaRPr>
          </a:p>
        </p:txBody>
      </p:sp>
      <p:sp>
        <p:nvSpPr>
          <p:cNvPr id="123" name="Google Shape;123;p8"/>
          <p:cNvSpPr/>
          <p:nvPr/>
        </p:nvSpPr>
        <p:spPr>
          <a:xfrm>
            <a:off x="7868233" y="4372333"/>
            <a:ext cx="1163200" cy="380400"/>
          </a:xfrm>
          <a:prstGeom prst="wedgeRoundRectCallout">
            <a:avLst>
              <a:gd name="adj1" fmla="val 29860"/>
              <a:gd name="adj2" fmla="val 133070"/>
              <a:gd name="adj3" fmla="val 0"/>
            </a:avLst>
          </a:prstGeom>
          <a:solidFill>
            <a:srgbClr val="14BEF7"/>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800">
                <a:latin typeface="Open Sans"/>
                <a:ea typeface="Open Sans"/>
                <a:cs typeface="Open Sans"/>
                <a:sym typeface="Open Sans"/>
              </a:rPr>
              <a:t>Towel bar as grab bar; continuous blocking</a:t>
            </a:r>
            <a:endParaRPr sz="267">
              <a:latin typeface="Open Sans"/>
              <a:ea typeface="Open Sans"/>
              <a:cs typeface="Open Sans"/>
              <a:sym typeface="Open Sans"/>
            </a:endParaRPr>
          </a:p>
        </p:txBody>
      </p:sp>
      <p:sp>
        <p:nvSpPr>
          <p:cNvPr id="124" name="Google Shape;124;p8"/>
          <p:cNvSpPr/>
          <p:nvPr/>
        </p:nvSpPr>
        <p:spPr>
          <a:xfrm>
            <a:off x="7506033" y="6117200"/>
            <a:ext cx="997600" cy="288400"/>
          </a:xfrm>
          <a:prstGeom prst="wedgeRoundRectCallout">
            <a:avLst>
              <a:gd name="adj1" fmla="val 72874"/>
              <a:gd name="adj2" fmla="val -20215"/>
              <a:gd name="adj3" fmla="val 0"/>
            </a:avLst>
          </a:prstGeom>
          <a:solidFill>
            <a:srgbClr val="14BEF7"/>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800">
                <a:latin typeface="Open Sans"/>
                <a:ea typeface="Open Sans"/>
                <a:cs typeface="Open Sans"/>
                <a:sym typeface="Open Sans"/>
              </a:rPr>
              <a:t>Removable </a:t>
            </a:r>
            <a:br>
              <a:rPr lang="en-US" sz="800">
                <a:latin typeface="Open Sans"/>
                <a:ea typeface="Open Sans"/>
                <a:cs typeface="Open Sans"/>
                <a:sym typeface="Open Sans"/>
              </a:rPr>
            </a:br>
            <a:r>
              <a:rPr lang="en-US" sz="800">
                <a:latin typeface="Open Sans"/>
                <a:ea typeface="Open Sans"/>
                <a:cs typeface="Open Sans"/>
                <a:sym typeface="Open Sans"/>
              </a:rPr>
              <a:t>curb shower</a:t>
            </a:r>
            <a:endParaRPr sz="267">
              <a:latin typeface="Open Sans"/>
              <a:ea typeface="Open Sans"/>
              <a:cs typeface="Open Sans"/>
              <a:sym typeface="Open Sans"/>
            </a:endParaRPr>
          </a:p>
        </p:txBody>
      </p:sp>
    </p:spTree>
    <p:extLst>
      <p:ext uri="{BB962C8B-B14F-4D97-AF65-F5344CB8AC3E}">
        <p14:creationId xmlns:p14="http://schemas.microsoft.com/office/powerpoint/2010/main" val="3829568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3"/>
          <p:cNvSpPr txBox="1">
            <a:spLocks noGrp="1"/>
          </p:cNvSpPr>
          <p:nvPr>
            <p:ph type="title"/>
          </p:nvPr>
        </p:nvSpPr>
        <p:spPr>
          <a:xfrm>
            <a:off x="449850" y="267607"/>
            <a:ext cx="9948400" cy="1320800"/>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0"/>
              </a:spcAft>
              <a:buSzPts val="3200"/>
              <a:buNone/>
            </a:pPr>
            <a:r>
              <a:rPr lang="en-US" sz="3400" b="1">
                <a:solidFill>
                  <a:srgbClr val="14558F"/>
                </a:solidFill>
              </a:rPr>
              <a:t>Leland House, Waltham</a:t>
            </a:r>
          </a:p>
        </p:txBody>
      </p:sp>
      <p:sp>
        <p:nvSpPr>
          <p:cNvPr id="131" name="Google Shape;131;p13"/>
          <p:cNvSpPr/>
          <p:nvPr/>
        </p:nvSpPr>
        <p:spPr>
          <a:xfrm>
            <a:off x="914400" y="6223000"/>
            <a:ext cx="520800" cy="330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2" name="Google Shape;132;p13"/>
          <p:cNvSpPr txBox="1"/>
          <p:nvPr/>
        </p:nvSpPr>
        <p:spPr>
          <a:xfrm>
            <a:off x="453433" y="1001300"/>
            <a:ext cx="6305600" cy="5552000"/>
          </a:xfrm>
          <a:prstGeom prst="rect">
            <a:avLst/>
          </a:prstGeom>
          <a:solidFill>
            <a:srgbClr val="FFFFFF"/>
          </a:solidFill>
          <a:ln>
            <a:noFill/>
          </a:ln>
        </p:spPr>
        <p:txBody>
          <a:bodyPr spcFirstLastPara="1" wrap="square" lIns="0" tIns="60933" rIns="121900" bIns="6093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8965" marR="0" lvl="0" indent="-440055" algn="l" rtl="0">
              <a:lnSpc>
                <a:spcPct val="100000"/>
              </a:lnSpc>
              <a:spcBef>
                <a:spcPts val="1067"/>
              </a:spcBef>
              <a:spcAft>
                <a:spcPts val="0"/>
              </a:spcAft>
              <a:buClr>
                <a:srgbClr val="414785"/>
              </a:buClr>
              <a:buSzPts val="1600"/>
              <a:buFont typeface="Noto Sans Symbols"/>
              <a:buChar char="●"/>
            </a:pPr>
            <a:r>
              <a:rPr lang="en-US" sz="1800" b="0" i="0" u="none" strike="noStrike" cap="none">
                <a:solidFill>
                  <a:srgbClr val="414785"/>
                </a:solidFill>
                <a:latin typeface="Open Sans"/>
                <a:ea typeface="Open Sans"/>
                <a:cs typeface="Open Sans"/>
                <a:sym typeface="Open Sans"/>
              </a:rPr>
              <a:t>68 apartments</a:t>
            </a:r>
            <a:r>
              <a:rPr lang="en-US" sz="1800">
                <a:solidFill>
                  <a:srgbClr val="414785"/>
                </a:solidFill>
                <a:latin typeface="Open Sans"/>
                <a:ea typeface="Open Sans"/>
                <a:cs typeface="Open Sans"/>
                <a:sym typeface="Open Sans"/>
              </a:rPr>
              <a:t> → </a:t>
            </a:r>
            <a:r>
              <a:rPr lang="en-US" sz="1800" b="0" i="0" u="none" strike="noStrike" cap="none">
                <a:solidFill>
                  <a:srgbClr val="414785"/>
                </a:solidFill>
                <a:latin typeface="Open Sans"/>
                <a:ea typeface="Open Sans"/>
                <a:cs typeface="Open Sans"/>
                <a:sym typeface="Open Sans"/>
              </a:rPr>
              <a:t>100% affordable</a:t>
            </a:r>
            <a:endParaRPr lang="en-US" sz="1800" b="0" i="0" u="none" strike="noStrike" cap="none">
              <a:solidFill>
                <a:srgbClr val="414785"/>
              </a:solidFill>
              <a:latin typeface="Open Sans"/>
              <a:ea typeface="Open Sans"/>
              <a:cs typeface="Open Sans"/>
            </a:endParaRPr>
          </a:p>
          <a:p>
            <a:pPr marL="1218565" marR="0" lvl="1" indent="-431165" algn="l" rtl="0">
              <a:lnSpc>
                <a:spcPct val="100000"/>
              </a:lnSpc>
              <a:spcBef>
                <a:spcPts val="0"/>
              </a:spcBef>
              <a:spcAft>
                <a:spcPts val="0"/>
              </a:spcAft>
              <a:buClr>
                <a:srgbClr val="414785"/>
              </a:buClr>
              <a:buSzPts val="1500"/>
              <a:buFont typeface="Noto Sans Symbols"/>
              <a:buChar char="○"/>
            </a:pPr>
            <a:r>
              <a:rPr lang="en-US" sz="1800" b="0" i="0" u="none" strike="noStrike" cap="none">
                <a:solidFill>
                  <a:srgbClr val="414785"/>
                </a:solidFill>
                <a:latin typeface="Open Sans"/>
                <a:ea typeface="Open Sans"/>
                <a:cs typeface="Open Sans"/>
                <a:sym typeface="Open Sans"/>
              </a:rPr>
              <a:t>24 PBVs (8 Section 8 and 16 MRVP) </a:t>
            </a:r>
            <a:r>
              <a:rPr lang="en-US" sz="1800">
                <a:solidFill>
                  <a:srgbClr val="414785"/>
                </a:solidFill>
                <a:latin typeface="Open Sans"/>
                <a:ea typeface="Open Sans"/>
                <a:cs typeface="Open Sans"/>
                <a:sym typeface="Open Sans"/>
              </a:rPr>
              <a:t>– at </a:t>
            </a:r>
            <a:r>
              <a:rPr lang="en-US" sz="1800" b="0" i="0" u="none" strike="noStrike" cap="none">
                <a:solidFill>
                  <a:srgbClr val="414785"/>
                </a:solidFill>
                <a:latin typeface="Open Sans"/>
                <a:ea typeface="Open Sans"/>
                <a:cs typeface="Open Sans"/>
                <a:sym typeface="Open Sans"/>
              </a:rPr>
              <a:t> 30% AMI</a:t>
            </a:r>
            <a:endParaRPr sz="1800" b="0" i="0" u="none" strike="noStrike" cap="none">
              <a:solidFill>
                <a:srgbClr val="414785"/>
              </a:solidFill>
              <a:latin typeface="Open Sans"/>
              <a:ea typeface="Open Sans"/>
              <a:cs typeface="Open Sans"/>
            </a:endParaRPr>
          </a:p>
          <a:p>
            <a:pPr marL="1218565" marR="0" lvl="1" indent="-431165" algn="l" rtl="0">
              <a:lnSpc>
                <a:spcPct val="100000"/>
              </a:lnSpc>
              <a:spcBef>
                <a:spcPts val="0"/>
              </a:spcBef>
              <a:spcAft>
                <a:spcPts val="0"/>
              </a:spcAft>
              <a:buClr>
                <a:srgbClr val="414785"/>
              </a:buClr>
              <a:buSzPts val="1500"/>
              <a:buFont typeface="Noto Sans Symbols"/>
              <a:buChar char="○"/>
            </a:pPr>
            <a:r>
              <a:rPr lang="en-US" sz="1800" b="0" i="0" u="none" strike="noStrike" cap="none">
                <a:solidFill>
                  <a:srgbClr val="414785"/>
                </a:solidFill>
                <a:latin typeface="Open Sans"/>
                <a:ea typeface="Open Sans"/>
                <a:cs typeface="Open Sans"/>
                <a:sym typeface="Open Sans"/>
              </a:rPr>
              <a:t>42 non-vouchered LIHTC</a:t>
            </a:r>
            <a:endParaRPr sz="1800" b="0" i="0" u="none" strike="noStrike" cap="none">
              <a:solidFill>
                <a:srgbClr val="414785"/>
              </a:solidFill>
              <a:latin typeface="Open Sans"/>
              <a:ea typeface="Open Sans"/>
              <a:cs typeface="Open Sans"/>
            </a:endParaRPr>
          </a:p>
          <a:p>
            <a:pPr marL="1218565" marR="0" lvl="1" indent="-431165" algn="l" rtl="0">
              <a:lnSpc>
                <a:spcPct val="100000"/>
              </a:lnSpc>
              <a:spcBef>
                <a:spcPts val="0"/>
              </a:spcBef>
              <a:spcAft>
                <a:spcPts val="0"/>
              </a:spcAft>
              <a:buClr>
                <a:srgbClr val="414785"/>
              </a:buClr>
              <a:buSzPts val="1500"/>
              <a:buFont typeface="Noto Sans Symbols"/>
              <a:buChar char="○"/>
            </a:pPr>
            <a:r>
              <a:rPr lang="en-US" sz="1800" b="0" i="0" u="none" strike="noStrike" cap="none">
                <a:solidFill>
                  <a:srgbClr val="414785"/>
                </a:solidFill>
                <a:latin typeface="Open Sans"/>
                <a:ea typeface="Open Sans"/>
                <a:cs typeface="Open Sans"/>
                <a:sym typeface="Open Sans"/>
              </a:rPr>
              <a:t>2 site rep </a:t>
            </a:r>
            <a:r>
              <a:rPr lang="en-US" sz="1800" b="0" i="0" u="none" strike="noStrike" cap="none" err="1">
                <a:solidFill>
                  <a:srgbClr val="414785"/>
                </a:solidFill>
                <a:latin typeface="Open Sans"/>
                <a:ea typeface="Open Sans"/>
                <a:cs typeface="Open Sans"/>
                <a:sym typeface="Open Sans"/>
              </a:rPr>
              <a:t>apts</a:t>
            </a:r>
            <a:endParaRPr sz="1800" b="0" i="0" u="none" strike="noStrike" cap="none">
              <a:solidFill>
                <a:srgbClr val="414785"/>
              </a:solidFill>
              <a:latin typeface="Open Sans"/>
              <a:ea typeface="Open Sans"/>
              <a:cs typeface="Open Sans"/>
            </a:endParaRPr>
          </a:p>
          <a:p>
            <a:pPr marL="608965" marR="0" lvl="0" indent="-431165" algn="l" rtl="0">
              <a:lnSpc>
                <a:spcPct val="100000"/>
              </a:lnSpc>
              <a:spcBef>
                <a:spcPts val="1333"/>
              </a:spcBef>
              <a:spcAft>
                <a:spcPts val="0"/>
              </a:spcAft>
              <a:buClr>
                <a:srgbClr val="414785"/>
              </a:buClr>
              <a:buSzPts val="1500"/>
              <a:buFont typeface="Noto Sans Symbols"/>
              <a:buChar char="●"/>
            </a:pPr>
            <a:r>
              <a:rPr lang="en-US" sz="1800" b="0" i="0" u="none" strike="noStrike" cap="none">
                <a:solidFill>
                  <a:srgbClr val="414785"/>
                </a:solidFill>
                <a:latin typeface="Open Sans"/>
                <a:ea typeface="Open Sans"/>
                <a:cs typeface="Open Sans"/>
                <a:sym typeface="Open Sans"/>
              </a:rPr>
              <a:t>100% electric, Passive House building</a:t>
            </a:r>
            <a:endParaRPr sz="1800" b="0" i="0" u="none" strike="noStrike" cap="none">
              <a:solidFill>
                <a:srgbClr val="414785"/>
              </a:solidFill>
              <a:latin typeface="Open Sans"/>
              <a:ea typeface="Open Sans"/>
              <a:cs typeface="Open Sans"/>
            </a:endParaRPr>
          </a:p>
          <a:p>
            <a:pPr marL="608965" marR="0" lvl="0" indent="-431165" algn="l" rtl="0">
              <a:lnSpc>
                <a:spcPct val="100000"/>
              </a:lnSpc>
              <a:spcBef>
                <a:spcPts val="1333"/>
              </a:spcBef>
              <a:spcAft>
                <a:spcPts val="0"/>
              </a:spcAft>
              <a:buClr>
                <a:srgbClr val="414785"/>
              </a:buClr>
              <a:buSzPts val="1500"/>
              <a:buFont typeface="Noto Sans Symbols"/>
              <a:buChar char="●"/>
            </a:pPr>
            <a:r>
              <a:rPr lang="en-US" sz="1800" b="0" i="0" u="none" strike="noStrike" cap="none">
                <a:solidFill>
                  <a:srgbClr val="414785"/>
                </a:solidFill>
                <a:latin typeface="Open Sans"/>
                <a:ea typeface="Open Sans"/>
                <a:cs typeface="Open Sans"/>
                <a:sym typeface="Open Sans"/>
              </a:rPr>
              <a:t>Village Center w/lobby and reception area, multipurpose rooms</a:t>
            </a:r>
            <a:endParaRPr sz="1800" b="0" i="0" u="none" strike="noStrike" cap="none">
              <a:solidFill>
                <a:srgbClr val="414785"/>
              </a:solidFill>
              <a:latin typeface="Open Sans"/>
              <a:ea typeface="Open Sans"/>
              <a:cs typeface="Open Sans"/>
            </a:endParaRPr>
          </a:p>
          <a:p>
            <a:pPr marL="608965" marR="0" lvl="0" indent="-431165" algn="l" rtl="0">
              <a:lnSpc>
                <a:spcPct val="100000"/>
              </a:lnSpc>
              <a:spcBef>
                <a:spcPts val="1333"/>
              </a:spcBef>
              <a:spcAft>
                <a:spcPts val="0"/>
              </a:spcAft>
              <a:buClr>
                <a:srgbClr val="414785"/>
              </a:buClr>
              <a:buSzPts val="1500"/>
              <a:buFont typeface="Noto Sans Symbols"/>
              <a:buChar char="●"/>
            </a:pPr>
            <a:r>
              <a:rPr lang="en-US" sz="1800" b="0" i="0" u="none" strike="noStrike" cap="none">
                <a:solidFill>
                  <a:srgbClr val="414785"/>
                </a:solidFill>
                <a:latin typeface="Open Sans"/>
                <a:ea typeface="Open Sans"/>
                <a:cs typeface="Open Sans"/>
                <a:sym typeface="Open Sans"/>
              </a:rPr>
              <a:t>Close proximity to transit and retail, abuts the Waltham Senior Center </a:t>
            </a:r>
            <a:endParaRPr sz="1800" b="0" i="0" u="none" strike="noStrike" cap="none">
              <a:solidFill>
                <a:srgbClr val="414785"/>
              </a:solidFill>
              <a:latin typeface="Open Sans"/>
              <a:ea typeface="Open Sans"/>
              <a:cs typeface="Open Sans"/>
            </a:endParaRPr>
          </a:p>
          <a:p>
            <a:pPr marL="608965" marR="0" lvl="0" indent="-431165" algn="l" rtl="0">
              <a:lnSpc>
                <a:spcPct val="100000"/>
              </a:lnSpc>
              <a:spcBef>
                <a:spcPts val="1333"/>
              </a:spcBef>
              <a:spcAft>
                <a:spcPts val="0"/>
              </a:spcAft>
              <a:buClr>
                <a:srgbClr val="414785"/>
              </a:buClr>
              <a:buSzPts val="1500"/>
              <a:buFont typeface="Open Sans"/>
              <a:buChar char="●"/>
            </a:pPr>
            <a:r>
              <a:rPr lang="en-US" sz="1800" b="0" i="0" u="none" strike="noStrike" cap="none">
                <a:solidFill>
                  <a:srgbClr val="414785"/>
                </a:solidFill>
                <a:latin typeface="Open Sans"/>
                <a:ea typeface="Open Sans"/>
                <a:cs typeface="Open Sans"/>
                <a:sym typeface="Open Sans"/>
              </a:rPr>
              <a:t>$3</a:t>
            </a:r>
            <a:r>
              <a:rPr lang="en-US" sz="1800">
                <a:solidFill>
                  <a:srgbClr val="414785"/>
                </a:solidFill>
                <a:latin typeface="Open Sans"/>
                <a:ea typeface="Open Sans"/>
                <a:cs typeface="Open Sans"/>
                <a:sym typeface="Open Sans"/>
              </a:rPr>
              <a:t>8</a:t>
            </a:r>
            <a:r>
              <a:rPr lang="en-US" sz="1800" b="0" i="0" u="none" strike="noStrike" cap="none">
                <a:solidFill>
                  <a:srgbClr val="414785"/>
                </a:solidFill>
                <a:latin typeface="Open Sans"/>
                <a:ea typeface="Open Sans"/>
                <a:cs typeface="Open Sans"/>
                <a:sym typeface="Open Sans"/>
              </a:rPr>
              <a:t>.</a:t>
            </a:r>
            <a:r>
              <a:rPr lang="en-US" sz="1800">
                <a:solidFill>
                  <a:srgbClr val="414785"/>
                </a:solidFill>
                <a:latin typeface="Open Sans"/>
                <a:ea typeface="Open Sans"/>
                <a:cs typeface="Open Sans"/>
                <a:sym typeface="Open Sans"/>
              </a:rPr>
              <a:t>2</a:t>
            </a:r>
            <a:r>
              <a:rPr lang="en-US" sz="1800" b="0" i="0" u="none" strike="noStrike" cap="none">
                <a:solidFill>
                  <a:srgbClr val="414785"/>
                </a:solidFill>
                <a:latin typeface="Open Sans"/>
                <a:ea typeface="Open Sans"/>
                <a:cs typeface="Open Sans"/>
                <a:sym typeface="Open Sans"/>
              </a:rPr>
              <a:t> million TDC ($5</a:t>
            </a:r>
            <a:r>
              <a:rPr lang="en-US" sz="1800">
                <a:solidFill>
                  <a:srgbClr val="414785"/>
                </a:solidFill>
                <a:latin typeface="Open Sans"/>
                <a:ea typeface="Open Sans"/>
                <a:cs typeface="Open Sans"/>
                <a:sym typeface="Open Sans"/>
              </a:rPr>
              <a:t>62</a:t>
            </a:r>
            <a:r>
              <a:rPr lang="en-US" sz="1800" b="0" i="0" u="none" strike="noStrike" cap="none">
                <a:solidFill>
                  <a:srgbClr val="414785"/>
                </a:solidFill>
                <a:latin typeface="Open Sans"/>
                <a:ea typeface="Open Sans"/>
                <a:cs typeface="Open Sans"/>
                <a:sym typeface="Open Sans"/>
              </a:rPr>
              <a:t>,000/apt), 12 funding sources</a:t>
            </a:r>
            <a:endParaRPr lang="en-US" sz="1800" b="0" i="0" u="none" strike="noStrike" cap="none">
              <a:solidFill>
                <a:srgbClr val="414785"/>
              </a:solidFill>
              <a:latin typeface="Open Sans"/>
              <a:ea typeface="Open Sans"/>
              <a:cs typeface="Open Sans"/>
            </a:endParaRPr>
          </a:p>
          <a:p>
            <a:pPr marL="608965" indent="-431165">
              <a:spcBef>
                <a:spcPts val="1333"/>
              </a:spcBef>
              <a:buClr>
                <a:srgbClr val="414785"/>
              </a:buClr>
              <a:buSzPts val="1500"/>
              <a:buFont typeface="Open Sans"/>
              <a:buChar char="●"/>
            </a:pPr>
            <a:r>
              <a:rPr lang="en-US" sz="1800">
                <a:solidFill>
                  <a:srgbClr val="414785"/>
                </a:solidFill>
                <a:latin typeface="Open Sans"/>
                <a:ea typeface="Open Sans"/>
                <a:cs typeface="Open Sans"/>
              </a:rPr>
              <a:t>LIHTC Rent (60% AMI) = $1,862/</a:t>
            </a:r>
            <a:r>
              <a:rPr lang="en-US" sz="1800" err="1">
                <a:solidFill>
                  <a:srgbClr val="414785"/>
                </a:solidFill>
                <a:latin typeface="Open Sans"/>
                <a:ea typeface="Open Sans"/>
                <a:cs typeface="Open Sans"/>
              </a:rPr>
              <a:t>mo</a:t>
            </a:r>
            <a:r>
              <a:rPr lang="en-US" sz="1800">
                <a:solidFill>
                  <a:srgbClr val="414785"/>
                </a:solidFill>
                <a:latin typeface="Open Sans"/>
                <a:ea typeface="Open Sans"/>
                <a:cs typeface="Open Sans"/>
              </a:rPr>
              <a:t> for 1-BR</a:t>
            </a:r>
            <a:endParaRPr lang="en-US" sz="1800" b="0" i="0" u="none" strike="noStrike" cap="none">
              <a:solidFill>
                <a:srgbClr val="414785"/>
              </a:solidFill>
              <a:latin typeface="Open Sans"/>
              <a:ea typeface="Open Sans"/>
              <a:cs typeface="Open Sans"/>
            </a:endParaRPr>
          </a:p>
          <a:p>
            <a:pPr marL="608965" indent="-431165">
              <a:spcBef>
                <a:spcPts val="1333"/>
              </a:spcBef>
              <a:buClr>
                <a:srgbClr val="414785"/>
              </a:buClr>
              <a:buSzPts val="1500"/>
              <a:buFont typeface="Open Sans"/>
              <a:buChar char="●"/>
            </a:pPr>
            <a:r>
              <a:rPr lang="en-US" sz="1800">
                <a:solidFill>
                  <a:srgbClr val="414785"/>
                </a:solidFill>
                <a:latin typeface="Open Sans"/>
                <a:ea typeface="Open Sans"/>
                <a:cs typeface="Open Sans"/>
              </a:rPr>
              <a:t>Leland Rent = $1,250/</a:t>
            </a:r>
            <a:r>
              <a:rPr lang="en-US" sz="1800" err="1">
                <a:solidFill>
                  <a:srgbClr val="414785"/>
                </a:solidFill>
                <a:latin typeface="Open Sans"/>
                <a:ea typeface="Open Sans"/>
                <a:cs typeface="Open Sans"/>
              </a:rPr>
              <a:t>mo</a:t>
            </a:r>
            <a:r>
              <a:rPr lang="en-US" sz="1800">
                <a:solidFill>
                  <a:srgbClr val="414785"/>
                </a:solidFill>
                <a:latin typeface="Open Sans"/>
                <a:ea typeface="Open Sans"/>
                <a:cs typeface="Open Sans"/>
              </a:rPr>
              <a:t> for 1-BR*</a:t>
            </a:r>
          </a:p>
          <a:p>
            <a:pPr marL="609585" lvl="4" indent="-431789">
              <a:spcBef>
                <a:spcPts val="1333"/>
              </a:spcBef>
              <a:buClr>
                <a:srgbClr val="414785"/>
              </a:buClr>
              <a:buSzPts val="1500"/>
              <a:buFont typeface="Open Sans"/>
              <a:buChar char="●"/>
            </a:pPr>
            <a:endParaRPr lang="en-US" sz="1467">
              <a:solidFill>
                <a:srgbClr val="414785"/>
              </a:solidFill>
              <a:latin typeface="Open Sans"/>
              <a:ea typeface="Open Sans"/>
              <a:cs typeface="Open Sans"/>
            </a:endParaRPr>
          </a:p>
          <a:p>
            <a:pPr>
              <a:spcBef>
                <a:spcPts val="1333"/>
              </a:spcBef>
              <a:spcAft>
                <a:spcPts val="1333"/>
              </a:spcAft>
              <a:buSzPts val="1800"/>
            </a:pPr>
            <a:endParaRPr lang="en-US" sz="2000">
              <a:solidFill>
                <a:srgbClr val="242C7E"/>
              </a:solidFill>
              <a:latin typeface="Open Sans"/>
              <a:ea typeface="Open Sans"/>
              <a:cs typeface="Open Sans"/>
            </a:endParaRPr>
          </a:p>
        </p:txBody>
      </p:sp>
      <p:pic>
        <p:nvPicPr>
          <p:cNvPr id="133" name="Google Shape;133;p13"/>
          <p:cNvPicPr preferRelativeResize="0"/>
          <p:nvPr/>
        </p:nvPicPr>
        <p:blipFill>
          <a:blip r:embed="rId3">
            <a:alphaModFix/>
          </a:blip>
          <a:stretch>
            <a:fillRect/>
          </a:stretch>
        </p:blipFill>
        <p:spPr>
          <a:xfrm>
            <a:off x="7169933" y="402200"/>
            <a:ext cx="4459200" cy="2970933"/>
          </a:xfrm>
          <a:prstGeom prst="rect">
            <a:avLst/>
          </a:prstGeom>
          <a:noFill/>
          <a:ln>
            <a:noFill/>
          </a:ln>
        </p:spPr>
      </p:pic>
      <p:pic>
        <p:nvPicPr>
          <p:cNvPr id="134" name="Google Shape;134;p13"/>
          <p:cNvPicPr preferRelativeResize="0"/>
          <p:nvPr/>
        </p:nvPicPr>
        <p:blipFill>
          <a:blip r:embed="rId4">
            <a:alphaModFix/>
          </a:blip>
          <a:stretch>
            <a:fillRect/>
          </a:stretch>
        </p:blipFill>
        <p:spPr>
          <a:xfrm>
            <a:off x="7127833" y="3454834"/>
            <a:ext cx="4543400" cy="3034033"/>
          </a:xfrm>
          <a:prstGeom prst="rect">
            <a:avLst/>
          </a:prstGeom>
          <a:noFill/>
          <a:ln>
            <a:noFill/>
          </a:ln>
        </p:spPr>
      </p:pic>
      <p:sp>
        <p:nvSpPr>
          <p:cNvPr id="2" name="TextBox 1">
            <a:extLst>
              <a:ext uri="{FF2B5EF4-FFF2-40B4-BE49-F238E27FC236}">
                <a16:creationId xmlns:a16="http://schemas.microsoft.com/office/drawing/2014/main" id="{4EFFB2A0-8468-80AD-ACF2-4884E7EADB53}"/>
              </a:ext>
            </a:extLst>
          </p:cNvPr>
          <p:cNvSpPr txBox="1"/>
          <p:nvPr/>
        </p:nvSpPr>
        <p:spPr>
          <a:xfrm>
            <a:off x="969819" y="6165274"/>
            <a:ext cx="5530271" cy="328295"/>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333">
                <a:solidFill>
                  <a:srgbClr val="414785"/>
                </a:solidFill>
                <a:latin typeface="Open Sans"/>
                <a:ea typeface="Open Sans"/>
                <a:cs typeface="Open Sans"/>
              </a:rPr>
              <a:t>Made possible by underwriting to 70% of max rent*</a:t>
            </a:r>
            <a:endParaRPr lang="en-US" sz="1333"/>
          </a:p>
        </p:txBody>
      </p:sp>
    </p:spTree>
    <p:extLst>
      <p:ext uri="{BB962C8B-B14F-4D97-AF65-F5344CB8AC3E}">
        <p14:creationId xmlns:p14="http://schemas.microsoft.com/office/powerpoint/2010/main" val="10903472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14"/>
          <p:cNvSpPr txBox="1">
            <a:spLocks noGrp="1"/>
          </p:cNvSpPr>
          <p:nvPr>
            <p:ph type="title"/>
          </p:nvPr>
        </p:nvSpPr>
        <p:spPr>
          <a:xfrm>
            <a:off x="791633" y="533400"/>
            <a:ext cx="9948400" cy="704800"/>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0"/>
              </a:spcAft>
              <a:buClr>
                <a:srgbClr val="14BEF7"/>
              </a:buClr>
              <a:buSzPts val="1800"/>
              <a:buNone/>
            </a:pPr>
            <a:r>
              <a:rPr lang="en-US" sz="3400" b="1">
                <a:solidFill>
                  <a:srgbClr val="414785"/>
                </a:solidFill>
              </a:rPr>
              <a:t>Incremental Costs/Funding</a:t>
            </a:r>
          </a:p>
        </p:txBody>
      </p:sp>
      <p:sp>
        <p:nvSpPr>
          <p:cNvPr id="149" name="Google Shape;149;p14"/>
          <p:cNvSpPr txBox="1">
            <a:spLocks noGrp="1"/>
          </p:cNvSpPr>
          <p:nvPr>
            <p:ph type="body" idx="1"/>
          </p:nvPr>
        </p:nvSpPr>
        <p:spPr>
          <a:xfrm>
            <a:off x="791635" y="1428751"/>
            <a:ext cx="9948400" cy="4871200"/>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8965" lvl="0" indent="-440055" algn="l" rtl="0">
              <a:lnSpc>
                <a:spcPct val="100000"/>
              </a:lnSpc>
              <a:spcBef>
                <a:spcPts val="1600"/>
              </a:spcBef>
              <a:spcAft>
                <a:spcPts val="0"/>
              </a:spcAft>
              <a:buClr>
                <a:srgbClr val="414785"/>
              </a:buClr>
              <a:buSzPts val="1600"/>
              <a:buChar char="►"/>
            </a:pPr>
            <a:r>
              <a:rPr lang="en-US" sz="2400">
                <a:solidFill>
                  <a:srgbClr val="414785"/>
                </a:solidFill>
              </a:rPr>
              <a:t>DDA boost @$4 million</a:t>
            </a:r>
          </a:p>
          <a:p>
            <a:pPr marL="608965" lvl="0" indent="-440055" algn="l" rtl="0">
              <a:lnSpc>
                <a:spcPct val="100000"/>
              </a:lnSpc>
              <a:spcBef>
                <a:spcPts val="1600"/>
              </a:spcBef>
              <a:spcAft>
                <a:spcPts val="0"/>
              </a:spcAft>
              <a:buClr>
                <a:srgbClr val="414785"/>
              </a:buClr>
              <a:buSzPts val="1600"/>
              <a:buChar char="►"/>
            </a:pPr>
            <a:r>
              <a:rPr lang="en-US" sz="2400">
                <a:solidFill>
                  <a:srgbClr val="414785"/>
                </a:solidFill>
              </a:rPr>
              <a:t>100% adaptability @$12k/unit incremental cost</a:t>
            </a:r>
            <a:endParaRPr sz="2400">
              <a:solidFill>
                <a:srgbClr val="414785"/>
              </a:solidFill>
            </a:endParaRPr>
          </a:p>
          <a:p>
            <a:pPr marL="608965" lvl="0" indent="-440055" algn="l" rtl="0">
              <a:lnSpc>
                <a:spcPct val="100000"/>
              </a:lnSpc>
              <a:spcBef>
                <a:spcPts val="1600"/>
              </a:spcBef>
              <a:spcAft>
                <a:spcPts val="0"/>
              </a:spcAft>
              <a:buClr>
                <a:srgbClr val="414785"/>
              </a:buClr>
              <a:buSzPts val="1600"/>
              <a:buChar char="►"/>
            </a:pPr>
            <a:r>
              <a:rPr lang="en-US" sz="2400">
                <a:solidFill>
                  <a:srgbClr val="414785"/>
                </a:solidFill>
              </a:rPr>
              <a:t>Incremental cost of village center @$3.3MM for Leland</a:t>
            </a:r>
            <a:endParaRPr sz="2400">
              <a:solidFill>
                <a:srgbClr val="414785"/>
              </a:solidFill>
            </a:endParaRPr>
          </a:p>
          <a:p>
            <a:pPr marL="608965" lvl="0" indent="-440055" algn="l" rtl="0">
              <a:lnSpc>
                <a:spcPct val="100000"/>
              </a:lnSpc>
              <a:spcBef>
                <a:spcPts val="1600"/>
              </a:spcBef>
              <a:spcAft>
                <a:spcPts val="0"/>
              </a:spcAft>
              <a:buClr>
                <a:srgbClr val="414785"/>
              </a:buClr>
              <a:buSzPts val="1600"/>
              <a:buChar char="►"/>
            </a:pPr>
            <a:r>
              <a:rPr lang="en-US" sz="2400">
                <a:solidFill>
                  <a:srgbClr val="414785"/>
                </a:solidFill>
              </a:rPr>
              <a:t>$6 MM in CPA funds obviated need for philanthropy (not typical)</a:t>
            </a:r>
            <a:endParaRPr sz="2400">
              <a:solidFill>
                <a:srgbClr val="414785"/>
              </a:solidFill>
            </a:endParaRPr>
          </a:p>
          <a:p>
            <a:pPr marL="608965" lvl="0" indent="-440055" algn="l" rtl="0">
              <a:lnSpc>
                <a:spcPct val="100000"/>
              </a:lnSpc>
              <a:spcBef>
                <a:spcPts val="1600"/>
              </a:spcBef>
              <a:spcAft>
                <a:spcPts val="0"/>
              </a:spcAft>
              <a:buClr>
                <a:srgbClr val="414785"/>
              </a:buClr>
              <a:buSzPts val="1600"/>
              <a:buChar char="►"/>
            </a:pPr>
            <a:r>
              <a:rPr lang="en-US" sz="2400">
                <a:solidFill>
                  <a:srgbClr val="414785"/>
                </a:solidFill>
              </a:rPr>
              <a:t>Amount of increased capital to allow for underwriting lower LIHTC rents @$1.5MM</a:t>
            </a:r>
            <a:endParaRPr sz="2400">
              <a:solidFill>
                <a:srgbClr val="414785"/>
              </a:solidFill>
            </a:endParaRPr>
          </a:p>
        </p:txBody>
      </p:sp>
    </p:spTree>
    <p:extLst>
      <p:ext uri="{BB962C8B-B14F-4D97-AF65-F5344CB8AC3E}">
        <p14:creationId xmlns:p14="http://schemas.microsoft.com/office/powerpoint/2010/main" val="33227744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2"/>
          <p:cNvSpPr txBox="1">
            <a:spLocks noGrp="1"/>
          </p:cNvSpPr>
          <p:nvPr>
            <p:ph type="title"/>
          </p:nvPr>
        </p:nvSpPr>
        <p:spPr>
          <a:xfrm>
            <a:off x="791633" y="533400"/>
            <a:ext cx="9948400" cy="704800"/>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0"/>
              </a:spcAft>
              <a:buClr>
                <a:srgbClr val="14BEF7"/>
              </a:buClr>
              <a:buSzPts val="1800"/>
              <a:buNone/>
            </a:pPr>
            <a:r>
              <a:rPr lang="en-US" sz="3400" b="1">
                <a:solidFill>
                  <a:srgbClr val="414785"/>
                </a:solidFill>
              </a:rPr>
              <a:t>Benefits beyond quality of life</a:t>
            </a:r>
          </a:p>
        </p:txBody>
      </p:sp>
      <p:sp>
        <p:nvSpPr>
          <p:cNvPr id="176" name="Google Shape;176;p12"/>
          <p:cNvSpPr txBox="1">
            <a:spLocks noGrp="1"/>
          </p:cNvSpPr>
          <p:nvPr>
            <p:ph type="body" idx="1"/>
          </p:nvPr>
        </p:nvSpPr>
        <p:spPr>
          <a:xfrm>
            <a:off x="791635" y="1428751"/>
            <a:ext cx="9948400" cy="4871200"/>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8965" lvl="0" indent="-405765" algn="l" rtl="0">
              <a:lnSpc>
                <a:spcPct val="100000"/>
              </a:lnSpc>
              <a:spcBef>
                <a:spcPts val="1600"/>
              </a:spcBef>
              <a:spcAft>
                <a:spcPts val="0"/>
              </a:spcAft>
              <a:buSzPts val="1200"/>
              <a:buChar char="●"/>
            </a:pPr>
            <a:r>
              <a:rPr lang="en-US" sz="2800">
                <a:solidFill>
                  <a:srgbClr val="14558F"/>
                </a:solidFill>
              </a:rPr>
              <a:t>Housing ecosystem (family opportunities)</a:t>
            </a:r>
          </a:p>
          <a:p>
            <a:pPr marL="608965" lvl="0" indent="-405765" algn="l" rtl="0">
              <a:lnSpc>
                <a:spcPct val="100000"/>
              </a:lnSpc>
              <a:spcBef>
                <a:spcPts val="1600"/>
              </a:spcBef>
              <a:spcAft>
                <a:spcPts val="0"/>
              </a:spcAft>
              <a:buSzPts val="1200"/>
              <a:buChar char="●"/>
            </a:pPr>
            <a:r>
              <a:rPr lang="en-US" sz="2800">
                <a:solidFill>
                  <a:srgbClr val="14558F"/>
                </a:solidFill>
              </a:rPr>
              <a:t>Reduced nursing home use</a:t>
            </a:r>
            <a:endParaRPr sz="2800">
              <a:solidFill>
                <a:srgbClr val="14558F"/>
              </a:solidFill>
            </a:endParaRPr>
          </a:p>
          <a:p>
            <a:pPr marL="608965" lvl="0" indent="-405765" algn="l" rtl="0">
              <a:lnSpc>
                <a:spcPct val="100000"/>
              </a:lnSpc>
              <a:spcBef>
                <a:spcPts val="1600"/>
              </a:spcBef>
              <a:spcAft>
                <a:spcPts val="0"/>
              </a:spcAft>
              <a:buSzPts val="1200"/>
              <a:buChar char="●"/>
            </a:pPr>
            <a:r>
              <a:rPr lang="en-US" sz="2800">
                <a:solidFill>
                  <a:srgbClr val="14558F"/>
                </a:solidFill>
              </a:rPr>
              <a:t>Lower hospitalizations, ER use</a:t>
            </a:r>
            <a:endParaRPr sz="2800">
              <a:solidFill>
                <a:srgbClr val="14558F"/>
              </a:solidFill>
            </a:endParaRPr>
          </a:p>
          <a:p>
            <a:pPr marL="608965" lvl="0" indent="-405765" algn="l" rtl="0">
              <a:lnSpc>
                <a:spcPct val="100000"/>
              </a:lnSpc>
              <a:spcBef>
                <a:spcPts val="1600"/>
              </a:spcBef>
              <a:spcAft>
                <a:spcPts val="0"/>
              </a:spcAft>
              <a:buSzPts val="1200"/>
              <a:buChar char="●"/>
            </a:pPr>
            <a:r>
              <a:rPr lang="en-US" sz="2800">
                <a:solidFill>
                  <a:srgbClr val="14558F"/>
                </a:solidFill>
              </a:rPr>
              <a:t>Longer lives</a:t>
            </a:r>
            <a:endParaRPr sz="2800">
              <a:solidFill>
                <a:srgbClr val="14558F"/>
              </a:solidFill>
            </a:endParaRPr>
          </a:p>
        </p:txBody>
      </p:sp>
    </p:spTree>
    <p:extLst>
      <p:ext uri="{BB962C8B-B14F-4D97-AF65-F5344CB8AC3E}">
        <p14:creationId xmlns:p14="http://schemas.microsoft.com/office/powerpoint/2010/main" val="8995952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4C9D3A-0FA8-8AA6-4742-11A90293E80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ACE1B52-4208-00C4-8A96-81E080C86C00}"/>
              </a:ext>
            </a:extLst>
          </p:cNvPr>
          <p:cNvSpPr>
            <a:spLocks noGrp="1"/>
          </p:cNvSpPr>
          <p:nvPr>
            <p:ph type="title"/>
          </p:nvPr>
        </p:nvSpPr>
        <p:spPr>
          <a:xfrm>
            <a:off x="2830897" y="2716354"/>
            <a:ext cx="8708183" cy="861774"/>
          </a:xfrm>
        </p:spPr>
        <p:txBody>
          <a:bodyPr/>
          <a:lstStyle/>
          <a:p>
            <a:pPr algn="l"/>
            <a:r>
              <a:rPr lang="en-US" sz="3600"/>
              <a:t>Andrew McKenzie-DeFranza</a:t>
            </a:r>
            <a:br>
              <a:rPr lang="en-US" sz="3600"/>
            </a:br>
            <a:r>
              <a:rPr lang="en-US" sz="2000" err="1">
                <a:cs typeface="Arial"/>
              </a:rPr>
              <a:t>Harborlight</a:t>
            </a:r>
            <a:r>
              <a:rPr lang="en-US" sz="2000">
                <a:cs typeface="Arial"/>
              </a:rPr>
              <a:t> Homes</a:t>
            </a:r>
            <a:endParaRPr lang="en-US" sz="2000"/>
          </a:p>
        </p:txBody>
      </p:sp>
    </p:spTree>
    <p:extLst>
      <p:ext uri="{BB962C8B-B14F-4D97-AF65-F5344CB8AC3E}">
        <p14:creationId xmlns:p14="http://schemas.microsoft.com/office/powerpoint/2010/main" val="10921785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37C0B-6EF6-8A18-AFD1-5E8C01CE138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9E06173-CF7D-7764-F3FB-340433316C09}"/>
              </a:ext>
            </a:extLst>
          </p:cNvPr>
          <p:cNvSpPr>
            <a:spLocks noGrp="1"/>
          </p:cNvSpPr>
          <p:nvPr>
            <p:ph type="title"/>
          </p:nvPr>
        </p:nvSpPr>
        <p:spPr>
          <a:xfrm>
            <a:off x="2830897" y="2716354"/>
            <a:ext cx="8708183" cy="861774"/>
          </a:xfrm>
        </p:spPr>
        <p:txBody>
          <a:bodyPr/>
          <a:lstStyle/>
          <a:p>
            <a:pPr algn="l"/>
            <a:r>
              <a:rPr lang="en-US" sz="3600"/>
              <a:t>Andrew McKenzie-DeFranza</a:t>
            </a:r>
            <a:br>
              <a:rPr lang="en-US" sz="3600"/>
            </a:br>
            <a:r>
              <a:rPr lang="en-US" sz="2000" err="1">
                <a:cs typeface="Arial"/>
              </a:rPr>
              <a:t>Harborlight</a:t>
            </a:r>
            <a:r>
              <a:rPr lang="en-US" sz="2000">
                <a:cs typeface="Arial"/>
              </a:rPr>
              <a:t> Homes</a:t>
            </a:r>
            <a:endParaRPr lang="en-US" sz="2000"/>
          </a:p>
        </p:txBody>
      </p:sp>
      <p:pic>
        <p:nvPicPr>
          <p:cNvPr id="2" name="Picture 1">
            <a:extLst>
              <a:ext uri="{FF2B5EF4-FFF2-40B4-BE49-F238E27FC236}">
                <a16:creationId xmlns:a16="http://schemas.microsoft.com/office/drawing/2014/main" id="{4943569E-E058-FD3B-BCCE-DE745E478596}"/>
              </a:ext>
            </a:extLst>
          </p:cNvPr>
          <p:cNvPicPr>
            <a:picLocks noChangeAspect="1"/>
          </p:cNvPicPr>
          <p:nvPr/>
        </p:nvPicPr>
        <p:blipFill>
          <a:blip r:embed="rId3"/>
          <a:stretch>
            <a:fillRect/>
          </a:stretch>
        </p:blipFill>
        <p:spPr>
          <a:xfrm>
            <a:off x="450397" y="4763"/>
            <a:ext cx="11087098" cy="6657974"/>
          </a:xfrm>
          <a:prstGeom prst="rect">
            <a:avLst/>
          </a:prstGeom>
        </p:spPr>
      </p:pic>
    </p:spTree>
    <p:extLst>
      <p:ext uri="{BB962C8B-B14F-4D97-AF65-F5344CB8AC3E}">
        <p14:creationId xmlns:p14="http://schemas.microsoft.com/office/powerpoint/2010/main" val="36753192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A4599-EF57-FCF1-709D-C2814D6C19E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290391C-6C2B-0070-06A7-25F262F891F3}"/>
              </a:ext>
            </a:extLst>
          </p:cNvPr>
          <p:cNvSpPr>
            <a:spLocks noGrp="1"/>
          </p:cNvSpPr>
          <p:nvPr>
            <p:ph type="title"/>
          </p:nvPr>
        </p:nvSpPr>
        <p:spPr>
          <a:xfrm>
            <a:off x="2830897" y="2716354"/>
            <a:ext cx="8708183" cy="861774"/>
          </a:xfrm>
        </p:spPr>
        <p:txBody>
          <a:bodyPr/>
          <a:lstStyle/>
          <a:p>
            <a:pPr algn="l"/>
            <a:r>
              <a:rPr lang="en-US" sz="3600"/>
              <a:t>Andrew McKenzie-DeFranza</a:t>
            </a:r>
            <a:br>
              <a:rPr lang="en-US" sz="3600"/>
            </a:br>
            <a:r>
              <a:rPr lang="en-US" sz="2000" err="1">
                <a:cs typeface="Arial"/>
              </a:rPr>
              <a:t>Harborlight</a:t>
            </a:r>
            <a:r>
              <a:rPr lang="en-US" sz="2000">
                <a:cs typeface="Arial"/>
              </a:rPr>
              <a:t> Homes</a:t>
            </a:r>
            <a:endParaRPr lang="en-US" sz="2000"/>
          </a:p>
        </p:txBody>
      </p:sp>
      <p:pic>
        <p:nvPicPr>
          <p:cNvPr id="2" name="Picture 1">
            <a:extLst>
              <a:ext uri="{FF2B5EF4-FFF2-40B4-BE49-F238E27FC236}">
                <a16:creationId xmlns:a16="http://schemas.microsoft.com/office/drawing/2014/main" id="{ADEC3176-7082-1949-C6A1-C1EE27AEA148}"/>
              </a:ext>
            </a:extLst>
          </p:cNvPr>
          <p:cNvPicPr>
            <a:picLocks noChangeAspect="1"/>
          </p:cNvPicPr>
          <p:nvPr/>
        </p:nvPicPr>
        <p:blipFill>
          <a:blip r:embed="rId3"/>
          <a:stretch>
            <a:fillRect/>
          </a:stretch>
        </p:blipFill>
        <p:spPr>
          <a:xfrm>
            <a:off x="450397" y="4763"/>
            <a:ext cx="10719706" cy="6481082"/>
          </a:xfrm>
          <a:prstGeom prst="rect">
            <a:avLst/>
          </a:prstGeom>
        </p:spPr>
      </p:pic>
      <p:pic>
        <p:nvPicPr>
          <p:cNvPr id="3" name="Picture 2">
            <a:extLst>
              <a:ext uri="{FF2B5EF4-FFF2-40B4-BE49-F238E27FC236}">
                <a16:creationId xmlns:a16="http://schemas.microsoft.com/office/drawing/2014/main" id="{53F5403D-54BC-22A4-A9A3-DEE2023A82BF}"/>
              </a:ext>
            </a:extLst>
          </p:cNvPr>
          <p:cNvPicPr>
            <a:picLocks noChangeAspect="1"/>
          </p:cNvPicPr>
          <p:nvPr/>
        </p:nvPicPr>
        <p:blipFill>
          <a:blip r:embed="rId4"/>
          <a:srcRect t="5430" r="123" b="364"/>
          <a:stretch>
            <a:fillRect/>
          </a:stretch>
        </p:blipFill>
        <p:spPr>
          <a:xfrm>
            <a:off x="268062" y="0"/>
            <a:ext cx="11084389" cy="6859290"/>
          </a:xfrm>
          <a:prstGeom prst="rect">
            <a:avLst/>
          </a:prstGeom>
        </p:spPr>
      </p:pic>
    </p:spTree>
    <p:extLst>
      <p:ext uri="{BB962C8B-B14F-4D97-AF65-F5344CB8AC3E}">
        <p14:creationId xmlns:p14="http://schemas.microsoft.com/office/powerpoint/2010/main" val="36269993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9149A-3DCF-8273-E650-7C79EAD2246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C9F5C6E-8FBB-749C-1A3C-5CCC42F4DC30}"/>
              </a:ext>
            </a:extLst>
          </p:cNvPr>
          <p:cNvSpPr>
            <a:spLocks noGrp="1"/>
          </p:cNvSpPr>
          <p:nvPr>
            <p:ph type="title"/>
          </p:nvPr>
        </p:nvSpPr>
        <p:spPr>
          <a:xfrm>
            <a:off x="2830897" y="2716354"/>
            <a:ext cx="8708183" cy="861774"/>
          </a:xfrm>
        </p:spPr>
        <p:txBody>
          <a:bodyPr/>
          <a:lstStyle/>
          <a:p>
            <a:pPr algn="l"/>
            <a:r>
              <a:rPr lang="en-US" sz="3600"/>
              <a:t>Andrew McKenzie-DeFranza</a:t>
            </a:r>
            <a:br>
              <a:rPr lang="en-US" sz="3600"/>
            </a:br>
            <a:r>
              <a:rPr lang="en-US" sz="2000" err="1">
                <a:cs typeface="Arial"/>
              </a:rPr>
              <a:t>Harborlight</a:t>
            </a:r>
            <a:r>
              <a:rPr lang="en-US" sz="2000">
                <a:cs typeface="Arial"/>
              </a:rPr>
              <a:t> Homes</a:t>
            </a:r>
            <a:endParaRPr lang="en-US" sz="2000"/>
          </a:p>
        </p:txBody>
      </p:sp>
      <p:pic>
        <p:nvPicPr>
          <p:cNvPr id="2" name="Picture 1">
            <a:extLst>
              <a:ext uri="{FF2B5EF4-FFF2-40B4-BE49-F238E27FC236}">
                <a16:creationId xmlns:a16="http://schemas.microsoft.com/office/drawing/2014/main" id="{4BB2B6BC-8353-E05C-3162-DFD39F261466}"/>
              </a:ext>
            </a:extLst>
          </p:cNvPr>
          <p:cNvPicPr>
            <a:picLocks noChangeAspect="1"/>
          </p:cNvPicPr>
          <p:nvPr/>
        </p:nvPicPr>
        <p:blipFill>
          <a:blip r:embed="rId3"/>
          <a:stretch>
            <a:fillRect/>
          </a:stretch>
        </p:blipFill>
        <p:spPr>
          <a:xfrm>
            <a:off x="450397" y="4763"/>
            <a:ext cx="10719706" cy="6481082"/>
          </a:xfrm>
          <a:prstGeom prst="rect">
            <a:avLst/>
          </a:prstGeom>
        </p:spPr>
      </p:pic>
      <p:pic>
        <p:nvPicPr>
          <p:cNvPr id="3" name="Picture 2">
            <a:extLst>
              <a:ext uri="{FF2B5EF4-FFF2-40B4-BE49-F238E27FC236}">
                <a16:creationId xmlns:a16="http://schemas.microsoft.com/office/drawing/2014/main" id="{072A0FBF-0A89-8D46-B7C6-041C79428919}"/>
              </a:ext>
            </a:extLst>
          </p:cNvPr>
          <p:cNvPicPr>
            <a:picLocks noChangeAspect="1"/>
          </p:cNvPicPr>
          <p:nvPr/>
        </p:nvPicPr>
        <p:blipFill>
          <a:blip r:embed="rId4"/>
          <a:stretch>
            <a:fillRect/>
          </a:stretch>
        </p:blipFill>
        <p:spPr>
          <a:xfrm>
            <a:off x="1023258" y="4763"/>
            <a:ext cx="9886949" cy="6671582"/>
          </a:xfrm>
          <a:prstGeom prst="rect">
            <a:avLst/>
          </a:prstGeom>
        </p:spPr>
      </p:pic>
    </p:spTree>
    <p:extLst>
      <p:ext uri="{BB962C8B-B14F-4D97-AF65-F5344CB8AC3E}">
        <p14:creationId xmlns:p14="http://schemas.microsoft.com/office/powerpoint/2010/main" val="40398873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22705-55A3-2707-E788-AADDED87091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33FBF51-1F35-B917-EBD8-4E44DE99761B}"/>
              </a:ext>
            </a:extLst>
          </p:cNvPr>
          <p:cNvSpPr>
            <a:spLocks noGrp="1"/>
          </p:cNvSpPr>
          <p:nvPr>
            <p:ph type="title"/>
          </p:nvPr>
        </p:nvSpPr>
        <p:spPr>
          <a:xfrm>
            <a:off x="2830897" y="2716354"/>
            <a:ext cx="8708183" cy="861774"/>
          </a:xfrm>
        </p:spPr>
        <p:txBody>
          <a:bodyPr/>
          <a:lstStyle/>
          <a:p>
            <a:pPr algn="l"/>
            <a:r>
              <a:rPr lang="en-US" sz="3600"/>
              <a:t>Andrew McKenzie-DeFranza</a:t>
            </a:r>
            <a:br>
              <a:rPr lang="en-US" sz="3600"/>
            </a:br>
            <a:r>
              <a:rPr lang="en-US" sz="2000" err="1">
                <a:cs typeface="Arial"/>
              </a:rPr>
              <a:t>Harborlight</a:t>
            </a:r>
            <a:r>
              <a:rPr lang="en-US" sz="2000">
                <a:cs typeface="Arial"/>
              </a:rPr>
              <a:t> Homes</a:t>
            </a:r>
            <a:endParaRPr lang="en-US" sz="2000"/>
          </a:p>
        </p:txBody>
      </p:sp>
      <p:pic>
        <p:nvPicPr>
          <p:cNvPr id="2" name="Picture 1">
            <a:extLst>
              <a:ext uri="{FF2B5EF4-FFF2-40B4-BE49-F238E27FC236}">
                <a16:creationId xmlns:a16="http://schemas.microsoft.com/office/drawing/2014/main" id="{AECD8277-E81F-B30B-C01C-A3A764668B78}"/>
              </a:ext>
            </a:extLst>
          </p:cNvPr>
          <p:cNvPicPr>
            <a:picLocks noChangeAspect="1"/>
          </p:cNvPicPr>
          <p:nvPr/>
        </p:nvPicPr>
        <p:blipFill>
          <a:blip r:embed="rId3"/>
          <a:stretch>
            <a:fillRect/>
          </a:stretch>
        </p:blipFill>
        <p:spPr>
          <a:xfrm>
            <a:off x="450397" y="4763"/>
            <a:ext cx="10719706" cy="6481082"/>
          </a:xfrm>
          <a:prstGeom prst="rect">
            <a:avLst/>
          </a:prstGeom>
        </p:spPr>
      </p:pic>
      <p:pic>
        <p:nvPicPr>
          <p:cNvPr id="5" name="Picture 4">
            <a:extLst>
              <a:ext uri="{FF2B5EF4-FFF2-40B4-BE49-F238E27FC236}">
                <a16:creationId xmlns:a16="http://schemas.microsoft.com/office/drawing/2014/main" id="{5D6382EC-901F-72A6-2C1E-F93E02837DC0}"/>
              </a:ext>
            </a:extLst>
          </p:cNvPr>
          <p:cNvPicPr>
            <a:picLocks noChangeAspect="1"/>
          </p:cNvPicPr>
          <p:nvPr/>
        </p:nvPicPr>
        <p:blipFill>
          <a:blip r:embed="rId4"/>
          <a:stretch>
            <a:fillRect/>
          </a:stretch>
        </p:blipFill>
        <p:spPr>
          <a:xfrm>
            <a:off x="447675" y="300038"/>
            <a:ext cx="11092542" cy="6244317"/>
          </a:xfrm>
          <a:prstGeom prst="rect">
            <a:avLst/>
          </a:prstGeom>
        </p:spPr>
      </p:pic>
    </p:spTree>
    <p:extLst>
      <p:ext uri="{BB962C8B-B14F-4D97-AF65-F5344CB8AC3E}">
        <p14:creationId xmlns:p14="http://schemas.microsoft.com/office/powerpoint/2010/main" val="38892485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2202F3-A765-B91A-27D3-4A84739697F9}"/>
              </a:ext>
            </a:extLst>
          </p:cNvPr>
          <p:cNvSpPr>
            <a:spLocks noGrp="1"/>
          </p:cNvSpPr>
          <p:nvPr>
            <p:ph type="title"/>
          </p:nvPr>
        </p:nvSpPr>
        <p:spPr>
          <a:xfrm>
            <a:off x="2821671" y="2609031"/>
            <a:ext cx="8181508" cy="1107996"/>
          </a:xfrm>
        </p:spPr>
        <p:txBody>
          <a:bodyPr/>
          <a:lstStyle/>
          <a:p>
            <a:pPr algn="l"/>
            <a:r>
              <a:rPr lang="en-US" sz="3600">
                <a:cs typeface="Arial"/>
              </a:rPr>
              <a:t>Development Costs: </a:t>
            </a:r>
            <a:br>
              <a:rPr lang="en-US" sz="3600">
                <a:cs typeface="Arial"/>
              </a:rPr>
            </a:br>
            <a:r>
              <a:rPr lang="en-US" sz="3600">
                <a:cs typeface="Arial"/>
              </a:rPr>
              <a:t>Context, Data, &amp; Trends</a:t>
            </a:r>
            <a:endParaRPr lang="en-US">
              <a:cs typeface="Arial"/>
            </a:endParaRPr>
          </a:p>
        </p:txBody>
      </p:sp>
      <p:sp>
        <p:nvSpPr>
          <p:cNvPr id="3" name="TextBox 2">
            <a:extLst>
              <a:ext uri="{FF2B5EF4-FFF2-40B4-BE49-F238E27FC236}">
                <a16:creationId xmlns:a16="http://schemas.microsoft.com/office/drawing/2014/main" id="{2C0DF579-765F-C1DF-8351-A80D7C35D6DC}"/>
              </a:ext>
            </a:extLst>
          </p:cNvPr>
          <p:cNvSpPr txBox="1"/>
          <p:nvPr/>
        </p:nvSpPr>
        <p:spPr>
          <a:xfrm>
            <a:off x="3048000" y="3711388"/>
            <a:ext cx="6472518" cy="358588"/>
          </a:xfrm>
          <a:prstGeom prst="rect">
            <a:avLst/>
          </a:prstGeom>
          <a:ln w="6350">
            <a:noFill/>
            <a:miter lim="800000"/>
          </a:ln>
        </p:spPr>
        <p:txBody>
          <a:bodyPr vert="horz" wrap="square" lIns="0" tIns="0" rIns="0" bIns="0" rtlCol="0">
            <a:noAutofit/>
          </a:bodyPr>
          <a:lstStyle/>
          <a:p>
            <a:pPr algn="l">
              <a:spcBef>
                <a:spcPts val="300"/>
              </a:spcBef>
              <a:spcAft>
                <a:spcPts val="300"/>
              </a:spcAft>
              <a:buNone/>
            </a:pPr>
            <a:endParaRPr lang="en-US" sz="1600"/>
          </a:p>
        </p:txBody>
      </p:sp>
    </p:spTree>
    <p:extLst>
      <p:ext uri="{BB962C8B-B14F-4D97-AF65-F5344CB8AC3E}">
        <p14:creationId xmlns:p14="http://schemas.microsoft.com/office/powerpoint/2010/main" val="3936441335"/>
      </p:ext>
    </p:extLst>
  </p:cSld>
  <p:clrMapOvr>
    <a:masterClrMapping/>
  </p:clrMapOvr>
  <p:extLst>
    <p:ext uri="{6950BFC3-D8DA-4A85-94F7-54DA5524770B}">
      <p188:commentRel xmlns:p188="http://schemas.microsoft.com/office/powerpoint/2018/8/main" r:id="rId3"/>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FDE2DF9-1855-5529-B048-ACA0C843CF6D}"/>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62573A4B-399B-BACD-F2CD-F65DB53DD8C6}"/>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C47A8D82-1688-5D7C-7DC2-602E3050F687}"/>
              </a:ext>
            </a:extLst>
          </p:cNvPr>
          <p:cNvPicPr>
            <a:picLocks noChangeAspect="1"/>
          </p:cNvPicPr>
          <p:nvPr/>
        </p:nvPicPr>
        <p:blipFill>
          <a:blip r:embed="rId2"/>
          <a:srcRect r="704" b="145"/>
          <a:stretch>
            <a:fillRect/>
          </a:stretch>
        </p:blipFill>
        <p:spPr>
          <a:xfrm>
            <a:off x="332013" y="172811"/>
            <a:ext cx="11514349" cy="6557292"/>
          </a:xfrm>
          <a:prstGeom prst="rect">
            <a:avLst/>
          </a:prstGeom>
        </p:spPr>
      </p:pic>
    </p:spTree>
    <p:extLst>
      <p:ext uri="{BB962C8B-B14F-4D97-AF65-F5344CB8AC3E}">
        <p14:creationId xmlns:p14="http://schemas.microsoft.com/office/powerpoint/2010/main" val="15707603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20F1C-3985-00D3-6E92-C086C8072B75}"/>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53A0BA88-632B-24A9-5404-E6541EF951CE}"/>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3504678D-FA2E-1C8B-C822-EDB5AE3D9815}"/>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CDF16334-7C4B-0680-E746-96B0A77997AF}"/>
              </a:ext>
            </a:extLst>
          </p:cNvPr>
          <p:cNvPicPr>
            <a:picLocks noChangeAspect="1"/>
          </p:cNvPicPr>
          <p:nvPr/>
        </p:nvPicPr>
        <p:blipFill>
          <a:blip r:embed="rId2"/>
          <a:stretch>
            <a:fillRect/>
          </a:stretch>
        </p:blipFill>
        <p:spPr>
          <a:xfrm>
            <a:off x="441552" y="149679"/>
            <a:ext cx="11295289" cy="6381750"/>
          </a:xfrm>
          <a:prstGeom prst="rect">
            <a:avLst/>
          </a:prstGeom>
        </p:spPr>
      </p:pic>
    </p:spTree>
    <p:extLst>
      <p:ext uri="{BB962C8B-B14F-4D97-AF65-F5344CB8AC3E}">
        <p14:creationId xmlns:p14="http://schemas.microsoft.com/office/powerpoint/2010/main" val="28424338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7E5DB-0CD1-588A-CF95-98AC931533D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863E97A-CFC7-6A31-BA14-3AE097F431EA}"/>
              </a:ext>
            </a:extLst>
          </p:cNvPr>
          <p:cNvSpPr>
            <a:spLocks noGrp="1"/>
          </p:cNvSpPr>
          <p:nvPr>
            <p:ph type="title"/>
          </p:nvPr>
        </p:nvSpPr>
        <p:spPr>
          <a:xfrm>
            <a:off x="2830897" y="2716354"/>
            <a:ext cx="8708183" cy="861774"/>
          </a:xfrm>
        </p:spPr>
        <p:txBody>
          <a:bodyPr/>
          <a:lstStyle/>
          <a:p>
            <a:pPr algn="l"/>
            <a:r>
              <a:rPr lang="en-US" sz="3600"/>
              <a:t>Aaron Gornstein </a:t>
            </a:r>
            <a:br>
              <a:rPr lang="en-US" sz="3600"/>
            </a:br>
            <a:r>
              <a:rPr lang="en-US" sz="2000">
                <a:cs typeface="Arial"/>
              </a:rPr>
              <a:t>Preservation of Affordable Housing (POAH)</a:t>
            </a:r>
          </a:p>
        </p:txBody>
      </p:sp>
    </p:spTree>
    <p:extLst>
      <p:ext uri="{BB962C8B-B14F-4D97-AF65-F5344CB8AC3E}">
        <p14:creationId xmlns:p14="http://schemas.microsoft.com/office/powerpoint/2010/main" val="3961568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124">
    <p:spTree>
      <p:nvGrpSpPr>
        <p:cNvPr id="1" name=""/>
        <p:cNvGrpSpPr/>
        <p:nvPr/>
      </p:nvGrpSpPr>
      <p:grpSpPr>
        <a:xfrm>
          <a:off x="0" y="0"/>
          <a:ext cx="0" cy="0"/>
          <a:chOff x="0" y="0"/>
          <a:chExt cx="0" cy="0"/>
        </a:xfrm>
      </p:grpSpPr>
      <p:sp>
        <p:nvSpPr>
          <p:cNvPr id="3" name="Rectangle 6">
            <a:extLst>
              <a:ext uri="{FF2B5EF4-FFF2-40B4-BE49-F238E27FC236}">
                <a16:creationId xmlns:a16="http://schemas.microsoft.com/office/drawing/2014/main" id="{E462C1B2-0F7D-37FE-30A3-4FC18024A73E}"/>
              </a:ext>
            </a:extLst>
          </p:cNvPr>
          <p:cNvSpPr/>
          <p:nvPr/>
        </p:nvSpPr>
        <p:spPr>
          <a:xfrm>
            <a:off x="4499842" y="6299822"/>
            <a:ext cx="1584847" cy="445888"/>
          </a:xfrm>
          <a:prstGeom prst="rect">
            <a:avLst/>
          </a:pr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entury Gothic" pitchFamily="34"/>
            </a:endParaRPr>
          </a:p>
        </p:txBody>
      </p:sp>
      <p:pic>
        <p:nvPicPr>
          <p:cNvPr id="4" name="Picture 2" descr="A map of the united states with houses&#10;&#10;AI-generated content may be incorrect.">
            <a:extLst>
              <a:ext uri="{FF2B5EF4-FFF2-40B4-BE49-F238E27FC236}">
                <a16:creationId xmlns:a16="http://schemas.microsoft.com/office/drawing/2014/main" id="{48282A4B-DFB4-CF6C-4E83-51D7671EFAE3}"/>
              </a:ext>
            </a:extLst>
          </p:cNvPr>
          <p:cNvPicPr>
            <a:picLocks noChangeAspect="1"/>
          </p:cNvPicPr>
          <p:nvPr/>
        </p:nvPicPr>
        <p:blipFill>
          <a:blip r:embed="rId3"/>
          <a:srcRect l="29769" t="-447" b="-506"/>
          <a:stretch>
            <a:fillRect/>
          </a:stretch>
        </p:blipFill>
        <p:spPr>
          <a:xfrm>
            <a:off x="5498120" y="1343208"/>
            <a:ext cx="4982309" cy="5314703"/>
          </a:xfrm>
          <a:prstGeom prst="rect">
            <a:avLst/>
          </a:prstGeom>
          <a:noFill/>
          <a:ln cap="flat">
            <a:noFill/>
          </a:ln>
        </p:spPr>
      </p:pic>
      <p:sp>
        <p:nvSpPr>
          <p:cNvPr id="5" name="TextBox 3">
            <a:extLst>
              <a:ext uri="{FF2B5EF4-FFF2-40B4-BE49-F238E27FC236}">
                <a16:creationId xmlns:a16="http://schemas.microsoft.com/office/drawing/2014/main" id="{6DCA7DF2-329F-B2CB-9B2F-CC491F33F015}"/>
              </a:ext>
            </a:extLst>
          </p:cNvPr>
          <p:cNvSpPr txBox="1"/>
          <p:nvPr/>
        </p:nvSpPr>
        <p:spPr>
          <a:xfrm>
            <a:off x="625930" y="1512983"/>
            <a:ext cx="3763103" cy="5348417"/>
          </a:xfrm>
          <a:prstGeom prst="rect">
            <a:avLst/>
          </a:prstGeom>
          <a:noFill/>
          <a:ln cap="flat">
            <a:noFill/>
          </a:ln>
        </p:spPr>
        <p:txBody>
          <a:bodyPr vert="horz" wrap="square" lIns="91440" tIns="45720" rIns="91440" bIns="45720" anchor="t" anchorCtr="0" compatLnSpc="1">
            <a:noAutofit/>
          </a:bodyPr>
          <a:lstStyle/>
          <a:p>
            <a:pPr marL="342900" marR="0" lvl="0" indent="-342900" algn="l" defTabSz="914400" rtl="0" fontAlgn="auto" hangingPunct="1">
              <a:lnSpc>
                <a:spcPct val="100000"/>
              </a:lnSpc>
              <a:spcBef>
                <a:spcPts val="1200"/>
              </a:spcBef>
              <a:spcAft>
                <a:spcPts val="0"/>
              </a:spcAft>
              <a:buSzPct val="100000"/>
              <a:buFont typeface="Arial"/>
              <a:buChar char="•"/>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a:ea typeface="Calibri"/>
                <a:cs typeface="Calibri"/>
              </a:rPr>
              <a:t>Nonprofit organization whose mission is to preserve, create, and sustain affordable, healthy homes that support economic security and access to opportunity for all. </a:t>
            </a:r>
            <a:endParaRPr lang="en-US" sz="2000" b="1" i="0" u="none" strike="noStrike" kern="1200" cap="none" spc="0" baseline="0">
              <a:solidFill>
                <a:srgbClr val="000000"/>
              </a:solidFill>
              <a:uFillTx/>
              <a:latin typeface="Calibri"/>
              <a:ea typeface="Calibri"/>
              <a:cs typeface="Calibri"/>
            </a:endParaRPr>
          </a:p>
          <a:p>
            <a:pPr marL="285750" marR="0" lvl="0" indent="-285750" algn="l" defTabSz="914400" rtl="0" fontAlgn="auto" hangingPunct="1">
              <a:lnSpc>
                <a:spcPct val="100000"/>
              </a:lnSpc>
              <a:spcBef>
                <a:spcPts val="1200"/>
              </a:spcBef>
              <a:spcAft>
                <a:spcPts val="0"/>
              </a:spcAft>
              <a:buSzPct val="100000"/>
              <a:buFont typeface="Arial" pitchFamily="34"/>
              <a:buChar char="•"/>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a:ea typeface="Calibri"/>
                <a:cs typeface="Calibri"/>
              </a:rPr>
              <a:t>Built or preserved over 14,000 homes in 13 states, including about 4,000 in MA </a:t>
            </a:r>
          </a:p>
          <a:p>
            <a:pPr marL="285750" marR="0" lvl="0" indent="-285750" algn="l" defTabSz="914400" rtl="0" fontAlgn="auto" hangingPunct="1">
              <a:lnSpc>
                <a:spcPct val="100000"/>
              </a:lnSpc>
              <a:spcBef>
                <a:spcPts val="1200"/>
              </a:spcBef>
              <a:spcAft>
                <a:spcPts val="0"/>
              </a:spcAft>
              <a:buSzPct val="100000"/>
              <a:buFont typeface="Arial" pitchFamily="34"/>
              <a:buChar char="•"/>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a:ea typeface="Calibri"/>
                <a:cs typeface="Calibri"/>
              </a:rPr>
              <a:t>Provides extensive property management and residents services across the portfolio</a:t>
            </a:r>
          </a:p>
          <a:p>
            <a:pPr marL="0" marR="0" lvl="0" indent="0" algn="l" defTabSz="914400" rtl="0" fontAlgn="auto" hangingPunct="1">
              <a:lnSpc>
                <a:spcPct val="100000"/>
              </a:lnSpc>
              <a:spcBef>
                <a:spcPts val="12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Calibri"/>
              <a:ea typeface="Calibri"/>
              <a:cs typeface="Calibri"/>
            </a:endParaRPr>
          </a:p>
        </p:txBody>
      </p:sp>
      <p:sp>
        <p:nvSpPr>
          <p:cNvPr id="6" name="Title 1">
            <a:extLst>
              <a:ext uri="{FF2B5EF4-FFF2-40B4-BE49-F238E27FC236}">
                <a16:creationId xmlns:a16="http://schemas.microsoft.com/office/drawing/2014/main" id="{F383A1DB-0B45-FF1E-2A5A-6269ABCC07ED}"/>
              </a:ext>
            </a:extLst>
          </p:cNvPr>
          <p:cNvSpPr txBox="1">
            <a:spLocks noGrp="1"/>
          </p:cNvSpPr>
          <p:nvPr/>
        </p:nvSpPr>
        <p:spPr>
          <a:xfrm>
            <a:off x="629688" y="119065"/>
            <a:ext cx="7330489" cy="947739"/>
          </a:xfrm>
          <a:prstGeom prst="rect">
            <a:avLst/>
          </a:prstGeom>
          <a:noFill/>
          <a:ln>
            <a:noFill/>
          </a:ln>
        </p:spPr>
        <p:txBody>
          <a:bodyPr vert="horz" wrap="square" lIns="91440" tIns="45720" rIns="91440" bIns="45720" anchor="ctr" anchorCtr="0" compatLnSpc="1">
            <a:normAutofit/>
          </a:bodyPr>
          <a:lstStyle>
            <a:lvl1pPr marL="0" marR="0" lvl="0" indent="0" algn="l" defTabSz="914400" rtl="0" fontAlgn="auto" hangingPunct="0">
              <a:lnSpc>
                <a:spcPct val="100000"/>
              </a:lnSpc>
              <a:spcBef>
                <a:spcPts val="0"/>
              </a:spcBef>
              <a:spcAft>
                <a:spcPts val="0"/>
              </a:spcAft>
              <a:buNone/>
              <a:tabLst/>
              <a:defRPr lang="en-US" sz="2800" b="1" i="0" u="none" strike="noStrike" kern="0" cap="none" spc="0" baseline="0">
                <a:solidFill>
                  <a:srgbClr val="FFFFFF"/>
                </a:solidFill>
                <a:uFillTx/>
                <a:latin typeface="Calibri" pitchFamily="34"/>
              </a:defRPr>
            </a:lvl1pPr>
          </a:lstStyle>
          <a:p>
            <a:pPr lvl="0"/>
            <a:r>
              <a:rPr lang="en-US">
                <a:latin typeface="Century Gothic"/>
              </a:rPr>
              <a:t>About Preservation of Affordable Housing (POAH)</a:t>
            </a:r>
          </a:p>
        </p:txBody>
      </p:sp>
    </p:spTree>
    <p:extLst>
      <p:ext uri="{BB962C8B-B14F-4D97-AF65-F5344CB8AC3E}">
        <p14:creationId xmlns:p14="http://schemas.microsoft.com/office/powerpoint/2010/main" val="21777621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145">
    <p:spTree>
      <p:nvGrpSpPr>
        <p:cNvPr id="1" name=""/>
        <p:cNvGrpSpPr/>
        <p:nvPr/>
      </p:nvGrpSpPr>
      <p:grpSpPr>
        <a:xfrm>
          <a:off x="0" y="0"/>
          <a:ext cx="0" cy="0"/>
          <a:chOff x="0" y="0"/>
          <a:chExt cx="0" cy="0"/>
        </a:xfrm>
      </p:grpSpPr>
      <p:pic>
        <p:nvPicPr>
          <p:cNvPr id="2" name="Google Shape;446;p42">
            <a:extLst>
              <a:ext uri="{FF2B5EF4-FFF2-40B4-BE49-F238E27FC236}">
                <a16:creationId xmlns:a16="http://schemas.microsoft.com/office/drawing/2014/main" id="{F3DCF5FB-AF00-1416-8479-31B51898A83A}"/>
              </a:ext>
            </a:extLst>
          </p:cNvPr>
          <p:cNvPicPr>
            <a:picLocks noChangeAspect="1"/>
          </p:cNvPicPr>
          <p:nvPr/>
        </p:nvPicPr>
        <p:blipFill>
          <a:blip r:embed="rId3">
            <a:alphaModFix/>
          </a:blip>
          <a:srcRect l="6443" t="244" r="8729" b="-101"/>
          <a:stretch>
            <a:fillRect/>
          </a:stretch>
        </p:blipFill>
        <p:spPr>
          <a:xfrm>
            <a:off x="4296813" y="1287028"/>
            <a:ext cx="7895296" cy="5563032"/>
          </a:xfrm>
          <a:prstGeom prst="rect">
            <a:avLst/>
          </a:prstGeom>
          <a:noFill/>
          <a:ln cap="flat">
            <a:noFill/>
          </a:ln>
        </p:spPr>
      </p:pic>
      <p:sp>
        <p:nvSpPr>
          <p:cNvPr id="4" name="TextBox 2">
            <a:extLst>
              <a:ext uri="{FF2B5EF4-FFF2-40B4-BE49-F238E27FC236}">
                <a16:creationId xmlns:a16="http://schemas.microsoft.com/office/drawing/2014/main" id="{B91DAAE6-4D91-CDA1-5040-B33FB2887F22}"/>
              </a:ext>
            </a:extLst>
          </p:cNvPr>
          <p:cNvSpPr txBox="1"/>
          <p:nvPr/>
        </p:nvSpPr>
        <p:spPr>
          <a:xfrm>
            <a:off x="602474" y="1287028"/>
            <a:ext cx="3685662" cy="5584579"/>
          </a:xfrm>
          <a:prstGeom prst="rect">
            <a:avLst/>
          </a:prstGeom>
          <a:solidFill>
            <a:srgbClr val="FFFFFF"/>
          </a:solidFill>
          <a:ln cap="flat">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1200"/>
              </a:spcBef>
              <a:spcAft>
                <a:spcPts val="0"/>
              </a:spcAft>
              <a:buNone/>
              <a:tabLst/>
              <a:defRPr sz="1800" b="0" i="0" u="none" strike="noStrike" kern="0" cap="none" spc="0" baseline="0">
                <a:solidFill>
                  <a:srgbClr val="000000"/>
                </a:solidFill>
                <a:uFillTx/>
              </a:defRPr>
            </a:pPr>
            <a:r>
              <a:rPr lang="en-US" sz="2000" b="1" i="0" u="none" strike="noStrike" kern="1200" cap="none" spc="0" baseline="0">
                <a:solidFill>
                  <a:srgbClr val="000000"/>
                </a:solidFill>
                <a:uFillTx/>
                <a:latin typeface="Calibri"/>
                <a:ea typeface="Calibri"/>
                <a:cs typeface="Calibri"/>
              </a:rPr>
              <a:t>Key factors driving project costs:</a:t>
            </a:r>
          </a:p>
          <a:p>
            <a:pPr marL="285750" marR="0" lvl="0" indent="-285750" algn="l" defTabSz="914400" rtl="0" fontAlgn="auto" hangingPunct="1">
              <a:lnSpc>
                <a:spcPct val="100000"/>
              </a:lnSpc>
              <a:spcBef>
                <a:spcPts val="1200"/>
              </a:spcBef>
              <a:spcAft>
                <a:spcPts val="0"/>
              </a:spcAft>
              <a:buSzPct val="100000"/>
              <a:buFont typeface="Arial" pitchFamily="34"/>
              <a:buChar char="•"/>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a:ea typeface="Calibri"/>
                <a:cs typeface="Calibri"/>
              </a:rPr>
              <a:t>Community process + scarce funding &gt; lengthy project timelines</a:t>
            </a:r>
          </a:p>
          <a:p>
            <a:pPr marL="285750" marR="0" lvl="0" indent="-285750" algn="l" defTabSz="914400" rtl="0" fontAlgn="auto" hangingPunct="1">
              <a:lnSpc>
                <a:spcPct val="100000"/>
              </a:lnSpc>
              <a:spcBef>
                <a:spcPts val="1200"/>
              </a:spcBef>
              <a:spcAft>
                <a:spcPts val="0"/>
              </a:spcAft>
              <a:buSzPct val="100000"/>
              <a:buFont typeface="Arial" pitchFamily="34"/>
              <a:buChar char="•"/>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a:ea typeface="Calibri"/>
                <a:cs typeface="Calibri"/>
              </a:rPr>
              <a:t>Long timelines magnify impacts of inflation</a:t>
            </a:r>
          </a:p>
          <a:p>
            <a:pPr marL="285750" marR="0" lvl="0" indent="-285750" algn="l" defTabSz="914400" rtl="0" fontAlgn="auto" hangingPunct="1">
              <a:lnSpc>
                <a:spcPct val="100000"/>
              </a:lnSpc>
              <a:spcBef>
                <a:spcPts val="1200"/>
              </a:spcBef>
              <a:spcAft>
                <a:spcPts val="0"/>
              </a:spcAft>
              <a:buSzPct val="100000"/>
              <a:buFont typeface="Arial" pitchFamily="34"/>
              <a:buChar char="•"/>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a:ea typeface="Calibri"/>
                <a:cs typeface="Calibri"/>
              </a:rPr>
              <a:t>Sponsors add project features responsive to community + funder interests</a:t>
            </a:r>
          </a:p>
          <a:p>
            <a:pPr marL="285750" marR="0" lvl="0" indent="-285750" algn="l" defTabSz="914400" rtl="0" fontAlgn="auto" hangingPunct="1">
              <a:lnSpc>
                <a:spcPct val="100000"/>
              </a:lnSpc>
              <a:spcBef>
                <a:spcPts val="1200"/>
              </a:spcBef>
              <a:spcAft>
                <a:spcPts val="0"/>
              </a:spcAft>
              <a:buSzPct val="100000"/>
              <a:buFont typeface="Arial" pitchFamily="34"/>
              <a:buChar char="•"/>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a:ea typeface="Calibri"/>
                <a:cs typeface="Calibri"/>
              </a:rPr>
              <a:t>Project complexity drives significant soft costs</a:t>
            </a:r>
          </a:p>
        </p:txBody>
      </p:sp>
      <p:sp>
        <p:nvSpPr>
          <p:cNvPr id="5" name="Title 1">
            <a:extLst>
              <a:ext uri="{FF2B5EF4-FFF2-40B4-BE49-F238E27FC236}">
                <a16:creationId xmlns:a16="http://schemas.microsoft.com/office/drawing/2014/main" id="{93C0CFF8-19B2-000F-6A6E-28F50B86ECD1}"/>
              </a:ext>
            </a:extLst>
          </p:cNvPr>
          <p:cNvSpPr txBox="1">
            <a:spLocks noGrp="1"/>
          </p:cNvSpPr>
          <p:nvPr/>
        </p:nvSpPr>
        <p:spPr>
          <a:xfrm>
            <a:off x="629688" y="159886"/>
            <a:ext cx="7330489" cy="947739"/>
          </a:xfrm>
          <a:prstGeom prst="rect">
            <a:avLst/>
          </a:prstGeom>
          <a:noFill/>
          <a:ln>
            <a:noFill/>
          </a:ln>
        </p:spPr>
        <p:txBody>
          <a:bodyPr vert="horz" wrap="square" lIns="91440" tIns="45720" rIns="91440" bIns="45720" anchor="ctr" anchorCtr="0" compatLnSpc="1">
            <a:normAutofit/>
          </a:bodyPr>
          <a:lstStyle>
            <a:lvl1pPr marL="0" marR="0" lvl="0" indent="0" algn="l" defTabSz="914400" rtl="0" fontAlgn="auto" hangingPunct="0">
              <a:lnSpc>
                <a:spcPct val="100000"/>
              </a:lnSpc>
              <a:spcBef>
                <a:spcPts val="0"/>
              </a:spcBef>
              <a:spcAft>
                <a:spcPts val="0"/>
              </a:spcAft>
              <a:buNone/>
              <a:tabLst/>
              <a:defRPr lang="en-US" sz="2800" b="1" i="0" u="none" strike="noStrike" kern="0" cap="none" spc="0" baseline="0">
                <a:solidFill>
                  <a:srgbClr val="FFFFFF"/>
                </a:solidFill>
                <a:uFillTx/>
                <a:latin typeface="Calibri" pitchFamily="34"/>
              </a:defRPr>
            </a:lvl1pPr>
          </a:lstStyle>
          <a:p>
            <a:r>
              <a:rPr lang="en-US" sz="3000">
                <a:latin typeface="Century Gothic"/>
              </a:rPr>
              <a:t>Context: Key Cost Drivers</a:t>
            </a:r>
            <a:endParaRPr lang="en-US" sz="3000">
              <a:ea typeface="Calibri"/>
              <a:cs typeface="Calibri"/>
            </a:endParaRPr>
          </a:p>
        </p:txBody>
      </p:sp>
    </p:spTree>
    <p:extLst>
      <p:ext uri="{BB962C8B-B14F-4D97-AF65-F5344CB8AC3E}">
        <p14:creationId xmlns:p14="http://schemas.microsoft.com/office/powerpoint/2010/main" val="34221375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142">
    <p:spTree>
      <p:nvGrpSpPr>
        <p:cNvPr id="1" name=""/>
        <p:cNvGrpSpPr/>
        <p:nvPr/>
      </p:nvGrpSpPr>
      <p:grpSpPr>
        <a:xfrm>
          <a:off x="0" y="0"/>
          <a:ext cx="0" cy="0"/>
          <a:chOff x="0" y="0"/>
          <a:chExt cx="0" cy="0"/>
        </a:xfrm>
      </p:grpSpPr>
      <p:pic>
        <p:nvPicPr>
          <p:cNvPr id="3" name="Picture 5" descr="A map of a building&#10;&#10;AI-generated content may be incorrect.">
            <a:extLst>
              <a:ext uri="{FF2B5EF4-FFF2-40B4-BE49-F238E27FC236}">
                <a16:creationId xmlns:a16="http://schemas.microsoft.com/office/drawing/2014/main" id="{DE3943C8-6FC0-71FE-1211-017AD9C9DC5F}"/>
              </a:ext>
            </a:extLst>
          </p:cNvPr>
          <p:cNvPicPr>
            <a:picLocks noChangeAspect="1"/>
          </p:cNvPicPr>
          <p:nvPr/>
        </p:nvPicPr>
        <p:blipFill>
          <a:blip r:embed="rId3"/>
          <a:srcRect l="21886" t="3150" r="22232" b="16086"/>
          <a:stretch>
            <a:fillRect/>
          </a:stretch>
        </p:blipFill>
        <p:spPr>
          <a:xfrm>
            <a:off x="-2935" y="1275250"/>
            <a:ext cx="6782037" cy="5587051"/>
          </a:xfrm>
          <a:prstGeom prst="rect">
            <a:avLst/>
          </a:prstGeom>
          <a:noFill/>
          <a:ln cap="flat">
            <a:noFill/>
          </a:ln>
        </p:spPr>
      </p:pic>
      <p:sp>
        <p:nvSpPr>
          <p:cNvPr id="5" name="TextBox 2">
            <a:extLst>
              <a:ext uri="{FF2B5EF4-FFF2-40B4-BE49-F238E27FC236}">
                <a16:creationId xmlns:a16="http://schemas.microsoft.com/office/drawing/2014/main" id="{1818A409-712A-CC5A-DA74-18DEA50219E2}"/>
              </a:ext>
            </a:extLst>
          </p:cNvPr>
          <p:cNvSpPr txBox="1"/>
          <p:nvPr/>
        </p:nvSpPr>
        <p:spPr>
          <a:xfrm>
            <a:off x="7754183" y="1275250"/>
            <a:ext cx="3798280" cy="5584579"/>
          </a:xfrm>
          <a:prstGeom prst="rect">
            <a:avLst/>
          </a:prstGeom>
          <a:solidFill>
            <a:srgbClr val="FFFFFF"/>
          </a:solidFill>
          <a:ln cap="flat">
            <a:noFill/>
          </a:ln>
        </p:spPr>
        <p:txBody>
          <a:bodyPr vert="horz" wrap="square" lIns="91440" tIns="45720" rIns="91440" bIns="45720" anchor="t" anchorCtr="0" compatLnSpc="1">
            <a:noAutofit/>
          </a:bodyPr>
          <a:lstStyle/>
          <a:p>
            <a:pPr marL="342900" marR="0" lvl="0" indent="-342900" algn="l" defTabSz="914400" rtl="0" fontAlgn="auto" hangingPunct="1">
              <a:lnSpc>
                <a:spcPct val="100000"/>
              </a:lnSpc>
              <a:spcBef>
                <a:spcPts val="1200"/>
              </a:spcBef>
              <a:spcAft>
                <a:spcPts val="0"/>
              </a:spcAft>
              <a:buSzPct val="100000"/>
              <a:buFont typeface="Arial" pitchFamily="34"/>
              <a:buChar char="•"/>
              <a:tabLst/>
              <a:defRPr sz="1800" b="0" i="0" u="none" strike="noStrike" kern="0" cap="none" spc="0" baseline="0">
                <a:solidFill>
                  <a:srgbClr val="000000"/>
                </a:solidFill>
                <a:uFillTx/>
              </a:defRPr>
            </a:pPr>
            <a:endParaRPr lang="en-US" sz="2000" b="1" i="0" u="none" strike="noStrike" kern="1200" cap="none" spc="0" baseline="0">
              <a:solidFill>
                <a:srgbClr val="000000"/>
              </a:solidFill>
              <a:uFillTx/>
              <a:latin typeface="Calibri"/>
              <a:ea typeface="Calibri"/>
              <a:cs typeface="Calibri"/>
            </a:endParaRPr>
          </a:p>
          <a:p>
            <a:pPr marL="342900" marR="0" lvl="0" indent="-342900" algn="l" defTabSz="914400" rtl="0" fontAlgn="auto" hangingPunct="1">
              <a:lnSpc>
                <a:spcPct val="100000"/>
              </a:lnSpc>
              <a:spcBef>
                <a:spcPts val="1200"/>
              </a:spcBef>
              <a:spcAft>
                <a:spcPts val="0"/>
              </a:spcAft>
              <a:buSzPct val="100000"/>
              <a:buFont typeface="Arial" pitchFamily="34"/>
              <a:buChar char="•"/>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a:ea typeface="Calibri"/>
                <a:cs typeface="Calibri"/>
              </a:rPr>
              <a:t>Partnership with Nuestra Comunidad as part of revitalization of former Bartlett Yards in Roxbury.  </a:t>
            </a:r>
          </a:p>
          <a:p>
            <a:pPr marL="342900" marR="0" lvl="0" indent="-342900" algn="l" defTabSz="914400" rtl="0" fontAlgn="auto" hangingPunct="1">
              <a:lnSpc>
                <a:spcPct val="100000"/>
              </a:lnSpc>
              <a:spcBef>
                <a:spcPts val="1200"/>
              </a:spcBef>
              <a:spcAft>
                <a:spcPts val="0"/>
              </a:spcAft>
              <a:buSzPct val="100000"/>
              <a:buFont typeface="Arial" pitchFamily="34"/>
              <a:buChar char="•"/>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a:ea typeface="Calibri"/>
                <a:cs typeface="Calibri"/>
              </a:rPr>
              <a:t>50 apartments for seniors, 55 years of age and older </a:t>
            </a:r>
          </a:p>
          <a:p>
            <a:pPr marL="342900" marR="0" lvl="0" indent="-342900" algn="l" defTabSz="914400" rtl="0" fontAlgn="auto" hangingPunct="1">
              <a:lnSpc>
                <a:spcPct val="100000"/>
              </a:lnSpc>
              <a:spcBef>
                <a:spcPts val="1200"/>
              </a:spcBef>
              <a:spcAft>
                <a:spcPts val="0"/>
              </a:spcAft>
              <a:buSzPct val="100000"/>
              <a:buFont typeface="Arial" pitchFamily="34"/>
              <a:buChar char="•"/>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a:ea typeface="Calibri"/>
                <a:cs typeface="Calibri"/>
              </a:rPr>
              <a:t>Some replacement units for Whittier Choice Neighborhood</a:t>
            </a:r>
          </a:p>
          <a:p>
            <a:pPr marL="342900" marR="0" lvl="0" indent="-342900" algn="l" defTabSz="914400" rtl="0" fontAlgn="auto" hangingPunct="1">
              <a:lnSpc>
                <a:spcPct val="100000"/>
              </a:lnSpc>
              <a:spcBef>
                <a:spcPts val="1200"/>
              </a:spcBef>
              <a:spcAft>
                <a:spcPts val="0"/>
              </a:spcAft>
              <a:buSzPct val="100000"/>
              <a:buFont typeface="Arial" pitchFamily="34"/>
              <a:buChar char="•"/>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a:ea typeface="Calibri"/>
                <a:cs typeface="Calibri"/>
              </a:rPr>
              <a:t>Funded with 4% LIHTC, tax-exempt mortgage, and numerous soft funding sources (EOHLC, DND,MHFA, CEDAC)</a:t>
            </a:r>
          </a:p>
          <a:p>
            <a:pPr marL="0" marR="0" lvl="0" indent="0" algn="l" defTabSz="914400" rtl="0" fontAlgn="auto" hangingPunct="1">
              <a:lnSpc>
                <a:spcPct val="100000"/>
              </a:lnSpc>
              <a:spcBef>
                <a:spcPts val="12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Calibri"/>
              <a:ea typeface="Calibri"/>
              <a:cs typeface="Calibri"/>
            </a:endParaRPr>
          </a:p>
          <a:p>
            <a:pPr marL="342900" marR="0" lvl="0" indent="-342900" algn="l" defTabSz="914400" rtl="0" fontAlgn="auto" hangingPunct="1">
              <a:lnSpc>
                <a:spcPct val="100000"/>
              </a:lnSpc>
              <a:spcBef>
                <a:spcPts val="1200"/>
              </a:spcBef>
              <a:spcAft>
                <a:spcPts val="0"/>
              </a:spcAft>
              <a:buSzPct val="100000"/>
              <a:buFont typeface="Arial" pitchFamily="34"/>
              <a:buChar char="•"/>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Calibri"/>
              <a:ea typeface="Calibri"/>
              <a:cs typeface="Calibri"/>
            </a:endParaRPr>
          </a:p>
          <a:p>
            <a:pPr marL="0" marR="0" lvl="0" indent="0" algn="l" defTabSz="914400" rtl="0" fontAlgn="auto" hangingPunct="1">
              <a:lnSpc>
                <a:spcPct val="100000"/>
              </a:lnSpc>
              <a:spcBef>
                <a:spcPts val="12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Calibri"/>
              <a:ea typeface="Calibri"/>
              <a:cs typeface="Calibri"/>
            </a:endParaRPr>
          </a:p>
          <a:p>
            <a:pPr marL="342900" marR="0" lvl="0" indent="-342900" algn="l" defTabSz="914400" rtl="0" fontAlgn="auto" hangingPunct="1">
              <a:lnSpc>
                <a:spcPct val="100000"/>
              </a:lnSpc>
              <a:spcBef>
                <a:spcPts val="1200"/>
              </a:spcBef>
              <a:spcAft>
                <a:spcPts val="0"/>
              </a:spcAft>
              <a:buSzPct val="100000"/>
              <a:buFont typeface="Arial" pitchFamily="34"/>
              <a:buChar char="•"/>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Calibri"/>
              <a:ea typeface="Calibri"/>
              <a:cs typeface="Calibri"/>
            </a:endParaRPr>
          </a:p>
        </p:txBody>
      </p:sp>
      <p:sp>
        <p:nvSpPr>
          <p:cNvPr id="7" name="Title 1">
            <a:extLst>
              <a:ext uri="{FF2B5EF4-FFF2-40B4-BE49-F238E27FC236}">
                <a16:creationId xmlns:a16="http://schemas.microsoft.com/office/drawing/2014/main" id="{DE51675C-2C2B-4B56-D437-CA3C93BB97D9}"/>
              </a:ext>
            </a:extLst>
          </p:cNvPr>
          <p:cNvSpPr txBox="1">
            <a:spLocks noGrp="1"/>
          </p:cNvSpPr>
          <p:nvPr/>
        </p:nvSpPr>
        <p:spPr>
          <a:xfrm>
            <a:off x="629688" y="187101"/>
            <a:ext cx="7330489" cy="947739"/>
          </a:xfrm>
          <a:prstGeom prst="rect">
            <a:avLst/>
          </a:prstGeom>
          <a:noFill/>
          <a:ln>
            <a:noFill/>
          </a:ln>
        </p:spPr>
        <p:txBody>
          <a:bodyPr vert="horz" wrap="square" lIns="91440" tIns="45720" rIns="91440" bIns="45720" anchor="ctr" anchorCtr="0" compatLnSpc="1">
            <a:normAutofit/>
          </a:bodyPr>
          <a:lstStyle>
            <a:lvl1pPr marL="0" marR="0" lvl="0" indent="0" algn="l" defTabSz="914400" rtl="0" fontAlgn="auto" hangingPunct="0">
              <a:lnSpc>
                <a:spcPct val="100000"/>
              </a:lnSpc>
              <a:spcBef>
                <a:spcPts val="0"/>
              </a:spcBef>
              <a:spcAft>
                <a:spcPts val="0"/>
              </a:spcAft>
              <a:buNone/>
              <a:tabLst/>
              <a:defRPr lang="en-US" sz="2800" b="1" i="0" u="none" strike="noStrike" kern="0" cap="none" spc="0" baseline="0">
                <a:solidFill>
                  <a:srgbClr val="FFFFFF"/>
                </a:solidFill>
                <a:uFillTx/>
                <a:latin typeface="Calibri" pitchFamily="34"/>
              </a:defRPr>
            </a:lvl1pPr>
          </a:lstStyle>
          <a:p>
            <a:r>
              <a:rPr lang="en-US" b="0">
                <a:latin typeface="Century Gothic"/>
              </a:rPr>
              <a:t>Project Example: </a:t>
            </a:r>
            <a:br>
              <a:rPr lang="en-US" b="0">
                <a:latin typeface="Century Gothic"/>
              </a:rPr>
            </a:br>
            <a:r>
              <a:rPr lang="en-US">
                <a:latin typeface="Century Gothic"/>
              </a:rPr>
              <a:t>The Kenzi at Bartlett Station</a:t>
            </a:r>
            <a:endParaRPr lang="en-US"/>
          </a:p>
        </p:txBody>
      </p:sp>
    </p:spTree>
    <p:extLst>
      <p:ext uri="{BB962C8B-B14F-4D97-AF65-F5344CB8AC3E}">
        <p14:creationId xmlns:p14="http://schemas.microsoft.com/office/powerpoint/2010/main" val="15611494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147">
    <p:spTree>
      <p:nvGrpSpPr>
        <p:cNvPr id="1" name=""/>
        <p:cNvGrpSpPr/>
        <p:nvPr/>
      </p:nvGrpSpPr>
      <p:grpSpPr>
        <a:xfrm>
          <a:off x="0" y="0"/>
          <a:ext cx="0" cy="0"/>
          <a:chOff x="0" y="0"/>
          <a:chExt cx="0" cy="0"/>
        </a:xfrm>
      </p:grpSpPr>
      <p:pic>
        <p:nvPicPr>
          <p:cNvPr id="2" name="Google Shape;436;p41">
            <a:extLst>
              <a:ext uri="{FF2B5EF4-FFF2-40B4-BE49-F238E27FC236}">
                <a16:creationId xmlns:a16="http://schemas.microsoft.com/office/drawing/2014/main" id="{B17055DB-06AC-E170-0AF4-989F34CF5507}"/>
              </a:ext>
            </a:extLst>
          </p:cNvPr>
          <p:cNvPicPr>
            <a:picLocks noChangeAspect="1"/>
          </p:cNvPicPr>
          <p:nvPr/>
        </p:nvPicPr>
        <p:blipFill>
          <a:blip r:embed="rId3">
            <a:alphaModFix/>
          </a:blip>
          <a:srcRect l="4871" r="-137" b="-101"/>
          <a:stretch>
            <a:fillRect/>
          </a:stretch>
        </p:blipFill>
        <p:spPr>
          <a:xfrm>
            <a:off x="0" y="1273421"/>
            <a:ext cx="9458126" cy="5590236"/>
          </a:xfrm>
          <a:prstGeom prst="rect">
            <a:avLst/>
          </a:prstGeom>
          <a:noFill/>
          <a:ln cap="flat">
            <a:noFill/>
          </a:ln>
        </p:spPr>
      </p:pic>
      <p:sp>
        <p:nvSpPr>
          <p:cNvPr id="3" name="Title 1">
            <a:extLst>
              <a:ext uri="{FF2B5EF4-FFF2-40B4-BE49-F238E27FC236}">
                <a16:creationId xmlns:a16="http://schemas.microsoft.com/office/drawing/2014/main" id="{0DF24602-F77A-BE63-68D3-88DD33545CEE}"/>
              </a:ext>
            </a:extLst>
          </p:cNvPr>
          <p:cNvSpPr txBox="1">
            <a:spLocks noGrp="1"/>
          </p:cNvSpPr>
          <p:nvPr>
            <p:ph type="title"/>
          </p:nvPr>
        </p:nvSpPr>
        <p:spPr>
          <a:xfrm>
            <a:off x="738546" y="159886"/>
            <a:ext cx="6125346" cy="947739"/>
          </a:xfrm>
          <a:prstGeom prst="rect">
            <a:avLst/>
          </a:prstGeom>
          <a:noFill/>
          <a:ln>
            <a:noFill/>
          </a:ln>
        </p:spPr>
        <p:txBody>
          <a:bodyPr vert="horz" wrap="square" lIns="91440" tIns="45720" rIns="91440" bIns="45720" anchor="ctr" anchorCtr="0" compatLnSpc="1">
            <a:normAutofit/>
          </a:bodyPr>
          <a:lstStyle/>
          <a:p>
            <a:pPr lvl="0"/>
            <a:r>
              <a:rPr lang="en-US" b="0">
                <a:latin typeface="Century Gothic"/>
              </a:rPr>
              <a:t>Unique Features: </a:t>
            </a:r>
            <a:br>
              <a:rPr lang="en-US">
                <a:latin typeface="Century Gothic"/>
              </a:rPr>
            </a:br>
            <a:r>
              <a:rPr lang="en-US">
                <a:latin typeface="Century Gothic"/>
              </a:rPr>
              <a:t>The Kenzi at Bartlett Station</a:t>
            </a:r>
          </a:p>
        </p:txBody>
      </p:sp>
      <p:sp>
        <p:nvSpPr>
          <p:cNvPr id="4" name="TextBox 2">
            <a:extLst>
              <a:ext uri="{FF2B5EF4-FFF2-40B4-BE49-F238E27FC236}">
                <a16:creationId xmlns:a16="http://schemas.microsoft.com/office/drawing/2014/main" id="{9BEDE350-B8EF-EBF2-8EAA-F672A8AA3E91}"/>
              </a:ext>
            </a:extLst>
          </p:cNvPr>
          <p:cNvSpPr txBox="1"/>
          <p:nvPr/>
        </p:nvSpPr>
        <p:spPr>
          <a:xfrm>
            <a:off x="6869719" y="1275250"/>
            <a:ext cx="3798280" cy="5584579"/>
          </a:xfrm>
          <a:prstGeom prst="rect">
            <a:avLst/>
          </a:prstGeom>
          <a:solidFill>
            <a:srgbClr val="FFFFFF"/>
          </a:solidFill>
          <a:ln cap="flat">
            <a:noFill/>
          </a:ln>
        </p:spPr>
        <p:txBody>
          <a:bodyPr vert="horz" wrap="square" lIns="91440" tIns="45720" rIns="91440" bIns="45720" anchor="t" anchorCtr="0" compatLnSpc="1">
            <a:noAutofit/>
          </a:bodyPr>
          <a:lstStyle/>
          <a:p>
            <a:pPr marL="342900" marR="0" lvl="0" indent="-342900" algn="l" defTabSz="914400" rtl="0" fontAlgn="auto" hangingPunct="1">
              <a:lnSpc>
                <a:spcPct val="100000"/>
              </a:lnSpc>
              <a:spcBef>
                <a:spcPts val="1200"/>
              </a:spcBef>
              <a:spcAft>
                <a:spcPts val="0"/>
              </a:spcAft>
              <a:buSzPct val="100000"/>
              <a:buFont typeface="Arial" pitchFamily="34"/>
              <a:buChar char="•"/>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a:ea typeface="Calibri"/>
                <a:cs typeface="Calibri"/>
              </a:rPr>
              <a:t>Mixed income:  30% AMI, 50% AMI, 60% AMI, 80% AMI, and market rate</a:t>
            </a:r>
          </a:p>
          <a:p>
            <a:pPr marL="342900" marR="0" lvl="0" indent="-342900" algn="l" defTabSz="914400" rtl="0" fontAlgn="auto" hangingPunct="1">
              <a:lnSpc>
                <a:spcPct val="100000"/>
              </a:lnSpc>
              <a:spcBef>
                <a:spcPts val="1200"/>
              </a:spcBef>
              <a:spcAft>
                <a:spcPts val="0"/>
              </a:spcAft>
              <a:buSzPct val="100000"/>
              <a:buFont typeface="Arial" pitchFamily="34"/>
              <a:buChar char="•"/>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a:ea typeface="Calibri"/>
                <a:cs typeface="Calibri"/>
              </a:rPr>
              <a:t>Partnership with Boston Medical Center for both capital investment and on-site services with clinical space.</a:t>
            </a:r>
          </a:p>
          <a:p>
            <a:pPr marL="342900" marR="0" lvl="0" indent="-342900" algn="l" defTabSz="914400" rtl="0" fontAlgn="auto" hangingPunct="1">
              <a:lnSpc>
                <a:spcPct val="100000"/>
              </a:lnSpc>
              <a:spcBef>
                <a:spcPts val="1200"/>
              </a:spcBef>
              <a:spcAft>
                <a:spcPts val="0"/>
              </a:spcAft>
              <a:buSzPct val="100000"/>
              <a:buFont typeface="Arial" pitchFamily="34"/>
              <a:buChar char="•"/>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a:ea typeface="Calibri"/>
                <a:cs typeface="Calibri"/>
              </a:rPr>
              <a:t>First all-electric development in Boston over 4 stories, including battery-powered generator.  Passive house-designed.</a:t>
            </a:r>
          </a:p>
          <a:p>
            <a:pPr marL="342900" marR="0" lvl="0" indent="-342900" algn="l" defTabSz="914400" rtl="0" fontAlgn="auto" hangingPunct="1">
              <a:lnSpc>
                <a:spcPct val="100000"/>
              </a:lnSpc>
              <a:spcBef>
                <a:spcPts val="1200"/>
              </a:spcBef>
              <a:spcAft>
                <a:spcPts val="0"/>
              </a:spcAft>
              <a:buSzPct val="100000"/>
              <a:buFont typeface="Arial" pitchFamily="34"/>
              <a:buChar char="•"/>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a:ea typeface="Calibri"/>
                <a:cs typeface="Calibri"/>
              </a:rPr>
              <a:t>Commercial gallery space for local artists.</a:t>
            </a:r>
          </a:p>
          <a:p>
            <a:pPr marL="342900" marR="0" lvl="0" indent="-342900" algn="l" defTabSz="914400" rtl="0" fontAlgn="auto" hangingPunct="1">
              <a:lnSpc>
                <a:spcPct val="100000"/>
              </a:lnSpc>
              <a:spcBef>
                <a:spcPts val="1200"/>
              </a:spcBef>
              <a:spcAft>
                <a:spcPts val="0"/>
              </a:spcAft>
              <a:buSzPct val="100000"/>
              <a:buFont typeface="Arial" pitchFamily="34"/>
              <a:buChar char="•"/>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a:ea typeface="Calibri"/>
                <a:cs typeface="Calibri"/>
              </a:rPr>
              <a:t>All units are "accessible ready"</a:t>
            </a:r>
          </a:p>
          <a:p>
            <a:pPr marL="0" marR="0" lvl="0" indent="0" algn="l" defTabSz="914400" rtl="0" fontAlgn="auto" hangingPunct="1">
              <a:lnSpc>
                <a:spcPct val="100000"/>
              </a:lnSpc>
              <a:spcBef>
                <a:spcPts val="12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Calibri"/>
              <a:ea typeface="Calibri"/>
              <a:cs typeface="Calibri"/>
            </a:endParaRPr>
          </a:p>
          <a:p>
            <a:pPr marL="342900" marR="0" lvl="0" indent="-342900" algn="l" defTabSz="914400" rtl="0" fontAlgn="auto" hangingPunct="1">
              <a:lnSpc>
                <a:spcPct val="100000"/>
              </a:lnSpc>
              <a:spcBef>
                <a:spcPts val="1200"/>
              </a:spcBef>
              <a:spcAft>
                <a:spcPts val="0"/>
              </a:spcAft>
              <a:buSzPct val="100000"/>
              <a:buFont typeface="Arial" pitchFamily="34"/>
              <a:buChar char="•"/>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Calibri"/>
              <a:ea typeface="Calibri"/>
              <a:cs typeface="Calibri"/>
            </a:endParaRPr>
          </a:p>
          <a:p>
            <a:pPr marL="0" marR="0" lvl="0" indent="0" algn="l" defTabSz="914400" rtl="0" fontAlgn="auto" hangingPunct="1">
              <a:lnSpc>
                <a:spcPct val="100000"/>
              </a:lnSpc>
              <a:spcBef>
                <a:spcPts val="120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Calibri"/>
              <a:ea typeface="Calibri"/>
              <a:cs typeface="Calibri"/>
            </a:endParaRPr>
          </a:p>
          <a:p>
            <a:pPr marL="342900" marR="0" lvl="0" indent="-342900" algn="l" defTabSz="914400" rtl="0" fontAlgn="auto" hangingPunct="1">
              <a:lnSpc>
                <a:spcPct val="100000"/>
              </a:lnSpc>
              <a:spcBef>
                <a:spcPts val="1200"/>
              </a:spcBef>
              <a:spcAft>
                <a:spcPts val="0"/>
              </a:spcAft>
              <a:buSzPct val="100000"/>
              <a:buFont typeface="Arial" pitchFamily="34"/>
              <a:buChar char="•"/>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Calibri"/>
              <a:ea typeface="Calibri"/>
              <a:cs typeface="Calibri"/>
            </a:endParaRPr>
          </a:p>
        </p:txBody>
      </p:sp>
    </p:spTree>
    <p:extLst>
      <p:ext uri="{BB962C8B-B14F-4D97-AF65-F5344CB8AC3E}">
        <p14:creationId xmlns:p14="http://schemas.microsoft.com/office/powerpoint/2010/main" val="18928247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14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B8106-6E5F-96EE-447B-E204AA0FAD1B}"/>
              </a:ext>
            </a:extLst>
          </p:cNvPr>
          <p:cNvSpPr txBox="1">
            <a:spLocks noGrp="1"/>
          </p:cNvSpPr>
          <p:nvPr>
            <p:ph type="title"/>
          </p:nvPr>
        </p:nvSpPr>
        <p:spPr>
          <a:xfrm>
            <a:off x="866066" y="241529"/>
            <a:ext cx="7090441" cy="947739"/>
          </a:xfrm>
          <a:prstGeom prst="rect">
            <a:avLst/>
          </a:prstGeom>
          <a:noFill/>
          <a:ln>
            <a:noFill/>
          </a:ln>
        </p:spPr>
        <p:txBody>
          <a:bodyPr vert="horz" wrap="square" lIns="91440" tIns="45720" rIns="91440" bIns="45720" anchor="ctr" anchorCtr="0" compatLnSpc="1">
            <a:noAutofit/>
          </a:bodyPr>
          <a:lstStyle/>
          <a:p>
            <a:pPr lvl="0"/>
            <a:r>
              <a:rPr lang="en-US" sz="3000">
                <a:latin typeface="Century Gothic"/>
              </a:rPr>
              <a:t>Drivers: Non-Housing Policy Goals</a:t>
            </a:r>
          </a:p>
        </p:txBody>
      </p:sp>
      <p:sp>
        <p:nvSpPr>
          <p:cNvPr id="3" name="TextBox 4">
            <a:extLst>
              <a:ext uri="{FF2B5EF4-FFF2-40B4-BE49-F238E27FC236}">
                <a16:creationId xmlns:a16="http://schemas.microsoft.com/office/drawing/2014/main" id="{7BD005C5-EFC8-4624-0DFF-2164864A2924}"/>
              </a:ext>
            </a:extLst>
          </p:cNvPr>
          <p:cNvSpPr txBox="1"/>
          <p:nvPr/>
        </p:nvSpPr>
        <p:spPr>
          <a:xfrm>
            <a:off x="870858" y="1390519"/>
            <a:ext cx="4360983" cy="5348417"/>
          </a:xfrm>
          <a:prstGeom prst="rect">
            <a:avLst/>
          </a:prstGeom>
          <a:noFill/>
          <a:ln cap="flat">
            <a:noFill/>
          </a:ln>
        </p:spPr>
        <p:txBody>
          <a:bodyPr vert="horz" wrap="square" lIns="91440" tIns="45720" rIns="91440" bIns="45720" anchor="t" anchorCtr="0" compatLnSpc="1">
            <a:noAutofit/>
          </a:bodyPr>
          <a:lstStyle/>
          <a:p>
            <a:pPr marL="225427" marR="0" lvl="0" indent="-225427" algn="l" defTabSz="914400" rtl="0" fontAlgn="auto" hangingPunct="0">
              <a:lnSpc>
                <a:spcPct val="90000"/>
              </a:lnSpc>
              <a:spcBef>
                <a:spcPts val="1400"/>
              </a:spcBef>
              <a:spcAft>
                <a:spcPts val="400"/>
              </a:spcAft>
              <a:buSzPct val="100000"/>
              <a:buFont typeface="Arial" pitchFamily="34"/>
              <a:buChar char="•"/>
              <a:tabLst/>
              <a:defRPr sz="1800" b="0" i="0" u="none" strike="noStrike" kern="0" cap="none" spc="0" baseline="0">
                <a:solidFill>
                  <a:srgbClr val="000000"/>
                </a:solidFill>
                <a:uFillTx/>
              </a:defRPr>
            </a:pPr>
            <a:r>
              <a:rPr lang="en-US" sz="2000" b="1" i="0" u="none" strike="noStrike" kern="1200" cap="none" spc="0" baseline="0">
                <a:solidFill>
                  <a:srgbClr val="000000"/>
                </a:solidFill>
                <a:uFillTx/>
                <a:latin typeface="Calibri" pitchFamily="34"/>
                <a:ea typeface="Calibri" pitchFamily="34"/>
                <a:cs typeface="Calibri" pitchFamily="34"/>
              </a:rPr>
              <a:t>Housing projects are a vehicle for other policy goals</a:t>
            </a:r>
          </a:p>
          <a:p>
            <a:pPr marL="225427" marR="0" lvl="0" indent="-225427" algn="l" defTabSz="914400" rtl="0" fontAlgn="auto" hangingPunct="0">
              <a:lnSpc>
                <a:spcPct val="90000"/>
              </a:lnSpc>
              <a:spcBef>
                <a:spcPts val="1400"/>
              </a:spcBef>
              <a:spcAft>
                <a:spcPts val="400"/>
              </a:spcAft>
              <a:buSzPct val="100000"/>
              <a:buFont typeface="Arial" pitchFamily="34"/>
              <a:buChar char="•"/>
              <a:tabLst/>
              <a:defRPr sz="1800" b="0" i="0" u="none" strike="noStrike" kern="0" cap="none" spc="0" baseline="0">
                <a:solidFill>
                  <a:srgbClr val="000000"/>
                </a:solidFill>
                <a:uFillTx/>
              </a:defRPr>
            </a:pPr>
            <a:r>
              <a:rPr lang="en-US" sz="2000" b="1" i="0" u="none" strike="noStrike" kern="1200" cap="none" spc="0" baseline="0">
                <a:solidFill>
                  <a:srgbClr val="000000"/>
                </a:solidFill>
                <a:uFillTx/>
                <a:latin typeface="Calibri" pitchFamily="34"/>
                <a:ea typeface="Calibri" pitchFamily="34"/>
                <a:cs typeface="Calibri" pitchFamily="34"/>
              </a:rPr>
              <a:t>Sponsors add features to satisfy stakeholders / win resources</a:t>
            </a:r>
          </a:p>
          <a:p>
            <a:pPr marL="225427" marR="0" lvl="0" indent="-225427" algn="l" defTabSz="914400" rtl="0" fontAlgn="auto" hangingPunct="0">
              <a:lnSpc>
                <a:spcPct val="90000"/>
              </a:lnSpc>
              <a:spcBef>
                <a:spcPts val="1400"/>
              </a:spcBef>
              <a:spcAft>
                <a:spcPts val="400"/>
              </a:spcAft>
              <a:buSzPct val="100000"/>
              <a:buFont typeface="Arial" pitchFamily="34"/>
              <a:buChar char="•"/>
              <a:tabLst/>
              <a:defRPr sz="1800" b="0" i="0" u="none" strike="noStrike" kern="0" cap="none" spc="0" baseline="0">
                <a:solidFill>
                  <a:srgbClr val="000000"/>
                </a:solidFill>
                <a:uFillTx/>
              </a:defRPr>
            </a:pPr>
            <a:r>
              <a:rPr lang="en-US" sz="2000" b="1" i="0" u="none" strike="noStrike" kern="1200" cap="none" spc="0" baseline="0">
                <a:solidFill>
                  <a:srgbClr val="000000"/>
                </a:solidFill>
                <a:uFillTx/>
                <a:latin typeface="Calibri" pitchFamily="34"/>
                <a:ea typeface="Calibri" pitchFamily="34"/>
                <a:cs typeface="Calibri" pitchFamily="34"/>
              </a:rPr>
              <a:t>Each is worthy, but each adds costs:</a:t>
            </a:r>
          </a:p>
          <a:p>
            <a:pPr marL="682627" marR="0" lvl="1" indent="-225427" algn="l" defTabSz="914400" rtl="0" fontAlgn="auto" hangingPunct="0">
              <a:lnSpc>
                <a:spcPct val="90000"/>
              </a:lnSpc>
              <a:spcBef>
                <a:spcPts val="1400"/>
              </a:spcBef>
              <a:spcAft>
                <a:spcPts val="400"/>
              </a:spcAft>
              <a:buSzPct val="100000"/>
              <a:buFont typeface="Arial" pitchFamily="34"/>
              <a:buChar char="•"/>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pitchFamily="34"/>
                <a:ea typeface="Calibri" pitchFamily="34"/>
                <a:cs typeface="Calibri" pitchFamily="34"/>
              </a:rPr>
              <a:t>Soil disposal (urban infill) +$500K</a:t>
            </a:r>
          </a:p>
          <a:p>
            <a:pPr marL="682627" marR="0" lvl="1" indent="-225427" algn="l" defTabSz="914400" rtl="0" fontAlgn="auto" hangingPunct="0">
              <a:lnSpc>
                <a:spcPct val="90000"/>
              </a:lnSpc>
              <a:spcBef>
                <a:spcPts val="1400"/>
              </a:spcBef>
              <a:spcAft>
                <a:spcPts val="400"/>
              </a:spcAft>
              <a:buSzPct val="100000"/>
              <a:buFont typeface="Arial" pitchFamily="34"/>
              <a:buChar char="•"/>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pitchFamily="34"/>
                <a:ea typeface="Calibri" pitchFamily="34"/>
                <a:cs typeface="Calibri" pitchFamily="34"/>
              </a:rPr>
              <a:t>Passive House ($800K) + solar (+$250K) + battery backup (+$500K)</a:t>
            </a:r>
          </a:p>
          <a:p>
            <a:pPr marL="682627" marR="0" lvl="1" indent="-225427" algn="l" defTabSz="914400" rtl="0" fontAlgn="auto" hangingPunct="0">
              <a:lnSpc>
                <a:spcPct val="90000"/>
              </a:lnSpc>
              <a:spcBef>
                <a:spcPts val="1400"/>
              </a:spcBef>
              <a:spcAft>
                <a:spcPts val="400"/>
              </a:spcAft>
              <a:buSzPct val="100000"/>
              <a:buFont typeface="Arial" pitchFamily="34"/>
              <a:buChar char="•"/>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pitchFamily="34"/>
                <a:ea typeface="Calibri" pitchFamily="34"/>
                <a:cs typeface="Calibri" pitchFamily="34"/>
              </a:rPr>
              <a:t>MWBE hiring (60%/15%) +$500K</a:t>
            </a:r>
          </a:p>
          <a:p>
            <a:pPr marL="682627" marR="0" lvl="1" indent="-225427" algn="l" defTabSz="914400" rtl="0" fontAlgn="auto" hangingPunct="0">
              <a:lnSpc>
                <a:spcPct val="90000"/>
              </a:lnSpc>
              <a:spcBef>
                <a:spcPts val="1400"/>
              </a:spcBef>
              <a:spcAft>
                <a:spcPts val="400"/>
              </a:spcAft>
              <a:buSzPct val="100000"/>
              <a:buFont typeface="Arial" pitchFamily="34"/>
              <a:buChar char="•"/>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pitchFamily="34"/>
                <a:ea typeface="Calibri" pitchFamily="34"/>
                <a:cs typeface="Calibri" pitchFamily="34"/>
              </a:rPr>
              <a:t>Community amenities – health visit space, gallery, outdoor “oasis”</a:t>
            </a:r>
          </a:p>
        </p:txBody>
      </p:sp>
      <p:pic>
        <p:nvPicPr>
          <p:cNvPr id="4" name="Content Placeholder 10" descr="A large white cabinet with many boxes&#10;&#10;Description automatically generated with medium confidence">
            <a:extLst>
              <a:ext uri="{FF2B5EF4-FFF2-40B4-BE49-F238E27FC236}">
                <a16:creationId xmlns:a16="http://schemas.microsoft.com/office/drawing/2014/main" id="{ABCD1167-4348-D234-3D43-EE297AEDB38F}"/>
              </a:ext>
            </a:extLst>
          </p:cNvPr>
          <p:cNvPicPr>
            <a:picLocks noGrp="1" noChangeAspect="1"/>
          </p:cNvPicPr>
          <p:nvPr>
            <p:ph idx="1"/>
          </p:nvPr>
        </p:nvPicPr>
        <p:blipFill>
          <a:blip r:embed="rId3"/>
          <a:stretch>
            <a:fillRect/>
          </a:stretch>
        </p:blipFill>
        <p:spPr>
          <a:xfrm>
            <a:off x="5916448" y="1385975"/>
            <a:ext cx="4621752" cy="5346195"/>
          </a:xfrm>
          <a:prstGeom prst="rect">
            <a:avLst/>
          </a:prstGeom>
          <a:noFill/>
          <a:ln>
            <a:noFill/>
          </a:ln>
        </p:spPr>
      </p:pic>
    </p:spTree>
    <p:extLst>
      <p:ext uri="{BB962C8B-B14F-4D97-AF65-F5344CB8AC3E}">
        <p14:creationId xmlns:p14="http://schemas.microsoft.com/office/powerpoint/2010/main" val="19307623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140">
    <p:spTree>
      <p:nvGrpSpPr>
        <p:cNvPr id="1" name=""/>
        <p:cNvGrpSpPr/>
        <p:nvPr/>
      </p:nvGrpSpPr>
      <p:grpSpPr>
        <a:xfrm>
          <a:off x="0" y="0"/>
          <a:ext cx="0" cy="0"/>
          <a:chOff x="0" y="0"/>
          <a:chExt cx="0" cy="0"/>
        </a:xfrm>
      </p:grpSpPr>
      <p:pic>
        <p:nvPicPr>
          <p:cNvPr id="2" name="Picture 2" descr="A building with many windows&#10;&#10;Description automatically generated">
            <a:extLst>
              <a:ext uri="{FF2B5EF4-FFF2-40B4-BE49-F238E27FC236}">
                <a16:creationId xmlns:a16="http://schemas.microsoft.com/office/drawing/2014/main" id="{BBAF9B51-1CBA-29FC-FB6B-60B414C8B8C3}"/>
              </a:ext>
            </a:extLst>
          </p:cNvPr>
          <p:cNvPicPr>
            <a:picLocks noChangeAspect="1"/>
          </p:cNvPicPr>
          <p:nvPr/>
        </p:nvPicPr>
        <p:blipFill>
          <a:blip r:embed="rId3"/>
          <a:srcRect l="2609" b="18985"/>
          <a:stretch>
            <a:fillRect/>
          </a:stretch>
        </p:blipFill>
        <p:spPr>
          <a:xfrm>
            <a:off x="1524000" y="1279931"/>
            <a:ext cx="9131474" cy="5581951"/>
          </a:xfrm>
          <a:prstGeom prst="rect">
            <a:avLst/>
          </a:prstGeom>
          <a:noFill/>
          <a:ln cap="flat">
            <a:noFill/>
          </a:ln>
        </p:spPr>
      </p:pic>
      <p:sp>
        <p:nvSpPr>
          <p:cNvPr id="3" name="Title 1">
            <a:extLst>
              <a:ext uri="{FF2B5EF4-FFF2-40B4-BE49-F238E27FC236}">
                <a16:creationId xmlns:a16="http://schemas.microsoft.com/office/drawing/2014/main" id="{4E31A897-3538-F651-011D-4152ED4D59F6}"/>
              </a:ext>
            </a:extLst>
          </p:cNvPr>
          <p:cNvSpPr txBox="1">
            <a:spLocks noGrp="1"/>
          </p:cNvSpPr>
          <p:nvPr>
            <p:ph type="title"/>
          </p:nvPr>
        </p:nvSpPr>
        <p:spPr>
          <a:xfrm>
            <a:off x="588868" y="187101"/>
            <a:ext cx="6505333" cy="947739"/>
          </a:xfrm>
          <a:prstGeom prst="rect">
            <a:avLst/>
          </a:prstGeom>
          <a:noFill/>
          <a:ln>
            <a:noFill/>
          </a:ln>
        </p:spPr>
        <p:txBody>
          <a:bodyPr vert="horz" wrap="square" lIns="91440" tIns="45720" rIns="91440" bIns="45720" anchor="ctr" anchorCtr="0" compatLnSpc="1">
            <a:noAutofit/>
          </a:bodyPr>
          <a:lstStyle/>
          <a:p>
            <a:pPr lvl="0"/>
            <a:r>
              <a:rPr lang="en-US" sz="3000">
                <a:latin typeface="Century Gothic"/>
              </a:rPr>
              <a:t>Drivers: Timeline / Cost Inflation</a:t>
            </a:r>
          </a:p>
        </p:txBody>
      </p:sp>
      <p:sp>
        <p:nvSpPr>
          <p:cNvPr id="4" name="TextBox 4">
            <a:extLst>
              <a:ext uri="{FF2B5EF4-FFF2-40B4-BE49-F238E27FC236}">
                <a16:creationId xmlns:a16="http://schemas.microsoft.com/office/drawing/2014/main" id="{7CBED5DC-4DFF-F52A-E3D4-F614ECED7696}"/>
              </a:ext>
            </a:extLst>
          </p:cNvPr>
          <p:cNvSpPr txBox="1"/>
          <p:nvPr/>
        </p:nvSpPr>
        <p:spPr>
          <a:xfrm>
            <a:off x="1524000" y="1390519"/>
            <a:ext cx="7913080" cy="5348417"/>
          </a:xfrm>
          <a:prstGeom prst="rect">
            <a:avLst/>
          </a:prstGeom>
          <a:noFill/>
          <a:ln cap="flat">
            <a:noFill/>
          </a:ln>
        </p:spPr>
        <p:txBody>
          <a:bodyPr vert="horz" wrap="square" lIns="91440" tIns="45720" rIns="91440" bIns="45720" anchor="t" anchorCtr="0" compatLnSpc="1">
            <a:noAutofit/>
          </a:bodyPr>
          <a:lstStyle/>
          <a:p>
            <a:pPr marL="225427" marR="0" lvl="0" indent="-225427" algn="l" defTabSz="914400" rtl="0" fontAlgn="auto" hangingPunct="0">
              <a:lnSpc>
                <a:spcPct val="90000"/>
              </a:lnSpc>
              <a:spcBef>
                <a:spcPts val="1400"/>
              </a:spcBef>
              <a:spcAft>
                <a:spcPts val="400"/>
              </a:spcAft>
              <a:buSzPct val="100000"/>
              <a:buFont typeface="Arial" pitchFamily="34"/>
              <a:buChar char="•"/>
              <a:tabLst/>
              <a:defRPr sz="1800" b="0" i="0" u="none" strike="noStrike" kern="0" cap="none" spc="0" baseline="0">
                <a:solidFill>
                  <a:srgbClr val="000000"/>
                </a:solidFill>
                <a:uFillTx/>
              </a:defRPr>
            </a:pPr>
            <a:r>
              <a:rPr lang="en-US" sz="2000" b="1" i="0" u="none" strike="noStrike" kern="1200" cap="none" spc="0" baseline="0">
                <a:solidFill>
                  <a:srgbClr val="000000"/>
                </a:solidFill>
                <a:uFillTx/>
                <a:latin typeface="Calibri"/>
                <a:ea typeface="Calibri"/>
                <a:cs typeface="Calibri"/>
              </a:rPr>
              <a:t>Rapid post-COVID cost inflation + long predevelopment timeline = significant cost increase from project start to closing</a:t>
            </a:r>
          </a:p>
          <a:p>
            <a:pPr marL="225427" marR="0" lvl="0" indent="-225427" algn="l" defTabSz="914400" rtl="0" fontAlgn="auto" hangingPunct="0">
              <a:lnSpc>
                <a:spcPct val="90000"/>
              </a:lnSpc>
              <a:spcBef>
                <a:spcPts val="1400"/>
              </a:spcBef>
              <a:spcAft>
                <a:spcPts val="400"/>
              </a:spcAft>
              <a:buSzPct val="100000"/>
              <a:buFont typeface="Arial" pitchFamily="34"/>
              <a:buChar char="•"/>
              <a:tabLst/>
              <a:defRPr sz="1800" b="0" i="0" u="none" strike="noStrike" kern="0" cap="none" spc="0" baseline="0">
                <a:solidFill>
                  <a:srgbClr val="000000"/>
                </a:solidFill>
                <a:uFillTx/>
              </a:defRPr>
            </a:pPr>
            <a:r>
              <a:rPr lang="en-US" sz="2000" b="1" i="0" u="none" strike="noStrike" kern="1200" cap="none" spc="0" baseline="0">
                <a:solidFill>
                  <a:srgbClr val="000000"/>
                </a:solidFill>
                <a:uFillTx/>
                <a:latin typeface="Calibri"/>
                <a:ea typeface="Calibri"/>
                <a:cs typeface="Calibri"/>
              </a:rPr>
              <a:t>The Kenzi timeline / costs:</a:t>
            </a:r>
          </a:p>
          <a:p>
            <a:pPr marL="682627" marR="0" lvl="1" indent="-225427" algn="l" defTabSz="914400" rtl="0" fontAlgn="auto" hangingPunct="0">
              <a:lnSpc>
                <a:spcPct val="90000"/>
              </a:lnSpc>
              <a:spcBef>
                <a:spcPts val="1400"/>
              </a:spcBef>
              <a:spcAft>
                <a:spcPts val="400"/>
              </a:spcAft>
              <a:buSzPct val="100000"/>
              <a:buFont typeface="Arial" pitchFamily="34"/>
              <a:buChar char="•"/>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a:ea typeface="Calibri"/>
                <a:cs typeface="Calibri"/>
              </a:rPr>
              <a:t>8/2018 POAH board approval: $23.3M TDC</a:t>
            </a:r>
          </a:p>
          <a:p>
            <a:pPr marL="682627" marR="0" lvl="1" indent="-225427" algn="l" defTabSz="914400" rtl="0" fontAlgn="auto" hangingPunct="0">
              <a:lnSpc>
                <a:spcPct val="90000"/>
              </a:lnSpc>
              <a:spcBef>
                <a:spcPts val="1400"/>
              </a:spcBef>
              <a:spcAft>
                <a:spcPts val="400"/>
              </a:spcAft>
              <a:buSzPct val="100000"/>
              <a:buFont typeface="Arial" pitchFamily="34"/>
              <a:buChar char="•"/>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a:ea typeface="Calibri"/>
                <a:cs typeface="Calibri"/>
              </a:rPr>
              <a:t>2/2020 Funding App: $25.0M</a:t>
            </a:r>
          </a:p>
          <a:p>
            <a:pPr marL="682627" marR="0" lvl="1" indent="-225427" algn="l" defTabSz="914400" rtl="0" fontAlgn="auto" hangingPunct="0">
              <a:lnSpc>
                <a:spcPct val="90000"/>
              </a:lnSpc>
              <a:spcBef>
                <a:spcPts val="1400"/>
              </a:spcBef>
              <a:spcAft>
                <a:spcPts val="400"/>
              </a:spcAft>
              <a:buSzPct val="100000"/>
              <a:buFont typeface="Arial" pitchFamily="34"/>
              <a:buChar char="•"/>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a:ea typeface="Calibri"/>
                <a:cs typeface="Calibri"/>
              </a:rPr>
              <a:t>9/2021 Closing: $28.2M</a:t>
            </a:r>
          </a:p>
        </p:txBody>
      </p:sp>
    </p:spTree>
    <p:extLst>
      <p:ext uri="{BB962C8B-B14F-4D97-AF65-F5344CB8AC3E}">
        <p14:creationId xmlns:p14="http://schemas.microsoft.com/office/powerpoint/2010/main" val="34772582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144">
    <p:spTree>
      <p:nvGrpSpPr>
        <p:cNvPr id="1" name=""/>
        <p:cNvGrpSpPr/>
        <p:nvPr/>
      </p:nvGrpSpPr>
      <p:grpSpPr>
        <a:xfrm>
          <a:off x="0" y="0"/>
          <a:ext cx="0" cy="0"/>
          <a:chOff x="0" y="0"/>
          <a:chExt cx="0" cy="0"/>
        </a:xfrm>
      </p:grpSpPr>
      <p:pic>
        <p:nvPicPr>
          <p:cNvPr id="2" name="Content Placeholder 6" descr="A building with many windows&#10;&#10;Description automatically generated">
            <a:extLst>
              <a:ext uri="{FF2B5EF4-FFF2-40B4-BE49-F238E27FC236}">
                <a16:creationId xmlns:a16="http://schemas.microsoft.com/office/drawing/2014/main" id="{E28A55BE-19BD-5461-F3F0-03E14C24C880}"/>
              </a:ext>
            </a:extLst>
          </p:cNvPr>
          <p:cNvPicPr>
            <a:picLocks noGrp="1" noChangeAspect="1"/>
          </p:cNvPicPr>
          <p:nvPr>
            <p:ph idx="1"/>
          </p:nvPr>
        </p:nvPicPr>
        <p:blipFill>
          <a:blip r:embed="rId3"/>
          <a:srcRect t="6642" b="1953"/>
          <a:stretch>
            <a:fillRect/>
          </a:stretch>
        </p:blipFill>
        <p:spPr>
          <a:xfrm>
            <a:off x="1524000" y="1285949"/>
            <a:ext cx="9144000" cy="5572051"/>
          </a:xfrm>
          <a:prstGeom prst="rect">
            <a:avLst/>
          </a:prstGeom>
          <a:noFill/>
          <a:ln>
            <a:noFill/>
          </a:ln>
        </p:spPr>
      </p:pic>
      <p:sp>
        <p:nvSpPr>
          <p:cNvPr id="3" name="Title 1">
            <a:extLst>
              <a:ext uri="{FF2B5EF4-FFF2-40B4-BE49-F238E27FC236}">
                <a16:creationId xmlns:a16="http://schemas.microsoft.com/office/drawing/2014/main" id="{0D7BBE1F-868E-052E-8A33-03ECAAB4DE26}"/>
              </a:ext>
            </a:extLst>
          </p:cNvPr>
          <p:cNvSpPr txBox="1">
            <a:spLocks noGrp="1"/>
          </p:cNvSpPr>
          <p:nvPr>
            <p:ph type="title"/>
          </p:nvPr>
        </p:nvSpPr>
        <p:spPr>
          <a:xfrm>
            <a:off x="371154" y="214315"/>
            <a:ext cx="6641405" cy="947739"/>
          </a:xfrm>
          <a:prstGeom prst="rect">
            <a:avLst/>
          </a:prstGeom>
          <a:noFill/>
          <a:ln>
            <a:noFill/>
          </a:ln>
        </p:spPr>
        <p:txBody>
          <a:bodyPr vert="horz" wrap="square" lIns="91440" tIns="45720" rIns="91440" bIns="45720" anchor="ctr" anchorCtr="0" compatLnSpc="1">
            <a:noAutofit/>
          </a:bodyPr>
          <a:lstStyle/>
          <a:p>
            <a:pPr lvl="0"/>
            <a:r>
              <a:rPr lang="en-US" sz="3000">
                <a:latin typeface="Century Gothic"/>
              </a:rPr>
              <a:t>Drivers: Complexity &amp; Soft Costs</a:t>
            </a:r>
          </a:p>
        </p:txBody>
      </p:sp>
      <p:sp>
        <p:nvSpPr>
          <p:cNvPr id="4" name="TextBox 4">
            <a:extLst>
              <a:ext uri="{FF2B5EF4-FFF2-40B4-BE49-F238E27FC236}">
                <a16:creationId xmlns:a16="http://schemas.microsoft.com/office/drawing/2014/main" id="{6F1DA966-EC42-A2CD-6516-9663A02AAF6E}"/>
              </a:ext>
            </a:extLst>
          </p:cNvPr>
          <p:cNvSpPr txBox="1"/>
          <p:nvPr/>
        </p:nvSpPr>
        <p:spPr>
          <a:xfrm>
            <a:off x="557893" y="1285949"/>
            <a:ext cx="3564294" cy="5572051"/>
          </a:xfrm>
          <a:prstGeom prst="rect">
            <a:avLst/>
          </a:prstGeom>
          <a:solidFill>
            <a:srgbClr val="FFFFFF"/>
          </a:solidFill>
          <a:ln cap="flat">
            <a:noFill/>
          </a:ln>
        </p:spPr>
        <p:txBody>
          <a:bodyPr vert="horz" wrap="square" lIns="91440" tIns="45720" rIns="91440" bIns="45720" anchor="ctr" anchorCtr="0" compatLnSpc="1">
            <a:noAutofit/>
          </a:bodyPr>
          <a:lstStyle/>
          <a:p>
            <a:pPr marL="225427" marR="0" lvl="0" indent="-225427" algn="l" defTabSz="914400" rtl="0" fontAlgn="auto" hangingPunct="0">
              <a:lnSpc>
                <a:spcPct val="90000"/>
              </a:lnSpc>
              <a:spcBef>
                <a:spcPts val="1400"/>
              </a:spcBef>
              <a:spcAft>
                <a:spcPts val="400"/>
              </a:spcAft>
              <a:buSzPct val="100000"/>
              <a:buFont typeface="Arial" pitchFamily="34"/>
              <a:buChar char="•"/>
              <a:tabLst/>
              <a:defRPr sz="1800" b="0" i="0" u="none" strike="noStrike" kern="0" cap="none" spc="0" baseline="0">
                <a:solidFill>
                  <a:srgbClr val="000000"/>
                </a:solidFill>
                <a:uFillTx/>
              </a:defRPr>
            </a:pPr>
            <a:r>
              <a:rPr lang="en-US" sz="2000" b="1" i="0" u="none" strike="noStrike" kern="1200" cap="none" spc="0" baseline="0">
                <a:solidFill>
                  <a:srgbClr val="000000"/>
                </a:solidFill>
                <a:uFillTx/>
                <a:latin typeface="Calibri" pitchFamily="34"/>
                <a:ea typeface="Calibri" pitchFamily="34"/>
                <a:cs typeface="Calibri" pitchFamily="34"/>
              </a:rPr>
              <a:t>Soft costs are a significant cost driver</a:t>
            </a:r>
          </a:p>
          <a:p>
            <a:pPr marL="225427" marR="0" lvl="0" indent="-225427" algn="l" defTabSz="914400" rtl="0" fontAlgn="auto" hangingPunct="0">
              <a:lnSpc>
                <a:spcPct val="90000"/>
              </a:lnSpc>
              <a:spcBef>
                <a:spcPts val="1400"/>
              </a:spcBef>
              <a:spcAft>
                <a:spcPts val="400"/>
              </a:spcAft>
              <a:buSzPct val="100000"/>
              <a:buFont typeface="Arial" pitchFamily="34"/>
              <a:buChar char="•"/>
              <a:tabLst/>
              <a:defRPr sz="1800" b="0" i="0" u="none" strike="noStrike" kern="0" cap="none" spc="0" baseline="0">
                <a:solidFill>
                  <a:srgbClr val="000000"/>
                </a:solidFill>
                <a:uFillTx/>
              </a:defRPr>
            </a:pPr>
            <a:r>
              <a:rPr lang="en-US" sz="2000" b="1" i="0" u="none" strike="noStrike" kern="1200" cap="none" spc="0" baseline="0">
                <a:solidFill>
                  <a:srgbClr val="000000"/>
                </a:solidFill>
                <a:uFillTx/>
                <a:latin typeface="Calibri" pitchFamily="34"/>
                <a:ea typeface="Calibri" pitchFamily="34"/>
                <a:cs typeface="Calibri" pitchFamily="34"/>
              </a:rPr>
              <a:t>Project complexity &amp; timeline magnify soft costs.</a:t>
            </a:r>
          </a:p>
          <a:p>
            <a:pPr marL="225427" marR="0" lvl="0" indent="-225427" algn="l" defTabSz="914400" rtl="0" fontAlgn="auto" hangingPunct="0">
              <a:lnSpc>
                <a:spcPct val="90000"/>
              </a:lnSpc>
              <a:spcBef>
                <a:spcPts val="1400"/>
              </a:spcBef>
              <a:spcAft>
                <a:spcPts val="400"/>
              </a:spcAft>
              <a:buSzPct val="100000"/>
              <a:buFont typeface="Arial" pitchFamily="34"/>
              <a:buChar char="•"/>
              <a:tabLst/>
              <a:defRPr sz="1800" b="0" i="0" u="none" strike="noStrike" kern="0" cap="none" spc="0" baseline="0">
                <a:solidFill>
                  <a:srgbClr val="000000"/>
                </a:solidFill>
                <a:uFillTx/>
              </a:defRPr>
            </a:pPr>
            <a:r>
              <a:rPr lang="en-US" sz="2000" b="1" i="0" u="none" strike="noStrike" kern="1200" cap="none" spc="0" baseline="0">
                <a:solidFill>
                  <a:srgbClr val="000000"/>
                </a:solidFill>
                <a:uFillTx/>
                <a:latin typeface="Calibri" pitchFamily="34"/>
                <a:ea typeface="Calibri" pitchFamily="34"/>
                <a:cs typeface="Calibri" pitchFamily="34"/>
              </a:rPr>
              <a:t>Key soft costs:</a:t>
            </a:r>
          </a:p>
          <a:p>
            <a:pPr marL="682627" marR="0" lvl="1" indent="-225427" algn="l" defTabSz="914400" rtl="0" fontAlgn="auto" hangingPunct="0">
              <a:lnSpc>
                <a:spcPct val="90000"/>
              </a:lnSpc>
              <a:spcBef>
                <a:spcPts val="1400"/>
              </a:spcBef>
              <a:spcAft>
                <a:spcPts val="400"/>
              </a:spcAft>
              <a:buSzPct val="100000"/>
              <a:buFont typeface="Arial" pitchFamily="34"/>
              <a:buChar char="•"/>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pitchFamily="34"/>
                <a:ea typeface="Calibri" pitchFamily="34"/>
                <a:cs typeface="Calibri" pitchFamily="34"/>
              </a:rPr>
              <a:t>Design (A&amp;E): $1.44M (5% of TDC)</a:t>
            </a:r>
          </a:p>
          <a:p>
            <a:pPr marL="682627" marR="0" lvl="1" indent="-225427" algn="l" defTabSz="914400" rtl="0" fontAlgn="auto" hangingPunct="0">
              <a:lnSpc>
                <a:spcPct val="90000"/>
              </a:lnSpc>
              <a:spcBef>
                <a:spcPts val="1400"/>
              </a:spcBef>
              <a:spcAft>
                <a:spcPts val="400"/>
              </a:spcAft>
              <a:buSzPct val="100000"/>
              <a:buFont typeface="Arial" pitchFamily="34"/>
              <a:buChar char="•"/>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pitchFamily="34"/>
                <a:ea typeface="Calibri" pitchFamily="34"/>
                <a:cs typeface="Calibri" pitchFamily="34"/>
              </a:rPr>
              <a:t>Financing fees: $930K (3%)</a:t>
            </a:r>
          </a:p>
          <a:p>
            <a:pPr marL="682627" marR="0" lvl="1" indent="-225427" algn="l" defTabSz="914400" rtl="0" fontAlgn="auto" hangingPunct="0">
              <a:lnSpc>
                <a:spcPct val="90000"/>
              </a:lnSpc>
              <a:spcBef>
                <a:spcPts val="1400"/>
              </a:spcBef>
              <a:spcAft>
                <a:spcPts val="400"/>
              </a:spcAft>
              <a:buSzPct val="100000"/>
              <a:buFont typeface="Arial" pitchFamily="34"/>
              <a:buChar char="•"/>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pitchFamily="34"/>
                <a:ea typeface="Calibri" pitchFamily="34"/>
                <a:cs typeface="Calibri" pitchFamily="34"/>
              </a:rPr>
              <a:t>Legal: $450K (1.4%)</a:t>
            </a:r>
          </a:p>
          <a:p>
            <a:pPr marL="682627" marR="0" lvl="1" indent="-225427" algn="l" defTabSz="914400" rtl="0" fontAlgn="auto" hangingPunct="0">
              <a:lnSpc>
                <a:spcPct val="90000"/>
              </a:lnSpc>
              <a:spcBef>
                <a:spcPts val="1400"/>
              </a:spcBef>
              <a:spcAft>
                <a:spcPts val="400"/>
              </a:spcAft>
              <a:buSzPct val="100000"/>
              <a:buFont typeface="Arial" pitchFamily="34"/>
              <a:buChar char="•"/>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pitchFamily="34"/>
                <a:ea typeface="Calibri" pitchFamily="34"/>
                <a:cs typeface="Calibri" pitchFamily="34"/>
              </a:rPr>
              <a:t>Construction loan interest: $2.3M (7%)</a:t>
            </a:r>
          </a:p>
        </p:txBody>
      </p:sp>
    </p:spTree>
    <p:extLst>
      <p:ext uri="{BB962C8B-B14F-4D97-AF65-F5344CB8AC3E}">
        <p14:creationId xmlns:p14="http://schemas.microsoft.com/office/powerpoint/2010/main" val="3849732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7BD18-4BD7-5F29-4C4A-D0CBF7F91BC1}"/>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E31B89F4-08C4-E012-DF20-09A2683B6DA8}"/>
              </a:ext>
            </a:extLst>
          </p:cNvPr>
          <p:cNvSpPr txBox="1">
            <a:spLocks/>
          </p:cNvSpPr>
          <p:nvPr/>
        </p:nvSpPr>
        <p:spPr>
          <a:xfrm>
            <a:off x="391282" y="-5218"/>
            <a:ext cx="10602418" cy="731520"/>
          </a:xfrm>
          <a:prstGeom prst="rect">
            <a:avLst/>
          </a:prstGeom>
        </p:spPr>
        <p:txBody>
          <a:bodyPr vert="horz" wrap="square" lIns="0" tIns="0" rIns="0" bIns="0" rtlCol="0" anchor="b" anchorCtr="0">
            <a:noAutofit/>
          </a:bodyPr>
          <a:lstStyle>
            <a:lvl1pPr algn="l" defTabSz="914400" rtl="0" eaLnBrk="1" latinLnBrk="0" hangingPunct="1">
              <a:lnSpc>
                <a:spcPct val="100000"/>
              </a:lnSpc>
              <a:spcBef>
                <a:spcPct val="0"/>
              </a:spcBef>
              <a:buNone/>
              <a:defRPr lang="en-US" sz="2400" b="1" kern="1200" spc="0" baseline="0">
                <a:ln w="6350" cap="flat">
                  <a:noFill/>
                  <a:miter lim="800000"/>
                </a:ln>
                <a:solidFill>
                  <a:schemeClr val="bg2"/>
                </a:solidFill>
                <a:latin typeface="+mj-lt"/>
                <a:ea typeface="+mj-ea"/>
                <a:cs typeface="+mj-cs"/>
              </a:defRPr>
            </a:lvl1pPr>
          </a:lstStyle>
          <a:p>
            <a:pPr>
              <a:defRPr/>
            </a:pPr>
            <a:r>
              <a:rPr lang="en-US" sz="2800">
                <a:solidFill>
                  <a:srgbClr val="F2F2F2"/>
                </a:solidFill>
                <a:latin typeface="Arial" panose="020B0604020202020204"/>
              </a:rPr>
              <a:t>Context (I/II): Overview</a:t>
            </a:r>
            <a:endParaRPr lang="en-US" sz="2800">
              <a:cs typeface="Arial"/>
            </a:endParaRPr>
          </a:p>
        </p:txBody>
      </p:sp>
      <p:sp>
        <p:nvSpPr>
          <p:cNvPr id="3" name="TextBox 2">
            <a:extLst>
              <a:ext uri="{FF2B5EF4-FFF2-40B4-BE49-F238E27FC236}">
                <a16:creationId xmlns:a16="http://schemas.microsoft.com/office/drawing/2014/main" id="{D53D4B77-47F1-07ED-D520-FC8626B6BDF4}"/>
              </a:ext>
            </a:extLst>
          </p:cNvPr>
          <p:cNvSpPr txBox="1"/>
          <p:nvPr/>
        </p:nvSpPr>
        <p:spPr>
          <a:xfrm>
            <a:off x="387867" y="1346609"/>
            <a:ext cx="11420364" cy="4632037"/>
          </a:xfrm>
          <a:prstGeom prst="rect">
            <a:avLst/>
          </a:prstGeom>
          <a:noFill/>
          <a:ln w="6350">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Bef>
                <a:spcPts val="300"/>
              </a:spcBef>
              <a:spcAft>
                <a:spcPts val="300"/>
              </a:spcAft>
            </a:pPr>
            <a:r>
              <a:rPr lang="en-US" sz="2000" b="1">
                <a:solidFill>
                  <a:srgbClr val="14558F"/>
                </a:solidFill>
                <a:latin typeface="Aptos"/>
                <a:ea typeface="Calibri"/>
                <a:cs typeface="Arial"/>
              </a:rPr>
              <a:t>Rising development costs are among the primary limiting factors of housing production in Massachusetts. Rising costs are driven by a variety of factors, ranging from local challenges in the development review process to national variables like interest rates and tariffs.</a:t>
            </a:r>
            <a:r>
              <a:rPr lang="en-US" b="1">
                <a:solidFill>
                  <a:srgbClr val="14558F"/>
                </a:solidFill>
                <a:latin typeface="Aptos"/>
                <a:ea typeface="Calibri"/>
                <a:cs typeface="Arial"/>
              </a:rPr>
              <a:t> </a:t>
            </a:r>
          </a:p>
          <a:p>
            <a:pPr>
              <a:spcBef>
                <a:spcPts val="300"/>
              </a:spcBef>
              <a:spcAft>
                <a:spcPts val="300"/>
              </a:spcAft>
            </a:pPr>
            <a:endParaRPr lang="en-US" sz="1600">
              <a:latin typeface="Aptos"/>
            </a:endParaRPr>
          </a:p>
          <a:p>
            <a:pPr>
              <a:spcBef>
                <a:spcPts val="300"/>
              </a:spcBef>
              <a:spcAft>
                <a:spcPts val="300"/>
              </a:spcAft>
            </a:pPr>
            <a:r>
              <a:rPr lang="en-US" b="1">
                <a:latin typeface="Aptos"/>
                <a:cs typeface="Arial"/>
              </a:rPr>
              <a:t>To produce more housing, particularly housing for communities not adequately served by the market, we need to: </a:t>
            </a:r>
          </a:p>
          <a:p>
            <a:pPr lvl="1">
              <a:spcBef>
                <a:spcPts val="300"/>
              </a:spcBef>
              <a:spcAft>
                <a:spcPts val="300"/>
              </a:spcAft>
            </a:pPr>
            <a:r>
              <a:rPr lang="en-US" err="1">
                <a:latin typeface="Aptos"/>
                <a:cs typeface="Arial"/>
              </a:rPr>
              <a:t>i</a:t>
            </a:r>
            <a:r>
              <a:rPr lang="en-US">
                <a:latin typeface="Aptos"/>
                <a:cs typeface="Arial"/>
              </a:rPr>
              <a:t>) undertake an honest accounting of these costs, </a:t>
            </a:r>
            <a:endParaRPr lang="en-US" sz="1600">
              <a:latin typeface="Aptos"/>
              <a:cs typeface="Arial"/>
            </a:endParaRPr>
          </a:p>
          <a:p>
            <a:pPr lvl="1">
              <a:spcBef>
                <a:spcPts val="300"/>
              </a:spcBef>
              <a:spcAft>
                <a:spcPts val="300"/>
              </a:spcAft>
            </a:pPr>
            <a:r>
              <a:rPr lang="en-US">
                <a:latin typeface="Aptos"/>
                <a:cs typeface="Arial"/>
              </a:rPr>
              <a:t>ii) recognize how costs have changed and will continue to change overtime, </a:t>
            </a:r>
            <a:endParaRPr lang="en-US" sz="1600">
              <a:latin typeface="Aptos"/>
              <a:cs typeface="Arial"/>
            </a:endParaRPr>
          </a:p>
          <a:p>
            <a:pPr lvl="1">
              <a:spcBef>
                <a:spcPts val="300"/>
              </a:spcBef>
              <a:spcAft>
                <a:spcPts val="300"/>
              </a:spcAft>
            </a:pPr>
            <a:r>
              <a:rPr lang="en-US">
                <a:latin typeface="Aptos"/>
                <a:cs typeface="Arial"/>
              </a:rPr>
              <a:t>iii) identify ways to reduce the costs that don't support our shared goals, and</a:t>
            </a:r>
          </a:p>
          <a:p>
            <a:pPr lvl="1">
              <a:spcBef>
                <a:spcPts val="300"/>
              </a:spcBef>
              <a:spcAft>
                <a:spcPts val="300"/>
              </a:spcAft>
            </a:pPr>
            <a:r>
              <a:rPr lang="en-US">
                <a:latin typeface="Aptos"/>
                <a:cs typeface="Arial"/>
              </a:rPr>
              <a:t>iv) better align, and thus increase the efficiency of, policies and programs which do support these shared goals</a:t>
            </a:r>
          </a:p>
          <a:p>
            <a:pPr lvl="1">
              <a:spcBef>
                <a:spcPts val="300"/>
              </a:spcBef>
              <a:spcAft>
                <a:spcPts val="300"/>
              </a:spcAft>
            </a:pPr>
            <a:endParaRPr lang="en-US">
              <a:latin typeface="Aptos"/>
              <a:cs typeface="Arial"/>
            </a:endParaRPr>
          </a:p>
          <a:p>
            <a:pPr>
              <a:spcBef>
                <a:spcPts val="300"/>
              </a:spcBef>
              <a:spcAft>
                <a:spcPts val="300"/>
              </a:spcAft>
            </a:pPr>
            <a:r>
              <a:rPr lang="en-US" b="1">
                <a:latin typeface="Aptos"/>
                <a:cs typeface="Arial"/>
              </a:rPr>
              <a:t>Identifying these potential efficiencies not only drives more robust housing production overall but also allows the Commonwealth to put more resources toward the programs that do drive forward our goals.</a:t>
            </a:r>
          </a:p>
          <a:p>
            <a:pPr>
              <a:spcBef>
                <a:spcPts val="300"/>
              </a:spcBef>
              <a:spcAft>
                <a:spcPts val="300"/>
              </a:spcAft>
            </a:pPr>
            <a:endParaRPr lang="en-US">
              <a:cs typeface="Arial"/>
            </a:endParaRPr>
          </a:p>
        </p:txBody>
      </p:sp>
    </p:spTree>
    <p:extLst>
      <p:ext uri="{BB962C8B-B14F-4D97-AF65-F5344CB8AC3E}">
        <p14:creationId xmlns:p14="http://schemas.microsoft.com/office/powerpoint/2010/main" val="1701157268"/>
      </p:ext>
    </p:extLst>
  </p:cSld>
  <p:clrMapOvr>
    <a:masterClrMapping/>
  </p:clrMapOvr>
  <p:extLst>
    <p:ext uri="{6950BFC3-D8DA-4A85-94F7-54DA5524770B}">
      <p188:commentRel xmlns:p188="http://schemas.microsoft.com/office/powerpoint/2018/8/main" r:id="rId3"/>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164F6-D349-5495-9874-02CC7C6D3B3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3443344-24E5-E948-6E22-A9C4BB39C595}"/>
              </a:ext>
            </a:extLst>
          </p:cNvPr>
          <p:cNvSpPr>
            <a:spLocks noGrp="1"/>
          </p:cNvSpPr>
          <p:nvPr>
            <p:ph type="title"/>
          </p:nvPr>
        </p:nvSpPr>
        <p:spPr>
          <a:xfrm>
            <a:off x="2830897" y="2716354"/>
            <a:ext cx="8708183" cy="861774"/>
          </a:xfrm>
        </p:spPr>
        <p:txBody>
          <a:bodyPr/>
          <a:lstStyle/>
          <a:p>
            <a:pPr algn="l"/>
            <a:r>
              <a:rPr lang="en-US" sz="3600"/>
              <a:t>Bill Grogan </a:t>
            </a:r>
            <a:br>
              <a:rPr lang="en-US" sz="3600"/>
            </a:br>
            <a:r>
              <a:rPr lang="en-US" sz="2000">
                <a:cs typeface="Arial"/>
              </a:rPr>
              <a:t>Planning Office of Urban Affairs (POUA)</a:t>
            </a:r>
          </a:p>
        </p:txBody>
      </p:sp>
    </p:spTree>
    <p:extLst>
      <p:ext uri="{BB962C8B-B14F-4D97-AF65-F5344CB8AC3E}">
        <p14:creationId xmlns:p14="http://schemas.microsoft.com/office/powerpoint/2010/main" val="9552515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B44C94E-D94B-9C0F-43CA-0853C7351315}"/>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B639F073-3BE3-BBE4-B890-52596B17AA06}"/>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68B65B7B-D63F-FF8D-F2E0-2754E6AB46D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446555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8FE5DD7-C338-D6F0-F64A-1941CDCC021F}"/>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C7A60FD3-CCB4-72E8-6575-3A2A8F48959D}"/>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7C864EBC-9F38-CCBB-8999-9E2C5E967A9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344219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F38B67AD-895A-F043-5AD3-8692B766D0A6}"/>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08E61E35-901E-A752-DC74-304351C14229}"/>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C80AFA10-C931-6BC2-C185-76E52A20D3A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265361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8133F70-1EBE-7EB2-0521-A323F2E17E71}"/>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B1376E28-53D0-AFC6-336D-A510BFEB7211}"/>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61E23555-B761-83FB-274E-E35DF43C04B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604903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D22BDC1-54A2-C1CD-2562-0817CD748060}"/>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D619F06E-72FA-137E-EE9E-4D0CE5583C1C}"/>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1FD3928B-9505-4BB8-F082-8AD69C59B04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706783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F0962-B096-933C-BD8E-5B0E31F0006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153E8F1-F63A-7671-D25E-C009E9F0DEC1}"/>
              </a:ext>
            </a:extLst>
          </p:cNvPr>
          <p:cNvSpPr>
            <a:spLocks noGrp="1"/>
          </p:cNvSpPr>
          <p:nvPr>
            <p:ph type="title"/>
          </p:nvPr>
        </p:nvSpPr>
        <p:spPr>
          <a:xfrm>
            <a:off x="2830897" y="3024130"/>
            <a:ext cx="8708183" cy="553998"/>
          </a:xfrm>
        </p:spPr>
        <p:txBody>
          <a:bodyPr/>
          <a:lstStyle/>
          <a:p>
            <a:pPr algn="l"/>
            <a:r>
              <a:rPr lang="en-US" sz="3600"/>
              <a:t>Questions?</a:t>
            </a:r>
            <a:endParaRPr lang="en-US"/>
          </a:p>
        </p:txBody>
      </p:sp>
    </p:spTree>
    <p:extLst>
      <p:ext uri="{BB962C8B-B14F-4D97-AF65-F5344CB8AC3E}">
        <p14:creationId xmlns:p14="http://schemas.microsoft.com/office/powerpoint/2010/main" val="9114941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2202F3-A765-B91A-27D3-4A84739697F9}"/>
              </a:ext>
            </a:extLst>
          </p:cNvPr>
          <p:cNvSpPr>
            <a:spLocks noGrp="1"/>
          </p:cNvSpPr>
          <p:nvPr>
            <p:ph type="title"/>
          </p:nvPr>
        </p:nvSpPr>
        <p:spPr>
          <a:xfrm>
            <a:off x="2893929" y="2973324"/>
            <a:ext cx="8181508" cy="553998"/>
          </a:xfrm>
        </p:spPr>
        <p:txBody>
          <a:bodyPr/>
          <a:lstStyle/>
          <a:p>
            <a:pPr algn="l"/>
            <a:r>
              <a:rPr lang="en-US" sz="3600"/>
              <a:t>Next Steps</a:t>
            </a:r>
          </a:p>
        </p:txBody>
      </p:sp>
    </p:spTree>
    <p:extLst>
      <p:ext uri="{BB962C8B-B14F-4D97-AF65-F5344CB8AC3E}">
        <p14:creationId xmlns:p14="http://schemas.microsoft.com/office/powerpoint/2010/main" val="20910345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C3B35-388D-026D-316C-3E4426C912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E7BD1E-AA2B-A562-CB37-4A01029A12E0}"/>
              </a:ext>
            </a:extLst>
          </p:cNvPr>
          <p:cNvSpPr>
            <a:spLocks noGrp="1"/>
          </p:cNvSpPr>
          <p:nvPr>
            <p:ph type="title"/>
          </p:nvPr>
        </p:nvSpPr>
        <p:spPr/>
        <p:txBody>
          <a:bodyPr/>
          <a:lstStyle/>
          <a:p>
            <a:r>
              <a:rPr lang="en-US" sz="2800">
                <a:cs typeface="Arial"/>
              </a:rPr>
              <a:t>Next Steps</a:t>
            </a:r>
          </a:p>
        </p:txBody>
      </p:sp>
      <p:graphicFrame>
        <p:nvGraphicFramePr>
          <p:cNvPr id="3" name="Table 7">
            <a:extLst>
              <a:ext uri="{FF2B5EF4-FFF2-40B4-BE49-F238E27FC236}">
                <a16:creationId xmlns:a16="http://schemas.microsoft.com/office/drawing/2014/main" id="{61B6610D-18A3-DD5C-9D4C-784429CE10DA}"/>
              </a:ext>
            </a:extLst>
          </p:cNvPr>
          <p:cNvGraphicFramePr>
            <a:graphicFrameLocks noGrp="1"/>
          </p:cNvGraphicFramePr>
          <p:nvPr>
            <p:extLst>
              <p:ext uri="{D42A27DB-BD31-4B8C-83A1-F6EECF244321}">
                <p14:modId xmlns:p14="http://schemas.microsoft.com/office/powerpoint/2010/main" val="2515202833"/>
              </p:ext>
            </p:extLst>
          </p:nvPr>
        </p:nvGraphicFramePr>
        <p:xfrm>
          <a:off x="448235" y="1243852"/>
          <a:ext cx="11172551" cy="2036155"/>
        </p:xfrm>
        <a:graphic>
          <a:graphicData uri="http://schemas.openxmlformats.org/drawingml/2006/table">
            <a:tbl>
              <a:tblPr firstRow="1" bandRow="1">
                <a:tableStyleId>{5C22544A-7EE6-4342-B048-85BDC9FD1C3A}</a:tableStyleId>
              </a:tblPr>
              <a:tblGrid>
                <a:gridCol w="11172551">
                  <a:extLst>
                    <a:ext uri="{9D8B030D-6E8A-4147-A177-3AD203B41FA5}">
                      <a16:colId xmlns:a16="http://schemas.microsoft.com/office/drawing/2014/main" val="3478081800"/>
                    </a:ext>
                  </a:extLst>
                </a:gridCol>
              </a:tblGrid>
              <a:tr h="1018078">
                <a:tc>
                  <a:txBody>
                    <a:bodyPr/>
                    <a:lstStyle/>
                    <a:p>
                      <a:pPr marL="229870" marR="0" lvl="0" indent="0" algn="l" rtl="0">
                        <a:lnSpc>
                          <a:spcPct val="100000"/>
                        </a:lnSpc>
                        <a:spcBef>
                          <a:spcPts val="0"/>
                        </a:spcBef>
                        <a:spcAft>
                          <a:spcPts val="0"/>
                        </a:spcAft>
                        <a:buClrTx/>
                        <a:buSzTx/>
                        <a:buFontTx/>
                        <a:buNone/>
                      </a:pPr>
                      <a:r>
                        <a:rPr lang="en-US" sz="2000" b="1" u="none" strike="noStrike">
                          <a:solidFill>
                            <a:schemeClr val="tx1"/>
                          </a:solidFill>
                        </a:rPr>
                        <a:t>June:</a:t>
                      </a:r>
                      <a:r>
                        <a:rPr lang="en-US" sz="2000" b="0" u="none" strike="noStrike">
                          <a:solidFill>
                            <a:schemeClr val="tx1"/>
                          </a:solidFill>
                        </a:rPr>
                        <a:t> </a:t>
                      </a:r>
                      <a:r>
                        <a:rPr lang="en-US" sz="2000" b="0" i="0" u="none" strike="noStrike" noProof="0">
                          <a:solidFill>
                            <a:schemeClr val="tx1"/>
                          </a:solidFill>
                          <a:latin typeface="Arial"/>
                        </a:rPr>
                        <a:t>Commissions meet separately to discuss challenges and solutions identified by members</a:t>
                      </a:r>
                      <a:endParaRPr lang="en-US" sz="2000"/>
                    </a:p>
                  </a:txBody>
                  <a:tcPr marT="33920" marB="339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0948537"/>
                  </a:ext>
                </a:extLst>
              </a:tr>
              <a:tr h="1018077">
                <a:tc>
                  <a:txBody>
                    <a:bodyPr/>
                    <a:lstStyle/>
                    <a:p>
                      <a:pPr marL="229870" lvl="0" indent="0" algn="l">
                        <a:lnSpc>
                          <a:spcPct val="100000"/>
                        </a:lnSpc>
                        <a:spcBef>
                          <a:spcPts val="0"/>
                        </a:spcBef>
                        <a:spcAft>
                          <a:spcPts val="0"/>
                        </a:spcAft>
                        <a:buNone/>
                      </a:pPr>
                      <a:r>
                        <a:rPr lang="en-US" sz="2000" b="1" u="none" strike="noStrike">
                          <a:solidFill>
                            <a:schemeClr val="tx1"/>
                          </a:solidFill>
                        </a:rPr>
                        <a:t>July: </a:t>
                      </a:r>
                      <a:r>
                        <a:rPr lang="en-US" sz="2000" b="0" u="none" strike="noStrike">
                          <a:solidFill>
                            <a:schemeClr val="tx1"/>
                          </a:solidFill>
                        </a:rPr>
                        <a:t>Commissions prioritize challenges and solutions, begin developing recommendations</a:t>
                      </a:r>
                      <a:endParaRPr lang="en-US"/>
                    </a:p>
                  </a:txBody>
                  <a:tcPr marT="33920" marB="339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854195"/>
                  </a:ext>
                </a:extLst>
              </a:tr>
            </a:tbl>
          </a:graphicData>
        </a:graphic>
      </p:graphicFrame>
    </p:spTree>
    <p:extLst>
      <p:ext uri="{BB962C8B-B14F-4D97-AF65-F5344CB8AC3E}">
        <p14:creationId xmlns:p14="http://schemas.microsoft.com/office/powerpoint/2010/main" val="1123645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502BB-FF5A-6596-2255-4643F2861D40}"/>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0C53D9B9-5BBF-CC6D-5676-1A8AF8ABE07D}"/>
              </a:ext>
            </a:extLst>
          </p:cNvPr>
          <p:cNvSpPr txBox="1">
            <a:spLocks/>
          </p:cNvSpPr>
          <p:nvPr/>
        </p:nvSpPr>
        <p:spPr>
          <a:xfrm>
            <a:off x="536958" y="-5218"/>
            <a:ext cx="10602418" cy="731520"/>
          </a:xfrm>
          <a:prstGeom prst="rect">
            <a:avLst/>
          </a:prstGeom>
        </p:spPr>
        <p:txBody>
          <a:bodyPr vert="horz" wrap="square" lIns="0" tIns="0" rIns="0" bIns="0" rtlCol="0" anchor="b" anchorCtr="0">
            <a:noAutofit/>
          </a:bodyPr>
          <a:lstStyle>
            <a:lvl1pPr algn="l" defTabSz="914400" rtl="0" eaLnBrk="1" latinLnBrk="0" hangingPunct="1">
              <a:lnSpc>
                <a:spcPct val="100000"/>
              </a:lnSpc>
              <a:spcBef>
                <a:spcPct val="0"/>
              </a:spcBef>
              <a:buNone/>
              <a:defRPr lang="en-US" sz="2400" b="1" kern="1200" spc="0" baseline="0">
                <a:ln w="6350" cap="flat">
                  <a:noFill/>
                  <a:miter lim="800000"/>
                </a:ln>
                <a:solidFill>
                  <a:schemeClr val="bg2"/>
                </a:solidFill>
                <a:latin typeface="+mj-lt"/>
                <a:ea typeface="+mj-ea"/>
                <a:cs typeface="+mj-cs"/>
              </a:defRPr>
            </a:lvl1pPr>
          </a:lstStyle>
          <a:p>
            <a:pPr>
              <a:defRPr/>
            </a:pPr>
            <a:r>
              <a:rPr lang="en-US" sz="2800">
                <a:solidFill>
                  <a:srgbClr val="F2F2F2"/>
                </a:solidFill>
                <a:latin typeface="Arial" panose="020B0604020202020204"/>
              </a:rPr>
              <a:t>Context (II/II): UPHC Findings</a:t>
            </a:r>
            <a:endParaRPr lang="en-US" sz="2800"/>
          </a:p>
        </p:txBody>
      </p:sp>
      <p:grpSp>
        <p:nvGrpSpPr>
          <p:cNvPr id="8" name="Group 7">
            <a:extLst>
              <a:ext uri="{FF2B5EF4-FFF2-40B4-BE49-F238E27FC236}">
                <a16:creationId xmlns:a16="http://schemas.microsoft.com/office/drawing/2014/main" id="{247AE57E-CF42-89A7-D8DD-B68B741493AD}"/>
              </a:ext>
            </a:extLst>
          </p:cNvPr>
          <p:cNvGrpSpPr/>
          <p:nvPr/>
        </p:nvGrpSpPr>
        <p:grpSpPr>
          <a:xfrm>
            <a:off x="539681" y="1407750"/>
            <a:ext cx="11108656" cy="4993050"/>
            <a:chOff x="539681" y="1331550"/>
            <a:chExt cx="11108656" cy="5047480"/>
          </a:xfrm>
        </p:grpSpPr>
        <p:sp>
          <p:nvSpPr>
            <p:cNvPr id="2" name="Rectangle: Rounded Corners 1">
              <a:extLst>
                <a:ext uri="{FF2B5EF4-FFF2-40B4-BE49-F238E27FC236}">
                  <a16:creationId xmlns:a16="http://schemas.microsoft.com/office/drawing/2014/main" id="{FAC74E8D-DC49-E404-9EBC-A89CFFA761E7}"/>
                </a:ext>
              </a:extLst>
            </p:cNvPr>
            <p:cNvSpPr/>
            <p:nvPr/>
          </p:nvSpPr>
          <p:spPr>
            <a:xfrm>
              <a:off x="539681" y="1331550"/>
              <a:ext cx="3890805" cy="5047480"/>
            </a:xfrm>
            <a:prstGeom prst="roundRect">
              <a:avLst/>
            </a:prstGeom>
            <a:solidFill>
              <a:schemeClr val="accent1">
                <a:lumMod val="50000"/>
              </a:schemeClr>
            </a:solidFill>
            <a:ln w="6350" cap="sq">
              <a:solidFill>
                <a:schemeClr val="accent5">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Aft>
                  <a:spcPts val="600"/>
                </a:spcAft>
              </a:pPr>
              <a:r>
                <a:rPr lang="en-US" b="1" u="sng">
                  <a:solidFill>
                    <a:schemeClr val="bg1"/>
                  </a:solidFill>
                  <a:latin typeface="Aptos"/>
                  <a:cs typeface="Arial"/>
                </a:rPr>
                <a:t>Context</a:t>
              </a:r>
            </a:p>
            <a:p>
              <a:pPr>
                <a:spcBef>
                  <a:spcPts val="300"/>
                </a:spcBef>
                <a:spcAft>
                  <a:spcPts val="300"/>
                </a:spcAft>
              </a:pPr>
              <a:r>
                <a:rPr lang="en-US" sz="1600" b="1">
                  <a:solidFill>
                    <a:schemeClr val="bg1"/>
                  </a:solidFill>
                  <a:latin typeface="Aptos"/>
                  <a:ea typeface="+mn-lt"/>
                  <a:cs typeface="+mn-lt"/>
                </a:rPr>
                <a:t>Several key development cost drivers, from restrictive zoning and land-use regulations to increased cost of building materials, were recently examined by the Unlocking Housing Production Commission (UHPC),</a:t>
              </a:r>
              <a:r>
                <a:rPr lang="en-US" sz="1600">
                  <a:solidFill>
                    <a:schemeClr val="bg1"/>
                  </a:solidFill>
                  <a:latin typeface="Aptos"/>
                  <a:ea typeface="+mn-lt"/>
                  <a:cs typeface="+mn-lt"/>
                </a:rPr>
                <a:t> created by Governor Healey in October 2023 (via EO #622).</a:t>
              </a:r>
              <a:endParaRPr lang="en-US" sz="2000">
                <a:solidFill>
                  <a:schemeClr val="bg1"/>
                </a:solidFill>
                <a:latin typeface="Aptos"/>
                <a:ea typeface="+mn-lt"/>
                <a:cs typeface="+mn-lt"/>
              </a:endParaRPr>
            </a:p>
            <a:p>
              <a:pPr>
                <a:spcBef>
                  <a:spcPts val="300"/>
                </a:spcBef>
                <a:spcAft>
                  <a:spcPts val="300"/>
                </a:spcAft>
              </a:pPr>
              <a:endParaRPr lang="en-US" sz="1600">
                <a:solidFill>
                  <a:schemeClr val="bg1"/>
                </a:solidFill>
                <a:latin typeface="Aptos"/>
              </a:endParaRPr>
            </a:p>
            <a:p>
              <a:pPr>
                <a:spcBef>
                  <a:spcPts val="300"/>
                </a:spcBef>
                <a:spcAft>
                  <a:spcPts val="300"/>
                </a:spcAft>
              </a:pPr>
              <a:r>
                <a:rPr lang="en-US" sz="1600" b="1">
                  <a:solidFill>
                    <a:schemeClr val="bg1"/>
                  </a:solidFill>
                  <a:latin typeface="Aptos"/>
                </a:rPr>
                <a:t>The UHPC’s final report, “Building For Tomorrow,” </a:t>
              </a:r>
              <a:r>
                <a:rPr lang="en-US" sz="1600">
                  <a:solidFill>
                    <a:schemeClr val="bg1"/>
                  </a:solidFill>
                  <a:latin typeface="Aptos"/>
                </a:rPr>
                <a:t>was released in Feb 2025 </a:t>
              </a:r>
              <a:r>
                <a:rPr lang="en-US" sz="1600" b="1">
                  <a:solidFill>
                    <a:schemeClr val="bg1"/>
                  </a:solidFill>
                  <a:latin typeface="Aptos"/>
                </a:rPr>
                <a:t>includes over 50 recommendations of actions that MA can take to move the needle on housing production.</a:t>
              </a:r>
              <a:endParaRPr lang="en-US" sz="1600" b="1">
                <a:solidFill>
                  <a:schemeClr val="bg1"/>
                </a:solidFill>
                <a:latin typeface="Aptos"/>
                <a:cs typeface="Arial"/>
              </a:endParaRPr>
            </a:p>
            <a:p>
              <a:pPr>
                <a:spcBef>
                  <a:spcPts val="300"/>
                </a:spcBef>
                <a:spcAft>
                  <a:spcPts val="300"/>
                </a:spcAft>
              </a:pPr>
              <a:endParaRPr lang="en-US">
                <a:solidFill>
                  <a:schemeClr val="bg1"/>
                </a:solidFill>
              </a:endParaRPr>
            </a:p>
          </p:txBody>
        </p:sp>
        <p:sp>
          <p:nvSpPr>
            <p:cNvPr id="4" name="Rectangle: Rounded Corners 3">
              <a:extLst>
                <a:ext uri="{FF2B5EF4-FFF2-40B4-BE49-F238E27FC236}">
                  <a16:creationId xmlns:a16="http://schemas.microsoft.com/office/drawing/2014/main" id="{313ECFA1-9D96-EA5F-C9AC-F48001F5CA1C}"/>
                </a:ext>
              </a:extLst>
            </p:cNvPr>
            <p:cNvSpPr/>
            <p:nvPr/>
          </p:nvSpPr>
          <p:spPr>
            <a:xfrm>
              <a:off x="4713514" y="1331550"/>
              <a:ext cx="6934823" cy="5047480"/>
            </a:xfrm>
            <a:prstGeom prst="roundRect">
              <a:avLst/>
            </a:prstGeom>
            <a:solidFill>
              <a:schemeClr val="accent6"/>
            </a:solidFill>
            <a:ln w="6350" cap="sq">
              <a:solidFill>
                <a:schemeClr val="accent2">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Aft>
                  <a:spcPts val="600"/>
                </a:spcAft>
              </a:pPr>
              <a:r>
                <a:rPr lang="en-US" b="1" u="sng">
                  <a:solidFill>
                    <a:schemeClr val="bg1"/>
                  </a:solidFill>
                  <a:latin typeface="Aptos"/>
                  <a:cs typeface="Arial"/>
                </a:rPr>
                <a:t>Key Findings</a:t>
              </a:r>
            </a:p>
            <a:p>
              <a:pPr marL="285750" indent="-285750">
                <a:spcAft>
                  <a:spcPts val="300"/>
                </a:spcAft>
                <a:buFont typeface="Arial"/>
                <a:buChar char="•"/>
              </a:pPr>
              <a:r>
                <a:rPr lang="en-US" sz="1600">
                  <a:latin typeface="Aptos"/>
                </a:rPr>
                <a:t>Over the past 5 years, material costs have increased by over 40% nationwide; </a:t>
              </a:r>
              <a:r>
                <a:rPr lang="en-US" sz="1600" b="1">
                  <a:latin typeface="Aptos"/>
                </a:rPr>
                <a:t>MA, in particular, has among the highest construction costs in the country.</a:t>
              </a:r>
              <a:endParaRPr lang="en-US" sz="1600" b="1">
                <a:solidFill>
                  <a:schemeClr val="bg1"/>
                </a:solidFill>
                <a:latin typeface="Aptos"/>
                <a:cs typeface="Arial"/>
              </a:endParaRPr>
            </a:p>
            <a:p>
              <a:pPr>
                <a:spcAft>
                  <a:spcPts val="300"/>
                </a:spcAft>
              </a:pPr>
              <a:endParaRPr lang="en-US" sz="1600">
                <a:solidFill>
                  <a:schemeClr val="bg1"/>
                </a:solidFill>
                <a:latin typeface="Aptos"/>
                <a:cs typeface="Arial"/>
              </a:endParaRPr>
            </a:p>
            <a:p>
              <a:pPr marL="285750" indent="-285750">
                <a:spcAft>
                  <a:spcPts val="300"/>
                </a:spcAft>
                <a:buFont typeface="Arial"/>
                <a:buChar char="•"/>
              </a:pPr>
              <a:r>
                <a:rPr lang="en-US" sz="1600" b="1">
                  <a:solidFill>
                    <a:schemeClr val="bg1"/>
                  </a:solidFill>
                  <a:latin typeface="Aptos"/>
                  <a:cs typeface="Arial"/>
                </a:rPr>
                <a:t>Local zoning laws and inflexible state code requirements can make it more difficult to develop higher-density housing</a:t>
              </a:r>
              <a:r>
                <a:rPr lang="en-US" sz="1600">
                  <a:solidFill>
                    <a:schemeClr val="bg1"/>
                  </a:solidFill>
                  <a:latin typeface="Aptos"/>
                  <a:cs typeface="Arial"/>
                </a:rPr>
                <a:t>, exacerbating development cost challenges.</a:t>
              </a:r>
            </a:p>
            <a:p>
              <a:pPr>
                <a:spcAft>
                  <a:spcPts val="300"/>
                </a:spcAft>
              </a:pPr>
              <a:endParaRPr lang="en-US" sz="1600">
                <a:solidFill>
                  <a:schemeClr val="bg1"/>
                </a:solidFill>
                <a:latin typeface="Aptos"/>
                <a:cs typeface="Arial"/>
              </a:endParaRPr>
            </a:p>
            <a:p>
              <a:pPr marL="285750" indent="-285750">
                <a:spcAft>
                  <a:spcPts val="300"/>
                </a:spcAft>
                <a:buFont typeface="Arial"/>
                <a:buChar char="•"/>
              </a:pPr>
              <a:r>
                <a:rPr lang="en-US" sz="1600">
                  <a:latin typeface="Aptos"/>
                </a:rPr>
                <a:t>MA faces a challenging fiscal environment, and </a:t>
              </a:r>
              <a:r>
                <a:rPr lang="en-US" sz="1600" b="1">
                  <a:latin typeface="Aptos"/>
                </a:rPr>
                <a:t>it will be critical to optimize existing resources, such as funds allocated from the record-setting $5.2B Affordable Homes Act, to have the greatest impact.</a:t>
              </a:r>
            </a:p>
            <a:p>
              <a:pPr marL="285750" indent="-285750">
                <a:spcAft>
                  <a:spcPts val="300"/>
                </a:spcAft>
                <a:buFont typeface="Arial"/>
                <a:buChar char="•"/>
              </a:pPr>
              <a:endParaRPr lang="en-US" sz="1600">
                <a:solidFill>
                  <a:schemeClr val="bg1"/>
                </a:solidFill>
                <a:latin typeface="Aptos"/>
                <a:cs typeface="Arial"/>
              </a:endParaRPr>
            </a:p>
            <a:p>
              <a:pPr marL="285750" indent="-285750">
                <a:spcAft>
                  <a:spcPts val="300"/>
                </a:spcAft>
                <a:buFont typeface="Arial"/>
                <a:buChar char="•"/>
              </a:pPr>
              <a:r>
                <a:rPr lang="en-US" sz="1600" b="1">
                  <a:latin typeface="Aptos"/>
                </a:rPr>
                <a:t>Additional zoning, land-use, code, and process reforms (especially those that are no/low cost) are needed </a:t>
              </a:r>
              <a:r>
                <a:rPr lang="en-US" sz="1600">
                  <a:latin typeface="Aptos"/>
                </a:rPr>
                <a:t>to maximize the impact of the Commonwealth’s housing investments.</a:t>
              </a:r>
              <a:endParaRPr lang="en-US" sz="1600">
                <a:solidFill>
                  <a:schemeClr val="bg1"/>
                </a:solidFill>
                <a:latin typeface="Aptos"/>
              </a:endParaRPr>
            </a:p>
          </p:txBody>
        </p:sp>
      </p:grpSp>
    </p:spTree>
    <p:extLst>
      <p:ext uri="{BB962C8B-B14F-4D97-AF65-F5344CB8AC3E}">
        <p14:creationId xmlns:p14="http://schemas.microsoft.com/office/powerpoint/2010/main" val="1223720618"/>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F2BED7BB-4243-60B5-B9A4-832973B761B9}"/>
              </a:ext>
            </a:extLst>
          </p:cNvPr>
          <p:cNvSpPr txBox="1"/>
          <p:nvPr/>
        </p:nvSpPr>
        <p:spPr>
          <a:xfrm>
            <a:off x="373310" y="6522212"/>
            <a:ext cx="5101731" cy="184124"/>
          </a:xfrm>
          <a:prstGeom prst="rect">
            <a:avLst/>
          </a:prstGeom>
          <a:ln w="6350">
            <a:noFill/>
            <a:miter lim="800000"/>
          </a:ln>
        </p:spPr>
        <p:txBody>
          <a:bodyPr vert="horz" wrap="square" lIns="0" tIns="0" rIns="0" bIns="0" rtlCol="0">
            <a:noAutofit/>
          </a:bodyPr>
          <a:lstStyle/>
          <a:p>
            <a:pPr algn="l">
              <a:spcBef>
                <a:spcPts val="300"/>
              </a:spcBef>
              <a:spcAft>
                <a:spcPts val="300"/>
              </a:spcAft>
              <a:buNone/>
            </a:pPr>
            <a:r>
              <a:rPr lang="en-US" sz="1200" i="1">
                <a:solidFill>
                  <a:srgbClr val="FF0000"/>
                </a:solidFill>
              </a:rPr>
              <a:t>*List is non-exhaustive</a:t>
            </a:r>
          </a:p>
        </p:txBody>
      </p:sp>
      <p:sp>
        <p:nvSpPr>
          <p:cNvPr id="6" name="Title 5">
            <a:extLst>
              <a:ext uri="{FF2B5EF4-FFF2-40B4-BE49-F238E27FC236}">
                <a16:creationId xmlns:a16="http://schemas.microsoft.com/office/drawing/2014/main" id="{10EB364C-8575-33A4-E5A1-815C6D4B4B86}"/>
              </a:ext>
            </a:extLst>
          </p:cNvPr>
          <p:cNvSpPr>
            <a:spLocks noGrp="1"/>
          </p:cNvSpPr>
          <p:nvPr>
            <p:ph type="title"/>
          </p:nvPr>
        </p:nvSpPr>
        <p:spPr>
          <a:xfrm>
            <a:off x="554736" y="4124"/>
            <a:ext cx="10602418" cy="731520"/>
          </a:xfrm>
        </p:spPr>
        <p:txBody>
          <a:bodyPr/>
          <a:lstStyle/>
          <a:p>
            <a:r>
              <a:rPr lang="en-US" sz="2800">
                <a:cs typeface="Arial"/>
              </a:rPr>
              <a:t>Making it Pencil (I/VIII): Capital Cost Drivers*</a:t>
            </a:r>
            <a:endParaRPr lang="en-US" sz="2800">
              <a:solidFill>
                <a:srgbClr val="000000"/>
              </a:solidFill>
              <a:cs typeface="Arial"/>
            </a:endParaRPr>
          </a:p>
        </p:txBody>
      </p:sp>
      <p:grpSp>
        <p:nvGrpSpPr>
          <p:cNvPr id="25" name="Group 24">
            <a:extLst>
              <a:ext uri="{FF2B5EF4-FFF2-40B4-BE49-F238E27FC236}">
                <a16:creationId xmlns:a16="http://schemas.microsoft.com/office/drawing/2014/main" id="{745E383D-4AC9-8721-A3C5-8567EF31DEA6}"/>
              </a:ext>
            </a:extLst>
          </p:cNvPr>
          <p:cNvGrpSpPr/>
          <p:nvPr/>
        </p:nvGrpSpPr>
        <p:grpSpPr>
          <a:xfrm>
            <a:off x="586448" y="1612514"/>
            <a:ext cx="11015175" cy="4805764"/>
            <a:chOff x="586448" y="1584274"/>
            <a:chExt cx="11015175" cy="4805764"/>
          </a:xfrm>
        </p:grpSpPr>
        <p:sp>
          <p:nvSpPr>
            <p:cNvPr id="7" name="Rectangle: Rounded Corners 6">
              <a:extLst>
                <a:ext uri="{FF2B5EF4-FFF2-40B4-BE49-F238E27FC236}">
                  <a16:creationId xmlns:a16="http://schemas.microsoft.com/office/drawing/2014/main" id="{E0C3CABB-941A-5875-A6FD-DA9A119EFA7C}"/>
                </a:ext>
              </a:extLst>
            </p:cNvPr>
            <p:cNvSpPr/>
            <p:nvPr/>
          </p:nvSpPr>
          <p:spPr>
            <a:xfrm>
              <a:off x="2461818" y="1584274"/>
              <a:ext cx="9139805" cy="1419392"/>
            </a:xfrm>
            <a:prstGeom prst="roundRect">
              <a:avLst/>
            </a:prstGeom>
            <a:solidFill>
              <a:schemeClr val="accent5">
                <a:lumMod val="20000"/>
                <a:lumOff val="80000"/>
              </a:schemeClr>
            </a:solidFill>
            <a:ln w="6350" cap="sq">
              <a:solidFill>
                <a:schemeClr val="accent5"/>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300"/>
                </a:spcBef>
                <a:spcAft>
                  <a:spcPts val="300"/>
                </a:spcAft>
              </a:pPr>
              <a:r>
                <a:rPr lang="en-US" sz="1200" b="1">
                  <a:solidFill>
                    <a:schemeClr val="tx1"/>
                  </a:solidFill>
                  <a:latin typeface="Aptos"/>
                </a:rPr>
                <a:t>Tariffs</a:t>
              </a:r>
              <a:r>
                <a:rPr lang="en-US" sz="1200">
                  <a:solidFill>
                    <a:schemeClr val="tx1"/>
                  </a:solidFill>
                  <a:latin typeface="Aptos"/>
                </a:rPr>
                <a:t> – Tariffs increase the costs of imported good. MA developers import varying construction materials, such as lumber from Canada, that are now more costly due to imposed tariffs. </a:t>
              </a:r>
            </a:p>
            <a:p>
              <a:pPr>
                <a:spcBef>
                  <a:spcPts val="300"/>
                </a:spcBef>
                <a:spcAft>
                  <a:spcPts val="300"/>
                </a:spcAft>
              </a:pPr>
              <a:r>
                <a:rPr lang="en-US" sz="1200" b="1">
                  <a:solidFill>
                    <a:schemeClr val="tx1"/>
                  </a:solidFill>
                  <a:latin typeface="Aptos"/>
                </a:rPr>
                <a:t>Budget Cuts</a:t>
              </a:r>
              <a:r>
                <a:rPr lang="en-US" sz="1200">
                  <a:solidFill>
                    <a:schemeClr val="tx1"/>
                  </a:solidFill>
                  <a:latin typeface="Aptos"/>
                </a:rPr>
                <a:t> – Proposed congressional budget cuts to programs including CDBG, HOME, CDFI will likely require developers to rely on a higher-level of State sources</a:t>
              </a:r>
            </a:p>
            <a:p>
              <a:pPr>
                <a:spcBef>
                  <a:spcPts val="300"/>
                </a:spcBef>
                <a:spcAft>
                  <a:spcPts val="300"/>
                </a:spcAft>
              </a:pPr>
              <a:r>
                <a:rPr lang="en-US" sz="1200" b="1">
                  <a:solidFill>
                    <a:schemeClr val="tx1"/>
                  </a:solidFill>
                  <a:latin typeface="Aptos"/>
                </a:rPr>
                <a:t>Interest Rates and Capital Markets </a:t>
              </a:r>
              <a:r>
                <a:rPr lang="en-US" sz="1200">
                  <a:solidFill>
                    <a:schemeClr val="tx1"/>
                  </a:solidFill>
                  <a:latin typeface="Aptos"/>
                </a:rPr>
                <a:t>– Economic uncertainty, downgraded federal credit ratings, and increasing federal debt have the potential to drive up interest rates and/or investor return expectations, making it more difficult to  assemble project financing.</a:t>
              </a:r>
            </a:p>
          </p:txBody>
        </p:sp>
        <p:sp>
          <p:nvSpPr>
            <p:cNvPr id="12" name="Rectangle: Rounded Corners 11">
              <a:extLst>
                <a:ext uri="{FF2B5EF4-FFF2-40B4-BE49-F238E27FC236}">
                  <a16:creationId xmlns:a16="http://schemas.microsoft.com/office/drawing/2014/main" id="{139D7239-1EA5-FAEB-B3D6-3CE7798B9952}"/>
                </a:ext>
              </a:extLst>
            </p:cNvPr>
            <p:cNvSpPr/>
            <p:nvPr/>
          </p:nvSpPr>
          <p:spPr>
            <a:xfrm>
              <a:off x="2461817" y="3131742"/>
              <a:ext cx="9139805" cy="1527661"/>
            </a:xfrm>
            <a:prstGeom prst="roundRect">
              <a:avLst/>
            </a:prstGeom>
            <a:solidFill>
              <a:schemeClr val="accent5">
                <a:lumMod val="20000"/>
                <a:lumOff val="80000"/>
              </a:schemeClr>
            </a:solidFill>
            <a:ln w="6350" cap="sq">
              <a:solidFill>
                <a:schemeClr val="accent5"/>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200"/>
                </a:spcBef>
                <a:spcAft>
                  <a:spcPts val="200"/>
                </a:spcAft>
              </a:pPr>
              <a:r>
                <a:rPr lang="en-US" sz="1200" b="1">
                  <a:solidFill>
                    <a:schemeClr val="tx1"/>
                  </a:solidFill>
                  <a:latin typeface="Aptos"/>
                </a:rPr>
                <a:t>Labor</a:t>
              </a:r>
              <a:r>
                <a:rPr lang="en-US" sz="1200">
                  <a:solidFill>
                    <a:schemeClr val="tx1"/>
                  </a:solidFill>
                  <a:latin typeface="Aptos"/>
                </a:rPr>
                <a:t> – MA has some of the highest labor costs in the U.S. due to the high cost of living and limited labor pool. Certain funding sources and projects also require developers to comply with specific labor requirements (e.g. PLAs, Davis-Bacon) which provide important protections and benefits to laborers on these projects, but which can also increase costs when compared to nonunionized labor.</a:t>
              </a:r>
              <a:endParaRPr lang="en-US" sz="1200">
                <a:solidFill>
                  <a:schemeClr val="tx1"/>
                </a:solidFill>
                <a:latin typeface="Aptos"/>
                <a:cs typeface="Arial"/>
              </a:endParaRPr>
            </a:p>
            <a:p>
              <a:pPr>
                <a:spcBef>
                  <a:spcPts val="200"/>
                </a:spcBef>
                <a:spcAft>
                  <a:spcPts val="200"/>
                </a:spcAft>
              </a:pPr>
              <a:r>
                <a:rPr lang="en-US" sz="1200" b="1">
                  <a:solidFill>
                    <a:schemeClr val="tx1"/>
                  </a:solidFill>
                  <a:latin typeface="Aptos"/>
                </a:rPr>
                <a:t>Regulation and Permitting </a:t>
              </a:r>
              <a:r>
                <a:rPr lang="en-US" sz="1200">
                  <a:solidFill>
                    <a:schemeClr val="tx1"/>
                  </a:solidFill>
                  <a:latin typeface="Aptos"/>
                </a:rPr>
                <a:t>– State permitting requirements, environmental review, and the timeline for approval increase costs often due to incurred loan interests</a:t>
              </a:r>
              <a:endParaRPr lang="en-US" sz="1200">
                <a:solidFill>
                  <a:schemeClr val="tx1"/>
                </a:solidFill>
                <a:latin typeface="Aptos"/>
                <a:cs typeface="Arial"/>
              </a:endParaRPr>
            </a:p>
            <a:p>
              <a:pPr>
                <a:spcBef>
                  <a:spcPts val="200"/>
                </a:spcBef>
                <a:spcAft>
                  <a:spcPts val="200"/>
                </a:spcAft>
              </a:pPr>
              <a:r>
                <a:rPr lang="en-US" sz="1200" b="1">
                  <a:solidFill>
                    <a:schemeClr val="tx1"/>
                  </a:solidFill>
                  <a:latin typeface="Aptos"/>
                </a:rPr>
                <a:t>Infrastructure </a:t>
              </a:r>
              <a:r>
                <a:rPr lang="en-US" sz="1200">
                  <a:solidFill>
                    <a:schemeClr val="tx1"/>
                  </a:solidFill>
                  <a:latin typeface="Aptos"/>
                </a:rPr>
                <a:t>– Lack of public water and waster water infrastructure requires developers to build these systems onsite and at a significant project cost</a:t>
              </a:r>
              <a:endParaRPr lang="en-US" sz="1200">
                <a:solidFill>
                  <a:schemeClr val="tx1"/>
                </a:solidFill>
                <a:latin typeface="Aptos"/>
                <a:cs typeface="Arial"/>
              </a:endParaRPr>
            </a:p>
          </p:txBody>
        </p:sp>
        <p:sp>
          <p:nvSpPr>
            <p:cNvPr id="13" name="Rectangle: Rounded Corners 12">
              <a:extLst>
                <a:ext uri="{FF2B5EF4-FFF2-40B4-BE49-F238E27FC236}">
                  <a16:creationId xmlns:a16="http://schemas.microsoft.com/office/drawing/2014/main" id="{DFF234B9-FEAD-0EF9-C058-BD0BC6A6A911}"/>
                </a:ext>
              </a:extLst>
            </p:cNvPr>
            <p:cNvSpPr/>
            <p:nvPr/>
          </p:nvSpPr>
          <p:spPr>
            <a:xfrm>
              <a:off x="2461817" y="4787479"/>
              <a:ext cx="9139805" cy="1602559"/>
            </a:xfrm>
            <a:prstGeom prst="roundRect">
              <a:avLst/>
            </a:prstGeom>
            <a:solidFill>
              <a:schemeClr val="accent5">
                <a:lumMod val="20000"/>
                <a:lumOff val="80000"/>
              </a:schemeClr>
            </a:solidFill>
            <a:ln w="6350" cap="sq">
              <a:solidFill>
                <a:schemeClr val="accent5"/>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300"/>
                </a:spcBef>
                <a:spcAft>
                  <a:spcPts val="300"/>
                </a:spcAft>
              </a:pPr>
              <a:r>
                <a:rPr lang="en-US" sz="1200" b="1">
                  <a:solidFill>
                    <a:schemeClr val="tx1"/>
                  </a:solidFill>
                  <a:latin typeface="Aptos"/>
                </a:rPr>
                <a:t>Permitting</a:t>
              </a:r>
              <a:r>
                <a:rPr lang="en-US" sz="1200">
                  <a:solidFill>
                    <a:schemeClr val="tx1"/>
                  </a:solidFill>
                  <a:latin typeface="Aptos"/>
                </a:rPr>
                <a:t> – Many municipalities have stricter environmental regulatory standards than current State standards. Permitting approval timeline, due diligence requirements, parking requirements, zoning approval and resulting project revisions to receive approval can significantly drive up costs</a:t>
              </a:r>
            </a:p>
            <a:p>
              <a:pPr>
                <a:spcBef>
                  <a:spcPts val="300"/>
                </a:spcBef>
                <a:spcAft>
                  <a:spcPts val="300"/>
                </a:spcAft>
              </a:pPr>
              <a:r>
                <a:rPr lang="en-US" sz="1200" b="1">
                  <a:solidFill>
                    <a:schemeClr val="tx1"/>
                  </a:solidFill>
                  <a:latin typeface="Aptos"/>
                </a:rPr>
                <a:t>Community Opposition </a:t>
              </a:r>
              <a:r>
                <a:rPr lang="en-US" sz="1200">
                  <a:solidFill>
                    <a:schemeClr val="tx1"/>
                  </a:solidFill>
                  <a:latin typeface="Aptos"/>
                </a:rPr>
                <a:t>– Local opposition often results in increased costs resulting from concessions to reach approval (e.g. project revisions, staffing, etc.), longer entitlement process and carrying costs, and sometimes legal costs due to community</a:t>
              </a:r>
              <a:endParaRPr lang="en-US" sz="1200">
                <a:solidFill>
                  <a:schemeClr val="tx1"/>
                </a:solidFill>
                <a:latin typeface="Aptos"/>
                <a:cs typeface="Arial"/>
              </a:endParaRPr>
            </a:p>
            <a:p>
              <a:pPr>
                <a:spcBef>
                  <a:spcPts val="300"/>
                </a:spcBef>
                <a:spcAft>
                  <a:spcPts val="300"/>
                </a:spcAft>
              </a:pPr>
              <a:r>
                <a:rPr lang="en-US" sz="1200" b="1">
                  <a:solidFill>
                    <a:schemeClr val="tx1"/>
                  </a:solidFill>
                  <a:latin typeface="Aptos"/>
                </a:rPr>
                <a:t>Infrastructure</a:t>
              </a:r>
              <a:r>
                <a:rPr lang="en-US" sz="1200">
                  <a:solidFill>
                    <a:schemeClr val="tx1"/>
                  </a:solidFill>
                  <a:latin typeface="Aptos"/>
                </a:rPr>
                <a:t> – Increased debt obligation require increased operating revenues. Developers are less inclined to move forward with projects and/or face significant barriers to financing projects already underway</a:t>
              </a:r>
              <a:endParaRPr lang="en-US" sz="1200">
                <a:solidFill>
                  <a:schemeClr val="tx1"/>
                </a:solidFill>
                <a:latin typeface="Aptos"/>
                <a:cs typeface="Arial"/>
              </a:endParaRPr>
            </a:p>
          </p:txBody>
        </p:sp>
        <p:grpSp>
          <p:nvGrpSpPr>
            <p:cNvPr id="21" name="Group 20">
              <a:extLst>
                <a:ext uri="{FF2B5EF4-FFF2-40B4-BE49-F238E27FC236}">
                  <a16:creationId xmlns:a16="http://schemas.microsoft.com/office/drawing/2014/main" id="{424A86AC-C11B-45BC-8611-DAF7F3D583E5}"/>
                </a:ext>
              </a:extLst>
            </p:cNvPr>
            <p:cNvGrpSpPr/>
            <p:nvPr/>
          </p:nvGrpSpPr>
          <p:grpSpPr>
            <a:xfrm>
              <a:off x="586448" y="1725357"/>
              <a:ext cx="1834855" cy="1137227"/>
              <a:chOff x="590376" y="1725357"/>
              <a:chExt cx="1834855" cy="1137227"/>
            </a:xfrm>
          </p:grpSpPr>
          <p:sp>
            <p:nvSpPr>
              <p:cNvPr id="4" name="Rectangle: Rounded Corners 3">
                <a:extLst>
                  <a:ext uri="{FF2B5EF4-FFF2-40B4-BE49-F238E27FC236}">
                    <a16:creationId xmlns:a16="http://schemas.microsoft.com/office/drawing/2014/main" id="{1C03CDA2-0EF1-4B33-6044-D26F45230AA0}"/>
                  </a:ext>
                </a:extLst>
              </p:cNvPr>
              <p:cNvSpPr/>
              <p:nvPr/>
            </p:nvSpPr>
            <p:spPr>
              <a:xfrm>
                <a:off x="590376" y="1725357"/>
                <a:ext cx="1420763" cy="1137227"/>
              </a:xfrm>
              <a:prstGeom prst="roundRect">
                <a:avLst/>
              </a:prstGeom>
              <a:solidFill>
                <a:schemeClr val="accent5"/>
              </a:solidFill>
              <a:ln w="6350" cap="sq">
                <a:solidFill>
                  <a:schemeClr val="accent5">
                    <a:lumMod val="20000"/>
                    <a:lumOff val="8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300"/>
                  </a:spcBef>
                  <a:spcAft>
                    <a:spcPts val="300"/>
                  </a:spcAft>
                </a:pPr>
                <a:endParaRPr lang="en-US" sz="1600">
                  <a:solidFill>
                    <a:schemeClr val="bg1"/>
                  </a:solidFill>
                </a:endParaRPr>
              </a:p>
              <a:p>
                <a:pPr algn="ctr">
                  <a:spcBef>
                    <a:spcPts val="300"/>
                  </a:spcBef>
                  <a:spcAft>
                    <a:spcPts val="300"/>
                  </a:spcAft>
                </a:pPr>
                <a:r>
                  <a:rPr lang="en-US" sz="1600" b="1">
                    <a:solidFill>
                      <a:schemeClr val="bg1"/>
                    </a:solidFill>
                  </a:rPr>
                  <a:t>Federal</a:t>
                </a:r>
                <a:endParaRPr lang="en-US" sz="1600" b="1">
                  <a:solidFill>
                    <a:schemeClr val="bg1"/>
                  </a:solidFill>
                  <a:cs typeface="Arial"/>
                </a:endParaRPr>
              </a:p>
            </p:txBody>
          </p:sp>
          <p:sp>
            <p:nvSpPr>
              <p:cNvPr id="14" name="Arrow: Right 13">
                <a:extLst>
                  <a:ext uri="{FF2B5EF4-FFF2-40B4-BE49-F238E27FC236}">
                    <a16:creationId xmlns:a16="http://schemas.microsoft.com/office/drawing/2014/main" id="{8E3051D0-ECAA-ACA4-E42D-0E15AF4BECAD}"/>
                  </a:ext>
                </a:extLst>
              </p:cNvPr>
              <p:cNvSpPr/>
              <p:nvPr/>
            </p:nvSpPr>
            <p:spPr>
              <a:xfrm>
                <a:off x="2047726" y="2190244"/>
                <a:ext cx="377505" cy="226503"/>
              </a:xfrm>
              <a:prstGeom prst="rightArrow">
                <a:avLst/>
              </a:prstGeom>
              <a:gradFill flip="none" rotWithShape="1">
                <a:gsLst>
                  <a:gs pos="49000">
                    <a:srgbClr val="C00000"/>
                  </a:gs>
                  <a:gs pos="49000">
                    <a:schemeClr val="accent5">
                      <a:lumMod val="30000"/>
                      <a:lumOff val="70000"/>
                    </a:schemeClr>
                  </a:gs>
                </a:gsLst>
                <a:lin ang="3000000" scaled="0"/>
                <a:tileRect/>
              </a:gradFill>
              <a:ln w="6350" cap="sq">
                <a:solidFill>
                  <a:schemeClr val="accent5"/>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grpSp>
        <p:grpSp>
          <p:nvGrpSpPr>
            <p:cNvPr id="20" name="Group 19">
              <a:extLst>
                <a:ext uri="{FF2B5EF4-FFF2-40B4-BE49-F238E27FC236}">
                  <a16:creationId xmlns:a16="http://schemas.microsoft.com/office/drawing/2014/main" id="{47600CFA-A9AB-F5B0-4F66-E9975B0C47F9}"/>
                </a:ext>
              </a:extLst>
            </p:cNvPr>
            <p:cNvGrpSpPr/>
            <p:nvPr/>
          </p:nvGrpSpPr>
          <p:grpSpPr>
            <a:xfrm>
              <a:off x="586448" y="3326958"/>
              <a:ext cx="1834855" cy="1137227"/>
              <a:chOff x="590376" y="3249507"/>
              <a:chExt cx="1834855" cy="1137227"/>
            </a:xfrm>
          </p:grpSpPr>
          <p:sp>
            <p:nvSpPr>
              <p:cNvPr id="8" name="Rectangle: Rounded Corners 7">
                <a:extLst>
                  <a:ext uri="{FF2B5EF4-FFF2-40B4-BE49-F238E27FC236}">
                    <a16:creationId xmlns:a16="http://schemas.microsoft.com/office/drawing/2014/main" id="{32AA4023-D9EB-59FB-E2E3-0BD0B45DE149}"/>
                  </a:ext>
                </a:extLst>
              </p:cNvPr>
              <p:cNvSpPr/>
              <p:nvPr/>
            </p:nvSpPr>
            <p:spPr>
              <a:xfrm>
                <a:off x="590376" y="3249507"/>
                <a:ext cx="1420763" cy="1137227"/>
              </a:xfrm>
              <a:prstGeom prst="roundRect">
                <a:avLst/>
              </a:prstGeom>
              <a:solidFill>
                <a:schemeClr val="accent5"/>
              </a:solidFill>
              <a:ln w="6350" cap="sq">
                <a:solidFill>
                  <a:schemeClr val="accent5">
                    <a:lumMod val="20000"/>
                    <a:lumOff val="8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r>
                  <a:rPr lang="en-US" sz="1600" b="1">
                    <a:solidFill>
                      <a:schemeClr val="bg1"/>
                    </a:solidFill>
                  </a:rPr>
                  <a:t>State</a:t>
                </a:r>
                <a:endParaRPr lang="en-US" sz="1600" b="1">
                  <a:solidFill>
                    <a:schemeClr val="bg1"/>
                  </a:solidFill>
                  <a:cs typeface="Arial"/>
                </a:endParaRPr>
              </a:p>
            </p:txBody>
          </p:sp>
          <p:sp>
            <p:nvSpPr>
              <p:cNvPr id="11" name="Arrow: Right 10">
                <a:extLst>
                  <a:ext uri="{FF2B5EF4-FFF2-40B4-BE49-F238E27FC236}">
                    <a16:creationId xmlns:a16="http://schemas.microsoft.com/office/drawing/2014/main" id="{F66D3A60-D9FA-D47E-ECF6-047416B3566B}"/>
                  </a:ext>
                </a:extLst>
              </p:cNvPr>
              <p:cNvSpPr/>
              <p:nvPr/>
            </p:nvSpPr>
            <p:spPr>
              <a:xfrm>
                <a:off x="2047726" y="3701845"/>
                <a:ext cx="377505" cy="226503"/>
              </a:xfrm>
              <a:prstGeom prst="rightArrow">
                <a:avLst/>
              </a:prstGeom>
              <a:gradFill flip="none" rotWithShape="1">
                <a:gsLst>
                  <a:gs pos="49000">
                    <a:srgbClr val="C00000"/>
                  </a:gs>
                  <a:gs pos="49000">
                    <a:schemeClr val="accent5">
                      <a:lumMod val="30000"/>
                      <a:lumOff val="70000"/>
                    </a:schemeClr>
                  </a:gs>
                </a:gsLst>
                <a:lin ang="3000000" scaled="0"/>
                <a:tileRect/>
              </a:gradFill>
              <a:ln w="6350" cap="sq">
                <a:solidFill>
                  <a:schemeClr val="accent5"/>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grpSp>
        <p:grpSp>
          <p:nvGrpSpPr>
            <p:cNvPr id="19" name="Group 18">
              <a:extLst>
                <a:ext uri="{FF2B5EF4-FFF2-40B4-BE49-F238E27FC236}">
                  <a16:creationId xmlns:a16="http://schemas.microsoft.com/office/drawing/2014/main" id="{E5CC41B4-0CE6-1338-4AC1-712826A86CEF}"/>
                </a:ext>
              </a:extLst>
            </p:cNvPr>
            <p:cNvGrpSpPr/>
            <p:nvPr/>
          </p:nvGrpSpPr>
          <p:grpSpPr>
            <a:xfrm>
              <a:off x="590376" y="5022194"/>
              <a:ext cx="1834855" cy="1137227"/>
              <a:chOff x="590376" y="5014160"/>
              <a:chExt cx="1834855" cy="1137227"/>
            </a:xfrm>
          </p:grpSpPr>
          <p:sp>
            <p:nvSpPr>
              <p:cNvPr id="10" name="Rectangle: Rounded Corners 9">
                <a:extLst>
                  <a:ext uri="{FF2B5EF4-FFF2-40B4-BE49-F238E27FC236}">
                    <a16:creationId xmlns:a16="http://schemas.microsoft.com/office/drawing/2014/main" id="{58F5B786-B689-045D-6A6A-1C1D846045CA}"/>
                  </a:ext>
                </a:extLst>
              </p:cNvPr>
              <p:cNvSpPr/>
              <p:nvPr/>
            </p:nvSpPr>
            <p:spPr>
              <a:xfrm>
                <a:off x="590376" y="5014160"/>
                <a:ext cx="1420763" cy="1137227"/>
              </a:xfrm>
              <a:prstGeom prst="roundRect">
                <a:avLst/>
              </a:prstGeom>
              <a:solidFill>
                <a:schemeClr val="accent5"/>
              </a:solidFill>
              <a:ln w="6350" cap="sq">
                <a:solidFill>
                  <a:schemeClr val="accent5">
                    <a:lumMod val="20000"/>
                    <a:lumOff val="8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r>
                  <a:rPr lang="en-US" sz="1600" b="1">
                    <a:solidFill>
                      <a:schemeClr val="bg1"/>
                    </a:solidFill>
                  </a:rPr>
                  <a:t>Local – Project Specific</a:t>
                </a:r>
                <a:endParaRPr lang="en-US" sz="1600" b="1">
                  <a:solidFill>
                    <a:schemeClr val="bg1"/>
                  </a:solidFill>
                  <a:cs typeface="Arial"/>
                </a:endParaRPr>
              </a:p>
            </p:txBody>
          </p:sp>
          <p:sp>
            <p:nvSpPr>
              <p:cNvPr id="18" name="Arrow: Right 17">
                <a:extLst>
                  <a:ext uri="{FF2B5EF4-FFF2-40B4-BE49-F238E27FC236}">
                    <a16:creationId xmlns:a16="http://schemas.microsoft.com/office/drawing/2014/main" id="{4ECE1207-852B-996B-A33B-216C611E6747}"/>
                  </a:ext>
                </a:extLst>
              </p:cNvPr>
              <p:cNvSpPr/>
              <p:nvPr/>
            </p:nvSpPr>
            <p:spPr>
              <a:xfrm>
                <a:off x="2047726" y="5469521"/>
                <a:ext cx="377505" cy="226503"/>
              </a:xfrm>
              <a:prstGeom prst="rightArrow">
                <a:avLst/>
              </a:prstGeom>
              <a:gradFill flip="none" rotWithShape="1">
                <a:gsLst>
                  <a:gs pos="49000">
                    <a:srgbClr val="C00000"/>
                  </a:gs>
                  <a:gs pos="49000">
                    <a:schemeClr val="accent5">
                      <a:lumMod val="30000"/>
                      <a:lumOff val="70000"/>
                    </a:schemeClr>
                  </a:gs>
                </a:gsLst>
                <a:lin ang="3000000" scaled="0"/>
                <a:tileRect/>
              </a:gradFill>
              <a:ln w="6350" cap="sq">
                <a:solidFill>
                  <a:schemeClr val="accent5"/>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grpSp>
      </p:grpSp>
      <p:sp>
        <p:nvSpPr>
          <p:cNvPr id="24" name="Text Placeholder 2">
            <a:extLst>
              <a:ext uri="{FF2B5EF4-FFF2-40B4-BE49-F238E27FC236}">
                <a16:creationId xmlns:a16="http://schemas.microsoft.com/office/drawing/2014/main" id="{8F6899FA-164A-7E50-A81B-74D3A74847AA}"/>
              </a:ext>
            </a:extLst>
          </p:cNvPr>
          <p:cNvSpPr>
            <a:spLocks noGrp="1"/>
          </p:cNvSpPr>
          <p:nvPr>
            <p:ph type="body" sz="quarter" idx="12"/>
          </p:nvPr>
        </p:nvSpPr>
        <p:spPr>
          <a:xfrm>
            <a:off x="554038" y="1101725"/>
            <a:ext cx="11082337" cy="276225"/>
          </a:xfrm>
        </p:spPr>
        <p:txBody>
          <a:bodyPr/>
          <a:lstStyle/>
          <a:p>
            <a:r>
              <a:rPr lang="en-US" sz="1600"/>
              <a:t>Massachusetts has the 3</a:t>
            </a:r>
            <a:r>
              <a:rPr lang="en-US" sz="1600" baseline="30000"/>
              <a:t>rd</a:t>
            </a:r>
            <a:r>
              <a:rPr lang="en-US" sz="1600"/>
              <a:t> highest development costs in the Country and will likely see costs continue to increase </a:t>
            </a:r>
          </a:p>
        </p:txBody>
      </p:sp>
    </p:spTree>
    <p:extLst>
      <p:ext uri="{BB962C8B-B14F-4D97-AF65-F5344CB8AC3E}">
        <p14:creationId xmlns:p14="http://schemas.microsoft.com/office/powerpoint/2010/main" val="33797039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690B0-311E-1EB5-3F7A-BEC1E5EABD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D64625-297E-287D-A3F7-E2F8D2CA89F8}"/>
              </a:ext>
            </a:extLst>
          </p:cNvPr>
          <p:cNvSpPr>
            <a:spLocks noGrp="1"/>
          </p:cNvSpPr>
          <p:nvPr>
            <p:ph type="title"/>
          </p:nvPr>
        </p:nvSpPr>
        <p:spPr>
          <a:xfrm>
            <a:off x="533191" y="1948"/>
            <a:ext cx="10602418" cy="731520"/>
          </a:xfrm>
        </p:spPr>
        <p:txBody>
          <a:bodyPr/>
          <a:lstStyle/>
          <a:p>
            <a:r>
              <a:rPr lang="en-US" sz="2800">
                <a:cs typeface="Arial"/>
              </a:rPr>
              <a:t>Making It Pencil (II/VIII): Capital Cost Trends*</a:t>
            </a:r>
            <a:endParaRPr lang="en-US" sz="2800" b="0">
              <a:solidFill>
                <a:srgbClr val="000000"/>
              </a:solidFill>
              <a:cs typeface="Arial"/>
            </a:endParaRPr>
          </a:p>
        </p:txBody>
      </p:sp>
      <p:sp>
        <p:nvSpPr>
          <p:cNvPr id="17" name="TextBox 16">
            <a:extLst>
              <a:ext uri="{FF2B5EF4-FFF2-40B4-BE49-F238E27FC236}">
                <a16:creationId xmlns:a16="http://schemas.microsoft.com/office/drawing/2014/main" id="{DAD0CBD5-C7CF-F639-59C7-BF9C3AC4A6C9}"/>
              </a:ext>
            </a:extLst>
          </p:cNvPr>
          <p:cNvSpPr txBox="1"/>
          <p:nvPr/>
        </p:nvSpPr>
        <p:spPr>
          <a:xfrm>
            <a:off x="559562" y="6612761"/>
            <a:ext cx="8355626" cy="156905"/>
          </a:xfrm>
          <a:prstGeom prst="rect">
            <a:avLst/>
          </a:prstGeom>
          <a:ln w="6350">
            <a:noFill/>
            <a:miter lim="800000"/>
          </a:ln>
        </p:spPr>
        <p:txBody>
          <a:bodyPr vert="horz" wrap="square" lIns="0" tIns="0" rIns="0" bIns="0" rtlCol="0">
            <a:noAutofit/>
          </a:bodyPr>
          <a:lstStyle/>
          <a:p>
            <a:pPr algn="l">
              <a:spcBef>
                <a:spcPts val="300"/>
              </a:spcBef>
              <a:spcAft>
                <a:spcPts val="300"/>
              </a:spcAft>
              <a:buNone/>
            </a:pPr>
            <a:r>
              <a:rPr lang="en-US" sz="1200" i="1">
                <a:solidFill>
                  <a:srgbClr val="FF0000"/>
                </a:solidFill>
              </a:rPr>
              <a:t>*List is non-exhaustive and specific costs will vary due to a multitude of factors (e.g. specialized type of labor, region, etc.)</a:t>
            </a:r>
          </a:p>
        </p:txBody>
      </p:sp>
      <p:sp>
        <p:nvSpPr>
          <p:cNvPr id="3" name="Text Placeholder 2">
            <a:extLst>
              <a:ext uri="{FF2B5EF4-FFF2-40B4-BE49-F238E27FC236}">
                <a16:creationId xmlns:a16="http://schemas.microsoft.com/office/drawing/2014/main" id="{B023AD3A-6698-890A-4D93-2E159B723B5B}"/>
              </a:ext>
            </a:extLst>
          </p:cNvPr>
          <p:cNvSpPr>
            <a:spLocks noGrp="1"/>
          </p:cNvSpPr>
          <p:nvPr>
            <p:ph type="body" sz="quarter" idx="12"/>
          </p:nvPr>
        </p:nvSpPr>
        <p:spPr>
          <a:xfrm>
            <a:off x="554734" y="1084374"/>
            <a:ext cx="11082528" cy="553998"/>
          </a:xfrm>
        </p:spPr>
        <p:txBody>
          <a:bodyPr vert="horz" wrap="square" lIns="0" tIns="0" rIns="0" bIns="0" rtlCol="0" anchor="t">
            <a:spAutoFit/>
          </a:bodyPr>
          <a:lstStyle/>
          <a:p>
            <a:r>
              <a:rPr lang="en-US">
                <a:cs typeface="Arial"/>
              </a:rPr>
              <a:t>Total development costs have grown significantly over the last decade, driven by increases in input and financing costs, heightened regulatory requirements, and restrictive local permitting processes.</a:t>
            </a:r>
            <a:endParaRPr lang="en-US"/>
          </a:p>
        </p:txBody>
      </p:sp>
      <p:graphicFrame>
        <p:nvGraphicFramePr>
          <p:cNvPr id="4" name="Table 3">
            <a:extLst>
              <a:ext uri="{FF2B5EF4-FFF2-40B4-BE49-F238E27FC236}">
                <a16:creationId xmlns:a16="http://schemas.microsoft.com/office/drawing/2014/main" id="{2FE514E3-DCD4-B41C-1D47-C99C97523BA6}"/>
              </a:ext>
            </a:extLst>
          </p:cNvPr>
          <p:cNvGraphicFramePr>
            <a:graphicFrameLocks noGrp="1"/>
          </p:cNvGraphicFramePr>
          <p:nvPr>
            <p:extLst>
              <p:ext uri="{D42A27DB-BD31-4B8C-83A1-F6EECF244321}">
                <p14:modId xmlns:p14="http://schemas.microsoft.com/office/powerpoint/2010/main" val="1959202846"/>
              </p:ext>
            </p:extLst>
          </p:nvPr>
        </p:nvGraphicFramePr>
        <p:xfrm>
          <a:off x="551447" y="1694447"/>
          <a:ext cx="10947783" cy="4861858"/>
        </p:xfrm>
        <a:graphic>
          <a:graphicData uri="http://schemas.openxmlformats.org/drawingml/2006/table">
            <a:tbl>
              <a:tblPr firstRow="1" bandRow="1">
                <a:tableStyleId>{5940675A-B579-460E-94D1-54222C63F5DA}</a:tableStyleId>
              </a:tblPr>
              <a:tblGrid>
                <a:gridCol w="1766421">
                  <a:extLst>
                    <a:ext uri="{9D8B030D-6E8A-4147-A177-3AD203B41FA5}">
                      <a16:colId xmlns:a16="http://schemas.microsoft.com/office/drawing/2014/main" val="741309965"/>
                    </a:ext>
                  </a:extLst>
                </a:gridCol>
                <a:gridCol w="9181362">
                  <a:extLst>
                    <a:ext uri="{9D8B030D-6E8A-4147-A177-3AD203B41FA5}">
                      <a16:colId xmlns:a16="http://schemas.microsoft.com/office/drawing/2014/main" val="2631618840"/>
                    </a:ext>
                  </a:extLst>
                </a:gridCol>
              </a:tblGrid>
              <a:tr h="608430">
                <a:tc>
                  <a:txBody>
                    <a:bodyPr/>
                    <a:lstStyle/>
                    <a:p>
                      <a:r>
                        <a:rPr lang="en-US" b="1">
                          <a:latin typeface="Aptos"/>
                        </a:rPr>
                        <a:t>Land</a:t>
                      </a:r>
                    </a:p>
                  </a:txBody>
                  <a:tcPr>
                    <a:solidFill>
                      <a:schemeClr val="accent6">
                        <a:lumMod val="20000"/>
                        <a:lumOff val="80000"/>
                      </a:schemeClr>
                    </a:solidFill>
                  </a:tcPr>
                </a:tc>
                <a:tc>
                  <a:txBody>
                    <a:bodyPr/>
                    <a:lstStyle/>
                    <a:p>
                      <a:pPr lvl="0" algn="l">
                        <a:buNone/>
                      </a:pPr>
                      <a:r>
                        <a:rPr lang="en-US" sz="2000" b="1" i="0" u="none" strike="noStrike" noProof="0">
                          <a:solidFill>
                            <a:srgbClr val="FF0000"/>
                          </a:solidFill>
                          <a:latin typeface="Aptos"/>
                        </a:rPr>
                        <a:t>Avg. cost: $80K/acre (statewide)</a:t>
                      </a:r>
                      <a:endParaRPr lang="en-US" sz="2000" b="0" i="0" u="none" strike="noStrike" noProof="0">
                        <a:solidFill>
                          <a:srgbClr val="FF0000"/>
                        </a:solidFill>
                        <a:latin typeface="Aptos"/>
                      </a:endParaRPr>
                    </a:p>
                    <a:p>
                      <a:pPr lvl="0" algn="l">
                        <a:buNone/>
                      </a:pPr>
                      <a:r>
                        <a:rPr lang="en-US" sz="1400" b="0" i="0" u="none" strike="noStrike" noProof="0">
                          <a:solidFill>
                            <a:srgbClr val="000000"/>
                          </a:solidFill>
                          <a:latin typeface="Aptos"/>
                        </a:rPr>
                        <a:t>Regionally: </a:t>
                      </a:r>
                      <a:r>
                        <a:rPr lang="en-US" sz="1400" b="0" i="0" u="none" strike="noStrike" noProof="0">
                          <a:solidFill>
                            <a:schemeClr val="tx1"/>
                          </a:solidFill>
                          <a:latin typeface="Aptos"/>
                        </a:rPr>
                        <a:t>$20K/acre (Berkshire), $365k/acre (Essex), $5.6M/acre (Dukes); prohibitive zoning also increases the price of developable land by artificially limiting supply</a:t>
                      </a:r>
                    </a:p>
                  </a:txBody>
                  <a:tcPr/>
                </a:tc>
                <a:extLst>
                  <a:ext uri="{0D108BD9-81ED-4DB2-BD59-A6C34878D82A}">
                    <a16:rowId xmlns:a16="http://schemas.microsoft.com/office/drawing/2014/main" val="3553591333"/>
                  </a:ext>
                </a:extLst>
              </a:tr>
              <a:tr h="782267">
                <a:tc>
                  <a:txBody>
                    <a:bodyPr/>
                    <a:lstStyle/>
                    <a:p>
                      <a:r>
                        <a:rPr lang="en-US" b="1">
                          <a:latin typeface="Aptos"/>
                        </a:rPr>
                        <a:t>Labor</a:t>
                      </a:r>
                    </a:p>
                  </a:txBody>
                  <a:tcPr>
                    <a:solidFill>
                      <a:schemeClr val="accent6">
                        <a:lumMod val="20000"/>
                        <a:lumOff val="80000"/>
                      </a:schemeClr>
                    </a:solidFill>
                  </a:tcPr>
                </a:tc>
                <a:tc>
                  <a:txBody>
                    <a:bodyPr/>
                    <a:lstStyle/>
                    <a:p>
                      <a:pPr lvl="0" algn="l">
                        <a:lnSpc>
                          <a:spcPct val="100000"/>
                        </a:lnSpc>
                        <a:spcBef>
                          <a:spcPts val="0"/>
                        </a:spcBef>
                        <a:spcAft>
                          <a:spcPts val="0"/>
                        </a:spcAft>
                        <a:buNone/>
                      </a:pPr>
                      <a:r>
                        <a:rPr lang="en-US" sz="2000" b="1" i="0" u="none" strike="noStrike" noProof="0">
                          <a:solidFill>
                            <a:srgbClr val="FF0000"/>
                          </a:solidFill>
                          <a:latin typeface="Aptos"/>
                        </a:rPr>
                        <a:t>Rising Cost of Labor</a:t>
                      </a:r>
                    </a:p>
                    <a:p>
                      <a:pPr lvl="0" algn="l">
                        <a:lnSpc>
                          <a:spcPct val="100000"/>
                        </a:lnSpc>
                        <a:spcBef>
                          <a:spcPts val="0"/>
                        </a:spcBef>
                        <a:spcAft>
                          <a:spcPts val="0"/>
                        </a:spcAft>
                        <a:buNone/>
                      </a:pPr>
                      <a:r>
                        <a:rPr lang="en-US" sz="1400" b="0" i="0" u="none" strike="noStrike" noProof="0">
                          <a:latin typeface="Aptos"/>
                        </a:rPr>
                        <a:t>Massachusetts' high, and increasing cost of living means labor costs significantly more here than elsewhere in the U.S. While union labor costs more, this makes possible improved wages, benefits, and protections for union laborers.</a:t>
                      </a:r>
                    </a:p>
                  </a:txBody>
                  <a:tcPr/>
                </a:tc>
                <a:extLst>
                  <a:ext uri="{0D108BD9-81ED-4DB2-BD59-A6C34878D82A}">
                    <a16:rowId xmlns:a16="http://schemas.microsoft.com/office/drawing/2014/main" val="623801032"/>
                  </a:ext>
                </a:extLst>
              </a:tr>
              <a:tr h="782267">
                <a:tc>
                  <a:txBody>
                    <a:bodyPr/>
                    <a:lstStyle/>
                    <a:p>
                      <a:r>
                        <a:rPr lang="en-US" b="1">
                          <a:latin typeface="Aptos"/>
                        </a:rPr>
                        <a:t>Materials</a:t>
                      </a:r>
                    </a:p>
                  </a:txBody>
                  <a:tcPr>
                    <a:solidFill>
                      <a:schemeClr val="accent6">
                        <a:lumMod val="20000"/>
                        <a:lumOff val="80000"/>
                      </a:schemeClr>
                    </a:solidFill>
                  </a:tcPr>
                </a:tc>
                <a:tc>
                  <a:txBody>
                    <a:bodyPr/>
                    <a:lstStyle/>
                    <a:p>
                      <a:pPr lvl="0" algn="l">
                        <a:lnSpc>
                          <a:spcPct val="100000"/>
                        </a:lnSpc>
                        <a:spcBef>
                          <a:spcPts val="0"/>
                        </a:spcBef>
                        <a:spcAft>
                          <a:spcPts val="0"/>
                        </a:spcAft>
                        <a:buNone/>
                      </a:pPr>
                      <a:r>
                        <a:rPr lang="en-US" sz="2000" b="1" i="0" u="none" strike="noStrike" noProof="0">
                          <a:solidFill>
                            <a:srgbClr val="FF0000"/>
                          </a:solidFill>
                          <a:latin typeface="Aptos"/>
                        </a:rPr>
                        <a:t>Overall material costs: +40%</a:t>
                      </a:r>
                      <a:r>
                        <a:rPr lang="en-US" sz="2000" b="1" i="0" u="none" strike="noStrike" noProof="0">
                          <a:latin typeface="Aptos"/>
                        </a:rPr>
                        <a:t> </a:t>
                      </a:r>
                      <a:r>
                        <a:rPr lang="en-US" sz="1300" b="0" i="0" u="none" strike="noStrike" noProof="0">
                          <a:latin typeface="Aptos"/>
                        </a:rPr>
                        <a:t>(since COVID-19) </a:t>
                      </a:r>
                      <a:endParaRPr lang="en-US" sz="1300">
                        <a:latin typeface="Aptos"/>
                      </a:endParaRPr>
                    </a:p>
                    <a:p>
                      <a:pPr lvl="0" algn="l">
                        <a:lnSpc>
                          <a:spcPct val="100000"/>
                        </a:lnSpc>
                        <a:spcBef>
                          <a:spcPts val="0"/>
                        </a:spcBef>
                        <a:spcAft>
                          <a:spcPts val="0"/>
                        </a:spcAft>
                        <a:buNone/>
                      </a:pPr>
                      <a:r>
                        <a:rPr lang="en-US" sz="1400" b="0" i="0" u="none" strike="noStrike" noProof="0">
                          <a:latin typeface="Aptos"/>
                        </a:rPr>
                        <a:t>Some costs have risen even more sharply: Copper: +43%; Steel: +53%; Natural Gas: +147%; tariffs will likely further increase these costs for imported goods like lumber and steel.</a:t>
                      </a:r>
                      <a:endParaRPr lang="en-US" sz="1400">
                        <a:latin typeface="Aptos"/>
                      </a:endParaRPr>
                    </a:p>
                  </a:txBody>
                  <a:tcPr/>
                </a:tc>
                <a:extLst>
                  <a:ext uri="{0D108BD9-81ED-4DB2-BD59-A6C34878D82A}">
                    <a16:rowId xmlns:a16="http://schemas.microsoft.com/office/drawing/2014/main" val="2724664105"/>
                  </a:ext>
                </a:extLst>
              </a:tr>
              <a:tr h="579457">
                <a:tc>
                  <a:txBody>
                    <a:bodyPr/>
                    <a:lstStyle/>
                    <a:p>
                      <a:r>
                        <a:rPr lang="en-US" b="1">
                          <a:latin typeface="Aptos"/>
                        </a:rPr>
                        <a:t>Green Energy</a:t>
                      </a:r>
                    </a:p>
                  </a:txBody>
                  <a:tcPr>
                    <a:solidFill>
                      <a:schemeClr val="accent6">
                        <a:lumMod val="20000"/>
                        <a:lumOff val="80000"/>
                      </a:schemeClr>
                    </a:solidFill>
                  </a:tcPr>
                </a:tc>
                <a:tc>
                  <a:txBody>
                    <a:bodyPr/>
                    <a:lstStyle/>
                    <a:p>
                      <a:pPr lvl="0" algn="l">
                        <a:buNone/>
                      </a:pPr>
                      <a:r>
                        <a:rPr lang="en-US" sz="2000" b="1" i="0" u="none" strike="noStrike" noProof="0">
                          <a:solidFill>
                            <a:srgbClr val="FF0000"/>
                          </a:solidFill>
                          <a:latin typeface="Aptos"/>
                        </a:rPr>
                        <a:t>Overall dev. costs: +5-10% </a:t>
                      </a:r>
                      <a:r>
                        <a:rPr lang="en-US" sz="1300" b="0" i="0" u="none" strike="noStrike" noProof="0">
                          <a:solidFill>
                            <a:schemeClr val="tx1"/>
                          </a:solidFill>
                          <a:latin typeface="Aptos"/>
                        </a:rPr>
                        <a:t>(to comply with updated green energy requirements)</a:t>
                      </a:r>
                    </a:p>
                    <a:p>
                      <a:pPr lvl="0" algn="l">
                        <a:buNone/>
                      </a:pPr>
                      <a:r>
                        <a:rPr lang="en-US" sz="1400" b="0" i="0" u="none" strike="noStrike" noProof="0">
                          <a:solidFill>
                            <a:srgbClr val="000000"/>
                          </a:solidFill>
                          <a:latin typeface="Aptos"/>
                        </a:rPr>
                        <a:t>Compliance with these requirements may reduce utility costs overtime. </a:t>
                      </a:r>
                      <a:endParaRPr lang="en-US" sz="1400">
                        <a:latin typeface="Aptos"/>
                      </a:endParaRPr>
                    </a:p>
                  </a:txBody>
                  <a:tcPr/>
                </a:tc>
                <a:extLst>
                  <a:ext uri="{0D108BD9-81ED-4DB2-BD59-A6C34878D82A}">
                    <a16:rowId xmlns:a16="http://schemas.microsoft.com/office/drawing/2014/main" val="2883147873"/>
                  </a:ext>
                </a:extLst>
              </a:tr>
              <a:tr h="747058">
                <a:tc>
                  <a:txBody>
                    <a:bodyPr/>
                    <a:lstStyle/>
                    <a:p>
                      <a:r>
                        <a:rPr lang="en-US" b="1">
                          <a:latin typeface="Aptos"/>
                        </a:rPr>
                        <a:t>Permitting</a:t>
                      </a:r>
                    </a:p>
                  </a:txBody>
                  <a:tcPr>
                    <a:solidFill>
                      <a:schemeClr val="accent6">
                        <a:lumMod val="20000"/>
                        <a:lumOff val="80000"/>
                      </a:schemeClr>
                    </a:solidFill>
                  </a:tcPr>
                </a:tc>
                <a:tc>
                  <a:txBody>
                    <a:bodyPr/>
                    <a:lstStyle/>
                    <a:p>
                      <a:pPr lvl="0" algn="l">
                        <a:buNone/>
                      </a:pPr>
                      <a:r>
                        <a:rPr lang="en-US" sz="1400" b="0" i="0" u="none" strike="noStrike" noProof="0">
                          <a:solidFill>
                            <a:srgbClr val="000000"/>
                          </a:solidFill>
                          <a:latin typeface="Aptos"/>
                        </a:rPr>
                        <a:t>Projects need numerous approvals for compliance with local and state fire, septic, plumbing, environmental, and other regulations. Waiting for these approvals, and making requested adjustments to receive approval, lengthens project timelines, and increases costs – most notably in interest accrued on loans.</a:t>
                      </a:r>
                      <a:endParaRPr lang="en-US"/>
                    </a:p>
                  </a:txBody>
                  <a:tcPr/>
                </a:tc>
                <a:extLst>
                  <a:ext uri="{0D108BD9-81ED-4DB2-BD59-A6C34878D82A}">
                    <a16:rowId xmlns:a16="http://schemas.microsoft.com/office/drawing/2014/main" val="3672984819"/>
                  </a:ext>
                </a:extLst>
              </a:tr>
              <a:tr h="985077">
                <a:tc>
                  <a:txBody>
                    <a:bodyPr/>
                    <a:lstStyle/>
                    <a:p>
                      <a:r>
                        <a:rPr lang="en-US" b="1">
                          <a:latin typeface="Aptos"/>
                        </a:rPr>
                        <a:t>Interest Rates</a:t>
                      </a:r>
                    </a:p>
                  </a:txBody>
                  <a:tcPr>
                    <a:solidFill>
                      <a:schemeClr val="accent6">
                        <a:lumMod val="20000"/>
                        <a:lumOff val="80000"/>
                      </a:schemeClr>
                    </a:solidFill>
                  </a:tcPr>
                </a:tc>
                <a:tc>
                  <a:txBody>
                    <a:bodyPr/>
                    <a:lstStyle/>
                    <a:p>
                      <a:r>
                        <a:rPr lang="en-US" sz="2000" b="1">
                          <a:solidFill>
                            <a:srgbClr val="FF0000"/>
                          </a:solidFill>
                          <a:latin typeface="Aptos"/>
                        </a:rPr>
                        <a:t>Financing costs: +5% </a:t>
                      </a:r>
                      <a:r>
                        <a:rPr lang="en-US" sz="1400" b="0">
                          <a:solidFill>
                            <a:schemeClr val="tx1"/>
                          </a:solidFill>
                          <a:latin typeface="Aptos"/>
                        </a:rPr>
                        <a:t>(multifamily, since COVID-19)</a:t>
                      </a:r>
                    </a:p>
                    <a:p>
                      <a:pPr lvl="0">
                        <a:buNone/>
                      </a:pPr>
                      <a:r>
                        <a:rPr lang="en-US" sz="1400" b="0">
                          <a:solidFill>
                            <a:schemeClr val="tx1"/>
                          </a:solidFill>
                          <a:latin typeface="Aptos"/>
                        </a:rPr>
                        <a:t>On average, developers borrow roughly 50% of total project costs. Permitting and other project delays not only increase accrued interest, but also make investors less willing to invest to cover these cost escalations, often increasing the premium these investors demand when compared to alternative, safer investments options.</a:t>
                      </a:r>
                    </a:p>
                  </a:txBody>
                  <a:tcPr/>
                </a:tc>
                <a:extLst>
                  <a:ext uri="{0D108BD9-81ED-4DB2-BD59-A6C34878D82A}">
                    <a16:rowId xmlns:a16="http://schemas.microsoft.com/office/drawing/2014/main" val="4250575487"/>
                  </a:ext>
                </a:extLst>
              </a:tr>
            </a:tbl>
          </a:graphicData>
        </a:graphic>
      </p:graphicFrame>
    </p:spTree>
    <p:extLst>
      <p:ext uri="{BB962C8B-B14F-4D97-AF65-F5344CB8AC3E}">
        <p14:creationId xmlns:p14="http://schemas.microsoft.com/office/powerpoint/2010/main" val="1487259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381EA-13B1-EEC0-622A-1B085CD6C406}"/>
              </a:ext>
            </a:extLst>
          </p:cNvPr>
          <p:cNvSpPr>
            <a:spLocks noGrp="1"/>
          </p:cNvSpPr>
          <p:nvPr>
            <p:ph type="title"/>
          </p:nvPr>
        </p:nvSpPr>
        <p:spPr>
          <a:xfrm>
            <a:off x="501819" y="2879"/>
            <a:ext cx="10602418" cy="731520"/>
          </a:xfrm>
        </p:spPr>
        <p:txBody>
          <a:bodyPr/>
          <a:lstStyle/>
          <a:p>
            <a:r>
              <a:rPr lang="en-US" sz="2800">
                <a:cs typeface="Arial"/>
              </a:rPr>
              <a:t>Making it Pencil (III/VIII): Interest Rates</a:t>
            </a:r>
          </a:p>
        </p:txBody>
      </p:sp>
      <p:pic>
        <p:nvPicPr>
          <p:cNvPr id="4" name="Picture 3" descr="A line graph showing interest rate trends 1960-present; rates begin at roughly 4% in 1960, and peak just below 16% in 1980, before declining through 2020, and sharply increasing 2020 to present, where they remain at roughly 5%&#10;">
            <a:extLst>
              <a:ext uri="{FF2B5EF4-FFF2-40B4-BE49-F238E27FC236}">
                <a16:creationId xmlns:a16="http://schemas.microsoft.com/office/drawing/2014/main" id="{9368C501-4E71-6B72-BF98-59BEF11E5032}"/>
              </a:ext>
            </a:extLst>
          </p:cNvPr>
          <p:cNvPicPr>
            <a:picLocks noChangeAspect="1"/>
          </p:cNvPicPr>
          <p:nvPr/>
        </p:nvPicPr>
        <p:blipFill>
          <a:blip r:embed="rId2"/>
          <a:stretch>
            <a:fillRect/>
          </a:stretch>
        </p:blipFill>
        <p:spPr>
          <a:xfrm>
            <a:off x="3475566" y="1079500"/>
            <a:ext cx="8458200" cy="5334000"/>
          </a:xfrm>
          <a:prstGeom prst="rect">
            <a:avLst/>
          </a:prstGeom>
        </p:spPr>
      </p:pic>
      <p:sp>
        <p:nvSpPr>
          <p:cNvPr id="5" name="TextBox 4">
            <a:extLst>
              <a:ext uri="{FF2B5EF4-FFF2-40B4-BE49-F238E27FC236}">
                <a16:creationId xmlns:a16="http://schemas.microsoft.com/office/drawing/2014/main" id="{B59A91F2-B7AD-C9A2-2AE4-4E8C1501A8E2}"/>
              </a:ext>
            </a:extLst>
          </p:cNvPr>
          <p:cNvSpPr txBox="1"/>
          <p:nvPr/>
        </p:nvSpPr>
        <p:spPr>
          <a:xfrm>
            <a:off x="501650" y="1686984"/>
            <a:ext cx="2965450" cy="3893374"/>
          </a:xfrm>
          <a:prstGeom prst="rect">
            <a:avLst/>
          </a:prstGeom>
          <a:noFill/>
          <a:ln w="6350">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Bef>
                <a:spcPts val="300"/>
              </a:spcBef>
              <a:spcAft>
                <a:spcPts val="300"/>
              </a:spcAft>
            </a:pPr>
            <a:r>
              <a:rPr lang="en-US" b="1">
                <a:solidFill>
                  <a:srgbClr val="14558F"/>
                </a:solidFill>
                <a:latin typeface="Aptos"/>
              </a:rPr>
              <a:t>While interest rates have increased substantially since 2020, they are still relatively low compared to historical rates. </a:t>
            </a:r>
          </a:p>
          <a:p>
            <a:pPr>
              <a:spcBef>
                <a:spcPts val="300"/>
              </a:spcBef>
              <a:spcAft>
                <a:spcPts val="300"/>
              </a:spcAft>
            </a:pPr>
            <a:endParaRPr lang="en-US" b="1">
              <a:solidFill>
                <a:srgbClr val="14558F"/>
              </a:solidFill>
              <a:latin typeface="Aptos"/>
            </a:endParaRPr>
          </a:p>
          <a:p>
            <a:pPr>
              <a:spcBef>
                <a:spcPts val="300"/>
              </a:spcBef>
              <a:spcAft>
                <a:spcPts val="300"/>
              </a:spcAft>
            </a:pPr>
            <a:r>
              <a:rPr lang="en-US" sz="1600">
                <a:latin typeface="Aptos"/>
              </a:rPr>
              <a:t>Cost pressures from interest rates thus arise less from these rates being unreasonably high, and more from their rapid increase and the compounding effect that increase has on other cost pressures.</a:t>
            </a:r>
          </a:p>
          <a:p>
            <a:pPr>
              <a:spcBef>
                <a:spcPts val="300"/>
              </a:spcBef>
              <a:spcAft>
                <a:spcPts val="300"/>
              </a:spcAft>
            </a:pPr>
            <a:endParaRPr lang="en-US" b="1">
              <a:solidFill>
                <a:srgbClr val="14558F"/>
              </a:solidFill>
              <a:latin typeface="Aptos"/>
            </a:endParaRPr>
          </a:p>
        </p:txBody>
      </p:sp>
    </p:spTree>
    <p:extLst>
      <p:ext uri="{BB962C8B-B14F-4D97-AF65-F5344CB8AC3E}">
        <p14:creationId xmlns:p14="http://schemas.microsoft.com/office/powerpoint/2010/main" val="1287470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B2263-EB17-FFFD-6585-7BC4EDC96DF6}"/>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BD319B4-5A47-8B79-A028-CEC43501422F}"/>
              </a:ext>
            </a:extLst>
          </p:cNvPr>
          <p:cNvSpPr/>
          <p:nvPr/>
        </p:nvSpPr>
        <p:spPr>
          <a:xfrm>
            <a:off x="521117" y="1323373"/>
            <a:ext cx="5101731" cy="5120921"/>
          </a:xfrm>
          <a:prstGeom prst="roundRect">
            <a:avLst/>
          </a:prstGeom>
          <a:solidFill>
            <a:schemeClr val="accent5">
              <a:lumMod val="20000"/>
              <a:lumOff val="80000"/>
            </a:schemeClr>
          </a:solidFill>
          <a:ln w="6350" cap="sq">
            <a:solidFill>
              <a:schemeClr val="accent5">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lang="en-US" sz="1400" b="1" u="sng">
                <a:solidFill>
                  <a:srgbClr val="680A1D"/>
                </a:solidFill>
                <a:latin typeface="Aptos"/>
                <a:cs typeface="Arial"/>
              </a:rPr>
              <a:t>Operating Costs</a:t>
            </a:r>
            <a:endParaRPr lang="en-US">
              <a:latin typeface="Aptos"/>
            </a:endParaRPr>
          </a:p>
          <a:p>
            <a:pPr marL="171450" marR="0" lvl="0" indent="-171450" defTabSz="914400" rtl="0" eaLnBrk="1" fontAlgn="auto" latinLnBrk="0" hangingPunct="1">
              <a:lnSpc>
                <a:spcPct val="100000"/>
              </a:lnSpc>
              <a:spcBef>
                <a:spcPts val="0"/>
              </a:spcBef>
              <a:buClrTx/>
              <a:buSzTx/>
              <a:buFont typeface="Arial" panose="020B0604020202020204" pitchFamily="34" charset="0"/>
              <a:buChar char="•"/>
              <a:tabLst/>
              <a:defRPr/>
            </a:pPr>
            <a:r>
              <a:rPr lang="en-US" sz="1200">
                <a:solidFill>
                  <a:srgbClr val="680A1D"/>
                </a:solidFill>
                <a:latin typeface="Aptos"/>
                <a:cs typeface="Arial"/>
              </a:rPr>
              <a:t>Property Management Fees</a:t>
            </a:r>
          </a:p>
          <a:p>
            <a:pPr marL="171450" marR="0" lvl="0" indent="-171450" defTabSz="914400" rtl="0" eaLnBrk="1" fontAlgn="auto" latinLnBrk="0" hangingPunct="1">
              <a:lnSpc>
                <a:spcPct val="100000"/>
              </a:lnSpc>
              <a:spcBef>
                <a:spcPts val="0"/>
              </a:spcBef>
              <a:buClrTx/>
              <a:buSzTx/>
              <a:buFont typeface="Arial" panose="020B0604020202020204" pitchFamily="34" charset="0"/>
              <a:buChar char="•"/>
              <a:tabLst/>
              <a:defRPr/>
            </a:pPr>
            <a:r>
              <a:rPr lang="en-US" sz="1200">
                <a:solidFill>
                  <a:srgbClr val="680A1D"/>
                </a:solidFill>
                <a:latin typeface="Aptos"/>
                <a:cs typeface="Arial"/>
              </a:rPr>
              <a:t>Maintenance staff including housekeeping</a:t>
            </a:r>
          </a:p>
          <a:p>
            <a:pPr marL="171450" marR="0" lvl="0" indent="-171450" defTabSz="914400" rtl="0" eaLnBrk="1" fontAlgn="auto" latinLnBrk="0" hangingPunct="1">
              <a:lnSpc>
                <a:spcPct val="100000"/>
              </a:lnSpc>
              <a:spcBef>
                <a:spcPts val="0"/>
              </a:spcBef>
              <a:buClrTx/>
              <a:buSzTx/>
              <a:buFont typeface="Arial" panose="020B0604020202020204" pitchFamily="34" charset="0"/>
              <a:buChar char="•"/>
              <a:tabLst/>
              <a:defRPr/>
            </a:pPr>
            <a:r>
              <a:rPr lang="en-US" sz="1200">
                <a:solidFill>
                  <a:srgbClr val="680A1D"/>
                </a:solidFill>
                <a:latin typeface="Aptos"/>
                <a:cs typeface="Arial"/>
              </a:rPr>
              <a:t>Maintenance, repair, and housekeeping (trash, extermination, landscaping, snow removal, repairs, painting, elevators)</a:t>
            </a:r>
          </a:p>
          <a:p>
            <a:pPr marL="171450" marR="0" lvl="0" indent="-171450" defTabSz="914400" rtl="0" eaLnBrk="1" fontAlgn="auto" latinLnBrk="0" hangingPunct="1">
              <a:lnSpc>
                <a:spcPct val="100000"/>
              </a:lnSpc>
              <a:spcBef>
                <a:spcPts val="0"/>
              </a:spcBef>
              <a:buClrTx/>
              <a:buSzTx/>
              <a:buFont typeface="Arial" panose="020B0604020202020204" pitchFamily="34" charset="0"/>
              <a:buChar char="•"/>
              <a:tabLst/>
              <a:defRPr/>
            </a:pPr>
            <a:r>
              <a:rPr lang="en-US" sz="1200">
                <a:solidFill>
                  <a:srgbClr val="680A1D"/>
                </a:solidFill>
                <a:latin typeface="Aptos"/>
                <a:cs typeface="Arial"/>
              </a:rPr>
              <a:t>Utilities</a:t>
            </a:r>
          </a:p>
          <a:p>
            <a:pPr marL="171450" marR="0" lvl="0" indent="-171450" defTabSz="914400" rtl="0" eaLnBrk="1" fontAlgn="auto" latinLnBrk="0" hangingPunct="1">
              <a:lnSpc>
                <a:spcPct val="100000"/>
              </a:lnSpc>
              <a:spcBef>
                <a:spcPts val="0"/>
              </a:spcBef>
              <a:buClrTx/>
              <a:buSzTx/>
              <a:buFont typeface="Arial" panose="020B0604020202020204" pitchFamily="34" charset="0"/>
              <a:buChar char="•"/>
              <a:tabLst/>
              <a:defRPr/>
            </a:pPr>
            <a:r>
              <a:rPr lang="en-US" sz="1200">
                <a:solidFill>
                  <a:srgbClr val="680A1D"/>
                </a:solidFill>
                <a:latin typeface="Aptos"/>
                <a:cs typeface="Arial"/>
              </a:rPr>
              <a:t>Marketing and leasing (advertising, processing applications, credit checks)</a:t>
            </a:r>
          </a:p>
          <a:p>
            <a:pPr marL="171450" marR="0" lvl="0" indent="-171450" defTabSz="914400" rtl="0" eaLnBrk="1" fontAlgn="auto" latinLnBrk="0" hangingPunct="1">
              <a:lnSpc>
                <a:spcPct val="100000"/>
              </a:lnSpc>
              <a:spcBef>
                <a:spcPts val="0"/>
              </a:spcBef>
              <a:buClrTx/>
              <a:buSzTx/>
              <a:buFont typeface="Arial" panose="020B0604020202020204" pitchFamily="34" charset="0"/>
              <a:buChar char="•"/>
              <a:tabLst/>
              <a:defRPr/>
            </a:pPr>
            <a:r>
              <a:rPr lang="en-US" sz="1200">
                <a:solidFill>
                  <a:srgbClr val="680A1D"/>
                </a:solidFill>
                <a:latin typeface="Aptos"/>
                <a:cs typeface="Arial"/>
              </a:rPr>
              <a:t>Security staff and systems</a:t>
            </a:r>
          </a:p>
          <a:p>
            <a:pPr marL="171450" marR="0" lvl="0" indent="-171450" defTabSz="914400" rtl="0" eaLnBrk="1" fontAlgn="auto" latinLnBrk="0" hangingPunct="1">
              <a:lnSpc>
                <a:spcPct val="100000"/>
              </a:lnSpc>
              <a:spcBef>
                <a:spcPts val="0"/>
              </a:spcBef>
              <a:buClrTx/>
              <a:buSzTx/>
              <a:buFont typeface="Arial" panose="020B0604020202020204" pitchFamily="34" charset="0"/>
              <a:buChar char="•"/>
              <a:tabLst/>
              <a:defRPr/>
            </a:pPr>
            <a:r>
              <a:rPr lang="en-US" sz="1200">
                <a:solidFill>
                  <a:srgbClr val="680A1D"/>
                </a:solidFill>
                <a:latin typeface="Aptos"/>
                <a:cs typeface="Arial"/>
              </a:rPr>
              <a:t>Taxes and insurance</a:t>
            </a:r>
          </a:p>
          <a:p>
            <a:pPr marL="171450" marR="0" lvl="0" indent="-171450" defTabSz="914400" rtl="0" eaLnBrk="1" fontAlgn="auto" latinLnBrk="0" hangingPunct="1">
              <a:lnSpc>
                <a:spcPct val="100000"/>
              </a:lnSpc>
              <a:spcBef>
                <a:spcPts val="0"/>
              </a:spcBef>
              <a:buClrTx/>
              <a:buSzTx/>
              <a:buFont typeface="Arial" panose="020B0604020202020204" pitchFamily="34" charset="0"/>
              <a:buChar char="•"/>
              <a:tabLst/>
              <a:defRPr/>
            </a:pPr>
            <a:r>
              <a:rPr lang="en-US" sz="1200">
                <a:solidFill>
                  <a:srgbClr val="680A1D"/>
                </a:solidFill>
                <a:latin typeface="Aptos"/>
                <a:cs typeface="Arial"/>
              </a:rPr>
              <a:t>Administrative staff (rent collection, bookkeeping, receptionist)</a:t>
            </a:r>
          </a:p>
          <a:p>
            <a:pPr marL="171450" marR="0" lvl="0" indent="-171450" defTabSz="914400" rtl="0" eaLnBrk="1" fontAlgn="auto" latinLnBrk="0" hangingPunct="1">
              <a:lnSpc>
                <a:spcPct val="100000"/>
              </a:lnSpc>
              <a:spcBef>
                <a:spcPts val="0"/>
              </a:spcBef>
              <a:buClrTx/>
              <a:buSzTx/>
              <a:buFont typeface="Arial" panose="020B0604020202020204" pitchFamily="34" charset="0"/>
              <a:buChar char="•"/>
              <a:tabLst/>
              <a:defRPr/>
            </a:pPr>
            <a:r>
              <a:rPr lang="en-US" sz="1200">
                <a:solidFill>
                  <a:srgbClr val="680A1D"/>
                </a:solidFill>
                <a:latin typeface="Aptos"/>
                <a:cs typeface="Arial"/>
              </a:rPr>
              <a:t>Operating and replacement reserves</a:t>
            </a:r>
          </a:p>
          <a:p>
            <a:pPr marL="171450" marR="0" lvl="0" indent="-171450" defTabSz="914400" rtl="0" eaLnBrk="1" fontAlgn="auto" latinLnBrk="0" hangingPunct="1">
              <a:lnSpc>
                <a:spcPct val="100000"/>
              </a:lnSpc>
              <a:spcBef>
                <a:spcPts val="0"/>
              </a:spcBef>
              <a:buClrTx/>
              <a:buSzTx/>
              <a:buFont typeface="Arial" panose="020B0604020202020204" pitchFamily="34" charset="0"/>
              <a:buChar char="•"/>
              <a:tabLst/>
              <a:defRPr/>
            </a:pPr>
            <a:r>
              <a:rPr lang="en-US" sz="1200">
                <a:solidFill>
                  <a:srgbClr val="680A1D"/>
                </a:solidFill>
                <a:latin typeface="Aptos"/>
                <a:cs typeface="Arial"/>
              </a:rPr>
              <a:t>Fringe &amp; benefits for all staff</a:t>
            </a:r>
          </a:p>
          <a:p>
            <a:pPr marL="171450" marR="0" lvl="0" indent="-171450" defTabSz="914400" rtl="0" eaLnBrk="1" fontAlgn="auto" latinLnBrk="0" hangingPunct="1">
              <a:lnSpc>
                <a:spcPct val="100000"/>
              </a:lnSpc>
              <a:spcBef>
                <a:spcPts val="0"/>
              </a:spcBef>
              <a:buClrTx/>
              <a:buSzTx/>
              <a:buFont typeface="Arial" panose="020B0604020202020204" pitchFamily="34" charset="0"/>
              <a:buChar char="•"/>
              <a:tabLst/>
              <a:defRPr/>
            </a:pPr>
            <a:r>
              <a:rPr lang="en-US" sz="1200">
                <a:solidFill>
                  <a:srgbClr val="680A1D"/>
                </a:solidFill>
                <a:latin typeface="Aptos"/>
                <a:cs typeface="Arial"/>
              </a:rPr>
              <a:t>Food and meals (entire building)</a:t>
            </a:r>
            <a:endParaRPr lang="en-US" sz="1200" b="1" u="sng">
              <a:solidFill>
                <a:srgbClr val="680A1D"/>
              </a:solidFill>
              <a:latin typeface="Aptos"/>
              <a:cs typeface="Arial"/>
            </a:endParaRPr>
          </a:p>
          <a:p>
            <a:pPr marR="0" lvl="0" algn="ctr" defTabSz="914400" rtl="0" eaLnBrk="1" fontAlgn="auto" latinLnBrk="0" hangingPunct="1">
              <a:lnSpc>
                <a:spcPct val="100000"/>
              </a:lnSpc>
              <a:spcBef>
                <a:spcPts val="0"/>
              </a:spcBef>
              <a:spcAft>
                <a:spcPts val="400"/>
              </a:spcAft>
              <a:buClrTx/>
              <a:buSzTx/>
              <a:tabLst/>
              <a:defRPr/>
            </a:pPr>
            <a:endParaRPr lang="en-US" sz="1400" b="1" u="sng">
              <a:solidFill>
                <a:srgbClr val="680A1D"/>
              </a:solidFill>
              <a:latin typeface="Aptos"/>
              <a:cs typeface="Arial"/>
            </a:endParaRPr>
          </a:p>
          <a:p>
            <a:pPr marR="0" lvl="0" algn="ctr" defTabSz="914400" rtl="0" eaLnBrk="1" fontAlgn="auto" latinLnBrk="0" hangingPunct="1">
              <a:lnSpc>
                <a:spcPct val="100000"/>
              </a:lnSpc>
              <a:spcBef>
                <a:spcPts val="0"/>
              </a:spcBef>
              <a:spcAft>
                <a:spcPts val="400"/>
              </a:spcAft>
              <a:buClrTx/>
              <a:buSzTx/>
              <a:tabLst/>
              <a:defRPr/>
            </a:pPr>
            <a:r>
              <a:rPr lang="en-US" sz="1400" b="1" u="sng">
                <a:solidFill>
                  <a:srgbClr val="680A1D"/>
                </a:solidFill>
                <a:latin typeface="Aptos"/>
                <a:cs typeface="Arial"/>
              </a:rPr>
              <a:t>Staffing Costs</a:t>
            </a:r>
          </a:p>
          <a:p>
            <a:pPr marL="171450" marR="0" lvl="0" indent="-171450" defTabSz="914400" rtl="0" eaLnBrk="1" fontAlgn="auto" latinLnBrk="0" hangingPunct="1">
              <a:lnSpc>
                <a:spcPct val="100000"/>
              </a:lnSpc>
              <a:spcBef>
                <a:spcPts val="0"/>
              </a:spcBef>
              <a:buClrTx/>
              <a:buSzTx/>
              <a:buFont typeface="Arial" panose="020B0604020202020204" pitchFamily="34" charset="0"/>
              <a:buChar char="•"/>
              <a:tabLst/>
              <a:defRPr/>
            </a:pPr>
            <a:r>
              <a:rPr lang="en-US" sz="1200">
                <a:solidFill>
                  <a:srgbClr val="680A1D"/>
                </a:solidFill>
                <a:latin typeface="Aptos"/>
                <a:cs typeface="Arial"/>
              </a:rPr>
              <a:t>Case management</a:t>
            </a:r>
          </a:p>
          <a:p>
            <a:pPr marL="171450" marR="0" lvl="0" indent="-171450" defTabSz="914400" rtl="0" eaLnBrk="1" fontAlgn="auto" latinLnBrk="0" hangingPunct="1">
              <a:lnSpc>
                <a:spcPct val="100000"/>
              </a:lnSpc>
              <a:spcBef>
                <a:spcPts val="0"/>
              </a:spcBef>
              <a:buClrTx/>
              <a:buSzTx/>
              <a:buFont typeface="Arial" panose="020B0604020202020204" pitchFamily="34" charset="0"/>
              <a:buChar char="•"/>
              <a:tabLst/>
              <a:defRPr/>
            </a:pPr>
            <a:r>
              <a:rPr lang="en-US" sz="1200">
                <a:solidFill>
                  <a:srgbClr val="680A1D"/>
                </a:solidFill>
                <a:latin typeface="Aptos"/>
                <a:cs typeface="Arial"/>
              </a:rPr>
              <a:t>Resident Service Coordinators</a:t>
            </a:r>
          </a:p>
          <a:p>
            <a:pPr marL="171450" marR="0" lvl="0" indent="-171450" defTabSz="914400" rtl="0" eaLnBrk="1" fontAlgn="auto" latinLnBrk="0" hangingPunct="1">
              <a:lnSpc>
                <a:spcPct val="100000"/>
              </a:lnSpc>
              <a:spcBef>
                <a:spcPts val="0"/>
              </a:spcBef>
              <a:buClrTx/>
              <a:buSzTx/>
              <a:buFont typeface="Arial" panose="020B0604020202020204" pitchFamily="34" charset="0"/>
              <a:buChar char="•"/>
              <a:tabLst/>
              <a:defRPr/>
            </a:pPr>
            <a:r>
              <a:rPr lang="en-US" sz="1200">
                <a:solidFill>
                  <a:srgbClr val="680A1D"/>
                </a:solidFill>
                <a:latin typeface="Aptos"/>
                <a:cs typeface="Arial"/>
              </a:rPr>
              <a:t>Childcare/parenting support</a:t>
            </a:r>
          </a:p>
          <a:p>
            <a:pPr marL="171450" marR="0" lvl="0" indent="-171450" defTabSz="914400" rtl="0" eaLnBrk="1" fontAlgn="auto" latinLnBrk="0" hangingPunct="1">
              <a:lnSpc>
                <a:spcPct val="100000"/>
              </a:lnSpc>
              <a:spcBef>
                <a:spcPts val="0"/>
              </a:spcBef>
              <a:buClrTx/>
              <a:buSzTx/>
              <a:buFont typeface="Arial" panose="020B0604020202020204" pitchFamily="34" charset="0"/>
              <a:buChar char="•"/>
              <a:tabLst/>
              <a:defRPr/>
            </a:pPr>
            <a:r>
              <a:rPr lang="en-US" sz="1200">
                <a:solidFill>
                  <a:srgbClr val="680A1D"/>
                </a:solidFill>
                <a:latin typeface="Aptos"/>
                <a:cs typeface="Arial"/>
              </a:rPr>
              <a:t>Legal assistance</a:t>
            </a:r>
          </a:p>
          <a:p>
            <a:pPr marL="171450" marR="0" lvl="0" indent="-171450" defTabSz="914400" rtl="0" eaLnBrk="1" fontAlgn="auto" latinLnBrk="0" hangingPunct="1">
              <a:lnSpc>
                <a:spcPct val="100000"/>
              </a:lnSpc>
              <a:spcBef>
                <a:spcPts val="0"/>
              </a:spcBef>
              <a:buClrTx/>
              <a:buSzTx/>
              <a:buFont typeface="Arial" panose="020B0604020202020204" pitchFamily="34" charset="0"/>
              <a:buChar char="•"/>
              <a:tabLst/>
              <a:defRPr/>
            </a:pPr>
            <a:r>
              <a:rPr lang="en-US" sz="1200">
                <a:solidFill>
                  <a:srgbClr val="680A1D"/>
                </a:solidFill>
                <a:latin typeface="Aptos"/>
                <a:cs typeface="Arial"/>
              </a:rPr>
              <a:t>Employment training/support</a:t>
            </a:r>
          </a:p>
          <a:p>
            <a:pPr marL="171450" marR="0" lvl="0" indent="-171450" defTabSz="914400" rtl="0" eaLnBrk="1" fontAlgn="auto" latinLnBrk="0" hangingPunct="1">
              <a:lnSpc>
                <a:spcPct val="100000"/>
              </a:lnSpc>
              <a:spcBef>
                <a:spcPts val="0"/>
              </a:spcBef>
              <a:buClrTx/>
              <a:buSzTx/>
              <a:buFont typeface="Arial" panose="020B0604020202020204" pitchFamily="34" charset="0"/>
              <a:buChar char="•"/>
              <a:tabLst/>
              <a:defRPr/>
            </a:pPr>
            <a:r>
              <a:rPr lang="en-US" sz="1200">
                <a:solidFill>
                  <a:srgbClr val="680A1D"/>
                </a:solidFill>
                <a:latin typeface="Aptos"/>
                <a:cs typeface="Arial"/>
              </a:rPr>
              <a:t>Money management/budgeting</a:t>
            </a:r>
          </a:p>
          <a:p>
            <a:pPr marL="171450" marR="0" lvl="0" indent="-171450" defTabSz="914400" rtl="0" eaLnBrk="1" fontAlgn="auto" latinLnBrk="0" hangingPunct="1">
              <a:lnSpc>
                <a:spcPct val="100000"/>
              </a:lnSpc>
              <a:spcBef>
                <a:spcPts val="0"/>
              </a:spcBef>
              <a:buClrTx/>
              <a:buSzTx/>
              <a:buFont typeface="Arial" panose="020B0604020202020204" pitchFamily="34" charset="0"/>
              <a:buChar char="•"/>
              <a:tabLst/>
              <a:defRPr/>
            </a:pPr>
            <a:r>
              <a:rPr lang="en-US" sz="1200">
                <a:solidFill>
                  <a:srgbClr val="680A1D"/>
                </a:solidFill>
                <a:latin typeface="Aptos"/>
                <a:cs typeface="Arial"/>
              </a:rPr>
              <a:t>Mental Health or Substance Use Disorder services (e.g. recovery</a:t>
            </a:r>
          </a:p>
          <a:p>
            <a:pPr marL="171450" marR="0" lvl="0" indent="-171450" defTabSz="914400" rtl="0" eaLnBrk="1" fontAlgn="auto" latinLnBrk="0" hangingPunct="1">
              <a:lnSpc>
                <a:spcPct val="100000"/>
              </a:lnSpc>
              <a:spcBef>
                <a:spcPts val="0"/>
              </a:spcBef>
              <a:buClrTx/>
              <a:buSzTx/>
              <a:buFont typeface="Arial" panose="020B0604020202020204" pitchFamily="34" charset="0"/>
              <a:buChar char="•"/>
              <a:tabLst/>
              <a:defRPr/>
            </a:pPr>
            <a:r>
              <a:rPr lang="en-US" sz="1200">
                <a:solidFill>
                  <a:srgbClr val="680A1D"/>
                </a:solidFill>
                <a:latin typeface="Aptos"/>
                <a:cs typeface="Arial"/>
              </a:rPr>
              <a:t>Transportation</a:t>
            </a:r>
          </a:p>
          <a:p>
            <a:pPr marR="0" lvl="0" defTabSz="914400" rtl="0" eaLnBrk="1" fontAlgn="auto" latinLnBrk="0" hangingPunct="1">
              <a:lnSpc>
                <a:spcPct val="100000"/>
              </a:lnSpc>
              <a:spcBef>
                <a:spcPts val="0"/>
              </a:spcBef>
              <a:spcAft>
                <a:spcPts val="600"/>
              </a:spcAft>
              <a:buClrTx/>
              <a:buSzTx/>
              <a:tabLst/>
              <a:defRPr/>
            </a:pPr>
            <a:endParaRPr lang="en-US" sz="1100" b="1" u="sng">
              <a:solidFill>
                <a:srgbClr val="680A1D"/>
              </a:solidFill>
              <a:latin typeface="Arial" panose="020B0604020202020204"/>
              <a:cs typeface="Arial"/>
            </a:endParaRPr>
          </a:p>
          <a:p>
            <a:pPr marR="0" lvl="0" defTabSz="914400" rtl="0" eaLnBrk="1" fontAlgn="auto" latinLnBrk="0" hangingPunct="1">
              <a:lnSpc>
                <a:spcPct val="100000"/>
              </a:lnSpc>
              <a:spcBef>
                <a:spcPts val="0"/>
              </a:spcBef>
              <a:spcAft>
                <a:spcPts val="600"/>
              </a:spcAft>
              <a:buClrTx/>
              <a:buSzTx/>
              <a:tabLst/>
              <a:defRPr/>
            </a:pPr>
            <a:endParaRPr lang="en-US" sz="1100" b="1" u="sng">
              <a:solidFill>
                <a:srgbClr val="680A1D"/>
              </a:solidFill>
              <a:latin typeface="Arial" panose="020B0604020202020204"/>
              <a:cs typeface="Arial"/>
            </a:endParaRPr>
          </a:p>
          <a:p>
            <a:pPr marL="0" marR="0" lvl="0" indent="0" algn="ctr" defTabSz="914400" rtl="0" eaLnBrk="1" fontAlgn="auto" latinLnBrk="0" hangingPunct="1">
              <a:lnSpc>
                <a:spcPct val="100000"/>
              </a:lnSpc>
              <a:spcBef>
                <a:spcPts val="0"/>
              </a:spcBef>
              <a:spcAft>
                <a:spcPts val="600"/>
              </a:spcAft>
              <a:buClrTx/>
              <a:buSzTx/>
              <a:buFontTx/>
              <a:buNone/>
              <a:tabLst/>
              <a:defRPr/>
            </a:pPr>
            <a:endParaRPr lang="en-US" sz="1050" b="1" u="sng">
              <a:solidFill>
                <a:srgbClr val="680A1D"/>
              </a:solidFill>
              <a:latin typeface="Arial" panose="020B0604020202020204"/>
              <a:cs typeface="Arial"/>
            </a:endParaRPr>
          </a:p>
        </p:txBody>
      </p:sp>
      <p:sp>
        <p:nvSpPr>
          <p:cNvPr id="7" name="Rectangle: Rounded Corners 6">
            <a:extLst>
              <a:ext uri="{FF2B5EF4-FFF2-40B4-BE49-F238E27FC236}">
                <a16:creationId xmlns:a16="http://schemas.microsoft.com/office/drawing/2014/main" id="{E09EA024-3CE1-835F-4EE6-13592541B2D2}"/>
              </a:ext>
            </a:extLst>
          </p:cNvPr>
          <p:cNvSpPr/>
          <p:nvPr/>
        </p:nvSpPr>
        <p:spPr>
          <a:xfrm>
            <a:off x="6936206" y="1323373"/>
            <a:ext cx="4734677" cy="2336762"/>
          </a:xfrm>
          <a:prstGeom prst="roundRect">
            <a:avLst/>
          </a:prstGeom>
          <a:solidFill>
            <a:schemeClr val="accent2">
              <a:lumMod val="60000"/>
              <a:lumOff val="40000"/>
            </a:schemeClr>
          </a:solidFill>
          <a:ln w="6350" cap="sq">
            <a:solidFill>
              <a:schemeClr val="accent5">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600" b="1" i="0" u="sng" strike="noStrike" kern="1200" cap="none" spc="0" normalizeH="0" baseline="0" noProof="0">
                <a:ln>
                  <a:noFill/>
                </a:ln>
                <a:solidFill>
                  <a:srgbClr val="FFFFFF"/>
                </a:solidFill>
                <a:effectLst/>
                <a:uLnTx/>
                <a:uFillTx/>
                <a:latin typeface="Aptos"/>
              </a:rPr>
              <a:t>Operating Revenue Sources</a:t>
            </a:r>
            <a:endParaRPr lang="en-US" sz="1600" b="1" i="0" u="sng" strike="noStrike" kern="1200" cap="none" spc="0" normalizeH="0" baseline="0" noProof="0">
              <a:ln>
                <a:noFill/>
              </a:ln>
              <a:solidFill>
                <a:srgbClr val="FFFFFF"/>
              </a:solidFill>
              <a:effectLst/>
              <a:uLnTx/>
              <a:uFillTx/>
              <a:latin typeface="Aptos"/>
              <a:cs typeface="Arial"/>
            </a:endParaRP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400" b="1" i="0" u="sng" strike="noStrike" kern="1200" cap="none" spc="0" normalizeH="0" baseline="0" noProof="0">
                <a:ln>
                  <a:noFill/>
                </a:ln>
                <a:solidFill>
                  <a:srgbClr val="FFFFFF"/>
                </a:solidFill>
                <a:effectLst/>
                <a:uLnTx/>
                <a:uFillTx/>
                <a:latin typeface="Aptos"/>
              </a:rPr>
              <a:t>Vouchers</a:t>
            </a:r>
            <a:r>
              <a:rPr kumimoji="0" lang="en-US" sz="1400" b="0" i="0" u="sng" strike="noStrike" kern="1200" cap="none" spc="0" normalizeH="0" baseline="0" noProof="0">
                <a:ln>
                  <a:noFill/>
                </a:ln>
                <a:solidFill>
                  <a:srgbClr val="FFFFFF"/>
                </a:solidFill>
                <a:effectLst/>
                <a:uLnTx/>
                <a:uFillTx/>
                <a:latin typeface="Aptos"/>
              </a:rPr>
              <a:t> </a:t>
            </a:r>
            <a:r>
              <a:rPr kumimoji="0" lang="en-US" sz="1400" b="0" i="0" u="none" strike="noStrike" kern="1200" cap="none" spc="0" normalizeH="0" baseline="0" noProof="0">
                <a:ln>
                  <a:noFill/>
                </a:ln>
                <a:solidFill>
                  <a:srgbClr val="FFFFFF"/>
                </a:solidFill>
                <a:effectLst/>
                <a:uLnTx/>
                <a:uFillTx/>
                <a:latin typeface="Aptos"/>
              </a:rPr>
              <a:t>-&gt; Amount and type of vouchers per project</a:t>
            </a:r>
            <a:endParaRPr lang="en-US" sz="1400" b="0" i="0" u="none" strike="noStrike" kern="1200" cap="none" spc="0" normalizeH="0" baseline="0" noProof="0">
              <a:ln>
                <a:noFill/>
              </a:ln>
              <a:solidFill>
                <a:srgbClr val="FFFFFF"/>
              </a:solidFill>
              <a:effectLst/>
              <a:uLnTx/>
              <a:uFillTx/>
              <a:latin typeface="Aptos"/>
              <a:cs typeface="Arial"/>
            </a:endParaRP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400" b="1" i="0" u="sng" strike="noStrike" kern="1200" cap="none" spc="0" normalizeH="0" baseline="0" noProof="0">
                <a:ln>
                  <a:noFill/>
                </a:ln>
                <a:solidFill>
                  <a:srgbClr val="FFFFFF"/>
                </a:solidFill>
                <a:effectLst/>
                <a:uLnTx/>
                <a:uFillTx/>
                <a:latin typeface="Aptos"/>
              </a:rPr>
              <a:t>Rental income </a:t>
            </a:r>
            <a:r>
              <a:rPr kumimoji="0" lang="en-US" sz="1400" b="1" i="0" u="none" strike="noStrike" kern="1200" cap="none" spc="0" normalizeH="0" baseline="0" noProof="0">
                <a:ln>
                  <a:noFill/>
                </a:ln>
                <a:solidFill>
                  <a:srgbClr val="FFFFFF"/>
                </a:solidFill>
                <a:effectLst/>
                <a:uLnTx/>
                <a:uFillTx/>
                <a:latin typeface="Aptos"/>
              </a:rPr>
              <a:t>-&gt; </a:t>
            </a:r>
            <a:r>
              <a:rPr kumimoji="0" lang="en-US" sz="1400" i="0" u="none" strike="noStrike" kern="1200" cap="none" spc="0" normalizeH="0" baseline="0" noProof="0">
                <a:ln>
                  <a:noFill/>
                </a:ln>
                <a:solidFill>
                  <a:srgbClr val="FFFFFF"/>
                </a:solidFill>
                <a:effectLst/>
                <a:uLnTx/>
                <a:uFillTx/>
                <a:latin typeface="Aptos"/>
              </a:rPr>
              <a:t>How much rent do you collect from tenants? </a:t>
            </a:r>
            <a:r>
              <a:rPr lang="en-US" sz="1400">
                <a:solidFill>
                  <a:srgbClr val="FFFFFF"/>
                </a:solidFill>
                <a:latin typeface="Aptos"/>
              </a:rPr>
              <a:t>What are the underlying assumptions and policy for ELI populations (e.g. PSH)</a:t>
            </a:r>
            <a:endParaRPr lang="en-US" sz="1400">
              <a:solidFill>
                <a:srgbClr val="FFFFFF"/>
              </a:solidFill>
              <a:latin typeface="Aptos"/>
              <a:cs typeface="Arial"/>
            </a:endParaRPr>
          </a:p>
          <a:p>
            <a:pPr marL="0" marR="0" lvl="0" indent="0" algn="ctr" defTabSz="914400" rtl="0" eaLnBrk="1" fontAlgn="auto" latinLnBrk="0" hangingPunct="1">
              <a:lnSpc>
                <a:spcPct val="100000"/>
              </a:lnSpc>
              <a:spcBef>
                <a:spcPts val="300"/>
              </a:spcBef>
              <a:spcAft>
                <a:spcPts val="300"/>
              </a:spcAft>
              <a:buClrTx/>
              <a:buSzTx/>
              <a:buFontTx/>
              <a:buNone/>
              <a:tabLst/>
              <a:defRPr/>
            </a:pPr>
            <a:r>
              <a:rPr lang="en-US" sz="1400" b="1" u="sng">
                <a:solidFill>
                  <a:srgbClr val="FFFFFF"/>
                </a:solidFill>
                <a:latin typeface="Aptos"/>
              </a:rPr>
              <a:t>Other Government/Philanthropic Sources </a:t>
            </a:r>
            <a:r>
              <a:rPr lang="en-US" sz="1400" b="1">
                <a:solidFill>
                  <a:srgbClr val="FFFFFF"/>
                </a:solidFill>
                <a:latin typeface="Aptos"/>
              </a:rPr>
              <a:t>-&gt; </a:t>
            </a:r>
            <a:r>
              <a:rPr lang="en-US" sz="1400">
                <a:solidFill>
                  <a:srgbClr val="FFFFFF"/>
                </a:solidFill>
                <a:latin typeface="Aptos"/>
              </a:rPr>
              <a:t>Projects serving primarily ELI households often rely on grants and outside sources to offset operating losses</a:t>
            </a:r>
            <a:endParaRPr lang="en-US" sz="1400" i="0" u="none" strike="noStrike" kern="1200" cap="none" spc="0" normalizeH="0" baseline="0" noProof="0">
              <a:ln>
                <a:noFill/>
              </a:ln>
              <a:solidFill>
                <a:srgbClr val="FFFFFF"/>
              </a:solidFill>
              <a:effectLst/>
              <a:uLnTx/>
              <a:uFillTx/>
              <a:latin typeface="Aptos"/>
            </a:endParaRPr>
          </a:p>
        </p:txBody>
      </p:sp>
      <p:sp>
        <p:nvSpPr>
          <p:cNvPr id="8" name="Rectangle: Rounded Corners 7">
            <a:extLst>
              <a:ext uri="{FF2B5EF4-FFF2-40B4-BE49-F238E27FC236}">
                <a16:creationId xmlns:a16="http://schemas.microsoft.com/office/drawing/2014/main" id="{F6E88982-8040-1331-F4BD-1BA917405264}"/>
              </a:ext>
            </a:extLst>
          </p:cNvPr>
          <p:cNvSpPr/>
          <p:nvPr/>
        </p:nvSpPr>
        <p:spPr>
          <a:xfrm>
            <a:off x="6936206" y="4831992"/>
            <a:ext cx="4734677" cy="1612302"/>
          </a:xfrm>
          <a:prstGeom prst="roundRect">
            <a:avLst/>
          </a:prstGeom>
          <a:solidFill>
            <a:schemeClr val="accent2">
              <a:lumMod val="60000"/>
              <a:lumOff val="40000"/>
            </a:schemeClr>
          </a:solidFill>
          <a:ln w="6350" cap="sq">
            <a:solidFill>
              <a:schemeClr val="accent5">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b="1" i="0" u="sng" strike="noStrike" kern="1200" cap="none" spc="0" normalizeH="0" baseline="0" noProof="0">
                <a:ln>
                  <a:noFill/>
                </a:ln>
                <a:solidFill>
                  <a:srgbClr val="FFFFFF"/>
                </a:solidFill>
                <a:effectLst/>
                <a:uLnTx/>
                <a:uFillTx/>
                <a:latin typeface="Aptos"/>
              </a:rPr>
              <a:t>Staffing and Supportive Services</a:t>
            </a:r>
            <a:endParaRPr lang="en-US" b="1" i="0" u="sng" strike="noStrike" kern="1200" cap="none" spc="0" normalizeH="0" baseline="0" noProof="0">
              <a:ln>
                <a:noFill/>
              </a:ln>
              <a:solidFill>
                <a:srgbClr val="FFFFFF"/>
              </a:solidFill>
              <a:effectLst/>
              <a:uLnTx/>
              <a:uFillTx/>
              <a:latin typeface="Aptos"/>
              <a:cs typeface="Arial"/>
            </a:endParaRP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ptos"/>
              </a:rPr>
              <a:t>MassHealth -&gt; </a:t>
            </a:r>
            <a:r>
              <a:rPr kumimoji="0" lang="en-US" sz="1600" b="0" i="0" u="none" strike="noStrike" kern="1200" cap="none" spc="0" normalizeH="0" baseline="0" noProof="0">
                <a:ln>
                  <a:noFill/>
                </a:ln>
                <a:solidFill>
                  <a:srgbClr val="FFFFFF"/>
                </a:solidFill>
                <a:effectLst/>
                <a:uLnTx/>
                <a:uFillTx/>
                <a:latin typeface="Aptos"/>
              </a:rPr>
              <a:t>(OTLSS, HRSN, etc.)</a:t>
            </a:r>
            <a:endParaRPr lang="en-US" sz="1600" b="0" i="0" u="none" strike="noStrike" kern="1200" cap="none" spc="0" normalizeH="0" baseline="0" noProof="0">
              <a:ln>
                <a:noFill/>
              </a:ln>
              <a:solidFill>
                <a:srgbClr val="FFFFFF"/>
              </a:solidFill>
              <a:effectLst/>
              <a:uLnTx/>
              <a:uFillTx/>
              <a:latin typeface="Aptos"/>
              <a:cs typeface="Arial"/>
            </a:endParaRP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ptos"/>
              </a:rPr>
              <a:t>State Agency funding</a:t>
            </a:r>
            <a:r>
              <a:rPr kumimoji="0" lang="en-US" sz="1600" b="0" i="0" u="none" strike="noStrike" kern="1200" cap="none" spc="0" normalizeH="0" baseline="0" noProof="0">
                <a:ln>
                  <a:noFill/>
                </a:ln>
                <a:solidFill>
                  <a:srgbClr val="FFFFFF"/>
                </a:solidFill>
                <a:effectLst/>
                <a:uLnTx/>
                <a:uFillTx/>
                <a:latin typeface="Aptos"/>
              </a:rPr>
              <a:t> (EOAI, DMH, etc.)</a:t>
            </a:r>
            <a:endParaRPr lang="en-US" sz="1600" b="0" i="0" u="none" strike="noStrike" kern="1200" cap="none" spc="0" normalizeH="0" baseline="0" noProof="0">
              <a:ln>
                <a:noFill/>
              </a:ln>
              <a:solidFill>
                <a:srgbClr val="FFFFFF"/>
              </a:solidFill>
              <a:effectLst/>
              <a:uLnTx/>
              <a:uFillTx/>
              <a:latin typeface="Aptos"/>
              <a:cs typeface="Arial"/>
            </a:endParaRP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ptos"/>
              </a:rPr>
              <a:t>Federal</a:t>
            </a:r>
            <a:r>
              <a:rPr kumimoji="0" lang="en-US" sz="1600" b="0" i="0" u="none" strike="noStrike" kern="1200" cap="none" spc="0" normalizeH="0" baseline="0" noProof="0">
                <a:ln>
                  <a:noFill/>
                </a:ln>
                <a:solidFill>
                  <a:srgbClr val="FFFFFF"/>
                </a:solidFill>
                <a:effectLst/>
                <a:uLnTx/>
                <a:uFillTx/>
                <a:latin typeface="Aptos"/>
              </a:rPr>
              <a:t> (HUD-CoC, SAMSHA, VA, etc.)</a:t>
            </a:r>
            <a:endParaRPr lang="en-US" sz="1600" b="0" i="0" u="none" strike="noStrike" kern="1200" cap="none" spc="0" normalizeH="0" baseline="0" noProof="0">
              <a:ln>
                <a:noFill/>
              </a:ln>
              <a:solidFill>
                <a:srgbClr val="FFFFFF"/>
              </a:solidFill>
              <a:effectLst/>
              <a:uLnTx/>
              <a:uFillTx/>
              <a:latin typeface="Aptos"/>
              <a:cs typeface="Arial" panose="020B0604020202020204"/>
            </a:endParaRPr>
          </a:p>
        </p:txBody>
      </p:sp>
      <p:sp>
        <p:nvSpPr>
          <p:cNvPr id="9" name="Plus Sign 8">
            <a:extLst>
              <a:ext uri="{FF2B5EF4-FFF2-40B4-BE49-F238E27FC236}">
                <a16:creationId xmlns:a16="http://schemas.microsoft.com/office/drawing/2014/main" id="{DA54F88A-C5DE-7B7B-E9C5-2BF624A8DB6B}"/>
              </a:ext>
            </a:extLst>
          </p:cNvPr>
          <p:cNvSpPr/>
          <p:nvPr/>
        </p:nvSpPr>
        <p:spPr>
          <a:xfrm>
            <a:off x="8916466" y="3894450"/>
            <a:ext cx="888094" cy="795866"/>
          </a:xfrm>
          <a:prstGeom prst="mathPlus">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10" name="Arrow: Left-Right 9">
            <a:extLst>
              <a:ext uri="{FF2B5EF4-FFF2-40B4-BE49-F238E27FC236}">
                <a16:creationId xmlns:a16="http://schemas.microsoft.com/office/drawing/2014/main" id="{568796AD-72EE-B0C8-EF4F-0F6655B0D275}"/>
              </a:ext>
            </a:extLst>
          </p:cNvPr>
          <p:cNvSpPr/>
          <p:nvPr/>
        </p:nvSpPr>
        <p:spPr>
          <a:xfrm>
            <a:off x="5822327" y="4074211"/>
            <a:ext cx="914400" cy="436344"/>
          </a:xfrm>
          <a:prstGeom prst="leftRightArrow">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C6D5591C-46FF-D8F0-748D-DFFF205BB06F}"/>
              </a:ext>
            </a:extLst>
          </p:cNvPr>
          <p:cNvSpPr txBox="1"/>
          <p:nvPr/>
        </p:nvSpPr>
        <p:spPr>
          <a:xfrm>
            <a:off x="6569152" y="6493908"/>
            <a:ext cx="5101731" cy="184124"/>
          </a:xfrm>
          <a:prstGeom prst="rect">
            <a:avLst/>
          </a:prstGeom>
          <a:ln w="6350">
            <a:noFill/>
            <a:miter lim="800000"/>
          </a:ln>
        </p:spPr>
        <p:txBody>
          <a:bodyPr vert="horz" wrap="square" lIns="0" tIns="0" rIns="0" bIns="0" rtlCol="0">
            <a:noAutofit/>
          </a:bodyPr>
          <a:lstStyle/>
          <a:p>
            <a:pPr algn="r">
              <a:spcBef>
                <a:spcPts val="300"/>
              </a:spcBef>
              <a:spcAft>
                <a:spcPts val="300"/>
              </a:spcAft>
              <a:buNone/>
            </a:pPr>
            <a:r>
              <a:rPr lang="en-US" sz="1200" i="1">
                <a:solidFill>
                  <a:srgbClr val="FF0000"/>
                </a:solidFill>
              </a:rPr>
              <a:t>*List is non-exhaustive</a:t>
            </a:r>
          </a:p>
        </p:txBody>
      </p:sp>
      <p:sp>
        <p:nvSpPr>
          <p:cNvPr id="6" name="Title 5">
            <a:extLst>
              <a:ext uri="{FF2B5EF4-FFF2-40B4-BE49-F238E27FC236}">
                <a16:creationId xmlns:a16="http://schemas.microsoft.com/office/drawing/2014/main" id="{4299C099-4090-69DE-5F92-002764D6A8DC}"/>
              </a:ext>
            </a:extLst>
          </p:cNvPr>
          <p:cNvSpPr>
            <a:spLocks noGrp="1"/>
          </p:cNvSpPr>
          <p:nvPr>
            <p:ph type="title"/>
          </p:nvPr>
        </p:nvSpPr>
        <p:spPr>
          <a:xfrm>
            <a:off x="521118" y="4124"/>
            <a:ext cx="10602418" cy="731520"/>
          </a:xfrm>
        </p:spPr>
        <p:txBody>
          <a:bodyPr/>
          <a:lstStyle/>
          <a:p>
            <a:r>
              <a:rPr lang="en-US" sz="2800">
                <a:cs typeface="Arial"/>
              </a:rPr>
              <a:t>Making It Pencil (IV/VIII): Operating and Staffing Costs*</a:t>
            </a:r>
            <a:endParaRPr lang="en-US" sz="2800" b="0">
              <a:solidFill>
                <a:srgbClr val="000000"/>
              </a:solidFill>
              <a:cs typeface="Arial"/>
            </a:endParaRPr>
          </a:p>
        </p:txBody>
      </p:sp>
    </p:spTree>
    <p:extLst>
      <p:ext uri="{BB962C8B-B14F-4D97-AF65-F5344CB8AC3E}">
        <p14:creationId xmlns:p14="http://schemas.microsoft.com/office/powerpoint/2010/main" val="24580401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ANGLE" val="5"/>
</p:tagLst>
</file>

<file path=ppt/tags/tag100.xml><?xml version="1.0" encoding="utf-8"?>
<p:tagLst xmlns:a="http://schemas.openxmlformats.org/drawingml/2006/main" xmlns:r="http://schemas.openxmlformats.org/officeDocument/2006/relationships" xmlns:p="http://schemas.openxmlformats.org/presentationml/2006/main">
  <p:tag name="NAME" val="ACET"/>
</p:tagLst>
</file>

<file path=ppt/tags/tag101.xml><?xml version="1.0" encoding="utf-8"?>
<p:tagLst xmlns:a="http://schemas.openxmlformats.org/drawingml/2006/main" xmlns:r="http://schemas.openxmlformats.org/officeDocument/2006/relationships" xmlns:p="http://schemas.openxmlformats.org/presentationml/2006/main">
  <p:tag name="NAME" val="Moon"/>
</p:tagLst>
</file>

<file path=ppt/tags/tag102.xml><?xml version="1.0" encoding="utf-8"?>
<p:tagLst xmlns:a="http://schemas.openxmlformats.org/drawingml/2006/main" xmlns:r="http://schemas.openxmlformats.org/officeDocument/2006/relationships" xmlns:p="http://schemas.openxmlformats.org/presentationml/2006/main">
  <p:tag name="NAME" val="Moon"/>
</p:tagLst>
</file>

<file path=ppt/tags/tag103.xml><?xml version="1.0" encoding="utf-8"?>
<p:tagLst xmlns:a="http://schemas.openxmlformats.org/drawingml/2006/main" xmlns:r="http://schemas.openxmlformats.org/officeDocument/2006/relationships" xmlns:p="http://schemas.openxmlformats.org/presentationml/2006/main">
  <p:tag name="NAME" val="Moon"/>
</p:tagLst>
</file>

<file path=ppt/tags/tag104.xml><?xml version="1.0" encoding="utf-8"?>
<p:tagLst xmlns:a="http://schemas.openxmlformats.org/drawingml/2006/main" xmlns:r="http://schemas.openxmlformats.org/officeDocument/2006/relationships" xmlns:p="http://schemas.openxmlformats.org/presentationml/2006/main">
  <p:tag name="NAME" val="Moon"/>
</p:tagLst>
</file>

<file path=ppt/tags/tag105.xml><?xml version="1.0" encoding="utf-8"?>
<p:tagLst xmlns:a="http://schemas.openxmlformats.org/drawingml/2006/main" xmlns:r="http://schemas.openxmlformats.org/officeDocument/2006/relationships" xmlns:p="http://schemas.openxmlformats.org/presentationml/2006/main">
  <p:tag name="NAME" val="Moon"/>
</p:tagLst>
</file>

<file path=ppt/tags/tag106.xml><?xml version="1.0" encoding="utf-8"?>
<p:tagLst xmlns:a="http://schemas.openxmlformats.org/drawingml/2006/main" xmlns:r="http://schemas.openxmlformats.org/officeDocument/2006/relationships" xmlns:p="http://schemas.openxmlformats.org/presentationml/2006/main">
  <p:tag name="ANGLE" val="5"/>
</p:tagLst>
</file>

<file path=ppt/tags/tag107.xml><?xml version="1.0" encoding="utf-8"?>
<p:tagLst xmlns:a="http://schemas.openxmlformats.org/drawingml/2006/main" xmlns:r="http://schemas.openxmlformats.org/officeDocument/2006/relationships" xmlns:p="http://schemas.openxmlformats.org/presentationml/2006/main">
  <p:tag name="ANGLE" val="5"/>
</p:tagLst>
</file>

<file path=ppt/tags/tag108.xml><?xml version="1.0" encoding="utf-8"?>
<p:tagLst xmlns:a="http://schemas.openxmlformats.org/drawingml/2006/main" xmlns:r="http://schemas.openxmlformats.org/officeDocument/2006/relationships" xmlns:p="http://schemas.openxmlformats.org/presentationml/2006/main">
  <p:tag name="ANGLE" val="4"/>
</p:tagLst>
</file>

<file path=ppt/tags/tag109.xml><?xml version="1.0" encoding="utf-8"?>
<p:tagLst xmlns:a="http://schemas.openxmlformats.org/drawingml/2006/main" xmlns:r="http://schemas.openxmlformats.org/officeDocument/2006/relationships" xmlns:p="http://schemas.openxmlformats.org/presentationml/2006/main">
  <p:tag name="ANGLE" val="4"/>
</p:tagLst>
</file>

<file path=ppt/tags/tag11.xml><?xml version="1.0" encoding="utf-8"?>
<p:tagLst xmlns:a="http://schemas.openxmlformats.org/drawingml/2006/main" xmlns:r="http://schemas.openxmlformats.org/officeDocument/2006/relationships" xmlns:p="http://schemas.openxmlformats.org/presentationml/2006/main">
  <p:tag name="ANGLE" val="5"/>
</p:tagLst>
</file>

<file path=ppt/tags/tag110.xml><?xml version="1.0" encoding="utf-8"?>
<p:tagLst xmlns:a="http://schemas.openxmlformats.org/drawingml/2006/main" xmlns:r="http://schemas.openxmlformats.org/officeDocument/2006/relationships" xmlns:p="http://schemas.openxmlformats.org/presentationml/2006/main">
  <p:tag name="ANGLE" val="3"/>
</p:tagLst>
</file>

<file path=ppt/tags/tag111.xml><?xml version="1.0" encoding="utf-8"?>
<p:tagLst xmlns:a="http://schemas.openxmlformats.org/drawingml/2006/main" xmlns:r="http://schemas.openxmlformats.org/officeDocument/2006/relationships" xmlns:p="http://schemas.openxmlformats.org/presentationml/2006/main">
  <p:tag name="ANGLE" val="3"/>
</p:tagLst>
</file>

<file path=ppt/tags/tag112.xml><?xml version="1.0" encoding="utf-8"?>
<p:tagLst xmlns:a="http://schemas.openxmlformats.org/drawingml/2006/main" xmlns:r="http://schemas.openxmlformats.org/officeDocument/2006/relationships" xmlns:p="http://schemas.openxmlformats.org/presentationml/2006/main">
  <p:tag name="ANGLE" val="2"/>
</p:tagLst>
</file>

<file path=ppt/tags/tag113.xml><?xml version="1.0" encoding="utf-8"?>
<p:tagLst xmlns:a="http://schemas.openxmlformats.org/drawingml/2006/main" xmlns:r="http://schemas.openxmlformats.org/officeDocument/2006/relationships" xmlns:p="http://schemas.openxmlformats.org/presentationml/2006/main">
  <p:tag name="ANGLE" val="2"/>
</p:tagLst>
</file>

<file path=ppt/tags/tag114.xml><?xml version="1.0" encoding="utf-8"?>
<p:tagLst xmlns:a="http://schemas.openxmlformats.org/drawingml/2006/main" xmlns:r="http://schemas.openxmlformats.org/officeDocument/2006/relationships" xmlns:p="http://schemas.openxmlformats.org/presentationml/2006/main">
  <p:tag name="ANGLE" val="1"/>
</p:tagLst>
</file>

<file path=ppt/tags/tag115.xml><?xml version="1.0" encoding="utf-8"?>
<p:tagLst xmlns:a="http://schemas.openxmlformats.org/drawingml/2006/main" xmlns:r="http://schemas.openxmlformats.org/officeDocument/2006/relationships" xmlns:p="http://schemas.openxmlformats.org/presentationml/2006/main">
  <p:tag name="ANGLE" val="1"/>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118.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19.xml><?xml version="1.0" encoding="utf-8"?>
<p:tagLst xmlns:a="http://schemas.openxmlformats.org/drawingml/2006/main" xmlns:r="http://schemas.openxmlformats.org/officeDocument/2006/relationships" xmlns:p="http://schemas.openxmlformats.org/presentationml/2006/main">
  <p:tag name="SHAPENAME" val="Subtitle"/>
</p:tagLst>
</file>

<file path=ppt/tags/tag12.xml><?xml version="1.0" encoding="utf-8"?>
<p:tagLst xmlns:a="http://schemas.openxmlformats.org/drawingml/2006/main" xmlns:r="http://schemas.openxmlformats.org/officeDocument/2006/relationships" xmlns:p="http://schemas.openxmlformats.org/presentationml/2006/main">
  <p:tag name="ANGLE" val="4"/>
</p:tagLst>
</file>

<file path=ppt/tags/tag120.xml><?xml version="1.0" encoding="utf-8"?>
<p:tagLst xmlns:a="http://schemas.openxmlformats.org/drawingml/2006/main" xmlns:r="http://schemas.openxmlformats.org/officeDocument/2006/relationships" xmlns:p="http://schemas.openxmlformats.org/presentationml/2006/main">
  <p:tag name="SHAPENAME" val="Titl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123.xml><?xml version="1.0" encoding="utf-8"?>
<p:tagLst xmlns:a="http://schemas.openxmlformats.org/drawingml/2006/main" xmlns:r="http://schemas.openxmlformats.org/officeDocument/2006/relationships" xmlns:p="http://schemas.openxmlformats.org/presentationml/2006/main">
  <p:tag name="SHAPENAME" val="Subtitle"/>
</p:tagLst>
</file>

<file path=ppt/tags/tag124.xml><?xml version="1.0" encoding="utf-8"?>
<p:tagLst xmlns:a="http://schemas.openxmlformats.org/drawingml/2006/main" xmlns:r="http://schemas.openxmlformats.org/officeDocument/2006/relationships" xmlns:p="http://schemas.openxmlformats.org/presentationml/2006/main">
  <p:tag name="SHAPENAME" val="Title"/>
</p:tagLst>
</file>

<file path=ppt/tags/tag12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28.xml><?xml version="1.0" encoding="utf-8"?>
<p:tagLst xmlns:a="http://schemas.openxmlformats.org/drawingml/2006/main" xmlns:r="http://schemas.openxmlformats.org/officeDocument/2006/relationships" xmlns:p="http://schemas.openxmlformats.org/presentationml/2006/main">
  <p:tag name="SHAPENAME" val="5. Source"/>
</p:tagLst>
</file>

<file path=ppt/tags/tag12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xml><?xml version="1.0" encoding="utf-8"?>
<p:tagLst xmlns:a="http://schemas.openxmlformats.org/drawingml/2006/main" xmlns:r="http://schemas.openxmlformats.org/officeDocument/2006/relationships" xmlns:p="http://schemas.openxmlformats.org/presentationml/2006/main">
  <p:tag name="ANGLE" val="4"/>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32.xml><?xml version="1.0" encoding="utf-8"?>
<p:tagLst xmlns:a="http://schemas.openxmlformats.org/drawingml/2006/main" xmlns:r="http://schemas.openxmlformats.org/officeDocument/2006/relationships" xmlns:p="http://schemas.openxmlformats.org/presentationml/2006/main">
  <p:tag name="SHAPENAME" val="5. Source"/>
</p:tagLst>
</file>

<file path=ppt/tags/tag13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36.xml><?xml version="1.0" encoding="utf-8"?>
<p:tagLst xmlns:a="http://schemas.openxmlformats.org/drawingml/2006/main" xmlns:r="http://schemas.openxmlformats.org/officeDocument/2006/relationships" xmlns:p="http://schemas.openxmlformats.org/presentationml/2006/main">
  <p:tag name="SHAPENAME" val="5. Source"/>
</p:tagLst>
</file>

<file path=ppt/tags/tag13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4.xml><?xml version="1.0" encoding="utf-8"?>
<p:tagLst xmlns:a="http://schemas.openxmlformats.org/drawingml/2006/main" xmlns:r="http://schemas.openxmlformats.org/officeDocument/2006/relationships" xmlns:p="http://schemas.openxmlformats.org/presentationml/2006/main">
  <p:tag name="ANGLE" val="3"/>
</p:tagLst>
</file>

<file path=ppt/tags/tag140.xml><?xml version="1.0" encoding="utf-8"?>
<p:tagLst xmlns:a="http://schemas.openxmlformats.org/drawingml/2006/main" xmlns:r="http://schemas.openxmlformats.org/officeDocument/2006/relationships" xmlns:p="http://schemas.openxmlformats.org/presentationml/2006/main">
  <p:tag name="SHAPENAME" val="5. Source"/>
</p:tagLst>
</file>

<file path=ppt/tags/tag14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SHAPENAME" val="5. Source"/>
</p:tagLst>
</file>

<file path=ppt/tags/tag14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xml><?xml version="1.0" encoding="utf-8"?>
<p:tagLst xmlns:a="http://schemas.openxmlformats.org/drawingml/2006/main" xmlns:r="http://schemas.openxmlformats.org/officeDocument/2006/relationships" xmlns:p="http://schemas.openxmlformats.org/presentationml/2006/main">
  <p:tag name="ANGLE" val="3"/>
</p:tagLst>
</file>

<file path=ppt/tags/tag16.xml><?xml version="1.0" encoding="utf-8"?>
<p:tagLst xmlns:a="http://schemas.openxmlformats.org/drawingml/2006/main" xmlns:r="http://schemas.openxmlformats.org/officeDocument/2006/relationships" xmlns:p="http://schemas.openxmlformats.org/presentationml/2006/main">
  <p:tag name="ANGLE" val="2"/>
</p:tagLst>
</file>

<file path=ppt/tags/tag17.xml><?xml version="1.0" encoding="utf-8"?>
<p:tagLst xmlns:a="http://schemas.openxmlformats.org/drawingml/2006/main" xmlns:r="http://schemas.openxmlformats.org/officeDocument/2006/relationships" xmlns:p="http://schemas.openxmlformats.org/presentationml/2006/main">
  <p:tag name="ANGLE" val="2"/>
</p:tagLst>
</file>

<file path=ppt/tags/tag18.xml><?xml version="1.0" encoding="utf-8"?>
<p:tagLst xmlns:a="http://schemas.openxmlformats.org/drawingml/2006/main" xmlns:r="http://schemas.openxmlformats.org/officeDocument/2006/relationships" xmlns:p="http://schemas.openxmlformats.org/presentationml/2006/main">
  <p:tag name="ANGLE" val="1"/>
</p:tagLst>
</file>

<file path=ppt/tags/tag19.xml><?xml version="1.0" encoding="utf-8"?>
<p:tagLst xmlns:a="http://schemas.openxmlformats.org/drawingml/2006/main" xmlns:r="http://schemas.openxmlformats.org/officeDocument/2006/relationships" xmlns:p="http://schemas.openxmlformats.org/presentationml/2006/main">
  <p:tag name="ANGLE" val="1"/>
</p:tagLst>
</file>

<file path=ppt/tags/tag2.xml><?xml version="1.0" encoding="utf-8"?>
<p:tagLst xmlns:a="http://schemas.openxmlformats.org/drawingml/2006/main" xmlns:r="http://schemas.openxmlformats.org/officeDocument/2006/relationships" xmlns:p="http://schemas.openxmlformats.org/presentationml/2006/main">
  <p:tag name="SHAPENAME" val="4. Footno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2.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3.xml><?xml version="1.0" encoding="utf-8"?>
<p:tagLst xmlns:a="http://schemas.openxmlformats.org/drawingml/2006/main" xmlns:r="http://schemas.openxmlformats.org/officeDocument/2006/relationships" xmlns:p="http://schemas.openxmlformats.org/presentationml/2006/main">
  <p:tag name="SHAPENAME" val="Subtitle"/>
</p:tagLst>
</file>

<file path=ppt/tags/tag24.xml><?xml version="1.0" encoding="utf-8"?>
<p:tagLst xmlns:a="http://schemas.openxmlformats.org/drawingml/2006/main" xmlns:r="http://schemas.openxmlformats.org/officeDocument/2006/relationships" xmlns:p="http://schemas.openxmlformats.org/presentationml/2006/main">
  <p:tag name="SHAPENAME" val="Titl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7.xml><?xml version="1.0" encoding="utf-8"?>
<p:tagLst xmlns:a="http://schemas.openxmlformats.org/drawingml/2006/main" xmlns:r="http://schemas.openxmlformats.org/officeDocument/2006/relationships" xmlns:p="http://schemas.openxmlformats.org/presentationml/2006/main">
  <p:tag name="SHAPENAME" val="Subtitle"/>
</p:tagLst>
</file>

<file path=ppt/tags/tag28.xml><?xml version="1.0" encoding="utf-8"?>
<p:tagLst xmlns:a="http://schemas.openxmlformats.org/drawingml/2006/main" xmlns:r="http://schemas.openxmlformats.org/officeDocument/2006/relationships" xmlns:p="http://schemas.openxmlformats.org/presentationml/2006/main">
  <p:tag name="SHAPENAME" val="Title"/>
</p:tagLst>
</file>

<file path=ppt/tags/tag2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2.xml><?xml version="1.0" encoding="utf-8"?>
<p:tagLst xmlns:a="http://schemas.openxmlformats.org/drawingml/2006/main" xmlns:r="http://schemas.openxmlformats.org/officeDocument/2006/relationships" xmlns:p="http://schemas.openxmlformats.org/presentationml/2006/main">
  <p:tag name="SHAPENAME" val="5. Source"/>
</p:tagLst>
</file>

<file path=ppt/tags/tag3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6.xml><?xml version="1.0" encoding="utf-8"?>
<p:tagLst xmlns:a="http://schemas.openxmlformats.org/drawingml/2006/main" xmlns:r="http://schemas.openxmlformats.org/officeDocument/2006/relationships" xmlns:p="http://schemas.openxmlformats.org/presentationml/2006/main">
  <p:tag name="SHAPENAME" val="5. Source"/>
</p:tagLst>
</file>

<file path=ppt/tags/tag3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4.xml><?xml version="1.0" encoding="utf-8"?>
<p:tagLst xmlns:a="http://schemas.openxmlformats.org/drawingml/2006/main" xmlns:r="http://schemas.openxmlformats.org/officeDocument/2006/relationships" xmlns:p="http://schemas.openxmlformats.org/presentationml/2006/main">
  <p:tag name="NAME" val="ACET"/>
</p:tagLst>
</file>

<file path=ppt/tags/tag40.xml><?xml version="1.0" encoding="utf-8"?>
<p:tagLst xmlns:a="http://schemas.openxmlformats.org/drawingml/2006/main" xmlns:r="http://schemas.openxmlformats.org/officeDocument/2006/relationships" xmlns:p="http://schemas.openxmlformats.org/presentationml/2006/main">
  <p:tag name="SHAPENAME" val="5. Source"/>
</p:tagLst>
</file>

<file path=ppt/tags/tag4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44.xml><?xml version="1.0" encoding="utf-8"?>
<p:tagLst xmlns:a="http://schemas.openxmlformats.org/drawingml/2006/main" xmlns:r="http://schemas.openxmlformats.org/officeDocument/2006/relationships" xmlns:p="http://schemas.openxmlformats.org/presentationml/2006/main">
  <p:tag name="SHAPENAME" val="5. Source"/>
</p:tagLst>
</file>

<file path=ppt/tags/tag4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SHAPENAME" val="5. Source"/>
</p:tagLst>
</file>

<file path=ppt/tags/tag4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50.xml><?xml version="1.0" encoding="utf-8"?>
<p:tagLst xmlns:a="http://schemas.openxmlformats.org/drawingml/2006/main" xmlns:r="http://schemas.openxmlformats.org/officeDocument/2006/relationships" xmlns:p="http://schemas.openxmlformats.org/presentationml/2006/main">
  <p:tag name="SHAPENAME" val="4. Footnote"/>
</p:tagLst>
</file>

<file path=ppt/tags/tag5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2.xml><?xml version="1.0" encoding="utf-8"?>
<p:tagLst xmlns:a="http://schemas.openxmlformats.org/drawingml/2006/main" xmlns:r="http://schemas.openxmlformats.org/officeDocument/2006/relationships" xmlns:p="http://schemas.openxmlformats.org/presentationml/2006/main">
  <p:tag name="NAME" val="ACET"/>
</p:tagLst>
</file>

<file path=ppt/tags/tag53.xml><?xml version="1.0" encoding="utf-8"?>
<p:tagLst xmlns:a="http://schemas.openxmlformats.org/drawingml/2006/main" xmlns:r="http://schemas.openxmlformats.org/officeDocument/2006/relationships" xmlns:p="http://schemas.openxmlformats.org/presentationml/2006/main">
  <p:tag name="NAME" val="Moon"/>
</p:tagLst>
</file>

<file path=ppt/tags/tag54.xml><?xml version="1.0" encoding="utf-8"?>
<p:tagLst xmlns:a="http://schemas.openxmlformats.org/drawingml/2006/main" xmlns:r="http://schemas.openxmlformats.org/officeDocument/2006/relationships" xmlns:p="http://schemas.openxmlformats.org/presentationml/2006/main">
  <p:tag name="NAME" val="Moon"/>
</p:tagLst>
</file>

<file path=ppt/tags/tag55.xml><?xml version="1.0" encoding="utf-8"?>
<p:tagLst xmlns:a="http://schemas.openxmlformats.org/drawingml/2006/main" xmlns:r="http://schemas.openxmlformats.org/officeDocument/2006/relationships" xmlns:p="http://schemas.openxmlformats.org/presentationml/2006/main">
  <p:tag name="NAME" val="Moon"/>
</p:tagLst>
</file>

<file path=ppt/tags/tag56.xml><?xml version="1.0" encoding="utf-8"?>
<p:tagLst xmlns:a="http://schemas.openxmlformats.org/drawingml/2006/main" xmlns:r="http://schemas.openxmlformats.org/officeDocument/2006/relationships" xmlns:p="http://schemas.openxmlformats.org/presentationml/2006/main">
  <p:tag name="NAME" val="Moon"/>
</p:tagLst>
</file>

<file path=ppt/tags/tag57.xml><?xml version="1.0" encoding="utf-8"?>
<p:tagLst xmlns:a="http://schemas.openxmlformats.org/drawingml/2006/main" xmlns:r="http://schemas.openxmlformats.org/officeDocument/2006/relationships" xmlns:p="http://schemas.openxmlformats.org/presentationml/2006/main">
  <p:tag name="NAME" val="Moon"/>
</p:tagLst>
</file>

<file path=ppt/tags/tag58.xml><?xml version="1.0" encoding="utf-8"?>
<p:tagLst xmlns:a="http://schemas.openxmlformats.org/drawingml/2006/main" xmlns:r="http://schemas.openxmlformats.org/officeDocument/2006/relationships" xmlns:p="http://schemas.openxmlformats.org/presentationml/2006/main">
  <p:tag name="ANGLE" val="5"/>
</p:tagLst>
</file>

<file path=ppt/tags/tag59.xml><?xml version="1.0" encoding="utf-8"?>
<p:tagLst xmlns:a="http://schemas.openxmlformats.org/drawingml/2006/main" xmlns:r="http://schemas.openxmlformats.org/officeDocument/2006/relationships" xmlns:p="http://schemas.openxmlformats.org/presentationml/2006/main">
  <p:tag name="ANGLE" val="5"/>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60.xml><?xml version="1.0" encoding="utf-8"?>
<p:tagLst xmlns:a="http://schemas.openxmlformats.org/drawingml/2006/main" xmlns:r="http://schemas.openxmlformats.org/officeDocument/2006/relationships" xmlns:p="http://schemas.openxmlformats.org/presentationml/2006/main">
  <p:tag name="ANGLE" val="4"/>
</p:tagLst>
</file>

<file path=ppt/tags/tag61.xml><?xml version="1.0" encoding="utf-8"?>
<p:tagLst xmlns:a="http://schemas.openxmlformats.org/drawingml/2006/main" xmlns:r="http://schemas.openxmlformats.org/officeDocument/2006/relationships" xmlns:p="http://schemas.openxmlformats.org/presentationml/2006/main">
  <p:tag name="ANGLE" val="4"/>
</p:tagLst>
</file>

<file path=ppt/tags/tag62.xml><?xml version="1.0" encoding="utf-8"?>
<p:tagLst xmlns:a="http://schemas.openxmlformats.org/drawingml/2006/main" xmlns:r="http://schemas.openxmlformats.org/officeDocument/2006/relationships" xmlns:p="http://schemas.openxmlformats.org/presentationml/2006/main">
  <p:tag name="ANGLE" val="3"/>
</p:tagLst>
</file>

<file path=ppt/tags/tag63.xml><?xml version="1.0" encoding="utf-8"?>
<p:tagLst xmlns:a="http://schemas.openxmlformats.org/drawingml/2006/main" xmlns:r="http://schemas.openxmlformats.org/officeDocument/2006/relationships" xmlns:p="http://schemas.openxmlformats.org/presentationml/2006/main">
  <p:tag name="ANGLE" val="3"/>
</p:tagLst>
</file>

<file path=ppt/tags/tag64.xml><?xml version="1.0" encoding="utf-8"?>
<p:tagLst xmlns:a="http://schemas.openxmlformats.org/drawingml/2006/main" xmlns:r="http://schemas.openxmlformats.org/officeDocument/2006/relationships" xmlns:p="http://schemas.openxmlformats.org/presentationml/2006/main">
  <p:tag name="ANGLE" val="2"/>
</p:tagLst>
</file>

<file path=ppt/tags/tag65.xml><?xml version="1.0" encoding="utf-8"?>
<p:tagLst xmlns:a="http://schemas.openxmlformats.org/drawingml/2006/main" xmlns:r="http://schemas.openxmlformats.org/officeDocument/2006/relationships" xmlns:p="http://schemas.openxmlformats.org/presentationml/2006/main">
  <p:tag name="ANGLE" val="2"/>
</p:tagLst>
</file>

<file path=ppt/tags/tag66.xml><?xml version="1.0" encoding="utf-8"?>
<p:tagLst xmlns:a="http://schemas.openxmlformats.org/drawingml/2006/main" xmlns:r="http://schemas.openxmlformats.org/officeDocument/2006/relationships" xmlns:p="http://schemas.openxmlformats.org/presentationml/2006/main">
  <p:tag name="ANGLE" val="1"/>
</p:tagLst>
</file>

<file path=ppt/tags/tag67.xml><?xml version="1.0" encoding="utf-8"?>
<p:tagLst xmlns:a="http://schemas.openxmlformats.org/drawingml/2006/main" xmlns:r="http://schemas.openxmlformats.org/officeDocument/2006/relationships" xmlns:p="http://schemas.openxmlformats.org/presentationml/2006/main">
  <p:tag name="ANGLE" val="1"/>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70.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71.xml><?xml version="1.0" encoding="utf-8"?>
<p:tagLst xmlns:a="http://schemas.openxmlformats.org/drawingml/2006/main" xmlns:r="http://schemas.openxmlformats.org/officeDocument/2006/relationships" xmlns:p="http://schemas.openxmlformats.org/presentationml/2006/main">
  <p:tag name="SHAPENAME" val="Subtitle"/>
</p:tagLst>
</file>

<file path=ppt/tags/tag72.xml><?xml version="1.0" encoding="utf-8"?>
<p:tagLst xmlns:a="http://schemas.openxmlformats.org/drawingml/2006/main" xmlns:r="http://schemas.openxmlformats.org/officeDocument/2006/relationships" xmlns:p="http://schemas.openxmlformats.org/presentationml/2006/main">
  <p:tag name="SHAPENAME" val="Titl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75.xml><?xml version="1.0" encoding="utf-8"?>
<p:tagLst xmlns:a="http://schemas.openxmlformats.org/drawingml/2006/main" xmlns:r="http://schemas.openxmlformats.org/officeDocument/2006/relationships" xmlns:p="http://schemas.openxmlformats.org/presentationml/2006/main">
  <p:tag name="SHAPENAME" val="Subtitle"/>
</p:tagLst>
</file>

<file path=ppt/tags/tag76.xml><?xml version="1.0" encoding="utf-8"?>
<p:tagLst xmlns:a="http://schemas.openxmlformats.org/drawingml/2006/main" xmlns:r="http://schemas.openxmlformats.org/officeDocument/2006/relationships" xmlns:p="http://schemas.openxmlformats.org/presentationml/2006/main">
  <p:tag name="SHAPENAME" val="Title"/>
</p:tagLst>
</file>

<file path=ppt/tags/tag7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8.xml><?xml version="1.0" encoding="utf-8"?>
<p:tagLst xmlns:a="http://schemas.openxmlformats.org/drawingml/2006/main" xmlns:r="http://schemas.openxmlformats.org/officeDocument/2006/relationships" xmlns:p="http://schemas.openxmlformats.org/presentationml/2006/main">
  <p:tag name="NAME" val="Moon"/>
</p:tagLst>
</file>

<file path=ppt/tags/tag80.xml><?xml version="1.0" encoding="utf-8"?>
<p:tagLst xmlns:a="http://schemas.openxmlformats.org/drawingml/2006/main" xmlns:r="http://schemas.openxmlformats.org/officeDocument/2006/relationships" xmlns:p="http://schemas.openxmlformats.org/presentationml/2006/main">
  <p:tag name="SHAPENAME" val="5. Source"/>
</p:tagLst>
</file>

<file path=ppt/tags/tag8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84.xml><?xml version="1.0" encoding="utf-8"?>
<p:tagLst xmlns:a="http://schemas.openxmlformats.org/drawingml/2006/main" xmlns:r="http://schemas.openxmlformats.org/officeDocument/2006/relationships" xmlns:p="http://schemas.openxmlformats.org/presentationml/2006/main">
  <p:tag name="SHAPENAME" val="5. Source"/>
</p:tagLst>
</file>

<file path=ppt/tags/tag8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88.xml><?xml version="1.0" encoding="utf-8"?>
<p:tagLst xmlns:a="http://schemas.openxmlformats.org/drawingml/2006/main" xmlns:r="http://schemas.openxmlformats.org/officeDocument/2006/relationships" xmlns:p="http://schemas.openxmlformats.org/presentationml/2006/main">
  <p:tag name="SHAPENAME" val="5. Source"/>
</p:tagLst>
</file>

<file path=ppt/tags/tag8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xml><?xml version="1.0" encoding="utf-8"?>
<p:tagLst xmlns:a="http://schemas.openxmlformats.org/drawingml/2006/main" xmlns:r="http://schemas.openxmlformats.org/officeDocument/2006/relationships" xmlns:p="http://schemas.openxmlformats.org/presentationml/2006/main">
  <p:tag name="NAME" val="Moon"/>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92.xml><?xml version="1.0" encoding="utf-8"?>
<p:tagLst xmlns:a="http://schemas.openxmlformats.org/drawingml/2006/main" xmlns:r="http://schemas.openxmlformats.org/officeDocument/2006/relationships" xmlns:p="http://schemas.openxmlformats.org/presentationml/2006/main">
  <p:tag name="SHAPENAME" val="5. Source"/>
</p:tagLst>
</file>

<file path=ppt/tags/tag9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SHAPENAME" val="5. Source"/>
</p:tagLst>
</file>

<file path=ppt/tags/tag9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SHAPENAME" val="4. Footnote"/>
</p:tagLst>
</file>

<file path=ppt/tags/tag99.xml><?xml version="1.0" encoding="utf-8"?>
<p:tagLst xmlns:a="http://schemas.openxmlformats.org/drawingml/2006/main" xmlns:r="http://schemas.openxmlformats.org/officeDocument/2006/relationships" xmlns:p="http://schemas.openxmlformats.org/presentationml/2006/main">
  <p:tag name="SHAPENAME" val="2. Slide Title"/>
</p:tagLst>
</file>

<file path=ppt/theme/theme1.xml><?xml version="1.0" encoding="utf-8"?>
<a:theme xmlns:a="http://schemas.openxmlformats.org/drawingml/2006/main" name="White">
  <a:themeElements>
    <a:clrScheme name="Official Mass.gov">
      <a:dk1>
        <a:srgbClr val="000000"/>
      </a:dk1>
      <a:lt1>
        <a:srgbClr val="FFFFFF"/>
      </a:lt1>
      <a:dk2>
        <a:srgbClr val="535353"/>
      </a:dk2>
      <a:lt2>
        <a:srgbClr val="F2F2F2"/>
      </a:lt2>
      <a:accent1>
        <a:srgbClr val="14558F"/>
      </a:accent1>
      <a:accent2>
        <a:srgbClr val="388557"/>
      </a:accent2>
      <a:accent3>
        <a:srgbClr val="F6C51B"/>
      </a:accent3>
      <a:accent4>
        <a:srgbClr val="CD0D0D"/>
      </a:accent4>
      <a:accent5>
        <a:srgbClr val="680A1D"/>
      </a:accent5>
      <a:accent6>
        <a:srgbClr val="3E92CF"/>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1F497D"/>
        </a:accent1>
        <a:accent2>
          <a:srgbClr val="4F81BD"/>
        </a:accent2>
        <a:accent3>
          <a:srgbClr val="C0504D"/>
        </a:accent3>
        <a:accent4>
          <a:srgbClr val="9BBB59"/>
        </a:accent4>
        <a:accent5>
          <a:srgbClr val="00269E"/>
        </a:accent5>
        <a:accent6>
          <a:srgbClr val="4D4D4D"/>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 name="Custom Color6">
      <a:srgbClr val="8064A2"/>
    </a:custClr>
    <a:custClr name="Custom Color7">
      <a:srgbClr val="4BACC6"/>
    </a:custClr>
    <a:custClr name="Custom Color8">
      <a:srgbClr val="F79646"/>
    </a:custClr>
    <a:custClr name="Custom Color9">
      <a:srgbClr val="EEECE1"/>
    </a:custClr>
  </a:custClrLst>
  <a:extLst>
    <a:ext uri="{05A4C25C-085E-4340-85A3-A5531E510DB2}">
      <thm15:themeFamily xmlns:thm15="http://schemas.microsoft.com/office/thememl/2012/main" name="20210518_HAF_Kickoff_v1.potx" id="{A0B862EF-0DE6-4840-AD4F-1140F8E4C274}" vid="{364821FC-BB00-4440-A08F-FB81417C5FD0}"/>
    </a:ext>
  </a:extLst>
</a:theme>
</file>

<file path=ppt/theme/theme2.xml><?xml version="1.0" encoding="utf-8"?>
<a:theme xmlns:a="http://schemas.openxmlformats.org/drawingml/2006/main" name="1_White">
  <a:themeElements>
    <a:clrScheme name="Official Mass.gov">
      <a:dk1>
        <a:srgbClr val="000000"/>
      </a:dk1>
      <a:lt1>
        <a:srgbClr val="FFFFFF"/>
      </a:lt1>
      <a:dk2>
        <a:srgbClr val="535353"/>
      </a:dk2>
      <a:lt2>
        <a:srgbClr val="F2F2F2"/>
      </a:lt2>
      <a:accent1>
        <a:srgbClr val="14558F"/>
      </a:accent1>
      <a:accent2>
        <a:srgbClr val="388557"/>
      </a:accent2>
      <a:accent3>
        <a:srgbClr val="F6C51B"/>
      </a:accent3>
      <a:accent4>
        <a:srgbClr val="CD0D0D"/>
      </a:accent4>
      <a:accent5>
        <a:srgbClr val="680A1D"/>
      </a:accent5>
      <a:accent6>
        <a:srgbClr val="3E92CF"/>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1F497D"/>
        </a:accent1>
        <a:accent2>
          <a:srgbClr val="4F81BD"/>
        </a:accent2>
        <a:accent3>
          <a:srgbClr val="C0504D"/>
        </a:accent3>
        <a:accent4>
          <a:srgbClr val="9BBB59"/>
        </a:accent4>
        <a:accent5>
          <a:srgbClr val="00269E"/>
        </a:accent5>
        <a:accent6>
          <a:srgbClr val="4D4D4D"/>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 name="Custom Color6">
      <a:srgbClr val="8064A2"/>
    </a:custClr>
    <a:custClr name="Custom Color7">
      <a:srgbClr val="4BACC6"/>
    </a:custClr>
    <a:custClr name="Custom Color8">
      <a:srgbClr val="F79646"/>
    </a:custClr>
    <a:custClr name="Custom Color9">
      <a:srgbClr val="EEECE1"/>
    </a:custClr>
  </a:custClrLst>
  <a:extLst>
    <a:ext uri="{05A4C25C-085E-4340-85A3-A5531E510DB2}">
      <thm15:themeFamily xmlns:thm15="http://schemas.microsoft.com/office/thememl/2012/main" name="20210518_HAF_Kickoff_v1.potx" id="{A0B862EF-0DE6-4840-AD4F-1140F8E4C274}" vid="{364821FC-BB00-4440-A08F-FB81417C5FD0}"/>
    </a:ext>
  </a:extLst>
</a:theme>
</file>

<file path=ppt/theme/theme3.xml><?xml version="1.0" encoding="utf-8"?>
<a:theme xmlns:a="http://schemas.openxmlformats.org/drawingml/2006/main" name="2_White">
  <a:themeElements>
    <a:clrScheme name="Official Mass.gov">
      <a:dk1>
        <a:srgbClr val="000000"/>
      </a:dk1>
      <a:lt1>
        <a:srgbClr val="FFFFFF"/>
      </a:lt1>
      <a:dk2>
        <a:srgbClr val="535353"/>
      </a:dk2>
      <a:lt2>
        <a:srgbClr val="F2F2F2"/>
      </a:lt2>
      <a:accent1>
        <a:srgbClr val="14558F"/>
      </a:accent1>
      <a:accent2>
        <a:srgbClr val="388557"/>
      </a:accent2>
      <a:accent3>
        <a:srgbClr val="F6C51B"/>
      </a:accent3>
      <a:accent4>
        <a:srgbClr val="CD0D0D"/>
      </a:accent4>
      <a:accent5>
        <a:srgbClr val="680A1D"/>
      </a:accent5>
      <a:accent6>
        <a:srgbClr val="3E92CF"/>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1F497D"/>
        </a:accent1>
        <a:accent2>
          <a:srgbClr val="4F81BD"/>
        </a:accent2>
        <a:accent3>
          <a:srgbClr val="C0504D"/>
        </a:accent3>
        <a:accent4>
          <a:srgbClr val="9BBB59"/>
        </a:accent4>
        <a:accent5>
          <a:srgbClr val="00269E"/>
        </a:accent5>
        <a:accent6>
          <a:srgbClr val="4D4D4D"/>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 name="Custom Color6">
      <a:srgbClr val="8064A2"/>
    </a:custClr>
    <a:custClr name="Custom Color7">
      <a:srgbClr val="4BACC6"/>
    </a:custClr>
    <a:custClr name="Custom Color8">
      <a:srgbClr val="F79646"/>
    </a:custClr>
    <a:custClr name="Custom Color9">
      <a:srgbClr val="EEECE1"/>
    </a:custClr>
  </a:custClrLst>
  <a:extLst>
    <a:ext uri="{05A4C25C-085E-4340-85A3-A5531E510DB2}">
      <thm15:themeFamily xmlns:thm15="http://schemas.microsoft.com/office/thememl/2012/main" name="20210518_HAF_Kickoff_v1.potx" id="{A0B862EF-0DE6-4840-AD4F-1140F8E4C274}" vid="{364821FC-BB00-4440-A08F-FB81417C5FD0}"/>
    </a:ext>
  </a:extLst>
</a:theme>
</file>

<file path=ppt/theme/theme4.xml><?xml version="1.0" encoding="utf-8"?>
<a:theme xmlns:a="http://schemas.openxmlformats.org/drawingml/2006/main" name="3_Facet">
  <a:themeElements>
    <a:clrScheme name="2Life">
      <a:dk1>
        <a:srgbClr val="242C7E"/>
      </a:dk1>
      <a:lt1>
        <a:srgbClr val="14BEF7"/>
      </a:lt1>
      <a:dk2>
        <a:srgbClr val="242C7E"/>
      </a:dk2>
      <a:lt2>
        <a:srgbClr val="E1D5BD"/>
      </a:lt2>
      <a:accent1>
        <a:srgbClr val="14BEF7"/>
      </a:accent1>
      <a:accent2>
        <a:srgbClr val="242C7E"/>
      </a:accent2>
      <a:accent3>
        <a:srgbClr val="9E005D"/>
      </a:accent3>
      <a:accent4>
        <a:srgbClr val="FFBC33"/>
      </a:accent4>
      <a:accent5>
        <a:srgbClr val="0C3F96"/>
      </a:accent5>
      <a:accent6>
        <a:srgbClr val="008FD4"/>
      </a:accent6>
      <a:hlink>
        <a:srgbClr val="14BEF7"/>
      </a:hlink>
      <a:folHlink>
        <a:srgbClr val="B2925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fault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517B14D604B3B48B5D202D444E0E01D" ma:contentTypeVersion="12" ma:contentTypeDescription="Create a new document." ma:contentTypeScope="" ma:versionID="9f0e071d3f3d1ed91323eec309a5aec1">
  <xsd:schema xmlns:xsd="http://www.w3.org/2001/XMLSchema" xmlns:xs="http://www.w3.org/2001/XMLSchema" xmlns:p="http://schemas.microsoft.com/office/2006/metadata/properties" xmlns:ns2="00f635cb-58c7-4c7c-a2be-5f3d12299da6" xmlns:ns3="dc119905-464d-4721-bcb1-84ed6b26f144" targetNamespace="http://schemas.microsoft.com/office/2006/metadata/properties" ma:root="true" ma:fieldsID="f899fb4bd9a6fc178a7b64ac3985bfaa" ns2:_="" ns3:_="">
    <xsd:import namespace="00f635cb-58c7-4c7c-a2be-5f3d12299da6"/>
    <xsd:import namespace="dc119905-464d-4721-bcb1-84ed6b26f14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f635cb-58c7-4c7c-a2be-5f3d12299d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c119905-464d-4721-bcb1-84ed6b26f14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2721042-d6a3-44fb-989f-696d1307e643}" ma:internalName="TaxCatchAll" ma:showField="CatchAllData" ma:web="dc119905-464d-4721-bcb1-84ed6b26f14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dc119905-464d-4721-bcb1-84ed6b26f144" xsi:nil="true"/>
    <lcf76f155ced4ddcb4097134ff3c332f xmlns="00f635cb-58c7-4c7c-a2be-5f3d12299da6">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23C8FED-CEB0-4D0B-AD68-8E940203FB53}">
  <ds:schemaRefs>
    <ds:schemaRef ds:uri="00f635cb-58c7-4c7c-a2be-5f3d12299da6"/>
    <ds:schemaRef ds:uri="dc119905-464d-4721-bcb1-84ed6b26f14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E111BB3-6091-45DD-8E22-425CEAE2FC56}">
  <ds:schemaRefs>
    <ds:schemaRef ds:uri="00f635cb-58c7-4c7c-a2be-5f3d12299da6"/>
    <ds:schemaRef ds:uri="dc119905-464d-4721-bcb1-84ed6b26f14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9879CA0-DAEF-4A32-952C-8A46A48293FE}">
  <ds:schemaRefs>
    <ds:schemaRef ds:uri="http://schemas.microsoft.com/sharepoint/v3/contenttype/forms"/>
  </ds:schemaRefs>
</ds:datastoreItem>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48</Slides>
  <Notes>35</Notes>
  <HiddenSlides>0</HiddenSlides>
  <ScaleCrop>false</ScaleCrop>
  <HeadingPairs>
    <vt:vector size="4" baseType="variant">
      <vt:variant>
        <vt:lpstr>Theme</vt:lpstr>
      </vt:variant>
      <vt:variant>
        <vt:i4>5</vt:i4>
      </vt:variant>
      <vt:variant>
        <vt:lpstr>Slide Titles</vt:lpstr>
      </vt:variant>
      <vt:variant>
        <vt:i4>48</vt:i4>
      </vt:variant>
    </vt:vector>
  </HeadingPairs>
  <TitlesOfParts>
    <vt:vector size="53" baseType="lpstr">
      <vt:lpstr>White</vt:lpstr>
      <vt:lpstr>1_White</vt:lpstr>
      <vt:lpstr>2_White</vt:lpstr>
      <vt:lpstr>3_Facet</vt:lpstr>
      <vt:lpstr>Default Design</vt:lpstr>
      <vt:lpstr> Joint AHA Commission  Development Cost Briefing  </vt:lpstr>
      <vt:lpstr>Agenda</vt:lpstr>
      <vt:lpstr>Development Costs:  Context, Data, &amp; Trends</vt:lpstr>
      <vt:lpstr>PowerPoint Presentation</vt:lpstr>
      <vt:lpstr>PowerPoint Presentation</vt:lpstr>
      <vt:lpstr>Making it Pencil (I/VIII): Capital Cost Drivers*</vt:lpstr>
      <vt:lpstr>Making It Pencil (II/VIII): Capital Cost Trends*</vt:lpstr>
      <vt:lpstr>Making it Pencil (III/VIII): Interest Rates</vt:lpstr>
      <vt:lpstr>Making It Pencil (IV/VIII): Operating and Staffing Costs*</vt:lpstr>
      <vt:lpstr>PowerPoint Presentation</vt:lpstr>
      <vt:lpstr>Making It Pencil (VI/VIII): Cost Savings Examples</vt:lpstr>
      <vt:lpstr>Making It Pencil (VII/VIII): Total Development Cost Over Time</vt:lpstr>
      <vt:lpstr>PowerPoint Presentation</vt:lpstr>
      <vt:lpstr>Questions?</vt:lpstr>
      <vt:lpstr>Developer Context:  Case Studies &amp; Discussion</vt:lpstr>
      <vt:lpstr>Amy Schectman  2Life Communities</vt:lpstr>
      <vt:lpstr>Goals of Senior Affordable Housing</vt:lpstr>
      <vt:lpstr>Low Income Housing Tax Credit (LIHTC) and seniors</vt:lpstr>
      <vt:lpstr>PowerPoint Presentation</vt:lpstr>
      <vt:lpstr>PowerPoint Presentation</vt:lpstr>
      <vt:lpstr>A 2Life Adaptive Apartment </vt:lpstr>
      <vt:lpstr>Leland House, Waltham</vt:lpstr>
      <vt:lpstr>Incremental Costs/Funding</vt:lpstr>
      <vt:lpstr>Benefits beyond quality of life</vt:lpstr>
      <vt:lpstr>Andrew McKenzie-DeFranza Harborlight Homes</vt:lpstr>
      <vt:lpstr>Andrew McKenzie-DeFranza Harborlight Homes</vt:lpstr>
      <vt:lpstr>Andrew McKenzie-DeFranza Harborlight Homes</vt:lpstr>
      <vt:lpstr>Andrew McKenzie-DeFranza Harborlight Homes</vt:lpstr>
      <vt:lpstr>Andrew McKenzie-DeFranza Harborlight Homes</vt:lpstr>
      <vt:lpstr>PowerPoint Presentation</vt:lpstr>
      <vt:lpstr>PowerPoint Presentation</vt:lpstr>
      <vt:lpstr>Aaron Gornstein  Preservation of Affordable Housing (POAH)</vt:lpstr>
      <vt:lpstr>PowerPoint Presentation</vt:lpstr>
      <vt:lpstr>PowerPoint Presentation</vt:lpstr>
      <vt:lpstr>PowerPoint Presentation</vt:lpstr>
      <vt:lpstr>Unique Features:  The Kenzi at Bartlett Station</vt:lpstr>
      <vt:lpstr>Drivers: Non-Housing Policy Goals</vt:lpstr>
      <vt:lpstr>Drivers: Timeline / Cost Inflation</vt:lpstr>
      <vt:lpstr>Drivers: Complexity &amp; Soft Costs</vt:lpstr>
      <vt:lpstr>Bill Grogan  Planning Office of Urban Affairs (POUA)</vt:lpstr>
      <vt:lpstr>PowerPoint Presentation</vt:lpstr>
      <vt:lpstr>PowerPoint Presentation</vt:lpstr>
      <vt:lpstr>PowerPoint Presentation</vt:lpstr>
      <vt:lpstr>PowerPoint Presentation</vt:lpstr>
      <vt:lpstr>PowerPoint Presentation</vt:lpstr>
      <vt:lpstr>Questions?</vt:lpstr>
      <vt:lpstr>Next Steps</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ANF Template</dc:title>
  <dc:creator>Bryant, Benjamin (EOHLC)</dc:creator>
  <cp:revision>8</cp:revision>
  <cp:lastPrinted>2024-09-05T14:07:08Z</cp:lastPrinted>
  <dcterms:created xsi:type="dcterms:W3CDTF">2021-09-26T22:27:24Z</dcterms:created>
  <dcterms:modified xsi:type="dcterms:W3CDTF">2025-05-30T13:28:50Z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eSubTitleWidth">
    <vt:r8>9.80000019073486</vt:r8>
  </property>
  <property fmtid="{D5CDD505-2E9C-101B-9397-08002B2CF9AE}" pid="3" name="AutoPageNumberingON">
    <vt:bool>true</vt:bool>
  </property>
  <property fmtid="{D5CDD505-2E9C-101B-9397-08002B2CF9AE}" pid="4" name="TabStyleTOC">
    <vt:bool>false</vt:bool>
  </property>
  <property fmtid="{D5CDD505-2E9C-101B-9397-08002B2CF9AE}" pid="5" name="MediaServiceImageTags">
    <vt:lpwstr/>
  </property>
  <property fmtid="{D5CDD505-2E9C-101B-9397-08002B2CF9AE}" pid="6" name="ContentTypeId">
    <vt:lpwstr>0x0101001517B14D604B3B48B5D202D444E0E01D</vt:lpwstr>
  </property>
</Properties>
</file>