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F64D5E_425629A1.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93" r:id="rId5"/>
    <p:sldMasterId id="2147483701" r:id="rId6"/>
    <p:sldMasterId id="2147483714" r:id="rId7"/>
  </p:sldMasterIdLst>
  <p:notesMasterIdLst>
    <p:notesMasterId r:id="rId23"/>
  </p:notesMasterIdLst>
  <p:sldIdLst>
    <p:sldId id="256" r:id="rId8"/>
    <p:sldId id="2145705583" r:id="rId9"/>
    <p:sldId id="2145705641" r:id="rId10"/>
    <p:sldId id="2146847992" r:id="rId11"/>
    <p:sldId id="2146848090" r:id="rId12"/>
    <p:sldId id="2146848093" r:id="rId13"/>
    <p:sldId id="2146848094" r:id="rId14"/>
    <p:sldId id="2146848095" r:id="rId15"/>
    <p:sldId id="2146848063" r:id="rId16"/>
    <p:sldId id="2146848060" r:id="rId17"/>
    <p:sldId id="2146848057" r:id="rId18"/>
    <p:sldId id="2146848089" r:id="rId19"/>
    <p:sldId id="2146848092" r:id="rId20"/>
    <p:sldId id="2145705702" r:id="rId21"/>
    <p:sldId id="214570574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0F560030-612C-8125-DAE7-D4DDF11834FF}" name="Cuddy, Joshua (EOHLC)" initials="CJ" userId="S::joshua.cuddy@mass.gov::fe00c576-5af3-4d2a-ade8-c0f212999735"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C752CCA5-7AF5-D364-3402-6DA15FFE710B}" name="Cuddy, Joshua (EOHLC)" initials="JC" userId="S::Joshua.Cuddy@mass.gov::fe00c576-5af3-4d2a-ade8-c0f212999735"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08D39AE3-2E1A-88DB-8ACD-0938F12EC3B9}" name="Reardon, Timothy (EOHLC)" initials="RT" userId="S::timothy.reardon2@mass.gov::31339d56-df5e-429b-974c-d8934eead266"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FAE2D5"/>
    <a:srgbClr val="E97132"/>
    <a:srgbClr val="D9F2D0"/>
    <a:srgbClr val="F2CEED"/>
    <a:srgbClr val="CAEDFB"/>
    <a:srgbClr val="4EA72E"/>
    <a:srgbClr val="A02B93"/>
    <a:srgbClr val="0F9ED5"/>
    <a:srgbClr val="388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20D44-60F8-751C-7A9A-66B489B39BD2}" v="1" dt="2025-08-11T16:48:45.384"/>
    <p1510:client id="{9534D25A-8978-1B3F-B7E8-2DECA8B25722}" v="46" dt="2025-08-12T13:25:07.906"/>
    <p1510:client id="{DC154209-1D5C-85F9-393E-322DC136B23B}" v="92" dt="2025-08-12T13:21:07.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18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8/10/relationships/authors" Target="authors.xml"/></Relationships>
</file>

<file path=ppt/comments/modernComment_7FF64D5E_425629A1.xml><?xml version="1.0" encoding="utf-8"?>
<p188:cmLst xmlns:a="http://schemas.openxmlformats.org/drawingml/2006/main" xmlns:r="http://schemas.openxmlformats.org/officeDocument/2006/relationships" xmlns:p188="http://schemas.microsoft.com/office/powerpoint/2018/8/main">
  <p188:cm id="{E036F681-39E3-45DF-A8E8-3DA4ED402AC0}" authorId="{0F560030-612C-8125-DAE7-D4DDF11834FF}" status="resolved" created="2025-08-11T16:48:45.384" complete="100000">
    <ac:txMkLst xmlns:ac="http://schemas.microsoft.com/office/drawing/2013/main/command">
      <pc:docMk xmlns:pc="http://schemas.microsoft.com/office/powerpoint/2013/main/command"/>
      <pc:sldMk xmlns:pc="http://schemas.microsoft.com/office/powerpoint/2013/main/command" cId="1112943009" sldId="2146848094"/>
      <ac:spMk id="3" creationId="{EB37657C-43A2-0FAA-B2DF-2474858CB165}"/>
      <ac:txMk cp="660" len="39">
        <ac:context len="1408" hash="3539033097"/>
      </ac:txMk>
    </ac:txMkLst>
    <p188:pos x="4512365" y="2676939"/>
    <p188:txBody>
      <a:bodyPr/>
      <a:lstStyle/>
      <a:p>
        <a:r>
          <a:rPr lang="en-US"/>
          <a:t>[@Walsh, Matthew (EOHLC)] There has been some discussion between HLC-EOHHS-MassHousing whether Housing Navigator could become the tracking platform for the FCF and 3% priority units. Housing Navigator previously couldn't take it on, but their new leadership may be interested. the internal WG is exploring costs to replace the current system that is on its last legs. </a:t>
        </a:r>
      </a:p>
    </p188:txBody>
    <p188:extLst>
      <p:ext xmlns:p="http://schemas.openxmlformats.org/presentationml/2006/main" uri="{57CB4572-C831-44C2-8A1C-0ADB6CCDFE69}">
        <p223:reactions xmlns:p223="http://schemas.microsoft.com/office/powerpoint/2022/03/main">
          <p223:rxn type="👍">
            <p223:instance time="2025-08-12T13:21:02.516" authorId="{A531355E-2B15-76AA-81D6-FA6682EA9573}"/>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9/29/2025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a:p>
            <a:pPr marL="171450" indent="-171450">
              <a:buFont typeface="Symbol,Sans-Serif"/>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9B604-5966-579C-1F53-A13660399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665C0-71BD-D15C-3E3D-A46F0E3D0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50BA1-521D-31E2-2974-68724F558F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334871-30E6-53FD-89B1-DBACC9B3F5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54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BD047-CBAD-AFFF-7DBA-9E2369687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B6858-6D68-129F-98CE-33854C4B6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97292-2B5A-93E2-F0DF-8156C5132420}"/>
              </a:ext>
            </a:extLst>
          </p:cNvPr>
          <p:cNvSpPr>
            <a:spLocks noGrp="1"/>
          </p:cNvSpPr>
          <p:nvPr>
            <p:ph type="body" idx="1"/>
          </p:nvPr>
        </p:nvSpPr>
        <p:spPr/>
        <p:txBody>
          <a:bodyPr/>
          <a:lstStyle/>
          <a:p>
            <a:endParaRPr lang="en-US" b="1" u="sng" dirty="0">
              <a:ea typeface="Calibri"/>
              <a:cs typeface="Calibri"/>
            </a:endParaRPr>
          </a:p>
          <a:p>
            <a:endParaRPr lang="en-US">
              <a:ea typeface="Calibri"/>
              <a:cs typeface="Calibri"/>
            </a:endParaRPr>
          </a:p>
          <a:p>
            <a:pPr marL="171450" indent="-1714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9CDB96EE-0068-1918-06A2-F98A25798256}"/>
              </a:ext>
            </a:extLst>
          </p:cNvPr>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331034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12</a:t>
            </a:fld>
            <a:endParaRPr lang="en-US"/>
          </a:p>
        </p:txBody>
      </p:sp>
    </p:spTree>
    <p:extLst>
      <p:ext uri="{BB962C8B-B14F-4D97-AF65-F5344CB8AC3E}">
        <p14:creationId xmlns:p14="http://schemas.microsoft.com/office/powerpoint/2010/main" val="366466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BE65F-19C7-D3C8-7F86-C591717EA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A814F-3707-8DAE-CF35-C99CB8898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91EA5-A583-CAA1-F724-5D3247C6535D}"/>
              </a:ext>
            </a:extLst>
          </p:cNvPr>
          <p:cNvSpPr>
            <a:spLocks noGrp="1"/>
          </p:cNvSpPr>
          <p:nvPr>
            <p:ph type="body" idx="1"/>
          </p:nvPr>
        </p:nvSpPr>
        <p:spPr/>
        <p:txBody>
          <a:bodyPr/>
          <a:lstStyle/>
          <a:p>
            <a:endParaRPr lang="en-US" b="1" u="sng"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E42E0CEE-6928-3F5B-5521-58417EDC24A7}"/>
              </a:ext>
            </a:extLst>
          </p:cNvPr>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142518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14</a:t>
            </a:fld>
            <a:endParaRPr lang="en-US"/>
          </a:p>
        </p:txBody>
      </p:sp>
    </p:spTree>
    <p:extLst>
      <p:ext uri="{BB962C8B-B14F-4D97-AF65-F5344CB8AC3E}">
        <p14:creationId xmlns:p14="http://schemas.microsoft.com/office/powerpoint/2010/main" val="240865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15</a:t>
            </a:fld>
            <a:endParaRPr lang="en-US"/>
          </a:p>
        </p:txBody>
      </p:sp>
    </p:spTree>
    <p:extLst>
      <p:ext uri="{BB962C8B-B14F-4D97-AF65-F5344CB8AC3E}">
        <p14:creationId xmlns:p14="http://schemas.microsoft.com/office/powerpoint/2010/main" val="16784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0EC73-F42A-946F-7A80-16D51C3F5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328A0-09D0-0D99-BAD3-483C1AA48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84768-6678-5163-B0E3-E436949A2B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0E5EEF-1E30-E585-796D-FE806E06B0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1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0C868-B294-D08C-C2A6-7E7FF088C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A4090-BFD0-2102-AC50-256B4AE8F3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247C7-83B8-8D43-1FA1-78DF267A9A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CF13E5-E6BC-2CA8-FBF5-0319F4BFD7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21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8463C-D842-D6EE-0498-0C9817ACE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A6C8C-74D4-7C92-1E69-146881DE6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C8CD7-2F53-4F20-5B41-0004B4E543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12FE75-7EF5-A8C8-DB2A-1369C6F340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15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D4986-5072-262D-1325-90E38CB55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24E3E-8402-D9C4-D42A-81A2FD772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479AD-A521-B846-3845-ED45E83DD7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197F6A-3627-0720-DD7D-496DADD0D8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906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501BF-C338-9C89-385C-B173F03DB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3E426-28B6-E3D6-7431-1B8839C54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EB90D-1ADA-3844-D250-158E8A2FEF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6F6A44-852A-0335-35EB-AEB5394C38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16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5E68-174C-7CC3-5D1F-F6A308394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547E2-05DC-2362-3667-FFEDE656F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779A0-B72A-CD4D-F46D-9F692819BC2F}"/>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00C789F5-1272-0248-DA74-3917C017CBB4}"/>
              </a:ext>
            </a:extLst>
          </p:cNvPr>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18568880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8.xml"/><Relationship Id="rId7" Type="http://schemas.openxmlformats.org/officeDocument/2006/relationships/oleObject" Target="../embeddings/oleObject2.bin"/><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3.xml"/><Relationship Id="rId5" Type="http://schemas.openxmlformats.org/officeDocument/2006/relationships/tags" Target="../tags/tag120.xml"/><Relationship Id="rId10" Type="http://schemas.openxmlformats.org/officeDocument/2006/relationships/image" Target="../media/image5.png"/><Relationship Id="rId4" Type="http://schemas.openxmlformats.org/officeDocument/2006/relationships/tags" Target="../tags/tag119.xml"/><Relationship Id="rId9"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oleObject" Target="../embeddings/oleObject2.bin"/><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3.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2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4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6.xml"/><Relationship Id="rId7" Type="http://schemas.openxmlformats.org/officeDocument/2006/relationships/oleObject" Target="../embeddings/oleObject2.bin"/><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Master" Target="../slideMasters/slideMaster4.xml"/><Relationship Id="rId5" Type="http://schemas.openxmlformats.org/officeDocument/2006/relationships/tags" Target="../tags/tag168.xml"/><Relationship Id="rId10" Type="http://schemas.openxmlformats.org/officeDocument/2006/relationships/image" Target="../media/image5.png"/><Relationship Id="rId4" Type="http://schemas.openxmlformats.org/officeDocument/2006/relationships/tags" Target="../tags/tag167.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1.xml"/><Relationship Id="rId7" Type="http://schemas.openxmlformats.org/officeDocument/2006/relationships/oleObject" Target="../embeddings/oleObject2.bin"/><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77.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1.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5.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186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899489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688737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1019198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52346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77446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8712808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6431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2556197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9033253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851828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712069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1288693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247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9268581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 Type="http://schemas.openxmlformats.org/officeDocument/2006/relationships/slideLayout" Target="../slideLayouts/slideLayout18.xml"/><Relationship Id="rId21" Type="http://schemas.openxmlformats.org/officeDocument/2006/relationships/tags" Target="../tags/tag109.xml"/><Relationship Id="rId7" Type="http://schemas.openxmlformats.org/officeDocument/2006/relationships/slideLayout" Target="../slideLayouts/slideLayout22.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2" Type="http://schemas.openxmlformats.org/officeDocument/2006/relationships/slideLayout" Target="../slideLayouts/slideLayout17.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99.xml"/><Relationship Id="rId24" Type="http://schemas.openxmlformats.org/officeDocument/2006/relationships/tags" Target="../tags/tag112.xml"/><Relationship Id="rId5" Type="http://schemas.openxmlformats.org/officeDocument/2006/relationships/slideLayout" Target="../slideLayouts/slideLayout20.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oleObject" Target="../embeddings/oleObject1.bin"/><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slideLayout" Target="../slideLayouts/slideLayout19.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 Type="http://schemas.openxmlformats.org/officeDocument/2006/relationships/slideLayout" Target="../slideLayouts/slideLayout25.xml"/><Relationship Id="rId21" Type="http://schemas.openxmlformats.org/officeDocument/2006/relationships/tags" Target="../tags/tag157.xml"/><Relationship Id="rId7" Type="http://schemas.openxmlformats.org/officeDocument/2006/relationships/slideLayout" Target="../slideLayouts/slideLayout2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2" Type="http://schemas.openxmlformats.org/officeDocument/2006/relationships/slideLayout" Target="../slideLayouts/slideLayout24.xml"/><Relationship Id="rId16" Type="http://schemas.openxmlformats.org/officeDocument/2006/relationships/tags" Target="../tags/tag152.xml"/><Relationship Id="rId20" Type="http://schemas.openxmlformats.org/officeDocument/2006/relationships/tags" Target="../tags/tag156.xml"/><Relationship Id="rId29"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147.xml"/><Relationship Id="rId24" Type="http://schemas.openxmlformats.org/officeDocument/2006/relationships/tags" Target="../tags/tag160.xml"/><Relationship Id="rId5" Type="http://schemas.openxmlformats.org/officeDocument/2006/relationships/slideLayout" Target="../slideLayouts/slideLayout27.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oleObject" Target="../embeddings/oleObject1.bin"/><Relationship Id="rId10" Type="http://schemas.openxmlformats.org/officeDocument/2006/relationships/tags" Target="../tags/tag146.xml"/><Relationship Id="rId19" Type="http://schemas.openxmlformats.org/officeDocument/2006/relationships/tags" Target="../tags/tag155.xml"/><Relationship Id="rId4" Type="http://schemas.openxmlformats.org/officeDocument/2006/relationships/slideLayout" Target="../slideLayouts/slideLayout26.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 id="2147483709" r:id="rId8"/>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1118358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9832068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F64D5E_425629A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August 14, 2025</a:t>
            </a:r>
            <a:endParaRPr lang="en-US"/>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6356" y="3672560"/>
            <a:ext cx="5688792" cy="1631216"/>
          </a:xfrm>
        </p:spPr>
        <p:txBody>
          <a:bodyPr/>
          <a:lstStyle/>
          <a:p>
            <a:pPr>
              <a:spcBef>
                <a:spcPts val="0"/>
              </a:spcBef>
              <a:spcAft>
                <a:spcPts val="1400"/>
              </a:spcAft>
            </a:pPr>
            <a:r>
              <a:rPr lang="en-US" sz="3800"/>
              <a:t>Accessible Housing </a:t>
            </a:r>
            <a:br>
              <a:rPr lang="en-US" sz="3800"/>
            </a:br>
            <a:r>
              <a:rPr lang="en-US" sz="3800"/>
              <a:t>Commission:</a:t>
            </a:r>
            <a:br>
              <a:rPr lang="en-US" sz="3600"/>
            </a:br>
            <a:r>
              <a:rPr lang="en-US" sz="3000">
                <a:cs typeface="Arial"/>
              </a:rPr>
              <a:t>Initial Recommendations</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A0CED-E15C-CDF2-EA4B-F0188A9475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D00D57-B4BC-D269-030E-7DBB25EE5799}"/>
              </a:ext>
            </a:extLst>
          </p:cNvPr>
          <p:cNvSpPr txBox="1"/>
          <p:nvPr/>
        </p:nvSpPr>
        <p:spPr>
          <a:xfrm>
            <a:off x="498678" y="1140416"/>
            <a:ext cx="11488748" cy="773288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14350" indent="-514350">
              <a:spcAft>
                <a:spcPts val="1600"/>
              </a:spcAft>
              <a:buAutoNum type="arabicPeriod"/>
            </a:pPr>
            <a:r>
              <a:rPr lang="en-US" sz="1900" b="1">
                <a:solidFill>
                  <a:srgbClr val="14558F"/>
                </a:solidFill>
                <a:latin typeface="Aptos"/>
                <a:ea typeface="Calibri"/>
                <a:cs typeface="Calibri"/>
              </a:rPr>
              <a:t>Challenges &amp; Solutions: </a:t>
            </a:r>
            <a:r>
              <a:rPr lang="en-US" sz="1900">
                <a:solidFill>
                  <a:srgbClr val="14558F"/>
                </a:solidFill>
                <a:latin typeface="Aptos"/>
                <a:ea typeface="Calibri"/>
                <a:cs typeface="Calibri"/>
              </a:rPr>
              <a:t>HLC has summarized Commissioners' survey responses (full summary in appendix). Today, Commissioners will add to or amend these challenges and solutions in discussion.</a:t>
            </a:r>
          </a:p>
          <a:p>
            <a:pPr marL="514350" indent="-514350">
              <a:spcAft>
                <a:spcPts val="1600"/>
              </a:spcAft>
              <a:buAutoNum type="arabicPeriod"/>
            </a:pPr>
            <a:r>
              <a:rPr lang="en-US" sz="1900" b="1">
                <a:solidFill>
                  <a:srgbClr val="14558F"/>
                </a:solidFill>
                <a:latin typeface="Aptos"/>
                <a:ea typeface="Calibri"/>
                <a:cs typeface="Calibri"/>
              </a:rPr>
              <a:t>Sections:</a:t>
            </a:r>
            <a:r>
              <a:rPr lang="en-US" sz="1900">
                <a:solidFill>
                  <a:srgbClr val="14558F"/>
                </a:solidFill>
                <a:latin typeface="Aptos"/>
                <a:ea typeface="Calibri"/>
                <a:cs typeface="Calibri"/>
              </a:rPr>
              <a:t> HLC hopes to use topic area sections to structure more focused, small group discussions on recommendation development in each section. Today, Commissioners will review proposed sections based on commissioner survey feedback and edit as needed to establish work streams to develop recommendations. </a:t>
            </a:r>
            <a:endParaRPr lang="en-US" sz="1900" b="1">
              <a:solidFill>
                <a:srgbClr val="14558F"/>
              </a:solidFill>
              <a:latin typeface="Aptos"/>
              <a:ea typeface="Calibri"/>
              <a:cs typeface="Calibri"/>
            </a:endParaRPr>
          </a:p>
          <a:p>
            <a:pPr marL="514350" indent="-514350">
              <a:spcAft>
                <a:spcPts val="1600"/>
              </a:spcAft>
              <a:buAutoNum type="arabicPeriod"/>
            </a:pPr>
            <a:r>
              <a:rPr lang="en-US" sz="1900" b="1">
                <a:solidFill>
                  <a:srgbClr val="14558F"/>
                </a:solidFill>
                <a:latin typeface="Aptos"/>
                <a:ea typeface="Calibri"/>
                <a:cs typeface="Calibri"/>
              </a:rPr>
              <a:t>Section Leads: </a:t>
            </a:r>
            <a:r>
              <a:rPr lang="en-US" sz="1900">
                <a:solidFill>
                  <a:srgbClr val="14558F"/>
                </a:solidFill>
                <a:latin typeface="Aptos"/>
                <a:ea typeface="Calibri"/>
                <a:cs typeface="Calibri"/>
              </a:rPr>
              <a:t>HLC will ask for volunteers to a) lead small group discussions focusing on each established section and b) further develop  topical recommendations alongside participants. HLC will also ask for volunteers to participate in each of these small group discussions</a:t>
            </a:r>
            <a:endParaRPr lang="en-US" sz="1900">
              <a:cs typeface="Arial" panose="020B0604020202020204"/>
            </a:endParaRPr>
          </a:p>
          <a:p>
            <a:pPr marL="514350" indent="-514350">
              <a:spcAft>
                <a:spcPts val="1600"/>
              </a:spcAft>
              <a:buAutoNum type="arabicPeriod"/>
            </a:pPr>
            <a:r>
              <a:rPr lang="en-US" sz="1900" b="1">
                <a:solidFill>
                  <a:srgbClr val="14558F"/>
                </a:solidFill>
                <a:latin typeface="Aptos"/>
                <a:ea typeface="Calibri"/>
                <a:cs typeface="Calibri"/>
              </a:rPr>
              <a:t>Section Discussions:</a:t>
            </a:r>
            <a:r>
              <a:rPr lang="en-US" sz="1900">
                <a:solidFill>
                  <a:srgbClr val="14558F"/>
                </a:solidFill>
                <a:latin typeface="Aptos"/>
                <a:ea typeface="Calibri"/>
                <a:cs typeface="Calibri"/>
              </a:rPr>
              <a:t> Section leads convene participants to further develop recommendations</a:t>
            </a:r>
          </a:p>
          <a:p>
            <a:pPr marL="514350" indent="-514350">
              <a:spcAft>
                <a:spcPts val="1600"/>
              </a:spcAft>
              <a:buAutoNum type="arabicPeriod"/>
            </a:pPr>
            <a:r>
              <a:rPr lang="en-US" sz="1900" b="1">
                <a:solidFill>
                  <a:srgbClr val="14558F"/>
                </a:solidFill>
                <a:latin typeface="Aptos"/>
                <a:ea typeface="Calibri"/>
                <a:cs typeface="Calibri"/>
              </a:rPr>
              <a:t>Next Meetings:</a:t>
            </a:r>
            <a:r>
              <a:rPr lang="en-US" sz="1900">
                <a:solidFill>
                  <a:srgbClr val="14558F"/>
                </a:solidFill>
                <a:latin typeface="Aptos"/>
                <a:ea typeface="Calibri"/>
                <a:cs typeface="Calibri"/>
              </a:rPr>
              <a:t> Section leads and participants present on development of further recommendations</a:t>
            </a:r>
          </a:p>
          <a:p>
            <a:pPr marL="514350" indent="-514350">
              <a:spcAft>
                <a:spcPts val="1600"/>
              </a:spcAft>
              <a:buAutoNum type="arabicPeriod"/>
            </a:pPr>
            <a:r>
              <a:rPr lang="en-US" sz="1900" b="1">
                <a:solidFill>
                  <a:srgbClr val="14558F"/>
                </a:solidFill>
                <a:latin typeface="Aptos"/>
                <a:ea typeface="Calibri"/>
                <a:cs typeface="Calibri"/>
              </a:rPr>
              <a:t>Before Finalizing:</a:t>
            </a:r>
            <a:r>
              <a:rPr lang="en-US" sz="1900">
                <a:solidFill>
                  <a:srgbClr val="14558F"/>
                </a:solidFill>
                <a:latin typeface="Aptos"/>
                <a:ea typeface="Calibri"/>
                <a:cs typeface="Calibri"/>
              </a:rPr>
              <a:t> Meet to discuss any proposals not yet included in recommendations as presented by small groups</a:t>
            </a:r>
          </a:p>
          <a:p>
            <a:pPr marL="514350" indent="-514350">
              <a:spcAft>
                <a:spcPts val="800"/>
              </a:spcAft>
              <a:buAutoNum type="arabicPeriod"/>
            </a:pPr>
            <a:endParaRPr lang="en-US" sz="2400">
              <a:solidFill>
                <a:srgbClr val="14558F"/>
              </a:solidFill>
              <a:latin typeface="Aptos"/>
              <a:ea typeface="Calibri"/>
              <a:cs typeface="Calibri"/>
            </a:endParaRPr>
          </a:p>
          <a:p>
            <a:pPr marL="514350" indent="-514350">
              <a:spcAft>
                <a:spcPts val="800"/>
              </a:spcAft>
              <a:buAutoNum type="arabicPeriod"/>
            </a:pPr>
            <a:endParaRPr lang="en-US" sz="2800">
              <a:solidFill>
                <a:srgbClr val="14558F"/>
              </a:solidFill>
              <a:latin typeface="Aptos"/>
              <a:ea typeface="Calibri"/>
              <a:cs typeface="Calibri"/>
            </a:endParaRPr>
          </a:p>
          <a:p>
            <a:pPr>
              <a:spcAft>
                <a:spcPts val="800"/>
              </a:spcAft>
            </a:pPr>
            <a:endParaRPr lang="en-US" sz="28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latin typeface="Arial" panose="020B0604020202020204"/>
              <a:ea typeface="Calibri"/>
              <a:cs typeface="Arial"/>
            </a:endParaRPr>
          </a:p>
        </p:txBody>
      </p:sp>
      <p:sp>
        <p:nvSpPr>
          <p:cNvPr id="7" name="Title 1">
            <a:extLst>
              <a:ext uri="{FF2B5EF4-FFF2-40B4-BE49-F238E27FC236}">
                <a16:creationId xmlns:a16="http://schemas.microsoft.com/office/drawing/2014/main" id="{01B90E91-9CB1-B2E2-49AF-219268252DED}"/>
              </a:ext>
            </a:extLst>
          </p:cNvPr>
          <p:cNvSpPr txBox="1">
            <a:spLocks/>
          </p:cNvSpPr>
          <p:nvPr/>
        </p:nvSpPr>
        <p:spPr>
          <a:xfrm>
            <a:off x="498744" y="4551"/>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2) Process Overview</a:t>
            </a:r>
            <a:endParaRPr lang="en-US"/>
          </a:p>
        </p:txBody>
      </p:sp>
      <p:pic>
        <p:nvPicPr>
          <p:cNvPr id="2" name="Picture 1">
            <a:extLst>
              <a:ext uri="{FF2B5EF4-FFF2-40B4-BE49-F238E27FC236}">
                <a16:creationId xmlns:a16="http://schemas.microsoft.com/office/drawing/2014/main" id="{B00D22DF-388B-B9A1-0762-1C4C5BCBCE4C}"/>
              </a:ext>
            </a:extLst>
          </p:cNvPr>
          <p:cNvPicPr>
            <a:picLocks noChangeAspect="1"/>
          </p:cNvPicPr>
          <p:nvPr/>
        </p:nvPicPr>
        <p:blipFill>
          <a:blip r:embed="rId3"/>
          <a:srcRect t="-53" b="6825"/>
          <a:stretch>
            <a:fillRect/>
          </a:stretch>
        </p:blipFill>
        <p:spPr>
          <a:xfrm>
            <a:off x="0" y="3817"/>
            <a:ext cx="12192000" cy="6389784"/>
          </a:xfrm>
          <a:prstGeom prst="rect">
            <a:avLst/>
          </a:prstGeom>
        </p:spPr>
      </p:pic>
    </p:spTree>
    <p:extLst>
      <p:ext uri="{BB962C8B-B14F-4D97-AF65-F5344CB8AC3E}">
        <p14:creationId xmlns:p14="http://schemas.microsoft.com/office/powerpoint/2010/main" val="422914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FBEC-A338-2DE0-1D83-D1A82B4E4F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54FD25-F91F-838F-27AB-54E8D0234D79}"/>
              </a:ext>
            </a:extLst>
          </p:cNvPr>
          <p:cNvSpPr>
            <a:spLocks noGrp="1"/>
          </p:cNvSpPr>
          <p:nvPr>
            <p:ph type="title"/>
          </p:nvPr>
        </p:nvSpPr>
        <p:spPr>
          <a:xfrm>
            <a:off x="2821671" y="2932991"/>
            <a:ext cx="8181508" cy="553998"/>
          </a:xfrm>
        </p:spPr>
        <p:txBody>
          <a:bodyPr/>
          <a:lstStyle/>
          <a:p>
            <a:pPr algn="l"/>
            <a:r>
              <a:rPr lang="en-US" sz="3600">
                <a:cs typeface="Arial"/>
              </a:rPr>
              <a:t>Identified Challenges &amp; Solutions</a:t>
            </a:r>
            <a:endParaRPr lang="en-US"/>
          </a:p>
        </p:txBody>
      </p:sp>
      <p:pic>
        <p:nvPicPr>
          <p:cNvPr id="2" name="Picture 1">
            <a:extLst>
              <a:ext uri="{FF2B5EF4-FFF2-40B4-BE49-F238E27FC236}">
                <a16:creationId xmlns:a16="http://schemas.microsoft.com/office/drawing/2014/main" id="{FB719A11-C1B5-5B06-DDD0-DD741DDC6024}"/>
              </a:ext>
            </a:extLst>
          </p:cNvPr>
          <p:cNvPicPr>
            <a:picLocks noChangeAspect="1"/>
          </p:cNvPicPr>
          <p:nvPr/>
        </p:nvPicPr>
        <p:blipFill>
          <a:blip r:embed="rId3"/>
          <a:srcRect t="62" b="7143"/>
          <a:stretch>
            <a:fillRect/>
          </a:stretch>
        </p:blipFill>
        <p:spPr>
          <a:xfrm>
            <a:off x="0" y="850"/>
            <a:ext cx="12192000" cy="6370215"/>
          </a:xfrm>
          <a:prstGeom prst="rect">
            <a:avLst/>
          </a:prstGeom>
        </p:spPr>
      </p:pic>
    </p:spTree>
    <p:extLst>
      <p:ext uri="{BB962C8B-B14F-4D97-AF65-F5344CB8AC3E}">
        <p14:creationId xmlns:p14="http://schemas.microsoft.com/office/powerpoint/2010/main" val="316562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D4711-1AD3-2468-9544-18A441805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4CC12-7B61-972B-176D-7BEAD3D1E49E}"/>
              </a:ext>
            </a:extLst>
          </p:cNvPr>
          <p:cNvSpPr>
            <a:spLocks noGrp="1"/>
          </p:cNvSpPr>
          <p:nvPr>
            <p:ph type="title"/>
          </p:nvPr>
        </p:nvSpPr>
        <p:spPr>
          <a:xfrm>
            <a:off x="509940" y="-4349"/>
            <a:ext cx="10602418" cy="731520"/>
          </a:xfrm>
        </p:spPr>
        <p:txBody>
          <a:bodyPr/>
          <a:lstStyle/>
          <a:p>
            <a:r>
              <a:rPr lang="en-US" sz="2800">
                <a:cs typeface="Arial"/>
              </a:rPr>
              <a:t>3) Identified Challenges &amp; Solutions</a:t>
            </a:r>
            <a:endParaRPr lang="en-US"/>
          </a:p>
        </p:txBody>
      </p:sp>
      <p:pic>
        <p:nvPicPr>
          <p:cNvPr id="3" name="Picture 2">
            <a:extLst>
              <a:ext uri="{FF2B5EF4-FFF2-40B4-BE49-F238E27FC236}">
                <a16:creationId xmlns:a16="http://schemas.microsoft.com/office/drawing/2014/main" id="{CDB658B2-8B89-570C-AE7C-59EBEA5716FC}"/>
              </a:ext>
            </a:extLst>
          </p:cNvPr>
          <p:cNvPicPr>
            <a:picLocks noChangeAspect="1"/>
          </p:cNvPicPr>
          <p:nvPr/>
        </p:nvPicPr>
        <p:blipFill>
          <a:blip r:embed="rId3"/>
          <a:srcRect l="-60" t="-44" r="-62" b="5870"/>
          <a:stretch>
            <a:fillRect/>
          </a:stretch>
        </p:blipFill>
        <p:spPr>
          <a:xfrm>
            <a:off x="-100743" y="-105032"/>
            <a:ext cx="12293059" cy="6518526"/>
          </a:xfrm>
          <a:prstGeom prst="rect">
            <a:avLst/>
          </a:prstGeom>
        </p:spPr>
      </p:pic>
    </p:spTree>
    <p:extLst>
      <p:ext uri="{BB962C8B-B14F-4D97-AF65-F5344CB8AC3E}">
        <p14:creationId xmlns:p14="http://schemas.microsoft.com/office/powerpoint/2010/main" val="363237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D060B-287A-FC84-4C38-0A2FB23C6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A9F80-A9DA-67FE-2F23-70E3415C0C34}"/>
              </a:ext>
            </a:extLst>
          </p:cNvPr>
          <p:cNvSpPr>
            <a:spLocks noGrp="1"/>
          </p:cNvSpPr>
          <p:nvPr>
            <p:ph type="title"/>
          </p:nvPr>
        </p:nvSpPr>
        <p:spPr>
          <a:xfrm>
            <a:off x="509940" y="-4349"/>
            <a:ext cx="10602418" cy="731520"/>
          </a:xfrm>
        </p:spPr>
        <p:txBody>
          <a:bodyPr/>
          <a:lstStyle/>
          <a:p>
            <a:r>
              <a:rPr lang="en-US" sz="2800">
                <a:cs typeface="Arial"/>
              </a:rPr>
              <a:t>3) Identified Challenges &amp; Solutions</a:t>
            </a:r>
            <a:endParaRPr lang="en-US"/>
          </a:p>
        </p:txBody>
      </p:sp>
      <p:graphicFrame>
        <p:nvGraphicFramePr>
          <p:cNvPr id="4" name="Table 3">
            <a:extLst>
              <a:ext uri="{FF2B5EF4-FFF2-40B4-BE49-F238E27FC236}">
                <a16:creationId xmlns:a16="http://schemas.microsoft.com/office/drawing/2014/main" id="{6AE7B692-4077-459C-EBC7-9F71F8B7727A}"/>
              </a:ext>
            </a:extLst>
          </p:cNvPr>
          <p:cNvGraphicFramePr>
            <a:graphicFrameLocks noGrp="1"/>
          </p:cNvGraphicFramePr>
          <p:nvPr/>
        </p:nvGraphicFramePr>
        <p:xfrm>
          <a:off x="290901" y="1281501"/>
          <a:ext cx="11641300" cy="4787054"/>
        </p:xfrm>
        <a:graphic>
          <a:graphicData uri="http://schemas.openxmlformats.org/drawingml/2006/table">
            <a:tbl>
              <a:tblPr firstRow="1" firstCol="1" bandRow="1"/>
              <a:tblGrid>
                <a:gridCol w="2473048">
                  <a:extLst>
                    <a:ext uri="{9D8B030D-6E8A-4147-A177-3AD203B41FA5}">
                      <a16:colId xmlns:a16="http://schemas.microsoft.com/office/drawing/2014/main" val="2329089500"/>
                    </a:ext>
                  </a:extLst>
                </a:gridCol>
                <a:gridCol w="2924481">
                  <a:extLst>
                    <a:ext uri="{9D8B030D-6E8A-4147-A177-3AD203B41FA5}">
                      <a16:colId xmlns:a16="http://schemas.microsoft.com/office/drawing/2014/main" val="1496072710"/>
                    </a:ext>
                  </a:extLst>
                </a:gridCol>
                <a:gridCol w="3083764">
                  <a:extLst>
                    <a:ext uri="{9D8B030D-6E8A-4147-A177-3AD203B41FA5}">
                      <a16:colId xmlns:a16="http://schemas.microsoft.com/office/drawing/2014/main" val="2141464057"/>
                    </a:ext>
                  </a:extLst>
                </a:gridCol>
                <a:gridCol w="3160007">
                  <a:extLst>
                    <a:ext uri="{9D8B030D-6E8A-4147-A177-3AD203B41FA5}">
                      <a16:colId xmlns:a16="http://schemas.microsoft.com/office/drawing/2014/main" val="2092993387"/>
                    </a:ext>
                  </a:extLst>
                </a:gridCol>
              </a:tblGrid>
              <a:tr h="731130">
                <a:tc>
                  <a:txBody>
                    <a:bodyPr/>
                    <a:lstStyle/>
                    <a:p>
                      <a:pPr marL="0" marR="0" lvl="0" algn="ctr">
                        <a:buNone/>
                      </a:pPr>
                      <a:r>
                        <a:rPr lang="en-US" sz="1600" b="1" kern="100">
                          <a:solidFill>
                            <a:srgbClr val="FFFFFF"/>
                          </a:solidFill>
                          <a:effectLst/>
                          <a:latin typeface="Aptos"/>
                          <a:cs typeface="Arial"/>
                        </a:rPr>
                        <a:t>Accessible Development &amp; Market Dynamics</a:t>
                      </a:r>
                      <a:endParaRPr lang="en-US"/>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9ED5"/>
                    </a:solidFill>
                  </a:tcPr>
                </a:tc>
                <a:tc>
                  <a:txBody>
                    <a:bodyPr/>
                    <a:lstStyle/>
                    <a:p>
                      <a:pPr marL="0" marR="0" lvl="0" algn="ctr">
                        <a:buNone/>
                      </a:pPr>
                      <a:r>
                        <a:rPr lang="en-US" sz="1600" b="1" kern="100">
                          <a:solidFill>
                            <a:srgbClr val="FFFFFF"/>
                          </a:solidFill>
                          <a:effectLst/>
                          <a:latin typeface="Aptos"/>
                          <a:ea typeface="Aptos" panose="020B0004020202020204" pitchFamily="34" charset="0"/>
                          <a:cs typeface="Arial"/>
                        </a:rPr>
                        <a:t>Improvements &amp; Supports in Existing Buildings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2B93"/>
                    </a:solidFill>
                  </a:tcPr>
                </a:tc>
                <a:tc>
                  <a:txBody>
                    <a:bodyPr/>
                    <a:lstStyle/>
                    <a:p>
                      <a:pPr marL="0" marR="0" lvl="0" algn="ctr">
                        <a:buNone/>
                      </a:pPr>
                      <a:r>
                        <a:rPr lang="en-US" sz="1600" b="1" kern="100">
                          <a:solidFill>
                            <a:srgbClr val="FFFFFF"/>
                          </a:solidFill>
                          <a:effectLst/>
                          <a:latin typeface="Aptos"/>
                          <a:cs typeface="Arial"/>
                        </a:rPr>
                        <a:t>Housing Search &amp; Tenant Selection</a:t>
                      </a:r>
                      <a:endParaRPr lang="en-US"/>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A72E"/>
                    </a:solidFill>
                  </a:tcPr>
                </a:tc>
                <a:tc>
                  <a:txBody>
                    <a:bodyPr/>
                    <a:lstStyle/>
                    <a:p>
                      <a:pPr marL="0" marR="0" lvl="0" algn="ctr">
                        <a:buNone/>
                      </a:pPr>
                      <a:r>
                        <a:rPr lang="en-US" sz="1600" b="1" kern="100">
                          <a:solidFill>
                            <a:srgbClr val="FFFFFF"/>
                          </a:solidFill>
                          <a:effectLst/>
                          <a:latin typeface="Aptos"/>
                          <a:cs typeface="Arial"/>
                        </a:rPr>
                        <a:t>Discrimination</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1572949820"/>
                  </a:ext>
                </a:extLst>
              </a:tr>
              <a:tr h="641969">
                <a:tc>
                  <a:txBody>
                    <a:bodyPr/>
                    <a:lstStyle/>
                    <a:p>
                      <a:pPr marL="0" marR="0" algn="ctr"/>
                      <a:r>
                        <a:rPr lang="en-US" sz="1300" kern="100">
                          <a:solidFill>
                            <a:srgbClr val="000000"/>
                          </a:solidFill>
                          <a:effectLst/>
                          <a:latin typeface="Aptos"/>
                          <a:ea typeface="Aptos" panose="020B0004020202020204" pitchFamily="34" charset="0"/>
                          <a:cs typeface="Arial"/>
                        </a:rPr>
                        <a:t>Enhance prioritization of projects above the  legal minimum for accessible units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a:solidFill>
                            <a:srgbClr val="000000"/>
                          </a:solidFill>
                          <a:effectLst/>
                          <a:latin typeface="Aptos"/>
                          <a:ea typeface="Aptos" panose="020B0004020202020204" pitchFamily="34" charset="0"/>
                          <a:cs typeface="Arial"/>
                        </a:rPr>
                        <a:t>Provide increased funding for property owners to make reasonable accommodations for tenants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kern="100">
                          <a:effectLst/>
                          <a:latin typeface="Aptos"/>
                          <a:ea typeface="Aptos" panose="020B0004020202020204" pitchFamily="34" charset="0"/>
                          <a:cs typeface="Arial"/>
                        </a:rPr>
                        <a:t>Inventory whether tenants need accessibility features in units, better match tenants with needed features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a:effectLst/>
                          <a:latin typeface="Aptos"/>
                          <a:ea typeface="Aptos" panose="020B0004020202020204" pitchFamily="34" charset="0"/>
                          <a:cs typeface="Arial"/>
                        </a:rPr>
                        <a:t>Provide increased funding for investigation and enforcement of housing discrimination against people with disabilities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438920830"/>
                  </a:ext>
                </a:extLst>
              </a:tr>
              <a:tr h="641969">
                <a:tc>
                  <a:txBody>
                    <a:bodyPr/>
                    <a:lstStyle/>
                    <a:p>
                      <a:pPr marL="0" marR="0" algn="ctr"/>
                      <a:r>
                        <a:rPr lang="en-US" sz="1300" kern="100">
                          <a:effectLst/>
                          <a:latin typeface="Aptos"/>
                          <a:ea typeface="Aptos" panose="020B0004020202020204" pitchFamily="34" charset="0"/>
                          <a:cs typeface="Arial"/>
                        </a:rPr>
                        <a:t>Provide enhanced tax or funding incentives for accessible development</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a:effectLst/>
                          <a:latin typeface="Aptos"/>
                          <a:ea typeface="Aptos" panose="020B0004020202020204" pitchFamily="34" charset="0"/>
                          <a:cs typeface="Arial"/>
                        </a:rPr>
                        <a:t>Continue strong funding for public housing modernization</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kern="100">
                          <a:effectLst/>
                          <a:latin typeface="Aptos"/>
                          <a:cs typeface="Arial"/>
                        </a:rPr>
                        <a:t>Require property management companies to maintain waiting lists for accessible units in their portfolio</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a:effectLst/>
                          <a:latin typeface="Aptos"/>
                          <a:ea typeface="Aptos" panose="020B0004020202020204" pitchFamily="34" charset="0"/>
                          <a:cs typeface="Arial"/>
                        </a:rPr>
                        <a:t>Enhance enforcement capabilities of the AGO and MCAD</a:t>
                      </a:r>
                      <a:endParaRPr lang="en-US" sz="1300" kern="100" err="1">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1247012756"/>
                  </a:ext>
                </a:extLst>
              </a:tr>
              <a:tr h="784628">
                <a:tc>
                  <a:txBody>
                    <a:bodyPr/>
                    <a:lstStyle/>
                    <a:p>
                      <a:pPr marL="0" marR="0" algn="ctr"/>
                      <a:r>
                        <a:rPr lang="en-US" sz="1300" kern="100">
                          <a:effectLst/>
                          <a:latin typeface="Aptos"/>
                          <a:ea typeface="Aptos" panose="020B0004020202020204" pitchFamily="34" charset="0"/>
                          <a:cs typeface="Arial"/>
                        </a:rPr>
                        <a:t>Disincentivize non-transitional vacancies through policies like a vacancy tax</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a:effectLst/>
                          <a:latin typeface="Aptos"/>
                          <a:ea typeface="Aptos" panose="020B0004020202020204" pitchFamily="34" charset="0"/>
                          <a:cs typeface="Arial"/>
                        </a:rPr>
                        <a:t>Expand the redevelopment of housing authority properties, particularly through RAD-like programs which unlock private capital</a:t>
                      </a:r>
                      <a:endParaRPr lang="en-US" sz="1300" kern="100" err="1">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a:solidFill>
                            <a:srgbClr val="000000"/>
                          </a:solidFill>
                          <a:effectLst/>
                          <a:latin typeface="Aptos"/>
                        </a:rPr>
                        <a:t>Use CHAMP system to assist people with disabilities in finding and applying for affordable, accessible units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endParaRPr lang="en-US" sz="13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656593467"/>
                  </a:ext>
                </a:extLst>
              </a:tr>
              <a:tr h="898071">
                <a:tc>
                  <a:txBody>
                    <a:bodyPr/>
                    <a:lstStyle/>
                    <a:p>
                      <a:pPr lvl="0" algn="ctr">
                        <a:lnSpc>
                          <a:spcPct val="100000"/>
                        </a:lnSpc>
                        <a:spcBef>
                          <a:spcPts val="0"/>
                        </a:spcBef>
                        <a:spcAft>
                          <a:spcPts val="0"/>
                        </a:spcAft>
                        <a:buNone/>
                      </a:pPr>
                      <a:r>
                        <a:rPr lang="en-US" sz="1300" b="0" i="0" u="none" strike="noStrike" kern="100" noProof="0">
                          <a:solidFill>
                            <a:srgbClr val="000000"/>
                          </a:solidFill>
                          <a:effectLst/>
                          <a:latin typeface="Aptos"/>
                        </a:rPr>
                        <a:t>Provide increased support for development types which enabled multigenerational living, such as ADUs, duplex, and triplexes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lvl="0" algn="ctr">
                        <a:buNone/>
                      </a:pPr>
                      <a:r>
                        <a:rPr lang="en-US" sz="1300" kern="100">
                          <a:effectLst/>
                          <a:latin typeface="Aptos"/>
                          <a:ea typeface="Aptos" panose="020B0004020202020204" pitchFamily="34" charset="0"/>
                          <a:cs typeface="Arial"/>
                        </a:rPr>
                        <a:t>Create or enhance on-site support services, particularly for tenants with autism or intellectual disabilities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lvl="0" algn="ctr">
                        <a:buNone/>
                      </a:pPr>
                      <a:r>
                        <a:rPr lang="en-US" sz="1300" b="0" i="0" u="none" strike="noStrike" kern="100" noProof="0">
                          <a:solidFill>
                            <a:srgbClr val="000000"/>
                          </a:solidFill>
                          <a:effectLst/>
                          <a:latin typeface="Aptos"/>
                        </a:rPr>
                        <a:t>Increase awareness of reasonable accommodation rights among people with disabilities, particularly those with autism</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lvl="0" algn="ctr">
                        <a:buNone/>
                      </a:pPr>
                      <a:endParaRPr lang="en-US" sz="1300" b="0" kern="100">
                        <a:solidFill>
                          <a:srgbClr val="FF0000"/>
                        </a:solidFill>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26101424"/>
                  </a:ext>
                </a:extLst>
              </a:tr>
              <a:tr h="988906">
                <a:tc>
                  <a:txBody>
                    <a:bodyPr/>
                    <a:lstStyle/>
                    <a:p>
                      <a:pPr marL="0" marR="0" algn="ctr"/>
                      <a:r>
                        <a:rPr lang="en-US" sz="1300" kern="100">
                          <a:effectLst/>
                          <a:latin typeface="Aptos"/>
                          <a:ea typeface="Aptos" panose="020B0004020202020204" pitchFamily="34" charset="0"/>
                          <a:cs typeface="Arial"/>
                        </a:rPr>
                        <a:t>Provide additional points in award processes for projects using design standards which suit the needs of people with autism</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300" b="0" i="0" u="none" strike="noStrike" kern="100" cap="none" spc="0" normalizeH="0" baseline="0" noProof="0">
                          <a:ln>
                            <a:noFill/>
                          </a:ln>
                          <a:solidFill>
                            <a:srgbClr val="000000"/>
                          </a:solidFill>
                          <a:effectLst/>
                          <a:uLnTx/>
                          <a:uFillTx/>
                          <a:latin typeface="Aptos"/>
                          <a:ea typeface="Aptos" panose="020B0004020202020204" pitchFamily="34" charset="0"/>
                          <a:cs typeface="Arial"/>
                        </a:rPr>
                        <a:t>Expand the PCA program to cover drop-in services for people with autism</a:t>
                      </a:r>
                      <a:endParaRPr kumimoji="0" lang="en-US" sz="1300" b="0" i="0" u="none" strike="noStrike" kern="100" cap="none" spc="0" normalizeH="0" baseline="0" noProof="0">
                        <a:ln>
                          <a:noFill/>
                        </a:ln>
                        <a:solidFill>
                          <a:srgbClr val="000000"/>
                        </a:solidFill>
                        <a:effectLst/>
                        <a:uLnTx/>
                        <a:uFillTx/>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a:solidFill>
                            <a:srgbClr val="000000"/>
                          </a:solidFill>
                          <a:effectLst/>
                          <a:latin typeface="Aptos"/>
                        </a:rPr>
                        <a:t>Provide those with autism or intellectual disabilities with support in completing the necessary forms to obtain and maintain affordable housing</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endParaRPr lang="en-US" sz="13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942837628"/>
                  </a:ext>
                </a:extLst>
              </a:tr>
            </a:tbl>
          </a:graphicData>
        </a:graphic>
      </p:graphicFrame>
      <p:pic>
        <p:nvPicPr>
          <p:cNvPr id="5" name="Picture 4">
            <a:extLst>
              <a:ext uri="{FF2B5EF4-FFF2-40B4-BE49-F238E27FC236}">
                <a16:creationId xmlns:a16="http://schemas.microsoft.com/office/drawing/2014/main" id="{F9F6C485-B46B-C025-F8C4-834135674B0F}"/>
              </a:ext>
            </a:extLst>
          </p:cNvPr>
          <p:cNvPicPr>
            <a:picLocks noChangeAspect="1"/>
          </p:cNvPicPr>
          <p:nvPr/>
        </p:nvPicPr>
        <p:blipFill>
          <a:blip r:embed="rId3"/>
          <a:srcRect t="62" r="22" b="5071"/>
          <a:stretch>
            <a:fillRect/>
          </a:stretch>
        </p:blipFill>
        <p:spPr>
          <a:xfrm>
            <a:off x="0" y="850"/>
            <a:ext cx="12200163" cy="6522757"/>
          </a:xfrm>
          <a:prstGeom prst="rect">
            <a:avLst/>
          </a:prstGeom>
        </p:spPr>
      </p:pic>
      <p:pic>
        <p:nvPicPr>
          <p:cNvPr id="3" name="Picture 2">
            <a:extLst>
              <a:ext uri="{FF2B5EF4-FFF2-40B4-BE49-F238E27FC236}">
                <a16:creationId xmlns:a16="http://schemas.microsoft.com/office/drawing/2014/main" id="{35A32590-4C3D-81DE-492B-D3319127BE39}"/>
              </a:ext>
            </a:extLst>
          </p:cNvPr>
          <p:cNvPicPr>
            <a:picLocks noChangeAspect="1"/>
          </p:cNvPicPr>
          <p:nvPr/>
        </p:nvPicPr>
        <p:blipFill>
          <a:blip r:embed="rId4"/>
          <a:srcRect t="180" r="22" b="5025"/>
          <a:stretch>
            <a:fillRect/>
          </a:stretch>
        </p:blipFill>
        <p:spPr>
          <a:xfrm>
            <a:off x="0" y="-1864"/>
            <a:ext cx="12200163" cy="6528094"/>
          </a:xfrm>
          <a:prstGeom prst="rect">
            <a:avLst/>
          </a:prstGeom>
        </p:spPr>
      </p:pic>
    </p:spTree>
    <p:extLst>
      <p:ext uri="{BB962C8B-B14F-4D97-AF65-F5344CB8AC3E}">
        <p14:creationId xmlns:p14="http://schemas.microsoft.com/office/powerpoint/2010/main" val="2186230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973324"/>
            <a:ext cx="8181508" cy="553998"/>
          </a:xfrm>
        </p:spPr>
        <p:txBody>
          <a:bodyPr/>
          <a:lstStyle/>
          <a:p>
            <a:pPr algn="l"/>
            <a:r>
              <a:rPr lang="en-US" sz="3600"/>
              <a:t>Next Steps</a:t>
            </a:r>
          </a:p>
        </p:txBody>
      </p:sp>
    </p:spTree>
    <p:extLst>
      <p:ext uri="{BB962C8B-B14F-4D97-AF65-F5344CB8AC3E}">
        <p14:creationId xmlns:p14="http://schemas.microsoft.com/office/powerpoint/2010/main" val="209103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1167015016"/>
              </p:ext>
            </p:extLst>
          </p:nvPr>
        </p:nvGraphicFramePr>
        <p:xfrm>
          <a:off x="263178" y="1102338"/>
          <a:ext cx="11668942" cy="5439120"/>
        </p:xfrm>
        <a:graphic>
          <a:graphicData uri="http://schemas.openxmlformats.org/drawingml/2006/table">
            <a:tbl>
              <a:tblPr firstRow="1" bandRow="1">
                <a:tableStyleId>{5C22544A-7EE6-4342-B048-85BDC9FD1C3A}</a:tableStyleId>
              </a:tblPr>
              <a:tblGrid>
                <a:gridCol w="11668942">
                  <a:extLst>
                    <a:ext uri="{9D8B030D-6E8A-4147-A177-3AD203B41FA5}">
                      <a16:colId xmlns:a16="http://schemas.microsoft.com/office/drawing/2014/main" val="3478081800"/>
                    </a:ext>
                  </a:extLst>
                </a:gridCol>
              </a:tblGrid>
              <a:tr h="790612">
                <a:tc>
                  <a:txBody>
                    <a:bodyPr/>
                    <a:lstStyle/>
                    <a:p>
                      <a:pPr marL="229870" lvl="0" indent="0" algn="l">
                        <a:lnSpc>
                          <a:spcPct val="100000"/>
                        </a:lnSpc>
                        <a:spcBef>
                          <a:spcPts val="0"/>
                        </a:spcBef>
                        <a:spcAft>
                          <a:spcPts val="2000"/>
                        </a:spcAft>
                        <a:buNone/>
                      </a:pPr>
                      <a:r>
                        <a:rPr lang="en-US" sz="2400" b="1" i="0" u="none" strike="noStrike" noProof="0" dirty="0">
                          <a:solidFill>
                            <a:schemeClr val="tx1"/>
                          </a:solidFill>
                          <a:latin typeface="Arial"/>
                        </a:rPr>
                        <a:t>Rest of August: </a:t>
                      </a:r>
                      <a:r>
                        <a:rPr lang="en-US" sz="2400" b="0" i="0" u="none" strike="noStrike" noProof="0" dirty="0">
                          <a:solidFill>
                            <a:schemeClr val="tx1"/>
                          </a:solidFill>
                          <a:latin typeface="Arial"/>
                        </a:rPr>
                        <a:t>Working Groups continue to meet, develop recommendations</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33232"/>
                  </a:ext>
                </a:extLst>
              </a:tr>
              <a:tr h="1341120">
                <a:tc>
                  <a:txBody>
                    <a:bodyPr/>
                    <a:lstStyle/>
                    <a:p>
                      <a:pPr marL="229870" lvl="0" indent="0" algn="l">
                        <a:lnSpc>
                          <a:spcPct val="100000"/>
                        </a:lnSpc>
                        <a:spcBef>
                          <a:spcPts val="0"/>
                        </a:spcBef>
                        <a:spcAft>
                          <a:spcPts val="2000"/>
                        </a:spcAft>
                        <a:buNone/>
                      </a:pPr>
                      <a:r>
                        <a:rPr lang="en-US" sz="2400" b="1" i="0" u="none" strike="noStrike" noProof="0" dirty="0">
                          <a:solidFill>
                            <a:schemeClr val="tx1"/>
                          </a:solidFill>
                          <a:latin typeface="Arial"/>
                        </a:rPr>
                        <a:t>September: </a:t>
                      </a:r>
                      <a:r>
                        <a:rPr lang="en-US" sz="2400" b="0" i="0" u="none" strike="noStrike" noProof="0" dirty="0">
                          <a:solidFill>
                            <a:schemeClr val="tx1"/>
                          </a:solidFill>
                          <a:latin typeface="Arial"/>
                        </a:rPr>
                        <a:t>Working Groups continue to meet, develop recommendations; present next tranche of recommendations to full Commission </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17589"/>
                  </a:ext>
                </a:extLst>
              </a:tr>
              <a:tr h="1027611">
                <a:tc>
                  <a:txBody>
                    <a:bodyPr/>
                    <a:lstStyle/>
                    <a:p>
                      <a:pPr marL="229870" lvl="0" indent="0" algn="l">
                        <a:lnSpc>
                          <a:spcPct val="100000"/>
                        </a:lnSpc>
                        <a:spcBef>
                          <a:spcPts val="0"/>
                        </a:spcBef>
                        <a:spcAft>
                          <a:spcPts val="2000"/>
                        </a:spcAft>
                        <a:buNone/>
                      </a:pPr>
                      <a:r>
                        <a:rPr lang="en-US" sz="2400" b="1" i="0" u="none" strike="noStrike" noProof="0" dirty="0">
                          <a:solidFill>
                            <a:schemeClr val="tx1"/>
                          </a:solidFill>
                          <a:latin typeface="Arial"/>
                        </a:rPr>
                        <a:t>October: </a:t>
                      </a:r>
                      <a:r>
                        <a:rPr lang="en-US" sz="2400" b="0" i="0" u="none" strike="noStrike" noProof="0" dirty="0">
                          <a:solidFill>
                            <a:schemeClr val="tx1"/>
                          </a:solidFill>
                          <a:latin typeface="Arial"/>
                        </a:rPr>
                        <a:t>Working Groups continue to meet, develop recommendations; present final tranche of recommendations at full Commission meeting</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741586"/>
                  </a:ext>
                </a:extLst>
              </a:tr>
              <a:tr h="790612">
                <a:tc>
                  <a:txBody>
                    <a:bodyPr/>
                    <a:lstStyle/>
                    <a:p>
                      <a:pPr marL="229870" lvl="0" indent="0" algn="l">
                        <a:lnSpc>
                          <a:spcPct val="100000"/>
                        </a:lnSpc>
                        <a:spcBef>
                          <a:spcPts val="0"/>
                        </a:spcBef>
                        <a:spcAft>
                          <a:spcPts val="2000"/>
                        </a:spcAft>
                        <a:buNone/>
                      </a:pPr>
                      <a:r>
                        <a:rPr lang="en-US" sz="2400" b="1" i="0" u="none" strike="noStrike" noProof="0" dirty="0">
                          <a:solidFill>
                            <a:schemeClr val="tx1"/>
                          </a:solidFill>
                          <a:latin typeface="Arial"/>
                        </a:rPr>
                        <a:t>November:</a:t>
                      </a:r>
                      <a:r>
                        <a:rPr lang="en-US" sz="2400" b="0" i="0" u="none" strike="noStrike" noProof="0" dirty="0">
                          <a:solidFill>
                            <a:schemeClr val="tx1"/>
                          </a:solidFill>
                          <a:latin typeface="Arial"/>
                        </a:rPr>
                        <a:t> EOHLC drafts report based on recommendations</a:t>
                      </a:r>
                      <a:endParaRPr lang="en-US" sz="2400" b="1" i="0" u="none" strike="noStrike" noProof="0" dirty="0">
                        <a:solidFill>
                          <a:schemeClr val="tx1"/>
                        </a:solidFill>
                        <a:latin typeface="Aria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010400"/>
                  </a:ext>
                </a:extLst>
              </a:tr>
              <a:tr h="1489165">
                <a:tc>
                  <a:txBody>
                    <a:bodyPr/>
                    <a:lstStyle/>
                    <a:p>
                      <a:pPr marL="229870" lvl="0" indent="0" algn="l">
                        <a:lnSpc>
                          <a:spcPct val="100000"/>
                        </a:lnSpc>
                        <a:spcBef>
                          <a:spcPts val="0"/>
                        </a:spcBef>
                        <a:spcAft>
                          <a:spcPts val="500"/>
                        </a:spcAft>
                        <a:buNone/>
                      </a:pPr>
                      <a:r>
                        <a:rPr lang="en-US" sz="2400" b="1" i="0" u="none" strike="noStrike" noProof="0" dirty="0">
                          <a:solidFill>
                            <a:schemeClr val="tx1"/>
                          </a:solidFill>
                          <a:latin typeface="Arial"/>
                        </a:rPr>
                        <a:t>December: </a:t>
                      </a:r>
                    </a:p>
                    <a:p>
                      <a:pPr marL="572770" lvl="0" indent="-342900" algn="l">
                        <a:lnSpc>
                          <a:spcPct val="100000"/>
                        </a:lnSpc>
                        <a:spcBef>
                          <a:spcPts val="0"/>
                        </a:spcBef>
                        <a:spcAft>
                          <a:spcPts val="2000"/>
                        </a:spcAft>
                        <a:buFont typeface="Arial"/>
                        <a:buChar char="•"/>
                      </a:pPr>
                      <a:r>
                        <a:rPr lang="en-US" sz="2000" b="0" i="0" u="sng" strike="noStrike" noProof="0" dirty="0">
                          <a:solidFill>
                            <a:schemeClr val="tx1"/>
                          </a:solidFill>
                          <a:latin typeface="Arial"/>
                        </a:rPr>
                        <a:t>Early:</a:t>
                      </a:r>
                      <a:r>
                        <a:rPr lang="en-US" sz="2000" b="0" i="0" u="none" strike="noStrike" noProof="0" dirty="0">
                          <a:solidFill>
                            <a:schemeClr val="tx1"/>
                          </a:solidFill>
                          <a:latin typeface="Arial"/>
                        </a:rPr>
                        <a:t> EOHLC returns draft report for Commission review, adjusts for feedback</a:t>
                      </a:r>
                      <a:endParaRPr lang="en-US" sz="2000" b="1" i="0" u="none" strike="noStrike" noProof="0" dirty="0">
                        <a:solidFill>
                          <a:schemeClr val="tx1"/>
                        </a:solidFill>
                        <a:latin typeface="Arial"/>
                      </a:endParaRPr>
                    </a:p>
                    <a:p>
                      <a:pPr marL="572770" lvl="0" indent="-342900" algn="l">
                        <a:lnSpc>
                          <a:spcPct val="100000"/>
                        </a:lnSpc>
                        <a:spcBef>
                          <a:spcPts val="0"/>
                        </a:spcBef>
                        <a:spcAft>
                          <a:spcPts val="2000"/>
                        </a:spcAft>
                        <a:buFont typeface="Arial"/>
                        <a:buChar char="•"/>
                      </a:pPr>
                      <a:r>
                        <a:rPr lang="en-US" sz="2000" b="0" i="0" u="sng" strike="noStrike" noProof="0" dirty="0">
                          <a:solidFill>
                            <a:schemeClr val="tx1"/>
                          </a:solidFill>
                          <a:latin typeface="Arial"/>
                        </a:rPr>
                        <a:t>Mid-to-Late:</a:t>
                      </a:r>
                      <a:r>
                        <a:rPr lang="en-US" sz="2000" b="0" i="0" u="none" strike="noStrike" noProof="0" dirty="0">
                          <a:solidFill>
                            <a:schemeClr val="tx1"/>
                          </a:solidFill>
                          <a:latin typeface="Arial"/>
                        </a:rPr>
                        <a:t> EOHLC sends report to Legislature</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466219"/>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2799813669"/>
              </p:ext>
            </p:extLst>
          </p:nvPr>
        </p:nvGraphicFramePr>
        <p:xfrm>
          <a:off x="616856" y="1360714"/>
          <a:ext cx="10975979" cy="4475648"/>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118912">
                <a:tc>
                  <a:txBody>
                    <a:bodyPr/>
                    <a:lstStyle/>
                    <a:p>
                      <a:pPr lvl="0">
                        <a:buNone/>
                      </a:pPr>
                      <a:r>
                        <a:rPr lang="en-US" sz="2000" b="1" strike="noStrike" dirty="0">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118912">
                <a:tc>
                  <a:txBody>
                    <a:bodyPr/>
                    <a:lstStyle/>
                    <a:p>
                      <a:pPr marL="0" lvl="0" indent="0">
                        <a:buNone/>
                      </a:pPr>
                      <a:r>
                        <a:rPr lang="en-US" sz="2000" b="1" strike="noStrike" dirty="0">
                          <a:solidFill>
                            <a:schemeClr val="tx1"/>
                          </a:solidFill>
                        </a:rPr>
                        <a:t>Initial Working Group Recommendations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3 – 8</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118912">
                <a:tc>
                  <a:txBody>
                    <a:bodyPr/>
                    <a:lstStyle/>
                    <a:p>
                      <a:pPr lvl="0">
                        <a:buNone/>
                      </a:pPr>
                      <a:r>
                        <a:rPr lang="en-US" sz="2000" b="1" strike="noStrike" dirty="0">
                          <a:solidFill>
                            <a:schemeClr val="tx1"/>
                          </a:solidFill>
                        </a:rPr>
                        <a:t>Center for Living and Working Presentation</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dirty="0">
                          <a:ln>
                            <a:noFill/>
                          </a:ln>
                          <a:solidFill>
                            <a:srgbClr val="000000"/>
                          </a:solidFill>
                          <a:effectLst/>
                          <a:uLnTx/>
                          <a:uFillTx/>
                          <a:latin typeface="Arial"/>
                          <a:ea typeface="+mn-ea"/>
                          <a:cs typeface="+mn-cs"/>
                        </a:rPr>
                        <a:t> 9 – 13 </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193198"/>
                  </a:ext>
                </a:extLst>
              </a:tr>
              <a:tr h="1118912">
                <a:tc>
                  <a:txBody>
                    <a:bodyPr/>
                    <a:lstStyle/>
                    <a:p>
                      <a:r>
                        <a:rPr lang="en-US" sz="2000" b="1" strike="noStrike" dirty="0">
                          <a:solidFill>
                            <a:schemeClr val="tx1"/>
                          </a:solidFill>
                        </a:rPr>
                        <a:t>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14 – 15</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21671" y="2638984"/>
            <a:ext cx="8181508" cy="1107996"/>
          </a:xfrm>
        </p:spPr>
        <p:txBody>
          <a:bodyPr/>
          <a:lstStyle/>
          <a:p>
            <a:pPr algn="l"/>
            <a:r>
              <a:rPr lang="en-US" sz="3600">
                <a:cs typeface="Arial"/>
              </a:rPr>
              <a:t>Initial Working Group Recommendations</a:t>
            </a:r>
            <a:endParaRPr lang="en-US"/>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BD18-4BD7-5F29-4C4A-D0CBF7F91BC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31B89F4-08C4-E012-DF20-09A2683B6DA8}"/>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endParaRPr lang="en-US" dirty="0">
              <a:cs typeface="Arial" panose="020B0604020202020204"/>
            </a:endParaRPr>
          </a:p>
          <a:p>
            <a:pPr marL="342900" indent="-342900">
              <a:buAutoNum type="arabicParenR"/>
              <a:defRPr/>
            </a:pPr>
            <a:r>
              <a:rPr lang="en-US" sz="1800" dirty="0">
                <a:cs typeface="Arial" panose="020B0604020202020204"/>
              </a:rPr>
              <a:t>Accessible Development &amp; Market Dynamics (Page 1 of 2)</a:t>
            </a:r>
          </a:p>
        </p:txBody>
      </p:sp>
      <p:sp>
        <p:nvSpPr>
          <p:cNvPr id="5" name="TextBox 4">
            <a:extLst>
              <a:ext uri="{FF2B5EF4-FFF2-40B4-BE49-F238E27FC236}">
                <a16:creationId xmlns:a16="http://schemas.microsoft.com/office/drawing/2014/main" id="{B4A95BD1-4A1F-BC28-E791-B2BFE7AEE7C8}"/>
              </a:ext>
            </a:extLst>
          </p:cNvPr>
          <p:cNvSpPr txBox="1"/>
          <p:nvPr/>
        </p:nvSpPr>
        <p:spPr>
          <a:xfrm>
            <a:off x="391584" y="1206500"/>
            <a:ext cx="11239499" cy="511678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200" b="1" u="sng" dirty="0">
                <a:solidFill>
                  <a:srgbClr val="14558F"/>
                </a:solidFill>
                <a:latin typeface="Aptos"/>
                <a:ea typeface="+mn-lt"/>
                <a:cs typeface="+mn-lt"/>
              </a:rPr>
              <a:t>Expand Mass. Architectural Access Board regulations to address more types of disability</a:t>
            </a:r>
            <a:endParaRPr lang="en-US" sz="2200" b="1" u="sng" dirty="0">
              <a:solidFill>
                <a:srgbClr val="14558F"/>
              </a:solidFill>
              <a:latin typeface="Aptos"/>
              <a:cs typeface="Arial"/>
            </a:endParaRPr>
          </a:p>
          <a:p>
            <a:pPr marL="742950" lvl="1" indent="-285750">
              <a:buFont typeface="Arial"/>
              <a:buChar char="•"/>
            </a:pPr>
            <a:r>
              <a:rPr lang="en-US" b="1" dirty="0">
                <a:latin typeface="Aptos"/>
                <a:ea typeface="+mn-lt"/>
                <a:cs typeface="+mn-lt"/>
              </a:rPr>
              <a:t>Level of Action:</a:t>
            </a:r>
            <a:r>
              <a:rPr lang="en-US" dirty="0">
                <a:latin typeface="Aptos"/>
                <a:ea typeface="+mn-lt"/>
                <a:cs typeface="+mn-lt"/>
              </a:rPr>
              <a:t> Regulatory</a:t>
            </a:r>
            <a:endParaRPr lang="en-US" dirty="0">
              <a:latin typeface="Aptos"/>
            </a:endParaRPr>
          </a:p>
          <a:p>
            <a:pPr marL="742950" lvl="1" indent="-285750">
              <a:buFont typeface="Arial"/>
              <a:buChar char="•"/>
            </a:pPr>
            <a:r>
              <a:rPr lang="en-US" b="1" dirty="0">
                <a:latin typeface="Aptos"/>
                <a:ea typeface="+mn-lt"/>
                <a:cs typeface="+mn-lt"/>
              </a:rPr>
              <a:t>Type of Action:</a:t>
            </a:r>
            <a:r>
              <a:rPr lang="en-US" dirty="0">
                <a:latin typeface="Aptos"/>
                <a:ea typeface="+mn-lt"/>
                <a:cs typeface="+mn-lt"/>
              </a:rPr>
              <a:t> Program Improvement</a:t>
            </a:r>
            <a:endParaRPr lang="en-US" dirty="0">
              <a:latin typeface="Aptos"/>
            </a:endParaRPr>
          </a:p>
          <a:p>
            <a:pPr marL="742950" lvl="1" indent="-285750">
              <a:buFont typeface="Arial"/>
              <a:buChar char="•"/>
            </a:pPr>
            <a:r>
              <a:rPr lang="en-US" b="1" dirty="0">
                <a:latin typeface="Aptos"/>
                <a:ea typeface="+mn-lt"/>
                <a:cs typeface="+mn-lt"/>
              </a:rPr>
              <a:t>Summary:</a:t>
            </a:r>
            <a:r>
              <a:rPr lang="en-US" dirty="0">
                <a:latin typeface="Aptos"/>
                <a:ea typeface="+mn-lt"/>
                <a:cs typeface="+mn-lt"/>
              </a:rPr>
              <a:t> The working group recommends that the Massachusetts Architectural Access Board develop standards for housing for people with mental disabilities (Intellectual and Developmental Disabilities (IDD), Neurodivergence, Mental Health, etc.)</a:t>
            </a:r>
            <a:endParaRPr lang="en-US" dirty="0">
              <a:latin typeface="Aptos"/>
            </a:endParaRPr>
          </a:p>
          <a:p>
            <a:pPr lvl="1"/>
            <a:endParaRPr lang="en-US"/>
          </a:p>
          <a:p>
            <a:r>
              <a:rPr lang="en-US" sz="2200" b="1" u="sng" dirty="0">
                <a:solidFill>
                  <a:srgbClr val="14558F"/>
                </a:solidFill>
                <a:latin typeface="Aptos"/>
                <a:ea typeface="+mn-lt"/>
                <a:cs typeface="+mn-lt"/>
              </a:rPr>
              <a:t>Study the demographics of disability to support informed policy-making</a:t>
            </a:r>
            <a:endParaRPr lang="en-US" sz="2200" b="1" u="sng" dirty="0">
              <a:solidFill>
                <a:srgbClr val="14558F"/>
              </a:solidFill>
              <a:latin typeface="Aptos"/>
              <a:cs typeface="Arial"/>
            </a:endParaRPr>
          </a:p>
          <a:p>
            <a:pPr marL="742950" lvl="1" indent="-285750">
              <a:buFont typeface="Arial"/>
              <a:buChar char="•"/>
            </a:pPr>
            <a:r>
              <a:rPr lang="en-US" b="1" dirty="0">
                <a:latin typeface="Aptos"/>
                <a:ea typeface="+mn-lt"/>
                <a:cs typeface="+mn-lt"/>
              </a:rPr>
              <a:t>Level of Action:</a:t>
            </a:r>
            <a:r>
              <a:rPr lang="en-US" dirty="0">
                <a:latin typeface="Aptos"/>
                <a:ea typeface="+mn-lt"/>
                <a:cs typeface="+mn-lt"/>
              </a:rPr>
              <a:t> Legislative</a:t>
            </a:r>
            <a:endParaRPr lang="en-US" dirty="0">
              <a:latin typeface="Aptos"/>
            </a:endParaRPr>
          </a:p>
          <a:p>
            <a:pPr marL="742950" lvl="1" indent="-285750">
              <a:buFont typeface="Arial"/>
              <a:buChar char="•"/>
            </a:pPr>
            <a:r>
              <a:rPr lang="en-US" b="1" dirty="0">
                <a:latin typeface="Aptos"/>
                <a:ea typeface="+mn-lt"/>
                <a:cs typeface="+mn-lt"/>
              </a:rPr>
              <a:t>Type of Action:</a:t>
            </a:r>
            <a:r>
              <a:rPr lang="en-US" dirty="0">
                <a:latin typeface="Aptos"/>
                <a:ea typeface="+mn-lt"/>
                <a:cs typeface="+mn-lt"/>
              </a:rPr>
              <a:t> New Program</a:t>
            </a:r>
            <a:endParaRPr lang="en-US" dirty="0">
              <a:latin typeface="Aptos"/>
            </a:endParaRPr>
          </a:p>
          <a:p>
            <a:pPr marL="742950" lvl="1" indent="-285750">
              <a:buFont typeface="Arial"/>
              <a:buChar char="•"/>
            </a:pPr>
            <a:r>
              <a:rPr lang="en-US" b="1" dirty="0">
                <a:latin typeface="Aptos"/>
                <a:ea typeface="+mn-lt"/>
                <a:cs typeface="+mn-lt"/>
              </a:rPr>
              <a:t>Summary: </a:t>
            </a:r>
            <a:r>
              <a:rPr lang="en-US" dirty="0">
                <a:latin typeface="Aptos"/>
                <a:ea typeface="+mn-lt"/>
                <a:cs typeface="+mn-lt"/>
              </a:rPr>
              <a:t>The working group recommends that the Commonwealth provide resources to an appropriate agency to study the demographics of disability on a current and ongoing basis to guide future policy decisions. </a:t>
            </a:r>
          </a:p>
          <a:p>
            <a:pPr marL="742950" lvl="1" indent="-285750">
              <a:buFont typeface="Arial"/>
              <a:buChar char="•"/>
            </a:pPr>
            <a:r>
              <a:rPr lang="en-US" dirty="0">
                <a:latin typeface="Aptos"/>
                <a:ea typeface="+mn-lt"/>
                <a:cs typeface="+mn-lt"/>
              </a:rPr>
              <a:t>This study should include analysis of disability type, gender, race, age, income level, household configuration, housing preferences.  </a:t>
            </a:r>
          </a:p>
          <a:p>
            <a:pPr marL="742950" lvl="1" indent="-285750">
              <a:buFont typeface="Arial"/>
              <a:buChar char="•"/>
            </a:pPr>
            <a:r>
              <a:rPr lang="en-US" dirty="0">
                <a:latin typeface="Aptos"/>
                <a:ea typeface="+mn-lt"/>
                <a:cs typeface="+mn-lt"/>
              </a:rPr>
              <a:t>This initiative should start with the issuance of a report on current demographics, and updating it on an ongoing basis. </a:t>
            </a:r>
            <a:endParaRPr lang="en-US" dirty="0">
              <a:latin typeface="Aptos"/>
            </a:endParaRPr>
          </a:p>
          <a:p>
            <a:pPr algn="l">
              <a:spcBef>
                <a:spcPts val="300"/>
              </a:spcBef>
              <a:spcAft>
                <a:spcPts val="300"/>
              </a:spcAft>
              <a:buNone/>
            </a:pPr>
            <a:endParaRPr lang="en-US" sz="1600">
              <a:cs typeface="Arial"/>
            </a:endParaRPr>
          </a:p>
        </p:txBody>
      </p:sp>
    </p:spTree>
    <p:extLst>
      <p:ext uri="{BB962C8B-B14F-4D97-AF65-F5344CB8AC3E}">
        <p14:creationId xmlns:p14="http://schemas.microsoft.com/office/powerpoint/2010/main" val="170115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5E97C-267D-1D75-D3E8-91097167E38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03F4869-5352-4734-34CF-9EA9BC63AC26}"/>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p>
          <a:p>
            <a:pPr marL="342900" indent="-342900">
              <a:buAutoNum type="arabicParenR"/>
              <a:defRPr/>
            </a:pPr>
            <a:r>
              <a:rPr lang="en-US" sz="1800" dirty="0">
                <a:cs typeface="Arial" panose="020B0604020202020204"/>
              </a:rPr>
              <a:t>Accessible Development &amp; Market Dynamics (Page 2 of 2)</a:t>
            </a:r>
          </a:p>
        </p:txBody>
      </p:sp>
      <p:sp>
        <p:nvSpPr>
          <p:cNvPr id="3" name="TextBox 2">
            <a:extLst>
              <a:ext uri="{FF2B5EF4-FFF2-40B4-BE49-F238E27FC236}">
                <a16:creationId xmlns:a16="http://schemas.microsoft.com/office/drawing/2014/main" id="{7AD0C59D-C32E-1399-6363-F04ADCDB0C95}"/>
              </a:ext>
            </a:extLst>
          </p:cNvPr>
          <p:cNvSpPr txBox="1"/>
          <p:nvPr/>
        </p:nvSpPr>
        <p:spPr>
          <a:xfrm>
            <a:off x="391584" y="1206500"/>
            <a:ext cx="11239499" cy="542456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200" b="1" u="sng">
                <a:solidFill>
                  <a:srgbClr val="14558F"/>
                </a:solidFill>
                <a:latin typeface="Aptos"/>
                <a:ea typeface="+mn-lt"/>
                <a:cs typeface="+mn-lt"/>
              </a:rPr>
              <a:t>Provide additional funding for affordable accessible dwelling units.</a:t>
            </a:r>
            <a:endParaRPr lang="en-US" sz="2200">
              <a:latin typeface="Aptos"/>
              <a:ea typeface="+mn-lt"/>
              <a:cs typeface="+mn-lt"/>
            </a:endParaRPr>
          </a:p>
          <a:p>
            <a:pPr marL="742950" lvl="1" indent="-285750">
              <a:buFont typeface="Arial"/>
              <a:buChar char="•"/>
            </a:pPr>
            <a:r>
              <a:rPr lang="en-US" b="1">
                <a:latin typeface="Aptos"/>
                <a:ea typeface="+mn-lt"/>
                <a:cs typeface="+mn-lt"/>
              </a:rPr>
              <a:t>Level of Action:</a:t>
            </a:r>
            <a:r>
              <a:rPr lang="en-US">
                <a:latin typeface="Aptos"/>
                <a:ea typeface="+mn-lt"/>
                <a:cs typeface="+mn-lt"/>
              </a:rPr>
              <a:t> Legislative</a:t>
            </a:r>
          </a:p>
          <a:p>
            <a:pPr marL="742950" lvl="1" indent="-285750">
              <a:buFont typeface="Arial"/>
              <a:buChar char="•"/>
            </a:pPr>
            <a:r>
              <a:rPr lang="en-US" b="1">
                <a:latin typeface="Aptos"/>
                <a:ea typeface="+mn-lt"/>
                <a:cs typeface="+mn-lt"/>
              </a:rPr>
              <a:t>Type of Action:</a:t>
            </a:r>
            <a:r>
              <a:rPr lang="en-US">
                <a:latin typeface="Aptos"/>
                <a:ea typeface="+mn-lt"/>
                <a:cs typeface="+mn-lt"/>
              </a:rPr>
              <a:t> Funding</a:t>
            </a:r>
          </a:p>
          <a:p>
            <a:pPr marL="742950" lvl="1" indent="-285750">
              <a:buFont typeface="Arial"/>
              <a:buChar char="•"/>
            </a:pPr>
            <a:r>
              <a:rPr lang="en-US" b="1">
                <a:latin typeface="Aptos"/>
                <a:ea typeface="+mn-lt"/>
                <a:cs typeface="+mn-lt"/>
              </a:rPr>
              <a:t>Summary: </a:t>
            </a:r>
            <a:r>
              <a:rPr lang="en-US">
                <a:latin typeface="Aptos"/>
                <a:ea typeface="+mn-lt"/>
                <a:cs typeface="+mn-lt"/>
              </a:rPr>
              <a:t>The working group recommends that Recommend additional and/or re-prioritized funding for the development of affordable accessible dwelling units, including but not limited to: accessible ADUs on existing DDS &amp; DMH community residences; additional points on grant processes for housing that supports individuals with disabilities including persons with mental disabilities (IDD, Neurodivergence, Mental Health, etc.); funding that addresses the unmet need of persons with disabilities not addressed HIF, CBH, FCF, and others.</a:t>
            </a:r>
            <a:endParaRPr lang="en-US">
              <a:latin typeface="Aptos"/>
            </a:endParaRPr>
          </a:p>
          <a:p>
            <a:pPr lvl="1">
              <a:buFont typeface="Arial"/>
              <a:buChar char="•"/>
            </a:pPr>
            <a:endParaRPr lang="en-US">
              <a:latin typeface="Aptos"/>
            </a:endParaRPr>
          </a:p>
          <a:p>
            <a:r>
              <a:rPr lang="en-US" sz="2200" b="1" u="sng">
                <a:solidFill>
                  <a:srgbClr val="14558F"/>
                </a:solidFill>
                <a:latin typeface="Aptos"/>
                <a:ea typeface="+mn-lt"/>
                <a:cs typeface="+mn-lt"/>
              </a:rPr>
              <a:t>Develop standard/model designs to facilitate accessible &amp; inclusive units.</a:t>
            </a:r>
            <a:endParaRPr lang="en-US" sz="2200">
              <a:latin typeface="Aptos"/>
              <a:ea typeface="+mn-lt"/>
              <a:cs typeface="+mn-lt"/>
            </a:endParaRPr>
          </a:p>
          <a:p>
            <a:pPr marL="742950" lvl="1" indent="-285750">
              <a:buFont typeface="Arial"/>
              <a:buChar char="•"/>
            </a:pPr>
            <a:r>
              <a:rPr lang="en-US" b="1">
                <a:latin typeface="Aptos"/>
                <a:ea typeface="+mn-lt"/>
                <a:cs typeface="+mn-lt"/>
              </a:rPr>
              <a:t>Level of Action:</a:t>
            </a:r>
            <a:r>
              <a:rPr lang="en-US">
                <a:latin typeface="Aptos"/>
                <a:ea typeface="+mn-lt"/>
                <a:cs typeface="+mn-lt"/>
              </a:rPr>
              <a:t> Administrative</a:t>
            </a:r>
          </a:p>
          <a:p>
            <a:pPr marL="742950" lvl="1" indent="-285750">
              <a:buFont typeface="Arial"/>
              <a:buChar char="•"/>
            </a:pPr>
            <a:r>
              <a:rPr lang="en-US" b="1">
                <a:latin typeface="Aptos"/>
                <a:ea typeface="+mn-lt"/>
                <a:cs typeface="+mn-lt"/>
              </a:rPr>
              <a:t>Type of Action:</a:t>
            </a:r>
            <a:r>
              <a:rPr lang="en-US">
                <a:latin typeface="Aptos"/>
                <a:ea typeface="+mn-lt"/>
                <a:cs typeface="+mn-lt"/>
              </a:rPr>
              <a:t> New Program</a:t>
            </a:r>
          </a:p>
          <a:p>
            <a:pPr marL="742950" lvl="1" indent="-285750">
              <a:buFont typeface="Arial"/>
              <a:buChar char="•"/>
            </a:pPr>
            <a:r>
              <a:rPr lang="en-US" b="1">
                <a:latin typeface="Aptos"/>
                <a:ea typeface="+mn-lt"/>
                <a:cs typeface="+mn-lt"/>
              </a:rPr>
              <a:t>Summary: </a:t>
            </a:r>
            <a:r>
              <a:rPr lang="en-US">
                <a:latin typeface="Aptos"/>
                <a:ea typeface="+mn-lt"/>
                <a:cs typeface="+mn-lt"/>
              </a:rPr>
              <a:t>Recommend that appropriate agencies (BBRS, EOHLC, etc.) develop standardized and/or model designs for accessible and inclusive dwelling units &amp; sleeping rooms, including but not limited to ADUs, and that going forward anytime designs are developed or competitions are created the requirement for accessible and inclusive design are included.</a:t>
            </a:r>
          </a:p>
          <a:p>
            <a:pPr marL="285750" indent="-285750">
              <a:buFont typeface="Arial"/>
              <a:buChar char="•"/>
            </a:pPr>
            <a:endParaRPr lang="en-US" sz="2000" b="1" u="sng">
              <a:solidFill>
                <a:srgbClr val="14558F"/>
              </a:solidFill>
              <a:cs typeface="Arial"/>
            </a:endParaRPr>
          </a:p>
          <a:p>
            <a:pPr algn="l">
              <a:spcBef>
                <a:spcPts val="300"/>
              </a:spcBef>
              <a:spcAft>
                <a:spcPts val="300"/>
              </a:spcAft>
              <a:buNone/>
            </a:pPr>
            <a:endParaRPr lang="en-US" sz="1600">
              <a:cs typeface="Arial"/>
            </a:endParaRPr>
          </a:p>
        </p:txBody>
      </p:sp>
    </p:spTree>
    <p:extLst>
      <p:ext uri="{BB962C8B-B14F-4D97-AF65-F5344CB8AC3E}">
        <p14:creationId xmlns:p14="http://schemas.microsoft.com/office/powerpoint/2010/main" val="7320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9F00-29C6-28AD-F06F-1BD915C5FEE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D24C61E-81D3-EBEC-1F58-CB56C224B46C}"/>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p>
          <a:p>
            <a:pPr>
              <a:defRPr/>
            </a:pPr>
            <a:r>
              <a:rPr lang="en-US" sz="1800" dirty="0">
                <a:cs typeface="Arial" panose="020B0604020202020204"/>
              </a:rPr>
              <a:t>2)    Housing Search, Tenant Selection &amp; Discrimination (Page 1 of 3)</a:t>
            </a:r>
          </a:p>
        </p:txBody>
      </p:sp>
      <p:sp>
        <p:nvSpPr>
          <p:cNvPr id="3" name="TextBox 2">
            <a:extLst>
              <a:ext uri="{FF2B5EF4-FFF2-40B4-BE49-F238E27FC236}">
                <a16:creationId xmlns:a16="http://schemas.microsoft.com/office/drawing/2014/main" id="{163DA202-74BB-0E30-E940-0B3F84012660}"/>
              </a:ext>
            </a:extLst>
          </p:cNvPr>
          <p:cNvSpPr txBox="1"/>
          <p:nvPr/>
        </p:nvSpPr>
        <p:spPr>
          <a:xfrm>
            <a:off x="391584" y="1145048"/>
            <a:ext cx="11313241" cy="532453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b="1" u="sng" dirty="0">
                <a:solidFill>
                  <a:srgbClr val="14558F"/>
                </a:solidFill>
                <a:latin typeface="Aptos"/>
                <a:ea typeface="+mn-lt"/>
                <a:cs typeface="+mn-lt"/>
              </a:rPr>
              <a:t>Create a Centralized Housing Resource for People with Disabilities  </a:t>
            </a:r>
            <a:endParaRPr lang="en-US" sz="2000" b="1" u="sng">
              <a:solidFill>
                <a:srgbClr val="14558F"/>
              </a:solidFill>
              <a:latin typeface="Aptos"/>
              <a:cs typeface="Arial"/>
            </a:endParaRPr>
          </a:p>
          <a:p>
            <a:pPr marL="742950" lvl="1" indent="-285750">
              <a:buFont typeface="Arial"/>
              <a:buChar char="•"/>
            </a:pPr>
            <a:r>
              <a:rPr lang="en-US" sz="1600" b="1" dirty="0">
                <a:latin typeface="Aptos"/>
                <a:ea typeface="+mn-lt"/>
                <a:cs typeface="+mn-lt"/>
              </a:rPr>
              <a:t>Level of Action:</a:t>
            </a:r>
            <a:r>
              <a:rPr lang="en-US" sz="1600" dirty="0">
                <a:latin typeface="Aptos"/>
                <a:ea typeface="+mn-lt"/>
                <a:cs typeface="+mn-lt"/>
              </a:rPr>
              <a:t> Administrative</a:t>
            </a:r>
          </a:p>
          <a:p>
            <a:pPr marL="742950" lvl="1" indent="-285750">
              <a:buFont typeface="Arial"/>
              <a:buChar char="•"/>
            </a:pPr>
            <a:r>
              <a:rPr lang="en-US" sz="1600" b="1" dirty="0">
                <a:latin typeface="Aptos"/>
                <a:ea typeface="+mn-lt"/>
                <a:cs typeface="+mn-lt"/>
              </a:rPr>
              <a:t>Type of Action:</a:t>
            </a:r>
            <a:r>
              <a:rPr lang="en-US" sz="1600" dirty="0">
                <a:latin typeface="Aptos"/>
                <a:ea typeface="+mn-lt"/>
                <a:cs typeface="+mn-lt"/>
              </a:rPr>
              <a:t> New Program (New resource site)</a:t>
            </a:r>
          </a:p>
          <a:p>
            <a:pPr marL="742950" lvl="1" indent="-285750">
              <a:buFont typeface="Arial"/>
              <a:buChar char="•"/>
            </a:pPr>
            <a:r>
              <a:rPr lang="en-US" sz="1600" b="1" dirty="0">
                <a:latin typeface="Aptos"/>
                <a:ea typeface="+mn-lt"/>
                <a:cs typeface="+mn-lt"/>
              </a:rPr>
              <a:t>Summary: </a:t>
            </a:r>
            <a:r>
              <a:rPr lang="en-US" sz="1600" dirty="0">
                <a:latin typeface="Aptos"/>
                <a:ea typeface="+mn-lt"/>
                <a:cs typeface="+mn-lt"/>
              </a:rPr>
              <a:t>The working group recommends that EOHLC and the Mass. Office on Disability (MOD) build on comprehensive information available on MOD's website and EOHLC resources to create a new centralized website that provides “one-stop shopping” for individuals with disabilities seeking information about all aspects of housing search, tenant selection, retaining existing housing eligibility/recertification, and civil rights. The website should also include general housing resources such as information on the state sanitary code, and funding for tenants and landlords to make modify units for improved accessibility.</a:t>
            </a:r>
            <a:endParaRPr lang="en-US" sz="1600" dirty="0">
              <a:latin typeface="Aptos"/>
              <a:cs typeface="Arial"/>
            </a:endParaRPr>
          </a:p>
          <a:p>
            <a:pPr lvl="1">
              <a:buFont typeface="Arial"/>
              <a:buChar char="•"/>
            </a:pPr>
            <a:endParaRPr lang="en-US">
              <a:latin typeface="Aptos"/>
            </a:endParaRPr>
          </a:p>
          <a:p>
            <a:r>
              <a:rPr lang="en-US" sz="2000" b="1" u="sng" dirty="0">
                <a:solidFill>
                  <a:srgbClr val="14558F"/>
                </a:solidFill>
                <a:latin typeface="Aptos"/>
                <a:cs typeface="Arial"/>
              </a:rPr>
              <a:t>Improve Housing Application Document &amp; Process Accessibility (Part 1 of 2)</a:t>
            </a:r>
          </a:p>
          <a:p>
            <a:pPr marL="742950" lvl="1" indent="-285750">
              <a:buFont typeface="Arial,Sans-Serif"/>
              <a:buChar char="•"/>
            </a:pPr>
            <a:r>
              <a:rPr lang="en-US" sz="1600" b="1" dirty="0">
                <a:solidFill>
                  <a:srgbClr val="000000"/>
                </a:solidFill>
                <a:latin typeface="Aptos"/>
                <a:cs typeface="Arial"/>
              </a:rPr>
              <a:t>Level of Action:</a:t>
            </a:r>
            <a:r>
              <a:rPr lang="en-US" sz="1600" dirty="0">
                <a:solidFill>
                  <a:srgbClr val="000000"/>
                </a:solidFill>
                <a:latin typeface="Aptos"/>
                <a:cs typeface="Arial"/>
              </a:rPr>
              <a:t> Administrative</a:t>
            </a:r>
          </a:p>
          <a:p>
            <a:pPr marL="742950" lvl="1" indent="-285750">
              <a:buFont typeface="Arial,Sans-Serif"/>
              <a:buChar char="•"/>
            </a:pPr>
            <a:r>
              <a:rPr lang="en-US" sz="1600" b="1" dirty="0">
                <a:solidFill>
                  <a:srgbClr val="000000"/>
                </a:solidFill>
                <a:latin typeface="Aptos"/>
                <a:cs typeface="Arial"/>
              </a:rPr>
              <a:t>Type of Action:</a:t>
            </a:r>
            <a:r>
              <a:rPr lang="en-US" sz="1600" dirty="0">
                <a:solidFill>
                  <a:srgbClr val="000000"/>
                </a:solidFill>
                <a:latin typeface="Aptos"/>
                <a:cs typeface="Arial"/>
              </a:rPr>
              <a:t> Program Improvement</a:t>
            </a:r>
          </a:p>
          <a:p>
            <a:pPr marL="742950" lvl="1" indent="-285750">
              <a:buFont typeface="Arial,Sans-Serif"/>
              <a:buChar char="•"/>
            </a:pPr>
            <a:r>
              <a:rPr lang="en-US" sz="1600" b="1" dirty="0">
                <a:solidFill>
                  <a:srgbClr val="000000"/>
                </a:solidFill>
                <a:latin typeface="Aptos"/>
                <a:cs typeface="Arial"/>
              </a:rPr>
              <a:t>Summary: </a:t>
            </a:r>
            <a:r>
              <a:rPr lang="en-US" sz="1600" dirty="0">
                <a:solidFill>
                  <a:srgbClr val="000000"/>
                </a:solidFill>
                <a:latin typeface="Aptos"/>
                <a:cs typeface="Arial"/>
              </a:rPr>
              <a:t>The working group recommends that EOHLC: </a:t>
            </a:r>
          </a:p>
          <a:p>
            <a:pPr marL="1200150" lvl="2" indent="-285750">
              <a:buFont typeface="Arial,Sans-Serif"/>
              <a:buChar char="•"/>
            </a:pPr>
            <a:r>
              <a:rPr lang="en-US" sz="1600" dirty="0">
                <a:solidFill>
                  <a:srgbClr val="000000"/>
                </a:solidFill>
                <a:latin typeface="Aptos"/>
                <a:cs typeface="Arial"/>
              </a:rPr>
              <a:t>establish best practices for local housing authorities (LHAs) and regional administering agencies (RAAs) on inclusion of a black box notice with contact information to request reasonable accommodation. Notices should also clarify that reasonable accommodation may be requested for any part of the application process, from completing paperwork to attending meetings.</a:t>
            </a:r>
          </a:p>
          <a:p>
            <a:pPr marL="1200150" lvl="2" indent="-285750">
              <a:buFont typeface="Arial,Sans-Serif"/>
              <a:buChar char="•"/>
            </a:pPr>
            <a:r>
              <a:rPr lang="en-US" sz="1600" dirty="0">
                <a:latin typeface="Aptos"/>
                <a:cs typeface="Arial"/>
              </a:rPr>
              <a:t>Build on the Model Reasonable Accommodation Policy for LHA's to provide model black box notices to LHAs and RAAs</a:t>
            </a:r>
          </a:p>
          <a:p>
            <a:pPr marL="1200150" lvl="2" indent="-285750">
              <a:buFont typeface="Arial,Sans-Serif"/>
              <a:buChar char="•"/>
            </a:pPr>
            <a:r>
              <a:rPr lang="en-US" sz="1600" dirty="0">
                <a:latin typeface="Aptos"/>
                <a:cs typeface="Arial"/>
              </a:rPr>
              <a:t>Provide training to LHAs and regional administering agencies (RAAs) on implementation of these notices</a:t>
            </a:r>
          </a:p>
        </p:txBody>
      </p:sp>
    </p:spTree>
    <p:extLst>
      <p:ext uri="{BB962C8B-B14F-4D97-AF65-F5344CB8AC3E}">
        <p14:creationId xmlns:p14="http://schemas.microsoft.com/office/powerpoint/2010/main" val="237085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F3973-14E2-C737-92E2-B310E1AF594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86A91D8-B564-F9E8-86C7-02E53C5AC7C9}"/>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p>
          <a:p>
            <a:pPr>
              <a:defRPr/>
            </a:pPr>
            <a:r>
              <a:rPr lang="en-US" sz="1700" dirty="0">
                <a:cs typeface="Arial" panose="020B0604020202020204"/>
              </a:rPr>
              <a:t>2)    Housing Search, Tenant Selection &amp; Discrimination (Page 2 of 3)</a:t>
            </a:r>
          </a:p>
        </p:txBody>
      </p:sp>
      <p:sp>
        <p:nvSpPr>
          <p:cNvPr id="3" name="TextBox 2">
            <a:extLst>
              <a:ext uri="{FF2B5EF4-FFF2-40B4-BE49-F238E27FC236}">
                <a16:creationId xmlns:a16="http://schemas.microsoft.com/office/drawing/2014/main" id="{EB37657C-43A2-0FAA-B2DF-2474858CB165}"/>
              </a:ext>
            </a:extLst>
          </p:cNvPr>
          <p:cNvSpPr txBox="1"/>
          <p:nvPr/>
        </p:nvSpPr>
        <p:spPr>
          <a:xfrm>
            <a:off x="391584" y="1206500"/>
            <a:ext cx="11239499" cy="542456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900" b="1" u="sng" dirty="0">
                <a:solidFill>
                  <a:srgbClr val="14558F"/>
                </a:solidFill>
                <a:latin typeface="Aptos"/>
                <a:ea typeface="+mn-lt"/>
                <a:cs typeface="+mn-lt"/>
              </a:rPr>
              <a:t>Improve Housing Application Document &amp; Process Accessibility (Part 2 of 2)</a:t>
            </a:r>
            <a:endParaRPr lang="en-US" sz="1900" dirty="0">
              <a:solidFill>
                <a:srgbClr val="000000"/>
              </a:solidFill>
              <a:latin typeface="Aptos"/>
              <a:ea typeface="+mn-lt"/>
              <a:cs typeface="+mn-lt"/>
            </a:endParaRPr>
          </a:p>
          <a:p>
            <a:pPr marL="742950" lvl="1" indent="-285750">
              <a:buFont typeface="Arial"/>
              <a:buChar char="•"/>
            </a:pPr>
            <a:r>
              <a:rPr lang="en-US" b="1" dirty="0">
                <a:latin typeface="Aptos"/>
                <a:ea typeface="+mn-lt"/>
                <a:cs typeface="+mn-lt"/>
              </a:rPr>
              <a:t>Level of Action:</a:t>
            </a:r>
            <a:r>
              <a:rPr lang="en-US" dirty="0">
                <a:latin typeface="Aptos"/>
                <a:ea typeface="+mn-lt"/>
                <a:cs typeface="+mn-lt"/>
              </a:rPr>
              <a:t> Administrative</a:t>
            </a:r>
          </a:p>
          <a:p>
            <a:pPr marL="742950" lvl="1" indent="-285750">
              <a:buFont typeface="Arial"/>
              <a:buChar char="•"/>
            </a:pPr>
            <a:r>
              <a:rPr lang="en-US" b="1" dirty="0">
                <a:latin typeface="Aptos"/>
                <a:ea typeface="+mn-lt"/>
                <a:cs typeface="+mn-lt"/>
              </a:rPr>
              <a:t>Type of Action:</a:t>
            </a:r>
            <a:r>
              <a:rPr lang="en-US" dirty="0">
                <a:latin typeface="Aptos"/>
                <a:ea typeface="+mn-lt"/>
                <a:cs typeface="+mn-lt"/>
              </a:rPr>
              <a:t> Technical Fix</a:t>
            </a:r>
          </a:p>
          <a:p>
            <a:pPr marL="742950" lvl="1" indent="-285750">
              <a:buFont typeface="Arial"/>
              <a:buChar char="•"/>
            </a:pPr>
            <a:r>
              <a:rPr lang="en-US" b="1" dirty="0">
                <a:latin typeface="Aptos"/>
                <a:ea typeface="+mn-lt"/>
                <a:cs typeface="+mn-lt"/>
              </a:rPr>
              <a:t>Summary: </a:t>
            </a:r>
            <a:r>
              <a:rPr lang="en-US" dirty="0">
                <a:latin typeface="Aptos"/>
                <a:ea typeface="+mn-lt"/>
                <a:cs typeface="+mn-lt"/>
              </a:rPr>
              <a:t>The working group further recommends that, in determining emergency status, the Common Housing Application for Massachusetts Programs (CHAMP) accepts letters documenting no-fault loss of housing from the Mass. Commission for the Blind (MCB), the Mass. Commission for the Deaf and Hard of Hearing, the Department of Mental Health (DMH), the Department of Developmental Services (DDS), and </a:t>
            </a:r>
            <a:r>
              <a:rPr lang="en-US" dirty="0" err="1">
                <a:latin typeface="Aptos"/>
                <a:ea typeface="+mn-lt"/>
                <a:cs typeface="+mn-lt"/>
              </a:rPr>
              <a:t>MassAbility</a:t>
            </a:r>
            <a:r>
              <a:rPr lang="en-US" dirty="0">
                <a:latin typeface="Aptos"/>
                <a:ea typeface="+mn-lt"/>
                <a:cs typeface="+mn-lt"/>
              </a:rPr>
              <a:t>. This would replace the current requirement of a court order, which is impossible for some application to obtain.</a:t>
            </a:r>
            <a:endParaRPr lang="en-US" dirty="0">
              <a:latin typeface="Aptos"/>
              <a:cs typeface="Arial"/>
            </a:endParaRPr>
          </a:p>
          <a:p>
            <a:r>
              <a:rPr lang="en-US" b="1" u="sng" dirty="0">
                <a:solidFill>
                  <a:srgbClr val="14558F"/>
                </a:solidFill>
                <a:latin typeface="Aptos"/>
              </a:rPr>
              <a:t>Enhance Housing Navigator Massachusetts</a:t>
            </a:r>
            <a:endParaRPr lang="en-US">
              <a:cs typeface="Arial"/>
            </a:endParaRPr>
          </a:p>
          <a:p>
            <a:pPr marL="742950" lvl="1" indent="-285750">
              <a:buFont typeface="Arial,Sans-Serif"/>
              <a:buChar char="•"/>
            </a:pPr>
            <a:r>
              <a:rPr lang="en-US" sz="1700" b="1" dirty="0">
                <a:latin typeface="Aptos"/>
              </a:rPr>
              <a:t>Level of Action:</a:t>
            </a:r>
            <a:r>
              <a:rPr lang="en-US" sz="1700" dirty="0">
                <a:latin typeface="Aptos"/>
              </a:rPr>
              <a:t> Administrative</a:t>
            </a:r>
          </a:p>
          <a:p>
            <a:pPr marL="742950" lvl="1" indent="-285750">
              <a:buFont typeface="Arial,Sans-Serif"/>
              <a:buChar char="•"/>
            </a:pPr>
            <a:r>
              <a:rPr lang="en-US" sz="1700" b="1" dirty="0">
                <a:latin typeface="Aptos"/>
              </a:rPr>
              <a:t>Type of Action:</a:t>
            </a:r>
            <a:r>
              <a:rPr lang="en-US" sz="1700" dirty="0">
                <a:latin typeface="Aptos"/>
              </a:rPr>
              <a:t> Program Improvement/Funding</a:t>
            </a:r>
          </a:p>
          <a:p>
            <a:pPr marL="742950" lvl="1" indent="-285750">
              <a:buFont typeface="Arial,Sans-Serif"/>
              <a:buChar char="•"/>
            </a:pPr>
            <a:r>
              <a:rPr lang="en-US" sz="1700" b="1" dirty="0">
                <a:latin typeface="Aptos"/>
              </a:rPr>
              <a:t>Summary: </a:t>
            </a:r>
            <a:r>
              <a:rPr lang="en-US" sz="1700" dirty="0">
                <a:latin typeface="Aptos"/>
              </a:rPr>
              <a:t>The working group further recommends that Housing Navigator develop the following functions, and be provided any funding necessary to do so:</a:t>
            </a:r>
            <a:endParaRPr lang="en-US" sz="1700">
              <a:solidFill>
                <a:srgbClr val="000000"/>
              </a:solidFill>
              <a:latin typeface="Aptos"/>
              <a:ea typeface="+mn-lt"/>
              <a:cs typeface="+mn-lt"/>
            </a:endParaRPr>
          </a:p>
          <a:p>
            <a:pPr marL="1200150" lvl="2" indent="-285750">
              <a:buFont typeface="Arial,Sans-Serif"/>
              <a:buChar char="•"/>
            </a:pPr>
            <a:r>
              <a:rPr lang="en-US" sz="1700" dirty="0">
                <a:solidFill>
                  <a:srgbClr val="000000"/>
                </a:solidFill>
                <a:latin typeface="Aptos"/>
                <a:cs typeface="Arial"/>
              </a:rPr>
              <a:t>Improve Housing Navigator and CHAMP integration to make Housing Navigator the "front door" for CHAMP</a:t>
            </a:r>
          </a:p>
          <a:p>
            <a:pPr marL="1200150" lvl="2" indent="-285750">
              <a:buFont typeface="Arial,Sans-Serif"/>
              <a:buChar char="•"/>
            </a:pPr>
            <a:r>
              <a:rPr lang="en-US" sz="1700" dirty="0">
                <a:solidFill>
                  <a:srgbClr val="000000"/>
                </a:solidFill>
                <a:latin typeface="Aptos"/>
                <a:cs typeface="Arial"/>
              </a:rPr>
              <a:t>Provide word search capability or filtering for people seeking disability-specific accessibility features, with tags such as "deaf/hard of hearing," "blind/visually-impaired," and other tags to reflect unit features supporting the needs of people living with autism and other intellectual and developmental disabilities (IDD), including sensory, communication and safety features</a:t>
            </a:r>
          </a:p>
          <a:p>
            <a:pPr>
              <a:spcBef>
                <a:spcPts val="300"/>
              </a:spcBef>
              <a:spcAft>
                <a:spcPts val="300"/>
              </a:spcAft>
            </a:pPr>
            <a:endParaRPr lang="en-US" sz="1600">
              <a:solidFill>
                <a:srgbClr val="000000"/>
              </a:solidFill>
              <a:cs typeface="Arial"/>
            </a:endParaRPr>
          </a:p>
        </p:txBody>
      </p:sp>
    </p:spTree>
    <p:extLst>
      <p:ext uri="{BB962C8B-B14F-4D97-AF65-F5344CB8AC3E}">
        <p14:creationId xmlns:p14="http://schemas.microsoft.com/office/powerpoint/2010/main" val="111294300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D2E97-3E91-4149-F1CE-64628B318E0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3D6FAAA-3BC8-7E3B-2C7B-CA8BBD23AF00}"/>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p>
          <a:p>
            <a:pPr>
              <a:defRPr/>
            </a:pPr>
            <a:r>
              <a:rPr lang="en-US" sz="1700" dirty="0">
                <a:cs typeface="Arial" panose="020B0604020202020204"/>
              </a:rPr>
              <a:t>2)    Housing Search, Tenant Selection &amp; Discrimination (Page 3 of 3)</a:t>
            </a:r>
          </a:p>
        </p:txBody>
      </p:sp>
      <p:sp>
        <p:nvSpPr>
          <p:cNvPr id="3" name="TextBox 2">
            <a:extLst>
              <a:ext uri="{FF2B5EF4-FFF2-40B4-BE49-F238E27FC236}">
                <a16:creationId xmlns:a16="http://schemas.microsoft.com/office/drawing/2014/main" id="{4C9BF311-028D-9C1E-8067-A5067DDABEC1}"/>
              </a:ext>
            </a:extLst>
          </p:cNvPr>
          <p:cNvSpPr txBox="1"/>
          <p:nvPr/>
        </p:nvSpPr>
        <p:spPr>
          <a:xfrm>
            <a:off x="391584" y="1206500"/>
            <a:ext cx="11239499" cy="44550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900" b="1" u="sng" dirty="0">
                <a:solidFill>
                  <a:srgbClr val="14558F"/>
                </a:solidFill>
                <a:latin typeface="Aptos"/>
                <a:ea typeface="+mn-lt"/>
                <a:cs typeface="+mn-lt"/>
              </a:rPr>
              <a:t>Increase Utilization of Accessible Units by People with Disabilities</a:t>
            </a:r>
            <a:endParaRPr lang="en-US" sz="1900">
              <a:solidFill>
                <a:srgbClr val="000000"/>
              </a:solidFill>
              <a:latin typeface="Aptos"/>
              <a:ea typeface="+mn-lt"/>
              <a:cs typeface="+mn-lt"/>
            </a:endParaRPr>
          </a:p>
          <a:p>
            <a:pPr marL="742950" lvl="1" indent="-285750">
              <a:buFont typeface="Arial"/>
              <a:buChar char="•"/>
            </a:pPr>
            <a:r>
              <a:rPr lang="en-US" b="1" dirty="0">
                <a:latin typeface="Aptos"/>
                <a:ea typeface="+mn-lt"/>
                <a:cs typeface="+mn-lt"/>
              </a:rPr>
              <a:t>Level of Action:</a:t>
            </a:r>
            <a:r>
              <a:rPr lang="en-US" dirty="0">
                <a:latin typeface="Aptos"/>
                <a:ea typeface="+mn-lt"/>
                <a:cs typeface="+mn-lt"/>
              </a:rPr>
              <a:t> Legislative</a:t>
            </a:r>
          </a:p>
          <a:p>
            <a:pPr marL="742950" lvl="1" indent="-285750">
              <a:buFont typeface="Arial"/>
              <a:buChar char="•"/>
            </a:pPr>
            <a:r>
              <a:rPr lang="en-US" b="1" dirty="0">
                <a:latin typeface="Aptos"/>
                <a:ea typeface="+mn-lt"/>
                <a:cs typeface="+mn-lt"/>
              </a:rPr>
              <a:t>Type of Action:</a:t>
            </a:r>
            <a:r>
              <a:rPr lang="en-US" dirty="0">
                <a:latin typeface="Aptos"/>
                <a:ea typeface="+mn-lt"/>
                <a:cs typeface="+mn-lt"/>
              </a:rPr>
              <a:t> New Legislation </a:t>
            </a:r>
          </a:p>
          <a:p>
            <a:pPr marL="742950" lvl="1" indent="-285750">
              <a:buFont typeface="Arial"/>
              <a:buChar char="•"/>
            </a:pPr>
            <a:r>
              <a:rPr lang="en-US" b="1" dirty="0">
                <a:latin typeface="Aptos"/>
                <a:ea typeface="+mn-lt"/>
                <a:cs typeface="+mn-lt"/>
              </a:rPr>
              <a:t>Summary: </a:t>
            </a:r>
            <a:r>
              <a:rPr lang="en-US" dirty="0">
                <a:latin typeface="Aptos"/>
                <a:ea typeface="+mn-lt"/>
                <a:cs typeface="+mn-lt"/>
              </a:rPr>
              <a:t>The working group further recommends that M.G.L. c.151B § 4A(3) be amended in the following ways:</a:t>
            </a:r>
            <a:endParaRPr lang="en-US">
              <a:latin typeface="Aptos"/>
              <a:cs typeface="Arial"/>
            </a:endParaRPr>
          </a:p>
          <a:p>
            <a:pPr marL="1200150" lvl="2" indent="-285750">
              <a:buFont typeface="Arial"/>
              <a:buChar char="•"/>
            </a:pPr>
            <a:r>
              <a:rPr lang="en-US" dirty="0">
                <a:solidFill>
                  <a:srgbClr val="000000"/>
                </a:solidFill>
                <a:latin typeface="Aptos"/>
                <a:cs typeface="Arial"/>
              </a:rPr>
              <a:t>Replace outdated references to the Mass. Rehabilitation Commission (now </a:t>
            </a:r>
            <a:r>
              <a:rPr lang="en-US" err="1">
                <a:solidFill>
                  <a:srgbClr val="000000"/>
                </a:solidFill>
                <a:latin typeface="Aptos"/>
                <a:cs typeface="Arial"/>
              </a:rPr>
              <a:t>MassAbility</a:t>
            </a:r>
            <a:r>
              <a:rPr lang="en-US" dirty="0">
                <a:solidFill>
                  <a:srgbClr val="000000"/>
                </a:solidFill>
                <a:latin typeface="Aptos"/>
                <a:cs typeface="Arial"/>
              </a:rPr>
              <a:t>)</a:t>
            </a:r>
          </a:p>
          <a:p>
            <a:pPr marL="1200150" lvl="2" indent="-285750">
              <a:buFont typeface="Arial"/>
              <a:buChar char="•"/>
            </a:pPr>
            <a:r>
              <a:rPr lang="en-US" dirty="0">
                <a:solidFill>
                  <a:srgbClr val="000000"/>
                </a:solidFill>
                <a:latin typeface="Aptos"/>
                <a:cs typeface="Arial"/>
              </a:rPr>
              <a:t>Require property owners to post fully accessible units and units with accessibility features on the Massachusetts Housing Navigator, shifting the burden from prospective tenants who must now inquire directly to learn about accessing these units or unit features</a:t>
            </a:r>
          </a:p>
          <a:p>
            <a:pPr marL="1200150" lvl="2" indent="-285750">
              <a:buFont typeface="Arial"/>
              <a:buChar char="•"/>
            </a:pPr>
            <a:r>
              <a:rPr lang="en-US" dirty="0">
                <a:solidFill>
                  <a:srgbClr val="000000"/>
                </a:solidFill>
                <a:latin typeface="Aptos"/>
                <a:cs typeface="Arial"/>
              </a:rPr>
              <a:t>Increase the current minimum 15-day vacancy notice period to at least 30 days</a:t>
            </a:r>
          </a:p>
          <a:p>
            <a:pPr marL="1200150" lvl="2" indent="-285750">
              <a:buFont typeface="Arial"/>
              <a:buChar char="•"/>
            </a:pPr>
            <a:r>
              <a:rPr lang="en-US" dirty="0">
                <a:solidFill>
                  <a:srgbClr val="000000"/>
                </a:solidFill>
                <a:latin typeface="Aptos"/>
                <a:cs typeface="Arial"/>
              </a:rPr>
              <a:t>Expand the law's scope from wheelchair accessibility to include units with deaf/hard of hearing, blind/visually impaired, and IDD accessibility features </a:t>
            </a:r>
          </a:p>
          <a:p>
            <a:pPr marL="1200150" lvl="2" indent="-285750">
              <a:buFont typeface="Arial"/>
              <a:buChar char="•"/>
            </a:pPr>
            <a:r>
              <a:rPr lang="en-US" dirty="0">
                <a:solidFill>
                  <a:srgbClr val="000000"/>
                </a:solidFill>
                <a:latin typeface="Aptos"/>
                <a:cs typeface="Arial"/>
              </a:rPr>
              <a:t>Direct EOHLC to track utilization of accessible units in state-funded programs</a:t>
            </a:r>
          </a:p>
          <a:p>
            <a:pPr marL="1200150" lvl="2" indent="-285750">
              <a:buFont typeface="Arial"/>
              <a:buChar char="•"/>
            </a:pPr>
            <a:endParaRPr lang="en-US" dirty="0">
              <a:solidFill>
                <a:srgbClr val="000000"/>
              </a:solidFill>
              <a:latin typeface="Aptos"/>
              <a:cs typeface="Arial"/>
            </a:endParaRPr>
          </a:p>
          <a:p>
            <a:endParaRPr lang="en-US" b="1" u="sng" dirty="0">
              <a:solidFill>
                <a:srgbClr val="14558F"/>
              </a:solidFill>
              <a:highlight>
                <a:srgbClr val="FFFF00"/>
              </a:highlight>
              <a:latin typeface="Aptos"/>
              <a:cs typeface="Arial"/>
            </a:endParaRPr>
          </a:p>
          <a:p>
            <a:pPr>
              <a:spcBef>
                <a:spcPts val="300"/>
              </a:spcBef>
              <a:spcAft>
                <a:spcPts val="300"/>
              </a:spcAft>
            </a:pPr>
            <a:endParaRPr lang="en-US" sz="1600">
              <a:solidFill>
                <a:srgbClr val="000000"/>
              </a:solidFill>
              <a:cs typeface="Arial"/>
            </a:endParaRPr>
          </a:p>
        </p:txBody>
      </p:sp>
    </p:spTree>
    <p:extLst>
      <p:ext uri="{BB962C8B-B14F-4D97-AF65-F5344CB8AC3E}">
        <p14:creationId xmlns:p14="http://schemas.microsoft.com/office/powerpoint/2010/main" val="262803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8138-E53D-799F-9377-690A2186A6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FA89CF-0DA9-8C11-41BE-1CECDE37E528}"/>
              </a:ext>
            </a:extLst>
          </p:cNvPr>
          <p:cNvSpPr>
            <a:spLocks noGrp="1"/>
          </p:cNvSpPr>
          <p:nvPr>
            <p:ph type="title"/>
          </p:nvPr>
        </p:nvSpPr>
        <p:spPr>
          <a:xfrm>
            <a:off x="2821671" y="2680713"/>
            <a:ext cx="8181508" cy="1107996"/>
          </a:xfrm>
        </p:spPr>
        <p:txBody>
          <a:bodyPr/>
          <a:lstStyle/>
          <a:p>
            <a:pPr algn="l"/>
            <a:r>
              <a:rPr lang="en-US" sz="3600">
                <a:cs typeface="Arial"/>
              </a:rPr>
              <a:t>Center for Living and Working Presentation</a:t>
            </a:r>
          </a:p>
        </p:txBody>
      </p:sp>
    </p:spTree>
    <p:extLst>
      <p:ext uri="{BB962C8B-B14F-4D97-AF65-F5344CB8AC3E}">
        <p14:creationId xmlns:p14="http://schemas.microsoft.com/office/powerpoint/2010/main" val="14103943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ACET"/>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ANGLE" val="5"/>
</p:tagLst>
</file>

<file path=ppt/tags/tag107.xml><?xml version="1.0" encoding="utf-8"?>
<p:tagLst xmlns:a="http://schemas.openxmlformats.org/drawingml/2006/main" xmlns:r="http://schemas.openxmlformats.org/officeDocument/2006/relationships" xmlns:p="http://schemas.openxmlformats.org/presentationml/2006/main">
  <p:tag name="ANGLE" val="5"/>
</p:tagLst>
</file>

<file path=ppt/tags/tag108.xml><?xml version="1.0" encoding="utf-8"?>
<p:tagLst xmlns:a="http://schemas.openxmlformats.org/drawingml/2006/main" xmlns:r="http://schemas.openxmlformats.org/officeDocument/2006/relationships" xmlns:p="http://schemas.openxmlformats.org/presentationml/2006/main">
  <p:tag name="ANGLE" val="4"/>
</p:tagLst>
</file>

<file path=ppt/tags/tag109.xml><?xml version="1.0" encoding="utf-8"?>
<p:tagLst xmlns:a="http://schemas.openxmlformats.org/drawingml/2006/main" xmlns:r="http://schemas.openxmlformats.org/officeDocument/2006/relationships" xmlns:p="http://schemas.openxmlformats.org/presentationml/2006/main">
  <p:tag name="ANGLE" val="4"/>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ANGLE" val="3"/>
</p:tagLst>
</file>

<file path=ppt/tags/tag111.xml><?xml version="1.0" encoding="utf-8"?>
<p:tagLst xmlns:a="http://schemas.openxmlformats.org/drawingml/2006/main" xmlns:r="http://schemas.openxmlformats.org/officeDocument/2006/relationships" xmlns:p="http://schemas.openxmlformats.org/presentationml/2006/main">
  <p:tag name="ANGLE" val="3"/>
</p:tagLst>
</file>

<file path=ppt/tags/tag112.xml><?xml version="1.0" encoding="utf-8"?>
<p:tagLst xmlns:a="http://schemas.openxmlformats.org/drawingml/2006/main" xmlns:r="http://schemas.openxmlformats.org/officeDocument/2006/relationships" xmlns:p="http://schemas.openxmlformats.org/presentationml/2006/main">
  <p:tag name="ANGLE" val="2"/>
</p:tagLst>
</file>

<file path=ppt/tags/tag113.xml><?xml version="1.0" encoding="utf-8"?>
<p:tagLst xmlns:a="http://schemas.openxmlformats.org/drawingml/2006/main" xmlns:r="http://schemas.openxmlformats.org/officeDocument/2006/relationships" xmlns:p="http://schemas.openxmlformats.org/presentationml/2006/main">
  <p:tag name="ANGLE" val="2"/>
</p:tagLst>
</file>

<file path=ppt/tags/tag114.xml><?xml version="1.0" encoding="utf-8"?>
<p:tagLst xmlns:a="http://schemas.openxmlformats.org/drawingml/2006/main" xmlns:r="http://schemas.openxmlformats.org/officeDocument/2006/relationships" xmlns:p="http://schemas.openxmlformats.org/presentationml/2006/main">
  <p:tag name="ANGLE" val="1"/>
</p:tagLst>
</file>

<file path=ppt/tags/tag115.xml><?xml version="1.0" encoding="utf-8"?>
<p:tagLst xmlns:a="http://schemas.openxmlformats.org/drawingml/2006/main" xmlns:r="http://schemas.openxmlformats.org/officeDocument/2006/relationships" xmlns:p="http://schemas.openxmlformats.org/presentationml/2006/main">
  <p:tag name="ANGLE"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9.xml><?xml version="1.0" encoding="utf-8"?>
<p:tagLst xmlns:a="http://schemas.openxmlformats.org/drawingml/2006/main" xmlns:r="http://schemas.openxmlformats.org/officeDocument/2006/relationships" xmlns:p="http://schemas.openxmlformats.org/presentationml/2006/main">
  <p:tag name="SHAPENAME" val="Subtitle"/>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20.xml><?xml version="1.0" encoding="utf-8"?>
<p:tagLst xmlns:a="http://schemas.openxmlformats.org/drawingml/2006/main" xmlns:r="http://schemas.openxmlformats.org/officeDocument/2006/relationships" xmlns:p="http://schemas.openxmlformats.org/presentationml/2006/main">
  <p:tag name="SHAPENAME" val="Titl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3.xml><?xml version="1.0" encoding="utf-8"?>
<p:tagLst xmlns:a="http://schemas.openxmlformats.org/drawingml/2006/main" xmlns:r="http://schemas.openxmlformats.org/officeDocument/2006/relationships" xmlns:p="http://schemas.openxmlformats.org/presentationml/2006/main">
  <p:tag name="SHAPENAME" val="Subtitle"/>
</p:tagLst>
</file>

<file path=ppt/tags/tag124.xml><?xml version="1.0" encoding="utf-8"?>
<p:tagLst xmlns:a="http://schemas.openxmlformats.org/drawingml/2006/main" xmlns:r="http://schemas.openxmlformats.org/officeDocument/2006/relationships" xmlns:p="http://schemas.openxmlformats.org/presentationml/2006/main">
  <p:tag name="SHAPENAME" val="Titl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2.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SHAPENAME" val="5. Sourc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NAME" val="ACET"/>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ANGLE" val="5"/>
</p:tagLst>
</file>

<file path=ppt/tags/tag155.xml><?xml version="1.0" encoding="utf-8"?>
<p:tagLst xmlns:a="http://schemas.openxmlformats.org/drawingml/2006/main" xmlns:r="http://schemas.openxmlformats.org/officeDocument/2006/relationships" xmlns:p="http://schemas.openxmlformats.org/presentationml/2006/main">
  <p:tag name="ANGLE" val="5"/>
</p:tagLst>
</file>

<file path=ppt/tags/tag156.xml><?xml version="1.0" encoding="utf-8"?>
<p:tagLst xmlns:a="http://schemas.openxmlformats.org/drawingml/2006/main" xmlns:r="http://schemas.openxmlformats.org/officeDocument/2006/relationships" xmlns:p="http://schemas.openxmlformats.org/presentationml/2006/main">
  <p:tag name="ANGLE" val="4"/>
</p:tagLst>
</file>

<file path=ppt/tags/tag157.xml><?xml version="1.0" encoding="utf-8"?>
<p:tagLst xmlns:a="http://schemas.openxmlformats.org/drawingml/2006/main" xmlns:r="http://schemas.openxmlformats.org/officeDocument/2006/relationships" xmlns:p="http://schemas.openxmlformats.org/presentationml/2006/main">
  <p:tag name="ANGLE" val="4"/>
</p:tagLst>
</file>

<file path=ppt/tags/tag158.xml><?xml version="1.0" encoding="utf-8"?>
<p:tagLst xmlns:a="http://schemas.openxmlformats.org/drawingml/2006/main" xmlns:r="http://schemas.openxmlformats.org/officeDocument/2006/relationships" xmlns:p="http://schemas.openxmlformats.org/presentationml/2006/main">
  <p:tag name="ANGLE" val="3"/>
</p:tagLst>
</file>

<file path=ppt/tags/tag159.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60.xml><?xml version="1.0" encoding="utf-8"?>
<p:tagLst xmlns:a="http://schemas.openxmlformats.org/drawingml/2006/main" xmlns:r="http://schemas.openxmlformats.org/officeDocument/2006/relationships" xmlns:p="http://schemas.openxmlformats.org/presentationml/2006/main">
  <p:tag name="ANGLE" val="2"/>
</p:tagLst>
</file>

<file path=ppt/tags/tag161.xml><?xml version="1.0" encoding="utf-8"?>
<p:tagLst xmlns:a="http://schemas.openxmlformats.org/drawingml/2006/main" xmlns:r="http://schemas.openxmlformats.org/officeDocument/2006/relationships" xmlns:p="http://schemas.openxmlformats.org/presentationml/2006/main">
  <p:tag name="ANGLE" val="2"/>
</p:tagLst>
</file>

<file path=ppt/tags/tag162.xml><?xml version="1.0" encoding="utf-8"?>
<p:tagLst xmlns:a="http://schemas.openxmlformats.org/drawingml/2006/main" xmlns:r="http://schemas.openxmlformats.org/officeDocument/2006/relationships" xmlns:p="http://schemas.openxmlformats.org/presentationml/2006/main">
  <p:tag name="ANGLE" val="1"/>
</p:tagLst>
</file>

<file path=ppt/tags/tag163.xml><?xml version="1.0" encoding="utf-8"?>
<p:tagLst xmlns:a="http://schemas.openxmlformats.org/drawingml/2006/main" xmlns:r="http://schemas.openxmlformats.org/officeDocument/2006/relationships" xmlns:p="http://schemas.openxmlformats.org/presentationml/2006/main">
  <p:tag name="ANGLE" val="1"/>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7.xml><?xml version="1.0" encoding="utf-8"?>
<p:tagLst xmlns:a="http://schemas.openxmlformats.org/drawingml/2006/main" xmlns:r="http://schemas.openxmlformats.org/officeDocument/2006/relationships" xmlns:p="http://schemas.openxmlformats.org/presentationml/2006/main">
  <p:tag name="SHAPENAME" val="Subtitle"/>
</p:tagLst>
</file>

<file path=ppt/tags/tag168.xml><?xml version="1.0" encoding="utf-8"?>
<p:tagLst xmlns:a="http://schemas.openxmlformats.org/drawingml/2006/main" xmlns:r="http://schemas.openxmlformats.org/officeDocument/2006/relationships" xmlns:p="http://schemas.openxmlformats.org/presentationml/2006/main">
  <p:tag name="SHAPENAME" val="Titl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71.xml><?xml version="1.0" encoding="utf-8"?>
<p:tagLst xmlns:a="http://schemas.openxmlformats.org/drawingml/2006/main" xmlns:r="http://schemas.openxmlformats.org/officeDocument/2006/relationships" xmlns:p="http://schemas.openxmlformats.org/presentationml/2006/main">
  <p:tag name="SHAPENAME" val="Subtitle"/>
</p:tagLst>
</file>

<file path=ppt/tags/tag172.xml><?xml version="1.0" encoding="utf-8"?>
<p:tagLst xmlns:a="http://schemas.openxmlformats.org/drawingml/2006/main" xmlns:r="http://schemas.openxmlformats.org/officeDocument/2006/relationships" xmlns:p="http://schemas.openxmlformats.org/presentationml/2006/main">
  <p:tag name="SHAPENAME" val="Title"/>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2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4.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11BB3-6091-45DD-8E22-425CEAE2FC56}">
  <ds:schemaRefs>
    <ds:schemaRef ds:uri="00f635cb-58c7-4c7c-a2be-5f3d12299da6"/>
    <ds:schemaRef ds:uri="dc119905-464d-4721-bcb1-84ed6b26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879CA0-DAEF-4A32-952C-8A46A48293F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15</Notes>
  <HiddenSlides>0</HiddenSlide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White</vt:lpstr>
      <vt:lpstr>1_White</vt:lpstr>
      <vt:lpstr>2_White</vt:lpstr>
      <vt:lpstr>White</vt:lpstr>
      <vt:lpstr>Accessible Housing  Commission: Initial Recommendations</vt:lpstr>
      <vt:lpstr>Agenda</vt:lpstr>
      <vt:lpstr>Initial Working Group Recommendations</vt:lpstr>
      <vt:lpstr>PowerPoint Presentation</vt:lpstr>
      <vt:lpstr>PowerPoint Presentation</vt:lpstr>
      <vt:lpstr>PowerPoint Presentation</vt:lpstr>
      <vt:lpstr>PowerPoint Presentation</vt:lpstr>
      <vt:lpstr>PowerPoint Presentation</vt:lpstr>
      <vt:lpstr>Center for Living and Working Presentation</vt:lpstr>
      <vt:lpstr>PowerPoint Presentation</vt:lpstr>
      <vt:lpstr>Identified Challenges &amp; Solutions</vt:lpstr>
      <vt:lpstr>3) Identified Challenges &amp; Solutions</vt:lpstr>
      <vt:lpstr>3) Identified Challenges &amp; Solutions</vt:lpstr>
      <vt:lpstr>Next Steps</vt:lpstr>
      <vt:lpstr>5)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revision>466</cp:revision>
  <cp:lastPrinted>2024-09-05T14:07:08Z</cp:lastPrinted>
  <dcterms:created xsi:type="dcterms:W3CDTF">2021-09-26T22:27:24Z</dcterms:created>
  <dcterms:modified xsi:type="dcterms:W3CDTF">2025-09-29T14:12:49Z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9.80000019073485</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