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64D02_1185421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1" r:id="rId6"/>
    <p:sldMasterId id="2147483714" r:id="rId7"/>
  </p:sldMasterIdLst>
  <p:notesMasterIdLst>
    <p:notesMasterId r:id="rId17"/>
  </p:notesMasterIdLst>
  <p:sldIdLst>
    <p:sldId id="256" r:id="rId8"/>
    <p:sldId id="2145705583" r:id="rId9"/>
    <p:sldId id="2145705641" r:id="rId10"/>
    <p:sldId id="2146847999" r:id="rId11"/>
    <p:sldId id="2146848000" r:id="rId12"/>
    <p:sldId id="2146848001" r:id="rId13"/>
    <p:sldId id="2146848002" r:id="rId14"/>
    <p:sldId id="2145705702" r:id="rId15"/>
    <p:sldId id="214570574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0F560030-612C-8125-DAE7-D4DDF11834FF}" name="Cuddy, Joshua (EOHLC)" initials="CJ" userId="S::joshua.cuddy@mass.gov::fe00c576-5af3-4d2a-ade8-c0f212999735"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18CC7F4C-439E-CFA7-BD51-C4E901705248}" name="Dearing, Philip (EOHLC)" initials="DP" userId="S::philip.dearing@mass.gov::ce333ee0-ab1a-4fe1-9c34-5cddae6d31b6" providerId="AD"/>
  <p188:author id="{443E475D-F7FC-48AD-626B-2B54DA243E12}" name="Sullivan, David (EOHLC)" initials="DS" userId="S::David.Sullivan2@mass.gov::84f6fce2-769d-434b-a659-4d43ea5e1c20"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C752CCA5-7AF5-D364-3402-6DA15FFE710B}" name="Cuddy, Joshua (EOHLC)" initials="JC" userId="S::Joshua.Cuddy@mass.gov::fe00c576-5af3-4d2a-ade8-c0f212999735"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08D39AE3-2E1A-88DB-8ACD-0938F12EC3B9}" name="Reardon, Timothy (EOHLC)" initials="RT" userId="S::timothy.reardon2@mass.gov::31339d56-df5e-429b-974c-d8934eead266"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FAE2D5"/>
    <a:srgbClr val="E97132"/>
    <a:srgbClr val="D9F2D0"/>
    <a:srgbClr val="F2CEED"/>
    <a:srgbClr val="CAEDFB"/>
    <a:srgbClr val="4EA72E"/>
    <a:srgbClr val="A02B93"/>
    <a:srgbClr val="0F9ED5"/>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D8343-AF5B-B9FC-267C-24BC7F32631D}" v="144" dt="2025-10-27T15:01:19.034"/>
    <p1510:client id="{F2A2B455-780A-51DA-13F7-5F292B7ABB2B}" v="1" dt="2025-10-28T13:36:50.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50" autoAdjust="0"/>
  </p:normalViewPr>
  <p:slideViewPr>
    <p:cSldViewPr snapToGrid="0">
      <p:cViewPr varScale="1">
        <p:scale>
          <a:sx n="57" d="100"/>
          <a:sy n="57" d="100"/>
        </p:scale>
        <p:origin x="1651" y="48"/>
      </p:cViewPr>
      <p:guideLst>
        <p:guide orient="horz" pos="1080"/>
        <p:guide pos="2184"/>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ring, Philip (EOHLC)" userId="S::philip.dearing@mass.gov::ce333ee0-ab1a-4fe1-9c34-5cddae6d31b6" providerId="AD" clId="Web-{F2A2B455-780A-51DA-13F7-5F292B7ABB2B}"/>
    <pc:docChg chg="modSld">
      <pc:chgData name="Dearing, Philip (EOHLC)" userId="S::philip.dearing@mass.gov::ce333ee0-ab1a-4fe1-9c34-5cddae6d31b6" providerId="AD" clId="Web-{F2A2B455-780A-51DA-13F7-5F292B7ABB2B}" dt="2025-10-28T13:37:01.991" v="7"/>
      <pc:docMkLst>
        <pc:docMk/>
      </pc:docMkLst>
      <pc:sldChg chg="modNotes">
        <pc:chgData name="Dearing, Philip (EOHLC)" userId="S::philip.dearing@mass.gov::ce333ee0-ab1a-4fe1-9c34-5cddae6d31b6" providerId="AD" clId="Web-{F2A2B455-780A-51DA-13F7-5F292B7ABB2B}" dt="2025-10-28T13:36:35.632" v="0"/>
        <pc:sldMkLst>
          <pc:docMk/>
          <pc:sldMk cId="847511936" sldId="256"/>
        </pc:sldMkLst>
      </pc:sldChg>
      <pc:sldChg chg="modNotes">
        <pc:chgData name="Dearing, Philip (EOHLC)" userId="S::philip.dearing@mass.gov::ce333ee0-ab1a-4fe1-9c34-5cddae6d31b6" providerId="AD" clId="Web-{F2A2B455-780A-51DA-13F7-5F292B7ABB2B}" dt="2025-10-28T13:36:40.100" v="1"/>
        <pc:sldMkLst>
          <pc:docMk/>
          <pc:sldMk cId="2718007075" sldId="2145705583"/>
        </pc:sldMkLst>
      </pc:sldChg>
      <pc:sldChg chg="modNotes">
        <pc:chgData name="Dearing, Philip (EOHLC)" userId="S::philip.dearing@mass.gov::ce333ee0-ab1a-4fe1-9c34-5cddae6d31b6" providerId="AD" clId="Web-{F2A2B455-780A-51DA-13F7-5F292B7ABB2B}" dt="2025-10-28T13:36:42.788" v="2"/>
        <pc:sldMkLst>
          <pc:docMk/>
          <pc:sldMk cId="3936441335" sldId="2145705641"/>
        </pc:sldMkLst>
      </pc:sldChg>
      <pc:sldChg chg="modNotes">
        <pc:chgData name="Dearing, Philip (EOHLC)" userId="S::philip.dearing@mass.gov::ce333ee0-ab1a-4fe1-9c34-5cddae6d31b6" providerId="AD" clId="Web-{F2A2B455-780A-51DA-13F7-5F292B7ABB2B}" dt="2025-10-28T13:36:58.819" v="6"/>
        <pc:sldMkLst>
          <pc:docMk/>
          <pc:sldMk cId="2091034526" sldId="2145705702"/>
        </pc:sldMkLst>
      </pc:sldChg>
      <pc:sldChg chg="modNotes">
        <pc:chgData name="Dearing, Philip (EOHLC)" userId="S::philip.dearing@mass.gov::ce333ee0-ab1a-4fe1-9c34-5cddae6d31b6" providerId="AD" clId="Web-{F2A2B455-780A-51DA-13F7-5F292B7ABB2B}" dt="2025-10-28T13:37:01.991" v="7"/>
        <pc:sldMkLst>
          <pc:docMk/>
          <pc:sldMk cId="1123645404" sldId="2145705740"/>
        </pc:sldMkLst>
      </pc:sldChg>
      <pc:sldChg chg="modNotes">
        <pc:chgData name="Dearing, Philip (EOHLC)" userId="S::philip.dearing@mass.gov::ce333ee0-ab1a-4fe1-9c34-5cddae6d31b6" providerId="AD" clId="Web-{F2A2B455-780A-51DA-13F7-5F292B7ABB2B}" dt="2025-10-28T13:36:46.960" v="3"/>
        <pc:sldMkLst>
          <pc:docMk/>
          <pc:sldMk cId="1067443852" sldId="2146848000"/>
        </pc:sldMkLst>
      </pc:sldChg>
      <pc:sldChg chg="modNotes">
        <pc:chgData name="Dearing, Philip (EOHLC)" userId="S::philip.dearing@mass.gov::ce333ee0-ab1a-4fe1-9c34-5cddae6d31b6" providerId="AD" clId="Web-{F2A2B455-780A-51DA-13F7-5F292B7ABB2B}" dt="2025-10-28T13:36:53.460" v="4"/>
        <pc:sldMkLst>
          <pc:docMk/>
          <pc:sldMk cId="2303175700" sldId="2146848001"/>
        </pc:sldMkLst>
      </pc:sldChg>
      <pc:sldChg chg="modNotes">
        <pc:chgData name="Dearing, Philip (EOHLC)" userId="S::philip.dearing@mass.gov::ce333ee0-ab1a-4fe1-9c34-5cddae6d31b6" providerId="AD" clId="Web-{F2A2B455-780A-51DA-13F7-5F292B7ABB2B}" dt="2025-10-28T13:36:55.772" v="5"/>
        <pc:sldMkLst>
          <pc:docMk/>
          <pc:sldMk cId="293945872" sldId="2146848002"/>
        </pc:sldMkLst>
      </pc:sldChg>
    </pc:docChg>
  </pc:docChgLst>
</pc:chgInfo>
</file>

<file path=ppt/comments/modernComment_7FF64D02_11854210.xml><?xml version="1.0" encoding="utf-8"?>
<p188:cmLst xmlns:a="http://schemas.openxmlformats.org/drawingml/2006/main" xmlns:r="http://schemas.openxmlformats.org/officeDocument/2006/relationships" xmlns:p188="http://schemas.microsoft.com/office/powerpoint/2018/8/main">
  <p188:cm id="{DB164827-2E8E-45D0-A992-16DA43B0FBED}" authorId="{A531355E-2B15-76AA-81D6-FA6682EA9573}" status="resolved" created="2025-10-24T17:00:19.857" complete="100000">
    <ac:deMkLst xmlns:ac="http://schemas.microsoft.com/office/drawing/2013/main/command">
      <pc:docMk xmlns:pc="http://schemas.microsoft.com/office/powerpoint/2013/main/command"/>
      <pc:sldMk xmlns:pc="http://schemas.microsoft.com/office/powerpoint/2013/main/command" cId="293945872" sldId="2146848002"/>
      <ac:spMk id="5" creationId="{E84D09E6-5001-67BA-DFF3-DB44FBD1BB66}"/>
    </ac:deMkLst>
    <p188:txBody>
      <a:bodyPr/>
      <a:lstStyle/>
      <a:p>
        <a:r>
          <a:rPr lang="en-US"/>
          <a:t>This is significant concern - David has not written back to express that concern, however. [@Shupin, Eric (EOHLC)]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10/28/2025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B986-C720-4E5C-488E-380E1AC13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08C1B-9A15-9799-1026-C5FF9115C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D3875-C9FB-DAC8-9425-0E9B59FE1A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7A3009-8480-C854-9E29-B0D6EA98BF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99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BCBC-0FFD-193C-6BF5-0E0C093AE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D09E9-3CB1-802E-C15A-5922AACEE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F1543-E4B7-1C38-7B05-6670B408456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A9DA758B-93E9-93FB-F93B-8175D9F8A3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62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6D38-117D-009C-7FFE-B51AABCAD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64BB8-884B-6275-EE12-8542556D3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18C14-CBA9-0EFE-A9AB-2AE72D2F43DB}"/>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97549C79-FACC-B475-6986-EC12F1B283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3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4E031-B4CD-25F3-60B8-926D56E54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8864C-D14D-7931-AF36-847C61CE7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284F2-1242-97B5-CC24-7AC6FDC50E29}"/>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06E168E5-B1B4-972B-83A2-E4B30A54B0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91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1678405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6.xml"/><Relationship Id="rId7" Type="http://schemas.openxmlformats.org/officeDocument/2006/relationships/oleObject" Target="../embeddings/oleObject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4.xml"/><Relationship Id="rId5" Type="http://schemas.openxmlformats.org/officeDocument/2006/relationships/tags" Target="../tags/tag168.xml"/><Relationship Id="rId10" Type="http://schemas.openxmlformats.org/officeDocument/2006/relationships/image" Target="../media/image5.png"/><Relationship Id="rId4" Type="http://schemas.openxmlformats.org/officeDocument/2006/relationships/tags" Target="../tags/tag167.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7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186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9948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688737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0191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52346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7744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871280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431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55619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03325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5182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712069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8869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4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9268581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18.xml"/><Relationship Id="rId21" Type="http://schemas.openxmlformats.org/officeDocument/2006/relationships/tags" Target="../tags/tag109.xml"/><Relationship Id="rId7" Type="http://schemas.openxmlformats.org/officeDocument/2006/relationships/slideLayout" Target="../slideLayouts/slideLayout22.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17.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0.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oleObject" Target="../embeddings/oleObject1.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19.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slideLayout" Target="../slideLayouts/slideLayout25.xml"/><Relationship Id="rId21" Type="http://schemas.openxmlformats.org/officeDocument/2006/relationships/tags" Target="../tags/tag157.xml"/><Relationship Id="rId7" Type="http://schemas.openxmlformats.org/officeDocument/2006/relationships/slideLayout" Target="../slideLayouts/slideLayout2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2" Type="http://schemas.openxmlformats.org/officeDocument/2006/relationships/slideLayout" Target="../slideLayouts/slideLayout24.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slideLayout" Target="../slideLayouts/slideLayout27.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oleObject" Target="../embeddings/oleObject1.bin"/><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slideLayout" Target="../slideLayouts/slideLayout26.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09"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11835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83206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64D02_11854210.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October 28,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6356" y="3210895"/>
            <a:ext cx="5688792" cy="2092881"/>
          </a:xfrm>
        </p:spPr>
        <p:txBody>
          <a:bodyPr/>
          <a:lstStyle/>
          <a:p>
            <a:pPr>
              <a:spcBef>
                <a:spcPts val="0"/>
              </a:spcBef>
              <a:spcAft>
                <a:spcPts val="1400"/>
              </a:spcAft>
            </a:pPr>
            <a:r>
              <a:rPr lang="en-US" sz="3800"/>
              <a:t>Accessible Housing </a:t>
            </a:r>
            <a:br>
              <a:rPr lang="en-US" sz="3800"/>
            </a:br>
            <a:r>
              <a:rPr lang="en-US" sz="3800"/>
              <a:t>Commission:</a:t>
            </a:r>
            <a:br>
              <a:rPr lang="en-US" sz="3600"/>
            </a:br>
            <a:r>
              <a:rPr lang="en-US" sz="3000">
                <a:cs typeface="Arial"/>
              </a:rPr>
              <a:t>Ongoing Draft Recommendations</a:t>
            </a:r>
          </a:p>
        </p:txBody>
      </p:sp>
    </p:spTree>
    <p:extLst>
      <p:ext uri="{BB962C8B-B14F-4D97-AF65-F5344CB8AC3E}">
        <p14:creationId xmlns:p14="http://schemas.microsoft.com/office/powerpoint/2010/main" val="84751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3238276524"/>
              </p:ext>
            </p:extLst>
          </p:nvPr>
        </p:nvGraphicFramePr>
        <p:xfrm>
          <a:off x="616856" y="1360714"/>
          <a:ext cx="10975979" cy="335673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118912">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118912">
                <a:tc>
                  <a:txBody>
                    <a:bodyPr/>
                    <a:lstStyle/>
                    <a:p>
                      <a:pPr marL="0" lvl="0" indent="0">
                        <a:buNone/>
                      </a:pPr>
                      <a:r>
                        <a:rPr lang="en-US" sz="2000" b="1" strike="noStrike">
                          <a:solidFill>
                            <a:schemeClr val="tx1"/>
                          </a:solidFill>
                        </a:rPr>
                        <a:t>Ongoing Draft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3 – 7</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18912">
                <a:tc>
                  <a:txBody>
                    <a:bodyPr/>
                    <a:lstStyle/>
                    <a:p>
                      <a:r>
                        <a:rPr lang="en-US" sz="2000" b="1" strike="noStrike">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8-9</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900171"/>
            <a:ext cx="8181508" cy="523220"/>
          </a:xfrm>
        </p:spPr>
        <p:txBody>
          <a:bodyPr/>
          <a:lstStyle/>
          <a:p>
            <a:pPr algn="l"/>
            <a:r>
              <a:rPr lang="en-US" sz="3400">
                <a:cs typeface="Arial"/>
              </a:rPr>
              <a:t>Ongoing Draft Recommendations</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C281C-7AF3-19D4-98A4-6BFB6D6BC69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98BACA9-C16B-E5E3-4AC5-F07F41C7A47D}"/>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a:solidFill>
                  <a:schemeClr val="bg1"/>
                </a:solidFill>
                <a:cs typeface="Arial" panose="020B0604020202020204"/>
              </a:rPr>
              <a:t>Ongoing Draft Recommendations:</a:t>
            </a:r>
          </a:p>
          <a:p>
            <a:pPr>
              <a:defRPr/>
            </a:pPr>
            <a:r>
              <a:rPr lang="en-US" sz="1800">
                <a:cs typeface="Arial" panose="020B0604020202020204"/>
              </a:rPr>
              <a:t>1) Housing Search, Tenant Selection &amp; Discrimination (1/2)</a:t>
            </a:r>
          </a:p>
        </p:txBody>
      </p:sp>
      <p:sp>
        <p:nvSpPr>
          <p:cNvPr id="5" name="TextBox 4">
            <a:extLst>
              <a:ext uri="{FF2B5EF4-FFF2-40B4-BE49-F238E27FC236}">
                <a16:creationId xmlns:a16="http://schemas.microsoft.com/office/drawing/2014/main" id="{C3F49996-2F20-14CF-F65C-1A2B0BF7E4E6}"/>
              </a:ext>
            </a:extLst>
          </p:cNvPr>
          <p:cNvSpPr txBox="1"/>
          <p:nvPr/>
        </p:nvSpPr>
        <p:spPr>
          <a:xfrm>
            <a:off x="391584" y="1206500"/>
            <a:ext cx="11239499" cy="615553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1" u="sng">
                <a:solidFill>
                  <a:srgbClr val="14558F"/>
                </a:solidFill>
                <a:latin typeface="Aptos"/>
                <a:ea typeface="Calibri"/>
                <a:cs typeface="Calibri"/>
              </a:rPr>
              <a:t>Issue Guidance to LHAs regarding transferring program participants from voucher programs to public housing to meet accessibility-related needs. </a:t>
            </a:r>
            <a:endParaRPr lang="en-US" u="sng">
              <a:solidFill>
                <a:srgbClr val="14558F"/>
              </a:solidFill>
              <a:latin typeface="Aptos"/>
              <a:ea typeface="Calibri"/>
              <a:cs typeface="Calibri"/>
            </a:endParaRPr>
          </a:p>
          <a:p>
            <a:endParaRPr lang="en-US" b="1" u="sng">
              <a:solidFill>
                <a:srgbClr val="14558F"/>
              </a:solidFill>
              <a:latin typeface="Aptos"/>
              <a:ea typeface="Calibri"/>
              <a:cs typeface="Calibri"/>
            </a:endParaRPr>
          </a:p>
          <a:p>
            <a:pPr marL="742950" lvl="1" indent="-285750">
              <a:buFont typeface="Arial"/>
              <a:buChar char="•"/>
            </a:pPr>
            <a:r>
              <a:rPr lang="en-US" b="1">
                <a:solidFill>
                  <a:srgbClr val="212121"/>
                </a:solidFill>
                <a:latin typeface="Aptos"/>
                <a:ea typeface="Calibri"/>
                <a:cs typeface="Calibri"/>
              </a:rPr>
              <a:t>Level of action:</a:t>
            </a:r>
            <a:r>
              <a:rPr lang="en-US">
                <a:solidFill>
                  <a:srgbClr val="212121"/>
                </a:solidFill>
                <a:latin typeface="Aptos"/>
                <a:ea typeface="Calibri"/>
                <a:cs typeface="Calibri"/>
              </a:rPr>
              <a:t> Administrative </a:t>
            </a:r>
          </a:p>
          <a:p>
            <a:pPr marL="742950" lvl="1" indent="-285750">
              <a:buFont typeface="Arial"/>
              <a:buChar char="•"/>
            </a:pPr>
            <a:r>
              <a:rPr lang="en-US" b="1">
                <a:solidFill>
                  <a:srgbClr val="212121"/>
                </a:solidFill>
                <a:latin typeface="Aptos"/>
                <a:ea typeface="Calibri"/>
                <a:cs typeface="Calibri"/>
              </a:rPr>
              <a:t>Type of action:</a:t>
            </a:r>
            <a:r>
              <a:rPr lang="en-US">
                <a:solidFill>
                  <a:srgbClr val="212121"/>
                </a:solidFill>
                <a:latin typeface="Aptos"/>
                <a:ea typeface="Calibri"/>
                <a:cs typeface="Calibri"/>
              </a:rPr>
              <a:t> Technical Fix</a:t>
            </a:r>
          </a:p>
          <a:p>
            <a:pPr marL="742950" lvl="1" indent="-285750">
              <a:buFont typeface="Arial"/>
              <a:buChar char="•"/>
            </a:pPr>
            <a:r>
              <a:rPr lang="en-US" b="1">
                <a:solidFill>
                  <a:srgbClr val="212121"/>
                </a:solidFill>
                <a:latin typeface="Aptos"/>
                <a:ea typeface="Calibri"/>
                <a:cs typeface="Calibri"/>
              </a:rPr>
              <a:t>Summary:</a:t>
            </a:r>
            <a:r>
              <a:rPr lang="en-US">
                <a:solidFill>
                  <a:srgbClr val="212121"/>
                </a:solidFill>
                <a:latin typeface="Aptos"/>
                <a:ea typeface="Calibri"/>
                <a:cs typeface="Calibri"/>
              </a:rPr>
              <a:t> Some LHAs and RAAs do not permit tenants with disabilities to convert their voucher-based subsidy to a public housing unit as a reasonable accommodation or permit public housing tenants to receive a voucher-based subsidy as a reasonable accommodation when their disability cannot be accommodated within the LHA portfolio. EOHLC should issue a Public Housing Notice making it clear that program participants with disabilities can transfer between programs (e.g., public housing to voucher-based), subject to availability, as a reasonable accommodation to obtain accessible housing that meets their specific needs. Tenants in such situations face difficult decisions, such as giving up a mobile voucher </a:t>
            </a:r>
            <a:r>
              <a:rPr lang="en-US">
                <a:latin typeface="Aptos"/>
                <a:ea typeface="Calibri"/>
                <a:cs typeface="Calibri"/>
              </a:rPr>
              <a:t>or waiting an excessively long time for a transfer or specific reasonable modification.</a:t>
            </a:r>
            <a:endParaRPr lang="en-US">
              <a:latin typeface="Arial" panose="020B0604020202020204"/>
              <a:ea typeface="Calibri"/>
              <a:cs typeface="Arial" panose="020B0604020202020204"/>
            </a:endParaRPr>
          </a:p>
          <a:p>
            <a:pPr lvl="1"/>
            <a:endParaRPr lang="en-US">
              <a:solidFill>
                <a:srgbClr val="000000"/>
              </a:solidFill>
              <a:latin typeface="Arial" panose="020B0604020202020204"/>
              <a:ea typeface="Calibri"/>
              <a:cs typeface="Arial" panose="020B0604020202020204"/>
            </a:endParaRPr>
          </a:p>
          <a:p>
            <a:pPr marL="742950" lvl="1" indent="-285750">
              <a:buFont typeface="Arial"/>
              <a:buChar char="•"/>
            </a:pPr>
            <a:r>
              <a:rPr lang="en-US">
                <a:solidFill>
                  <a:srgbClr val="212121"/>
                </a:solidFill>
                <a:latin typeface="Aptos"/>
                <a:ea typeface="Calibri"/>
                <a:cs typeface="Calibri"/>
              </a:rPr>
              <a:t>In addition, EOHLC should clarify when an LHA should reach out to surrounding LHAs regarding potentially vacant accessible units to accommodate tenants or voucher holders who need such unit features. EOHLC guidance should address various scenarios with input from the housing advocacy community. </a:t>
            </a:r>
            <a:endParaRPr lang="en-US">
              <a:cs typeface="Arial"/>
            </a:endParaRPr>
          </a:p>
          <a:p>
            <a:endParaRPr lang="en-US" sz="2400" b="1" u="sng">
              <a:solidFill>
                <a:srgbClr val="14558F"/>
              </a:solidFill>
              <a:latin typeface="Aptos"/>
              <a:ea typeface="Calibri"/>
              <a:cs typeface="Calibri"/>
            </a:endParaRPr>
          </a:p>
          <a:p>
            <a:pPr marL="742950" lvl="1" indent="-285750">
              <a:buFont typeface="Arial"/>
              <a:buChar char="•"/>
            </a:pPr>
            <a:endParaRPr lang="en-US" sz="2400" b="1" u="sng">
              <a:solidFill>
                <a:srgbClr val="14558F"/>
              </a:solidFill>
              <a:latin typeface="Aptos"/>
              <a:ea typeface="Calibri"/>
              <a:cs typeface="Calibri"/>
            </a:endParaRPr>
          </a:p>
          <a:p>
            <a:endParaRPr lang="en-US" sz="2200" b="1" u="sng">
              <a:solidFill>
                <a:srgbClr val="14558F"/>
              </a:solidFill>
              <a:latin typeface="Aptos"/>
              <a:ea typeface="Calibri"/>
              <a:cs typeface="Calibri"/>
            </a:endParaRPr>
          </a:p>
          <a:p>
            <a:endParaRPr lang="en-US" sz="2400" b="1" u="sng">
              <a:solidFill>
                <a:srgbClr val="14558F"/>
              </a:solidFill>
              <a:latin typeface="Aptos"/>
              <a:ea typeface="Calibri"/>
              <a:cs typeface="Arial"/>
            </a:endParaRPr>
          </a:p>
        </p:txBody>
      </p:sp>
      <p:sp>
        <p:nvSpPr>
          <p:cNvPr id="2" name="TextBox 7">
            <a:extLst>
              <a:ext uri="{FF2B5EF4-FFF2-40B4-BE49-F238E27FC236}">
                <a16:creationId xmlns:a16="http://schemas.microsoft.com/office/drawing/2014/main" id="{458D81E2-6858-BFF6-36DA-ED1828661831}"/>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148150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C235-7882-750A-4D28-FCC9FAF8EF7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7B7D194-116B-E022-CC5C-A4784C53BF4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a:solidFill>
                  <a:schemeClr val="bg1"/>
                </a:solidFill>
                <a:cs typeface="Arial" panose="020B0604020202020204"/>
              </a:rPr>
              <a:t>Ongoing Draft Recommendations:</a:t>
            </a:r>
          </a:p>
          <a:p>
            <a:pPr>
              <a:defRPr/>
            </a:pPr>
            <a:r>
              <a:rPr lang="en-US" sz="1800">
                <a:cs typeface="Arial" panose="020B0604020202020204"/>
              </a:rPr>
              <a:t>1) Housing Search, Tenant Selection &amp; Discrimination (2/2)</a:t>
            </a:r>
          </a:p>
        </p:txBody>
      </p:sp>
      <p:sp>
        <p:nvSpPr>
          <p:cNvPr id="5" name="TextBox 4">
            <a:extLst>
              <a:ext uri="{FF2B5EF4-FFF2-40B4-BE49-F238E27FC236}">
                <a16:creationId xmlns:a16="http://schemas.microsoft.com/office/drawing/2014/main" id="{8D80157F-B16B-C4DD-E7D8-40FDD0C993FA}"/>
              </a:ext>
            </a:extLst>
          </p:cNvPr>
          <p:cNvSpPr txBox="1"/>
          <p:nvPr/>
        </p:nvSpPr>
        <p:spPr>
          <a:xfrm>
            <a:off x="391584" y="1206500"/>
            <a:ext cx="11239499" cy="504753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1" u="sng">
                <a:solidFill>
                  <a:srgbClr val="14558F"/>
                </a:solidFill>
                <a:latin typeface="Aptos"/>
                <a:ea typeface="+mn-lt"/>
                <a:cs typeface="+mn-lt"/>
              </a:rPr>
              <a:t>Create and publicize an EOHLC Office of Fair Housing Ombudsman process for resolving conflicts identified by housing advocates and tenants with disabilities in LHAs, state-funded privately-managed properties, and voucher participants. </a:t>
            </a:r>
            <a:endParaRPr lang="en-US" b="1" u="sng">
              <a:latin typeface="Aptos"/>
            </a:endParaRPr>
          </a:p>
          <a:p>
            <a:endParaRPr lang="en-US" b="1" u="sng">
              <a:solidFill>
                <a:srgbClr val="14558F"/>
              </a:solidFill>
              <a:latin typeface="Aptos"/>
              <a:ea typeface="+mn-lt"/>
              <a:cs typeface="+mn-lt"/>
            </a:endParaRPr>
          </a:p>
          <a:p>
            <a:pPr marL="742950" lvl="1" indent="-285750">
              <a:buFont typeface="Arial"/>
              <a:buChar char="•"/>
            </a:pPr>
            <a:r>
              <a:rPr lang="en-US" b="1">
                <a:latin typeface="Aptos"/>
                <a:ea typeface="+mn-lt"/>
                <a:cs typeface="+mn-lt"/>
              </a:rPr>
              <a:t>Level of action:</a:t>
            </a:r>
            <a:r>
              <a:rPr lang="en-US">
                <a:latin typeface="Aptos"/>
                <a:ea typeface="+mn-lt"/>
                <a:cs typeface="+mn-lt"/>
              </a:rPr>
              <a:t> Administrative  </a:t>
            </a:r>
            <a:endParaRPr lang="en-US">
              <a:latin typeface="Aptos"/>
            </a:endParaRPr>
          </a:p>
          <a:p>
            <a:pPr marL="742950" lvl="1" indent="-285750">
              <a:buFont typeface="Arial"/>
              <a:buChar char="•"/>
            </a:pPr>
            <a:r>
              <a:rPr lang="en-US" b="1">
                <a:latin typeface="Aptos"/>
                <a:ea typeface="+mn-lt"/>
                <a:cs typeface="+mn-lt"/>
              </a:rPr>
              <a:t>Type of action:</a:t>
            </a:r>
            <a:r>
              <a:rPr lang="en-US">
                <a:latin typeface="Aptos"/>
                <a:ea typeface="+mn-lt"/>
                <a:cs typeface="+mn-lt"/>
              </a:rPr>
              <a:t> New Initiative </a:t>
            </a:r>
            <a:endParaRPr lang="en-US">
              <a:latin typeface="Aptos"/>
            </a:endParaRPr>
          </a:p>
          <a:p>
            <a:pPr marL="742950" lvl="1" indent="-285750">
              <a:buFont typeface="Arial"/>
              <a:buChar char="•"/>
            </a:pPr>
            <a:r>
              <a:rPr lang="en-US" b="1">
                <a:latin typeface="Aptos"/>
                <a:ea typeface="+mn-lt"/>
                <a:cs typeface="+mn-lt"/>
              </a:rPr>
              <a:t>Summary:</a:t>
            </a:r>
            <a:r>
              <a:rPr lang="en-US">
                <a:latin typeface="Aptos"/>
                <a:ea typeface="+mn-lt"/>
                <a:cs typeface="+mn-lt"/>
              </a:rPr>
              <a:t> There currently is not a clear path to identifying and addressing systemic disability issues in state public housing, state voucher programs, and state-funded privately managed properties. We recommend that the newly created EOHLC Office of Fair Housing create and publicize an Ombudsman-like process for housing advocates and tenants with disabilities who have complaints of a systemic nature. This could offer an effective, expedited alternative to filing a complaint with the Attorney General’s Office, Massachusetts Commission Against Discrimination, or the Department of Housing and Urban Development. </a:t>
            </a:r>
          </a:p>
          <a:p>
            <a:endParaRPr lang="en-US" sz="2400" b="1" u="sng">
              <a:solidFill>
                <a:srgbClr val="14558F"/>
              </a:solidFill>
              <a:latin typeface="Aptos"/>
              <a:ea typeface="Calibri"/>
              <a:cs typeface="Calibri"/>
            </a:endParaRPr>
          </a:p>
          <a:p>
            <a:pPr marL="742950" lvl="1" indent="-285750">
              <a:buFont typeface="Arial"/>
              <a:buChar char="•"/>
            </a:pPr>
            <a:endParaRPr lang="en-US" sz="2400" b="1" u="sng">
              <a:solidFill>
                <a:srgbClr val="14558F"/>
              </a:solidFill>
              <a:latin typeface="Aptos"/>
              <a:ea typeface="Calibri"/>
              <a:cs typeface="Calibri"/>
            </a:endParaRPr>
          </a:p>
          <a:p>
            <a:endParaRPr lang="en-US" sz="2200" b="1" u="sng">
              <a:solidFill>
                <a:srgbClr val="14558F"/>
              </a:solidFill>
              <a:latin typeface="Aptos"/>
              <a:ea typeface="Calibri"/>
              <a:cs typeface="Calibri"/>
            </a:endParaRPr>
          </a:p>
          <a:p>
            <a:endParaRPr lang="en-US" sz="2400" b="1" u="sng">
              <a:solidFill>
                <a:srgbClr val="14558F"/>
              </a:solidFill>
              <a:latin typeface="Aptos"/>
              <a:ea typeface="Calibri"/>
              <a:cs typeface="Arial"/>
            </a:endParaRPr>
          </a:p>
        </p:txBody>
      </p:sp>
      <p:sp>
        <p:nvSpPr>
          <p:cNvPr id="2" name="TextBox 7">
            <a:extLst>
              <a:ext uri="{FF2B5EF4-FFF2-40B4-BE49-F238E27FC236}">
                <a16:creationId xmlns:a16="http://schemas.microsoft.com/office/drawing/2014/main" id="{46ACE7E7-71B9-E81F-B6C9-B57C9A87228D}"/>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106744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CA0DB-8F33-1977-15DA-57362EE82ED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5DB03D1-4F4C-9F06-B7F3-1F2CAF42E3A8}"/>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a:solidFill>
                  <a:schemeClr val="bg1"/>
                </a:solidFill>
                <a:cs typeface="Arial" panose="020B0604020202020204"/>
              </a:rPr>
              <a:t>Ongoing Draft Recommendations:</a:t>
            </a:r>
          </a:p>
          <a:p>
            <a:pPr>
              <a:defRPr/>
            </a:pPr>
            <a:r>
              <a:rPr lang="en-US" sz="1800">
                <a:cs typeface="Arial" panose="020B0604020202020204"/>
              </a:rPr>
              <a:t>2) Accessible Development &amp; Market Dynamics (1/1)</a:t>
            </a:r>
          </a:p>
        </p:txBody>
      </p:sp>
      <p:sp>
        <p:nvSpPr>
          <p:cNvPr id="5" name="TextBox 4">
            <a:extLst>
              <a:ext uri="{FF2B5EF4-FFF2-40B4-BE49-F238E27FC236}">
                <a16:creationId xmlns:a16="http://schemas.microsoft.com/office/drawing/2014/main" id="{881D152B-1636-BE93-D653-7D3E2A52504E}"/>
              </a:ext>
            </a:extLst>
          </p:cNvPr>
          <p:cNvSpPr txBox="1"/>
          <p:nvPr/>
        </p:nvSpPr>
        <p:spPr>
          <a:xfrm>
            <a:off x="391584" y="1206500"/>
            <a:ext cx="11239499" cy="280076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a:solidFill>
                  <a:srgbClr val="14558F"/>
                </a:solidFill>
                <a:ea typeface="+mn-lt"/>
                <a:cs typeface="+mn-lt"/>
              </a:rPr>
              <a:t>Require 10% accessibility in projects funded by the Massachusetts Affordable Housing Trust Fund</a:t>
            </a:r>
            <a:endParaRPr lang="en-US" sz="2400" b="1" u="sng">
              <a:cs typeface="Arial"/>
            </a:endParaRPr>
          </a:p>
          <a:p>
            <a:pPr marL="285750" indent="-285750">
              <a:buFont typeface="Arial"/>
              <a:buChar char="•"/>
            </a:pPr>
            <a:r>
              <a:rPr lang="en-US" sz="2200" b="1">
                <a:cs typeface="Arial"/>
              </a:rPr>
              <a:t>Level of Action:</a:t>
            </a:r>
            <a:r>
              <a:rPr lang="en-US" sz="2200">
                <a:cs typeface="Arial"/>
              </a:rPr>
              <a:t> Regulatory</a:t>
            </a:r>
          </a:p>
          <a:p>
            <a:pPr marL="285750" indent="-285750">
              <a:buFont typeface="Arial"/>
              <a:buChar char="•"/>
            </a:pPr>
            <a:r>
              <a:rPr lang="en-US" sz="2200" b="1">
                <a:ea typeface="+mn-lt"/>
                <a:cs typeface="+mn-lt"/>
              </a:rPr>
              <a:t>Type of Action:</a:t>
            </a:r>
            <a:r>
              <a:rPr lang="en-US" sz="2200">
                <a:ea typeface="+mn-lt"/>
                <a:cs typeface="+mn-lt"/>
              </a:rPr>
              <a:t> Program Improvement</a:t>
            </a:r>
            <a:endParaRPr lang="en-US" sz="2200">
              <a:cs typeface="Arial" panose="020B0604020202020204"/>
            </a:endParaRPr>
          </a:p>
          <a:p>
            <a:pPr marL="285750" indent="-285750">
              <a:buFont typeface="Arial"/>
              <a:buChar char="•"/>
            </a:pPr>
            <a:r>
              <a:rPr lang="en-US" sz="2200" b="1">
                <a:ea typeface="+mn-lt"/>
                <a:cs typeface="+mn-lt"/>
              </a:rPr>
              <a:t>Summary:</a:t>
            </a:r>
            <a:r>
              <a:rPr lang="en-US" sz="2200">
                <a:ea typeface="+mn-lt"/>
                <a:cs typeface="+mn-lt"/>
              </a:rPr>
              <a:t> The working group recommends that the Massachusetts Affordable Housing Trust Fund require that 10% of units in projects it funds be fully accessible.</a:t>
            </a:r>
          </a:p>
          <a:p>
            <a:endParaRPr lang="en-US" sz="2200" b="1" u="sng">
              <a:solidFill>
                <a:srgbClr val="14558F"/>
              </a:solidFill>
              <a:latin typeface="Aptos"/>
              <a:ea typeface="Calibri"/>
              <a:cs typeface="Calibri"/>
            </a:endParaRPr>
          </a:p>
          <a:p>
            <a:endParaRPr lang="en-US" sz="2400" b="1" u="sng">
              <a:solidFill>
                <a:srgbClr val="14558F"/>
              </a:solidFill>
              <a:latin typeface="Aptos"/>
              <a:ea typeface="Calibri"/>
              <a:cs typeface="Arial"/>
            </a:endParaRPr>
          </a:p>
        </p:txBody>
      </p:sp>
      <p:sp>
        <p:nvSpPr>
          <p:cNvPr id="2" name="TextBox 7">
            <a:extLst>
              <a:ext uri="{FF2B5EF4-FFF2-40B4-BE49-F238E27FC236}">
                <a16:creationId xmlns:a16="http://schemas.microsoft.com/office/drawing/2014/main" id="{78ADCC32-C16A-8929-5A59-6E70B152B8BD}"/>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230317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9CAD9-0098-5297-DB36-2C35F38EE4C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18B31E3-F383-1E4C-6617-18D7A84B8BF5}"/>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a:solidFill>
                  <a:schemeClr val="bg1"/>
                </a:solidFill>
                <a:cs typeface="Arial" panose="020B0604020202020204"/>
              </a:rPr>
              <a:t>Ongoing Draft Recommendations:</a:t>
            </a:r>
          </a:p>
          <a:p>
            <a:pPr>
              <a:defRPr/>
            </a:pPr>
            <a:r>
              <a:rPr lang="en-US" sz="1800">
                <a:cs typeface="Arial" panose="020B0604020202020204"/>
              </a:rPr>
              <a:t>3) Improvements &amp; Supports in Existing Buildings (1/1)</a:t>
            </a:r>
          </a:p>
        </p:txBody>
      </p:sp>
      <p:sp>
        <p:nvSpPr>
          <p:cNvPr id="5" name="TextBox 4">
            <a:extLst>
              <a:ext uri="{FF2B5EF4-FFF2-40B4-BE49-F238E27FC236}">
                <a16:creationId xmlns:a16="http://schemas.microsoft.com/office/drawing/2014/main" id="{E84D09E6-5001-67BA-DFF3-DB44FBD1BB66}"/>
              </a:ext>
            </a:extLst>
          </p:cNvPr>
          <p:cNvSpPr txBox="1"/>
          <p:nvPr/>
        </p:nvSpPr>
        <p:spPr>
          <a:xfrm>
            <a:off x="391584" y="1206500"/>
            <a:ext cx="11239499" cy="258532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a:solidFill>
                  <a:srgbClr val="14558F"/>
                </a:solidFill>
                <a:ea typeface="+mn-lt"/>
                <a:cs typeface="+mn-lt"/>
              </a:rPr>
              <a:t>Increase Number of Adaptable Units Available to People with Disabilities</a:t>
            </a:r>
            <a:endParaRPr lang="en-US" sz="2400" b="1" u="sng">
              <a:cs typeface="Arial"/>
            </a:endParaRPr>
          </a:p>
          <a:p>
            <a:pPr marL="285750" indent="-285750">
              <a:buFont typeface="Arial"/>
              <a:buChar char="•"/>
            </a:pPr>
            <a:r>
              <a:rPr lang="en-US" sz="2000" b="1">
                <a:ea typeface="+mn-lt"/>
                <a:cs typeface="+mn-lt"/>
              </a:rPr>
              <a:t>Level of Action:</a:t>
            </a:r>
            <a:r>
              <a:rPr lang="en-US" sz="2000">
                <a:ea typeface="+mn-lt"/>
                <a:cs typeface="+mn-lt"/>
              </a:rPr>
              <a:t> Legislative </a:t>
            </a:r>
            <a:endParaRPr lang="en-US" sz="2000">
              <a:cs typeface="Arial"/>
            </a:endParaRPr>
          </a:p>
          <a:p>
            <a:pPr marL="285750" indent="-285750">
              <a:buFont typeface="Arial"/>
              <a:buChar char="•"/>
            </a:pPr>
            <a:r>
              <a:rPr lang="en-US" sz="2000" b="1">
                <a:ea typeface="+mn-lt"/>
                <a:cs typeface="+mn-lt"/>
              </a:rPr>
              <a:t>Type of Action:</a:t>
            </a:r>
            <a:r>
              <a:rPr lang="en-US" sz="2000">
                <a:ea typeface="+mn-lt"/>
                <a:cs typeface="+mn-lt"/>
              </a:rPr>
              <a:t> Program Improvement </a:t>
            </a:r>
            <a:endParaRPr lang="en-US" sz="2000">
              <a:cs typeface="Arial"/>
            </a:endParaRPr>
          </a:p>
          <a:p>
            <a:pPr marL="285750" indent="-285750">
              <a:buFont typeface="Arial"/>
              <a:buChar char="•"/>
            </a:pPr>
            <a:r>
              <a:rPr lang="en-US" sz="2000" b="1">
                <a:ea typeface="+mn-lt"/>
                <a:cs typeface="+mn-lt"/>
              </a:rPr>
              <a:t>Summary:</a:t>
            </a:r>
            <a:r>
              <a:rPr lang="en-US" sz="2000">
                <a:ea typeface="+mn-lt"/>
                <a:cs typeface="+mn-lt"/>
              </a:rPr>
              <a:t> The working group recommends that the Commonwealth work to increase the number of adaptable units produced by gut rehabilitations of buildings constructed before 1991.</a:t>
            </a:r>
          </a:p>
          <a:p>
            <a:endParaRPr lang="en-US" b="1" u="sng">
              <a:solidFill>
                <a:srgbClr val="14558F"/>
              </a:solidFill>
              <a:ea typeface="+mn-lt"/>
              <a:cs typeface="+mn-lt"/>
            </a:endParaRPr>
          </a:p>
          <a:p>
            <a:endParaRPr lang="en-US" sz="2200" b="1" u="sng">
              <a:solidFill>
                <a:srgbClr val="14558F"/>
              </a:solidFill>
              <a:latin typeface="Aptos"/>
              <a:ea typeface="Calibri"/>
              <a:cs typeface="Calibri"/>
            </a:endParaRPr>
          </a:p>
          <a:p>
            <a:endParaRPr lang="en-US" sz="2400" b="1" u="sng">
              <a:solidFill>
                <a:srgbClr val="14558F"/>
              </a:solidFill>
              <a:latin typeface="Aptos"/>
              <a:ea typeface="Calibri"/>
              <a:cs typeface="Arial"/>
            </a:endParaRPr>
          </a:p>
        </p:txBody>
      </p:sp>
      <p:sp>
        <p:nvSpPr>
          <p:cNvPr id="2" name="TextBox 7">
            <a:extLst>
              <a:ext uri="{FF2B5EF4-FFF2-40B4-BE49-F238E27FC236}">
                <a16:creationId xmlns:a16="http://schemas.microsoft.com/office/drawing/2014/main" id="{04F553AE-A041-5F03-8DB3-A3C1A75BCE38}"/>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29394587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1266928227"/>
              </p:ext>
            </p:extLst>
          </p:nvPr>
        </p:nvGraphicFramePr>
        <p:xfrm>
          <a:off x="263178" y="1102338"/>
          <a:ext cx="11668942" cy="5190875"/>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669094">
                <a:tc>
                  <a:txBody>
                    <a:bodyPr/>
                    <a:lstStyle/>
                    <a:p>
                      <a:pPr marL="229870" lvl="0" indent="0" algn="l">
                        <a:lnSpc>
                          <a:spcPct val="100000"/>
                        </a:lnSpc>
                        <a:spcBef>
                          <a:spcPts val="0"/>
                        </a:spcBef>
                        <a:spcAft>
                          <a:spcPts val="300"/>
                        </a:spcAft>
                        <a:buNone/>
                      </a:pPr>
                      <a:r>
                        <a:rPr lang="en-US" sz="2400" b="1" i="0" u="none" strike="noStrike" noProof="0">
                          <a:solidFill>
                            <a:schemeClr val="tx1"/>
                          </a:solidFill>
                          <a:latin typeface="Aptos"/>
                        </a:rPr>
                        <a:t>Today – November 13: </a:t>
                      </a:r>
                      <a:r>
                        <a:rPr lang="en-US" sz="2400" b="0" i="0" u="none" strike="noStrike" noProof="0">
                          <a:solidFill>
                            <a:schemeClr val="tx1"/>
                          </a:solidFill>
                          <a:latin typeface="Aptos"/>
                        </a:rPr>
                        <a:t>Working Groups meet, develop any final recommendations</a:t>
                      </a:r>
                      <a:endParaRPr lang="en-US" sz="2400"/>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33232"/>
                  </a:ext>
                </a:extLst>
              </a:tr>
              <a:tr h="949682">
                <a:tc>
                  <a:txBody>
                    <a:bodyPr/>
                    <a:lstStyle/>
                    <a:p>
                      <a:pPr marL="229870" lvl="0" indent="0" algn="l">
                        <a:lnSpc>
                          <a:spcPct val="100000"/>
                        </a:lnSpc>
                        <a:spcBef>
                          <a:spcPts val="0"/>
                        </a:spcBef>
                        <a:spcAft>
                          <a:spcPts val="300"/>
                        </a:spcAft>
                        <a:buNone/>
                      </a:pPr>
                      <a:r>
                        <a:rPr lang="en-US" sz="2400" b="1" i="0" u="none" strike="noStrike" noProof="0">
                          <a:solidFill>
                            <a:schemeClr val="tx1"/>
                          </a:solidFill>
                          <a:latin typeface="Aptos"/>
                        </a:rPr>
                        <a:t>Early November:</a:t>
                      </a:r>
                      <a:r>
                        <a:rPr lang="en-US" sz="2400" b="0" i="0" u="none" strike="noStrike" noProof="0">
                          <a:solidFill>
                            <a:schemeClr val="tx1"/>
                          </a:solidFill>
                          <a:latin typeface="Aptos"/>
                        </a:rPr>
                        <a:t> EOHLC provides Commission with rough draft report of recommendations developed through October meeting</a:t>
                      </a:r>
                      <a:endParaRPr lang="en-US" sz="2400"/>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010400"/>
                  </a:ext>
                </a:extLst>
              </a:tr>
              <a:tr h="949682">
                <a:tc>
                  <a:txBody>
                    <a:bodyPr/>
                    <a:lstStyle/>
                    <a:p>
                      <a:pPr marL="229870" lvl="0" indent="0" algn="l">
                        <a:lnSpc>
                          <a:spcPct val="100000"/>
                        </a:lnSpc>
                        <a:spcBef>
                          <a:spcPts val="0"/>
                        </a:spcBef>
                        <a:spcAft>
                          <a:spcPts val="300"/>
                        </a:spcAft>
                        <a:buNone/>
                      </a:pPr>
                      <a:r>
                        <a:rPr lang="en-US" sz="2400" b="1" i="0" u="none" strike="noStrike" noProof="0">
                          <a:solidFill>
                            <a:schemeClr val="tx1"/>
                          </a:solidFill>
                          <a:latin typeface="Aptos"/>
                        </a:rPr>
                        <a:t>November 13 Meeting:</a:t>
                      </a:r>
                      <a:r>
                        <a:rPr lang="en-US" sz="2400" b="0" i="0" u="none" strike="noStrike" noProof="0">
                          <a:solidFill>
                            <a:schemeClr val="tx1"/>
                          </a:solidFill>
                          <a:latin typeface="Aptos"/>
                        </a:rPr>
                        <a:t> Commission reviews, provides feedback on rough draft report; working groups provide any final recommendations for inclusion</a:t>
                      </a:r>
                      <a:endParaRPr lang="en-US" sz="2400" b="1" i="0" u="none" strike="noStrike" noProof="0">
                        <a:solidFill>
                          <a:schemeClr val="tx1"/>
                        </a:solidFill>
                        <a:latin typeface="Aptos"/>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6574263"/>
                  </a:ext>
                </a:extLst>
              </a:tr>
              <a:tr h="874139">
                <a:tc>
                  <a:txBody>
                    <a:bodyPr/>
                    <a:lstStyle/>
                    <a:p>
                      <a:pPr marL="229870" lvl="0" indent="0" algn="l">
                        <a:lnSpc>
                          <a:spcPct val="100000"/>
                        </a:lnSpc>
                        <a:spcBef>
                          <a:spcPts val="0"/>
                        </a:spcBef>
                        <a:spcAft>
                          <a:spcPts val="300"/>
                        </a:spcAft>
                        <a:buNone/>
                      </a:pPr>
                      <a:r>
                        <a:rPr lang="en-US" sz="2400" b="1" i="0" u="none" strike="noStrike" noProof="0">
                          <a:solidFill>
                            <a:schemeClr val="tx1"/>
                          </a:solidFill>
                          <a:latin typeface="Aptos"/>
                        </a:rPr>
                        <a:t>Early December: </a:t>
                      </a:r>
                      <a:r>
                        <a:rPr lang="en-US" sz="2400" b="0" i="0" u="none" strike="noStrike" noProof="0">
                          <a:solidFill>
                            <a:schemeClr val="tx1"/>
                          </a:solidFill>
                          <a:latin typeface="Aptos"/>
                        </a:rPr>
                        <a:t>EOHLC returns full draft report for Commission review, adjusted for minor feedback</a:t>
                      </a:r>
                      <a:endParaRPr lang="en-US" sz="2400" b="1" i="0" u="none" strike="noStrike" noProof="0">
                        <a:solidFill>
                          <a:schemeClr val="tx1"/>
                        </a:solidFill>
                        <a:latin typeface="Aptos"/>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r h="874139">
                <a:tc>
                  <a:txBody>
                    <a:bodyPr/>
                    <a:lstStyle/>
                    <a:p>
                      <a:pPr marL="229870" lvl="0" indent="0" algn="l">
                        <a:lnSpc>
                          <a:spcPct val="100000"/>
                        </a:lnSpc>
                        <a:spcBef>
                          <a:spcPts val="0"/>
                        </a:spcBef>
                        <a:spcAft>
                          <a:spcPts val="300"/>
                        </a:spcAft>
                        <a:buNone/>
                      </a:pPr>
                      <a:r>
                        <a:rPr lang="en-US" sz="2400" b="1" i="0" u="none" strike="noStrike" noProof="0">
                          <a:solidFill>
                            <a:schemeClr val="tx1"/>
                          </a:solidFill>
                          <a:latin typeface="Aptos"/>
                        </a:rPr>
                        <a:t>December 11:</a:t>
                      </a:r>
                      <a:r>
                        <a:rPr lang="en-US" sz="2400" b="0" i="0" u="none" strike="noStrike" noProof="0">
                          <a:solidFill>
                            <a:schemeClr val="tx1"/>
                          </a:solidFill>
                          <a:latin typeface="Aptos"/>
                        </a:rPr>
                        <a:t> Commission reviews, discusses final draft report</a:t>
                      </a:r>
                      <a:endParaRPr lang="en-US"/>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343381"/>
                  </a:ext>
                </a:extLst>
              </a:tr>
              <a:tr h="874139">
                <a:tc>
                  <a:txBody>
                    <a:bodyPr/>
                    <a:lstStyle/>
                    <a:p>
                      <a:pPr marL="229870" lvl="0" indent="0" algn="l">
                        <a:lnSpc>
                          <a:spcPct val="100000"/>
                        </a:lnSpc>
                        <a:spcBef>
                          <a:spcPts val="0"/>
                        </a:spcBef>
                        <a:spcAft>
                          <a:spcPts val="300"/>
                        </a:spcAft>
                        <a:buNone/>
                      </a:pPr>
                      <a:r>
                        <a:rPr lang="en-US" sz="2400" b="1" i="0" u="none" strike="noStrike" noProof="0">
                          <a:solidFill>
                            <a:schemeClr val="tx1"/>
                          </a:solidFill>
                          <a:latin typeface="Aptos"/>
                        </a:rPr>
                        <a:t>Mid-December:</a:t>
                      </a:r>
                      <a:r>
                        <a:rPr lang="en-US" sz="2400" b="0" i="0" u="none" strike="noStrike" noProof="0">
                          <a:solidFill>
                            <a:schemeClr val="tx1"/>
                          </a:solidFill>
                          <a:latin typeface="Aptos"/>
                        </a:rPr>
                        <a:t> EOHLC submits final report to Governor, Legislature</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8063871"/>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NAME" val="ACET"/>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ANGLE" val="5"/>
</p:tagLst>
</file>

<file path=ppt/tags/tag155.xml><?xml version="1.0" encoding="utf-8"?>
<p:tagLst xmlns:a="http://schemas.openxmlformats.org/drawingml/2006/main" xmlns:r="http://schemas.openxmlformats.org/officeDocument/2006/relationships" xmlns:p="http://schemas.openxmlformats.org/presentationml/2006/main">
  <p:tag name="ANGLE" val="5"/>
</p:tagLst>
</file>

<file path=ppt/tags/tag156.xml><?xml version="1.0" encoding="utf-8"?>
<p:tagLst xmlns:a="http://schemas.openxmlformats.org/drawingml/2006/main" xmlns:r="http://schemas.openxmlformats.org/officeDocument/2006/relationships" xmlns:p="http://schemas.openxmlformats.org/presentationml/2006/main">
  <p:tag name="ANGLE" val="4"/>
</p:tagLst>
</file>

<file path=ppt/tags/tag157.xml><?xml version="1.0" encoding="utf-8"?>
<p:tagLst xmlns:a="http://schemas.openxmlformats.org/drawingml/2006/main" xmlns:r="http://schemas.openxmlformats.org/officeDocument/2006/relationships" xmlns:p="http://schemas.openxmlformats.org/presentationml/2006/main">
  <p:tag name="ANGLE" val="4"/>
</p:tagLst>
</file>

<file path=ppt/tags/tag158.xml><?xml version="1.0" encoding="utf-8"?>
<p:tagLst xmlns:a="http://schemas.openxmlformats.org/drawingml/2006/main" xmlns:r="http://schemas.openxmlformats.org/officeDocument/2006/relationships" xmlns:p="http://schemas.openxmlformats.org/presentationml/2006/main">
  <p:tag name="ANGLE" val="3"/>
</p:tagLst>
</file>

<file path=ppt/tags/tag159.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ANGLE" val="2"/>
</p:tagLst>
</file>

<file path=ppt/tags/tag161.xml><?xml version="1.0" encoding="utf-8"?>
<p:tagLst xmlns:a="http://schemas.openxmlformats.org/drawingml/2006/main" xmlns:r="http://schemas.openxmlformats.org/officeDocument/2006/relationships" xmlns:p="http://schemas.openxmlformats.org/presentationml/2006/main">
  <p:tag name="ANGLE" val="2"/>
</p:tagLst>
</file>

<file path=ppt/tags/tag162.xml><?xml version="1.0" encoding="utf-8"?>
<p:tagLst xmlns:a="http://schemas.openxmlformats.org/drawingml/2006/main" xmlns:r="http://schemas.openxmlformats.org/officeDocument/2006/relationships" xmlns:p="http://schemas.openxmlformats.org/presentationml/2006/main">
  <p:tag name="ANGLE" val="1"/>
</p:tagLst>
</file>

<file path=ppt/tags/tag163.xml><?xml version="1.0" encoding="utf-8"?>
<p:tagLst xmlns:a="http://schemas.openxmlformats.org/drawingml/2006/main" xmlns:r="http://schemas.openxmlformats.org/officeDocument/2006/relationships" xmlns:p="http://schemas.openxmlformats.org/presentationml/2006/main">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7.xml><?xml version="1.0" encoding="utf-8"?>
<p:tagLst xmlns:a="http://schemas.openxmlformats.org/drawingml/2006/main" xmlns:r="http://schemas.openxmlformats.org/officeDocument/2006/relationships" xmlns:p="http://schemas.openxmlformats.org/presentationml/2006/main">
  <p:tag name="SHAPENAME" val="Subtitle"/>
</p:tagLst>
</file>

<file path=ppt/tags/tag168.xml><?xml version="1.0" encoding="utf-8"?>
<p:tagLst xmlns:a="http://schemas.openxmlformats.org/drawingml/2006/main" xmlns:r="http://schemas.openxmlformats.org/officeDocument/2006/relationships" xmlns:p="http://schemas.openxmlformats.org/presentationml/2006/main">
  <p:tag name="SHAPENAME" val="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1.xml><?xml version="1.0" encoding="utf-8"?>
<p:tagLst xmlns:a="http://schemas.openxmlformats.org/drawingml/2006/main" xmlns:r="http://schemas.openxmlformats.org/officeDocument/2006/relationships" xmlns:p="http://schemas.openxmlformats.org/presentationml/2006/main">
  <p:tag name="SHAPENAME" val="Subtitle"/>
</p:tagLst>
</file>

<file path=ppt/tags/tag172.xml><?xml version="1.0" encoding="utf-8"?>
<p:tagLst xmlns:a="http://schemas.openxmlformats.org/drawingml/2006/main" xmlns:r="http://schemas.openxmlformats.org/officeDocument/2006/relationships" xmlns:p="http://schemas.openxmlformats.org/presentationml/2006/main">
  <p:tag name="SHAPENAME" val="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f1791e31b1f07f7bcded433d54013577">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75c1237723fadf972ae9cb96a4ef9991"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301A90-9A0B-4A3F-99DD-E6FAF341BB80}">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111BB3-6091-45DD-8E22-425CEAE2FC56}">
  <ds:schemaRefs>
    <ds:schemaRef ds:uri="http://purl.org/dc/elements/1.1/"/>
    <ds:schemaRef ds:uri="http://purl.org/dc/terms/"/>
    <ds:schemaRef ds:uri="http://schemas.microsoft.com/office/2006/metadata/properties"/>
    <ds:schemaRef ds:uri="dc119905-464d-4721-bcb1-84ed6b26f144"/>
    <ds:schemaRef ds:uri="http://purl.org/dc/dcmitype/"/>
    <ds:schemaRef ds:uri="00f635cb-58c7-4c7c-a2be-5f3d12299da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879CA0-DAEF-4A32-952C-8A46A48293F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1250</Words>
  <Application>Microsoft Office PowerPoint</Application>
  <PresentationFormat>Widescreen</PresentationFormat>
  <Paragraphs>111</Paragraphs>
  <Slides>9</Slides>
  <Notes>9</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White</vt:lpstr>
      <vt:lpstr>1_White</vt:lpstr>
      <vt:lpstr>2_White</vt:lpstr>
      <vt:lpstr>White</vt:lpstr>
      <vt:lpstr>Accessible Housing  Commission: Ongoing Draft Recommendations</vt:lpstr>
      <vt:lpstr>Agenda</vt:lpstr>
      <vt:lpstr>Ongoing Draft Recommendations</vt:lpstr>
      <vt:lpstr>PowerPoint Presentation</vt:lpstr>
      <vt:lpstr>PowerPoint Presentation</vt:lpstr>
      <vt:lpstr>PowerPoint Presentation</vt:lpstr>
      <vt:lpstr>PowerPoint Presentation</vt:lpstr>
      <vt:lpstr>Next Steps</vt:lpstr>
      <vt:lpstr>5)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lastModifiedBy>Sullivan, David (EOHLC)</cp:lastModifiedBy>
  <cp:revision>6</cp:revision>
  <cp:lastPrinted>2024-09-05T14:07:08Z</cp:lastPrinted>
  <dcterms:created xsi:type="dcterms:W3CDTF">2021-09-26T22:27:24Z</dcterms:created>
  <dcterms:modified xsi:type="dcterms:W3CDTF">2025-10-28T13:37:06Z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9.80000019073485</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