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4"/>
    <p:sldMasterId id="2147483693" r:id="rId5"/>
    <p:sldMasterId id="2147483701" r:id="rId6"/>
    <p:sldMasterId id="2147483714" r:id="rId7"/>
  </p:sldMasterIdLst>
  <p:notesMasterIdLst>
    <p:notesMasterId r:id="rId17"/>
  </p:notesMasterIdLst>
  <p:sldIdLst>
    <p:sldId id="256" r:id="rId8"/>
    <p:sldId id="2145705583" r:id="rId9"/>
    <p:sldId id="2145705641" r:id="rId10"/>
    <p:sldId id="2146847999" r:id="rId11"/>
    <p:sldId id="2146848003" r:id="rId12"/>
    <p:sldId id="2146848004" r:id="rId13"/>
    <p:sldId id="2146848005" r:id="rId14"/>
    <p:sldId id="2145705702" r:id="rId15"/>
    <p:sldId id="2145705740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1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1B9E0C-1823-9ABF-8D52-FAC168531F6B}" name="Delaney, Megan R. (A&amp;F)" initials="DMR(" userId="S::Megan.R.Delaney2@mass.gov::730d6824-8d60-4eb8-89aa-b1380896617a" providerId="AD"/>
  <p188:author id="{9752AE1A-BD6E-C802-793E-6B450C9BDE1C}" name="Stone, Ben (EOHLC)" initials="S(" userId="S::ben.stone@mass.gov::0f424737-e0a8-485e-8b2b-d868465df3b2" providerId="AD"/>
  <p188:author id="{DDF49221-BD9C-7E7D-BD1D-1FED62A37D93}" name="Simao, Conor (A&amp;F)" initials="S(" userId="S::conor.simao@mass.gov::24a3fdc9-76f9-44a5-9eb3-4d4cffee8da6" providerId="AD"/>
  <p188:author id="{02DF5826-D80F-0AD6-7A68-3C181699E5B1}" name="Marceau, Amelia (A&amp;F)" initials="M(" userId="S::amelia.marceau@mass.gov::6c42bb6f-22e3-476b-a51a-b4799ff4565c" providerId="AD"/>
  <p188:author id="{0F560030-612C-8125-DAE7-D4DDF11834FF}" name="Cuddy, Joshua (EOHLC)" initials="CJ" userId="S::joshua.cuddy@mass.gov::fe00c576-5af3-4d2a-ade8-c0f212999735" providerId="AD"/>
  <p188:author id="{87268935-4B0D-9DCD-E85C-FDE5BA153150}" name="Rooney, Jake (A&amp;F)" initials="R(" userId="S::jake.rooney@mass.gov::0b895a14-7b0d-4122-bdb6-b61f1a8e0c82" providerId="AD"/>
  <p188:author id="{03BF0441-3D68-6BF3-0FE4-8DAB55A9CE1E}" name="Caljouw, John (A&amp;F)" initials="CJ(" userId="S::john.Caljouw@mass.gov::98f79e61-9be3-4869-99d8-e269d906329f" providerId="AD"/>
  <p188:author id="{80AAC445-F916-5087-4AF0-9E650705E59A}" name="Taronas, Laura (A&amp;F)" initials="T(" userId="S::laura.taronas@mass.gov::e61f96bf-22d5-46a2-8cbd-f483af5681fd" providerId="AD"/>
  <p188:author id="{1470584B-79CF-69EE-322C-2705A162878B}" name="Bryant, Benjamin (EOHLC)" initials="BB(" userId="S::Benjamin.Bryant@mass.gov::d9f20d2d-3d0a-4c4c-bc1c-5d95aab57509" providerId="AD"/>
  <p188:author id="{18CC7F4C-439E-CFA7-BD51-C4E901705248}" name="Dearing, Philip (EOHLC)" initials="DP" userId="S::philip.dearing@mass.gov::ce333ee0-ab1a-4fe1-9c34-5cddae6d31b6" providerId="AD"/>
  <p188:author id="{443E475D-F7FC-48AD-626B-2B54DA243E12}" name="Sullivan, David (EOHLC)" initials="DS" userId="S::David.Sullivan2@mass.gov::84f6fce2-769d-434b-a659-4d43ea5e1c20" providerId="AD"/>
  <p188:author id="{A531355E-2B15-76AA-81D6-FA6682EA9573}" name="Walsh, Matthew (EOHLC)" initials="WM" userId="S::matthew.walsh@mass.gov::6b9d2727-13b7-4fba-bda7-e67533322e9c" providerId="AD"/>
  <p188:author id="{5D0B106C-19C5-C25D-CC22-1F2C9A8B4A47}" name="Rubin, Roberta (EOHLC)" initials="RR" userId="S::roberta.rubin@mass.gov::2cbd6095-3de4-4e08-a541-e182ee3ba991" providerId="AD"/>
  <p188:author id="{755CA26C-E983-2981-90EC-EECEB853650F}" name="McLaughlin, Gina (EOHLC)" initials="M(" userId="S::gina.mclaughlin@mass.gov::34be0a45-b8e4-4c3b-8f50-cef1dc2b6f0b" providerId="AD"/>
  <p188:author id="{7D38A573-056E-60D3-8E60-1F2A5A13B5D1}" name="Sullivan, Dana C. (ANF)" initials="DCS" userId="Sullivan, Dana C. (ANF)" providerId="None"/>
  <p188:author id="{DD852876-9768-2730-E848-51568AB9C37A}" name="Ricciarelli, Julia (A&amp;F)" initials="R(" userId="S::julia.ricciarelli@mass.gov::22b536b9-b675-40a9-b573-19d5593eb837" providerId="AD"/>
  <p188:author id="{C631F979-F338-EDEB-5F1D-2578B91121E3}" name="Attia, Mark (A&amp;F)" initials="A(" userId="S::mark.attia@mass.gov::4aeb8811-86d4-4fe3-aa7a-edc5a4bee0c3" providerId="AD"/>
  <p188:author id="{DD67527A-C5DA-C6BC-AF98-9F9921C092EE}" name="Walsh, Matthew (EOHLC)" initials="WM(" userId="S::Matthew.Walsh@mass.gov::6b9d2727-13b7-4fba-bda7-e67533322e9c" providerId="AD"/>
  <p188:author id="{4CAE6795-1068-CD6B-6BD3-1F72B1FA07A8}" name="Jesse Kanson-Benanav" initials="JK" userId="S::JesseKanson-Benanav@abundanthousingma.onmicrosoft.com::4cf58c7c-58fa-4e69-a99b-62f500f06064" providerId="AD"/>
  <p188:author id="{4E2B4199-C085-8E73-9EF6-9AFD60BEE019}" name="DeHaven, Carter (A&amp;F)" initials="D(" userId="S::carter.dehaven@mass.gov::481c3a8d-9d64-40e7-8e99-d539b562e513" providerId="AD"/>
  <p188:author id="{36AB639B-E166-9380-9F55-3ED993DE57A1}" name="Barrese, Sarah (EOHLC)" initials="SB" userId="S::Sarah.Barrese2@mass.gov::60d0b564-cec7-47ef-b244-e30e0cfbf4b7" providerId="AD"/>
  <p188:author id="{7F64CD9D-A50E-A048-F989-5748E3F4AF09}" name="Kluchman, Chris (EOHLC)" initials="CK" userId="S::Chris.Kluchman@mass.gov::3b2805cf-7dc0-4105-8ee7-e9f9424f61fe" providerId="AD"/>
  <p188:author id="{E928B0A5-0EEB-7C36-140C-297ACD6F18B2}" name="Tierney, Sean (EOHLC)" initials="ST" userId="S::Sean.Tierney@mass.gov::7a98376c-9b3b-40c3-bb0f-571004252cd9" providerId="AD"/>
  <p188:author id="{C752CCA5-7AF5-D364-3402-6DA15FFE710B}" name="Cuddy, Joshua (EOHLC)" initials="JC" userId="S::Joshua.Cuddy@mass.gov::fe00c576-5af3-4d2a-ade8-c0f212999735" providerId="AD"/>
  <p188:author id="{557D60B5-E313-7BFF-B708-0D087EF5CC2E}" name="Razzaq, Fatima (EOHLC)" initials="R(" userId="S::fatima.razzaq@mass.gov::cde9a7e3-8673-4b79-b8f3-7056c8fe4543" providerId="AD"/>
  <p188:author id="{250876BA-F1AD-14B1-2976-6B6B94EB1832}" name="Coogan, John (A&amp;F)" initials="CJ(" userId="S::John.Coogan2@mass.gov::9ac26b41-245e-4f87-940c-21856b06aa5b" providerId="AD"/>
  <p188:author id="{2EFB27D2-5561-7D95-F0B4-D9E809F4A868}" name="Shupin, Eric (EOHLC)" initials="S(" userId="S::eric.shupin@mass.gov::c0128860-9151-4cc9-aba2-fd00b56a7c93" providerId="AD"/>
  <p188:author id="{37A928D6-7D11-640A-825D-EF51D928CA94}" name="Simao, Conor (A&amp;F)" initials="SC(" userId="S::Conor.Simao@mass.gov::24a3fdc9-76f9-44a5-9eb3-4d4cffee8da6" providerId="AD"/>
  <p188:author id="{44063EDF-C9FF-F029-E99B-05E45AD09F2D}" name="Renkert, Sara (A&amp;F)" initials="R(" userId="S::sara.renkert@mass.gov::bbfca1a2-6040-42c4-9130-046d166ca358" providerId="AD"/>
  <p188:author id="{08D39AE3-2E1A-88DB-8ACD-0938F12EC3B9}" name="Reardon, Timothy (EOHLC)" initials="RT" userId="S::timothy.reardon2@mass.gov::31339d56-df5e-429b-974c-d8934eead266" providerId="AD"/>
  <p188:author id="{5B6282E4-328C-95C6-0EEE-93E1EB5BFD61}" name="Connors, Kaitlyn (A&amp;F)" initials="CK(" userId="S::Kaitlyn.Connors@mass.gov::40e30303-1c2c-4e3c-8345-7c82e4704ecd" providerId="AD"/>
  <p188:author id="{318524F4-E8AA-09B8-D395-D4B952D3FB85}" name="Christopher Marino" initials="CM" userId="S::Christopher.Marino@mass.gov::6cf04f02-1305-410e-ba8b-a7e1fa5d7de3" providerId="AD"/>
  <p188:author id="{B9E483F5-1E99-AD31-9F70-1FF1F133CDED}" name="DeHaven, Carter (A&amp;F)" initials="CD" userId="S::Carter.DeHaven@mass.gov::481c3a8d-9d64-40e7-8e99-d539b562e513" providerId="AD"/>
  <p188:author id="{874EF8FB-0CE7-0198-341B-19C8688BAF69}" name="Coogan, John (A&amp;F)" initials="C(" userId="S::john.coogan2@mass.gov::9ac26b41-245e-4f87-940c-21856b06aa5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Jihae A. (A&amp;F)" initials="LJA(" lastIdx="1" clrIdx="0">
    <p:extLst>
      <p:ext uri="{19B8F6BF-5375-455C-9EA6-DF929625EA0E}">
        <p15:presenceInfo xmlns:p15="http://schemas.microsoft.com/office/powerpoint/2012/main" userId="S::Jihae.A.Lee@mass.gov::f5d32d7f-c765-4fd4-bae8-c6ceadb603e2" providerId="AD"/>
      </p:ext>
    </p:extLst>
  </p:cmAuthor>
  <p:cmAuthor id="2" name="Attia, Mark (A&amp;F)" initials="A(" lastIdx="1" clrIdx="1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3" name="Amanda Lee" initials="AL" lastIdx="1" clrIdx="2">
    <p:extLst>
      <p:ext uri="{19B8F6BF-5375-455C-9EA6-DF929625EA0E}">
        <p15:presenceInfo xmlns:p15="http://schemas.microsoft.com/office/powerpoint/2012/main" userId="S::Amanda.Lee@Jefferies.com::a687420c-f119-4693-8740-1458f753c6f2" providerId="AD"/>
      </p:ext>
    </p:extLst>
  </p:cmAuthor>
  <p:cmAuthor id="4" name="Simao, Conor (A&amp;F)" initials="SC(" lastIdx="6" clrIdx="3">
    <p:extLst>
      <p:ext uri="{19B8F6BF-5375-455C-9EA6-DF929625EA0E}">
        <p15:presenceInfo xmlns:p15="http://schemas.microsoft.com/office/powerpoint/2012/main" userId="S::Conor.Simao@mass.gov::24a3fdc9-76f9-44a5-9eb3-4d4cffee8da6" providerId="AD"/>
      </p:ext>
    </p:extLst>
  </p:cmAuthor>
  <p:cmAuthor id="5" name="Delaney, Megan R. (A&amp;F)" initials="D(" lastIdx="5" clrIdx="4">
    <p:extLst>
      <p:ext uri="{19B8F6BF-5375-455C-9EA6-DF929625EA0E}">
        <p15:presenceInfo xmlns:p15="http://schemas.microsoft.com/office/powerpoint/2012/main" userId="S::megan.r.delaney2@mass.gov::730d6824-8d60-4eb8-89aa-b1380896617a" providerId="AD"/>
      </p:ext>
    </p:extLst>
  </p:cmAuthor>
  <p:cmAuthor id="6" name="Coogan, John (A&amp;F)" initials="C(" lastIdx="2" clrIdx="5">
    <p:extLst>
      <p:ext uri="{19B8F6BF-5375-455C-9EA6-DF929625EA0E}">
        <p15:presenceInfo xmlns:p15="http://schemas.microsoft.com/office/powerpoint/2012/main" userId="S::john.coogan2@mass.gov::9ac26b41-245e-4f87-940c-21856b06aa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58F"/>
    <a:srgbClr val="FAE2D5"/>
    <a:srgbClr val="E97132"/>
    <a:srgbClr val="D9F2D0"/>
    <a:srgbClr val="F2CEED"/>
    <a:srgbClr val="CAEDFB"/>
    <a:srgbClr val="4EA72E"/>
    <a:srgbClr val="A02B93"/>
    <a:srgbClr val="0F9ED5"/>
    <a:srgbClr val="388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A4113-7E24-F661-E6F3-9C32AF702793}" v="29" dt="2025-11-12T19:34:33.536"/>
    <p1510:client id="{8CA41B9C-44BE-2C19-0662-73930D5DBB71}" v="313" dt="2025-11-12T19:15:30.0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150" autoAdjust="0"/>
  </p:normalViewPr>
  <p:slideViewPr>
    <p:cSldViewPr snapToGrid="0">
      <p:cViewPr varScale="1">
        <p:scale>
          <a:sx n="57" d="100"/>
          <a:sy n="57" d="100"/>
        </p:scale>
        <p:origin x="1651" y="48"/>
      </p:cViewPr>
      <p:guideLst>
        <p:guide orient="horz" pos="1080"/>
        <p:guide pos="2184"/>
      </p:guideLst>
    </p:cSldViewPr>
  </p:slideViewPr>
  <p:notesTextViewPr>
    <p:cViewPr>
      <p:scale>
        <a:sx n="1" d="1"/>
        <a:sy n="1" d="1"/>
      </p:scale>
      <p:origin x="0" y="-14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ring, Philip (EOHLC)" userId="S::philip.dearing@mass.gov::ce333ee0-ab1a-4fe1-9c34-5cddae6d31b6" providerId="AD" clId="Web-{169A4113-7E24-F661-E6F3-9C32AF702793}"/>
    <pc:docChg chg="modSld">
      <pc:chgData name="Dearing, Philip (EOHLC)" userId="S::philip.dearing@mass.gov::ce333ee0-ab1a-4fe1-9c34-5cddae6d31b6" providerId="AD" clId="Web-{169A4113-7E24-F661-E6F3-9C32AF702793}" dt="2025-11-12T19:34:33.536" v="20"/>
      <pc:docMkLst>
        <pc:docMk/>
      </pc:docMkLst>
      <pc:sldChg chg="modNotes">
        <pc:chgData name="Dearing, Philip (EOHLC)" userId="S::philip.dearing@mass.gov::ce333ee0-ab1a-4fe1-9c34-5cddae6d31b6" providerId="AD" clId="Web-{169A4113-7E24-F661-E6F3-9C32AF702793}" dt="2025-11-12T19:25:59.057" v="0"/>
        <pc:sldMkLst>
          <pc:docMk/>
          <pc:sldMk cId="847511936" sldId="256"/>
        </pc:sldMkLst>
      </pc:sldChg>
      <pc:sldChg chg="modNotes">
        <pc:chgData name="Dearing, Philip (EOHLC)" userId="S::philip.dearing@mass.gov::ce333ee0-ab1a-4fe1-9c34-5cddae6d31b6" providerId="AD" clId="Web-{169A4113-7E24-F661-E6F3-9C32AF702793}" dt="2025-11-12T19:26:03.260" v="1"/>
        <pc:sldMkLst>
          <pc:docMk/>
          <pc:sldMk cId="2718007075" sldId="2145705583"/>
        </pc:sldMkLst>
      </pc:sldChg>
      <pc:sldChg chg="modNotes">
        <pc:chgData name="Dearing, Philip (EOHLC)" userId="S::philip.dearing@mass.gov::ce333ee0-ab1a-4fe1-9c34-5cddae6d31b6" providerId="AD" clId="Web-{169A4113-7E24-F661-E6F3-9C32AF702793}" dt="2025-11-12T19:26:05.791" v="2"/>
        <pc:sldMkLst>
          <pc:docMk/>
          <pc:sldMk cId="3936441335" sldId="2145705641"/>
        </pc:sldMkLst>
      </pc:sldChg>
      <pc:sldChg chg="modNotes">
        <pc:chgData name="Dearing, Philip (EOHLC)" userId="S::philip.dearing@mass.gov::ce333ee0-ab1a-4fe1-9c34-5cddae6d31b6" providerId="AD" clId="Web-{169A4113-7E24-F661-E6F3-9C32AF702793}" dt="2025-11-12T19:26:09.135" v="3"/>
        <pc:sldMkLst>
          <pc:docMk/>
          <pc:sldMk cId="2091034526" sldId="2145705702"/>
        </pc:sldMkLst>
      </pc:sldChg>
      <pc:sldChg chg="modSp modNotes">
        <pc:chgData name="Dearing, Philip (EOHLC)" userId="S::philip.dearing@mass.gov::ce333ee0-ab1a-4fe1-9c34-5cddae6d31b6" providerId="AD" clId="Web-{169A4113-7E24-F661-E6F3-9C32AF702793}" dt="2025-11-12T19:34:33.536" v="20"/>
        <pc:sldMkLst>
          <pc:docMk/>
          <pc:sldMk cId="1123645404" sldId="2145705740"/>
        </pc:sldMkLst>
        <pc:graphicFrameChg chg="mod modGraphic">
          <ac:chgData name="Dearing, Philip (EOHLC)" userId="S::philip.dearing@mass.gov::ce333ee0-ab1a-4fe1-9c34-5cddae6d31b6" providerId="AD" clId="Web-{169A4113-7E24-F661-E6F3-9C32AF702793}" dt="2025-11-12T19:34:33.536" v="20"/>
          <ac:graphicFrameMkLst>
            <pc:docMk/>
            <pc:sldMk cId="1123645404" sldId="2145705740"/>
            <ac:graphicFrameMk id="3" creationId="{61B6610D-18A3-DD5C-9D4C-784429CE10DA}"/>
          </ac:graphicFrameMkLst>
        </pc:graphicFrameChg>
      </pc:sldChg>
      <pc:sldChg chg="modSp">
        <pc:chgData name="Dearing, Philip (EOHLC)" userId="S::philip.dearing@mass.gov::ce333ee0-ab1a-4fe1-9c34-5cddae6d31b6" providerId="AD" clId="Web-{169A4113-7E24-F661-E6F3-9C32AF702793}" dt="2025-11-12T19:29:51.399" v="8" actId="20577"/>
        <pc:sldMkLst>
          <pc:docMk/>
          <pc:sldMk cId="1481506807" sldId="2146847999"/>
        </pc:sldMkLst>
        <pc:spChg chg="mod">
          <ac:chgData name="Dearing, Philip (EOHLC)" userId="S::philip.dearing@mass.gov::ce333ee0-ab1a-4fe1-9c34-5cddae6d31b6" providerId="AD" clId="Web-{169A4113-7E24-F661-E6F3-9C32AF702793}" dt="2025-11-12T19:29:51.399" v="8" actId="20577"/>
          <ac:spMkLst>
            <pc:docMk/>
            <pc:sldMk cId="1481506807" sldId="2146847999"/>
            <ac:spMk id="6" creationId="{3C930FDC-AFFA-5BA1-24B3-C2E35DD9A854}"/>
          </ac:spMkLst>
        </pc:spChg>
      </pc:sldChg>
      <pc:sldChg chg="modSp">
        <pc:chgData name="Dearing, Philip (EOHLC)" userId="S::philip.dearing@mass.gov::ce333ee0-ab1a-4fe1-9c34-5cddae6d31b6" providerId="AD" clId="Web-{169A4113-7E24-F661-E6F3-9C32AF702793}" dt="2025-11-12T19:34:22.990" v="14" actId="20577"/>
        <pc:sldMkLst>
          <pc:docMk/>
          <pc:sldMk cId="998057896" sldId="2146848003"/>
        </pc:sldMkLst>
        <pc:spChg chg="mod">
          <ac:chgData name="Dearing, Philip (EOHLC)" userId="S::philip.dearing@mass.gov::ce333ee0-ab1a-4fe1-9c34-5cddae6d31b6" providerId="AD" clId="Web-{169A4113-7E24-F661-E6F3-9C32AF702793}" dt="2025-11-12T19:34:22.990" v="14" actId="20577"/>
          <ac:spMkLst>
            <pc:docMk/>
            <pc:sldMk cId="998057896" sldId="2146848003"/>
            <ac:spMk id="6" creationId="{07385BA1-504D-306D-C308-418BED496E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r">
              <a:defRPr sz="1100"/>
            </a:lvl1pPr>
          </a:lstStyle>
          <a:p>
            <a:fld id="{AAB89070-0BFF-4174-9B51-8A7B8537D771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168" tIns="40085" rIns="80168" bIns="400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80168" tIns="40085" rIns="80168" bIns="4008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r">
              <a:defRPr sz="1100"/>
            </a:lvl1pPr>
          </a:lstStyle>
          <a:p>
            <a:fld id="{DA14EB8E-230F-42FB-9C39-F1454E168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2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48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DB986-C720-4E5C-488E-380E1AC13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E08C1B-9A15-9799-1026-C5FF9115C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D3875-C9FB-DAC8-9425-0E9B59FE1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A3009-8480-C854-9E29-B0D6EA98BF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14EB8E-230F-42FB-9C39-F1454E1689F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999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E3A6F-618D-BFA4-F575-161624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6E8699-6B87-E3E0-34B8-437318937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8434CC-9FEC-DB44-BE90-E79805842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05418-AAE8-7359-621C-6ECB32BB8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14EB8E-230F-42FB-9C39-F1454E1689F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932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08C99-9955-5668-C29D-BCB49220C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42AA4-5B51-4B6A-045D-B9A4C1968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4EF847-0950-C7CE-A3B9-AA9555C23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EBED7-6E04-8B4C-147C-4E27F700A9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14EB8E-230F-42FB-9C39-F1454E1689F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843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F7A3D-B957-954D-FE28-2365452F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1326CB-5D5D-68A8-D65A-F461CE944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42B5EF-3DE8-3AA0-B999-63F711E01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4D545-C2F6-D077-8449-7546B997A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14EB8E-230F-42FB-9C39-F1454E1689F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685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57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2F27-3D4F-A196-2B95-5AAC54EA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A73EC-4CE3-A451-8BDB-94C06B4A4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3C7F3B-8BFA-D74A-9125-1E126AE3B7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0FC85-8D84-31FB-2289-D07695783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.xml"/><Relationship Id="rId7" Type="http://schemas.openxmlformats.org/officeDocument/2006/relationships/oleObject" Target="../embeddings/oleObject2.bin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75.xml"/><Relationship Id="rId7" Type="http://schemas.openxmlformats.org/officeDocument/2006/relationships/oleObject" Target="../embeddings/oleObject2.bin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7" Type="http://schemas.openxmlformats.org/officeDocument/2006/relationships/image" Target="../media/image1.emf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image" Target="../media/image1.emf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image" Target="../media/image1.emf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image" Target="../media/image1.emf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image" Target="../media/image5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18.xml"/><Relationship Id="rId7" Type="http://schemas.openxmlformats.org/officeDocument/2006/relationships/oleObject" Target="../embeddings/oleObject2.bin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0.xml"/><Relationship Id="rId10" Type="http://schemas.openxmlformats.org/officeDocument/2006/relationships/image" Target="../media/image5.png"/><Relationship Id="rId4" Type="http://schemas.openxmlformats.org/officeDocument/2006/relationships/tags" Target="../tags/tag119.xml"/><Relationship Id="rId9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23.xml"/><Relationship Id="rId7" Type="http://schemas.openxmlformats.org/officeDocument/2006/relationships/oleObject" Target="../embeddings/oleObject2.bin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9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7" Type="http://schemas.openxmlformats.org/officeDocument/2006/relationships/image" Target="../media/image1.emf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2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image" Target="../media/image1.emf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7.xml"/><Relationship Id="rId7" Type="http://schemas.openxmlformats.org/officeDocument/2006/relationships/oleObject" Target="../embeddings/oleObject2.bin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1.emf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1.emf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4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5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66.xml"/><Relationship Id="rId7" Type="http://schemas.openxmlformats.org/officeDocument/2006/relationships/oleObject" Target="../embeddings/oleObject2.bin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8.xml"/><Relationship Id="rId10" Type="http://schemas.openxmlformats.org/officeDocument/2006/relationships/image" Target="../media/image5.png"/><Relationship Id="rId4" Type="http://schemas.openxmlformats.org/officeDocument/2006/relationships/tags" Target="../tags/tag167.xml"/><Relationship Id="rId9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71.xml"/><Relationship Id="rId7" Type="http://schemas.openxmlformats.org/officeDocument/2006/relationships/oleObject" Target="../embeddings/oleObject2.bin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9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image" Target="../media/image1.emf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7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image" Target="../media/image1.emf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7" Type="http://schemas.openxmlformats.org/officeDocument/2006/relationships/image" Target="../media/image1.emf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7" Type="http://schemas.openxmlformats.org/officeDocument/2006/relationships/image" Target="../media/image1.emf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image" Target="../media/image5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1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.emf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1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70.xml"/><Relationship Id="rId7" Type="http://schemas.openxmlformats.org/officeDocument/2006/relationships/oleObject" Target="../embeddings/oleObject2.bin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2.xml"/><Relationship Id="rId10" Type="http://schemas.openxmlformats.org/officeDocument/2006/relationships/image" Target="../media/image5.png"/><Relationship Id="rId4" Type="http://schemas.openxmlformats.org/officeDocument/2006/relationships/tags" Target="../tags/tag71.xml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232390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01868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94892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7370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1985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4646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74466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87128086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643197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61977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32538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245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18288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694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8693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2323909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24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5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248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471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12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25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2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4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1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25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22474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292685811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26" Type="http://schemas.openxmlformats.org/officeDocument/2006/relationships/tags" Target="../tags/tag1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2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5" Type="http://schemas.openxmlformats.org/officeDocument/2006/relationships/tags" Target="../tags/tag1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tags" Target="../tags/tag11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24" Type="http://schemas.openxmlformats.org/officeDocument/2006/relationships/tags" Target="../tags/tag15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23" Type="http://schemas.openxmlformats.org/officeDocument/2006/relationships/tags" Target="../tags/tag14.xml"/><Relationship Id="rId28" Type="http://schemas.openxmlformats.org/officeDocument/2006/relationships/tags" Target="../tags/tag19.xml"/><Relationship Id="rId10" Type="http://schemas.openxmlformats.org/officeDocument/2006/relationships/tags" Target="../tags/tag1.xml"/><Relationship Id="rId19" Type="http://schemas.openxmlformats.org/officeDocument/2006/relationships/tags" Target="../tags/tag10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tags" Target="../tags/tag13.xml"/><Relationship Id="rId27" Type="http://schemas.openxmlformats.org/officeDocument/2006/relationships/tags" Target="../tags/tag18.x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tags" Target="../tags/tag66.xml"/><Relationship Id="rId3" Type="http://schemas.openxmlformats.org/officeDocument/2006/relationships/slideLayout" Target="../slideLayouts/slideLayout11.xml"/><Relationship Id="rId21" Type="http://schemas.openxmlformats.org/officeDocument/2006/relationships/tags" Target="../tags/tag61.xml"/><Relationship Id="rId7" Type="http://schemas.openxmlformats.org/officeDocument/2006/relationships/slideLayout" Target="../slideLayouts/slideLayout15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tags" Target="../tags/tag65.xml"/><Relationship Id="rId2" Type="http://schemas.openxmlformats.org/officeDocument/2006/relationships/slideLayout" Target="../slideLayouts/slideLayout10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ags" Target="../tags/tag51.xml"/><Relationship Id="rId24" Type="http://schemas.openxmlformats.org/officeDocument/2006/relationships/tags" Target="../tags/tag64.xml"/><Relationship Id="rId5" Type="http://schemas.openxmlformats.org/officeDocument/2006/relationships/slideLayout" Target="../slideLayouts/slideLayout13.xml"/><Relationship Id="rId15" Type="http://schemas.openxmlformats.org/officeDocument/2006/relationships/tags" Target="../tags/tag55.xml"/><Relationship Id="rId23" Type="http://schemas.openxmlformats.org/officeDocument/2006/relationships/tags" Target="../tags/tag63.xml"/><Relationship Id="rId28" Type="http://schemas.openxmlformats.org/officeDocument/2006/relationships/oleObject" Target="../embeddings/oleObject1.bin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4" Type="http://schemas.openxmlformats.org/officeDocument/2006/relationships/slideLayout" Target="../slideLayouts/slideLayout12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tags" Target="../tags/tag62.xml"/><Relationship Id="rId27" Type="http://schemas.openxmlformats.org/officeDocument/2006/relationships/tags" Target="../tags/tag67.xml"/><Relationship Id="rId3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101.xml"/><Relationship Id="rId18" Type="http://schemas.openxmlformats.org/officeDocument/2006/relationships/tags" Target="../tags/tag106.xml"/><Relationship Id="rId26" Type="http://schemas.openxmlformats.org/officeDocument/2006/relationships/tags" Target="../tags/tag114.xml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109.xml"/><Relationship Id="rId7" Type="http://schemas.openxmlformats.org/officeDocument/2006/relationships/slideLayout" Target="../slideLayouts/slideLayout22.xml"/><Relationship Id="rId12" Type="http://schemas.openxmlformats.org/officeDocument/2006/relationships/tags" Target="../tags/tag100.xml"/><Relationship Id="rId17" Type="http://schemas.openxmlformats.org/officeDocument/2006/relationships/tags" Target="../tags/tag105.xml"/><Relationship Id="rId25" Type="http://schemas.openxmlformats.org/officeDocument/2006/relationships/tags" Target="../tags/tag113.xml"/><Relationship Id="rId2" Type="http://schemas.openxmlformats.org/officeDocument/2006/relationships/slideLayout" Target="../slideLayouts/slideLayout17.xml"/><Relationship Id="rId16" Type="http://schemas.openxmlformats.org/officeDocument/2006/relationships/tags" Target="../tags/tag104.xml"/><Relationship Id="rId20" Type="http://schemas.openxmlformats.org/officeDocument/2006/relationships/tags" Target="../tags/tag108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ags" Target="../tags/tag99.xml"/><Relationship Id="rId24" Type="http://schemas.openxmlformats.org/officeDocument/2006/relationships/tags" Target="../tags/tag112.xml"/><Relationship Id="rId5" Type="http://schemas.openxmlformats.org/officeDocument/2006/relationships/slideLayout" Target="../slideLayouts/slideLayout20.xml"/><Relationship Id="rId15" Type="http://schemas.openxmlformats.org/officeDocument/2006/relationships/tags" Target="../tags/tag103.xml"/><Relationship Id="rId23" Type="http://schemas.openxmlformats.org/officeDocument/2006/relationships/tags" Target="../tags/tag111.xml"/><Relationship Id="rId28" Type="http://schemas.openxmlformats.org/officeDocument/2006/relationships/oleObject" Target="../embeddings/oleObject1.bin"/><Relationship Id="rId10" Type="http://schemas.openxmlformats.org/officeDocument/2006/relationships/tags" Target="../tags/tag98.xml"/><Relationship Id="rId19" Type="http://schemas.openxmlformats.org/officeDocument/2006/relationships/tags" Target="../tags/tag107.xml"/><Relationship Id="rId4" Type="http://schemas.openxmlformats.org/officeDocument/2006/relationships/slideLayout" Target="../slideLayouts/slideLayout19.xml"/><Relationship Id="rId9" Type="http://schemas.openxmlformats.org/officeDocument/2006/relationships/tags" Target="../tags/tag97.xml"/><Relationship Id="rId14" Type="http://schemas.openxmlformats.org/officeDocument/2006/relationships/tags" Target="../tags/tag102.xml"/><Relationship Id="rId22" Type="http://schemas.openxmlformats.org/officeDocument/2006/relationships/tags" Target="../tags/tag110.xml"/><Relationship Id="rId27" Type="http://schemas.openxmlformats.org/officeDocument/2006/relationships/tags" Target="../tags/tag115.xml"/><Relationship Id="rId30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tags" Target="../tags/tag149.xml"/><Relationship Id="rId18" Type="http://schemas.openxmlformats.org/officeDocument/2006/relationships/tags" Target="../tags/tag154.xml"/><Relationship Id="rId26" Type="http://schemas.openxmlformats.org/officeDocument/2006/relationships/tags" Target="../tags/tag162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157.xml"/><Relationship Id="rId7" Type="http://schemas.openxmlformats.org/officeDocument/2006/relationships/slideLayout" Target="../slideLayouts/slideLayout29.xml"/><Relationship Id="rId12" Type="http://schemas.openxmlformats.org/officeDocument/2006/relationships/tags" Target="../tags/tag148.xml"/><Relationship Id="rId17" Type="http://schemas.openxmlformats.org/officeDocument/2006/relationships/tags" Target="../tags/tag153.xml"/><Relationship Id="rId25" Type="http://schemas.openxmlformats.org/officeDocument/2006/relationships/tags" Target="../tags/tag161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52.xml"/><Relationship Id="rId20" Type="http://schemas.openxmlformats.org/officeDocument/2006/relationships/tags" Target="../tags/tag156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ags" Target="../tags/tag147.xml"/><Relationship Id="rId24" Type="http://schemas.openxmlformats.org/officeDocument/2006/relationships/tags" Target="../tags/tag160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51.xml"/><Relationship Id="rId23" Type="http://schemas.openxmlformats.org/officeDocument/2006/relationships/tags" Target="../tags/tag159.xml"/><Relationship Id="rId28" Type="http://schemas.openxmlformats.org/officeDocument/2006/relationships/oleObject" Target="../embeddings/oleObject1.bin"/><Relationship Id="rId10" Type="http://schemas.openxmlformats.org/officeDocument/2006/relationships/tags" Target="../tags/tag146.xml"/><Relationship Id="rId19" Type="http://schemas.openxmlformats.org/officeDocument/2006/relationships/tags" Target="../tags/tag155.xml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145.xml"/><Relationship Id="rId14" Type="http://schemas.openxmlformats.org/officeDocument/2006/relationships/tags" Target="../tags/tag150.xml"/><Relationship Id="rId22" Type="http://schemas.openxmlformats.org/officeDocument/2006/relationships/tags" Target="../tags/tag158.xml"/><Relationship Id="rId27" Type="http://schemas.openxmlformats.org/officeDocument/2006/relationships/tags" Target="../tags/tag163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413" imgH="416" progId="TCLayout.ActiveDocument.1">
                  <p:embed/>
                </p:oleObj>
              </mc:Choice>
              <mc:Fallback>
                <p:oleObj name="think-cell Slide" r:id="rId2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1" r:id="rId2"/>
    <p:sldLayoutId id="2147483677" r:id="rId3"/>
    <p:sldLayoutId id="2147483692" r:id="rId4"/>
    <p:sldLayoutId id="2147483689" r:id="rId5"/>
    <p:sldLayoutId id="2147483690" r:id="rId6"/>
    <p:sldLayoutId id="2147483688" r:id="rId7"/>
    <p:sldLayoutId id="2147483709" r:id="rId8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8" imgW="413" imgH="416" progId="TCLayout.ActiveDocument.1">
                  <p:embed/>
                </p:oleObj>
              </mc:Choice>
              <mc:Fallback>
                <p:oleObj name="think-cell Slide" r:id="rId2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3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8" imgW="413" imgH="416" progId="TCLayout.ActiveDocument.1">
                  <p:embed/>
                </p:oleObj>
              </mc:Choice>
              <mc:Fallback>
                <p:oleObj name="think-cell Slide" r:id="rId2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0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8" imgW="413" imgH="416" progId="TCLayout.ActiveDocument.1">
                  <p:embed/>
                </p:oleObj>
              </mc:Choice>
              <mc:Fallback>
                <p:oleObj name="think-cell Slide" r:id="rId2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25771-1314-5BF7-7213-1785A2AB17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940" y="5865069"/>
            <a:ext cx="6173979" cy="215444"/>
          </a:xfrm>
        </p:spPr>
        <p:txBody>
          <a:bodyPr/>
          <a:lstStyle/>
          <a:p>
            <a:r>
              <a:rPr lang="en-US">
                <a:cs typeface="Arial"/>
              </a:rPr>
              <a:t>November 13, 2025</a:t>
            </a:r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1A61C-8CFC-7695-51FC-A864F0CF7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356" y="3210895"/>
            <a:ext cx="5688792" cy="209288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sz="3800"/>
              <a:t>Accessible Housing </a:t>
            </a:r>
            <a:br>
              <a:rPr lang="en-US" sz="3800"/>
            </a:br>
            <a:r>
              <a:rPr lang="en-US" sz="3800"/>
              <a:t>Commission:</a:t>
            </a:r>
            <a:br>
              <a:rPr lang="en-US" sz="3600"/>
            </a:br>
            <a:r>
              <a:rPr lang="en-US" sz="3000">
                <a:cs typeface="Arial"/>
              </a:rPr>
              <a:t>Ongoing Draft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84751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5028B61B-25D8-5187-F9E2-429ADA713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276524"/>
              </p:ext>
            </p:extLst>
          </p:nvPr>
        </p:nvGraphicFramePr>
        <p:xfrm>
          <a:off x="616856" y="1360714"/>
          <a:ext cx="10975979" cy="3356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8085">
                  <a:extLst>
                    <a:ext uri="{9D8B030D-6E8A-4147-A177-3AD203B41FA5}">
                      <a16:colId xmlns:a16="http://schemas.microsoft.com/office/drawing/2014/main" val="3478081800"/>
                    </a:ext>
                  </a:extLst>
                </a:gridCol>
                <a:gridCol w="1887894">
                  <a:extLst>
                    <a:ext uri="{9D8B030D-6E8A-4147-A177-3AD203B41FA5}">
                      <a16:colId xmlns:a16="http://schemas.microsoft.com/office/drawing/2014/main" val="1808871423"/>
                    </a:ext>
                  </a:extLst>
                </a:gridCol>
              </a:tblGrid>
              <a:tr h="111891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 strike="noStrike">
                          <a:solidFill>
                            <a:schemeClr val="tx1"/>
                          </a:solidFill>
                        </a:rPr>
                        <a:t>Call to Order, Approval of Minutes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982569"/>
                  </a:ext>
                </a:extLst>
              </a:tr>
              <a:tr h="1118912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2000" b="1" strike="noStrike">
                          <a:solidFill>
                            <a:schemeClr val="tx1"/>
                          </a:solidFill>
                        </a:rPr>
                        <a:t>Ongoing Draft Recommendations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 – 7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34489"/>
                  </a:ext>
                </a:extLst>
              </a:tr>
              <a:tr h="1118912">
                <a:tc>
                  <a:txBody>
                    <a:bodyPr/>
                    <a:lstStyle/>
                    <a:p>
                      <a:r>
                        <a:rPr lang="en-US" sz="2000" b="1" strike="noStrike">
                          <a:solidFill>
                            <a:schemeClr val="tx1"/>
                          </a:solidFill>
                        </a:rPr>
                        <a:t>Next Steps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8-9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29392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CA91A0F-8708-3D73-4D59-9DC4E67C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58" y="-316"/>
            <a:ext cx="10602418" cy="731520"/>
          </a:xfrm>
        </p:spPr>
        <p:txBody>
          <a:bodyPr/>
          <a:lstStyle/>
          <a:p>
            <a:r>
              <a:rPr lang="en-US" sz="2800">
                <a:cs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71800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202F3-A765-B91A-27D3-4A84739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671" y="2900171"/>
            <a:ext cx="8181508" cy="523220"/>
          </a:xfrm>
        </p:spPr>
        <p:txBody>
          <a:bodyPr/>
          <a:lstStyle/>
          <a:p>
            <a:pPr algn="l"/>
            <a:r>
              <a:rPr lang="en-US" sz="3400">
                <a:cs typeface="Arial"/>
              </a:rPr>
              <a:t>Ongoing Draft Recommendations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4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C281C-7AF3-19D4-98A4-6BFB6D6BC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98BACA9-C16B-E5E3-4AC5-F07F41C7A47D}"/>
              </a:ext>
            </a:extLst>
          </p:cNvPr>
          <p:cNvSpPr txBox="1">
            <a:spLocks/>
          </p:cNvSpPr>
          <p:nvPr/>
        </p:nvSpPr>
        <p:spPr>
          <a:xfrm>
            <a:off x="391282" y="132365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spc="0" baseline="0">
                <a:ln w="6350" cap="flat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400" dirty="0">
                <a:solidFill>
                  <a:schemeClr val="bg1"/>
                </a:solidFill>
                <a:cs typeface="Arial" panose="020B0604020202020204"/>
              </a:rPr>
              <a:t>Ongoing Draft Recommendations</a:t>
            </a:r>
          </a:p>
          <a:p>
            <a:pPr>
              <a:defRPr/>
            </a:pPr>
            <a:r>
              <a:rPr lang="en-US" sz="1800" dirty="0">
                <a:solidFill>
                  <a:schemeClr val="bg1"/>
                </a:solidFill>
                <a:cs typeface="Arial" panose="020B0604020202020204"/>
              </a:rPr>
              <a:t>Production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458D81E2-6858-BFF6-36DA-ED1828661831}"/>
              </a:ext>
            </a:extLst>
          </p:cNvPr>
          <p:cNvSpPr txBox="1"/>
          <p:nvPr/>
        </p:nvSpPr>
        <p:spPr>
          <a:xfrm>
            <a:off x="687167" y="6287849"/>
            <a:ext cx="10855712" cy="3693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200" b="1">
                <a:solidFill>
                  <a:srgbClr val="FF0000"/>
                </a:solidFill>
                <a:latin typeface="Aptos"/>
              </a:rPr>
              <a:t>Note:</a:t>
            </a:r>
            <a:r>
              <a:rPr lang="en-US" sz="1200">
                <a:solidFill>
                  <a:srgbClr val="FF0000"/>
                </a:solidFill>
                <a:latin typeface="Aptos"/>
              </a:rPr>
              <a:t> The recommendations above are drafts, to be further developed by working groups, formalized by EOHLC staff, and returned to Commissioners for review before being considered finalized recommendations.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30FDC-AFFA-5BA1-24B3-C2E35DD9A854}"/>
              </a:ext>
            </a:extLst>
          </p:cNvPr>
          <p:cNvSpPr txBox="1"/>
          <p:nvPr/>
        </p:nvSpPr>
        <p:spPr>
          <a:xfrm>
            <a:off x="477864" y="1452966"/>
            <a:ext cx="10861728" cy="305468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F4761"/>
                </a:solidFill>
                <a:latin typeface="Arial"/>
                <a:cs typeface="Arial"/>
              </a:rPr>
              <a:t>Recommendation 1.1: Require 10% Accessibility in New Construction Funded by the Massachusetts Affordable Housing Trust Fund</a:t>
            </a:r>
            <a:r>
              <a:rPr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ea typeface="Aptos"/>
                <a:cs typeface="Aptos"/>
              </a:rPr>
              <a:t> </a:t>
            </a:r>
            <a:endParaRPr lang="en-US" sz="2000">
              <a:latin typeface="Arial"/>
              <a:cs typeface="Arial" panose="020B0604020202020204"/>
            </a:endParaRPr>
          </a:p>
          <a:p>
            <a:pPr algn="l">
              <a:buNone/>
            </a:pPr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1.2: Require </a:t>
            </a:r>
            <a:r>
              <a:rPr lang="en-US" sz="2000" b="1" i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All</a:t>
            </a:r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 Applications to the Affordable Housing Trust Fund to </a:t>
            </a:r>
            <a:r>
              <a:rPr lang="en-US" sz="2000" b="1" i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Consider</a:t>
            </a:r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 10% Accessible Units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1.3: Introduce a Tax Credit for Adaptable ADUs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1.4: Develop Standard/Model Designs for Accessible &amp; Inclusive Units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6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81506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B2455-8BAE-3375-7CA1-3604BBB43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D7C49DC-E82F-0954-D86C-C8D16DE54469}"/>
              </a:ext>
            </a:extLst>
          </p:cNvPr>
          <p:cNvSpPr txBox="1">
            <a:spLocks/>
          </p:cNvSpPr>
          <p:nvPr/>
        </p:nvSpPr>
        <p:spPr>
          <a:xfrm>
            <a:off x="391282" y="132365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spc="0" baseline="0">
                <a:ln w="6350" cap="flat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400" dirty="0">
                <a:solidFill>
                  <a:schemeClr val="bg1"/>
                </a:solidFill>
                <a:cs typeface="Arial" panose="020B0604020202020204"/>
              </a:rPr>
              <a:t>Ongoing Draft Recommendations</a:t>
            </a:r>
          </a:p>
          <a:p>
            <a:pPr>
              <a:defRPr/>
            </a:pPr>
            <a:r>
              <a:rPr lang="en-US" sz="1800" dirty="0">
                <a:solidFill>
                  <a:schemeClr val="bg1"/>
                </a:solidFill>
                <a:cs typeface="Arial" panose="020B0604020202020204"/>
              </a:rPr>
              <a:t>Preservation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3DDC809E-9C88-02A7-9317-94C6D07139C5}"/>
              </a:ext>
            </a:extLst>
          </p:cNvPr>
          <p:cNvSpPr txBox="1"/>
          <p:nvPr/>
        </p:nvSpPr>
        <p:spPr>
          <a:xfrm>
            <a:off x="687167" y="6287849"/>
            <a:ext cx="10855712" cy="3693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200" b="1">
                <a:solidFill>
                  <a:srgbClr val="FF0000"/>
                </a:solidFill>
                <a:latin typeface="Aptos"/>
              </a:rPr>
              <a:t>Note:</a:t>
            </a:r>
            <a:r>
              <a:rPr lang="en-US" sz="1200">
                <a:solidFill>
                  <a:srgbClr val="FF0000"/>
                </a:solidFill>
                <a:latin typeface="Aptos"/>
              </a:rPr>
              <a:t> The recommendations above are drafts, to be further developed by working groups, formalized by EOHLC staff, and returned to Commissioners for review before being considered finalized recommendations.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385BA1-504D-306D-C308-418BED496EAA}"/>
              </a:ext>
            </a:extLst>
          </p:cNvPr>
          <p:cNvSpPr txBox="1"/>
          <p:nvPr/>
        </p:nvSpPr>
        <p:spPr>
          <a:xfrm>
            <a:off x="477864" y="1452966"/>
            <a:ext cx="10861728" cy="430887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2.1: Expand Zoning Exceptions &amp; Expedited Permitting for Accessible Features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2.2: Provide Additional Funding for Accessibility Upgrades at Local Housing Authorities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2.3: Conduct Self-Assessment of State Public Housing for Accessibility Improvements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2.4: Update Architectural Access Board’s 521 CMR 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2.5: Lower Threshold for Property Owner Responsibility for Accessibility Modifications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057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42122-993C-5E30-B6BF-D24D867A2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57F3EC9-8DD2-D7A7-1B0A-081EA9B7A01C}"/>
              </a:ext>
            </a:extLst>
          </p:cNvPr>
          <p:cNvSpPr txBox="1">
            <a:spLocks/>
          </p:cNvSpPr>
          <p:nvPr/>
        </p:nvSpPr>
        <p:spPr>
          <a:xfrm>
            <a:off x="391282" y="132365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spc="0" baseline="0">
                <a:ln w="6350" cap="flat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400" dirty="0">
                <a:solidFill>
                  <a:schemeClr val="bg1"/>
                </a:solidFill>
                <a:cs typeface="Arial" panose="020B0604020202020204"/>
              </a:rPr>
              <a:t>Ongoing Draft Recommendations</a:t>
            </a:r>
          </a:p>
          <a:p>
            <a:pPr>
              <a:defRPr/>
            </a:pPr>
            <a:r>
              <a:rPr lang="en-US" sz="1800" dirty="0">
                <a:solidFill>
                  <a:schemeClr val="bg1"/>
                </a:solidFill>
                <a:cs typeface="Arial" panose="020B0604020202020204"/>
              </a:rPr>
              <a:t>Access and Navigation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93C4094E-F777-F3AD-ED6C-E95FBF47E430}"/>
              </a:ext>
            </a:extLst>
          </p:cNvPr>
          <p:cNvSpPr txBox="1"/>
          <p:nvPr/>
        </p:nvSpPr>
        <p:spPr>
          <a:xfrm>
            <a:off x="687167" y="6287849"/>
            <a:ext cx="10855712" cy="3693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200" b="1">
                <a:solidFill>
                  <a:srgbClr val="FF0000"/>
                </a:solidFill>
                <a:latin typeface="Aptos"/>
              </a:rPr>
              <a:t>Note:</a:t>
            </a:r>
            <a:r>
              <a:rPr lang="en-US" sz="1200">
                <a:solidFill>
                  <a:srgbClr val="FF0000"/>
                </a:solidFill>
                <a:latin typeface="Aptos"/>
              </a:rPr>
              <a:t> The recommendations above are drafts, to be further developed by working groups, formalized by EOHLC staff, and returned to Commissioners for review before being considered finalized recommendations.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397212-9602-4F36-1042-A03B80AB09EC}"/>
              </a:ext>
            </a:extLst>
          </p:cNvPr>
          <p:cNvSpPr txBox="1"/>
          <p:nvPr/>
        </p:nvSpPr>
        <p:spPr>
          <a:xfrm>
            <a:off x="477864" y="1452966"/>
            <a:ext cx="10861728" cy="523220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3.1: Improve Centralized Housing Resources for People with Disabilities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3.2: Improve Housing Application Document &amp; Process Accessibility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3.3: Educate LHAs on Existing Tools for Increasing Access to Individuals with Disabilities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3.4: Train School Transition Specialists in the Housing Application Process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3.5: Create and Publicize an EOHLC Office of Fair Housing Ombudsman Process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4670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79BE-E4E3-5202-9388-DE860F94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54C6994-2E3E-4A7D-AA24-99F772AE2AA3}"/>
              </a:ext>
            </a:extLst>
          </p:cNvPr>
          <p:cNvSpPr txBox="1">
            <a:spLocks/>
          </p:cNvSpPr>
          <p:nvPr/>
        </p:nvSpPr>
        <p:spPr>
          <a:xfrm>
            <a:off x="391282" y="132365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spc="0" baseline="0">
                <a:ln w="6350" cap="flat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400" dirty="0">
                <a:solidFill>
                  <a:schemeClr val="bg1"/>
                </a:solidFill>
                <a:cs typeface="Arial" panose="020B0604020202020204"/>
              </a:rPr>
              <a:t>Ongoing Draft Recommendations</a:t>
            </a:r>
          </a:p>
          <a:p>
            <a:pPr>
              <a:defRPr/>
            </a:pPr>
            <a:r>
              <a:rPr lang="en-US" sz="1800" dirty="0">
                <a:solidFill>
                  <a:srgbClr val="FFFFFF"/>
                </a:solidFill>
                <a:latin typeface="Arial"/>
                <a:cs typeface="Arial" panose="020B0604020202020204"/>
              </a:rPr>
              <a:t>Language &amp; Data Modernization  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B235EF63-7216-EA28-5A47-20485258E25B}"/>
              </a:ext>
            </a:extLst>
          </p:cNvPr>
          <p:cNvSpPr txBox="1"/>
          <p:nvPr/>
        </p:nvSpPr>
        <p:spPr>
          <a:xfrm>
            <a:off x="687167" y="6287849"/>
            <a:ext cx="10855712" cy="3693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200" b="1">
                <a:solidFill>
                  <a:srgbClr val="FF0000"/>
                </a:solidFill>
                <a:latin typeface="Aptos"/>
              </a:rPr>
              <a:t>Note:</a:t>
            </a:r>
            <a:r>
              <a:rPr lang="en-US" sz="1200">
                <a:solidFill>
                  <a:srgbClr val="FF0000"/>
                </a:solidFill>
                <a:latin typeface="Aptos"/>
              </a:rPr>
              <a:t> The recommendations above are drafts, to be further developed by working groups, formalized by EOHLC staff, and returned to Commissioners for review before being considered finalized recommendations.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23789D-F00B-50B1-9AAB-BF243145BCB9}"/>
              </a:ext>
            </a:extLst>
          </p:cNvPr>
          <p:cNvSpPr txBox="1"/>
          <p:nvPr/>
        </p:nvSpPr>
        <p:spPr>
          <a:xfrm>
            <a:off x="477864" y="1452966"/>
            <a:ext cx="10861728" cy="2769989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4.1: Update Accessibility Regulations to Include More Types of Disability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F4761"/>
                </a:solidFill>
                <a:highlight>
                  <a:srgbClr val="FFFFFF"/>
                </a:highlight>
                <a:latin typeface="Arial"/>
                <a:cs typeface="Arial"/>
              </a:rPr>
              <a:t>Recommendation 4.2: Enhance Data Tracking for Meeting Accessibility Needs</a:t>
            </a: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2000" b="1" dirty="0">
              <a:solidFill>
                <a:srgbClr val="0F4761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205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202F3-A765-B91A-27D3-4A84739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973324"/>
            <a:ext cx="8181508" cy="553998"/>
          </a:xfrm>
        </p:spPr>
        <p:txBody>
          <a:bodyPr/>
          <a:lstStyle/>
          <a:p>
            <a:pPr algn="l"/>
            <a:r>
              <a:rPr lang="en-US" sz="360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09103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3B35-388D-026D-316C-3E4426C91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BD1E-AA2B-A562-CB37-4A01029A1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cs typeface="Arial"/>
              </a:rPr>
              <a:t>5) Next Steps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61B6610D-18A3-DD5C-9D4C-784429CE1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330937"/>
              </p:ext>
            </p:extLst>
          </p:nvPr>
        </p:nvGraphicFramePr>
        <p:xfrm>
          <a:off x="263178" y="1102338"/>
          <a:ext cx="11668942" cy="3421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8942">
                  <a:extLst>
                    <a:ext uri="{9D8B030D-6E8A-4147-A177-3AD203B41FA5}">
                      <a16:colId xmlns:a16="http://schemas.microsoft.com/office/drawing/2014/main" val="3478081800"/>
                    </a:ext>
                  </a:extLst>
                </a:gridCol>
              </a:tblGrid>
              <a:tr h="669094">
                <a:tc>
                  <a:txBody>
                    <a:bodyPr/>
                    <a:lstStyle/>
                    <a:p>
                      <a:pPr marL="22987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Now – end of November: </a:t>
                      </a: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Commissioners provide final feedback; EOHLC engages with other stakeholders for feedback to incorporate</a:t>
                      </a:r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833232"/>
                  </a:ext>
                </a:extLst>
              </a:tr>
              <a:tr h="874139">
                <a:tc>
                  <a:txBody>
                    <a:bodyPr/>
                    <a:lstStyle/>
                    <a:p>
                      <a:pPr marL="22987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Early December: </a:t>
                      </a: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EOHLC returns full draft report for Commission review, adjusted for minor feedback</a:t>
                      </a:r>
                      <a:endParaRPr lang="en-US" sz="2400" b="1" i="0" u="none" strike="noStrike" noProof="0" dirty="0">
                        <a:solidFill>
                          <a:schemeClr val="tx1"/>
                        </a:solidFill>
                        <a:latin typeface="Aptos"/>
                      </a:endParaRPr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466219"/>
                  </a:ext>
                </a:extLst>
              </a:tr>
              <a:tr h="874139">
                <a:tc>
                  <a:txBody>
                    <a:bodyPr/>
                    <a:lstStyle/>
                    <a:p>
                      <a:pPr marL="22987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December 11:</a:t>
                      </a: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 Commission reviews, discusses final draft report</a:t>
                      </a:r>
                      <a:endParaRPr lang="en-US" dirty="0"/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343381"/>
                  </a:ext>
                </a:extLst>
              </a:tr>
              <a:tr h="874139">
                <a:tc>
                  <a:txBody>
                    <a:bodyPr/>
                    <a:lstStyle/>
                    <a:p>
                      <a:pPr marL="22987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400" b="1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Mid-December:</a:t>
                      </a: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latin typeface="Aptos"/>
                        </a:rPr>
                        <a:t> EOHLC submits final report to Governor, Legislature</a:t>
                      </a:r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063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6454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heme/theme1.xml><?xml version="1.0" encoding="utf-8"?>
<a:theme xmlns:a="http://schemas.openxmlformats.org/drawingml/2006/main" name="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2.xml><?xml version="1.0" encoding="utf-8"?>
<a:theme xmlns:a="http://schemas.openxmlformats.org/drawingml/2006/main" name="1_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3.xml><?xml version="1.0" encoding="utf-8"?>
<a:theme xmlns:a="http://schemas.openxmlformats.org/drawingml/2006/main" name="2_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4.xml><?xml version="1.0" encoding="utf-8"?>
<a:theme xmlns:a="http://schemas.openxmlformats.org/drawingml/2006/main" name="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19905-464d-4721-bcb1-84ed6b26f144" xsi:nil="true"/>
    <lcf76f155ced4ddcb4097134ff3c332f xmlns="00f635cb-58c7-4c7c-a2be-5f3d12299da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7B14D604B3B48B5D202D444E0E01D" ma:contentTypeVersion="12" ma:contentTypeDescription="Create a new document." ma:contentTypeScope="" ma:versionID="f1791e31b1f07f7bcded433d54013577">
  <xsd:schema xmlns:xsd="http://www.w3.org/2001/XMLSchema" xmlns:xs="http://www.w3.org/2001/XMLSchema" xmlns:p="http://schemas.microsoft.com/office/2006/metadata/properties" xmlns:ns2="00f635cb-58c7-4c7c-a2be-5f3d12299da6" xmlns:ns3="dc119905-464d-4721-bcb1-84ed6b26f144" targetNamespace="http://schemas.microsoft.com/office/2006/metadata/properties" ma:root="true" ma:fieldsID="75c1237723fadf972ae9cb96a4ef9991" ns2:_="" ns3:_="">
    <xsd:import namespace="00f635cb-58c7-4c7c-a2be-5f3d12299da6"/>
    <xsd:import namespace="dc119905-464d-4721-bcb1-84ed6b26f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635cb-58c7-4c7c-a2be-5f3d12299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9905-464d-4721-bcb1-84ed6b26f14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721042-d6a3-44fb-989f-696d1307e643}" ma:internalName="TaxCatchAll" ma:showField="CatchAllData" ma:web="dc119905-464d-4721-bcb1-84ed6b26f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111BB3-6091-45DD-8E22-425CEAE2FC56}">
  <ds:schemaRefs>
    <ds:schemaRef ds:uri="http://purl.org/dc/elements/1.1/"/>
    <ds:schemaRef ds:uri="http://purl.org/dc/terms/"/>
    <ds:schemaRef ds:uri="http://schemas.microsoft.com/office/2006/metadata/properties"/>
    <ds:schemaRef ds:uri="dc119905-464d-4721-bcb1-84ed6b26f144"/>
    <ds:schemaRef ds:uri="http://purl.org/dc/dcmitype/"/>
    <ds:schemaRef ds:uri="00f635cb-58c7-4c7c-a2be-5f3d12299d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0301A90-9A0B-4A3F-99DD-E6FAF341BB80}">
  <ds:schemaRefs>
    <ds:schemaRef ds:uri="00f635cb-58c7-4c7c-a2be-5f3d12299da6"/>
    <ds:schemaRef ds:uri="dc119905-464d-4721-bcb1-84ed6b26f1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9879CA0-DAEF-4A32-952C-8A46A48293F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1250</Words>
  <Application>Microsoft Office PowerPoint</Application>
  <PresentationFormat>Widescreen</PresentationFormat>
  <Paragraphs>111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White</vt:lpstr>
      <vt:lpstr>1_White</vt:lpstr>
      <vt:lpstr>2_White</vt:lpstr>
      <vt:lpstr>White</vt:lpstr>
      <vt:lpstr>Accessible Housing  Commission: Ongoing Draft Recommendations</vt:lpstr>
      <vt:lpstr>Agenda</vt:lpstr>
      <vt:lpstr>Ongoing Draft Recommendations</vt:lpstr>
      <vt:lpstr>PowerPoint Presentation</vt:lpstr>
      <vt:lpstr>PowerPoint Presentation</vt:lpstr>
      <vt:lpstr>PowerPoint Presentation</vt:lpstr>
      <vt:lpstr>PowerPoint Presentation</vt:lpstr>
      <vt:lpstr>Next Steps</vt:lpstr>
      <vt:lpstr>5) 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ANF Template</dc:title>
  <dc:creator>Bryant, Benjamin (EOHLC)</dc:creator>
  <cp:lastModifiedBy>Sullivan, David (EOHLC)</cp:lastModifiedBy>
  <cp:revision>79</cp:revision>
  <cp:lastPrinted>2024-09-05T14:07:08Z</cp:lastPrinted>
  <dcterms:created xsi:type="dcterms:W3CDTF">2021-09-26T22:27:24Z</dcterms:created>
  <dcterms:modified xsi:type="dcterms:W3CDTF">2025-11-12T19:34:38Z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ubTitleWidth">
    <vt:r8>9.80000019073485</vt:r8>
  </property>
  <property fmtid="{D5CDD505-2E9C-101B-9397-08002B2CF9AE}" pid="3" name="AutoPageNumberingON">
    <vt:bool>true</vt:bool>
  </property>
  <property fmtid="{D5CDD505-2E9C-101B-9397-08002B2CF9AE}" pid="4" name="TabStyleTOC">
    <vt:bool>false</vt:bool>
  </property>
  <property fmtid="{D5CDD505-2E9C-101B-9397-08002B2CF9AE}" pid="5" name="MediaServiceImageTags">
    <vt:lpwstr/>
  </property>
  <property fmtid="{D5CDD505-2E9C-101B-9397-08002B2CF9AE}" pid="6" name="ContentTypeId">
    <vt:lpwstr>0x0101001517B14D604B3B48B5D202D444E0E01D</vt:lpwstr>
  </property>
</Properties>
</file>