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4" r:id="rId4"/>
    <p:sldMasterId id="2147484026" r:id="rId5"/>
  </p:sldMasterIdLst>
  <p:notesMasterIdLst>
    <p:notesMasterId r:id="rId39"/>
  </p:notesMasterIdLst>
  <p:handoutMasterIdLst>
    <p:handoutMasterId r:id="rId40"/>
  </p:handoutMasterIdLst>
  <p:sldIdLst>
    <p:sldId id="834" r:id="rId6"/>
    <p:sldId id="835" r:id="rId7"/>
    <p:sldId id="836" r:id="rId8"/>
    <p:sldId id="837" r:id="rId9"/>
    <p:sldId id="838" r:id="rId10"/>
    <p:sldId id="2025" r:id="rId11"/>
    <p:sldId id="2032" r:id="rId12"/>
    <p:sldId id="2143" r:id="rId13"/>
    <p:sldId id="2100" r:id="rId14"/>
    <p:sldId id="2071" r:id="rId15"/>
    <p:sldId id="1969" r:id="rId16"/>
    <p:sldId id="2031" r:id="rId17"/>
    <p:sldId id="2039" r:id="rId18"/>
    <p:sldId id="2102" r:id="rId19"/>
    <p:sldId id="2111" r:id="rId20"/>
    <p:sldId id="2140" r:id="rId21"/>
    <p:sldId id="2114" r:id="rId22"/>
    <p:sldId id="2129" r:id="rId23"/>
    <p:sldId id="2068" r:id="rId24"/>
    <p:sldId id="2136" r:id="rId25"/>
    <p:sldId id="2080" r:id="rId26"/>
    <p:sldId id="2130" r:id="rId27"/>
    <p:sldId id="2034" r:id="rId28"/>
    <p:sldId id="2055" r:id="rId29"/>
    <p:sldId id="2072" r:id="rId30"/>
    <p:sldId id="2074" r:id="rId31"/>
    <p:sldId id="2078" r:id="rId32"/>
    <p:sldId id="2077" r:id="rId33"/>
    <p:sldId id="2076" r:id="rId34"/>
    <p:sldId id="2060" r:id="rId35"/>
    <p:sldId id="2081" r:id="rId36"/>
    <p:sldId id="2142" r:id="rId37"/>
    <p:sldId id="2075" r:id="rId3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and Background" id="{A38D75FE-1137-43D4-AEE1-28C3860AEFF7}">
          <p14:sldIdLst>
            <p14:sldId id="834"/>
            <p14:sldId id="835"/>
            <p14:sldId id="836"/>
            <p14:sldId id="837"/>
            <p14:sldId id="838"/>
            <p14:sldId id="2025"/>
            <p14:sldId id="2032"/>
            <p14:sldId id="2143"/>
            <p14:sldId id="2100"/>
            <p14:sldId id="2071"/>
            <p14:sldId id="1969"/>
            <p14:sldId id="2031"/>
          </p14:sldIdLst>
        </p14:section>
        <p14:section name="What we found" id="{DBBBD5C6-BFD9-4D78-92E8-47476A006CF4}">
          <p14:sldIdLst>
            <p14:sldId id="2039"/>
          </p14:sldIdLst>
        </p14:section>
        <p14:section name="Context and Inset Maps" id="{43E2DC87-06B6-40CA-B8E7-A96E360B58C0}">
          <p14:sldIdLst>
            <p14:sldId id="2102"/>
            <p14:sldId id="2111"/>
            <p14:sldId id="2140"/>
          </p14:sldIdLst>
        </p14:section>
        <p14:section name="Trail Maps" id="{D1B2246C-416E-47A9-AB01-016DB9BA70FE}">
          <p14:sldIdLst>
            <p14:sldId id="2114"/>
            <p14:sldId id="2129"/>
            <p14:sldId id="2068"/>
            <p14:sldId id="2136"/>
            <p14:sldId id="2080"/>
            <p14:sldId id="2130"/>
          </p14:sldIdLst>
        </p14:section>
        <p14:section name="Resource Maps" id="{CA5F05EC-FC6A-4C3D-B1B6-F080A859A63B}">
          <p14:sldIdLst>
            <p14:sldId id="2034"/>
            <p14:sldId id="2055"/>
            <p14:sldId id="2072"/>
          </p14:sldIdLst>
        </p14:section>
        <p14:section name="what do we do?" id="{7CFDBDDC-6B79-4F26-B24F-025C2AF86C0D}">
          <p14:sldIdLst>
            <p14:sldId id="2074"/>
            <p14:sldId id="2078"/>
            <p14:sldId id="2077"/>
            <p14:sldId id="2076"/>
          </p14:sldIdLst>
        </p14:section>
        <p14:section name="Public Feedback" id="{9E59E513-90AE-4CF6-98E1-5FBB8EB4F3F0}">
          <p14:sldIdLst>
            <p14:sldId id="2060"/>
            <p14:sldId id="2081"/>
            <p14:sldId id="2142"/>
            <p14:sldId id="2075"/>
          </p14:sldIdLst>
        </p14:section>
      </p14:sectionLst>
    </p:ext>
    <p:ext uri="{EFAFB233-063F-42B5-8137-9DF3F51BA10A}">
      <p15:sldGuideLst xmlns:p15="http://schemas.microsoft.com/office/powerpoint/2012/main">
        <p15:guide id="1" orient="horz" pos="2136" userDrawn="1">
          <p15:clr>
            <a:srgbClr val="A4A3A4"/>
          </p15:clr>
        </p15:guide>
        <p15:guide id="2" pos="758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EEC002-0D85-2CFB-6747-F0989F79B887}" name="Pearl, Wendy (DCR)" initials="P(" userId="S::wendy.pearl@mass.gov::37ecd87e-0fb7-4635-9310-12f86e2d9d2e" providerId="AD"/>
  <p188:author id="{EEC24E06-A7A4-92B7-52BF-712283F179AF}" name="Amanda Smith" initials="AS" userId="S::asmith@bscgroup.com::896f743d-b0ce-4c87-b7d6-b8884534f84a" providerId="AD"/>
  <p188:author id="{1A4DEB3D-CB10-C2BA-92F5-16D2020A4F09}" name="Kemen, Katherine" initials="KK" userId="S::kkemen_bscgroup.com#ext#@massgov.onmicrosoft.com::4c2c200e-3a73-41ad-89b3-b4796a41876e" providerId="AD"/>
  <p188:author id="{E9D79344-E85B-2AC2-AF88-6B0703FBD035}" name="Shave, Megan (DCR)" initials="SM(" userId="S::megan.shave@mass.gov::94506e7c-b5d6-46bd-b2b1-da24792d5b7d" providerId="AD"/>
  <p188:author id="{E72A0057-64EF-CFB9-66A7-57B7FDA31A0F}" name="Daly, John (DCR)" initials="JD" userId="S::John.Daly@mass.gov::cea5837a-183b-4b6d-af82-61d626e310e0" providerId="AD"/>
  <p188:author id="{7007AC70-7C74-AD26-F92B-2A4EB7587CFF}" name="Gale, Juliette (DCR)" initials="" userId="S::Juliette.Gale@mass.gov::789ceb0e-12b4-46d1-8f1f-b2f7b6ca4782" providerId="AD"/>
  <p188:author id="{64201C74-420E-15B9-1D31-6BAD8CAB687A}" name="Katherine Kemen" initials="KK" userId="Katherine Kemen" providerId="None"/>
  <p188:author id="{19361189-F826-4B8D-947E-67D338A9A7A7}" name="Echandi, Alexandra (DCR)" initials="AE" userId="S::Alexandra.Echandi2@mass.gov::ac801b8a-9a30-44fc-bf5b-7cefe4ca31dc" providerId="AD"/>
  <p188:author id="{49D67299-8AFC-A31D-F07F-BCB9579DE85B}" name="Cushing, Daniel (DCR)" initials="CD" userId="S::daniel.cushing@mass.gov::b3f835cd-ceb9-4f17-a7ce-3fbbc84ea026" providerId="AD"/>
  <p188:author id="{F02B15CE-BB45-E154-6CB9-5E29E11A866A}" name="Amanda Smith" initials="AS" userId="Amanda Smith" providerId="None"/>
  <p188:author id="{37738CD3-6007-C046-A9E3-0891AFE61B25}" name="Echandi, Alexandra (DCR)" initials="EA" userId="S::alexandra.echandi2@mass.gov::ac801b8a-9a30-44fc-bf5b-7cefe4ca31dc" providerId="AD"/>
  <p188:author id="{547FAFE2-3991-9D60-7B25-C2FD2D20A7B2}" name="Rachel Salch" initials="RS" userId="S::RSalch@bscgroup.com::130ca6c3-2cc8-4fa8-b62c-dd3b997b6e8e" providerId="AD"/>
  <p188:author id="{F086ACFD-7EBB-FD29-EB76-044F7A221A1E}" name="Amanda Smith" initials="AS" userId="S::asmith_bscgroup.com#ext#@massgov.onmicrosoft.com::dba72e57-3cef-4c9c-9484-839b2b1bf275" providerId="AD"/>
  <p188:author id="{B30A02FE-CEC7-ED60-9E00-8FA1593E1407}" name="Cavanagh, Paul (DCR)" initials="C(" userId="S::paul.cavanagh@mass.gov::34c93e05-92fa-4525-80d0-997d257d66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4558F"/>
    <a:srgbClr val="E5E9DD"/>
    <a:srgbClr val="9CBBC6"/>
    <a:srgbClr val="C4CFC1"/>
    <a:srgbClr val="505050"/>
    <a:srgbClr val="747474"/>
    <a:srgbClr val="D0B38A"/>
    <a:srgbClr val="FDFCE6"/>
    <a:srgbClr val="C9D5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FAEB7E-0E6B-4EF9-AE26-0532E8330A66}" v="8" dt="2025-12-02T18:26:41.5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107" autoAdjust="0"/>
  </p:normalViewPr>
  <p:slideViewPr>
    <p:cSldViewPr snapToGrid="0">
      <p:cViewPr varScale="1">
        <p:scale>
          <a:sx n="76" d="100"/>
          <a:sy n="76" d="100"/>
        </p:scale>
        <p:origin x="1020" y="90"/>
      </p:cViewPr>
      <p:guideLst>
        <p:guide orient="horz" pos="2136"/>
        <p:guide pos="758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8/10/relationships/authors" Target="authors.xml"/><Relationship Id="rId20" Type="http://schemas.openxmlformats.org/officeDocument/2006/relationships/slide" Target="slides/slide15.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8B310F2-1C99-461B-A7F9-7D3131B9C3CE}"/>
              </a:ext>
            </a:extLst>
          </p:cNvPr>
          <p:cNvSpPr>
            <a:spLocks noGrp="1"/>
          </p:cNvSpPr>
          <p:nvPr>
            <p:ph type="hdr" sz="quarter"/>
          </p:nvPr>
        </p:nvSpPr>
        <p:spPr>
          <a:xfrm>
            <a:off x="0" y="0"/>
            <a:ext cx="3037840" cy="466434"/>
          </a:xfrm>
          <a:prstGeom prst="rect">
            <a:avLst/>
          </a:prstGeom>
        </p:spPr>
        <p:txBody>
          <a:bodyPr vert="horz" lIns="93148" tIns="46573" rIns="93148" bIns="46573" rtlCol="0"/>
          <a:lstStyle>
            <a:lvl1pPr algn="l">
              <a:defRPr sz="1200"/>
            </a:lvl1pPr>
          </a:lstStyle>
          <a:p>
            <a:endParaRPr lang="en-US"/>
          </a:p>
        </p:txBody>
      </p:sp>
      <p:sp>
        <p:nvSpPr>
          <p:cNvPr id="3" name="Date Placeholder 2">
            <a:extLst>
              <a:ext uri="{FF2B5EF4-FFF2-40B4-BE49-F238E27FC236}">
                <a16:creationId xmlns:a16="http://schemas.microsoft.com/office/drawing/2014/main" id="{B803732B-0DFE-4D2B-9569-BC26DE7D42B1}"/>
              </a:ext>
            </a:extLst>
          </p:cNvPr>
          <p:cNvSpPr>
            <a:spLocks noGrp="1"/>
          </p:cNvSpPr>
          <p:nvPr>
            <p:ph type="dt" sz="quarter" idx="1"/>
          </p:nvPr>
        </p:nvSpPr>
        <p:spPr>
          <a:xfrm>
            <a:off x="3970939" y="0"/>
            <a:ext cx="3037840" cy="466434"/>
          </a:xfrm>
          <a:prstGeom prst="rect">
            <a:avLst/>
          </a:prstGeom>
        </p:spPr>
        <p:txBody>
          <a:bodyPr vert="horz" lIns="93148" tIns="46573" rIns="93148" bIns="46573" rtlCol="0"/>
          <a:lstStyle>
            <a:lvl1pPr algn="r">
              <a:defRPr sz="1200"/>
            </a:lvl1pPr>
          </a:lstStyle>
          <a:p>
            <a:fld id="{4B47941D-FC29-4BFD-8CF6-BC74141F383B}" type="datetimeFigureOut">
              <a:rPr lang="en-US" smtClean="0"/>
              <a:t>12/10/2025</a:t>
            </a:fld>
            <a:endParaRPr lang="en-US"/>
          </a:p>
        </p:txBody>
      </p:sp>
      <p:sp>
        <p:nvSpPr>
          <p:cNvPr id="4" name="Footer Placeholder 3">
            <a:extLst>
              <a:ext uri="{FF2B5EF4-FFF2-40B4-BE49-F238E27FC236}">
                <a16:creationId xmlns:a16="http://schemas.microsoft.com/office/drawing/2014/main" id="{AAFBEA44-B4EC-49B4-A975-CCD5378A1E9A}"/>
              </a:ext>
            </a:extLst>
          </p:cNvPr>
          <p:cNvSpPr>
            <a:spLocks noGrp="1"/>
          </p:cNvSpPr>
          <p:nvPr>
            <p:ph type="ftr" sz="quarter" idx="2"/>
          </p:nvPr>
        </p:nvSpPr>
        <p:spPr>
          <a:xfrm>
            <a:off x="0" y="8829968"/>
            <a:ext cx="3037840" cy="466433"/>
          </a:xfrm>
          <a:prstGeom prst="rect">
            <a:avLst/>
          </a:prstGeom>
        </p:spPr>
        <p:txBody>
          <a:bodyPr vert="horz" lIns="93148" tIns="46573" rIns="93148" bIns="46573"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C2F6B75-14B0-4D87-BDC4-91CFA4B21FED}"/>
              </a:ext>
            </a:extLst>
          </p:cNvPr>
          <p:cNvSpPr>
            <a:spLocks noGrp="1"/>
          </p:cNvSpPr>
          <p:nvPr>
            <p:ph type="sldNum" sz="quarter" idx="3"/>
          </p:nvPr>
        </p:nvSpPr>
        <p:spPr>
          <a:xfrm>
            <a:off x="3970939" y="8829968"/>
            <a:ext cx="3037840" cy="466433"/>
          </a:xfrm>
          <a:prstGeom prst="rect">
            <a:avLst/>
          </a:prstGeom>
        </p:spPr>
        <p:txBody>
          <a:bodyPr vert="horz" lIns="93148" tIns="46573" rIns="93148" bIns="46573" rtlCol="0" anchor="b"/>
          <a:lstStyle>
            <a:lvl1pPr algn="r">
              <a:defRPr sz="1200"/>
            </a:lvl1pPr>
          </a:lstStyle>
          <a:p>
            <a:fld id="{41CDBD26-699B-4ED4-9CA4-FFE62ACAC163}" type="slidenum">
              <a:rPr lang="en-US" smtClean="0"/>
              <a:t>‹#›</a:t>
            </a:fld>
            <a:endParaRPr lang="en-US"/>
          </a:p>
        </p:txBody>
      </p:sp>
    </p:spTree>
    <p:extLst>
      <p:ext uri="{BB962C8B-B14F-4D97-AF65-F5344CB8AC3E}">
        <p14:creationId xmlns:p14="http://schemas.microsoft.com/office/powerpoint/2010/main" val="31253206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48" tIns="46573" rIns="93148" bIns="46573"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3148" tIns="46573" rIns="93148" bIns="46573" rtlCol="0"/>
          <a:lstStyle>
            <a:lvl1pPr algn="r">
              <a:defRPr sz="1200"/>
            </a:lvl1pPr>
          </a:lstStyle>
          <a:p>
            <a:fld id="{6479EAC2-7E74-4910-A26E-CB5E18E34B1E}" type="datetimeFigureOut">
              <a:rPr lang="en-US" smtClean="0"/>
              <a:t>12/10/2025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48" tIns="46573" rIns="93148" bIns="46573" rtlCol="0" anchor="ctr"/>
          <a:lstStyle/>
          <a:p>
            <a:endParaRPr lang="en-US"/>
          </a:p>
        </p:txBody>
      </p:sp>
      <p:sp>
        <p:nvSpPr>
          <p:cNvPr id="5" name="Notes Placeholder 4"/>
          <p:cNvSpPr>
            <a:spLocks noGrp="1"/>
          </p:cNvSpPr>
          <p:nvPr>
            <p:ph type="body" sz="quarter" idx="3"/>
          </p:nvPr>
        </p:nvSpPr>
        <p:spPr>
          <a:xfrm>
            <a:off x="701040" y="4473893"/>
            <a:ext cx="5608320" cy="3660457"/>
          </a:xfrm>
          <a:prstGeom prst="rect">
            <a:avLst/>
          </a:prstGeom>
        </p:spPr>
        <p:txBody>
          <a:bodyPr vert="horz" lIns="93148" tIns="46573" rIns="93148" bIns="4657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48" tIns="46573" rIns="93148" bIns="4657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3148" tIns="46573" rIns="93148" bIns="46573" rtlCol="0" anchor="b"/>
          <a:lstStyle>
            <a:lvl1pPr algn="r">
              <a:defRPr sz="1200"/>
            </a:lvl1pPr>
          </a:lstStyle>
          <a:p>
            <a:fld id="{8284AFA0-CB39-44CE-86AB-BC1902C38C0F}" type="slidenum">
              <a:rPr lang="en-US" smtClean="0"/>
              <a:t>‹#›</a:t>
            </a:fld>
            <a:endParaRPr lang="en-US"/>
          </a:p>
        </p:txBody>
      </p:sp>
    </p:spTree>
    <p:extLst>
      <p:ext uri="{BB962C8B-B14F-4D97-AF65-F5344CB8AC3E}">
        <p14:creationId xmlns:p14="http://schemas.microsoft.com/office/powerpoint/2010/main" val="4221524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9C3A4532-D7BC-4386-AC15-B46BF634C236}" type="slidenum">
              <a:rPr lang="en-US" smtClean="0"/>
              <a:pPr/>
              <a:t>1</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84AFA0-CB39-44CE-86AB-BC1902C38C0F}" type="slidenum">
              <a:rPr lang="en-US" smtClean="0"/>
              <a:t>10</a:t>
            </a:fld>
            <a:endParaRPr lang="en-US"/>
          </a:p>
        </p:txBody>
      </p:sp>
    </p:spTree>
    <p:extLst>
      <p:ext uri="{BB962C8B-B14F-4D97-AF65-F5344CB8AC3E}">
        <p14:creationId xmlns:p14="http://schemas.microsoft.com/office/powerpoint/2010/main" val="1542725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pPr lvl="0"/>
            <a:endParaRPr lang="en-US">
              <a:ea typeface="Calibri"/>
              <a:cs typeface="Calibri"/>
            </a:endParaRPr>
          </a:p>
        </p:txBody>
      </p:sp>
      <p:sp>
        <p:nvSpPr>
          <p:cNvPr id="4" name="Slide Number Placeholder 3"/>
          <p:cNvSpPr>
            <a:spLocks noGrp="1"/>
          </p:cNvSpPr>
          <p:nvPr>
            <p:ph type="sldNum" sz="quarter" idx="5"/>
          </p:nvPr>
        </p:nvSpPr>
        <p:spPr/>
        <p:txBody>
          <a:bodyPr/>
          <a:lstStyle/>
          <a:p>
            <a:fld id="{47D04A6C-DE7A-4F84-B5E4-F23675BC95EB}" type="slidenum">
              <a:rPr lang="en-US" smtClean="0"/>
              <a:t>11</a:t>
            </a:fld>
            <a:endParaRPr lang="en-US"/>
          </a:p>
        </p:txBody>
      </p:sp>
    </p:spTree>
    <p:extLst>
      <p:ext uri="{BB962C8B-B14F-4D97-AF65-F5344CB8AC3E}">
        <p14:creationId xmlns:p14="http://schemas.microsoft.com/office/powerpoint/2010/main" val="1946147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81819-57D4-EC8F-6A39-1085D6DB5D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D3BDE8-BE70-C305-9283-BC33B0E70E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EA31CF-E496-1A58-D335-D40193DC96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F1F99E-43F9-51D4-569D-AAD750B10837}"/>
              </a:ext>
            </a:extLst>
          </p:cNvPr>
          <p:cNvSpPr>
            <a:spLocks noGrp="1"/>
          </p:cNvSpPr>
          <p:nvPr>
            <p:ph type="sldNum" sz="quarter" idx="5"/>
          </p:nvPr>
        </p:nvSpPr>
        <p:spPr/>
        <p:txBody>
          <a:bodyPr/>
          <a:lstStyle/>
          <a:p>
            <a:fld id="{47D04A6C-DE7A-4F84-B5E4-F23675BC95EB}" type="slidenum">
              <a:rPr lang="en-US" smtClean="0"/>
              <a:t>12</a:t>
            </a:fld>
            <a:endParaRPr lang="en-US"/>
          </a:p>
        </p:txBody>
      </p:sp>
    </p:spTree>
    <p:extLst>
      <p:ext uri="{BB962C8B-B14F-4D97-AF65-F5344CB8AC3E}">
        <p14:creationId xmlns:p14="http://schemas.microsoft.com/office/powerpoint/2010/main" val="3895720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84AFA0-CB39-44CE-86AB-BC1902C38C0F}" type="slidenum">
              <a:rPr lang="en-US" smtClean="0"/>
              <a:t>13</a:t>
            </a:fld>
            <a:endParaRPr lang="en-US"/>
          </a:p>
        </p:txBody>
      </p:sp>
    </p:spTree>
    <p:extLst>
      <p:ext uri="{BB962C8B-B14F-4D97-AF65-F5344CB8AC3E}">
        <p14:creationId xmlns:p14="http://schemas.microsoft.com/office/powerpoint/2010/main" val="2936109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60F70-9B87-1505-25CC-7EB7CC15AF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64F027-639F-9E87-E9C5-33BE18C1CD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7F57D9-1337-E399-2B3F-173D41610F15}"/>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10D7E8D-EF95-3083-0B69-058145735438}"/>
              </a:ext>
            </a:extLst>
          </p:cNvPr>
          <p:cNvSpPr>
            <a:spLocks noGrp="1"/>
          </p:cNvSpPr>
          <p:nvPr>
            <p:ph type="sldNum" sz="quarter" idx="5"/>
          </p:nvPr>
        </p:nvSpPr>
        <p:spPr/>
        <p:txBody>
          <a:bodyPr/>
          <a:lstStyle/>
          <a:p>
            <a:fld id="{47D04A6C-DE7A-4F84-B5E4-F23675BC95EB}" type="slidenum">
              <a:rPr lang="en-US" smtClean="0"/>
              <a:t>14</a:t>
            </a:fld>
            <a:endParaRPr lang="en-US"/>
          </a:p>
        </p:txBody>
      </p:sp>
    </p:spTree>
    <p:extLst>
      <p:ext uri="{BB962C8B-B14F-4D97-AF65-F5344CB8AC3E}">
        <p14:creationId xmlns:p14="http://schemas.microsoft.com/office/powerpoint/2010/main" val="3051853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14584-C307-C2DF-17EC-72A56669C3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953A10-B112-8308-6F27-1EDC560E48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705103-E185-BF39-B536-BC684E0A023E}"/>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E4205F7-BD94-8AC2-D86C-7CE1BA4CAAF2}"/>
              </a:ext>
            </a:extLst>
          </p:cNvPr>
          <p:cNvSpPr>
            <a:spLocks noGrp="1"/>
          </p:cNvSpPr>
          <p:nvPr>
            <p:ph type="sldNum" sz="quarter" idx="5"/>
          </p:nvPr>
        </p:nvSpPr>
        <p:spPr/>
        <p:txBody>
          <a:bodyPr/>
          <a:lstStyle/>
          <a:p>
            <a:fld id="{47D04A6C-DE7A-4F84-B5E4-F23675BC95EB}" type="slidenum">
              <a:rPr lang="en-US" smtClean="0"/>
              <a:t>15</a:t>
            </a:fld>
            <a:endParaRPr lang="en-US"/>
          </a:p>
        </p:txBody>
      </p:sp>
    </p:spTree>
    <p:extLst>
      <p:ext uri="{BB962C8B-B14F-4D97-AF65-F5344CB8AC3E}">
        <p14:creationId xmlns:p14="http://schemas.microsoft.com/office/powerpoint/2010/main" val="2157421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C1ABD-2B84-E444-2CAF-A65EDB5C43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FB338F-290C-7F0B-C949-069C3EC8B5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811EA4-BCD0-EF22-D11E-852CEE332C8A}"/>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1756052-A1EB-C190-7616-8D156FD30C2A}"/>
              </a:ext>
            </a:extLst>
          </p:cNvPr>
          <p:cNvSpPr>
            <a:spLocks noGrp="1"/>
          </p:cNvSpPr>
          <p:nvPr>
            <p:ph type="sldNum" sz="quarter" idx="5"/>
          </p:nvPr>
        </p:nvSpPr>
        <p:spPr/>
        <p:txBody>
          <a:bodyPr/>
          <a:lstStyle/>
          <a:p>
            <a:fld id="{47D04A6C-DE7A-4F84-B5E4-F23675BC95EB}" type="slidenum">
              <a:rPr lang="en-US" smtClean="0"/>
              <a:t>16</a:t>
            </a:fld>
            <a:endParaRPr lang="en-US"/>
          </a:p>
        </p:txBody>
      </p:sp>
    </p:spTree>
    <p:extLst>
      <p:ext uri="{BB962C8B-B14F-4D97-AF65-F5344CB8AC3E}">
        <p14:creationId xmlns:p14="http://schemas.microsoft.com/office/powerpoint/2010/main" val="2850509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04C3D-56AE-8FEF-4F15-E9EB47607F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5F7B18-D88D-B502-4E73-92931C3D38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1932DA-DCF1-A648-3F9B-4DE83568508B}"/>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30D58E5E-4A36-0D30-10FD-A63597438A07}"/>
              </a:ext>
            </a:extLst>
          </p:cNvPr>
          <p:cNvSpPr>
            <a:spLocks noGrp="1"/>
          </p:cNvSpPr>
          <p:nvPr>
            <p:ph type="sldNum" sz="quarter" idx="5"/>
          </p:nvPr>
        </p:nvSpPr>
        <p:spPr/>
        <p:txBody>
          <a:bodyPr/>
          <a:lstStyle/>
          <a:p>
            <a:fld id="{47D04A6C-DE7A-4F84-B5E4-F23675BC95EB}" type="slidenum">
              <a:rPr lang="en-US" smtClean="0"/>
              <a:t>17</a:t>
            </a:fld>
            <a:endParaRPr lang="en-US"/>
          </a:p>
        </p:txBody>
      </p:sp>
    </p:spTree>
    <p:extLst>
      <p:ext uri="{BB962C8B-B14F-4D97-AF65-F5344CB8AC3E}">
        <p14:creationId xmlns:p14="http://schemas.microsoft.com/office/powerpoint/2010/main" val="2449104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08114-CE07-F315-F2EC-595523AA4C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2AA7FE-3552-800B-1864-F3CEAFD404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086DED-0D32-BED4-F9CF-BE77C02430C6}"/>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65D16EB-5558-62C0-8827-57391134E53F}"/>
              </a:ext>
            </a:extLst>
          </p:cNvPr>
          <p:cNvSpPr>
            <a:spLocks noGrp="1"/>
          </p:cNvSpPr>
          <p:nvPr>
            <p:ph type="sldNum" sz="quarter" idx="5"/>
          </p:nvPr>
        </p:nvSpPr>
        <p:spPr/>
        <p:txBody>
          <a:bodyPr/>
          <a:lstStyle/>
          <a:p>
            <a:fld id="{47D04A6C-DE7A-4F84-B5E4-F23675BC95EB}" type="slidenum">
              <a:rPr lang="en-US" smtClean="0"/>
              <a:t>18</a:t>
            </a:fld>
            <a:endParaRPr lang="en-US"/>
          </a:p>
        </p:txBody>
      </p:sp>
    </p:spTree>
    <p:extLst>
      <p:ext uri="{BB962C8B-B14F-4D97-AF65-F5344CB8AC3E}">
        <p14:creationId xmlns:p14="http://schemas.microsoft.com/office/powerpoint/2010/main" val="1558699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5680A-6C0E-049B-951E-72B1D893D8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C56F2-24EA-84CD-C028-C9B2453DF4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B960F2-EC9C-DF36-3936-E82FFD18964F}"/>
              </a:ext>
            </a:extLst>
          </p:cNvPr>
          <p:cNvSpPr>
            <a:spLocks noGrp="1"/>
          </p:cNvSpPr>
          <p:nvPr>
            <p:ph type="body" idx="1"/>
          </p:nvPr>
        </p:nvSpPr>
        <p:spPr/>
        <p:txBody>
          <a:bodyPr/>
          <a:lstStyle/>
          <a:p>
            <a:endParaRPr lang="en-US"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8AF0A152-7147-B23C-2E6F-680038B0D2AD}"/>
              </a:ext>
            </a:extLst>
          </p:cNvPr>
          <p:cNvSpPr>
            <a:spLocks noGrp="1"/>
          </p:cNvSpPr>
          <p:nvPr>
            <p:ph type="sldNum" sz="quarter" idx="5"/>
          </p:nvPr>
        </p:nvSpPr>
        <p:spPr/>
        <p:txBody>
          <a:bodyPr/>
          <a:lstStyle/>
          <a:p>
            <a:fld id="{47D04A6C-DE7A-4F84-B5E4-F23675BC95EB}" type="slidenum">
              <a:rPr lang="en-US" smtClean="0"/>
              <a:t>19</a:t>
            </a:fld>
            <a:endParaRPr lang="en-US"/>
          </a:p>
        </p:txBody>
      </p:sp>
    </p:spTree>
    <p:extLst>
      <p:ext uri="{BB962C8B-B14F-4D97-AF65-F5344CB8AC3E}">
        <p14:creationId xmlns:p14="http://schemas.microsoft.com/office/powerpoint/2010/main" val="3790094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4530" y="4473893"/>
            <a:ext cx="5608320" cy="3956674"/>
          </a:xfrm>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284AFA0-CB39-44CE-86AB-BC1902C38C0F}" type="slidenum">
              <a:rPr lang="en-US" smtClean="0"/>
              <a:t>2</a:t>
            </a:fld>
            <a:endParaRPr lang="en-US"/>
          </a:p>
        </p:txBody>
      </p:sp>
    </p:spTree>
    <p:extLst>
      <p:ext uri="{BB962C8B-B14F-4D97-AF65-F5344CB8AC3E}">
        <p14:creationId xmlns:p14="http://schemas.microsoft.com/office/powerpoint/2010/main" val="159385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B6E1D-BDC8-4881-D7D5-569E0206DA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CDCA29-5C4C-FC1E-8D72-E85519BA9D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8B6ADA-8CDF-1446-42D7-2D80F6DC3272}"/>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E049358F-A67B-A16C-C790-036C57723F7A}"/>
              </a:ext>
            </a:extLst>
          </p:cNvPr>
          <p:cNvSpPr>
            <a:spLocks noGrp="1"/>
          </p:cNvSpPr>
          <p:nvPr>
            <p:ph type="sldNum" sz="quarter" idx="5"/>
          </p:nvPr>
        </p:nvSpPr>
        <p:spPr/>
        <p:txBody>
          <a:bodyPr/>
          <a:lstStyle/>
          <a:p>
            <a:fld id="{47D04A6C-DE7A-4F84-B5E4-F23675BC95EB}" type="slidenum">
              <a:rPr lang="en-US" smtClean="0"/>
              <a:t>20</a:t>
            </a:fld>
            <a:endParaRPr lang="en-US"/>
          </a:p>
        </p:txBody>
      </p:sp>
    </p:spTree>
    <p:extLst>
      <p:ext uri="{BB962C8B-B14F-4D97-AF65-F5344CB8AC3E}">
        <p14:creationId xmlns:p14="http://schemas.microsoft.com/office/powerpoint/2010/main" val="434509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8298B-4B38-F3DF-EBD1-0B7BFF3793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7B4E1C-C7EC-94D8-EEFF-B37B3BA4A5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52A4C4-5831-C749-265B-7AF5656F87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14E77C-4F8A-AAF9-2E59-C6F40D73A757}"/>
              </a:ext>
            </a:extLst>
          </p:cNvPr>
          <p:cNvSpPr>
            <a:spLocks noGrp="1"/>
          </p:cNvSpPr>
          <p:nvPr>
            <p:ph type="sldNum" sz="quarter" idx="5"/>
          </p:nvPr>
        </p:nvSpPr>
        <p:spPr/>
        <p:txBody>
          <a:bodyPr/>
          <a:lstStyle/>
          <a:p>
            <a:fld id="{47D04A6C-DE7A-4F84-B5E4-F23675BC95EB}" type="slidenum">
              <a:rPr lang="en-US" smtClean="0"/>
              <a:t>21</a:t>
            </a:fld>
            <a:endParaRPr lang="en-US"/>
          </a:p>
        </p:txBody>
      </p:sp>
    </p:spTree>
    <p:extLst>
      <p:ext uri="{BB962C8B-B14F-4D97-AF65-F5344CB8AC3E}">
        <p14:creationId xmlns:p14="http://schemas.microsoft.com/office/powerpoint/2010/main" val="2743235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D3E73-ED80-BCF9-35B1-45C62B9F80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2D5039-3FE2-CB1A-8E0A-BA14849746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80B460-7D2D-AB59-C8BD-7EB95A4AD062}"/>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B964CB06-F088-2690-0895-0E0E363E4EBE}"/>
              </a:ext>
            </a:extLst>
          </p:cNvPr>
          <p:cNvSpPr>
            <a:spLocks noGrp="1"/>
          </p:cNvSpPr>
          <p:nvPr>
            <p:ph type="sldNum" sz="quarter" idx="5"/>
          </p:nvPr>
        </p:nvSpPr>
        <p:spPr/>
        <p:txBody>
          <a:bodyPr/>
          <a:lstStyle/>
          <a:p>
            <a:fld id="{47D04A6C-DE7A-4F84-B5E4-F23675BC95EB}" type="slidenum">
              <a:rPr lang="en-US" smtClean="0"/>
              <a:t>22</a:t>
            </a:fld>
            <a:endParaRPr lang="en-US"/>
          </a:p>
        </p:txBody>
      </p:sp>
    </p:spTree>
    <p:extLst>
      <p:ext uri="{BB962C8B-B14F-4D97-AF65-F5344CB8AC3E}">
        <p14:creationId xmlns:p14="http://schemas.microsoft.com/office/powerpoint/2010/main" val="2615861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7D04A6C-DE7A-4F84-B5E4-F23675BC95EB}" type="slidenum">
              <a:rPr lang="en-US" smtClean="0"/>
              <a:t>23</a:t>
            </a:fld>
            <a:endParaRPr lang="en-US"/>
          </a:p>
        </p:txBody>
      </p:sp>
    </p:spTree>
    <p:extLst>
      <p:ext uri="{BB962C8B-B14F-4D97-AF65-F5344CB8AC3E}">
        <p14:creationId xmlns:p14="http://schemas.microsoft.com/office/powerpoint/2010/main" val="1087982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FF448-BA8C-0342-5F5B-D1745B9EB7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FF2E6F-2A96-D7C2-77C3-B4F668215E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1FFDF6-B1FD-E693-9A5B-14F911D1BD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91951E-C184-3417-2EE9-97C90D19C3DB}"/>
              </a:ext>
            </a:extLst>
          </p:cNvPr>
          <p:cNvSpPr>
            <a:spLocks noGrp="1"/>
          </p:cNvSpPr>
          <p:nvPr>
            <p:ph type="sldNum" sz="quarter" idx="5"/>
          </p:nvPr>
        </p:nvSpPr>
        <p:spPr/>
        <p:txBody>
          <a:bodyPr/>
          <a:lstStyle/>
          <a:p>
            <a:fld id="{47D04A6C-DE7A-4F84-B5E4-F23675BC95EB}" type="slidenum">
              <a:rPr lang="en-US" smtClean="0"/>
              <a:t>24</a:t>
            </a:fld>
            <a:endParaRPr lang="en-US"/>
          </a:p>
        </p:txBody>
      </p:sp>
    </p:spTree>
    <p:extLst>
      <p:ext uri="{BB962C8B-B14F-4D97-AF65-F5344CB8AC3E}">
        <p14:creationId xmlns:p14="http://schemas.microsoft.com/office/powerpoint/2010/main" val="22934605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08B81-F1D2-97F3-17D6-05C3C1977B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C5E6B3-7C69-E0EB-A4BF-34EC796FE3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FEEF96-1609-B374-D083-B856BF1B3576}"/>
              </a:ext>
            </a:extLst>
          </p:cNvPr>
          <p:cNvSpPr>
            <a:spLocks noGrp="1"/>
          </p:cNvSpPr>
          <p:nvPr>
            <p:ph type="body" idx="1"/>
          </p:nvPr>
        </p:nvSpPr>
        <p:spPr/>
        <p:txBody>
          <a:bodyPr/>
          <a:lstStyle/>
          <a:p>
            <a:endParaRPr lang="en-US"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4F328FD9-E6C7-787B-CD70-0AFE01010595}"/>
              </a:ext>
            </a:extLst>
          </p:cNvPr>
          <p:cNvSpPr>
            <a:spLocks noGrp="1"/>
          </p:cNvSpPr>
          <p:nvPr>
            <p:ph type="sldNum" sz="quarter" idx="5"/>
          </p:nvPr>
        </p:nvSpPr>
        <p:spPr/>
        <p:txBody>
          <a:bodyPr/>
          <a:lstStyle/>
          <a:p>
            <a:fld id="{47D04A6C-DE7A-4F84-B5E4-F23675BC95EB}" type="slidenum">
              <a:rPr lang="en-US" smtClean="0"/>
              <a:t>25</a:t>
            </a:fld>
            <a:endParaRPr lang="en-US"/>
          </a:p>
        </p:txBody>
      </p:sp>
    </p:spTree>
    <p:extLst>
      <p:ext uri="{BB962C8B-B14F-4D97-AF65-F5344CB8AC3E}">
        <p14:creationId xmlns:p14="http://schemas.microsoft.com/office/powerpoint/2010/main" val="846743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284AFA0-CB39-44CE-86AB-BC1902C38C0F}" type="slidenum">
              <a:rPr lang="en-US" smtClean="0"/>
              <a:t>26</a:t>
            </a:fld>
            <a:endParaRPr lang="en-US"/>
          </a:p>
        </p:txBody>
      </p:sp>
    </p:spTree>
    <p:extLst>
      <p:ext uri="{BB962C8B-B14F-4D97-AF65-F5344CB8AC3E}">
        <p14:creationId xmlns:p14="http://schemas.microsoft.com/office/powerpoint/2010/main" val="33750383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51CE3-D40E-F128-0A17-74768D77B2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C468FF-6DCF-BBF4-6C21-A63AECC064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0A04B3-D347-A8F3-4B99-66E4DF716F12}"/>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D671385D-AFF9-6510-79D9-C1A90E6E914A}"/>
              </a:ext>
            </a:extLst>
          </p:cNvPr>
          <p:cNvSpPr>
            <a:spLocks noGrp="1"/>
          </p:cNvSpPr>
          <p:nvPr>
            <p:ph type="sldNum" sz="quarter" idx="5"/>
          </p:nvPr>
        </p:nvSpPr>
        <p:spPr/>
        <p:txBody>
          <a:bodyPr/>
          <a:lstStyle/>
          <a:p>
            <a:fld id="{8284AFA0-CB39-44CE-86AB-BC1902C38C0F}" type="slidenum">
              <a:rPr lang="en-US" smtClean="0"/>
              <a:t>27</a:t>
            </a:fld>
            <a:endParaRPr lang="en-US"/>
          </a:p>
        </p:txBody>
      </p:sp>
    </p:spTree>
    <p:extLst>
      <p:ext uri="{BB962C8B-B14F-4D97-AF65-F5344CB8AC3E}">
        <p14:creationId xmlns:p14="http://schemas.microsoft.com/office/powerpoint/2010/main" val="767138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F46D9-003C-BD4C-F3B4-D1FFB88D47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7194D4-E57C-00B4-4E25-E80D0A2350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BFF694-0A97-8D42-042D-7184325172CE}"/>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77013B87-BD6D-73B7-6B10-E67F281A34F8}"/>
              </a:ext>
            </a:extLst>
          </p:cNvPr>
          <p:cNvSpPr>
            <a:spLocks noGrp="1"/>
          </p:cNvSpPr>
          <p:nvPr>
            <p:ph type="sldNum" sz="quarter" idx="5"/>
          </p:nvPr>
        </p:nvSpPr>
        <p:spPr/>
        <p:txBody>
          <a:bodyPr/>
          <a:lstStyle/>
          <a:p>
            <a:fld id="{8284AFA0-CB39-44CE-86AB-BC1902C38C0F}" type="slidenum">
              <a:rPr lang="en-US" smtClean="0"/>
              <a:t>28</a:t>
            </a:fld>
            <a:endParaRPr lang="en-US"/>
          </a:p>
        </p:txBody>
      </p:sp>
    </p:spTree>
    <p:extLst>
      <p:ext uri="{BB962C8B-B14F-4D97-AF65-F5344CB8AC3E}">
        <p14:creationId xmlns:p14="http://schemas.microsoft.com/office/powerpoint/2010/main" val="106640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B924C-DBB2-D6E2-DDBD-99B2838B7D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8E7456-794C-AB5D-4704-511071344B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5E5DCB-0935-94AB-35DA-0EF0E496B6B6}"/>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942621D3-C55E-9E7D-E7F3-C73029C28425}"/>
              </a:ext>
            </a:extLst>
          </p:cNvPr>
          <p:cNvSpPr>
            <a:spLocks noGrp="1"/>
          </p:cNvSpPr>
          <p:nvPr>
            <p:ph type="sldNum" sz="quarter" idx="5"/>
          </p:nvPr>
        </p:nvSpPr>
        <p:spPr/>
        <p:txBody>
          <a:bodyPr/>
          <a:lstStyle/>
          <a:p>
            <a:fld id="{8284AFA0-CB39-44CE-86AB-BC1902C38C0F}" type="slidenum">
              <a:rPr lang="en-US" smtClean="0"/>
              <a:t>29</a:t>
            </a:fld>
            <a:endParaRPr lang="en-US"/>
          </a:p>
        </p:txBody>
      </p:sp>
    </p:spTree>
    <p:extLst>
      <p:ext uri="{BB962C8B-B14F-4D97-AF65-F5344CB8AC3E}">
        <p14:creationId xmlns:p14="http://schemas.microsoft.com/office/powerpoint/2010/main" val="1064759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ea typeface="Calibri"/>
              <a:cs typeface="Calibri"/>
            </a:endParaRPr>
          </a:p>
        </p:txBody>
      </p:sp>
      <p:sp>
        <p:nvSpPr>
          <p:cNvPr id="4" name="Slide Number Placeholder 3"/>
          <p:cNvSpPr>
            <a:spLocks noGrp="1"/>
          </p:cNvSpPr>
          <p:nvPr>
            <p:ph type="sldNum" sz="quarter" idx="5"/>
          </p:nvPr>
        </p:nvSpPr>
        <p:spPr/>
        <p:txBody>
          <a:bodyPr/>
          <a:lstStyle/>
          <a:p>
            <a:fld id="{8284AFA0-CB39-44CE-86AB-BC1902C38C0F}" type="slidenum">
              <a:rPr lang="en-US" smtClean="0"/>
              <a:t>3</a:t>
            </a:fld>
            <a:endParaRPr lang="en-US"/>
          </a:p>
        </p:txBody>
      </p:sp>
    </p:spTree>
    <p:extLst>
      <p:ext uri="{BB962C8B-B14F-4D97-AF65-F5344CB8AC3E}">
        <p14:creationId xmlns:p14="http://schemas.microsoft.com/office/powerpoint/2010/main" val="1518039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8284AFA0-CB39-44CE-86AB-BC1902C38C0F}" type="slidenum">
              <a:rPr lang="en-US" smtClean="0"/>
              <a:t>30</a:t>
            </a:fld>
            <a:endParaRPr lang="en-US"/>
          </a:p>
        </p:txBody>
      </p:sp>
    </p:spTree>
    <p:extLst>
      <p:ext uri="{BB962C8B-B14F-4D97-AF65-F5344CB8AC3E}">
        <p14:creationId xmlns:p14="http://schemas.microsoft.com/office/powerpoint/2010/main" val="30094907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84AFA0-CB39-44CE-86AB-BC1902C38C0F}" type="slidenum">
              <a:rPr lang="en-US" smtClean="0"/>
              <a:t>31</a:t>
            </a:fld>
            <a:endParaRPr lang="en-US"/>
          </a:p>
        </p:txBody>
      </p:sp>
    </p:spTree>
    <p:extLst>
      <p:ext uri="{BB962C8B-B14F-4D97-AF65-F5344CB8AC3E}">
        <p14:creationId xmlns:p14="http://schemas.microsoft.com/office/powerpoint/2010/main" val="11598128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284AFA0-CB39-44CE-86AB-BC1902C38C0F}" type="slidenum">
              <a:rPr lang="en-US" smtClean="0"/>
              <a:t>32</a:t>
            </a:fld>
            <a:endParaRPr lang="en-US"/>
          </a:p>
        </p:txBody>
      </p:sp>
    </p:spTree>
    <p:extLst>
      <p:ext uri="{BB962C8B-B14F-4D97-AF65-F5344CB8AC3E}">
        <p14:creationId xmlns:p14="http://schemas.microsoft.com/office/powerpoint/2010/main" val="2289984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84AFA0-CB39-44CE-86AB-BC1902C38C0F}" type="slidenum">
              <a:rPr lang="en-US" smtClean="0"/>
              <a:t>4</a:t>
            </a:fld>
            <a:endParaRPr lang="en-US"/>
          </a:p>
        </p:txBody>
      </p:sp>
    </p:spTree>
    <p:extLst>
      <p:ext uri="{BB962C8B-B14F-4D97-AF65-F5344CB8AC3E}">
        <p14:creationId xmlns:p14="http://schemas.microsoft.com/office/powerpoint/2010/main" val="2606850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4160821"/>
          </a:xfrm>
        </p:spPr>
        <p:txBody>
          <a:bodyPr/>
          <a:lstStyle/>
          <a:p>
            <a:endParaRPr lang="en-US" dirty="0"/>
          </a:p>
        </p:txBody>
      </p:sp>
      <p:sp>
        <p:nvSpPr>
          <p:cNvPr id="4" name="Slide Number Placeholder 3"/>
          <p:cNvSpPr>
            <a:spLocks noGrp="1"/>
          </p:cNvSpPr>
          <p:nvPr>
            <p:ph type="sldNum" sz="quarter" idx="5"/>
          </p:nvPr>
        </p:nvSpPr>
        <p:spPr/>
        <p:txBody>
          <a:bodyPr/>
          <a:lstStyle/>
          <a:p>
            <a:fld id="{C7F3F288-C0CE-42A3-BE12-2C09CA33EB3A}" type="slidenum">
              <a:rPr lang="en-US" smtClean="0"/>
              <a:t>5</a:t>
            </a:fld>
            <a:endParaRPr lang="en-US"/>
          </a:p>
        </p:txBody>
      </p:sp>
    </p:spTree>
    <p:extLst>
      <p:ext uri="{BB962C8B-B14F-4D97-AF65-F5344CB8AC3E}">
        <p14:creationId xmlns:p14="http://schemas.microsoft.com/office/powerpoint/2010/main" val="843929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D04A6C-DE7A-4F84-B5E4-F23675BC95EB}" type="slidenum">
              <a:rPr lang="en-US" smtClean="0"/>
              <a:t>6</a:t>
            </a:fld>
            <a:endParaRPr lang="en-US"/>
          </a:p>
        </p:txBody>
      </p:sp>
    </p:spTree>
    <p:extLst>
      <p:ext uri="{BB962C8B-B14F-4D97-AF65-F5344CB8AC3E}">
        <p14:creationId xmlns:p14="http://schemas.microsoft.com/office/powerpoint/2010/main" val="196494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D04A6C-DE7A-4F84-B5E4-F23675BC95EB}" type="slidenum">
              <a:rPr lang="en-US" smtClean="0"/>
              <a:t>7</a:t>
            </a:fld>
            <a:endParaRPr lang="en-US"/>
          </a:p>
        </p:txBody>
      </p:sp>
    </p:spTree>
    <p:extLst>
      <p:ext uri="{BB962C8B-B14F-4D97-AF65-F5344CB8AC3E}">
        <p14:creationId xmlns:p14="http://schemas.microsoft.com/office/powerpoint/2010/main" val="3651608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84AFA0-CB39-44CE-86AB-BC1902C38C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2975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add more photos of natural, cultural and trails! </a:t>
            </a:r>
          </a:p>
        </p:txBody>
      </p:sp>
      <p:sp>
        <p:nvSpPr>
          <p:cNvPr id="4" name="Slide Number Placeholder 3"/>
          <p:cNvSpPr>
            <a:spLocks noGrp="1"/>
          </p:cNvSpPr>
          <p:nvPr>
            <p:ph type="sldNum" sz="quarter" idx="5"/>
          </p:nvPr>
        </p:nvSpPr>
        <p:spPr/>
        <p:txBody>
          <a:bodyPr/>
          <a:lstStyle/>
          <a:p>
            <a:fld id="{8284AFA0-CB39-44CE-86AB-BC1902C38C0F}" type="slidenum">
              <a:rPr lang="en-US" smtClean="0"/>
              <a:t>9</a:t>
            </a:fld>
            <a:endParaRPr lang="en-US"/>
          </a:p>
        </p:txBody>
      </p:sp>
    </p:spTree>
    <p:extLst>
      <p:ext uri="{BB962C8B-B14F-4D97-AF65-F5344CB8AC3E}">
        <p14:creationId xmlns:p14="http://schemas.microsoft.com/office/powerpoint/2010/main" val="1202269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18F0A5F-8877-4CAB-99DC-F4CDC23C2F8A}"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04F91D-8DB5-47B1-A114-D0FAC3BF6FEF}" type="slidenum">
              <a:rPr lang="en-US" smtClean="0"/>
              <a:t>‹#›</a:t>
            </a:fld>
            <a:endParaRPr lang="en-US"/>
          </a:p>
        </p:txBody>
      </p:sp>
    </p:spTree>
    <p:extLst>
      <p:ext uri="{BB962C8B-B14F-4D97-AF65-F5344CB8AC3E}">
        <p14:creationId xmlns:p14="http://schemas.microsoft.com/office/powerpoint/2010/main" val="3766918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8F0A5F-8877-4CAB-99DC-F4CDC23C2F8A}" type="datetimeFigureOut">
              <a:rPr lang="en-US" smtClean="0"/>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04F91D-8DB5-47B1-A114-D0FAC3BF6FEF}" type="slidenum">
              <a:rPr lang="en-US" smtClean="0"/>
              <a:t>‹#›</a:t>
            </a:fld>
            <a:endParaRPr lang="en-US"/>
          </a:p>
        </p:txBody>
      </p:sp>
    </p:spTree>
    <p:extLst>
      <p:ext uri="{BB962C8B-B14F-4D97-AF65-F5344CB8AC3E}">
        <p14:creationId xmlns:p14="http://schemas.microsoft.com/office/powerpoint/2010/main" val="1551852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18F0A5F-8877-4CAB-99DC-F4CDC23C2F8A}"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04F91D-8DB5-47B1-A114-D0FAC3BF6FEF}" type="slidenum">
              <a:rPr lang="en-US" smtClean="0"/>
              <a:t>‹#›</a:t>
            </a:fld>
            <a:endParaRPr lang="en-US"/>
          </a:p>
        </p:txBody>
      </p:sp>
    </p:spTree>
    <p:extLst>
      <p:ext uri="{BB962C8B-B14F-4D97-AF65-F5344CB8AC3E}">
        <p14:creationId xmlns:p14="http://schemas.microsoft.com/office/powerpoint/2010/main" val="1772156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4" name="Text Placeholder 3"/>
          <p:cNvSpPr>
            <a:spLocks noGrp="1"/>
          </p:cNvSpPr>
          <p:nvPr>
            <p:ph type="body" sz="half" idx="13"/>
          </p:nvPr>
        </p:nvSpPr>
        <p:spPr>
          <a:xfrm>
            <a:off x="1930400" y="3771174"/>
            <a:ext cx="7385828"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D96E9F7D-C994-404B-B98F-B44C33D765C1}" type="datetime1">
              <a:rPr lang="en-US" smtClean="0"/>
              <a:pPr lvl="0"/>
              <a:t>12/10/2025</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FA571754-B56D-4AAD-B80E-D19AC18F6745}" type="slidenum">
              <a:rPr lang="en-US" smtClean="0"/>
              <a:t>‹#›</a:t>
            </a:fld>
            <a:endParaRPr lang="en-US"/>
          </a:p>
        </p:txBody>
      </p:sp>
      <p:sp>
        <p:nvSpPr>
          <p:cNvPr id="11" name="TextBox 10"/>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Tree>
    <p:extLst>
      <p:ext uri="{BB962C8B-B14F-4D97-AF65-F5344CB8AC3E}">
        <p14:creationId xmlns:p14="http://schemas.microsoft.com/office/powerpoint/2010/main" val="1517394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8F0A5F-8877-4CAB-99DC-F4CDC23C2F8A}"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04F91D-8DB5-47B1-A114-D0FAC3BF6FEF}" type="slidenum">
              <a:rPr lang="en-US" smtClean="0"/>
              <a:t>‹#›</a:t>
            </a:fld>
            <a:endParaRPr lang="en-US"/>
          </a:p>
        </p:txBody>
      </p:sp>
    </p:spTree>
    <p:extLst>
      <p:ext uri="{BB962C8B-B14F-4D97-AF65-F5344CB8AC3E}">
        <p14:creationId xmlns:p14="http://schemas.microsoft.com/office/powerpoint/2010/main" val="3295907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18F0A5F-8877-4CAB-99DC-F4CDC23C2F8A}" type="datetimeFigureOut">
              <a:rPr lang="en-US" smtClean="0"/>
              <a:t>12/10/2025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04F91D-8DB5-47B1-A114-D0FAC3BF6FEF}" type="slidenum">
              <a:rPr lang="en-US" smtClean="0"/>
              <a:t>‹#›</a:t>
            </a:fld>
            <a:endParaRPr lang="en-US"/>
          </a:p>
        </p:txBody>
      </p:sp>
    </p:spTree>
    <p:extLst>
      <p:ext uri="{BB962C8B-B14F-4D97-AF65-F5344CB8AC3E}">
        <p14:creationId xmlns:p14="http://schemas.microsoft.com/office/powerpoint/2010/main" val="3001616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18F0A5F-8877-4CAB-99DC-F4CDC23C2F8A}" type="datetimeFigureOut">
              <a:rPr lang="en-US" smtClean="0"/>
              <a:t>12/10/2025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04F91D-8DB5-47B1-A114-D0FAC3BF6FEF}" type="slidenum">
              <a:rPr lang="en-US" smtClean="0"/>
              <a:t>‹#›</a:t>
            </a:fld>
            <a:endParaRPr lang="en-US"/>
          </a:p>
        </p:txBody>
      </p:sp>
    </p:spTree>
    <p:extLst>
      <p:ext uri="{BB962C8B-B14F-4D97-AF65-F5344CB8AC3E}">
        <p14:creationId xmlns:p14="http://schemas.microsoft.com/office/powerpoint/2010/main" val="3246064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8F0A5F-8877-4CAB-99DC-F4CDC23C2F8A}"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04F91D-8DB5-47B1-A114-D0FAC3BF6FEF}" type="slidenum">
              <a:rPr lang="en-US" smtClean="0"/>
              <a:t>‹#›</a:t>
            </a:fld>
            <a:endParaRPr lang="en-US"/>
          </a:p>
        </p:txBody>
      </p:sp>
    </p:spTree>
    <p:extLst>
      <p:ext uri="{BB962C8B-B14F-4D97-AF65-F5344CB8AC3E}">
        <p14:creationId xmlns:p14="http://schemas.microsoft.com/office/powerpoint/2010/main" val="2586226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8F0A5F-8877-4CAB-99DC-F4CDC23C2F8A}"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04F91D-8DB5-47B1-A114-D0FAC3BF6FEF}" type="slidenum">
              <a:rPr lang="en-US" smtClean="0"/>
              <a:t>‹#›</a:t>
            </a:fld>
            <a:endParaRPr lang="en-US"/>
          </a:p>
        </p:txBody>
      </p:sp>
    </p:spTree>
    <p:extLst>
      <p:ext uri="{BB962C8B-B14F-4D97-AF65-F5344CB8AC3E}">
        <p14:creationId xmlns:p14="http://schemas.microsoft.com/office/powerpoint/2010/main" val="33351988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90424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201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201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52900"/>
            <a:ext cx="10363200" cy="201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473820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98826-5354-4DD1-A8B1-7C10E4F5FD41}"/>
              </a:ext>
            </a:extLst>
          </p:cNvPr>
          <p:cNvSpPr>
            <a:spLocks noGrp="1"/>
          </p:cNvSpPr>
          <p:nvPr>
            <p:ph type="title" hasCustomPrompt="1"/>
          </p:nvPr>
        </p:nvSpPr>
        <p:spPr/>
        <p:txBody>
          <a:bodyPr/>
          <a:lstStyle>
            <a:lvl1pPr>
              <a:defRPr/>
            </a:lvl1pPr>
          </a:lstStyle>
          <a:p>
            <a:r>
              <a:rPr lang="en-US"/>
              <a:t>Click to edit master title style</a:t>
            </a:r>
          </a:p>
        </p:txBody>
      </p:sp>
      <p:sp>
        <p:nvSpPr>
          <p:cNvPr id="4" name="Text Placeholder 3">
            <a:extLst>
              <a:ext uri="{FF2B5EF4-FFF2-40B4-BE49-F238E27FC236}">
                <a16:creationId xmlns:a16="http://schemas.microsoft.com/office/drawing/2014/main" id="{C7602312-55C2-4316-B41A-703D2ECCF0AB}"/>
              </a:ext>
            </a:extLst>
          </p:cNvPr>
          <p:cNvSpPr>
            <a:spLocks noGrp="1"/>
          </p:cNvSpPr>
          <p:nvPr>
            <p:ph type="body" sz="quarter" idx="10"/>
          </p:nvPr>
        </p:nvSpPr>
        <p:spPr>
          <a:xfrm>
            <a:off x="1072800" y="1720800"/>
            <a:ext cx="9064800" cy="4262400"/>
          </a:xfrm>
          <a:prstGeom prst="rect">
            <a:avLst/>
          </a:prstGeom>
        </p:spPr>
        <p:txBody>
          <a:bodyPr/>
          <a:lstStyle>
            <a:lvl1pPr>
              <a:lnSpc>
                <a:spcPts val="3300"/>
              </a:lnSpc>
              <a:spcBef>
                <a:spcPts val="600"/>
              </a:spcBef>
              <a:spcAft>
                <a:spcPts val="600"/>
              </a:spcAft>
              <a:buClr>
                <a:schemeClr val="accent1"/>
              </a:buClr>
              <a:defRPr sz="2400">
                <a:solidFill>
                  <a:schemeClr val="tx2"/>
                </a:solidFill>
                <a:latin typeface="Arial" panose="020B0604020202020204" pitchFamily="34" charset="0"/>
                <a:cs typeface="Arial" panose="020B0604020202020204" pitchFamily="34" charset="0"/>
              </a:defRPr>
            </a:lvl1pPr>
            <a:lvl2pPr marL="465138" indent="-173038">
              <a:lnSpc>
                <a:spcPts val="2600"/>
              </a:lnSpc>
              <a:spcBef>
                <a:spcPts val="0"/>
              </a:spcBef>
              <a:spcAft>
                <a:spcPts val="300"/>
              </a:spcAft>
              <a:buClr>
                <a:srgbClr val="AAD3E1"/>
              </a:buClr>
              <a:buSzPct val="100000"/>
              <a:buFont typeface="Arial" panose="020B0604020202020204" pitchFamily="34" charset="0"/>
              <a:buChar char="•"/>
              <a:tabLst/>
              <a:defRPr sz="2000" b="0" i="0">
                <a:solidFill>
                  <a:schemeClr val="tx2"/>
                </a:solidFill>
                <a:latin typeface="Arial" panose="020B0604020202020204" pitchFamily="34" charset="0"/>
                <a:cs typeface="Arial" panose="020B0604020202020204" pitchFamily="34" charset="0"/>
              </a:defRPr>
            </a:lvl2pPr>
            <a:lvl3pPr>
              <a:defRPr/>
            </a:lvl3pPr>
            <a:lvl4pPr>
              <a:buClr>
                <a:srgbClr val="6B776D"/>
              </a:buClr>
              <a:defRPr/>
            </a:lvl4pPr>
            <a:lvl5pPr>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85749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8F0A5F-8877-4CAB-99DC-F4CDC23C2F8A}"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04F91D-8DB5-47B1-A114-D0FAC3BF6FEF}" type="slidenum">
              <a:rPr lang="en-US" smtClean="0"/>
              <a:t>‹#›</a:t>
            </a:fld>
            <a:endParaRPr lang="en-US"/>
          </a:p>
        </p:txBody>
      </p:sp>
    </p:spTree>
    <p:extLst>
      <p:ext uri="{BB962C8B-B14F-4D97-AF65-F5344CB8AC3E}">
        <p14:creationId xmlns:p14="http://schemas.microsoft.com/office/powerpoint/2010/main" val="1779459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Tabl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94B2EF4-A627-40D8-A88C-7D6931C8C357}"/>
              </a:ext>
            </a:extLst>
          </p:cNvPr>
          <p:cNvSpPr>
            <a:spLocks noGrp="1"/>
          </p:cNvSpPr>
          <p:nvPr>
            <p:ph type="title"/>
          </p:nvPr>
        </p:nvSpPr>
        <p:spPr>
          <a:xfrm>
            <a:off x="581192" y="619412"/>
            <a:ext cx="9463956" cy="750987"/>
          </a:xfrm>
          <a:prstGeom prst="rect">
            <a:avLst/>
          </a:prstGeom>
        </p:spPr>
        <p:txBody>
          <a:bodyPr vert="horz" lIns="91440" tIns="45720" rIns="91440" bIns="45720" rtlCol="0" anchor="b">
            <a:normAutofit/>
          </a:bodyPr>
          <a:lstStyle>
            <a:lvl1pPr>
              <a:defRPr>
                <a:solidFill>
                  <a:schemeClr val="bg1"/>
                </a:solidFill>
              </a:defRPr>
            </a:lvl1pPr>
          </a:lstStyle>
          <a:p>
            <a:r>
              <a:rPr lang="en-US"/>
              <a:t>Click to edit Master title style</a:t>
            </a:r>
          </a:p>
        </p:txBody>
      </p:sp>
      <p:sp>
        <p:nvSpPr>
          <p:cNvPr id="3" name="Table Placeholder 2">
            <a:extLst>
              <a:ext uri="{FF2B5EF4-FFF2-40B4-BE49-F238E27FC236}">
                <a16:creationId xmlns:a16="http://schemas.microsoft.com/office/drawing/2014/main" id="{9F2671DD-3B83-1D4C-8903-2DB73969565C}"/>
              </a:ext>
            </a:extLst>
          </p:cNvPr>
          <p:cNvSpPr>
            <a:spLocks noGrp="1"/>
          </p:cNvSpPr>
          <p:nvPr>
            <p:ph type="tbl" sz="quarter" idx="10"/>
          </p:nvPr>
        </p:nvSpPr>
        <p:spPr>
          <a:xfrm>
            <a:off x="615950" y="1701800"/>
            <a:ext cx="9442450" cy="589844"/>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icon to add table</a:t>
            </a:r>
          </a:p>
        </p:txBody>
      </p:sp>
    </p:spTree>
    <p:extLst>
      <p:ext uri="{BB962C8B-B14F-4D97-AF65-F5344CB8AC3E}">
        <p14:creationId xmlns:p14="http://schemas.microsoft.com/office/powerpoint/2010/main" val="10803117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2-Column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581193" y="1621783"/>
            <a:ext cx="4555584" cy="4212899"/>
          </a:xfrm>
          <a:prstGeom prst="rect">
            <a:avLst/>
          </a:prstGeom>
        </p:spPr>
        <p:txBody>
          <a:bodyPr anchor="t"/>
          <a:lstStyle>
            <a:lvl1pPr marL="306000" indent="-306000">
              <a:lnSpc>
                <a:spcPts val="3000"/>
              </a:lnSpc>
              <a:spcBef>
                <a:spcPts val="300"/>
              </a:spcBef>
              <a:spcAft>
                <a:spcPts val="300"/>
              </a:spcAft>
              <a:buClr>
                <a:schemeClr val="accent1"/>
              </a:buClr>
              <a:buFont typeface="Wingdings" panose="05000000000000000000" pitchFamily="2" charset="2"/>
              <a:buChar char="§"/>
              <a:defRPr sz="2400">
                <a:latin typeface="Arial" panose="020B0604020202020204" pitchFamily="34" charset="0"/>
                <a:cs typeface="Arial" panose="020B0604020202020204" pitchFamily="34" charset="0"/>
              </a:defRPr>
            </a:lvl1pPr>
            <a:lvl2pPr marL="517525" indent="-193675">
              <a:lnSpc>
                <a:spcPts val="2400"/>
              </a:lnSpc>
              <a:spcBef>
                <a:spcPts val="0"/>
              </a:spcBef>
              <a:spcAft>
                <a:spcPts val="300"/>
              </a:spcAft>
              <a:buClr>
                <a:schemeClr val="accent1"/>
              </a:buClr>
              <a:buSzPct val="100000"/>
              <a:buFont typeface="Montserrat SemiBold" panose="00000700000000000000" pitchFamily="2" charset="0"/>
              <a:buChar char="–"/>
              <a:tabLst/>
              <a:defRPr sz="2000" b="0" i="0">
                <a:latin typeface="Arial" panose="020B0604020202020204" pitchFamily="34" charset="0"/>
                <a:cs typeface="Arial" panose="020B0604020202020204" pitchFamily="34" charset="0"/>
              </a:defRPr>
            </a:lvl2pPr>
            <a:lvl3pPr marL="900000" indent="-270000">
              <a:buClr>
                <a:srgbClr val="222A35"/>
              </a:buClr>
              <a:buFont typeface="Arial" panose="020B0604020202020204" pitchFamily="34" charset="0"/>
              <a:buChar char="•"/>
              <a:defRPr sz="2000"/>
            </a:lvl3pPr>
            <a:lvl4pPr marL="1242000" indent="-234000">
              <a:buClr>
                <a:srgbClr val="222A35"/>
              </a:buClr>
              <a:buFont typeface="Franklin Gothic Book" panose="020B0503020102020204" pitchFamily="34" charset="0"/>
              <a:buChar char="―"/>
              <a:defRPr sz="1600"/>
            </a:lvl4pPr>
            <a:lvl5pPr marL="1602000" indent="-234000">
              <a:buClr>
                <a:srgbClr val="222A35"/>
              </a:buClr>
              <a:buFont typeface="Franklin Gothic Book" panose="020B0503020102020204" pitchFamily="34" charset="0"/>
              <a:buChar char="―"/>
              <a:defRPr sz="1200"/>
            </a:lvl5pPr>
          </a:lstStyle>
          <a:p>
            <a:pPr lvl="0"/>
            <a:r>
              <a:rPr lang="en-US"/>
              <a:t>Click to edit Master text styles</a:t>
            </a:r>
          </a:p>
          <a:p>
            <a:pPr lvl="1"/>
            <a:r>
              <a:rPr lang="en-US"/>
              <a:t>Second level</a:t>
            </a:r>
          </a:p>
        </p:txBody>
      </p:sp>
      <p:sp>
        <p:nvSpPr>
          <p:cNvPr id="4" name="Title Placeholder 1">
            <a:extLst>
              <a:ext uri="{FF2B5EF4-FFF2-40B4-BE49-F238E27FC236}">
                <a16:creationId xmlns:a16="http://schemas.microsoft.com/office/drawing/2014/main" id="{8B664BED-03FB-4263-844E-EDB14E4DEC79}"/>
              </a:ext>
            </a:extLst>
          </p:cNvPr>
          <p:cNvSpPr>
            <a:spLocks noGrp="1"/>
          </p:cNvSpPr>
          <p:nvPr>
            <p:ph type="title"/>
          </p:nvPr>
        </p:nvSpPr>
        <p:spPr>
          <a:xfrm>
            <a:off x="581192" y="619412"/>
            <a:ext cx="10312408" cy="750987"/>
          </a:xfrm>
          <a:prstGeom prst="rect">
            <a:avLst/>
          </a:prstGeom>
        </p:spPr>
        <p:txBody>
          <a:bodyPr vert="horz" lIns="91440" tIns="45720" rIns="91440" bIns="45720" rtlCol="0" anchor="b">
            <a:normAutofit/>
          </a:bodyPr>
          <a:lstStyle/>
          <a:p>
            <a:r>
              <a:rPr lang="en-US"/>
              <a:t>Click to edit Master title style</a:t>
            </a:r>
          </a:p>
        </p:txBody>
      </p:sp>
      <p:sp>
        <p:nvSpPr>
          <p:cNvPr id="5" name="Content Placeholder 2">
            <a:extLst>
              <a:ext uri="{FF2B5EF4-FFF2-40B4-BE49-F238E27FC236}">
                <a16:creationId xmlns:a16="http://schemas.microsoft.com/office/drawing/2014/main" id="{E437675B-A6DE-4D45-8414-8DC5F0F7EC84}"/>
              </a:ext>
            </a:extLst>
          </p:cNvPr>
          <p:cNvSpPr>
            <a:spLocks noGrp="1"/>
          </p:cNvSpPr>
          <p:nvPr>
            <p:ph idx="10"/>
          </p:nvPr>
        </p:nvSpPr>
        <p:spPr>
          <a:xfrm>
            <a:off x="5601428" y="1621783"/>
            <a:ext cx="4555584" cy="4212899"/>
          </a:xfrm>
          <a:prstGeom prst="rect">
            <a:avLst/>
          </a:prstGeom>
        </p:spPr>
        <p:txBody>
          <a:bodyPr anchor="t"/>
          <a:lstStyle>
            <a:lvl1pPr marL="306000" indent="-306000">
              <a:lnSpc>
                <a:spcPts val="3000"/>
              </a:lnSpc>
              <a:spcBef>
                <a:spcPts val="300"/>
              </a:spcBef>
              <a:spcAft>
                <a:spcPts val="300"/>
              </a:spcAft>
              <a:buClr>
                <a:schemeClr val="accent1"/>
              </a:buClr>
              <a:buFont typeface="Wingdings" panose="05000000000000000000" pitchFamily="2" charset="2"/>
              <a:buChar char="§"/>
              <a:defRPr sz="2400">
                <a:latin typeface="Arial" panose="020B0604020202020204" pitchFamily="34" charset="0"/>
                <a:cs typeface="Arial" panose="020B0604020202020204" pitchFamily="34" charset="0"/>
              </a:defRPr>
            </a:lvl1pPr>
            <a:lvl2pPr marL="517525" indent="-193675">
              <a:lnSpc>
                <a:spcPts val="2400"/>
              </a:lnSpc>
              <a:spcBef>
                <a:spcPts val="0"/>
              </a:spcBef>
              <a:spcAft>
                <a:spcPts val="300"/>
              </a:spcAft>
              <a:buClr>
                <a:schemeClr val="accent1"/>
              </a:buClr>
              <a:buSzPct val="100000"/>
              <a:buFont typeface="Montserrat SemiBold" panose="00000700000000000000" pitchFamily="2" charset="0"/>
              <a:buChar char="–"/>
              <a:tabLst/>
              <a:defRPr sz="2000" b="0" i="0">
                <a:latin typeface="Arial" panose="020B0604020202020204" pitchFamily="34" charset="0"/>
                <a:cs typeface="Arial" panose="020B0604020202020204" pitchFamily="34" charset="0"/>
              </a:defRPr>
            </a:lvl2pPr>
            <a:lvl3pPr marL="900000" indent="-270000">
              <a:buClr>
                <a:srgbClr val="222A35"/>
              </a:buClr>
              <a:buFont typeface="Arial" panose="020B0604020202020204" pitchFamily="34" charset="0"/>
              <a:buChar char="•"/>
              <a:defRPr sz="2000"/>
            </a:lvl3pPr>
            <a:lvl4pPr marL="1242000" indent="-234000">
              <a:buClr>
                <a:srgbClr val="222A35"/>
              </a:buClr>
              <a:buFont typeface="Franklin Gothic Book" panose="020B0503020102020204" pitchFamily="34" charset="0"/>
              <a:buChar char="―"/>
              <a:defRPr sz="1600"/>
            </a:lvl4pPr>
            <a:lvl5pPr marL="1602000" indent="-234000">
              <a:buClr>
                <a:srgbClr val="222A35"/>
              </a:buClr>
              <a:buFont typeface="Franklin Gothic Book" panose="020B0503020102020204" pitchFamily="34" charset="0"/>
              <a:buChar char="―"/>
              <a:defRPr sz="12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5986119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dirty="0"/>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EC04F91D-8DB5-47B1-A114-D0FAC3BF6FEF}" type="slidenum">
              <a:rPr lang="en-US" smtClean="0"/>
              <a:t>‹#›</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718F0A5F-8877-4CAB-99DC-F4CDC23C2F8A}" type="datetimeFigureOut">
              <a:rPr lang="en-US" smtClean="0"/>
              <a:t>12/10/2025</a:t>
            </a:fld>
            <a:endParaRPr lang="en-US"/>
          </a:p>
        </p:txBody>
      </p:sp>
    </p:spTree>
    <p:extLst>
      <p:ext uri="{BB962C8B-B14F-4D97-AF65-F5344CB8AC3E}">
        <p14:creationId xmlns:p14="http://schemas.microsoft.com/office/powerpoint/2010/main" val="1480422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C04F91D-8DB5-47B1-A114-D0FAC3BF6FEF}" type="slidenum">
              <a:rPr lang="en-US" smtClean="0"/>
              <a:t>‹#›</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6"/>
          <p:cNvSpPr>
            <a:spLocks noGrp="1"/>
          </p:cNvSpPr>
          <p:nvPr>
            <p:ph type="dt" sz="half" idx="10"/>
          </p:nvPr>
        </p:nvSpPr>
        <p:spPr/>
        <p:txBody>
          <a:bodyPr/>
          <a:lstStyle/>
          <a:p>
            <a:fld id="{718F0A5F-8877-4CAB-99DC-F4CDC23C2F8A}" type="datetimeFigureOut">
              <a:rPr lang="en-US" smtClean="0"/>
              <a:t>12/10/2025</a:t>
            </a:fld>
            <a:endParaRPr lang="en-US"/>
          </a:p>
        </p:txBody>
      </p:sp>
    </p:spTree>
    <p:extLst>
      <p:ext uri="{BB962C8B-B14F-4D97-AF65-F5344CB8AC3E}">
        <p14:creationId xmlns:p14="http://schemas.microsoft.com/office/powerpoint/2010/main" val="1497339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EC04F91D-8DB5-47B1-A114-D0FAC3BF6FEF}" type="slidenum">
              <a:rPr lang="en-US" smtClean="0"/>
              <a:t>‹#›</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718F0A5F-8877-4CAB-99DC-F4CDC23C2F8A}" type="datetimeFigureOut">
              <a:rPr lang="en-US" smtClean="0"/>
              <a:t>12/10/2025</a:t>
            </a:fld>
            <a:endParaRPr lang="en-US"/>
          </a:p>
        </p:txBody>
      </p:sp>
    </p:spTree>
    <p:extLst>
      <p:ext uri="{BB962C8B-B14F-4D97-AF65-F5344CB8AC3E}">
        <p14:creationId xmlns:p14="http://schemas.microsoft.com/office/powerpoint/2010/main" val="2675803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EC04F91D-8DB5-47B1-A114-D0FAC3BF6FEF}" type="slidenum">
              <a:rPr lang="en-US" smtClean="0"/>
              <a:t>‹#›</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5" name="Date Placeholder 4"/>
          <p:cNvSpPr>
            <a:spLocks noGrp="1"/>
          </p:cNvSpPr>
          <p:nvPr>
            <p:ph type="dt" sz="half" idx="10"/>
          </p:nvPr>
        </p:nvSpPr>
        <p:spPr/>
        <p:txBody>
          <a:bodyPr/>
          <a:lstStyle/>
          <a:p>
            <a:fld id="{718F0A5F-8877-4CAB-99DC-F4CDC23C2F8A}" type="datetimeFigureOut">
              <a:rPr lang="en-US" smtClean="0"/>
              <a:t>12/10/2025</a:t>
            </a:fld>
            <a:endParaRPr lang="en-US"/>
          </a:p>
        </p:txBody>
      </p:sp>
    </p:spTree>
    <p:extLst>
      <p:ext uri="{BB962C8B-B14F-4D97-AF65-F5344CB8AC3E}">
        <p14:creationId xmlns:p14="http://schemas.microsoft.com/office/powerpoint/2010/main" val="17963151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EC04F91D-8DB5-47B1-A114-D0FAC3BF6FEF}" type="slidenum">
              <a:rPr lang="en-US" smtClean="0"/>
              <a:t>‹#›</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7" name="Date Placeholder 6"/>
          <p:cNvSpPr>
            <a:spLocks noGrp="1"/>
          </p:cNvSpPr>
          <p:nvPr>
            <p:ph type="dt" sz="half" idx="10"/>
          </p:nvPr>
        </p:nvSpPr>
        <p:spPr/>
        <p:txBody>
          <a:bodyPr/>
          <a:lstStyle/>
          <a:p>
            <a:fld id="{718F0A5F-8877-4CAB-99DC-F4CDC23C2F8A}" type="datetimeFigureOut">
              <a:rPr lang="en-US" smtClean="0"/>
              <a:t>12/10/2025</a:t>
            </a:fld>
            <a:endParaRPr lang="en-US"/>
          </a:p>
        </p:txBody>
      </p:sp>
    </p:spTree>
    <p:extLst>
      <p:ext uri="{BB962C8B-B14F-4D97-AF65-F5344CB8AC3E}">
        <p14:creationId xmlns:p14="http://schemas.microsoft.com/office/powerpoint/2010/main" val="33452153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4"/>
          <p:cNvSpPr>
            <a:spLocks noGrp="1"/>
          </p:cNvSpPr>
          <p:nvPr>
            <p:ph type="sldNum" sz="quarter" idx="12"/>
          </p:nvPr>
        </p:nvSpPr>
        <p:spPr/>
        <p:txBody>
          <a:bodyPr/>
          <a:lstStyle/>
          <a:p>
            <a:fld id="{EC04F91D-8DB5-47B1-A114-D0FAC3BF6FEF}" type="slidenum">
              <a:rPr lang="en-US" smtClean="0"/>
              <a:t>‹#›</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7" name="Date Placeholder 2"/>
          <p:cNvSpPr>
            <a:spLocks noGrp="1"/>
          </p:cNvSpPr>
          <p:nvPr>
            <p:ph type="dt" sz="half" idx="10"/>
          </p:nvPr>
        </p:nvSpPr>
        <p:spPr/>
        <p:txBody>
          <a:bodyPr/>
          <a:lstStyle/>
          <a:p>
            <a:fld id="{718F0A5F-8877-4CAB-99DC-F4CDC23C2F8A}" type="datetimeFigureOut">
              <a:rPr lang="en-US" smtClean="0"/>
              <a:t>12/10/2025</a:t>
            </a:fld>
            <a:endParaRPr lang="en-US"/>
          </a:p>
        </p:txBody>
      </p:sp>
    </p:spTree>
    <p:extLst>
      <p:ext uri="{BB962C8B-B14F-4D97-AF65-F5344CB8AC3E}">
        <p14:creationId xmlns:p14="http://schemas.microsoft.com/office/powerpoint/2010/main" val="39322572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EC04F91D-8DB5-47B1-A114-D0FAC3BF6FEF}" type="slidenum">
              <a:rPr lang="en-US" smtClean="0"/>
              <a:t>‹#›</a:t>
            </a:fld>
            <a:endParaRPr lang="en-US"/>
          </a:p>
        </p:txBody>
      </p:sp>
      <p:sp>
        <p:nvSpPr>
          <p:cNvPr id="5" name="Footer Placeholder 2"/>
          <p:cNvSpPr>
            <a:spLocks noGrp="1"/>
          </p:cNvSpPr>
          <p:nvPr>
            <p:ph type="ftr" sz="quarter" idx="11"/>
          </p:nvPr>
        </p:nvSpPr>
        <p:spPr/>
        <p:txBody>
          <a:bodyPr/>
          <a:lstStyle/>
          <a:p>
            <a:endParaRPr lang="en-US"/>
          </a:p>
        </p:txBody>
      </p:sp>
      <p:sp>
        <p:nvSpPr>
          <p:cNvPr id="7" name="Date Placeholder 1"/>
          <p:cNvSpPr>
            <a:spLocks noGrp="1"/>
          </p:cNvSpPr>
          <p:nvPr>
            <p:ph type="dt" sz="half" idx="10"/>
          </p:nvPr>
        </p:nvSpPr>
        <p:spPr/>
        <p:txBody>
          <a:bodyPr/>
          <a:lstStyle/>
          <a:p>
            <a:fld id="{718F0A5F-8877-4CAB-99DC-F4CDC23C2F8A}" type="datetimeFigureOut">
              <a:rPr lang="en-US" smtClean="0"/>
              <a:t>12/10/2025</a:t>
            </a:fld>
            <a:endParaRPr lang="en-US"/>
          </a:p>
        </p:txBody>
      </p:sp>
    </p:spTree>
    <p:extLst>
      <p:ext uri="{BB962C8B-B14F-4D97-AF65-F5344CB8AC3E}">
        <p14:creationId xmlns:p14="http://schemas.microsoft.com/office/powerpoint/2010/main" val="717792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dirty="0"/>
              <a:t>Click to edit Master title style</a:t>
            </a:r>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6"/>
          <p:cNvSpPr>
            <a:spLocks noGrp="1"/>
          </p:cNvSpPr>
          <p:nvPr>
            <p:ph type="sldNum" sz="quarter" idx="12"/>
          </p:nvPr>
        </p:nvSpPr>
        <p:spPr/>
        <p:txBody>
          <a:bodyPr/>
          <a:lstStyle/>
          <a:p>
            <a:fld id="{EC04F91D-8DB5-47B1-A114-D0FAC3BF6FEF}" type="slidenum">
              <a:rPr lang="en-US" smtClean="0"/>
              <a:t>‹#›</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7" name="Date Placeholder 4"/>
          <p:cNvSpPr>
            <a:spLocks noGrp="1"/>
          </p:cNvSpPr>
          <p:nvPr>
            <p:ph type="dt" sz="half" idx="10"/>
          </p:nvPr>
        </p:nvSpPr>
        <p:spPr/>
        <p:txBody>
          <a:bodyPr/>
          <a:lstStyle/>
          <a:p>
            <a:fld id="{718F0A5F-8877-4CAB-99DC-F4CDC23C2F8A}" type="datetimeFigureOut">
              <a:rPr lang="en-US" smtClean="0"/>
              <a:t>12/10/2025</a:t>
            </a:fld>
            <a:endParaRPr lang="en-US"/>
          </a:p>
        </p:txBody>
      </p:sp>
    </p:spTree>
    <p:extLst>
      <p:ext uri="{BB962C8B-B14F-4D97-AF65-F5344CB8AC3E}">
        <p14:creationId xmlns:p14="http://schemas.microsoft.com/office/powerpoint/2010/main" val="2808630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8F0A5F-8877-4CAB-99DC-F4CDC23C2F8A}" type="datetimeFigureOut">
              <a:rPr lang="en-US" smtClean="0"/>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04F91D-8DB5-47B1-A114-D0FAC3BF6FEF}" type="slidenum">
              <a:rPr lang="en-US" smtClean="0"/>
              <a:t>‹#›</a:t>
            </a:fld>
            <a:endParaRPr lang="en-US"/>
          </a:p>
        </p:txBody>
      </p:sp>
    </p:spTree>
    <p:extLst>
      <p:ext uri="{BB962C8B-B14F-4D97-AF65-F5344CB8AC3E}">
        <p14:creationId xmlns:p14="http://schemas.microsoft.com/office/powerpoint/2010/main" val="32841533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dirty="0"/>
              <a:t>Click to edit Master title style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7" name="Slide Number Placeholder 6"/>
          <p:cNvSpPr>
            <a:spLocks noGrp="1"/>
          </p:cNvSpPr>
          <p:nvPr>
            <p:ph type="sldNum" sz="quarter" idx="12"/>
          </p:nvPr>
        </p:nvSpPr>
        <p:spPr/>
        <p:txBody>
          <a:bodyPr/>
          <a:lstStyle/>
          <a:p>
            <a:fld id="{EC04F91D-8DB5-47B1-A114-D0FAC3BF6FEF}" type="slidenum">
              <a:rPr lang="en-US" smtClean="0"/>
              <a:t>‹#›</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5" name="Date Placeholder 4"/>
          <p:cNvSpPr>
            <a:spLocks noGrp="1"/>
          </p:cNvSpPr>
          <p:nvPr>
            <p:ph type="dt" sz="half" idx="10"/>
          </p:nvPr>
        </p:nvSpPr>
        <p:spPr/>
        <p:txBody>
          <a:bodyPr/>
          <a:lstStyle/>
          <a:p>
            <a:fld id="{718F0A5F-8877-4CAB-99DC-F4CDC23C2F8A}" type="datetimeFigureOut">
              <a:rPr lang="en-US" smtClean="0"/>
              <a:t>12/10/2025</a:t>
            </a:fld>
            <a:endParaRPr lang="en-US"/>
          </a:p>
        </p:txBody>
      </p:sp>
    </p:spTree>
    <p:extLst>
      <p:ext uri="{BB962C8B-B14F-4D97-AF65-F5344CB8AC3E}">
        <p14:creationId xmlns:p14="http://schemas.microsoft.com/office/powerpoint/2010/main" val="21603796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7" name="Slide Number Placeholder 6"/>
          <p:cNvSpPr>
            <a:spLocks noGrp="1"/>
          </p:cNvSpPr>
          <p:nvPr>
            <p:ph type="sldNum" sz="quarter" idx="12"/>
          </p:nvPr>
        </p:nvSpPr>
        <p:spPr/>
        <p:txBody>
          <a:bodyPr/>
          <a:lstStyle/>
          <a:p>
            <a:fld id="{EC04F91D-8DB5-47B1-A114-D0FAC3BF6FEF}" type="slidenum">
              <a:rPr lang="en-US" smtClean="0"/>
              <a:t>‹#›</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5" name="Date Placeholder 4"/>
          <p:cNvSpPr>
            <a:spLocks noGrp="1"/>
          </p:cNvSpPr>
          <p:nvPr>
            <p:ph type="dt" sz="half" idx="10"/>
          </p:nvPr>
        </p:nvSpPr>
        <p:spPr/>
        <p:txBody>
          <a:bodyPr/>
          <a:lstStyle/>
          <a:p>
            <a:fld id="{718F0A5F-8877-4CAB-99DC-F4CDC23C2F8A}" type="datetimeFigureOut">
              <a:rPr lang="en-US" smtClean="0"/>
              <a:t>12/10/2025</a:t>
            </a:fld>
            <a:endParaRPr lang="en-US"/>
          </a:p>
        </p:txBody>
      </p:sp>
    </p:spTree>
    <p:extLst>
      <p:ext uri="{BB962C8B-B14F-4D97-AF65-F5344CB8AC3E}">
        <p14:creationId xmlns:p14="http://schemas.microsoft.com/office/powerpoint/2010/main" val="2018088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dirty="0"/>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EC04F91D-8DB5-47B1-A114-D0FAC3BF6FEF}" type="slidenum">
              <a:rPr lang="en-US" smtClean="0"/>
              <a:t>‹#›</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718F0A5F-8877-4CAB-99DC-F4CDC23C2F8A}" type="datetimeFigureOut">
              <a:rPr lang="en-US" smtClean="0"/>
              <a:t>12/10/2025</a:t>
            </a:fld>
            <a:endParaRPr lang="en-US"/>
          </a:p>
        </p:txBody>
      </p:sp>
    </p:spTree>
    <p:extLst>
      <p:ext uri="{BB962C8B-B14F-4D97-AF65-F5344CB8AC3E}">
        <p14:creationId xmlns:p14="http://schemas.microsoft.com/office/powerpoint/2010/main" val="26770051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1" name="TextBox 10"/>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
        <p:nvSpPr>
          <p:cNvPr id="2" name="Title 1"/>
          <p:cNvSpPr>
            <a:spLocks noGrp="1"/>
          </p:cNvSpPr>
          <p:nvPr>
            <p:ph type="title"/>
          </p:nvPr>
        </p:nvSpPr>
        <p:spPr>
          <a:xfrm>
            <a:off x="1574801" y="1447800"/>
            <a:ext cx="7999315" cy="2323374"/>
          </a:xfrm>
        </p:spPr>
        <p:txBody>
          <a:bodyPr/>
          <a:lstStyle>
            <a:lvl1pPr>
              <a:defRPr sz="4800"/>
            </a:lvl1pPr>
          </a:lstStyle>
          <a:p>
            <a:r>
              <a:rPr lang="en-US" dirty="0"/>
              <a:t>Click to edit Master title style</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
        <p:nvSpPr>
          <p:cNvPr id="14" name="Text Placeholder 3"/>
          <p:cNvSpPr>
            <a:spLocks noGrp="1"/>
          </p:cNvSpPr>
          <p:nvPr>
            <p:ph type="body" sz="half" idx="13"/>
          </p:nvPr>
        </p:nvSpPr>
        <p:spPr>
          <a:xfrm>
            <a:off x="1930400" y="3771174"/>
            <a:ext cx="7385828"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pPr lvl="0"/>
            <a:fld id="{FA571754-B56D-4AAD-B80E-D19AC18F6745}" type="slidenum">
              <a:rPr lang="en-US" smtClean="0"/>
              <a:t>‹#›</a:t>
            </a:fld>
            <a:endParaRPr lang="en-US" dirty="0"/>
          </a:p>
        </p:txBody>
      </p:sp>
      <p:sp>
        <p:nvSpPr>
          <p:cNvPr id="5" name="Footer Placeholder 4"/>
          <p:cNvSpPr>
            <a:spLocks noGrp="1"/>
          </p:cNvSpPr>
          <p:nvPr>
            <p:ph type="ftr" sz="quarter" idx="11"/>
          </p:nvPr>
        </p:nvSpPr>
        <p:spPr/>
        <p:txBody>
          <a:bodyPr/>
          <a:lstStyle/>
          <a:p>
            <a:pPr lvl="0"/>
            <a:endParaRPr lang="en-US" dirty="0"/>
          </a:p>
        </p:txBody>
      </p:sp>
      <p:sp>
        <p:nvSpPr>
          <p:cNvPr id="4" name="Date Placeholder 3"/>
          <p:cNvSpPr>
            <a:spLocks noGrp="1"/>
          </p:cNvSpPr>
          <p:nvPr>
            <p:ph type="dt" sz="half" idx="10"/>
          </p:nvPr>
        </p:nvSpPr>
        <p:spPr/>
        <p:txBody>
          <a:bodyPr/>
          <a:lstStyle/>
          <a:p>
            <a:pPr lvl="0"/>
            <a:fld id="{D96E9F7D-C994-404B-B98F-B44C33D765C1}" type="datetime1">
              <a:rPr lang="en-US" smtClean="0"/>
              <a:pPr lvl="0"/>
              <a:t>12/10/2025</a:t>
            </a:fld>
            <a:endParaRPr lang="en-US" dirty="0"/>
          </a:p>
        </p:txBody>
      </p:sp>
    </p:spTree>
    <p:extLst>
      <p:ext uri="{BB962C8B-B14F-4D97-AF65-F5344CB8AC3E}">
        <p14:creationId xmlns:p14="http://schemas.microsoft.com/office/powerpoint/2010/main" val="9723674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EC04F91D-8DB5-47B1-A114-D0FAC3BF6FEF}" type="slidenum">
              <a:rPr lang="en-US" smtClean="0"/>
              <a:t>‹#›</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718F0A5F-8877-4CAB-99DC-F4CDC23C2F8A}" type="datetimeFigureOut">
              <a:rPr lang="en-US" smtClean="0"/>
              <a:t>12/10/2025</a:t>
            </a:fld>
            <a:endParaRPr lang="en-US"/>
          </a:p>
        </p:txBody>
      </p:sp>
    </p:spTree>
    <p:extLst>
      <p:ext uri="{BB962C8B-B14F-4D97-AF65-F5344CB8AC3E}">
        <p14:creationId xmlns:p14="http://schemas.microsoft.com/office/powerpoint/2010/main" val="15970896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dirty="0"/>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17" name="Straight Connector 16">
            <a:extLst>
              <a:ext uri="{C183D7F6-B498-43B3-948B-1728B52AA6E4}">
                <adec:decorative xmlns:adec="http://schemas.microsoft.com/office/drawing/2017/decorative" val="1"/>
              </a:ext>
            </a:extLst>
          </p:cNvPr>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C183D7F6-B498-43B3-948B-1728B52AA6E4}">
                <adec:decorative xmlns:adec="http://schemas.microsoft.com/office/drawing/2017/decorative" val="1"/>
              </a:ext>
            </a:extLst>
          </p:cNvPr>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p:txBody>
          <a:bodyPr/>
          <a:lstStyle/>
          <a:p>
            <a:fld id="{EC04F91D-8DB5-47B1-A114-D0FAC3BF6FEF}" type="slidenum">
              <a:rPr lang="en-US" smtClean="0"/>
              <a:t>‹#›</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7" name="Date Placeholder 3"/>
          <p:cNvSpPr>
            <a:spLocks noGrp="1"/>
          </p:cNvSpPr>
          <p:nvPr>
            <p:ph type="dt" sz="half" idx="10"/>
          </p:nvPr>
        </p:nvSpPr>
        <p:spPr/>
        <p:txBody>
          <a:bodyPr/>
          <a:lstStyle/>
          <a:p>
            <a:fld id="{718F0A5F-8877-4CAB-99DC-F4CDC23C2F8A}" type="datetimeFigureOut">
              <a:rPr lang="en-US" smtClean="0"/>
              <a:t>12/10/2025</a:t>
            </a:fld>
            <a:endParaRPr lang="en-US"/>
          </a:p>
        </p:txBody>
      </p:sp>
    </p:spTree>
    <p:extLst>
      <p:ext uri="{BB962C8B-B14F-4D97-AF65-F5344CB8AC3E}">
        <p14:creationId xmlns:p14="http://schemas.microsoft.com/office/powerpoint/2010/main" val="12429786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dirty="0"/>
              <a:t>Click to edit Master title style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17" name="Straight Connector 16">
            <a:extLst>
              <a:ext uri="{C183D7F6-B498-43B3-948B-1728B52AA6E4}">
                <adec:decorative xmlns:adec="http://schemas.microsoft.com/office/drawing/2017/decorative" val="1"/>
              </a:ext>
            </a:extLst>
          </p:cNvPr>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C183D7F6-B498-43B3-948B-1728B52AA6E4}">
                <adec:decorative xmlns:adec="http://schemas.microsoft.com/office/drawing/2017/decorative" val="1"/>
              </a:ext>
            </a:extLst>
          </p:cNvPr>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p:txBody>
          <a:bodyPr/>
          <a:lstStyle/>
          <a:p>
            <a:fld id="{EC04F91D-8DB5-47B1-A114-D0FAC3BF6FEF}" type="slidenum">
              <a:rPr lang="en-US" smtClean="0"/>
              <a:t>‹#›</a:t>
            </a:fld>
            <a:endParaRPr lang="en-US"/>
          </a:p>
        </p:txBody>
      </p:sp>
      <p:sp>
        <p:nvSpPr>
          <p:cNvPr id="4" name="Footer Placeholder 4"/>
          <p:cNvSpPr>
            <a:spLocks noGrp="1"/>
          </p:cNvSpPr>
          <p:nvPr>
            <p:ph type="ftr" sz="quarter" idx="11"/>
          </p:nvPr>
        </p:nvSpPr>
        <p:spPr/>
        <p:txBody>
          <a:bodyPr/>
          <a:lstStyle/>
          <a:p>
            <a:endParaRPr lang="en-US"/>
          </a:p>
        </p:txBody>
      </p:sp>
      <p:sp>
        <p:nvSpPr>
          <p:cNvPr id="7" name="Date Placeholder 3"/>
          <p:cNvSpPr>
            <a:spLocks noGrp="1"/>
          </p:cNvSpPr>
          <p:nvPr>
            <p:ph type="dt" sz="half" idx="10"/>
          </p:nvPr>
        </p:nvSpPr>
        <p:spPr/>
        <p:txBody>
          <a:bodyPr/>
          <a:lstStyle/>
          <a:p>
            <a:fld id="{718F0A5F-8877-4CAB-99DC-F4CDC23C2F8A}" type="datetimeFigureOut">
              <a:rPr lang="en-US" smtClean="0"/>
              <a:t>12/10/2025</a:t>
            </a:fld>
            <a:endParaRPr lang="en-US"/>
          </a:p>
        </p:txBody>
      </p:sp>
    </p:spTree>
    <p:extLst>
      <p:ext uri="{BB962C8B-B14F-4D97-AF65-F5344CB8AC3E}">
        <p14:creationId xmlns:p14="http://schemas.microsoft.com/office/powerpoint/2010/main" val="38333308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EC04F91D-8DB5-47B1-A114-D0FAC3BF6FEF}" type="slidenum">
              <a:rPr lang="en-US" smtClean="0"/>
              <a:t>‹#›</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718F0A5F-8877-4CAB-99DC-F4CDC23C2F8A}" type="datetimeFigureOut">
              <a:rPr lang="en-US" smtClean="0"/>
              <a:t>12/10/2025</a:t>
            </a:fld>
            <a:endParaRPr lang="en-US"/>
          </a:p>
        </p:txBody>
      </p:sp>
    </p:spTree>
    <p:extLst>
      <p:ext uri="{BB962C8B-B14F-4D97-AF65-F5344CB8AC3E}">
        <p14:creationId xmlns:p14="http://schemas.microsoft.com/office/powerpoint/2010/main" val="9919704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dirty="0"/>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EC04F91D-8DB5-47B1-A114-D0FAC3BF6FEF}" type="slidenum">
              <a:rPr lang="en-US" smtClean="0"/>
              <a:t>‹#›</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718F0A5F-8877-4CAB-99DC-F4CDC23C2F8A}" type="datetimeFigureOut">
              <a:rPr lang="en-US" smtClean="0"/>
              <a:t>12/10/2025</a:t>
            </a:fld>
            <a:endParaRPr lang="en-US"/>
          </a:p>
        </p:txBody>
      </p:sp>
    </p:spTree>
    <p:extLst>
      <p:ext uri="{BB962C8B-B14F-4D97-AF65-F5344CB8AC3E}">
        <p14:creationId xmlns:p14="http://schemas.microsoft.com/office/powerpoint/2010/main" val="9505737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9042400" cy="1143000"/>
          </a:xfrm>
        </p:spPr>
        <p:txBody>
          <a:bodyPr/>
          <a:lstStyle/>
          <a:p>
            <a:r>
              <a:rPr lang="en-US" dirty="0"/>
              <a:t>Click to edit Master title style</a:t>
            </a:r>
          </a:p>
        </p:txBody>
      </p:sp>
      <p:sp>
        <p:nvSpPr>
          <p:cNvPr id="3" name="Content Placeholder 2"/>
          <p:cNvSpPr>
            <a:spLocks noGrp="1"/>
          </p:cNvSpPr>
          <p:nvPr>
            <p:ph sz="quarter" idx="1"/>
          </p:nvPr>
        </p:nvSpPr>
        <p:spPr>
          <a:xfrm>
            <a:off x="914400" y="1981200"/>
            <a:ext cx="5080000" cy="2019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197600" y="1981200"/>
            <a:ext cx="5080000" cy="2019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half" idx="3"/>
          </p:nvPr>
        </p:nvSpPr>
        <p:spPr>
          <a:xfrm>
            <a:off x="914400" y="4152900"/>
            <a:ext cx="10363200" cy="2019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069475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8F0A5F-8877-4CAB-99DC-F4CDC23C2F8A}" type="datetimeFigureOut">
              <a:rPr lang="en-US" smtClean="0"/>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04F91D-8DB5-47B1-A114-D0FAC3BF6FEF}" type="slidenum">
              <a:rPr lang="en-US" smtClean="0"/>
              <a:t>‹#›</a:t>
            </a:fld>
            <a:endParaRPr lang="en-US"/>
          </a:p>
        </p:txBody>
      </p:sp>
    </p:spTree>
    <p:extLst>
      <p:ext uri="{BB962C8B-B14F-4D97-AF65-F5344CB8AC3E}">
        <p14:creationId xmlns:p14="http://schemas.microsoft.com/office/powerpoint/2010/main" val="10722565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and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98826-5354-4DD1-A8B1-7C10E4F5FD41}"/>
              </a:ext>
            </a:extLst>
          </p:cNvPr>
          <p:cNvSpPr>
            <a:spLocks noGrp="1"/>
          </p:cNvSpPr>
          <p:nvPr>
            <p:ph type="title" hasCustomPrompt="1"/>
          </p:nvPr>
        </p:nvSpPr>
        <p:spPr/>
        <p:txBody>
          <a:bodyPr/>
          <a:lstStyle>
            <a:lvl1pPr>
              <a:defRPr/>
            </a:lvl1pPr>
          </a:lstStyle>
          <a:p>
            <a:r>
              <a:rPr lang="en-US" dirty="0"/>
              <a:t>Click to edit master title style</a:t>
            </a:r>
          </a:p>
        </p:txBody>
      </p:sp>
      <p:sp>
        <p:nvSpPr>
          <p:cNvPr id="4" name="Text Placeholder 3">
            <a:extLst>
              <a:ext uri="{FF2B5EF4-FFF2-40B4-BE49-F238E27FC236}">
                <a16:creationId xmlns:a16="http://schemas.microsoft.com/office/drawing/2014/main" id="{C7602312-55C2-4316-B41A-703D2ECCF0AB}"/>
              </a:ext>
            </a:extLst>
          </p:cNvPr>
          <p:cNvSpPr>
            <a:spLocks noGrp="1"/>
          </p:cNvSpPr>
          <p:nvPr>
            <p:ph type="body" sz="quarter" idx="10"/>
          </p:nvPr>
        </p:nvSpPr>
        <p:spPr>
          <a:xfrm>
            <a:off x="1072800" y="1720800"/>
            <a:ext cx="9064800" cy="4262400"/>
          </a:xfrm>
          <a:prstGeom prst="rect">
            <a:avLst/>
          </a:prstGeom>
        </p:spPr>
        <p:txBody>
          <a:bodyPr/>
          <a:lstStyle>
            <a:lvl1pPr>
              <a:lnSpc>
                <a:spcPts val="3300"/>
              </a:lnSpc>
              <a:spcBef>
                <a:spcPts val="600"/>
              </a:spcBef>
              <a:spcAft>
                <a:spcPts val="600"/>
              </a:spcAft>
              <a:buClr>
                <a:schemeClr val="accent1"/>
              </a:buClr>
              <a:defRPr sz="2400">
                <a:solidFill>
                  <a:schemeClr val="tx2"/>
                </a:solidFill>
                <a:latin typeface="Arial" panose="020B0604020202020204" pitchFamily="34" charset="0"/>
                <a:cs typeface="Arial" panose="020B0604020202020204" pitchFamily="34" charset="0"/>
              </a:defRPr>
            </a:lvl1pPr>
            <a:lvl2pPr marL="465138" indent="-173038">
              <a:lnSpc>
                <a:spcPts val="2600"/>
              </a:lnSpc>
              <a:spcBef>
                <a:spcPts val="0"/>
              </a:spcBef>
              <a:spcAft>
                <a:spcPts val="300"/>
              </a:spcAft>
              <a:buClr>
                <a:srgbClr val="AAD3E1"/>
              </a:buClr>
              <a:buSzPct val="100000"/>
              <a:buFont typeface="Arial" panose="020B0604020202020204" pitchFamily="34" charset="0"/>
              <a:buChar char="•"/>
              <a:tabLst/>
              <a:defRPr sz="2000" b="0" i="0">
                <a:solidFill>
                  <a:schemeClr val="tx2"/>
                </a:solidFill>
                <a:latin typeface="Arial" panose="020B0604020202020204" pitchFamily="34" charset="0"/>
                <a:cs typeface="Arial" panose="020B0604020202020204" pitchFamily="34" charset="0"/>
              </a:defRPr>
            </a:lvl2pPr>
            <a:lvl3pPr>
              <a:defRPr/>
            </a:lvl3pPr>
            <a:lvl4pPr>
              <a:buClr>
                <a:srgbClr val="6B776D"/>
              </a:buClr>
              <a:defRPr/>
            </a:lvl4pPr>
            <a:lvl5pPr>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1925995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nd Tabl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94B2EF4-A627-40D8-A88C-7D6931C8C357}"/>
              </a:ext>
            </a:extLst>
          </p:cNvPr>
          <p:cNvSpPr>
            <a:spLocks noGrp="1"/>
          </p:cNvSpPr>
          <p:nvPr>
            <p:ph type="title"/>
          </p:nvPr>
        </p:nvSpPr>
        <p:spPr>
          <a:xfrm>
            <a:off x="581192" y="619412"/>
            <a:ext cx="9463956" cy="750987"/>
          </a:xfrm>
          <a:prstGeom prst="rect">
            <a:avLst/>
          </a:prstGeom>
        </p:spPr>
        <p:txBody>
          <a:bodyPr vert="horz" lIns="91440" tIns="45720" rIns="91440" bIns="45720" rtlCol="0" anchor="b">
            <a:normAutofit/>
          </a:bodyPr>
          <a:lstStyle>
            <a:lvl1pPr>
              <a:defRPr>
                <a:solidFill>
                  <a:schemeClr val="bg1"/>
                </a:solidFill>
              </a:defRPr>
            </a:lvl1pPr>
          </a:lstStyle>
          <a:p>
            <a:r>
              <a:rPr lang="en-US" dirty="0"/>
              <a:t>Click to edit Master title style</a:t>
            </a:r>
          </a:p>
        </p:txBody>
      </p:sp>
      <p:sp>
        <p:nvSpPr>
          <p:cNvPr id="3" name="Table Placeholder 2">
            <a:extLst>
              <a:ext uri="{FF2B5EF4-FFF2-40B4-BE49-F238E27FC236}">
                <a16:creationId xmlns:a16="http://schemas.microsoft.com/office/drawing/2014/main" id="{9F2671DD-3B83-1D4C-8903-2DB73969565C}"/>
              </a:ext>
            </a:extLst>
          </p:cNvPr>
          <p:cNvSpPr>
            <a:spLocks noGrp="1"/>
          </p:cNvSpPr>
          <p:nvPr>
            <p:ph type="tbl" sz="quarter" idx="10"/>
          </p:nvPr>
        </p:nvSpPr>
        <p:spPr>
          <a:xfrm>
            <a:off x="615950" y="1701800"/>
            <a:ext cx="9442450" cy="589844"/>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icon to add table</a:t>
            </a:r>
          </a:p>
        </p:txBody>
      </p:sp>
    </p:spTree>
    <p:extLst>
      <p:ext uri="{BB962C8B-B14F-4D97-AF65-F5344CB8AC3E}">
        <p14:creationId xmlns:p14="http://schemas.microsoft.com/office/powerpoint/2010/main" val="27405180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and 2-Column Tex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B664BED-03FB-4263-844E-EDB14E4DEC79}"/>
              </a:ext>
            </a:extLst>
          </p:cNvPr>
          <p:cNvSpPr>
            <a:spLocks noGrp="1"/>
          </p:cNvSpPr>
          <p:nvPr>
            <p:ph type="title"/>
          </p:nvPr>
        </p:nvSpPr>
        <p:spPr>
          <a:xfrm>
            <a:off x="581192" y="619412"/>
            <a:ext cx="10312408" cy="750987"/>
          </a:xfrm>
          <a:prstGeom prst="rect">
            <a:avLst/>
          </a:prstGeom>
        </p:spPr>
        <p:txBody>
          <a:bodyPr vert="horz" lIns="91440" tIns="45720" rIns="91440" bIns="45720" rtlCol="0" anchor="b">
            <a:normAutofit/>
          </a:bodyPr>
          <a:lstStyle/>
          <a:p>
            <a:r>
              <a:rPr lang="en-US" dirty="0"/>
              <a:t>Click to edit Master title style</a:t>
            </a:r>
          </a:p>
        </p:txBody>
      </p:sp>
      <p:sp>
        <p:nvSpPr>
          <p:cNvPr id="3" name="Content Placeholder 2"/>
          <p:cNvSpPr>
            <a:spLocks noGrp="1"/>
          </p:cNvSpPr>
          <p:nvPr>
            <p:ph idx="1"/>
          </p:nvPr>
        </p:nvSpPr>
        <p:spPr>
          <a:xfrm>
            <a:off x="581193" y="1621783"/>
            <a:ext cx="4555584" cy="4212899"/>
          </a:xfrm>
          <a:prstGeom prst="rect">
            <a:avLst/>
          </a:prstGeom>
        </p:spPr>
        <p:txBody>
          <a:bodyPr anchor="t"/>
          <a:lstStyle>
            <a:lvl1pPr marL="306000" indent="-306000">
              <a:lnSpc>
                <a:spcPts val="3000"/>
              </a:lnSpc>
              <a:spcBef>
                <a:spcPts val="300"/>
              </a:spcBef>
              <a:spcAft>
                <a:spcPts val="300"/>
              </a:spcAft>
              <a:buClr>
                <a:schemeClr val="accent1"/>
              </a:buClr>
              <a:buFont typeface="Wingdings" panose="05000000000000000000" pitchFamily="2" charset="2"/>
              <a:buChar char="§"/>
              <a:defRPr sz="2400">
                <a:latin typeface="Arial" panose="020B0604020202020204" pitchFamily="34" charset="0"/>
                <a:cs typeface="Arial" panose="020B0604020202020204" pitchFamily="34" charset="0"/>
              </a:defRPr>
            </a:lvl1pPr>
            <a:lvl2pPr marL="517525" indent="-193675">
              <a:lnSpc>
                <a:spcPts val="2400"/>
              </a:lnSpc>
              <a:spcBef>
                <a:spcPts val="0"/>
              </a:spcBef>
              <a:spcAft>
                <a:spcPts val="300"/>
              </a:spcAft>
              <a:buClr>
                <a:schemeClr val="accent1"/>
              </a:buClr>
              <a:buSzPct val="100000"/>
              <a:buFont typeface="Montserrat SemiBold" panose="00000700000000000000" pitchFamily="2" charset="0"/>
              <a:buChar char="–"/>
              <a:tabLst/>
              <a:defRPr sz="2000" b="0" i="0">
                <a:latin typeface="Arial" panose="020B0604020202020204" pitchFamily="34" charset="0"/>
                <a:cs typeface="Arial" panose="020B0604020202020204" pitchFamily="34" charset="0"/>
              </a:defRPr>
            </a:lvl2pPr>
            <a:lvl3pPr marL="900000" indent="-270000">
              <a:buClr>
                <a:srgbClr val="222A35"/>
              </a:buClr>
              <a:buFont typeface="Arial" panose="020B0604020202020204" pitchFamily="34" charset="0"/>
              <a:buChar char="•"/>
              <a:defRPr sz="2000"/>
            </a:lvl3pPr>
            <a:lvl4pPr marL="1242000" indent="-234000">
              <a:buClr>
                <a:srgbClr val="222A35"/>
              </a:buClr>
              <a:buFont typeface="Franklin Gothic Book" panose="020B0503020102020204" pitchFamily="34" charset="0"/>
              <a:buChar char="―"/>
              <a:defRPr sz="1600"/>
            </a:lvl4pPr>
            <a:lvl5pPr marL="1602000" indent="-234000">
              <a:buClr>
                <a:srgbClr val="222A35"/>
              </a:buClr>
              <a:buFont typeface="Franklin Gothic Book" panose="020B0503020102020204" pitchFamily="34" charset="0"/>
              <a:buChar char="―"/>
              <a:defRPr sz="1200"/>
            </a:lvl5pPr>
          </a:lstStyle>
          <a:p>
            <a:pPr lvl="0"/>
            <a:r>
              <a:rPr lang="en-US" dirty="0"/>
              <a:t>Click to edit Master text styles</a:t>
            </a:r>
          </a:p>
          <a:p>
            <a:pPr lvl="1"/>
            <a:r>
              <a:rPr lang="en-US" dirty="0"/>
              <a:t>Second level</a:t>
            </a:r>
          </a:p>
        </p:txBody>
      </p:sp>
      <p:sp>
        <p:nvSpPr>
          <p:cNvPr id="5" name="Content Placeholder 2">
            <a:extLst>
              <a:ext uri="{FF2B5EF4-FFF2-40B4-BE49-F238E27FC236}">
                <a16:creationId xmlns:a16="http://schemas.microsoft.com/office/drawing/2014/main" id="{E437675B-A6DE-4D45-8414-8DC5F0F7EC84}"/>
              </a:ext>
            </a:extLst>
          </p:cNvPr>
          <p:cNvSpPr>
            <a:spLocks noGrp="1"/>
          </p:cNvSpPr>
          <p:nvPr>
            <p:ph idx="10"/>
          </p:nvPr>
        </p:nvSpPr>
        <p:spPr>
          <a:xfrm>
            <a:off x="5601428" y="1621783"/>
            <a:ext cx="4555584" cy="4212899"/>
          </a:xfrm>
          <a:prstGeom prst="rect">
            <a:avLst/>
          </a:prstGeom>
        </p:spPr>
        <p:txBody>
          <a:bodyPr anchor="t"/>
          <a:lstStyle>
            <a:lvl1pPr marL="306000" indent="-306000">
              <a:lnSpc>
                <a:spcPts val="3000"/>
              </a:lnSpc>
              <a:spcBef>
                <a:spcPts val="300"/>
              </a:spcBef>
              <a:spcAft>
                <a:spcPts val="300"/>
              </a:spcAft>
              <a:buClr>
                <a:schemeClr val="accent1"/>
              </a:buClr>
              <a:buFont typeface="Wingdings" panose="05000000000000000000" pitchFamily="2" charset="2"/>
              <a:buChar char="§"/>
              <a:defRPr sz="2400">
                <a:latin typeface="Arial" panose="020B0604020202020204" pitchFamily="34" charset="0"/>
                <a:cs typeface="Arial" panose="020B0604020202020204" pitchFamily="34" charset="0"/>
              </a:defRPr>
            </a:lvl1pPr>
            <a:lvl2pPr marL="517525" indent="-193675">
              <a:lnSpc>
                <a:spcPts val="2400"/>
              </a:lnSpc>
              <a:spcBef>
                <a:spcPts val="0"/>
              </a:spcBef>
              <a:spcAft>
                <a:spcPts val="300"/>
              </a:spcAft>
              <a:buClr>
                <a:schemeClr val="accent1"/>
              </a:buClr>
              <a:buSzPct val="100000"/>
              <a:buFont typeface="Montserrat SemiBold" panose="00000700000000000000" pitchFamily="2" charset="0"/>
              <a:buChar char="–"/>
              <a:tabLst/>
              <a:defRPr sz="2000" b="0" i="0">
                <a:latin typeface="Arial" panose="020B0604020202020204" pitchFamily="34" charset="0"/>
                <a:cs typeface="Arial" panose="020B0604020202020204" pitchFamily="34" charset="0"/>
              </a:defRPr>
            </a:lvl2pPr>
            <a:lvl3pPr marL="900000" indent="-270000">
              <a:buClr>
                <a:srgbClr val="222A35"/>
              </a:buClr>
              <a:buFont typeface="Arial" panose="020B0604020202020204" pitchFamily="34" charset="0"/>
              <a:buChar char="•"/>
              <a:defRPr sz="2000"/>
            </a:lvl3pPr>
            <a:lvl4pPr marL="1242000" indent="-234000">
              <a:buClr>
                <a:srgbClr val="222A35"/>
              </a:buClr>
              <a:buFont typeface="Franklin Gothic Book" panose="020B0503020102020204" pitchFamily="34" charset="0"/>
              <a:buChar char="―"/>
              <a:defRPr sz="1600"/>
            </a:lvl4pPr>
            <a:lvl5pPr marL="1602000" indent="-234000">
              <a:buClr>
                <a:srgbClr val="222A35"/>
              </a:buClr>
              <a:buFont typeface="Franklin Gothic Book" panose="020B0503020102020204" pitchFamily="34" charset="0"/>
              <a:buChar char="―"/>
              <a:defRPr sz="12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555312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8F0A5F-8877-4CAB-99DC-F4CDC23C2F8A}" type="datetimeFigureOut">
              <a:rPr lang="en-US" smtClean="0"/>
              <a:t>12/10/2025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04F91D-8DB5-47B1-A114-D0FAC3BF6FEF}" type="slidenum">
              <a:rPr lang="en-US" smtClean="0"/>
              <a:t>‹#›</a:t>
            </a:fld>
            <a:endParaRPr lang="en-US"/>
          </a:p>
        </p:txBody>
      </p:sp>
    </p:spTree>
    <p:extLst>
      <p:ext uri="{BB962C8B-B14F-4D97-AF65-F5344CB8AC3E}">
        <p14:creationId xmlns:p14="http://schemas.microsoft.com/office/powerpoint/2010/main" val="4282244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718F0A5F-8877-4CAB-99DC-F4CDC23C2F8A}" type="datetimeFigureOut">
              <a:rPr lang="en-US" smtClean="0"/>
              <a:t>12/10/2025</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EC04F91D-8DB5-47B1-A114-D0FAC3BF6FEF}" type="slidenum">
              <a:rPr lang="en-US" smtClean="0"/>
              <a:t>‹#›</a:t>
            </a:fld>
            <a:endParaRPr lang="en-US"/>
          </a:p>
        </p:txBody>
      </p:sp>
    </p:spTree>
    <p:extLst>
      <p:ext uri="{BB962C8B-B14F-4D97-AF65-F5344CB8AC3E}">
        <p14:creationId xmlns:p14="http://schemas.microsoft.com/office/powerpoint/2010/main" val="3865874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18F0A5F-8877-4CAB-99DC-F4CDC23C2F8A}" type="datetimeFigureOut">
              <a:rPr lang="en-US" smtClean="0"/>
              <a:t>12/10/2025</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EC04F91D-8DB5-47B1-A114-D0FAC3BF6FEF}" type="slidenum">
              <a:rPr lang="en-US" smtClean="0"/>
              <a:t>‹#›</a:t>
            </a:fld>
            <a:endParaRPr lang="en-US"/>
          </a:p>
        </p:txBody>
      </p:sp>
    </p:spTree>
    <p:extLst>
      <p:ext uri="{BB962C8B-B14F-4D97-AF65-F5344CB8AC3E}">
        <p14:creationId xmlns:p14="http://schemas.microsoft.com/office/powerpoint/2010/main" val="3928342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718F0A5F-8877-4CAB-99DC-F4CDC23C2F8A}" type="datetimeFigureOut">
              <a:rPr lang="en-US" smtClean="0"/>
              <a:t>12/10/2025</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EC04F91D-8DB5-47B1-A114-D0FAC3BF6FEF}" type="slidenum">
              <a:rPr lang="en-US" smtClean="0"/>
              <a:t>‹#›</a:t>
            </a:fld>
            <a:endParaRPr lang="en-US"/>
          </a:p>
        </p:txBody>
      </p:sp>
    </p:spTree>
    <p:extLst>
      <p:ext uri="{BB962C8B-B14F-4D97-AF65-F5344CB8AC3E}">
        <p14:creationId xmlns:p14="http://schemas.microsoft.com/office/powerpoint/2010/main" val="2323146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8F0A5F-8877-4CAB-99DC-F4CDC23C2F8A}" type="datetimeFigureOut">
              <a:rPr lang="en-US" smtClean="0"/>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04F91D-8DB5-47B1-A114-D0FAC3BF6FEF}" type="slidenum">
              <a:rPr lang="en-US" smtClean="0"/>
              <a:t>‹#›</a:t>
            </a:fld>
            <a:endParaRPr lang="en-US"/>
          </a:p>
        </p:txBody>
      </p:sp>
    </p:spTree>
    <p:extLst>
      <p:ext uri="{BB962C8B-B14F-4D97-AF65-F5344CB8AC3E}">
        <p14:creationId xmlns:p14="http://schemas.microsoft.com/office/powerpoint/2010/main" val="2307036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5.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image" Target="../media/image5.png"/><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image" Target="../media/image4.png"/><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image" Target="../media/image3.png"/><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image" Target="../media/image2.png"/><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3" cstate="email">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4" cstate="email">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 name="Picture 8"/>
          <p:cNvPicPr>
            <a:picLocks noChangeAspect="1"/>
          </p:cNvPicPr>
          <p:nvPr/>
        </p:nvPicPr>
        <p:blipFill rotWithShape="1">
          <a:blip r:embed="rId25" cstate="email">
            <a:extLst>
              <a:ext uri="{28A0092B-C50C-407E-A947-70E740481C1C}">
                <a14:useLocalDpi xmlns:a14="http://schemas.microsoft.com/office/drawing/2010/main"/>
              </a:ext>
            </a:extLst>
          </a:blip>
          <a:srcRect t="28713"/>
          <a:stretch/>
        </p:blipFill>
        <p:spPr>
          <a:xfrm>
            <a:off x="8000197" y="0"/>
            <a:ext cx="1603387" cy="1143000"/>
          </a:xfrm>
          <a:prstGeom prst="rect">
            <a:avLst/>
          </a:prstGeom>
        </p:spPr>
      </p:pic>
      <p:pic>
        <p:nvPicPr>
          <p:cNvPr id="10" name="Picture 9"/>
          <p:cNvPicPr>
            <a:picLocks noChangeAspect="1"/>
          </p:cNvPicPr>
          <p:nvPr/>
        </p:nvPicPr>
        <p:blipFill rotWithShape="1">
          <a:blip r:embed="rId26" cstate="email">
            <a:extLst>
              <a:ext uri="{28A0092B-C50C-407E-A947-70E740481C1C}">
                <a14:useLocalDpi xmlns:a14="http://schemas.microsoft.com/office/drawing/2010/main"/>
              </a:ext>
            </a:extLst>
          </a:blip>
          <a:srcRect b="24199"/>
          <a:stretch/>
        </p:blipFill>
        <p:spPr>
          <a:xfrm>
            <a:off x="8609012" y="6092866"/>
            <a:ext cx="993734" cy="765134"/>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lvl="0"/>
            <a:fld id="{D96E9F7D-C994-404B-B98F-B44C33D765C1}" type="datetime1">
              <a:rPr lang="en-US" smtClean="0"/>
              <a:pPr lvl="0"/>
              <a:t>12/10/2025</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lvl="0"/>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lvl="0"/>
            <a:fld id="{FA571754-B56D-4AAD-B80E-D19AC18F6745}" type="slidenum">
              <a:rPr lang="en-US" smtClean="0"/>
              <a:t>‹#›</a:t>
            </a:fld>
            <a:endParaRPr lang="en-US"/>
          </a:p>
        </p:txBody>
      </p:sp>
    </p:spTree>
    <p:extLst>
      <p:ext uri="{BB962C8B-B14F-4D97-AF65-F5344CB8AC3E}">
        <p14:creationId xmlns:p14="http://schemas.microsoft.com/office/powerpoint/2010/main" val="1931234161"/>
      </p:ext>
    </p:extLst>
  </p:cSld>
  <p:clrMap bg1="dk1" tx1="lt1" bg2="dk2" tx2="lt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 id="2147484018" r:id="rId14"/>
    <p:sldLayoutId id="2147484019" r:id="rId15"/>
    <p:sldLayoutId id="2147484020" r:id="rId16"/>
    <p:sldLayoutId id="2147484021" r:id="rId17"/>
    <p:sldLayoutId id="2147484022" r:id="rId18"/>
    <p:sldLayoutId id="2147484023" r:id="rId19"/>
    <p:sldLayoutId id="2147484024" r:id="rId20"/>
    <p:sldLayoutId id="2147484025" r:id="rId21"/>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p:nvPicPr>
        <p:blipFill rotWithShape="1">
          <a:blip r:embed="rId23" cstate="email">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rotWithShape="1">
          <a:blip r:embed="rId24" cstate="email">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16" name="Oval 15">
            <a:extLst>
              <a:ext uri="{C183D7F6-B498-43B3-948B-1728B52AA6E4}">
                <adec:decorative xmlns:adec="http://schemas.microsoft.com/office/drawing/2017/decorative" val="1"/>
              </a:ext>
            </a:extLst>
          </p:cNvPr>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 name="Picture 8">
            <a:extLst>
              <a:ext uri="{C183D7F6-B498-43B3-948B-1728B52AA6E4}">
                <adec:decorative xmlns:adec="http://schemas.microsoft.com/office/drawing/2017/decorative" val="1"/>
              </a:ext>
            </a:extLst>
          </p:cNvPr>
          <p:cNvPicPr>
            <a:picLocks noChangeAspect="1"/>
          </p:cNvPicPr>
          <p:nvPr/>
        </p:nvPicPr>
        <p:blipFill rotWithShape="1">
          <a:blip r:embed="rId25" cstate="email">
            <a:extLst>
              <a:ext uri="{28A0092B-C50C-407E-A947-70E740481C1C}">
                <a14:useLocalDpi xmlns:a14="http://schemas.microsoft.com/office/drawing/2010/main"/>
              </a:ext>
            </a:extLst>
          </a:blip>
          <a:srcRect t="28713"/>
          <a:stretch/>
        </p:blipFill>
        <p:spPr>
          <a:xfrm>
            <a:off x="8000197" y="0"/>
            <a:ext cx="1603387" cy="1143000"/>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rotWithShape="1">
          <a:blip r:embed="rId26" cstate="email">
            <a:extLst>
              <a:ext uri="{28A0092B-C50C-407E-A947-70E740481C1C}">
                <a14:useLocalDpi xmlns:a14="http://schemas.microsoft.com/office/drawing/2010/main"/>
              </a:ext>
            </a:extLst>
          </a:blip>
          <a:srcRect b="24199"/>
          <a:stretch/>
        </p:blipFill>
        <p:spPr>
          <a:xfrm>
            <a:off x="8609012" y="6092866"/>
            <a:ext cx="993734" cy="765134"/>
          </a:xfrm>
          <a:prstGeom prst="rect">
            <a:avLst/>
          </a:prstGeom>
        </p:spPr>
      </p:pic>
      <p:sp>
        <p:nvSpPr>
          <p:cNvPr id="14" name="Rectangle 13">
            <a:extLst>
              <a:ext uri="{C183D7F6-B498-43B3-948B-1728B52AA6E4}">
                <adec:decorative xmlns:adec="http://schemas.microsoft.com/office/drawing/2017/decorative" val="1"/>
              </a:ext>
            </a:extLst>
          </p:cNvPr>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lvl="0"/>
            <a:fld id="{FA571754-B56D-4AAD-B80E-D19AC18F6745}" type="slidenum">
              <a:rPr lang="en-US" smtClean="0"/>
              <a:t>‹#›</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lvl="0"/>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lvl="0"/>
            <a:fld id="{D96E9F7D-C994-404B-B98F-B44C33D765C1}" type="datetime1">
              <a:rPr lang="en-US" smtClean="0"/>
              <a:pPr lvl="0"/>
              <a:t>12/10/2025</a:t>
            </a:fld>
            <a:endParaRPr lang="en-US" dirty="0"/>
          </a:p>
        </p:txBody>
      </p:sp>
    </p:spTree>
    <p:extLst>
      <p:ext uri="{BB962C8B-B14F-4D97-AF65-F5344CB8AC3E}">
        <p14:creationId xmlns:p14="http://schemas.microsoft.com/office/powerpoint/2010/main" val="1082216870"/>
      </p:ext>
    </p:extLst>
  </p:cSld>
  <p:clrMap bg1="dk1" tx1="lt1" bg2="dk2" tx2="lt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 id="2147484038" r:id="rId12"/>
    <p:sldLayoutId id="2147484039" r:id="rId13"/>
    <p:sldLayoutId id="2147484040" r:id="rId14"/>
    <p:sldLayoutId id="2147484041" r:id="rId15"/>
    <p:sldLayoutId id="2147484042" r:id="rId16"/>
    <p:sldLayoutId id="2147484043" r:id="rId17"/>
    <p:sldLayoutId id="2147484044" r:id="rId18"/>
    <p:sldLayoutId id="2147484045" r:id="rId19"/>
    <p:sldLayoutId id="2147484046" r:id="rId20"/>
    <p:sldLayoutId id="2147484047" r:id="rId21"/>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28.jpeg"/><Relationship Id="rId5" Type="http://schemas.openxmlformats.org/officeDocument/2006/relationships/image" Target="../media/image27.jpe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1.xml"/><Relationship Id="rId5" Type="http://schemas.openxmlformats.org/officeDocument/2006/relationships/image" Target="../media/image36.pn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39.png"/><Relationship Id="rId5" Type="http://schemas.openxmlformats.org/officeDocument/2006/relationships/image" Target="../media/image42.jpe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1.xml"/><Relationship Id="rId5" Type="http://schemas.openxmlformats.org/officeDocument/2006/relationships/image" Target="../media/image44.jpe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21.xml"/><Relationship Id="rId6" Type="http://schemas.openxmlformats.org/officeDocument/2006/relationships/image" Target="../media/image36.png"/><Relationship Id="rId5" Type="http://schemas.openxmlformats.org/officeDocument/2006/relationships/image" Target="../media/image47.jpe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hyperlink" Target="https://storymaps.arcgis.com/stories/a205281cfc004dfc80055503c9c8befe" TargetMode="External"/><Relationship Id="rId2" Type="http://schemas.openxmlformats.org/officeDocument/2006/relationships/notesSlide" Target="../notesSlides/notesSlide23.xml"/><Relationship Id="rId1" Type="http://schemas.openxmlformats.org/officeDocument/2006/relationships/slideLayout" Target="../slideLayouts/slideLayout21.xml"/><Relationship Id="rId5" Type="http://schemas.openxmlformats.org/officeDocument/2006/relationships/image" Target="../media/image49.png"/><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21.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hyperlink" Target="https://www.mass.gov/forms/shape-the-future-of-our-trails-share-your-experience"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21.xm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21.xml"/><Relationship Id="rId5" Type="http://schemas.openxmlformats.org/officeDocument/2006/relationships/image" Target="../media/image47.jpeg"/><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3" Type="http://schemas.openxmlformats.org/officeDocument/2006/relationships/hyperlink" Target="https://www.mass.gov/dcr-public-meetings-information" TargetMode="External"/><Relationship Id="rId2" Type="http://schemas.openxmlformats.org/officeDocument/2006/relationships/notesSlide" Target="../notesSlides/notesSlide32.xml"/><Relationship Id="rId1" Type="http://schemas.openxmlformats.org/officeDocument/2006/relationships/slideLayout" Target="../slideLayouts/slideLayout2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hyperlink" Target="https://www.mass.gov/forms/dcr-public-comment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mass.gov/forms/dcr-public-comment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ail through Leominster State Forest with trees and rocks around&#10;&#10;">
            <a:extLst>
              <a:ext uri="{FF2B5EF4-FFF2-40B4-BE49-F238E27FC236}">
                <a16:creationId xmlns:a16="http://schemas.microsoft.com/office/drawing/2014/main" id="{BCC23CA5-41E2-7F3F-4014-6307F5EC24C4}"/>
              </a:ext>
            </a:extLst>
          </p:cNvPr>
          <p:cNvPicPr>
            <a:picLocks noChangeAspect="1"/>
          </p:cNvPicPr>
          <p:nvPr/>
        </p:nvPicPr>
        <p:blipFill>
          <a:blip r:embed="rId3">
            <a:extLst>
              <a:ext uri="{28A0092B-C50C-407E-A947-70E740481C1C}">
                <a14:useLocalDpi xmlns:a14="http://schemas.microsoft.com/office/drawing/2010/main" val="0"/>
              </a:ext>
            </a:extLst>
          </a:blip>
          <a:srcRect l="25183" r="38160"/>
          <a:stretch>
            <a:fillRect/>
          </a:stretch>
        </p:blipFill>
        <p:spPr>
          <a:xfrm rot="5400000">
            <a:off x="3116522" y="-2217477"/>
            <a:ext cx="5958952" cy="12192001"/>
          </a:xfrm>
          <a:prstGeom prst="rect">
            <a:avLst/>
          </a:prstGeom>
        </p:spPr>
      </p:pic>
      <p:sp>
        <p:nvSpPr>
          <p:cNvPr id="122888" name="Rectangle 8"/>
          <p:cNvSpPr>
            <a:spLocks noGrp="1" noChangeArrowheads="1"/>
          </p:cNvSpPr>
          <p:nvPr>
            <p:ph type="title"/>
          </p:nvPr>
        </p:nvSpPr>
        <p:spPr>
          <a:xfrm>
            <a:off x="0" y="4464364"/>
            <a:ext cx="12191999" cy="2393636"/>
          </a:xfrm>
          <a:solidFill>
            <a:schemeClr val="bg1">
              <a:lumMod val="50000"/>
              <a:alpha val="70000"/>
            </a:schemeClr>
          </a:solidFill>
          <a:effectLst>
            <a:outerShdw dist="35921" dir="2700000" algn="ctr" rotWithShape="0">
              <a:srgbClr val="002060">
                <a:alpha val="50000"/>
              </a:srgbClr>
            </a:outerShdw>
          </a:effectLst>
        </p:spPr>
        <p:txBody>
          <a:bodyPr>
            <a:normAutofit/>
          </a:bodyPr>
          <a:lstStyle/>
          <a:p>
            <a:pPr marL="457200">
              <a:defRPr/>
            </a:pPr>
            <a:r>
              <a:rPr lang="en-US" sz="6000" b="1">
                <a:effectLst>
                  <a:outerShdw blurRad="50800" dist="50800" dir="5400000" algn="tl" rotWithShape="0">
                    <a:srgbClr val="002060"/>
                  </a:outerShdw>
                </a:effectLst>
              </a:rPr>
              <a:t>Leominster State Forest</a:t>
            </a:r>
            <a:br>
              <a:rPr lang="en-US" sz="6000" b="1">
                <a:effectLst>
                  <a:outerShdw blurRad="50800" dist="50800" dir="5400000" algn="tl" rotWithShape="0">
                    <a:srgbClr val="002060"/>
                  </a:outerShdw>
                </a:effectLst>
              </a:rPr>
            </a:br>
            <a:r>
              <a:rPr lang="en-US" sz="6000" b="1">
                <a:effectLst>
                  <a:outerShdw blurRad="50800" dist="50800" dir="5400000" algn="tl" rotWithShape="0">
                    <a:srgbClr val="002060"/>
                  </a:outerShdw>
                </a:effectLst>
              </a:rPr>
              <a:t>Trail System Master Plan</a:t>
            </a:r>
            <a:br>
              <a:rPr lang="en-US" sz="3200" b="1">
                <a:effectLst>
                  <a:outerShdw blurRad="50800" dist="50800" dir="5400000" algn="tl" rotWithShape="0">
                    <a:srgbClr val="002060"/>
                  </a:outerShdw>
                </a:effectLst>
              </a:rPr>
            </a:br>
            <a:r>
              <a:rPr lang="en-US" sz="2800">
                <a:solidFill>
                  <a:srgbClr val="FFFFFF"/>
                </a:solidFill>
                <a:effectLst>
                  <a:outerShdw blurRad="50800" dist="63500" dir="2700000" algn="tl" rotWithShape="0">
                    <a:srgbClr val="002060"/>
                  </a:outerShdw>
                </a:effectLst>
              </a:rPr>
              <a:t>November 13, 2025- Public Meeting</a:t>
            </a:r>
            <a:endParaRPr lang="en-US" sz="4000">
              <a:solidFill>
                <a:srgbClr val="FFFFFF"/>
              </a:solidFill>
              <a:effectLst>
                <a:outerShdw blurRad="50800" dist="63500" dir="2700000" algn="tl" rotWithShape="0">
                  <a:schemeClr val="bg1">
                    <a:alpha val="67000"/>
                  </a:schemeClr>
                </a:outerShdw>
              </a:effectLst>
              <a:ea typeface="Verdana"/>
            </a:endParaRPr>
          </a:p>
        </p:txBody>
      </p:sp>
      <p:pic>
        <p:nvPicPr>
          <p:cNvPr id="13" name="Picture 12">
            <a:extLst>
              <a:ext uri="{FF2B5EF4-FFF2-40B4-BE49-F238E27FC236}">
                <a16:creationId xmlns:a16="http://schemas.microsoft.com/office/drawing/2014/main" id="{A4D3F9E0-7990-434F-B413-887CE88F1D82}"/>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1257" y="157245"/>
            <a:ext cx="4433976" cy="741803"/>
          </a:xfrm>
          <a:prstGeom prst="rect">
            <a:avLst/>
          </a:prstGeom>
          <a:ln>
            <a:solidFill>
              <a:schemeClr val="bg1"/>
            </a:solidFill>
          </a:ln>
        </p:spPr>
      </p:pic>
      <p:sp>
        <p:nvSpPr>
          <p:cNvPr id="7" name="TextBox 6">
            <a:extLst>
              <a:ext uri="{FF2B5EF4-FFF2-40B4-BE49-F238E27FC236}">
                <a16:creationId xmlns:a16="http://schemas.microsoft.com/office/drawing/2014/main" id="{3F846521-7AB1-E060-2A2F-25508E64C471}"/>
              </a:ext>
            </a:extLst>
          </p:cNvPr>
          <p:cNvSpPr txBox="1"/>
          <p:nvPr/>
        </p:nvSpPr>
        <p:spPr>
          <a:xfrm>
            <a:off x="10369561" y="6581001"/>
            <a:ext cx="1822439" cy="276999"/>
          </a:xfrm>
          <a:prstGeom prst="rect">
            <a:avLst/>
          </a:prstGeom>
          <a:noFill/>
          <a:effectLst/>
        </p:spPr>
        <p:txBody>
          <a:bodyPr wrap="square" lIns="91440" tIns="45720" rIns="91440" bIns="45720" rtlCol="0" anchor="t">
            <a:spAutoFit/>
          </a:bodyPr>
          <a:lstStyle/>
          <a:p>
            <a:r>
              <a:rPr lang="en-US" sz="1200">
                <a:solidFill>
                  <a:srgbClr val="FFFFFF"/>
                </a:solidFill>
                <a:effectLst>
                  <a:outerShdw blurRad="50800" dist="63500" dir="2700000" algn="tl" rotWithShape="0">
                    <a:prstClr val="black"/>
                  </a:outerShdw>
                </a:effectLst>
              </a:rPr>
              <a:t>Photo by BSC Group</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7FAB9-12BA-5DA2-7FF3-42DC577B398B}"/>
              </a:ext>
            </a:extLst>
          </p:cNvPr>
          <p:cNvSpPr>
            <a:spLocks noGrp="1"/>
          </p:cNvSpPr>
          <p:nvPr>
            <p:ph type="title"/>
          </p:nvPr>
        </p:nvSpPr>
        <p:spPr/>
        <p:txBody>
          <a:bodyPr/>
          <a:lstStyle/>
          <a:p>
            <a:r>
              <a:rPr lang="en-US" sz="5400"/>
              <a:t>Trail System Plans</a:t>
            </a:r>
          </a:p>
        </p:txBody>
      </p:sp>
      <p:sp>
        <p:nvSpPr>
          <p:cNvPr id="3" name="Content Placeholder 2">
            <a:extLst>
              <a:ext uri="{FF2B5EF4-FFF2-40B4-BE49-F238E27FC236}">
                <a16:creationId xmlns:a16="http://schemas.microsoft.com/office/drawing/2014/main" id="{9562073B-399F-0EFD-87D8-9FF9F2D81C51}"/>
              </a:ext>
            </a:extLst>
          </p:cNvPr>
          <p:cNvSpPr>
            <a:spLocks noGrp="1"/>
          </p:cNvSpPr>
          <p:nvPr>
            <p:ph sz="quarter" idx="1"/>
          </p:nvPr>
        </p:nvSpPr>
        <p:spPr/>
        <p:txBody>
          <a:bodyPr/>
          <a:lstStyle/>
          <a:p>
            <a:endParaRPr lang="en-US"/>
          </a:p>
        </p:txBody>
      </p:sp>
      <p:sp>
        <p:nvSpPr>
          <p:cNvPr id="4" name="Content Placeholder 3">
            <a:extLst>
              <a:ext uri="{FF2B5EF4-FFF2-40B4-BE49-F238E27FC236}">
                <a16:creationId xmlns:a16="http://schemas.microsoft.com/office/drawing/2014/main" id="{124EB66C-77DE-5DDC-A0F0-B321C615367E}"/>
              </a:ext>
            </a:extLst>
          </p:cNvPr>
          <p:cNvSpPr>
            <a:spLocks noGrp="1"/>
          </p:cNvSpPr>
          <p:nvPr>
            <p:ph sz="quarter" idx="2"/>
          </p:nvPr>
        </p:nvSpPr>
        <p:spPr/>
        <p:txBody>
          <a:bodyPr/>
          <a:lstStyle/>
          <a:p>
            <a:endParaRPr lang="en-US"/>
          </a:p>
        </p:txBody>
      </p:sp>
      <p:sp>
        <p:nvSpPr>
          <p:cNvPr id="5" name="Text Placeholder 4">
            <a:extLst>
              <a:ext uri="{FF2B5EF4-FFF2-40B4-BE49-F238E27FC236}">
                <a16:creationId xmlns:a16="http://schemas.microsoft.com/office/drawing/2014/main" id="{606AE05C-1297-019C-F48B-99BDAA16BBF8}"/>
              </a:ext>
            </a:extLst>
          </p:cNvPr>
          <p:cNvSpPr>
            <a:spLocks noGrp="1"/>
          </p:cNvSpPr>
          <p:nvPr>
            <p:ph type="body" sz="half" idx="3"/>
          </p:nvPr>
        </p:nvSpPr>
        <p:spPr/>
        <p:txBody>
          <a:bodyPr/>
          <a:lstStyle/>
          <a:p>
            <a:endParaRPr lang="en-US"/>
          </a:p>
        </p:txBody>
      </p:sp>
      <p:pic>
        <p:nvPicPr>
          <p:cNvPr id="8" name="Picture 7" descr="Image of the cover page of a sample Trail System Plan">
            <a:extLst>
              <a:ext uri="{FF2B5EF4-FFF2-40B4-BE49-F238E27FC236}">
                <a16:creationId xmlns:a16="http://schemas.microsoft.com/office/drawing/2014/main" id="{4613842D-AAC6-35B2-E269-820A8541AF5C}"/>
              </a:ext>
            </a:extLst>
          </p:cNvPr>
          <p:cNvPicPr>
            <a:picLocks noChangeAspect="1"/>
          </p:cNvPicPr>
          <p:nvPr/>
        </p:nvPicPr>
        <p:blipFill>
          <a:blip r:embed="rId3"/>
          <a:srcRect r="4722" b="13573"/>
          <a:stretch>
            <a:fillRect/>
          </a:stretch>
        </p:blipFill>
        <p:spPr>
          <a:xfrm>
            <a:off x="285930" y="1904997"/>
            <a:ext cx="3744460" cy="4495801"/>
          </a:xfrm>
          <a:prstGeom prst="rect">
            <a:avLst/>
          </a:prstGeom>
        </p:spPr>
      </p:pic>
      <p:pic>
        <p:nvPicPr>
          <p:cNvPr id="10" name="Picture 9" descr="Image of the table of contents of a sample Trail System Plan">
            <a:extLst>
              <a:ext uri="{FF2B5EF4-FFF2-40B4-BE49-F238E27FC236}">
                <a16:creationId xmlns:a16="http://schemas.microsoft.com/office/drawing/2014/main" id="{A843D501-BBB9-13C9-778B-EB1FCF31E8B3}"/>
              </a:ext>
            </a:extLst>
          </p:cNvPr>
          <p:cNvPicPr>
            <a:picLocks noChangeAspect="1"/>
          </p:cNvPicPr>
          <p:nvPr/>
        </p:nvPicPr>
        <p:blipFill>
          <a:blip r:embed="rId4"/>
          <a:stretch>
            <a:fillRect/>
          </a:stretch>
        </p:blipFill>
        <p:spPr>
          <a:xfrm>
            <a:off x="4168279" y="1904997"/>
            <a:ext cx="3914501" cy="4495801"/>
          </a:xfrm>
          <a:prstGeom prst="rect">
            <a:avLst/>
          </a:prstGeom>
        </p:spPr>
      </p:pic>
      <p:pic>
        <p:nvPicPr>
          <p:cNvPr id="12" name="Picture 11" descr="Image of a sample page within a sample Trail System Plan">
            <a:extLst>
              <a:ext uri="{FF2B5EF4-FFF2-40B4-BE49-F238E27FC236}">
                <a16:creationId xmlns:a16="http://schemas.microsoft.com/office/drawing/2014/main" id="{9027571F-FEDD-C6F0-7521-6C3AA50BFE15}"/>
              </a:ext>
            </a:extLst>
          </p:cNvPr>
          <p:cNvPicPr>
            <a:picLocks noChangeAspect="1"/>
          </p:cNvPicPr>
          <p:nvPr/>
        </p:nvPicPr>
        <p:blipFill>
          <a:blip r:embed="rId5"/>
          <a:stretch>
            <a:fillRect/>
          </a:stretch>
        </p:blipFill>
        <p:spPr>
          <a:xfrm>
            <a:off x="8161612" y="1904996"/>
            <a:ext cx="3772057" cy="4495801"/>
          </a:xfrm>
          <a:prstGeom prst="rect">
            <a:avLst/>
          </a:prstGeom>
        </p:spPr>
      </p:pic>
    </p:spTree>
    <p:extLst>
      <p:ext uri="{BB962C8B-B14F-4D97-AF65-F5344CB8AC3E}">
        <p14:creationId xmlns:p14="http://schemas.microsoft.com/office/powerpoint/2010/main" val="142578502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E772B-B9EC-4B56-8762-9365CA5DBDA8}"/>
              </a:ext>
            </a:extLst>
          </p:cNvPr>
          <p:cNvSpPr>
            <a:spLocks noGrp="1"/>
          </p:cNvSpPr>
          <p:nvPr>
            <p:ph type="title"/>
          </p:nvPr>
        </p:nvSpPr>
        <p:spPr>
          <a:xfrm>
            <a:off x="520861" y="778472"/>
            <a:ext cx="9443264" cy="914401"/>
          </a:xfrm>
        </p:spPr>
        <p:txBody>
          <a:bodyPr>
            <a:noAutofit/>
          </a:bodyPr>
          <a:lstStyle/>
          <a:p>
            <a:r>
              <a:rPr lang="en-US" sz="5400">
                <a:solidFill>
                  <a:schemeClr val="tx2"/>
                </a:solidFill>
                <a:effectLst>
                  <a:outerShdw blurRad="38100" dist="38100" dir="2700000" algn="tl">
                    <a:srgbClr val="000000">
                      <a:alpha val="43137"/>
                    </a:srgbClr>
                  </a:outerShdw>
                </a:effectLst>
              </a:rPr>
              <a:t>Trail System Plan </a:t>
            </a:r>
            <a:br>
              <a:rPr lang="en-US">
                <a:solidFill>
                  <a:schemeClr val="tx2"/>
                </a:solidFill>
                <a:effectLst>
                  <a:outerShdw blurRad="38100" dist="38100" dir="2700000" algn="tl">
                    <a:srgbClr val="000000">
                      <a:alpha val="43137"/>
                    </a:srgbClr>
                  </a:outerShdw>
                </a:effectLst>
              </a:rPr>
            </a:br>
            <a:r>
              <a:rPr lang="en-US" sz="3200">
                <a:solidFill>
                  <a:schemeClr val="tx2"/>
                </a:solidFill>
                <a:effectLst>
                  <a:outerShdw blurRad="38100" dist="38100" dir="2700000" algn="tl">
                    <a:srgbClr val="000000">
                      <a:alpha val="43137"/>
                    </a:srgbClr>
                  </a:outerShdw>
                </a:effectLst>
              </a:rPr>
              <a:t>Anticipated Results</a:t>
            </a:r>
          </a:p>
        </p:txBody>
      </p:sp>
      <p:sp>
        <p:nvSpPr>
          <p:cNvPr id="30" name="Rectangle 29">
            <a:extLst>
              <a:ext uri="{FF2B5EF4-FFF2-40B4-BE49-F238E27FC236}">
                <a16:creationId xmlns:a16="http://schemas.microsoft.com/office/drawing/2014/main" id="{71EE17A1-4534-AF4C-8944-6664535170B6}"/>
              </a:ext>
              <a:ext uri="{C183D7F6-B498-43B3-948B-1728B52AA6E4}">
                <adec:decorative xmlns:adec="http://schemas.microsoft.com/office/drawing/2017/decorative" val="1"/>
              </a:ext>
            </a:extLst>
          </p:cNvPr>
          <p:cNvSpPr/>
          <p:nvPr/>
        </p:nvSpPr>
        <p:spPr>
          <a:xfrm>
            <a:off x="797210" y="1768100"/>
            <a:ext cx="2449286" cy="14738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9AF9A37-EB81-F743-BB49-B137FBA0A5B5}"/>
              </a:ext>
            </a:extLst>
          </p:cNvPr>
          <p:cNvSpPr/>
          <p:nvPr/>
        </p:nvSpPr>
        <p:spPr>
          <a:xfrm>
            <a:off x="776408" y="1865662"/>
            <a:ext cx="2432956" cy="1384995"/>
          </a:xfrm>
          <a:prstGeom prst="rect">
            <a:avLst/>
          </a:prstGeom>
        </p:spPr>
        <p:txBody>
          <a:bodyPr wrap="square" lIns="0" tIns="0" rIns="0" bIns="0">
            <a:spAutoFit/>
          </a:bodyPr>
          <a:lstStyle/>
          <a:p>
            <a:pPr lvl="0" algn="ctr">
              <a:defRPr/>
            </a:pPr>
            <a:r>
              <a:rPr lang="en-US">
                <a:solidFill>
                  <a:schemeClr val="bg1"/>
                </a:solidFill>
                <a:latin typeface="Arial" panose="020B0604020202020204" pitchFamily="34" charset="0"/>
                <a:cs typeface="Arial" panose="020B0604020202020204" pitchFamily="34" charset="0"/>
              </a:rPr>
              <a:t>Develop/promote a network of sustainable trails by </a:t>
            </a:r>
            <a:r>
              <a:rPr lang="en-US">
                <a:solidFill>
                  <a:schemeClr val="bg1"/>
                </a:solidFill>
                <a:latin typeface="Arial"/>
                <a:cs typeface="Arial"/>
              </a:rPr>
              <a:t>prioritizing trail amendments &amp; maintenance needs</a:t>
            </a:r>
            <a:r>
              <a:rPr lang="en-US">
                <a:solidFill>
                  <a:schemeClr val="bg1"/>
                </a:solidFill>
                <a:latin typeface="Arial" panose="020B0604020202020204" pitchFamily="34" charset="0"/>
                <a:cs typeface="Arial" panose="020B0604020202020204" pitchFamily="34" charset="0"/>
              </a:rPr>
              <a:t> </a:t>
            </a:r>
          </a:p>
        </p:txBody>
      </p:sp>
      <p:pic>
        <p:nvPicPr>
          <p:cNvPr id="14" name="Picture 13" descr="Image of a sign saying &quot;Restoration of sensitive wildlife habitat in progress&quot;">
            <a:extLst>
              <a:ext uri="{FF2B5EF4-FFF2-40B4-BE49-F238E27FC236}">
                <a16:creationId xmlns:a16="http://schemas.microsoft.com/office/drawing/2014/main" id="{6902322A-ABB6-A65B-0549-06A7153872B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664"/>
                    </a14:imgEffect>
                    <a14:imgEffect>
                      <a14:saturation sat="127000"/>
                    </a14:imgEffect>
                    <a14:imgEffect>
                      <a14:brightnessContrast bright="8000" contrast="-15000"/>
                    </a14:imgEffect>
                  </a14:imgLayer>
                </a14:imgProps>
              </a:ext>
            </a:extLst>
          </a:blip>
          <a:srcRect l="27945" t="13625" r="17801" b="-824"/>
          <a:stretch>
            <a:fillRect/>
          </a:stretch>
        </p:blipFill>
        <p:spPr>
          <a:xfrm>
            <a:off x="771496" y="3241964"/>
            <a:ext cx="2437868" cy="2624108"/>
          </a:xfrm>
          <a:prstGeom prst="rect">
            <a:avLst/>
          </a:prstGeom>
        </p:spPr>
      </p:pic>
      <p:sp>
        <p:nvSpPr>
          <p:cNvPr id="18" name="Rectangle 17">
            <a:extLst>
              <a:ext uri="{FF2B5EF4-FFF2-40B4-BE49-F238E27FC236}">
                <a16:creationId xmlns:a16="http://schemas.microsoft.com/office/drawing/2014/main" id="{B6D9DD67-822B-1190-CB54-B0B36EADF507}"/>
              </a:ext>
              <a:ext uri="{C183D7F6-B498-43B3-948B-1728B52AA6E4}">
                <adec:decorative xmlns:adec="http://schemas.microsoft.com/office/drawing/2017/decorative" val="1"/>
              </a:ext>
            </a:extLst>
          </p:cNvPr>
          <p:cNvSpPr/>
          <p:nvPr/>
        </p:nvSpPr>
        <p:spPr>
          <a:xfrm>
            <a:off x="3353404" y="1776852"/>
            <a:ext cx="2458204" cy="14651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7FF49BC-1D15-2936-284F-692BF72148C0}"/>
              </a:ext>
            </a:extLst>
          </p:cNvPr>
          <p:cNvSpPr/>
          <p:nvPr/>
        </p:nvSpPr>
        <p:spPr>
          <a:xfrm>
            <a:off x="3480954" y="2013617"/>
            <a:ext cx="2268653" cy="830997"/>
          </a:xfrm>
          <a:prstGeom prst="rect">
            <a:avLst/>
          </a:prstGeom>
        </p:spPr>
        <p:txBody>
          <a:bodyPr wrap="square" lIns="0" tIns="0" rIns="0" bIns="0" anchor="t">
            <a:spAutoFit/>
          </a:bodyPr>
          <a:lstStyle/>
          <a:p>
            <a:pPr algn="ctr">
              <a:defRPr/>
            </a:pPr>
            <a:r>
              <a:rPr lang="en-US">
                <a:solidFill>
                  <a:schemeClr val="bg1"/>
                </a:solidFill>
                <a:latin typeface="Arial"/>
                <a:cs typeface="Arial"/>
              </a:rPr>
              <a:t>Enhanced partners and stewards collaboration</a:t>
            </a:r>
          </a:p>
        </p:txBody>
      </p:sp>
      <p:pic>
        <p:nvPicPr>
          <p:cNvPr id="23" name="Picture 22" descr="Two people talking along a trail">
            <a:extLst>
              <a:ext uri="{FF2B5EF4-FFF2-40B4-BE49-F238E27FC236}">
                <a16:creationId xmlns:a16="http://schemas.microsoft.com/office/drawing/2014/main" id="{0AD1F40A-B6D7-BBCD-63D2-6CA41E0B1307}"/>
              </a:ext>
            </a:extLst>
          </p:cNvPr>
          <p:cNvPicPr>
            <a:picLocks noChangeAspect="1"/>
          </p:cNvPicPr>
          <p:nvPr/>
        </p:nvPicPr>
        <p:blipFill>
          <a:blip r:embed="rId5">
            <a:extLst>
              <a:ext uri="{28A0092B-C50C-407E-A947-70E740481C1C}">
                <a14:useLocalDpi xmlns:a14="http://schemas.microsoft.com/office/drawing/2010/main" val="0"/>
              </a:ext>
            </a:extLst>
          </a:blip>
          <a:srcRect l="13718" t="7741" r="26614" b="7780"/>
          <a:stretch>
            <a:fillRect/>
          </a:stretch>
        </p:blipFill>
        <p:spPr>
          <a:xfrm rot="5400000">
            <a:off x="3283388" y="3316819"/>
            <a:ext cx="2599351" cy="2449638"/>
          </a:xfrm>
          <a:prstGeom prst="rect">
            <a:avLst/>
          </a:prstGeom>
        </p:spPr>
      </p:pic>
      <p:sp>
        <p:nvSpPr>
          <p:cNvPr id="32" name="Rectangle 31">
            <a:extLst>
              <a:ext uri="{FF2B5EF4-FFF2-40B4-BE49-F238E27FC236}">
                <a16:creationId xmlns:a16="http://schemas.microsoft.com/office/drawing/2014/main" id="{09111AD6-A174-1147-A801-14674D7DEBF8}"/>
              </a:ext>
              <a:ext uri="{C183D7F6-B498-43B3-948B-1728B52AA6E4}">
                <adec:decorative xmlns:adec="http://schemas.microsoft.com/office/drawing/2017/decorative" val="1"/>
              </a:ext>
            </a:extLst>
          </p:cNvPr>
          <p:cNvSpPr/>
          <p:nvPr/>
        </p:nvSpPr>
        <p:spPr>
          <a:xfrm>
            <a:off x="5914790" y="1807123"/>
            <a:ext cx="2449286" cy="14651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217B49A-2472-C04D-A8C9-839E25B23598}"/>
              </a:ext>
            </a:extLst>
          </p:cNvPr>
          <p:cNvSpPr/>
          <p:nvPr/>
        </p:nvSpPr>
        <p:spPr>
          <a:xfrm>
            <a:off x="5931793" y="1961892"/>
            <a:ext cx="2432956" cy="1107996"/>
          </a:xfrm>
          <a:prstGeom prst="rect">
            <a:avLst/>
          </a:prstGeom>
        </p:spPr>
        <p:txBody>
          <a:bodyPr wrap="square" lIns="0" tIns="0" rIns="0" bIns="0">
            <a:spAutoFit/>
          </a:bodyPr>
          <a:lstStyle/>
          <a:p>
            <a:pPr lvl="0" algn="ctr">
              <a:defRPr/>
            </a:pPr>
            <a:r>
              <a:rPr lang="en-US">
                <a:solidFill>
                  <a:schemeClr val="bg1"/>
                </a:solidFill>
                <a:latin typeface="Arial" panose="020B0604020202020204" pitchFamily="34" charset="0"/>
                <a:cs typeface="Arial" panose="020B0604020202020204" pitchFamily="34" charset="0"/>
              </a:rPr>
              <a:t>Guide the management of trails within the context of natural and cultural resources</a:t>
            </a:r>
          </a:p>
        </p:txBody>
      </p:sp>
      <p:pic>
        <p:nvPicPr>
          <p:cNvPr id="15" name="Picture 14" descr="Image of two people in outdoor work gear">
            <a:extLst>
              <a:ext uri="{FF2B5EF4-FFF2-40B4-BE49-F238E27FC236}">
                <a16:creationId xmlns:a16="http://schemas.microsoft.com/office/drawing/2014/main" id="{31B2B878-9826-6A9C-98B0-3C926D5110BF}"/>
              </a:ext>
            </a:extLst>
          </p:cNvPr>
          <p:cNvPicPr>
            <a:picLocks noChangeAspect="1"/>
          </p:cNvPicPr>
          <p:nvPr/>
        </p:nvPicPr>
        <p:blipFill>
          <a:blip r:embed="rId6"/>
          <a:srcRect l="17643" t="13625" r="17643"/>
          <a:stretch>
            <a:fillRect/>
          </a:stretch>
        </p:blipFill>
        <p:spPr>
          <a:xfrm>
            <a:off x="5926208" y="3241962"/>
            <a:ext cx="2437868" cy="2599353"/>
          </a:xfrm>
          <a:prstGeom prst="rect">
            <a:avLst/>
          </a:prstGeom>
          <a:scene3d>
            <a:camera prst="orthographicFront">
              <a:rot lat="0" lon="10800000" rev="0"/>
            </a:camera>
            <a:lightRig rig="threePt" dir="t"/>
          </a:scene3d>
        </p:spPr>
      </p:pic>
      <p:sp>
        <p:nvSpPr>
          <p:cNvPr id="35" name="Rectangle 34">
            <a:extLst>
              <a:ext uri="{FF2B5EF4-FFF2-40B4-BE49-F238E27FC236}">
                <a16:creationId xmlns:a16="http://schemas.microsoft.com/office/drawing/2014/main" id="{DA586CED-9DCB-E97B-8AD6-81B307EB756E}"/>
              </a:ext>
              <a:ext uri="{C183D7F6-B498-43B3-948B-1728B52AA6E4}">
                <adec:decorative xmlns:adec="http://schemas.microsoft.com/office/drawing/2017/decorative" val="1"/>
              </a:ext>
            </a:extLst>
          </p:cNvPr>
          <p:cNvSpPr/>
          <p:nvPr/>
        </p:nvSpPr>
        <p:spPr>
          <a:xfrm>
            <a:off x="8515061" y="1768101"/>
            <a:ext cx="2437868" cy="14738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A3AB314-E070-81F9-877A-10C599EC87D0}"/>
              </a:ext>
            </a:extLst>
          </p:cNvPr>
          <p:cNvSpPr/>
          <p:nvPr/>
        </p:nvSpPr>
        <p:spPr>
          <a:xfrm>
            <a:off x="8496768" y="1989213"/>
            <a:ext cx="2454816" cy="1107996"/>
          </a:xfrm>
          <a:prstGeom prst="rect">
            <a:avLst/>
          </a:prstGeom>
        </p:spPr>
        <p:txBody>
          <a:bodyPr wrap="square" lIns="0" tIns="0" rIns="0" bIns="0">
            <a:spAutoFit/>
          </a:bodyPr>
          <a:lstStyle/>
          <a:p>
            <a:pPr algn="ctr">
              <a:spcBef>
                <a:spcPts val="600"/>
              </a:spcBef>
              <a:spcAft>
                <a:spcPts val="600"/>
              </a:spcAft>
              <a:defRPr/>
            </a:pPr>
            <a:r>
              <a:rPr lang="en-US">
                <a:solidFill>
                  <a:schemeClr val="bg1"/>
                </a:solidFill>
                <a:latin typeface="Arial" panose="020B0604020202020204" pitchFamily="34" charset="0"/>
                <a:cs typeface="Arial" panose="020B0604020202020204" pitchFamily="34" charset="0"/>
              </a:rPr>
              <a:t>Adapt to changing fiscal, social &amp; environmental conditions</a:t>
            </a:r>
          </a:p>
        </p:txBody>
      </p:sp>
      <p:pic>
        <p:nvPicPr>
          <p:cNvPr id="37" name="Picture 36" descr="A snag in the middle of a trail with a trail sign on it">
            <a:extLst>
              <a:ext uri="{FF2B5EF4-FFF2-40B4-BE49-F238E27FC236}">
                <a16:creationId xmlns:a16="http://schemas.microsoft.com/office/drawing/2014/main" id="{4CC444CD-E070-A84B-CF43-99056838AA59}"/>
              </a:ext>
            </a:extLst>
          </p:cNvPr>
          <p:cNvPicPr>
            <a:picLocks noChangeAspect="1"/>
          </p:cNvPicPr>
          <p:nvPr/>
        </p:nvPicPr>
        <p:blipFill>
          <a:blip r:embed="rId7">
            <a:extLst>
              <a:ext uri="{28A0092B-C50C-407E-A947-70E740481C1C}">
                <a14:useLocalDpi xmlns:a14="http://schemas.microsoft.com/office/drawing/2010/main" val="0"/>
              </a:ext>
            </a:extLst>
          </a:blip>
          <a:srcRect l="4677" r="24665"/>
          <a:stretch>
            <a:fillRect/>
          </a:stretch>
        </p:blipFill>
        <p:spPr>
          <a:xfrm rot="5400000">
            <a:off x="8449869" y="3316818"/>
            <a:ext cx="2599353" cy="2449638"/>
          </a:xfrm>
          <a:prstGeom prst="rect">
            <a:avLst/>
          </a:prstGeom>
        </p:spPr>
      </p:pic>
    </p:spTree>
    <p:extLst>
      <p:ext uri="{BB962C8B-B14F-4D97-AF65-F5344CB8AC3E}">
        <p14:creationId xmlns:p14="http://schemas.microsoft.com/office/powerpoint/2010/main" val="3563650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60E1A-D780-55B1-DA18-232EEEEFBD1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F894B5E-D7DA-A0FC-4A59-295B7D0BC14E}"/>
              </a:ext>
            </a:extLst>
          </p:cNvPr>
          <p:cNvSpPr>
            <a:spLocks noGrp="1"/>
          </p:cNvSpPr>
          <p:nvPr>
            <p:ph type="title"/>
          </p:nvPr>
        </p:nvSpPr>
        <p:spPr/>
        <p:txBody>
          <a:bodyPr>
            <a:normAutofit/>
          </a:bodyPr>
          <a:lstStyle/>
          <a:p>
            <a:r>
              <a:rPr lang="en-US" sz="5400"/>
              <a:t>Trail Planning Timeline</a:t>
            </a:r>
          </a:p>
        </p:txBody>
      </p:sp>
      <p:graphicFrame>
        <p:nvGraphicFramePr>
          <p:cNvPr id="3" name="Table 2">
            <a:extLst>
              <a:ext uri="{FF2B5EF4-FFF2-40B4-BE49-F238E27FC236}">
                <a16:creationId xmlns:a16="http://schemas.microsoft.com/office/drawing/2014/main" id="{9DC9E941-C47F-5346-BC6E-219B001EE1E5}"/>
              </a:ext>
            </a:extLst>
          </p:cNvPr>
          <p:cNvGraphicFramePr>
            <a:graphicFrameLocks noGrp="1"/>
          </p:cNvGraphicFramePr>
          <p:nvPr>
            <p:extLst>
              <p:ext uri="{D42A27DB-BD31-4B8C-83A1-F6EECF244321}">
                <p14:modId xmlns:p14="http://schemas.microsoft.com/office/powerpoint/2010/main" val="1181728010"/>
              </p:ext>
            </p:extLst>
          </p:nvPr>
        </p:nvGraphicFramePr>
        <p:xfrm>
          <a:off x="646111" y="1625918"/>
          <a:ext cx="10655874" cy="4535574"/>
        </p:xfrm>
        <a:graphic>
          <a:graphicData uri="http://schemas.openxmlformats.org/drawingml/2006/table">
            <a:tbl>
              <a:tblPr firstRow="1"/>
              <a:tblGrid>
                <a:gridCol w="634049">
                  <a:extLst>
                    <a:ext uri="{9D8B030D-6E8A-4147-A177-3AD203B41FA5}">
                      <a16:colId xmlns:a16="http://schemas.microsoft.com/office/drawing/2014/main" val="3170460019"/>
                    </a:ext>
                  </a:extLst>
                </a:gridCol>
                <a:gridCol w="2884867">
                  <a:extLst>
                    <a:ext uri="{9D8B030D-6E8A-4147-A177-3AD203B41FA5}">
                      <a16:colId xmlns:a16="http://schemas.microsoft.com/office/drawing/2014/main" val="4126663395"/>
                    </a:ext>
                  </a:extLst>
                </a:gridCol>
                <a:gridCol w="1189493">
                  <a:extLst>
                    <a:ext uri="{9D8B030D-6E8A-4147-A177-3AD203B41FA5}">
                      <a16:colId xmlns:a16="http://schemas.microsoft.com/office/drawing/2014/main" val="1582430797"/>
                    </a:ext>
                  </a:extLst>
                </a:gridCol>
                <a:gridCol w="1189493">
                  <a:extLst>
                    <a:ext uri="{9D8B030D-6E8A-4147-A177-3AD203B41FA5}">
                      <a16:colId xmlns:a16="http://schemas.microsoft.com/office/drawing/2014/main" val="4081332509"/>
                    </a:ext>
                  </a:extLst>
                </a:gridCol>
                <a:gridCol w="1189493">
                  <a:extLst>
                    <a:ext uri="{9D8B030D-6E8A-4147-A177-3AD203B41FA5}">
                      <a16:colId xmlns:a16="http://schemas.microsoft.com/office/drawing/2014/main" val="181549160"/>
                    </a:ext>
                  </a:extLst>
                </a:gridCol>
                <a:gridCol w="1189493">
                  <a:extLst>
                    <a:ext uri="{9D8B030D-6E8A-4147-A177-3AD203B41FA5}">
                      <a16:colId xmlns:a16="http://schemas.microsoft.com/office/drawing/2014/main" val="3532284799"/>
                    </a:ext>
                  </a:extLst>
                </a:gridCol>
                <a:gridCol w="1189493">
                  <a:extLst>
                    <a:ext uri="{9D8B030D-6E8A-4147-A177-3AD203B41FA5}">
                      <a16:colId xmlns:a16="http://schemas.microsoft.com/office/drawing/2014/main" val="1035266991"/>
                    </a:ext>
                  </a:extLst>
                </a:gridCol>
                <a:gridCol w="1189493">
                  <a:extLst>
                    <a:ext uri="{9D8B030D-6E8A-4147-A177-3AD203B41FA5}">
                      <a16:colId xmlns:a16="http://schemas.microsoft.com/office/drawing/2014/main" val="2337101988"/>
                    </a:ext>
                  </a:extLst>
                </a:gridCol>
              </a:tblGrid>
              <a:tr h="96233">
                <a:tc>
                  <a:txBody>
                    <a:bodyPr/>
                    <a:lstStyle/>
                    <a:p>
                      <a:pPr algn="l" fontAlgn="ctr">
                        <a:buNone/>
                      </a:pPr>
                      <a:endParaRPr lang="en-US" sz="1400" b="0" i="0" u="none" strike="noStrike">
                        <a:solidFill>
                          <a:srgbClr val="000000"/>
                        </a:solidFill>
                        <a:effectLst/>
                        <a:latin typeface="Arial" panose="020B0604020202020204" pitchFamily="34" charset="0"/>
                      </a:endParaRPr>
                    </a:p>
                  </a:txBody>
                  <a:tcPr marL="34644" marR="3849" marT="3849" marB="0" anchor="ctr">
                    <a:lnL>
                      <a:noFill/>
                    </a:lnL>
                    <a:lnR>
                      <a:noFill/>
                    </a:lnR>
                    <a:lnT>
                      <a:noFill/>
                    </a:lnT>
                    <a:lnB>
                      <a:noFill/>
                    </a:lnB>
                    <a:noFill/>
                  </a:tcPr>
                </a:tc>
                <a:tc>
                  <a:txBody>
                    <a:bodyPr/>
                    <a:lstStyle/>
                    <a:p>
                      <a:pPr algn="l" fontAlgn="ctr">
                        <a:buNone/>
                      </a:pPr>
                      <a:endParaRPr lang="en-US" sz="1400" b="0" i="0" u="none" strike="noStrike">
                        <a:solidFill>
                          <a:srgbClr val="000000"/>
                        </a:solidFill>
                        <a:effectLst/>
                        <a:latin typeface="Arial" panose="020B0604020202020204" pitchFamily="34" charset="0"/>
                      </a:endParaRPr>
                    </a:p>
                  </a:txBody>
                  <a:tcPr marL="34644" marR="3849" marT="3849" marB="0" anchor="ctr">
                    <a:lnL>
                      <a:noFill/>
                    </a:lnL>
                    <a:lnR>
                      <a:noFill/>
                    </a:lnR>
                    <a:lnT>
                      <a:noFill/>
                    </a:lnT>
                    <a:lnB>
                      <a:noFill/>
                    </a:lnB>
                    <a:no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F6C51B"/>
                    </a:solidFill>
                  </a:tcPr>
                </a:tc>
                <a:tc>
                  <a:txBody>
                    <a:bodyPr/>
                    <a:lstStyle/>
                    <a:p>
                      <a:pPr algn="ctr" rtl="0" fontAlgn="ctr">
                        <a:buNone/>
                      </a:pPr>
                      <a:r>
                        <a:rPr lang="en-US" sz="1400" b="1" i="0" u="none" strike="noStrike">
                          <a:solidFill>
                            <a:srgbClr val="14558F"/>
                          </a:solidFill>
                          <a:effectLst/>
                          <a:latin typeface="Century Gothic" panose="020B0502020202020204" pitchFamily="34" charset="0"/>
                        </a:rPr>
                        <a:t>2025</a:t>
                      </a:r>
                    </a:p>
                  </a:txBody>
                  <a:tcPr marL="3849" marR="3849" marT="3849" marB="0" anchor="ctr">
                    <a:lnL>
                      <a:noFill/>
                    </a:lnL>
                    <a:lnR>
                      <a:noFill/>
                    </a:lnR>
                    <a:lnT>
                      <a:noFill/>
                    </a:lnT>
                    <a:lnB>
                      <a:noFill/>
                    </a:lnB>
                    <a:solidFill>
                      <a:srgbClr val="F6C51B"/>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F6C51B"/>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F6C51B"/>
                    </a:solidFill>
                  </a:tcPr>
                </a:tc>
                <a:tc>
                  <a:txBody>
                    <a:bodyPr/>
                    <a:lstStyle/>
                    <a:p>
                      <a:pPr algn="ctr" rtl="0" fontAlgn="ctr">
                        <a:buNone/>
                      </a:pPr>
                      <a:r>
                        <a:rPr lang="en-US" sz="1400" b="1" i="0" u="none" strike="noStrike">
                          <a:solidFill>
                            <a:srgbClr val="14558F"/>
                          </a:solidFill>
                          <a:effectLst/>
                          <a:latin typeface="Century Gothic" panose="020B0502020202020204" pitchFamily="34" charset="0"/>
                        </a:rPr>
                        <a:t>2026</a:t>
                      </a:r>
                    </a:p>
                  </a:txBody>
                  <a:tcPr marL="3849" marR="3849" marT="3849" marB="0" anchor="ctr">
                    <a:lnL>
                      <a:noFill/>
                    </a:lnL>
                    <a:lnR>
                      <a:noFill/>
                    </a:lnR>
                    <a:lnT>
                      <a:noFill/>
                    </a:lnT>
                    <a:lnB>
                      <a:noFill/>
                    </a:lnB>
                    <a:solidFill>
                      <a:srgbClr val="F6C51B"/>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F6C51B"/>
                    </a:solidFill>
                  </a:tcPr>
                </a:tc>
                <a:extLst>
                  <a:ext uri="{0D108BD9-81ED-4DB2-BD59-A6C34878D82A}">
                    <a16:rowId xmlns:a16="http://schemas.microsoft.com/office/drawing/2014/main" val="2217211716"/>
                  </a:ext>
                </a:extLst>
              </a:tr>
              <a:tr h="192466">
                <a:tc>
                  <a:txBody>
                    <a:bodyPr/>
                    <a:lstStyle/>
                    <a:p>
                      <a:pPr algn="l" rtl="0" fontAlgn="ctr">
                        <a:buNone/>
                      </a:pPr>
                      <a:r>
                        <a:rPr lang="en-US" sz="1400" b="0" i="0" u="none" strike="noStrike">
                          <a:solidFill>
                            <a:srgbClr val="14558F"/>
                          </a:solidFill>
                          <a:effectLst/>
                          <a:latin typeface="Century Gothic" panose="020B0502020202020204" pitchFamily="34" charset="0"/>
                        </a:rPr>
                        <a:t>Task #</a:t>
                      </a:r>
                    </a:p>
                  </a:txBody>
                  <a:tcPr marL="34644" marR="3849" marT="3849" marB="0" anchor="ctr">
                    <a:lnL>
                      <a:noFill/>
                    </a:lnL>
                    <a:lnR>
                      <a:noFill/>
                    </a:lnR>
                    <a:lnT>
                      <a:noFill/>
                    </a:lnT>
                    <a:lnB>
                      <a:noFill/>
                    </a:lnB>
                    <a:solidFill>
                      <a:srgbClr val="FBE8A4"/>
                    </a:solidFill>
                  </a:tcPr>
                </a:tc>
                <a:tc>
                  <a:txBody>
                    <a:bodyPr/>
                    <a:lstStyle/>
                    <a:p>
                      <a:pPr algn="l" rtl="0" fontAlgn="ctr">
                        <a:buNone/>
                      </a:pPr>
                      <a:r>
                        <a:rPr lang="en-US" sz="1400" b="0" i="0" u="none" strike="noStrike" dirty="0">
                          <a:solidFill>
                            <a:srgbClr val="14558F"/>
                          </a:solidFill>
                          <a:effectLst/>
                          <a:latin typeface="Century Gothic" panose="020B0502020202020204" pitchFamily="34" charset="0"/>
                        </a:rPr>
                        <a:t>Task </a:t>
                      </a:r>
                    </a:p>
                  </a:txBody>
                  <a:tcPr marL="34644" marR="3849" marT="3849" marB="0" anchor="ctr">
                    <a:lnL>
                      <a:noFill/>
                    </a:lnL>
                    <a:lnR>
                      <a:noFill/>
                    </a:lnR>
                    <a:lnT>
                      <a:noFill/>
                    </a:lnT>
                    <a:lnB>
                      <a:noFill/>
                    </a:lnB>
                    <a:solidFill>
                      <a:srgbClr val="FBE8A4"/>
                    </a:solidFill>
                  </a:tcPr>
                </a:tc>
                <a:tc>
                  <a:txBody>
                    <a:bodyPr/>
                    <a:lstStyle/>
                    <a:p>
                      <a:pPr algn="ctr" rtl="0" fontAlgn="ctr">
                        <a:buNone/>
                      </a:pPr>
                      <a:r>
                        <a:rPr lang="en-US" sz="1400" b="0" i="0" u="none" strike="noStrike">
                          <a:solidFill>
                            <a:srgbClr val="14558F"/>
                          </a:solidFill>
                          <a:effectLst/>
                          <a:latin typeface="Century Gothic" panose="020B0502020202020204" pitchFamily="34" charset="0"/>
                        </a:rPr>
                        <a:t>Spring</a:t>
                      </a:r>
                    </a:p>
                  </a:txBody>
                  <a:tcPr marL="3849" marR="3849" marT="3849" marB="0" anchor="ctr">
                    <a:lnL>
                      <a:noFill/>
                    </a:lnL>
                    <a:lnR>
                      <a:noFill/>
                    </a:lnR>
                    <a:lnT>
                      <a:noFill/>
                    </a:lnT>
                    <a:lnB>
                      <a:noFill/>
                    </a:lnB>
                    <a:solidFill>
                      <a:srgbClr val="FBE8A4"/>
                    </a:solidFill>
                  </a:tcPr>
                </a:tc>
                <a:tc>
                  <a:txBody>
                    <a:bodyPr/>
                    <a:lstStyle/>
                    <a:p>
                      <a:pPr algn="ctr" rtl="0" fontAlgn="ctr">
                        <a:buNone/>
                      </a:pPr>
                      <a:r>
                        <a:rPr lang="en-US" sz="1400" b="0" i="0" u="none" strike="noStrike">
                          <a:solidFill>
                            <a:srgbClr val="14558F"/>
                          </a:solidFill>
                          <a:effectLst/>
                          <a:latin typeface="Century Gothic" panose="020B0502020202020204" pitchFamily="34" charset="0"/>
                        </a:rPr>
                        <a:t>Summer</a:t>
                      </a:r>
                    </a:p>
                  </a:txBody>
                  <a:tcPr marL="3849" marR="3849" marT="3849" marB="0" anchor="ctr">
                    <a:lnL>
                      <a:noFill/>
                    </a:lnL>
                    <a:lnR>
                      <a:noFill/>
                    </a:lnR>
                    <a:lnT>
                      <a:noFill/>
                    </a:lnT>
                    <a:lnB>
                      <a:noFill/>
                    </a:lnB>
                    <a:solidFill>
                      <a:srgbClr val="FBE8A4"/>
                    </a:solidFill>
                  </a:tcPr>
                </a:tc>
                <a:tc>
                  <a:txBody>
                    <a:bodyPr/>
                    <a:lstStyle/>
                    <a:p>
                      <a:pPr algn="ctr" rtl="0" fontAlgn="ctr">
                        <a:buNone/>
                      </a:pPr>
                      <a:r>
                        <a:rPr lang="en-US" sz="1400" b="0" i="0" u="none" strike="noStrike">
                          <a:solidFill>
                            <a:srgbClr val="14558F"/>
                          </a:solidFill>
                          <a:effectLst/>
                          <a:latin typeface="Century Gothic" panose="020B0502020202020204" pitchFamily="34" charset="0"/>
                        </a:rPr>
                        <a:t>Fall</a:t>
                      </a:r>
                    </a:p>
                  </a:txBody>
                  <a:tcPr marL="3849" marR="3849" marT="3849" marB="0" anchor="ctr">
                    <a:lnL>
                      <a:noFill/>
                    </a:lnL>
                    <a:lnR>
                      <a:noFill/>
                    </a:lnR>
                    <a:lnT>
                      <a:noFill/>
                    </a:lnT>
                    <a:lnB>
                      <a:noFill/>
                    </a:lnB>
                    <a:solidFill>
                      <a:srgbClr val="FBE8A4"/>
                    </a:solidFill>
                  </a:tcPr>
                </a:tc>
                <a:tc>
                  <a:txBody>
                    <a:bodyPr/>
                    <a:lstStyle/>
                    <a:p>
                      <a:pPr algn="ctr" rtl="0" fontAlgn="ctr">
                        <a:buNone/>
                      </a:pPr>
                      <a:r>
                        <a:rPr lang="en-US" sz="1400" b="0" i="0" u="none" strike="noStrike">
                          <a:solidFill>
                            <a:srgbClr val="14558F"/>
                          </a:solidFill>
                          <a:effectLst/>
                          <a:latin typeface="Century Gothic" panose="020B0502020202020204" pitchFamily="34" charset="0"/>
                        </a:rPr>
                        <a:t>Winter</a:t>
                      </a:r>
                    </a:p>
                  </a:txBody>
                  <a:tcPr marL="3849" marR="3849" marT="3849" marB="0" anchor="ctr">
                    <a:lnL>
                      <a:noFill/>
                    </a:lnL>
                    <a:lnR>
                      <a:noFill/>
                    </a:lnR>
                    <a:lnT>
                      <a:noFill/>
                    </a:lnT>
                    <a:lnB>
                      <a:noFill/>
                    </a:lnB>
                    <a:solidFill>
                      <a:srgbClr val="FBE8A4"/>
                    </a:solidFill>
                  </a:tcPr>
                </a:tc>
                <a:tc>
                  <a:txBody>
                    <a:bodyPr/>
                    <a:lstStyle/>
                    <a:p>
                      <a:pPr algn="ctr" rtl="0" fontAlgn="ctr">
                        <a:buNone/>
                      </a:pPr>
                      <a:r>
                        <a:rPr lang="en-US" sz="1400" b="0" i="0" u="none" strike="noStrike">
                          <a:solidFill>
                            <a:srgbClr val="14558F"/>
                          </a:solidFill>
                          <a:effectLst/>
                          <a:latin typeface="Century Gothic" panose="020B0502020202020204" pitchFamily="34" charset="0"/>
                        </a:rPr>
                        <a:t>Spring</a:t>
                      </a:r>
                    </a:p>
                  </a:txBody>
                  <a:tcPr marL="3849" marR="3849" marT="3849" marB="0" anchor="ctr">
                    <a:lnL>
                      <a:noFill/>
                    </a:lnL>
                    <a:lnR>
                      <a:noFill/>
                    </a:lnR>
                    <a:lnT>
                      <a:noFill/>
                    </a:lnT>
                    <a:lnB>
                      <a:noFill/>
                    </a:lnB>
                    <a:solidFill>
                      <a:srgbClr val="FBE8A4"/>
                    </a:solidFill>
                  </a:tcPr>
                </a:tc>
                <a:tc>
                  <a:txBody>
                    <a:bodyPr/>
                    <a:lstStyle/>
                    <a:p>
                      <a:pPr algn="ctr" rtl="0" fontAlgn="ctr">
                        <a:buNone/>
                      </a:pPr>
                      <a:r>
                        <a:rPr lang="en-US" sz="1400" b="0" i="0" u="none" strike="noStrike">
                          <a:solidFill>
                            <a:srgbClr val="14558F"/>
                          </a:solidFill>
                          <a:effectLst/>
                          <a:latin typeface="Century Gothic" panose="020B0502020202020204" pitchFamily="34" charset="0"/>
                        </a:rPr>
                        <a:t>Summer+</a:t>
                      </a:r>
                    </a:p>
                  </a:txBody>
                  <a:tcPr marL="3849" marR="3849" marT="3849" marB="0" anchor="ctr">
                    <a:lnL>
                      <a:noFill/>
                    </a:lnL>
                    <a:lnR>
                      <a:noFill/>
                    </a:lnR>
                    <a:lnT>
                      <a:noFill/>
                    </a:lnT>
                    <a:lnB>
                      <a:noFill/>
                    </a:lnB>
                    <a:solidFill>
                      <a:srgbClr val="FBE8A4"/>
                    </a:solidFill>
                  </a:tcPr>
                </a:tc>
                <a:extLst>
                  <a:ext uri="{0D108BD9-81ED-4DB2-BD59-A6C34878D82A}">
                    <a16:rowId xmlns:a16="http://schemas.microsoft.com/office/drawing/2014/main" val="1020485669"/>
                  </a:ext>
                </a:extLst>
              </a:tr>
              <a:tr h="357987">
                <a:tc>
                  <a:txBody>
                    <a:bodyPr/>
                    <a:lstStyle/>
                    <a:p>
                      <a:pPr algn="l" fontAlgn="ctr">
                        <a:buNone/>
                      </a:pPr>
                      <a:r>
                        <a:rPr lang="en-US" sz="1400" b="0" i="0" u="none" strike="noStrike">
                          <a:solidFill>
                            <a:srgbClr val="000000"/>
                          </a:solidFill>
                          <a:effectLst/>
                          <a:latin typeface="Arial" panose="020B0604020202020204" pitchFamily="34" charset="0"/>
                        </a:rPr>
                        <a:t> </a:t>
                      </a:r>
                    </a:p>
                  </a:txBody>
                  <a:tcPr marL="34644" marR="3849" marT="3849" marB="0" anchor="ctr">
                    <a:lnL>
                      <a:noFill/>
                    </a:lnL>
                    <a:lnR>
                      <a:noFill/>
                    </a:lnR>
                    <a:lnT>
                      <a:noFill/>
                    </a:lnT>
                    <a:lnB>
                      <a:noFill/>
                    </a:lnB>
                    <a:solidFill>
                      <a:srgbClr val="14558F"/>
                    </a:solidFill>
                  </a:tcPr>
                </a:tc>
                <a:tc>
                  <a:txBody>
                    <a:bodyPr/>
                    <a:lstStyle/>
                    <a:p>
                      <a:pPr algn="l" rtl="0" fontAlgn="ctr">
                        <a:buNone/>
                      </a:pPr>
                      <a:r>
                        <a:rPr lang="en-US" sz="1400" b="0" i="0" u="none" strike="noStrike">
                          <a:solidFill>
                            <a:srgbClr val="D6E7DD"/>
                          </a:solidFill>
                          <a:effectLst/>
                          <a:latin typeface="Franklin Gothic Medium" panose="020B0603020102020204" pitchFamily="34" charset="0"/>
                        </a:rPr>
                        <a:t>Phase 1. Area Inventory &amp; Analysis</a:t>
                      </a:r>
                    </a:p>
                  </a:txBody>
                  <a:tcPr marL="34644" marR="3849" marT="3849" marB="0" anchor="ctr">
                    <a:lnL>
                      <a:noFill/>
                    </a:lnL>
                    <a:lnR>
                      <a:noFill/>
                    </a:lnR>
                    <a:lnT>
                      <a:noFill/>
                    </a:lnT>
                    <a:lnB>
                      <a:noFill/>
                    </a:lnB>
                    <a:solidFill>
                      <a:srgbClr val="14558F"/>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14558F"/>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14558F"/>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14558F"/>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14558F"/>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14558F"/>
                    </a:solidFill>
                  </a:tcPr>
                </a:tc>
                <a:tc>
                  <a:txBody>
                    <a:bodyPr/>
                    <a:lstStyle/>
                    <a:p>
                      <a:pPr algn="l" fontAlgn="ctr">
                        <a:buNone/>
                      </a:pPr>
                      <a:r>
                        <a:rPr lang="en-US" sz="1400" b="0" i="0" u="none" strike="noStrike">
                          <a:solidFill>
                            <a:srgbClr val="000000"/>
                          </a:solidFill>
                          <a:effectLst/>
                          <a:latin typeface="Arial" panose="020B0604020202020204" pitchFamily="34" charset="0"/>
                        </a:rPr>
                        <a:t> </a:t>
                      </a:r>
                    </a:p>
                  </a:txBody>
                  <a:tcPr marL="34644" marR="3849" marT="3849" marB="0" anchor="ctr">
                    <a:lnL>
                      <a:noFill/>
                    </a:lnL>
                    <a:lnR>
                      <a:noFill/>
                    </a:lnR>
                    <a:lnT>
                      <a:noFill/>
                    </a:lnT>
                    <a:lnB>
                      <a:noFill/>
                    </a:lnB>
                    <a:solidFill>
                      <a:srgbClr val="14558F"/>
                    </a:solidFill>
                  </a:tcPr>
                </a:tc>
                <a:extLst>
                  <a:ext uri="{0D108BD9-81ED-4DB2-BD59-A6C34878D82A}">
                    <a16:rowId xmlns:a16="http://schemas.microsoft.com/office/drawing/2014/main" val="3877491287"/>
                  </a:ext>
                </a:extLst>
              </a:tr>
              <a:tr h="215562">
                <a:tc>
                  <a:txBody>
                    <a:bodyPr/>
                    <a:lstStyle/>
                    <a:p>
                      <a:pPr algn="r" rtl="0" fontAlgn="ctr">
                        <a:buNone/>
                      </a:pPr>
                      <a:r>
                        <a:rPr lang="en-US" sz="1400" b="0" i="0" u="none" strike="noStrike">
                          <a:solidFill>
                            <a:srgbClr val="14558F"/>
                          </a:solidFill>
                          <a:effectLst/>
                          <a:latin typeface="Franklin Gothic Medium" panose="020B0603020102020204" pitchFamily="34" charset="0"/>
                        </a:rPr>
                        <a:t>1</a:t>
                      </a:r>
                    </a:p>
                  </a:txBody>
                  <a:tcPr marL="3849" marR="34644" marT="3849" marB="0" anchor="ctr">
                    <a:lnL>
                      <a:noFill/>
                    </a:lnL>
                    <a:lnR>
                      <a:noFill/>
                    </a:lnR>
                    <a:lnT>
                      <a:noFill/>
                    </a:lnT>
                    <a:lnB>
                      <a:noFill/>
                    </a:lnB>
                    <a:solidFill>
                      <a:srgbClr val="D6E7DD"/>
                    </a:solidFill>
                  </a:tcPr>
                </a:tc>
                <a:tc>
                  <a:txBody>
                    <a:bodyPr/>
                    <a:lstStyle/>
                    <a:p>
                      <a:pPr algn="l" rtl="0" fontAlgn="ctr">
                        <a:buNone/>
                      </a:pPr>
                      <a:r>
                        <a:rPr lang="en-US" sz="1400" b="0" i="0" u="none" strike="noStrike">
                          <a:solidFill>
                            <a:srgbClr val="14558F"/>
                          </a:solidFill>
                          <a:effectLst/>
                          <a:latin typeface="Century Gothic" panose="020B0502020202020204" pitchFamily="34" charset="0"/>
                        </a:rPr>
                        <a:t>Trail Inventory </a:t>
                      </a:r>
                    </a:p>
                  </a:txBody>
                  <a:tcPr marL="34644"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dirty="0">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00B050"/>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extLst>
                  <a:ext uri="{0D108BD9-81ED-4DB2-BD59-A6C34878D82A}">
                    <a16:rowId xmlns:a16="http://schemas.microsoft.com/office/drawing/2014/main" val="3122500348"/>
                  </a:ext>
                </a:extLst>
              </a:tr>
              <a:tr h="323343">
                <a:tc>
                  <a:txBody>
                    <a:bodyPr/>
                    <a:lstStyle/>
                    <a:p>
                      <a:pPr algn="r" rtl="0" fontAlgn="ctr">
                        <a:buNone/>
                      </a:pPr>
                      <a:r>
                        <a:rPr lang="en-US" sz="1400" b="0" i="0" u="none" strike="noStrike">
                          <a:solidFill>
                            <a:srgbClr val="14558F"/>
                          </a:solidFill>
                          <a:effectLst/>
                          <a:latin typeface="Franklin Gothic Medium" panose="020B0603020102020204" pitchFamily="34" charset="0"/>
                        </a:rPr>
                        <a:t>2</a:t>
                      </a:r>
                    </a:p>
                  </a:txBody>
                  <a:tcPr marL="3849" marR="34644" marT="3849" marB="0" anchor="ctr">
                    <a:lnL>
                      <a:noFill/>
                    </a:lnL>
                    <a:lnR>
                      <a:noFill/>
                    </a:lnR>
                    <a:lnT>
                      <a:noFill/>
                    </a:lnT>
                    <a:lnB>
                      <a:noFill/>
                    </a:lnB>
                    <a:solidFill>
                      <a:srgbClr val="D6E7DD"/>
                    </a:solidFill>
                  </a:tcPr>
                </a:tc>
                <a:tc>
                  <a:txBody>
                    <a:bodyPr/>
                    <a:lstStyle/>
                    <a:p>
                      <a:pPr algn="l" rtl="0" fontAlgn="ctr">
                        <a:buNone/>
                      </a:pPr>
                      <a:r>
                        <a:rPr lang="en-US" sz="1400" b="0" i="0" u="none" strike="noStrike">
                          <a:solidFill>
                            <a:srgbClr val="14558F"/>
                          </a:solidFill>
                          <a:effectLst/>
                          <a:latin typeface="Century Gothic" panose="020B0502020202020204" pitchFamily="34" charset="0"/>
                        </a:rPr>
                        <a:t>Resource Mapping &amp; Analysis</a:t>
                      </a:r>
                    </a:p>
                  </a:txBody>
                  <a:tcPr marL="34644"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dirty="0">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00B050"/>
                    </a:solidFill>
                  </a:tcPr>
                </a:tc>
                <a:tc>
                  <a:txBody>
                    <a:bodyPr/>
                    <a:lstStyle/>
                    <a:p>
                      <a:pPr algn="ctr" fontAlgn="ctr">
                        <a:buNone/>
                      </a:pPr>
                      <a:r>
                        <a:rPr lang="en-US" sz="1400" b="0" i="0" u="none" strike="noStrike" dirty="0">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00B050"/>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extLst>
                  <a:ext uri="{0D108BD9-81ED-4DB2-BD59-A6C34878D82A}">
                    <a16:rowId xmlns:a16="http://schemas.microsoft.com/office/drawing/2014/main" val="643670082"/>
                  </a:ext>
                </a:extLst>
              </a:tr>
              <a:tr h="215562">
                <a:tc>
                  <a:txBody>
                    <a:bodyPr/>
                    <a:lstStyle/>
                    <a:p>
                      <a:pPr algn="r" rtl="0" fontAlgn="ctr">
                        <a:buNone/>
                      </a:pPr>
                      <a:r>
                        <a:rPr lang="en-US" sz="1400" b="0" i="0" u="none" strike="noStrike">
                          <a:solidFill>
                            <a:srgbClr val="14558F"/>
                          </a:solidFill>
                          <a:effectLst/>
                          <a:latin typeface="Franklin Gothic Medium" panose="020B0603020102020204" pitchFamily="34" charset="0"/>
                        </a:rPr>
                        <a:t>3</a:t>
                      </a:r>
                    </a:p>
                  </a:txBody>
                  <a:tcPr marL="3849" marR="34644" marT="3849" marB="0" anchor="ctr">
                    <a:lnL>
                      <a:noFill/>
                    </a:lnL>
                    <a:lnR>
                      <a:noFill/>
                    </a:lnR>
                    <a:lnT>
                      <a:noFill/>
                    </a:lnT>
                    <a:lnB>
                      <a:noFill/>
                    </a:lnB>
                    <a:solidFill>
                      <a:srgbClr val="D6E7DD"/>
                    </a:solidFill>
                  </a:tcPr>
                </a:tc>
                <a:tc>
                  <a:txBody>
                    <a:bodyPr/>
                    <a:lstStyle/>
                    <a:p>
                      <a:pPr algn="l" rtl="0" fontAlgn="ctr">
                        <a:buNone/>
                      </a:pPr>
                      <a:r>
                        <a:rPr lang="en-US" sz="1400" b="0" i="0" u="none" strike="noStrike" dirty="0">
                          <a:solidFill>
                            <a:srgbClr val="14558F"/>
                          </a:solidFill>
                          <a:effectLst/>
                          <a:latin typeface="Century Gothic" panose="020B0502020202020204" pitchFamily="34" charset="0"/>
                        </a:rPr>
                        <a:t>DCR Staff Meeting</a:t>
                      </a:r>
                    </a:p>
                  </a:txBody>
                  <a:tcPr marL="34644"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dirty="0">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00B050"/>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extLst>
                  <a:ext uri="{0D108BD9-81ED-4DB2-BD59-A6C34878D82A}">
                    <a16:rowId xmlns:a16="http://schemas.microsoft.com/office/drawing/2014/main" val="1684913813"/>
                  </a:ext>
                </a:extLst>
              </a:tr>
              <a:tr h="357987">
                <a:tc>
                  <a:txBody>
                    <a:bodyPr/>
                    <a:lstStyle/>
                    <a:p>
                      <a:pPr algn="r" fontAlgn="ctr">
                        <a:buNone/>
                      </a:pPr>
                      <a:r>
                        <a:rPr lang="en-US" sz="1400" b="0" i="0" u="none" strike="noStrike" dirty="0">
                          <a:solidFill>
                            <a:srgbClr val="000000"/>
                          </a:solidFill>
                          <a:effectLst/>
                          <a:latin typeface="Arial" panose="020B0604020202020204" pitchFamily="34" charset="0"/>
                        </a:rPr>
                        <a:t> </a:t>
                      </a:r>
                    </a:p>
                  </a:txBody>
                  <a:tcPr marL="3849" marR="34644" marT="3849" marB="0" anchor="ctr">
                    <a:lnL>
                      <a:noFill/>
                    </a:lnL>
                    <a:lnR>
                      <a:noFill/>
                    </a:lnR>
                    <a:lnT>
                      <a:noFill/>
                    </a:lnT>
                    <a:lnB>
                      <a:noFill/>
                    </a:lnB>
                    <a:solidFill>
                      <a:srgbClr val="14558F"/>
                    </a:solidFill>
                  </a:tcPr>
                </a:tc>
                <a:tc>
                  <a:txBody>
                    <a:bodyPr/>
                    <a:lstStyle/>
                    <a:p>
                      <a:pPr algn="l" rtl="0" fontAlgn="ctr">
                        <a:buNone/>
                      </a:pPr>
                      <a:r>
                        <a:rPr lang="en-US" sz="1400" b="0" i="0" u="none" strike="noStrike">
                          <a:solidFill>
                            <a:srgbClr val="D6E7DD"/>
                          </a:solidFill>
                          <a:effectLst/>
                          <a:latin typeface="Franklin Gothic Medium" panose="020B0603020102020204" pitchFamily="34" charset="0"/>
                        </a:rPr>
                        <a:t>Phase 2. Trail Options &amp; Preferred Plan</a:t>
                      </a:r>
                    </a:p>
                  </a:txBody>
                  <a:tcPr marL="34644" marR="3849" marT="3849" marB="0" anchor="ctr">
                    <a:lnL>
                      <a:noFill/>
                    </a:lnL>
                    <a:lnR>
                      <a:noFill/>
                    </a:lnR>
                    <a:lnT>
                      <a:noFill/>
                    </a:lnT>
                    <a:lnB>
                      <a:noFill/>
                    </a:lnB>
                    <a:solidFill>
                      <a:srgbClr val="14558F"/>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14558F"/>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14558F"/>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14558F"/>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14558F"/>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14558F"/>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14558F"/>
                    </a:solidFill>
                  </a:tcPr>
                </a:tc>
                <a:extLst>
                  <a:ext uri="{0D108BD9-81ED-4DB2-BD59-A6C34878D82A}">
                    <a16:rowId xmlns:a16="http://schemas.microsoft.com/office/drawing/2014/main" val="2163046256"/>
                  </a:ext>
                </a:extLst>
              </a:tr>
              <a:tr h="215562">
                <a:tc>
                  <a:txBody>
                    <a:bodyPr/>
                    <a:lstStyle/>
                    <a:p>
                      <a:pPr algn="r" rtl="0" fontAlgn="ctr">
                        <a:buNone/>
                      </a:pPr>
                      <a:r>
                        <a:rPr lang="en-US" sz="1400" b="0" i="0" u="none" strike="noStrike">
                          <a:solidFill>
                            <a:srgbClr val="14558F"/>
                          </a:solidFill>
                          <a:effectLst/>
                          <a:latin typeface="Franklin Gothic Medium" panose="020B0603020102020204" pitchFamily="34" charset="0"/>
                        </a:rPr>
                        <a:t>4</a:t>
                      </a:r>
                    </a:p>
                  </a:txBody>
                  <a:tcPr marL="3849" marR="34644" marT="3849" marB="0" anchor="ctr">
                    <a:lnL>
                      <a:noFill/>
                    </a:lnL>
                    <a:lnR>
                      <a:noFill/>
                    </a:lnR>
                    <a:lnT>
                      <a:noFill/>
                    </a:lnT>
                    <a:lnB>
                      <a:noFill/>
                    </a:lnB>
                    <a:solidFill>
                      <a:srgbClr val="D6E7DD"/>
                    </a:solidFill>
                  </a:tcPr>
                </a:tc>
                <a:tc>
                  <a:txBody>
                    <a:bodyPr/>
                    <a:lstStyle/>
                    <a:p>
                      <a:pPr algn="l" rtl="0" fontAlgn="ctr">
                        <a:buNone/>
                      </a:pPr>
                      <a:r>
                        <a:rPr lang="en-US" sz="1400" b="0" i="0" u="none" strike="noStrike">
                          <a:solidFill>
                            <a:srgbClr val="14558F"/>
                          </a:solidFill>
                          <a:effectLst/>
                          <a:latin typeface="Century Gothic" panose="020B0502020202020204" pitchFamily="34" charset="0"/>
                        </a:rPr>
                        <a:t>Collaborator Meeting</a:t>
                      </a:r>
                    </a:p>
                  </a:txBody>
                  <a:tcPr marL="34644"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dirty="0">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00B050"/>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extLst>
                  <a:ext uri="{0D108BD9-81ED-4DB2-BD59-A6C34878D82A}">
                    <a16:rowId xmlns:a16="http://schemas.microsoft.com/office/drawing/2014/main" val="717027934"/>
                  </a:ext>
                </a:extLst>
              </a:tr>
              <a:tr h="215562">
                <a:tc>
                  <a:txBody>
                    <a:bodyPr/>
                    <a:lstStyle/>
                    <a:p>
                      <a:pPr algn="r" rtl="0" fontAlgn="ctr">
                        <a:buNone/>
                      </a:pPr>
                      <a:r>
                        <a:rPr lang="en-US" sz="1400" b="0" i="0" u="none" strike="noStrike">
                          <a:solidFill>
                            <a:srgbClr val="14558F"/>
                          </a:solidFill>
                          <a:effectLst/>
                          <a:latin typeface="Franklin Gothic Medium" panose="020B0603020102020204" pitchFamily="34" charset="0"/>
                        </a:rPr>
                        <a:t>5</a:t>
                      </a:r>
                    </a:p>
                  </a:txBody>
                  <a:tcPr marL="3849" marR="34644" marT="3849" marB="0" anchor="ctr">
                    <a:lnL>
                      <a:noFill/>
                    </a:lnL>
                    <a:lnR>
                      <a:noFill/>
                    </a:lnR>
                    <a:lnT>
                      <a:noFill/>
                    </a:lnT>
                    <a:lnB>
                      <a:noFill/>
                    </a:lnB>
                    <a:solidFill>
                      <a:srgbClr val="D6E7DD"/>
                    </a:solidFill>
                  </a:tcPr>
                </a:tc>
                <a:tc>
                  <a:txBody>
                    <a:bodyPr/>
                    <a:lstStyle/>
                    <a:p>
                      <a:pPr algn="l" rtl="0" fontAlgn="ctr">
                        <a:buNone/>
                      </a:pPr>
                      <a:r>
                        <a:rPr lang="en-US" sz="1400" b="0" i="0" u="none" strike="noStrike">
                          <a:solidFill>
                            <a:srgbClr val="14558F"/>
                          </a:solidFill>
                          <a:effectLst/>
                          <a:latin typeface="Century Gothic" panose="020B0502020202020204" pitchFamily="34" charset="0"/>
                        </a:rPr>
                        <a:t>Public Meeting</a:t>
                      </a:r>
                    </a:p>
                  </a:txBody>
                  <a:tcPr marL="34644"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dirty="0">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dirty="0">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00B050"/>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extLst>
                  <a:ext uri="{0D108BD9-81ED-4DB2-BD59-A6C34878D82A}">
                    <a16:rowId xmlns:a16="http://schemas.microsoft.com/office/drawing/2014/main" val="3811183515"/>
                  </a:ext>
                </a:extLst>
              </a:tr>
              <a:tr h="323343">
                <a:tc>
                  <a:txBody>
                    <a:bodyPr/>
                    <a:lstStyle/>
                    <a:p>
                      <a:pPr algn="r" rtl="0" fontAlgn="ctr">
                        <a:buNone/>
                      </a:pPr>
                      <a:r>
                        <a:rPr lang="en-US" sz="1400" b="0" i="0" u="none" strike="noStrike">
                          <a:solidFill>
                            <a:srgbClr val="14558F"/>
                          </a:solidFill>
                          <a:effectLst/>
                          <a:latin typeface="Franklin Gothic Medium" panose="020B0603020102020204" pitchFamily="34" charset="0"/>
                        </a:rPr>
                        <a:t>6</a:t>
                      </a:r>
                    </a:p>
                  </a:txBody>
                  <a:tcPr marL="3849" marR="34644" marT="3849" marB="0" anchor="ctr">
                    <a:lnL>
                      <a:noFill/>
                    </a:lnL>
                    <a:lnR>
                      <a:noFill/>
                    </a:lnR>
                    <a:lnT>
                      <a:noFill/>
                    </a:lnT>
                    <a:lnB>
                      <a:noFill/>
                    </a:lnB>
                    <a:solidFill>
                      <a:srgbClr val="D6E7DD"/>
                    </a:solidFill>
                  </a:tcPr>
                </a:tc>
                <a:tc>
                  <a:txBody>
                    <a:bodyPr/>
                    <a:lstStyle/>
                    <a:p>
                      <a:pPr algn="l" rtl="0" fontAlgn="ctr">
                        <a:buNone/>
                      </a:pPr>
                      <a:r>
                        <a:rPr lang="en-US" sz="1400" b="0" i="0" u="none" strike="noStrike">
                          <a:solidFill>
                            <a:srgbClr val="14558F"/>
                          </a:solidFill>
                          <a:effectLst/>
                          <a:latin typeface="Century Gothic" panose="020B0502020202020204" pitchFamily="34" charset="0"/>
                        </a:rPr>
                        <a:t>Synthesis &amp; Recommendations </a:t>
                      </a:r>
                    </a:p>
                  </a:txBody>
                  <a:tcPr marL="34644"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dirty="0">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00B050"/>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extLst>
                  <a:ext uri="{0D108BD9-81ED-4DB2-BD59-A6C34878D82A}">
                    <a16:rowId xmlns:a16="http://schemas.microsoft.com/office/drawing/2014/main" val="1327555868"/>
                  </a:ext>
                </a:extLst>
              </a:tr>
              <a:tr h="215562">
                <a:tc>
                  <a:txBody>
                    <a:bodyPr/>
                    <a:lstStyle/>
                    <a:p>
                      <a:pPr algn="r" rtl="0" fontAlgn="ctr">
                        <a:buNone/>
                      </a:pPr>
                      <a:r>
                        <a:rPr lang="en-US" sz="1400" b="0" i="0" u="none" strike="noStrike">
                          <a:solidFill>
                            <a:srgbClr val="14558F"/>
                          </a:solidFill>
                          <a:effectLst/>
                          <a:latin typeface="Franklin Gothic Medium" panose="020B0603020102020204" pitchFamily="34" charset="0"/>
                        </a:rPr>
                        <a:t>7</a:t>
                      </a:r>
                    </a:p>
                  </a:txBody>
                  <a:tcPr marL="3849" marR="34644" marT="3849" marB="0" anchor="ctr">
                    <a:lnL>
                      <a:noFill/>
                    </a:lnL>
                    <a:lnR>
                      <a:noFill/>
                    </a:lnR>
                    <a:lnT>
                      <a:noFill/>
                    </a:lnT>
                    <a:lnB>
                      <a:noFill/>
                    </a:lnB>
                    <a:solidFill>
                      <a:srgbClr val="D6E7DD"/>
                    </a:solidFill>
                  </a:tcPr>
                </a:tc>
                <a:tc>
                  <a:txBody>
                    <a:bodyPr/>
                    <a:lstStyle/>
                    <a:p>
                      <a:pPr algn="l" rtl="0" fontAlgn="ctr">
                        <a:buNone/>
                      </a:pPr>
                      <a:r>
                        <a:rPr lang="en-US" sz="1400" b="0" i="0" u="none" strike="noStrike">
                          <a:solidFill>
                            <a:srgbClr val="14558F"/>
                          </a:solidFill>
                          <a:effectLst/>
                          <a:latin typeface="Century Gothic" panose="020B0502020202020204" pitchFamily="34" charset="0"/>
                        </a:rPr>
                        <a:t>Updated Trail Network</a:t>
                      </a:r>
                    </a:p>
                  </a:txBody>
                  <a:tcPr marL="34644"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dirty="0">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00B050"/>
                    </a:solidFill>
                  </a:tcPr>
                </a:tc>
                <a:tc>
                  <a:txBody>
                    <a:bodyPr/>
                    <a:lstStyle/>
                    <a:p>
                      <a:pPr algn="ctr" fontAlgn="ctr">
                        <a:buNone/>
                      </a:pPr>
                      <a:r>
                        <a:rPr lang="en-US" sz="1400" b="0" i="0" u="none" strike="noStrike" dirty="0">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00B050"/>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extLst>
                  <a:ext uri="{0D108BD9-81ED-4DB2-BD59-A6C34878D82A}">
                    <a16:rowId xmlns:a16="http://schemas.microsoft.com/office/drawing/2014/main" val="2352653962"/>
                  </a:ext>
                </a:extLst>
              </a:tr>
              <a:tr h="238658">
                <a:tc>
                  <a:txBody>
                    <a:bodyPr/>
                    <a:lstStyle/>
                    <a:p>
                      <a:pPr algn="r" fontAlgn="ctr">
                        <a:buNone/>
                      </a:pPr>
                      <a:r>
                        <a:rPr lang="en-US" sz="1400" b="0" i="0" u="none" strike="noStrike">
                          <a:solidFill>
                            <a:srgbClr val="000000"/>
                          </a:solidFill>
                          <a:effectLst/>
                          <a:latin typeface="Arial" panose="020B0604020202020204" pitchFamily="34" charset="0"/>
                        </a:rPr>
                        <a:t> </a:t>
                      </a:r>
                    </a:p>
                  </a:txBody>
                  <a:tcPr marL="3849" marR="34644" marT="3849" marB="0" anchor="ctr">
                    <a:lnL>
                      <a:noFill/>
                    </a:lnL>
                    <a:lnR>
                      <a:noFill/>
                    </a:lnR>
                    <a:lnT>
                      <a:noFill/>
                    </a:lnT>
                    <a:lnB>
                      <a:noFill/>
                    </a:lnB>
                    <a:solidFill>
                      <a:srgbClr val="14558F"/>
                    </a:solidFill>
                  </a:tcPr>
                </a:tc>
                <a:tc>
                  <a:txBody>
                    <a:bodyPr/>
                    <a:lstStyle/>
                    <a:p>
                      <a:pPr algn="l" rtl="0" fontAlgn="ctr">
                        <a:buNone/>
                      </a:pPr>
                      <a:r>
                        <a:rPr lang="en-US" sz="1400" b="0" i="0" u="none" strike="noStrike">
                          <a:solidFill>
                            <a:srgbClr val="D6E7DD"/>
                          </a:solidFill>
                          <a:effectLst/>
                          <a:latin typeface="Franklin Gothic Medium" panose="020B0603020102020204" pitchFamily="34" charset="0"/>
                        </a:rPr>
                        <a:t>Phase 3. Final Trails Plan</a:t>
                      </a:r>
                    </a:p>
                  </a:txBody>
                  <a:tcPr marL="34644" marR="3849" marT="3849" marB="0" anchor="ctr">
                    <a:lnL>
                      <a:noFill/>
                    </a:lnL>
                    <a:lnR>
                      <a:noFill/>
                    </a:lnR>
                    <a:lnT>
                      <a:noFill/>
                    </a:lnT>
                    <a:lnB>
                      <a:noFill/>
                    </a:lnB>
                    <a:solidFill>
                      <a:srgbClr val="14558F"/>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14558F"/>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14558F"/>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14558F"/>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14558F"/>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14558F"/>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14558F"/>
                    </a:solidFill>
                  </a:tcPr>
                </a:tc>
                <a:extLst>
                  <a:ext uri="{0D108BD9-81ED-4DB2-BD59-A6C34878D82A}">
                    <a16:rowId xmlns:a16="http://schemas.microsoft.com/office/drawing/2014/main" val="3807696706"/>
                  </a:ext>
                </a:extLst>
              </a:tr>
              <a:tr h="323343">
                <a:tc>
                  <a:txBody>
                    <a:bodyPr/>
                    <a:lstStyle/>
                    <a:p>
                      <a:pPr algn="r" rtl="0" fontAlgn="ctr">
                        <a:buNone/>
                      </a:pPr>
                      <a:r>
                        <a:rPr lang="en-US" sz="1400" b="0" i="0" u="none" strike="noStrike">
                          <a:solidFill>
                            <a:srgbClr val="14558F"/>
                          </a:solidFill>
                          <a:effectLst/>
                          <a:latin typeface="Franklin Gothic Medium" panose="020B0603020102020204" pitchFamily="34" charset="0"/>
                        </a:rPr>
                        <a:t>8</a:t>
                      </a:r>
                    </a:p>
                  </a:txBody>
                  <a:tcPr marL="3849" marR="34644" marT="3849" marB="0" anchor="ctr">
                    <a:lnL>
                      <a:noFill/>
                    </a:lnL>
                    <a:lnR>
                      <a:noFill/>
                    </a:lnR>
                    <a:lnT>
                      <a:noFill/>
                    </a:lnT>
                    <a:lnB>
                      <a:noFill/>
                    </a:lnB>
                    <a:solidFill>
                      <a:srgbClr val="D6E7DD"/>
                    </a:solidFill>
                  </a:tcPr>
                </a:tc>
                <a:tc>
                  <a:txBody>
                    <a:bodyPr/>
                    <a:lstStyle/>
                    <a:p>
                      <a:pPr algn="l" rtl="0" fontAlgn="ctr">
                        <a:buNone/>
                      </a:pPr>
                      <a:r>
                        <a:rPr lang="en-US" sz="1400" b="0" i="0" u="none" strike="noStrike">
                          <a:solidFill>
                            <a:srgbClr val="14558F"/>
                          </a:solidFill>
                          <a:effectLst/>
                          <a:latin typeface="Century Gothic" panose="020B0502020202020204" pitchFamily="34" charset="0"/>
                        </a:rPr>
                        <a:t>Second Public Meeting</a:t>
                      </a:r>
                    </a:p>
                  </a:txBody>
                  <a:tcPr marL="34644"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dirty="0">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00B050"/>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extLst>
                  <a:ext uri="{0D108BD9-81ED-4DB2-BD59-A6C34878D82A}">
                    <a16:rowId xmlns:a16="http://schemas.microsoft.com/office/drawing/2014/main" val="2774520137"/>
                  </a:ext>
                </a:extLst>
              </a:tr>
              <a:tr h="103932">
                <a:tc>
                  <a:txBody>
                    <a:bodyPr/>
                    <a:lstStyle/>
                    <a:p>
                      <a:pPr algn="r" rtl="0" fontAlgn="ctr">
                        <a:buNone/>
                      </a:pPr>
                      <a:r>
                        <a:rPr lang="en-US" sz="1400" b="0" i="0" u="none" strike="noStrike">
                          <a:solidFill>
                            <a:srgbClr val="14558F"/>
                          </a:solidFill>
                          <a:effectLst/>
                          <a:latin typeface="Franklin Gothic Medium" panose="020B0603020102020204" pitchFamily="34" charset="0"/>
                        </a:rPr>
                        <a:t>9</a:t>
                      </a:r>
                    </a:p>
                  </a:txBody>
                  <a:tcPr marL="3849" marR="34644" marT="3849" marB="0" anchor="ctr">
                    <a:lnL>
                      <a:noFill/>
                    </a:lnL>
                    <a:lnR>
                      <a:noFill/>
                    </a:lnR>
                    <a:lnT>
                      <a:noFill/>
                    </a:lnT>
                    <a:lnB>
                      <a:noFill/>
                    </a:lnB>
                    <a:solidFill>
                      <a:srgbClr val="D6E7DD"/>
                    </a:solidFill>
                  </a:tcPr>
                </a:tc>
                <a:tc>
                  <a:txBody>
                    <a:bodyPr/>
                    <a:lstStyle/>
                    <a:p>
                      <a:pPr algn="l" rtl="0" fontAlgn="ctr">
                        <a:buNone/>
                      </a:pPr>
                      <a:r>
                        <a:rPr lang="en-US" sz="1400" b="0" i="0" u="none" strike="noStrike">
                          <a:solidFill>
                            <a:srgbClr val="14558F"/>
                          </a:solidFill>
                          <a:effectLst/>
                          <a:latin typeface="Century Gothic" panose="020B0502020202020204" pitchFamily="34" charset="0"/>
                        </a:rPr>
                        <a:t>Final Report</a:t>
                      </a:r>
                    </a:p>
                  </a:txBody>
                  <a:tcPr marL="34644"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dirty="0">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00B050"/>
                    </a:solidFill>
                  </a:tcPr>
                </a:tc>
                <a:tc>
                  <a:txBody>
                    <a:bodyPr/>
                    <a:lstStyle/>
                    <a:p>
                      <a:pPr algn="ctr" fontAlgn="ctr">
                        <a:buNone/>
                      </a:pPr>
                      <a:r>
                        <a:rPr lang="en-US" sz="1400" b="0" i="0" u="none" strike="noStrike" dirty="0">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00B050"/>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extLst>
                  <a:ext uri="{0D108BD9-81ED-4DB2-BD59-A6C34878D82A}">
                    <a16:rowId xmlns:a16="http://schemas.microsoft.com/office/drawing/2014/main" val="982509349"/>
                  </a:ext>
                </a:extLst>
              </a:tr>
              <a:tr h="477316">
                <a:tc>
                  <a:txBody>
                    <a:bodyPr/>
                    <a:lstStyle/>
                    <a:p>
                      <a:pPr algn="r" fontAlgn="ctr">
                        <a:buNone/>
                      </a:pPr>
                      <a:r>
                        <a:rPr lang="en-US" sz="1400" b="0" i="0" u="none" strike="noStrike">
                          <a:solidFill>
                            <a:srgbClr val="000000"/>
                          </a:solidFill>
                          <a:effectLst/>
                          <a:latin typeface="Arial" panose="020B0604020202020204" pitchFamily="34" charset="0"/>
                        </a:rPr>
                        <a:t> </a:t>
                      </a:r>
                    </a:p>
                  </a:txBody>
                  <a:tcPr marL="3849" marR="34644" marT="3849" marB="0" anchor="ctr">
                    <a:lnL>
                      <a:noFill/>
                    </a:lnL>
                    <a:lnR>
                      <a:noFill/>
                    </a:lnR>
                    <a:lnT>
                      <a:noFill/>
                    </a:lnT>
                    <a:lnB>
                      <a:noFill/>
                    </a:lnB>
                    <a:solidFill>
                      <a:srgbClr val="14558F"/>
                    </a:solidFill>
                  </a:tcPr>
                </a:tc>
                <a:tc>
                  <a:txBody>
                    <a:bodyPr/>
                    <a:lstStyle/>
                    <a:p>
                      <a:pPr algn="l" rtl="0" fontAlgn="ctr">
                        <a:buNone/>
                      </a:pPr>
                      <a:r>
                        <a:rPr lang="en-US" sz="1400" b="0" i="0" u="none" strike="noStrike">
                          <a:solidFill>
                            <a:srgbClr val="D6E7DD"/>
                          </a:solidFill>
                          <a:effectLst/>
                          <a:latin typeface="Franklin Gothic Medium" panose="020B0603020102020204" pitchFamily="34" charset="0"/>
                        </a:rPr>
                        <a:t>Phase 4. Project planning/permitting</a:t>
                      </a:r>
                    </a:p>
                  </a:txBody>
                  <a:tcPr marL="34644" marR="3849" marT="3849" marB="0" anchor="ctr">
                    <a:lnL>
                      <a:noFill/>
                    </a:lnL>
                    <a:lnR>
                      <a:noFill/>
                    </a:lnR>
                    <a:lnT>
                      <a:noFill/>
                    </a:lnT>
                    <a:lnB>
                      <a:noFill/>
                    </a:lnB>
                    <a:solidFill>
                      <a:srgbClr val="14558F"/>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14558F"/>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14558F"/>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14558F"/>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14558F"/>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14558F"/>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14558F"/>
                    </a:solidFill>
                  </a:tcPr>
                </a:tc>
                <a:extLst>
                  <a:ext uri="{0D108BD9-81ED-4DB2-BD59-A6C34878D82A}">
                    <a16:rowId xmlns:a16="http://schemas.microsoft.com/office/drawing/2014/main" val="2321928669"/>
                  </a:ext>
                </a:extLst>
              </a:tr>
              <a:tr h="323343">
                <a:tc>
                  <a:txBody>
                    <a:bodyPr/>
                    <a:lstStyle/>
                    <a:p>
                      <a:pPr algn="r" rtl="0" fontAlgn="ctr">
                        <a:buNone/>
                      </a:pPr>
                      <a:r>
                        <a:rPr lang="en-US" sz="1400" b="0" i="0" u="none" strike="noStrike">
                          <a:solidFill>
                            <a:srgbClr val="14558F"/>
                          </a:solidFill>
                          <a:effectLst/>
                          <a:latin typeface="Franklin Gothic Medium" panose="020B0603020102020204" pitchFamily="34" charset="0"/>
                        </a:rPr>
                        <a:t>10</a:t>
                      </a:r>
                    </a:p>
                  </a:txBody>
                  <a:tcPr marL="3849" marR="34644" marT="3849" marB="0" anchor="ctr">
                    <a:lnL>
                      <a:noFill/>
                    </a:lnL>
                    <a:lnR>
                      <a:noFill/>
                    </a:lnR>
                    <a:lnT>
                      <a:noFill/>
                    </a:lnT>
                    <a:lnB>
                      <a:noFill/>
                    </a:lnB>
                    <a:solidFill>
                      <a:srgbClr val="D6E7DD"/>
                    </a:solidFill>
                  </a:tcPr>
                </a:tc>
                <a:tc>
                  <a:txBody>
                    <a:bodyPr/>
                    <a:lstStyle/>
                    <a:p>
                      <a:pPr algn="l" rtl="0" fontAlgn="ctr">
                        <a:buNone/>
                      </a:pPr>
                      <a:r>
                        <a:rPr lang="en-US" sz="1400" b="0" i="0" u="none" strike="noStrike">
                          <a:solidFill>
                            <a:srgbClr val="14558F"/>
                          </a:solidFill>
                          <a:effectLst/>
                          <a:latin typeface="Century Gothic" panose="020B0502020202020204" pitchFamily="34" charset="0"/>
                        </a:rPr>
                        <a:t>E.g., Data, signage, permitting</a:t>
                      </a:r>
                    </a:p>
                  </a:txBody>
                  <a:tcPr marL="34644"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dirty="0">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D6E7DD"/>
                    </a:solidFill>
                  </a:tcPr>
                </a:tc>
                <a:tc>
                  <a:txBody>
                    <a:bodyPr/>
                    <a:lstStyle/>
                    <a:p>
                      <a:pPr algn="ctr" fontAlgn="ctr">
                        <a:buNone/>
                      </a:pPr>
                      <a:r>
                        <a:rPr lang="en-US" sz="1400" b="0" i="0" u="none" strike="noStrike" dirty="0">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00B050"/>
                    </a:solidFill>
                  </a:tcPr>
                </a:tc>
                <a:tc>
                  <a:txBody>
                    <a:bodyPr/>
                    <a:lstStyle/>
                    <a:p>
                      <a:pPr algn="ctr" fontAlgn="ctr">
                        <a:buNone/>
                      </a:pPr>
                      <a:r>
                        <a:rPr lang="en-US" sz="1400" b="0" i="0" u="none" strike="noStrike" dirty="0">
                          <a:solidFill>
                            <a:srgbClr val="000000"/>
                          </a:solidFill>
                          <a:effectLst/>
                          <a:latin typeface="Arial" panose="020B0604020202020204" pitchFamily="34" charset="0"/>
                        </a:rPr>
                        <a:t> </a:t>
                      </a:r>
                    </a:p>
                  </a:txBody>
                  <a:tcPr marL="3849" marR="3849" marT="3849" marB="0" anchor="ctr">
                    <a:lnL>
                      <a:noFill/>
                    </a:lnL>
                    <a:lnR>
                      <a:noFill/>
                    </a:lnR>
                    <a:lnT>
                      <a:noFill/>
                    </a:lnT>
                    <a:lnB>
                      <a:noFill/>
                    </a:lnB>
                    <a:solidFill>
                      <a:srgbClr val="00B050"/>
                    </a:solidFill>
                  </a:tcPr>
                </a:tc>
                <a:extLst>
                  <a:ext uri="{0D108BD9-81ED-4DB2-BD59-A6C34878D82A}">
                    <a16:rowId xmlns:a16="http://schemas.microsoft.com/office/drawing/2014/main" val="1179128891"/>
                  </a:ext>
                </a:extLst>
              </a:tr>
            </a:tbl>
          </a:graphicData>
        </a:graphic>
      </p:graphicFrame>
    </p:spTree>
    <p:extLst>
      <p:ext uri="{BB962C8B-B14F-4D97-AF65-F5344CB8AC3E}">
        <p14:creationId xmlns:p14="http://schemas.microsoft.com/office/powerpoint/2010/main" val="3462404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50660C-86AB-1DB2-BBCA-D949D12D9C54}"/>
              </a:ext>
            </a:extLst>
          </p:cNvPr>
          <p:cNvSpPr>
            <a:spLocks noGrp="1"/>
          </p:cNvSpPr>
          <p:nvPr>
            <p:ph type="title"/>
          </p:nvPr>
        </p:nvSpPr>
        <p:spPr>
          <a:xfrm>
            <a:off x="555585" y="1886673"/>
            <a:ext cx="4069881" cy="2777924"/>
          </a:xfrm>
        </p:spPr>
        <p:txBody>
          <a:bodyPr>
            <a:noAutofit/>
          </a:bodyPr>
          <a:lstStyle/>
          <a:p>
            <a:r>
              <a:rPr lang="en-US" sz="5400"/>
              <a:t>Inventory &amp; Assessment Identified…</a:t>
            </a:r>
          </a:p>
        </p:txBody>
      </p:sp>
      <p:sp>
        <p:nvSpPr>
          <p:cNvPr id="2" name="Content Placeholder 1">
            <a:extLst>
              <a:ext uri="{FF2B5EF4-FFF2-40B4-BE49-F238E27FC236}">
                <a16:creationId xmlns:a16="http://schemas.microsoft.com/office/drawing/2014/main" id="{87AC5C13-50A8-0C1C-4B9B-EB298EC3936C}"/>
              </a:ext>
            </a:extLst>
          </p:cNvPr>
          <p:cNvSpPr>
            <a:spLocks noGrp="1"/>
          </p:cNvSpPr>
          <p:nvPr>
            <p:ph idx="1"/>
          </p:nvPr>
        </p:nvSpPr>
        <p:spPr>
          <a:xfrm>
            <a:off x="5393803" y="1517248"/>
            <a:ext cx="5418258" cy="4572000"/>
          </a:xfrm>
        </p:spPr>
        <p:txBody>
          <a:bodyPr/>
          <a:lstStyle/>
          <a:p>
            <a:pPr marL="305435" indent="-305435"/>
            <a:r>
              <a:rPr lang="en-US">
                <a:latin typeface="Arial"/>
                <a:cs typeface="Arial"/>
              </a:rPr>
              <a:t>Moderate trail densities</a:t>
            </a:r>
          </a:p>
          <a:p>
            <a:pPr marL="305435" indent="-305435"/>
            <a:r>
              <a:rPr lang="en-US">
                <a:latin typeface="Arial"/>
                <a:cs typeface="Arial"/>
              </a:rPr>
              <a:t>Impacts to rare species and wildlife habitat</a:t>
            </a:r>
          </a:p>
          <a:p>
            <a:pPr marL="305435" indent="-305435"/>
            <a:r>
              <a:rPr lang="en-US">
                <a:latin typeface="Arial"/>
                <a:cs typeface="Arial"/>
              </a:rPr>
              <a:t>Impacts to wetland resources</a:t>
            </a:r>
          </a:p>
        </p:txBody>
      </p:sp>
    </p:spTree>
    <p:extLst>
      <p:ext uri="{BB962C8B-B14F-4D97-AF65-F5344CB8AC3E}">
        <p14:creationId xmlns:p14="http://schemas.microsoft.com/office/powerpoint/2010/main" val="326309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99279-E0DE-27A7-85E9-C5756FD84488}"/>
            </a:ext>
          </a:extLst>
        </p:cNvPr>
        <p:cNvGrpSpPr/>
        <p:nvPr/>
      </p:nvGrpSpPr>
      <p:grpSpPr>
        <a:xfrm>
          <a:off x="0" y="0"/>
          <a:ext cx="0" cy="0"/>
          <a:chOff x="0" y="0"/>
          <a:chExt cx="0" cy="0"/>
        </a:xfrm>
      </p:grpSpPr>
      <p:sp>
        <p:nvSpPr>
          <p:cNvPr id="10" name="Title 2">
            <a:extLst>
              <a:ext uri="{FF2B5EF4-FFF2-40B4-BE49-F238E27FC236}">
                <a16:creationId xmlns:a16="http://schemas.microsoft.com/office/drawing/2014/main" id="{59D2176F-BD6F-FD24-83CC-8CF00CECC17A}"/>
              </a:ext>
              <a:ext uri="{C183D7F6-B498-43B3-948B-1728B52AA6E4}">
                <adec:decorative xmlns:adec="http://schemas.microsoft.com/office/drawing/2017/decorative" val="0"/>
              </a:ext>
            </a:extLst>
          </p:cNvPr>
          <p:cNvSpPr txBox="1">
            <a:spLocks noGrp="1"/>
          </p:cNvSpPr>
          <p:nvPr>
            <p:ph type="title" idx="4294967295"/>
          </p:nvPr>
        </p:nvSpPr>
        <p:spPr>
          <a:xfrm>
            <a:off x="-1" y="-1"/>
            <a:ext cx="7747001" cy="850643"/>
          </a:xfrm>
          <a:prstGeom prst="rect">
            <a:avLst/>
          </a:prstGeom>
          <a:solidFill>
            <a:schemeClr val="accent1"/>
          </a:solid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0" normalizeH="0" baseline="0" noProof="0" dirty="0">
                <a:ln>
                  <a:noFill/>
                </a:ln>
                <a:solidFill>
                  <a:srgbClr val="002060"/>
                </a:solidFill>
                <a:effectLst/>
                <a:uLnTx/>
                <a:uFillTx/>
                <a:latin typeface="+mj-lt"/>
                <a:ea typeface="+mj-ea"/>
                <a:cs typeface="+mj-cs"/>
              </a:rPr>
              <a:t>Leominster State Forest</a:t>
            </a:r>
            <a:endParaRPr kumimoji="0" lang="en-US" sz="5000" b="0" i="0" u="none" strike="noStrike" kern="1200" cap="none" spc="0" normalizeH="0" baseline="0" noProof="0" dirty="0">
              <a:ln>
                <a:noFill/>
              </a:ln>
              <a:solidFill>
                <a:srgbClr val="002060"/>
              </a:solidFill>
              <a:effectLst/>
              <a:uLnTx/>
              <a:uFillTx/>
              <a:latin typeface="+mj-lt"/>
              <a:ea typeface="+mj-ea"/>
              <a:cs typeface="+mj-cs"/>
            </a:endParaRPr>
          </a:p>
        </p:txBody>
      </p:sp>
      <p:sp>
        <p:nvSpPr>
          <p:cNvPr id="73" name="Content Placeholder 17">
            <a:extLst>
              <a:ext uri="{FF2B5EF4-FFF2-40B4-BE49-F238E27FC236}">
                <a16:creationId xmlns:a16="http://schemas.microsoft.com/office/drawing/2014/main" id="{88FD582C-45DE-78AB-F792-AB0ED288C304}"/>
              </a:ext>
            </a:extLst>
          </p:cNvPr>
          <p:cNvSpPr>
            <a:spLocks noGrp="1"/>
          </p:cNvSpPr>
          <p:nvPr>
            <p:ph idx="1"/>
          </p:nvPr>
        </p:nvSpPr>
        <p:spPr>
          <a:xfrm>
            <a:off x="568262" y="1240750"/>
            <a:ext cx="6388100" cy="4097511"/>
          </a:xfrm>
          <a:effectLst/>
        </p:spPr>
        <p:txBody>
          <a:bodyPr>
            <a:normAutofit/>
          </a:bodyPr>
          <a:lstStyle/>
          <a:p>
            <a:r>
              <a:rPr lang="en-US" sz="2800">
                <a:solidFill>
                  <a:schemeClr val="tx2"/>
                </a:solidFill>
                <a:effectLst/>
              </a:rPr>
              <a:t>4,300 Acres</a:t>
            </a:r>
          </a:p>
          <a:p>
            <a:endParaRPr lang="en-US" sz="2800">
              <a:solidFill>
                <a:schemeClr val="tx2"/>
              </a:solidFill>
              <a:effectLst/>
            </a:endParaRPr>
          </a:p>
          <a:p>
            <a:r>
              <a:rPr lang="en-US" sz="2800">
                <a:solidFill>
                  <a:schemeClr val="tx2"/>
                </a:solidFill>
                <a:effectLst/>
              </a:rPr>
              <a:t>4 Tracts of Land</a:t>
            </a:r>
          </a:p>
          <a:p>
            <a:pPr lvl="1"/>
            <a:r>
              <a:rPr lang="en-US" sz="2400">
                <a:solidFill>
                  <a:schemeClr val="tx2"/>
                </a:solidFill>
              </a:rPr>
              <a:t>Fitchburg Road Tract </a:t>
            </a:r>
          </a:p>
          <a:p>
            <a:pPr lvl="1"/>
            <a:endParaRPr lang="en-US" sz="2400">
              <a:solidFill>
                <a:schemeClr val="tx2"/>
              </a:solidFill>
            </a:endParaRPr>
          </a:p>
          <a:p>
            <a:r>
              <a:rPr lang="en-US" sz="2800">
                <a:solidFill>
                  <a:schemeClr val="tx2"/>
                </a:solidFill>
                <a:effectLst/>
              </a:rPr>
              <a:t>Inventory </a:t>
            </a:r>
          </a:p>
          <a:p>
            <a:pPr lvl="1"/>
            <a:r>
              <a:rPr lang="en-US" sz="2400">
                <a:solidFill>
                  <a:schemeClr val="tx2"/>
                </a:solidFill>
                <a:effectLst/>
              </a:rPr>
              <a:t>50 Miles of Trails</a:t>
            </a:r>
          </a:p>
          <a:p>
            <a:pPr lvl="1"/>
            <a:r>
              <a:rPr lang="en-US" sz="2400">
                <a:solidFill>
                  <a:schemeClr val="tx2"/>
                </a:solidFill>
              </a:rPr>
              <a:t>Existing Structures </a:t>
            </a:r>
          </a:p>
          <a:p>
            <a:pPr lvl="1"/>
            <a:r>
              <a:rPr lang="en-US" sz="2400">
                <a:solidFill>
                  <a:schemeClr val="tx2"/>
                </a:solidFill>
              </a:rPr>
              <a:t>Historic Resources</a:t>
            </a:r>
          </a:p>
          <a:p>
            <a:pPr lvl="1"/>
            <a:r>
              <a:rPr lang="en-US" sz="2400">
                <a:solidFill>
                  <a:schemeClr val="tx2"/>
                </a:solidFill>
              </a:rPr>
              <a:t>Natural Resources</a:t>
            </a:r>
          </a:p>
          <a:p>
            <a:endParaRPr lang="en-US" sz="2800">
              <a:solidFill>
                <a:srgbClr val="002060"/>
              </a:solidFill>
              <a:effectLst/>
            </a:endParaRPr>
          </a:p>
          <a:p>
            <a:endParaRPr lang="en-US" sz="2800">
              <a:solidFill>
                <a:srgbClr val="002060"/>
              </a:solidFill>
              <a:effectLst>
                <a:glow rad="381000">
                  <a:srgbClr val="D6E7DD">
                    <a:alpha val="70000"/>
                  </a:srgbClr>
                </a:glow>
              </a:effectLst>
            </a:endParaRPr>
          </a:p>
        </p:txBody>
      </p:sp>
      <p:pic>
        <p:nvPicPr>
          <p:cNvPr id="6" name="Picture 5" descr="Map of Leominster State Forest that is comprised of 4 separate tracts of land. Fitchburg Road Tract is the largest tract and makes up the main body of the forest. North of the Fitchburg Road Tract is Oak Hill Road Tract, and South of the Fitchburg Road Tract is Beamon Road Tract and Main Street Tract.">
            <a:extLst>
              <a:ext uri="{FF2B5EF4-FFF2-40B4-BE49-F238E27FC236}">
                <a16:creationId xmlns:a16="http://schemas.microsoft.com/office/drawing/2014/main" id="{16CF35B9-4AC3-3BB8-041A-ED409D14A2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47001" y="-13751"/>
            <a:ext cx="4444999" cy="6871751"/>
          </a:xfrm>
          <a:prstGeom prst="rect">
            <a:avLst/>
          </a:prstGeom>
          <a:effectLst/>
        </p:spPr>
      </p:pic>
      <p:sp>
        <p:nvSpPr>
          <p:cNvPr id="4" name="TextBox 3">
            <a:extLst>
              <a:ext uri="{FF2B5EF4-FFF2-40B4-BE49-F238E27FC236}">
                <a16:creationId xmlns:a16="http://schemas.microsoft.com/office/drawing/2014/main" id="{AC58BA6C-75F9-3620-D51C-EB7F8C3F0709}"/>
              </a:ext>
              <a:ext uri="{C183D7F6-B498-43B3-948B-1728B52AA6E4}">
                <adec:decorative xmlns:adec="http://schemas.microsoft.com/office/drawing/2017/decorative" val="1"/>
              </a:ext>
            </a:extLst>
          </p:cNvPr>
          <p:cNvSpPr txBox="1"/>
          <p:nvPr/>
        </p:nvSpPr>
        <p:spPr>
          <a:xfrm>
            <a:off x="10762417" y="628258"/>
            <a:ext cx="1392800" cy="646331"/>
          </a:xfrm>
          <a:prstGeom prst="rect">
            <a:avLst/>
          </a:prstGeom>
          <a:noFill/>
        </p:spPr>
        <p:txBody>
          <a:bodyPr wrap="square">
            <a:spAutoFit/>
          </a:bodyPr>
          <a:lstStyle/>
          <a:p>
            <a:pPr marR="0" lvl="0" algn="ctr" defTabSz="457200" rtl="0" eaLnBrk="1" fontAlgn="auto" latinLnBrk="0" hangingPunct="1">
              <a:spcBef>
                <a:spcPts val="300"/>
              </a:spcBef>
              <a:spcAft>
                <a:spcPts val="300"/>
              </a:spcAft>
              <a:buClr>
                <a:srgbClr val="F6C51B"/>
              </a:buClr>
              <a:buSzPct val="80000"/>
              <a:tabLst/>
              <a:defRPr/>
            </a:pPr>
            <a:r>
              <a:rPr kumimoji="0" lang="en-US" b="0" i="0" u="none" strike="noStrike" kern="1200" cap="none" spc="0" normalizeH="0" baseline="0" noProof="0">
                <a:ln>
                  <a:noFill/>
                </a:ln>
                <a:solidFill>
                  <a:srgbClr val="002060"/>
                </a:solidFill>
                <a:effectLst>
                  <a:glow rad="381000">
                    <a:srgbClr val="D6E7DD">
                      <a:alpha val="70000"/>
                    </a:srgbClr>
                  </a:glow>
                </a:effectLst>
                <a:uLnTx/>
                <a:uFillTx/>
                <a:latin typeface="Arial" panose="020B0604020202020204" pitchFamily="34" charset="0"/>
                <a:ea typeface="+mj-ea"/>
                <a:cs typeface="Arial" panose="020B0604020202020204" pitchFamily="34" charset="0"/>
              </a:rPr>
              <a:t>Oak Hill Road Tract </a:t>
            </a:r>
          </a:p>
        </p:txBody>
      </p:sp>
      <p:sp>
        <p:nvSpPr>
          <p:cNvPr id="5" name="TextBox 4">
            <a:extLst>
              <a:ext uri="{FF2B5EF4-FFF2-40B4-BE49-F238E27FC236}">
                <a16:creationId xmlns:a16="http://schemas.microsoft.com/office/drawing/2014/main" id="{90213D58-7D5B-BB6D-5801-3804AE56F6E4}"/>
              </a:ext>
              <a:ext uri="{C183D7F6-B498-43B3-948B-1728B52AA6E4}">
                <adec:decorative xmlns:adec="http://schemas.microsoft.com/office/drawing/2017/decorative" val="1"/>
              </a:ext>
            </a:extLst>
          </p:cNvPr>
          <p:cNvSpPr txBox="1"/>
          <p:nvPr/>
        </p:nvSpPr>
        <p:spPr>
          <a:xfrm>
            <a:off x="10762417" y="5260245"/>
            <a:ext cx="1419989" cy="646331"/>
          </a:xfrm>
          <a:prstGeom prst="rect">
            <a:avLst/>
          </a:prstGeom>
          <a:noFill/>
        </p:spPr>
        <p:txBody>
          <a:bodyPr wrap="square">
            <a:spAutoFit/>
          </a:bodyPr>
          <a:lstStyle/>
          <a:p>
            <a:pPr marR="0" lvl="0" algn="ctr" defTabSz="457200" rtl="0" eaLnBrk="1" fontAlgn="auto" latinLnBrk="0" hangingPunct="1">
              <a:spcBef>
                <a:spcPts val="300"/>
              </a:spcBef>
              <a:spcAft>
                <a:spcPts val="300"/>
              </a:spcAft>
              <a:buClr>
                <a:srgbClr val="F6C51B"/>
              </a:buClr>
              <a:buSzPct val="80000"/>
              <a:tabLst/>
              <a:defRPr/>
            </a:pPr>
            <a:r>
              <a:rPr kumimoji="0" lang="en-US" b="0" i="0" u="none" strike="noStrike" kern="1200" cap="none" spc="0" normalizeH="0" baseline="0" noProof="0">
                <a:ln>
                  <a:noFill/>
                </a:ln>
                <a:solidFill>
                  <a:srgbClr val="002060"/>
                </a:solidFill>
                <a:effectLst>
                  <a:glow rad="381000">
                    <a:srgbClr val="D6E7DD">
                      <a:alpha val="70000"/>
                    </a:srgbClr>
                  </a:glow>
                </a:effectLst>
                <a:uLnTx/>
                <a:uFillTx/>
                <a:latin typeface="Arial" panose="020B0604020202020204" pitchFamily="34" charset="0"/>
                <a:ea typeface="+mj-ea"/>
                <a:cs typeface="Arial" panose="020B0604020202020204" pitchFamily="34" charset="0"/>
              </a:rPr>
              <a:t>Main Street Tract </a:t>
            </a:r>
          </a:p>
        </p:txBody>
      </p:sp>
      <p:sp>
        <p:nvSpPr>
          <p:cNvPr id="8" name="TextBox 7">
            <a:extLst>
              <a:ext uri="{FF2B5EF4-FFF2-40B4-BE49-F238E27FC236}">
                <a16:creationId xmlns:a16="http://schemas.microsoft.com/office/drawing/2014/main" id="{C530EFCB-C05E-7E30-8B83-1D2865C776C0}"/>
              </a:ext>
              <a:ext uri="{C183D7F6-B498-43B3-948B-1728B52AA6E4}">
                <adec:decorative xmlns:adec="http://schemas.microsoft.com/office/drawing/2017/decorative" val="1"/>
              </a:ext>
            </a:extLst>
          </p:cNvPr>
          <p:cNvSpPr txBox="1"/>
          <p:nvPr/>
        </p:nvSpPr>
        <p:spPr>
          <a:xfrm>
            <a:off x="7834719" y="5045471"/>
            <a:ext cx="1419990" cy="646331"/>
          </a:xfrm>
          <a:prstGeom prst="rect">
            <a:avLst/>
          </a:prstGeom>
          <a:noFill/>
        </p:spPr>
        <p:txBody>
          <a:bodyPr wrap="square">
            <a:spAutoFit/>
          </a:bodyPr>
          <a:lstStyle/>
          <a:p>
            <a:pPr marR="0" lvl="0" algn="ctr" defTabSz="457200" rtl="0" eaLnBrk="1" fontAlgn="auto" latinLnBrk="0" hangingPunct="1">
              <a:spcBef>
                <a:spcPts val="300"/>
              </a:spcBef>
              <a:spcAft>
                <a:spcPts val="300"/>
              </a:spcAft>
              <a:buClr>
                <a:srgbClr val="F6C51B"/>
              </a:buClr>
              <a:buSzPct val="80000"/>
              <a:tabLst/>
              <a:defRPr/>
            </a:pPr>
            <a:r>
              <a:rPr kumimoji="0" lang="en-US" b="0" i="0" u="none" strike="noStrike" kern="1200" cap="none" spc="0" normalizeH="0" baseline="0" noProof="0">
                <a:ln>
                  <a:noFill/>
                </a:ln>
                <a:solidFill>
                  <a:srgbClr val="002060"/>
                </a:solidFill>
                <a:effectLst>
                  <a:glow rad="381000">
                    <a:srgbClr val="D6E7DD">
                      <a:alpha val="70000"/>
                    </a:srgbClr>
                  </a:glow>
                </a:effectLst>
                <a:uLnTx/>
                <a:uFillTx/>
                <a:latin typeface="Arial" panose="020B0604020202020204" pitchFamily="34" charset="0"/>
                <a:ea typeface="+mj-ea"/>
                <a:cs typeface="Arial" panose="020B0604020202020204" pitchFamily="34" charset="0"/>
              </a:rPr>
              <a:t>Beamon Road Tract </a:t>
            </a:r>
          </a:p>
        </p:txBody>
      </p:sp>
      <p:cxnSp>
        <p:nvCxnSpPr>
          <p:cNvPr id="13" name="Straight Arrow Connector 12">
            <a:extLst>
              <a:ext uri="{FF2B5EF4-FFF2-40B4-BE49-F238E27FC236}">
                <a16:creationId xmlns:a16="http://schemas.microsoft.com/office/drawing/2014/main" id="{7D279C13-EA15-F0A3-CFC1-C760FB5A76C6}"/>
              </a:ext>
              <a:ext uri="{C183D7F6-B498-43B3-948B-1728B52AA6E4}">
                <adec:decorative xmlns:adec="http://schemas.microsoft.com/office/drawing/2017/decorative" val="1"/>
              </a:ext>
            </a:extLst>
          </p:cNvPr>
          <p:cNvCxnSpPr>
            <a:cxnSpLocks/>
            <a:stCxn id="4" idx="0"/>
          </p:cNvCxnSpPr>
          <p:nvPr/>
        </p:nvCxnSpPr>
        <p:spPr>
          <a:xfrm flipH="1" flipV="1">
            <a:off x="10883900" y="304800"/>
            <a:ext cx="574917" cy="323458"/>
          </a:xfrm>
          <a:prstGeom prst="straightConnector1">
            <a:avLst/>
          </a:prstGeom>
          <a:ln w="76200">
            <a:tailEnd type="triangle"/>
          </a:ln>
          <a:effectLst>
            <a:glow rad="127000">
              <a:srgbClr val="9CBBC6">
                <a:alpha val="68000"/>
              </a:srgbClr>
            </a:glo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78C5C43-83CA-AFB4-5987-28B1966F5BB9}"/>
              </a:ext>
              <a:ext uri="{C183D7F6-B498-43B3-948B-1728B52AA6E4}">
                <adec:decorative xmlns:adec="http://schemas.microsoft.com/office/drawing/2017/decorative" val="1"/>
              </a:ext>
            </a:extLst>
          </p:cNvPr>
          <p:cNvCxnSpPr>
            <a:cxnSpLocks/>
            <a:stCxn id="8" idx="2"/>
          </p:cNvCxnSpPr>
          <p:nvPr/>
        </p:nvCxnSpPr>
        <p:spPr>
          <a:xfrm>
            <a:off x="8544714" y="5691802"/>
            <a:ext cx="740166" cy="736675"/>
          </a:xfrm>
          <a:prstGeom prst="straightConnector1">
            <a:avLst/>
          </a:prstGeom>
          <a:ln w="76200">
            <a:tailEnd type="triangle"/>
          </a:ln>
          <a:effectLst>
            <a:glow rad="127000">
              <a:srgbClr val="9CBBC6">
                <a:alpha val="68000"/>
              </a:srgbClr>
            </a:glo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26C1857-837D-0636-B540-F7F245923F0E}"/>
              </a:ext>
              <a:ext uri="{C183D7F6-B498-43B3-948B-1728B52AA6E4}">
                <adec:decorative xmlns:adec="http://schemas.microsoft.com/office/drawing/2017/decorative" val="1"/>
              </a:ext>
            </a:extLst>
          </p:cNvPr>
          <p:cNvCxnSpPr>
            <a:cxnSpLocks/>
            <a:stCxn id="5" idx="2"/>
          </p:cNvCxnSpPr>
          <p:nvPr/>
        </p:nvCxnSpPr>
        <p:spPr>
          <a:xfrm flipH="1">
            <a:off x="10299700" y="5906576"/>
            <a:ext cx="1172712" cy="436817"/>
          </a:xfrm>
          <a:prstGeom prst="straightConnector1">
            <a:avLst/>
          </a:prstGeom>
          <a:ln w="76200">
            <a:tailEnd type="triangle"/>
          </a:ln>
          <a:effectLst>
            <a:glow rad="127000">
              <a:srgbClr val="9CBBC6">
                <a:alpha val="68000"/>
              </a:srgbClr>
            </a:glo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E0624E0-86EE-D38F-5BE9-B4A8A63F4B06}"/>
              </a:ext>
              <a:ext uri="{C183D7F6-B498-43B3-948B-1728B52AA6E4}">
                <adec:decorative xmlns:adec="http://schemas.microsoft.com/office/drawing/2017/decorative" val="1"/>
              </a:ext>
            </a:extLst>
          </p:cNvPr>
          <p:cNvCxnSpPr>
            <a:cxnSpLocks/>
            <a:stCxn id="68" idx="0"/>
          </p:cNvCxnSpPr>
          <p:nvPr/>
        </p:nvCxnSpPr>
        <p:spPr>
          <a:xfrm flipH="1" flipV="1">
            <a:off x="9733382" y="2353457"/>
            <a:ext cx="195797" cy="936049"/>
          </a:xfrm>
          <a:prstGeom prst="straightConnector1">
            <a:avLst/>
          </a:prstGeom>
          <a:ln w="76200">
            <a:tailEnd type="triangle"/>
          </a:ln>
          <a:effectLst/>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0DC8170B-E68F-D9A2-2072-87C0DB0BC7FA}"/>
              </a:ext>
              <a:ext uri="{C183D7F6-B498-43B3-948B-1728B52AA6E4}">
                <adec:decorative xmlns:adec="http://schemas.microsoft.com/office/drawing/2017/decorative" val="1"/>
              </a:ext>
            </a:extLst>
          </p:cNvPr>
          <p:cNvGrpSpPr/>
          <p:nvPr/>
        </p:nvGrpSpPr>
        <p:grpSpPr>
          <a:xfrm>
            <a:off x="11578582" y="5974061"/>
            <a:ext cx="252212" cy="759982"/>
            <a:chOff x="11437390" y="5822160"/>
            <a:chExt cx="374400" cy="867703"/>
          </a:xfrm>
          <a:effectLst>
            <a:glow>
              <a:srgbClr val="C4CFC1">
                <a:alpha val="70000"/>
              </a:srgbClr>
            </a:glow>
          </a:effectLst>
        </p:grpSpPr>
        <p:sp>
          <p:nvSpPr>
            <p:cNvPr id="62" name="Isosceles Triangle 61">
              <a:extLst>
                <a:ext uri="{FF2B5EF4-FFF2-40B4-BE49-F238E27FC236}">
                  <a16:creationId xmlns:a16="http://schemas.microsoft.com/office/drawing/2014/main" id="{3BEB2734-B8A8-F5A7-6EF0-13F29422283E}"/>
                </a:ext>
              </a:extLst>
            </p:cNvPr>
            <p:cNvSpPr/>
            <p:nvPr/>
          </p:nvSpPr>
          <p:spPr>
            <a:xfrm>
              <a:off x="11536151" y="6212197"/>
              <a:ext cx="176879" cy="477666"/>
            </a:xfrm>
            <a:prstGeom prst="triangle">
              <a:avLst/>
            </a:prstGeom>
            <a:solidFill>
              <a:srgbClr val="000000"/>
            </a:solidFill>
            <a:ln w="12700">
              <a:solidFill>
                <a:srgbClr val="000000"/>
              </a:solidFill>
            </a:ln>
            <a:effectLst>
              <a:glow rad="381000">
                <a:srgbClr val="C9D5C9">
                  <a:alpha val="7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00"/>
                </a:solidFill>
              </a:endParaRPr>
            </a:p>
          </p:txBody>
        </p:sp>
        <p:sp>
          <p:nvSpPr>
            <p:cNvPr id="63" name="TextBox 62">
              <a:extLst>
                <a:ext uri="{FF2B5EF4-FFF2-40B4-BE49-F238E27FC236}">
                  <a16:creationId xmlns:a16="http://schemas.microsoft.com/office/drawing/2014/main" id="{7D568E5F-565A-CAB3-3984-F4393B5626E7}"/>
                </a:ext>
              </a:extLst>
            </p:cNvPr>
            <p:cNvSpPr txBox="1"/>
            <p:nvPr/>
          </p:nvSpPr>
          <p:spPr>
            <a:xfrm>
              <a:off x="11437390" y="5822160"/>
              <a:ext cx="374400" cy="421682"/>
            </a:xfrm>
            <a:prstGeom prst="rect">
              <a:avLst/>
            </a:prstGeom>
            <a:noFill/>
          </p:spPr>
          <p:txBody>
            <a:bodyPr wrap="square">
              <a:spAutoFit/>
            </a:bodyPr>
            <a:lstStyle/>
            <a:p>
              <a:pPr algn="ctr"/>
              <a:r>
                <a:rPr lang="en-US" b="1">
                  <a:solidFill>
                    <a:srgbClr val="000000"/>
                  </a:solidFill>
                  <a:effectLst>
                    <a:glow rad="381000">
                      <a:srgbClr val="C9D5C9">
                        <a:alpha val="70000"/>
                      </a:srgbClr>
                    </a:glow>
                  </a:effectLst>
                </a:rPr>
                <a:t>N</a:t>
              </a:r>
            </a:p>
          </p:txBody>
        </p:sp>
      </p:grpSp>
      <p:sp>
        <p:nvSpPr>
          <p:cNvPr id="68" name="TextBox 67">
            <a:extLst>
              <a:ext uri="{FF2B5EF4-FFF2-40B4-BE49-F238E27FC236}">
                <a16:creationId xmlns:a16="http://schemas.microsoft.com/office/drawing/2014/main" id="{0BE2E984-461A-4F2A-31DD-370C5341005C}"/>
              </a:ext>
              <a:ext uri="{C183D7F6-B498-43B3-948B-1728B52AA6E4}">
                <adec:decorative xmlns:adec="http://schemas.microsoft.com/office/drawing/2017/decorative" val="1"/>
              </a:ext>
            </a:extLst>
          </p:cNvPr>
          <p:cNvSpPr txBox="1"/>
          <p:nvPr/>
        </p:nvSpPr>
        <p:spPr>
          <a:xfrm>
            <a:off x="9219184" y="3289506"/>
            <a:ext cx="1419989" cy="646331"/>
          </a:xfrm>
          <a:prstGeom prst="rect">
            <a:avLst/>
          </a:prstGeom>
          <a:noFill/>
        </p:spPr>
        <p:txBody>
          <a:bodyPr wrap="square">
            <a:spAutoFit/>
          </a:bodyPr>
          <a:lstStyle/>
          <a:p>
            <a:pPr marR="0" lvl="0" algn="ctr" defTabSz="457200" rtl="0" eaLnBrk="1" fontAlgn="auto" latinLnBrk="0" hangingPunct="1">
              <a:spcBef>
                <a:spcPts val="300"/>
              </a:spcBef>
              <a:spcAft>
                <a:spcPts val="300"/>
              </a:spcAft>
              <a:buClr>
                <a:srgbClr val="F6C51B"/>
              </a:buClr>
              <a:buSzPct val="80000"/>
              <a:tabLst/>
              <a:defRPr/>
            </a:pPr>
            <a:r>
              <a:rPr kumimoji="0" lang="en-US" b="0" i="0" u="none" strike="noStrike" kern="1200" cap="none" spc="0" normalizeH="0" baseline="0" noProof="0">
                <a:ln>
                  <a:noFill/>
                </a:ln>
                <a:solidFill>
                  <a:srgbClr val="002060"/>
                </a:solidFill>
                <a:effectLst>
                  <a:glow rad="381000">
                    <a:srgbClr val="D6E7DD">
                      <a:alpha val="70000"/>
                    </a:srgbClr>
                  </a:glow>
                </a:effectLst>
                <a:uLnTx/>
                <a:uFillTx/>
                <a:latin typeface="Arial" panose="020B0604020202020204" pitchFamily="34" charset="0"/>
                <a:ea typeface="+mj-ea"/>
                <a:cs typeface="Arial" panose="020B0604020202020204" pitchFamily="34" charset="0"/>
              </a:rPr>
              <a:t>Fitchburg Road Tract</a:t>
            </a:r>
          </a:p>
        </p:txBody>
      </p:sp>
    </p:spTree>
    <p:extLst>
      <p:ext uri="{BB962C8B-B14F-4D97-AF65-F5344CB8AC3E}">
        <p14:creationId xmlns:p14="http://schemas.microsoft.com/office/powerpoint/2010/main" val="2680506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EAE43-2FC1-B67A-E485-E9EAB13D92A9}"/>
            </a:ext>
          </a:extLst>
        </p:cNvPr>
        <p:cNvGrpSpPr/>
        <p:nvPr/>
      </p:nvGrpSpPr>
      <p:grpSpPr>
        <a:xfrm>
          <a:off x="0" y="0"/>
          <a:ext cx="0" cy="0"/>
          <a:chOff x="0" y="0"/>
          <a:chExt cx="0" cy="0"/>
        </a:xfrm>
      </p:grpSpPr>
      <p:sp>
        <p:nvSpPr>
          <p:cNvPr id="10" name="Title 2">
            <a:extLst>
              <a:ext uri="{FF2B5EF4-FFF2-40B4-BE49-F238E27FC236}">
                <a16:creationId xmlns:a16="http://schemas.microsoft.com/office/drawing/2014/main" id="{E12E6269-E247-1083-F2E9-56A6E14751A7}"/>
              </a:ext>
              <a:ext uri="{C183D7F6-B498-43B3-948B-1728B52AA6E4}">
                <adec:decorative xmlns:adec="http://schemas.microsoft.com/office/drawing/2017/decorative" val="0"/>
              </a:ext>
            </a:extLst>
          </p:cNvPr>
          <p:cNvSpPr txBox="1">
            <a:spLocks noGrp="1"/>
          </p:cNvSpPr>
          <p:nvPr>
            <p:ph type="title" idx="4294967295"/>
          </p:nvPr>
        </p:nvSpPr>
        <p:spPr>
          <a:xfrm>
            <a:off x="0" y="1"/>
            <a:ext cx="6659303" cy="806824"/>
          </a:xfrm>
          <a:prstGeom prst="rect">
            <a:avLst/>
          </a:prstGeom>
          <a:solidFill>
            <a:schemeClr val="accent1"/>
          </a:solid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rgbClr val="002060"/>
                </a:solidFill>
                <a:effectLst/>
                <a:uLnTx/>
                <a:uFillTx/>
                <a:latin typeface="+mj-lt"/>
                <a:ea typeface="+mj-ea"/>
                <a:cs typeface="+mj-cs"/>
              </a:rPr>
              <a:t>Key Features</a:t>
            </a:r>
          </a:p>
        </p:txBody>
      </p:sp>
      <p:sp>
        <p:nvSpPr>
          <p:cNvPr id="8" name="Content Placeholder 17">
            <a:extLst>
              <a:ext uri="{FF2B5EF4-FFF2-40B4-BE49-F238E27FC236}">
                <a16:creationId xmlns:a16="http://schemas.microsoft.com/office/drawing/2014/main" id="{62FC6800-118B-266F-A6C6-02DCA47AEF39}"/>
              </a:ext>
            </a:extLst>
          </p:cNvPr>
          <p:cNvSpPr>
            <a:spLocks noGrp="1"/>
          </p:cNvSpPr>
          <p:nvPr>
            <p:ph idx="1"/>
          </p:nvPr>
        </p:nvSpPr>
        <p:spPr>
          <a:xfrm>
            <a:off x="222760" y="1557252"/>
            <a:ext cx="6096137" cy="3600135"/>
          </a:xfrm>
        </p:spPr>
        <p:txBody>
          <a:bodyPr>
            <a:normAutofit/>
          </a:bodyPr>
          <a:lstStyle/>
          <a:p>
            <a:r>
              <a:rPr lang="en-US">
                <a:solidFill>
                  <a:schemeClr val="tx2"/>
                </a:solidFill>
                <a:effectLst/>
              </a:rPr>
              <a:t>Midstate Trail – 95 Miles</a:t>
            </a:r>
          </a:p>
          <a:p>
            <a:r>
              <a:rPr lang="en-US">
                <a:solidFill>
                  <a:schemeClr val="tx2"/>
                </a:solidFill>
                <a:effectLst/>
              </a:rPr>
              <a:t>Route 31/Fitchburg Rd. (North-South)</a:t>
            </a:r>
          </a:p>
          <a:p>
            <a:r>
              <a:rPr lang="en-US">
                <a:solidFill>
                  <a:schemeClr val="tx2"/>
                </a:solidFill>
                <a:effectLst/>
              </a:rPr>
              <a:t>Rocky Pond Rd. (East-West)</a:t>
            </a:r>
          </a:p>
          <a:p>
            <a:r>
              <a:rPr lang="en-US">
                <a:solidFill>
                  <a:schemeClr val="tx2"/>
                </a:solidFill>
                <a:effectLst/>
              </a:rPr>
              <a:t>Crows Hill Parking, Ponds, &amp; Ledges</a:t>
            </a:r>
          </a:p>
          <a:p>
            <a:r>
              <a:rPr lang="en-US">
                <a:solidFill>
                  <a:schemeClr val="tx2"/>
                </a:solidFill>
                <a:effectLst/>
              </a:rPr>
              <a:t>Paradise Pond</a:t>
            </a:r>
          </a:p>
          <a:p>
            <a:endParaRPr lang="en-US">
              <a:solidFill>
                <a:srgbClr val="002060"/>
              </a:solidFill>
              <a:effectLst/>
            </a:endParaRPr>
          </a:p>
          <a:p>
            <a:endParaRPr lang="en-US">
              <a:solidFill>
                <a:srgbClr val="002060"/>
              </a:solidFill>
              <a:effectLst/>
            </a:endParaRPr>
          </a:p>
        </p:txBody>
      </p:sp>
      <p:pic>
        <p:nvPicPr>
          <p:cNvPr id="13" name="Picture 12" descr="Map legend">
            <a:extLst>
              <a:ext uri="{FF2B5EF4-FFF2-40B4-BE49-F238E27FC236}">
                <a16:creationId xmlns:a16="http://schemas.microsoft.com/office/drawing/2014/main" id="{0505271E-C7E8-338C-E433-416671305B2D}"/>
              </a:ext>
            </a:extLst>
          </p:cNvPr>
          <p:cNvPicPr>
            <a:picLocks noChangeAspect="1"/>
          </p:cNvPicPr>
          <p:nvPr/>
        </p:nvPicPr>
        <p:blipFill>
          <a:blip r:embed="rId3"/>
          <a:stretch>
            <a:fillRect/>
          </a:stretch>
        </p:blipFill>
        <p:spPr>
          <a:xfrm>
            <a:off x="4535840" y="3735794"/>
            <a:ext cx="2081470" cy="3122205"/>
          </a:xfrm>
          <a:prstGeom prst="rect">
            <a:avLst/>
          </a:prstGeom>
        </p:spPr>
      </p:pic>
      <p:pic>
        <p:nvPicPr>
          <p:cNvPr id="14" name="Picture 13" descr="Map of the Fitchburg Road Tract which is the main focus of this trail planning project. North of the forest is Route 2 running east to west. On the left side of the forest, the Midstate Trail, a 95-mile National Scenic trail, runs north to south, passing through the Crows Hill Ledges. To the right of the Crows Hill Ledges is Route 31 or Fitchburg Road, which bisects this forest (north-south), and hosts a dozen of formal and informal parking areas and access points. The northern end of Fitchburg Road is where the forest headquarters is located. Further south of the headquarters is crow hill pond parking lot, next to Crows Hill Pond, this area features a large, paved parking lot with picnic areas and various trailheads, including a trailhead to Crow Hill Ledges. South of Crow Hill Pond is Paradise Pond, another area with numerous parking and access points. East of the Crow Hill Pond is Rocky Pond, and a forest road called Rocky Pond Road bisects the forest (east-west) to Parmenter St.">
            <a:extLst>
              <a:ext uri="{FF2B5EF4-FFF2-40B4-BE49-F238E27FC236}">
                <a16:creationId xmlns:a16="http://schemas.microsoft.com/office/drawing/2014/main" id="{1D370780-7627-BF55-3E42-6FE777146AA9}"/>
              </a:ext>
            </a:extLst>
          </p:cNvPr>
          <p:cNvPicPr/>
          <p:nvPr/>
        </p:nvPicPr>
        <p:blipFill>
          <a:blip r:embed="rId4">
            <a:extLst>
              <a:ext uri="{28A0092B-C50C-407E-A947-70E740481C1C}">
                <a14:useLocalDpi xmlns:a14="http://schemas.microsoft.com/office/drawing/2010/main" val="0"/>
              </a:ext>
            </a:extLst>
          </a:blip>
          <a:srcRect/>
          <a:stretch/>
        </p:blipFill>
        <p:spPr>
          <a:xfrm>
            <a:off x="6659303" y="-532800"/>
            <a:ext cx="5532697" cy="8553278"/>
          </a:xfrm>
          <a:prstGeom prst="rect">
            <a:avLst/>
          </a:prstGeom>
        </p:spPr>
      </p:pic>
      <p:sp>
        <p:nvSpPr>
          <p:cNvPr id="16" name="TextBox 15">
            <a:extLst>
              <a:ext uri="{FF2B5EF4-FFF2-40B4-BE49-F238E27FC236}">
                <a16:creationId xmlns:a16="http://schemas.microsoft.com/office/drawing/2014/main" id="{53E219EF-BEE8-358E-96D8-937F6E1721D8}"/>
              </a:ext>
              <a:ext uri="{C183D7F6-B498-43B3-948B-1728B52AA6E4}">
                <adec:decorative xmlns:adec="http://schemas.microsoft.com/office/drawing/2017/decorative" val="1"/>
              </a:ext>
            </a:extLst>
          </p:cNvPr>
          <p:cNvSpPr txBox="1"/>
          <p:nvPr/>
        </p:nvSpPr>
        <p:spPr>
          <a:xfrm>
            <a:off x="7133050" y="667737"/>
            <a:ext cx="1889958" cy="400110"/>
          </a:xfrm>
          <a:prstGeom prst="rect">
            <a:avLst/>
          </a:prstGeom>
          <a:noFill/>
        </p:spPr>
        <p:txBody>
          <a:bodyPr wrap="square" rtlCol="0">
            <a:spAutoFit/>
          </a:bodyPr>
          <a:lstStyle/>
          <a:p>
            <a:r>
              <a:rPr lang="en-US" sz="2000">
                <a:solidFill>
                  <a:srgbClr val="A83600"/>
                </a:solidFill>
                <a:effectLst>
                  <a:glow rad="381000">
                    <a:srgbClr val="E3DED8">
                      <a:alpha val="70000"/>
                    </a:srgbClr>
                  </a:glow>
                  <a:outerShdw blurRad="38100" dist="38100" dir="2700000" algn="tl">
                    <a:srgbClr val="000000">
                      <a:alpha val="43137"/>
                    </a:srgbClr>
                  </a:outerShdw>
                </a:effectLst>
              </a:rPr>
              <a:t>Midstate Trail</a:t>
            </a:r>
          </a:p>
        </p:txBody>
      </p:sp>
      <p:cxnSp>
        <p:nvCxnSpPr>
          <p:cNvPr id="17" name="Straight Arrow Connector 16">
            <a:extLst>
              <a:ext uri="{FF2B5EF4-FFF2-40B4-BE49-F238E27FC236}">
                <a16:creationId xmlns:a16="http://schemas.microsoft.com/office/drawing/2014/main" id="{F9FC9B73-7820-B8EF-C434-FF85C5512790}"/>
              </a:ext>
              <a:ext uri="{C183D7F6-B498-43B3-948B-1728B52AA6E4}">
                <adec:decorative xmlns:adec="http://schemas.microsoft.com/office/drawing/2017/decorative" val="1"/>
              </a:ext>
            </a:extLst>
          </p:cNvPr>
          <p:cNvCxnSpPr>
            <a:cxnSpLocks/>
            <a:stCxn id="16" idx="2"/>
          </p:cNvCxnSpPr>
          <p:nvPr/>
        </p:nvCxnSpPr>
        <p:spPr>
          <a:xfrm flipH="1">
            <a:off x="7876231" y="1067847"/>
            <a:ext cx="201798" cy="556192"/>
          </a:xfrm>
          <a:prstGeom prst="straightConnector1">
            <a:avLst/>
          </a:prstGeom>
          <a:ln w="57150">
            <a:solidFill>
              <a:srgbClr val="A53F0E"/>
            </a:solidFill>
            <a:tailEnd type="triangle"/>
          </a:ln>
          <a:effectLst>
            <a:glow rad="381000">
              <a:srgbClr val="E3DED8">
                <a:alpha val="70000"/>
              </a:srgbClr>
            </a:glow>
          </a:effectLst>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C024087-D036-A524-08ED-3CBFD84106F5}"/>
              </a:ext>
              <a:ext uri="{C183D7F6-B498-43B3-948B-1728B52AA6E4}">
                <adec:decorative xmlns:adec="http://schemas.microsoft.com/office/drawing/2017/decorative" val="1"/>
              </a:ext>
            </a:extLst>
          </p:cNvPr>
          <p:cNvSpPr txBox="1"/>
          <p:nvPr/>
        </p:nvSpPr>
        <p:spPr>
          <a:xfrm>
            <a:off x="9501296" y="1223929"/>
            <a:ext cx="1901973" cy="400110"/>
          </a:xfrm>
          <a:prstGeom prst="rect">
            <a:avLst/>
          </a:prstGeom>
          <a:noFill/>
        </p:spPr>
        <p:txBody>
          <a:bodyPr wrap="square" rtlCol="0">
            <a:spAutoFit/>
          </a:bodyPr>
          <a:lstStyle/>
          <a:p>
            <a:r>
              <a:rPr lang="en-US" sz="2000">
                <a:solidFill>
                  <a:schemeClr val="accent1">
                    <a:lumMod val="50000"/>
                  </a:schemeClr>
                </a:solidFill>
                <a:effectLst>
                  <a:glow rad="381000">
                    <a:srgbClr val="E3DED8">
                      <a:alpha val="70000"/>
                    </a:srgbClr>
                  </a:glow>
                  <a:outerShdw blurRad="38100" dist="38100" dir="2700000" algn="tl">
                    <a:srgbClr val="000000">
                      <a:alpha val="43137"/>
                    </a:srgbClr>
                  </a:outerShdw>
                </a:effectLst>
              </a:rPr>
              <a:t>Headquarters</a:t>
            </a:r>
          </a:p>
        </p:txBody>
      </p:sp>
      <p:cxnSp>
        <p:nvCxnSpPr>
          <p:cNvPr id="28" name="Straight Arrow Connector 27">
            <a:extLst>
              <a:ext uri="{FF2B5EF4-FFF2-40B4-BE49-F238E27FC236}">
                <a16:creationId xmlns:a16="http://schemas.microsoft.com/office/drawing/2014/main" id="{41BC6235-0DF5-B169-4AF3-36538E3B5F8F}"/>
              </a:ext>
              <a:ext uri="{C183D7F6-B498-43B3-948B-1728B52AA6E4}">
                <adec:decorative xmlns:adec="http://schemas.microsoft.com/office/drawing/2017/decorative" val="1"/>
              </a:ext>
            </a:extLst>
          </p:cNvPr>
          <p:cNvCxnSpPr>
            <a:cxnSpLocks/>
            <a:stCxn id="27" idx="1"/>
          </p:cNvCxnSpPr>
          <p:nvPr/>
        </p:nvCxnSpPr>
        <p:spPr>
          <a:xfrm flipH="1">
            <a:off x="8418435" y="1423984"/>
            <a:ext cx="1082861" cy="355327"/>
          </a:xfrm>
          <a:prstGeom prst="straightConnector1">
            <a:avLst/>
          </a:prstGeom>
          <a:ln w="57150">
            <a:solidFill>
              <a:schemeClr val="accent1">
                <a:lumMod val="50000"/>
              </a:schemeClr>
            </a:solidFill>
            <a:tailEnd type="triangle"/>
          </a:ln>
          <a:effectLst>
            <a:glow rad="381000">
              <a:srgbClr val="E3DED8">
                <a:alpha val="70000"/>
              </a:srgbClr>
            </a:glow>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E15158F-637B-EB2E-FFAA-ACEA51053DB4}"/>
              </a:ext>
              <a:ext uri="{C183D7F6-B498-43B3-948B-1728B52AA6E4}">
                <adec:decorative xmlns:adec="http://schemas.microsoft.com/office/drawing/2017/decorative" val="1"/>
              </a:ext>
            </a:extLst>
          </p:cNvPr>
          <p:cNvCxnSpPr>
            <a:cxnSpLocks/>
            <a:stCxn id="32" idx="0"/>
          </p:cNvCxnSpPr>
          <p:nvPr/>
        </p:nvCxnSpPr>
        <p:spPr>
          <a:xfrm flipV="1">
            <a:off x="7604283" y="3374695"/>
            <a:ext cx="661083" cy="92033"/>
          </a:xfrm>
          <a:prstGeom prst="straightConnector1">
            <a:avLst/>
          </a:prstGeom>
          <a:ln w="57150">
            <a:solidFill>
              <a:schemeClr val="tx1">
                <a:lumMod val="25000"/>
              </a:schemeClr>
            </a:solidFill>
            <a:tailEnd type="triangle"/>
          </a:ln>
          <a:effectLst>
            <a:glow rad="381000">
              <a:srgbClr val="E3DED8">
                <a:alpha val="70000"/>
              </a:srgbClr>
            </a:glow>
          </a:effectLst>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34386D4-D02D-F78E-1B33-893A9E53798B}"/>
              </a:ext>
              <a:ext uri="{C183D7F6-B498-43B3-948B-1728B52AA6E4}">
                <adec:decorative xmlns:adec="http://schemas.microsoft.com/office/drawing/2017/decorative" val="1"/>
              </a:ext>
            </a:extLst>
          </p:cNvPr>
          <p:cNvSpPr txBox="1"/>
          <p:nvPr/>
        </p:nvSpPr>
        <p:spPr>
          <a:xfrm>
            <a:off x="9888613" y="1955988"/>
            <a:ext cx="1901973" cy="1015663"/>
          </a:xfrm>
          <a:prstGeom prst="rect">
            <a:avLst/>
          </a:prstGeom>
          <a:noFill/>
        </p:spPr>
        <p:txBody>
          <a:bodyPr wrap="square" rtlCol="0">
            <a:spAutoFit/>
          </a:bodyPr>
          <a:lstStyle/>
          <a:p>
            <a:r>
              <a:rPr lang="en-US" sz="2000">
                <a:solidFill>
                  <a:schemeClr val="tx2">
                    <a:lumMod val="10000"/>
                  </a:schemeClr>
                </a:solidFill>
                <a:effectLst>
                  <a:glow rad="381000">
                    <a:srgbClr val="E3DED8">
                      <a:alpha val="70000"/>
                    </a:srgbClr>
                  </a:glow>
                  <a:outerShdw blurRad="38100" dist="38100" dir="2700000" algn="tl">
                    <a:srgbClr val="000000">
                      <a:alpha val="43137"/>
                    </a:srgbClr>
                  </a:outerShdw>
                </a:effectLst>
              </a:rPr>
              <a:t>Route 31/ Fitchburg Road</a:t>
            </a:r>
          </a:p>
        </p:txBody>
      </p:sp>
      <p:sp>
        <p:nvSpPr>
          <p:cNvPr id="32" name="TextBox 31">
            <a:extLst>
              <a:ext uri="{FF2B5EF4-FFF2-40B4-BE49-F238E27FC236}">
                <a16:creationId xmlns:a16="http://schemas.microsoft.com/office/drawing/2014/main" id="{C31FC9A7-7C1C-2578-C9C1-7F67F3186153}"/>
              </a:ext>
              <a:ext uri="{C183D7F6-B498-43B3-948B-1728B52AA6E4}">
                <adec:decorative xmlns:adec="http://schemas.microsoft.com/office/drawing/2017/decorative" val="1"/>
              </a:ext>
            </a:extLst>
          </p:cNvPr>
          <p:cNvSpPr txBox="1"/>
          <p:nvPr/>
        </p:nvSpPr>
        <p:spPr>
          <a:xfrm>
            <a:off x="6659304" y="3466728"/>
            <a:ext cx="1889958" cy="1015663"/>
          </a:xfrm>
          <a:prstGeom prst="rect">
            <a:avLst/>
          </a:prstGeom>
          <a:noFill/>
        </p:spPr>
        <p:txBody>
          <a:bodyPr wrap="square" rtlCol="0">
            <a:spAutoFit/>
          </a:bodyPr>
          <a:lstStyle/>
          <a:p>
            <a:r>
              <a:rPr lang="en-US" sz="2000">
                <a:solidFill>
                  <a:schemeClr val="tx1">
                    <a:lumMod val="25000"/>
                  </a:schemeClr>
                </a:solidFill>
                <a:effectLst>
                  <a:glow rad="381000">
                    <a:srgbClr val="E3DED8">
                      <a:alpha val="70000"/>
                    </a:srgbClr>
                  </a:glow>
                  <a:outerShdw blurRad="38100" dist="38100" dir="2700000" algn="tl">
                    <a:srgbClr val="000000">
                      <a:alpha val="43137"/>
                    </a:srgbClr>
                  </a:outerShdw>
                </a:effectLst>
              </a:rPr>
              <a:t>Crows Hill Pond &amp; Ledges</a:t>
            </a:r>
          </a:p>
        </p:txBody>
      </p:sp>
      <p:cxnSp>
        <p:nvCxnSpPr>
          <p:cNvPr id="33" name="Straight Arrow Connector 32">
            <a:extLst>
              <a:ext uri="{FF2B5EF4-FFF2-40B4-BE49-F238E27FC236}">
                <a16:creationId xmlns:a16="http://schemas.microsoft.com/office/drawing/2014/main" id="{05120A3C-0DBF-B525-D178-EC0A20E4521B}"/>
              </a:ext>
              <a:ext uri="{C183D7F6-B498-43B3-948B-1728B52AA6E4}">
                <adec:decorative xmlns:adec="http://schemas.microsoft.com/office/drawing/2017/decorative" val="1"/>
              </a:ext>
            </a:extLst>
          </p:cNvPr>
          <p:cNvCxnSpPr>
            <a:cxnSpLocks/>
            <a:stCxn id="31" idx="1"/>
          </p:cNvCxnSpPr>
          <p:nvPr/>
        </p:nvCxnSpPr>
        <p:spPr>
          <a:xfrm flipH="1" flipV="1">
            <a:off x="8418435" y="2421338"/>
            <a:ext cx="1470178" cy="42482"/>
          </a:xfrm>
          <a:prstGeom prst="straightConnector1">
            <a:avLst/>
          </a:prstGeom>
          <a:ln w="57150">
            <a:solidFill>
              <a:srgbClr val="000000"/>
            </a:solidFill>
            <a:tailEnd type="triangle"/>
          </a:ln>
          <a:effectLst>
            <a:glow rad="381000">
              <a:srgbClr val="E3DED8">
                <a:alpha val="70000"/>
              </a:srgbClr>
            </a:glow>
          </a:effectLst>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AD44E9E-6EE0-CB54-1B97-3C1469D355E0}"/>
              </a:ext>
              <a:ext uri="{C183D7F6-B498-43B3-948B-1728B52AA6E4}">
                <adec:decorative xmlns:adec="http://schemas.microsoft.com/office/drawing/2017/decorative" val="1"/>
              </a:ext>
            </a:extLst>
          </p:cNvPr>
          <p:cNvSpPr txBox="1"/>
          <p:nvPr/>
        </p:nvSpPr>
        <p:spPr>
          <a:xfrm>
            <a:off x="7813867" y="6081653"/>
            <a:ext cx="1371601" cy="707886"/>
          </a:xfrm>
          <a:prstGeom prst="rect">
            <a:avLst/>
          </a:prstGeom>
          <a:noFill/>
          <a:ln>
            <a:noFill/>
          </a:ln>
        </p:spPr>
        <p:txBody>
          <a:bodyPr wrap="square" rtlCol="0">
            <a:spAutoFit/>
          </a:bodyPr>
          <a:lstStyle/>
          <a:p>
            <a:r>
              <a:rPr lang="en-US" sz="2000">
                <a:solidFill>
                  <a:srgbClr val="14558F"/>
                </a:solidFill>
                <a:effectLst>
                  <a:glow rad="381000">
                    <a:srgbClr val="E3DED8">
                      <a:alpha val="70000"/>
                    </a:srgbClr>
                  </a:glow>
                  <a:outerShdw blurRad="38100" dist="38100" dir="2700000" algn="tl">
                    <a:srgbClr val="000000">
                      <a:alpha val="43137"/>
                    </a:srgbClr>
                  </a:outerShdw>
                </a:effectLst>
              </a:rPr>
              <a:t>Paradise Pond</a:t>
            </a:r>
          </a:p>
        </p:txBody>
      </p:sp>
      <p:cxnSp>
        <p:nvCxnSpPr>
          <p:cNvPr id="35" name="Straight Arrow Connector 34">
            <a:extLst>
              <a:ext uri="{FF2B5EF4-FFF2-40B4-BE49-F238E27FC236}">
                <a16:creationId xmlns:a16="http://schemas.microsoft.com/office/drawing/2014/main" id="{6BA6F2EF-6AA6-4277-63B1-62BA4D37A6E1}"/>
              </a:ext>
              <a:ext uri="{C183D7F6-B498-43B3-948B-1728B52AA6E4}">
                <adec:decorative xmlns:adec="http://schemas.microsoft.com/office/drawing/2017/decorative" val="1"/>
              </a:ext>
            </a:extLst>
          </p:cNvPr>
          <p:cNvCxnSpPr>
            <a:cxnSpLocks/>
            <a:stCxn id="34" idx="0"/>
          </p:cNvCxnSpPr>
          <p:nvPr/>
        </p:nvCxnSpPr>
        <p:spPr>
          <a:xfrm flipH="1" flipV="1">
            <a:off x="8418435" y="5181230"/>
            <a:ext cx="81233" cy="900423"/>
          </a:xfrm>
          <a:prstGeom prst="straightConnector1">
            <a:avLst/>
          </a:prstGeom>
          <a:ln w="57150">
            <a:solidFill>
              <a:schemeClr val="bg1"/>
            </a:solidFill>
            <a:tailEnd type="triangle"/>
          </a:ln>
          <a:effectLst>
            <a:glow rad="381000">
              <a:srgbClr val="E3DED8">
                <a:alpha val="70000"/>
              </a:srgbClr>
            </a:glow>
          </a:effectLst>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55DEAEB6-3E4C-6DB3-32C7-248267FFD0B6}"/>
              </a:ext>
              <a:ext uri="{C183D7F6-B498-43B3-948B-1728B52AA6E4}">
                <adec:decorative xmlns:adec="http://schemas.microsoft.com/office/drawing/2017/decorative" val="1"/>
              </a:ext>
            </a:extLst>
          </p:cNvPr>
          <p:cNvSpPr txBox="1"/>
          <p:nvPr/>
        </p:nvSpPr>
        <p:spPr>
          <a:xfrm>
            <a:off x="10546002" y="4071881"/>
            <a:ext cx="1142627" cy="707886"/>
          </a:xfrm>
          <a:prstGeom prst="rect">
            <a:avLst/>
          </a:prstGeom>
          <a:noFill/>
          <a:ln>
            <a:noFill/>
          </a:ln>
        </p:spPr>
        <p:txBody>
          <a:bodyPr wrap="square" rtlCol="0">
            <a:spAutoFit/>
          </a:bodyPr>
          <a:lstStyle/>
          <a:p>
            <a:r>
              <a:rPr lang="en-US" sz="2000">
                <a:solidFill>
                  <a:srgbClr val="14558F"/>
                </a:solidFill>
                <a:effectLst>
                  <a:glow rad="381000">
                    <a:srgbClr val="E3DED8">
                      <a:alpha val="70000"/>
                    </a:srgbClr>
                  </a:glow>
                  <a:outerShdw blurRad="38100" dist="38100" dir="2700000" algn="tl">
                    <a:srgbClr val="000000">
                      <a:alpha val="43137"/>
                    </a:srgbClr>
                  </a:outerShdw>
                </a:effectLst>
              </a:rPr>
              <a:t>Rocky Pond</a:t>
            </a:r>
          </a:p>
        </p:txBody>
      </p:sp>
      <p:cxnSp>
        <p:nvCxnSpPr>
          <p:cNvPr id="53" name="Straight Arrow Connector 52">
            <a:extLst>
              <a:ext uri="{FF2B5EF4-FFF2-40B4-BE49-F238E27FC236}">
                <a16:creationId xmlns:a16="http://schemas.microsoft.com/office/drawing/2014/main" id="{49CAC6D0-26C6-4DA7-257C-6AC09F145CE7}"/>
              </a:ext>
              <a:ext uri="{C183D7F6-B498-43B3-948B-1728B52AA6E4}">
                <adec:decorative xmlns:adec="http://schemas.microsoft.com/office/drawing/2017/decorative" val="1"/>
              </a:ext>
            </a:extLst>
          </p:cNvPr>
          <p:cNvCxnSpPr>
            <a:cxnSpLocks/>
          </p:cNvCxnSpPr>
          <p:nvPr/>
        </p:nvCxnSpPr>
        <p:spPr>
          <a:xfrm flipH="1" flipV="1">
            <a:off x="9930042" y="3681156"/>
            <a:ext cx="615960" cy="744668"/>
          </a:xfrm>
          <a:prstGeom prst="straightConnector1">
            <a:avLst/>
          </a:prstGeom>
          <a:ln w="57150">
            <a:solidFill>
              <a:schemeClr val="bg1"/>
            </a:solidFill>
            <a:tailEnd type="triangle"/>
          </a:ln>
          <a:effectLst>
            <a:glow rad="381000">
              <a:srgbClr val="E3DED8">
                <a:alpha val="70000"/>
              </a:srgbClr>
            </a:glow>
          </a:effectLst>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F89F7E5-4DF7-0B7D-4715-47DCA2C68512}"/>
              </a:ext>
              <a:ext uri="{C183D7F6-B498-43B3-948B-1728B52AA6E4}">
                <adec:decorative xmlns:adec="http://schemas.microsoft.com/office/drawing/2017/decorative" val="1"/>
              </a:ext>
            </a:extLst>
          </p:cNvPr>
          <p:cNvGrpSpPr/>
          <p:nvPr/>
        </p:nvGrpSpPr>
        <p:grpSpPr>
          <a:xfrm>
            <a:off x="11578582" y="5974061"/>
            <a:ext cx="252212" cy="759982"/>
            <a:chOff x="11437390" y="5822160"/>
            <a:chExt cx="374400" cy="867703"/>
          </a:xfrm>
          <a:effectLst>
            <a:glow>
              <a:srgbClr val="C4CFC1">
                <a:alpha val="70000"/>
              </a:srgbClr>
            </a:glow>
          </a:effectLst>
        </p:grpSpPr>
        <p:sp>
          <p:nvSpPr>
            <p:cNvPr id="5" name="Isosceles Triangle 4">
              <a:extLst>
                <a:ext uri="{FF2B5EF4-FFF2-40B4-BE49-F238E27FC236}">
                  <a16:creationId xmlns:a16="http://schemas.microsoft.com/office/drawing/2014/main" id="{E021AA52-6F64-54D9-B3B0-837CD1F9CC97}"/>
                </a:ext>
              </a:extLst>
            </p:cNvPr>
            <p:cNvSpPr/>
            <p:nvPr/>
          </p:nvSpPr>
          <p:spPr>
            <a:xfrm>
              <a:off x="11536151" y="6212197"/>
              <a:ext cx="176879" cy="477666"/>
            </a:xfrm>
            <a:prstGeom prst="triangle">
              <a:avLst/>
            </a:prstGeom>
            <a:solidFill>
              <a:srgbClr val="000000"/>
            </a:solidFill>
            <a:ln w="12700">
              <a:solidFill>
                <a:srgbClr val="000000"/>
              </a:solidFill>
            </a:ln>
            <a:effectLst>
              <a:glow rad="381000">
                <a:srgbClr val="C9D5C9">
                  <a:alpha val="7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00"/>
                </a:solidFill>
              </a:endParaRPr>
            </a:p>
          </p:txBody>
        </p:sp>
        <p:sp>
          <p:nvSpPr>
            <p:cNvPr id="6" name="TextBox 5">
              <a:extLst>
                <a:ext uri="{FF2B5EF4-FFF2-40B4-BE49-F238E27FC236}">
                  <a16:creationId xmlns:a16="http://schemas.microsoft.com/office/drawing/2014/main" id="{54DE0C5A-93C7-E503-B9AA-91D0664E318D}"/>
                </a:ext>
              </a:extLst>
            </p:cNvPr>
            <p:cNvSpPr txBox="1"/>
            <p:nvPr/>
          </p:nvSpPr>
          <p:spPr>
            <a:xfrm>
              <a:off x="11437390" y="5822160"/>
              <a:ext cx="374400" cy="421682"/>
            </a:xfrm>
            <a:prstGeom prst="rect">
              <a:avLst/>
            </a:prstGeom>
            <a:noFill/>
          </p:spPr>
          <p:txBody>
            <a:bodyPr wrap="square">
              <a:spAutoFit/>
            </a:bodyPr>
            <a:lstStyle/>
            <a:p>
              <a:pPr algn="ctr"/>
              <a:r>
                <a:rPr lang="en-US" b="1">
                  <a:solidFill>
                    <a:srgbClr val="000000"/>
                  </a:solidFill>
                  <a:effectLst>
                    <a:glow rad="381000">
                      <a:srgbClr val="C9D5C9">
                        <a:alpha val="70000"/>
                      </a:srgbClr>
                    </a:glow>
                  </a:effectLst>
                </a:rPr>
                <a:t>N</a:t>
              </a:r>
            </a:p>
          </p:txBody>
        </p:sp>
      </p:grpSp>
    </p:spTree>
    <p:extLst>
      <p:ext uri="{BB962C8B-B14F-4D97-AF65-F5344CB8AC3E}">
        <p14:creationId xmlns:p14="http://schemas.microsoft.com/office/powerpoint/2010/main" val="2387517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E9369-65E5-7320-415F-7B918A3DBB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21CF38-6160-A38C-8473-7F03E873A9CB}"/>
              </a:ext>
            </a:extLst>
          </p:cNvPr>
          <p:cNvSpPr>
            <a:spLocks noGrp="1"/>
          </p:cNvSpPr>
          <p:nvPr>
            <p:ph type="title"/>
          </p:nvPr>
        </p:nvSpPr>
        <p:spPr>
          <a:xfrm>
            <a:off x="581192" y="-750987"/>
            <a:ext cx="10312408" cy="750987"/>
          </a:xfrm>
        </p:spPr>
        <p:txBody>
          <a:bodyPr vert="horz" lIns="91440" tIns="45720" rIns="91440" bIns="45720" rtlCol="0" anchor="b">
            <a:normAutofit fontScale="90000"/>
          </a:bodyPr>
          <a:lstStyle/>
          <a:p>
            <a:r>
              <a:rPr lang="en-US"/>
              <a:t>Maps of Key Features and Designations</a:t>
            </a:r>
          </a:p>
        </p:txBody>
      </p:sp>
      <p:pic>
        <p:nvPicPr>
          <p:cNvPr id="21" name="Picture 20" descr="The map of the Fitchburg Road Tract  with two yellow rectangles calling out Crows Hill Ledges and Paradise Pond. ">
            <a:extLst>
              <a:ext uri="{FF2B5EF4-FFF2-40B4-BE49-F238E27FC236}">
                <a16:creationId xmlns:a16="http://schemas.microsoft.com/office/drawing/2014/main" id="{9A4B404B-230D-D49D-EC5F-B6E1A65D023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4789" r="4789"/>
          <a:stretch/>
        </p:blipFill>
        <p:spPr>
          <a:xfrm>
            <a:off x="0" y="0"/>
            <a:ext cx="4010399" cy="6858000"/>
          </a:xfrm>
          <a:prstGeom prst="rect">
            <a:avLst/>
          </a:prstGeom>
        </p:spPr>
      </p:pic>
      <p:pic>
        <p:nvPicPr>
          <p:cNvPr id="17" name="Picture 16" descr="a close up view of Crows Hill Ledges">
            <a:extLst>
              <a:ext uri="{FF2B5EF4-FFF2-40B4-BE49-F238E27FC236}">
                <a16:creationId xmlns:a16="http://schemas.microsoft.com/office/drawing/2014/main" id="{26D38895-AE50-ABFB-6B9B-F6A44B4FA070}"/>
              </a:ext>
            </a:extLst>
          </p:cNvPr>
          <p:cNvPicPr>
            <a:picLocks noChangeAspect="1"/>
          </p:cNvPicPr>
          <p:nvPr/>
        </p:nvPicPr>
        <p:blipFill>
          <a:blip r:embed="rId4">
            <a:extLst>
              <a:ext uri="{28A0092B-C50C-407E-A947-70E740481C1C}">
                <a14:useLocalDpi xmlns:a14="http://schemas.microsoft.com/office/drawing/2010/main" val="0"/>
              </a:ext>
            </a:extLst>
          </a:blip>
          <a:srcRect l="4688" r="4688"/>
          <a:stretch/>
        </p:blipFill>
        <p:spPr>
          <a:xfrm>
            <a:off x="4098017" y="6399"/>
            <a:ext cx="4024462" cy="6858000"/>
          </a:xfrm>
          <a:prstGeom prst="rect">
            <a:avLst/>
          </a:prstGeom>
        </p:spPr>
      </p:pic>
      <p:pic>
        <p:nvPicPr>
          <p:cNvPr id="16" name="Picture 15" descr="a close up map view of Paradise Pond">
            <a:extLst>
              <a:ext uri="{FF2B5EF4-FFF2-40B4-BE49-F238E27FC236}">
                <a16:creationId xmlns:a16="http://schemas.microsoft.com/office/drawing/2014/main" id="{4A131A4E-3F35-7283-8F9B-9A2EB1ECDE5A}"/>
              </a:ext>
            </a:extLst>
          </p:cNvPr>
          <p:cNvPicPr>
            <a:picLocks noChangeAspect="1"/>
          </p:cNvPicPr>
          <p:nvPr/>
        </p:nvPicPr>
        <p:blipFill>
          <a:blip r:embed="rId5">
            <a:extLst>
              <a:ext uri="{28A0092B-C50C-407E-A947-70E740481C1C}">
                <a14:useLocalDpi xmlns:a14="http://schemas.microsoft.com/office/drawing/2010/main" val="0"/>
              </a:ext>
            </a:extLst>
          </a:blip>
          <a:srcRect l="4928" r="4928"/>
          <a:stretch/>
        </p:blipFill>
        <p:spPr>
          <a:xfrm>
            <a:off x="8210097" y="-7245"/>
            <a:ext cx="3997460" cy="6865245"/>
          </a:xfrm>
          <a:prstGeom prst="rect">
            <a:avLst/>
          </a:prstGeom>
        </p:spPr>
      </p:pic>
      <p:sp>
        <p:nvSpPr>
          <p:cNvPr id="37" name="TextBox 36">
            <a:extLst>
              <a:ext uri="{FF2B5EF4-FFF2-40B4-BE49-F238E27FC236}">
                <a16:creationId xmlns:a16="http://schemas.microsoft.com/office/drawing/2014/main" id="{B4F0B25F-0F81-86F4-66DE-C371894E88E6}"/>
              </a:ext>
              <a:ext uri="{C183D7F6-B498-43B3-948B-1728B52AA6E4}">
                <adec:decorative xmlns:adec="http://schemas.microsoft.com/office/drawing/2017/decorative" val="1"/>
              </a:ext>
            </a:extLst>
          </p:cNvPr>
          <p:cNvSpPr txBox="1"/>
          <p:nvPr/>
        </p:nvSpPr>
        <p:spPr>
          <a:xfrm>
            <a:off x="2659599" y="3871527"/>
            <a:ext cx="1371601" cy="707886"/>
          </a:xfrm>
          <a:prstGeom prst="rect">
            <a:avLst/>
          </a:prstGeom>
          <a:noFill/>
          <a:ln>
            <a:noFill/>
          </a:ln>
        </p:spPr>
        <p:txBody>
          <a:bodyPr wrap="square" rtlCol="0">
            <a:spAutoFit/>
          </a:bodyPr>
          <a:lstStyle/>
          <a:p>
            <a:r>
              <a:rPr lang="en-US" sz="2000">
                <a:solidFill>
                  <a:srgbClr val="14558F"/>
                </a:solidFill>
                <a:effectLst>
                  <a:glow rad="381000">
                    <a:srgbClr val="E3DED8">
                      <a:alpha val="70000"/>
                    </a:srgbClr>
                  </a:glow>
                  <a:outerShdw blurRad="38100" dist="38100" dir="2700000" algn="tl">
                    <a:srgbClr val="000000">
                      <a:alpha val="43137"/>
                    </a:srgbClr>
                  </a:outerShdw>
                </a:effectLst>
              </a:rPr>
              <a:t>Paradise Pond</a:t>
            </a:r>
          </a:p>
        </p:txBody>
      </p:sp>
      <p:grpSp>
        <p:nvGrpSpPr>
          <p:cNvPr id="38" name="Group 37">
            <a:extLst>
              <a:ext uri="{FF2B5EF4-FFF2-40B4-BE49-F238E27FC236}">
                <a16:creationId xmlns:a16="http://schemas.microsoft.com/office/drawing/2014/main" id="{BD8811E3-7EE8-C7D8-5F63-D0704F293121}"/>
              </a:ext>
              <a:ext uri="{C183D7F6-B498-43B3-948B-1728B52AA6E4}">
                <adec:decorative xmlns:adec="http://schemas.microsoft.com/office/drawing/2017/decorative" val="1"/>
              </a:ext>
            </a:extLst>
          </p:cNvPr>
          <p:cNvGrpSpPr/>
          <p:nvPr/>
        </p:nvGrpSpPr>
        <p:grpSpPr>
          <a:xfrm>
            <a:off x="134338" y="5955107"/>
            <a:ext cx="252211" cy="759982"/>
            <a:chOff x="11437390" y="5822160"/>
            <a:chExt cx="374400" cy="867703"/>
          </a:xfrm>
          <a:effectLst>
            <a:glow>
              <a:srgbClr val="C4CFC1">
                <a:alpha val="70000"/>
              </a:srgbClr>
            </a:glow>
          </a:effectLst>
        </p:grpSpPr>
        <p:sp>
          <p:nvSpPr>
            <p:cNvPr id="39" name="Isosceles Triangle 38">
              <a:extLst>
                <a:ext uri="{FF2B5EF4-FFF2-40B4-BE49-F238E27FC236}">
                  <a16:creationId xmlns:a16="http://schemas.microsoft.com/office/drawing/2014/main" id="{5999BE3A-7E2E-EE7C-D5A0-BBAC2876A381}"/>
                </a:ext>
              </a:extLst>
            </p:cNvPr>
            <p:cNvSpPr/>
            <p:nvPr/>
          </p:nvSpPr>
          <p:spPr>
            <a:xfrm>
              <a:off x="11536151" y="6212197"/>
              <a:ext cx="176879" cy="477666"/>
            </a:xfrm>
            <a:prstGeom prst="triangle">
              <a:avLst/>
            </a:prstGeom>
            <a:solidFill>
              <a:srgbClr val="000000"/>
            </a:solidFill>
            <a:ln w="12700">
              <a:solidFill>
                <a:srgbClr val="000000"/>
              </a:solidFill>
            </a:ln>
            <a:effectLst>
              <a:glow rad="381000">
                <a:srgbClr val="C9D5C9">
                  <a:alpha val="7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00"/>
                </a:solidFill>
              </a:endParaRPr>
            </a:p>
          </p:txBody>
        </p:sp>
        <p:sp>
          <p:nvSpPr>
            <p:cNvPr id="40" name="TextBox 39">
              <a:extLst>
                <a:ext uri="{FF2B5EF4-FFF2-40B4-BE49-F238E27FC236}">
                  <a16:creationId xmlns:a16="http://schemas.microsoft.com/office/drawing/2014/main" id="{2D80B567-01B7-CDFB-E1AC-06ADA46DE6F8}"/>
                </a:ext>
              </a:extLst>
            </p:cNvPr>
            <p:cNvSpPr txBox="1"/>
            <p:nvPr/>
          </p:nvSpPr>
          <p:spPr>
            <a:xfrm>
              <a:off x="11437390" y="5822160"/>
              <a:ext cx="374400" cy="421682"/>
            </a:xfrm>
            <a:prstGeom prst="rect">
              <a:avLst/>
            </a:prstGeom>
            <a:noFill/>
          </p:spPr>
          <p:txBody>
            <a:bodyPr wrap="square">
              <a:spAutoFit/>
            </a:bodyPr>
            <a:lstStyle/>
            <a:p>
              <a:pPr algn="ctr"/>
              <a:r>
                <a:rPr lang="en-US" b="1">
                  <a:solidFill>
                    <a:srgbClr val="000000"/>
                  </a:solidFill>
                  <a:effectLst>
                    <a:glow rad="381000">
                      <a:srgbClr val="C9D5C9">
                        <a:alpha val="70000"/>
                      </a:srgbClr>
                    </a:glow>
                  </a:effectLst>
                </a:rPr>
                <a:t>N</a:t>
              </a:r>
            </a:p>
          </p:txBody>
        </p:sp>
      </p:grpSp>
      <p:sp>
        <p:nvSpPr>
          <p:cNvPr id="41" name="Rectangle 40">
            <a:extLst>
              <a:ext uri="{FF2B5EF4-FFF2-40B4-BE49-F238E27FC236}">
                <a16:creationId xmlns:a16="http://schemas.microsoft.com/office/drawing/2014/main" id="{42D5AF11-0F98-7011-4489-F070936D7AB1}"/>
              </a:ext>
              <a:ext uri="{C183D7F6-B498-43B3-948B-1728B52AA6E4}">
                <adec:decorative xmlns:adec="http://schemas.microsoft.com/office/drawing/2017/decorative" val="1"/>
              </a:ext>
            </a:extLst>
          </p:cNvPr>
          <p:cNvSpPr/>
          <p:nvPr/>
        </p:nvSpPr>
        <p:spPr>
          <a:xfrm>
            <a:off x="669758" y="2544656"/>
            <a:ext cx="574343" cy="1077218"/>
          </a:xfrm>
          <a:prstGeom prst="rect">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BDFBFB21-544E-66BA-E23F-8AFA0CACE2E5}"/>
              </a:ext>
              <a:ext uri="{C183D7F6-B498-43B3-948B-1728B52AA6E4}">
                <adec:decorative xmlns:adec="http://schemas.microsoft.com/office/drawing/2017/decorative" val="1"/>
              </a:ext>
            </a:extLst>
          </p:cNvPr>
          <p:cNvSpPr txBox="1"/>
          <p:nvPr/>
        </p:nvSpPr>
        <p:spPr>
          <a:xfrm>
            <a:off x="2171700" y="2444348"/>
            <a:ext cx="1625600" cy="707886"/>
          </a:xfrm>
          <a:prstGeom prst="rect">
            <a:avLst/>
          </a:prstGeom>
          <a:noFill/>
        </p:spPr>
        <p:txBody>
          <a:bodyPr wrap="square" rtlCol="0">
            <a:spAutoFit/>
          </a:bodyPr>
          <a:lstStyle/>
          <a:p>
            <a:r>
              <a:rPr lang="en-US" sz="2000">
                <a:solidFill>
                  <a:schemeClr val="tx1">
                    <a:lumMod val="25000"/>
                  </a:schemeClr>
                </a:solidFill>
                <a:effectLst>
                  <a:glow rad="381000">
                    <a:srgbClr val="E3DED8">
                      <a:alpha val="70000"/>
                    </a:srgbClr>
                  </a:glow>
                  <a:outerShdw blurRad="38100" dist="38100" dir="2700000" algn="tl">
                    <a:srgbClr val="000000">
                      <a:alpha val="43137"/>
                    </a:srgbClr>
                  </a:outerShdw>
                </a:effectLst>
              </a:rPr>
              <a:t>Crows Hill Ledges</a:t>
            </a:r>
          </a:p>
        </p:txBody>
      </p:sp>
      <p:sp>
        <p:nvSpPr>
          <p:cNvPr id="43" name="Rectangle 42">
            <a:extLst>
              <a:ext uri="{FF2B5EF4-FFF2-40B4-BE49-F238E27FC236}">
                <a16:creationId xmlns:a16="http://schemas.microsoft.com/office/drawing/2014/main" id="{7E6610B0-F583-766C-2A5E-1FFB045771CE}"/>
              </a:ext>
              <a:ext uri="{C183D7F6-B498-43B3-948B-1728B52AA6E4}">
                <adec:decorative xmlns:adec="http://schemas.microsoft.com/office/drawing/2017/decorative" val="1"/>
              </a:ext>
            </a:extLst>
          </p:cNvPr>
          <p:cNvSpPr/>
          <p:nvPr/>
        </p:nvSpPr>
        <p:spPr>
          <a:xfrm>
            <a:off x="871979" y="3818954"/>
            <a:ext cx="574343" cy="1077219"/>
          </a:xfrm>
          <a:prstGeom prst="rect">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38D92B28-0EBB-C27A-363A-9F9645B4CDF1}"/>
              </a:ext>
              <a:ext uri="{C183D7F6-B498-43B3-948B-1728B52AA6E4}">
                <adec:decorative xmlns:adec="http://schemas.microsoft.com/office/drawing/2017/decorative" val="1"/>
              </a:ext>
            </a:extLst>
          </p:cNvPr>
          <p:cNvCxnSpPr>
            <a:cxnSpLocks/>
            <a:stCxn id="37" idx="1"/>
          </p:cNvCxnSpPr>
          <p:nvPr/>
        </p:nvCxnSpPr>
        <p:spPr>
          <a:xfrm flipH="1">
            <a:off x="1340119" y="4225470"/>
            <a:ext cx="1319480" cy="129396"/>
          </a:xfrm>
          <a:prstGeom prst="straightConnector1">
            <a:avLst/>
          </a:prstGeom>
          <a:ln w="57150">
            <a:solidFill>
              <a:schemeClr val="bg1"/>
            </a:solidFill>
            <a:tailEnd type="triangle"/>
          </a:ln>
          <a:effectLst>
            <a:glow rad="381000">
              <a:srgbClr val="E3DED8">
                <a:alpha val="70000"/>
              </a:srgbClr>
            </a:glow>
          </a:effectLst>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312AC0D4-BCF0-181F-337C-BF11FAD4E438}"/>
              </a:ext>
              <a:ext uri="{C183D7F6-B498-43B3-948B-1728B52AA6E4}">
                <adec:decorative xmlns:adec="http://schemas.microsoft.com/office/drawing/2017/decorative" val="1"/>
              </a:ext>
            </a:extLst>
          </p:cNvPr>
          <p:cNvCxnSpPr>
            <a:cxnSpLocks/>
            <a:stCxn id="42" idx="1"/>
          </p:cNvCxnSpPr>
          <p:nvPr/>
        </p:nvCxnSpPr>
        <p:spPr>
          <a:xfrm flipH="1">
            <a:off x="1244102" y="2798291"/>
            <a:ext cx="927598" cy="284974"/>
          </a:xfrm>
          <a:prstGeom prst="straightConnector1">
            <a:avLst/>
          </a:prstGeom>
          <a:ln w="57150">
            <a:solidFill>
              <a:schemeClr val="tx1">
                <a:lumMod val="25000"/>
              </a:schemeClr>
            </a:solidFill>
            <a:tailEnd type="triangle"/>
          </a:ln>
          <a:effectLst>
            <a:glow rad="381000">
              <a:srgbClr val="E3DED8">
                <a:alpha val="70000"/>
              </a:srgbClr>
            </a:glow>
          </a:effectLst>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13FC2D9-669A-DA30-E69B-4A70B1F9F3B8}"/>
              </a:ext>
              <a:ext uri="{C183D7F6-B498-43B3-948B-1728B52AA6E4}">
                <adec:decorative xmlns:adec="http://schemas.microsoft.com/office/drawing/2017/decorative" val="1"/>
              </a:ext>
            </a:extLst>
          </p:cNvPr>
          <p:cNvSpPr txBox="1"/>
          <p:nvPr/>
        </p:nvSpPr>
        <p:spPr>
          <a:xfrm>
            <a:off x="8194540" y="6399"/>
            <a:ext cx="3995936" cy="584775"/>
          </a:xfrm>
          <a:prstGeom prst="rect">
            <a:avLst/>
          </a:prstGeom>
          <a:noFill/>
        </p:spPr>
        <p:txBody>
          <a:bodyPr wrap="square">
            <a:spAutoFit/>
          </a:bodyPr>
          <a:lstStyle/>
          <a:p>
            <a:pPr algn="ctr"/>
            <a:r>
              <a:rPr lang="en-US" sz="3200">
                <a:solidFill>
                  <a:srgbClr val="002060"/>
                </a:solidFill>
                <a:effectLst>
                  <a:glow rad="381000">
                    <a:srgbClr val="D6E7DD">
                      <a:alpha val="70000"/>
                    </a:srgbClr>
                  </a:glow>
                </a:effectLst>
              </a:rPr>
              <a:t>Paradise Pond</a:t>
            </a:r>
            <a:endParaRPr lang="en-US" sz="2900">
              <a:solidFill>
                <a:srgbClr val="002060"/>
              </a:solidFill>
              <a:effectLst>
                <a:glow rad="381000">
                  <a:srgbClr val="D6E7DD">
                    <a:alpha val="70000"/>
                  </a:srgbClr>
                </a:glow>
              </a:effectLst>
            </a:endParaRPr>
          </a:p>
        </p:txBody>
      </p:sp>
      <p:sp>
        <p:nvSpPr>
          <p:cNvPr id="19" name="TextBox 18">
            <a:extLst>
              <a:ext uri="{FF2B5EF4-FFF2-40B4-BE49-F238E27FC236}">
                <a16:creationId xmlns:a16="http://schemas.microsoft.com/office/drawing/2014/main" id="{4CA6E11C-4B10-7C27-3E31-C24C8ECF3A2E}"/>
              </a:ext>
              <a:ext uri="{C183D7F6-B498-43B3-948B-1728B52AA6E4}">
                <adec:decorative xmlns:adec="http://schemas.microsoft.com/office/drawing/2017/decorative" val="1"/>
              </a:ext>
            </a:extLst>
          </p:cNvPr>
          <p:cNvSpPr txBox="1"/>
          <p:nvPr/>
        </p:nvSpPr>
        <p:spPr>
          <a:xfrm>
            <a:off x="4104301" y="6399"/>
            <a:ext cx="4010399" cy="584775"/>
          </a:xfrm>
          <a:prstGeom prst="rect">
            <a:avLst/>
          </a:prstGeom>
          <a:noFill/>
        </p:spPr>
        <p:txBody>
          <a:bodyPr wrap="square">
            <a:spAutoFit/>
          </a:bodyPr>
          <a:lstStyle/>
          <a:p>
            <a:pPr algn="ctr"/>
            <a:r>
              <a:rPr lang="en-US" sz="3200">
                <a:solidFill>
                  <a:srgbClr val="002060"/>
                </a:solidFill>
                <a:effectLst>
                  <a:glow rad="381000">
                    <a:srgbClr val="D6E7DD">
                      <a:alpha val="70000"/>
                    </a:srgbClr>
                  </a:glow>
                </a:effectLst>
              </a:rPr>
              <a:t>Crows Hill Ledges</a:t>
            </a:r>
            <a:endParaRPr lang="en-US" sz="2900">
              <a:solidFill>
                <a:srgbClr val="002060"/>
              </a:solidFill>
              <a:effectLst>
                <a:glow rad="381000">
                  <a:srgbClr val="D6E7DD">
                    <a:alpha val="70000"/>
                  </a:srgbClr>
                </a:glow>
              </a:effectLst>
            </a:endParaRPr>
          </a:p>
        </p:txBody>
      </p:sp>
      <p:grpSp>
        <p:nvGrpSpPr>
          <p:cNvPr id="22" name="Group 21">
            <a:extLst>
              <a:ext uri="{FF2B5EF4-FFF2-40B4-BE49-F238E27FC236}">
                <a16:creationId xmlns:a16="http://schemas.microsoft.com/office/drawing/2014/main" id="{FBE6464F-E447-597B-3912-CF3A5DCBE305}"/>
              </a:ext>
              <a:ext uri="{C183D7F6-B498-43B3-948B-1728B52AA6E4}">
                <adec:decorative xmlns:adec="http://schemas.microsoft.com/office/drawing/2017/decorative" val="1"/>
              </a:ext>
            </a:extLst>
          </p:cNvPr>
          <p:cNvGrpSpPr/>
          <p:nvPr/>
        </p:nvGrpSpPr>
        <p:grpSpPr>
          <a:xfrm>
            <a:off x="4204115" y="5955107"/>
            <a:ext cx="252211" cy="759982"/>
            <a:chOff x="11437390" y="5822160"/>
            <a:chExt cx="374400" cy="867703"/>
          </a:xfrm>
          <a:effectLst>
            <a:glow>
              <a:srgbClr val="C4CFC1">
                <a:alpha val="70000"/>
              </a:srgbClr>
            </a:glow>
          </a:effectLst>
        </p:grpSpPr>
        <p:sp>
          <p:nvSpPr>
            <p:cNvPr id="23" name="Isosceles Triangle 22">
              <a:extLst>
                <a:ext uri="{FF2B5EF4-FFF2-40B4-BE49-F238E27FC236}">
                  <a16:creationId xmlns:a16="http://schemas.microsoft.com/office/drawing/2014/main" id="{A30FE7F5-80F3-5429-B25D-A821783C535A}"/>
                </a:ext>
              </a:extLst>
            </p:cNvPr>
            <p:cNvSpPr/>
            <p:nvPr/>
          </p:nvSpPr>
          <p:spPr>
            <a:xfrm>
              <a:off x="11536151" y="6212197"/>
              <a:ext cx="176879" cy="477666"/>
            </a:xfrm>
            <a:prstGeom prst="triangle">
              <a:avLst/>
            </a:prstGeom>
            <a:solidFill>
              <a:srgbClr val="000000"/>
            </a:solidFill>
            <a:ln w="12700">
              <a:solidFill>
                <a:srgbClr val="000000"/>
              </a:solidFill>
            </a:ln>
            <a:effectLst>
              <a:glow rad="381000">
                <a:srgbClr val="C9D5C9">
                  <a:alpha val="7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00"/>
                </a:solidFill>
              </a:endParaRPr>
            </a:p>
          </p:txBody>
        </p:sp>
        <p:sp>
          <p:nvSpPr>
            <p:cNvPr id="24" name="TextBox 23">
              <a:extLst>
                <a:ext uri="{FF2B5EF4-FFF2-40B4-BE49-F238E27FC236}">
                  <a16:creationId xmlns:a16="http://schemas.microsoft.com/office/drawing/2014/main" id="{348B5893-8537-842A-2598-5ADC4F08D64B}"/>
                </a:ext>
              </a:extLst>
            </p:cNvPr>
            <p:cNvSpPr txBox="1"/>
            <p:nvPr/>
          </p:nvSpPr>
          <p:spPr>
            <a:xfrm>
              <a:off x="11437390" y="5822160"/>
              <a:ext cx="374400" cy="421682"/>
            </a:xfrm>
            <a:prstGeom prst="rect">
              <a:avLst/>
            </a:prstGeom>
            <a:noFill/>
          </p:spPr>
          <p:txBody>
            <a:bodyPr wrap="square">
              <a:spAutoFit/>
            </a:bodyPr>
            <a:lstStyle/>
            <a:p>
              <a:pPr algn="ctr"/>
              <a:r>
                <a:rPr lang="en-US" b="1">
                  <a:solidFill>
                    <a:srgbClr val="000000"/>
                  </a:solidFill>
                  <a:effectLst>
                    <a:glow rad="381000">
                      <a:srgbClr val="C9D5C9">
                        <a:alpha val="70000"/>
                      </a:srgbClr>
                    </a:glow>
                  </a:effectLst>
                </a:rPr>
                <a:t>N</a:t>
              </a:r>
            </a:p>
          </p:txBody>
        </p:sp>
      </p:grpSp>
      <p:grpSp>
        <p:nvGrpSpPr>
          <p:cNvPr id="25" name="Group 24">
            <a:extLst>
              <a:ext uri="{FF2B5EF4-FFF2-40B4-BE49-F238E27FC236}">
                <a16:creationId xmlns:a16="http://schemas.microsoft.com/office/drawing/2014/main" id="{E2A89488-9D00-258C-8DC8-A4FDDDAFDC07}"/>
              </a:ext>
              <a:ext uri="{C183D7F6-B498-43B3-948B-1728B52AA6E4}">
                <adec:decorative xmlns:adec="http://schemas.microsoft.com/office/drawing/2017/decorative" val="1"/>
              </a:ext>
            </a:extLst>
          </p:cNvPr>
          <p:cNvGrpSpPr/>
          <p:nvPr/>
        </p:nvGrpSpPr>
        <p:grpSpPr>
          <a:xfrm>
            <a:off x="8403813" y="5955107"/>
            <a:ext cx="252211" cy="759982"/>
            <a:chOff x="11437390" y="5822160"/>
            <a:chExt cx="374400" cy="867703"/>
          </a:xfrm>
          <a:effectLst>
            <a:glow>
              <a:srgbClr val="C4CFC1">
                <a:alpha val="70000"/>
              </a:srgbClr>
            </a:glow>
          </a:effectLst>
        </p:grpSpPr>
        <p:sp>
          <p:nvSpPr>
            <p:cNvPr id="26" name="Isosceles Triangle 25">
              <a:extLst>
                <a:ext uri="{FF2B5EF4-FFF2-40B4-BE49-F238E27FC236}">
                  <a16:creationId xmlns:a16="http://schemas.microsoft.com/office/drawing/2014/main" id="{42451590-D92A-93F5-8D6A-7B4F944C208E}"/>
                </a:ext>
              </a:extLst>
            </p:cNvPr>
            <p:cNvSpPr/>
            <p:nvPr/>
          </p:nvSpPr>
          <p:spPr>
            <a:xfrm>
              <a:off x="11536151" y="6212197"/>
              <a:ext cx="176879" cy="477666"/>
            </a:xfrm>
            <a:prstGeom prst="triangle">
              <a:avLst/>
            </a:prstGeom>
            <a:solidFill>
              <a:srgbClr val="000000"/>
            </a:solidFill>
            <a:ln w="12700">
              <a:solidFill>
                <a:srgbClr val="000000"/>
              </a:solidFill>
            </a:ln>
            <a:effectLst>
              <a:glow rad="381000">
                <a:srgbClr val="C9D5C9">
                  <a:alpha val="7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00"/>
                </a:solidFill>
              </a:endParaRPr>
            </a:p>
          </p:txBody>
        </p:sp>
        <p:sp>
          <p:nvSpPr>
            <p:cNvPr id="27" name="TextBox 26">
              <a:extLst>
                <a:ext uri="{FF2B5EF4-FFF2-40B4-BE49-F238E27FC236}">
                  <a16:creationId xmlns:a16="http://schemas.microsoft.com/office/drawing/2014/main" id="{3DBE4EAE-2E13-3C31-FEF8-38504F54B2E5}"/>
                </a:ext>
              </a:extLst>
            </p:cNvPr>
            <p:cNvSpPr txBox="1"/>
            <p:nvPr/>
          </p:nvSpPr>
          <p:spPr>
            <a:xfrm>
              <a:off x="11437390" y="5822160"/>
              <a:ext cx="374400" cy="421682"/>
            </a:xfrm>
            <a:prstGeom prst="rect">
              <a:avLst/>
            </a:prstGeom>
            <a:noFill/>
          </p:spPr>
          <p:txBody>
            <a:bodyPr wrap="square">
              <a:spAutoFit/>
            </a:bodyPr>
            <a:lstStyle/>
            <a:p>
              <a:pPr algn="ctr"/>
              <a:r>
                <a:rPr lang="en-US" b="1">
                  <a:solidFill>
                    <a:srgbClr val="000000"/>
                  </a:solidFill>
                  <a:effectLst>
                    <a:glow rad="381000">
                      <a:srgbClr val="C9D5C9">
                        <a:alpha val="70000"/>
                      </a:srgbClr>
                    </a:glow>
                  </a:effectLst>
                </a:rPr>
                <a:t>N</a:t>
              </a:r>
            </a:p>
          </p:txBody>
        </p:sp>
      </p:grpSp>
      <p:sp>
        <p:nvSpPr>
          <p:cNvPr id="28" name="TextBox 27">
            <a:extLst>
              <a:ext uri="{FF2B5EF4-FFF2-40B4-BE49-F238E27FC236}">
                <a16:creationId xmlns:a16="http://schemas.microsoft.com/office/drawing/2014/main" id="{EF0E4C44-5913-6A97-EBCA-FED087FF2498}"/>
              </a:ext>
              <a:ext uri="{C183D7F6-B498-43B3-948B-1728B52AA6E4}">
                <adec:decorative xmlns:adec="http://schemas.microsoft.com/office/drawing/2017/decorative" val="1"/>
              </a:ext>
            </a:extLst>
          </p:cNvPr>
          <p:cNvSpPr txBox="1"/>
          <p:nvPr/>
        </p:nvSpPr>
        <p:spPr>
          <a:xfrm>
            <a:off x="0" y="6399"/>
            <a:ext cx="4010400" cy="1077218"/>
          </a:xfrm>
          <a:prstGeom prst="rect">
            <a:avLst/>
          </a:prstGeom>
          <a:noFill/>
        </p:spPr>
        <p:txBody>
          <a:bodyPr wrap="square">
            <a:spAutoFit/>
          </a:bodyPr>
          <a:lstStyle/>
          <a:p>
            <a:pPr algn="ctr"/>
            <a:r>
              <a:rPr lang="en-US" sz="3200">
                <a:solidFill>
                  <a:srgbClr val="002060"/>
                </a:solidFill>
                <a:effectLst>
                  <a:glow rad="381000">
                    <a:srgbClr val="D6E7DD">
                      <a:alpha val="70000"/>
                    </a:srgbClr>
                  </a:glow>
                </a:effectLst>
              </a:rPr>
              <a:t>Leominster State Forest</a:t>
            </a:r>
            <a:endParaRPr lang="en-US" sz="2900">
              <a:solidFill>
                <a:srgbClr val="002060"/>
              </a:solidFill>
              <a:effectLst>
                <a:glow rad="381000">
                  <a:srgbClr val="D6E7DD">
                    <a:alpha val="70000"/>
                  </a:srgbClr>
                </a:glow>
              </a:effectLst>
            </a:endParaRPr>
          </a:p>
        </p:txBody>
      </p:sp>
      <p:pic>
        <p:nvPicPr>
          <p:cNvPr id="3" name="Picture 2">
            <a:extLst>
              <a:ext uri="{FF2B5EF4-FFF2-40B4-BE49-F238E27FC236}">
                <a16:creationId xmlns:a16="http://schemas.microsoft.com/office/drawing/2014/main" id="{32E9E049-F00C-E646-F00E-0C214AFBFE79}"/>
              </a:ext>
              <a:ext uri="{C183D7F6-B498-43B3-948B-1728B52AA6E4}">
                <adec:decorative xmlns:adec="http://schemas.microsoft.com/office/drawing/2017/decorative" val="1"/>
              </a:ext>
            </a:extLst>
          </p:cNvPr>
          <p:cNvPicPr>
            <a:picLocks noChangeAspect="1"/>
          </p:cNvPicPr>
          <p:nvPr/>
        </p:nvPicPr>
        <p:blipFill>
          <a:blip r:embed="rId6"/>
          <a:srcRect r="9923" b="58514"/>
          <a:stretch>
            <a:fillRect/>
          </a:stretch>
        </p:blipFill>
        <p:spPr>
          <a:xfrm>
            <a:off x="10388733" y="604818"/>
            <a:ext cx="1803267" cy="1050441"/>
          </a:xfrm>
          <a:prstGeom prst="rect">
            <a:avLst/>
          </a:prstGeom>
          <a:ln w="19050">
            <a:solidFill>
              <a:srgbClr val="000000"/>
            </a:solidFill>
          </a:ln>
        </p:spPr>
      </p:pic>
    </p:spTree>
    <p:extLst>
      <p:ext uri="{BB962C8B-B14F-4D97-AF65-F5344CB8AC3E}">
        <p14:creationId xmlns:p14="http://schemas.microsoft.com/office/powerpoint/2010/main" val="2125701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FE6EE-3242-EF50-2F6A-8A6663C521AA}"/>
            </a:ext>
          </a:extLst>
        </p:cNvPr>
        <p:cNvGrpSpPr/>
        <p:nvPr/>
      </p:nvGrpSpPr>
      <p:grpSpPr>
        <a:xfrm>
          <a:off x="0" y="0"/>
          <a:ext cx="0" cy="0"/>
          <a:chOff x="0" y="0"/>
          <a:chExt cx="0" cy="0"/>
        </a:xfrm>
      </p:grpSpPr>
      <p:sp>
        <p:nvSpPr>
          <p:cNvPr id="10" name="Title 2">
            <a:extLst>
              <a:ext uri="{FF2B5EF4-FFF2-40B4-BE49-F238E27FC236}">
                <a16:creationId xmlns:a16="http://schemas.microsoft.com/office/drawing/2014/main" id="{D74941CD-3DEA-C588-8D59-D2083BA79774}"/>
              </a:ext>
              <a:ext uri="{C183D7F6-B498-43B3-948B-1728B52AA6E4}">
                <adec:decorative xmlns:adec="http://schemas.microsoft.com/office/drawing/2017/decorative" val="0"/>
              </a:ext>
            </a:extLst>
          </p:cNvPr>
          <p:cNvSpPr txBox="1">
            <a:spLocks noGrp="1"/>
          </p:cNvSpPr>
          <p:nvPr>
            <p:ph type="title" idx="4294967295"/>
          </p:nvPr>
        </p:nvSpPr>
        <p:spPr>
          <a:xfrm>
            <a:off x="0" y="0"/>
            <a:ext cx="6659303" cy="694974"/>
          </a:xfrm>
          <a:prstGeom prst="rect">
            <a:avLst/>
          </a:prstGeom>
          <a:solidFill>
            <a:schemeClr val="accent1"/>
          </a:solid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800" b="0" i="0" u="none" strike="noStrike" kern="1200" cap="none" spc="0" normalizeH="0" baseline="0" noProof="0" dirty="0">
                <a:ln>
                  <a:noFill/>
                </a:ln>
                <a:solidFill>
                  <a:srgbClr val="002060"/>
                </a:solidFill>
                <a:effectLst/>
                <a:uLnTx/>
                <a:uFillTx/>
                <a:latin typeface="+mj-lt"/>
                <a:ea typeface="+mj-ea"/>
                <a:cs typeface="+mj-cs"/>
              </a:rPr>
              <a:t>Authorized Trail System</a:t>
            </a:r>
            <a:endParaRPr kumimoji="0" lang="en-US" sz="5000" b="0" i="0" u="none" strike="noStrike" kern="1200" cap="none" spc="0" normalizeH="0" baseline="0" noProof="0" dirty="0">
              <a:ln>
                <a:noFill/>
              </a:ln>
              <a:solidFill>
                <a:srgbClr val="002060"/>
              </a:solidFill>
              <a:effectLst/>
              <a:uLnTx/>
              <a:uFillTx/>
              <a:latin typeface="+mj-lt"/>
              <a:ea typeface="+mj-ea"/>
              <a:cs typeface="+mj-cs"/>
            </a:endParaRPr>
          </a:p>
        </p:txBody>
      </p:sp>
      <p:sp>
        <p:nvSpPr>
          <p:cNvPr id="16" name="TextBox 15">
            <a:extLst>
              <a:ext uri="{FF2B5EF4-FFF2-40B4-BE49-F238E27FC236}">
                <a16:creationId xmlns:a16="http://schemas.microsoft.com/office/drawing/2014/main" id="{718DA28A-E288-98C3-B8F2-72A5C850A0F9}"/>
              </a:ext>
              <a:ext uri="{C183D7F6-B498-43B3-948B-1728B52AA6E4}">
                <adec:decorative xmlns:adec="http://schemas.microsoft.com/office/drawing/2017/decorative" val="0"/>
              </a:ext>
            </a:extLst>
          </p:cNvPr>
          <p:cNvSpPr txBox="1"/>
          <p:nvPr/>
        </p:nvSpPr>
        <p:spPr>
          <a:xfrm>
            <a:off x="563302" y="957634"/>
            <a:ext cx="5348213" cy="477054"/>
          </a:xfrm>
          <a:prstGeom prst="rect">
            <a:avLst/>
          </a:prstGeom>
          <a:noFill/>
        </p:spPr>
        <p:txBody>
          <a:bodyPr wrap="square" lIns="91440" tIns="45720" rIns="91440" bIns="45720" anchor="t">
            <a:spAutoFit/>
          </a:bodyPr>
          <a:lstStyle/>
          <a:p>
            <a:pPr algn="ctr">
              <a:lnSpc>
                <a:spcPts val="3000"/>
              </a:lnSpc>
              <a:spcBef>
                <a:spcPts val="300"/>
              </a:spcBef>
              <a:spcAft>
                <a:spcPts val="300"/>
              </a:spcAft>
              <a:buClr>
                <a:schemeClr val="accent1"/>
              </a:buClr>
              <a:buSzPct val="80000"/>
            </a:pPr>
            <a:r>
              <a:rPr lang="en-US" sz="2800">
                <a:solidFill>
                  <a:schemeClr val="tx2"/>
                </a:solidFill>
                <a:latin typeface="Arial"/>
                <a:ea typeface="+mj-ea"/>
                <a:cs typeface="Arial"/>
              </a:rPr>
              <a:t>43.7 Miles of Authorized Trails</a:t>
            </a:r>
          </a:p>
        </p:txBody>
      </p:sp>
      <p:graphicFrame>
        <p:nvGraphicFramePr>
          <p:cNvPr id="8" name="Table 7" descr="Table: Landscape Designation showing the intended density for parklands is high density with 6-8 kilometers of trails per square kilometer.">
            <a:extLst>
              <a:ext uri="{FF2B5EF4-FFF2-40B4-BE49-F238E27FC236}">
                <a16:creationId xmlns:a16="http://schemas.microsoft.com/office/drawing/2014/main" id="{6CA79C4F-C4B6-AFA6-B01A-DC8D629A6E97}"/>
              </a:ext>
            </a:extLst>
          </p:cNvPr>
          <p:cNvGraphicFramePr>
            <a:graphicFrameLocks noGrp="1"/>
          </p:cNvGraphicFramePr>
          <p:nvPr>
            <p:extLst>
              <p:ext uri="{D42A27DB-BD31-4B8C-83A1-F6EECF244321}">
                <p14:modId xmlns:p14="http://schemas.microsoft.com/office/powerpoint/2010/main" val="121453564"/>
              </p:ext>
            </p:extLst>
          </p:nvPr>
        </p:nvGraphicFramePr>
        <p:xfrm>
          <a:off x="1570252" y="1940440"/>
          <a:ext cx="3497262" cy="1088230"/>
        </p:xfrm>
        <a:graphic>
          <a:graphicData uri="http://schemas.openxmlformats.org/drawingml/2006/table">
            <a:tbl>
              <a:tblPr firstRow="1"/>
              <a:tblGrid>
                <a:gridCol w="1727393">
                  <a:extLst>
                    <a:ext uri="{9D8B030D-6E8A-4147-A177-3AD203B41FA5}">
                      <a16:colId xmlns:a16="http://schemas.microsoft.com/office/drawing/2014/main" val="3755215714"/>
                    </a:ext>
                  </a:extLst>
                </a:gridCol>
                <a:gridCol w="892014">
                  <a:extLst>
                    <a:ext uri="{9D8B030D-6E8A-4147-A177-3AD203B41FA5}">
                      <a16:colId xmlns:a16="http://schemas.microsoft.com/office/drawing/2014/main" val="1148209222"/>
                    </a:ext>
                  </a:extLst>
                </a:gridCol>
                <a:gridCol w="877855">
                  <a:extLst>
                    <a:ext uri="{9D8B030D-6E8A-4147-A177-3AD203B41FA5}">
                      <a16:colId xmlns:a16="http://schemas.microsoft.com/office/drawing/2014/main" val="231556255"/>
                    </a:ext>
                  </a:extLst>
                </a:gridCol>
              </a:tblGrid>
              <a:tr h="217646">
                <a:tc>
                  <a:txBody>
                    <a:bodyPr/>
                    <a:lstStyle/>
                    <a:p>
                      <a:pPr algn="ctr" fontAlgn="ctr">
                        <a:buNone/>
                      </a:pPr>
                      <a:r>
                        <a:rPr lang="en-US" sz="1100" b="1" i="0" u="sng" strike="noStrike">
                          <a:solidFill>
                            <a:srgbClr val="0D0D0D"/>
                          </a:solidFill>
                          <a:effectLst/>
                          <a:latin typeface="Aptos Narrow" panose="020B0004020202020204" pitchFamily="34" charset="0"/>
                        </a:rPr>
                        <a:t>Landscape Designation</a:t>
                      </a: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92D050"/>
                    </a:solidFill>
                  </a:tcPr>
                </a:tc>
                <a:tc>
                  <a:txBody>
                    <a:bodyPr/>
                    <a:lstStyle/>
                    <a:p>
                      <a:pPr algn="ctr" fontAlgn="ctr">
                        <a:buNone/>
                      </a:pPr>
                      <a:r>
                        <a:rPr lang="en-US" sz="1100" b="1" i="0" u="sng" strike="noStrike">
                          <a:solidFill>
                            <a:srgbClr val="0D0D0D"/>
                          </a:solidFill>
                          <a:effectLst/>
                          <a:latin typeface="Aptos Narrow" panose="020B0004020202020204" pitchFamily="34" charset="0"/>
                        </a:rPr>
                        <a:t>Density</a:t>
                      </a: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92D050"/>
                    </a:solidFill>
                  </a:tcPr>
                </a:tc>
                <a:tc>
                  <a:txBody>
                    <a:bodyPr/>
                    <a:lstStyle/>
                    <a:p>
                      <a:pPr algn="ctr" fontAlgn="ctr">
                        <a:buNone/>
                      </a:pPr>
                      <a:r>
                        <a:rPr lang="en-US" sz="1100" b="1" i="0" u="sng" strike="noStrike">
                          <a:solidFill>
                            <a:srgbClr val="0D0D0D"/>
                          </a:solidFill>
                          <a:effectLst/>
                          <a:latin typeface="Aptos Narrow" panose="020B0004020202020204" pitchFamily="34" charset="0"/>
                        </a:rPr>
                        <a:t>Metric</a:t>
                      </a: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92D050"/>
                    </a:solidFill>
                  </a:tcPr>
                </a:tc>
                <a:extLst>
                  <a:ext uri="{0D108BD9-81ED-4DB2-BD59-A6C34878D82A}">
                    <a16:rowId xmlns:a16="http://schemas.microsoft.com/office/drawing/2014/main" val="3650576315"/>
                  </a:ext>
                </a:extLst>
              </a:tr>
              <a:tr h="217646">
                <a:tc>
                  <a:txBody>
                    <a:bodyPr/>
                    <a:lstStyle/>
                    <a:p>
                      <a:pPr algn="ctr" fontAlgn="ctr">
                        <a:buNone/>
                      </a:pPr>
                      <a:r>
                        <a:rPr lang="en-US" sz="1100" b="1" i="0" u="none" strike="noStrike">
                          <a:solidFill>
                            <a:srgbClr val="000000"/>
                          </a:solidFill>
                          <a:effectLst/>
                          <a:latin typeface="Aptos Narrow" panose="020B0004020202020204" pitchFamily="34" charset="0"/>
                        </a:rPr>
                        <a:t>Reserve</a:t>
                      </a: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100" b="0" i="0" u="none" strike="noStrike">
                          <a:solidFill>
                            <a:srgbClr val="000000"/>
                          </a:solidFill>
                          <a:effectLst/>
                          <a:latin typeface="Aptos Narrow" panose="020B0004020202020204" pitchFamily="34" charset="0"/>
                        </a:rPr>
                        <a:t>Low </a:t>
                      </a: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100" b="0" i="0" u="none" strike="noStrike">
                          <a:solidFill>
                            <a:srgbClr val="000000"/>
                          </a:solidFill>
                          <a:effectLst/>
                          <a:latin typeface="Aptos Narrow" panose="020B0004020202020204" pitchFamily="34" charset="0"/>
                        </a:rPr>
                        <a:t>&lt;3 km/</a:t>
                      </a:r>
                      <a:r>
                        <a:rPr lang="en-US" sz="1100" b="0" i="0" u="none" strike="noStrike" err="1">
                          <a:solidFill>
                            <a:srgbClr val="000000"/>
                          </a:solidFill>
                          <a:effectLst/>
                          <a:latin typeface="Aptos Narrow" panose="020B0004020202020204" pitchFamily="34" charset="0"/>
                        </a:rPr>
                        <a:t>sqkm</a:t>
                      </a:r>
                      <a:endParaRPr lang="en-US" sz="1100" b="0" i="0" u="none" strike="noStrike">
                        <a:solidFill>
                          <a:srgbClr val="000000"/>
                        </a:solidFill>
                        <a:effectLst/>
                        <a:latin typeface="Aptos Narrow" panose="020B0004020202020204" pitchFamily="34" charset="0"/>
                      </a:endParaRP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1939274999"/>
                  </a:ext>
                </a:extLst>
              </a:tr>
              <a:tr h="217646">
                <a:tc>
                  <a:txBody>
                    <a:bodyPr/>
                    <a:lstStyle/>
                    <a:p>
                      <a:pPr algn="ctr" fontAlgn="ctr">
                        <a:buNone/>
                      </a:pPr>
                      <a:r>
                        <a:rPr lang="en-US" sz="1100" b="1" i="0" u="none" strike="noStrike">
                          <a:solidFill>
                            <a:srgbClr val="000000"/>
                          </a:solidFill>
                          <a:effectLst/>
                          <a:latin typeface="Aptos Narrow" panose="020B0004020202020204" pitchFamily="34" charset="0"/>
                        </a:rPr>
                        <a:t>Woodland</a:t>
                      </a: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FFFFFF"/>
                    </a:solidFill>
                  </a:tcPr>
                </a:tc>
                <a:tc>
                  <a:txBody>
                    <a:bodyPr/>
                    <a:lstStyle/>
                    <a:p>
                      <a:pPr algn="ctr" fontAlgn="ctr">
                        <a:buNone/>
                      </a:pPr>
                      <a:r>
                        <a:rPr lang="en-US" sz="1100" b="0" i="0" u="none" strike="noStrike">
                          <a:solidFill>
                            <a:srgbClr val="000000"/>
                          </a:solidFill>
                          <a:effectLst/>
                          <a:latin typeface="Aptos Narrow" panose="020B0004020202020204" pitchFamily="34" charset="0"/>
                        </a:rPr>
                        <a:t>Moderate</a:t>
                      </a: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FFFFFF"/>
                    </a:solidFill>
                  </a:tcPr>
                </a:tc>
                <a:tc>
                  <a:txBody>
                    <a:bodyPr/>
                    <a:lstStyle/>
                    <a:p>
                      <a:pPr algn="ctr" fontAlgn="ctr">
                        <a:buNone/>
                      </a:pPr>
                      <a:r>
                        <a:rPr lang="en-US" sz="1100" b="0" i="0" u="none" strike="noStrike">
                          <a:solidFill>
                            <a:srgbClr val="000000"/>
                          </a:solidFill>
                          <a:effectLst/>
                          <a:latin typeface="Aptos Narrow" panose="020B0004020202020204" pitchFamily="34" charset="0"/>
                        </a:rPr>
                        <a:t>3-6 km/</a:t>
                      </a:r>
                      <a:r>
                        <a:rPr lang="en-US" sz="1100" b="0" i="0" u="none" strike="noStrike" err="1">
                          <a:solidFill>
                            <a:srgbClr val="000000"/>
                          </a:solidFill>
                          <a:effectLst/>
                          <a:latin typeface="Aptos Narrow" panose="020B0004020202020204" pitchFamily="34" charset="0"/>
                        </a:rPr>
                        <a:t>sqkm</a:t>
                      </a:r>
                      <a:endParaRPr lang="en-US" sz="1100" b="0" i="0" u="none" strike="noStrike">
                        <a:solidFill>
                          <a:srgbClr val="000000"/>
                        </a:solidFill>
                        <a:effectLst/>
                        <a:latin typeface="Aptos Narrow" panose="020B0004020202020204" pitchFamily="34" charset="0"/>
                      </a:endParaRP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FFFFFF"/>
                    </a:solidFill>
                  </a:tcPr>
                </a:tc>
                <a:extLst>
                  <a:ext uri="{0D108BD9-81ED-4DB2-BD59-A6C34878D82A}">
                    <a16:rowId xmlns:a16="http://schemas.microsoft.com/office/drawing/2014/main" val="692108512"/>
                  </a:ext>
                </a:extLst>
              </a:tr>
              <a:tr h="217646">
                <a:tc>
                  <a:txBody>
                    <a:bodyPr/>
                    <a:lstStyle/>
                    <a:p>
                      <a:pPr algn="ctr" fontAlgn="ctr">
                        <a:buNone/>
                      </a:pPr>
                      <a:r>
                        <a:rPr lang="en-US" sz="1100" b="1" i="0" u="none" strike="noStrike">
                          <a:solidFill>
                            <a:srgbClr val="000000"/>
                          </a:solidFill>
                          <a:effectLst/>
                          <a:latin typeface="Aptos Narrow" panose="020B0004020202020204" pitchFamily="34" charset="0"/>
                        </a:rPr>
                        <a:t>Parkland</a:t>
                      </a: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100" b="0" i="0" u="none" strike="noStrike">
                          <a:solidFill>
                            <a:srgbClr val="000000"/>
                          </a:solidFill>
                          <a:effectLst/>
                          <a:latin typeface="Aptos Narrow" panose="020B0004020202020204" pitchFamily="34" charset="0"/>
                        </a:rPr>
                        <a:t>High</a:t>
                      </a: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100" b="0" i="0" u="none" strike="noStrike">
                          <a:solidFill>
                            <a:srgbClr val="000000"/>
                          </a:solidFill>
                          <a:effectLst/>
                          <a:latin typeface="Aptos Narrow" panose="020B0004020202020204" pitchFamily="34" charset="0"/>
                        </a:rPr>
                        <a:t>6-9 km/</a:t>
                      </a:r>
                      <a:r>
                        <a:rPr lang="en-US" sz="1100" b="0" i="0" u="none" strike="noStrike" err="1">
                          <a:solidFill>
                            <a:srgbClr val="000000"/>
                          </a:solidFill>
                          <a:effectLst/>
                          <a:latin typeface="Aptos Narrow" panose="020B0004020202020204" pitchFamily="34" charset="0"/>
                        </a:rPr>
                        <a:t>sqkm</a:t>
                      </a:r>
                      <a:endParaRPr lang="en-US" sz="1100" b="0" i="0" u="none" strike="noStrike">
                        <a:solidFill>
                          <a:srgbClr val="000000"/>
                        </a:solidFill>
                        <a:effectLst/>
                        <a:latin typeface="Aptos Narrow" panose="020B0004020202020204" pitchFamily="34" charset="0"/>
                      </a:endParaRP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1829999666"/>
                  </a:ext>
                </a:extLst>
              </a:tr>
              <a:tr h="217646">
                <a:tc>
                  <a:txBody>
                    <a:bodyPr/>
                    <a:lstStyle/>
                    <a:p>
                      <a:pPr algn="ctr" fontAlgn="ctr">
                        <a:buNone/>
                      </a:pPr>
                      <a:r>
                        <a:rPr lang="en-US" sz="1100" b="0" i="0" u="none" strike="noStrike">
                          <a:solidFill>
                            <a:srgbClr val="000000"/>
                          </a:solidFill>
                          <a:effectLst/>
                          <a:latin typeface="Aptos Narrow" panose="020B0004020202020204" pitchFamily="34" charset="0"/>
                        </a:rPr>
                        <a:t>--------</a:t>
                      </a: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FFFFFF"/>
                    </a:solidFill>
                  </a:tcPr>
                </a:tc>
                <a:tc>
                  <a:txBody>
                    <a:bodyPr/>
                    <a:lstStyle/>
                    <a:p>
                      <a:pPr algn="ctr" fontAlgn="ctr">
                        <a:buNone/>
                      </a:pPr>
                      <a:r>
                        <a:rPr lang="en-US" sz="1100" b="0" i="0" u="none" strike="noStrike">
                          <a:solidFill>
                            <a:srgbClr val="000000"/>
                          </a:solidFill>
                          <a:effectLst/>
                          <a:latin typeface="Aptos Narrow" panose="020B0004020202020204" pitchFamily="34" charset="0"/>
                        </a:rPr>
                        <a:t>Excessive</a:t>
                      </a: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FFFFFF"/>
                    </a:solidFill>
                  </a:tcPr>
                </a:tc>
                <a:tc>
                  <a:txBody>
                    <a:bodyPr/>
                    <a:lstStyle/>
                    <a:p>
                      <a:pPr algn="ctr" fontAlgn="ctr">
                        <a:buNone/>
                      </a:pPr>
                      <a:r>
                        <a:rPr lang="en-US" sz="1100" b="0" i="0" u="none" strike="noStrike" dirty="0">
                          <a:solidFill>
                            <a:srgbClr val="000000"/>
                          </a:solidFill>
                          <a:effectLst/>
                          <a:latin typeface="Aptos Narrow" panose="020B0004020202020204" pitchFamily="34" charset="0"/>
                        </a:rPr>
                        <a:t>&gt;9 km/</a:t>
                      </a:r>
                      <a:r>
                        <a:rPr lang="en-US" sz="1100" b="0" i="0" u="none" strike="noStrike" dirty="0" err="1">
                          <a:solidFill>
                            <a:srgbClr val="000000"/>
                          </a:solidFill>
                          <a:effectLst/>
                          <a:latin typeface="Aptos Narrow" panose="020B0004020202020204" pitchFamily="34" charset="0"/>
                        </a:rPr>
                        <a:t>sqkm</a:t>
                      </a:r>
                      <a:r>
                        <a:rPr lang="en-US" sz="1100" b="0" i="0" u="none" strike="noStrike" dirty="0">
                          <a:solidFill>
                            <a:srgbClr val="000000"/>
                          </a:solidFill>
                          <a:effectLst/>
                          <a:latin typeface="Aptos Narrow" panose="020B0004020202020204" pitchFamily="34" charset="0"/>
                        </a:rPr>
                        <a:t> </a:t>
                      </a: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FFFFFF"/>
                    </a:solidFill>
                  </a:tcPr>
                </a:tc>
                <a:extLst>
                  <a:ext uri="{0D108BD9-81ED-4DB2-BD59-A6C34878D82A}">
                    <a16:rowId xmlns:a16="http://schemas.microsoft.com/office/drawing/2014/main" val="546011313"/>
                  </a:ext>
                </a:extLst>
              </a:tr>
            </a:tbl>
          </a:graphicData>
        </a:graphic>
      </p:graphicFrame>
      <p:sp>
        <p:nvSpPr>
          <p:cNvPr id="2" name="TextBox 1">
            <a:extLst>
              <a:ext uri="{FF2B5EF4-FFF2-40B4-BE49-F238E27FC236}">
                <a16:creationId xmlns:a16="http://schemas.microsoft.com/office/drawing/2014/main" id="{C6B42568-F186-2E03-0E1F-5490BAF6E394}"/>
              </a:ext>
            </a:extLst>
          </p:cNvPr>
          <p:cNvSpPr txBox="1"/>
          <p:nvPr/>
        </p:nvSpPr>
        <p:spPr>
          <a:xfrm>
            <a:off x="2482704" y="3290500"/>
            <a:ext cx="2253803" cy="276999"/>
          </a:xfrm>
          <a:prstGeom prst="rect">
            <a:avLst/>
          </a:prstGeom>
          <a:noFill/>
        </p:spPr>
        <p:txBody>
          <a:bodyPr wrap="square" rtlCol="0">
            <a:spAutoFit/>
          </a:bodyPr>
          <a:lstStyle/>
          <a:p>
            <a:r>
              <a:rPr lang="en-US" sz="1200" b="1" dirty="0"/>
              <a:t>Trail Density Analysis</a:t>
            </a:r>
          </a:p>
        </p:txBody>
      </p:sp>
      <p:graphicFrame>
        <p:nvGraphicFramePr>
          <p:cNvPr id="6" name="Table 5" descr="Robinson Trail Density Analysis table showing authorized trails have a high trail density and all trails have an excessive trail density.">
            <a:extLst>
              <a:ext uri="{FF2B5EF4-FFF2-40B4-BE49-F238E27FC236}">
                <a16:creationId xmlns:a16="http://schemas.microsoft.com/office/drawing/2014/main" id="{796F7984-3F2C-E785-94EC-E542BE367EF2}"/>
              </a:ext>
            </a:extLst>
          </p:cNvPr>
          <p:cNvGraphicFramePr>
            <a:graphicFrameLocks noGrp="1"/>
          </p:cNvGraphicFramePr>
          <p:nvPr>
            <p:extLst>
              <p:ext uri="{D42A27DB-BD31-4B8C-83A1-F6EECF244321}">
                <p14:modId xmlns:p14="http://schemas.microsoft.com/office/powerpoint/2010/main" val="905187758"/>
              </p:ext>
            </p:extLst>
          </p:nvPr>
        </p:nvGraphicFramePr>
        <p:xfrm>
          <a:off x="1090874" y="3631892"/>
          <a:ext cx="4432299" cy="571830"/>
        </p:xfrm>
        <a:graphic>
          <a:graphicData uri="http://schemas.openxmlformats.org/drawingml/2006/table">
            <a:tbl>
              <a:tblPr firstRow="1"/>
              <a:tblGrid>
                <a:gridCol w="1185835">
                  <a:extLst>
                    <a:ext uri="{9D8B030D-6E8A-4147-A177-3AD203B41FA5}">
                      <a16:colId xmlns:a16="http://schemas.microsoft.com/office/drawing/2014/main" val="2352612749"/>
                    </a:ext>
                  </a:extLst>
                </a:gridCol>
                <a:gridCol w="787316">
                  <a:extLst>
                    <a:ext uri="{9D8B030D-6E8A-4147-A177-3AD203B41FA5}">
                      <a16:colId xmlns:a16="http://schemas.microsoft.com/office/drawing/2014/main" val="3470694604"/>
                    </a:ext>
                  </a:extLst>
                </a:gridCol>
                <a:gridCol w="913676">
                  <a:extLst>
                    <a:ext uri="{9D8B030D-6E8A-4147-A177-3AD203B41FA5}">
                      <a16:colId xmlns:a16="http://schemas.microsoft.com/office/drawing/2014/main" val="277963023"/>
                    </a:ext>
                  </a:extLst>
                </a:gridCol>
                <a:gridCol w="1545472">
                  <a:extLst>
                    <a:ext uri="{9D8B030D-6E8A-4147-A177-3AD203B41FA5}">
                      <a16:colId xmlns:a16="http://schemas.microsoft.com/office/drawing/2014/main" val="550203147"/>
                    </a:ext>
                  </a:extLst>
                </a:gridCol>
              </a:tblGrid>
              <a:tr h="190610">
                <a:tc>
                  <a:txBody>
                    <a:bodyPr/>
                    <a:lstStyle/>
                    <a:p>
                      <a:pPr algn="l" fontAlgn="b">
                        <a:buNone/>
                      </a:pPr>
                      <a:endParaRPr lang="en-US" sz="1100" b="1" i="0" u="none" strike="noStrike">
                        <a:solidFill>
                          <a:srgbClr val="747474"/>
                        </a:solidFill>
                        <a:effectLst/>
                        <a:latin typeface="Aptos Narrow" panose="020B0004020202020204" pitchFamily="34" charset="0"/>
                      </a:endParaRPr>
                    </a:p>
                  </a:txBody>
                  <a:tcPr marL="7620" marR="7620" marT="7620" marB="0" anchor="b">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FFFFFF"/>
                    </a:solidFill>
                  </a:tcPr>
                </a:tc>
                <a:tc>
                  <a:txBody>
                    <a:bodyPr/>
                    <a:lstStyle/>
                    <a:p>
                      <a:pPr algn="ctr" fontAlgn="ctr">
                        <a:buNone/>
                      </a:pPr>
                      <a:r>
                        <a:rPr lang="en-US" sz="1100" b="1" i="0" u="none" strike="noStrike" dirty="0">
                          <a:solidFill>
                            <a:srgbClr val="000000"/>
                          </a:solidFill>
                          <a:effectLst/>
                          <a:latin typeface="Aptos Narrow"/>
                        </a:rPr>
                        <a:t>km/</a:t>
                      </a:r>
                      <a:r>
                        <a:rPr lang="en-US" sz="1100" b="1" i="0" u="none" strike="noStrike" dirty="0" err="1">
                          <a:solidFill>
                            <a:srgbClr val="000000"/>
                          </a:solidFill>
                          <a:effectLst/>
                          <a:latin typeface="Aptos Narrow"/>
                        </a:rPr>
                        <a:t>sqkm</a:t>
                      </a:r>
                      <a:endParaRPr lang="en-US" sz="1100" b="1" i="0" u="none" strike="noStrike" dirty="0">
                        <a:solidFill>
                          <a:srgbClr val="000000"/>
                        </a:solidFill>
                        <a:effectLst/>
                        <a:latin typeface="Aptos Narrow"/>
                      </a:endParaRP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FFFFFF"/>
                    </a:solidFill>
                  </a:tcPr>
                </a:tc>
                <a:tc>
                  <a:txBody>
                    <a:bodyPr/>
                    <a:lstStyle/>
                    <a:p>
                      <a:pPr algn="ctr" fontAlgn="ctr">
                        <a:buNone/>
                      </a:pPr>
                      <a:r>
                        <a:rPr lang="en-US" sz="1100" b="1" i="0" u="none" strike="noStrike">
                          <a:solidFill>
                            <a:srgbClr val="000000"/>
                          </a:solidFill>
                          <a:effectLst/>
                          <a:latin typeface="Aptos Narrow"/>
                        </a:rPr>
                        <a:t>Trail Density</a:t>
                      </a: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FFFFFF"/>
                    </a:solidFill>
                  </a:tcPr>
                </a:tc>
                <a:tc>
                  <a:txBody>
                    <a:bodyPr/>
                    <a:lstStyle/>
                    <a:p>
                      <a:pPr algn="ctr" fontAlgn="ctr">
                        <a:buNone/>
                      </a:pPr>
                      <a:r>
                        <a:rPr lang="en-US" sz="1100" b="1" i="0" u="none" strike="noStrike" dirty="0">
                          <a:solidFill>
                            <a:srgbClr val="000000"/>
                          </a:solidFill>
                          <a:effectLst/>
                          <a:latin typeface="Aptos Narrow"/>
                        </a:rPr>
                        <a:t>Trail Density Metric</a:t>
                      </a: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FFFFFF"/>
                    </a:solidFill>
                  </a:tcPr>
                </a:tc>
                <a:extLst>
                  <a:ext uri="{0D108BD9-81ED-4DB2-BD59-A6C34878D82A}">
                    <a16:rowId xmlns:a16="http://schemas.microsoft.com/office/drawing/2014/main" val="2289875430"/>
                  </a:ext>
                </a:extLst>
              </a:tr>
              <a:tr h="190610">
                <a:tc>
                  <a:txBody>
                    <a:bodyPr/>
                    <a:lstStyle/>
                    <a:p>
                      <a:pPr algn="l" fontAlgn="ctr">
                        <a:buNone/>
                      </a:pPr>
                      <a:r>
                        <a:rPr lang="en-US" sz="1100" b="1" i="0" u="none" strike="noStrike">
                          <a:solidFill>
                            <a:srgbClr val="000000"/>
                          </a:solidFill>
                          <a:effectLst/>
                          <a:latin typeface="Aptos Narrow"/>
                        </a:rPr>
                        <a:t>Authorized Trails</a:t>
                      </a:r>
                    </a:p>
                  </a:txBody>
                  <a:tcPr marL="13716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100" b="0" i="0" u="none" strike="noStrike">
                          <a:solidFill>
                            <a:srgbClr val="000000"/>
                          </a:solidFill>
                          <a:effectLst/>
                          <a:latin typeface="Aptos Narrow"/>
                        </a:rPr>
                        <a:t>3.3</a:t>
                      </a:r>
                      <a:endParaRPr lang="en-US"/>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100" b="0" i="0" u="none" strike="noStrike">
                          <a:solidFill>
                            <a:srgbClr val="000000"/>
                          </a:solidFill>
                          <a:effectLst/>
                          <a:latin typeface="Aptos Narrow"/>
                        </a:rPr>
                        <a:t>Moderate</a:t>
                      </a: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100" b="0" i="0" u="none" strike="noStrike">
                          <a:solidFill>
                            <a:srgbClr val="000000"/>
                          </a:solidFill>
                          <a:effectLst/>
                          <a:latin typeface="Aptos Narrow"/>
                        </a:rPr>
                        <a:t>3-6 km/</a:t>
                      </a:r>
                      <a:r>
                        <a:rPr lang="en-US" sz="1100" b="0" i="0" u="none" strike="noStrike" err="1">
                          <a:solidFill>
                            <a:srgbClr val="000000"/>
                          </a:solidFill>
                          <a:effectLst/>
                          <a:latin typeface="Aptos Narrow"/>
                        </a:rPr>
                        <a:t>sqkm</a:t>
                      </a:r>
                      <a:endParaRPr lang="en-US" sz="1100" b="0" i="0" u="none" strike="noStrike">
                        <a:solidFill>
                          <a:srgbClr val="000000"/>
                        </a:solidFill>
                        <a:effectLst/>
                        <a:latin typeface="Aptos Narrow"/>
                      </a:endParaRPr>
                    </a:p>
                  </a:txBody>
                  <a:tcPr marL="7620" marR="7620" marT="7620" marB="0" anchor="b">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3375430104"/>
                  </a:ext>
                </a:extLst>
              </a:tr>
              <a:tr h="190610">
                <a:tc>
                  <a:txBody>
                    <a:bodyPr/>
                    <a:lstStyle/>
                    <a:p>
                      <a:pPr algn="l" fontAlgn="ctr">
                        <a:buNone/>
                      </a:pPr>
                      <a:r>
                        <a:rPr lang="en-US" sz="1100" b="1" i="0" u="none" strike="noStrike">
                          <a:solidFill>
                            <a:srgbClr val="000000"/>
                          </a:solidFill>
                          <a:effectLst/>
                          <a:latin typeface="Aptos Narrow"/>
                        </a:rPr>
                        <a:t>All Trails</a:t>
                      </a:r>
                    </a:p>
                  </a:txBody>
                  <a:tcPr marL="13716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FFFFFF"/>
                    </a:solidFill>
                  </a:tcPr>
                </a:tc>
                <a:tc>
                  <a:txBody>
                    <a:bodyPr/>
                    <a:lstStyle/>
                    <a:p>
                      <a:pPr algn="ctr" fontAlgn="ctr">
                        <a:buNone/>
                      </a:pPr>
                      <a:r>
                        <a:rPr lang="en-US" sz="1100" b="0" i="0" u="none" strike="noStrike">
                          <a:solidFill>
                            <a:srgbClr val="000000"/>
                          </a:solidFill>
                          <a:effectLst/>
                          <a:latin typeface="Aptos Narrow"/>
                        </a:rPr>
                        <a:t>4</a:t>
                      </a:r>
                      <a:endParaRPr lang="en-US" sz="1100" b="0" i="0" u="none" strike="noStrike">
                        <a:solidFill>
                          <a:srgbClr val="000000"/>
                        </a:solidFill>
                        <a:effectLst/>
                        <a:latin typeface="Aptos Narrow" panose="020B0004020202020204" pitchFamily="34" charset="0"/>
                      </a:endParaRP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FFFFFF"/>
                    </a:solidFill>
                  </a:tcPr>
                </a:tc>
                <a:tc>
                  <a:txBody>
                    <a:bodyPr/>
                    <a:lstStyle/>
                    <a:p>
                      <a:pPr algn="ctr" fontAlgn="ctr">
                        <a:buNone/>
                      </a:pPr>
                      <a:r>
                        <a:rPr lang="en-US" sz="1100" b="0" i="0" u="none" strike="noStrike">
                          <a:solidFill>
                            <a:srgbClr val="000000"/>
                          </a:solidFill>
                          <a:effectLst/>
                          <a:latin typeface="Aptos Narrow"/>
                        </a:rPr>
                        <a:t>Moderate</a:t>
                      </a: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FFFFFF"/>
                    </a:solidFill>
                  </a:tcPr>
                </a:tc>
                <a:tc>
                  <a:txBody>
                    <a:bodyPr/>
                    <a:lstStyle/>
                    <a:p>
                      <a:pPr algn="ctr" fontAlgn="ctr">
                        <a:buNone/>
                      </a:pPr>
                      <a:r>
                        <a:rPr lang="en-US" sz="1100" b="0" i="0" u="none" strike="noStrike" dirty="0">
                          <a:solidFill>
                            <a:srgbClr val="000000"/>
                          </a:solidFill>
                          <a:effectLst/>
                          <a:latin typeface="Aptos Narrow"/>
                        </a:rPr>
                        <a:t>3-6 km/</a:t>
                      </a:r>
                      <a:r>
                        <a:rPr lang="en-US" sz="1100" b="0" i="0" u="none" strike="noStrike" dirty="0" err="1">
                          <a:solidFill>
                            <a:srgbClr val="000000"/>
                          </a:solidFill>
                          <a:effectLst/>
                          <a:latin typeface="Aptos Narrow"/>
                        </a:rPr>
                        <a:t>sqkm</a:t>
                      </a:r>
                      <a:endParaRPr lang="en-US" sz="1100" b="0" i="0" u="none" strike="noStrike" dirty="0">
                        <a:solidFill>
                          <a:srgbClr val="000000"/>
                        </a:solidFill>
                        <a:effectLst/>
                        <a:latin typeface="Aptos Narrow"/>
                      </a:endParaRPr>
                    </a:p>
                  </a:txBody>
                  <a:tcPr marL="7620" marR="7620" marT="7620" marB="0" anchor="b">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FFFFFF"/>
                    </a:solidFill>
                  </a:tcPr>
                </a:tc>
                <a:extLst>
                  <a:ext uri="{0D108BD9-81ED-4DB2-BD59-A6C34878D82A}">
                    <a16:rowId xmlns:a16="http://schemas.microsoft.com/office/drawing/2014/main" val="356390179"/>
                  </a:ext>
                </a:extLst>
              </a:tr>
            </a:tbl>
          </a:graphicData>
        </a:graphic>
      </p:graphicFrame>
      <p:pic>
        <p:nvPicPr>
          <p:cNvPr id="75" name="Picture 74" descr="Woodland (defined) - Forested areas actively managed for forest health, resource protection, sustainable production of timber, and recreation">
            <a:extLst>
              <a:ext uri="{FF2B5EF4-FFF2-40B4-BE49-F238E27FC236}">
                <a16:creationId xmlns:a16="http://schemas.microsoft.com/office/drawing/2014/main" id="{67A5E386-8AA4-5CCD-7C04-A17EF1B7AC3E}"/>
              </a:ext>
            </a:extLst>
          </p:cNvPr>
          <p:cNvPicPr>
            <a:picLocks noChangeAspect="1"/>
          </p:cNvPicPr>
          <p:nvPr/>
        </p:nvPicPr>
        <p:blipFill>
          <a:blip r:embed="rId3"/>
          <a:stretch>
            <a:fillRect/>
          </a:stretch>
        </p:blipFill>
        <p:spPr>
          <a:xfrm>
            <a:off x="1811133" y="4486454"/>
            <a:ext cx="3037038" cy="1924812"/>
          </a:xfrm>
          <a:prstGeom prst="rect">
            <a:avLst/>
          </a:prstGeom>
        </p:spPr>
      </p:pic>
      <p:pic>
        <p:nvPicPr>
          <p:cNvPr id="3" name="Picture 2" descr="Map of Leominster State Forest with the authorized trails shown as black and yellow dashed lines and authorized forest roads shown as a black and yellow solid lines.">
            <a:extLst>
              <a:ext uri="{FF2B5EF4-FFF2-40B4-BE49-F238E27FC236}">
                <a16:creationId xmlns:a16="http://schemas.microsoft.com/office/drawing/2014/main" id="{22520167-C902-52BF-B6E9-13B2A2CF31D9}"/>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6659303" y="-478495"/>
            <a:ext cx="5532697" cy="8553278"/>
          </a:xfrm>
          <a:prstGeom prst="rect">
            <a:avLst/>
          </a:prstGeom>
        </p:spPr>
      </p:pic>
      <p:sp>
        <p:nvSpPr>
          <p:cNvPr id="88" name="Rectangle 87">
            <a:extLst>
              <a:ext uri="{FF2B5EF4-FFF2-40B4-BE49-F238E27FC236}">
                <a16:creationId xmlns:a16="http://schemas.microsoft.com/office/drawing/2014/main" id="{E7FA10F9-0FC3-2A0D-6D67-DE9578BE948D}"/>
              </a:ext>
              <a:ext uri="{C183D7F6-B498-43B3-948B-1728B52AA6E4}">
                <adec:decorative xmlns:adec="http://schemas.microsoft.com/office/drawing/2017/decorative" val="1"/>
              </a:ext>
            </a:extLst>
          </p:cNvPr>
          <p:cNvSpPr/>
          <p:nvPr/>
        </p:nvSpPr>
        <p:spPr>
          <a:xfrm>
            <a:off x="1090873" y="3816971"/>
            <a:ext cx="4432300" cy="218805"/>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1228A0F-C44F-9A9A-1FE2-8DC1BD1222D0}"/>
              </a:ext>
              <a:ext uri="{C183D7F6-B498-43B3-948B-1728B52AA6E4}">
                <adec:decorative xmlns:adec="http://schemas.microsoft.com/office/drawing/2017/decorative" val="1"/>
              </a:ext>
            </a:extLst>
          </p:cNvPr>
          <p:cNvSpPr/>
          <p:nvPr/>
        </p:nvSpPr>
        <p:spPr>
          <a:xfrm>
            <a:off x="1565860" y="2377782"/>
            <a:ext cx="3497262" cy="209550"/>
          </a:xfrm>
          <a:prstGeom prst="rect">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B131A41-8B6B-C13B-82DA-AD2873DE2BBD}"/>
              </a:ext>
              <a:ext uri="{C183D7F6-B498-43B3-948B-1728B52AA6E4}">
                <adec:decorative xmlns:adec="http://schemas.microsoft.com/office/drawing/2017/decorative" val="1"/>
              </a:ext>
            </a:extLst>
          </p:cNvPr>
          <p:cNvPicPr>
            <a:picLocks noChangeAspect="1"/>
          </p:cNvPicPr>
          <p:nvPr/>
        </p:nvPicPr>
        <p:blipFill>
          <a:blip r:embed="rId5"/>
          <a:srcRect r="9923" b="58514"/>
          <a:stretch>
            <a:fillRect/>
          </a:stretch>
        </p:blipFill>
        <p:spPr>
          <a:xfrm>
            <a:off x="6659303" y="5891171"/>
            <a:ext cx="1618423" cy="942765"/>
          </a:xfrm>
          <a:prstGeom prst="rect">
            <a:avLst/>
          </a:prstGeom>
          <a:ln w="19050">
            <a:solidFill>
              <a:srgbClr val="000000"/>
            </a:solidFill>
          </a:ln>
        </p:spPr>
      </p:pic>
    </p:spTree>
    <p:extLst>
      <p:ext uri="{BB962C8B-B14F-4D97-AF65-F5344CB8AC3E}">
        <p14:creationId xmlns:p14="http://schemas.microsoft.com/office/powerpoint/2010/main" val="3806570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7ECD3-BF32-CFBA-DBAD-98147EF7E7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A9E6A4-D73F-C815-DCCE-EB80A318E4C6}"/>
              </a:ext>
            </a:extLst>
          </p:cNvPr>
          <p:cNvSpPr>
            <a:spLocks noGrp="1"/>
          </p:cNvSpPr>
          <p:nvPr>
            <p:ph type="title"/>
          </p:nvPr>
        </p:nvSpPr>
        <p:spPr>
          <a:xfrm>
            <a:off x="581192" y="-750987"/>
            <a:ext cx="10312408" cy="750987"/>
          </a:xfrm>
        </p:spPr>
        <p:txBody>
          <a:bodyPr vert="horz" lIns="91440" tIns="45720" rIns="91440" bIns="45720" rtlCol="0" anchor="b">
            <a:normAutofit/>
          </a:bodyPr>
          <a:lstStyle/>
          <a:p>
            <a:r>
              <a:rPr lang="en-US"/>
              <a:t>Maps of Authorized Trail System</a:t>
            </a:r>
          </a:p>
        </p:txBody>
      </p:sp>
      <p:pic>
        <p:nvPicPr>
          <p:cNvPr id="21" name="Picture 20" descr="Map of the Fitchburg Road Tract with the authorized trails is on the left with two yellow rectangles calling out Crows Hill Ledges and Paradise Pond">
            <a:extLst>
              <a:ext uri="{FF2B5EF4-FFF2-40B4-BE49-F238E27FC236}">
                <a16:creationId xmlns:a16="http://schemas.microsoft.com/office/drawing/2014/main" id="{C4848743-0802-117E-0FF2-2AE27F6B55E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4789" r="4789"/>
          <a:stretch/>
        </p:blipFill>
        <p:spPr>
          <a:xfrm>
            <a:off x="0" y="0"/>
            <a:ext cx="4010399" cy="6858000"/>
          </a:xfrm>
          <a:prstGeom prst="rect">
            <a:avLst/>
          </a:prstGeom>
        </p:spPr>
      </p:pic>
      <p:pic>
        <p:nvPicPr>
          <p:cNvPr id="17" name="Picture 16" descr="a close up view of the authorized trails around Crows Hill Ledges">
            <a:extLst>
              <a:ext uri="{FF2B5EF4-FFF2-40B4-BE49-F238E27FC236}">
                <a16:creationId xmlns:a16="http://schemas.microsoft.com/office/drawing/2014/main" id="{4894CC37-A0FB-600E-8A7B-FD190CCCDB13}"/>
              </a:ext>
            </a:extLst>
          </p:cNvPr>
          <p:cNvPicPr>
            <a:picLocks noChangeAspect="1"/>
          </p:cNvPicPr>
          <p:nvPr/>
        </p:nvPicPr>
        <p:blipFill>
          <a:blip r:embed="rId4">
            <a:extLst>
              <a:ext uri="{28A0092B-C50C-407E-A947-70E740481C1C}">
                <a14:useLocalDpi xmlns:a14="http://schemas.microsoft.com/office/drawing/2010/main" val="0"/>
              </a:ext>
            </a:extLst>
          </a:blip>
          <a:srcRect l="4688" r="4688"/>
          <a:stretch/>
        </p:blipFill>
        <p:spPr>
          <a:xfrm>
            <a:off x="4098017" y="6399"/>
            <a:ext cx="4024462" cy="6858000"/>
          </a:xfrm>
          <a:prstGeom prst="rect">
            <a:avLst/>
          </a:prstGeom>
        </p:spPr>
      </p:pic>
      <p:pic>
        <p:nvPicPr>
          <p:cNvPr id="16" name="Picture 15" descr="a close up view of the authorized trails around Paradise Pond.">
            <a:extLst>
              <a:ext uri="{FF2B5EF4-FFF2-40B4-BE49-F238E27FC236}">
                <a16:creationId xmlns:a16="http://schemas.microsoft.com/office/drawing/2014/main" id="{ED556D0F-5CE3-DD28-0430-167BF0DC936D}"/>
              </a:ext>
            </a:extLst>
          </p:cNvPr>
          <p:cNvPicPr>
            <a:picLocks noChangeAspect="1"/>
          </p:cNvPicPr>
          <p:nvPr/>
        </p:nvPicPr>
        <p:blipFill>
          <a:blip r:embed="rId5">
            <a:extLst>
              <a:ext uri="{28A0092B-C50C-407E-A947-70E740481C1C}">
                <a14:useLocalDpi xmlns:a14="http://schemas.microsoft.com/office/drawing/2010/main" val="0"/>
              </a:ext>
            </a:extLst>
          </a:blip>
          <a:srcRect l="4928" r="4928"/>
          <a:stretch/>
        </p:blipFill>
        <p:spPr>
          <a:xfrm>
            <a:off x="8210097" y="-7245"/>
            <a:ext cx="3997460" cy="6865245"/>
          </a:xfrm>
          <a:prstGeom prst="rect">
            <a:avLst/>
          </a:prstGeom>
        </p:spPr>
      </p:pic>
      <p:grpSp>
        <p:nvGrpSpPr>
          <p:cNvPr id="38" name="Group 37">
            <a:extLst>
              <a:ext uri="{FF2B5EF4-FFF2-40B4-BE49-F238E27FC236}">
                <a16:creationId xmlns:a16="http://schemas.microsoft.com/office/drawing/2014/main" id="{6B4C4561-8CB0-3809-80DE-2DA0052E493B}"/>
              </a:ext>
              <a:ext uri="{C183D7F6-B498-43B3-948B-1728B52AA6E4}">
                <adec:decorative xmlns:adec="http://schemas.microsoft.com/office/drawing/2017/decorative" val="1"/>
              </a:ext>
            </a:extLst>
          </p:cNvPr>
          <p:cNvGrpSpPr/>
          <p:nvPr/>
        </p:nvGrpSpPr>
        <p:grpSpPr>
          <a:xfrm>
            <a:off x="134338" y="5955107"/>
            <a:ext cx="252211" cy="759982"/>
            <a:chOff x="11437390" y="5822160"/>
            <a:chExt cx="374400" cy="867703"/>
          </a:xfrm>
          <a:effectLst>
            <a:glow>
              <a:srgbClr val="C4CFC1">
                <a:alpha val="70000"/>
              </a:srgbClr>
            </a:glow>
          </a:effectLst>
        </p:grpSpPr>
        <p:sp>
          <p:nvSpPr>
            <p:cNvPr id="39" name="Isosceles Triangle 38">
              <a:extLst>
                <a:ext uri="{FF2B5EF4-FFF2-40B4-BE49-F238E27FC236}">
                  <a16:creationId xmlns:a16="http://schemas.microsoft.com/office/drawing/2014/main" id="{98304927-1BEC-CB40-D777-07D413363EFC}"/>
                </a:ext>
              </a:extLst>
            </p:cNvPr>
            <p:cNvSpPr/>
            <p:nvPr/>
          </p:nvSpPr>
          <p:spPr>
            <a:xfrm>
              <a:off x="11536151" y="6212197"/>
              <a:ext cx="176879" cy="477666"/>
            </a:xfrm>
            <a:prstGeom prst="triangle">
              <a:avLst/>
            </a:prstGeom>
            <a:solidFill>
              <a:srgbClr val="000000"/>
            </a:solidFill>
            <a:ln w="12700">
              <a:solidFill>
                <a:srgbClr val="000000"/>
              </a:solidFill>
            </a:ln>
            <a:effectLst>
              <a:glow rad="381000">
                <a:srgbClr val="C9D5C9">
                  <a:alpha val="7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00"/>
                </a:solidFill>
              </a:endParaRPr>
            </a:p>
          </p:txBody>
        </p:sp>
        <p:sp>
          <p:nvSpPr>
            <p:cNvPr id="40" name="TextBox 39">
              <a:extLst>
                <a:ext uri="{FF2B5EF4-FFF2-40B4-BE49-F238E27FC236}">
                  <a16:creationId xmlns:a16="http://schemas.microsoft.com/office/drawing/2014/main" id="{761C7054-60B0-643F-2664-56990A5B113D}"/>
                </a:ext>
              </a:extLst>
            </p:cNvPr>
            <p:cNvSpPr txBox="1"/>
            <p:nvPr/>
          </p:nvSpPr>
          <p:spPr>
            <a:xfrm>
              <a:off x="11437390" y="5822160"/>
              <a:ext cx="374400" cy="421682"/>
            </a:xfrm>
            <a:prstGeom prst="rect">
              <a:avLst/>
            </a:prstGeom>
            <a:noFill/>
          </p:spPr>
          <p:txBody>
            <a:bodyPr wrap="square">
              <a:spAutoFit/>
            </a:bodyPr>
            <a:lstStyle/>
            <a:p>
              <a:pPr algn="ctr"/>
              <a:r>
                <a:rPr lang="en-US" b="1">
                  <a:solidFill>
                    <a:srgbClr val="000000"/>
                  </a:solidFill>
                  <a:effectLst>
                    <a:glow rad="381000">
                      <a:srgbClr val="C9D5C9">
                        <a:alpha val="70000"/>
                      </a:srgbClr>
                    </a:glow>
                  </a:effectLst>
                </a:rPr>
                <a:t>N</a:t>
              </a:r>
            </a:p>
          </p:txBody>
        </p:sp>
      </p:grpSp>
      <p:sp>
        <p:nvSpPr>
          <p:cNvPr id="41" name="Rectangle 40">
            <a:extLst>
              <a:ext uri="{FF2B5EF4-FFF2-40B4-BE49-F238E27FC236}">
                <a16:creationId xmlns:a16="http://schemas.microsoft.com/office/drawing/2014/main" id="{AD5ED361-42CB-7F35-59C4-DA0016DFAC31}"/>
              </a:ext>
              <a:ext uri="{C183D7F6-B498-43B3-948B-1728B52AA6E4}">
                <adec:decorative xmlns:adec="http://schemas.microsoft.com/office/drawing/2017/decorative" val="1"/>
              </a:ext>
            </a:extLst>
          </p:cNvPr>
          <p:cNvSpPr/>
          <p:nvPr/>
        </p:nvSpPr>
        <p:spPr>
          <a:xfrm>
            <a:off x="669758" y="2544656"/>
            <a:ext cx="574343" cy="1077218"/>
          </a:xfrm>
          <a:prstGeom prst="rect">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28BD83A-3C35-77DD-562B-AA63C4A96249}"/>
              </a:ext>
              <a:ext uri="{C183D7F6-B498-43B3-948B-1728B52AA6E4}">
                <adec:decorative xmlns:adec="http://schemas.microsoft.com/office/drawing/2017/decorative" val="1"/>
              </a:ext>
            </a:extLst>
          </p:cNvPr>
          <p:cNvSpPr/>
          <p:nvPr/>
        </p:nvSpPr>
        <p:spPr>
          <a:xfrm>
            <a:off x="871979" y="3818954"/>
            <a:ext cx="574343" cy="1077219"/>
          </a:xfrm>
          <a:prstGeom prst="rect">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917AAE1-8C86-915F-D60F-DB21BDF02B2A}"/>
              </a:ext>
              <a:ext uri="{C183D7F6-B498-43B3-948B-1728B52AA6E4}">
                <adec:decorative xmlns:adec="http://schemas.microsoft.com/office/drawing/2017/decorative" val="1"/>
              </a:ext>
            </a:extLst>
          </p:cNvPr>
          <p:cNvSpPr txBox="1"/>
          <p:nvPr/>
        </p:nvSpPr>
        <p:spPr>
          <a:xfrm>
            <a:off x="8194540" y="6399"/>
            <a:ext cx="3995936" cy="584775"/>
          </a:xfrm>
          <a:prstGeom prst="rect">
            <a:avLst/>
          </a:prstGeom>
          <a:noFill/>
        </p:spPr>
        <p:txBody>
          <a:bodyPr wrap="square">
            <a:spAutoFit/>
          </a:bodyPr>
          <a:lstStyle/>
          <a:p>
            <a:pPr algn="ctr"/>
            <a:r>
              <a:rPr lang="en-US" sz="3200">
                <a:solidFill>
                  <a:srgbClr val="002060"/>
                </a:solidFill>
                <a:effectLst>
                  <a:glow rad="381000">
                    <a:srgbClr val="D6E7DD">
                      <a:alpha val="70000"/>
                    </a:srgbClr>
                  </a:glow>
                </a:effectLst>
              </a:rPr>
              <a:t>Paradise Pond</a:t>
            </a:r>
            <a:endParaRPr lang="en-US" sz="2900">
              <a:solidFill>
                <a:srgbClr val="002060"/>
              </a:solidFill>
              <a:effectLst>
                <a:glow rad="381000">
                  <a:srgbClr val="D6E7DD">
                    <a:alpha val="70000"/>
                  </a:srgbClr>
                </a:glow>
              </a:effectLst>
            </a:endParaRPr>
          </a:p>
        </p:txBody>
      </p:sp>
      <p:sp>
        <p:nvSpPr>
          <p:cNvPr id="19" name="TextBox 18">
            <a:extLst>
              <a:ext uri="{FF2B5EF4-FFF2-40B4-BE49-F238E27FC236}">
                <a16:creationId xmlns:a16="http://schemas.microsoft.com/office/drawing/2014/main" id="{4DFE02F8-C0CC-C316-2D99-FE8D9A2FBC61}"/>
              </a:ext>
              <a:ext uri="{C183D7F6-B498-43B3-948B-1728B52AA6E4}">
                <adec:decorative xmlns:adec="http://schemas.microsoft.com/office/drawing/2017/decorative" val="1"/>
              </a:ext>
            </a:extLst>
          </p:cNvPr>
          <p:cNvSpPr txBox="1"/>
          <p:nvPr/>
        </p:nvSpPr>
        <p:spPr>
          <a:xfrm>
            <a:off x="4104301" y="6399"/>
            <a:ext cx="4010399" cy="584775"/>
          </a:xfrm>
          <a:prstGeom prst="rect">
            <a:avLst/>
          </a:prstGeom>
          <a:noFill/>
        </p:spPr>
        <p:txBody>
          <a:bodyPr wrap="square">
            <a:spAutoFit/>
          </a:bodyPr>
          <a:lstStyle/>
          <a:p>
            <a:pPr algn="ctr"/>
            <a:r>
              <a:rPr lang="en-US" sz="3200">
                <a:solidFill>
                  <a:srgbClr val="002060"/>
                </a:solidFill>
                <a:effectLst>
                  <a:glow rad="381000">
                    <a:srgbClr val="D6E7DD">
                      <a:alpha val="70000"/>
                    </a:srgbClr>
                  </a:glow>
                </a:effectLst>
              </a:rPr>
              <a:t>Crows Hill Ledges</a:t>
            </a:r>
            <a:endParaRPr lang="en-US" sz="2900">
              <a:solidFill>
                <a:srgbClr val="002060"/>
              </a:solidFill>
              <a:effectLst>
                <a:glow rad="381000">
                  <a:srgbClr val="D6E7DD">
                    <a:alpha val="70000"/>
                  </a:srgbClr>
                </a:glow>
              </a:effectLst>
            </a:endParaRPr>
          </a:p>
        </p:txBody>
      </p:sp>
      <p:grpSp>
        <p:nvGrpSpPr>
          <p:cNvPr id="22" name="Group 21">
            <a:extLst>
              <a:ext uri="{FF2B5EF4-FFF2-40B4-BE49-F238E27FC236}">
                <a16:creationId xmlns:a16="http://schemas.microsoft.com/office/drawing/2014/main" id="{277F2679-60D8-ED41-2DC8-608273648AB3}"/>
              </a:ext>
              <a:ext uri="{C183D7F6-B498-43B3-948B-1728B52AA6E4}">
                <adec:decorative xmlns:adec="http://schemas.microsoft.com/office/drawing/2017/decorative" val="1"/>
              </a:ext>
            </a:extLst>
          </p:cNvPr>
          <p:cNvGrpSpPr/>
          <p:nvPr/>
        </p:nvGrpSpPr>
        <p:grpSpPr>
          <a:xfrm>
            <a:off x="4204115" y="5955107"/>
            <a:ext cx="252211" cy="759982"/>
            <a:chOff x="11437390" y="5822160"/>
            <a:chExt cx="374400" cy="867703"/>
          </a:xfrm>
          <a:effectLst>
            <a:glow>
              <a:srgbClr val="C4CFC1">
                <a:alpha val="70000"/>
              </a:srgbClr>
            </a:glow>
          </a:effectLst>
        </p:grpSpPr>
        <p:sp>
          <p:nvSpPr>
            <p:cNvPr id="23" name="Isosceles Triangle 22">
              <a:extLst>
                <a:ext uri="{FF2B5EF4-FFF2-40B4-BE49-F238E27FC236}">
                  <a16:creationId xmlns:a16="http://schemas.microsoft.com/office/drawing/2014/main" id="{174783B7-7C32-6CF4-C3C9-44AA21C529A3}"/>
                </a:ext>
              </a:extLst>
            </p:cNvPr>
            <p:cNvSpPr/>
            <p:nvPr/>
          </p:nvSpPr>
          <p:spPr>
            <a:xfrm>
              <a:off x="11536151" y="6212197"/>
              <a:ext cx="176879" cy="477666"/>
            </a:xfrm>
            <a:prstGeom prst="triangle">
              <a:avLst/>
            </a:prstGeom>
            <a:solidFill>
              <a:srgbClr val="000000"/>
            </a:solidFill>
            <a:ln w="12700">
              <a:solidFill>
                <a:srgbClr val="000000"/>
              </a:solidFill>
            </a:ln>
            <a:effectLst>
              <a:glow rad="381000">
                <a:srgbClr val="C9D5C9">
                  <a:alpha val="7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00"/>
                </a:solidFill>
              </a:endParaRPr>
            </a:p>
          </p:txBody>
        </p:sp>
        <p:sp>
          <p:nvSpPr>
            <p:cNvPr id="24" name="TextBox 23">
              <a:extLst>
                <a:ext uri="{FF2B5EF4-FFF2-40B4-BE49-F238E27FC236}">
                  <a16:creationId xmlns:a16="http://schemas.microsoft.com/office/drawing/2014/main" id="{1262A9EF-D254-8261-AEEA-4050FF06BD2A}"/>
                </a:ext>
              </a:extLst>
            </p:cNvPr>
            <p:cNvSpPr txBox="1"/>
            <p:nvPr/>
          </p:nvSpPr>
          <p:spPr>
            <a:xfrm>
              <a:off x="11437390" y="5822160"/>
              <a:ext cx="374400" cy="421682"/>
            </a:xfrm>
            <a:prstGeom prst="rect">
              <a:avLst/>
            </a:prstGeom>
            <a:noFill/>
          </p:spPr>
          <p:txBody>
            <a:bodyPr wrap="square">
              <a:spAutoFit/>
            </a:bodyPr>
            <a:lstStyle/>
            <a:p>
              <a:pPr algn="ctr"/>
              <a:r>
                <a:rPr lang="en-US" b="1">
                  <a:solidFill>
                    <a:srgbClr val="000000"/>
                  </a:solidFill>
                  <a:effectLst>
                    <a:glow rad="381000">
                      <a:srgbClr val="C9D5C9">
                        <a:alpha val="70000"/>
                      </a:srgbClr>
                    </a:glow>
                  </a:effectLst>
                </a:rPr>
                <a:t>N</a:t>
              </a:r>
            </a:p>
          </p:txBody>
        </p:sp>
      </p:grpSp>
      <p:grpSp>
        <p:nvGrpSpPr>
          <p:cNvPr id="25" name="Group 24">
            <a:extLst>
              <a:ext uri="{FF2B5EF4-FFF2-40B4-BE49-F238E27FC236}">
                <a16:creationId xmlns:a16="http://schemas.microsoft.com/office/drawing/2014/main" id="{020E365E-946E-440E-3DFA-56FB7DDED11D}"/>
              </a:ext>
              <a:ext uri="{C183D7F6-B498-43B3-948B-1728B52AA6E4}">
                <adec:decorative xmlns:adec="http://schemas.microsoft.com/office/drawing/2017/decorative" val="1"/>
              </a:ext>
            </a:extLst>
          </p:cNvPr>
          <p:cNvGrpSpPr/>
          <p:nvPr/>
        </p:nvGrpSpPr>
        <p:grpSpPr>
          <a:xfrm>
            <a:off x="8403813" y="5955107"/>
            <a:ext cx="252211" cy="759982"/>
            <a:chOff x="11437390" y="5822160"/>
            <a:chExt cx="374400" cy="867703"/>
          </a:xfrm>
          <a:effectLst>
            <a:glow>
              <a:srgbClr val="C4CFC1">
                <a:alpha val="70000"/>
              </a:srgbClr>
            </a:glow>
          </a:effectLst>
        </p:grpSpPr>
        <p:sp>
          <p:nvSpPr>
            <p:cNvPr id="26" name="Isosceles Triangle 25">
              <a:extLst>
                <a:ext uri="{FF2B5EF4-FFF2-40B4-BE49-F238E27FC236}">
                  <a16:creationId xmlns:a16="http://schemas.microsoft.com/office/drawing/2014/main" id="{7F355CB8-C40B-47AB-86A7-961C6B34CB4F}"/>
                </a:ext>
              </a:extLst>
            </p:cNvPr>
            <p:cNvSpPr/>
            <p:nvPr/>
          </p:nvSpPr>
          <p:spPr>
            <a:xfrm>
              <a:off x="11536151" y="6212197"/>
              <a:ext cx="176879" cy="477666"/>
            </a:xfrm>
            <a:prstGeom prst="triangle">
              <a:avLst/>
            </a:prstGeom>
            <a:solidFill>
              <a:srgbClr val="000000"/>
            </a:solidFill>
            <a:ln w="12700">
              <a:solidFill>
                <a:srgbClr val="000000"/>
              </a:solidFill>
            </a:ln>
            <a:effectLst>
              <a:glow rad="381000">
                <a:srgbClr val="C9D5C9">
                  <a:alpha val="7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00"/>
                </a:solidFill>
              </a:endParaRPr>
            </a:p>
          </p:txBody>
        </p:sp>
        <p:sp>
          <p:nvSpPr>
            <p:cNvPr id="27" name="TextBox 26">
              <a:extLst>
                <a:ext uri="{FF2B5EF4-FFF2-40B4-BE49-F238E27FC236}">
                  <a16:creationId xmlns:a16="http://schemas.microsoft.com/office/drawing/2014/main" id="{F7B7C371-C91D-3398-ADF1-B4CFAAB6D28F}"/>
                </a:ext>
              </a:extLst>
            </p:cNvPr>
            <p:cNvSpPr txBox="1"/>
            <p:nvPr/>
          </p:nvSpPr>
          <p:spPr>
            <a:xfrm>
              <a:off x="11437390" y="5822160"/>
              <a:ext cx="374400" cy="421682"/>
            </a:xfrm>
            <a:prstGeom prst="rect">
              <a:avLst/>
            </a:prstGeom>
            <a:noFill/>
          </p:spPr>
          <p:txBody>
            <a:bodyPr wrap="square">
              <a:spAutoFit/>
            </a:bodyPr>
            <a:lstStyle/>
            <a:p>
              <a:pPr algn="ctr"/>
              <a:r>
                <a:rPr lang="en-US" b="1">
                  <a:solidFill>
                    <a:srgbClr val="000000"/>
                  </a:solidFill>
                  <a:effectLst>
                    <a:glow rad="381000">
                      <a:srgbClr val="C9D5C9">
                        <a:alpha val="70000"/>
                      </a:srgbClr>
                    </a:glow>
                  </a:effectLst>
                </a:rPr>
                <a:t>N</a:t>
              </a:r>
            </a:p>
          </p:txBody>
        </p:sp>
      </p:grpSp>
      <p:sp>
        <p:nvSpPr>
          <p:cNvPr id="28" name="TextBox 27">
            <a:extLst>
              <a:ext uri="{FF2B5EF4-FFF2-40B4-BE49-F238E27FC236}">
                <a16:creationId xmlns:a16="http://schemas.microsoft.com/office/drawing/2014/main" id="{0F30928B-7185-D064-E6B5-B836A27C8DE3}"/>
              </a:ext>
              <a:ext uri="{C183D7F6-B498-43B3-948B-1728B52AA6E4}">
                <adec:decorative xmlns:adec="http://schemas.microsoft.com/office/drawing/2017/decorative" val="1"/>
              </a:ext>
            </a:extLst>
          </p:cNvPr>
          <p:cNvSpPr txBox="1"/>
          <p:nvPr/>
        </p:nvSpPr>
        <p:spPr>
          <a:xfrm>
            <a:off x="0" y="6399"/>
            <a:ext cx="4010400" cy="1077218"/>
          </a:xfrm>
          <a:prstGeom prst="rect">
            <a:avLst/>
          </a:prstGeom>
          <a:noFill/>
        </p:spPr>
        <p:txBody>
          <a:bodyPr wrap="square">
            <a:spAutoFit/>
          </a:bodyPr>
          <a:lstStyle/>
          <a:p>
            <a:pPr algn="ctr"/>
            <a:r>
              <a:rPr lang="en-US" sz="3200">
                <a:solidFill>
                  <a:srgbClr val="002060"/>
                </a:solidFill>
                <a:effectLst>
                  <a:glow rad="381000">
                    <a:srgbClr val="D6E7DD">
                      <a:alpha val="70000"/>
                    </a:srgbClr>
                  </a:glow>
                </a:effectLst>
              </a:rPr>
              <a:t>Leominster State Forest</a:t>
            </a:r>
            <a:endParaRPr lang="en-US" sz="2900">
              <a:solidFill>
                <a:srgbClr val="002060"/>
              </a:solidFill>
              <a:effectLst>
                <a:glow rad="381000">
                  <a:srgbClr val="D6E7DD">
                    <a:alpha val="70000"/>
                  </a:srgbClr>
                </a:glow>
              </a:effectLst>
            </a:endParaRPr>
          </a:p>
        </p:txBody>
      </p:sp>
      <p:pic>
        <p:nvPicPr>
          <p:cNvPr id="46" name="Picture 45">
            <a:extLst>
              <a:ext uri="{FF2B5EF4-FFF2-40B4-BE49-F238E27FC236}">
                <a16:creationId xmlns:a16="http://schemas.microsoft.com/office/drawing/2014/main" id="{A8029C0B-02CD-2F38-34F7-328221946DF8}"/>
              </a:ext>
              <a:ext uri="{C183D7F6-B498-43B3-948B-1728B52AA6E4}">
                <adec:decorative xmlns:adec="http://schemas.microsoft.com/office/drawing/2017/decorative" val="1"/>
              </a:ext>
            </a:extLst>
          </p:cNvPr>
          <p:cNvPicPr>
            <a:picLocks noChangeAspect="1"/>
          </p:cNvPicPr>
          <p:nvPr/>
        </p:nvPicPr>
        <p:blipFill>
          <a:blip r:embed="rId6"/>
          <a:srcRect r="9923" b="58514"/>
          <a:stretch>
            <a:fillRect/>
          </a:stretch>
        </p:blipFill>
        <p:spPr>
          <a:xfrm>
            <a:off x="10388733" y="604818"/>
            <a:ext cx="1803267" cy="1050441"/>
          </a:xfrm>
          <a:prstGeom prst="rect">
            <a:avLst/>
          </a:prstGeom>
          <a:ln w="19050">
            <a:solidFill>
              <a:srgbClr val="000000"/>
            </a:solidFill>
          </a:ln>
        </p:spPr>
      </p:pic>
    </p:spTree>
    <p:extLst>
      <p:ext uri="{BB962C8B-B14F-4D97-AF65-F5344CB8AC3E}">
        <p14:creationId xmlns:p14="http://schemas.microsoft.com/office/powerpoint/2010/main" val="1771916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0D72C-60AD-F2FF-19F6-15AD052226DC}"/>
            </a:ext>
          </a:extLst>
        </p:cNvPr>
        <p:cNvGrpSpPr/>
        <p:nvPr/>
      </p:nvGrpSpPr>
      <p:grpSpPr>
        <a:xfrm>
          <a:off x="0" y="0"/>
          <a:ext cx="0" cy="0"/>
          <a:chOff x="0" y="0"/>
          <a:chExt cx="0" cy="0"/>
        </a:xfrm>
      </p:grpSpPr>
      <p:pic>
        <p:nvPicPr>
          <p:cNvPr id="4" name="Picture 3" descr="Map of the Fitchburg Road Tract with the authorized trail conditions shown as green, orange and red. Dashed lines represent trails and solid lines represent forest roads. Additionally, there are orange circles with X’s in the middle to mark specific damage points along the trails.">
            <a:extLst>
              <a:ext uri="{FF2B5EF4-FFF2-40B4-BE49-F238E27FC236}">
                <a16:creationId xmlns:a16="http://schemas.microsoft.com/office/drawing/2014/main" id="{24ED9446-59C5-6EF2-58D0-8435ADE485EA}"/>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6659302" y="-478496"/>
            <a:ext cx="5532698" cy="8553279"/>
          </a:xfrm>
          <a:prstGeom prst="rect">
            <a:avLst/>
          </a:prstGeom>
        </p:spPr>
      </p:pic>
      <p:sp>
        <p:nvSpPr>
          <p:cNvPr id="3" name="Title 2">
            <a:extLst>
              <a:ext uri="{FF2B5EF4-FFF2-40B4-BE49-F238E27FC236}">
                <a16:creationId xmlns:a16="http://schemas.microsoft.com/office/drawing/2014/main" id="{174F0411-C9F3-9BA8-B73C-07FAEF69891B}"/>
              </a:ext>
              <a:ext uri="{C183D7F6-B498-43B3-948B-1728B52AA6E4}">
                <adec:decorative xmlns:adec="http://schemas.microsoft.com/office/drawing/2017/decorative" val="1"/>
              </a:ext>
            </a:extLst>
          </p:cNvPr>
          <p:cNvSpPr>
            <a:spLocks noGrp="1"/>
          </p:cNvSpPr>
          <p:nvPr>
            <p:ph type="title"/>
          </p:nvPr>
        </p:nvSpPr>
        <p:spPr>
          <a:xfrm>
            <a:off x="1" y="0"/>
            <a:ext cx="6671524" cy="694974"/>
          </a:xfrm>
          <a:solidFill>
            <a:schemeClr val="accent1"/>
          </a:solidFill>
        </p:spPr>
        <p:txBody>
          <a:bodyPr>
            <a:normAutofit fontScale="90000"/>
          </a:bodyPr>
          <a:lstStyle/>
          <a:p>
            <a:r>
              <a:rPr lang="en-US" sz="3900">
                <a:solidFill>
                  <a:srgbClr val="002060"/>
                </a:solidFill>
              </a:rPr>
              <a:t>Trail System Conditions</a:t>
            </a:r>
            <a:r>
              <a:rPr lang="en-US" sz="5000">
                <a:solidFill>
                  <a:schemeClr val="accent1"/>
                </a:solidFill>
              </a:rPr>
              <a:t>3</a:t>
            </a:r>
          </a:p>
        </p:txBody>
      </p:sp>
      <p:sp>
        <p:nvSpPr>
          <p:cNvPr id="18" name="Content Placeholder 17">
            <a:extLst>
              <a:ext uri="{FF2B5EF4-FFF2-40B4-BE49-F238E27FC236}">
                <a16:creationId xmlns:a16="http://schemas.microsoft.com/office/drawing/2014/main" id="{DA55E34E-F938-6A0D-657D-A3077EA70D46}"/>
              </a:ext>
            </a:extLst>
          </p:cNvPr>
          <p:cNvSpPr>
            <a:spLocks noGrp="1"/>
          </p:cNvSpPr>
          <p:nvPr>
            <p:ph idx="1"/>
          </p:nvPr>
        </p:nvSpPr>
        <p:spPr>
          <a:xfrm>
            <a:off x="704850" y="3425059"/>
            <a:ext cx="4564111" cy="3217681"/>
          </a:xfrm>
          <a:ln>
            <a:noFill/>
          </a:ln>
          <a:effectLst>
            <a:glow rad="228600">
              <a:schemeClr val="accent5">
                <a:satMod val="175000"/>
                <a:alpha val="40000"/>
              </a:schemeClr>
            </a:glow>
          </a:effectLst>
        </p:spPr>
        <p:txBody>
          <a:bodyPr/>
          <a:lstStyle/>
          <a:p>
            <a:pPr marL="0" indent="0">
              <a:buNone/>
            </a:pPr>
            <a:r>
              <a:rPr lang="en-US" sz="3200">
                <a:solidFill>
                  <a:schemeClr val="tx2"/>
                </a:solidFill>
              </a:rPr>
              <a:t>Damage Types</a:t>
            </a:r>
          </a:p>
          <a:p>
            <a:pPr marL="306000" lvl="1" indent="-306000">
              <a:lnSpc>
                <a:spcPts val="3000"/>
              </a:lnSpc>
              <a:spcBef>
                <a:spcPts val="300"/>
              </a:spcBef>
              <a:buSzPct val="80000"/>
              <a:buFont typeface="Wingdings" panose="05000000000000000000" pitchFamily="2" charset="2"/>
              <a:buChar char="§"/>
            </a:pPr>
            <a:r>
              <a:rPr lang="en-US">
                <a:solidFill>
                  <a:schemeClr val="tx2"/>
                </a:solidFill>
              </a:rPr>
              <a:t>311 Damage Points</a:t>
            </a:r>
          </a:p>
          <a:p>
            <a:pPr marL="306000" lvl="1" indent="-306000">
              <a:lnSpc>
                <a:spcPts val="3000"/>
              </a:lnSpc>
              <a:spcBef>
                <a:spcPts val="300"/>
              </a:spcBef>
              <a:buSzPct val="80000"/>
              <a:buFont typeface="Wingdings" panose="05000000000000000000" pitchFamily="2" charset="2"/>
              <a:buChar char="§"/>
            </a:pPr>
            <a:r>
              <a:rPr lang="en-US">
                <a:solidFill>
                  <a:schemeClr val="tx2"/>
                </a:solidFill>
              </a:rPr>
              <a:t>Erosion &amp; Washouts </a:t>
            </a:r>
          </a:p>
          <a:p>
            <a:pPr marL="306000" lvl="1" indent="-306000">
              <a:lnSpc>
                <a:spcPts val="3000"/>
              </a:lnSpc>
              <a:spcBef>
                <a:spcPts val="300"/>
              </a:spcBef>
              <a:buSzPct val="80000"/>
              <a:buFont typeface="Wingdings" panose="05000000000000000000" pitchFamily="2" charset="2"/>
              <a:buChar char="§"/>
            </a:pPr>
            <a:r>
              <a:rPr lang="en-US">
                <a:solidFill>
                  <a:schemeClr val="tx2"/>
                </a:solidFill>
              </a:rPr>
              <a:t>Rutting</a:t>
            </a:r>
          </a:p>
          <a:p>
            <a:pPr marL="306000" lvl="1" indent="-306000">
              <a:lnSpc>
                <a:spcPts val="3000"/>
              </a:lnSpc>
              <a:spcBef>
                <a:spcPts val="300"/>
              </a:spcBef>
              <a:buSzPct val="80000"/>
              <a:buFont typeface="Wingdings" panose="05000000000000000000" pitchFamily="2" charset="2"/>
              <a:buChar char="§"/>
            </a:pPr>
            <a:r>
              <a:rPr lang="en-US">
                <a:solidFill>
                  <a:schemeClr val="tx2"/>
                </a:solidFill>
              </a:rPr>
              <a:t>Mud Holes</a:t>
            </a:r>
          </a:p>
          <a:p>
            <a:pPr marL="306000" lvl="1" indent="-306000">
              <a:lnSpc>
                <a:spcPts val="3000"/>
              </a:lnSpc>
              <a:spcBef>
                <a:spcPts val="300"/>
              </a:spcBef>
              <a:buSzPct val="80000"/>
              <a:buFont typeface="Wingdings" panose="05000000000000000000" pitchFamily="2" charset="2"/>
              <a:buChar char="§"/>
            </a:pPr>
            <a:r>
              <a:rPr lang="en-US">
                <a:solidFill>
                  <a:schemeClr val="tx2"/>
                </a:solidFill>
              </a:rPr>
              <a:t>Trail Braiding &amp; Widening</a:t>
            </a:r>
          </a:p>
        </p:txBody>
      </p:sp>
      <p:sp>
        <p:nvSpPr>
          <p:cNvPr id="7" name="TextBox 6">
            <a:extLst>
              <a:ext uri="{FF2B5EF4-FFF2-40B4-BE49-F238E27FC236}">
                <a16:creationId xmlns:a16="http://schemas.microsoft.com/office/drawing/2014/main" id="{0A394DCF-C229-E706-0402-873879F40BCE}"/>
              </a:ext>
              <a:ext uri="{C183D7F6-B498-43B3-948B-1728B52AA6E4}">
                <adec:decorative xmlns:adec="http://schemas.microsoft.com/office/drawing/2017/decorative" val="1"/>
              </a:ext>
            </a:extLst>
          </p:cNvPr>
          <p:cNvSpPr txBox="1"/>
          <p:nvPr/>
        </p:nvSpPr>
        <p:spPr>
          <a:xfrm>
            <a:off x="717073" y="1063805"/>
            <a:ext cx="5954452" cy="1893532"/>
          </a:xfrm>
          <a:prstGeom prst="rect">
            <a:avLst/>
          </a:prstGeom>
          <a:noFill/>
        </p:spPr>
        <p:txBody>
          <a:bodyPr wrap="square">
            <a:spAutoFit/>
          </a:bodyPr>
          <a:lstStyle/>
          <a:p>
            <a:r>
              <a:rPr lang="en-US" sz="3200">
                <a:solidFill>
                  <a:schemeClr val="tx2"/>
                </a:solidFill>
                <a:latin typeface="Arial" panose="020B0604020202020204" pitchFamily="34" charset="0"/>
                <a:ea typeface="+mj-ea"/>
                <a:cs typeface="Arial" panose="020B0604020202020204" pitchFamily="34" charset="0"/>
              </a:rPr>
              <a:t>Trail Conditions &amp; Damage</a:t>
            </a:r>
          </a:p>
          <a:p>
            <a:pPr marL="306000" lvl="1" indent="-306000">
              <a:lnSpc>
                <a:spcPts val="3000"/>
              </a:lnSpc>
              <a:spcBef>
                <a:spcPts val="300"/>
              </a:spcBef>
              <a:spcAft>
                <a:spcPts val="300"/>
              </a:spcAft>
              <a:buClr>
                <a:schemeClr val="accent1"/>
              </a:buClr>
              <a:buSzPct val="80000"/>
              <a:buFont typeface="Wingdings" panose="05000000000000000000" pitchFamily="2" charset="2"/>
              <a:buChar char="§"/>
            </a:pPr>
            <a:r>
              <a:rPr lang="en-US" sz="2000">
                <a:solidFill>
                  <a:schemeClr val="tx2"/>
                </a:solidFill>
                <a:latin typeface="Arial" panose="020B0604020202020204" pitchFamily="34" charset="0"/>
                <a:ea typeface="+mj-ea"/>
                <a:cs typeface="Arial" panose="020B0604020202020204" pitchFamily="34" charset="0"/>
              </a:rPr>
              <a:t>34% “Good” Condition</a:t>
            </a:r>
          </a:p>
          <a:p>
            <a:pPr marL="306000" lvl="1" indent="-306000">
              <a:lnSpc>
                <a:spcPts val="3000"/>
              </a:lnSpc>
              <a:spcBef>
                <a:spcPts val="300"/>
              </a:spcBef>
              <a:spcAft>
                <a:spcPts val="300"/>
              </a:spcAft>
              <a:buClr>
                <a:schemeClr val="accent1"/>
              </a:buClr>
              <a:buSzPct val="80000"/>
              <a:buFont typeface="Wingdings" panose="05000000000000000000" pitchFamily="2" charset="2"/>
              <a:buChar char="§"/>
            </a:pPr>
            <a:r>
              <a:rPr lang="en-US" sz="2000">
                <a:solidFill>
                  <a:schemeClr val="tx2"/>
                </a:solidFill>
                <a:latin typeface="Arial" panose="020B0604020202020204" pitchFamily="34" charset="0"/>
                <a:ea typeface="+mj-ea"/>
                <a:cs typeface="Arial" panose="020B0604020202020204" pitchFamily="34" charset="0"/>
              </a:rPr>
              <a:t>51% “Fair” Condition</a:t>
            </a:r>
          </a:p>
          <a:p>
            <a:pPr marL="306000" lvl="1" indent="-306000">
              <a:lnSpc>
                <a:spcPts val="3000"/>
              </a:lnSpc>
              <a:spcBef>
                <a:spcPts val="300"/>
              </a:spcBef>
              <a:spcAft>
                <a:spcPts val="300"/>
              </a:spcAft>
              <a:buClr>
                <a:schemeClr val="accent1"/>
              </a:buClr>
              <a:buSzPct val="80000"/>
              <a:buFont typeface="Wingdings" panose="05000000000000000000" pitchFamily="2" charset="2"/>
              <a:buChar char="§"/>
            </a:pPr>
            <a:r>
              <a:rPr lang="en-US" sz="2000">
                <a:solidFill>
                  <a:schemeClr val="tx2"/>
                </a:solidFill>
                <a:latin typeface="Arial" panose="020B0604020202020204" pitchFamily="34" charset="0"/>
                <a:ea typeface="+mj-ea"/>
                <a:cs typeface="Arial" panose="020B0604020202020204" pitchFamily="34" charset="0"/>
              </a:rPr>
              <a:t>15% “Poor” Condition</a:t>
            </a:r>
          </a:p>
        </p:txBody>
      </p:sp>
      <p:pic>
        <p:nvPicPr>
          <p:cNvPr id="2" name="Picture 1">
            <a:extLst>
              <a:ext uri="{FF2B5EF4-FFF2-40B4-BE49-F238E27FC236}">
                <a16:creationId xmlns:a16="http://schemas.microsoft.com/office/drawing/2014/main" id="{C12B871C-9C88-734E-1E0F-06F39C979493}"/>
              </a:ext>
              <a:ext uri="{C183D7F6-B498-43B3-948B-1728B52AA6E4}">
                <adec:decorative xmlns:adec="http://schemas.microsoft.com/office/drawing/2017/decorative" val="1"/>
              </a:ext>
            </a:extLst>
          </p:cNvPr>
          <p:cNvPicPr>
            <a:picLocks noChangeAspect="1"/>
          </p:cNvPicPr>
          <p:nvPr/>
        </p:nvPicPr>
        <p:blipFill>
          <a:blip r:embed="rId4"/>
          <a:srcRect r="4863" b="20070"/>
          <a:stretch>
            <a:fillRect/>
          </a:stretch>
        </p:blipFill>
        <p:spPr>
          <a:xfrm>
            <a:off x="6671525" y="5219700"/>
            <a:ext cx="1473487" cy="1638300"/>
          </a:xfrm>
          <a:prstGeom prst="rect">
            <a:avLst/>
          </a:prstGeom>
          <a:ln w="19050">
            <a:solidFill>
              <a:srgbClr val="000000"/>
            </a:solidFill>
          </a:ln>
        </p:spPr>
      </p:pic>
    </p:spTree>
    <p:extLst>
      <p:ext uri="{BB962C8B-B14F-4D97-AF65-F5344CB8AC3E}">
        <p14:creationId xmlns:p14="http://schemas.microsoft.com/office/powerpoint/2010/main" val="312366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8D7C9-936E-962F-61FD-B66A04AD69A6}"/>
              </a:ext>
            </a:extLst>
          </p:cNvPr>
          <p:cNvSpPr>
            <a:spLocks noGrp="1"/>
          </p:cNvSpPr>
          <p:nvPr>
            <p:ph type="title"/>
          </p:nvPr>
        </p:nvSpPr>
        <p:spPr>
          <a:xfrm>
            <a:off x="1519030" y="1166589"/>
            <a:ext cx="9153938" cy="1143000"/>
          </a:xfrm>
        </p:spPr>
        <p:txBody>
          <a:bodyPr/>
          <a:lstStyle/>
          <a:p>
            <a:pPr algn="ctr"/>
            <a:br>
              <a:rPr lang="en-US" sz="3600" b="1"/>
            </a:br>
            <a:r>
              <a:rPr lang="en-US">
                <a:effectLst>
                  <a:outerShdw blurRad="50800" dist="38100" dir="2700000" algn="tl" rotWithShape="0">
                    <a:prstClr val="black"/>
                  </a:outerShdw>
                </a:effectLst>
              </a:rPr>
              <a:t>Commonwealth of Massachusetts</a:t>
            </a:r>
          </a:p>
        </p:txBody>
      </p:sp>
      <p:sp>
        <p:nvSpPr>
          <p:cNvPr id="5" name="Text Placeholder 4">
            <a:extLst>
              <a:ext uri="{FF2B5EF4-FFF2-40B4-BE49-F238E27FC236}">
                <a16:creationId xmlns:a16="http://schemas.microsoft.com/office/drawing/2014/main" id="{C0EDD163-A457-76B7-04E2-6867CFC685AF}"/>
              </a:ext>
            </a:extLst>
          </p:cNvPr>
          <p:cNvSpPr>
            <a:spLocks noGrp="1"/>
          </p:cNvSpPr>
          <p:nvPr>
            <p:ph type="body" sz="half" idx="3"/>
          </p:nvPr>
        </p:nvSpPr>
        <p:spPr>
          <a:xfrm>
            <a:off x="914399" y="2625541"/>
            <a:ext cx="10363200" cy="3937000"/>
          </a:xfrm>
        </p:spPr>
        <p:txBody>
          <a:bodyPr lIns="91440" tIns="45720" rIns="91440" bIns="45720" anchor="t">
            <a:normAutofit lnSpcReduction="10000"/>
          </a:bodyPr>
          <a:lstStyle/>
          <a:p>
            <a:pPr marL="0" indent="0" algn="ctr">
              <a:lnSpc>
                <a:spcPct val="80000"/>
              </a:lnSpc>
              <a:buNone/>
            </a:pPr>
            <a:r>
              <a:rPr lang="en-US" sz="2000">
                <a:solidFill>
                  <a:schemeClr val="tx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Governor </a:t>
            </a:r>
          </a:p>
          <a:p>
            <a:pPr marL="0" indent="0" algn="ctr">
              <a:lnSpc>
                <a:spcPct val="80000"/>
              </a:lnSpc>
              <a:buNone/>
            </a:pPr>
            <a:r>
              <a:rPr lang="en-US" b="1">
                <a:solidFill>
                  <a:schemeClr val="tx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Maura T. Healey</a:t>
            </a:r>
          </a:p>
          <a:p>
            <a:pPr marL="0" indent="0" algn="ctr">
              <a:lnSpc>
                <a:spcPct val="80000"/>
              </a:lnSpc>
              <a:buNone/>
            </a:pPr>
            <a:endParaRPr lang="en-US" sz="1400" b="1">
              <a:solidFill>
                <a:schemeClr val="tx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0" indent="0" algn="ctr">
              <a:lnSpc>
                <a:spcPct val="80000"/>
              </a:lnSpc>
              <a:buNone/>
            </a:pPr>
            <a:r>
              <a:rPr lang="en-US" sz="2000">
                <a:solidFill>
                  <a:schemeClr val="tx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Lieutenant Governor </a:t>
            </a:r>
          </a:p>
          <a:p>
            <a:pPr marL="0" indent="0" algn="ctr">
              <a:lnSpc>
                <a:spcPct val="80000"/>
              </a:lnSpc>
              <a:buNone/>
            </a:pPr>
            <a:r>
              <a:rPr lang="en-US" b="1">
                <a:solidFill>
                  <a:schemeClr val="tx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Kimberley Driscoll</a:t>
            </a:r>
          </a:p>
          <a:p>
            <a:pPr marL="0" indent="0" algn="ctr">
              <a:lnSpc>
                <a:spcPct val="80000"/>
              </a:lnSpc>
              <a:buNone/>
            </a:pPr>
            <a:endParaRPr lang="en-US" sz="2000" b="1">
              <a:solidFill>
                <a:schemeClr val="tx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0" indent="0" algn="ctr">
              <a:lnSpc>
                <a:spcPct val="80000"/>
              </a:lnSpc>
              <a:buNone/>
            </a:pPr>
            <a:r>
              <a:rPr lang="en-US" sz="2000">
                <a:solidFill>
                  <a:schemeClr val="tx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Energy and Environmental Affairs Secretary </a:t>
            </a:r>
          </a:p>
          <a:p>
            <a:pPr marL="0" indent="0" algn="ctr">
              <a:lnSpc>
                <a:spcPct val="80000"/>
              </a:lnSpc>
              <a:buNone/>
            </a:pPr>
            <a:r>
              <a:rPr lang="en-US" b="1">
                <a:solidFill>
                  <a:schemeClr val="tx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Rebecca L. Tepper</a:t>
            </a:r>
          </a:p>
          <a:p>
            <a:pPr marL="0" indent="0" algn="ctr">
              <a:lnSpc>
                <a:spcPct val="80000"/>
              </a:lnSpc>
              <a:buNone/>
            </a:pPr>
            <a:endParaRPr lang="en-US" sz="2000" b="1">
              <a:solidFill>
                <a:schemeClr val="tx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0" indent="0" algn="ctr">
              <a:lnSpc>
                <a:spcPct val="80000"/>
              </a:lnSpc>
              <a:buNone/>
            </a:pPr>
            <a:r>
              <a:rPr lang="en-US" sz="2000">
                <a:solidFill>
                  <a:schemeClr val="tx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Department of Conservation and Recreation Commissioner</a:t>
            </a:r>
          </a:p>
          <a:p>
            <a:pPr marL="0" indent="0" algn="ctr">
              <a:lnSpc>
                <a:spcPct val="80000"/>
              </a:lnSpc>
              <a:buNone/>
            </a:pPr>
            <a:r>
              <a:rPr lang="en-US" b="1">
                <a:solidFill>
                  <a:schemeClr val="tx2"/>
                </a:solidFill>
                <a:effectLst>
                  <a:outerShdw blurRad="50800" dist="38100" dir="2700000" algn="tl" rotWithShape="0">
                    <a:prstClr val="black">
                      <a:alpha val="40000"/>
                    </a:prstClr>
                  </a:outerShdw>
                </a:effectLst>
                <a:latin typeface="Arial"/>
                <a:cs typeface="Arial"/>
              </a:rPr>
              <a:t>Nicole LaChapelle</a:t>
            </a:r>
            <a:endParaRPr lang="en-US" b="1">
              <a:solidFill>
                <a:schemeClr val="tx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305435" indent="-305435"/>
            <a:endParaRPr lang="en-US"/>
          </a:p>
        </p:txBody>
      </p:sp>
      <p:pic>
        <p:nvPicPr>
          <p:cNvPr id="3" name="Picture 7" descr="The official state seal of the Commonwealth of Massachusetts.">
            <a:extLst>
              <a:ext uri="{FF2B5EF4-FFF2-40B4-BE49-F238E27FC236}">
                <a16:creationId xmlns:a16="http://schemas.microsoft.com/office/drawing/2014/main" id="{0DBEB6C4-49FD-E32D-0F42-5D55948C791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5456633" y="135596"/>
            <a:ext cx="1278732" cy="1279250"/>
          </a:xfrm>
          <a:prstGeom prst="rect">
            <a:avLst/>
          </a:prstGeom>
          <a:noFill/>
          <a:ln w="9525">
            <a:noFill/>
            <a:miter lim="800000"/>
            <a:headEnd/>
            <a:tailEnd/>
          </a:ln>
        </p:spPr>
      </p:pic>
      <p:pic>
        <p:nvPicPr>
          <p:cNvPr id="4" name="Picture 3">
            <a:extLst>
              <a:ext uri="{FF2B5EF4-FFF2-40B4-BE49-F238E27FC236}">
                <a16:creationId xmlns:a16="http://schemas.microsoft.com/office/drawing/2014/main" id="{E64750CB-1D84-DC05-5182-3330EADAF423}"/>
              </a:ext>
              <a:ext uri="{C183D7F6-B498-43B3-948B-1728B52AA6E4}">
                <adec:decorative xmlns:adec="http://schemas.microsoft.com/office/drawing/2017/decorative" val="1"/>
              </a:ext>
            </a:extLst>
          </p:cNvPr>
          <p:cNvPicPr>
            <a:picLocks noChangeAspect="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sharpenSoften amount="41000"/>
                    </a14:imgEffect>
                    <a14:imgEffect>
                      <a14:colorTemperature colorTemp="11500"/>
                    </a14:imgEffect>
                    <a14:imgEffect>
                      <a14:saturation sat="0"/>
                    </a14:imgEffect>
                    <a14:imgEffect>
                      <a14:brightnessContrast bright="-6000" contrast="45000"/>
                    </a14:imgEffect>
                  </a14:imgLayer>
                </a14:imgProps>
              </a:ext>
            </a:extLst>
          </a:blip>
          <a:srcRect/>
          <a:stretch/>
        </p:blipFill>
        <p:spPr>
          <a:xfrm>
            <a:off x="11037330" y="5630069"/>
            <a:ext cx="961800" cy="1080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7">
            <a:extLst>
              <a:ext uri="{FF2B5EF4-FFF2-40B4-BE49-F238E27FC236}">
                <a16:creationId xmlns:a16="http://schemas.microsoft.com/office/drawing/2014/main" id="{630BAFA1-5816-14B2-38FA-751693346E8B}"/>
              </a:ext>
              <a:ext uri="{C183D7F6-B498-43B3-948B-1728B52AA6E4}">
                <adec:decorative xmlns:adec="http://schemas.microsoft.com/office/drawing/2017/decorative" val="1"/>
              </a:ext>
            </a:extLst>
          </p:cNvPr>
          <p:cNvPicPr>
            <a:picLocks noChangeAspect="1" noChangeArrowheads="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Lst>
          </a:blip>
          <a:srcRect/>
          <a:stretch/>
        </p:blipFill>
        <p:spPr bwMode="auto">
          <a:xfrm>
            <a:off x="157257" y="5676863"/>
            <a:ext cx="1033020" cy="1033881"/>
          </a:xfrm>
          <a:prstGeom prst="rect">
            <a:avLst/>
          </a:prstGeom>
          <a:no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2318155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C663B-2F22-86A5-7E0C-8F5CDF617E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68A452-7847-0A8C-14AD-B9FEE4061087}"/>
              </a:ext>
            </a:extLst>
          </p:cNvPr>
          <p:cNvSpPr>
            <a:spLocks noGrp="1"/>
          </p:cNvSpPr>
          <p:nvPr>
            <p:ph type="title"/>
          </p:nvPr>
        </p:nvSpPr>
        <p:spPr>
          <a:xfrm>
            <a:off x="581192" y="-750987"/>
            <a:ext cx="10312408" cy="750987"/>
          </a:xfrm>
        </p:spPr>
        <p:txBody>
          <a:bodyPr vert="horz" lIns="91440" tIns="45720" rIns="91440" bIns="45720" rtlCol="0" anchor="b">
            <a:normAutofit fontScale="90000"/>
          </a:bodyPr>
          <a:lstStyle/>
          <a:p>
            <a:r>
              <a:rPr lang="en-US" dirty="0"/>
              <a:t>Close Up Maps of Leominster State Forest Trails</a:t>
            </a:r>
          </a:p>
        </p:txBody>
      </p:sp>
      <p:pic>
        <p:nvPicPr>
          <p:cNvPr id="21" name="Picture 20" descr="Map of the Fitchburg Road Tract with the authorized trail conditions. There are two yellow rectangles calling out Crows Hill Ledges and Paradise Pond. ">
            <a:extLst>
              <a:ext uri="{FF2B5EF4-FFF2-40B4-BE49-F238E27FC236}">
                <a16:creationId xmlns:a16="http://schemas.microsoft.com/office/drawing/2014/main" id="{5CD1D548-60C5-D800-2E1B-F5096E3B84C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4789" r="4789"/>
          <a:stretch/>
        </p:blipFill>
        <p:spPr>
          <a:xfrm>
            <a:off x="0" y="0"/>
            <a:ext cx="4010399" cy="6858000"/>
          </a:xfrm>
          <a:prstGeom prst="rect">
            <a:avLst/>
          </a:prstGeom>
        </p:spPr>
      </p:pic>
      <p:pic>
        <p:nvPicPr>
          <p:cNvPr id="17" name="Picture 16" descr="A close up map view of the authorized trail conditions around Crows Hill Ledges">
            <a:extLst>
              <a:ext uri="{FF2B5EF4-FFF2-40B4-BE49-F238E27FC236}">
                <a16:creationId xmlns:a16="http://schemas.microsoft.com/office/drawing/2014/main" id="{5001CDF3-EB8C-379D-6FC9-166584468A19}"/>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4688" r="4688"/>
          <a:stretch/>
        </p:blipFill>
        <p:spPr>
          <a:xfrm>
            <a:off x="4098017" y="6399"/>
            <a:ext cx="4024462" cy="6858000"/>
          </a:xfrm>
          <a:prstGeom prst="rect">
            <a:avLst/>
          </a:prstGeom>
        </p:spPr>
      </p:pic>
      <p:pic>
        <p:nvPicPr>
          <p:cNvPr id="16" name="Picture 15" descr="A close up map view of the authorized trail conditions around Paradise Pond. Crows Hill Ledges has many red, poor condition trails and Paradise Pond has many orange, fair condition trails.">
            <a:extLst>
              <a:ext uri="{FF2B5EF4-FFF2-40B4-BE49-F238E27FC236}">
                <a16:creationId xmlns:a16="http://schemas.microsoft.com/office/drawing/2014/main" id="{FA173F53-1CE4-9010-E0FF-286BED444D4B}"/>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l="4928" r="4928"/>
          <a:stretch/>
        </p:blipFill>
        <p:spPr>
          <a:xfrm>
            <a:off x="8210097" y="-7245"/>
            <a:ext cx="3997460" cy="6865245"/>
          </a:xfrm>
          <a:prstGeom prst="rect">
            <a:avLst/>
          </a:prstGeom>
        </p:spPr>
      </p:pic>
      <p:grpSp>
        <p:nvGrpSpPr>
          <p:cNvPr id="38" name="Group 37">
            <a:extLst>
              <a:ext uri="{FF2B5EF4-FFF2-40B4-BE49-F238E27FC236}">
                <a16:creationId xmlns:a16="http://schemas.microsoft.com/office/drawing/2014/main" id="{6E360D02-8191-64CF-4AF0-7D57A0B5B827}"/>
              </a:ext>
              <a:ext uri="{C183D7F6-B498-43B3-948B-1728B52AA6E4}">
                <adec:decorative xmlns:adec="http://schemas.microsoft.com/office/drawing/2017/decorative" val="1"/>
              </a:ext>
            </a:extLst>
          </p:cNvPr>
          <p:cNvGrpSpPr/>
          <p:nvPr/>
        </p:nvGrpSpPr>
        <p:grpSpPr>
          <a:xfrm>
            <a:off x="134338" y="5955107"/>
            <a:ext cx="252211" cy="759982"/>
            <a:chOff x="11437390" y="5822160"/>
            <a:chExt cx="374400" cy="867703"/>
          </a:xfrm>
          <a:effectLst>
            <a:glow>
              <a:srgbClr val="C4CFC1">
                <a:alpha val="70000"/>
              </a:srgbClr>
            </a:glow>
          </a:effectLst>
        </p:grpSpPr>
        <p:sp>
          <p:nvSpPr>
            <p:cNvPr id="39" name="Isosceles Triangle 38">
              <a:extLst>
                <a:ext uri="{FF2B5EF4-FFF2-40B4-BE49-F238E27FC236}">
                  <a16:creationId xmlns:a16="http://schemas.microsoft.com/office/drawing/2014/main" id="{14F3F7FE-475D-1955-B8E4-F1A9031C0781}"/>
                </a:ext>
              </a:extLst>
            </p:cNvPr>
            <p:cNvSpPr/>
            <p:nvPr/>
          </p:nvSpPr>
          <p:spPr>
            <a:xfrm>
              <a:off x="11536151" y="6212197"/>
              <a:ext cx="176879" cy="477666"/>
            </a:xfrm>
            <a:prstGeom prst="triangle">
              <a:avLst/>
            </a:prstGeom>
            <a:solidFill>
              <a:srgbClr val="000000"/>
            </a:solidFill>
            <a:ln w="12700">
              <a:solidFill>
                <a:srgbClr val="000000"/>
              </a:solidFill>
            </a:ln>
            <a:effectLst>
              <a:glow rad="381000">
                <a:srgbClr val="C9D5C9">
                  <a:alpha val="7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00"/>
                </a:solidFill>
              </a:endParaRPr>
            </a:p>
          </p:txBody>
        </p:sp>
        <p:sp>
          <p:nvSpPr>
            <p:cNvPr id="40" name="TextBox 39">
              <a:extLst>
                <a:ext uri="{FF2B5EF4-FFF2-40B4-BE49-F238E27FC236}">
                  <a16:creationId xmlns:a16="http://schemas.microsoft.com/office/drawing/2014/main" id="{AC91892F-4975-7B44-76B7-21AA8E0BE1C5}"/>
                </a:ext>
              </a:extLst>
            </p:cNvPr>
            <p:cNvSpPr txBox="1"/>
            <p:nvPr/>
          </p:nvSpPr>
          <p:spPr>
            <a:xfrm>
              <a:off x="11437390" y="5822160"/>
              <a:ext cx="374400" cy="421682"/>
            </a:xfrm>
            <a:prstGeom prst="rect">
              <a:avLst/>
            </a:prstGeom>
            <a:noFill/>
          </p:spPr>
          <p:txBody>
            <a:bodyPr wrap="square">
              <a:spAutoFit/>
            </a:bodyPr>
            <a:lstStyle/>
            <a:p>
              <a:pPr algn="ctr"/>
              <a:r>
                <a:rPr lang="en-US" b="1">
                  <a:solidFill>
                    <a:srgbClr val="000000"/>
                  </a:solidFill>
                  <a:effectLst>
                    <a:glow rad="381000">
                      <a:srgbClr val="C9D5C9">
                        <a:alpha val="70000"/>
                      </a:srgbClr>
                    </a:glow>
                  </a:effectLst>
                </a:rPr>
                <a:t>N</a:t>
              </a:r>
            </a:p>
          </p:txBody>
        </p:sp>
      </p:grpSp>
      <p:sp>
        <p:nvSpPr>
          <p:cNvPr id="18" name="TextBox 17">
            <a:extLst>
              <a:ext uri="{FF2B5EF4-FFF2-40B4-BE49-F238E27FC236}">
                <a16:creationId xmlns:a16="http://schemas.microsoft.com/office/drawing/2014/main" id="{3DB7B417-BAB7-F909-7228-17B9374977B6}"/>
              </a:ext>
              <a:ext uri="{C183D7F6-B498-43B3-948B-1728B52AA6E4}">
                <adec:decorative xmlns:adec="http://schemas.microsoft.com/office/drawing/2017/decorative" val="1"/>
              </a:ext>
            </a:extLst>
          </p:cNvPr>
          <p:cNvSpPr txBox="1"/>
          <p:nvPr/>
        </p:nvSpPr>
        <p:spPr>
          <a:xfrm>
            <a:off x="8194540" y="6399"/>
            <a:ext cx="3995936" cy="584775"/>
          </a:xfrm>
          <a:prstGeom prst="rect">
            <a:avLst/>
          </a:prstGeom>
          <a:noFill/>
        </p:spPr>
        <p:txBody>
          <a:bodyPr wrap="square">
            <a:spAutoFit/>
          </a:bodyPr>
          <a:lstStyle/>
          <a:p>
            <a:pPr algn="ctr"/>
            <a:r>
              <a:rPr lang="en-US" sz="3200">
                <a:solidFill>
                  <a:srgbClr val="002060"/>
                </a:solidFill>
                <a:effectLst>
                  <a:glow rad="381000">
                    <a:srgbClr val="D6E7DD">
                      <a:alpha val="70000"/>
                    </a:srgbClr>
                  </a:glow>
                </a:effectLst>
              </a:rPr>
              <a:t>Paradise Pond</a:t>
            </a:r>
            <a:endParaRPr lang="en-US" sz="2900">
              <a:solidFill>
                <a:srgbClr val="002060"/>
              </a:solidFill>
              <a:effectLst>
                <a:glow rad="381000">
                  <a:srgbClr val="D6E7DD">
                    <a:alpha val="70000"/>
                  </a:srgbClr>
                </a:glow>
              </a:effectLst>
            </a:endParaRPr>
          </a:p>
        </p:txBody>
      </p:sp>
      <p:sp>
        <p:nvSpPr>
          <p:cNvPr id="19" name="TextBox 18">
            <a:extLst>
              <a:ext uri="{FF2B5EF4-FFF2-40B4-BE49-F238E27FC236}">
                <a16:creationId xmlns:a16="http://schemas.microsoft.com/office/drawing/2014/main" id="{501BE44C-DCBC-1CDE-A41D-1648E197AC77}"/>
              </a:ext>
              <a:ext uri="{C183D7F6-B498-43B3-948B-1728B52AA6E4}">
                <adec:decorative xmlns:adec="http://schemas.microsoft.com/office/drawing/2017/decorative" val="1"/>
              </a:ext>
            </a:extLst>
          </p:cNvPr>
          <p:cNvSpPr txBox="1"/>
          <p:nvPr/>
        </p:nvSpPr>
        <p:spPr>
          <a:xfrm>
            <a:off x="4104301" y="6399"/>
            <a:ext cx="4010399" cy="584775"/>
          </a:xfrm>
          <a:prstGeom prst="rect">
            <a:avLst/>
          </a:prstGeom>
          <a:noFill/>
        </p:spPr>
        <p:txBody>
          <a:bodyPr wrap="square">
            <a:spAutoFit/>
          </a:bodyPr>
          <a:lstStyle/>
          <a:p>
            <a:pPr algn="ctr"/>
            <a:r>
              <a:rPr lang="en-US" sz="3200">
                <a:solidFill>
                  <a:srgbClr val="002060"/>
                </a:solidFill>
                <a:effectLst>
                  <a:glow rad="381000">
                    <a:srgbClr val="D6E7DD">
                      <a:alpha val="70000"/>
                    </a:srgbClr>
                  </a:glow>
                </a:effectLst>
              </a:rPr>
              <a:t>Crows Hill Ledges</a:t>
            </a:r>
            <a:endParaRPr lang="en-US" sz="2900">
              <a:solidFill>
                <a:srgbClr val="002060"/>
              </a:solidFill>
              <a:effectLst>
                <a:glow rad="381000">
                  <a:srgbClr val="D6E7DD">
                    <a:alpha val="70000"/>
                  </a:srgbClr>
                </a:glow>
              </a:effectLst>
            </a:endParaRPr>
          </a:p>
        </p:txBody>
      </p:sp>
      <p:grpSp>
        <p:nvGrpSpPr>
          <p:cNvPr id="22" name="Group 21">
            <a:extLst>
              <a:ext uri="{FF2B5EF4-FFF2-40B4-BE49-F238E27FC236}">
                <a16:creationId xmlns:a16="http://schemas.microsoft.com/office/drawing/2014/main" id="{BE7E2519-BCBD-C1BA-38EB-C1424E4DD249}"/>
              </a:ext>
              <a:ext uri="{C183D7F6-B498-43B3-948B-1728B52AA6E4}">
                <adec:decorative xmlns:adec="http://schemas.microsoft.com/office/drawing/2017/decorative" val="1"/>
              </a:ext>
            </a:extLst>
          </p:cNvPr>
          <p:cNvGrpSpPr/>
          <p:nvPr/>
        </p:nvGrpSpPr>
        <p:grpSpPr>
          <a:xfrm>
            <a:off x="4204115" y="5955107"/>
            <a:ext cx="252211" cy="759982"/>
            <a:chOff x="11437390" y="5822160"/>
            <a:chExt cx="374400" cy="867703"/>
          </a:xfrm>
          <a:effectLst>
            <a:glow>
              <a:srgbClr val="C4CFC1">
                <a:alpha val="70000"/>
              </a:srgbClr>
            </a:glow>
          </a:effectLst>
        </p:grpSpPr>
        <p:sp>
          <p:nvSpPr>
            <p:cNvPr id="23" name="Isosceles Triangle 22">
              <a:extLst>
                <a:ext uri="{FF2B5EF4-FFF2-40B4-BE49-F238E27FC236}">
                  <a16:creationId xmlns:a16="http://schemas.microsoft.com/office/drawing/2014/main" id="{E1F980C8-89FC-257D-548E-6DDD5E2D2B77}"/>
                </a:ext>
              </a:extLst>
            </p:cNvPr>
            <p:cNvSpPr/>
            <p:nvPr/>
          </p:nvSpPr>
          <p:spPr>
            <a:xfrm>
              <a:off x="11536151" y="6212197"/>
              <a:ext cx="176879" cy="477666"/>
            </a:xfrm>
            <a:prstGeom prst="triangle">
              <a:avLst/>
            </a:prstGeom>
            <a:solidFill>
              <a:srgbClr val="000000"/>
            </a:solidFill>
            <a:ln w="12700">
              <a:solidFill>
                <a:srgbClr val="000000"/>
              </a:solidFill>
            </a:ln>
            <a:effectLst>
              <a:glow rad="381000">
                <a:srgbClr val="C9D5C9">
                  <a:alpha val="7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00"/>
                </a:solidFill>
              </a:endParaRPr>
            </a:p>
          </p:txBody>
        </p:sp>
        <p:sp>
          <p:nvSpPr>
            <p:cNvPr id="24" name="TextBox 23">
              <a:extLst>
                <a:ext uri="{FF2B5EF4-FFF2-40B4-BE49-F238E27FC236}">
                  <a16:creationId xmlns:a16="http://schemas.microsoft.com/office/drawing/2014/main" id="{F57D1B4E-AAD6-D1D5-5BD1-4EF459F42888}"/>
                </a:ext>
              </a:extLst>
            </p:cNvPr>
            <p:cNvSpPr txBox="1"/>
            <p:nvPr/>
          </p:nvSpPr>
          <p:spPr>
            <a:xfrm>
              <a:off x="11437390" y="5822160"/>
              <a:ext cx="374400" cy="421682"/>
            </a:xfrm>
            <a:prstGeom prst="rect">
              <a:avLst/>
            </a:prstGeom>
            <a:noFill/>
          </p:spPr>
          <p:txBody>
            <a:bodyPr wrap="square">
              <a:spAutoFit/>
            </a:bodyPr>
            <a:lstStyle/>
            <a:p>
              <a:pPr algn="ctr"/>
              <a:r>
                <a:rPr lang="en-US" b="1">
                  <a:solidFill>
                    <a:srgbClr val="000000"/>
                  </a:solidFill>
                  <a:effectLst>
                    <a:glow rad="381000">
                      <a:srgbClr val="C9D5C9">
                        <a:alpha val="70000"/>
                      </a:srgbClr>
                    </a:glow>
                  </a:effectLst>
                </a:rPr>
                <a:t>N</a:t>
              </a:r>
            </a:p>
          </p:txBody>
        </p:sp>
      </p:grpSp>
      <p:grpSp>
        <p:nvGrpSpPr>
          <p:cNvPr id="25" name="Group 24">
            <a:extLst>
              <a:ext uri="{FF2B5EF4-FFF2-40B4-BE49-F238E27FC236}">
                <a16:creationId xmlns:a16="http://schemas.microsoft.com/office/drawing/2014/main" id="{B97F269F-52C0-DE11-E090-6AD5BEC99363}"/>
              </a:ext>
              <a:ext uri="{C183D7F6-B498-43B3-948B-1728B52AA6E4}">
                <adec:decorative xmlns:adec="http://schemas.microsoft.com/office/drawing/2017/decorative" val="1"/>
              </a:ext>
            </a:extLst>
          </p:cNvPr>
          <p:cNvGrpSpPr/>
          <p:nvPr/>
        </p:nvGrpSpPr>
        <p:grpSpPr>
          <a:xfrm>
            <a:off x="8403813" y="5955107"/>
            <a:ext cx="252211" cy="759982"/>
            <a:chOff x="11437390" y="5822160"/>
            <a:chExt cx="374400" cy="867703"/>
          </a:xfrm>
          <a:effectLst>
            <a:glow>
              <a:srgbClr val="C4CFC1">
                <a:alpha val="70000"/>
              </a:srgbClr>
            </a:glow>
          </a:effectLst>
        </p:grpSpPr>
        <p:sp>
          <p:nvSpPr>
            <p:cNvPr id="26" name="Isosceles Triangle 25">
              <a:extLst>
                <a:ext uri="{FF2B5EF4-FFF2-40B4-BE49-F238E27FC236}">
                  <a16:creationId xmlns:a16="http://schemas.microsoft.com/office/drawing/2014/main" id="{3BCF3DE1-EEEC-FDF1-C6FC-F9E6D7E7A5D5}"/>
                </a:ext>
              </a:extLst>
            </p:cNvPr>
            <p:cNvSpPr/>
            <p:nvPr/>
          </p:nvSpPr>
          <p:spPr>
            <a:xfrm>
              <a:off x="11536151" y="6212197"/>
              <a:ext cx="176879" cy="477666"/>
            </a:xfrm>
            <a:prstGeom prst="triangle">
              <a:avLst/>
            </a:prstGeom>
            <a:solidFill>
              <a:srgbClr val="000000"/>
            </a:solidFill>
            <a:ln w="12700">
              <a:solidFill>
                <a:srgbClr val="000000"/>
              </a:solidFill>
            </a:ln>
            <a:effectLst>
              <a:glow rad="381000">
                <a:srgbClr val="C9D5C9">
                  <a:alpha val="7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00"/>
                </a:solidFill>
              </a:endParaRPr>
            </a:p>
          </p:txBody>
        </p:sp>
        <p:sp>
          <p:nvSpPr>
            <p:cNvPr id="27" name="TextBox 26">
              <a:extLst>
                <a:ext uri="{FF2B5EF4-FFF2-40B4-BE49-F238E27FC236}">
                  <a16:creationId xmlns:a16="http://schemas.microsoft.com/office/drawing/2014/main" id="{CC7DF97F-59E9-A50A-D9DA-DA4C92C80E7C}"/>
                </a:ext>
              </a:extLst>
            </p:cNvPr>
            <p:cNvSpPr txBox="1"/>
            <p:nvPr/>
          </p:nvSpPr>
          <p:spPr>
            <a:xfrm>
              <a:off x="11437390" y="5822160"/>
              <a:ext cx="374400" cy="421682"/>
            </a:xfrm>
            <a:prstGeom prst="rect">
              <a:avLst/>
            </a:prstGeom>
            <a:noFill/>
          </p:spPr>
          <p:txBody>
            <a:bodyPr wrap="square">
              <a:spAutoFit/>
            </a:bodyPr>
            <a:lstStyle/>
            <a:p>
              <a:pPr algn="ctr"/>
              <a:r>
                <a:rPr lang="en-US" b="1">
                  <a:solidFill>
                    <a:srgbClr val="000000"/>
                  </a:solidFill>
                  <a:effectLst>
                    <a:glow rad="381000">
                      <a:srgbClr val="C9D5C9">
                        <a:alpha val="70000"/>
                      </a:srgbClr>
                    </a:glow>
                  </a:effectLst>
                </a:rPr>
                <a:t>N</a:t>
              </a:r>
            </a:p>
          </p:txBody>
        </p:sp>
      </p:grpSp>
      <p:sp>
        <p:nvSpPr>
          <p:cNvPr id="28" name="TextBox 27">
            <a:extLst>
              <a:ext uri="{FF2B5EF4-FFF2-40B4-BE49-F238E27FC236}">
                <a16:creationId xmlns:a16="http://schemas.microsoft.com/office/drawing/2014/main" id="{FD3F788E-0986-CA42-63D9-4293E56A1735}"/>
              </a:ext>
              <a:ext uri="{C183D7F6-B498-43B3-948B-1728B52AA6E4}">
                <adec:decorative xmlns:adec="http://schemas.microsoft.com/office/drawing/2017/decorative" val="1"/>
              </a:ext>
            </a:extLst>
          </p:cNvPr>
          <p:cNvSpPr txBox="1"/>
          <p:nvPr/>
        </p:nvSpPr>
        <p:spPr>
          <a:xfrm>
            <a:off x="0" y="6399"/>
            <a:ext cx="4010400" cy="1077218"/>
          </a:xfrm>
          <a:prstGeom prst="rect">
            <a:avLst/>
          </a:prstGeom>
          <a:noFill/>
        </p:spPr>
        <p:txBody>
          <a:bodyPr wrap="square">
            <a:spAutoFit/>
          </a:bodyPr>
          <a:lstStyle/>
          <a:p>
            <a:pPr algn="ctr"/>
            <a:r>
              <a:rPr lang="en-US" sz="3200">
                <a:solidFill>
                  <a:srgbClr val="002060"/>
                </a:solidFill>
                <a:effectLst>
                  <a:glow rad="381000">
                    <a:srgbClr val="D6E7DD">
                      <a:alpha val="70000"/>
                    </a:srgbClr>
                  </a:glow>
                </a:effectLst>
              </a:rPr>
              <a:t>Leominster State Forest</a:t>
            </a:r>
            <a:endParaRPr lang="en-US" sz="2900">
              <a:solidFill>
                <a:srgbClr val="002060"/>
              </a:solidFill>
              <a:effectLst>
                <a:glow rad="381000">
                  <a:srgbClr val="D6E7DD">
                    <a:alpha val="70000"/>
                  </a:srgbClr>
                </a:glow>
              </a:effectLst>
            </a:endParaRPr>
          </a:p>
        </p:txBody>
      </p:sp>
      <p:sp>
        <p:nvSpPr>
          <p:cNvPr id="8" name="Rectangle 7">
            <a:extLst>
              <a:ext uri="{FF2B5EF4-FFF2-40B4-BE49-F238E27FC236}">
                <a16:creationId xmlns:a16="http://schemas.microsoft.com/office/drawing/2014/main" id="{92699C6E-1E76-94F2-D0E5-11B188C01483}"/>
              </a:ext>
              <a:ext uri="{C183D7F6-B498-43B3-948B-1728B52AA6E4}">
                <adec:decorative xmlns:adec="http://schemas.microsoft.com/office/drawing/2017/decorative" val="1"/>
              </a:ext>
            </a:extLst>
          </p:cNvPr>
          <p:cNvSpPr/>
          <p:nvPr/>
        </p:nvSpPr>
        <p:spPr>
          <a:xfrm>
            <a:off x="669758" y="2544656"/>
            <a:ext cx="574343" cy="1077218"/>
          </a:xfrm>
          <a:prstGeom prst="rect">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D76A5C3-2600-7826-A704-60C3D0C2C817}"/>
              </a:ext>
              <a:ext uri="{C183D7F6-B498-43B3-948B-1728B52AA6E4}">
                <adec:decorative xmlns:adec="http://schemas.microsoft.com/office/drawing/2017/decorative" val="1"/>
              </a:ext>
            </a:extLst>
          </p:cNvPr>
          <p:cNvSpPr/>
          <p:nvPr/>
        </p:nvSpPr>
        <p:spPr>
          <a:xfrm>
            <a:off x="871979" y="3818954"/>
            <a:ext cx="574343" cy="1077219"/>
          </a:xfrm>
          <a:prstGeom prst="rect">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1F7B2CB-37A6-0E92-CAAE-AC515941EDAF}"/>
              </a:ext>
              <a:ext uri="{C183D7F6-B498-43B3-948B-1728B52AA6E4}">
                <adec:decorative xmlns:adec="http://schemas.microsoft.com/office/drawing/2017/decorative" val="1"/>
              </a:ext>
            </a:extLst>
          </p:cNvPr>
          <p:cNvPicPr>
            <a:picLocks noChangeAspect="1"/>
          </p:cNvPicPr>
          <p:nvPr/>
        </p:nvPicPr>
        <p:blipFill>
          <a:blip r:embed="rId6"/>
          <a:srcRect r="4863" b="19956"/>
          <a:stretch>
            <a:fillRect/>
          </a:stretch>
        </p:blipFill>
        <p:spPr>
          <a:xfrm>
            <a:off x="10858500" y="604818"/>
            <a:ext cx="1331976" cy="1483077"/>
          </a:xfrm>
          <a:prstGeom prst="rect">
            <a:avLst/>
          </a:prstGeom>
          <a:ln w="19050">
            <a:solidFill>
              <a:srgbClr val="000000"/>
            </a:solidFill>
          </a:ln>
        </p:spPr>
      </p:pic>
    </p:spTree>
    <p:extLst>
      <p:ext uri="{BB962C8B-B14F-4D97-AF65-F5344CB8AC3E}">
        <p14:creationId xmlns:p14="http://schemas.microsoft.com/office/powerpoint/2010/main" val="15579369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5ACB0-E871-A863-9DF7-6D555AD1A714}"/>
            </a:ext>
          </a:extLst>
        </p:cNvPr>
        <p:cNvGrpSpPr/>
        <p:nvPr/>
      </p:nvGrpSpPr>
      <p:grpSpPr>
        <a:xfrm>
          <a:off x="0" y="0"/>
          <a:ext cx="0" cy="0"/>
          <a:chOff x="0" y="0"/>
          <a:chExt cx="0" cy="0"/>
        </a:xfrm>
      </p:grpSpPr>
      <p:sp>
        <p:nvSpPr>
          <p:cNvPr id="7" name="Title 2">
            <a:extLst>
              <a:ext uri="{FF2B5EF4-FFF2-40B4-BE49-F238E27FC236}">
                <a16:creationId xmlns:a16="http://schemas.microsoft.com/office/drawing/2014/main" id="{7F750D7A-BA91-221C-5177-F414B55E1F4E}"/>
              </a:ext>
            </a:extLst>
          </p:cNvPr>
          <p:cNvSpPr txBox="1">
            <a:spLocks noGrp="1"/>
          </p:cNvSpPr>
          <p:nvPr>
            <p:ph type="title" idx="4294967295"/>
          </p:nvPr>
        </p:nvSpPr>
        <p:spPr>
          <a:xfrm>
            <a:off x="0" y="0"/>
            <a:ext cx="6659306" cy="682290"/>
          </a:xfrm>
          <a:prstGeom prst="rect">
            <a:avLst/>
          </a:prstGeom>
          <a:solidFill>
            <a:schemeClr val="accent1"/>
          </a:solid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sz="3900">
                <a:solidFill>
                  <a:srgbClr val="002060"/>
                </a:solidFill>
              </a:rPr>
              <a:t>Unauthorized Trail System</a:t>
            </a:r>
            <a:endParaRPr lang="en-US" sz="5000">
              <a:solidFill>
                <a:srgbClr val="002060"/>
              </a:solidFill>
            </a:endParaRPr>
          </a:p>
        </p:txBody>
      </p:sp>
      <p:sp>
        <p:nvSpPr>
          <p:cNvPr id="21" name="TextBox 20">
            <a:extLst>
              <a:ext uri="{FF2B5EF4-FFF2-40B4-BE49-F238E27FC236}">
                <a16:creationId xmlns:a16="http://schemas.microsoft.com/office/drawing/2014/main" id="{298AFD61-9723-6508-ED01-771A540F8ADD}"/>
              </a:ext>
              <a:ext uri="{C183D7F6-B498-43B3-948B-1728B52AA6E4}">
                <adec:decorative xmlns:adec="http://schemas.microsoft.com/office/drawing/2017/decorative" val="0"/>
              </a:ext>
            </a:extLst>
          </p:cNvPr>
          <p:cNvSpPr txBox="1"/>
          <p:nvPr/>
        </p:nvSpPr>
        <p:spPr>
          <a:xfrm>
            <a:off x="281653" y="754819"/>
            <a:ext cx="6096000" cy="584775"/>
          </a:xfrm>
          <a:prstGeom prst="rect">
            <a:avLst/>
          </a:prstGeom>
          <a:noFill/>
        </p:spPr>
        <p:txBody>
          <a:bodyPr wrap="square" lIns="91440" tIns="45720" rIns="91440" bIns="45720" anchor="t">
            <a:spAutoFit/>
          </a:bodyPr>
          <a:lstStyle/>
          <a:p>
            <a:pPr algn="ctr"/>
            <a:r>
              <a:rPr lang="en-US" sz="3200">
                <a:solidFill>
                  <a:schemeClr val="tx2"/>
                </a:solidFill>
                <a:latin typeface="Arial"/>
                <a:ea typeface="+mj-ea"/>
                <a:cs typeface="Arial"/>
              </a:rPr>
              <a:t>6.2 Miles of Unauthorized Trails</a:t>
            </a:r>
          </a:p>
        </p:txBody>
      </p:sp>
      <p:sp>
        <p:nvSpPr>
          <p:cNvPr id="22" name="Content Placeholder 17">
            <a:extLst>
              <a:ext uri="{FF2B5EF4-FFF2-40B4-BE49-F238E27FC236}">
                <a16:creationId xmlns:a16="http://schemas.microsoft.com/office/drawing/2014/main" id="{BD6B94FC-0189-56E2-C6F5-857834636D3B}"/>
              </a:ext>
            </a:extLst>
          </p:cNvPr>
          <p:cNvSpPr txBox="1">
            <a:spLocks/>
          </p:cNvSpPr>
          <p:nvPr/>
        </p:nvSpPr>
        <p:spPr>
          <a:xfrm>
            <a:off x="1080655" y="1431241"/>
            <a:ext cx="3576598" cy="1762398"/>
          </a:xfrm>
          <a:prstGeom prst="rect">
            <a:avLst/>
          </a:prstGeom>
        </p:spPr>
        <p:txBody>
          <a:bodyPr vert="horz" lIns="91440" tIns="45720" rIns="91440" bIns="45720" rtlCol="0" anchor="t">
            <a:normAutofit/>
          </a:bodyPr>
          <a:lstStyle>
            <a:lvl1pPr marL="306000" indent="-306000" algn="l" defTabSz="457200" rtl="0" eaLnBrk="1" latinLnBrk="0" hangingPunct="1">
              <a:lnSpc>
                <a:spcPts val="3000"/>
              </a:lnSpc>
              <a:spcBef>
                <a:spcPts val="300"/>
              </a:spcBef>
              <a:spcAft>
                <a:spcPts val="300"/>
              </a:spcAft>
              <a:buClr>
                <a:schemeClr val="accent1"/>
              </a:buClr>
              <a:buSzPct val="80000"/>
              <a:buFont typeface="Wingdings" panose="05000000000000000000" pitchFamily="2" charset="2"/>
              <a:buChar char="§"/>
              <a:defRPr sz="2400" b="0" i="0" kern="1200">
                <a:solidFill>
                  <a:schemeClr val="tx1"/>
                </a:solidFill>
                <a:latin typeface="Arial" panose="020B0604020202020204" pitchFamily="34" charset="0"/>
                <a:ea typeface="+mj-ea"/>
                <a:cs typeface="Arial" panose="020B0604020202020204" pitchFamily="34" charset="0"/>
              </a:defRPr>
            </a:lvl1pPr>
            <a:lvl2pPr marL="517525" indent="-193675" algn="l" defTabSz="457200" rtl="0" eaLnBrk="1" latinLnBrk="0" hangingPunct="1">
              <a:lnSpc>
                <a:spcPts val="2400"/>
              </a:lnSpc>
              <a:spcBef>
                <a:spcPts val="0"/>
              </a:spcBef>
              <a:spcAft>
                <a:spcPts val="300"/>
              </a:spcAft>
              <a:buClr>
                <a:schemeClr val="accent1"/>
              </a:buClr>
              <a:buSzPct val="100000"/>
              <a:buFont typeface="Montserrat SemiBold" panose="00000700000000000000" pitchFamily="2" charset="0"/>
              <a:buChar char="–"/>
              <a:tabLst/>
              <a:defRPr sz="2000" b="0" i="0" kern="1200">
                <a:solidFill>
                  <a:schemeClr val="tx1"/>
                </a:solidFill>
                <a:latin typeface="Arial" panose="020B0604020202020204" pitchFamily="34" charset="0"/>
                <a:ea typeface="+mj-ea"/>
                <a:cs typeface="Arial" panose="020B0604020202020204" pitchFamily="34" charset="0"/>
              </a:defRPr>
            </a:lvl2pPr>
            <a:lvl3pPr marL="900000" indent="-270000" algn="l" defTabSz="457200" rtl="0" eaLnBrk="1" latinLnBrk="0" hangingPunct="1">
              <a:spcBef>
                <a:spcPts val="1000"/>
              </a:spcBef>
              <a:spcAft>
                <a:spcPts val="0"/>
              </a:spcAft>
              <a:buClr>
                <a:srgbClr val="222A35"/>
              </a:buClr>
              <a:buSzPct val="80000"/>
              <a:buFont typeface="Arial" panose="020B0604020202020204" pitchFamily="34" charset="0"/>
              <a:buChar char="•"/>
              <a:defRPr sz="2000" b="0" i="0" kern="1200">
                <a:solidFill>
                  <a:schemeClr val="tx1"/>
                </a:solidFill>
                <a:latin typeface="+mj-lt"/>
                <a:ea typeface="+mj-ea"/>
                <a:cs typeface="+mj-cs"/>
              </a:defRPr>
            </a:lvl3pPr>
            <a:lvl4pPr marL="1242000" indent="-234000" algn="l" defTabSz="457200" rtl="0" eaLnBrk="1" latinLnBrk="0" hangingPunct="1">
              <a:spcBef>
                <a:spcPts val="1000"/>
              </a:spcBef>
              <a:spcAft>
                <a:spcPts val="0"/>
              </a:spcAft>
              <a:buClr>
                <a:srgbClr val="222A35"/>
              </a:buClr>
              <a:buSzPct val="80000"/>
              <a:buFont typeface="Franklin Gothic Book" panose="020B0503020102020204" pitchFamily="34" charset="0"/>
              <a:buChar char="―"/>
              <a:defRPr sz="1600" b="0" i="0" kern="1200">
                <a:solidFill>
                  <a:schemeClr val="tx1"/>
                </a:solidFill>
                <a:latin typeface="+mj-lt"/>
                <a:ea typeface="+mj-ea"/>
                <a:cs typeface="+mj-cs"/>
              </a:defRPr>
            </a:lvl4pPr>
            <a:lvl5pPr marL="1602000" indent="-234000" algn="l" defTabSz="457200" rtl="0" eaLnBrk="1" latinLnBrk="0" hangingPunct="1">
              <a:spcBef>
                <a:spcPts val="1000"/>
              </a:spcBef>
              <a:spcAft>
                <a:spcPts val="0"/>
              </a:spcAft>
              <a:buClr>
                <a:srgbClr val="222A35"/>
              </a:buClr>
              <a:buSzPct val="80000"/>
              <a:buFont typeface="Franklin Gothic Book" panose="020B0503020102020204" pitchFamily="34" charset="0"/>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305435" indent="-305435"/>
            <a:r>
              <a:rPr lang="en-US">
                <a:solidFill>
                  <a:schemeClr val="tx2"/>
                </a:solidFill>
                <a:latin typeface="Arial"/>
                <a:cs typeface="Arial"/>
              </a:rPr>
              <a:t>85% “Fair” Condition</a:t>
            </a:r>
          </a:p>
          <a:p>
            <a:pPr marL="305435" indent="-305435"/>
            <a:r>
              <a:rPr lang="en-US">
                <a:solidFill>
                  <a:schemeClr val="tx2"/>
                </a:solidFill>
                <a:latin typeface="Arial"/>
                <a:cs typeface="Arial"/>
              </a:rPr>
              <a:t>15% “Poor” Condition</a:t>
            </a:r>
          </a:p>
        </p:txBody>
      </p:sp>
      <p:pic>
        <p:nvPicPr>
          <p:cNvPr id="10" name="Picture 9" descr="Graph of unauthorized trails, categorized by width">
            <a:extLst>
              <a:ext uri="{FF2B5EF4-FFF2-40B4-BE49-F238E27FC236}">
                <a16:creationId xmlns:a16="http://schemas.microsoft.com/office/drawing/2014/main" id="{AC3C0207-4BA7-31A4-5A23-CB821295EBB3}"/>
              </a:ext>
            </a:extLst>
          </p:cNvPr>
          <p:cNvPicPr>
            <a:picLocks noChangeAspect="1"/>
          </p:cNvPicPr>
          <p:nvPr/>
        </p:nvPicPr>
        <p:blipFill>
          <a:blip r:embed="rId3"/>
          <a:stretch>
            <a:fillRect/>
          </a:stretch>
        </p:blipFill>
        <p:spPr>
          <a:xfrm>
            <a:off x="1373532" y="2629747"/>
            <a:ext cx="3905050" cy="1673945"/>
          </a:xfrm>
          <a:prstGeom prst="rect">
            <a:avLst/>
          </a:prstGeom>
        </p:spPr>
      </p:pic>
      <p:graphicFrame>
        <p:nvGraphicFramePr>
          <p:cNvPr id="31" name="Table 30" descr="Landscape Designation Table showing the intended density for parklands is high density with 6-8 kilometers of trails per square kilometer.">
            <a:extLst>
              <a:ext uri="{FF2B5EF4-FFF2-40B4-BE49-F238E27FC236}">
                <a16:creationId xmlns:a16="http://schemas.microsoft.com/office/drawing/2014/main" id="{BD3B4737-9EB0-8CA9-FBA7-B0316F7A184F}"/>
              </a:ext>
            </a:extLst>
          </p:cNvPr>
          <p:cNvGraphicFramePr>
            <a:graphicFrameLocks noGrp="1"/>
          </p:cNvGraphicFramePr>
          <p:nvPr>
            <p:extLst>
              <p:ext uri="{D42A27DB-BD31-4B8C-83A1-F6EECF244321}">
                <p14:modId xmlns:p14="http://schemas.microsoft.com/office/powerpoint/2010/main" val="671466055"/>
              </p:ext>
            </p:extLst>
          </p:nvPr>
        </p:nvGraphicFramePr>
        <p:xfrm>
          <a:off x="1583218" y="4571586"/>
          <a:ext cx="3497262" cy="1088230"/>
        </p:xfrm>
        <a:graphic>
          <a:graphicData uri="http://schemas.openxmlformats.org/drawingml/2006/table">
            <a:tbl>
              <a:tblPr firstRow="1"/>
              <a:tblGrid>
                <a:gridCol w="1727393">
                  <a:extLst>
                    <a:ext uri="{9D8B030D-6E8A-4147-A177-3AD203B41FA5}">
                      <a16:colId xmlns:a16="http://schemas.microsoft.com/office/drawing/2014/main" val="3755215714"/>
                    </a:ext>
                  </a:extLst>
                </a:gridCol>
                <a:gridCol w="892014">
                  <a:extLst>
                    <a:ext uri="{9D8B030D-6E8A-4147-A177-3AD203B41FA5}">
                      <a16:colId xmlns:a16="http://schemas.microsoft.com/office/drawing/2014/main" val="1148209222"/>
                    </a:ext>
                  </a:extLst>
                </a:gridCol>
                <a:gridCol w="877855">
                  <a:extLst>
                    <a:ext uri="{9D8B030D-6E8A-4147-A177-3AD203B41FA5}">
                      <a16:colId xmlns:a16="http://schemas.microsoft.com/office/drawing/2014/main" val="231556255"/>
                    </a:ext>
                  </a:extLst>
                </a:gridCol>
              </a:tblGrid>
              <a:tr h="217646">
                <a:tc>
                  <a:txBody>
                    <a:bodyPr/>
                    <a:lstStyle/>
                    <a:p>
                      <a:pPr algn="ctr" fontAlgn="ctr">
                        <a:buNone/>
                      </a:pPr>
                      <a:r>
                        <a:rPr lang="en-US" sz="1100" b="1" i="0" u="sng" strike="noStrike">
                          <a:solidFill>
                            <a:srgbClr val="0D0D0D"/>
                          </a:solidFill>
                          <a:effectLst/>
                          <a:latin typeface="Aptos Narrow" panose="020B0004020202020204" pitchFamily="34" charset="0"/>
                        </a:rPr>
                        <a:t>Landscape Designation</a:t>
                      </a: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92D050"/>
                    </a:solidFill>
                  </a:tcPr>
                </a:tc>
                <a:tc>
                  <a:txBody>
                    <a:bodyPr/>
                    <a:lstStyle/>
                    <a:p>
                      <a:pPr algn="ctr" fontAlgn="ctr">
                        <a:buNone/>
                      </a:pPr>
                      <a:r>
                        <a:rPr lang="en-US" sz="1100" b="1" i="0" u="sng" strike="noStrike">
                          <a:solidFill>
                            <a:srgbClr val="0D0D0D"/>
                          </a:solidFill>
                          <a:effectLst/>
                          <a:latin typeface="Aptos Narrow" panose="020B0004020202020204" pitchFamily="34" charset="0"/>
                        </a:rPr>
                        <a:t>Density</a:t>
                      </a: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92D050"/>
                    </a:solidFill>
                  </a:tcPr>
                </a:tc>
                <a:tc>
                  <a:txBody>
                    <a:bodyPr/>
                    <a:lstStyle/>
                    <a:p>
                      <a:pPr algn="ctr" fontAlgn="ctr">
                        <a:buNone/>
                      </a:pPr>
                      <a:r>
                        <a:rPr lang="en-US" sz="1100" b="1" i="0" u="sng" strike="noStrike">
                          <a:solidFill>
                            <a:srgbClr val="0D0D0D"/>
                          </a:solidFill>
                          <a:effectLst/>
                          <a:latin typeface="Aptos Narrow" panose="020B0004020202020204" pitchFamily="34" charset="0"/>
                        </a:rPr>
                        <a:t>Metric*</a:t>
                      </a: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92D050"/>
                    </a:solidFill>
                  </a:tcPr>
                </a:tc>
                <a:extLst>
                  <a:ext uri="{0D108BD9-81ED-4DB2-BD59-A6C34878D82A}">
                    <a16:rowId xmlns:a16="http://schemas.microsoft.com/office/drawing/2014/main" val="3650576315"/>
                  </a:ext>
                </a:extLst>
              </a:tr>
              <a:tr h="217646">
                <a:tc>
                  <a:txBody>
                    <a:bodyPr/>
                    <a:lstStyle/>
                    <a:p>
                      <a:pPr algn="ctr" fontAlgn="ctr">
                        <a:buNone/>
                      </a:pPr>
                      <a:r>
                        <a:rPr lang="en-US" sz="1100" b="1" i="0" u="none" strike="noStrike">
                          <a:solidFill>
                            <a:srgbClr val="000000"/>
                          </a:solidFill>
                          <a:effectLst/>
                          <a:latin typeface="Aptos Narrow" panose="020B0004020202020204" pitchFamily="34" charset="0"/>
                        </a:rPr>
                        <a:t>Reserve</a:t>
                      </a: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100" b="0" i="0" u="none" strike="noStrike">
                          <a:solidFill>
                            <a:srgbClr val="000000"/>
                          </a:solidFill>
                          <a:effectLst/>
                          <a:latin typeface="Aptos Narrow" panose="020B0004020202020204" pitchFamily="34" charset="0"/>
                        </a:rPr>
                        <a:t>Low </a:t>
                      </a: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100" b="0" i="0" u="none" strike="noStrike">
                          <a:solidFill>
                            <a:srgbClr val="000000"/>
                          </a:solidFill>
                          <a:effectLst/>
                          <a:latin typeface="Aptos Narrow" panose="020B0004020202020204" pitchFamily="34" charset="0"/>
                        </a:rPr>
                        <a:t>&lt;3 km/</a:t>
                      </a:r>
                      <a:r>
                        <a:rPr lang="en-US" sz="1100" b="0" i="0" u="none" strike="noStrike" err="1">
                          <a:solidFill>
                            <a:srgbClr val="000000"/>
                          </a:solidFill>
                          <a:effectLst/>
                          <a:latin typeface="Aptos Narrow" panose="020B0004020202020204" pitchFamily="34" charset="0"/>
                        </a:rPr>
                        <a:t>sqkm</a:t>
                      </a:r>
                      <a:endParaRPr lang="en-US" sz="1100" b="0" i="0" u="none" strike="noStrike">
                        <a:solidFill>
                          <a:srgbClr val="000000"/>
                        </a:solidFill>
                        <a:effectLst/>
                        <a:latin typeface="Aptos Narrow" panose="020B0004020202020204" pitchFamily="34" charset="0"/>
                      </a:endParaRP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1939274999"/>
                  </a:ext>
                </a:extLst>
              </a:tr>
              <a:tr h="217646">
                <a:tc>
                  <a:txBody>
                    <a:bodyPr/>
                    <a:lstStyle/>
                    <a:p>
                      <a:pPr algn="ctr" fontAlgn="ctr">
                        <a:buNone/>
                      </a:pPr>
                      <a:r>
                        <a:rPr lang="en-US" sz="1100" b="1" i="0" u="none" strike="noStrike">
                          <a:solidFill>
                            <a:srgbClr val="000000"/>
                          </a:solidFill>
                          <a:effectLst/>
                          <a:latin typeface="Aptos Narrow" panose="020B0004020202020204" pitchFamily="34" charset="0"/>
                        </a:rPr>
                        <a:t>Woodland</a:t>
                      </a: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FFFFFF"/>
                    </a:solidFill>
                  </a:tcPr>
                </a:tc>
                <a:tc>
                  <a:txBody>
                    <a:bodyPr/>
                    <a:lstStyle/>
                    <a:p>
                      <a:pPr algn="ctr" fontAlgn="ctr">
                        <a:buNone/>
                      </a:pPr>
                      <a:r>
                        <a:rPr lang="en-US" sz="1100" b="0" i="0" u="none" strike="noStrike">
                          <a:solidFill>
                            <a:srgbClr val="000000"/>
                          </a:solidFill>
                          <a:effectLst/>
                          <a:latin typeface="Aptos Narrow" panose="020B0004020202020204" pitchFamily="34" charset="0"/>
                        </a:rPr>
                        <a:t>Moderate</a:t>
                      </a: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FFFFFF"/>
                    </a:solidFill>
                  </a:tcPr>
                </a:tc>
                <a:tc>
                  <a:txBody>
                    <a:bodyPr/>
                    <a:lstStyle/>
                    <a:p>
                      <a:pPr algn="ctr" fontAlgn="ctr">
                        <a:buNone/>
                      </a:pPr>
                      <a:r>
                        <a:rPr lang="en-US" sz="1100" b="0" i="0" u="none" strike="noStrike">
                          <a:solidFill>
                            <a:srgbClr val="000000"/>
                          </a:solidFill>
                          <a:effectLst/>
                          <a:latin typeface="Aptos Narrow" panose="020B0004020202020204" pitchFamily="34" charset="0"/>
                        </a:rPr>
                        <a:t>3-6 km/sqkm</a:t>
                      </a: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FFFFFF"/>
                    </a:solidFill>
                  </a:tcPr>
                </a:tc>
                <a:extLst>
                  <a:ext uri="{0D108BD9-81ED-4DB2-BD59-A6C34878D82A}">
                    <a16:rowId xmlns:a16="http://schemas.microsoft.com/office/drawing/2014/main" val="692108512"/>
                  </a:ext>
                </a:extLst>
              </a:tr>
              <a:tr h="217646">
                <a:tc>
                  <a:txBody>
                    <a:bodyPr/>
                    <a:lstStyle/>
                    <a:p>
                      <a:pPr algn="ctr" fontAlgn="ctr">
                        <a:buNone/>
                      </a:pPr>
                      <a:r>
                        <a:rPr lang="en-US" sz="1100" b="1" i="0" u="none" strike="noStrike">
                          <a:solidFill>
                            <a:srgbClr val="000000"/>
                          </a:solidFill>
                          <a:effectLst/>
                          <a:latin typeface="Aptos Narrow" panose="020B0004020202020204" pitchFamily="34" charset="0"/>
                        </a:rPr>
                        <a:t>Parkland</a:t>
                      </a: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100" b="0" i="0" u="none" strike="noStrike">
                          <a:solidFill>
                            <a:srgbClr val="000000"/>
                          </a:solidFill>
                          <a:effectLst/>
                          <a:latin typeface="Aptos Narrow" panose="020B0004020202020204" pitchFamily="34" charset="0"/>
                        </a:rPr>
                        <a:t>High</a:t>
                      </a: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100" b="0" i="0" u="none" strike="noStrike">
                          <a:solidFill>
                            <a:srgbClr val="000000"/>
                          </a:solidFill>
                          <a:effectLst/>
                          <a:latin typeface="Aptos Narrow" panose="020B0004020202020204" pitchFamily="34" charset="0"/>
                        </a:rPr>
                        <a:t>6-9 km/</a:t>
                      </a:r>
                      <a:r>
                        <a:rPr lang="en-US" sz="1100" b="0" i="0" u="none" strike="noStrike" err="1">
                          <a:solidFill>
                            <a:srgbClr val="000000"/>
                          </a:solidFill>
                          <a:effectLst/>
                          <a:latin typeface="Aptos Narrow" panose="020B0004020202020204" pitchFamily="34" charset="0"/>
                        </a:rPr>
                        <a:t>sqkm</a:t>
                      </a:r>
                      <a:endParaRPr lang="en-US" sz="1100" b="0" i="0" u="none" strike="noStrike">
                        <a:solidFill>
                          <a:srgbClr val="000000"/>
                        </a:solidFill>
                        <a:effectLst/>
                        <a:latin typeface="Aptos Narrow" panose="020B0004020202020204" pitchFamily="34" charset="0"/>
                      </a:endParaRP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1829999666"/>
                  </a:ext>
                </a:extLst>
              </a:tr>
              <a:tr h="217646">
                <a:tc>
                  <a:txBody>
                    <a:bodyPr/>
                    <a:lstStyle/>
                    <a:p>
                      <a:pPr algn="ctr" fontAlgn="ctr">
                        <a:buNone/>
                      </a:pPr>
                      <a:r>
                        <a:rPr lang="en-US" sz="1100" b="0" i="0" u="none" strike="noStrike">
                          <a:solidFill>
                            <a:srgbClr val="000000"/>
                          </a:solidFill>
                          <a:effectLst/>
                          <a:latin typeface="Aptos Narrow" panose="020B0004020202020204" pitchFamily="34" charset="0"/>
                        </a:rPr>
                        <a:t>--------</a:t>
                      </a: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FFFFFF"/>
                    </a:solidFill>
                  </a:tcPr>
                </a:tc>
                <a:tc>
                  <a:txBody>
                    <a:bodyPr/>
                    <a:lstStyle/>
                    <a:p>
                      <a:pPr algn="ctr" fontAlgn="ctr">
                        <a:buNone/>
                      </a:pPr>
                      <a:r>
                        <a:rPr lang="en-US" sz="1100" b="0" i="0" u="none" strike="noStrike">
                          <a:solidFill>
                            <a:srgbClr val="000000"/>
                          </a:solidFill>
                          <a:effectLst/>
                          <a:latin typeface="Aptos Narrow" panose="020B0004020202020204" pitchFamily="34" charset="0"/>
                        </a:rPr>
                        <a:t>Excessive</a:t>
                      </a: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FFFFFF"/>
                    </a:solidFill>
                  </a:tcPr>
                </a:tc>
                <a:tc>
                  <a:txBody>
                    <a:bodyPr/>
                    <a:lstStyle/>
                    <a:p>
                      <a:pPr algn="ctr" fontAlgn="ctr">
                        <a:buNone/>
                      </a:pPr>
                      <a:r>
                        <a:rPr lang="en-US" sz="1100" b="0" i="0" u="none" strike="noStrike" dirty="0">
                          <a:solidFill>
                            <a:srgbClr val="000000"/>
                          </a:solidFill>
                          <a:effectLst/>
                          <a:latin typeface="Aptos Narrow" panose="020B0004020202020204" pitchFamily="34" charset="0"/>
                        </a:rPr>
                        <a:t>&gt;9 km/</a:t>
                      </a:r>
                      <a:r>
                        <a:rPr lang="en-US" sz="1100" b="0" i="0" u="none" strike="noStrike" dirty="0" err="1">
                          <a:solidFill>
                            <a:srgbClr val="000000"/>
                          </a:solidFill>
                          <a:effectLst/>
                          <a:latin typeface="Aptos Narrow" panose="020B0004020202020204" pitchFamily="34" charset="0"/>
                        </a:rPr>
                        <a:t>sqkm</a:t>
                      </a:r>
                      <a:r>
                        <a:rPr lang="en-US" sz="1100" b="0" i="0" u="none" strike="noStrike" dirty="0">
                          <a:solidFill>
                            <a:srgbClr val="000000"/>
                          </a:solidFill>
                          <a:effectLst/>
                          <a:latin typeface="Aptos Narrow" panose="020B0004020202020204" pitchFamily="34" charset="0"/>
                        </a:rPr>
                        <a:t> </a:t>
                      </a: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FFFFFF"/>
                    </a:solidFill>
                  </a:tcPr>
                </a:tc>
                <a:extLst>
                  <a:ext uri="{0D108BD9-81ED-4DB2-BD59-A6C34878D82A}">
                    <a16:rowId xmlns:a16="http://schemas.microsoft.com/office/drawing/2014/main" val="546011313"/>
                  </a:ext>
                </a:extLst>
              </a:tr>
            </a:tbl>
          </a:graphicData>
        </a:graphic>
      </p:graphicFrame>
      <p:sp>
        <p:nvSpPr>
          <p:cNvPr id="33" name="Rectangle 32">
            <a:extLst>
              <a:ext uri="{FF2B5EF4-FFF2-40B4-BE49-F238E27FC236}">
                <a16:creationId xmlns:a16="http://schemas.microsoft.com/office/drawing/2014/main" id="{C6A69125-09D5-C1F9-F606-A74739EE1D12}"/>
              </a:ext>
              <a:ext uri="{C183D7F6-B498-43B3-948B-1728B52AA6E4}">
                <adec:decorative xmlns:adec="http://schemas.microsoft.com/office/drawing/2017/decorative" val="1"/>
              </a:ext>
            </a:extLst>
          </p:cNvPr>
          <p:cNvSpPr/>
          <p:nvPr/>
        </p:nvSpPr>
        <p:spPr>
          <a:xfrm>
            <a:off x="1578826" y="5009991"/>
            <a:ext cx="3497262" cy="209550"/>
          </a:xfrm>
          <a:prstGeom prst="rect">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D1E3011-09FA-09EB-B589-6C32E30A9EE9}"/>
              </a:ext>
              <a:ext uri="{C183D7F6-B498-43B3-948B-1728B52AA6E4}">
                <adec:decorative xmlns:adec="http://schemas.microsoft.com/office/drawing/2017/decorative" val="1"/>
              </a:ext>
            </a:extLst>
          </p:cNvPr>
          <p:cNvPicPr>
            <a:picLocks noChangeAspect="1"/>
          </p:cNvPicPr>
          <p:nvPr/>
        </p:nvPicPr>
        <p:blipFill>
          <a:blip r:embed="rId4"/>
          <a:srcRect r="10301" b="23905"/>
          <a:stretch>
            <a:fillRect/>
          </a:stretch>
        </p:blipFill>
        <p:spPr>
          <a:xfrm>
            <a:off x="6666335" y="5330536"/>
            <a:ext cx="1423556" cy="1527464"/>
          </a:xfrm>
          <a:prstGeom prst="rect">
            <a:avLst/>
          </a:prstGeom>
          <a:ln w="19050">
            <a:solidFill>
              <a:srgbClr val="000000"/>
            </a:solidFill>
          </a:ln>
        </p:spPr>
      </p:pic>
      <p:sp>
        <p:nvSpPr>
          <p:cNvPr id="5" name="TextBox 4">
            <a:extLst>
              <a:ext uri="{FF2B5EF4-FFF2-40B4-BE49-F238E27FC236}">
                <a16:creationId xmlns:a16="http://schemas.microsoft.com/office/drawing/2014/main" id="{76EDFB1B-BD2F-0056-1AD4-89C3B3CF59FB}"/>
              </a:ext>
            </a:extLst>
          </p:cNvPr>
          <p:cNvSpPr txBox="1"/>
          <p:nvPr/>
        </p:nvSpPr>
        <p:spPr>
          <a:xfrm>
            <a:off x="2315228" y="5787340"/>
            <a:ext cx="2253803" cy="276999"/>
          </a:xfrm>
          <a:prstGeom prst="rect">
            <a:avLst/>
          </a:prstGeom>
          <a:noFill/>
        </p:spPr>
        <p:txBody>
          <a:bodyPr wrap="square" rtlCol="0">
            <a:spAutoFit/>
          </a:bodyPr>
          <a:lstStyle/>
          <a:p>
            <a:r>
              <a:rPr lang="en-US" sz="1200" b="1" dirty="0"/>
              <a:t>Trail Density Analysis</a:t>
            </a:r>
          </a:p>
        </p:txBody>
      </p:sp>
      <p:graphicFrame>
        <p:nvGraphicFramePr>
          <p:cNvPr id="3" name="Table 2" descr="Robinson Trail Density Analysis table showing authorized trails have a high trail density and all trails have an excessive trail density.">
            <a:extLst>
              <a:ext uri="{FF2B5EF4-FFF2-40B4-BE49-F238E27FC236}">
                <a16:creationId xmlns:a16="http://schemas.microsoft.com/office/drawing/2014/main" id="{A361CACE-AF1B-4508-800E-8120E1F2CFC4}"/>
              </a:ext>
            </a:extLst>
          </p:cNvPr>
          <p:cNvGraphicFramePr>
            <a:graphicFrameLocks noGrp="1"/>
          </p:cNvGraphicFramePr>
          <p:nvPr>
            <p:extLst>
              <p:ext uri="{D42A27DB-BD31-4B8C-83A1-F6EECF244321}">
                <p14:modId xmlns:p14="http://schemas.microsoft.com/office/powerpoint/2010/main" val="2952204277"/>
              </p:ext>
            </p:extLst>
          </p:nvPr>
        </p:nvGraphicFramePr>
        <p:xfrm>
          <a:off x="923398" y="6128732"/>
          <a:ext cx="4432299" cy="571830"/>
        </p:xfrm>
        <a:graphic>
          <a:graphicData uri="http://schemas.openxmlformats.org/drawingml/2006/table">
            <a:tbl>
              <a:tblPr firstRow="1"/>
              <a:tblGrid>
                <a:gridCol w="1185835">
                  <a:extLst>
                    <a:ext uri="{9D8B030D-6E8A-4147-A177-3AD203B41FA5}">
                      <a16:colId xmlns:a16="http://schemas.microsoft.com/office/drawing/2014/main" val="2352612749"/>
                    </a:ext>
                  </a:extLst>
                </a:gridCol>
                <a:gridCol w="787316">
                  <a:extLst>
                    <a:ext uri="{9D8B030D-6E8A-4147-A177-3AD203B41FA5}">
                      <a16:colId xmlns:a16="http://schemas.microsoft.com/office/drawing/2014/main" val="3470694604"/>
                    </a:ext>
                  </a:extLst>
                </a:gridCol>
                <a:gridCol w="913676">
                  <a:extLst>
                    <a:ext uri="{9D8B030D-6E8A-4147-A177-3AD203B41FA5}">
                      <a16:colId xmlns:a16="http://schemas.microsoft.com/office/drawing/2014/main" val="277963023"/>
                    </a:ext>
                  </a:extLst>
                </a:gridCol>
                <a:gridCol w="1545472">
                  <a:extLst>
                    <a:ext uri="{9D8B030D-6E8A-4147-A177-3AD203B41FA5}">
                      <a16:colId xmlns:a16="http://schemas.microsoft.com/office/drawing/2014/main" val="550203147"/>
                    </a:ext>
                  </a:extLst>
                </a:gridCol>
              </a:tblGrid>
              <a:tr h="190610">
                <a:tc>
                  <a:txBody>
                    <a:bodyPr/>
                    <a:lstStyle/>
                    <a:p>
                      <a:pPr algn="l" fontAlgn="b">
                        <a:buNone/>
                      </a:pPr>
                      <a:endParaRPr lang="en-US" sz="1100" b="1" i="0" u="none" strike="noStrike">
                        <a:solidFill>
                          <a:srgbClr val="747474"/>
                        </a:solidFill>
                        <a:effectLst/>
                        <a:latin typeface="Aptos Narrow" panose="020B0004020202020204" pitchFamily="34" charset="0"/>
                      </a:endParaRPr>
                    </a:p>
                  </a:txBody>
                  <a:tcPr marL="7620" marR="7620" marT="7620" marB="0" anchor="b">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FFFFFF"/>
                    </a:solidFill>
                  </a:tcPr>
                </a:tc>
                <a:tc>
                  <a:txBody>
                    <a:bodyPr/>
                    <a:lstStyle/>
                    <a:p>
                      <a:pPr algn="ctr" fontAlgn="ctr">
                        <a:buNone/>
                      </a:pPr>
                      <a:r>
                        <a:rPr lang="en-US" sz="1100" b="1" i="0" u="none" strike="noStrike" dirty="0">
                          <a:solidFill>
                            <a:srgbClr val="000000"/>
                          </a:solidFill>
                          <a:effectLst/>
                          <a:latin typeface="Aptos Narrow"/>
                        </a:rPr>
                        <a:t>km/</a:t>
                      </a:r>
                      <a:r>
                        <a:rPr lang="en-US" sz="1100" b="1" i="0" u="none" strike="noStrike" dirty="0" err="1">
                          <a:solidFill>
                            <a:srgbClr val="000000"/>
                          </a:solidFill>
                          <a:effectLst/>
                          <a:latin typeface="Aptos Narrow"/>
                        </a:rPr>
                        <a:t>sqkm</a:t>
                      </a:r>
                      <a:endParaRPr lang="en-US" sz="1100" b="1" i="0" u="none" strike="noStrike" dirty="0">
                        <a:solidFill>
                          <a:srgbClr val="000000"/>
                        </a:solidFill>
                        <a:effectLst/>
                        <a:latin typeface="Aptos Narrow"/>
                      </a:endParaRP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FFFFFF"/>
                    </a:solidFill>
                  </a:tcPr>
                </a:tc>
                <a:tc>
                  <a:txBody>
                    <a:bodyPr/>
                    <a:lstStyle/>
                    <a:p>
                      <a:pPr algn="ctr" fontAlgn="ctr">
                        <a:buNone/>
                      </a:pPr>
                      <a:r>
                        <a:rPr lang="en-US" sz="1100" b="1" i="0" u="none" strike="noStrike">
                          <a:solidFill>
                            <a:srgbClr val="000000"/>
                          </a:solidFill>
                          <a:effectLst/>
                          <a:latin typeface="Aptos Narrow"/>
                        </a:rPr>
                        <a:t>Trail Density</a:t>
                      </a: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FFFFFF"/>
                    </a:solidFill>
                  </a:tcPr>
                </a:tc>
                <a:tc>
                  <a:txBody>
                    <a:bodyPr/>
                    <a:lstStyle/>
                    <a:p>
                      <a:pPr algn="ctr" fontAlgn="ctr">
                        <a:buNone/>
                      </a:pPr>
                      <a:r>
                        <a:rPr lang="en-US" sz="1100" b="1" i="0" u="none" strike="noStrike" dirty="0">
                          <a:solidFill>
                            <a:srgbClr val="000000"/>
                          </a:solidFill>
                          <a:effectLst/>
                          <a:latin typeface="Aptos Narrow"/>
                        </a:rPr>
                        <a:t>Trail Density Metric</a:t>
                      </a: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FFFFFF"/>
                    </a:solidFill>
                  </a:tcPr>
                </a:tc>
                <a:extLst>
                  <a:ext uri="{0D108BD9-81ED-4DB2-BD59-A6C34878D82A}">
                    <a16:rowId xmlns:a16="http://schemas.microsoft.com/office/drawing/2014/main" val="2289875430"/>
                  </a:ext>
                </a:extLst>
              </a:tr>
              <a:tr h="190610">
                <a:tc>
                  <a:txBody>
                    <a:bodyPr/>
                    <a:lstStyle/>
                    <a:p>
                      <a:pPr algn="l" fontAlgn="ctr">
                        <a:buNone/>
                      </a:pPr>
                      <a:r>
                        <a:rPr lang="en-US" sz="1100" b="1" i="0" u="none" strike="noStrike">
                          <a:solidFill>
                            <a:srgbClr val="000000"/>
                          </a:solidFill>
                          <a:effectLst/>
                          <a:latin typeface="Aptos Narrow"/>
                        </a:rPr>
                        <a:t>Authorized Trails</a:t>
                      </a:r>
                    </a:p>
                  </a:txBody>
                  <a:tcPr marL="13716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100" b="0" i="0" u="none" strike="noStrike">
                          <a:solidFill>
                            <a:srgbClr val="000000"/>
                          </a:solidFill>
                          <a:effectLst/>
                          <a:latin typeface="Aptos Narrow"/>
                        </a:rPr>
                        <a:t>3.3</a:t>
                      </a:r>
                      <a:endParaRPr lang="en-US"/>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100" b="0" i="0" u="none" strike="noStrike">
                          <a:solidFill>
                            <a:srgbClr val="000000"/>
                          </a:solidFill>
                          <a:effectLst/>
                          <a:latin typeface="Aptos Narrow"/>
                        </a:rPr>
                        <a:t>Moderate</a:t>
                      </a: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tc>
                  <a:txBody>
                    <a:bodyPr/>
                    <a:lstStyle/>
                    <a:p>
                      <a:pPr algn="ctr" fontAlgn="ctr">
                        <a:buNone/>
                      </a:pPr>
                      <a:r>
                        <a:rPr lang="en-US" sz="1100" b="0" i="0" u="none" strike="noStrike">
                          <a:solidFill>
                            <a:srgbClr val="000000"/>
                          </a:solidFill>
                          <a:effectLst/>
                          <a:latin typeface="Aptos Narrow"/>
                        </a:rPr>
                        <a:t>3-6 km/</a:t>
                      </a:r>
                      <a:r>
                        <a:rPr lang="en-US" sz="1100" b="0" i="0" u="none" strike="noStrike" err="1">
                          <a:solidFill>
                            <a:srgbClr val="000000"/>
                          </a:solidFill>
                          <a:effectLst/>
                          <a:latin typeface="Aptos Narrow"/>
                        </a:rPr>
                        <a:t>sqkm</a:t>
                      </a:r>
                      <a:endParaRPr lang="en-US" sz="1100" b="0" i="0" u="none" strike="noStrike">
                        <a:solidFill>
                          <a:srgbClr val="000000"/>
                        </a:solidFill>
                        <a:effectLst/>
                        <a:latin typeface="Aptos Narrow"/>
                      </a:endParaRPr>
                    </a:p>
                  </a:txBody>
                  <a:tcPr marL="7620" marR="7620" marT="7620" marB="0" anchor="b">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DAF2D0"/>
                    </a:solidFill>
                  </a:tcPr>
                </a:tc>
                <a:extLst>
                  <a:ext uri="{0D108BD9-81ED-4DB2-BD59-A6C34878D82A}">
                    <a16:rowId xmlns:a16="http://schemas.microsoft.com/office/drawing/2014/main" val="3375430104"/>
                  </a:ext>
                </a:extLst>
              </a:tr>
              <a:tr h="190610">
                <a:tc>
                  <a:txBody>
                    <a:bodyPr/>
                    <a:lstStyle/>
                    <a:p>
                      <a:pPr algn="l" fontAlgn="ctr">
                        <a:buNone/>
                      </a:pPr>
                      <a:r>
                        <a:rPr lang="en-US" sz="1100" b="1" i="0" u="none" strike="noStrike">
                          <a:solidFill>
                            <a:srgbClr val="000000"/>
                          </a:solidFill>
                          <a:effectLst/>
                          <a:latin typeface="Aptos Narrow"/>
                        </a:rPr>
                        <a:t>All Trails</a:t>
                      </a:r>
                    </a:p>
                  </a:txBody>
                  <a:tcPr marL="13716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FFFFFF"/>
                    </a:solidFill>
                  </a:tcPr>
                </a:tc>
                <a:tc>
                  <a:txBody>
                    <a:bodyPr/>
                    <a:lstStyle/>
                    <a:p>
                      <a:pPr algn="ctr" fontAlgn="ctr">
                        <a:buNone/>
                      </a:pPr>
                      <a:r>
                        <a:rPr lang="en-US" sz="1100" b="0" i="0" u="none" strike="noStrike">
                          <a:solidFill>
                            <a:srgbClr val="000000"/>
                          </a:solidFill>
                          <a:effectLst/>
                          <a:latin typeface="Aptos Narrow"/>
                        </a:rPr>
                        <a:t>4</a:t>
                      </a:r>
                      <a:endParaRPr lang="en-US" sz="1100" b="0" i="0" u="none" strike="noStrike">
                        <a:solidFill>
                          <a:srgbClr val="000000"/>
                        </a:solidFill>
                        <a:effectLst/>
                        <a:latin typeface="Aptos Narrow" panose="020B0004020202020204" pitchFamily="34" charset="0"/>
                      </a:endParaRP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FFFFFF"/>
                    </a:solidFill>
                  </a:tcPr>
                </a:tc>
                <a:tc>
                  <a:txBody>
                    <a:bodyPr/>
                    <a:lstStyle/>
                    <a:p>
                      <a:pPr algn="ctr" fontAlgn="ctr">
                        <a:buNone/>
                      </a:pPr>
                      <a:r>
                        <a:rPr lang="en-US" sz="1100" b="0" i="0" u="none" strike="noStrike">
                          <a:solidFill>
                            <a:srgbClr val="000000"/>
                          </a:solidFill>
                          <a:effectLst/>
                          <a:latin typeface="Aptos Narrow"/>
                        </a:rPr>
                        <a:t>Moderate</a:t>
                      </a:r>
                    </a:p>
                  </a:txBody>
                  <a:tcPr marL="7620" marR="7620" marT="7620" marB="0" anchor="ctr">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FFFFFF"/>
                    </a:solidFill>
                  </a:tcPr>
                </a:tc>
                <a:tc>
                  <a:txBody>
                    <a:bodyPr/>
                    <a:lstStyle/>
                    <a:p>
                      <a:pPr algn="ctr" fontAlgn="ctr">
                        <a:buNone/>
                      </a:pPr>
                      <a:r>
                        <a:rPr lang="en-US" sz="1100" b="0" i="0" u="none" strike="noStrike" dirty="0">
                          <a:solidFill>
                            <a:srgbClr val="000000"/>
                          </a:solidFill>
                          <a:effectLst/>
                          <a:latin typeface="Aptos Narrow"/>
                        </a:rPr>
                        <a:t>3-6 km/</a:t>
                      </a:r>
                      <a:r>
                        <a:rPr lang="en-US" sz="1100" b="0" i="0" u="none" strike="noStrike" dirty="0" err="1">
                          <a:solidFill>
                            <a:srgbClr val="000000"/>
                          </a:solidFill>
                          <a:effectLst/>
                          <a:latin typeface="Aptos Narrow"/>
                        </a:rPr>
                        <a:t>sqkm</a:t>
                      </a:r>
                      <a:endParaRPr lang="en-US" sz="1100" b="0" i="0" u="none" strike="noStrike" dirty="0">
                        <a:solidFill>
                          <a:srgbClr val="000000"/>
                        </a:solidFill>
                        <a:effectLst/>
                        <a:latin typeface="Aptos Narrow"/>
                      </a:endParaRPr>
                    </a:p>
                  </a:txBody>
                  <a:tcPr marL="7620" marR="7620" marT="7620" marB="0" anchor="b">
                    <a:lnL w="6350" cap="flat" cmpd="sng" algn="ctr">
                      <a:solidFill>
                        <a:srgbClr val="4EA72E"/>
                      </a:solidFill>
                      <a:prstDash val="solid"/>
                      <a:round/>
                      <a:headEnd type="none" w="med" len="med"/>
                      <a:tailEnd type="none" w="med" len="med"/>
                    </a:lnL>
                    <a:lnR w="6350" cap="flat" cmpd="sng" algn="ctr">
                      <a:solidFill>
                        <a:srgbClr val="4EA72E"/>
                      </a:solidFill>
                      <a:prstDash val="solid"/>
                      <a:round/>
                      <a:headEnd type="none" w="med" len="med"/>
                      <a:tailEnd type="none" w="med" len="med"/>
                    </a:lnR>
                    <a:lnT w="6350" cap="flat" cmpd="sng" algn="ctr">
                      <a:solidFill>
                        <a:srgbClr val="4EA72E"/>
                      </a:solidFill>
                      <a:prstDash val="solid"/>
                      <a:round/>
                      <a:headEnd type="none" w="med" len="med"/>
                      <a:tailEnd type="none" w="med" len="med"/>
                    </a:lnT>
                    <a:lnB w="6350" cap="flat" cmpd="sng" algn="ctr">
                      <a:solidFill>
                        <a:srgbClr val="4EA72E"/>
                      </a:solidFill>
                      <a:prstDash val="solid"/>
                      <a:round/>
                      <a:headEnd type="none" w="med" len="med"/>
                      <a:tailEnd type="none" w="med" len="med"/>
                    </a:lnB>
                    <a:solidFill>
                      <a:srgbClr val="FFFFFF"/>
                    </a:solidFill>
                  </a:tcPr>
                </a:tc>
                <a:extLst>
                  <a:ext uri="{0D108BD9-81ED-4DB2-BD59-A6C34878D82A}">
                    <a16:rowId xmlns:a16="http://schemas.microsoft.com/office/drawing/2014/main" val="356390179"/>
                  </a:ext>
                </a:extLst>
              </a:tr>
            </a:tbl>
          </a:graphicData>
        </a:graphic>
      </p:graphicFrame>
      <p:sp>
        <p:nvSpPr>
          <p:cNvPr id="4" name="Rectangle 3">
            <a:extLst>
              <a:ext uri="{FF2B5EF4-FFF2-40B4-BE49-F238E27FC236}">
                <a16:creationId xmlns:a16="http://schemas.microsoft.com/office/drawing/2014/main" id="{B1E2B28B-639D-63F0-635A-740864A1B98B}"/>
              </a:ext>
              <a:ext uri="{C183D7F6-B498-43B3-948B-1728B52AA6E4}">
                <adec:decorative xmlns:adec="http://schemas.microsoft.com/office/drawing/2017/decorative" val="1"/>
              </a:ext>
            </a:extLst>
          </p:cNvPr>
          <p:cNvSpPr/>
          <p:nvPr/>
        </p:nvSpPr>
        <p:spPr>
          <a:xfrm>
            <a:off x="923397" y="6533255"/>
            <a:ext cx="4432300" cy="218805"/>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Map of the Fitchburg Road Tract with the unauthorized trails shown as red and yellow dashed lines and unauthorized forest roads shown as red and yellow solid lines.">
            <a:extLst>
              <a:ext uri="{FF2B5EF4-FFF2-40B4-BE49-F238E27FC236}">
                <a16:creationId xmlns:a16="http://schemas.microsoft.com/office/drawing/2014/main" id="{E1FF2207-6FD0-E2E8-C1AA-2CF9403E6066}"/>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p:blipFill>
        <p:spPr>
          <a:xfrm>
            <a:off x="6659306" y="-478496"/>
            <a:ext cx="5532697" cy="8553278"/>
          </a:xfrm>
          <a:prstGeom prst="rect">
            <a:avLst/>
          </a:prstGeom>
        </p:spPr>
      </p:pic>
    </p:spTree>
    <p:extLst>
      <p:ext uri="{BB962C8B-B14F-4D97-AF65-F5344CB8AC3E}">
        <p14:creationId xmlns:p14="http://schemas.microsoft.com/office/powerpoint/2010/main" val="4061424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02F36-082A-C116-5B5D-0B1C347622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9184B3-3E3C-6491-1159-587E3CF67144}"/>
              </a:ext>
            </a:extLst>
          </p:cNvPr>
          <p:cNvSpPr>
            <a:spLocks noGrp="1"/>
          </p:cNvSpPr>
          <p:nvPr>
            <p:ph type="title"/>
          </p:nvPr>
        </p:nvSpPr>
        <p:spPr>
          <a:xfrm>
            <a:off x="581192" y="-750987"/>
            <a:ext cx="10312408" cy="750987"/>
          </a:xfrm>
        </p:spPr>
        <p:txBody>
          <a:bodyPr vert="horz" lIns="91440" tIns="45720" rIns="91440" bIns="45720" rtlCol="0" anchor="b">
            <a:normAutofit/>
          </a:bodyPr>
          <a:lstStyle/>
          <a:p>
            <a:r>
              <a:rPr lang="en-US"/>
              <a:t>Maps of Unauthorized Trail System</a:t>
            </a:r>
          </a:p>
        </p:txBody>
      </p:sp>
      <p:pic>
        <p:nvPicPr>
          <p:cNvPr id="21" name="Picture 20" descr="Mmap of the Fitchburg Road Tract with the unauthorized trails. There are two yellow rectangles calling out Crows Hill Ledges and Paradise Pond. ">
            <a:extLst>
              <a:ext uri="{FF2B5EF4-FFF2-40B4-BE49-F238E27FC236}">
                <a16:creationId xmlns:a16="http://schemas.microsoft.com/office/drawing/2014/main" id="{A83A8300-0829-2488-AC50-CB12F267C3D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4789" r="4789"/>
          <a:stretch/>
        </p:blipFill>
        <p:spPr>
          <a:xfrm>
            <a:off x="0" y="0"/>
            <a:ext cx="4010399" cy="6858000"/>
          </a:xfrm>
          <a:prstGeom prst="rect">
            <a:avLst/>
          </a:prstGeom>
        </p:spPr>
      </p:pic>
      <p:pic>
        <p:nvPicPr>
          <p:cNvPr id="17" name="Picture 16" descr="A close-up map view of the unauthorized trails around Crows Hill Ledges.">
            <a:extLst>
              <a:ext uri="{FF2B5EF4-FFF2-40B4-BE49-F238E27FC236}">
                <a16:creationId xmlns:a16="http://schemas.microsoft.com/office/drawing/2014/main" id="{4DC0143D-616B-49B0-208A-FAFE4B37A480}"/>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4688" r="4688"/>
          <a:stretch/>
        </p:blipFill>
        <p:spPr>
          <a:xfrm>
            <a:off x="4098017" y="6399"/>
            <a:ext cx="4024462" cy="6858000"/>
          </a:xfrm>
          <a:prstGeom prst="rect">
            <a:avLst/>
          </a:prstGeom>
        </p:spPr>
      </p:pic>
      <p:pic>
        <p:nvPicPr>
          <p:cNvPr id="16" name="Picture 15" descr="A close-up map view of the unauthorized trails around Paradise Pond.">
            <a:extLst>
              <a:ext uri="{FF2B5EF4-FFF2-40B4-BE49-F238E27FC236}">
                <a16:creationId xmlns:a16="http://schemas.microsoft.com/office/drawing/2014/main" id="{A6D2FEF0-A0EB-2688-F8FC-3B7539114422}"/>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l="4928" r="4928"/>
          <a:stretch/>
        </p:blipFill>
        <p:spPr>
          <a:xfrm>
            <a:off x="8210097" y="-7245"/>
            <a:ext cx="3997460" cy="6865245"/>
          </a:xfrm>
          <a:prstGeom prst="rect">
            <a:avLst/>
          </a:prstGeom>
        </p:spPr>
      </p:pic>
      <p:grpSp>
        <p:nvGrpSpPr>
          <p:cNvPr id="38" name="Group 37">
            <a:extLst>
              <a:ext uri="{FF2B5EF4-FFF2-40B4-BE49-F238E27FC236}">
                <a16:creationId xmlns:a16="http://schemas.microsoft.com/office/drawing/2014/main" id="{2FF64BDB-9D5F-CED3-8EC8-82E786494082}"/>
              </a:ext>
              <a:ext uri="{C183D7F6-B498-43B3-948B-1728B52AA6E4}">
                <adec:decorative xmlns:adec="http://schemas.microsoft.com/office/drawing/2017/decorative" val="1"/>
              </a:ext>
            </a:extLst>
          </p:cNvPr>
          <p:cNvGrpSpPr/>
          <p:nvPr/>
        </p:nvGrpSpPr>
        <p:grpSpPr>
          <a:xfrm>
            <a:off x="134338" y="5955107"/>
            <a:ext cx="252211" cy="759982"/>
            <a:chOff x="11437390" y="5822160"/>
            <a:chExt cx="374400" cy="867703"/>
          </a:xfrm>
          <a:effectLst>
            <a:glow>
              <a:srgbClr val="C4CFC1">
                <a:alpha val="70000"/>
              </a:srgbClr>
            </a:glow>
          </a:effectLst>
        </p:grpSpPr>
        <p:sp>
          <p:nvSpPr>
            <p:cNvPr id="39" name="Isosceles Triangle 38">
              <a:extLst>
                <a:ext uri="{FF2B5EF4-FFF2-40B4-BE49-F238E27FC236}">
                  <a16:creationId xmlns:a16="http://schemas.microsoft.com/office/drawing/2014/main" id="{E1EFD8DB-D021-DED7-A4E3-119B76EF3C09}"/>
                </a:ext>
              </a:extLst>
            </p:cNvPr>
            <p:cNvSpPr/>
            <p:nvPr/>
          </p:nvSpPr>
          <p:spPr>
            <a:xfrm>
              <a:off x="11536151" y="6212197"/>
              <a:ext cx="176879" cy="477666"/>
            </a:xfrm>
            <a:prstGeom prst="triangle">
              <a:avLst/>
            </a:prstGeom>
            <a:solidFill>
              <a:srgbClr val="000000"/>
            </a:solidFill>
            <a:ln w="12700">
              <a:solidFill>
                <a:srgbClr val="000000"/>
              </a:solidFill>
            </a:ln>
            <a:effectLst>
              <a:glow rad="381000">
                <a:srgbClr val="C9D5C9">
                  <a:alpha val="7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00"/>
                </a:solidFill>
              </a:endParaRPr>
            </a:p>
          </p:txBody>
        </p:sp>
        <p:sp>
          <p:nvSpPr>
            <p:cNvPr id="40" name="TextBox 39">
              <a:extLst>
                <a:ext uri="{FF2B5EF4-FFF2-40B4-BE49-F238E27FC236}">
                  <a16:creationId xmlns:a16="http://schemas.microsoft.com/office/drawing/2014/main" id="{41032B7A-18BA-E526-D33D-68D3535C3F97}"/>
                </a:ext>
              </a:extLst>
            </p:cNvPr>
            <p:cNvSpPr txBox="1"/>
            <p:nvPr/>
          </p:nvSpPr>
          <p:spPr>
            <a:xfrm>
              <a:off x="11437390" y="5822160"/>
              <a:ext cx="374400" cy="421682"/>
            </a:xfrm>
            <a:prstGeom prst="rect">
              <a:avLst/>
            </a:prstGeom>
            <a:noFill/>
          </p:spPr>
          <p:txBody>
            <a:bodyPr wrap="square">
              <a:spAutoFit/>
            </a:bodyPr>
            <a:lstStyle/>
            <a:p>
              <a:pPr algn="ctr"/>
              <a:r>
                <a:rPr lang="en-US" b="1">
                  <a:solidFill>
                    <a:srgbClr val="000000"/>
                  </a:solidFill>
                  <a:effectLst>
                    <a:glow rad="381000">
                      <a:srgbClr val="C9D5C9">
                        <a:alpha val="70000"/>
                      </a:srgbClr>
                    </a:glow>
                  </a:effectLst>
                </a:rPr>
                <a:t>N</a:t>
              </a:r>
            </a:p>
          </p:txBody>
        </p:sp>
      </p:grpSp>
      <p:sp>
        <p:nvSpPr>
          <p:cNvPr id="18" name="TextBox 17">
            <a:extLst>
              <a:ext uri="{FF2B5EF4-FFF2-40B4-BE49-F238E27FC236}">
                <a16:creationId xmlns:a16="http://schemas.microsoft.com/office/drawing/2014/main" id="{F0D87822-22C4-8FB7-F391-5580330C3524}"/>
              </a:ext>
              <a:ext uri="{C183D7F6-B498-43B3-948B-1728B52AA6E4}">
                <adec:decorative xmlns:adec="http://schemas.microsoft.com/office/drawing/2017/decorative" val="1"/>
              </a:ext>
            </a:extLst>
          </p:cNvPr>
          <p:cNvSpPr txBox="1"/>
          <p:nvPr/>
        </p:nvSpPr>
        <p:spPr>
          <a:xfrm>
            <a:off x="8194540" y="6399"/>
            <a:ext cx="3995936" cy="584775"/>
          </a:xfrm>
          <a:prstGeom prst="rect">
            <a:avLst/>
          </a:prstGeom>
          <a:noFill/>
        </p:spPr>
        <p:txBody>
          <a:bodyPr wrap="square">
            <a:spAutoFit/>
          </a:bodyPr>
          <a:lstStyle/>
          <a:p>
            <a:pPr algn="ctr"/>
            <a:r>
              <a:rPr lang="en-US" sz="3200">
                <a:solidFill>
                  <a:srgbClr val="002060"/>
                </a:solidFill>
                <a:effectLst>
                  <a:glow rad="381000">
                    <a:srgbClr val="D6E7DD">
                      <a:alpha val="70000"/>
                    </a:srgbClr>
                  </a:glow>
                </a:effectLst>
              </a:rPr>
              <a:t>Paradise Pond</a:t>
            </a:r>
            <a:endParaRPr lang="en-US" sz="2900">
              <a:solidFill>
                <a:srgbClr val="002060"/>
              </a:solidFill>
              <a:effectLst>
                <a:glow rad="381000">
                  <a:srgbClr val="D6E7DD">
                    <a:alpha val="70000"/>
                  </a:srgbClr>
                </a:glow>
              </a:effectLst>
            </a:endParaRPr>
          </a:p>
        </p:txBody>
      </p:sp>
      <p:sp>
        <p:nvSpPr>
          <p:cNvPr id="19" name="TextBox 18">
            <a:extLst>
              <a:ext uri="{FF2B5EF4-FFF2-40B4-BE49-F238E27FC236}">
                <a16:creationId xmlns:a16="http://schemas.microsoft.com/office/drawing/2014/main" id="{A7547CDD-3915-51E1-8345-4CF25D7C09C8}"/>
              </a:ext>
              <a:ext uri="{C183D7F6-B498-43B3-948B-1728B52AA6E4}">
                <adec:decorative xmlns:adec="http://schemas.microsoft.com/office/drawing/2017/decorative" val="1"/>
              </a:ext>
            </a:extLst>
          </p:cNvPr>
          <p:cNvSpPr txBox="1"/>
          <p:nvPr/>
        </p:nvSpPr>
        <p:spPr>
          <a:xfrm>
            <a:off x="4104301" y="6399"/>
            <a:ext cx="4010399" cy="584775"/>
          </a:xfrm>
          <a:prstGeom prst="rect">
            <a:avLst/>
          </a:prstGeom>
          <a:noFill/>
        </p:spPr>
        <p:txBody>
          <a:bodyPr wrap="square">
            <a:spAutoFit/>
          </a:bodyPr>
          <a:lstStyle/>
          <a:p>
            <a:pPr algn="ctr"/>
            <a:r>
              <a:rPr lang="en-US" sz="3200">
                <a:solidFill>
                  <a:srgbClr val="002060"/>
                </a:solidFill>
                <a:effectLst>
                  <a:glow rad="381000">
                    <a:srgbClr val="D6E7DD">
                      <a:alpha val="70000"/>
                    </a:srgbClr>
                  </a:glow>
                </a:effectLst>
              </a:rPr>
              <a:t>Crows Hill Ledges</a:t>
            </a:r>
            <a:endParaRPr lang="en-US" sz="2900">
              <a:solidFill>
                <a:srgbClr val="002060"/>
              </a:solidFill>
              <a:effectLst>
                <a:glow rad="381000">
                  <a:srgbClr val="D6E7DD">
                    <a:alpha val="70000"/>
                  </a:srgbClr>
                </a:glow>
              </a:effectLst>
            </a:endParaRPr>
          </a:p>
        </p:txBody>
      </p:sp>
      <p:grpSp>
        <p:nvGrpSpPr>
          <p:cNvPr id="22" name="Group 21">
            <a:extLst>
              <a:ext uri="{FF2B5EF4-FFF2-40B4-BE49-F238E27FC236}">
                <a16:creationId xmlns:a16="http://schemas.microsoft.com/office/drawing/2014/main" id="{C8BCDA9A-82E9-B6B6-20F2-03DD92153946}"/>
              </a:ext>
              <a:ext uri="{C183D7F6-B498-43B3-948B-1728B52AA6E4}">
                <adec:decorative xmlns:adec="http://schemas.microsoft.com/office/drawing/2017/decorative" val="1"/>
              </a:ext>
            </a:extLst>
          </p:cNvPr>
          <p:cNvGrpSpPr/>
          <p:nvPr/>
        </p:nvGrpSpPr>
        <p:grpSpPr>
          <a:xfrm>
            <a:off x="4204115" y="5955107"/>
            <a:ext cx="252211" cy="759982"/>
            <a:chOff x="11437390" y="5822160"/>
            <a:chExt cx="374400" cy="867703"/>
          </a:xfrm>
          <a:effectLst>
            <a:glow>
              <a:srgbClr val="C4CFC1">
                <a:alpha val="70000"/>
              </a:srgbClr>
            </a:glow>
          </a:effectLst>
        </p:grpSpPr>
        <p:sp>
          <p:nvSpPr>
            <p:cNvPr id="23" name="Isosceles Triangle 22">
              <a:extLst>
                <a:ext uri="{FF2B5EF4-FFF2-40B4-BE49-F238E27FC236}">
                  <a16:creationId xmlns:a16="http://schemas.microsoft.com/office/drawing/2014/main" id="{22AFFDBF-69F7-9186-667F-D62CBCA32C44}"/>
                </a:ext>
              </a:extLst>
            </p:cNvPr>
            <p:cNvSpPr/>
            <p:nvPr/>
          </p:nvSpPr>
          <p:spPr>
            <a:xfrm>
              <a:off x="11536151" y="6212197"/>
              <a:ext cx="176879" cy="477666"/>
            </a:xfrm>
            <a:prstGeom prst="triangle">
              <a:avLst/>
            </a:prstGeom>
            <a:solidFill>
              <a:srgbClr val="000000"/>
            </a:solidFill>
            <a:ln w="12700">
              <a:solidFill>
                <a:srgbClr val="000000"/>
              </a:solidFill>
            </a:ln>
            <a:effectLst>
              <a:glow rad="381000">
                <a:srgbClr val="C9D5C9">
                  <a:alpha val="7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00"/>
                </a:solidFill>
              </a:endParaRPr>
            </a:p>
          </p:txBody>
        </p:sp>
        <p:sp>
          <p:nvSpPr>
            <p:cNvPr id="24" name="TextBox 23">
              <a:extLst>
                <a:ext uri="{FF2B5EF4-FFF2-40B4-BE49-F238E27FC236}">
                  <a16:creationId xmlns:a16="http://schemas.microsoft.com/office/drawing/2014/main" id="{1DAFE0B1-16DB-8009-FCE4-6DC85E2E1524}"/>
                </a:ext>
              </a:extLst>
            </p:cNvPr>
            <p:cNvSpPr txBox="1"/>
            <p:nvPr/>
          </p:nvSpPr>
          <p:spPr>
            <a:xfrm>
              <a:off x="11437390" y="5822160"/>
              <a:ext cx="374400" cy="421682"/>
            </a:xfrm>
            <a:prstGeom prst="rect">
              <a:avLst/>
            </a:prstGeom>
            <a:noFill/>
          </p:spPr>
          <p:txBody>
            <a:bodyPr wrap="square">
              <a:spAutoFit/>
            </a:bodyPr>
            <a:lstStyle/>
            <a:p>
              <a:pPr algn="ctr"/>
              <a:r>
                <a:rPr lang="en-US" b="1">
                  <a:solidFill>
                    <a:srgbClr val="000000"/>
                  </a:solidFill>
                  <a:effectLst>
                    <a:glow rad="381000">
                      <a:srgbClr val="C9D5C9">
                        <a:alpha val="70000"/>
                      </a:srgbClr>
                    </a:glow>
                  </a:effectLst>
                </a:rPr>
                <a:t>N</a:t>
              </a:r>
            </a:p>
          </p:txBody>
        </p:sp>
      </p:grpSp>
      <p:grpSp>
        <p:nvGrpSpPr>
          <p:cNvPr id="25" name="Group 24">
            <a:extLst>
              <a:ext uri="{FF2B5EF4-FFF2-40B4-BE49-F238E27FC236}">
                <a16:creationId xmlns:a16="http://schemas.microsoft.com/office/drawing/2014/main" id="{028548F9-6A43-7624-5397-53F232B52481}"/>
              </a:ext>
              <a:ext uri="{C183D7F6-B498-43B3-948B-1728B52AA6E4}">
                <adec:decorative xmlns:adec="http://schemas.microsoft.com/office/drawing/2017/decorative" val="1"/>
              </a:ext>
            </a:extLst>
          </p:cNvPr>
          <p:cNvGrpSpPr/>
          <p:nvPr/>
        </p:nvGrpSpPr>
        <p:grpSpPr>
          <a:xfrm>
            <a:off x="8403813" y="5955107"/>
            <a:ext cx="252211" cy="759982"/>
            <a:chOff x="11437390" y="5822160"/>
            <a:chExt cx="374400" cy="867703"/>
          </a:xfrm>
          <a:effectLst>
            <a:glow>
              <a:srgbClr val="C4CFC1">
                <a:alpha val="70000"/>
              </a:srgbClr>
            </a:glow>
          </a:effectLst>
        </p:grpSpPr>
        <p:sp>
          <p:nvSpPr>
            <p:cNvPr id="26" name="Isosceles Triangle 25">
              <a:extLst>
                <a:ext uri="{FF2B5EF4-FFF2-40B4-BE49-F238E27FC236}">
                  <a16:creationId xmlns:a16="http://schemas.microsoft.com/office/drawing/2014/main" id="{AE9C7BDE-34C9-0913-82E8-F9430BA9263B}"/>
                </a:ext>
              </a:extLst>
            </p:cNvPr>
            <p:cNvSpPr/>
            <p:nvPr/>
          </p:nvSpPr>
          <p:spPr>
            <a:xfrm>
              <a:off x="11536151" y="6212197"/>
              <a:ext cx="176879" cy="477666"/>
            </a:xfrm>
            <a:prstGeom prst="triangle">
              <a:avLst/>
            </a:prstGeom>
            <a:solidFill>
              <a:srgbClr val="000000"/>
            </a:solidFill>
            <a:ln w="12700">
              <a:solidFill>
                <a:srgbClr val="000000"/>
              </a:solidFill>
            </a:ln>
            <a:effectLst>
              <a:glow rad="381000">
                <a:srgbClr val="C9D5C9">
                  <a:alpha val="7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00"/>
                </a:solidFill>
              </a:endParaRPr>
            </a:p>
          </p:txBody>
        </p:sp>
        <p:sp>
          <p:nvSpPr>
            <p:cNvPr id="27" name="TextBox 26">
              <a:extLst>
                <a:ext uri="{FF2B5EF4-FFF2-40B4-BE49-F238E27FC236}">
                  <a16:creationId xmlns:a16="http://schemas.microsoft.com/office/drawing/2014/main" id="{69D723B8-162D-33E6-C359-F4F2869E61FA}"/>
                </a:ext>
              </a:extLst>
            </p:cNvPr>
            <p:cNvSpPr txBox="1"/>
            <p:nvPr/>
          </p:nvSpPr>
          <p:spPr>
            <a:xfrm>
              <a:off x="11437390" y="5822160"/>
              <a:ext cx="374400" cy="421682"/>
            </a:xfrm>
            <a:prstGeom prst="rect">
              <a:avLst/>
            </a:prstGeom>
            <a:noFill/>
          </p:spPr>
          <p:txBody>
            <a:bodyPr wrap="square">
              <a:spAutoFit/>
            </a:bodyPr>
            <a:lstStyle/>
            <a:p>
              <a:pPr algn="ctr"/>
              <a:r>
                <a:rPr lang="en-US" b="1">
                  <a:solidFill>
                    <a:srgbClr val="000000"/>
                  </a:solidFill>
                  <a:effectLst>
                    <a:glow rad="381000">
                      <a:srgbClr val="C9D5C9">
                        <a:alpha val="70000"/>
                      </a:srgbClr>
                    </a:glow>
                  </a:effectLst>
                </a:rPr>
                <a:t>N</a:t>
              </a:r>
            </a:p>
          </p:txBody>
        </p:sp>
      </p:grpSp>
      <p:sp>
        <p:nvSpPr>
          <p:cNvPr id="28" name="TextBox 27">
            <a:extLst>
              <a:ext uri="{FF2B5EF4-FFF2-40B4-BE49-F238E27FC236}">
                <a16:creationId xmlns:a16="http://schemas.microsoft.com/office/drawing/2014/main" id="{5F231567-67EB-DEF7-2C19-0359861FE179}"/>
              </a:ext>
              <a:ext uri="{C183D7F6-B498-43B3-948B-1728B52AA6E4}">
                <adec:decorative xmlns:adec="http://schemas.microsoft.com/office/drawing/2017/decorative" val="1"/>
              </a:ext>
            </a:extLst>
          </p:cNvPr>
          <p:cNvSpPr txBox="1"/>
          <p:nvPr/>
        </p:nvSpPr>
        <p:spPr>
          <a:xfrm>
            <a:off x="0" y="6399"/>
            <a:ext cx="4010400" cy="1077218"/>
          </a:xfrm>
          <a:prstGeom prst="rect">
            <a:avLst/>
          </a:prstGeom>
          <a:noFill/>
        </p:spPr>
        <p:txBody>
          <a:bodyPr wrap="square">
            <a:spAutoFit/>
          </a:bodyPr>
          <a:lstStyle/>
          <a:p>
            <a:pPr algn="ctr"/>
            <a:r>
              <a:rPr lang="en-US" sz="3200">
                <a:solidFill>
                  <a:srgbClr val="002060"/>
                </a:solidFill>
                <a:effectLst>
                  <a:glow rad="381000">
                    <a:srgbClr val="D6E7DD">
                      <a:alpha val="70000"/>
                    </a:srgbClr>
                  </a:glow>
                </a:effectLst>
              </a:rPr>
              <a:t>Leominster State Forest</a:t>
            </a:r>
            <a:endParaRPr lang="en-US" sz="2900">
              <a:solidFill>
                <a:srgbClr val="002060"/>
              </a:solidFill>
              <a:effectLst>
                <a:glow rad="381000">
                  <a:srgbClr val="D6E7DD">
                    <a:alpha val="70000"/>
                  </a:srgbClr>
                </a:glow>
              </a:effectLst>
            </a:endParaRPr>
          </a:p>
        </p:txBody>
      </p:sp>
      <p:sp>
        <p:nvSpPr>
          <p:cNvPr id="8" name="Rectangle 7">
            <a:extLst>
              <a:ext uri="{FF2B5EF4-FFF2-40B4-BE49-F238E27FC236}">
                <a16:creationId xmlns:a16="http://schemas.microsoft.com/office/drawing/2014/main" id="{54162E9F-3E4D-1643-AEA3-9B5E8C4B6C64}"/>
              </a:ext>
              <a:ext uri="{C183D7F6-B498-43B3-948B-1728B52AA6E4}">
                <adec:decorative xmlns:adec="http://schemas.microsoft.com/office/drawing/2017/decorative" val="1"/>
              </a:ext>
            </a:extLst>
          </p:cNvPr>
          <p:cNvSpPr/>
          <p:nvPr/>
        </p:nvSpPr>
        <p:spPr>
          <a:xfrm>
            <a:off x="669758" y="2544656"/>
            <a:ext cx="574343" cy="1077218"/>
          </a:xfrm>
          <a:prstGeom prst="rect">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6985B82-29B8-2565-2DFC-AE2AFCFA2224}"/>
              </a:ext>
              <a:ext uri="{C183D7F6-B498-43B3-948B-1728B52AA6E4}">
                <adec:decorative xmlns:adec="http://schemas.microsoft.com/office/drawing/2017/decorative" val="1"/>
              </a:ext>
            </a:extLst>
          </p:cNvPr>
          <p:cNvSpPr/>
          <p:nvPr/>
        </p:nvSpPr>
        <p:spPr>
          <a:xfrm>
            <a:off x="871979" y="3818954"/>
            <a:ext cx="574343" cy="1077219"/>
          </a:xfrm>
          <a:prstGeom prst="rect">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2265C76-AAC8-A9B8-83F5-3D01408F6F41}"/>
              </a:ext>
              <a:ext uri="{C183D7F6-B498-43B3-948B-1728B52AA6E4}">
                <adec:decorative xmlns:adec="http://schemas.microsoft.com/office/drawing/2017/decorative" val="1"/>
              </a:ext>
            </a:extLst>
          </p:cNvPr>
          <p:cNvPicPr>
            <a:picLocks noChangeAspect="1"/>
          </p:cNvPicPr>
          <p:nvPr/>
        </p:nvPicPr>
        <p:blipFill>
          <a:blip r:embed="rId6"/>
          <a:srcRect r="10301" b="23905"/>
          <a:stretch>
            <a:fillRect/>
          </a:stretch>
        </p:blipFill>
        <p:spPr>
          <a:xfrm>
            <a:off x="10687338" y="604819"/>
            <a:ext cx="1495801" cy="1604982"/>
          </a:xfrm>
          <a:prstGeom prst="rect">
            <a:avLst/>
          </a:prstGeom>
          <a:ln w="19050">
            <a:solidFill>
              <a:srgbClr val="000000"/>
            </a:solidFill>
          </a:ln>
        </p:spPr>
      </p:pic>
    </p:spTree>
    <p:extLst>
      <p:ext uri="{BB962C8B-B14F-4D97-AF65-F5344CB8AC3E}">
        <p14:creationId xmlns:p14="http://schemas.microsoft.com/office/powerpoint/2010/main" val="707223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31711F10-7CA4-F782-C6B6-27439A4ADF20}"/>
              </a:ext>
              <a:ext uri="{C183D7F6-B498-43B3-948B-1728B52AA6E4}">
                <adec:decorative xmlns:adec="http://schemas.microsoft.com/office/drawing/2017/decorative" val="0"/>
              </a:ext>
            </a:extLst>
          </p:cNvPr>
          <p:cNvSpPr txBox="1">
            <a:spLocks noGrp="1"/>
          </p:cNvSpPr>
          <p:nvPr>
            <p:ph type="title" idx="4294967295"/>
          </p:nvPr>
        </p:nvSpPr>
        <p:spPr>
          <a:xfrm>
            <a:off x="0" y="-17162"/>
            <a:ext cx="6659304" cy="800219"/>
          </a:xfrm>
          <a:prstGeom prst="rect">
            <a:avLst/>
          </a:prstGeom>
          <a:solidFill>
            <a:schemeClr val="accent1"/>
          </a:solid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800" b="0" i="0" u="none" strike="noStrike" kern="1200" cap="none" spc="0" normalizeH="0" baseline="0" noProof="0">
                <a:ln>
                  <a:noFill/>
                </a:ln>
                <a:solidFill>
                  <a:srgbClr val="002060"/>
                </a:solidFill>
                <a:effectLst/>
                <a:uLnTx/>
                <a:uFillTx/>
                <a:latin typeface="+mj-lt"/>
                <a:ea typeface="+mj-ea"/>
                <a:cs typeface="+mj-cs"/>
              </a:rPr>
              <a:t>Sensitive Resource Areas </a:t>
            </a:r>
            <a:endParaRPr kumimoji="0" lang="en-US" sz="5000" b="0" i="0" u="none" strike="noStrike" kern="1200" cap="none" spc="0" normalizeH="0" baseline="0" noProof="0">
              <a:ln>
                <a:noFill/>
              </a:ln>
              <a:solidFill>
                <a:srgbClr val="002060"/>
              </a:solidFill>
              <a:effectLst/>
              <a:uLnTx/>
              <a:uFillTx/>
              <a:latin typeface="+mj-lt"/>
              <a:ea typeface="+mj-ea"/>
              <a:cs typeface="+mj-cs"/>
            </a:endParaRPr>
          </a:p>
        </p:txBody>
      </p:sp>
      <p:sp>
        <p:nvSpPr>
          <p:cNvPr id="2" name="TextBox 1">
            <a:extLst>
              <a:ext uri="{FF2B5EF4-FFF2-40B4-BE49-F238E27FC236}">
                <a16:creationId xmlns:a16="http://schemas.microsoft.com/office/drawing/2014/main" id="{3EF03029-C8CB-11A1-466E-B4C16C45A3F8}"/>
              </a:ext>
              <a:ext uri="{C183D7F6-B498-43B3-948B-1728B52AA6E4}">
                <adec:decorative xmlns:adec="http://schemas.microsoft.com/office/drawing/2017/decorative" val="0"/>
              </a:ext>
            </a:extLst>
          </p:cNvPr>
          <p:cNvSpPr txBox="1"/>
          <p:nvPr/>
        </p:nvSpPr>
        <p:spPr>
          <a:xfrm>
            <a:off x="121493" y="1864758"/>
            <a:ext cx="6355507" cy="523220"/>
          </a:xfrm>
          <a:prstGeom prst="rect">
            <a:avLst/>
          </a:prstGeom>
          <a:noFill/>
        </p:spPr>
        <p:txBody>
          <a:bodyPr wrap="square">
            <a:spAutoFit/>
          </a:bodyPr>
          <a:lstStyle/>
          <a:p>
            <a:pPr algn="ctr"/>
            <a:r>
              <a:rPr lang="en-US" sz="2800">
                <a:solidFill>
                  <a:schemeClr val="tx2"/>
                </a:solidFill>
                <a:latin typeface="Arial" panose="020B0604020202020204" pitchFamily="34" charset="0"/>
                <a:ea typeface="+mj-ea"/>
                <a:cs typeface="Arial" panose="020B0604020202020204" pitchFamily="34" charset="0"/>
              </a:rPr>
              <a:t>Rare Species Habitat (MESA/NHESP)</a:t>
            </a:r>
          </a:p>
        </p:txBody>
      </p:sp>
      <p:sp>
        <p:nvSpPr>
          <p:cNvPr id="18" name="Content Placeholder 17">
            <a:extLst>
              <a:ext uri="{FF2B5EF4-FFF2-40B4-BE49-F238E27FC236}">
                <a16:creationId xmlns:a16="http://schemas.microsoft.com/office/drawing/2014/main" id="{AE8861EA-9385-BB31-5437-E21D21086DF7}"/>
              </a:ext>
            </a:extLst>
          </p:cNvPr>
          <p:cNvSpPr>
            <a:spLocks noGrp="1"/>
          </p:cNvSpPr>
          <p:nvPr>
            <p:ph idx="1"/>
          </p:nvPr>
        </p:nvSpPr>
        <p:spPr>
          <a:xfrm>
            <a:off x="1186543" y="2496485"/>
            <a:ext cx="4654168" cy="3041621"/>
          </a:xfrm>
        </p:spPr>
        <p:txBody>
          <a:bodyPr lIns="91440" tIns="45720" rIns="91440" bIns="45720" anchor="t">
            <a:normAutofit/>
          </a:bodyPr>
          <a:lstStyle/>
          <a:p>
            <a:pPr marL="305435" indent="-305435"/>
            <a:r>
              <a:rPr lang="en-US">
                <a:solidFill>
                  <a:schemeClr val="tx2"/>
                </a:solidFill>
              </a:rPr>
              <a:t>4.5% is Rare Species Habitat</a:t>
            </a:r>
          </a:p>
          <a:p>
            <a:pPr marL="305435" indent="-305435"/>
            <a:r>
              <a:rPr lang="en-US">
                <a:solidFill>
                  <a:schemeClr val="tx2"/>
                </a:solidFill>
              </a:rPr>
              <a:t>3 Rare Species </a:t>
            </a:r>
          </a:p>
          <a:p>
            <a:pPr lvl="1"/>
            <a:r>
              <a:rPr lang="en-US" sz="2400">
                <a:solidFill>
                  <a:schemeClr val="tx2"/>
                </a:solidFill>
              </a:rPr>
              <a:t>2 Animals</a:t>
            </a:r>
          </a:p>
          <a:p>
            <a:pPr lvl="1"/>
            <a:r>
              <a:rPr lang="en-US" sz="2400">
                <a:solidFill>
                  <a:schemeClr val="tx2"/>
                </a:solidFill>
              </a:rPr>
              <a:t>1 Plant</a:t>
            </a:r>
          </a:p>
          <a:p>
            <a:r>
              <a:rPr lang="en-US">
                <a:solidFill>
                  <a:schemeClr val="tx2"/>
                </a:solidFill>
              </a:rPr>
              <a:t>High Use Areas</a:t>
            </a:r>
          </a:p>
          <a:p>
            <a:r>
              <a:rPr lang="en-US">
                <a:solidFill>
                  <a:schemeClr val="tx2"/>
                </a:solidFill>
              </a:rPr>
              <a:t>Unmapped Vernal Pools</a:t>
            </a:r>
          </a:p>
          <a:p>
            <a:r>
              <a:rPr lang="en-US">
                <a:solidFill>
                  <a:schemeClr val="tx2"/>
                </a:solidFill>
              </a:rPr>
              <a:t>Coldwater Fisheries </a:t>
            </a:r>
          </a:p>
          <a:p>
            <a:endParaRPr lang="en-US">
              <a:solidFill>
                <a:srgbClr val="002060"/>
              </a:solidFill>
              <a:effectLst>
                <a:glow rad="381000">
                  <a:srgbClr val="D6E7DD">
                    <a:alpha val="70000"/>
                  </a:srgbClr>
                </a:glow>
              </a:effectLst>
            </a:endParaRPr>
          </a:p>
        </p:txBody>
      </p:sp>
      <p:sp>
        <p:nvSpPr>
          <p:cNvPr id="13" name="TextBox 12">
            <a:extLst>
              <a:ext uri="{FF2B5EF4-FFF2-40B4-BE49-F238E27FC236}">
                <a16:creationId xmlns:a16="http://schemas.microsoft.com/office/drawing/2014/main" id="{AF01B948-BA2C-C6BA-9CCB-CA509F839471}"/>
              </a:ext>
            </a:extLst>
          </p:cNvPr>
          <p:cNvSpPr txBox="1"/>
          <p:nvPr/>
        </p:nvSpPr>
        <p:spPr>
          <a:xfrm>
            <a:off x="0" y="6051505"/>
            <a:ext cx="6355507" cy="800219"/>
          </a:xfrm>
          <a:prstGeom prst="rect">
            <a:avLst/>
          </a:prstGeom>
          <a:noFill/>
        </p:spPr>
        <p:txBody>
          <a:bodyPr wrap="square" rtlCol="0">
            <a:spAutoFit/>
          </a:bodyPr>
          <a:lstStyle/>
          <a:p>
            <a:r>
              <a:rPr lang="en-US" sz="1400">
                <a:solidFill>
                  <a:schemeClr val="tx2"/>
                </a:solidFill>
                <a:latin typeface="Arial" panose="020B0604020202020204" pitchFamily="34" charset="0"/>
                <a:ea typeface="+mj-ea"/>
                <a:cs typeface="Arial" panose="020B0604020202020204" pitchFamily="34" charset="0"/>
              </a:rPr>
              <a:t>For more information on how trails impact wildlife, visit: </a:t>
            </a:r>
            <a:r>
              <a:rPr lang="en-US" sz="1400">
                <a:solidFill>
                  <a:schemeClr val="tx2"/>
                </a:solidFill>
                <a:latin typeface="Arial" panose="020B0604020202020204" pitchFamily="34" charset="0"/>
                <a:ea typeface="+mj-ea"/>
                <a:cs typeface="Arial" panose="020B0604020202020204" pitchFamily="34" charset="0"/>
                <a:hlinkClick r:id="rId3">
                  <a:extLst>
                    <a:ext uri="{A12FA001-AC4F-418D-AE19-62706E023703}">
                      <ahyp:hlinkClr xmlns:ahyp="http://schemas.microsoft.com/office/drawing/2018/hyperlinkcolor" val="tx"/>
                    </a:ext>
                  </a:extLst>
                </a:hlinkClick>
              </a:rPr>
              <a:t>https://storymaps.arcgis.com/stories/a205281cfc004dfc80055503c9c8befe</a:t>
            </a:r>
            <a:r>
              <a:rPr lang="en-US" sz="1400">
                <a:solidFill>
                  <a:schemeClr val="tx2"/>
                </a:solidFill>
                <a:latin typeface="Arial" panose="020B0604020202020204" pitchFamily="34" charset="0"/>
                <a:ea typeface="+mj-ea"/>
                <a:cs typeface="Arial" panose="020B0604020202020204" pitchFamily="34" charset="0"/>
              </a:rPr>
              <a:t> </a:t>
            </a:r>
          </a:p>
          <a:p>
            <a:endParaRPr lang="en-US"/>
          </a:p>
        </p:txBody>
      </p:sp>
      <p:pic>
        <p:nvPicPr>
          <p:cNvPr id="5" name="Picture 4" descr="Map of the Fitchburg Road Tract with all of the trails visible, as well as the sensitive resource areas. There is mapped Natural Heritage and Endangered Species Habitat shown in yellow, at Crows Hill Ledges, Paradise Pond, and Notown Reservoir. There are mapped Coldwater fisheries on the east and south sections of the forest.  There are also certified and potential vernal pools throughout the site.">
            <a:extLst>
              <a:ext uri="{FF2B5EF4-FFF2-40B4-BE49-F238E27FC236}">
                <a16:creationId xmlns:a16="http://schemas.microsoft.com/office/drawing/2014/main" id="{454FFD3B-EF05-9AE5-7DE1-C6E10DAFB786}"/>
              </a:ext>
            </a:extLst>
          </p:cNvPr>
          <p:cNvPicPr>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6659304" y="-478496"/>
            <a:ext cx="5532698" cy="8553281"/>
          </a:xfrm>
          <a:prstGeom prst="rect">
            <a:avLst/>
          </a:prstGeom>
        </p:spPr>
      </p:pic>
      <p:pic>
        <p:nvPicPr>
          <p:cNvPr id="4" name="Picture 3">
            <a:extLst>
              <a:ext uri="{FF2B5EF4-FFF2-40B4-BE49-F238E27FC236}">
                <a16:creationId xmlns:a16="http://schemas.microsoft.com/office/drawing/2014/main" id="{2CCAB9C2-9C5A-68CB-F787-EF2B77EC550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659304" y="5791200"/>
            <a:ext cx="2431347" cy="1060524"/>
          </a:xfrm>
          <a:prstGeom prst="rect">
            <a:avLst/>
          </a:prstGeom>
          <a:ln w="19050">
            <a:noFill/>
          </a:ln>
        </p:spPr>
      </p:pic>
      <p:sp>
        <p:nvSpPr>
          <p:cNvPr id="10" name="Rectangle 9">
            <a:extLst>
              <a:ext uri="{FF2B5EF4-FFF2-40B4-BE49-F238E27FC236}">
                <a16:creationId xmlns:a16="http://schemas.microsoft.com/office/drawing/2014/main" id="{7FD81960-54F7-C230-E3CE-3EFDE13C2D5D}"/>
              </a:ext>
              <a:ext uri="{C183D7F6-B498-43B3-948B-1728B52AA6E4}">
                <adec:decorative xmlns:adec="http://schemas.microsoft.com/office/drawing/2017/decorative" val="1"/>
              </a:ext>
            </a:extLst>
          </p:cNvPr>
          <p:cNvSpPr/>
          <p:nvPr/>
        </p:nvSpPr>
        <p:spPr>
          <a:xfrm>
            <a:off x="7872207" y="2297812"/>
            <a:ext cx="456287" cy="1141612"/>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C9181EB-8024-A7F8-5E16-91084AFAB207}"/>
              </a:ext>
              <a:ext uri="{C183D7F6-B498-43B3-948B-1728B52AA6E4}">
                <adec:decorative xmlns:adec="http://schemas.microsoft.com/office/drawing/2017/decorative" val="1"/>
              </a:ext>
            </a:extLst>
          </p:cNvPr>
          <p:cNvSpPr/>
          <p:nvPr/>
        </p:nvSpPr>
        <p:spPr>
          <a:xfrm>
            <a:off x="7999300" y="4226784"/>
            <a:ext cx="724597" cy="1420657"/>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2036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FA4E5-2CC1-3AA7-A2DD-59F7B25B468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5008E49-686E-8784-F45F-228A97C1F1DD}"/>
              </a:ext>
              <a:ext uri="{C183D7F6-B498-43B3-948B-1728B52AA6E4}">
                <adec:decorative xmlns:adec="http://schemas.microsoft.com/office/drawing/2017/decorative" val="0"/>
              </a:ext>
            </a:extLst>
          </p:cNvPr>
          <p:cNvSpPr>
            <a:spLocks noGrp="1"/>
          </p:cNvSpPr>
          <p:nvPr>
            <p:ph type="title"/>
          </p:nvPr>
        </p:nvSpPr>
        <p:spPr>
          <a:xfrm>
            <a:off x="-7313" y="10706"/>
            <a:ext cx="6665735" cy="866774"/>
          </a:xfrm>
          <a:solidFill>
            <a:schemeClr val="accent1"/>
          </a:solidFill>
        </p:spPr>
        <p:txBody>
          <a:bodyPr>
            <a:normAutofit/>
          </a:bodyPr>
          <a:lstStyle/>
          <a:p>
            <a:r>
              <a:rPr lang="en-US" sz="3900">
                <a:solidFill>
                  <a:srgbClr val="000000"/>
                </a:solidFill>
              </a:rPr>
              <a:t>Sensitive Resource Areas </a:t>
            </a:r>
            <a:r>
              <a:rPr lang="en-US" sz="1800">
                <a:solidFill>
                  <a:srgbClr val="000000"/>
                </a:solidFill>
              </a:rPr>
              <a:t>(2)</a:t>
            </a:r>
            <a:r>
              <a:rPr lang="en-US" sz="1050">
                <a:solidFill>
                  <a:srgbClr val="000000"/>
                </a:solidFill>
              </a:rPr>
              <a:t> </a:t>
            </a:r>
            <a:endParaRPr lang="en-US" sz="2000">
              <a:solidFill>
                <a:srgbClr val="000000"/>
              </a:solidFill>
            </a:endParaRPr>
          </a:p>
        </p:txBody>
      </p:sp>
      <p:sp>
        <p:nvSpPr>
          <p:cNvPr id="4" name="TextBox 3">
            <a:extLst>
              <a:ext uri="{FF2B5EF4-FFF2-40B4-BE49-F238E27FC236}">
                <a16:creationId xmlns:a16="http://schemas.microsoft.com/office/drawing/2014/main" id="{16C1CB98-E113-7593-7361-1F77C8208CA7}"/>
              </a:ext>
            </a:extLst>
          </p:cNvPr>
          <p:cNvSpPr txBox="1"/>
          <p:nvPr/>
        </p:nvSpPr>
        <p:spPr>
          <a:xfrm>
            <a:off x="300450" y="1603254"/>
            <a:ext cx="6627473" cy="584775"/>
          </a:xfrm>
          <a:prstGeom prst="rect">
            <a:avLst/>
          </a:prstGeom>
          <a:noFill/>
        </p:spPr>
        <p:txBody>
          <a:bodyPr wrap="square">
            <a:spAutoFit/>
          </a:bodyPr>
          <a:lstStyle/>
          <a:p>
            <a:pPr algn="ctr"/>
            <a:r>
              <a:rPr lang="en-US" sz="3200">
                <a:solidFill>
                  <a:schemeClr val="tx2"/>
                </a:solidFill>
                <a:latin typeface="Arial" panose="020B0604020202020204" pitchFamily="34" charset="0"/>
                <a:ea typeface="+mj-ea"/>
                <a:cs typeface="Arial" panose="020B0604020202020204" pitchFamily="34" charset="0"/>
              </a:rPr>
              <a:t>NHESP &amp; Wildlife Corridors</a:t>
            </a:r>
          </a:p>
        </p:txBody>
      </p:sp>
      <p:sp>
        <p:nvSpPr>
          <p:cNvPr id="18" name="Content Placeholder 17">
            <a:extLst>
              <a:ext uri="{FF2B5EF4-FFF2-40B4-BE49-F238E27FC236}">
                <a16:creationId xmlns:a16="http://schemas.microsoft.com/office/drawing/2014/main" id="{D956DE90-2321-DC94-D0D0-3F3DA4B5B639}"/>
              </a:ext>
            </a:extLst>
          </p:cNvPr>
          <p:cNvSpPr>
            <a:spLocks noGrp="1"/>
          </p:cNvSpPr>
          <p:nvPr>
            <p:ph idx="1"/>
          </p:nvPr>
        </p:nvSpPr>
        <p:spPr>
          <a:xfrm>
            <a:off x="734021" y="2188029"/>
            <a:ext cx="5925283" cy="3167750"/>
          </a:xfrm>
        </p:spPr>
        <p:txBody>
          <a:bodyPr>
            <a:normAutofit/>
          </a:bodyPr>
          <a:lstStyle/>
          <a:p>
            <a:pPr marL="305435" indent="-305435"/>
            <a:r>
              <a:rPr lang="en-US">
                <a:solidFill>
                  <a:schemeClr val="tx2"/>
                </a:solidFill>
                <a:latin typeface="Arial"/>
                <a:cs typeface="Arial"/>
              </a:rPr>
              <a:t>Rivers, streams and wetlands are critical resources for wildlife</a:t>
            </a:r>
          </a:p>
          <a:p>
            <a:pPr marL="305435" indent="-305435"/>
            <a:r>
              <a:rPr lang="en-US">
                <a:solidFill>
                  <a:schemeClr val="tx2"/>
                </a:solidFill>
                <a:latin typeface="Arial"/>
                <a:cs typeface="Arial"/>
              </a:rPr>
              <a:t>Function as wildlife corridors </a:t>
            </a:r>
          </a:p>
          <a:p>
            <a:pPr marL="305435" indent="-305435"/>
            <a:r>
              <a:rPr lang="en-US">
                <a:solidFill>
                  <a:schemeClr val="tx2"/>
                </a:solidFill>
                <a:latin typeface="Arial"/>
                <a:cs typeface="Arial"/>
              </a:rPr>
              <a:t>Most wildlife needs upland and wetland habitats</a:t>
            </a:r>
          </a:p>
        </p:txBody>
      </p:sp>
      <p:pic>
        <p:nvPicPr>
          <p:cNvPr id="5" name="Picture 4" descr="Map of the Fitchburg Road Tract with all of the trails visible, as well as the sensitive resource areas mentioned on the previous map. There is also a blue buffer around all wetlands, streams and waterbodies which represent critical wildlife corridors and regulated areas associated with wetland resources.">
            <a:extLst>
              <a:ext uri="{FF2B5EF4-FFF2-40B4-BE49-F238E27FC236}">
                <a16:creationId xmlns:a16="http://schemas.microsoft.com/office/drawing/2014/main" id="{A2D846C1-A40A-9276-5E67-A734F7A4ED91}"/>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6659304" y="-478496"/>
            <a:ext cx="5532698" cy="8553281"/>
          </a:xfrm>
          <a:prstGeom prst="rect">
            <a:avLst/>
          </a:prstGeom>
        </p:spPr>
      </p:pic>
      <p:pic>
        <p:nvPicPr>
          <p:cNvPr id="7" name="Picture 6">
            <a:extLst>
              <a:ext uri="{FF2B5EF4-FFF2-40B4-BE49-F238E27FC236}">
                <a16:creationId xmlns:a16="http://schemas.microsoft.com/office/drawing/2014/main" id="{99091523-96FF-883B-4A3E-3F1B3E4D855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53390" y="5392113"/>
            <a:ext cx="2905032" cy="1465887"/>
          </a:xfrm>
          <a:prstGeom prst="rect">
            <a:avLst/>
          </a:prstGeom>
          <a:ln w="19050">
            <a:solidFill>
              <a:srgbClr val="000000"/>
            </a:solidFill>
          </a:ln>
        </p:spPr>
      </p:pic>
      <p:sp>
        <p:nvSpPr>
          <p:cNvPr id="8" name="Rectangle 7">
            <a:extLst>
              <a:ext uri="{FF2B5EF4-FFF2-40B4-BE49-F238E27FC236}">
                <a16:creationId xmlns:a16="http://schemas.microsoft.com/office/drawing/2014/main" id="{C25C977D-27B3-D030-DD4C-36FEE893F4BF}"/>
              </a:ext>
              <a:ext uri="{C183D7F6-B498-43B3-948B-1728B52AA6E4}">
                <adec:decorative xmlns:adec="http://schemas.microsoft.com/office/drawing/2017/decorative" val="1"/>
              </a:ext>
            </a:extLst>
          </p:cNvPr>
          <p:cNvSpPr/>
          <p:nvPr/>
        </p:nvSpPr>
        <p:spPr>
          <a:xfrm>
            <a:off x="7872207" y="2297812"/>
            <a:ext cx="456287" cy="1141612"/>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9566239-21B3-26AF-4DD9-6DE5F2CAF416}"/>
              </a:ext>
              <a:ext uri="{C183D7F6-B498-43B3-948B-1728B52AA6E4}">
                <adec:decorative xmlns:adec="http://schemas.microsoft.com/office/drawing/2017/decorative" val="1"/>
              </a:ext>
            </a:extLst>
          </p:cNvPr>
          <p:cNvSpPr/>
          <p:nvPr/>
        </p:nvSpPr>
        <p:spPr>
          <a:xfrm>
            <a:off x="7999300" y="4226784"/>
            <a:ext cx="724597" cy="1420657"/>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594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5DA04-D0E3-E895-3C90-21B0B1253EE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EC8730C-E557-C3C8-BCBC-5BD2FEEE9665}"/>
              </a:ext>
            </a:extLst>
          </p:cNvPr>
          <p:cNvSpPr>
            <a:spLocks noGrp="1"/>
          </p:cNvSpPr>
          <p:nvPr>
            <p:ph type="title"/>
          </p:nvPr>
        </p:nvSpPr>
        <p:spPr>
          <a:xfrm>
            <a:off x="505557" y="140517"/>
            <a:ext cx="9572298" cy="971550"/>
          </a:xfrm>
        </p:spPr>
        <p:txBody>
          <a:bodyPr>
            <a:noAutofit/>
          </a:bodyPr>
          <a:lstStyle/>
          <a:p>
            <a:pPr algn="ctr"/>
            <a:r>
              <a:rPr lang="en-US" sz="5400">
                <a:solidFill>
                  <a:srgbClr val="FFFFFF"/>
                </a:solidFill>
              </a:rPr>
              <a:t>Sensitive Resource Areas </a:t>
            </a:r>
            <a:r>
              <a:rPr lang="en-US" sz="1600">
                <a:solidFill>
                  <a:srgbClr val="14558F"/>
                </a:solidFill>
              </a:rPr>
              <a:t>(3)</a:t>
            </a:r>
            <a:r>
              <a:rPr lang="en-US" sz="5400">
                <a:solidFill>
                  <a:srgbClr val="FFFFFF"/>
                </a:solidFill>
              </a:rPr>
              <a:t> </a:t>
            </a:r>
          </a:p>
        </p:txBody>
      </p:sp>
      <p:sp>
        <p:nvSpPr>
          <p:cNvPr id="18" name="Content Placeholder 17">
            <a:extLst>
              <a:ext uri="{FF2B5EF4-FFF2-40B4-BE49-F238E27FC236}">
                <a16:creationId xmlns:a16="http://schemas.microsoft.com/office/drawing/2014/main" id="{85EC0212-05E2-4702-2AAE-16A303B2E181}"/>
              </a:ext>
            </a:extLst>
          </p:cNvPr>
          <p:cNvSpPr>
            <a:spLocks noGrp="1"/>
          </p:cNvSpPr>
          <p:nvPr>
            <p:ph idx="1"/>
          </p:nvPr>
        </p:nvSpPr>
        <p:spPr>
          <a:xfrm>
            <a:off x="785729" y="1282499"/>
            <a:ext cx="7212572" cy="3303279"/>
          </a:xfrm>
        </p:spPr>
        <p:txBody>
          <a:bodyPr>
            <a:normAutofit/>
          </a:bodyPr>
          <a:lstStyle/>
          <a:p>
            <a:pPr marL="305435" indent="-305435"/>
            <a:r>
              <a:rPr lang="en-US">
                <a:solidFill>
                  <a:srgbClr val="FFFFFF"/>
                </a:solidFill>
                <a:latin typeface="Arial"/>
                <a:cs typeface="Arial"/>
              </a:rPr>
              <a:t>Most of LSF is Mapped as Natural Heritage Cultural Sensitivity Area</a:t>
            </a:r>
            <a:endParaRPr lang="en-US"/>
          </a:p>
          <a:p>
            <a:pPr marL="305435" indent="-305435"/>
            <a:r>
              <a:rPr lang="en-US">
                <a:solidFill>
                  <a:srgbClr val="FFFFFF"/>
                </a:solidFill>
                <a:latin typeface="Arial"/>
                <a:cs typeface="Arial"/>
              </a:rPr>
              <a:t>Civilian Conservation Corps (CCC) Structures</a:t>
            </a:r>
          </a:p>
          <a:p>
            <a:pPr marL="305435" indent="-305435"/>
            <a:r>
              <a:rPr lang="en-US">
                <a:solidFill>
                  <a:srgbClr val="FFFFFF"/>
                </a:solidFill>
                <a:latin typeface="Arial"/>
                <a:cs typeface="Arial"/>
              </a:rPr>
              <a:t>Midstate Trail</a:t>
            </a:r>
            <a:endParaRPr lang="en-US"/>
          </a:p>
          <a:p>
            <a:pPr marL="305435" indent="-305435"/>
            <a:r>
              <a:rPr lang="en-US">
                <a:solidFill>
                  <a:srgbClr val="FFFFFF"/>
                </a:solidFill>
                <a:latin typeface="Arial"/>
                <a:cs typeface="Arial"/>
              </a:rPr>
              <a:t>Indigenous Artifacts &amp; Structures </a:t>
            </a:r>
          </a:p>
          <a:p>
            <a:pPr marL="305435" indent="-305435"/>
            <a:r>
              <a:rPr lang="en-US">
                <a:solidFill>
                  <a:srgbClr val="FFFFFF"/>
                </a:solidFill>
                <a:latin typeface="Arial"/>
                <a:cs typeface="Arial"/>
              </a:rPr>
              <a:t>193 Potential Cultural Resources</a:t>
            </a:r>
          </a:p>
          <a:p>
            <a:pPr marL="305435" indent="-305435"/>
            <a:r>
              <a:rPr lang="en-US">
                <a:solidFill>
                  <a:srgbClr val="FFFFFF"/>
                </a:solidFill>
                <a:latin typeface="Arial"/>
                <a:cs typeface="Arial"/>
              </a:rPr>
              <a:t>46 Confirmed Cultural Resources</a:t>
            </a:r>
          </a:p>
          <a:p>
            <a:pPr marL="305435" indent="-305435"/>
            <a:endParaRPr lang="en-US">
              <a:solidFill>
                <a:srgbClr val="FFFFFF"/>
              </a:solidFill>
            </a:endParaRPr>
          </a:p>
          <a:p>
            <a:pPr marL="305435" indent="-305435"/>
            <a:endParaRPr lang="en-US">
              <a:solidFill>
                <a:srgbClr val="FFFFFF"/>
              </a:solidFill>
            </a:endParaRPr>
          </a:p>
        </p:txBody>
      </p:sp>
      <p:pic>
        <p:nvPicPr>
          <p:cNvPr id="2" name="Picture 1" descr="Image of a CCC Stone Culvert crossing under the historic CCC roads">
            <a:extLst>
              <a:ext uri="{FF2B5EF4-FFF2-40B4-BE49-F238E27FC236}">
                <a16:creationId xmlns:a16="http://schemas.microsoft.com/office/drawing/2014/main" id="{1D41CCDE-FD79-5C12-54B4-CCC3584B2FFA}"/>
              </a:ext>
            </a:extLst>
          </p:cNvPr>
          <p:cNvPicPr>
            <a:picLocks noChangeAspect="1"/>
          </p:cNvPicPr>
          <p:nvPr/>
        </p:nvPicPr>
        <p:blipFill>
          <a:blip r:embed="rId3">
            <a:extLst>
              <a:ext uri="{28A0092B-C50C-407E-A947-70E740481C1C}">
                <a14:useLocalDpi xmlns:a14="http://schemas.microsoft.com/office/drawing/2010/main" val="0"/>
              </a:ext>
            </a:extLst>
          </a:blip>
          <a:srcRect r="27370"/>
          <a:stretch>
            <a:fillRect/>
          </a:stretch>
        </p:blipFill>
        <p:spPr>
          <a:xfrm rot="5400000">
            <a:off x="8033588" y="1231573"/>
            <a:ext cx="3303526" cy="3411301"/>
          </a:xfrm>
          <a:prstGeom prst="rect">
            <a:avLst/>
          </a:prstGeom>
        </p:spPr>
      </p:pic>
      <p:sp>
        <p:nvSpPr>
          <p:cNvPr id="6" name="TextBox 5">
            <a:extLst>
              <a:ext uri="{FF2B5EF4-FFF2-40B4-BE49-F238E27FC236}">
                <a16:creationId xmlns:a16="http://schemas.microsoft.com/office/drawing/2014/main" id="{C7FD7513-0D16-142E-4FCA-0538BC86246A}"/>
              </a:ext>
            </a:extLst>
          </p:cNvPr>
          <p:cNvSpPr txBox="1"/>
          <p:nvPr/>
        </p:nvSpPr>
        <p:spPr>
          <a:xfrm>
            <a:off x="785729" y="4724336"/>
            <a:ext cx="11055165" cy="1892185"/>
          </a:xfrm>
          <a:prstGeom prst="rect">
            <a:avLst/>
          </a:prstGeom>
          <a:solidFill>
            <a:schemeClr val="accent1"/>
          </a:solidFill>
        </p:spPr>
        <p:txBody>
          <a:bodyPr wrap="square">
            <a:spAutoFit/>
          </a:bodyPr>
          <a:lstStyle/>
          <a:p>
            <a:pPr algn="ctr">
              <a:lnSpc>
                <a:spcPct val="150000"/>
              </a:lnSpc>
            </a:pPr>
            <a:r>
              <a:rPr lang="en-US" sz="1600" i="1" kern="1200">
                <a:solidFill>
                  <a:schemeClr val="tx1"/>
                </a:solidFill>
                <a:effectLst/>
                <a:latin typeface="+mn-lt"/>
                <a:ea typeface="+mn-ea"/>
                <a:cs typeface="+mn-cs"/>
              </a:rPr>
              <a:t> </a:t>
            </a:r>
            <a:r>
              <a:rPr lang="en-US" sz="1600" i="1" kern="1200">
                <a:solidFill>
                  <a:schemeClr val="bg1"/>
                </a:solidFill>
                <a:effectLst/>
                <a:latin typeface="+mn-lt"/>
                <a:ea typeface="+mn-ea"/>
                <a:cs typeface="+mn-cs"/>
              </a:rPr>
              <a:t>The </a:t>
            </a:r>
            <a:r>
              <a:rPr lang="en-US" sz="1600" b="1" i="1" kern="1200">
                <a:solidFill>
                  <a:schemeClr val="bg1"/>
                </a:solidFill>
                <a:effectLst/>
                <a:latin typeface="+mn-lt"/>
                <a:ea typeface="+mn-ea"/>
                <a:cs typeface="+mn-cs"/>
              </a:rPr>
              <a:t>First Peoples First Stewards Partnership </a:t>
            </a:r>
            <a:r>
              <a:rPr lang="en-US" sz="1600" i="1" kern="1200">
                <a:solidFill>
                  <a:schemeClr val="bg1"/>
                </a:solidFill>
                <a:effectLst/>
                <a:latin typeface="+mn-lt"/>
                <a:ea typeface="+mn-ea"/>
                <a:cs typeface="+mn-cs"/>
              </a:rPr>
              <a:t>works to build reciprocal relationships between the DCR and Tribal Governments and Indigenous Community Stakeholders. These relationships will enhance </a:t>
            </a:r>
            <a:r>
              <a:rPr lang="en-US" sz="1600" i="1" kern="1200" err="1">
                <a:solidFill>
                  <a:schemeClr val="bg1"/>
                </a:solidFill>
                <a:effectLst/>
                <a:latin typeface="+mn-lt"/>
                <a:ea typeface="+mn-ea"/>
                <a:cs typeface="+mn-cs"/>
              </a:rPr>
              <a:t>DCR’s</a:t>
            </a:r>
            <a:r>
              <a:rPr lang="en-US" sz="1600" i="1" kern="1200">
                <a:solidFill>
                  <a:schemeClr val="bg1"/>
                </a:solidFill>
                <a:effectLst/>
                <a:latin typeface="+mn-lt"/>
                <a:ea typeface="+mn-ea"/>
                <a:cs typeface="+mn-cs"/>
              </a:rPr>
              <a:t> work through providing an additional lens of culturally responsive stewardship while providing access and opportunities for Native people to connect with the land, water, and our natural world. </a:t>
            </a:r>
            <a:r>
              <a:rPr lang="en-US" sz="1600" i="1">
                <a:solidFill>
                  <a:schemeClr val="bg1"/>
                </a:solidFill>
              </a:rPr>
              <a:t>As part of this project, we have initiated the first steps to collaborating and partnering with Tribal Nations linked to this property. </a:t>
            </a:r>
          </a:p>
        </p:txBody>
      </p:sp>
      <p:sp>
        <p:nvSpPr>
          <p:cNvPr id="4" name="TextBox 3">
            <a:extLst>
              <a:ext uri="{FF2B5EF4-FFF2-40B4-BE49-F238E27FC236}">
                <a16:creationId xmlns:a16="http://schemas.microsoft.com/office/drawing/2014/main" id="{6F53A1A2-4CC2-3D0F-068B-6579F3D0F108}"/>
              </a:ext>
              <a:ext uri="{C183D7F6-B498-43B3-948B-1728B52AA6E4}">
                <adec:decorative xmlns:adec="http://schemas.microsoft.com/office/drawing/2017/decorative" val="1"/>
              </a:ext>
            </a:extLst>
          </p:cNvPr>
          <p:cNvSpPr txBox="1"/>
          <p:nvPr/>
        </p:nvSpPr>
        <p:spPr>
          <a:xfrm>
            <a:off x="8143163" y="4281209"/>
            <a:ext cx="27622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000000"/>
                </a:solidFill>
                <a:effectLst>
                  <a:glow rad="127000">
                    <a:srgbClr val="D0B38A"/>
                  </a:glow>
                </a:effectLst>
              </a:rPr>
              <a:t>CCC Road with Stone Culvert</a:t>
            </a:r>
          </a:p>
        </p:txBody>
      </p:sp>
    </p:spTree>
    <p:extLst>
      <p:ext uri="{BB962C8B-B14F-4D97-AF65-F5344CB8AC3E}">
        <p14:creationId xmlns:p14="http://schemas.microsoft.com/office/powerpoint/2010/main" val="4020885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F8EEC-3FFC-85E5-F391-F3FBFF4E1D30}"/>
              </a:ext>
            </a:extLst>
          </p:cNvPr>
          <p:cNvSpPr>
            <a:spLocks noGrp="1"/>
          </p:cNvSpPr>
          <p:nvPr>
            <p:ph type="title"/>
          </p:nvPr>
        </p:nvSpPr>
        <p:spPr>
          <a:xfrm>
            <a:off x="646111" y="323721"/>
            <a:ext cx="10044587" cy="799952"/>
          </a:xfrm>
        </p:spPr>
        <p:txBody>
          <a:bodyPr>
            <a:noAutofit/>
          </a:bodyPr>
          <a:lstStyle/>
          <a:p>
            <a:r>
              <a:rPr lang="en-US" sz="5400">
                <a:solidFill>
                  <a:srgbClr val="FFFFFF"/>
                </a:solidFill>
              </a:rPr>
              <a:t>Public Survey Results To-Date </a:t>
            </a:r>
          </a:p>
        </p:txBody>
      </p:sp>
      <p:sp>
        <p:nvSpPr>
          <p:cNvPr id="7" name="Content Placeholder 6">
            <a:extLst>
              <a:ext uri="{FF2B5EF4-FFF2-40B4-BE49-F238E27FC236}">
                <a16:creationId xmlns:a16="http://schemas.microsoft.com/office/drawing/2014/main" id="{8250AAE4-87AB-4EB2-A4E2-B88ED2408823}"/>
              </a:ext>
            </a:extLst>
          </p:cNvPr>
          <p:cNvSpPr>
            <a:spLocks noGrp="1"/>
          </p:cNvSpPr>
          <p:nvPr>
            <p:ph sz="half" idx="1"/>
          </p:nvPr>
        </p:nvSpPr>
        <p:spPr>
          <a:xfrm>
            <a:off x="1103312" y="2060576"/>
            <a:ext cx="10407968" cy="2523000"/>
          </a:xfrm>
        </p:spPr>
        <p:txBody>
          <a:bodyPr vert="horz" lIns="91440" tIns="45720" rIns="91440" bIns="45720" rtlCol="0" anchor="t">
            <a:normAutofit fontScale="92500" lnSpcReduction="20000"/>
          </a:bodyPr>
          <a:lstStyle/>
          <a:p>
            <a:r>
              <a:rPr lang="en-US" sz="2400">
                <a:solidFill>
                  <a:srgbClr val="FFFFFF"/>
                </a:solidFill>
              </a:rPr>
              <a:t>103 responses received as of November 4th for Leominster State Forest	</a:t>
            </a:r>
          </a:p>
          <a:p>
            <a:pPr lvl="1"/>
            <a:r>
              <a:rPr lang="en-US" sz="1900">
                <a:solidFill>
                  <a:srgbClr val="FFFFFF"/>
                </a:solidFill>
              </a:rPr>
              <a:t>411 total responses received across six Trail System Master Plan projects</a:t>
            </a:r>
          </a:p>
          <a:p>
            <a:pPr lvl="1"/>
            <a:r>
              <a:rPr lang="en-US" sz="2200">
                <a:solidFill>
                  <a:srgbClr val="FFFFFF"/>
                </a:solidFill>
              </a:rPr>
              <a:t>Predominantly mountain bikers, followed by hiking/walking, and dog walking as respondents’ current uses. </a:t>
            </a:r>
          </a:p>
          <a:p>
            <a:r>
              <a:rPr lang="en-US" sz="2400"/>
              <a:t>Responses are on a scale of 1 to 5 where:</a:t>
            </a:r>
          </a:p>
          <a:p>
            <a:pPr lvl="1"/>
            <a:r>
              <a:rPr lang="en-US" sz="2000"/>
              <a:t>1 equals STRONGLY DISAGREE</a:t>
            </a:r>
          </a:p>
          <a:p>
            <a:pPr lvl="1"/>
            <a:r>
              <a:rPr lang="en-US" sz="2000"/>
              <a:t>5 equals STRONGLY AGREE</a:t>
            </a:r>
          </a:p>
        </p:txBody>
      </p:sp>
      <p:sp>
        <p:nvSpPr>
          <p:cNvPr id="8" name="Content Placeholder 7">
            <a:extLst>
              <a:ext uri="{FF2B5EF4-FFF2-40B4-BE49-F238E27FC236}">
                <a16:creationId xmlns:a16="http://schemas.microsoft.com/office/drawing/2014/main" id="{763414A3-EE9B-B2E2-BADE-586DB74A3D00}"/>
              </a:ext>
            </a:extLst>
          </p:cNvPr>
          <p:cNvSpPr>
            <a:spLocks noGrp="1"/>
          </p:cNvSpPr>
          <p:nvPr>
            <p:ph sz="half" idx="2"/>
          </p:nvPr>
        </p:nvSpPr>
        <p:spPr>
          <a:xfrm>
            <a:off x="1393639" y="5102087"/>
            <a:ext cx="9404722" cy="799952"/>
          </a:xfrm>
          <a:solidFill>
            <a:schemeClr val="accent1"/>
          </a:solidFill>
        </p:spPr>
        <p:txBody>
          <a:bodyPr anchor="ctr">
            <a:normAutofit fontScale="92500" lnSpcReduction="20000"/>
          </a:bodyPr>
          <a:lstStyle/>
          <a:p>
            <a:pPr marL="0" indent="0" algn="ctr">
              <a:buNone/>
            </a:pPr>
            <a:r>
              <a:rPr lang="en-US" sz="1600" b="1">
                <a:solidFill>
                  <a:schemeClr val="bg1"/>
                </a:solidFill>
              </a:rPr>
              <a:t>Surveys are still open. Please encourage others to share their thoughts!</a:t>
            </a:r>
          </a:p>
          <a:p>
            <a:pPr marL="0" indent="0" algn="ctr">
              <a:buNone/>
            </a:pPr>
            <a:r>
              <a:rPr lang="en-US" sz="1600">
                <a:solidFill>
                  <a:schemeClr val="bg1"/>
                </a:solidFill>
                <a:hlinkClick r:id="rId3">
                  <a:extLst>
                    <a:ext uri="{A12FA001-AC4F-418D-AE19-62706E023703}">
                      <ahyp:hlinkClr xmlns:ahyp="http://schemas.microsoft.com/office/drawing/2018/hyperlinkcolor" val="tx"/>
                    </a:ext>
                  </a:extLst>
                </a:hlinkClick>
              </a:rPr>
              <a:t>https://www.mass.gov/forms/shape-the-future-of-our-trails-share-your-experience</a:t>
            </a:r>
            <a:r>
              <a:rPr lang="en-US" sz="1600">
                <a:solidFill>
                  <a:schemeClr val="bg1"/>
                </a:solidFill>
              </a:rPr>
              <a:t> </a:t>
            </a:r>
          </a:p>
        </p:txBody>
      </p:sp>
    </p:spTree>
    <p:extLst>
      <p:ext uri="{BB962C8B-B14F-4D97-AF65-F5344CB8AC3E}">
        <p14:creationId xmlns:p14="http://schemas.microsoft.com/office/powerpoint/2010/main" val="246226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FF542-EB1C-43C7-C340-BEE739817A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6E20ED-FF06-760C-4714-13679F81580E}"/>
              </a:ext>
            </a:extLst>
          </p:cNvPr>
          <p:cNvSpPr>
            <a:spLocks noGrp="1"/>
          </p:cNvSpPr>
          <p:nvPr>
            <p:ph type="title"/>
          </p:nvPr>
        </p:nvSpPr>
        <p:spPr>
          <a:xfrm>
            <a:off x="594443" y="394937"/>
            <a:ext cx="10970639" cy="750987"/>
          </a:xfrm>
        </p:spPr>
        <p:txBody>
          <a:bodyPr>
            <a:noAutofit/>
          </a:bodyPr>
          <a:lstStyle/>
          <a:p>
            <a:r>
              <a:rPr lang="en-US" sz="5400">
                <a:solidFill>
                  <a:srgbClr val="FFFFFF"/>
                </a:solidFill>
              </a:rPr>
              <a:t>Public Survey Results To-Date </a:t>
            </a:r>
            <a:br>
              <a:rPr lang="en-US" sz="5400">
                <a:solidFill>
                  <a:srgbClr val="FFFFFF"/>
                </a:solidFill>
              </a:rPr>
            </a:br>
            <a:r>
              <a:rPr lang="en-US" sz="200"/>
              <a:t>(Overall, Trail Condition &amp; Navigability)) </a:t>
            </a:r>
          </a:p>
        </p:txBody>
      </p:sp>
      <p:pic>
        <p:nvPicPr>
          <p:cNvPr id="5" name="Picture 4" descr="Bar chart showing user feedback on overall trail condition &amp; navigability">
            <a:extLst>
              <a:ext uri="{FF2B5EF4-FFF2-40B4-BE49-F238E27FC236}">
                <a16:creationId xmlns:a16="http://schemas.microsoft.com/office/drawing/2014/main" id="{A43196FB-E604-C10C-FF23-2DAC067B2E7D}"/>
              </a:ext>
            </a:extLst>
          </p:cNvPr>
          <p:cNvPicPr>
            <a:picLocks noChangeAspect="1"/>
          </p:cNvPicPr>
          <p:nvPr/>
        </p:nvPicPr>
        <p:blipFill>
          <a:blip r:embed="rId3"/>
          <a:stretch>
            <a:fillRect/>
          </a:stretch>
        </p:blipFill>
        <p:spPr>
          <a:xfrm>
            <a:off x="857947" y="1402271"/>
            <a:ext cx="10394470" cy="5213682"/>
          </a:xfrm>
          <a:prstGeom prst="rect">
            <a:avLst/>
          </a:prstGeom>
        </p:spPr>
      </p:pic>
    </p:spTree>
    <p:extLst>
      <p:ext uri="{BB962C8B-B14F-4D97-AF65-F5344CB8AC3E}">
        <p14:creationId xmlns:p14="http://schemas.microsoft.com/office/powerpoint/2010/main" val="480271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85BBA-A3E5-F9A9-0204-CC2DEA53F6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07540C-1B61-8202-8BC2-D3F8CDA5B596}"/>
              </a:ext>
            </a:extLst>
          </p:cNvPr>
          <p:cNvSpPr>
            <a:spLocks noGrp="1"/>
          </p:cNvSpPr>
          <p:nvPr>
            <p:ph type="title"/>
          </p:nvPr>
        </p:nvSpPr>
        <p:spPr>
          <a:xfrm>
            <a:off x="513144" y="408432"/>
            <a:ext cx="10970639" cy="750987"/>
          </a:xfrm>
        </p:spPr>
        <p:txBody>
          <a:bodyPr>
            <a:noAutofit/>
          </a:bodyPr>
          <a:lstStyle/>
          <a:p>
            <a:r>
              <a:rPr lang="en-US" sz="5400">
                <a:solidFill>
                  <a:srgbClr val="FFFFFF"/>
                </a:solidFill>
              </a:rPr>
              <a:t>Public Survey Results To-Date </a:t>
            </a:r>
            <a:br>
              <a:rPr lang="en-US" sz="5400">
                <a:solidFill>
                  <a:srgbClr val="FFFFFF"/>
                </a:solidFill>
              </a:rPr>
            </a:br>
            <a:r>
              <a:rPr lang="en-US" sz="200"/>
              <a:t>(Site Access and Recreational Opportunities)</a:t>
            </a:r>
          </a:p>
        </p:txBody>
      </p:sp>
      <p:pic>
        <p:nvPicPr>
          <p:cNvPr id="4" name="Picture 3" descr="Bar chart showing public feedback on site access and recreational opportunities">
            <a:extLst>
              <a:ext uri="{FF2B5EF4-FFF2-40B4-BE49-F238E27FC236}">
                <a16:creationId xmlns:a16="http://schemas.microsoft.com/office/drawing/2014/main" id="{BE657568-DBA9-ACC5-6239-0671CFE8A446}"/>
              </a:ext>
            </a:extLst>
          </p:cNvPr>
          <p:cNvPicPr>
            <a:picLocks noChangeAspect="1"/>
          </p:cNvPicPr>
          <p:nvPr/>
        </p:nvPicPr>
        <p:blipFill>
          <a:blip r:embed="rId3"/>
          <a:stretch>
            <a:fillRect/>
          </a:stretch>
        </p:blipFill>
        <p:spPr>
          <a:xfrm>
            <a:off x="1443141" y="1331794"/>
            <a:ext cx="9305718" cy="5117774"/>
          </a:xfrm>
          <a:prstGeom prst="rect">
            <a:avLst/>
          </a:prstGeom>
        </p:spPr>
      </p:pic>
    </p:spTree>
    <p:extLst>
      <p:ext uri="{BB962C8B-B14F-4D97-AF65-F5344CB8AC3E}">
        <p14:creationId xmlns:p14="http://schemas.microsoft.com/office/powerpoint/2010/main" val="3218995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8CD0B29-87E6-CD17-0318-DDB129C090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8C5819-1EF0-F503-92F4-3ABFA9603B5E}"/>
              </a:ext>
            </a:extLst>
          </p:cNvPr>
          <p:cNvSpPr>
            <a:spLocks noGrp="1"/>
          </p:cNvSpPr>
          <p:nvPr>
            <p:ph type="title"/>
          </p:nvPr>
        </p:nvSpPr>
        <p:spPr>
          <a:xfrm>
            <a:off x="610680" y="365753"/>
            <a:ext cx="10970639" cy="750987"/>
          </a:xfrm>
        </p:spPr>
        <p:txBody>
          <a:bodyPr>
            <a:noAutofit/>
          </a:bodyPr>
          <a:lstStyle/>
          <a:p>
            <a:r>
              <a:rPr lang="en-US" sz="5400">
                <a:solidFill>
                  <a:srgbClr val="FFFFFF"/>
                </a:solidFill>
              </a:rPr>
              <a:t>Public Survey Results To-Date </a:t>
            </a:r>
            <a:br>
              <a:rPr lang="en-US" sz="5400">
                <a:solidFill>
                  <a:srgbClr val="FFFFFF"/>
                </a:solidFill>
              </a:rPr>
            </a:br>
            <a:r>
              <a:rPr lang="en-US" sz="200">
                <a:solidFill>
                  <a:srgbClr val="FFFFFF"/>
                </a:solidFill>
              </a:rPr>
              <a:t>(</a:t>
            </a:r>
            <a:r>
              <a:rPr lang="en-US" sz="200"/>
              <a:t>Trail Use Motivation)</a:t>
            </a:r>
          </a:p>
        </p:txBody>
      </p:sp>
      <p:pic>
        <p:nvPicPr>
          <p:cNvPr id="6" name="Picture 5" descr="Bar chart showing public feedback on trail use motivations">
            <a:extLst>
              <a:ext uri="{FF2B5EF4-FFF2-40B4-BE49-F238E27FC236}">
                <a16:creationId xmlns:a16="http://schemas.microsoft.com/office/drawing/2014/main" id="{7A1413F1-C587-98EB-D261-80BF6D6F27D7}"/>
              </a:ext>
            </a:extLst>
          </p:cNvPr>
          <p:cNvPicPr>
            <a:picLocks noChangeAspect="1"/>
          </p:cNvPicPr>
          <p:nvPr/>
        </p:nvPicPr>
        <p:blipFill>
          <a:blip r:embed="rId3"/>
          <a:stretch>
            <a:fillRect/>
          </a:stretch>
        </p:blipFill>
        <p:spPr>
          <a:xfrm>
            <a:off x="653049" y="1627094"/>
            <a:ext cx="11074230" cy="4518212"/>
          </a:xfrm>
          <a:prstGeom prst="rect">
            <a:avLst/>
          </a:prstGeom>
        </p:spPr>
      </p:pic>
    </p:spTree>
    <p:extLst>
      <p:ext uri="{BB962C8B-B14F-4D97-AF65-F5344CB8AC3E}">
        <p14:creationId xmlns:p14="http://schemas.microsoft.com/office/powerpoint/2010/main" val="1560816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52C02-7B6A-3E3A-20FE-4543E6DB324B}"/>
              </a:ext>
            </a:extLst>
          </p:cNvPr>
          <p:cNvSpPr>
            <a:spLocks noGrp="1"/>
          </p:cNvSpPr>
          <p:nvPr>
            <p:ph type="title"/>
          </p:nvPr>
        </p:nvSpPr>
        <p:spPr>
          <a:xfrm>
            <a:off x="601884" y="243068"/>
            <a:ext cx="7123889" cy="914400"/>
          </a:xfrm>
        </p:spPr>
        <p:txBody>
          <a:bodyPr>
            <a:noAutofit/>
          </a:bodyPr>
          <a:lstStyle/>
          <a:p>
            <a:r>
              <a:rPr lang="en-US" sz="5400">
                <a:effectLst>
                  <a:outerShdw blurRad="50800" dist="38100" dir="2700000" algn="tl" rotWithShape="0">
                    <a:prstClr val="black"/>
                  </a:outerShdw>
                </a:effectLst>
              </a:rPr>
              <a:t>DCR Mission</a:t>
            </a:r>
          </a:p>
        </p:txBody>
      </p:sp>
      <p:sp>
        <p:nvSpPr>
          <p:cNvPr id="5" name="Text Placeholder 4">
            <a:extLst>
              <a:ext uri="{FF2B5EF4-FFF2-40B4-BE49-F238E27FC236}">
                <a16:creationId xmlns:a16="http://schemas.microsoft.com/office/drawing/2014/main" id="{88905A3A-DDA2-572E-B6D0-5030284B96EA}"/>
              </a:ext>
            </a:extLst>
          </p:cNvPr>
          <p:cNvSpPr>
            <a:spLocks noGrp="1"/>
          </p:cNvSpPr>
          <p:nvPr>
            <p:ph type="body" sz="half" idx="3"/>
          </p:nvPr>
        </p:nvSpPr>
        <p:spPr>
          <a:xfrm>
            <a:off x="914400" y="2568649"/>
            <a:ext cx="10363200" cy="2183460"/>
          </a:xfrm>
        </p:spPr>
        <p:txBody>
          <a:bodyPr>
            <a:normAutofit fontScale="92500" lnSpcReduction="20000"/>
          </a:bodyPr>
          <a:lstStyle/>
          <a:p>
            <a:pPr marL="0" indent="0" algn="ctr">
              <a:buNone/>
            </a:pPr>
            <a:r>
              <a:rPr lang="en-US" sz="3600" i="1">
                <a:solidFill>
                  <a:schemeClr val="tx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To protect, promote and enhance our</a:t>
            </a:r>
          </a:p>
          <a:p>
            <a:pPr marL="0" indent="0" algn="ctr">
              <a:buNone/>
            </a:pPr>
            <a:r>
              <a:rPr lang="en-US" sz="3600" i="1">
                <a:solidFill>
                  <a:schemeClr val="tx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common wealth of natural, cultural </a:t>
            </a:r>
          </a:p>
          <a:p>
            <a:pPr marL="0" indent="0" algn="ctr">
              <a:buNone/>
            </a:pPr>
            <a:r>
              <a:rPr lang="en-US" sz="3600" i="1">
                <a:solidFill>
                  <a:schemeClr val="tx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and recreational resources </a:t>
            </a:r>
          </a:p>
          <a:p>
            <a:pPr marL="0" indent="0" algn="ctr">
              <a:buNone/>
            </a:pPr>
            <a:r>
              <a:rPr lang="en-US" sz="3600" i="1">
                <a:solidFill>
                  <a:schemeClr val="tx2"/>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for the well-being of all.</a:t>
            </a:r>
          </a:p>
          <a:p>
            <a:endParaRPr lang="en-US"/>
          </a:p>
        </p:txBody>
      </p:sp>
      <p:pic>
        <p:nvPicPr>
          <p:cNvPr id="3" name="Picture 7">
            <a:extLst>
              <a:ext uri="{FF2B5EF4-FFF2-40B4-BE49-F238E27FC236}">
                <a16:creationId xmlns:a16="http://schemas.microsoft.com/office/drawing/2014/main" id="{1A8E1D7C-52C4-B2BA-5E7D-727B37D917E1}"/>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157036" y="5676863"/>
            <a:ext cx="1033463" cy="1033881"/>
          </a:xfrm>
          <a:prstGeom prst="rect">
            <a:avLst/>
          </a:prstGeom>
          <a:noFill/>
          <a:ln w="9525">
            <a:noFill/>
            <a:miter lim="800000"/>
            <a:headEnd/>
            <a:tailEnd/>
          </a:ln>
        </p:spPr>
      </p:pic>
      <p:pic>
        <p:nvPicPr>
          <p:cNvPr id="10" name="Picture 9">
            <a:extLst>
              <a:ext uri="{FF2B5EF4-FFF2-40B4-BE49-F238E27FC236}">
                <a16:creationId xmlns:a16="http://schemas.microsoft.com/office/drawing/2014/main" id="{321EFA28-4F8D-D651-E9C5-C92B7F45D25F}"/>
              </a:ext>
              <a:ext uri="{C183D7F6-B498-43B3-948B-1728B52AA6E4}">
                <adec:decorative xmlns:adec="http://schemas.microsoft.com/office/drawing/2017/decorative" val="1"/>
              </a:ext>
            </a:extLst>
          </p:cNvPr>
          <p:cNvPicPr>
            <a:picLocks noChangeAspect="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sharpenSoften amount="41000"/>
                    </a14:imgEffect>
                    <a14:imgEffect>
                      <a14:colorTemperature colorTemp="11500"/>
                    </a14:imgEffect>
                    <a14:imgEffect>
                      <a14:saturation sat="0"/>
                    </a14:imgEffect>
                    <a14:imgEffect>
                      <a14:brightnessContrast bright="-6000" contrast="45000"/>
                    </a14:imgEffect>
                  </a14:imgLayer>
                </a14:imgProps>
              </a:ext>
            </a:extLst>
          </a:blip>
          <a:srcRect/>
          <a:stretch/>
        </p:blipFill>
        <p:spPr>
          <a:xfrm>
            <a:off x="11037330" y="5630069"/>
            <a:ext cx="961800" cy="1080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7">
            <a:extLst>
              <a:ext uri="{FF2B5EF4-FFF2-40B4-BE49-F238E27FC236}">
                <a16:creationId xmlns:a16="http://schemas.microsoft.com/office/drawing/2014/main" id="{04A33BF5-DA7D-62BD-1CCF-9CF0CBC04422}"/>
              </a:ext>
              <a:ext uri="{C183D7F6-B498-43B3-948B-1728B52AA6E4}">
                <adec:decorative xmlns:adec="http://schemas.microsoft.com/office/drawing/2017/decorative" val="1"/>
              </a:ext>
            </a:extLst>
          </p:cNvPr>
          <p:cNvPicPr>
            <a:picLocks noChangeAspect="1" noChangeArrowheads="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Lst>
          </a:blip>
          <a:srcRect/>
          <a:stretch/>
        </p:blipFill>
        <p:spPr bwMode="auto">
          <a:xfrm>
            <a:off x="157257" y="5676863"/>
            <a:ext cx="1033020" cy="1033881"/>
          </a:xfrm>
          <a:prstGeom prst="rect">
            <a:avLst/>
          </a:prstGeom>
          <a:no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1169740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42000"/>
                <a:hueMod val="42000"/>
                <a:satMod val="124000"/>
                <a:lumMod val="62000"/>
              </a:schemeClr>
              <a:schemeClr val="bg2">
                <a:tint val="96000"/>
                <a:satMod val="130000"/>
              </a:schemeClr>
            </a:duotone>
          </a:blip>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347664-721F-FB60-F7A4-F6EB0D3094D4}"/>
              </a:ext>
            </a:extLst>
          </p:cNvPr>
          <p:cNvSpPr>
            <a:spLocks noGrp="1"/>
          </p:cNvSpPr>
          <p:nvPr>
            <p:ph type="title"/>
          </p:nvPr>
        </p:nvSpPr>
        <p:spPr>
          <a:xfrm>
            <a:off x="97096" y="546262"/>
            <a:ext cx="6208200" cy="850740"/>
          </a:xfrm>
        </p:spPr>
        <p:txBody>
          <a:bodyPr vert="horz" lIns="91440" tIns="45720" rIns="91440" bIns="45720" rtlCol="0" anchor="t">
            <a:normAutofit/>
          </a:bodyPr>
          <a:lstStyle/>
          <a:p>
            <a:pPr>
              <a:lnSpc>
                <a:spcPct val="90000"/>
              </a:lnSpc>
            </a:pPr>
            <a:r>
              <a:rPr lang="en-US" sz="3600" dirty="0">
                <a:latin typeface="Arial" panose="020B0604020202020204" pitchFamily="34" charset="0"/>
                <a:cs typeface="Arial" panose="020B0604020202020204" pitchFamily="34" charset="0"/>
              </a:rPr>
              <a:t>Discussion Questions</a:t>
            </a:r>
          </a:p>
        </p:txBody>
      </p:sp>
      <p:sp>
        <p:nvSpPr>
          <p:cNvPr id="2" name="Content Placeholder 1">
            <a:extLst>
              <a:ext uri="{FF2B5EF4-FFF2-40B4-BE49-F238E27FC236}">
                <a16:creationId xmlns:a16="http://schemas.microsoft.com/office/drawing/2014/main" id="{A14E9206-FF99-1A00-B7A7-92428E6F64DB}"/>
              </a:ext>
            </a:extLst>
          </p:cNvPr>
          <p:cNvSpPr>
            <a:spLocks noGrp="1"/>
          </p:cNvSpPr>
          <p:nvPr>
            <p:ph idx="1"/>
          </p:nvPr>
        </p:nvSpPr>
        <p:spPr>
          <a:xfrm>
            <a:off x="97096" y="1701800"/>
            <a:ext cx="6562208" cy="3809999"/>
          </a:xfrm>
        </p:spPr>
        <p:txBody>
          <a:bodyPr vert="horz" lIns="91440" tIns="45720" rIns="91440" bIns="45720" rtlCol="0">
            <a:noAutofit/>
          </a:bodyPr>
          <a:lstStyle/>
          <a:p>
            <a:pPr marL="457200" indent="-457200">
              <a:lnSpc>
                <a:spcPct val="100000"/>
              </a:lnSpc>
              <a:spcBef>
                <a:spcPts val="1000"/>
              </a:spcBef>
              <a:spcAft>
                <a:spcPts val="0"/>
              </a:spcAft>
              <a:buFont typeface="Wingdings 3" charset="2"/>
              <a:buChar char=""/>
            </a:pPr>
            <a:r>
              <a:rPr lang="en-US" sz="2200" dirty="0"/>
              <a:t>How do you use the trails in this park?</a:t>
            </a:r>
          </a:p>
          <a:p>
            <a:pPr marL="457200" indent="-457200">
              <a:lnSpc>
                <a:spcPct val="100000"/>
              </a:lnSpc>
              <a:spcBef>
                <a:spcPts val="1000"/>
              </a:spcBef>
              <a:spcAft>
                <a:spcPts val="0"/>
              </a:spcAft>
              <a:buFont typeface="Wingdings 3" charset="2"/>
              <a:buChar char=""/>
            </a:pPr>
            <a:r>
              <a:rPr lang="en-US" sz="2200" dirty="0"/>
              <a:t>What is your favorite trail at this park and why? </a:t>
            </a:r>
          </a:p>
          <a:p>
            <a:pPr marL="457200" indent="-457200">
              <a:lnSpc>
                <a:spcPct val="100000"/>
              </a:lnSpc>
              <a:spcBef>
                <a:spcPts val="1000"/>
              </a:spcBef>
              <a:spcAft>
                <a:spcPts val="0"/>
              </a:spcAft>
              <a:buFont typeface="Wingdings 3" charset="2"/>
              <a:buChar char=""/>
            </a:pPr>
            <a:r>
              <a:rPr lang="en-US" sz="2200" dirty="0"/>
              <a:t>What is your least favorite trail and why? </a:t>
            </a:r>
          </a:p>
          <a:p>
            <a:pPr marL="457200" indent="-457200">
              <a:lnSpc>
                <a:spcPct val="100000"/>
              </a:lnSpc>
              <a:spcBef>
                <a:spcPts val="1000"/>
              </a:spcBef>
              <a:spcAft>
                <a:spcPts val="0"/>
              </a:spcAft>
              <a:buFont typeface="Wingdings 3" charset="2"/>
              <a:buChar char=""/>
            </a:pPr>
            <a:r>
              <a:rPr lang="en-US" sz="2200" dirty="0"/>
              <a:t>What, if anything, prevents you from fully enjoying the trails at this park?</a:t>
            </a:r>
          </a:p>
          <a:p>
            <a:pPr marL="457200" indent="-457200">
              <a:lnSpc>
                <a:spcPct val="100000"/>
              </a:lnSpc>
              <a:spcBef>
                <a:spcPts val="1000"/>
              </a:spcBef>
              <a:spcAft>
                <a:spcPts val="0"/>
              </a:spcAft>
              <a:buFont typeface="Wingdings 3" charset="2"/>
              <a:buChar char=""/>
            </a:pPr>
            <a:r>
              <a:rPr lang="en-US" sz="2200" dirty="0"/>
              <a:t>What activities, facilities, or services would make you feel more welcome or more satisfied with your trail experience in this park? </a:t>
            </a:r>
          </a:p>
          <a:p>
            <a:pPr marL="457200" indent="-457200">
              <a:lnSpc>
                <a:spcPct val="100000"/>
              </a:lnSpc>
              <a:spcBef>
                <a:spcPts val="1000"/>
              </a:spcBef>
              <a:spcAft>
                <a:spcPts val="0"/>
              </a:spcAft>
              <a:buFont typeface="Wingdings 3" charset="2"/>
              <a:buChar char=""/>
            </a:pPr>
            <a:r>
              <a:rPr lang="en-US" sz="2200" dirty="0"/>
              <a:t>What is the biggest challenge facing this park's trails?  </a:t>
            </a:r>
          </a:p>
          <a:p>
            <a:pPr marL="457200" indent="-457200">
              <a:lnSpc>
                <a:spcPct val="100000"/>
              </a:lnSpc>
              <a:spcBef>
                <a:spcPts val="1000"/>
              </a:spcBef>
              <a:spcAft>
                <a:spcPts val="0"/>
              </a:spcAft>
              <a:buFont typeface="Wingdings 3" charset="2"/>
              <a:buChar char=""/>
            </a:pPr>
            <a:r>
              <a:rPr lang="en-US" sz="2200" dirty="0"/>
              <a:t>Any other information about this park's trails that you think is important for us to know</a:t>
            </a:r>
          </a:p>
        </p:txBody>
      </p:sp>
      <p:pic>
        <p:nvPicPr>
          <p:cNvPr id="6" name="Picture 5" descr="Map of Leominster State Forest with the authorized trails shown as black and yellow dashed lines and authorized forest roads shown as a black and yellow solid lines.">
            <a:extLst>
              <a:ext uri="{FF2B5EF4-FFF2-40B4-BE49-F238E27FC236}">
                <a16:creationId xmlns:a16="http://schemas.microsoft.com/office/drawing/2014/main" id="{70BDEC80-A47C-9A35-3ED0-471E24FCA572}"/>
              </a:ext>
            </a:extLst>
          </p:cNvPr>
          <p:cNvPicPr/>
          <p:nvPr/>
        </p:nvPicPr>
        <p:blipFill>
          <a:blip r:embed="rId4">
            <a:extLst>
              <a:ext uri="{28A0092B-C50C-407E-A947-70E740481C1C}">
                <a14:useLocalDpi xmlns:a14="http://schemas.microsoft.com/office/drawing/2010/main" val="0"/>
              </a:ext>
            </a:extLst>
          </a:blip>
          <a:srcRect/>
          <a:stretch/>
        </p:blipFill>
        <p:spPr>
          <a:xfrm>
            <a:off x="6659304" y="0"/>
            <a:ext cx="5532696" cy="8553278"/>
          </a:xfrm>
          <a:prstGeom prst="rect">
            <a:avLst/>
          </a:prstGeom>
        </p:spPr>
      </p:pic>
    </p:spTree>
    <p:extLst>
      <p:ext uri="{BB962C8B-B14F-4D97-AF65-F5344CB8AC3E}">
        <p14:creationId xmlns:p14="http://schemas.microsoft.com/office/powerpoint/2010/main" val="819583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5205-2F89-78E9-6650-47D484753048}"/>
              </a:ext>
            </a:extLst>
          </p:cNvPr>
          <p:cNvSpPr>
            <a:spLocks noGrp="1"/>
          </p:cNvSpPr>
          <p:nvPr>
            <p:ph type="title"/>
          </p:nvPr>
        </p:nvSpPr>
        <p:spPr>
          <a:xfrm>
            <a:off x="581192" y="-750987"/>
            <a:ext cx="10312408" cy="750987"/>
          </a:xfrm>
        </p:spPr>
        <p:txBody>
          <a:bodyPr vert="horz" lIns="91440" tIns="45720" rIns="91440" bIns="45720" rtlCol="0" anchor="b">
            <a:normAutofit/>
          </a:bodyPr>
          <a:lstStyle/>
          <a:p>
            <a:r>
              <a:rPr lang="en-US"/>
              <a:t>Maps of Leominster State Forest</a:t>
            </a:r>
          </a:p>
        </p:txBody>
      </p:sp>
      <p:pic>
        <p:nvPicPr>
          <p:cNvPr id="7" name="Picture 6" descr="map of the Fitchburg Road Tract with the authorized trails with two yellow rectangles calling out Crows Hill Ledges and Paradise Pond">
            <a:extLst>
              <a:ext uri="{FF2B5EF4-FFF2-40B4-BE49-F238E27FC236}">
                <a16:creationId xmlns:a16="http://schemas.microsoft.com/office/drawing/2014/main" id="{7EC4638D-3677-C5A0-EA28-215200BFC4D7}"/>
              </a:ext>
            </a:extLst>
          </p:cNvPr>
          <p:cNvPicPr/>
          <p:nvPr/>
        </p:nvPicPr>
        <p:blipFill>
          <a:blip r:embed="rId3">
            <a:extLst>
              <a:ext uri="{28A0092B-C50C-407E-A947-70E740481C1C}">
                <a14:useLocalDpi xmlns:a14="http://schemas.microsoft.com/office/drawing/2010/main" val="0"/>
              </a:ext>
            </a:extLst>
          </a:blip>
          <a:srcRect l="4933" r="4933"/>
          <a:stretch/>
        </p:blipFill>
        <p:spPr>
          <a:xfrm>
            <a:off x="33651" y="-12308"/>
            <a:ext cx="4010400" cy="6877062"/>
          </a:xfrm>
          <a:prstGeom prst="rect">
            <a:avLst/>
          </a:prstGeom>
        </p:spPr>
      </p:pic>
      <p:pic>
        <p:nvPicPr>
          <p:cNvPr id="8" name="Picture 7" descr="map of the Fitchburg Road Tract with the authorized trails is on the left with two yellow rectangles calling out Crows Hill Ledges and Paradise Pond">
            <a:extLst>
              <a:ext uri="{FF2B5EF4-FFF2-40B4-BE49-F238E27FC236}">
                <a16:creationId xmlns:a16="http://schemas.microsoft.com/office/drawing/2014/main" id="{02EA71EF-BA8E-7587-BA7A-02F177D3CCC1}"/>
              </a:ext>
            </a:extLst>
          </p:cNvPr>
          <p:cNvPicPr>
            <a:picLocks noChangeAspect="1"/>
          </p:cNvPicPr>
          <p:nvPr/>
        </p:nvPicPr>
        <p:blipFill>
          <a:blip r:embed="rId4">
            <a:extLst>
              <a:ext uri="{28A0092B-C50C-407E-A947-70E740481C1C}">
                <a14:useLocalDpi xmlns:a14="http://schemas.microsoft.com/office/drawing/2010/main" val="0"/>
              </a:ext>
            </a:extLst>
          </a:blip>
          <a:srcRect l="9376" t="-93" b="93"/>
          <a:stretch>
            <a:fillRect/>
          </a:stretch>
        </p:blipFill>
        <p:spPr>
          <a:xfrm>
            <a:off x="4102776" y="-9531"/>
            <a:ext cx="4024462" cy="6858000"/>
          </a:xfrm>
          <a:prstGeom prst="rect">
            <a:avLst/>
          </a:prstGeom>
        </p:spPr>
      </p:pic>
      <p:pic>
        <p:nvPicPr>
          <p:cNvPr id="9" name="Picture 8" descr="a close up view of the authorized trails around Crows Hill Ledges">
            <a:extLst>
              <a:ext uri="{FF2B5EF4-FFF2-40B4-BE49-F238E27FC236}">
                <a16:creationId xmlns:a16="http://schemas.microsoft.com/office/drawing/2014/main" id="{D5E111E2-660B-DDC3-97FA-3706E1EB3037}"/>
              </a:ext>
            </a:extLst>
          </p:cNvPr>
          <p:cNvPicPr>
            <a:picLocks noChangeAspect="1"/>
          </p:cNvPicPr>
          <p:nvPr/>
        </p:nvPicPr>
        <p:blipFill>
          <a:blip r:embed="rId5">
            <a:extLst>
              <a:ext uri="{28A0092B-C50C-407E-A947-70E740481C1C}">
                <a14:useLocalDpi xmlns:a14="http://schemas.microsoft.com/office/drawing/2010/main" val="0"/>
              </a:ext>
            </a:extLst>
          </a:blip>
          <a:srcRect l="4928" r="4928"/>
          <a:stretch/>
        </p:blipFill>
        <p:spPr>
          <a:xfrm>
            <a:off x="8194541" y="-6399"/>
            <a:ext cx="3997460" cy="6865245"/>
          </a:xfrm>
          <a:prstGeom prst="rect">
            <a:avLst/>
          </a:prstGeom>
        </p:spPr>
      </p:pic>
    </p:spTree>
    <p:extLst>
      <p:ext uri="{BB962C8B-B14F-4D97-AF65-F5344CB8AC3E}">
        <p14:creationId xmlns:p14="http://schemas.microsoft.com/office/powerpoint/2010/main" val="9101184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E387C-588C-6B67-46D2-FEB77CD8042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C692246-03AF-ADD2-505F-675BF82C8E15}"/>
              </a:ext>
            </a:extLst>
          </p:cNvPr>
          <p:cNvSpPr>
            <a:spLocks noGrp="1"/>
          </p:cNvSpPr>
          <p:nvPr>
            <p:ph type="title"/>
          </p:nvPr>
        </p:nvSpPr>
        <p:spPr>
          <a:xfrm>
            <a:off x="113102" y="187690"/>
            <a:ext cx="10312408" cy="750987"/>
          </a:xfrm>
        </p:spPr>
        <p:txBody>
          <a:bodyPr>
            <a:noAutofit/>
          </a:bodyPr>
          <a:lstStyle/>
          <a:p>
            <a:r>
              <a:rPr lang="en-US" sz="5400"/>
              <a:t>Next Steps</a:t>
            </a:r>
          </a:p>
        </p:txBody>
      </p:sp>
      <p:sp>
        <p:nvSpPr>
          <p:cNvPr id="2" name="Content Placeholder 1">
            <a:extLst>
              <a:ext uri="{FF2B5EF4-FFF2-40B4-BE49-F238E27FC236}">
                <a16:creationId xmlns:a16="http://schemas.microsoft.com/office/drawing/2014/main" id="{BEBBC975-E54C-5F77-0CD7-749424D148F6}"/>
              </a:ext>
            </a:extLst>
          </p:cNvPr>
          <p:cNvSpPr>
            <a:spLocks noGrp="1"/>
          </p:cNvSpPr>
          <p:nvPr>
            <p:ph idx="1"/>
          </p:nvPr>
        </p:nvSpPr>
        <p:spPr>
          <a:xfrm>
            <a:off x="423946" y="1214438"/>
            <a:ext cx="11344108" cy="5304477"/>
          </a:xfrm>
        </p:spPr>
        <p:txBody>
          <a:bodyPr>
            <a:normAutofit/>
          </a:bodyPr>
          <a:lstStyle/>
          <a:p>
            <a:pPr fontAlgn="base"/>
            <a:r>
              <a:rPr lang="en-US" b="1"/>
              <a:t>Recording and tonight’s slide deck will be available at</a:t>
            </a:r>
            <a:r>
              <a:rPr lang="en-US"/>
              <a:t>: </a:t>
            </a:r>
            <a:r>
              <a:rPr lang="en-US" u="sng">
                <a:hlinkClick r:id="rId3"/>
              </a:rPr>
              <a:t>https://www.mass.gov/dcr-public-meetings-information</a:t>
            </a:r>
            <a:r>
              <a:rPr lang="en-US"/>
              <a:t>​</a:t>
            </a:r>
          </a:p>
          <a:p>
            <a:pPr fontAlgn="base"/>
            <a:endParaRPr lang="en-US"/>
          </a:p>
          <a:p>
            <a:pPr fontAlgn="base"/>
            <a:r>
              <a:rPr lang="en-US" sz="2800"/>
              <a:t>If you have comments on this project: ​</a:t>
            </a:r>
          </a:p>
          <a:p>
            <a:pPr lvl="1" fontAlgn="base"/>
            <a:r>
              <a:rPr lang="en-US"/>
              <a:t>Submit online: </a:t>
            </a:r>
            <a:r>
              <a:rPr lang="en-US" u="sng">
                <a:hlinkClick r:id="rId4"/>
              </a:rPr>
              <a:t>https://www.mass.gov/forms/dcr-public-comments </a:t>
            </a:r>
            <a:r>
              <a:rPr lang="en-US"/>
              <a:t>​</a:t>
            </a:r>
          </a:p>
          <a:p>
            <a:pPr lvl="1" fontAlgn="base"/>
            <a:r>
              <a:rPr lang="en-US">
                <a:latin typeface="Arial"/>
                <a:cs typeface="Arial"/>
              </a:rPr>
              <a:t>Deadline: November 27, 2025</a:t>
            </a:r>
            <a:br>
              <a:rPr lang="en-US"/>
            </a:br>
            <a:r>
              <a:rPr lang="en-US">
                <a:latin typeface="Arial"/>
                <a:cs typeface="Arial"/>
              </a:rPr>
              <a:t>Please note: the contents of comments submitted to DCR, including your name, town and zip code, will be posted on DCR’s website. Additional contact information provided, notably email address, will only be used for outreach on future updates to the subject project or property.​</a:t>
            </a:r>
          </a:p>
          <a:p>
            <a:pPr marL="323850" lvl="1" indent="0" fontAlgn="base">
              <a:buNone/>
            </a:pPr>
            <a:endParaRPr lang="en-US"/>
          </a:p>
          <a:p>
            <a:pPr fontAlgn="base"/>
            <a:r>
              <a:rPr lang="en-US"/>
              <a:t>If you wish to subscribe to a DCR general information or project-related listserv: contact DCR’s Office of Community Relations via email at mass.parks@mass.gov</a:t>
            </a:r>
          </a:p>
          <a:p>
            <a:pPr>
              <a:spcBef>
                <a:spcPct val="0"/>
              </a:spcBef>
            </a:pPr>
            <a:endParaRPr lang="en-US" altLang="en-US">
              <a:solidFill>
                <a:schemeClr val="tx2"/>
              </a:solidFill>
              <a:ea typeface="Verdana" panose="020B0604030504040204" pitchFamily="34" charset="0"/>
            </a:endParaRPr>
          </a:p>
          <a:p>
            <a:pPr marL="0" indent="0">
              <a:buNone/>
            </a:pPr>
            <a:endParaRPr lang="en-US"/>
          </a:p>
          <a:p>
            <a:pPr marL="0" indent="0">
              <a:buNone/>
            </a:pPr>
            <a:endParaRPr lang="en-US"/>
          </a:p>
          <a:p>
            <a:pPr marL="0" indent="0">
              <a:buNone/>
            </a:pPr>
            <a:endParaRPr lang="en-US"/>
          </a:p>
        </p:txBody>
      </p:sp>
      <p:pic>
        <p:nvPicPr>
          <p:cNvPr id="5" name="Picture 4">
            <a:extLst>
              <a:ext uri="{FF2B5EF4-FFF2-40B4-BE49-F238E27FC236}">
                <a16:creationId xmlns:a16="http://schemas.microsoft.com/office/drawing/2014/main" id="{BAE3C5E3-0E2D-FD19-543C-60B0A4591352}"/>
              </a:ext>
              <a:ext uri="{C183D7F6-B498-43B3-948B-1728B52AA6E4}">
                <adec:decorative xmlns:adec="http://schemas.microsoft.com/office/drawing/2017/decorative" val="1"/>
              </a:ext>
            </a:extLst>
          </p:cNvPr>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sharpenSoften amount="41000"/>
                    </a14:imgEffect>
                    <a14:imgEffect>
                      <a14:colorTemperature colorTemp="11500"/>
                    </a14:imgEffect>
                    <a14:imgEffect>
                      <a14:saturation sat="0"/>
                    </a14:imgEffect>
                    <a14:imgEffect>
                      <a14:brightnessContrast bright="-6000" contrast="45000"/>
                    </a14:imgEffect>
                  </a14:imgLayer>
                </a14:imgProps>
              </a:ext>
            </a:extLst>
          </a:blip>
          <a:srcRect/>
          <a:stretch/>
        </p:blipFill>
        <p:spPr>
          <a:xfrm>
            <a:off x="11037330" y="5630069"/>
            <a:ext cx="961800" cy="1080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13230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636FB3-DF13-428C-16E1-A17710400E41}"/>
              </a:ext>
            </a:extLst>
          </p:cNvPr>
          <p:cNvSpPr>
            <a:spLocks noGrp="1"/>
          </p:cNvSpPr>
          <p:nvPr>
            <p:ph type="ctrTitle"/>
          </p:nvPr>
        </p:nvSpPr>
        <p:spPr/>
        <p:txBody>
          <a:bodyPr/>
          <a:lstStyle/>
          <a:p>
            <a:r>
              <a:rPr lang="en-US"/>
              <a:t>end</a:t>
            </a:r>
          </a:p>
        </p:txBody>
      </p:sp>
      <p:sp>
        <p:nvSpPr>
          <p:cNvPr id="5" name="Subtitle 4">
            <a:extLst>
              <a:ext uri="{FF2B5EF4-FFF2-40B4-BE49-F238E27FC236}">
                <a16:creationId xmlns:a16="http://schemas.microsoft.com/office/drawing/2014/main" id="{C88204CD-C2EF-5C25-AD2A-01187711001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55545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073A0-8EAE-806A-6B54-DE2853B3087F}"/>
              </a:ext>
            </a:extLst>
          </p:cNvPr>
          <p:cNvSpPr>
            <a:spLocks noGrp="1"/>
          </p:cNvSpPr>
          <p:nvPr>
            <p:ph type="title"/>
          </p:nvPr>
        </p:nvSpPr>
        <p:spPr>
          <a:xfrm>
            <a:off x="673767" y="2177143"/>
            <a:ext cx="3331029" cy="1143000"/>
          </a:xfrm>
        </p:spPr>
        <p:txBody>
          <a:bodyPr/>
          <a:lstStyle/>
          <a:p>
            <a:r>
              <a:rPr lang="en-US" sz="5400">
                <a:effectLst>
                  <a:outerShdw blurRad="50800" dist="38100" dir="2700000" algn="tl" rotWithShape="0">
                    <a:prstClr val="black"/>
                  </a:outerShdw>
                </a:effectLst>
                <a:cs typeface="Arial" panose="020B0604020202020204" pitchFamily="34" charset="0"/>
              </a:rPr>
              <a:t>Core Principles</a:t>
            </a:r>
          </a:p>
        </p:txBody>
      </p:sp>
      <p:pic>
        <p:nvPicPr>
          <p:cNvPr id="6" name="Picture 5">
            <a:extLst>
              <a:ext uri="{FF2B5EF4-FFF2-40B4-BE49-F238E27FC236}">
                <a16:creationId xmlns:a16="http://schemas.microsoft.com/office/drawing/2014/main" id="{6D104858-D555-37E0-A4C0-0E0768567F38}"/>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39857" y="5549359"/>
            <a:ext cx="1232584" cy="1288891"/>
          </a:xfrm>
          <a:prstGeom prst="rect">
            <a:avLst/>
          </a:prstGeom>
        </p:spPr>
      </p:pic>
      <p:pic>
        <p:nvPicPr>
          <p:cNvPr id="7" name="Picture 6" descr="A graphic showing DCR's five Core Principles:&#10;1. Provide access to a diversity of outdoor recreational experiences &amp; unique landscapes that is equitable, inclusive, and welcoming.&#10;2. Conserve lands, water, and forests by integrating science, research, and technical expertise into the management of our natural resources.&#10;3. Advance climate change mitigation and adaptation efforts by implementing sustainable practices &amp; advancing resiliency across our infrastructure, assets, &amp; resources.&#10;4. Support healthy communities by providing places for people to connect with nature and each other.&#10;5. inspire generations of stewards by recognizing and honoring our legacy through partnerships, public engagement, and education.">
            <a:extLst>
              <a:ext uri="{FF2B5EF4-FFF2-40B4-BE49-F238E27FC236}">
                <a16:creationId xmlns:a16="http://schemas.microsoft.com/office/drawing/2014/main" id="{4EBC637A-4DE7-79B6-51EE-29D115499A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81170" y="19750"/>
            <a:ext cx="5941689" cy="6818500"/>
          </a:xfrm>
          <a:prstGeom prst="rect">
            <a:avLst/>
          </a:prstGeom>
          <a:ln w="12700">
            <a:solidFill>
              <a:schemeClr val="tx2"/>
            </a:solidFill>
          </a:ln>
        </p:spPr>
      </p:pic>
      <p:pic>
        <p:nvPicPr>
          <p:cNvPr id="3" name="Picture 7">
            <a:extLst>
              <a:ext uri="{FF2B5EF4-FFF2-40B4-BE49-F238E27FC236}">
                <a16:creationId xmlns:a16="http://schemas.microsoft.com/office/drawing/2014/main" id="{9EDDECDA-D3C0-3C1D-4893-3CAEE0CD38FE}"/>
              </a:ext>
              <a:ext uri="{C183D7F6-B498-43B3-948B-1728B52AA6E4}">
                <adec:decorative xmlns:adec="http://schemas.microsoft.com/office/drawing/2017/decorative" val="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p:blipFill>
        <p:spPr bwMode="auto">
          <a:xfrm>
            <a:off x="157036" y="5676863"/>
            <a:ext cx="1033463" cy="1033881"/>
          </a:xfrm>
          <a:prstGeom prst="rect">
            <a:avLst/>
          </a:prstGeom>
          <a:noFill/>
          <a:ln w="9525">
            <a:noFill/>
            <a:miter lim="800000"/>
            <a:headEnd/>
            <a:tailEnd/>
          </a:ln>
        </p:spPr>
      </p:pic>
      <p:pic>
        <p:nvPicPr>
          <p:cNvPr id="4" name="Picture 7">
            <a:extLst>
              <a:ext uri="{FF2B5EF4-FFF2-40B4-BE49-F238E27FC236}">
                <a16:creationId xmlns:a16="http://schemas.microsoft.com/office/drawing/2014/main" id="{33DE1E17-B7DF-A176-89E7-8FC0B1B8B820}"/>
              </a:ext>
              <a:ext uri="{C183D7F6-B498-43B3-948B-1728B52AA6E4}">
                <adec:decorative xmlns:adec="http://schemas.microsoft.com/office/drawing/2017/decorative" val="1"/>
              </a:ext>
            </a:extLst>
          </p:cNvPr>
          <p:cNvPicPr>
            <a:picLocks noChangeAspect="1" noChangeArrowheads="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Lst>
          </a:blip>
          <a:srcRect/>
          <a:stretch/>
        </p:blipFill>
        <p:spPr bwMode="auto">
          <a:xfrm>
            <a:off x="157257" y="5676863"/>
            <a:ext cx="1033020" cy="1033881"/>
          </a:xfrm>
          <a:prstGeom prst="rect">
            <a:avLst/>
          </a:prstGeom>
          <a:no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3138011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natural trail through Leominster State Forest.">
            <a:extLst>
              <a:ext uri="{FF2B5EF4-FFF2-40B4-BE49-F238E27FC236}">
                <a16:creationId xmlns:a16="http://schemas.microsoft.com/office/drawing/2014/main" id="{C943E2B2-DB98-9BEF-AB1B-98C969E44C79}"/>
              </a:ext>
            </a:extLst>
          </p:cNvPr>
          <p:cNvPicPr>
            <a:picLocks noChangeAspect="1"/>
          </p:cNvPicPr>
          <p:nvPr/>
        </p:nvPicPr>
        <p:blipFill>
          <a:blip r:embed="rId3">
            <a:extLst>
              <a:ext uri="{28A0092B-C50C-407E-A947-70E740481C1C}">
                <a14:useLocalDpi xmlns:a14="http://schemas.microsoft.com/office/drawing/2010/main" val="0"/>
              </a:ext>
            </a:extLst>
          </a:blip>
          <a:srcRect l="26354" r="17397"/>
          <a:stretch>
            <a:fillRect/>
          </a:stretch>
        </p:blipFill>
        <p:spPr>
          <a:xfrm rot="10800000">
            <a:off x="398978" y="1570856"/>
            <a:ext cx="3805903" cy="5074536"/>
          </a:xfrm>
          <a:prstGeom prst="rect">
            <a:avLst/>
          </a:prstGeom>
          <a:effectLst>
            <a:outerShdw blurRad="50800" dist="38100" dir="2700000" algn="tl" rotWithShape="0">
              <a:prstClr val="black"/>
            </a:outerShdw>
          </a:effectLst>
        </p:spPr>
      </p:pic>
      <p:sp>
        <p:nvSpPr>
          <p:cNvPr id="2" name="Title 1">
            <a:extLst>
              <a:ext uri="{FF2B5EF4-FFF2-40B4-BE49-F238E27FC236}">
                <a16:creationId xmlns:a16="http://schemas.microsoft.com/office/drawing/2014/main" id="{FE0E7291-0E00-9E51-A04D-5E7676D7A6DE}"/>
              </a:ext>
            </a:extLst>
          </p:cNvPr>
          <p:cNvSpPr>
            <a:spLocks noGrp="1"/>
          </p:cNvSpPr>
          <p:nvPr>
            <p:ph type="title"/>
          </p:nvPr>
        </p:nvSpPr>
        <p:spPr>
          <a:xfrm>
            <a:off x="601884" y="434054"/>
            <a:ext cx="9404723" cy="1400530"/>
          </a:xfrm>
        </p:spPr>
        <p:txBody>
          <a:bodyPr/>
          <a:lstStyle/>
          <a:p>
            <a:r>
              <a:rPr lang="en-US" sz="4400">
                <a:effectLst>
                  <a:outerShdw blurRad="50800" dist="38100" dir="2700000" algn="tl" rotWithShape="0">
                    <a:prstClr val="black"/>
                  </a:outerShdw>
                </a:effectLst>
              </a:rPr>
              <a:t>Meeting Logistics</a:t>
            </a:r>
            <a:br>
              <a:rPr lang="en-US" sz="4400">
                <a:effectLst>
                  <a:outerShdw blurRad="50800" dist="38100" dir="2700000" algn="tl" rotWithShape="0">
                    <a:prstClr val="black"/>
                  </a:outerShdw>
                </a:effectLst>
              </a:rPr>
            </a:br>
            <a:endParaRPr lang="en-US"/>
          </a:p>
        </p:txBody>
      </p:sp>
      <p:sp>
        <p:nvSpPr>
          <p:cNvPr id="9" name="TextBox 8">
            <a:extLst>
              <a:ext uri="{FF2B5EF4-FFF2-40B4-BE49-F238E27FC236}">
                <a16:creationId xmlns:a16="http://schemas.microsoft.com/office/drawing/2014/main" id="{18D0D8A9-AA3D-308A-3B3B-D4F182F0BA39}"/>
              </a:ext>
              <a:ext uri="{C183D7F6-B498-43B3-948B-1728B52AA6E4}">
                <adec:decorative xmlns:adec="http://schemas.microsoft.com/office/drawing/2017/decorative" val="0"/>
              </a:ext>
            </a:extLst>
          </p:cNvPr>
          <p:cNvSpPr txBox="1"/>
          <p:nvPr/>
        </p:nvSpPr>
        <p:spPr>
          <a:xfrm>
            <a:off x="1091234" y="6337615"/>
            <a:ext cx="3894562" cy="307777"/>
          </a:xfrm>
          <a:prstGeom prst="rect">
            <a:avLst/>
          </a:prstGeom>
          <a:noFill/>
          <a:effectLst/>
        </p:spPr>
        <p:txBody>
          <a:bodyPr wrap="square" rtlCol="0">
            <a:spAutoFit/>
          </a:bodyPr>
          <a:lstStyle/>
          <a:p>
            <a:pPr algn="ctr"/>
            <a:r>
              <a:rPr lang="en-US" sz="1400">
                <a:solidFill>
                  <a:schemeClr val="tx2"/>
                </a:solidFill>
                <a:effectLst>
                  <a:outerShdw blurRad="76200" dist="76200" dir="2700000" algn="tl" rotWithShape="0">
                    <a:prstClr val="black"/>
                  </a:outerShdw>
                </a:effectLst>
                <a:latin typeface="Calibri" panose="020F0502020204030204" pitchFamily="34" charset="0"/>
                <a:cs typeface="Calibri" panose="020F0502020204030204" pitchFamily="34" charset="0"/>
              </a:rPr>
              <a:t>Photo: Leominster State Forest</a:t>
            </a:r>
          </a:p>
        </p:txBody>
      </p:sp>
      <p:sp>
        <p:nvSpPr>
          <p:cNvPr id="4" name="Content Placeholder 2">
            <a:extLst>
              <a:ext uri="{FF2B5EF4-FFF2-40B4-BE49-F238E27FC236}">
                <a16:creationId xmlns:a16="http://schemas.microsoft.com/office/drawing/2014/main" id="{7B07B72A-9B05-EBDF-9417-D6E7179EF3DD}"/>
              </a:ext>
            </a:extLst>
          </p:cNvPr>
          <p:cNvSpPr>
            <a:spLocks noGrp="1"/>
          </p:cNvSpPr>
          <p:nvPr>
            <p:ph idx="1"/>
          </p:nvPr>
        </p:nvSpPr>
        <p:spPr>
          <a:xfrm>
            <a:off x="4386205" y="1322339"/>
            <a:ext cx="7267897" cy="5535661"/>
          </a:xfrm>
          <a:effectLst>
            <a:outerShdw blurRad="50800" dist="38100" dir="2700000" algn="tl" rotWithShape="0">
              <a:prstClr val="black">
                <a:alpha val="40000"/>
              </a:prstClr>
            </a:outerShdw>
          </a:effectLst>
        </p:spPr>
        <p:txBody>
          <a:bodyPr vert="horz" lIns="91440" tIns="45720" rIns="91440" bIns="45720" rtlCol="0" anchor="t">
            <a:normAutofit/>
          </a:bodyPr>
          <a:lstStyle/>
          <a:p>
            <a:pPr>
              <a:buNone/>
            </a:pPr>
            <a:r>
              <a:rPr lang="en-US" sz="2200" b="1">
                <a:latin typeface="Century Gothic"/>
                <a:cs typeface="Arial"/>
              </a:rPr>
              <a:t>During the meeting: </a:t>
            </a:r>
            <a:r>
              <a:rPr lang="en-US" sz="2200">
                <a:latin typeface="Century Gothic"/>
                <a:cs typeface="Arial"/>
              </a:rPr>
              <a:t> </a:t>
            </a:r>
            <a:endParaRPr lang="en-US"/>
          </a:p>
          <a:p>
            <a:pPr>
              <a:buFont typeface="Calibri" charset="2"/>
              <a:buChar char="-"/>
            </a:pPr>
            <a:r>
              <a:rPr lang="en-US" sz="2200">
                <a:solidFill>
                  <a:srgbClr val="D6E7DD"/>
                </a:solidFill>
                <a:latin typeface="Century Gothic"/>
                <a:cs typeface="Arial"/>
              </a:rPr>
              <a:t>Use</a:t>
            </a:r>
            <a:r>
              <a:rPr lang="en-US" sz="2200">
                <a:latin typeface="Century Gothic"/>
                <a:cs typeface="Arial"/>
              </a:rPr>
              <a:t> Q&amp;A feature – comments go to moderator </a:t>
            </a:r>
            <a:endParaRPr lang="en-US"/>
          </a:p>
          <a:p>
            <a:pPr>
              <a:buFont typeface="Calibri" charset="2"/>
              <a:buChar char="-"/>
            </a:pPr>
            <a:r>
              <a:rPr lang="en-US" sz="2200">
                <a:solidFill>
                  <a:srgbClr val="D6E7DD"/>
                </a:solidFill>
                <a:latin typeface="Century Gothic"/>
                <a:cs typeface="Arial"/>
              </a:rPr>
              <a:t>Raise</a:t>
            </a:r>
            <a:r>
              <a:rPr lang="en-US" sz="2200">
                <a:latin typeface="Century Gothic"/>
                <a:cs typeface="Arial"/>
              </a:rPr>
              <a:t> your hand using the Zoom function, and you will be given permissions to unmute and speak</a:t>
            </a:r>
            <a:endParaRPr lang="en-US" sz="2200">
              <a:latin typeface="Century Gothic"/>
            </a:endParaRPr>
          </a:p>
          <a:p>
            <a:pPr marL="0" indent="0">
              <a:buNone/>
            </a:pPr>
            <a:endParaRPr lang="en-US" sz="2200">
              <a:latin typeface="Century Gothic"/>
              <a:cs typeface="Arial"/>
            </a:endParaRPr>
          </a:p>
          <a:p>
            <a:pPr>
              <a:buNone/>
            </a:pPr>
            <a:r>
              <a:rPr lang="en-US" sz="2200" b="1">
                <a:latin typeface="Century Gothic"/>
                <a:cs typeface="Arial"/>
              </a:rPr>
              <a:t>After the meeting, through November 27th:  </a:t>
            </a:r>
            <a:r>
              <a:rPr lang="en-US" sz="2200">
                <a:latin typeface="Century Gothic"/>
                <a:cs typeface="Arial"/>
              </a:rPr>
              <a:t> </a:t>
            </a:r>
            <a:endParaRPr lang="en-US"/>
          </a:p>
          <a:p>
            <a:pPr>
              <a:buFont typeface="Calibri" charset="2"/>
              <a:buChar char="-"/>
            </a:pPr>
            <a:r>
              <a:rPr lang="en-US" sz="2200">
                <a:solidFill>
                  <a:srgbClr val="D6E7DD"/>
                </a:solidFill>
                <a:latin typeface="Century Gothic"/>
                <a:cs typeface="Arial"/>
              </a:rPr>
              <a:t>DCR</a:t>
            </a:r>
            <a:r>
              <a:rPr lang="en-US" sz="2200">
                <a:latin typeface="Century Gothic"/>
                <a:cs typeface="Arial"/>
              </a:rPr>
              <a:t> Public Comments </a:t>
            </a:r>
            <a:r>
              <a:rPr lang="en-US" sz="1900" u="sng">
                <a:solidFill>
                  <a:srgbClr val="D6E7DD"/>
                </a:solidFill>
                <a:latin typeface="Century Gothic"/>
                <a:cs typeface="Arial"/>
                <a:hlinkClick r:id="rId4">
                  <a:extLst>
                    <a:ext uri="{A12FA001-AC4F-418D-AE19-62706E023703}">
                      <ahyp:hlinkClr xmlns:ahyp="http://schemas.microsoft.com/office/drawing/2018/hyperlinkcolor" val="tx"/>
                    </a:ext>
                  </a:extLst>
                </a:hlinkClick>
              </a:rPr>
              <a:t>https</a:t>
            </a:r>
            <a:r>
              <a:rPr lang="en-US" sz="1900" u="sng">
                <a:latin typeface="Century Gothic"/>
                <a:cs typeface="Arial"/>
                <a:hlinkClick r:id="rId4"/>
              </a:rPr>
              <a:t>://www.mass.gov/forms/dcr-public-comments</a:t>
            </a:r>
            <a:r>
              <a:rPr lang="en-US" sz="1900">
                <a:latin typeface="Century Gothic"/>
                <a:cs typeface="Arial"/>
              </a:rPr>
              <a:t>  </a:t>
            </a:r>
            <a:endParaRPr lang="en-US"/>
          </a:p>
          <a:p>
            <a:pPr>
              <a:buNone/>
            </a:pPr>
            <a:endParaRPr lang="en-US"/>
          </a:p>
          <a:p>
            <a:pPr algn="ctr">
              <a:buNone/>
            </a:pPr>
            <a:r>
              <a:rPr lang="en-US" sz="2200" i="1">
                <a:latin typeface="Century Gothic" panose="020B0502020202020204"/>
                <a:cs typeface="Arial"/>
              </a:rPr>
              <a:t>Please note that this public meeting- is being recorded; the recording will be public record</a:t>
            </a:r>
            <a:endParaRPr lang="en-US"/>
          </a:p>
          <a:p>
            <a:pPr marL="0" indent="0">
              <a:spcBef>
                <a:spcPts val="1350"/>
              </a:spcBef>
              <a:buNone/>
            </a:pPr>
            <a:endParaRPr lang="en-US" sz="2800">
              <a:latin typeface="Arial"/>
              <a:cs typeface="Arial"/>
            </a:endParaRPr>
          </a:p>
        </p:txBody>
      </p:sp>
    </p:spTree>
    <p:extLst>
      <p:ext uri="{BB962C8B-B14F-4D97-AF65-F5344CB8AC3E}">
        <p14:creationId xmlns:p14="http://schemas.microsoft.com/office/powerpoint/2010/main" val="3965213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FCABB-6B6E-B06E-928E-03B4902819C6}"/>
              </a:ext>
            </a:extLst>
          </p:cNvPr>
          <p:cNvSpPr txBox="1">
            <a:spLocks noGrp="1"/>
          </p:cNvSpPr>
          <p:nvPr>
            <p:ph type="title" idx="4294967295"/>
          </p:nvPr>
        </p:nvSpPr>
        <p:spPr>
          <a:xfrm>
            <a:off x="590309" y="297461"/>
            <a:ext cx="7135464" cy="848434"/>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457200" rtl="0" eaLnBrk="1" latinLnBrk="0" hangingPunct="1">
              <a:lnSpc>
                <a:spcPct val="100000"/>
              </a:lnSpc>
              <a:spcBef>
                <a:spcPct val="0"/>
              </a:spcBef>
              <a:buNone/>
              <a:defRPr sz="3200" b="0" kern="1200" cap="none">
                <a:solidFill>
                  <a:schemeClr val="bg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a:ln>
                  <a:noFill/>
                </a:ln>
                <a:solidFill>
                  <a:schemeClr val="tx2"/>
                </a:solidFill>
                <a:effectLst>
                  <a:outerShdw blurRad="50800" dist="38100" dir="2700000" algn="tl" rotWithShape="0">
                    <a:prstClr val="black"/>
                  </a:outerShdw>
                </a:effectLst>
                <a:uLnTx/>
                <a:uFillTx/>
                <a:latin typeface="+mj-lt"/>
                <a:ea typeface="+mj-ea"/>
                <a:cs typeface="Arial" panose="020B0604020202020204" pitchFamily="34" charset="0"/>
              </a:rPr>
              <a:t>Agenda</a:t>
            </a:r>
          </a:p>
        </p:txBody>
      </p:sp>
      <p:sp>
        <p:nvSpPr>
          <p:cNvPr id="5" name="Text Placeholder 4">
            <a:extLst>
              <a:ext uri="{FF2B5EF4-FFF2-40B4-BE49-F238E27FC236}">
                <a16:creationId xmlns:a16="http://schemas.microsoft.com/office/drawing/2014/main" id="{5CE149C6-EEA1-9BC9-62E4-0970789AD802}"/>
              </a:ext>
            </a:extLst>
          </p:cNvPr>
          <p:cNvSpPr>
            <a:spLocks noGrp="1"/>
          </p:cNvSpPr>
          <p:nvPr>
            <p:ph type="body" sz="quarter" idx="10"/>
          </p:nvPr>
        </p:nvSpPr>
        <p:spPr>
          <a:xfrm>
            <a:off x="1072800" y="1720799"/>
            <a:ext cx="10639036" cy="4839741"/>
          </a:xfrm>
        </p:spPr>
        <p:txBody>
          <a:bodyPr>
            <a:normAutofit/>
          </a:bodyPr>
          <a:lstStyle/>
          <a:p>
            <a:pPr>
              <a:buFont typeface="Wingdings" panose="05000000000000000000" pitchFamily="2" charset="2"/>
              <a:buChar char="Ø"/>
            </a:pPr>
            <a:r>
              <a:rPr lang="en-US">
                <a:effectLst>
                  <a:outerShdw blurRad="38100" dist="38100" dir="2700000" algn="tl">
                    <a:srgbClr val="000000">
                      <a:alpha val="43137"/>
                    </a:srgbClr>
                  </a:outerShdw>
                </a:effectLst>
              </a:rPr>
              <a:t>Introduction to Project and Team</a:t>
            </a:r>
          </a:p>
          <a:p>
            <a:pPr>
              <a:buFont typeface="Wingdings" panose="05000000000000000000" pitchFamily="2" charset="2"/>
              <a:buChar char="Ø"/>
            </a:pPr>
            <a:r>
              <a:rPr lang="en-US">
                <a:effectLst>
                  <a:outerShdw blurRad="38100" dist="38100" dir="2700000" algn="tl">
                    <a:srgbClr val="000000">
                      <a:alpha val="43137"/>
                    </a:srgbClr>
                  </a:outerShdw>
                </a:effectLst>
              </a:rPr>
              <a:t>Project Goals</a:t>
            </a:r>
          </a:p>
          <a:p>
            <a:pPr>
              <a:buFont typeface="Wingdings" panose="05000000000000000000" pitchFamily="2" charset="2"/>
              <a:buChar char="Ø"/>
            </a:pPr>
            <a:r>
              <a:rPr lang="en-US">
                <a:effectLst>
                  <a:outerShdw blurRad="38100" dist="38100" dir="2700000" algn="tl">
                    <a:srgbClr val="000000">
                      <a:alpha val="43137"/>
                    </a:srgbClr>
                  </a:outerShdw>
                </a:effectLst>
              </a:rPr>
              <a:t>Planning Process and Timeline</a:t>
            </a:r>
          </a:p>
          <a:p>
            <a:pPr>
              <a:buFont typeface="Wingdings" panose="05000000000000000000" pitchFamily="2" charset="2"/>
              <a:buChar char="Ø"/>
            </a:pPr>
            <a:r>
              <a:rPr lang="en-US">
                <a:effectLst>
                  <a:outerShdw blurRad="38100" dist="38100" dir="2700000" algn="tl">
                    <a:srgbClr val="000000">
                      <a:alpha val="43137"/>
                    </a:srgbClr>
                  </a:outerShdw>
                </a:effectLst>
              </a:rPr>
              <a:t>Inventory and Analysis Maps</a:t>
            </a:r>
          </a:p>
          <a:p>
            <a:pPr lvl="1">
              <a:buFont typeface="Wingdings" panose="05000000000000000000" pitchFamily="2" charset="2"/>
              <a:buChar char="Ø"/>
            </a:pPr>
            <a:r>
              <a:rPr lang="en-US">
                <a:effectLst>
                  <a:outerShdw blurRad="38100" dist="38100" dir="2700000" algn="tl">
                    <a:srgbClr val="000000">
                      <a:alpha val="43137"/>
                    </a:srgbClr>
                  </a:outerShdw>
                </a:effectLst>
              </a:rPr>
              <a:t>Current Trails and Conditions</a:t>
            </a:r>
          </a:p>
          <a:p>
            <a:pPr lvl="1">
              <a:buFont typeface="Wingdings" panose="05000000000000000000" pitchFamily="2" charset="2"/>
              <a:buChar char="Ø"/>
            </a:pPr>
            <a:r>
              <a:rPr lang="en-US">
                <a:effectLst>
                  <a:outerShdw blurRad="38100" dist="38100" dir="2700000" algn="tl">
                    <a:srgbClr val="000000">
                      <a:alpha val="43137"/>
                    </a:srgbClr>
                  </a:outerShdw>
                </a:effectLst>
              </a:rPr>
              <a:t>Sensitive Resources Areas </a:t>
            </a:r>
          </a:p>
          <a:p>
            <a:pPr>
              <a:buFont typeface="Wingdings" panose="05000000000000000000" pitchFamily="2" charset="2"/>
              <a:buChar char="Ø"/>
            </a:pPr>
            <a:r>
              <a:rPr lang="en-US">
                <a:effectLst>
                  <a:outerShdw blurRad="38100" dist="38100" dir="2700000" algn="tl">
                    <a:srgbClr val="000000">
                      <a:alpha val="43137"/>
                    </a:srgbClr>
                  </a:outerShdw>
                </a:effectLst>
              </a:rPr>
              <a:t>Community Input</a:t>
            </a:r>
          </a:p>
          <a:p>
            <a:pPr lvl="1">
              <a:buFont typeface="Wingdings" panose="05000000000000000000" pitchFamily="2" charset="2"/>
              <a:buChar char="Ø"/>
            </a:pPr>
            <a:r>
              <a:rPr lang="en-US">
                <a:effectLst>
                  <a:outerShdw blurRad="38100" dist="38100" dir="2700000" algn="tl">
                    <a:srgbClr val="000000">
                      <a:alpha val="43137"/>
                    </a:srgbClr>
                  </a:outerShdw>
                </a:effectLst>
              </a:rPr>
              <a:t>Stakeholder Meeting </a:t>
            </a:r>
          </a:p>
          <a:p>
            <a:pPr lvl="1">
              <a:buFont typeface="Wingdings" panose="05000000000000000000" pitchFamily="2" charset="2"/>
              <a:buChar char="Ø"/>
            </a:pPr>
            <a:r>
              <a:rPr lang="en-US">
                <a:effectLst>
                  <a:outerShdw blurRad="38100" dist="38100" dir="2700000" algn="tl">
                    <a:srgbClr val="000000">
                      <a:alpha val="43137"/>
                    </a:srgbClr>
                  </a:outerShdw>
                </a:effectLst>
              </a:rPr>
              <a:t>Public Meeting</a:t>
            </a:r>
            <a:endParaRPr lang="en-US"/>
          </a:p>
        </p:txBody>
      </p:sp>
      <p:pic>
        <p:nvPicPr>
          <p:cNvPr id="8" name="Picture 7" descr="Icon of a page with a bulleted list&#10;&#10;">
            <a:extLst>
              <a:ext uri="{FF2B5EF4-FFF2-40B4-BE49-F238E27FC236}">
                <a16:creationId xmlns:a16="http://schemas.microsoft.com/office/drawing/2014/main" id="{A623CBF4-34F6-794D-A1A6-03A7CBFFD8DB}"/>
              </a:ext>
            </a:extLst>
          </p:cNvPr>
          <p:cNvPicPr>
            <a:picLocks noChangeAspect="1"/>
          </p:cNvPicPr>
          <p:nvPr/>
        </p:nvPicPr>
        <p:blipFill>
          <a:blip r:embed="rId3">
            <a:alphaModFix amt="50000"/>
          </a:blip>
          <a:stretch>
            <a:fillRect/>
          </a:stretch>
        </p:blipFill>
        <p:spPr>
          <a:xfrm>
            <a:off x="8341793" y="2968927"/>
            <a:ext cx="3591614" cy="3591614"/>
          </a:xfrm>
          <a:prstGeom prst="rect">
            <a:avLst/>
          </a:prstGeom>
        </p:spPr>
      </p:pic>
    </p:spTree>
    <p:extLst>
      <p:ext uri="{BB962C8B-B14F-4D97-AF65-F5344CB8AC3E}">
        <p14:creationId xmlns:p14="http://schemas.microsoft.com/office/powerpoint/2010/main" val="1491350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A2790-5917-F4EF-5953-7EAF4A314A07}"/>
            </a:ext>
          </a:extLst>
        </p:cNvPr>
        <p:cNvGrpSpPr/>
        <p:nvPr/>
      </p:nvGrpSpPr>
      <p:grpSpPr>
        <a:xfrm>
          <a:off x="0" y="0"/>
          <a:ext cx="0" cy="0"/>
          <a:chOff x="0" y="0"/>
          <a:chExt cx="0" cy="0"/>
        </a:xfrm>
      </p:grpSpPr>
      <p:sp>
        <p:nvSpPr>
          <p:cNvPr id="23" name="Title 2">
            <a:extLst>
              <a:ext uri="{FF2B5EF4-FFF2-40B4-BE49-F238E27FC236}">
                <a16:creationId xmlns:a16="http://schemas.microsoft.com/office/drawing/2014/main" id="{599289A4-B6EB-03E5-3A22-86479317B813}"/>
              </a:ext>
            </a:extLst>
          </p:cNvPr>
          <p:cNvSpPr>
            <a:spLocks noGrp="1"/>
          </p:cNvSpPr>
          <p:nvPr>
            <p:ph type="title"/>
          </p:nvPr>
        </p:nvSpPr>
        <p:spPr>
          <a:xfrm>
            <a:off x="581192" y="619412"/>
            <a:ext cx="10312408" cy="750987"/>
          </a:xfrm>
        </p:spPr>
        <p:txBody>
          <a:bodyPr>
            <a:noAutofit/>
          </a:bodyPr>
          <a:lstStyle/>
          <a:p>
            <a:r>
              <a:rPr lang="en-US" sz="5400"/>
              <a:t>Trail Planning Process - Today</a:t>
            </a:r>
          </a:p>
        </p:txBody>
      </p:sp>
      <p:sp>
        <p:nvSpPr>
          <p:cNvPr id="22" name="Content Placeholder 1">
            <a:extLst>
              <a:ext uri="{FF2B5EF4-FFF2-40B4-BE49-F238E27FC236}">
                <a16:creationId xmlns:a16="http://schemas.microsoft.com/office/drawing/2014/main" id="{5C6C91A0-120A-0689-4567-BB0603B6EA55}"/>
              </a:ext>
            </a:extLst>
          </p:cNvPr>
          <p:cNvSpPr>
            <a:spLocks noGrp="1"/>
          </p:cNvSpPr>
          <p:nvPr>
            <p:ph idx="1"/>
          </p:nvPr>
        </p:nvSpPr>
        <p:spPr>
          <a:xfrm>
            <a:off x="581192" y="1621783"/>
            <a:ext cx="10627582" cy="4925665"/>
          </a:xfrm>
        </p:spPr>
        <p:txBody>
          <a:bodyPr lIns="91440" tIns="45720" rIns="91440" bIns="45720" numCol="2" anchor="t">
            <a:normAutofit fontScale="92500" lnSpcReduction="10000"/>
          </a:bodyPr>
          <a:lstStyle/>
          <a:p>
            <a:pPr marL="305435" lvl="0" indent="-305435">
              <a:lnSpc>
                <a:spcPct val="100000"/>
              </a:lnSpc>
              <a:buFont typeface="+mj-lt"/>
              <a:buAutoNum type="arabicPeriod"/>
            </a:pPr>
            <a:r>
              <a:rPr lang="en-US"/>
              <a:t>Get to Know the Property</a:t>
            </a:r>
          </a:p>
          <a:p>
            <a:pPr lvl="1">
              <a:lnSpc>
                <a:spcPct val="100000"/>
              </a:lnSpc>
            </a:pPr>
            <a:r>
              <a:rPr lang="en-US"/>
              <a:t>Trail Inventory </a:t>
            </a:r>
          </a:p>
          <a:p>
            <a:pPr lvl="1">
              <a:lnSpc>
                <a:spcPct val="100000"/>
              </a:lnSpc>
            </a:pPr>
            <a:r>
              <a:rPr lang="en-US"/>
              <a:t>Resource Area Mapping </a:t>
            </a:r>
          </a:p>
          <a:p>
            <a:pPr lvl="1">
              <a:lnSpc>
                <a:spcPct val="100000"/>
              </a:lnSpc>
            </a:pPr>
            <a:r>
              <a:rPr lang="en-US"/>
              <a:t>Identify Critical Management Roads </a:t>
            </a:r>
          </a:p>
          <a:p>
            <a:pPr lvl="1">
              <a:lnSpc>
                <a:spcPct val="100000"/>
              </a:lnSpc>
            </a:pPr>
            <a:r>
              <a:rPr lang="en-US"/>
              <a:t>Assess Use Patterns and Demand </a:t>
            </a:r>
          </a:p>
          <a:p>
            <a:pPr lvl="1">
              <a:lnSpc>
                <a:spcPct val="100000"/>
              </a:lnSpc>
            </a:pPr>
            <a:r>
              <a:rPr lang="en-US"/>
              <a:t>Involve Collaborators</a:t>
            </a:r>
          </a:p>
          <a:p>
            <a:pPr lvl="1">
              <a:lnSpc>
                <a:spcPct val="100000"/>
              </a:lnSpc>
            </a:pPr>
            <a:endParaRPr lang="en-US"/>
          </a:p>
          <a:p>
            <a:pPr marL="305435" lvl="0" indent="-305435">
              <a:lnSpc>
                <a:spcPct val="100000"/>
              </a:lnSpc>
              <a:buFont typeface="+mj-lt"/>
              <a:buAutoNum type="arabicPeriod"/>
            </a:pPr>
            <a:r>
              <a:rPr lang="en-US"/>
              <a:t>Identify Points of Interest and Experiences</a:t>
            </a:r>
          </a:p>
          <a:p>
            <a:pPr lvl="1">
              <a:lnSpc>
                <a:spcPct val="100000"/>
              </a:lnSpc>
            </a:pPr>
            <a:r>
              <a:rPr lang="en-US"/>
              <a:t>Identify Main Parking and Access Points </a:t>
            </a:r>
          </a:p>
          <a:p>
            <a:pPr lvl="1">
              <a:lnSpc>
                <a:spcPct val="100000"/>
              </a:lnSpc>
            </a:pPr>
            <a:r>
              <a:rPr lang="en-US"/>
              <a:t>Identify Critical Connections</a:t>
            </a:r>
          </a:p>
          <a:p>
            <a:pPr lvl="1">
              <a:lnSpc>
                <a:spcPct val="100000"/>
              </a:lnSpc>
            </a:pPr>
            <a:r>
              <a:rPr lang="en-US"/>
              <a:t>Survey Users to Understand Desired Recreational Experiences  </a:t>
            </a:r>
          </a:p>
          <a:p>
            <a:pPr lvl="1">
              <a:lnSpc>
                <a:spcPct val="100000"/>
              </a:lnSpc>
            </a:pPr>
            <a:endParaRPr lang="en-US"/>
          </a:p>
          <a:p>
            <a:pPr marL="323850" lvl="1" indent="0">
              <a:lnSpc>
                <a:spcPct val="100000"/>
              </a:lnSpc>
              <a:buNone/>
            </a:pPr>
            <a:endParaRPr lang="en-US"/>
          </a:p>
          <a:p>
            <a:pPr marL="323850" lvl="1" indent="0">
              <a:lnSpc>
                <a:spcPct val="100000"/>
              </a:lnSpc>
              <a:buNone/>
            </a:pPr>
            <a:endParaRPr lang="en-US"/>
          </a:p>
          <a:p>
            <a:pPr marL="305435" lvl="0" indent="-305435">
              <a:lnSpc>
                <a:spcPct val="100000"/>
              </a:lnSpc>
              <a:buFont typeface="+mj-lt"/>
              <a:buAutoNum type="arabicPeriod"/>
            </a:pPr>
            <a:r>
              <a:rPr lang="en-US"/>
              <a:t>Identify Constraints, Issues and Problem Areas  </a:t>
            </a:r>
          </a:p>
          <a:p>
            <a:pPr lvl="1">
              <a:lnSpc>
                <a:spcPct val="100000"/>
              </a:lnSpc>
            </a:pPr>
            <a:r>
              <a:rPr lang="en-US"/>
              <a:t>Highlight Trail Problem Areas  </a:t>
            </a:r>
          </a:p>
          <a:p>
            <a:pPr lvl="1">
              <a:lnSpc>
                <a:spcPct val="100000"/>
              </a:lnSpc>
            </a:pPr>
            <a:r>
              <a:rPr lang="en-US"/>
              <a:t>Identify Redundant Trails </a:t>
            </a:r>
          </a:p>
          <a:p>
            <a:pPr lvl="1">
              <a:lnSpc>
                <a:spcPct val="100000"/>
              </a:lnSpc>
            </a:pPr>
            <a:r>
              <a:rPr lang="en-US"/>
              <a:t>Identify Culturally and Ecologically Sensitive Areas </a:t>
            </a:r>
          </a:p>
          <a:p>
            <a:pPr lvl="1">
              <a:lnSpc>
                <a:spcPct val="100000"/>
              </a:lnSpc>
            </a:pPr>
            <a:endParaRPr lang="en-US"/>
          </a:p>
          <a:p>
            <a:pPr marL="305435" lvl="0" indent="-305435">
              <a:lnSpc>
                <a:spcPct val="100000"/>
              </a:lnSpc>
              <a:buFont typeface="+mj-lt"/>
              <a:buAutoNum type="arabicPeriod"/>
            </a:pPr>
            <a:r>
              <a:rPr lang="en-US">
                <a:latin typeface="Arial"/>
                <a:cs typeface="Arial"/>
              </a:rPr>
              <a:t>Make a Plan </a:t>
            </a:r>
          </a:p>
          <a:p>
            <a:pPr lvl="1">
              <a:lnSpc>
                <a:spcPct val="100000"/>
              </a:lnSpc>
            </a:pPr>
            <a:r>
              <a:rPr lang="en-US">
                <a:latin typeface="Arial"/>
                <a:cs typeface="Arial"/>
              </a:rPr>
              <a:t>Establish a sustainable trail system/network for the park</a:t>
            </a:r>
          </a:p>
          <a:p>
            <a:pPr lvl="1">
              <a:lnSpc>
                <a:spcPct val="100000"/>
              </a:lnSpc>
            </a:pPr>
            <a:r>
              <a:rPr lang="en-US">
                <a:latin typeface="Arial"/>
                <a:cs typeface="Arial"/>
              </a:rPr>
              <a:t>Re-route and Restore Problem Trails </a:t>
            </a:r>
            <a:endParaRPr lang="en-US"/>
          </a:p>
          <a:p>
            <a:pPr lvl="1">
              <a:lnSpc>
                <a:spcPct val="100000"/>
              </a:lnSpc>
            </a:pPr>
            <a:r>
              <a:rPr lang="en-US"/>
              <a:t>Identify Stewardship Partners and Opportunities </a:t>
            </a:r>
          </a:p>
          <a:p>
            <a:pPr lvl="1">
              <a:lnSpc>
                <a:spcPct val="100000"/>
              </a:lnSpc>
            </a:pPr>
            <a:r>
              <a:rPr lang="en-US"/>
              <a:t>Identify Necessary Trail Use Policies </a:t>
            </a:r>
          </a:p>
          <a:p>
            <a:pPr lvl="1">
              <a:lnSpc>
                <a:spcPct val="100000"/>
              </a:lnSpc>
            </a:pPr>
            <a:r>
              <a:rPr lang="en-US"/>
              <a:t>Develop Education and Enforcement Strategies</a:t>
            </a:r>
          </a:p>
          <a:p>
            <a:pPr marL="305435" indent="-305435">
              <a:lnSpc>
                <a:spcPct val="100000"/>
              </a:lnSpc>
              <a:buClr>
                <a:schemeClr val="accent1"/>
              </a:buClr>
            </a:pPr>
            <a:endParaRPr lang="en-US" sz="800"/>
          </a:p>
        </p:txBody>
      </p:sp>
      <p:sp>
        <p:nvSpPr>
          <p:cNvPr id="24" name="Rectangle 23" descr="Red box around the text &quot;Assess Use Patterns and Demand&quot;">
            <a:extLst>
              <a:ext uri="{FF2B5EF4-FFF2-40B4-BE49-F238E27FC236}">
                <a16:creationId xmlns:a16="http://schemas.microsoft.com/office/drawing/2014/main" id="{0A8E14B9-9C7F-AEF2-FC72-486DE43D7D71}"/>
              </a:ext>
            </a:extLst>
          </p:cNvPr>
          <p:cNvSpPr/>
          <p:nvPr/>
        </p:nvSpPr>
        <p:spPr>
          <a:xfrm>
            <a:off x="864295" y="2817144"/>
            <a:ext cx="4316361" cy="36133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descr="Red box around the text &quot;Involve Collaborators&quot;">
            <a:extLst>
              <a:ext uri="{FF2B5EF4-FFF2-40B4-BE49-F238E27FC236}">
                <a16:creationId xmlns:a16="http://schemas.microsoft.com/office/drawing/2014/main" id="{EDE48A38-A66B-2EBB-88A0-20DFE0ECD57A}"/>
              </a:ext>
            </a:extLst>
          </p:cNvPr>
          <p:cNvSpPr/>
          <p:nvPr/>
        </p:nvSpPr>
        <p:spPr>
          <a:xfrm>
            <a:off x="866383" y="3182486"/>
            <a:ext cx="4316361" cy="36133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descr="Red box around the text &quot;Survey Users to Understand Desired Recreational Experiences&quot;">
            <a:extLst>
              <a:ext uri="{FF2B5EF4-FFF2-40B4-BE49-F238E27FC236}">
                <a16:creationId xmlns:a16="http://schemas.microsoft.com/office/drawing/2014/main" id="{9157759A-E6B7-1E75-2E10-93049B0AC355}"/>
              </a:ext>
            </a:extLst>
          </p:cNvPr>
          <p:cNvSpPr/>
          <p:nvPr/>
        </p:nvSpPr>
        <p:spPr>
          <a:xfrm>
            <a:off x="864295" y="5079472"/>
            <a:ext cx="4316361" cy="54471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descr="Red Box around the text &quot;Identify Stewardship Partners and Opportunities&quot; ">
            <a:extLst>
              <a:ext uri="{FF2B5EF4-FFF2-40B4-BE49-F238E27FC236}">
                <a16:creationId xmlns:a16="http://schemas.microsoft.com/office/drawing/2014/main" id="{AB83BB79-1EFD-0E75-3857-600E49A84A74}"/>
              </a:ext>
            </a:extLst>
          </p:cNvPr>
          <p:cNvSpPr/>
          <p:nvPr/>
        </p:nvSpPr>
        <p:spPr>
          <a:xfrm>
            <a:off x="6104339" y="4975792"/>
            <a:ext cx="4316361" cy="54471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descr="Red box around the text &quot;Identify necessary trail use policies&quot;">
            <a:extLst>
              <a:ext uri="{FF2B5EF4-FFF2-40B4-BE49-F238E27FC236}">
                <a16:creationId xmlns:a16="http://schemas.microsoft.com/office/drawing/2014/main" id="{B477BEFB-1BEA-0D2F-83D5-69D0073488CE}"/>
              </a:ext>
            </a:extLst>
          </p:cNvPr>
          <p:cNvSpPr/>
          <p:nvPr/>
        </p:nvSpPr>
        <p:spPr>
          <a:xfrm>
            <a:off x="6104339" y="5517360"/>
            <a:ext cx="4316361" cy="36133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descr="Red box around the text &quot;Develop education and enforcement strategies&quot;">
            <a:extLst>
              <a:ext uri="{FF2B5EF4-FFF2-40B4-BE49-F238E27FC236}">
                <a16:creationId xmlns:a16="http://schemas.microsoft.com/office/drawing/2014/main" id="{021674B0-FECC-100A-3C38-FEDD363D237A}"/>
              </a:ext>
            </a:extLst>
          </p:cNvPr>
          <p:cNvSpPr/>
          <p:nvPr/>
        </p:nvSpPr>
        <p:spPr>
          <a:xfrm>
            <a:off x="6106427" y="5880086"/>
            <a:ext cx="4316361" cy="54471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5786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4703D6-9CB2-8C32-9744-76BE08EA5A8F}"/>
              </a:ext>
            </a:extLst>
          </p:cNvPr>
          <p:cNvSpPr>
            <a:spLocks noGrp="1"/>
          </p:cNvSpPr>
          <p:nvPr>
            <p:ph type="title"/>
          </p:nvPr>
        </p:nvSpPr>
        <p:spPr>
          <a:xfrm>
            <a:off x="19316" y="7384"/>
            <a:ext cx="12172683" cy="750986"/>
          </a:xfrm>
        </p:spPr>
        <p:txBody>
          <a:bodyPr>
            <a:noAutofit/>
          </a:bodyPr>
          <a:lstStyle/>
          <a:p>
            <a:pPr algn="ctr"/>
            <a:r>
              <a:rPr lang="en-US" sz="3200" dirty="0"/>
              <a:t>Trail Network Planning with DCR’s Mission in Mind</a:t>
            </a:r>
          </a:p>
        </p:txBody>
      </p:sp>
      <p:pic>
        <p:nvPicPr>
          <p:cNvPr id="8" name="Picture 7" descr="A venn diagram showing the intersection of Natural Resources, Cultural Resources, and Recreational Resources. In the Natural Resources oval, it reads &quot;Avoid habitat fragmentation, prevent invasive species, and comply with environmental law.&quot; In the Cultural Resources oval it reads &quot;Prevent exposure of intact archeological resources, prevent destabilization of collar holes and stone walls, and avoid intrusion into Indigenous cultural landscapes.&quot; In the Recreational Resources oval it reads &quot;Provide quality recreational opportunities for all allowed uses and improve access for all users.&quot; At the intersection of Natural and Cultural Resources it reads &quot;Avoid degradation of non-renewable sources.&quot; At the intersection of Natural and Recreational Resources it reads &quot;Connect public to diverse natural communities and vistas.&quot; At the intersection of Cultural and Recreational Resources it reads &quot;Allow the public to experience and learn about historic features.&quot; At the center of the three categories it reads &quot;prevent soil erosion.&quot;">
            <a:extLst>
              <a:ext uri="{FF2B5EF4-FFF2-40B4-BE49-F238E27FC236}">
                <a16:creationId xmlns:a16="http://schemas.microsoft.com/office/drawing/2014/main" id="{832089FF-15F7-9C69-52E8-C47CAF1869FA}"/>
              </a:ext>
            </a:extLst>
          </p:cNvPr>
          <p:cNvPicPr>
            <a:picLocks noChangeAspect="1"/>
          </p:cNvPicPr>
          <p:nvPr/>
        </p:nvPicPr>
        <p:blipFill>
          <a:blip r:embed="rId3"/>
          <a:stretch>
            <a:fillRect/>
          </a:stretch>
        </p:blipFill>
        <p:spPr>
          <a:xfrm>
            <a:off x="709483" y="869109"/>
            <a:ext cx="10792347" cy="5464322"/>
          </a:xfrm>
          <a:prstGeom prst="rect">
            <a:avLst/>
          </a:prstGeom>
        </p:spPr>
      </p:pic>
      <p:sp>
        <p:nvSpPr>
          <p:cNvPr id="19" name="TextBox 15">
            <a:extLst>
              <a:ext uri="{FF2B5EF4-FFF2-40B4-BE49-F238E27FC236}">
                <a16:creationId xmlns:a16="http://schemas.microsoft.com/office/drawing/2014/main" id="{A45FC148-9F16-354C-3F6F-B32512E3898F}"/>
              </a:ext>
              <a:ext uri="{C183D7F6-B498-43B3-948B-1728B52AA6E4}">
                <adec:decorative xmlns:adec="http://schemas.microsoft.com/office/drawing/2017/decorative" val="0"/>
              </a:ext>
            </a:extLst>
          </p:cNvPr>
          <p:cNvSpPr txBox="1"/>
          <p:nvPr/>
        </p:nvSpPr>
        <p:spPr>
          <a:xfrm>
            <a:off x="9141448" y="6015235"/>
            <a:ext cx="2743200" cy="63639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ts val="2175"/>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6E7DD"/>
                </a:solidFill>
                <a:effectLst/>
                <a:uLnTx/>
                <a:uFillTx/>
                <a:latin typeface="Century Gothic" panose="020B0502020202020204"/>
                <a:ea typeface="+mn-ea"/>
                <a:cs typeface="Segoe UI"/>
              </a:rPr>
              <a:t>4,700 miles of trails</a:t>
            </a:r>
            <a:r>
              <a:rPr kumimoji="0" lang="en-US" sz="1800" b="0" i="0" u="none" strike="noStrike" kern="1200" cap="none" spc="0" normalizeH="0" baseline="0" noProof="0" dirty="0">
                <a:ln>
                  <a:noFill/>
                </a:ln>
                <a:solidFill>
                  <a:srgbClr val="D6E7DD"/>
                </a:solidFill>
                <a:effectLst/>
                <a:uLnTx/>
                <a:uFillTx/>
                <a:latin typeface="Century Gothic" panose="020B0502020202020204"/>
                <a:ea typeface="+mn-ea"/>
                <a:cs typeface="Segoe UI"/>
              </a:rPr>
              <a:t>​</a:t>
            </a:r>
          </a:p>
          <a:p>
            <a:pPr marL="0" marR="0" lvl="0" indent="0" algn="l" defTabSz="457200" rtl="0" eaLnBrk="1" fontAlgn="auto" latinLnBrk="0" hangingPunct="1">
              <a:lnSpc>
                <a:spcPts val="2175"/>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6E7DD"/>
                </a:solidFill>
                <a:effectLst/>
                <a:uLnTx/>
                <a:uFillTx/>
                <a:latin typeface="Century Gothic" panose="020B0502020202020204"/>
                <a:ea typeface="+mn-ea"/>
                <a:cs typeface="Segoe UI"/>
              </a:rPr>
              <a:t>450,000 acres</a:t>
            </a:r>
          </a:p>
        </p:txBody>
      </p:sp>
    </p:spTree>
    <p:extLst>
      <p:ext uri="{BB962C8B-B14F-4D97-AF65-F5344CB8AC3E}">
        <p14:creationId xmlns:p14="http://schemas.microsoft.com/office/powerpoint/2010/main" val="1745095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366A4-7B32-EC64-E187-B414E43068FA}"/>
              </a:ext>
            </a:extLst>
          </p:cNvPr>
          <p:cNvSpPr>
            <a:spLocks noGrp="1"/>
          </p:cNvSpPr>
          <p:nvPr>
            <p:ph type="title" idx="4294967295"/>
          </p:nvPr>
        </p:nvSpPr>
        <p:spPr>
          <a:xfrm>
            <a:off x="646111" y="-1400530"/>
            <a:ext cx="9404723" cy="1400530"/>
          </a:xfrm>
        </p:spPr>
        <p:txBody>
          <a:bodyPr vert="horz" lIns="91440" tIns="45720" rIns="91440" bIns="45720" rtlCol="0" anchor="b">
            <a:noAutofit/>
          </a:bodyPr>
          <a:lstStyle/>
          <a:p>
            <a:r>
              <a:rPr lang="en-US"/>
              <a:t>Natural, Cultural, and Recreational Resources</a:t>
            </a:r>
          </a:p>
        </p:txBody>
      </p:sp>
      <p:sp>
        <p:nvSpPr>
          <p:cNvPr id="4" name="TextBox 3">
            <a:extLst>
              <a:ext uri="{FF2B5EF4-FFF2-40B4-BE49-F238E27FC236}">
                <a16:creationId xmlns:a16="http://schemas.microsoft.com/office/drawing/2014/main" id="{A1264FBC-2A6C-C855-21D6-66CFEC0688A4}"/>
              </a:ext>
            </a:extLst>
          </p:cNvPr>
          <p:cNvSpPr txBox="1"/>
          <p:nvPr/>
        </p:nvSpPr>
        <p:spPr>
          <a:xfrm>
            <a:off x="173837" y="71280"/>
            <a:ext cx="3907781" cy="307777"/>
          </a:xfrm>
          <a:prstGeom prst="rect">
            <a:avLst/>
          </a:prstGeom>
          <a:noFill/>
        </p:spPr>
        <p:txBody>
          <a:bodyPr wrap="square" rtlCol="0">
            <a:spAutoFit/>
          </a:bodyPr>
          <a:lstStyle/>
          <a:p>
            <a:r>
              <a:rPr lang="en-US" sz="1400" dirty="0"/>
              <a:t>Beaver Dam</a:t>
            </a:r>
          </a:p>
        </p:txBody>
      </p:sp>
      <p:pic>
        <p:nvPicPr>
          <p:cNvPr id="16" name="Picture 15" descr="Image of a beaver dam">
            <a:extLst>
              <a:ext uri="{FF2B5EF4-FFF2-40B4-BE49-F238E27FC236}">
                <a16:creationId xmlns:a16="http://schemas.microsoft.com/office/drawing/2014/main" id="{F211D0B7-4B29-CF4B-318C-AC1174BA7509}"/>
              </a:ext>
            </a:extLst>
          </p:cNvPr>
          <p:cNvPicPr>
            <a:picLocks noChangeAspect="1"/>
          </p:cNvPicPr>
          <p:nvPr/>
        </p:nvPicPr>
        <p:blipFill>
          <a:blip r:embed="rId3">
            <a:extLst>
              <a:ext uri="{28A0092B-C50C-407E-A947-70E740481C1C}">
                <a14:useLocalDpi xmlns:a14="http://schemas.microsoft.com/office/drawing/2010/main" val="0"/>
              </a:ext>
            </a:extLst>
          </a:blip>
          <a:srcRect t="596" b="596"/>
          <a:stretch/>
        </p:blipFill>
        <p:spPr>
          <a:xfrm>
            <a:off x="120577" y="515982"/>
            <a:ext cx="3907782" cy="2895596"/>
          </a:xfrm>
          <a:prstGeom prst="rect">
            <a:avLst/>
          </a:prstGeom>
        </p:spPr>
      </p:pic>
      <p:sp>
        <p:nvSpPr>
          <p:cNvPr id="9" name="TextBox 8">
            <a:extLst>
              <a:ext uri="{FF2B5EF4-FFF2-40B4-BE49-F238E27FC236}">
                <a16:creationId xmlns:a16="http://schemas.microsoft.com/office/drawing/2014/main" id="{40E8C4C3-C11A-84FD-52E1-6FE19E5C4288}"/>
              </a:ext>
            </a:extLst>
          </p:cNvPr>
          <p:cNvSpPr txBox="1"/>
          <p:nvPr/>
        </p:nvSpPr>
        <p:spPr>
          <a:xfrm>
            <a:off x="4226439" y="71280"/>
            <a:ext cx="3874039" cy="307777"/>
          </a:xfrm>
          <a:prstGeom prst="rect">
            <a:avLst/>
          </a:prstGeom>
          <a:noFill/>
        </p:spPr>
        <p:txBody>
          <a:bodyPr wrap="square" rtlCol="0">
            <a:spAutoFit/>
          </a:bodyPr>
          <a:lstStyle/>
          <a:p>
            <a:r>
              <a:rPr lang="en-US" sz="1400" dirty="0"/>
              <a:t>CCC Historic Structures and Landscapes</a:t>
            </a:r>
          </a:p>
        </p:txBody>
      </p:sp>
      <p:pic>
        <p:nvPicPr>
          <p:cNvPr id="6" name="Picture 5" descr="Image of historic stone structure">
            <a:extLst>
              <a:ext uri="{FF2B5EF4-FFF2-40B4-BE49-F238E27FC236}">
                <a16:creationId xmlns:a16="http://schemas.microsoft.com/office/drawing/2014/main" id="{933B8893-64D5-8AE0-3997-6D6E897C260E}"/>
              </a:ext>
            </a:extLst>
          </p:cNvPr>
          <p:cNvPicPr>
            <a:picLocks noChangeAspect="1"/>
          </p:cNvPicPr>
          <p:nvPr/>
        </p:nvPicPr>
        <p:blipFill>
          <a:blip r:embed="rId4"/>
          <a:srcRect r="-1106"/>
          <a:stretch>
            <a:fillRect/>
          </a:stretch>
        </p:blipFill>
        <p:spPr>
          <a:xfrm>
            <a:off x="4173179" y="511197"/>
            <a:ext cx="3907782" cy="2885323"/>
          </a:xfrm>
          <a:prstGeom prst="rect">
            <a:avLst/>
          </a:prstGeom>
        </p:spPr>
      </p:pic>
      <p:sp>
        <p:nvSpPr>
          <p:cNvPr id="21" name="TextBox 20">
            <a:extLst>
              <a:ext uri="{FF2B5EF4-FFF2-40B4-BE49-F238E27FC236}">
                <a16:creationId xmlns:a16="http://schemas.microsoft.com/office/drawing/2014/main" id="{E597B03D-F6E0-5972-12AF-978AE7C8CF69}"/>
              </a:ext>
            </a:extLst>
          </p:cNvPr>
          <p:cNvSpPr txBox="1"/>
          <p:nvPr/>
        </p:nvSpPr>
        <p:spPr>
          <a:xfrm>
            <a:off x="8172647" y="51020"/>
            <a:ext cx="2279454" cy="523220"/>
          </a:xfrm>
          <a:prstGeom prst="rect">
            <a:avLst/>
          </a:prstGeom>
          <a:noFill/>
        </p:spPr>
        <p:txBody>
          <a:bodyPr wrap="square" rtlCol="0">
            <a:spAutoFit/>
          </a:bodyPr>
          <a:lstStyle/>
          <a:p>
            <a:r>
              <a:rPr lang="en-US" sz="1400" dirty="0"/>
              <a:t>Trail Based Recreational Opportunities </a:t>
            </a:r>
          </a:p>
        </p:txBody>
      </p:sp>
      <p:pic>
        <p:nvPicPr>
          <p:cNvPr id="20" name="Picture 19" descr="A mountain bike path through heavy vegetation">
            <a:extLst>
              <a:ext uri="{FF2B5EF4-FFF2-40B4-BE49-F238E27FC236}">
                <a16:creationId xmlns:a16="http://schemas.microsoft.com/office/drawing/2014/main" id="{2E65D08F-952B-F69A-19AD-5C1F86FC5C4B}"/>
              </a:ext>
            </a:extLst>
          </p:cNvPr>
          <p:cNvPicPr>
            <a:picLocks noChangeAspect="1"/>
          </p:cNvPicPr>
          <p:nvPr/>
        </p:nvPicPr>
        <p:blipFill>
          <a:blip r:embed="rId5">
            <a:extLst>
              <a:ext uri="{28A0092B-C50C-407E-A947-70E740481C1C}">
                <a14:useLocalDpi xmlns:a14="http://schemas.microsoft.com/office/drawing/2010/main" val="0"/>
              </a:ext>
            </a:extLst>
          </a:blip>
          <a:srcRect l="20177" t="21185" r="3051" b="4064"/>
          <a:stretch>
            <a:fillRect/>
          </a:stretch>
        </p:blipFill>
        <p:spPr>
          <a:xfrm>
            <a:off x="8192036" y="592675"/>
            <a:ext cx="3835132" cy="2802600"/>
          </a:xfrm>
          <a:prstGeom prst="rect">
            <a:avLst/>
          </a:prstGeom>
        </p:spPr>
      </p:pic>
      <p:sp>
        <p:nvSpPr>
          <p:cNvPr id="22" name="TextBox 21">
            <a:extLst>
              <a:ext uri="{FF2B5EF4-FFF2-40B4-BE49-F238E27FC236}">
                <a16:creationId xmlns:a16="http://schemas.microsoft.com/office/drawing/2014/main" id="{7BF7261A-7C6A-E5B6-BD9C-783B4249C3A4}"/>
              </a:ext>
            </a:extLst>
          </p:cNvPr>
          <p:cNvSpPr txBox="1"/>
          <p:nvPr/>
        </p:nvSpPr>
        <p:spPr>
          <a:xfrm>
            <a:off x="173838" y="3429000"/>
            <a:ext cx="3907782" cy="307777"/>
          </a:xfrm>
          <a:prstGeom prst="rect">
            <a:avLst/>
          </a:prstGeom>
          <a:noFill/>
        </p:spPr>
        <p:txBody>
          <a:bodyPr wrap="square" rtlCol="0">
            <a:spAutoFit/>
          </a:bodyPr>
          <a:lstStyle/>
          <a:p>
            <a:r>
              <a:rPr lang="en-US" sz="1400" dirty="0"/>
              <a:t>Scenic Views</a:t>
            </a:r>
          </a:p>
        </p:txBody>
      </p:sp>
      <p:pic>
        <p:nvPicPr>
          <p:cNvPr id="18" name="Picture 17" descr="A view from atop a hill looking out at rocks and trees">
            <a:extLst>
              <a:ext uri="{FF2B5EF4-FFF2-40B4-BE49-F238E27FC236}">
                <a16:creationId xmlns:a16="http://schemas.microsoft.com/office/drawing/2014/main" id="{D9826E7E-C05B-F311-02F4-A7FE3BFF0E0D}"/>
              </a:ext>
            </a:extLst>
          </p:cNvPr>
          <p:cNvPicPr>
            <a:picLocks noChangeAspect="1"/>
          </p:cNvPicPr>
          <p:nvPr/>
        </p:nvPicPr>
        <p:blipFill>
          <a:blip r:embed="rId6">
            <a:extLst>
              <a:ext uri="{28A0092B-C50C-407E-A947-70E740481C1C}">
                <a14:useLocalDpi xmlns:a14="http://schemas.microsoft.com/office/drawing/2010/main" val="0"/>
              </a:ext>
            </a:extLst>
          </a:blip>
          <a:srcRect t="768" r="229"/>
          <a:stretch>
            <a:fillRect/>
          </a:stretch>
        </p:blipFill>
        <p:spPr>
          <a:xfrm>
            <a:off x="120577" y="3793689"/>
            <a:ext cx="3907782" cy="2855692"/>
          </a:xfrm>
          <a:prstGeom prst="rect">
            <a:avLst/>
          </a:prstGeom>
        </p:spPr>
      </p:pic>
      <p:sp>
        <p:nvSpPr>
          <p:cNvPr id="5" name="TextBox 4">
            <a:extLst>
              <a:ext uri="{FF2B5EF4-FFF2-40B4-BE49-F238E27FC236}">
                <a16:creationId xmlns:a16="http://schemas.microsoft.com/office/drawing/2014/main" id="{90193F09-4481-10BB-3075-C541F3AFDD40}"/>
              </a:ext>
            </a:extLst>
          </p:cNvPr>
          <p:cNvSpPr txBox="1"/>
          <p:nvPr/>
        </p:nvSpPr>
        <p:spPr>
          <a:xfrm>
            <a:off x="4235446" y="3441222"/>
            <a:ext cx="3865032" cy="307777"/>
          </a:xfrm>
          <a:prstGeom prst="rect">
            <a:avLst/>
          </a:prstGeom>
          <a:noFill/>
        </p:spPr>
        <p:txBody>
          <a:bodyPr wrap="square">
            <a:spAutoFit/>
          </a:bodyPr>
          <a:lstStyle/>
          <a:p>
            <a:r>
              <a:rPr lang="en-US" sz="1400"/>
              <a:t>Crow Hill Dam (CCC) </a:t>
            </a:r>
          </a:p>
        </p:txBody>
      </p:sp>
      <p:pic>
        <p:nvPicPr>
          <p:cNvPr id="14" name="Picture 13" descr="Image of the stone, Crow Hill Dam at Leominster State Forest">
            <a:extLst>
              <a:ext uri="{FF2B5EF4-FFF2-40B4-BE49-F238E27FC236}">
                <a16:creationId xmlns:a16="http://schemas.microsoft.com/office/drawing/2014/main" id="{293E4C5E-75C9-A398-AFCD-1FD6C85D4D37}"/>
              </a:ext>
            </a:extLst>
          </p:cNvPr>
          <p:cNvPicPr>
            <a:picLocks noChangeAspect="1"/>
          </p:cNvPicPr>
          <p:nvPr/>
        </p:nvPicPr>
        <p:blipFill>
          <a:blip r:embed="rId7">
            <a:extLst>
              <a:ext uri="{28A0092B-C50C-407E-A947-70E740481C1C}">
                <a14:useLocalDpi xmlns:a14="http://schemas.microsoft.com/office/drawing/2010/main" val="0"/>
              </a:ext>
            </a:extLst>
          </a:blip>
          <a:srcRect l="3521" t="12357" r="15498" b="8051"/>
          <a:stretch>
            <a:fillRect/>
          </a:stretch>
        </p:blipFill>
        <p:spPr>
          <a:xfrm>
            <a:off x="4173179" y="3799255"/>
            <a:ext cx="3874038" cy="2855691"/>
          </a:xfrm>
          <a:prstGeom prst="rect">
            <a:avLst/>
          </a:prstGeom>
        </p:spPr>
      </p:pic>
      <p:sp>
        <p:nvSpPr>
          <p:cNvPr id="12" name="TextBox 11">
            <a:extLst>
              <a:ext uri="{FF2B5EF4-FFF2-40B4-BE49-F238E27FC236}">
                <a16:creationId xmlns:a16="http://schemas.microsoft.com/office/drawing/2014/main" id="{FC7D3DEA-19E1-5CDD-F143-AEDA7175FAC0}"/>
              </a:ext>
            </a:extLst>
          </p:cNvPr>
          <p:cNvSpPr txBox="1"/>
          <p:nvPr/>
        </p:nvSpPr>
        <p:spPr>
          <a:xfrm>
            <a:off x="8206391" y="3441222"/>
            <a:ext cx="3865032" cy="307777"/>
          </a:xfrm>
          <a:prstGeom prst="rect">
            <a:avLst/>
          </a:prstGeom>
          <a:noFill/>
        </p:spPr>
        <p:txBody>
          <a:bodyPr wrap="square" rtlCol="0">
            <a:spAutoFit/>
          </a:bodyPr>
          <a:lstStyle/>
          <a:p>
            <a:r>
              <a:rPr lang="en-US" sz="1400"/>
              <a:t>Boating/Fishing Access, Paradise Pond</a:t>
            </a:r>
          </a:p>
        </p:txBody>
      </p:sp>
      <p:pic>
        <p:nvPicPr>
          <p:cNvPr id="11" name="Picture 10" descr="A kayak at a boat launch at Paradise Pond">
            <a:extLst>
              <a:ext uri="{FF2B5EF4-FFF2-40B4-BE49-F238E27FC236}">
                <a16:creationId xmlns:a16="http://schemas.microsoft.com/office/drawing/2014/main" id="{2B3A9AA5-3881-DC2A-F662-83ABF2940E2B}"/>
              </a:ext>
            </a:extLst>
          </p:cNvPr>
          <p:cNvPicPr>
            <a:picLocks noChangeAspect="1"/>
          </p:cNvPicPr>
          <p:nvPr/>
        </p:nvPicPr>
        <p:blipFill>
          <a:blip r:embed="rId8">
            <a:extLst>
              <a:ext uri="{28A0092B-C50C-407E-A947-70E740481C1C}">
                <a14:useLocalDpi xmlns:a14="http://schemas.microsoft.com/office/drawing/2010/main" val="0"/>
              </a:ext>
            </a:extLst>
          </a:blip>
          <a:srcRect t="26640" b="18074"/>
          <a:stretch>
            <a:fillRect/>
          </a:stretch>
        </p:blipFill>
        <p:spPr>
          <a:xfrm>
            <a:off x="8153130" y="3793688"/>
            <a:ext cx="3874038" cy="2855691"/>
          </a:xfrm>
          <a:prstGeom prst="rect">
            <a:avLst/>
          </a:prstGeom>
        </p:spPr>
      </p:pic>
    </p:spTree>
    <p:extLst>
      <p:ext uri="{BB962C8B-B14F-4D97-AF65-F5344CB8AC3E}">
        <p14:creationId xmlns:p14="http://schemas.microsoft.com/office/powerpoint/2010/main" val="419772489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CommonwealthBrand_2">
      <a:dk1>
        <a:srgbClr val="14558F"/>
      </a:dk1>
      <a:lt1>
        <a:srgbClr val="D6E7DD"/>
      </a:lt1>
      <a:dk2>
        <a:srgbClr val="14558F"/>
      </a:dk2>
      <a:lt2>
        <a:srgbClr val="F2F2F2"/>
      </a:lt2>
      <a:accent1>
        <a:srgbClr val="F6C51B"/>
      </a:accent1>
      <a:accent2>
        <a:srgbClr val="9F2936"/>
      </a:accent2>
      <a:accent3>
        <a:srgbClr val="14558F"/>
      </a:accent3>
      <a:accent4>
        <a:srgbClr val="14558F"/>
      </a:accent4>
      <a:accent5>
        <a:srgbClr val="F6C51B"/>
      </a:accent5>
      <a:accent6>
        <a:srgbClr val="F2F2F2"/>
      </a:accent6>
      <a:hlink>
        <a:srgbClr val="3E94CF"/>
      </a:hlink>
      <a:folHlink>
        <a:srgbClr val="B26B02"/>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ppt/theme/theme2.xml><?xml version="1.0" encoding="utf-8"?>
<a:theme xmlns:a="http://schemas.openxmlformats.org/drawingml/2006/main" name="1_Ion">
  <a:themeElements>
    <a:clrScheme name="CommonwealthBrand_2">
      <a:dk1>
        <a:srgbClr val="14558F"/>
      </a:dk1>
      <a:lt1>
        <a:srgbClr val="D6E7DD"/>
      </a:lt1>
      <a:dk2>
        <a:srgbClr val="14558F"/>
      </a:dk2>
      <a:lt2>
        <a:srgbClr val="F2F2F2"/>
      </a:lt2>
      <a:accent1>
        <a:srgbClr val="F6C51B"/>
      </a:accent1>
      <a:accent2>
        <a:srgbClr val="9F2936"/>
      </a:accent2>
      <a:accent3>
        <a:srgbClr val="14558F"/>
      </a:accent3>
      <a:accent4>
        <a:srgbClr val="14558F"/>
      </a:accent4>
      <a:accent5>
        <a:srgbClr val="F6C51B"/>
      </a:accent5>
      <a:accent6>
        <a:srgbClr val="F2F2F2"/>
      </a:accent6>
      <a:hlink>
        <a:srgbClr val="3E94CF"/>
      </a:hlink>
      <a:folHlink>
        <a:srgbClr val="B26B02"/>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A643971D69DC41A41474DD89B52EBB" ma:contentTypeVersion="13" ma:contentTypeDescription="Create a new document." ma:contentTypeScope="" ma:versionID="7ac1984c0511419d19890c88759191ce">
  <xsd:schema xmlns:xsd="http://www.w3.org/2001/XMLSchema" xmlns:xs="http://www.w3.org/2001/XMLSchema" xmlns:p="http://schemas.microsoft.com/office/2006/metadata/properties" xmlns:ns2="aee64952-42e3-4fc4-b622-95de8c6ada51" xmlns:ns3="1da56e6b-ac0e-4ffc-8b40-9e4a1d231754" targetNamespace="http://schemas.microsoft.com/office/2006/metadata/properties" ma:root="true" ma:fieldsID="6b38bae837382dad6413b5b21297643d" ns2:_="" ns3:_="">
    <xsd:import namespace="aee64952-42e3-4fc4-b622-95de8c6ada51"/>
    <xsd:import namespace="1da56e6b-ac0e-4ffc-8b40-9e4a1d23175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e64952-42e3-4fc4-b622-95de8c6ada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da56e6b-ac0e-4ffc-8b40-9e4a1d23175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a82a8a7-7260-45ae-beb4-7fa6dbd9e9ea}" ma:internalName="TaxCatchAll" ma:showField="CatchAllData" ma:web="1da56e6b-ac0e-4ffc-8b40-9e4a1d23175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ee64952-42e3-4fc4-b622-95de8c6ada51">
      <Terms xmlns="http://schemas.microsoft.com/office/infopath/2007/PartnerControls"/>
    </lcf76f155ced4ddcb4097134ff3c332f>
    <TaxCatchAll xmlns="1da56e6b-ac0e-4ffc-8b40-9e4a1d23175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92353E-31FD-4323-87F7-84A6184866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e64952-42e3-4fc4-b622-95de8c6ada51"/>
    <ds:schemaRef ds:uri="1da56e6b-ac0e-4ffc-8b40-9e4a1d2317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E3B0B90-E18B-425B-A584-D9A9D9304A10}">
  <ds:schemaRefs>
    <ds:schemaRef ds:uri="1da56e6b-ac0e-4ffc-8b40-9e4a1d231754"/>
    <ds:schemaRef ds:uri="aee64952-42e3-4fc4-b622-95de8c6ada5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A9A460B-5287-48CE-95BA-5903B737325E}">
  <ds:schemaRefs>
    <ds:schemaRef ds:uri="http://schemas.microsoft.com/sharepoint/v3/contenttype/forms"/>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Ion</Template>
  <TotalTime>1</TotalTime>
  <Words>1632</Words>
  <Application>Microsoft Office PowerPoint</Application>
  <PresentationFormat>Widescreen</PresentationFormat>
  <Paragraphs>441</Paragraphs>
  <Slides>33</Slides>
  <Notes>32</Notes>
  <HiddenSlides>0</HiddenSlides>
  <MMClips>0</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Ion</vt:lpstr>
      <vt:lpstr>1_Ion</vt:lpstr>
      <vt:lpstr>Leominster State Forest Trail System Master Plan November 13, 2025- Public Meeting</vt:lpstr>
      <vt:lpstr> Commonwealth of Massachusetts</vt:lpstr>
      <vt:lpstr>DCR Mission</vt:lpstr>
      <vt:lpstr>Core Principles</vt:lpstr>
      <vt:lpstr>Meeting Logistics </vt:lpstr>
      <vt:lpstr>Agenda</vt:lpstr>
      <vt:lpstr>Trail Planning Process - Today</vt:lpstr>
      <vt:lpstr>Trail Network Planning with DCR’s Mission in Mind</vt:lpstr>
      <vt:lpstr>Natural, Cultural, and Recreational Resources</vt:lpstr>
      <vt:lpstr>Trail System Plans</vt:lpstr>
      <vt:lpstr>Trail System Plan  Anticipated Results</vt:lpstr>
      <vt:lpstr>Trail Planning Timeline</vt:lpstr>
      <vt:lpstr>Inventory &amp; Assessment Identified…</vt:lpstr>
      <vt:lpstr>Leominster State Forest</vt:lpstr>
      <vt:lpstr>Key Features</vt:lpstr>
      <vt:lpstr>Maps of Key Features and Designations</vt:lpstr>
      <vt:lpstr>Authorized Trail System</vt:lpstr>
      <vt:lpstr>Maps of Authorized Trail System</vt:lpstr>
      <vt:lpstr>Trail System Conditions3</vt:lpstr>
      <vt:lpstr>Close Up Maps of Leominster State Forest Trails</vt:lpstr>
      <vt:lpstr>Unauthorized Trail System</vt:lpstr>
      <vt:lpstr>Maps of Unauthorized Trail System</vt:lpstr>
      <vt:lpstr>Sensitive Resource Areas </vt:lpstr>
      <vt:lpstr>Sensitive Resource Areas (2) </vt:lpstr>
      <vt:lpstr>Sensitive Resource Areas (3) </vt:lpstr>
      <vt:lpstr>Public Survey Results To-Date </vt:lpstr>
      <vt:lpstr>Public Survey Results To-Date  (Overall, Trail Condition &amp; Navigability)) </vt:lpstr>
      <vt:lpstr>Public Survey Results To-Date  (Site Access and Recreational Opportunities)</vt:lpstr>
      <vt:lpstr>Public Survey Results To-Date  (Trail Use Motivation)</vt:lpstr>
      <vt:lpstr>Discussion Questions</vt:lpstr>
      <vt:lpstr>Maps of Leominster State Forest</vt:lpstr>
      <vt:lpstr>Next Steps</vt:lpstr>
      <vt:lpstr>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Blackstone River Greenway Phase 1 Segment 2 Public Information Meeting</dc:title>
  <dc:creator>Cushing, Daniel (DCR)</dc:creator>
  <cp:lastModifiedBy>Katherine Kemen</cp:lastModifiedBy>
  <cp:revision>4</cp:revision>
  <cp:lastPrinted>2025-06-04T19:44:55Z</cp:lastPrinted>
  <dcterms:created xsi:type="dcterms:W3CDTF">2021-09-14T11:28:26Z</dcterms:created>
  <dcterms:modified xsi:type="dcterms:W3CDTF">2025-12-10T14:21:03Z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0x01010080A643971D69DC41A41474DD89B52EBB</vt:lpwstr>
  </property>
  <property fmtid="{D5CDD505-2E9C-101B-9397-08002B2CF9AE}" pid="3" name="MediaServiceImageTags">
    <vt:lpwstr/>
  </property>
</Properties>
</file>