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840_8BE91B1B.xml" ContentType="application/vnd.ms-powerpoint.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4" r:id="rId4"/>
  </p:sldMasterIdLst>
  <p:notesMasterIdLst>
    <p:notesMasterId r:id="rId36"/>
  </p:notesMasterIdLst>
  <p:handoutMasterIdLst>
    <p:handoutMasterId r:id="rId37"/>
  </p:handoutMasterIdLst>
  <p:sldIdLst>
    <p:sldId id="2109" r:id="rId5"/>
    <p:sldId id="835" r:id="rId6"/>
    <p:sldId id="836" r:id="rId7"/>
    <p:sldId id="837" r:id="rId8"/>
    <p:sldId id="2110" r:id="rId9"/>
    <p:sldId id="2025" r:id="rId10"/>
    <p:sldId id="2032" r:id="rId11"/>
    <p:sldId id="2070" r:id="rId12"/>
    <p:sldId id="2100" r:id="rId13"/>
    <p:sldId id="2071" r:id="rId14"/>
    <p:sldId id="1969" r:id="rId15"/>
    <p:sldId id="2031" r:id="rId16"/>
    <p:sldId id="2039" r:id="rId17"/>
    <p:sldId id="2102" r:id="rId18"/>
    <p:sldId id="2103" r:id="rId19"/>
    <p:sldId id="2104" r:id="rId20"/>
    <p:sldId id="2105" r:id="rId21"/>
    <p:sldId id="2106" r:id="rId22"/>
    <p:sldId id="2107" r:id="rId23"/>
    <p:sldId id="2108" r:id="rId24"/>
    <p:sldId id="2072" r:id="rId25"/>
    <p:sldId id="2112" r:id="rId26"/>
    <p:sldId id="2113" r:id="rId27"/>
    <p:sldId id="2114" r:id="rId28"/>
    <p:sldId id="2115" r:id="rId29"/>
    <p:sldId id="2083" r:id="rId30"/>
    <p:sldId id="2060" r:id="rId31"/>
    <p:sldId id="2081" r:id="rId32"/>
    <p:sldId id="2050" r:id="rId33"/>
    <p:sldId id="2111" r:id="rId34"/>
    <p:sldId id="2075" r:id="rId3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Deck" id="{A38D75FE-1137-43D4-AEE1-28C3860AEFF7}">
          <p14:sldIdLst>
            <p14:sldId id="2109"/>
            <p14:sldId id="835"/>
            <p14:sldId id="836"/>
            <p14:sldId id="837"/>
            <p14:sldId id="2110"/>
            <p14:sldId id="2025"/>
            <p14:sldId id="2032"/>
            <p14:sldId id="2070"/>
            <p14:sldId id="2100"/>
            <p14:sldId id="2071"/>
            <p14:sldId id="1969"/>
            <p14:sldId id="2031"/>
          </p14:sldIdLst>
        </p14:section>
        <p14:section name="What we found" id="{DBBBD5C6-BFD9-4D78-92E8-47476A006CF4}">
          <p14:sldIdLst>
            <p14:sldId id="2039"/>
            <p14:sldId id="2102"/>
            <p14:sldId id="2103"/>
            <p14:sldId id="2104"/>
            <p14:sldId id="2105"/>
          </p14:sldIdLst>
        </p14:section>
        <p14:section name="why it's an issue" id="{CA5F05EC-FC6A-4C3D-B1B6-F080A859A63B}">
          <p14:sldIdLst>
            <p14:sldId id="2106"/>
            <p14:sldId id="2107"/>
            <p14:sldId id="2108"/>
            <p14:sldId id="2072"/>
          </p14:sldIdLst>
        </p14:section>
        <p14:section name="what do we do?" id="{7CFDBDDC-6B79-4F26-B24F-025C2AF86C0D}">
          <p14:sldIdLst>
            <p14:sldId id="2112"/>
            <p14:sldId id="2113"/>
            <p14:sldId id="2114"/>
            <p14:sldId id="2115"/>
          </p14:sldIdLst>
        </p14:section>
        <p14:section name="Public Feedback" id="{9E59E513-90AE-4CF6-98E1-5FBB8EB4F3F0}">
          <p14:sldIdLst>
            <p14:sldId id="2083"/>
            <p14:sldId id="2060"/>
            <p14:sldId id="2081"/>
            <p14:sldId id="2050"/>
            <p14:sldId id="2111"/>
            <p14:sldId id="207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EEC002-0D85-2CFB-6747-F0989F79B887}" name="Pearl, Wendy (DCR)" initials="P(" userId="S::wendy.pearl@mass.gov::37ecd87e-0fb7-4635-9310-12f86e2d9d2e" providerId="AD"/>
  <p188:author id="{EEC24E06-A7A4-92B7-52BF-712283F179AF}" name="Amanda Smith" initials="AS" userId="S::asmith@bscgroup.com::896f743d-b0ce-4c87-b7d6-b8884534f84a" providerId="AD"/>
  <p188:author id="{1A4DEB3D-CB10-C2BA-92F5-16D2020A4F09}" name="Kemen, Katherine" initials="KK" userId="S::kkemen_bscgroup.com#ext#@massgov.onmicrosoft.com::4c2c200e-3a73-41ad-89b3-b4796a41876e" providerId="AD"/>
  <p188:author id="{EA6BB740-3465-F785-64D0-85199F3F08C4}" name="Katherine Kemen" initials="KK" userId="S::KKemen@bscgroup.com::e84cfca0-a8c5-4f95-b870-efc51e220d17" providerId="AD"/>
  <p188:author id="{E9D79344-E85B-2AC2-AF88-6B0703FBD035}" name="Shave, Megan (DCR)" initials="SM(" userId="S::megan.shave@mass.gov::94506e7c-b5d6-46bd-b2b1-da24792d5b7d" providerId="AD"/>
  <p188:author id="{6D88EA4E-88CF-6315-3824-BE1BCB7728CC}" name="Teresa Courtemarche" initials="TC" userId="S::terric@scoutergraphicdesign.com::6852c84e-e3b1-40ed-84fb-2a901c4145a6" providerId="AD"/>
  <p188:author id="{E72A0057-64EF-CFB9-66A7-57B7FDA31A0F}" name="Daly, John (DCR)" initials="JD" userId="S::John.Daly@mass.gov::cea5837a-183b-4b6d-af82-61d626e310e0" providerId="AD"/>
  <p188:author id="{7007AC70-7C74-AD26-F92B-2A4EB7587CFF}" name="Gale, Juliette (DCR)" initials="" userId="S::Juliette.Gale@mass.gov::789ceb0e-12b4-46d1-8f1f-b2f7b6ca4782" providerId="AD"/>
  <p188:author id="{64201C74-420E-15B9-1D31-6BAD8CAB687A}" name="Katherine Kemen" initials="KK" userId="Katherine Kemen" providerId="None"/>
  <p188:author id="{19361189-F826-4B8D-947E-67D338A9A7A7}" name="Echandi, Alexandra (DCR)" initials="AE" userId="S::Alexandra.Echandi2@mass.gov::ac801b8a-9a30-44fc-bf5b-7cefe4ca31dc" providerId="AD"/>
  <p188:author id="{49D67299-8AFC-A31D-F07F-BCB9579DE85B}" name="Cushing, Daniel (DCR)" initials="CD" userId="S::daniel.cushing@mass.gov::b3f835cd-ceb9-4f17-a7ce-3fbbc84ea026" providerId="AD"/>
  <p188:author id="{F02B15CE-BB45-E154-6CB9-5E29E11A866A}" name="Amanda Smith" initials="AS" userId="Amanda Smith" providerId="None"/>
  <p188:author id="{37738CD3-6007-C046-A9E3-0891AFE61B25}" name="Echandi, Alexandra (DCR)" initials="EA" userId="S::alexandra.echandi2@mass.gov::ac801b8a-9a30-44fc-bf5b-7cefe4ca31dc" providerId="AD"/>
  <p188:author id="{547FAFE2-3991-9D60-7B25-C2FD2D20A7B2}" name="Rachel Salch" initials="RS" userId="S::RSalch@bscgroup.com::130ca6c3-2cc8-4fa8-b62c-dd3b997b6e8e" providerId="AD"/>
  <p188:author id="{F086ACFD-7EBB-FD29-EB76-044F7A221A1E}" name="Amanda Smith" initials="AS" userId="S::asmith_bscgroup.com#ext#@massgov.onmicrosoft.com::dba72e57-3cef-4c9c-9484-839b2b1bf275" providerId="AD"/>
  <p188:author id="{B30A02FE-CEC7-ED60-9E00-8FA1593E1407}" name="Cavanagh, Paul (DCR)" initials="C(" userId="S::paul.cavanagh@mass.gov::34c93e05-92fa-4525-80d0-997d257d66d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4558F"/>
    <a:srgbClr val="1F5C8E"/>
    <a:srgbClr val="000000"/>
    <a:srgbClr val="505050"/>
    <a:srgbClr val="747474"/>
    <a:srgbClr val="D0B38A"/>
    <a:srgbClr val="FDFCE6"/>
    <a:srgbClr val="C9D5C9"/>
    <a:srgbClr val="C9D3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F29D46-C91A-4E54-8016-CE9B578BDAB7}" v="3" dt="2025-12-02T13:21:19.7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246" autoAdjust="0"/>
    <p:restoredTop sz="58730" autoAdjust="0"/>
  </p:normalViewPr>
  <p:slideViewPr>
    <p:cSldViewPr snapToGrid="0">
      <p:cViewPr varScale="1">
        <p:scale>
          <a:sx n="54" d="100"/>
          <a:sy n="54" d="100"/>
        </p:scale>
        <p:origin x="1506"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omments/modernComment_840_8BE91B1B.xml><?xml version="1.0" encoding="utf-8"?>
<p188:cmLst xmlns:a="http://schemas.openxmlformats.org/drawingml/2006/main" xmlns:r="http://schemas.openxmlformats.org/officeDocument/2006/relationships" xmlns:p188="http://schemas.microsoft.com/office/powerpoint/2018/8/main">
  <p188:cm id="{4C2F9E23-324E-4A25-9FF2-DC03161D8952}" authorId="{EEC24E06-A7A4-92B7-52BF-712283F179AF}" status="resolved" created="2025-10-27T12:38:09.529">
    <ac:txMkLst xmlns:ac="http://schemas.microsoft.com/office/drawing/2013/main/command">
      <pc:docMk xmlns:pc="http://schemas.microsoft.com/office/powerpoint/2013/main/command"/>
      <pc:sldMk xmlns:pc="http://schemas.microsoft.com/office/powerpoint/2013/main/command" cId="2347309851" sldId="2112"/>
      <ac:spMk id="7" creationId="{8250AAE4-87AB-4EB2-A4E2-B88ED2408823}"/>
      <ac:txMk cp="2" len="66">
        <ac:context len="342" hash="1627673180"/>
      </ac:txMk>
    </ac:txMkLst>
    <p188:pos x="9808528" y="286384"/>
    <p188:txBody>
      <a:bodyPr/>
      <a:lstStyle/>
      <a:p>
        <a:r>
          <a:rPr lang="en-US"/>
          <a:t>Update results and “received as of” date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8B310F2-1C99-461B-A7F9-7D3131B9C3CE}"/>
              </a:ext>
            </a:extLst>
          </p:cNvPr>
          <p:cNvSpPr>
            <a:spLocks noGrp="1"/>
          </p:cNvSpPr>
          <p:nvPr>
            <p:ph type="hdr" sz="quarter"/>
          </p:nvPr>
        </p:nvSpPr>
        <p:spPr>
          <a:xfrm>
            <a:off x="0" y="0"/>
            <a:ext cx="3037840" cy="466434"/>
          </a:xfrm>
          <a:prstGeom prst="rect">
            <a:avLst/>
          </a:prstGeom>
        </p:spPr>
        <p:txBody>
          <a:bodyPr vert="horz" lIns="93148" tIns="46573" rIns="93148" bIns="46573" rtlCol="0"/>
          <a:lstStyle>
            <a:lvl1pPr algn="l">
              <a:defRPr sz="1200"/>
            </a:lvl1pPr>
          </a:lstStyle>
          <a:p>
            <a:endParaRPr lang="en-US"/>
          </a:p>
        </p:txBody>
      </p:sp>
      <p:sp>
        <p:nvSpPr>
          <p:cNvPr id="3" name="Date Placeholder 2">
            <a:extLst>
              <a:ext uri="{FF2B5EF4-FFF2-40B4-BE49-F238E27FC236}">
                <a16:creationId xmlns:a16="http://schemas.microsoft.com/office/drawing/2014/main" id="{B803732B-0DFE-4D2B-9569-BC26DE7D42B1}"/>
              </a:ext>
            </a:extLst>
          </p:cNvPr>
          <p:cNvSpPr>
            <a:spLocks noGrp="1"/>
          </p:cNvSpPr>
          <p:nvPr>
            <p:ph type="dt" sz="quarter" idx="1"/>
          </p:nvPr>
        </p:nvSpPr>
        <p:spPr>
          <a:xfrm>
            <a:off x="3970939" y="0"/>
            <a:ext cx="3037840" cy="466434"/>
          </a:xfrm>
          <a:prstGeom prst="rect">
            <a:avLst/>
          </a:prstGeom>
        </p:spPr>
        <p:txBody>
          <a:bodyPr vert="horz" lIns="93148" tIns="46573" rIns="93148" bIns="46573" rtlCol="0"/>
          <a:lstStyle>
            <a:lvl1pPr algn="r">
              <a:defRPr sz="1200"/>
            </a:lvl1pPr>
          </a:lstStyle>
          <a:p>
            <a:fld id="{4B47941D-FC29-4BFD-8CF6-BC74141F383B}" type="datetimeFigureOut">
              <a:rPr lang="en-US" smtClean="0"/>
              <a:t>12/10/2025</a:t>
            </a:fld>
            <a:endParaRPr lang="en-US"/>
          </a:p>
        </p:txBody>
      </p:sp>
      <p:sp>
        <p:nvSpPr>
          <p:cNvPr id="4" name="Footer Placeholder 3">
            <a:extLst>
              <a:ext uri="{FF2B5EF4-FFF2-40B4-BE49-F238E27FC236}">
                <a16:creationId xmlns:a16="http://schemas.microsoft.com/office/drawing/2014/main" id="{AAFBEA44-B4EC-49B4-A975-CCD5378A1E9A}"/>
              </a:ext>
            </a:extLst>
          </p:cNvPr>
          <p:cNvSpPr>
            <a:spLocks noGrp="1"/>
          </p:cNvSpPr>
          <p:nvPr>
            <p:ph type="ftr" sz="quarter" idx="2"/>
          </p:nvPr>
        </p:nvSpPr>
        <p:spPr>
          <a:xfrm>
            <a:off x="0" y="8829968"/>
            <a:ext cx="3037840" cy="466433"/>
          </a:xfrm>
          <a:prstGeom prst="rect">
            <a:avLst/>
          </a:prstGeom>
        </p:spPr>
        <p:txBody>
          <a:bodyPr vert="horz" lIns="93148" tIns="46573" rIns="93148" bIns="46573"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C2F6B75-14B0-4D87-BDC4-91CFA4B21FED}"/>
              </a:ext>
            </a:extLst>
          </p:cNvPr>
          <p:cNvSpPr>
            <a:spLocks noGrp="1"/>
          </p:cNvSpPr>
          <p:nvPr>
            <p:ph type="sldNum" sz="quarter" idx="3"/>
          </p:nvPr>
        </p:nvSpPr>
        <p:spPr>
          <a:xfrm>
            <a:off x="3970939" y="8829968"/>
            <a:ext cx="3037840" cy="466433"/>
          </a:xfrm>
          <a:prstGeom prst="rect">
            <a:avLst/>
          </a:prstGeom>
        </p:spPr>
        <p:txBody>
          <a:bodyPr vert="horz" lIns="93148" tIns="46573" rIns="93148" bIns="46573" rtlCol="0" anchor="b"/>
          <a:lstStyle>
            <a:lvl1pPr algn="r">
              <a:defRPr sz="1200"/>
            </a:lvl1pPr>
          </a:lstStyle>
          <a:p>
            <a:fld id="{41CDBD26-699B-4ED4-9CA4-FFE62ACAC163}" type="slidenum">
              <a:rPr lang="en-US" smtClean="0"/>
              <a:t>‹#›</a:t>
            </a:fld>
            <a:endParaRPr lang="en-US"/>
          </a:p>
        </p:txBody>
      </p:sp>
    </p:spTree>
    <p:extLst>
      <p:ext uri="{BB962C8B-B14F-4D97-AF65-F5344CB8AC3E}">
        <p14:creationId xmlns:p14="http://schemas.microsoft.com/office/powerpoint/2010/main" val="31253206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48" tIns="46573" rIns="93148" bIns="46573" rtlCol="0"/>
          <a:lstStyle>
            <a:lvl1pPr algn="l">
              <a:defRPr sz="1200"/>
            </a:lvl1pPr>
          </a:lstStyle>
          <a:p>
            <a:endParaRPr lang="en-US"/>
          </a:p>
        </p:txBody>
      </p:sp>
      <p:sp>
        <p:nvSpPr>
          <p:cNvPr id="3" name="Date Placeholder 2"/>
          <p:cNvSpPr>
            <a:spLocks noGrp="1"/>
          </p:cNvSpPr>
          <p:nvPr>
            <p:ph type="dt" idx="1"/>
          </p:nvPr>
        </p:nvSpPr>
        <p:spPr>
          <a:xfrm>
            <a:off x="3970939" y="0"/>
            <a:ext cx="3037840" cy="466434"/>
          </a:xfrm>
          <a:prstGeom prst="rect">
            <a:avLst/>
          </a:prstGeom>
        </p:spPr>
        <p:txBody>
          <a:bodyPr vert="horz" lIns="93148" tIns="46573" rIns="93148" bIns="46573" rtlCol="0"/>
          <a:lstStyle>
            <a:lvl1pPr algn="r">
              <a:defRPr sz="1200"/>
            </a:lvl1pPr>
          </a:lstStyle>
          <a:p>
            <a:fld id="{6479EAC2-7E74-4910-A26E-CB5E18E34B1E}" type="datetimeFigureOut">
              <a:rPr lang="en-US" smtClean="0"/>
              <a:t>12/10/2025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48" tIns="46573" rIns="93148" bIns="46573" rtlCol="0" anchor="ctr"/>
          <a:lstStyle/>
          <a:p>
            <a:endParaRPr lang="en-US"/>
          </a:p>
        </p:txBody>
      </p:sp>
      <p:sp>
        <p:nvSpPr>
          <p:cNvPr id="5" name="Notes Placeholder 4"/>
          <p:cNvSpPr>
            <a:spLocks noGrp="1"/>
          </p:cNvSpPr>
          <p:nvPr>
            <p:ph type="body" sz="quarter" idx="3"/>
          </p:nvPr>
        </p:nvSpPr>
        <p:spPr>
          <a:xfrm>
            <a:off x="701040" y="4473893"/>
            <a:ext cx="5608320" cy="3660457"/>
          </a:xfrm>
          <a:prstGeom prst="rect">
            <a:avLst/>
          </a:prstGeom>
        </p:spPr>
        <p:txBody>
          <a:bodyPr vert="horz" lIns="93148" tIns="46573" rIns="93148" bIns="4657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48" tIns="46573" rIns="93148" bIns="46573"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8"/>
            <a:ext cx="3037840" cy="466433"/>
          </a:xfrm>
          <a:prstGeom prst="rect">
            <a:avLst/>
          </a:prstGeom>
        </p:spPr>
        <p:txBody>
          <a:bodyPr vert="horz" lIns="93148" tIns="46573" rIns="93148" bIns="46573" rtlCol="0" anchor="b"/>
          <a:lstStyle>
            <a:lvl1pPr algn="r">
              <a:defRPr sz="1200"/>
            </a:lvl1pPr>
          </a:lstStyle>
          <a:p>
            <a:fld id="{8284AFA0-CB39-44CE-86AB-BC1902C38C0F}" type="slidenum">
              <a:rPr lang="en-US" smtClean="0"/>
              <a:t>‹#›</a:t>
            </a:fld>
            <a:endParaRPr lang="en-US"/>
          </a:p>
        </p:txBody>
      </p:sp>
    </p:spTree>
    <p:extLst>
      <p:ext uri="{BB962C8B-B14F-4D97-AF65-F5344CB8AC3E}">
        <p14:creationId xmlns:p14="http://schemas.microsoft.com/office/powerpoint/2010/main" val="4221524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9C3A4532-D7BC-4386-AC15-B46BF634C236}" type="slidenum">
              <a:rPr lang="en-US" smtClean="0"/>
              <a:pPr/>
              <a:t>1</a:t>
            </a:fld>
            <a:endParaRPr lang="en-US"/>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defTabSz="904046">
              <a:defRPr/>
            </a:pP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84AFA0-CB39-44CE-86AB-BC1902C38C0F}" type="slidenum">
              <a:rPr lang="en-US" smtClean="0"/>
              <a:t>10</a:t>
            </a:fld>
            <a:endParaRPr lang="en-US"/>
          </a:p>
        </p:txBody>
      </p:sp>
    </p:spTree>
    <p:extLst>
      <p:ext uri="{BB962C8B-B14F-4D97-AF65-F5344CB8AC3E}">
        <p14:creationId xmlns:p14="http://schemas.microsoft.com/office/powerpoint/2010/main" val="1542725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7D04A6C-DE7A-4F84-B5E4-F23675BC95EB}" type="slidenum">
              <a:rPr lang="en-US" smtClean="0"/>
              <a:t>11</a:t>
            </a:fld>
            <a:endParaRPr lang="en-US"/>
          </a:p>
        </p:txBody>
      </p:sp>
    </p:spTree>
    <p:extLst>
      <p:ext uri="{BB962C8B-B14F-4D97-AF65-F5344CB8AC3E}">
        <p14:creationId xmlns:p14="http://schemas.microsoft.com/office/powerpoint/2010/main" val="1946147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81819-57D4-EC8F-6A39-1085D6DB5D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D3BDE8-BE70-C305-9283-BC33B0E70E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EA31CF-E496-1A58-D335-D40193DC96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F1F99E-43F9-51D4-569D-AAD750B10837}"/>
              </a:ext>
            </a:extLst>
          </p:cNvPr>
          <p:cNvSpPr>
            <a:spLocks noGrp="1"/>
          </p:cNvSpPr>
          <p:nvPr>
            <p:ph type="sldNum" sz="quarter" idx="5"/>
          </p:nvPr>
        </p:nvSpPr>
        <p:spPr/>
        <p:txBody>
          <a:bodyPr/>
          <a:lstStyle/>
          <a:p>
            <a:fld id="{47D04A6C-DE7A-4F84-B5E4-F23675BC95EB}" type="slidenum">
              <a:rPr lang="en-US" smtClean="0"/>
              <a:t>12</a:t>
            </a:fld>
            <a:endParaRPr lang="en-US"/>
          </a:p>
        </p:txBody>
      </p:sp>
    </p:spTree>
    <p:extLst>
      <p:ext uri="{BB962C8B-B14F-4D97-AF65-F5344CB8AC3E}">
        <p14:creationId xmlns:p14="http://schemas.microsoft.com/office/powerpoint/2010/main" val="3895720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84AFA0-CB39-44CE-86AB-BC1902C38C0F}" type="slidenum">
              <a:rPr lang="en-US" smtClean="0"/>
              <a:t>13</a:t>
            </a:fld>
            <a:endParaRPr lang="en-US"/>
          </a:p>
        </p:txBody>
      </p:sp>
    </p:spTree>
    <p:extLst>
      <p:ext uri="{BB962C8B-B14F-4D97-AF65-F5344CB8AC3E}">
        <p14:creationId xmlns:p14="http://schemas.microsoft.com/office/powerpoint/2010/main" val="2936109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E6EE2-ED40-A0ED-8242-BBB369660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A8A4EA-9793-0A3F-E4DF-D283023A97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D805F2-8AE5-D99E-E4E4-F89EFB2F01B7}"/>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DAF507C-72B8-48A5-4AC5-F19506FF6DBD}"/>
              </a:ext>
            </a:extLst>
          </p:cNvPr>
          <p:cNvSpPr>
            <a:spLocks noGrp="1"/>
          </p:cNvSpPr>
          <p:nvPr>
            <p:ph type="sldNum" sz="quarter" idx="5"/>
          </p:nvPr>
        </p:nvSpPr>
        <p:spPr/>
        <p:txBody>
          <a:bodyPr/>
          <a:lstStyle/>
          <a:p>
            <a:fld id="{47D04A6C-DE7A-4F84-B5E4-F23675BC95EB}" type="slidenum">
              <a:rPr lang="en-US" smtClean="0"/>
              <a:t>14</a:t>
            </a:fld>
            <a:endParaRPr lang="en-US"/>
          </a:p>
        </p:txBody>
      </p:sp>
    </p:spTree>
    <p:extLst>
      <p:ext uri="{BB962C8B-B14F-4D97-AF65-F5344CB8AC3E}">
        <p14:creationId xmlns:p14="http://schemas.microsoft.com/office/powerpoint/2010/main" val="2681341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0EF54-A844-7666-4770-540F92E9EE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54324D-A0C2-6001-EACD-4FE645914F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018A66-2881-5575-7874-91E6A862FFFC}"/>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4544E4F-D3B7-5D30-4465-E789ED7BFAD1}"/>
              </a:ext>
            </a:extLst>
          </p:cNvPr>
          <p:cNvSpPr>
            <a:spLocks noGrp="1"/>
          </p:cNvSpPr>
          <p:nvPr>
            <p:ph type="sldNum" sz="quarter" idx="5"/>
          </p:nvPr>
        </p:nvSpPr>
        <p:spPr/>
        <p:txBody>
          <a:bodyPr/>
          <a:lstStyle/>
          <a:p>
            <a:fld id="{47D04A6C-DE7A-4F84-B5E4-F23675BC95EB}" type="slidenum">
              <a:rPr lang="en-US" smtClean="0"/>
              <a:t>15</a:t>
            </a:fld>
            <a:endParaRPr lang="en-US"/>
          </a:p>
        </p:txBody>
      </p:sp>
    </p:spTree>
    <p:extLst>
      <p:ext uri="{BB962C8B-B14F-4D97-AF65-F5344CB8AC3E}">
        <p14:creationId xmlns:p14="http://schemas.microsoft.com/office/powerpoint/2010/main" val="12064183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FFA42-EBCA-8148-DC18-F348D34971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F535E2-5D49-2824-08E0-AF12AFB0A9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41CA8C-4C90-52DD-19AD-980BAFBE1CCD}"/>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4946618-7316-6FC4-05B4-64EC7E1CA886}"/>
              </a:ext>
            </a:extLst>
          </p:cNvPr>
          <p:cNvSpPr>
            <a:spLocks noGrp="1"/>
          </p:cNvSpPr>
          <p:nvPr>
            <p:ph type="sldNum" sz="quarter" idx="5"/>
          </p:nvPr>
        </p:nvSpPr>
        <p:spPr/>
        <p:txBody>
          <a:bodyPr/>
          <a:lstStyle/>
          <a:p>
            <a:fld id="{47D04A6C-DE7A-4F84-B5E4-F23675BC95EB}" type="slidenum">
              <a:rPr lang="en-US" smtClean="0"/>
              <a:t>16</a:t>
            </a:fld>
            <a:endParaRPr lang="en-US"/>
          </a:p>
        </p:txBody>
      </p:sp>
    </p:spTree>
    <p:extLst>
      <p:ext uri="{BB962C8B-B14F-4D97-AF65-F5344CB8AC3E}">
        <p14:creationId xmlns:p14="http://schemas.microsoft.com/office/powerpoint/2010/main" val="32301203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8A5A9-7766-3B58-E8FA-10D9CA2C27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6A4063-EED9-D064-CE20-8545D6A804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29E120-DC3F-C1EB-E3AB-AC738B94494B}"/>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5FD2CE6-9981-5151-9D57-000CC3F6C8FB}"/>
              </a:ext>
            </a:extLst>
          </p:cNvPr>
          <p:cNvSpPr>
            <a:spLocks noGrp="1"/>
          </p:cNvSpPr>
          <p:nvPr>
            <p:ph type="sldNum" sz="quarter" idx="5"/>
          </p:nvPr>
        </p:nvSpPr>
        <p:spPr/>
        <p:txBody>
          <a:bodyPr/>
          <a:lstStyle/>
          <a:p>
            <a:fld id="{47D04A6C-DE7A-4F84-B5E4-F23675BC95EB}" type="slidenum">
              <a:rPr lang="en-US" smtClean="0"/>
              <a:t>17</a:t>
            </a:fld>
            <a:endParaRPr lang="en-US"/>
          </a:p>
        </p:txBody>
      </p:sp>
    </p:spTree>
    <p:extLst>
      <p:ext uri="{BB962C8B-B14F-4D97-AF65-F5344CB8AC3E}">
        <p14:creationId xmlns:p14="http://schemas.microsoft.com/office/powerpoint/2010/main" val="287884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BC6A1-BB40-59F1-BC82-DAC9992984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A8FDB2-B229-B34E-12F7-9DCB456D31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EA7AE4-074C-A297-3FDF-A42BAC1E5705}"/>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5A55596-93EA-27AD-6B08-61EF1EC6E788}"/>
              </a:ext>
            </a:extLst>
          </p:cNvPr>
          <p:cNvSpPr>
            <a:spLocks noGrp="1"/>
          </p:cNvSpPr>
          <p:nvPr>
            <p:ph type="sldNum" sz="quarter" idx="5"/>
          </p:nvPr>
        </p:nvSpPr>
        <p:spPr/>
        <p:txBody>
          <a:bodyPr/>
          <a:lstStyle/>
          <a:p>
            <a:fld id="{47D04A6C-DE7A-4F84-B5E4-F23675BC95EB}" type="slidenum">
              <a:rPr lang="en-US" smtClean="0"/>
              <a:t>18</a:t>
            </a:fld>
            <a:endParaRPr lang="en-US"/>
          </a:p>
        </p:txBody>
      </p:sp>
    </p:spTree>
    <p:extLst>
      <p:ext uri="{BB962C8B-B14F-4D97-AF65-F5344CB8AC3E}">
        <p14:creationId xmlns:p14="http://schemas.microsoft.com/office/powerpoint/2010/main" val="24440572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E9A89-0048-560F-8494-2D49A197C7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854379-EB02-305B-496E-28DAF63B3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08587C-7013-3AD0-B5A2-F0F4D8D7187C}"/>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0F73035-CA1A-E0D2-52BF-90F376FC6CAF}"/>
              </a:ext>
            </a:extLst>
          </p:cNvPr>
          <p:cNvSpPr>
            <a:spLocks noGrp="1"/>
          </p:cNvSpPr>
          <p:nvPr>
            <p:ph type="sldNum" sz="quarter" idx="5"/>
          </p:nvPr>
        </p:nvSpPr>
        <p:spPr/>
        <p:txBody>
          <a:bodyPr/>
          <a:lstStyle/>
          <a:p>
            <a:fld id="{47D04A6C-DE7A-4F84-B5E4-F23675BC95EB}" type="slidenum">
              <a:rPr lang="en-US" smtClean="0"/>
              <a:t>19</a:t>
            </a:fld>
            <a:endParaRPr lang="en-US"/>
          </a:p>
        </p:txBody>
      </p:sp>
    </p:spTree>
    <p:extLst>
      <p:ext uri="{BB962C8B-B14F-4D97-AF65-F5344CB8AC3E}">
        <p14:creationId xmlns:p14="http://schemas.microsoft.com/office/powerpoint/2010/main" val="3721565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4530" y="4473893"/>
            <a:ext cx="5608320" cy="3956674"/>
          </a:xfrm>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284AFA0-CB39-44CE-86AB-BC1902C38C0F}" type="slidenum">
              <a:rPr lang="en-US" smtClean="0"/>
              <a:t>2</a:t>
            </a:fld>
            <a:endParaRPr lang="en-US"/>
          </a:p>
        </p:txBody>
      </p:sp>
    </p:spTree>
    <p:extLst>
      <p:ext uri="{BB962C8B-B14F-4D97-AF65-F5344CB8AC3E}">
        <p14:creationId xmlns:p14="http://schemas.microsoft.com/office/powerpoint/2010/main" val="1593853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E14A1-2CDE-6633-B1CA-9388F85833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C9B088-262A-B9DE-3C93-0D03285B66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0DB164-8C28-B921-85DB-5B24423E66DB}"/>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B0BECD7-8996-700D-1A04-1FBC9E8795D8}"/>
              </a:ext>
            </a:extLst>
          </p:cNvPr>
          <p:cNvSpPr>
            <a:spLocks noGrp="1"/>
          </p:cNvSpPr>
          <p:nvPr>
            <p:ph type="sldNum" sz="quarter" idx="5"/>
          </p:nvPr>
        </p:nvSpPr>
        <p:spPr/>
        <p:txBody>
          <a:bodyPr/>
          <a:lstStyle/>
          <a:p>
            <a:fld id="{47D04A6C-DE7A-4F84-B5E4-F23675BC95EB}" type="slidenum">
              <a:rPr lang="en-US" smtClean="0"/>
              <a:t>20</a:t>
            </a:fld>
            <a:endParaRPr lang="en-US"/>
          </a:p>
        </p:txBody>
      </p:sp>
    </p:spTree>
    <p:extLst>
      <p:ext uri="{BB962C8B-B14F-4D97-AF65-F5344CB8AC3E}">
        <p14:creationId xmlns:p14="http://schemas.microsoft.com/office/powerpoint/2010/main" val="3805484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08B81-F1D2-97F3-17D6-05C3C1977B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C5E6B3-7C69-E0EB-A4BF-34EC796FE3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FEEF96-1609-B374-D083-B856BF1B3576}"/>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F328FD9-E6C7-787B-CD70-0AFE01010595}"/>
              </a:ext>
            </a:extLst>
          </p:cNvPr>
          <p:cNvSpPr>
            <a:spLocks noGrp="1"/>
          </p:cNvSpPr>
          <p:nvPr>
            <p:ph type="sldNum" sz="quarter" idx="5"/>
          </p:nvPr>
        </p:nvSpPr>
        <p:spPr/>
        <p:txBody>
          <a:bodyPr/>
          <a:lstStyle/>
          <a:p>
            <a:fld id="{47D04A6C-DE7A-4F84-B5E4-F23675BC95EB}" type="slidenum">
              <a:rPr lang="en-US" smtClean="0"/>
              <a:t>21</a:t>
            </a:fld>
            <a:endParaRPr lang="en-US"/>
          </a:p>
        </p:txBody>
      </p:sp>
    </p:spTree>
    <p:extLst>
      <p:ext uri="{BB962C8B-B14F-4D97-AF65-F5344CB8AC3E}">
        <p14:creationId xmlns:p14="http://schemas.microsoft.com/office/powerpoint/2010/main" val="846743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284AFA0-CB39-44CE-86AB-BC1902C38C0F}" type="slidenum">
              <a:rPr lang="en-US" smtClean="0"/>
              <a:t>22</a:t>
            </a:fld>
            <a:endParaRPr lang="en-US"/>
          </a:p>
        </p:txBody>
      </p:sp>
    </p:spTree>
    <p:extLst>
      <p:ext uri="{BB962C8B-B14F-4D97-AF65-F5344CB8AC3E}">
        <p14:creationId xmlns:p14="http://schemas.microsoft.com/office/powerpoint/2010/main" val="33750383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51CE3-D40E-F128-0A17-74768D77B2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C468FF-6DCF-BBF4-6C21-A63AECC064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0A04B3-D347-A8F3-4B99-66E4DF716F12}"/>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D671385D-AFF9-6510-79D9-C1A90E6E914A}"/>
              </a:ext>
            </a:extLst>
          </p:cNvPr>
          <p:cNvSpPr>
            <a:spLocks noGrp="1"/>
          </p:cNvSpPr>
          <p:nvPr>
            <p:ph type="sldNum" sz="quarter" idx="5"/>
          </p:nvPr>
        </p:nvSpPr>
        <p:spPr/>
        <p:txBody>
          <a:bodyPr/>
          <a:lstStyle/>
          <a:p>
            <a:fld id="{8284AFA0-CB39-44CE-86AB-BC1902C38C0F}" type="slidenum">
              <a:rPr lang="en-US" smtClean="0"/>
              <a:t>23</a:t>
            </a:fld>
            <a:endParaRPr lang="en-US"/>
          </a:p>
        </p:txBody>
      </p:sp>
    </p:spTree>
    <p:extLst>
      <p:ext uri="{BB962C8B-B14F-4D97-AF65-F5344CB8AC3E}">
        <p14:creationId xmlns:p14="http://schemas.microsoft.com/office/powerpoint/2010/main" val="767138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F46D9-003C-BD4C-F3B4-D1FFB88D47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194D4-E57C-00B4-4E25-E80D0A2350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BFF694-0A97-8D42-042D-7184325172CE}"/>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77013B87-BD6D-73B7-6B10-E67F281A34F8}"/>
              </a:ext>
            </a:extLst>
          </p:cNvPr>
          <p:cNvSpPr>
            <a:spLocks noGrp="1"/>
          </p:cNvSpPr>
          <p:nvPr>
            <p:ph type="sldNum" sz="quarter" idx="5"/>
          </p:nvPr>
        </p:nvSpPr>
        <p:spPr/>
        <p:txBody>
          <a:bodyPr/>
          <a:lstStyle/>
          <a:p>
            <a:fld id="{8284AFA0-CB39-44CE-86AB-BC1902C38C0F}" type="slidenum">
              <a:rPr lang="en-US" smtClean="0"/>
              <a:t>24</a:t>
            </a:fld>
            <a:endParaRPr lang="en-US"/>
          </a:p>
        </p:txBody>
      </p:sp>
    </p:spTree>
    <p:extLst>
      <p:ext uri="{BB962C8B-B14F-4D97-AF65-F5344CB8AC3E}">
        <p14:creationId xmlns:p14="http://schemas.microsoft.com/office/powerpoint/2010/main" val="1066402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B924C-DBB2-D6E2-DDBD-99B2838B7D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8E7456-794C-AB5D-4704-511071344B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5E5DCB-0935-94AB-35DA-0EF0E496B6B6}"/>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942621D3-C55E-9E7D-E7F3-C73029C28425}"/>
              </a:ext>
            </a:extLst>
          </p:cNvPr>
          <p:cNvSpPr>
            <a:spLocks noGrp="1"/>
          </p:cNvSpPr>
          <p:nvPr>
            <p:ph type="sldNum" sz="quarter" idx="5"/>
          </p:nvPr>
        </p:nvSpPr>
        <p:spPr/>
        <p:txBody>
          <a:bodyPr/>
          <a:lstStyle/>
          <a:p>
            <a:fld id="{8284AFA0-CB39-44CE-86AB-BC1902C38C0F}" type="slidenum">
              <a:rPr lang="en-US" smtClean="0"/>
              <a:t>25</a:t>
            </a:fld>
            <a:endParaRPr lang="en-US"/>
          </a:p>
        </p:txBody>
      </p:sp>
    </p:spTree>
    <p:extLst>
      <p:ext uri="{BB962C8B-B14F-4D97-AF65-F5344CB8AC3E}">
        <p14:creationId xmlns:p14="http://schemas.microsoft.com/office/powerpoint/2010/main" val="10647597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84AFA0-CB39-44CE-86AB-BC1902C38C0F}" type="slidenum">
              <a:rPr lang="en-US" smtClean="0"/>
              <a:t>26</a:t>
            </a:fld>
            <a:endParaRPr lang="en-US"/>
          </a:p>
        </p:txBody>
      </p:sp>
    </p:spTree>
    <p:extLst>
      <p:ext uri="{BB962C8B-B14F-4D97-AF65-F5344CB8AC3E}">
        <p14:creationId xmlns:p14="http://schemas.microsoft.com/office/powerpoint/2010/main" val="40367500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8284AFA0-CB39-44CE-86AB-BC1902C38C0F}" type="slidenum">
              <a:rPr lang="en-US" smtClean="0"/>
              <a:t>27</a:t>
            </a:fld>
            <a:endParaRPr lang="en-US"/>
          </a:p>
        </p:txBody>
      </p:sp>
    </p:spTree>
    <p:extLst>
      <p:ext uri="{BB962C8B-B14F-4D97-AF65-F5344CB8AC3E}">
        <p14:creationId xmlns:p14="http://schemas.microsoft.com/office/powerpoint/2010/main" val="30094907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Dan- Q/A section</a:t>
            </a:r>
          </a:p>
        </p:txBody>
      </p:sp>
      <p:sp>
        <p:nvSpPr>
          <p:cNvPr id="4" name="Slide Number Placeholder 3"/>
          <p:cNvSpPr>
            <a:spLocks noGrp="1"/>
          </p:cNvSpPr>
          <p:nvPr>
            <p:ph type="sldNum" sz="quarter" idx="5"/>
          </p:nvPr>
        </p:nvSpPr>
        <p:spPr/>
        <p:txBody>
          <a:bodyPr/>
          <a:lstStyle/>
          <a:p>
            <a:fld id="{8284AFA0-CB39-44CE-86AB-BC1902C38C0F}" type="slidenum">
              <a:rPr lang="en-US" smtClean="0"/>
              <a:t>28</a:t>
            </a:fld>
            <a:endParaRPr lang="en-US"/>
          </a:p>
        </p:txBody>
      </p:sp>
    </p:spTree>
    <p:extLst>
      <p:ext uri="{BB962C8B-B14F-4D97-AF65-F5344CB8AC3E}">
        <p14:creationId xmlns:p14="http://schemas.microsoft.com/office/powerpoint/2010/main" val="11598128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284AFA0-CB39-44CE-86AB-BC1902C38C0F}" type="slidenum">
              <a:rPr lang="en-US" smtClean="0"/>
              <a:t>29</a:t>
            </a:fld>
            <a:endParaRPr lang="en-US"/>
          </a:p>
        </p:txBody>
      </p:sp>
    </p:spTree>
    <p:extLst>
      <p:ext uri="{BB962C8B-B14F-4D97-AF65-F5344CB8AC3E}">
        <p14:creationId xmlns:p14="http://schemas.microsoft.com/office/powerpoint/2010/main" val="2289984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ea typeface="Calibri"/>
              <a:cs typeface="Calibri"/>
            </a:endParaRPr>
          </a:p>
        </p:txBody>
      </p:sp>
      <p:sp>
        <p:nvSpPr>
          <p:cNvPr id="4" name="Slide Number Placeholder 3"/>
          <p:cNvSpPr>
            <a:spLocks noGrp="1"/>
          </p:cNvSpPr>
          <p:nvPr>
            <p:ph type="sldNum" sz="quarter" idx="5"/>
          </p:nvPr>
        </p:nvSpPr>
        <p:spPr/>
        <p:txBody>
          <a:bodyPr/>
          <a:lstStyle/>
          <a:p>
            <a:fld id="{8284AFA0-CB39-44CE-86AB-BC1902C38C0F}" type="slidenum">
              <a:rPr lang="en-US" smtClean="0"/>
              <a:t>3</a:t>
            </a:fld>
            <a:endParaRPr lang="en-US"/>
          </a:p>
        </p:txBody>
      </p:sp>
    </p:spTree>
    <p:extLst>
      <p:ext uri="{BB962C8B-B14F-4D97-AF65-F5344CB8AC3E}">
        <p14:creationId xmlns:p14="http://schemas.microsoft.com/office/powerpoint/2010/main" val="151803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16CD8-8FB8-9AA1-FBAD-626DA506E7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252A5B-7465-4678-90A0-C62074250F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9D3F7A-A8A5-2F9E-FEC4-B545C3B966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2E6ADF-B616-58CA-7B8B-BF8E44C63F7A}"/>
              </a:ext>
            </a:extLst>
          </p:cNvPr>
          <p:cNvSpPr>
            <a:spLocks noGrp="1"/>
          </p:cNvSpPr>
          <p:nvPr>
            <p:ph type="sldNum" sz="quarter" idx="5"/>
          </p:nvPr>
        </p:nvSpPr>
        <p:spPr/>
        <p:txBody>
          <a:bodyPr/>
          <a:lstStyle/>
          <a:p>
            <a:fld id="{8284AFA0-CB39-44CE-86AB-BC1902C38C0F}" type="slidenum">
              <a:rPr lang="en-US" smtClean="0"/>
              <a:t>30</a:t>
            </a:fld>
            <a:endParaRPr lang="en-US"/>
          </a:p>
        </p:txBody>
      </p:sp>
    </p:spTree>
    <p:extLst>
      <p:ext uri="{BB962C8B-B14F-4D97-AF65-F5344CB8AC3E}">
        <p14:creationId xmlns:p14="http://schemas.microsoft.com/office/powerpoint/2010/main" val="3612799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84AFA0-CB39-44CE-86AB-BC1902C38C0F}" type="slidenum">
              <a:rPr lang="en-US" smtClean="0"/>
              <a:t>4</a:t>
            </a:fld>
            <a:endParaRPr lang="en-US"/>
          </a:p>
        </p:txBody>
      </p:sp>
    </p:spTree>
    <p:extLst>
      <p:ext uri="{BB962C8B-B14F-4D97-AF65-F5344CB8AC3E}">
        <p14:creationId xmlns:p14="http://schemas.microsoft.com/office/powerpoint/2010/main" val="2606850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60821"/>
          </a:xfrm>
        </p:spPr>
        <p:txBody>
          <a:bodyPr/>
          <a:lstStyle/>
          <a:p>
            <a:endParaRPr lang="en-US" dirty="0"/>
          </a:p>
        </p:txBody>
      </p:sp>
      <p:sp>
        <p:nvSpPr>
          <p:cNvPr id="4" name="Slide Number Placeholder 3"/>
          <p:cNvSpPr>
            <a:spLocks noGrp="1"/>
          </p:cNvSpPr>
          <p:nvPr>
            <p:ph type="sldNum" sz="quarter" idx="5"/>
          </p:nvPr>
        </p:nvSpPr>
        <p:spPr/>
        <p:txBody>
          <a:bodyPr/>
          <a:lstStyle/>
          <a:p>
            <a:fld id="{C7F3F288-C0CE-42A3-BE12-2C09CA33EB3A}" type="slidenum">
              <a:rPr lang="en-US" smtClean="0"/>
              <a:t>5</a:t>
            </a:fld>
            <a:endParaRPr lang="en-US"/>
          </a:p>
        </p:txBody>
      </p:sp>
    </p:spTree>
    <p:extLst>
      <p:ext uri="{BB962C8B-B14F-4D97-AF65-F5344CB8AC3E}">
        <p14:creationId xmlns:p14="http://schemas.microsoft.com/office/powerpoint/2010/main" val="843929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D04A6C-DE7A-4F84-B5E4-F23675BC95EB}" type="slidenum">
              <a:rPr lang="en-US" smtClean="0"/>
              <a:t>6</a:t>
            </a:fld>
            <a:endParaRPr lang="en-US"/>
          </a:p>
        </p:txBody>
      </p:sp>
    </p:spTree>
    <p:extLst>
      <p:ext uri="{BB962C8B-B14F-4D97-AF65-F5344CB8AC3E}">
        <p14:creationId xmlns:p14="http://schemas.microsoft.com/office/powerpoint/2010/main" val="196494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D04A6C-DE7A-4F84-B5E4-F23675BC95EB}" type="slidenum">
              <a:rPr lang="en-US" smtClean="0"/>
              <a:t>7</a:t>
            </a:fld>
            <a:endParaRPr lang="en-US"/>
          </a:p>
        </p:txBody>
      </p:sp>
    </p:spTree>
    <p:extLst>
      <p:ext uri="{BB962C8B-B14F-4D97-AF65-F5344CB8AC3E}">
        <p14:creationId xmlns:p14="http://schemas.microsoft.com/office/powerpoint/2010/main" val="3651608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kern="1200" dirty="0">
              <a:solidFill>
                <a:schemeClr val="tx1"/>
              </a:solidFill>
              <a:effectLst/>
              <a:latin typeface="+mn-lt"/>
              <a:ea typeface="Calibri"/>
              <a:cs typeface="Calibri"/>
            </a:endParaRPr>
          </a:p>
        </p:txBody>
      </p:sp>
      <p:sp>
        <p:nvSpPr>
          <p:cNvPr id="4" name="Slide Number Placeholder 3"/>
          <p:cNvSpPr>
            <a:spLocks noGrp="1"/>
          </p:cNvSpPr>
          <p:nvPr>
            <p:ph type="sldNum" sz="quarter" idx="5"/>
          </p:nvPr>
        </p:nvSpPr>
        <p:spPr/>
        <p:txBody>
          <a:bodyPr/>
          <a:lstStyle/>
          <a:p>
            <a:fld id="{8284AFA0-CB39-44CE-86AB-BC1902C38C0F}" type="slidenum">
              <a:rPr lang="en-US" smtClean="0"/>
              <a:t>8</a:t>
            </a:fld>
            <a:endParaRPr lang="en-US"/>
          </a:p>
        </p:txBody>
      </p:sp>
    </p:spTree>
    <p:extLst>
      <p:ext uri="{BB962C8B-B14F-4D97-AF65-F5344CB8AC3E}">
        <p14:creationId xmlns:p14="http://schemas.microsoft.com/office/powerpoint/2010/main" val="2962975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84AFA0-CB39-44CE-86AB-BC1902C38C0F}" type="slidenum">
              <a:rPr lang="en-US" smtClean="0"/>
              <a:t>9</a:t>
            </a:fld>
            <a:endParaRPr lang="en-US"/>
          </a:p>
        </p:txBody>
      </p:sp>
    </p:spTree>
    <p:extLst>
      <p:ext uri="{BB962C8B-B14F-4D97-AF65-F5344CB8AC3E}">
        <p14:creationId xmlns:p14="http://schemas.microsoft.com/office/powerpoint/2010/main" val="1202269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dirty="0"/>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3766918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7" name="Slide Number Placeholder 6"/>
          <p:cNvSpPr>
            <a:spLocks noGrp="1"/>
          </p:cNvSpPr>
          <p:nvPr>
            <p:ph type="sldNum" sz="quarter" idx="12"/>
          </p:nvPr>
        </p:nvSpPr>
        <p:spPr/>
        <p:txBody>
          <a:bodyPr/>
          <a:lstStyle/>
          <a:p>
            <a:fld id="{EC04F91D-8DB5-47B1-A114-D0FAC3BF6FEF}" type="slidenum">
              <a:rPr lang="en-US" smtClean="0"/>
              <a:t>‹#›</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1551852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dirty="0"/>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1772156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
        <p:nvSpPr>
          <p:cNvPr id="2" name="Title 1"/>
          <p:cNvSpPr>
            <a:spLocks noGrp="1"/>
          </p:cNvSpPr>
          <p:nvPr>
            <p:ph type="title"/>
          </p:nvPr>
        </p:nvSpPr>
        <p:spPr>
          <a:xfrm>
            <a:off x="1574801" y="1447800"/>
            <a:ext cx="7999315" cy="2323374"/>
          </a:xfrm>
        </p:spPr>
        <p:txBody>
          <a:bodyPr/>
          <a:lstStyle>
            <a:lvl1pPr>
              <a:defRPr sz="4800"/>
            </a:lvl1pPr>
          </a:lstStyle>
          <a:p>
            <a:r>
              <a:rPr lang="en-US" dirty="0"/>
              <a:t>Click to edit Master title style</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pPr lvl="0"/>
            <a:fld id="{FA571754-B56D-4AAD-B80E-D19AC18F6745}" type="slidenum">
              <a:rPr lang="en-US" smtClean="0"/>
              <a:t>‹#›</a:t>
            </a:fld>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4" name="Date Placeholder 3"/>
          <p:cNvSpPr>
            <a:spLocks noGrp="1"/>
          </p:cNvSpPr>
          <p:nvPr>
            <p:ph type="dt" sz="half" idx="10"/>
          </p:nvPr>
        </p:nvSpPr>
        <p:spPr/>
        <p:txBody>
          <a:bodyPr/>
          <a:lstStyle/>
          <a:p>
            <a:pPr lvl="0"/>
            <a:fld id="{D96E9F7D-C994-404B-B98F-B44C33D765C1}" type="datetime1">
              <a:rPr lang="en-US" smtClean="0"/>
              <a:pPr lvl="0"/>
              <a:t>12/10/2025</a:t>
            </a:fld>
            <a:endParaRPr lang="en-US" dirty="0"/>
          </a:p>
        </p:txBody>
      </p:sp>
    </p:spTree>
    <p:extLst>
      <p:ext uri="{BB962C8B-B14F-4D97-AF65-F5344CB8AC3E}">
        <p14:creationId xmlns:p14="http://schemas.microsoft.com/office/powerpoint/2010/main" val="1517394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3295907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dirty="0"/>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cxnSp>
        <p:nvCxnSpPr>
          <p:cNvPr id="17" name="Straight Connector 16">
            <a:extLst>
              <a:ext uri="{C183D7F6-B498-43B3-948B-1728B52AA6E4}">
                <adec:decorative xmlns:adec="http://schemas.microsoft.com/office/drawing/2017/decorative" val="1"/>
              </a:ext>
            </a:extLst>
          </p:cNvPr>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C183D7F6-B498-43B3-948B-1728B52AA6E4}">
                <adec:decorative xmlns:adec="http://schemas.microsoft.com/office/drawing/2017/decorative" val="1"/>
              </a:ext>
            </a:extLst>
          </p:cNvPr>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7"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30016162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dirty="0"/>
              <a:t>Click to edit Master title style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cxnSp>
        <p:nvCxnSpPr>
          <p:cNvPr id="17" name="Straight Connector 16">
            <a:extLst>
              <a:ext uri="{C183D7F6-B498-43B3-948B-1728B52AA6E4}">
                <adec:decorative xmlns:adec="http://schemas.microsoft.com/office/drawing/2017/decorative" val="1"/>
              </a:ext>
            </a:extLst>
          </p:cNvPr>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C183D7F6-B498-43B3-948B-1728B52AA6E4}">
                <adec:decorative xmlns:adec="http://schemas.microsoft.com/office/drawing/2017/decorative" val="1"/>
              </a:ext>
            </a:extLst>
          </p:cNvPr>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a:p>
        </p:txBody>
      </p:sp>
      <p:sp>
        <p:nvSpPr>
          <p:cNvPr id="4" name="Footer Placeholder 4"/>
          <p:cNvSpPr>
            <a:spLocks noGrp="1"/>
          </p:cNvSpPr>
          <p:nvPr>
            <p:ph type="ftr" sz="quarter" idx="11"/>
          </p:nvPr>
        </p:nvSpPr>
        <p:spPr/>
        <p:txBody>
          <a:bodyPr/>
          <a:lstStyle/>
          <a:p>
            <a:endParaRPr lang="en-US"/>
          </a:p>
        </p:txBody>
      </p:sp>
      <p:sp>
        <p:nvSpPr>
          <p:cNvPr id="7"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3246064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2586226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dirty="0"/>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33351988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9042400" cy="1143000"/>
          </a:xfrm>
        </p:spPr>
        <p:txBody>
          <a:bodyPr/>
          <a:lstStyle/>
          <a:p>
            <a:r>
              <a:rPr lang="en-US" dirty="0"/>
              <a:t>Click to edit Master title style</a:t>
            </a:r>
          </a:p>
        </p:txBody>
      </p:sp>
      <p:sp>
        <p:nvSpPr>
          <p:cNvPr id="3" name="Content Placeholder 2"/>
          <p:cNvSpPr>
            <a:spLocks noGrp="1"/>
          </p:cNvSpPr>
          <p:nvPr>
            <p:ph sz="quarter" idx="1"/>
          </p:nvPr>
        </p:nvSpPr>
        <p:spPr>
          <a:xfrm>
            <a:off x="914400" y="1981200"/>
            <a:ext cx="5080000" cy="20193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6197600" y="1981200"/>
            <a:ext cx="5080000" cy="20193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half" idx="3"/>
          </p:nvPr>
        </p:nvSpPr>
        <p:spPr>
          <a:xfrm>
            <a:off x="914400" y="4152900"/>
            <a:ext cx="10363200" cy="20193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4473820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98826-5354-4DD1-A8B1-7C10E4F5FD41}"/>
              </a:ext>
            </a:extLst>
          </p:cNvPr>
          <p:cNvSpPr>
            <a:spLocks noGrp="1"/>
          </p:cNvSpPr>
          <p:nvPr>
            <p:ph type="title" hasCustomPrompt="1"/>
          </p:nvPr>
        </p:nvSpPr>
        <p:spPr/>
        <p:txBody>
          <a:bodyPr/>
          <a:lstStyle>
            <a:lvl1pPr>
              <a:defRPr/>
            </a:lvl1pPr>
          </a:lstStyle>
          <a:p>
            <a:r>
              <a:rPr lang="en-US" dirty="0"/>
              <a:t>Click to edit master title style</a:t>
            </a:r>
          </a:p>
        </p:txBody>
      </p:sp>
      <p:sp>
        <p:nvSpPr>
          <p:cNvPr id="4" name="Text Placeholder 3">
            <a:extLst>
              <a:ext uri="{FF2B5EF4-FFF2-40B4-BE49-F238E27FC236}">
                <a16:creationId xmlns:a16="http://schemas.microsoft.com/office/drawing/2014/main" id="{C7602312-55C2-4316-B41A-703D2ECCF0AB}"/>
              </a:ext>
            </a:extLst>
          </p:cNvPr>
          <p:cNvSpPr>
            <a:spLocks noGrp="1"/>
          </p:cNvSpPr>
          <p:nvPr>
            <p:ph type="body" sz="quarter" idx="10"/>
          </p:nvPr>
        </p:nvSpPr>
        <p:spPr>
          <a:xfrm>
            <a:off x="1072800" y="1720800"/>
            <a:ext cx="9064800" cy="4262400"/>
          </a:xfrm>
          <a:prstGeom prst="rect">
            <a:avLst/>
          </a:prstGeom>
        </p:spPr>
        <p:txBody>
          <a:bodyPr/>
          <a:lstStyle>
            <a:lvl1pPr>
              <a:lnSpc>
                <a:spcPts val="3300"/>
              </a:lnSpc>
              <a:spcBef>
                <a:spcPts val="600"/>
              </a:spcBef>
              <a:spcAft>
                <a:spcPts val="600"/>
              </a:spcAft>
              <a:buClr>
                <a:schemeClr val="accent1"/>
              </a:buClr>
              <a:defRPr sz="2400">
                <a:solidFill>
                  <a:schemeClr val="tx2"/>
                </a:solidFill>
                <a:latin typeface="Arial" panose="020B0604020202020204" pitchFamily="34" charset="0"/>
                <a:cs typeface="Arial" panose="020B0604020202020204" pitchFamily="34" charset="0"/>
              </a:defRPr>
            </a:lvl1pPr>
            <a:lvl2pPr marL="465138" indent="-173038">
              <a:lnSpc>
                <a:spcPts val="2600"/>
              </a:lnSpc>
              <a:spcBef>
                <a:spcPts val="0"/>
              </a:spcBef>
              <a:spcAft>
                <a:spcPts val="300"/>
              </a:spcAft>
              <a:buClr>
                <a:srgbClr val="AAD3E1"/>
              </a:buClr>
              <a:buSzPct val="100000"/>
              <a:buFont typeface="Arial" panose="020B0604020202020204" pitchFamily="34" charset="0"/>
              <a:buChar char="•"/>
              <a:tabLst/>
              <a:defRPr sz="2000" b="0" i="0">
                <a:solidFill>
                  <a:schemeClr val="tx2"/>
                </a:solidFill>
                <a:latin typeface="Arial" panose="020B0604020202020204" pitchFamily="34" charset="0"/>
                <a:cs typeface="Arial" panose="020B0604020202020204" pitchFamily="34" charset="0"/>
              </a:defRPr>
            </a:lvl2pPr>
            <a:lvl3pPr>
              <a:defRPr/>
            </a:lvl3pPr>
            <a:lvl4pPr>
              <a:buClr>
                <a:srgbClr val="6B776D"/>
              </a:buClr>
              <a:defRPr/>
            </a:lvl4pPr>
            <a:lvl5pPr>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785749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17794595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Tabl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94B2EF4-A627-40D8-A88C-7D6931C8C357}"/>
              </a:ext>
            </a:extLst>
          </p:cNvPr>
          <p:cNvSpPr>
            <a:spLocks noGrp="1"/>
          </p:cNvSpPr>
          <p:nvPr>
            <p:ph type="title"/>
          </p:nvPr>
        </p:nvSpPr>
        <p:spPr>
          <a:xfrm>
            <a:off x="581192" y="619412"/>
            <a:ext cx="9463956" cy="750987"/>
          </a:xfrm>
          <a:prstGeom prst="rect">
            <a:avLst/>
          </a:prstGeom>
        </p:spPr>
        <p:txBody>
          <a:bodyPr vert="horz" lIns="91440" tIns="45720" rIns="91440" bIns="45720" rtlCol="0" anchor="b">
            <a:normAutofit/>
          </a:bodyPr>
          <a:lstStyle>
            <a:lvl1pPr>
              <a:defRPr>
                <a:solidFill>
                  <a:schemeClr val="bg1"/>
                </a:solidFill>
              </a:defRPr>
            </a:lvl1pPr>
          </a:lstStyle>
          <a:p>
            <a:r>
              <a:rPr lang="en-US" dirty="0"/>
              <a:t>Click to edit Master title style</a:t>
            </a:r>
          </a:p>
        </p:txBody>
      </p:sp>
      <p:sp>
        <p:nvSpPr>
          <p:cNvPr id="3" name="Table Placeholder 2">
            <a:extLst>
              <a:ext uri="{FF2B5EF4-FFF2-40B4-BE49-F238E27FC236}">
                <a16:creationId xmlns:a16="http://schemas.microsoft.com/office/drawing/2014/main" id="{9F2671DD-3B83-1D4C-8903-2DB73969565C}"/>
              </a:ext>
            </a:extLst>
          </p:cNvPr>
          <p:cNvSpPr>
            <a:spLocks noGrp="1"/>
          </p:cNvSpPr>
          <p:nvPr>
            <p:ph type="tbl" sz="quarter" idx="10"/>
          </p:nvPr>
        </p:nvSpPr>
        <p:spPr>
          <a:xfrm>
            <a:off x="615950" y="1701800"/>
            <a:ext cx="9442450" cy="589844"/>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icon to add table</a:t>
            </a:r>
          </a:p>
        </p:txBody>
      </p:sp>
    </p:spTree>
    <p:extLst>
      <p:ext uri="{BB962C8B-B14F-4D97-AF65-F5344CB8AC3E}">
        <p14:creationId xmlns:p14="http://schemas.microsoft.com/office/powerpoint/2010/main" val="10803117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2-Column Text">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8B664BED-03FB-4263-844E-EDB14E4DEC79}"/>
              </a:ext>
            </a:extLst>
          </p:cNvPr>
          <p:cNvSpPr>
            <a:spLocks noGrp="1"/>
          </p:cNvSpPr>
          <p:nvPr>
            <p:ph type="title"/>
          </p:nvPr>
        </p:nvSpPr>
        <p:spPr>
          <a:xfrm>
            <a:off x="581192" y="619412"/>
            <a:ext cx="10312408" cy="750987"/>
          </a:xfrm>
          <a:prstGeom prst="rect">
            <a:avLst/>
          </a:prstGeom>
        </p:spPr>
        <p:txBody>
          <a:bodyPr vert="horz" lIns="91440" tIns="45720" rIns="91440" bIns="45720" rtlCol="0" anchor="b">
            <a:normAutofit/>
          </a:bodyPr>
          <a:lstStyle/>
          <a:p>
            <a:r>
              <a:rPr lang="en-US" dirty="0"/>
              <a:t>Click to edit Master title style</a:t>
            </a:r>
          </a:p>
        </p:txBody>
      </p:sp>
      <p:sp>
        <p:nvSpPr>
          <p:cNvPr id="3" name="Content Placeholder 2"/>
          <p:cNvSpPr>
            <a:spLocks noGrp="1"/>
          </p:cNvSpPr>
          <p:nvPr>
            <p:ph idx="1"/>
          </p:nvPr>
        </p:nvSpPr>
        <p:spPr>
          <a:xfrm>
            <a:off x="581193" y="1621783"/>
            <a:ext cx="4555584" cy="4212899"/>
          </a:xfrm>
          <a:prstGeom prst="rect">
            <a:avLst/>
          </a:prstGeom>
        </p:spPr>
        <p:txBody>
          <a:bodyPr anchor="t"/>
          <a:lstStyle>
            <a:lvl1pPr marL="306000" indent="-306000">
              <a:lnSpc>
                <a:spcPts val="3000"/>
              </a:lnSpc>
              <a:spcBef>
                <a:spcPts val="300"/>
              </a:spcBef>
              <a:spcAft>
                <a:spcPts val="300"/>
              </a:spcAft>
              <a:buClr>
                <a:schemeClr val="accent1"/>
              </a:buClr>
              <a:buFont typeface="Wingdings" panose="05000000000000000000" pitchFamily="2" charset="2"/>
              <a:buChar char="§"/>
              <a:defRPr sz="2400">
                <a:latin typeface="Arial" panose="020B0604020202020204" pitchFamily="34" charset="0"/>
                <a:cs typeface="Arial" panose="020B0604020202020204" pitchFamily="34" charset="0"/>
              </a:defRPr>
            </a:lvl1pPr>
            <a:lvl2pPr marL="517525" indent="-193675">
              <a:lnSpc>
                <a:spcPts val="2400"/>
              </a:lnSpc>
              <a:spcBef>
                <a:spcPts val="0"/>
              </a:spcBef>
              <a:spcAft>
                <a:spcPts val="300"/>
              </a:spcAft>
              <a:buClr>
                <a:schemeClr val="accent1"/>
              </a:buClr>
              <a:buSzPct val="100000"/>
              <a:buFont typeface="Montserrat SemiBold" panose="00000700000000000000" pitchFamily="2" charset="0"/>
              <a:buChar char="–"/>
              <a:tabLst/>
              <a:defRPr sz="2000" b="0" i="0">
                <a:latin typeface="Arial" panose="020B0604020202020204" pitchFamily="34" charset="0"/>
                <a:cs typeface="Arial" panose="020B0604020202020204" pitchFamily="34" charset="0"/>
              </a:defRPr>
            </a:lvl2pPr>
            <a:lvl3pPr marL="900000" indent="-270000">
              <a:buClr>
                <a:srgbClr val="222A35"/>
              </a:buClr>
              <a:buFont typeface="Arial" panose="020B0604020202020204" pitchFamily="34" charset="0"/>
              <a:buChar char="•"/>
              <a:defRPr sz="2000"/>
            </a:lvl3pPr>
            <a:lvl4pPr marL="1242000" indent="-234000">
              <a:buClr>
                <a:srgbClr val="222A35"/>
              </a:buClr>
              <a:buFont typeface="Franklin Gothic Book" panose="020B0503020102020204" pitchFamily="34" charset="0"/>
              <a:buChar char="―"/>
              <a:defRPr sz="1600"/>
            </a:lvl4pPr>
            <a:lvl5pPr marL="1602000" indent="-234000">
              <a:buClr>
                <a:srgbClr val="222A35"/>
              </a:buClr>
              <a:buFont typeface="Franklin Gothic Book" panose="020B0503020102020204" pitchFamily="34" charset="0"/>
              <a:buChar char="―"/>
              <a:defRPr sz="1200"/>
            </a:lvl5pPr>
          </a:lstStyle>
          <a:p>
            <a:pPr lvl="0"/>
            <a:r>
              <a:rPr lang="en-US" dirty="0"/>
              <a:t>Click to edit Master text styles</a:t>
            </a:r>
          </a:p>
          <a:p>
            <a:pPr lvl="1"/>
            <a:r>
              <a:rPr lang="en-US" dirty="0"/>
              <a:t>Second level</a:t>
            </a:r>
          </a:p>
        </p:txBody>
      </p:sp>
      <p:sp>
        <p:nvSpPr>
          <p:cNvPr id="5" name="Content Placeholder 2">
            <a:extLst>
              <a:ext uri="{FF2B5EF4-FFF2-40B4-BE49-F238E27FC236}">
                <a16:creationId xmlns:a16="http://schemas.microsoft.com/office/drawing/2014/main" id="{E437675B-A6DE-4D45-8414-8DC5F0F7EC84}"/>
              </a:ext>
            </a:extLst>
          </p:cNvPr>
          <p:cNvSpPr>
            <a:spLocks noGrp="1"/>
          </p:cNvSpPr>
          <p:nvPr>
            <p:ph idx="10"/>
          </p:nvPr>
        </p:nvSpPr>
        <p:spPr>
          <a:xfrm>
            <a:off x="5601428" y="1621783"/>
            <a:ext cx="4555584" cy="4212899"/>
          </a:xfrm>
          <a:prstGeom prst="rect">
            <a:avLst/>
          </a:prstGeom>
        </p:spPr>
        <p:txBody>
          <a:bodyPr anchor="t"/>
          <a:lstStyle>
            <a:lvl1pPr marL="306000" indent="-306000">
              <a:lnSpc>
                <a:spcPts val="3000"/>
              </a:lnSpc>
              <a:spcBef>
                <a:spcPts val="300"/>
              </a:spcBef>
              <a:spcAft>
                <a:spcPts val="300"/>
              </a:spcAft>
              <a:buClr>
                <a:schemeClr val="accent1"/>
              </a:buClr>
              <a:buFont typeface="Wingdings" panose="05000000000000000000" pitchFamily="2" charset="2"/>
              <a:buChar char="§"/>
              <a:defRPr sz="2400">
                <a:latin typeface="Arial" panose="020B0604020202020204" pitchFamily="34" charset="0"/>
                <a:cs typeface="Arial" panose="020B0604020202020204" pitchFamily="34" charset="0"/>
              </a:defRPr>
            </a:lvl1pPr>
            <a:lvl2pPr marL="517525" indent="-193675">
              <a:lnSpc>
                <a:spcPts val="2400"/>
              </a:lnSpc>
              <a:spcBef>
                <a:spcPts val="0"/>
              </a:spcBef>
              <a:spcAft>
                <a:spcPts val="300"/>
              </a:spcAft>
              <a:buClr>
                <a:schemeClr val="accent1"/>
              </a:buClr>
              <a:buSzPct val="100000"/>
              <a:buFont typeface="Montserrat SemiBold" panose="00000700000000000000" pitchFamily="2" charset="0"/>
              <a:buChar char="–"/>
              <a:tabLst/>
              <a:defRPr sz="2000" b="0" i="0">
                <a:latin typeface="Arial" panose="020B0604020202020204" pitchFamily="34" charset="0"/>
                <a:cs typeface="Arial" panose="020B0604020202020204" pitchFamily="34" charset="0"/>
              </a:defRPr>
            </a:lvl2pPr>
            <a:lvl3pPr marL="900000" indent="-270000">
              <a:buClr>
                <a:srgbClr val="222A35"/>
              </a:buClr>
              <a:buFont typeface="Arial" panose="020B0604020202020204" pitchFamily="34" charset="0"/>
              <a:buChar char="•"/>
              <a:defRPr sz="2000"/>
            </a:lvl3pPr>
            <a:lvl4pPr marL="1242000" indent="-234000">
              <a:buClr>
                <a:srgbClr val="222A35"/>
              </a:buClr>
              <a:buFont typeface="Franklin Gothic Book" panose="020B0503020102020204" pitchFamily="34" charset="0"/>
              <a:buChar char="―"/>
              <a:defRPr sz="1600"/>
            </a:lvl4pPr>
            <a:lvl5pPr marL="1602000" indent="-234000">
              <a:buClr>
                <a:srgbClr val="222A35"/>
              </a:buClr>
              <a:buFont typeface="Franklin Gothic Book" panose="020B0503020102020204" pitchFamily="34" charset="0"/>
              <a:buChar char="―"/>
              <a:defRPr sz="12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98611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3284153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EC04F91D-8DB5-47B1-A114-D0FAC3BF6FEF}" type="slidenum">
              <a:rPr lang="en-US" smtClean="0"/>
              <a:t>‹#›</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1072256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p:txBody>
          <a:bodyPr/>
          <a:lstStyle/>
          <a:p>
            <a:fld id="{EC04F91D-8DB5-47B1-A114-D0FAC3BF6FEF}" type="slidenum">
              <a:rPr lang="en-US" smtClean="0"/>
              <a:t>‹#›</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4282244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Slide Number Placeholder 4"/>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7" name="Date Placeholder 2"/>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3865874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fld id="{EC04F91D-8DB5-47B1-A114-D0FAC3BF6FEF}" type="slidenum">
              <a:rPr lang="en-US" smtClean="0"/>
              <a:t>‹#›</a:t>
            </a:fld>
            <a:endParaRPr lang="en-US"/>
          </a:p>
        </p:txBody>
      </p:sp>
      <p:sp>
        <p:nvSpPr>
          <p:cNvPr id="5" name="Footer Placeholder 2"/>
          <p:cNvSpPr>
            <a:spLocks noGrp="1"/>
          </p:cNvSpPr>
          <p:nvPr>
            <p:ph type="ftr" sz="quarter" idx="11"/>
          </p:nvPr>
        </p:nvSpPr>
        <p:spPr/>
        <p:txBody>
          <a:bodyPr/>
          <a:lstStyle/>
          <a:p>
            <a:endParaRPr lang="en-US"/>
          </a:p>
        </p:txBody>
      </p:sp>
      <p:sp>
        <p:nvSpPr>
          <p:cNvPr id="7" name="Date Placeholder 1"/>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3928342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dirty="0"/>
              <a:t>Click to edit Master title style</a:t>
            </a:r>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6"/>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7" name="Date Placeholder 4"/>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2323146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dirty="0"/>
              <a:t>Click to edit Master title style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7" name="Slide Number Placeholder 6"/>
          <p:cNvSpPr>
            <a:spLocks noGrp="1"/>
          </p:cNvSpPr>
          <p:nvPr>
            <p:ph type="sldNum" sz="quarter" idx="12"/>
          </p:nvPr>
        </p:nvSpPr>
        <p:spPr/>
        <p:txBody>
          <a:bodyPr/>
          <a:lstStyle/>
          <a:p>
            <a:fld id="{EC04F91D-8DB5-47B1-A114-D0FAC3BF6FEF}" type="slidenum">
              <a:rPr lang="en-US" smtClean="0"/>
              <a:t>‹#›</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2307036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5.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8" name="Picture 7">
            <a:extLst>
              <a:ext uri="{C183D7F6-B498-43B3-948B-1728B52AA6E4}">
                <adec:decorative xmlns:adec="http://schemas.microsoft.com/office/drawing/2017/decorative" val="1"/>
              </a:ext>
            </a:extLst>
          </p:cNvPr>
          <p:cNvPicPr>
            <a:picLocks noChangeAspect="1"/>
          </p:cNvPicPr>
          <p:nvPr/>
        </p:nvPicPr>
        <p:blipFill rotWithShape="1">
          <a:blip r:embed="rId23" cstate="email">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24" cstate="email">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sp>
        <p:nvSpPr>
          <p:cNvPr id="16" name="Oval 15">
            <a:extLst>
              <a:ext uri="{C183D7F6-B498-43B3-948B-1728B52AA6E4}">
                <adec:decorative xmlns:adec="http://schemas.microsoft.com/office/drawing/2017/decorative" val="1"/>
              </a:ext>
            </a:extLst>
          </p:cNvPr>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25" cstate="email">
            <a:extLst>
              <a:ext uri="{28A0092B-C50C-407E-A947-70E740481C1C}">
                <a14:useLocalDpi xmlns:a14="http://schemas.microsoft.com/office/drawing/2010/main"/>
              </a:ext>
            </a:extLst>
          </a:blip>
          <a:srcRect t="28713"/>
          <a:stretch/>
        </p:blipFill>
        <p:spPr>
          <a:xfrm>
            <a:off x="8000197" y="0"/>
            <a:ext cx="1603387" cy="1143000"/>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rotWithShape="1">
          <a:blip r:embed="rId26" cstate="email">
            <a:extLst>
              <a:ext uri="{28A0092B-C50C-407E-A947-70E740481C1C}">
                <a14:useLocalDpi xmlns:a14="http://schemas.microsoft.com/office/drawing/2010/main"/>
              </a:ext>
            </a:extLst>
          </a:blip>
          <a:srcRect b="24199"/>
          <a:stretch/>
        </p:blipFill>
        <p:spPr>
          <a:xfrm>
            <a:off x="8609012" y="6092866"/>
            <a:ext cx="993734" cy="765134"/>
          </a:xfrm>
          <a:prstGeom prst="rect">
            <a:avLst/>
          </a:prstGeom>
        </p:spPr>
      </p:pic>
      <p:sp>
        <p:nvSpPr>
          <p:cNvPr id="14" name="Rectangle 13">
            <a:extLst>
              <a:ext uri="{C183D7F6-B498-43B3-948B-1728B52AA6E4}">
                <adec:decorative xmlns:adec="http://schemas.microsoft.com/office/drawing/2017/decorative" val="1"/>
              </a:ext>
            </a:extLst>
          </p:cNvPr>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lvl="0"/>
            <a:fld id="{FA571754-B56D-4AAD-B80E-D19AC18F6745}" type="slidenum">
              <a:rPr lang="en-US" smtClean="0"/>
              <a:t>‹#›</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lvl="0"/>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lvl="0"/>
            <a:fld id="{D96E9F7D-C994-404B-B98F-B44C33D765C1}" type="datetime1">
              <a:rPr lang="en-US" smtClean="0"/>
              <a:pPr lvl="0"/>
              <a:t>12/10/2025</a:t>
            </a:fld>
            <a:endParaRPr lang="en-US" dirty="0"/>
          </a:p>
        </p:txBody>
      </p:sp>
    </p:spTree>
    <p:extLst>
      <p:ext uri="{BB962C8B-B14F-4D97-AF65-F5344CB8AC3E}">
        <p14:creationId xmlns:p14="http://schemas.microsoft.com/office/powerpoint/2010/main" val="1931234161"/>
      </p:ext>
    </p:extLst>
  </p:cSld>
  <p:clrMap bg1="dk1" tx1="lt1" bg2="dk2" tx2="lt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 id="2147484016" r:id="rId12"/>
    <p:sldLayoutId id="2147484017" r:id="rId13"/>
    <p:sldLayoutId id="2147484018" r:id="rId14"/>
    <p:sldLayoutId id="2147484019" r:id="rId15"/>
    <p:sldLayoutId id="2147484020" r:id="rId16"/>
    <p:sldLayoutId id="2147484021" r:id="rId17"/>
    <p:sldLayoutId id="2147484022" r:id="rId18"/>
    <p:sldLayoutId id="2147484023" r:id="rId19"/>
    <p:sldLayoutId id="2147484024" r:id="rId20"/>
    <p:sldLayoutId id="2147484025" r:id="rId2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28.jpeg"/><Relationship Id="rId5" Type="http://schemas.openxmlformats.org/officeDocument/2006/relationships/image" Target="../media/image27.jpeg"/><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1.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1.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1.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1.xml"/><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1.xml"/><Relationship Id="rId5" Type="http://schemas.openxmlformats.org/officeDocument/2006/relationships/image" Target="../media/image40.png"/><Relationship Id="rId4" Type="http://schemas.openxmlformats.org/officeDocument/2006/relationships/hyperlink" Target="https://www.mass.gov/info-details/regulatory-maps-priority-estimated-habita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21.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21.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microsoft.com/office/2018/10/relationships/comments" Target="../comments/modernComment_840_8BE91B1B.xml"/><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hyperlink" Target="https://www.mass.gov/forms/shape-the-future-of-our-trails-share-your-experienc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49.jpe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21.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hyperlink" Target="https://www.mass.gov/dcr-public-meetings-information" TargetMode="External"/><Relationship Id="rId2" Type="http://schemas.openxmlformats.org/officeDocument/2006/relationships/notesSlide" Target="../notesSlides/notesSlide29.xml"/><Relationship Id="rId1" Type="http://schemas.openxmlformats.org/officeDocument/2006/relationships/slideLayout" Target="../slideLayouts/slideLayout21.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hyperlink" Target="https://www.mass.gov/forms/dcr-public-comment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1.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mass.gov/forms/dcr-public-comment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forest with water in the background">
            <a:extLst>
              <a:ext uri="{FF2B5EF4-FFF2-40B4-BE49-F238E27FC236}">
                <a16:creationId xmlns:a16="http://schemas.microsoft.com/office/drawing/2014/main" id="{BCC23CA5-41E2-7F3F-4014-6307F5EC24C4}"/>
              </a:ext>
            </a:extLst>
          </p:cNvPr>
          <p:cNvPicPr>
            <a:picLocks noChangeAspect="1"/>
          </p:cNvPicPr>
          <p:nvPr/>
        </p:nvPicPr>
        <p:blipFill>
          <a:blip r:embed="rId3">
            <a:extLst>
              <a:ext uri="{28A0092B-C50C-407E-A947-70E740481C1C}">
                <a14:useLocalDpi xmlns:a14="http://schemas.microsoft.com/office/drawing/2010/main" val="0"/>
              </a:ext>
            </a:extLst>
          </a:blip>
          <a:srcRect t="37975" r="18553" b="930"/>
          <a:stretch>
            <a:fillRect/>
          </a:stretch>
        </p:blipFill>
        <p:spPr>
          <a:xfrm rot="21600000">
            <a:off x="1990" y="0"/>
            <a:ext cx="12190010" cy="6858000"/>
          </a:xfrm>
          <a:prstGeom prst="rect">
            <a:avLst/>
          </a:prstGeom>
        </p:spPr>
      </p:pic>
      <p:sp>
        <p:nvSpPr>
          <p:cNvPr id="2" name="Rectangle 1">
            <a:extLst>
              <a:ext uri="{FF2B5EF4-FFF2-40B4-BE49-F238E27FC236}">
                <a16:creationId xmlns:a16="http://schemas.microsoft.com/office/drawing/2014/main" id="{53A335A2-5CBE-3B98-1850-A4ADFE0299BD}"/>
              </a:ext>
              <a:ext uri="{C183D7F6-B498-43B3-948B-1728B52AA6E4}">
                <adec:decorative xmlns:adec="http://schemas.microsoft.com/office/drawing/2017/decorative" val="1"/>
              </a:ext>
            </a:extLst>
          </p:cNvPr>
          <p:cNvSpPr/>
          <p:nvPr/>
        </p:nvSpPr>
        <p:spPr>
          <a:xfrm>
            <a:off x="0" y="4464364"/>
            <a:ext cx="12190011" cy="2393636"/>
          </a:xfrm>
          <a:prstGeom prst="rect">
            <a:avLst/>
          </a:prstGeom>
          <a:solidFill>
            <a:srgbClr val="002060">
              <a:alpha val="8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888" name="Rectangle 8">
            <a:extLst>
              <a:ext uri="{C183D7F6-B498-43B3-948B-1728B52AA6E4}">
                <adec:decorative xmlns:adec="http://schemas.microsoft.com/office/drawing/2017/decorative" val="0"/>
              </a:ext>
            </a:extLst>
          </p:cNvPr>
          <p:cNvSpPr>
            <a:spLocks noGrp="1" noChangeArrowheads="1"/>
          </p:cNvSpPr>
          <p:nvPr>
            <p:ph type="title"/>
          </p:nvPr>
        </p:nvSpPr>
        <p:spPr>
          <a:xfrm>
            <a:off x="1" y="4464364"/>
            <a:ext cx="12191999" cy="2393636"/>
          </a:xfrm>
          <a:noFill/>
          <a:ln>
            <a:noFill/>
          </a:ln>
          <a:effectLst/>
        </p:spPr>
        <p:txBody>
          <a:bodyPr bIns="91440" anchor="ctr" anchorCtr="0">
            <a:noAutofit/>
          </a:bodyPr>
          <a:lstStyle/>
          <a:p>
            <a:pPr marL="457200">
              <a:spcBef>
                <a:spcPts val="0"/>
              </a:spcBef>
              <a:defRPr/>
            </a:pPr>
            <a:r>
              <a:rPr lang="en-US" sz="5500" b="1" dirty="0"/>
              <a:t>Brimfield State Forest</a:t>
            </a:r>
            <a:br>
              <a:rPr lang="en-US" sz="5500" b="1" dirty="0"/>
            </a:br>
            <a:r>
              <a:rPr lang="en-US" sz="5500" b="1" dirty="0"/>
              <a:t>Trail System Master Plan</a:t>
            </a:r>
            <a:br>
              <a:rPr lang="en-US" sz="6000" b="1" dirty="0"/>
            </a:br>
            <a:r>
              <a:rPr lang="en-US" sz="2000" dirty="0">
                <a:solidFill>
                  <a:srgbClr val="FFFFFF"/>
                </a:solidFill>
              </a:rPr>
              <a:t>November 17, 2025 - Public Meeting</a:t>
            </a:r>
            <a:endParaRPr lang="en-US" sz="2000" dirty="0">
              <a:solidFill>
                <a:srgbClr val="FFFFFF"/>
              </a:solidFill>
              <a:ea typeface="Verdana"/>
            </a:endParaRPr>
          </a:p>
        </p:txBody>
      </p:sp>
      <p:sp>
        <p:nvSpPr>
          <p:cNvPr id="7" name="TextBox 6">
            <a:extLst>
              <a:ext uri="{FF2B5EF4-FFF2-40B4-BE49-F238E27FC236}">
                <a16:creationId xmlns:a16="http://schemas.microsoft.com/office/drawing/2014/main" id="{3F846521-7AB1-E060-2A2F-25508E64C471}"/>
              </a:ext>
            </a:extLst>
          </p:cNvPr>
          <p:cNvSpPr txBox="1"/>
          <p:nvPr/>
        </p:nvSpPr>
        <p:spPr>
          <a:xfrm>
            <a:off x="10367572" y="6442502"/>
            <a:ext cx="1822439" cy="276999"/>
          </a:xfrm>
          <a:prstGeom prst="rect">
            <a:avLst/>
          </a:prstGeom>
          <a:noFill/>
          <a:effectLst/>
        </p:spPr>
        <p:txBody>
          <a:bodyPr wrap="square" lIns="91440" tIns="45720" rIns="91440" bIns="45720" rtlCol="0" anchor="t">
            <a:spAutoFit/>
          </a:bodyPr>
          <a:lstStyle/>
          <a:p>
            <a:r>
              <a:rPr lang="en-US" sz="1200" dirty="0">
                <a:solidFill>
                  <a:srgbClr val="FFFFFF"/>
                </a:solidFill>
              </a:rPr>
              <a:t>Photo by BSC Group</a:t>
            </a:r>
          </a:p>
        </p:txBody>
      </p:sp>
      <p:pic>
        <p:nvPicPr>
          <p:cNvPr id="13" name="Picture 12">
            <a:extLst>
              <a:ext uri="{FF2B5EF4-FFF2-40B4-BE49-F238E27FC236}">
                <a16:creationId xmlns:a16="http://schemas.microsoft.com/office/drawing/2014/main" id="{A4D3F9E0-7990-434F-B413-887CE88F1D82}"/>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1257" y="157245"/>
            <a:ext cx="4433976" cy="741803"/>
          </a:xfrm>
          <a:prstGeom prst="rect">
            <a:avLst/>
          </a:prstGeom>
          <a:ln>
            <a:solidFill>
              <a:schemeClr val="bg1"/>
            </a:solidFill>
          </a:ln>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7FAB9-12BA-5DA2-7FF3-42DC577B398B}"/>
              </a:ext>
            </a:extLst>
          </p:cNvPr>
          <p:cNvSpPr>
            <a:spLocks noGrp="1"/>
          </p:cNvSpPr>
          <p:nvPr>
            <p:ph type="title"/>
          </p:nvPr>
        </p:nvSpPr>
        <p:spPr/>
        <p:txBody>
          <a:bodyPr/>
          <a:lstStyle/>
          <a:p>
            <a:r>
              <a:rPr lang="en-US" sz="5400" dirty="0"/>
              <a:t>Trail System Plans</a:t>
            </a:r>
          </a:p>
        </p:txBody>
      </p:sp>
      <p:pic>
        <p:nvPicPr>
          <p:cNvPr id="6" name="Picture 5" descr="Image of the cover page of a sample Trail System Plan">
            <a:extLst>
              <a:ext uri="{FF2B5EF4-FFF2-40B4-BE49-F238E27FC236}">
                <a16:creationId xmlns:a16="http://schemas.microsoft.com/office/drawing/2014/main" id="{FDF73316-7B96-16C7-F462-377D55838CB9}"/>
              </a:ext>
            </a:extLst>
          </p:cNvPr>
          <p:cNvPicPr>
            <a:picLocks noChangeAspect="1"/>
          </p:cNvPicPr>
          <p:nvPr/>
        </p:nvPicPr>
        <p:blipFill>
          <a:blip r:embed="rId3"/>
          <a:srcRect r="4722" b="13573"/>
          <a:stretch>
            <a:fillRect/>
          </a:stretch>
        </p:blipFill>
        <p:spPr>
          <a:xfrm>
            <a:off x="285930" y="1904997"/>
            <a:ext cx="3744460" cy="4495801"/>
          </a:xfrm>
          <a:prstGeom prst="rect">
            <a:avLst/>
          </a:prstGeom>
        </p:spPr>
      </p:pic>
      <p:pic>
        <p:nvPicPr>
          <p:cNvPr id="7" name="Picture 6" descr="Image of the table of contents of a sample Trail System Plan">
            <a:extLst>
              <a:ext uri="{FF2B5EF4-FFF2-40B4-BE49-F238E27FC236}">
                <a16:creationId xmlns:a16="http://schemas.microsoft.com/office/drawing/2014/main" id="{DF609AB8-1056-359C-72A8-4D3E568A43BF}"/>
              </a:ext>
            </a:extLst>
          </p:cNvPr>
          <p:cNvPicPr>
            <a:picLocks noChangeAspect="1"/>
          </p:cNvPicPr>
          <p:nvPr/>
        </p:nvPicPr>
        <p:blipFill>
          <a:blip r:embed="rId4"/>
          <a:stretch>
            <a:fillRect/>
          </a:stretch>
        </p:blipFill>
        <p:spPr>
          <a:xfrm>
            <a:off x="4138750" y="1904997"/>
            <a:ext cx="3914501" cy="4495801"/>
          </a:xfrm>
          <a:prstGeom prst="rect">
            <a:avLst/>
          </a:prstGeom>
        </p:spPr>
      </p:pic>
      <p:pic>
        <p:nvPicPr>
          <p:cNvPr id="9" name="Picture 8" descr="Image of a sample page within a sample Trail System Plan">
            <a:extLst>
              <a:ext uri="{FF2B5EF4-FFF2-40B4-BE49-F238E27FC236}">
                <a16:creationId xmlns:a16="http://schemas.microsoft.com/office/drawing/2014/main" id="{6586B6D9-7C2B-BB4C-C61C-E186F676B3F0}"/>
              </a:ext>
            </a:extLst>
          </p:cNvPr>
          <p:cNvPicPr>
            <a:picLocks noChangeAspect="1"/>
          </p:cNvPicPr>
          <p:nvPr/>
        </p:nvPicPr>
        <p:blipFill>
          <a:blip r:embed="rId5"/>
          <a:stretch>
            <a:fillRect/>
          </a:stretch>
        </p:blipFill>
        <p:spPr>
          <a:xfrm>
            <a:off x="8161612" y="1904996"/>
            <a:ext cx="3772057" cy="4495801"/>
          </a:xfrm>
          <a:prstGeom prst="rect">
            <a:avLst/>
          </a:prstGeom>
        </p:spPr>
      </p:pic>
    </p:spTree>
    <p:extLst>
      <p:ext uri="{BB962C8B-B14F-4D97-AF65-F5344CB8AC3E}">
        <p14:creationId xmlns:p14="http://schemas.microsoft.com/office/powerpoint/2010/main" val="142578502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E35B5EF-5D21-979D-FC78-B503FC03F85E}"/>
              </a:ext>
              <a:ext uri="{C183D7F6-B498-43B3-948B-1728B52AA6E4}">
                <adec:decorative xmlns:adec="http://schemas.microsoft.com/office/drawing/2017/decorative" val="1"/>
              </a:ext>
            </a:extLst>
          </p:cNvPr>
          <p:cNvSpPr/>
          <p:nvPr/>
        </p:nvSpPr>
        <p:spPr>
          <a:xfrm>
            <a:off x="8869731" y="2037802"/>
            <a:ext cx="2449341" cy="172904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5C3CCF1-7211-80D4-6D08-F129365D4905}"/>
              </a:ext>
              <a:ext uri="{C183D7F6-B498-43B3-948B-1728B52AA6E4}">
                <adec:decorative xmlns:adec="http://schemas.microsoft.com/office/drawing/2017/decorative" val="1"/>
              </a:ext>
            </a:extLst>
          </p:cNvPr>
          <p:cNvSpPr/>
          <p:nvPr/>
        </p:nvSpPr>
        <p:spPr>
          <a:xfrm>
            <a:off x="6266060" y="2037802"/>
            <a:ext cx="2449341" cy="172904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D795364-9C09-8389-AB68-280337509DF1}"/>
              </a:ext>
              <a:ext uri="{C183D7F6-B498-43B3-948B-1728B52AA6E4}">
                <adec:decorative xmlns:adec="http://schemas.microsoft.com/office/drawing/2017/decorative" val="1"/>
              </a:ext>
            </a:extLst>
          </p:cNvPr>
          <p:cNvSpPr/>
          <p:nvPr/>
        </p:nvSpPr>
        <p:spPr>
          <a:xfrm>
            <a:off x="3655389" y="2037802"/>
            <a:ext cx="2449341" cy="172904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4016760-7967-A356-AE91-1AE3E7DF21AF}"/>
              </a:ext>
              <a:ext uri="{C183D7F6-B498-43B3-948B-1728B52AA6E4}">
                <adec:decorative xmlns:adec="http://schemas.microsoft.com/office/drawing/2017/decorative" val="1"/>
              </a:ext>
            </a:extLst>
          </p:cNvPr>
          <p:cNvSpPr/>
          <p:nvPr/>
        </p:nvSpPr>
        <p:spPr>
          <a:xfrm>
            <a:off x="1055887" y="2037802"/>
            <a:ext cx="2449341" cy="172904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EE772B-B9EC-4B56-8762-9365CA5DBDA8}"/>
              </a:ext>
            </a:extLst>
          </p:cNvPr>
          <p:cNvSpPr>
            <a:spLocks noGrp="1"/>
          </p:cNvSpPr>
          <p:nvPr>
            <p:ph type="title"/>
          </p:nvPr>
        </p:nvSpPr>
        <p:spPr>
          <a:xfrm>
            <a:off x="520861" y="142240"/>
            <a:ext cx="9443264" cy="1550633"/>
          </a:xfrm>
        </p:spPr>
        <p:txBody>
          <a:bodyPr>
            <a:noAutofit/>
          </a:bodyPr>
          <a:lstStyle/>
          <a:p>
            <a:r>
              <a:rPr lang="en-US" sz="5400" dirty="0">
                <a:solidFill>
                  <a:schemeClr val="tx2"/>
                </a:solidFill>
              </a:rPr>
              <a:t>Trail System Plan </a:t>
            </a:r>
            <a:br>
              <a:rPr lang="en-US" dirty="0">
                <a:solidFill>
                  <a:schemeClr val="tx2"/>
                </a:solidFill>
              </a:rPr>
            </a:br>
            <a:r>
              <a:rPr lang="en-US" sz="3200" dirty="0">
                <a:solidFill>
                  <a:schemeClr val="tx2"/>
                </a:solidFill>
              </a:rPr>
              <a:t>Anticipated Results</a:t>
            </a:r>
          </a:p>
        </p:txBody>
      </p:sp>
      <p:pic>
        <p:nvPicPr>
          <p:cNvPr id="14" name="Picture 13" descr="Image of a sign saying &quot;Restoration of sensitive wildlife habitat in progress&quot;">
            <a:extLst>
              <a:ext uri="{FF2B5EF4-FFF2-40B4-BE49-F238E27FC236}">
                <a16:creationId xmlns:a16="http://schemas.microsoft.com/office/drawing/2014/main" id="{6902322A-ABB6-A65B-0549-06A7153872B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664"/>
                    </a14:imgEffect>
                    <a14:imgEffect>
                      <a14:saturation sat="127000"/>
                    </a14:imgEffect>
                    <a14:imgEffect>
                      <a14:brightnessContrast bright="8000" contrast="-15000"/>
                    </a14:imgEffect>
                  </a14:imgLayer>
                </a14:imgProps>
              </a:ext>
            </a:extLst>
          </a:blip>
          <a:srcRect l="27945" t="13625" r="17801" b="-824"/>
          <a:stretch>
            <a:fillRect/>
          </a:stretch>
        </p:blipFill>
        <p:spPr>
          <a:xfrm>
            <a:off x="1055888" y="3731224"/>
            <a:ext cx="2449340" cy="2636456"/>
          </a:xfrm>
          <a:prstGeom prst="rect">
            <a:avLst/>
          </a:prstGeom>
        </p:spPr>
      </p:pic>
      <p:sp>
        <p:nvSpPr>
          <p:cNvPr id="31" name="Rectangle 30">
            <a:extLst>
              <a:ext uri="{FF2B5EF4-FFF2-40B4-BE49-F238E27FC236}">
                <a16:creationId xmlns:a16="http://schemas.microsoft.com/office/drawing/2014/main" id="{29AF9A37-EB81-F743-BB49-B137FBA0A5B5}"/>
              </a:ext>
              <a:ext uri="{C183D7F6-B498-43B3-948B-1728B52AA6E4}">
                <adec:decorative xmlns:adec="http://schemas.microsoft.com/office/drawing/2017/decorative" val="0"/>
              </a:ext>
            </a:extLst>
          </p:cNvPr>
          <p:cNvSpPr/>
          <p:nvPr/>
        </p:nvSpPr>
        <p:spPr>
          <a:xfrm>
            <a:off x="1058344" y="2101493"/>
            <a:ext cx="2432956" cy="1556937"/>
          </a:xfrm>
          <a:prstGeom prst="rect">
            <a:avLst/>
          </a:prstGeom>
          <a:noFill/>
        </p:spPr>
        <p:txBody>
          <a:bodyPr wrap="square" lIns="0" tIns="0" rIns="0" bIns="0" anchor="ctr" anchorCtr="0">
            <a:noAutofit/>
          </a:bodyPr>
          <a:lstStyle/>
          <a:p>
            <a:pPr lvl="0" algn="ctr">
              <a:defRPr/>
            </a:pPr>
            <a:r>
              <a:rPr lang="en-US" dirty="0">
                <a:solidFill>
                  <a:srgbClr val="002060"/>
                </a:solidFill>
                <a:latin typeface="Arial" panose="020B0604020202020204" pitchFamily="34" charset="0"/>
                <a:cs typeface="Arial" panose="020B0604020202020204" pitchFamily="34" charset="0"/>
              </a:rPr>
              <a:t>Develop/promote a network of sustainable trails by </a:t>
            </a:r>
            <a:r>
              <a:rPr lang="en-US" dirty="0">
                <a:solidFill>
                  <a:srgbClr val="002060"/>
                </a:solidFill>
                <a:latin typeface="Arial"/>
                <a:cs typeface="Arial"/>
              </a:rPr>
              <a:t>prioritizing trail amendments &amp; maintenance needs</a:t>
            </a:r>
            <a:r>
              <a:rPr lang="en-US" dirty="0">
                <a:solidFill>
                  <a:srgbClr val="002060"/>
                </a:solidFill>
                <a:latin typeface="Arial" panose="020B0604020202020204" pitchFamily="34" charset="0"/>
                <a:cs typeface="Arial" panose="020B0604020202020204" pitchFamily="34" charset="0"/>
              </a:rPr>
              <a:t> </a:t>
            </a:r>
          </a:p>
        </p:txBody>
      </p:sp>
      <p:pic>
        <p:nvPicPr>
          <p:cNvPr id="23" name="Picture 22" descr="A group of people standing in the woods">
            <a:extLst>
              <a:ext uri="{FF2B5EF4-FFF2-40B4-BE49-F238E27FC236}">
                <a16:creationId xmlns:a16="http://schemas.microsoft.com/office/drawing/2014/main" id="{0AD1F40A-B6D7-BBCD-63D2-6CA41E0B1307}"/>
              </a:ext>
            </a:extLst>
          </p:cNvPr>
          <p:cNvPicPr>
            <a:picLocks noChangeAspect="1"/>
          </p:cNvPicPr>
          <p:nvPr/>
        </p:nvPicPr>
        <p:blipFill>
          <a:blip r:embed="rId5"/>
          <a:srcRect l="31935" t="15555" r="24082"/>
          <a:stretch>
            <a:fillRect/>
          </a:stretch>
        </p:blipFill>
        <p:spPr>
          <a:xfrm>
            <a:off x="3659261" y="3731224"/>
            <a:ext cx="2449638" cy="2599351"/>
          </a:xfrm>
          <a:prstGeom prst="rect">
            <a:avLst/>
          </a:prstGeom>
        </p:spPr>
      </p:pic>
      <p:sp>
        <p:nvSpPr>
          <p:cNvPr id="22" name="Rectangle 21">
            <a:extLst>
              <a:ext uri="{FF2B5EF4-FFF2-40B4-BE49-F238E27FC236}">
                <a16:creationId xmlns:a16="http://schemas.microsoft.com/office/drawing/2014/main" id="{07FF49BC-1D15-2936-284F-692BF72148C0}"/>
              </a:ext>
            </a:extLst>
          </p:cNvPr>
          <p:cNvSpPr/>
          <p:nvPr/>
        </p:nvSpPr>
        <p:spPr>
          <a:xfrm>
            <a:off x="3656805" y="2156837"/>
            <a:ext cx="2452094" cy="1550633"/>
          </a:xfrm>
          <a:prstGeom prst="rect">
            <a:avLst/>
          </a:prstGeom>
          <a:noFill/>
        </p:spPr>
        <p:txBody>
          <a:bodyPr wrap="square" lIns="0" tIns="0" rIns="0" bIns="0" anchor="ctr" anchorCtr="0">
            <a:noAutofit/>
          </a:bodyPr>
          <a:lstStyle/>
          <a:p>
            <a:pPr algn="ctr">
              <a:defRPr/>
            </a:pPr>
            <a:r>
              <a:rPr lang="en-US" dirty="0">
                <a:solidFill>
                  <a:srgbClr val="002060"/>
                </a:solidFill>
                <a:latin typeface="Arial"/>
                <a:cs typeface="Arial"/>
              </a:rPr>
              <a:t>Enhanced partners and stewards collaboration</a:t>
            </a:r>
          </a:p>
        </p:txBody>
      </p:sp>
      <p:pic>
        <p:nvPicPr>
          <p:cNvPr id="15" name="Picture 14" descr="Image of two people in outdoor work gear">
            <a:extLst>
              <a:ext uri="{FF2B5EF4-FFF2-40B4-BE49-F238E27FC236}">
                <a16:creationId xmlns:a16="http://schemas.microsoft.com/office/drawing/2014/main" id="{31B2B878-9826-6A9C-98B0-3C926D5110BF}"/>
              </a:ext>
            </a:extLst>
          </p:cNvPr>
          <p:cNvPicPr>
            <a:picLocks noChangeAspect="1"/>
          </p:cNvPicPr>
          <p:nvPr/>
        </p:nvPicPr>
        <p:blipFill>
          <a:blip r:embed="rId6"/>
          <a:srcRect l="17643" t="13625" r="17643"/>
          <a:stretch>
            <a:fillRect/>
          </a:stretch>
        </p:blipFill>
        <p:spPr>
          <a:xfrm>
            <a:off x="6260477" y="3731224"/>
            <a:ext cx="2449340" cy="2611585"/>
          </a:xfrm>
          <a:prstGeom prst="rect">
            <a:avLst/>
          </a:prstGeom>
          <a:scene3d>
            <a:camera prst="orthographicFront">
              <a:rot lat="0" lon="10800000" rev="0"/>
            </a:camera>
            <a:lightRig rig="threePt" dir="t"/>
          </a:scene3d>
        </p:spPr>
      </p:pic>
      <p:sp>
        <p:nvSpPr>
          <p:cNvPr id="33" name="Rectangle 32">
            <a:extLst>
              <a:ext uri="{FF2B5EF4-FFF2-40B4-BE49-F238E27FC236}">
                <a16:creationId xmlns:a16="http://schemas.microsoft.com/office/drawing/2014/main" id="{E217B49A-2472-C04D-A8C9-839E25B23598}"/>
              </a:ext>
            </a:extLst>
          </p:cNvPr>
          <p:cNvSpPr/>
          <p:nvPr/>
        </p:nvSpPr>
        <p:spPr>
          <a:xfrm>
            <a:off x="6266060" y="2156837"/>
            <a:ext cx="2432283" cy="1550633"/>
          </a:xfrm>
          <a:prstGeom prst="rect">
            <a:avLst/>
          </a:prstGeom>
          <a:noFill/>
        </p:spPr>
        <p:txBody>
          <a:bodyPr wrap="square" lIns="0" tIns="0" rIns="0" bIns="0" anchor="ctr" anchorCtr="0">
            <a:noAutofit/>
          </a:bodyPr>
          <a:lstStyle/>
          <a:p>
            <a:pPr lvl="0" algn="ctr">
              <a:defRPr/>
            </a:pPr>
            <a:r>
              <a:rPr lang="en-US" dirty="0">
                <a:solidFill>
                  <a:srgbClr val="002060"/>
                </a:solidFill>
                <a:latin typeface="Arial" panose="020B0604020202020204" pitchFamily="34" charset="0"/>
                <a:cs typeface="Arial" panose="020B0604020202020204" pitchFamily="34" charset="0"/>
              </a:rPr>
              <a:t>Guide the management of trails within the context of natural and cultural resources</a:t>
            </a:r>
          </a:p>
        </p:txBody>
      </p:sp>
      <p:pic>
        <p:nvPicPr>
          <p:cNvPr id="37" name="Picture 36" descr="A body of water with trees around it&#10;">
            <a:extLst>
              <a:ext uri="{FF2B5EF4-FFF2-40B4-BE49-F238E27FC236}">
                <a16:creationId xmlns:a16="http://schemas.microsoft.com/office/drawing/2014/main" id="{4CC444CD-E070-A84B-CF43-99056838AA59}"/>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5802"/>
                    </a14:imgEffect>
                    <a14:imgEffect>
                      <a14:saturation sat="109000"/>
                    </a14:imgEffect>
                    <a14:imgEffect>
                      <a14:brightnessContrast bright="3000" contrast="15000"/>
                    </a14:imgEffect>
                  </a14:imgLayer>
                </a14:imgProps>
              </a:ext>
            </a:extLst>
          </a:blip>
          <a:srcRect l="19475" t="3903" r="19475" b="9722"/>
          <a:stretch>
            <a:fillRect/>
          </a:stretch>
        </p:blipFill>
        <p:spPr>
          <a:xfrm>
            <a:off x="8871147" y="3731224"/>
            <a:ext cx="2437484" cy="2586456"/>
          </a:xfrm>
          <a:prstGeom prst="rect">
            <a:avLst/>
          </a:prstGeom>
        </p:spPr>
      </p:pic>
      <p:sp>
        <p:nvSpPr>
          <p:cNvPr id="36" name="Rectangle 35">
            <a:extLst>
              <a:ext uri="{FF2B5EF4-FFF2-40B4-BE49-F238E27FC236}">
                <a16:creationId xmlns:a16="http://schemas.microsoft.com/office/drawing/2014/main" id="{1A3AB314-E070-81F9-877A-10C599EC87D0}"/>
              </a:ext>
            </a:extLst>
          </p:cNvPr>
          <p:cNvSpPr/>
          <p:nvPr/>
        </p:nvSpPr>
        <p:spPr>
          <a:xfrm>
            <a:off x="8856535" y="2156838"/>
            <a:ext cx="2452095" cy="1550632"/>
          </a:xfrm>
          <a:prstGeom prst="rect">
            <a:avLst/>
          </a:prstGeom>
          <a:noFill/>
        </p:spPr>
        <p:txBody>
          <a:bodyPr wrap="square" lIns="0" tIns="0" rIns="0" bIns="0" anchor="ctr" anchorCtr="0">
            <a:noAutofit/>
          </a:bodyPr>
          <a:lstStyle/>
          <a:p>
            <a:pPr algn="ctr">
              <a:spcBef>
                <a:spcPts val="600"/>
              </a:spcBef>
              <a:spcAft>
                <a:spcPts val="600"/>
              </a:spcAft>
              <a:defRPr/>
            </a:pPr>
            <a:r>
              <a:rPr lang="en-US" dirty="0">
                <a:solidFill>
                  <a:srgbClr val="002060"/>
                </a:solidFill>
                <a:latin typeface="Arial" panose="020B0604020202020204" pitchFamily="34" charset="0"/>
                <a:cs typeface="Arial" panose="020B0604020202020204" pitchFamily="34" charset="0"/>
              </a:rPr>
              <a:t>Adapt to changing fiscal, social &amp; environmental conditions</a:t>
            </a:r>
          </a:p>
        </p:txBody>
      </p:sp>
    </p:spTree>
    <p:extLst>
      <p:ext uri="{BB962C8B-B14F-4D97-AF65-F5344CB8AC3E}">
        <p14:creationId xmlns:p14="http://schemas.microsoft.com/office/powerpoint/2010/main" val="35636504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60E1A-D780-55B1-DA18-232EEEEFBD1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F894B5E-D7DA-A0FC-4A59-295B7D0BC14E}"/>
              </a:ext>
            </a:extLst>
          </p:cNvPr>
          <p:cNvSpPr>
            <a:spLocks noGrp="1"/>
          </p:cNvSpPr>
          <p:nvPr>
            <p:ph type="title"/>
          </p:nvPr>
        </p:nvSpPr>
        <p:spPr>
          <a:xfrm>
            <a:off x="646111" y="452718"/>
            <a:ext cx="9404723" cy="1033182"/>
          </a:xfrm>
        </p:spPr>
        <p:txBody>
          <a:bodyPr>
            <a:normAutofit/>
          </a:bodyPr>
          <a:lstStyle/>
          <a:p>
            <a:r>
              <a:rPr lang="en-US" sz="5400" dirty="0"/>
              <a:t>Trail Planning Timeline</a:t>
            </a:r>
          </a:p>
        </p:txBody>
      </p:sp>
      <p:graphicFrame>
        <p:nvGraphicFramePr>
          <p:cNvPr id="4" name="Table 3">
            <a:extLst>
              <a:ext uri="{FF2B5EF4-FFF2-40B4-BE49-F238E27FC236}">
                <a16:creationId xmlns:a16="http://schemas.microsoft.com/office/drawing/2014/main" id="{EDE7704E-E6AC-18AF-591B-C98BD1C02344}"/>
              </a:ext>
            </a:extLst>
          </p:cNvPr>
          <p:cNvGraphicFramePr>
            <a:graphicFrameLocks noGrp="1"/>
          </p:cNvGraphicFramePr>
          <p:nvPr>
            <p:extLst>
              <p:ext uri="{D42A27DB-BD31-4B8C-83A1-F6EECF244321}">
                <p14:modId xmlns:p14="http://schemas.microsoft.com/office/powerpoint/2010/main" val="2050066535"/>
              </p:ext>
            </p:extLst>
          </p:nvPr>
        </p:nvGraphicFramePr>
        <p:xfrm>
          <a:off x="646111" y="1625918"/>
          <a:ext cx="10655874" cy="4535574"/>
        </p:xfrm>
        <a:graphic>
          <a:graphicData uri="http://schemas.openxmlformats.org/drawingml/2006/table">
            <a:tbl>
              <a:tblPr firstRow="1"/>
              <a:tblGrid>
                <a:gridCol w="634049">
                  <a:extLst>
                    <a:ext uri="{9D8B030D-6E8A-4147-A177-3AD203B41FA5}">
                      <a16:colId xmlns:a16="http://schemas.microsoft.com/office/drawing/2014/main" val="3170460019"/>
                    </a:ext>
                  </a:extLst>
                </a:gridCol>
                <a:gridCol w="2884867">
                  <a:extLst>
                    <a:ext uri="{9D8B030D-6E8A-4147-A177-3AD203B41FA5}">
                      <a16:colId xmlns:a16="http://schemas.microsoft.com/office/drawing/2014/main" val="4126663395"/>
                    </a:ext>
                  </a:extLst>
                </a:gridCol>
                <a:gridCol w="1189493">
                  <a:extLst>
                    <a:ext uri="{9D8B030D-6E8A-4147-A177-3AD203B41FA5}">
                      <a16:colId xmlns:a16="http://schemas.microsoft.com/office/drawing/2014/main" val="1582430797"/>
                    </a:ext>
                  </a:extLst>
                </a:gridCol>
                <a:gridCol w="1189493">
                  <a:extLst>
                    <a:ext uri="{9D8B030D-6E8A-4147-A177-3AD203B41FA5}">
                      <a16:colId xmlns:a16="http://schemas.microsoft.com/office/drawing/2014/main" val="4081332509"/>
                    </a:ext>
                  </a:extLst>
                </a:gridCol>
                <a:gridCol w="1189493">
                  <a:extLst>
                    <a:ext uri="{9D8B030D-6E8A-4147-A177-3AD203B41FA5}">
                      <a16:colId xmlns:a16="http://schemas.microsoft.com/office/drawing/2014/main" val="181549160"/>
                    </a:ext>
                  </a:extLst>
                </a:gridCol>
                <a:gridCol w="1189493">
                  <a:extLst>
                    <a:ext uri="{9D8B030D-6E8A-4147-A177-3AD203B41FA5}">
                      <a16:colId xmlns:a16="http://schemas.microsoft.com/office/drawing/2014/main" val="3532284799"/>
                    </a:ext>
                  </a:extLst>
                </a:gridCol>
                <a:gridCol w="1189493">
                  <a:extLst>
                    <a:ext uri="{9D8B030D-6E8A-4147-A177-3AD203B41FA5}">
                      <a16:colId xmlns:a16="http://schemas.microsoft.com/office/drawing/2014/main" val="1035266991"/>
                    </a:ext>
                  </a:extLst>
                </a:gridCol>
                <a:gridCol w="1189493">
                  <a:extLst>
                    <a:ext uri="{9D8B030D-6E8A-4147-A177-3AD203B41FA5}">
                      <a16:colId xmlns:a16="http://schemas.microsoft.com/office/drawing/2014/main" val="2337101988"/>
                    </a:ext>
                  </a:extLst>
                </a:gridCol>
              </a:tblGrid>
              <a:tr h="96233">
                <a:tc>
                  <a:txBody>
                    <a:bodyPr/>
                    <a:lstStyle/>
                    <a:p>
                      <a:pPr algn="l" fontAlgn="ctr">
                        <a:buNone/>
                      </a:pPr>
                      <a:endParaRPr lang="en-US" sz="1400" b="0" i="0" u="none" strike="noStrike">
                        <a:solidFill>
                          <a:srgbClr val="000000"/>
                        </a:solidFill>
                        <a:effectLst/>
                        <a:latin typeface="Arial" panose="020B0604020202020204" pitchFamily="34" charset="0"/>
                      </a:endParaRPr>
                    </a:p>
                  </a:txBody>
                  <a:tcPr marL="34644" marR="3849" marT="3849" marB="0" anchor="ctr">
                    <a:lnL>
                      <a:noFill/>
                    </a:lnL>
                    <a:lnR>
                      <a:noFill/>
                    </a:lnR>
                    <a:lnT>
                      <a:noFill/>
                    </a:lnT>
                    <a:lnB>
                      <a:noFill/>
                    </a:lnB>
                    <a:noFill/>
                  </a:tcPr>
                </a:tc>
                <a:tc>
                  <a:txBody>
                    <a:bodyPr/>
                    <a:lstStyle/>
                    <a:p>
                      <a:pPr algn="l" fontAlgn="ctr">
                        <a:buNone/>
                      </a:pPr>
                      <a:endParaRPr lang="en-US" sz="1400" b="0" i="0" u="none" strike="noStrike">
                        <a:solidFill>
                          <a:srgbClr val="000000"/>
                        </a:solidFill>
                        <a:effectLst/>
                        <a:latin typeface="Arial" panose="020B0604020202020204" pitchFamily="34" charset="0"/>
                      </a:endParaRPr>
                    </a:p>
                  </a:txBody>
                  <a:tcPr marL="34644" marR="3849" marT="3849" marB="0" anchor="ctr">
                    <a:lnL>
                      <a:noFill/>
                    </a:lnL>
                    <a:lnR>
                      <a:noFill/>
                    </a:lnR>
                    <a:lnT>
                      <a:noFill/>
                    </a:lnT>
                    <a:lnB>
                      <a:noFill/>
                    </a:lnB>
                    <a:no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F6C51B"/>
                    </a:solidFill>
                  </a:tcPr>
                </a:tc>
                <a:tc>
                  <a:txBody>
                    <a:bodyPr/>
                    <a:lstStyle/>
                    <a:p>
                      <a:pPr algn="ctr" rtl="0" fontAlgn="ctr">
                        <a:buNone/>
                      </a:pPr>
                      <a:r>
                        <a:rPr lang="en-US" sz="1400" b="1" i="0" u="none" strike="noStrike">
                          <a:solidFill>
                            <a:srgbClr val="14558F"/>
                          </a:solidFill>
                          <a:effectLst/>
                          <a:latin typeface="Century Gothic" panose="020B0502020202020204" pitchFamily="34" charset="0"/>
                        </a:rPr>
                        <a:t>2025</a:t>
                      </a:r>
                    </a:p>
                  </a:txBody>
                  <a:tcPr marL="3849" marR="3849" marT="3849" marB="0" anchor="ctr">
                    <a:lnL>
                      <a:noFill/>
                    </a:lnL>
                    <a:lnR>
                      <a:noFill/>
                    </a:lnR>
                    <a:lnT>
                      <a:noFill/>
                    </a:lnT>
                    <a:lnB>
                      <a:noFill/>
                    </a:lnB>
                    <a:solidFill>
                      <a:srgbClr val="F6C51B"/>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F6C51B"/>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F6C51B"/>
                    </a:solidFill>
                  </a:tcPr>
                </a:tc>
                <a:tc>
                  <a:txBody>
                    <a:bodyPr/>
                    <a:lstStyle/>
                    <a:p>
                      <a:pPr algn="ctr" rtl="0" fontAlgn="ctr">
                        <a:buNone/>
                      </a:pPr>
                      <a:r>
                        <a:rPr lang="en-US" sz="1400" b="1" i="0" u="none" strike="noStrike">
                          <a:solidFill>
                            <a:srgbClr val="14558F"/>
                          </a:solidFill>
                          <a:effectLst/>
                          <a:latin typeface="Century Gothic" panose="020B0502020202020204" pitchFamily="34" charset="0"/>
                        </a:rPr>
                        <a:t>2026</a:t>
                      </a:r>
                    </a:p>
                  </a:txBody>
                  <a:tcPr marL="3849" marR="3849" marT="3849" marB="0" anchor="ctr">
                    <a:lnL>
                      <a:noFill/>
                    </a:lnL>
                    <a:lnR>
                      <a:noFill/>
                    </a:lnR>
                    <a:lnT>
                      <a:noFill/>
                    </a:lnT>
                    <a:lnB>
                      <a:noFill/>
                    </a:lnB>
                    <a:solidFill>
                      <a:srgbClr val="F6C51B"/>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F6C51B"/>
                    </a:solidFill>
                  </a:tcPr>
                </a:tc>
                <a:extLst>
                  <a:ext uri="{0D108BD9-81ED-4DB2-BD59-A6C34878D82A}">
                    <a16:rowId xmlns:a16="http://schemas.microsoft.com/office/drawing/2014/main" val="2217211716"/>
                  </a:ext>
                </a:extLst>
              </a:tr>
              <a:tr h="192466">
                <a:tc>
                  <a:txBody>
                    <a:bodyPr/>
                    <a:lstStyle/>
                    <a:p>
                      <a:pPr algn="l" rtl="0" fontAlgn="ctr">
                        <a:buNone/>
                      </a:pPr>
                      <a:r>
                        <a:rPr lang="en-US" sz="1400" b="0" i="0" u="none" strike="noStrike">
                          <a:solidFill>
                            <a:srgbClr val="14558F"/>
                          </a:solidFill>
                          <a:effectLst/>
                          <a:latin typeface="Century Gothic" panose="020B0502020202020204" pitchFamily="34" charset="0"/>
                        </a:rPr>
                        <a:t>Task #</a:t>
                      </a:r>
                    </a:p>
                  </a:txBody>
                  <a:tcPr marL="34644" marR="3849" marT="3849" marB="0" anchor="ctr">
                    <a:lnL>
                      <a:noFill/>
                    </a:lnL>
                    <a:lnR>
                      <a:noFill/>
                    </a:lnR>
                    <a:lnT>
                      <a:noFill/>
                    </a:lnT>
                    <a:lnB>
                      <a:noFill/>
                    </a:lnB>
                    <a:solidFill>
                      <a:srgbClr val="FBE8A4"/>
                    </a:solidFill>
                  </a:tcPr>
                </a:tc>
                <a:tc>
                  <a:txBody>
                    <a:bodyPr/>
                    <a:lstStyle/>
                    <a:p>
                      <a:pPr algn="l" rtl="0" fontAlgn="ctr">
                        <a:buNone/>
                      </a:pPr>
                      <a:r>
                        <a:rPr lang="en-US" sz="1400" b="0" i="0" u="none" strike="noStrike" dirty="0">
                          <a:solidFill>
                            <a:srgbClr val="14558F"/>
                          </a:solidFill>
                          <a:effectLst/>
                          <a:latin typeface="Century Gothic" panose="020B0502020202020204" pitchFamily="34" charset="0"/>
                        </a:rPr>
                        <a:t>Task </a:t>
                      </a:r>
                    </a:p>
                  </a:txBody>
                  <a:tcPr marL="34644" marR="3849" marT="3849" marB="0" anchor="ctr">
                    <a:lnL>
                      <a:noFill/>
                    </a:lnL>
                    <a:lnR>
                      <a:noFill/>
                    </a:lnR>
                    <a:lnT>
                      <a:noFill/>
                    </a:lnT>
                    <a:lnB>
                      <a:noFill/>
                    </a:lnB>
                    <a:solidFill>
                      <a:srgbClr val="FBE8A4"/>
                    </a:solidFill>
                  </a:tcPr>
                </a:tc>
                <a:tc>
                  <a:txBody>
                    <a:bodyPr/>
                    <a:lstStyle/>
                    <a:p>
                      <a:pPr algn="ctr" rtl="0" fontAlgn="ctr">
                        <a:buNone/>
                      </a:pPr>
                      <a:r>
                        <a:rPr lang="en-US" sz="1400" b="0" i="0" u="none" strike="noStrike">
                          <a:solidFill>
                            <a:srgbClr val="14558F"/>
                          </a:solidFill>
                          <a:effectLst/>
                          <a:latin typeface="Century Gothic" panose="020B0502020202020204" pitchFamily="34" charset="0"/>
                        </a:rPr>
                        <a:t>Spring</a:t>
                      </a:r>
                    </a:p>
                  </a:txBody>
                  <a:tcPr marL="3849" marR="3849" marT="3849" marB="0" anchor="ctr">
                    <a:lnL>
                      <a:noFill/>
                    </a:lnL>
                    <a:lnR>
                      <a:noFill/>
                    </a:lnR>
                    <a:lnT>
                      <a:noFill/>
                    </a:lnT>
                    <a:lnB>
                      <a:noFill/>
                    </a:lnB>
                    <a:solidFill>
                      <a:srgbClr val="FBE8A4"/>
                    </a:solidFill>
                  </a:tcPr>
                </a:tc>
                <a:tc>
                  <a:txBody>
                    <a:bodyPr/>
                    <a:lstStyle/>
                    <a:p>
                      <a:pPr algn="ctr" rtl="0" fontAlgn="ctr">
                        <a:buNone/>
                      </a:pPr>
                      <a:r>
                        <a:rPr lang="en-US" sz="1400" b="0" i="0" u="none" strike="noStrike">
                          <a:solidFill>
                            <a:srgbClr val="14558F"/>
                          </a:solidFill>
                          <a:effectLst/>
                          <a:latin typeface="Century Gothic" panose="020B0502020202020204" pitchFamily="34" charset="0"/>
                        </a:rPr>
                        <a:t>Summer</a:t>
                      </a:r>
                    </a:p>
                  </a:txBody>
                  <a:tcPr marL="3849" marR="3849" marT="3849" marB="0" anchor="ctr">
                    <a:lnL>
                      <a:noFill/>
                    </a:lnL>
                    <a:lnR>
                      <a:noFill/>
                    </a:lnR>
                    <a:lnT>
                      <a:noFill/>
                    </a:lnT>
                    <a:lnB>
                      <a:noFill/>
                    </a:lnB>
                    <a:solidFill>
                      <a:srgbClr val="FBE8A4"/>
                    </a:solidFill>
                  </a:tcPr>
                </a:tc>
                <a:tc>
                  <a:txBody>
                    <a:bodyPr/>
                    <a:lstStyle/>
                    <a:p>
                      <a:pPr algn="ctr" rtl="0" fontAlgn="ctr">
                        <a:buNone/>
                      </a:pPr>
                      <a:r>
                        <a:rPr lang="en-US" sz="1400" b="0" i="0" u="none" strike="noStrike">
                          <a:solidFill>
                            <a:srgbClr val="14558F"/>
                          </a:solidFill>
                          <a:effectLst/>
                          <a:latin typeface="Century Gothic" panose="020B0502020202020204" pitchFamily="34" charset="0"/>
                        </a:rPr>
                        <a:t>Fall</a:t>
                      </a:r>
                    </a:p>
                  </a:txBody>
                  <a:tcPr marL="3849" marR="3849" marT="3849" marB="0" anchor="ctr">
                    <a:lnL>
                      <a:noFill/>
                    </a:lnL>
                    <a:lnR>
                      <a:noFill/>
                    </a:lnR>
                    <a:lnT>
                      <a:noFill/>
                    </a:lnT>
                    <a:lnB>
                      <a:noFill/>
                    </a:lnB>
                    <a:solidFill>
                      <a:srgbClr val="FBE8A4"/>
                    </a:solidFill>
                  </a:tcPr>
                </a:tc>
                <a:tc>
                  <a:txBody>
                    <a:bodyPr/>
                    <a:lstStyle/>
                    <a:p>
                      <a:pPr algn="ctr" rtl="0" fontAlgn="ctr">
                        <a:buNone/>
                      </a:pPr>
                      <a:r>
                        <a:rPr lang="en-US" sz="1400" b="0" i="0" u="none" strike="noStrike">
                          <a:solidFill>
                            <a:srgbClr val="14558F"/>
                          </a:solidFill>
                          <a:effectLst/>
                          <a:latin typeface="Century Gothic" panose="020B0502020202020204" pitchFamily="34" charset="0"/>
                        </a:rPr>
                        <a:t>Winter</a:t>
                      </a:r>
                    </a:p>
                  </a:txBody>
                  <a:tcPr marL="3849" marR="3849" marT="3849" marB="0" anchor="ctr">
                    <a:lnL>
                      <a:noFill/>
                    </a:lnL>
                    <a:lnR>
                      <a:noFill/>
                    </a:lnR>
                    <a:lnT>
                      <a:noFill/>
                    </a:lnT>
                    <a:lnB>
                      <a:noFill/>
                    </a:lnB>
                    <a:solidFill>
                      <a:srgbClr val="FBE8A4"/>
                    </a:solidFill>
                  </a:tcPr>
                </a:tc>
                <a:tc>
                  <a:txBody>
                    <a:bodyPr/>
                    <a:lstStyle/>
                    <a:p>
                      <a:pPr algn="ctr" rtl="0" fontAlgn="ctr">
                        <a:buNone/>
                      </a:pPr>
                      <a:r>
                        <a:rPr lang="en-US" sz="1400" b="0" i="0" u="none" strike="noStrike">
                          <a:solidFill>
                            <a:srgbClr val="14558F"/>
                          </a:solidFill>
                          <a:effectLst/>
                          <a:latin typeface="Century Gothic" panose="020B0502020202020204" pitchFamily="34" charset="0"/>
                        </a:rPr>
                        <a:t>Spring</a:t>
                      </a:r>
                    </a:p>
                  </a:txBody>
                  <a:tcPr marL="3849" marR="3849" marT="3849" marB="0" anchor="ctr">
                    <a:lnL>
                      <a:noFill/>
                    </a:lnL>
                    <a:lnR>
                      <a:noFill/>
                    </a:lnR>
                    <a:lnT>
                      <a:noFill/>
                    </a:lnT>
                    <a:lnB>
                      <a:noFill/>
                    </a:lnB>
                    <a:solidFill>
                      <a:srgbClr val="FBE8A4"/>
                    </a:solidFill>
                  </a:tcPr>
                </a:tc>
                <a:tc>
                  <a:txBody>
                    <a:bodyPr/>
                    <a:lstStyle/>
                    <a:p>
                      <a:pPr algn="ctr" rtl="0" fontAlgn="ctr">
                        <a:buNone/>
                      </a:pPr>
                      <a:r>
                        <a:rPr lang="en-US" sz="1400" b="0" i="0" u="none" strike="noStrike">
                          <a:solidFill>
                            <a:srgbClr val="14558F"/>
                          </a:solidFill>
                          <a:effectLst/>
                          <a:latin typeface="Century Gothic" panose="020B0502020202020204" pitchFamily="34" charset="0"/>
                        </a:rPr>
                        <a:t>Summer+</a:t>
                      </a:r>
                    </a:p>
                  </a:txBody>
                  <a:tcPr marL="3849" marR="3849" marT="3849" marB="0" anchor="ctr">
                    <a:lnL>
                      <a:noFill/>
                    </a:lnL>
                    <a:lnR>
                      <a:noFill/>
                    </a:lnR>
                    <a:lnT>
                      <a:noFill/>
                    </a:lnT>
                    <a:lnB>
                      <a:noFill/>
                    </a:lnB>
                    <a:solidFill>
                      <a:srgbClr val="FBE8A4"/>
                    </a:solidFill>
                  </a:tcPr>
                </a:tc>
                <a:extLst>
                  <a:ext uri="{0D108BD9-81ED-4DB2-BD59-A6C34878D82A}">
                    <a16:rowId xmlns:a16="http://schemas.microsoft.com/office/drawing/2014/main" val="1020485669"/>
                  </a:ext>
                </a:extLst>
              </a:tr>
              <a:tr h="357987">
                <a:tc>
                  <a:txBody>
                    <a:bodyPr/>
                    <a:lstStyle/>
                    <a:p>
                      <a:pPr algn="l" fontAlgn="ctr">
                        <a:buNone/>
                      </a:pPr>
                      <a:r>
                        <a:rPr lang="en-US" sz="1400" b="0" i="0" u="none" strike="noStrike">
                          <a:solidFill>
                            <a:srgbClr val="000000"/>
                          </a:solidFill>
                          <a:effectLst/>
                          <a:latin typeface="Arial" panose="020B0604020202020204" pitchFamily="34" charset="0"/>
                        </a:rPr>
                        <a:t> </a:t>
                      </a:r>
                    </a:p>
                  </a:txBody>
                  <a:tcPr marL="34644" marR="3849" marT="3849" marB="0" anchor="ctr">
                    <a:lnL>
                      <a:noFill/>
                    </a:lnL>
                    <a:lnR>
                      <a:noFill/>
                    </a:lnR>
                    <a:lnT>
                      <a:noFill/>
                    </a:lnT>
                    <a:lnB>
                      <a:noFill/>
                    </a:lnB>
                    <a:solidFill>
                      <a:srgbClr val="14558F"/>
                    </a:solidFill>
                  </a:tcPr>
                </a:tc>
                <a:tc>
                  <a:txBody>
                    <a:bodyPr/>
                    <a:lstStyle/>
                    <a:p>
                      <a:pPr algn="l" rtl="0" fontAlgn="ctr">
                        <a:buNone/>
                      </a:pPr>
                      <a:r>
                        <a:rPr lang="en-US" sz="1400" b="0" i="0" u="none" strike="noStrike">
                          <a:solidFill>
                            <a:srgbClr val="D6E7DD"/>
                          </a:solidFill>
                          <a:effectLst/>
                          <a:latin typeface="Franklin Gothic Medium" panose="020B0603020102020204" pitchFamily="34" charset="0"/>
                        </a:rPr>
                        <a:t>Phase 1. Area Inventory &amp; Analysis</a:t>
                      </a:r>
                    </a:p>
                  </a:txBody>
                  <a:tcPr marL="34644"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l" fontAlgn="ctr">
                        <a:buNone/>
                      </a:pPr>
                      <a:r>
                        <a:rPr lang="en-US" sz="1400" b="0" i="0" u="none" strike="noStrike">
                          <a:solidFill>
                            <a:srgbClr val="000000"/>
                          </a:solidFill>
                          <a:effectLst/>
                          <a:latin typeface="Arial" panose="020B0604020202020204" pitchFamily="34" charset="0"/>
                        </a:rPr>
                        <a:t> </a:t>
                      </a:r>
                    </a:p>
                  </a:txBody>
                  <a:tcPr marL="34644" marR="3849" marT="3849" marB="0" anchor="ctr">
                    <a:lnL>
                      <a:noFill/>
                    </a:lnL>
                    <a:lnR>
                      <a:noFill/>
                    </a:lnR>
                    <a:lnT>
                      <a:noFill/>
                    </a:lnT>
                    <a:lnB>
                      <a:noFill/>
                    </a:lnB>
                    <a:solidFill>
                      <a:srgbClr val="14558F"/>
                    </a:solidFill>
                  </a:tcPr>
                </a:tc>
                <a:extLst>
                  <a:ext uri="{0D108BD9-81ED-4DB2-BD59-A6C34878D82A}">
                    <a16:rowId xmlns:a16="http://schemas.microsoft.com/office/drawing/2014/main" val="3877491287"/>
                  </a:ext>
                </a:extLst>
              </a:tr>
              <a:tr h="215562">
                <a:tc>
                  <a:txBody>
                    <a:bodyPr/>
                    <a:lstStyle/>
                    <a:p>
                      <a:pPr algn="r" rtl="0" fontAlgn="ctr">
                        <a:buNone/>
                      </a:pPr>
                      <a:r>
                        <a:rPr lang="en-US" sz="1400" b="0" i="0" u="none" strike="noStrike">
                          <a:solidFill>
                            <a:srgbClr val="14558F"/>
                          </a:solidFill>
                          <a:effectLst/>
                          <a:latin typeface="Franklin Gothic Medium" panose="020B0603020102020204" pitchFamily="34" charset="0"/>
                        </a:rPr>
                        <a:t>1</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Trail Inventory </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3122500348"/>
                  </a:ext>
                </a:extLst>
              </a:tr>
              <a:tr h="323343">
                <a:tc>
                  <a:txBody>
                    <a:bodyPr/>
                    <a:lstStyle/>
                    <a:p>
                      <a:pPr algn="r" rtl="0" fontAlgn="ctr">
                        <a:buNone/>
                      </a:pPr>
                      <a:r>
                        <a:rPr lang="en-US" sz="1400" b="0" i="0" u="none" strike="noStrike">
                          <a:solidFill>
                            <a:srgbClr val="14558F"/>
                          </a:solidFill>
                          <a:effectLst/>
                          <a:latin typeface="Franklin Gothic Medium" panose="020B0603020102020204" pitchFamily="34" charset="0"/>
                        </a:rPr>
                        <a:t>2</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Resource Mapping &amp; Analysis</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643670082"/>
                  </a:ext>
                </a:extLst>
              </a:tr>
              <a:tr h="215562">
                <a:tc>
                  <a:txBody>
                    <a:bodyPr/>
                    <a:lstStyle/>
                    <a:p>
                      <a:pPr algn="r" rtl="0" fontAlgn="ctr">
                        <a:buNone/>
                      </a:pPr>
                      <a:r>
                        <a:rPr lang="en-US" sz="1400" b="0" i="0" u="none" strike="noStrike">
                          <a:solidFill>
                            <a:srgbClr val="14558F"/>
                          </a:solidFill>
                          <a:effectLst/>
                          <a:latin typeface="Franklin Gothic Medium" panose="020B0603020102020204" pitchFamily="34" charset="0"/>
                        </a:rPr>
                        <a:t>3</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dirty="0">
                          <a:solidFill>
                            <a:srgbClr val="14558F"/>
                          </a:solidFill>
                          <a:effectLst/>
                          <a:latin typeface="Century Gothic" panose="020B0502020202020204" pitchFamily="34" charset="0"/>
                        </a:rPr>
                        <a:t>DCR Staff Meeting</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1684913813"/>
                  </a:ext>
                </a:extLst>
              </a:tr>
              <a:tr h="357987">
                <a:tc>
                  <a:txBody>
                    <a:bodyPr/>
                    <a:lstStyle/>
                    <a:p>
                      <a:pPr algn="r" fontAlgn="ctr">
                        <a:buNone/>
                      </a:pPr>
                      <a:r>
                        <a:rPr lang="en-US" sz="1400" b="0" i="0" u="none" strike="noStrike" dirty="0">
                          <a:solidFill>
                            <a:srgbClr val="000000"/>
                          </a:solidFill>
                          <a:effectLst/>
                          <a:latin typeface="Arial" panose="020B0604020202020204" pitchFamily="34" charset="0"/>
                        </a:rPr>
                        <a:t> </a:t>
                      </a:r>
                    </a:p>
                  </a:txBody>
                  <a:tcPr marL="3849" marR="34644" marT="3849" marB="0" anchor="ctr">
                    <a:lnL>
                      <a:noFill/>
                    </a:lnL>
                    <a:lnR>
                      <a:noFill/>
                    </a:lnR>
                    <a:lnT>
                      <a:noFill/>
                    </a:lnT>
                    <a:lnB>
                      <a:noFill/>
                    </a:lnB>
                    <a:solidFill>
                      <a:srgbClr val="14558F"/>
                    </a:solidFill>
                  </a:tcPr>
                </a:tc>
                <a:tc>
                  <a:txBody>
                    <a:bodyPr/>
                    <a:lstStyle/>
                    <a:p>
                      <a:pPr algn="l" rtl="0" fontAlgn="ctr">
                        <a:buNone/>
                      </a:pPr>
                      <a:r>
                        <a:rPr lang="en-US" sz="1400" b="0" i="0" u="none" strike="noStrike">
                          <a:solidFill>
                            <a:srgbClr val="D6E7DD"/>
                          </a:solidFill>
                          <a:effectLst/>
                          <a:latin typeface="Franklin Gothic Medium" panose="020B0603020102020204" pitchFamily="34" charset="0"/>
                        </a:rPr>
                        <a:t>Phase 2. Trail Options &amp; Preferred Plan</a:t>
                      </a:r>
                    </a:p>
                  </a:txBody>
                  <a:tcPr marL="34644"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extLst>
                  <a:ext uri="{0D108BD9-81ED-4DB2-BD59-A6C34878D82A}">
                    <a16:rowId xmlns:a16="http://schemas.microsoft.com/office/drawing/2014/main" val="2163046256"/>
                  </a:ext>
                </a:extLst>
              </a:tr>
              <a:tr h="215562">
                <a:tc>
                  <a:txBody>
                    <a:bodyPr/>
                    <a:lstStyle/>
                    <a:p>
                      <a:pPr algn="r" rtl="0" fontAlgn="ctr">
                        <a:buNone/>
                      </a:pPr>
                      <a:r>
                        <a:rPr lang="en-US" sz="1400" b="0" i="0" u="none" strike="noStrike">
                          <a:solidFill>
                            <a:srgbClr val="14558F"/>
                          </a:solidFill>
                          <a:effectLst/>
                          <a:latin typeface="Franklin Gothic Medium" panose="020B0603020102020204" pitchFamily="34" charset="0"/>
                        </a:rPr>
                        <a:t>4</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Collaborator Meeting</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717027934"/>
                  </a:ext>
                </a:extLst>
              </a:tr>
              <a:tr h="215562">
                <a:tc>
                  <a:txBody>
                    <a:bodyPr/>
                    <a:lstStyle/>
                    <a:p>
                      <a:pPr algn="r" rtl="0" fontAlgn="ctr">
                        <a:buNone/>
                      </a:pPr>
                      <a:r>
                        <a:rPr lang="en-US" sz="1400" b="0" i="0" u="none" strike="noStrike">
                          <a:solidFill>
                            <a:srgbClr val="14558F"/>
                          </a:solidFill>
                          <a:effectLst/>
                          <a:latin typeface="Franklin Gothic Medium" panose="020B0603020102020204" pitchFamily="34" charset="0"/>
                        </a:rPr>
                        <a:t>5</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Public Meeting</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3811183515"/>
                  </a:ext>
                </a:extLst>
              </a:tr>
              <a:tr h="323343">
                <a:tc>
                  <a:txBody>
                    <a:bodyPr/>
                    <a:lstStyle/>
                    <a:p>
                      <a:pPr algn="r" rtl="0" fontAlgn="ctr">
                        <a:buNone/>
                      </a:pPr>
                      <a:r>
                        <a:rPr lang="en-US" sz="1400" b="0" i="0" u="none" strike="noStrike">
                          <a:solidFill>
                            <a:srgbClr val="14558F"/>
                          </a:solidFill>
                          <a:effectLst/>
                          <a:latin typeface="Franklin Gothic Medium" panose="020B0603020102020204" pitchFamily="34" charset="0"/>
                        </a:rPr>
                        <a:t>6</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Synthesis &amp; Recommendations </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1327555868"/>
                  </a:ext>
                </a:extLst>
              </a:tr>
              <a:tr h="215562">
                <a:tc>
                  <a:txBody>
                    <a:bodyPr/>
                    <a:lstStyle/>
                    <a:p>
                      <a:pPr algn="r" rtl="0" fontAlgn="ctr">
                        <a:buNone/>
                      </a:pPr>
                      <a:r>
                        <a:rPr lang="en-US" sz="1400" b="0" i="0" u="none" strike="noStrike">
                          <a:solidFill>
                            <a:srgbClr val="14558F"/>
                          </a:solidFill>
                          <a:effectLst/>
                          <a:latin typeface="Franklin Gothic Medium" panose="020B0603020102020204" pitchFamily="34" charset="0"/>
                        </a:rPr>
                        <a:t>7</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Updated Trail Network</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2352653962"/>
                  </a:ext>
                </a:extLst>
              </a:tr>
              <a:tr h="238658">
                <a:tc>
                  <a:txBody>
                    <a:bodyPr/>
                    <a:lstStyle/>
                    <a:p>
                      <a:pPr algn="r" fontAlgn="ctr">
                        <a:buNone/>
                      </a:pPr>
                      <a:r>
                        <a:rPr lang="en-US" sz="1400" b="0" i="0" u="none" strike="noStrike">
                          <a:solidFill>
                            <a:srgbClr val="000000"/>
                          </a:solidFill>
                          <a:effectLst/>
                          <a:latin typeface="Arial" panose="020B0604020202020204" pitchFamily="34" charset="0"/>
                        </a:rPr>
                        <a:t> </a:t>
                      </a:r>
                    </a:p>
                  </a:txBody>
                  <a:tcPr marL="3849" marR="34644" marT="3849" marB="0" anchor="ctr">
                    <a:lnL>
                      <a:noFill/>
                    </a:lnL>
                    <a:lnR>
                      <a:noFill/>
                    </a:lnR>
                    <a:lnT>
                      <a:noFill/>
                    </a:lnT>
                    <a:lnB>
                      <a:noFill/>
                    </a:lnB>
                    <a:solidFill>
                      <a:srgbClr val="14558F"/>
                    </a:solidFill>
                  </a:tcPr>
                </a:tc>
                <a:tc>
                  <a:txBody>
                    <a:bodyPr/>
                    <a:lstStyle/>
                    <a:p>
                      <a:pPr algn="l" rtl="0" fontAlgn="ctr">
                        <a:buNone/>
                      </a:pPr>
                      <a:r>
                        <a:rPr lang="en-US" sz="1400" b="0" i="0" u="none" strike="noStrike">
                          <a:solidFill>
                            <a:srgbClr val="D6E7DD"/>
                          </a:solidFill>
                          <a:effectLst/>
                          <a:latin typeface="Franklin Gothic Medium" panose="020B0603020102020204" pitchFamily="34" charset="0"/>
                        </a:rPr>
                        <a:t>Phase 3. Final Trails Plan</a:t>
                      </a:r>
                    </a:p>
                  </a:txBody>
                  <a:tcPr marL="34644"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extLst>
                  <a:ext uri="{0D108BD9-81ED-4DB2-BD59-A6C34878D82A}">
                    <a16:rowId xmlns:a16="http://schemas.microsoft.com/office/drawing/2014/main" val="3807696706"/>
                  </a:ext>
                </a:extLst>
              </a:tr>
              <a:tr h="323343">
                <a:tc>
                  <a:txBody>
                    <a:bodyPr/>
                    <a:lstStyle/>
                    <a:p>
                      <a:pPr algn="r" rtl="0" fontAlgn="ctr">
                        <a:buNone/>
                      </a:pPr>
                      <a:r>
                        <a:rPr lang="en-US" sz="1400" b="0" i="0" u="none" strike="noStrike">
                          <a:solidFill>
                            <a:srgbClr val="14558F"/>
                          </a:solidFill>
                          <a:effectLst/>
                          <a:latin typeface="Franklin Gothic Medium" panose="020B0603020102020204" pitchFamily="34" charset="0"/>
                        </a:rPr>
                        <a:t>8</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Second Public Meeting</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2774520137"/>
                  </a:ext>
                </a:extLst>
              </a:tr>
              <a:tr h="103932">
                <a:tc>
                  <a:txBody>
                    <a:bodyPr/>
                    <a:lstStyle/>
                    <a:p>
                      <a:pPr algn="r" rtl="0" fontAlgn="ctr">
                        <a:buNone/>
                      </a:pPr>
                      <a:r>
                        <a:rPr lang="en-US" sz="1400" b="0" i="0" u="none" strike="noStrike">
                          <a:solidFill>
                            <a:srgbClr val="14558F"/>
                          </a:solidFill>
                          <a:effectLst/>
                          <a:latin typeface="Franklin Gothic Medium" panose="020B0603020102020204" pitchFamily="34" charset="0"/>
                        </a:rPr>
                        <a:t>9</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Final Report</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982509349"/>
                  </a:ext>
                </a:extLst>
              </a:tr>
              <a:tr h="477316">
                <a:tc>
                  <a:txBody>
                    <a:bodyPr/>
                    <a:lstStyle/>
                    <a:p>
                      <a:pPr algn="r" fontAlgn="ctr">
                        <a:buNone/>
                      </a:pPr>
                      <a:r>
                        <a:rPr lang="en-US" sz="1400" b="0" i="0" u="none" strike="noStrike">
                          <a:solidFill>
                            <a:srgbClr val="000000"/>
                          </a:solidFill>
                          <a:effectLst/>
                          <a:latin typeface="Arial" panose="020B0604020202020204" pitchFamily="34" charset="0"/>
                        </a:rPr>
                        <a:t> </a:t>
                      </a:r>
                    </a:p>
                  </a:txBody>
                  <a:tcPr marL="3849" marR="34644" marT="3849" marB="0" anchor="ctr">
                    <a:lnL>
                      <a:noFill/>
                    </a:lnL>
                    <a:lnR>
                      <a:noFill/>
                    </a:lnR>
                    <a:lnT>
                      <a:noFill/>
                    </a:lnT>
                    <a:lnB>
                      <a:noFill/>
                    </a:lnB>
                    <a:solidFill>
                      <a:srgbClr val="14558F"/>
                    </a:solidFill>
                  </a:tcPr>
                </a:tc>
                <a:tc>
                  <a:txBody>
                    <a:bodyPr/>
                    <a:lstStyle/>
                    <a:p>
                      <a:pPr algn="l" rtl="0" fontAlgn="ctr">
                        <a:buNone/>
                      </a:pPr>
                      <a:r>
                        <a:rPr lang="en-US" sz="1400" b="0" i="0" u="none" strike="noStrike">
                          <a:solidFill>
                            <a:srgbClr val="D6E7DD"/>
                          </a:solidFill>
                          <a:effectLst/>
                          <a:latin typeface="Franklin Gothic Medium" panose="020B0603020102020204" pitchFamily="34" charset="0"/>
                        </a:rPr>
                        <a:t>Phase 4. Project planning/permitting</a:t>
                      </a:r>
                    </a:p>
                  </a:txBody>
                  <a:tcPr marL="34644"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extLst>
                  <a:ext uri="{0D108BD9-81ED-4DB2-BD59-A6C34878D82A}">
                    <a16:rowId xmlns:a16="http://schemas.microsoft.com/office/drawing/2014/main" val="2321928669"/>
                  </a:ext>
                </a:extLst>
              </a:tr>
              <a:tr h="323343">
                <a:tc>
                  <a:txBody>
                    <a:bodyPr/>
                    <a:lstStyle/>
                    <a:p>
                      <a:pPr algn="r" rtl="0" fontAlgn="ctr">
                        <a:buNone/>
                      </a:pPr>
                      <a:r>
                        <a:rPr lang="en-US" sz="1400" b="0" i="0" u="none" strike="noStrike">
                          <a:solidFill>
                            <a:srgbClr val="14558F"/>
                          </a:solidFill>
                          <a:effectLst/>
                          <a:latin typeface="Franklin Gothic Medium" panose="020B0603020102020204" pitchFamily="34" charset="0"/>
                        </a:rPr>
                        <a:t>10</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E.g., Data, signage, permitting</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extLst>
                  <a:ext uri="{0D108BD9-81ED-4DB2-BD59-A6C34878D82A}">
                    <a16:rowId xmlns:a16="http://schemas.microsoft.com/office/drawing/2014/main" val="1179128891"/>
                  </a:ext>
                </a:extLst>
              </a:tr>
            </a:tbl>
          </a:graphicData>
        </a:graphic>
      </p:graphicFrame>
    </p:spTree>
    <p:extLst>
      <p:ext uri="{BB962C8B-B14F-4D97-AF65-F5344CB8AC3E}">
        <p14:creationId xmlns:p14="http://schemas.microsoft.com/office/powerpoint/2010/main" val="3462404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50660C-86AB-1DB2-BBCA-D949D12D9C54}"/>
              </a:ext>
            </a:extLst>
          </p:cNvPr>
          <p:cNvSpPr>
            <a:spLocks noGrp="1"/>
          </p:cNvSpPr>
          <p:nvPr>
            <p:ph type="title"/>
          </p:nvPr>
        </p:nvSpPr>
        <p:spPr>
          <a:xfrm>
            <a:off x="555585" y="1886673"/>
            <a:ext cx="4069881" cy="2777924"/>
          </a:xfrm>
        </p:spPr>
        <p:txBody>
          <a:bodyPr>
            <a:noAutofit/>
          </a:bodyPr>
          <a:lstStyle/>
          <a:p>
            <a:r>
              <a:rPr lang="en-US" sz="5400" dirty="0"/>
              <a:t>Inventory &amp; Assessment Identified…</a:t>
            </a:r>
          </a:p>
        </p:txBody>
      </p:sp>
      <p:sp>
        <p:nvSpPr>
          <p:cNvPr id="2" name="Content Placeholder 1">
            <a:extLst>
              <a:ext uri="{FF2B5EF4-FFF2-40B4-BE49-F238E27FC236}">
                <a16:creationId xmlns:a16="http://schemas.microsoft.com/office/drawing/2014/main" id="{87AC5C13-50A8-0C1C-4B9B-EB298EC3936C}"/>
              </a:ext>
            </a:extLst>
          </p:cNvPr>
          <p:cNvSpPr>
            <a:spLocks noGrp="1"/>
          </p:cNvSpPr>
          <p:nvPr>
            <p:ph idx="1"/>
          </p:nvPr>
        </p:nvSpPr>
        <p:spPr>
          <a:xfrm>
            <a:off x="5393803" y="1517248"/>
            <a:ext cx="4656258" cy="4572000"/>
          </a:xfrm>
        </p:spPr>
        <p:txBody>
          <a:bodyPr/>
          <a:lstStyle/>
          <a:p>
            <a:pPr marL="305435" indent="-305435"/>
            <a:r>
              <a:rPr lang="en-US" dirty="0">
                <a:latin typeface="Arial"/>
                <a:cs typeface="Arial"/>
              </a:rPr>
              <a:t>Moderate trail densities</a:t>
            </a:r>
          </a:p>
          <a:p>
            <a:pPr marL="305435" indent="-305435"/>
            <a:r>
              <a:rPr lang="en-US" dirty="0">
                <a:latin typeface="Arial"/>
                <a:cs typeface="Arial"/>
              </a:rPr>
              <a:t>Impacts to rare species and wildlife</a:t>
            </a:r>
          </a:p>
          <a:p>
            <a:pPr marL="305435" indent="-305435"/>
            <a:r>
              <a:rPr lang="en-US" dirty="0">
                <a:latin typeface="Arial"/>
                <a:cs typeface="Arial"/>
              </a:rPr>
              <a:t>Impacts to wetland resources</a:t>
            </a:r>
          </a:p>
        </p:txBody>
      </p:sp>
    </p:spTree>
    <p:extLst>
      <p:ext uri="{BB962C8B-B14F-4D97-AF65-F5344CB8AC3E}">
        <p14:creationId xmlns:p14="http://schemas.microsoft.com/office/powerpoint/2010/main" val="326309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0A26180-EFAF-5808-59D9-F092C58ECE6A}"/>
            </a:ext>
          </a:extLst>
        </p:cNvPr>
        <p:cNvGrpSpPr/>
        <p:nvPr/>
      </p:nvGrpSpPr>
      <p:grpSpPr>
        <a:xfrm>
          <a:off x="0" y="0"/>
          <a:ext cx="0" cy="0"/>
          <a:chOff x="0" y="0"/>
          <a:chExt cx="0" cy="0"/>
        </a:xfrm>
      </p:grpSpPr>
      <p:pic>
        <p:nvPicPr>
          <p:cNvPr id="19" name="Picture 18" descr="Map of Brimfield State Forest showing key locations such as forest headquarters, Dean Pond, Woodman Pond, and Dearth Hill Pond">
            <a:extLst>
              <a:ext uri="{FF2B5EF4-FFF2-40B4-BE49-F238E27FC236}">
                <a16:creationId xmlns:a16="http://schemas.microsoft.com/office/drawing/2014/main" id="{247EC878-8776-6306-D589-13D6148A7DCF}"/>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11443" r="8623"/>
          <a:stretch>
            <a:fillRect/>
          </a:stretch>
        </p:blipFill>
        <p:spPr>
          <a:xfrm>
            <a:off x="-29695" y="-21816"/>
            <a:ext cx="9056914" cy="6901632"/>
          </a:xfrm>
          <a:prstGeom prst="rect">
            <a:avLst/>
          </a:prstGeom>
          <a:effectLst/>
        </p:spPr>
      </p:pic>
      <p:sp>
        <p:nvSpPr>
          <p:cNvPr id="2" name="Rectangle 1">
            <a:extLst>
              <a:ext uri="{FF2B5EF4-FFF2-40B4-BE49-F238E27FC236}">
                <a16:creationId xmlns:a16="http://schemas.microsoft.com/office/drawing/2014/main" id="{154E4BAB-A88B-A3CB-AA18-04CDB309424E}"/>
              </a:ext>
              <a:ext uri="{C183D7F6-B498-43B3-948B-1728B52AA6E4}">
                <adec:decorative xmlns:adec="http://schemas.microsoft.com/office/drawing/2017/decorative" val="1"/>
              </a:ext>
            </a:extLst>
          </p:cNvPr>
          <p:cNvSpPr/>
          <p:nvPr/>
        </p:nvSpPr>
        <p:spPr>
          <a:xfrm>
            <a:off x="5539071" y="-21816"/>
            <a:ext cx="6652929" cy="99415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1A456FD-F08F-E1A6-5212-65708835C3F3}"/>
              </a:ext>
              <a:ext uri="{C183D7F6-B498-43B3-948B-1728B52AA6E4}">
                <adec:decorative xmlns:adec="http://schemas.microsoft.com/office/drawing/2017/decorative" val="1"/>
              </a:ext>
            </a:extLst>
          </p:cNvPr>
          <p:cNvSpPr/>
          <p:nvPr/>
        </p:nvSpPr>
        <p:spPr>
          <a:xfrm>
            <a:off x="5539071" y="953719"/>
            <a:ext cx="6652929" cy="675654"/>
          </a:xfrm>
          <a:prstGeom prst="rect">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E2F77DC2-0C25-DB20-D79E-0BB44B305E22}"/>
              </a:ext>
              <a:ext uri="{C183D7F6-B498-43B3-948B-1728B52AA6E4}">
                <adec:decorative xmlns:adec="http://schemas.microsoft.com/office/drawing/2017/decorative" val="0"/>
              </a:ext>
            </a:extLst>
          </p:cNvPr>
          <p:cNvSpPr txBox="1">
            <a:spLocks noGrp="1"/>
          </p:cNvSpPr>
          <p:nvPr>
            <p:ph type="title" idx="4294967295"/>
          </p:nvPr>
        </p:nvSpPr>
        <p:spPr>
          <a:xfrm>
            <a:off x="5539071" y="-8028"/>
            <a:ext cx="6652929" cy="8894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mj-lt"/>
                <a:ea typeface="+mj-ea"/>
                <a:cs typeface="+mj-cs"/>
              </a:rPr>
              <a:t>Brimfield State Forest</a:t>
            </a:r>
          </a:p>
        </p:txBody>
      </p:sp>
      <p:sp>
        <p:nvSpPr>
          <p:cNvPr id="7" name="TextBox 6">
            <a:extLst>
              <a:ext uri="{FF2B5EF4-FFF2-40B4-BE49-F238E27FC236}">
                <a16:creationId xmlns:a16="http://schemas.microsoft.com/office/drawing/2014/main" id="{AF74BA47-8984-36B7-13E0-A74FA0146F04}"/>
              </a:ext>
              <a:ext uri="{C183D7F6-B498-43B3-948B-1728B52AA6E4}">
                <adec:decorative xmlns:adec="http://schemas.microsoft.com/office/drawing/2017/decorative" val="0"/>
              </a:ext>
            </a:extLst>
          </p:cNvPr>
          <p:cNvSpPr txBox="1"/>
          <p:nvPr/>
        </p:nvSpPr>
        <p:spPr>
          <a:xfrm>
            <a:off x="5539071" y="972339"/>
            <a:ext cx="6652929" cy="584775"/>
          </a:xfrm>
          <a:prstGeom prst="rect">
            <a:avLst/>
          </a:prstGeom>
          <a:noFill/>
        </p:spPr>
        <p:txBody>
          <a:bodyPr wrap="square">
            <a:noAutofit/>
          </a:bodyPr>
          <a:lstStyle/>
          <a:p>
            <a:r>
              <a:rPr lang="en-US" sz="3200" dirty="0">
                <a:solidFill>
                  <a:srgbClr val="FFFFFF"/>
                </a:solidFill>
                <a:effectLst/>
              </a:rPr>
              <a:t>Inventory &amp; Assessment Maps</a:t>
            </a:r>
          </a:p>
        </p:txBody>
      </p:sp>
      <p:pic>
        <p:nvPicPr>
          <p:cNvPr id="33" name="Picture 32" descr="Reserve - the least fragmented forested areas where ecological processes will predominate and inform management, and where commercial timber harvesting is not allowed">
            <a:extLst>
              <a:ext uri="{FF2B5EF4-FFF2-40B4-BE49-F238E27FC236}">
                <a16:creationId xmlns:a16="http://schemas.microsoft.com/office/drawing/2014/main" id="{DF8C4A66-99D5-609D-E465-6F40F9C0EBEB}"/>
              </a:ext>
            </a:extLst>
          </p:cNvPr>
          <p:cNvPicPr>
            <a:picLocks noChangeAspect="1"/>
          </p:cNvPicPr>
          <p:nvPr/>
        </p:nvPicPr>
        <p:blipFill>
          <a:blip r:embed="rId4"/>
          <a:stretch>
            <a:fillRect/>
          </a:stretch>
        </p:blipFill>
        <p:spPr>
          <a:xfrm>
            <a:off x="9416074" y="2945883"/>
            <a:ext cx="2387071" cy="2049991"/>
          </a:xfrm>
          <a:prstGeom prst="rect">
            <a:avLst/>
          </a:prstGeom>
        </p:spPr>
      </p:pic>
      <p:sp>
        <p:nvSpPr>
          <p:cNvPr id="21" name="TextBox 20">
            <a:extLst>
              <a:ext uri="{FF2B5EF4-FFF2-40B4-BE49-F238E27FC236}">
                <a16:creationId xmlns:a16="http://schemas.microsoft.com/office/drawing/2014/main" id="{32194ECF-8F7B-340B-258C-1AACC9BEFF2E}"/>
              </a:ext>
              <a:ext uri="{C183D7F6-B498-43B3-948B-1728B52AA6E4}">
                <adec:decorative xmlns:adec="http://schemas.microsoft.com/office/drawing/2017/decorative" val="1"/>
              </a:ext>
            </a:extLst>
          </p:cNvPr>
          <p:cNvSpPr txBox="1"/>
          <p:nvPr/>
        </p:nvSpPr>
        <p:spPr>
          <a:xfrm>
            <a:off x="144890" y="3285603"/>
            <a:ext cx="2079171" cy="461665"/>
          </a:xfrm>
          <a:prstGeom prst="rect">
            <a:avLst/>
          </a:prstGeom>
          <a:noFill/>
          <a:effectLst>
            <a:glow rad="228600">
              <a:srgbClr val="C9D5C9"/>
            </a:glow>
          </a:effectLst>
        </p:spPr>
        <p:txBody>
          <a:bodyPr wrap="square" rtlCol="0">
            <a:spAutoFit/>
          </a:bodyPr>
          <a:lstStyle/>
          <a:p>
            <a:pPr algn="ctr"/>
            <a:r>
              <a:rPr lang="en-US" sz="2400">
                <a:solidFill>
                  <a:schemeClr val="accent4">
                    <a:lumMod val="75000"/>
                  </a:schemeClr>
                </a:solidFill>
                <a:effectLst>
                  <a:glow rad="381000">
                    <a:srgbClr val="C9D5C9">
                      <a:alpha val="70000"/>
                    </a:srgbClr>
                  </a:glow>
                </a:effectLst>
              </a:rPr>
              <a:t>Dean Pond</a:t>
            </a:r>
          </a:p>
        </p:txBody>
      </p:sp>
      <p:cxnSp>
        <p:nvCxnSpPr>
          <p:cNvPr id="25" name="Straight Arrow Connector 24">
            <a:extLst>
              <a:ext uri="{FF2B5EF4-FFF2-40B4-BE49-F238E27FC236}">
                <a16:creationId xmlns:a16="http://schemas.microsoft.com/office/drawing/2014/main" id="{7060B3A5-51C9-3C9B-604E-DADC99D5A5AC}"/>
              </a:ext>
              <a:ext uri="{C183D7F6-B498-43B3-948B-1728B52AA6E4}">
                <adec:decorative xmlns:adec="http://schemas.microsoft.com/office/drawing/2017/decorative" val="1"/>
              </a:ext>
            </a:extLst>
          </p:cNvPr>
          <p:cNvCxnSpPr>
            <a:cxnSpLocks/>
            <a:stCxn id="21" idx="0"/>
          </p:cNvCxnSpPr>
          <p:nvPr/>
        </p:nvCxnSpPr>
        <p:spPr>
          <a:xfrm flipV="1">
            <a:off x="1184476" y="2481943"/>
            <a:ext cx="100038" cy="803660"/>
          </a:xfrm>
          <a:prstGeom prst="straightConnector1">
            <a:avLst/>
          </a:prstGeom>
          <a:ln w="57150">
            <a:tailEnd type="triangle"/>
          </a:ln>
          <a:effectLst>
            <a:glow rad="381000">
              <a:srgbClr val="C9D5C9">
                <a:alpha val="70000"/>
              </a:srgbClr>
            </a:glow>
          </a:effectLst>
        </p:spPr>
        <p:style>
          <a:lnRef idx="1">
            <a:schemeClr val="accent3"/>
          </a:lnRef>
          <a:fillRef idx="0">
            <a:schemeClr val="accent3"/>
          </a:fillRef>
          <a:effectRef idx="0">
            <a:schemeClr val="accent3"/>
          </a:effectRef>
          <a:fontRef idx="minor">
            <a:schemeClr val="tx1"/>
          </a:fontRef>
        </p:style>
      </p:cxnSp>
      <p:cxnSp>
        <p:nvCxnSpPr>
          <p:cNvPr id="38" name="Straight Arrow Connector 37">
            <a:extLst>
              <a:ext uri="{FF2B5EF4-FFF2-40B4-BE49-F238E27FC236}">
                <a16:creationId xmlns:a16="http://schemas.microsoft.com/office/drawing/2014/main" id="{191B1B04-4056-122F-F6B0-CB866BC3793A}"/>
              </a:ext>
              <a:ext uri="{C183D7F6-B498-43B3-948B-1728B52AA6E4}">
                <adec:decorative xmlns:adec="http://schemas.microsoft.com/office/drawing/2017/decorative" val="1"/>
              </a:ext>
            </a:extLst>
          </p:cNvPr>
          <p:cNvCxnSpPr>
            <a:cxnSpLocks/>
            <a:stCxn id="40" idx="2"/>
          </p:cNvCxnSpPr>
          <p:nvPr/>
        </p:nvCxnSpPr>
        <p:spPr>
          <a:xfrm>
            <a:off x="2824445" y="461665"/>
            <a:ext cx="445129" cy="916374"/>
          </a:xfrm>
          <a:prstGeom prst="straightConnector1">
            <a:avLst/>
          </a:prstGeom>
          <a:ln w="57150">
            <a:solidFill>
              <a:schemeClr val="accent5">
                <a:lumMod val="50000"/>
              </a:schemeClr>
            </a:solidFill>
            <a:tailEnd type="triangle"/>
          </a:ln>
          <a:effectLst>
            <a:glow rad="381000">
              <a:srgbClr val="E3DED8">
                <a:alpha val="70000"/>
              </a:srgbClr>
            </a:glow>
          </a:effectLst>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45AC7BEE-FD50-5B27-E872-EBCB41CC10B6}"/>
              </a:ext>
              <a:ext uri="{C183D7F6-B498-43B3-948B-1728B52AA6E4}">
                <adec:decorative xmlns:adec="http://schemas.microsoft.com/office/drawing/2017/decorative" val="1"/>
              </a:ext>
            </a:extLst>
          </p:cNvPr>
          <p:cNvSpPr txBox="1"/>
          <p:nvPr/>
        </p:nvSpPr>
        <p:spPr>
          <a:xfrm>
            <a:off x="1642280" y="0"/>
            <a:ext cx="2364330" cy="461665"/>
          </a:xfrm>
          <a:prstGeom prst="rect">
            <a:avLst/>
          </a:prstGeom>
          <a:noFill/>
          <a:effectLst>
            <a:glow rad="127000">
              <a:srgbClr val="E3DED8"/>
            </a:glow>
          </a:effectLst>
        </p:spPr>
        <p:txBody>
          <a:bodyPr wrap="square" rtlCol="0">
            <a:spAutoFit/>
          </a:bodyPr>
          <a:lstStyle/>
          <a:p>
            <a:pPr algn="ctr"/>
            <a:r>
              <a:rPr lang="en-US" sz="2400" dirty="0">
                <a:solidFill>
                  <a:schemeClr val="accent5">
                    <a:lumMod val="50000"/>
                  </a:schemeClr>
                </a:solidFill>
                <a:effectLst>
                  <a:glow rad="381000">
                    <a:srgbClr val="E3DED8">
                      <a:alpha val="80000"/>
                    </a:srgbClr>
                  </a:glow>
                </a:effectLst>
              </a:rPr>
              <a:t>Headquarters</a:t>
            </a:r>
          </a:p>
        </p:txBody>
      </p:sp>
      <p:grpSp>
        <p:nvGrpSpPr>
          <p:cNvPr id="57" name="Group 56">
            <a:extLst>
              <a:ext uri="{FF2B5EF4-FFF2-40B4-BE49-F238E27FC236}">
                <a16:creationId xmlns:a16="http://schemas.microsoft.com/office/drawing/2014/main" id="{751CD006-4838-BE8F-9494-0E8C3A04085B}"/>
              </a:ext>
              <a:ext uri="{C183D7F6-B498-43B3-948B-1728B52AA6E4}">
                <adec:decorative xmlns:adec="http://schemas.microsoft.com/office/drawing/2017/decorative" val="1"/>
              </a:ext>
            </a:extLst>
          </p:cNvPr>
          <p:cNvGrpSpPr/>
          <p:nvPr/>
        </p:nvGrpSpPr>
        <p:grpSpPr>
          <a:xfrm>
            <a:off x="200815" y="5898432"/>
            <a:ext cx="252212" cy="759982"/>
            <a:chOff x="11437390" y="5822160"/>
            <a:chExt cx="374400" cy="867703"/>
          </a:xfrm>
          <a:effectLst>
            <a:glow rad="381000">
              <a:srgbClr val="C9D5C9">
                <a:alpha val="70000"/>
              </a:srgbClr>
            </a:glow>
          </a:effectLst>
        </p:grpSpPr>
        <p:sp>
          <p:nvSpPr>
            <p:cNvPr id="54" name="Isosceles Triangle 53">
              <a:extLst>
                <a:ext uri="{FF2B5EF4-FFF2-40B4-BE49-F238E27FC236}">
                  <a16:creationId xmlns:a16="http://schemas.microsoft.com/office/drawing/2014/main" id="{DBA0FCEB-F6C3-3671-F3D9-BB0C9010BB1C}"/>
                </a:ext>
              </a:extLst>
            </p:cNvPr>
            <p:cNvSpPr/>
            <p:nvPr/>
          </p:nvSpPr>
          <p:spPr>
            <a:xfrm>
              <a:off x="11536151" y="6212197"/>
              <a:ext cx="176879" cy="477666"/>
            </a:xfrm>
            <a:prstGeom prst="triangle">
              <a:avLst/>
            </a:prstGeom>
            <a:solidFill>
              <a:srgbClr val="000000"/>
            </a:solidFill>
            <a:ln w="12700">
              <a:solidFill>
                <a:srgbClr val="000000"/>
              </a:solidFill>
            </a:ln>
            <a:effectLst>
              <a:glow rad="381000">
                <a:srgbClr val="C9D5C9">
                  <a:alpha val="7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0000"/>
                </a:solidFill>
              </a:endParaRPr>
            </a:p>
          </p:txBody>
        </p:sp>
        <p:sp>
          <p:nvSpPr>
            <p:cNvPr id="56" name="TextBox 55">
              <a:extLst>
                <a:ext uri="{FF2B5EF4-FFF2-40B4-BE49-F238E27FC236}">
                  <a16:creationId xmlns:a16="http://schemas.microsoft.com/office/drawing/2014/main" id="{E53BCB35-3942-44C3-F7A6-A6313A093443}"/>
                </a:ext>
              </a:extLst>
            </p:cNvPr>
            <p:cNvSpPr txBox="1"/>
            <p:nvPr/>
          </p:nvSpPr>
          <p:spPr>
            <a:xfrm>
              <a:off x="11437390" y="5822160"/>
              <a:ext cx="374400" cy="421682"/>
            </a:xfrm>
            <a:prstGeom prst="rect">
              <a:avLst/>
            </a:prstGeom>
            <a:noFill/>
          </p:spPr>
          <p:txBody>
            <a:bodyPr wrap="square">
              <a:spAutoFit/>
            </a:bodyPr>
            <a:lstStyle/>
            <a:p>
              <a:pPr algn="ctr"/>
              <a:r>
                <a:rPr lang="en-US" b="1">
                  <a:solidFill>
                    <a:srgbClr val="000000"/>
                  </a:solidFill>
                  <a:effectLst>
                    <a:glow rad="381000">
                      <a:srgbClr val="C9D5C9">
                        <a:alpha val="70000"/>
                      </a:srgbClr>
                    </a:glow>
                  </a:effectLst>
                </a:rPr>
                <a:t>N</a:t>
              </a:r>
            </a:p>
          </p:txBody>
        </p:sp>
      </p:grpSp>
      <p:sp>
        <p:nvSpPr>
          <p:cNvPr id="61" name="Rectangle 60">
            <a:extLst>
              <a:ext uri="{FF2B5EF4-FFF2-40B4-BE49-F238E27FC236}">
                <a16:creationId xmlns:a16="http://schemas.microsoft.com/office/drawing/2014/main" id="{A3D6307C-BC80-4B2F-5CD6-6D9525498F6A}"/>
              </a:ext>
              <a:ext uri="{C183D7F6-B498-43B3-948B-1728B52AA6E4}">
                <adec:decorative xmlns:adec="http://schemas.microsoft.com/office/drawing/2017/decorative" val="1"/>
              </a:ext>
            </a:extLst>
          </p:cNvPr>
          <p:cNvSpPr/>
          <p:nvPr/>
        </p:nvSpPr>
        <p:spPr>
          <a:xfrm>
            <a:off x="-33866" y="-16933"/>
            <a:ext cx="1649124" cy="1595506"/>
          </a:xfrm>
          <a:prstGeom prst="rect">
            <a:avLst/>
          </a:prstGeom>
          <a:solidFill>
            <a:srgbClr val="FFFFFF"/>
          </a:solidFill>
          <a:ln w="19050">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u="sng" dirty="0">
                <a:solidFill>
                  <a:srgbClr val="000000"/>
                </a:solidFill>
              </a:rPr>
              <a:t>LEGEND</a:t>
            </a: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p:txBody>
      </p:sp>
      <p:pic>
        <p:nvPicPr>
          <p:cNvPr id="16" name="Picture 15">
            <a:extLst>
              <a:ext uri="{FF2B5EF4-FFF2-40B4-BE49-F238E27FC236}">
                <a16:creationId xmlns:a16="http://schemas.microsoft.com/office/drawing/2014/main" id="{11972834-C7E9-A3BE-D033-5B50BE4B4BB6}"/>
              </a:ext>
              <a:ext uri="{C183D7F6-B498-43B3-948B-1728B52AA6E4}">
                <adec:decorative xmlns:adec="http://schemas.microsoft.com/office/drawing/2017/decorative" val="1"/>
              </a:ext>
            </a:extLst>
          </p:cNvPr>
          <p:cNvPicPr>
            <a:picLocks noChangeAspect="1"/>
          </p:cNvPicPr>
          <p:nvPr/>
        </p:nvPicPr>
        <p:blipFill>
          <a:blip r:embed="rId5"/>
          <a:srcRect l="6884" t="43498" r="12373" b="4140"/>
          <a:stretch>
            <a:fillRect/>
          </a:stretch>
        </p:blipFill>
        <p:spPr>
          <a:xfrm>
            <a:off x="111024" y="337029"/>
            <a:ext cx="1372610" cy="1185993"/>
          </a:xfrm>
          <a:prstGeom prst="rect">
            <a:avLst/>
          </a:prstGeom>
          <a:ln w="19050">
            <a:noFill/>
          </a:ln>
        </p:spPr>
      </p:pic>
      <p:sp>
        <p:nvSpPr>
          <p:cNvPr id="20" name="TextBox 19">
            <a:extLst>
              <a:ext uri="{FF2B5EF4-FFF2-40B4-BE49-F238E27FC236}">
                <a16:creationId xmlns:a16="http://schemas.microsoft.com/office/drawing/2014/main" id="{C787CCED-F6AD-6A23-1F77-777E201937B7}"/>
              </a:ext>
              <a:ext uri="{C183D7F6-B498-43B3-948B-1728B52AA6E4}">
                <adec:decorative xmlns:adec="http://schemas.microsoft.com/office/drawing/2017/decorative" val="1"/>
              </a:ext>
            </a:extLst>
          </p:cNvPr>
          <p:cNvSpPr txBox="1"/>
          <p:nvPr/>
        </p:nvSpPr>
        <p:spPr>
          <a:xfrm>
            <a:off x="4093029" y="1804423"/>
            <a:ext cx="2079171" cy="830997"/>
          </a:xfrm>
          <a:prstGeom prst="rect">
            <a:avLst/>
          </a:prstGeom>
          <a:noFill/>
          <a:effectLst>
            <a:glow rad="228600">
              <a:srgbClr val="C9D5C9"/>
            </a:glow>
          </a:effectLst>
        </p:spPr>
        <p:txBody>
          <a:bodyPr wrap="square" rtlCol="0">
            <a:spAutoFit/>
          </a:bodyPr>
          <a:lstStyle/>
          <a:p>
            <a:pPr algn="ctr"/>
            <a:r>
              <a:rPr lang="en-US" sz="2400" dirty="0">
                <a:solidFill>
                  <a:schemeClr val="accent4">
                    <a:lumMod val="75000"/>
                  </a:schemeClr>
                </a:solidFill>
                <a:effectLst>
                  <a:glow rad="381000">
                    <a:srgbClr val="C9D5C9">
                      <a:alpha val="70000"/>
                    </a:srgbClr>
                  </a:glow>
                </a:effectLst>
              </a:rPr>
              <a:t>Dearth Hill Pond</a:t>
            </a:r>
          </a:p>
        </p:txBody>
      </p:sp>
      <p:cxnSp>
        <p:nvCxnSpPr>
          <p:cNvPr id="22" name="Straight Arrow Connector 21">
            <a:extLst>
              <a:ext uri="{FF2B5EF4-FFF2-40B4-BE49-F238E27FC236}">
                <a16:creationId xmlns:a16="http://schemas.microsoft.com/office/drawing/2014/main" id="{8F80B32B-616C-DA4B-F360-5CC1F25995D8}"/>
              </a:ext>
              <a:ext uri="{C183D7F6-B498-43B3-948B-1728B52AA6E4}">
                <adec:decorative xmlns:adec="http://schemas.microsoft.com/office/drawing/2017/decorative" val="1"/>
              </a:ext>
            </a:extLst>
          </p:cNvPr>
          <p:cNvCxnSpPr>
            <a:cxnSpLocks/>
          </p:cNvCxnSpPr>
          <p:nvPr/>
        </p:nvCxnSpPr>
        <p:spPr>
          <a:xfrm flipH="1" flipV="1">
            <a:off x="3457264" y="1497547"/>
            <a:ext cx="799576" cy="343293"/>
          </a:xfrm>
          <a:prstGeom prst="straightConnector1">
            <a:avLst/>
          </a:prstGeom>
          <a:ln w="57150">
            <a:tailEnd type="triangle"/>
          </a:ln>
          <a:effectLst>
            <a:glow rad="381000">
              <a:srgbClr val="C9D5C9">
                <a:alpha val="70000"/>
              </a:srgbClr>
            </a:glow>
          </a:effectLst>
        </p:spPr>
        <p:style>
          <a:lnRef idx="1">
            <a:schemeClr val="accent3"/>
          </a:lnRef>
          <a:fillRef idx="0">
            <a:schemeClr val="accent3"/>
          </a:fillRef>
          <a:effectRef idx="0">
            <a:schemeClr val="accent3"/>
          </a:effectRef>
          <a:fontRef idx="minor">
            <a:schemeClr val="tx1"/>
          </a:fontRef>
        </p:style>
      </p:cxnSp>
      <p:cxnSp>
        <p:nvCxnSpPr>
          <p:cNvPr id="28" name="Straight Arrow Connector 27">
            <a:extLst>
              <a:ext uri="{FF2B5EF4-FFF2-40B4-BE49-F238E27FC236}">
                <a16:creationId xmlns:a16="http://schemas.microsoft.com/office/drawing/2014/main" id="{A8312F41-6F13-5C3D-11CC-9D1792508040}"/>
              </a:ext>
              <a:ext uri="{C183D7F6-B498-43B3-948B-1728B52AA6E4}">
                <adec:decorative xmlns:adec="http://schemas.microsoft.com/office/drawing/2017/decorative" val="1"/>
              </a:ext>
            </a:extLst>
          </p:cNvPr>
          <p:cNvCxnSpPr>
            <a:cxnSpLocks/>
            <a:stCxn id="29" idx="0"/>
          </p:cNvCxnSpPr>
          <p:nvPr/>
        </p:nvCxnSpPr>
        <p:spPr>
          <a:xfrm flipH="1" flipV="1">
            <a:off x="3567133" y="3429000"/>
            <a:ext cx="72072" cy="541879"/>
          </a:xfrm>
          <a:prstGeom prst="straightConnector1">
            <a:avLst/>
          </a:prstGeom>
          <a:ln w="57150">
            <a:tailEnd type="triangle"/>
          </a:ln>
          <a:effectLst>
            <a:glow rad="381000">
              <a:srgbClr val="C9D5C9">
                <a:alpha val="70000"/>
              </a:srgbClr>
            </a:glow>
          </a:effectLst>
        </p:spPr>
        <p:style>
          <a:lnRef idx="1">
            <a:schemeClr val="accent3"/>
          </a:lnRef>
          <a:fillRef idx="0">
            <a:schemeClr val="accent3"/>
          </a:fillRef>
          <a:effectRef idx="0">
            <a:schemeClr val="accent3"/>
          </a:effectRef>
          <a:fontRef idx="minor">
            <a:schemeClr val="tx1"/>
          </a:fontRef>
        </p:style>
      </p:cxnSp>
      <p:sp>
        <p:nvSpPr>
          <p:cNvPr id="29" name="TextBox 28">
            <a:extLst>
              <a:ext uri="{FF2B5EF4-FFF2-40B4-BE49-F238E27FC236}">
                <a16:creationId xmlns:a16="http://schemas.microsoft.com/office/drawing/2014/main" id="{B799ED61-B9A3-87BD-FD71-6E4CD215274D}"/>
              </a:ext>
              <a:ext uri="{C183D7F6-B498-43B3-948B-1728B52AA6E4}">
                <adec:decorative xmlns:adec="http://schemas.microsoft.com/office/drawing/2017/decorative" val="1"/>
              </a:ext>
            </a:extLst>
          </p:cNvPr>
          <p:cNvSpPr txBox="1"/>
          <p:nvPr/>
        </p:nvSpPr>
        <p:spPr>
          <a:xfrm>
            <a:off x="2599619" y="3970879"/>
            <a:ext cx="2079171" cy="830997"/>
          </a:xfrm>
          <a:prstGeom prst="rect">
            <a:avLst/>
          </a:prstGeom>
          <a:noFill/>
          <a:effectLst>
            <a:glow rad="228600">
              <a:srgbClr val="C9D5C9"/>
            </a:glow>
          </a:effectLst>
        </p:spPr>
        <p:txBody>
          <a:bodyPr wrap="square" rtlCol="0">
            <a:spAutoFit/>
          </a:bodyPr>
          <a:lstStyle/>
          <a:p>
            <a:pPr algn="ctr"/>
            <a:r>
              <a:rPr lang="en-US" sz="2400">
                <a:solidFill>
                  <a:schemeClr val="accent4">
                    <a:lumMod val="75000"/>
                  </a:schemeClr>
                </a:solidFill>
                <a:effectLst>
                  <a:glow rad="381000">
                    <a:srgbClr val="C9D5C9">
                      <a:alpha val="70000"/>
                    </a:srgbClr>
                  </a:glow>
                </a:effectLst>
              </a:rPr>
              <a:t>Woodman Pond</a:t>
            </a:r>
          </a:p>
        </p:txBody>
      </p:sp>
    </p:spTree>
    <p:extLst>
      <p:ext uri="{BB962C8B-B14F-4D97-AF65-F5344CB8AC3E}">
        <p14:creationId xmlns:p14="http://schemas.microsoft.com/office/powerpoint/2010/main" val="157469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53F6D11-F087-8A44-33DB-AC06A691DE59}"/>
            </a:ext>
          </a:extLst>
        </p:cNvPr>
        <p:cNvGrpSpPr/>
        <p:nvPr/>
      </p:nvGrpSpPr>
      <p:grpSpPr>
        <a:xfrm>
          <a:off x="0" y="0"/>
          <a:ext cx="0" cy="0"/>
          <a:chOff x="0" y="0"/>
          <a:chExt cx="0" cy="0"/>
        </a:xfrm>
      </p:grpSpPr>
      <p:pic>
        <p:nvPicPr>
          <p:cNvPr id="19" name="Picture 18" descr="Map of Brimfield State Forest ">
            <a:extLst>
              <a:ext uri="{FF2B5EF4-FFF2-40B4-BE49-F238E27FC236}">
                <a16:creationId xmlns:a16="http://schemas.microsoft.com/office/drawing/2014/main" id="{A84B90ED-85A2-F656-FEFF-BAB0C91B8E74}"/>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11443" r="8623"/>
          <a:stretch>
            <a:fillRect/>
          </a:stretch>
        </p:blipFill>
        <p:spPr>
          <a:xfrm>
            <a:off x="-29695" y="-21816"/>
            <a:ext cx="9056914" cy="6901632"/>
          </a:xfrm>
          <a:prstGeom prst="rect">
            <a:avLst/>
          </a:prstGeom>
          <a:effectLst/>
        </p:spPr>
      </p:pic>
      <p:pic>
        <p:nvPicPr>
          <p:cNvPr id="17" name="Picture 16">
            <a:extLst>
              <a:ext uri="{FF2B5EF4-FFF2-40B4-BE49-F238E27FC236}">
                <a16:creationId xmlns:a16="http://schemas.microsoft.com/office/drawing/2014/main" id="{7DCF200D-84D6-6877-28EC-FAF9B8089B80}"/>
              </a:ext>
              <a:ext uri="{C183D7F6-B498-43B3-948B-1728B52AA6E4}">
                <adec:decorative xmlns:adec="http://schemas.microsoft.com/office/drawing/2017/decorative" val="1"/>
              </a:ext>
            </a:extLst>
          </p:cNvPr>
          <p:cNvPicPr>
            <a:picLocks noChangeAspect="1"/>
          </p:cNvPicPr>
          <p:nvPr/>
        </p:nvPicPr>
        <p:blipFill>
          <a:blip r:embed="rId4"/>
          <a:srcRect b="58514"/>
          <a:stretch>
            <a:fillRect/>
          </a:stretch>
        </p:blipFill>
        <p:spPr>
          <a:xfrm>
            <a:off x="-29695" y="12127"/>
            <a:ext cx="2212159" cy="1160759"/>
          </a:xfrm>
          <a:prstGeom prst="rect">
            <a:avLst/>
          </a:prstGeom>
          <a:ln w="19050">
            <a:solidFill>
              <a:srgbClr val="000000"/>
            </a:solidFill>
          </a:ln>
        </p:spPr>
      </p:pic>
      <p:sp>
        <p:nvSpPr>
          <p:cNvPr id="3" name="Rectangle 2">
            <a:extLst>
              <a:ext uri="{FF2B5EF4-FFF2-40B4-BE49-F238E27FC236}">
                <a16:creationId xmlns:a16="http://schemas.microsoft.com/office/drawing/2014/main" id="{1F9A5CBA-2BA4-A0DC-840C-70D6106A907F}"/>
              </a:ext>
              <a:ext uri="{C183D7F6-B498-43B3-948B-1728B52AA6E4}">
                <adec:decorative xmlns:adec="http://schemas.microsoft.com/office/drawing/2017/decorative" val="1"/>
              </a:ext>
            </a:extLst>
          </p:cNvPr>
          <p:cNvSpPr/>
          <p:nvPr/>
        </p:nvSpPr>
        <p:spPr>
          <a:xfrm>
            <a:off x="5408035" y="-21816"/>
            <a:ext cx="6783965" cy="99415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B9DF678-03D5-DA93-DBF9-B0E265014135}"/>
              </a:ext>
              <a:ext uri="{C183D7F6-B498-43B3-948B-1728B52AA6E4}">
                <adec:decorative xmlns:adec="http://schemas.microsoft.com/office/drawing/2017/decorative" val="1"/>
              </a:ext>
            </a:extLst>
          </p:cNvPr>
          <p:cNvSpPr/>
          <p:nvPr/>
        </p:nvSpPr>
        <p:spPr>
          <a:xfrm>
            <a:off x="5408035" y="953719"/>
            <a:ext cx="6783965" cy="675654"/>
          </a:xfrm>
          <a:prstGeom prst="rect">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CA55B9E6-376A-ACDD-A62D-5B354130833A}"/>
              </a:ext>
              <a:ext uri="{C183D7F6-B498-43B3-948B-1728B52AA6E4}">
                <adec:decorative xmlns:adec="http://schemas.microsoft.com/office/drawing/2017/decorative" val="0"/>
              </a:ext>
            </a:extLst>
          </p:cNvPr>
          <p:cNvSpPr txBox="1">
            <a:spLocks noGrp="1"/>
          </p:cNvSpPr>
          <p:nvPr>
            <p:ph type="title" idx="4294967295"/>
          </p:nvPr>
        </p:nvSpPr>
        <p:spPr>
          <a:xfrm>
            <a:off x="5408035" y="-35641"/>
            <a:ext cx="6716233" cy="9831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a:ln>
                  <a:noFill/>
                </a:ln>
                <a:solidFill>
                  <a:srgbClr val="002060"/>
                </a:solidFill>
                <a:effectLst/>
                <a:uLnTx/>
                <a:uFillTx/>
                <a:latin typeface="+mj-lt"/>
                <a:ea typeface="+mj-ea"/>
                <a:cs typeface="+mj-cs"/>
              </a:rPr>
              <a:t>Existing Trail System </a:t>
            </a:r>
            <a:r>
              <a:rPr kumimoji="0" lang="en-US" sz="1800" b="0" i="0" u="none" strike="noStrike" kern="1200" cap="none" spc="0" normalizeH="0" baseline="0" noProof="0">
                <a:ln>
                  <a:noFill/>
                </a:ln>
                <a:solidFill>
                  <a:srgbClr val="002060"/>
                </a:solidFill>
                <a:effectLst/>
                <a:uLnTx/>
                <a:uFillTx/>
                <a:latin typeface="+mj-lt"/>
                <a:ea typeface="+mj-ea"/>
                <a:cs typeface="+mj-cs"/>
              </a:rPr>
              <a:t>(1/3)</a:t>
            </a:r>
            <a:endParaRPr kumimoji="0" lang="en-US" sz="5000" b="0" i="0" u="none" strike="noStrike" kern="1200" cap="none" spc="0" normalizeH="0" baseline="0" noProof="0" dirty="0">
              <a:ln>
                <a:noFill/>
              </a:ln>
              <a:solidFill>
                <a:srgbClr val="002060"/>
              </a:solidFill>
              <a:effectLst/>
              <a:uLnTx/>
              <a:uFillTx/>
              <a:latin typeface="+mj-lt"/>
              <a:ea typeface="+mj-ea"/>
              <a:cs typeface="+mj-cs"/>
            </a:endParaRPr>
          </a:p>
        </p:txBody>
      </p:sp>
      <p:sp>
        <p:nvSpPr>
          <p:cNvPr id="7" name="TextBox 6">
            <a:extLst>
              <a:ext uri="{FF2B5EF4-FFF2-40B4-BE49-F238E27FC236}">
                <a16:creationId xmlns:a16="http://schemas.microsoft.com/office/drawing/2014/main" id="{19EDA2E3-3121-E54B-BC66-A6A808501CDB}"/>
              </a:ext>
            </a:extLst>
          </p:cNvPr>
          <p:cNvSpPr txBox="1"/>
          <p:nvPr/>
        </p:nvSpPr>
        <p:spPr>
          <a:xfrm>
            <a:off x="5408035" y="1000572"/>
            <a:ext cx="6096000" cy="584775"/>
          </a:xfrm>
          <a:prstGeom prst="rect">
            <a:avLst/>
          </a:prstGeom>
          <a:noFill/>
        </p:spPr>
        <p:txBody>
          <a:bodyPr wrap="square">
            <a:noAutofit/>
          </a:bodyPr>
          <a:lstStyle/>
          <a:p>
            <a:r>
              <a:rPr lang="en-US" sz="3200" dirty="0">
                <a:solidFill>
                  <a:srgbClr val="FFFFFF"/>
                </a:solidFill>
              </a:rPr>
              <a:t>26.5</a:t>
            </a:r>
            <a:r>
              <a:rPr lang="en-US" sz="3200" dirty="0">
                <a:solidFill>
                  <a:srgbClr val="FFFFFF"/>
                </a:solidFill>
                <a:effectLst/>
              </a:rPr>
              <a:t> Miles - Authorized Trails</a:t>
            </a:r>
            <a:endParaRPr lang="en-US" sz="2900" dirty="0">
              <a:solidFill>
                <a:srgbClr val="FFFFFF"/>
              </a:solidFill>
              <a:effectLst/>
            </a:endParaRPr>
          </a:p>
        </p:txBody>
      </p:sp>
      <p:sp>
        <p:nvSpPr>
          <p:cNvPr id="8" name="Content Placeholder 17">
            <a:extLst>
              <a:ext uri="{FF2B5EF4-FFF2-40B4-BE49-F238E27FC236}">
                <a16:creationId xmlns:a16="http://schemas.microsoft.com/office/drawing/2014/main" id="{25527F44-52D5-B2AE-A178-C65A90E9C1D7}"/>
              </a:ext>
            </a:extLst>
          </p:cNvPr>
          <p:cNvSpPr>
            <a:spLocks noGrp="1"/>
          </p:cNvSpPr>
          <p:nvPr>
            <p:ph idx="1"/>
          </p:nvPr>
        </p:nvSpPr>
        <p:spPr>
          <a:xfrm>
            <a:off x="9081813" y="2149357"/>
            <a:ext cx="3078802" cy="1213484"/>
          </a:xfrm>
          <a:noFill/>
        </p:spPr>
        <p:txBody>
          <a:bodyPr>
            <a:normAutofit/>
          </a:bodyPr>
          <a:lstStyle/>
          <a:p>
            <a:pPr>
              <a:lnSpc>
                <a:spcPct val="100000"/>
              </a:lnSpc>
            </a:pPr>
            <a:r>
              <a:rPr lang="en-US" sz="1800">
                <a:solidFill>
                  <a:srgbClr val="FFFFFF"/>
                </a:solidFill>
                <a:effectLst/>
              </a:rPr>
              <a:t>26% “Good” Condition</a:t>
            </a:r>
          </a:p>
          <a:p>
            <a:pPr>
              <a:lnSpc>
                <a:spcPct val="100000"/>
              </a:lnSpc>
            </a:pPr>
            <a:r>
              <a:rPr lang="en-US" sz="1800">
                <a:solidFill>
                  <a:srgbClr val="FFFFFF"/>
                </a:solidFill>
              </a:rPr>
              <a:t>57</a:t>
            </a:r>
            <a:r>
              <a:rPr lang="en-US" sz="1800">
                <a:solidFill>
                  <a:srgbClr val="FFFFFF"/>
                </a:solidFill>
                <a:effectLst/>
              </a:rPr>
              <a:t>% “Fair” Condition</a:t>
            </a:r>
          </a:p>
          <a:p>
            <a:pPr>
              <a:lnSpc>
                <a:spcPct val="100000"/>
              </a:lnSpc>
            </a:pPr>
            <a:r>
              <a:rPr lang="en-US" sz="1800">
                <a:solidFill>
                  <a:srgbClr val="FFFFFF"/>
                </a:solidFill>
              </a:rPr>
              <a:t>17</a:t>
            </a:r>
            <a:r>
              <a:rPr lang="en-US" sz="1800">
                <a:solidFill>
                  <a:srgbClr val="FFFFFF"/>
                </a:solidFill>
                <a:effectLst/>
              </a:rPr>
              <a:t>% “Poor” Condition</a:t>
            </a:r>
            <a:endParaRPr lang="en-US" sz="1800" dirty="0">
              <a:solidFill>
                <a:srgbClr val="FFFFFF"/>
              </a:solidFill>
              <a:effectLst/>
            </a:endParaRPr>
          </a:p>
        </p:txBody>
      </p:sp>
      <p:graphicFrame>
        <p:nvGraphicFramePr>
          <p:cNvPr id="27" name="Table 26" descr="Table: Landscape Designation showing the intended density for parklands is high density with 6-8 kilometers of trails per square kilometer.">
            <a:extLst>
              <a:ext uri="{FF2B5EF4-FFF2-40B4-BE49-F238E27FC236}">
                <a16:creationId xmlns:a16="http://schemas.microsoft.com/office/drawing/2014/main" id="{9F48E97E-708A-712C-6DE3-CC5D6EFE731C}"/>
              </a:ext>
            </a:extLst>
          </p:cNvPr>
          <p:cNvGraphicFramePr>
            <a:graphicFrameLocks noGrp="1"/>
          </p:cNvGraphicFramePr>
          <p:nvPr>
            <p:extLst>
              <p:ext uri="{D42A27DB-BD31-4B8C-83A1-F6EECF244321}">
                <p14:modId xmlns:p14="http://schemas.microsoft.com/office/powerpoint/2010/main" val="2914678568"/>
              </p:ext>
            </p:extLst>
          </p:nvPr>
        </p:nvGraphicFramePr>
        <p:xfrm>
          <a:off x="9095026" y="3753530"/>
          <a:ext cx="3038318" cy="1183004"/>
        </p:xfrm>
        <a:graphic>
          <a:graphicData uri="http://schemas.openxmlformats.org/drawingml/2006/table">
            <a:tbl>
              <a:tblPr firstRow="1" firstCol="1"/>
              <a:tblGrid>
                <a:gridCol w="1005840">
                  <a:extLst>
                    <a:ext uri="{9D8B030D-6E8A-4147-A177-3AD203B41FA5}">
                      <a16:colId xmlns:a16="http://schemas.microsoft.com/office/drawing/2014/main" val="3755215714"/>
                    </a:ext>
                  </a:extLst>
                </a:gridCol>
                <a:gridCol w="1011208">
                  <a:extLst>
                    <a:ext uri="{9D8B030D-6E8A-4147-A177-3AD203B41FA5}">
                      <a16:colId xmlns:a16="http://schemas.microsoft.com/office/drawing/2014/main" val="1148209222"/>
                    </a:ext>
                  </a:extLst>
                </a:gridCol>
                <a:gridCol w="1021270">
                  <a:extLst>
                    <a:ext uri="{9D8B030D-6E8A-4147-A177-3AD203B41FA5}">
                      <a16:colId xmlns:a16="http://schemas.microsoft.com/office/drawing/2014/main" val="231556255"/>
                    </a:ext>
                  </a:extLst>
                </a:gridCol>
              </a:tblGrid>
              <a:tr h="217646">
                <a:tc>
                  <a:txBody>
                    <a:bodyPr/>
                    <a:lstStyle/>
                    <a:p>
                      <a:pPr algn="ctr" fontAlgn="ctr">
                        <a:buNone/>
                      </a:pPr>
                      <a:r>
                        <a:rPr lang="en-US" sz="1000" b="1" i="0" u="none" strike="noStrike" dirty="0">
                          <a:solidFill>
                            <a:srgbClr val="0D0D0D"/>
                          </a:solidFill>
                          <a:effectLst/>
                          <a:latin typeface="Aptos Narrow" panose="020B0004020202020204" pitchFamily="34" charset="0"/>
                        </a:rPr>
                        <a:t>Landscape Designation</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tc>
                  <a:txBody>
                    <a:bodyPr/>
                    <a:lstStyle/>
                    <a:p>
                      <a:pPr algn="ctr" fontAlgn="ctr">
                        <a:buNone/>
                      </a:pPr>
                      <a:r>
                        <a:rPr lang="en-US" sz="1000" b="1" i="0" u="none" strike="noStrike" dirty="0">
                          <a:solidFill>
                            <a:srgbClr val="0D0D0D"/>
                          </a:solidFill>
                          <a:effectLst/>
                          <a:latin typeface="Aptos Narrow" panose="020B0004020202020204" pitchFamily="34" charset="0"/>
                        </a:rPr>
                        <a:t>Density</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tc>
                  <a:txBody>
                    <a:bodyPr/>
                    <a:lstStyle/>
                    <a:p>
                      <a:pPr algn="ctr" fontAlgn="ctr">
                        <a:buNone/>
                      </a:pPr>
                      <a:r>
                        <a:rPr lang="en-US" sz="1000" b="1" i="0" u="none" strike="noStrike" dirty="0">
                          <a:solidFill>
                            <a:srgbClr val="0D0D0D"/>
                          </a:solidFill>
                          <a:effectLst/>
                          <a:latin typeface="Aptos Narrow" panose="020B0004020202020204" pitchFamily="34" charset="0"/>
                        </a:rPr>
                        <a:t>Metric</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extLst>
                  <a:ext uri="{0D108BD9-81ED-4DB2-BD59-A6C34878D82A}">
                    <a16:rowId xmlns:a16="http://schemas.microsoft.com/office/drawing/2014/main" val="3650576315"/>
                  </a:ext>
                </a:extLst>
              </a:tr>
              <a:tr h="217646">
                <a:tc>
                  <a:txBody>
                    <a:bodyPr/>
                    <a:lstStyle/>
                    <a:p>
                      <a:pPr algn="ctr" fontAlgn="ctr">
                        <a:buNone/>
                      </a:pPr>
                      <a:r>
                        <a:rPr lang="en-US" sz="1100" b="1" i="0" u="none" strike="noStrike" dirty="0">
                          <a:solidFill>
                            <a:srgbClr val="000000"/>
                          </a:solidFill>
                          <a:effectLst/>
                          <a:latin typeface="Aptos Narrow" panose="020B0004020202020204" pitchFamily="34" charset="0"/>
                        </a:rPr>
                        <a:t>Reserve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dirty="0">
                          <a:solidFill>
                            <a:srgbClr val="000000"/>
                          </a:solidFill>
                          <a:effectLst/>
                          <a:latin typeface="Aptos Narrow" panose="020B0004020202020204" pitchFamily="34" charset="0"/>
                        </a:rPr>
                        <a:t>Low </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dirty="0">
                          <a:solidFill>
                            <a:srgbClr val="000000"/>
                          </a:solidFill>
                          <a:effectLst/>
                          <a:latin typeface="Aptos Narrow" panose="020B0004020202020204" pitchFamily="34" charset="0"/>
                        </a:rPr>
                        <a:t>&lt;3 km/</a:t>
                      </a:r>
                      <a:r>
                        <a:rPr lang="en-US" sz="1100" b="0" i="0" u="none" strike="noStrike" dirty="0" err="1">
                          <a:solidFill>
                            <a:srgbClr val="000000"/>
                          </a:solidFill>
                          <a:effectLst/>
                          <a:latin typeface="Aptos Narrow" panose="020B0004020202020204" pitchFamily="34" charset="0"/>
                        </a:rPr>
                        <a:t>sqkm</a:t>
                      </a:r>
                      <a:endParaRPr lang="en-US" sz="1100" b="0" i="0" u="none" strike="noStrike" dirty="0">
                        <a:solidFill>
                          <a:srgbClr val="000000"/>
                        </a:solidFill>
                        <a:effectLst/>
                        <a:latin typeface="Aptos Narrow" panose="020B0004020202020204" pitchFamily="34" charset="0"/>
                      </a:endParaRP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extLst>
                  <a:ext uri="{0D108BD9-81ED-4DB2-BD59-A6C34878D82A}">
                    <a16:rowId xmlns:a16="http://schemas.microsoft.com/office/drawing/2014/main" val="1939274999"/>
                  </a:ext>
                </a:extLst>
              </a:tr>
              <a:tr h="217646">
                <a:tc>
                  <a:txBody>
                    <a:bodyPr/>
                    <a:lstStyle/>
                    <a:p>
                      <a:pPr algn="ctr" fontAlgn="ctr">
                        <a:buNone/>
                      </a:pPr>
                      <a:r>
                        <a:rPr lang="en-US" sz="1100" b="1" i="0" u="none" strike="noStrike" dirty="0">
                          <a:solidFill>
                            <a:srgbClr val="000000"/>
                          </a:solidFill>
                          <a:effectLst/>
                          <a:latin typeface="Aptos Narrow" panose="020B0004020202020204" pitchFamily="34" charset="0"/>
                        </a:rPr>
                        <a:t>Woodland</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dirty="0">
                          <a:solidFill>
                            <a:srgbClr val="000000"/>
                          </a:solidFill>
                          <a:effectLst/>
                          <a:latin typeface="Aptos Narrow" panose="020B0004020202020204" pitchFamily="34" charset="0"/>
                        </a:rPr>
                        <a:t>Moderate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3-6 km/</a:t>
                      </a:r>
                      <a:r>
                        <a:rPr lang="en-US" sz="1100" b="0" i="0" u="none" strike="noStrike" err="1">
                          <a:solidFill>
                            <a:srgbClr val="000000"/>
                          </a:solidFill>
                          <a:effectLst/>
                          <a:latin typeface="Aptos Narrow" panose="020B0004020202020204" pitchFamily="34" charset="0"/>
                        </a:rPr>
                        <a:t>sqkm</a:t>
                      </a:r>
                      <a:endParaRPr lang="en-US" sz="1100" b="0" i="0" u="none" strike="noStrike">
                        <a:solidFill>
                          <a:srgbClr val="000000"/>
                        </a:solidFill>
                        <a:effectLst/>
                        <a:latin typeface="Aptos Narrow" panose="020B0004020202020204" pitchFamily="34" charset="0"/>
                      </a:endParaRP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extLst>
                  <a:ext uri="{0D108BD9-81ED-4DB2-BD59-A6C34878D82A}">
                    <a16:rowId xmlns:a16="http://schemas.microsoft.com/office/drawing/2014/main" val="692108512"/>
                  </a:ext>
                </a:extLst>
              </a:tr>
              <a:tr h="217646">
                <a:tc>
                  <a:txBody>
                    <a:bodyPr/>
                    <a:lstStyle/>
                    <a:p>
                      <a:pPr algn="ctr" fontAlgn="ctr">
                        <a:buNone/>
                      </a:pPr>
                      <a:r>
                        <a:rPr lang="en-US" sz="1100" b="1" i="0" u="none" strike="noStrike" dirty="0">
                          <a:solidFill>
                            <a:srgbClr val="000000"/>
                          </a:solidFill>
                          <a:effectLst/>
                          <a:latin typeface="Aptos Narrow" panose="020B0004020202020204" pitchFamily="34" charset="0"/>
                        </a:rPr>
                        <a:t>Parkland</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dirty="0">
                          <a:solidFill>
                            <a:srgbClr val="000000"/>
                          </a:solidFill>
                          <a:effectLst/>
                          <a:latin typeface="Aptos Narrow" panose="020B0004020202020204" pitchFamily="34" charset="0"/>
                        </a:rPr>
                        <a:t>High</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6-9 km/</a:t>
                      </a:r>
                      <a:r>
                        <a:rPr lang="en-US" sz="1100" b="0" i="0" u="none" strike="noStrike" err="1">
                          <a:solidFill>
                            <a:srgbClr val="000000"/>
                          </a:solidFill>
                          <a:effectLst/>
                          <a:latin typeface="Aptos Narrow" panose="020B0004020202020204" pitchFamily="34" charset="0"/>
                        </a:rPr>
                        <a:t>sqkm</a:t>
                      </a:r>
                      <a:endParaRPr lang="en-US" sz="1100" b="0" i="0" u="none" strike="noStrike">
                        <a:solidFill>
                          <a:srgbClr val="000000"/>
                        </a:solidFill>
                        <a:effectLst/>
                        <a:latin typeface="Aptos Narrow" panose="020B0004020202020204" pitchFamily="34" charset="0"/>
                      </a:endParaRP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extLst>
                  <a:ext uri="{0D108BD9-81ED-4DB2-BD59-A6C34878D82A}">
                    <a16:rowId xmlns:a16="http://schemas.microsoft.com/office/drawing/2014/main" val="1829999666"/>
                  </a:ext>
                </a:extLst>
              </a:tr>
              <a:tr h="217646">
                <a:tc>
                  <a:txBody>
                    <a:bodyPr/>
                    <a:lstStyle/>
                    <a:p>
                      <a:pPr algn="ctr" fontAlgn="ctr">
                        <a:buNone/>
                      </a:pPr>
                      <a:r>
                        <a:rPr lang="en-US" sz="1100" b="0" i="0" u="none" strike="noStrike" dirty="0">
                          <a:solidFill>
                            <a:srgbClr val="000000"/>
                          </a:solidFill>
                          <a:effectLst/>
                          <a:latin typeface="Aptos Narrow" panose="020B0004020202020204" pitchFamily="34" charset="0"/>
                        </a:rPr>
                        <a:t>--------</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dirty="0">
                          <a:solidFill>
                            <a:srgbClr val="000000"/>
                          </a:solidFill>
                          <a:effectLst/>
                          <a:latin typeface="Aptos Narrow" panose="020B0004020202020204" pitchFamily="34" charset="0"/>
                        </a:rPr>
                        <a:t>Excessive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dirty="0">
                          <a:solidFill>
                            <a:srgbClr val="000000"/>
                          </a:solidFill>
                          <a:effectLst/>
                          <a:latin typeface="Aptos Narrow" panose="020B0004020202020204" pitchFamily="34" charset="0"/>
                        </a:rPr>
                        <a:t>&gt;9 km/</a:t>
                      </a:r>
                      <a:r>
                        <a:rPr lang="en-US" sz="1100" b="0" i="0" u="none" strike="noStrike" dirty="0" err="1">
                          <a:solidFill>
                            <a:srgbClr val="000000"/>
                          </a:solidFill>
                          <a:effectLst/>
                          <a:latin typeface="Aptos Narrow" panose="020B0004020202020204" pitchFamily="34" charset="0"/>
                        </a:rPr>
                        <a:t>sqkm</a:t>
                      </a:r>
                      <a:r>
                        <a:rPr lang="en-US" sz="1100" b="0" i="0" u="none" strike="noStrike" dirty="0">
                          <a:solidFill>
                            <a:srgbClr val="000000"/>
                          </a:solidFill>
                          <a:effectLst/>
                          <a:latin typeface="Aptos Narrow" panose="020B0004020202020204" pitchFamily="34" charset="0"/>
                        </a:rPr>
                        <a:t> </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extLst>
                  <a:ext uri="{0D108BD9-81ED-4DB2-BD59-A6C34878D82A}">
                    <a16:rowId xmlns:a16="http://schemas.microsoft.com/office/drawing/2014/main" val="546011313"/>
                  </a:ext>
                </a:extLst>
              </a:tr>
            </a:tbl>
          </a:graphicData>
        </a:graphic>
      </p:graphicFrame>
      <p:sp>
        <p:nvSpPr>
          <p:cNvPr id="2" name="TextBox 1">
            <a:extLst>
              <a:ext uri="{FF2B5EF4-FFF2-40B4-BE49-F238E27FC236}">
                <a16:creationId xmlns:a16="http://schemas.microsoft.com/office/drawing/2014/main" id="{DBEF8A2E-ECE4-5CED-1748-8FB405BDDCC3}"/>
              </a:ext>
            </a:extLst>
          </p:cNvPr>
          <p:cNvSpPr txBox="1"/>
          <p:nvPr/>
        </p:nvSpPr>
        <p:spPr>
          <a:xfrm>
            <a:off x="9102133" y="5210222"/>
            <a:ext cx="2620325" cy="184666"/>
          </a:xfrm>
          <a:prstGeom prst="rect">
            <a:avLst/>
          </a:prstGeom>
          <a:noFill/>
        </p:spPr>
        <p:txBody>
          <a:bodyPr wrap="square" lIns="0" tIns="0" rIns="0" bIns="0" rtlCol="0">
            <a:noAutofit/>
          </a:bodyPr>
          <a:lstStyle/>
          <a:p>
            <a:r>
              <a:rPr lang="en-US" sz="1200" b="1" dirty="0">
                <a:solidFill>
                  <a:srgbClr val="FFFFFF"/>
                </a:solidFill>
                <a:latin typeface="Aptos Narrow" panose="020B0004020202020204" pitchFamily="34" charset="0"/>
              </a:rPr>
              <a:t>Brimfield Trail Density Analysis</a:t>
            </a:r>
          </a:p>
        </p:txBody>
      </p:sp>
      <p:graphicFrame>
        <p:nvGraphicFramePr>
          <p:cNvPr id="30" name="Table 29" descr="Robinson Trail Density Analysis table showing authorized trails have a high trail density and all trails have an excessive trail density.">
            <a:extLst>
              <a:ext uri="{FF2B5EF4-FFF2-40B4-BE49-F238E27FC236}">
                <a16:creationId xmlns:a16="http://schemas.microsoft.com/office/drawing/2014/main" id="{060981AD-0C6C-54B7-EAC3-5F117D2A9393}"/>
              </a:ext>
            </a:extLst>
          </p:cNvPr>
          <p:cNvGraphicFramePr>
            <a:graphicFrameLocks noGrp="1"/>
          </p:cNvGraphicFramePr>
          <p:nvPr>
            <p:extLst>
              <p:ext uri="{D42A27DB-BD31-4B8C-83A1-F6EECF244321}">
                <p14:modId xmlns:p14="http://schemas.microsoft.com/office/powerpoint/2010/main" val="1256830366"/>
              </p:ext>
            </p:extLst>
          </p:nvPr>
        </p:nvGraphicFramePr>
        <p:xfrm>
          <a:off x="9098202" y="5471648"/>
          <a:ext cx="3013312" cy="967740"/>
        </p:xfrm>
        <a:graphic>
          <a:graphicData uri="http://schemas.openxmlformats.org/drawingml/2006/table">
            <a:tbl>
              <a:tblPr firstRow="1" firstCol="1"/>
              <a:tblGrid>
                <a:gridCol w="822960">
                  <a:extLst>
                    <a:ext uri="{9D8B030D-6E8A-4147-A177-3AD203B41FA5}">
                      <a16:colId xmlns:a16="http://schemas.microsoft.com/office/drawing/2014/main" val="2352612749"/>
                    </a:ext>
                  </a:extLst>
                </a:gridCol>
                <a:gridCol w="586740">
                  <a:extLst>
                    <a:ext uri="{9D8B030D-6E8A-4147-A177-3AD203B41FA5}">
                      <a16:colId xmlns:a16="http://schemas.microsoft.com/office/drawing/2014/main" val="3470694604"/>
                    </a:ext>
                  </a:extLst>
                </a:gridCol>
                <a:gridCol w="743803">
                  <a:extLst>
                    <a:ext uri="{9D8B030D-6E8A-4147-A177-3AD203B41FA5}">
                      <a16:colId xmlns:a16="http://schemas.microsoft.com/office/drawing/2014/main" val="277963023"/>
                    </a:ext>
                  </a:extLst>
                </a:gridCol>
                <a:gridCol w="859809">
                  <a:extLst>
                    <a:ext uri="{9D8B030D-6E8A-4147-A177-3AD203B41FA5}">
                      <a16:colId xmlns:a16="http://schemas.microsoft.com/office/drawing/2014/main" val="550203147"/>
                    </a:ext>
                  </a:extLst>
                </a:gridCol>
              </a:tblGrid>
              <a:tr h="190610">
                <a:tc>
                  <a:txBody>
                    <a:bodyPr/>
                    <a:lstStyle/>
                    <a:p>
                      <a:pPr marL="0" algn="ctr" defTabSz="457200" rtl="0" eaLnBrk="1" fontAlgn="ctr" latinLnBrk="0" hangingPunct="1">
                        <a:buNone/>
                      </a:pPr>
                      <a:r>
                        <a:rPr lang="en-US" sz="1000" b="1" i="0" u="none" strike="noStrike" kern="1200" dirty="0">
                          <a:solidFill>
                            <a:srgbClr val="000000"/>
                          </a:solidFill>
                          <a:effectLst/>
                          <a:latin typeface="Aptos Narrow" panose="020B0004020202020204" pitchFamily="34" charset="0"/>
                          <a:ea typeface="+mn-ea"/>
                          <a:cs typeface="+mn-cs"/>
                        </a:rPr>
                        <a:t>Trail Type</a:t>
                      </a:r>
                    </a:p>
                  </a:txBody>
                  <a:tcPr marL="18288" marR="18288"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tc>
                  <a:txBody>
                    <a:bodyPr/>
                    <a:lstStyle/>
                    <a:p>
                      <a:pPr algn="ctr" fontAlgn="ctr">
                        <a:buNone/>
                      </a:pPr>
                      <a:r>
                        <a:rPr lang="en-US" sz="1000" b="1" i="0" u="none" strike="noStrike" dirty="0">
                          <a:solidFill>
                            <a:srgbClr val="000000"/>
                          </a:solidFill>
                          <a:effectLst/>
                          <a:latin typeface="Aptos Narrow" panose="020B0004020202020204" pitchFamily="34" charset="0"/>
                        </a:rPr>
                        <a:t>km/sq km</a:t>
                      </a:r>
                    </a:p>
                  </a:txBody>
                  <a:tcPr marL="18288" marR="18288"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tc>
                  <a:txBody>
                    <a:bodyPr/>
                    <a:lstStyle/>
                    <a:p>
                      <a:pPr algn="ctr" fontAlgn="ctr">
                        <a:buNone/>
                      </a:pPr>
                      <a:r>
                        <a:rPr lang="en-US" sz="1000" b="1" i="0" u="none" strike="noStrike" dirty="0">
                          <a:solidFill>
                            <a:srgbClr val="000000"/>
                          </a:solidFill>
                          <a:effectLst/>
                          <a:latin typeface="Aptos Narrow" panose="020B0004020202020204" pitchFamily="34" charset="0"/>
                        </a:rPr>
                        <a:t>Trail Density</a:t>
                      </a:r>
                    </a:p>
                  </a:txBody>
                  <a:tcPr marL="18288" marR="18288"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tc>
                  <a:txBody>
                    <a:bodyPr/>
                    <a:lstStyle/>
                    <a:p>
                      <a:pPr algn="ctr" fontAlgn="ctr">
                        <a:lnSpc>
                          <a:spcPts val="1000"/>
                        </a:lnSpc>
                        <a:buNone/>
                      </a:pPr>
                      <a:r>
                        <a:rPr lang="en-US" sz="1000" b="1" i="0" u="none" strike="noStrike" dirty="0">
                          <a:solidFill>
                            <a:srgbClr val="000000"/>
                          </a:solidFill>
                          <a:effectLst/>
                          <a:latin typeface="Aptos Narrow" panose="020B0004020202020204" pitchFamily="34" charset="0"/>
                        </a:rPr>
                        <a:t>Trail Density Metric</a:t>
                      </a:r>
                    </a:p>
                  </a:txBody>
                  <a:tcPr marL="18288" marR="18288"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extLst>
                  <a:ext uri="{0D108BD9-81ED-4DB2-BD59-A6C34878D82A}">
                    <a16:rowId xmlns:a16="http://schemas.microsoft.com/office/drawing/2014/main" val="2289875430"/>
                  </a:ext>
                </a:extLst>
              </a:tr>
              <a:tr h="190610">
                <a:tc>
                  <a:txBody>
                    <a:bodyPr/>
                    <a:lstStyle/>
                    <a:p>
                      <a:pPr algn="l" fontAlgn="ctr">
                        <a:lnSpc>
                          <a:spcPts val="1100"/>
                        </a:lnSpc>
                        <a:buNone/>
                      </a:pPr>
                      <a:r>
                        <a:rPr lang="en-US" sz="1100" b="1" i="0" u="none" strike="noStrike" dirty="0">
                          <a:solidFill>
                            <a:srgbClr val="000000"/>
                          </a:solidFill>
                          <a:effectLst/>
                          <a:latin typeface="Aptos Narrow" panose="020B0004020202020204" pitchFamily="34" charset="0"/>
                        </a:rPr>
                        <a:t>Authorized Trails</a:t>
                      </a:r>
                    </a:p>
                  </a:txBody>
                  <a:tcPr marL="18288" marR="18288"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lnSpc>
                          <a:spcPts val="1100"/>
                        </a:lnSpc>
                        <a:buNone/>
                      </a:pPr>
                      <a:r>
                        <a:rPr lang="en-US" sz="1100" b="0" i="0" u="none" strike="noStrike" dirty="0">
                          <a:solidFill>
                            <a:srgbClr val="000000"/>
                          </a:solidFill>
                          <a:effectLst/>
                          <a:latin typeface="Aptos Narrow" panose="020B0004020202020204" pitchFamily="34" charset="0"/>
                        </a:rPr>
                        <a:t>2.8</a:t>
                      </a:r>
                    </a:p>
                  </a:txBody>
                  <a:tcPr marL="18288" marR="18288"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lnSpc>
                          <a:spcPts val="1100"/>
                        </a:lnSpc>
                        <a:buNone/>
                      </a:pPr>
                      <a:r>
                        <a:rPr lang="en-US" sz="1100" b="0" i="0" u="none" strike="noStrike" dirty="0">
                          <a:solidFill>
                            <a:srgbClr val="000000"/>
                          </a:solidFill>
                          <a:effectLst/>
                          <a:latin typeface="Aptos Narrow" panose="020B0004020202020204" pitchFamily="34" charset="0"/>
                        </a:rPr>
                        <a:t>Low</a:t>
                      </a:r>
                    </a:p>
                  </a:txBody>
                  <a:tcPr marL="18288" marR="18288"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lnSpc>
                          <a:spcPts val="1100"/>
                        </a:lnSpc>
                        <a:buNone/>
                      </a:pPr>
                      <a:r>
                        <a:rPr lang="en-US" sz="1100" b="0" i="0" u="none" strike="noStrike" dirty="0">
                          <a:solidFill>
                            <a:srgbClr val="000000"/>
                          </a:solidFill>
                          <a:effectLst/>
                          <a:latin typeface="Aptos Narrow" panose="020B0004020202020204" pitchFamily="34" charset="0"/>
                        </a:rPr>
                        <a:t>&lt;3 km/sq km</a:t>
                      </a:r>
                    </a:p>
                  </a:txBody>
                  <a:tcPr marL="18288" marR="18288"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extLst>
                  <a:ext uri="{0D108BD9-81ED-4DB2-BD59-A6C34878D82A}">
                    <a16:rowId xmlns:a16="http://schemas.microsoft.com/office/drawing/2014/main" val="3375430104"/>
                  </a:ext>
                </a:extLst>
              </a:tr>
              <a:tr h="190610">
                <a:tc>
                  <a:txBody>
                    <a:bodyPr/>
                    <a:lstStyle/>
                    <a:p>
                      <a:pPr algn="l" fontAlgn="ctr">
                        <a:lnSpc>
                          <a:spcPts val="1100"/>
                        </a:lnSpc>
                        <a:buNone/>
                      </a:pPr>
                      <a:r>
                        <a:rPr lang="en-US" sz="1100" b="1" i="0" u="none" strike="noStrike" dirty="0">
                          <a:solidFill>
                            <a:srgbClr val="000000"/>
                          </a:solidFill>
                          <a:effectLst/>
                          <a:latin typeface="Aptos Narrow" panose="020B0004020202020204" pitchFamily="34" charset="0"/>
                        </a:rPr>
                        <a:t>All Trails</a:t>
                      </a:r>
                    </a:p>
                  </a:txBody>
                  <a:tcPr marL="18288" marR="18288"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lnSpc>
                          <a:spcPts val="1100"/>
                        </a:lnSpc>
                        <a:buNone/>
                      </a:pPr>
                      <a:r>
                        <a:rPr lang="en-US" sz="1100" b="0" i="0" u="none" strike="noStrike" dirty="0">
                          <a:solidFill>
                            <a:srgbClr val="000000"/>
                          </a:solidFill>
                          <a:effectLst/>
                          <a:latin typeface="Aptos Narrow" panose="020B0004020202020204" pitchFamily="34" charset="0"/>
                        </a:rPr>
                        <a:t>5.5</a:t>
                      </a:r>
                    </a:p>
                  </a:txBody>
                  <a:tcPr marL="18288" marR="18288"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lnSpc>
                          <a:spcPts val="1100"/>
                        </a:lnSpc>
                        <a:buNone/>
                      </a:pPr>
                      <a:r>
                        <a:rPr lang="en-US" sz="1100" b="0" i="0" u="none" strike="noStrike" dirty="0">
                          <a:solidFill>
                            <a:srgbClr val="000000"/>
                          </a:solidFill>
                          <a:effectLst/>
                          <a:latin typeface="Aptos Narrow" panose="020B0004020202020204" pitchFamily="34" charset="0"/>
                        </a:rPr>
                        <a:t>Moderate</a:t>
                      </a:r>
                    </a:p>
                  </a:txBody>
                  <a:tcPr marL="18288" marR="18288"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lnSpc>
                          <a:spcPts val="1100"/>
                        </a:lnSpc>
                        <a:buNone/>
                      </a:pPr>
                      <a:r>
                        <a:rPr lang="en-US" sz="1100" b="0" i="0" u="none" strike="noStrike" dirty="0">
                          <a:solidFill>
                            <a:srgbClr val="000000"/>
                          </a:solidFill>
                          <a:effectLst/>
                          <a:latin typeface="Aptos Narrow" panose="020B0004020202020204" pitchFamily="34" charset="0"/>
                        </a:rPr>
                        <a:t>3-6 km/sq km</a:t>
                      </a:r>
                    </a:p>
                  </a:txBody>
                  <a:tcPr marL="18288" marR="18288"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extLst>
                  <a:ext uri="{0D108BD9-81ED-4DB2-BD59-A6C34878D82A}">
                    <a16:rowId xmlns:a16="http://schemas.microsoft.com/office/drawing/2014/main" val="356390179"/>
                  </a:ext>
                </a:extLst>
              </a:tr>
            </a:tbl>
          </a:graphicData>
        </a:graphic>
      </p:graphicFrame>
      <p:sp>
        <p:nvSpPr>
          <p:cNvPr id="31" name="Rectangle 30">
            <a:extLst>
              <a:ext uri="{FF2B5EF4-FFF2-40B4-BE49-F238E27FC236}">
                <a16:creationId xmlns:a16="http://schemas.microsoft.com/office/drawing/2014/main" id="{43C42BB3-4310-FF53-DE9F-B22E4FC0656E}"/>
              </a:ext>
              <a:ext uri="{C183D7F6-B498-43B3-948B-1728B52AA6E4}">
                <adec:decorative xmlns:adec="http://schemas.microsoft.com/office/drawing/2017/decorative" val="1"/>
              </a:ext>
            </a:extLst>
          </p:cNvPr>
          <p:cNvSpPr/>
          <p:nvPr/>
        </p:nvSpPr>
        <p:spPr>
          <a:xfrm>
            <a:off x="9081813" y="5811520"/>
            <a:ext cx="3029701" cy="3962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95448AF1-734D-CACE-80A4-F404D3832BB0}"/>
              </a:ext>
              <a:ext uri="{C183D7F6-B498-43B3-948B-1728B52AA6E4}">
                <adec:decorative xmlns:adec="http://schemas.microsoft.com/office/drawing/2017/decorative" val="1"/>
              </a:ext>
            </a:extLst>
          </p:cNvPr>
          <p:cNvSpPr/>
          <p:nvPr/>
        </p:nvSpPr>
        <p:spPr>
          <a:xfrm>
            <a:off x="9085084" y="4058623"/>
            <a:ext cx="3044212" cy="21880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3538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F560B8A-3F50-7A27-B4B5-F8DFAB8E9472}"/>
            </a:ext>
          </a:extLst>
        </p:cNvPr>
        <p:cNvGrpSpPr/>
        <p:nvPr/>
      </p:nvGrpSpPr>
      <p:grpSpPr>
        <a:xfrm>
          <a:off x="0" y="0"/>
          <a:ext cx="0" cy="0"/>
          <a:chOff x="0" y="0"/>
          <a:chExt cx="0" cy="0"/>
        </a:xfrm>
      </p:grpSpPr>
      <p:pic>
        <p:nvPicPr>
          <p:cNvPr id="19" name="Picture 18" descr="Map of Brimfield State Forest">
            <a:extLst>
              <a:ext uri="{FF2B5EF4-FFF2-40B4-BE49-F238E27FC236}">
                <a16:creationId xmlns:a16="http://schemas.microsoft.com/office/drawing/2014/main" id="{BD16B3BD-28E5-0F61-255B-E62D91AC1CD4}"/>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l="20134" t="136" r="177" b="-136"/>
          <a:stretch>
            <a:fillRect/>
          </a:stretch>
        </p:blipFill>
        <p:spPr>
          <a:xfrm>
            <a:off x="-29695" y="-21816"/>
            <a:ext cx="9056914" cy="6901632"/>
          </a:xfrm>
          <a:prstGeom prst="rect">
            <a:avLst/>
          </a:prstGeom>
          <a:effectLst/>
        </p:spPr>
      </p:pic>
      <p:sp>
        <p:nvSpPr>
          <p:cNvPr id="2" name="Rectangle 1">
            <a:extLst>
              <a:ext uri="{FF2B5EF4-FFF2-40B4-BE49-F238E27FC236}">
                <a16:creationId xmlns:a16="http://schemas.microsoft.com/office/drawing/2014/main" id="{90D01E2F-EBF4-73D5-8D96-2A8C20A67657}"/>
              </a:ext>
              <a:ext uri="{C183D7F6-B498-43B3-948B-1728B52AA6E4}">
                <adec:decorative xmlns:adec="http://schemas.microsoft.com/office/drawing/2017/decorative" val="1"/>
              </a:ext>
            </a:extLst>
          </p:cNvPr>
          <p:cNvSpPr/>
          <p:nvPr/>
        </p:nvSpPr>
        <p:spPr>
          <a:xfrm>
            <a:off x="5408035" y="-21816"/>
            <a:ext cx="6783965" cy="99415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CAFB220-CB01-3514-B36F-0BC9407C4D8A}"/>
              </a:ext>
              <a:ext uri="{C183D7F6-B498-43B3-948B-1728B52AA6E4}">
                <adec:decorative xmlns:adec="http://schemas.microsoft.com/office/drawing/2017/decorative" val="1"/>
              </a:ext>
            </a:extLst>
          </p:cNvPr>
          <p:cNvSpPr/>
          <p:nvPr/>
        </p:nvSpPr>
        <p:spPr>
          <a:xfrm>
            <a:off x="5408035" y="953719"/>
            <a:ext cx="6783965" cy="675654"/>
          </a:xfrm>
          <a:prstGeom prst="rect">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2">
            <a:extLst>
              <a:ext uri="{FF2B5EF4-FFF2-40B4-BE49-F238E27FC236}">
                <a16:creationId xmlns:a16="http://schemas.microsoft.com/office/drawing/2014/main" id="{01ECC60E-32BD-0ACC-410F-497409904080}"/>
              </a:ext>
              <a:ext uri="{C183D7F6-B498-43B3-948B-1728B52AA6E4}">
                <adec:decorative xmlns:adec="http://schemas.microsoft.com/office/drawing/2017/decorative" val="0"/>
              </a:ext>
            </a:extLst>
          </p:cNvPr>
          <p:cNvSpPr txBox="1">
            <a:spLocks noGrp="1"/>
          </p:cNvSpPr>
          <p:nvPr>
            <p:ph type="title" idx="4294967295"/>
          </p:nvPr>
        </p:nvSpPr>
        <p:spPr>
          <a:xfrm>
            <a:off x="5408035" y="-35641"/>
            <a:ext cx="6716233" cy="9831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mj-lt"/>
                <a:ea typeface="+mj-ea"/>
                <a:cs typeface="+mj-cs"/>
              </a:rPr>
              <a:t>Existing Trail System </a:t>
            </a:r>
            <a:r>
              <a:rPr kumimoji="0" lang="en-US" sz="1800" b="0" i="0" u="none" strike="noStrike" kern="1200" cap="none" spc="0" normalizeH="0" baseline="0" noProof="0" dirty="0">
                <a:ln>
                  <a:noFill/>
                </a:ln>
                <a:solidFill>
                  <a:srgbClr val="002060"/>
                </a:solidFill>
                <a:effectLst/>
                <a:uLnTx/>
                <a:uFillTx/>
                <a:latin typeface="+mj-lt"/>
                <a:ea typeface="+mj-ea"/>
                <a:cs typeface="+mj-cs"/>
              </a:rPr>
              <a:t>(2/3)</a:t>
            </a:r>
            <a:endParaRPr kumimoji="0" lang="en-US" sz="5000" b="0" i="0" u="none" strike="noStrike" kern="1200" cap="none" spc="0" normalizeH="0" baseline="0" noProof="0" dirty="0">
              <a:ln>
                <a:noFill/>
              </a:ln>
              <a:solidFill>
                <a:srgbClr val="002060"/>
              </a:solidFill>
              <a:effectLst/>
              <a:uLnTx/>
              <a:uFillTx/>
              <a:latin typeface="+mj-lt"/>
              <a:ea typeface="+mj-ea"/>
              <a:cs typeface="+mj-cs"/>
            </a:endParaRPr>
          </a:p>
        </p:txBody>
      </p:sp>
      <p:sp>
        <p:nvSpPr>
          <p:cNvPr id="8" name="TextBox 7">
            <a:extLst>
              <a:ext uri="{FF2B5EF4-FFF2-40B4-BE49-F238E27FC236}">
                <a16:creationId xmlns:a16="http://schemas.microsoft.com/office/drawing/2014/main" id="{25C79471-37B4-28BA-C06B-07E4CC14E27B}"/>
              </a:ext>
            </a:extLst>
          </p:cNvPr>
          <p:cNvSpPr txBox="1"/>
          <p:nvPr/>
        </p:nvSpPr>
        <p:spPr>
          <a:xfrm>
            <a:off x="5408035" y="1000572"/>
            <a:ext cx="6096000" cy="584775"/>
          </a:xfrm>
          <a:prstGeom prst="rect">
            <a:avLst/>
          </a:prstGeom>
          <a:noFill/>
        </p:spPr>
        <p:txBody>
          <a:bodyPr wrap="square">
            <a:noAutofit/>
          </a:bodyPr>
          <a:lstStyle/>
          <a:p>
            <a:pPr algn="ctr"/>
            <a:r>
              <a:rPr lang="en-US" sz="3200" dirty="0">
                <a:solidFill>
                  <a:srgbClr val="FFFFFF"/>
                </a:solidFill>
              </a:rPr>
              <a:t>27.8 Miles - Unauthorized Trails</a:t>
            </a:r>
            <a:endParaRPr lang="en-US" sz="2900" dirty="0">
              <a:solidFill>
                <a:srgbClr val="FFFFFF"/>
              </a:solidFill>
            </a:endParaRPr>
          </a:p>
        </p:txBody>
      </p:sp>
      <p:pic>
        <p:nvPicPr>
          <p:cNvPr id="44" name="Picture 43">
            <a:extLst>
              <a:ext uri="{FF2B5EF4-FFF2-40B4-BE49-F238E27FC236}">
                <a16:creationId xmlns:a16="http://schemas.microsoft.com/office/drawing/2014/main" id="{1644A5E1-772A-350F-50B6-7CFB605C33F5}"/>
              </a:ext>
              <a:ext uri="{C183D7F6-B498-43B3-948B-1728B52AA6E4}">
                <adec:decorative xmlns:adec="http://schemas.microsoft.com/office/drawing/2017/decorative" val="1"/>
              </a:ext>
            </a:extLst>
          </p:cNvPr>
          <p:cNvPicPr>
            <a:picLocks noChangeAspect="1"/>
          </p:cNvPicPr>
          <p:nvPr/>
        </p:nvPicPr>
        <p:blipFill>
          <a:blip r:embed="rId4"/>
          <a:srcRect b="23905"/>
          <a:stretch>
            <a:fillRect/>
          </a:stretch>
        </p:blipFill>
        <p:spPr>
          <a:xfrm>
            <a:off x="-33866" y="-21816"/>
            <a:ext cx="1702735" cy="1638829"/>
          </a:xfrm>
          <a:prstGeom prst="rect">
            <a:avLst/>
          </a:prstGeom>
          <a:ln w="19050">
            <a:solidFill>
              <a:srgbClr val="000000"/>
            </a:solidFill>
          </a:ln>
        </p:spPr>
      </p:pic>
      <p:pic>
        <p:nvPicPr>
          <p:cNvPr id="4" name="Graphic 3" descr="Chart of unauthorized trails by width. By far, the majority of unauthorized trails are under 3 feet wide. ">
            <a:extLst>
              <a:ext uri="{FF2B5EF4-FFF2-40B4-BE49-F238E27FC236}">
                <a16:creationId xmlns:a16="http://schemas.microsoft.com/office/drawing/2014/main" id="{FB1751DE-1F10-94AC-82F4-7ACA8420F7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080077" y="1793316"/>
            <a:ext cx="3048001" cy="1376951"/>
          </a:xfrm>
          <a:prstGeom prst="rect">
            <a:avLst/>
          </a:prstGeom>
        </p:spPr>
      </p:pic>
      <p:graphicFrame>
        <p:nvGraphicFramePr>
          <p:cNvPr id="47" name="Table 46" descr="Table: Landscape Designation showing the intended density for parklands is high density with 6-8 kilometers of trails per square kilometer.">
            <a:extLst>
              <a:ext uri="{FF2B5EF4-FFF2-40B4-BE49-F238E27FC236}">
                <a16:creationId xmlns:a16="http://schemas.microsoft.com/office/drawing/2014/main" id="{A4AF19DE-327D-4DFD-BA4D-274C645F289A}"/>
              </a:ext>
            </a:extLst>
          </p:cNvPr>
          <p:cNvGraphicFramePr>
            <a:graphicFrameLocks noGrp="1"/>
          </p:cNvGraphicFramePr>
          <p:nvPr>
            <p:extLst>
              <p:ext uri="{D42A27DB-BD31-4B8C-83A1-F6EECF244321}">
                <p14:modId xmlns:p14="http://schemas.microsoft.com/office/powerpoint/2010/main" val="3116675018"/>
              </p:ext>
            </p:extLst>
          </p:nvPr>
        </p:nvGraphicFramePr>
        <p:xfrm>
          <a:off x="9089736" y="3633389"/>
          <a:ext cx="3044514" cy="1160779"/>
        </p:xfrm>
        <a:graphic>
          <a:graphicData uri="http://schemas.openxmlformats.org/drawingml/2006/table">
            <a:tbl>
              <a:tblPr firstRow="1" firstCol="1"/>
              <a:tblGrid>
                <a:gridCol w="1127004">
                  <a:extLst>
                    <a:ext uri="{9D8B030D-6E8A-4147-A177-3AD203B41FA5}">
                      <a16:colId xmlns:a16="http://schemas.microsoft.com/office/drawing/2014/main" val="3755215714"/>
                    </a:ext>
                  </a:extLst>
                </a:gridCol>
                <a:gridCol w="887104">
                  <a:extLst>
                    <a:ext uri="{9D8B030D-6E8A-4147-A177-3AD203B41FA5}">
                      <a16:colId xmlns:a16="http://schemas.microsoft.com/office/drawing/2014/main" val="1148209222"/>
                    </a:ext>
                  </a:extLst>
                </a:gridCol>
                <a:gridCol w="1030406">
                  <a:extLst>
                    <a:ext uri="{9D8B030D-6E8A-4147-A177-3AD203B41FA5}">
                      <a16:colId xmlns:a16="http://schemas.microsoft.com/office/drawing/2014/main" val="231556255"/>
                    </a:ext>
                  </a:extLst>
                </a:gridCol>
              </a:tblGrid>
              <a:tr h="217646">
                <a:tc>
                  <a:txBody>
                    <a:bodyPr/>
                    <a:lstStyle/>
                    <a:p>
                      <a:pPr algn="ctr" fontAlgn="ctr">
                        <a:lnSpc>
                          <a:spcPts val="1100"/>
                        </a:lnSpc>
                        <a:buNone/>
                      </a:pPr>
                      <a:r>
                        <a:rPr lang="en-US" sz="1000" b="1" i="0" u="none" strike="noStrike" dirty="0">
                          <a:solidFill>
                            <a:srgbClr val="0D0D0D"/>
                          </a:solidFill>
                          <a:effectLst/>
                          <a:latin typeface="Aptos Narrow" panose="020B0004020202020204" pitchFamily="34" charset="0"/>
                        </a:rPr>
                        <a:t>Landscape Designation</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tc>
                  <a:txBody>
                    <a:bodyPr/>
                    <a:lstStyle/>
                    <a:p>
                      <a:pPr algn="ctr" fontAlgn="ctr">
                        <a:lnSpc>
                          <a:spcPts val="1100"/>
                        </a:lnSpc>
                        <a:buNone/>
                      </a:pPr>
                      <a:r>
                        <a:rPr lang="en-US" sz="1000" b="1" i="0" u="none" strike="noStrike" dirty="0">
                          <a:solidFill>
                            <a:srgbClr val="0D0D0D"/>
                          </a:solidFill>
                          <a:effectLst/>
                          <a:latin typeface="Aptos Narrow" panose="020B0004020202020204" pitchFamily="34" charset="0"/>
                        </a:rPr>
                        <a:t>Density</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tc>
                  <a:txBody>
                    <a:bodyPr/>
                    <a:lstStyle/>
                    <a:p>
                      <a:pPr algn="ctr" fontAlgn="ctr">
                        <a:lnSpc>
                          <a:spcPts val="1100"/>
                        </a:lnSpc>
                        <a:buNone/>
                      </a:pPr>
                      <a:r>
                        <a:rPr lang="en-US" sz="1000" b="1" i="0" u="none" strike="noStrike" dirty="0">
                          <a:solidFill>
                            <a:srgbClr val="0D0D0D"/>
                          </a:solidFill>
                          <a:effectLst/>
                          <a:latin typeface="Aptos Narrow" panose="020B0004020202020204" pitchFamily="34" charset="0"/>
                        </a:rPr>
                        <a:t>Metric</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extLst>
                  <a:ext uri="{0D108BD9-81ED-4DB2-BD59-A6C34878D82A}">
                    <a16:rowId xmlns:a16="http://schemas.microsoft.com/office/drawing/2014/main" val="3650576315"/>
                  </a:ext>
                </a:extLst>
              </a:tr>
              <a:tr h="217646">
                <a:tc>
                  <a:txBody>
                    <a:bodyPr/>
                    <a:lstStyle/>
                    <a:p>
                      <a:pPr algn="ctr" fontAlgn="ctr">
                        <a:buNone/>
                      </a:pPr>
                      <a:r>
                        <a:rPr lang="en-US" sz="1100" b="1" i="0" u="none" strike="noStrike">
                          <a:solidFill>
                            <a:srgbClr val="000000"/>
                          </a:solidFill>
                          <a:effectLst/>
                          <a:latin typeface="Aptos Narrow" panose="020B0004020202020204" pitchFamily="34" charset="0"/>
                        </a:rPr>
                        <a:t>Reserve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Low </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dirty="0">
                          <a:solidFill>
                            <a:srgbClr val="000000"/>
                          </a:solidFill>
                          <a:effectLst/>
                          <a:latin typeface="Aptos Narrow" panose="020B0004020202020204" pitchFamily="34" charset="0"/>
                        </a:rPr>
                        <a:t>&lt;3 km/sq km</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extLst>
                  <a:ext uri="{0D108BD9-81ED-4DB2-BD59-A6C34878D82A}">
                    <a16:rowId xmlns:a16="http://schemas.microsoft.com/office/drawing/2014/main" val="1939274999"/>
                  </a:ext>
                </a:extLst>
              </a:tr>
              <a:tr h="217646">
                <a:tc>
                  <a:txBody>
                    <a:bodyPr/>
                    <a:lstStyle/>
                    <a:p>
                      <a:pPr algn="ctr" fontAlgn="ctr">
                        <a:buNone/>
                      </a:pPr>
                      <a:r>
                        <a:rPr lang="en-US" sz="1100" b="1" i="0" u="none" strike="noStrike">
                          <a:solidFill>
                            <a:srgbClr val="000000"/>
                          </a:solidFill>
                          <a:effectLst/>
                          <a:latin typeface="Aptos Narrow" panose="020B0004020202020204" pitchFamily="34" charset="0"/>
                        </a:rPr>
                        <a:t>Woodland</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Moderate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dirty="0">
                          <a:solidFill>
                            <a:srgbClr val="000000"/>
                          </a:solidFill>
                          <a:effectLst/>
                          <a:latin typeface="Aptos Narrow" panose="020B0004020202020204" pitchFamily="34" charset="0"/>
                        </a:rPr>
                        <a:t>3-6 km/sq km</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extLst>
                  <a:ext uri="{0D108BD9-81ED-4DB2-BD59-A6C34878D82A}">
                    <a16:rowId xmlns:a16="http://schemas.microsoft.com/office/drawing/2014/main" val="692108512"/>
                  </a:ext>
                </a:extLst>
              </a:tr>
              <a:tr h="217646">
                <a:tc>
                  <a:txBody>
                    <a:bodyPr/>
                    <a:lstStyle/>
                    <a:p>
                      <a:pPr algn="ctr" fontAlgn="ctr">
                        <a:buNone/>
                      </a:pPr>
                      <a:r>
                        <a:rPr lang="en-US" sz="1100" b="1" i="0" u="none" strike="noStrike">
                          <a:solidFill>
                            <a:srgbClr val="000000"/>
                          </a:solidFill>
                          <a:effectLst/>
                          <a:latin typeface="Aptos Narrow" panose="020B0004020202020204" pitchFamily="34" charset="0"/>
                        </a:rPr>
                        <a:t>Parkland</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High</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dirty="0">
                          <a:solidFill>
                            <a:srgbClr val="000000"/>
                          </a:solidFill>
                          <a:effectLst/>
                          <a:latin typeface="Aptos Narrow" panose="020B0004020202020204" pitchFamily="34" charset="0"/>
                        </a:rPr>
                        <a:t>6-9 km/sq km</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extLst>
                  <a:ext uri="{0D108BD9-81ED-4DB2-BD59-A6C34878D82A}">
                    <a16:rowId xmlns:a16="http://schemas.microsoft.com/office/drawing/2014/main" val="1829999666"/>
                  </a:ext>
                </a:extLst>
              </a:tr>
              <a:tr h="217646">
                <a:tc>
                  <a:txBody>
                    <a:bodyPr/>
                    <a:lstStyle/>
                    <a:p>
                      <a:pPr algn="ctr" fontAlgn="ctr">
                        <a:buNone/>
                      </a:pPr>
                      <a:r>
                        <a:rPr lang="en-US" sz="1100" b="0" i="0" u="none" strike="noStrike" dirty="0">
                          <a:solidFill>
                            <a:srgbClr val="000000"/>
                          </a:solidFill>
                          <a:effectLst/>
                          <a:latin typeface="Aptos Narrow" panose="020B0004020202020204" pitchFamily="34" charset="0"/>
                        </a:rPr>
                        <a:t>--------</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Excessive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dirty="0">
                          <a:solidFill>
                            <a:srgbClr val="000000"/>
                          </a:solidFill>
                          <a:effectLst/>
                          <a:latin typeface="Aptos Narrow" panose="020B0004020202020204" pitchFamily="34" charset="0"/>
                        </a:rPr>
                        <a:t>&gt;9 km/sq km </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extLst>
                  <a:ext uri="{0D108BD9-81ED-4DB2-BD59-A6C34878D82A}">
                    <a16:rowId xmlns:a16="http://schemas.microsoft.com/office/drawing/2014/main" val="546011313"/>
                  </a:ext>
                </a:extLst>
              </a:tr>
            </a:tbl>
          </a:graphicData>
        </a:graphic>
      </p:graphicFrame>
      <p:sp>
        <p:nvSpPr>
          <p:cNvPr id="50" name="Rectangle 49">
            <a:extLst>
              <a:ext uri="{FF2B5EF4-FFF2-40B4-BE49-F238E27FC236}">
                <a16:creationId xmlns:a16="http://schemas.microsoft.com/office/drawing/2014/main" id="{C7AB3183-3C3C-6678-1B11-8AA0EB4268BB}"/>
              </a:ext>
              <a:ext uri="{C183D7F6-B498-43B3-948B-1728B52AA6E4}">
                <adec:decorative xmlns:adec="http://schemas.microsoft.com/office/drawing/2017/decorative" val="1"/>
              </a:ext>
            </a:extLst>
          </p:cNvPr>
          <p:cNvSpPr/>
          <p:nvPr/>
        </p:nvSpPr>
        <p:spPr>
          <a:xfrm>
            <a:off x="9090038" y="3924269"/>
            <a:ext cx="3044212" cy="21880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CF11F91-97CF-3C00-C36E-4E5B2522E210}"/>
              </a:ext>
            </a:extLst>
          </p:cNvPr>
          <p:cNvSpPr txBox="1"/>
          <p:nvPr/>
        </p:nvSpPr>
        <p:spPr>
          <a:xfrm>
            <a:off x="9109719" y="5022046"/>
            <a:ext cx="2250856" cy="276999"/>
          </a:xfrm>
          <a:prstGeom prst="rect">
            <a:avLst/>
          </a:prstGeom>
          <a:noFill/>
        </p:spPr>
        <p:txBody>
          <a:bodyPr wrap="square" lIns="0" rIns="0" rtlCol="0">
            <a:spAutoFit/>
          </a:bodyPr>
          <a:lstStyle/>
          <a:p>
            <a:r>
              <a:rPr lang="en-US" sz="1200" b="1" dirty="0">
                <a:solidFill>
                  <a:srgbClr val="FFFFFF"/>
                </a:solidFill>
                <a:latin typeface="Aptos Narrow" panose="020B0004020202020204" pitchFamily="34" charset="0"/>
              </a:rPr>
              <a:t>Brimfield Trail Density Analysis</a:t>
            </a:r>
          </a:p>
        </p:txBody>
      </p:sp>
      <p:graphicFrame>
        <p:nvGraphicFramePr>
          <p:cNvPr id="5" name="Table 4" descr="Robinson Trail Density Analysis table showing authorized trails have a high trail density and all trails have an excessive trail density.">
            <a:extLst>
              <a:ext uri="{FF2B5EF4-FFF2-40B4-BE49-F238E27FC236}">
                <a16:creationId xmlns:a16="http://schemas.microsoft.com/office/drawing/2014/main" id="{5DDCD81E-7E74-1776-B98D-E5FE50AC8871}"/>
              </a:ext>
            </a:extLst>
          </p:cNvPr>
          <p:cNvGraphicFramePr>
            <a:graphicFrameLocks noGrp="1"/>
          </p:cNvGraphicFramePr>
          <p:nvPr>
            <p:extLst>
              <p:ext uri="{D42A27DB-BD31-4B8C-83A1-F6EECF244321}">
                <p14:modId xmlns:p14="http://schemas.microsoft.com/office/powerpoint/2010/main" val="2258061460"/>
              </p:ext>
            </p:extLst>
          </p:nvPr>
        </p:nvGraphicFramePr>
        <p:xfrm>
          <a:off x="9064676" y="5326542"/>
          <a:ext cx="3078802" cy="823705"/>
        </p:xfrm>
        <a:graphic>
          <a:graphicData uri="http://schemas.openxmlformats.org/drawingml/2006/table">
            <a:tbl>
              <a:tblPr firstRow="1" firstCol="1"/>
              <a:tblGrid>
                <a:gridCol w="888450">
                  <a:extLst>
                    <a:ext uri="{9D8B030D-6E8A-4147-A177-3AD203B41FA5}">
                      <a16:colId xmlns:a16="http://schemas.microsoft.com/office/drawing/2014/main" val="2352612749"/>
                    </a:ext>
                  </a:extLst>
                </a:gridCol>
                <a:gridCol w="586740">
                  <a:extLst>
                    <a:ext uri="{9D8B030D-6E8A-4147-A177-3AD203B41FA5}">
                      <a16:colId xmlns:a16="http://schemas.microsoft.com/office/drawing/2014/main" val="3470694604"/>
                    </a:ext>
                  </a:extLst>
                </a:gridCol>
                <a:gridCol w="743803">
                  <a:extLst>
                    <a:ext uri="{9D8B030D-6E8A-4147-A177-3AD203B41FA5}">
                      <a16:colId xmlns:a16="http://schemas.microsoft.com/office/drawing/2014/main" val="277963023"/>
                    </a:ext>
                  </a:extLst>
                </a:gridCol>
                <a:gridCol w="859809">
                  <a:extLst>
                    <a:ext uri="{9D8B030D-6E8A-4147-A177-3AD203B41FA5}">
                      <a16:colId xmlns:a16="http://schemas.microsoft.com/office/drawing/2014/main" val="550203147"/>
                    </a:ext>
                  </a:extLst>
                </a:gridCol>
              </a:tblGrid>
              <a:tr h="190610">
                <a:tc>
                  <a:txBody>
                    <a:bodyPr/>
                    <a:lstStyle/>
                    <a:p>
                      <a:pPr marL="0" marR="0" lvl="0" indent="0" algn="ctr" defTabSz="457200" rtl="0" eaLnBrk="1" fontAlgn="ctr" latinLnBrk="0" hangingPunct="1">
                        <a:lnSpc>
                          <a:spcPts val="1100"/>
                        </a:lnSpc>
                        <a:spcBef>
                          <a:spcPts val="0"/>
                        </a:spcBef>
                        <a:spcAft>
                          <a:spcPts val="0"/>
                        </a:spcAft>
                        <a:buClrTx/>
                        <a:buSzTx/>
                        <a:buFontTx/>
                        <a:buNone/>
                        <a:tabLst/>
                        <a:defRPr/>
                      </a:pPr>
                      <a:r>
                        <a:rPr lang="en-US" sz="1000" b="1" i="0" u="none" strike="noStrike" kern="1200" dirty="0">
                          <a:solidFill>
                            <a:srgbClr val="000000"/>
                          </a:solidFill>
                          <a:effectLst/>
                          <a:latin typeface="Aptos Narrow" panose="020B0004020202020204" pitchFamily="34" charset="0"/>
                          <a:ea typeface="+mn-ea"/>
                          <a:cs typeface="+mn-cs"/>
                        </a:rPr>
                        <a:t>Trail Type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tc>
                  <a:txBody>
                    <a:bodyPr/>
                    <a:lstStyle/>
                    <a:p>
                      <a:pPr algn="ctr" fontAlgn="ctr">
                        <a:lnSpc>
                          <a:spcPts val="1100"/>
                        </a:lnSpc>
                        <a:buNone/>
                      </a:pPr>
                      <a:r>
                        <a:rPr lang="en-US" sz="1000" b="1" i="0" u="none" strike="noStrike" dirty="0">
                          <a:solidFill>
                            <a:srgbClr val="000000"/>
                          </a:solidFill>
                          <a:effectLst/>
                          <a:latin typeface="Aptos Narrow" panose="020B0004020202020204" pitchFamily="34" charset="0"/>
                        </a:rPr>
                        <a:t>km/sq km</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tc>
                  <a:txBody>
                    <a:bodyPr/>
                    <a:lstStyle/>
                    <a:p>
                      <a:pPr algn="ctr" fontAlgn="ctr">
                        <a:lnSpc>
                          <a:spcPts val="1100"/>
                        </a:lnSpc>
                        <a:buNone/>
                      </a:pPr>
                      <a:r>
                        <a:rPr lang="en-US" sz="1000" b="1" i="0" u="none" strike="noStrike" dirty="0">
                          <a:solidFill>
                            <a:srgbClr val="000000"/>
                          </a:solidFill>
                          <a:effectLst/>
                          <a:latin typeface="Aptos Narrow" panose="020B0004020202020204" pitchFamily="34" charset="0"/>
                        </a:rPr>
                        <a:t>Trail Density</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tc>
                  <a:txBody>
                    <a:bodyPr/>
                    <a:lstStyle/>
                    <a:p>
                      <a:pPr algn="ctr" fontAlgn="ctr">
                        <a:lnSpc>
                          <a:spcPts val="1100"/>
                        </a:lnSpc>
                        <a:buNone/>
                      </a:pPr>
                      <a:r>
                        <a:rPr lang="en-US" sz="1000" b="1" i="0" u="none" strike="noStrike" dirty="0">
                          <a:solidFill>
                            <a:srgbClr val="000000"/>
                          </a:solidFill>
                          <a:effectLst/>
                          <a:latin typeface="Aptos Narrow" panose="020B0004020202020204" pitchFamily="34" charset="0"/>
                        </a:rPr>
                        <a:t>Trail Density Metric</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extLst>
                  <a:ext uri="{0D108BD9-81ED-4DB2-BD59-A6C34878D82A}">
                    <a16:rowId xmlns:a16="http://schemas.microsoft.com/office/drawing/2014/main" val="2289875430"/>
                  </a:ext>
                </a:extLst>
              </a:tr>
              <a:tr h="190610">
                <a:tc>
                  <a:txBody>
                    <a:bodyPr/>
                    <a:lstStyle/>
                    <a:p>
                      <a:pPr algn="l" fontAlgn="ctr">
                        <a:buNone/>
                      </a:pPr>
                      <a:r>
                        <a:rPr lang="en-US" sz="1100" b="1" i="0" u="none" strike="noStrike" dirty="0">
                          <a:solidFill>
                            <a:srgbClr val="000000"/>
                          </a:solidFill>
                          <a:effectLst/>
                          <a:latin typeface="Aptos Narrow" panose="020B0004020202020204" pitchFamily="34" charset="0"/>
                        </a:rPr>
                        <a:t>Authorized Trails</a:t>
                      </a:r>
                    </a:p>
                  </a:txBody>
                  <a:tcPr marL="13716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2.8</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Low</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dirty="0">
                          <a:solidFill>
                            <a:srgbClr val="000000"/>
                          </a:solidFill>
                          <a:effectLst/>
                          <a:latin typeface="Aptos Narrow" panose="020B0004020202020204" pitchFamily="34" charset="0"/>
                        </a:rPr>
                        <a:t>&lt;3 km/sq km</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extLst>
                  <a:ext uri="{0D108BD9-81ED-4DB2-BD59-A6C34878D82A}">
                    <a16:rowId xmlns:a16="http://schemas.microsoft.com/office/drawing/2014/main" val="3375430104"/>
                  </a:ext>
                </a:extLst>
              </a:tr>
              <a:tr h="190610">
                <a:tc>
                  <a:txBody>
                    <a:bodyPr/>
                    <a:lstStyle/>
                    <a:p>
                      <a:pPr algn="l" fontAlgn="ctr">
                        <a:buNone/>
                      </a:pPr>
                      <a:r>
                        <a:rPr lang="en-US" sz="1100" b="1" i="0" u="none" strike="noStrike" dirty="0">
                          <a:solidFill>
                            <a:srgbClr val="000000"/>
                          </a:solidFill>
                          <a:effectLst/>
                          <a:latin typeface="Aptos Narrow" panose="020B0004020202020204" pitchFamily="34" charset="0"/>
                        </a:rPr>
                        <a:t>All Trails</a:t>
                      </a:r>
                    </a:p>
                  </a:txBody>
                  <a:tcPr marL="13716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5.5</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dirty="0">
                          <a:solidFill>
                            <a:srgbClr val="000000"/>
                          </a:solidFill>
                          <a:effectLst/>
                          <a:latin typeface="Aptos Narrow" panose="020B0004020202020204" pitchFamily="34" charset="0"/>
                        </a:rPr>
                        <a:t>Moderate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dirty="0">
                          <a:solidFill>
                            <a:srgbClr val="000000"/>
                          </a:solidFill>
                          <a:effectLst/>
                          <a:latin typeface="Aptos Narrow" panose="020B0004020202020204" pitchFamily="34" charset="0"/>
                        </a:rPr>
                        <a:t>3-6 km/sq km</a:t>
                      </a:r>
                    </a:p>
                  </a:txBody>
                  <a:tcPr marL="7620" marR="7620" marT="7620" marB="0" anchor="b">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extLst>
                  <a:ext uri="{0D108BD9-81ED-4DB2-BD59-A6C34878D82A}">
                    <a16:rowId xmlns:a16="http://schemas.microsoft.com/office/drawing/2014/main" val="356390179"/>
                  </a:ext>
                </a:extLst>
              </a:tr>
            </a:tbl>
          </a:graphicData>
        </a:graphic>
      </p:graphicFrame>
      <p:sp>
        <p:nvSpPr>
          <p:cNvPr id="49" name="Rectangle 48">
            <a:extLst>
              <a:ext uri="{FF2B5EF4-FFF2-40B4-BE49-F238E27FC236}">
                <a16:creationId xmlns:a16="http://schemas.microsoft.com/office/drawing/2014/main" id="{E6982A38-6B13-2F39-32C5-D9A6B74AF8D6}"/>
              </a:ext>
              <a:ext uri="{C183D7F6-B498-43B3-948B-1728B52AA6E4}">
                <adec:decorative xmlns:adec="http://schemas.microsoft.com/office/drawing/2017/decorative" val="1"/>
              </a:ext>
            </a:extLst>
          </p:cNvPr>
          <p:cNvSpPr/>
          <p:nvPr/>
        </p:nvSpPr>
        <p:spPr>
          <a:xfrm>
            <a:off x="9047743" y="5942077"/>
            <a:ext cx="3098985" cy="21880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8530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9139A4A-0DF9-51A5-2102-B6F842E922AF}"/>
            </a:ext>
          </a:extLst>
        </p:cNvPr>
        <p:cNvGrpSpPr/>
        <p:nvPr/>
      </p:nvGrpSpPr>
      <p:grpSpPr>
        <a:xfrm>
          <a:off x="0" y="0"/>
          <a:ext cx="0" cy="0"/>
          <a:chOff x="0" y="0"/>
          <a:chExt cx="0" cy="0"/>
        </a:xfrm>
      </p:grpSpPr>
      <p:pic>
        <p:nvPicPr>
          <p:cNvPr id="19" name="Picture 18" descr="Map of Brimfield state forest depicting damage points along trails and roads as well as trail and road condition.">
            <a:extLst>
              <a:ext uri="{FF2B5EF4-FFF2-40B4-BE49-F238E27FC236}">
                <a16:creationId xmlns:a16="http://schemas.microsoft.com/office/drawing/2014/main" id="{711B0F21-6656-F4FC-1C59-9FFA3C71E75D}"/>
              </a:ext>
            </a:extLst>
          </p:cNvPr>
          <p:cNvPicPr>
            <a:picLocks noChangeAspect="1"/>
          </p:cNvPicPr>
          <p:nvPr/>
        </p:nvPicPr>
        <p:blipFill>
          <a:blip r:embed="rId3">
            <a:extLst>
              <a:ext uri="{28A0092B-C50C-407E-A947-70E740481C1C}">
                <a14:useLocalDpi xmlns:a14="http://schemas.microsoft.com/office/drawing/2010/main" val="0"/>
              </a:ext>
            </a:extLst>
          </a:blip>
          <a:srcRect l="20312" t="119" b="-119"/>
          <a:stretch>
            <a:fillRect/>
          </a:stretch>
        </p:blipFill>
        <p:spPr>
          <a:xfrm>
            <a:off x="-56187" y="-43224"/>
            <a:ext cx="9113100" cy="6944447"/>
          </a:xfrm>
          <a:prstGeom prst="rect">
            <a:avLst/>
          </a:prstGeom>
          <a:effectLst/>
        </p:spPr>
      </p:pic>
      <p:sp>
        <p:nvSpPr>
          <p:cNvPr id="5" name="Rectangle 4">
            <a:extLst>
              <a:ext uri="{FF2B5EF4-FFF2-40B4-BE49-F238E27FC236}">
                <a16:creationId xmlns:a16="http://schemas.microsoft.com/office/drawing/2014/main" id="{37024796-1A33-99E4-4DCA-371BB421A2D8}"/>
              </a:ext>
              <a:ext uri="{C183D7F6-B498-43B3-948B-1728B52AA6E4}">
                <adec:decorative xmlns:adec="http://schemas.microsoft.com/office/drawing/2017/decorative" val="1"/>
              </a:ext>
            </a:extLst>
          </p:cNvPr>
          <p:cNvSpPr/>
          <p:nvPr/>
        </p:nvSpPr>
        <p:spPr>
          <a:xfrm>
            <a:off x="5408035" y="-21816"/>
            <a:ext cx="6783965" cy="99415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BCD3224-0E56-D6BC-C1D7-EA9FC07C9F0E}"/>
              </a:ext>
              <a:ext uri="{C183D7F6-B498-43B3-948B-1728B52AA6E4}">
                <adec:decorative xmlns:adec="http://schemas.microsoft.com/office/drawing/2017/decorative" val="1"/>
              </a:ext>
            </a:extLst>
          </p:cNvPr>
          <p:cNvSpPr/>
          <p:nvPr/>
        </p:nvSpPr>
        <p:spPr>
          <a:xfrm>
            <a:off x="5408035" y="953719"/>
            <a:ext cx="6783965" cy="675654"/>
          </a:xfrm>
          <a:prstGeom prst="rect">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2">
            <a:extLst>
              <a:ext uri="{FF2B5EF4-FFF2-40B4-BE49-F238E27FC236}">
                <a16:creationId xmlns:a16="http://schemas.microsoft.com/office/drawing/2014/main" id="{73FD0C66-14A1-D31E-B024-E5F04E4F19D7}"/>
              </a:ext>
              <a:ext uri="{C183D7F6-B498-43B3-948B-1728B52AA6E4}">
                <adec:decorative xmlns:adec="http://schemas.microsoft.com/office/drawing/2017/decorative" val="0"/>
              </a:ext>
            </a:extLst>
          </p:cNvPr>
          <p:cNvSpPr txBox="1">
            <a:spLocks noGrp="1"/>
          </p:cNvSpPr>
          <p:nvPr>
            <p:ph type="title" idx="4294967295"/>
          </p:nvPr>
        </p:nvSpPr>
        <p:spPr>
          <a:xfrm>
            <a:off x="5408035" y="-35641"/>
            <a:ext cx="6716233" cy="9831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mj-lt"/>
                <a:ea typeface="+mj-ea"/>
                <a:cs typeface="+mj-cs"/>
              </a:rPr>
              <a:t>Existing Trail System </a:t>
            </a:r>
            <a:r>
              <a:rPr kumimoji="0" lang="en-US" sz="1800" b="0" i="0" u="none" strike="noStrike" kern="1200" cap="none" spc="0" normalizeH="0" baseline="0" noProof="0" dirty="0">
                <a:ln>
                  <a:noFill/>
                </a:ln>
                <a:solidFill>
                  <a:srgbClr val="002060"/>
                </a:solidFill>
                <a:effectLst/>
                <a:uLnTx/>
                <a:uFillTx/>
                <a:latin typeface="+mj-lt"/>
                <a:ea typeface="+mj-ea"/>
                <a:cs typeface="+mj-cs"/>
              </a:rPr>
              <a:t>(3/3)</a:t>
            </a:r>
            <a:endParaRPr kumimoji="0" lang="en-US" sz="5000" b="0" i="0" u="none" strike="noStrike" kern="1200" cap="none" spc="0" normalizeH="0" baseline="0" noProof="0" dirty="0">
              <a:ln>
                <a:noFill/>
              </a:ln>
              <a:solidFill>
                <a:srgbClr val="002060"/>
              </a:solidFill>
              <a:effectLst/>
              <a:uLnTx/>
              <a:uFillTx/>
              <a:latin typeface="+mj-lt"/>
              <a:ea typeface="+mj-ea"/>
              <a:cs typeface="+mj-cs"/>
            </a:endParaRPr>
          </a:p>
        </p:txBody>
      </p:sp>
      <p:sp>
        <p:nvSpPr>
          <p:cNvPr id="13" name="TextBox 12">
            <a:extLst>
              <a:ext uri="{FF2B5EF4-FFF2-40B4-BE49-F238E27FC236}">
                <a16:creationId xmlns:a16="http://schemas.microsoft.com/office/drawing/2014/main" id="{4FE93CC7-7CCF-0756-50C2-A25183B540F3}"/>
              </a:ext>
            </a:extLst>
          </p:cNvPr>
          <p:cNvSpPr txBox="1"/>
          <p:nvPr/>
        </p:nvSpPr>
        <p:spPr>
          <a:xfrm>
            <a:off x="5408035" y="1000572"/>
            <a:ext cx="6096000" cy="584775"/>
          </a:xfrm>
          <a:prstGeom prst="rect">
            <a:avLst/>
          </a:prstGeom>
          <a:noFill/>
        </p:spPr>
        <p:txBody>
          <a:bodyPr wrap="square">
            <a:noAutofit/>
          </a:bodyPr>
          <a:lstStyle/>
          <a:p>
            <a:pPr algn="ctr"/>
            <a:r>
              <a:rPr lang="en-US" sz="3200" dirty="0">
                <a:solidFill>
                  <a:srgbClr val="FFFFFF"/>
                </a:solidFill>
              </a:rPr>
              <a:t>Trail Conditions &amp; Damage</a:t>
            </a:r>
            <a:endParaRPr lang="en-US" sz="2900" dirty="0">
              <a:solidFill>
                <a:srgbClr val="FFFFFF"/>
              </a:solidFill>
            </a:endParaRPr>
          </a:p>
        </p:txBody>
      </p:sp>
      <p:sp>
        <p:nvSpPr>
          <p:cNvPr id="8" name="Content Placeholder 17">
            <a:extLst>
              <a:ext uri="{FF2B5EF4-FFF2-40B4-BE49-F238E27FC236}">
                <a16:creationId xmlns:a16="http://schemas.microsoft.com/office/drawing/2014/main" id="{C1FC98B4-A3AD-8779-9E06-140F61A5BD72}"/>
              </a:ext>
            </a:extLst>
          </p:cNvPr>
          <p:cNvSpPr txBox="1">
            <a:spLocks/>
          </p:cNvSpPr>
          <p:nvPr/>
        </p:nvSpPr>
        <p:spPr>
          <a:xfrm>
            <a:off x="9056914" y="2092567"/>
            <a:ext cx="3115073" cy="3811714"/>
          </a:xfrm>
          <a:prstGeom prst="rect">
            <a:avLst/>
          </a:prstGeom>
        </p:spPr>
        <p:txBody>
          <a:bodyPr vert="horz" lIns="91440" tIns="45720" rIns="91440" bIns="45720" rtlCol="0" anchor="t">
            <a:normAutofit/>
          </a:bodyPr>
          <a:lstStyle>
            <a:lvl1pPr marL="306000" indent="-306000" algn="l" defTabSz="457200" rtl="0" eaLnBrk="1" latinLnBrk="0" hangingPunct="1">
              <a:lnSpc>
                <a:spcPts val="3000"/>
              </a:lnSpc>
              <a:spcBef>
                <a:spcPts val="300"/>
              </a:spcBef>
              <a:spcAft>
                <a:spcPts val="300"/>
              </a:spcAft>
              <a:buClr>
                <a:schemeClr val="accent1"/>
              </a:buClr>
              <a:buSzPct val="80000"/>
              <a:buFont typeface="Wingdings" panose="05000000000000000000" pitchFamily="2" charset="2"/>
              <a:buChar char="§"/>
              <a:defRPr sz="2400" b="0" i="0" kern="1200">
                <a:solidFill>
                  <a:schemeClr val="tx1"/>
                </a:solidFill>
                <a:latin typeface="Arial" panose="020B0604020202020204" pitchFamily="34" charset="0"/>
                <a:ea typeface="+mj-ea"/>
                <a:cs typeface="Arial" panose="020B0604020202020204" pitchFamily="34" charset="0"/>
              </a:defRPr>
            </a:lvl1pPr>
            <a:lvl2pPr marL="517525" indent="-193675" algn="l" defTabSz="457200" rtl="0" eaLnBrk="1" latinLnBrk="0" hangingPunct="1">
              <a:lnSpc>
                <a:spcPts val="2400"/>
              </a:lnSpc>
              <a:spcBef>
                <a:spcPts val="0"/>
              </a:spcBef>
              <a:spcAft>
                <a:spcPts val="300"/>
              </a:spcAft>
              <a:buClr>
                <a:schemeClr val="accent1"/>
              </a:buClr>
              <a:buSzPct val="100000"/>
              <a:buFont typeface="Montserrat SemiBold" panose="00000700000000000000" pitchFamily="2" charset="0"/>
              <a:buChar char="–"/>
              <a:tabLst/>
              <a:defRPr sz="2000" b="0" i="0" kern="1200">
                <a:solidFill>
                  <a:schemeClr val="tx1"/>
                </a:solidFill>
                <a:latin typeface="Arial" panose="020B0604020202020204" pitchFamily="34" charset="0"/>
                <a:ea typeface="+mj-ea"/>
                <a:cs typeface="Arial" panose="020B0604020202020204" pitchFamily="34" charset="0"/>
              </a:defRPr>
            </a:lvl2pPr>
            <a:lvl3pPr marL="900000" indent="-270000" algn="l" defTabSz="457200" rtl="0" eaLnBrk="1" latinLnBrk="0" hangingPunct="1">
              <a:spcBef>
                <a:spcPts val="1000"/>
              </a:spcBef>
              <a:spcAft>
                <a:spcPts val="0"/>
              </a:spcAft>
              <a:buClr>
                <a:srgbClr val="222A35"/>
              </a:buClr>
              <a:buSzPct val="80000"/>
              <a:buFont typeface="Arial" panose="020B0604020202020204" pitchFamily="34" charset="0"/>
              <a:buChar char="•"/>
              <a:defRPr sz="2000" b="0" i="0" kern="1200">
                <a:solidFill>
                  <a:schemeClr val="tx1"/>
                </a:solidFill>
                <a:latin typeface="+mj-lt"/>
                <a:ea typeface="+mj-ea"/>
                <a:cs typeface="+mj-cs"/>
              </a:defRPr>
            </a:lvl3pPr>
            <a:lvl4pPr marL="1242000" indent="-234000" algn="l" defTabSz="457200" rtl="0" eaLnBrk="1" latinLnBrk="0" hangingPunct="1">
              <a:spcBef>
                <a:spcPts val="1000"/>
              </a:spcBef>
              <a:spcAft>
                <a:spcPts val="0"/>
              </a:spcAft>
              <a:buClr>
                <a:srgbClr val="222A35"/>
              </a:buClr>
              <a:buSzPct val="80000"/>
              <a:buFont typeface="Franklin Gothic Book" panose="020B0503020102020204" pitchFamily="34" charset="0"/>
              <a:buChar char="―"/>
              <a:defRPr sz="1600" b="0" i="0" kern="1200">
                <a:solidFill>
                  <a:schemeClr val="tx1"/>
                </a:solidFill>
                <a:latin typeface="+mj-lt"/>
                <a:ea typeface="+mj-ea"/>
                <a:cs typeface="+mj-cs"/>
              </a:defRPr>
            </a:lvl4pPr>
            <a:lvl5pPr marL="1602000" indent="-234000" algn="l" defTabSz="457200" rtl="0" eaLnBrk="1" latinLnBrk="0" hangingPunct="1">
              <a:spcBef>
                <a:spcPts val="1000"/>
              </a:spcBef>
              <a:spcAft>
                <a:spcPts val="0"/>
              </a:spcAft>
              <a:buClr>
                <a:srgbClr val="222A35"/>
              </a:buClr>
              <a:buSzPct val="80000"/>
              <a:buFont typeface="Franklin Gothic Book" panose="020B0503020102020204" pitchFamily="34" charset="0"/>
              <a:buChar char="―"/>
              <a:defRPr sz="12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pPr>
              <a:lnSpc>
                <a:spcPct val="100000"/>
              </a:lnSpc>
            </a:pPr>
            <a:r>
              <a:rPr lang="en-US" sz="1800" dirty="0">
                <a:solidFill>
                  <a:srgbClr val="FFFFFF"/>
                </a:solidFill>
              </a:rPr>
              <a:t>26% “Good” Condition</a:t>
            </a:r>
          </a:p>
          <a:p>
            <a:pPr>
              <a:lnSpc>
                <a:spcPct val="100000"/>
              </a:lnSpc>
            </a:pPr>
            <a:r>
              <a:rPr lang="en-US" sz="1800" dirty="0">
                <a:solidFill>
                  <a:srgbClr val="FFFFFF"/>
                </a:solidFill>
              </a:rPr>
              <a:t>57% “Fair” Condition</a:t>
            </a:r>
          </a:p>
          <a:p>
            <a:pPr>
              <a:lnSpc>
                <a:spcPct val="100000"/>
              </a:lnSpc>
            </a:pPr>
            <a:r>
              <a:rPr lang="en-US" sz="1800" dirty="0">
                <a:solidFill>
                  <a:srgbClr val="FFFFFF"/>
                </a:solidFill>
              </a:rPr>
              <a:t>17% “Poor” Condition</a:t>
            </a:r>
          </a:p>
          <a:p>
            <a:pPr>
              <a:lnSpc>
                <a:spcPct val="100000"/>
              </a:lnSpc>
            </a:pPr>
            <a:endParaRPr lang="en-US" sz="1800" dirty="0">
              <a:solidFill>
                <a:srgbClr val="FFFFFF"/>
              </a:solidFill>
            </a:endParaRPr>
          </a:p>
          <a:p>
            <a:r>
              <a:rPr lang="en-US" sz="1800" dirty="0">
                <a:ln w="3175">
                  <a:noFill/>
                </a:ln>
                <a:solidFill>
                  <a:srgbClr val="FFFFFF"/>
                </a:solidFill>
              </a:rPr>
              <a:t>Erosion &amp; Washouts </a:t>
            </a:r>
          </a:p>
          <a:p>
            <a:r>
              <a:rPr lang="en-US" sz="1800" dirty="0">
                <a:ln w="3175">
                  <a:noFill/>
                </a:ln>
                <a:solidFill>
                  <a:srgbClr val="FFFFFF"/>
                </a:solidFill>
              </a:rPr>
              <a:t>Rutting</a:t>
            </a:r>
          </a:p>
          <a:p>
            <a:r>
              <a:rPr lang="en-US" sz="1800" dirty="0">
                <a:ln w="3175">
                  <a:noFill/>
                </a:ln>
                <a:solidFill>
                  <a:srgbClr val="FFFFFF"/>
                </a:solidFill>
              </a:rPr>
              <a:t>Mud Holes</a:t>
            </a:r>
          </a:p>
          <a:p>
            <a:r>
              <a:rPr lang="en-US" sz="1800" dirty="0">
                <a:ln w="3175">
                  <a:noFill/>
                </a:ln>
                <a:solidFill>
                  <a:srgbClr val="FFFFFF"/>
                </a:solidFill>
              </a:rPr>
              <a:t>Trail Braiding &amp; Widening</a:t>
            </a:r>
          </a:p>
        </p:txBody>
      </p:sp>
      <p:sp>
        <p:nvSpPr>
          <p:cNvPr id="4" name="TextBox 3">
            <a:extLst>
              <a:ext uri="{FF2B5EF4-FFF2-40B4-BE49-F238E27FC236}">
                <a16:creationId xmlns:a16="http://schemas.microsoft.com/office/drawing/2014/main" id="{ED2C9355-A4E2-E363-8011-F7D26BA01C39}"/>
              </a:ext>
              <a:ext uri="{C183D7F6-B498-43B3-948B-1728B52AA6E4}">
                <adec:decorative xmlns:adec="http://schemas.microsoft.com/office/drawing/2017/decorative" val="1"/>
              </a:ext>
            </a:extLst>
          </p:cNvPr>
          <p:cNvSpPr txBox="1"/>
          <p:nvPr/>
        </p:nvSpPr>
        <p:spPr>
          <a:xfrm>
            <a:off x="529631" y="-1097719"/>
            <a:ext cx="8006316" cy="369332"/>
          </a:xfrm>
          <a:prstGeom prst="rect">
            <a:avLst/>
          </a:prstGeom>
          <a:noFill/>
        </p:spPr>
        <p:txBody>
          <a:bodyPr wrap="square" rtlCol="0">
            <a:spAutoFit/>
          </a:bodyPr>
          <a:lstStyle/>
          <a:p>
            <a:r>
              <a:rPr lang="en-US"/>
              <a:t>Existing Trail System </a:t>
            </a:r>
          </a:p>
        </p:txBody>
      </p:sp>
      <p:pic>
        <p:nvPicPr>
          <p:cNvPr id="10" name="Picture 9">
            <a:extLst>
              <a:ext uri="{FF2B5EF4-FFF2-40B4-BE49-F238E27FC236}">
                <a16:creationId xmlns:a16="http://schemas.microsoft.com/office/drawing/2014/main" id="{22FA11CA-B082-0748-99F3-BA83623633F4}"/>
              </a:ext>
              <a:ext uri="{C183D7F6-B498-43B3-948B-1728B52AA6E4}">
                <adec:decorative xmlns:adec="http://schemas.microsoft.com/office/drawing/2017/decorative" val="1"/>
              </a:ext>
            </a:extLst>
          </p:cNvPr>
          <p:cNvPicPr>
            <a:picLocks noChangeAspect="1"/>
          </p:cNvPicPr>
          <p:nvPr/>
        </p:nvPicPr>
        <p:blipFill>
          <a:blip r:embed="rId4"/>
          <a:srcRect l="4329" t="3607" r="9328" b="20803"/>
          <a:stretch>
            <a:fillRect/>
          </a:stretch>
        </p:blipFill>
        <p:spPr>
          <a:xfrm>
            <a:off x="-50799" y="-33866"/>
            <a:ext cx="1616149" cy="1872434"/>
          </a:xfrm>
          <a:prstGeom prst="rect">
            <a:avLst/>
          </a:prstGeom>
          <a:ln w="19050">
            <a:solidFill>
              <a:srgbClr val="000000"/>
            </a:solidFill>
          </a:ln>
        </p:spPr>
      </p:pic>
    </p:spTree>
    <p:extLst>
      <p:ext uri="{BB962C8B-B14F-4D97-AF65-F5344CB8AC3E}">
        <p14:creationId xmlns:p14="http://schemas.microsoft.com/office/powerpoint/2010/main" val="2120410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A448EA3-0A00-2EB2-D2A1-D34BB2DD533D}"/>
            </a:ext>
          </a:extLst>
        </p:cNvPr>
        <p:cNvGrpSpPr/>
        <p:nvPr/>
      </p:nvGrpSpPr>
      <p:grpSpPr>
        <a:xfrm>
          <a:off x="0" y="0"/>
          <a:ext cx="0" cy="0"/>
          <a:chOff x="0" y="0"/>
          <a:chExt cx="0" cy="0"/>
        </a:xfrm>
      </p:grpSpPr>
      <p:pic>
        <p:nvPicPr>
          <p:cNvPr id="19" name="Picture 18" descr="Map of Brimfield ">
            <a:extLst>
              <a:ext uri="{FF2B5EF4-FFF2-40B4-BE49-F238E27FC236}">
                <a16:creationId xmlns:a16="http://schemas.microsoft.com/office/drawing/2014/main" id="{48FFEB95-CBED-CA78-1928-0A6A759EBDD7}"/>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20311" t="-316" b="316"/>
          <a:stretch>
            <a:fillRect/>
          </a:stretch>
        </p:blipFill>
        <p:spPr>
          <a:xfrm>
            <a:off x="-29695" y="-21816"/>
            <a:ext cx="9056914" cy="6901632"/>
          </a:xfrm>
          <a:prstGeom prst="rect">
            <a:avLst/>
          </a:prstGeom>
          <a:effectLst/>
        </p:spPr>
      </p:pic>
      <p:sp>
        <p:nvSpPr>
          <p:cNvPr id="2" name="Rectangle 1">
            <a:extLst>
              <a:ext uri="{FF2B5EF4-FFF2-40B4-BE49-F238E27FC236}">
                <a16:creationId xmlns:a16="http://schemas.microsoft.com/office/drawing/2014/main" id="{B0515E0A-6A2E-5669-8057-E05A42B68573}"/>
              </a:ext>
              <a:ext uri="{C183D7F6-B498-43B3-948B-1728B52AA6E4}">
                <adec:decorative xmlns:adec="http://schemas.microsoft.com/office/drawing/2017/decorative" val="1"/>
              </a:ext>
            </a:extLst>
          </p:cNvPr>
          <p:cNvSpPr/>
          <p:nvPr/>
        </p:nvSpPr>
        <p:spPr>
          <a:xfrm>
            <a:off x="3826933" y="-21816"/>
            <a:ext cx="8365067" cy="99415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A294851-2F65-321F-E673-E1F4C49870FD}"/>
              </a:ext>
              <a:ext uri="{C183D7F6-B498-43B3-948B-1728B52AA6E4}">
                <adec:decorative xmlns:adec="http://schemas.microsoft.com/office/drawing/2017/decorative" val="1"/>
              </a:ext>
            </a:extLst>
          </p:cNvPr>
          <p:cNvSpPr/>
          <p:nvPr/>
        </p:nvSpPr>
        <p:spPr>
          <a:xfrm>
            <a:off x="5408035" y="970652"/>
            <a:ext cx="6783965" cy="675654"/>
          </a:xfrm>
          <a:prstGeom prst="rect">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2">
            <a:extLst>
              <a:ext uri="{FF2B5EF4-FFF2-40B4-BE49-F238E27FC236}">
                <a16:creationId xmlns:a16="http://schemas.microsoft.com/office/drawing/2014/main" id="{5EA33932-89BE-525C-96B0-A0DB339C0139}"/>
              </a:ext>
              <a:ext uri="{C183D7F6-B498-43B3-948B-1728B52AA6E4}">
                <adec:decorative xmlns:adec="http://schemas.microsoft.com/office/drawing/2017/decorative" val="0"/>
              </a:ext>
            </a:extLst>
          </p:cNvPr>
          <p:cNvSpPr txBox="1">
            <a:spLocks noGrp="1"/>
          </p:cNvSpPr>
          <p:nvPr>
            <p:ph type="title" idx="4294967295"/>
          </p:nvPr>
        </p:nvSpPr>
        <p:spPr>
          <a:xfrm>
            <a:off x="3826933" y="-1775"/>
            <a:ext cx="8297335" cy="8927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mj-lt"/>
                <a:ea typeface="+mj-ea"/>
                <a:cs typeface="+mj-cs"/>
              </a:rPr>
              <a:t>Sensitive Resource Areas </a:t>
            </a:r>
            <a:r>
              <a:rPr kumimoji="0" lang="en-US" sz="1800" b="0" i="0" u="none" strike="noStrike" kern="1200" cap="none" spc="0" normalizeH="0" baseline="0" noProof="0" dirty="0">
                <a:ln>
                  <a:noFill/>
                </a:ln>
                <a:solidFill>
                  <a:srgbClr val="002060"/>
                </a:solidFill>
                <a:effectLst/>
                <a:uLnTx/>
                <a:uFillTx/>
                <a:latin typeface="+mj-lt"/>
                <a:ea typeface="+mj-ea"/>
                <a:cs typeface="+mj-cs"/>
              </a:rPr>
              <a:t>(1/3)</a:t>
            </a:r>
            <a:endParaRPr kumimoji="0" lang="en-US" sz="5000" b="0" i="0" u="none" strike="noStrike" kern="1200" cap="none" spc="0" normalizeH="0" baseline="0" noProof="0" dirty="0">
              <a:ln>
                <a:noFill/>
              </a:ln>
              <a:solidFill>
                <a:srgbClr val="002060"/>
              </a:solidFill>
              <a:effectLst/>
              <a:uLnTx/>
              <a:uFillTx/>
              <a:latin typeface="+mj-lt"/>
              <a:ea typeface="+mj-ea"/>
              <a:cs typeface="+mj-cs"/>
            </a:endParaRPr>
          </a:p>
        </p:txBody>
      </p:sp>
      <p:sp>
        <p:nvSpPr>
          <p:cNvPr id="5" name="TextBox 4">
            <a:extLst>
              <a:ext uri="{FF2B5EF4-FFF2-40B4-BE49-F238E27FC236}">
                <a16:creationId xmlns:a16="http://schemas.microsoft.com/office/drawing/2014/main" id="{B1397BD4-A486-F79C-197C-75D327E38281}"/>
              </a:ext>
            </a:extLst>
          </p:cNvPr>
          <p:cNvSpPr txBox="1"/>
          <p:nvPr/>
        </p:nvSpPr>
        <p:spPr>
          <a:xfrm>
            <a:off x="5408035" y="1017505"/>
            <a:ext cx="6096000" cy="584775"/>
          </a:xfrm>
          <a:prstGeom prst="rect">
            <a:avLst/>
          </a:prstGeom>
          <a:noFill/>
        </p:spPr>
        <p:txBody>
          <a:bodyPr wrap="square">
            <a:noAutofit/>
          </a:bodyPr>
          <a:lstStyle/>
          <a:p>
            <a:r>
              <a:rPr lang="en-US" sz="3200" dirty="0">
                <a:solidFill>
                  <a:srgbClr val="FFFFFF"/>
                </a:solidFill>
              </a:rPr>
              <a:t>Rare Species Habitat</a:t>
            </a:r>
          </a:p>
        </p:txBody>
      </p:sp>
      <p:sp>
        <p:nvSpPr>
          <p:cNvPr id="14" name="Content Placeholder 17">
            <a:extLst>
              <a:ext uri="{FF2B5EF4-FFF2-40B4-BE49-F238E27FC236}">
                <a16:creationId xmlns:a16="http://schemas.microsoft.com/office/drawing/2014/main" id="{11E4AB56-CDBD-1AEF-5081-E758F9F72662}"/>
              </a:ext>
            </a:extLst>
          </p:cNvPr>
          <p:cNvSpPr>
            <a:spLocks noGrp="1"/>
          </p:cNvSpPr>
          <p:nvPr>
            <p:ph idx="1"/>
          </p:nvPr>
        </p:nvSpPr>
        <p:spPr>
          <a:xfrm>
            <a:off x="9027218" y="2012662"/>
            <a:ext cx="3164781" cy="3243020"/>
          </a:xfrm>
        </p:spPr>
        <p:txBody>
          <a:bodyPr lIns="91440" tIns="45720" rIns="91440" bIns="45720" anchor="t">
            <a:normAutofit fontScale="85000" lnSpcReduction="10000"/>
          </a:bodyPr>
          <a:lstStyle/>
          <a:p>
            <a:pPr marL="0" indent="0">
              <a:buNone/>
            </a:pPr>
            <a:r>
              <a:rPr lang="en-US" dirty="0">
                <a:solidFill>
                  <a:srgbClr val="FFFFFF"/>
                </a:solidFill>
                <a:effectLst/>
                <a:latin typeface="Arial"/>
                <a:cs typeface="Arial"/>
              </a:rPr>
              <a:t>(MESA/NHESP) </a:t>
            </a:r>
          </a:p>
          <a:p>
            <a:pPr marL="305435" indent="-305435"/>
            <a:r>
              <a:rPr lang="en-US" sz="1800" dirty="0">
                <a:solidFill>
                  <a:srgbClr val="FFFFFF"/>
                </a:solidFill>
                <a:effectLst/>
              </a:rPr>
              <a:t>50.5% is Rare Species Habitat</a:t>
            </a:r>
          </a:p>
          <a:p>
            <a:pPr marL="305435" indent="-305435"/>
            <a:r>
              <a:rPr lang="en-US" sz="1800" dirty="0">
                <a:solidFill>
                  <a:srgbClr val="FFFFFF"/>
                </a:solidFill>
                <a:effectLst/>
                <a:latin typeface="Arial"/>
                <a:cs typeface="Arial"/>
              </a:rPr>
              <a:t>7 Rare Species </a:t>
            </a:r>
          </a:p>
          <a:p>
            <a:pPr lvl="1"/>
            <a:r>
              <a:rPr lang="en-US" sz="1800" dirty="0">
                <a:solidFill>
                  <a:srgbClr val="FFFFFF"/>
                </a:solidFill>
                <a:effectLst/>
                <a:latin typeface="Arial"/>
                <a:cs typeface="Arial"/>
              </a:rPr>
              <a:t>5 Animals</a:t>
            </a:r>
          </a:p>
          <a:p>
            <a:pPr lvl="1"/>
            <a:r>
              <a:rPr lang="en-US" sz="1800" dirty="0">
                <a:solidFill>
                  <a:srgbClr val="FFFFFF"/>
                </a:solidFill>
                <a:effectLst/>
                <a:latin typeface="Arial"/>
                <a:cs typeface="Arial"/>
              </a:rPr>
              <a:t>2 Insects </a:t>
            </a:r>
          </a:p>
          <a:p>
            <a:pPr marL="305435" indent="-305435"/>
            <a:r>
              <a:rPr lang="en-US" sz="2200" dirty="0">
                <a:solidFill>
                  <a:srgbClr val="FFFFFF"/>
                </a:solidFill>
                <a:latin typeface="Arial"/>
                <a:cs typeface="Arial"/>
              </a:rPr>
              <a:t>Vernal Pools</a:t>
            </a:r>
            <a:endParaRPr lang="en-US" sz="2200" dirty="0">
              <a:solidFill>
                <a:srgbClr val="FFFFFF"/>
              </a:solidFill>
            </a:endParaRPr>
          </a:p>
          <a:p>
            <a:pPr marL="305435" indent="-305435"/>
            <a:r>
              <a:rPr lang="en-US" sz="2200" dirty="0">
                <a:solidFill>
                  <a:srgbClr val="FFFFFF"/>
                </a:solidFill>
                <a:latin typeface="Arial"/>
                <a:cs typeface="Arial"/>
              </a:rPr>
              <a:t>Coldwater Fisheries</a:t>
            </a:r>
          </a:p>
          <a:p>
            <a:pPr lvl="1"/>
            <a:endParaRPr lang="en-US" dirty="0">
              <a:solidFill>
                <a:srgbClr val="002060"/>
              </a:solidFill>
            </a:endParaRPr>
          </a:p>
        </p:txBody>
      </p:sp>
      <p:sp>
        <p:nvSpPr>
          <p:cNvPr id="6" name="Rectangle 5">
            <a:extLst>
              <a:ext uri="{FF2B5EF4-FFF2-40B4-BE49-F238E27FC236}">
                <a16:creationId xmlns:a16="http://schemas.microsoft.com/office/drawing/2014/main" id="{0F7E0146-2935-DB98-0CE1-A2EABB694FED}"/>
              </a:ext>
              <a:ext uri="{C183D7F6-B498-43B3-948B-1728B52AA6E4}">
                <adec:decorative xmlns:adec="http://schemas.microsoft.com/office/drawing/2017/decorative" val="1"/>
              </a:ext>
            </a:extLst>
          </p:cNvPr>
          <p:cNvSpPr/>
          <p:nvPr/>
        </p:nvSpPr>
        <p:spPr>
          <a:xfrm>
            <a:off x="2522215" y="6226109"/>
            <a:ext cx="6505003" cy="653707"/>
          </a:xfrm>
          <a:prstGeom prst="rect">
            <a:avLst/>
          </a:prstGeom>
          <a:solidFill>
            <a:schemeClr val="accent6">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84EAB385-1D9A-E0F2-0049-523289F00F19}"/>
              </a:ext>
              <a:ext uri="{C183D7F6-B498-43B3-948B-1728B52AA6E4}">
                <adec:decorative xmlns:adec="http://schemas.microsoft.com/office/drawing/2017/decorative" val="0"/>
              </a:ext>
            </a:extLst>
          </p:cNvPr>
          <p:cNvSpPr txBox="1"/>
          <p:nvPr/>
        </p:nvSpPr>
        <p:spPr>
          <a:xfrm>
            <a:off x="2640746" y="6259975"/>
            <a:ext cx="6452449" cy="523220"/>
          </a:xfrm>
          <a:prstGeom prst="rect">
            <a:avLst/>
          </a:prstGeom>
          <a:noFill/>
          <a:effectLst>
            <a:glow rad="127000">
              <a:schemeClr val="tx2"/>
            </a:glow>
          </a:effectLst>
        </p:spPr>
        <p:txBody>
          <a:bodyPr wrap="square" rtlCol="0">
            <a:spAutoFit/>
          </a:bodyPr>
          <a:lstStyle/>
          <a:p>
            <a:r>
              <a:rPr lang="en-US" sz="1400" dirty="0">
                <a:solidFill>
                  <a:srgbClr val="002060"/>
                </a:solidFill>
                <a:effectLst/>
                <a:latin typeface="Arial"/>
                <a:cs typeface="Arial"/>
              </a:rPr>
              <a:t>For additional information, please visit: </a:t>
            </a:r>
          </a:p>
          <a:p>
            <a:r>
              <a:rPr lang="en-US" sz="1400" dirty="0">
                <a:solidFill>
                  <a:srgbClr val="00B0F0"/>
                </a:solidFill>
                <a:effectLst/>
                <a:latin typeface="Arial"/>
                <a:cs typeface="Arial"/>
                <a:hlinkClick r:id="rId4">
                  <a:extLst>
                    <a:ext uri="{A12FA001-AC4F-418D-AE19-62706E023703}">
                      <ahyp:hlinkClr xmlns:ahyp="http://schemas.microsoft.com/office/drawing/2018/hyperlinkcolor" val="tx"/>
                    </a:ext>
                  </a:extLst>
                </a:hlinkClick>
              </a:rPr>
              <a:t>https://www.mass.gov/info-details/regulatory-maps-priority-estimated-habitats</a:t>
            </a:r>
            <a:r>
              <a:rPr lang="en-US" sz="1400" dirty="0">
                <a:solidFill>
                  <a:srgbClr val="00B0F0"/>
                </a:solidFill>
                <a:effectLst/>
                <a:latin typeface="Arial"/>
                <a:cs typeface="Arial"/>
              </a:rPr>
              <a:t> </a:t>
            </a:r>
          </a:p>
        </p:txBody>
      </p:sp>
      <p:pic>
        <p:nvPicPr>
          <p:cNvPr id="17" name="Picture 16">
            <a:extLst>
              <a:ext uri="{FF2B5EF4-FFF2-40B4-BE49-F238E27FC236}">
                <a16:creationId xmlns:a16="http://schemas.microsoft.com/office/drawing/2014/main" id="{1B3F80A5-6F92-EB2F-7C94-E22FB295B07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3865" y="0"/>
            <a:ext cx="2169042" cy="946109"/>
          </a:xfrm>
          <a:prstGeom prst="rect">
            <a:avLst/>
          </a:prstGeom>
          <a:ln w="19050">
            <a:solidFill>
              <a:srgbClr val="000000"/>
            </a:solidFill>
          </a:ln>
        </p:spPr>
      </p:pic>
    </p:spTree>
    <p:extLst>
      <p:ext uri="{BB962C8B-B14F-4D97-AF65-F5344CB8AC3E}">
        <p14:creationId xmlns:p14="http://schemas.microsoft.com/office/powerpoint/2010/main" val="41516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1BE42FD-322A-82E1-E709-F1E253C6B45F}"/>
            </a:ext>
          </a:extLst>
        </p:cNvPr>
        <p:cNvGrpSpPr/>
        <p:nvPr/>
      </p:nvGrpSpPr>
      <p:grpSpPr>
        <a:xfrm>
          <a:off x="0" y="0"/>
          <a:ext cx="0" cy="0"/>
          <a:chOff x="0" y="0"/>
          <a:chExt cx="0" cy="0"/>
        </a:xfrm>
      </p:grpSpPr>
      <p:pic>
        <p:nvPicPr>
          <p:cNvPr id="19" name="Picture 18" descr="Map of Brimfield State Forest with vernal pools, coldwater fisheries, and wildlife corridors identified">
            <a:extLst>
              <a:ext uri="{FF2B5EF4-FFF2-40B4-BE49-F238E27FC236}">
                <a16:creationId xmlns:a16="http://schemas.microsoft.com/office/drawing/2014/main" id="{DF61DFA4-7223-E5D4-3766-DF2F9652057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20292" r="107"/>
          <a:stretch>
            <a:fillRect/>
          </a:stretch>
        </p:blipFill>
        <p:spPr>
          <a:xfrm>
            <a:off x="-29695" y="-21816"/>
            <a:ext cx="9056914" cy="6901632"/>
          </a:xfrm>
          <a:prstGeom prst="rect">
            <a:avLst/>
          </a:prstGeom>
          <a:effectLst/>
        </p:spPr>
      </p:pic>
      <p:sp>
        <p:nvSpPr>
          <p:cNvPr id="2" name="Rectangle 1">
            <a:extLst>
              <a:ext uri="{FF2B5EF4-FFF2-40B4-BE49-F238E27FC236}">
                <a16:creationId xmlns:a16="http://schemas.microsoft.com/office/drawing/2014/main" id="{5B29300B-20A2-902E-6565-E2DFC687FEB5}"/>
              </a:ext>
              <a:ext uri="{C183D7F6-B498-43B3-948B-1728B52AA6E4}">
                <adec:decorative xmlns:adec="http://schemas.microsoft.com/office/drawing/2017/decorative" val="1"/>
              </a:ext>
            </a:extLst>
          </p:cNvPr>
          <p:cNvSpPr/>
          <p:nvPr/>
        </p:nvSpPr>
        <p:spPr>
          <a:xfrm>
            <a:off x="3826933" y="-21816"/>
            <a:ext cx="8365067" cy="99415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4C352BB-E0CD-2C42-5591-BDCC15AB34F6}"/>
              </a:ext>
              <a:ext uri="{C183D7F6-B498-43B3-948B-1728B52AA6E4}">
                <adec:decorative xmlns:adec="http://schemas.microsoft.com/office/drawing/2017/decorative" val="1"/>
              </a:ext>
            </a:extLst>
          </p:cNvPr>
          <p:cNvSpPr/>
          <p:nvPr/>
        </p:nvSpPr>
        <p:spPr>
          <a:xfrm>
            <a:off x="3826933" y="970652"/>
            <a:ext cx="8365067" cy="675654"/>
          </a:xfrm>
          <a:prstGeom prst="rect">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2">
            <a:extLst>
              <a:ext uri="{FF2B5EF4-FFF2-40B4-BE49-F238E27FC236}">
                <a16:creationId xmlns:a16="http://schemas.microsoft.com/office/drawing/2014/main" id="{6B3D63F1-48B6-ABE2-186C-B0F1D862E509}"/>
              </a:ext>
              <a:ext uri="{C183D7F6-B498-43B3-948B-1728B52AA6E4}">
                <adec:decorative xmlns:adec="http://schemas.microsoft.com/office/drawing/2017/decorative" val="0"/>
              </a:ext>
            </a:extLst>
          </p:cNvPr>
          <p:cNvSpPr txBox="1">
            <a:spLocks noGrp="1"/>
          </p:cNvSpPr>
          <p:nvPr>
            <p:ph type="title" idx="4294967295"/>
          </p:nvPr>
        </p:nvSpPr>
        <p:spPr>
          <a:xfrm>
            <a:off x="3826933" y="32091"/>
            <a:ext cx="8297335" cy="86537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mj-lt"/>
                <a:ea typeface="+mj-ea"/>
                <a:cs typeface="+mj-cs"/>
              </a:rPr>
              <a:t>Sensitive Resource Areas </a:t>
            </a:r>
            <a:r>
              <a:rPr kumimoji="0" lang="en-US" sz="1800" b="0" i="0" u="none" strike="noStrike" kern="1200" cap="none" spc="0" normalizeH="0" baseline="0" noProof="0" dirty="0">
                <a:ln>
                  <a:noFill/>
                </a:ln>
                <a:solidFill>
                  <a:srgbClr val="002060"/>
                </a:solidFill>
                <a:effectLst/>
                <a:uLnTx/>
                <a:uFillTx/>
                <a:latin typeface="+mj-lt"/>
                <a:ea typeface="+mj-ea"/>
                <a:cs typeface="+mj-cs"/>
              </a:rPr>
              <a:t>(2/3)</a:t>
            </a:r>
            <a:endParaRPr kumimoji="0" lang="en-US" sz="5000" b="0" i="0" u="none" strike="noStrike" kern="1200" cap="none" spc="0" normalizeH="0" baseline="0" noProof="0" dirty="0">
              <a:ln>
                <a:noFill/>
              </a:ln>
              <a:solidFill>
                <a:srgbClr val="002060"/>
              </a:solidFill>
              <a:effectLst/>
              <a:uLnTx/>
              <a:uFillTx/>
              <a:latin typeface="+mj-lt"/>
              <a:ea typeface="+mj-ea"/>
              <a:cs typeface="+mj-cs"/>
            </a:endParaRPr>
          </a:p>
        </p:txBody>
      </p:sp>
      <p:sp>
        <p:nvSpPr>
          <p:cNvPr id="5" name="TextBox 4">
            <a:extLst>
              <a:ext uri="{FF2B5EF4-FFF2-40B4-BE49-F238E27FC236}">
                <a16:creationId xmlns:a16="http://schemas.microsoft.com/office/drawing/2014/main" id="{98D23B17-AB27-7D3E-4D01-7EFA314E69C3}"/>
              </a:ext>
            </a:extLst>
          </p:cNvPr>
          <p:cNvSpPr txBox="1"/>
          <p:nvPr/>
        </p:nvSpPr>
        <p:spPr>
          <a:xfrm>
            <a:off x="3826933" y="1034438"/>
            <a:ext cx="7874000" cy="584775"/>
          </a:xfrm>
          <a:prstGeom prst="rect">
            <a:avLst/>
          </a:prstGeom>
          <a:noFill/>
        </p:spPr>
        <p:txBody>
          <a:bodyPr wrap="square">
            <a:noAutofit/>
          </a:bodyPr>
          <a:lstStyle/>
          <a:p>
            <a:r>
              <a:rPr lang="en-US" sz="2800" dirty="0">
                <a:solidFill>
                  <a:srgbClr val="FFFFFF"/>
                </a:solidFill>
              </a:rPr>
              <a:t>Wetlands, Waterbodies &amp; Wildlife Corridors</a:t>
            </a:r>
          </a:p>
        </p:txBody>
      </p:sp>
      <p:sp>
        <p:nvSpPr>
          <p:cNvPr id="7" name="Content Placeholder 17">
            <a:extLst>
              <a:ext uri="{FF2B5EF4-FFF2-40B4-BE49-F238E27FC236}">
                <a16:creationId xmlns:a16="http://schemas.microsoft.com/office/drawing/2014/main" id="{6ACF16DA-B82C-D238-85D2-FCF29376B5EC}"/>
              </a:ext>
            </a:extLst>
          </p:cNvPr>
          <p:cNvSpPr txBox="1">
            <a:spLocks/>
          </p:cNvSpPr>
          <p:nvPr/>
        </p:nvSpPr>
        <p:spPr>
          <a:xfrm>
            <a:off x="9027219" y="1946108"/>
            <a:ext cx="3135204" cy="2965784"/>
          </a:xfrm>
          <a:prstGeom prst="rect">
            <a:avLst/>
          </a:prstGeom>
          <a:effectLst/>
        </p:spPr>
        <p:txBody>
          <a:bodyPr vert="horz" lIns="91440" tIns="45720" rIns="91440" bIns="45720" rtlCol="0" anchor="t">
            <a:normAutofit/>
          </a:bodyPr>
          <a:lstStyle>
            <a:lvl1pPr marL="306000" indent="-306000" algn="l" defTabSz="457200" rtl="0" eaLnBrk="1" latinLnBrk="0" hangingPunct="1">
              <a:lnSpc>
                <a:spcPts val="3000"/>
              </a:lnSpc>
              <a:spcBef>
                <a:spcPts val="300"/>
              </a:spcBef>
              <a:spcAft>
                <a:spcPts val="300"/>
              </a:spcAft>
              <a:buClr>
                <a:schemeClr val="accent1"/>
              </a:buClr>
              <a:buSzPct val="80000"/>
              <a:buFont typeface="Wingdings" panose="05000000000000000000" pitchFamily="2" charset="2"/>
              <a:buChar char="§"/>
              <a:defRPr sz="2400" b="0" i="0" kern="1200">
                <a:solidFill>
                  <a:schemeClr val="tx1"/>
                </a:solidFill>
                <a:latin typeface="Arial" panose="020B0604020202020204" pitchFamily="34" charset="0"/>
                <a:ea typeface="+mj-ea"/>
                <a:cs typeface="Arial" panose="020B0604020202020204" pitchFamily="34" charset="0"/>
              </a:defRPr>
            </a:lvl1pPr>
            <a:lvl2pPr marL="517525" indent="-193675" algn="l" defTabSz="457200" rtl="0" eaLnBrk="1" latinLnBrk="0" hangingPunct="1">
              <a:lnSpc>
                <a:spcPts val="2400"/>
              </a:lnSpc>
              <a:spcBef>
                <a:spcPts val="0"/>
              </a:spcBef>
              <a:spcAft>
                <a:spcPts val="300"/>
              </a:spcAft>
              <a:buClr>
                <a:schemeClr val="accent1"/>
              </a:buClr>
              <a:buSzPct val="100000"/>
              <a:buFont typeface="Montserrat SemiBold" panose="00000700000000000000" pitchFamily="2" charset="0"/>
              <a:buChar char="–"/>
              <a:tabLst/>
              <a:defRPr sz="2000" b="0" i="0" kern="1200">
                <a:solidFill>
                  <a:schemeClr val="tx1"/>
                </a:solidFill>
                <a:latin typeface="Arial" panose="020B0604020202020204" pitchFamily="34" charset="0"/>
                <a:ea typeface="+mj-ea"/>
                <a:cs typeface="Arial" panose="020B0604020202020204" pitchFamily="34" charset="0"/>
              </a:defRPr>
            </a:lvl2pPr>
            <a:lvl3pPr marL="900000" indent="-270000" algn="l" defTabSz="457200" rtl="0" eaLnBrk="1" latinLnBrk="0" hangingPunct="1">
              <a:spcBef>
                <a:spcPts val="1000"/>
              </a:spcBef>
              <a:spcAft>
                <a:spcPts val="0"/>
              </a:spcAft>
              <a:buClr>
                <a:srgbClr val="222A35"/>
              </a:buClr>
              <a:buSzPct val="80000"/>
              <a:buFont typeface="Arial" panose="020B0604020202020204" pitchFamily="34" charset="0"/>
              <a:buChar char="•"/>
              <a:defRPr sz="2000" b="0" i="0" kern="1200">
                <a:solidFill>
                  <a:schemeClr val="tx1"/>
                </a:solidFill>
                <a:latin typeface="+mj-lt"/>
                <a:ea typeface="+mj-ea"/>
                <a:cs typeface="+mj-cs"/>
              </a:defRPr>
            </a:lvl3pPr>
            <a:lvl4pPr marL="1242000" indent="-234000" algn="l" defTabSz="457200" rtl="0" eaLnBrk="1" latinLnBrk="0" hangingPunct="1">
              <a:spcBef>
                <a:spcPts val="1000"/>
              </a:spcBef>
              <a:spcAft>
                <a:spcPts val="0"/>
              </a:spcAft>
              <a:buClr>
                <a:srgbClr val="222A35"/>
              </a:buClr>
              <a:buSzPct val="80000"/>
              <a:buFont typeface="Franklin Gothic Book" panose="020B0503020102020204" pitchFamily="34" charset="0"/>
              <a:buChar char="―"/>
              <a:defRPr sz="1600" b="0" i="0" kern="1200">
                <a:solidFill>
                  <a:schemeClr val="tx1"/>
                </a:solidFill>
                <a:latin typeface="+mj-lt"/>
                <a:ea typeface="+mj-ea"/>
                <a:cs typeface="+mj-cs"/>
              </a:defRPr>
            </a:lvl4pPr>
            <a:lvl5pPr marL="1602000" indent="-234000" algn="l" defTabSz="457200" rtl="0" eaLnBrk="1" latinLnBrk="0" hangingPunct="1">
              <a:spcBef>
                <a:spcPts val="1000"/>
              </a:spcBef>
              <a:spcAft>
                <a:spcPts val="0"/>
              </a:spcAft>
              <a:buClr>
                <a:srgbClr val="222A35"/>
              </a:buClr>
              <a:buSzPct val="80000"/>
              <a:buFont typeface="Franklin Gothic Book" panose="020B0503020102020204" pitchFamily="34" charset="0"/>
              <a:buChar char="―"/>
              <a:defRPr sz="12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r>
              <a:rPr lang="en-US" sz="1800" dirty="0">
                <a:solidFill>
                  <a:srgbClr val="FFFFFF"/>
                </a:solidFill>
                <a:effectLst/>
              </a:rPr>
              <a:t>Rivers, streams and wetlands are critical resources for wildlife</a:t>
            </a:r>
          </a:p>
          <a:p>
            <a:r>
              <a:rPr lang="en-US" sz="1800" dirty="0">
                <a:solidFill>
                  <a:srgbClr val="FFFFFF"/>
                </a:solidFill>
                <a:effectLst/>
              </a:rPr>
              <a:t>Function as wildlife corridors </a:t>
            </a:r>
          </a:p>
        </p:txBody>
      </p:sp>
      <p:pic>
        <p:nvPicPr>
          <p:cNvPr id="8" name="Picture 7">
            <a:extLst>
              <a:ext uri="{FF2B5EF4-FFF2-40B4-BE49-F238E27FC236}">
                <a16:creationId xmlns:a16="http://schemas.microsoft.com/office/drawing/2014/main" id="{733A5C73-48E1-5B5D-020F-A58BC0E76CD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9695" y="0"/>
            <a:ext cx="2379490" cy="1045763"/>
          </a:xfrm>
          <a:prstGeom prst="rect">
            <a:avLst/>
          </a:prstGeom>
          <a:ln w="19050">
            <a:solidFill>
              <a:srgbClr val="000000"/>
            </a:solidFill>
          </a:ln>
        </p:spPr>
      </p:pic>
    </p:spTree>
    <p:extLst>
      <p:ext uri="{BB962C8B-B14F-4D97-AF65-F5344CB8AC3E}">
        <p14:creationId xmlns:p14="http://schemas.microsoft.com/office/powerpoint/2010/main" val="70829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8D7C9-936E-962F-61FD-B66A04AD69A6}"/>
              </a:ext>
            </a:extLst>
          </p:cNvPr>
          <p:cNvSpPr>
            <a:spLocks noGrp="1"/>
          </p:cNvSpPr>
          <p:nvPr>
            <p:ph type="title"/>
          </p:nvPr>
        </p:nvSpPr>
        <p:spPr>
          <a:xfrm>
            <a:off x="1519030" y="1545477"/>
            <a:ext cx="9153938" cy="894743"/>
          </a:xfrm>
        </p:spPr>
        <p:txBody>
          <a:bodyPr/>
          <a:lstStyle/>
          <a:p>
            <a:pPr algn="ctr"/>
            <a:r>
              <a:rPr lang="en-US" dirty="0"/>
              <a:t>Commonwealth of Massachusetts</a:t>
            </a:r>
          </a:p>
        </p:txBody>
      </p:sp>
      <p:pic>
        <p:nvPicPr>
          <p:cNvPr id="3" name="Picture 7">
            <a:extLst>
              <a:ext uri="{FF2B5EF4-FFF2-40B4-BE49-F238E27FC236}">
                <a16:creationId xmlns:a16="http://schemas.microsoft.com/office/drawing/2014/main" id="{0DBEB6C4-49FD-E32D-0F42-5D55948C791D}"/>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456633" y="135596"/>
            <a:ext cx="1278732" cy="1279250"/>
          </a:xfrm>
          <a:prstGeom prst="rect">
            <a:avLst/>
          </a:prstGeom>
          <a:noFill/>
          <a:ln w="9525">
            <a:noFill/>
            <a:miter lim="800000"/>
            <a:headEnd/>
            <a:tailEnd/>
          </a:ln>
        </p:spPr>
      </p:pic>
      <p:sp>
        <p:nvSpPr>
          <p:cNvPr id="5" name="Text Placeholder 4">
            <a:extLst>
              <a:ext uri="{FF2B5EF4-FFF2-40B4-BE49-F238E27FC236}">
                <a16:creationId xmlns:a16="http://schemas.microsoft.com/office/drawing/2014/main" id="{C0EDD163-A457-76B7-04E2-6867CFC685AF}"/>
              </a:ext>
            </a:extLst>
          </p:cNvPr>
          <p:cNvSpPr>
            <a:spLocks noGrp="1"/>
          </p:cNvSpPr>
          <p:nvPr>
            <p:ph type="body" sz="half" idx="3"/>
          </p:nvPr>
        </p:nvSpPr>
        <p:spPr>
          <a:xfrm>
            <a:off x="914399" y="2625541"/>
            <a:ext cx="10363200" cy="3937000"/>
          </a:xfrm>
        </p:spPr>
        <p:txBody>
          <a:bodyPr lIns="91440" tIns="45720" rIns="91440" bIns="45720" anchor="t">
            <a:normAutofit lnSpcReduction="10000"/>
          </a:bodyPr>
          <a:lstStyle/>
          <a:p>
            <a:pPr marL="0" indent="0" algn="ctr">
              <a:lnSpc>
                <a:spcPct val="80000"/>
              </a:lnSpc>
              <a:buNone/>
            </a:pPr>
            <a:r>
              <a:rPr lang="en-US" sz="2000" dirty="0">
                <a:solidFill>
                  <a:schemeClr val="tx2"/>
                </a:solidFill>
                <a:latin typeface="Arial" panose="020B0604020202020204" pitchFamily="34" charset="0"/>
                <a:cs typeface="Arial" panose="020B0604020202020204" pitchFamily="34" charset="0"/>
              </a:rPr>
              <a:t>Governor </a:t>
            </a:r>
          </a:p>
          <a:p>
            <a:pPr marL="0" indent="0" algn="ctr">
              <a:lnSpc>
                <a:spcPct val="80000"/>
              </a:lnSpc>
              <a:buNone/>
            </a:pPr>
            <a:r>
              <a:rPr lang="en-US" b="1" dirty="0">
                <a:solidFill>
                  <a:schemeClr val="tx2"/>
                </a:solidFill>
                <a:latin typeface="Arial" panose="020B0604020202020204" pitchFamily="34" charset="0"/>
                <a:cs typeface="Arial" panose="020B0604020202020204" pitchFamily="34" charset="0"/>
              </a:rPr>
              <a:t>Maura T. Healey</a:t>
            </a:r>
          </a:p>
          <a:p>
            <a:pPr marL="0" indent="0" algn="ctr">
              <a:lnSpc>
                <a:spcPct val="80000"/>
              </a:lnSpc>
              <a:buNone/>
            </a:pPr>
            <a:endParaRPr lang="en-US" sz="1400" b="1" dirty="0">
              <a:solidFill>
                <a:schemeClr val="tx2"/>
              </a:solidFill>
              <a:latin typeface="Arial" panose="020B0604020202020204" pitchFamily="34" charset="0"/>
              <a:cs typeface="Arial" panose="020B0604020202020204" pitchFamily="34" charset="0"/>
            </a:endParaRPr>
          </a:p>
          <a:p>
            <a:pPr marL="0" indent="0" algn="ctr">
              <a:lnSpc>
                <a:spcPct val="80000"/>
              </a:lnSpc>
              <a:buNone/>
            </a:pPr>
            <a:r>
              <a:rPr lang="en-US" sz="2000" dirty="0">
                <a:solidFill>
                  <a:schemeClr val="tx2"/>
                </a:solidFill>
                <a:latin typeface="Arial" panose="020B0604020202020204" pitchFamily="34" charset="0"/>
                <a:cs typeface="Arial" panose="020B0604020202020204" pitchFamily="34" charset="0"/>
              </a:rPr>
              <a:t>Lieutenant Governor </a:t>
            </a:r>
          </a:p>
          <a:p>
            <a:pPr marL="0" indent="0" algn="ctr">
              <a:lnSpc>
                <a:spcPct val="80000"/>
              </a:lnSpc>
              <a:buNone/>
            </a:pPr>
            <a:r>
              <a:rPr lang="en-US" b="1" dirty="0">
                <a:solidFill>
                  <a:schemeClr val="tx2"/>
                </a:solidFill>
                <a:latin typeface="Arial" panose="020B0604020202020204" pitchFamily="34" charset="0"/>
                <a:cs typeface="Arial" panose="020B0604020202020204" pitchFamily="34" charset="0"/>
              </a:rPr>
              <a:t>Kimberley Driscoll</a:t>
            </a:r>
          </a:p>
          <a:p>
            <a:pPr marL="0" indent="0" algn="ctr">
              <a:lnSpc>
                <a:spcPct val="80000"/>
              </a:lnSpc>
              <a:buNone/>
            </a:pPr>
            <a:endParaRPr lang="en-US" sz="2000" b="1" dirty="0">
              <a:solidFill>
                <a:schemeClr val="tx2"/>
              </a:solidFill>
              <a:latin typeface="Arial" panose="020B0604020202020204" pitchFamily="34" charset="0"/>
              <a:cs typeface="Arial" panose="020B0604020202020204" pitchFamily="34" charset="0"/>
            </a:endParaRPr>
          </a:p>
          <a:p>
            <a:pPr marL="0" indent="0" algn="ctr">
              <a:lnSpc>
                <a:spcPct val="80000"/>
              </a:lnSpc>
              <a:buNone/>
            </a:pPr>
            <a:r>
              <a:rPr lang="en-US" sz="2000" dirty="0">
                <a:solidFill>
                  <a:schemeClr val="tx2"/>
                </a:solidFill>
                <a:latin typeface="Arial" panose="020B0604020202020204" pitchFamily="34" charset="0"/>
                <a:cs typeface="Arial" panose="020B0604020202020204" pitchFamily="34" charset="0"/>
              </a:rPr>
              <a:t>Energy and Environmental Affairs Secretary </a:t>
            </a:r>
          </a:p>
          <a:p>
            <a:pPr marL="0" indent="0" algn="ctr">
              <a:lnSpc>
                <a:spcPct val="80000"/>
              </a:lnSpc>
              <a:buNone/>
            </a:pPr>
            <a:r>
              <a:rPr lang="en-US" b="1" dirty="0">
                <a:solidFill>
                  <a:schemeClr val="tx2"/>
                </a:solidFill>
                <a:latin typeface="Arial" panose="020B0604020202020204" pitchFamily="34" charset="0"/>
                <a:cs typeface="Arial" panose="020B0604020202020204" pitchFamily="34" charset="0"/>
              </a:rPr>
              <a:t>Rebecca L. Tepper</a:t>
            </a:r>
          </a:p>
          <a:p>
            <a:pPr marL="0" indent="0" algn="ctr">
              <a:lnSpc>
                <a:spcPct val="80000"/>
              </a:lnSpc>
              <a:buNone/>
            </a:pPr>
            <a:endParaRPr lang="en-US" sz="2000" b="1" dirty="0">
              <a:solidFill>
                <a:schemeClr val="tx2"/>
              </a:solidFill>
              <a:latin typeface="Arial" panose="020B0604020202020204" pitchFamily="34" charset="0"/>
              <a:cs typeface="Arial" panose="020B0604020202020204" pitchFamily="34" charset="0"/>
            </a:endParaRPr>
          </a:p>
          <a:p>
            <a:pPr marL="0" indent="0" algn="ctr">
              <a:lnSpc>
                <a:spcPct val="80000"/>
              </a:lnSpc>
              <a:buNone/>
            </a:pPr>
            <a:r>
              <a:rPr lang="en-US" sz="2000" dirty="0">
                <a:solidFill>
                  <a:schemeClr val="tx2"/>
                </a:solidFill>
                <a:latin typeface="Arial" panose="020B0604020202020204" pitchFamily="34" charset="0"/>
                <a:cs typeface="Arial" panose="020B0604020202020204" pitchFamily="34" charset="0"/>
              </a:rPr>
              <a:t>Department of Conservation and Recreation Commissioner</a:t>
            </a:r>
          </a:p>
          <a:p>
            <a:pPr marL="0" indent="0" algn="ctr">
              <a:lnSpc>
                <a:spcPct val="80000"/>
              </a:lnSpc>
              <a:buNone/>
            </a:pPr>
            <a:r>
              <a:rPr lang="en-US" b="1" dirty="0">
                <a:solidFill>
                  <a:schemeClr val="tx2"/>
                </a:solidFill>
                <a:latin typeface="Arial"/>
                <a:cs typeface="Arial"/>
              </a:rPr>
              <a:t>Nicole LaChapelle</a:t>
            </a:r>
            <a:endParaRPr lang="en-US" b="1" dirty="0">
              <a:solidFill>
                <a:schemeClr val="tx2"/>
              </a:solidFill>
              <a:latin typeface="Arial" panose="020B0604020202020204" pitchFamily="34" charset="0"/>
              <a:cs typeface="Arial" panose="020B0604020202020204" pitchFamily="34" charset="0"/>
            </a:endParaRPr>
          </a:p>
          <a:p>
            <a:pPr marL="305435" indent="-305435"/>
            <a:endParaRPr lang="en-US" dirty="0"/>
          </a:p>
        </p:txBody>
      </p:sp>
      <p:pic>
        <p:nvPicPr>
          <p:cNvPr id="4" name="Picture 3">
            <a:extLst>
              <a:ext uri="{FF2B5EF4-FFF2-40B4-BE49-F238E27FC236}">
                <a16:creationId xmlns:a16="http://schemas.microsoft.com/office/drawing/2014/main" id="{E64750CB-1D84-DC05-5182-3330EADAF423}"/>
              </a:ext>
              <a:ext uri="{C183D7F6-B498-43B3-948B-1728B52AA6E4}">
                <adec:decorative xmlns:adec="http://schemas.microsoft.com/office/drawing/2017/decorative" val="1"/>
              </a:ext>
            </a:extLst>
          </p:cNvPr>
          <p:cNvPicPr>
            <a:picLocks noChangeAspect="1"/>
          </p:cNvPicPr>
          <p:nvPr/>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sharpenSoften amount="41000"/>
                    </a14:imgEffect>
                    <a14:imgEffect>
                      <a14:colorTemperature colorTemp="11500"/>
                    </a14:imgEffect>
                    <a14:imgEffect>
                      <a14:saturation sat="0"/>
                    </a14:imgEffect>
                    <a14:imgEffect>
                      <a14:brightnessContrast bright="-6000" contrast="45000"/>
                    </a14:imgEffect>
                  </a14:imgLayer>
                </a14:imgProps>
              </a:ext>
            </a:extLst>
          </a:blip>
          <a:srcRect/>
          <a:stretch/>
        </p:blipFill>
        <p:spPr>
          <a:xfrm>
            <a:off x="11037330" y="5630069"/>
            <a:ext cx="961800" cy="1080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7">
            <a:extLst>
              <a:ext uri="{FF2B5EF4-FFF2-40B4-BE49-F238E27FC236}">
                <a16:creationId xmlns:a16="http://schemas.microsoft.com/office/drawing/2014/main" id="{630BAFA1-5816-14B2-38FA-751693346E8B}"/>
              </a:ext>
              <a:ext uri="{C183D7F6-B498-43B3-948B-1728B52AA6E4}">
                <adec:decorative xmlns:adec="http://schemas.microsoft.com/office/drawing/2017/decorative" val="1"/>
              </a:ext>
            </a:extLst>
          </p:cNvPr>
          <p:cNvPicPr>
            <a:picLocks noChangeAspect="1" noChangeArrowheads="1"/>
          </p:cNvPicPr>
          <p:nvPr/>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Lst>
          </a:blip>
          <a:srcRect/>
          <a:stretch/>
        </p:blipFill>
        <p:spPr bwMode="auto">
          <a:xfrm>
            <a:off x="157257" y="5676863"/>
            <a:ext cx="1033020" cy="1033881"/>
          </a:xfrm>
          <a:prstGeom prst="rect">
            <a:avLst/>
          </a:prstGeom>
          <a:no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2318155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E1468C2-4CB8-5587-2FC1-EF97473B1015}"/>
            </a:ext>
          </a:extLst>
        </p:cNvPr>
        <p:cNvGrpSpPr/>
        <p:nvPr/>
      </p:nvGrpSpPr>
      <p:grpSpPr>
        <a:xfrm>
          <a:off x="0" y="0"/>
          <a:ext cx="0" cy="0"/>
          <a:chOff x="0" y="0"/>
          <a:chExt cx="0" cy="0"/>
        </a:xfrm>
      </p:grpSpPr>
      <p:pic>
        <p:nvPicPr>
          <p:cNvPr id="19" name="Picture 18" descr="Map of Brimfield State Forest with priority habitats identified">
            <a:extLst>
              <a:ext uri="{FF2B5EF4-FFF2-40B4-BE49-F238E27FC236}">
                <a16:creationId xmlns:a16="http://schemas.microsoft.com/office/drawing/2014/main" id="{3DBD96EA-F90D-4EDC-42C2-B89894958A6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20124" t="316" r="276" b="-316"/>
          <a:stretch>
            <a:fillRect/>
          </a:stretch>
        </p:blipFill>
        <p:spPr>
          <a:xfrm>
            <a:off x="-29695" y="-21816"/>
            <a:ext cx="9056914" cy="6901632"/>
          </a:xfrm>
          <a:prstGeom prst="rect">
            <a:avLst/>
          </a:prstGeom>
          <a:effectLst/>
        </p:spPr>
      </p:pic>
      <p:sp>
        <p:nvSpPr>
          <p:cNvPr id="2" name="Rectangle 1">
            <a:extLst>
              <a:ext uri="{FF2B5EF4-FFF2-40B4-BE49-F238E27FC236}">
                <a16:creationId xmlns:a16="http://schemas.microsoft.com/office/drawing/2014/main" id="{0A9F467C-9AA5-3728-B108-C5EB1312DB48}"/>
              </a:ext>
              <a:ext uri="{C183D7F6-B498-43B3-948B-1728B52AA6E4}">
                <adec:decorative xmlns:adec="http://schemas.microsoft.com/office/drawing/2017/decorative" val="1"/>
              </a:ext>
            </a:extLst>
          </p:cNvPr>
          <p:cNvSpPr/>
          <p:nvPr/>
        </p:nvSpPr>
        <p:spPr>
          <a:xfrm>
            <a:off x="3826933" y="-21816"/>
            <a:ext cx="8365067" cy="99415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163F66B-B88A-26AD-997D-9740AECE02AC}"/>
              </a:ext>
              <a:ext uri="{C183D7F6-B498-43B3-948B-1728B52AA6E4}">
                <adec:decorative xmlns:adec="http://schemas.microsoft.com/office/drawing/2017/decorative" val="1"/>
              </a:ext>
            </a:extLst>
          </p:cNvPr>
          <p:cNvSpPr/>
          <p:nvPr/>
        </p:nvSpPr>
        <p:spPr>
          <a:xfrm>
            <a:off x="5408035" y="970652"/>
            <a:ext cx="6783965" cy="675654"/>
          </a:xfrm>
          <a:prstGeom prst="rect">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2">
            <a:extLst>
              <a:ext uri="{FF2B5EF4-FFF2-40B4-BE49-F238E27FC236}">
                <a16:creationId xmlns:a16="http://schemas.microsoft.com/office/drawing/2014/main" id="{35F16A28-FE4D-9E1B-AD69-39E73E0C56A2}"/>
              </a:ext>
              <a:ext uri="{C183D7F6-B498-43B3-948B-1728B52AA6E4}">
                <adec:decorative xmlns:adec="http://schemas.microsoft.com/office/drawing/2017/decorative" val="0"/>
              </a:ext>
            </a:extLst>
          </p:cNvPr>
          <p:cNvSpPr txBox="1">
            <a:spLocks noGrp="1"/>
          </p:cNvSpPr>
          <p:nvPr>
            <p:ph type="title" idx="4294967295"/>
          </p:nvPr>
        </p:nvSpPr>
        <p:spPr>
          <a:xfrm>
            <a:off x="3826933" y="-1775"/>
            <a:ext cx="8297335" cy="8927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a:ln>
                  <a:noFill/>
                </a:ln>
                <a:solidFill>
                  <a:srgbClr val="002060"/>
                </a:solidFill>
                <a:effectLst/>
                <a:uLnTx/>
                <a:uFillTx/>
                <a:latin typeface="+mj-lt"/>
                <a:ea typeface="+mj-ea"/>
                <a:cs typeface="+mj-cs"/>
              </a:rPr>
              <a:t>Sensitive Resource Areas </a:t>
            </a:r>
            <a:r>
              <a:rPr kumimoji="0" lang="en-US" sz="1800" b="0" i="0" u="none" strike="noStrike" kern="1200" cap="none" spc="0" normalizeH="0" baseline="0" noProof="0" dirty="0">
                <a:ln>
                  <a:noFill/>
                </a:ln>
                <a:solidFill>
                  <a:srgbClr val="002060"/>
                </a:solidFill>
                <a:effectLst/>
                <a:uLnTx/>
                <a:uFillTx/>
                <a:latin typeface="+mj-lt"/>
                <a:ea typeface="+mj-ea"/>
                <a:cs typeface="+mj-cs"/>
              </a:rPr>
              <a:t>(3/3)</a:t>
            </a:r>
            <a:endParaRPr kumimoji="0" lang="en-US" sz="5000" b="0" i="0" u="none" strike="noStrike" kern="1200" cap="none" spc="0" normalizeH="0" baseline="0" noProof="0" dirty="0">
              <a:ln>
                <a:noFill/>
              </a:ln>
              <a:solidFill>
                <a:srgbClr val="002060"/>
              </a:solidFill>
              <a:effectLst/>
              <a:uLnTx/>
              <a:uFillTx/>
              <a:latin typeface="+mj-lt"/>
              <a:ea typeface="+mj-ea"/>
              <a:cs typeface="+mj-cs"/>
            </a:endParaRPr>
          </a:p>
        </p:txBody>
      </p:sp>
      <p:sp>
        <p:nvSpPr>
          <p:cNvPr id="5" name="TextBox 4">
            <a:extLst>
              <a:ext uri="{FF2B5EF4-FFF2-40B4-BE49-F238E27FC236}">
                <a16:creationId xmlns:a16="http://schemas.microsoft.com/office/drawing/2014/main" id="{51E88951-32BC-AAF0-1667-FF5151D172E1}"/>
              </a:ext>
            </a:extLst>
          </p:cNvPr>
          <p:cNvSpPr txBox="1"/>
          <p:nvPr/>
        </p:nvSpPr>
        <p:spPr>
          <a:xfrm>
            <a:off x="5408035" y="1017505"/>
            <a:ext cx="6096000" cy="584775"/>
          </a:xfrm>
          <a:prstGeom prst="rect">
            <a:avLst/>
          </a:prstGeom>
          <a:noFill/>
        </p:spPr>
        <p:txBody>
          <a:bodyPr wrap="square">
            <a:noAutofit/>
          </a:bodyPr>
          <a:lstStyle/>
          <a:p>
            <a:r>
              <a:rPr lang="en-US" sz="3200" dirty="0">
                <a:solidFill>
                  <a:schemeClr val="tx2"/>
                </a:solidFill>
                <a:cs typeface="Arial" panose="020B0604020202020204" pitchFamily="34" charset="0"/>
              </a:rPr>
              <a:t>NHESP &amp; Wildlife Corridors</a:t>
            </a:r>
          </a:p>
        </p:txBody>
      </p:sp>
      <p:sp>
        <p:nvSpPr>
          <p:cNvPr id="11" name="Content Placeholder 17">
            <a:extLst>
              <a:ext uri="{FF2B5EF4-FFF2-40B4-BE49-F238E27FC236}">
                <a16:creationId xmlns:a16="http://schemas.microsoft.com/office/drawing/2014/main" id="{F4A8759C-5773-D669-9B58-F4219C37480B}"/>
              </a:ext>
            </a:extLst>
          </p:cNvPr>
          <p:cNvSpPr txBox="1">
            <a:spLocks/>
          </p:cNvSpPr>
          <p:nvPr/>
        </p:nvSpPr>
        <p:spPr>
          <a:xfrm>
            <a:off x="9027219" y="2150204"/>
            <a:ext cx="3164781" cy="3167750"/>
          </a:xfrm>
          <a:prstGeom prst="rect">
            <a:avLst/>
          </a:prstGeom>
        </p:spPr>
        <p:txBody>
          <a:bodyPr vert="horz" lIns="91440" tIns="45720" rIns="91440" bIns="45720" rtlCol="0" anchor="t">
            <a:noAutofit/>
          </a:bodyPr>
          <a:lstStyle>
            <a:lvl1pPr marL="306000" indent="-306000" algn="l" defTabSz="457200" rtl="0" eaLnBrk="1" latinLnBrk="0" hangingPunct="1">
              <a:lnSpc>
                <a:spcPts val="3000"/>
              </a:lnSpc>
              <a:spcBef>
                <a:spcPts val="300"/>
              </a:spcBef>
              <a:spcAft>
                <a:spcPts val="300"/>
              </a:spcAft>
              <a:buClr>
                <a:schemeClr val="accent1"/>
              </a:buClr>
              <a:buSzPct val="80000"/>
              <a:buFont typeface="Wingdings" panose="05000000000000000000" pitchFamily="2" charset="2"/>
              <a:buChar char="§"/>
              <a:defRPr sz="2400" b="0" i="0" kern="1200">
                <a:solidFill>
                  <a:schemeClr val="tx1"/>
                </a:solidFill>
                <a:latin typeface="Arial" panose="020B0604020202020204" pitchFamily="34" charset="0"/>
                <a:ea typeface="+mj-ea"/>
                <a:cs typeface="Arial" panose="020B0604020202020204" pitchFamily="34" charset="0"/>
              </a:defRPr>
            </a:lvl1pPr>
            <a:lvl2pPr marL="517525" indent="-193675" algn="l" defTabSz="457200" rtl="0" eaLnBrk="1" latinLnBrk="0" hangingPunct="1">
              <a:lnSpc>
                <a:spcPts val="2400"/>
              </a:lnSpc>
              <a:spcBef>
                <a:spcPts val="0"/>
              </a:spcBef>
              <a:spcAft>
                <a:spcPts val="300"/>
              </a:spcAft>
              <a:buClr>
                <a:schemeClr val="accent1"/>
              </a:buClr>
              <a:buSzPct val="100000"/>
              <a:buFont typeface="Montserrat SemiBold" panose="00000700000000000000" pitchFamily="2" charset="0"/>
              <a:buChar char="–"/>
              <a:tabLst/>
              <a:defRPr sz="2000" b="0" i="0" kern="1200">
                <a:solidFill>
                  <a:schemeClr val="tx1"/>
                </a:solidFill>
                <a:latin typeface="Arial" panose="020B0604020202020204" pitchFamily="34" charset="0"/>
                <a:ea typeface="+mj-ea"/>
                <a:cs typeface="Arial" panose="020B0604020202020204" pitchFamily="34" charset="0"/>
              </a:defRPr>
            </a:lvl2pPr>
            <a:lvl3pPr marL="900000" indent="-270000" algn="l" defTabSz="457200" rtl="0" eaLnBrk="1" latinLnBrk="0" hangingPunct="1">
              <a:spcBef>
                <a:spcPts val="1000"/>
              </a:spcBef>
              <a:spcAft>
                <a:spcPts val="0"/>
              </a:spcAft>
              <a:buClr>
                <a:srgbClr val="222A35"/>
              </a:buClr>
              <a:buSzPct val="80000"/>
              <a:buFont typeface="Arial" panose="020B0604020202020204" pitchFamily="34" charset="0"/>
              <a:buChar char="•"/>
              <a:defRPr sz="2000" b="0" i="0" kern="1200">
                <a:solidFill>
                  <a:schemeClr val="tx1"/>
                </a:solidFill>
                <a:latin typeface="+mj-lt"/>
                <a:ea typeface="+mj-ea"/>
                <a:cs typeface="+mj-cs"/>
              </a:defRPr>
            </a:lvl3pPr>
            <a:lvl4pPr marL="1242000" indent="-234000" algn="l" defTabSz="457200" rtl="0" eaLnBrk="1" latinLnBrk="0" hangingPunct="1">
              <a:spcBef>
                <a:spcPts val="1000"/>
              </a:spcBef>
              <a:spcAft>
                <a:spcPts val="0"/>
              </a:spcAft>
              <a:buClr>
                <a:srgbClr val="222A35"/>
              </a:buClr>
              <a:buSzPct val="80000"/>
              <a:buFont typeface="Franklin Gothic Book" panose="020B0503020102020204" pitchFamily="34" charset="0"/>
              <a:buChar char="―"/>
              <a:defRPr sz="1600" b="0" i="0" kern="1200">
                <a:solidFill>
                  <a:schemeClr val="tx1"/>
                </a:solidFill>
                <a:latin typeface="+mj-lt"/>
                <a:ea typeface="+mj-ea"/>
                <a:cs typeface="+mj-cs"/>
              </a:defRPr>
            </a:lvl4pPr>
            <a:lvl5pPr marL="1602000" indent="-234000" algn="l" defTabSz="457200" rtl="0" eaLnBrk="1" latinLnBrk="0" hangingPunct="1">
              <a:spcBef>
                <a:spcPts val="1000"/>
              </a:spcBef>
              <a:spcAft>
                <a:spcPts val="0"/>
              </a:spcAft>
              <a:buClr>
                <a:srgbClr val="222A35"/>
              </a:buClr>
              <a:buSzPct val="80000"/>
              <a:buFont typeface="Franklin Gothic Book" panose="020B0503020102020204" pitchFamily="34" charset="0"/>
              <a:buChar char="―"/>
              <a:defRPr sz="12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r>
              <a:rPr lang="en-US" sz="1800" dirty="0">
                <a:solidFill>
                  <a:schemeClr val="tx2"/>
                </a:solidFill>
                <a:latin typeface="+mn-lt"/>
              </a:rPr>
              <a:t>Rivers, streams and wetlands are critical resources for wildlife</a:t>
            </a:r>
          </a:p>
          <a:p>
            <a:r>
              <a:rPr lang="en-US" sz="1800" dirty="0">
                <a:solidFill>
                  <a:schemeClr val="tx2"/>
                </a:solidFill>
                <a:latin typeface="+mn-lt"/>
              </a:rPr>
              <a:t>Function as wildlife corridors </a:t>
            </a:r>
          </a:p>
          <a:p>
            <a:r>
              <a:rPr lang="en-US" sz="1800" dirty="0">
                <a:solidFill>
                  <a:schemeClr val="tx2"/>
                </a:solidFill>
                <a:latin typeface="+mn-lt"/>
              </a:rPr>
              <a:t>Most wildlife needs upland and wetland habitats.</a:t>
            </a:r>
          </a:p>
        </p:txBody>
      </p:sp>
      <p:pic>
        <p:nvPicPr>
          <p:cNvPr id="12" name="Picture 11">
            <a:extLst>
              <a:ext uri="{FF2B5EF4-FFF2-40B4-BE49-F238E27FC236}">
                <a16:creationId xmlns:a16="http://schemas.microsoft.com/office/drawing/2014/main" id="{58B62B4F-196D-51A9-BE39-C583943A147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3866" y="-16932"/>
            <a:ext cx="2083981" cy="1051582"/>
          </a:xfrm>
          <a:prstGeom prst="rect">
            <a:avLst/>
          </a:prstGeom>
          <a:ln w="19050">
            <a:solidFill>
              <a:srgbClr val="000000"/>
            </a:solidFill>
          </a:ln>
        </p:spPr>
      </p:pic>
    </p:spTree>
    <p:extLst>
      <p:ext uri="{BB962C8B-B14F-4D97-AF65-F5344CB8AC3E}">
        <p14:creationId xmlns:p14="http://schemas.microsoft.com/office/powerpoint/2010/main" val="3037981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5DA04-D0E3-E895-3C90-21B0B1253EE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C8730C-E557-C3C8-BCBC-5BD2FEEE9665}"/>
              </a:ext>
            </a:extLst>
          </p:cNvPr>
          <p:cNvSpPr>
            <a:spLocks noGrp="1"/>
          </p:cNvSpPr>
          <p:nvPr>
            <p:ph type="title"/>
          </p:nvPr>
        </p:nvSpPr>
        <p:spPr>
          <a:xfrm>
            <a:off x="505557" y="140517"/>
            <a:ext cx="9572298" cy="971550"/>
          </a:xfrm>
        </p:spPr>
        <p:txBody>
          <a:bodyPr>
            <a:noAutofit/>
          </a:bodyPr>
          <a:lstStyle/>
          <a:p>
            <a:r>
              <a:rPr lang="en-US" sz="5400" dirty="0">
                <a:solidFill>
                  <a:srgbClr val="FFFFFF"/>
                </a:solidFill>
              </a:rPr>
              <a:t>Sensitive Resource Areas </a:t>
            </a:r>
          </a:p>
        </p:txBody>
      </p:sp>
      <p:sp>
        <p:nvSpPr>
          <p:cNvPr id="18" name="Content Placeholder 17">
            <a:extLst>
              <a:ext uri="{FF2B5EF4-FFF2-40B4-BE49-F238E27FC236}">
                <a16:creationId xmlns:a16="http://schemas.microsoft.com/office/drawing/2014/main" id="{85EC0212-05E2-4702-2AAE-16A303B2E181}"/>
              </a:ext>
            </a:extLst>
          </p:cNvPr>
          <p:cNvSpPr>
            <a:spLocks noGrp="1"/>
          </p:cNvSpPr>
          <p:nvPr>
            <p:ph idx="1"/>
          </p:nvPr>
        </p:nvSpPr>
        <p:spPr>
          <a:xfrm>
            <a:off x="667198" y="1327042"/>
            <a:ext cx="6684467" cy="3346609"/>
          </a:xfrm>
        </p:spPr>
        <p:txBody>
          <a:bodyPr>
            <a:normAutofit/>
          </a:bodyPr>
          <a:lstStyle/>
          <a:p>
            <a:pPr marL="305435" indent="-305435"/>
            <a:r>
              <a:rPr lang="en-US" dirty="0">
                <a:solidFill>
                  <a:srgbClr val="FFFFFF"/>
                </a:solidFill>
                <a:latin typeface="Arial"/>
                <a:cs typeface="Arial"/>
              </a:rPr>
              <a:t>Most of BSF is Mapped as Natural Heritage Cultural Sensitivity Area</a:t>
            </a:r>
          </a:p>
          <a:p>
            <a:pPr marL="305435" indent="-305435"/>
            <a:r>
              <a:rPr lang="en-US" dirty="0">
                <a:solidFill>
                  <a:srgbClr val="FFFFFF"/>
                </a:solidFill>
                <a:latin typeface="Arial"/>
                <a:cs typeface="Arial"/>
              </a:rPr>
              <a:t>Civilian Conservation Corps (CCC) Structures</a:t>
            </a:r>
          </a:p>
          <a:p>
            <a:pPr marL="305435" indent="-305435"/>
            <a:r>
              <a:rPr lang="en-US" dirty="0">
                <a:solidFill>
                  <a:srgbClr val="FFFFFF"/>
                </a:solidFill>
                <a:latin typeface="Arial"/>
                <a:cs typeface="Arial"/>
              </a:rPr>
              <a:t>Midstate Trail</a:t>
            </a:r>
          </a:p>
          <a:p>
            <a:pPr marL="305435" indent="-305435"/>
            <a:r>
              <a:rPr lang="en-US" dirty="0">
                <a:solidFill>
                  <a:srgbClr val="FFFFFF"/>
                </a:solidFill>
                <a:latin typeface="Arial"/>
                <a:cs typeface="Arial"/>
              </a:rPr>
              <a:t>Indigenous Artifacts &amp; Structures </a:t>
            </a:r>
          </a:p>
          <a:p>
            <a:pPr marL="305435" indent="-305435"/>
            <a:r>
              <a:rPr lang="en-US" dirty="0">
                <a:solidFill>
                  <a:srgbClr val="FFFFFF"/>
                </a:solidFill>
                <a:latin typeface="Arial"/>
                <a:cs typeface="Arial"/>
              </a:rPr>
              <a:t>394 Potential Cultural Resources</a:t>
            </a:r>
          </a:p>
          <a:p>
            <a:pPr marL="305435" indent="-305435"/>
            <a:r>
              <a:rPr lang="en-US" dirty="0">
                <a:solidFill>
                  <a:srgbClr val="FFFFFF"/>
                </a:solidFill>
                <a:latin typeface="Arial"/>
                <a:cs typeface="Arial"/>
              </a:rPr>
              <a:t>62 Confirmed Cultural Resources</a:t>
            </a:r>
          </a:p>
          <a:p>
            <a:pPr marL="305435" indent="-305435"/>
            <a:endParaRPr lang="en-US" dirty="0">
              <a:solidFill>
                <a:srgbClr val="FFFFFF"/>
              </a:solidFill>
            </a:endParaRPr>
          </a:p>
        </p:txBody>
      </p:sp>
      <p:pic>
        <p:nvPicPr>
          <p:cNvPr id="2" name="Picture 1" descr="A group of rocks in a forest&#10;">
            <a:extLst>
              <a:ext uri="{FF2B5EF4-FFF2-40B4-BE49-F238E27FC236}">
                <a16:creationId xmlns:a16="http://schemas.microsoft.com/office/drawing/2014/main" id="{1D41CCDE-FD79-5C12-54B4-CCC3584B2FF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470196" y="1264655"/>
            <a:ext cx="4402736" cy="3302052"/>
          </a:xfrm>
          <a:prstGeom prst="rect">
            <a:avLst/>
          </a:prstGeom>
        </p:spPr>
      </p:pic>
      <p:sp>
        <p:nvSpPr>
          <p:cNvPr id="5" name="Rectangle 4">
            <a:extLst>
              <a:ext uri="{FF2B5EF4-FFF2-40B4-BE49-F238E27FC236}">
                <a16:creationId xmlns:a16="http://schemas.microsoft.com/office/drawing/2014/main" id="{4FFD2669-49C2-AE8E-6C5C-C95F1FF98488}"/>
              </a:ext>
              <a:ext uri="{C183D7F6-B498-43B3-948B-1728B52AA6E4}">
                <adec:decorative xmlns:adec="http://schemas.microsoft.com/office/drawing/2017/decorative" val="1"/>
              </a:ext>
            </a:extLst>
          </p:cNvPr>
          <p:cNvSpPr/>
          <p:nvPr/>
        </p:nvSpPr>
        <p:spPr>
          <a:xfrm>
            <a:off x="0" y="4724336"/>
            <a:ext cx="12192000" cy="213366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7FD7513-0D16-142E-4FCA-0538BC86246A}"/>
              </a:ext>
            </a:extLst>
          </p:cNvPr>
          <p:cNvSpPr txBox="1"/>
          <p:nvPr/>
        </p:nvSpPr>
        <p:spPr>
          <a:xfrm>
            <a:off x="565597" y="4995267"/>
            <a:ext cx="11055165" cy="1599797"/>
          </a:xfrm>
          <a:prstGeom prst="rect">
            <a:avLst/>
          </a:prstGeom>
          <a:noFill/>
        </p:spPr>
        <p:txBody>
          <a:bodyPr wrap="square">
            <a:spAutoFit/>
          </a:bodyPr>
          <a:lstStyle/>
          <a:p>
            <a:pPr algn="ctr">
              <a:lnSpc>
                <a:spcPts val="2400"/>
              </a:lnSpc>
            </a:pPr>
            <a:r>
              <a:rPr lang="en-US" sz="1600" i="1" kern="1200" dirty="0">
                <a:solidFill>
                  <a:schemeClr val="tx1"/>
                </a:solidFill>
                <a:effectLst/>
                <a:latin typeface="+mn-lt"/>
                <a:ea typeface="+mn-ea"/>
                <a:cs typeface="+mn-cs"/>
              </a:rPr>
              <a:t> </a:t>
            </a:r>
            <a:r>
              <a:rPr lang="en-US" sz="1600" i="1" kern="1200" dirty="0">
                <a:solidFill>
                  <a:schemeClr val="bg1"/>
                </a:solidFill>
                <a:effectLst/>
                <a:latin typeface="+mn-lt"/>
                <a:ea typeface="+mn-ea"/>
                <a:cs typeface="+mn-cs"/>
              </a:rPr>
              <a:t>The </a:t>
            </a:r>
            <a:r>
              <a:rPr lang="en-US" sz="1600" b="1" i="1" kern="1200" dirty="0">
                <a:solidFill>
                  <a:schemeClr val="bg1"/>
                </a:solidFill>
                <a:effectLst/>
                <a:latin typeface="+mn-lt"/>
                <a:ea typeface="+mn-ea"/>
                <a:cs typeface="+mn-cs"/>
              </a:rPr>
              <a:t>First Peoples First Stewards Partnership </a:t>
            </a:r>
            <a:r>
              <a:rPr lang="en-US" sz="1600" i="1" kern="1200" dirty="0">
                <a:solidFill>
                  <a:schemeClr val="bg1"/>
                </a:solidFill>
                <a:effectLst/>
                <a:latin typeface="+mn-lt"/>
                <a:ea typeface="+mn-ea"/>
                <a:cs typeface="+mn-cs"/>
              </a:rPr>
              <a:t>works to build reciprocal relationships between the DCR and Tribal Governments and Indigenous Community Stakeholders. These relationships will enhance DCR’s work through providing an additional lens of culturally responsive stewardship while providing access and opportunities for Native people to connect with the land, water, and our natural world. </a:t>
            </a:r>
            <a:r>
              <a:rPr lang="en-US" sz="1600" i="1" dirty="0">
                <a:solidFill>
                  <a:schemeClr val="bg1"/>
                </a:solidFill>
              </a:rPr>
              <a:t>As part of this project, we have initiated the first steps to collaborating and partnering with Tribal Nations linked to this property. </a:t>
            </a:r>
          </a:p>
        </p:txBody>
      </p:sp>
      <p:sp>
        <p:nvSpPr>
          <p:cNvPr id="4" name="TextBox 3">
            <a:extLst>
              <a:ext uri="{FF2B5EF4-FFF2-40B4-BE49-F238E27FC236}">
                <a16:creationId xmlns:a16="http://schemas.microsoft.com/office/drawing/2014/main" id="{6F53A1A2-4CC2-3D0F-068B-6579F3D0F108}"/>
              </a:ext>
              <a:ext uri="{C183D7F6-B498-43B3-948B-1728B52AA6E4}">
                <adec:decorative xmlns:adec="http://schemas.microsoft.com/office/drawing/2017/decorative" val="1"/>
              </a:ext>
            </a:extLst>
          </p:cNvPr>
          <p:cNvSpPr txBox="1"/>
          <p:nvPr/>
        </p:nvSpPr>
        <p:spPr>
          <a:xfrm>
            <a:off x="7471832" y="4286249"/>
            <a:ext cx="276225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rgbClr val="000000"/>
                </a:solidFill>
                <a:effectLst>
                  <a:glow rad="127000">
                    <a:srgbClr val="D0B38A"/>
                  </a:glow>
                </a:effectLst>
              </a:rPr>
              <a:t>Stone Wall</a:t>
            </a:r>
          </a:p>
        </p:txBody>
      </p:sp>
    </p:spTree>
    <p:extLst>
      <p:ext uri="{BB962C8B-B14F-4D97-AF65-F5344CB8AC3E}">
        <p14:creationId xmlns:p14="http://schemas.microsoft.com/office/powerpoint/2010/main" val="4020885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F8EEC-3FFC-85E5-F391-F3FBFF4E1D30}"/>
              </a:ext>
            </a:extLst>
          </p:cNvPr>
          <p:cNvSpPr>
            <a:spLocks noGrp="1"/>
          </p:cNvSpPr>
          <p:nvPr>
            <p:ph type="title"/>
          </p:nvPr>
        </p:nvSpPr>
        <p:spPr>
          <a:xfrm>
            <a:off x="646111" y="323721"/>
            <a:ext cx="10044587" cy="799952"/>
          </a:xfrm>
        </p:spPr>
        <p:txBody>
          <a:bodyPr>
            <a:noAutofit/>
          </a:bodyPr>
          <a:lstStyle/>
          <a:p>
            <a:r>
              <a:rPr lang="en-US" sz="5400" dirty="0">
                <a:solidFill>
                  <a:srgbClr val="FFFFFF"/>
                </a:solidFill>
              </a:rPr>
              <a:t>Public Survey Results To-Date </a:t>
            </a:r>
          </a:p>
        </p:txBody>
      </p:sp>
      <p:sp>
        <p:nvSpPr>
          <p:cNvPr id="7" name="Content Placeholder 6">
            <a:extLst>
              <a:ext uri="{FF2B5EF4-FFF2-40B4-BE49-F238E27FC236}">
                <a16:creationId xmlns:a16="http://schemas.microsoft.com/office/drawing/2014/main" id="{8250AAE4-87AB-4EB2-A4E2-B88ED2408823}"/>
              </a:ext>
            </a:extLst>
          </p:cNvPr>
          <p:cNvSpPr>
            <a:spLocks noGrp="1"/>
          </p:cNvSpPr>
          <p:nvPr>
            <p:ph sz="half" idx="1"/>
          </p:nvPr>
        </p:nvSpPr>
        <p:spPr>
          <a:xfrm>
            <a:off x="1103312" y="2060576"/>
            <a:ext cx="9903355" cy="2523000"/>
          </a:xfrm>
        </p:spPr>
        <p:txBody>
          <a:bodyPr vert="horz" lIns="91440" tIns="45720" rIns="91440" bIns="45720" rtlCol="0" anchor="t">
            <a:normAutofit fontScale="92500" lnSpcReduction="20000"/>
          </a:bodyPr>
          <a:lstStyle/>
          <a:p>
            <a:r>
              <a:rPr lang="en-US" sz="2400" dirty="0">
                <a:solidFill>
                  <a:srgbClr val="FFFFFF"/>
                </a:solidFill>
              </a:rPr>
              <a:t>49 responses received as of November 5th for Brimfield State Forest	</a:t>
            </a:r>
          </a:p>
          <a:p>
            <a:pPr lvl="1"/>
            <a:r>
              <a:rPr lang="en-US" sz="1900" dirty="0">
                <a:solidFill>
                  <a:srgbClr val="FFFFFF"/>
                </a:solidFill>
              </a:rPr>
              <a:t>486 total responses received across six Trail System Master Plan projects</a:t>
            </a:r>
          </a:p>
          <a:p>
            <a:pPr lvl="1"/>
            <a:r>
              <a:rPr lang="en-US" sz="2200" dirty="0">
                <a:solidFill>
                  <a:srgbClr val="FFFFFF"/>
                </a:solidFill>
              </a:rPr>
              <a:t>Predominantly mountain bikers, followed by hiking/walking, and dog walking as respondents’ current uses. </a:t>
            </a:r>
          </a:p>
          <a:p>
            <a:r>
              <a:rPr lang="en-US" sz="2400" dirty="0"/>
              <a:t>Responses are on a scale of 1 to 5 where:</a:t>
            </a:r>
          </a:p>
          <a:p>
            <a:pPr lvl="1"/>
            <a:r>
              <a:rPr lang="en-US" sz="2000" dirty="0"/>
              <a:t>1 equals STRONGLY DISAGREE</a:t>
            </a:r>
          </a:p>
          <a:p>
            <a:pPr lvl="1"/>
            <a:r>
              <a:rPr lang="en-US" sz="2000" dirty="0"/>
              <a:t>5 equals STRONGLY AGREE</a:t>
            </a:r>
          </a:p>
        </p:txBody>
      </p:sp>
      <p:sp>
        <p:nvSpPr>
          <p:cNvPr id="3" name="Rectangle 2">
            <a:extLst>
              <a:ext uri="{FF2B5EF4-FFF2-40B4-BE49-F238E27FC236}">
                <a16:creationId xmlns:a16="http://schemas.microsoft.com/office/drawing/2014/main" id="{02D15A82-30CB-F645-27D5-17FE9442415E}"/>
              </a:ext>
              <a:ext uri="{C183D7F6-B498-43B3-948B-1728B52AA6E4}">
                <adec:decorative xmlns:adec="http://schemas.microsoft.com/office/drawing/2017/decorative" val="1"/>
              </a:ext>
            </a:extLst>
          </p:cNvPr>
          <p:cNvSpPr/>
          <p:nvPr/>
        </p:nvSpPr>
        <p:spPr>
          <a:xfrm>
            <a:off x="0" y="5734326"/>
            <a:ext cx="12192000" cy="112367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63414A3-EE9B-B2E2-BADE-586DB74A3D00}"/>
              </a:ext>
            </a:extLst>
          </p:cNvPr>
          <p:cNvSpPr>
            <a:spLocks noGrp="1"/>
          </p:cNvSpPr>
          <p:nvPr>
            <p:ph sz="half" idx="2"/>
          </p:nvPr>
        </p:nvSpPr>
        <p:spPr>
          <a:xfrm>
            <a:off x="1393639" y="5896186"/>
            <a:ext cx="9404722" cy="799952"/>
          </a:xfrm>
          <a:noFill/>
        </p:spPr>
        <p:txBody>
          <a:bodyPr anchor="ctr">
            <a:normAutofit fontScale="92500" lnSpcReduction="20000"/>
          </a:bodyPr>
          <a:lstStyle/>
          <a:p>
            <a:pPr marL="0" indent="0" algn="ctr">
              <a:buNone/>
            </a:pPr>
            <a:r>
              <a:rPr lang="en-US" sz="1600" b="1" dirty="0">
                <a:solidFill>
                  <a:schemeClr val="bg1"/>
                </a:solidFill>
              </a:rPr>
              <a:t>Surveys are still open. Please encourage others to share their thoughts!</a:t>
            </a:r>
          </a:p>
          <a:p>
            <a:pPr marL="0" indent="0" algn="ctr">
              <a:buNone/>
            </a:pPr>
            <a:r>
              <a:rPr lang="en-US" sz="1600" dirty="0">
                <a:solidFill>
                  <a:schemeClr val="bg1"/>
                </a:solidFill>
                <a:hlinkClick r:id="rId4">
                  <a:extLst>
                    <a:ext uri="{A12FA001-AC4F-418D-AE19-62706E023703}">
                      <ahyp:hlinkClr xmlns:ahyp="http://schemas.microsoft.com/office/drawing/2018/hyperlinkcolor" val="tx"/>
                    </a:ext>
                  </a:extLst>
                </a:hlinkClick>
              </a:rPr>
              <a:t>https://www.mass.gov/forms/shape-the-future-of-our-trails-share-your-experience</a:t>
            </a:r>
            <a:r>
              <a:rPr lang="en-US" sz="1600" dirty="0">
                <a:solidFill>
                  <a:schemeClr val="bg1"/>
                </a:solidFill>
              </a:rPr>
              <a:t> </a:t>
            </a:r>
          </a:p>
        </p:txBody>
      </p:sp>
    </p:spTree>
    <p:extLst>
      <p:ext uri="{BB962C8B-B14F-4D97-AF65-F5344CB8AC3E}">
        <p14:creationId xmlns:p14="http://schemas.microsoft.com/office/powerpoint/2010/main" val="2347309851"/>
      </p:ext>
    </p:extLst>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FF542-EB1C-43C7-C340-BEE739817A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6E20ED-FF06-760C-4714-13679F81580E}"/>
              </a:ext>
            </a:extLst>
          </p:cNvPr>
          <p:cNvSpPr>
            <a:spLocks noGrp="1"/>
          </p:cNvSpPr>
          <p:nvPr>
            <p:ph type="title"/>
          </p:nvPr>
        </p:nvSpPr>
        <p:spPr>
          <a:xfrm>
            <a:off x="594443" y="394937"/>
            <a:ext cx="10970639" cy="750987"/>
          </a:xfrm>
        </p:spPr>
        <p:txBody>
          <a:bodyPr>
            <a:noAutofit/>
          </a:bodyPr>
          <a:lstStyle/>
          <a:p>
            <a:r>
              <a:rPr lang="en-US" sz="5400" dirty="0">
                <a:solidFill>
                  <a:srgbClr val="FFFFFF"/>
                </a:solidFill>
              </a:rPr>
              <a:t>Public Survey Results To-Date </a:t>
            </a:r>
            <a:br>
              <a:rPr lang="en-US" sz="5400" dirty="0">
                <a:solidFill>
                  <a:srgbClr val="FFFFFF"/>
                </a:solidFill>
              </a:rPr>
            </a:br>
            <a:r>
              <a:rPr lang="en-US" sz="200" dirty="0"/>
              <a:t>(Overall, Trail Condition &amp; Navigability)) </a:t>
            </a:r>
          </a:p>
        </p:txBody>
      </p:sp>
      <p:pic>
        <p:nvPicPr>
          <p:cNvPr id="8" name="Picture 7" descr="A bar graph showing survey results on trail condition and navigability">
            <a:extLst>
              <a:ext uri="{FF2B5EF4-FFF2-40B4-BE49-F238E27FC236}">
                <a16:creationId xmlns:a16="http://schemas.microsoft.com/office/drawing/2014/main" id="{5C18B663-625A-FD0E-664B-C65358317CAA}"/>
              </a:ext>
            </a:extLst>
          </p:cNvPr>
          <p:cNvPicPr>
            <a:picLocks noChangeAspect="1"/>
          </p:cNvPicPr>
          <p:nvPr/>
        </p:nvPicPr>
        <p:blipFill>
          <a:blip r:embed="rId3"/>
          <a:stretch>
            <a:fillRect/>
          </a:stretch>
        </p:blipFill>
        <p:spPr>
          <a:xfrm>
            <a:off x="94377" y="2072449"/>
            <a:ext cx="12003245" cy="3786090"/>
          </a:xfrm>
          <a:prstGeom prst="rect">
            <a:avLst/>
          </a:prstGeom>
        </p:spPr>
      </p:pic>
    </p:spTree>
    <p:extLst>
      <p:ext uri="{BB962C8B-B14F-4D97-AF65-F5344CB8AC3E}">
        <p14:creationId xmlns:p14="http://schemas.microsoft.com/office/powerpoint/2010/main" val="35923814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85BBA-A3E5-F9A9-0204-CC2DEA53F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07540C-1B61-8202-8BC2-D3F8CDA5B596}"/>
              </a:ext>
            </a:extLst>
          </p:cNvPr>
          <p:cNvSpPr>
            <a:spLocks noGrp="1"/>
          </p:cNvSpPr>
          <p:nvPr>
            <p:ph type="title"/>
          </p:nvPr>
        </p:nvSpPr>
        <p:spPr>
          <a:xfrm>
            <a:off x="513144" y="408432"/>
            <a:ext cx="10970639" cy="750987"/>
          </a:xfrm>
        </p:spPr>
        <p:txBody>
          <a:bodyPr>
            <a:noAutofit/>
          </a:bodyPr>
          <a:lstStyle/>
          <a:p>
            <a:r>
              <a:rPr lang="en-US" sz="5400">
                <a:solidFill>
                  <a:srgbClr val="FFFFFF"/>
                </a:solidFill>
              </a:rPr>
              <a:t>Public Survey Results To-Date </a:t>
            </a:r>
            <a:br>
              <a:rPr lang="en-US" sz="5400">
                <a:solidFill>
                  <a:srgbClr val="FFFFFF"/>
                </a:solidFill>
              </a:rPr>
            </a:br>
            <a:r>
              <a:rPr lang="en-US" sz="200"/>
              <a:t>(Site Access and Recreational Opportunities)</a:t>
            </a:r>
          </a:p>
        </p:txBody>
      </p:sp>
      <p:pic>
        <p:nvPicPr>
          <p:cNvPr id="5" name="Picture 4" descr="a bar chart showing public survey feedback on site access and recreational opportunities">
            <a:extLst>
              <a:ext uri="{FF2B5EF4-FFF2-40B4-BE49-F238E27FC236}">
                <a16:creationId xmlns:a16="http://schemas.microsoft.com/office/drawing/2014/main" id="{F8BE0059-CD6E-ED22-EDF9-34B02C0F439E}"/>
              </a:ext>
            </a:extLst>
          </p:cNvPr>
          <p:cNvPicPr>
            <a:picLocks noChangeAspect="1"/>
          </p:cNvPicPr>
          <p:nvPr/>
        </p:nvPicPr>
        <p:blipFill>
          <a:blip r:embed="rId3"/>
          <a:stretch>
            <a:fillRect/>
          </a:stretch>
        </p:blipFill>
        <p:spPr>
          <a:xfrm>
            <a:off x="157574" y="2062716"/>
            <a:ext cx="11876851" cy="3912782"/>
          </a:xfrm>
          <a:prstGeom prst="rect">
            <a:avLst/>
          </a:prstGeom>
        </p:spPr>
      </p:pic>
    </p:spTree>
    <p:extLst>
      <p:ext uri="{BB962C8B-B14F-4D97-AF65-F5344CB8AC3E}">
        <p14:creationId xmlns:p14="http://schemas.microsoft.com/office/powerpoint/2010/main" val="30773727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D0B29-87E6-CD17-0318-DDB129C090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8C5819-1EF0-F503-92F4-3ABFA9603B5E}"/>
              </a:ext>
            </a:extLst>
          </p:cNvPr>
          <p:cNvSpPr>
            <a:spLocks noGrp="1"/>
          </p:cNvSpPr>
          <p:nvPr>
            <p:ph type="title"/>
          </p:nvPr>
        </p:nvSpPr>
        <p:spPr>
          <a:xfrm>
            <a:off x="610680" y="365753"/>
            <a:ext cx="10970639" cy="750987"/>
          </a:xfrm>
        </p:spPr>
        <p:txBody>
          <a:bodyPr>
            <a:noAutofit/>
          </a:bodyPr>
          <a:lstStyle/>
          <a:p>
            <a:r>
              <a:rPr lang="en-US" sz="5400">
                <a:solidFill>
                  <a:srgbClr val="FFFFFF"/>
                </a:solidFill>
              </a:rPr>
              <a:t>Public Survey Results To-Date </a:t>
            </a:r>
            <a:br>
              <a:rPr lang="en-US" sz="5400">
                <a:solidFill>
                  <a:srgbClr val="FFFFFF"/>
                </a:solidFill>
              </a:rPr>
            </a:br>
            <a:r>
              <a:rPr lang="en-US" sz="200">
                <a:solidFill>
                  <a:srgbClr val="FFFFFF"/>
                </a:solidFill>
              </a:rPr>
              <a:t>(</a:t>
            </a:r>
            <a:r>
              <a:rPr lang="en-US" sz="200"/>
              <a:t>Trail Use Motivation)</a:t>
            </a:r>
          </a:p>
        </p:txBody>
      </p:sp>
      <p:pic>
        <p:nvPicPr>
          <p:cNvPr id="5" name="Picture 4" descr="a bar chart showing public survey feedback on trail use motivation">
            <a:extLst>
              <a:ext uri="{FF2B5EF4-FFF2-40B4-BE49-F238E27FC236}">
                <a16:creationId xmlns:a16="http://schemas.microsoft.com/office/drawing/2014/main" id="{374C0F85-6129-FF43-B16A-A01F4BFB25FE}"/>
              </a:ext>
            </a:extLst>
          </p:cNvPr>
          <p:cNvPicPr>
            <a:picLocks noChangeAspect="1"/>
          </p:cNvPicPr>
          <p:nvPr/>
        </p:nvPicPr>
        <p:blipFill>
          <a:blip r:embed="rId3"/>
          <a:stretch>
            <a:fillRect/>
          </a:stretch>
        </p:blipFill>
        <p:spPr>
          <a:xfrm>
            <a:off x="148880" y="2131414"/>
            <a:ext cx="11894240" cy="3918511"/>
          </a:xfrm>
          <a:prstGeom prst="rect">
            <a:avLst/>
          </a:prstGeom>
        </p:spPr>
      </p:pic>
    </p:spTree>
    <p:extLst>
      <p:ext uri="{BB962C8B-B14F-4D97-AF65-F5344CB8AC3E}">
        <p14:creationId xmlns:p14="http://schemas.microsoft.com/office/powerpoint/2010/main" val="3790831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D506F6-BA38-7660-F742-2B512984D77C}"/>
              </a:ext>
            </a:extLst>
          </p:cNvPr>
          <p:cNvSpPr>
            <a:spLocks noGrp="1"/>
          </p:cNvSpPr>
          <p:nvPr>
            <p:ph type="title"/>
          </p:nvPr>
        </p:nvSpPr>
        <p:spPr>
          <a:xfrm>
            <a:off x="309729" y="147925"/>
            <a:ext cx="10312408" cy="750987"/>
          </a:xfrm>
        </p:spPr>
        <p:txBody>
          <a:bodyPr/>
          <a:lstStyle/>
          <a:p>
            <a:r>
              <a:rPr lang="en-US" dirty="0"/>
              <a:t>Public Comment</a:t>
            </a:r>
          </a:p>
        </p:txBody>
      </p:sp>
      <p:sp>
        <p:nvSpPr>
          <p:cNvPr id="2" name="Content Placeholder 1">
            <a:extLst>
              <a:ext uri="{FF2B5EF4-FFF2-40B4-BE49-F238E27FC236}">
                <a16:creationId xmlns:a16="http://schemas.microsoft.com/office/drawing/2014/main" id="{239571F0-5680-9130-F6CE-C1179A9AE3C4}"/>
              </a:ext>
            </a:extLst>
          </p:cNvPr>
          <p:cNvSpPr>
            <a:spLocks noGrp="1"/>
          </p:cNvSpPr>
          <p:nvPr>
            <p:ph idx="1"/>
          </p:nvPr>
        </p:nvSpPr>
        <p:spPr>
          <a:xfrm>
            <a:off x="581193" y="1621783"/>
            <a:ext cx="11177420" cy="5236217"/>
          </a:xfrm>
        </p:spPr>
        <p:txBody>
          <a:bodyPr>
            <a:normAutofit/>
          </a:bodyPr>
          <a:lstStyle/>
          <a:p>
            <a:pPr marL="0" indent="0" fontAlgn="base">
              <a:buNone/>
            </a:pPr>
            <a:r>
              <a:rPr lang="en-US" sz="3200" b="1" u="sng" dirty="0"/>
              <a:t>General Guidelines</a:t>
            </a:r>
            <a:r>
              <a:rPr lang="en-US" sz="3200" dirty="0"/>
              <a:t>​</a:t>
            </a:r>
          </a:p>
          <a:p>
            <a:pPr fontAlgn="base"/>
            <a:r>
              <a:rPr lang="en-US" sz="2800" dirty="0"/>
              <a:t>Raise your virtual hand​</a:t>
            </a:r>
          </a:p>
          <a:p>
            <a:pPr marL="323850" lvl="1" indent="0" fontAlgn="base">
              <a:buNone/>
            </a:pPr>
            <a:endParaRPr lang="en-US" sz="2800" dirty="0"/>
          </a:p>
          <a:p>
            <a:pPr fontAlgn="base"/>
            <a:r>
              <a:rPr lang="en-US" sz="3200" b="1" dirty="0"/>
              <a:t>Please wait to be recognized by the moderator​</a:t>
            </a:r>
          </a:p>
          <a:p>
            <a:pPr marL="0" indent="0" fontAlgn="base">
              <a:buNone/>
            </a:pPr>
            <a:endParaRPr lang="en-US" sz="3200" dirty="0"/>
          </a:p>
          <a:p>
            <a:pPr fontAlgn="base"/>
            <a:r>
              <a:rPr lang="en-US" sz="3200" dirty="0"/>
              <a:t>Introduce yourself as well as any Affiliation (if speaking on behalf of a group)​</a:t>
            </a:r>
          </a:p>
          <a:p>
            <a:pPr marL="323850" lvl="1" indent="0" fontAlgn="base">
              <a:buNone/>
            </a:pPr>
            <a:endParaRPr lang="en-US" sz="2800" dirty="0"/>
          </a:p>
          <a:p>
            <a:pPr fontAlgn="base"/>
            <a:r>
              <a:rPr lang="en-US" sz="3200" dirty="0"/>
              <a:t>To assist us, please make comments in the context of the follow up questions presented in the previous slide and shared in the chat</a:t>
            </a:r>
            <a:endParaRPr lang="en-US" dirty="0"/>
          </a:p>
        </p:txBody>
      </p:sp>
    </p:spTree>
    <p:extLst>
      <p:ext uri="{BB962C8B-B14F-4D97-AF65-F5344CB8AC3E}">
        <p14:creationId xmlns:p14="http://schemas.microsoft.com/office/powerpoint/2010/main" val="1094310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42000"/>
                <a:hueMod val="42000"/>
                <a:satMod val="124000"/>
                <a:lumMod val="62000"/>
              </a:schemeClr>
              <a:schemeClr val="bg2">
                <a:tint val="96000"/>
                <a:satMod val="130000"/>
              </a:schemeClr>
            </a:duotone>
          </a:blip>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347664-721F-FB60-F7A4-F6EB0D3094D4}"/>
              </a:ext>
            </a:extLst>
          </p:cNvPr>
          <p:cNvSpPr>
            <a:spLocks noGrp="1"/>
          </p:cNvSpPr>
          <p:nvPr>
            <p:ph type="title"/>
          </p:nvPr>
        </p:nvSpPr>
        <p:spPr>
          <a:xfrm>
            <a:off x="5282381" y="520862"/>
            <a:ext cx="6458515" cy="850740"/>
          </a:xfrm>
        </p:spPr>
        <p:txBody>
          <a:bodyPr vert="horz" lIns="91440" tIns="45720" rIns="91440" bIns="45720" rtlCol="0" anchor="t">
            <a:normAutofit/>
          </a:bodyPr>
          <a:lstStyle/>
          <a:p>
            <a:pPr>
              <a:lnSpc>
                <a:spcPct val="90000"/>
              </a:lnSpc>
            </a:pPr>
            <a:r>
              <a:rPr lang="en-US" sz="3600" dirty="0">
                <a:latin typeface="Arial" panose="020B0604020202020204" pitchFamily="34" charset="0"/>
                <a:cs typeface="Arial" panose="020B0604020202020204" pitchFamily="34" charset="0"/>
              </a:rPr>
              <a:t>Discussion Questions</a:t>
            </a:r>
          </a:p>
        </p:txBody>
      </p:sp>
      <p:pic>
        <p:nvPicPr>
          <p:cNvPr id="5" name="Picture 4" descr="Image of a paved trail in the woods">
            <a:extLst>
              <a:ext uri="{FF2B5EF4-FFF2-40B4-BE49-F238E27FC236}">
                <a16:creationId xmlns:a16="http://schemas.microsoft.com/office/drawing/2014/main" id="{2EC348B3-BEB1-BFC1-D643-79B593749B51}"/>
              </a:ext>
            </a:extLst>
          </p:cNvPr>
          <p:cNvPicPr>
            <a:picLocks noChangeAspect="1"/>
          </p:cNvPicPr>
          <p:nvPr/>
        </p:nvPicPr>
        <p:blipFill>
          <a:blip r:embed="rId4">
            <a:extLst>
              <a:ext uri="{28A0092B-C50C-407E-A947-70E740481C1C}">
                <a14:useLocalDpi xmlns:a14="http://schemas.microsoft.com/office/drawing/2010/main" val="0"/>
              </a:ext>
            </a:extLst>
          </a:blip>
          <a:srcRect l="23307" r="26007"/>
          <a:stretch>
            <a:fillRect/>
          </a:stretch>
        </p:blipFill>
        <p:spPr>
          <a:xfrm>
            <a:off x="-6323" y="0"/>
            <a:ext cx="4634680" cy="6857990"/>
          </a:xfrm>
          <a:prstGeom prst="rect">
            <a:avLst/>
          </a:prstGeom>
        </p:spPr>
      </p:pic>
      <p:sp>
        <p:nvSpPr>
          <p:cNvPr id="2" name="Content Placeholder 1">
            <a:extLst>
              <a:ext uri="{FF2B5EF4-FFF2-40B4-BE49-F238E27FC236}">
                <a16:creationId xmlns:a16="http://schemas.microsoft.com/office/drawing/2014/main" id="{A14E9206-FF99-1A00-B7A7-92428E6F64DB}"/>
              </a:ext>
            </a:extLst>
          </p:cNvPr>
          <p:cNvSpPr>
            <a:spLocks noGrp="1"/>
          </p:cNvSpPr>
          <p:nvPr>
            <p:ph idx="1"/>
          </p:nvPr>
        </p:nvSpPr>
        <p:spPr>
          <a:xfrm>
            <a:off x="5282381" y="1676400"/>
            <a:ext cx="6726739" cy="5023658"/>
          </a:xfrm>
        </p:spPr>
        <p:txBody>
          <a:bodyPr vert="horz" lIns="91440" tIns="45720" rIns="91440" bIns="45720" rtlCol="0">
            <a:noAutofit/>
          </a:bodyPr>
          <a:lstStyle/>
          <a:p>
            <a:pPr marL="457200" indent="-457200">
              <a:lnSpc>
                <a:spcPct val="100000"/>
              </a:lnSpc>
              <a:spcBef>
                <a:spcPts val="1000"/>
              </a:spcBef>
              <a:spcAft>
                <a:spcPts val="0"/>
              </a:spcAft>
              <a:buFont typeface="Wingdings 3" charset="2"/>
              <a:buChar char=""/>
            </a:pPr>
            <a:r>
              <a:rPr lang="en-US" sz="2200" dirty="0"/>
              <a:t>How do you use the trails in this park?</a:t>
            </a:r>
          </a:p>
          <a:p>
            <a:pPr marL="457200" indent="-457200">
              <a:lnSpc>
                <a:spcPct val="100000"/>
              </a:lnSpc>
              <a:spcBef>
                <a:spcPts val="1000"/>
              </a:spcBef>
              <a:spcAft>
                <a:spcPts val="0"/>
              </a:spcAft>
              <a:buFont typeface="Wingdings 3" charset="2"/>
              <a:buChar char=""/>
            </a:pPr>
            <a:r>
              <a:rPr lang="en-US" sz="2200" dirty="0"/>
              <a:t>What is your favorite trail at this park and why? </a:t>
            </a:r>
          </a:p>
          <a:p>
            <a:pPr marL="457200" indent="-457200">
              <a:lnSpc>
                <a:spcPct val="100000"/>
              </a:lnSpc>
              <a:spcBef>
                <a:spcPts val="1000"/>
              </a:spcBef>
              <a:spcAft>
                <a:spcPts val="0"/>
              </a:spcAft>
              <a:buFont typeface="Wingdings 3" charset="2"/>
              <a:buChar char=""/>
            </a:pPr>
            <a:r>
              <a:rPr lang="en-US" sz="2200" dirty="0"/>
              <a:t>What is your least favorite trail and why? </a:t>
            </a:r>
          </a:p>
          <a:p>
            <a:pPr marL="457200" indent="-457200">
              <a:lnSpc>
                <a:spcPct val="100000"/>
              </a:lnSpc>
              <a:spcBef>
                <a:spcPts val="1000"/>
              </a:spcBef>
              <a:spcAft>
                <a:spcPts val="0"/>
              </a:spcAft>
              <a:buFont typeface="Wingdings 3" charset="2"/>
              <a:buChar char=""/>
            </a:pPr>
            <a:r>
              <a:rPr lang="en-US" sz="2200" dirty="0"/>
              <a:t>What, if anything, prevents you from fully enjoying the trails at this park?</a:t>
            </a:r>
          </a:p>
          <a:p>
            <a:pPr marL="457200" indent="-457200">
              <a:lnSpc>
                <a:spcPct val="100000"/>
              </a:lnSpc>
              <a:spcBef>
                <a:spcPts val="1000"/>
              </a:spcBef>
              <a:spcAft>
                <a:spcPts val="0"/>
              </a:spcAft>
              <a:buFont typeface="Wingdings 3" charset="2"/>
              <a:buChar char=""/>
            </a:pPr>
            <a:r>
              <a:rPr lang="en-US" sz="2200" dirty="0"/>
              <a:t>What activities, facilities, or services would make you feel more welcome or more satisfied with your trail experience in this park? </a:t>
            </a:r>
          </a:p>
          <a:p>
            <a:pPr marL="457200" indent="-457200">
              <a:lnSpc>
                <a:spcPct val="100000"/>
              </a:lnSpc>
              <a:spcBef>
                <a:spcPts val="1000"/>
              </a:spcBef>
              <a:spcAft>
                <a:spcPts val="0"/>
              </a:spcAft>
              <a:buFont typeface="Wingdings 3" charset="2"/>
              <a:buChar char=""/>
            </a:pPr>
            <a:r>
              <a:rPr lang="en-US" sz="2200" dirty="0"/>
              <a:t>What is the biggest challenge facing this park's trails?  </a:t>
            </a:r>
          </a:p>
          <a:p>
            <a:pPr marL="457200" indent="-457200">
              <a:lnSpc>
                <a:spcPct val="100000"/>
              </a:lnSpc>
              <a:spcBef>
                <a:spcPts val="1000"/>
              </a:spcBef>
              <a:spcAft>
                <a:spcPts val="0"/>
              </a:spcAft>
              <a:buFont typeface="Wingdings 3" charset="2"/>
              <a:buChar char=""/>
            </a:pPr>
            <a:r>
              <a:rPr lang="en-US" sz="2200" dirty="0"/>
              <a:t>Any other information about this park's trails that you think is important for us to know</a:t>
            </a:r>
          </a:p>
        </p:txBody>
      </p:sp>
      <p:sp>
        <p:nvSpPr>
          <p:cNvPr id="13" name="Oval 12">
            <a:extLst>
              <a:ext uri="{FF2B5EF4-FFF2-40B4-BE49-F238E27FC236}">
                <a16:creationId xmlns:a16="http://schemas.microsoft.com/office/drawing/2014/main" id="{845D3C1D-A85C-44EE-A21E-2DAAEC79F1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1272C03D-FF5F-4787-9923-252D8F950C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7" name="Picture 16">
            <a:extLst>
              <a:ext uri="{FF2B5EF4-FFF2-40B4-BE49-F238E27FC236}">
                <a16:creationId xmlns:a16="http://schemas.microsoft.com/office/drawing/2014/main" id="{809E94B5-14C4-4FFC-A641-4DD9C0733BE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9" name="Rectangle 18">
            <a:extLst>
              <a:ext uri="{FF2B5EF4-FFF2-40B4-BE49-F238E27FC236}">
                <a16:creationId xmlns:a16="http://schemas.microsoft.com/office/drawing/2014/main" id="{D987E165-75F1-443C-9A05-ADC511C33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8195834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FE5EA-44D9-B596-047A-1D77E00F4BD9}"/>
              </a:ext>
            </a:extLst>
          </p:cNvPr>
          <p:cNvSpPr>
            <a:spLocks noGrp="1"/>
          </p:cNvSpPr>
          <p:nvPr>
            <p:ph type="title"/>
          </p:nvPr>
        </p:nvSpPr>
        <p:spPr>
          <a:xfrm>
            <a:off x="449184" y="-1137389"/>
            <a:ext cx="10312408" cy="750987"/>
          </a:xfrm>
        </p:spPr>
        <p:txBody>
          <a:bodyPr vert="horz" lIns="91440" tIns="45720" rIns="91440" bIns="45720" rtlCol="0" anchor="b">
            <a:normAutofit/>
          </a:bodyPr>
          <a:lstStyle/>
          <a:p>
            <a:r>
              <a:rPr lang="en-US" dirty="0"/>
              <a:t>Map of Brimfield State Forest</a:t>
            </a:r>
          </a:p>
        </p:txBody>
      </p:sp>
      <p:pic>
        <p:nvPicPr>
          <p:cNvPr id="4" name="Picture 3" descr="Map of Brimfield State Forest with authorized and unauthorized trails identified">
            <a:extLst>
              <a:ext uri="{FF2B5EF4-FFF2-40B4-BE49-F238E27FC236}">
                <a16:creationId xmlns:a16="http://schemas.microsoft.com/office/drawing/2014/main" id="{FDE0593F-B821-D957-820A-7AA22FCC771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49184" y="0"/>
            <a:ext cx="11293631" cy="6858000"/>
          </a:xfrm>
          <a:prstGeom prst="rect">
            <a:avLst/>
          </a:prstGeom>
        </p:spPr>
      </p:pic>
      <p:pic>
        <p:nvPicPr>
          <p:cNvPr id="6" name="Picture 5">
            <a:extLst>
              <a:ext uri="{FF2B5EF4-FFF2-40B4-BE49-F238E27FC236}">
                <a16:creationId xmlns:a16="http://schemas.microsoft.com/office/drawing/2014/main" id="{6037F7B5-7412-D3CE-DB4E-2FF0CAFC7486}"/>
              </a:ext>
              <a:ext uri="{C183D7F6-B498-43B3-948B-1728B52AA6E4}">
                <adec:decorative xmlns:adec="http://schemas.microsoft.com/office/drawing/2017/decorative" val="1"/>
              </a:ext>
            </a:extLst>
          </p:cNvPr>
          <p:cNvPicPr>
            <a:picLocks noChangeAspect="1"/>
          </p:cNvPicPr>
          <p:nvPr/>
        </p:nvPicPr>
        <p:blipFill>
          <a:blip r:embed="rId4"/>
          <a:srcRect b="23905"/>
          <a:stretch>
            <a:fillRect/>
          </a:stretch>
        </p:blipFill>
        <p:spPr>
          <a:xfrm>
            <a:off x="0" y="-21817"/>
            <a:ext cx="2676525" cy="2576071"/>
          </a:xfrm>
          <a:prstGeom prst="rect">
            <a:avLst/>
          </a:prstGeom>
          <a:ln w="19050">
            <a:solidFill>
              <a:srgbClr val="000000"/>
            </a:solidFill>
          </a:ln>
        </p:spPr>
      </p:pic>
    </p:spTree>
    <p:extLst>
      <p:ext uri="{BB962C8B-B14F-4D97-AF65-F5344CB8AC3E}">
        <p14:creationId xmlns:p14="http://schemas.microsoft.com/office/powerpoint/2010/main" val="9101184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E387C-588C-6B67-46D2-FEB77CD8042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C692246-03AF-ADD2-505F-675BF82C8E15}"/>
              </a:ext>
            </a:extLst>
          </p:cNvPr>
          <p:cNvSpPr>
            <a:spLocks noGrp="1"/>
          </p:cNvSpPr>
          <p:nvPr>
            <p:ph type="title"/>
          </p:nvPr>
        </p:nvSpPr>
        <p:spPr>
          <a:xfrm>
            <a:off x="113102" y="187690"/>
            <a:ext cx="10312408" cy="750987"/>
          </a:xfrm>
        </p:spPr>
        <p:txBody>
          <a:bodyPr>
            <a:noAutofit/>
          </a:bodyPr>
          <a:lstStyle/>
          <a:p>
            <a:r>
              <a:rPr lang="en-US" sz="5400" dirty="0"/>
              <a:t>Next Steps</a:t>
            </a:r>
          </a:p>
        </p:txBody>
      </p:sp>
      <p:sp>
        <p:nvSpPr>
          <p:cNvPr id="2" name="Content Placeholder 1">
            <a:extLst>
              <a:ext uri="{FF2B5EF4-FFF2-40B4-BE49-F238E27FC236}">
                <a16:creationId xmlns:a16="http://schemas.microsoft.com/office/drawing/2014/main" id="{BEBBC975-E54C-5F77-0CD7-749424D148F6}"/>
              </a:ext>
            </a:extLst>
          </p:cNvPr>
          <p:cNvSpPr>
            <a:spLocks noGrp="1"/>
          </p:cNvSpPr>
          <p:nvPr>
            <p:ph idx="1"/>
          </p:nvPr>
        </p:nvSpPr>
        <p:spPr>
          <a:xfrm>
            <a:off x="423946" y="1214438"/>
            <a:ext cx="11344108" cy="5304477"/>
          </a:xfrm>
        </p:spPr>
        <p:txBody>
          <a:bodyPr>
            <a:normAutofit/>
          </a:bodyPr>
          <a:lstStyle/>
          <a:p>
            <a:pPr fontAlgn="base"/>
            <a:r>
              <a:rPr lang="en-US" b="1" dirty="0"/>
              <a:t>Recording and tonight’s slide deck will be available at</a:t>
            </a:r>
            <a:r>
              <a:rPr lang="en-US" dirty="0"/>
              <a:t>: </a:t>
            </a:r>
            <a:r>
              <a:rPr lang="en-US" u="sng" dirty="0">
                <a:hlinkClick r:id="rId3"/>
              </a:rPr>
              <a:t>https://www.mass.gov/dcr-public-meetings-information</a:t>
            </a:r>
            <a:r>
              <a:rPr lang="en-US" dirty="0"/>
              <a:t>​</a:t>
            </a:r>
          </a:p>
          <a:p>
            <a:pPr fontAlgn="base"/>
            <a:endParaRPr lang="en-US" dirty="0"/>
          </a:p>
          <a:p>
            <a:pPr fontAlgn="base"/>
            <a:r>
              <a:rPr lang="en-US" sz="2800" dirty="0"/>
              <a:t>If you have comments on this project: ​</a:t>
            </a:r>
          </a:p>
          <a:p>
            <a:pPr lvl="1" fontAlgn="base"/>
            <a:r>
              <a:rPr lang="en-US" dirty="0"/>
              <a:t>Submit online: </a:t>
            </a:r>
            <a:r>
              <a:rPr lang="en-US" u="sng" dirty="0">
                <a:hlinkClick r:id="rId4"/>
              </a:rPr>
              <a:t>https://www.mass.gov/forms/dcr-public-comments </a:t>
            </a:r>
            <a:r>
              <a:rPr lang="en-US" dirty="0"/>
              <a:t>​</a:t>
            </a:r>
          </a:p>
          <a:p>
            <a:pPr lvl="1" fontAlgn="base"/>
            <a:r>
              <a:rPr lang="en-US" dirty="0"/>
              <a:t>Deadline: December 1, 2025</a:t>
            </a:r>
            <a:br>
              <a:rPr lang="en-US" dirty="0"/>
            </a:br>
            <a:r>
              <a:rPr lang="en-US" dirty="0"/>
              <a:t>Please note: the contents of comments submitted to DCR, including your name, town and zip code, will be posted on DCR’s website. Additional contact information provided, notably email address, will only be used for outreach on future updates to the subject project or property.​</a:t>
            </a:r>
          </a:p>
          <a:p>
            <a:pPr marL="323850" lvl="1" indent="0" fontAlgn="base">
              <a:buNone/>
            </a:pPr>
            <a:endParaRPr lang="en-US" dirty="0"/>
          </a:p>
          <a:p>
            <a:pPr fontAlgn="base"/>
            <a:r>
              <a:rPr lang="en-US" dirty="0"/>
              <a:t>If you wish to subscribe to a DCR general information or project-related listserv: contact DCR’s Office of Community Relations via email at </a:t>
            </a:r>
            <a:r>
              <a:rPr lang="en-US" dirty="0" err="1"/>
              <a:t>mass.parks@mass.gov</a:t>
            </a:r>
            <a:endParaRPr lang="en-US" dirty="0"/>
          </a:p>
        </p:txBody>
      </p:sp>
      <p:pic>
        <p:nvPicPr>
          <p:cNvPr id="5" name="Picture 4">
            <a:extLst>
              <a:ext uri="{FF2B5EF4-FFF2-40B4-BE49-F238E27FC236}">
                <a16:creationId xmlns:a16="http://schemas.microsoft.com/office/drawing/2014/main" id="{BAE3C5E3-0E2D-FD19-543C-60B0A4591352}"/>
              </a:ext>
              <a:ext uri="{C183D7F6-B498-43B3-948B-1728B52AA6E4}">
                <adec:decorative xmlns:adec="http://schemas.microsoft.com/office/drawing/2017/decorative" val="1"/>
              </a:ext>
            </a:extLst>
          </p:cNvPr>
          <p:cNvPicPr>
            <a:picLocks noChangeAspect="1"/>
          </p:cNvPicPr>
          <p:nvPr/>
        </p:nvPicPr>
        <p:blipFill>
          <a:blip r:embed="rId5">
            <a:duotone>
              <a:schemeClr val="bg2">
                <a:shade val="45000"/>
                <a:satMod val="135000"/>
              </a:schemeClr>
              <a:prstClr val="white"/>
            </a:duotone>
            <a:extLst>
              <a:ext uri="{BEBA8EAE-BF5A-486C-A8C5-ECC9F3942E4B}">
                <a14:imgProps xmlns:a14="http://schemas.microsoft.com/office/drawing/2010/main">
                  <a14:imgLayer r:embed="rId6">
                    <a14:imgEffect>
                      <a14:sharpenSoften amount="41000"/>
                    </a14:imgEffect>
                    <a14:imgEffect>
                      <a14:colorTemperature colorTemp="11500"/>
                    </a14:imgEffect>
                    <a14:imgEffect>
                      <a14:saturation sat="0"/>
                    </a14:imgEffect>
                    <a14:imgEffect>
                      <a14:brightnessContrast bright="-6000" contrast="45000"/>
                    </a14:imgEffect>
                  </a14:imgLayer>
                </a14:imgProps>
              </a:ext>
            </a:extLst>
          </a:blip>
          <a:srcRect/>
          <a:stretch/>
        </p:blipFill>
        <p:spPr>
          <a:xfrm>
            <a:off x="11037330" y="5630069"/>
            <a:ext cx="961800" cy="1080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13230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52C02-7B6A-3E3A-20FE-4543E6DB324B}"/>
              </a:ext>
            </a:extLst>
          </p:cNvPr>
          <p:cNvSpPr>
            <a:spLocks noGrp="1"/>
          </p:cNvSpPr>
          <p:nvPr>
            <p:ph type="title"/>
          </p:nvPr>
        </p:nvSpPr>
        <p:spPr>
          <a:xfrm>
            <a:off x="0" y="1463421"/>
            <a:ext cx="12192000" cy="914400"/>
          </a:xfrm>
        </p:spPr>
        <p:txBody>
          <a:bodyPr>
            <a:noAutofit/>
          </a:bodyPr>
          <a:lstStyle/>
          <a:p>
            <a:pPr algn="ctr"/>
            <a:r>
              <a:rPr lang="en-US" sz="5400" dirty="0"/>
              <a:t>DCR Mission</a:t>
            </a:r>
          </a:p>
        </p:txBody>
      </p:sp>
      <p:sp>
        <p:nvSpPr>
          <p:cNvPr id="5" name="Text Placeholder 4">
            <a:extLst>
              <a:ext uri="{FF2B5EF4-FFF2-40B4-BE49-F238E27FC236}">
                <a16:creationId xmlns:a16="http://schemas.microsoft.com/office/drawing/2014/main" id="{88905A3A-DDA2-572E-B6D0-5030284B96EA}"/>
              </a:ext>
            </a:extLst>
          </p:cNvPr>
          <p:cNvSpPr>
            <a:spLocks noGrp="1"/>
          </p:cNvSpPr>
          <p:nvPr>
            <p:ph type="body" sz="half" idx="3"/>
          </p:nvPr>
        </p:nvSpPr>
        <p:spPr>
          <a:xfrm>
            <a:off x="914400" y="2845375"/>
            <a:ext cx="10363200" cy="2183460"/>
          </a:xfrm>
        </p:spPr>
        <p:txBody>
          <a:bodyPr>
            <a:normAutofit fontScale="92500" lnSpcReduction="20000"/>
          </a:bodyPr>
          <a:lstStyle/>
          <a:p>
            <a:pPr marL="0" indent="0" algn="ctr">
              <a:buNone/>
            </a:pPr>
            <a:r>
              <a:rPr lang="en-US" sz="3600" i="1" dirty="0">
                <a:solidFill>
                  <a:schemeClr val="tx2"/>
                </a:solidFill>
                <a:latin typeface="Arial" panose="020B0604020202020204" pitchFamily="34" charset="0"/>
                <a:cs typeface="Arial" panose="020B0604020202020204" pitchFamily="34" charset="0"/>
              </a:rPr>
              <a:t>To protect, promote and enhance our</a:t>
            </a:r>
          </a:p>
          <a:p>
            <a:pPr marL="0" indent="0" algn="ctr">
              <a:buNone/>
            </a:pPr>
            <a:r>
              <a:rPr lang="en-US" sz="3600" i="1" dirty="0">
                <a:solidFill>
                  <a:schemeClr val="tx2"/>
                </a:solidFill>
                <a:latin typeface="Arial" panose="020B0604020202020204" pitchFamily="34" charset="0"/>
                <a:cs typeface="Arial" panose="020B0604020202020204" pitchFamily="34" charset="0"/>
              </a:rPr>
              <a:t>commonwealth of natural, cultural </a:t>
            </a:r>
          </a:p>
          <a:p>
            <a:pPr marL="0" indent="0" algn="ctr">
              <a:buNone/>
            </a:pPr>
            <a:r>
              <a:rPr lang="en-US" sz="3600" i="1" dirty="0">
                <a:solidFill>
                  <a:schemeClr val="tx2"/>
                </a:solidFill>
                <a:latin typeface="Arial" panose="020B0604020202020204" pitchFamily="34" charset="0"/>
                <a:cs typeface="Arial" panose="020B0604020202020204" pitchFamily="34" charset="0"/>
              </a:rPr>
              <a:t>and recreational resources </a:t>
            </a:r>
          </a:p>
          <a:p>
            <a:pPr marL="0" indent="0" algn="ctr">
              <a:buNone/>
            </a:pPr>
            <a:r>
              <a:rPr lang="en-US" sz="3600" i="1" dirty="0">
                <a:solidFill>
                  <a:schemeClr val="tx2"/>
                </a:solidFill>
                <a:latin typeface="Arial" panose="020B0604020202020204" pitchFamily="34" charset="0"/>
                <a:cs typeface="Arial" panose="020B0604020202020204" pitchFamily="34" charset="0"/>
              </a:rPr>
              <a:t>for the well-being of all.</a:t>
            </a:r>
          </a:p>
          <a:p>
            <a:endParaRPr lang="en-US" dirty="0"/>
          </a:p>
        </p:txBody>
      </p:sp>
      <p:pic>
        <p:nvPicPr>
          <p:cNvPr id="3" name="Picture 7">
            <a:extLst>
              <a:ext uri="{FF2B5EF4-FFF2-40B4-BE49-F238E27FC236}">
                <a16:creationId xmlns:a16="http://schemas.microsoft.com/office/drawing/2014/main" id="{1A8E1D7C-52C4-B2BA-5E7D-727B37D917E1}"/>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157036" y="5676863"/>
            <a:ext cx="1033463" cy="1033881"/>
          </a:xfrm>
          <a:prstGeom prst="rect">
            <a:avLst/>
          </a:prstGeom>
          <a:noFill/>
          <a:ln w="9525">
            <a:noFill/>
            <a:miter lim="800000"/>
            <a:headEnd/>
            <a:tailEnd/>
          </a:ln>
        </p:spPr>
      </p:pic>
      <p:pic>
        <p:nvPicPr>
          <p:cNvPr id="10" name="Picture 9">
            <a:extLst>
              <a:ext uri="{FF2B5EF4-FFF2-40B4-BE49-F238E27FC236}">
                <a16:creationId xmlns:a16="http://schemas.microsoft.com/office/drawing/2014/main" id="{321EFA28-4F8D-D651-E9C5-C92B7F45D25F}"/>
              </a:ext>
              <a:ext uri="{C183D7F6-B498-43B3-948B-1728B52AA6E4}">
                <adec:decorative xmlns:adec="http://schemas.microsoft.com/office/drawing/2017/decorative" val="1"/>
              </a:ext>
            </a:extLst>
          </p:cNvPr>
          <p:cNvPicPr>
            <a:picLocks noChangeAspect="1"/>
          </p:cNvPicPr>
          <p:nvPr/>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sharpenSoften amount="41000"/>
                    </a14:imgEffect>
                    <a14:imgEffect>
                      <a14:colorTemperature colorTemp="11500"/>
                    </a14:imgEffect>
                    <a14:imgEffect>
                      <a14:saturation sat="0"/>
                    </a14:imgEffect>
                    <a14:imgEffect>
                      <a14:brightnessContrast bright="-6000" contrast="45000"/>
                    </a14:imgEffect>
                  </a14:imgLayer>
                </a14:imgProps>
              </a:ext>
            </a:extLst>
          </a:blip>
          <a:srcRect/>
          <a:stretch/>
        </p:blipFill>
        <p:spPr>
          <a:xfrm>
            <a:off x="11037330" y="5630069"/>
            <a:ext cx="961800" cy="1080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7">
            <a:extLst>
              <a:ext uri="{FF2B5EF4-FFF2-40B4-BE49-F238E27FC236}">
                <a16:creationId xmlns:a16="http://schemas.microsoft.com/office/drawing/2014/main" id="{04A33BF5-DA7D-62BD-1CCF-9CF0CBC04422}"/>
              </a:ext>
              <a:ext uri="{C183D7F6-B498-43B3-948B-1728B52AA6E4}">
                <adec:decorative xmlns:adec="http://schemas.microsoft.com/office/drawing/2017/decorative" val="1"/>
              </a:ext>
            </a:extLst>
          </p:cNvPr>
          <p:cNvPicPr>
            <a:picLocks noChangeAspect="1" noChangeArrowheads="1"/>
          </p:cNvPicPr>
          <p:nvPr/>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Lst>
          </a:blip>
          <a:srcRect/>
          <a:stretch/>
        </p:blipFill>
        <p:spPr bwMode="auto">
          <a:xfrm>
            <a:off x="157257" y="5676863"/>
            <a:ext cx="1033020" cy="1033881"/>
          </a:xfrm>
          <a:prstGeom prst="rect">
            <a:avLst/>
          </a:prstGeom>
          <a:no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1169740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266FC-F89E-04E1-2919-3DC69CD053E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049E847-6D54-6DDF-7D1C-DFF651C7FB08}"/>
              </a:ext>
            </a:extLst>
          </p:cNvPr>
          <p:cNvSpPr>
            <a:spLocks noGrp="1"/>
          </p:cNvSpPr>
          <p:nvPr>
            <p:ph type="title"/>
          </p:nvPr>
        </p:nvSpPr>
        <p:spPr>
          <a:xfrm>
            <a:off x="581192" y="-750987"/>
            <a:ext cx="10312408" cy="750987"/>
          </a:xfrm>
        </p:spPr>
        <p:txBody>
          <a:bodyPr vert="horz" lIns="91440" tIns="45720" rIns="91440" bIns="45720" rtlCol="0" anchor="b">
            <a:normAutofit fontScale="90000"/>
          </a:bodyPr>
          <a:lstStyle/>
          <a:p>
            <a:r>
              <a:rPr lang="en-US" dirty="0"/>
              <a:t>Map of Brimfield State Forest </a:t>
            </a:r>
            <a:r>
              <a:rPr lang="en-US" sz="2000" dirty="0"/>
              <a:t>(discussion reference)</a:t>
            </a:r>
            <a:endParaRPr lang="en-US" dirty="0"/>
          </a:p>
        </p:txBody>
      </p:sp>
      <p:pic>
        <p:nvPicPr>
          <p:cNvPr id="4" name="Picture 3" descr="Map of Brimfield State Forest showing authorized and unauthorized trails">
            <a:extLst>
              <a:ext uri="{FF2B5EF4-FFF2-40B4-BE49-F238E27FC236}">
                <a16:creationId xmlns:a16="http://schemas.microsoft.com/office/drawing/2014/main" id="{EA1B0B2D-B5C7-1F28-6B09-2DE9B6C61F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49184" y="0"/>
            <a:ext cx="11293631" cy="6858000"/>
          </a:xfrm>
          <a:prstGeom prst="rect">
            <a:avLst/>
          </a:prstGeom>
        </p:spPr>
      </p:pic>
      <p:pic>
        <p:nvPicPr>
          <p:cNvPr id="2" name="Picture 1">
            <a:extLst>
              <a:ext uri="{FF2B5EF4-FFF2-40B4-BE49-F238E27FC236}">
                <a16:creationId xmlns:a16="http://schemas.microsoft.com/office/drawing/2014/main" id="{DE566B08-1D1B-BCCA-70E0-4E6D783A67F0}"/>
              </a:ext>
              <a:ext uri="{C183D7F6-B498-43B3-948B-1728B52AA6E4}">
                <adec:decorative xmlns:adec="http://schemas.microsoft.com/office/drawing/2017/decorative" val="1"/>
              </a:ext>
            </a:extLst>
          </p:cNvPr>
          <p:cNvPicPr>
            <a:picLocks noChangeAspect="1"/>
          </p:cNvPicPr>
          <p:nvPr/>
        </p:nvPicPr>
        <p:blipFill>
          <a:blip r:embed="rId4"/>
          <a:srcRect b="23905"/>
          <a:stretch>
            <a:fillRect/>
          </a:stretch>
        </p:blipFill>
        <p:spPr>
          <a:xfrm>
            <a:off x="0" y="-21817"/>
            <a:ext cx="2676525" cy="2576071"/>
          </a:xfrm>
          <a:prstGeom prst="rect">
            <a:avLst/>
          </a:prstGeom>
          <a:ln w="19050">
            <a:solidFill>
              <a:srgbClr val="000000"/>
            </a:solidFill>
          </a:ln>
        </p:spPr>
      </p:pic>
    </p:spTree>
    <p:extLst>
      <p:ext uri="{BB962C8B-B14F-4D97-AF65-F5344CB8AC3E}">
        <p14:creationId xmlns:p14="http://schemas.microsoft.com/office/powerpoint/2010/main" val="17605103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636FB3-DF13-428C-16E1-A17710400E41}"/>
              </a:ext>
            </a:extLst>
          </p:cNvPr>
          <p:cNvSpPr>
            <a:spLocks noGrp="1"/>
          </p:cNvSpPr>
          <p:nvPr>
            <p:ph type="ctrTitle"/>
          </p:nvPr>
        </p:nvSpPr>
        <p:spPr/>
        <p:txBody>
          <a:bodyPr/>
          <a:lstStyle/>
          <a:p>
            <a:r>
              <a:rPr lang="en-US" dirty="0"/>
              <a:t>end</a:t>
            </a:r>
          </a:p>
        </p:txBody>
      </p:sp>
      <p:sp>
        <p:nvSpPr>
          <p:cNvPr id="5" name="Subtitle 4">
            <a:extLst>
              <a:ext uri="{FF2B5EF4-FFF2-40B4-BE49-F238E27FC236}">
                <a16:creationId xmlns:a16="http://schemas.microsoft.com/office/drawing/2014/main" id="{C88204CD-C2EF-5C25-AD2A-01187711001F}"/>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655545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073A0-8EAE-806A-6B54-DE2853B3087F}"/>
              </a:ext>
            </a:extLst>
          </p:cNvPr>
          <p:cNvSpPr>
            <a:spLocks noGrp="1"/>
          </p:cNvSpPr>
          <p:nvPr>
            <p:ph type="title"/>
          </p:nvPr>
        </p:nvSpPr>
        <p:spPr>
          <a:xfrm>
            <a:off x="589546" y="2177143"/>
            <a:ext cx="3331029" cy="1970314"/>
          </a:xfrm>
        </p:spPr>
        <p:txBody>
          <a:bodyPr/>
          <a:lstStyle/>
          <a:p>
            <a:r>
              <a:rPr lang="en-US" sz="5400" dirty="0">
                <a:cs typeface="Arial" panose="020B0604020202020204" pitchFamily="34" charset="0"/>
              </a:rPr>
              <a:t>Core Principles</a:t>
            </a:r>
          </a:p>
        </p:txBody>
      </p:sp>
      <p:pic>
        <p:nvPicPr>
          <p:cNvPr id="6" name="Picture 5">
            <a:extLst>
              <a:ext uri="{FF2B5EF4-FFF2-40B4-BE49-F238E27FC236}">
                <a16:creationId xmlns:a16="http://schemas.microsoft.com/office/drawing/2014/main" id="{6D104858-D555-37E0-A4C0-0E0768567F3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39857" y="5549359"/>
            <a:ext cx="1232584" cy="1288891"/>
          </a:xfrm>
          <a:prstGeom prst="rect">
            <a:avLst/>
          </a:prstGeom>
        </p:spPr>
      </p:pic>
      <p:pic>
        <p:nvPicPr>
          <p:cNvPr id="7" name="Picture 6" descr="A graphic showing DCR's five Core Principles:&#10;1. Provide access to a diversity of outdoor recreational experiences &amp; unique landscapes that is equitable, inclusive, and welcoming.&#10;2. Conserve lands, water, and forests by integrating science, research, and technical expertise into the management of our natural resources.&#10;3. Advance climate change mitigation and adaptation efforts by implementing sustainable practices &amp; advancing resiliency across our infrastructure, assets, &amp; resources.&#10;4. Support healthy communities by providing places for people to connect with nature and each other.&#10;5. inspire generations of stewards by recognizing and honoring our legacy through partnerships, public engagement, and education.">
            <a:extLst>
              <a:ext uri="{FF2B5EF4-FFF2-40B4-BE49-F238E27FC236}">
                <a16:creationId xmlns:a16="http://schemas.microsoft.com/office/drawing/2014/main" id="{4EBC637A-4DE7-79B6-51EE-29D115499A1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81170" y="19750"/>
            <a:ext cx="5941689" cy="6818500"/>
          </a:xfrm>
          <a:prstGeom prst="rect">
            <a:avLst/>
          </a:prstGeom>
          <a:ln w="12700">
            <a:solidFill>
              <a:schemeClr val="tx2"/>
            </a:solidFill>
          </a:ln>
        </p:spPr>
      </p:pic>
      <p:pic>
        <p:nvPicPr>
          <p:cNvPr id="3" name="Picture 7">
            <a:extLst>
              <a:ext uri="{FF2B5EF4-FFF2-40B4-BE49-F238E27FC236}">
                <a16:creationId xmlns:a16="http://schemas.microsoft.com/office/drawing/2014/main" id="{9EDDECDA-D3C0-3C1D-4893-3CAEE0CD38FE}"/>
              </a:ext>
              <a:ext uri="{C183D7F6-B498-43B3-948B-1728B52AA6E4}">
                <adec:decorative xmlns:adec="http://schemas.microsoft.com/office/drawing/2017/decorative" val="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p:blipFill>
        <p:spPr bwMode="auto">
          <a:xfrm>
            <a:off x="157036" y="5676863"/>
            <a:ext cx="1033463" cy="1033881"/>
          </a:xfrm>
          <a:prstGeom prst="rect">
            <a:avLst/>
          </a:prstGeom>
          <a:noFill/>
          <a:ln w="9525">
            <a:noFill/>
            <a:miter lim="800000"/>
            <a:headEnd/>
            <a:tailEnd/>
          </a:ln>
        </p:spPr>
      </p:pic>
      <p:pic>
        <p:nvPicPr>
          <p:cNvPr id="4" name="Picture 7">
            <a:extLst>
              <a:ext uri="{FF2B5EF4-FFF2-40B4-BE49-F238E27FC236}">
                <a16:creationId xmlns:a16="http://schemas.microsoft.com/office/drawing/2014/main" id="{33DE1E17-B7DF-A176-89E7-8FC0B1B8B820}"/>
              </a:ext>
              <a:ext uri="{C183D7F6-B498-43B3-948B-1728B52AA6E4}">
                <adec:decorative xmlns:adec="http://schemas.microsoft.com/office/drawing/2017/decorative" val="1"/>
              </a:ext>
            </a:extLst>
          </p:cNvPr>
          <p:cNvPicPr>
            <a:picLocks noChangeAspect="1" noChangeArrowheads="1"/>
          </p:cNvPicPr>
          <p:nvPr/>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Lst>
          </a:blip>
          <a:srcRect/>
          <a:stretch/>
        </p:blipFill>
        <p:spPr bwMode="auto">
          <a:xfrm>
            <a:off x="157257" y="5676863"/>
            <a:ext cx="1033020" cy="1033881"/>
          </a:xfrm>
          <a:prstGeom prst="rect">
            <a:avLst/>
          </a:prstGeom>
          <a:no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3138011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E7291-0E00-9E51-A04D-5E7676D7A6DE}"/>
              </a:ext>
              <a:ext uri="{C183D7F6-B498-43B3-948B-1728B52AA6E4}">
                <adec:decorative xmlns:adec="http://schemas.microsoft.com/office/drawing/2017/decorative" val="0"/>
              </a:ext>
            </a:extLst>
          </p:cNvPr>
          <p:cNvSpPr>
            <a:spLocks noGrp="1"/>
          </p:cNvSpPr>
          <p:nvPr>
            <p:ph type="title"/>
          </p:nvPr>
        </p:nvSpPr>
        <p:spPr>
          <a:xfrm>
            <a:off x="5114338" y="434054"/>
            <a:ext cx="5209992" cy="888285"/>
          </a:xfrm>
        </p:spPr>
        <p:txBody>
          <a:bodyPr/>
          <a:lstStyle/>
          <a:p>
            <a:r>
              <a:rPr lang="en-US" sz="4400" dirty="0"/>
              <a:t>Meeting Logistics</a:t>
            </a:r>
            <a:endParaRPr lang="en-US" dirty="0"/>
          </a:p>
        </p:txBody>
      </p:sp>
      <p:pic>
        <p:nvPicPr>
          <p:cNvPr id="6" name="Picture 5" descr="Trail with Lady Slipper flowers along the sides.">
            <a:extLst>
              <a:ext uri="{FF2B5EF4-FFF2-40B4-BE49-F238E27FC236}">
                <a16:creationId xmlns:a16="http://schemas.microsoft.com/office/drawing/2014/main" id="{C943E2B2-DB98-9BEF-AB1B-98C969E44C79}"/>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t="3405" r="3679" b="5648"/>
          <a:stretch>
            <a:fillRect/>
          </a:stretch>
        </p:blipFill>
        <p:spPr>
          <a:xfrm rot="5400000">
            <a:off x="-1003819" y="1003817"/>
            <a:ext cx="6867503" cy="4859868"/>
          </a:xfrm>
          <a:prstGeom prst="rect">
            <a:avLst/>
          </a:prstGeom>
          <a:effectLst/>
        </p:spPr>
      </p:pic>
      <p:sp>
        <p:nvSpPr>
          <p:cNvPr id="9" name="TextBox 8">
            <a:extLst>
              <a:ext uri="{FF2B5EF4-FFF2-40B4-BE49-F238E27FC236}">
                <a16:creationId xmlns:a16="http://schemas.microsoft.com/office/drawing/2014/main" id="{18D0D8A9-AA3D-308A-3B3B-D4F182F0BA39}"/>
              </a:ext>
              <a:ext uri="{C183D7F6-B498-43B3-948B-1728B52AA6E4}">
                <adec:decorative xmlns:adec="http://schemas.microsoft.com/office/drawing/2017/decorative" val="0"/>
              </a:ext>
            </a:extLst>
          </p:cNvPr>
          <p:cNvSpPr txBox="1"/>
          <p:nvPr/>
        </p:nvSpPr>
        <p:spPr>
          <a:xfrm>
            <a:off x="576310" y="6506946"/>
            <a:ext cx="3778757" cy="316924"/>
          </a:xfrm>
          <a:prstGeom prst="rect">
            <a:avLst/>
          </a:prstGeom>
          <a:noFill/>
          <a:effectLst/>
        </p:spPr>
        <p:txBody>
          <a:bodyPr wrap="square" rtlCol="0">
            <a:spAutoFit/>
          </a:bodyPr>
          <a:lstStyle/>
          <a:p>
            <a:pPr algn="ctr"/>
            <a:r>
              <a:rPr lang="en-US" sz="1400" b="1" dirty="0">
                <a:solidFill>
                  <a:srgbClr val="000000"/>
                </a:solidFill>
                <a:latin typeface="Calibri" panose="020F0502020204030204" pitchFamily="34" charset="0"/>
                <a:cs typeface="Calibri" panose="020F0502020204030204" pitchFamily="34" charset="0"/>
              </a:rPr>
              <a:t>Photo: Brimfield State Forest</a:t>
            </a:r>
          </a:p>
        </p:txBody>
      </p:sp>
      <p:sp>
        <p:nvSpPr>
          <p:cNvPr id="4" name="Content Placeholder 2">
            <a:extLst>
              <a:ext uri="{FF2B5EF4-FFF2-40B4-BE49-F238E27FC236}">
                <a16:creationId xmlns:a16="http://schemas.microsoft.com/office/drawing/2014/main" id="{7B07B72A-9B05-EBDF-9417-D6E7179EF3DD}"/>
              </a:ext>
            </a:extLst>
          </p:cNvPr>
          <p:cNvSpPr>
            <a:spLocks noGrp="1"/>
          </p:cNvSpPr>
          <p:nvPr>
            <p:ph idx="1"/>
          </p:nvPr>
        </p:nvSpPr>
        <p:spPr>
          <a:xfrm>
            <a:off x="5114339" y="1620811"/>
            <a:ext cx="6942194" cy="5015276"/>
          </a:xfrm>
          <a:effectLst/>
        </p:spPr>
        <p:txBody>
          <a:bodyPr vert="horz" lIns="91440" tIns="45720" rIns="91440" bIns="45720" rtlCol="0" anchor="t">
            <a:normAutofit/>
          </a:bodyPr>
          <a:lstStyle/>
          <a:p>
            <a:pPr marL="0" indent="0">
              <a:spcBef>
                <a:spcPts val="1350"/>
              </a:spcBef>
              <a:buNone/>
            </a:pPr>
            <a:r>
              <a:rPr lang="en-US" sz="2800" dirty="0">
                <a:latin typeface="Arial"/>
                <a:cs typeface="Arial"/>
              </a:rPr>
              <a:t>During the meeting:</a:t>
            </a:r>
          </a:p>
          <a:p>
            <a:pPr fontAlgn="base"/>
            <a:r>
              <a:rPr lang="en-US" dirty="0"/>
              <a:t>Use Q&amp;A feature – comments go to moderator ​</a:t>
            </a:r>
          </a:p>
          <a:p>
            <a:pPr fontAlgn="base"/>
            <a:r>
              <a:rPr lang="en-US" dirty="0"/>
              <a:t>Raise your hand using the Zoom function, and you will be given permissions to unmute and speak</a:t>
            </a:r>
          </a:p>
          <a:p>
            <a:pPr marL="0" indent="0" fontAlgn="base">
              <a:buNone/>
            </a:pPr>
            <a:endParaRPr lang="en-US" dirty="0"/>
          </a:p>
          <a:p>
            <a:pPr marL="0" indent="0" fontAlgn="base">
              <a:buNone/>
            </a:pPr>
            <a:r>
              <a:rPr lang="en-US" sz="2800" dirty="0">
                <a:latin typeface="Arial"/>
                <a:cs typeface="Arial"/>
              </a:rPr>
              <a:t>After the meeting, through December 1</a:t>
            </a:r>
            <a:r>
              <a:rPr lang="en-US" sz="2800" baseline="30000" dirty="0">
                <a:latin typeface="Arial"/>
                <a:cs typeface="Arial"/>
              </a:rPr>
              <a:t>st</a:t>
            </a:r>
            <a:r>
              <a:rPr lang="en-US" sz="2800" dirty="0">
                <a:latin typeface="Arial"/>
                <a:cs typeface="Arial"/>
              </a:rPr>
              <a:t> </a:t>
            </a:r>
            <a:r>
              <a:rPr lang="en-US" b="1" dirty="0"/>
              <a:t>:  </a:t>
            </a:r>
            <a:r>
              <a:rPr lang="en-US" dirty="0"/>
              <a:t> ​</a:t>
            </a:r>
          </a:p>
          <a:p>
            <a:pPr fontAlgn="base"/>
            <a:r>
              <a:rPr lang="en-US" dirty="0"/>
              <a:t>DCR Public Comments </a:t>
            </a:r>
          </a:p>
          <a:p>
            <a:pPr marL="355600" lvl="1" indent="0" fontAlgn="base">
              <a:buNone/>
            </a:pPr>
            <a:r>
              <a:rPr lang="en-US" u="sng" dirty="0">
                <a:hlinkClick r:id="rId4">
                  <a:extLst>
                    <a:ext uri="{A12FA001-AC4F-418D-AE19-62706E023703}">
                      <ahyp:hlinkClr xmlns:ahyp="http://schemas.microsoft.com/office/drawing/2018/hyperlinkcolor" val="tx"/>
                    </a:ext>
                  </a:extLst>
                </a:hlinkClick>
              </a:rPr>
              <a:t>https://www.mass.gov/forms/dcr-public-comments</a:t>
            </a:r>
            <a:r>
              <a:rPr lang="en-US" dirty="0"/>
              <a:t>  ​</a:t>
            </a:r>
          </a:p>
          <a:p>
            <a:pPr marL="0" indent="0" fontAlgn="base">
              <a:buNone/>
            </a:pPr>
            <a:endParaRPr lang="en-US" dirty="0"/>
          </a:p>
          <a:p>
            <a:pPr marL="0" indent="0" algn="ctr" fontAlgn="base">
              <a:buNone/>
            </a:pPr>
            <a:r>
              <a:rPr lang="en-US" i="1" dirty="0"/>
              <a:t>Please note that this public meeting- is being recorded; the recording will be public record</a:t>
            </a:r>
            <a:endParaRPr lang="en-US" dirty="0">
              <a:solidFill>
                <a:schemeClr val="tx1"/>
              </a:solidFill>
            </a:endParaRPr>
          </a:p>
        </p:txBody>
      </p:sp>
    </p:spTree>
    <p:extLst>
      <p:ext uri="{BB962C8B-B14F-4D97-AF65-F5344CB8AC3E}">
        <p14:creationId xmlns:p14="http://schemas.microsoft.com/office/powerpoint/2010/main" val="2267547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FCABB-6B6E-B06E-928E-03B4902819C6}"/>
              </a:ext>
            </a:extLst>
          </p:cNvPr>
          <p:cNvSpPr txBox="1">
            <a:spLocks noGrp="1"/>
          </p:cNvSpPr>
          <p:nvPr>
            <p:ph type="title" idx="4294967295"/>
          </p:nvPr>
        </p:nvSpPr>
        <p:spPr>
          <a:xfrm>
            <a:off x="590309" y="297461"/>
            <a:ext cx="7135464" cy="848434"/>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l" defTabSz="457200" rtl="0" eaLnBrk="1" latinLnBrk="0" hangingPunct="1">
              <a:lnSpc>
                <a:spcPct val="100000"/>
              </a:lnSpc>
              <a:spcBef>
                <a:spcPct val="0"/>
              </a:spcBef>
              <a:buNone/>
              <a:defRPr sz="3200" b="0" kern="1200" cap="none">
                <a:solidFill>
                  <a:schemeClr val="bg1"/>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tx2"/>
                </a:solidFill>
                <a:uLnTx/>
                <a:uFillTx/>
                <a:latin typeface="+mj-lt"/>
                <a:ea typeface="+mj-ea"/>
                <a:cs typeface="Arial" panose="020B0604020202020204" pitchFamily="34" charset="0"/>
              </a:rPr>
              <a:t>Agenda</a:t>
            </a:r>
          </a:p>
        </p:txBody>
      </p:sp>
      <p:sp>
        <p:nvSpPr>
          <p:cNvPr id="5" name="Text Placeholder 4">
            <a:extLst>
              <a:ext uri="{FF2B5EF4-FFF2-40B4-BE49-F238E27FC236}">
                <a16:creationId xmlns:a16="http://schemas.microsoft.com/office/drawing/2014/main" id="{5CE149C6-EEA1-9BC9-62E4-0970789AD802}"/>
              </a:ext>
            </a:extLst>
          </p:cNvPr>
          <p:cNvSpPr>
            <a:spLocks noGrp="1"/>
          </p:cNvSpPr>
          <p:nvPr>
            <p:ph type="body" sz="quarter" idx="10"/>
          </p:nvPr>
        </p:nvSpPr>
        <p:spPr>
          <a:xfrm>
            <a:off x="1072800" y="1720799"/>
            <a:ext cx="10639036" cy="4839741"/>
          </a:xfrm>
          <a:effectLst/>
        </p:spPr>
        <p:txBody>
          <a:bodyPr>
            <a:normAutofit/>
          </a:bodyPr>
          <a:lstStyle/>
          <a:p>
            <a:pPr>
              <a:buFont typeface="Wingdings" panose="05000000000000000000" pitchFamily="2" charset="2"/>
              <a:buChar char="Ø"/>
            </a:pPr>
            <a:r>
              <a:rPr lang="en-US" dirty="0"/>
              <a:t>Introduction to Project and Team</a:t>
            </a:r>
          </a:p>
          <a:p>
            <a:pPr>
              <a:buFont typeface="Wingdings" panose="05000000000000000000" pitchFamily="2" charset="2"/>
              <a:buChar char="Ø"/>
            </a:pPr>
            <a:r>
              <a:rPr lang="en-US" dirty="0"/>
              <a:t>Project Goals</a:t>
            </a:r>
          </a:p>
          <a:p>
            <a:pPr>
              <a:buFont typeface="Wingdings" panose="05000000000000000000" pitchFamily="2" charset="2"/>
              <a:buChar char="Ø"/>
            </a:pPr>
            <a:r>
              <a:rPr lang="en-US" dirty="0"/>
              <a:t>Planning Process and Timeline</a:t>
            </a:r>
          </a:p>
          <a:p>
            <a:pPr>
              <a:buFont typeface="Wingdings" panose="05000000000000000000" pitchFamily="2" charset="2"/>
              <a:buChar char="Ø"/>
            </a:pPr>
            <a:r>
              <a:rPr lang="en-US" dirty="0"/>
              <a:t>Inventory and Analysis Maps</a:t>
            </a:r>
          </a:p>
          <a:p>
            <a:pPr marL="642938" lvl="1" indent="-287338">
              <a:buFont typeface="Wingdings" panose="05000000000000000000" pitchFamily="2" charset="2"/>
              <a:buChar char="Ø"/>
            </a:pPr>
            <a:r>
              <a:rPr lang="en-US" dirty="0"/>
              <a:t>Current Trails and Conditions</a:t>
            </a:r>
          </a:p>
          <a:p>
            <a:pPr marL="642938" lvl="1" indent="-287338">
              <a:buFont typeface="Wingdings" panose="05000000000000000000" pitchFamily="2" charset="2"/>
              <a:buChar char="Ø"/>
            </a:pPr>
            <a:r>
              <a:rPr lang="en-US" dirty="0"/>
              <a:t>Sensitive Resources Areas </a:t>
            </a:r>
          </a:p>
          <a:p>
            <a:pPr>
              <a:buFont typeface="Wingdings" panose="05000000000000000000" pitchFamily="2" charset="2"/>
              <a:buChar char="Ø"/>
            </a:pPr>
            <a:r>
              <a:rPr lang="en-US" dirty="0"/>
              <a:t>Community Input</a:t>
            </a:r>
          </a:p>
          <a:p>
            <a:pPr marL="642938" lvl="1" indent="-287338">
              <a:buFont typeface="Wingdings" panose="05000000000000000000" pitchFamily="2" charset="2"/>
              <a:buChar char="Ø"/>
            </a:pPr>
            <a:r>
              <a:rPr lang="en-US" dirty="0"/>
              <a:t>Feedback to Date</a:t>
            </a:r>
          </a:p>
          <a:p>
            <a:pPr marL="642938" lvl="1" indent="-287338">
              <a:buFont typeface="Wingdings" panose="05000000000000000000" pitchFamily="2" charset="2"/>
              <a:buChar char="Ø"/>
            </a:pPr>
            <a:r>
              <a:rPr lang="en-US" dirty="0"/>
              <a:t>Public Meeting</a:t>
            </a:r>
          </a:p>
        </p:txBody>
      </p:sp>
      <p:pic>
        <p:nvPicPr>
          <p:cNvPr id="8" name="Picture 7">
            <a:extLst>
              <a:ext uri="{FF2B5EF4-FFF2-40B4-BE49-F238E27FC236}">
                <a16:creationId xmlns:a16="http://schemas.microsoft.com/office/drawing/2014/main" id="{A623CBF4-34F6-794D-A1A6-03A7CBFFD8DB}"/>
              </a:ext>
              <a:ext uri="{C183D7F6-B498-43B3-948B-1728B52AA6E4}">
                <adec:decorative xmlns:adec="http://schemas.microsoft.com/office/drawing/2017/decorative" val="1"/>
              </a:ext>
            </a:extLst>
          </p:cNvPr>
          <p:cNvPicPr>
            <a:picLocks noChangeAspect="1"/>
          </p:cNvPicPr>
          <p:nvPr/>
        </p:nvPicPr>
        <p:blipFill>
          <a:blip r:embed="rId3">
            <a:alphaModFix amt="50000"/>
          </a:blip>
          <a:stretch>
            <a:fillRect/>
          </a:stretch>
        </p:blipFill>
        <p:spPr>
          <a:xfrm>
            <a:off x="8341793" y="2968927"/>
            <a:ext cx="3591614" cy="3591614"/>
          </a:xfrm>
          <a:prstGeom prst="rect">
            <a:avLst/>
          </a:prstGeom>
        </p:spPr>
      </p:pic>
    </p:spTree>
    <p:extLst>
      <p:ext uri="{BB962C8B-B14F-4D97-AF65-F5344CB8AC3E}">
        <p14:creationId xmlns:p14="http://schemas.microsoft.com/office/powerpoint/2010/main" val="1491350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A2790-5917-F4EF-5953-7EAF4A314A07}"/>
            </a:ext>
          </a:extLst>
        </p:cNvPr>
        <p:cNvGrpSpPr/>
        <p:nvPr/>
      </p:nvGrpSpPr>
      <p:grpSpPr>
        <a:xfrm>
          <a:off x="0" y="0"/>
          <a:ext cx="0" cy="0"/>
          <a:chOff x="0" y="0"/>
          <a:chExt cx="0" cy="0"/>
        </a:xfrm>
      </p:grpSpPr>
      <p:sp>
        <p:nvSpPr>
          <p:cNvPr id="23" name="Title 2">
            <a:extLst>
              <a:ext uri="{FF2B5EF4-FFF2-40B4-BE49-F238E27FC236}">
                <a16:creationId xmlns:a16="http://schemas.microsoft.com/office/drawing/2014/main" id="{599289A4-B6EB-03E5-3A22-86479317B813}"/>
              </a:ext>
            </a:extLst>
          </p:cNvPr>
          <p:cNvSpPr>
            <a:spLocks noGrp="1"/>
          </p:cNvSpPr>
          <p:nvPr>
            <p:ph type="title"/>
          </p:nvPr>
        </p:nvSpPr>
        <p:spPr>
          <a:xfrm>
            <a:off x="581192" y="619412"/>
            <a:ext cx="10312408" cy="750987"/>
          </a:xfrm>
        </p:spPr>
        <p:txBody>
          <a:bodyPr>
            <a:noAutofit/>
          </a:bodyPr>
          <a:lstStyle/>
          <a:p>
            <a:r>
              <a:rPr lang="en-US" sz="5400" dirty="0"/>
              <a:t>Trail Planning Process - Today</a:t>
            </a:r>
          </a:p>
        </p:txBody>
      </p:sp>
      <p:sp>
        <p:nvSpPr>
          <p:cNvPr id="22" name="Content Placeholder 1">
            <a:extLst>
              <a:ext uri="{FF2B5EF4-FFF2-40B4-BE49-F238E27FC236}">
                <a16:creationId xmlns:a16="http://schemas.microsoft.com/office/drawing/2014/main" id="{5C6C91A0-120A-0689-4567-BB0603B6EA55}"/>
              </a:ext>
            </a:extLst>
          </p:cNvPr>
          <p:cNvSpPr>
            <a:spLocks noGrp="1"/>
          </p:cNvSpPr>
          <p:nvPr>
            <p:ph idx="1"/>
          </p:nvPr>
        </p:nvSpPr>
        <p:spPr>
          <a:xfrm>
            <a:off x="581192" y="1621783"/>
            <a:ext cx="10627582" cy="4925665"/>
          </a:xfrm>
        </p:spPr>
        <p:txBody>
          <a:bodyPr lIns="91440" tIns="45720" rIns="91440" bIns="45720" numCol="2" anchor="t">
            <a:normAutofit fontScale="92500" lnSpcReduction="10000"/>
          </a:bodyPr>
          <a:lstStyle/>
          <a:p>
            <a:pPr marL="305435" lvl="0" indent="-305435">
              <a:lnSpc>
                <a:spcPct val="100000"/>
              </a:lnSpc>
              <a:buFont typeface="+mj-lt"/>
              <a:buAutoNum type="arabicPeriod"/>
            </a:pPr>
            <a:r>
              <a:rPr lang="en-US" dirty="0"/>
              <a:t>Get to Know the Property</a:t>
            </a:r>
          </a:p>
          <a:p>
            <a:pPr lvl="1">
              <a:lnSpc>
                <a:spcPct val="100000"/>
              </a:lnSpc>
            </a:pPr>
            <a:r>
              <a:rPr lang="en-US" dirty="0"/>
              <a:t>Trail Inventory </a:t>
            </a:r>
          </a:p>
          <a:p>
            <a:pPr lvl="1">
              <a:lnSpc>
                <a:spcPct val="100000"/>
              </a:lnSpc>
            </a:pPr>
            <a:r>
              <a:rPr lang="en-US" dirty="0"/>
              <a:t>Resource Area Mapping </a:t>
            </a:r>
          </a:p>
          <a:p>
            <a:pPr lvl="1">
              <a:lnSpc>
                <a:spcPct val="100000"/>
              </a:lnSpc>
            </a:pPr>
            <a:r>
              <a:rPr lang="en-US" dirty="0"/>
              <a:t>Identify Critical Management Roads </a:t>
            </a:r>
          </a:p>
          <a:p>
            <a:pPr lvl="1">
              <a:lnSpc>
                <a:spcPct val="100000"/>
              </a:lnSpc>
            </a:pPr>
            <a:r>
              <a:rPr lang="en-US" dirty="0"/>
              <a:t>Assess Use Patterns and Demand </a:t>
            </a:r>
          </a:p>
          <a:p>
            <a:pPr lvl="1">
              <a:lnSpc>
                <a:spcPct val="100000"/>
              </a:lnSpc>
            </a:pPr>
            <a:r>
              <a:rPr lang="en-US" dirty="0"/>
              <a:t>Involve Collaborators</a:t>
            </a:r>
          </a:p>
          <a:p>
            <a:pPr lvl="1">
              <a:lnSpc>
                <a:spcPct val="100000"/>
              </a:lnSpc>
            </a:pPr>
            <a:endParaRPr lang="en-US" dirty="0"/>
          </a:p>
          <a:p>
            <a:pPr marL="305435" lvl="0" indent="-305435">
              <a:lnSpc>
                <a:spcPct val="100000"/>
              </a:lnSpc>
              <a:buFont typeface="+mj-lt"/>
              <a:buAutoNum type="arabicPeriod"/>
            </a:pPr>
            <a:r>
              <a:rPr lang="en-US" dirty="0"/>
              <a:t>Identify Points of Interest and Experiences</a:t>
            </a:r>
          </a:p>
          <a:p>
            <a:pPr lvl="1">
              <a:lnSpc>
                <a:spcPct val="100000"/>
              </a:lnSpc>
            </a:pPr>
            <a:r>
              <a:rPr lang="en-US" dirty="0"/>
              <a:t>Identify Main Parking and Access Points </a:t>
            </a:r>
          </a:p>
          <a:p>
            <a:pPr lvl="1">
              <a:lnSpc>
                <a:spcPct val="100000"/>
              </a:lnSpc>
            </a:pPr>
            <a:r>
              <a:rPr lang="en-US" dirty="0"/>
              <a:t>Identify Critical Connections</a:t>
            </a:r>
          </a:p>
          <a:p>
            <a:pPr lvl="1">
              <a:lnSpc>
                <a:spcPct val="100000"/>
              </a:lnSpc>
            </a:pPr>
            <a:r>
              <a:rPr lang="en-US" dirty="0"/>
              <a:t>Survey Users to Understand Desired Recreational Experiences  </a:t>
            </a:r>
          </a:p>
          <a:p>
            <a:pPr lvl="1">
              <a:lnSpc>
                <a:spcPct val="100000"/>
              </a:lnSpc>
            </a:pPr>
            <a:endParaRPr lang="en-US" dirty="0"/>
          </a:p>
          <a:p>
            <a:pPr marL="323850" lvl="1" indent="0">
              <a:lnSpc>
                <a:spcPct val="100000"/>
              </a:lnSpc>
              <a:buNone/>
            </a:pPr>
            <a:endParaRPr lang="en-US" dirty="0"/>
          </a:p>
          <a:p>
            <a:pPr marL="323850" lvl="1" indent="0">
              <a:lnSpc>
                <a:spcPct val="100000"/>
              </a:lnSpc>
              <a:buNone/>
            </a:pPr>
            <a:endParaRPr lang="en-US" dirty="0"/>
          </a:p>
          <a:p>
            <a:pPr marL="305435" lvl="0" indent="-305435">
              <a:lnSpc>
                <a:spcPct val="100000"/>
              </a:lnSpc>
              <a:buFont typeface="+mj-lt"/>
              <a:buAutoNum type="arabicPeriod"/>
            </a:pPr>
            <a:r>
              <a:rPr lang="en-US" dirty="0"/>
              <a:t>Identify Constraints, Issues and Problem Areas  </a:t>
            </a:r>
          </a:p>
          <a:p>
            <a:pPr lvl="1">
              <a:lnSpc>
                <a:spcPct val="100000"/>
              </a:lnSpc>
            </a:pPr>
            <a:r>
              <a:rPr lang="en-US" dirty="0"/>
              <a:t>Highlight Trail Problem Areas  </a:t>
            </a:r>
          </a:p>
          <a:p>
            <a:pPr lvl="1">
              <a:lnSpc>
                <a:spcPct val="100000"/>
              </a:lnSpc>
            </a:pPr>
            <a:r>
              <a:rPr lang="en-US" dirty="0"/>
              <a:t>Identify Redundant Trails </a:t>
            </a:r>
          </a:p>
          <a:p>
            <a:pPr lvl="1">
              <a:lnSpc>
                <a:spcPct val="100000"/>
              </a:lnSpc>
            </a:pPr>
            <a:r>
              <a:rPr lang="en-US" dirty="0"/>
              <a:t>Identify Culturally and Ecologically Sensitive Areas </a:t>
            </a:r>
          </a:p>
          <a:p>
            <a:pPr lvl="1">
              <a:lnSpc>
                <a:spcPct val="100000"/>
              </a:lnSpc>
            </a:pPr>
            <a:endParaRPr lang="en-US" dirty="0"/>
          </a:p>
          <a:p>
            <a:pPr marL="305435" lvl="0" indent="-305435">
              <a:lnSpc>
                <a:spcPct val="100000"/>
              </a:lnSpc>
              <a:buFont typeface="+mj-lt"/>
              <a:buAutoNum type="arabicPeriod"/>
            </a:pPr>
            <a:r>
              <a:rPr lang="en-US" dirty="0">
                <a:latin typeface="Arial"/>
                <a:cs typeface="Arial"/>
              </a:rPr>
              <a:t>Make a Plan </a:t>
            </a:r>
          </a:p>
          <a:p>
            <a:pPr lvl="1">
              <a:lnSpc>
                <a:spcPct val="100000"/>
              </a:lnSpc>
            </a:pPr>
            <a:r>
              <a:rPr lang="en-US" dirty="0">
                <a:latin typeface="Arial"/>
                <a:cs typeface="Arial"/>
              </a:rPr>
              <a:t>Establish a sustainable trail system/network for the park</a:t>
            </a:r>
          </a:p>
          <a:p>
            <a:pPr lvl="1">
              <a:lnSpc>
                <a:spcPct val="100000"/>
              </a:lnSpc>
            </a:pPr>
            <a:r>
              <a:rPr lang="en-US" dirty="0">
                <a:latin typeface="Arial"/>
                <a:cs typeface="Arial"/>
              </a:rPr>
              <a:t>Re-route and Restore Problem Trails </a:t>
            </a:r>
            <a:endParaRPr lang="en-US" dirty="0"/>
          </a:p>
          <a:p>
            <a:pPr lvl="1">
              <a:lnSpc>
                <a:spcPct val="100000"/>
              </a:lnSpc>
            </a:pPr>
            <a:r>
              <a:rPr lang="en-US" dirty="0"/>
              <a:t>Identify Stewardship Partners and Opportunities </a:t>
            </a:r>
          </a:p>
          <a:p>
            <a:pPr lvl="1">
              <a:lnSpc>
                <a:spcPct val="100000"/>
              </a:lnSpc>
            </a:pPr>
            <a:r>
              <a:rPr lang="en-US" dirty="0"/>
              <a:t>Identify Necessary Trail Use Policies </a:t>
            </a:r>
          </a:p>
          <a:p>
            <a:pPr lvl="1">
              <a:lnSpc>
                <a:spcPct val="100000"/>
              </a:lnSpc>
            </a:pPr>
            <a:r>
              <a:rPr lang="en-US" dirty="0"/>
              <a:t>Develop Education and Enforcement Strategies</a:t>
            </a:r>
          </a:p>
          <a:p>
            <a:pPr marL="305435" indent="-305435">
              <a:lnSpc>
                <a:spcPct val="100000"/>
              </a:lnSpc>
              <a:buClr>
                <a:schemeClr val="accent1"/>
              </a:buClr>
            </a:pPr>
            <a:endParaRPr lang="en-US" sz="800" dirty="0"/>
          </a:p>
        </p:txBody>
      </p:sp>
      <p:sp>
        <p:nvSpPr>
          <p:cNvPr id="24" name="Rectangle 23" descr="Red box around the text &quot;Assess Use Patterns and Demand&quot;">
            <a:extLst>
              <a:ext uri="{FF2B5EF4-FFF2-40B4-BE49-F238E27FC236}">
                <a16:creationId xmlns:a16="http://schemas.microsoft.com/office/drawing/2014/main" id="{0A8E14B9-9C7F-AEF2-FC72-486DE43D7D71}"/>
              </a:ext>
            </a:extLst>
          </p:cNvPr>
          <p:cNvSpPr/>
          <p:nvPr/>
        </p:nvSpPr>
        <p:spPr>
          <a:xfrm>
            <a:off x="864295" y="2817144"/>
            <a:ext cx="4316361" cy="36133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descr="Red box around the text &quot;Involve Collaborators&quot;">
            <a:extLst>
              <a:ext uri="{FF2B5EF4-FFF2-40B4-BE49-F238E27FC236}">
                <a16:creationId xmlns:a16="http://schemas.microsoft.com/office/drawing/2014/main" id="{EDE48A38-A66B-2EBB-88A0-20DFE0ECD57A}"/>
              </a:ext>
            </a:extLst>
          </p:cNvPr>
          <p:cNvSpPr/>
          <p:nvPr/>
        </p:nvSpPr>
        <p:spPr>
          <a:xfrm>
            <a:off x="866383" y="3182486"/>
            <a:ext cx="4316361" cy="36133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descr="Red box around the text &quot;Survey Users to Understand Desired Recreational Experiences&quot;">
            <a:extLst>
              <a:ext uri="{FF2B5EF4-FFF2-40B4-BE49-F238E27FC236}">
                <a16:creationId xmlns:a16="http://schemas.microsoft.com/office/drawing/2014/main" id="{9157759A-E6B7-1E75-2E10-93049B0AC355}"/>
              </a:ext>
            </a:extLst>
          </p:cNvPr>
          <p:cNvSpPr/>
          <p:nvPr/>
        </p:nvSpPr>
        <p:spPr>
          <a:xfrm>
            <a:off x="864295" y="5079472"/>
            <a:ext cx="4316361" cy="54471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descr="Red Box around the text &quot;Identify Stewardship Partners and Opportunities&quot; ">
            <a:extLst>
              <a:ext uri="{FF2B5EF4-FFF2-40B4-BE49-F238E27FC236}">
                <a16:creationId xmlns:a16="http://schemas.microsoft.com/office/drawing/2014/main" id="{AB83BB79-1EFD-0E75-3857-600E49A84A74}"/>
              </a:ext>
            </a:extLst>
          </p:cNvPr>
          <p:cNvSpPr/>
          <p:nvPr/>
        </p:nvSpPr>
        <p:spPr>
          <a:xfrm>
            <a:off x="6104339" y="4975792"/>
            <a:ext cx="4316361" cy="54471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descr="Red box around the text &quot;Identify necessary trail use policies&quot;">
            <a:extLst>
              <a:ext uri="{FF2B5EF4-FFF2-40B4-BE49-F238E27FC236}">
                <a16:creationId xmlns:a16="http://schemas.microsoft.com/office/drawing/2014/main" id="{B477BEFB-1BEA-0D2F-83D5-69D0073488CE}"/>
              </a:ext>
            </a:extLst>
          </p:cNvPr>
          <p:cNvSpPr/>
          <p:nvPr/>
        </p:nvSpPr>
        <p:spPr>
          <a:xfrm>
            <a:off x="6104339" y="5517360"/>
            <a:ext cx="4316361" cy="36133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descr="Red box around the text &quot;Develop education and enforcement strategies&quot;">
            <a:extLst>
              <a:ext uri="{FF2B5EF4-FFF2-40B4-BE49-F238E27FC236}">
                <a16:creationId xmlns:a16="http://schemas.microsoft.com/office/drawing/2014/main" id="{021674B0-FECC-100A-3C38-FEDD363D237A}"/>
              </a:ext>
            </a:extLst>
          </p:cNvPr>
          <p:cNvSpPr/>
          <p:nvPr/>
        </p:nvSpPr>
        <p:spPr>
          <a:xfrm>
            <a:off x="6106427" y="5880086"/>
            <a:ext cx="4316361" cy="54471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5786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4703D6-9CB2-8C32-9744-76BE08EA5A8F}"/>
              </a:ext>
            </a:extLst>
          </p:cNvPr>
          <p:cNvSpPr>
            <a:spLocks noGrp="1"/>
          </p:cNvSpPr>
          <p:nvPr>
            <p:ph type="title"/>
          </p:nvPr>
        </p:nvSpPr>
        <p:spPr>
          <a:xfrm>
            <a:off x="19316" y="7384"/>
            <a:ext cx="12172683" cy="750986"/>
          </a:xfrm>
        </p:spPr>
        <p:txBody>
          <a:bodyPr>
            <a:noAutofit/>
          </a:bodyPr>
          <a:lstStyle/>
          <a:p>
            <a:pPr algn="ctr"/>
            <a:r>
              <a:rPr lang="en-US" sz="3200" dirty="0"/>
              <a:t>Trail Network Planning with DCR’s Mission in Mind</a:t>
            </a:r>
          </a:p>
        </p:txBody>
      </p:sp>
      <p:pic>
        <p:nvPicPr>
          <p:cNvPr id="8" name="Picture 7" descr="A venn diagram showing the intersection of Natural Resources, Cultural Resources, and Recreational Resources. In the Natural Resources oval, it reads &quot;Avoid habitat fragmentation, prevent invasive species, and comply with environmental law.&quot; In the Cultural Resources oval it reads &quot;Prevent exposure of intact archeological resources, prevent destabilization of collar holes and stone walls, and avoid intrusion into Indigenous cultural landscapes.&quot; In the Recreational Resources oval it reads &quot;Provide quality recreational opportunities for all allowed uses and improve access for all users.&quot; At the intersection of Natural and Cultural Resources it reads &quot;Avoid degradation of non-renewable sources.&quot; At the intersection of Natural and Recreational Resources it reads &quot;Connect public to diverse natural communities and vistas.&quot; At the intersection of Cultural and Recreational Resources it reads &quot;Allow the public to experience and learn about historic features.&quot; At the center of the three categories it reads &quot;prevent soil erosion.&quot;">
            <a:extLst>
              <a:ext uri="{FF2B5EF4-FFF2-40B4-BE49-F238E27FC236}">
                <a16:creationId xmlns:a16="http://schemas.microsoft.com/office/drawing/2014/main" id="{832089FF-15F7-9C69-52E8-C47CAF1869FA}"/>
              </a:ext>
            </a:extLst>
          </p:cNvPr>
          <p:cNvPicPr>
            <a:picLocks noChangeAspect="1"/>
          </p:cNvPicPr>
          <p:nvPr/>
        </p:nvPicPr>
        <p:blipFill>
          <a:blip r:embed="rId3"/>
          <a:stretch>
            <a:fillRect/>
          </a:stretch>
        </p:blipFill>
        <p:spPr>
          <a:xfrm>
            <a:off x="709483" y="869109"/>
            <a:ext cx="10792347" cy="5464322"/>
          </a:xfrm>
          <a:prstGeom prst="rect">
            <a:avLst/>
          </a:prstGeom>
        </p:spPr>
      </p:pic>
      <p:sp>
        <p:nvSpPr>
          <p:cNvPr id="19" name="TextBox 15">
            <a:extLst>
              <a:ext uri="{FF2B5EF4-FFF2-40B4-BE49-F238E27FC236}">
                <a16:creationId xmlns:a16="http://schemas.microsoft.com/office/drawing/2014/main" id="{A45FC148-9F16-354C-3F6F-B32512E3898F}"/>
              </a:ext>
              <a:ext uri="{C183D7F6-B498-43B3-948B-1728B52AA6E4}">
                <adec:decorative xmlns:adec="http://schemas.microsoft.com/office/drawing/2017/decorative" val="0"/>
              </a:ext>
            </a:extLst>
          </p:cNvPr>
          <p:cNvSpPr txBox="1"/>
          <p:nvPr/>
        </p:nvSpPr>
        <p:spPr>
          <a:xfrm>
            <a:off x="9141448" y="6015235"/>
            <a:ext cx="2743200" cy="63639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2175"/>
              </a:lnSpc>
            </a:pPr>
            <a:r>
              <a:rPr lang="en-US" b="1" dirty="0">
                <a:cs typeface="Segoe UI"/>
              </a:rPr>
              <a:t>4,700 miles of trails</a:t>
            </a:r>
            <a:r>
              <a:rPr lang="en-US" dirty="0">
                <a:cs typeface="Segoe UI"/>
              </a:rPr>
              <a:t>​</a:t>
            </a:r>
          </a:p>
          <a:p>
            <a:pPr>
              <a:lnSpc>
                <a:spcPts val="2175"/>
              </a:lnSpc>
            </a:pPr>
            <a:r>
              <a:rPr lang="en-US" b="1" dirty="0">
                <a:cs typeface="Segoe UI"/>
              </a:rPr>
              <a:t>450,000 acres</a:t>
            </a:r>
          </a:p>
        </p:txBody>
      </p:sp>
    </p:spTree>
    <p:extLst>
      <p:ext uri="{BB962C8B-B14F-4D97-AF65-F5344CB8AC3E}">
        <p14:creationId xmlns:p14="http://schemas.microsoft.com/office/powerpoint/2010/main" val="2817614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9ACCB-5B22-88BA-0750-560122CD426C}"/>
              </a:ext>
            </a:extLst>
          </p:cNvPr>
          <p:cNvSpPr>
            <a:spLocks noGrp="1"/>
          </p:cNvSpPr>
          <p:nvPr>
            <p:ph type="title" idx="4294967295"/>
          </p:nvPr>
        </p:nvSpPr>
        <p:spPr>
          <a:xfrm>
            <a:off x="284604" y="-1495111"/>
            <a:ext cx="9404723" cy="1400530"/>
          </a:xfrm>
        </p:spPr>
        <p:txBody>
          <a:bodyPr/>
          <a:lstStyle/>
          <a:p>
            <a:r>
              <a:rPr lang="en-US" dirty="0"/>
              <a:t>Natural and Cultural Resources</a:t>
            </a:r>
          </a:p>
        </p:txBody>
      </p:sp>
      <p:pic>
        <p:nvPicPr>
          <p:cNvPr id="5" name="Picture 4" descr="Turtles and their nest">
            <a:extLst>
              <a:ext uri="{FF2B5EF4-FFF2-40B4-BE49-F238E27FC236}">
                <a16:creationId xmlns:a16="http://schemas.microsoft.com/office/drawing/2014/main" id="{A0B2A4B1-A9D9-EB0F-3973-50E7D62419E9}"/>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l="13947" t="3485" r="39104" b="12327"/>
          <a:stretch>
            <a:fillRect/>
          </a:stretch>
        </p:blipFill>
        <p:spPr>
          <a:xfrm rot="5400000">
            <a:off x="669027" y="-338982"/>
            <a:ext cx="2898772" cy="3898526"/>
          </a:xfrm>
          <a:prstGeom prst="rect">
            <a:avLst/>
          </a:prstGeom>
        </p:spPr>
      </p:pic>
      <p:sp>
        <p:nvSpPr>
          <p:cNvPr id="4" name="TextBox 3">
            <a:extLst>
              <a:ext uri="{FF2B5EF4-FFF2-40B4-BE49-F238E27FC236}">
                <a16:creationId xmlns:a16="http://schemas.microsoft.com/office/drawing/2014/main" id="{A1264FBC-2A6C-C855-21D6-66CFEC0688A4}"/>
              </a:ext>
            </a:extLst>
          </p:cNvPr>
          <p:cNvSpPr txBox="1"/>
          <p:nvPr/>
        </p:nvSpPr>
        <p:spPr>
          <a:xfrm>
            <a:off x="144610" y="3059668"/>
            <a:ext cx="3891464" cy="307777"/>
          </a:xfrm>
          <a:prstGeom prst="rect">
            <a:avLst/>
          </a:prstGeom>
          <a:noFill/>
        </p:spPr>
        <p:txBody>
          <a:bodyPr wrap="square" rtlCol="0">
            <a:spAutoFit/>
          </a:bodyPr>
          <a:lstStyle/>
          <a:p>
            <a:pPr algn="ctr"/>
            <a:r>
              <a:rPr lang="en-US" sz="1400" dirty="0">
                <a:solidFill>
                  <a:srgbClr val="FFFFFF"/>
                </a:solidFill>
              </a:rPr>
              <a:t>Wildlife Habitat, Turtle Nesting</a:t>
            </a:r>
          </a:p>
        </p:txBody>
      </p:sp>
      <p:pic>
        <p:nvPicPr>
          <p:cNvPr id="6" name="Picture 5" descr="Pavilion with a stone foundation">
            <a:extLst>
              <a:ext uri="{FF2B5EF4-FFF2-40B4-BE49-F238E27FC236}">
                <a16:creationId xmlns:a16="http://schemas.microsoft.com/office/drawing/2014/main" id="{933B8893-64D5-8AE0-3997-6D6E897C260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10800000">
            <a:off x="4210738" y="140559"/>
            <a:ext cx="3865029" cy="2898770"/>
          </a:xfrm>
          <a:prstGeom prst="rect">
            <a:avLst/>
          </a:prstGeom>
        </p:spPr>
      </p:pic>
      <p:sp>
        <p:nvSpPr>
          <p:cNvPr id="9" name="TextBox 8">
            <a:extLst>
              <a:ext uri="{FF2B5EF4-FFF2-40B4-BE49-F238E27FC236}">
                <a16:creationId xmlns:a16="http://schemas.microsoft.com/office/drawing/2014/main" id="{40E8C4C3-C11A-84FD-52E1-6FE19E5C4288}"/>
              </a:ext>
            </a:extLst>
          </p:cNvPr>
          <p:cNvSpPr txBox="1"/>
          <p:nvPr/>
        </p:nvSpPr>
        <p:spPr>
          <a:xfrm>
            <a:off x="4210736" y="3059667"/>
            <a:ext cx="3865033" cy="307777"/>
          </a:xfrm>
          <a:prstGeom prst="rect">
            <a:avLst/>
          </a:prstGeom>
          <a:noFill/>
        </p:spPr>
        <p:txBody>
          <a:bodyPr wrap="square" rtlCol="0">
            <a:spAutoFit/>
          </a:bodyPr>
          <a:lstStyle/>
          <a:p>
            <a:pPr algn="ctr"/>
            <a:r>
              <a:rPr lang="en-US" sz="1400" dirty="0">
                <a:solidFill>
                  <a:srgbClr val="FFFFFF"/>
                </a:solidFill>
              </a:rPr>
              <a:t>CCC Historic Structures and Landscapes</a:t>
            </a:r>
          </a:p>
        </p:txBody>
      </p:sp>
      <p:pic>
        <p:nvPicPr>
          <p:cNvPr id="20" name="Picture 19" descr="a trail in the woods">
            <a:extLst>
              <a:ext uri="{FF2B5EF4-FFF2-40B4-BE49-F238E27FC236}">
                <a16:creationId xmlns:a16="http://schemas.microsoft.com/office/drawing/2014/main" id="{2E65D08F-952B-F69A-19AD-5C1F86FC5C4B}"/>
              </a:ext>
            </a:extLst>
          </p:cNvPr>
          <p:cNvPicPr>
            <a:picLocks noChangeAspect="1"/>
          </p:cNvPicPr>
          <p:nvPr/>
        </p:nvPicPr>
        <p:blipFill>
          <a:blip r:embed="rId5">
            <a:extLst>
              <a:ext uri="{28A0092B-C50C-407E-A947-70E740481C1C}">
                <a14:useLocalDpi xmlns:a14="http://schemas.microsoft.com/office/drawing/2010/main" val="0"/>
              </a:ext>
            </a:extLst>
          </a:blip>
          <a:srcRect l="19519" t="2364" r="26109" b="127"/>
          <a:stretch>
            <a:fillRect/>
          </a:stretch>
        </p:blipFill>
        <p:spPr>
          <a:xfrm rot="5400000">
            <a:off x="8726593" y="-359497"/>
            <a:ext cx="2898774" cy="3898887"/>
          </a:xfrm>
          <a:prstGeom prst="rect">
            <a:avLst/>
          </a:prstGeom>
        </p:spPr>
      </p:pic>
      <p:sp>
        <p:nvSpPr>
          <p:cNvPr id="21" name="TextBox 20">
            <a:extLst>
              <a:ext uri="{FF2B5EF4-FFF2-40B4-BE49-F238E27FC236}">
                <a16:creationId xmlns:a16="http://schemas.microsoft.com/office/drawing/2014/main" id="{E597B03D-F6E0-5972-12AF-978AE7C8CF69}"/>
              </a:ext>
            </a:extLst>
          </p:cNvPr>
          <p:cNvSpPr txBox="1"/>
          <p:nvPr/>
        </p:nvSpPr>
        <p:spPr>
          <a:xfrm>
            <a:off x="8512657" y="3041261"/>
            <a:ext cx="3528530" cy="307777"/>
          </a:xfrm>
          <a:prstGeom prst="rect">
            <a:avLst/>
          </a:prstGeom>
          <a:noFill/>
        </p:spPr>
        <p:txBody>
          <a:bodyPr wrap="none" rtlCol="0">
            <a:spAutoFit/>
          </a:bodyPr>
          <a:lstStyle/>
          <a:p>
            <a:r>
              <a:rPr lang="en-US" sz="1400" dirty="0">
                <a:solidFill>
                  <a:srgbClr val="FFFFFF"/>
                </a:solidFill>
              </a:rPr>
              <a:t>Trail Based Recreational Opportunities </a:t>
            </a:r>
          </a:p>
        </p:txBody>
      </p:sp>
      <p:pic>
        <p:nvPicPr>
          <p:cNvPr id="19" name="Picture 18" descr="Purple Putcher Plant">
            <a:extLst>
              <a:ext uri="{FF2B5EF4-FFF2-40B4-BE49-F238E27FC236}">
                <a16:creationId xmlns:a16="http://schemas.microsoft.com/office/drawing/2014/main" id="{B3D9873F-F336-DA1C-5B2A-4244CBC2A51E}"/>
              </a:ext>
              <a:ext uri="{C183D7F6-B498-43B3-948B-1728B52AA6E4}">
                <adec:decorative xmlns:adec="http://schemas.microsoft.com/office/drawing/2017/decorative" val="0"/>
              </a:ext>
            </a:extLst>
          </p:cNvPr>
          <p:cNvPicPr>
            <a:picLocks noChangeAspect="1"/>
          </p:cNvPicPr>
          <p:nvPr/>
        </p:nvPicPr>
        <p:blipFill>
          <a:blip r:embed="rId6">
            <a:extLst>
              <a:ext uri="{28A0092B-C50C-407E-A947-70E740481C1C}">
                <a14:useLocalDpi xmlns:a14="http://schemas.microsoft.com/office/drawing/2010/main" val="0"/>
              </a:ext>
            </a:extLst>
          </a:blip>
          <a:srcRect l="-136" t="27400" r="646" b="17216"/>
          <a:stretch>
            <a:fillRect/>
          </a:stretch>
        </p:blipFill>
        <p:spPr>
          <a:xfrm>
            <a:off x="123904" y="3449336"/>
            <a:ext cx="3932875" cy="2919108"/>
          </a:xfrm>
          <a:prstGeom prst="rect">
            <a:avLst/>
          </a:prstGeom>
        </p:spPr>
      </p:pic>
      <p:sp>
        <p:nvSpPr>
          <p:cNvPr id="22" name="TextBox 21">
            <a:extLst>
              <a:ext uri="{FF2B5EF4-FFF2-40B4-BE49-F238E27FC236}">
                <a16:creationId xmlns:a16="http://schemas.microsoft.com/office/drawing/2014/main" id="{7BF7261A-7C6A-E5B6-BD9C-783B4249C3A4}"/>
              </a:ext>
            </a:extLst>
          </p:cNvPr>
          <p:cNvSpPr txBox="1"/>
          <p:nvPr/>
        </p:nvSpPr>
        <p:spPr>
          <a:xfrm>
            <a:off x="105244" y="6450335"/>
            <a:ext cx="3930829" cy="307777"/>
          </a:xfrm>
          <a:prstGeom prst="rect">
            <a:avLst/>
          </a:prstGeom>
          <a:noFill/>
        </p:spPr>
        <p:txBody>
          <a:bodyPr wrap="square" lIns="91440" tIns="45720" rIns="91440" bIns="45720" rtlCol="0" anchor="t">
            <a:spAutoFit/>
          </a:bodyPr>
          <a:lstStyle/>
          <a:p>
            <a:pPr algn="ctr"/>
            <a:r>
              <a:rPr lang="en-US" sz="1400" dirty="0">
                <a:solidFill>
                  <a:srgbClr val="FFFFFF"/>
                </a:solidFill>
              </a:rPr>
              <a:t>Unique Plants, Purple Pitcher Plant </a:t>
            </a:r>
          </a:p>
        </p:txBody>
      </p:sp>
      <p:pic>
        <p:nvPicPr>
          <p:cNvPr id="14" name="Picture 13" descr="Interpretive sign in front of a waterbody">
            <a:extLst>
              <a:ext uri="{FF2B5EF4-FFF2-40B4-BE49-F238E27FC236}">
                <a16:creationId xmlns:a16="http://schemas.microsoft.com/office/drawing/2014/main" id="{293E4C5E-75C9-A398-AFCD-1FD6C85D4D37}"/>
              </a:ext>
            </a:extLst>
          </p:cNvPr>
          <p:cNvPicPr>
            <a:picLocks noChangeAspect="1"/>
          </p:cNvPicPr>
          <p:nvPr/>
        </p:nvPicPr>
        <p:blipFill>
          <a:blip r:embed="rId7">
            <a:extLst>
              <a:ext uri="{28A0092B-C50C-407E-A947-70E740481C1C}">
                <a14:useLocalDpi xmlns:a14="http://schemas.microsoft.com/office/drawing/2010/main" val="0"/>
              </a:ext>
            </a:extLst>
          </a:blip>
          <a:srcRect t="-701" b="-1"/>
          <a:stretch>
            <a:fillRect/>
          </a:stretch>
        </p:blipFill>
        <p:spPr>
          <a:xfrm rot="10800000">
            <a:off x="4210737" y="3531226"/>
            <a:ext cx="3865032" cy="2919108"/>
          </a:xfrm>
          <a:prstGeom prst="rect">
            <a:avLst/>
          </a:prstGeom>
        </p:spPr>
      </p:pic>
      <p:sp>
        <p:nvSpPr>
          <p:cNvPr id="7" name="TextBox 6">
            <a:extLst>
              <a:ext uri="{FF2B5EF4-FFF2-40B4-BE49-F238E27FC236}">
                <a16:creationId xmlns:a16="http://schemas.microsoft.com/office/drawing/2014/main" id="{B7D76A1F-CBDA-3451-3660-3CA23A77380B}"/>
              </a:ext>
            </a:extLst>
          </p:cNvPr>
          <p:cNvSpPr txBox="1"/>
          <p:nvPr/>
        </p:nvSpPr>
        <p:spPr>
          <a:xfrm>
            <a:off x="4210735" y="6450335"/>
            <a:ext cx="3878296" cy="307777"/>
          </a:xfrm>
          <a:prstGeom prst="rect">
            <a:avLst/>
          </a:prstGeom>
          <a:noFill/>
        </p:spPr>
        <p:txBody>
          <a:bodyPr wrap="square" rtlCol="0">
            <a:spAutoFit/>
          </a:bodyPr>
          <a:lstStyle/>
          <a:p>
            <a:pPr algn="ctr"/>
            <a:r>
              <a:rPr lang="en-US" sz="1400" dirty="0">
                <a:solidFill>
                  <a:srgbClr val="FFFFFF"/>
                </a:solidFill>
              </a:rPr>
              <a:t>Interpretive Signs</a:t>
            </a:r>
          </a:p>
        </p:txBody>
      </p:sp>
      <p:pic>
        <p:nvPicPr>
          <p:cNvPr id="11" name="Picture 10" descr="Dean Pond">
            <a:extLst>
              <a:ext uri="{FF2B5EF4-FFF2-40B4-BE49-F238E27FC236}">
                <a16:creationId xmlns:a16="http://schemas.microsoft.com/office/drawing/2014/main" id="{2B3A9AA5-3881-DC2A-F662-83ABF2940E2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8243464" y="3531228"/>
            <a:ext cx="3865030" cy="2898775"/>
          </a:xfrm>
          <a:prstGeom prst="rect">
            <a:avLst/>
          </a:prstGeom>
        </p:spPr>
      </p:pic>
      <p:sp>
        <p:nvSpPr>
          <p:cNvPr id="12" name="TextBox 11">
            <a:extLst>
              <a:ext uri="{FF2B5EF4-FFF2-40B4-BE49-F238E27FC236}">
                <a16:creationId xmlns:a16="http://schemas.microsoft.com/office/drawing/2014/main" id="{FC7D3DEA-19E1-5CDD-F143-AEDA7175FAC0}"/>
              </a:ext>
            </a:extLst>
          </p:cNvPr>
          <p:cNvSpPr txBox="1"/>
          <p:nvPr/>
        </p:nvSpPr>
        <p:spPr>
          <a:xfrm>
            <a:off x="8237166" y="6430003"/>
            <a:ext cx="3849590" cy="307777"/>
          </a:xfrm>
          <a:prstGeom prst="rect">
            <a:avLst/>
          </a:prstGeom>
          <a:noFill/>
        </p:spPr>
        <p:txBody>
          <a:bodyPr wrap="square" rtlCol="0">
            <a:spAutoFit/>
          </a:bodyPr>
          <a:lstStyle/>
          <a:p>
            <a:pPr algn="ctr"/>
            <a:r>
              <a:rPr lang="en-US" sz="1400" dirty="0">
                <a:solidFill>
                  <a:srgbClr val="FFFFFF"/>
                </a:solidFill>
              </a:rPr>
              <a:t>Scenic Views, Dean Pond</a:t>
            </a:r>
          </a:p>
        </p:txBody>
      </p:sp>
    </p:spTree>
    <p:extLst>
      <p:ext uri="{BB962C8B-B14F-4D97-AF65-F5344CB8AC3E}">
        <p14:creationId xmlns:p14="http://schemas.microsoft.com/office/powerpoint/2010/main" val="41977248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CommonwealthBrand_2">
      <a:dk1>
        <a:srgbClr val="14558F"/>
      </a:dk1>
      <a:lt1>
        <a:srgbClr val="D6E7DD"/>
      </a:lt1>
      <a:dk2>
        <a:srgbClr val="14558F"/>
      </a:dk2>
      <a:lt2>
        <a:srgbClr val="F2F2F2"/>
      </a:lt2>
      <a:accent1>
        <a:srgbClr val="F6C51B"/>
      </a:accent1>
      <a:accent2>
        <a:srgbClr val="9F2936"/>
      </a:accent2>
      <a:accent3>
        <a:srgbClr val="14558F"/>
      </a:accent3>
      <a:accent4>
        <a:srgbClr val="14558F"/>
      </a:accent4>
      <a:accent5>
        <a:srgbClr val="F6C51B"/>
      </a:accent5>
      <a:accent6>
        <a:srgbClr val="F2F2F2"/>
      </a:accent6>
      <a:hlink>
        <a:srgbClr val="3E94CF"/>
      </a:hlink>
      <a:folHlink>
        <a:srgbClr val="B26B02"/>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0A643971D69DC41A41474DD89B52EBB" ma:contentTypeVersion="13" ma:contentTypeDescription="Create a new document." ma:contentTypeScope="" ma:versionID="7ac1984c0511419d19890c88759191ce">
  <xsd:schema xmlns:xsd="http://www.w3.org/2001/XMLSchema" xmlns:xs="http://www.w3.org/2001/XMLSchema" xmlns:p="http://schemas.microsoft.com/office/2006/metadata/properties" xmlns:ns2="aee64952-42e3-4fc4-b622-95de8c6ada51" xmlns:ns3="1da56e6b-ac0e-4ffc-8b40-9e4a1d231754" targetNamespace="http://schemas.microsoft.com/office/2006/metadata/properties" ma:root="true" ma:fieldsID="6b38bae837382dad6413b5b21297643d" ns2:_="" ns3:_="">
    <xsd:import namespace="aee64952-42e3-4fc4-b622-95de8c6ada51"/>
    <xsd:import namespace="1da56e6b-ac0e-4ffc-8b40-9e4a1d23175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e64952-42e3-4fc4-b622-95de8c6ada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da56e6b-ac0e-4ffc-8b40-9e4a1d23175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a82a8a7-7260-45ae-beb4-7fa6dbd9e9ea}" ma:internalName="TaxCatchAll" ma:showField="CatchAllData" ma:web="1da56e6b-ac0e-4ffc-8b40-9e4a1d2317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ee64952-42e3-4fc4-b622-95de8c6ada51">
      <Terms xmlns="http://schemas.microsoft.com/office/infopath/2007/PartnerControls"/>
    </lcf76f155ced4ddcb4097134ff3c332f>
    <TaxCatchAll xmlns="1da56e6b-ac0e-4ffc-8b40-9e4a1d231754" xsi:nil="true"/>
  </documentManagement>
</p:properties>
</file>

<file path=customXml/itemProps1.xml><?xml version="1.0" encoding="utf-8"?>
<ds:datastoreItem xmlns:ds="http://schemas.openxmlformats.org/officeDocument/2006/customXml" ds:itemID="{2A9A460B-5287-48CE-95BA-5903B737325E}">
  <ds:schemaRefs>
    <ds:schemaRef ds:uri="http://schemas.microsoft.com/sharepoint/v3/contenttype/forms"/>
  </ds:schemaRefs>
</ds:datastoreItem>
</file>

<file path=customXml/itemProps2.xml><?xml version="1.0" encoding="utf-8"?>
<ds:datastoreItem xmlns:ds="http://schemas.openxmlformats.org/officeDocument/2006/customXml" ds:itemID="{B11EA1AD-4D29-4D8A-A1B8-139C966232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e64952-42e3-4fc4-b622-95de8c6ada51"/>
    <ds:schemaRef ds:uri="1da56e6b-ac0e-4ffc-8b40-9e4a1d2317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E3B0B90-E18B-425B-A584-D9A9D9304A10}">
  <ds:schemaRefs>
    <ds:schemaRef ds:uri="http://www.w3.org/XML/1998/namespace"/>
    <ds:schemaRef ds:uri="http://schemas.openxmlformats.org/package/2006/metadata/core-properties"/>
    <ds:schemaRef ds:uri="http://schemas.microsoft.com/office/2006/metadata/properties"/>
    <ds:schemaRef ds:uri="http://schemas.microsoft.com/office/2006/documentManagement/types"/>
    <ds:schemaRef ds:uri="1da56e6b-ac0e-4ffc-8b40-9e4a1d231754"/>
    <ds:schemaRef ds:uri="http://purl.org/dc/elements/1.1/"/>
    <ds:schemaRef ds:uri="http://purl.org/dc/dcmitype/"/>
    <ds:schemaRef ds:uri="http://schemas.microsoft.com/office/infopath/2007/PartnerControls"/>
    <ds:schemaRef ds:uri="aee64952-42e3-4fc4-b622-95de8c6ada51"/>
    <ds:schemaRef ds:uri="http://purl.org/dc/te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Ion</Template>
  <TotalTime>1623</TotalTime>
  <Words>1504</Words>
  <Application>Microsoft Office PowerPoint</Application>
  <PresentationFormat>Widescreen</PresentationFormat>
  <Paragraphs>398</Paragraphs>
  <Slides>31</Slides>
  <Notes>30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Ion</vt:lpstr>
      <vt:lpstr>Brimfield State Forest Trail System Master Plan November 17, 2025 - Public Meeting</vt:lpstr>
      <vt:lpstr>Commonwealth of Massachusetts</vt:lpstr>
      <vt:lpstr>DCR Mission</vt:lpstr>
      <vt:lpstr>Core Principles</vt:lpstr>
      <vt:lpstr>Meeting Logistics</vt:lpstr>
      <vt:lpstr>Agenda</vt:lpstr>
      <vt:lpstr>Trail Planning Process - Today</vt:lpstr>
      <vt:lpstr>Trail Network Planning with DCR’s Mission in Mind</vt:lpstr>
      <vt:lpstr>Natural and Cultural Resources</vt:lpstr>
      <vt:lpstr>Trail System Plans</vt:lpstr>
      <vt:lpstr>Trail System Plan  Anticipated Results</vt:lpstr>
      <vt:lpstr>Trail Planning Timeline</vt:lpstr>
      <vt:lpstr>Inventory &amp; Assessment Identified…</vt:lpstr>
      <vt:lpstr>Brimfield State Forest</vt:lpstr>
      <vt:lpstr>Existing Trail System (1/3)</vt:lpstr>
      <vt:lpstr>Existing Trail System (2/3)</vt:lpstr>
      <vt:lpstr>Existing Trail System (3/3)</vt:lpstr>
      <vt:lpstr>Sensitive Resource Areas (1/3)</vt:lpstr>
      <vt:lpstr>Sensitive Resource Areas (2/3)</vt:lpstr>
      <vt:lpstr>Sensitive Resource Areas (3/3)</vt:lpstr>
      <vt:lpstr>Sensitive Resource Areas </vt:lpstr>
      <vt:lpstr>Public Survey Results To-Date </vt:lpstr>
      <vt:lpstr>Public Survey Results To-Date  (Overall, Trail Condition &amp; Navigability)) </vt:lpstr>
      <vt:lpstr>Public Survey Results To-Date  (Site Access and Recreational Opportunities)</vt:lpstr>
      <vt:lpstr>Public Survey Results To-Date  (Trail Use Motivation)</vt:lpstr>
      <vt:lpstr>Public Comment</vt:lpstr>
      <vt:lpstr>Discussion Questions</vt:lpstr>
      <vt:lpstr>Map of Brimfield State Forest</vt:lpstr>
      <vt:lpstr>Next Steps</vt:lpstr>
      <vt:lpstr>Map of Brimfield State Forest (discussion reference)</vt:lpstr>
      <vt:lpstr>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Blackstone River Greenway Phase 1 Segment 2 Public Information Meeting</dc:title>
  <dc:creator>Cushing, Daniel (DCR)</dc:creator>
  <cp:lastModifiedBy>Katherine Kemen</cp:lastModifiedBy>
  <cp:revision>122</cp:revision>
  <cp:lastPrinted>2025-06-04T19:44:55Z</cp:lastPrinted>
  <dcterms:created xsi:type="dcterms:W3CDTF">2021-09-14T11:28:26Z</dcterms:created>
  <dcterms:modified xsi:type="dcterms:W3CDTF">2025-12-10T14:15:30Z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0x01010080A643971D69DC41A41474DD89B52EBB</vt:lpwstr>
  </property>
  <property fmtid="{D5CDD505-2E9C-101B-9397-08002B2CF9AE}" pid="3" name="MediaServiceImageTags">
    <vt:lpwstr/>
  </property>
</Properties>
</file>