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A7FBE6" w14:textId="484D2A00" w:rsidR="009C0DF3" w:rsidRPr="00EF06C3" w:rsidRDefault="009C0DF3" w:rsidP="00EF06C3">
      <w:pPr>
        <w:pStyle w:val="Heading1"/>
        <w:jc w:val="center"/>
        <w:rPr>
          <w:rStyle w:val="Strong"/>
          <w:rFonts w:ascii="Arial Black" w:hAnsi="Arial Black"/>
          <w:sz w:val="32"/>
        </w:rPr>
      </w:pPr>
      <w:r w:rsidRPr="00EF06C3">
        <w:rPr>
          <w:rStyle w:val="Strong"/>
          <w:rFonts w:ascii="Arial Black" w:hAnsi="Arial Black"/>
          <w:sz w:val="32"/>
          <w:u w:val="none"/>
        </w:rPr>
        <w:t>Massachusetts Department of Public Health</w:t>
      </w:r>
    </w:p>
    <w:p w14:paraId="4F776485" w14:textId="77777777" w:rsidR="009C0DF3" w:rsidRDefault="009C0DF3" w:rsidP="00065DE6">
      <w:pPr>
        <w:jc w:val="center"/>
        <w:rPr>
          <w:rStyle w:val="Strong"/>
          <w:rFonts w:ascii="Arial Black" w:hAnsi="Arial Black"/>
          <w:b w:val="0"/>
          <w:sz w:val="36"/>
          <w:szCs w:val="36"/>
        </w:rPr>
      </w:pPr>
    </w:p>
    <w:p w14:paraId="32582479" w14:textId="77777777" w:rsidR="009C0DF3" w:rsidRDefault="009C0DF3" w:rsidP="00065DE6">
      <w:pPr>
        <w:jc w:val="center"/>
        <w:rPr>
          <w:rStyle w:val="Strong"/>
          <w:rFonts w:ascii="Arial Black" w:hAnsi="Arial Black"/>
          <w:b w:val="0"/>
          <w:sz w:val="30"/>
          <w:szCs w:val="30"/>
        </w:rPr>
      </w:pPr>
    </w:p>
    <w:p w14:paraId="75797548" w14:textId="292AE47B" w:rsidR="009C0DF3" w:rsidRPr="00C41EDE" w:rsidRDefault="009102AC" w:rsidP="000E0F30">
      <w:pPr>
        <w:jc w:val="center"/>
        <w:rPr>
          <w:rStyle w:val="Strong"/>
          <w:rFonts w:ascii="Arial Black" w:hAnsi="Arial Black"/>
          <w:b w:val="0"/>
          <w:sz w:val="28"/>
          <w:szCs w:val="28"/>
        </w:rPr>
      </w:pPr>
      <w:r w:rsidRPr="00C41EDE">
        <w:rPr>
          <w:rStyle w:val="Strong"/>
          <w:rFonts w:ascii="Arial Black" w:hAnsi="Arial Black"/>
          <w:b w:val="0"/>
          <w:sz w:val="28"/>
          <w:szCs w:val="28"/>
        </w:rPr>
        <w:t>202</w:t>
      </w:r>
      <w:r w:rsidR="00064AF7" w:rsidRPr="00C41EDE">
        <w:rPr>
          <w:rStyle w:val="Strong"/>
          <w:rFonts w:ascii="Arial Black" w:hAnsi="Arial Black"/>
          <w:b w:val="0"/>
          <w:sz w:val="28"/>
          <w:szCs w:val="28"/>
        </w:rPr>
        <w:t>6</w:t>
      </w:r>
    </w:p>
    <w:p w14:paraId="2AF3CEE4" w14:textId="77777777" w:rsidR="009C0DF3" w:rsidRPr="00EF06C3" w:rsidRDefault="009C0DF3" w:rsidP="000E0F30">
      <w:pPr>
        <w:jc w:val="center"/>
        <w:rPr>
          <w:rFonts w:ascii="Arial" w:hAnsi="Arial"/>
        </w:rPr>
      </w:pPr>
      <w:r w:rsidRPr="00C41EDE">
        <w:rPr>
          <w:rStyle w:val="Strong"/>
          <w:rFonts w:ascii="Arial Black" w:hAnsi="Arial Black"/>
          <w:b w:val="0"/>
          <w:sz w:val="28"/>
          <w:szCs w:val="28"/>
        </w:rPr>
        <w:t>Massachusetts Arbovirus Surveillance and Response Plan</w:t>
      </w:r>
    </w:p>
    <w:p w14:paraId="6654C550" w14:textId="77777777" w:rsidR="009C0DF3" w:rsidRDefault="009C0DF3" w:rsidP="000E0F30">
      <w:pPr>
        <w:jc w:val="center"/>
        <w:rPr>
          <w:rFonts w:ascii="Arial" w:hAnsi="Arial"/>
        </w:rPr>
      </w:pPr>
    </w:p>
    <w:p w14:paraId="5D2268A6" w14:textId="77777777" w:rsidR="009C0DF3" w:rsidRDefault="009C0DF3" w:rsidP="00EF06C3">
      <w:pPr>
        <w:jc w:val="center"/>
        <w:rPr>
          <w:rFonts w:ascii="Arial" w:hAnsi="Arial"/>
        </w:rPr>
      </w:pPr>
    </w:p>
    <w:p w14:paraId="0C15994D" w14:textId="77777777" w:rsidR="009C0DF3" w:rsidRDefault="009C0DF3" w:rsidP="00EF06C3">
      <w:pPr>
        <w:jc w:val="center"/>
        <w:rPr>
          <w:rFonts w:ascii="Arial" w:hAnsi="Arial"/>
        </w:rPr>
      </w:pPr>
    </w:p>
    <w:p w14:paraId="33A6CF27" w14:textId="77777777" w:rsidR="009C0DF3" w:rsidRPr="00003C86" w:rsidRDefault="009C0DF3" w:rsidP="00EF06C3">
      <w:pPr>
        <w:jc w:val="center"/>
        <w:rPr>
          <w:rFonts w:ascii="Arial" w:hAnsi="Arial"/>
        </w:rPr>
      </w:pPr>
    </w:p>
    <w:p w14:paraId="264D1818" w14:textId="7986574F" w:rsidR="00FD3D26" w:rsidRPr="00EF06C3" w:rsidRDefault="00FD3D26" w:rsidP="000E0F30">
      <w:pPr>
        <w:jc w:val="center"/>
        <w:rPr>
          <w:rFonts w:ascii="Arial" w:hAnsi="Arial"/>
        </w:rPr>
      </w:pPr>
      <w:r w:rsidRPr="00EF06C3">
        <w:rPr>
          <w:rFonts w:ascii="Arial" w:hAnsi="Arial"/>
        </w:rPr>
        <w:t>Bureau of Infectious Disease and Laboratory Sciences</w:t>
      </w:r>
    </w:p>
    <w:p w14:paraId="748466EC" w14:textId="69F63B48" w:rsidR="009A5857" w:rsidRPr="00EF06C3" w:rsidRDefault="009A5857" w:rsidP="000E0F30">
      <w:pPr>
        <w:jc w:val="center"/>
        <w:rPr>
          <w:rFonts w:ascii="Arial" w:hAnsi="Arial"/>
        </w:rPr>
      </w:pPr>
      <w:r w:rsidRPr="00EF06C3">
        <w:rPr>
          <w:rFonts w:ascii="Arial" w:hAnsi="Arial"/>
        </w:rPr>
        <w:t>Massachusetts Department of Public Health</w:t>
      </w:r>
    </w:p>
    <w:p w14:paraId="166D5F5A" w14:textId="77777777" w:rsidR="006308FE" w:rsidRPr="009A5857" w:rsidRDefault="006308FE" w:rsidP="009A5857">
      <w:pPr>
        <w:jc w:val="center"/>
        <w:rPr>
          <w:rFonts w:ascii="Arial" w:hAnsi="Arial"/>
          <w:sz w:val="20"/>
          <w:szCs w:val="20"/>
        </w:rPr>
      </w:pPr>
    </w:p>
    <w:p w14:paraId="291EE510" w14:textId="77777777" w:rsidR="00475837" w:rsidRDefault="00475837" w:rsidP="00F82C03">
      <w:pPr>
        <w:jc w:val="both"/>
        <w:rPr>
          <w:rFonts w:ascii="Arial" w:hAnsi="Arial" w:cs="Arial"/>
          <w:sz w:val="20"/>
          <w:szCs w:val="20"/>
        </w:rPr>
      </w:pPr>
      <w:r w:rsidRPr="00903398">
        <w:rPr>
          <w:rFonts w:ascii="Arial" w:hAnsi="Arial" w:cs="Arial"/>
          <w:sz w:val="20"/>
          <w:szCs w:val="20"/>
          <w:lang w:val="es-ES"/>
        </w:rPr>
        <w:tab/>
      </w:r>
      <w:r w:rsidRPr="00903398">
        <w:rPr>
          <w:rFonts w:ascii="Arial" w:hAnsi="Arial" w:cs="Arial"/>
          <w:sz w:val="20"/>
          <w:szCs w:val="20"/>
          <w:lang w:val="es-ES"/>
        </w:rPr>
        <w:tab/>
      </w:r>
      <w:r w:rsidRPr="00903398">
        <w:rPr>
          <w:rFonts w:ascii="Arial" w:hAnsi="Arial" w:cs="Arial"/>
          <w:sz w:val="20"/>
          <w:szCs w:val="20"/>
          <w:lang w:val="es-ES"/>
        </w:rPr>
        <w:tab/>
      </w:r>
      <w:r w:rsidR="00F24A1E">
        <w:rPr>
          <w:rFonts w:ascii="Arial" w:hAnsi="Arial" w:cs="Arial"/>
          <w:sz w:val="20"/>
          <w:szCs w:val="20"/>
          <w:lang w:val="es-ES"/>
        </w:rPr>
        <w:tab/>
      </w:r>
      <w:r>
        <w:rPr>
          <w:rFonts w:ascii="Arial" w:hAnsi="Arial" w:cs="Arial"/>
          <w:sz w:val="20"/>
          <w:szCs w:val="20"/>
        </w:rPr>
        <w:t xml:space="preserve"> </w:t>
      </w:r>
    </w:p>
    <w:p w14:paraId="21465C0C" w14:textId="4FA5C5B5" w:rsidR="009C0DF3" w:rsidRDefault="009C0DF3" w:rsidP="00696C0F">
      <w:pPr>
        <w:jc w:val="both"/>
        <w:rPr>
          <w:rFonts w:ascii="Arial" w:hAnsi="Arial" w:cs="Arial"/>
          <w:sz w:val="20"/>
          <w:szCs w:val="20"/>
        </w:rPr>
      </w:pPr>
    </w:p>
    <w:p w14:paraId="23460BE8" w14:textId="77777777" w:rsidR="00F24A1E" w:rsidRDefault="00F24A1E" w:rsidP="00F24A1E">
      <w:pPr>
        <w:rPr>
          <w:rFonts w:ascii="Arial" w:hAnsi="Arial" w:cs="Arial"/>
          <w:sz w:val="20"/>
          <w:szCs w:val="20"/>
        </w:rPr>
      </w:pPr>
    </w:p>
    <w:p w14:paraId="51438B10" w14:textId="77777777" w:rsidR="00F24A1E" w:rsidRDefault="00F24A1E" w:rsidP="00F24A1E">
      <w:pPr>
        <w:rPr>
          <w:rFonts w:ascii="Arial" w:hAnsi="Arial" w:cs="Arial"/>
          <w:sz w:val="20"/>
          <w:szCs w:val="20"/>
        </w:rPr>
      </w:pPr>
    </w:p>
    <w:p w14:paraId="273ABF1A" w14:textId="77777777" w:rsidR="009C0DF3" w:rsidRDefault="009C0DF3" w:rsidP="00F24A1E">
      <w:pPr>
        <w:rPr>
          <w:rStyle w:val="Strong"/>
          <w:rFonts w:ascii="Arial" w:hAnsi="Arial"/>
        </w:rPr>
      </w:pPr>
    </w:p>
    <w:p w14:paraId="13C21D91" w14:textId="77777777" w:rsidR="009C0DF3" w:rsidRDefault="009C0DF3">
      <w:pPr>
        <w:jc w:val="center"/>
        <w:rPr>
          <w:rStyle w:val="Strong"/>
          <w:rFonts w:ascii="Arial" w:hAnsi="Arial"/>
        </w:rPr>
      </w:pPr>
    </w:p>
    <w:p w14:paraId="18F50457" w14:textId="77777777" w:rsidR="009C0DF3" w:rsidRDefault="009C0DF3">
      <w:pPr>
        <w:jc w:val="center"/>
        <w:rPr>
          <w:rStyle w:val="Strong"/>
          <w:rFonts w:ascii="Arial" w:hAnsi="Arial"/>
        </w:rPr>
      </w:pPr>
    </w:p>
    <w:p w14:paraId="0AB44E15" w14:textId="77777777" w:rsidR="009C0DF3" w:rsidRDefault="009C0DF3">
      <w:pPr>
        <w:jc w:val="center"/>
        <w:rPr>
          <w:rStyle w:val="Strong"/>
          <w:rFonts w:ascii="Arial" w:hAnsi="Arial"/>
        </w:rPr>
      </w:pPr>
    </w:p>
    <w:p w14:paraId="42243240" w14:textId="77777777" w:rsidR="009C0DF3" w:rsidRDefault="009C0DF3">
      <w:pPr>
        <w:jc w:val="center"/>
        <w:rPr>
          <w:rStyle w:val="Strong"/>
          <w:rFonts w:ascii="Arial" w:hAnsi="Arial"/>
        </w:rPr>
      </w:pPr>
    </w:p>
    <w:p w14:paraId="01A8AB0E" w14:textId="77777777" w:rsidR="009C0DF3" w:rsidRDefault="009C0DF3">
      <w:pPr>
        <w:jc w:val="center"/>
        <w:rPr>
          <w:rStyle w:val="Strong"/>
          <w:rFonts w:ascii="Arial" w:hAnsi="Arial"/>
        </w:rPr>
      </w:pPr>
    </w:p>
    <w:p w14:paraId="3EB6D77B" w14:textId="77777777" w:rsidR="009C0DF3" w:rsidRDefault="009C0DF3">
      <w:pPr>
        <w:jc w:val="center"/>
        <w:rPr>
          <w:rStyle w:val="Strong"/>
          <w:rFonts w:ascii="Arial" w:hAnsi="Arial"/>
        </w:rPr>
      </w:pPr>
    </w:p>
    <w:p w14:paraId="077567A6" w14:textId="77777777" w:rsidR="009C0DF3" w:rsidRDefault="009C0DF3">
      <w:r>
        <w:t> </w:t>
      </w:r>
    </w:p>
    <w:p w14:paraId="3E1601B4" w14:textId="77777777" w:rsidR="009C0DF3" w:rsidRDefault="009C0DF3">
      <w:pPr>
        <w:jc w:val="center"/>
        <w:rPr>
          <w:rStyle w:val="Strong"/>
          <w:rFonts w:ascii="Arial" w:hAnsi="Arial"/>
        </w:rPr>
      </w:pPr>
    </w:p>
    <w:p w14:paraId="6D4C2B48" w14:textId="77777777" w:rsidR="009C0DF3" w:rsidRDefault="009C0DF3">
      <w:pPr>
        <w:jc w:val="center"/>
        <w:rPr>
          <w:rStyle w:val="Strong"/>
          <w:rFonts w:ascii="Arial" w:hAnsi="Arial"/>
        </w:rPr>
      </w:pPr>
    </w:p>
    <w:p w14:paraId="1E2561A5" w14:textId="77777777" w:rsidR="009C0DF3" w:rsidRDefault="009C0DF3">
      <w:pPr>
        <w:jc w:val="center"/>
        <w:rPr>
          <w:rStyle w:val="Strong"/>
          <w:rFonts w:ascii="Arial" w:hAnsi="Arial"/>
        </w:rPr>
      </w:pPr>
    </w:p>
    <w:p w14:paraId="1B1FAD6B" w14:textId="77777777" w:rsidR="009C0DF3" w:rsidRDefault="009C0DF3">
      <w:pPr>
        <w:jc w:val="center"/>
        <w:rPr>
          <w:rStyle w:val="Strong"/>
          <w:rFonts w:ascii="Arial" w:hAnsi="Arial"/>
        </w:rPr>
      </w:pPr>
    </w:p>
    <w:p w14:paraId="294C975F" w14:textId="77777777" w:rsidR="009C0DF3" w:rsidRDefault="009C0DF3">
      <w:pPr>
        <w:jc w:val="center"/>
        <w:rPr>
          <w:rStyle w:val="Strong"/>
          <w:rFonts w:ascii="Arial" w:hAnsi="Arial"/>
        </w:rPr>
      </w:pPr>
    </w:p>
    <w:p w14:paraId="0A87C253" w14:textId="5B53FB25" w:rsidR="009C0DF3" w:rsidRDefault="009C0DF3" w:rsidP="3845D2E1">
      <w:pPr>
        <w:jc w:val="center"/>
        <w:rPr>
          <w:rStyle w:val="Strong"/>
          <w:rFonts w:ascii="Arial" w:hAnsi="Arial"/>
        </w:rPr>
      </w:pPr>
    </w:p>
    <w:p w14:paraId="5DA3A58C" w14:textId="00C0B22D" w:rsidR="3845D2E1" w:rsidRDefault="3845D2E1" w:rsidP="3845D2E1">
      <w:pPr>
        <w:jc w:val="center"/>
        <w:rPr>
          <w:rStyle w:val="Strong"/>
          <w:rFonts w:ascii="Arial" w:hAnsi="Arial"/>
        </w:rPr>
      </w:pPr>
    </w:p>
    <w:p w14:paraId="1536A2E0" w14:textId="77777777" w:rsidR="009C0DF3" w:rsidRDefault="009C0DF3">
      <w:pPr>
        <w:jc w:val="center"/>
        <w:rPr>
          <w:rStyle w:val="Strong"/>
          <w:rFonts w:ascii="Arial" w:hAnsi="Arial"/>
        </w:rPr>
      </w:pPr>
    </w:p>
    <w:p w14:paraId="6C13321B" w14:textId="4E6EC2ED" w:rsidR="009C0DF3" w:rsidRPr="00EF06C3" w:rsidRDefault="00346407">
      <w:pPr>
        <w:rPr>
          <w:rStyle w:val="Strong"/>
          <w:rFonts w:ascii="Arial" w:hAnsi="Arial"/>
          <w:u w:val="single"/>
        </w:rPr>
      </w:pPr>
      <w:r w:rsidRPr="00EF06C3">
        <w:rPr>
          <w:rStyle w:val="Strong"/>
          <w:rFonts w:ascii="Arial" w:hAnsi="Arial"/>
          <w:u w:val="single"/>
        </w:rPr>
        <w:t>Contributors</w:t>
      </w:r>
      <w:r w:rsidR="006E0385" w:rsidRPr="00EF06C3">
        <w:rPr>
          <w:rStyle w:val="Strong"/>
          <w:rFonts w:ascii="Arial" w:hAnsi="Arial"/>
          <w:u w:val="single"/>
        </w:rPr>
        <w:t>*</w:t>
      </w:r>
      <w:r w:rsidR="00A12C24" w:rsidRPr="00EF06C3">
        <w:rPr>
          <w:rStyle w:val="Strong"/>
          <w:rFonts w:ascii="Arial" w:hAnsi="Arial"/>
          <w:u w:val="single"/>
        </w:rPr>
        <w:t xml:space="preserve"> (in alphabetical order)</w:t>
      </w:r>
      <w:r w:rsidRPr="00EF06C3">
        <w:rPr>
          <w:rStyle w:val="Strong"/>
          <w:rFonts w:ascii="Arial" w:hAnsi="Arial"/>
          <w:u w:val="single"/>
        </w:rPr>
        <w:t xml:space="preserve">: </w:t>
      </w:r>
    </w:p>
    <w:p w14:paraId="2862BDEA" w14:textId="068EC0AB" w:rsidR="003E1627" w:rsidRPr="00EF06C3" w:rsidRDefault="003E1627">
      <w:pPr>
        <w:rPr>
          <w:rStyle w:val="Strong"/>
          <w:rFonts w:ascii="Arial" w:hAnsi="Arial"/>
          <w:b w:val="0"/>
        </w:rPr>
      </w:pPr>
      <w:r w:rsidRPr="00EF06C3">
        <w:rPr>
          <w:rStyle w:val="Strong"/>
          <w:rFonts w:ascii="Arial" w:hAnsi="Arial"/>
          <w:b w:val="0"/>
        </w:rPr>
        <w:t>Catherine M. Brown, DVM, MSc, MPH</w:t>
      </w:r>
    </w:p>
    <w:p w14:paraId="2D82158C" w14:textId="76334085" w:rsidR="00A75B26" w:rsidRPr="00EF06C3" w:rsidRDefault="00A75B26">
      <w:pPr>
        <w:rPr>
          <w:rStyle w:val="Strong"/>
          <w:rFonts w:ascii="Arial" w:hAnsi="Arial"/>
          <w:b w:val="0"/>
        </w:rPr>
      </w:pPr>
      <w:r w:rsidRPr="00EF06C3">
        <w:rPr>
          <w:rStyle w:val="Strong"/>
          <w:rFonts w:ascii="Arial" w:hAnsi="Arial"/>
          <w:b w:val="0"/>
        </w:rPr>
        <w:t>Alfred DeMaria, Jr., MD</w:t>
      </w:r>
    </w:p>
    <w:p w14:paraId="273F1CC3" w14:textId="7C1FDD51" w:rsidR="002D4A3B" w:rsidRPr="00EF06C3" w:rsidRDefault="002D4A3B">
      <w:pPr>
        <w:rPr>
          <w:rStyle w:val="Strong"/>
          <w:rFonts w:ascii="Arial" w:hAnsi="Arial"/>
          <w:b w:val="0"/>
        </w:rPr>
      </w:pPr>
      <w:r w:rsidRPr="00EF06C3">
        <w:rPr>
          <w:rStyle w:val="Strong"/>
          <w:rFonts w:ascii="Arial" w:hAnsi="Arial"/>
          <w:b w:val="0"/>
        </w:rPr>
        <w:t xml:space="preserve">Glen R. Gallagher, </w:t>
      </w:r>
      <w:r w:rsidR="00A12C24" w:rsidRPr="00EF06C3">
        <w:rPr>
          <w:rStyle w:val="Strong"/>
          <w:rFonts w:ascii="Arial" w:hAnsi="Arial"/>
          <w:b w:val="0"/>
        </w:rPr>
        <w:t>Ph.D., MLS(ASCP)CM</w:t>
      </w:r>
    </w:p>
    <w:p w14:paraId="03D85621" w14:textId="69D9D138" w:rsidR="00A75B26" w:rsidRPr="00EF06C3" w:rsidRDefault="00F06961">
      <w:pPr>
        <w:rPr>
          <w:rStyle w:val="Strong"/>
          <w:rFonts w:ascii="Arial" w:hAnsi="Arial"/>
          <w:b w:val="0"/>
        </w:rPr>
      </w:pPr>
      <w:r w:rsidRPr="00EF06C3">
        <w:rPr>
          <w:rStyle w:val="Strong"/>
          <w:rFonts w:ascii="Arial" w:hAnsi="Arial"/>
          <w:b w:val="0"/>
        </w:rPr>
        <w:t>Matthew Osborne, MPH</w:t>
      </w:r>
    </w:p>
    <w:p w14:paraId="0D680022" w14:textId="55090D02" w:rsidR="00F06961" w:rsidRPr="00EF06C3" w:rsidRDefault="005743ED">
      <w:pPr>
        <w:rPr>
          <w:rStyle w:val="Strong"/>
          <w:rFonts w:ascii="Arial" w:hAnsi="Arial"/>
          <w:b w:val="0"/>
        </w:rPr>
      </w:pPr>
      <w:r w:rsidRPr="00EF06C3">
        <w:rPr>
          <w:rStyle w:val="Strong"/>
          <w:rFonts w:ascii="Arial" w:hAnsi="Arial"/>
          <w:b w:val="0"/>
        </w:rPr>
        <w:t xml:space="preserve">Cynthia Stinson, </w:t>
      </w:r>
      <w:r w:rsidR="00AD2BDC" w:rsidRPr="00EF06C3">
        <w:rPr>
          <w:rStyle w:val="Strong"/>
          <w:rFonts w:ascii="Arial" w:hAnsi="Arial"/>
          <w:b w:val="0"/>
        </w:rPr>
        <w:t>PhD</w:t>
      </w:r>
    </w:p>
    <w:p w14:paraId="3162F57C" w14:textId="1A6AC883" w:rsidR="00AD2BDC" w:rsidRPr="00EF06C3" w:rsidRDefault="08771F57" w:rsidP="3845D2E1">
      <w:pPr>
        <w:rPr>
          <w:rStyle w:val="Strong"/>
          <w:rFonts w:ascii="Arial" w:hAnsi="Arial"/>
          <w:b w:val="0"/>
        </w:rPr>
      </w:pPr>
      <w:r w:rsidRPr="00EF06C3">
        <w:rPr>
          <w:rStyle w:val="Strong"/>
          <w:rFonts w:ascii="Arial" w:hAnsi="Arial"/>
          <w:b w:val="0"/>
        </w:rPr>
        <w:t>Sandra Smole, PhD</w:t>
      </w:r>
      <w:r w:rsidR="2B84299A" w:rsidRPr="00EF06C3">
        <w:rPr>
          <w:rStyle w:val="Strong"/>
          <w:rFonts w:ascii="Arial" w:hAnsi="Arial"/>
          <w:b w:val="0"/>
        </w:rPr>
        <w:t>, HCLD(ABB)</w:t>
      </w:r>
    </w:p>
    <w:p w14:paraId="33A17D33" w14:textId="54C2587F" w:rsidR="00AD2BDC" w:rsidRPr="00EF06C3" w:rsidRDefault="08771F57" w:rsidP="3845D2E1">
      <w:pPr>
        <w:rPr>
          <w:rStyle w:val="Strong"/>
          <w:rFonts w:ascii="Arial" w:hAnsi="Arial"/>
          <w:b w:val="0"/>
        </w:rPr>
      </w:pPr>
      <w:r w:rsidRPr="00EF06C3">
        <w:rPr>
          <w:rStyle w:val="Strong"/>
          <w:rFonts w:ascii="Arial" w:hAnsi="Arial"/>
          <w:b w:val="0"/>
        </w:rPr>
        <w:t xml:space="preserve">Barbara </w:t>
      </w:r>
      <w:r w:rsidR="2B065168" w:rsidRPr="00EF06C3">
        <w:rPr>
          <w:rStyle w:val="Strong"/>
          <w:rFonts w:ascii="Arial" w:hAnsi="Arial"/>
          <w:b w:val="0"/>
        </w:rPr>
        <w:t xml:space="preserve">G. </w:t>
      </w:r>
      <w:r w:rsidRPr="00EF06C3">
        <w:rPr>
          <w:rStyle w:val="Strong"/>
          <w:rFonts w:ascii="Arial" w:hAnsi="Arial"/>
          <w:b w:val="0"/>
        </w:rPr>
        <w:t>Werner</w:t>
      </w:r>
      <w:r w:rsidR="2B065168" w:rsidRPr="00EF06C3">
        <w:rPr>
          <w:rStyle w:val="Strong"/>
          <w:rFonts w:ascii="Arial" w:hAnsi="Arial"/>
          <w:b w:val="0"/>
        </w:rPr>
        <w:t>, PhD</w:t>
      </w:r>
    </w:p>
    <w:p w14:paraId="377621A2" w14:textId="2E450FEE" w:rsidR="00E7566E" w:rsidRPr="00EF06C3" w:rsidRDefault="00E7566E">
      <w:pPr>
        <w:jc w:val="center"/>
        <w:rPr>
          <w:rFonts w:ascii="Arial" w:hAnsi="Arial"/>
          <w:b/>
          <w:u w:val="single"/>
        </w:rPr>
      </w:pPr>
    </w:p>
    <w:p w14:paraId="57F489D7" w14:textId="188B94F6" w:rsidR="006F1725" w:rsidRPr="00EF06C3" w:rsidRDefault="6C96F5CD" w:rsidP="00EF06C3">
      <w:pPr>
        <w:jc w:val="center"/>
        <w:rPr>
          <w:rFonts w:ascii="Arial" w:hAnsi="Arial"/>
          <w:i/>
        </w:rPr>
      </w:pPr>
      <w:r w:rsidRPr="00EF06C3">
        <w:rPr>
          <w:rFonts w:ascii="Arial" w:hAnsi="Arial"/>
          <w:i/>
        </w:rPr>
        <w:t>*Includes individuals who were involved in the original development of this document or in previous drafts</w:t>
      </w:r>
    </w:p>
    <w:p w14:paraId="05EDB0B0" w14:textId="77777777" w:rsidR="002A52B1" w:rsidRDefault="002A52B1" w:rsidP="00003C86">
      <w:pPr>
        <w:rPr>
          <w:rFonts w:ascii="Arial" w:hAnsi="Arial" w:cs="Arial"/>
          <w:b/>
          <w:sz w:val="28"/>
          <w:szCs w:val="28"/>
          <w:u w:val="single"/>
        </w:rPr>
      </w:pPr>
    </w:p>
    <w:p w14:paraId="79D917FB" w14:textId="0A9FFBED" w:rsidR="009C0DF3" w:rsidRPr="000B025D" w:rsidRDefault="009C0DF3" w:rsidP="000B025D">
      <w:pPr>
        <w:jc w:val="center"/>
        <w:rPr>
          <w:rFonts w:ascii="Arial" w:hAnsi="Arial" w:cs="Arial"/>
          <w:b/>
          <w:bCs/>
          <w:sz w:val="28"/>
          <w:szCs w:val="28"/>
          <w:u w:val="single"/>
        </w:rPr>
      </w:pPr>
      <w:r w:rsidRPr="000B025D">
        <w:rPr>
          <w:rFonts w:ascii="Arial" w:hAnsi="Arial" w:cs="Arial"/>
          <w:b/>
          <w:bCs/>
          <w:sz w:val="28"/>
          <w:szCs w:val="28"/>
          <w:u w:val="single"/>
        </w:rPr>
        <w:lastRenderedPageBreak/>
        <w:t>TABLE OF CONTENTS</w:t>
      </w:r>
    </w:p>
    <w:p w14:paraId="1879EA9A" w14:textId="77777777" w:rsidR="009C0DF3" w:rsidRDefault="009C0DF3">
      <w:pPr>
        <w:jc w:val="center"/>
        <w:rPr>
          <w:rFonts w:ascii="Arial" w:hAnsi="Arial" w:cs="Arial"/>
          <w:b/>
          <w:sz w:val="28"/>
          <w:szCs w:val="28"/>
          <w:u w:val="single"/>
        </w:rPr>
      </w:pPr>
    </w:p>
    <w:tbl>
      <w:tblPr>
        <w:tblW w:w="8670" w:type="dxa"/>
        <w:tblInd w:w="93" w:type="dxa"/>
        <w:tblLook w:val="0000" w:firstRow="0" w:lastRow="0" w:firstColumn="0" w:lastColumn="0" w:noHBand="0" w:noVBand="0"/>
      </w:tblPr>
      <w:tblGrid>
        <w:gridCol w:w="7751"/>
        <w:gridCol w:w="919"/>
      </w:tblGrid>
      <w:tr w:rsidR="00331A10" w14:paraId="07A2321E" w14:textId="77777777" w:rsidTr="3845D2E1">
        <w:trPr>
          <w:trHeight w:val="315"/>
        </w:trPr>
        <w:tc>
          <w:tcPr>
            <w:tcW w:w="7751" w:type="dxa"/>
            <w:noWrap/>
            <w:vAlign w:val="bottom"/>
          </w:tcPr>
          <w:p w14:paraId="1829D783" w14:textId="77777777" w:rsidR="00331A10" w:rsidRPr="00EF06C3" w:rsidRDefault="008256EA">
            <w:pPr>
              <w:rPr>
                <w:rFonts w:ascii="Arial" w:hAnsi="Arial"/>
                <w:b/>
              </w:rPr>
            </w:pPr>
            <w:r w:rsidRPr="00EF06C3">
              <w:rPr>
                <w:rFonts w:ascii="Arial" w:hAnsi="Arial"/>
                <w:b/>
              </w:rPr>
              <w:t>Executive Summary</w:t>
            </w:r>
          </w:p>
        </w:tc>
        <w:tc>
          <w:tcPr>
            <w:tcW w:w="919" w:type="dxa"/>
            <w:noWrap/>
            <w:vAlign w:val="bottom"/>
          </w:tcPr>
          <w:p w14:paraId="183D6D99" w14:textId="14E6F85D" w:rsidR="00331A10" w:rsidRPr="00EF06C3" w:rsidRDefault="003F788D" w:rsidP="00A305A5">
            <w:pPr>
              <w:jc w:val="right"/>
              <w:rPr>
                <w:rFonts w:ascii="Arial" w:hAnsi="Arial"/>
                <w:b/>
              </w:rPr>
            </w:pPr>
            <w:r w:rsidRPr="00EF06C3">
              <w:rPr>
                <w:rFonts w:ascii="Arial" w:hAnsi="Arial"/>
                <w:b/>
              </w:rPr>
              <w:t>3</w:t>
            </w:r>
          </w:p>
        </w:tc>
      </w:tr>
      <w:tr w:rsidR="00331A10" w14:paraId="6A77E079" w14:textId="77777777" w:rsidTr="3845D2E1">
        <w:trPr>
          <w:trHeight w:val="315"/>
        </w:trPr>
        <w:tc>
          <w:tcPr>
            <w:tcW w:w="7751" w:type="dxa"/>
            <w:noWrap/>
            <w:vAlign w:val="bottom"/>
          </w:tcPr>
          <w:p w14:paraId="746970D4" w14:textId="77777777" w:rsidR="00331A10" w:rsidRPr="00EF06C3" w:rsidRDefault="00F60E70">
            <w:pPr>
              <w:rPr>
                <w:rFonts w:ascii="Arial" w:hAnsi="Arial"/>
                <w:b/>
              </w:rPr>
            </w:pPr>
            <w:r w:rsidRPr="00EF06C3">
              <w:rPr>
                <w:rFonts w:ascii="Arial" w:hAnsi="Arial"/>
                <w:b/>
              </w:rPr>
              <w:t>Introduction</w:t>
            </w:r>
          </w:p>
        </w:tc>
        <w:tc>
          <w:tcPr>
            <w:tcW w:w="919" w:type="dxa"/>
            <w:noWrap/>
            <w:vAlign w:val="bottom"/>
          </w:tcPr>
          <w:p w14:paraId="0C1A5D3F" w14:textId="27B4C528" w:rsidR="00331A10" w:rsidRPr="00EF06C3" w:rsidRDefault="00EE1DC6" w:rsidP="00F07E56">
            <w:pPr>
              <w:jc w:val="right"/>
              <w:rPr>
                <w:rFonts w:ascii="Arial" w:hAnsi="Arial"/>
                <w:b/>
              </w:rPr>
            </w:pPr>
            <w:r w:rsidRPr="00EF06C3">
              <w:rPr>
                <w:rFonts w:ascii="Arial" w:hAnsi="Arial"/>
                <w:b/>
              </w:rPr>
              <w:t xml:space="preserve">        </w:t>
            </w:r>
            <w:r w:rsidR="003F788D" w:rsidRPr="00EF06C3">
              <w:rPr>
                <w:rFonts w:ascii="Arial" w:hAnsi="Arial"/>
                <w:b/>
              </w:rPr>
              <w:t>3</w:t>
            </w:r>
          </w:p>
        </w:tc>
      </w:tr>
      <w:tr w:rsidR="00331A10" w14:paraId="6456A38A" w14:textId="77777777" w:rsidTr="3845D2E1">
        <w:trPr>
          <w:trHeight w:val="315"/>
        </w:trPr>
        <w:tc>
          <w:tcPr>
            <w:tcW w:w="7751" w:type="dxa"/>
            <w:noWrap/>
            <w:vAlign w:val="bottom"/>
          </w:tcPr>
          <w:p w14:paraId="13EB70B4" w14:textId="77777777" w:rsidR="00331A10" w:rsidRPr="00EF06C3" w:rsidRDefault="00F60E70">
            <w:pPr>
              <w:rPr>
                <w:rFonts w:ascii="Arial" w:hAnsi="Arial"/>
                <w:b/>
              </w:rPr>
            </w:pPr>
            <w:r w:rsidRPr="00EF06C3">
              <w:rPr>
                <w:rFonts w:ascii="Arial" w:hAnsi="Arial"/>
                <w:b/>
              </w:rPr>
              <w:t>Disease History &amp; Background: Eastern Equine Encephalitis Virus</w:t>
            </w:r>
          </w:p>
        </w:tc>
        <w:tc>
          <w:tcPr>
            <w:tcW w:w="919" w:type="dxa"/>
            <w:noWrap/>
            <w:vAlign w:val="bottom"/>
          </w:tcPr>
          <w:p w14:paraId="4A4F6EB3" w14:textId="6BC10CE7" w:rsidR="00331A10" w:rsidRPr="00EF06C3" w:rsidRDefault="003F788D" w:rsidP="00A305A5">
            <w:pPr>
              <w:jc w:val="right"/>
              <w:rPr>
                <w:rFonts w:ascii="Arial" w:hAnsi="Arial"/>
                <w:b/>
              </w:rPr>
            </w:pPr>
            <w:r w:rsidRPr="00EF06C3">
              <w:rPr>
                <w:rFonts w:ascii="Arial" w:hAnsi="Arial"/>
                <w:b/>
              </w:rPr>
              <w:t>4</w:t>
            </w:r>
          </w:p>
        </w:tc>
      </w:tr>
      <w:tr w:rsidR="00331A10" w14:paraId="3DC4ABE9" w14:textId="77777777" w:rsidTr="3845D2E1">
        <w:trPr>
          <w:trHeight w:val="315"/>
        </w:trPr>
        <w:tc>
          <w:tcPr>
            <w:tcW w:w="7751" w:type="dxa"/>
            <w:noWrap/>
            <w:vAlign w:val="bottom"/>
          </w:tcPr>
          <w:p w14:paraId="6ACCCF27" w14:textId="77777777" w:rsidR="00331A10" w:rsidRPr="00EF06C3" w:rsidRDefault="00F60E70">
            <w:pPr>
              <w:rPr>
                <w:rFonts w:ascii="Arial" w:hAnsi="Arial"/>
                <w:b/>
              </w:rPr>
            </w:pPr>
            <w:r w:rsidRPr="00EF06C3">
              <w:rPr>
                <w:rFonts w:ascii="Arial" w:hAnsi="Arial"/>
                <w:b/>
              </w:rPr>
              <w:t>Disease History &amp; Background: West Nile Virus</w:t>
            </w:r>
          </w:p>
        </w:tc>
        <w:tc>
          <w:tcPr>
            <w:tcW w:w="919" w:type="dxa"/>
            <w:noWrap/>
            <w:vAlign w:val="bottom"/>
          </w:tcPr>
          <w:p w14:paraId="4E340C32" w14:textId="4515BAED" w:rsidR="00331A10" w:rsidRPr="00EF06C3" w:rsidRDefault="00EE1DC6" w:rsidP="00A305A5">
            <w:pPr>
              <w:jc w:val="right"/>
              <w:rPr>
                <w:rFonts w:ascii="Arial" w:hAnsi="Arial"/>
                <w:b/>
              </w:rPr>
            </w:pPr>
            <w:r w:rsidRPr="00EF06C3">
              <w:rPr>
                <w:rFonts w:ascii="Arial" w:hAnsi="Arial"/>
                <w:b/>
              </w:rPr>
              <w:t>5</w:t>
            </w:r>
          </w:p>
        </w:tc>
      </w:tr>
      <w:tr w:rsidR="00331A10" w14:paraId="3C46B1B9" w14:textId="77777777" w:rsidTr="3845D2E1">
        <w:trPr>
          <w:trHeight w:val="315"/>
        </w:trPr>
        <w:tc>
          <w:tcPr>
            <w:tcW w:w="7751" w:type="dxa"/>
            <w:noWrap/>
            <w:vAlign w:val="bottom"/>
          </w:tcPr>
          <w:p w14:paraId="3D03EA01" w14:textId="77777777" w:rsidR="00331A10" w:rsidRPr="00EF06C3" w:rsidRDefault="00F60E70">
            <w:pPr>
              <w:rPr>
                <w:rFonts w:ascii="Arial" w:hAnsi="Arial"/>
                <w:b/>
              </w:rPr>
            </w:pPr>
            <w:r w:rsidRPr="00EF06C3">
              <w:rPr>
                <w:rFonts w:ascii="Arial" w:hAnsi="Arial"/>
                <w:b/>
              </w:rPr>
              <w:t>Program Goals</w:t>
            </w:r>
            <w:r w:rsidRPr="00EF06C3" w:rsidDel="00F60E70">
              <w:rPr>
                <w:rFonts w:ascii="Arial" w:hAnsi="Arial"/>
                <w:b/>
              </w:rPr>
              <w:t xml:space="preserve"> </w:t>
            </w:r>
          </w:p>
        </w:tc>
        <w:tc>
          <w:tcPr>
            <w:tcW w:w="919" w:type="dxa"/>
            <w:noWrap/>
            <w:vAlign w:val="bottom"/>
          </w:tcPr>
          <w:p w14:paraId="5A34F277" w14:textId="39DD25BF" w:rsidR="00331A10" w:rsidRPr="00EF06C3" w:rsidRDefault="00EE1DC6" w:rsidP="00A305A5">
            <w:pPr>
              <w:jc w:val="right"/>
              <w:rPr>
                <w:rFonts w:ascii="Arial" w:hAnsi="Arial"/>
                <w:b/>
              </w:rPr>
            </w:pPr>
            <w:r w:rsidRPr="00EF06C3">
              <w:rPr>
                <w:rFonts w:ascii="Arial" w:hAnsi="Arial"/>
                <w:b/>
              </w:rPr>
              <w:t>6</w:t>
            </w:r>
          </w:p>
        </w:tc>
      </w:tr>
      <w:tr w:rsidR="00331A10" w14:paraId="6A0D5BCF" w14:textId="77777777" w:rsidTr="3845D2E1">
        <w:trPr>
          <w:trHeight w:val="315"/>
        </w:trPr>
        <w:tc>
          <w:tcPr>
            <w:tcW w:w="7751" w:type="dxa"/>
            <w:noWrap/>
            <w:vAlign w:val="bottom"/>
          </w:tcPr>
          <w:p w14:paraId="7F1CCEA9" w14:textId="77777777" w:rsidR="00331A10" w:rsidRPr="00EF06C3" w:rsidRDefault="00F60E70">
            <w:pPr>
              <w:rPr>
                <w:rFonts w:ascii="Arial" w:hAnsi="Arial"/>
                <w:b/>
              </w:rPr>
            </w:pPr>
            <w:r w:rsidRPr="00EF06C3">
              <w:rPr>
                <w:rFonts w:ascii="Arial" w:hAnsi="Arial"/>
                <w:b/>
              </w:rPr>
              <w:t>Agency Roles</w:t>
            </w:r>
          </w:p>
        </w:tc>
        <w:tc>
          <w:tcPr>
            <w:tcW w:w="919" w:type="dxa"/>
            <w:noWrap/>
            <w:vAlign w:val="bottom"/>
          </w:tcPr>
          <w:p w14:paraId="0F311C0A" w14:textId="77777777" w:rsidR="00331A10" w:rsidRPr="00EF06C3" w:rsidRDefault="00F60E70" w:rsidP="00A305A5">
            <w:pPr>
              <w:jc w:val="right"/>
              <w:rPr>
                <w:rFonts w:ascii="Arial" w:hAnsi="Arial"/>
                <w:b/>
              </w:rPr>
            </w:pPr>
            <w:r w:rsidRPr="00EF06C3">
              <w:rPr>
                <w:rFonts w:ascii="Arial" w:hAnsi="Arial"/>
                <w:b/>
              </w:rPr>
              <w:t>6</w:t>
            </w:r>
          </w:p>
        </w:tc>
      </w:tr>
      <w:tr w:rsidR="00A305A5" w14:paraId="7DB42E39" w14:textId="77777777" w:rsidTr="3845D2E1">
        <w:trPr>
          <w:trHeight w:val="315"/>
        </w:trPr>
        <w:tc>
          <w:tcPr>
            <w:tcW w:w="7751" w:type="dxa"/>
            <w:noWrap/>
            <w:vAlign w:val="bottom"/>
          </w:tcPr>
          <w:p w14:paraId="1D880C89" w14:textId="77777777" w:rsidR="00A305A5" w:rsidRPr="00EF06C3" w:rsidRDefault="00A305A5">
            <w:pPr>
              <w:rPr>
                <w:rFonts w:ascii="Arial" w:hAnsi="Arial"/>
              </w:rPr>
            </w:pPr>
            <w:r w:rsidRPr="00EF06C3">
              <w:rPr>
                <w:rFonts w:ascii="Arial" w:hAnsi="Arial"/>
              </w:rPr>
              <w:t xml:space="preserve">     Massachusetts Department of Public Health</w:t>
            </w:r>
          </w:p>
        </w:tc>
        <w:tc>
          <w:tcPr>
            <w:tcW w:w="919" w:type="dxa"/>
            <w:noWrap/>
            <w:vAlign w:val="bottom"/>
          </w:tcPr>
          <w:p w14:paraId="0755B2AC" w14:textId="77777777" w:rsidR="00A305A5" w:rsidRPr="00EF06C3" w:rsidRDefault="00A305A5" w:rsidP="00A305A5">
            <w:pPr>
              <w:jc w:val="right"/>
              <w:rPr>
                <w:rFonts w:ascii="Arial" w:hAnsi="Arial"/>
                <w:b/>
              </w:rPr>
            </w:pPr>
            <w:r w:rsidRPr="00EF06C3">
              <w:rPr>
                <w:rFonts w:ascii="Arial" w:hAnsi="Arial"/>
                <w:b/>
              </w:rPr>
              <w:t>6</w:t>
            </w:r>
          </w:p>
        </w:tc>
      </w:tr>
      <w:tr w:rsidR="00A305A5" w14:paraId="7665EB0D" w14:textId="77777777" w:rsidTr="3845D2E1">
        <w:trPr>
          <w:trHeight w:val="315"/>
        </w:trPr>
        <w:tc>
          <w:tcPr>
            <w:tcW w:w="7751" w:type="dxa"/>
            <w:noWrap/>
            <w:vAlign w:val="bottom"/>
          </w:tcPr>
          <w:p w14:paraId="045E3453" w14:textId="77777777" w:rsidR="00A305A5" w:rsidRPr="00EF06C3" w:rsidRDefault="00A305A5">
            <w:pPr>
              <w:rPr>
                <w:rFonts w:ascii="Arial" w:hAnsi="Arial"/>
              </w:rPr>
            </w:pPr>
            <w:r w:rsidRPr="00EF06C3">
              <w:rPr>
                <w:rFonts w:ascii="Arial" w:hAnsi="Arial"/>
              </w:rPr>
              <w:t xml:space="preserve">     State Reclamation and Mosquito Control Board</w:t>
            </w:r>
          </w:p>
        </w:tc>
        <w:tc>
          <w:tcPr>
            <w:tcW w:w="919" w:type="dxa"/>
            <w:noWrap/>
            <w:vAlign w:val="bottom"/>
          </w:tcPr>
          <w:p w14:paraId="2D0A121F" w14:textId="77777777" w:rsidR="00A305A5" w:rsidRPr="00EF06C3" w:rsidRDefault="00A305A5" w:rsidP="00A305A5">
            <w:pPr>
              <w:jc w:val="right"/>
              <w:rPr>
                <w:rFonts w:ascii="Arial" w:hAnsi="Arial"/>
                <w:b/>
              </w:rPr>
            </w:pPr>
            <w:r w:rsidRPr="00EF06C3">
              <w:rPr>
                <w:rFonts w:ascii="Arial" w:hAnsi="Arial"/>
                <w:b/>
              </w:rPr>
              <w:t>6</w:t>
            </w:r>
          </w:p>
        </w:tc>
      </w:tr>
      <w:tr w:rsidR="00A305A5" w14:paraId="6B2EF7AB" w14:textId="77777777" w:rsidTr="3845D2E1">
        <w:trPr>
          <w:trHeight w:val="315"/>
        </w:trPr>
        <w:tc>
          <w:tcPr>
            <w:tcW w:w="7751" w:type="dxa"/>
            <w:noWrap/>
            <w:vAlign w:val="bottom"/>
          </w:tcPr>
          <w:p w14:paraId="3EF74FFA" w14:textId="70A866C7" w:rsidR="00A305A5" w:rsidRPr="00EF06C3" w:rsidRDefault="00A305A5">
            <w:pPr>
              <w:rPr>
                <w:rFonts w:ascii="Arial" w:hAnsi="Arial"/>
              </w:rPr>
            </w:pPr>
            <w:r w:rsidRPr="00EF06C3">
              <w:rPr>
                <w:rFonts w:ascii="Arial" w:hAnsi="Arial"/>
              </w:rPr>
              <w:t xml:space="preserve">     </w:t>
            </w:r>
            <w:r w:rsidR="0048083B" w:rsidRPr="00EF06C3">
              <w:rPr>
                <w:rFonts w:ascii="Arial" w:hAnsi="Arial"/>
              </w:rPr>
              <w:t>Mosquito Control Districts</w:t>
            </w:r>
          </w:p>
        </w:tc>
        <w:tc>
          <w:tcPr>
            <w:tcW w:w="919" w:type="dxa"/>
            <w:noWrap/>
            <w:vAlign w:val="bottom"/>
          </w:tcPr>
          <w:p w14:paraId="30C40635" w14:textId="6CE1DDD4" w:rsidR="00A305A5" w:rsidRPr="00EF06C3" w:rsidRDefault="00EE1DC6" w:rsidP="00A305A5">
            <w:pPr>
              <w:jc w:val="right"/>
              <w:rPr>
                <w:rFonts w:ascii="Arial" w:hAnsi="Arial"/>
                <w:b/>
              </w:rPr>
            </w:pPr>
            <w:r w:rsidRPr="00EF06C3">
              <w:rPr>
                <w:rFonts w:ascii="Arial" w:hAnsi="Arial"/>
                <w:b/>
              </w:rPr>
              <w:t>7</w:t>
            </w:r>
          </w:p>
        </w:tc>
      </w:tr>
      <w:tr w:rsidR="00A305A5" w14:paraId="50D3C516" w14:textId="77777777" w:rsidTr="3845D2E1">
        <w:trPr>
          <w:trHeight w:val="315"/>
        </w:trPr>
        <w:tc>
          <w:tcPr>
            <w:tcW w:w="7751" w:type="dxa"/>
            <w:noWrap/>
            <w:vAlign w:val="bottom"/>
          </w:tcPr>
          <w:p w14:paraId="03E041DA" w14:textId="77777777" w:rsidR="00A305A5" w:rsidRPr="00EF06C3" w:rsidRDefault="00A305A5">
            <w:pPr>
              <w:rPr>
                <w:rFonts w:ascii="Arial" w:hAnsi="Arial"/>
              </w:rPr>
            </w:pPr>
            <w:r w:rsidRPr="00EF06C3">
              <w:rPr>
                <w:rFonts w:ascii="Arial" w:hAnsi="Arial"/>
              </w:rPr>
              <w:t xml:space="preserve">     Local Boards of Health</w:t>
            </w:r>
          </w:p>
        </w:tc>
        <w:tc>
          <w:tcPr>
            <w:tcW w:w="919" w:type="dxa"/>
            <w:noWrap/>
            <w:vAlign w:val="bottom"/>
          </w:tcPr>
          <w:p w14:paraId="4D4AFCDF" w14:textId="77777777" w:rsidR="00A305A5" w:rsidRPr="00EF06C3" w:rsidRDefault="00A305A5" w:rsidP="00A305A5">
            <w:pPr>
              <w:jc w:val="right"/>
              <w:rPr>
                <w:rFonts w:ascii="Arial" w:hAnsi="Arial"/>
                <w:b/>
              </w:rPr>
            </w:pPr>
            <w:r w:rsidRPr="00EF06C3">
              <w:rPr>
                <w:rFonts w:ascii="Arial" w:hAnsi="Arial"/>
                <w:b/>
              </w:rPr>
              <w:t>7</w:t>
            </w:r>
          </w:p>
        </w:tc>
      </w:tr>
      <w:tr w:rsidR="00331A10" w14:paraId="3B5B7006" w14:textId="77777777" w:rsidTr="3845D2E1">
        <w:trPr>
          <w:trHeight w:val="315"/>
        </w:trPr>
        <w:tc>
          <w:tcPr>
            <w:tcW w:w="7751" w:type="dxa"/>
            <w:noWrap/>
            <w:vAlign w:val="bottom"/>
          </w:tcPr>
          <w:p w14:paraId="673CC12B" w14:textId="77777777" w:rsidR="00331A10" w:rsidRPr="00EF06C3" w:rsidRDefault="00F60E70">
            <w:pPr>
              <w:rPr>
                <w:rFonts w:ascii="Arial" w:hAnsi="Arial"/>
                <w:b/>
              </w:rPr>
            </w:pPr>
            <w:r w:rsidRPr="00EF06C3">
              <w:rPr>
                <w:rFonts w:ascii="Arial" w:hAnsi="Arial"/>
                <w:b/>
              </w:rPr>
              <w:t>Surveillance</w:t>
            </w:r>
          </w:p>
        </w:tc>
        <w:tc>
          <w:tcPr>
            <w:tcW w:w="919" w:type="dxa"/>
            <w:noWrap/>
            <w:vAlign w:val="bottom"/>
          </w:tcPr>
          <w:p w14:paraId="20CB8935" w14:textId="35A41ABE" w:rsidR="00331A10" w:rsidRPr="00EF06C3" w:rsidRDefault="00EE1DC6" w:rsidP="00A305A5">
            <w:pPr>
              <w:jc w:val="right"/>
              <w:rPr>
                <w:rFonts w:ascii="Arial" w:hAnsi="Arial"/>
                <w:b/>
              </w:rPr>
            </w:pPr>
            <w:r w:rsidRPr="00EF06C3">
              <w:rPr>
                <w:rFonts w:ascii="Arial" w:hAnsi="Arial"/>
                <w:b/>
              </w:rPr>
              <w:t>7</w:t>
            </w:r>
          </w:p>
        </w:tc>
      </w:tr>
      <w:tr w:rsidR="00331A10" w14:paraId="67BBB548" w14:textId="77777777" w:rsidTr="3845D2E1">
        <w:trPr>
          <w:trHeight w:val="315"/>
        </w:trPr>
        <w:tc>
          <w:tcPr>
            <w:tcW w:w="7751" w:type="dxa"/>
            <w:noWrap/>
            <w:vAlign w:val="bottom"/>
          </w:tcPr>
          <w:p w14:paraId="3DE571BE" w14:textId="77777777" w:rsidR="00331A10" w:rsidRPr="00EF06C3" w:rsidRDefault="00F60E70">
            <w:pPr>
              <w:rPr>
                <w:rFonts w:ascii="Arial" w:hAnsi="Arial"/>
              </w:rPr>
            </w:pPr>
            <w:r w:rsidRPr="00EF06C3">
              <w:rPr>
                <w:rFonts w:ascii="Arial" w:hAnsi="Arial"/>
              </w:rPr>
              <w:t xml:space="preserve">     Mosquito</w:t>
            </w:r>
          </w:p>
        </w:tc>
        <w:tc>
          <w:tcPr>
            <w:tcW w:w="919" w:type="dxa"/>
            <w:noWrap/>
            <w:vAlign w:val="bottom"/>
          </w:tcPr>
          <w:p w14:paraId="26495E84" w14:textId="77777777" w:rsidR="00331A10" w:rsidRPr="00EF06C3" w:rsidRDefault="00F60E70" w:rsidP="00A305A5">
            <w:pPr>
              <w:jc w:val="right"/>
              <w:rPr>
                <w:rFonts w:ascii="Arial" w:hAnsi="Arial"/>
                <w:b/>
              </w:rPr>
            </w:pPr>
            <w:r w:rsidRPr="00EF06C3">
              <w:rPr>
                <w:rFonts w:ascii="Arial" w:hAnsi="Arial"/>
                <w:b/>
              </w:rPr>
              <w:t>7</w:t>
            </w:r>
          </w:p>
        </w:tc>
      </w:tr>
      <w:tr w:rsidR="00331A10" w14:paraId="129E587C" w14:textId="77777777" w:rsidTr="3845D2E1">
        <w:trPr>
          <w:trHeight w:val="315"/>
        </w:trPr>
        <w:tc>
          <w:tcPr>
            <w:tcW w:w="7751" w:type="dxa"/>
            <w:noWrap/>
            <w:vAlign w:val="bottom"/>
          </w:tcPr>
          <w:p w14:paraId="2726885D" w14:textId="77777777" w:rsidR="00331A10" w:rsidRPr="00EF06C3" w:rsidRDefault="00F60E70">
            <w:pPr>
              <w:rPr>
                <w:rFonts w:ascii="Arial" w:hAnsi="Arial"/>
              </w:rPr>
            </w:pPr>
            <w:r w:rsidRPr="00EF06C3">
              <w:rPr>
                <w:rFonts w:ascii="Arial" w:hAnsi="Arial"/>
              </w:rPr>
              <w:t xml:space="preserve">     Avian</w:t>
            </w:r>
          </w:p>
        </w:tc>
        <w:tc>
          <w:tcPr>
            <w:tcW w:w="919" w:type="dxa"/>
            <w:noWrap/>
            <w:vAlign w:val="bottom"/>
          </w:tcPr>
          <w:p w14:paraId="0C4A1F45" w14:textId="7101722E" w:rsidR="00331A10" w:rsidRPr="00EF06C3" w:rsidRDefault="00EE1DC6" w:rsidP="00A305A5">
            <w:pPr>
              <w:jc w:val="right"/>
              <w:rPr>
                <w:rFonts w:ascii="Arial" w:hAnsi="Arial"/>
                <w:b/>
              </w:rPr>
            </w:pPr>
            <w:r w:rsidRPr="00EF06C3">
              <w:rPr>
                <w:rFonts w:ascii="Arial" w:hAnsi="Arial"/>
                <w:b/>
              </w:rPr>
              <w:t>8</w:t>
            </w:r>
          </w:p>
        </w:tc>
      </w:tr>
      <w:tr w:rsidR="00331A10" w14:paraId="2EF014EC" w14:textId="77777777" w:rsidTr="3845D2E1">
        <w:trPr>
          <w:trHeight w:val="315"/>
        </w:trPr>
        <w:tc>
          <w:tcPr>
            <w:tcW w:w="7751" w:type="dxa"/>
            <w:noWrap/>
            <w:vAlign w:val="bottom"/>
          </w:tcPr>
          <w:p w14:paraId="5FB54C49" w14:textId="77777777" w:rsidR="00331A10" w:rsidRPr="00EF06C3" w:rsidRDefault="00F60E70">
            <w:pPr>
              <w:rPr>
                <w:rFonts w:ascii="Arial" w:hAnsi="Arial"/>
              </w:rPr>
            </w:pPr>
            <w:r w:rsidRPr="00EF06C3">
              <w:rPr>
                <w:rFonts w:ascii="Arial" w:hAnsi="Arial"/>
              </w:rPr>
              <w:t xml:space="preserve">     Animal</w:t>
            </w:r>
          </w:p>
        </w:tc>
        <w:tc>
          <w:tcPr>
            <w:tcW w:w="919" w:type="dxa"/>
            <w:noWrap/>
            <w:vAlign w:val="bottom"/>
          </w:tcPr>
          <w:p w14:paraId="493C720C" w14:textId="3F2F4871" w:rsidR="00331A10" w:rsidRPr="00EF06C3" w:rsidRDefault="00EE1DC6" w:rsidP="00A305A5">
            <w:pPr>
              <w:jc w:val="right"/>
              <w:rPr>
                <w:rFonts w:ascii="Arial" w:hAnsi="Arial"/>
                <w:b/>
              </w:rPr>
            </w:pPr>
            <w:r w:rsidRPr="00EF06C3">
              <w:rPr>
                <w:rFonts w:ascii="Arial" w:hAnsi="Arial"/>
                <w:b/>
              </w:rPr>
              <w:t>9</w:t>
            </w:r>
          </w:p>
        </w:tc>
      </w:tr>
      <w:tr w:rsidR="00331A10" w14:paraId="5B56215F" w14:textId="77777777" w:rsidTr="3845D2E1">
        <w:trPr>
          <w:trHeight w:val="315"/>
        </w:trPr>
        <w:tc>
          <w:tcPr>
            <w:tcW w:w="7751" w:type="dxa"/>
            <w:noWrap/>
            <w:vAlign w:val="bottom"/>
          </w:tcPr>
          <w:p w14:paraId="4B5F5E0D" w14:textId="77777777" w:rsidR="00331A10" w:rsidRPr="00EF06C3" w:rsidRDefault="00F60E70">
            <w:pPr>
              <w:rPr>
                <w:rFonts w:ascii="Arial" w:hAnsi="Arial"/>
              </w:rPr>
            </w:pPr>
            <w:r w:rsidRPr="00EF06C3">
              <w:rPr>
                <w:rFonts w:ascii="Arial" w:hAnsi="Arial"/>
              </w:rPr>
              <w:t xml:space="preserve">     Human</w:t>
            </w:r>
          </w:p>
        </w:tc>
        <w:tc>
          <w:tcPr>
            <w:tcW w:w="919" w:type="dxa"/>
            <w:noWrap/>
            <w:vAlign w:val="bottom"/>
          </w:tcPr>
          <w:p w14:paraId="24A7FB08" w14:textId="08B0CECC" w:rsidR="00331A10" w:rsidRPr="00EF06C3" w:rsidRDefault="00EE1DC6" w:rsidP="00A305A5">
            <w:pPr>
              <w:jc w:val="right"/>
              <w:rPr>
                <w:rFonts w:ascii="Arial" w:hAnsi="Arial"/>
                <w:b/>
              </w:rPr>
            </w:pPr>
            <w:r w:rsidRPr="00EF06C3">
              <w:rPr>
                <w:rFonts w:ascii="Arial" w:hAnsi="Arial"/>
                <w:b/>
              </w:rPr>
              <w:t>9</w:t>
            </w:r>
          </w:p>
        </w:tc>
      </w:tr>
      <w:tr w:rsidR="00331A10" w14:paraId="270856F5" w14:textId="77777777" w:rsidTr="3845D2E1">
        <w:trPr>
          <w:trHeight w:val="315"/>
        </w:trPr>
        <w:tc>
          <w:tcPr>
            <w:tcW w:w="7751" w:type="dxa"/>
            <w:noWrap/>
            <w:vAlign w:val="bottom"/>
          </w:tcPr>
          <w:p w14:paraId="124B0D96" w14:textId="77777777" w:rsidR="00331A10" w:rsidRPr="00EF06C3" w:rsidRDefault="00F60E70">
            <w:pPr>
              <w:rPr>
                <w:rFonts w:ascii="Arial" w:hAnsi="Arial"/>
                <w:b/>
              </w:rPr>
            </w:pPr>
            <w:r w:rsidRPr="00EF06C3">
              <w:rPr>
                <w:rFonts w:ascii="Arial" w:hAnsi="Arial"/>
                <w:b/>
              </w:rPr>
              <w:t>Communication of Surveillance Information</w:t>
            </w:r>
          </w:p>
        </w:tc>
        <w:tc>
          <w:tcPr>
            <w:tcW w:w="919" w:type="dxa"/>
            <w:noWrap/>
            <w:vAlign w:val="bottom"/>
          </w:tcPr>
          <w:p w14:paraId="6454DF53" w14:textId="141F5A4E" w:rsidR="00331A10" w:rsidRPr="00EF06C3" w:rsidRDefault="00EE1DC6" w:rsidP="00A305A5">
            <w:pPr>
              <w:jc w:val="right"/>
              <w:rPr>
                <w:rFonts w:ascii="Arial" w:hAnsi="Arial"/>
                <w:b/>
              </w:rPr>
            </w:pPr>
            <w:r w:rsidRPr="00EF06C3">
              <w:rPr>
                <w:rFonts w:ascii="Arial" w:hAnsi="Arial"/>
                <w:b/>
              </w:rPr>
              <w:t>11</w:t>
            </w:r>
          </w:p>
        </w:tc>
      </w:tr>
      <w:tr w:rsidR="00331A10" w14:paraId="297CD788" w14:textId="77777777" w:rsidTr="3845D2E1">
        <w:trPr>
          <w:trHeight w:val="315"/>
        </w:trPr>
        <w:tc>
          <w:tcPr>
            <w:tcW w:w="7751" w:type="dxa"/>
            <w:noWrap/>
            <w:vAlign w:val="bottom"/>
          </w:tcPr>
          <w:p w14:paraId="05FCCCC0" w14:textId="77777777" w:rsidR="00331A10" w:rsidRPr="00EF06C3" w:rsidRDefault="00F60E70">
            <w:pPr>
              <w:rPr>
                <w:rFonts w:ascii="Arial" w:hAnsi="Arial"/>
                <w:b/>
              </w:rPr>
            </w:pPr>
            <w:r w:rsidRPr="00EF06C3">
              <w:rPr>
                <w:rFonts w:ascii="Arial" w:hAnsi="Arial"/>
                <w:b/>
              </w:rPr>
              <w:t xml:space="preserve">Prevention and Response                                                                                               </w:t>
            </w:r>
          </w:p>
        </w:tc>
        <w:tc>
          <w:tcPr>
            <w:tcW w:w="919" w:type="dxa"/>
            <w:noWrap/>
            <w:vAlign w:val="bottom"/>
          </w:tcPr>
          <w:p w14:paraId="4E4789C3" w14:textId="2D89B30A" w:rsidR="00331A10" w:rsidRPr="00EF06C3" w:rsidRDefault="00F60E70" w:rsidP="00A305A5">
            <w:pPr>
              <w:jc w:val="right"/>
              <w:rPr>
                <w:rFonts w:ascii="Arial" w:hAnsi="Arial"/>
                <w:b/>
              </w:rPr>
            </w:pPr>
            <w:r w:rsidRPr="00EF06C3">
              <w:rPr>
                <w:rFonts w:ascii="Arial" w:hAnsi="Arial"/>
                <w:b/>
              </w:rPr>
              <w:t>1</w:t>
            </w:r>
            <w:r w:rsidR="00EE1DC6" w:rsidRPr="00EF06C3">
              <w:rPr>
                <w:rFonts w:ascii="Arial" w:hAnsi="Arial"/>
                <w:b/>
              </w:rPr>
              <w:t>2</w:t>
            </w:r>
          </w:p>
        </w:tc>
      </w:tr>
      <w:tr w:rsidR="00FB2948" w14:paraId="13EEC199" w14:textId="77777777" w:rsidTr="3845D2E1">
        <w:trPr>
          <w:trHeight w:val="315"/>
        </w:trPr>
        <w:tc>
          <w:tcPr>
            <w:tcW w:w="7751" w:type="dxa"/>
            <w:noWrap/>
            <w:vAlign w:val="bottom"/>
          </w:tcPr>
          <w:p w14:paraId="35654024" w14:textId="11610598" w:rsidR="00FB2948" w:rsidRPr="00EF06C3" w:rsidRDefault="00FB2948">
            <w:pPr>
              <w:rPr>
                <w:rFonts w:ascii="Arial" w:hAnsi="Arial"/>
              </w:rPr>
            </w:pPr>
            <w:r w:rsidRPr="00EF06C3">
              <w:rPr>
                <w:rFonts w:ascii="Arial" w:hAnsi="Arial"/>
              </w:rPr>
              <w:t xml:space="preserve">     </w:t>
            </w:r>
            <w:r w:rsidR="003F788D" w:rsidRPr="00EF06C3">
              <w:rPr>
                <w:rFonts w:ascii="Arial" w:hAnsi="Arial"/>
              </w:rPr>
              <w:t>Risk Assessment</w:t>
            </w:r>
          </w:p>
        </w:tc>
        <w:tc>
          <w:tcPr>
            <w:tcW w:w="919" w:type="dxa"/>
            <w:noWrap/>
            <w:vAlign w:val="bottom"/>
          </w:tcPr>
          <w:p w14:paraId="085A86B7" w14:textId="7E60B48D" w:rsidR="00FB2948" w:rsidRPr="00EF06C3" w:rsidRDefault="00FB2948" w:rsidP="00A305A5">
            <w:pPr>
              <w:jc w:val="right"/>
              <w:rPr>
                <w:rFonts w:ascii="Arial" w:hAnsi="Arial"/>
                <w:b/>
              </w:rPr>
            </w:pPr>
            <w:r w:rsidRPr="00EF06C3">
              <w:rPr>
                <w:rFonts w:ascii="Arial" w:hAnsi="Arial"/>
                <w:b/>
              </w:rPr>
              <w:t>1</w:t>
            </w:r>
            <w:r w:rsidR="003F788D" w:rsidRPr="00EF06C3">
              <w:rPr>
                <w:rFonts w:ascii="Arial" w:hAnsi="Arial"/>
                <w:b/>
              </w:rPr>
              <w:t>3</w:t>
            </w:r>
          </w:p>
        </w:tc>
      </w:tr>
      <w:tr w:rsidR="00331A10" w14:paraId="677DF7ED" w14:textId="77777777" w:rsidTr="3845D2E1">
        <w:trPr>
          <w:trHeight w:val="315"/>
        </w:trPr>
        <w:tc>
          <w:tcPr>
            <w:tcW w:w="7751" w:type="dxa"/>
            <w:noWrap/>
            <w:vAlign w:val="bottom"/>
          </w:tcPr>
          <w:p w14:paraId="4985B704" w14:textId="77777777" w:rsidR="00331A10" w:rsidRPr="00EF06C3" w:rsidRDefault="00FB2948">
            <w:pPr>
              <w:rPr>
                <w:rFonts w:ascii="Arial" w:hAnsi="Arial"/>
              </w:rPr>
            </w:pPr>
            <w:r w:rsidRPr="00EF06C3">
              <w:rPr>
                <w:rFonts w:ascii="Arial" w:hAnsi="Arial"/>
              </w:rPr>
              <w:t xml:space="preserve">     Risk Reduction and Prevention Guidance with Increased EEE Risk</w:t>
            </w:r>
          </w:p>
        </w:tc>
        <w:tc>
          <w:tcPr>
            <w:tcW w:w="919" w:type="dxa"/>
            <w:noWrap/>
            <w:vAlign w:val="bottom"/>
          </w:tcPr>
          <w:p w14:paraId="29CAE348" w14:textId="6FA83608" w:rsidR="00331A10" w:rsidRPr="00EF06C3" w:rsidRDefault="00FB2948" w:rsidP="00A305A5">
            <w:pPr>
              <w:jc w:val="right"/>
              <w:rPr>
                <w:rFonts w:ascii="Arial" w:hAnsi="Arial"/>
                <w:b/>
              </w:rPr>
            </w:pPr>
            <w:r w:rsidRPr="00EF06C3">
              <w:rPr>
                <w:rFonts w:ascii="Arial" w:hAnsi="Arial"/>
                <w:b/>
              </w:rPr>
              <w:t>1</w:t>
            </w:r>
            <w:r w:rsidR="003F788D" w:rsidRPr="00EF06C3">
              <w:rPr>
                <w:rFonts w:ascii="Arial" w:hAnsi="Arial"/>
                <w:b/>
              </w:rPr>
              <w:t>5</w:t>
            </w:r>
          </w:p>
        </w:tc>
      </w:tr>
      <w:tr w:rsidR="00F60E70" w14:paraId="0D655BB0" w14:textId="77777777" w:rsidTr="3845D2E1">
        <w:trPr>
          <w:trHeight w:val="315"/>
        </w:trPr>
        <w:tc>
          <w:tcPr>
            <w:tcW w:w="7751" w:type="dxa"/>
            <w:noWrap/>
            <w:vAlign w:val="bottom"/>
          </w:tcPr>
          <w:p w14:paraId="669D36D5" w14:textId="77777777" w:rsidR="00F60E70" w:rsidRPr="00EF06C3" w:rsidRDefault="00FB2948">
            <w:pPr>
              <w:rPr>
                <w:rFonts w:ascii="Arial" w:hAnsi="Arial"/>
                <w:b/>
              </w:rPr>
            </w:pPr>
            <w:r w:rsidRPr="00EF06C3">
              <w:rPr>
                <w:rFonts w:ascii="Arial" w:hAnsi="Arial"/>
                <w:b/>
              </w:rPr>
              <w:t xml:space="preserve">Emerging Arbovirus Issues                                                                      </w:t>
            </w:r>
          </w:p>
        </w:tc>
        <w:tc>
          <w:tcPr>
            <w:tcW w:w="919" w:type="dxa"/>
            <w:noWrap/>
            <w:vAlign w:val="bottom"/>
          </w:tcPr>
          <w:p w14:paraId="384D6D42" w14:textId="0B8A542F" w:rsidR="00F60E70" w:rsidRPr="00EF06C3" w:rsidRDefault="00FB2948" w:rsidP="00A305A5">
            <w:pPr>
              <w:jc w:val="right"/>
              <w:rPr>
                <w:rFonts w:ascii="Arial" w:hAnsi="Arial"/>
                <w:b/>
              </w:rPr>
            </w:pPr>
            <w:r w:rsidRPr="00EF06C3">
              <w:rPr>
                <w:rFonts w:ascii="Arial" w:hAnsi="Arial"/>
                <w:b/>
              </w:rPr>
              <w:t>1</w:t>
            </w:r>
            <w:r w:rsidR="00DC6A67" w:rsidRPr="00EF06C3">
              <w:rPr>
                <w:rFonts w:ascii="Arial" w:hAnsi="Arial"/>
                <w:b/>
              </w:rPr>
              <w:t>8</w:t>
            </w:r>
          </w:p>
        </w:tc>
      </w:tr>
      <w:tr w:rsidR="00331A10" w14:paraId="759E92DC" w14:textId="77777777" w:rsidTr="3845D2E1">
        <w:trPr>
          <w:trHeight w:val="315"/>
        </w:trPr>
        <w:tc>
          <w:tcPr>
            <w:tcW w:w="7751" w:type="dxa"/>
            <w:noWrap/>
            <w:vAlign w:val="bottom"/>
          </w:tcPr>
          <w:p w14:paraId="047B3932" w14:textId="77777777" w:rsidR="00331A10" w:rsidRPr="00EF06C3" w:rsidRDefault="00F60E70">
            <w:pPr>
              <w:rPr>
                <w:rFonts w:ascii="Arial" w:hAnsi="Arial"/>
              </w:rPr>
            </w:pPr>
            <w:r w:rsidRPr="00EF06C3">
              <w:rPr>
                <w:rFonts w:ascii="Arial" w:hAnsi="Arial"/>
              </w:rPr>
              <w:t xml:space="preserve">     Expanding EEE Virus Habitat</w:t>
            </w:r>
          </w:p>
        </w:tc>
        <w:tc>
          <w:tcPr>
            <w:tcW w:w="919" w:type="dxa"/>
            <w:noWrap/>
            <w:vAlign w:val="bottom"/>
          </w:tcPr>
          <w:p w14:paraId="064DE6DE" w14:textId="3B94E7B9" w:rsidR="00331A10" w:rsidRPr="00EF06C3" w:rsidRDefault="00FB2948" w:rsidP="00A305A5">
            <w:pPr>
              <w:jc w:val="right"/>
              <w:rPr>
                <w:rFonts w:ascii="Arial" w:hAnsi="Arial"/>
                <w:b/>
              </w:rPr>
            </w:pPr>
            <w:r w:rsidRPr="00EF06C3">
              <w:rPr>
                <w:rFonts w:ascii="Arial" w:hAnsi="Arial"/>
                <w:b/>
              </w:rPr>
              <w:t>1</w:t>
            </w:r>
            <w:r w:rsidR="00DC6A67" w:rsidRPr="00EF06C3">
              <w:rPr>
                <w:rFonts w:ascii="Arial" w:hAnsi="Arial"/>
                <w:b/>
              </w:rPr>
              <w:t>8</w:t>
            </w:r>
          </w:p>
        </w:tc>
      </w:tr>
      <w:tr w:rsidR="00331A10" w14:paraId="381C1CB2" w14:textId="77777777" w:rsidTr="3845D2E1">
        <w:trPr>
          <w:trHeight w:val="315"/>
        </w:trPr>
        <w:tc>
          <w:tcPr>
            <w:tcW w:w="7751" w:type="dxa"/>
            <w:noWrap/>
            <w:vAlign w:val="bottom"/>
          </w:tcPr>
          <w:p w14:paraId="5F74F54F" w14:textId="77777777" w:rsidR="00331A10" w:rsidRPr="00EF06C3" w:rsidRDefault="00F60E70">
            <w:pPr>
              <w:rPr>
                <w:rFonts w:ascii="Arial" w:hAnsi="Arial"/>
              </w:rPr>
            </w:pPr>
            <w:r w:rsidRPr="00EF06C3">
              <w:rPr>
                <w:rFonts w:ascii="Arial" w:hAnsi="Arial"/>
              </w:rPr>
              <w:t xml:space="preserve">     Introduced Mosquito Species</w:t>
            </w:r>
          </w:p>
        </w:tc>
        <w:tc>
          <w:tcPr>
            <w:tcW w:w="919" w:type="dxa"/>
            <w:noWrap/>
            <w:vAlign w:val="bottom"/>
          </w:tcPr>
          <w:p w14:paraId="24F3CD6A" w14:textId="0C4C3878" w:rsidR="005F5F0D" w:rsidRPr="00EF06C3" w:rsidRDefault="00A305A5" w:rsidP="00A305A5">
            <w:pPr>
              <w:jc w:val="right"/>
              <w:rPr>
                <w:rFonts w:ascii="Arial" w:hAnsi="Arial"/>
                <w:b/>
              </w:rPr>
            </w:pPr>
            <w:r w:rsidRPr="00EF06C3">
              <w:rPr>
                <w:rFonts w:ascii="Arial" w:hAnsi="Arial"/>
                <w:b/>
              </w:rPr>
              <w:t>1</w:t>
            </w:r>
            <w:r w:rsidR="00DC6A67" w:rsidRPr="00EF06C3">
              <w:rPr>
                <w:rFonts w:ascii="Arial" w:hAnsi="Arial"/>
                <w:b/>
              </w:rPr>
              <w:t>9</w:t>
            </w:r>
          </w:p>
        </w:tc>
      </w:tr>
      <w:tr w:rsidR="00331A10" w14:paraId="5FAFBBA0" w14:textId="77777777" w:rsidTr="3845D2E1">
        <w:trPr>
          <w:trHeight w:val="315"/>
        </w:trPr>
        <w:tc>
          <w:tcPr>
            <w:tcW w:w="7751" w:type="dxa"/>
            <w:noWrap/>
            <w:vAlign w:val="bottom"/>
          </w:tcPr>
          <w:p w14:paraId="2985B38E" w14:textId="77777777" w:rsidR="00331A10" w:rsidRPr="00EF06C3" w:rsidRDefault="00F60E70" w:rsidP="000E5F64">
            <w:pPr>
              <w:rPr>
                <w:rFonts w:ascii="Arial" w:hAnsi="Arial"/>
              </w:rPr>
            </w:pPr>
            <w:r w:rsidRPr="00EF06C3">
              <w:rPr>
                <w:rFonts w:ascii="Arial" w:hAnsi="Arial"/>
              </w:rPr>
              <w:t xml:space="preserve">     Introduced or Emerging Diseases</w:t>
            </w:r>
          </w:p>
        </w:tc>
        <w:tc>
          <w:tcPr>
            <w:tcW w:w="919" w:type="dxa"/>
            <w:noWrap/>
            <w:vAlign w:val="bottom"/>
          </w:tcPr>
          <w:p w14:paraId="09460EBA" w14:textId="6D2E2AE5" w:rsidR="00331A10" w:rsidRPr="00EF06C3" w:rsidRDefault="00DC6A67" w:rsidP="00A305A5">
            <w:pPr>
              <w:jc w:val="right"/>
              <w:rPr>
                <w:rFonts w:ascii="Arial" w:hAnsi="Arial"/>
                <w:b/>
              </w:rPr>
            </w:pPr>
            <w:r w:rsidRPr="00EF06C3">
              <w:rPr>
                <w:rFonts w:ascii="Arial" w:hAnsi="Arial"/>
                <w:b/>
              </w:rPr>
              <w:t>20</w:t>
            </w:r>
          </w:p>
        </w:tc>
      </w:tr>
      <w:tr w:rsidR="002A3190" w14:paraId="396904B4" w14:textId="77777777" w:rsidTr="3845D2E1">
        <w:trPr>
          <w:trHeight w:val="315"/>
        </w:trPr>
        <w:tc>
          <w:tcPr>
            <w:tcW w:w="7751" w:type="dxa"/>
            <w:noWrap/>
            <w:vAlign w:val="bottom"/>
          </w:tcPr>
          <w:p w14:paraId="2A487EE6" w14:textId="77777777" w:rsidR="002A3190" w:rsidRPr="00EF06C3" w:rsidRDefault="002A3190" w:rsidP="000E5F64">
            <w:pPr>
              <w:rPr>
                <w:rFonts w:ascii="Arial" w:hAnsi="Arial"/>
              </w:rPr>
            </w:pPr>
            <w:r w:rsidRPr="00EF06C3">
              <w:rPr>
                <w:rFonts w:ascii="Arial" w:hAnsi="Arial"/>
              </w:rPr>
              <w:t xml:space="preserve">     Insecticide Resistance</w:t>
            </w:r>
          </w:p>
        </w:tc>
        <w:tc>
          <w:tcPr>
            <w:tcW w:w="919" w:type="dxa"/>
            <w:noWrap/>
            <w:vAlign w:val="bottom"/>
          </w:tcPr>
          <w:p w14:paraId="3A390B08" w14:textId="0AB73751" w:rsidR="002A3190" w:rsidRPr="00EF06C3" w:rsidRDefault="00DC6A67" w:rsidP="00A305A5">
            <w:pPr>
              <w:jc w:val="right"/>
              <w:rPr>
                <w:rFonts w:ascii="Arial" w:hAnsi="Arial"/>
                <w:b/>
              </w:rPr>
            </w:pPr>
            <w:r w:rsidRPr="00EF06C3">
              <w:rPr>
                <w:rFonts w:ascii="Arial" w:hAnsi="Arial"/>
                <w:b/>
              </w:rPr>
              <w:t>20</w:t>
            </w:r>
          </w:p>
        </w:tc>
      </w:tr>
      <w:tr w:rsidR="000E5F64" w14:paraId="077E9B33" w14:textId="77777777" w:rsidTr="3845D2E1">
        <w:trPr>
          <w:trHeight w:val="315"/>
        </w:trPr>
        <w:tc>
          <w:tcPr>
            <w:tcW w:w="7751" w:type="dxa"/>
            <w:noWrap/>
            <w:vAlign w:val="bottom"/>
          </w:tcPr>
          <w:p w14:paraId="73BDE2F5" w14:textId="77777777" w:rsidR="000E5F64" w:rsidRPr="00EF06C3" w:rsidRDefault="00FB2948" w:rsidP="000E5F64">
            <w:pPr>
              <w:rPr>
                <w:rFonts w:ascii="Arial" w:hAnsi="Arial"/>
                <w:b/>
              </w:rPr>
            </w:pPr>
            <w:r w:rsidRPr="00EF06C3">
              <w:rPr>
                <w:rFonts w:ascii="Arial" w:hAnsi="Arial"/>
                <w:b/>
              </w:rPr>
              <w:t xml:space="preserve">Multi- Agency Response                                                                           </w:t>
            </w:r>
          </w:p>
        </w:tc>
        <w:tc>
          <w:tcPr>
            <w:tcW w:w="919" w:type="dxa"/>
            <w:noWrap/>
            <w:vAlign w:val="bottom"/>
          </w:tcPr>
          <w:p w14:paraId="56B8B82E" w14:textId="57353632" w:rsidR="000E5F64" w:rsidRPr="00EF06C3" w:rsidDel="005F5F0D" w:rsidRDefault="00681E26" w:rsidP="00A305A5">
            <w:pPr>
              <w:jc w:val="right"/>
              <w:rPr>
                <w:rFonts w:ascii="Arial" w:hAnsi="Arial"/>
                <w:b/>
              </w:rPr>
            </w:pPr>
            <w:r w:rsidRPr="00EF06C3">
              <w:rPr>
                <w:rFonts w:ascii="Arial" w:hAnsi="Arial"/>
                <w:b/>
              </w:rPr>
              <w:t>2</w:t>
            </w:r>
            <w:r w:rsidR="00DC6A67" w:rsidRPr="00EF06C3">
              <w:rPr>
                <w:rFonts w:ascii="Arial" w:hAnsi="Arial"/>
                <w:b/>
              </w:rPr>
              <w:t>2</w:t>
            </w:r>
          </w:p>
        </w:tc>
      </w:tr>
      <w:tr w:rsidR="000E5F64" w14:paraId="5FF6C0ED" w14:textId="77777777" w:rsidTr="3845D2E1">
        <w:trPr>
          <w:trHeight w:val="315"/>
        </w:trPr>
        <w:tc>
          <w:tcPr>
            <w:tcW w:w="7751" w:type="dxa"/>
            <w:noWrap/>
            <w:vAlign w:val="bottom"/>
          </w:tcPr>
          <w:p w14:paraId="1F14A8E1" w14:textId="311A7F8F" w:rsidR="000E5F64" w:rsidRPr="00EF06C3" w:rsidRDefault="00FB2948" w:rsidP="000E5F64">
            <w:pPr>
              <w:rPr>
                <w:rFonts w:ascii="Arial" w:hAnsi="Arial"/>
                <w:b/>
              </w:rPr>
            </w:pPr>
            <w:r w:rsidRPr="00EF06C3">
              <w:rPr>
                <w:rFonts w:ascii="Arial" w:hAnsi="Arial"/>
                <w:b/>
              </w:rPr>
              <w:t>Table 1:</w:t>
            </w:r>
            <w:r w:rsidR="001F6212" w:rsidRPr="00EF06C3">
              <w:rPr>
                <w:rFonts w:ascii="Arial" w:hAnsi="Arial"/>
                <w:b/>
              </w:rPr>
              <w:t xml:space="preserve"> </w:t>
            </w:r>
            <w:r w:rsidRPr="00EF06C3">
              <w:rPr>
                <w:rFonts w:ascii="Arial" w:hAnsi="Arial"/>
                <w:b/>
              </w:rPr>
              <w:t>Guidelines for Phased Response - WNV</w:t>
            </w:r>
            <w:r w:rsidRPr="00EF06C3" w:rsidDel="00F60E70">
              <w:rPr>
                <w:rFonts w:ascii="Arial" w:hAnsi="Arial"/>
                <w:b/>
              </w:rPr>
              <w:t xml:space="preserve"> </w:t>
            </w:r>
          </w:p>
        </w:tc>
        <w:tc>
          <w:tcPr>
            <w:tcW w:w="919" w:type="dxa"/>
            <w:noWrap/>
            <w:vAlign w:val="bottom"/>
          </w:tcPr>
          <w:p w14:paraId="769F7FCD" w14:textId="03A1C4F8" w:rsidR="000E5F64" w:rsidRPr="00EF06C3" w:rsidDel="005F5F0D" w:rsidRDefault="003F788D" w:rsidP="00A305A5">
            <w:pPr>
              <w:jc w:val="right"/>
              <w:rPr>
                <w:rFonts w:ascii="Arial" w:hAnsi="Arial"/>
                <w:b/>
              </w:rPr>
            </w:pPr>
            <w:r w:rsidRPr="00EF06C3">
              <w:rPr>
                <w:rFonts w:ascii="Arial" w:hAnsi="Arial"/>
                <w:b/>
              </w:rPr>
              <w:t>2</w:t>
            </w:r>
            <w:r w:rsidR="00DC6A67" w:rsidRPr="00EF06C3">
              <w:rPr>
                <w:rFonts w:ascii="Arial" w:hAnsi="Arial"/>
                <w:b/>
              </w:rPr>
              <w:t>4</w:t>
            </w:r>
          </w:p>
        </w:tc>
      </w:tr>
      <w:tr w:rsidR="00331A10" w14:paraId="0056A961" w14:textId="77777777" w:rsidTr="3845D2E1">
        <w:trPr>
          <w:trHeight w:val="315"/>
        </w:trPr>
        <w:tc>
          <w:tcPr>
            <w:tcW w:w="7751" w:type="dxa"/>
            <w:noWrap/>
            <w:vAlign w:val="bottom"/>
          </w:tcPr>
          <w:p w14:paraId="18541BD7" w14:textId="5CFC54B0" w:rsidR="00331A10" w:rsidRPr="00EF06C3" w:rsidRDefault="00FB2948">
            <w:pPr>
              <w:rPr>
                <w:rFonts w:ascii="Arial" w:hAnsi="Arial"/>
                <w:b/>
              </w:rPr>
            </w:pPr>
            <w:r w:rsidRPr="00EF06C3">
              <w:rPr>
                <w:rFonts w:ascii="Arial" w:hAnsi="Arial"/>
                <w:b/>
              </w:rPr>
              <w:t>Table 2:</w:t>
            </w:r>
            <w:r w:rsidR="001F6212" w:rsidRPr="00EF06C3">
              <w:rPr>
                <w:rFonts w:ascii="Arial" w:hAnsi="Arial"/>
                <w:b/>
              </w:rPr>
              <w:t xml:space="preserve"> </w:t>
            </w:r>
            <w:r w:rsidRPr="00EF06C3">
              <w:rPr>
                <w:rFonts w:ascii="Arial" w:hAnsi="Arial"/>
                <w:b/>
              </w:rPr>
              <w:t>Guidelines for Phased Response - EEE</w:t>
            </w:r>
          </w:p>
        </w:tc>
        <w:tc>
          <w:tcPr>
            <w:tcW w:w="919" w:type="dxa"/>
            <w:noWrap/>
            <w:vAlign w:val="bottom"/>
          </w:tcPr>
          <w:p w14:paraId="6DBCD57A" w14:textId="65AB2C62" w:rsidR="00331A10" w:rsidRPr="00EF06C3" w:rsidRDefault="00FB2948" w:rsidP="00A305A5">
            <w:pPr>
              <w:jc w:val="right"/>
              <w:rPr>
                <w:rFonts w:ascii="Arial" w:hAnsi="Arial"/>
                <w:b/>
              </w:rPr>
            </w:pPr>
            <w:r w:rsidRPr="00EF06C3">
              <w:rPr>
                <w:rFonts w:ascii="Arial" w:hAnsi="Arial"/>
                <w:b/>
              </w:rPr>
              <w:t>2</w:t>
            </w:r>
            <w:r w:rsidR="00DC6A67" w:rsidRPr="00EF06C3">
              <w:rPr>
                <w:rFonts w:ascii="Arial" w:hAnsi="Arial"/>
                <w:b/>
              </w:rPr>
              <w:t>7</w:t>
            </w:r>
          </w:p>
        </w:tc>
      </w:tr>
      <w:tr w:rsidR="00331A10" w14:paraId="756F1311" w14:textId="77777777" w:rsidTr="3845D2E1">
        <w:trPr>
          <w:trHeight w:val="315"/>
        </w:trPr>
        <w:tc>
          <w:tcPr>
            <w:tcW w:w="7751" w:type="dxa"/>
            <w:noWrap/>
            <w:vAlign w:val="bottom"/>
          </w:tcPr>
          <w:p w14:paraId="17AC8BB0" w14:textId="5749D6E0" w:rsidR="00331A10" w:rsidRPr="00EF06C3" w:rsidRDefault="00FB2948">
            <w:pPr>
              <w:rPr>
                <w:rFonts w:ascii="Arial" w:hAnsi="Arial"/>
                <w:b/>
              </w:rPr>
            </w:pPr>
            <w:r w:rsidRPr="00EF06C3">
              <w:rPr>
                <w:rFonts w:ascii="Arial" w:hAnsi="Arial"/>
                <w:b/>
              </w:rPr>
              <w:t xml:space="preserve">Table 3: Guidelines for Phased Response - </w:t>
            </w:r>
            <w:r w:rsidRPr="00EF06C3">
              <w:rPr>
                <w:rFonts w:ascii="Arial" w:hAnsi="Arial"/>
                <w:b/>
                <w:i/>
              </w:rPr>
              <w:t>Aedes albopictus</w:t>
            </w:r>
            <w:r w:rsidRPr="00EF06C3" w:rsidDel="00FB2948">
              <w:rPr>
                <w:rFonts w:ascii="Arial" w:hAnsi="Arial"/>
                <w:b/>
              </w:rPr>
              <w:t xml:space="preserve"> </w:t>
            </w:r>
          </w:p>
        </w:tc>
        <w:tc>
          <w:tcPr>
            <w:tcW w:w="919" w:type="dxa"/>
            <w:noWrap/>
            <w:vAlign w:val="bottom"/>
          </w:tcPr>
          <w:p w14:paraId="5177A12D" w14:textId="4889CC35" w:rsidR="00331A10" w:rsidRPr="00EF06C3" w:rsidRDefault="00DC6A67" w:rsidP="00A305A5">
            <w:pPr>
              <w:jc w:val="right"/>
              <w:rPr>
                <w:rFonts w:ascii="Arial" w:hAnsi="Arial"/>
                <w:b/>
              </w:rPr>
            </w:pPr>
            <w:r w:rsidRPr="00EF06C3">
              <w:rPr>
                <w:rFonts w:ascii="Arial" w:hAnsi="Arial"/>
                <w:b/>
              </w:rPr>
              <w:t>31</w:t>
            </w:r>
          </w:p>
        </w:tc>
      </w:tr>
      <w:tr w:rsidR="00434202" w14:paraId="3EDEC627" w14:textId="77777777" w:rsidTr="3845D2E1">
        <w:trPr>
          <w:trHeight w:val="315"/>
        </w:trPr>
        <w:tc>
          <w:tcPr>
            <w:tcW w:w="7751" w:type="dxa"/>
            <w:noWrap/>
            <w:vAlign w:val="bottom"/>
          </w:tcPr>
          <w:p w14:paraId="413B6FC8" w14:textId="74F3D8B2" w:rsidR="00434202" w:rsidRPr="00EF06C3" w:rsidRDefault="00434202" w:rsidP="00434202">
            <w:pPr>
              <w:rPr>
                <w:rFonts w:ascii="Arial" w:hAnsi="Arial"/>
                <w:b/>
              </w:rPr>
            </w:pPr>
            <w:r w:rsidRPr="00EF06C3">
              <w:rPr>
                <w:rFonts w:ascii="Arial" w:hAnsi="Arial"/>
                <w:b/>
              </w:rPr>
              <w:t xml:space="preserve">Figure 1: </w:t>
            </w:r>
            <w:r w:rsidR="003F788D" w:rsidRPr="00EF06C3">
              <w:rPr>
                <w:rFonts w:ascii="Arial" w:hAnsi="Arial"/>
                <w:b/>
              </w:rPr>
              <w:t xml:space="preserve">County of Residence of </w:t>
            </w:r>
            <w:r w:rsidR="0071688F" w:rsidRPr="00EF06C3">
              <w:rPr>
                <w:rFonts w:ascii="Arial" w:hAnsi="Arial"/>
                <w:b/>
              </w:rPr>
              <w:t>EEE</w:t>
            </w:r>
            <w:r w:rsidR="003F788D" w:rsidRPr="00EF06C3">
              <w:rPr>
                <w:rFonts w:ascii="Arial" w:hAnsi="Arial"/>
                <w:b/>
              </w:rPr>
              <w:t xml:space="preserve"> Human Cases</w:t>
            </w:r>
          </w:p>
        </w:tc>
        <w:tc>
          <w:tcPr>
            <w:tcW w:w="919" w:type="dxa"/>
            <w:noWrap/>
            <w:vAlign w:val="bottom"/>
          </w:tcPr>
          <w:p w14:paraId="203C2832" w14:textId="6A3FE464" w:rsidR="00434202" w:rsidRPr="00EF06C3" w:rsidRDefault="00DC6A67" w:rsidP="00A305A5">
            <w:pPr>
              <w:jc w:val="right"/>
              <w:rPr>
                <w:rFonts w:ascii="Arial" w:hAnsi="Arial"/>
                <w:b/>
              </w:rPr>
            </w:pPr>
            <w:r w:rsidRPr="00EF06C3">
              <w:rPr>
                <w:rFonts w:ascii="Arial" w:hAnsi="Arial"/>
                <w:b/>
              </w:rPr>
              <w:t>31</w:t>
            </w:r>
          </w:p>
        </w:tc>
      </w:tr>
      <w:tr w:rsidR="00331A10" w14:paraId="6A834DAA" w14:textId="77777777" w:rsidTr="3845D2E1">
        <w:trPr>
          <w:trHeight w:val="315"/>
        </w:trPr>
        <w:tc>
          <w:tcPr>
            <w:tcW w:w="7751" w:type="dxa"/>
            <w:noWrap/>
            <w:vAlign w:val="bottom"/>
          </w:tcPr>
          <w:p w14:paraId="0364A4A8" w14:textId="02AA0FB4" w:rsidR="00331A10" w:rsidRPr="00EF06C3" w:rsidRDefault="00FB2948">
            <w:pPr>
              <w:rPr>
                <w:rFonts w:ascii="Arial" w:hAnsi="Arial"/>
                <w:b/>
              </w:rPr>
            </w:pPr>
            <w:r w:rsidRPr="00EF06C3">
              <w:rPr>
                <w:rFonts w:ascii="Arial" w:hAnsi="Arial"/>
                <w:b/>
              </w:rPr>
              <w:t xml:space="preserve">Figure </w:t>
            </w:r>
            <w:r w:rsidR="00434202" w:rsidRPr="00EF06C3">
              <w:rPr>
                <w:rFonts w:ascii="Arial" w:hAnsi="Arial"/>
                <w:b/>
              </w:rPr>
              <w:t>2</w:t>
            </w:r>
            <w:r w:rsidRPr="00EF06C3">
              <w:rPr>
                <w:rFonts w:ascii="Arial" w:hAnsi="Arial"/>
                <w:b/>
              </w:rPr>
              <w:t xml:space="preserve">: </w:t>
            </w:r>
            <w:r w:rsidR="0071688F" w:rsidRPr="00EF06C3">
              <w:rPr>
                <w:rFonts w:ascii="Arial" w:hAnsi="Arial"/>
                <w:b/>
              </w:rPr>
              <w:t>County</w:t>
            </w:r>
            <w:r w:rsidR="003F788D" w:rsidRPr="00EF06C3">
              <w:rPr>
                <w:rFonts w:ascii="Arial" w:hAnsi="Arial"/>
                <w:b/>
              </w:rPr>
              <w:t xml:space="preserve"> of Residence of WNV Cases</w:t>
            </w:r>
          </w:p>
        </w:tc>
        <w:tc>
          <w:tcPr>
            <w:tcW w:w="919" w:type="dxa"/>
            <w:noWrap/>
            <w:vAlign w:val="bottom"/>
          </w:tcPr>
          <w:p w14:paraId="470D7661" w14:textId="30933203" w:rsidR="00331A10" w:rsidRPr="00EF06C3" w:rsidRDefault="003F788D" w:rsidP="00A305A5">
            <w:pPr>
              <w:jc w:val="right"/>
              <w:rPr>
                <w:rFonts w:ascii="Arial" w:hAnsi="Arial"/>
                <w:b/>
              </w:rPr>
            </w:pPr>
            <w:r w:rsidRPr="00EF06C3">
              <w:rPr>
                <w:rFonts w:ascii="Arial" w:hAnsi="Arial"/>
                <w:b/>
              </w:rPr>
              <w:t>3</w:t>
            </w:r>
            <w:r w:rsidR="0071688F" w:rsidRPr="00EF06C3">
              <w:rPr>
                <w:rFonts w:ascii="Arial" w:hAnsi="Arial"/>
                <w:b/>
              </w:rPr>
              <w:t>2</w:t>
            </w:r>
          </w:p>
        </w:tc>
      </w:tr>
      <w:tr w:rsidR="00331A10" w14:paraId="3325C30E" w14:textId="77777777" w:rsidTr="3845D2E1">
        <w:trPr>
          <w:trHeight w:val="315"/>
        </w:trPr>
        <w:tc>
          <w:tcPr>
            <w:tcW w:w="7751" w:type="dxa"/>
            <w:noWrap/>
            <w:vAlign w:val="bottom"/>
          </w:tcPr>
          <w:p w14:paraId="4A475836" w14:textId="619CE901" w:rsidR="00331A10" w:rsidRPr="00EF06C3" w:rsidRDefault="00FB2948" w:rsidP="00D00F69">
            <w:pPr>
              <w:rPr>
                <w:rFonts w:ascii="Arial" w:hAnsi="Arial"/>
                <w:b/>
              </w:rPr>
            </w:pPr>
            <w:r w:rsidRPr="00EF06C3">
              <w:rPr>
                <w:rFonts w:ascii="Arial" w:hAnsi="Arial"/>
                <w:b/>
              </w:rPr>
              <w:t xml:space="preserve">Figure </w:t>
            </w:r>
            <w:r w:rsidR="00434202" w:rsidRPr="00EF06C3">
              <w:rPr>
                <w:rFonts w:ascii="Arial" w:hAnsi="Arial"/>
                <w:b/>
              </w:rPr>
              <w:t>3</w:t>
            </w:r>
            <w:r w:rsidRPr="00EF06C3">
              <w:rPr>
                <w:rFonts w:ascii="Arial" w:hAnsi="Arial"/>
                <w:b/>
              </w:rPr>
              <w:t xml:space="preserve">: Location of </w:t>
            </w:r>
            <w:r w:rsidR="008B4EB2" w:rsidRPr="00EF06C3">
              <w:rPr>
                <w:rFonts w:ascii="Arial" w:hAnsi="Arial"/>
                <w:b/>
              </w:rPr>
              <w:t>DPH</w:t>
            </w:r>
            <w:r w:rsidRPr="00EF06C3">
              <w:rPr>
                <w:rFonts w:ascii="Arial" w:hAnsi="Arial"/>
                <w:b/>
              </w:rPr>
              <w:t xml:space="preserve"> Long-term Trap Sites</w:t>
            </w:r>
          </w:p>
        </w:tc>
        <w:tc>
          <w:tcPr>
            <w:tcW w:w="919" w:type="dxa"/>
            <w:noWrap/>
            <w:vAlign w:val="bottom"/>
          </w:tcPr>
          <w:p w14:paraId="2E0FE736" w14:textId="0439CC1D" w:rsidR="00331A10" w:rsidRPr="00EF06C3" w:rsidRDefault="003F788D" w:rsidP="00A305A5">
            <w:pPr>
              <w:jc w:val="right"/>
              <w:rPr>
                <w:rFonts w:ascii="Arial" w:hAnsi="Arial"/>
                <w:b/>
              </w:rPr>
            </w:pPr>
            <w:r w:rsidRPr="00EF06C3">
              <w:rPr>
                <w:rFonts w:ascii="Arial" w:hAnsi="Arial"/>
                <w:b/>
              </w:rPr>
              <w:t>3</w:t>
            </w:r>
            <w:r w:rsidR="0071688F" w:rsidRPr="00EF06C3">
              <w:rPr>
                <w:rFonts w:ascii="Arial" w:hAnsi="Arial"/>
                <w:b/>
              </w:rPr>
              <w:t>2</w:t>
            </w:r>
          </w:p>
        </w:tc>
      </w:tr>
      <w:tr w:rsidR="00331A10" w14:paraId="3C86BD26" w14:textId="77777777" w:rsidTr="3845D2E1">
        <w:trPr>
          <w:trHeight w:val="315"/>
        </w:trPr>
        <w:tc>
          <w:tcPr>
            <w:tcW w:w="7751" w:type="dxa"/>
            <w:noWrap/>
            <w:vAlign w:val="bottom"/>
          </w:tcPr>
          <w:p w14:paraId="4AB8D204" w14:textId="38E2DBFA" w:rsidR="00331A10" w:rsidRPr="00EF06C3" w:rsidRDefault="00FB2948">
            <w:pPr>
              <w:rPr>
                <w:rFonts w:ascii="Arial" w:hAnsi="Arial"/>
                <w:b/>
              </w:rPr>
            </w:pPr>
            <w:r w:rsidRPr="00EF06C3">
              <w:rPr>
                <w:rFonts w:ascii="Arial" w:hAnsi="Arial"/>
                <w:b/>
              </w:rPr>
              <w:t xml:space="preserve">Figure </w:t>
            </w:r>
            <w:r w:rsidR="00434202" w:rsidRPr="00EF06C3">
              <w:rPr>
                <w:rFonts w:ascii="Arial" w:hAnsi="Arial"/>
                <w:b/>
              </w:rPr>
              <w:t>4</w:t>
            </w:r>
            <w:r w:rsidRPr="00EF06C3">
              <w:rPr>
                <w:rFonts w:ascii="Arial" w:hAnsi="Arial"/>
                <w:b/>
              </w:rPr>
              <w:t xml:space="preserve">: Month of Symptom Onset, Human Cases of </w:t>
            </w:r>
            <w:r w:rsidR="00175D62" w:rsidRPr="00EF06C3">
              <w:rPr>
                <w:rFonts w:ascii="Arial" w:hAnsi="Arial"/>
                <w:b/>
              </w:rPr>
              <w:t>EEE and WNV</w:t>
            </w:r>
          </w:p>
        </w:tc>
        <w:tc>
          <w:tcPr>
            <w:tcW w:w="919" w:type="dxa"/>
            <w:noWrap/>
            <w:vAlign w:val="bottom"/>
          </w:tcPr>
          <w:p w14:paraId="2F5DCCCE" w14:textId="288DF211" w:rsidR="00331A10" w:rsidRPr="00EF06C3" w:rsidRDefault="003F788D" w:rsidP="00A305A5">
            <w:pPr>
              <w:jc w:val="right"/>
              <w:rPr>
                <w:rFonts w:ascii="Arial" w:hAnsi="Arial"/>
                <w:b/>
              </w:rPr>
            </w:pPr>
            <w:r w:rsidRPr="00EF06C3">
              <w:rPr>
                <w:rFonts w:ascii="Arial" w:hAnsi="Arial"/>
                <w:b/>
              </w:rPr>
              <w:t>3</w:t>
            </w:r>
            <w:r w:rsidR="0071688F" w:rsidRPr="00EF06C3">
              <w:rPr>
                <w:rFonts w:ascii="Arial" w:hAnsi="Arial"/>
                <w:b/>
              </w:rPr>
              <w:t>3</w:t>
            </w:r>
          </w:p>
        </w:tc>
      </w:tr>
      <w:tr w:rsidR="00331A10" w14:paraId="35F32B50" w14:textId="77777777" w:rsidTr="3845D2E1">
        <w:trPr>
          <w:trHeight w:val="315"/>
        </w:trPr>
        <w:tc>
          <w:tcPr>
            <w:tcW w:w="7751" w:type="dxa"/>
            <w:noWrap/>
            <w:vAlign w:val="bottom"/>
          </w:tcPr>
          <w:p w14:paraId="18132B21" w14:textId="77777777" w:rsidR="00331A10" w:rsidRPr="00EF06C3" w:rsidRDefault="00FB2948">
            <w:pPr>
              <w:rPr>
                <w:rFonts w:ascii="Arial" w:hAnsi="Arial"/>
                <w:b/>
              </w:rPr>
            </w:pPr>
            <w:r w:rsidRPr="00EF06C3">
              <w:rPr>
                <w:rFonts w:ascii="Arial" w:hAnsi="Arial"/>
                <w:b/>
              </w:rPr>
              <w:t xml:space="preserve">Figure </w:t>
            </w:r>
            <w:r w:rsidR="00434202" w:rsidRPr="00EF06C3">
              <w:rPr>
                <w:rFonts w:ascii="Arial" w:hAnsi="Arial"/>
                <w:b/>
              </w:rPr>
              <w:t>5</w:t>
            </w:r>
            <w:r w:rsidRPr="00EF06C3">
              <w:rPr>
                <w:rFonts w:ascii="Arial" w:hAnsi="Arial"/>
                <w:b/>
              </w:rPr>
              <w:t xml:space="preserve">: Location of </w:t>
            </w:r>
            <w:r w:rsidRPr="00EF06C3">
              <w:rPr>
                <w:rFonts w:ascii="Arial" w:hAnsi="Arial"/>
                <w:b/>
                <w:i/>
              </w:rPr>
              <w:t>Aedes albopictus</w:t>
            </w:r>
            <w:r w:rsidRPr="00EF06C3">
              <w:rPr>
                <w:rFonts w:ascii="Arial" w:hAnsi="Arial"/>
                <w:b/>
              </w:rPr>
              <w:t xml:space="preserve"> Collections- map</w:t>
            </w:r>
          </w:p>
        </w:tc>
        <w:tc>
          <w:tcPr>
            <w:tcW w:w="919" w:type="dxa"/>
            <w:noWrap/>
            <w:vAlign w:val="bottom"/>
          </w:tcPr>
          <w:p w14:paraId="326A600A" w14:textId="66688358" w:rsidR="00331A10" w:rsidRPr="00EF06C3" w:rsidRDefault="003F788D" w:rsidP="00A305A5">
            <w:pPr>
              <w:jc w:val="right"/>
              <w:rPr>
                <w:rFonts w:ascii="Arial" w:hAnsi="Arial"/>
                <w:b/>
              </w:rPr>
            </w:pPr>
            <w:r w:rsidRPr="00EF06C3">
              <w:rPr>
                <w:rFonts w:ascii="Arial" w:hAnsi="Arial"/>
                <w:b/>
              </w:rPr>
              <w:t>3</w:t>
            </w:r>
            <w:r w:rsidR="0071688F" w:rsidRPr="00EF06C3">
              <w:rPr>
                <w:rFonts w:ascii="Arial" w:hAnsi="Arial"/>
                <w:b/>
              </w:rPr>
              <w:t>3</w:t>
            </w:r>
          </w:p>
        </w:tc>
      </w:tr>
      <w:tr w:rsidR="00331A10" w14:paraId="66E6E8BE" w14:textId="77777777" w:rsidTr="3845D2E1">
        <w:trPr>
          <w:trHeight w:val="315"/>
        </w:trPr>
        <w:tc>
          <w:tcPr>
            <w:tcW w:w="7751" w:type="dxa"/>
            <w:noWrap/>
            <w:vAlign w:val="bottom"/>
          </w:tcPr>
          <w:p w14:paraId="1785D48C" w14:textId="46C541A4" w:rsidR="00331A10" w:rsidRPr="00EF06C3" w:rsidRDefault="00FB2948" w:rsidP="00FB2948">
            <w:pPr>
              <w:rPr>
                <w:rFonts w:ascii="Arial" w:hAnsi="Arial"/>
                <w:b/>
                <w:color w:val="000000"/>
              </w:rPr>
            </w:pPr>
            <w:r w:rsidRPr="00EF06C3">
              <w:rPr>
                <w:rFonts w:ascii="Arial" w:hAnsi="Arial"/>
                <w:b/>
                <w:color w:val="000000"/>
              </w:rPr>
              <w:t xml:space="preserve">Appendix 1: Mosquitoes Associated with Arboviral Activity in </w:t>
            </w:r>
            <w:r w:rsidR="003F788D" w:rsidRPr="00EF06C3">
              <w:rPr>
                <w:rFonts w:ascii="Arial" w:hAnsi="Arial"/>
                <w:b/>
                <w:color w:val="000000"/>
              </w:rPr>
              <w:t>MA</w:t>
            </w:r>
          </w:p>
        </w:tc>
        <w:tc>
          <w:tcPr>
            <w:tcW w:w="919" w:type="dxa"/>
            <w:noWrap/>
            <w:vAlign w:val="bottom"/>
          </w:tcPr>
          <w:p w14:paraId="0437ACA5" w14:textId="21047C9F" w:rsidR="00331A10" w:rsidRPr="00EF06C3" w:rsidRDefault="003F788D" w:rsidP="00A305A5">
            <w:pPr>
              <w:jc w:val="right"/>
              <w:rPr>
                <w:rFonts w:ascii="Arial" w:hAnsi="Arial"/>
                <w:b/>
              </w:rPr>
            </w:pPr>
            <w:r w:rsidRPr="00EF06C3">
              <w:rPr>
                <w:rFonts w:ascii="Arial" w:hAnsi="Arial"/>
                <w:b/>
              </w:rPr>
              <w:t>3</w:t>
            </w:r>
            <w:r w:rsidR="0071688F" w:rsidRPr="00EF06C3">
              <w:rPr>
                <w:rFonts w:ascii="Arial" w:hAnsi="Arial"/>
                <w:b/>
              </w:rPr>
              <w:t>4</w:t>
            </w:r>
          </w:p>
        </w:tc>
      </w:tr>
      <w:tr w:rsidR="00331A10" w14:paraId="39FB59CF" w14:textId="77777777" w:rsidTr="3845D2E1">
        <w:trPr>
          <w:trHeight w:val="567"/>
        </w:trPr>
        <w:tc>
          <w:tcPr>
            <w:tcW w:w="7751" w:type="dxa"/>
            <w:noWrap/>
            <w:vAlign w:val="bottom"/>
          </w:tcPr>
          <w:p w14:paraId="437BA0B5" w14:textId="18740A7F" w:rsidR="00FB2948" w:rsidRPr="00EF06C3" w:rsidRDefault="00FB2948" w:rsidP="00FB2948">
            <w:pPr>
              <w:rPr>
                <w:rFonts w:ascii="Arial" w:hAnsi="Arial"/>
                <w:b/>
                <w:color w:val="000000"/>
              </w:rPr>
            </w:pPr>
            <w:r w:rsidRPr="00EF06C3">
              <w:rPr>
                <w:rFonts w:ascii="Arial" w:hAnsi="Arial"/>
                <w:b/>
                <w:color w:val="000000"/>
              </w:rPr>
              <w:t>Appendix 2: Recommended Cancellation Times for Outdoor</w:t>
            </w:r>
          </w:p>
          <w:p w14:paraId="78D117DE" w14:textId="77777777" w:rsidR="00331A10" w:rsidRPr="00EF06C3" w:rsidRDefault="00FB2948" w:rsidP="00FB2948">
            <w:pPr>
              <w:rPr>
                <w:rFonts w:ascii="Arial" w:hAnsi="Arial"/>
                <w:b/>
                <w:color w:val="000000"/>
              </w:rPr>
            </w:pPr>
            <w:r w:rsidRPr="00EF06C3">
              <w:rPr>
                <w:rFonts w:ascii="Arial" w:hAnsi="Arial"/>
                <w:b/>
                <w:color w:val="000000"/>
              </w:rPr>
              <w:t xml:space="preserve">Activities in Areas of Elevated Risk for EEE </w:t>
            </w:r>
          </w:p>
        </w:tc>
        <w:tc>
          <w:tcPr>
            <w:tcW w:w="919" w:type="dxa"/>
            <w:noWrap/>
            <w:vAlign w:val="bottom"/>
          </w:tcPr>
          <w:p w14:paraId="088D90DE" w14:textId="5EB87D2A" w:rsidR="00331A10" w:rsidRPr="00EF06C3" w:rsidRDefault="00F07E56" w:rsidP="00F07E56">
            <w:pPr>
              <w:ind w:left="-1"/>
              <w:jc w:val="right"/>
              <w:rPr>
                <w:rFonts w:ascii="Arial" w:hAnsi="Arial"/>
                <w:b/>
              </w:rPr>
            </w:pPr>
            <w:r w:rsidRPr="00EF06C3">
              <w:rPr>
                <w:rFonts w:ascii="Arial" w:hAnsi="Arial"/>
                <w:b/>
              </w:rPr>
              <w:t xml:space="preserve">         3</w:t>
            </w:r>
            <w:r w:rsidR="009C1F99" w:rsidRPr="00EF06C3">
              <w:rPr>
                <w:rFonts w:ascii="Arial" w:hAnsi="Arial"/>
                <w:b/>
              </w:rPr>
              <w:t>5</w:t>
            </w:r>
          </w:p>
        </w:tc>
      </w:tr>
      <w:tr w:rsidR="00F07E56" w14:paraId="11B1F5A6" w14:textId="77777777" w:rsidTr="3845D2E1">
        <w:trPr>
          <w:trHeight w:val="287"/>
        </w:trPr>
        <w:tc>
          <w:tcPr>
            <w:tcW w:w="7751" w:type="dxa"/>
            <w:noWrap/>
            <w:vAlign w:val="bottom"/>
          </w:tcPr>
          <w:p w14:paraId="0D3D2AC2" w14:textId="22475C86" w:rsidR="00F07E56" w:rsidRPr="00EF06C3" w:rsidRDefault="00F07E56" w:rsidP="00FB2948">
            <w:pPr>
              <w:rPr>
                <w:rFonts w:ascii="Arial" w:hAnsi="Arial"/>
                <w:b/>
                <w:color w:val="000000"/>
              </w:rPr>
            </w:pPr>
            <w:r w:rsidRPr="00EF06C3">
              <w:rPr>
                <w:rFonts w:ascii="Arial" w:hAnsi="Arial"/>
                <w:b/>
                <w:color w:val="000000"/>
              </w:rPr>
              <w:t>References</w:t>
            </w:r>
          </w:p>
        </w:tc>
        <w:tc>
          <w:tcPr>
            <w:tcW w:w="919" w:type="dxa"/>
            <w:noWrap/>
            <w:vAlign w:val="bottom"/>
          </w:tcPr>
          <w:p w14:paraId="7E9E15A9" w14:textId="1EE563E9" w:rsidR="00F07E56" w:rsidRPr="00EF06C3" w:rsidRDefault="00F07E56" w:rsidP="00F07E56">
            <w:pPr>
              <w:ind w:left="-1"/>
              <w:jc w:val="right"/>
              <w:rPr>
                <w:rFonts w:ascii="Arial" w:hAnsi="Arial"/>
                <w:b/>
              </w:rPr>
            </w:pPr>
            <w:r w:rsidRPr="00EF06C3">
              <w:rPr>
                <w:rFonts w:ascii="Arial" w:hAnsi="Arial"/>
                <w:b/>
              </w:rPr>
              <w:t xml:space="preserve">   3</w:t>
            </w:r>
            <w:r w:rsidR="009C1F99" w:rsidRPr="00EF06C3">
              <w:rPr>
                <w:rFonts w:ascii="Arial" w:hAnsi="Arial"/>
                <w:b/>
              </w:rPr>
              <w:t>7</w:t>
            </w:r>
          </w:p>
        </w:tc>
      </w:tr>
    </w:tbl>
    <w:p w14:paraId="57FD044E" w14:textId="6D8E0C51" w:rsidR="3845D2E1" w:rsidRDefault="3845D2E1"/>
    <w:p w14:paraId="40C87BDA" w14:textId="77777777" w:rsidR="00434202" w:rsidRDefault="00434202">
      <w:pPr>
        <w:pStyle w:val="NormalWeb"/>
        <w:spacing w:before="240" w:beforeAutospacing="0" w:after="240" w:afterAutospacing="0"/>
        <w:ind w:right="-180"/>
        <w:rPr>
          <w:rStyle w:val="Strong"/>
          <w:rFonts w:ascii="Arial" w:hAnsi="Arial" w:cs="Arial"/>
          <w:sz w:val="20"/>
          <w:u w:val="single"/>
        </w:rPr>
        <w:sectPr w:rsidR="00434202" w:rsidSect="00DA09E1">
          <w:footerReference w:type="default" r:id="rId14"/>
          <w:headerReference w:type="first" r:id="rId15"/>
          <w:footerReference w:type="first" r:id="rId16"/>
          <w:type w:val="continuous"/>
          <w:pgSz w:w="12240" w:h="15840" w:code="1"/>
          <w:pgMar w:top="1440" w:right="1440" w:bottom="1440" w:left="1440" w:header="720" w:footer="720" w:gutter="0"/>
          <w:cols w:space="720"/>
          <w:titlePg/>
          <w:docGrid w:linePitch="360"/>
        </w:sectPr>
      </w:pPr>
    </w:p>
    <w:p w14:paraId="614AF1EA" w14:textId="77777777" w:rsidR="009C0DF3" w:rsidRPr="00EF06C3" w:rsidRDefault="009C0DF3" w:rsidP="00EF06C3">
      <w:pPr>
        <w:pStyle w:val="Heading2"/>
        <w:rPr>
          <w:rStyle w:val="Strong"/>
          <w:rFonts w:ascii="Arial" w:hAnsi="Arial"/>
          <w:b/>
        </w:rPr>
      </w:pPr>
      <w:r w:rsidRPr="00EF06C3">
        <w:rPr>
          <w:rStyle w:val="Strong"/>
          <w:rFonts w:ascii="Arial" w:hAnsi="Arial"/>
          <w:b/>
        </w:rPr>
        <w:t>Executive Summary</w:t>
      </w:r>
    </w:p>
    <w:p w14:paraId="5EFFF6D0" w14:textId="77777777" w:rsidR="001F6212" w:rsidRPr="001F6212" w:rsidRDefault="001F6212" w:rsidP="001F6212"/>
    <w:p w14:paraId="132F8975" w14:textId="0D4C8549" w:rsidR="009C0DF3" w:rsidRPr="00EF06C3" w:rsidRDefault="009C0DF3">
      <w:pPr>
        <w:pStyle w:val="NormalWeb"/>
        <w:spacing w:before="0" w:beforeAutospacing="0" w:after="0" w:afterAutospacing="0"/>
        <w:rPr>
          <w:rStyle w:val="Strong"/>
          <w:rFonts w:ascii="Arial" w:hAnsi="Arial"/>
          <w:b w:val="0"/>
        </w:rPr>
      </w:pPr>
      <w:r w:rsidRPr="00EF06C3">
        <w:rPr>
          <w:rStyle w:val="Strong"/>
          <w:rFonts w:ascii="Arial" w:hAnsi="Arial"/>
          <w:b w:val="0"/>
        </w:rPr>
        <w:t xml:space="preserve">The </w:t>
      </w:r>
      <w:r w:rsidR="00064AF7" w:rsidRPr="00003C86">
        <w:rPr>
          <w:rStyle w:val="Strong"/>
          <w:rFonts w:ascii="Arial" w:hAnsi="Arial" w:cs="Arial"/>
          <w:b w:val="0"/>
          <w:bCs/>
          <w:szCs w:val="24"/>
        </w:rPr>
        <w:t>2026</w:t>
      </w:r>
      <w:r w:rsidR="00C12C19" w:rsidRPr="00EF06C3">
        <w:rPr>
          <w:rStyle w:val="Strong"/>
          <w:rFonts w:ascii="Arial" w:hAnsi="Arial"/>
          <w:b w:val="0"/>
        </w:rPr>
        <w:t xml:space="preserve"> </w:t>
      </w:r>
      <w:r w:rsidR="00437C92" w:rsidRPr="00EF06C3">
        <w:rPr>
          <w:rStyle w:val="Strong"/>
          <w:rFonts w:ascii="Arial" w:hAnsi="Arial"/>
          <w:b w:val="0"/>
        </w:rPr>
        <w:t>Massachusetts Department of Public Health’s (</w:t>
      </w:r>
      <w:r w:rsidR="008B4EB2" w:rsidRPr="00EF06C3">
        <w:rPr>
          <w:rStyle w:val="Strong"/>
          <w:rFonts w:ascii="Arial" w:hAnsi="Arial"/>
          <w:b w:val="0"/>
        </w:rPr>
        <w:t>DPH</w:t>
      </w:r>
      <w:r w:rsidR="00437C92" w:rsidRPr="00EF06C3">
        <w:rPr>
          <w:rStyle w:val="Strong"/>
          <w:rFonts w:ascii="Arial" w:hAnsi="Arial"/>
          <w:b w:val="0"/>
        </w:rPr>
        <w:t xml:space="preserve">) </w:t>
      </w:r>
      <w:r w:rsidRPr="00EF06C3">
        <w:rPr>
          <w:rStyle w:val="Strong"/>
          <w:rFonts w:ascii="Arial" w:hAnsi="Arial"/>
          <w:b w:val="0"/>
        </w:rPr>
        <w:t xml:space="preserve">Arbovirus Surveillance and Response plan provides surveillance and phased response guidance for </w:t>
      </w:r>
      <w:r w:rsidR="00E35830" w:rsidRPr="00EF06C3">
        <w:rPr>
          <w:rStyle w:val="Strong"/>
          <w:rFonts w:ascii="Arial" w:hAnsi="Arial"/>
          <w:b w:val="0"/>
        </w:rPr>
        <w:t xml:space="preserve">arthropod-borne viruses (arboviruses) affecting Massachusetts residents, </w:t>
      </w:r>
      <w:r w:rsidR="00175D62" w:rsidRPr="00EF06C3">
        <w:rPr>
          <w:rStyle w:val="Strong"/>
          <w:rFonts w:ascii="Arial" w:hAnsi="Arial"/>
          <w:b w:val="0"/>
        </w:rPr>
        <w:t xml:space="preserve">eastern equine encephalitis virus (EEE) </w:t>
      </w:r>
      <w:r w:rsidRPr="00EF06C3">
        <w:rPr>
          <w:rStyle w:val="Strong"/>
          <w:rFonts w:ascii="Arial" w:hAnsi="Arial"/>
          <w:b w:val="0"/>
        </w:rPr>
        <w:t>and</w:t>
      </w:r>
      <w:r w:rsidR="00175D62" w:rsidRPr="00EF06C3">
        <w:rPr>
          <w:rStyle w:val="Strong"/>
          <w:rFonts w:ascii="Arial" w:hAnsi="Arial"/>
          <w:b w:val="0"/>
        </w:rPr>
        <w:t xml:space="preserve"> West Nile virus (WNV) </w:t>
      </w:r>
      <w:r w:rsidR="00154E5D" w:rsidRPr="00EF06C3">
        <w:rPr>
          <w:rStyle w:val="Strong"/>
          <w:rFonts w:ascii="Arial" w:hAnsi="Arial"/>
          <w:b w:val="0"/>
        </w:rPr>
        <w:t>in particular</w:t>
      </w:r>
      <w:r w:rsidRPr="00EF06C3">
        <w:rPr>
          <w:rStyle w:val="Strong"/>
          <w:rFonts w:ascii="Arial" w:hAnsi="Arial"/>
          <w:b w:val="0"/>
        </w:rPr>
        <w:t xml:space="preserve">. </w:t>
      </w:r>
      <w:r w:rsidR="00EC6681" w:rsidRPr="00EF06C3">
        <w:rPr>
          <w:rStyle w:val="Strong"/>
          <w:rFonts w:ascii="Arial" w:hAnsi="Arial"/>
          <w:b w:val="0"/>
        </w:rPr>
        <w:t xml:space="preserve">Since 2000, there have been </w:t>
      </w:r>
      <w:r w:rsidR="00F00A09" w:rsidRPr="00003C86">
        <w:rPr>
          <w:rStyle w:val="Strong"/>
          <w:rFonts w:ascii="Arial" w:hAnsi="Arial" w:cs="Arial"/>
          <w:b w:val="0"/>
          <w:bCs/>
          <w:szCs w:val="24"/>
        </w:rPr>
        <w:t>2</w:t>
      </w:r>
      <w:r w:rsidR="001A7259" w:rsidRPr="00003C86">
        <w:rPr>
          <w:rStyle w:val="Strong"/>
          <w:rFonts w:ascii="Arial" w:hAnsi="Arial" w:cs="Arial"/>
          <w:b w:val="0"/>
          <w:bCs/>
          <w:szCs w:val="24"/>
        </w:rPr>
        <w:t>7</w:t>
      </w:r>
      <w:r w:rsidR="008B7FF3" w:rsidRPr="00003C86">
        <w:rPr>
          <w:rStyle w:val="Strong"/>
          <w:rFonts w:ascii="Arial" w:hAnsi="Arial" w:cs="Arial"/>
          <w:b w:val="0"/>
          <w:bCs/>
          <w:szCs w:val="24"/>
        </w:rPr>
        <w:t>5</w:t>
      </w:r>
      <w:r w:rsidR="007F67A0" w:rsidRPr="00EF06C3">
        <w:rPr>
          <w:rStyle w:val="Strong"/>
          <w:rFonts w:ascii="Arial" w:hAnsi="Arial"/>
          <w:b w:val="0"/>
        </w:rPr>
        <w:t xml:space="preserve"> </w:t>
      </w:r>
      <w:r w:rsidR="002620A7" w:rsidRPr="00EF06C3">
        <w:rPr>
          <w:rStyle w:val="Strong"/>
          <w:rFonts w:ascii="Arial" w:hAnsi="Arial"/>
          <w:b w:val="0"/>
        </w:rPr>
        <w:t>cases of WNV among Massachusetts r</w:t>
      </w:r>
      <w:r w:rsidR="00EC6681" w:rsidRPr="00EF06C3">
        <w:rPr>
          <w:rStyle w:val="Strong"/>
          <w:rFonts w:ascii="Arial" w:hAnsi="Arial"/>
          <w:b w:val="0"/>
        </w:rPr>
        <w:t>e</w:t>
      </w:r>
      <w:r w:rsidR="002B3B1D" w:rsidRPr="00EF06C3">
        <w:rPr>
          <w:rStyle w:val="Strong"/>
          <w:rFonts w:ascii="Arial" w:hAnsi="Arial"/>
          <w:b w:val="0"/>
        </w:rPr>
        <w:t>sidents</w:t>
      </w:r>
      <w:r w:rsidR="002127C3" w:rsidRPr="00EF06C3">
        <w:rPr>
          <w:rStyle w:val="Strong"/>
          <w:rFonts w:ascii="Arial" w:hAnsi="Arial"/>
          <w:b w:val="0"/>
        </w:rPr>
        <w:t>,</w:t>
      </w:r>
      <w:r w:rsidR="002B3B1D" w:rsidRPr="00EF06C3">
        <w:rPr>
          <w:rStyle w:val="Strong"/>
          <w:rFonts w:ascii="Arial" w:hAnsi="Arial"/>
          <w:b w:val="0"/>
        </w:rPr>
        <w:t xml:space="preserve"> resulting in at least </w:t>
      </w:r>
      <w:r w:rsidR="007F67A0" w:rsidRPr="00003C86">
        <w:rPr>
          <w:rStyle w:val="Strong"/>
          <w:rFonts w:ascii="Arial" w:hAnsi="Arial" w:cs="Arial"/>
          <w:b w:val="0"/>
          <w:bCs/>
          <w:szCs w:val="24"/>
        </w:rPr>
        <w:t>1</w:t>
      </w:r>
      <w:r w:rsidR="001A7259" w:rsidRPr="00003C86">
        <w:rPr>
          <w:rStyle w:val="Strong"/>
          <w:rFonts w:ascii="Arial" w:hAnsi="Arial" w:cs="Arial"/>
          <w:b w:val="0"/>
          <w:bCs/>
          <w:szCs w:val="24"/>
        </w:rPr>
        <w:t>7</w:t>
      </w:r>
      <w:r w:rsidR="007F67A0" w:rsidRPr="00EF06C3">
        <w:rPr>
          <w:rStyle w:val="Strong"/>
          <w:rFonts w:ascii="Arial" w:hAnsi="Arial"/>
          <w:b w:val="0"/>
        </w:rPr>
        <w:t xml:space="preserve"> </w:t>
      </w:r>
      <w:r w:rsidR="002620A7" w:rsidRPr="00EF06C3">
        <w:rPr>
          <w:rStyle w:val="Strong"/>
          <w:rFonts w:ascii="Arial" w:hAnsi="Arial"/>
          <w:b w:val="0"/>
        </w:rPr>
        <w:t>deaths</w:t>
      </w:r>
      <w:r w:rsidR="002127C3" w:rsidRPr="00EF06C3">
        <w:rPr>
          <w:rStyle w:val="Strong"/>
          <w:rFonts w:ascii="Arial" w:hAnsi="Arial"/>
          <w:b w:val="0"/>
        </w:rPr>
        <w:t>,</w:t>
      </w:r>
      <w:r w:rsidR="002620A7" w:rsidRPr="00EF06C3">
        <w:rPr>
          <w:rStyle w:val="Strong"/>
          <w:rFonts w:ascii="Arial" w:hAnsi="Arial"/>
          <w:b w:val="0"/>
        </w:rPr>
        <w:t xml:space="preserve"> and </w:t>
      </w:r>
      <w:r w:rsidR="00376588" w:rsidRPr="00EF06C3">
        <w:rPr>
          <w:rStyle w:val="Strong"/>
          <w:rFonts w:ascii="Arial" w:hAnsi="Arial"/>
          <w:b w:val="0"/>
        </w:rPr>
        <w:t>4</w:t>
      </w:r>
      <w:r w:rsidR="00F00A09" w:rsidRPr="00EF06C3">
        <w:rPr>
          <w:rStyle w:val="Strong"/>
          <w:rFonts w:ascii="Arial" w:hAnsi="Arial"/>
          <w:b w:val="0"/>
        </w:rPr>
        <w:t>7</w:t>
      </w:r>
      <w:r w:rsidR="00376588" w:rsidRPr="00EF06C3">
        <w:rPr>
          <w:rStyle w:val="Strong"/>
          <w:rFonts w:ascii="Arial" w:hAnsi="Arial"/>
          <w:b w:val="0"/>
        </w:rPr>
        <w:t xml:space="preserve"> </w:t>
      </w:r>
      <w:r w:rsidR="002620A7" w:rsidRPr="00EF06C3">
        <w:rPr>
          <w:rStyle w:val="Strong"/>
          <w:rFonts w:ascii="Arial" w:hAnsi="Arial"/>
          <w:b w:val="0"/>
        </w:rPr>
        <w:t xml:space="preserve">cases of EEE resulting in at least </w:t>
      </w:r>
      <w:r w:rsidR="00A97D78" w:rsidRPr="00EF06C3">
        <w:rPr>
          <w:rStyle w:val="Strong"/>
          <w:rFonts w:ascii="Arial" w:hAnsi="Arial"/>
          <w:b w:val="0"/>
        </w:rPr>
        <w:t>2</w:t>
      </w:r>
      <w:r w:rsidR="00F00A09" w:rsidRPr="00EF06C3">
        <w:rPr>
          <w:rStyle w:val="Strong"/>
          <w:rFonts w:ascii="Arial" w:hAnsi="Arial"/>
          <w:b w:val="0"/>
        </w:rPr>
        <w:t>3</w:t>
      </w:r>
      <w:r w:rsidR="00A97D78" w:rsidRPr="00EF06C3">
        <w:rPr>
          <w:rStyle w:val="Strong"/>
          <w:rFonts w:ascii="Arial" w:hAnsi="Arial"/>
          <w:b w:val="0"/>
        </w:rPr>
        <w:t xml:space="preserve"> </w:t>
      </w:r>
      <w:r w:rsidR="002620A7" w:rsidRPr="00EF06C3">
        <w:rPr>
          <w:rStyle w:val="Strong"/>
          <w:rFonts w:ascii="Arial" w:hAnsi="Arial"/>
          <w:b w:val="0"/>
        </w:rPr>
        <w:t>deaths.</w:t>
      </w:r>
      <w:r w:rsidR="003E294B" w:rsidRPr="00EF06C3">
        <w:rPr>
          <w:rStyle w:val="Strong"/>
          <w:rFonts w:ascii="Arial" w:hAnsi="Arial"/>
          <w:b w:val="0"/>
        </w:rPr>
        <w:t xml:space="preserve"> </w:t>
      </w:r>
      <w:r w:rsidRPr="00EF06C3">
        <w:rPr>
          <w:rStyle w:val="Strong"/>
          <w:rFonts w:ascii="Arial" w:hAnsi="Arial"/>
          <w:b w:val="0"/>
        </w:rPr>
        <w:t>This plan reflects a comprehensive review of surveillance activities, mosquito control efforts, public information</w:t>
      </w:r>
      <w:r w:rsidR="00E35830" w:rsidRPr="00EF06C3">
        <w:rPr>
          <w:rStyle w:val="Strong"/>
          <w:rFonts w:ascii="Arial" w:hAnsi="Arial"/>
          <w:b w:val="0"/>
        </w:rPr>
        <w:t>,</w:t>
      </w:r>
      <w:r w:rsidRPr="00EF06C3">
        <w:rPr>
          <w:rStyle w:val="Strong"/>
          <w:rFonts w:ascii="Arial" w:hAnsi="Arial"/>
          <w:b w:val="0"/>
        </w:rPr>
        <w:t xml:space="preserve"> and risk communication related to arbovirus control in Massachusetts. </w:t>
      </w:r>
    </w:p>
    <w:p w14:paraId="21B9131D" w14:textId="77777777" w:rsidR="009C0DF3" w:rsidRPr="00EF06C3" w:rsidRDefault="009C0DF3">
      <w:pPr>
        <w:pStyle w:val="NormalWeb"/>
        <w:spacing w:before="0" w:beforeAutospacing="0" w:after="0" w:afterAutospacing="0"/>
        <w:rPr>
          <w:rStyle w:val="Strong"/>
          <w:rFonts w:ascii="Arial" w:hAnsi="Arial"/>
          <w:b w:val="0"/>
        </w:rPr>
      </w:pPr>
    </w:p>
    <w:p w14:paraId="541F0F8F" w14:textId="302EFFD1" w:rsidR="006056A8" w:rsidRPr="00EF06C3" w:rsidRDefault="009C0DF3">
      <w:pPr>
        <w:pStyle w:val="NormalWeb"/>
        <w:spacing w:before="0" w:beforeAutospacing="0" w:after="0" w:afterAutospacing="0"/>
        <w:rPr>
          <w:rFonts w:ascii="Arial" w:hAnsi="Arial"/>
        </w:rPr>
      </w:pPr>
      <w:r w:rsidRPr="00EF06C3">
        <w:rPr>
          <w:rFonts w:ascii="Arial" w:hAnsi="Arial"/>
        </w:rPr>
        <w:t xml:space="preserve">The purpose of the plan is to provide guidance on operational aspects of surveillance and response by state and local agencies responsible for the prevention of mosquito-borne disease in the </w:t>
      </w:r>
      <w:r w:rsidR="00064AF7" w:rsidRPr="00003C86">
        <w:rPr>
          <w:rFonts w:ascii="Arial" w:hAnsi="Arial" w:cs="Arial"/>
          <w:bCs/>
          <w:szCs w:val="24"/>
        </w:rPr>
        <w:t>2026</w:t>
      </w:r>
      <w:r w:rsidRPr="00EF06C3">
        <w:rPr>
          <w:rFonts w:ascii="Arial" w:hAnsi="Arial"/>
        </w:rPr>
        <w:t xml:space="preserve"> season. </w:t>
      </w:r>
      <w:r w:rsidR="008B4EB2" w:rsidRPr="00EF06C3">
        <w:rPr>
          <w:rFonts w:ascii="Arial" w:hAnsi="Arial"/>
        </w:rPr>
        <w:t>DPH</w:t>
      </w:r>
      <w:r w:rsidR="00437C92" w:rsidRPr="00EF06C3">
        <w:rPr>
          <w:rFonts w:ascii="Arial" w:hAnsi="Arial"/>
        </w:rPr>
        <w:t xml:space="preserve"> </w:t>
      </w:r>
      <w:r w:rsidRPr="00EF06C3">
        <w:rPr>
          <w:rFonts w:ascii="Arial" w:hAnsi="Arial"/>
        </w:rPr>
        <w:t xml:space="preserve">will continue to seek advice from its partners and collaborators and modify the plan, as appropriate. This document is open to continual review and evaluation. Information is provided to guide planning and actions to reduce the risk of human disease from </w:t>
      </w:r>
      <w:r w:rsidR="00F26D2D" w:rsidRPr="00EF06C3">
        <w:rPr>
          <w:rFonts w:ascii="Arial" w:hAnsi="Arial"/>
        </w:rPr>
        <w:t xml:space="preserve">endemic arbovirus including </w:t>
      </w:r>
      <w:r w:rsidRPr="00EF06C3">
        <w:rPr>
          <w:rFonts w:ascii="Arial" w:hAnsi="Arial"/>
        </w:rPr>
        <w:t>EEE and WNV</w:t>
      </w:r>
      <w:r w:rsidR="0047349B" w:rsidRPr="00EF06C3">
        <w:rPr>
          <w:rFonts w:ascii="Arial" w:hAnsi="Arial"/>
        </w:rPr>
        <w:t>, and to respond to concerns about the introduction of Zika virus</w:t>
      </w:r>
      <w:r w:rsidR="000B0A82" w:rsidRPr="00EF06C3">
        <w:rPr>
          <w:rFonts w:ascii="Arial" w:hAnsi="Arial"/>
        </w:rPr>
        <w:t>, or other emerging arboviruses,</w:t>
      </w:r>
      <w:r w:rsidR="0047349B" w:rsidRPr="00EF06C3">
        <w:rPr>
          <w:rFonts w:ascii="Arial" w:hAnsi="Arial"/>
        </w:rPr>
        <w:t xml:space="preserve"> into regions of the Americas</w:t>
      </w:r>
      <w:r w:rsidRPr="00EF06C3">
        <w:rPr>
          <w:rFonts w:ascii="Arial" w:hAnsi="Arial"/>
        </w:rPr>
        <w:t xml:space="preserve">. </w:t>
      </w:r>
    </w:p>
    <w:p w14:paraId="46A4BA7D" w14:textId="77777777" w:rsidR="006056A8" w:rsidRPr="00EF06C3" w:rsidRDefault="006056A8">
      <w:pPr>
        <w:pStyle w:val="NormalWeb"/>
        <w:spacing w:before="0" w:beforeAutospacing="0" w:after="0" w:afterAutospacing="0"/>
        <w:rPr>
          <w:rFonts w:ascii="Arial" w:hAnsi="Arial"/>
        </w:rPr>
      </w:pPr>
    </w:p>
    <w:p w14:paraId="38932993" w14:textId="454B19CA" w:rsidR="009C0DF3" w:rsidRPr="00EF06C3" w:rsidRDefault="00283D57">
      <w:pPr>
        <w:pStyle w:val="NormalWeb"/>
        <w:spacing w:before="0" w:beforeAutospacing="0" w:after="0" w:afterAutospacing="0"/>
        <w:rPr>
          <w:rFonts w:ascii="Arial" w:hAnsi="Arial"/>
        </w:rPr>
      </w:pPr>
      <w:r w:rsidRPr="00EF06C3">
        <w:rPr>
          <w:rFonts w:ascii="Arial" w:hAnsi="Arial"/>
        </w:rPr>
        <w:t xml:space="preserve">This plan does not address </w:t>
      </w:r>
      <w:r w:rsidR="006056A8" w:rsidRPr="00EF06C3">
        <w:rPr>
          <w:rFonts w:ascii="Arial" w:hAnsi="Arial"/>
        </w:rPr>
        <w:t xml:space="preserve">long-term, municipal planning activities. </w:t>
      </w:r>
      <w:r w:rsidR="00175D62" w:rsidRPr="00EF06C3">
        <w:rPr>
          <w:rFonts w:ascii="Arial" w:hAnsi="Arial"/>
        </w:rPr>
        <w:t>EEE and WNV</w:t>
      </w:r>
      <w:r w:rsidR="006056A8" w:rsidRPr="00EF06C3">
        <w:rPr>
          <w:rFonts w:ascii="Arial" w:hAnsi="Arial"/>
        </w:rPr>
        <w:t xml:space="preserve"> are endemic diseases </w:t>
      </w:r>
      <w:r w:rsidR="0047349B" w:rsidRPr="00EF06C3">
        <w:rPr>
          <w:rFonts w:ascii="Arial" w:hAnsi="Arial"/>
        </w:rPr>
        <w:t xml:space="preserve">in Massachusetts </w:t>
      </w:r>
      <w:r w:rsidR="006056A8" w:rsidRPr="00EF06C3">
        <w:rPr>
          <w:rFonts w:ascii="Arial" w:hAnsi="Arial"/>
        </w:rPr>
        <w:t>which</w:t>
      </w:r>
      <w:r w:rsidR="008E3743" w:rsidRPr="00EF06C3">
        <w:rPr>
          <w:rFonts w:ascii="Arial" w:hAnsi="Arial"/>
        </w:rPr>
        <w:t>, although rare,</w:t>
      </w:r>
      <w:r w:rsidR="006056A8" w:rsidRPr="00EF06C3">
        <w:rPr>
          <w:rFonts w:ascii="Arial" w:hAnsi="Arial"/>
        </w:rPr>
        <w:t xml:space="preserve"> are </w:t>
      </w:r>
      <w:r w:rsidR="008E3743" w:rsidRPr="00EF06C3">
        <w:rPr>
          <w:rFonts w:ascii="Arial" w:hAnsi="Arial"/>
        </w:rPr>
        <w:t>serious</w:t>
      </w:r>
      <w:r w:rsidR="00E35830" w:rsidRPr="00EF06C3">
        <w:rPr>
          <w:rFonts w:ascii="Arial" w:hAnsi="Arial"/>
        </w:rPr>
        <w:t xml:space="preserve"> and</w:t>
      </w:r>
      <w:r w:rsidR="008E3743" w:rsidRPr="00EF06C3">
        <w:rPr>
          <w:rFonts w:ascii="Arial" w:hAnsi="Arial"/>
        </w:rPr>
        <w:t xml:space="preserve"> </w:t>
      </w:r>
      <w:r w:rsidR="006056A8" w:rsidRPr="00EF06C3">
        <w:rPr>
          <w:rFonts w:ascii="Arial" w:hAnsi="Arial"/>
        </w:rPr>
        <w:t>likely to pose continued threats to human health. Municipalities are encouraged to consider these threats, identify contributing issues in their communities, and include mitigation activities as part of sustainable community development</w:t>
      </w:r>
      <w:r w:rsidR="008E3743" w:rsidRPr="00EF06C3">
        <w:rPr>
          <w:rFonts w:ascii="Arial" w:hAnsi="Arial"/>
        </w:rPr>
        <w:t xml:space="preserve"> (e.g. source reduction, low</w:t>
      </w:r>
      <w:r w:rsidR="00E35830" w:rsidRPr="00EF06C3">
        <w:rPr>
          <w:rFonts w:ascii="Arial" w:hAnsi="Arial"/>
        </w:rPr>
        <w:t>-</w:t>
      </w:r>
      <w:r w:rsidR="008E3743" w:rsidRPr="00EF06C3">
        <w:rPr>
          <w:rFonts w:ascii="Arial" w:hAnsi="Arial"/>
        </w:rPr>
        <w:t>impact development)</w:t>
      </w:r>
      <w:r w:rsidR="006056A8" w:rsidRPr="00EF06C3">
        <w:rPr>
          <w:rFonts w:ascii="Arial" w:hAnsi="Arial"/>
        </w:rPr>
        <w:t>.</w:t>
      </w:r>
    </w:p>
    <w:p w14:paraId="00AEAFEB" w14:textId="77777777" w:rsidR="009C0DF3" w:rsidRPr="00EF06C3" w:rsidRDefault="009C0DF3">
      <w:pPr>
        <w:pStyle w:val="NormalWeb"/>
        <w:spacing w:before="0" w:beforeAutospacing="0" w:after="0" w:afterAutospacing="0"/>
        <w:rPr>
          <w:rFonts w:ascii="Arial" w:hAnsi="Arial"/>
        </w:rPr>
      </w:pPr>
    </w:p>
    <w:p w14:paraId="489F70BC" w14:textId="77777777" w:rsidR="009C0DF3" w:rsidRPr="00EF06C3" w:rsidRDefault="00AD7E2A">
      <w:pPr>
        <w:pStyle w:val="NormalWeb"/>
        <w:spacing w:before="0" w:beforeAutospacing="0" w:after="0" w:afterAutospacing="0"/>
        <w:rPr>
          <w:rFonts w:ascii="Arial" w:hAnsi="Arial"/>
        </w:rPr>
      </w:pPr>
      <w:r w:rsidRPr="00EF06C3">
        <w:rPr>
          <w:rFonts w:ascii="Arial" w:hAnsi="Arial"/>
        </w:rPr>
        <w:t>Key components of the plan include</w:t>
      </w:r>
      <w:r w:rsidR="009C0DF3" w:rsidRPr="00EF06C3">
        <w:rPr>
          <w:rFonts w:ascii="Arial" w:hAnsi="Arial"/>
        </w:rPr>
        <w:t xml:space="preserve">: </w:t>
      </w:r>
    </w:p>
    <w:p w14:paraId="27B4B624" w14:textId="77777777" w:rsidR="009C0DF3" w:rsidRPr="00EF06C3" w:rsidRDefault="009C0DF3">
      <w:pPr>
        <w:pStyle w:val="NormalWeb"/>
        <w:spacing w:before="0" w:beforeAutospacing="0" w:after="0" w:afterAutospacing="0"/>
        <w:rPr>
          <w:rFonts w:ascii="Arial" w:hAnsi="Arial"/>
        </w:rPr>
      </w:pPr>
    </w:p>
    <w:p w14:paraId="5ABC39D9" w14:textId="3EC67E4E" w:rsidR="009C0DF3" w:rsidRPr="00EF06C3" w:rsidRDefault="00704C3B">
      <w:pPr>
        <w:pStyle w:val="NormalWeb"/>
        <w:numPr>
          <w:ilvl w:val="0"/>
          <w:numId w:val="2"/>
        </w:numPr>
        <w:spacing w:before="0" w:beforeAutospacing="0" w:after="0" w:afterAutospacing="0"/>
        <w:rPr>
          <w:rFonts w:ascii="Arial" w:hAnsi="Arial"/>
        </w:rPr>
      </w:pPr>
      <w:r w:rsidRPr="00EF06C3">
        <w:rPr>
          <w:rFonts w:ascii="Arial" w:hAnsi="Arial"/>
        </w:rPr>
        <w:t>M</w:t>
      </w:r>
      <w:r w:rsidR="009C0DF3" w:rsidRPr="00EF06C3">
        <w:rPr>
          <w:rFonts w:ascii="Arial" w:hAnsi="Arial"/>
        </w:rPr>
        <w:t xml:space="preserve">onitoring trends in EEE and WNV activity in Massachusetts; </w:t>
      </w:r>
    </w:p>
    <w:p w14:paraId="02043192" w14:textId="5FE84E73" w:rsidR="009C0DF3" w:rsidRPr="00EF06C3" w:rsidRDefault="00704C3B">
      <w:pPr>
        <w:pStyle w:val="NormalWeb"/>
        <w:numPr>
          <w:ilvl w:val="0"/>
          <w:numId w:val="2"/>
        </w:numPr>
        <w:spacing w:before="0" w:beforeAutospacing="0" w:after="0" w:afterAutospacing="0"/>
        <w:rPr>
          <w:rFonts w:ascii="Arial" w:hAnsi="Arial"/>
        </w:rPr>
      </w:pPr>
      <w:r w:rsidRPr="00EF06C3">
        <w:rPr>
          <w:rFonts w:ascii="Arial" w:hAnsi="Arial"/>
        </w:rPr>
        <w:t>T</w:t>
      </w:r>
      <w:r w:rsidR="009C0DF3" w:rsidRPr="00EF06C3">
        <w:rPr>
          <w:rFonts w:ascii="Arial" w:hAnsi="Arial"/>
        </w:rPr>
        <w:t xml:space="preserve">imely collection and dissemination of information on the distribution and intensity of </w:t>
      </w:r>
      <w:r w:rsidR="00175D62" w:rsidRPr="00EF06C3">
        <w:rPr>
          <w:rFonts w:ascii="Arial" w:hAnsi="Arial"/>
        </w:rPr>
        <w:t>EEE and WNV</w:t>
      </w:r>
      <w:r w:rsidR="009C0DF3" w:rsidRPr="00EF06C3">
        <w:rPr>
          <w:rFonts w:ascii="Arial" w:hAnsi="Arial"/>
        </w:rPr>
        <w:t xml:space="preserve"> in the environment; </w:t>
      </w:r>
    </w:p>
    <w:p w14:paraId="75EE6B8D" w14:textId="6E1682FE" w:rsidR="009C0DF3" w:rsidRPr="00EF06C3" w:rsidRDefault="00704C3B">
      <w:pPr>
        <w:pStyle w:val="NormalWeb"/>
        <w:numPr>
          <w:ilvl w:val="0"/>
          <w:numId w:val="2"/>
        </w:numPr>
        <w:spacing w:before="0" w:beforeAutospacing="0" w:after="0" w:afterAutospacing="0"/>
        <w:rPr>
          <w:rFonts w:ascii="Arial" w:hAnsi="Arial"/>
        </w:rPr>
      </w:pPr>
      <w:r w:rsidRPr="00EF06C3">
        <w:rPr>
          <w:rFonts w:ascii="Arial" w:hAnsi="Arial"/>
        </w:rPr>
        <w:t>L</w:t>
      </w:r>
      <w:r w:rsidR="009C0DF3" w:rsidRPr="00EF06C3">
        <w:rPr>
          <w:rFonts w:ascii="Arial" w:hAnsi="Arial"/>
        </w:rPr>
        <w:t xml:space="preserve">aboratory diagnosis of EEE </w:t>
      </w:r>
      <w:r w:rsidR="00771897" w:rsidRPr="00EF06C3">
        <w:rPr>
          <w:rFonts w:ascii="Arial" w:hAnsi="Arial"/>
        </w:rPr>
        <w:t>and WNV</w:t>
      </w:r>
      <w:r w:rsidR="009C0DF3" w:rsidRPr="00EF06C3">
        <w:rPr>
          <w:rFonts w:ascii="Arial" w:hAnsi="Arial"/>
        </w:rPr>
        <w:t xml:space="preserve"> cases in humans, horses</w:t>
      </w:r>
      <w:r w:rsidR="00771897" w:rsidRPr="00EF06C3">
        <w:rPr>
          <w:rFonts w:ascii="Arial" w:hAnsi="Arial"/>
        </w:rPr>
        <w:t>,</w:t>
      </w:r>
      <w:r w:rsidR="009C0DF3" w:rsidRPr="00EF06C3">
        <w:rPr>
          <w:rFonts w:ascii="Arial" w:hAnsi="Arial"/>
        </w:rPr>
        <w:t xml:space="preserve"> and other animals; </w:t>
      </w:r>
    </w:p>
    <w:p w14:paraId="56A1054C" w14:textId="1E5D18B2" w:rsidR="009C0DF3" w:rsidRPr="00EF06C3" w:rsidRDefault="00704C3B">
      <w:pPr>
        <w:pStyle w:val="NormalWeb"/>
        <w:numPr>
          <w:ilvl w:val="0"/>
          <w:numId w:val="2"/>
        </w:numPr>
        <w:spacing w:before="0" w:beforeAutospacing="0" w:after="0" w:afterAutospacing="0"/>
        <w:rPr>
          <w:rFonts w:ascii="Arial" w:hAnsi="Arial"/>
        </w:rPr>
      </w:pPr>
      <w:r w:rsidRPr="00EF06C3">
        <w:rPr>
          <w:rFonts w:ascii="Arial" w:hAnsi="Arial"/>
        </w:rPr>
        <w:t>E</w:t>
      </w:r>
      <w:r w:rsidR="009C0DF3" w:rsidRPr="00EF06C3">
        <w:rPr>
          <w:rFonts w:ascii="Arial" w:hAnsi="Arial"/>
        </w:rPr>
        <w:t>ffective communication, advice</w:t>
      </w:r>
      <w:r w:rsidR="00E35830" w:rsidRPr="00EF06C3">
        <w:rPr>
          <w:rFonts w:ascii="Arial" w:hAnsi="Arial"/>
        </w:rPr>
        <w:t>,</w:t>
      </w:r>
      <w:r w:rsidR="009C0DF3" w:rsidRPr="00EF06C3">
        <w:rPr>
          <w:rFonts w:ascii="Arial" w:hAnsi="Arial"/>
        </w:rPr>
        <w:t xml:space="preserve"> and support of activities that may reduce </w:t>
      </w:r>
      <w:r w:rsidR="001A7259" w:rsidRPr="00003C86">
        <w:rPr>
          <w:rFonts w:ascii="Arial" w:hAnsi="Arial" w:cs="Arial"/>
          <w:bCs/>
          <w:szCs w:val="24"/>
        </w:rPr>
        <w:t xml:space="preserve">the </w:t>
      </w:r>
      <w:r w:rsidR="009C0DF3" w:rsidRPr="00EF06C3">
        <w:rPr>
          <w:rFonts w:ascii="Arial" w:hAnsi="Arial"/>
        </w:rPr>
        <w:t xml:space="preserve">risk of infection; </w:t>
      </w:r>
    </w:p>
    <w:p w14:paraId="7A5515F0" w14:textId="1995BFF8" w:rsidR="009C0DF3" w:rsidRPr="00EF06C3" w:rsidRDefault="00704C3B">
      <w:pPr>
        <w:pStyle w:val="CommentText"/>
        <w:numPr>
          <w:ilvl w:val="0"/>
          <w:numId w:val="2"/>
        </w:numPr>
        <w:rPr>
          <w:rFonts w:ascii="Arial" w:hAnsi="Arial"/>
          <w:sz w:val="24"/>
        </w:rPr>
      </w:pPr>
      <w:r w:rsidRPr="00EF06C3">
        <w:rPr>
          <w:rFonts w:ascii="Arial" w:hAnsi="Arial"/>
          <w:sz w:val="24"/>
        </w:rPr>
        <w:t>P</w:t>
      </w:r>
      <w:r w:rsidR="009C0DF3" w:rsidRPr="00EF06C3">
        <w:rPr>
          <w:rFonts w:ascii="Arial" w:hAnsi="Arial"/>
          <w:sz w:val="24"/>
        </w:rPr>
        <w:t>hased response to provide measures to suppress the risk of infection</w:t>
      </w:r>
      <w:r w:rsidR="00154E5D" w:rsidRPr="00EF06C3">
        <w:rPr>
          <w:rFonts w:ascii="Arial" w:hAnsi="Arial"/>
          <w:sz w:val="24"/>
        </w:rPr>
        <w:t>; and</w:t>
      </w:r>
    </w:p>
    <w:p w14:paraId="2D379685" w14:textId="20F244C5" w:rsidR="00154E5D" w:rsidRPr="00EF06C3" w:rsidRDefault="00704C3B">
      <w:pPr>
        <w:pStyle w:val="CommentText"/>
        <w:numPr>
          <w:ilvl w:val="0"/>
          <w:numId w:val="2"/>
        </w:numPr>
        <w:rPr>
          <w:rFonts w:ascii="Arial" w:hAnsi="Arial"/>
          <w:sz w:val="24"/>
        </w:rPr>
      </w:pPr>
      <w:r w:rsidRPr="00EF06C3">
        <w:rPr>
          <w:rFonts w:ascii="Arial" w:hAnsi="Arial"/>
          <w:sz w:val="24"/>
        </w:rPr>
        <w:t>M</w:t>
      </w:r>
      <w:r w:rsidR="00154E5D" w:rsidRPr="00EF06C3">
        <w:rPr>
          <w:rFonts w:ascii="Arial" w:hAnsi="Arial"/>
          <w:sz w:val="24"/>
        </w:rPr>
        <w:t>onitoring for</w:t>
      </w:r>
      <w:r w:rsidR="00956A09" w:rsidRPr="00EF06C3">
        <w:rPr>
          <w:rFonts w:ascii="Arial" w:hAnsi="Arial"/>
          <w:sz w:val="24"/>
        </w:rPr>
        <w:t xml:space="preserve"> evidence of introduced and</w:t>
      </w:r>
      <w:r w:rsidR="00154E5D" w:rsidRPr="00EF06C3">
        <w:rPr>
          <w:rFonts w:ascii="Arial" w:hAnsi="Arial"/>
          <w:sz w:val="24"/>
        </w:rPr>
        <w:t xml:space="preserve"> emerging arboviruses</w:t>
      </w:r>
      <w:r w:rsidR="00F82C03" w:rsidRPr="00EF06C3">
        <w:rPr>
          <w:rFonts w:ascii="Arial" w:hAnsi="Arial"/>
          <w:sz w:val="24"/>
        </w:rPr>
        <w:t xml:space="preserve"> and new mosquito vector species.</w:t>
      </w:r>
    </w:p>
    <w:p w14:paraId="48962962" w14:textId="77777777" w:rsidR="009C0DF3" w:rsidRPr="00EF06C3" w:rsidRDefault="009C0DF3">
      <w:pPr>
        <w:pStyle w:val="NormalWeb"/>
        <w:spacing w:before="0" w:beforeAutospacing="0" w:after="0" w:afterAutospacing="0"/>
        <w:rPr>
          <w:rStyle w:val="Strong"/>
          <w:rFonts w:ascii="Arial" w:hAnsi="Arial"/>
          <w:b w:val="0"/>
        </w:rPr>
      </w:pPr>
    </w:p>
    <w:p w14:paraId="43BE6FDD" w14:textId="6B3F24B9" w:rsidR="009C0DF3" w:rsidRPr="00EF06C3" w:rsidRDefault="009C0DF3">
      <w:pPr>
        <w:pStyle w:val="NormalWeb"/>
        <w:spacing w:before="0" w:beforeAutospacing="0" w:after="0" w:afterAutospacing="0"/>
        <w:rPr>
          <w:rFonts w:ascii="Arial" w:hAnsi="Arial"/>
        </w:rPr>
      </w:pPr>
      <w:r w:rsidRPr="00EF06C3">
        <w:rPr>
          <w:rStyle w:val="Strong"/>
          <w:rFonts w:ascii="Arial" w:hAnsi="Arial"/>
          <w:b w:val="0"/>
        </w:rPr>
        <w:t>This document provides information about EEE and WNV disease</w:t>
      </w:r>
      <w:r w:rsidRPr="00EF06C3">
        <w:rPr>
          <w:rFonts w:ascii="Arial" w:hAnsi="Arial"/>
        </w:rPr>
        <w:t xml:space="preserve"> and program goals, and s</w:t>
      </w:r>
      <w:r w:rsidRPr="00EF06C3">
        <w:rPr>
          <w:rStyle w:val="Strong"/>
          <w:rFonts w:ascii="Arial" w:hAnsi="Arial"/>
          <w:b w:val="0"/>
        </w:rPr>
        <w:t>pecific guidelines for mosquito,</w:t>
      </w:r>
      <w:r w:rsidRPr="00EF06C3">
        <w:rPr>
          <w:rFonts w:ascii="Arial" w:hAnsi="Arial"/>
        </w:rPr>
        <w:t xml:space="preserve"> equine</w:t>
      </w:r>
      <w:r w:rsidR="00E35830" w:rsidRPr="00EF06C3">
        <w:rPr>
          <w:rFonts w:ascii="Arial" w:hAnsi="Arial"/>
        </w:rPr>
        <w:t>,</w:t>
      </w:r>
      <w:r w:rsidRPr="00EF06C3">
        <w:rPr>
          <w:rFonts w:ascii="Arial" w:hAnsi="Arial"/>
        </w:rPr>
        <w:t xml:space="preserve"> and human surveillance. Additionally, this document provides guidance for the dissemination of information, including routine information</w:t>
      </w:r>
      <w:r w:rsidR="002D1D34" w:rsidRPr="00EF06C3">
        <w:rPr>
          <w:rFonts w:ascii="Arial" w:hAnsi="Arial"/>
        </w:rPr>
        <w:t>,</w:t>
      </w:r>
      <w:r w:rsidRPr="00EF06C3">
        <w:rPr>
          <w:rFonts w:ascii="Arial" w:hAnsi="Arial"/>
        </w:rPr>
        <w:t xml:space="preserve"> media advisories of positive EEE and WNV findings in mosquitoes, as well as public health alerts related to positive EEE and WNV human cases.             </w:t>
      </w:r>
    </w:p>
    <w:p w14:paraId="7BD65443" w14:textId="77777777" w:rsidR="009C0DF3" w:rsidRPr="00EF06C3" w:rsidRDefault="009C0DF3">
      <w:pPr>
        <w:pStyle w:val="NormalWeb"/>
        <w:spacing w:before="0" w:beforeAutospacing="0" w:after="0" w:afterAutospacing="0"/>
        <w:rPr>
          <w:rFonts w:ascii="Arial" w:hAnsi="Arial"/>
        </w:rPr>
      </w:pPr>
    </w:p>
    <w:p w14:paraId="686B8C84" w14:textId="09C2EE27" w:rsidR="009C0DF3" w:rsidRPr="00EF06C3" w:rsidRDefault="009C0DF3" w:rsidP="008E3743">
      <w:pPr>
        <w:pStyle w:val="NormalWeb"/>
        <w:spacing w:before="0" w:beforeAutospacing="0" w:after="0" w:afterAutospacing="0"/>
        <w:rPr>
          <w:rFonts w:ascii="Arial" w:hAnsi="Arial"/>
        </w:rPr>
      </w:pPr>
      <w:r w:rsidRPr="00EF06C3">
        <w:rPr>
          <w:rFonts w:ascii="Arial" w:hAnsi="Arial"/>
        </w:rPr>
        <w:t xml:space="preserve">This plan describes </w:t>
      </w:r>
      <w:r w:rsidR="008B4EB2" w:rsidRPr="00EF06C3">
        <w:rPr>
          <w:rFonts w:ascii="Arial" w:hAnsi="Arial"/>
        </w:rPr>
        <w:t>DPH</w:t>
      </w:r>
      <w:r w:rsidRPr="00EF06C3">
        <w:rPr>
          <w:rFonts w:ascii="Arial" w:hAnsi="Arial"/>
        </w:rPr>
        <w:t xml:space="preserve">’s public outreach efforts to provide helpful and accurate communication with Massachusetts residents about their risk from arboviral diseases and specific actions that individuals and </w:t>
      </w:r>
      <w:r w:rsidR="001D297B" w:rsidRPr="00EF06C3">
        <w:rPr>
          <w:rFonts w:ascii="Arial" w:hAnsi="Arial"/>
        </w:rPr>
        <w:t xml:space="preserve">municipalities </w:t>
      </w:r>
      <w:r w:rsidRPr="00EF06C3">
        <w:rPr>
          <w:rFonts w:ascii="Arial" w:hAnsi="Arial"/>
        </w:rPr>
        <w:t>can take to reduce this risk.</w:t>
      </w:r>
      <w:r w:rsidR="008E3743" w:rsidRPr="00EF06C3">
        <w:rPr>
          <w:rFonts w:ascii="Arial" w:hAnsi="Arial"/>
        </w:rPr>
        <w:t xml:space="preserve"> Routine precautions should include: avoiding outdoor activity during times of day with increased mosquito activity; use of mosquito repellents containing an </w:t>
      </w:r>
      <w:r w:rsidR="00D15C80" w:rsidRPr="00EF06C3">
        <w:rPr>
          <w:rFonts w:ascii="Arial" w:hAnsi="Arial"/>
        </w:rPr>
        <w:t>EPA</w:t>
      </w:r>
      <w:r w:rsidR="008E3743" w:rsidRPr="00EF06C3">
        <w:rPr>
          <w:rFonts w:ascii="Arial" w:hAnsi="Arial"/>
        </w:rPr>
        <w:t>-approved active ingredient; and use of clothing to reduce mosquito access to skin. These personal protective measures form the basis of all risk reduction</w:t>
      </w:r>
      <w:r w:rsidR="00E35830" w:rsidRPr="00EF06C3">
        <w:rPr>
          <w:rFonts w:ascii="Arial" w:hAnsi="Arial"/>
        </w:rPr>
        <w:t>;</w:t>
      </w:r>
      <w:r w:rsidR="008E3743" w:rsidRPr="00EF06C3">
        <w:rPr>
          <w:rFonts w:ascii="Arial" w:hAnsi="Arial"/>
        </w:rPr>
        <w:t xml:space="preserve"> the need to utilize them is not </w:t>
      </w:r>
      <w:r w:rsidR="00E21371" w:rsidRPr="00EF06C3">
        <w:rPr>
          <w:rFonts w:ascii="Arial" w:hAnsi="Arial"/>
        </w:rPr>
        <w:t xml:space="preserve">reduced </w:t>
      </w:r>
      <w:r w:rsidR="008E3743" w:rsidRPr="00EF06C3">
        <w:rPr>
          <w:rFonts w:ascii="Arial" w:hAnsi="Arial"/>
        </w:rPr>
        <w:t>by any mosquito control activities, including aerial spraying.</w:t>
      </w:r>
    </w:p>
    <w:p w14:paraId="00FA9FAA" w14:textId="77777777" w:rsidR="009C0DF3" w:rsidRPr="00EF06C3" w:rsidRDefault="009C0DF3">
      <w:pPr>
        <w:pStyle w:val="NormalWeb"/>
        <w:spacing w:before="0" w:beforeAutospacing="0" w:after="0" w:afterAutospacing="0"/>
        <w:rPr>
          <w:rStyle w:val="Strong"/>
          <w:rFonts w:ascii="Arial" w:hAnsi="Arial"/>
        </w:rPr>
      </w:pPr>
    </w:p>
    <w:p w14:paraId="29CBEBF7" w14:textId="77777777" w:rsidR="009C0DF3" w:rsidRPr="00EF06C3" w:rsidRDefault="009C0DF3" w:rsidP="00EF06C3">
      <w:pPr>
        <w:pStyle w:val="Heading2"/>
      </w:pPr>
      <w:r w:rsidRPr="00EF06C3">
        <w:rPr>
          <w:rStyle w:val="Strong"/>
          <w:rFonts w:ascii="Arial" w:hAnsi="Arial"/>
          <w:b/>
        </w:rPr>
        <w:t>I.   INTRODUCTION</w:t>
      </w:r>
    </w:p>
    <w:p w14:paraId="0F2826D8" w14:textId="77777777" w:rsidR="009C0DF3" w:rsidRPr="00EF06C3" w:rsidRDefault="009C0DF3">
      <w:pPr>
        <w:rPr>
          <w:rFonts w:ascii="Arial" w:hAnsi="Arial"/>
        </w:rPr>
      </w:pPr>
    </w:p>
    <w:p w14:paraId="1266EFB8" w14:textId="51203527" w:rsidR="00F82C03" w:rsidRPr="00EF06C3" w:rsidRDefault="009C0DF3" w:rsidP="00F82C03">
      <w:pPr>
        <w:rPr>
          <w:rFonts w:ascii="Arial" w:hAnsi="Arial"/>
        </w:rPr>
      </w:pPr>
      <w:r w:rsidRPr="00EF06C3">
        <w:rPr>
          <w:rFonts w:ascii="Arial" w:hAnsi="Arial"/>
        </w:rPr>
        <w:t xml:space="preserve">The Massachusetts Department of Public Health, in collaboration with the State Reclamation </w:t>
      </w:r>
      <w:r w:rsidR="00ED0F9D" w:rsidRPr="00EF06C3">
        <w:rPr>
          <w:rFonts w:ascii="Arial" w:hAnsi="Arial"/>
        </w:rPr>
        <w:t xml:space="preserve">and </w:t>
      </w:r>
      <w:r w:rsidRPr="00EF06C3">
        <w:rPr>
          <w:rFonts w:ascii="Arial" w:hAnsi="Arial"/>
        </w:rPr>
        <w:t>Mosquito</w:t>
      </w:r>
      <w:r w:rsidR="00ED0F9D" w:rsidRPr="00EF06C3">
        <w:rPr>
          <w:rFonts w:ascii="Arial" w:hAnsi="Arial"/>
        </w:rPr>
        <w:t xml:space="preserve"> </w:t>
      </w:r>
      <w:r w:rsidRPr="00EF06C3">
        <w:rPr>
          <w:rFonts w:ascii="Arial" w:hAnsi="Arial"/>
        </w:rPr>
        <w:t xml:space="preserve">Control Board (SRMCB) and regional </w:t>
      </w:r>
      <w:r w:rsidR="0048083B" w:rsidRPr="00EF06C3">
        <w:rPr>
          <w:rFonts w:ascii="Arial" w:hAnsi="Arial"/>
        </w:rPr>
        <w:t>Mosquito Control Districts</w:t>
      </w:r>
      <w:r w:rsidRPr="00EF06C3">
        <w:rPr>
          <w:rFonts w:ascii="Arial" w:hAnsi="Arial"/>
        </w:rPr>
        <w:t xml:space="preserve"> (MC</w:t>
      </w:r>
      <w:r w:rsidR="0048083B" w:rsidRPr="00EF06C3">
        <w:rPr>
          <w:rFonts w:ascii="Arial" w:hAnsi="Arial"/>
        </w:rPr>
        <w:t>D</w:t>
      </w:r>
      <w:r w:rsidR="00175D62" w:rsidRPr="00EF06C3">
        <w:rPr>
          <w:rFonts w:ascii="Arial" w:hAnsi="Arial"/>
        </w:rPr>
        <w:t>)</w:t>
      </w:r>
      <w:r w:rsidRPr="00EF06C3">
        <w:rPr>
          <w:rFonts w:ascii="Arial" w:hAnsi="Arial"/>
        </w:rPr>
        <w:t xml:space="preserve"> conducts surveillance for mosquito-borne viruses that pose a risk to human health.</w:t>
      </w:r>
      <w:r w:rsidR="00AD7E2A" w:rsidRPr="00EF06C3" w:rsidDel="00AD7E2A">
        <w:rPr>
          <w:rFonts w:ascii="Arial" w:hAnsi="Arial"/>
        </w:rPr>
        <w:t xml:space="preserve"> </w:t>
      </w:r>
      <w:r w:rsidR="00AD7E2A" w:rsidRPr="00EF06C3">
        <w:rPr>
          <w:rFonts w:ascii="Arial" w:hAnsi="Arial"/>
        </w:rPr>
        <w:t>Surveillance</w:t>
      </w:r>
      <w:r w:rsidRPr="00EF06C3">
        <w:rPr>
          <w:rFonts w:ascii="Arial" w:hAnsi="Arial"/>
        </w:rPr>
        <w:t xml:space="preserve"> currently focuses on West Nile</w:t>
      </w:r>
      <w:r w:rsidR="00437C92" w:rsidRPr="00EF06C3">
        <w:rPr>
          <w:rFonts w:ascii="Arial" w:hAnsi="Arial"/>
        </w:rPr>
        <w:t xml:space="preserve"> </w:t>
      </w:r>
      <w:r w:rsidRPr="00EF06C3">
        <w:rPr>
          <w:rFonts w:ascii="Arial" w:hAnsi="Arial"/>
        </w:rPr>
        <w:t xml:space="preserve">and eastern equine encephalitis viruses, which are found in the local environment and </w:t>
      </w:r>
      <w:r w:rsidR="00602DBC" w:rsidRPr="00EF06C3">
        <w:rPr>
          <w:rFonts w:ascii="Arial" w:hAnsi="Arial"/>
        </w:rPr>
        <w:t>can cause</w:t>
      </w:r>
      <w:r w:rsidRPr="00EF06C3">
        <w:rPr>
          <w:rFonts w:ascii="Arial" w:hAnsi="Arial"/>
        </w:rPr>
        <w:t xml:space="preserve"> serious illness and death in humans, horses</w:t>
      </w:r>
      <w:r w:rsidR="00E35830" w:rsidRPr="00EF06C3">
        <w:rPr>
          <w:rFonts w:ascii="Arial" w:hAnsi="Arial"/>
        </w:rPr>
        <w:t>,</w:t>
      </w:r>
      <w:r w:rsidRPr="00EF06C3">
        <w:rPr>
          <w:rFonts w:ascii="Arial" w:hAnsi="Arial"/>
        </w:rPr>
        <w:t xml:space="preserve"> and other mammals.</w:t>
      </w:r>
      <w:r w:rsidR="00F82C03" w:rsidRPr="00EF06C3">
        <w:rPr>
          <w:rFonts w:ascii="Arial" w:hAnsi="Arial"/>
        </w:rPr>
        <w:t xml:space="preserve"> </w:t>
      </w:r>
    </w:p>
    <w:p w14:paraId="12072D5E" w14:textId="77777777" w:rsidR="0047349B" w:rsidRPr="00EF06C3" w:rsidRDefault="0047349B" w:rsidP="00F82C03">
      <w:pPr>
        <w:rPr>
          <w:rFonts w:ascii="Arial" w:hAnsi="Arial"/>
        </w:rPr>
      </w:pPr>
    </w:p>
    <w:p w14:paraId="38641DDE" w14:textId="5F370E4F" w:rsidR="009C0DF3" w:rsidRPr="00EF06C3" w:rsidRDefault="009C0DF3" w:rsidP="00F82C03">
      <w:pPr>
        <w:rPr>
          <w:rFonts w:ascii="Arial" w:hAnsi="Arial"/>
        </w:rPr>
      </w:pPr>
      <w:r w:rsidRPr="00EF06C3">
        <w:rPr>
          <w:rFonts w:ascii="Arial" w:hAnsi="Arial"/>
        </w:rPr>
        <w:t xml:space="preserve">The </w:t>
      </w:r>
      <w:r w:rsidR="00064AF7" w:rsidRPr="00003C86">
        <w:rPr>
          <w:rFonts w:ascii="Arial" w:hAnsi="Arial" w:cs="Arial"/>
        </w:rPr>
        <w:t>2026</w:t>
      </w:r>
      <w:r w:rsidRPr="00EF06C3">
        <w:rPr>
          <w:rFonts w:ascii="Arial" w:hAnsi="Arial"/>
        </w:rPr>
        <w:t xml:space="preserve"> Massachusetts Surveillance and Response Plan for mosquito-borne diseases is based on a comprehensive plan initially developed for WNV in 2001 in collaboration with local health agencies, other state agencies, academic institutions, the Centers for Disease Control and Prevention (CDC),</w:t>
      </w:r>
      <w:r w:rsidR="00F826D9" w:rsidRPr="00EF06C3">
        <w:rPr>
          <w:rFonts w:ascii="Arial" w:hAnsi="Arial"/>
        </w:rPr>
        <w:t xml:space="preserve"> </w:t>
      </w:r>
      <w:r w:rsidRPr="00EF06C3">
        <w:rPr>
          <w:rFonts w:ascii="Arial" w:hAnsi="Arial"/>
        </w:rPr>
        <w:t xml:space="preserve">and interested groups and individuals. It incorporates components of the state’s EEE surveillance activities, which began in the 1950s and have continued since that time. </w:t>
      </w:r>
      <w:r w:rsidR="00AD7E2A" w:rsidRPr="00EF06C3">
        <w:rPr>
          <w:rFonts w:ascii="Arial" w:hAnsi="Arial"/>
        </w:rPr>
        <w:t>M</w:t>
      </w:r>
      <w:r w:rsidRPr="00EF06C3">
        <w:rPr>
          <w:rFonts w:ascii="Arial" w:hAnsi="Arial"/>
        </w:rPr>
        <w:t xml:space="preserve">onitoring for WNV </w:t>
      </w:r>
      <w:r w:rsidR="00AD7E2A" w:rsidRPr="00EF06C3">
        <w:rPr>
          <w:rFonts w:ascii="Arial" w:hAnsi="Arial"/>
        </w:rPr>
        <w:t xml:space="preserve">began </w:t>
      </w:r>
      <w:r w:rsidRPr="00EF06C3">
        <w:rPr>
          <w:rFonts w:ascii="Arial" w:hAnsi="Arial"/>
        </w:rPr>
        <w:t>following a 1999 outbreak of human WNV disease in the New York City area, the first known occurrence of this disease in North America. WNV was identified in birds and mosquitoes in Massachusetts during the summer of 2000</w:t>
      </w:r>
      <w:r w:rsidR="00154E5D" w:rsidRPr="00EF06C3">
        <w:rPr>
          <w:rFonts w:ascii="Arial" w:hAnsi="Arial"/>
        </w:rPr>
        <w:t>, in human</w:t>
      </w:r>
      <w:r w:rsidR="00E477B2" w:rsidRPr="00EF06C3">
        <w:rPr>
          <w:rFonts w:ascii="Arial" w:hAnsi="Arial"/>
        </w:rPr>
        <w:t>s</w:t>
      </w:r>
      <w:r w:rsidR="00154E5D" w:rsidRPr="00EF06C3">
        <w:rPr>
          <w:rFonts w:ascii="Arial" w:hAnsi="Arial"/>
        </w:rPr>
        <w:t xml:space="preserve"> in 2001,</w:t>
      </w:r>
      <w:r w:rsidRPr="00EF06C3">
        <w:rPr>
          <w:rFonts w:ascii="Arial" w:hAnsi="Arial"/>
        </w:rPr>
        <w:t xml:space="preserve"> and has been </w:t>
      </w:r>
      <w:r w:rsidR="00154E5D" w:rsidRPr="00EF06C3">
        <w:rPr>
          <w:rFonts w:ascii="Arial" w:hAnsi="Arial"/>
        </w:rPr>
        <w:t xml:space="preserve">detected </w:t>
      </w:r>
      <w:r w:rsidRPr="00EF06C3">
        <w:rPr>
          <w:rFonts w:ascii="Arial" w:hAnsi="Arial"/>
        </w:rPr>
        <w:t xml:space="preserve">during each consecutive season. </w:t>
      </w:r>
    </w:p>
    <w:p w14:paraId="73DA9E02" w14:textId="77777777" w:rsidR="009C0DF3" w:rsidRPr="00EF06C3" w:rsidRDefault="009C0DF3">
      <w:pPr>
        <w:pStyle w:val="NormalWeb"/>
        <w:spacing w:before="0" w:beforeAutospacing="0" w:after="0" w:afterAutospacing="0"/>
        <w:rPr>
          <w:rFonts w:ascii="Arial" w:hAnsi="Arial"/>
        </w:rPr>
      </w:pPr>
    </w:p>
    <w:p w14:paraId="5E952682" w14:textId="7084EDF4" w:rsidR="004715E8" w:rsidRPr="00EF06C3" w:rsidRDefault="002127C3">
      <w:pPr>
        <w:pStyle w:val="NormalWeb"/>
        <w:spacing w:before="0" w:beforeAutospacing="0" w:after="0" w:afterAutospacing="0"/>
        <w:rPr>
          <w:rFonts w:ascii="Arial" w:hAnsi="Arial"/>
        </w:rPr>
      </w:pPr>
      <w:r w:rsidRPr="00EF06C3">
        <w:rPr>
          <w:rFonts w:ascii="Arial" w:hAnsi="Arial"/>
        </w:rPr>
        <w:t>To</w:t>
      </w:r>
      <w:r w:rsidR="009C0DF3" w:rsidRPr="00EF06C3">
        <w:rPr>
          <w:rFonts w:ascii="Arial" w:hAnsi="Arial"/>
        </w:rPr>
        <w:t xml:space="preserve"> </w:t>
      </w:r>
      <w:r w:rsidR="00DF74DD" w:rsidRPr="00EF06C3">
        <w:rPr>
          <w:rFonts w:ascii="Arial" w:hAnsi="Arial"/>
        </w:rPr>
        <w:t xml:space="preserve">address </w:t>
      </w:r>
      <w:r w:rsidR="009C0DF3" w:rsidRPr="00EF06C3">
        <w:rPr>
          <w:rFonts w:ascii="Arial" w:hAnsi="Arial"/>
        </w:rPr>
        <w:t>the complexity</w:t>
      </w:r>
      <w:r w:rsidR="00DF74DD" w:rsidRPr="00EF06C3">
        <w:rPr>
          <w:rFonts w:ascii="Arial" w:hAnsi="Arial"/>
        </w:rPr>
        <w:t xml:space="preserve"> and seriousness</w:t>
      </w:r>
      <w:r w:rsidR="009C0DF3" w:rsidRPr="00EF06C3">
        <w:rPr>
          <w:rFonts w:ascii="Arial" w:hAnsi="Arial"/>
        </w:rPr>
        <w:t xml:space="preserve"> of the human disease risk posed by</w:t>
      </w:r>
      <w:r w:rsidR="00DF74DD" w:rsidRPr="00EF06C3">
        <w:rPr>
          <w:rFonts w:ascii="Arial" w:hAnsi="Arial"/>
        </w:rPr>
        <w:t xml:space="preserve"> EEE,</w:t>
      </w:r>
      <w:r w:rsidR="00475837" w:rsidRPr="00EF06C3">
        <w:rPr>
          <w:rFonts w:ascii="Arial" w:hAnsi="Arial"/>
        </w:rPr>
        <w:t xml:space="preserve"> </w:t>
      </w:r>
      <w:r w:rsidR="008B4EB2" w:rsidRPr="00EF06C3">
        <w:rPr>
          <w:rFonts w:ascii="Arial" w:hAnsi="Arial"/>
        </w:rPr>
        <w:t>DPH</w:t>
      </w:r>
      <w:r w:rsidR="009C0DF3" w:rsidRPr="00EF06C3">
        <w:rPr>
          <w:rFonts w:ascii="Arial" w:hAnsi="Arial"/>
        </w:rPr>
        <w:t xml:space="preserve"> convened </w:t>
      </w:r>
      <w:r w:rsidR="00DF74DD" w:rsidRPr="00EF06C3">
        <w:rPr>
          <w:rFonts w:ascii="Arial" w:hAnsi="Arial"/>
        </w:rPr>
        <w:t>a panel of experts</w:t>
      </w:r>
      <w:r w:rsidR="00560ECF" w:rsidRPr="00EF06C3">
        <w:rPr>
          <w:rFonts w:ascii="Arial" w:hAnsi="Arial"/>
        </w:rPr>
        <w:t xml:space="preserve"> in 2011-2012 who represented </w:t>
      </w:r>
      <w:r w:rsidR="00DF74DD" w:rsidRPr="00EF06C3">
        <w:rPr>
          <w:rFonts w:ascii="Arial" w:hAnsi="Arial"/>
        </w:rPr>
        <w:t>the fields of</w:t>
      </w:r>
      <w:r w:rsidR="009C0DF3" w:rsidRPr="00EF06C3">
        <w:rPr>
          <w:rFonts w:ascii="Arial" w:hAnsi="Arial"/>
        </w:rPr>
        <w:t xml:space="preserve"> </w:t>
      </w:r>
      <w:r w:rsidR="00DF74DD" w:rsidRPr="00EF06C3">
        <w:rPr>
          <w:rFonts w:ascii="Arial" w:hAnsi="Arial"/>
        </w:rPr>
        <w:t>ecology, biology, public health, infectious disease</w:t>
      </w:r>
      <w:r w:rsidR="00E35830" w:rsidRPr="00EF06C3">
        <w:rPr>
          <w:rFonts w:ascii="Arial" w:hAnsi="Arial"/>
        </w:rPr>
        <w:t>,</w:t>
      </w:r>
      <w:r w:rsidR="00DF74DD" w:rsidRPr="00EF06C3">
        <w:rPr>
          <w:rFonts w:ascii="Arial" w:hAnsi="Arial"/>
        </w:rPr>
        <w:t xml:space="preserve"> and toxicology </w:t>
      </w:r>
      <w:r w:rsidR="009C0DF3" w:rsidRPr="00EF06C3">
        <w:rPr>
          <w:rFonts w:ascii="Arial" w:hAnsi="Arial"/>
        </w:rPr>
        <w:t>t</w:t>
      </w:r>
      <w:r w:rsidR="00DF74DD" w:rsidRPr="00EF06C3">
        <w:rPr>
          <w:rFonts w:ascii="Arial" w:hAnsi="Arial"/>
        </w:rPr>
        <w:t>o</w:t>
      </w:r>
      <w:r w:rsidR="009C0DF3" w:rsidRPr="00EF06C3">
        <w:rPr>
          <w:rFonts w:ascii="Arial" w:hAnsi="Arial"/>
        </w:rPr>
        <w:t xml:space="preserve"> </w:t>
      </w:r>
      <w:r w:rsidR="00DF74DD" w:rsidRPr="00EF06C3">
        <w:rPr>
          <w:rFonts w:ascii="Arial" w:hAnsi="Arial"/>
        </w:rPr>
        <w:t xml:space="preserve">review </w:t>
      </w:r>
      <w:r w:rsidR="008B4EB2" w:rsidRPr="00EF06C3">
        <w:rPr>
          <w:rFonts w:ascii="Arial" w:hAnsi="Arial"/>
        </w:rPr>
        <w:t>DPH</w:t>
      </w:r>
      <w:r w:rsidR="00DF74DD" w:rsidRPr="00EF06C3">
        <w:rPr>
          <w:rFonts w:ascii="Arial" w:hAnsi="Arial"/>
        </w:rPr>
        <w:t>’s surveillance and response program and make recommendations for enhancing the program.</w:t>
      </w:r>
      <w:r w:rsidR="00C12C19" w:rsidRPr="00EF06C3">
        <w:rPr>
          <w:rFonts w:ascii="Arial" w:hAnsi="Arial"/>
        </w:rPr>
        <w:t xml:space="preserve"> Those recommendations were incorporated into the </w:t>
      </w:r>
      <w:r w:rsidR="00120E77" w:rsidRPr="00EF06C3">
        <w:rPr>
          <w:rFonts w:ascii="Arial" w:hAnsi="Arial"/>
        </w:rPr>
        <w:t xml:space="preserve">plan </w:t>
      </w:r>
      <w:r w:rsidR="00C12C19" w:rsidRPr="00EF06C3">
        <w:rPr>
          <w:rFonts w:ascii="Arial" w:hAnsi="Arial"/>
        </w:rPr>
        <w:t xml:space="preserve">in 2012 and continue </w:t>
      </w:r>
      <w:r w:rsidR="009F4B47" w:rsidRPr="00EF06C3">
        <w:rPr>
          <w:rFonts w:ascii="Arial" w:hAnsi="Arial"/>
        </w:rPr>
        <w:t>to serve as important component</w:t>
      </w:r>
      <w:r w:rsidR="00C12C19" w:rsidRPr="00EF06C3">
        <w:rPr>
          <w:rFonts w:ascii="Arial" w:hAnsi="Arial"/>
        </w:rPr>
        <w:t xml:space="preserve">s of the current </w:t>
      </w:r>
      <w:r w:rsidR="00120E77" w:rsidRPr="00EF06C3">
        <w:rPr>
          <w:rFonts w:ascii="Arial" w:hAnsi="Arial"/>
        </w:rPr>
        <w:t>plan</w:t>
      </w:r>
      <w:r w:rsidR="00C12C19" w:rsidRPr="00EF06C3">
        <w:rPr>
          <w:rFonts w:ascii="Arial" w:hAnsi="Arial"/>
        </w:rPr>
        <w:t>.</w:t>
      </w:r>
      <w:r w:rsidR="009C0DF3" w:rsidRPr="00EF06C3">
        <w:rPr>
          <w:rFonts w:ascii="Arial" w:hAnsi="Arial"/>
        </w:rPr>
        <w:t xml:space="preserve"> </w:t>
      </w:r>
    </w:p>
    <w:p w14:paraId="7CC8D284" w14:textId="77777777" w:rsidR="004715E8" w:rsidRPr="00EF06C3" w:rsidRDefault="004715E8">
      <w:pPr>
        <w:pStyle w:val="NormalWeb"/>
        <w:spacing w:before="0" w:beforeAutospacing="0" w:after="0" w:afterAutospacing="0"/>
        <w:rPr>
          <w:rFonts w:ascii="Arial" w:hAnsi="Arial"/>
        </w:rPr>
      </w:pPr>
    </w:p>
    <w:p w14:paraId="183C56CD" w14:textId="1656011D" w:rsidR="00A419EF" w:rsidRPr="00EF06C3" w:rsidRDefault="004715E8" w:rsidP="00A419EF">
      <w:pPr>
        <w:pStyle w:val="NormalWeb"/>
        <w:spacing w:before="0" w:beforeAutospacing="0" w:after="0" w:afterAutospacing="0"/>
      </w:pPr>
      <w:r w:rsidRPr="00EF06C3">
        <w:rPr>
          <w:rFonts w:ascii="Arial" w:hAnsi="Arial"/>
        </w:rPr>
        <w:t xml:space="preserve">Following the 2019 season, </w:t>
      </w:r>
      <w:r w:rsidR="008B4EB2" w:rsidRPr="00EF06C3">
        <w:rPr>
          <w:rFonts w:ascii="Arial" w:hAnsi="Arial"/>
        </w:rPr>
        <w:t>DPH</w:t>
      </w:r>
      <w:r w:rsidRPr="00EF06C3">
        <w:rPr>
          <w:rFonts w:ascii="Arial" w:hAnsi="Arial"/>
        </w:rPr>
        <w:t xml:space="preserve"> conducted an extensive after-action evaluation and review</w:t>
      </w:r>
      <w:r w:rsidR="007C12E0" w:rsidRPr="00EF06C3">
        <w:rPr>
          <w:rFonts w:ascii="Arial" w:hAnsi="Arial"/>
        </w:rPr>
        <w:t>,</w:t>
      </w:r>
      <w:r w:rsidRPr="00EF06C3">
        <w:rPr>
          <w:rFonts w:ascii="Arial" w:hAnsi="Arial"/>
        </w:rPr>
        <w:t xml:space="preserve"> which included gathering input from state agencies involved in the response, vendors contracted for response, local Boards of Health, municipal officials, mosquito biology and control experts, organic farmers, beekeepers, environmental groups</w:t>
      </w:r>
      <w:r w:rsidR="00771897" w:rsidRPr="00EF06C3">
        <w:rPr>
          <w:rFonts w:ascii="Arial" w:hAnsi="Arial"/>
        </w:rPr>
        <w:t>,</w:t>
      </w:r>
      <w:r w:rsidRPr="00EF06C3">
        <w:rPr>
          <w:rFonts w:ascii="Arial" w:hAnsi="Arial"/>
        </w:rPr>
        <w:t xml:space="preserve"> and the public. The updated 2020 plan </w:t>
      </w:r>
      <w:r w:rsidR="00BA248F" w:rsidRPr="00EF06C3">
        <w:rPr>
          <w:rFonts w:ascii="Arial" w:hAnsi="Arial"/>
        </w:rPr>
        <w:t>was</w:t>
      </w:r>
      <w:r w:rsidRPr="00EF06C3">
        <w:rPr>
          <w:rFonts w:ascii="Arial" w:hAnsi="Arial"/>
        </w:rPr>
        <w:t xml:space="preserve"> a result of analyses of surveillance data</w:t>
      </w:r>
      <w:r w:rsidR="00CC58FB" w:rsidRPr="00EF06C3">
        <w:rPr>
          <w:rFonts w:ascii="Arial" w:hAnsi="Arial"/>
        </w:rPr>
        <w:t xml:space="preserve"> and</w:t>
      </w:r>
      <w:r w:rsidRPr="00EF06C3">
        <w:rPr>
          <w:rFonts w:ascii="Arial" w:hAnsi="Arial"/>
        </w:rPr>
        <w:t xml:space="preserve"> a</w:t>
      </w:r>
      <w:r w:rsidR="00CC58FB" w:rsidRPr="00EF06C3">
        <w:rPr>
          <w:rFonts w:ascii="Arial" w:hAnsi="Arial"/>
        </w:rPr>
        <w:t xml:space="preserve">n updated </w:t>
      </w:r>
      <w:r w:rsidRPr="00EF06C3">
        <w:rPr>
          <w:rFonts w:ascii="Arial" w:hAnsi="Arial"/>
        </w:rPr>
        <w:t>literature</w:t>
      </w:r>
      <w:r w:rsidR="00CC58FB" w:rsidRPr="00EF06C3">
        <w:rPr>
          <w:rFonts w:ascii="Arial" w:hAnsi="Arial"/>
        </w:rPr>
        <w:t xml:space="preserve"> review and incorporates comments from stakeholders and the experiential knowledge of subject matter experts involved in arbovirus response in Massachusetts</w:t>
      </w:r>
      <w:r w:rsidR="00BA248F" w:rsidRPr="00EF06C3">
        <w:rPr>
          <w:rFonts w:ascii="Arial" w:hAnsi="Arial"/>
        </w:rPr>
        <w:t xml:space="preserve">. The </w:t>
      </w:r>
      <w:r w:rsidR="00064AF7" w:rsidRPr="00003C86">
        <w:rPr>
          <w:rFonts w:ascii="Arial" w:hAnsi="Arial" w:cs="Arial"/>
          <w:szCs w:val="24"/>
        </w:rPr>
        <w:t>2026</w:t>
      </w:r>
      <w:r w:rsidR="00BA248F" w:rsidRPr="00EF06C3">
        <w:rPr>
          <w:rFonts w:ascii="Arial" w:hAnsi="Arial"/>
        </w:rPr>
        <w:t xml:space="preserve"> plan includes all of the updates made in 2020</w:t>
      </w:r>
      <w:r w:rsidR="00A27580" w:rsidRPr="00EF06C3">
        <w:rPr>
          <w:rFonts w:ascii="Arial" w:hAnsi="Arial"/>
        </w:rPr>
        <w:t>.</w:t>
      </w:r>
      <w:r w:rsidR="00CC58FB" w:rsidRPr="00EF06C3">
        <w:rPr>
          <w:rFonts w:ascii="Arial" w:hAnsi="Arial"/>
        </w:rPr>
        <w:t xml:space="preserve"> </w:t>
      </w:r>
      <w:r w:rsidR="009C0DF3" w:rsidRPr="00EF06C3">
        <w:rPr>
          <w:rFonts w:ascii="Arial" w:hAnsi="Arial"/>
        </w:rPr>
        <w:t xml:space="preserve">The purpose of the plan is to </w:t>
      </w:r>
      <w:r w:rsidR="007C12E0" w:rsidRPr="00EF06C3">
        <w:rPr>
          <w:rFonts w:ascii="Arial" w:hAnsi="Arial"/>
        </w:rPr>
        <w:t>guide</w:t>
      </w:r>
      <w:r w:rsidR="009C0DF3" w:rsidRPr="00EF06C3">
        <w:rPr>
          <w:rFonts w:ascii="Arial" w:hAnsi="Arial"/>
        </w:rPr>
        <w:t xml:space="preserve"> operational aspects of surveillance and response by state and local agencies with responsibilities for the prevention of mosquito-borne disease. </w:t>
      </w:r>
      <w:r w:rsidR="008B4EB2" w:rsidRPr="00EF06C3">
        <w:rPr>
          <w:rFonts w:ascii="Arial" w:hAnsi="Arial"/>
        </w:rPr>
        <w:t>DPH</w:t>
      </w:r>
      <w:r w:rsidR="009C0DF3" w:rsidRPr="00EF06C3">
        <w:rPr>
          <w:rFonts w:ascii="Arial" w:hAnsi="Arial"/>
        </w:rPr>
        <w:t xml:space="preserve"> continue</w:t>
      </w:r>
      <w:r w:rsidR="00CC58FB" w:rsidRPr="00EF06C3">
        <w:rPr>
          <w:rFonts w:ascii="Arial" w:hAnsi="Arial"/>
        </w:rPr>
        <w:t>s</w:t>
      </w:r>
      <w:r w:rsidR="009C0DF3" w:rsidRPr="00EF06C3">
        <w:rPr>
          <w:rFonts w:ascii="Arial" w:hAnsi="Arial"/>
        </w:rPr>
        <w:t xml:space="preserve"> to seek advice from its partners and collaborators </w:t>
      </w:r>
      <w:r w:rsidR="007C12E0" w:rsidRPr="00EF06C3">
        <w:rPr>
          <w:rFonts w:ascii="Arial" w:hAnsi="Arial"/>
        </w:rPr>
        <w:t>to</w:t>
      </w:r>
      <w:r w:rsidR="009C0DF3" w:rsidRPr="00EF06C3">
        <w:rPr>
          <w:rFonts w:ascii="Arial" w:hAnsi="Arial"/>
        </w:rPr>
        <w:t xml:space="preserve"> modify the plan, as appropriate. This document is open to continual review and evaluation</w:t>
      </w:r>
      <w:r w:rsidR="00834A08" w:rsidRPr="00EF06C3">
        <w:rPr>
          <w:rFonts w:ascii="Arial" w:hAnsi="Arial"/>
        </w:rPr>
        <w:t>,</w:t>
      </w:r>
      <w:r w:rsidR="009C0DF3" w:rsidRPr="00EF06C3">
        <w:rPr>
          <w:rFonts w:ascii="Arial" w:hAnsi="Arial"/>
        </w:rPr>
        <w:t xml:space="preserve"> with changes made when there is </w:t>
      </w:r>
      <w:r w:rsidR="001A7259" w:rsidRPr="00003C86">
        <w:rPr>
          <w:rFonts w:ascii="Arial" w:hAnsi="Arial" w:cs="Arial"/>
          <w:szCs w:val="24"/>
        </w:rPr>
        <w:t xml:space="preserve">an </w:t>
      </w:r>
      <w:r w:rsidR="009C0DF3" w:rsidRPr="00EF06C3">
        <w:rPr>
          <w:rFonts w:ascii="Arial" w:hAnsi="Arial"/>
        </w:rPr>
        <w:t xml:space="preserve">opportunity for improvement. </w:t>
      </w:r>
      <w:r w:rsidR="009C0DF3" w:rsidRPr="00003C86">
        <w:rPr>
          <w:rFonts w:ascii="Arial" w:hAnsi="Arial" w:cs="Arial"/>
          <w:szCs w:val="24"/>
        </w:rPr>
        <w:br/>
      </w:r>
    </w:p>
    <w:p w14:paraId="24EC987B" w14:textId="65BBA942" w:rsidR="009C0DF3" w:rsidRPr="00A419EF" w:rsidRDefault="009C0DF3" w:rsidP="00A419EF">
      <w:pPr>
        <w:pStyle w:val="Heading2"/>
        <w:rPr>
          <w:rStyle w:val="Strong"/>
          <w:rFonts w:ascii="Arial" w:hAnsi="Arial" w:cs="Arial"/>
          <w:b/>
          <w:bCs/>
          <w:szCs w:val="24"/>
        </w:rPr>
      </w:pPr>
      <w:r w:rsidRPr="00EF06C3">
        <w:rPr>
          <w:rFonts w:ascii="Arial" w:hAnsi="Arial"/>
          <w:b w:val="0"/>
          <w:sz w:val="20"/>
        </w:rPr>
        <w:t>II.</w:t>
      </w:r>
      <w:r w:rsidRPr="00A419EF">
        <w:rPr>
          <w:rStyle w:val="Strong"/>
          <w:rFonts w:ascii="Arial" w:hAnsi="Arial"/>
          <w:sz w:val="20"/>
        </w:rPr>
        <w:t xml:space="preserve"> DISEASE HISTORY AND BACKGROUND</w:t>
      </w:r>
    </w:p>
    <w:p w14:paraId="2A467C14" w14:textId="77777777" w:rsidR="009C0DF3" w:rsidRPr="00EF06C3" w:rsidRDefault="009C0DF3" w:rsidP="00EF06C3">
      <w:pPr>
        <w:pStyle w:val="Heading3"/>
        <w:rPr>
          <w:b w:val="0"/>
          <w:sz w:val="24"/>
        </w:rPr>
      </w:pPr>
      <w:r w:rsidRPr="00EF06C3">
        <w:rPr>
          <w:sz w:val="24"/>
          <w:u w:val="single"/>
        </w:rPr>
        <w:t>A. Eastern Equine Encephalitis Virus</w:t>
      </w:r>
    </w:p>
    <w:p w14:paraId="091FCC28" w14:textId="77777777" w:rsidR="009C0DF3" w:rsidRPr="00EF06C3" w:rsidRDefault="009C0DF3" w:rsidP="00EF06C3">
      <w:pPr>
        <w:pStyle w:val="Heading4"/>
        <w:rPr>
          <w:rFonts w:ascii="Arial" w:hAnsi="Arial"/>
          <w:sz w:val="24"/>
          <w:u w:val="single"/>
        </w:rPr>
      </w:pPr>
      <w:r w:rsidRPr="00EF06C3">
        <w:rPr>
          <w:rFonts w:ascii="Arial" w:hAnsi="Arial"/>
          <w:b w:val="0"/>
          <w:sz w:val="24"/>
          <w:u w:val="single"/>
        </w:rPr>
        <w:t>1. Background</w:t>
      </w:r>
    </w:p>
    <w:p w14:paraId="23E7D01B" w14:textId="53FDAA46" w:rsidR="009C0DF3" w:rsidRPr="00EF06C3" w:rsidRDefault="009C0DF3">
      <w:pPr>
        <w:rPr>
          <w:rFonts w:ascii="Arial" w:hAnsi="Arial"/>
        </w:rPr>
      </w:pPr>
      <w:r w:rsidRPr="00EF06C3">
        <w:rPr>
          <w:rFonts w:ascii="Arial" w:hAnsi="Arial"/>
        </w:rPr>
        <w:t>Eastern equine encephalitis is a serious disease</w:t>
      </w:r>
      <w:r w:rsidR="00834A08" w:rsidRPr="00EF06C3">
        <w:rPr>
          <w:rFonts w:ascii="Arial" w:hAnsi="Arial"/>
        </w:rPr>
        <w:t xml:space="preserve"> </w:t>
      </w:r>
      <w:r w:rsidR="007C12E0" w:rsidRPr="00EF06C3">
        <w:rPr>
          <w:rFonts w:ascii="Arial" w:hAnsi="Arial"/>
        </w:rPr>
        <w:t>that</w:t>
      </w:r>
      <w:r w:rsidR="00834A08" w:rsidRPr="00EF06C3">
        <w:rPr>
          <w:rFonts w:ascii="Arial" w:hAnsi="Arial"/>
        </w:rPr>
        <w:t xml:space="preserve"> occurs sporadically in Massachusetts</w:t>
      </w:r>
      <w:r w:rsidRPr="00EF06C3">
        <w:rPr>
          <w:rFonts w:ascii="Arial" w:hAnsi="Arial"/>
        </w:rPr>
        <w:t xml:space="preserve">, with 30-50% mortality and lifelong neurological disability among many </w:t>
      </w:r>
      <w:r w:rsidR="00D40267" w:rsidRPr="00EF06C3">
        <w:rPr>
          <w:rFonts w:ascii="Arial" w:hAnsi="Arial"/>
        </w:rPr>
        <w:t>survivors. The</w:t>
      </w:r>
      <w:r w:rsidRPr="00EF06C3">
        <w:rPr>
          <w:rFonts w:ascii="Arial" w:hAnsi="Arial"/>
        </w:rPr>
        <w:t xml:space="preserve"> first symptoms of EEE are fever (often 103º to106ºF), stiff neck, headache, and lack of energy. These symptoms </w:t>
      </w:r>
      <w:r w:rsidR="004E42A4" w:rsidRPr="00EF06C3">
        <w:rPr>
          <w:rFonts w:ascii="Arial" w:hAnsi="Arial"/>
        </w:rPr>
        <w:t>emerge</w:t>
      </w:r>
      <w:r w:rsidRPr="00EF06C3">
        <w:rPr>
          <w:rFonts w:ascii="Arial" w:hAnsi="Arial"/>
        </w:rPr>
        <w:t xml:space="preserve"> three to ten days after a bite from an infected mosquito. Inflammation and swelling of the brain, called encephalitis, is the most dangerous and frequent serious complication.</w:t>
      </w:r>
      <w:r w:rsidR="00AD7E2A" w:rsidRPr="00EF06C3">
        <w:rPr>
          <w:rFonts w:ascii="Arial" w:hAnsi="Arial"/>
        </w:rPr>
        <w:t xml:space="preserve"> </w:t>
      </w:r>
      <w:r w:rsidRPr="00EF06C3">
        <w:rPr>
          <w:rFonts w:ascii="Arial" w:hAnsi="Arial"/>
        </w:rPr>
        <w:t xml:space="preserve">The disease </w:t>
      </w:r>
      <w:r w:rsidR="00527E8C" w:rsidRPr="00EF06C3">
        <w:rPr>
          <w:rFonts w:ascii="Arial" w:hAnsi="Arial"/>
        </w:rPr>
        <w:t xml:space="preserve">rapidly worsens </w:t>
      </w:r>
      <w:r w:rsidRPr="00EF06C3">
        <w:rPr>
          <w:rFonts w:ascii="Arial" w:hAnsi="Arial"/>
        </w:rPr>
        <w:t xml:space="preserve">and some patients may go into a coma within a </w:t>
      </w:r>
      <w:r w:rsidR="004F4C89" w:rsidRPr="00EF06C3">
        <w:rPr>
          <w:rFonts w:ascii="Arial" w:hAnsi="Arial"/>
        </w:rPr>
        <w:t>week. There</w:t>
      </w:r>
      <w:r w:rsidRPr="00EF06C3">
        <w:rPr>
          <w:rFonts w:ascii="Arial" w:hAnsi="Arial"/>
        </w:rPr>
        <w:t xml:space="preserve"> is no treatment for EEE. In Massachusetts, approximately half of the people identified with EEE have died from the infection. People who survive this disease will often be permanently disabled</w:t>
      </w:r>
      <w:r w:rsidR="00825642" w:rsidRPr="00EF06C3">
        <w:rPr>
          <w:rFonts w:ascii="Arial" w:hAnsi="Arial"/>
        </w:rPr>
        <w:t xml:space="preserve"> due to neurologic damage</w:t>
      </w:r>
      <w:r w:rsidRPr="00EF06C3">
        <w:rPr>
          <w:rFonts w:ascii="Arial" w:hAnsi="Arial"/>
        </w:rPr>
        <w:t>.</w:t>
      </w:r>
      <w:r w:rsidR="00AD7E2A" w:rsidRPr="00EF06C3">
        <w:rPr>
          <w:rFonts w:ascii="Arial" w:hAnsi="Arial"/>
        </w:rPr>
        <w:t xml:space="preserve"> </w:t>
      </w:r>
      <w:r w:rsidRPr="00EF06C3">
        <w:rPr>
          <w:rFonts w:ascii="Arial" w:hAnsi="Arial"/>
        </w:rPr>
        <w:t xml:space="preserve">Few people recover completely. </w:t>
      </w:r>
    </w:p>
    <w:p w14:paraId="0F2770C8" w14:textId="77777777" w:rsidR="009C0DF3" w:rsidRPr="00EF06C3" w:rsidRDefault="009C0DF3">
      <w:pPr>
        <w:rPr>
          <w:rFonts w:ascii="Arial" w:hAnsi="Arial"/>
        </w:rPr>
      </w:pPr>
    </w:p>
    <w:p w14:paraId="7788857A" w14:textId="52A41C30" w:rsidR="009F0B21" w:rsidRPr="00EF06C3" w:rsidRDefault="00012068">
      <w:pPr>
        <w:rPr>
          <w:rFonts w:ascii="Arial" w:hAnsi="Arial"/>
        </w:rPr>
      </w:pPr>
      <w:r w:rsidRPr="00EF06C3">
        <w:rPr>
          <w:rFonts w:ascii="Arial" w:hAnsi="Arial"/>
        </w:rPr>
        <w:t xml:space="preserve">There have been </w:t>
      </w:r>
      <w:r w:rsidR="00BA248F" w:rsidRPr="00EF06C3">
        <w:rPr>
          <w:rFonts w:ascii="Arial" w:hAnsi="Arial"/>
        </w:rPr>
        <w:t>4</w:t>
      </w:r>
      <w:r w:rsidR="00170846" w:rsidRPr="00EF06C3">
        <w:rPr>
          <w:rFonts w:ascii="Arial" w:hAnsi="Arial"/>
        </w:rPr>
        <w:t>7</w:t>
      </w:r>
      <w:r w:rsidRPr="00EF06C3">
        <w:rPr>
          <w:rFonts w:ascii="Arial" w:hAnsi="Arial"/>
        </w:rPr>
        <w:t xml:space="preserve"> cases of EEE in Massachusetts residents between 2000-</w:t>
      </w:r>
      <w:r w:rsidR="009102AC" w:rsidRPr="00003C86">
        <w:rPr>
          <w:rFonts w:ascii="Arial" w:hAnsi="Arial" w:cs="Arial"/>
        </w:rPr>
        <w:t>202</w:t>
      </w:r>
      <w:r w:rsidR="001A7259" w:rsidRPr="00003C86">
        <w:rPr>
          <w:rFonts w:ascii="Arial" w:hAnsi="Arial" w:cs="Arial"/>
        </w:rPr>
        <w:t>5</w:t>
      </w:r>
      <w:r w:rsidRPr="00EF06C3">
        <w:rPr>
          <w:rFonts w:ascii="Arial" w:hAnsi="Arial"/>
        </w:rPr>
        <w:t xml:space="preserve">; </w:t>
      </w:r>
      <w:r w:rsidR="00BA248F" w:rsidRPr="00EF06C3">
        <w:rPr>
          <w:rFonts w:ascii="Arial" w:hAnsi="Arial"/>
        </w:rPr>
        <w:t>2</w:t>
      </w:r>
      <w:r w:rsidR="00170846" w:rsidRPr="00EF06C3">
        <w:rPr>
          <w:rFonts w:ascii="Arial" w:hAnsi="Arial"/>
        </w:rPr>
        <w:t>3</w:t>
      </w:r>
      <w:r w:rsidR="00BA248F" w:rsidRPr="00EF06C3">
        <w:rPr>
          <w:rFonts w:ascii="Arial" w:hAnsi="Arial"/>
        </w:rPr>
        <w:t xml:space="preserve"> </w:t>
      </w:r>
      <w:r w:rsidRPr="00EF06C3">
        <w:rPr>
          <w:rFonts w:ascii="Arial" w:hAnsi="Arial"/>
        </w:rPr>
        <w:t>(</w:t>
      </w:r>
      <w:r w:rsidR="00170846" w:rsidRPr="00EF06C3">
        <w:rPr>
          <w:rFonts w:ascii="Arial" w:hAnsi="Arial"/>
        </w:rPr>
        <w:t>49</w:t>
      </w:r>
      <w:r w:rsidRPr="00EF06C3">
        <w:rPr>
          <w:rFonts w:ascii="Arial" w:hAnsi="Arial"/>
        </w:rPr>
        <w:t xml:space="preserve">%) of those have resulted in death. </w:t>
      </w:r>
      <w:r w:rsidR="00A62CCA" w:rsidRPr="00EF06C3">
        <w:rPr>
          <w:rFonts w:ascii="Arial" w:hAnsi="Arial"/>
        </w:rPr>
        <w:t xml:space="preserve">Demographic information about cases and deaths from EEE </w:t>
      </w:r>
      <w:r w:rsidR="00170846" w:rsidRPr="00EF06C3">
        <w:rPr>
          <w:rFonts w:ascii="Arial" w:hAnsi="Arial"/>
        </w:rPr>
        <w:t>that</w:t>
      </w:r>
      <w:r w:rsidR="00A62CCA" w:rsidRPr="00EF06C3">
        <w:rPr>
          <w:rFonts w:ascii="Arial" w:hAnsi="Arial"/>
        </w:rPr>
        <w:t xml:space="preserve"> have occurred since 2000 are included below.</w:t>
      </w:r>
    </w:p>
    <w:p w14:paraId="392CD6FB" w14:textId="77777777" w:rsidR="00FF0976" w:rsidRPr="00EF06C3" w:rsidRDefault="00FF0976">
      <w:pPr>
        <w:rPr>
          <w:rFonts w:ascii="Arial" w:hAnsi="Arial"/>
        </w:rPr>
      </w:pPr>
    </w:p>
    <w:tbl>
      <w:tblPr>
        <w:tblStyle w:val="TableGrid"/>
        <w:tblW w:w="0" w:type="auto"/>
        <w:tblInd w:w="108" w:type="dxa"/>
        <w:tblLook w:val="04A0" w:firstRow="1" w:lastRow="0" w:firstColumn="1" w:lastColumn="0" w:noHBand="0" w:noVBand="1"/>
      </w:tblPr>
      <w:tblGrid>
        <w:gridCol w:w="3876"/>
        <w:gridCol w:w="1724"/>
        <w:gridCol w:w="1883"/>
        <w:gridCol w:w="2335"/>
      </w:tblGrid>
      <w:tr w:rsidR="00003C86" w:rsidRPr="00003C86" w14:paraId="0A0435F5" w14:textId="77777777" w:rsidTr="00EF06C3">
        <w:tc>
          <w:tcPr>
            <w:tcW w:w="3876" w:type="dxa"/>
          </w:tcPr>
          <w:p w14:paraId="63512AA9" w14:textId="00017493" w:rsidR="00003C86" w:rsidRPr="00EF06C3" w:rsidRDefault="00003C86">
            <w:pPr>
              <w:rPr>
                <w:rFonts w:ascii="Arial" w:hAnsi="Arial"/>
              </w:rPr>
            </w:pPr>
          </w:p>
        </w:tc>
        <w:tc>
          <w:tcPr>
            <w:tcW w:w="1724" w:type="dxa"/>
          </w:tcPr>
          <w:p w14:paraId="67DA10E9" w14:textId="77777777" w:rsidR="00003C86" w:rsidRPr="00003C86" w:rsidRDefault="00003C86">
            <w:pPr>
              <w:rPr>
                <w:rFonts w:ascii="Arial" w:hAnsi="Arial" w:cs="Arial"/>
                <w:b/>
                <w:bCs/>
              </w:rPr>
            </w:pPr>
          </w:p>
        </w:tc>
        <w:tc>
          <w:tcPr>
            <w:tcW w:w="1883" w:type="dxa"/>
          </w:tcPr>
          <w:p w14:paraId="3BDE72AE" w14:textId="2D0BC1AF" w:rsidR="00003C86" w:rsidRPr="00EF06C3" w:rsidRDefault="00003C86">
            <w:pPr>
              <w:rPr>
                <w:rFonts w:ascii="Arial" w:hAnsi="Arial"/>
                <w:b/>
              </w:rPr>
            </w:pPr>
            <w:r w:rsidRPr="00EF06C3">
              <w:rPr>
                <w:rFonts w:ascii="Arial" w:hAnsi="Arial"/>
                <w:b/>
              </w:rPr>
              <w:t>Cases (n=47)</w:t>
            </w:r>
          </w:p>
        </w:tc>
        <w:tc>
          <w:tcPr>
            <w:tcW w:w="2335" w:type="dxa"/>
          </w:tcPr>
          <w:p w14:paraId="5FE25C85" w14:textId="3712124B" w:rsidR="00003C86" w:rsidRPr="00EF06C3" w:rsidRDefault="00003C86">
            <w:pPr>
              <w:rPr>
                <w:rFonts w:ascii="Arial" w:hAnsi="Arial"/>
                <w:b/>
              </w:rPr>
            </w:pPr>
            <w:r w:rsidRPr="00EF06C3">
              <w:rPr>
                <w:rFonts w:ascii="Arial" w:hAnsi="Arial"/>
                <w:b/>
              </w:rPr>
              <w:t>Deaths (n=23)</w:t>
            </w:r>
          </w:p>
        </w:tc>
      </w:tr>
      <w:tr w:rsidR="00003C86" w:rsidRPr="00003C86" w14:paraId="76D32C35" w14:textId="77777777" w:rsidTr="00EF06C3">
        <w:tc>
          <w:tcPr>
            <w:tcW w:w="3876" w:type="dxa"/>
          </w:tcPr>
          <w:p w14:paraId="5E96B119" w14:textId="77777777" w:rsidR="00003C86" w:rsidRPr="00EF06C3" w:rsidRDefault="00003C86">
            <w:pPr>
              <w:rPr>
                <w:rFonts w:ascii="Arial" w:hAnsi="Arial"/>
                <w:b/>
              </w:rPr>
            </w:pPr>
            <w:r w:rsidRPr="00EF06C3">
              <w:rPr>
                <w:rFonts w:ascii="Arial" w:hAnsi="Arial"/>
                <w:b/>
              </w:rPr>
              <w:t>Sex (male)</w:t>
            </w:r>
          </w:p>
        </w:tc>
        <w:tc>
          <w:tcPr>
            <w:tcW w:w="1724" w:type="dxa"/>
          </w:tcPr>
          <w:p w14:paraId="00D6814F" w14:textId="77777777" w:rsidR="00003C86" w:rsidRPr="00003C86" w:rsidRDefault="00003C86">
            <w:pPr>
              <w:rPr>
                <w:rFonts w:ascii="Arial" w:hAnsi="Arial" w:cs="Arial"/>
              </w:rPr>
            </w:pPr>
          </w:p>
        </w:tc>
        <w:tc>
          <w:tcPr>
            <w:tcW w:w="1883" w:type="dxa"/>
          </w:tcPr>
          <w:p w14:paraId="5614F5A8" w14:textId="4B54982B" w:rsidR="00003C86" w:rsidRPr="00EF06C3" w:rsidRDefault="00003C86">
            <w:pPr>
              <w:rPr>
                <w:rFonts w:ascii="Arial" w:hAnsi="Arial"/>
              </w:rPr>
            </w:pPr>
            <w:r w:rsidRPr="00EF06C3">
              <w:rPr>
                <w:rFonts w:ascii="Arial" w:hAnsi="Arial"/>
              </w:rPr>
              <w:t>60%</w:t>
            </w:r>
          </w:p>
        </w:tc>
        <w:tc>
          <w:tcPr>
            <w:tcW w:w="2335" w:type="dxa"/>
          </w:tcPr>
          <w:p w14:paraId="7D21053F" w14:textId="50E30C28" w:rsidR="00003C86" w:rsidRPr="00EF06C3" w:rsidRDefault="00003C86">
            <w:pPr>
              <w:rPr>
                <w:rFonts w:ascii="Arial" w:hAnsi="Arial"/>
              </w:rPr>
            </w:pPr>
            <w:r w:rsidRPr="00EF06C3">
              <w:rPr>
                <w:rFonts w:ascii="Arial" w:hAnsi="Arial"/>
              </w:rPr>
              <w:t>65%</w:t>
            </w:r>
          </w:p>
        </w:tc>
      </w:tr>
      <w:tr w:rsidR="00003C86" w:rsidRPr="00003C86" w14:paraId="7AE196D2" w14:textId="77777777" w:rsidTr="00EF06C3">
        <w:tc>
          <w:tcPr>
            <w:tcW w:w="3876" w:type="dxa"/>
          </w:tcPr>
          <w:p w14:paraId="1E53E3DE" w14:textId="77777777" w:rsidR="00003C86" w:rsidRPr="00EF06C3" w:rsidRDefault="00003C86">
            <w:pPr>
              <w:rPr>
                <w:rFonts w:ascii="Arial" w:hAnsi="Arial"/>
                <w:b/>
              </w:rPr>
            </w:pPr>
            <w:r w:rsidRPr="00EF06C3">
              <w:rPr>
                <w:rFonts w:ascii="Arial" w:hAnsi="Arial"/>
                <w:b/>
              </w:rPr>
              <w:t>Median age in years (range)</w:t>
            </w:r>
          </w:p>
        </w:tc>
        <w:tc>
          <w:tcPr>
            <w:tcW w:w="1724" w:type="dxa"/>
          </w:tcPr>
          <w:p w14:paraId="7416D8ED" w14:textId="77777777" w:rsidR="00003C86" w:rsidRPr="00003C86" w:rsidRDefault="00003C86">
            <w:pPr>
              <w:rPr>
                <w:rFonts w:ascii="Arial" w:hAnsi="Arial" w:cs="Arial"/>
              </w:rPr>
            </w:pPr>
          </w:p>
        </w:tc>
        <w:tc>
          <w:tcPr>
            <w:tcW w:w="1883" w:type="dxa"/>
          </w:tcPr>
          <w:p w14:paraId="135983CF" w14:textId="7CD5B341" w:rsidR="00003C86" w:rsidRPr="00EF06C3" w:rsidRDefault="00003C86">
            <w:pPr>
              <w:rPr>
                <w:rFonts w:ascii="Arial" w:hAnsi="Arial"/>
              </w:rPr>
            </w:pPr>
            <w:r w:rsidRPr="00EF06C3">
              <w:rPr>
                <w:rFonts w:ascii="Arial" w:hAnsi="Arial"/>
              </w:rPr>
              <w:t>63 years (&lt;1 to 90)</w:t>
            </w:r>
          </w:p>
        </w:tc>
        <w:tc>
          <w:tcPr>
            <w:tcW w:w="2335" w:type="dxa"/>
          </w:tcPr>
          <w:p w14:paraId="6C224C9A" w14:textId="56378EBF" w:rsidR="00003C86" w:rsidRPr="00EF06C3" w:rsidRDefault="00003C86">
            <w:pPr>
              <w:rPr>
                <w:rFonts w:ascii="Arial" w:hAnsi="Arial"/>
              </w:rPr>
            </w:pPr>
            <w:r w:rsidRPr="00EF06C3">
              <w:rPr>
                <w:rFonts w:ascii="Arial" w:hAnsi="Arial"/>
              </w:rPr>
              <w:t>65 years (&lt;1 to 85)</w:t>
            </w:r>
          </w:p>
        </w:tc>
      </w:tr>
      <w:tr w:rsidR="00003C86" w:rsidRPr="00003C86" w14:paraId="196AC719" w14:textId="77777777" w:rsidTr="00EF06C3">
        <w:tc>
          <w:tcPr>
            <w:tcW w:w="3876" w:type="dxa"/>
          </w:tcPr>
          <w:p w14:paraId="3B63DF44" w14:textId="77777777" w:rsidR="00003C86" w:rsidRPr="00EF06C3" w:rsidRDefault="00003C86">
            <w:pPr>
              <w:rPr>
                <w:rFonts w:ascii="Arial" w:hAnsi="Arial"/>
                <w:b/>
              </w:rPr>
            </w:pPr>
            <w:r w:rsidRPr="00EF06C3">
              <w:rPr>
                <w:rFonts w:ascii="Arial" w:hAnsi="Arial"/>
                <w:b/>
              </w:rPr>
              <w:t>Residence in Bristol or Plymouth Counties</w:t>
            </w:r>
          </w:p>
        </w:tc>
        <w:tc>
          <w:tcPr>
            <w:tcW w:w="1724" w:type="dxa"/>
          </w:tcPr>
          <w:p w14:paraId="5EDF59EE" w14:textId="77777777" w:rsidR="00003C86" w:rsidRPr="00003C86" w:rsidRDefault="00003C86">
            <w:pPr>
              <w:rPr>
                <w:rFonts w:ascii="Arial" w:hAnsi="Arial" w:cs="Arial"/>
              </w:rPr>
            </w:pPr>
          </w:p>
        </w:tc>
        <w:tc>
          <w:tcPr>
            <w:tcW w:w="1883" w:type="dxa"/>
          </w:tcPr>
          <w:p w14:paraId="0178F99E" w14:textId="2C6C2482" w:rsidR="00003C86" w:rsidRPr="00EF06C3" w:rsidRDefault="00003C86">
            <w:pPr>
              <w:rPr>
                <w:rFonts w:ascii="Arial" w:hAnsi="Arial"/>
              </w:rPr>
            </w:pPr>
            <w:r w:rsidRPr="00EF06C3">
              <w:rPr>
                <w:rFonts w:ascii="Arial" w:hAnsi="Arial"/>
              </w:rPr>
              <w:t>49%</w:t>
            </w:r>
          </w:p>
        </w:tc>
        <w:tc>
          <w:tcPr>
            <w:tcW w:w="2335" w:type="dxa"/>
          </w:tcPr>
          <w:p w14:paraId="190CC192" w14:textId="524DCC5C" w:rsidR="00003C86" w:rsidRPr="00EF06C3" w:rsidRDefault="00003C86">
            <w:pPr>
              <w:rPr>
                <w:rFonts w:ascii="Arial" w:hAnsi="Arial"/>
              </w:rPr>
            </w:pPr>
            <w:r w:rsidRPr="00EF06C3">
              <w:rPr>
                <w:rFonts w:ascii="Arial" w:hAnsi="Arial"/>
              </w:rPr>
              <w:t>49%</w:t>
            </w:r>
          </w:p>
        </w:tc>
      </w:tr>
      <w:tr w:rsidR="00003C86" w:rsidRPr="00003C86" w14:paraId="4F8FB8DC" w14:textId="77777777" w:rsidTr="00EF06C3">
        <w:tc>
          <w:tcPr>
            <w:tcW w:w="3876" w:type="dxa"/>
          </w:tcPr>
          <w:p w14:paraId="3064CCE2" w14:textId="77777777" w:rsidR="00003C86" w:rsidRPr="00EF06C3" w:rsidRDefault="00003C86">
            <w:pPr>
              <w:rPr>
                <w:rFonts w:ascii="Arial" w:hAnsi="Arial"/>
                <w:b/>
              </w:rPr>
            </w:pPr>
            <w:r w:rsidRPr="00EF06C3">
              <w:rPr>
                <w:rFonts w:ascii="Arial" w:hAnsi="Arial"/>
                <w:b/>
              </w:rPr>
              <w:t>Median time from symptom onset to death in days (range)</w:t>
            </w:r>
          </w:p>
        </w:tc>
        <w:tc>
          <w:tcPr>
            <w:tcW w:w="1724" w:type="dxa"/>
          </w:tcPr>
          <w:p w14:paraId="7F5E8ADC" w14:textId="77777777" w:rsidR="00003C86" w:rsidRPr="00EF06C3" w:rsidRDefault="00003C86">
            <w:pPr>
              <w:rPr>
                <w:rFonts w:ascii="Arial" w:hAnsi="Arial"/>
              </w:rPr>
            </w:pPr>
          </w:p>
        </w:tc>
        <w:tc>
          <w:tcPr>
            <w:tcW w:w="1883" w:type="dxa"/>
          </w:tcPr>
          <w:p w14:paraId="2614BE2D" w14:textId="77777777" w:rsidR="00003C86" w:rsidRPr="00003C86" w:rsidRDefault="00003C86">
            <w:pPr>
              <w:rPr>
                <w:rFonts w:ascii="Arial" w:hAnsi="Arial" w:cs="Arial"/>
              </w:rPr>
            </w:pPr>
          </w:p>
        </w:tc>
        <w:tc>
          <w:tcPr>
            <w:tcW w:w="2335" w:type="dxa"/>
          </w:tcPr>
          <w:p w14:paraId="04D08BCC" w14:textId="0DA5D152" w:rsidR="00003C86" w:rsidRPr="00EF06C3" w:rsidRDefault="00003C86">
            <w:pPr>
              <w:rPr>
                <w:rFonts w:ascii="Arial" w:hAnsi="Arial"/>
              </w:rPr>
            </w:pPr>
            <w:r w:rsidRPr="00EF06C3">
              <w:rPr>
                <w:rFonts w:ascii="Arial" w:hAnsi="Arial"/>
              </w:rPr>
              <w:t>15 days (2 – 4257)</w:t>
            </w:r>
          </w:p>
        </w:tc>
      </w:tr>
    </w:tbl>
    <w:p w14:paraId="1248B429" w14:textId="77777777" w:rsidR="00E85576" w:rsidRPr="00EF06C3" w:rsidRDefault="00E85576">
      <w:pPr>
        <w:rPr>
          <w:rFonts w:ascii="Arial" w:hAnsi="Arial"/>
        </w:rPr>
      </w:pPr>
    </w:p>
    <w:p w14:paraId="62A49751" w14:textId="3D72DF21" w:rsidR="00FF0976" w:rsidRPr="00EF06C3" w:rsidRDefault="009C0DF3">
      <w:pPr>
        <w:rPr>
          <w:rStyle w:val="Strong"/>
          <w:b w:val="0"/>
        </w:rPr>
      </w:pPr>
      <w:r w:rsidRPr="00EF06C3">
        <w:rPr>
          <w:rFonts w:ascii="Arial" w:hAnsi="Arial"/>
        </w:rPr>
        <w:t xml:space="preserve">Historically, clusters of human cases have occurred </w:t>
      </w:r>
      <w:r w:rsidR="00DD5FA0" w:rsidRPr="00EF06C3">
        <w:rPr>
          <w:rFonts w:ascii="Arial" w:hAnsi="Arial"/>
        </w:rPr>
        <w:t>over a period of</w:t>
      </w:r>
      <w:r w:rsidRPr="00EF06C3">
        <w:rPr>
          <w:rFonts w:ascii="Arial" w:hAnsi="Arial"/>
        </w:rPr>
        <w:t xml:space="preserve"> </w:t>
      </w:r>
      <w:r w:rsidR="00825642" w:rsidRPr="00EF06C3">
        <w:rPr>
          <w:rFonts w:ascii="Arial" w:hAnsi="Arial"/>
        </w:rPr>
        <w:t>two to three</w:t>
      </w:r>
      <w:r w:rsidRPr="00EF06C3">
        <w:rPr>
          <w:rFonts w:ascii="Arial" w:hAnsi="Arial"/>
        </w:rPr>
        <w:t xml:space="preserve"> years, with </w:t>
      </w:r>
      <w:r w:rsidR="00DD5FA0" w:rsidRPr="00EF06C3">
        <w:rPr>
          <w:rFonts w:ascii="Arial" w:hAnsi="Arial"/>
        </w:rPr>
        <w:t xml:space="preserve">a variable number of </w:t>
      </w:r>
      <w:r w:rsidRPr="00EF06C3">
        <w:rPr>
          <w:rFonts w:ascii="Arial" w:hAnsi="Arial"/>
        </w:rPr>
        <w:t xml:space="preserve">years between </w:t>
      </w:r>
      <w:r w:rsidR="00DD5FA0" w:rsidRPr="00EF06C3">
        <w:rPr>
          <w:rFonts w:ascii="Arial" w:hAnsi="Arial"/>
        </w:rPr>
        <w:t>clusters</w:t>
      </w:r>
      <w:r w:rsidRPr="00EF06C3">
        <w:rPr>
          <w:rFonts w:ascii="Arial" w:hAnsi="Arial"/>
        </w:rPr>
        <w:t xml:space="preserve">. In the years between </w:t>
      </w:r>
      <w:r w:rsidR="00DD5FA0" w:rsidRPr="00EF06C3">
        <w:rPr>
          <w:rFonts w:ascii="Arial" w:hAnsi="Arial"/>
        </w:rPr>
        <w:t xml:space="preserve">these case clusters or </w:t>
      </w:r>
      <w:r w:rsidRPr="00EF06C3">
        <w:rPr>
          <w:rFonts w:ascii="Arial" w:hAnsi="Arial"/>
        </w:rPr>
        <w:t xml:space="preserve">outbreaks, isolated cases </w:t>
      </w:r>
      <w:r w:rsidR="00DD5FA0" w:rsidRPr="00EF06C3">
        <w:rPr>
          <w:rFonts w:ascii="Arial" w:hAnsi="Arial"/>
        </w:rPr>
        <w:t xml:space="preserve">can and do </w:t>
      </w:r>
      <w:r w:rsidRPr="00EF06C3">
        <w:rPr>
          <w:rFonts w:ascii="Arial" w:hAnsi="Arial"/>
        </w:rPr>
        <w:t>occur. Outbreaks of human EEE disease in Massachusetts occurred in 1938-39, 1955-56, 1972-74, 1982-84, 1990-92, 2004-06</w:t>
      </w:r>
      <w:r w:rsidR="0062490E" w:rsidRPr="00EF06C3">
        <w:rPr>
          <w:rFonts w:ascii="Arial" w:hAnsi="Arial"/>
        </w:rPr>
        <w:t>,</w:t>
      </w:r>
      <w:r w:rsidR="004B52E0" w:rsidRPr="00EF06C3">
        <w:rPr>
          <w:rFonts w:ascii="Arial" w:hAnsi="Arial"/>
        </w:rPr>
        <w:t xml:space="preserve"> </w:t>
      </w:r>
      <w:r w:rsidR="0062490E" w:rsidRPr="00EF06C3">
        <w:rPr>
          <w:rFonts w:ascii="Arial" w:hAnsi="Arial"/>
        </w:rPr>
        <w:t>2010-2012</w:t>
      </w:r>
      <w:r w:rsidR="00E6549B" w:rsidRPr="00EF06C3">
        <w:rPr>
          <w:rFonts w:ascii="Arial" w:hAnsi="Arial"/>
        </w:rPr>
        <w:t>,</w:t>
      </w:r>
      <w:r w:rsidR="004B52E0" w:rsidRPr="00EF06C3">
        <w:rPr>
          <w:rStyle w:val="Strong"/>
          <w:rFonts w:ascii="Arial" w:hAnsi="Arial"/>
          <w:b w:val="0"/>
        </w:rPr>
        <w:t xml:space="preserve"> 2019-2020</w:t>
      </w:r>
      <w:r w:rsidR="00E6549B" w:rsidRPr="00EF06C3">
        <w:rPr>
          <w:rStyle w:val="Strong"/>
          <w:rFonts w:ascii="Arial" w:hAnsi="Arial"/>
          <w:b w:val="0"/>
        </w:rPr>
        <w:t>, and 2024</w:t>
      </w:r>
      <w:r w:rsidR="004B52E0" w:rsidRPr="00EF06C3">
        <w:rPr>
          <w:rStyle w:val="Strong"/>
          <w:rFonts w:ascii="Arial" w:hAnsi="Arial"/>
          <w:b w:val="0"/>
        </w:rPr>
        <w:t>.</w:t>
      </w:r>
      <w:r w:rsidR="0062490E" w:rsidRPr="00EF06C3">
        <w:rPr>
          <w:rStyle w:val="Strong"/>
          <w:rFonts w:ascii="Arial" w:hAnsi="Arial"/>
          <w:b w:val="0"/>
        </w:rPr>
        <w:t xml:space="preserve"> </w:t>
      </w:r>
    </w:p>
    <w:p w14:paraId="22759665" w14:textId="77777777" w:rsidR="00FF0976" w:rsidRPr="00003C86" w:rsidRDefault="00FF0976">
      <w:pPr>
        <w:rPr>
          <w:rFonts w:ascii="Arial" w:hAnsi="Arial" w:cs="Arial"/>
        </w:rPr>
      </w:pPr>
    </w:p>
    <w:tbl>
      <w:tblPr>
        <w:tblW w:w="0" w:type="auto"/>
        <w:tblInd w:w="10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2184"/>
        <w:gridCol w:w="3192"/>
        <w:gridCol w:w="2904"/>
      </w:tblGrid>
      <w:tr w:rsidR="009C0DF3" w:rsidRPr="009F0B21" w14:paraId="48CA763C" w14:textId="77777777" w:rsidTr="00003536">
        <w:tc>
          <w:tcPr>
            <w:tcW w:w="8280" w:type="dxa"/>
            <w:gridSpan w:val="3"/>
          </w:tcPr>
          <w:p w14:paraId="5F4DDAA9" w14:textId="546646EC" w:rsidR="009C0DF3" w:rsidRPr="00EF06C3" w:rsidRDefault="009C0DF3">
            <w:pPr>
              <w:jc w:val="center"/>
              <w:rPr>
                <w:rFonts w:ascii="Arial" w:hAnsi="Arial"/>
                <w:b/>
              </w:rPr>
            </w:pPr>
            <w:r w:rsidRPr="00EF06C3">
              <w:rPr>
                <w:rFonts w:ascii="Arial" w:hAnsi="Arial"/>
                <w:b/>
              </w:rPr>
              <w:t>Massachusetts Eastern Equine Encephalitis Experience</w:t>
            </w:r>
          </w:p>
        </w:tc>
      </w:tr>
      <w:tr w:rsidR="009C0DF3" w:rsidRPr="009F0B21" w14:paraId="123F78F8" w14:textId="77777777" w:rsidTr="00003536">
        <w:tc>
          <w:tcPr>
            <w:tcW w:w="2184" w:type="dxa"/>
          </w:tcPr>
          <w:p w14:paraId="1A26CAC5" w14:textId="77777777" w:rsidR="009C0DF3" w:rsidRPr="00271B16" w:rsidRDefault="009C0DF3">
            <w:pPr>
              <w:jc w:val="center"/>
              <w:rPr>
                <w:rFonts w:ascii="Arial" w:hAnsi="Arial"/>
                <w:b/>
              </w:rPr>
            </w:pPr>
            <w:r w:rsidRPr="00271B16">
              <w:rPr>
                <w:rFonts w:ascii="Arial" w:hAnsi="Arial"/>
                <w:b/>
              </w:rPr>
              <w:t>Year(s)</w:t>
            </w:r>
          </w:p>
        </w:tc>
        <w:tc>
          <w:tcPr>
            <w:tcW w:w="3192" w:type="dxa"/>
          </w:tcPr>
          <w:p w14:paraId="5D3D9B6A" w14:textId="77777777" w:rsidR="009C0DF3" w:rsidRPr="00271B16" w:rsidRDefault="009C0DF3">
            <w:pPr>
              <w:jc w:val="center"/>
              <w:rPr>
                <w:rFonts w:ascii="Arial" w:hAnsi="Arial"/>
                <w:b/>
              </w:rPr>
            </w:pPr>
            <w:r w:rsidRPr="00271B16">
              <w:rPr>
                <w:rFonts w:ascii="Arial" w:hAnsi="Arial"/>
                <w:b/>
              </w:rPr>
              <w:t>Human EEE Cases</w:t>
            </w:r>
          </w:p>
        </w:tc>
        <w:tc>
          <w:tcPr>
            <w:tcW w:w="2904" w:type="dxa"/>
          </w:tcPr>
          <w:p w14:paraId="1F802606" w14:textId="77777777" w:rsidR="009C0DF3" w:rsidRPr="00271B16" w:rsidRDefault="009C0DF3">
            <w:pPr>
              <w:jc w:val="center"/>
              <w:rPr>
                <w:rFonts w:ascii="Arial" w:hAnsi="Arial"/>
                <w:b/>
              </w:rPr>
            </w:pPr>
            <w:r w:rsidRPr="00271B16">
              <w:rPr>
                <w:rFonts w:ascii="Arial" w:hAnsi="Arial"/>
                <w:b/>
              </w:rPr>
              <w:t>Human EEE Deaths</w:t>
            </w:r>
          </w:p>
        </w:tc>
      </w:tr>
      <w:tr w:rsidR="009C0DF3" w:rsidRPr="009F0B21" w14:paraId="0CEEDD18" w14:textId="77777777" w:rsidTr="00003536">
        <w:tc>
          <w:tcPr>
            <w:tcW w:w="2184" w:type="dxa"/>
          </w:tcPr>
          <w:p w14:paraId="28106BD5" w14:textId="77777777" w:rsidR="009C0DF3" w:rsidRPr="00271B16" w:rsidRDefault="009C0DF3">
            <w:pPr>
              <w:jc w:val="center"/>
              <w:rPr>
                <w:rFonts w:ascii="Arial" w:hAnsi="Arial"/>
              </w:rPr>
            </w:pPr>
            <w:r w:rsidRPr="00271B16">
              <w:rPr>
                <w:rFonts w:ascii="Arial" w:hAnsi="Arial"/>
              </w:rPr>
              <w:t>1938-39</w:t>
            </w:r>
          </w:p>
        </w:tc>
        <w:tc>
          <w:tcPr>
            <w:tcW w:w="3192" w:type="dxa"/>
          </w:tcPr>
          <w:p w14:paraId="19058487" w14:textId="77777777" w:rsidR="009C0DF3" w:rsidRPr="00271B16" w:rsidRDefault="009C0DF3">
            <w:pPr>
              <w:jc w:val="center"/>
              <w:rPr>
                <w:rFonts w:ascii="Arial" w:hAnsi="Arial"/>
              </w:rPr>
            </w:pPr>
            <w:r w:rsidRPr="00271B16">
              <w:rPr>
                <w:rFonts w:ascii="Arial" w:hAnsi="Arial"/>
              </w:rPr>
              <w:t>35</w:t>
            </w:r>
          </w:p>
        </w:tc>
        <w:tc>
          <w:tcPr>
            <w:tcW w:w="2904" w:type="dxa"/>
          </w:tcPr>
          <w:p w14:paraId="03B9E0B9" w14:textId="77777777" w:rsidR="009C0DF3" w:rsidRPr="00271B16" w:rsidRDefault="009C0DF3">
            <w:pPr>
              <w:jc w:val="center"/>
              <w:rPr>
                <w:rFonts w:ascii="Arial" w:hAnsi="Arial"/>
              </w:rPr>
            </w:pPr>
            <w:r w:rsidRPr="00271B16">
              <w:rPr>
                <w:rFonts w:ascii="Arial" w:hAnsi="Arial"/>
              </w:rPr>
              <w:t>25</w:t>
            </w:r>
          </w:p>
        </w:tc>
      </w:tr>
      <w:tr w:rsidR="009C0DF3" w:rsidRPr="009F0B21" w14:paraId="449C1061" w14:textId="77777777" w:rsidTr="00003536">
        <w:tc>
          <w:tcPr>
            <w:tcW w:w="2184" w:type="dxa"/>
          </w:tcPr>
          <w:p w14:paraId="42A4AAED" w14:textId="77777777" w:rsidR="009C0DF3" w:rsidRPr="00271B16" w:rsidRDefault="009C0DF3">
            <w:pPr>
              <w:jc w:val="center"/>
              <w:rPr>
                <w:rFonts w:ascii="Arial" w:hAnsi="Arial"/>
              </w:rPr>
            </w:pPr>
            <w:r w:rsidRPr="00271B16">
              <w:rPr>
                <w:rFonts w:ascii="Arial" w:hAnsi="Arial"/>
              </w:rPr>
              <w:t>1955-56</w:t>
            </w:r>
          </w:p>
        </w:tc>
        <w:tc>
          <w:tcPr>
            <w:tcW w:w="3192" w:type="dxa"/>
          </w:tcPr>
          <w:p w14:paraId="423E0B55" w14:textId="77777777" w:rsidR="009C0DF3" w:rsidRPr="00271B16" w:rsidRDefault="009C0DF3">
            <w:pPr>
              <w:jc w:val="center"/>
              <w:rPr>
                <w:rFonts w:ascii="Arial" w:hAnsi="Arial"/>
              </w:rPr>
            </w:pPr>
            <w:r w:rsidRPr="00271B16">
              <w:rPr>
                <w:rFonts w:ascii="Arial" w:hAnsi="Arial"/>
              </w:rPr>
              <w:t>16</w:t>
            </w:r>
          </w:p>
        </w:tc>
        <w:tc>
          <w:tcPr>
            <w:tcW w:w="2904" w:type="dxa"/>
          </w:tcPr>
          <w:p w14:paraId="61458F6C" w14:textId="77777777" w:rsidR="009C0DF3" w:rsidRPr="00271B16" w:rsidRDefault="009C0DF3">
            <w:pPr>
              <w:jc w:val="center"/>
              <w:rPr>
                <w:rFonts w:ascii="Arial" w:hAnsi="Arial"/>
              </w:rPr>
            </w:pPr>
            <w:r w:rsidRPr="00271B16">
              <w:rPr>
                <w:rFonts w:ascii="Arial" w:hAnsi="Arial"/>
              </w:rPr>
              <w:t>9</w:t>
            </w:r>
          </w:p>
        </w:tc>
      </w:tr>
      <w:tr w:rsidR="009C0DF3" w:rsidRPr="009F0B21" w14:paraId="3E3CBC35" w14:textId="77777777" w:rsidTr="00003536">
        <w:tc>
          <w:tcPr>
            <w:tcW w:w="2184" w:type="dxa"/>
          </w:tcPr>
          <w:p w14:paraId="322D3387" w14:textId="77777777" w:rsidR="009C0DF3" w:rsidRPr="00271B16" w:rsidRDefault="009C0DF3">
            <w:pPr>
              <w:jc w:val="center"/>
              <w:rPr>
                <w:rFonts w:ascii="Arial" w:hAnsi="Arial"/>
              </w:rPr>
            </w:pPr>
            <w:r w:rsidRPr="00271B16">
              <w:rPr>
                <w:rFonts w:ascii="Arial" w:hAnsi="Arial"/>
              </w:rPr>
              <w:t>197</w:t>
            </w:r>
            <w:r w:rsidR="006D4D1B" w:rsidRPr="00271B16">
              <w:rPr>
                <w:rFonts w:ascii="Arial" w:hAnsi="Arial"/>
              </w:rPr>
              <w:t>3</w:t>
            </w:r>
            <w:r w:rsidRPr="00271B16">
              <w:rPr>
                <w:rFonts w:ascii="Arial" w:hAnsi="Arial"/>
              </w:rPr>
              <w:t>-74</w:t>
            </w:r>
          </w:p>
        </w:tc>
        <w:tc>
          <w:tcPr>
            <w:tcW w:w="3192" w:type="dxa"/>
          </w:tcPr>
          <w:p w14:paraId="0B1E972A" w14:textId="77777777" w:rsidR="009C0DF3" w:rsidRPr="00271B16" w:rsidRDefault="009C0DF3">
            <w:pPr>
              <w:jc w:val="center"/>
              <w:rPr>
                <w:rFonts w:ascii="Arial" w:hAnsi="Arial"/>
              </w:rPr>
            </w:pPr>
            <w:r w:rsidRPr="00271B16">
              <w:rPr>
                <w:rFonts w:ascii="Arial" w:hAnsi="Arial"/>
              </w:rPr>
              <w:t>6</w:t>
            </w:r>
          </w:p>
        </w:tc>
        <w:tc>
          <w:tcPr>
            <w:tcW w:w="2904" w:type="dxa"/>
          </w:tcPr>
          <w:p w14:paraId="2F99E6EC" w14:textId="77777777" w:rsidR="009C0DF3" w:rsidRPr="00271B16" w:rsidRDefault="009C0DF3">
            <w:pPr>
              <w:jc w:val="center"/>
              <w:rPr>
                <w:rFonts w:ascii="Arial" w:hAnsi="Arial"/>
              </w:rPr>
            </w:pPr>
            <w:r w:rsidRPr="00271B16">
              <w:rPr>
                <w:rFonts w:ascii="Arial" w:hAnsi="Arial"/>
              </w:rPr>
              <w:t>4</w:t>
            </w:r>
          </w:p>
        </w:tc>
      </w:tr>
      <w:tr w:rsidR="009C0DF3" w:rsidRPr="009F0B21" w14:paraId="6AC69795" w14:textId="77777777" w:rsidTr="00003536">
        <w:tc>
          <w:tcPr>
            <w:tcW w:w="2184" w:type="dxa"/>
          </w:tcPr>
          <w:p w14:paraId="3B0D1A3E" w14:textId="77777777" w:rsidR="009C0DF3" w:rsidRPr="00271B16" w:rsidRDefault="009C0DF3">
            <w:pPr>
              <w:jc w:val="center"/>
              <w:rPr>
                <w:rFonts w:ascii="Arial" w:hAnsi="Arial"/>
              </w:rPr>
            </w:pPr>
            <w:r w:rsidRPr="00271B16">
              <w:rPr>
                <w:rFonts w:ascii="Arial" w:hAnsi="Arial"/>
              </w:rPr>
              <w:t>1982-84</w:t>
            </w:r>
          </w:p>
        </w:tc>
        <w:tc>
          <w:tcPr>
            <w:tcW w:w="3192" w:type="dxa"/>
          </w:tcPr>
          <w:p w14:paraId="00B47FF7" w14:textId="77777777" w:rsidR="009C0DF3" w:rsidRPr="00271B16" w:rsidRDefault="009C0DF3">
            <w:pPr>
              <w:jc w:val="center"/>
              <w:rPr>
                <w:rFonts w:ascii="Arial" w:hAnsi="Arial"/>
              </w:rPr>
            </w:pPr>
            <w:r w:rsidRPr="00271B16">
              <w:rPr>
                <w:rFonts w:ascii="Arial" w:hAnsi="Arial"/>
              </w:rPr>
              <w:t>10</w:t>
            </w:r>
          </w:p>
        </w:tc>
        <w:tc>
          <w:tcPr>
            <w:tcW w:w="2904" w:type="dxa"/>
          </w:tcPr>
          <w:p w14:paraId="279DC621" w14:textId="77777777" w:rsidR="009C0DF3" w:rsidRPr="00271B16" w:rsidRDefault="009C0DF3">
            <w:pPr>
              <w:jc w:val="center"/>
              <w:rPr>
                <w:rFonts w:ascii="Arial" w:hAnsi="Arial"/>
              </w:rPr>
            </w:pPr>
            <w:r w:rsidRPr="00271B16">
              <w:rPr>
                <w:rFonts w:ascii="Arial" w:hAnsi="Arial"/>
              </w:rPr>
              <w:t>3</w:t>
            </w:r>
          </w:p>
        </w:tc>
      </w:tr>
      <w:tr w:rsidR="009C0DF3" w:rsidRPr="009F0B21" w14:paraId="50618F1B" w14:textId="77777777" w:rsidTr="00003536">
        <w:tc>
          <w:tcPr>
            <w:tcW w:w="2184" w:type="dxa"/>
          </w:tcPr>
          <w:p w14:paraId="5FB2324A" w14:textId="77777777" w:rsidR="009C0DF3" w:rsidRPr="00271B16" w:rsidRDefault="009C0DF3">
            <w:pPr>
              <w:jc w:val="center"/>
              <w:rPr>
                <w:rFonts w:ascii="Arial" w:hAnsi="Arial"/>
              </w:rPr>
            </w:pPr>
            <w:r w:rsidRPr="00271B16">
              <w:rPr>
                <w:rFonts w:ascii="Arial" w:hAnsi="Arial"/>
              </w:rPr>
              <w:t>1990-92</w:t>
            </w:r>
          </w:p>
        </w:tc>
        <w:tc>
          <w:tcPr>
            <w:tcW w:w="3192" w:type="dxa"/>
          </w:tcPr>
          <w:p w14:paraId="52402C8E" w14:textId="77777777" w:rsidR="009C0DF3" w:rsidRPr="00271B16" w:rsidRDefault="009C0DF3">
            <w:pPr>
              <w:jc w:val="center"/>
              <w:rPr>
                <w:rFonts w:ascii="Arial" w:hAnsi="Arial"/>
              </w:rPr>
            </w:pPr>
            <w:r w:rsidRPr="00271B16">
              <w:rPr>
                <w:rFonts w:ascii="Arial" w:hAnsi="Arial"/>
              </w:rPr>
              <w:t>4</w:t>
            </w:r>
          </w:p>
        </w:tc>
        <w:tc>
          <w:tcPr>
            <w:tcW w:w="2904" w:type="dxa"/>
          </w:tcPr>
          <w:p w14:paraId="02FA1E1A" w14:textId="77777777" w:rsidR="009C0DF3" w:rsidRPr="00271B16" w:rsidRDefault="009C0DF3">
            <w:pPr>
              <w:jc w:val="center"/>
              <w:rPr>
                <w:rFonts w:ascii="Arial" w:hAnsi="Arial"/>
              </w:rPr>
            </w:pPr>
            <w:r w:rsidRPr="00271B16">
              <w:rPr>
                <w:rFonts w:ascii="Arial" w:hAnsi="Arial"/>
              </w:rPr>
              <w:t>1</w:t>
            </w:r>
          </w:p>
        </w:tc>
      </w:tr>
      <w:tr w:rsidR="002620A7" w:rsidRPr="009F0B21" w14:paraId="43A49582" w14:textId="77777777" w:rsidTr="00003536">
        <w:tc>
          <w:tcPr>
            <w:tcW w:w="2184" w:type="dxa"/>
          </w:tcPr>
          <w:p w14:paraId="49BBD979" w14:textId="77777777" w:rsidR="002620A7" w:rsidRPr="00271B16" w:rsidRDefault="002620A7">
            <w:pPr>
              <w:jc w:val="center"/>
              <w:rPr>
                <w:rFonts w:ascii="Arial" w:hAnsi="Arial"/>
              </w:rPr>
            </w:pPr>
            <w:r w:rsidRPr="00271B16">
              <w:rPr>
                <w:rFonts w:ascii="Arial" w:hAnsi="Arial"/>
              </w:rPr>
              <w:t>2000-01</w:t>
            </w:r>
          </w:p>
        </w:tc>
        <w:tc>
          <w:tcPr>
            <w:tcW w:w="3192" w:type="dxa"/>
          </w:tcPr>
          <w:p w14:paraId="4692DF8F" w14:textId="77777777" w:rsidR="002620A7" w:rsidRPr="00271B16" w:rsidRDefault="002620A7">
            <w:pPr>
              <w:jc w:val="center"/>
              <w:rPr>
                <w:rFonts w:ascii="Arial" w:hAnsi="Arial"/>
              </w:rPr>
            </w:pPr>
            <w:r w:rsidRPr="00271B16">
              <w:rPr>
                <w:rFonts w:ascii="Arial" w:hAnsi="Arial"/>
              </w:rPr>
              <w:t>2</w:t>
            </w:r>
          </w:p>
        </w:tc>
        <w:tc>
          <w:tcPr>
            <w:tcW w:w="2904" w:type="dxa"/>
          </w:tcPr>
          <w:p w14:paraId="0B973A4F" w14:textId="77777777" w:rsidR="002620A7" w:rsidRPr="00271B16" w:rsidRDefault="002620A7">
            <w:pPr>
              <w:jc w:val="center"/>
              <w:rPr>
                <w:rFonts w:ascii="Arial" w:hAnsi="Arial"/>
              </w:rPr>
            </w:pPr>
            <w:r w:rsidRPr="00271B16">
              <w:rPr>
                <w:rFonts w:ascii="Arial" w:hAnsi="Arial"/>
              </w:rPr>
              <w:t>0</w:t>
            </w:r>
          </w:p>
        </w:tc>
      </w:tr>
      <w:tr w:rsidR="009C0DF3" w:rsidRPr="009F0B21" w14:paraId="1AC30A99" w14:textId="77777777" w:rsidTr="00003536">
        <w:tc>
          <w:tcPr>
            <w:tcW w:w="2184" w:type="dxa"/>
          </w:tcPr>
          <w:p w14:paraId="1C086788" w14:textId="77777777" w:rsidR="009C0DF3" w:rsidRPr="00271B16" w:rsidRDefault="009C0DF3">
            <w:pPr>
              <w:jc w:val="center"/>
              <w:rPr>
                <w:rFonts w:ascii="Arial" w:hAnsi="Arial"/>
              </w:rPr>
            </w:pPr>
            <w:r w:rsidRPr="00271B16">
              <w:rPr>
                <w:rFonts w:ascii="Arial" w:hAnsi="Arial"/>
              </w:rPr>
              <w:t>2004-06</w:t>
            </w:r>
          </w:p>
        </w:tc>
        <w:tc>
          <w:tcPr>
            <w:tcW w:w="3192" w:type="dxa"/>
          </w:tcPr>
          <w:p w14:paraId="097894F1" w14:textId="77777777" w:rsidR="009C0DF3" w:rsidRPr="00271B16" w:rsidRDefault="009C0DF3">
            <w:pPr>
              <w:jc w:val="center"/>
              <w:rPr>
                <w:rFonts w:ascii="Arial" w:hAnsi="Arial"/>
              </w:rPr>
            </w:pPr>
            <w:r w:rsidRPr="00271B16">
              <w:rPr>
                <w:rFonts w:ascii="Arial" w:hAnsi="Arial"/>
              </w:rPr>
              <w:t>13</w:t>
            </w:r>
          </w:p>
        </w:tc>
        <w:tc>
          <w:tcPr>
            <w:tcW w:w="2904" w:type="dxa"/>
          </w:tcPr>
          <w:p w14:paraId="71F68E6E" w14:textId="77777777" w:rsidR="009C0DF3" w:rsidRPr="00271B16" w:rsidRDefault="00983DBA">
            <w:pPr>
              <w:jc w:val="center"/>
              <w:rPr>
                <w:rFonts w:ascii="Arial" w:hAnsi="Arial"/>
              </w:rPr>
            </w:pPr>
            <w:r w:rsidRPr="00271B16">
              <w:rPr>
                <w:rFonts w:ascii="Arial" w:hAnsi="Arial"/>
              </w:rPr>
              <w:t>8</w:t>
            </w:r>
          </w:p>
        </w:tc>
      </w:tr>
      <w:tr w:rsidR="00DC444C" w:rsidRPr="009F0B21" w14:paraId="2948B120" w14:textId="77777777" w:rsidTr="00003536">
        <w:tc>
          <w:tcPr>
            <w:tcW w:w="2184" w:type="dxa"/>
          </w:tcPr>
          <w:p w14:paraId="477A5424" w14:textId="77777777" w:rsidR="00DC444C" w:rsidRPr="00271B16" w:rsidRDefault="00DC444C">
            <w:pPr>
              <w:jc w:val="center"/>
              <w:rPr>
                <w:rFonts w:ascii="Arial" w:hAnsi="Arial"/>
              </w:rPr>
            </w:pPr>
            <w:r w:rsidRPr="00271B16">
              <w:rPr>
                <w:rFonts w:ascii="Arial" w:hAnsi="Arial"/>
              </w:rPr>
              <w:t>2008</w:t>
            </w:r>
          </w:p>
        </w:tc>
        <w:tc>
          <w:tcPr>
            <w:tcW w:w="3192" w:type="dxa"/>
          </w:tcPr>
          <w:p w14:paraId="3AFACAA3" w14:textId="77777777" w:rsidR="00DC444C" w:rsidRPr="00271B16" w:rsidRDefault="00DC444C">
            <w:pPr>
              <w:jc w:val="center"/>
              <w:rPr>
                <w:rFonts w:ascii="Arial" w:hAnsi="Arial"/>
              </w:rPr>
            </w:pPr>
            <w:r w:rsidRPr="00271B16">
              <w:rPr>
                <w:rFonts w:ascii="Arial" w:hAnsi="Arial"/>
              </w:rPr>
              <w:t>1</w:t>
            </w:r>
          </w:p>
        </w:tc>
        <w:tc>
          <w:tcPr>
            <w:tcW w:w="2904" w:type="dxa"/>
          </w:tcPr>
          <w:p w14:paraId="423C95B9" w14:textId="77777777" w:rsidR="00DC444C" w:rsidRPr="00271B16" w:rsidRDefault="00DC444C">
            <w:pPr>
              <w:jc w:val="center"/>
              <w:rPr>
                <w:rFonts w:ascii="Arial" w:hAnsi="Arial"/>
              </w:rPr>
            </w:pPr>
            <w:r w:rsidRPr="00271B16">
              <w:rPr>
                <w:rFonts w:ascii="Arial" w:hAnsi="Arial"/>
              </w:rPr>
              <w:t>1</w:t>
            </w:r>
          </w:p>
        </w:tc>
      </w:tr>
      <w:tr w:rsidR="009C0DF3" w:rsidRPr="009F0B21" w14:paraId="3A1F511B" w14:textId="77777777" w:rsidTr="00003536">
        <w:tc>
          <w:tcPr>
            <w:tcW w:w="2184" w:type="dxa"/>
          </w:tcPr>
          <w:p w14:paraId="64BFE713" w14:textId="7AE6D0C6" w:rsidR="009C0DF3" w:rsidRPr="00271B16" w:rsidRDefault="009C0DF3" w:rsidP="00DD5FA0">
            <w:pPr>
              <w:jc w:val="center"/>
              <w:rPr>
                <w:rFonts w:ascii="Arial" w:hAnsi="Arial"/>
              </w:rPr>
            </w:pPr>
            <w:r w:rsidRPr="00271B16">
              <w:rPr>
                <w:rFonts w:ascii="Arial" w:hAnsi="Arial"/>
              </w:rPr>
              <w:t>2010</w:t>
            </w:r>
            <w:r w:rsidR="002620A7" w:rsidRPr="00271B16">
              <w:rPr>
                <w:rFonts w:ascii="Arial" w:hAnsi="Arial"/>
              </w:rPr>
              <w:t>-1</w:t>
            </w:r>
            <w:r w:rsidR="00CF2304" w:rsidRPr="00271B16">
              <w:rPr>
                <w:rFonts w:ascii="Arial" w:hAnsi="Arial"/>
              </w:rPr>
              <w:t>2</w:t>
            </w:r>
          </w:p>
        </w:tc>
        <w:tc>
          <w:tcPr>
            <w:tcW w:w="3192" w:type="dxa"/>
          </w:tcPr>
          <w:p w14:paraId="3110A490" w14:textId="03E42954" w:rsidR="009C0DF3" w:rsidRPr="00271B16" w:rsidRDefault="00CF2304" w:rsidP="002620A7">
            <w:pPr>
              <w:jc w:val="center"/>
              <w:rPr>
                <w:rFonts w:ascii="Arial" w:hAnsi="Arial"/>
              </w:rPr>
            </w:pPr>
            <w:r w:rsidRPr="00271B16">
              <w:rPr>
                <w:rFonts w:ascii="Arial" w:hAnsi="Arial"/>
              </w:rPr>
              <w:t xml:space="preserve">9 </w:t>
            </w:r>
            <w:r w:rsidR="0063562D" w:rsidRPr="00271B16">
              <w:rPr>
                <w:rFonts w:ascii="Arial" w:hAnsi="Arial"/>
              </w:rPr>
              <w:t xml:space="preserve">(plus </w:t>
            </w:r>
            <w:r w:rsidR="002620A7" w:rsidRPr="00271B16">
              <w:rPr>
                <w:rFonts w:ascii="Arial" w:hAnsi="Arial"/>
              </w:rPr>
              <w:t>2</w:t>
            </w:r>
            <w:r w:rsidR="00387559" w:rsidRPr="00271B16">
              <w:rPr>
                <w:rFonts w:ascii="Arial" w:hAnsi="Arial"/>
              </w:rPr>
              <w:t xml:space="preserve"> </w:t>
            </w:r>
            <w:r w:rsidR="0063562D" w:rsidRPr="00271B16">
              <w:rPr>
                <w:rFonts w:ascii="Arial" w:hAnsi="Arial"/>
              </w:rPr>
              <w:t>non-resident</w:t>
            </w:r>
            <w:r w:rsidR="002620A7" w:rsidRPr="00271B16">
              <w:rPr>
                <w:rFonts w:ascii="Arial" w:hAnsi="Arial"/>
              </w:rPr>
              <w:t>s</w:t>
            </w:r>
            <w:r w:rsidR="0063562D" w:rsidRPr="00271B16">
              <w:rPr>
                <w:rFonts w:ascii="Arial" w:hAnsi="Arial"/>
              </w:rPr>
              <w:t>)</w:t>
            </w:r>
          </w:p>
        </w:tc>
        <w:tc>
          <w:tcPr>
            <w:tcW w:w="2904" w:type="dxa"/>
          </w:tcPr>
          <w:p w14:paraId="6685E7ED" w14:textId="6312367B" w:rsidR="009C0DF3" w:rsidRPr="00271B16" w:rsidRDefault="00CF2304">
            <w:pPr>
              <w:jc w:val="center"/>
              <w:rPr>
                <w:rFonts w:ascii="Arial" w:hAnsi="Arial"/>
              </w:rPr>
            </w:pPr>
            <w:r w:rsidRPr="00271B16">
              <w:rPr>
                <w:rFonts w:ascii="Arial" w:hAnsi="Arial"/>
              </w:rPr>
              <w:t>5</w:t>
            </w:r>
          </w:p>
        </w:tc>
      </w:tr>
      <w:tr w:rsidR="002620A7" w:rsidRPr="009F0B21" w14:paraId="2C45BB11" w14:textId="77777777" w:rsidTr="00003536">
        <w:tc>
          <w:tcPr>
            <w:tcW w:w="2184" w:type="dxa"/>
          </w:tcPr>
          <w:p w14:paraId="7C8D37FE" w14:textId="77777777" w:rsidR="002620A7" w:rsidRPr="00271B16" w:rsidRDefault="002620A7" w:rsidP="00DD5FA0">
            <w:pPr>
              <w:jc w:val="center"/>
              <w:rPr>
                <w:rFonts w:ascii="Arial" w:hAnsi="Arial"/>
              </w:rPr>
            </w:pPr>
            <w:r w:rsidRPr="00271B16">
              <w:rPr>
                <w:rFonts w:ascii="Arial" w:hAnsi="Arial"/>
              </w:rPr>
              <w:t>2013</w:t>
            </w:r>
          </w:p>
        </w:tc>
        <w:tc>
          <w:tcPr>
            <w:tcW w:w="3192" w:type="dxa"/>
          </w:tcPr>
          <w:p w14:paraId="50A9F885" w14:textId="77777777" w:rsidR="002620A7" w:rsidRPr="00271B16" w:rsidRDefault="002620A7">
            <w:pPr>
              <w:jc w:val="center"/>
              <w:rPr>
                <w:rFonts w:ascii="Arial" w:hAnsi="Arial"/>
              </w:rPr>
            </w:pPr>
            <w:r w:rsidRPr="00271B16">
              <w:rPr>
                <w:rFonts w:ascii="Arial" w:hAnsi="Arial"/>
              </w:rPr>
              <w:t>1</w:t>
            </w:r>
          </w:p>
        </w:tc>
        <w:tc>
          <w:tcPr>
            <w:tcW w:w="2904" w:type="dxa"/>
          </w:tcPr>
          <w:p w14:paraId="23AFD9DD" w14:textId="77777777" w:rsidR="002620A7" w:rsidRPr="00271B16" w:rsidRDefault="002620A7">
            <w:pPr>
              <w:jc w:val="center"/>
              <w:rPr>
                <w:rFonts w:ascii="Arial" w:hAnsi="Arial"/>
              </w:rPr>
            </w:pPr>
            <w:r w:rsidRPr="00271B16">
              <w:rPr>
                <w:rFonts w:ascii="Arial" w:hAnsi="Arial"/>
              </w:rPr>
              <w:t>1</w:t>
            </w:r>
          </w:p>
        </w:tc>
      </w:tr>
      <w:tr w:rsidR="00F14388" w:rsidRPr="009F0B21" w14:paraId="72505606" w14:textId="77777777" w:rsidTr="00A66D41">
        <w:tc>
          <w:tcPr>
            <w:tcW w:w="2184" w:type="dxa"/>
          </w:tcPr>
          <w:p w14:paraId="001C3F0D" w14:textId="1B34C79E" w:rsidR="00F14388" w:rsidRPr="00271B16" w:rsidRDefault="00F14388" w:rsidP="00DD5FA0">
            <w:pPr>
              <w:jc w:val="center"/>
              <w:rPr>
                <w:rFonts w:ascii="Arial" w:hAnsi="Arial"/>
              </w:rPr>
            </w:pPr>
            <w:r w:rsidRPr="00271B16">
              <w:rPr>
                <w:rFonts w:ascii="Arial" w:hAnsi="Arial"/>
              </w:rPr>
              <w:t>2019</w:t>
            </w:r>
            <w:r w:rsidR="00046FC7" w:rsidRPr="00271B16">
              <w:rPr>
                <w:rFonts w:ascii="Arial" w:hAnsi="Arial"/>
              </w:rPr>
              <w:t>-2020</w:t>
            </w:r>
          </w:p>
        </w:tc>
        <w:tc>
          <w:tcPr>
            <w:tcW w:w="3192" w:type="dxa"/>
          </w:tcPr>
          <w:p w14:paraId="56AB9509" w14:textId="340A3363" w:rsidR="00F14388" w:rsidRPr="00271B16" w:rsidRDefault="00046FC7">
            <w:pPr>
              <w:jc w:val="center"/>
              <w:rPr>
                <w:rFonts w:ascii="Arial" w:hAnsi="Arial"/>
              </w:rPr>
            </w:pPr>
            <w:r w:rsidRPr="00271B16">
              <w:rPr>
                <w:rFonts w:ascii="Arial" w:hAnsi="Arial"/>
              </w:rPr>
              <w:t>17</w:t>
            </w:r>
          </w:p>
        </w:tc>
        <w:tc>
          <w:tcPr>
            <w:tcW w:w="2904" w:type="dxa"/>
          </w:tcPr>
          <w:p w14:paraId="0F8166C5" w14:textId="066219CF" w:rsidR="00F14388" w:rsidRPr="00271B16" w:rsidRDefault="00046FC7">
            <w:pPr>
              <w:jc w:val="center"/>
              <w:rPr>
                <w:rFonts w:ascii="Arial" w:hAnsi="Arial"/>
              </w:rPr>
            </w:pPr>
            <w:r w:rsidRPr="00271B16">
              <w:rPr>
                <w:rFonts w:ascii="Arial" w:hAnsi="Arial"/>
              </w:rPr>
              <w:t>7</w:t>
            </w:r>
          </w:p>
        </w:tc>
      </w:tr>
      <w:tr w:rsidR="0090625D" w:rsidRPr="009F0B21" w14:paraId="00E15B2C" w14:textId="77777777" w:rsidTr="00A66D41">
        <w:tc>
          <w:tcPr>
            <w:tcW w:w="2184" w:type="dxa"/>
          </w:tcPr>
          <w:p w14:paraId="22789956" w14:textId="77777777" w:rsidR="0090625D" w:rsidRPr="00271B16" w:rsidRDefault="0090625D" w:rsidP="00DD5FA0">
            <w:pPr>
              <w:jc w:val="center"/>
              <w:rPr>
                <w:rFonts w:ascii="Arial" w:hAnsi="Arial"/>
              </w:rPr>
            </w:pPr>
            <w:r w:rsidRPr="00271B16">
              <w:rPr>
                <w:rFonts w:ascii="Arial" w:hAnsi="Arial"/>
              </w:rPr>
              <w:t>2024</w:t>
            </w:r>
          </w:p>
        </w:tc>
        <w:tc>
          <w:tcPr>
            <w:tcW w:w="3192" w:type="dxa"/>
          </w:tcPr>
          <w:p w14:paraId="079F4533" w14:textId="77777777" w:rsidR="0090625D" w:rsidRPr="00271B16" w:rsidRDefault="0090625D">
            <w:pPr>
              <w:jc w:val="center"/>
              <w:rPr>
                <w:rFonts w:ascii="Arial" w:hAnsi="Arial"/>
              </w:rPr>
            </w:pPr>
            <w:r w:rsidRPr="00271B16">
              <w:rPr>
                <w:rFonts w:ascii="Arial" w:hAnsi="Arial"/>
              </w:rPr>
              <w:t>4</w:t>
            </w:r>
          </w:p>
        </w:tc>
        <w:tc>
          <w:tcPr>
            <w:tcW w:w="2904" w:type="dxa"/>
          </w:tcPr>
          <w:p w14:paraId="042E578C" w14:textId="77777777" w:rsidR="0090625D" w:rsidRPr="00271B16" w:rsidRDefault="0090625D">
            <w:pPr>
              <w:jc w:val="center"/>
              <w:rPr>
                <w:rFonts w:ascii="Arial" w:hAnsi="Arial"/>
              </w:rPr>
            </w:pPr>
            <w:r w:rsidRPr="00271B16">
              <w:rPr>
                <w:rFonts w:ascii="Arial" w:hAnsi="Arial"/>
              </w:rPr>
              <w:t>1</w:t>
            </w:r>
          </w:p>
        </w:tc>
      </w:tr>
    </w:tbl>
    <w:p w14:paraId="0F0128CE" w14:textId="77777777" w:rsidR="002B3B1D" w:rsidRDefault="002B3B1D">
      <w:pPr>
        <w:rPr>
          <w:rFonts w:ascii="Arial" w:hAnsi="Arial" w:cs="Arial"/>
          <w:sz w:val="20"/>
          <w:szCs w:val="20"/>
        </w:rPr>
      </w:pPr>
    </w:p>
    <w:p w14:paraId="6EF49F1B" w14:textId="1E0E14C8" w:rsidR="00903398" w:rsidRPr="00271B16" w:rsidRDefault="00834A08">
      <w:pPr>
        <w:rPr>
          <w:rFonts w:ascii="Arial" w:hAnsi="Arial"/>
        </w:rPr>
      </w:pPr>
      <w:r w:rsidRPr="00271B16">
        <w:rPr>
          <w:rFonts w:ascii="Arial" w:hAnsi="Arial"/>
        </w:rPr>
        <w:t xml:space="preserve">The </w:t>
      </w:r>
      <w:r w:rsidR="00825642" w:rsidRPr="00271B16">
        <w:rPr>
          <w:rFonts w:ascii="Arial" w:hAnsi="Arial"/>
        </w:rPr>
        <w:t xml:space="preserve">U.S. </w:t>
      </w:r>
      <w:r w:rsidRPr="00271B16">
        <w:rPr>
          <w:rFonts w:ascii="Arial" w:hAnsi="Arial"/>
        </w:rPr>
        <w:t xml:space="preserve">Public Health Service, in collaboration with </w:t>
      </w:r>
      <w:r w:rsidR="008B4EB2" w:rsidRPr="00271B16">
        <w:rPr>
          <w:rFonts w:ascii="Arial" w:hAnsi="Arial"/>
        </w:rPr>
        <w:t>DPH</w:t>
      </w:r>
      <w:r w:rsidRPr="00271B16">
        <w:rPr>
          <w:rFonts w:ascii="Arial" w:hAnsi="Arial"/>
        </w:rPr>
        <w:t>,</w:t>
      </w:r>
      <w:r w:rsidR="009C0DF3" w:rsidRPr="00271B16">
        <w:rPr>
          <w:rFonts w:ascii="Arial" w:hAnsi="Arial"/>
        </w:rPr>
        <w:t xml:space="preserve"> initiated a field surveillance program in 1957 following a 1955-56 outbreak of EEE. The purpose of the program was to gather data to guide prevention and risk reduction</w:t>
      </w:r>
      <w:r w:rsidR="00ED0F9D" w:rsidRPr="00271B16">
        <w:rPr>
          <w:rFonts w:ascii="Arial" w:hAnsi="Arial"/>
        </w:rPr>
        <w:t xml:space="preserve"> </w:t>
      </w:r>
      <w:r w:rsidR="005C074B" w:rsidRPr="00271B16">
        <w:rPr>
          <w:rFonts w:ascii="Arial" w:hAnsi="Arial"/>
        </w:rPr>
        <w:t xml:space="preserve">for </w:t>
      </w:r>
      <w:r w:rsidR="00ED0F9D" w:rsidRPr="00271B16">
        <w:rPr>
          <w:rFonts w:ascii="Arial" w:hAnsi="Arial"/>
        </w:rPr>
        <w:t xml:space="preserve">this </w:t>
      </w:r>
      <w:r w:rsidR="00D40267" w:rsidRPr="00271B16">
        <w:rPr>
          <w:rFonts w:ascii="Arial" w:hAnsi="Arial"/>
        </w:rPr>
        <w:t>disease. This</w:t>
      </w:r>
      <w:r w:rsidR="0063562D" w:rsidRPr="00271B16">
        <w:rPr>
          <w:rFonts w:ascii="Arial" w:hAnsi="Arial"/>
        </w:rPr>
        <w:t xml:space="preserve"> program formed the basis for the Commonwealth’s current arbovirus program.</w:t>
      </w:r>
    </w:p>
    <w:p w14:paraId="3988D142" w14:textId="77777777" w:rsidR="009C0DF3" w:rsidRPr="00271B16" w:rsidRDefault="009C0DF3" w:rsidP="00271B16">
      <w:pPr>
        <w:pStyle w:val="Heading4"/>
        <w:rPr>
          <w:rFonts w:ascii="Arial" w:hAnsi="Arial"/>
          <w:sz w:val="24"/>
          <w:u w:val="single"/>
        </w:rPr>
      </w:pPr>
      <w:r w:rsidRPr="00271B16">
        <w:rPr>
          <w:rFonts w:ascii="Arial" w:hAnsi="Arial"/>
          <w:b w:val="0"/>
          <w:sz w:val="24"/>
          <w:u w:val="single"/>
        </w:rPr>
        <w:t>2. Risk Factors for Disease Transmission</w:t>
      </w:r>
    </w:p>
    <w:p w14:paraId="50D0B3F5" w14:textId="5AF9C28C" w:rsidR="00484560" w:rsidRPr="00271B16" w:rsidRDefault="009C0DF3" w:rsidP="00484560">
      <w:pPr>
        <w:rPr>
          <w:rFonts w:ascii="Arial" w:hAnsi="Arial"/>
        </w:rPr>
      </w:pPr>
      <w:r w:rsidRPr="00271B16">
        <w:rPr>
          <w:rFonts w:ascii="Arial" w:hAnsi="Arial"/>
        </w:rPr>
        <w:t>Eastern equine encephalitis virus is a</w:t>
      </w:r>
      <w:r w:rsidR="00903398" w:rsidRPr="00271B16">
        <w:rPr>
          <w:rFonts w:ascii="Arial" w:hAnsi="Arial"/>
        </w:rPr>
        <w:t xml:space="preserve"> virus in the genus </w:t>
      </w:r>
      <w:r w:rsidR="00903398" w:rsidRPr="00271B16">
        <w:rPr>
          <w:rFonts w:ascii="Arial" w:hAnsi="Arial"/>
          <w:i/>
        </w:rPr>
        <w:t xml:space="preserve">Alphavirus </w:t>
      </w:r>
      <w:r w:rsidR="00903398" w:rsidRPr="00271B16">
        <w:rPr>
          <w:rFonts w:ascii="Arial" w:hAnsi="Arial"/>
        </w:rPr>
        <w:t>that is native to the Massachusetts environment</w:t>
      </w:r>
      <w:r w:rsidR="000858B6" w:rsidRPr="00271B16">
        <w:rPr>
          <w:rFonts w:ascii="Arial" w:hAnsi="Arial"/>
        </w:rPr>
        <w:t xml:space="preserve"> (enzootic)</w:t>
      </w:r>
      <w:r w:rsidR="00903398" w:rsidRPr="00271B16">
        <w:rPr>
          <w:rFonts w:ascii="Arial" w:hAnsi="Arial"/>
        </w:rPr>
        <w:t xml:space="preserve"> and is naturally</w:t>
      </w:r>
      <w:r w:rsidRPr="00271B16">
        <w:rPr>
          <w:rFonts w:ascii="Arial" w:hAnsi="Arial"/>
        </w:rPr>
        <w:t xml:space="preserve"> found in some passerine</w:t>
      </w:r>
      <w:r w:rsidR="0063562D" w:rsidRPr="00271B16">
        <w:rPr>
          <w:rFonts w:ascii="Arial" w:hAnsi="Arial"/>
        </w:rPr>
        <w:t xml:space="preserve"> (perching)</w:t>
      </w:r>
      <w:r w:rsidRPr="00271B16">
        <w:rPr>
          <w:rFonts w:ascii="Arial" w:hAnsi="Arial"/>
        </w:rPr>
        <w:t xml:space="preserve"> bird species living in</w:t>
      </w:r>
      <w:r w:rsidR="0063562D" w:rsidRPr="00271B16">
        <w:rPr>
          <w:rFonts w:ascii="Arial" w:hAnsi="Arial"/>
        </w:rPr>
        <w:t xml:space="preserve"> and around</w:t>
      </w:r>
      <w:r w:rsidRPr="00271B16">
        <w:rPr>
          <w:rFonts w:ascii="Arial" w:hAnsi="Arial"/>
        </w:rPr>
        <w:t xml:space="preserve"> fresh-water swamp habitats. </w:t>
      </w:r>
      <w:r w:rsidR="00DE7679" w:rsidRPr="00271B16">
        <w:rPr>
          <w:rFonts w:ascii="Arial" w:hAnsi="Arial"/>
        </w:rPr>
        <w:t xml:space="preserve">Although infection with EEE virus can kill some birds, the virus does not kill large proportions of these species. </w:t>
      </w:r>
      <w:r w:rsidR="00484560" w:rsidRPr="00271B16">
        <w:rPr>
          <w:rFonts w:ascii="Arial" w:hAnsi="Arial"/>
        </w:rPr>
        <w:t xml:space="preserve">These habitats also support populations of the primary mosquito vector, </w:t>
      </w:r>
      <w:r w:rsidR="00484560" w:rsidRPr="00271B16">
        <w:rPr>
          <w:rFonts w:ascii="Arial" w:hAnsi="Arial"/>
          <w:i/>
        </w:rPr>
        <w:t>Culiseta melanura</w:t>
      </w:r>
      <w:r w:rsidR="00484560" w:rsidRPr="00271B16">
        <w:rPr>
          <w:rFonts w:ascii="Arial" w:hAnsi="Arial"/>
        </w:rPr>
        <w:t xml:space="preserve">, which feeds predominantly on birds. </w:t>
      </w:r>
      <w:r w:rsidR="00CB0496" w:rsidRPr="00271B16">
        <w:rPr>
          <w:rFonts w:ascii="Arial" w:hAnsi="Arial"/>
        </w:rPr>
        <w:t xml:space="preserve">The swamp habitats, which support large populations of </w:t>
      </w:r>
      <w:r w:rsidR="00CB0496" w:rsidRPr="00271B16">
        <w:rPr>
          <w:rFonts w:ascii="Arial" w:hAnsi="Arial"/>
          <w:i/>
        </w:rPr>
        <w:t>Cs. melanura</w:t>
      </w:r>
      <w:r w:rsidR="00CB0496" w:rsidRPr="00271B16">
        <w:rPr>
          <w:rFonts w:ascii="Arial" w:hAnsi="Arial"/>
        </w:rPr>
        <w:t xml:space="preserve"> and are the initial source of EEE, are known as </w:t>
      </w:r>
      <w:r w:rsidR="00475837" w:rsidRPr="00271B16">
        <w:rPr>
          <w:rFonts w:ascii="Arial" w:hAnsi="Arial"/>
        </w:rPr>
        <w:t>enzootic</w:t>
      </w:r>
      <w:r w:rsidR="00CB0496" w:rsidRPr="00271B16">
        <w:rPr>
          <w:rFonts w:ascii="Arial" w:hAnsi="Arial"/>
        </w:rPr>
        <w:t xml:space="preserve"> foci. </w:t>
      </w:r>
      <w:r w:rsidR="00484560" w:rsidRPr="00271B16">
        <w:rPr>
          <w:rFonts w:ascii="Arial" w:hAnsi="Arial"/>
        </w:rPr>
        <w:t>Although portions of the ecology of EEE</w:t>
      </w:r>
      <w:r w:rsidR="00AD7E2A" w:rsidRPr="00271B16">
        <w:rPr>
          <w:rFonts w:ascii="Arial" w:hAnsi="Arial"/>
        </w:rPr>
        <w:t xml:space="preserve"> virus</w:t>
      </w:r>
      <w:r w:rsidR="00484560" w:rsidRPr="00271B16">
        <w:rPr>
          <w:rFonts w:ascii="Arial" w:hAnsi="Arial"/>
        </w:rPr>
        <w:t xml:space="preserve"> have yet to be </w:t>
      </w:r>
      <w:r w:rsidR="00903398" w:rsidRPr="00271B16">
        <w:rPr>
          <w:rFonts w:ascii="Arial" w:hAnsi="Arial"/>
        </w:rPr>
        <w:t>clarified</w:t>
      </w:r>
      <w:r w:rsidR="00484560" w:rsidRPr="00271B16">
        <w:rPr>
          <w:rFonts w:ascii="Arial" w:hAnsi="Arial"/>
        </w:rPr>
        <w:t>,</w:t>
      </w:r>
      <w:r w:rsidRPr="00271B16">
        <w:rPr>
          <w:rFonts w:ascii="Arial" w:hAnsi="Arial"/>
        </w:rPr>
        <w:t xml:space="preserve"> </w:t>
      </w:r>
      <w:r w:rsidR="00484560" w:rsidRPr="00271B16">
        <w:rPr>
          <w:rFonts w:ascii="Arial" w:hAnsi="Arial"/>
        </w:rPr>
        <w:t>the</w:t>
      </w:r>
      <w:r w:rsidRPr="00271B16">
        <w:rPr>
          <w:rFonts w:ascii="Arial" w:hAnsi="Arial"/>
        </w:rPr>
        <w:t xml:space="preserve"> virus has a cycle of natural infection among bird populations with occasional ‘‘incidental” symptomatic infections in susceptible species</w:t>
      </w:r>
      <w:r w:rsidR="005C074B" w:rsidRPr="00271B16">
        <w:rPr>
          <w:rFonts w:ascii="Arial" w:hAnsi="Arial"/>
        </w:rPr>
        <w:t>,</w:t>
      </w:r>
      <w:r w:rsidRPr="00271B16">
        <w:rPr>
          <w:rFonts w:ascii="Arial" w:hAnsi="Arial"/>
        </w:rPr>
        <w:t xml:space="preserve"> including humans. </w:t>
      </w:r>
      <w:r w:rsidR="00484560" w:rsidRPr="00271B16">
        <w:rPr>
          <w:rFonts w:ascii="Arial" w:hAnsi="Arial"/>
        </w:rPr>
        <w:t>The appearance of EEE in late June or early July coincides with the hatching of highly susceptible bird populations. The virus is circulated among the bird population</w:t>
      </w:r>
      <w:r w:rsidR="000858B6" w:rsidRPr="00271B16">
        <w:rPr>
          <w:rFonts w:ascii="Arial" w:hAnsi="Arial"/>
        </w:rPr>
        <w:t>s</w:t>
      </w:r>
      <w:r w:rsidR="00484560" w:rsidRPr="00271B16">
        <w:rPr>
          <w:rFonts w:ascii="Arial" w:hAnsi="Arial"/>
        </w:rPr>
        <w:t xml:space="preserve"> by </w:t>
      </w:r>
      <w:r w:rsidR="00484560" w:rsidRPr="00271B16">
        <w:rPr>
          <w:rFonts w:ascii="Arial" w:hAnsi="Arial"/>
          <w:i/>
        </w:rPr>
        <w:t>Cs. melanura</w:t>
      </w:r>
      <w:r w:rsidR="00484560" w:rsidRPr="00271B16">
        <w:rPr>
          <w:rFonts w:ascii="Arial" w:hAnsi="Arial"/>
        </w:rPr>
        <w:t xml:space="preserve"> and under some circumstances </w:t>
      </w:r>
      <w:r w:rsidR="00484560" w:rsidRPr="00271B16">
        <w:rPr>
          <w:rFonts w:ascii="Arial" w:hAnsi="Arial"/>
          <w:i/>
        </w:rPr>
        <w:t xml:space="preserve">Cs. </w:t>
      </w:r>
      <w:proofErr w:type="spellStart"/>
      <w:r w:rsidR="00761F43" w:rsidRPr="00271B16">
        <w:rPr>
          <w:rFonts w:ascii="Arial" w:hAnsi="Arial"/>
          <w:i/>
        </w:rPr>
        <w:t>m</w:t>
      </w:r>
      <w:r w:rsidR="00484560" w:rsidRPr="00271B16">
        <w:rPr>
          <w:rFonts w:ascii="Arial" w:hAnsi="Arial"/>
          <w:i/>
        </w:rPr>
        <w:t>orsitans</w:t>
      </w:r>
      <w:proofErr w:type="spellEnd"/>
      <w:r w:rsidR="00484560" w:rsidRPr="00271B16">
        <w:rPr>
          <w:rFonts w:ascii="Arial" w:hAnsi="Arial"/>
        </w:rPr>
        <w:t xml:space="preserve">, another bird-biting mosquito. </w:t>
      </w:r>
      <w:r w:rsidR="00903398" w:rsidRPr="00271B16">
        <w:rPr>
          <w:rFonts w:ascii="Arial" w:hAnsi="Arial"/>
        </w:rPr>
        <w:t>Initially, a relatively smaller proportion of birds and mosquitoes carry the virus; throughout the mosquito season,</w:t>
      </w:r>
      <w:r w:rsidR="000858B6" w:rsidRPr="00271B16">
        <w:rPr>
          <w:rFonts w:ascii="Arial" w:hAnsi="Arial"/>
        </w:rPr>
        <w:t xml:space="preserve"> continuous transmission between mosquito vectors and bird reservoir hosts</w:t>
      </w:r>
      <w:r w:rsidR="00903398" w:rsidRPr="00271B16">
        <w:rPr>
          <w:rFonts w:ascii="Arial" w:hAnsi="Arial"/>
        </w:rPr>
        <w:t xml:space="preserve"> increases</w:t>
      </w:r>
      <w:r w:rsidR="000858B6" w:rsidRPr="00271B16">
        <w:rPr>
          <w:rFonts w:ascii="Arial" w:hAnsi="Arial"/>
        </w:rPr>
        <w:t xml:space="preserve"> the proportion</w:t>
      </w:r>
      <w:r w:rsidR="00903398" w:rsidRPr="00271B16">
        <w:rPr>
          <w:rFonts w:ascii="Arial" w:hAnsi="Arial"/>
        </w:rPr>
        <w:t xml:space="preserve"> </w:t>
      </w:r>
      <w:r w:rsidR="000858B6" w:rsidRPr="00271B16">
        <w:rPr>
          <w:rFonts w:ascii="Arial" w:hAnsi="Arial"/>
        </w:rPr>
        <w:t xml:space="preserve">of infected </w:t>
      </w:r>
      <w:r w:rsidR="00903398" w:rsidRPr="00271B16">
        <w:rPr>
          <w:rFonts w:ascii="Arial" w:hAnsi="Arial"/>
        </w:rPr>
        <w:t xml:space="preserve">birds and mosquitoes leading to an overall greater amount of virus present in the environment. This is called the virus amplification cycle. </w:t>
      </w:r>
      <w:r w:rsidR="00484560" w:rsidRPr="00271B16">
        <w:rPr>
          <w:rFonts w:ascii="Arial" w:hAnsi="Arial"/>
        </w:rPr>
        <w:t xml:space="preserve">Depending on when virus circulation begins, the size of the </w:t>
      </w:r>
      <w:r w:rsidR="00484560" w:rsidRPr="00271B16">
        <w:rPr>
          <w:rFonts w:ascii="Arial" w:hAnsi="Arial"/>
          <w:i/>
        </w:rPr>
        <w:t>Culiseta</w:t>
      </w:r>
      <w:r w:rsidR="00484560" w:rsidRPr="00271B16">
        <w:rPr>
          <w:rFonts w:ascii="Arial" w:hAnsi="Arial"/>
        </w:rPr>
        <w:t xml:space="preserve"> populations, weather condition</w:t>
      </w:r>
      <w:r w:rsidR="00761F43" w:rsidRPr="00271B16">
        <w:rPr>
          <w:rFonts w:ascii="Arial" w:hAnsi="Arial"/>
        </w:rPr>
        <w:t>s</w:t>
      </w:r>
      <w:r w:rsidR="00484560" w:rsidRPr="00271B16">
        <w:rPr>
          <w:rFonts w:ascii="Arial" w:hAnsi="Arial"/>
        </w:rPr>
        <w:t xml:space="preserve">, </w:t>
      </w:r>
      <w:r w:rsidR="00761F43" w:rsidRPr="00271B16">
        <w:rPr>
          <w:rFonts w:ascii="Arial" w:hAnsi="Arial"/>
        </w:rPr>
        <w:t xml:space="preserve">and probably additional, currently unidentified factors, </w:t>
      </w:r>
      <w:r w:rsidR="00484560" w:rsidRPr="00271B16">
        <w:rPr>
          <w:rFonts w:ascii="Arial" w:hAnsi="Arial"/>
        </w:rPr>
        <w:t xml:space="preserve">this virus amplification cycle may </w:t>
      </w:r>
      <w:r w:rsidR="00761F43" w:rsidRPr="00271B16">
        <w:rPr>
          <w:rFonts w:ascii="Arial" w:hAnsi="Arial"/>
        </w:rPr>
        <w:t xml:space="preserve">eventually </w:t>
      </w:r>
      <w:r w:rsidR="00484560" w:rsidRPr="00271B16">
        <w:rPr>
          <w:rFonts w:ascii="Arial" w:hAnsi="Arial"/>
        </w:rPr>
        <w:t>spill over and involve secondary</w:t>
      </w:r>
      <w:r w:rsidR="00761F43" w:rsidRPr="00271B16">
        <w:rPr>
          <w:rFonts w:ascii="Arial" w:hAnsi="Arial"/>
        </w:rPr>
        <w:t>,</w:t>
      </w:r>
      <w:r w:rsidR="00484560" w:rsidRPr="00271B16">
        <w:rPr>
          <w:rFonts w:ascii="Arial" w:hAnsi="Arial"/>
        </w:rPr>
        <w:t xml:space="preserve"> or </w:t>
      </w:r>
      <w:r w:rsidR="00834A08" w:rsidRPr="00271B16">
        <w:rPr>
          <w:rFonts w:ascii="Arial" w:hAnsi="Arial"/>
        </w:rPr>
        <w:t>"</w:t>
      </w:r>
      <w:r w:rsidR="00484560" w:rsidRPr="00271B16">
        <w:rPr>
          <w:rFonts w:ascii="Arial" w:hAnsi="Arial"/>
        </w:rPr>
        <w:t>bridge</w:t>
      </w:r>
      <w:r w:rsidR="00834A08" w:rsidRPr="00271B16">
        <w:rPr>
          <w:rFonts w:ascii="Arial" w:hAnsi="Arial"/>
        </w:rPr>
        <w:t>"</w:t>
      </w:r>
      <w:r w:rsidR="00761F43" w:rsidRPr="00271B16">
        <w:rPr>
          <w:rFonts w:ascii="Arial" w:hAnsi="Arial"/>
        </w:rPr>
        <w:t>, mosquito</w:t>
      </w:r>
      <w:r w:rsidR="00484560" w:rsidRPr="00271B16">
        <w:rPr>
          <w:rFonts w:ascii="Arial" w:hAnsi="Arial"/>
        </w:rPr>
        <w:t xml:space="preserve"> vectors that f</w:t>
      </w:r>
      <w:r w:rsidR="00761F43" w:rsidRPr="00271B16">
        <w:rPr>
          <w:rFonts w:ascii="Arial" w:hAnsi="Arial"/>
        </w:rPr>
        <w:t xml:space="preserve">eed on both birds and mammals. </w:t>
      </w:r>
      <w:r w:rsidR="00484560" w:rsidRPr="00271B16">
        <w:rPr>
          <w:rFonts w:ascii="Arial" w:hAnsi="Arial"/>
        </w:rPr>
        <w:t xml:space="preserve">In the </w:t>
      </w:r>
      <w:r w:rsidR="00834A08" w:rsidRPr="00271B16">
        <w:rPr>
          <w:rFonts w:ascii="Arial" w:hAnsi="Arial"/>
        </w:rPr>
        <w:t>Northeast</w:t>
      </w:r>
      <w:r w:rsidR="00D0249F" w:rsidRPr="00271B16">
        <w:rPr>
          <w:rFonts w:ascii="Arial" w:hAnsi="Arial"/>
        </w:rPr>
        <w:t>,</w:t>
      </w:r>
      <w:r w:rsidR="00834A08" w:rsidRPr="00271B16">
        <w:rPr>
          <w:rFonts w:ascii="Arial" w:hAnsi="Arial"/>
        </w:rPr>
        <w:t xml:space="preserve"> </w:t>
      </w:r>
      <w:r w:rsidR="00484560" w:rsidRPr="00271B16">
        <w:rPr>
          <w:rFonts w:ascii="Arial" w:hAnsi="Arial"/>
        </w:rPr>
        <w:t>these bridge</w:t>
      </w:r>
      <w:r w:rsidR="00ED0F9D" w:rsidRPr="00271B16">
        <w:rPr>
          <w:rFonts w:ascii="Arial" w:hAnsi="Arial"/>
        </w:rPr>
        <w:t xml:space="preserve"> </w:t>
      </w:r>
      <w:r w:rsidR="00484560" w:rsidRPr="00271B16">
        <w:rPr>
          <w:rFonts w:ascii="Arial" w:hAnsi="Arial"/>
        </w:rPr>
        <w:t>vectors are mosquito species</w:t>
      </w:r>
      <w:r w:rsidR="00D0249F" w:rsidRPr="00271B16">
        <w:rPr>
          <w:rFonts w:ascii="Arial" w:hAnsi="Arial"/>
        </w:rPr>
        <w:t>,</w:t>
      </w:r>
      <w:r w:rsidR="00484560" w:rsidRPr="00271B16">
        <w:rPr>
          <w:rFonts w:ascii="Arial" w:hAnsi="Arial"/>
        </w:rPr>
        <w:t xml:space="preserve"> such as </w:t>
      </w:r>
      <w:r w:rsidR="00E34796" w:rsidRPr="00271B16">
        <w:rPr>
          <w:rFonts w:ascii="Arial" w:hAnsi="Arial"/>
          <w:i/>
        </w:rPr>
        <w:t xml:space="preserve">Aedes vexans, </w:t>
      </w:r>
      <w:r w:rsidR="00484560" w:rsidRPr="00271B16">
        <w:rPr>
          <w:rFonts w:ascii="Arial" w:hAnsi="Arial"/>
          <w:i/>
        </w:rPr>
        <w:t>Coquillettidia perturbans,</w:t>
      </w:r>
      <w:r w:rsidR="00E34796" w:rsidRPr="00271B16">
        <w:rPr>
          <w:rFonts w:ascii="Arial" w:hAnsi="Arial"/>
          <w:i/>
        </w:rPr>
        <w:t xml:space="preserve"> Culex salinarius</w:t>
      </w:r>
      <w:r w:rsidR="00484560" w:rsidRPr="00271B16">
        <w:rPr>
          <w:rFonts w:ascii="Arial" w:hAnsi="Arial"/>
        </w:rPr>
        <w:t xml:space="preserve"> </w:t>
      </w:r>
      <w:r w:rsidR="00E34796" w:rsidRPr="00271B16">
        <w:rPr>
          <w:rFonts w:ascii="Arial" w:hAnsi="Arial"/>
        </w:rPr>
        <w:t xml:space="preserve">and </w:t>
      </w:r>
      <w:r w:rsidR="00484560" w:rsidRPr="00271B16">
        <w:rPr>
          <w:rFonts w:ascii="Arial" w:hAnsi="Arial"/>
          <w:i/>
        </w:rPr>
        <w:t xml:space="preserve">Ochlerotatus </w:t>
      </w:r>
      <w:r w:rsidR="00484560" w:rsidRPr="00271B16">
        <w:rPr>
          <w:rFonts w:ascii="Arial" w:hAnsi="Arial"/>
        </w:rPr>
        <w:t xml:space="preserve">(formerly </w:t>
      </w:r>
      <w:r w:rsidR="00484560" w:rsidRPr="00271B16">
        <w:rPr>
          <w:rFonts w:ascii="Arial" w:hAnsi="Arial"/>
          <w:i/>
        </w:rPr>
        <w:t>Aedes</w:t>
      </w:r>
      <w:r w:rsidR="00484560" w:rsidRPr="00271B16">
        <w:rPr>
          <w:rFonts w:ascii="Arial" w:hAnsi="Arial"/>
        </w:rPr>
        <w:t xml:space="preserve">) </w:t>
      </w:r>
      <w:r w:rsidR="00484560" w:rsidRPr="00271B16">
        <w:rPr>
          <w:rFonts w:ascii="Arial" w:hAnsi="Arial"/>
          <w:i/>
        </w:rPr>
        <w:t>canadensis</w:t>
      </w:r>
      <w:r w:rsidR="00E34796" w:rsidRPr="00271B16">
        <w:rPr>
          <w:rFonts w:ascii="Arial" w:hAnsi="Arial"/>
          <w:i/>
        </w:rPr>
        <w:t>.</w:t>
      </w:r>
      <w:r w:rsidR="00484560" w:rsidRPr="00271B16">
        <w:rPr>
          <w:rFonts w:ascii="Arial" w:hAnsi="Arial"/>
        </w:rPr>
        <w:t xml:space="preserve"> These bridge vectors</w:t>
      </w:r>
      <w:r w:rsidR="00BB30A4" w:rsidRPr="00271B16">
        <w:rPr>
          <w:rFonts w:ascii="Arial" w:hAnsi="Arial"/>
        </w:rPr>
        <w:t xml:space="preserve">, of which </w:t>
      </w:r>
      <w:proofErr w:type="spellStart"/>
      <w:r w:rsidR="00BB30A4" w:rsidRPr="00271B16">
        <w:rPr>
          <w:rFonts w:ascii="Arial" w:hAnsi="Arial"/>
          <w:i/>
        </w:rPr>
        <w:t>Cq</w:t>
      </w:r>
      <w:proofErr w:type="spellEnd"/>
      <w:r w:rsidR="00BB30A4" w:rsidRPr="00271B16">
        <w:rPr>
          <w:rFonts w:ascii="Arial" w:hAnsi="Arial"/>
          <w:i/>
        </w:rPr>
        <w:t>. perturbans</w:t>
      </w:r>
      <w:r w:rsidR="00BB30A4" w:rsidRPr="00271B16">
        <w:rPr>
          <w:rFonts w:ascii="Arial" w:hAnsi="Arial"/>
        </w:rPr>
        <w:t xml:space="preserve"> is considered to be the most important in Massachusetts,</w:t>
      </w:r>
      <w:r w:rsidR="00484560" w:rsidRPr="00271B16">
        <w:rPr>
          <w:rFonts w:ascii="Arial" w:hAnsi="Arial"/>
        </w:rPr>
        <w:t xml:space="preserve"> are presumed to be resp</w:t>
      </w:r>
      <w:r w:rsidR="00761F43" w:rsidRPr="00271B16">
        <w:rPr>
          <w:rFonts w:ascii="Arial" w:hAnsi="Arial"/>
        </w:rPr>
        <w:t>onsible for the transfer of EEE</w:t>
      </w:r>
      <w:r w:rsidR="00484560" w:rsidRPr="00271B16">
        <w:rPr>
          <w:rFonts w:ascii="Arial" w:hAnsi="Arial"/>
        </w:rPr>
        <w:t xml:space="preserve"> to incidental hosts</w:t>
      </w:r>
      <w:r w:rsidR="00834A08" w:rsidRPr="00271B16">
        <w:rPr>
          <w:rFonts w:ascii="Arial" w:hAnsi="Arial"/>
        </w:rPr>
        <w:t>,</w:t>
      </w:r>
      <w:r w:rsidR="00484560" w:rsidRPr="00271B16">
        <w:rPr>
          <w:rFonts w:ascii="Arial" w:hAnsi="Arial"/>
        </w:rPr>
        <w:t xml:space="preserve"> including </w:t>
      </w:r>
      <w:r w:rsidR="00507C4A" w:rsidRPr="00271B16">
        <w:rPr>
          <w:rFonts w:ascii="Arial" w:hAnsi="Arial"/>
        </w:rPr>
        <w:t xml:space="preserve">mammals such as </w:t>
      </w:r>
      <w:r w:rsidR="00761F43" w:rsidRPr="00271B16">
        <w:rPr>
          <w:rFonts w:ascii="Arial" w:hAnsi="Arial"/>
        </w:rPr>
        <w:t>humans</w:t>
      </w:r>
      <w:r w:rsidR="00484560" w:rsidRPr="00271B16">
        <w:rPr>
          <w:rFonts w:ascii="Arial" w:hAnsi="Arial"/>
        </w:rPr>
        <w:t>, horses</w:t>
      </w:r>
      <w:r w:rsidR="00475837" w:rsidRPr="00271B16">
        <w:rPr>
          <w:rFonts w:ascii="Arial" w:hAnsi="Arial"/>
        </w:rPr>
        <w:t>,</w:t>
      </w:r>
      <w:r w:rsidR="00484560" w:rsidRPr="00271B16">
        <w:rPr>
          <w:rFonts w:ascii="Arial" w:hAnsi="Arial"/>
        </w:rPr>
        <w:t xml:space="preserve"> llamas,</w:t>
      </w:r>
      <w:r w:rsidR="00761F43" w:rsidRPr="00271B16">
        <w:rPr>
          <w:rFonts w:ascii="Arial" w:hAnsi="Arial"/>
        </w:rPr>
        <w:t xml:space="preserve"> </w:t>
      </w:r>
      <w:r w:rsidR="00507C4A" w:rsidRPr="00271B16">
        <w:rPr>
          <w:rFonts w:ascii="Arial" w:hAnsi="Arial"/>
        </w:rPr>
        <w:t xml:space="preserve">and </w:t>
      </w:r>
      <w:r w:rsidR="00761F43" w:rsidRPr="00271B16">
        <w:rPr>
          <w:rFonts w:ascii="Arial" w:hAnsi="Arial"/>
        </w:rPr>
        <w:t>alpacas</w:t>
      </w:r>
      <w:r w:rsidR="00D0249F" w:rsidRPr="00271B16">
        <w:rPr>
          <w:rFonts w:ascii="Arial" w:hAnsi="Arial"/>
        </w:rPr>
        <w:t>;</w:t>
      </w:r>
      <w:r w:rsidR="00507C4A" w:rsidRPr="00271B16">
        <w:rPr>
          <w:rFonts w:ascii="Arial" w:hAnsi="Arial"/>
        </w:rPr>
        <w:t xml:space="preserve"> and large birds such as </w:t>
      </w:r>
      <w:r w:rsidR="00761F43" w:rsidRPr="00271B16">
        <w:rPr>
          <w:rFonts w:ascii="Arial" w:hAnsi="Arial"/>
        </w:rPr>
        <w:t>emus</w:t>
      </w:r>
      <w:r w:rsidR="00507C4A" w:rsidRPr="00271B16">
        <w:rPr>
          <w:rFonts w:ascii="Arial" w:hAnsi="Arial"/>
        </w:rPr>
        <w:t xml:space="preserve"> </w:t>
      </w:r>
      <w:r w:rsidR="00761F43" w:rsidRPr="00271B16">
        <w:rPr>
          <w:rFonts w:ascii="Arial" w:hAnsi="Arial"/>
        </w:rPr>
        <w:t>and ostriches.</w:t>
      </w:r>
      <w:r w:rsidR="00CB0496" w:rsidRPr="00271B16">
        <w:rPr>
          <w:rFonts w:ascii="Arial" w:hAnsi="Arial"/>
        </w:rPr>
        <w:t xml:space="preserve"> For the purposes of risk assessment and communication with the public, </w:t>
      </w:r>
      <w:r w:rsidR="00D0249F" w:rsidRPr="00271B16">
        <w:rPr>
          <w:rFonts w:ascii="Arial" w:hAnsi="Arial"/>
          <w:i/>
        </w:rPr>
        <w:t xml:space="preserve">Cs. </w:t>
      </w:r>
      <w:r w:rsidR="00CB0496" w:rsidRPr="00271B16">
        <w:rPr>
          <w:rFonts w:ascii="Arial" w:hAnsi="Arial"/>
          <w:i/>
        </w:rPr>
        <w:t>melanura</w:t>
      </w:r>
      <w:r w:rsidR="00CB0496" w:rsidRPr="00271B16">
        <w:rPr>
          <w:rFonts w:ascii="Arial" w:hAnsi="Arial"/>
        </w:rPr>
        <w:t xml:space="preserve"> is considered to be and will be reported as a </w:t>
      </w:r>
      <w:r w:rsidR="00475837" w:rsidRPr="00271B16">
        <w:rPr>
          <w:rFonts w:ascii="Arial" w:hAnsi="Arial"/>
        </w:rPr>
        <w:t>“</w:t>
      </w:r>
      <w:r w:rsidR="00CB0496" w:rsidRPr="00271B16">
        <w:rPr>
          <w:rFonts w:ascii="Arial" w:hAnsi="Arial"/>
        </w:rPr>
        <w:t>bird-biter</w:t>
      </w:r>
      <w:r w:rsidR="00475837" w:rsidRPr="00271B16">
        <w:rPr>
          <w:rFonts w:ascii="Arial" w:hAnsi="Arial"/>
        </w:rPr>
        <w:t>”</w:t>
      </w:r>
      <w:r w:rsidR="00CB0496" w:rsidRPr="00271B16">
        <w:rPr>
          <w:rFonts w:ascii="Arial" w:hAnsi="Arial"/>
        </w:rPr>
        <w:t xml:space="preserve"> while </w:t>
      </w:r>
      <w:proofErr w:type="spellStart"/>
      <w:r w:rsidR="00D0249F" w:rsidRPr="00271B16">
        <w:rPr>
          <w:rFonts w:ascii="Arial" w:hAnsi="Arial"/>
          <w:i/>
        </w:rPr>
        <w:t>C</w:t>
      </w:r>
      <w:r w:rsidR="00461B2C" w:rsidRPr="00271B16">
        <w:rPr>
          <w:rFonts w:ascii="Arial" w:hAnsi="Arial"/>
          <w:i/>
        </w:rPr>
        <w:t>q</w:t>
      </w:r>
      <w:proofErr w:type="spellEnd"/>
      <w:r w:rsidR="00D0249F" w:rsidRPr="00271B16">
        <w:rPr>
          <w:rFonts w:ascii="Arial" w:hAnsi="Arial"/>
          <w:i/>
        </w:rPr>
        <w:t xml:space="preserve">. </w:t>
      </w:r>
      <w:r w:rsidR="00CB0496" w:rsidRPr="00271B16">
        <w:rPr>
          <w:rFonts w:ascii="Arial" w:hAnsi="Arial"/>
          <w:i/>
        </w:rPr>
        <w:t>perturbans,</w:t>
      </w:r>
      <w:r w:rsidR="00CB0496" w:rsidRPr="00271B16">
        <w:rPr>
          <w:rFonts w:ascii="Arial" w:hAnsi="Arial"/>
        </w:rPr>
        <w:t xml:space="preserve"> </w:t>
      </w:r>
      <w:r w:rsidR="00D0249F" w:rsidRPr="00271B16">
        <w:rPr>
          <w:rFonts w:ascii="Arial" w:hAnsi="Arial"/>
          <w:i/>
        </w:rPr>
        <w:t>O</w:t>
      </w:r>
      <w:r w:rsidR="003960ED" w:rsidRPr="00271B16">
        <w:rPr>
          <w:rFonts w:ascii="Arial" w:hAnsi="Arial"/>
          <w:i/>
        </w:rPr>
        <w:t>c</w:t>
      </w:r>
      <w:r w:rsidR="00D0249F" w:rsidRPr="00271B16">
        <w:rPr>
          <w:rFonts w:ascii="Arial" w:hAnsi="Arial"/>
          <w:i/>
        </w:rPr>
        <w:t>.</w:t>
      </w:r>
      <w:r w:rsidR="00CB0496" w:rsidRPr="00271B16">
        <w:rPr>
          <w:rFonts w:ascii="Arial" w:hAnsi="Arial"/>
        </w:rPr>
        <w:t xml:space="preserve"> </w:t>
      </w:r>
      <w:r w:rsidR="00CB0496" w:rsidRPr="00271B16">
        <w:rPr>
          <w:rFonts w:ascii="Arial" w:hAnsi="Arial"/>
          <w:i/>
        </w:rPr>
        <w:t>canadensis,</w:t>
      </w:r>
      <w:r w:rsidR="00CB0496" w:rsidRPr="00271B16">
        <w:rPr>
          <w:rFonts w:ascii="Arial" w:hAnsi="Arial"/>
        </w:rPr>
        <w:t xml:space="preserve"> and </w:t>
      </w:r>
      <w:r w:rsidR="00D0249F" w:rsidRPr="00271B16">
        <w:rPr>
          <w:rFonts w:ascii="Arial" w:hAnsi="Arial"/>
          <w:i/>
        </w:rPr>
        <w:t>A</w:t>
      </w:r>
      <w:r w:rsidR="0062490E" w:rsidRPr="00271B16">
        <w:rPr>
          <w:rFonts w:ascii="Arial" w:hAnsi="Arial"/>
          <w:i/>
        </w:rPr>
        <w:t>e</w:t>
      </w:r>
      <w:r w:rsidR="00D0249F" w:rsidRPr="00271B16">
        <w:rPr>
          <w:rFonts w:ascii="Arial" w:hAnsi="Arial"/>
          <w:i/>
        </w:rPr>
        <w:t xml:space="preserve">. </w:t>
      </w:r>
      <w:r w:rsidR="00CB0496" w:rsidRPr="00271B16">
        <w:rPr>
          <w:rFonts w:ascii="Arial" w:hAnsi="Arial"/>
          <w:i/>
        </w:rPr>
        <w:t xml:space="preserve">vexans </w:t>
      </w:r>
      <w:r w:rsidR="00CB0496" w:rsidRPr="00271B16">
        <w:rPr>
          <w:rFonts w:ascii="Arial" w:hAnsi="Arial"/>
        </w:rPr>
        <w:t>are</w:t>
      </w:r>
      <w:r w:rsidR="00CB0496" w:rsidRPr="00271B16">
        <w:rPr>
          <w:rFonts w:ascii="Arial" w:hAnsi="Arial"/>
          <w:i/>
        </w:rPr>
        <w:t xml:space="preserve"> </w:t>
      </w:r>
      <w:r w:rsidR="00CB0496" w:rsidRPr="00271B16">
        <w:rPr>
          <w:rFonts w:ascii="Arial" w:hAnsi="Arial"/>
        </w:rPr>
        <w:t xml:space="preserve">considered to be and will be reported as </w:t>
      </w:r>
      <w:r w:rsidR="00475837" w:rsidRPr="00271B16">
        <w:rPr>
          <w:rFonts w:ascii="Arial" w:hAnsi="Arial"/>
        </w:rPr>
        <w:t>“</w:t>
      </w:r>
      <w:r w:rsidR="00CB0496" w:rsidRPr="00271B16">
        <w:rPr>
          <w:rFonts w:ascii="Arial" w:hAnsi="Arial"/>
        </w:rPr>
        <w:t>mammal-biters</w:t>
      </w:r>
      <w:r w:rsidR="00475837" w:rsidRPr="00271B16">
        <w:rPr>
          <w:rFonts w:ascii="Arial" w:hAnsi="Arial"/>
        </w:rPr>
        <w:t>”</w:t>
      </w:r>
      <w:r w:rsidR="00CB0496" w:rsidRPr="00271B16">
        <w:rPr>
          <w:rFonts w:ascii="Arial" w:hAnsi="Arial"/>
        </w:rPr>
        <w:t xml:space="preserve">. </w:t>
      </w:r>
      <w:r w:rsidR="00CB0496" w:rsidRPr="00271B16">
        <w:rPr>
          <w:rFonts w:ascii="Arial" w:hAnsi="Arial"/>
          <w:i/>
        </w:rPr>
        <w:t>Culex</w:t>
      </w:r>
      <w:r w:rsidR="00CB0496" w:rsidRPr="00271B16">
        <w:rPr>
          <w:rFonts w:ascii="Arial" w:hAnsi="Arial"/>
        </w:rPr>
        <w:t xml:space="preserve"> </w:t>
      </w:r>
      <w:r w:rsidR="00E34796" w:rsidRPr="00271B16">
        <w:rPr>
          <w:rFonts w:ascii="Arial" w:hAnsi="Arial"/>
          <w:i/>
        </w:rPr>
        <w:t>pipiens</w:t>
      </w:r>
      <w:r w:rsidR="00E34796" w:rsidRPr="00271B16">
        <w:rPr>
          <w:rFonts w:ascii="Arial" w:hAnsi="Arial"/>
        </w:rPr>
        <w:t xml:space="preserve"> and </w:t>
      </w:r>
      <w:r w:rsidR="00E34796" w:rsidRPr="00271B16">
        <w:rPr>
          <w:rFonts w:ascii="Arial" w:hAnsi="Arial"/>
          <w:i/>
        </w:rPr>
        <w:t>Culex restuans</w:t>
      </w:r>
      <w:r w:rsidR="00E34796" w:rsidRPr="00271B16">
        <w:rPr>
          <w:rFonts w:ascii="Arial" w:hAnsi="Arial"/>
        </w:rPr>
        <w:t xml:space="preserve"> </w:t>
      </w:r>
      <w:r w:rsidR="00CB0496" w:rsidRPr="00271B16">
        <w:rPr>
          <w:rFonts w:ascii="Arial" w:hAnsi="Arial"/>
        </w:rPr>
        <w:t>mosquitoes found positive for EEE are not considered to play a significant role in transmission of the virus to humans or animals and are considered to be</w:t>
      </w:r>
      <w:r w:rsidR="00BB30A4" w:rsidRPr="00271B16">
        <w:rPr>
          <w:rFonts w:ascii="Arial" w:hAnsi="Arial"/>
        </w:rPr>
        <w:t>,</w:t>
      </w:r>
      <w:r w:rsidR="00CB0496" w:rsidRPr="00271B16">
        <w:rPr>
          <w:rFonts w:ascii="Arial" w:hAnsi="Arial"/>
        </w:rPr>
        <w:t xml:space="preserve"> and will be reported as</w:t>
      </w:r>
      <w:r w:rsidR="00BB30A4" w:rsidRPr="00271B16">
        <w:rPr>
          <w:rFonts w:ascii="Arial" w:hAnsi="Arial"/>
        </w:rPr>
        <w:t>,</w:t>
      </w:r>
      <w:r w:rsidR="00CB0496" w:rsidRPr="00271B16">
        <w:rPr>
          <w:rFonts w:ascii="Arial" w:hAnsi="Arial"/>
        </w:rPr>
        <w:t xml:space="preserve"> bird-biters.</w:t>
      </w:r>
    </w:p>
    <w:p w14:paraId="719495D1" w14:textId="77777777" w:rsidR="009C0DF3" w:rsidRPr="00271B16" w:rsidRDefault="009C0DF3">
      <w:pPr>
        <w:rPr>
          <w:rFonts w:ascii="Arial" w:hAnsi="Arial"/>
        </w:rPr>
      </w:pPr>
    </w:p>
    <w:p w14:paraId="6C446EA1" w14:textId="7DF205A4" w:rsidR="00761F43" w:rsidRPr="00271B16" w:rsidRDefault="00761F43" w:rsidP="00761F43">
      <w:pPr>
        <w:rPr>
          <w:rFonts w:ascii="Arial" w:hAnsi="Arial"/>
        </w:rPr>
      </w:pPr>
      <w:r w:rsidRPr="00271B16">
        <w:rPr>
          <w:rFonts w:ascii="Arial" w:hAnsi="Arial"/>
        </w:rPr>
        <w:t xml:space="preserve">In the </w:t>
      </w:r>
      <w:r w:rsidR="00834A08" w:rsidRPr="00271B16">
        <w:rPr>
          <w:rFonts w:ascii="Arial" w:hAnsi="Arial"/>
        </w:rPr>
        <w:t>Northeast</w:t>
      </w:r>
      <w:r w:rsidRPr="00271B16">
        <w:rPr>
          <w:rFonts w:ascii="Arial" w:hAnsi="Arial"/>
        </w:rPr>
        <w:t xml:space="preserve">, </w:t>
      </w:r>
      <w:r w:rsidR="00D0249F" w:rsidRPr="00271B16">
        <w:rPr>
          <w:rFonts w:ascii="Arial" w:hAnsi="Arial"/>
        </w:rPr>
        <w:t xml:space="preserve">the EEE </w:t>
      </w:r>
      <w:r w:rsidR="00F4706E" w:rsidRPr="00271B16">
        <w:rPr>
          <w:rFonts w:ascii="Arial" w:hAnsi="Arial"/>
        </w:rPr>
        <w:t>enzootic</w:t>
      </w:r>
      <w:r w:rsidR="00475837" w:rsidRPr="00271B16">
        <w:rPr>
          <w:rFonts w:ascii="Arial" w:hAnsi="Arial"/>
        </w:rPr>
        <w:t xml:space="preserve"> </w:t>
      </w:r>
      <w:r w:rsidRPr="00271B16">
        <w:rPr>
          <w:rFonts w:ascii="Arial" w:hAnsi="Arial"/>
        </w:rPr>
        <w:t>foci are large hardwood swamps of mature white cedar</w:t>
      </w:r>
      <w:r w:rsidR="00834A08" w:rsidRPr="00271B16">
        <w:rPr>
          <w:rFonts w:ascii="Arial" w:hAnsi="Arial"/>
        </w:rPr>
        <w:t>s</w:t>
      </w:r>
      <w:r w:rsidRPr="00271B16">
        <w:rPr>
          <w:rFonts w:ascii="Arial" w:hAnsi="Arial"/>
        </w:rPr>
        <w:t xml:space="preserve"> and red maples. To grow in the permanently wet swamps, tree roots spread out across the peat soils characteristic of these habitats. These root systems create dark holes, or crypts, that are generally filled with water</w:t>
      </w:r>
      <w:r w:rsidR="000C69D4" w:rsidRPr="00271B16">
        <w:rPr>
          <w:rFonts w:ascii="Arial" w:hAnsi="Arial"/>
        </w:rPr>
        <w:t>.</w:t>
      </w:r>
      <w:r w:rsidRPr="00271B16">
        <w:rPr>
          <w:rFonts w:ascii="Arial" w:hAnsi="Arial"/>
        </w:rPr>
        <w:t xml:space="preserve"> These crypts are the preferred ovipositing (egg-laying) sites for </w:t>
      </w:r>
      <w:r w:rsidRPr="00271B16">
        <w:rPr>
          <w:rFonts w:ascii="Arial" w:hAnsi="Arial"/>
          <w:i/>
        </w:rPr>
        <w:t>Cs. melanura</w:t>
      </w:r>
      <w:r w:rsidRPr="00271B16">
        <w:rPr>
          <w:rFonts w:ascii="Arial" w:hAnsi="Arial"/>
        </w:rPr>
        <w:t xml:space="preserve"> and are where the larvae develop. </w:t>
      </w:r>
      <w:r w:rsidR="00D0249F" w:rsidRPr="00271B16">
        <w:rPr>
          <w:rFonts w:ascii="Arial" w:hAnsi="Arial"/>
          <w:i/>
        </w:rPr>
        <w:t xml:space="preserve">Cs. </w:t>
      </w:r>
      <w:r w:rsidRPr="00271B16">
        <w:rPr>
          <w:rFonts w:ascii="Arial" w:hAnsi="Arial"/>
          <w:i/>
        </w:rPr>
        <w:t>melanura</w:t>
      </w:r>
      <w:r w:rsidRPr="00271B16">
        <w:rPr>
          <w:rFonts w:ascii="Arial" w:hAnsi="Arial"/>
        </w:rPr>
        <w:t xml:space="preserve"> survives the winter </w:t>
      </w:r>
      <w:r w:rsidR="000C69D4" w:rsidRPr="00271B16">
        <w:rPr>
          <w:rFonts w:ascii="Arial" w:hAnsi="Arial"/>
        </w:rPr>
        <w:t xml:space="preserve">as larvae </w:t>
      </w:r>
      <w:r w:rsidRPr="00271B16">
        <w:rPr>
          <w:rFonts w:ascii="Arial" w:hAnsi="Arial"/>
        </w:rPr>
        <w:t xml:space="preserve">in </w:t>
      </w:r>
      <w:r w:rsidR="004F4C89" w:rsidRPr="00271B16">
        <w:rPr>
          <w:rFonts w:ascii="Arial" w:hAnsi="Arial"/>
        </w:rPr>
        <w:t xml:space="preserve">these </w:t>
      </w:r>
      <w:r w:rsidR="00ED0F9D" w:rsidRPr="00271B16">
        <w:rPr>
          <w:rFonts w:ascii="Arial" w:hAnsi="Arial"/>
        </w:rPr>
        <w:t>crypts. The</w:t>
      </w:r>
      <w:r w:rsidR="004F4C89" w:rsidRPr="00271B16">
        <w:rPr>
          <w:rFonts w:ascii="Arial" w:hAnsi="Arial"/>
        </w:rPr>
        <w:t xml:space="preserve"> amount</w:t>
      </w:r>
      <w:r w:rsidRPr="00271B16">
        <w:rPr>
          <w:rFonts w:ascii="Arial" w:hAnsi="Arial"/>
        </w:rPr>
        <w:t xml:space="preserve"> of rainfall </w:t>
      </w:r>
      <w:r w:rsidR="00E34796" w:rsidRPr="00271B16">
        <w:rPr>
          <w:rFonts w:ascii="Arial" w:hAnsi="Arial"/>
        </w:rPr>
        <w:t xml:space="preserve">occurring </w:t>
      </w:r>
      <w:r w:rsidRPr="00271B16">
        <w:rPr>
          <w:rFonts w:ascii="Arial" w:hAnsi="Arial"/>
        </w:rPr>
        <w:t>during the summer and fall</w:t>
      </w:r>
      <w:r w:rsidR="00E34796" w:rsidRPr="00271B16">
        <w:rPr>
          <w:rFonts w:ascii="Arial" w:hAnsi="Arial"/>
        </w:rPr>
        <w:t xml:space="preserve"> of the preceding year</w:t>
      </w:r>
      <w:r w:rsidRPr="00271B16">
        <w:rPr>
          <w:rFonts w:ascii="Arial" w:hAnsi="Arial"/>
        </w:rPr>
        <w:t xml:space="preserve"> </w:t>
      </w:r>
      <w:r w:rsidR="00553F0C" w:rsidRPr="00271B16">
        <w:rPr>
          <w:rFonts w:ascii="Arial" w:hAnsi="Arial"/>
        </w:rPr>
        <w:t>affects</w:t>
      </w:r>
      <w:r w:rsidRPr="00271B16">
        <w:rPr>
          <w:rFonts w:ascii="Arial" w:hAnsi="Arial"/>
        </w:rPr>
        <w:t xml:space="preserve"> the survival of the larvae </w:t>
      </w:r>
      <w:r w:rsidR="00553F0C" w:rsidRPr="00271B16">
        <w:rPr>
          <w:rFonts w:ascii="Arial" w:hAnsi="Arial"/>
        </w:rPr>
        <w:t>during the winter and, in part, determines the population of adult mosquitoes the following year</w:t>
      </w:r>
      <w:r w:rsidRPr="00271B16">
        <w:rPr>
          <w:rFonts w:ascii="Arial" w:hAnsi="Arial"/>
        </w:rPr>
        <w:t xml:space="preserve">.   </w:t>
      </w:r>
    </w:p>
    <w:p w14:paraId="1855127F" w14:textId="77777777" w:rsidR="00761F43" w:rsidRPr="00271B16" w:rsidRDefault="00761F43">
      <w:pPr>
        <w:rPr>
          <w:rFonts w:ascii="Arial" w:hAnsi="Arial"/>
        </w:rPr>
      </w:pPr>
    </w:p>
    <w:p w14:paraId="12B35D4B" w14:textId="18E26DF9" w:rsidR="00553F0C" w:rsidRPr="00271B16" w:rsidRDefault="2EEBD718" w:rsidP="3845D2E1">
      <w:pPr>
        <w:rPr>
          <w:rFonts w:ascii="Arial" w:hAnsi="Arial"/>
        </w:rPr>
      </w:pPr>
      <w:r w:rsidRPr="00271B16">
        <w:rPr>
          <w:rFonts w:ascii="Arial" w:hAnsi="Arial"/>
        </w:rPr>
        <w:t xml:space="preserve">The risk of EEE in humans varies by geographical area in Massachusetts, as well as in the United States, and is correlated with the location of the necessary swamp habitats. In Massachusetts, these areas </w:t>
      </w:r>
      <w:r w:rsidR="14727C15" w:rsidRPr="00271B16">
        <w:rPr>
          <w:rFonts w:ascii="Arial" w:hAnsi="Arial"/>
        </w:rPr>
        <w:t>occur across the state,</w:t>
      </w:r>
      <w:r w:rsidR="69351300" w:rsidRPr="00271B16">
        <w:rPr>
          <w:rFonts w:ascii="Arial" w:hAnsi="Arial"/>
        </w:rPr>
        <w:t xml:space="preserve"> </w:t>
      </w:r>
      <w:r w:rsidR="14727C15" w:rsidRPr="00271B16">
        <w:rPr>
          <w:rFonts w:ascii="Arial" w:hAnsi="Arial"/>
        </w:rPr>
        <w:t xml:space="preserve">but </w:t>
      </w:r>
      <w:r w:rsidRPr="00271B16">
        <w:rPr>
          <w:rFonts w:ascii="Arial" w:hAnsi="Arial"/>
        </w:rPr>
        <w:t>are most common in southeastern Massachusetts. The majority of EEE cases have occurred in Norfolk, Bristol, and Plymouth counties</w:t>
      </w:r>
      <w:r w:rsidR="4DB3CE9F" w:rsidRPr="00271B16">
        <w:rPr>
          <w:rFonts w:ascii="Arial" w:hAnsi="Arial"/>
        </w:rPr>
        <w:t>,</w:t>
      </w:r>
      <w:r w:rsidRPr="00271B16">
        <w:rPr>
          <w:rFonts w:ascii="Arial" w:hAnsi="Arial"/>
        </w:rPr>
        <w:t xml:space="preserve"> with some cases also occurring in </w:t>
      </w:r>
      <w:r w:rsidR="4F371415" w:rsidRPr="00271B16">
        <w:rPr>
          <w:rFonts w:ascii="Arial" w:hAnsi="Arial"/>
        </w:rPr>
        <w:t>Essex</w:t>
      </w:r>
      <w:r w:rsidR="00EC5752" w:rsidRPr="00271B16">
        <w:rPr>
          <w:rFonts w:ascii="Arial" w:hAnsi="Arial"/>
        </w:rPr>
        <w:t xml:space="preserve">, Hampden, </w:t>
      </w:r>
      <w:r w:rsidRPr="00271B16">
        <w:rPr>
          <w:rFonts w:ascii="Arial" w:hAnsi="Arial"/>
        </w:rPr>
        <w:t>Middlesex</w:t>
      </w:r>
      <w:r w:rsidR="1403B00C" w:rsidRPr="00271B16">
        <w:rPr>
          <w:rFonts w:ascii="Arial" w:hAnsi="Arial"/>
        </w:rPr>
        <w:t>,</w:t>
      </w:r>
      <w:r w:rsidR="2A9E2979" w:rsidRPr="00271B16">
        <w:rPr>
          <w:rFonts w:ascii="Arial" w:hAnsi="Arial"/>
        </w:rPr>
        <w:t xml:space="preserve"> </w:t>
      </w:r>
      <w:r w:rsidR="00EC5752" w:rsidRPr="00271B16">
        <w:rPr>
          <w:rFonts w:ascii="Arial" w:hAnsi="Arial"/>
        </w:rPr>
        <w:t>and Worcester</w:t>
      </w:r>
      <w:r w:rsidRPr="00271B16">
        <w:rPr>
          <w:rFonts w:ascii="Arial" w:hAnsi="Arial"/>
        </w:rPr>
        <w:t xml:space="preserve"> Count</w:t>
      </w:r>
      <w:r w:rsidR="00EC5752" w:rsidRPr="00271B16">
        <w:rPr>
          <w:rFonts w:ascii="Arial" w:hAnsi="Arial"/>
        </w:rPr>
        <w:t>ies</w:t>
      </w:r>
      <w:r w:rsidR="3AAF71F4" w:rsidRPr="00271B16">
        <w:rPr>
          <w:rFonts w:ascii="Arial" w:hAnsi="Arial"/>
        </w:rPr>
        <w:t xml:space="preserve"> (Figure 1)</w:t>
      </w:r>
      <w:r w:rsidRPr="00271B16">
        <w:rPr>
          <w:rFonts w:ascii="Arial" w:hAnsi="Arial"/>
        </w:rPr>
        <w:t xml:space="preserve">. </w:t>
      </w:r>
      <w:r w:rsidR="00EC5752" w:rsidRPr="00271B16">
        <w:rPr>
          <w:rFonts w:ascii="Arial" w:hAnsi="Arial"/>
        </w:rPr>
        <w:t xml:space="preserve">While few EEE cases </w:t>
      </w:r>
      <w:r w:rsidRPr="00271B16">
        <w:rPr>
          <w:rFonts w:ascii="Arial" w:hAnsi="Arial"/>
        </w:rPr>
        <w:t xml:space="preserve">have occurred </w:t>
      </w:r>
      <w:r w:rsidR="7076F08F" w:rsidRPr="00271B16">
        <w:rPr>
          <w:rFonts w:ascii="Arial" w:hAnsi="Arial"/>
        </w:rPr>
        <w:t>in the western two-thirds</w:t>
      </w:r>
      <w:r w:rsidR="0AA1EF04" w:rsidRPr="00271B16">
        <w:rPr>
          <w:rFonts w:ascii="Arial" w:hAnsi="Arial"/>
        </w:rPr>
        <w:t xml:space="preserve"> </w:t>
      </w:r>
      <w:r w:rsidR="7076F08F" w:rsidRPr="00271B16">
        <w:rPr>
          <w:rFonts w:ascii="Arial" w:hAnsi="Arial"/>
        </w:rPr>
        <w:t>of</w:t>
      </w:r>
      <w:r w:rsidR="0AA1EF04" w:rsidRPr="00271B16">
        <w:rPr>
          <w:rFonts w:ascii="Arial" w:hAnsi="Arial"/>
        </w:rPr>
        <w:t xml:space="preserve"> Massachusetts</w:t>
      </w:r>
      <w:r w:rsidR="1403B00C" w:rsidRPr="00271B16">
        <w:rPr>
          <w:rFonts w:ascii="Arial" w:hAnsi="Arial"/>
        </w:rPr>
        <w:t>,</w:t>
      </w:r>
      <w:r w:rsidR="00EC5752" w:rsidRPr="00271B16">
        <w:rPr>
          <w:rFonts w:ascii="Arial" w:hAnsi="Arial"/>
        </w:rPr>
        <w:t xml:space="preserve"> case counts in this area are growing</w:t>
      </w:r>
      <w:r w:rsidRPr="00271B16">
        <w:rPr>
          <w:rFonts w:ascii="Arial" w:hAnsi="Arial"/>
        </w:rPr>
        <w:t xml:space="preserve">. Historically, Barnstable </w:t>
      </w:r>
      <w:r w:rsidR="7196310D" w:rsidRPr="00271B16">
        <w:rPr>
          <w:rFonts w:ascii="Arial" w:hAnsi="Arial"/>
        </w:rPr>
        <w:t xml:space="preserve">County </w:t>
      </w:r>
      <w:r w:rsidRPr="00271B16">
        <w:rPr>
          <w:rFonts w:ascii="Arial" w:hAnsi="Arial"/>
        </w:rPr>
        <w:t>and</w:t>
      </w:r>
      <w:r w:rsidR="7196310D" w:rsidRPr="00271B16">
        <w:rPr>
          <w:rFonts w:ascii="Arial" w:hAnsi="Arial"/>
        </w:rPr>
        <w:t xml:space="preserve"> </w:t>
      </w:r>
      <w:r w:rsidRPr="00271B16">
        <w:rPr>
          <w:rFonts w:ascii="Arial" w:hAnsi="Arial"/>
        </w:rPr>
        <w:t>the Islands of Martha’s Vineyard and Nantucket have not had human cases of EEE.</w:t>
      </w:r>
      <w:r w:rsidR="040999D7" w:rsidRPr="00271B16">
        <w:rPr>
          <w:rFonts w:ascii="Arial" w:hAnsi="Arial"/>
        </w:rPr>
        <w:t xml:space="preserve"> 2012 was unusual in that five of seven human cases and four of seven animal cases resided outside southeastern Massachusetts.</w:t>
      </w:r>
      <w:r w:rsidR="00EC5752" w:rsidRPr="00271B16">
        <w:rPr>
          <w:rFonts w:ascii="Arial" w:hAnsi="Arial"/>
        </w:rPr>
        <w:t xml:space="preserve"> 2019</w:t>
      </w:r>
      <w:r w:rsidR="46E39E08" w:rsidRPr="00271B16">
        <w:rPr>
          <w:rFonts w:ascii="Arial" w:hAnsi="Arial"/>
        </w:rPr>
        <w:t xml:space="preserve"> </w:t>
      </w:r>
      <w:r w:rsidR="40353568" w:rsidRPr="00271B16">
        <w:rPr>
          <w:rFonts w:ascii="Arial" w:hAnsi="Arial"/>
        </w:rPr>
        <w:t>–</w:t>
      </w:r>
      <w:r w:rsidR="46E39E08" w:rsidRPr="00271B16">
        <w:rPr>
          <w:rFonts w:ascii="Arial" w:hAnsi="Arial"/>
        </w:rPr>
        <w:t xml:space="preserve"> 2020</w:t>
      </w:r>
      <w:r w:rsidR="00EC5752" w:rsidRPr="00271B16">
        <w:rPr>
          <w:rFonts w:ascii="Arial" w:hAnsi="Arial"/>
        </w:rPr>
        <w:t xml:space="preserve"> </w:t>
      </w:r>
      <w:r w:rsidR="40353568" w:rsidRPr="00271B16">
        <w:rPr>
          <w:rFonts w:ascii="Arial" w:hAnsi="Arial"/>
        </w:rPr>
        <w:t>and 2024</w:t>
      </w:r>
      <w:r w:rsidR="00EC5752" w:rsidRPr="00271B16">
        <w:rPr>
          <w:rFonts w:ascii="Arial" w:hAnsi="Arial"/>
        </w:rPr>
        <w:t xml:space="preserve"> also followed this trend with </w:t>
      </w:r>
      <w:r w:rsidR="46E39E08" w:rsidRPr="00271B16">
        <w:rPr>
          <w:rFonts w:ascii="Arial" w:hAnsi="Arial"/>
        </w:rPr>
        <w:t>1</w:t>
      </w:r>
      <w:r w:rsidR="40353568" w:rsidRPr="00271B16">
        <w:rPr>
          <w:rFonts w:ascii="Arial" w:hAnsi="Arial"/>
        </w:rPr>
        <w:t>4</w:t>
      </w:r>
      <w:r w:rsidR="00EC5752" w:rsidRPr="00271B16">
        <w:rPr>
          <w:rFonts w:ascii="Arial" w:hAnsi="Arial"/>
        </w:rPr>
        <w:t xml:space="preserve"> of </w:t>
      </w:r>
      <w:r w:rsidR="40353568" w:rsidRPr="00271B16">
        <w:rPr>
          <w:rFonts w:ascii="Arial" w:hAnsi="Arial"/>
        </w:rPr>
        <w:t>20</w:t>
      </w:r>
      <w:r w:rsidR="00EC5752" w:rsidRPr="00271B16">
        <w:rPr>
          <w:rFonts w:ascii="Arial" w:hAnsi="Arial"/>
        </w:rPr>
        <w:t xml:space="preserve"> human cases and seven of nine animal cases residing outside of southeastern Massachusetts.</w:t>
      </w:r>
      <w:r w:rsidR="040999D7" w:rsidRPr="00271B16">
        <w:rPr>
          <w:rFonts w:ascii="Arial" w:hAnsi="Arial"/>
        </w:rPr>
        <w:t xml:space="preserve"> The </w:t>
      </w:r>
      <w:r w:rsidR="0BFD0FBB" w:rsidRPr="00271B16">
        <w:rPr>
          <w:rFonts w:ascii="Arial" w:hAnsi="Arial"/>
        </w:rPr>
        <w:t>occurrence</w:t>
      </w:r>
      <w:r w:rsidR="040999D7" w:rsidRPr="00271B16">
        <w:rPr>
          <w:rFonts w:ascii="Arial" w:hAnsi="Arial"/>
        </w:rPr>
        <w:t xml:space="preserve"> of </w:t>
      </w:r>
      <w:r w:rsidR="0BFD0FBB" w:rsidRPr="00271B16">
        <w:rPr>
          <w:rFonts w:ascii="Arial" w:hAnsi="Arial"/>
        </w:rPr>
        <w:t>so much activity outside of the area of historical risk requires</w:t>
      </w:r>
      <w:r w:rsidR="7196310D" w:rsidRPr="00271B16">
        <w:rPr>
          <w:rFonts w:ascii="Arial" w:hAnsi="Arial"/>
        </w:rPr>
        <w:t xml:space="preserve"> </w:t>
      </w:r>
      <w:r w:rsidR="00EC5752" w:rsidRPr="00271B16">
        <w:rPr>
          <w:rFonts w:ascii="Arial" w:hAnsi="Arial"/>
        </w:rPr>
        <w:t xml:space="preserve">additional </w:t>
      </w:r>
      <w:r w:rsidR="0BFD0FBB" w:rsidRPr="00271B16">
        <w:rPr>
          <w:rFonts w:ascii="Arial" w:hAnsi="Arial"/>
        </w:rPr>
        <w:t>information to understand the full significance.</w:t>
      </w:r>
      <w:r w:rsidR="00EC5752" w:rsidRPr="00271B16">
        <w:rPr>
          <w:rFonts w:ascii="Arial" w:hAnsi="Arial"/>
        </w:rPr>
        <w:t xml:space="preserve"> </w:t>
      </w:r>
      <w:r w:rsidR="7076F08F" w:rsidRPr="00271B16">
        <w:rPr>
          <w:rFonts w:ascii="Arial" w:hAnsi="Arial"/>
        </w:rPr>
        <w:t xml:space="preserve">Strategic </w:t>
      </w:r>
      <w:r w:rsidR="00EC5752" w:rsidRPr="00271B16">
        <w:rPr>
          <w:rFonts w:ascii="Arial" w:hAnsi="Arial"/>
        </w:rPr>
        <w:t>mosquito surveillance activities</w:t>
      </w:r>
      <w:r w:rsidR="4A54006A" w:rsidRPr="00271B16">
        <w:rPr>
          <w:rFonts w:ascii="Arial" w:hAnsi="Arial"/>
        </w:rPr>
        <w:t xml:space="preserve"> outside of southeastern Massachusetts</w:t>
      </w:r>
      <w:r w:rsidR="00EC5752" w:rsidRPr="00271B16">
        <w:rPr>
          <w:rFonts w:ascii="Arial" w:hAnsi="Arial"/>
        </w:rPr>
        <w:t xml:space="preserve"> </w:t>
      </w:r>
      <w:r w:rsidR="4A54006A" w:rsidRPr="00271B16">
        <w:rPr>
          <w:rFonts w:ascii="Arial" w:hAnsi="Arial"/>
        </w:rPr>
        <w:t>ha</w:t>
      </w:r>
      <w:r w:rsidR="17E3988D" w:rsidRPr="00271B16">
        <w:rPr>
          <w:rFonts w:ascii="Arial" w:hAnsi="Arial"/>
        </w:rPr>
        <w:t>ve</w:t>
      </w:r>
      <w:r w:rsidR="4A54006A" w:rsidRPr="00271B16">
        <w:rPr>
          <w:rFonts w:ascii="Arial" w:hAnsi="Arial"/>
        </w:rPr>
        <w:t xml:space="preserve"> been ongoing and </w:t>
      </w:r>
      <w:r w:rsidR="00EC5752" w:rsidRPr="00271B16">
        <w:rPr>
          <w:rFonts w:ascii="Arial" w:hAnsi="Arial"/>
        </w:rPr>
        <w:t xml:space="preserve">are planned for </w:t>
      </w:r>
      <w:r w:rsidR="14666DFE" w:rsidRPr="00003C86">
        <w:rPr>
          <w:rFonts w:ascii="Arial" w:hAnsi="Arial" w:cs="Arial"/>
        </w:rPr>
        <w:t>2026</w:t>
      </w:r>
      <w:r w:rsidR="00EC5752" w:rsidRPr="00271B16">
        <w:rPr>
          <w:rFonts w:ascii="Arial" w:hAnsi="Arial"/>
        </w:rPr>
        <w:t xml:space="preserve"> for communities in Central, Northern</w:t>
      </w:r>
      <w:r w:rsidR="1403B00C" w:rsidRPr="00271B16">
        <w:rPr>
          <w:rFonts w:ascii="Arial" w:hAnsi="Arial"/>
        </w:rPr>
        <w:t>,</w:t>
      </w:r>
      <w:r w:rsidR="00EC5752" w:rsidRPr="00271B16">
        <w:rPr>
          <w:rFonts w:ascii="Arial" w:hAnsi="Arial"/>
        </w:rPr>
        <w:t xml:space="preserve"> and Western Massachusetts. </w:t>
      </w:r>
      <w:r w:rsidR="040999D7" w:rsidRPr="00271B16">
        <w:rPr>
          <w:rFonts w:ascii="Arial" w:hAnsi="Arial"/>
        </w:rPr>
        <w:t xml:space="preserve"> </w:t>
      </w:r>
    </w:p>
    <w:p w14:paraId="060EC0D8" w14:textId="77777777" w:rsidR="00553F0C" w:rsidRPr="00271B16" w:rsidRDefault="00553F0C">
      <w:pPr>
        <w:rPr>
          <w:rFonts w:ascii="Arial" w:hAnsi="Arial"/>
        </w:rPr>
      </w:pPr>
    </w:p>
    <w:p w14:paraId="7F08D397" w14:textId="2F7E1A26" w:rsidR="00AC66F8" w:rsidRPr="00271B16" w:rsidRDefault="00553F0C">
      <w:pPr>
        <w:rPr>
          <w:rFonts w:ascii="Arial" w:hAnsi="Arial"/>
        </w:rPr>
      </w:pPr>
      <w:r w:rsidRPr="00271B16">
        <w:rPr>
          <w:rFonts w:ascii="Arial" w:hAnsi="Arial"/>
        </w:rPr>
        <w:t>Currently, it is impossible to predict</w:t>
      </w:r>
      <w:r w:rsidR="00834A08" w:rsidRPr="00271B16">
        <w:rPr>
          <w:rFonts w:ascii="Arial" w:hAnsi="Arial"/>
        </w:rPr>
        <w:t>,</w:t>
      </w:r>
      <w:r w:rsidRPr="00271B16">
        <w:rPr>
          <w:rFonts w:ascii="Arial" w:hAnsi="Arial"/>
        </w:rPr>
        <w:t xml:space="preserve"> with complete </w:t>
      </w:r>
      <w:r w:rsidR="00AD7E2A" w:rsidRPr="00271B16">
        <w:rPr>
          <w:rFonts w:ascii="Arial" w:hAnsi="Arial"/>
        </w:rPr>
        <w:t>accuracy</w:t>
      </w:r>
      <w:r w:rsidR="00834A08" w:rsidRPr="00271B16">
        <w:rPr>
          <w:rFonts w:ascii="Arial" w:hAnsi="Arial"/>
        </w:rPr>
        <w:t>,</w:t>
      </w:r>
      <w:r w:rsidR="00AD7E2A" w:rsidRPr="00271B16">
        <w:rPr>
          <w:rFonts w:ascii="Arial" w:hAnsi="Arial"/>
        </w:rPr>
        <w:t xml:space="preserve"> the appearance of EEE</w:t>
      </w:r>
      <w:r w:rsidRPr="00271B16">
        <w:rPr>
          <w:rFonts w:ascii="Arial" w:hAnsi="Arial"/>
        </w:rPr>
        <w:t xml:space="preserve"> and the probability of human EEE infection in any given year</w:t>
      </w:r>
      <w:r w:rsidR="00EF336B" w:rsidRPr="00271B16">
        <w:rPr>
          <w:rFonts w:ascii="Arial" w:hAnsi="Arial"/>
        </w:rPr>
        <w:t xml:space="preserve"> although during outbreaks, clusters of human cases occur over a period of two to three years</w:t>
      </w:r>
      <w:r w:rsidRPr="00271B16">
        <w:rPr>
          <w:rFonts w:ascii="Arial" w:hAnsi="Arial"/>
        </w:rPr>
        <w:t xml:space="preserve">. However, over </w:t>
      </w:r>
      <w:r w:rsidR="00834A08" w:rsidRPr="00271B16">
        <w:rPr>
          <w:rFonts w:ascii="Arial" w:hAnsi="Arial"/>
        </w:rPr>
        <w:t xml:space="preserve">50 </w:t>
      </w:r>
      <w:r w:rsidRPr="00271B16">
        <w:rPr>
          <w:rFonts w:ascii="Arial" w:hAnsi="Arial"/>
        </w:rPr>
        <w:t xml:space="preserve">years of surveillance for EEE in Massachusetts has </w:t>
      </w:r>
      <w:r w:rsidR="00BD0CAC" w:rsidRPr="00271B16">
        <w:rPr>
          <w:rFonts w:ascii="Arial" w:hAnsi="Arial"/>
        </w:rPr>
        <w:t>enabled the development of</w:t>
      </w:r>
      <w:r w:rsidRPr="00271B16">
        <w:rPr>
          <w:rFonts w:ascii="Arial" w:hAnsi="Arial"/>
        </w:rPr>
        <w:t xml:space="preserve"> a mosquito</w:t>
      </w:r>
      <w:r w:rsidR="00BD0CAC" w:rsidRPr="00271B16">
        <w:rPr>
          <w:rFonts w:ascii="Arial" w:hAnsi="Arial"/>
        </w:rPr>
        <w:t>-based</w:t>
      </w:r>
      <w:r w:rsidRPr="00271B16">
        <w:rPr>
          <w:rFonts w:ascii="Arial" w:hAnsi="Arial"/>
        </w:rPr>
        <w:t xml:space="preserve"> EEE</w:t>
      </w:r>
      <w:r w:rsidR="00BD0CAC" w:rsidRPr="00271B16">
        <w:rPr>
          <w:rFonts w:ascii="Arial" w:hAnsi="Arial"/>
        </w:rPr>
        <w:t xml:space="preserve"> </w:t>
      </w:r>
      <w:r w:rsidRPr="00271B16">
        <w:rPr>
          <w:rFonts w:ascii="Arial" w:hAnsi="Arial"/>
        </w:rPr>
        <w:t>surveillance syst</w:t>
      </w:r>
      <w:r w:rsidR="00BD0CAC" w:rsidRPr="00271B16">
        <w:rPr>
          <w:rFonts w:ascii="Arial" w:hAnsi="Arial"/>
        </w:rPr>
        <w:t>em and the identification of several factors that help provide an estimate of human risk. These estimates are</w:t>
      </w:r>
      <w:r w:rsidRPr="00271B16">
        <w:rPr>
          <w:rFonts w:ascii="Arial" w:hAnsi="Arial"/>
        </w:rPr>
        <w:t xml:space="preserve"> used to alert the residents of the state </w:t>
      </w:r>
      <w:r w:rsidR="00BD0CAC" w:rsidRPr="00271B16">
        <w:rPr>
          <w:rFonts w:ascii="Arial" w:hAnsi="Arial"/>
        </w:rPr>
        <w:t>and guide mosquito control activities. Risk</w:t>
      </w:r>
      <w:r w:rsidRPr="00271B16">
        <w:rPr>
          <w:rFonts w:ascii="Arial" w:hAnsi="Arial"/>
        </w:rPr>
        <w:t xml:space="preserve"> </w:t>
      </w:r>
      <w:r w:rsidR="00BD0CAC" w:rsidRPr="00271B16">
        <w:rPr>
          <w:rFonts w:ascii="Arial" w:hAnsi="Arial"/>
        </w:rPr>
        <w:t>estimates</w:t>
      </w:r>
      <w:r w:rsidRPr="00271B16">
        <w:rPr>
          <w:rFonts w:ascii="Arial" w:hAnsi="Arial"/>
        </w:rPr>
        <w:t xml:space="preserve"> </w:t>
      </w:r>
      <w:r w:rsidR="00BD0CAC" w:rsidRPr="00271B16">
        <w:rPr>
          <w:rFonts w:ascii="Arial" w:hAnsi="Arial"/>
        </w:rPr>
        <w:t>are</w:t>
      </w:r>
      <w:r w:rsidRPr="00271B16">
        <w:rPr>
          <w:rFonts w:ascii="Arial" w:hAnsi="Arial"/>
        </w:rPr>
        <w:t xml:space="preserve"> based on</w:t>
      </w:r>
      <w:r w:rsidR="00BD0CAC" w:rsidRPr="00271B16">
        <w:rPr>
          <w:rFonts w:ascii="Arial" w:hAnsi="Arial"/>
        </w:rPr>
        <w:t xml:space="preserve"> the current level of EEE activity in both bird-biting and mammal-biting</w:t>
      </w:r>
      <w:r w:rsidR="00507C4A" w:rsidRPr="00271B16">
        <w:rPr>
          <w:rFonts w:ascii="Arial" w:hAnsi="Arial"/>
        </w:rPr>
        <w:t xml:space="preserve"> mosquito species</w:t>
      </w:r>
      <w:r w:rsidR="00BB30A4" w:rsidRPr="00271B16">
        <w:rPr>
          <w:rFonts w:ascii="Arial" w:hAnsi="Arial"/>
        </w:rPr>
        <w:t xml:space="preserve"> mosquito infection rates</w:t>
      </w:r>
      <w:r w:rsidR="00BD0CAC" w:rsidRPr="00271B16">
        <w:rPr>
          <w:rFonts w:ascii="Arial" w:hAnsi="Arial"/>
        </w:rPr>
        <w:t xml:space="preserve">, population levels of these species, </w:t>
      </w:r>
      <w:r w:rsidR="00BB30A4" w:rsidRPr="00271B16">
        <w:rPr>
          <w:rFonts w:ascii="Arial" w:hAnsi="Arial"/>
        </w:rPr>
        <w:t xml:space="preserve">seasonal </w:t>
      </w:r>
      <w:r w:rsidR="001F502D" w:rsidRPr="00271B16">
        <w:rPr>
          <w:rFonts w:ascii="Arial" w:hAnsi="Arial"/>
        </w:rPr>
        <w:t>timing of virus identification in these species,</w:t>
      </w:r>
      <w:r w:rsidR="007F4C5C" w:rsidRPr="00271B16">
        <w:rPr>
          <w:rFonts w:ascii="Arial" w:hAnsi="Arial"/>
        </w:rPr>
        <w:t xml:space="preserve"> </w:t>
      </w:r>
      <w:r w:rsidR="00BD0CAC" w:rsidRPr="00271B16">
        <w:rPr>
          <w:rFonts w:ascii="Arial" w:hAnsi="Arial"/>
        </w:rPr>
        <w:t xml:space="preserve">recent and historic levels of </w:t>
      </w:r>
      <w:r w:rsidRPr="00271B16">
        <w:rPr>
          <w:rFonts w:ascii="Arial" w:hAnsi="Arial"/>
        </w:rPr>
        <w:t xml:space="preserve">EEE activity, and prevailing weather conditions.  </w:t>
      </w:r>
    </w:p>
    <w:p w14:paraId="10AA3FBE" w14:textId="77777777" w:rsidR="00DC444C" w:rsidRPr="00271B16" w:rsidRDefault="00DC444C">
      <w:pPr>
        <w:rPr>
          <w:rFonts w:ascii="Arial" w:hAnsi="Arial"/>
        </w:rPr>
      </w:pPr>
    </w:p>
    <w:p w14:paraId="6E5C2779" w14:textId="4D09AF11" w:rsidR="009C0DF3" w:rsidRPr="00271B16" w:rsidRDefault="001F502D">
      <w:pPr>
        <w:rPr>
          <w:rFonts w:ascii="Arial" w:hAnsi="Arial"/>
        </w:rPr>
      </w:pPr>
      <w:r w:rsidRPr="00271B16">
        <w:rPr>
          <w:rFonts w:ascii="Arial" w:hAnsi="Arial"/>
        </w:rPr>
        <w:t>H</w:t>
      </w:r>
      <w:r w:rsidR="00AC66F8" w:rsidRPr="00271B16">
        <w:rPr>
          <w:rFonts w:ascii="Arial" w:hAnsi="Arial"/>
        </w:rPr>
        <w:t>uman cases</w:t>
      </w:r>
      <w:r w:rsidR="009C0DF3" w:rsidRPr="00271B16">
        <w:rPr>
          <w:rFonts w:ascii="Arial" w:hAnsi="Arial"/>
        </w:rPr>
        <w:t xml:space="preserve"> </w:t>
      </w:r>
      <w:r w:rsidR="00AC66F8" w:rsidRPr="00271B16">
        <w:rPr>
          <w:rFonts w:ascii="Arial" w:hAnsi="Arial"/>
        </w:rPr>
        <w:t xml:space="preserve">are more likely when </w:t>
      </w:r>
      <w:r w:rsidR="00E10AFA" w:rsidRPr="00271B16">
        <w:rPr>
          <w:rFonts w:ascii="Arial" w:hAnsi="Arial"/>
        </w:rPr>
        <w:t>multiple factors indicate that risk is increasing</w:t>
      </w:r>
      <w:r w:rsidRPr="00271B16">
        <w:rPr>
          <w:rFonts w:ascii="Arial" w:hAnsi="Arial"/>
        </w:rPr>
        <w:t xml:space="preserve"> in a given place at a given time</w:t>
      </w:r>
      <w:r w:rsidR="00E10AFA" w:rsidRPr="00271B16">
        <w:rPr>
          <w:rFonts w:ascii="Arial" w:hAnsi="Arial"/>
        </w:rPr>
        <w:t xml:space="preserve">. Identification of EEE in the enzootic mosquito vector, </w:t>
      </w:r>
      <w:r w:rsidR="00E10AFA" w:rsidRPr="00271B16">
        <w:rPr>
          <w:rFonts w:ascii="Arial" w:hAnsi="Arial"/>
          <w:i/>
        </w:rPr>
        <w:t>Cs</w:t>
      </w:r>
      <w:r w:rsidR="00C65394" w:rsidRPr="00271B16">
        <w:rPr>
          <w:rFonts w:ascii="Arial" w:hAnsi="Arial"/>
          <w:i/>
        </w:rPr>
        <w:t>.</w:t>
      </w:r>
      <w:r w:rsidR="00E10AFA" w:rsidRPr="00271B16">
        <w:rPr>
          <w:rFonts w:ascii="Arial" w:hAnsi="Arial"/>
          <w:i/>
        </w:rPr>
        <w:t xml:space="preserve"> melanura</w:t>
      </w:r>
      <w:r w:rsidR="00E10AFA" w:rsidRPr="00271B16">
        <w:rPr>
          <w:rFonts w:ascii="Arial" w:hAnsi="Arial"/>
        </w:rPr>
        <w:t xml:space="preserve">, is useful for determining areas of virus amplification and as a proxy measure of the amount of EEE virus in the environment. </w:t>
      </w:r>
      <w:r w:rsidR="000858B6" w:rsidRPr="00271B16">
        <w:rPr>
          <w:rFonts w:ascii="Arial" w:hAnsi="Arial"/>
        </w:rPr>
        <w:t xml:space="preserve">The </w:t>
      </w:r>
      <w:r w:rsidR="00BB30A4" w:rsidRPr="00271B16">
        <w:rPr>
          <w:rFonts w:ascii="Arial" w:hAnsi="Arial"/>
        </w:rPr>
        <w:t>presence or absence</w:t>
      </w:r>
      <w:r w:rsidR="000858B6" w:rsidRPr="00271B16">
        <w:rPr>
          <w:rFonts w:ascii="Arial" w:hAnsi="Arial"/>
        </w:rPr>
        <w:t xml:space="preserve"> of EEE virus in the environment correlates with the </w:t>
      </w:r>
      <w:r w:rsidR="00BB30A4" w:rsidRPr="00271B16">
        <w:rPr>
          <w:rFonts w:ascii="Arial" w:hAnsi="Arial"/>
        </w:rPr>
        <w:t>presence/absence of</w:t>
      </w:r>
      <w:r w:rsidR="000858B6" w:rsidRPr="00271B16">
        <w:rPr>
          <w:rFonts w:ascii="Arial" w:hAnsi="Arial"/>
        </w:rPr>
        <w:t xml:space="preserve"> the primary mosquito vector, </w:t>
      </w:r>
      <w:r w:rsidRPr="00271B16">
        <w:rPr>
          <w:rFonts w:ascii="Arial" w:hAnsi="Arial"/>
          <w:i/>
        </w:rPr>
        <w:t>Cs</w:t>
      </w:r>
      <w:r w:rsidR="00C65394" w:rsidRPr="00271B16">
        <w:rPr>
          <w:rFonts w:ascii="Arial" w:hAnsi="Arial"/>
          <w:i/>
        </w:rPr>
        <w:t>.</w:t>
      </w:r>
      <w:r w:rsidRPr="00271B16">
        <w:rPr>
          <w:rFonts w:ascii="Arial" w:hAnsi="Arial"/>
          <w:i/>
        </w:rPr>
        <w:t xml:space="preserve"> melanura</w:t>
      </w:r>
      <w:r w:rsidRPr="00271B16">
        <w:rPr>
          <w:rFonts w:ascii="Arial" w:hAnsi="Arial"/>
        </w:rPr>
        <w:t xml:space="preserve">. </w:t>
      </w:r>
      <w:r w:rsidR="00BF0EBB" w:rsidRPr="00271B16">
        <w:rPr>
          <w:rFonts w:ascii="Arial" w:hAnsi="Arial"/>
        </w:rPr>
        <w:t xml:space="preserve"> </w:t>
      </w:r>
      <w:r w:rsidR="00BB30A4" w:rsidRPr="00271B16">
        <w:rPr>
          <w:rFonts w:ascii="Arial" w:hAnsi="Arial"/>
        </w:rPr>
        <w:t>In years when EEE virus is present, a</w:t>
      </w:r>
      <w:r w:rsidR="00BF0EBB" w:rsidRPr="00271B16">
        <w:rPr>
          <w:rFonts w:ascii="Arial" w:hAnsi="Arial"/>
        </w:rPr>
        <w:t xml:space="preserve">bundant populations of this species provide greater opportunity for the virus to perpetuate or amplify within the bird population. </w:t>
      </w:r>
      <w:r w:rsidR="00E10AFA" w:rsidRPr="00271B16">
        <w:rPr>
          <w:rFonts w:ascii="Arial" w:hAnsi="Arial"/>
        </w:rPr>
        <w:t xml:space="preserve">Theoretically, the more virus that is circulating between mosquitoes and birds, the more likely it will be to </w:t>
      </w:r>
      <w:r w:rsidR="00962A60" w:rsidRPr="00271B16">
        <w:rPr>
          <w:rFonts w:ascii="Arial" w:hAnsi="Arial"/>
        </w:rPr>
        <w:t>be picked up by a bridge vector mosquito and transmitted to humans.</w:t>
      </w:r>
      <w:r w:rsidRPr="00271B16" w:rsidDel="001F502D">
        <w:rPr>
          <w:rFonts w:ascii="Arial" w:hAnsi="Arial"/>
        </w:rPr>
        <w:t xml:space="preserve"> </w:t>
      </w:r>
      <w:r w:rsidR="00962A60" w:rsidRPr="00271B16">
        <w:rPr>
          <w:rFonts w:ascii="Arial" w:hAnsi="Arial"/>
        </w:rPr>
        <w:t xml:space="preserve">Identification of EEE in bridge vector mosquito species confirms the presence of </w:t>
      </w:r>
      <w:r w:rsidR="00DE7679" w:rsidRPr="00271B16">
        <w:rPr>
          <w:rFonts w:ascii="Arial" w:hAnsi="Arial"/>
        </w:rPr>
        <w:t>EEE virus in</w:t>
      </w:r>
      <w:r w:rsidR="00962A60" w:rsidRPr="00271B16">
        <w:rPr>
          <w:rFonts w:ascii="Arial" w:hAnsi="Arial"/>
        </w:rPr>
        <w:t xml:space="preserve"> a species known to feed on humans. The more virus that </w:t>
      </w:r>
      <w:r w:rsidR="00C6105D" w:rsidRPr="00271B16">
        <w:rPr>
          <w:rFonts w:ascii="Arial" w:hAnsi="Arial"/>
        </w:rPr>
        <w:t xml:space="preserve">is in </w:t>
      </w:r>
      <w:r w:rsidR="00962A60" w:rsidRPr="00271B16">
        <w:rPr>
          <w:rFonts w:ascii="Arial" w:hAnsi="Arial"/>
        </w:rPr>
        <w:t xml:space="preserve">bridge vector species, the greater the chance that a person will be exposed to the virus. Warm temperatures increase the rate of both mosquito development and virus replication within mosquitoes. Consistently elevated temperatures </w:t>
      </w:r>
      <w:r w:rsidR="007A6567" w:rsidRPr="00271B16">
        <w:rPr>
          <w:rFonts w:ascii="Arial" w:hAnsi="Arial"/>
        </w:rPr>
        <w:t>increase mosquito populations of all species, speed up virus multiplication within mosquitoes</w:t>
      </w:r>
      <w:r w:rsidR="00834A08" w:rsidRPr="00271B16">
        <w:rPr>
          <w:rFonts w:ascii="Arial" w:hAnsi="Arial"/>
        </w:rPr>
        <w:t>,</w:t>
      </w:r>
      <w:r w:rsidR="007A6567" w:rsidRPr="00271B16">
        <w:rPr>
          <w:rFonts w:ascii="Arial" w:hAnsi="Arial"/>
        </w:rPr>
        <w:t xml:space="preserve"> and therefore act to increase the amount of virus in the environment overall.</w:t>
      </w:r>
    </w:p>
    <w:p w14:paraId="606349C9" w14:textId="77777777" w:rsidR="00962A60" w:rsidRPr="00271B16" w:rsidRDefault="00962A60">
      <w:pPr>
        <w:rPr>
          <w:rFonts w:ascii="Arial" w:hAnsi="Arial"/>
        </w:rPr>
      </w:pPr>
    </w:p>
    <w:p w14:paraId="5C129589" w14:textId="35BD20E6" w:rsidR="00962A60" w:rsidRPr="00271B16" w:rsidRDefault="00962A60" w:rsidP="00962A60">
      <w:pPr>
        <w:rPr>
          <w:rFonts w:ascii="Arial" w:hAnsi="Arial"/>
        </w:rPr>
      </w:pPr>
      <w:r w:rsidRPr="00271B16">
        <w:rPr>
          <w:rFonts w:ascii="Arial" w:hAnsi="Arial"/>
        </w:rPr>
        <w:t xml:space="preserve">Other factors that affect the risk of EEE infection for humans </w:t>
      </w:r>
      <w:r w:rsidR="00DE7679" w:rsidRPr="00271B16">
        <w:rPr>
          <w:rFonts w:ascii="Arial" w:hAnsi="Arial"/>
        </w:rPr>
        <w:t>includ</w:t>
      </w:r>
      <w:r w:rsidR="00C6105D" w:rsidRPr="00271B16">
        <w:rPr>
          <w:rFonts w:ascii="Arial" w:hAnsi="Arial"/>
        </w:rPr>
        <w:t>e</w:t>
      </w:r>
      <w:r w:rsidR="00DE7679" w:rsidRPr="00271B16">
        <w:rPr>
          <w:rFonts w:ascii="Arial" w:hAnsi="Arial"/>
        </w:rPr>
        <w:t xml:space="preserve"> </w:t>
      </w:r>
      <w:r w:rsidRPr="00271B16">
        <w:rPr>
          <w:rFonts w:ascii="Arial" w:hAnsi="Arial"/>
        </w:rPr>
        <w:t xml:space="preserve">the abundance of </w:t>
      </w:r>
      <w:r w:rsidR="00DE7679" w:rsidRPr="00271B16">
        <w:rPr>
          <w:rFonts w:ascii="Arial" w:hAnsi="Arial"/>
        </w:rPr>
        <w:t xml:space="preserve">the primary </w:t>
      </w:r>
      <w:r w:rsidR="00F4706E" w:rsidRPr="00271B16">
        <w:rPr>
          <w:rFonts w:ascii="Arial" w:hAnsi="Arial"/>
        </w:rPr>
        <w:t xml:space="preserve">mosquito </w:t>
      </w:r>
      <w:r w:rsidR="00DE7679" w:rsidRPr="00271B16">
        <w:rPr>
          <w:rFonts w:ascii="Arial" w:hAnsi="Arial"/>
        </w:rPr>
        <w:t xml:space="preserve">vector </w:t>
      </w:r>
      <w:r w:rsidR="00F4706E" w:rsidRPr="00271B16">
        <w:rPr>
          <w:rFonts w:ascii="Arial" w:hAnsi="Arial"/>
        </w:rPr>
        <w:t xml:space="preserve">species </w:t>
      </w:r>
      <w:r w:rsidR="00DE7679" w:rsidRPr="00271B16">
        <w:rPr>
          <w:rFonts w:ascii="Arial" w:hAnsi="Arial"/>
        </w:rPr>
        <w:t xml:space="preserve">and key bridge vector species </w:t>
      </w:r>
      <w:r w:rsidRPr="00271B16">
        <w:rPr>
          <w:rFonts w:ascii="Arial" w:hAnsi="Arial"/>
        </w:rPr>
        <w:t>at critical periods of the transmission season, groundwater levels</w:t>
      </w:r>
      <w:r w:rsidR="00834A08" w:rsidRPr="00271B16">
        <w:rPr>
          <w:rFonts w:ascii="Arial" w:hAnsi="Arial"/>
        </w:rPr>
        <w:t>,</w:t>
      </w:r>
      <w:r w:rsidRPr="00271B16">
        <w:rPr>
          <w:rFonts w:ascii="Arial" w:hAnsi="Arial"/>
        </w:rPr>
        <w:t xml:space="preserve"> and the timing of rainfall and floodi</w:t>
      </w:r>
      <w:r w:rsidR="007A6567" w:rsidRPr="00271B16">
        <w:rPr>
          <w:rFonts w:ascii="Arial" w:hAnsi="Arial"/>
        </w:rPr>
        <w:t xml:space="preserve">ng during the mosquito season. </w:t>
      </w:r>
      <w:r w:rsidRPr="00271B16">
        <w:rPr>
          <w:rFonts w:ascii="Arial" w:hAnsi="Arial"/>
        </w:rPr>
        <w:t>Long-term weather patterns during the fall and winter that produce high ground water levels and snow cover</w:t>
      </w:r>
      <w:r w:rsidR="00DE7679" w:rsidRPr="00271B16">
        <w:rPr>
          <w:rFonts w:ascii="Arial" w:hAnsi="Arial"/>
        </w:rPr>
        <w:t>,</w:t>
      </w:r>
      <w:r w:rsidRPr="00271B16">
        <w:rPr>
          <w:rFonts w:ascii="Arial" w:hAnsi="Arial"/>
        </w:rPr>
        <w:t xml:space="preserve"> </w:t>
      </w:r>
      <w:r w:rsidR="007F4C5C" w:rsidRPr="00271B16">
        <w:rPr>
          <w:rFonts w:ascii="Arial" w:hAnsi="Arial"/>
        </w:rPr>
        <w:t xml:space="preserve">or warmer than </w:t>
      </w:r>
      <w:r w:rsidR="005873A3" w:rsidRPr="00271B16">
        <w:rPr>
          <w:rFonts w:ascii="Arial" w:hAnsi="Arial"/>
        </w:rPr>
        <w:t>average winter conditions coupled with steady precipitation</w:t>
      </w:r>
      <w:r w:rsidR="00DE7679" w:rsidRPr="00271B16">
        <w:rPr>
          <w:rFonts w:ascii="Arial" w:hAnsi="Arial"/>
        </w:rPr>
        <w:t>,</w:t>
      </w:r>
      <w:r w:rsidR="005873A3" w:rsidRPr="00271B16">
        <w:rPr>
          <w:rFonts w:ascii="Arial" w:hAnsi="Arial"/>
        </w:rPr>
        <w:t xml:space="preserve"> may</w:t>
      </w:r>
      <w:r w:rsidRPr="00271B16">
        <w:rPr>
          <w:rFonts w:ascii="Arial" w:hAnsi="Arial"/>
        </w:rPr>
        <w:t xml:space="preserve"> enhance </w:t>
      </w:r>
      <w:r w:rsidR="00DE7679" w:rsidRPr="00271B16">
        <w:rPr>
          <w:rFonts w:ascii="Arial" w:hAnsi="Arial"/>
        </w:rPr>
        <w:t xml:space="preserve">over-wintering </w:t>
      </w:r>
      <w:r w:rsidRPr="00271B16">
        <w:rPr>
          <w:rFonts w:ascii="Arial" w:hAnsi="Arial"/>
        </w:rPr>
        <w:t xml:space="preserve">survival of </w:t>
      </w:r>
      <w:r w:rsidRPr="00271B16">
        <w:rPr>
          <w:rFonts w:ascii="Arial" w:hAnsi="Arial"/>
          <w:i/>
        </w:rPr>
        <w:t>Cs. melanura</w:t>
      </w:r>
      <w:r w:rsidRPr="00271B16">
        <w:rPr>
          <w:rFonts w:ascii="Arial" w:hAnsi="Arial"/>
        </w:rPr>
        <w:t xml:space="preserve"> larva</w:t>
      </w:r>
      <w:r w:rsidR="00BF0EBB" w:rsidRPr="00271B16">
        <w:rPr>
          <w:rFonts w:ascii="Arial" w:hAnsi="Arial"/>
        </w:rPr>
        <w:t>e</w:t>
      </w:r>
      <w:r w:rsidRPr="00271B16">
        <w:rPr>
          <w:rFonts w:ascii="Arial" w:hAnsi="Arial"/>
        </w:rPr>
        <w:t>. The abundance of these larval populations may serve as an early indicator of the potential for human disease later in the year</w:t>
      </w:r>
      <w:r w:rsidR="00C65394" w:rsidRPr="00271B16">
        <w:rPr>
          <w:rFonts w:ascii="Arial" w:hAnsi="Arial"/>
        </w:rPr>
        <w:t>,</w:t>
      </w:r>
      <w:r w:rsidR="00DE7679" w:rsidRPr="00271B16">
        <w:rPr>
          <w:rFonts w:ascii="Arial" w:hAnsi="Arial"/>
        </w:rPr>
        <w:t xml:space="preserve"> although large </w:t>
      </w:r>
      <w:r w:rsidR="00DE7679" w:rsidRPr="00271B16">
        <w:rPr>
          <w:rFonts w:ascii="Arial" w:hAnsi="Arial"/>
          <w:i/>
        </w:rPr>
        <w:t>Cs. melanura</w:t>
      </w:r>
      <w:r w:rsidR="00DE7679" w:rsidRPr="00271B16">
        <w:rPr>
          <w:rFonts w:ascii="Arial" w:hAnsi="Arial"/>
        </w:rPr>
        <w:t xml:space="preserve"> populations in the absence of EEE virus and without corresponding populations of bridge vector species are insufficient to drive EEE outbreaks</w:t>
      </w:r>
      <w:r w:rsidRPr="00271B16">
        <w:rPr>
          <w:rFonts w:ascii="Arial" w:hAnsi="Arial"/>
        </w:rPr>
        <w:t>.</w:t>
      </w:r>
    </w:p>
    <w:p w14:paraId="4FFF89BA" w14:textId="77777777" w:rsidR="007A6567" w:rsidRPr="00271B16" w:rsidRDefault="007A6567" w:rsidP="00962A60">
      <w:pPr>
        <w:rPr>
          <w:rFonts w:ascii="Arial" w:hAnsi="Arial"/>
        </w:rPr>
      </w:pPr>
    </w:p>
    <w:p w14:paraId="1953800F" w14:textId="5A9AFEFF" w:rsidR="00962A60" w:rsidRPr="00271B16" w:rsidRDefault="00962A60" w:rsidP="00962A60">
      <w:pPr>
        <w:rPr>
          <w:rFonts w:ascii="Arial" w:hAnsi="Arial"/>
        </w:rPr>
      </w:pPr>
      <w:r w:rsidRPr="00271B16">
        <w:rPr>
          <w:rFonts w:ascii="Arial" w:hAnsi="Arial"/>
        </w:rPr>
        <w:t xml:space="preserve">Multiple factors affect the development, survival, and abundance of mosquitoes. It is not currently possible to </w:t>
      </w:r>
      <w:r w:rsidR="000858B6" w:rsidRPr="00271B16">
        <w:rPr>
          <w:rFonts w:ascii="Arial" w:hAnsi="Arial"/>
        </w:rPr>
        <w:t xml:space="preserve">accurately forecast </w:t>
      </w:r>
      <w:r w:rsidRPr="00271B16">
        <w:rPr>
          <w:rFonts w:ascii="Arial" w:hAnsi="Arial"/>
        </w:rPr>
        <w:t xml:space="preserve">either the abundance of mosquitoes or the risks </w:t>
      </w:r>
      <w:r w:rsidR="00834A08" w:rsidRPr="00271B16">
        <w:rPr>
          <w:rFonts w:ascii="Arial" w:hAnsi="Arial"/>
        </w:rPr>
        <w:t xml:space="preserve">for </w:t>
      </w:r>
      <w:r w:rsidRPr="00271B16">
        <w:rPr>
          <w:rFonts w:ascii="Arial" w:hAnsi="Arial"/>
        </w:rPr>
        <w:t>encountering an infected vector later in the season.</w:t>
      </w:r>
      <w:r w:rsidR="007A6567" w:rsidRPr="00271B16">
        <w:rPr>
          <w:rFonts w:ascii="Arial" w:hAnsi="Arial"/>
        </w:rPr>
        <w:t xml:space="preserve"> </w:t>
      </w:r>
      <w:r w:rsidR="000858B6" w:rsidRPr="00271B16">
        <w:rPr>
          <w:rFonts w:ascii="Arial" w:hAnsi="Arial"/>
        </w:rPr>
        <w:t>Risk assessment relies upon a robust mosquito surveillance system to monitor both mosquito populations and virus amplification as the season progresses.</w:t>
      </w:r>
    </w:p>
    <w:p w14:paraId="341A6BE9" w14:textId="50D51523" w:rsidR="009C0DF3" w:rsidRPr="00271B16" w:rsidRDefault="009C0DF3" w:rsidP="00271B16">
      <w:pPr>
        <w:pStyle w:val="Heading3"/>
        <w:rPr>
          <w:b w:val="0"/>
          <w:sz w:val="24"/>
          <w:u w:val="single"/>
        </w:rPr>
      </w:pPr>
      <w:r w:rsidRPr="00271B16">
        <w:rPr>
          <w:sz w:val="24"/>
          <w:u w:val="single"/>
        </w:rPr>
        <w:t>B. West Nile Virus</w:t>
      </w:r>
    </w:p>
    <w:p w14:paraId="22B23427" w14:textId="34AC6EB6" w:rsidR="006C0EE9" w:rsidRPr="00401128" w:rsidRDefault="3C731221" w:rsidP="00401128">
      <w:pPr>
        <w:pStyle w:val="Heading4"/>
        <w:rPr>
          <w:rFonts w:ascii="Arial" w:hAnsi="Arial" w:cs="Arial"/>
          <w:b w:val="0"/>
          <w:bCs w:val="0"/>
          <w:sz w:val="24"/>
          <w:szCs w:val="24"/>
          <w:u w:val="single"/>
        </w:rPr>
      </w:pPr>
      <w:r w:rsidRPr="00271B16">
        <w:rPr>
          <w:rFonts w:ascii="Arial" w:hAnsi="Arial"/>
          <w:b w:val="0"/>
          <w:sz w:val="24"/>
          <w:u w:val="single"/>
        </w:rPr>
        <w:t>1. Background</w:t>
      </w:r>
    </w:p>
    <w:p w14:paraId="50CD438A" w14:textId="5AC83E6C" w:rsidR="006C0EE9" w:rsidRPr="00271B16" w:rsidRDefault="3C731221" w:rsidP="71029985">
      <w:pPr>
        <w:pStyle w:val="NormalWeb"/>
        <w:spacing w:before="0" w:beforeAutospacing="0" w:after="0" w:afterAutospacing="0"/>
        <w:rPr>
          <w:rFonts w:ascii="Arial" w:hAnsi="Arial"/>
        </w:rPr>
      </w:pPr>
      <w:r w:rsidRPr="00271B16">
        <w:rPr>
          <w:rFonts w:ascii="Arial" w:hAnsi="Arial"/>
        </w:rPr>
        <w:t xml:space="preserve">West Nile virus (WNV) first appeared in the United States in 1999. Since </w:t>
      </w:r>
      <w:r w:rsidR="4C52D270" w:rsidRPr="00271B16">
        <w:rPr>
          <w:rFonts w:ascii="Arial" w:hAnsi="Arial"/>
        </w:rPr>
        <w:t xml:space="preserve">the </w:t>
      </w:r>
      <w:r w:rsidRPr="00271B16">
        <w:rPr>
          <w:rFonts w:ascii="Arial" w:hAnsi="Arial"/>
        </w:rPr>
        <w:t xml:space="preserve">initial outbreak in New York City, the virus has spread across the US from </w:t>
      </w:r>
      <w:r w:rsidR="4C52D270" w:rsidRPr="00271B16">
        <w:rPr>
          <w:rFonts w:ascii="Arial" w:hAnsi="Arial"/>
        </w:rPr>
        <w:t>e</w:t>
      </w:r>
      <w:r w:rsidRPr="00271B16">
        <w:rPr>
          <w:rFonts w:ascii="Arial" w:hAnsi="Arial"/>
        </w:rPr>
        <w:t xml:space="preserve">ast to </w:t>
      </w:r>
      <w:r w:rsidR="4C52D270" w:rsidRPr="00271B16">
        <w:rPr>
          <w:rFonts w:ascii="Arial" w:hAnsi="Arial"/>
        </w:rPr>
        <w:t>w</w:t>
      </w:r>
      <w:r w:rsidRPr="00271B16">
        <w:rPr>
          <w:rFonts w:ascii="Arial" w:hAnsi="Arial"/>
        </w:rPr>
        <w:t xml:space="preserve">est. </w:t>
      </w:r>
      <w:r w:rsidR="685759E3" w:rsidRPr="00271B16">
        <w:rPr>
          <w:rFonts w:ascii="Arial" w:hAnsi="Arial"/>
        </w:rPr>
        <w:t xml:space="preserve">Following the identification of WNV in birds and mosquitoes in Massachusetts during the summer of 2000, </w:t>
      </w:r>
      <w:r w:rsidR="5EAD8A59" w:rsidRPr="00271B16">
        <w:rPr>
          <w:rFonts w:ascii="Arial" w:hAnsi="Arial"/>
        </w:rPr>
        <w:t>DPH</w:t>
      </w:r>
      <w:r w:rsidR="685759E3" w:rsidRPr="00271B16">
        <w:rPr>
          <w:rFonts w:ascii="Arial" w:hAnsi="Arial"/>
        </w:rPr>
        <w:t xml:space="preserve"> arranged meetings between local, state, and federal officials, academicians, </w:t>
      </w:r>
      <w:r w:rsidR="6D5E4859" w:rsidRPr="00271B16">
        <w:rPr>
          <w:rFonts w:ascii="Arial" w:hAnsi="Arial"/>
        </w:rPr>
        <w:t xml:space="preserve">environmentalists </w:t>
      </w:r>
      <w:r w:rsidR="685759E3" w:rsidRPr="00271B16">
        <w:rPr>
          <w:rFonts w:ascii="Arial" w:hAnsi="Arial"/>
        </w:rPr>
        <w:t>and the public to develop recommendations to adapt the arbovirus surveillance and response plan to include activities appropriate for WNV. Four workgroups addressed the issues of surveillance, risk reduction interventions, pesticide toxicity, and communication.</w:t>
      </w:r>
    </w:p>
    <w:p w14:paraId="6DA4D83A" w14:textId="77777777" w:rsidR="006C0EE9" w:rsidRPr="00271B16" w:rsidRDefault="006C0EE9" w:rsidP="006C0EE9">
      <w:pPr>
        <w:pStyle w:val="NormalWeb"/>
        <w:spacing w:before="0" w:beforeAutospacing="0" w:after="0" w:afterAutospacing="0"/>
        <w:rPr>
          <w:rFonts w:ascii="Arial" w:hAnsi="Arial"/>
        </w:rPr>
      </w:pPr>
    </w:p>
    <w:p w14:paraId="680813C4" w14:textId="32B1A656" w:rsidR="00B12B70" w:rsidRPr="00271B16" w:rsidRDefault="6768C357" w:rsidP="3845D2E1">
      <w:pPr>
        <w:pStyle w:val="NormalWeb"/>
        <w:spacing w:before="0" w:beforeAutospacing="0" w:after="0" w:afterAutospacing="0"/>
        <w:rPr>
          <w:rFonts w:ascii="Arial" w:hAnsi="Arial"/>
        </w:rPr>
      </w:pPr>
      <w:r w:rsidRPr="00271B16">
        <w:rPr>
          <w:rFonts w:ascii="Arial" w:hAnsi="Arial"/>
        </w:rPr>
        <w:t xml:space="preserve">WNV infection may be asymptomatic in some people, but it leads to morbidity and mortality in others. WNV causes sporadic disease of humans, and occasionally significant outbreaks. Nationally, </w:t>
      </w:r>
      <w:r w:rsidR="6D9E3054" w:rsidRPr="00003C86">
        <w:rPr>
          <w:rFonts w:ascii="Arial" w:hAnsi="Arial" w:cs="Arial"/>
          <w:szCs w:val="24"/>
        </w:rPr>
        <w:t>2,076</w:t>
      </w:r>
      <w:r w:rsidR="6D9D0B02" w:rsidRPr="00271B16">
        <w:rPr>
          <w:rFonts w:ascii="Arial" w:hAnsi="Arial"/>
        </w:rPr>
        <w:t xml:space="preserve"> </w:t>
      </w:r>
      <w:r w:rsidRPr="00271B16">
        <w:rPr>
          <w:rFonts w:ascii="Arial" w:hAnsi="Arial"/>
        </w:rPr>
        <w:t>human cases of WNV neuroinvasive disease (meningitis</w:t>
      </w:r>
      <w:r w:rsidR="64C5D3B0" w:rsidRPr="00271B16">
        <w:rPr>
          <w:rFonts w:ascii="Arial" w:hAnsi="Arial"/>
        </w:rPr>
        <w:t xml:space="preserve"> and</w:t>
      </w:r>
      <w:r w:rsidRPr="00271B16">
        <w:rPr>
          <w:rFonts w:ascii="Arial" w:hAnsi="Arial"/>
        </w:rPr>
        <w:t xml:space="preserve"> encephalitis) and WNV fever were reported to the CDC in </w:t>
      </w:r>
      <w:r w:rsidR="6E61E5A7" w:rsidRPr="00003C86">
        <w:rPr>
          <w:rFonts w:ascii="Arial" w:hAnsi="Arial" w:cs="Arial"/>
          <w:szCs w:val="24"/>
        </w:rPr>
        <w:t>202</w:t>
      </w:r>
      <w:r w:rsidR="6238059F" w:rsidRPr="00003C86">
        <w:rPr>
          <w:rFonts w:ascii="Arial" w:hAnsi="Arial" w:cs="Arial"/>
          <w:szCs w:val="24"/>
        </w:rPr>
        <w:t>5</w:t>
      </w:r>
      <w:r w:rsidRPr="00271B16">
        <w:rPr>
          <w:rFonts w:ascii="Arial" w:hAnsi="Arial"/>
        </w:rPr>
        <w:t>.</w:t>
      </w:r>
      <w:r w:rsidR="1FCD4290" w:rsidRPr="00271B16">
        <w:rPr>
          <w:rFonts w:ascii="Arial" w:hAnsi="Arial"/>
        </w:rPr>
        <w:t xml:space="preserve"> </w:t>
      </w:r>
      <w:r w:rsidRPr="00271B16">
        <w:rPr>
          <w:rFonts w:ascii="Arial" w:hAnsi="Arial"/>
        </w:rPr>
        <w:t>The majority of people who are infected with WNV (approximately 80%) will have no symptoms. A smaller proportion of people who become infected (~ 20%) will have symptoms such as fever, headache, body aches, nausea, vomiting, and sometimes swollen lymph glands. They may also develop a skin rash on the chest, stomach</w:t>
      </w:r>
      <w:r w:rsidR="10CA8038" w:rsidRPr="00271B16">
        <w:rPr>
          <w:rFonts w:ascii="Arial" w:hAnsi="Arial"/>
        </w:rPr>
        <w:t>,</w:t>
      </w:r>
      <w:r w:rsidRPr="00271B16">
        <w:rPr>
          <w:rFonts w:ascii="Arial" w:hAnsi="Arial"/>
        </w:rPr>
        <w:t xml:space="preserve"> and back. Less than 1% of people infected with WNV will develop severe illness, </w:t>
      </w:r>
      <w:r w:rsidR="10CA8038" w:rsidRPr="00271B16">
        <w:rPr>
          <w:rFonts w:ascii="Arial" w:hAnsi="Arial"/>
        </w:rPr>
        <w:t xml:space="preserve">such as </w:t>
      </w:r>
      <w:r w:rsidRPr="00271B16">
        <w:rPr>
          <w:rFonts w:ascii="Arial" w:hAnsi="Arial"/>
        </w:rPr>
        <w:t>encephalitis or meningitis. The symptoms of severe illness can include high fever, headache, neck stiffness, stupor, disorientation, coma, tremors, convulsions, muscle weakness, vision loss, numbness</w:t>
      </w:r>
      <w:r w:rsidR="10CA8038" w:rsidRPr="00271B16">
        <w:rPr>
          <w:rFonts w:ascii="Arial" w:hAnsi="Arial"/>
        </w:rPr>
        <w:t>,</w:t>
      </w:r>
      <w:r w:rsidRPr="00271B16">
        <w:rPr>
          <w:rFonts w:ascii="Arial" w:hAnsi="Arial"/>
        </w:rPr>
        <w:t xml:space="preserve"> and paralysis. Persons older than 50 years of age have a higher risk of developing severe illness. In Massachusetts, there were </w:t>
      </w:r>
      <w:r w:rsidR="64C5D3B0" w:rsidRPr="00271B16">
        <w:rPr>
          <w:rFonts w:ascii="Arial" w:hAnsi="Arial"/>
        </w:rPr>
        <w:t xml:space="preserve">at least </w:t>
      </w:r>
      <w:r w:rsidR="6D9D0B02" w:rsidRPr="00271B16">
        <w:rPr>
          <w:rFonts w:ascii="Arial" w:hAnsi="Arial"/>
        </w:rPr>
        <w:t>1</w:t>
      </w:r>
      <w:r w:rsidR="34CAC00F" w:rsidRPr="00271B16">
        <w:rPr>
          <w:rFonts w:ascii="Arial" w:hAnsi="Arial"/>
        </w:rPr>
        <w:t>7</w:t>
      </w:r>
      <w:r w:rsidR="6D9D0B02" w:rsidRPr="00271B16">
        <w:rPr>
          <w:rFonts w:ascii="Arial" w:hAnsi="Arial"/>
        </w:rPr>
        <w:t xml:space="preserve"> </w:t>
      </w:r>
      <w:r w:rsidRPr="00271B16">
        <w:rPr>
          <w:rFonts w:ascii="Arial" w:hAnsi="Arial"/>
        </w:rPr>
        <w:t>fatal WNV human cases identified between 200</w:t>
      </w:r>
      <w:r w:rsidR="64C5D3B0" w:rsidRPr="00271B16">
        <w:rPr>
          <w:rFonts w:ascii="Arial" w:hAnsi="Arial"/>
        </w:rPr>
        <w:t>2</w:t>
      </w:r>
      <w:r w:rsidR="428981AA" w:rsidRPr="00271B16">
        <w:rPr>
          <w:rFonts w:ascii="Arial" w:hAnsi="Arial"/>
        </w:rPr>
        <w:t xml:space="preserve"> and </w:t>
      </w:r>
      <w:r w:rsidR="6D9D0B02" w:rsidRPr="00003C86">
        <w:rPr>
          <w:rFonts w:ascii="Arial" w:hAnsi="Arial" w:cs="Arial"/>
          <w:szCs w:val="24"/>
        </w:rPr>
        <w:t>202</w:t>
      </w:r>
      <w:r w:rsidR="1589C839" w:rsidRPr="00003C86">
        <w:rPr>
          <w:rFonts w:ascii="Arial" w:hAnsi="Arial" w:cs="Arial"/>
          <w:szCs w:val="24"/>
        </w:rPr>
        <w:t>5</w:t>
      </w:r>
      <w:r w:rsidR="10CA8038" w:rsidRPr="00271B16">
        <w:rPr>
          <w:rFonts w:ascii="Arial" w:hAnsi="Arial"/>
        </w:rPr>
        <w:t>.</w:t>
      </w:r>
      <w:r w:rsidRPr="00271B16">
        <w:rPr>
          <w:rFonts w:ascii="Arial" w:hAnsi="Arial"/>
        </w:rPr>
        <w:t xml:space="preserve"> </w:t>
      </w:r>
      <w:r w:rsidR="7630A79E" w:rsidRPr="00271B16">
        <w:rPr>
          <w:rFonts w:ascii="Arial" w:hAnsi="Arial"/>
        </w:rPr>
        <w:t>More than half (</w:t>
      </w:r>
      <w:r w:rsidR="3669CB75" w:rsidRPr="00271B16">
        <w:rPr>
          <w:rFonts w:ascii="Arial" w:hAnsi="Arial"/>
        </w:rPr>
        <w:t>5</w:t>
      </w:r>
      <w:r w:rsidR="34CAC00F" w:rsidRPr="00271B16">
        <w:rPr>
          <w:rFonts w:ascii="Arial" w:hAnsi="Arial"/>
        </w:rPr>
        <w:t>2</w:t>
      </w:r>
      <w:r w:rsidR="3669CB75" w:rsidRPr="00271B16">
        <w:rPr>
          <w:rFonts w:ascii="Arial" w:hAnsi="Arial"/>
        </w:rPr>
        <w:t>%)</w:t>
      </w:r>
      <w:r w:rsidR="24E1ABDA" w:rsidRPr="00271B16">
        <w:rPr>
          <w:rFonts w:ascii="Arial" w:hAnsi="Arial"/>
        </w:rPr>
        <w:t xml:space="preserve"> </w:t>
      </w:r>
      <w:r w:rsidR="53F8BA0A" w:rsidRPr="00271B16">
        <w:rPr>
          <w:rFonts w:ascii="Arial" w:hAnsi="Arial"/>
        </w:rPr>
        <w:t xml:space="preserve">of these </w:t>
      </w:r>
      <w:r w:rsidR="64C5D3B0" w:rsidRPr="00271B16">
        <w:rPr>
          <w:rFonts w:ascii="Arial" w:hAnsi="Arial"/>
        </w:rPr>
        <w:t>fatalities w</w:t>
      </w:r>
      <w:r w:rsidR="2253456D" w:rsidRPr="00271B16">
        <w:rPr>
          <w:rFonts w:ascii="Arial" w:hAnsi="Arial"/>
        </w:rPr>
        <w:t>ere</w:t>
      </w:r>
      <w:r w:rsidR="64C5D3B0" w:rsidRPr="00271B16">
        <w:rPr>
          <w:rFonts w:ascii="Arial" w:hAnsi="Arial"/>
        </w:rPr>
        <w:t xml:space="preserve"> in </w:t>
      </w:r>
      <w:r w:rsidRPr="00271B16">
        <w:rPr>
          <w:rFonts w:ascii="Arial" w:hAnsi="Arial"/>
        </w:rPr>
        <w:t xml:space="preserve">individuals </w:t>
      </w:r>
      <w:r w:rsidR="10CA8038" w:rsidRPr="00271B16">
        <w:rPr>
          <w:rFonts w:ascii="Arial" w:hAnsi="Arial"/>
        </w:rPr>
        <w:t xml:space="preserve">80 </w:t>
      </w:r>
      <w:r w:rsidRPr="00271B16">
        <w:rPr>
          <w:rFonts w:ascii="Arial" w:hAnsi="Arial"/>
        </w:rPr>
        <w:t>years of</w:t>
      </w:r>
      <w:r w:rsidR="763E45C7" w:rsidRPr="00271B16">
        <w:rPr>
          <w:rFonts w:ascii="Arial" w:hAnsi="Arial"/>
        </w:rPr>
        <w:t xml:space="preserve"> </w:t>
      </w:r>
      <w:r w:rsidRPr="00271B16">
        <w:rPr>
          <w:rFonts w:ascii="Arial" w:hAnsi="Arial"/>
        </w:rPr>
        <w:t>age or older</w:t>
      </w:r>
      <w:r w:rsidR="6C565C1B" w:rsidRPr="00271B16">
        <w:rPr>
          <w:rFonts w:ascii="Arial" w:hAnsi="Arial"/>
        </w:rPr>
        <w:t>; all of them were in individuals over 60.</w:t>
      </w:r>
      <w:r w:rsidRPr="00271B16">
        <w:rPr>
          <w:rFonts w:ascii="Arial" w:hAnsi="Arial"/>
        </w:rPr>
        <w:t xml:space="preserve">                                                                                                                                                                                   </w:t>
      </w:r>
    </w:p>
    <w:p w14:paraId="12FEEC38" w14:textId="77777777" w:rsidR="009C0DF3" w:rsidRPr="00271B16" w:rsidRDefault="005467AB" w:rsidP="00271B16">
      <w:pPr>
        <w:pStyle w:val="Heading4"/>
        <w:rPr>
          <w:rFonts w:ascii="Arial" w:hAnsi="Arial"/>
          <w:sz w:val="24"/>
          <w:u w:val="single"/>
        </w:rPr>
      </w:pPr>
      <w:r w:rsidRPr="00271B16">
        <w:rPr>
          <w:rFonts w:ascii="Arial" w:hAnsi="Arial"/>
          <w:b w:val="0"/>
          <w:sz w:val="24"/>
          <w:u w:val="single"/>
        </w:rPr>
        <w:t>2</w:t>
      </w:r>
      <w:r w:rsidR="009C0DF3" w:rsidRPr="00271B16">
        <w:rPr>
          <w:rFonts w:ascii="Arial" w:hAnsi="Arial"/>
          <w:b w:val="0"/>
          <w:sz w:val="24"/>
          <w:u w:val="single"/>
        </w:rPr>
        <w:t>. Risk Factors for Disease Transmission</w:t>
      </w:r>
    </w:p>
    <w:p w14:paraId="58B8CFC6" w14:textId="45870342" w:rsidR="009C0DF3" w:rsidRPr="00271B16" w:rsidRDefault="009C0DF3">
      <w:pPr>
        <w:pStyle w:val="NormalWeb"/>
        <w:spacing w:before="0" w:beforeAutospacing="0" w:after="0" w:afterAutospacing="0"/>
        <w:rPr>
          <w:rFonts w:ascii="Arial" w:hAnsi="Arial"/>
          <w:color w:val="auto"/>
        </w:rPr>
      </w:pPr>
      <w:r w:rsidRPr="00271B16">
        <w:rPr>
          <w:rFonts w:ascii="Arial" w:hAnsi="Arial"/>
        </w:rPr>
        <w:t>W</w:t>
      </w:r>
      <w:r w:rsidRPr="00271B16">
        <w:rPr>
          <w:rFonts w:ascii="Arial" w:hAnsi="Arial"/>
          <w:color w:val="auto"/>
        </w:rPr>
        <w:t xml:space="preserve">est Nile virus is amplified by a cycle of continuous transmission between mosquito vectors and bird reservoir hosts. </w:t>
      </w:r>
      <w:r w:rsidR="00C324DC" w:rsidRPr="00271B16">
        <w:rPr>
          <w:rFonts w:ascii="Arial" w:hAnsi="Arial"/>
          <w:color w:val="auto"/>
        </w:rPr>
        <w:t xml:space="preserve">Infected </w:t>
      </w:r>
      <w:r w:rsidRPr="00271B16">
        <w:rPr>
          <w:rFonts w:ascii="Arial" w:hAnsi="Arial"/>
          <w:color w:val="auto"/>
        </w:rPr>
        <w:t xml:space="preserve">mosquitoes carry virus and </w:t>
      </w:r>
      <w:r w:rsidR="00C324DC" w:rsidRPr="00271B16">
        <w:rPr>
          <w:rFonts w:ascii="Arial" w:hAnsi="Arial"/>
          <w:color w:val="auto"/>
        </w:rPr>
        <w:t xml:space="preserve">transmit it to </w:t>
      </w:r>
      <w:r w:rsidRPr="00271B16">
        <w:rPr>
          <w:rFonts w:ascii="Arial" w:hAnsi="Arial"/>
          <w:color w:val="auto"/>
        </w:rPr>
        <w:t xml:space="preserve">susceptible bird species. WNV infection </w:t>
      </w:r>
      <w:r w:rsidR="00C324DC" w:rsidRPr="00271B16">
        <w:rPr>
          <w:rFonts w:ascii="Arial" w:hAnsi="Arial"/>
          <w:color w:val="auto"/>
        </w:rPr>
        <w:t xml:space="preserve">can be </w:t>
      </w:r>
      <w:r w:rsidRPr="00271B16">
        <w:rPr>
          <w:rFonts w:ascii="Arial" w:hAnsi="Arial"/>
          <w:color w:val="auto"/>
        </w:rPr>
        <w:t>fatal in some species of birds, particularly American crows and blue jays (corvids)</w:t>
      </w:r>
      <w:r w:rsidR="00DE7679" w:rsidRPr="00271B16">
        <w:rPr>
          <w:rFonts w:ascii="Arial" w:hAnsi="Arial"/>
          <w:color w:val="auto"/>
        </w:rPr>
        <w:t>, and some species of hawks and owls (raptors)</w:t>
      </w:r>
      <w:r w:rsidRPr="00271B16">
        <w:rPr>
          <w:rFonts w:ascii="Arial" w:hAnsi="Arial"/>
          <w:color w:val="auto"/>
        </w:rPr>
        <w:t>. Confirmation of WNV in dead birds historically provided sentinel information used for assessing the risk of human WNV infections.</w:t>
      </w:r>
      <w:r w:rsidR="005822A8" w:rsidRPr="00271B16">
        <w:rPr>
          <w:rFonts w:ascii="Arial" w:hAnsi="Arial"/>
          <w:color w:val="auto"/>
        </w:rPr>
        <w:t xml:space="preserve"> </w:t>
      </w:r>
      <w:r w:rsidR="00C324DC" w:rsidRPr="00271B16">
        <w:rPr>
          <w:rFonts w:ascii="Arial" w:hAnsi="Arial"/>
          <w:color w:val="auto"/>
        </w:rPr>
        <w:t xml:space="preserve">However, the proportion of susceptible birds has decreased over time so that testing dead birds for the presence of virus is no longer </w:t>
      </w:r>
      <w:r w:rsidR="00DE7679" w:rsidRPr="00271B16">
        <w:rPr>
          <w:rFonts w:ascii="Arial" w:hAnsi="Arial"/>
          <w:color w:val="auto"/>
        </w:rPr>
        <w:t xml:space="preserve">considered </w:t>
      </w:r>
      <w:r w:rsidR="00C324DC" w:rsidRPr="00271B16">
        <w:rPr>
          <w:rFonts w:ascii="Arial" w:hAnsi="Arial"/>
          <w:color w:val="auto"/>
        </w:rPr>
        <w:t>an efficient surveillance tool</w:t>
      </w:r>
      <w:r w:rsidR="00DE7679" w:rsidRPr="00271B16">
        <w:rPr>
          <w:rFonts w:ascii="Arial" w:hAnsi="Arial"/>
          <w:color w:val="auto"/>
        </w:rPr>
        <w:t xml:space="preserve"> in Massachusetts</w:t>
      </w:r>
      <w:r w:rsidR="00C324DC" w:rsidRPr="00271B16">
        <w:rPr>
          <w:rFonts w:ascii="Arial" w:hAnsi="Arial"/>
          <w:color w:val="auto"/>
        </w:rPr>
        <w:t>.</w:t>
      </w:r>
    </w:p>
    <w:p w14:paraId="4507B7F2" w14:textId="77777777" w:rsidR="009C0DF3" w:rsidRPr="00271B16" w:rsidRDefault="009C0DF3">
      <w:pPr>
        <w:pStyle w:val="NormalWeb"/>
        <w:spacing w:before="0" w:beforeAutospacing="0" w:after="0" w:afterAutospacing="0"/>
        <w:rPr>
          <w:rFonts w:ascii="Arial" w:hAnsi="Arial"/>
          <w:color w:val="auto"/>
        </w:rPr>
      </w:pPr>
    </w:p>
    <w:p w14:paraId="542890A9" w14:textId="5550351A" w:rsidR="009C0DF3" w:rsidRPr="00271B16" w:rsidRDefault="009C0DF3">
      <w:pPr>
        <w:pStyle w:val="NormalWeb"/>
        <w:spacing w:before="0" w:beforeAutospacing="0" w:after="0" w:afterAutospacing="0"/>
        <w:rPr>
          <w:rFonts w:ascii="Arial" w:hAnsi="Arial"/>
        </w:rPr>
      </w:pPr>
      <w:r w:rsidRPr="00271B16">
        <w:rPr>
          <w:rFonts w:ascii="Arial" w:hAnsi="Arial"/>
          <w:color w:val="auto"/>
        </w:rPr>
        <w:t xml:space="preserve">The principal mosquito vectors for West Nile virus on the East Coast are members of the genus </w:t>
      </w:r>
      <w:r w:rsidRPr="00271B16">
        <w:rPr>
          <w:rFonts w:ascii="Arial" w:hAnsi="Arial"/>
          <w:i/>
          <w:color w:val="auto"/>
        </w:rPr>
        <w:t>Culex</w:t>
      </w:r>
      <w:r w:rsidR="002F146F" w:rsidRPr="00271B16">
        <w:rPr>
          <w:rFonts w:ascii="Arial" w:hAnsi="Arial"/>
          <w:color w:val="auto"/>
        </w:rPr>
        <w:t xml:space="preserve">, primarily </w:t>
      </w:r>
      <w:proofErr w:type="spellStart"/>
      <w:r w:rsidR="002F146F" w:rsidRPr="00271B16">
        <w:rPr>
          <w:rFonts w:ascii="Arial" w:hAnsi="Arial"/>
          <w:i/>
          <w:color w:val="auto"/>
        </w:rPr>
        <w:t>C</w:t>
      </w:r>
      <w:r w:rsidR="005873A3" w:rsidRPr="00271B16">
        <w:rPr>
          <w:rFonts w:ascii="Arial" w:hAnsi="Arial"/>
          <w:i/>
          <w:color w:val="auto"/>
        </w:rPr>
        <w:t>x</w:t>
      </w:r>
      <w:proofErr w:type="spellEnd"/>
      <w:r w:rsidR="002F146F" w:rsidRPr="00271B16">
        <w:rPr>
          <w:rFonts w:ascii="Arial" w:hAnsi="Arial"/>
          <w:i/>
          <w:color w:val="auto"/>
        </w:rPr>
        <w:t>. pipiens</w:t>
      </w:r>
      <w:r w:rsidR="002F146F" w:rsidRPr="00271B16">
        <w:rPr>
          <w:rFonts w:ascii="Arial" w:hAnsi="Arial"/>
          <w:color w:val="auto"/>
        </w:rPr>
        <w:t xml:space="preserve"> and </w:t>
      </w:r>
      <w:proofErr w:type="spellStart"/>
      <w:r w:rsidR="002F146F" w:rsidRPr="00271B16">
        <w:rPr>
          <w:rFonts w:ascii="Arial" w:hAnsi="Arial"/>
          <w:i/>
          <w:color w:val="auto"/>
        </w:rPr>
        <w:t>C</w:t>
      </w:r>
      <w:r w:rsidR="005873A3" w:rsidRPr="00271B16">
        <w:rPr>
          <w:rFonts w:ascii="Arial" w:hAnsi="Arial"/>
          <w:i/>
          <w:color w:val="auto"/>
        </w:rPr>
        <w:t>x</w:t>
      </w:r>
      <w:proofErr w:type="spellEnd"/>
      <w:r w:rsidR="00D0249F" w:rsidRPr="00271B16">
        <w:rPr>
          <w:rFonts w:ascii="Arial" w:hAnsi="Arial"/>
          <w:i/>
          <w:color w:val="auto"/>
        </w:rPr>
        <w:t>.</w:t>
      </w:r>
      <w:r w:rsidR="002F146F" w:rsidRPr="00271B16">
        <w:rPr>
          <w:rFonts w:ascii="Arial" w:hAnsi="Arial"/>
          <w:i/>
          <w:color w:val="auto"/>
        </w:rPr>
        <w:t xml:space="preserve"> restuans</w:t>
      </w:r>
      <w:r w:rsidRPr="00271B16">
        <w:rPr>
          <w:rFonts w:ascii="Arial" w:hAnsi="Arial"/>
          <w:color w:val="auto"/>
        </w:rPr>
        <w:t>. These species may be abundant in urban areas, breeding easily in artificial containers</w:t>
      </w:r>
      <w:r w:rsidR="00D0249F" w:rsidRPr="00271B16">
        <w:rPr>
          <w:rFonts w:ascii="Arial" w:hAnsi="Arial"/>
          <w:color w:val="auto"/>
        </w:rPr>
        <w:t>,</w:t>
      </w:r>
      <w:r w:rsidRPr="00271B16">
        <w:rPr>
          <w:rFonts w:ascii="Arial" w:hAnsi="Arial"/>
          <w:color w:val="auto"/>
        </w:rPr>
        <w:t xml:space="preserve"> such as birdbaths, discarded tires, buckets, clogged gutters, catch basins</w:t>
      </w:r>
      <w:r w:rsidR="00BF0EBB" w:rsidRPr="00271B16">
        <w:rPr>
          <w:rFonts w:ascii="Arial" w:hAnsi="Arial"/>
          <w:color w:val="auto"/>
        </w:rPr>
        <w:t>,</w:t>
      </w:r>
      <w:r w:rsidRPr="00271B16">
        <w:rPr>
          <w:rFonts w:ascii="Arial" w:hAnsi="Arial"/>
          <w:color w:val="auto"/>
        </w:rPr>
        <w:t xml:space="preserve"> and other standing water sources.</w:t>
      </w:r>
      <w:r w:rsidRPr="00271B16">
        <w:rPr>
          <w:rFonts w:ascii="Arial" w:hAnsi="Arial"/>
          <w:i/>
        </w:rPr>
        <w:t xml:space="preserve"> </w:t>
      </w:r>
      <w:r w:rsidR="002F146F" w:rsidRPr="00271B16">
        <w:rPr>
          <w:rFonts w:ascii="Arial" w:hAnsi="Arial"/>
        </w:rPr>
        <w:t>Both species</w:t>
      </w:r>
      <w:r w:rsidRPr="00271B16">
        <w:rPr>
          <w:rFonts w:ascii="Arial" w:hAnsi="Arial"/>
          <w:i/>
        </w:rPr>
        <w:t xml:space="preserve"> </w:t>
      </w:r>
      <w:r w:rsidRPr="00271B16">
        <w:rPr>
          <w:rFonts w:ascii="Arial" w:hAnsi="Arial"/>
        </w:rPr>
        <w:t>feed mainly on birds and occasionally on mammals</w:t>
      </w:r>
      <w:r w:rsidR="002F146F" w:rsidRPr="00271B16">
        <w:rPr>
          <w:rFonts w:ascii="Arial" w:hAnsi="Arial"/>
        </w:rPr>
        <w:t>, including humans</w:t>
      </w:r>
      <w:r w:rsidRPr="00271B16">
        <w:rPr>
          <w:rFonts w:ascii="Arial" w:hAnsi="Arial"/>
        </w:rPr>
        <w:t xml:space="preserve">. </w:t>
      </w:r>
      <w:r w:rsidR="002F146F" w:rsidRPr="00271B16">
        <w:rPr>
          <w:rFonts w:ascii="Arial" w:hAnsi="Arial"/>
        </w:rPr>
        <w:t xml:space="preserve">Peak feeding activity for these species occurs from </w:t>
      </w:r>
      <w:r w:rsidRPr="00271B16">
        <w:rPr>
          <w:rFonts w:ascii="Arial" w:hAnsi="Arial"/>
        </w:rPr>
        <w:t xml:space="preserve">dusk into the late evening. </w:t>
      </w:r>
      <w:r w:rsidR="002F146F" w:rsidRPr="00271B16">
        <w:rPr>
          <w:rFonts w:ascii="Arial" w:hAnsi="Arial"/>
        </w:rPr>
        <w:t xml:space="preserve">Consistently </w:t>
      </w:r>
      <w:r w:rsidRPr="00271B16">
        <w:rPr>
          <w:rFonts w:ascii="Arial" w:hAnsi="Arial"/>
        </w:rPr>
        <w:t>high temperatures and lower precipitation rates are factors that have been associated with higher mosquito infection and human illness rates.</w:t>
      </w:r>
      <w:r w:rsidR="002F146F" w:rsidRPr="00271B16">
        <w:rPr>
          <w:rFonts w:ascii="Arial" w:hAnsi="Arial"/>
        </w:rPr>
        <w:t xml:space="preserve"> </w:t>
      </w:r>
      <w:r w:rsidRPr="00271B16">
        <w:rPr>
          <w:rFonts w:ascii="Arial" w:hAnsi="Arial"/>
        </w:rPr>
        <w:t xml:space="preserve">Additionally, warmer winter temperature conditions may result in larger numbers of </w:t>
      </w:r>
      <w:r w:rsidRPr="00271B16">
        <w:rPr>
          <w:rFonts w:ascii="Arial" w:hAnsi="Arial"/>
          <w:i/>
        </w:rPr>
        <w:t>Culex</w:t>
      </w:r>
      <w:r w:rsidRPr="00271B16">
        <w:rPr>
          <w:rFonts w:ascii="Arial" w:hAnsi="Arial"/>
        </w:rPr>
        <w:t xml:space="preserve"> species overwintering as adul</w:t>
      </w:r>
      <w:r w:rsidR="00A6600C" w:rsidRPr="00271B16">
        <w:rPr>
          <w:rFonts w:ascii="Arial" w:hAnsi="Arial"/>
        </w:rPr>
        <w:t>ts</w:t>
      </w:r>
      <w:r w:rsidRPr="00271B16">
        <w:rPr>
          <w:rFonts w:ascii="Arial" w:hAnsi="Arial"/>
        </w:rPr>
        <w:t xml:space="preserve">, with resulting increases in early season </w:t>
      </w:r>
      <w:r w:rsidRPr="00271B16">
        <w:rPr>
          <w:rFonts w:ascii="Arial" w:hAnsi="Arial"/>
          <w:i/>
        </w:rPr>
        <w:t>Culex</w:t>
      </w:r>
      <w:r w:rsidRPr="00271B16">
        <w:rPr>
          <w:rFonts w:ascii="Arial" w:hAnsi="Arial"/>
        </w:rPr>
        <w:t xml:space="preserve"> abundance.</w:t>
      </w:r>
    </w:p>
    <w:p w14:paraId="334283C1" w14:textId="77777777" w:rsidR="009C0DF3" w:rsidRPr="00271B16" w:rsidRDefault="009C0DF3">
      <w:pPr>
        <w:pStyle w:val="NormalWeb"/>
        <w:spacing w:before="0" w:beforeAutospacing="0" w:after="0" w:afterAutospacing="0"/>
        <w:rPr>
          <w:rFonts w:ascii="Arial" w:hAnsi="Arial"/>
        </w:rPr>
      </w:pPr>
      <w:r w:rsidRPr="00271B16">
        <w:rPr>
          <w:rFonts w:ascii="Arial" w:hAnsi="Arial"/>
        </w:rPr>
        <w:t xml:space="preserve">  </w:t>
      </w:r>
    </w:p>
    <w:p w14:paraId="19C54D38" w14:textId="77777777" w:rsidR="009C0DF3" w:rsidRPr="00271B16" w:rsidRDefault="002F146F">
      <w:pPr>
        <w:pStyle w:val="NormalWeb"/>
        <w:spacing w:before="0" w:beforeAutospacing="0" w:after="0" w:afterAutospacing="0"/>
        <w:rPr>
          <w:rFonts w:ascii="Arial" w:hAnsi="Arial"/>
        </w:rPr>
      </w:pPr>
      <w:r w:rsidRPr="00271B16">
        <w:rPr>
          <w:rFonts w:ascii="Arial" w:hAnsi="Arial"/>
        </w:rPr>
        <w:t xml:space="preserve">There are additional mosquito species in Massachusetts that can be involved in the transmission of WNV to humans. </w:t>
      </w:r>
      <w:r w:rsidR="009C0DF3" w:rsidRPr="00271B16">
        <w:rPr>
          <w:rFonts w:ascii="Arial" w:hAnsi="Arial"/>
          <w:i/>
        </w:rPr>
        <w:t>Culex salinarius</w:t>
      </w:r>
      <w:r w:rsidRPr="00271B16">
        <w:rPr>
          <w:rFonts w:ascii="Arial" w:hAnsi="Arial"/>
        </w:rPr>
        <w:t xml:space="preserve"> lives in brackish and freshwater wetlands and </w:t>
      </w:r>
      <w:r w:rsidR="009C0DF3" w:rsidRPr="00271B16">
        <w:rPr>
          <w:rFonts w:ascii="Arial" w:hAnsi="Arial"/>
        </w:rPr>
        <w:t xml:space="preserve">feeds on </w:t>
      </w:r>
      <w:r w:rsidRPr="00271B16">
        <w:rPr>
          <w:rFonts w:ascii="Arial" w:hAnsi="Arial"/>
        </w:rPr>
        <w:t xml:space="preserve">amphibians, </w:t>
      </w:r>
      <w:r w:rsidR="009C0DF3" w:rsidRPr="00271B16">
        <w:rPr>
          <w:rFonts w:ascii="Arial" w:hAnsi="Arial"/>
        </w:rPr>
        <w:t xml:space="preserve">birds, </w:t>
      </w:r>
      <w:r w:rsidRPr="00271B16">
        <w:rPr>
          <w:rFonts w:ascii="Arial" w:hAnsi="Arial"/>
        </w:rPr>
        <w:t xml:space="preserve">and </w:t>
      </w:r>
      <w:r w:rsidR="009C0DF3" w:rsidRPr="00271B16">
        <w:rPr>
          <w:rFonts w:ascii="Arial" w:hAnsi="Arial"/>
        </w:rPr>
        <w:t>mammals</w:t>
      </w:r>
      <w:r w:rsidRPr="00271B16">
        <w:rPr>
          <w:rFonts w:ascii="Arial" w:hAnsi="Arial"/>
        </w:rPr>
        <w:t>;</w:t>
      </w:r>
      <w:r w:rsidR="009C0DF3" w:rsidRPr="00271B16">
        <w:rPr>
          <w:rFonts w:ascii="Arial" w:hAnsi="Arial"/>
        </w:rPr>
        <w:t xml:space="preserve"> </w:t>
      </w:r>
      <w:r w:rsidRPr="00271B16">
        <w:rPr>
          <w:rFonts w:ascii="Arial" w:hAnsi="Arial"/>
        </w:rPr>
        <w:t xml:space="preserve">it </w:t>
      </w:r>
      <w:r w:rsidR="009C0DF3" w:rsidRPr="00271B16">
        <w:rPr>
          <w:rFonts w:ascii="Arial" w:hAnsi="Arial"/>
        </w:rPr>
        <w:t xml:space="preserve">is well known for biting humans. </w:t>
      </w:r>
      <w:r w:rsidR="009C0DF3" w:rsidRPr="00271B16">
        <w:rPr>
          <w:rFonts w:ascii="Arial" w:hAnsi="Arial"/>
          <w:i/>
        </w:rPr>
        <w:t>Ochlerotatus japonicus</w:t>
      </w:r>
      <w:r w:rsidR="009C0DF3" w:rsidRPr="00271B16">
        <w:rPr>
          <w:rFonts w:ascii="Arial" w:hAnsi="Arial"/>
        </w:rPr>
        <w:t xml:space="preserve"> may be involved in the transmission of both WNV and EEE. </w:t>
      </w:r>
      <w:r w:rsidRPr="00271B16">
        <w:rPr>
          <w:rFonts w:ascii="Arial" w:hAnsi="Arial"/>
        </w:rPr>
        <w:t>This species utilizes n</w:t>
      </w:r>
      <w:r w:rsidR="009C0DF3" w:rsidRPr="00271B16">
        <w:rPr>
          <w:rFonts w:ascii="Arial" w:hAnsi="Arial"/>
        </w:rPr>
        <w:t>atural and artificial containers</w:t>
      </w:r>
      <w:r w:rsidR="00332040" w:rsidRPr="00271B16">
        <w:rPr>
          <w:rFonts w:ascii="Arial" w:hAnsi="Arial"/>
        </w:rPr>
        <w:t>,</w:t>
      </w:r>
      <w:r w:rsidR="009C0DF3" w:rsidRPr="00271B16">
        <w:rPr>
          <w:rFonts w:ascii="Arial" w:hAnsi="Arial"/>
        </w:rPr>
        <w:t xml:space="preserve"> such as tires and rock pools </w:t>
      </w:r>
      <w:r w:rsidRPr="00271B16">
        <w:rPr>
          <w:rFonts w:ascii="Arial" w:hAnsi="Arial"/>
        </w:rPr>
        <w:t>as larval habitat</w:t>
      </w:r>
      <w:r w:rsidR="009C0DF3" w:rsidRPr="00271B16">
        <w:rPr>
          <w:rFonts w:ascii="Arial" w:hAnsi="Arial"/>
        </w:rPr>
        <w:t>.</w:t>
      </w:r>
      <w:r w:rsidRPr="00271B16">
        <w:rPr>
          <w:rFonts w:ascii="Arial" w:hAnsi="Arial"/>
        </w:rPr>
        <w:t xml:space="preserve"> </w:t>
      </w:r>
      <w:r w:rsidR="009C0DF3" w:rsidRPr="00271B16">
        <w:rPr>
          <w:rFonts w:ascii="Arial" w:hAnsi="Arial"/>
        </w:rPr>
        <w:t>It feeds mainly on mammals and is a</w:t>
      </w:r>
      <w:r w:rsidR="007D6886" w:rsidRPr="00271B16">
        <w:rPr>
          <w:rFonts w:ascii="Arial" w:hAnsi="Arial"/>
        </w:rPr>
        <w:t>n aggres</w:t>
      </w:r>
      <w:r w:rsidR="00064394" w:rsidRPr="00271B16">
        <w:rPr>
          <w:rFonts w:ascii="Arial" w:hAnsi="Arial"/>
        </w:rPr>
        <w:t>s</w:t>
      </w:r>
      <w:r w:rsidR="007D6886" w:rsidRPr="00271B16">
        <w:rPr>
          <w:rFonts w:ascii="Arial" w:hAnsi="Arial"/>
        </w:rPr>
        <w:t>ive</w:t>
      </w:r>
      <w:r w:rsidR="009C0DF3" w:rsidRPr="00271B16">
        <w:rPr>
          <w:rFonts w:ascii="Arial" w:hAnsi="Arial"/>
        </w:rPr>
        <w:t xml:space="preserve"> human bite</w:t>
      </w:r>
      <w:r w:rsidRPr="00271B16">
        <w:rPr>
          <w:rFonts w:ascii="Arial" w:hAnsi="Arial"/>
        </w:rPr>
        <w:t>r.</w:t>
      </w:r>
      <w:r w:rsidR="00CB0496" w:rsidRPr="00271B16">
        <w:rPr>
          <w:rFonts w:ascii="Arial" w:hAnsi="Arial"/>
        </w:rPr>
        <w:t xml:space="preserve"> Unlike EEE, distinguishing between </w:t>
      </w:r>
      <w:r w:rsidR="004D68DE" w:rsidRPr="00271B16">
        <w:rPr>
          <w:rFonts w:ascii="Arial" w:hAnsi="Arial"/>
        </w:rPr>
        <w:t>bird- and mammal-biting species of mosquitoes is of less importance for risk assessment purposes and these designations are not routinely used.</w:t>
      </w:r>
    </w:p>
    <w:p w14:paraId="41302979" w14:textId="77777777" w:rsidR="009C0DF3" w:rsidRPr="00271B16" w:rsidRDefault="009C0DF3">
      <w:pPr>
        <w:pStyle w:val="NormalWeb"/>
        <w:spacing w:before="0" w:beforeAutospacing="0" w:after="0" w:afterAutospacing="0"/>
        <w:rPr>
          <w:rFonts w:ascii="Arial" w:hAnsi="Arial"/>
          <w:color w:val="auto"/>
        </w:rPr>
      </w:pPr>
    </w:p>
    <w:p w14:paraId="6FB3CF69" w14:textId="77777777" w:rsidR="009C0DF3" w:rsidRPr="00271B16" w:rsidRDefault="009C0DF3">
      <w:pPr>
        <w:pStyle w:val="NormalWeb"/>
        <w:spacing w:before="0" w:beforeAutospacing="0" w:after="0" w:afterAutospacing="0"/>
        <w:rPr>
          <w:rFonts w:ascii="Arial" w:hAnsi="Arial"/>
        </w:rPr>
      </w:pPr>
      <w:r w:rsidRPr="00271B16">
        <w:rPr>
          <w:rFonts w:ascii="Arial" w:hAnsi="Arial"/>
          <w:color w:val="auto"/>
        </w:rPr>
        <w:t xml:space="preserve">West Nile virus </w:t>
      </w:r>
      <w:r w:rsidR="002F146F" w:rsidRPr="00271B16">
        <w:rPr>
          <w:rFonts w:ascii="Arial" w:hAnsi="Arial"/>
          <w:color w:val="auto"/>
        </w:rPr>
        <w:t xml:space="preserve">activity </w:t>
      </w:r>
      <w:r w:rsidRPr="00271B16">
        <w:rPr>
          <w:rFonts w:ascii="Arial" w:hAnsi="Arial"/>
          <w:color w:val="auto"/>
        </w:rPr>
        <w:t>varies from year to year. When large number</w:t>
      </w:r>
      <w:r w:rsidR="00BE6A37" w:rsidRPr="00271B16">
        <w:rPr>
          <w:rFonts w:ascii="Arial" w:hAnsi="Arial"/>
          <w:color w:val="auto"/>
        </w:rPr>
        <w:t>s</w:t>
      </w:r>
      <w:r w:rsidRPr="00271B16">
        <w:rPr>
          <w:rFonts w:ascii="Arial" w:hAnsi="Arial"/>
          <w:color w:val="auto"/>
        </w:rPr>
        <w:t xml:space="preserve"> of infected birds</w:t>
      </w:r>
      <w:r w:rsidR="00BE6A37" w:rsidRPr="00271B16">
        <w:rPr>
          <w:rFonts w:ascii="Arial" w:hAnsi="Arial"/>
          <w:color w:val="auto"/>
        </w:rPr>
        <w:t xml:space="preserve"> and elevated mosquito populations</w:t>
      </w:r>
      <w:r w:rsidRPr="00271B16">
        <w:rPr>
          <w:rFonts w:ascii="Arial" w:hAnsi="Arial"/>
          <w:color w:val="auto"/>
        </w:rPr>
        <w:t xml:space="preserve"> </w:t>
      </w:r>
      <w:r w:rsidRPr="00271B16">
        <w:rPr>
          <w:rFonts w:ascii="Arial" w:hAnsi="Arial"/>
        </w:rPr>
        <w:t xml:space="preserve">occur in a relatively small geographic area, </w:t>
      </w:r>
      <w:r w:rsidR="00996257" w:rsidRPr="00271B16">
        <w:rPr>
          <w:rFonts w:ascii="Arial" w:hAnsi="Arial"/>
        </w:rPr>
        <w:t>the</w:t>
      </w:r>
      <w:r w:rsidR="00BE6A37" w:rsidRPr="00271B16">
        <w:rPr>
          <w:rFonts w:ascii="Arial" w:hAnsi="Arial"/>
        </w:rPr>
        <w:t xml:space="preserve"> result</w:t>
      </w:r>
      <w:r w:rsidR="00996257" w:rsidRPr="00271B16">
        <w:rPr>
          <w:rFonts w:ascii="Arial" w:hAnsi="Arial"/>
        </w:rPr>
        <w:t xml:space="preserve"> is</w:t>
      </w:r>
      <w:r w:rsidR="001F772C" w:rsidRPr="00271B16">
        <w:rPr>
          <w:rFonts w:ascii="Arial" w:hAnsi="Arial"/>
        </w:rPr>
        <w:t xml:space="preserve"> a high mosquito infection rate</w:t>
      </w:r>
      <w:r w:rsidR="00BE6A37" w:rsidRPr="00271B16">
        <w:rPr>
          <w:rFonts w:ascii="Arial" w:hAnsi="Arial"/>
        </w:rPr>
        <w:t xml:space="preserve"> and</w:t>
      </w:r>
      <w:r w:rsidR="00996257" w:rsidRPr="00271B16">
        <w:rPr>
          <w:rFonts w:ascii="Arial" w:hAnsi="Arial"/>
        </w:rPr>
        <w:t xml:space="preserve"> an increased</w:t>
      </w:r>
      <w:r w:rsidR="00BE6A37" w:rsidRPr="00271B16">
        <w:rPr>
          <w:rFonts w:ascii="Arial" w:hAnsi="Arial"/>
        </w:rPr>
        <w:t xml:space="preserve"> </w:t>
      </w:r>
      <w:r w:rsidRPr="00271B16">
        <w:rPr>
          <w:rFonts w:ascii="Arial" w:hAnsi="Arial"/>
        </w:rPr>
        <w:t xml:space="preserve">risk of transmission of virus to humans. </w:t>
      </w:r>
      <w:r w:rsidR="00B67D64" w:rsidRPr="00271B16">
        <w:rPr>
          <w:rFonts w:ascii="Arial" w:hAnsi="Arial"/>
        </w:rPr>
        <w:t xml:space="preserve">In addition, there is evidence that when meteorologic conditions are such that </w:t>
      </w:r>
      <w:proofErr w:type="spellStart"/>
      <w:r w:rsidR="00B67D64" w:rsidRPr="00271B16">
        <w:rPr>
          <w:rFonts w:ascii="Arial" w:hAnsi="Arial"/>
          <w:i/>
        </w:rPr>
        <w:t>Cx</w:t>
      </w:r>
      <w:proofErr w:type="spellEnd"/>
      <w:r w:rsidR="00ED0F9D" w:rsidRPr="00271B16">
        <w:rPr>
          <w:rFonts w:ascii="Arial" w:hAnsi="Arial"/>
          <w:i/>
        </w:rPr>
        <w:t xml:space="preserve">. </w:t>
      </w:r>
      <w:r w:rsidR="001B31B6" w:rsidRPr="00271B16">
        <w:rPr>
          <w:rFonts w:ascii="Arial" w:hAnsi="Arial"/>
          <w:i/>
        </w:rPr>
        <w:t>pipiens</w:t>
      </w:r>
      <w:r w:rsidR="001B31B6" w:rsidRPr="00271B16">
        <w:rPr>
          <w:rFonts w:ascii="Arial" w:hAnsi="Arial"/>
        </w:rPr>
        <w:t xml:space="preserve"> </w:t>
      </w:r>
      <w:r w:rsidR="00B67D64" w:rsidRPr="00271B16">
        <w:rPr>
          <w:rFonts w:ascii="Arial" w:hAnsi="Arial"/>
        </w:rPr>
        <w:t xml:space="preserve">populations are increased relative to </w:t>
      </w:r>
      <w:proofErr w:type="spellStart"/>
      <w:r w:rsidR="00834A08" w:rsidRPr="00271B16">
        <w:rPr>
          <w:rFonts w:ascii="Arial" w:hAnsi="Arial"/>
          <w:i/>
        </w:rPr>
        <w:t>C</w:t>
      </w:r>
      <w:r w:rsidR="00ED0F9D" w:rsidRPr="00271B16">
        <w:rPr>
          <w:rFonts w:ascii="Arial" w:hAnsi="Arial"/>
          <w:i/>
        </w:rPr>
        <w:t>x</w:t>
      </w:r>
      <w:proofErr w:type="spellEnd"/>
      <w:r w:rsidR="00834A08" w:rsidRPr="00271B16">
        <w:rPr>
          <w:rFonts w:ascii="Arial" w:hAnsi="Arial"/>
          <w:i/>
        </w:rPr>
        <w:t xml:space="preserve">. </w:t>
      </w:r>
      <w:r w:rsidR="001B31B6" w:rsidRPr="00271B16">
        <w:rPr>
          <w:rFonts w:ascii="Arial" w:hAnsi="Arial"/>
          <w:i/>
        </w:rPr>
        <w:t>restuans</w:t>
      </w:r>
      <w:r w:rsidR="00B67D64" w:rsidRPr="00271B16">
        <w:rPr>
          <w:rFonts w:ascii="Arial" w:hAnsi="Arial"/>
        </w:rPr>
        <w:t xml:space="preserve">, the risk of transmission to humans may be increased. </w:t>
      </w:r>
      <w:r w:rsidRPr="00271B16">
        <w:rPr>
          <w:rFonts w:ascii="Arial" w:hAnsi="Arial"/>
        </w:rPr>
        <w:t>Surveillance evidence indicates that WNV is established in the United States and that virus activity is likely to occur annually.</w:t>
      </w:r>
    </w:p>
    <w:p w14:paraId="6028E1C8" w14:textId="77777777" w:rsidR="00BE6A37" w:rsidRPr="00271B16" w:rsidRDefault="00BE6A37">
      <w:pPr>
        <w:pStyle w:val="NormalWeb"/>
        <w:spacing w:before="0" w:beforeAutospacing="0" w:after="0" w:afterAutospacing="0"/>
        <w:rPr>
          <w:rFonts w:ascii="Arial" w:hAnsi="Arial"/>
        </w:rPr>
      </w:pPr>
    </w:p>
    <w:p w14:paraId="1B6AB290" w14:textId="3CAD7B1A" w:rsidR="00BE6A37" w:rsidRPr="00271B16" w:rsidRDefault="00BE6A37">
      <w:pPr>
        <w:pStyle w:val="NormalWeb"/>
        <w:spacing w:before="0" w:beforeAutospacing="0" w:after="0" w:afterAutospacing="0"/>
        <w:rPr>
          <w:rFonts w:ascii="Arial" w:hAnsi="Arial"/>
        </w:rPr>
      </w:pPr>
      <w:r w:rsidRPr="00271B16">
        <w:rPr>
          <w:rFonts w:ascii="Arial" w:hAnsi="Arial"/>
        </w:rPr>
        <w:t xml:space="preserve">Most municipalities in Massachusetts will only have sporadic human cases of WNV and are unlikely to have more than one </w:t>
      </w:r>
      <w:r w:rsidR="006468A3" w:rsidRPr="00271B16">
        <w:rPr>
          <w:rFonts w:ascii="Arial" w:hAnsi="Arial"/>
        </w:rPr>
        <w:t xml:space="preserve">per </w:t>
      </w:r>
      <w:r w:rsidRPr="00271B16">
        <w:rPr>
          <w:rFonts w:ascii="Arial" w:hAnsi="Arial"/>
        </w:rPr>
        <w:t>year. However, several highly urbanized areas in Massachusetts</w:t>
      </w:r>
      <w:r w:rsidR="00996257" w:rsidRPr="00271B16">
        <w:rPr>
          <w:rFonts w:ascii="Arial" w:hAnsi="Arial"/>
        </w:rPr>
        <w:t xml:space="preserve"> have accounted for over 80% of the human WNV infections between 2001 and </w:t>
      </w:r>
      <w:r w:rsidR="006468A3" w:rsidRPr="00003C86">
        <w:rPr>
          <w:rFonts w:ascii="Arial" w:hAnsi="Arial" w:cs="Arial"/>
          <w:szCs w:val="24"/>
        </w:rPr>
        <w:t>202</w:t>
      </w:r>
      <w:r w:rsidR="005539FA" w:rsidRPr="00003C86">
        <w:rPr>
          <w:rFonts w:ascii="Arial" w:hAnsi="Arial" w:cs="Arial"/>
          <w:szCs w:val="24"/>
        </w:rPr>
        <w:t>5</w:t>
      </w:r>
      <w:r w:rsidR="006468A3" w:rsidRPr="00271B16">
        <w:rPr>
          <w:rFonts w:ascii="Arial" w:hAnsi="Arial"/>
        </w:rPr>
        <w:t xml:space="preserve"> </w:t>
      </w:r>
      <w:r w:rsidR="00031586" w:rsidRPr="00271B16">
        <w:rPr>
          <w:rFonts w:ascii="Arial" w:hAnsi="Arial"/>
        </w:rPr>
        <w:t>(</w:t>
      </w:r>
      <w:r w:rsidR="00996257" w:rsidRPr="00271B16">
        <w:rPr>
          <w:rFonts w:ascii="Arial" w:hAnsi="Arial"/>
        </w:rPr>
        <w:t xml:space="preserve">Figure </w:t>
      </w:r>
      <w:r w:rsidR="00434202" w:rsidRPr="00271B16">
        <w:rPr>
          <w:rFonts w:ascii="Arial" w:hAnsi="Arial"/>
        </w:rPr>
        <w:t>2</w:t>
      </w:r>
      <w:r w:rsidR="00996257" w:rsidRPr="00271B16">
        <w:rPr>
          <w:rFonts w:ascii="Arial" w:hAnsi="Arial"/>
        </w:rPr>
        <w:t>).</w:t>
      </w:r>
    </w:p>
    <w:p w14:paraId="67511048" w14:textId="77777777" w:rsidR="009C0DF3" w:rsidRPr="00271B16" w:rsidRDefault="009C0DF3">
      <w:pPr>
        <w:rPr>
          <w:rFonts w:ascii="Arial" w:hAnsi="Arial"/>
        </w:rPr>
      </w:pPr>
    </w:p>
    <w:p w14:paraId="2BEA8F6C" w14:textId="16ED9378" w:rsidR="009C0DF3" w:rsidRPr="00271B16" w:rsidRDefault="54BBDC2A" w:rsidP="00385111">
      <w:pPr>
        <w:rPr>
          <w:rFonts w:ascii="Arial" w:hAnsi="Arial"/>
        </w:rPr>
      </w:pPr>
      <w:r w:rsidRPr="00271B16">
        <w:rPr>
          <w:rFonts w:ascii="Arial" w:hAnsi="Arial"/>
        </w:rPr>
        <w:t>During the season, information is provided daily with current surveillance information and risk assessments which can be found through the same site.</w:t>
      </w:r>
    </w:p>
    <w:p w14:paraId="608CDFF9" w14:textId="77777777" w:rsidR="00F24A1E" w:rsidRPr="00271B16" w:rsidRDefault="00F24A1E">
      <w:pPr>
        <w:pStyle w:val="NormalWeb"/>
        <w:spacing w:before="0" w:beforeAutospacing="0" w:after="0" w:afterAutospacing="0"/>
        <w:rPr>
          <w:rFonts w:ascii="Arial" w:hAnsi="Arial"/>
          <w:b/>
        </w:rPr>
      </w:pPr>
    </w:p>
    <w:p w14:paraId="17794713" w14:textId="2A88C2A2" w:rsidR="009C0DF3" w:rsidRPr="00271B16" w:rsidRDefault="009C0DF3" w:rsidP="00271B16">
      <w:pPr>
        <w:pStyle w:val="Heading2"/>
        <w:rPr>
          <w:rStyle w:val="Strong"/>
          <w:rFonts w:ascii="Arial" w:hAnsi="Arial"/>
        </w:rPr>
      </w:pPr>
      <w:r w:rsidRPr="00271B16">
        <w:rPr>
          <w:rFonts w:ascii="Arial" w:hAnsi="Arial"/>
        </w:rPr>
        <w:t xml:space="preserve">III. PROGRAM </w:t>
      </w:r>
      <w:r w:rsidRPr="00271B16">
        <w:rPr>
          <w:rStyle w:val="Strong"/>
          <w:rFonts w:ascii="Arial" w:hAnsi="Arial"/>
          <w:b/>
        </w:rPr>
        <w:t>GOALS</w:t>
      </w:r>
    </w:p>
    <w:p w14:paraId="22A861CC" w14:textId="77777777" w:rsidR="009C0DF3" w:rsidRPr="00271B16" w:rsidRDefault="009C0DF3">
      <w:pPr>
        <w:pStyle w:val="NormalWeb"/>
        <w:spacing w:before="0" w:beforeAutospacing="0" w:after="0" w:afterAutospacing="0"/>
        <w:rPr>
          <w:rFonts w:ascii="Arial" w:hAnsi="Arial"/>
        </w:rPr>
      </w:pPr>
    </w:p>
    <w:p w14:paraId="30BC83EF" w14:textId="3045673A" w:rsidR="009C0DF3" w:rsidRPr="00271B16" w:rsidRDefault="009C0DF3">
      <w:pPr>
        <w:pStyle w:val="NormalWeb"/>
        <w:spacing w:before="0" w:beforeAutospacing="0" w:after="0" w:afterAutospacing="0"/>
        <w:rPr>
          <w:rFonts w:ascii="Arial" w:hAnsi="Arial"/>
        </w:rPr>
      </w:pPr>
      <w:r w:rsidRPr="00271B16">
        <w:rPr>
          <w:rFonts w:ascii="Arial" w:hAnsi="Arial"/>
        </w:rPr>
        <w:t xml:space="preserve">Timely and accurate information based on surveillance information </w:t>
      </w:r>
      <w:r w:rsidR="00F95ACD" w:rsidRPr="00271B16">
        <w:rPr>
          <w:rFonts w:ascii="Arial" w:hAnsi="Arial"/>
        </w:rPr>
        <w:t xml:space="preserve">is </w:t>
      </w:r>
      <w:r w:rsidRPr="00271B16">
        <w:rPr>
          <w:rFonts w:ascii="Arial" w:hAnsi="Arial"/>
        </w:rPr>
        <w:t xml:space="preserve">used to provide an </w:t>
      </w:r>
      <w:r w:rsidR="00F95ACD" w:rsidRPr="00271B16">
        <w:rPr>
          <w:rFonts w:ascii="Arial" w:hAnsi="Arial"/>
        </w:rPr>
        <w:t xml:space="preserve">estimate </w:t>
      </w:r>
      <w:r w:rsidRPr="00271B16">
        <w:rPr>
          <w:rFonts w:ascii="Arial" w:hAnsi="Arial"/>
        </w:rPr>
        <w:t xml:space="preserve">of the level of risk </w:t>
      </w:r>
      <w:r w:rsidR="00834A08" w:rsidRPr="00271B16">
        <w:rPr>
          <w:rFonts w:ascii="Arial" w:hAnsi="Arial"/>
        </w:rPr>
        <w:t xml:space="preserve">for </w:t>
      </w:r>
      <w:r w:rsidRPr="00271B16">
        <w:rPr>
          <w:rFonts w:ascii="Arial" w:hAnsi="Arial"/>
        </w:rPr>
        <w:t xml:space="preserve">human disease from </w:t>
      </w:r>
      <w:r w:rsidR="00647BAF" w:rsidRPr="00271B16">
        <w:rPr>
          <w:rFonts w:ascii="Arial" w:hAnsi="Arial"/>
        </w:rPr>
        <w:t>EEE</w:t>
      </w:r>
      <w:r w:rsidRPr="00271B16">
        <w:rPr>
          <w:rFonts w:ascii="Arial" w:hAnsi="Arial"/>
        </w:rPr>
        <w:t xml:space="preserve"> and WNV. Based on this surveillance information, plans and actions to reduce risk can be developed and implemented when needed. </w:t>
      </w:r>
      <w:r w:rsidR="00F95ACD" w:rsidRPr="00271B16">
        <w:rPr>
          <w:rFonts w:ascii="Arial" w:hAnsi="Arial"/>
        </w:rPr>
        <w:t>Program activities include:</w:t>
      </w:r>
    </w:p>
    <w:p w14:paraId="4B1E43D6" w14:textId="77777777" w:rsidR="009C0DF3" w:rsidRPr="00271B16" w:rsidRDefault="009C0DF3">
      <w:pPr>
        <w:ind w:left="360"/>
        <w:rPr>
          <w:rFonts w:ascii="Arial" w:hAnsi="Arial"/>
        </w:rPr>
      </w:pPr>
    </w:p>
    <w:p w14:paraId="0FBE3A05" w14:textId="50D84756" w:rsidR="009E53C4" w:rsidRPr="00271B16" w:rsidRDefault="009E53C4" w:rsidP="006041B3">
      <w:pPr>
        <w:numPr>
          <w:ilvl w:val="0"/>
          <w:numId w:val="24"/>
        </w:numPr>
        <w:rPr>
          <w:rFonts w:ascii="Arial" w:hAnsi="Arial"/>
        </w:rPr>
      </w:pPr>
      <w:r w:rsidRPr="00271B16">
        <w:rPr>
          <w:rFonts w:ascii="Arial" w:hAnsi="Arial"/>
        </w:rPr>
        <w:t>Standardized and routine trapping of mosquito species that contribute to EEE and WNV activity</w:t>
      </w:r>
      <w:r w:rsidR="00B13250" w:rsidRPr="00271B16">
        <w:rPr>
          <w:rFonts w:ascii="Arial" w:hAnsi="Arial"/>
        </w:rPr>
        <w:t>;</w:t>
      </w:r>
    </w:p>
    <w:p w14:paraId="7ABE1314" w14:textId="66BBEAEF" w:rsidR="009E53C4" w:rsidRPr="00271B16" w:rsidRDefault="009E53C4" w:rsidP="00425C66">
      <w:pPr>
        <w:numPr>
          <w:ilvl w:val="1"/>
          <w:numId w:val="24"/>
        </w:numPr>
        <w:ind w:left="1350"/>
        <w:rPr>
          <w:rFonts w:ascii="Arial" w:hAnsi="Arial"/>
        </w:rPr>
      </w:pPr>
      <w:r w:rsidRPr="00271B16">
        <w:rPr>
          <w:rFonts w:ascii="Arial" w:hAnsi="Arial"/>
        </w:rPr>
        <w:t>Testing subset</w:t>
      </w:r>
      <w:r w:rsidR="0095581E" w:rsidRPr="00271B16">
        <w:rPr>
          <w:rFonts w:ascii="Arial" w:hAnsi="Arial"/>
        </w:rPr>
        <w:t>s</w:t>
      </w:r>
      <w:r w:rsidRPr="00271B16">
        <w:rPr>
          <w:rFonts w:ascii="Arial" w:hAnsi="Arial"/>
        </w:rPr>
        <w:t xml:space="preserve"> of trapped mosquitoes to detect </w:t>
      </w:r>
      <w:r w:rsidR="00647BAF" w:rsidRPr="00271B16">
        <w:rPr>
          <w:rFonts w:ascii="Arial" w:hAnsi="Arial"/>
        </w:rPr>
        <w:t xml:space="preserve">the </w:t>
      </w:r>
      <w:r w:rsidRPr="00271B16">
        <w:rPr>
          <w:rFonts w:ascii="Arial" w:hAnsi="Arial"/>
        </w:rPr>
        <w:t>presence of EEE and WNV</w:t>
      </w:r>
      <w:r w:rsidR="00B13250" w:rsidRPr="00271B16">
        <w:rPr>
          <w:rFonts w:ascii="Arial" w:hAnsi="Arial"/>
        </w:rPr>
        <w:t>;</w:t>
      </w:r>
    </w:p>
    <w:p w14:paraId="5E7E1BC3" w14:textId="0951D174" w:rsidR="00192AB3" w:rsidRPr="00271B16" w:rsidRDefault="009E53C4" w:rsidP="00425C66">
      <w:pPr>
        <w:numPr>
          <w:ilvl w:val="1"/>
          <w:numId w:val="24"/>
        </w:numPr>
        <w:ind w:left="1350"/>
        <w:rPr>
          <w:rFonts w:ascii="Arial" w:hAnsi="Arial"/>
        </w:rPr>
      </w:pPr>
      <w:r w:rsidRPr="00271B16">
        <w:rPr>
          <w:rFonts w:ascii="Arial" w:hAnsi="Arial"/>
        </w:rPr>
        <w:t>Estimating relative abundance of populations of these mosquito species</w:t>
      </w:r>
      <w:r w:rsidR="00B13250" w:rsidRPr="00271B16">
        <w:rPr>
          <w:rFonts w:ascii="Arial" w:hAnsi="Arial"/>
        </w:rPr>
        <w:t>;</w:t>
      </w:r>
    </w:p>
    <w:p w14:paraId="6E25856C" w14:textId="22DCF8BA" w:rsidR="009E53C4" w:rsidRPr="00271B16" w:rsidRDefault="009E53C4" w:rsidP="00696FB3">
      <w:pPr>
        <w:numPr>
          <w:ilvl w:val="1"/>
          <w:numId w:val="24"/>
        </w:numPr>
        <w:ind w:left="1350"/>
        <w:rPr>
          <w:rFonts w:ascii="Arial" w:hAnsi="Arial"/>
        </w:rPr>
      </w:pPr>
      <w:r w:rsidRPr="00271B16">
        <w:rPr>
          <w:rFonts w:ascii="Arial" w:hAnsi="Arial"/>
        </w:rPr>
        <w:t>Estimating viral infection rates in mosquitoes;</w:t>
      </w:r>
    </w:p>
    <w:p w14:paraId="631D44AD" w14:textId="34193956" w:rsidR="009C0DF3" w:rsidRPr="00271B16" w:rsidRDefault="009E53C4" w:rsidP="00696FB3">
      <w:pPr>
        <w:pStyle w:val="ListParagraph"/>
        <w:numPr>
          <w:ilvl w:val="0"/>
          <w:numId w:val="24"/>
        </w:numPr>
        <w:rPr>
          <w:rFonts w:ascii="Arial" w:hAnsi="Arial"/>
        </w:rPr>
      </w:pPr>
      <w:r w:rsidRPr="00271B16">
        <w:rPr>
          <w:rFonts w:ascii="Arial" w:hAnsi="Arial"/>
        </w:rPr>
        <w:t>Conducting surveillance for human and animal disease including t</w:t>
      </w:r>
      <w:r w:rsidR="009C0DF3" w:rsidRPr="00271B16">
        <w:rPr>
          <w:rFonts w:ascii="Arial" w:hAnsi="Arial"/>
        </w:rPr>
        <w:t>est</w:t>
      </w:r>
      <w:r w:rsidR="00F95ACD" w:rsidRPr="00271B16">
        <w:rPr>
          <w:rFonts w:ascii="Arial" w:hAnsi="Arial"/>
        </w:rPr>
        <w:t>ing</w:t>
      </w:r>
      <w:r w:rsidR="009C0DF3" w:rsidRPr="00271B16">
        <w:rPr>
          <w:rFonts w:ascii="Arial" w:hAnsi="Arial"/>
        </w:rPr>
        <w:t xml:space="preserve"> horses, </w:t>
      </w:r>
      <w:r w:rsidR="000C69D4" w:rsidRPr="00271B16">
        <w:rPr>
          <w:rFonts w:ascii="Arial" w:hAnsi="Arial"/>
        </w:rPr>
        <w:t>other appropriate animals</w:t>
      </w:r>
      <w:r w:rsidR="00D30326" w:rsidRPr="00271B16">
        <w:rPr>
          <w:rFonts w:ascii="Arial" w:hAnsi="Arial"/>
        </w:rPr>
        <w:t>,</w:t>
      </w:r>
      <w:r w:rsidR="000C69D4" w:rsidRPr="00271B16">
        <w:rPr>
          <w:rFonts w:ascii="Arial" w:hAnsi="Arial"/>
        </w:rPr>
        <w:t xml:space="preserve"> and </w:t>
      </w:r>
      <w:r w:rsidR="009C0DF3" w:rsidRPr="00271B16">
        <w:rPr>
          <w:rFonts w:ascii="Arial" w:hAnsi="Arial"/>
        </w:rPr>
        <w:t>humans to identify EEE and WNV infections</w:t>
      </w:r>
      <w:r w:rsidR="00F95ACD" w:rsidRPr="00271B16">
        <w:rPr>
          <w:rFonts w:ascii="Arial" w:hAnsi="Arial"/>
        </w:rPr>
        <w:t>;</w:t>
      </w:r>
    </w:p>
    <w:p w14:paraId="74E09C2D" w14:textId="77777777" w:rsidR="009C0DF3" w:rsidRPr="00271B16" w:rsidRDefault="009C0DF3" w:rsidP="006041B3">
      <w:pPr>
        <w:numPr>
          <w:ilvl w:val="0"/>
          <w:numId w:val="24"/>
        </w:numPr>
        <w:rPr>
          <w:rFonts w:ascii="Arial" w:hAnsi="Arial"/>
        </w:rPr>
      </w:pPr>
      <w:r w:rsidRPr="00271B16">
        <w:rPr>
          <w:rFonts w:ascii="Arial" w:hAnsi="Arial"/>
        </w:rPr>
        <w:t>Track</w:t>
      </w:r>
      <w:r w:rsidR="00F95ACD" w:rsidRPr="00271B16">
        <w:rPr>
          <w:rFonts w:ascii="Arial" w:hAnsi="Arial"/>
        </w:rPr>
        <w:t>ing</w:t>
      </w:r>
      <w:r w:rsidRPr="00271B16">
        <w:rPr>
          <w:rFonts w:ascii="Arial" w:hAnsi="Arial"/>
        </w:rPr>
        <w:t xml:space="preserve"> trends in incidence and prevalence of EEE and WNV infections by geographic area</w:t>
      </w:r>
      <w:r w:rsidR="00F95ACD" w:rsidRPr="00271B16">
        <w:rPr>
          <w:rFonts w:ascii="Arial" w:hAnsi="Arial"/>
        </w:rPr>
        <w:t>;</w:t>
      </w:r>
    </w:p>
    <w:p w14:paraId="0C13C038" w14:textId="6354F41A" w:rsidR="009C0DF3" w:rsidRPr="00271B16" w:rsidRDefault="009C0DF3" w:rsidP="006041B3">
      <w:pPr>
        <w:numPr>
          <w:ilvl w:val="0"/>
          <w:numId w:val="24"/>
        </w:numPr>
        <w:rPr>
          <w:rFonts w:ascii="Arial" w:hAnsi="Arial"/>
        </w:rPr>
      </w:pPr>
      <w:r w:rsidRPr="00271B16">
        <w:rPr>
          <w:rFonts w:ascii="Arial" w:hAnsi="Arial"/>
        </w:rPr>
        <w:t>Stratif</w:t>
      </w:r>
      <w:r w:rsidR="00192AB3" w:rsidRPr="00271B16">
        <w:rPr>
          <w:rFonts w:ascii="Arial" w:hAnsi="Arial"/>
        </w:rPr>
        <w:t>y</w:t>
      </w:r>
      <w:r w:rsidR="00F95ACD" w:rsidRPr="00271B16">
        <w:rPr>
          <w:rFonts w:ascii="Arial" w:hAnsi="Arial"/>
        </w:rPr>
        <w:t>i</w:t>
      </w:r>
      <w:r w:rsidR="009E53C4" w:rsidRPr="00271B16">
        <w:rPr>
          <w:rFonts w:ascii="Arial" w:hAnsi="Arial"/>
        </w:rPr>
        <w:t>ng</w:t>
      </w:r>
      <w:r w:rsidR="00F95ACD" w:rsidRPr="00271B16">
        <w:rPr>
          <w:rFonts w:ascii="Arial" w:hAnsi="Arial"/>
        </w:rPr>
        <w:t xml:space="preserve"> </w:t>
      </w:r>
      <w:r w:rsidRPr="00271B16">
        <w:rPr>
          <w:rFonts w:ascii="Arial" w:hAnsi="Arial"/>
        </w:rPr>
        <w:t>risk</w:t>
      </w:r>
      <w:r w:rsidR="009E53C4" w:rsidRPr="00271B16">
        <w:rPr>
          <w:rFonts w:ascii="Arial" w:hAnsi="Arial"/>
        </w:rPr>
        <w:t xml:space="preserve"> of human disease</w:t>
      </w:r>
      <w:r w:rsidRPr="00271B16">
        <w:rPr>
          <w:rFonts w:ascii="Arial" w:hAnsi="Arial"/>
        </w:rPr>
        <w:t xml:space="preserve"> </w:t>
      </w:r>
      <w:r w:rsidR="00F95ACD" w:rsidRPr="00271B16">
        <w:rPr>
          <w:rFonts w:ascii="Arial" w:hAnsi="Arial"/>
        </w:rPr>
        <w:t xml:space="preserve">by </w:t>
      </w:r>
      <w:r w:rsidRPr="00271B16">
        <w:rPr>
          <w:rFonts w:ascii="Arial" w:hAnsi="Arial"/>
        </w:rPr>
        <w:t>geograph</w:t>
      </w:r>
      <w:r w:rsidR="00192AB3" w:rsidRPr="00271B16">
        <w:rPr>
          <w:rFonts w:ascii="Arial" w:hAnsi="Arial"/>
        </w:rPr>
        <w:t>y</w:t>
      </w:r>
      <w:r w:rsidR="00F95ACD" w:rsidRPr="00271B16">
        <w:rPr>
          <w:rFonts w:ascii="Arial" w:hAnsi="Arial"/>
        </w:rPr>
        <w:t>;</w:t>
      </w:r>
      <w:r w:rsidRPr="00271B16">
        <w:rPr>
          <w:rFonts w:ascii="Arial" w:hAnsi="Arial"/>
        </w:rPr>
        <w:t xml:space="preserve"> </w:t>
      </w:r>
      <w:r w:rsidR="002D1D34" w:rsidRPr="00271B16">
        <w:rPr>
          <w:rFonts w:ascii="Arial" w:hAnsi="Arial"/>
        </w:rPr>
        <w:t>e</w:t>
      </w:r>
      <w:r w:rsidRPr="00271B16">
        <w:rPr>
          <w:rFonts w:ascii="Arial" w:hAnsi="Arial"/>
        </w:rPr>
        <w:t>ducat</w:t>
      </w:r>
      <w:r w:rsidR="00F95ACD" w:rsidRPr="00271B16">
        <w:rPr>
          <w:rFonts w:ascii="Arial" w:hAnsi="Arial"/>
        </w:rPr>
        <w:t>ing</w:t>
      </w:r>
      <w:r w:rsidRPr="00271B16">
        <w:rPr>
          <w:rFonts w:ascii="Arial" w:hAnsi="Arial"/>
        </w:rPr>
        <w:t xml:space="preserve"> human and animal medical practitioners on the appropriate procedures for detecting infections and disease caused by mosquito-borne viruses</w:t>
      </w:r>
      <w:r w:rsidR="00F95ACD" w:rsidRPr="00271B16">
        <w:rPr>
          <w:rFonts w:ascii="Arial" w:hAnsi="Arial"/>
        </w:rPr>
        <w:t>;</w:t>
      </w:r>
    </w:p>
    <w:p w14:paraId="6CC1ED52" w14:textId="77777777" w:rsidR="009C0DF3" w:rsidRPr="00271B16" w:rsidRDefault="009C0DF3" w:rsidP="006041B3">
      <w:pPr>
        <w:numPr>
          <w:ilvl w:val="0"/>
          <w:numId w:val="24"/>
        </w:numPr>
        <w:rPr>
          <w:rFonts w:ascii="Arial" w:hAnsi="Arial"/>
        </w:rPr>
      </w:pPr>
      <w:r w:rsidRPr="00271B16">
        <w:rPr>
          <w:rFonts w:ascii="Arial" w:hAnsi="Arial"/>
        </w:rPr>
        <w:t>Recommend</w:t>
      </w:r>
      <w:r w:rsidR="00F95ACD" w:rsidRPr="00271B16">
        <w:rPr>
          <w:rFonts w:ascii="Arial" w:hAnsi="Arial"/>
        </w:rPr>
        <w:t>ing</w:t>
      </w:r>
      <w:r w:rsidRPr="00271B16">
        <w:rPr>
          <w:rFonts w:ascii="Arial" w:hAnsi="Arial"/>
        </w:rPr>
        <w:t xml:space="preserve"> measures to reduce virus transmission and disease risk</w:t>
      </w:r>
      <w:r w:rsidR="00F95ACD" w:rsidRPr="00271B16">
        <w:rPr>
          <w:rFonts w:ascii="Arial" w:hAnsi="Arial"/>
        </w:rPr>
        <w:t>;</w:t>
      </w:r>
    </w:p>
    <w:p w14:paraId="66BA5FD8" w14:textId="77777777" w:rsidR="00332040" w:rsidRPr="00271B16" w:rsidRDefault="009C0DF3" w:rsidP="006041B3">
      <w:pPr>
        <w:numPr>
          <w:ilvl w:val="0"/>
          <w:numId w:val="24"/>
        </w:numPr>
        <w:rPr>
          <w:rFonts w:ascii="Arial" w:hAnsi="Arial"/>
        </w:rPr>
      </w:pPr>
      <w:r w:rsidRPr="00271B16">
        <w:rPr>
          <w:rFonts w:ascii="Arial" w:hAnsi="Arial"/>
        </w:rPr>
        <w:t>Educat</w:t>
      </w:r>
      <w:r w:rsidR="00F95ACD" w:rsidRPr="00271B16">
        <w:rPr>
          <w:rFonts w:ascii="Arial" w:hAnsi="Arial"/>
        </w:rPr>
        <w:t>ing</w:t>
      </w:r>
      <w:r w:rsidRPr="00271B16">
        <w:rPr>
          <w:rFonts w:ascii="Arial" w:hAnsi="Arial"/>
        </w:rPr>
        <w:t xml:space="preserve"> the public on mosquito-borne diseases and disease risk and common-sense precautions to reduce the risk of infection</w:t>
      </w:r>
      <w:r w:rsidR="00F95ACD" w:rsidRPr="00271B16">
        <w:rPr>
          <w:rFonts w:ascii="Arial" w:hAnsi="Arial"/>
        </w:rPr>
        <w:t>;</w:t>
      </w:r>
      <w:r w:rsidRPr="00271B16">
        <w:rPr>
          <w:rFonts w:ascii="Arial" w:hAnsi="Arial"/>
        </w:rPr>
        <w:t xml:space="preserve"> </w:t>
      </w:r>
    </w:p>
    <w:p w14:paraId="16FBC174" w14:textId="4C469537" w:rsidR="00FF0B44" w:rsidRPr="00271B16" w:rsidRDefault="009E53C4" w:rsidP="006041B3">
      <w:pPr>
        <w:numPr>
          <w:ilvl w:val="0"/>
          <w:numId w:val="24"/>
        </w:numPr>
        <w:rPr>
          <w:rFonts w:ascii="Arial" w:hAnsi="Arial"/>
        </w:rPr>
      </w:pPr>
      <w:r w:rsidRPr="00271B16">
        <w:rPr>
          <w:rFonts w:ascii="Arial" w:hAnsi="Arial"/>
        </w:rPr>
        <w:t xml:space="preserve">Conducting surveillance </w:t>
      </w:r>
      <w:r w:rsidR="00FF0B44" w:rsidRPr="00271B16">
        <w:rPr>
          <w:rFonts w:ascii="Arial" w:hAnsi="Arial"/>
        </w:rPr>
        <w:t>to detect emerging arboviruses, such as Jamestown Canyon virus, and arbovirus infection</w:t>
      </w:r>
      <w:r w:rsidR="000B0A82" w:rsidRPr="00271B16">
        <w:rPr>
          <w:rFonts w:ascii="Arial" w:hAnsi="Arial"/>
        </w:rPr>
        <w:t>s</w:t>
      </w:r>
      <w:r w:rsidR="00FF0B44" w:rsidRPr="00271B16">
        <w:rPr>
          <w:rFonts w:ascii="Arial" w:hAnsi="Arial"/>
        </w:rPr>
        <w:t xml:space="preserve"> in travelers</w:t>
      </w:r>
      <w:r w:rsidR="000D151E" w:rsidRPr="00271B16">
        <w:rPr>
          <w:rFonts w:ascii="Arial" w:hAnsi="Arial"/>
        </w:rPr>
        <w:t xml:space="preserve"> to areas with transmission of </w:t>
      </w:r>
      <w:r w:rsidRPr="00271B16">
        <w:rPr>
          <w:rFonts w:ascii="Arial" w:hAnsi="Arial"/>
        </w:rPr>
        <w:t xml:space="preserve">non-native </w:t>
      </w:r>
      <w:r w:rsidR="000D151E" w:rsidRPr="00271B16">
        <w:rPr>
          <w:rFonts w:ascii="Arial" w:hAnsi="Arial"/>
        </w:rPr>
        <w:t>arboviruses</w:t>
      </w:r>
      <w:r w:rsidR="00FF0B44" w:rsidRPr="00271B16">
        <w:rPr>
          <w:rFonts w:ascii="Arial" w:hAnsi="Arial"/>
        </w:rPr>
        <w:t xml:space="preserve">, such as dengue, chikungunya and Zika </w:t>
      </w:r>
      <w:r w:rsidR="000B0A82" w:rsidRPr="00271B16">
        <w:rPr>
          <w:rFonts w:ascii="Arial" w:hAnsi="Arial"/>
        </w:rPr>
        <w:t>viruses</w:t>
      </w:r>
      <w:r w:rsidR="00FF0B44" w:rsidRPr="00271B16">
        <w:rPr>
          <w:rFonts w:ascii="Arial" w:hAnsi="Arial"/>
        </w:rPr>
        <w:t>;</w:t>
      </w:r>
    </w:p>
    <w:p w14:paraId="53394CC4" w14:textId="5E8C1E72" w:rsidR="00FF0B44" w:rsidRPr="00271B16" w:rsidRDefault="009E53C4" w:rsidP="006041B3">
      <w:pPr>
        <w:numPr>
          <w:ilvl w:val="0"/>
          <w:numId w:val="24"/>
        </w:numPr>
        <w:rPr>
          <w:rFonts w:ascii="Arial" w:hAnsi="Arial"/>
        </w:rPr>
      </w:pPr>
      <w:r w:rsidRPr="00271B16">
        <w:rPr>
          <w:rFonts w:ascii="Arial" w:hAnsi="Arial"/>
        </w:rPr>
        <w:t xml:space="preserve">Conducting surveillance </w:t>
      </w:r>
      <w:r w:rsidR="00FF0B44" w:rsidRPr="00271B16">
        <w:rPr>
          <w:rFonts w:ascii="Arial" w:hAnsi="Arial"/>
        </w:rPr>
        <w:t>to detect the introduction, establishment and geographic spread of new mosquito vector species</w:t>
      </w:r>
      <w:r w:rsidRPr="00271B16">
        <w:rPr>
          <w:rFonts w:ascii="Arial" w:hAnsi="Arial"/>
        </w:rPr>
        <w:t xml:space="preserve"> including </w:t>
      </w:r>
      <w:r w:rsidRPr="00271B16">
        <w:rPr>
          <w:rFonts w:ascii="Arial" w:hAnsi="Arial"/>
          <w:i/>
        </w:rPr>
        <w:t>Aedes aegypti</w:t>
      </w:r>
      <w:r w:rsidR="002D1D34" w:rsidRPr="00271B16">
        <w:rPr>
          <w:rFonts w:ascii="Arial" w:hAnsi="Arial"/>
        </w:rPr>
        <w:t>,</w:t>
      </w:r>
      <w:r w:rsidR="00FF0B44" w:rsidRPr="00271B16">
        <w:rPr>
          <w:rFonts w:ascii="Arial" w:hAnsi="Arial"/>
        </w:rPr>
        <w:t xml:space="preserve"> and</w:t>
      </w:r>
      <w:r w:rsidR="0095581E" w:rsidRPr="00271B16">
        <w:rPr>
          <w:rFonts w:ascii="Arial" w:hAnsi="Arial"/>
        </w:rPr>
        <w:t xml:space="preserve"> </w:t>
      </w:r>
      <w:r w:rsidR="0095581E" w:rsidRPr="00271B16">
        <w:rPr>
          <w:rFonts w:ascii="Arial" w:hAnsi="Arial"/>
          <w:i/>
        </w:rPr>
        <w:t>Aedes albopictus</w:t>
      </w:r>
      <w:r w:rsidR="00CF2304" w:rsidRPr="00271B16">
        <w:rPr>
          <w:rFonts w:ascii="Arial" w:hAnsi="Arial"/>
        </w:rPr>
        <w:t>;</w:t>
      </w:r>
    </w:p>
    <w:p w14:paraId="5842DBEF" w14:textId="77777777" w:rsidR="00FF0B44" w:rsidRPr="00271B16" w:rsidRDefault="00FF0B44" w:rsidP="006041B3">
      <w:pPr>
        <w:numPr>
          <w:ilvl w:val="0"/>
          <w:numId w:val="24"/>
        </w:numPr>
        <w:rPr>
          <w:rFonts w:ascii="Arial" w:hAnsi="Arial"/>
        </w:rPr>
      </w:pPr>
      <w:r w:rsidRPr="00271B16">
        <w:rPr>
          <w:rFonts w:ascii="Arial" w:hAnsi="Arial"/>
        </w:rPr>
        <w:t>Participating in the national Arbovirus Surveillance Network.</w:t>
      </w:r>
    </w:p>
    <w:p w14:paraId="17FC4CC6" w14:textId="77777777" w:rsidR="00FF0B44" w:rsidRPr="00271B16" w:rsidRDefault="00FF0B44" w:rsidP="00FF0B44">
      <w:pPr>
        <w:rPr>
          <w:rFonts w:ascii="Arial" w:hAnsi="Arial"/>
        </w:rPr>
      </w:pPr>
    </w:p>
    <w:p w14:paraId="4519FF74" w14:textId="77777777" w:rsidR="009C0DF3" w:rsidRPr="00271B16" w:rsidRDefault="009C0DF3" w:rsidP="00271B16">
      <w:pPr>
        <w:pStyle w:val="Heading2"/>
        <w:rPr>
          <w:b w:val="0"/>
        </w:rPr>
      </w:pPr>
      <w:r w:rsidRPr="00271B16">
        <w:rPr>
          <w:rFonts w:ascii="Arial" w:hAnsi="Arial"/>
        </w:rPr>
        <w:t>IV. Agency Roles</w:t>
      </w:r>
    </w:p>
    <w:p w14:paraId="23490FA1" w14:textId="731007E7" w:rsidR="009C0DF3" w:rsidRPr="00271B16" w:rsidRDefault="009C0DF3" w:rsidP="00271B16">
      <w:pPr>
        <w:pStyle w:val="Heading3"/>
        <w:numPr>
          <w:ilvl w:val="0"/>
          <w:numId w:val="39"/>
        </w:numPr>
        <w:rPr>
          <w:b w:val="0"/>
          <w:sz w:val="24"/>
        </w:rPr>
      </w:pPr>
      <w:r w:rsidRPr="00271B16">
        <w:rPr>
          <w:sz w:val="24"/>
          <w:u w:val="single"/>
        </w:rPr>
        <w:t>Massachusetts Department of Public Health (</w:t>
      </w:r>
      <w:r w:rsidR="008B4EB2" w:rsidRPr="00271B16">
        <w:rPr>
          <w:sz w:val="24"/>
          <w:u w:val="single"/>
        </w:rPr>
        <w:t>DPH</w:t>
      </w:r>
      <w:r w:rsidRPr="00271B16">
        <w:rPr>
          <w:sz w:val="24"/>
          <w:u w:val="single"/>
        </w:rPr>
        <w:t xml:space="preserve">) </w:t>
      </w:r>
    </w:p>
    <w:p w14:paraId="3911BA4C" w14:textId="77777777" w:rsidR="00401128" w:rsidRPr="00271B16" w:rsidRDefault="00401128" w:rsidP="00EF06C3"/>
    <w:p w14:paraId="459ED488" w14:textId="0F195251" w:rsidR="009C0DF3" w:rsidRPr="00271B16" w:rsidRDefault="009C0DF3">
      <w:pPr>
        <w:pStyle w:val="NormalWeb"/>
        <w:spacing w:before="0" w:beforeAutospacing="0" w:after="0" w:afterAutospacing="0"/>
        <w:rPr>
          <w:rFonts w:ascii="Arial" w:hAnsi="Arial"/>
        </w:rPr>
      </w:pPr>
      <w:r w:rsidRPr="00271B16">
        <w:rPr>
          <w:rFonts w:ascii="Arial" w:hAnsi="Arial"/>
        </w:rPr>
        <w:t xml:space="preserve">The central purpose of </w:t>
      </w:r>
      <w:r w:rsidR="005822A8" w:rsidRPr="00271B16">
        <w:rPr>
          <w:rFonts w:ascii="Arial" w:hAnsi="Arial"/>
        </w:rPr>
        <w:t xml:space="preserve">arbovirus surveillance </w:t>
      </w:r>
      <w:r w:rsidRPr="00271B16">
        <w:rPr>
          <w:rFonts w:ascii="Arial" w:hAnsi="Arial"/>
        </w:rPr>
        <w:t xml:space="preserve">is to provide information that will guide </w:t>
      </w:r>
      <w:r w:rsidR="00B13250" w:rsidRPr="00271B16">
        <w:rPr>
          <w:rFonts w:ascii="Arial" w:hAnsi="Arial"/>
        </w:rPr>
        <w:t xml:space="preserve">prevention </w:t>
      </w:r>
      <w:r w:rsidR="009E53C4" w:rsidRPr="00271B16">
        <w:rPr>
          <w:rFonts w:ascii="Arial" w:hAnsi="Arial"/>
        </w:rPr>
        <w:t xml:space="preserve">education, </w:t>
      </w:r>
      <w:r w:rsidRPr="00271B16">
        <w:rPr>
          <w:rFonts w:ascii="Arial" w:hAnsi="Arial"/>
        </w:rPr>
        <w:t xml:space="preserve">planning and activities to reduce the risk of human disease from EEE and WNV infection. To achieve this, the main objectives are to monitor trends in EEE and WNV in Massachusetts; provide timely information on the distribution and intensity of </w:t>
      </w:r>
      <w:r w:rsidR="00175D62" w:rsidRPr="00271B16">
        <w:rPr>
          <w:rFonts w:ascii="Arial" w:hAnsi="Arial"/>
        </w:rPr>
        <w:t>EEE and WNV</w:t>
      </w:r>
      <w:r w:rsidR="00834A08" w:rsidRPr="00271B16">
        <w:rPr>
          <w:rFonts w:ascii="Arial" w:hAnsi="Arial"/>
        </w:rPr>
        <w:t xml:space="preserve"> activity</w:t>
      </w:r>
      <w:r w:rsidRPr="00271B16">
        <w:rPr>
          <w:rFonts w:ascii="Arial" w:hAnsi="Arial"/>
        </w:rPr>
        <w:t xml:space="preserve"> in the environment; perform laboratory diagnosis of </w:t>
      </w:r>
      <w:r w:rsidR="00175D62" w:rsidRPr="00271B16">
        <w:rPr>
          <w:rFonts w:ascii="Arial" w:hAnsi="Arial"/>
        </w:rPr>
        <w:t xml:space="preserve">EEE </w:t>
      </w:r>
      <w:r w:rsidRPr="00271B16">
        <w:rPr>
          <w:rFonts w:ascii="Arial" w:hAnsi="Arial"/>
        </w:rPr>
        <w:t xml:space="preserve">and </w:t>
      </w:r>
      <w:r w:rsidR="00175D62" w:rsidRPr="00271B16">
        <w:rPr>
          <w:rFonts w:ascii="Arial" w:hAnsi="Arial"/>
        </w:rPr>
        <w:t>WNV</w:t>
      </w:r>
      <w:r w:rsidRPr="00271B16">
        <w:rPr>
          <w:rFonts w:ascii="Arial" w:hAnsi="Arial"/>
        </w:rPr>
        <w:t xml:space="preserve"> cases in humans, horses and other animals; communicate effectively with officials and the public; provide guidelines, advice</w:t>
      </w:r>
      <w:r w:rsidR="00D30326" w:rsidRPr="00271B16">
        <w:rPr>
          <w:rFonts w:ascii="Arial" w:hAnsi="Arial"/>
        </w:rPr>
        <w:t>,</w:t>
      </w:r>
      <w:r w:rsidRPr="00271B16">
        <w:rPr>
          <w:rFonts w:ascii="Arial" w:hAnsi="Arial"/>
        </w:rPr>
        <w:t xml:space="preserve"> and support on activities that effectively reduce risk </w:t>
      </w:r>
      <w:r w:rsidR="00834A08" w:rsidRPr="00271B16">
        <w:rPr>
          <w:rFonts w:ascii="Arial" w:hAnsi="Arial"/>
        </w:rPr>
        <w:t xml:space="preserve">for </w:t>
      </w:r>
      <w:r w:rsidRPr="00271B16">
        <w:rPr>
          <w:rFonts w:ascii="Arial" w:hAnsi="Arial"/>
        </w:rPr>
        <w:t>disease; and provide information on the safety, anticipated benefits</w:t>
      </w:r>
      <w:r w:rsidR="00D30326" w:rsidRPr="00271B16">
        <w:rPr>
          <w:rFonts w:ascii="Arial" w:hAnsi="Arial"/>
        </w:rPr>
        <w:t>,</w:t>
      </w:r>
      <w:r w:rsidRPr="00271B16">
        <w:rPr>
          <w:rFonts w:ascii="Arial" w:hAnsi="Arial"/>
        </w:rPr>
        <w:t xml:space="preserve"> and potential adverse effects of proposed prevention interventions.</w:t>
      </w:r>
      <w:r w:rsidR="000B0A82" w:rsidRPr="00271B16">
        <w:rPr>
          <w:rFonts w:ascii="Arial" w:hAnsi="Arial"/>
        </w:rPr>
        <w:t xml:space="preserve"> The arbovirus surveillance program should also have the capacity to respond to concerns about the</w:t>
      </w:r>
      <w:r w:rsidR="00B13250" w:rsidRPr="00271B16">
        <w:rPr>
          <w:rFonts w:ascii="Arial" w:hAnsi="Arial"/>
        </w:rPr>
        <w:t xml:space="preserve"> potential for </w:t>
      </w:r>
      <w:r w:rsidR="000B0A82" w:rsidRPr="00271B16">
        <w:rPr>
          <w:rFonts w:ascii="Arial" w:hAnsi="Arial"/>
        </w:rPr>
        <w:t>introduction of travel-associated diseases, like Zika virus, by monitoring for evidence of introduced and emerging arboviruses and new mosquito vector species</w:t>
      </w:r>
      <w:r w:rsidR="00B13250" w:rsidRPr="00271B16">
        <w:rPr>
          <w:rFonts w:ascii="Arial" w:hAnsi="Arial"/>
        </w:rPr>
        <w:t>.</w:t>
      </w:r>
    </w:p>
    <w:p w14:paraId="3AF55EDC" w14:textId="77777777" w:rsidR="00834A08" w:rsidRPr="00271B16" w:rsidRDefault="00834A08">
      <w:pPr>
        <w:pStyle w:val="NormalWeb"/>
        <w:spacing w:before="0" w:beforeAutospacing="0" w:after="0" w:afterAutospacing="0"/>
        <w:rPr>
          <w:rFonts w:ascii="Arial" w:hAnsi="Arial"/>
          <w:b/>
        </w:rPr>
      </w:pPr>
    </w:p>
    <w:p w14:paraId="7244F9DB" w14:textId="7079AFF0" w:rsidR="009C0DF3" w:rsidRPr="00271B16" w:rsidRDefault="009C0DF3" w:rsidP="00271B16">
      <w:pPr>
        <w:pStyle w:val="Heading3"/>
        <w:rPr>
          <w:b w:val="0"/>
          <w:sz w:val="24"/>
          <w:u w:val="single"/>
        </w:rPr>
      </w:pPr>
      <w:r w:rsidRPr="00271B16">
        <w:rPr>
          <w:color w:val="000000"/>
          <w:sz w:val="24"/>
          <w:u w:val="single"/>
        </w:rPr>
        <w:t>B</w:t>
      </w:r>
      <w:r w:rsidRPr="00271B16">
        <w:rPr>
          <w:sz w:val="24"/>
          <w:u w:val="single"/>
        </w:rPr>
        <w:t>. State Reclamation and Mosquito Control Board (SRMCB)</w:t>
      </w:r>
    </w:p>
    <w:p w14:paraId="0ACFBBE0" w14:textId="77777777" w:rsidR="00401128" w:rsidRPr="00271B16" w:rsidRDefault="00401128" w:rsidP="00401128"/>
    <w:p w14:paraId="18F39270" w14:textId="490C2633" w:rsidR="00B13250" w:rsidRPr="00271B16" w:rsidRDefault="3C731221" w:rsidP="71029985">
      <w:pPr>
        <w:rPr>
          <w:rFonts w:ascii="Arial" w:hAnsi="Arial"/>
          <w:color w:val="000000"/>
        </w:rPr>
      </w:pPr>
      <w:r w:rsidRPr="00271B16">
        <w:rPr>
          <w:rFonts w:ascii="Arial" w:hAnsi="Arial"/>
        </w:rPr>
        <w:t>The SRMCB oversees mosquito control programs and activities in the Commonwealth of Massachusetts. The SRMCB consists of three members representing the Department of Agricultural Resources (</w:t>
      </w:r>
      <w:r w:rsidR="7AD9147F" w:rsidRPr="00271B16">
        <w:rPr>
          <w:rFonts w:ascii="Arial" w:hAnsi="Arial"/>
        </w:rPr>
        <w:t>M</w:t>
      </w:r>
      <w:r w:rsidRPr="00271B16">
        <w:rPr>
          <w:rFonts w:ascii="Arial" w:hAnsi="Arial"/>
        </w:rPr>
        <w:t xml:space="preserve">DAR), Department of Conservation and Recreation (DCR), and Department of Environmental Protection (DEP). Additionally, the </w:t>
      </w:r>
      <w:r w:rsidRPr="00271B16">
        <w:rPr>
          <w:rFonts w:ascii="Arial" w:hAnsi="Arial"/>
          <w:color w:val="000000" w:themeColor="text1"/>
        </w:rPr>
        <w:t>SRMCB advises its respective state agency</w:t>
      </w:r>
      <w:r w:rsidRPr="00271B16">
        <w:rPr>
          <w:rFonts w:ascii="Arial" w:hAnsi="Arial"/>
          <w:color w:val="FF6600"/>
        </w:rPr>
        <w:t xml:space="preserve"> </w:t>
      </w:r>
      <w:r w:rsidRPr="00271B16">
        <w:rPr>
          <w:rFonts w:ascii="Arial" w:hAnsi="Arial"/>
        </w:rPr>
        <w:t>Co</w:t>
      </w:r>
      <w:r w:rsidRPr="00271B16">
        <w:rPr>
          <w:rFonts w:ascii="Arial" w:hAnsi="Arial"/>
          <w:color w:val="000000" w:themeColor="text1"/>
        </w:rPr>
        <w:t xml:space="preserve">mmissioners on actions to reduce mosquito populations based on </w:t>
      </w:r>
      <w:r w:rsidR="5EAD8A59" w:rsidRPr="00271B16">
        <w:rPr>
          <w:rFonts w:ascii="Arial" w:hAnsi="Arial"/>
          <w:color w:val="000000" w:themeColor="text1"/>
        </w:rPr>
        <w:t>DPH</w:t>
      </w:r>
      <w:r w:rsidRPr="00271B16">
        <w:rPr>
          <w:rFonts w:ascii="Arial" w:hAnsi="Arial"/>
          <w:color w:val="000000" w:themeColor="text1"/>
        </w:rPr>
        <w:t xml:space="preserve"> findings and characterization of risk.  </w:t>
      </w:r>
    </w:p>
    <w:p w14:paraId="6C3E2BAC" w14:textId="77777777" w:rsidR="002D1D34" w:rsidRPr="00271B16" w:rsidRDefault="002D1D34">
      <w:pPr>
        <w:rPr>
          <w:rFonts w:ascii="Arial" w:hAnsi="Arial"/>
          <w:color w:val="000000"/>
        </w:rPr>
      </w:pPr>
    </w:p>
    <w:p w14:paraId="292DEFD4" w14:textId="69017FCD" w:rsidR="009C0DF3" w:rsidRPr="00271B16" w:rsidRDefault="00B13250" w:rsidP="00E85576">
      <w:pPr>
        <w:pStyle w:val="NormalWeb"/>
        <w:spacing w:before="0" w:beforeAutospacing="0" w:after="0" w:afterAutospacing="0"/>
        <w:rPr>
          <w:rFonts w:ascii="Arial" w:hAnsi="Arial"/>
        </w:rPr>
      </w:pPr>
      <w:r w:rsidRPr="00271B16">
        <w:rPr>
          <w:rFonts w:ascii="Arial" w:hAnsi="Arial"/>
        </w:rPr>
        <w:t xml:space="preserve">The SRMCB works cooperatively with </w:t>
      </w:r>
      <w:r w:rsidR="008B4EB2" w:rsidRPr="00271B16">
        <w:rPr>
          <w:rFonts w:ascii="Arial" w:hAnsi="Arial"/>
        </w:rPr>
        <w:t>DPH</w:t>
      </w:r>
      <w:r w:rsidRPr="00271B16">
        <w:rPr>
          <w:rFonts w:ascii="Arial" w:hAnsi="Arial"/>
        </w:rPr>
        <w:t xml:space="preserve">, regional </w:t>
      </w:r>
      <w:r w:rsidR="0048083B" w:rsidRPr="00271B16">
        <w:rPr>
          <w:rFonts w:ascii="Arial" w:hAnsi="Arial"/>
        </w:rPr>
        <w:t>M</w:t>
      </w:r>
      <w:r w:rsidRPr="00271B16">
        <w:rPr>
          <w:rFonts w:ascii="Arial" w:hAnsi="Arial"/>
        </w:rPr>
        <w:t xml:space="preserve">osquito </w:t>
      </w:r>
      <w:r w:rsidR="0048083B" w:rsidRPr="00271B16">
        <w:rPr>
          <w:rFonts w:ascii="Arial" w:hAnsi="Arial"/>
        </w:rPr>
        <w:t>C</w:t>
      </w:r>
      <w:r w:rsidRPr="00271B16">
        <w:rPr>
          <w:rFonts w:ascii="Arial" w:hAnsi="Arial"/>
        </w:rPr>
        <w:t xml:space="preserve">ontrol </w:t>
      </w:r>
      <w:r w:rsidR="0048083B" w:rsidRPr="00271B16">
        <w:rPr>
          <w:rFonts w:ascii="Arial" w:hAnsi="Arial"/>
        </w:rPr>
        <w:t>D</w:t>
      </w:r>
      <w:r w:rsidR="00C74A69" w:rsidRPr="00271B16">
        <w:rPr>
          <w:rFonts w:ascii="Arial" w:hAnsi="Arial"/>
        </w:rPr>
        <w:t>istrict</w:t>
      </w:r>
      <w:r w:rsidRPr="00271B16">
        <w:rPr>
          <w:rFonts w:ascii="Arial" w:hAnsi="Arial"/>
        </w:rPr>
        <w:t xml:space="preserve">s, local </w:t>
      </w:r>
      <w:r w:rsidR="0048083B" w:rsidRPr="00271B16">
        <w:rPr>
          <w:rFonts w:ascii="Arial" w:hAnsi="Arial"/>
        </w:rPr>
        <w:t>Boards of Health</w:t>
      </w:r>
      <w:r w:rsidRPr="00271B16">
        <w:rPr>
          <w:rFonts w:ascii="Arial" w:hAnsi="Arial"/>
        </w:rPr>
        <w:t xml:space="preserve"> and other agencies to collectively identify and support the use of safe and effective mosquito control measures based on integrated pest management (IPM) principles. The use of pesticides as a means to reduce human risk is one of several methods used as part of an overall strategy.</w:t>
      </w:r>
    </w:p>
    <w:p w14:paraId="33E56619" w14:textId="77777777" w:rsidR="005761B2" w:rsidRPr="00271B16" w:rsidRDefault="005761B2" w:rsidP="009F3FCA">
      <w:pPr>
        <w:autoSpaceDE w:val="0"/>
        <w:autoSpaceDN w:val="0"/>
        <w:adjustRightInd w:val="0"/>
        <w:rPr>
          <w:rFonts w:ascii="Arial" w:hAnsi="Arial"/>
        </w:rPr>
      </w:pPr>
    </w:p>
    <w:p w14:paraId="62566C02" w14:textId="2723977B" w:rsidR="00AC5C4E" w:rsidRPr="00271B16" w:rsidRDefault="009C0DF3" w:rsidP="009F3FCA">
      <w:pPr>
        <w:autoSpaceDE w:val="0"/>
        <w:autoSpaceDN w:val="0"/>
        <w:adjustRightInd w:val="0"/>
        <w:rPr>
          <w:rFonts w:ascii="Arial" w:hAnsi="Arial"/>
        </w:rPr>
      </w:pPr>
      <w:r w:rsidRPr="00271B16">
        <w:rPr>
          <w:rFonts w:ascii="Arial" w:hAnsi="Arial"/>
        </w:rPr>
        <w:t>The SRMCB</w:t>
      </w:r>
      <w:r w:rsidR="00F95ACD" w:rsidRPr="00271B16">
        <w:rPr>
          <w:rFonts w:ascii="Arial" w:hAnsi="Arial"/>
        </w:rPr>
        <w:t>’s</w:t>
      </w:r>
      <w:r w:rsidRPr="00271B16">
        <w:rPr>
          <w:rFonts w:ascii="Arial" w:hAnsi="Arial"/>
        </w:rPr>
        <w:t xml:space="preserve"> ‘Operational Response Plan to Reduce the Risk of Mosquito-Borne Disease in Massachusetts’ addresses the issues related to the operational aspects of adult mosquito surveillance and control to prevent and/or reduce the risk of mosquito-borne diseases. The plan may be </w:t>
      </w:r>
      <w:r w:rsidR="00031586" w:rsidRPr="00271B16">
        <w:rPr>
          <w:rFonts w:ascii="Arial" w:hAnsi="Arial"/>
        </w:rPr>
        <w:t xml:space="preserve">accessed </w:t>
      </w:r>
      <w:r w:rsidR="00F95ACD" w:rsidRPr="00271B16">
        <w:rPr>
          <w:rFonts w:ascii="Arial" w:hAnsi="Arial"/>
        </w:rPr>
        <w:t>online</w:t>
      </w:r>
      <w:r w:rsidRPr="00271B16">
        <w:rPr>
          <w:rFonts w:ascii="Arial" w:hAnsi="Arial"/>
        </w:rPr>
        <w:t xml:space="preserve"> </w:t>
      </w:r>
      <w:r w:rsidR="00031586" w:rsidRPr="00271B16">
        <w:rPr>
          <w:rFonts w:ascii="Arial" w:hAnsi="Arial"/>
        </w:rPr>
        <w:t>from</w:t>
      </w:r>
      <w:r w:rsidRPr="00271B16">
        <w:rPr>
          <w:rFonts w:ascii="Arial" w:hAnsi="Arial"/>
        </w:rPr>
        <w:t xml:space="preserve"> </w:t>
      </w:r>
      <w:hyperlink r:id="rId17" w:history="1">
        <w:r w:rsidR="00BA413E" w:rsidRPr="00BA413E">
          <w:rPr>
            <w:rStyle w:val="Hyperlink"/>
            <w:rFonts w:ascii="Arial" w:hAnsi="Arial" w:cs="Arial"/>
          </w:rPr>
          <w:t>Massachusetts Emergency Operations Response Plan for Mosquito-Borne Illness | Mass</w:t>
        </w:r>
        <w:r w:rsidR="00BA413E" w:rsidRPr="00271B16">
          <w:rPr>
            <w:rStyle w:val="Hyperlink"/>
            <w:rFonts w:ascii="Arial" w:hAnsi="Arial"/>
          </w:rPr>
          <w:t>.gov</w:t>
        </w:r>
      </w:hyperlink>
      <w:r w:rsidR="00BA413E" w:rsidRPr="00271B16">
        <w:rPr>
          <w:rFonts w:ascii="Arial" w:hAnsi="Arial"/>
        </w:rPr>
        <w:t>.</w:t>
      </w:r>
    </w:p>
    <w:p w14:paraId="287A7A52" w14:textId="77777777" w:rsidR="009F3FCA" w:rsidRPr="00271B16" w:rsidRDefault="009F3FCA" w:rsidP="009F3FCA">
      <w:pPr>
        <w:autoSpaceDE w:val="0"/>
        <w:autoSpaceDN w:val="0"/>
        <w:adjustRightInd w:val="0"/>
        <w:rPr>
          <w:rFonts w:ascii="Arial" w:hAnsi="Arial"/>
        </w:rPr>
      </w:pPr>
    </w:p>
    <w:p w14:paraId="5CFB7525" w14:textId="082B539D" w:rsidR="00AD4F0C" w:rsidRPr="00271B16" w:rsidRDefault="00393535">
      <w:pPr>
        <w:rPr>
          <w:rFonts w:ascii="Arial" w:hAnsi="Arial"/>
        </w:rPr>
      </w:pPr>
      <w:bookmarkStart w:id="0" w:name="_Toc164485475"/>
      <w:r w:rsidRPr="00271B16">
        <w:rPr>
          <w:rFonts w:ascii="Arial" w:hAnsi="Arial"/>
        </w:rPr>
        <w:t>In 2006, the SRMCB created the Mosquito Advisory Group (MAG) to provide independent, scientific advice to the SRMCB regarding the justification, timing, location and options for intervention tactics to prevent</w:t>
      </w:r>
      <w:r w:rsidR="00BD1F36" w:rsidRPr="00271B16">
        <w:rPr>
          <w:rFonts w:ascii="Arial" w:hAnsi="Arial"/>
        </w:rPr>
        <w:t>,</w:t>
      </w:r>
      <w:r w:rsidRPr="00271B16">
        <w:rPr>
          <w:rFonts w:ascii="Arial" w:hAnsi="Arial"/>
        </w:rPr>
        <w:t xml:space="preserve"> suppress</w:t>
      </w:r>
      <w:r w:rsidR="00BD1F36" w:rsidRPr="00271B16">
        <w:rPr>
          <w:rFonts w:ascii="Arial" w:hAnsi="Arial"/>
        </w:rPr>
        <w:t>, or</w:t>
      </w:r>
      <w:r w:rsidRPr="00271B16">
        <w:rPr>
          <w:rFonts w:ascii="Arial" w:hAnsi="Arial"/>
        </w:rPr>
        <w:t xml:space="preserve"> contain infected mosquito populations that may otherwise result in an outbreak of disease in people and animals.</w:t>
      </w:r>
      <w:r w:rsidR="0048083B" w:rsidRPr="00271B16">
        <w:rPr>
          <w:rFonts w:ascii="Arial" w:hAnsi="Arial"/>
        </w:rPr>
        <w:t xml:space="preserve"> The MAG has been involved in all decisions to recommend aerial spray interventions since 2006. MDAR and DPH meet with the MAG at the beginning of </w:t>
      </w:r>
      <w:r w:rsidR="005761B2" w:rsidRPr="00271B16">
        <w:rPr>
          <w:rFonts w:ascii="Arial" w:hAnsi="Arial"/>
        </w:rPr>
        <w:t xml:space="preserve">each </w:t>
      </w:r>
      <w:r w:rsidR="0048083B" w:rsidRPr="00271B16">
        <w:rPr>
          <w:rFonts w:ascii="Arial" w:hAnsi="Arial"/>
        </w:rPr>
        <w:t xml:space="preserve">season, regularly throughout </w:t>
      </w:r>
      <w:r w:rsidR="005761B2" w:rsidRPr="00271B16">
        <w:rPr>
          <w:rFonts w:ascii="Arial" w:hAnsi="Arial"/>
        </w:rPr>
        <w:t xml:space="preserve">any </w:t>
      </w:r>
      <w:r w:rsidR="0048083B" w:rsidRPr="00271B16">
        <w:rPr>
          <w:rFonts w:ascii="Arial" w:hAnsi="Arial"/>
        </w:rPr>
        <w:t>season</w:t>
      </w:r>
      <w:r w:rsidR="005761B2" w:rsidRPr="00271B16">
        <w:rPr>
          <w:rFonts w:ascii="Arial" w:hAnsi="Arial"/>
        </w:rPr>
        <w:t xml:space="preserve"> with activity</w:t>
      </w:r>
      <w:r w:rsidR="0048083B" w:rsidRPr="00271B16">
        <w:rPr>
          <w:rFonts w:ascii="Arial" w:hAnsi="Arial"/>
        </w:rPr>
        <w:t xml:space="preserve">, and </w:t>
      </w:r>
      <w:r w:rsidR="007675AD" w:rsidRPr="00271B16">
        <w:rPr>
          <w:rFonts w:ascii="Arial" w:hAnsi="Arial"/>
        </w:rPr>
        <w:t>as needed</w:t>
      </w:r>
      <w:r w:rsidR="0048083B" w:rsidRPr="00271B16">
        <w:rPr>
          <w:rFonts w:ascii="Arial" w:hAnsi="Arial"/>
        </w:rPr>
        <w:t xml:space="preserve"> to seek advice on any emergent situations</w:t>
      </w:r>
      <w:r w:rsidR="00175D62" w:rsidRPr="00271B16">
        <w:rPr>
          <w:rFonts w:ascii="Arial" w:hAnsi="Arial"/>
        </w:rPr>
        <w:t>.</w:t>
      </w:r>
    </w:p>
    <w:p w14:paraId="407C09C6" w14:textId="25B23CF5" w:rsidR="009C0DF3" w:rsidRPr="00271B16" w:rsidRDefault="009C0DF3" w:rsidP="00271B16">
      <w:pPr>
        <w:pStyle w:val="Heading3"/>
        <w:rPr>
          <w:b w:val="0"/>
          <w:sz w:val="24"/>
          <w:u w:val="single"/>
        </w:rPr>
      </w:pPr>
      <w:r w:rsidRPr="00271B16">
        <w:rPr>
          <w:sz w:val="24"/>
          <w:u w:val="single"/>
        </w:rPr>
        <w:t xml:space="preserve">C. Mosquito Control </w:t>
      </w:r>
      <w:r w:rsidR="00BD1F36" w:rsidRPr="00271B16">
        <w:rPr>
          <w:sz w:val="24"/>
          <w:u w:val="single"/>
        </w:rPr>
        <w:t xml:space="preserve">Districts </w:t>
      </w:r>
      <w:r w:rsidRPr="00271B16">
        <w:rPr>
          <w:sz w:val="24"/>
          <w:u w:val="single"/>
        </w:rPr>
        <w:t>(MC</w:t>
      </w:r>
      <w:r w:rsidR="00BD1F36" w:rsidRPr="00271B16">
        <w:rPr>
          <w:sz w:val="24"/>
          <w:u w:val="single"/>
        </w:rPr>
        <w:t>D</w:t>
      </w:r>
      <w:r w:rsidR="00F95ACD" w:rsidRPr="00271B16">
        <w:rPr>
          <w:sz w:val="24"/>
          <w:u w:val="single"/>
        </w:rPr>
        <w:t>s</w:t>
      </w:r>
      <w:r w:rsidRPr="00271B16">
        <w:rPr>
          <w:sz w:val="24"/>
          <w:u w:val="single"/>
        </w:rPr>
        <w:t>)</w:t>
      </w:r>
      <w:bookmarkEnd w:id="0"/>
    </w:p>
    <w:p w14:paraId="718FD1A9" w14:textId="77777777" w:rsidR="009C0DF3" w:rsidRPr="00271B16" w:rsidRDefault="009C0DF3">
      <w:pPr>
        <w:pStyle w:val="NormalWeb"/>
        <w:spacing w:before="0" w:beforeAutospacing="0" w:after="0" w:afterAutospacing="0"/>
        <w:rPr>
          <w:rFonts w:ascii="Arial" w:hAnsi="Arial"/>
        </w:rPr>
      </w:pPr>
    </w:p>
    <w:p w14:paraId="356B2D57" w14:textId="22BACF96" w:rsidR="009F3FCA" w:rsidRPr="00271B16" w:rsidRDefault="009C0DF3" w:rsidP="00343D49">
      <w:pPr>
        <w:autoSpaceDE w:val="0"/>
        <w:autoSpaceDN w:val="0"/>
        <w:adjustRightInd w:val="0"/>
        <w:rPr>
          <w:rFonts w:ascii="Arial" w:hAnsi="Arial"/>
          <w:color w:val="000000"/>
        </w:rPr>
      </w:pPr>
      <w:r w:rsidRPr="00271B16">
        <w:rPr>
          <w:rFonts w:ascii="Arial" w:hAnsi="Arial"/>
        </w:rPr>
        <w:t xml:space="preserve">There are </w:t>
      </w:r>
      <w:r w:rsidR="00D30326" w:rsidRPr="00271B16">
        <w:rPr>
          <w:rFonts w:ascii="Arial" w:hAnsi="Arial"/>
        </w:rPr>
        <w:t>1</w:t>
      </w:r>
      <w:r w:rsidR="00C6089F" w:rsidRPr="00271B16">
        <w:rPr>
          <w:rFonts w:ascii="Arial" w:hAnsi="Arial"/>
        </w:rPr>
        <w:t>1</w:t>
      </w:r>
      <w:r w:rsidR="00D30326" w:rsidRPr="00271B16">
        <w:rPr>
          <w:rFonts w:ascii="Arial" w:hAnsi="Arial"/>
        </w:rPr>
        <w:t xml:space="preserve"> </w:t>
      </w:r>
      <w:r w:rsidRPr="00271B16">
        <w:rPr>
          <w:rFonts w:ascii="Arial" w:hAnsi="Arial"/>
        </w:rPr>
        <w:t xml:space="preserve">organized </w:t>
      </w:r>
      <w:r w:rsidR="00F95ACD" w:rsidRPr="00271B16">
        <w:rPr>
          <w:rFonts w:ascii="Arial" w:hAnsi="Arial"/>
        </w:rPr>
        <w:t>M</w:t>
      </w:r>
      <w:r w:rsidRPr="00271B16">
        <w:rPr>
          <w:rFonts w:ascii="Arial" w:hAnsi="Arial"/>
        </w:rPr>
        <w:t xml:space="preserve">osquito </w:t>
      </w:r>
      <w:r w:rsidR="00F95ACD" w:rsidRPr="00271B16">
        <w:rPr>
          <w:rFonts w:ascii="Arial" w:hAnsi="Arial"/>
        </w:rPr>
        <w:t>C</w:t>
      </w:r>
      <w:r w:rsidRPr="00271B16">
        <w:rPr>
          <w:rFonts w:ascii="Arial" w:hAnsi="Arial"/>
        </w:rPr>
        <w:t xml:space="preserve">ontrol </w:t>
      </w:r>
      <w:r w:rsidR="00F95ACD" w:rsidRPr="00271B16">
        <w:rPr>
          <w:rFonts w:ascii="Arial" w:hAnsi="Arial"/>
        </w:rPr>
        <w:t>D</w:t>
      </w:r>
      <w:r w:rsidRPr="00271B16">
        <w:rPr>
          <w:rFonts w:ascii="Arial" w:hAnsi="Arial"/>
        </w:rPr>
        <w:t xml:space="preserve">istricts </w:t>
      </w:r>
      <w:r w:rsidR="00BD1F36" w:rsidRPr="00271B16">
        <w:rPr>
          <w:rFonts w:ascii="Arial" w:hAnsi="Arial"/>
        </w:rPr>
        <w:t>or Projects</w:t>
      </w:r>
      <w:r w:rsidR="00BB5CA0" w:rsidRPr="00271B16">
        <w:rPr>
          <w:rFonts w:ascii="Arial" w:hAnsi="Arial"/>
        </w:rPr>
        <w:t xml:space="preserve"> (MCDs)</w:t>
      </w:r>
      <w:r w:rsidR="00BD1F36" w:rsidRPr="00271B16">
        <w:rPr>
          <w:rFonts w:ascii="Arial" w:hAnsi="Arial"/>
        </w:rPr>
        <w:t xml:space="preserve"> </w:t>
      </w:r>
      <w:r w:rsidRPr="00271B16">
        <w:rPr>
          <w:rFonts w:ascii="Arial" w:hAnsi="Arial"/>
        </w:rPr>
        <w:t xml:space="preserve">located throughout </w:t>
      </w:r>
      <w:r w:rsidR="0067439F" w:rsidRPr="00271B16">
        <w:rPr>
          <w:rFonts w:ascii="Arial" w:hAnsi="Arial"/>
        </w:rPr>
        <w:t>Massachusetts</w:t>
      </w:r>
      <w:r w:rsidRPr="00271B16">
        <w:rPr>
          <w:rFonts w:ascii="Arial" w:hAnsi="Arial"/>
        </w:rPr>
        <w:t>. </w:t>
      </w:r>
      <w:r w:rsidR="0067439F" w:rsidRPr="00271B16">
        <w:rPr>
          <w:rFonts w:ascii="Arial" w:hAnsi="Arial"/>
        </w:rPr>
        <w:t>All</w:t>
      </w:r>
      <w:r w:rsidRPr="00271B16">
        <w:rPr>
          <w:rFonts w:ascii="Arial" w:hAnsi="Arial"/>
        </w:rPr>
        <w:t xml:space="preserve"> the mosquito control activities of these agencies are performed under the aegis of the SRMCB. </w:t>
      </w:r>
      <w:r w:rsidR="00F95ACD" w:rsidRPr="00271B16">
        <w:rPr>
          <w:rFonts w:ascii="Arial" w:hAnsi="Arial"/>
        </w:rPr>
        <w:t>MC</w:t>
      </w:r>
      <w:r w:rsidR="00BD1F36" w:rsidRPr="00271B16">
        <w:rPr>
          <w:rFonts w:ascii="Arial" w:hAnsi="Arial"/>
        </w:rPr>
        <w:t>D</w:t>
      </w:r>
      <w:r w:rsidR="00F95ACD" w:rsidRPr="00271B16">
        <w:rPr>
          <w:rFonts w:ascii="Arial" w:hAnsi="Arial"/>
        </w:rPr>
        <w:t>s</w:t>
      </w:r>
      <w:r w:rsidRPr="00271B16">
        <w:rPr>
          <w:rFonts w:ascii="Arial" w:hAnsi="Arial"/>
        </w:rPr>
        <w:t xml:space="preserve"> collaborate with local boards of health in their jurisdictions to </w:t>
      </w:r>
      <w:r w:rsidR="008E3743" w:rsidRPr="00271B16">
        <w:rPr>
          <w:rFonts w:ascii="Arial" w:hAnsi="Arial"/>
        </w:rPr>
        <w:t xml:space="preserve">perform public education, promote the use of personal protection and to </w:t>
      </w:r>
      <w:r w:rsidRPr="00271B16">
        <w:rPr>
          <w:rFonts w:ascii="Arial" w:hAnsi="Arial"/>
        </w:rPr>
        <w:t xml:space="preserve">control mosquitoes. </w:t>
      </w:r>
      <w:r w:rsidR="008E3743" w:rsidRPr="00271B16">
        <w:rPr>
          <w:rFonts w:ascii="Arial" w:hAnsi="Arial"/>
        </w:rPr>
        <w:t>L</w:t>
      </w:r>
      <w:r w:rsidRPr="00271B16">
        <w:rPr>
          <w:rFonts w:ascii="Arial" w:hAnsi="Arial"/>
        </w:rPr>
        <w:t xml:space="preserve">ocally authorized </w:t>
      </w:r>
      <w:r w:rsidR="008E3743" w:rsidRPr="00271B16">
        <w:rPr>
          <w:rFonts w:ascii="Arial" w:hAnsi="Arial"/>
        </w:rPr>
        <w:t xml:space="preserve">mosquito control </w:t>
      </w:r>
      <w:r w:rsidRPr="00271B16">
        <w:rPr>
          <w:rFonts w:ascii="Arial" w:hAnsi="Arial"/>
        </w:rPr>
        <w:t xml:space="preserve">efforts employ a variety of targeted activities for source reduction, </w:t>
      </w:r>
      <w:proofErr w:type="spellStart"/>
      <w:r w:rsidRPr="00271B16">
        <w:rPr>
          <w:rFonts w:ascii="Arial" w:hAnsi="Arial"/>
        </w:rPr>
        <w:t>larviciding</w:t>
      </w:r>
      <w:proofErr w:type="spellEnd"/>
      <w:r w:rsidRPr="00271B16">
        <w:rPr>
          <w:rFonts w:ascii="Arial" w:hAnsi="Arial"/>
        </w:rPr>
        <w:t xml:space="preserve"> and </w:t>
      </w:r>
      <w:proofErr w:type="spellStart"/>
      <w:r w:rsidRPr="00271B16">
        <w:rPr>
          <w:rFonts w:ascii="Arial" w:hAnsi="Arial"/>
        </w:rPr>
        <w:t>adulticiding</w:t>
      </w:r>
      <w:proofErr w:type="spellEnd"/>
      <w:r w:rsidRPr="00271B16">
        <w:rPr>
          <w:rFonts w:ascii="Arial" w:hAnsi="Arial"/>
        </w:rPr>
        <w:t xml:space="preserve"> that are in compliance with the SRMCB Operational Response plan. </w:t>
      </w:r>
      <w:r w:rsidR="00343D49" w:rsidRPr="00271B16">
        <w:rPr>
          <w:rFonts w:ascii="Arial" w:hAnsi="Arial"/>
          <w:color w:val="000000"/>
        </w:rPr>
        <w:t xml:space="preserve">Additional details relating to </w:t>
      </w:r>
      <w:r w:rsidR="005F3E79" w:rsidRPr="00271B16">
        <w:rPr>
          <w:rFonts w:ascii="Arial" w:hAnsi="Arial"/>
          <w:color w:val="000000"/>
        </w:rPr>
        <w:t>MC</w:t>
      </w:r>
      <w:r w:rsidR="00BD1F36" w:rsidRPr="00271B16">
        <w:rPr>
          <w:rFonts w:ascii="Arial" w:hAnsi="Arial"/>
          <w:color w:val="000000"/>
        </w:rPr>
        <w:t>D</w:t>
      </w:r>
      <w:r w:rsidR="005F3E79" w:rsidRPr="00271B16">
        <w:rPr>
          <w:rFonts w:ascii="Arial" w:hAnsi="Arial"/>
          <w:color w:val="000000"/>
        </w:rPr>
        <w:t>s</w:t>
      </w:r>
      <w:r w:rsidR="00343D49" w:rsidRPr="00271B16">
        <w:rPr>
          <w:rFonts w:ascii="Arial" w:hAnsi="Arial"/>
          <w:color w:val="000000"/>
        </w:rPr>
        <w:t xml:space="preserve"> may be found within the SRMCB Operational Plan</w:t>
      </w:r>
      <w:r w:rsidR="005F3E79" w:rsidRPr="00271B16">
        <w:rPr>
          <w:rFonts w:ascii="Arial" w:hAnsi="Arial"/>
          <w:color w:val="000000"/>
        </w:rPr>
        <w:t xml:space="preserve"> and online at</w:t>
      </w:r>
      <w:r w:rsidR="00175D62" w:rsidRPr="00271B16">
        <w:rPr>
          <w:rFonts w:ascii="Arial" w:hAnsi="Arial"/>
          <w:color w:val="000000"/>
        </w:rPr>
        <w:t>:</w:t>
      </w:r>
    </w:p>
    <w:p w14:paraId="6BB740A3" w14:textId="4EFC10A9" w:rsidR="009F3FCA" w:rsidRPr="00271B16" w:rsidRDefault="00B914CD" w:rsidP="00343D49">
      <w:pPr>
        <w:autoSpaceDE w:val="0"/>
        <w:autoSpaceDN w:val="0"/>
        <w:adjustRightInd w:val="0"/>
        <w:rPr>
          <w:rFonts w:ascii="Arial" w:hAnsi="Arial"/>
          <w:color w:val="000000"/>
        </w:rPr>
      </w:pPr>
      <w:hyperlink r:id="rId18" w:history="1">
        <w:r w:rsidRPr="00B914CD">
          <w:rPr>
            <w:rStyle w:val="Hyperlink"/>
            <w:rFonts w:ascii="Arial" w:hAnsi="Arial" w:cs="Arial"/>
          </w:rPr>
          <w:t>State Reclamation and Mosquito Control Board (SRMCB) | Mass.gov</w:t>
        </w:r>
      </w:hyperlink>
      <w:r w:rsidRPr="00271B16">
        <w:rPr>
          <w:rFonts w:ascii="Arial" w:hAnsi="Arial"/>
          <w:color w:val="000000"/>
        </w:rPr>
        <w:t xml:space="preserve"> </w:t>
      </w:r>
      <w:r w:rsidR="005761B2" w:rsidRPr="00271B16">
        <w:rPr>
          <w:rFonts w:ascii="Arial" w:hAnsi="Arial"/>
        </w:rPr>
        <w:t>and</w:t>
      </w:r>
    </w:p>
    <w:p w14:paraId="7037ABD7" w14:textId="3717FD4F" w:rsidR="002B3B1D" w:rsidRPr="00271B16" w:rsidRDefault="003F5287" w:rsidP="00343D49">
      <w:pPr>
        <w:autoSpaceDE w:val="0"/>
        <w:autoSpaceDN w:val="0"/>
        <w:adjustRightInd w:val="0"/>
        <w:rPr>
          <w:rFonts w:ascii="Arial" w:hAnsi="Arial"/>
        </w:rPr>
      </w:pPr>
      <w:hyperlink r:id="rId19" w:history="1">
        <w:r w:rsidRPr="003F5287">
          <w:rPr>
            <w:rStyle w:val="Hyperlink"/>
            <w:rFonts w:ascii="Arial" w:hAnsi="Arial" w:cs="Arial"/>
          </w:rPr>
          <w:t>Massachusetts Emergency Operations Response Plan for Mosquito-Borne Illness | Mass.gov</w:t>
        </w:r>
      </w:hyperlink>
      <w:r w:rsidR="005761B2" w:rsidRPr="00271B16">
        <w:rPr>
          <w:rFonts w:ascii="Arial" w:hAnsi="Arial"/>
        </w:rPr>
        <w:t>.</w:t>
      </w:r>
    </w:p>
    <w:p w14:paraId="22C85669" w14:textId="77777777" w:rsidR="00E36612" w:rsidRPr="00271B16" w:rsidRDefault="00E36612" w:rsidP="00343D49">
      <w:pPr>
        <w:autoSpaceDE w:val="0"/>
        <w:autoSpaceDN w:val="0"/>
        <w:adjustRightInd w:val="0"/>
        <w:rPr>
          <w:rFonts w:ascii="Arial" w:hAnsi="Arial"/>
          <w:color w:val="000000"/>
        </w:rPr>
      </w:pPr>
    </w:p>
    <w:p w14:paraId="7AA7C4FF" w14:textId="77777777" w:rsidR="00E36612" w:rsidRPr="00271B16" w:rsidRDefault="00E36612" w:rsidP="00271B16">
      <w:pPr>
        <w:pStyle w:val="Heading3"/>
        <w:rPr>
          <w:b w:val="0"/>
          <w:sz w:val="24"/>
          <w:u w:val="single"/>
        </w:rPr>
      </w:pPr>
      <w:r w:rsidRPr="00271B16">
        <w:rPr>
          <w:sz w:val="24"/>
          <w:u w:val="single"/>
        </w:rPr>
        <w:t xml:space="preserve">D. Local </w:t>
      </w:r>
      <w:r w:rsidR="00CE00A0" w:rsidRPr="00271B16">
        <w:rPr>
          <w:sz w:val="24"/>
          <w:u w:val="single"/>
        </w:rPr>
        <w:t>Boards of Health</w:t>
      </w:r>
      <w:r w:rsidRPr="00271B16">
        <w:rPr>
          <w:sz w:val="24"/>
          <w:u w:val="single"/>
        </w:rPr>
        <w:t xml:space="preserve"> (LBOHs)</w:t>
      </w:r>
    </w:p>
    <w:p w14:paraId="113D5616" w14:textId="77777777" w:rsidR="00E36612" w:rsidRPr="00271B16" w:rsidRDefault="00E36612" w:rsidP="00343D49">
      <w:pPr>
        <w:autoSpaceDE w:val="0"/>
        <w:autoSpaceDN w:val="0"/>
        <w:adjustRightInd w:val="0"/>
        <w:rPr>
          <w:rFonts w:ascii="Arial" w:hAnsi="Arial"/>
          <w:b/>
          <w:color w:val="000000"/>
        </w:rPr>
      </w:pPr>
    </w:p>
    <w:p w14:paraId="791C4FBF" w14:textId="7DC78FB9" w:rsidR="00E36612" w:rsidRPr="00271B16" w:rsidRDefault="00E36612" w:rsidP="00343D49">
      <w:pPr>
        <w:autoSpaceDE w:val="0"/>
        <w:autoSpaceDN w:val="0"/>
        <w:adjustRightInd w:val="0"/>
        <w:rPr>
          <w:rFonts w:ascii="Arial" w:hAnsi="Arial"/>
          <w:color w:val="000000"/>
        </w:rPr>
      </w:pPr>
      <w:r w:rsidRPr="00271B16">
        <w:rPr>
          <w:rFonts w:ascii="Arial" w:hAnsi="Arial"/>
          <w:color w:val="000000"/>
        </w:rPr>
        <w:t>LBOH</w:t>
      </w:r>
      <w:r w:rsidR="00CE00A0" w:rsidRPr="00271B16">
        <w:rPr>
          <w:rFonts w:ascii="Arial" w:hAnsi="Arial"/>
          <w:color w:val="000000"/>
        </w:rPr>
        <w:t xml:space="preserve">s </w:t>
      </w:r>
      <w:r w:rsidR="009F3CC4" w:rsidRPr="00271B16">
        <w:rPr>
          <w:rFonts w:ascii="Arial" w:hAnsi="Arial"/>
          <w:color w:val="000000"/>
        </w:rPr>
        <w:t xml:space="preserve">are </w:t>
      </w:r>
      <w:r w:rsidR="00332040" w:rsidRPr="00271B16">
        <w:rPr>
          <w:rFonts w:ascii="Arial" w:hAnsi="Arial"/>
          <w:color w:val="000000"/>
        </w:rPr>
        <w:t xml:space="preserve">the local health authorities and </w:t>
      </w:r>
      <w:r w:rsidR="009F3CC4" w:rsidRPr="00271B16">
        <w:rPr>
          <w:rFonts w:ascii="Arial" w:hAnsi="Arial"/>
          <w:color w:val="000000"/>
        </w:rPr>
        <w:t>the primary point</w:t>
      </w:r>
      <w:r w:rsidR="00332040" w:rsidRPr="00271B16">
        <w:rPr>
          <w:rFonts w:ascii="Arial" w:hAnsi="Arial"/>
          <w:color w:val="000000"/>
        </w:rPr>
        <w:t>s</w:t>
      </w:r>
      <w:r w:rsidR="009F3CC4" w:rsidRPr="00271B16">
        <w:rPr>
          <w:rFonts w:ascii="Arial" w:hAnsi="Arial"/>
          <w:color w:val="000000"/>
        </w:rPr>
        <w:t xml:space="preserve"> of contact within a </w:t>
      </w:r>
      <w:r w:rsidR="001A2DE6" w:rsidRPr="00271B16">
        <w:rPr>
          <w:rFonts w:ascii="Arial" w:hAnsi="Arial"/>
          <w:color w:val="000000"/>
        </w:rPr>
        <w:t xml:space="preserve">municipality </w:t>
      </w:r>
      <w:r w:rsidR="009F3CC4" w:rsidRPr="00271B16">
        <w:rPr>
          <w:rFonts w:ascii="Arial" w:hAnsi="Arial"/>
          <w:color w:val="000000"/>
        </w:rPr>
        <w:t xml:space="preserve">for </w:t>
      </w:r>
      <w:r w:rsidR="008B4EB2" w:rsidRPr="00271B16">
        <w:rPr>
          <w:rFonts w:ascii="Arial" w:hAnsi="Arial"/>
          <w:color w:val="000000"/>
        </w:rPr>
        <w:t>DPH</w:t>
      </w:r>
      <w:r w:rsidR="009F3CC4" w:rsidRPr="00271B16">
        <w:rPr>
          <w:rFonts w:ascii="Arial" w:hAnsi="Arial"/>
          <w:color w:val="000000"/>
        </w:rPr>
        <w:t>. Surveillance information is communicated to the LBOH who may work with their MC</w:t>
      </w:r>
      <w:r w:rsidR="00243C5A" w:rsidRPr="00271B16">
        <w:rPr>
          <w:rFonts w:ascii="Arial" w:hAnsi="Arial"/>
          <w:color w:val="000000"/>
        </w:rPr>
        <w:t>D</w:t>
      </w:r>
      <w:r w:rsidR="009F3CC4" w:rsidRPr="00271B16">
        <w:rPr>
          <w:rFonts w:ascii="Arial" w:hAnsi="Arial"/>
          <w:color w:val="000000"/>
        </w:rPr>
        <w:t xml:space="preserve"> (if any) to determine mosquito control response activities, </w:t>
      </w:r>
      <w:r w:rsidR="00D15C80" w:rsidRPr="00271B16">
        <w:rPr>
          <w:rFonts w:ascii="Arial" w:hAnsi="Arial"/>
          <w:color w:val="000000"/>
        </w:rPr>
        <w:t xml:space="preserve">conduct </w:t>
      </w:r>
      <w:r w:rsidR="009F3CC4" w:rsidRPr="00271B16">
        <w:rPr>
          <w:rFonts w:ascii="Arial" w:hAnsi="Arial"/>
          <w:color w:val="000000"/>
        </w:rPr>
        <w:t xml:space="preserve">educational outreach via the media and/or other means, investigate cases, disseminate surveillance and risk assessment information to other </w:t>
      </w:r>
      <w:r w:rsidR="001A2DE6" w:rsidRPr="00271B16">
        <w:rPr>
          <w:rFonts w:ascii="Arial" w:hAnsi="Arial"/>
          <w:color w:val="000000"/>
        </w:rPr>
        <w:t xml:space="preserve">municipal </w:t>
      </w:r>
      <w:r w:rsidR="009F3CC4" w:rsidRPr="00271B16">
        <w:rPr>
          <w:rFonts w:ascii="Arial" w:hAnsi="Arial"/>
          <w:color w:val="000000"/>
        </w:rPr>
        <w:t>leaders</w:t>
      </w:r>
      <w:r w:rsidR="00243C5A" w:rsidRPr="00271B16">
        <w:rPr>
          <w:rFonts w:ascii="Arial" w:hAnsi="Arial"/>
          <w:color w:val="000000"/>
        </w:rPr>
        <w:t>,</w:t>
      </w:r>
      <w:r w:rsidR="009F3CC4" w:rsidRPr="00271B16">
        <w:rPr>
          <w:rFonts w:ascii="Arial" w:hAnsi="Arial"/>
          <w:color w:val="000000"/>
        </w:rPr>
        <w:t xml:space="preserve"> and undertake other activities based on their needs.</w:t>
      </w:r>
    </w:p>
    <w:p w14:paraId="4E2C56B6" w14:textId="77777777" w:rsidR="00B12B70" w:rsidRPr="00271B16" w:rsidRDefault="00B12B70">
      <w:pPr>
        <w:pStyle w:val="NormalWeb"/>
        <w:spacing w:before="0" w:beforeAutospacing="0" w:after="0" w:afterAutospacing="0"/>
        <w:rPr>
          <w:rStyle w:val="Strong"/>
          <w:rFonts w:ascii="Arial" w:hAnsi="Arial"/>
        </w:rPr>
      </w:pPr>
    </w:p>
    <w:p w14:paraId="16075591" w14:textId="77777777" w:rsidR="009C0DF3" w:rsidRPr="00271B16" w:rsidRDefault="009C0DF3" w:rsidP="00271B16">
      <w:pPr>
        <w:pStyle w:val="Heading2"/>
        <w:rPr>
          <w:rStyle w:val="Strong"/>
          <w:rFonts w:ascii="Arial" w:hAnsi="Arial"/>
        </w:rPr>
      </w:pPr>
      <w:r w:rsidRPr="00271B16">
        <w:rPr>
          <w:rStyle w:val="Strong"/>
          <w:rFonts w:ascii="Arial" w:hAnsi="Arial"/>
          <w:b/>
        </w:rPr>
        <w:t xml:space="preserve">V. SURVEILLANCE </w:t>
      </w:r>
    </w:p>
    <w:p w14:paraId="326A6029" w14:textId="77777777" w:rsidR="009C0DF3" w:rsidRPr="00271B16" w:rsidRDefault="009C0DF3">
      <w:pPr>
        <w:pStyle w:val="NormalWeb"/>
        <w:spacing w:before="0" w:beforeAutospacing="0" w:after="0" w:afterAutospacing="0"/>
        <w:rPr>
          <w:rStyle w:val="Strong"/>
          <w:rFonts w:ascii="Arial" w:hAnsi="Arial"/>
        </w:rPr>
      </w:pPr>
    </w:p>
    <w:p w14:paraId="35F7DF7C" w14:textId="77777777" w:rsidR="009C0DF3" w:rsidRPr="00271B16" w:rsidRDefault="009C0DF3" w:rsidP="00EF06C3">
      <w:pPr>
        <w:pStyle w:val="Heading3"/>
        <w:rPr>
          <w:rStyle w:val="Strong"/>
          <w:b/>
          <w:sz w:val="24"/>
          <w:u w:val="single"/>
        </w:rPr>
      </w:pPr>
      <w:r w:rsidRPr="00271B16">
        <w:rPr>
          <w:rStyle w:val="Strong"/>
          <w:b/>
          <w:sz w:val="24"/>
          <w:u w:val="single"/>
        </w:rPr>
        <w:t xml:space="preserve">A. </w:t>
      </w:r>
      <w:r w:rsidR="004D68DE" w:rsidRPr="00271B16">
        <w:rPr>
          <w:rStyle w:val="Strong"/>
          <w:b/>
          <w:sz w:val="24"/>
          <w:u w:val="single"/>
        </w:rPr>
        <w:t>Mosquito Surveillance</w:t>
      </w:r>
    </w:p>
    <w:p w14:paraId="014562AE" w14:textId="77777777" w:rsidR="009C0DF3" w:rsidRPr="00271B16" w:rsidRDefault="009C0DF3">
      <w:pPr>
        <w:pStyle w:val="NormalWeb"/>
        <w:spacing w:before="0" w:beforeAutospacing="0" w:after="0" w:afterAutospacing="0"/>
        <w:rPr>
          <w:rStyle w:val="Strong"/>
          <w:rFonts w:ascii="Arial" w:hAnsi="Arial"/>
          <w:u w:val="single"/>
        </w:rPr>
      </w:pPr>
    </w:p>
    <w:p w14:paraId="2C008CC9" w14:textId="038CA734" w:rsidR="00B54DD0" w:rsidRPr="00271B16" w:rsidRDefault="00B54DD0" w:rsidP="00B54DD0">
      <w:pPr>
        <w:pStyle w:val="NormalWeb"/>
        <w:spacing w:before="0" w:beforeAutospacing="0" w:after="0" w:afterAutospacing="0"/>
        <w:rPr>
          <w:rFonts w:ascii="Arial" w:hAnsi="Arial"/>
        </w:rPr>
      </w:pPr>
      <w:r w:rsidRPr="00271B16">
        <w:rPr>
          <w:rFonts w:ascii="Arial" w:hAnsi="Arial"/>
        </w:rPr>
        <w:t xml:space="preserve">Mosquito surveillance activities are the foundation of all arbovirus risk assessment and inform appropriate response. Surveillance of certain species of mosquitoes for arboviruses is a core function of </w:t>
      </w:r>
      <w:r w:rsidR="008B4EB2" w:rsidRPr="00271B16">
        <w:rPr>
          <w:rFonts w:ascii="Arial" w:hAnsi="Arial"/>
        </w:rPr>
        <w:t>DPH</w:t>
      </w:r>
      <w:r w:rsidRPr="00271B16">
        <w:rPr>
          <w:rFonts w:ascii="Arial" w:hAnsi="Arial"/>
        </w:rPr>
        <w:t xml:space="preserve"> and the MC</w:t>
      </w:r>
      <w:r w:rsidR="003F58D3" w:rsidRPr="00271B16">
        <w:rPr>
          <w:rFonts w:ascii="Arial" w:hAnsi="Arial"/>
        </w:rPr>
        <w:t>D</w:t>
      </w:r>
      <w:r w:rsidRPr="00271B16">
        <w:rPr>
          <w:rFonts w:ascii="Arial" w:hAnsi="Arial"/>
        </w:rPr>
        <w:t xml:space="preserve">s. Although there are </w:t>
      </w:r>
      <w:r w:rsidR="007675AD" w:rsidRPr="00271B16">
        <w:rPr>
          <w:rFonts w:ascii="Arial" w:hAnsi="Arial"/>
        </w:rPr>
        <w:t>at least</w:t>
      </w:r>
      <w:r w:rsidRPr="00271B16">
        <w:rPr>
          <w:rFonts w:ascii="Arial" w:hAnsi="Arial"/>
        </w:rPr>
        <w:t xml:space="preserve"> 5</w:t>
      </w:r>
      <w:r w:rsidR="007C12E0" w:rsidRPr="00271B16">
        <w:rPr>
          <w:rFonts w:ascii="Arial" w:hAnsi="Arial"/>
        </w:rPr>
        <w:t>2</w:t>
      </w:r>
      <w:r w:rsidRPr="00271B16">
        <w:rPr>
          <w:rFonts w:ascii="Arial" w:hAnsi="Arial"/>
        </w:rPr>
        <w:t xml:space="preserve"> species of mosquitoes found in Massachusetts, only species involved in the spread of </w:t>
      </w:r>
      <w:r w:rsidR="008B4EB2" w:rsidRPr="00271B16">
        <w:rPr>
          <w:rFonts w:ascii="Arial" w:hAnsi="Arial"/>
        </w:rPr>
        <w:t>EEE</w:t>
      </w:r>
      <w:r w:rsidRPr="00271B16">
        <w:rPr>
          <w:rFonts w:ascii="Arial" w:hAnsi="Arial"/>
        </w:rPr>
        <w:t xml:space="preserve"> and WNV are tested for surveillance purposes. Monitoring mosquitoes for the presence of virus provides information to estimate risk to humans. Massachusetts has a long-term field surveillance program </w:t>
      </w:r>
      <w:r w:rsidR="007675AD" w:rsidRPr="00271B16">
        <w:rPr>
          <w:rFonts w:ascii="Arial" w:hAnsi="Arial"/>
        </w:rPr>
        <w:t>in</w:t>
      </w:r>
      <w:r w:rsidRPr="00271B16">
        <w:rPr>
          <w:rFonts w:ascii="Arial" w:hAnsi="Arial"/>
        </w:rPr>
        <w:t xml:space="preserve"> Bristol and Plymouth counties that was initiated in 1957 for EEE and was enhanced in 2000 to include WNV surveillance. The extensive experience in Massachusetts with surveillance for mosquito-borne disease provides expertise and capacity to guide risk reduction efforts. </w:t>
      </w:r>
      <w:r w:rsidR="008B4EB2" w:rsidRPr="00271B16">
        <w:rPr>
          <w:rFonts w:ascii="Arial" w:hAnsi="Arial"/>
        </w:rPr>
        <w:t>DPH</w:t>
      </w:r>
      <w:r w:rsidRPr="00271B16">
        <w:rPr>
          <w:rFonts w:ascii="Arial" w:hAnsi="Arial"/>
        </w:rPr>
        <w:t xml:space="preserve"> uses a comprehensive and flexible strategy that modifies certain surveillance activities in response to trends in disease risk. However, limitations exist. </w:t>
      </w:r>
    </w:p>
    <w:p w14:paraId="2C25C31A" w14:textId="77777777" w:rsidR="00B54DD0" w:rsidRPr="00271B16" w:rsidRDefault="00B54DD0" w:rsidP="00B54DD0">
      <w:pPr>
        <w:pStyle w:val="NormalWeb"/>
        <w:spacing w:before="0" w:beforeAutospacing="0" w:after="0" w:afterAutospacing="0"/>
        <w:rPr>
          <w:rFonts w:ascii="Arial" w:hAnsi="Arial"/>
        </w:rPr>
      </w:pPr>
    </w:p>
    <w:p w14:paraId="3FBA8C3F" w14:textId="6B5DED6D" w:rsidR="00B54DD0" w:rsidRPr="00271B16" w:rsidRDefault="00B54DD0" w:rsidP="00B54DD0">
      <w:pPr>
        <w:pStyle w:val="NormalWeb"/>
        <w:spacing w:before="0" w:beforeAutospacing="0" w:after="0" w:afterAutospacing="0"/>
        <w:rPr>
          <w:rFonts w:ascii="Arial" w:hAnsi="Arial"/>
        </w:rPr>
      </w:pPr>
      <w:r w:rsidRPr="00271B16">
        <w:rPr>
          <w:rFonts w:ascii="Arial" w:hAnsi="Arial"/>
        </w:rPr>
        <w:t xml:space="preserve">With evidence of geographic expansion of EEE activity, </w:t>
      </w:r>
      <w:r w:rsidR="0029422E" w:rsidRPr="00271B16">
        <w:rPr>
          <w:rFonts w:ascii="Arial" w:hAnsi="Arial"/>
        </w:rPr>
        <w:t xml:space="preserve">it continues to be a challenge that </w:t>
      </w:r>
      <w:r w:rsidRPr="00271B16">
        <w:rPr>
          <w:rFonts w:ascii="Arial" w:hAnsi="Arial"/>
        </w:rPr>
        <w:t>40% of municipalities</w:t>
      </w:r>
      <w:r w:rsidR="0029422E" w:rsidRPr="00271B16">
        <w:rPr>
          <w:rFonts w:ascii="Arial" w:hAnsi="Arial"/>
        </w:rPr>
        <w:t>,</w:t>
      </w:r>
      <w:r w:rsidR="00935E33" w:rsidRPr="00271B16">
        <w:rPr>
          <w:rFonts w:ascii="Arial" w:hAnsi="Arial"/>
        </w:rPr>
        <w:t xml:space="preserve"> primarily in Central and Western MA</w:t>
      </w:r>
      <w:r w:rsidR="0029422E" w:rsidRPr="00271B16">
        <w:rPr>
          <w:rFonts w:ascii="Arial" w:hAnsi="Arial"/>
        </w:rPr>
        <w:t>,</w:t>
      </w:r>
      <w:r w:rsidR="00935E33" w:rsidRPr="00271B16">
        <w:rPr>
          <w:rFonts w:ascii="Arial" w:hAnsi="Arial"/>
        </w:rPr>
        <w:t xml:space="preserve"> </w:t>
      </w:r>
      <w:r w:rsidRPr="00271B16">
        <w:rPr>
          <w:rFonts w:ascii="Arial" w:hAnsi="Arial"/>
        </w:rPr>
        <w:t>are not currently members of established MC</w:t>
      </w:r>
      <w:r w:rsidR="0029422E" w:rsidRPr="00271B16">
        <w:rPr>
          <w:rFonts w:ascii="Arial" w:hAnsi="Arial"/>
        </w:rPr>
        <w:t>D</w:t>
      </w:r>
      <w:r w:rsidRPr="00271B16">
        <w:rPr>
          <w:rFonts w:ascii="Arial" w:hAnsi="Arial"/>
        </w:rPr>
        <w:t>s</w:t>
      </w:r>
      <w:r w:rsidR="00935E33" w:rsidRPr="00271B16">
        <w:rPr>
          <w:rFonts w:ascii="Arial" w:hAnsi="Arial"/>
        </w:rPr>
        <w:t xml:space="preserve">. This </w:t>
      </w:r>
      <w:r w:rsidRPr="00271B16">
        <w:rPr>
          <w:rFonts w:ascii="Arial" w:hAnsi="Arial"/>
        </w:rPr>
        <w:t>present</w:t>
      </w:r>
      <w:r w:rsidR="00935E33" w:rsidRPr="00271B16">
        <w:rPr>
          <w:rFonts w:ascii="Arial" w:hAnsi="Arial"/>
        </w:rPr>
        <w:t>s</w:t>
      </w:r>
      <w:r w:rsidRPr="00271B16">
        <w:rPr>
          <w:rFonts w:ascii="Arial" w:hAnsi="Arial"/>
        </w:rPr>
        <w:t xml:space="preserve"> significant gaps in the surveillance system</w:t>
      </w:r>
      <w:r w:rsidR="00935E33" w:rsidRPr="00271B16">
        <w:rPr>
          <w:rFonts w:ascii="Arial" w:hAnsi="Arial"/>
        </w:rPr>
        <w:t xml:space="preserve">, </w:t>
      </w:r>
      <w:r w:rsidRPr="00271B16">
        <w:rPr>
          <w:rFonts w:ascii="Arial" w:hAnsi="Arial"/>
        </w:rPr>
        <w:t>mak</w:t>
      </w:r>
      <w:r w:rsidR="00935E33" w:rsidRPr="00271B16">
        <w:rPr>
          <w:rFonts w:ascii="Arial" w:hAnsi="Arial"/>
        </w:rPr>
        <w:t>ing</w:t>
      </w:r>
      <w:r w:rsidRPr="00271B16">
        <w:rPr>
          <w:rFonts w:ascii="Arial" w:hAnsi="Arial"/>
        </w:rPr>
        <w:t xml:space="preserve"> evidence-based risk assessment in those areas difficult. The </w:t>
      </w:r>
      <w:r w:rsidR="008B4EB2" w:rsidRPr="00271B16">
        <w:rPr>
          <w:rFonts w:ascii="Arial" w:hAnsi="Arial"/>
        </w:rPr>
        <w:t>DPH</w:t>
      </w:r>
      <w:r w:rsidRPr="00271B16">
        <w:rPr>
          <w:rFonts w:ascii="Arial" w:hAnsi="Arial"/>
        </w:rPr>
        <w:t xml:space="preserve"> Arbovirus Program conduct</w:t>
      </w:r>
      <w:r w:rsidR="00CC0145" w:rsidRPr="00271B16">
        <w:rPr>
          <w:rFonts w:ascii="Arial" w:hAnsi="Arial"/>
        </w:rPr>
        <w:t>s</w:t>
      </w:r>
      <w:r w:rsidRPr="00271B16">
        <w:rPr>
          <w:rFonts w:ascii="Arial" w:hAnsi="Arial"/>
        </w:rPr>
        <w:t xml:space="preserve"> trapping in these areas</w:t>
      </w:r>
      <w:r w:rsidR="000F7467" w:rsidRPr="00271B16">
        <w:rPr>
          <w:rFonts w:ascii="Arial" w:hAnsi="Arial"/>
        </w:rPr>
        <w:t xml:space="preserve">, </w:t>
      </w:r>
      <w:r w:rsidRPr="00271B16">
        <w:rPr>
          <w:rFonts w:ascii="Arial" w:hAnsi="Arial"/>
        </w:rPr>
        <w:t>prioritizing those that have experienced arbovirus activity (especially EEE) in the past and those with evidence of current activity as indicated by animal or human cases. The establishment of MC</w:t>
      </w:r>
      <w:r w:rsidR="000F7467" w:rsidRPr="00271B16">
        <w:rPr>
          <w:rFonts w:ascii="Arial" w:hAnsi="Arial"/>
        </w:rPr>
        <w:t>D</w:t>
      </w:r>
      <w:r w:rsidRPr="00271B16">
        <w:rPr>
          <w:rFonts w:ascii="Arial" w:hAnsi="Arial"/>
        </w:rPr>
        <w:t>s in these areas would increase knowledge of local habitat likely to produce vector species of mosquitoes and allow for routine data collection throughout the season over a period of years which would greatly enhance the precision of risk assessment in these municipalities.</w:t>
      </w:r>
    </w:p>
    <w:p w14:paraId="0FF6974E" w14:textId="77777777" w:rsidR="009C0DF3" w:rsidRPr="00271B16" w:rsidRDefault="009C0DF3">
      <w:pPr>
        <w:pStyle w:val="NormalWeb"/>
        <w:spacing w:before="0" w:beforeAutospacing="0" w:after="0" w:afterAutospacing="0"/>
        <w:rPr>
          <w:rFonts w:ascii="Arial" w:hAnsi="Arial"/>
        </w:rPr>
      </w:pPr>
    </w:p>
    <w:p w14:paraId="02173F57" w14:textId="27798D20" w:rsidR="009D59F4" w:rsidRPr="00271B16" w:rsidRDefault="009C0DF3" w:rsidP="00C218C8">
      <w:pPr>
        <w:pStyle w:val="NormalWeb"/>
        <w:spacing w:before="0" w:beforeAutospacing="0" w:after="0" w:afterAutospacing="0"/>
        <w:rPr>
          <w:rFonts w:ascii="Arial" w:hAnsi="Arial"/>
        </w:rPr>
      </w:pPr>
      <w:r w:rsidRPr="00271B16">
        <w:rPr>
          <w:rFonts w:ascii="Arial" w:hAnsi="Arial"/>
        </w:rPr>
        <w:t xml:space="preserve">On an ongoing basis, </w:t>
      </w:r>
      <w:r w:rsidR="008B4EB2" w:rsidRPr="00271B16">
        <w:rPr>
          <w:rFonts w:ascii="Arial" w:hAnsi="Arial"/>
        </w:rPr>
        <w:t>DPH</w:t>
      </w:r>
      <w:r w:rsidR="005822A8" w:rsidRPr="00271B16">
        <w:rPr>
          <w:rFonts w:ascii="Arial" w:hAnsi="Arial"/>
        </w:rPr>
        <w:t xml:space="preserve"> </w:t>
      </w:r>
      <w:r w:rsidRPr="00271B16">
        <w:rPr>
          <w:rFonts w:ascii="Arial" w:hAnsi="Arial"/>
        </w:rPr>
        <w:t xml:space="preserve">monitors national and regional surveillance data and current scientific literature to assess risk of newly emerging arboviruses in Massachusetts. In addition, </w:t>
      </w:r>
      <w:r w:rsidR="002F70D1" w:rsidRPr="00271B16">
        <w:rPr>
          <w:rFonts w:ascii="Arial" w:hAnsi="Arial"/>
        </w:rPr>
        <w:t xml:space="preserve">a </w:t>
      </w:r>
      <w:r w:rsidRPr="00271B16">
        <w:rPr>
          <w:rFonts w:ascii="Arial" w:hAnsi="Arial"/>
        </w:rPr>
        <w:t>defined subset of mosquito</w:t>
      </w:r>
      <w:r w:rsidR="002F70D1" w:rsidRPr="00271B16">
        <w:rPr>
          <w:rFonts w:ascii="Arial" w:hAnsi="Arial"/>
        </w:rPr>
        <w:t>es</w:t>
      </w:r>
      <w:r w:rsidRPr="00271B16">
        <w:rPr>
          <w:rFonts w:ascii="Arial" w:hAnsi="Arial"/>
        </w:rPr>
        <w:t xml:space="preserve"> will be tested for the presence of new or emerging viruses</w:t>
      </w:r>
      <w:r w:rsidR="002F70D1" w:rsidRPr="00271B16">
        <w:rPr>
          <w:rFonts w:ascii="Arial" w:hAnsi="Arial"/>
        </w:rPr>
        <w:t xml:space="preserve"> using tissue culture methods.</w:t>
      </w:r>
    </w:p>
    <w:p w14:paraId="50E5A254" w14:textId="77777777" w:rsidR="009D59F4" w:rsidRPr="00271B16" w:rsidRDefault="009D59F4">
      <w:pPr>
        <w:pStyle w:val="Title"/>
        <w:jc w:val="left"/>
        <w:rPr>
          <w:rFonts w:ascii="Arial" w:hAnsi="Arial"/>
          <w:b w:val="0"/>
          <w:sz w:val="24"/>
          <w:u w:val="single"/>
        </w:rPr>
      </w:pPr>
    </w:p>
    <w:p w14:paraId="1491536D" w14:textId="77777777" w:rsidR="009C0DF3" w:rsidRPr="00271B16" w:rsidRDefault="009C0DF3" w:rsidP="00271B16">
      <w:pPr>
        <w:pStyle w:val="Heading4"/>
        <w:rPr>
          <w:rFonts w:ascii="Arial" w:hAnsi="Arial"/>
          <w:b w:val="0"/>
          <w:sz w:val="24"/>
          <w:u w:val="single"/>
        </w:rPr>
      </w:pPr>
      <w:r w:rsidRPr="00271B16">
        <w:rPr>
          <w:rFonts w:ascii="Arial" w:hAnsi="Arial"/>
          <w:b w:val="0"/>
          <w:sz w:val="24"/>
          <w:u w:val="single"/>
        </w:rPr>
        <w:t xml:space="preserve">1. Fixed and Long-Term Trap Sites  </w:t>
      </w:r>
    </w:p>
    <w:p w14:paraId="199EAC59" w14:textId="57AA16DF" w:rsidR="00C87742" w:rsidRPr="00271B16" w:rsidRDefault="008B4EB2" w:rsidP="00027693">
      <w:pPr>
        <w:pStyle w:val="Title"/>
        <w:jc w:val="left"/>
        <w:rPr>
          <w:rFonts w:ascii="Arial" w:hAnsi="Arial"/>
          <w:b w:val="0"/>
          <w:sz w:val="24"/>
        </w:rPr>
      </w:pPr>
      <w:r w:rsidRPr="00271B16">
        <w:rPr>
          <w:rFonts w:ascii="Arial" w:hAnsi="Arial"/>
          <w:b w:val="0"/>
          <w:sz w:val="24"/>
        </w:rPr>
        <w:t>DPH</w:t>
      </w:r>
      <w:r w:rsidR="005822A8" w:rsidRPr="00271B16">
        <w:rPr>
          <w:rFonts w:ascii="Arial" w:hAnsi="Arial"/>
          <w:b w:val="0"/>
          <w:sz w:val="24"/>
        </w:rPr>
        <w:t xml:space="preserve"> field </w:t>
      </w:r>
      <w:r w:rsidR="004F4C89" w:rsidRPr="00271B16">
        <w:rPr>
          <w:rFonts w:ascii="Arial" w:hAnsi="Arial"/>
          <w:b w:val="0"/>
          <w:sz w:val="24"/>
        </w:rPr>
        <w:t>staff</w:t>
      </w:r>
      <w:r w:rsidR="00996257" w:rsidRPr="00271B16">
        <w:rPr>
          <w:rFonts w:ascii="Arial" w:hAnsi="Arial"/>
          <w:b w:val="0"/>
          <w:sz w:val="24"/>
        </w:rPr>
        <w:t xml:space="preserve"> </w:t>
      </w:r>
      <w:r w:rsidR="006041B3" w:rsidRPr="00271B16">
        <w:rPr>
          <w:rFonts w:ascii="Arial" w:hAnsi="Arial"/>
          <w:b w:val="0"/>
          <w:sz w:val="24"/>
        </w:rPr>
        <w:t xml:space="preserve">trap </w:t>
      </w:r>
      <w:r w:rsidR="009C0DF3" w:rsidRPr="00271B16">
        <w:rPr>
          <w:rFonts w:ascii="Arial" w:hAnsi="Arial"/>
          <w:b w:val="0"/>
          <w:sz w:val="24"/>
        </w:rPr>
        <w:t xml:space="preserve">mosquitoes </w:t>
      </w:r>
      <w:r w:rsidR="006041B3" w:rsidRPr="00271B16">
        <w:rPr>
          <w:rFonts w:ascii="Arial" w:hAnsi="Arial"/>
          <w:b w:val="0"/>
          <w:sz w:val="24"/>
        </w:rPr>
        <w:t xml:space="preserve">at </w:t>
      </w:r>
      <w:r w:rsidR="009C0DF3" w:rsidRPr="00271B16">
        <w:rPr>
          <w:rFonts w:ascii="Arial" w:hAnsi="Arial"/>
          <w:b w:val="0"/>
          <w:sz w:val="24"/>
        </w:rPr>
        <w:t>long-term sites maintained</w:t>
      </w:r>
      <w:r w:rsidR="001F772C" w:rsidRPr="00271B16">
        <w:rPr>
          <w:rFonts w:ascii="Arial" w:hAnsi="Arial"/>
          <w:b w:val="0"/>
          <w:sz w:val="24"/>
        </w:rPr>
        <w:t xml:space="preserve"> primarily</w:t>
      </w:r>
      <w:r w:rsidR="009C0DF3" w:rsidRPr="00271B16">
        <w:rPr>
          <w:rFonts w:ascii="Arial" w:hAnsi="Arial"/>
          <w:b w:val="0"/>
          <w:sz w:val="24"/>
        </w:rPr>
        <w:t xml:space="preserve"> in the EEE high-risk areas of southeastern and eastern Massachusetts (Figure </w:t>
      </w:r>
      <w:r w:rsidR="002D1D34" w:rsidRPr="00271B16">
        <w:rPr>
          <w:rFonts w:ascii="Arial" w:hAnsi="Arial"/>
          <w:b w:val="0"/>
          <w:sz w:val="24"/>
        </w:rPr>
        <w:t>3</w:t>
      </w:r>
      <w:r w:rsidR="009C0DF3" w:rsidRPr="00271B16">
        <w:rPr>
          <w:rFonts w:ascii="Arial" w:hAnsi="Arial"/>
          <w:b w:val="0"/>
          <w:sz w:val="24"/>
        </w:rPr>
        <w:t>)</w:t>
      </w:r>
      <w:r w:rsidR="00CF2AD5" w:rsidRPr="00271B16">
        <w:rPr>
          <w:rFonts w:ascii="Arial" w:hAnsi="Arial"/>
          <w:b w:val="0"/>
          <w:sz w:val="24"/>
        </w:rPr>
        <w:t xml:space="preserve"> and from other areas as circumstances demand and resources allow</w:t>
      </w:r>
      <w:r w:rsidR="009C0DF3" w:rsidRPr="00271B16">
        <w:rPr>
          <w:rFonts w:ascii="Arial" w:hAnsi="Arial"/>
          <w:b w:val="0"/>
          <w:sz w:val="24"/>
        </w:rPr>
        <w:t>.</w:t>
      </w:r>
      <w:r w:rsidR="009F1CD0" w:rsidRPr="00271B16">
        <w:rPr>
          <w:rFonts w:ascii="Arial" w:hAnsi="Arial"/>
          <w:b w:val="0"/>
          <w:sz w:val="24"/>
        </w:rPr>
        <w:t xml:space="preserve"> For </w:t>
      </w:r>
      <w:r w:rsidR="00064AF7" w:rsidRPr="00003C86">
        <w:rPr>
          <w:rFonts w:ascii="Arial" w:hAnsi="Arial" w:cs="Arial"/>
          <w:b w:val="0"/>
          <w:sz w:val="24"/>
          <w:szCs w:val="24"/>
        </w:rPr>
        <w:t>2026</w:t>
      </w:r>
      <w:r w:rsidR="000F1342" w:rsidRPr="00271B16">
        <w:rPr>
          <w:rFonts w:ascii="Arial" w:hAnsi="Arial"/>
          <w:b w:val="0"/>
          <w:sz w:val="24"/>
        </w:rPr>
        <w:t>,</w:t>
      </w:r>
      <w:r w:rsidR="009F1CD0" w:rsidRPr="00271B16">
        <w:rPr>
          <w:rFonts w:ascii="Arial" w:hAnsi="Arial"/>
          <w:b w:val="0"/>
          <w:sz w:val="24"/>
        </w:rPr>
        <w:t xml:space="preserve"> </w:t>
      </w:r>
      <w:r w:rsidRPr="00271B16">
        <w:rPr>
          <w:rFonts w:ascii="Arial" w:hAnsi="Arial"/>
          <w:b w:val="0"/>
          <w:sz w:val="24"/>
        </w:rPr>
        <w:t>DPH</w:t>
      </w:r>
      <w:r w:rsidR="009F1CD0" w:rsidRPr="00271B16">
        <w:rPr>
          <w:rFonts w:ascii="Arial" w:hAnsi="Arial"/>
          <w:b w:val="0"/>
          <w:sz w:val="24"/>
        </w:rPr>
        <w:t xml:space="preserve"> will </w:t>
      </w:r>
      <w:r w:rsidR="00BB5CA0" w:rsidRPr="00271B16">
        <w:rPr>
          <w:rFonts w:ascii="Arial" w:hAnsi="Arial"/>
          <w:b w:val="0"/>
          <w:sz w:val="24"/>
        </w:rPr>
        <w:t xml:space="preserve">continue </w:t>
      </w:r>
      <w:r w:rsidR="009F1CD0" w:rsidRPr="00271B16">
        <w:rPr>
          <w:rFonts w:ascii="Arial" w:hAnsi="Arial"/>
          <w:b w:val="0"/>
          <w:sz w:val="24"/>
        </w:rPr>
        <w:t>extend</w:t>
      </w:r>
      <w:r w:rsidR="00BB5CA0" w:rsidRPr="00271B16">
        <w:rPr>
          <w:rFonts w:ascii="Arial" w:hAnsi="Arial"/>
          <w:b w:val="0"/>
          <w:sz w:val="24"/>
        </w:rPr>
        <w:t>ed</w:t>
      </w:r>
      <w:r w:rsidR="009F1CD0" w:rsidRPr="00271B16">
        <w:rPr>
          <w:rFonts w:ascii="Arial" w:hAnsi="Arial"/>
          <w:b w:val="0"/>
          <w:sz w:val="24"/>
        </w:rPr>
        <w:t xml:space="preserve"> routine EEE monitoring into areas of Central and Western Massachusetts not currently covered by active MC</w:t>
      </w:r>
      <w:r w:rsidR="00E17D98" w:rsidRPr="00271B16">
        <w:rPr>
          <w:rFonts w:ascii="Arial" w:hAnsi="Arial"/>
          <w:b w:val="0"/>
          <w:sz w:val="24"/>
        </w:rPr>
        <w:t>D</w:t>
      </w:r>
      <w:r w:rsidR="009F1CD0" w:rsidRPr="00271B16">
        <w:rPr>
          <w:rFonts w:ascii="Arial" w:hAnsi="Arial"/>
          <w:b w:val="0"/>
          <w:sz w:val="24"/>
        </w:rPr>
        <w:t>s</w:t>
      </w:r>
      <w:r w:rsidR="000F1342" w:rsidRPr="00271B16">
        <w:rPr>
          <w:rFonts w:ascii="Arial" w:hAnsi="Arial"/>
          <w:b w:val="0"/>
          <w:sz w:val="24"/>
        </w:rPr>
        <w:t xml:space="preserve"> and that have recently produced EEE activity</w:t>
      </w:r>
      <w:r w:rsidR="009F1CD0" w:rsidRPr="00271B16">
        <w:rPr>
          <w:rFonts w:ascii="Arial" w:hAnsi="Arial"/>
          <w:b w:val="0"/>
          <w:sz w:val="24"/>
        </w:rPr>
        <w:t>.</w:t>
      </w:r>
      <w:r w:rsidR="009C0DF3" w:rsidRPr="00271B16">
        <w:rPr>
          <w:rFonts w:ascii="Arial" w:hAnsi="Arial"/>
          <w:b w:val="0"/>
          <w:sz w:val="24"/>
        </w:rPr>
        <w:t xml:space="preserve"> Trapping of gravid </w:t>
      </w:r>
      <w:r w:rsidR="00742A75" w:rsidRPr="00271B16">
        <w:rPr>
          <w:rFonts w:ascii="Arial" w:hAnsi="Arial"/>
          <w:b w:val="0"/>
          <w:sz w:val="24"/>
        </w:rPr>
        <w:t xml:space="preserve">(egg-bearing) </w:t>
      </w:r>
      <w:r w:rsidR="009C0DF3" w:rsidRPr="00271B16">
        <w:rPr>
          <w:rFonts w:ascii="Arial" w:hAnsi="Arial"/>
          <w:b w:val="0"/>
          <w:sz w:val="24"/>
        </w:rPr>
        <w:t>mosquitoes for WNV testing is conducted both by MC</w:t>
      </w:r>
      <w:r w:rsidR="00183791" w:rsidRPr="00271B16">
        <w:rPr>
          <w:rFonts w:ascii="Arial" w:hAnsi="Arial"/>
          <w:b w:val="0"/>
          <w:sz w:val="24"/>
        </w:rPr>
        <w:t>D</w:t>
      </w:r>
      <w:r w:rsidR="009C0DF3" w:rsidRPr="00271B16">
        <w:rPr>
          <w:rFonts w:ascii="Arial" w:hAnsi="Arial"/>
          <w:b w:val="0"/>
          <w:sz w:val="24"/>
        </w:rPr>
        <w:t xml:space="preserve">s and </w:t>
      </w:r>
      <w:r w:rsidRPr="00271B16">
        <w:rPr>
          <w:rFonts w:ascii="Arial" w:hAnsi="Arial"/>
          <w:b w:val="0"/>
          <w:sz w:val="24"/>
        </w:rPr>
        <w:t>DPH</w:t>
      </w:r>
      <w:r w:rsidR="005822A8" w:rsidRPr="00271B16">
        <w:rPr>
          <w:rFonts w:ascii="Arial" w:hAnsi="Arial"/>
          <w:b w:val="0"/>
          <w:sz w:val="24"/>
        </w:rPr>
        <w:t xml:space="preserve"> field </w:t>
      </w:r>
      <w:r w:rsidR="009C0DF3" w:rsidRPr="00271B16">
        <w:rPr>
          <w:rFonts w:ascii="Arial" w:hAnsi="Arial"/>
          <w:b w:val="0"/>
          <w:sz w:val="24"/>
        </w:rPr>
        <w:t>staff at various locations throughout the state during the arbovirus season.</w:t>
      </w:r>
      <w:r w:rsidR="00187622" w:rsidRPr="00271B16">
        <w:rPr>
          <w:rFonts w:ascii="Arial" w:hAnsi="Arial"/>
          <w:b w:val="0"/>
          <w:sz w:val="24"/>
        </w:rPr>
        <w:t xml:space="preserve"> After trapping, </w:t>
      </w:r>
      <w:r w:rsidR="002F16C4" w:rsidRPr="00271B16">
        <w:rPr>
          <w:rFonts w:ascii="Arial" w:hAnsi="Arial"/>
          <w:b w:val="0"/>
          <w:sz w:val="24"/>
        </w:rPr>
        <w:t xml:space="preserve">all collected </w:t>
      </w:r>
      <w:r w:rsidR="00187622" w:rsidRPr="00271B16">
        <w:rPr>
          <w:rFonts w:ascii="Arial" w:hAnsi="Arial"/>
          <w:b w:val="0"/>
          <w:sz w:val="24"/>
        </w:rPr>
        <w:t>mosquitoes are sorted into groups by species</w:t>
      </w:r>
      <w:r w:rsidR="002F70D1" w:rsidRPr="00271B16">
        <w:rPr>
          <w:rFonts w:ascii="Arial" w:hAnsi="Arial"/>
          <w:b w:val="0"/>
          <w:sz w:val="24"/>
        </w:rPr>
        <w:t xml:space="preserve"> </w:t>
      </w:r>
      <w:r w:rsidR="00332040" w:rsidRPr="00271B16">
        <w:rPr>
          <w:rFonts w:ascii="Arial" w:hAnsi="Arial"/>
          <w:b w:val="0"/>
          <w:sz w:val="24"/>
        </w:rPr>
        <w:t xml:space="preserve">and </w:t>
      </w:r>
      <w:r w:rsidR="000F1342" w:rsidRPr="00271B16">
        <w:rPr>
          <w:rFonts w:ascii="Arial" w:hAnsi="Arial"/>
          <w:b w:val="0"/>
          <w:sz w:val="24"/>
        </w:rPr>
        <w:t xml:space="preserve">manually </w:t>
      </w:r>
      <w:r w:rsidR="00332040" w:rsidRPr="00271B16">
        <w:rPr>
          <w:rFonts w:ascii="Arial" w:hAnsi="Arial"/>
          <w:b w:val="0"/>
          <w:sz w:val="24"/>
        </w:rPr>
        <w:t>counted</w:t>
      </w:r>
      <w:r w:rsidR="002F16C4" w:rsidRPr="00271B16">
        <w:rPr>
          <w:rFonts w:ascii="Arial" w:hAnsi="Arial"/>
          <w:b w:val="0"/>
          <w:sz w:val="24"/>
        </w:rPr>
        <w:t xml:space="preserve">. </w:t>
      </w:r>
      <w:r w:rsidR="009C0DF3" w:rsidRPr="00271B16">
        <w:rPr>
          <w:rFonts w:ascii="Arial" w:hAnsi="Arial"/>
          <w:b w:val="0"/>
          <w:sz w:val="24"/>
        </w:rPr>
        <w:t xml:space="preserve">At the </w:t>
      </w:r>
      <w:r w:rsidR="005F3E79" w:rsidRPr="00271B16">
        <w:rPr>
          <w:rFonts w:ascii="Arial" w:hAnsi="Arial"/>
          <w:b w:val="0"/>
          <w:sz w:val="24"/>
        </w:rPr>
        <w:t>Massachusetts State Public Health Laboratory (MA SPHL)</w:t>
      </w:r>
      <w:r w:rsidR="009C0DF3" w:rsidRPr="00271B16">
        <w:rPr>
          <w:rFonts w:ascii="Arial" w:hAnsi="Arial"/>
          <w:b w:val="0"/>
          <w:sz w:val="24"/>
        </w:rPr>
        <w:t xml:space="preserve">, </w:t>
      </w:r>
      <w:r w:rsidR="00187622" w:rsidRPr="00271B16">
        <w:rPr>
          <w:rFonts w:ascii="Arial" w:hAnsi="Arial"/>
          <w:b w:val="0"/>
          <w:sz w:val="24"/>
        </w:rPr>
        <w:t xml:space="preserve">these </w:t>
      </w:r>
      <w:r w:rsidR="009C0DF3" w:rsidRPr="00271B16">
        <w:rPr>
          <w:rFonts w:ascii="Arial" w:hAnsi="Arial"/>
          <w:b w:val="0"/>
          <w:sz w:val="24"/>
        </w:rPr>
        <w:t xml:space="preserve">samples </w:t>
      </w:r>
      <w:r w:rsidR="00175D62" w:rsidRPr="00271B16">
        <w:rPr>
          <w:rFonts w:ascii="Arial" w:hAnsi="Arial"/>
          <w:b w:val="0"/>
          <w:sz w:val="24"/>
        </w:rPr>
        <w:t xml:space="preserve">are </w:t>
      </w:r>
      <w:r w:rsidR="007E7309" w:rsidRPr="00271B16">
        <w:rPr>
          <w:rFonts w:ascii="Arial" w:hAnsi="Arial"/>
          <w:b w:val="0"/>
          <w:sz w:val="24"/>
        </w:rPr>
        <w:t xml:space="preserve">sorted by species and </w:t>
      </w:r>
      <w:r w:rsidR="00187622" w:rsidRPr="00271B16">
        <w:rPr>
          <w:rFonts w:ascii="Arial" w:hAnsi="Arial"/>
          <w:b w:val="0"/>
          <w:sz w:val="24"/>
        </w:rPr>
        <w:t>grouped</w:t>
      </w:r>
      <w:r w:rsidR="007E7309" w:rsidRPr="00271B16">
        <w:rPr>
          <w:rFonts w:ascii="Arial" w:hAnsi="Arial"/>
          <w:b w:val="0"/>
          <w:sz w:val="24"/>
        </w:rPr>
        <w:t>,</w:t>
      </w:r>
      <w:r w:rsidR="00187622" w:rsidRPr="00271B16">
        <w:rPr>
          <w:rFonts w:ascii="Arial" w:hAnsi="Arial"/>
          <w:b w:val="0"/>
          <w:sz w:val="24"/>
        </w:rPr>
        <w:t xml:space="preserve"> or </w:t>
      </w:r>
      <w:r w:rsidR="009C0DF3" w:rsidRPr="00271B16">
        <w:rPr>
          <w:rFonts w:ascii="Arial" w:hAnsi="Arial"/>
          <w:b w:val="0"/>
          <w:sz w:val="24"/>
        </w:rPr>
        <w:t>pooled</w:t>
      </w:r>
      <w:r w:rsidR="007E7309" w:rsidRPr="00271B16">
        <w:rPr>
          <w:rFonts w:ascii="Arial" w:hAnsi="Arial"/>
          <w:b w:val="0"/>
          <w:sz w:val="24"/>
        </w:rPr>
        <w:t>,</w:t>
      </w:r>
      <w:r w:rsidR="009C0DF3" w:rsidRPr="00271B16">
        <w:rPr>
          <w:rFonts w:ascii="Arial" w:hAnsi="Arial"/>
          <w:b w:val="0"/>
          <w:sz w:val="24"/>
        </w:rPr>
        <w:t xml:space="preserve"> </w:t>
      </w:r>
      <w:r w:rsidR="00175D62" w:rsidRPr="00271B16">
        <w:rPr>
          <w:rFonts w:ascii="Arial" w:hAnsi="Arial"/>
          <w:b w:val="0"/>
          <w:sz w:val="24"/>
        </w:rPr>
        <w:t xml:space="preserve">into </w:t>
      </w:r>
      <w:r w:rsidR="009C0DF3" w:rsidRPr="00271B16">
        <w:rPr>
          <w:rFonts w:ascii="Arial" w:hAnsi="Arial"/>
          <w:b w:val="0"/>
          <w:sz w:val="24"/>
        </w:rPr>
        <w:t>sets of 10-50 mosquitoes</w:t>
      </w:r>
      <w:r w:rsidR="007E7309" w:rsidRPr="00271B16">
        <w:rPr>
          <w:rFonts w:ascii="Arial" w:hAnsi="Arial"/>
          <w:b w:val="0"/>
          <w:sz w:val="24"/>
        </w:rPr>
        <w:t xml:space="preserve"> for EEE and WNV testing</w:t>
      </w:r>
      <w:r w:rsidR="00175D62" w:rsidRPr="00271B16">
        <w:rPr>
          <w:rFonts w:ascii="Arial" w:hAnsi="Arial"/>
          <w:b w:val="0"/>
          <w:sz w:val="24"/>
        </w:rPr>
        <w:t>.</w:t>
      </w:r>
      <w:r w:rsidR="009C0DF3" w:rsidRPr="00271B16">
        <w:rPr>
          <w:rFonts w:ascii="Arial" w:hAnsi="Arial"/>
          <w:b w:val="0"/>
          <w:sz w:val="24"/>
        </w:rPr>
        <w:t xml:space="preserve"> </w:t>
      </w:r>
      <w:r w:rsidR="00CF2AD5" w:rsidRPr="00271B16">
        <w:rPr>
          <w:rFonts w:ascii="Arial" w:hAnsi="Arial"/>
          <w:b w:val="0"/>
          <w:sz w:val="24"/>
        </w:rPr>
        <w:t xml:space="preserve">These are </w:t>
      </w:r>
      <w:r w:rsidR="002F16C4" w:rsidRPr="00271B16">
        <w:rPr>
          <w:rFonts w:ascii="Arial" w:hAnsi="Arial"/>
          <w:b w:val="0"/>
          <w:sz w:val="24"/>
        </w:rPr>
        <w:t xml:space="preserve">frequently </w:t>
      </w:r>
      <w:r w:rsidR="00CF2AD5" w:rsidRPr="00271B16">
        <w:rPr>
          <w:rFonts w:ascii="Arial" w:hAnsi="Arial"/>
          <w:b w:val="0"/>
          <w:sz w:val="24"/>
        </w:rPr>
        <w:t xml:space="preserve">referred to as “mosquito pools” which indicates the grouping of mosquitoes for testing purposes and is </w:t>
      </w:r>
      <w:r w:rsidR="00CF2AD5" w:rsidRPr="00271B16">
        <w:rPr>
          <w:rFonts w:ascii="Arial" w:hAnsi="Arial"/>
          <w:b w:val="0"/>
          <w:sz w:val="24"/>
          <w:u w:val="single"/>
        </w:rPr>
        <w:t xml:space="preserve">not </w:t>
      </w:r>
      <w:r w:rsidR="00CF2AD5" w:rsidRPr="00271B16">
        <w:rPr>
          <w:rFonts w:ascii="Arial" w:hAnsi="Arial"/>
          <w:b w:val="0"/>
          <w:sz w:val="24"/>
        </w:rPr>
        <w:t xml:space="preserve">a reference to any body </w:t>
      </w:r>
      <w:r w:rsidR="00187622" w:rsidRPr="00271B16">
        <w:rPr>
          <w:rFonts w:ascii="Arial" w:hAnsi="Arial"/>
          <w:b w:val="0"/>
          <w:sz w:val="24"/>
        </w:rPr>
        <w:t>of water</w:t>
      </w:r>
      <w:r w:rsidR="00CF2AD5" w:rsidRPr="00271B16">
        <w:rPr>
          <w:rFonts w:ascii="Arial" w:hAnsi="Arial"/>
          <w:b w:val="0"/>
          <w:sz w:val="24"/>
        </w:rPr>
        <w:t xml:space="preserve">. </w:t>
      </w:r>
      <w:r w:rsidR="009C0DF3" w:rsidRPr="00271B16">
        <w:rPr>
          <w:rFonts w:ascii="Arial" w:hAnsi="Arial"/>
          <w:b w:val="0"/>
          <w:sz w:val="24"/>
        </w:rPr>
        <w:t xml:space="preserve">Test results from routine mosquito collections are </w:t>
      </w:r>
      <w:r w:rsidR="00CF2AD5" w:rsidRPr="00271B16">
        <w:rPr>
          <w:rFonts w:ascii="Arial" w:hAnsi="Arial"/>
          <w:b w:val="0"/>
          <w:sz w:val="24"/>
        </w:rPr>
        <w:t xml:space="preserve">usually </w:t>
      </w:r>
      <w:r w:rsidR="009C0DF3" w:rsidRPr="00271B16">
        <w:rPr>
          <w:rFonts w:ascii="Arial" w:hAnsi="Arial"/>
          <w:b w:val="0"/>
          <w:sz w:val="24"/>
        </w:rPr>
        <w:t xml:space="preserve">available within 24 hours after delivery </w:t>
      </w:r>
      <w:r w:rsidR="00343D49" w:rsidRPr="00271B16">
        <w:rPr>
          <w:rFonts w:ascii="Arial" w:hAnsi="Arial"/>
          <w:b w:val="0"/>
          <w:sz w:val="24"/>
        </w:rPr>
        <w:t xml:space="preserve">of mosquitoes </w:t>
      </w:r>
      <w:r w:rsidR="009C0DF3" w:rsidRPr="00271B16">
        <w:rPr>
          <w:rFonts w:ascii="Arial" w:hAnsi="Arial"/>
          <w:b w:val="0"/>
          <w:sz w:val="24"/>
        </w:rPr>
        <w:t xml:space="preserve">to </w:t>
      </w:r>
      <w:r w:rsidR="005F3E79" w:rsidRPr="00271B16">
        <w:rPr>
          <w:rFonts w:ascii="Arial" w:hAnsi="Arial"/>
          <w:b w:val="0"/>
          <w:sz w:val="24"/>
        </w:rPr>
        <w:t>the MA SPHL</w:t>
      </w:r>
      <w:r w:rsidR="009C0DF3" w:rsidRPr="00271B16">
        <w:rPr>
          <w:rFonts w:ascii="Arial" w:hAnsi="Arial"/>
          <w:b w:val="0"/>
          <w:sz w:val="24"/>
        </w:rPr>
        <w:t xml:space="preserve">. </w:t>
      </w:r>
      <w:r w:rsidR="00DB6A1F" w:rsidRPr="00271B16">
        <w:rPr>
          <w:rFonts w:ascii="Arial" w:hAnsi="Arial"/>
          <w:b w:val="0"/>
          <w:sz w:val="24"/>
        </w:rPr>
        <w:t>Routine collections from f</w:t>
      </w:r>
      <w:r w:rsidR="009C0DF3" w:rsidRPr="00271B16">
        <w:rPr>
          <w:rFonts w:ascii="Arial" w:hAnsi="Arial"/>
          <w:b w:val="0"/>
          <w:sz w:val="24"/>
        </w:rPr>
        <w:t>ixed and long-term trap sites provide the best available baseline information for detecting trends in mosquito abundance and virus prevalence</w:t>
      </w:r>
      <w:r w:rsidR="00343D49" w:rsidRPr="00271B16">
        <w:rPr>
          <w:rFonts w:ascii="Arial" w:hAnsi="Arial"/>
          <w:b w:val="0"/>
          <w:sz w:val="24"/>
        </w:rPr>
        <w:t>,</w:t>
      </w:r>
      <w:r w:rsidR="009C0DF3" w:rsidRPr="00271B16">
        <w:rPr>
          <w:rFonts w:ascii="Arial" w:hAnsi="Arial"/>
          <w:b w:val="0"/>
          <w:sz w:val="24"/>
        </w:rPr>
        <w:t xml:space="preserve"> and for estimating the relative risk </w:t>
      </w:r>
      <w:r w:rsidR="00332040" w:rsidRPr="00271B16">
        <w:rPr>
          <w:rFonts w:ascii="Arial" w:hAnsi="Arial"/>
          <w:b w:val="0"/>
          <w:sz w:val="24"/>
        </w:rPr>
        <w:t xml:space="preserve">for </w:t>
      </w:r>
      <w:r w:rsidR="009C0DF3" w:rsidRPr="00271B16">
        <w:rPr>
          <w:rFonts w:ascii="Arial" w:hAnsi="Arial"/>
          <w:b w:val="0"/>
          <w:sz w:val="24"/>
        </w:rPr>
        <w:t xml:space="preserve">human infection from EEE </w:t>
      </w:r>
      <w:r w:rsidR="00343D49" w:rsidRPr="00271B16">
        <w:rPr>
          <w:rFonts w:ascii="Arial" w:hAnsi="Arial"/>
          <w:b w:val="0"/>
          <w:sz w:val="24"/>
        </w:rPr>
        <w:t xml:space="preserve">virus </w:t>
      </w:r>
      <w:r w:rsidR="009C0DF3" w:rsidRPr="00271B16">
        <w:rPr>
          <w:rFonts w:ascii="Arial" w:hAnsi="Arial"/>
          <w:b w:val="0"/>
          <w:sz w:val="24"/>
        </w:rPr>
        <w:t xml:space="preserve">and WNV. </w:t>
      </w:r>
      <w:r w:rsidRPr="00271B16">
        <w:rPr>
          <w:rFonts w:ascii="Arial" w:hAnsi="Arial"/>
          <w:b w:val="0"/>
          <w:sz w:val="24"/>
        </w:rPr>
        <w:t>DPH</w:t>
      </w:r>
      <w:r w:rsidR="005822A8" w:rsidRPr="00271B16">
        <w:rPr>
          <w:rFonts w:ascii="Arial" w:hAnsi="Arial"/>
          <w:b w:val="0"/>
          <w:sz w:val="24"/>
        </w:rPr>
        <w:t xml:space="preserve"> field staff </w:t>
      </w:r>
      <w:r w:rsidR="009C0DF3" w:rsidRPr="00271B16">
        <w:rPr>
          <w:rFonts w:ascii="Arial" w:hAnsi="Arial"/>
          <w:b w:val="0"/>
          <w:sz w:val="24"/>
        </w:rPr>
        <w:t>monitor larvae from select sites in late fall and early spring to determine end-season and pre-season larval abundance. Informal monitoring of larval abundance from these sites continues on a weekly basis during the arbovirus season.</w:t>
      </w:r>
    </w:p>
    <w:p w14:paraId="774699E3" w14:textId="77777777" w:rsidR="00C87742" w:rsidRPr="00271B16" w:rsidRDefault="00C87742">
      <w:pPr>
        <w:pStyle w:val="NormalWeb"/>
        <w:spacing w:before="0" w:beforeAutospacing="0" w:after="0" w:afterAutospacing="0"/>
        <w:ind w:right="720"/>
        <w:rPr>
          <w:rFonts w:ascii="Arial" w:hAnsi="Arial"/>
          <w:u w:val="single"/>
        </w:rPr>
      </w:pPr>
    </w:p>
    <w:p w14:paraId="6A8A8536" w14:textId="77777777" w:rsidR="009C0DF3" w:rsidRPr="00271B16" w:rsidRDefault="009C0DF3" w:rsidP="00271B16">
      <w:pPr>
        <w:pStyle w:val="Heading4"/>
        <w:rPr>
          <w:rFonts w:ascii="Arial" w:hAnsi="Arial"/>
          <w:sz w:val="24"/>
          <w:u w:val="single"/>
        </w:rPr>
      </w:pPr>
      <w:r w:rsidRPr="00271B16">
        <w:rPr>
          <w:rFonts w:ascii="Arial" w:hAnsi="Arial"/>
          <w:b w:val="0"/>
          <w:sz w:val="24"/>
          <w:u w:val="single"/>
        </w:rPr>
        <w:t xml:space="preserve">2. Supplemental Trap Sites </w:t>
      </w:r>
    </w:p>
    <w:p w14:paraId="5F254A3F" w14:textId="57AC12E6" w:rsidR="009C0DF3" w:rsidRPr="00271B16" w:rsidRDefault="009C0DF3">
      <w:pPr>
        <w:pStyle w:val="NormalWeb"/>
        <w:spacing w:before="0" w:beforeAutospacing="0" w:after="0" w:afterAutospacing="0"/>
        <w:ind w:right="720"/>
        <w:rPr>
          <w:rFonts w:ascii="Arial" w:hAnsi="Arial"/>
        </w:rPr>
      </w:pPr>
      <w:r w:rsidRPr="00271B16">
        <w:rPr>
          <w:rFonts w:ascii="Arial" w:hAnsi="Arial"/>
        </w:rPr>
        <w:t>When EEE or WNV activity is detected in an area, additional trap sites and/or trap types are used to obtain more information regarding the intensity of virus activity in mosquitoes</w:t>
      </w:r>
      <w:r w:rsidR="000F1342" w:rsidRPr="00271B16">
        <w:rPr>
          <w:rFonts w:ascii="Arial" w:hAnsi="Arial"/>
        </w:rPr>
        <w:t xml:space="preserve"> in that area</w:t>
      </w:r>
      <w:r w:rsidRPr="00271B16">
        <w:rPr>
          <w:rFonts w:ascii="Arial" w:hAnsi="Arial"/>
        </w:rPr>
        <w:t xml:space="preserve">. </w:t>
      </w:r>
      <w:r w:rsidR="000F1342" w:rsidRPr="00271B16">
        <w:rPr>
          <w:rFonts w:ascii="Arial" w:hAnsi="Arial"/>
        </w:rPr>
        <w:t>R</w:t>
      </w:r>
      <w:r w:rsidRPr="00271B16">
        <w:rPr>
          <w:rFonts w:ascii="Arial" w:hAnsi="Arial"/>
        </w:rPr>
        <w:t xml:space="preserve">isk indicators </w:t>
      </w:r>
      <w:r w:rsidR="000F1342" w:rsidRPr="00271B16">
        <w:rPr>
          <w:rFonts w:ascii="Arial" w:hAnsi="Arial"/>
        </w:rPr>
        <w:t xml:space="preserve">that </w:t>
      </w:r>
      <w:r w:rsidRPr="00271B16">
        <w:rPr>
          <w:rFonts w:ascii="Arial" w:hAnsi="Arial"/>
        </w:rPr>
        <w:t>may result in the implementation of more intensive mosquito trapping</w:t>
      </w:r>
      <w:r w:rsidR="000F1342" w:rsidRPr="00271B16">
        <w:rPr>
          <w:rFonts w:ascii="Arial" w:hAnsi="Arial"/>
        </w:rPr>
        <w:t xml:space="preserve"> include</w:t>
      </w:r>
      <w:r w:rsidRPr="00271B16">
        <w:rPr>
          <w:rFonts w:ascii="Arial" w:hAnsi="Arial"/>
        </w:rPr>
        <w:t>: 1) virus isolations in mosquitoes; 2) emergence of large numbers of human-biting mosquitoes in an area with a high rate of virus activity and 3</w:t>
      </w:r>
      <w:r w:rsidRPr="00271B16">
        <w:rPr>
          <w:rFonts w:ascii="Arial" w:hAnsi="Arial"/>
          <w:color w:val="auto"/>
        </w:rPr>
        <w:t>) identification of human or</w:t>
      </w:r>
      <w:r w:rsidRPr="00271B16">
        <w:rPr>
          <w:rFonts w:ascii="Arial" w:hAnsi="Arial"/>
        </w:rPr>
        <w:t xml:space="preserve"> animal cases.</w:t>
      </w:r>
    </w:p>
    <w:p w14:paraId="349E46BA" w14:textId="77777777" w:rsidR="009C0DF3" w:rsidRPr="00271B16" w:rsidRDefault="009C0DF3">
      <w:pPr>
        <w:pStyle w:val="NormalWeb"/>
        <w:spacing w:before="0" w:beforeAutospacing="0" w:after="0" w:afterAutospacing="0"/>
        <w:ind w:right="720"/>
        <w:rPr>
          <w:rFonts w:ascii="Arial" w:hAnsi="Arial"/>
        </w:rPr>
      </w:pPr>
    </w:p>
    <w:p w14:paraId="370C205E" w14:textId="1576263E" w:rsidR="009C0DF3" w:rsidRPr="00271B16" w:rsidRDefault="009C0DF3" w:rsidP="00271B16">
      <w:pPr>
        <w:pStyle w:val="Heading4"/>
        <w:rPr>
          <w:rFonts w:ascii="Arial" w:hAnsi="Arial"/>
          <w:sz w:val="24"/>
          <w:u w:val="single"/>
        </w:rPr>
      </w:pPr>
      <w:r w:rsidRPr="00271B16">
        <w:rPr>
          <w:rFonts w:ascii="Arial" w:hAnsi="Arial"/>
          <w:b w:val="0"/>
          <w:sz w:val="24"/>
          <w:u w:val="single"/>
        </w:rPr>
        <w:t xml:space="preserve">3. Mosquito Control </w:t>
      </w:r>
      <w:r w:rsidR="007675AD" w:rsidRPr="00271B16">
        <w:rPr>
          <w:rFonts w:ascii="Arial" w:hAnsi="Arial"/>
          <w:b w:val="0"/>
          <w:sz w:val="24"/>
          <w:u w:val="single"/>
        </w:rPr>
        <w:t xml:space="preserve">District </w:t>
      </w:r>
      <w:r w:rsidRPr="00271B16">
        <w:rPr>
          <w:rFonts w:ascii="Arial" w:hAnsi="Arial"/>
          <w:b w:val="0"/>
          <w:sz w:val="24"/>
          <w:u w:val="single"/>
        </w:rPr>
        <w:t xml:space="preserve">Trap Sites  </w:t>
      </w:r>
    </w:p>
    <w:p w14:paraId="674284F9" w14:textId="70A5CBFF" w:rsidR="009C0DF3" w:rsidRPr="00271B16" w:rsidRDefault="000C6DFA" w:rsidP="00E1454F">
      <w:pPr>
        <w:rPr>
          <w:rFonts w:ascii="Arial" w:hAnsi="Arial"/>
        </w:rPr>
      </w:pPr>
      <w:r w:rsidRPr="00271B16">
        <w:rPr>
          <w:rFonts w:ascii="Arial" w:hAnsi="Arial"/>
        </w:rPr>
        <w:t>MCDs</w:t>
      </w:r>
      <w:r w:rsidR="009C0DF3" w:rsidRPr="00271B16">
        <w:rPr>
          <w:rFonts w:ascii="Arial" w:hAnsi="Arial"/>
        </w:rPr>
        <w:t xml:space="preserve"> use a variety of available control strategies to impact mosquito abundance. Monitoring mosquito abundance is accomplished through various surveillance methods including but not limited to larval dip counts and the use of CO</w:t>
      </w:r>
      <w:r w:rsidR="009C0DF3" w:rsidRPr="00271B16">
        <w:rPr>
          <w:rFonts w:ascii="Arial" w:hAnsi="Arial"/>
          <w:vertAlign w:val="subscript"/>
        </w:rPr>
        <w:t xml:space="preserve">2 </w:t>
      </w:r>
      <w:r w:rsidR="009C0DF3" w:rsidRPr="00271B16">
        <w:rPr>
          <w:rFonts w:ascii="Arial" w:hAnsi="Arial"/>
        </w:rPr>
        <w:t xml:space="preserve">baited </w:t>
      </w:r>
      <w:r w:rsidR="00B86BAD" w:rsidRPr="00271B16">
        <w:rPr>
          <w:rFonts w:ascii="Arial" w:hAnsi="Arial"/>
        </w:rPr>
        <w:t xml:space="preserve">light </w:t>
      </w:r>
      <w:r w:rsidR="009C0DF3" w:rsidRPr="00271B16">
        <w:rPr>
          <w:rFonts w:ascii="Arial" w:hAnsi="Arial"/>
        </w:rPr>
        <w:t xml:space="preserve">traps and gravid traps. </w:t>
      </w:r>
    </w:p>
    <w:p w14:paraId="7DF42197" w14:textId="77777777" w:rsidR="00187622" w:rsidRPr="00271B16" w:rsidRDefault="00187622" w:rsidP="00E1454F">
      <w:pPr>
        <w:rPr>
          <w:rFonts w:ascii="Arial" w:hAnsi="Arial"/>
        </w:rPr>
      </w:pPr>
    </w:p>
    <w:p w14:paraId="19B99598" w14:textId="77777777" w:rsidR="00187622" w:rsidRPr="00271B16" w:rsidRDefault="00187622" w:rsidP="00271B16">
      <w:pPr>
        <w:pStyle w:val="Heading4"/>
        <w:rPr>
          <w:rFonts w:ascii="Arial" w:hAnsi="Arial"/>
          <w:sz w:val="24"/>
          <w:u w:val="single"/>
        </w:rPr>
      </w:pPr>
      <w:r w:rsidRPr="00271B16">
        <w:rPr>
          <w:rFonts w:ascii="Arial" w:hAnsi="Arial"/>
          <w:b w:val="0"/>
          <w:sz w:val="24"/>
          <w:u w:val="single"/>
        </w:rPr>
        <w:t>4. Results</w:t>
      </w:r>
    </w:p>
    <w:p w14:paraId="7FACA5E2" w14:textId="77777777" w:rsidR="00D65A46" w:rsidRPr="00271B16" w:rsidRDefault="00187622" w:rsidP="00E1454F">
      <w:pPr>
        <w:rPr>
          <w:rFonts w:ascii="Arial" w:hAnsi="Arial"/>
        </w:rPr>
      </w:pPr>
      <w:r w:rsidRPr="00271B16">
        <w:rPr>
          <w:rFonts w:ascii="Arial" w:hAnsi="Arial"/>
        </w:rPr>
        <w:t xml:space="preserve">Results of mosquito trapping and testing provide </w:t>
      </w:r>
      <w:r w:rsidR="00AE76BA" w:rsidRPr="00271B16">
        <w:rPr>
          <w:rFonts w:ascii="Arial" w:hAnsi="Arial"/>
        </w:rPr>
        <w:t>information on</w:t>
      </w:r>
      <w:r w:rsidR="00D65A46" w:rsidRPr="00271B16">
        <w:rPr>
          <w:rFonts w:ascii="Arial" w:hAnsi="Arial"/>
        </w:rPr>
        <w:t>:</w:t>
      </w:r>
    </w:p>
    <w:p w14:paraId="1D64BBC0" w14:textId="0D6A4E36" w:rsidR="00D65A46" w:rsidRPr="00271B16" w:rsidRDefault="00BB5CA0" w:rsidP="00696FB3">
      <w:pPr>
        <w:pStyle w:val="ListParagraph"/>
        <w:numPr>
          <w:ilvl w:val="0"/>
          <w:numId w:val="31"/>
        </w:numPr>
        <w:ind w:left="994"/>
        <w:rPr>
          <w:rFonts w:ascii="Arial" w:hAnsi="Arial"/>
        </w:rPr>
      </w:pPr>
      <w:r w:rsidRPr="00271B16">
        <w:rPr>
          <w:rFonts w:ascii="Arial" w:hAnsi="Arial"/>
        </w:rPr>
        <w:t>T</w:t>
      </w:r>
      <w:r w:rsidR="00AE76BA" w:rsidRPr="00271B16">
        <w:rPr>
          <w:rFonts w:ascii="Arial" w:hAnsi="Arial"/>
        </w:rPr>
        <w:t>he n</w:t>
      </w:r>
      <w:r w:rsidR="00187622" w:rsidRPr="00271B16">
        <w:rPr>
          <w:rFonts w:ascii="Arial" w:hAnsi="Arial"/>
        </w:rPr>
        <w:t>umbers of positive mosquito samples (mosquito pools) from a</w:t>
      </w:r>
      <w:r w:rsidR="001A2DE6" w:rsidRPr="00271B16">
        <w:rPr>
          <w:rFonts w:ascii="Arial" w:hAnsi="Arial"/>
        </w:rPr>
        <w:t xml:space="preserve"> municipality</w:t>
      </w:r>
      <w:r w:rsidR="00AE76BA" w:rsidRPr="00271B16">
        <w:rPr>
          <w:rFonts w:ascii="Arial" w:hAnsi="Arial"/>
        </w:rPr>
        <w:t xml:space="preserve">;  </w:t>
      </w:r>
    </w:p>
    <w:p w14:paraId="5AFFD1CA" w14:textId="30DACB97" w:rsidR="00192AB3" w:rsidRPr="00271B16" w:rsidRDefault="00BB5CA0" w:rsidP="00696FB3">
      <w:pPr>
        <w:pStyle w:val="ListParagraph"/>
        <w:numPr>
          <w:ilvl w:val="0"/>
          <w:numId w:val="31"/>
        </w:numPr>
        <w:ind w:left="990"/>
        <w:rPr>
          <w:rFonts w:ascii="Arial" w:hAnsi="Arial"/>
        </w:rPr>
      </w:pPr>
      <w:r w:rsidRPr="00271B16">
        <w:rPr>
          <w:rFonts w:ascii="Arial" w:hAnsi="Arial"/>
        </w:rPr>
        <w:t>G</w:t>
      </w:r>
      <w:r w:rsidR="00AE76BA" w:rsidRPr="00271B16">
        <w:rPr>
          <w:rFonts w:ascii="Arial" w:hAnsi="Arial"/>
        </w:rPr>
        <w:t xml:space="preserve">eneral </w:t>
      </w:r>
      <w:r w:rsidR="00187622" w:rsidRPr="00271B16">
        <w:rPr>
          <w:rFonts w:ascii="Arial" w:hAnsi="Arial"/>
        </w:rPr>
        <w:t>measure</w:t>
      </w:r>
      <w:r w:rsidR="00AE76BA" w:rsidRPr="00271B16">
        <w:rPr>
          <w:rFonts w:ascii="Arial" w:hAnsi="Arial"/>
        </w:rPr>
        <w:t>s</w:t>
      </w:r>
      <w:r w:rsidR="00187622" w:rsidRPr="00271B16">
        <w:rPr>
          <w:rFonts w:ascii="Arial" w:hAnsi="Arial"/>
        </w:rPr>
        <w:t xml:space="preserve"> of mosquito populations</w:t>
      </w:r>
      <w:r w:rsidR="00AE76BA" w:rsidRPr="00271B16">
        <w:rPr>
          <w:rFonts w:ascii="Arial" w:hAnsi="Arial"/>
        </w:rPr>
        <w:t xml:space="preserve">; and </w:t>
      </w:r>
    </w:p>
    <w:p w14:paraId="1E7E9233" w14:textId="54C11BCC" w:rsidR="00192AB3" w:rsidRPr="00271B16" w:rsidRDefault="00BB5CA0" w:rsidP="00696FB3">
      <w:pPr>
        <w:pStyle w:val="ListParagraph"/>
        <w:numPr>
          <w:ilvl w:val="0"/>
          <w:numId w:val="31"/>
        </w:numPr>
        <w:ind w:left="990"/>
        <w:rPr>
          <w:rFonts w:ascii="Arial" w:hAnsi="Arial"/>
        </w:rPr>
      </w:pPr>
      <w:r w:rsidRPr="00271B16">
        <w:rPr>
          <w:rFonts w:ascii="Arial" w:hAnsi="Arial"/>
        </w:rPr>
        <w:t>R</w:t>
      </w:r>
      <w:r w:rsidR="00192AB3" w:rsidRPr="00271B16">
        <w:rPr>
          <w:rFonts w:ascii="Arial" w:hAnsi="Arial"/>
        </w:rPr>
        <w:t>elative EEE infection rates in mosquito populations.</w:t>
      </w:r>
    </w:p>
    <w:p w14:paraId="302346FC" w14:textId="77777777" w:rsidR="00CC235D" w:rsidRPr="00271B16" w:rsidRDefault="00CC235D">
      <w:pPr>
        <w:pStyle w:val="NormalWeb"/>
        <w:spacing w:before="0" w:beforeAutospacing="0" w:after="0" w:afterAutospacing="0"/>
        <w:rPr>
          <w:rFonts w:ascii="Arial" w:hAnsi="Arial"/>
          <w:b/>
          <w:u w:val="single"/>
        </w:rPr>
      </w:pPr>
    </w:p>
    <w:p w14:paraId="5466FC79" w14:textId="77777777" w:rsidR="009C0DF3" w:rsidRPr="00271B16" w:rsidRDefault="009C0DF3" w:rsidP="00271B16">
      <w:pPr>
        <w:pStyle w:val="Heading3"/>
        <w:rPr>
          <w:b w:val="0"/>
          <w:sz w:val="24"/>
          <w:u w:val="single"/>
        </w:rPr>
      </w:pPr>
      <w:r w:rsidRPr="00271B16">
        <w:rPr>
          <w:sz w:val="24"/>
          <w:u w:val="single"/>
        </w:rPr>
        <w:t>B.  Avian Surveillance</w:t>
      </w:r>
    </w:p>
    <w:p w14:paraId="0DF0A060" w14:textId="77777777" w:rsidR="009C0DF3" w:rsidRPr="00271B16" w:rsidRDefault="009C0DF3">
      <w:pPr>
        <w:pStyle w:val="NormalWeb"/>
        <w:spacing w:before="0" w:beforeAutospacing="0" w:after="0" w:afterAutospacing="0"/>
        <w:rPr>
          <w:rFonts w:ascii="Arial" w:hAnsi="Arial"/>
          <w:b/>
          <w:u w:val="single"/>
        </w:rPr>
      </w:pPr>
    </w:p>
    <w:p w14:paraId="6345445C" w14:textId="5F03C58B" w:rsidR="009C0DF3" w:rsidRPr="00271B16" w:rsidRDefault="008B4EB2">
      <w:pPr>
        <w:rPr>
          <w:rFonts w:ascii="Arial" w:hAnsi="Arial"/>
        </w:rPr>
      </w:pPr>
      <w:r w:rsidRPr="00271B16">
        <w:rPr>
          <w:rFonts w:ascii="Arial" w:hAnsi="Arial"/>
        </w:rPr>
        <w:t>DPH</w:t>
      </w:r>
      <w:r w:rsidR="009C0DF3" w:rsidRPr="00271B16">
        <w:rPr>
          <w:rFonts w:ascii="Arial" w:hAnsi="Arial"/>
        </w:rPr>
        <w:t xml:space="preserve"> discontinued avian surveillance for WNV as of April 2009. When </w:t>
      </w:r>
      <w:r w:rsidR="00441D42" w:rsidRPr="00271B16">
        <w:rPr>
          <w:rFonts w:ascii="Arial" w:hAnsi="Arial"/>
        </w:rPr>
        <w:t xml:space="preserve">the virus </w:t>
      </w:r>
      <w:r w:rsidR="009C0DF3" w:rsidRPr="00271B16">
        <w:rPr>
          <w:rFonts w:ascii="Arial" w:hAnsi="Arial"/>
        </w:rPr>
        <w:t xml:space="preserve">was first introduced into the United States, WNV caused high mortality rates in certain species of birds, particularly corvids, thus reporting and testing of dead birds was a productive way to detect and monitor WNV activity in an area. However, in recent years, the tracking and testing of dead birds has become significantly less useful as </w:t>
      </w:r>
      <w:r w:rsidR="00441D42" w:rsidRPr="00271B16">
        <w:rPr>
          <w:rFonts w:ascii="Arial" w:hAnsi="Arial"/>
        </w:rPr>
        <w:t>a surveillance tool</w:t>
      </w:r>
      <w:r w:rsidR="009C0DF3" w:rsidRPr="00271B16">
        <w:rPr>
          <w:rFonts w:ascii="Arial" w:hAnsi="Arial"/>
        </w:rPr>
        <w:t xml:space="preserve">. Monitoring mosquitoes for presence of virus </w:t>
      </w:r>
      <w:r w:rsidR="00343D49" w:rsidRPr="00271B16">
        <w:rPr>
          <w:rFonts w:ascii="Arial" w:hAnsi="Arial"/>
        </w:rPr>
        <w:t xml:space="preserve">is </w:t>
      </w:r>
      <w:r w:rsidR="009C0DF3" w:rsidRPr="00271B16">
        <w:rPr>
          <w:rFonts w:ascii="Arial" w:hAnsi="Arial"/>
        </w:rPr>
        <w:t xml:space="preserve">the primary predictive indicator of human arbovirus disease risk. Therefore, the routine laboratory testing of dead wild birds for West Nile virus (WNV) has been eliminated. This is consistent with recent policy changes in multiple states. </w:t>
      </w:r>
    </w:p>
    <w:p w14:paraId="735C742E" w14:textId="77777777" w:rsidR="009C0DF3" w:rsidRPr="00271B16" w:rsidRDefault="009C0DF3">
      <w:pPr>
        <w:rPr>
          <w:rFonts w:ascii="Arial" w:hAnsi="Arial"/>
        </w:rPr>
      </w:pPr>
    </w:p>
    <w:p w14:paraId="45EA3146" w14:textId="7990CCA6" w:rsidR="009C0DF3" w:rsidRPr="00271B16" w:rsidRDefault="009C0DF3" w:rsidP="00E85576">
      <w:pPr>
        <w:pStyle w:val="NormalWeb"/>
        <w:spacing w:before="0" w:beforeAutospacing="0" w:after="0" w:afterAutospacing="0"/>
        <w:ind w:right="720"/>
        <w:rPr>
          <w:rFonts w:ascii="Arial" w:hAnsi="Arial"/>
        </w:rPr>
      </w:pPr>
      <w:r w:rsidRPr="00271B16">
        <w:rPr>
          <w:rFonts w:ascii="Arial" w:hAnsi="Arial"/>
        </w:rPr>
        <w:t xml:space="preserve">Most birds that are infected with EEE </w:t>
      </w:r>
      <w:r w:rsidR="00343D49" w:rsidRPr="00271B16">
        <w:rPr>
          <w:rFonts w:ascii="Arial" w:hAnsi="Arial"/>
        </w:rPr>
        <w:t xml:space="preserve">virus </w:t>
      </w:r>
      <w:r w:rsidRPr="00271B16">
        <w:rPr>
          <w:rFonts w:ascii="Arial" w:hAnsi="Arial"/>
        </w:rPr>
        <w:t xml:space="preserve">survive the viremia, making individual dead bird EEE monitoring impractical. </w:t>
      </w:r>
      <w:r w:rsidR="00441D42" w:rsidRPr="00271B16">
        <w:rPr>
          <w:rFonts w:ascii="Arial" w:hAnsi="Arial"/>
        </w:rPr>
        <w:t>Non-native bird species such as emus, ostriches</w:t>
      </w:r>
      <w:r w:rsidR="00742A75" w:rsidRPr="00271B16">
        <w:rPr>
          <w:rFonts w:ascii="Arial" w:hAnsi="Arial"/>
        </w:rPr>
        <w:t>,</w:t>
      </w:r>
      <w:r w:rsidR="00441D42" w:rsidRPr="00271B16">
        <w:rPr>
          <w:rFonts w:ascii="Arial" w:hAnsi="Arial"/>
        </w:rPr>
        <w:t xml:space="preserve"> and exotic game birds are highly susceptible to EEE and </w:t>
      </w:r>
      <w:r w:rsidR="004F4C89" w:rsidRPr="00271B16">
        <w:rPr>
          <w:rFonts w:ascii="Arial" w:hAnsi="Arial"/>
        </w:rPr>
        <w:t>infections within farmed flocks</w:t>
      </w:r>
      <w:r w:rsidR="000F1342" w:rsidRPr="00271B16">
        <w:rPr>
          <w:rFonts w:ascii="Arial" w:hAnsi="Arial"/>
        </w:rPr>
        <w:t xml:space="preserve"> and collections in zoos</w:t>
      </w:r>
      <w:r w:rsidR="004F4C89" w:rsidRPr="00271B16">
        <w:rPr>
          <w:rFonts w:ascii="Arial" w:hAnsi="Arial"/>
        </w:rPr>
        <w:t xml:space="preserve"> have</w:t>
      </w:r>
      <w:r w:rsidR="00441D42" w:rsidRPr="00271B16">
        <w:rPr>
          <w:rFonts w:ascii="Arial" w:hAnsi="Arial"/>
        </w:rPr>
        <w:t xml:space="preserve"> occurred in Massachusetts. </w:t>
      </w:r>
      <w:r w:rsidRPr="00271B16">
        <w:rPr>
          <w:rFonts w:ascii="Arial" w:hAnsi="Arial"/>
        </w:rPr>
        <w:t>Testing of highly suspect bird specimens for EEE</w:t>
      </w:r>
      <w:r w:rsidR="005822A8" w:rsidRPr="00271B16">
        <w:rPr>
          <w:rFonts w:ascii="Arial" w:hAnsi="Arial"/>
        </w:rPr>
        <w:t xml:space="preserve"> and/or WNV</w:t>
      </w:r>
      <w:r w:rsidRPr="00271B16">
        <w:rPr>
          <w:rFonts w:ascii="Arial" w:hAnsi="Arial"/>
        </w:rPr>
        <w:t xml:space="preserve"> infection </w:t>
      </w:r>
      <w:r w:rsidR="00441D42" w:rsidRPr="00271B16">
        <w:rPr>
          <w:rFonts w:ascii="Arial" w:hAnsi="Arial"/>
        </w:rPr>
        <w:t>is</w:t>
      </w:r>
      <w:r w:rsidRPr="00271B16">
        <w:rPr>
          <w:rFonts w:ascii="Arial" w:hAnsi="Arial"/>
        </w:rPr>
        <w:t xml:space="preserve"> done on an as-needed basis as determined by </w:t>
      </w:r>
      <w:r w:rsidR="008B4EB2" w:rsidRPr="00271B16">
        <w:rPr>
          <w:rFonts w:ascii="Arial" w:hAnsi="Arial"/>
        </w:rPr>
        <w:t>DPH</w:t>
      </w:r>
      <w:r w:rsidR="005822A8" w:rsidRPr="00271B16">
        <w:rPr>
          <w:rFonts w:ascii="Arial" w:hAnsi="Arial"/>
        </w:rPr>
        <w:t>.</w:t>
      </w:r>
    </w:p>
    <w:p w14:paraId="4307F77D" w14:textId="77777777" w:rsidR="00E85576" w:rsidRPr="00271B16" w:rsidRDefault="00E85576" w:rsidP="00E85576">
      <w:pPr>
        <w:pStyle w:val="NormalWeb"/>
        <w:spacing w:before="0" w:beforeAutospacing="0" w:after="0" w:afterAutospacing="0"/>
        <w:ind w:right="720"/>
        <w:rPr>
          <w:rFonts w:ascii="Arial" w:hAnsi="Arial"/>
        </w:rPr>
      </w:pPr>
    </w:p>
    <w:p w14:paraId="4471362D" w14:textId="24F4B073" w:rsidR="009C0DF3" w:rsidRPr="00271B16" w:rsidRDefault="009C0DF3" w:rsidP="00271B16">
      <w:pPr>
        <w:pStyle w:val="Heading3"/>
        <w:rPr>
          <w:b w:val="0"/>
          <w:sz w:val="24"/>
          <w:u w:val="single"/>
        </w:rPr>
      </w:pPr>
      <w:r w:rsidRPr="00271B16">
        <w:rPr>
          <w:sz w:val="24"/>
          <w:u w:val="single"/>
        </w:rPr>
        <w:t xml:space="preserve">C.  Animal Surveillance </w:t>
      </w:r>
    </w:p>
    <w:p w14:paraId="46383DD4" w14:textId="77777777" w:rsidR="009C0DF3" w:rsidRPr="00271B16" w:rsidRDefault="009C0DF3">
      <w:pPr>
        <w:pStyle w:val="NormalWeb"/>
        <w:spacing w:before="0" w:beforeAutospacing="0" w:after="0" w:afterAutospacing="0"/>
        <w:ind w:left="360"/>
        <w:rPr>
          <w:rFonts w:ascii="Arial" w:hAnsi="Arial"/>
          <w:b/>
          <w:u w:val="single"/>
        </w:rPr>
      </w:pPr>
    </w:p>
    <w:p w14:paraId="76A8D3EA" w14:textId="2DEE080D" w:rsidR="009C0DF3" w:rsidRPr="00271B16" w:rsidRDefault="009C0DF3">
      <w:pPr>
        <w:pStyle w:val="NormalWeb"/>
        <w:spacing w:before="0" w:beforeAutospacing="0" w:after="0" w:afterAutospacing="0"/>
        <w:rPr>
          <w:rFonts w:ascii="Arial" w:hAnsi="Arial"/>
        </w:rPr>
      </w:pPr>
      <w:r w:rsidRPr="00271B16">
        <w:rPr>
          <w:rFonts w:ascii="Arial" w:hAnsi="Arial"/>
        </w:rPr>
        <w:t>Specimens from horses and other domestic animals that have severe neurological disease suspected of being caused by EEE</w:t>
      </w:r>
      <w:r w:rsidR="007E7309" w:rsidRPr="00271B16">
        <w:rPr>
          <w:rFonts w:ascii="Arial" w:hAnsi="Arial"/>
        </w:rPr>
        <w:t xml:space="preserve"> </w:t>
      </w:r>
      <w:r w:rsidRPr="00271B16">
        <w:rPr>
          <w:rFonts w:ascii="Arial" w:hAnsi="Arial"/>
        </w:rPr>
        <w:t xml:space="preserve">or WNV infection are tested at </w:t>
      </w:r>
      <w:r w:rsidR="00F46672" w:rsidRPr="00271B16">
        <w:rPr>
          <w:rFonts w:ascii="Arial" w:hAnsi="Arial"/>
        </w:rPr>
        <w:t>the MA SPHL</w:t>
      </w:r>
      <w:r w:rsidRPr="00271B16">
        <w:rPr>
          <w:rFonts w:ascii="Arial" w:hAnsi="Arial"/>
        </w:rPr>
        <w:t xml:space="preserve">. </w:t>
      </w:r>
      <w:r w:rsidR="00441D42" w:rsidRPr="00271B16">
        <w:rPr>
          <w:rFonts w:ascii="Arial" w:hAnsi="Arial"/>
        </w:rPr>
        <w:t xml:space="preserve">Testing </w:t>
      </w:r>
      <w:r w:rsidR="0045478A" w:rsidRPr="00271B16">
        <w:rPr>
          <w:rFonts w:ascii="Arial" w:hAnsi="Arial"/>
        </w:rPr>
        <w:t xml:space="preserve">can </w:t>
      </w:r>
      <w:r w:rsidRPr="00271B16">
        <w:rPr>
          <w:rFonts w:ascii="Arial" w:hAnsi="Arial"/>
        </w:rPr>
        <w:t xml:space="preserve">take up to </w:t>
      </w:r>
      <w:r w:rsidR="00031586" w:rsidRPr="00271B16">
        <w:rPr>
          <w:rFonts w:ascii="Arial" w:hAnsi="Arial"/>
        </w:rPr>
        <w:t>several weeks</w:t>
      </w:r>
      <w:r w:rsidR="00441D42" w:rsidRPr="00271B16">
        <w:rPr>
          <w:rFonts w:ascii="Arial" w:hAnsi="Arial"/>
        </w:rPr>
        <w:t xml:space="preserve"> to complete</w:t>
      </w:r>
      <w:r w:rsidR="0045478A" w:rsidRPr="00271B16">
        <w:rPr>
          <w:rFonts w:ascii="Arial" w:hAnsi="Arial"/>
        </w:rPr>
        <w:t xml:space="preserve"> depending upon the type of sample submitted and the testing protocol required to obtain a definitive result</w:t>
      </w:r>
      <w:r w:rsidRPr="00271B16">
        <w:rPr>
          <w:rFonts w:ascii="Arial" w:hAnsi="Arial"/>
        </w:rPr>
        <w:t xml:space="preserve">. </w:t>
      </w:r>
      <w:r w:rsidR="00441D42" w:rsidRPr="00271B16">
        <w:rPr>
          <w:rFonts w:ascii="Arial" w:hAnsi="Arial"/>
        </w:rPr>
        <w:t>V</w:t>
      </w:r>
      <w:r w:rsidRPr="00271B16">
        <w:rPr>
          <w:rFonts w:ascii="Arial" w:hAnsi="Arial"/>
        </w:rPr>
        <w:t xml:space="preserve">eterinarians, </w:t>
      </w:r>
      <w:r w:rsidR="000F1342" w:rsidRPr="00271B16">
        <w:rPr>
          <w:rFonts w:ascii="Arial" w:hAnsi="Arial"/>
        </w:rPr>
        <w:t>M</w:t>
      </w:r>
      <w:r w:rsidR="00343D49" w:rsidRPr="00271B16">
        <w:rPr>
          <w:rFonts w:ascii="Arial" w:hAnsi="Arial"/>
        </w:rPr>
        <w:t>DAR</w:t>
      </w:r>
      <w:r w:rsidRPr="00271B16">
        <w:rPr>
          <w:rFonts w:ascii="Arial" w:hAnsi="Arial"/>
        </w:rPr>
        <w:t xml:space="preserve">, </w:t>
      </w:r>
      <w:r w:rsidR="00FA28C0" w:rsidRPr="00271B16">
        <w:rPr>
          <w:rFonts w:ascii="Arial" w:hAnsi="Arial"/>
        </w:rPr>
        <w:t xml:space="preserve">the United States Department of Agriculture </w:t>
      </w:r>
      <w:r w:rsidR="00343D49" w:rsidRPr="00271B16">
        <w:rPr>
          <w:rFonts w:ascii="Arial" w:hAnsi="Arial"/>
        </w:rPr>
        <w:t xml:space="preserve">(USDA) </w:t>
      </w:r>
      <w:r w:rsidRPr="00271B16">
        <w:rPr>
          <w:rFonts w:ascii="Arial" w:hAnsi="Arial"/>
        </w:rPr>
        <w:t xml:space="preserve">and Tufts University </w:t>
      </w:r>
      <w:r w:rsidR="00441D42" w:rsidRPr="00271B16">
        <w:rPr>
          <w:rFonts w:ascii="Arial" w:hAnsi="Arial"/>
        </w:rPr>
        <w:t xml:space="preserve">Cummings </w:t>
      </w:r>
      <w:r w:rsidRPr="00271B16">
        <w:rPr>
          <w:rFonts w:ascii="Arial" w:hAnsi="Arial"/>
        </w:rPr>
        <w:t xml:space="preserve">School of Veterinary Medicine collaborate with </w:t>
      </w:r>
      <w:r w:rsidR="008B4EB2" w:rsidRPr="00271B16">
        <w:rPr>
          <w:rFonts w:ascii="Arial" w:hAnsi="Arial"/>
        </w:rPr>
        <w:t>DPH</w:t>
      </w:r>
      <w:r w:rsidR="005822A8" w:rsidRPr="00271B16">
        <w:rPr>
          <w:rFonts w:ascii="Arial" w:hAnsi="Arial"/>
        </w:rPr>
        <w:t xml:space="preserve"> </w:t>
      </w:r>
      <w:r w:rsidRPr="00271B16">
        <w:rPr>
          <w:rFonts w:ascii="Arial" w:hAnsi="Arial"/>
        </w:rPr>
        <w:t>to identify and report suspect animal cases. In addition, blood and/or tissue samples from animals from other sources, such as zoos</w:t>
      </w:r>
      <w:r w:rsidR="00441D42" w:rsidRPr="00271B16">
        <w:rPr>
          <w:rFonts w:ascii="Arial" w:hAnsi="Arial"/>
        </w:rPr>
        <w:t xml:space="preserve">, </w:t>
      </w:r>
      <w:r w:rsidRPr="00271B16">
        <w:rPr>
          <w:rFonts w:ascii="Arial" w:hAnsi="Arial"/>
        </w:rPr>
        <w:t>horse stables</w:t>
      </w:r>
      <w:r w:rsidR="00742A75" w:rsidRPr="00271B16">
        <w:rPr>
          <w:rFonts w:ascii="Arial" w:hAnsi="Arial"/>
        </w:rPr>
        <w:t>,</w:t>
      </w:r>
      <w:r w:rsidRPr="00271B16">
        <w:rPr>
          <w:rFonts w:ascii="Arial" w:hAnsi="Arial"/>
        </w:rPr>
        <w:t xml:space="preserve"> or </w:t>
      </w:r>
      <w:r w:rsidR="00343D49" w:rsidRPr="00271B16">
        <w:rPr>
          <w:rFonts w:ascii="Arial" w:hAnsi="Arial"/>
        </w:rPr>
        <w:t xml:space="preserve">the </w:t>
      </w:r>
      <w:r w:rsidRPr="00271B16">
        <w:rPr>
          <w:rFonts w:ascii="Arial" w:hAnsi="Arial"/>
        </w:rPr>
        <w:t xml:space="preserve">wild </w:t>
      </w:r>
      <w:r w:rsidR="00441D42" w:rsidRPr="00271B16">
        <w:rPr>
          <w:rFonts w:ascii="Arial" w:hAnsi="Arial"/>
        </w:rPr>
        <w:t xml:space="preserve">are </w:t>
      </w:r>
      <w:r w:rsidRPr="00271B16">
        <w:rPr>
          <w:rFonts w:ascii="Arial" w:hAnsi="Arial"/>
        </w:rPr>
        <w:t>tested</w:t>
      </w:r>
      <w:r w:rsidR="00343D49" w:rsidRPr="00271B16">
        <w:rPr>
          <w:rFonts w:ascii="Arial" w:hAnsi="Arial"/>
        </w:rPr>
        <w:t>,</w:t>
      </w:r>
      <w:r w:rsidR="00441D42" w:rsidRPr="00271B16">
        <w:rPr>
          <w:rFonts w:ascii="Arial" w:hAnsi="Arial"/>
        </w:rPr>
        <w:t xml:space="preserve"> as appropriate</w:t>
      </w:r>
      <w:r w:rsidRPr="00271B16">
        <w:rPr>
          <w:rFonts w:ascii="Arial" w:hAnsi="Arial"/>
        </w:rPr>
        <w:t xml:space="preserve">. Current information on </w:t>
      </w:r>
      <w:r w:rsidR="008B4EB2" w:rsidRPr="00271B16">
        <w:rPr>
          <w:rFonts w:ascii="Arial" w:hAnsi="Arial"/>
        </w:rPr>
        <w:t>EEE</w:t>
      </w:r>
      <w:r w:rsidRPr="00271B16">
        <w:rPr>
          <w:rFonts w:ascii="Arial" w:hAnsi="Arial"/>
        </w:rPr>
        <w:t xml:space="preserve"> and WNV infections in horses</w:t>
      </w:r>
      <w:r w:rsidR="00343D49" w:rsidRPr="00271B16">
        <w:rPr>
          <w:rFonts w:ascii="Arial" w:hAnsi="Arial"/>
        </w:rPr>
        <w:t>,</w:t>
      </w:r>
      <w:r w:rsidRPr="00271B16">
        <w:rPr>
          <w:rFonts w:ascii="Arial" w:hAnsi="Arial"/>
        </w:rPr>
        <w:t xml:space="preserve"> along with clinical specimen submission procedures</w:t>
      </w:r>
      <w:r w:rsidR="00343D49" w:rsidRPr="00271B16">
        <w:rPr>
          <w:rFonts w:ascii="Arial" w:hAnsi="Arial"/>
        </w:rPr>
        <w:t>,</w:t>
      </w:r>
      <w:r w:rsidRPr="00271B16">
        <w:rPr>
          <w:rFonts w:ascii="Arial" w:hAnsi="Arial"/>
        </w:rPr>
        <w:t xml:space="preserve"> are disseminated to large animal veterinarians, stable owners</w:t>
      </w:r>
      <w:r w:rsidR="00742A75" w:rsidRPr="00271B16">
        <w:rPr>
          <w:rFonts w:ascii="Arial" w:hAnsi="Arial"/>
        </w:rPr>
        <w:t>,</w:t>
      </w:r>
      <w:r w:rsidRPr="00271B16">
        <w:rPr>
          <w:rFonts w:ascii="Arial" w:hAnsi="Arial"/>
        </w:rPr>
        <w:t xml:space="preserve"> and other</w:t>
      </w:r>
      <w:r w:rsidR="00343D49" w:rsidRPr="00271B16">
        <w:rPr>
          <w:rFonts w:ascii="Arial" w:hAnsi="Arial"/>
        </w:rPr>
        <w:t>s</w:t>
      </w:r>
      <w:r w:rsidRPr="00271B16">
        <w:rPr>
          <w:rFonts w:ascii="Arial" w:hAnsi="Arial"/>
        </w:rPr>
        <w:t xml:space="preserve"> through </w:t>
      </w:r>
      <w:r w:rsidR="00FA28C0" w:rsidRPr="00271B16">
        <w:rPr>
          <w:rFonts w:ascii="Arial" w:hAnsi="Arial"/>
        </w:rPr>
        <w:t>various distribution methods and are</w:t>
      </w:r>
      <w:r w:rsidRPr="00271B16">
        <w:rPr>
          <w:rFonts w:ascii="Arial" w:hAnsi="Arial"/>
        </w:rPr>
        <w:t xml:space="preserve"> post</w:t>
      </w:r>
      <w:r w:rsidR="00FA28C0" w:rsidRPr="00271B16">
        <w:rPr>
          <w:rFonts w:ascii="Arial" w:hAnsi="Arial"/>
        </w:rPr>
        <w:t>ed</w:t>
      </w:r>
      <w:r w:rsidRPr="00271B16">
        <w:rPr>
          <w:rFonts w:ascii="Arial" w:hAnsi="Arial"/>
        </w:rPr>
        <w:t xml:space="preserve"> on the </w:t>
      </w:r>
      <w:r w:rsidR="008B4EB2" w:rsidRPr="00271B16">
        <w:rPr>
          <w:rFonts w:ascii="Arial" w:hAnsi="Arial"/>
        </w:rPr>
        <w:t>DPH</w:t>
      </w:r>
      <w:r w:rsidRPr="00271B16">
        <w:rPr>
          <w:rFonts w:ascii="Arial" w:hAnsi="Arial"/>
        </w:rPr>
        <w:t xml:space="preserve"> </w:t>
      </w:r>
      <w:r w:rsidR="00343D49" w:rsidRPr="00271B16">
        <w:rPr>
          <w:rFonts w:ascii="Arial" w:hAnsi="Arial"/>
        </w:rPr>
        <w:t xml:space="preserve">arbovirus </w:t>
      </w:r>
      <w:r w:rsidRPr="00271B16">
        <w:rPr>
          <w:rFonts w:ascii="Arial" w:hAnsi="Arial"/>
        </w:rPr>
        <w:t>website at</w:t>
      </w:r>
      <w:r w:rsidR="003F5287" w:rsidRPr="00271B16">
        <w:t xml:space="preserve"> </w:t>
      </w:r>
      <w:hyperlink r:id="rId20" w:history="1">
        <w:r w:rsidR="003F5287" w:rsidRPr="003F5287">
          <w:rPr>
            <w:rStyle w:val="Hyperlink"/>
          </w:rPr>
          <w:t>Mosquito</w:t>
        </w:r>
        <w:r w:rsidR="003F5287" w:rsidRPr="00271B16">
          <w:rPr>
            <w:rStyle w:val="Hyperlink"/>
          </w:rPr>
          <w:t>-borne</w:t>
        </w:r>
        <w:r w:rsidR="003F5287" w:rsidRPr="003F5287">
          <w:rPr>
            <w:rStyle w:val="Hyperlink"/>
          </w:rPr>
          <w:t xml:space="preserve"> Diseases | Mass.gov</w:t>
        </w:r>
      </w:hyperlink>
      <w:r w:rsidR="00126FD4" w:rsidRPr="00271B16">
        <w:rPr>
          <w:rStyle w:val="Hyperlink"/>
          <w:rFonts w:ascii="Arial" w:hAnsi="Arial"/>
          <w:u w:val="none"/>
        </w:rPr>
        <w:t>.</w:t>
      </w:r>
      <w:r w:rsidR="0038251C" w:rsidRPr="00271B16">
        <w:rPr>
          <w:rFonts w:ascii="Arial" w:hAnsi="Arial"/>
        </w:rPr>
        <w:t xml:space="preserve"> </w:t>
      </w:r>
      <w:r w:rsidR="00441D42" w:rsidRPr="00271B16">
        <w:rPr>
          <w:rFonts w:ascii="Arial" w:hAnsi="Arial"/>
        </w:rPr>
        <w:t>Horses and other animals</w:t>
      </w:r>
      <w:r w:rsidRPr="00271B16">
        <w:rPr>
          <w:rFonts w:ascii="Arial" w:hAnsi="Arial"/>
        </w:rPr>
        <w:t xml:space="preserve"> </w:t>
      </w:r>
      <w:r w:rsidR="00441D42" w:rsidRPr="00271B16">
        <w:rPr>
          <w:rFonts w:ascii="Arial" w:hAnsi="Arial"/>
        </w:rPr>
        <w:t xml:space="preserve">can be </w:t>
      </w:r>
      <w:r w:rsidRPr="00271B16">
        <w:rPr>
          <w:rFonts w:ascii="Arial" w:hAnsi="Arial"/>
        </w:rPr>
        <w:t>immunized against infection with EEE</w:t>
      </w:r>
      <w:r w:rsidR="008B4EB2" w:rsidRPr="00271B16">
        <w:rPr>
          <w:rFonts w:ascii="Arial" w:hAnsi="Arial"/>
        </w:rPr>
        <w:t xml:space="preserve"> and</w:t>
      </w:r>
      <w:r w:rsidR="00003536" w:rsidRPr="00271B16">
        <w:rPr>
          <w:rFonts w:ascii="Arial" w:hAnsi="Arial"/>
        </w:rPr>
        <w:t xml:space="preserve"> </w:t>
      </w:r>
      <w:r w:rsidRPr="00271B16">
        <w:rPr>
          <w:rFonts w:ascii="Arial" w:hAnsi="Arial"/>
        </w:rPr>
        <w:t xml:space="preserve">WNV with available veterinary vaccines. Vaccination is the primary means of preventing infection in animals. </w:t>
      </w:r>
    </w:p>
    <w:p w14:paraId="45D6B969" w14:textId="77777777" w:rsidR="00BE581A" w:rsidRPr="00271B16" w:rsidRDefault="00BE581A">
      <w:pPr>
        <w:pStyle w:val="NormalWeb"/>
        <w:spacing w:before="0" w:beforeAutospacing="0" w:after="0" w:afterAutospacing="0"/>
        <w:rPr>
          <w:rFonts w:ascii="Arial" w:hAnsi="Arial"/>
        </w:rPr>
      </w:pPr>
    </w:p>
    <w:p w14:paraId="5993BF4B" w14:textId="07943D3D" w:rsidR="00647A47" w:rsidRPr="00271B16" w:rsidRDefault="00BE581A">
      <w:pPr>
        <w:pStyle w:val="NormalWeb"/>
        <w:spacing w:before="0" w:beforeAutospacing="0" w:after="0" w:afterAutospacing="0"/>
        <w:rPr>
          <w:rFonts w:ascii="Arial" w:hAnsi="Arial"/>
          <w:b/>
          <w:u w:val="single"/>
        </w:rPr>
      </w:pPr>
      <w:r w:rsidRPr="00271B16">
        <w:rPr>
          <w:rFonts w:ascii="Arial" w:hAnsi="Arial"/>
        </w:rPr>
        <w:t>Due to the time delay inherent in specimen acquisition and testing, specimens from anim</w:t>
      </w:r>
      <w:r w:rsidR="00015666" w:rsidRPr="00271B16">
        <w:rPr>
          <w:rFonts w:ascii="Arial" w:hAnsi="Arial"/>
        </w:rPr>
        <w:t>a</w:t>
      </w:r>
      <w:r w:rsidRPr="00271B16">
        <w:rPr>
          <w:rFonts w:ascii="Arial" w:hAnsi="Arial"/>
        </w:rPr>
        <w:t>l with an illness compatible with either EEE</w:t>
      </w:r>
      <w:r w:rsidR="008B4EB2" w:rsidRPr="00271B16">
        <w:rPr>
          <w:rFonts w:ascii="Arial" w:hAnsi="Arial"/>
        </w:rPr>
        <w:t xml:space="preserve"> and </w:t>
      </w:r>
      <w:r w:rsidRPr="00271B16">
        <w:rPr>
          <w:rFonts w:ascii="Arial" w:hAnsi="Arial"/>
        </w:rPr>
        <w:t xml:space="preserve">WNV infection that test positive on the screening test will be reported as a preliminary result to the ordering veterinarian, the local board of health in the town of the </w:t>
      </w:r>
      <w:r w:rsidR="00015666" w:rsidRPr="00271B16">
        <w:rPr>
          <w:rFonts w:ascii="Arial" w:hAnsi="Arial"/>
        </w:rPr>
        <w:t xml:space="preserve">animal’s </w:t>
      </w:r>
      <w:r w:rsidRPr="00271B16">
        <w:rPr>
          <w:rFonts w:ascii="Arial" w:hAnsi="Arial"/>
        </w:rPr>
        <w:t xml:space="preserve">residence, </w:t>
      </w:r>
      <w:bookmarkStart w:id="1" w:name="OLE_LINK7"/>
      <w:r w:rsidR="00015666" w:rsidRPr="00271B16">
        <w:rPr>
          <w:rFonts w:ascii="Arial" w:hAnsi="Arial"/>
        </w:rPr>
        <w:t xml:space="preserve">the local board of health in the likely city/town of exposure (if different from place of residence), </w:t>
      </w:r>
      <w:bookmarkEnd w:id="1"/>
      <w:r w:rsidRPr="00271B16">
        <w:rPr>
          <w:rFonts w:ascii="Arial" w:hAnsi="Arial"/>
        </w:rPr>
        <w:t xml:space="preserve">and the local mosquito control project, if there is one. This information may be used to inform clinical decisions first and foremost, and secondarily to inform </w:t>
      </w:r>
      <w:r w:rsidR="008628D7" w:rsidRPr="00271B16">
        <w:rPr>
          <w:rFonts w:ascii="Arial" w:hAnsi="Arial"/>
        </w:rPr>
        <w:t xml:space="preserve">planning for </w:t>
      </w:r>
      <w:r w:rsidRPr="00271B16">
        <w:rPr>
          <w:rFonts w:ascii="Arial" w:hAnsi="Arial"/>
        </w:rPr>
        <w:t>public health and mosquito control activities. Th</w:t>
      </w:r>
      <w:r w:rsidR="00386D52" w:rsidRPr="00271B16">
        <w:rPr>
          <w:rFonts w:ascii="Arial" w:hAnsi="Arial"/>
        </w:rPr>
        <w:t>is</w:t>
      </w:r>
      <w:r w:rsidRPr="00271B16">
        <w:rPr>
          <w:rFonts w:ascii="Arial" w:hAnsi="Arial"/>
        </w:rPr>
        <w:t xml:space="preserve"> animal will not be considered to represent </w:t>
      </w:r>
      <w:r w:rsidR="00386D52" w:rsidRPr="00271B16">
        <w:rPr>
          <w:rFonts w:ascii="Arial" w:hAnsi="Arial"/>
        </w:rPr>
        <w:t xml:space="preserve">a </w:t>
      </w:r>
      <w:r w:rsidRPr="00271B16">
        <w:rPr>
          <w:rFonts w:ascii="Arial" w:hAnsi="Arial"/>
        </w:rPr>
        <w:t>confirmed cas</w:t>
      </w:r>
      <w:r w:rsidR="000858B6" w:rsidRPr="00271B16">
        <w:rPr>
          <w:rFonts w:ascii="Arial" w:hAnsi="Arial"/>
        </w:rPr>
        <w:t>e</w:t>
      </w:r>
      <w:r w:rsidRPr="00271B16">
        <w:rPr>
          <w:rFonts w:ascii="Arial" w:hAnsi="Arial"/>
        </w:rPr>
        <w:t xml:space="preserve"> until testing is completed</w:t>
      </w:r>
      <w:r w:rsidR="00FA7863" w:rsidRPr="00271B16">
        <w:rPr>
          <w:rFonts w:ascii="Arial" w:hAnsi="Arial"/>
        </w:rPr>
        <w:t xml:space="preserve">; appropriate changes to risk levels will be made </w:t>
      </w:r>
      <w:r w:rsidR="001037F0" w:rsidRPr="00271B16">
        <w:rPr>
          <w:rFonts w:ascii="Arial" w:hAnsi="Arial"/>
        </w:rPr>
        <w:t>following confirmatory testing</w:t>
      </w:r>
      <w:r w:rsidRPr="00271B16">
        <w:rPr>
          <w:rFonts w:ascii="Arial" w:hAnsi="Arial"/>
        </w:rPr>
        <w:t xml:space="preserve">. </w:t>
      </w:r>
    </w:p>
    <w:p w14:paraId="141E8B66" w14:textId="77777777" w:rsidR="00B619EF" w:rsidRPr="00271B16" w:rsidRDefault="00B619EF">
      <w:pPr>
        <w:pStyle w:val="NormalWeb"/>
        <w:spacing w:before="0" w:beforeAutospacing="0" w:after="0" w:afterAutospacing="0"/>
        <w:rPr>
          <w:rFonts w:ascii="Arial" w:hAnsi="Arial"/>
          <w:b/>
          <w:u w:val="single"/>
        </w:rPr>
      </w:pPr>
    </w:p>
    <w:p w14:paraId="72D671C9" w14:textId="77777777" w:rsidR="009C0DF3" w:rsidRPr="00331B95" w:rsidRDefault="009C0DF3" w:rsidP="00331B95">
      <w:pPr>
        <w:pStyle w:val="Heading3"/>
        <w:rPr>
          <w:b w:val="0"/>
          <w:sz w:val="24"/>
          <w:u w:val="single"/>
        </w:rPr>
      </w:pPr>
      <w:r w:rsidRPr="00271B16">
        <w:rPr>
          <w:sz w:val="24"/>
          <w:u w:val="single"/>
        </w:rPr>
        <w:t>D. Human Surveillance</w:t>
      </w:r>
    </w:p>
    <w:p w14:paraId="27D832E4" w14:textId="77777777" w:rsidR="009C0DF3" w:rsidRPr="00331B95" w:rsidRDefault="009C0DF3">
      <w:pPr>
        <w:pStyle w:val="NormalWeb"/>
        <w:spacing w:before="0" w:beforeAutospacing="0" w:after="0" w:afterAutospacing="0"/>
        <w:rPr>
          <w:rFonts w:ascii="Arial" w:hAnsi="Arial"/>
          <w:b/>
          <w:u w:val="single"/>
        </w:rPr>
      </w:pPr>
    </w:p>
    <w:p w14:paraId="2C252CDF" w14:textId="77777777" w:rsidR="009C0DF3" w:rsidRPr="00331B95" w:rsidRDefault="009C0DF3" w:rsidP="00331B95">
      <w:pPr>
        <w:pStyle w:val="Heading4"/>
        <w:rPr>
          <w:rFonts w:ascii="Arial" w:hAnsi="Arial"/>
          <w:sz w:val="24"/>
          <w:u w:val="single"/>
        </w:rPr>
      </w:pPr>
      <w:r w:rsidRPr="00331B95">
        <w:rPr>
          <w:rFonts w:ascii="Arial" w:hAnsi="Arial"/>
          <w:b w:val="0"/>
          <w:sz w:val="24"/>
          <w:u w:val="single"/>
        </w:rPr>
        <w:t xml:space="preserve">1. </w:t>
      </w:r>
      <w:r w:rsidR="00FA28C0" w:rsidRPr="00331B95">
        <w:rPr>
          <w:rFonts w:ascii="Arial" w:hAnsi="Arial"/>
          <w:b w:val="0"/>
          <w:sz w:val="24"/>
          <w:u w:val="single"/>
        </w:rPr>
        <w:t xml:space="preserve">Routine </w:t>
      </w:r>
      <w:r w:rsidRPr="00331B95">
        <w:rPr>
          <w:rFonts w:ascii="Arial" w:hAnsi="Arial"/>
          <w:b w:val="0"/>
          <w:sz w:val="24"/>
          <w:u w:val="single"/>
        </w:rPr>
        <w:t xml:space="preserve">surveillance </w:t>
      </w:r>
    </w:p>
    <w:p w14:paraId="29372AE6" w14:textId="0D0AB253" w:rsidR="00471771" w:rsidRPr="00331B95" w:rsidRDefault="009C0DF3" w:rsidP="3309AA1A">
      <w:pPr>
        <w:pStyle w:val="NormalWeb"/>
        <w:spacing w:before="0" w:beforeAutospacing="0" w:after="0" w:afterAutospacing="0"/>
        <w:rPr>
          <w:rFonts w:ascii="Arial" w:hAnsi="Arial"/>
        </w:rPr>
      </w:pPr>
      <w:r w:rsidRPr="00331B95">
        <w:rPr>
          <w:rFonts w:ascii="Arial" w:hAnsi="Arial"/>
        </w:rPr>
        <w:t xml:space="preserve">Specimens from human cases of encephalitis and meningoencephalitis </w:t>
      </w:r>
      <w:r w:rsidR="00471771" w:rsidRPr="00331B95">
        <w:rPr>
          <w:rFonts w:ascii="Arial" w:hAnsi="Arial"/>
        </w:rPr>
        <w:t>sh</w:t>
      </w:r>
      <w:r w:rsidR="04E9A6DE" w:rsidRPr="00331B95">
        <w:rPr>
          <w:rFonts w:ascii="Arial" w:hAnsi="Arial"/>
        </w:rPr>
        <w:t>all</w:t>
      </w:r>
      <w:r w:rsidR="00471771" w:rsidRPr="00331B95">
        <w:rPr>
          <w:rFonts w:ascii="Arial" w:hAnsi="Arial"/>
        </w:rPr>
        <w:t xml:space="preserve"> be </w:t>
      </w:r>
      <w:r w:rsidRPr="00331B95">
        <w:rPr>
          <w:rFonts w:ascii="Arial" w:hAnsi="Arial"/>
        </w:rPr>
        <w:t xml:space="preserve">submitted to </w:t>
      </w:r>
      <w:r w:rsidR="00F46672" w:rsidRPr="00331B95">
        <w:rPr>
          <w:rFonts w:ascii="Arial" w:hAnsi="Arial"/>
        </w:rPr>
        <w:t xml:space="preserve">the MA SPHL </w:t>
      </w:r>
      <w:r w:rsidR="00471771" w:rsidRPr="00331B95">
        <w:rPr>
          <w:rFonts w:ascii="Arial" w:hAnsi="Arial"/>
        </w:rPr>
        <w:t xml:space="preserve">for </w:t>
      </w:r>
      <w:r w:rsidRPr="00331B95">
        <w:rPr>
          <w:rFonts w:ascii="Arial" w:hAnsi="Arial"/>
        </w:rPr>
        <w:t>EEE</w:t>
      </w:r>
      <w:r w:rsidR="00471771" w:rsidRPr="00331B95">
        <w:rPr>
          <w:rFonts w:ascii="Arial" w:hAnsi="Arial"/>
        </w:rPr>
        <w:t xml:space="preserve"> </w:t>
      </w:r>
      <w:r w:rsidR="008B4EB2" w:rsidRPr="00331B95">
        <w:rPr>
          <w:rFonts w:ascii="Arial" w:hAnsi="Arial"/>
        </w:rPr>
        <w:t xml:space="preserve">and </w:t>
      </w:r>
      <w:r w:rsidRPr="00331B95">
        <w:rPr>
          <w:rFonts w:ascii="Arial" w:hAnsi="Arial"/>
        </w:rPr>
        <w:t xml:space="preserve">WNV </w:t>
      </w:r>
      <w:r w:rsidR="00471771" w:rsidRPr="00331B95">
        <w:rPr>
          <w:rFonts w:ascii="Arial" w:hAnsi="Arial"/>
        </w:rPr>
        <w:t>testing</w:t>
      </w:r>
      <w:r w:rsidR="4157965D" w:rsidRPr="00331B95">
        <w:rPr>
          <w:rFonts w:ascii="Arial" w:hAnsi="Arial"/>
        </w:rPr>
        <w:t xml:space="preserve"> in accordance with 105 CMR 300.172</w:t>
      </w:r>
      <w:r w:rsidRPr="00331B95">
        <w:rPr>
          <w:rFonts w:ascii="Arial" w:hAnsi="Arial"/>
        </w:rPr>
        <w:t xml:space="preserve">. </w:t>
      </w:r>
      <w:r w:rsidR="003C1522" w:rsidRPr="00331B95">
        <w:rPr>
          <w:rFonts w:ascii="Arial" w:hAnsi="Arial"/>
        </w:rPr>
        <w:t xml:space="preserve">Testing for both viruses </w:t>
      </w:r>
      <w:r w:rsidR="00015666" w:rsidRPr="00331B95">
        <w:rPr>
          <w:rFonts w:ascii="Arial" w:hAnsi="Arial"/>
        </w:rPr>
        <w:t xml:space="preserve">usually </w:t>
      </w:r>
      <w:r w:rsidR="003C1522" w:rsidRPr="00331B95">
        <w:rPr>
          <w:rFonts w:ascii="Arial" w:hAnsi="Arial"/>
        </w:rPr>
        <w:t>consists of a preliminary screening test</w:t>
      </w:r>
      <w:r w:rsidR="00015666" w:rsidRPr="00331B95">
        <w:rPr>
          <w:rFonts w:ascii="Arial" w:hAnsi="Arial"/>
        </w:rPr>
        <w:t xml:space="preserve"> (an enzyme immunoassay</w:t>
      </w:r>
      <w:r w:rsidR="00A143EB" w:rsidRPr="00331B95">
        <w:rPr>
          <w:rFonts w:ascii="Arial" w:hAnsi="Arial"/>
        </w:rPr>
        <w:t xml:space="preserve"> (EIA)</w:t>
      </w:r>
      <w:r w:rsidR="00991BEA" w:rsidRPr="00331B95">
        <w:rPr>
          <w:rFonts w:ascii="Arial" w:hAnsi="Arial"/>
        </w:rPr>
        <w:t xml:space="preserve"> for antibody to the viruses</w:t>
      </w:r>
      <w:r w:rsidR="00015666" w:rsidRPr="00331B95">
        <w:rPr>
          <w:rFonts w:ascii="Arial" w:hAnsi="Arial"/>
        </w:rPr>
        <w:t>)</w:t>
      </w:r>
      <w:r w:rsidR="003C1522" w:rsidRPr="00331B95">
        <w:rPr>
          <w:rFonts w:ascii="Arial" w:hAnsi="Arial"/>
        </w:rPr>
        <w:t>, fo</w:t>
      </w:r>
      <w:r w:rsidR="00471771" w:rsidRPr="00331B95">
        <w:rPr>
          <w:rFonts w:ascii="Arial" w:hAnsi="Arial"/>
        </w:rPr>
        <w:t>llowed by confirmatory testing</w:t>
      </w:r>
      <w:r w:rsidR="00015666" w:rsidRPr="00331B95">
        <w:rPr>
          <w:rFonts w:ascii="Arial" w:hAnsi="Arial"/>
        </w:rPr>
        <w:t xml:space="preserve"> by plaque reduction neutralization</w:t>
      </w:r>
      <w:r w:rsidR="009A22BE" w:rsidRPr="00331B95">
        <w:rPr>
          <w:rFonts w:ascii="Arial" w:hAnsi="Arial"/>
        </w:rPr>
        <w:t xml:space="preserve"> </w:t>
      </w:r>
      <w:r w:rsidR="00991BEA" w:rsidRPr="00331B95">
        <w:rPr>
          <w:rFonts w:ascii="Arial" w:hAnsi="Arial"/>
        </w:rPr>
        <w:t xml:space="preserve">test </w:t>
      </w:r>
      <w:r w:rsidR="009A22BE" w:rsidRPr="00331B95">
        <w:rPr>
          <w:rFonts w:ascii="Arial" w:hAnsi="Arial"/>
        </w:rPr>
        <w:t>(</w:t>
      </w:r>
      <w:r w:rsidR="00015666" w:rsidRPr="00331B95">
        <w:rPr>
          <w:rFonts w:ascii="Arial" w:hAnsi="Arial"/>
        </w:rPr>
        <w:t>PRNT)</w:t>
      </w:r>
      <w:r w:rsidR="00471771" w:rsidRPr="00331B95">
        <w:rPr>
          <w:rFonts w:ascii="Arial" w:hAnsi="Arial"/>
        </w:rPr>
        <w:t xml:space="preserve"> </w:t>
      </w:r>
      <w:r w:rsidR="00291F70" w:rsidRPr="00331B95">
        <w:rPr>
          <w:rFonts w:ascii="Arial" w:hAnsi="Arial"/>
        </w:rPr>
        <w:t xml:space="preserve">for </w:t>
      </w:r>
      <w:r w:rsidR="00991BEA" w:rsidRPr="00331B95">
        <w:rPr>
          <w:rFonts w:ascii="Arial" w:hAnsi="Arial"/>
        </w:rPr>
        <w:t>specific antibody</w:t>
      </w:r>
      <w:r w:rsidR="003C1522" w:rsidRPr="00331B95">
        <w:rPr>
          <w:rFonts w:ascii="Arial" w:hAnsi="Arial"/>
        </w:rPr>
        <w:t>.</w:t>
      </w:r>
      <w:r w:rsidR="00471771" w:rsidRPr="00331B95">
        <w:rPr>
          <w:rFonts w:ascii="Arial" w:hAnsi="Arial"/>
        </w:rPr>
        <w:t xml:space="preserve"> </w:t>
      </w:r>
      <w:r w:rsidR="00015666" w:rsidRPr="00331B95">
        <w:rPr>
          <w:rFonts w:ascii="Arial" w:hAnsi="Arial"/>
        </w:rPr>
        <w:t>Certain specimens, cerebrospinal fluid</w:t>
      </w:r>
      <w:r w:rsidR="00A143EB" w:rsidRPr="00331B95">
        <w:rPr>
          <w:rFonts w:ascii="Arial" w:hAnsi="Arial"/>
        </w:rPr>
        <w:t xml:space="preserve"> (CSF)</w:t>
      </w:r>
      <w:r w:rsidR="00015666" w:rsidRPr="00331B95">
        <w:rPr>
          <w:rFonts w:ascii="Arial" w:hAnsi="Arial"/>
        </w:rPr>
        <w:t xml:space="preserve"> drawn shortly after symptom onset, may be tested by polymerase chain reaction (PCR). </w:t>
      </w:r>
      <w:r w:rsidR="00A143EB" w:rsidRPr="00331B95">
        <w:rPr>
          <w:rFonts w:ascii="Arial" w:hAnsi="Arial"/>
        </w:rPr>
        <w:t>Generally, o</w:t>
      </w:r>
      <w:r w:rsidR="00471771" w:rsidRPr="00331B95">
        <w:rPr>
          <w:rFonts w:ascii="Arial" w:hAnsi="Arial"/>
        </w:rPr>
        <w:t xml:space="preserve">nly specimens that </w:t>
      </w:r>
      <w:r w:rsidR="00A143EB" w:rsidRPr="00331B95">
        <w:rPr>
          <w:rFonts w:ascii="Arial" w:hAnsi="Arial"/>
        </w:rPr>
        <w:t xml:space="preserve">meet confirmatory criteria through testing </w:t>
      </w:r>
      <w:r w:rsidR="00471771" w:rsidRPr="00331B95">
        <w:rPr>
          <w:rFonts w:ascii="Arial" w:hAnsi="Arial"/>
        </w:rPr>
        <w:t xml:space="preserve">at </w:t>
      </w:r>
      <w:r w:rsidR="00F46672" w:rsidRPr="00331B95">
        <w:rPr>
          <w:rFonts w:ascii="Arial" w:hAnsi="Arial"/>
        </w:rPr>
        <w:t>the MA SPHL</w:t>
      </w:r>
      <w:r w:rsidR="00471771" w:rsidRPr="00331B95">
        <w:rPr>
          <w:rFonts w:ascii="Arial" w:hAnsi="Arial"/>
        </w:rPr>
        <w:t xml:space="preserve"> </w:t>
      </w:r>
      <w:r w:rsidR="00015666" w:rsidRPr="00331B95">
        <w:rPr>
          <w:rFonts w:ascii="Arial" w:hAnsi="Arial"/>
        </w:rPr>
        <w:t xml:space="preserve">are </w:t>
      </w:r>
      <w:r w:rsidR="00471771" w:rsidRPr="00331B95">
        <w:rPr>
          <w:rFonts w:ascii="Arial" w:hAnsi="Arial"/>
        </w:rPr>
        <w:t>considered to represent true cases</w:t>
      </w:r>
      <w:r w:rsidR="008628D7" w:rsidRPr="00331B95">
        <w:rPr>
          <w:rFonts w:ascii="Arial" w:hAnsi="Arial"/>
        </w:rPr>
        <w:t xml:space="preserve"> and will be used for risk assessment</w:t>
      </w:r>
      <w:r w:rsidR="00471771" w:rsidRPr="00331B95">
        <w:rPr>
          <w:rFonts w:ascii="Arial" w:hAnsi="Arial"/>
        </w:rPr>
        <w:t>.</w:t>
      </w:r>
      <w:r w:rsidR="003C1522" w:rsidRPr="00331B95">
        <w:rPr>
          <w:rFonts w:ascii="Arial" w:hAnsi="Arial"/>
        </w:rPr>
        <w:t xml:space="preserve"> </w:t>
      </w:r>
      <w:r w:rsidR="00471771" w:rsidRPr="00331B95">
        <w:rPr>
          <w:rFonts w:ascii="Arial" w:hAnsi="Arial"/>
        </w:rPr>
        <w:t xml:space="preserve">Increasing availability of commercial laboratory testing for WNV has diverted submission of samples away from </w:t>
      </w:r>
      <w:r w:rsidR="005F3E79" w:rsidRPr="00331B95">
        <w:rPr>
          <w:rFonts w:ascii="Arial" w:hAnsi="Arial"/>
        </w:rPr>
        <w:t>the MA SPHL</w:t>
      </w:r>
      <w:r w:rsidR="00471771" w:rsidRPr="00331B95">
        <w:rPr>
          <w:rFonts w:ascii="Arial" w:hAnsi="Arial"/>
        </w:rPr>
        <w:t xml:space="preserve">. Current commercially available testing is equivalent to the screening test that </w:t>
      </w:r>
      <w:r w:rsidR="008B4EB2" w:rsidRPr="00331B95">
        <w:rPr>
          <w:rFonts w:ascii="Arial" w:hAnsi="Arial"/>
        </w:rPr>
        <w:t>DPH</w:t>
      </w:r>
      <w:r w:rsidR="00471771" w:rsidRPr="00331B95">
        <w:rPr>
          <w:rFonts w:ascii="Arial" w:hAnsi="Arial"/>
        </w:rPr>
        <w:t xml:space="preserve"> runs but does not extend to the confirmatory testing capability available at </w:t>
      </w:r>
      <w:r w:rsidR="005F3E79" w:rsidRPr="00331B95">
        <w:rPr>
          <w:rFonts w:ascii="Arial" w:hAnsi="Arial"/>
        </w:rPr>
        <w:t>the MA SPHL</w:t>
      </w:r>
      <w:r w:rsidR="00471771" w:rsidRPr="00331B95">
        <w:rPr>
          <w:rFonts w:ascii="Arial" w:hAnsi="Arial"/>
        </w:rPr>
        <w:t xml:space="preserve">. Not all specimens reported to be positive based on commercial laboratory testing will confirm </w:t>
      </w:r>
      <w:r w:rsidR="001C4AE6" w:rsidRPr="00331B95">
        <w:rPr>
          <w:rFonts w:ascii="Arial" w:hAnsi="Arial"/>
        </w:rPr>
        <w:t>with</w:t>
      </w:r>
      <w:r w:rsidR="00C96C3E" w:rsidRPr="00331B95">
        <w:rPr>
          <w:rFonts w:ascii="Arial" w:hAnsi="Arial"/>
        </w:rPr>
        <w:t xml:space="preserve"> the</w:t>
      </w:r>
      <w:r w:rsidR="00471771" w:rsidRPr="00331B95">
        <w:rPr>
          <w:rFonts w:ascii="Arial" w:hAnsi="Arial"/>
        </w:rPr>
        <w:t xml:space="preserve"> more specific </w:t>
      </w:r>
      <w:r w:rsidR="00471771" w:rsidRPr="00331B95">
        <w:rPr>
          <w:rFonts w:ascii="Arial" w:hAnsi="Arial"/>
          <w:color w:val="auto"/>
        </w:rPr>
        <w:t>confirmatory testing that is performed by</w:t>
      </w:r>
      <w:r w:rsidR="005F3E79" w:rsidRPr="00331B95">
        <w:rPr>
          <w:rFonts w:ascii="Arial" w:hAnsi="Arial"/>
          <w:color w:val="auto"/>
        </w:rPr>
        <w:t xml:space="preserve"> the</w:t>
      </w:r>
      <w:r w:rsidR="00471771" w:rsidRPr="00331B95">
        <w:rPr>
          <w:rFonts w:ascii="Arial" w:hAnsi="Arial"/>
          <w:color w:val="auto"/>
        </w:rPr>
        <w:t xml:space="preserve"> </w:t>
      </w:r>
      <w:r w:rsidR="005F3E79" w:rsidRPr="00331B95">
        <w:rPr>
          <w:rFonts w:ascii="Arial" w:hAnsi="Arial"/>
          <w:color w:val="auto"/>
        </w:rPr>
        <w:t>MA SPHL</w:t>
      </w:r>
      <w:r w:rsidR="00471771" w:rsidRPr="00331B95">
        <w:rPr>
          <w:rFonts w:ascii="Arial" w:hAnsi="Arial"/>
          <w:color w:val="auto"/>
        </w:rPr>
        <w:t>.</w:t>
      </w:r>
      <w:r w:rsidR="00244D56" w:rsidRPr="00331B95">
        <w:rPr>
          <w:rFonts w:ascii="Arial" w:hAnsi="Arial"/>
          <w:color w:val="auto"/>
        </w:rPr>
        <w:t xml:space="preserve"> </w:t>
      </w:r>
      <w:r w:rsidR="00471771" w:rsidRPr="00331B95">
        <w:rPr>
          <w:rFonts w:ascii="Arial" w:hAnsi="Arial"/>
          <w:color w:val="auto"/>
        </w:rPr>
        <w:t xml:space="preserve">Specimens from any individual reported to be positive </w:t>
      </w:r>
      <w:r w:rsidR="00471771" w:rsidRPr="00331B95">
        <w:rPr>
          <w:rFonts w:ascii="Arial" w:hAnsi="Arial"/>
        </w:rPr>
        <w:t xml:space="preserve">based on commercial laboratory testing </w:t>
      </w:r>
      <w:r w:rsidR="00F07C54" w:rsidRPr="00331B95">
        <w:rPr>
          <w:rFonts w:ascii="Arial" w:hAnsi="Arial"/>
        </w:rPr>
        <w:t xml:space="preserve">may </w:t>
      </w:r>
      <w:r w:rsidR="00471771" w:rsidRPr="00331B95">
        <w:rPr>
          <w:rFonts w:ascii="Arial" w:hAnsi="Arial"/>
        </w:rPr>
        <w:t>be requested for additional testing.</w:t>
      </w:r>
      <w:r w:rsidR="007E6FDC" w:rsidRPr="00331B95">
        <w:rPr>
          <w:rFonts w:ascii="Arial" w:hAnsi="Arial"/>
        </w:rPr>
        <w:t xml:space="preserve"> The table below shows the most common test and sample types with their associated interpretations.</w:t>
      </w:r>
      <w:r w:rsidR="00425C66" w:rsidRPr="00331B95">
        <w:rPr>
          <w:rFonts w:ascii="Arial" w:hAnsi="Arial"/>
        </w:rPr>
        <w:t xml:space="preserve"> Please note that test results must always be interpreted in conjunction with clinical information about the patient and their exposure histories.</w:t>
      </w:r>
    </w:p>
    <w:p w14:paraId="7F3F9A9A" w14:textId="52DD922F" w:rsidR="00A143EB" w:rsidRPr="002E6A6E" w:rsidRDefault="000D5DE9" w:rsidP="002E6A6E">
      <w:pPr>
        <w:pStyle w:val="NormalWeb"/>
        <w:spacing w:before="0" w:beforeAutospacing="0" w:after="0" w:afterAutospacing="0"/>
        <w:jc w:val="center"/>
        <w:rPr>
          <w:rFonts w:ascii="Arial" w:hAnsi="Arial"/>
          <w:b/>
          <w:bCs/>
          <w:szCs w:val="24"/>
        </w:rPr>
      </w:pPr>
      <w:r w:rsidRPr="002E6A6E">
        <w:rPr>
          <w:rFonts w:ascii="Arial" w:hAnsi="Arial"/>
          <w:b/>
          <w:bCs/>
          <w:szCs w:val="24"/>
        </w:rPr>
        <w:t xml:space="preserve">Testing Laboratory: </w:t>
      </w:r>
      <w:r w:rsidR="00B27BAB" w:rsidRPr="002E6A6E">
        <w:rPr>
          <w:rFonts w:ascii="Arial" w:hAnsi="Arial"/>
          <w:b/>
          <w:bCs/>
          <w:szCs w:val="24"/>
        </w:rPr>
        <w:t>MA SPHL</w:t>
      </w:r>
    </w:p>
    <w:tbl>
      <w:tblPr>
        <w:tblStyle w:val="TableGrid"/>
        <w:tblW w:w="0" w:type="auto"/>
        <w:tblLook w:val="04A0" w:firstRow="1" w:lastRow="0" w:firstColumn="1" w:lastColumn="0" w:noHBand="0" w:noVBand="1"/>
      </w:tblPr>
      <w:tblGrid>
        <w:gridCol w:w="1350"/>
        <w:gridCol w:w="1144"/>
        <w:gridCol w:w="1537"/>
        <w:gridCol w:w="5684"/>
      </w:tblGrid>
      <w:tr w:rsidR="002E6A6E" w:rsidRPr="00003C86" w14:paraId="1E4D62D9" w14:textId="6F0A4A9C" w:rsidTr="002E6A6E">
        <w:tc>
          <w:tcPr>
            <w:tcW w:w="1350" w:type="dxa"/>
          </w:tcPr>
          <w:p w14:paraId="4E3D9869" w14:textId="4C3FDED7" w:rsidR="002E6A6E" w:rsidRPr="00331B95" w:rsidRDefault="002E6A6E" w:rsidP="00471771">
            <w:pPr>
              <w:pStyle w:val="NormalWeb"/>
              <w:spacing w:before="0" w:beforeAutospacing="0" w:after="0" w:afterAutospacing="0"/>
              <w:rPr>
                <w:rFonts w:ascii="Arial" w:hAnsi="Arial"/>
                <w:b/>
              </w:rPr>
            </w:pPr>
            <w:r w:rsidRPr="00331B95">
              <w:rPr>
                <w:rFonts w:ascii="Arial" w:hAnsi="Arial"/>
                <w:b/>
              </w:rPr>
              <w:t>Specimen Type</w:t>
            </w:r>
          </w:p>
        </w:tc>
        <w:tc>
          <w:tcPr>
            <w:tcW w:w="1144" w:type="dxa"/>
          </w:tcPr>
          <w:p w14:paraId="2C0CD2B5" w14:textId="08CAA735" w:rsidR="002E6A6E" w:rsidRPr="00331B95" w:rsidRDefault="002E6A6E" w:rsidP="00471771">
            <w:pPr>
              <w:pStyle w:val="NormalWeb"/>
              <w:spacing w:before="0" w:beforeAutospacing="0" w:after="0" w:afterAutospacing="0"/>
              <w:rPr>
                <w:rFonts w:ascii="Arial" w:hAnsi="Arial"/>
                <w:b/>
              </w:rPr>
            </w:pPr>
            <w:r w:rsidRPr="00331B95">
              <w:rPr>
                <w:rFonts w:ascii="Arial" w:hAnsi="Arial"/>
                <w:b/>
              </w:rPr>
              <w:t>Test Type</w:t>
            </w:r>
          </w:p>
        </w:tc>
        <w:tc>
          <w:tcPr>
            <w:tcW w:w="1537" w:type="dxa"/>
          </w:tcPr>
          <w:p w14:paraId="02FC2613" w14:textId="7AB793C5" w:rsidR="002E6A6E" w:rsidRPr="00331B95" w:rsidRDefault="002E6A6E" w:rsidP="00471771">
            <w:pPr>
              <w:pStyle w:val="NormalWeb"/>
              <w:spacing w:before="0" w:beforeAutospacing="0" w:after="0" w:afterAutospacing="0"/>
              <w:rPr>
                <w:rFonts w:ascii="Arial" w:hAnsi="Arial"/>
                <w:b/>
              </w:rPr>
            </w:pPr>
            <w:r w:rsidRPr="00331B95">
              <w:rPr>
                <w:rFonts w:ascii="Arial" w:hAnsi="Arial"/>
                <w:b/>
              </w:rPr>
              <w:t>Result</w:t>
            </w:r>
          </w:p>
        </w:tc>
        <w:tc>
          <w:tcPr>
            <w:tcW w:w="5684" w:type="dxa"/>
          </w:tcPr>
          <w:p w14:paraId="78DD243A" w14:textId="16A26E9D" w:rsidR="002E6A6E" w:rsidRPr="00331B95" w:rsidRDefault="002E6A6E" w:rsidP="00471771">
            <w:pPr>
              <w:pStyle w:val="NormalWeb"/>
              <w:spacing w:before="0" w:beforeAutospacing="0" w:after="0" w:afterAutospacing="0"/>
              <w:rPr>
                <w:rFonts w:ascii="Arial" w:hAnsi="Arial"/>
                <w:b/>
              </w:rPr>
            </w:pPr>
            <w:r w:rsidRPr="00331B95">
              <w:rPr>
                <w:rFonts w:ascii="Arial" w:hAnsi="Arial"/>
                <w:b/>
              </w:rPr>
              <w:t>Interpretation</w:t>
            </w:r>
          </w:p>
        </w:tc>
      </w:tr>
      <w:tr w:rsidR="002E6A6E" w:rsidRPr="00003C86" w14:paraId="5636F76D" w14:textId="77777777" w:rsidTr="002E6A6E">
        <w:tc>
          <w:tcPr>
            <w:tcW w:w="1350" w:type="dxa"/>
          </w:tcPr>
          <w:p w14:paraId="587007BE" w14:textId="77CF9B01" w:rsidR="002E6A6E" w:rsidRPr="00331B95" w:rsidRDefault="002E6A6E" w:rsidP="007E50EF">
            <w:pPr>
              <w:pStyle w:val="NormalWeb"/>
              <w:spacing w:before="0" w:beforeAutospacing="0" w:after="0" w:afterAutospacing="0"/>
              <w:rPr>
                <w:rFonts w:ascii="Arial" w:hAnsi="Arial"/>
              </w:rPr>
            </w:pPr>
            <w:r w:rsidRPr="00331B95">
              <w:rPr>
                <w:rFonts w:ascii="Arial" w:hAnsi="Arial"/>
              </w:rPr>
              <w:t>Serum</w:t>
            </w:r>
          </w:p>
        </w:tc>
        <w:tc>
          <w:tcPr>
            <w:tcW w:w="1144" w:type="dxa"/>
          </w:tcPr>
          <w:p w14:paraId="5CE5D758" w14:textId="221E066B"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IgM - EIA</w:t>
            </w:r>
          </w:p>
        </w:tc>
        <w:tc>
          <w:tcPr>
            <w:tcW w:w="1537" w:type="dxa"/>
          </w:tcPr>
          <w:p w14:paraId="78832435" w14:textId="447FB7CA"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5A10EBE8" w14:textId="0E772068" w:rsidR="002E6A6E" w:rsidRPr="00331B95" w:rsidRDefault="002E6A6E" w:rsidP="007E50EF">
            <w:pPr>
              <w:pStyle w:val="NormalWeb"/>
              <w:spacing w:before="0" w:beforeAutospacing="0" w:after="0" w:afterAutospacing="0"/>
              <w:rPr>
                <w:rFonts w:ascii="Arial" w:hAnsi="Arial"/>
              </w:rPr>
            </w:pPr>
            <w:r w:rsidRPr="00331B95">
              <w:rPr>
                <w:rFonts w:ascii="Arial" w:hAnsi="Arial"/>
              </w:rPr>
              <w:t>No evidence of current infection</w:t>
            </w:r>
          </w:p>
        </w:tc>
      </w:tr>
      <w:tr w:rsidR="002E6A6E" w:rsidRPr="00003C86" w14:paraId="6FCCE488" w14:textId="77777777" w:rsidTr="002E6A6E">
        <w:tc>
          <w:tcPr>
            <w:tcW w:w="1350" w:type="dxa"/>
          </w:tcPr>
          <w:p w14:paraId="581ABD86" w14:textId="31E121B6" w:rsidR="002E6A6E" w:rsidRPr="00331B95" w:rsidRDefault="002E6A6E" w:rsidP="007E50EF">
            <w:pPr>
              <w:pStyle w:val="NormalWeb"/>
              <w:spacing w:before="0" w:beforeAutospacing="0" w:after="0" w:afterAutospacing="0"/>
              <w:rPr>
                <w:rFonts w:ascii="Arial" w:hAnsi="Arial"/>
              </w:rPr>
            </w:pPr>
            <w:r w:rsidRPr="00331B95">
              <w:rPr>
                <w:rFonts w:ascii="Arial" w:hAnsi="Arial"/>
              </w:rPr>
              <w:t>Serum</w:t>
            </w:r>
          </w:p>
        </w:tc>
        <w:tc>
          <w:tcPr>
            <w:tcW w:w="1144" w:type="dxa"/>
          </w:tcPr>
          <w:p w14:paraId="14E595CC" w14:textId="74E904A5"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IgM - EIA</w:t>
            </w:r>
          </w:p>
        </w:tc>
        <w:tc>
          <w:tcPr>
            <w:tcW w:w="1537" w:type="dxa"/>
          </w:tcPr>
          <w:p w14:paraId="46B07DF6" w14:textId="72BAA3BC"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7BDD31D0" w14:textId="0B22FE64" w:rsidR="002E6A6E" w:rsidRPr="00331B95" w:rsidRDefault="002E6A6E" w:rsidP="007E50EF">
            <w:pPr>
              <w:pStyle w:val="NormalWeb"/>
              <w:spacing w:before="0" w:beforeAutospacing="0" w:after="0" w:afterAutospacing="0"/>
              <w:rPr>
                <w:rFonts w:ascii="Arial" w:hAnsi="Arial"/>
              </w:rPr>
            </w:pPr>
            <w:r w:rsidRPr="00331B95">
              <w:rPr>
                <w:rFonts w:ascii="Arial" w:hAnsi="Arial"/>
              </w:rPr>
              <w:t>May represent current infection, PRNT testing required</w:t>
            </w:r>
          </w:p>
        </w:tc>
      </w:tr>
      <w:tr w:rsidR="002E6A6E" w:rsidRPr="00003C86" w14:paraId="0DEF03F6" w14:textId="77777777" w:rsidTr="002E6A6E">
        <w:tc>
          <w:tcPr>
            <w:tcW w:w="1350" w:type="dxa"/>
          </w:tcPr>
          <w:p w14:paraId="1167C43C" w14:textId="24D7201B" w:rsidR="002E6A6E" w:rsidRPr="00331B95" w:rsidRDefault="002E6A6E" w:rsidP="007E50EF">
            <w:pPr>
              <w:pStyle w:val="NormalWeb"/>
              <w:spacing w:before="0" w:beforeAutospacing="0" w:after="0" w:afterAutospacing="0"/>
              <w:rPr>
                <w:rFonts w:ascii="Arial" w:hAnsi="Arial"/>
              </w:rPr>
            </w:pPr>
            <w:r w:rsidRPr="00331B95">
              <w:rPr>
                <w:rFonts w:ascii="Arial" w:hAnsi="Arial"/>
              </w:rPr>
              <w:t>Serum</w:t>
            </w:r>
          </w:p>
        </w:tc>
        <w:tc>
          <w:tcPr>
            <w:tcW w:w="1144" w:type="dxa"/>
          </w:tcPr>
          <w:p w14:paraId="54DFEA71" w14:textId="2A641C9D"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IgM - EIA</w:t>
            </w:r>
          </w:p>
        </w:tc>
        <w:tc>
          <w:tcPr>
            <w:tcW w:w="1537" w:type="dxa"/>
          </w:tcPr>
          <w:p w14:paraId="2D31D72E" w14:textId="7D285DF3"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Inconclusive</w:t>
            </w:r>
          </w:p>
        </w:tc>
        <w:tc>
          <w:tcPr>
            <w:tcW w:w="5684" w:type="dxa"/>
          </w:tcPr>
          <w:p w14:paraId="6C18C94A" w14:textId="5885F62D" w:rsidR="002E6A6E" w:rsidRPr="00331B95" w:rsidRDefault="002E6A6E" w:rsidP="007E50EF">
            <w:pPr>
              <w:pStyle w:val="NormalWeb"/>
              <w:spacing w:before="0" w:beforeAutospacing="0" w:after="0" w:afterAutospacing="0"/>
              <w:rPr>
                <w:rFonts w:ascii="Arial" w:hAnsi="Arial"/>
              </w:rPr>
            </w:pPr>
            <w:r w:rsidRPr="00331B95">
              <w:rPr>
                <w:rFonts w:ascii="Arial" w:hAnsi="Arial"/>
              </w:rPr>
              <w:t>Results not definitive, repeat testing and/or perform PRNT testing or send to CDC for additional testing</w:t>
            </w:r>
          </w:p>
        </w:tc>
      </w:tr>
      <w:tr w:rsidR="002E6A6E" w:rsidRPr="00003C86" w14:paraId="54FFA19B" w14:textId="77777777" w:rsidTr="002E6A6E">
        <w:tc>
          <w:tcPr>
            <w:tcW w:w="1350" w:type="dxa"/>
          </w:tcPr>
          <w:p w14:paraId="7C298739" w14:textId="6BF76F3E" w:rsidR="002E6A6E" w:rsidRPr="00331B95" w:rsidRDefault="002E6A6E" w:rsidP="007E50EF">
            <w:pPr>
              <w:pStyle w:val="NormalWeb"/>
              <w:spacing w:before="0" w:beforeAutospacing="0" w:after="0" w:afterAutospacing="0"/>
              <w:rPr>
                <w:rFonts w:ascii="Arial" w:hAnsi="Arial"/>
              </w:rPr>
            </w:pPr>
            <w:r w:rsidRPr="00331B95">
              <w:rPr>
                <w:rFonts w:ascii="Arial" w:hAnsi="Arial"/>
              </w:rPr>
              <w:t>Serum</w:t>
            </w:r>
          </w:p>
        </w:tc>
        <w:tc>
          <w:tcPr>
            <w:tcW w:w="1144" w:type="dxa"/>
          </w:tcPr>
          <w:p w14:paraId="603580A1" w14:textId="1D3324C5"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PRNT</w:t>
            </w:r>
          </w:p>
        </w:tc>
        <w:tc>
          <w:tcPr>
            <w:tcW w:w="1537" w:type="dxa"/>
          </w:tcPr>
          <w:p w14:paraId="7F94821E" w14:textId="78D7BF9E"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7F50ACBC" w14:textId="264210DD" w:rsidR="002E6A6E" w:rsidRPr="00331B95" w:rsidRDefault="002E6A6E" w:rsidP="007E50EF">
            <w:pPr>
              <w:pStyle w:val="NormalWeb"/>
              <w:spacing w:before="0" w:beforeAutospacing="0" w:after="0" w:afterAutospacing="0"/>
              <w:rPr>
                <w:rFonts w:ascii="Arial" w:hAnsi="Arial"/>
              </w:rPr>
            </w:pPr>
            <w:r w:rsidRPr="00331B95">
              <w:rPr>
                <w:rFonts w:ascii="Arial" w:hAnsi="Arial"/>
              </w:rPr>
              <w:t>No evidence of current infection</w:t>
            </w:r>
          </w:p>
        </w:tc>
      </w:tr>
      <w:tr w:rsidR="002E6A6E" w:rsidRPr="00003C86" w14:paraId="4FBC51D9" w14:textId="77777777" w:rsidTr="002E6A6E">
        <w:tc>
          <w:tcPr>
            <w:tcW w:w="1350" w:type="dxa"/>
          </w:tcPr>
          <w:p w14:paraId="682B2B4D" w14:textId="0E7389A6" w:rsidR="002E6A6E" w:rsidRPr="00331B95" w:rsidRDefault="002E6A6E" w:rsidP="007E50EF">
            <w:pPr>
              <w:pStyle w:val="NormalWeb"/>
              <w:spacing w:before="0" w:beforeAutospacing="0" w:after="0" w:afterAutospacing="0"/>
              <w:rPr>
                <w:rFonts w:ascii="Arial" w:hAnsi="Arial"/>
              </w:rPr>
            </w:pPr>
            <w:r w:rsidRPr="00331B95">
              <w:rPr>
                <w:rFonts w:ascii="Arial" w:hAnsi="Arial"/>
              </w:rPr>
              <w:t>Serum</w:t>
            </w:r>
          </w:p>
        </w:tc>
        <w:tc>
          <w:tcPr>
            <w:tcW w:w="1144" w:type="dxa"/>
          </w:tcPr>
          <w:p w14:paraId="5B291D7C" w14:textId="4E1651D6"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PRNT</w:t>
            </w:r>
          </w:p>
        </w:tc>
        <w:tc>
          <w:tcPr>
            <w:tcW w:w="1537" w:type="dxa"/>
          </w:tcPr>
          <w:p w14:paraId="535D0932" w14:textId="07DF15A0"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33369343" w14:textId="4F8DB312" w:rsidR="002E6A6E" w:rsidRPr="00331B95" w:rsidRDefault="002E6A6E" w:rsidP="007E50EF">
            <w:pPr>
              <w:pStyle w:val="NormalWeb"/>
              <w:spacing w:before="0" w:beforeAutospacing="0" w:after="0" w:afterAutospacing="0"/>
              <w:rPr>
                <w:rFonts w:ascii="Arial" w:hAnsi="Arial"/>
              </w:rPr>
            </w:pPr>
            <w:r w:rsidRPr="00331B95">
              <w:rPr>
                <w:rFonts w:ascii="Arial" w:hAnsi="Arial"/>
              </w:rPr>
              <w:t>Confirmed infection if combined with positive IgM - EIA</w:t>
            </w:r>
          </w:p>
        </w:tc>
      </w:tr>
      <w:tr w:rsidR="002E6A6E" w:rsidRPr="00003C86" w14:paraId="73688D7B" w14:textId="77777777" w:rsidTr="002E6A6E">
        <w:tc>
          <w:tcPr>
            <w:tcW w:w="1350" w:type="dxa"/>
          </w:tcPr>
          <w:p w14:paraId="47F95A43" w14:textId="7F4594A1" w:rsidR="002E6A6E" w:rsidRPr="00331B95" w:rsidRDefault="002E6A6E" w:rsidP="007E50EF">
            <w:pPr>
              <w:pStyle w:val="NormalWeb"/>
              <w:spacing w:before="0" w:beforeAutospacing="0" w:after="0" w:afterAutospacing="0"/>
              <w:rPr>
                <w:rFonts w:ascii="Arial" w:hAnsi="Arial"/>
              </w:rPr>
            </w:pPr>
            <w:r w:rsidRPr="00331B95">
              <w:rPr>
                <w:rFonts w:ascii="Arial" w:hAnsi="Arial"/>
              </w:rPr>
              <w:t>CSF</w:t>
            </w:r>
          </w:p>
        </w:tc>
        <w:tc>
          <w:tcPr>
            <w:tcW w:w="1144" w:type="dxa"/>
          </w:tcPr>
          <w:p w14:paraId="4408858B" w14:textId="1FF261CB"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IgM</w:t>
            </w:r>
            <w:r w:rsidRPr="00003C86">
              <w:rPr>
                <w:rFonts w:ascii="Arial" w:hAnsi="Arial" w:cs="Arial"/>
                <w:szCs w:val="24"/>
              </w:rPr>
              <w:t xml:space="preserve"> </w:t>
            </w:r>
            <w:r w:rsidRPr="00331B95">
              <w:rPr>
                <w:rFonts w:ascii="Arial" w:hAnsi="Arial"/>
              </w:rPr>
              <w:t>- EIA</w:t>
            </w:r>
          </w:p>
        </w:tc>
        <w:tc>
          <w:tcPr>
            <w:tcW w:w="1537" w:type="dxa"/>
          </w:tcPr>
          <w:p w14:paraId="15F81119" w14:textId="397889D8"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68B49943" w14:textId="0A1B89A4" w:rsidR="002E6A6E" w:rsidRPr="00331B95" w:rsidRDefault="002E6A6E" w:rsidP="007E50EF">
            <w:pPr>
              <w:pStyle w:val="NormalWeb"/>
              <w:spacing w:before="0" w:beforeAutospacing="0" w:after="0" w:afterAutospacing="0"/>
              <w:rPr>
                <w:rFonts w:ascii="Arial" w:hAnsi="Arial"/>
              </w:rPr>
            </w:pPr>
            <w:r w:rsidRPr="00331B95">
              <w:rPr>
                <w:rFonts w:ascii="Arial" w:hAnsi="Arial"/>
              </w:rPr>
              <w:t>No evidence of current infection</w:t>
            </w:r>
          </w:p>
        </w:tc>
      </w:tr>
      <w:tr w:rsidR="002E6A6E" w:rsidRPr="00003C86" w14:paraId="03FB5E73" w14:textId="77777777" w:rsidTr="002E6A6E">
        <w:tc>
          <w:tcPr>
            <w:tcW w:w="1350" w:type="dxa"/>
          </w:tcPr>
          <w:p w14:paraId="3D602B73" w14:textId="2B63EDE9" w:rsidR="002E6A6E" w:rsidRPr="00331B95" w:rsidRDefault="002E6A6E" w:rsidP="007E50EF">
            <w:pPr>
              <w:pStyle w:val="NormalWeb"/>
              <w:spacing w:before="0" w:beforeAutospacing="0" w:after="0" w:afterAutospacing="0"/>
              <w:rPr>
                <w:rFonts w:ascii="Arial" w:hAnsi="Arial"/>
              </w:rPr>
            </w:pPr>
            <w:r w:rsidRPr="00331B95">
              <w:rPr>
                <w:rFonts w:ascii="Arial" w:hAnsi="Arial"/>
              </w:rPr>
              <w:t>CSF</w:t>
            </w:r>
          </w:p>
        </w:tc>
        <w:tc>
          <w:tcPr>
            <w:tcW w:w="1144" w:type="dxa"/>
          </w:tcPr>
          <w:p w14:paraId="2D6FB8F7" w14:textId="309E794C"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IgM</w:t>
            </w:r>
            <w:r w:rsidRPr="00003C86">
              <w:rPr>
                <w:rFonts w:ascii="Arial" w:hAnsi="Arial" w:cs="Arial"/>
                <w:szCs w:val="24"/>
              </w:rPr>
              <w:t xml:space="preserve"> </w:t>
            </w:r>
            <w:r w:rsidRPr="00331B95">
              <w:rPr>
                <w:rFonts w:ascii="Arial" w:hAnsi="Arial"/>
              </w:rPr>
              <w:t>- EIA</w:t>
            </w:r>
          </w:p>
        </w:tc>
        <w:tc>
          <w:tcPr>
            <w:tcW w:w="1537" w:type="dxa"/>
          </w:tcPr>
          <w:p w14:paraId="32179B92" w14:textId="604CE794"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4EB80096" w14:textId="5D7C12B9" w:rsidR="002E6A6E" w:rsidRPr="00331B95" w:rsidRDefault="002E6A6E" w:rsidP="007E50EF">
            <w:pPr>
              <w:pStyle w:val="NormalWeb"/>
              <w:spacing w:before="0" w:beforeAutospacing="0" w:after="0" w:afterAutospacing="0"/>
              <w:rPr>
                <w:rFonts w:ascii="Arial" w:hAnsi="Arial"/>
              </w:rPr>
            </w:pPr>
            <w:r w:rsidRPr="00331B95">
              <w:rPr>
                <w:rFonts w:ascii="Arial" w:hAnsi="Arial"/>
              </w:rPr>
              <w:t>Confirmed infection</w:t>
            </w:r>
          </w:p>
        </w:tc>
      </w:tr>
      <w:tr w:rsidR="002E6A6E" w:rsidRPr="00003C86" w14:paraId="41FA7EF7" w14:textId="77777777" w:rsidTr="002E6A6E">
        <w:tc>
          <w:tcPr>
            <w:tcW w:w="1350" w:type="dxa"/>
          </w:tcPr>
          <w:p w14:paraId="202EC070" w14:textId="33AABC37" w:rsidR="002E6A6E" w:rsidRPr="00331B95" w:rsidRDefault="002E6A6E" w:rsidP="007E50EF">
            <w:pPr>
              <w:pStyle w:val="NormalWeb"/>
              <w:spacing w:before="0" w:beforeAutospacing="0" w:after="0" w:afterAutospacing="0"/>
              <w:rPr>
                <w:rFonts w:ascii="Arial" w:hAnsi="Arial"/>
              </w:rPr>
            </w:pPr>
            <w:r w:rsidRPr="00331B95">
              <w:rPr>
                <w:rFonts w:ascii="Arial" w:hAnsi="Arial"/>
              </w:rPr>
              <w:t>CSF</w:t>
            </w:r>
          </w:p>
        </w:tc>
        <w:tc>
          <w:tcPr>
            <w:tcW w:w="1144" w:type="dxa"/>
          </w:tcPr>
          <w:p w14:paraId="3C995052" w14:textId="4AA01633"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IgM</w:t>
            </w:r>
            <w:r w:rsidRPr="00003C86">
              <w:rPr>
                <w:rFonts w:ascii="Arial" w:hAnsi="Arial" w:cs="Arial"/>
                <w:szCs w:val="24"/>
              </w:rPr>
              <w:t xml:space="preserve"> </w:t>
            </w:r>
            <w:r w:rsidRPr="00331B95">
              <w:rPr>
                <w:rFonts w:ascii="Arial" w:hAnsi="Arial"/>
              </w:rPr>
              <w:t>- EIA</w:t>
            </w:r>
          </w:p>
        </w:tc>
        <w:tc>
          <w:tcPr>
            <w:tcW w:w="1537" w:type="dxa"/>
          </w:tcPr>
          <w:p w14:paraId="60AB2624" w14:textId="015CF6E1"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Inconclusive</w:t>
            </w:r>
          </w:p>
        </w:tc>
        <w:tc>
          <w:tcPr>
            <w:tcW w:w="5684" w:type="dxa"/>
          </w:tcPr>
          <w:p w14:paraId="20E31071" w14:textId="7BE71B3F" w:rsidR="002E6A6E" w:rsidRPr="00331B95" w:rsidRDefault="002E6A6E" w:rsidP="007E50EF">
            <w:pPr>
              <w:pStyle w:val="NormalWeb"/>
              <w:spacing w:before="0" w:beforeAutospacing="0" w:after="0" w:afterAutospacing="0"/>
              <w:rPr>
                <w:rFonts w:ascii="Arial" w:hAnsi="Arial"/>
              </w:rPr>
            </w:pPr>
            <w:r w:rsidRPr="00331B95">
              <w:rPr>
                <w:rFonts w:ascii="Arial" w:hAnsi="Arial"/>
              </w:rPr>
              <w:t>Results not definitive, repeat test or send to CDC for additional testing</w:t>
            </w:r>
          </w:p>
        </w:tc>
      </w:tr>
      <w:tr w:rsidR="002E6A6E" w:rsidRPr="00003C86" w14:paraId="7DED8111" w14:textId="77777777" w:rsidTr="002E6A6E">
        <w:tc>
          <w:tcPr>
            <w:tcW w:w="1350" w:type="dxa"/>
          </w:tcPr>
          <w:p w14:paraId="2167CDB9" w14:textId="38036924" w:rsidR="002E6A6E" w:rsidRPr="00331B95" w:rsidRDefault="002E6A6E" w:rsidP="007E50EF">
            <w:pPr>
              <w:pStyle w:val="NormalWeb"/>
              <w:spacing w:before="0" w:beforeAutospacing="0" w:after="0" w:afterAutospacing="0"/>
              <w:rPr>
                <w:rFonts w:ascii="Arial" w:hAnsi="Arial"/>
              </w:rPr>
            </w:pPr>
            <w:r w:rsidRPr="00331B95">
              <w:rPr>
                <w:rFonts w:ascii="Arial" w:hAnsi="Arial"/>
              </w:rPr>
              <w:t>CSF</w:t>
            </w:r>
          </w:p>
        </w:tc>
        <w:tc>
          <w:tcPr>
            <w:tcW w:w="1144" w:type="dxa"/>
          </w:tcPr>
          <w:p w14:paraId="264BF1E6" w14:textId="101EF368"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PCR</w:t>
            </w:r>
          </w:p>
        </w:tc>
        <w:tc>
          <w:tcPr>
            <w:tcW w:w="1537" w:type="dxa"/>
          </w:tcPr>
          <w:p w14:paraId="4A8BC72A" w14:textId="3F603F33"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6F648274" w14:textId="6C0D2A22" w:rsidR="002E6A6E" w:rsidRPr="00331B95" w:rsidRDefault="002E6A6E" w:rsidP="007E50EF">
            <w:pPr>
              <w:pStyle w:val="NormalWeb"/>
              <w:spacing w:before="0" w:beforeAutospacing="0" w:after="0" w:afterAutospacing="0"/>
              <w:rPr>
                <w:rFonts w:ascii="Arial" w:hAnsi="Arial"/>
              </w:rPr>
            </w:pPr>
            <w:r w:rsidRPr="00331B95">
              <w:rPr>
                <w:rFonts w:ascii="Arial" w:hAnsi="Arial"/>
              </w:rPr>
              <w:t>No evidence of current infection; consider IgM</w:t>
            </w:r>
            <w:r w:rsidRPr="00003C86">
              <w:rPr>
                <w:rFonts w:ascii="Arial" w:hAnsi="Arial" w:cs="Arial"/>
                <w:szCs w:val="24"/>
              </w:rPr>
              <w:t xml:space="preserve"> </w:t>
            </w:r>
            <w:r w:rsidRPr="00331B95">
              <w:rPr>
                <w:rFonts w:ascii="Arial" w:hAnsi="Arial"/>
              </w:rPr>
              <w:t>-EIA test on same or follow-up specimen</w:t>
            </w:r>
          </w:p>
        </w:tc>
      </w:tr>
      <w:tr w:rsidR="002E6A6E" w:rsidRPr="00003C86" w14:paraId="2E4CAEE5" w14:textId="77777777" w:rsidTr="002E6A6E">
        <w:tc>
          <w:tcPr>
            <w:tcW w:w="1350" w:type="dxa"/>
          </w:tcPr>
          <w:p w14:paraId="335D95B7" w14:textId="75E557C7" w:rsidR="002E6A6E" w:rsidRPr="00331B95" w:rsidRDefault="002E6A6E" w:rsidP="007E50EF">
            <w:pPr>
              <w:pStyle w:val="NormalWeb"/>
              <w:spacing w:before="0" w:beforeAutospacing="0" w:after="0" w:afterAutospacing="0"/>
              <w:rPr>
                <w:rFonts w:ascii="Arial" w:hAnsi="Arial"/>
              </w:rPr>
            </w:pPr>
            <w:r w:rsidRPr="00331B95">
              <w:rPr>
                <w:rFonts w:ascii="Arial" w:hAnsi="Arial"/>
              </w:rPr>
              <w:t>CSF</w:t>
            </w:r>
          </w:p>
        </w:tc>
        <w:tc>
          <w:tcPr>
            <w:tcW w:w="1144" w:type="dxa"/>
          </w:tcPr>
          <w:p w14:paraId="28454946" w14:textId="0E6C997A"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PCR</w:t>
            </w:r>
          </w:p>
        </w:tc>
        <w:tc>
          <w:tcPr>
            <w:tcW w:w="1537" w:type="dxa"/>
          </w:tcPr>
          <w:p w14:paraId="0518DA53" w14:textId="6A654D82" w:rsidR="002E6A6E" w:rsidRPr="00331B95" w:rsidRDefault="002E6A6E" w:rsidP="007E50EF">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257C581A" w14:textId="50164A12" w:rsidR="002E6A6E" w:rsidRPr="00331B95" w:rsidRDefault="002E6A6E" w:rsidP="007E50EF">
            <w:pPr>
              <w:pStyle w:val="NormalWeb"/>
              <w:spacing w:before="0" w:beforeAutospacing="0" w:after="0" w:afterAutospacing="0"/>
              <w:rPr>
                <w:rFonts w:ascii="Arial" w:hAnsi="Arial"/>
              </w:rPr>
            </w:pPr>
            <w:r w:rsidRPr="00331B95">
              <w:rPr>
                <w:rFonts w:ascii="Arial" w:hAnsi="Arial"/>
              </w:rPr>
              <w:t>Confirmed infection</w:t>
            </w:r>
          </w:p>
        </w:tc>
      </w:tr>
    </w:tbl>
    <w:p w14:paraId="447582C2" w14:textId="77777777" w:rsidR="005F3E79" w:rsidRDefault="005F3E79" w:rsidP="00471771">
      <w:pPr>
        <w:pStyle w:val="NormalWeb"/>
        <w:spacing w:before="0" w:beforeAutospacing="0" w:after="0" w:afterAutospacing="0"/>
        <w:rPr>
          <w:rFonts w:ascii="Arial" w:hAnsi="Arial"/>
          <w:sz w:val="20"/>
        </w:rPr>
      </w:pPr>
    </w:p>
    <w:p w14:paraId="497B0AB1" w14:textId="77777777" w:rsidR="00E84298" w:rsidRDefault="00E84298" w:rsidP="00471771">
      <w:pPr>
        <w:pStyle w:val="NormalWeb"/>
        <w:spacing w:before="0" w:beforeAutospacing="0" w:after="0" w:afterAutospacing="0"/>
        <w:rPr>
          <w:rFonts w:ascii="Arial" w:hAnsi="Arial"/>
          <w:sz w:val="20"/>
        </w:rPr>
      </w:pPr>
    </w:p>
    <w:p w14:paraId="74BF5037" w14:textId="77777777" w:rsidR="00693C09" w:rsidRDefault="00693C09" w:rsidP="002E6A6E">
      <w:pPr>
        <w:pStyle w:val="NormalWeb"/>
        <w:spacing w:before="0" w:beforeAutospacing="0" w:after="0" w:afterAutospacing="0"/>
        <w:jc w:val="center"/>
        <w:rPr>
          <w:rFonts w:ascii="Arial" w:hAnsi="Arial"/>
          <w:b/>
          <w:bCs/>
          <w:szCs w:val="24"/>
        </w:rPr>
      </w:pPr>
    </w:p>
    <w:p w14:paraId="2BAD9E5E" w14:textId="77777777" w:rsidR="00126525" w:rsidRDefault="00126525" w:rsidP="002E6A6E">
      <w:pPr>
        <w:pStyle w:val="NormalWeb"/>
        <w:spacing w:before="0" w:beforeAutospacing="0" w:after="0" w:afterAutospacing="0"/>
        <w:jc w:val="center"/>
        <w:rPr>
          <w:rFonts w:ascii="Arial" w:hAnsi="Arial"/>
          <w:b/>
          <w:bCs/>
          <w:szCs w:val="24"/>
        </w:rPr>
      </w:pPr>
    </w:p>
    <w:p w14:paraId="4AFFE407" w14:textId="77777777" w:rsidR="00126525" w:rsidRDefault="00126525" w:rsidP="002E6A6E">
      <w:pPr>
        <w:pStyle w:val="NormalWeb"/>
        <w:spacing w:before="0" w:beforeAutospacing="0" w:after="0" w:afterAutospacing="0"/>
        <w:jc w:val="center"/>
        <w:rPr>
          <w:rFonts w:ascii="Arial" w:hAnsi="Arial"/>
          <w:b/>
          <w:bCs/>
          <w:szCs w:val="24"/>
        </w:rPr>
      </w:pPr>
    </w:p>
    <w:p w14:paraId="681D03B2" w14:textId="77777777" w:rsidR="00126525" w:rsidRDefault="00126525" w:rsidP="002E6A6E">
      <w:pPr>
        <w:pStyle w:val="NormalWeb"/>
        <w:spacing w:before="0" w:beforeAutospacing="0" w:after="0" w:afterAutospacing="0"/>
        <w:jc w:val="center"/>
        <w:rPr>
          <w:rFonts w:ascii="Arial" w:hAnsi="Arial"/>
          <w:b/>
          <w:bCs/>
          <w:szCs w:val="24"/>
        </w:rPr>
      </w:pPr>
    </w:p>
    <w:p w14:paraId="40FEA5C3" w14:textId="77777777" w:rsidR="00126525" w:rsidRDefault="00126525" w:rsidP="002E6A6E">
      <w:pPr>
        <w:pStyle w:val="NormalWeb"/>
        <w:spacing w:before="0" w:beforeAutospacing="0" w:after="0" w:afterAutospacing="0"/>
        <w:jc w:val="center"/>
        <w:rPr>
          <w:rFonts w:ascii="Arial" w:hAnsi="Arial"/>
          <w:b/>
          <w:bCs/>
          <w:szCs w:val="24"/>
        </w:rPr>
      </w:pPr>
    </w:p>
    <w:p w14:paraId="5C88489D" w14:textId="77777777" w:rsidR="00126525" w:rsidRDefault="00126525" w:rsidP="002E6A6E">
      <w:pPr>
        <w:pStyle w:val="NormalWeb"/>
        <w:spacing w:before="0" w:beforeAutospacing="0" w:after="0" w:afterAutospacing="0"/>
        <w:jc w:val="center"/>
        <w:rPr>
          <w:rFonts w:ascii="Arial" w:hAnsi="Arial"/>
          <w:b/>
          <w:bCs/>
          <w:szCs w:val="24"/>
        </w:rPr>
      </w:pPr>
    </w:p>
    <w:p w14:paraId="59B3EC36" w14:textId="77777777" w:rsidR="00126525" w:rsidRDefault="00126525" w:rsidP="002E6A6E">
      <w:pPr>
        <w:pStyle w:val="NormalWeb"/>
        <w:spacing w:before="0" w:beforeAutospacing="0" w:after="0" w:afterAutospacing="0"/>
        <w:jc w:val="center"/>
        <w:rPr>
          <w:rFonts w:ascii="Arial" w:hAnsi="Arial"/>
          <w:b/>
          <w:bCs/>
          <w:szCs w:val="24"/>
        </w:rPr>
      </w:pPr>
    </w:p>
    <w:p w14:paraId="64C0F605" w14:textId="77777777" w:rsidR="00126525" w:rsidRDefault="00126525" w:rsidP="002E6A6E">
      <w:pPr>
        <w:pStyle w:val="NormalWeb"/>
        <w:spacing w:before="0" w:beforeAutospacing="0" w:after="0" w:afterAutospacing="0"/>
        <w:jc w:val="center"/>
        <w:rPr>
          <w:rFonts w:ascii="Arial" w:hAnsi="Arial"/>
          <w:b/>
          <w:bCs/>
          <w:szCs w:val="24"/>
        </w:rPr>
      </w:pPr>
    </w:p>
    <w:p w14:paraId="10F1226D" w14:textId="77777777" w:rsidR="00126525" w:rsidRDefault="00126525" w:rsidP="002E6A6E">
      <w:pPr>
        <w:pStyle w:val="NormalWeb"/>
        <w:spacing w:before="0" w:beforeAutospacing="0" w:after="0" w:afterAutospacing="0"/>
        <w:jc w:val="center"/>
        <w:rPr>
          <w:rFonts w:ascii="Arial" w:hAnsi="Arial"/>
          <w:b/>
          <w:bCs/>
          <w:szCs w:val="24"/>
        </w:rPr>
      </w:pPr>
    </w:p>
    <w:p w14:paraId="791FB660" w14:textId="77777777" w:rsidR="00126525" w:rsidRDefault="00126525" w:rsidP="002E6A6E">
      <w:pPr>
        <w:pStyle w:val="NormalWeb"/>
        <w:spacing w:before="0" w:beforeAutospacing="0" w:after="0" w:afterAutospacing="0"/>
        <w:jc w:val="center"/>
        <w:rPr>
          <w:rFonts w:ascii="Arial" w:hAnsi="Arial"/>
          <w:b/>
          <w:bCs/>
          <w:szCs w:val="24"/>
        </w:rPr>
      </w:pPr>
    </w:p>
    <w:p w14:paraId="5299A6C5" w14:textId="77777777" w:rsidR="00126525" w:rsidRDefault="00126525" w:rsidP="002E6A6E">
      <w:pPr>
        <w:pStyle w:val="NormalWeb"/>
        <w:spacing w:before="0" w:beforeAutospacing="0" w:after="0" w:afterAutospacing="0"/>
        <w:jc w:val="center"/>
        <w:rPr>
          <w:rFonts w:ascii="Arial" w:hAnsi="Arial"/>
          <w:b/>
          <w:bCs/>
          <w:szCs w:val="24"/>
        </w:rPr>
      </w:pPr>
    </w:p>
    <w:p w14:paraId="68AF563C" w14:textId="77777777" w:rsidR="00126525" w:rsidRDefault="00126525" w:rsidP="002E6A6E">
      <w:pPr>
        <w:pStyle w:val="NormalWeb"/>
        <w:spacing w:before="0" w:beforeAutospacing="0" w:after="0" w:afterAutospacing="0"/>
        <w:jc w:val="center"/>
        <w:rPr>
          <w:rFonts w:ascii="Arial" w:hAnsi="Arial"/>
          <w:b/>
          <w:bCs/>
          <w:szCs w:val="24"/>
        </w:rPr>
      </w:pPr>
    </w:p>
    <w:p w14:paraId="010C7E86" w14:textId="77777777" w:rsidR="00126525" w:rsidRDefault="00126525" w:rsidP="002E6A6E">
      <w:pPr>
        <w:pStyle w:val="NormalWeb"/>
        <w:spacing w:before="0" w:beforeAutospacing="0" w:after="0" w:afterAutospacing="0"/>
        <w:jc w:val="center"/>
        <w:rPr>
          <w:rFonts w:ascii="Arial" w:hAnsi="Arial"/>
          <w:b/>
          <w:bCs/>
          <w:szCs w:val="24"/>
        </w:rPr>
      </w:pPr>
    </w:p>
    <w:p w14:paraId="4C750995" w14:textId="298C28F8" w:rsidR="00E84298" w:rsidRPr="002E6A6E" w:rsidRDefault="00E84298" w:rsidP="002E6A6E">
      <w:pPr>
        <w:pStyle w:val="NormalWeb"/>
        <w:spacing w:before="0" w:beforeAutospacing="0" w:after="0" w:afterAutospacing="0"/>
        <w:jc w:val="center"/>
        <w:rPr>
          <w:rFonts w:ascii="Arial" w:hAnsi="Arial"/>
          <w:b/>
          <w:bCs/>
          <w:szCs w:val="24"/>
        </w:rPr>
      </w:pPr>
      <w:r w:rsidRPr="002E6A6E">
        <w:rPr>
          <w:rFonts w:ascii="Arial" w:hAnsi="Arial"/>
          <w:b/>
          <w:bCs/>
          <w:szCs w:val="24"/>
        </w:rPr>
        <w:t>Testing Laboratory: Other non-public health laboratory</w:t>
      </w:r>
    </w:p>
    <w:tbl>
      <w:tblPr>
        <w:tblStyle w:val="TableGrid"/>
        <w:tblW w:w="0" w:type="auto"/>
        <w:tblLook w:val="04A0" w:firstRow="1" w:lastRow="0" w:firstColumn="1" w:lastColumn="0" w:noHBand="0" w:noVBand="1"/>
      </w:tblPr>
      <w:tblGrid>
        <w:gridCol w:w="1350"/>
        <w:gridCol w:w="1144"/>
        <w:gridCol w:w="1537"/>
        <w:gridCol w:w="5684"/>
      </w:tblGrid>
      <w:tr w:rsidR="002E6A6E" w:rsidRPr="00331B95" w14:paraId="795BCEDD" w14:textId="77777777" w:rsidTr="00693C09">
        <w:trPr>
          <w:tblHeader/>
        </w:trPr>
        <w:tc>
          <w:tcPr>
            <w:tcW w:w="1350" w:type="dxa"/>
          </w:tcPr>
          <w:p w14:paraId="7B069857" w14:textId="77777777" w:rsidR="00126525" w:rsidRDefault="00126525" w:rsidP="00927C88">
            <w:pPr>
              <w:pStyle w:val="NormalWeb"/>
              <w:spacing w:before="0" w:beforeAutospacing="0" w:after="0" w:afterAutospacing="0"/>
              <w:rPr>
                <w:rFonts w:ascii="Arial" w:hAnsi="Arial"/>
                <w:b/>
              </w:rPr>
            </w:pPr>
          </w:p>
          <w:p w14:paraId="7254324B" w14:textId="7DCEA115" w:rsidR="002E6A6E" w:rsidRPr="00331B95" w:rsidRDefault="002E6A6E" w:rsidP="00927C88">
            <w:pPr>
              <w:pStyle w:val="NormalWeb"/>
              <w:spacing w:before="0" w:beforeAutospacing="0" w:after="0" w:afterAutospacing="0"/>
              <w:rPr>
                <w:rFonts w:ascii="Arial" w:hAnsi="Arial"/>
              </w:rPr>
            </w:pPr>
            <w:r w:rsidRPr="00331B95">
              <w:rPr>
                <w:rFonts w:ascii="Arial" w:hAnsi="Arial"/>
                <w:b/>
              </w:rPr>
              <w:t>Specimen Type</w:t>
            </w:r>
          </w:p>
        </w:tc>
        <w:tc>
          <w:tcPr>
            <w:tcW w:w="1144" w:type="dxa"/>
          </w:tcPr>
          <w:p w14:paraId="231A601C" w14:textId="77777777" w:rsidR="002E6A6E" w:rsidRPr="00331B95" w:rsidRDefault="002E6A6E" w:rsidP="00927C88">
            <w:pPr>
              <w:pStyle w:val="NormalWeb"/>
              <w:spacing w:before="0" w:beforeAutospacing="0" w:after="0" w:afterAutospacing="0"/>
              <w:jc w:val="center"/>
              <w:rPr>
                <w:rFonts w:ascii="Arial" w:hAnsi="Arial"/>
              </w:rPr>
            </w:pPr>
            <w:r w:rsidRPr="00331B95">
              <w:rPr>
                <w:rFonts w:ascii="Arial" w:hAnsi="Arial"/>
                <w:b/>
              </w:rPr>
              <w:t>Test Type</w:t>
            </w:r>
          </w:p>
        </w:tc>
        <w:tc>
          <w:tcPr>
            <w:tcW w:w="1537" w:type="dxa"/>
          </w:tcPr>
          <w:p w14:paraId="45E5C533" w14:textId="77777777" w:rsidR="002E6A6E" w:rsidRPr="00331B95" w:rsidRDefault="002E6A6E" w:rsidP="00927C88">
            <w:pPr>
              <w:pStyle w:val="NormalWeb"/>
              <w:spacing w:before="0" w:beforeAutospacing="0" w:after="0" w:afterAutospacing="0"/>
              <w:jc w:val="center"/>
              <w:rPr>
                <w:rFonts w:ascii="Arial" w:hAnsi="Arial"/>
              </w:rPr>
            </w:pPr>
            <w:r w:rsidRPr="00331B95">
              <w:rPr>
                <w:rFonts w:ascii="Arial" w:hAnsi="Arial"/>
                <w:b/>
              </w:rPr>
              <w:t>Result</w:t>
            </w:r>
          </w:p>
        </w:tc>
        <w:tc>
          <w:tcPr>
            <w:tcW w:w="5684" w:type="dxa"/>
          </w:tcPr>
          <w:p w14:paraId="1ACB03C1" w14:textId="77777777" w:rsidR="002E6A6E" w:rsidRPr="00331B95" w:rsidRDefault="002E6A6E" w:rsidP="00927C88">
            <w:pPr>
              <w:pStyle w:val="NormalWeb"/>
              <w:spacing w:before="0" w:beforeAutospacing="0" w:after="0" w:afterAutospacing="0"/>
              <w:rPr>
                <w:rFonts w:ascii="Arial" w:hAnsi="Arial"/>
              </w:rPr>
            </w:pPr>
            <w:r w:rsidRPr="00331B95">
              <w:rPr>
                <w:rFonts w:ascii="Arial" w:hAnsi="Arial"/>
                <w:b/>
              </w:rPr>
              <w:t>Interpretation</w:t>
            </w:r>
          </w:p>
        </w:tc>
      </w:tr>
      <w:tr w:rsidR="002E6A6E" w:rsidRPr="00331B95" w14:paraId="7E0E92E6" w14:textId="77777777" w:rsidTr="00693C09">
        <w:trPr>
          <w:tblHeader/>
        </w:trPr>
        <w:tc>
          <w:tcPr>
            <w:tcW w:w="1350" w:type="dxa"/>
          </w:tcPr>
          <w:p w14:paraId="1D75876E" w14:textId="456243DA" w:rsidR="002E6A6E" w:rsidRPr="00331B95" w:rsidRDefault="002E6A6E" w:rsidP="002E6A6E">
            <w:pPr>
              <w:pStyle w:val="NormalWeb"/>
              <w:spacing w:before="0" w:beforeAutospacing="0" w:after="0" w:afterAutospacing="0"/>
              <w:rPr>
                <w:rFonts w:ascii="Arial" w:hAnsi="Arial"/>
              </w:rPr>
            </w:pPr>
            <w:r w:rsidRPr="00331B95">
              <w:rPr>
                <w:rFonts w:ascii="Arial" w:hAnsi="Arial"/>
              </w:rPr>
              <w:t>Serum</w:t>
            </w:r>
          </w:p>
        </w:tc>
        <w:tc>
          <w:tcPr>
            <w:tcW w:w="1144" w:type="dxa"/>
          </w:tcPr>
          <w:p w14:paraId="40D9533D" w14:textId="3C57357E"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IgM - EIA</w:t>
            </w:r>
          </w:p>
        </w:tc>
        <w:tc>
          <w:tcPr>
            <w:tcW w:w="1537" w:type="dxa"/>
          </w:tcPr>
          <w:p w14:paraId="6C5B218D" w14:textId="27A686BC"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7F23089E" w14:textId="3A8B9232" w:rsidR="002E6A6E" w:rsidRPr="00331B95" w:rsidRDefault="002E6A6E" w:rsidP="002E6A6E">
            <w:pPr>
              <w:pStyle w:val="NormalWeb"/>
              <w:spacing w:before="0" w:beforeAutospacing="0" w:after="0" w:afterAutospacing="0"/>
              <w:rPr>
                <w:rFonts w:ascii="Arial" w:hAnsi="Arial"/>
              </w:rPr>
            </w:pPr>
            <w:r w:rsidRPr="00331B95">
              <w:rPr>
                <w:rFonts w:ascii="Arial" w:hAnsi="Arial"/>
              </w:rPr>
              <w:t>No evidence of current infection</w:t>
            </w:r>
          </w:p>
        </w:tc>
      </w:tr>
      <w:tr w:rsidR="002E6A6E" w:rsidRPr="00331B95" w14:paraId="06F2CE0B" w14:textId="77777777" w:rsidTr="00693C09">
        <w:trPr>
          <w:tblHeader/>
        </w:trPr>
        <w:tc>
          <w:tcPr>
            <w:tcW w:w="1350" w:type="dxa"/>
          </w:tcPr>
          <w:p w14:paraId="5D93AAF1" w14:textId="65D1DFA1" w:rsidR="002E6A6E" w:rsidRPr="00331B95" w:rsidRDefault="002E6A6E" w:rsidP="002E6A6E">
            <w:pPr>
              <w:pStyle w:val="NormalWeb"/>
              <w:spacing w:before="0" w:beforeAutospacing="0" w:after="0" w:afterAutospacing="0"/>
              <w:rPr>
                <w:rFonts w:ascii="Arial" w:hAnsi="Arial"/>
              </w:rPr>
            </w:pPr>
            <w:r w:rsidRPr="00331B95">
              <w:rPr>
                <w:rFonts w:ascii="Arial" w:hAnsi="Arial"/>
              </w:rPr>
              <w:t>Serum</w:t>
            </w:r>
          </w:p>
        </w:tc>
        <w:tc>
          <w:tcPr>
            <w:tcW w:w="1144" w:type="dxa"/>
          </w:tcPr>
          <w:p w14:paraId="0511C682" w14:textId="52E19E57"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IgM - EIA</w:t>
            </w:r>
          </w:p>
        </w:tc>
        <w:tc>
          <w:tcPr>
            <w:tcW w:w="1537" w:type="dxa"/>
          </w:tcPr>
          <w:p w14:paraId="15F90C5F" w14:textId="17744EF9"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0E5C5342" w14:textId="640672E2" w:rsidR="002E6A6E" w:rsidRPr="00331B95" w:rsidRDefault="002E6A6E" w:rsidP="002E6A6E">
            <w:pPr>
              <w:pStyle w:val="NormalWeb"/>
              <w:spacing w:before="0" w:beforeAutospacing="0" w:after="0" w:afterAutospacing="0"/>
              <w:rPr>
                <w:rFonts w:ascii="Arial" w:hAnsi="Arial"/>
              </w:rPr>
            </w:pPr>
            <w:r w:rsidRPr="00331B95">
              <w:rPr>
                <w:rFonts w:ascii="Arial" w:hAnsi="Arial"/>
              </w:rPr>
              <w:t>May represent infection, PRNT testing required, forward to MA SPHL for remainder of testing</w:t>
            </w:r>
          </w:p>
        </w:tc>
      </w:tr>
      <w:tr w:rsidR="002E6A6E" w:rsidRPr="00331B95" w14:paraId="7179C81B" w14:textId="77777777" w:rsidTr="00693C09">
        <w:trPr>
          <w:tblHeader/>
        </w:trPr>
        <w:tc>
          <w:tcPr>
            <w:tcW w:w="1350" w:type="dxa"/>
          </w:tcPr>
          <w:p w14:paraId="1F5C18EE" w14:textId="3F7D10BC" w:rsidR="002E6A6E" w:rsidRPr="00331B95" w:rsidRDefault="002E6A6E" w:rsidP="002E6A6E">
            <w:pPr>
              <w:pStyle w:val="NormalWeb"/>
              <w:spacing w:before="0" w:beforeAutospacing="0" w:after="0" w:afterAutospacing="0"/>
              <w:rPr>
                <w:rFonts w:ascii="Arial" w:hAnsi="Arial"/>
              </w:rPr>
            </w:pPr>
            <w:r w:rsidRPr="00331B95">
              <w:rPr>
                <w:rFonts w:ascii="Arial" w:hAnsi="Arial"/>
              </w:rPr>
              <w:t>Serum</w:t>
            </w:r>
          </w:p>
        </w:tc>
        <w:tc>
          <w:tcPr>
            <w:tcW w:w="1144" w:type="dxa"/>
          </w:tcPr>
          <w:p w14:paraId="2B352154" w14:textId="5E26CDB0"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IgG - EIA</w:t>
            </w:r>
          </w:p>
        </w:tc>
        <w:tc>
          <w:tcPr>
            <w:tcW w:w="1537" w:type="dxa"/>
          </w:tcPr>
          <w:p w14:paraId="304C5634" w14:textId="66722C6E"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7B93D5B0" w14:textId="451F5A1E" w:rsidR="002E6A6E" w:rsidRPr="00331B95" w:rsidRDefault="002E6A6E" w:rsidP="002E6A6E">
            <w:pPr>
              <w:pStyle w:val="NormalWeb"/>
              <w:spacing w:before="0" w:beforeAutospacing="0" w:after="0" w:afterAutospacing="0"/>
              <w:rPr>
                <w:rFonts w:ascii="Arial" w:hAnsi="Arial"/>
              </w:rPr>
            </w:pPr>
            <w:r w:rsidRPr="00331B95">
              <w:rPr>
                <w:rFonts w:ascii="Arial" w:hAnsi="Arial"/>
              </w:rPr>
              <w:t>Evidence of previous infection, not a current case</w:t>
            </w:r>
          </w:p>
        </w:tc>
      </w:tr>
      <w:tr w:rsidR="002E6A6E" w:rsidRPr="00331B95" w14:paraId="5D5160F0" w14:textId="77777777" w:rsidTr="00693C09">
        <w:trPr>
          <w:tblHeader/>
        </w:trPr>
        <w:tc>
          <w:tcPr>
            <w:tcW w:w="1350" w:type="dxa"/>
          </w:tcPr>
          <w:p w14:paraId="1E9F361E" w14:textId="3BF7CFB1" w:rsidR="002E6A6E" w:rsidRPr="00331B95" w:rsidRDefault="002E6A6E" w:rsidP="002E6A6E">
            <w:pPr>
              <w:pStyle w:val="NormalWeb"/>
              <w:spacing w:before="0" w:beforeAutospacing="0" w:after="0" w:afterAutospacing="0"/>
              <w:rPr>
                <w:rFonts w:ascii="Arial" w:hAnsi="Arial"/>
              </w:rPr>
            </w:pPr>
            <w:r w:rsidRPr="00331B95">
              <w:rPr>
                <w:rFonts w:ascii="Arial" w:hAnsi="Arial"/>
              </w:rPr>
              <w:t>Serum</w:t>
            </w:r>
          </w:p>
        </w:tc>
        <w:tc>
          <w:tcPr>
            <w:tcW w:w="1144" w:type="dxa"/>
          </w:tcPr>
          <w:p w14:paraId="5CEBD791" w14:textId="7FF69D05"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PCR</w:t>
            </w:r>
          </w:p>
        </w:tc>
        <w:tc>
          <w:tcPr>
            <w:tcW w:w="1537" w:type="dxa"/>
          </w:tcPr>
          <w:p w14:paraId="5EB9B821" w14:textId="5ED108CA"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15D9BDC1" w14:textId="144B09B3" w:rsidR="002E6A6E" w:rsidRPr="00331B95" w:rsidRDefault="002E6A6E" w:rsidP="002E6A6E">
            <w:pPr>
              <w:pStyle w:val="NormalWeb"/>
              <w:spacing w:before="0" w:beforeAutospacing="0" w:after="0" w:afterAutospacing="0"/>
              <w:rPr>
                <w:rFonts w:ascii="Arial" w:hAnsi="Arial"/>
              </w:rPr>
            </w:pPr>
            <w:r w:rsidRPr="00331B95">
              <w:rPr>
                <w:rFonts w:ascii="Arial" w:hAnsi="Arial"/>
              </w:rPr>
              <w:t>No evidence of current infection; consider IgM</w:t>
            </w:r>
            <w:r w:rsidRPr="00003C86">
              <w:rPr>
                <w:rFonts w:ascii="Arial" w:hAnsi="Arial" w:cs="Arial"/>
                <w:szCs w:val="24"/>
              </w:rPr>
              <w:t xml:space="preserve"> </w:t>
            </w:r>
            <w:r w:rsidRPr="00331B95">
              <w:rPr>
                <w:rFonts w:ascii="Arial" w:hAnsi="Arial"/>
              </w:rPr>
              <w:t>-EIA test on same or follow-up specimen</w:t>
            </w:r>
          </w:p>
        </w:tc>
      </w:tr>
      <w:tr w:rsidR="002E6A6E" w:rsidRPr="00331B95" w14:paraId="40C1D532" w14:textId="77777777" w:rsidTr="00693C09">
        <w:trPr>
          <w:tblHeader/>
        </w:trPr>
        <w:tc>
          <w:tcPr>
            <w:tcW w:w="1350" w:type="dxa"/>
          </w:tcPr>
          <w:p w14:paraId="5C6B22AC" w14:textId="2CE79983" w:rsidR="002E6A6E" w:rsidRPr="00331B95" w:rsidRDefault="002E6A6E" w:rsidP="002E6A6E">
            <w:pPr>
              <w:pStyle w:val="NormalWeb"/>
              <w:spacing w:before="0" w:beforeAutospacing="0" w:after="0" w:afterAutospacing="0"/>
              <w:rPr>
                <w:rFonts w:ascii="Arial" w:hAnsi="Arial"/>
              </w:rPr>
            </w:pPr>
            <w:r w:rsidRPr="00331B95">
              <w:rPr>
                <w:rFonts w:ascii="Arial" w:hAnsi="Arial"/>
              </w:rPr>
              <w:t>Serum</w:t>
            </w:r>
          </w:p>
        </w:tc>
        <w:tc>
          <w:tcPr>
            <w:tcW w:w="1144" w:type="dxa"/>
          </w:tcPr>
          <w:p w14:paraId="151DF994" w14:textId="32F2C293"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PCR</w:t>
            </w:r>
          </w:p>
        </w:tc>
        <w:tc>
          <w:tcPr>
            <w:tcW w:w="1537" w:type="dxa"/>
          </w:tcPr>
          <w:p w14:paraId="39FC551E" w14:textId="1DBFC31D"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205A3C23" w14:textId="60ACF405" w:rsidR="002E6A6E" w:rsidRPr="00331B95" w:rsidRDefault="002E6A6E" w:rsidP="002E6A6E">
            <w:pPr>
              <w:pStyle w:val="NormalWeb"/>
              <w:spacing w:before="0" w:beforeAutospacing="0" w:after="0" w:afterAutospacing="0"/>
              <w:rPr>
                <w:rFonts w:ascii="Arial" w:hAnsi="Arial"/>
              </w:rPr>
            </w:pPr>
            <w:r w:rsidRPr="00331B95">
              <w:rPr>
                <w:rFonts w:ascii="Arial" w:hAnsi="Arial"/>
              </w:rPr>
              <w:t>Confirmed infection</w:t>
            </w:r>
          </w:p>
        </w:tc>
      </w:tr>
      <w:tr w:rsidR="002E6A6E" w:rsidRPr="00331B95" w14:paraId="23461E0A" w14:textId="77777777" w:rsidTr="00693C09">
        <w:trPr>
          <w:tblHeader/>
        </w:trPr>
        <w:tc>
          <w:tcPr>
            <w:tcW w:w="1350" w:type="dxa"/>
          </w:tcPr>
          <w:p w14:paraId="4010BB57" w14:textId="30A9DC8A" w:rsidR="002E6A6E" w:rsidRPr="00331B95" w:rsidRDefault="002E6A6E" w:rsidP="002E6A6E">
            <w:pPr>
              <w:pStyle w:val="NormalWeb"/>
              <w:spacing w:before="0" w:beforeAutospacing="0" w:after="0" w:afterAutospacing="0"/>
              <w:rPr>
                <w:rFonts w:ascii="Arial" w:hAnsi="Arial"/>
              </w:rPr>
            </w:pPr>
            <w:r w:rsidRPr="00331B95">
              <w:rPr>
                <w:rFonts w:ascii="Arial" w:hAnsi="Arial"/>
              </w:rPr>
              <w:t>CSF</w:t>
            </w:r>
          </w:p>
        </w:tc>
        <w:tc>
          <w:tcPr>
            <w:tcW w:w="1144" w:type="dxa"/>
          </w:tcPr>
          <w:p w14:paraId="3FB98927" w14:textId="77777777"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IgM - EIA</w:t>
            </w:r>
          </w:p>
          <w:p w14:paraId="5CEFBD17" w14:textId="77777777" w:rsidR="002E6A6E" w:rsidRPr="00331B95" w:rsidRDefault="002E6A6E" w:rsidP="002E6A6E">
            <w:pPr>
              <w:pStyle w:val="NormalWeb"/>
              <w:spacing w:before="0" w:beforeAutospacing="0" w:after="0" w:afterAutospacing="0"/>
              <w:jc w:val="center"/>
              <w:rPr>
                <w:rFonts w:ascii="Arial" w:hAnsi="Arial"/>
              </w:rPr>
            </w:pPr>
          </w:p>
        </w:tc>
        <w:tc>
          <w:tcPr>
            <w:tcW w:w="1537" w:type="dxa"/>
          </w:tcPr>
          <w:p w14:paraId="7435F5F1" w14:textId="661A3E67"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55290F8B" w14:textId="17D8E66A" w:rsidR="002E6A6E" w:rsidRPr="00331B95" w:rsidRDefault="002E6A6E" w:rsidP="002E6A6E">
            <w:pPr>
              <w:pStyle w:val="NormalWeb"/>
              <w:spacing w:before="0" w:beforeAutospacing="0" w:after="0" w:afterAutospacing="0"/>
              <w:rPr>
                <w:rFonts w:ascii="Arial" w:hAnsi="Arial"/>
              </w:rPr>
            </w:pPr>
            <w:r w:rsidRPr="00331B95">
              <w:rPr>
                <w:rFonts w:ascii="Arial" w:hAnsi="Arial"/>
              </w:rPr>
              <w:t>No evidence of current infection</w:t>
            </w:r>
          </w:p>
        </w:tc>
      </w:tr>
      <w:tr w:rsidR="002E6A6E" w:rsidRPr="00331B95" w14:paraId="54FF16DC" w14:textId="77777777" w:rsidTr="00693C09">
        <w:trPr>
          <w:tblHeader/>
        </w:trPr>
        <w:tc>
          <w:tcPr>
            <w:tcW w:w="1350" w:type="dxa"/>
          </w:tcPr>
          <w:p w14:paraId="6D48BAD7" w14:textId="7F7E6D73" w:rsidR="002E6A6E" w:rsidRPr="00331B95" w:rsidRDefault="002E6A6E" w:rsidP="002E6A6E">
            <w:pPr>
              <w:pStyle w:val="NormalWeb"/>
              <w:spacing w:before="0" w:beforeAutospacing="0" w:after="0" w:afterAutospacing="0"/>
              <w:rPr>
                <w:rFonts w:ascii="Arial" w:hAnsi="Arial"/>
              </w:rPr>
            </w:pPr>
            <w:r w:rsidRPr="00331B95">
              <w:rPr>
                <w:rFonts w:ascii="Arial" w:hAnsi="Arial"/>
              </w:rPr>
              <w:t>CSF</w:t>
            </w:r>
          </w:p>
        </w:tc>
        <w:tc>
          <w:tcPr>
            <w:tcW w:w="1144" w:type="dxa"/>
          </w:tcPr>
          <w:p w14:paraId="6E6C180C" w14:textId="77777777"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IgM - EIA</w:t>
            </w:r>
          </w:p>
          <w:p w14:paraId="1A34CC69" w14:textId="77777777" w:rsidR="002E6A6E" w:rsidRPr="00331B95" w:rsidRDefault="002E6A6E" w:rsidP="002E6A6E">
            <w:pPr>
              <w:pStyle w:val="NormalWeb"/>
              <w:spacing w:before="0" w:beforeAutospacing="0" w:after="0" w:afterAutospacing="0"/>
              <w:jc w:val="center"/>
              <w:rPr>
                <w:rFonts w:ascii="Arial" w:hAnsi="Arial"/>
              </w:rPr>
            </w:pPr>
          </w:p>
        </w:tc>
        <w:tc>
          <w:tcPr>
            <w:tcW w:w="1537" w:type="dxa"/>
          </w:tcPr>
          <w:p w14:paraId="769286D2" w14:textId="770C20AF"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6E4B2CB5" w14:textId="274ED1E9" w:rsidR="002E6A6E" w:rsidRPr="00331B95" w:rsidRDefault="002E6A6E" w:rsidP="002E6A6E">
            <w:pPr>
              <w:pStyle w:val="NormalWeb"/>
              <w:spacing w:before="0" w:beforeAutospacing="0" w:after="0" w:afterAutospacing="0"/>
              <w:rPr>
                <w:rFonts w:ascii="Arial" w:hAnsi="Arial"/>
              </w:rPr>
            </w:pPr>
            <w:r w:rsidRPr="00331B95">
              <w:rPr>
                <w:rFonts w:ascii="Arial" w:hAnsi="Arial"/>
              </w:rPr>
              <w:t>May be considered to be a confirmed current infection depending on laboratory performing test, OR may require PRNT testing, forward to MA SPHL for remainder of testing</w:t>
            </w:r>
          </w:p>
        </w:tc>
      </w:tr>
      <w:tr w:rsidR="002E6A6E" w:rsidRPr="00331B95" w14:paraId="50607C58" w14:textId="77777777" w:rsidTr="00693C09">
        <w:trPr>
          <w:tblHeader/>
        </w:trPr>
        <w:tc>
          <w:tcPr>
            <w:tcW w:w="1350" w:type="dxa"/>
          </w:tcPr>
          <w:p w14:paraId="4EE8E4E3" w14:textId="3039D462" w:rsidR="002E6A6E" w:rsidRPr="00331B95" w:rsidRDefault="002E6A6E" w:rsidP="002E6A6E">
            <w:pPr>
              <w:pStyle w:val="NormalWeb"/>
              <w:spacing w:before="0" w:beforeAutospacing="0" w:after="0" w:afterAutospacing="0"/>
              <w:rPr>
                <w:rFonts w:ascii="Arial" w:hAnsi="Arial"/>
              </w:rPr>
            </w:pPr>
            <w:r w:rsidRPr="00331B95">
              <w:rPr>
                <w:rFonts w:ascii="Arial" w:hAnsi="Arial"/>
              </w:rPr>
              <w:t>CSF</w:t>
            </w:r>
          </w:p>
        </w:tc>
        <w:tc>
          <w:tcPr>
            <w:tcW w:w="1144" w:type="dxa"/>
          </w:tcPr>
          <w:p w14:paraId="57A1B42D" w14:textId="7134D60A"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PCR</w:t>
            </w:r>
          </w:p>
        </w:tc>
        <w:tc>
          <w:tcPr>
            <w:tcW w:w="1537" w:type="dxa"/>
          </w:tcPr>
          <w:p w14:paraId="718A08C6" w14:textId="15D7A6B2"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Negative</w:t>
            </w:r>
          </w:p>
        </w:tc>
        <w:tc>
          <w:tcPr>
            <w:tcW w:w="5684" w:type="dxa"/>
          </w:tcPr>
          <w:p w14:paraId="577F7962" w14:textId="0D22C658" w:rsidR="002E6A6E" w:rsidRPr="00331B95" w:rsidRDefault="002E6A6E" w:rsidP="002E6A6E">
            <w:pPr>
              <w:pStyle w:val="NormalWeb"/>
              <w:spacing w:before="0" w:beforeAutospacing="0" w:after="0" w:afterAutospacing="0"/>
              <w:rPr>
                <w:rFonts w:ascii="Arial" w:hAnsi="Arial"/>
              </w:rPr>
            </w:pPr>
            <w:r w:rsidRPr="00331B95">
              <w:rPr>
                <w:rFonts w:ascii="Arial" w:hAnsi="Arial"/>
              </w:rPr>
              <w:t>No evidence of current infection; consider IgM</w:t>
            </w:r>
            <w:r w:rsidRPr="00003C86">
              <w:rPr>
                <w:rFonts w:ascii="Arial" w:hAnsi="Arial" w:cs="Arial"/>
                <w:szCs w:val="24"/>
              </w:rPr>
              <w:t xml:space="preserve"> </w:t>
            </w:r>
            <w:r w:rsidRPr="00331B95">
              <w:rPr>
                <w:rFonts w:ascii="Arial" w:hAnsi="Arial"/>
              </w:rPr>
              <w:t>-EIA test on same or follow-up specimen</w:t>
            </w:r>
          </w:p>
        </w:tc>
      </w:tr>
      <w:tr w:rsidR="002E6A6E" w:rsidRPr="00331B95" w14:paraId="4AB98ADC" w14:textId="77777777" w:rsidTr="00693C09">
        <w:trPr>
          <w:tblHeader/>
        </w:trPr>
        <w:tc>
          <w:tcPr>
            <w:tcW w:w="1350" w:type="dxa"/>
          </w:tcPr>
          <w:p w14:paraId="42F1CB97" w14:textId="359573F7" w:rsidR="002E6A6E" w:rsidRPr="00331B95" w:rsidRDefault="002E6A6E" w:rsidP="002E6A6E">
            <w:pPr>
              <w:pStyle w:val="NormalWeb"/>
              <w:spacing w:before="0" w:beforeAutospacing="0" w:after="0" w:afterAutospacing="0"/>
              <w:rPr>
                <w:rFonts w:ascii="Arial" w:hAnsi="Arial"/>
              </w:rPr>
            </w:pPr>
            <w:r w:rsidRPr="00331B95">
              <w:rPr>
                <w:rFonts w:ascii="Arial" w:hAnsi="Arial"/>
              </w:rPr>
              <w:t>CSF</w:t>
            </w:r>
          </w:p>
        </w:tc>
        <w:tc>
          <w:tcPr>
            <w:tcW w:w="1144" w:type="dxa"/>
          </w:tcPr>
          <w:p w14:paraId="511C393F" w14:textId="130433F3"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PCR</w:t>
            </w:r>
          </w:p>
        </w:tc>
        <w:tc>
          <w:tcPr>
            <w:tcW w:w="1537" w:type="dxa"/>
          </w:tcPr>
          <w:p w14:paraId="42CCF41D" w14:textId="0A1FE2FB" w:rsidR="002E6A6E" w:rsidRPr="00331B95" w:rsidRDefault="002E6A6E" w:rsidP="002E6A6E">
            <w:pPr>
              <w:pStyle w:val="NormalWeb"/>
              <w:spacing w:before="0" w:beforeAutospacing="0" w:after="0" w:afterAutospacing="0"/>
              <w:jc w:val="center"/>
              <w:rPr>
                <w:rFonts w:ascii="Arial" w:hAnsi="Arial"/>
              </w:rPr>
            </w:pPr>
            <w:r w:rsidRPr="00331B95">
              <w:rPr>
                <w:rFonts w:ascii="Arial" w:hAnsi="Arial"/>
              </w:rPr>
              <w:t>Positive</w:t>
            </w:r>
          </w:p>
        </w:tc>
        <w:tc>
          <w:tcPr>
            <w:tcW w:w="5684" w:type="dxa"/>
          </w:tcPr>
          <w:p w14:paraId="4BBDC84A" w14:textId="045375D4" w:rsidR="002E6A6E" w:rsidRPr="00331B95" w:rsidRDefault="002E6A6E" w:rsidP="002E6A6E">
            <w:pPr>
              <w:pStyle w:val="NormalWeb"/>
              <w:spacing w:before="0" w:beforeAutospacing="0" w:after="0" w:afterAutospacing="0"/>
              <w:rPr>
                <w:rFonts w:ascii="Arial" w:hAnsi="Arial"/>
              </w:rPr>
            </w:pPr>
            <w:r w:rsidRPr="00331B95">
              <w:rPr>
                <w:rFonts w:ascii="Arial" w:hAnsi="Arial"/>
              </w:rPr>
              <w:t>Confirmed infection</w:t>
            </w:r>
          </w:p>
        </w:tc>
      </w:tr>
    </w:tbl>
    <w:p w14:paraId="53F73F5F" w14:textId="77777777" w:rsidR="00E84298" w:rsidRDefault="00E84298" w:rsidP="00471771">
      <w:pPr>
        <w:pStyle w:val="NormalWeb"/>
        <w:spacing w:before="0" w:beforeAutospacing="0" w:after="0" w:afterAutospacing="0"/>
        <w:rPr>
          <w:rFonts w:ascii="Arial" w:hAnsi="Arial"/>
          <w:sz w:val="20"/>
        </w:rPr>
      </w:pPr>
    </w:p>
    <w:p w14:paraId="6B263812" w14:textId="26A55B75" w:rsidR="00F45284" w:rsidRPr="00331B95" w:rsidRDefault="00FA28C0">
      <w:pPr>
        <w:pStyle w:val="NormalWeb"/>
        <w:spacing w:before="0" w:beforeAutospacing="0" w:after="0" w:afterAutospacing="0"/>
        <w:rPr>
          <w:rFonts w:ascii="Arial" w:hAnsi="Arial"/>
        </w:rPr>
      </w:pPr>
      <w:r w:rsidRPr="00331B95">
        <w:rPr>
          <w:rFonts w:ascii="Arial" w:hAnsi="Arial"/>
        </w:rPr>
        <w:t xml:space="preserve">Testing may take </w:t>
      </w:r>
      <w:r w:rsidR="00031586" w:rsidRPr="00331B95">
        <w:rPr>
          <w:rFonts w:ascii="Arial" w:hAnsi="Arial"/>
        </w:rPr>
        <w:t>several weeks to</w:t>
      </w:r>
      <w:r w:rsidRPr="00331B95">
        <w:rPr>
          <w:rFonts w:ascii="Arial" w:hAnsi="Arial"/>
        </w:rPr>
        <w:t xml:space="preserve"> complete</w:t>
      </w:r>
      <w:r w:rsidR="0045478A" w:rsidRPr="00331B95">
        <w:rPr>
          <w:rFonts w:ascii="Arial" w:hAnsi="Arial"/>
        </w:rPr>
        <w:t xml:space="preserve"> dependent upon the type of sample submitted</w:t>
      </w:r>
      <w:r w:rsidR="006B797E" w:rsidRPr="00331B95">
        <w:rPr>
          <w:rFonts w:ascii="Arial" w:hAnsi="Arial"/>
        </w:rPr>
        <w:t>, whether the sample was sent to a commercial or public health laboratory,</w:t>
      </w:r>
      <w:r w:rsidR="0045478A" w:rsidRPr="00331B95">
        <w:rPr>
          <w:rFonts w:ascii="Arial" w:hAnsi="Arial"/>
        </w:rPr>
        <w:t xml:space="preserve"> and the testing protocol necessary to obtain a definitive result</w:t>
      </w:r>
      <w:r w:rsidRPr="00331B95">
        <w:rPr>
          <w:rFonts w:ascii="Arial" w:hAnsi="Arial"/>
        </w:rPr>
        <w:t>.</w:t>
      </w:r>
      <w:r w:rsidR="00386D52" w:rsidRPr="00331B95">
        <w:rPr>
          <w:rFonts w:ascii="Arial" w:hAnsi="Arial"/>
        </w:rPr>
        <w:t xml:space="preserve"> Under certain circumstances</w:t>
      </w:r>
      <w:r w:rsidRPr="00331B95">
        <w:rPr>
          <w:rFonts w:ascii="Arial" w:hAnsi="Arial"/>
        </w:rPr>
        <w:t xml:space="preserve">, </w:t>
      </w:r>
      <w:r w:rsidR="00386D52" w:rsidRPr="00331B95">
        <w:rPr>
          <w:rFonts w:ascii="Arial" w:hAnsi="Arial"/>
        </w:rPr>
        <w:t xml:space="preserve">definitive results </w:t>
      </w:r>
      <w:r w:rsidRPr="00331B95">
        <w:rPr>
          <w:rFonts w:ascii="Arial" w:hAnsi="Arial"/>
        </w:rPr>
        <w:t xml:space="preserve">cannot be </w:t>
      </w:r>
      <w:r w:rsidR="00386D52" w:rsidRPr="00331B95">
        <w:rPr>
          <w:rFonts w:ascii="Arial" w:hAnsi="Arial"/>
        </w:rPr>
        <w:t xml:space="preserve">obtained by </w:t>
      </w:r>
      <w:r w:rsidR="005F3E79" w:rsidRPr="00331B95">
        <w:rPr>
          <w:rFonts w:ascii="Arial" w:hAnsi="Arial"/>
        </w:rPr>
        <w:t>the MA SPHL</w:t>
      </w:r>
      <w:r w:rsidR="005F3E79" w:rsidRPr="00331B95" w:rsidDel="005F3E79">
        <w:rPr>
          <w:rFonts w:ascii="Arial" w:hAnsi="Arial"/>
        </w:rPr>
        <w:t xml:space="preserve"> </w:t>
      </w:r>
      <w:r w:rsidRPr="00331B95">
        <w:rPr>
          <w:rFonts w:ascii="Arial" w:hAnsi="Arial"/>
        </w:rPr>
        <w:t xml:space="preserve">and samples are forwarded to the Centers for Disease Control and Prevention (CDC) for additional testing. Time to receipt of final results is variable. </w:t>
      </w:r>
      <w:r w:rsidR="009C0DF3" w:rsidRPr="00331B95">
        <w:rPr>
          <w:rFonts w:ascii="Arial" w:hAnsi="Arial"/>
        </w:rPr>
        <w:t xml:space="preserve">Current information on </w:t>
      </w:r>
      <w:r w:rsidR="008B4EB2" w:rsidRPr="00331B95">
        <w:rPr>
          <w:rFonts w:ascii="Arial" w:hAnsi="Arial"/>
        </w:rPr>
        <w:t>EEE</w:t>
      </w:r>
      <w:r w:rsidR="009C0DF3" w:rsidRPr="00331B95">
        <w:rPr>
          <w:rFonts w:ascii="Arial" w:hAnsi="Arial"/>
        </w:rPr>
        <w:t xml:space="preserve"> and WNV infections in humans, along with clinical specimen submission procedures</w:t>
      </w:r>
      <w:r w:rsidRPr="00331B95">
        <w:rPr>
          <w:rFonts w:ascii="Arial" w:hAnsi="Arial"/>
        </w:rPr>
        <w:t>,</w:t>
      </w:r>
      <w:r w:rsidR="009C0DF3" w:rsidRPr="00331B95">
        <w:rPr>
          <w:rFonts w:ascii="Arial" w:hAnsi="Arial"/>
        </w:rPr>
        <w:t xml:space="preserve"> are disseminated to physicians (infectious disease, emergency medicine and primary care), emergency department directors</w:t>
      </w:r>
      <w:r w:rsidR="00015666" w:rsidRPr="00331B95">
        <w:rPr>
          <w:rFonts w:ascii="Arial" w:hAnsi="Arial"/>
        </w:rPr>
        <w:t xml:space="preserve">, </w:t>
      </w:r>
      <w:r w:rsidR="009C0DF3" w:rsidRPr="00331B95">
        <w:rPr>
          <w:rFonts w:ascii="Arial" w:hAnsi="Arial"/>
        </w:rPr>
        <w:t>hospital infection control practitioners</w:t>
      </w:r>
      <w:r w:rsidR="00386D52" w:rsidRPr="00331B95">
        <w:rPr>
          <w:rFonts w:ascii="Arial" w:hAnsi="Arial"/>
        </w:rPr>
        <w:t>,</w:t>
      </w:r>
      <w:r w:rsidR="009C0DF3" w:rsidRPr="00331B95">
        <w:rPr>
          <w:rFonts w:ascii="Arial" w:hAnsi="Arial"/>
        </w:rPr>
        <w:t xml:space="preserve"> </w:t>
      </w:r>
      <w:r w:rsidR="00015666" w:rsidRPr="00331B95">
        <w:rPr>
          <w:rFonts w:ascii="Arial" w:hAnsi="Arial"/>
        </w:rPr>
        <w:t xml:space="preserve">and local boards of health </w:t>
      </w:r>
      <w:r w:rsidR="009C0DF3" w:rsidRPr="00331B95">
        <w:rPr>
          <w:rFonts w:ascii="Arial" w:hAnsi="Arial"/>
        </w:rPr>
        <w:t xml:space="preserve">through </w:t>
      </w:r>
      <w:r w:rsidRPr="00331B95">
        <w:rPr>
          <w:rFonts w:ascii="Arial" w:hAnsi="Arial"/>
        </w:rPr>
        <w:t xml:space="preserve">various distribution methods and are </w:t>
      </w:r>
      <w:r w:rsidR="009C0DF3" w:rsidRPr="00331B95">
        <w:rPr>
          <w:rFonts w:ascii="Arial" w:hAnsi="Arial"/>
        </w:rPr>
        <w:t>post</w:t>
      </w:r>
      <w:r w:rsidRPr="00331B95">
        <w:rPr>
          <w:rFonts w:ascii="Arial" w:hAnsi="Arial"/>
        </w:rPr>
        <w:t>ed</w:t>
      </w:r>
      <w:r w:rsidR="009C0DF3" w:rsidRPr="00331B95">
        <w:rPr>
          <w:rFonts w:ascii="Arial" w:hAnsi="Arial"/>
        </w:rPr>
        <w:t xml:space="preserve"> on the </w:t>
      </w:r>
      <w:r w:rsidR="008B4EB2" w:rsidRPr="00331B95">
        <w:rPr>
          <w:rFonts w:ascii="Arial" w:hAnsi="Arial"/>
        </w:rPr>
        <w:t>DPH</w:t>
      </w:r>
      <w:r w:rsidR="009C0DF3" w:rsidRPr="00331B95">
        <w:rPr>
          <w:rFonts w:ascii="Arial" w:hAnsi="Arial"/>
        </w:rPr>
        <w:t xml:space="preserve"> arbovirus website at</w:t>
      </w:r>
      <w:r w:rsidR="004549EC" w:rsidRPr="00331B95">
        <w:rPr>
          <w:rFonts w:ascii="Arial" w:hAnsi="Arial"/>
        </w:rPr>
        <w:t xml:space="preserve"> </w:t>
      </w:r>
      <w:hyperlink r:id="rId21" w:history="1">
        <w:r w:rsidR="004549EC" w:rsidRPr="004549EC">
          <w:rPr>
            <w:rStyle w:val="Hyperlink"/>
            <w:rFonts w:ascii="Arial" w:hAnsi="Arial" w:cs="Arial"/>
            <w:szCs w:val="24"/>
          </w:rPr>
          <w:t>Mosquito</w:t>
        </w:r>
        <w:r w:rsidR="004549EC" w:rsidRPr="00331B95">
          <w:rPr>
            <w:rStyle w:val="Hyperlink"/>
            <w:rFonts w:ascii="Arial" w:hAnsi="Arial"/>
          </w:rPr>
          <w:t>-borne</w:t>
        </w:r>
        <w:r w:rsidR="004549EC" w:rsidRPr="004549EC">
          <w:rPr>
            <w:rStyle w:val="Hyperlink"/>
            <w:rFonts w:ascii="Arial" w:hAnsi="Arial" w:cs="Arial"/>
            <w:szCs w:val="24"/>
          </w:rPr>
          <w:t xml:space="preserve"> Diseases | Mass.gov</w:t>
        </w:r>
      </w:hyperlink>
      <w:r w:rsidR="00FB63E4" w:rsidRPr="00331B95">
        <w:rPr>
          <w:rFonts w:ascii="Arial" w:hAnsi="Arial"/>
        </w:rPr>
        <w:t>.</w:t>
      </w:r>
    </w:p>
    <w:p w14:paraId="34420473" w14:textId="77777777" w:rsidR="00FB63E4" w:rsidRPr="00331B95" w:rsidRDefault="00FB63E4">
      <w:pPr>
        <w:pStyle w:val="NormalWeb"/>
        <w:spacing w:before="0" w:beforeAutospacing="0" w:after="0" w:afterAutospacing="0"/>
        <w:rPr>
          <w:rFonts w:ascii="Arial" w:hAnsi="Arial"/>
        </w:rPr>
      </w:pPr>
    </w:p>
    <w:p w14:paraId="63B177A2" w14:textId="4A976F79" w:rsidR="003C1522" w:rsidRPr="00331B95" w:rsidRDefault="003C1522">
      <w:pPr>
        <w:pStyle w:val="NormalWeb"/>
        <w:spacing w:before="0" w:beforeAutospacing="0" w:after="0" w:afterAutospacing="0"/>
        <w:rPr>
          <w:rFonts w:ascii="Arial" w:hAnsi="Arial"/>
        </w:rPr>
      </w:pPr>
      <w:r w:rsidRPr="00331B95">
        <w:rPr>
          <w:rFonts w:ascii="Arial" w:hAnsi="Arial"/>
        </w:rPr>
        <w:t xml:space="preserve">Due to the </w:t>
      </w:r>
      <w:r w:rsidR="00624B60" w:rsidRPr="00331B95">
        <w:rPr>
          <w:rFonts w:ascii="Arial" w:hAnsi="Arial"/>
        </w:rPr>
        <w:t xml:space="preserve">time delay inherent in specimen acquisition and testing, </w:t>
      </w:r>
      <w:r w:rsidR="001C4AE6" w:rsidRPr="00331B95">
        <w:rPr>
          <w:rFonts w:ascii="Arial" w:hAnsi="Arial"/>
        </w:rPr>
        <w:t>specimens</w:t>
      </w:r>
      <w:r w:rsidR="00624B60" w:rsidRPr="00331B95">
        <w:rPr>
          <w:rFonts w:ascii="Arial" w:hAnsi="Arial"/>
        </w:rPr>
        <w:t xml:space="preserve"> from patients with an illness compatible with either EEE</w:t>
      </w:r>
      <w:r w:rsidR="008B4EB2" w:rsidRPr="00331B95">
        <w:rPr>
          <w:rFonts w:ascii="Arial" w:hAnsi="Arial"/>
        </w:rPr>
        <w:t xml:space="preserve"> and </w:t>
      </w:r>
      <w:r w:rsidR="00624B60" w:rsidRPr="00331B95">
        <w:rPr>
          <w:rFonts w:ascii="Arial" w:hAnsi="Arial"/>
        </w:rPr>
        <w:t>WNV infection that test positive on the screening test will be reported as a preliminary result to the ordering provider, the local board of health in the town of the patient’s residence</w:t>
      </w:r>
      <w:r w:rsidR="002439A3" w:rsidRPr="00331B95">
        <w:rPr>
          <w:rFonts w:ascii="Arial" w:hAnsi="Arial"/>
        </w:rPr>
        <w:t>,</w:t>
      </w:r>
      <w:r w:rsidR="00624B60" w:rsidRPr="00331B95">
        <w:rPr>
          <w:rFonts w:ascii="Arial" w:hAnsi="Arial"/>
        </w:rPr>
        <w:t xml:space="preserve"> </w:t>
      </w:r>
      <w:r w:rsidR="00015666" w:rsidRPr="00331B95">
        <w:rPr>
          <w:rFonts w:ascii="Arial" w:hAnsi="Arial"/>
        </w:rPr>
        <w:t xml:space="preserve">the local board of health in the likely city/town of exposure (if different from place of residence), </w:t>
      </w:r>
      <w:r w:rsidR="00624B60" w:rsidRPr="00331B95">
        <w:rPr>
          <w:rFonts w:ascii="Arial" w:hAnsi="Arial"/>
        </w:rPr>
        <w:t xml:space="preserve">and the local mosquito control project, if there is one. This information </w:t>
      </w:r>
      <w:r w:rsidR="002F70D1" w:rsidRPr="00331B95">
        <w:rPr>
          <w:rFonts w:ascii="Arial" w:hAnsi="Arial"/>
        </w:rPr>
        <w:t xml:space="preserve">may </w:t>
      </w:r>
      <w:r w:rsidR="00624B60" w:rsidRPr="00331B95">
        <w:rPr>
          <w:rFonts w:ascii="Arial" w:hAnsi="Arial"/>
        </w:rPr>
        <w:t xml:space="preserve">be used to inform clinical </w:t>
      </w:r>
      <w:r w:rsidR="001C4AE6" w:rsidRPr="00331B95">
        <w:rPr>
          <w:rFonts w:ascii="Arial" w:hAnsi="Arial"/>
        </w:rPr>
        <w:t>decisions</w:t>
      </w:r>
      <w:r w:rsidR="002F70D1" w:rsidRPr="00331B95">
        <w:rPr>
          <w:rFonts w:ascii="Arial" w:hAnsi="Arial"/>
        </w:rPr>
        <w:t xml:space="preserve"> first and foremost</w:t>
      </w:r>
      <w:r w:rsidR="00624B60" w:rsidRPr="00331B95">
        <w:rPr>
          <w:rFonts w:ascii="Arial" w:hAnsi="Arial"/>
        </w:rPr>
        <w:t xml:space="preserve">, and </w:t>
      </w:r>
      <w:r w:rsidR="002F70D1" w:rsidRPr="00331B95">
        <w:rPr>
          <w:rFonts w:ascii="Arial" w:hAnsi="Arial"/>
        </w:rPr>
        <w:t xml:space="preserve">secondarily to inform </w:t>
      </w:r>
      <w:r w:rsidR="008628D7" w:rsidRPr="00331B95">
        <w:rPr>
          <w:rFonts w:ascii="Arial" w:hAnsi="Arial"/>
        </w:rPr>
        <w:t xml:space="preserve">planning for </w:t>
      </w:r>
      <w:r w:rsidR="00624B60" w:rsidRPr="00331B95">
        <w:rPr>
          <w:rFonts w:ascii="Arial" w:hAnsi="Arial"/>
        </w:rPr>
        <w:t>public health and mosquito control activities. These patients will not be considered to represent confirmed case</w:t>
      </w:r>
      <w:r w:rsidR="001C4AE6" w:rsidRPr="00331B95">
        <w:rPr>
          <w:rFonts w:ascii="Arial" w:hAnsi="Arial"/>
        </w:rPr>
        <w:t>s</w:t>
      </w:r>
      <w:r w:rsidR="00624B60" w:rsidRPr="00331B95">
        <w:rPr>
          <w:rFonts w:ascii="Arial" w:hAnsi="Arial"/>
        </w:rPr>
        <w:t xml:space="preserve"> until testing is completed</w:t>
      </w:r>
      <w:r w:rsidR="00FA7863" w:rsidRPr="00331B95">
        <w:rPr>
          <w:rFonts w:ascii="Arial" w:hAnsi="Arial"/>
        </w:rPr>
        <w:t xml:space="preserve">; appropriate changes to risk levels will be made </w:t>
      </w:r>
      <w:r w:rsidR="001037F0" w:rsidRPr="00331B95">
        <w:rPr>
          <w:rFonts w:ascii="Arial" w:hAnsi="Arial"/>
        </w:rPr>
        <w:t>following confirmatory testing</w:t>
      </w:r>
      <w:r w:rsidR="00624B60" w:rsidRPr="00331B95">
        <w:rPr>
          <w:rFonts w:ascii="Arial" w:hAnsi="Arial"/>
        </w:rPr>
        <w:t>. Samples reported to be preliminarily positive from blood donor screening programs will also be reported to the local board of health and the mosquito control project, if there is one, for similar reasons.</w:t>
      </w:r>
    </w:p>
    <w:p w14:paraId="2A47631C" w14:textId="77777777" w:rsidR="002B3749" w:rsidRPr="00331B95" w:rsidRDefault="002B3749">
      <w:pPr>
        <w:pStyle w:val="NormalWeb"/>
        <w:spacing w:before="0" w:beforeAutospacing="0" w:after="0" w:afterAutospacing="0"/>
        <w:rPr>
          <w:rFonts w:ascii="Arial" w:hAnsi="Arial"/>
        </w:rPr>
      </w:pPr>
    </w:p>
    <w:p w14:paraId="0FB1FA2C" w14:textId="63628758" w:rsidR="00CA0F44" w:rsidRPr="00331B95" w:rsidRDefault="00CA0F44" w:rsidP="00CA0F44">
      <w:pPr>
        <w:rPr>
          <w:rFonts w:ascii="Arial" w:hAnsi="Arial"/>
        </w:rPr>
      </w:pPr>
      <w:bookmarkStart w:id="2" w:name="OLE_LINK5"/>
      <w:bookmarkStart w:id="3" w:name="OLE_LINK6"/>
      <w:r w:rsidRPr="00331B95">
        <w:rPr>
          <w:rFonts w:ascii="Arial" w:hAnsi="Arial"/>
        </w:rPr>
        <w:t>Because antibodies to WNV can persist for months, a positive laboratory test alone does not necessarily indicate evidence of current infection. Laboratory data must be correlated with clinical information and exposure risk in order to identify current, confirmed cases for the purposes of surveillance. The frequency of positive laboratory tests from individuals who otherwise do not appear to represent true, current instances of infection will be highest immediately following very active years, such as occurred in 201</w:t>
      </w:r>
      <w:r w:rsidR="00773710" w:rsidRPr="00331B95">
        <w:rPr>
          <w:rFonts w:ascii="Arial" w:hAnsi="Arial"/>
        </w:rPr>
        <w:t>8</w:t>
      </w:r>
      <w:r w:rsidRPr="00331B95">
        <w:rPr>
          <w:rFonts w:ascii="Arial" w:hAnsi="Arial"/>
        </w:rPr>
        <w:t>.</w:t>
      </w:r>
    </w:p>
    <w:bookmarkEnd w:id="2"/>
    <w:bookmarkEnd w:id="3"/>
    <w:p w14:paraId="2C6928F4" w14:textId="77777777" w:rsidR="00E85576" w:rsidRPr="00331B95" w:rsidRDefault="00E85576">
      <w:pPr>
        <w:rPr>
          <w:rFonts w:ascii="Arial" w:hAnsi="Arial"/>
          <w:u w:val="single"/>
        </w:rPr>
      </w:pPr>
    </w:p>
    <w:p w14:paraId="0E9A5222" w14:textId="4F4BDCF9" w:rsidR="009C0DF3" w:rsidRPr="00331B95" w:rsidRDefault="009C0DF3" w:rsidP="00331B95">
      <w:pPr>
        <w:pStyle w:val="Heading4"/>
        <w:rPr>
          <w:rFonts w:ascii="Arial" w:hAnsi="Arial"/>
          <w:sz w:val="24"/>
          <w:u w:val="single"/>
        </w:rPr>
      </w:pPr>
      <w:r w:rsidRPr="00331B95">
        <w:rPr>
          <w:rFonts w:ascii="Arial" w:hAnsi="Arial"/>
          <w:b w:val="0"/>
          <w:sz w:val="24"/>
          <w:u w:val="single"/>
        </w:rPr>
        <w:t xml:space="preserve">2. Active surveillance </w:t>
      </w:r>
    </w:p>
    <w:p w14:paraId="2B9BB39B" w14:textId="79C54B68" w:rsidR="009C0DF3" w:rsidRPr="00331B95" w:rsidRDefault="6768C357" w:rsidP="3845D2E1">
      <w:pPr>
        <w:rPr>
          <w:rFonts w:ascii="Arial" w:hAnsi="Arial"/>
        </w:rPr>
      </w:pPr>
      <w:r w:rsidRPr="00331B95">
        <w:rPr>
          <w:rFonts w:ascii="Arial" w:hAnsi="Arial"/>
        </w:rPr>
        <w:t xml:space="preserve">If surveillance data </w:t>
      </w:r>
      <w:r w:rsidR="0A1A3399" w:rsidRPr="00331B95">
        <w:rPr>
          <w:rFonts w:ascii="Arial" w:hAnsi="Arial"/>
        </w:rPr>
        <w:t xml:space="preserve">estimate </w:t>
      </w:r>
      <w:r w:rsidRPr="00331B95">
        <w:rPr>
          <w:rFonts w:ascii="Arial" w:hAnsi="Arial"/>
        </w:rPr>
        <w:t xml:space="preserve">a high risk of human disease, active surveillance may be instituted in targeted areas. Active surveillance involves regularly contacting local health care facilities to communicate current surveillance information, </w:t>
      </w:r>
      <w:r w:rsidR="3473FD73" w:rsidRPr="00331B95">
        <w:rPr>
          <w:rFonts w:ascii="Arial" w:hAnsi="Arial"/>
        </w:rPr>
        <w:t xml:space="preserve">promoting </w:t>
      </w:r>
      <w:r w:rsidR="0A1A3399" w:rsidRPr="00331B95">
        <w:rPr>
          <w:rFonts w:ascii="Arial" w:hAnsi="Arial"/>
        </w:rPr>
        <w:t xml:space="preserve">disease </w:t>
      </w:r>
      <w:r w:rsidRPr="00331B95">
        <w:rPr>
          <w:rFonts w:ascii="Arial" w:hAnsi="Arial"/>
        </w:rPr>
        <w:t>prevention strategies</w:t>
      </w:r>
      <w:r w:rsidR="647262EE" w:rsidRPr="00331B95">
        <w:rPr>
          <w:rFonts w:ascii="Arial" w:hAnsi="Arial"/>
        </w:rPr>
        <w:t xml:space="preserve">, </w:t>
      </w:r>
      <w:r w:rsidR="3473FD73" w:rsidRPr="00331B95">
        <w:rPr>
          <w:rFonts w:ascii="Arial" w:hAnsi="Arial"/>
        </w:rPr>
        <w:t xml:space="preserve">reviewing </w:t>
      </w:r>
      <w:r w:rsidRPr="00331B95">
        <w:rPr>
          <w:rFonts w:ascii="Arial" w:hAnsi="Arial"/>
        </w:rPr>
        <w:t>specimen submission procedure</w:t>
      </w:r>
      <w:r w:rsidR="38B22715" w:rsidRPr="00331B95">
        <w:rPr>
          <w:rFonts w:ascii="Arial" w:hAnsi="Arial"/>
        </w:rPr>
        <w:t>s,</w:t>
      </w:r>
      <w:r w:rsidR="647262EE" w:rsidRPr="00331B95">
        <w:rPr>
          <w:rFonts w:ascii="Arial" w:hAnsi="Arial"/>
        </w:rPr>
        <w:t xml:space="preserve"> and highligh</w:t>
      </w:r>
      <w:r w:rsidR="38B22715" w:rsidRPr="00331B95">
        <w:rPr>
          <w:rFonts w:ascii="Arial" w:hAnsi="Arial"/>
        </w:rPr>
        <w:t>ting</w:t>
      </w:r>
      <w:r w:rsidR="647262EE" w:rsidRPr="00331B95">
        <w:rPr>
          <w:rFonts w:ascii="Arial" w:hAnsi="Arial"/>
        </w:rPr>
        <w:t xml:space="preserve"> the need for testing patients</w:t>
      </w:r>
      <w:r w:rsidR="3473FD73" w:rsidRPr="00331B95">
        <w:rPr>
          <w:rFonts w:ascii="Arial" w:hAnsi="Arial"/>
        </w:rPr>
        <w:t xml:space="preserve"> presenting with signs and symptoms possibly representing infection with EEE or WNV</w:t>
      </w:r>
      <w:r w:rsidRPr="00331B95">
        <w:rPr>
          <w:rFonts w:ascii="Arial" w:hAnsi="Arial"/>
        </w:rPr>
        <w:t xml:space="preserve">. </w:t>
      </w:r>
    </w:p>
    <w:p w14:paraId="667BF36A" w14:textId="77777777" w:rsidR="00401128" w:rsidRPr="00331B95" w:rsidRDefault="00401128" w:rsidP="00331B95">
      <w:pPr>
        <w:rPr>
          <w:rFonts w:ascii="Arial" w:hAnsi="Arial"/>
        </w:rPr>
      </w:pPr>
    </w:p>
    <w:p w14:paraId="0F461BD3" w14:textId="77777777" w:rsidR="009C0DF3" w:rsidRPr="00331B95" w:rsidRDefault="009C0DF3" w:rsidP="00331B95">
      <w:pPr>
        <w:pStyle w:val="Heading4"/>
        <w:rPr>
          <w:rFonts w:ascii="Arial" w:hAnsi="Arial"/>
          <w:sz w:val="24"/>
          <w:u w:val="single"/>
        </w:rPr>
      </w:pPr>
      <w:r w:rsidRPr="00331B95">
        <w:rPr>
          <w:rFonts w:ascii="Arial" w:hAnsi="Arial"/>
          <w:b w:val="0"/>
          <w:sz w:val="24"/>
          <w:u w:val="single"/>
        </w:rPr>
        <w:t xml:space="preserve">3. Pesticide related surveillance </w:t>
      </w:r>
    </w:p>
    <w:p w14:paraId="75BEA4B9" w14:textId="28173437" w:rsidR="00CB0527" w:rsidRPr="00331B95" w:rsidRDefault="009C0DF3">
      <w:pPr>
        <w:pStyle w:val="NormalWeb"/>
        <w:spacing w:before="0" w:beforeAutospacing="0" w:after="0" w:afterAutospacing="0"/>
        <w:rPr>
          <w:rFonts w:ascii="Arial" w:hAnsi="Arial"/>
        </w:rPr>
      </w:pPr>
      <w:r w:rsidRPr="00331B95">
        <w:rPr>
          <w:rFonts w:ascii="Arial" w:hAnsi="Arial"/>
        </w:rPr>
        <w:t xml:space="preserve">Outreach on pesticide illness reporting </w:t>
      </w:r>
      <w:r w:rsidR="00A76382" w:rsidRPr="00331B95">
        <w:rPr>
          <w:rFonts w:ascii="Arial" w:hAnsi="Arial"/>
        </w:rPr>
        <w:t>is</w:t>
      </w:r>
      <w:r w:rsidRPr="00331B95">
        <w:rPr>
          <w:rFonts w:ascii="Arial" w:hAnsi="Arial"/>
        </w:rPr>
        <w:t xml:space="preserve"> coordinated by the DPH</w:t>
      </w:r>
      <w:r w:rsidR="005822A8" w:rsidRPr="00331B95">
        <w:rPr>
          <w:rFonts w:ascii="Arial" w:hAnsi="Arial"/>
        </w:rPr>
        <w:t>’s</w:t>
      </w:r>
      <w:r w:rsidRPr="00331B95">
        <w:rPr>
          <w:rFonts w:ascii="Arial" w:hAnsi="Arial"/>
        </w:rPr>
        <w:t xml:space="preserve"> Bureau of </w:t>
      </w:r>
      <w:r w:rsidR="00E51F43" w:rsidRPr="00331B95">
        <w:rPr>
          <w:rFonts w:ascii="Arial" w:hAnsi="Arial"/>
        </w:rPr>
        <w:t xml:space="preserve">Climate and </w:t>
      </w:r>
      <w:r w:rsidRPr="00331B95">
        <w:rPr>
          <w:rFonts w:ascii="Arial" w:hAnsi="Arial"/>
        </w:rPr>
        <w:t xml:space="preserve">Environmental Health. </w:t>
      </w:r>
    </w:p>
    <w:p w14:paraId="23A3188B" w14:textId="77777777" w:rsidR="00003536" w:rsidRPr="00331B95" w:rsidRDefault="00003536">
      <w:pPr>
        <w:pStyle w:val="NormalWeb"/>
        <w:spacing w:before="0" w:beforeAutospacing="0" w:after="0" w:afterAutospacing="0"/>
        <w:rPr>
          <w:rFonts w:ascii="Arial" w:hAnsi="Arial"/>
          <w:b/>
          <w:caps/>
        </w:rPr>
      </w:pPr>
    </w:p>
    <w:p w14:paraId="2DC2452B" w14:textId="56422AAC" w:rsidR="009C0DF3" w:rsidRPr="00331B95" w:rsidRDefault="009C0DF3" w:rsidP="00331B95">
      <w:pPr>
        <w:pStyle w:val="Heading2"/>
        <w:rPr>
          <w:rFonts w:ascii="Arial" w:hAnsi="Arial"/>
          <w:b w:val="0"/>
        </w:rPr>
      </w:pPr>
      <w:r w:rsidRPr="00331B95">
        <w:rPr>
          <w:rFonts w:ascii="Arial" w:hAnsi="Arial"/>
        </w:rPr>
        <w:t>VI. Communication of Information</w:t>
      </w:r>
    </w:p>
    <w:p w14:paraId="4479BA3D" w14:textId="3549E52C" w:rsidR="009C0DF3" w:rsidRPr="00331B95" w:rsidRDefault="009C0DF3">
      <w:pPr>
        <w:pStyle w:val="NormalWeb"/>
        <w:spacing w:before="0" w:beforeAutospacing="0" w:after="0" w:afterAutospacing="0"/>
        <w:rPr>
          <w:rFonts w:ascii="Arial" w:hAnsi="Arial"/>
          <w:b/>
        </w:rPr>
      </w:pPr>
    </w:p>
    <w:p w14:paraId="6EE98FA4" w14:textId="348EFEAD" w:rsidR="007E6FDC" w:rsidRPr="00331B95" w:rsidRDefault="00EE1DC6" w:rsidP="00331B95">
      <w:pPr>
        <w:pStyle w:val="Heading3"/>
        <w:rPr>
          <w:b w:val="0"/>
          <w:sz w:val="24"/>
          <w:u w:val="single"/>
        </w:rPr>
      </w:pPr>
      <w:bookmarkStart w:id="4" w:name="_Hlk39418053"/>
      <w:r w:rsidRPr="00331B95">
        <w:rPr>
          <w:sz w:val="24"/>
          <w:u w:val="single"/>
        </w:rPr>
        <w:t xml:space="preserve">A. </w:t>
      </w:r>
      <w:r w:rsidR="007E6FDC" w:rsidRPr="00331B95">
        <w:rPr>
          <w:sz w:val="24"/>
          <w:u w:val="single"/>
        </w:rPr>
        <w:t>Prior to the Arbovirus Season</w:t>
      </w:r>
      <w:bookmarkEnd w:id="4"/>
    </w:p>
    <w:p w14:paraId="6CCD0857" w14:textId="77777777" w:rsidR="00EE1DC6" w:rsidRPr="00331B95" w:rsidRDefault="00EE1DC6">
      <w:pPr>
        <w:pStyle w:val="NormalWeb"/>
        <w:spacing w:before="0" w:beforeAutospacing="0" w:after="0" w:afterAutospacing="0"/>
        <w:rPr>
          <w:rFonts w:ascii="Arial" w:hAnsi="Arial"/>
          <w:b/>
        </w:rPr>
      </w:pPr>
    </w:p>
    <w:p w14:paraId="08460FBD" w14:textId="5B073490" w:rsidR="007E6FDC" w:rsidRPr="00331B95" w:rsidRDefault="007E6FDC">
      <w:pPr>
        <w:pStyle w:val="NormalWeb"/>
        <w:spacing w:before="0" w:beforeAutospacing="0" w:after="0" w:afterAutospacing="0"/>
        <w:rPr>
          <w:rFonts w:ascii="Arial" w:hAnsi="Arial"/>
        </w:rPr>
      </w:pPr>
      <w:r w:rsidRPr="00331B95">
        <w:rPr>
          <w:rFonts w:ascii="Arial" w:hAnsi="Arial"/>
        </w:rPr>
        <w:t>L</w:t>
      </w:r>
      <w:r w:rsidR="00343D49" w:rsidRPr="00331B95">
        <w:rPr>
          <w:rFonts w:ascii="Arial" w:hAnsi="Arial"/>
        </w:rPr>
        <w:t>ocal boards of health (</w:t>
      </w:r>
      <w:r w:rsidR="00A76382" w:rsidRPr="00331B95">
        <w:rPr>
          <w:rFonts w:ascii="Arial" w:hAnsi="Arial"/>
        </w:rPr>
        <w:t>LBOH</w:t>
      </w:r>
      <w:r w:rsidR="00343D49" w:rsidRPr="00331B95">
        <w:rPr>
          <w:rFonts w:ascii="Arial" w:hAnsi="Arial"/>
        </w:rPr>
        <w:t>)</w:t>
      </w:r>
      <w:r w:rsidR="00A76382" w:rsidRPr="00331B95">
        <w:rPr>
          <w:rFonts w:ascii="Arial" w:hAnsi="Arial"/>
        </w:rPr>
        <w:t xml:space="preserve"> are asked to provide routine and emergency contact information for primary and secondary arbovirus contact</w:t>
      </w:r>
      <w:r w:rsidRPr="00331B95">
        <w:rPr>
          <w:rFonts w:ascii="Arial" w:hAnsi="Arial"/>
        </w:rPr>
        <w:t>s</w:t>
      </w:r>
      <w:r w:rsidR="00A76382" w:rsidRPr="00331B95">
        <w:rPr>
          <w:rFonts w:ascii="Arial" w:hAnsi="Arial"/>
        </w:rPr>
        <w:t xml:space="preserve"> during the season.</w:t>
      </w:r>
      <w:r w:rsidR="000124D2" w:rsidRPr="00331B95">
        <w:rPr>
          <w:rFonts w:ascii="Arial" w:hAnsi="Arial"/>
        </w:rPr>
        <w:t xml:space="preserve"> </w:t>
      </w:r>
      <w:r w:rsidRPr="00331B95">
        <w:rPr>
          <w:rFonts w:ascii="Arial" w:hAnsi="Arial"/>
        </w:rPr>
        <w:t xml:space="preserve">These individuals, referred to as Arbovirus Coordinators, are </w:t>
      </w:r>
      <w:r w:rsidR="008B4EB2" w:rsidRPr="00331B95">
        <w:rPr>
          <w:rFonts w:ascii="Arial" w:hAnsi="Arial"/>
        </w:rPr>
        <w:t>DPH</w:t>
      </w:r>
      <w:r w:rsidRPr="00331B95">
        <w:rPr>
          <w:rFonts w:ascii="Arial" w:hAnsi="Arial"/>
        </w:rPr>
        <w:t>’s first and primary point of contact with regard to arbovirus season information. It is the responsibility of the municipality’s Arbovirus Coordinators to ensure that information is shared routinely with others in the municipality as appropriate. Although routine surveillance specimen notifications are scheduled during normal business hours, test results sometimes become available after hours and at least one of the Arbovirus Coordinators must be available at all times, 24/7, throughout the arbovirus season.</w:t>
      </w:r>
    </w:p>
    <w:p w14:paraId="7B142CD0" w14:textId="77777777" w:rsidR="007E6FDC" w:rsidRPr="00331B95" w:rsidRDefault="007E6FDC">
      <w:pPr>
        <w:pStyle w:val="NormalWeb"/>
        <w:spacing w:before="0" w:beforeAutospacing="0" w:after="0" w:afterAutospacing="0"/>
        <w:rPr>
          <w:rFonts w:ascii="Arial" w:hAnsi="Arial"/>
        </w:rPr>
      </w:pPr>
    </w:p>
    <w:p w14:paraId="0CEA860A" w14:textId="3E785D17" w:rsidR="009C0DF3" w:rsidRPr="00331B95" w:rsidRDefault="009C0DF3">
      <w:pPr>
        <w:pStyle w:val="NormalWeb"/>
        <w:spacing w:before="0" w:beforeAutospacing="0" w:after="0" w:afterAutospacing="0"/>
        <w:rPr>
          <w:rFonts w:ascii="Arial" w:hAnsi="Arial"/>
        </w:rPr>
      </w:pPr>
      <w:r w:rsidRPr="00331B95">
        <w:rPr>
          <w:rFonts w:ascii="Arial" w:hAnsi="Arial"/>
        </w:rPr>
        <w:t xml:space="preserve">General information and fact sheets </w:t>
      </w:r>
      <w:r w:rsidR="001617CA" w:rsidRPr="00331B95">
        <w:rPr>
          <w:rFonts w:ascii="Arial" w:hAnsi="Arial"/>
        </w:rPr>
        <w:t xml:space="preserve">are available publicly </w:t>
      </w:r>
      <w:r w:rsidRPr="00331B95">
        <w:rPr>
          <w:rFonts w:ascii="Arial" w:hAnsi="Arial"/>
        </w:rPr>
        <w:t xml:space="preserve">on the </w:t>
      </w:r>
      <w:r w:rsidR="008B4EB2" w:rsidRPr="00331B95">
        <w:rPr>
          <w:rFonts w:ascii="Arial" w:hAnsi="Arial"/>
        </w:rPr>
        <w:t>DPH</w:t>
      </w:r>
      <w:r w:rsidRPr="00331B95">
        <w:rPr>
          <w:rFonts w:ascii="Arial" w:hAnsi="Arial"/>
        </w:rPr>
        <w:t xml:space="preserve"> arbovirus website </w:t>
      </w:r>
      <w:r w:rsidR="000124D2" w:rsidRPr="00331B95">
        <w:rPr>
          <w:rFonts w:ascii="Arial" w:hAnsi="Arial"/>
        </w:rPr>
        <w:t>a</w:t>
      </w:r>
      <w:r w:rsidR="007E6FDC" w:rsidRPr="00331B95">
        <w:rPr>
          <w:rFonts w:ascii="Arial" w:hAnsi="Arial"/>
        </w:rPr>
        <w:t>nd are provided to local boards of health</w:t>
      </w:r>
      <w:r w:rsidR="001617CA" w:rsidRPr="00331B95">
        <w:rPr>
          <w:rFonts w:ascii="Arial" w:hAnsi="Arial"/>
        </w:rPr>
        <w:t>.</w:t>
      </w:r>
    </w:p>
    <w:p w14:paraId="02A9BCA7" w14:textId="77777777" w:rsidR="00401128" w:rsidRPr="00331B95" w:rsidRDefault="00401128">
      <w:pPr>
        <w:pStyle w:val="NormalWeb"/>
        <w:spacing w:before="0" w:beforeAutospacing="0" w:after="0" w:afterAutospacing="0"/>
        <w:rPr>
          <w:rFonts w:ascii="Arial" w:hAnsi="Arial"/>
        </w:rPr>
      </w:pPr>
    </w:p>
    <w:p w14:paraId="1D548EF2" w14:textId="6165AEFB" w:rsidR="00CB3963" w:rsidRPr="00331B95" w:rsidRDefault="00EE1DC6" w:rsidP="00331B95">
      <w:pPr>
        <w:pStyle w:val="Heading3"/>
        <w:rPr>
          <w:b w:val="0"/>
          <w:sz w:val="24"/>
          <w:u w:val="single"/>
        </w:rPr>
      </w:pPr>
      <w:r w:rsidRPr="00331B95">
        <w:rPr>
          <w:sz w:val="24"/>
          <w:u w:val="single"/>
        </w:rPr>
        <w:t xml:space="preserve">B. </w:t>
      </w:r>
      <w:r w:rsidR="000124D2" w:rsidRPr="00331B95">
        <w:rPr>
          <w:sz w:val="24"/>
          <w:u w:val="single"/>
        </w:rPr>
        <w:t>During the Arbovirus Season</w:t>
      </w:r>
    </w:p>
    <w:p w14:paraId="14F6CB5F" w14:textId="77777777" w:rsidR="00EE1DC6" w:rsidRPr="00331B95" w:rsidRDefault="00EE1DC6">
      <w:pPr>
        <w:pStyle w:val="NormalWeb"/>
        <w:spacing w:before="0" w:beforeAutospacing="0" w:after="0" w:afterAutospacing="0"/>
        <w:rPr>
          <w:rFonts w:ascii="Arial" w:hAnsi="Arial"/>
          <w:b/>
        </w:rPr>
      </w:pPr>
    </w:p>
    <w:p w14:paraId="5735D040" w14:textId="22632FB4" w:rsidR="000214CB" w:rsidRPr="00331B95" w:rsidRDefault="00CB3963" w:rsidP="000214CB">
      <w:pPr>
        <w:rPr>
          <w:rFonts w:ascii="Arial" w:hAnsi="Arial"/>
        </w:rPr>
      </w:pPr>
      <w:r w:rsidRPr="00331B95">
        <w:rPr>
          <w:rFonts w:ascii="Arial" w:hAnsi="Arial"/>
        </w:rPr>
        <w:t xml:space="preserve">Communication to Local Boards of Health occurs through multiple mechanisms. Routine communications and initial communication about any findings primarily occur through the HHAN to the identified Arbovirus Coordinators. Important summary communications (such as weekly reports) are also sent out through the </w:t>
      </w:r>
      <w:r w:rsidR="008B4EB2" w:rsidRPr="00331B95">
        <w:rPr>
          <w:rFonts w:ascii="Arial" w:hAnsi="Arial"/>
        </w:rPr>
        <w:t>DPH</w:t>
      </w:r>
      <w:r w:rsidRPr="00331B95">
        <w:rPr>
          <w:rFonts w:ascii="Arial" w:hAnsi="Arial"/>
        </w:rPr>
        <w:t xml:space="preserve"> Office of Local and Regional Health (OLRH) </w:t>
      </w:r>
      <w:r w:rsidR="00126FD4" w:rsidRPr="00331B95">
        <w:rPr>
          <w:rFonts w:ascii="Arial" w:hAnsi="Arial"/>
        </w:rPr>
        <w:t>listserv</w:t>
      </w:r>
      <w:r w:rsidRPr="00331B95">
        <w:rPr>
          <w:rFonts w:ascii="Arial" w:hAnsi="Arial"/>
        </w:rPr>
        <w:t xml:space="preserve">. Urgent communications impacting multiple municipalities may be sent through the HHAN to Arbovirus Coordinators, other local Board of Health members and the OLRH </w:t>
      </w:r>
      <w:r w:rsidR="00126FD4" w:rsidRPr="00331B95">
        <w:rPr>
          <w:rFonts w:ascii="Arial" w:hAnsi="Arial"/>
        </w:rPr>
        <w:t>listserv</w:t>
      </w:r>
      <w:r w:rsidRPr="00331B95">
        <w:rPr>
          <w:rFonts w:ascii="Arial" w:hAnsi="Arial"/>
        </w:rPr>
        <w:t>. Although this may result in duplicate messages to some people, it serves to distribute important messages most widely.</w:t>
      </w:r>
      <w:r w:rsidR="00471752" w:rsidRPr="00331B95">
        <w:rPr>
          <w:rFonts w:ascii="Arial" w:hAnsi="Arial"/>
        </w:rPr>
        <w:t xml:space="preserve"> The </w:t>
      </w:r>
      <w:r w:rsidR="008B4EB2" w:rsidRPr="00331B95">
        <w:rPr>
          <w:rFonts w:ascii="Arial" w:hAnsi="Arial"/>
        </w:rPr>
        <w:t>DPH</w:t>
      </w:r>
      <w:r w:rsidR="00471752" w:rsidRPr="00331B95">
        <w:rPr>
          <w:rFonts w:ascii="Arial" w:hAnsi="Arial"/>
        </w:rPr>
        <w:t xml:space="preserve"> OLRH and the Office of Preparedness and Emergency Management (OPEM) Regional Public Health Preparedness Coordinator offer assistance with local response and assist with communication.</w:t>
      </w:r>
      <w:r w:rsidR="000214CB" w:rsidRPr="00331B95">
        <w:rPr>
          <w:rFonts w:ascii="Arial" w:hAnsi="Arial"/>
        </w:rPr>
        <w:t xml:space="preserve"> MDPH recommends that all LBOH Arbovirus Coordinators, primary and secondary, set their HHAN preferences to receive messages through text at a minimum. Options to receive as an email and/or a telephone call are also available.</w:t>
      </w:r>
    </w:p>
    <w:p w14:paraId="509C60A2" w14:textId="77777777" w:rsidR="00F46672" w:rsidRPr="00331B95" w:rsidRDefault="00F46672">
      <w:pPr>
        <w:pStyle w:val="NormalWeb"/>
        <w:spacing w:before="0" w:beforeAutospacing="0" w:after="0" w:afterAutospacing="0"/>
        <w:rPr>
          <w:rFonts w:ascii="Arial" w:hAnsi="Arial"/>
          <w:b/>
        </w:rPr>
      </w:pPr>
    </w:p>
    <w:p w14:paraId="601F1955" w14:textId="39138028" w:rsidR="000214CB" w:rsidRPr="00331B95" w:rsidRDefault="000214CB" w:rsidP="00624B60">
      <w:pPr>
        <w:rPr>
          <w:rFonts w:ascii="Arial" w:hAnsi="Arial"/>
        </w:rPr>
      </w:pPr>
      <w:r w:rsidRPr="00331B95">
        <w:rPr>
          <w:rFonts w:ascii="Arial" w:hAnsi="Arial"/>
        </w:rPr>
        <w:t>The initial identification of WNV virus in mosquitoes of the season is reported to the LBOH Arbovirus Coordinator and MCD by telephone. Following the first evidence of WNV in mosquitoes</w:t>
      </w:r>
      <w:r w:rsidR="00B96617" w:rsidRPr="00331B95">
        <w:rPr>
          <w:rFonts w:ascii="Arial" w:hAnsi="Arial"/>
        </w:rPr>
        <w:t xml:space="preserve"> in the state</w:t>
      </w:r>
      <w:r w:rsidRPr="00331B95">
        <w:rPr>
          <w:rFonts w:ascii="Arial" w:hAnsi="Arial"/>
        </w:rPr>
        <w:t xml:space="preserve">, city/towns will not be notified by telephone </w:t>
      </w:r>
      <w:r w:rsidR="00B96617" w:rsidRPr="00331B95">
        <w:rPr>
          <w:rFonts w:ascii="Arial" w:hAnsi="Arial"/>
        </w:rPr>
        <w:t xml:space="preserve">of their first positives </w:t>
      </w:r>
      <w:r w:rsidRPr="00331B95">
        <w:rPr>
          <w:rFonts w:ascii="Arial" w:hAnsi="Arial"/>
        </w:rPr>
        <w:t>but will be sent a HHAN message with a number to call for more information.</w:t>
      </w:r>
      <w:r w:rsidR="00E122D4" w:rsidRPr="00331B95">
        <w:rPr>
          <w:rFonts w:ascii="Arial" w:hAnsi="Arial"/>
        </w:rPr>
        <w:t xml:space="preserve"> All </w:t>
      </w:r>
      <w:r w:rsidR="000124D2" w:rsidRPr="00331B95">
        <w:rPr>
          <w:rFonts w:ascii="Arial" w:hAnsi="Arial"/>
        </w:rPr>
        <w:t>i</w:t>
      </w:r>
      <w:r w:rsidR="00624B60" w:rsidRPr="00331B95">
        <w:rPr>
          <w:rFonts w:ascii="Arial" w:hAnsi="Arial"/>
        </w:rPr>
        <w:t>nitial identification</w:t>
      </w:r>
      <w:r w:rsidR="00E122D4" w:rsidRPr="00331B95">
        <w:rPr>
          <w:rFonts w:ascii="Arial" w:hAnsi="Arial"/>
        </w:rPr>
        <w:t>s</w:t>
      </w:r>
      <w:r w:rsidR="00624B60" w:rsidRPr="00331B95">
        <w:rPr>
          <w:rFonts w:ascii="Arial" w:hAnsi="Arial"/>
        </w:rPr>
        <w:t xml:space="preserve"> of </w:t>
      </w:r>
      <w:r w:rsidRPr="00331B95">
        <w:rPr>
          <w:rFonts w:ascii="Arial" w:hAnsi="Arial"/>
        </w:rPr>
        <w:t xml:space="preserve">EEE </w:t>
      </w:r>
      <w:r w:rsidR="00624B60" w:rsidRPr="00331B95">
        <w:rPr>
          <w:rFonts w:ascii="Arial" w:hAnsi="Arial"/>
        </w:rPr>
        <w:t>virus in mosquitoes from a</w:t>
      </w:r>
      <w:r w:rsidR="00E122D4" w:rsidRPr="00331B95">
        <w:rPr>
          <w:rFonts w:ascii="Arial" w:hAnsi="Arial"/>
        </w:rPr>
        <w:t>ny</w:t>
      </w:r>
      <w:r w:rsidR="00624B60" w:rsidRPr="00331B95">
        <w:rPr>
          <w:rFonts w:ascii="Arial" w:hAnsi="Arial"/>
        </w:rPr>
        <w:t xml:space="preserve"> </w:t>
      </w:r>
      <w:r w:rsidR="000124D2" w:rsidRPr="00331B95">
        <w:rPr>
          <w:rFonts w:ascii="Arial" w:hAnsi="Arial"/>
        </w:rPr>
        <w:t xml:space="preserve">city/town </w:t>
      </w:r>
      <w:r w:rsidR="00E122D4" w:rsidRPr="00331B95">
        <w:rPr>
          <w:rFonts w:ascii="Arial" w:hAnsi="Arial"/>
        </w:rPr>
        <w:t>are</w:t>
      </w:r>
      <w:r w:rsidR="00624B60" w:rsidRPr="00331B95">
        <w:rPr>
          <w:rFonts w:ascii="Arial" w:hAnsi="Arial"/>
        </w:rPr>
        <w:t xml:space="preserve"> reported to </w:t>
      </w:r>
      <w:r w:rsidR="007F4E1F" w:rsidRPr="00331B95">
        <w:rPr>
          <w:rFonts w:ascii="Arial" w:hAnsi="Arial"/>
        </w:rPr>
        <w:t>the LBOH</w:t>
      </w:r>
      <w:r w:rsidR="000124D2" w:rsidRPr="00331B95">
        <w:rPr>
          <w:rFonts w:ascii="Arial" w:hAnsi="Arial"/>
        </w:rPr>
        <w:t xml:space="preserve"> Arbovirus Coordinator</w:t>
      </w:r>
      <w:r w:rsidR="007F4E1F" w:rsidRPr="00331B95">
        <w:rPr>
          <w:rFonts w:ascii="Arial" w:hAnsi="Arial"/>
        </w:rPr>
        <w:t xml:space="preserve"> and </w:t>
      </w:r>
      <w:r w:rsidR="00126FD4" w:rsidRPr="00331B95">
        <w:rPr>
          <w:rFonts w:ascii="Arial" w:hAnsi="Arial"/>
        </w:rPr>
        <w:t>MCD</w:t>
      </w:r>
      <w:r w:rsidR="007F4E1F" w:rsidRPr="00331B95">
        <w:rPr>
          <w:rFonts w:ascii="Arial" w:hAnsi="Arial"/>
        </w:rPr>
        <w:t xml:space="preserve"> by telephone. </w:t>
      </w:r>
    </w:p>
    <w:p w14:paraId="07F54B33" w14:textId="77777777" w:rsidR="000214CB" w:rsidRPr="00331B95" w:rsidRDefault="000214CB" w:rsidP="00624B60">
      <w:pPr>
        <w:rPr>
          <w:rFonts w:ascii="Arial" w:hAnsi="Arial"/>
        </w:rPr>
      </w:pPr>
    </w:p>
    <w:p w14:paraId="1A33FAA0" w14:textId="2E609BFD" w:rsidR="00624B60" w:rsidRPr="00331B95" w:rsidRDefault="00E122D4" w:rsidP="00624B60">
      <w:pPr>
        <w:rPr>
          <w:rFonts w:ascii="Arial" w:hAnsi="Arial"/>
        </w:rPr>
      </w:pPr>
      <w:r w:rsidRPr="00331B95">
        <w:rPr>
          <w:rFonts w:ascii="Arial" w:hAnsi="Arial"/>
        </w:rPr>
        <w:t xml:space="preserve">The remainder of notifications about positive mosquito results are identical whether the results are for WNV or EEE viruses. </w:t>
      </w:r>
      <w:r w:rsidR="00624B60" w:rsidRPr="00331B95">
        <w:rPr>
          <w:rFonts w:ascii="Arial" w:hAnsi="Arial"/>
        </w:rPr>
        <w:t>Adjacent town</w:t>
      </w:r>
      <w:r w:rsidR="000124D2" w:rsidRPr="00331B95">
        <w:rPr>
          <w:rFonts w:ascii="Arial" w:hAnsi="Arial"/>
        </w:rPr>
        <w:t xml:space="preserve"> Arbovirus Coordinators</w:t>
      </w:r>
      <w:r w:rsidR="00624B60" w:rsidRPr="00331B95">
        <w:rPr>
          <w:rFonts w:ascii="Arial" w:hAnsi="Arial"/>
        </w:rPr>
        <w:t xml:space="preserve"> are notified via a moderate level HHAN alert. In order to encourage risk communication on a larger area level rather than a city/town level</w:t>
      </w:r>
      <w:r w:rsidR="00C87742" w:rsidRPr="00331B95">
        <w:rPr>
          <w:rFonts w:ascii="Arial" w:hAnsi="Arial"/>
        </w:rPr>
        <w:t>,</w:t>
      </w:r>
      <w:r w:rsidR="00624B60" w:rsidRPr="00331B95">
        <w:rPr>
          <w:rFonts w:ascii="Arial" w:hAnsi="Arial"/>
        </w:rPr>
        <w:t xml:space="preserve"> all subsequent positive findings in mosquitoes are reported once daily to </w:t>
      </w:r>
      <w:r w:rsidR="000124D2" w:rsidRPr="00331B95">
        <w:rPr>
          <w:rFonts w:ascii="Arial" w:hAnsi="Arial"/>
        </w:rPr>
        <w:t xml:space="preserve">the Arbovirus Coordinators of </w:t>
      </w:r>
      <w:r w:rsidR="00624B60" w:rsidRPr="00331B95">
        <w:rPr>
          <w:rFonts w:ascii="Arial" w:hAnsi="Arial"/>
        </w:rPr>
        <w:t xml:space="preserve">all affected towns and adjacent towns, via a moderate level HHAN alert. </w:t>
      </w:r>
      <w:r w:rsidR="000124D2" w:rsidRPr="00331B95">
        <w:rPr>
          <w:rFonts w:ascii="Arial" w:hAnsi="Arial"/>
        </w:rPr>
        <w:t xml:space="preserve">These </w:t>
      </w:r>
      <w:r w:rsidR="00624B60" w:rsidRPr="00331B95">
        <w:rPr>
          <w:rFonts w:ascii="Arial" w:hAnsi="Arial"/>
        </w:rPr>
        <w:t xml:space="preserve">subsequent positive mosquito findings will </w:t>
      </w:r>
      <w:r w:rsidR="001C4AE6" w:rsidRPr="00331B95">
        <w:rPr>
          <w:rFonts w:ascii="Arial" w:hAnsi="Arial"/>
        </w:rPr>
        <w:t xml:space="preserve">also </w:t>
      </w:r>
      <w:r w:rsidR="00624B60" w:rsidRPr="00331B95">
        <w:rPr>
          <w:rFonts w:ascii="Arial" w:hAnsi="Arial"/>
        </w:rPr>
        <w:t>be reported once daily to all MC</w:t>
      </w:r>
      <w:r w:rsidR="00084000" w:rsidRPr="00331B95">
        <w:rPr>
          <w:rFonts w:ascii="Arial" w:hAnsi="Arial"/>
        </w:rPr>
        <w:t>D</w:t>
      </w:r>
      <w:r w:rsidR="00624B60" w:rsidRPr="00331B95">
        <w:rPr>
          <w:rFonts w:ascii="Arial" w:hAnsi="Arial"/>
        </w:rPr>
        <w:t>s</w:t>
      </w:r>
      <w:r w:rsidR="00471752" w:rsidRPr="00331B95">
        <w:rPr>
          <w:rFonts w:ascii="Arial" w:hAnsi="Arial"/>
        </w:rPr>
        <w:t xml:space="preserve">, </w:t>
      </w:r>
      <w:r w:rsidR="00624B60" w:rsidRPr="00331B95">
        <w:rPr>
          <w:rFonts w:ascii="Arial" w:hAnsi="Arial"/>
        </w:rPr>
        <w:t>the SRMCB</w:t>
      </w:r>
      <w:r w:rsidR="00471752" w:rsidRPr="00331B95">
        <w:rPr>
          <w:rFonts w:ascii="Arial" w:hAnsi="Arial"/>
        </w:rPr>
        <w:t xml:space="preserve"> and MAG</w:t>
      </w:r>
      <w:r w:rsidR="00624B60" w:rsidRPr="00331B95">
        <w:rPr>
          <w:rFonts w:ascii="Arial" w:hAnsi="Arial"/>
        </w:rPr>
        <w:t>.</w:t>
      </w:r>
      <w:r w:rsidR="00CB3963" w:rsidRPr="00331B95">
        <w:rPr>
          <w:rFonts w:ascii="Arial" w:hAnsi="Arial"/>
        </w:rPr>
        <w:t xml:space="preserve"> Press releases are sent out for the first identifications of EEE </w:t>
      </w:r>
      <w:r w:rsidR="008B4EB2" w:rsidRPr="00331B95">
        <w:rPr>
          <w:rFonts w:ascii="Arial" w:hAnsi="Arial"/>
        </w:rPr>
        <w:t xml:space="preserve">and </w:t>
      </w:r>
      <w:r w:rsidR="00CB3963" w:rsidRPr="00331B95">
        <w:rPr>
          <w:rFonts w:ascii="Arial" w:hAnsi="Arial"/>
        </w:rPr>
        <w:t>WNV for the year. Coincident with a press release, other state agencies and LBOHs in affected regions or counties will be notified.</w:t>
      </w:r>
      <w:r w:rsidR="000D777F" w:rsidRPr="00331B95">
        <w:rPr>
          <w:rFonts w:ascii="Arial" w:hAnsi="Arial"/>
        </w:rPr>
        <w:t xml:space="preserve"> Statewide notification will occur based on </w:t>
      </w:r>
      <w:r w:rsidR="008B4EB2" w:rsidRPr="00331B95">
        <w:rPr>
          <w:rFonts w:ascii="Arial" w:hAnsi="Arial"/>
        </w:rPr>
        <w:t>DPH</w:t>
      </w:r>
      <w:r w:rsidR="000D777F" w:rsidRPr="00331B95">
        <w:rPr>
          <w:rFonts w:ascii="Arial" w:hAnsi="Arial"/>
        </w:rPr>
        <w:t xml:space="preserve"> judgment.</w:t>
      </w:r>
    </w:p>
    <w:p w14:paraId="57228272" w14:textId="77777777" w:rsidR="00624B60" w:rsidRPr="00331B95" w:rsidRDefault="00624B60">
      <w:pPr>
        <w:rPr>
          <w:rFonts w:ascii="Arial" w:hAnsi="Arial"/>
        </w:rPr>
      </w:pPr>
    </w:p>
    <w:p w14:paraId="61F343B3" w14:textId="7B93E790" w:rsidR="009C0DF3" w:rsidRPr="00331B95" w:rsidRDefault="009C0DF3">
      <w:pPr>
        <w:rPr>
          <w:rFonts w:ascii="Arial" w:hAnsi="Arial"/>
        </w:rPr>
      </w:pPr>
      <w:bookmarkStart w:id="5" w:name="OLE_LINK3"/>
      <w:bookmarkStart w:id="6" w:name="OLE_LINK4"/>
      <w:r w:rsidRPr="00331B95">
        <w:rPr>
          <w:rFonts w:ascii="Arial" w:hAnsi="Arial"/>
        </w:rPr>
        <w:t xml:space="preserve">Laboratory confirmation of a human </w:t>
      </w:r>
      <w:r w:rsidR="008B4EB2" w:rsidRPr="00331B95">
        <w:rPr>
          <w:rFonts w:ascii="Arial" w:hAnsi="Arial"/>
        </w:rPr>
        <w:t>EEE</w:t>
      </w:r>
      <w:r w:rsidRPr="00331B95">
        <w:rPr>
          <w:rFonts w:ascii="Arial" w:hAnsi="Arial"/>
        </w:rPr>
        <w:t xml:space="preserve"> or WNV case is immediately reported to the submitting physician</w:t>
      </w:r>
      <w:r w:rsidR="00CF6CBC" w:rsidRPr="00331B95">
        <w:rPr>
          <w:rFonts w:ascii="Arial" w:hAnsi="Arial"/>
        </w:rPr>
        <w:t>, submitting laboratory</w:t>
      </w:r>
      <w:r w:rsidRPr="00331B95">
        <w:rPr>
          <w:rFonts w:ascii="Arial" w:hAnsi="Arial"/>
        </w:rPr>
        <w:t xml:space="preserve"> and </w:t>
      </w:r>
      <w:r w:rsidR="000124D2" w:rsidRPr="00331B95">
        <w:rPr>
          <w:rFonts w:ascii="Arial" w:hAnsi="Arial"/>
        </w:rPr>
        <w:t xml:space="preserve">Arbovirus Coordinator </w:t>
      </w:r>
      <w:r w:rsidRPr="00331B95">
        <w:rPr>
          <w:rFonts w:ascii="Arial" w:hAnsi="Arial"/>
        </w:rPr>
        <w:t>in the town where the case resides.</w:t>
      </w:r>
      <w:r w:rsidR="007F4E1F" w:rsidRPr="00331B95">
        <w:rPr>
          <w:rFonts w:ascii="Arial" w:hAnsi="Arial"/>
        </w:rPr>
        <w:t xml:space="preserve"> </w:t>
      </w:r>
      <w:r w:rsidRPr="00331B95">
        <w:rPr>
          <w:rFonts w:ascii="Arial" w:hAnsi="Arial"/>
        </w:rPr>
        <w:t xml:space="preserve">If the </w:t>
      </w:r>
      <w:r w:rsidR="000124D2" w:rsidRPr="00331B95">
        <w:rPr>
          <w:rFonts w:ascii="Arial" w:hAnsi="Arial"/>
        </w:rPr>
        <w:t xml:space="preserve">Arbovirus Coordinator </w:t>
      </w:r>
      <w:r w:rsidRPr="00331B95">
        <w:rPr>
          <w:rFonts w:ascii="Arial" w:hAnsi="Arial"/>
        </w:rPr>
        <w:t xml:space="preserve">cannot be reached in a timely manner, a severe level HHAN alert </w:t>
      </w:r>
      <w:r w:rsidR="00A76382" w:rsidRPr="00331B95">
        <w:rPr>
          <w:rFonts w:ascii="Arial" w:hAnsi="Arial"/>
        </w:rPr>
        <w:t xml:space="preserve">is </w:t>
      </w:r>
      <w:r w:rsidRPr="00331B95">
        <w:rPr>
          <w:rFonts w:ascii="Arial" w:hAnsi="Arial"/>
        </w:rPr>
        <w:t>sent.</w:t>
      </w:r>
      <w:r w:rsidR="000124D2" w:rsidRPr="00331B95">
        <w:rPr>
          <w:rFonts w:ascii="Arial" w:hAnsi="Arial"/>
        </w:rPr>
        <w:t xml:space="preserve"> The </w:t>
      </w:r>
      <w:r w:rsidR="00126FD4" w:rsidRPr="00331B95">
        <w:rPr>
          <w:rFonts w:ascii="Arial" w:hAnsi="Arial"/>
        </w:rPr>
        <w:t>MCD</w:t>
      </w:r>
      <w:r w:rsidR="00471752" w:rsidRPr="00331B95">
        <w:rPr>
          <w:rFonts w:ascii="Arial" w:hAnsi="Arial"/>
        </w:rPr>
        <w:t>, the SRMCB and the MAG</w:t>
      </w:r>
      <w:r w:rsidR="000124D2" w:rsidRPr="00331B95">
        <w:rPr>
          <w:rFonts w:ascii="Arial" w:hAnsi="Arial"/>
        </w:rPr>
        <w:t xml:space="preserve"> and the Arbovirus Coordinators in adjacent towns are notified next. Coincident with </w:t>
      </w:r>
      <w:r w:rsidR="00CB3963" w:rsidRPr="00331B95">
        <w:rPr>
          <w:rFonts w:ascii="Arial" w:hAnsi="Arial"/>
        </w:rPr>
        <w:t>a press release, other state agencies and LBOHs in affected regions or counties will be notified.</w:t>
      </w:r>
      <w:r w:rsidR="000D777F" w:rsidRPr="00331B95">
        <w:rPr>
          <w:rFonts w:ascii="Arial" w:hAnsi="Arial"/>
        </w:rPr>
        <w:t xml:space="preserve"> Statewide notification will occur based on </w:t>
      </w:r>
      <w:r w:rsidR="008B4EB2" w:rsidRPr="00331B95">
        <w:rPr>
          <w:rFonts w:ascii="Arial" w:hAnsi="Arial"/>
        </w:rPr>
        <w:t>DPH</w:t>
      </w:r>
      <w:r w:rsidR="000D777F" w:rsidRPr="00331B95">
        <w:rPr>
          <w:rFonts w:ascii="Arial" w:hAnsi="Arial"/>
        </w:rPr>
        <w:t xml:space="preserve"> judgment.</w:t>
      </w:r>
    </w:p>
    <w:bookmarkEnd w:id="5"/>
    <w:bookmarkEnd w:id="6"/>
    <w:p w14:paraId="4C7926A2" w14:textId="77777777" w:rsidR="00CF6CBC" w:rsidRPr="00331B95" w:rsidRDefault="00CF6CBC">
      <w:pPr>
        <w:rPr>
          <w:rFonts w:ascii="Arial" w:hAnsi="Arial"/>
        </w:rPr>
      </w:pPr>
    </w:p>
    <w:p w14:paraId="5ECBF150" w14:textId="64D99A40" w:rsidR="00A76382" w:rsidRPr="00331B95" w:rsidRDefault="009C0DF3" w:rsidP="00A76382">
      <w:pPr>
        <w:rPr>
          <w:rFonts w:ascii="Arial" w:hAnsi="Arial"/>
        </w:rPr>
      </w:pPr>
      <w:r w:rsidRPr="00331B95">
        <w:rPr>
          <w:rFonts w:ascii="Arial" w:hAnsi="Arial"/>
        </w:rPr>
        <w:t xml:space="preserve">Laboratory confirmation of </w:t>
      </w:r>
      <w:r w:rsidR="008B4EB2" w:rsidRPr="00331B95">
        <w:rPr>
          <w:rFonts w:ascii="Arial" w:hAnsi="Arial"/>
        </w:rPr>
        <w:t>EEE</w:t>
      </w:r>
      <w:r w:rsidR="00A76382" w:rsidRPr="00331B95">
        <w:rPr>
          <w:rFonts w:ascii="Arial" w:hAnsi="Arial"/>
        </w:rPr>
        <w:t xml:space="preserve"> or WNV </w:t>
      </w:r>
      <w:r w:rsidRPr="00331B95">
        <w:rPr>
          <w:rFonts w:ascii="Arial" w:hAnsi="Arial"/>
        </w:rPr>
        <w:t xml:space="preserve">in a </w:t>
      </w:r>
      <w:r w:rsidR="00A76382" w:rsidRPr="00331B95">
        <w:rPr>
          <w:rFonts w:ascii="Arial" w:hAnsi="Arial"/>
        </w:rPr>
        <w:t>veterinary specimen</w:t>
      </w:r>
      <w:r w:rsidRPr="00331B95">
        <w:rPr>
          <w:rFonts w:ascii="Arial" w:hAnsi="Arial"/>
        </w:rPr>
        <w:t xml:space="preserve"> </w:t>
      </w:r>
      <w:r w:rsidR="00A76382" w:rsidRPr="00331B95">
        <w:rPr>
          <w:rFonts w:ascii="Arial" w:hAnsi="Arial"/>
        </w:rPr>
        <w:t>is</w:t>
      </w:r>
      <w:r w:rsidRPr="00331B95">
        <w:rPr>
          <w:rFonts w:ascii="Arial" w:hAnsi="Arial"/>
        </w:rPr>
        <w:t xml:space="preserve"> immediately reported by telephone to the submitting veterinarian, the </w:t>
      </w:r>
      <w:r w:rsidR="0036120C" w:rsidRPr="00331B95">
        <w:rPr>
          <w:rFonts w:ascii="Arial" w:hAnsi="Arial"/>
        </w:rPr>
        <w:t>M</w:t>
      </w:r>
      <w:r w:rsidR="00343D49" w:rsidRPr="00331B95">
        <w:rPr>
          <w:rFonts w:ascii="Arial" w:hAnsi="Arial"/>
        </w:rPr>
        <w:t>DAR</w:t>
      </w:r>
      <w:r w:rsidR="00A76382" w:rsidRPr="00331B95">
        <w:rPr>
          <w:rFonts w:ascii="Arial" w:hAnsi="Arial"/>
        </w:rPr>
        <w:t xml:space="preserve"> </w:t>
      </w:r>
      <w:r w:rsidRPr="00331B95">
        <w:rPr>
          <w:rFonts w:ascii="Arial" w:hAnsi="Arial"/>
        </w:rPr>
        <w:t xml:space="preserve">Division of Animal Health, and the </w:t>
      </w:r>
      <w:r w:rsidR="00471752" w:rsidRPr="00331B95">
        <w:rPr>
          <w:rFonts w:ascii="Arial" w:hAnsi="Arial"/>
        </w:rPr>
        <w:t>Arbovirus Coordinator</w:t>
      </w:r>
      <w:r w:rsidRPr="00331B95">
        <w:rPr>
          <w:rFonts w:ascii="Arial" w:hAnsi="Arial"/>
        </w:rPr>
        <w:t xml:space="preserve">. </w:t>
      </w:r>
      <w:r w:rsidR="00A76382" w:rsidRPr="00331B95">
        <w:rPr>
          <w:rFonts w:ascii="Arial" w:hAnsi="Arial"/>
        </w:rPr>
        <w:t xml:space="preserve">If the </w:t>
      </w:r>
      <w:r w:rsidR="00471752" w:rsidRPr="00331B95">
        <w:rPr>
          <w:rFonts w:ascii="Arial" w:hAnsi="Arial"/>
        </w:rPr>
        <w:t xml:space="preserve">Arbovirus Coordinator </w:t>
      </w:r>
      <w:r w:rsidR="00A76382" w:rsidRPr="00331B95">
        <w:rPr>
          <w:rFonts w:ascii="Arial" w:hAnsi="Arial"/>
        </w:rPr>
        <w:t xml:space="preserve">cannot be reached via telephone in a timely manner, a severe level HHAN alert is sent. </w:t>
      </w:r>
      <w:r w:rsidR="00CB3963" w:rsidRPr="00331B95">
        <w:rPr>
          <w:rFonts w:ascii="Arial" w:hAnsi="Arial"/>
        </w:rPr>
        <w:t xml:space="preserve">The SRMCB, the </w:t>
      </w:r>
      <w:r w:rsidR="00126FD4" w:rsidRPr="00331B95">
        <w:rPr>
          <w:rFonts w:ascii="Arial" w:hAnsi="Arial"/>
        </w:rPr>
        <w:t>MCD</w:t>
      </w:r>
      <w:r w:rsidR="00CB3963" w:rsidRPr="00331B95">
        <w:rPr>
          <w:rFonts w:ascii="Arial" w:hAnsi="Arial"/>
        </w:rPr>
        <w:t xml:space="preserve"> and the Arbovirus Coordinators in adjacent towns are notified next. Coincident with a press release, other state agencies and LBOHs in affected regions or counties will be notified.</w:t>
      </w:r>
      <w:r w:rsidR="000D777F" w:rsidRPr="00331B95">
        <w:rPr>
          <w:rFonts w:ascii="Arial" w:hAnsi="Arial"/>
        </w:rPr>
        <w:t xml:space="preserve"> Statewide notification will occur based on </w:t>
      </w:r>
      <w:r w:rsidR="008B4EB2" w:rsidRPr="00331B95">
        <w:rPr>
          <w:rFonts w:ascii="Arial" w:hAnsi="Arial"/>
        </w:rPr>
        <w:t>DPH</w:t>
      </w:r>
      <w:r w:rsidR="000D777F" w:rsidRPr="00331B95">
        <w:rPr>
          <w:rFonts w:ascii="Arial" w:hAnsi="Arial"/>
        </w:rPr>
        <w:t xml:space="preserve"> judgment.</w:t>
      </w:r>
    </w:p>
    <w:p w14:paraId="50F56972" w14:textId="77777777" w:rsidR="00AF3AB3" w:rsidRPr="00331B95" w:rsidRDefault="00AF3AB3" w:rsidP="00A76382">
      <w:pPr>
        <w:rPr>
          <w:rFonts w:ascii="Arial" w:hAnsi="Arial"/>
        </w:rPr>
      </w:pPr>
    </w:p>
    <w:p w14:paraId="71DB1D04" w14:textId="42471867" w:rsidR="00AF3AB3" w:rsidRPr="00331B95" w:rsidRDefault="00AF3AB3" w:rsidP="00A76382">
      <w:pPr>
        <w:rPr>
          <w:rFonts w:ascii="Arial" w:hAnsi="Arial"/>
        </w:rPr>
      </w:pPr>
      <w:r w:rsidRPr="00331B95">
        <w:rPr>
          <w:rFonts w:ascii="Arial" w:hAnsi="Arial"/>
        </w:rPr>
        <w:t xml:space="preserve">Risk assessment changes will be reported to the </w:t>
      </w:r>
      <w:r w:rsidR="00CB3963" w:rsidRPr="00331B95">
        <w:rPr>
          <w:rFonts w:ascii="Arial" w:hAnsi="Arial"/>
        </w:rPr>
        <w:t>Arbovirus Coordinator</w:t>
      </w:r>
      <w:r w:rsidRPr="00331B95">
        <w:rPr>
          <w:rFonts w:ascii="Arial" w:hAnsi="Arial"/>
        </w:rPr>
        <w:t xml:space="preserve">, the </w:t>
      </w:r>
      <w:r w:rsidR="00471752" w:rsidRPr="00331B95">
        <w:rPr>
          <w:rFonts w:ascii="Arial" w:hAnsi="Arial"/>
        </w:rPr>
        <w:t xml:space="preserve">SRMCB, the </w:t>
      </w:r>
      <w:r w:rsidRPr="00331B95">
        <w:rPr>
          <w:rFonts w:ascii="Arial" w:hAnsi="Arial"/>
        </w:rPr>
        <w:t>MC</w:t>
      </w:r>
      <w:r w:rsidR="007675AD" w:rsidRPr="00331B95">
        <w:rPr>
          <w:rFonts w:ascii="Arial" w:hAnsi="Arial"/>
        </w:rPr>
        <w:t>D</w:t>
      </w:r>
      <w:r w:rsidRPr="00331B95">
        <w:rPr>
          <w:rFonts w:ascii="Arial" w:hAnsi="Arial"/>
        </w:rPr>
        <w:t xml:space="preserve"> and </w:t>
      </w:r>
      <w:r w:rsidR="00471752" w:rsidRPr="00331B95">
        <w:rPr>
          <w:rFonts w:ascii="Arial" w:hAnsi="Arial"/>
        </w:rPr>
        <w:t xml:space="preserve">the Arbovirus Coordinators of </w:t>
      </w:r>
      <w:r w:rsidRPr="00331B95">
        <w:rPr>
          <w:rFonts w:ascii="Arial" w:hAnsi="Arial"/>
        </w:rPr>
        <w:t>any immediately adjacent</w:t>
      </w:r>
      <w:r w:rsidR="001A2DE6" w:rsidRPr="00331B95">
        <w:rPr>
          <w:rFonts w:ascii="Arial" w:hAnsi="Arial"/>
        </w:rPr>
        <w:t xml:space="preserve"> municipalities</w:t>
      </w:r>
      <w:r w:rsidRPr="00331B95">
        <w:rPr>
          <w:rFonts w:ascii="Arial" w:hAnsi="Arial"/>
        </w:rPr>
        <w:t xml:space="preserve">. Routine risk assessment level changes from low to moderate will be </w:t>
      </w:r>
      <w:r w:rsidR="00DF6596" w:rsidRPr="00331B95">
        <w:rPr>
          <w:rFonts w:ascii="Arial" w:hAnsi="Arial"/>
        </w:rPr>
        <w:t xml:space="preserve">conducted </w:t>
      </w:r>
      <w:r w:rsidRPr="00331B95">
        <w:rPr>
          <w:rFonts w:ascii="Arial" w:hAnsi="Arial"/>
        </w:rPr>
        <w:t xml:space="preserve">twice per week on Mondays and Thursdays. </w:t>
      </w:r>
      <w:r w:rsidR="008628D7" w:rsidRPr="00331B95">
        <w:rPr>
          <w:rFonts w:ascii="Arial" w:hAnsi="Arial"/>
        </w:rPr>
        <w:t xml:space="preserve">Assessed changes to high or critical will be communicated immediately. </w:t>
      </w:r>
      <w:r w:rsidR="00471752" w:rsidRPr="00331B95">
        <w:rPr>
          <w:rFonts w:ascii="Arial" w:hAnsi="Arial"/>
        </w:rPr>
        <w:t xml:space="preserve">For changes to high or critical, the Arbovirus Coordinator in the affected towns is notified first. If the Arbovirus Coordinator cannot be reached in a timely manner, a severe level HHAN alert is sent. The </w:t>
      </w:r>
      <w:r w:rsidR="00126FD4" w:rsidRPr="00331B95">
        <w:rPr>
          <w:rFonts w:ascii="Arial" w:hAnsi="Arial"/>
        </w:rPr>
        <w:t>MCD</w:t>
      </w:r>
      <w:r w:rsidR="00471752" w:rsidRPr="00331B95">
        <w:rPr>
          <w:rFonts w:ascii="Arial" w:hAnsi="Arial"/>
        </w:rPr>
        <w:t>, the SRMCB and the MAG and the Arbovirus Coordinators in adjacent towns are notified next. Coincident with a press release, other state agencies and LBOHs in affected regions or counties will be notified.</w:t>
      </w:r>
      <w:r w:rsidR="000D777F" w:rsidRPr="00331B95">
        <w:rPr>
          <w:rFonts w:ascii="Arial" w:hAnsi="Arial"/>
        </w:rPr>
        <w:t xml:space="preserve"> Statewide notification will occur based on </w:t>
      </w:r>
      <w:r w:rsidR="008B4EB2" w:rsidRPr="00331B95">
        <w:rPr>
          <w:rFonts w:ascii="Arial" w:hAnsi="Arial"/>
        </w:rPr>
        <w:t>DPH</w:t>
      </w:r>
      <w:r w:rsidR="000D777F" w:rsidRPr="00331B95">
        <w:rPr>
          <w:rFonts w:ascii="Arial" w:hAnsi="Arial"/>
        </w:rPr>
        <w:t xml:space="preserve"> judgment.</w:t>
      </w:r>
    </w:p>
    <w:p w14:paraId="76BDF089" w14:textId="77777777" w:rsidR="009C0DF3" w:rsidRPr="00331B95" w:rsidRDefault="009C0DF3">
      <w:pPr>
        <w:rPr>
          <w:rFonts w:ascii="Arial" w:hAnsi="Arial"/>
        </w:rPr>
      </w:pPr>
    </w:p>
    <w:p w14:paraId="6FC1B6B2" w14:textId="141C4567" w:rsidR="009C0DF3" w:rsidRPr="00331B95" w:rsidRDefault="009C0DF3">
      <w:pPr>
        <w:rPr>
          <w:rFonts w:ascii="Arial" w:hAnsi="Arial"/>
          <w:b/>
        </w:rPr>
      </w:pPr>
      <w:r w:rsidRPr="00331B95">
        <w:rPr>
          <w:rFonts w:ascii="Arial" w:hAnsi="Arial"/>
        </w:rPr>
        <w:t xml:space="preserve">At the time of notification, </w:t>
      </w:r>
      <w:r w:rsidR="008B4EB2" w:rsidRPr="00331B95">
        <w:rPr>
          <w:rFonts w:ascii="Arial" w:hAnsi="Arial"/>
        </w:rPr>
        <w:t>DPH</w:t>
      </w:r>
      <w:r w:rsidRPr="00331B95">
        <w:rPr>
          <w:rFonts w:ascii="Arial" w:hAnsi="Arial"/>
        </w:rPr>
        <w:t xml:space="preserve"> encourage</w:t>
      </w:r>
      <w:r w:rsidR="00AC2394" w:rsidRPr="00331B95">
        <w:rPr>
          <w:rFonts w:ascii="Arial" w:hAnsi="Arial"/>
        </w:rPr>
        <w:t>s</w:t>
      </w:r>
      <w:r w:rsidRPr="00331B95">
        <w:rPr>
          <w:rFonts w:ascii="Arial" w:hAnsi="Arial"/>
        </w:rPr>
        <w:t xml:space="preserve"> LBOH</w:t>
      </w:r>
      <w:r w:rsidR="000D777F" w:rsidRPr="00331B95">
        <w:rPr>
          <w:rFonts w:ascii="Arial" w:hAnsi="Arial"/>
        </w:rPr>
        <w:t>s</w:t>
      </w:r>
      <w:r w:rsidRPr="00331B95">
        <w:rPr>
          <w:rFonts w:ascii="Arial" w:hAnsi="Arial"/>
        </w:rPr>
        <w:t xml:space="preserve"> to share the information with other local agencies and high-risk populations in their </w:t>
      </w:r>
      <w:r w:rsidR="001A2DE6" w:rsidRPr="00331B95">
        <w:rPr>
          <w:rFonts w:ascii="Arial" w:hAnsi="Arial"/>
        </w:rPr>
        <w:t>municipality</w:t>
      </w:r>
      <w:r w:rsidR="009C4340" w:rsidRPr="00331B95">
        <w:rPr>
          <w:rFonts w:ascii="Arial" w:hAnsi="Arial"/>
        </w:rPr>
        <w:t>,</w:t>
      </w:r>
      <w:r w:rsidRPr="00331B95">
        <w:rPr>
          <w:rFonts w:ascii="Arial" w:hAnsi="Arial"/>
        </w:rPr>
        <w:t xml:space="preserve"> as appropriate. </w:t>
      </w:r>
      <w:r w:rsidR="008B4EB2" w:rsidRPr="00331B95">
        <w:rPr>
          <w:rFonts w:ascii="Arial" w:hAnsi="Arial"/>
        </w:rPr>
        <w:t>DPH</w:t>
      </w:r>
      <w:r w:rsidRPr="00331B95">
        <w:rPr>
          <w:rFonts w:ascii="Arial" w:hAnsi="Arial"/>
        </w:rPr>
        <w:t xml:space="preserve"> </w:t>
      </w:r>
      <w:r w:rsidR="000D777F" w:rsidRPr="00331B95">
        <w:rPr>
          <w:rFonts w:ascii="Arial" w:hAnsi="Arial"/>
        </w:rPr>
        <w:t xml:space="preserve">has </w:t>
      </w:r>
      <w:r w:rsidRPr="00331B95">
        <w:rPr>
          <w:rFonts w:ascii="Arial" w:hAnsi="Arial"/>
        </w:rPr>
        <w:t xml:space="preserve">sample press releases for </w:t>
      </w:r>
      <w:r w:rsidR="000D777F" w:rsidRPr="00331B95">
        <w:rPr>
          <w:rFonts w:ascii="Arial" w:hAnsi="Arial"/>
        </w:rPr>
        <w:t>use by the LBOHs as requested</w:t>
      </w:r>
      <w:r w:rsidRPr="00331B95">
        <w:rPr>
          <w:rFonts w:ascii="Arial" w:hAnsi="Arial"/>
        </w:rPr>
        <w:t xml:space="preserve">. </w:t>
      </w:r>
    </w:p>
    <w:p w14:paraId="758ABF79" w14:textId="77777777" w:rsidR="009C0DF3" w:rsidRPr="00331B95" w:rsidRDefault="009C0DF3">
      <w:pPr>
        <w:rPr>
          <w:rFonts w:ascii="Arial" w:hAnsi="Arial"/>
        </w:rPr>
      </w:pPr>
    </w:p>
    <w:p w14:paraId="66E08C0D" w14:textId="30AF6786" w:rsidR="009C0DF3" w:rsidRPr="00331B95" w:rsidRDefault="00D9CE89">
      <w:pPr>
        <w:rPr>
          <w:rFonts w:ascii="Arial" w:hAnsi="Arial"/>
        </w:rPr>
      </w:pPr>
      <w:r w:rsidRPr="00331B95">
        <w:rPr>
          <w:rFonts w:ascii="Arial" w:hAnsi="Arial"/>
        </w:rPr>
        <w:t xml:space="preserve">Once </w:t>
      </w:r>
      <w:r w:rsidR="3C731221" w:rsidRPr="00331B95">
        <w:rPr>
          <w:rFonts w:ascii="Arial" w:hAnsi="Arial"/>
        </w:rPr>
        <w:t xml:space="preserve">all appropriate individuals and agencies have been </w:t>
      </w:r>
      <w:r w:rsidR="3B9EBA02" w:rsidRPr="00331B95">
        <w:rPr>
          <w:rFonts w:ascii="Arial" w:hAnsi="Arial"/>
        </w:rPr>
        <w:t>notified</w:t>
      </w:r>
      <w:r w:rsidR="3C731221" w:rsidRPr="00331B95">
        <w:rPr>
          <w:rFonts w:ascii="Arial" w:hAnsi="Arial"/>
        </w:rPr>
        <w:t xml:space="preserve">, positive surveillance findings are made available to the media and general public on the </w:t>
      </w:r>
      <w:r w:rsidR="5EAD8A59" w:rsidRPr="00331B95">
        <w:rPr>
          <w:rFonts w:ascii="Arial" w:hAnsi="Arial"/>
        </w:rPr>
        <w:t>DPH</w:t>
      </w:r>
      <w:r w:rsidR="3C731221" w:rsidRPr="00331B95">
        <w:rPr>
          <w:rFonts w:ascii="Arial" w:hAnsi="Arial"/>
        </w:rPr>
        <w:t xml:space="preserve"> Arbovirus website at</w:t>
      </w:r>
      <w:r w:rsidR="004549EC" w:rsidRPr="00331B95">
        <w:rPr>
          <w:rFonts w:ascii="Arial" w:hAnsi="Arial"/>
        </w:rPr>
        <w:t xml:space="preserve"> </w:t>
      </w:r>
      <w:hyperlink r:id="rId22" w:history="1">
        <w:r w:rsidR="004549EC" w:rsidRPr="004549EC">
          <w:rPr>
            <w:rStyle w:val="Hyperlink"/>
            <w:rFonts w:ascii="Arial" w:hAnsi="Arial" w:cs="Arial"/>
          </w:rPr>
          <w:t xml:space="preserve">Massachusetts </w:t>
        </w:r>
        <w:r w:rsidR="004549EC" w:rsidRPr="00331B95">
          <w:rPr>
            <w:rStyle w:val="Hyperlink"/>
            <w:rFonts w:ascii="Arial" w:hAnsi="Arial"/>
          </w:rPr>
          <w:t>arbovirus</w:t>
        </w:r>
        <w:r w:rsidR="004549EC" w:rsidRPr="004549EC">
          <w:rPr>
            <w:rStyle w:val="Hyperlink"/>
            <w:rFonts w:ascii="Arial" w:hAnsi="Arial" w:cs="Arial"/>
          </w:rPr>
          <w:t xml:space="preserve"> </w:t>
        </w:r>
        <w:r w:rsidR="004549EC" w:rsidRPr="00331B95">
          <w:rPr>
            <w:rStyle w:val="Hyperlink"/>
            <w:rFonts w:ascii="Arial" w:hAnsi="Arial"/>
          </w:rPr>
          <w:t>update</w:t>
        </w:r>
        <w:r w:rsidR="004549EC" w:rsidRPr="004549EC">
          <w:rPr>
            <w:rStyle w:val="Hyperlink"/>
            <w:rFonts w:ascii="Arial" w:hAnsi="Arial" w:cs="Arial"/>
          </w:rPr>
          <w:t xml:space="preserve"> | Mass.gov</w:t>
        </w:r>
      </w:hyperlink>
      <w:r w:rsidR="3ED0963F" w:rsidRPr="00331B95">
        <w:rPr>
          <w:rStyle w:val="Hyperlink"/>
          <w:rFonts w:ascii="Arial" w:hAnsi="Arial"/>
        </w:rPr>
        <w:t>.</w:t>
      </w:r>
      <w:r w:rsidR="3C731221" w:rsidRPr="00331B95">
        <w:rPr>
          <w:rFonts w:ascii="Arial" w:hAnsi="Arial"/>
        </w:rPr>
        <w:t xml:space="preserve"> </w:t>
      </w:r>
      <w:r w:rsidR="6FFC4BCE" w:rsidRPr="00331B95">
        <w:rPr>
          <w:rFonts w:ascii="Arial" w:hAnsi="Arial"/>
        </w:rPr>
        <w:t xml:space="preserve">In order to protect patient confidentiality, only </w:t>
      </w:r>
      <w:r w:rsidRPr="00331B95">
        <w:rPr>
          <w:rFonts w:ascii="Arial" w:hAnsi="Arial"/>
        </w:rPr>
        <w:t xml:space="preserve">certain </w:t>
      </w:r>
      <w:r w:rsidR="6FFC4BCE" w:rsidRPr="00331B95">
        <w:rPr>
          <w:rFonts w:ascii="Arial" w:hAnsi="Arial"/>
        </w:rPr>
        <w:t>inf</w:t>
      </w:r>
      <w:r w:rsidR="5390DB66" w:rsidRPr="00331B95">
        <w:rPr>
          <w:rFonts w:ascii="Arial" w:hAnsi="Arial"/>
        </w:rPr>
        <w:t xml:space="preserve">ormation is released </w:t>
      </w:r>
      <w:r w:rsidRPr="00331B95">
        <w:rPr>
          <w:rFonts w:ascii="Arial" w:hAnsi="Arial"/>
        </w:rPr>
        <w:t>about</w:t>
      </w:r>
      <w:r w:rsidR="5390DB66" w:rsidRPr="00331B95">
        <w:rPr>
          <w:rFonts w:ascii="Arial" w:hAnsi="Arial"/>
        </w:rPr>
        <w:t xml:space="preserve"> any individual</w:t>
      </w:r>
      <w:r w:rsidR="6FFC4BCE" w:rsidRPr="00331B95">
        <w:rPr>
          <w:rFonts w:ascii="Arial" w:hAnsi="Arial"/>
        </w:rPr>
        <w:t xml:space="preserve">. </w:t>
      </w:r>
      <w:r w:rsidR="5EAD8A59" w:rsidRPr="00331B95">
        <w:rPr>
          <w:rFonts w:ascii="Arial" w:hAnsi="Arial"/>
        </w:rPr>
        <w:t>DPH</w:t>
      </w:r>
      <w:r w:rsidR="6FFC4BCE" w:rsidRPr="00331B95">
        <w:rPr>
          <w:rFonts w:ascii="Arial" w:hAnsi="Arial"/>
        </w:rPr>
        <w:t xml:space="preserve"> releases </w:t>
      </w:r>
      <w:r w:rsidRPr="00331B95">
        <w:rPr>
          <w:rFonts w:ascii="Arial" w:hAnsi="Arial"/>
        </w:rPr>
        <w:t>gender, age range, county or area of exposure, and communities moving to high or critical risk based on exposure information​</w:t>
      </w:r>
      <w:r w:rsidR="21CF6B99" w:rsidRPr="00331B95">
        <w:rPr>
          <w:rFonts w:ascii="Arial" w:hAnsi="Arial"/>
        </w:rPr>
        <w:t>.</w:t>
      </w:r>
      <w:r w:rsidR="5390DB66" w:rsidRPr="00331B95">
        <w:rPr>
          <w:rFonts w:ascii="Arial" w:hAnsi="Arial"/>
        </w:rPr>
        <w:t xml:space="preserve"> </w:t>
      </w:r>
      <w:r w:rsidR="005E66B2" w:rsidRPr="00331B95">
        <w:rPr>
          <w:rFonts w:ascii="Arial" w:hAnsi="Arial"/>
        </w:rPr>
        <w:t xml:space="preserve">Updates about cases, including deaths, are not provided. Deaths are identified via review of death certificates and reported in the annual surveillance summary compiled at the end of the year. </w:t>
      </w:r>
      <w:r w:rsidR="3C731221" w:rsidRPr="00331B95">
        <w:rPr>
          <w:rFonts w:ascii="Arial" w:hAnsi="Arial"/>
        </w:rPr>
        <w:t xml:space="preserve">This website, which also includes </w:t>
      </w:r>
      <w:r w:rsidR="4A4EC5B1" w:rsidRPr="00331B95">
        <w:rPr>
          <w:rFonts w:ascii="Arial" w:hAnsi="Arial"/>
        </w:rPr>
        <w:t xml:space="preserve">links to </w:t>
      </w:r>
      <w:r w:rsidR="3C731221" w:rsidRPr="00331B95">
        <w:rPr>
          <w:rFonts w:ascii="Arial" w:hAnsi="Arial"/>
        </w:rPr>
        <w:t>a variety of educational materials related to mosquito-borne disease</w:t>
      </w:r>
      <w:r w:rsidR="3B9EBA02" w:rsidRPr="00331B95">
        <w:rPr>
          <w:rFonts w:ascii="Arial" w:hAnsi="Arial"/>
        </w:rPr>
        <w:t>s</w:t>
      </w:r>
      <w:r w:rsidR="3C731221" w:rsidRPr="00331B95">
        <w:rPr>
          <w:rFonts w:ascii="Arial" w:hAnsi="Arial"/>
        </w:rPr>
        <w:t xml:space="preserve">, is updated on a daily basis throughout the arbovirus season. Results are also reported to the </w:t>
      </w:r>
      <w:r w:rsidR="0974E88F" w:rsidRPr="00331B95">
        <w:rPr>
          <w:rFonts w:ascii="Arial" w:hAnsi="Arial"/>
        </w:rPr>
        <w:t xml:space="preserve">CDC’s </w:t>
      </w:r>
      <w:proofErr w:type="spellStart"/>
      <w:r w:rsidR="0974E88F" w:rsidRPr="00331B95">
        <w:rPr>
          <w:rFonts w:ascii="Arial" w:hAnsi="Arial"/>
        </w:rPr>
        <w:t>ArboNET</w:t>
      </w:r>
      <w:proofErr w:type="spellEnd"/>
      <w:r w:rsidR="3C731221" w:rsidRPr="00331B95">
        <w:rPr>
          <w:rFonts w:ascii="Arial" w:hAnsi="Arial"/>
        </w:rPr>
        <w:t xml:space="preserve"> reporting system. </w:t>
      </w:r>
    </w:p>
    <w:p w14:paraId="4F69BBBE" w14:textId="77777777" w:rsidR="009C0DF3" w:rsidRPr="00331B95" w:rsidRDefault="009C0DF3">
      <w:pPr>
        <w:pStyle w:val="NormalWeb"/>
        <w:spacing w:before="0" w:beforeAutospacing="0" w:after="0" w:afterAutospacing="0"/>
        <w:ind w:right="720"/>
        <w:rPr>
          <w:rFonts w:ascii="Arial" w:hAnsi="Arial"/>
          <w:b/>
        </w:rPr>
      </w:pPr>
    </w:p>
    <w:p w14:paraId="622CA984" w14:textId="39ED2B06" w:rsidR="00F57438" w:rsidRPr="00331B95" w:rsidRDefault="008B4EB2">
      <w:pPr>
        <w:pStyle w:val="NormalWeb"/>
        <w:spacing w:before="0" w:beforeAutospacing="0" w:after="0" w:afterAutospacing="0"/>
        <w:ind w:right="720"/>
        <w:rPr>
          <w:rFonts w:ascii="Arial" w:hAnsi="Arial"/>
        </w:rPr>
      </w:pPr>
      <w:r w:rsidRPr="00331B95">
        <w:rPr>
          <w:rFonts w:ascii="Arial" w:hAnsi="Arial"/>
        </w:rPr>
        <w:t>DPH</w:t>
      </w:r>
      <w:r w:rsidR="00E36612" w:rsidRPr="00331B95">
        <w:rPr>
          <w:rFonts w:ascii="Arial" w:hAnsi="Arial"/>
        </w:rPr>
        <w:t xml:space="preserve"> usually</w:t>
      </w:r>
      <w:r w:rsidR="009C0DF3" w:rsidRPr="00331B95">
        <w:rPr>
          <w:rFonts w:ascii="Arial" w:hAnsi="Arial"/>
        </w:rPr>
        <w:t xml:space="preserve"> issues public health alerts through the media when surveillance information indicates an increased risk of human disease or if a significant surveillance event occurs</w:t>
      </w:r>
      <w:r w:rsidR="00D12EEB" w:rsidRPr="00331B95">
        <w:rPr>
          <w:rFonts w:ascii="Arial" w:hAnsi="Arial"/>
        </w:rPr>
        <w:t>.</w:t>
      </w:r>
      <w:r w:rsidR="009C0DF3" w:rsidRPr="00331B95">
        <w:rPr>
          <w:rFonts w:ascii="Arial" w:hAnsi="Arial"/>
        </w:rPr>
        <w:t xml:space="preserve"> </w:t>
      </w:r>
      <w:r w:rsidR="00F57438" w:rsidRPr="00331B95">
        <w:rPr>
          <w:rFonts w:ascii="Arial" w:hAnsi="Arial"/>
        </w:rPr>
        <w:t>Significant surveillance events that trigger a press release include:</w:t>
      </w:r>
    </w:p>
    <w:p w14:paraId="6F3A0ACA" w14:textId="77777777" w:rsidR="00E74EAA" w:rsidRPr="00331B95" w:rsidRDefault="00E74EAA" w:rsidP="00F57438">
      <w:pPr>
        <w:pStyle w:val="NormalWeb"/>
        <w:numPr>
          <w:ilvl w:val="0"/>
          <w:numId w:val="38"/>
        </w:numPr>
        <w:spacing w:before="0" w:beforeAutospacing="0" w:after="0" w:afterAutospacing="0"/>
        <w:ind w:right="720"/>
        <w:rPr>
          <w:rFonts w:ascii="Arial" w:hAnsi="Arial"/>
        </w:rPr>
      </w:pPr>
      <w:r w:rsidRPr="00331B95">
        <w:rPr>
          <w:rFonts w:ascii="Arial" w:hAnsi="Arial"/>
        </w:rPr>
        <w:t>First finding of WNV or EEE in mosquitoes of the current season;</w:t>
      </w:r>
    </w:p>
    <w:p w14:paraId="7A708A9F" w14:textId="48A6B7EA" w:rsidR="00CC0F62" w:rsidRPr="00331B95" w:rsidRDefault="00CC0F62" w:rsidP="00F57438">
      <w:pPr>
        <w:pStyle w:val="NormalWeb"/>
        <w:numPr>
          <w:ilvl w:val="0"/>
          <w:numId w:val="38"/>
        </w:numPr>
        <w:spacing w:before="0" w:beforeAutospacing="0" w:after="0" w:afterAutospacing="0"/>
        <w:ind w:right="720"/>
        <w:rPr>
          <w:rFonts w:ascii="Arial" w:hAnsi="Arial"/>
        </w:rPr>
      </w:pPr>
      <w:r w:rsidRPr="00331B95">
        <w:rPr>
          <w:rFonts w:ascii="Arial" w:hAnsi="Arial"/>
        </w:rPr>
        <w:t>Any increase in risk level</w:t>
      </w:r>
      <w:r w:rsidR="00735357" w:rsidRPr="00331B95">
        <w:rPr>
          <w:rFonts w:ascii="Arial" w:hAnsi="Arial"/>
        </w:rPr>
        <w:t xml:space="preserve"> that includes communities at high or critical risk;</w:t>
      </w:r>
    </w:p>
    <w:p w14:paraId="38184EB5" w14:textId="77777777" w:rsidR="009733A5" w:rsidRPr="00331B95" w:rsidRDefault="00DA12F3" w:rsidP="00F57438">
      <w:pPr>
        <w:pStyle w:val="NormalWeb"/>
        <w:numPr>
          <w:ilvl w:val="0"/>
          <w:numId w:val="38"/>
        </w:numPr>
        <w:spacing w:before="0" w:beforeAutospacing="0" w:after="0" w:afterAutospacing="0"/>
        <w:ind w:right="720"/>
        <w:rPr>
          <w:rFonts w:ascii="Arial" w:hAnsi="Arial"/>
        </w:rPr>
      </w:pPr>
      <w:r w:rsidRPr="00331B95">
        <w:rPr>
          <w:rFonts w:ascii="Arial" w:hAnsi="Arial"/>
        </w:rPr>
        <w:t>Identification of WNV or EEE infection in a</w:t>
      </w:r>
      <w:r w:rsidR="00D14AFD" w:rsidRPr="00331B95">
        <w:rPr>
          <w:rFonts w:ascii="Arial" w:hAnsi="Arial"/>
        </w:rPr>
        <w:t>n animal</w:t>
      </w:r>
      <w:r w:rsidR="00D30471" w:rsidRPr="00331B95">
        <w:rPr>
          <w:rFonts w:ascii="Arial" w:hAnsi="Arial"/>
        </w:rPr>
        <w:t xml:space="preserve"> </w:t>
      </w:r>
      <w:r w:rsidR="00227C2E" w:rsidRPr="00331B95">
        <w:rPr>
          <w:rFonts w:ascii="Arial" w:hAnsi="Arial"/>
        </w:rPr>
        <w:t xml:space="preserve">when they are identified </w:t>
      </w:r>
      <w:r w:rsidR="00CE65A9" w:rsidRPr="00331B95">
        <w:rPr>
          <w:rFonts w:ascii="Arial" w:hAnsi="Arial"/>
        </w:rPr>
        <w:t>when transmission to humans is still likely (through mid-October for WNV and through mid-September for EEE)</w:t>
      </w:r>
      <w:r w:rsidR="009733A5" w:rsidRPr="00331B95">
        <w:rPr>
          <w:rFonts w:ascii="Arial" w:hAnsi="Arial"/>
        </w:rPr>
        <w:t>;</w:t>
      </w:r>
    </w:p>
    <w:p w14:paraId="1F77B5C8" w14:textId="4542BFCD" w:rsidR="009733A5" w:rsidRPr="00331B95" w:rsidRDefault="009733A5" w:rsidP="00F57438">
      <w:pPr>
        <w:pStyle w:val="NormalWeb"/>
        <w:numPr>
          <w:ilvl w:val="0"/>
          <w:numId w:val="38"/>
        </w:numPr>
        <w:spacing w:before="0" w:beforeAutospacing="0" w:after="0" w:afterAutospacing="0"/>
        <w:ind w:right="720"/>
        <w:rPr>
          <w:rFonts w:ascii="Arial" w:hAnsi="Arial"/>
        </w:rPr>
      </w:pPr>
      <w:r w:rsidRPr="00331B95">
        <w:rPr>
          <w:rFonts w:ascii="Arial" w:hAnsi="Arial"/>
        </w:rPr>
        <w:t>Any identification of EEE in a person prior to the first hard frost;</w:t>
      </w:r>
      <w:r w:rsidR="007207CB" w:rsidRPr="00331B95">
        <w:rPr>
          <w:rFonts w:ascii="Arial" w:hAnsi="Arial"/>
        </w:rPr>
        <w:t xml:space="preserve"> and</w:t>
      </w:r>
    </w:p>
    <w:p w14:paraId="2DE10664" w14:textId="77777777" w:rsidR="000B1B9A" w:rsidRPr="00331B95" w:rsidRDefault="00B74E72" w:rsidP="00F57438">
      <w:pPr>
        <w:pStyle w:val="NormalWeb"/>
        <w:numPr>
          <w:ilvl w:val="0"/>
          <w:numId w:val="38"/>
        </w:numPr>
        <w:spacing w:before="0" w:beforeAutospacing="0" w:after="0" w:afterAutospacing="0"/>
        <w:ind w:right="720"/>
        <w:rPr>
          <w:rFonts w:ascii="Arial" w:hAnsi="Arial"/>
        </w:rPr>
      </w:pPr>
      <w:r w:rsidRPr="00331B95">
        <w:rPr>
          <w:rFonts w:ascii="Arial" w:hAnsi="Arial"/>
        </w:rPr>
        <w:t>Each identification of WNV in a person through the end of August</w:t>
      </w:r>
      <w:r w:rsidR="00AA42BD" w:rsidRPr="00331B95">
        <w:rPr>
          <w:rFonts w:ascii="Arial" w:hAnsi="Arial"/>
        </w:rPr>
        <w:t xml:space="preserve"> followed by weekly </w:t>
      </w:r>
      <w:r w:rsidR="007F7CDC" w:rsidRPr="00331B95">
        <w:rPr>
          <w:rFonts w:ascii="Arial" w:hAnsi="Arial"/>
        </w:rPr>
        <w:t>press release</w:t>
      </w:r>
      <w:r w:rsidR="002806B7" w:rsidRPr="00331B95">
        <w:rPr>
          <w:rFonts w:ascii="Arial" w:hAnsi="Arial"/>
        </w:rPr>
        <w:t xml:space="preserve"> with all WNV human cases</w:t>
      </w:r>
      <w:r w:rsidR="00FB5B1D" w:rsidRPr="00331B95">
        <w:rPr>
          <w:rFonts w:ascii="Arial" w:hAnsi="Arial"/>
        </w:rPr>
        <w:t xml:space="preserve"> identified that week </w:t>
      </w:r>
      <w:r w:rsidR="00CC0F62" w:rsidRPr="00331B95">
        <w:rPr>
          <w:rFonts w:ascii="Arial" w:hAnsi="Arial"/>
        </w:rPr>
        <w:t>until the first hard frost</w:t>
      </w:r>
      <w:r w:rsidR="007207CB" w:rsidRPr="00331B95">
        <w:rPr>
          <w:rFonts w:ascii="Arial" w:hAnsi="Arial"/>
        </w:rPr>
        <w:t xml:space="preserve">. </w:t>
      </w:r>
    </w:p>
    <w:p w14:paraId="276A46A2" w14:textId="7835DCF9" w:rsidR="00CC0F62" w:rsidRPr="00331B95" w:rsidRDefault="007207CB" w:rsidP="00F57438">
      <w:pPr>
        <w:pStyle w:val="NormalWeb"/>
        <w:numPr>
          <w:ilvl w:val="0"/>
          <w:numId w:val="38"/>
        </w:numPr>
        <w:spacing w:before="0" w:beforeAutospacing="0" w:after="0" w:afterAutospacing="0"/>
        <w:ind w:right="720"/>
        <w:rPr>
          <w:rFonts w:ascii="Arial" w:hAnsi="Arial"/>
        </w:rPr>
      </w:pPr>
      <w:r w:rsidRPr="00331B95">
        <w:rPr>
          <w:rFonts w:ascii="Arial" w:hAnsi="Arial"/>
        </w:rPr>
        <w:t xml:space="preserve">Exceptions to </w:t>
      </w:r>
      <w:r w:rsidR="000B1B9A" w:rsidRPr="00331B95">
        <w:rPr>
          <w:rFonts w:ascii="Arial" w:hAnsi="Arial"/>
        </w:rPr>
        <w:t xml:space="preserve">any of these </w:t>
      </w:r>
      <w:r w:rsidR="008065C7" w:rsidRPr="00331B95">
        <w:rPr>
          <w:rFonts w:ascii="Arial" w:hAnsi="Arial"/>
        </w:rPr>
        <w:t xml:space="preserve">usual triggers should be made if the public health need for communication changes </w:t>
      </w:r>
      <w:r w:rsidR="00933362" w:rsidRPr="00331B95">
        <w:rPr>
          <w:rFonts w:ascii="Arial" w:hAnsi="Arial"/>
        </w:rPr>
        <w:t>and either requires more outreach or less.</w:t>
      </w:r>
    </w:p>
    <w:p w14:paraId="6940A6B3" w14:textId="77777777" w:rsidR="00003C86" w:rsidRDefault="00003C86" w:rsidP="002A52B1">
      <w:pPr>
        <w:pStyle w:val="NormalWeb"/>
        <w:spacing w:before="0" w:beforeAutospacing="0" w:after="0" w:afterAutospacing="0"/>
        <w:ind w:right="720"/>
        <w:rPr>
          <w:rFonts w:ascii="Arial" w:hAnsi="Arial" w:cs="Arial"/>
          <w:szCs w:val="24"/>
        </w:rPr>
      </w:pPr>
    </w:p>
    <w:p w14:paraId="6A5B41E1" w14:textId="202468D7" w:rsidR="00471752" w:rsidRPr="00331B95" w:rsidRDefault="3C731221" w:rsidP="00EF06C3">
      <w:pPr>
        <w:pStyle w:val="NormalWeb"/>
        <w:spacing w:before="0" w:beforeAutospacing="0" w:after="0" w:afterAutospacing="0"/>
        <w:ind w:right="720"/>
        <w:rPr>
          <w:rFonts w:ascii="Arial" w:hAnsi="Arial"/>
        </w:rPr>
      </w:pPr>
      <w:r w:rsidRPr="00331B95">
        <w:rPr>
          <w:rFonts w:ascii="Arial" w:hAnsi="Arial"/>
        </w:rPr>
        <w:t>In general, alerts include current surveillance information and emphasize prevention strategies.</w:t>
      </w:r>
    </w:p>
    <w:p w14:paraId="45D782AF" w14:textId="3A250A6D" w:rsidR="00471752" w:rsidRPr="00331B95" w:rsidRDefault="00471752">
      <w:pPr>
        <w:pStyle w:val="NormalWeb"/>
        <w:spacing w:before="0" w:beforeAutospacing="0" w:after="0" w:afterAutospacing="0"/>
        <w:ind w:right="720"/>
        <w:rPr>
          <w:rFonts w:ascii="Arial" w:hAnsi="Arial"/>
        </w:rPr>
      </w:pPr>
      <w:r w:rsidRPr="00331B95">
        <w:rPr>
          <w:rFonts w:ascii="Arial" w:hAnsi="Arial"/>
        </w:rPr>
        <w:t xml:space="preserve">Weekly summaries of surveillance findings are compiled and released on Monday afternoons to local boards of health, </w:t>
      </w:r>
      <w:r w:rsidR="00C13CCC" w:rsidRPr="00331B95">
        <w:rPr>
          <w:rFonts w:ascii="Arial" w:hAnsi="Arial"/>
        </w:rPr>
        <w:t>MCDs</w:t>
      </w:r>
      <w:r w:rsidRPr="00331B95">
        <w:rPr>
          <w:rFonts w:ascii="Arial" w:hAnsi="Arial"/>
        </w:rPr>
        <w:t xml:space="preserve"> and legislators.</w:t>
      </w:r>
    </w:p>
    <w:p w14:paraId="0B1619F3" w14:textId="77777777" w:rsidR="00340E00" w:rsidRPr="00331B95" w:rsidRDefault="00340E00">
      <w:pPr>
        <w:pStyle w:val="NormalWeb"/>
        <w:spacing w:before="0" w:beforeAutospacing="0" w:after="0" w:afterAutospacing="0"/>
        <w:ind w:right="720"/>
        <w:rPr>
          <w:rFonts w:ascii="Arial" w:hAnsi="Arial"/>
        </w:rPr>
      </w:pPr>
    </w:p>
    <w:p w14:paraId="3515E9AC" w14:textId="0101198D" w:rsidR="00401128" w:rsidRPr="00331B95" w:rsidRDefault="00401128" w:rsidP="00331B95">
      <w:pPr>
        <w:pStyle w:val="Heading2"/>
        <w:rPr>
          <w:rFonts w:ascii="Arial" w:hAnsi="Arial"/>
        </w:rPr>
      </w:pPr>
      <w:r w:rsidRPr="00331B95">
        <w:t>VII. Prevention and Response: Recommendations for Phased Response to Surveillance Data</w:t>
      </w:r>
    </w:p>
    <w:p w14:paraId="73403AB8" w14:textId="77777777" w:rsidR="009C0DF3" w:rsidRPr="00331B95" w:rsidRDefault="009C0DF3">
      <w:pPr>
        <w:pStyle w:val="NormalWeb"/>
        <w:spacing w:before="0" w:beforeAutospacing="0" w:after="0" w:afterAutospacing="0"/>
        <w:ind w:right="720"/>
        <w:rPr>
          <w:rFonts w:ascii="Arial" w:hAnsi="Arial"/>
        </w:rPr>
      </w:pPr>
    </w:p>
    <w:p w14:paraId="0219AA5F" w14:textId="77777777" w:rsidR="009C0DF3" w:rsidRPr="00331B95" w:rsidRDefault="009C0DF3">
      <w:pPr>
        <w:pStyle w:val="NormalWeb"/>
        <w:spacing w:before="0" w:beforeAutospacing="0" w:after="0" w:afterAutospacing="0"/>
        <w:ind w:right="720"/>
        <w:rPr>
          <w:rFonts w:ascii="Arial" w:hAnsi="Arial"/>
        </w:rPr>
      </w:pPr>
      <w:r w:rsidRPr="00331B95">
        <w:rPr>
          <w:rFonts w:ascii="Arial" w:hAnsi="Arial"/>
        </w:rPr>
        <w:t>The guidance provided here is based on current knowledge of risk</w:t>
      </w:r>
      <w:r w:rsidR="00AC2394" w:rsidRPr="00331B95">
        <w:rPr>
          <w:rFonts w:ascii="Arial" w:hAnsi="Arial"/>
        </w:rPr>
        <w:t xml:space="preserve"> for human disease</w:t>
      </w:r>
      <w:r w:rsidR="009C4340" w:rsidRPr="00331B95">
        <w:rPr>
          <w:rFonts w:ascii="Arial" w:hAnsi="Arial"/>
        </w:rPr>
        <w:t>,</w:t>
      </w:r>
      <w:r w:rsidRPr="00331B95">
        <w:rPr>
          <w:rFonts w:ascii="Arial" w:hAnsi="Arial"/>
        </w:rPr>
        <w:t xml:space="preserve"> and appropriateness</w:t>
      </w:r>
      <w:r w:rsidR="00AC2394" w:rsidRPr="00331B95">
        <w:rPr>
          <w:rFonts w:ascii="Arial" w:hAnsi="Arial"/>
        </w:rPr>
        <w:t xml:space="preserve"> and efficacy</w:t>
      </w:r>
      <w:r w:rsidRPr="00331B95">
        <w:rPr>
          <w:rFonts w:ascii="Arial" w:hAnsi="Arial"/>
        </w:rPr>
        <w:t xml:space="preserve"> of </w:t>
      </w:r>
      <w:r w:rsidR="00AC2394" w:rsidRPr="00331B95">
        <w:rPr>
          <w:rFonts w:ascii="Arial" w:hAnsi="Arial"/>
        </w:rPr>
        <w:t>interventions available to reduce that risk</w:t>
      </w:r>
      <w:r w:rsidRPr="00331B95">
        <w:rPr>
          <w:rFonts w:ascii="Arial" w:hAnsi="Arial"/>
        </w:rPr>
        <w:t xml:space="preserve">. Multiple factors contribute to the risk </w:t>
      </w:r>
      <w:r w:rsidR="009C4340" w:rsidRPr="00331B95">
        <w:rPr>
          <w:rFonts w:ascii="Arial" w:hAnsi="Arial"/>
        </w:rPr>
        <w:t xml:space="preserve">for </w:t>
      </w:r>
      <w:r w:rsidRPr="00331B95">
        <w:rPr>
          <w:rFonts w:ascii="Arial" w:hAnsi="Arial"/>
        </w:rPr>
        <w:t xml:space="preserve">mosquito-transmitted human disease. Decisions </w:t>
      </w:r>
      <w:r w:rsidR="00AC2394" w:rsidRPr="00331B95">
        <w:rPr>
          <w:rFonts w:ascii="Arial" w:hAnsi="Arial"/>
        </w:rPr>
        <w:t xml:space="preserve">about </w:t>
      </w:r>
      <w:r w:rsidRPr="00331B95">
        <w:rPr>
          <w:rFonts w:ascii="Arial" w:hAnsi="Arial"/>
        </w:rPr>
        <w:t>risk reduction measures should be made after consideration of surveillance information</w:t>
      </w:r>
      <w:r w:rsidR="009C4340" w:rsidRPr="00331B95">
        <w:rPr>
          <w:rFonts w:ascii="Arial" w:hAnsi="Arial"/>
        </w:rPr>
        <w:t>.</w:t>
      </w:r>
      <w:r w:rsidRPr="00331B95">
        <w:rPr>
          <w:rFonts w:ascii="Arial" w:hAnsi="Arial"/>
        </w:rPr>
        <w:t xml:space="preserve"> </w:t>
      </w:r>
    </w:p>
    <w:p w14:paraId="2DA9A600" w14:textId="77777777" w:rsidR="009C0DF3" w:rsidRPr="00331B95" w:rsidRDefault="009C0DF3">
      <w:pPr>
        <w:pStyle w:val="NormalWeb"/>
        <w:spacing w:before="0" w:beforeAutospacing="0" w:after="0" w:afterAutospacing="0"/>
        <w:rPr>
          <w:rFonts w:ascii="Arial" w:hAnsi="Arial"/>
        </w:rPr>
      </w:pPr>
    </w:p>
    <w:p w14:paraId="4939FE04" w14:textId="5A8F19AE" w:rsidR="009C4340" w:rsidRPr="00331B95" w:rsidRDefault="009C0DF3" w:rsidP="0068272B">
      <w:pPr>
        <w:pStyle w:val="NormalWeb"/>
        <w:spacing w:before="0" w:beforeAutospacing="0" w:after="0" w:afterAutospacing="0"/>
        <w:rPr>
          <w:rFonts w:ascii="Arial" w:hAnsi="Arial"/>
        </w:rPr>
      </w:pPr>
      <w:r w:rsidRPr="00331B95">
        <w:rPr>
          <w:rFonts w:ascii="Arial" w:hAnsi="Arial"/>
        </w:rPr>
        <w:t>Public awareness of what can be done to reduce risk of infection is of utmost importance. Typically, risk for any individual is expected to be relatively low, and the routine precautions taken by individuals may be sufficient to reduce opportunities for infection.</w:t>
      </w:r>
      <w:r w:rsidR="003F76F6" w:rsidRPr="00331B95">
        <w:rPr>
          <w:rFonts w:ascii="Arial" w:hAnsi="Arial"/>
        </w:rPr>
        <w:t xml:space="preserve"> </w:t>
      </w:r>
      <w:bookmarkStart w:id="7" w:name="OLE_LINK8"/>
      <w:r w:rsidR="003F76F6" w:rsidRPr="00331B95">
        <w:rPr>
          <w:rFonts w:ascii="Arial" w:hAnsi="Arial"/>
        </w:rPr>
        <w:t>Routine precautions should include:</w:t>
      </w:r>
    </w:p>
    <w:p w14:paraId="50D2B565" w14:textId="2F323942" w:rsidR="003F76F6" w:rsidRPr="00331B95" w:rsidRDefault="00BB5CA0" w:rsidP="0062512B">
      <w:pPr>
        <w:pStyle w:val="NormalWeb"/>
        <w:numPr>
          <w:ilvl w:val="0"/>
          <w:numId w:val="14"/>
        </w:numPr>
        <w:spacing w:before="0" w:beforeAutospacing="0" w:after="0" w:afterAutospacing="0"/>
        <w:ind w:hanging="360"/>
        <w:rPr>
          <w:rFonts w:ascii="Arial" w:hAnsi="Arial"/>
        </w:rPr>
      </w:pPr>
      <w:r w:rsidRPr="00331B95">
        <w:rPr>
          <w:rFonts w:ascii="Arial" w:hAnsi="Arial"/>
        </w:rPr>
        <w:t>U</w:t>
      </w:r>
      <w:r w:rsidR="003F76F6" w:rsidRPr="00331B95">
        <w:rPr>
          <w:rFonts w:ascii="Arial" w:hAnsi="Arial"/>
        </w:rPr>
        <w:t xml:space="preserve">se of mosquito repellents containing an </w:t>
      </w:r>
      <w:r w:rsidR="00ED5AD2" w:rsidRPr="00331B95">
        <w:rPr>
          <w:rFonts w:ascii="Arial" w:hAnsi="Arial"/>
        </w:rPr>
        <w:t>EPA</w:t>
      </w:r>
      <w:r w:rsidR="00C13CCC" w:rsidRPr="00331B95">
        <w:rPr>
          <w:rFonts w:ascii="Arial" w:hAnsi="Arial"/>
        </w:rPr>
        <w:t>-</w:t>
      </w:r>
      <w:r w:rsidR="00ED5AD2" w:rsidRPr="00331B95">
        <w:rPr>
          <w:rFonts w:ascii="Arial" w:hAnsi="Arial"/>
        </w:rPr>
        <w:t>registered</w:t>
      </w:r>
      <w:r w:rsidR="003F76F6" w:rsidRPr="00331B95">
        <w:rPr>
          <w:rFonts w:ascii="Arial" w:hAnsi="Arial"/>
        </w:rPr>
        <w:t xml:space="preserve"> active ingredient;</w:t>
      </w:r>
      <w:r w:rsidR="009C4340" w:rsidRPr="00331B95">
        <w:rPr>
          <w:rFonts w:ascii="Arial" w:hAnsi="Arial"/>
        </w:rPr>
        <w:t xml:space="preserve"> </w:t>
      </w:r>
    </w:p>
    <w:p w14:paraId="0E9B9D8B" w14:textId="34CB6B2D" w:rsidR="00BB5CA0" w:rsidRPr="00331B95" w:rsidRDefault="00BB5CA0" w:rsidP="0062512B">
      <w:pPr>
        <w:pStyle w:val="NormalWeb"/>
        <w:numPr>
          <w:ilvl w:val="0"/>
          <w:numId w:val="14"/>
        </w:numPr>
        <w:spacing w:before="0" w:beforeAutospacing="0" w:after="0" w:afterAutospacing="0"/>
        <w:ind w:hanging="360"/>
        <w:rPr>
          <w:rFonts w:ascii="Arial" w:hAnsi="Arial"/>
        </w:rPr>
      </w:pPr>
      <w:r w:rsidRPr="00331B95">
        <w:rPr>
          <w:rFonts w:ascii="Arial" w:hAnsi="Arial"/>
        </w:rPr>
        <w:t>U</w:t>
      </w:r>
      <w:r w:rsidR="003F76F6" w:rsidRPr="00331B95">
        <w:rPr>
          <w:rFonts w:ascii="Arial" w:hAnsi="Arial"/>
        </w:rPr>
        <w:t>se of clothing to reduce mosquito access to skin</w:t>
      </w:r>
      <w:r w:rsidR="001617CA" w:rsidRPr="00331B95">
        <w:rPr>
          <w:rFonts w:ascii="Arial" w:hAnsi="Arial"/>
        </w:rPr>
        <w:t xml:space="preserve">; </w:t>
      </w:r>
    </w:p>
    <w:p w14:paraId="39CE67F7" w14:textId="4D9AF103" w:rsidR="00E535A9" w:rsidRPr="00331B95" w:rsidRDefault="00E535A9" w:rsidP="0062512B">
      <w:pPr>
        <w:pStyle w:val="NormalWeb"/>
        <w:numPr>
          <w:ilvl w:val="0"/>
          <w:numId w:val="14"/>
        </w:numPr>
        <w:spacing w:before="0" w:beforeAutospacing="0" w:after="0" w:afterAutospacing="0"/>
        <w:ind w:hanging="360"/>
        <w:rPr>
          <w:rFonts w:ascii="Arial" w:hAnsi="Arial"/>
        </w:rPr>
      </w:pPr>
      <w:r w:rsidRPr="00331B95">
        <w:rPr>
          <w:rFonts w:ascii="Arial" w:hAnsi="Arial"/>
        </w:rPr>
        <w:t>Frequent and routine emptying of containers that collect water and may serve as breeding sites for</w:t>
      </w:r>
      <w:r w:rsidR="0061354A" w:rsidRPr="00331B95">
        <w:rPr>
          <w:rFonts w:ascii="Arial" w:hAnsi="Arial"/>
        </w:rPr>
        <w:t xml:space="preserve"> </w:t>
      </w:r>
      <w:r w:rsidRPr="00331B95">
        <w:rPr>
          <w:rFonts w:ascii="Arial" w:hAnsi="Arial"/>
        </w:rPr>
        <w:t xml:space="preserve">the </w:t>
      </w:r>
      <w:r w:rsidRPr="00331B95">
        <w:rPr>
          <w:rFonts w:ascii="Arial" w:hAnsi="Arial"/>
          <w:i/>
        </w:rPr>
        <w:t>Cule</w:t>
      </w:r>
      <w:r w:rsidRPr="00331B95">
        <w:rPr>
          <w:rFonts w:ascii="Arial" w:hAnsi="Arial"/>
        </w:rPr>
        <w:t xml:space="preserve">x spp. mosquitoes that spread WNV; </w:t>
      </w:r>
    </w:p>
    <w:p w14:paraId="3E85CAA5" w14:textId="72EF8C04" w:rsidR="003F76F6" w:rsidRPr="00331B95" w:rsidRDefault="00E535A9" w:rsidP="0062512B">
      <w:pPr>
        <w:pStyle w:val="NormalWeb"/>
        <w:numPr>
          <w:ilvl w:val="0"/>
          <w:numId w:val="14"/>
        </w:numPr>
        <w:spacing w:before="0" w:beforeAutospacing="0" w:after="0" w:afterAutospacing="0"/>
        <w:ind w:hanging="360"/>
        <w:rPr>
          <w:rFonts w:ascii="Arial" w:hAnsi="Arial"/>
        </w:rPr>
      </w:pPr>
      <w:r w:rsidRPr="00331B95">
        <w:rPr>
          <w:rFonts w:ascii="Arial" w:hAnsi="Arial"/>
        </w:rPr>
        <w:t xml:space="preserve">Repair of damaged window and door screens to cover holes that allow mosquitoes to enter the home; </w:t>
      </w:r>
      <w:r w:rsidR="001617CA" w:rsidRPr="00331B95">
        <w:rPr>
          <w:rFonts w:ascii="Arial" w:hAnsi="Arial"/>
        </w:rPr>
        <w:t xml:space="preserve">and </w:t>
      </w:r>
    </w:p>
    <w:p w14:paraId="63A3FC4A" w14:textId="4C36CF20" w:rsidR="001617CA" w:rsidRPr="00331B95" w:rsidRDefault="00E535A9" w:rsidP="0062512B">
      <w:pPr>
        <w:pStyle w:val="NormalWeb"/>
        <w:numPr>
          <w:ilvl w:val="0"/>
          <w:numId w:val="14"/>
        </w:numPr>
        <w:spacing w:before="0" w:beforeAutospacing="0" w:after="0" w:afterAutospacing="0"/>
        <w:ind w:hanging="360"/>
        <w:rPr>
          <w:rFonts w:ascii="Arial" w:hAnsi="Arial"/>
        </w:rPr>
      </w:pPr>
      <w:r w:rsidRPr="00331B95">
        <w:rPr>
          <w:rFonts w:ascii="Arial" w:hAnsi="Arial"/>
        </w:rPr>
        <w:t xml:space="preserve">Consideration of </w:t>
      </w:r>
      <w:r w:rsidR="00B623D7" w:rsidRPr="00331B95">
        <w:rPr>
          <w:rFonts w:ascii="Arial" w:hAnsi="Arial"/>
        </w:rPr>
        <w:t xml:space="preserve">reducing or avoiding </w:t>
      </w:r>
      <w:r w:rsidR="001617CA" w:rsidRPr="00331B95">
        <w:rPr>
          <w:rFonts w:ascii="Arial" w:hAnsi="Arial"/>
        </w:rPr>
        <w:t>outdoor activity in areas, and during times of day, with increased mosquito vector activity.</w:t>
      </w:r>
    </w:p>
    <w:p w14:paraId="2DBBE573" w14:textId="77777777" w:rsidR="00F46672" w:rsidRPr="00331B95" w:rsidRDefault="00F46672" w:rsidP="006D3070">
      <w:pPr>
        <w:pStyle w:val="NormalWeb"/>
        <w:spacing w:before="0" w:beforeAutospacing="0" w:after="0" w:afterAutospacing="0"/>
        <w:ind w:left="720"/>
        <w:rPr>
          <w:rFonts w:ascii="Arial" w:hAnsi="Arial"/>
        </w:rPr>
      </w:pPr>
    </w:p>
    <w:p w14:paraId="1C5E2786" w14:textId="151F7321" w:rsidR="009C0DF3" w:rsidRPr="00331B95" w:rsidRDefault="003F76F6">
      <w:pPr>
        <w:pStyle w:val="NormalWeb"/>
        <w:spacing w:before="0" w:beforeAutospacing="0" w:after="0" w:afterAutospacing="0"/>
        <w:rPr>
          <w:rFonts w:ascii="Arial" w:hAnsi="Arial"/>
        </w:rPr>
      </w:pPr>
      <w:r w:rsidRPr="00331B95">
        <w:rPr>
          <w:rFonts w:ascii="Arial" w:hAnsi="Arial"/>
        </w:rPr>
        <w:t xml:space="preserve">These personal protective measures </w:t>
      </w:r>
      <w:r w:rsidRPr="00331B95">
        <w:rPr>
          <w:rFonts w:ascii="Arial" w:hAnsi="Arial"/>
          <w:b/>
          <w:u w:val="single"/>
        </w:rPr>
        <w:t>must</w:t>
      </w:r>
      <w:r w:rsidRPr="00331B95">
        <w:rPr>
          <w:rFonts w:ascii="Arial" w:hAnsi="Arial"/>
        </w:rPr>
        <w:t xml:space="preserve"> form the basis of all risk reduction and the need to utilize them is not</w:t>
      </w:r>
      <w:r w:rsidR="0036120C" w:rsidRPr="00331B95">
        <w:rPr>
          <w:rFonts w:ascii="Arial" w:hAnsi="Arial"/>
        </w:rPr>
        <w:t xml:space="preserve"> reduced</w:t>
      </w:r>
      <w:r w:rsidRPr="00331B95">
        <w:rPr>
          <w:rFonts w:ascii="Arial" w:hAnsi="Arial"/>
        </w:rPr>
        <w:t xml:space="preserve"> by any mosquito control activities</w:t>
      </w:r>
      <w:r w:rsidR="00FA7863" w:rsidRPr="00331B95">
        <w:rPr>
          <w:rFonts w:ascii="Arial" w:hAnsi="Arial"/>
        </w:rPr>
        <w:t>, including aerial spraying</w:t>
      </w:r>
      <w:r w:rsidRPr="00331B95">
        <w:rPr>
          <w:rFonts w:ascii="Arial" w:hAnsi="Arial"/>
        </w:rPr>
        <w:t>.</w:t>
      </w:r>
      <w:bookmarkEnd w:id="7"/>
      <w:r w:rsidR="007525F1" w:rsidRPr="00331B95">
        <w:rPr>
          <w:rFonts w:ascii="Arial" w:hAnsi="Arial"/>
        </w:rPr>
        <w:t xml:space="preserve"> </w:t>
      </w:r>
      <w:r w:rsidRPr="00331B95">
        <w:rPr>
          <w:rFonts w:ascii="Arial" w:hAnsi="Arial"/>
        </w:rPr>
        <w:t>W</w:t>
      </w:r>
      <w:r w:rsidR="00AC2394" w:rsidRPr="00331B95">
        <w:rPr>
          <w:rFonts w:ascii="Arial" w:hAnsi="Arial"/>
        </w:rPr>
        <w:t xml:space="preserve">hen multiple factors that indicate an increased risk for transmission to humans are present, </w:t>
      </w:r>
      <w:r w:rsidR="008D711C" w:rsidRPr="00331B95">
        <w:rPr>
          <w:rFonts w:ascii="Arial" w:hAnsi="Arial"/>
        </w:rPr>
        <w:t>additional risk reduction measures may be necessary.</w:t>
      </w:r>
      <w:r w:rsidR="00C87A91" w:rsidRPr="00331B95">
        <w:rPr>
          <w:rFonts w:ascii="Arial" w:hAnsi="Arial"/>
        </w:rPr>
        <w:t xml:space="preserve"> </w:t>
      </w:r>
      <w:r w:rsidR="009C0DF3" w:rsidRPr="00331B95">
        <w:rPr>
          <w:rFonts w:ascii="Arial" w:hAnsi="Arial"/>
        </w:rPr>
        <w:t>These guidelines take into consideration the complexity of reducing risk of human disease from EEE and WNV infection and form a framework for decision-making</w:t>
      </w:r>
      <w:r w:rsidR="00AC2394" w:rsidRPr="00331B95">
        <w:rPr>
          <w:rFonts w:ascii="Arial" w:hAnsi="Arial"/>
        </w:rPr>
        <w:t xml:space="preserve"> by both individuals and agencies</w:t>
      </w:r>
      <w:r w:rsidR="009C0DF3" w:rsidRPr="00331B95">
        <w:rPr>
          <w:rFonts w:ascii="Arial" w:hAnsi="Arial"/>
        </w:rPr>
        <w:t xml:space="preserve">. </w:t>
      </w:r>
    </w:p>
    <w:p w14:paraId="631F02BD" w14:textId="77777777" w:rsidR="009C0DF3" w:rsidRPr="00331B95" w:rsidRDefault="009C0DF3">
      <w:pPr>
        <w:pStyle w:val="NormalWeb"/>
        <w:spacing w:before="0" w:beforeAutospacing="0" w:after="0" w:afterAutospacing="0"/>
        <w:rPr>
          <w:rFonts w:ascii="Arial" w:hAnsi="Arial"/>
        </w:rPr>
      </w:pPr>
    </w:p>
    <w:p w14:paraId="37B8FC4E" w14:textId="1918A637" w:rsidR="009C0DF3" w:rsidRPr="00331B95" w:rsidRDefault="009C0DF3">
      <w:pPr>
        <w:pStyle w:val="NormalWeb"/>
        <w:spacing w:before="0" w:beforeAutospacing="0" w:after="0" w:afterAutospacing="0"/>
        <w:rPr>
          <w:rFonts w:ascii="Arial" w:hAnsi="Arial"/>
        </w:rPr>
      </w:pPr>
      <w:r w:rsidRPr="00331B95">
        <w:rPr>
          <w:rFonts w:ascii="Arial" w:hAnsi="Arial"/>
        </w:rPr>
        <w:t xml:space="preserve">General guidelines are provided for an array of situations </w:t>
      </w:r>
      <w:r w:rsidR="008D711C" w:rsidRPr="00331B95">
        <w:rPr>
          <w:rFonts w:ascii="Arial" w:hAnsi="Arial"/>
        </w:rPr>
        <w:t>as</w:t>
      </w:r>
      <w:r w:rsidRPr="00331B95">
        <w:rPr>
          <w:rFonts w:ascii="Arial" w:hAnsi="Arial"/>
        </w:rPr>
        <w:t xml:space="preserve"> noted in the Surveillance and Response Plan tables that follow. Specific situations must be evaluated individually and options discussed before </w:t>
      </w:r>
      <w:r w:rsidR="008D711C" w:rsidRPr="00331B95">
        <w:rPr>
          <w:rFonts w:ascii="Arial" w:hAnsi="Arial"/>
        </w:rPr>
        <w:t>actions are tak</w:t>
      </w:r>
      <w:r w:rsidR="00D34971" w:rsidRPr="00331B95">
        <w:rPr>
          <w:rFonts w:ascii="Arial" w:hAnsi="Arial"/>
        </w:rPr>
        <w:t>en</w:t>
      </w:r>
      <w:r w:rsidRPr="00331B95">
        <w:rPr>
          <w:rFonts w:ascii="Arial" w:hAnsi="Arial"/>
        </w:rPr>
        <w:t xml:space="preserve">. </w:t>
      </w:r>
      <w:r w:rsidR="008D711C" w:rsidRPr="00331B95">
        <w:rPr>
          <w:rFonts w:ascii="Arial" w:hAnsi="Arial"/>
        </w:rPr>
        <w:t>Estimating</w:t>
      </w:r>
      <w:r w:rsidRPr="00331B95">
        <w:rPr>
          <w:rFonts w:ascii="Arial" w:hAnsi="Arial"/>
        </w:rPr>
        <w:t xml:space="preserve"> risk from mosquito-borne disease</w:t>
      </w:r>
      <w:r w:rsidR="008D711C" w:rsidRPr="00331B95">
        <w:rPr>
          <w:rFonts w:ascii="Arial" w:hAnsi="Arial"/>
        </w:rPr>
        <w:t>(s)</w:t>
      </w:r>
      <w:r w:rsidRPr="00331B95">
        <w:rPr>
          <w:rFonts w:ascii="Arial" w:hAnsi="Arial"/>
        </w:rPr>
        <w:t xml:space="preserve"> is complex and many factors modify specific risk factors. </w:t>
      </w:r>
      <w:r w:rsidR="008B4EB2" w:rsidRPr="00331B95">
        <w:rPr>
          <w:rFonts w:ascii="Arial" w:hAnsi="Arial"/>
        </w:rPr>
        <w:t>DPH</w:t>
      </w:r>
      <w:r w:rsidRPr="00331B95">
        <w:rPr>
          <w:rFonts w:ascii="Arial" w:hAnsi="Arial"/>
        </w:rPr>
        <w:t xml:space="preserve"> assesses risk and works with </w:t>
      </w:r>
      <w:r w:rsidR="008D711C" w:rsidRPr="00331B95">
        <w:rPr>
          <w:rFonts w:ascii="Arial" w:hAnsi="Arial"/>
        </w:rPr>
        <w:t>LBOH</w:t>
      </w:r>
      <w:r w:rsidR="008012D3" w:rsidRPr="00331B95">
        <w:rPr>
          <w:rFonts w:ascii="Arial" w:hAnsi="Arial"/>
        </w:rPr>
        <w:t>s</w:t>
      </w:r>
      <w:r w:rsidRPr="00331B95">
        <w:rPr>
          <w:rFonts w:ascii="Arial" w:hAnsi="Arial"/>
        </w:rPr>
        <w:t xml:space="preserve">, </w:t>
      </w:r>
      <w:r w:rsidR="00126FD4" w:rsidRPr="00331B95">
        <w:rPr>
          <w:rFonts w:ascii="Arial" w:hAnsi="Arial"/>
        </w:rPr>
        <w:t>MCD</w:t>
      </w:r>
      <w:r w:rsidR="008D711C" w:rsidRPr="00331B95">
        <w:rPr>
          <w:rFonts w:ascii="Arial" w:hAnsi="Arial"/>
        </w:rPr>
        <w:t>s</w:t>
      </w:r>
      <w:r w:rsidRPr="00331B95">
        <w:rPr>
          <w:rFonts w:ascii="Arial" w:hAnsi="Arial"/>
        </w:rPr>
        <w:t xml:space="preserve">, and the SRMCB to develop the most appropriate response activities to reduce the risk of human disease. There is no single indicator that can provide a precise measure of risk, and no single action that can </w:t>
      </w:r>
      <w:r w:rsidR="008D711C" w:rsidRPr="00331B95">
        <w:rPr>
          <w:rFonts w:ascii="Arial" w:hAnsi="Arial"/>
        </w:rPr>
        <w:t xml:space="preserve">completely </w:t>
      </w:r>
      <w:r w:rsidR="0036120C" w:rsidRPr="00331B95">
        <w:rPr>
          <w:rFonts w:ascii="Arial" w:hAnsi="Arial"/>
        </w:rPr>
        <w:t>en</w:t>
      </w:r>
      <w:r w:rsidRPr="00331B95">
        <w:rPr>
          <w:rFonts w:ascii="Arial" w:hAnsi="Arial"/>
        </w:rPr>
        <w:t>sure prevention of infection.</w:t>
      </w:r>
      <w:r w:rsidRPr="00331B95">
        <w:rPr>
          <w:rFonts w:ascii="Arial" w:hAnsi="Arial"/>
        </w:rPr>
        <w:br/>
      </w:r>
    </w:p>
    <w:p w14:paraId="4EB4088A" w14:textId="019F5C09" w:rsidR="007525F1" w:rsidRPr="00331B95" w:rsidRDefault="008B4EB2" w:rsidP="007525F1">
      <w:pPr>
        <w:pStyle w:val="NormalWeb"/>
        <w:spacing w:before="0" w:beforeAutospacing="0" w:after="0" w:afterAutospacing="0"/>
        <w:rPr>
          <w:rFonts w:ascii="Arial" w:hAnsi="Arial"/>
        </w:rPr>
      </w:pPr>
      <w:r w:rsidRPr="00331B95">
        <w:rPr>
          <w:rFonts w:ascii="Arial" w:hAnsi="Arial"/>
        </w:rPr>
        <w:t>DPH</w:t>
      </w:r>
      <w:r w:rsidR="009C0DF3" w:rsidRPr="00331B95">
        <w:rPr>
          <w:rFonts w:ascii="Arial" w:hAnsi="Arial"/>
        </w:rPr>
        <w:t xml:space="preserve"> works collaboratively with other state agencies, the SRMCB and </w:t>
      </w:r>
      <w:r w:rsidR="008D711C" w:rsidRPr="00331B95">
        <w:rPr>
          <w:rFonts w:ascii="Arial" w:hAnsi="Arial"/>
        </w:rPr>
        <w:t>MC</w:t>
      </w:r>
      <w:r w:rsidR="00C13CCC" w:rsidRPr="00331B95">
        <w:rPr>
          <w:rFonts w:ascii="Arial" w:hAnsi="Arial"/>
        </w:rPr>
        <w:t>D</w:t>
      </w:r>
      <w:r w:rsidR="008D711C" w:rsidRPr="00331B95">
        <w:rPr>
          <w:rFonts w:ascii="Arial" w:hAnsi="Arial"/>
        </w:rPr>
        <w:t xml:space="preserve">s </w:t>
      </w:r>
      <w:r w:rsidR="009C0DF3" w:rsidRPr="00331B95">
        <w:rPr>
          <w:rFonts w:ascii="Arial" w:hAnsi="Arial"/>
        </w:rPr>
        <w:t xml:space="preserve">to collectively identify and support the use of safe and effective mosquito control measures based on integrated pest management (IPM) principles. </w:t>
      </w:r>
    </w:p>
    <w:p w14:paraId="5689C976" w14:textId="77777777" w:rsidR="00CC6A94" w:rsidRPr="00331B95" w:rsidRDefault="00CC6A94">
      <w:pPr>
        <w:pStyle w:val="NormalWeb"/>
        <w:spacing w:before="0" w:beforeAutospacing="0" w:after="0" w:afterAutospacing="0"/>
        <w:rPr>
          <w:rFonts w:ascii="Arial" w:hAnsi="Arial"/>
          <w:b/>
          <w:color w:val="auto"/>
          <w:u w:val="single"/>
        </w:rPr>
      </w:pPr>
    </w:p>
    <w:p w14:paraId="7F02926C" w14:textId="3E840A34" w:rsidR="00B40F3A" w:rsidRPr="00331B95" w:rsidRDefault="00401128" w:rsidP="00331B95">
      <w:pPr>
        <w:pStyle w:val="Heading3"/>
        <w:rPr>
          <w:b w:val="0"/>
          <w:u w:val="single"/>
        </w:rPr>
      </w:pPr>
      <w:r w:rsidRPr="00401128">
        <w:rPr>
          <w:u w:val="single"/>
        </w:rPr>
        <w:t xml:space="preserve">A. </w:t>
      </w:r>
      <w:r w:rsidR="007303BC" w:rsidRPr="00331B95">
        <w:rPr>
          <w:u w:val="single"/>
        </w:rPr>
        <w:t>Risk Assessment</w:t>
      </w:r>
    </w:p>
    <w:p w14:paraId="20B84248" w14:textId="77777777" w:rsidR="005E36BA" w:rsidRPr="00331B95" w:rsidRDefault="005E36BA" w:rsidP="005E36BA">
      <w:pPr>
        <w:pStyle w:val="NormalWeb"/>
        <w:spacing w:before="0" w:beforeAutospacing="0" w:after="0" w:afterAutospacing="0"/>
        <w:ind w:left="360"/>
        <w:rPr>
          <w:rFonts w:ascii="Arial" w:hAnsi="Arial"/>
          <w:b/>
          <w:color w:val="auto"/>
          <w:u w:val="single"/>
        </w:rPr>
      </w:pPr>
    </w:p>
    <w:p w14:paraId="57D3802C" w14:textId="5A9850C8" w:rsidR="00B40F3A" w:rsidRPr="00331B95" w:rsidRDefault="00B40F3A" w:rsidP="00B40F3A">
      <w:pPr>
        <w:pStyle w:val="NormalWeb"/>
        <w:spacing w:before="0" w:beforeAutospacing="0" w:after="0" w:afterAutospacing="0"/>
        <w:rPr>
          <w:rFonts w:ascii="Arial" w:hAnsi="Arial"/>
          <w:color w:val="auto"/>
        </w:rPr>
      </w:pPr>
      <w:r w:rsidRPr="00331B95">
        <w:rPr>
          <w:rFonts w:ascii="Arial" w:hAnsi="Arial"/>
          <w:color w:val="auto"/>
        </w:rPr>
        <w:t xml:space="preserve">Human cases of </w:t>
      </w:r>
      <w:r w:rsidR="008B4EB2" w:rsidRPr="00331B95">
        <w:rPr>
          <w:rFonts w:ascii="Arial" w:hAnsi="Arial"/>
          <w:color w:val="auto"/>
        </w:rPr>
        <w:t>EEE</w:t>
      </w:r>
      <w:r w:rsidRPr="00331B95">
        <w:rPr>
          <w:rFonts w:ascii="Arial" w:hAnsi="Arial"/>
          <w:color w:val="auto"/>
        </w:rPr>
        <w:t xml:space="preserve"> and WNV occur primarily in August and September although the specific timing of the peak disease transmission season is affected by mosquito populations, level of virus activity and weather conditions</w:t>
      </w:r>
      <w:r w:rsidR="00031586" w:rsidRPr="00331B95">
        <w:rPr>
          <w:rFonts w:ascii="Arial" w:hAnsi="Arial"/>
          <w:color w:val="auto"/>
        </w:rPr>
        <w:t xml:space="preserve"> (Figure </w:t>
      </w:r>
      <w:r w:rsidR="00434202" w:rsidRPr="00331B95">
        <w:rPr>
          <w:rFonts w:ascii="Arial" w:hAnsi="Arial"/>
          <w:color w:val="auto"/>
        </w:rPr>
        <w:t>4</w:t>
      </w:r>
      <w:r w:rsidR="00C96C3E" w:rsidRPr="00331B95">
        <w:rPr>
          <w:rFonts w:ascii="Arial" w:hAnsi="Arial"/>
          <w:color w:val="auto"/>
        </w:rPr>
        <w:t>)</w:t>
      </w:r>
      <w:r w:rsidRPr="00331B95">
        <w:rPr>
          <w:rFonts w:ascii="Arial" w:hAnsi="Arial"/>
          <w:color w:val="auto"/>
        </w:rPr>
        <w:t>.</w:t>
      </w:r>
      <w:r w:rsidR="00B54DD0" w:rsidRPr="00331B95">
        <w:rPr>
          <w:rFonts w:ascii="Arial" w:hAnsi="Arial"/>
          <w:color w:val="auto"/>
        </w:rPr>
        <w:t xml:space="preserve"> Assessing the risk of human disease is an imprecise science that relies on an understanding of the complex ecologic system which supports the virus, knowledge of historical patterns of virus activity</w:t>
      </w:r>
      <w:r w:rsidR="004C6D9E" w:rsidRPr="00331B95">
        <w:rPr>
          <w:rFonts w:ascii="Arial" w:hAnsi="Arial"/>
          <w:color w:val="auto"/>
        </w:rPr>
        <w:t>,</w:t>
      </w:r>
      <w:r w:rsidR="00B54DD0" w:rsidRPr="00331B95">
        <w:rPr>
          <w:rFonts w:ascii="Arial" w:hAnsi="Arial"/>
          <w:color w:val="auto"/>
        </w:rPr>
        <w:t xml:space="preserve"> and experience. Municipalities without access to MC</w:t>
      </w:r>
      <w:r w:rsidR="004C6D9E" w:rsidRPr="00331B95">
        <w:rPr>
          <w:rFonts w:ascii="Arial" w:hAnsi="Arial"/>
          <w:color w:val="auto"/>
        </w:rPr>
        <w:t>D</w:t>
      </w:r>
      <w:r w:rsidR="00B54DD0" w:rsidRPr="00331B95">
        <w:rPr>
          <w:rFonts w:ascii="Arial" w:hAnsi="Arial"/>
          <w:color w:val="auto"/>
        </w:rPr>
        <w:t xml:space="preserve"> membership </w:t>
      </w:r>
      <w:r w:rsidR="00172E10" w:rsidRPr="00331B95">
        <w:rPr>
          <w:rFonts w:ascii="Arial" w:hAnsi="Arial"/>
          <w:color w:val="auto"/>
        </w:rPr>
        <w:t>pose</w:t>
      </w:r>
      <w:r w:rsidR="00B54DD0" w:rsidRPr="00331B95">
        <w:rPr>
          <w:rFonts w:ascii="Arial" w:hAnsi="Arial"/>
          <w:color w:val="auto"/>
        </w:rPr>
        <w:t xml:space="preserve"> challenges for </w:t>
      </w:r>
      <w:r w:rsidR="00172E10" w:rsidRPr="00331B95">
        <w:rPr>
          <w:rFonts w:ascii="Arial" w:hAnsi="Arial"/>
          <w:color w:val="auto"/>
        </w:rPr>
        <w:t xml:space="preserve">accurate and timely </w:t>
      </w:r>
      <w:r w:rsidR="00B54DD0" w:rsidRPr="00331B95">
        <w:rPr>
          <w:rFonts w:ascii="Arial" w:hAnsi="Arial"/>
          <w:color w:val="auto"/>
        </w:rPr>
        <w:t>risk assessment</w:t>
      </w:r>
      <w:r w:rsidR="00172E10" w:rsidRPr="00331B95">
        <w:rPr>
          <w:rFonts w:ascii="Arial" w:hAnsi="Arial"/>
          <w:color w:val="auto"/>
        </w:rPr>
        <w:t>s</w:t>
      </w:r>
      <w:r w:rsidR="00B54DD0" w:rsidRPr="00331B95">
        <w:rPr>
          <w:rFonts w:ascii="Arial" w:hAnsi="Arial"/>
          <w:color w:val="auto"/>
        </w:rPr>
        <w:t xml:space="preserve">. Surveillance in these areas relies on the resources of the </w:t>
      </w:r>
      <w:r w:rsidR="008B4EB2" w:rsidRPr="00331B95">
        <w:rPr>
          <w:rFonts w:ascii="Arial" w:hAnsi="Arial"/>
          <w:color w:val="auto"/>
        </w:rPr>
        <w:t>DPH</w:t>
      </w:r>
      <w:r w:rsidR="00B54DD0" w:rsidRPr="00331B95">
        <w:rPr>
          <w:rFonts w:ascii="Arial" w:hAnsi="Arial"/>
          <w:color w:val="auto"/>
        </w:rPr>
        <w:t xml:space="preserve"> Arbovirus Program </w:t>
      </w:r>
      <w:r w:rsidR="007675AD" w:rsidRPr="00331B95">
        <w:rPr>
          <w:rFonts w:ascii="Arial" w:hAnsi="Arial"/>
          <w:color w:val="auto"/>
        </w:rPr>
        <w:t xml:space="preserve">and </w:t>
      </w:r>
      <w:r w:rsidR="00B54DD0" w:rsidRPr="00331B95">
        <w:rPr>
          <w:rFonts w:ascii="Arial" w:hAnsi="Arial"/>
          <w:color w:val="auto"/>
        </w:rPr>
        <w:t>may not occur reliably throughout the season</w:t>
      </w:r>
      <w:r w:rsidR="00172E10" w:rsidRPr="00331B95">
        <w:rPr>
          <w:rFonts w:ascii="Arial" w:hAnsi="Arial"/>
          <w:color w:val="auto"/>
        </w:rPr>
        <w:t xml:space="preserve">. </w:t>
      </w:r>
      <w:r w:rsidR="007675AD" w:rsidRPr="00331B95">
        <w:rPr>
          <w:rFonts w:ascii="Arial" w:hAnsi="Arial"/>
          <w:color w:val="auto"/>
        </w:rPr>
        <w:t>This is particularly true during a</w:t>
      </w:r>
      <w:r w:rsidR="00B97DCD" w:rsidRPr="00331B95">
        <w:rPr>
          <w:rFonts w:ascii="Arial" w:hAnsi="Arial"/>
          <w:color w:val="auto"/>
        </w:rPr>
        <w:t>n</w:t>
      </w:r>
      <w:r w:rsidR="007675AD" w:rsidRPr="00331B95">
        <w:rPr>
          <w:rFonts w:ascii="Arial" w:hAnsi="Arial"/>
          <w:color w:val="auto"/>
        </w:rPr>
        <w:t xml:space="preserve"> EEE outbreak cycle when demand for surveillance resources peaks. </w:t>
      </w:r>
      <w:r w:rsidR="00172E10" w:rsidRPr="00331B95">
        <w:rPr>
          <w:rFonts w:ascii="Arial" w:hAnsi="Arial"/>
          <w:color w:val="auto"/>
        </w:rPr>
        <w:t>The municipalities</w:t>
      </w:r>
      <w:r w:rsidR="007675AD" w:rsidRPr="00331B95">
        <w:rPr>
          <w:rFonts w:ascii="Arial" w:hAnsi="Arial"/>
          <w:color w:val="auto"/>
        </w:rPr>
        <w:t xml:space="preserve"> without an MCD also</w:t>
      </w:r>
      <w:r w:rsidR="00172E10" w:rsidRPr="00331B95">
        <w:rPr>
          <w:rFonts w:ascii="Arial" w:hAnsi="Arial"/>
          <w:color w:val="auto"/>
        </w:rPr>
        <w:t xml:space="preserve"> do</w:t>
      </w:r>
      <w:r w:rsidR="00B54DD0" w:rsidRPr="00331B95">
        <w:rPr>
          <w:rFonts w:ascii="Arial" w:hAnsi="Arial"/>
          <w:color w:val="auto"/>
        </w:rPr>
        <w:t xml:space="preserve"> not have the advantage of multiple years of surveillance data for comparisons or the intimate knowledge and understanding of the local habitat that an established MC</w:t>
      </w:r>
      <w:r w:rsidR="004C6D9E" w:rsidRPr="00331B95">
        <w:rPr>
          <w:rFonts w:ascii="Arial" w:hAnsi="Arial"/>
          <w:color w:val="auto"/>
        </w:rPr>
        <w:t>D</w:t>
      </w:r>
      <w:r w:rsidR="00B54DD0" w:rsidRPr="00331B95">
        <w:rPr>
          <w:rFonts w:ascii="Arial" w:hAnsi="Arial"/>
          <w:color w:val="auto"/>
        </w:rPr>
        <w:t xml:space="preserve"> provides.</w:t>
      </w:r>
    </w:p>
    <w:p w14:paraId="67E904C7" w14:textId="77777777" w:rsidR="009C0DF3" w:rsidRPr="00331B95" w:rsidRDefault="009C0DF3">
      <w:pPr>
        <w:pStyle w:val="NormalWeb"/>
        <w:spacing w:before="0" w:beforeAutospacing="0" w:after="0" w:afterAutospacing="0"/>
        <w:rPr>
          <w:rFonts w:ascii="Arial" w:hAnsi="Arial"/>
          <w:color w:val="auto"/>
          <w:u w:val="single"/>
        </w:rPr>
      </w:pPr>
    </w:p>
    <w:p w14:paraId="71693C9A" w14:textId="1DE1F14C" w:rsidR="00187622" w:rsidRPr="00331B95" w:rsidRDefault="008B4EB2">
      <w:pPr>
        <w:pStyle w:val="NormalWeb"/>
        <w:spacing w:before="0" w:beforeAutospacing="0" w:after="0" w:afterAutospacing="0"/>
        <w:rPr>
          <w:rFonts w:ascii="Arial" w:hAnsi="Arial"/>
        </w:rPr>
      </w:pPr>
      <w:r w:rsidRPr="00331B95">
        <w:rPr>
          <w:rFonts w:ascii="Arial" w:hAnsi="Arial"/>
          <w:color w:val="auto"/>
        </w:rPr>
        <w:t>DPH</w:t>
      </w:r>
      <w:r w:rsidR="005822A8" w:rsidRPr="00331B95">
        <w:rPr>
          <w:rFonts w:ascii="Arial" w:hAnsi="Arial"/>
          <w:color w:val="auto"/>
        </w:rPr>
        <w:t xml:space="preserve"> uses data from arbovirus surveillance to </w:t>
      </w:r>
      <w:r w:rsidR="008D711C" w:rsidRPr="00331B95">
        <w:rPr>
          <w:rFonts w:ascii="Arial" w:hAnsi="Arial"/>
          <w:color w:val="auto"/>
        </w:rPr>
        <w:t>assess</w:t>
      </w:r>
      <w:r w:rsidR="009C0DF3" w:rsidRPr="00331B95">
        <w:rPr>
          <w:rFonts w:ascii="Arial" w:hAnsi="Arial"/>
          <w:color w:val="auto"/>
        </w:rPr>
        <w:t xml:space="preserve"> human risk levels as outlined in the phased response tables </w:t>
      </w:r>
      <w:r w:rsidR="009C0DF3" w:rsidRPr="00331B95">
        <w:rPr>
          <w:rFonts w:ascii="Arial" w:hAnsi="Arial"/>
        </w:rPr>
        <w:t>o</w:t>
      </w:r>
      <w:r w:rsidR="009C0DF3" w:rsidRPr="00331B95">
        <w:rPr>
          <w:rFonts w:ascii="Arial" w:hAnsi="Arial"/>
          <w:color w:val="auto"/>
        </w:rPr>
        <w:t xml:space="preserve">f this plan. </w:t>
      </w:r>
      <w:r w:rsidR="009C0DF3" w:rsidRPr="00331B95">
        <w:rPr>
          <w:rFonts w:ascii="Arial" w:hAnsi="Arial"/>
          <w:b/>
          <w:color w:val="auto"/>
        </w:rPr>
        <w:t xml:space="preserve">Risk levels are defined for </w:t>
      </w:r>
      <w:r w:rsidR="009C4340" w:rsidRPr="00331B95">
        <w:rPr>
          <w:rFonts w:ascii="Arial" w:hAnsi="Arial"/>
          <w:b/>
          <w:color w:val="auto"/>
        </w:rPr>
        <w:t>"</w:t>
      </w:r>
      <w:r w:rsidR="009C0DF3" w:rsidRPr="00331B95">
        <w:rPr>
          <w:rFonts w:ascii="Arial" w:hAnsi="Arial"/>
          <w:b/>
          <w:color w:val="auto"/>
        </w:rPr>
        <w:t>focal areas</w:t>
      </w:r>
      <w:r w:rsidR="009C4340" w:rsidRPr="00331B95">
        <w:rPr>
          <w:rFonts w:ascii="Arial" w:hAnsi="Arial"/>
          <w:b/>
          <w:color w:val="auto"/>
        </w:rPr>
        <w:t>"</w:t>
      </w:r>
      <w:r w:rsidR="009C0DF3" w:rsidRPr="00331B95">
        <w:rPr>
          <w:rFonts w:ascii="Arial" w:hAnsi="Arial"/>
          <w:b/>
          <w:color w:val="auto"/>
        </w:rPr>
        <w:t xml:space="preserve">. </w:t>
      </w:r>
      <w:r w:rsidR="009C0DF3" w:rsidRPr="00331B95">
        <w:rPr>
          <w:rFonts w:ascii="Arial" w:hAnsi="Arial"/>
          <w:b/>
        </w:rPr>
        <w:t xml:space="preserve">Focal </w:t>
      </w:r>
      <w:r w:rsidR="009C4340" w:rsidRPr="00331B95">
        <w:rPr>
          <w:rFonts w:ascii="Arial" w:hAnsi="Arial"/>
          <w:b/>
        </w:rPr>
        <w:t>areas</w:t>
      </w:r>
      <w:r w:rsidR="009C0DF3" w:rsidRPr="00331B95">
        <w:rPr>
          <w:rFonts w:ascii="Arial" w:hAnsi="Arial"/>
          <w:b/>
        </w:rPr>
        <w:t xml:space="preserve"> </w:t>
      </w:r>
      <w:r w:rsidR="00FA1D46" w:rsidRPr="00331B95">
        <w:rPr>
          <w:rFonts w:ascii="Arial" w:hAnsi="Arial"/>
          <w:b/>
        </w:rPr>
        <w:t xml:space="preserve">frequently, but not always, </w:t>
      </w:r>
      <w:r w:rsidR="009C0DF3" w:rsidRPr="00331B95">
        <w:rPr>
          <w:rFonts w:ascii="Arial" w:hAnsi="Arial"/>
          <w:b/>
        </w:rPr>
        <w:t>incorporate multiple towns</w:t>
      </w:r>
      <w:r w:rsidR="0036120C" w:rsidRPr="00331B95">
        <w:rPr>
          <w:rFonts w:ascii="Arial" w:hAnsi="Arial"/>
          <w:b/>
        </w:rPr>
        <w:t>,</w:t>
      </w:r>
      <w:r w:rsidR="009C0DF3" w:rsidRPr="00331B95">
        <w:rPr>
          <w:rFonts w:ascii="Arial" w:hAnsi="Arial"/>
          <w:b/>
        </w:rPr>
        <w:t xml:space="preserve"> or cities. Factors considered in the </w:t>
      </w:r>
      <w:r w:rsidR="001D2F4E" w:rsidRPr="00331B95">
        <w:rPr>
          <w:rFonts w:ascii="Arial" w:hAnsi="Arial"/>
          <w:b/>
        </w:rPr>
        <w:t xml:space="preserve">assessment </w:t>
      </w:r>
      <w:r w:rsidR="009C0DF3" w:rsidRPr="00331B95">
        <w:rPr>
          <w:rFonts w:ascii="Arial" w:hAnsi="Arial"/>
          <w:b/>
        </w:rPr>
        <w:t>of human risk</w:t>
      </w:r>
      <w:r w:rsidR="001D2F4E" w:rsidRPr="00331B95">
        <w:rPr>
          <w:rFonts w:ascii="Arial" w:hAnsi="Arial"/>
          <w:b/>
        </w:rPr>
        <w:t xml:space="preserve"> and the outlining of a particular focal area include</w:t>
      </w:r>
      <w:r w:rsidR="00CF6CBC" w:rsidRPr="00331B95">
        <w:rPr>
          <w:rFonts w:ascii="Arial" w:hAnsi="Arial"/>
          <w:b/>
        </w:rPr>
        <w:t>:</w:t>
      </w:r>
      <w:r w:rsidR="009C0DF3" w:rsidRPr="00331B95">
        <w:rPr>
          <w:rFonts w:ascii="Arial" w:hAnsi="Arial"/>
          <w:b/>
        </w:rPr>
        <w:t xml:space="preserve"> mosquito habitat, virus isolations</w:t>
      </w:r>
      <w:r w:rsidR="009146AB" w:rsidRPr="00331B95">
        <w:rPr>
          <w:rFonts w:ascii="Arial" w:hAnsi="Arial"/>
          <w:b/>
        </w:rPr>
        <w:t xml:space="preserve"> in surveillance specimens from previous years</w:t>
      </w:r>
      <w:r w:rsidR="009C0DF3" w:rsidRPr="00331B95">
        <w:rPr>
          <w:rFonts w:ascii="Arial" w:hAnsi="Arial"/>
          <w:b/>
        </w:rPr>
        <w:t xml:space="preserve">, human population densities, </w:t>
      </w:r>
      <w:r w:rsidR="00C50CAB" w:rsidRPr="00331B95">
        <w:rPr>
          <w:rFonts w:ascii="Arial" w:hAnsi="Arial"/>
          <w:b/>
        </w:rPr>
        <w:t xml:space="preserve">type and </w:t>
      </w:r>
      <w:r w:rsidR="009C0DF3" w:rsidRPr="00331B95">
        <w:rPr>
          <w:rFonts w:ascii="Arial" w:hAnsi="Arial"/>
          <w:b/>
        </w:rPr>
        <w:t xml:space="preserve">timing of recent isolations of virus in mosquitoes, </w:t>
      </w:r>
      <w:r w:rsidR="00C50CAB" w:rsidRPr="00331B95">
        <w:rPr>
          <w:rFonts w:ascii="Arial" w:hAnsi="Arial"/>
          <w:b/>
        </w:rPr>
        <w:t xml:space="preserve">occurrence of human case(s) in the current or previous years, </w:t>
      </w:r>
      <w:r w:rsidR="009C0DF3" w:rsidRPr="00331B95">
        <w:rPr>
          <w:rFonts w:ascii="Arial" w:hAnsi="Arial"/>
          <w:b/>
        </w:rPr>
        <w:t>current and predicted weather</w:t>
      </w:r>
      <w:r w:rsidR="008D711C" w:rsidRPr="00331B95">
        <w:rPr>
          <w:rFonts w:ascii="Arial" w:hAnsi="Arial"/>
          <w:b/>
        </w:rPr>
        <w:t xml:space="preserve"> patterns</w:t>
      </w:r>
      <w:r w:rsidR="0036120C" w:rsidRPr="00331B95">
        <w:rPr>
          <w:rFonts w:ascii="Arial" w:hAnsi="Arial"/>
          <w:b/>
        </w:rPr>
        <w:t>,</w:t>
      </w:r>
      <w:r w:rsidR="009C0DF3" w:rsidRPr="00331B95">
        <w:rPr>
          <w:rFonts w:ascii="Arial" w:hAnsi="Arial"/>
          <w:b/>
        </w:rPr>
        <w:t xml:space="preserve"> and seasonal</w:t>
      </w:r>
      <w:r w:rsidR="005B7B60" w:rsidRPr="00331B95">
        <w:rPr>
          <w:rFonts w:ascii="Arial" w:hAnsi="Arial"/>
          <w:b/>
        </w:rPr>
        <w:t>ity of</w:t>
      </w:r>
      <w:r w:rsidR="009C0DF3" w:rsidRPr="00331B95">
        <w:rPr>
          <w:rFonts w:ascii="Arial" w:hAnsi="Arial"/>
          <w:b/>
        </w:rPr>
        <w:t xml:space="preserve"> conditions needed to present risk of human disease.</w:t>
      </w:r>
      <w:r w:rsidR="001D2F4E" w:rsidRPr="00331B95">
        <w:rPr>
          <w:rFonts w:ascii="Arial" w:hAnsi="Arial"/>
          <w:b/>
        </w:rPr>
        <w:t xml:space="preserve"> </w:t>
      </w:r>
      <w:r w:rsidR="001D2F4E" w:rsidRPr="00331B95">
        <w:rPr>
          <w:rFonts w:ascii="Arial" w:hAnsi="Arial"/>
        </w:rPr>
        <w:t xml:space="preserve">In general, focal areas are likely to include the municipality with the positive finding and </w:t>
      </w:r>
      <w:r w:rsidR="00A8346C" w:rsidRPr="00331B95">
        <w:rPr>
          <w:rFonts w:ascii="Arial" w:hAnsi="Arial"/>
        </w:rPr>
        <w:t>most</w:t>
      </w:r>
      <w:r w:rsidR="001D2F4E" w:rsidRPr="00331B95">
        <w:rPr>
          <w:rFonts w:ascii="Arial" w:hAnsi="Arial"/>
        </w:rPr>
        <w:t xml:space="preserve"> adjacent </w:t>
      </w:r>
      <w:r w:rsidR="001D297B" w:rsidRPr="00331B95">
        <w:rPr>
          <w:rFonts w:ascii="Arial" w:hAnsi="Arial"/>
        </w:rPr>
        <w:t>municipalities</w:t>
      </w:r>
      <w:r w:rsidR="001D2F4E" w:rsidRPr="00331B95">
        <w:rPr>
          <w:rFonts w:ascii="Arial" w:hAnsi="Arial"/>
        </w:rPr>
        <w:t>.</w:t>
      </w:r>
      <w:r w:rsidR="00FA1D46" w:rsidRPr="00331B95">
        <w:rPr>
          <w:rFonts w:ascii="Arial" w:hAnsi="Arial"/>
        </w:rPr>
        <w:t xml:space="preserve"> In general, assignment of risk will involve identifying the highest risk </w:t>
      </w:r>
      <w:r w:rsidR="001D297B" w:rsidRPr="00331B95">
        <w:rPr>
          <w:rFonts w:ascii="Arial" w:hAnsi="Arial"/>
        </w:rPr>
        <w:t xml:space="preserve">municipalities </w:t>
      </w:r>
      <w:r w:rsidR="00FA1D46" w:rsidRPr="00331B95">
        <w:rPr>
          <w:rFonts w:ascii="Arial" w:hAnsi="Arial"/>
        </w:rPr>
        <w:t xml:space="preserve">and then setting surrounding </w:t>
      </w:r>
      <w:r w:rsidR="001D297B" w:rsidRPr="00331B95">
        <w:rPr>
          <w:rFonts w:ascii="Arial" w:hAnsi="Arial"/>
        </w:rPr>
        <w:t xml:space="preserve">municipalities </w:t>
      </w:r>
      <w:r w:rsidR="00FA1D46" w:rsidRPr="00331B95">
        <w:rPr>
          <w:rFonts w:ascii="Arial" w:hAnsi="Arial"/>
        </w:rPr>
        <w:t xml:space="preserve">at the next highest risk level. For example, when </w:t>
      </w:r>
      <w:r w:rsidR="009A22BE" w:rsidRPr="00331B95">
        <w:rPr>
          <w:rFonts w:ascii="Arial" w:hAnsi="Arial"/>
        </w:rPr>
        <w:t xml:space="preserve">evidence exists that </w:t>
      </w:r>
      <w:r w:rsidR="00FA1D46" w:rsidRPr="00331B95">
        <w:rPr>
          <w:rFonts w:ascii="Arial" w:hAnsi="Arial"/>
        </w:rPr>
        <w:t xml:space="preserve">a focal area is </w:t>
      </w:r>
      <w:r w:rsidR="009A22BE" w:rsidRPr="00331B95">
        <w:rPr>
          <w:rFonts w:ascii="Arial" w:hAnsi="Arial"/>
        </w:rPr>
        <w:t>at</w:t>
      </w:r>
      <w:r w:rsidR="0036120C" w:rsidRPr="00331B95">
        <w:rPr>
          <w:rFonts w:ascii="Arial" w:hAnsi="Arial"/>
        </w:rPr>
        <w:t xml:space="preserve"> </w:t>
      </w:r>
      <w:r w:rsidR="00FA1D46" w:rsidRPr="00331B95">
        <w:rPr>
          <w:rFonts w:ascii="Arial" w:hAnsi="Arial"/>
        </w:rPr>
        <w:t xml:space="preserve">high risk for EEE, in most cases, adjacent </w:t>
      </w:r>
      <w:r w:rsidR="001D297B" w:rsidRPr="00331B95">
        <w:rPr>
          <w:rFonts w:ascii="Arial" w:hAnsi="Arial"/>
        </w:rPr>
        <w:t xml:space="preserve">municipalities </w:t>
      </w:r>
      <w:r w:rsidR="00FA1D46" w:rsidRPr="00331B95">
        <w:rPr>
          <w:rFonts w:ascii="Arial" w:hAnsi="Arial"/>
        </w:rPr>
        <w:t>will be set at moderate.</w:t>
      </w:r>
      <w:r w:rsidR="00C96C3E" w:rsidRPr="00331B95">
        <w:rPr>
          <w:rFonts w:ascii="Arial" w:hAnsi="Arial"/>
        </w:rPr>
        <w:t xml:space="preserve"> </w:t>
      </w:r>
      <w:r w:rsidR="00C50CAB" w:rsidRPr="00331B95">
        <w:rPr>
          <w:rFonts w:ascii="Arial" w:hAnsi="Arial"/>
        </w:rPr>
        <w:t>Geographic areas commonly associated with human cases will have larger focal areas than those without a repeated history of human cases.</w:t>
      </w:r>
    </w:p>
    <w:p w14:paraId="6D46D8E1" w14:textId="77777777" w:rsidR="00F46672" w:rsidRPr="00331B95" w:rsidRDefault="00F46672">
      <w:pPr>
        <w:pStyle w:val="NormalWeb"/>
        <w:spacing w:before="0" w:beforeAutospacing="0" w:after="0" w:afterAutospacing="0"/>
        <w:rPr>
          <w:rFonts w:ascii="Arial" w:hAnsi="Arial"/>
        </w:rPr>
      </w:pPr>
    </w:p>
    <w:p w14:paraId="7DCD36B5" w14:textId="5CCD7B62" w:rsidR="00F76AFF" w:rsidRPr="00331B95" w:rsidRDefault="00F76AFF">
      <w:pPr>
        <w:pStyle w:val="NormalWeb"/>
        <w:spacing w:before="0" w:beforeAutospacing="0" w:after="0" w:afterAutospacing="0"/>
        <w:rPr>
          <w:rFonts w:ascii="Arial" w:hAnsi="Arial"/>
        </w:rPr>
      </w:pPr>
      <w:r w:rsidRPr="00331B95">
        <w:rPr>
          <w:rFonts w:ascii="Arial" w:hAnsi="Arial"/>
        </w:rPr>
        <w:t xml:space="preserve">Due to the required interaction between specific mosquito species and infected bird species that underly both </w:t>
      </w:r>
      <w:r w:rsidR="008B4EB2" w:rsidRPr="00331B95">
        <w:rPr>
          <w:rFonts w:ascii="Arial" w:hAnsi="Arial"/>
        </w:rPr>
        <w:t>EEE</w:t>
      </w:r>
      <w:r w:rsidRPr="00331B95">
        <w:rPr>
          <w:rFonts w:ascii="Arial" w:hAnsi="Arial"/>
        </w:rPr>
        <w:t xml:space="preserve"> and WNV activity, each virus has particular types of habitat where activity is likely to be greatest. </w:t>
      </w:r>
      <w:r w:rsidR="00172E10" w:rsidRPr="00331B95">
        <w:rPr>
          <w:rFonts w:ascii="Arial" w:hAnsi="Arial"/>
        </w:rPr>
        <w:t>Culex</w:t>
      </w:r>
      <w:r w:rsidRPr="00331B95">
        <w:rPr>
          <w:rFonts w:ascii="Arial" w:hAnsi="Arial"/>
          <w:i/>
        </w:rPr>
        <w:t xml:space="preserve"> pipiens</w:t>
      </w:r>
      <w:r w:rsidRPr="00331B95">
        <w:rPr>
          <w:rFonts w:ascii="Arial" w:hAnsi="Arial"/>
        </w:rPr>
        <w:t xml:space="preserve"> and </w:t>
      </w:r>
      <w:proofErr w:type="spellStart"/>
      <w:r w:rsidRPr="00331B95">
        <w:rPr>
          <w:rFonts w:ascii="Arial" w:hAnsi="Arial"/>
          <w:i/>
        </w:rPr>
        <w:t>Cx</w:t>
      </w:r>
      <w:proofErr w:type="spellEnd"/>
      <w:r w:rsidRPr="00331B95">
        <w:rPr>
          <w:rFonts w:ascii="Arial" w:hAnsi="Arial"/>
          <w:i/>
        </w:rPr>
        <w:t xml:space="preserve"> </w:t>
      </w:r>
      <w:proofErr w:type="spellStart"/>
      <w:r w:rsidRPr="00331B95">
        <w:rPr>
          <w:rFonts w:ascii="Arial" w:hAnsi="Arial"/>
          <w:i/>
        </w:rPr>
        <w:t>restuans</w:t>
      </w:r>
      <w:proofErr w:type="spellEnd"/>
      <w:r w:rsidR="00B623D7" w:rsidRPr="00331B95">
        <w:rPr>
          <w:rFonts w:ascii="Arial" w:hAnsi="Arial"/>
          <w:i/>
        </w:rPr>
        <w:t>,</w:t>
      </w:r>
      <w:r w:rsidRPr="00331B95">
        <w:rPr>
          <w:rFonts w:ascii="Arial" w:hAnsi="Arial"/>
        </w:rPr>
        <w:t xml:space="preserve"> mosquito species that trans</w:t>
      </w:r>
      <w:r w:rsidR="00A450B2" w:rsidRPr="00331B95">
        <w:rPr>
          <w:rFonts w:ascii="Arial" w:hAnsi="Arial"/>
        </w:rPr>
        <w:t>m</w:t>
      </w:r>
      <w:r w:rsidRPr="00331B95">
        <w:rPr>
          <w:rFonts w:ascii="Arial" w:hAnsi="Arial"/>
        </w:rPr>
        <w:t>it WNV</w:t>
      </w:r>
      <w:r w:rsidR="00B623D7" w:rsidRPr="00331B95">
        <w:rPr>
          <w:rFonts w:ascii="Arial" w:hAnsi="Arial"/>
        </w:rPr>
        <w:t>,</w:t>
      </w:r>
      <w:r w:rsidRPr="00331B95">
        <w:rPr>
          <w:rFonts w:ascii="Arial" w:hAnsi="Arial"/>
        </w:rPr>
        <w:t xml:space="preserve"> are more common in urban and densely populated suburban areas.</w:t>
      </w:r>
      <w:r w:rsidR="00A80AA3" w:rsidRPr="00331B95">
        <w:rPr>
          <w:rFonts w:ascii="Arial" w:hAnsi="Arial"/>
        </w:rPr>
        <w:t xml:space="preserve"> </w:t>
      </w:r>
      <w:r w:rsidR="00172E10" w:rsidRPr="00331B95">
        <w:rPr>
          <w:rFonts w:ascii="Arial" w:hAnsi="Arial"/>
        </w:rPr>
        <w:t>Many</w:t>
      </w:r>
      <w:r w:rsidR="00A80AA3" w:rsidRPr="00331B95">
        <w:rPr>
          <w:rFonts w:ascii="Arial" w:hAnsi="Arial"/>
        </w:rPr>
        <w:t xml:space="preserve"> bird species can carry WNV but some of the most important species in the northeast are American robins, House sparrows and Gray catbirds; all of these birds </w:t>
      </w:r>
      <w:r w:rsidR="00172E10" w:rsidRPr="00331B95">
        <w:rPr>
          <w:rFonts w:ascii="Arial" w:hAnsi="Arial"/>
        </w:rPr>
        <w:t xml:space="preserve">are </w:t>
      </w:r>
      <w:r w:rsidR="00A80AA3" w:rsidRPr="00331B95">
        <w:rPr>
          <w:rFonts w:ascii="Arial" w:hAnsi="Arial"/>
        </w:rPr>
        <w:t xml:space="preserve">commonly found in those same urban and suburban areas. EEE activity </w:t>
      </w:r>
      <w:r w:rsidR="00172E10" w:rsidRPr="00331B95">
        <w:rPr>
          <w:rFonts w:ascii="Arial" w:hAnsi="Arial"/>
        </w:rPr>
        <w:t>involves different vectors, habitat and bird species.</w:t>
      </w:r>
      <w:r w:rsidR="0068272B" w:rsidRPr="00331B95">
        <w:rPr>
          <w:rFonts w:ascii="Arial" w:hAnsi="Arial"/>
        </w:rPr>
        <w:t xml:space="preserve"> </w:t>
      </w:r>
      <w:r w:rsidR="00A80AA3" w:rsidRPr="00331B95">
        <w:rPr>
          <w:rFonts w:ascii="Arial" w:hAnsi="Arial"/>
          <w:i/>
        </w:rPr>
        <w:t>Culiseta melanura</w:t>
      </w:r>
      <w:r w:rsidR="00A80AA3" w:rsidRPr="00331B95">
        <w:rPr>
          <w:rFonts w:ascii="Arial" w:hAnsi="Arial"/>
        </w:rPr>
        <w:t xml:space="preserve">, the species that amplifies EEE virus within bird populations, is produced in acidic hardwood swamps, </w:t>
      </w:r>
      <w:r w:rsidR="00172E10" w:rsidRPr="00331B95">
        <w:rPr>
          <w:rFonts w:ascii="Arial" w:hAnsi="Arial"/>
        </w:rPr>
        <w:t>specifically</w:t>
      </w:r>
      <w:r w:rsidR="00A80AA3" w:rsidRPr="00331B95">
        <w:rPr>
          <w:rFonts w:ascii="Arial" w:hAnsi="Arial"/>
        </w:rPr>
        <w:t xml:space="preserve"> red maple and white cedar swamp</w:t>
      </w:r>
      <w:r w:rsidR="00A450B2" w:rsidRPr="00331B95">
        <w:rPr>
          <w:rFonts w:ascii="Arial" w:hAnsi="Arial"/>
        </w:rPr>
        <w:t xml:space="preserve">s. </w:t>
      </w:r>
      <w:r w:rsidR="00307EEC" w:rsidRPr="00331B95">
        <w:rPr>
          <w:rFonts w:ascii="Arial" w:hAnsi="Arial"/>
        </w:rPr>
        <w:t xml:space="preserve">Bird species likely to play significant roles in EEE amplification and which occur in these habitats, include </w:t>
      </w:r>
      <w:proofErr w:type="spellStart"/>
      <w:r w:rsidR="00307EEC" w:rsidRPr="00331B95">
        <w:rPr>
          <w:rFonts w:ascii="Arial" w:hAnsi="Arial"/>
        </w:rPr>
        <w:t>Woodthrush</w:t>
      </w:r>
      <w:proofErr w:type="spellEnd"/>
      <w:r w:rsidR="00307EEC" w:rsidRPr="00331B95">
        <w:rPr>
          <w:rFonts w:ascii="Arial" w:hAnsi="Arial"/>
        </w:rPr>
        <w:t xml:space="preserve">, American Robin and Tufted Titmouse. </w:t>
      </w:r>
      <w:r w:rsidR="00A450B2" w:rsidRPr="00331B95">
        <w:rPr>
          <w:rFonts w:ascii="Arial" w:hAnsi="Arial"/>
        </w:rPr>
        <w:t>The greatest density of this type of habitat occurs in Bristol and Plymouth counties</w:t>
      </w:r>
      <w:r w:rsidR="00532CD4" w:rsidRPr="00331B95">
        <w:rPr>
          <w:rFonts w:ascii="Arial" w:hAnsi="Arial"/>
        </w:rPr>
        <w:t>.</w:t>
      </w:r>
      <w:r w:rsidR="00172E10" w:rsidRPr="00331B95">
        <w:rPr>
          <w:rFonts w:ascii="Arial" w:hAnsi="Arial"/>
        </w:rPr>
        <w:t xml:space="preserve"> </w:t>
      </w:r>
      <w:r w:rsidR="00532CD4" w:rsidRPr="00331B95">
        <w:rPr>
          <w:rFonts w:ascii="Arial" w:hAnsi="Arial"/>
        </w:rPr>
        <w:t>H</w:t>
      </w:r>
      <w:r w:rsidR="00172E10" w:rsidRPr="00331B95">
        <w:rPr>
          <w:rFonts w:ascii="Arial" w:hAnsi="Arial"/>
        </w:rPr>
        <w:t>owever</w:t>
      </w:r>
      <w:r w:rsidR="00532CD4" w:rsidRPr="00331B95">
        <w:rPr>
          <w:rFonts w:ascii="Arial" w:hAnsi="Arial"/>
        </w:rPr>
        <w:t>,</w:t>
      </w:r>
      <w:r w:rsidR="00172E10" w:rsidRPr="00331B95">
        <w:rPr>
          <w:rFonts w:ascii="Arial" w:hAnsi="Arial"/>
        </w:rPr>
        <w:t xml:space="preserve"> this habitat </w:t>
      </w:r>
      <w:r w:rsidR="00532CD4" w:rsidRPr="00331B95">
        <w:rPr>
          <w:rFonts w:ascii="Arial" w:hAnsi="Arial"/>
        </w:rPr>
        <w:t>is also</w:t>
      </w:r>
      <w:r w:rsidR="00A450B2" w:rsidRPr="00331B95">
        <w:rPr>
          <w:rFonts w:ascii="Arial" w:hAnsi="Arial"/>
        </w:rPr>
        <w:t xml:space="preserve"> </w:t>
      </w:r>
      <w:r w:rsidR="00532CD4" w:rsidRPr="00331B95">
        <w:rPr>
          <w:rFonts w:ascii="Arial" w:hAnsi="Arial"/>
        </w:rPr>
        <w:t xml:space="preserve">found throughout </w:t>
      </w:r>
      <w:r w:rsidR="00A450B2" w:rsidRPr="00331B95">
        <w:rPr>
          <w:rFonts w:ascii="Arial" w:hAnsi="Arial"/>
        </w:rPr>
        <w:t xml:space="preserve">Massachusetts </w:t>
      </w:r>
      <w:r w:rsidR="00532CD4" w:rsidRPr="00331B95">
        <w:rPr>
          <w:rFonts w:ascii="Arial" w:hAnsi="Arial"/>
        </w:rPr>
        <w:t xml:space="preserve">typically in smaller fragmented wetlands. </w:t>
      </w:r>
      <w:r w:rsidR="00A450B2" w:rsidRPr="00331B95">
        <w:rPr>
          <w:rFonts w:ascii="Arial" w:hAnsi="Arial"/>
        </w:rPr>
        <w:t xml:space="preserve">Cattail marshes and other habitats that support </w:t>
      </w:r>
      <w:proofErr w:type="spellStart"/>
      <w:r w:rsidR="00A450B2" w:rsidRPr="00331B95">
        <w:rPr>
          <w:rFonts w:ascii="Arial" w:hAnsi="Arial"/>
          <w:i/>
        </w:rPr>
        <w:t>Cq.perturbans</w:t>
      </w:r>
      <w:proofErr w:type="spellEnd"/>
      <w:r w:rsidR="007675AD" w:rsidRPr="00331B95">
        <w:rPr>
          <w:rFonts w:ascii="Arial" w:hAnsi="Arial"/>
          <w:i/>
        </w:rPr>
        <w:t xml:space="preserve">, </w:t>
      </w:r>
      <w:r w:rsidR="007675AD" w:rsidRPr="00331B95">
        <w:rPr>
          <w:rFonts w:ascii="Arial" w:hAnsi="Arial"/>
        </w:rPr>
        <w:t>the species most likely to be involved in transmission of EEE to humans</w:t>
      </w:r>
      <w:r w:rsidR="007675AD" w:rsidRPr="00331B95">
        <w:rPr>
          <w:rFonts w:ascii="Arial" w:hAnsi="Arial"/>
          <w:i/>
        </w:rPr>
        <w:t>,</w:t>
      </w:r>
      <w:r w:rsidR="00A450B2" w:rsidRPr="00331B95">
        <w:rPr>
          <w:rFonts w:ascii="Arial" w:hAnsi="Arial"/>
          <w:i/>
        </w:rPr>
        <w:t xml:space="preserve"> </w:t>
      </w:r>
      <w:r w:rsidR="00A450B2" w:rsidRPr="00331B95">
        <w:rPr>
          <w:rFonts w:ascii="Arial" w:hAnsi="Arial"/>
        </w:rPr>
        <w:t>are essential.</w:t>
      </w:r>
      <w:r w:rsidR="008733A4" w:rsidRPr="00331B95">
        <w:rPr>
          <w:rFonts w:ascii="Arial" w:hAnsi="Arial"/>
        </w:rPr>
        <w:t xml:space="preserve"> The prevalence of these various types of habitats in municipalities is factored into risk assessments.</w:t>
      </w:r>
    </w:p>
    <w:p w14:paraId="0041FBD3" w14:textId="77777777" w:rsidR="00F76AFF" w:rsidRPr="00331B95" w:rsidRDefault="00F76AFF">
      <w:pPr>
        <w:pStyle w:val="NormalWeb"/>
        <w:spacing w:before="0" w:beforeAutospacing="0" w:after="0" w:afterAutospacing="0"/>
        <w:rPr>
          <w:rFonts w:ascii="Arial" w:hAnsi="Arial"/>
        </w:rPr>
      </w:pPr>
    </w:p>
    <w:p w14:paraId="51FB102C" w14:textId="29497BE7" w:rsidR="00FE6971" w:rsidRPr="00331B95" w:rsidRDefault="00FE6971">
      <w:pPr>
        <w:pStyle w:val="NormalWeb"/>
        <w:spacing w:before="0" w:beforeAutospacing="0" w:after="0" w:afterAutospacing="0"/>
        <w:rPr>
          <w:rFonts w:ascii="Arial" w:hAnsi="Arial"/>
        </w:rPr>
      </w:pPr>
      <w:r w:rsidRPr="00331B95">
        <w:rPr>
          <w:rFonts w:ascii="Arial" w:hAnsi="Arial"/>
        </w:rPr>
        <w:t xml:space="preserve">Prolonged heat promotes risk from both </w:t>
      </w:r>
      <w:r w:rsidR="008B4EB2" w:rsidRPr="00331B95">
        <w:rPr>
          <w:rFonts w:ascii="Arial" w:hAnsi="Arial"/>
        </w:rPr>
        <w:t>EEE</w:t>
      </w:r>
      <w:r w:rsidRPr="00331B95">
        <w:rPr>
          <w:rFonts w:ascii="Arial" w:hAnsi="Arial"/>
        </w:rPr>
        <w:t xml:space="preserve"> and WNV by increasing the rate of mosquito reproduction and development</w:t>
      </w:r>
      <w:r w:rsidR="0093549E" w:rsidRPr="00331B95">
        <w:rPr>
          <w:rFonts w:ascii="Arial" w:hAnsi="Arial"/>
        </w:rPr>
        <w:t>,</w:t>
      </w:r>
      <w:r w:rsidRPr="00331B95">
        <w:rPr>
          <w:rFonts w:ascii="Arial" w:hAnsi="Arial"/>
        </w:rPr>
        <w:t xml:space="preserve"> as well as decreasing the amount of time it takes for an infected mosquito to become able to transmit the virus. Weather conditions favorable for development of elevated WNV risk include hot, generally dry weather with rain occurring as downpours rather than light precipitation. Weather conditions favorable for development of elevated EEE risk include increased rainfall in the </w:t>
      </w:r>
      <w:r w:rsidR="000F6EFF" w:rsidRPr="00331B95">
        <w:rPr>
          <w:rFonts w:ascii="Arial" w:hAnsi="Arial"/>
        </w:rPr>
        <w:t>prec</w:t>
      </w:r>
      <w:r w:rsidRPr="00331B95">
        <w:rPr>
          <w:rFonts w:ascii="Arial" w:hAnsi="Arial"/>
        </w:rPr>
        <w:t>eding fall and/or spring</w:t>
      </w:r>
      <w:r w:rsidR="000F6EFF" w:rsidRPr="00331B95">
        <w:rPr>
          <w:rFonts w:ascii="Arial" w:hAnsi="Arial"/>
        </w:rPr>
        <w:t xml:space="preserve"> and</w:t>
      </w:r>
      <w:r w:rsidRPr="00331B95">
        <w:rPr>
          <w:rFonts w:ascii="Arial" w:hAnsi="Arial"/>
        </w:rPr>
        <w:t xml:space="preserve"> </w:t>
      </w:r>
      <w:r w:rsidR="000F6EFF" w:rsidRPr="00331B95">
        <w:rPr>
          <w:rFonts w:ascii="Arial" w:hAnsi="Arial"/>
        </w:rPr>
        <w:t>mild winters or those with insulating snow cover. Evidence for elevated risk is also indicated by EEE activity in the preceding year, isolation of virus from a mammal-biting species of mosquito and isolations of the virus before mid-July.</w:t>
      </w:r>
      <w:r w:rsidR="00E27487" w:rsidRPr="00331B95">
        <w:rPr>
          <w:rFonts w:ascii="Arial" w:hAnsi="Arial"/>
        </w:rPr>
        <w:t xml:space="preserve"> </w:t>
      </w:r>
    </w:p>
    <w:p w14:paraId="35464E1D" w14:textId="652F757E" w:rsidR="00A8346C" w:rsidRPr="00331B95" w:rsidRDefault="00A8346C">
      <w:pPr>
        <w:pStyle w:val="NormalWeb"/>
        <w:spacing w:before="0" w:beforeAutospacing="0" w:after="0" w:afterAutospacing="0"/>
        <w:rPr>
          <w:rFonts w:ascii="Arial" w:hAnsi="Arial"/>
        </w:rPr>
      </w:pPr>
    </w:p>
    <w:p w14:paraId="7F7B48C5" w14:textId="303FA5DF" w:rsidR="00027693" w:rsidRPr="00331B95" w:rsidRDefault="00397FA6">
      <w:pPr>
        <w:pStyle w:val="NormalWeb"/>
        <w:spacing w:before="0" w:beforeAutospacing="0" w:after="0" w:afterAutospacing="0"/>
        <w:rPr>
          <w:rFonts w:ascii="Arial" w:hAnsi="Arial"/>
        </w:rPr>
      </w:pPr>
      <w:r w:rsidRPr="00331B95">
        <w:rPr>
          <w:rFonts w:ascii="Arial" w:hAnsi="Arial"/>
        </w:rPr>
        <w:t>In Massachusetts b</w:t>
      </w:r>
      <w:r w:rsidR="00A8346C" w:rsidRPr="00331B95">
        <w:rPr>
          <w:rFonts w:ascii="Arial" w:hAnsi="Arial"/>
        </w:rPr>
        <w:t xml:space="preserve">oth </w:t>
      </w:r>
      <w:r w:rsidR="008B4EB2" w:rsidRPr="00331B95">
        <w:rPr>
          <w:rFonts w:ascii="Arial" w:hAnsi="Arial"/>
        </w:rPr>
        <w:t>EEE</w:t>
      </w:r>
      <w:r w:rsidR="00A8346C" w:rsidRPr="00331B95">
        <w:rPr>
          <w:rFonts w:ascii="Arial" w:hAnsi="Arial"/>
        </w:rPr>
        <w:t xml:space="preserve"> and WNV have </w:t>
      </w:r>
      <w:r w:rsidRPr="00331B95">
        <w:rPr>
          <w:rFonts w:ascii="Arial" w:hAnsi="Arial"/>
        </w:rPr>
        <w:t>factors</w:t>
      </w:r>
      <w:r w:rsidR="00B623D7" w:rsidRPr="00331B95">
        <w:rPr>
          <w:rFonts w:ascii="Arial" w:hAnsi="Arial"/>
        </w:rPr>
        <w:t xml:space="preserve"> that drive their seasonal patterns</w:t>
      </w:r>
      <w:r w:rsidRPr="00331B95">
        <w:rPr>
          <w:rFonts w:ascii="Arial" w:hAnsi="Arial"/>
        </w:rPr>
        <w:t>.</w:t>
      </w:r>
      <w:r w:rsidR="00A8346C" w:rsidRPr="00331B95">
        <w:rPr>
          <w:rFonts w:ascii="Arial" w:hAnsi="Arial"/>
        </w:rPr>
        <w:t xml:space="preserve"> </w:t>
      </w:r>
      <w:r w:rsidR="009E243A" w:rsidRPr="00331B95">
        <w:rPr>
          <w:rFonts w:ascii="Arial" w:hAnsi="Arial"/>
        </w:rPr>
        <w:t>This seasonality is driven broadly by the life cycle (when eggs are laid, emergence of adults, and death of the adults) of the mosquito species involved in transmission. Within that broad seasonality, weather conditions can shift the timing of those population-level life cycle events by several weeks</w:t>
      </w:r>
      <w:r w:rsidR="00C902E1" w:rsidRPr="00331B95">
        <w:rPr>
          <w:rFonts w:ascii="Arial" w:hAnsi="Arial"/>
        </w:rPr>
        <w:t xml:space="preserve">. </w:t>
      </w:r>
      <w:r w:rsidR="007303BC" w:rsidRPr="00331B95">
        <w:rPr>
          <w:rFonts w:ascii="Arial" w:hAnsi="Arial"/>
        </w:rPr>
        <w:t xml:space="preserve">Given large enough mosquito populations and weather conditions supportive of those populations, detection of virus early (July) in the season provides opportunity for risk to escalate through August and into early September. If detectable virus is not found until late (second half of August) opportunity for escalation of risk is </w:t>
      </w:r>
      <w:r w:rsidR="001617CA" w:rsidRPr="00331B95">
        <w:rPr>
          <w:rFonts w:ascii="Arial" w:hAnsi="Arial"/>
        </w:rPr>
        <w:t xml:space="preserve">more </w:t>
      </w:r>
      <w:r w:rsidR="007303BC" w:rsidRPr="00331B95">
        <w:rPr>
          <w:rFonts w:ascii="Arial" w:hAnsi="Arial"/>
        </w:rPr>
        <w:t>limited.</w:t>
      </w:r>
    </w:p>
    <w:p w14:paraId="000934D8" w14:textId="0FD974A1" w:rsidR="001275EE" w:rsidRPr="001275EE" w:rsidRDefault="001679B4" w:rsidP="001275EE">
      <w:pPr>
        <w:pStyle w:val="NormalWeb"/>
        <w:rPr>
          <w:rFonts w:ascii="Arial" w:hAnsi="Arial" w:cs="Arial"/>
          <w:sz w:val="20"/>
        </w:rPr>
      </w:pPr>
      <w:r>
        <w:rPr>
          <w:noProof/>
        </w:rPr>
        <w:drawing>
          <wp:inline distT="0" distB="0" distL="0" distR="0" wp14:anchorId="19612182" wp14:editId="3DA2CF59">
            <wp:extent cx="6309360" cy="2566670"/>
            <wp:effectExtent l="0" t="0" r="15240" b="5080"/>
            <wp:docPr id="702716540" name="Chart 1" descr="This image shows a line graph of weekly average Culiseta melanura countes per trap in Bristol and Plymouth Counties. The line graph shows the mean collections peaking at 110 in early through mid June and then decreasing to 50 in July, the mean collections increase again in early July to 106 and are steady through mid August. There is then a downward trend from mid-August at 52 mean collections down to its lowest in mid-September at 11. ">
              <a:extLst xmlns:a="http://schemas.openxmlformats.org/drawingml/2006/main">
                <a:ext uri="{FF2B5EF4-FFF2-40B4-BE49-F238E27FC236}">
                  <a16:creationId xmlns:a16="http://schemas.microsoft.com/office/drawing/2014/main" id="{AE891339-C816-4874-8E81-CAFE81591F6D}"/>
                </a:ext>
                <a:ext uri="{147F2762-F138-4A5C-976F-8EAC2B608ADB}">
                  <a16:predDERef xmlns:a16="http://schemas.microsoft.com/office/drawing/2014/main" pred="{027E7B92-21D7-502E-C02C-55CD6B1DF8B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741DB410" w14:textId="0461A0D0" w:rsidR="001275EE" w:rsidRDefault="001275EE">
      <w:pPr>
        <w:pStyle w:val="NormalWeb"/>
        <w:spacing w:before="0" w:beforeAutospacing="0" w:after="0" w:afterAutospacing="0"/>
        <w:rPr>
          <w:rFonts w:ascii="Arial" w:hAnsi="Arial" w:cs="Arial"/>
          <w:sz w:val="20"/>
        </w:rPr>
      </w:pPr>
      <w:r>
        <w:rPr>
          <w:noProof/>
        </w:rPr>
        <w:drawing>
          <wp:inline distT="0" distB="0" distL="0" distR="0" wp14:anchorId="18C51480" wp14:editId="2230E291">
            <wp:extent cx="6309360" cy="2575560"/>
            <wp:effectExtent l="0" t="0" r="15240" b="15240"/>
            <wp:docPr id="701674653" name="Chart 1" descr="This figure shows a line graph for the weekly average Coquilletidia perturbans counts per trap for Bristol and Plymouth Counties from 2016-2025. The line graph shows a peak of 164 weekly collections at the end of June, followed by a downward trend of 86 weekly collections in early July, 39 in mid July. Weekly collections decline throughout August, beginning with 61 weekly collections in early August and plateaus at 16 in late August. September lines show a small peak at 48 before dipping to 2 in mid September. This sequence is repeated and ultimately ends at 0 at the end of September. ">
              <a:extLst xmlns:a="http://schemas.openxmlformats.org/drawingml/2006/main">
                <a:ext uri="{FF2B5EF4-FFF2-40B4-BE49-F238E27FC236}">
                  <a16:creationId xmlns:a16="http://schemas.microsoft.com/office/drawing/2014/main" id="{17C9187B-F43E-45C3-A3CB-EE7A513DA15A}"/>
                </a:ext>
                <a:ext uri="{147F2762-F138-4A5C-976F-8EAC2B608ADB}">
                  <a16:predDERef xmlns:a16="http://schemas.microsoft.com/office/drawing/2014/main" pred="{52C00277-54E7-4469-B2CD-93E6E438B5F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66423D53" w14:textId="77777777" w:rsidR="00FF0976" w:rsidRPr="00331B95" w:rsidRDefault="00FF0976">
      <w:pPr>
        <w:pStyle w:val="NormalWeb"/>
        <w:spacing w:before="0" w:beforeAutospacing="0" w:after="0" w:afterAutospacing="0"/>
        <w:rPr>
          <w:rFonts w:ascii="Arial" w:hAnsi="Arial"/>
        </w:rPr>
      </w:pPr>
    </w:p>
    <w:p w14:paraId="7BF74006" w14:textId="0D2C35EE" w:rsidR="00D60E2B" w:rsidRPr="00331B95" w:rsidRDefault="00320EF4">
      <w:pPr>
        <w:pStyle w:val="NormalWeb"/>
        <w:spacing w:before="0" w:beforeAutospacing="0" w:after="0" w:afterAutospacing="0"/>
        <w:rPr>
          <w:rFonts w:ascii="Arial" w:hAnsi="Arial"/>
        </w:rPr>
      </w:pPr>
      <w:r w:rsidRPr="00331B95">
        <w:rPr>
          <w:rFonts w:ascii="Arial" w:hAnsi="Arial"/>
        </w:rPr>
        <w:t>Mosquito feeding activity varies by species</w:t>
      </w:r>
      <w:r w:rsidR="003E74EE" w:rsidRPr="00331B95">
        <w:rPr>
          <w:rFonts w:ascii="Arial" w:hAnsi="Arial"/>
        </w:rPr>
        <w:t>,</w:t>
      </w:r>
      <w:r w:rsidRPr="00331B95">
        <w:rPr>
          <w:rFonts w:ascii="Arial" w:hAnsi="Arial"/>
        </w:rPr>
        <w:t xml:space="preserve"> with different species engaged in feeding behavior (biting) at different times of day. Both </w:t>
      </w:r>
      <w:proofErr w:type="spellStart"/>
      <w:r w:rsidRPr="00331B95">
        <w:rPr>
          <w:rFonts w:ascii="Arial" w:hAnsi="Arial"/>
          <w:i/>
        </w:rPr>
        <w:t>Cx</w:t>
      </w:r>
      <w:proofErr w:type="spellEnd"/>
      <w:r w:rsidRPr="00331B95">
        <w:rPr>
          <w:rFonts w:ascii="Arial" w:hAnsi="Arial"/>
          <w:i/>
        </w:rPr>
        <w:t>. pipiens</w:t>
      </w:r>
      <w:r w:rsidR="003115D9" w:rsidRPr="00331B95">
        <w:rPr>
          <w:rFonts w:ascii="Arial" w:hAnsi="Arial"/>
          <w:i/>
        </w:rPr>
        <w:t xml:space="preserve"> </w:t>
      </w:r>
      <w:r w:rsidR="003115D9" w:rsidRPr="00331B95">
        <w:rPr>
          <w:rFonts w:ascii="Arial" w:hAnsi="Arial"/>
        </w:rPr>
        <w:t xml:space="preserve">and </w:t>
      </w:r>
      <w:proofErr w:type="spellStart"/>
      <w:r w:rsidR="003115D9" w:rsidRPr="00331B95">
        <w:rPr>
          <w:rFonts w:ascii="Arial" w:hAnsi="Arial"/>
          <w:i/>
        </w:rPr>
        <w:t>Cx.</w:t>
      </w:r>
      <w:r w:rsidRPr="00331B95">
        <w:rPr>
          <w:rFonts w:ascii="Arial" w:hAnsi="Arial"/>
          <w:i/>
        </w:rPr>
        <w:t>restuans</w:t>
      </w:r>
      <w:proofErr w:type="spellEnd"/>
      <w:r w:rsidR="00C04ABB" w:rsidRPr="00331B95">
        <w:rPr>
          <w:rFonts w:ascii="Arial" w:hAnsi="Arial"/>
          <w:i/>
        </w:rPr>
        <w:t xml:space="preserve"> </w:t>
      </w:r>
      <w:r w:rsidR="00C04ABB" w:rsidRPr="00331B95">
        <w:rPr>
          <w:rFonts w:ascii="Arial" w:hAnsi="Arial"/>
        </w:rPr>
        <w:t>(primary vector</w:t>
      </w:r>
      <w:r w:rsidR="003115D9" w:rsidRPr="00331B95">
        <w:rPr>
          <w:rFonts w:ascii="Arial" w:hAnsi="Arial"/>
        </w:rPr>
        <w:t>s</w:t>
      </w:r>
      <w:r w:rsidR="00C04ABB" w:rsidRPr="00331B95">
        <w:rPr>
          <w:rFonts w:ascii="Arial" w:hAnsi="Arial"/>
        </w:rPr>
        <w:t xml:space="preserve"> of WNV</w:t>
      </w:r>
      <w:r w:rsidR="00C04ABB" w:rsidRPr="00331B95">
        <w:rPr>
          <w:rFonts w:ascii="Arial" w:hAnsi="Arial"/>
          <w:i/>
        </w:rPr>
        <w:t>)</w:t>
      </w:r>
      <w:r w:rsidRPr="00331B95">
        <w:rPr>
          <w:rFonts w:ascii="Arial" w:hAnsi="Arial"/>
        </w:rPr>
        <w:t xml:space="preserve"> and </w:t>
      </w:r>
      <w:proofErr w:type="spellStart"/>
      <w:r w:rsidRPr="00331B95">
        <w:rPr>
          <w:rFonts w:ascii="Arial" w:hAnsi="Arial"/>
          <w:i/>
        </w:rPr>
        <w:t>Cq</w:t>
      </w:r>
      <w:proofErr w:type="spellEnd"/>
      <w:r w:rsidRPr="00331B95">
        <w:rPr>
          <w:rFonts w:ascii="Arial" w:hAnsi="Arial"/>
          <w:i/>
        </w:rPr>
        <w:t>. perturbans</w:t>
      </w:r>
      <w:r w:rsidR="00C04ABB" w:rsidRPr="00331B95">
        <w:rPr>
          <w:rFonts w:ascii="Arial" w:hAnsi="Arial"/>
          <w:i/>
        </w:rPr>
        <w:t xml:space="preserve"> </w:t>
      </w:r>
      <w:r w:rsidR="00C04ABB" w:rsidRPr="00331B95">
        <w:rPr>
          <w:rFonts w:ascii="Arial" w:hAnsi="Arial"/>
        </w:rPr>
        <w:t>(primary vector of EEE)</w:t>
      </w:r>
      <w:r w:rsidRPr="00331B95">
        <w:rPr>
          <w:rFonts w:ascii="Arial" w:hAnsi="Arial"/>
          <w:i/>
        </w:rPr>
        <w:t xml:space="preserve"> </w:t>
      </w:r>
      <w:r w:rsidRPr="00331B95">
        <w:rPr>
          <w:rFonts w:ascii="Arial" w:hAnsi="Arial"/>
        </w:rPr>
        <w:t>have peak feeding times that begin shortly before sunset</w:t>
      </w:r>
      <w:r w:rsidR="00C04ABB" w:rsidRPr="00331B95">
        <w:rPr>
          <w:rFonts w:ascii="Arial" w:hAnsi="Arial"/>
        </w:rPr>
        <w:t xml:space="preserve"> (around </w:t>
      </w:r>
      <w:r w:rsidR="00C3200E" w:rsidRPr="00331B95">
        <w:rPr>
          <w:rFonts w:ascii="Arial" w:hAnsi="Arial"/>
        </w:rPr>
        <w:t xml:space="preserve">civil </w:t>
      </w:r>
      <w:r w:rsidR="00C04ABB" w:rsidRPr="00331B95">
        <w:rPr>
          <w:rFonts w:ascii="Arial" w:hAnsi="Arial"/>
        </w:rPr>
        <w:t>dusk) and end about dawn</w:t>
      </w:r>
      <w:r w:rsidRPr="00331B95">
        <w:rPr>
          <w:rFonts w:ascii="Arial" w:hAnsi="Arial"/>
        </w:rPr>
        <w:t xml:space="preserve">. </w:t>
      </w:r>
      <w:r w:rsidR="00C3200E" w:rsidRPr="00331B95">
        <w:rPr>
          <w:rFonts w:ascii="Arial" w:hAnsi="Arial"/>
        </w:rPr>
        <w:t xml:space="preserve">Civil dusk is defined as the time of day when the sun is 6⁰ below the horizon. </w:t>
      </w:r>
      <w:r w:rsidR="00C04ABB" w:rsidRPr="00331B95">
        <w:rPr>
          <w:rFonts w:ascii="Arial" w:hAnsi="Arial"/>
        </w:rPr>
        <w:t>Th</w:t>
      </w:r>
      <w:r w:rsidR="00C3200E" w:rsidRPr="00331B95">
        <w:rPr>
          <w:rFonts w:ascii="Arial" w:hAnsi="Arial"/>
        </w:rPr>
        <w:t>e timing of feeding</w:t>
      </w:r>
      <w:r w:rsidR="00C04ABB" w:rsidRPr="00331B95">
        <w:rPr>
          <w:rFonts w:ascii="Arial" w:hAnsi="Arial"/>
        </w:rPr>
        <w:t xml:space="preserve"> is not a precise event; some daytime feeding can occur and peak feeding can </w:t>
      </w:r>
      <w:r w:rsidR="00C75400" w:rsidRPr="00331B95">
        <w:rPr>
          <w:rFonts w:ascii="Arial" w:hAnsi="Arial"/>
        </w:rPr>
        <w:t xml:space="preserve">start somewhat earlier than dusk especially when it is cloudy. The activity of these mosquito species is inhibited by </w:t>
      </w:r>
      <w:r w:rsidR="00532CD4" w:rsidRPr="00331B95">
        <w:rPr>
          <w:rFonts w:ascii="Arial" w:hAnsi="Arial"/>
        </w:rPr>
        <w:t xml:space="preserve">low temperatures, </w:t>
      </w:r>
      <w:r w:rsidR="00C75400" w:rsidRPr="00331B95">
        <w:rPr>
          <w:rFonts w:ascii="Arial" w:hAnsi="Arial"/>
        </w:rPr>
        <w:t xml:space="preserve">wind and sunlight; activity is supported by warmth and </w:t>
      </w:r>
      <w:r w:rsidR="00532CD4" w:rsidRPr="00331B95">
        <w:rPr>
          <w:rFonts w:ascii="Arial" w:hAnsi="Arial"/>
        </w:rPr>
        <w:t xml:space="preserve">high </w:t>
      </w:r>
      <w:r w:rsidR="00C75400" w:rsidRPr="00331B95">
        <w:rPr>
          <w:rFonts w:ascii="Arial" w:hAnsi="Arial"/>
        </w:rPr>
        <w:t>humidity.</w:t>
      </w:r>
    </w:p>
    <w:p w14:paraId="27A83922" w14:textId="77777777" w:rsidR="00187622" w:rsidRPr="00331B95" w:rsidRDefault="00187622">
      <w:pPr>
        <w:pStyle w:val="NormalWeb"/>
        <w:spacing w:before="0" w:beforeAutospacing="0" w:after="0" w:afterAutospacing="0"/>
        <w:rPr>
          <w:rFonts w:ascii="Arial" w:hAnsi="Arial"/>
        </w:rPr>
      </w:pPr>
    </w:p>
    <w:p w14:paraId="282AA2DA" w14:textId="054FF8F4" w:rsidR="007303BC" w:rsidRPr="00331B95" w:rsidRDefault="007303BC" w:rsidP="00FC402C">
      <w:r w:rsidRPr="00331B95">
        <w:rPr>
          <w:rFonts w:ascii="Arial" w:hAnsi="Arial"/>
          <w:b/>
        </w:rPr>
        <w:t xml:space="preserve">Risk for mosquito-borne disease is virtually eliminated by the first local hard frost which kills most remaining adult mosquitoes. Since </w:t>
      </w:r>
      <w:r w:rsidRPr="00331B95">
        <w:rPr>
          <w:rFonts w:ascii="Arial" w:hAnsi="Arial"/>
          <w:b/>
          <w:i/>
        </w:rPr>
        <w:t>Culex</w:t>
      </w:r>
      <w:r w:rsidRPr="00331B95">
        <w:rPr>
          <w:rFonts w:ascii="Arial" w:hAnsi="Arial"/>
          <w:b/>
        </w:rPr>
        <w:t xml:space="preserve"> species, which spread WNV, find warm, protected areas to survive the winter, isolated cases of WNV may rarely occur even after a hard frost. </w:t>
      </w:r>
      <w:r w:rsidRPr="00331B95">
        <w:rPr>
          <w:rFonts w:ascii="Arial" w:hAnsi="Arial"/>
        </w:rPr>
        <w:t xml:space="preserve">A hard, or killing frost/freeze, has variable definitions but is often considered to be when temperatures fall below 28ºF. According to the National Weather Service: “The occurrence of sub-freezing temperatures inhibits mosquito development and activity. A freeze (28°F) represents relatively severe freezing conditions, whereas a frost (32°F) is generally less detrimental to cold-sensitive biological activity.” Hard frosts will occur at different times for different communities, and there may even be variation within </w:t>
      </w:r>
      <w:r w:rsidR="001D297B" w:rsidRPr="00331B95">
        <w:rPr>
          <w:rFonts w:ascii="Arial" w:hAnsi="Arial"/>
        </w:rPr>
        <w:t xml:space="preserve">municipalities </w:t>
      </w:r>
      <w:r w:rsidRPr="00331B95">
        <w:rPr>
          <w:rFonts w:ascii="Arial" w:hAnsi="Arial"/>
        </w:rPr>
        <w:t xml:space="preserve">based on local geography. </w:t>
      </w:r>
      <w:r w:rsidR="00126FD4" w:rsidRPr="00331B95">
        <w:rPr>
          <w:rFonts w:ascii="Arial" w:hAnsi="Arial"/>
        </w:rPr>
        <w:t>DPH</w:t>
      </w:r>
      <w:r w:rsidRPr="00331B95">
        <w:rPr>
          <w:rFonts w:ascii="Arial" w:hAnsi="Arial"/>
        </w:rPr>
        <w:t xml:space="preserve"> does not </w:t>
      </w:r>
      <w:r w:rsidR="00065EEA" w:rsidRPr="00331B95">
        <w:rPr>
          <w:rFonts w:ascii="Arial" w:hAnsi="Arial"/>
        </w:rPr>
        <w:t xml:space="preserve">record </w:t>
      </w:r>
      <w:r w:rsidRPr="00331B95">
        <w:rPr>
          <w:rFonts w:ascii="Arial" w:hAnsi="Arial"/>
        </w:rPr>
        <w:t>meteorologic data and cannot determine when individual communities have experienced a hard frost.</w:t>
      </w:r>
      <w:r w:rsidR="00FC402C" w:rsidRPr="00331B95">
        <w:rPr>
          <w:rFonts w:ascii="Arial" w:hAnsi="Arial"/>
        </w:rPr>
        <w:t xml:space="preserve"> T</w:t>
      </w:r>
      <w:r w:rsidRPr="00331B95">
        <w:rPr>
          <w:rFonts w:ascii="Arial" w:hAnsi="Arial"/>
        </w:rPr>
        <w:t xml:space="preserve">he Northeast Regional Climate Center </w:t>
      </w:r>
      <w:r w:rsidR="00FC402C" w:rsidRPr="00331B95">
        <w:rPr>
          <w:rFonts w:ascii="Arial" w:hAnsi="Arial"/>
        </w:rPr>
        <w:t>includes maps with information on the daily minimum temperature in the Northeast region (</w:t>
      </w:r>
      <w:hyperlink r:id="rId25" w:history="1">
        <w:r w:rsidR="008F7F21" w:rsidRPr="008F7F21">
          <w:rPr>
            <w:rStyle w:val="Hyperlink"/>
            <w:rFonts w:ascii="Arial" w:hAnsi="Arial" w:cs="Arial"/>
          </w:rPr>
          <w:t>NRCC Daily Maps</w:t>
        </w:r>
      </w:hyperlink>
      <w:r w:rsidR="00FC402C" w:rsidRPr="00003C86">
        <w:rPr>
          <w:rFonts w:ascii="Arial" w:hAnsi="Arial" w:cs="Arial"/>
        </w:rPr>
        <w:t>)</w:t>
      </w:r>
      <w:r w:rsidRPr="00003C86">
        <w:rPr>
          <w:rFonts w:ascii="Arial" w:hAnsi="Arial" w:cs="Arial"/>
        </w:rPr>
        <w:t>.</w:t>
      </w:r>
      <w:r w:rsidRPr="00331B95">
        <w:rPr>
          <w:rFonts w:ascii="Arial" w:hAnsi="Arial"/>
        </w:rPr>
        <w:t xml:space="preserve"> Additional sources of information to assist local officials with determining when a hard frost has occurred can be found on the weather reports from local media outlets, through the National Weather Service (</w:t>
      </w:r>
      <w:hyperlink r:id="rId26" w:history="1">
        <w:r w:rsidR="008F7F21" w:rsidRPr="008F7F21">
          <w:rPr>
            <w:rStyle w:val="Hyperlink"/>
            <w:rFonts w:ascii="Arial" w:hAnsi="Arial" w:cs="Arial"/>
          </w:rPr>
          <w:t>Climate</w:t>
        </w:r>
      </w:hyperlink>
      <w:r w:rsidRPr="00003C86">
        <w:rPr>
          <w:rFonts w:ascii="Arial" w:hAnsi="Arial" w:cs="Arial"/>
        </w:rPr>
        <w:t>)</w:t>
      </w:r>
      <w:r w:rsidR="003D7583" w:rsidRPr="00003C86">
        <w:rPr>
          <w:rFonts w:ascii="Arial" w:hAnsi="Arial" w:cs="Arial"/>
        </w:rPr>
        <w:t>,</w:t>
      </w:r>
      <w:r w:rsidRPr="00331B95">
        <w:rPr>
          <w:rFonts w:ascii="Arial" w:hAnsi="Arial"/>
        </w:rPr>
        <w:t xml:space="preserve"> and other online resources such as Weather Underground (</w:t>
      </w:r>
      <w:hyperlink r:id="rId27" w:history="1">
        <w:r w:rsidR="008F7F21" w:rsidRPr="008F7F21">
          <w:rPr>
            <w:rStyle w:val="Hyperlink"/>
            <w:rFonts w:ascii="Arial" w:hAnsi="Arial" w:cs="Arial"/>
          </w:rPr>
          <w:t>Local Weather Forecast, News and Conditions | Weather Underground</w:t>
        </w:r>
      </w:hyperlink>
      <w:r w:rsidRPr="00331B95">
        <w:rPr>
          <w:rFonts w:ascii="Arial" w:hAnsi="Arial"/>
        </w:rPr>
        <w:t xml:space="preserve">). </w:t>
      </w:r>
      <w:r w:rsidR="001A2DE6" w:rsidRPr="00331B95">
        <w:rPr>
          <w:rFonts w:ascii="Arial" w:hAnsi="Arial"/>
        </w:rPr>
        <w:t xml:space="preserve">Municipal </w:t>
      </w:r>
      <w:r w:rsidRPr="00331B95">
        <w:rPr>
          <w:rFonts w:ascii="Arial" w:hAnsi="Arial"/>
        </w:rPr>
        <w:t>officials may be aware of additional local resources that are available</w:t>
      </w:r>
      <w:r w:rsidR="00076698" w:rsidRPr="00331B95">
        <w:rPr>
          <w:rFonts w:ascii="Arial" w:hAnsi="Arial"/>
        </w:rPr>
        <w:t>.</w:t>
      </w:r>
    </w:p>
    <w:p w14:paraId="06B653CD" w14:textId="77777777" w:rsidR="007303BC" w:rsidRPr="00331B95" w:rsidRDefault="007303BC" w:rsidP="007303BC">
      <w:pPr>
        <w:pStyle w:val="NormalWeb"/>
        <w:spacing w:before="0" w:beforeAutospacing="0" w:after="0" w:afterAutospacing="0"/>
        <w:rPr>
          <w:rFonts w:ascii="Arial" w:hAnsi="Arial"/>
        </w:rPr>
      </w:pPr>
    </w:p>
    <w:p w14:paraId="750E0739" w14:textId="3BC4EFCA" w:rsidR="009C0DF3" w:rsidRPr="00331B95" w:rsidRDefault="007303BC" w:rsidP="008202C1">
      <w:pPr>
        <w:pStyle w:val="NormalWeb"/>
        <w:spacing w:before="0" w:beforeAutospacing="0" w:after="0" w:afterAutospacing="0"/>
        <w:rPr>
          <w:rFonts w:ascii="Arial" w:hAnsi="Arial"/>
          <w:b/>
          <w:color w:val="auto"/>
          <w:u w:val="single"/>
        </w:rPr>
      </w:pPr>
      <w:r w:rsidRPr="00331B95">
        <w:rPr>
          <w:rFonts w:ascii="Arial" w:hAnsi="Arial"/>
        </w:rPr>
        <w:t xml:space="preserve">Criteria for re-evaluating late season risk in </w:t>
      </w:r>
      <w:r w:rsidR="001D297B" w:rsidRPr="00331B95">
        <w:rPr>
          <w:rFonts w:ascii="Arial" w:hAnsi="Arial"/>
        </w:rPr>
        <w:t xml:space="preserve">municipalities </w:t>
      </w:r>
      <w:r w:rsidRPr="00331B95">
        <w:rPr>
          <w:rFonts w:ascii="Arial" w:hAnsi="Arial"/>
        </w:rPr>
        <w:t xml:space="preserve">that reached high or critical levels of risk from EEE are not clearly defined. Surveillance cannot be used to accurately predict declining risk, toward the end of the mosquito season and prior to the occurrence of a hard frost. </w:t>
      </w:r>
      <w:r w:rsidRPr="00331B95">
        <w:rPr>
          <w:rFonts w:ascii="Arial" w:hAnsi="Arial"/>
          <w:color w:val="auto"/>
        </w:rPr>
        <w:t>Multiple challenges exist including potentially increasing infection rates among surviving late-season mosquitoes</w:t>
      </w:r>
      <w:r w:rsidR="00A14ADA" w:rsidRPr="00331B95">
        <w:rPr>
          <w:rFonts w:ascii="Arial" w:hAnsi="Arial"/>
          <w:color w:val="auto"/>
        </w:rPr>
        <w:t xml:space="preserve"> </w:t>
      </w:r>
      <w:r w:rsidRPr="00331B95">
        <w:rPr>
          <w:rFonts w:ascii="Arial" w:hAnsi="Arial"/>
          <w:color w:val="auto"/>
        </w:rPr>
        <w:t xml:space="preserve">yet decreasing trapping success as evenings cool. This limits data available to assess accurate mosquito abundance and infection rates. Although mosquitoes are not killed until a hard frost occurs, they are extremely unlikely to be active when temperatures fall below 50 degrees in the evening. Additionally, only 2 out of </w:t>
      </w:r>
      <w:r w:rsidR="008012D3" w:rsidRPr="00331B95">
        <w:rPr>
          <w:rFonts w:ascii="Arial" w:hAnsi="Arial"/>
          <w:color w:val="auto"/>
        </w:rPr>
        <w:t>4</w:t>
      </w:r>
      <w:r w:rsidR="00F00A09" w:rsidRPr="00331B95">
        <w:rPr>
          <w:rFonts w:ascii="Arial" w:hAnsi="Arial"/>
          <w:color w:val="auto"/>
        </w:rPr>
        <w:t>7</w:t>
      </w:r>
      <w:r w:rsidR="008012D3" w:rsidRPr="00331B95">
        <w:rPr>
          <w:rFonts w:ascii="Arial" w:hAnsi="Arial"/>
          <w:color w:val="auto"/>
        </w:rPr>
        <w:t xml:space="preserve"> </w:t>
      </w:r>
      <w:r w:rsidRPr="00331B95">
        <w:rPr>
          <w:rFonts w:ascii="Arial" w:hAnsi="Arial"/>
          <w:color w:val="auto"/>
        </w:rPr>
        <w:t xml:space="preserve">(5%) human EEE cases that occurred since 2000 have had onset dates later than September 15. One likely reason for this is the seasonal decline of </w:t>
      </w:r>
      <w:proofErr w:type="spellStart"/>
      <w:r w:rsidRPr="00331B95">
        <w:rPr>
          <w:rFonts w:ascii="Arial" w:hAnsi="Arial"/>
          <w:i/>
          <w:color w:val="auto"/>
        </w:rPr>
        <w:t>Cq</w:t>
      </w:r>
      <w:proofErr w:type="spellEnd"/>
      <w:r w:rsidRPr="00331B95">
        <w:rPr>
          <w:rFonts w:ascii="Arial" w:hAnsi="Arial"/>
          <w:i/>
          <w:color w:val="auto"/>
        </w:rPr>
        <w:t xml:space="preserve">. perturbans </w:t>
      </w:r>
      <w:r w:rsidRPr="00331B95">
        <w:rPr>
          <w:rFonts w:ascii="Arial" w:hAnsi="Arial"/>
          <w:color w:val="auto"/>
        </w:rPr>
        <w:t xml:space="preserve">populations which occurs due to aging and death of adult mosquitoes. </w:t>
      </w:r>
      <w:r w:rsidR="001D297B" w:rsidRPr="00331B95">
        <w:rPr>
          <w:rFonts w:ascii="Arial" w:hAnsi="Arial"/>
          <w:color w:val="auto"/>
        </w:rPr>
        <w:t xml:space="preserve">Municipalities </w:t>
      </w:r>
      <w:r w:rsidRPr="00331B95">
        <w:rPr>
          <w:rFonts w:ascii="Arial" w:hAnsi="Arial"/>
          <w:color w:val="auto"/>
        </w:rPr>
        <w:t xml:space="preserve">may wish to consider this information when making decisions about scheduling or cancelling planned outdoor events late in the season. If temperatures are reliably below 50 and surveillance indicates that </w:t>
      </w:r>
      <w:proofErr w:type="spellStart"/>
      <w:r w:rsidRPr="00331B95">
        <w:rPr>
          <w:rFonts w:ascii="Arial" w:hAnsi="Arial"/>
          <w:i/>
          <w:color w:val="auto"/>
        </w:rPr>
        <w:t>Cq</w:t>
      </w:r>
      <w:proofErr w:type="spellEnd"/>
      <w:r w:rsidRPr="00331B95">
        <w:rPr>
          <w:rFonts w:ascii="Arial" w:hAnsi="Arial"/>
          <w:i/>
          <w:color w:val="auto"/>
        </w:rPr>
        <w:t>. perturbans</w:t>
      </w:r>
      <w:r w:rsidRPr="00331B95">
        <w:rPr>
          <w:rFonts w:ascii="Arial" w:hAnsi="Arial"/>
          <w:color w:val="auto"/>
        </w:rPr>
        <w:t xml:space="preserve"> have substantially declined, DPH will review data and</w:t>
      </w:r>
      <w:r w:rsidR="00202DDC" w:rsidRPr="00331B95">
        <w:rPr>
          <w:rFonts w:ascii="Arial" w:hAnsi="Arial"/>
          <w:color w:val="auto"/>
        </w:rPr>
        <w:t>, in consultation with MDAR, MCDs and the MAG,</w:t>
      </w:r>
      <w:r w:rsidRPr="00331B95">
        <w:rPr>
          <w:rFonts w:ascii="Arial" w:hAnsi="Arial"/>
          <w:color w:val="auto"/>
        </w:rPr>
        <w:t xml:space="preserve"> may reduce municipalities at high and critical risk to moderate risk after September 30. </w:t>
      </w:r>
    </w:p>
    <w:p w14:paraId="36380547" w14:textId="49699C0E" w:rsidR="009C0DF3" w:rsidRPr="00331B95" w:rsidRDefault="009C0DF3" w:rsidP="00331B95">
      <w:pPr>
        <w:pStyle w:val="Heading3"/>
        <w:rPr>
          <w:sz w:val="24"/>
        </w:rPr>
      </w:pPr>
      <w:r w:rsidRPr="00331B95">
        <w:rPr>
          <w:sz w:val="24"/>
          <w:u w:val="single"/>
        </w:rPr>
        <w:t>B. Risk Reduction and Prevention Guidance for Seasons with Indicators of Increased EEE Risk</w:t>
      </w:r>
    </w:p>
    <w:p w14:paraId="1E2F3A1B" w14:textId="77777777" w:rsidR="009C0DF3" w:rsidRPr="00003C86" w:rsidRDefault="009C0DF3"/>
    <w:p w14:paraId="14D4D1F6" w14:textId="15A93FB7" w:rsidR="009C0DF3" w:rsidRPr="00331B95" w:rsidRDefault="000E1464">
      <w:pPr>
        <w:rPr>
          <w:rFonts w:ascii="Arial" w:hAnsi="Arial"/>
        </w:rPr>
      </w:pPr>
      <w:r w:rsidRPr="00331B95">
        <w:rPr>
          <w:rFonts w:ascii="Arial" w:hAnsi="Arial"/>
        </w:rPr>
        <w:t xml:space="preserve">Based on historical experience with EEE, </w:t>
      </w:r>
      <w:r w:rsidR="008B4EB2" w:rsidRPr="00331B95">
        <w:rPr>
          <w:rFonts w:ascii="Arial" w:hAnsi="Arial"/>
        </w:rPr>
        <w:t>DPH</w:t>
      </w:r>
      <w:r w:rsidRPr="00331B95">
        <w:rPr>
          <w:rFonts w:ascii="Arial" w:hAnsi="Arial"/>
        </w:rPr>
        <w:t xml:space="preserve"> has identified specific critical indicators for </w:t>
      </w:r>
      <w:r w:rsidR="009C4340" w:rsidRPr="00331B95">
        <w:rPr>
          <w:rFonts w:ascii="Arial" w:hAnsi="Arial"/>
        </w:rPr>
        <w:t xml:space="preserve">overall </w:t>
      </w:r>
      <w:r w:rsidRPr="00331B95">
        <w:rPr>
          <w:rFonts w:ascii="Arial" w:hAnsi="Arial"/>
        </w:rPr>
        <w:t xml:space="preserve">EEE </w:t>
      </w:r>
      <w:r w:rsidR="009C4340" w:rsidRPr="00331B95">
        <w:rPr>
          <w:rFonts w:ascii="Arial" w:hAnsi="Arial"/>
        </w:rPr>
        <w:t>risk</w:t>
      </w:r>
      <w:r w:rsidRPr="00331B95">
        <w:rPr>
          <w:rFonts w:ascii="Arial" w:hAnsi="Arial"/>
        </w:rPr>
        <w:t xml:space="preserve"> and provides specific risk reduction and prevention guidance for seasons with an anticipated increased EEE risk. </w:t>
      </w:r>
      <w:r w:rsidR="00C75400" w:rsidRPr="00331B95">
        <w:rPr>
          <w:rFonts w:ascii="Arial" w:hAnsi="Arial"/>
        </w:rPr>
        <w:t xml:space="preserve">There are multiple tools available to help reduce risk of human infections with EEE. </w:t>
      </w:r>
      <w:r w:rsidR="00C75400" w:rsidRPr="00331B95">
        <w:rPr>
          <w:rFonts w:ascii="Arial" w:hAnsi="Arial"/>
          <w:b/>
        </w:rPr>
        <w:t>No tool is 100% effective</w:t>
      </w:r>
      <w:r w:rsidR="00997B44" w:rsidRPr="00331B95">
        <w:rPr>
          <w:rFonts w:ascii="Arial" w:hAnsi="Arial"/>
          <w:b/>
        </w:rPr>
        <w:t xml:space="preserve"> or precise</w:t>
      </w:r>
      <w:r w:rsidR="00C75400" w:rsidRPr="00331B95">
        <w:rPr>
          <w:rFonts w:ascii="Arial" w:hAnsi="Arial"/>
          <w:b/>
        </w:rPr>
        <w:t xml:space="preserve"> and risk is most effectively mitigated by using combination</w:t>
      </w:r>
      <w:r w:rsidR="007E7309" w:rsidRPr="00331B95">
        <w:rPr>
          <w:rFonts w:ascii="Arial" w:hAnsi="Arial"/>
          <w:b/>
        </w:rPr>
        <w:t>s</w:t>
      </w:r>
      <w:r w:rsidR="00C75400" w:rsidRPr="00331B95">
        <w:rPr>
          <w:rFonts w:ascii="Arial" w:hAnsi="Arial"/>
          <w:b/>
        </w:rPr>
        <w:t xml:space="preserve"> of tools.</w:t>
      </w:r>
      <w:r w:rsidR="00C75400" w:rsidRPr="00331B95">
        <w:rPr>
          <w:rFonts w:ascii="Arial" w:hAnsi="Arial"/>
        </w:rPr>
        <w:t xml:space="preserve"> </w:t>
      </w:r>
      <w:r w:rsidR="009C0DF3" w:rsidRPr="00331B95">
        <w:rPr>
          <w:rFonts w:ascii="Arial" w:hAnsi="Arial"/>
        </w:rPr>
        <w:t>Activities that may be undertaken in response to indicators of increased risk include:</w:t>
      </w:r>
    </w:p>
    <w:p w14:paraId="43878E07" w14:textId="77777777" w:rsidR="009C0DF3" w:rsidRPr="00331B95" w:rsidRDefault="009C0DF3">
      <w:pPr>
        <w:rPr>
          <w:rFonts w:ascii="Arial" w:hAnsi="Arial"/>
        </w:rPr>
      </w:pPr>
    </w:p>
    <w:p w14:paraId="3BCCA6F9" w14:textId="27E57846" w:rsidR="00C75400" w:rsidRPr="00331B95" w:rsidRDefault="00C75400" w:rsidP="00027693">
      <w:pPr>
        <w:pStyle w:val="NormalWeb"/>
        <w:numPr>
          <w:ilvl w:val="0"/>
          <w:numId w:val="16"/>
        </w:numPr>
        <w:tabs>
          <w:tab w:val="clear" w:pos="720"/>
          <w:tab w:val="num" w:pos="360"/>
        </w:tabs>
        <w:spacing w:before="0" w:beforeAutospacing="0" w:after="120" w:afterAutospacing="0"/>
        <w:ind w:left="360"/>
        <w:rPr>
          <w:rFonts w:ascii="Arial" w:hAnsi="Arial"/>
          <w:b/>
        </w:rPr>
      </w:pPr>
      <w:r w:rsidRPr="00331B95">
        <w:rPr>
          <w:rFonts w:ascii="Arial" w:hAnsi="Arial"/>
          <w:b/>
        </w:rPr>
        <w:t>Awareness:</w:t>
      </w:r>
      <w:r w:rsidRPr="00331B95">
        <w:rPr>
          <w:rFonts w:ascii="Arial" w:hAnsi="Arial"/>
        </w:rPr>
        <w:t xml:space="preserve"> </w:t>
      </w:r>
      <w:r w:rsidR="008B4EB2" w:rsidRPr="00331B95">
        <w:rPr>
          <w:rFonts w:ascii="Arial" w:hAnsi="Arial"/>
        </w:rPr>
        <w:t>DPH</w:t>
      </w:r>
      <w:r w:rsidR="009C0DF3" w:rsidRPr="00331B95">
        <w:rPr>
          <w:rFonts w:ascii="Arial" w:hAnsi="Arial"/>
        </w:rPr>
        <w:t xml:space="preserve"> </w:t>
      </w:r>
      <w:r w:rsidR="007303BC" w:rsidRPr="00331B95">
        <w:rPr>
          <w:rFonts w:ascii="Arial" w:hAnsi="Arial"/>
        </w:rPr>
        <w:t xml:space="preserve">will </w:t>
      </w:r>
      <w:r w:rsidR="009C0DF3" w:rsidRPr="00331B95">
        <w:rPr>
          <w:rFonts w:ascii="Arial" w:hAnsi="Arial"/>
        </w:rPr>
        <w:t xml:space="preserve">release public health alerts throughout the season to </w:t>
      </w:r>
      <w:r w:rsidRPr="00331B95">
        <w:rPr>
          <w:rFonts w:ascii="Arial" w:hAnsi="Arial"/>
        </w:rPr>
        <w:t xml:space="preserve">notify the public as to when and where risk is occurring and to </w:t>
      </w:r>
      <w:r w:rsidR="009C0DF3" w:rsidRPr="00331B95">
        <w:rPr>
          <w:rFonts w:ascii="Arial" w:hAnsi="Arial"/>
        </w:rPr>
        <w:t xml:space="preserve">remind </w:t>
      </w:r>
      <w:r w:rsidRPr="00331B95">
        <w:rPr>
          <w:rFonts w:ascii="Arial" w:hAnsi="Arial"/>
        </w:rPr>
        <w:t>them</w:t>
      </w:r>
      <w:r w:rsidR="009C0DF3" w:rsidRPr="00331B95">
        <w:rPr>
          <w:rFonts w:ascii="Arial" w:hAnsi="Arial"/>
        </w:rPr>
        <w:t xml:space="preserve"> of the steps to take to reduce their risk of exposure to mosquitoes.</w:t>
      </w:r>
      <w:r w:rsidR="00F61DD4" w:rsidRPr="00331B95">
        <w:rPr>
          <w:rFonts w:ascii="Arial" w:hAnsi="Arial"/>
        </w:rPr>
        <w:t xml:space="preserve"> Local boards of health are encouraged to </w:t>
      </w:r>
      <w:r w:rsidR="00D15C80" w:rsidRPr="00331B95">
        <w:rPr>
          <w:rFonts w:ascii="Arial" w:hAnsi="Arial"/>
        </w:rPr>
        <w:t>conduct</w:t>
      </w:r>
      <w:r w:rsidR="00F61DD4" w:rsidRPr="00331B95">
        <w:rPr>
          <w:rFonts w:ascii="Arial" w:hAnsi="Arial"/>
        </w:rPr>
        <w:t xml:space="preserve"> their own outreach</w:t>
      </w:r>
      <w:r w:rsidRPr="00331B95">
        <w:rPr>
          <w:rFonts w:ascii="Arial" w:hAnsi="Arial"/>
        </w:rPr>
        <w:t>.</w:t>
      </w:r>
      <w:r w:rsidR="00F61DD4" w:rsidRPr="00331B95">
        <w:rPr>
          <w:rFonts w:ascii="Arial" w:hAnsi="Arial"/>
        </w:rPr>
        <w:t xml:space="preserve"> </w:t>
      </w:r>
    </w:p>
    <w:p w14:paraId="42607D35" w14:textId="6DEF6088" w:rsidR="009C0DF3" w:rsidRPr="00331B95" w:rsidRDefault="00C75400" w:rsidP="00696FB3">
      <w:pPr>
        <w:pStyle w:val="NormalWeb"/>
        <w:numPr>
          <w:ilvl w:val="0"/>
          <w:numId w:val="16"/>
        </w:numPr>
        <w:tabs>
          <w:tab w:val="clear" w:pos="720"/>
          <w:tab w:val="num" w:pos="360"/>
        </w:tabs>
        <w:spacing w:before="0" w:beforeAutospacing="0" w:after="120" w:afterAutospacing="0"/>
        <w:ind w:left="360"/>
        <w:rPr>
          <w:rFonts w:ascii="Arial" w:hAnsi="Arial"/>
          <w:b/>
        </w:rPr>
      </w:pPr>
      <w:r w:rsidRPr="00331B95">
        <w:rPr>
          <w:rFonts w:ascii="Arial" w:hAnsi="Arial"/>
          <w:b/>
        </w:rPr>
        <w:t>Personal Protective Behaviors:</w:t>
      </w:r>
      <w:r w:rsidRPr="00331B95">
        <w:rPr>
          <w:rFonts w:ascii="Arial" w:hAnsi="Arial"/>
        </w:rPr>
        <w:t xml:space="preserve"> P</w:t>
      </w:r>
      <w:r w:rsidR="00F61DD4" w:rsidRPr="00331B95">
        <w:rPr>
          <w:rFonts w:ascii="Arial" w:hAnsi="Arial"/>
        </w:rPr>
        <w:t>ersonal prevention measures such as: avoiding outdoor activity</w:t>
      </w:r>
      <w:r w:rsidR="00D15C80" w:rsidRPr="00331B95">
        <w:rPr>
          <w:rFonts w:ascii="Arial" w:hAnsi="Arial"/>
        </w:rPr>
        <w:t xml:space="preserve"> </w:t>
      </w:r>
      <w:r w:rsidR="00F61DD4" w:rsidRPr="00331B95">
        <w:rPr>
          <w:rFonts w:ascii="Arial" w:hAnsi="Arial"/>
        </w:rPr>
        <w:t>during times of day with increased mosquito activity; use of mosquito repellents containing an EPA-approved active ingredient; and use of clothing to reduce mosquito access to skin</w:t>
      </w:r>
      <w:r w:rsidR="0064739A" w:rsidRPr="00331B95">
        <w:rPr>
          <w:rFonts w:ascii="Arial" w:hAnsi="Arial"/>
        </w:rPr>
        <w:t xml:space="preserve"> are essential</w:t>
      </w:r>
      <w:r w:rsidR="00F61DD4" w:rsidRPr="00331B95">
        <w:rPr>
          <w:rFonts w:ascii="Arial" w:hAnsi="Arial"/>
        </w:rPr>
        <w:t xml:space="preserve">. </w:t>
      </w:r>
      <w:r w:rsidR="00F61DD4" w:rsidRPr="00331B95">
        <w:rPr>
          <w:rFonts w:ascii="Arial" w:hAnsi="Arial"/>
          <w:b/>
        </w:rPr>
        <w:t>These personal protective measures must form the basis of all risk reduction</w:t>
      </w:r>
      <w:r w:rsidR="00B91ACA" w:rsidRPr="00331B95">
        <w:rPr>
          <w:rFonts w:ascii="Arial" w:hAnsi="Arial"/>
          <w:b/>
        </w:rPr>
        <w:t xml:space="preserve"> </w:t>
      </w:r>
      <w:r w:rsidR="00F61DD4" w:rsidRPr="00331B95">
        <w:rPr>
          <w:rFonts w:ascii="Arial" w:hAnsi="Arial"/>
          <w:b/>
        </w:rPr>
        <w:t>and the need to utilize them</w:t>
      </w:r>
      <w:r w:rsidR="0064739A" w:rsidRPr="00331B95">
        <w:rPr>
          <w:rFonts w:ascii="Arial" w:hAnsi="Arial"/>
          <w:b/>
        </w:rPr>
        <w:t xml:space="preserve"> </w:t>
      </w:r>
      <w:r w:rsidR="00E253A0" w:rsidRPr="00331B95">
        <w:rPr>
          <w:rFonts w:ascii="Arial" w:hAnsi="Arial"/>
          <w:b/>
        </w:rPr>
        <w:t xml:space="preserve">during </w:t>
      </w:r>
      <w:r w:rsidR="00FC402C" w:rsidRPr="00331B95">
        <w:rPr>
          <w:rFonts w:ascii="Arial" w:hAnsi="Arial"/>
          <w:b/>
        </w:rPr>
        <w:t xml:space="preserve">the </w:t>
      </w:r>
      <w:r w:rsidR="0064739A" w:rsidRPr="00331B95">
        <w:rPr>
          <w:rFonts w:ascii="Arial" w:hAnsi="Arial"/>
          <w:b/>
        </w:rPr>
        <w:t>arbovirus season</w:t>
      </w:r>
      <w:r w:rsidR="00F61DD4" w:rsidRPr="00331B95">
        <w:rPr>
          <w:rFonts w:ascii="Arial" w:hAnsi="Arial"/>
          <w:b/>
        </w:rPr>
        <w:t xml:space="preserve"> is not </w:t>
      </w:r>
      <w:r w:rsidR="00E21371" w:rsidRPr="00331B95">
        <w:rPr>
          <w:rFonts w:ascii="Arial" w:hAnsi="Arial"/>
          <w:b/>
        </w:rPr>
        <w:t xml:space="preserve">reduced </w:t>
      </w:r>
      <w:r w:rsidR="00F61DD4" w:rsidRPr="00331B95">
        <w:rPr>
          <w:rFonts w:ascii="Arial" w:hAnsi="Arial"/>
          <w:b/>
        </w:rPr>
        <w:t>by any mosquito control activities, including aerial spraying.</w:t>
      </w:r>
    </w:p>
    <w:p w14:paraId="0AB02BDB" w14:textId="15756451" w:rsidR="003F76F6" w:rsidRPr="00331B95" w:rsidRDefault="0064739A" w:rsidP="00696FB3">
      <w:pPr>
        <w:numPr>
          <w:ilvl w:val="0"/>
          <w:numId w:val="5"/>
        </w:numPr>
        <w:spacing w:after="120"/>
        <w:rPr>
          <w:rFonts w:ascii="Arial" w:hAnsi="Arial"/>
        </w:rPr>
      </w:pPr>
      <w:r w:rsidRPr="00331B95">
        <w:rPr>
          <w:rFonts w:ascii="Arial" w:hAnsi="Arial"/>
          <w:b/>
        </w:rPr>
        <w:t>Rescheduling of Outdoor Community Activities:</w:t>
      </w:r>
      <w:r w:rsidRPr="00331B95">
        <w:rPr>
          <w:rFonts w:ascii="Arial" w:hAnsi="Arial"/>
        </w:rPr>
        <w:t xml:space="preserve"> </w:t>
      </w:r>
      <w:r w:rsidR="003F76F6" w:rsidRPr="00331B95">
        <w:rPr>
          <w:rFonts w:ascii="Arial" w:hAnsi="Arial"/>
        </w:rPr>
        <w:t xml:space="preserve">Local municipalities may be </w:t>
      </w:r>
      <w:r w:rsidR="002A6CD2" w:rsidRPr="00331B95">
        <w:rPr>
          <w:rFonts w:ascii="Arial" w:hAnsi="Arial"/>
        </w:rPr>
        <w:t>encouraged</w:t>
      </w:r>
      <w:r w:rsidR="003F76F6" w:rsidRPr="00331B95">
        <w:rPr>
          <w:rFonts w:ascii="Arial" w:hAnsi="Arial"/>
        </w:rPr>
        <w:t xml:space="preserve"> to reschedule outdoor evening events to avoid the period between dusk and dawn which correspond to peak mosquito activity.</w:t>
      </w:r>
      <w:r w:rsidR="00D60E2B" w:rsidRPr="00331B95">
        <w:rPr>
          <w:rFonts w:ascii="Arial" w:hAnsi="Arial"/>
        </w:rPr>
        <w:t xml:space="preserve"> </w:t>
      </w:r>
      <w:r w:rsidR="0080465C" w:rsidRPr="00331B95">
        <w:rPr>
          <w:rFonts w:ascii="Arial" w:hAnsi="Arial"/>
        </w:rPr>
        <w:t xml:space="preserve">Closing campgrounds to reduce outdoor exposures between dusk and dawn may </w:t>
      </w:r>
      <w:r w:rsidR="00065EEA" w:rsidRPr="00331B95">
        <w:rPr>
          <w:rFonts w:ascii="Arial" w:hAnsi="Arial"/>
        </w:rPr>
        <w:t xml:space="preserve">also be recommended </w:t>
      </w:r>
      <w:r w:rsidR="0080465C" w:rsidRPr="00331B95">
        <w:rPr>
          <w:rFonts w:ascii="Arial" w:hAnsi="Arial"/>
        </w:rPr>
        <w:t xml:space="preserve">in areas at highest risk. </w:t>
      </w:r>
    </w:p>
    <w:p w14:paraId="45EADF7C" w14:textId="19BA0DF2" w:rsidR="00365094" w:rsidRPr="00331B95" w:rsidRDefault="0064739A" w:rsidP="00200923">
      <w:pPr>
        <w:numPr>
          <w:ilvl w:val="0"/>
          <w:numId w:val="5"/>
        </w:numPr>
        <w:spacing w:after="120"/>
        <w:rPr>
          <w:rFonts w:ascii="Arial" w:hAnsi="Arial"/>
          <w:i/>
        </w:rPr>
      </w:pPr>
      <w:proofErr w:type="spellStart"/>
      <w:r w:rsidRPr="00331B95">
        <w:rPr>
          <w:rFonts w:ascii="Arial" w:hAnsi="Arial"/>
          <w:b/>
        </w:rPr>
        <w:t>Larviciding</w:t>
      </w:r>
      <w:proofErr w:type="spellEnd"/>
      <w:r w:rsidR="00307EEC" w:rsidRPr="00331B95">
        <w:rPr>
          <w:rFonts w:ascii="Arial" w:hAnsi="Arial"/>
          <w:b/>
        </w:rPr>
        <w:t xml:space="preserve"> and Source Reduction</w:t>
      </w:r>
      <w:r w:rsidRPr="00331B95">
        <w:rPr>
          <w:rFonts w:ascii="Arial" w:hAnsi="Arial"/>
          <w:b/>
        </w:rPr>
        <w:t>:</w:t>
      </w:r>
      <w:r w:rsidRPr="00331B95">
        <w:rPr>
          <w:rFonts w:ascii="Arial" w:hAnsi="Arial"/>
        </w:rPr>
        <w:t xml:space="preserve"> </w:t>
      </w:r>
      <w:r w:rsidR="00F61DD4" w:rsidRPr="00331B95">
        <w:rPr>
          <w:rFonts w:ascii="Arial" w:hAnsi="Arial"/>
        </w:rPr>
        <w:t xml:space="preserve">For </w:t>
      </w:r>
      <w:r w:rsidR="001D297B" w:rsidRPr="00331B95">
        <w:rPr>
          <w:rFonts w:ascii="Arial" w:hAnsi="Arial"/>
        </w:rPr>
        <w:t xml:space="preserve">municipalities </w:t>
      </w:r>
      <w:r w:rsidR="00F61DD4" w:rsidRPr="00331B95">
        <w:rPr>
          <w:rFonts w:ascii="Arial" w:hAnsi="Arial"/>
        </w:rPr>
        <w:t xml:space="preserve">that participate in a local mosquito control district, </w:t>
      </w:r>
      <w:r w:rsidR="000C6DFA" w:rsidRPr="00331B95">
        <w:rPr>
          <w:rFonts w:ascii="Arial" w:hAnsi="Arial"/>
        </w:rPr>
        <w:t>MCDs</w:t>
      </w:r>
      <w:r w:rsidR="009C0DF3" w:rsidRPr="00331B95">
        <w:rPr>
          <w:rFonts w:ascii="Arial" w:hAnsi="Arial"/>
        </w:rPr>
        <w:t xml:space="preserve"> may increase their source reduction activities</w:t>
      </w:r>
      <w:r w:rsidR="00307EEC" w:rsidRPr="00331B95">
        <w:rPr>
          <w:rFonts w:ascii="Arial" w:hAnsi="Arial"/>
        </w:rPr>
        <w:t xml:space="preserve"> </w:t>
      </w:r>
      <w:r w:rsidR="009C0DF3" w:rsidRPr="00331B95">
        <w:rPr>
          <w:rFonts w:ascii="Arial" w:hAnsi="Arial"/>
        </w:rPr>
        <w:t xml:space="preserve">to reduce mosquito-breeding habitats and to reduce adult mosquito abundance. </w:t>
      </w:r>
      <w:r w:rsidR="00307EEC" w:rsidRPr="00331B95">
        <w:rPr>
          <w:rFonts w:ascii="Arial" w:hAnsi="Arial"/>
        </w:rPr>
        <w:t xml:space="preserve">Additional activities </w:t>
      </w:r>
      <w:r w:rsidR="009C0DF3" w:rsidRPr="00331B95">
        <w:rPr>
          <w:rFonts w:ascii="Arial" w:hAnsi="Arial"/>
        </w:rPr>
        <w:t xml:space="preserve">may include ground and aerial </w:t>
      </w:r>
      <w:proofErr w:type="spellStart"/>
      <w:r w:rsidR="009C0DF3" w:rsidRPr="00331B95">
        <w:rPr>
          <w:rFonts w:ascii="Arial" w:hAnsi="Arial"/>
        </w:rPr>
        <w:t>larviciding</w:t>
      </w:r>
      <w:proofErr w:type="spellEnd"/>
      <w:r w:rsidR="009C0DF3" w:rsidRPr="00331B95">
        <w:rPr>
          <w:rFonts w:ascii="Arial" w:hAnsi="Arial"/>
        </w:rPr>
        <w:t>.</w:t>
      </w:r>
      <w:r w:rsidR="00997B44" w:rsidRPr="00331B95">
        <w:rPr>
          <w:rFonts w:ascii="Arial" w:hAnsi="Arial"/>
        </w:rPr>
        <w:t xml:space="preserve"> </w:t>
      </w:r>
      <w:r w:rsidRPr="00331B95">
        <w:rPr>
          <w:rFonts w:ascii="Arial" w:hAnsi="Arial"/>
        </w:rPr>
        <w:t xml:space="preserve">The efficacy of this tool to help reduce WNV risk is established. Data on </w:t>
      </w:r>
      <w:proofErr w:type="spellStart"/>
      <w:r w:rsidRPr="00331B95">
        <w:rPr>
          <w:rFonts w:ascii="Arial" w:hAnsi="Arial"/>
        </w:rPr>
        <w:t>larviciding</w:t>
      </w:r>
      <w:proofErr w:type="spellEnd"/>
      <w:r w:rsidRPr="00331B95">
        <w:rPr>
          <w:rFonts w:ascii="Arial" w:hAnsi="Arial"/>
        </w:rPr>
        <w:t xml:space="preserve"> that effectively reduces EEE risk are limited. Habitats that support </w:t>
      </w:r>
      <w:r w:rsidRPr="00331B95">
        <w:rPr>
          <w:rFonts w:ascii="Arial" w:hAnsi="Arial"/>
          <w:i/>
        </w:rPr>
        <w:t xml:space="preserve">C. melanura </w:t>
      </w:r>
      <w:r w:rsidRPr="00331B95">
        <w:rPr>
          <w:rFonts w:ascii="Arial" w:hAnsi="Arial"/>
        </w:rPr>
        <w:t>are difficult to access by vehicle and penetration of larvicidal products into the underground mosquito breeding sites following aerial application appears limited.</w:t>
      </w:r>
      <w:r w:rsidR="00365094" w:rsidRPr="00331B95">
        <w:rPr>
          <w:rFonts w:ascii="Arial" w:hAnsi="Arial"/>
        </w:rPr>
        <w:t xml:space="preserve"> Habitats that produce </w:t>
      </w:r>
      <w:proofErr w:type="spellStart"/>
      <w:r w:rsidR="00365094" w:rsidRPr="00331B95">
        <w:rPr>
          <w:rFonts w:ascii="Arial" w:hAnsi="Arial"/>
          <w:i/>
        </w:rPr>
        <w:t>Cq</w:t>
      </w:r>
      <w:proofErr w:type="spellEnd"/>
      <w:r w:rsidR="00365094" w:rsidRPr="00331B95">
        <w:rPr>
          <w:rFonts w:ascii="Arial" w:hAnsi="Arial"/>
          <w:i/>
        </w:rPr>
        <w:t>. perturbans</w:t>
      </w:r>
      <w:r w:rsidR="00365094" w:rsidRPr="00331B95">
        <w:rPr>
          <w:rFonts w:ascii="Arial" w:hAnsi="Arial"/>
        </w:rPr>
        <w:t xml:space="preserve"> are more accessible but the species is less susceptible to larvicides due to its feeding and </w:t>
      </w:r>
      <w:r w:rsidR="0098650B" w:rsidRPr="00331B95">
        <w:rPr>
          <w:rFonts w:ascii="Arial" w:hAnsi="Arial"/>
        </w:rPr>
        <w:t>bre</w:t>
      </w:r>
      <w:r w:rsidR="00307EEC" w:rsidRPr="00331B95">
        <w:rPr>
          <w:rFonts w:ascii="Arial" w:hAnsi="Arial"/>
        </w:rPr>
        <w:t>athing</w:t>
      </w:r>
      <w:r w:rsidR="0098650B" w:rsidRPr="00331B95">
        <w:rPr>
          <w:rFonts w:ascii="Arial" w:hAnsi="Arial"/>
        </w:rPr>
        <w:t xml:space="preserve"> </w:t>
      </w:r>
      <w:r w:rsidR="00365094" w:rsidRPr="00331B95">
        <w:rPr>
          <w:rFonts w:ascii="Arial" w:hAnsi="Arial"/>
        </w:rPr>
        <w:t>habits.</w:t>
      </w:r>
    </w:p>
    <w:p w14:paraId="1A711081" w14:textId="11B5BDE1" w:rsidR="00B54DD0" w:rsidRPr="00331B95" w:rsidRDefault="00D34924" w:rsidP="00696FB3">
      <w:pPr>
        <w:numPr>
          <w:ilvl w:val="0"/>
          <w:numId w:val="5"/>
        </w:numPr>
        <w:spacing w:after="120"/>
        <w:rPr>
          <w:rFonts w:ascii="Arial" w:hAnsi="Arial"/>
          <w:b/>
        </w:rPr>
      </w:pPr>
      <w:r w:rsidRPr="00331B95">
        <w:rPr>
          <w:rFonts w:ascii="Arial" w:hAnsi="Arial"/>
          <w:b/>
        </w:rPr>
        <w:t xml:space="preserve">Ground-based </w:t>
      </w:r>
      <w:r w:rsidR="00365094" w:rsidRPr="00331B95">
        <w:rPr>
          <w:rFonts w:ascii="Arial" w:hAnsi="Arial"/>
          <w:b/>
        </w:rPr>
        <w:t>Adulticiding:</w:t>
      </w:r>
      <w:r w:rsidR="00365094" w:rsidRPr="00331B95">
        <w:rPr>
          <w:rFonts w:ascii="Arial" w:hAnsi="Arial"/>
        </w:rPr>
        <w:t xml:space="preserve"> </w:t>
      </w:r>
      <w:r w:rsidR="00B54DD0" w:rsidRPr="00331B95">
        <w:rPr>
          <w:rFonts w:ascii="Arial" w:hAnsi="Arial"/>
        </w:rPr>
        <w:t xml:space="preserve">For </w:t>
      </w:r>
      <w:r w:rsidR="001D297B" w:rsidRPr="00331B95">
        <w:rPr>
          <w:rFonts w:ascii="Arial" w:hAnsi="Arial"/>
        </w:rPr>
        <w:t xml:space="preserve">municipalities </w:t>
      </w:r>
      <w:r w:rsidR="00B54DD0" w:rsidRPr="00331B95">
        <w:rPr>
          <w:rFonts w:ascii="Arial" w:hAnsi="Arial"/>
        </w:rPr>
        <w:t xml:space="preserve">that participate in a local mosquito control district, response to findings of positive mosquito isolates can include adult mosquito control efforts such as targeted ground adulticiding operations. The purpose of ground-based adulticiding is to reduce populations of vector species of mosquitoes in proximity to people. This reduction decreases the number of infected mosquitoes available to infect humans and can interrupt the bird-mosquito virus amplification cycle. This approach is most effective in areas where there is sufficient density of roads to make areas accessible. </w:t>
      </w:r>
      <w:r w:rsidR="00F97BB4" w:rsidRPr="00331B95">
        <w:rPr>
          <w:rFonts w:ascii="Arial" w:hAnsi="Arial"/>
        </w:rPr>
        <w:t>U</w:t>
      </w:r>
      <w:r w:rsidR="00B54DD0" w:rsidRPr="00331B95">
        <w:rPr>
          <w:rFonts w:ascii="Arial" w:hAnsi="Arial"/>
        </w:rPr>
        <w:t>ltra-low volume pesticide mists can disperse approximately 300 ft from the source but the actual distance can be decreased by dense vegetation and buildings. Dispersal is also impacted by wind and temperature gradients. Repeated applications result in greater efficacy. The decision to use ground-based adult</w:t>
      </w:r>
      <w:r w:rsidR="00F97BB4" w:rsidRPr="00331B95">
        <w:rPr>
          <w:rFonts w:ascii="Arial" w:hAnsi="Arial"/>
        </w:rPr>
        <w:t>iciding</w:t>
      </w:r>
      <w:r w:rsidR="00B54DD0" w:rsidRPr="00331B95">
        <w:rPr>
          <w:rFonts w:ascii="Arial" w:hAnsi="Arial"/>
        </w:rPr>
        <w:t xml:space="preserve"> for vector control will depend on critical modifying variables including the time of year, mosquito population abundance, proximity of virus activity to populations, and acceptability of this tool to the residents. </w:t>
      </w:r>
    </w:p>
    <w:p w14:paraId="3507F3B4" w14:textId="22FB1406" w:rsidR="00FE6971" w:rsidRPr="00331B95" w:rsidRDefault="00D34924" w:rsidP="00FE6971">
      <w:pPr>
        <w:numPr>
          <w:ilvl w:val="0"/>
          <w:numId w:val="5"/>
        </w:numPr>
        <w:rPr>
          <w:rFonts w:ascii="Arial" w:hAnsi="Arial"/>
        </w:rPr>
      </w:pPr>
      <w:r w:rsidRPr="00331B95">
        <w:rPr>
          <w:rFonts w:ascii="Arial" w:hAnsi="Arial"/>
          <w:b/>
          <w:color w:val="000000"/>
        </w:rPr>
        <w:t>Aerial Adulticiding:</w:t>
      </w:r>
      <w:r w:rsidR="000E7143" w:rsidRPr="00331B95">
        <w:rPr>
          <w:rFonts w:ascii="Arial" w:hAnsi="Arial"/>
          <w:color w:val="000000"/>
        </w:rPr>
        <w:t xml:space="preserve"> </w:t>
      </w:r>
      <w:r w:rsidR="00B54DD0" w:rsidRPr="00331B95">
        <w:rPr>
          <w:rFonts w:ascii="Arial" w:hAnsi="Arial"/>
          <w:color w:val="000000"/>
        </w:rPr>
        <w:t xml:space="preserve">When </w:t>
      </w:r>
      <w:r w:rsidRPr="00331B95">
        <w:rPr>
          <w:rFonts w:ascii="Arial" w:hAnsi="Arial"/>
          <w:color w:val="000000"/>
        </w:rPr>
        <w:t xml:space="preserve">data indicate that </w:t>
      </w:r>
      <w:r w:rsidR="00FE6971" w:rsidRPr="00331B95">
        <w:rPr>
          <w:rFonts w:ascii="Arial" w:hAnsi="Arial"/>
          <w:color w:val="000000"/>
        </w:rPr>
        <w:t>risk for multiple human infections with EEE virus</w:t>
      </w:r>
      <w:r w:rsidRPr="00331B95">
        <w:rPr>
          <w:rFonts w:ascii="Arial" w:hAnsi="Arial"/>
          <w:color w:val="000000"/>
        </w:rPr>
        <w:t xml:space="preserve"> is increasing and is not being adequately reduced by other measures</w:t>
      </w:r>
      <w:r w:rsidR="00FE6971" w:rsidRPr="00331B95">
        <w:rPr>
          <w:rFonts w:ascii="Arial" w:hAnsi="Arial"/>
          <w:color w:val="000000"/>
        </w:rPr>
        <w:t xml:space="preserve">, </w:t>
      </w:r>
      <w:r w:rsidR="008B4EB2" w:rsidRPr="00331B95">
        <w:rPr>
          <w:rFonts w:ascii="Arial" w:hAnsi="Arial"/>
          <w:color w:val="000000"/>
        </w:rPr>
        <w:t>DPH</w:t>
      </w:r>
      <w:r w:rsidR="00FE6971" w:rsidRPr="00331B95">
        <w:rPr>
          <w:rFonts w:ascii="Arial" w:hAnsi="Arial"/>
          <w:color w:val="000000"/>
        </w:rPr>
        <w:t xml:space="preserve"> will</w:t>
      </w:r>
      <w:r w:rsidR="00307EEC" w:rsidRPr="00331B95">
        <w:rPr>
          <w:rFonts w:ascii="Arial" w:hAnsi="Arial"/>
          <w:color w:val="000000"/>
        </w:rPr>
        <w:t xml:space="preserve"> work with MDAR and convene the</w:t>
      </w:r>
      <w:r w:rsidR="00FE6971" w:rsidRPr="00331B95">
        <w:rPr>
          <w:rFonts w:ascii="Arial" w:hAnsi="Arial"/>
          <w:color w:val="000000"/>
        </w:rPr>
        <w:t xml:space="preserve"> </w:t>
      </w:r>
      <w:r w:rsidR="000C6DFA" w:rsidRPr="00331B95">
        <w:rPr>
          <w:rFonts w:ascii="Arial" w:hAnsi="Arial"/>
          <w:color w:val="000000"/>
        </w:rPr>
        <w:t>MCDs</w:t>
      </w:r>
      <w:r w:rsidR="00FE6971" w:rsidRPr="00331B95">
        <w:rPr>
          <w:rFonts w:ascii="Arial" w:hAnsi="Arial"/>
          <w:color w:val="000000"/>
        </w:rPr>
        <w:t xml:space="preserve">, </w:t>
      </w:r>
      <w:r w:rsidR="006B04B4" w:rsidRPr="00331B95">
        <w:rPr>
          <w:rFonts w:ascii="Arial" w:hAnsi="Arial"/>
          <w:color w:val="000000"/>
        </w:rPr>
        <w:t xml:space="preserve">SRMCB </w:t>
      </w:r>
      <w:r w:rsidR="00FE6971" w:rsidRPr="00331B95">
        <w:rPr>
          <w:rFonts w:ascii="Arial" w:hAnsi="Arial"/>
          <w:color w:val="000000"/>
        </w:rPr>
        <w:t>and MAG to get their recommendation for appropriate mosquito control interventions to reduce public health risk.</w:t>
      </w:r>
      <w:r w:rsidR="00FE6971" w:rsidRPr="00331B95">
        <w:rPr>
          <w:rFonts w:ascii="Arial" w:hAnsi="Arial"/>
        </w:rPr>
        <w:t xml:space="preserve"> </w:t>
      </w:r>
      <w:r w:rsidR="00307EEC" w:rsidRPr="00331B95">
        <w:rPr>
          <w:rFonts w:ascii="Arial" w:hAnsi="Arial"/>
        </w:rPr>
        <w:t>The group</w:t>
      </w:r>
      <w:r w:rsidR="00FE6971" w:rsidRPr="00331B95">
        <w:rPr>
          <w:rFonts w:ascii="Arial" w:hAnsi="Arial"/>
        </w:rPr>
        <w:t xml:space="preserve"> will provide recommendations on appropriate pesticide(s), route</w:t>
      </w:r>
      <w:r w:rsidR="00E21371" w:rsidRPr="00331B95">
        <w:rPr>
          <w:rFonts w:ascii="Arial" w:hAnsi="Arial"/>
        </w:rPr>
        <w:t>(s),</w:t>
      </w:r>
      <w:r w:rsidR="00FE6971" w:rsidRPr="00331B95">
        <w:rPr>
          <w:rFonts w:ascii="Arial" w:hAnsi="Arial"/>
        </w:rPr>
        <w:t xml:space="preserve"> and means of treatment for specific areas.</w:t>
      </w:r>
      <w:r w:rsidR="00FE6971" w:rsidRPr="00331B95">
        <w:rPr>
          <w:rFonts w:ascii="Arial" w:hAnsi="Arial"/>
          <w:color w:val="000000"/>
        </w:rPr>
        <w:t xml:space="preserve"> </w:t>
      </w:r>
      <w:r w:rsidR="00307EEC" w:rsidRPr="00331B95">
        <w:rPr>
          <w:rFonts w:ascii="Arial" w:hAnsi="Arial"/>
          <w:color w:val="000000"/>
        </w:rPr>
        <w:t>Recommended i</w:t>
      </w:r>
      <w:r w:rsidR="00FE6971" w:rsidRPr="00331B95">
        <w:rPr>
          <w:rFonts w:ascii="Arial" w:hAnsi="Arial"/>
        </w:rPr>
        <w:t>nterventions may include state-funded aerial application of mosquito adulticide.</w:t>
      </w:r>
      <w:r w:rsidR="00307EEC" w:rsidRPr="00331B95">
        <w:rPr>
          <w:rFonts w:ascii="Arial" w:hAnsi="Arial"/>
        </w:rPr>
        <w:t xml:space="preserve"> </w:t>
      </w:r>
      <w:r w:rsidR="00FE6971" w:rsidRPr="00331B95">
        <w:rPr>
          <w:rFonts w:ascii="Arial" w:hAnsi="Arial"/>
        </w:rPr>
        <w:t>Assessment of the need for and utility of</w:t>
      </w:r>
      <w:r w:rsidR="00E21371" w:rsidRPr="00331B95">
        <w:rPr>
          <w:rFonts w:ascii="Arial" w:hAnsi="Arial"/>
        </w:rPr>
        <w:t xml:space="preserve"> </w:t>
      </w:r>
      <w:r w:rsidR="00FE6971" w:rsidRPr="00331B95">
        <w:rPr>
          <w:rFonts w:ascii="Arial" w:hAnsi="Arial"/>
        </w:rPr>
        <w:t>a focal or large-scale aerial application of mosquito adulticide includes evaluating evidence that the seasonal and biological conditions present a persistent risk of human disease, and that those same conditions permit the effective use of an aerially applied pesticide.</w:t>
      </w:r>
      <w:r w:rsidR="00B54DD0" w:rsidRPr="00331B95">
        <w:rPr>
          <w:rFonts w:ascii="Arial" w:hAnsi="Arial"/>
        </w:rPr>
        <w:t xml:space="preserve"> The </w:t>
      </w:r>
      <w:r w:rsidR="00660F41" w:rsidRPr="00331B95">
        <w:rPr>
          <w:rFonts w:ascii="Arial" w:hAnsi="Arial"/>
        </w:rPr>
        <w:t xml:space="preserve">goal </w:t>
      </w:r>
      <w:r w:rsidR="00B54DD0" w:rsidRPr="00331B95">
        <w:rPr>
          <w:rFonts w:ascii="Arial" w:hAnsi="Arial"/>
        </w:rPr>
        <w:t xml:space="preserve">of aerial adulticiding is to reduce populations of vector species of mosquitoes in areas where ground-based control is not possible due to insufficient roads and when there is a need to treat large geographic areas quickly. This reduction decreases the number of infected mosquitoes available to infect humans and can interrupt the bird-mosquito virus amplification cycle. </w:t>
      </w:r>
      <w:r w:rsidR="007525F1" w:rsidRPr="00331B95">
        <w:rPr>
          <w:rFonts w:ascii="Arial" w:hAnsi="Arial"/>
        </w:rPr>
        <w:t xml:space="preserve"> </w:t>
      </w:r>
      <w:r w:rsidR="007525F1" w:rsidRPr="00331B95">
        <w:rPr>
          <w:rFonts w:ascii="Arial" w:hAnsi="Arial"/>
          <w:b/>
        </w:rPr>
        <w:t>Aerial applications cannot and do not eliminate risk and must not be viewed by the public or municipalities as a solution to EEE risk; aerial applications are one tool that can be used in conjunction with all other available risk mitigation tools</w:t>
      </w:r>
      <w:r w:rsidR="007525F1" w:rsidRPr="00331B95">
        <w:rPr>
          <w:rFonts w:ascii="Arial" w:hAnsi="Arial"/>
        </w:rPr>
        <w:t>.</w:t>
      </w:r>
    </w:p>
    <w:p w14:paraId="1E73B49F" w14:textId="57E4F3EE" w:rsidR="00AD4F0C" w:rsidRPr="00331B95" w:rsidRDefault="00AD4F0C" w:rsidP="00AD4F0C">
      <w:pPr>
        <w:rPr>
          <w:rFonts w:ascii="Arial" w:hAnsi="Arial"/>
        </w:rPr>
      </w:pPr>
    </w:p>
    <w:p w14:paraId="056EC5D6" w14:textId="422ADD6B" w:rsidR="00AD4F0C" w:rsidRPr="00331B95" w:rsidRDefault="00126FD4" w:rsidP="00AD4F0C">
      <w:pPr>
        <w:ind w:left="360"/>
        <w:rPr>
          <w:rFonts w:ascii="Arial" w:hAnsi="Arial"/>
        </w:rPr>
      </w:pPr>
      <w:r w:rsidRPr="00331B95">
        <w:rPr>
          <w:rFonts w:ascii="Arial" w:hAnsi="Arial"/>
        </w:rPr>
        <w:t>DPH</w:t>
      </w:r>
      <w:r w:rsidR="00AD4F0C" w:rsidRPr="00331B95">
        <w:rPr>
          <w:rFonts w:ascii="Arial" w:hAnsi="Arial"/>
        </w:rPr>
        <w:t xml:space="preserve"> and the affected </w:t>
      </w:r>
      <w:r w:rsidR="000C6DFA" w:rsidRPr="00331B95">
        <w:rPr>
          <w:rFonts w:ascii="Arial" w:hAnsi="Arial"/>
        </w:rPr>
        <w:t>MCDs</w:t>
      </w:r>
      <w:r w:rsidR="00AD4F0C" w:rsidRPr="00331B95">
        <w:rPr>
          <w:rFonts w:ascii="Arial" w:hAnsi="Arial"/>
        </w:rPr>
        <w:t xml:space="preserve"> </w:t>
      </w:r>
      <w:r w:rsidR="00660F41" w:rsidRPr="00331B95">
        <w:rPr>
          <w:rFonts w:ascii="Arial" w:hAnsi="Arial"/>
        </w:rPr>
        <w:t xml:space="preserve">assess the efficacy of each aerial spray by conducting </w:t>
      </w:r>
      <w:r w:rsidR="00AD4F0C" w:rsidRPr="00331B95">
        <w:rPr>
          <w:rFonts w:ascii="Arial" w:hAnsi="Arial"/>
        </w:rPr>
        <w:t>pre- and post-spray trapping</w:t>
      </w:r>
      <w:r w:rsidR="00660F41" w:rsidRPr="00331B95">
        <w:rPr>
          <w:rFonts w:ascii="Arial" w:hAnsi="Arial"/>
        </w:rPr>
        <w:t>, both</w:t>
      </w:r>
      <w:r w:rsidR="00AD4F0C" w:rsidRPr="00331B95">
        <w:rPr>
          <w:rFonts w:ascii="Arial" w:hAnsi="Arial"/>
        </w:rPr>
        <w:t xml:space="preserve"> in areas not covered by the aerial spray (control traps) and inside the aerial spray zone (treatment traps). </w:t>
      </w:r>
      <w:r w:rsidR="00A352A9" w:rsidRPr="00331B95">
        <w:rPr>
          <w:rFonts w:ascii="Arial" w:hAnsi="Arial"/>
        </w:rPr>
        <w:t xml:space="preserve">The efficacy of a spray event is </w:t>
      </w:r>
      <w:r w:rsidR="00660F41" w:rsidRPr="00331B95">
        <w:rPr>
          <w:rFonts w:ascii="Arial" w:hAnsi="Arial"/>
        </w:rPr>
        <w:t xml:space="preserve">then </w:t>
      </w:r>
      <w:r w:rsidR="00A352A9" w:rsidRPr="00331B95">
        <w:rPr>
          <w:rFonts w:ascii="Arial" w:hAnsi="Arial"/>
        </w:rPr>
        <w:t xml:space="preserve">assessed by </w:t>
      </w:r>
      <w:r w:rsidR="00660F41" w:rsidRPr="00331B95">
        <w:rPr>
          <w:rFonts w:ascii="Arial" w:hAnsi="Arial"/>
        </w:rPr>
        <w:t xml:space="preserve">calculating </w:t>
      </w:r>
      <w:r w:rsidR="00A352A9" w:rsidRPr="00331B95">
        <w:rPr>
          <w:rFonts w:ascii="Arial" w:hAnsi="Arial"/>
        </w:rPr>
        <w:t>the percent reduction in the mosquito population</w:t>
      </w:r>
      <w:r w:rsidR="00660F41" w:rsidRPr="00331B95">
        <w:rPr>
          <w:rFonts w:ascii="Arial" w:hAnsi="Arial"/>
        </w:rPr>
        <w:t xml:space="preserve">, </w:t>
      </w:r>
      <w:r w:rsidR="00A352A9" w:rsidRPr="00331B95">
        <w:rPr>
          <w:rFonts w:ascii="Arial" w:hAnsi="Arial"/>
        </w:rPr>
        <w:t>using the Henderson-Tilton Formula:</w:t>
      </w:r>
    </w:p>
    <w:tbl>
      <w:tblPr>
        <w:tblW w:w="0" w:type="auto"/>
        <w:jc w:val="center"/>
        <w:tblCellSpacing w:w="15" w:type="dxa"/>
        <w:tblCellMar>
          <w:top w:w="15" w:type="dxa"/>
          <w:left w:w="15" w:type="dxa"/>
          <w:bottom w:w="15" w:type="dxa"/>
          <w:right w:w="15" w:type="dxa"/>
        </w:tblCellMar>
        <w:tblLook w:val="04A0" w:firstRow="1" w:lastRow="0" w:firstColumn="1" w:lastColumn="0" w:noHBand="0" w:noVBand="1"/>
      </w:tblPr>
      <w:tblGrid>
        <w:gridCol w:w="2895"/>
        <w:gridCol w:w="5193"/>
        <w:gridCol w:w="783"/>
      </w:tblGrid>
      <w:tr w:rsidR="00A352A9" w:rsidRPr="00003C86" w14:paraId="6FA0D92D" w14:textId="77777777" w:rsidTr="000B3FEB">
        <w:trPr>
          <w:tblCellSpacing w:w="15" w:type="dxa"/>
          <w:jc w:val="center"/>
        </w:trPr>
        <w:tc>
          <w:tcPr>
            <w:tcW w:w="2850" w:type="dxa"/>
            <w:noWrap/>
            <w:vAlign w:val="center"/>
            <w:hideMark/>
          </w:tcPr>
          <w:p w14:paraId="3841AAEB" w14:textId="77777777" w:rsidR="00A352A9" w:rsidRPr="00331B95" w:rsidRDefault="00A352A9" w:rsidP="00A352A9">
            <w:pPr>
              <w:spacing w:before="100" w:beforeAutospacing="1" w:after="100" w:afterAutospacing="1"/>
              <w:jc w:val="right"/>
              <w:rPr>
                <w:rFonts w:ascii="Arial" w:hAnsi="Arial"/>
                <w:color w:val="000000"/>
              </w:rPr>
            </w:pPr>
            <w:r w:rsidRPr="00331B95">
              <w:rPr>
                <w:rFonts w:ascii="Arial" w:hAnsi="Arial"/>
                <w:color w:val="000000"/>
              </w:rPr>
              <w:t>Corrected % = (1 -</w:t>
            </w: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5133"/>
            </w:tblGrid>
            <w:tr w:rsidR="00A352A9" w:rsidRPr="00003C86" w14:paraId="1AE7E75E" w14:textId="77777777">
              <w:trPr>
                <w:tblCellSpacing w:w="15" w:type="dxa"/>
              </w:trPr>
              <w:tc>
                <w:tcPr>
                  <w:tcW w:w="0" w:type="auto"/>
                  <w:noWrap/>
                  <w:vAlign w:val="center"/>
                  <w:hideMark/>
                </w:tcPr>
                <w:p w14:paraId="4A46D861" w14:textId="477226A3" w:rsidR="00A352A9" w:rsidRPr="00331B95" w:rsidRDefault="00A352A9" w:rsidP="00A352A9">
                  <w:pPr>
                    <w:spacing w:before="100" w:beforeAutospacing="1" w:after="100" w:afterAutospacing="1"/>
                    <w:jc w:val="center"/>
                    <w:rPr>
                      <w:rFonts w:ascii="Arial" w:hAnsi="Arial"/>
                    </w:rPr>
                  </w:pPr>
                  <w:r w:rsidRPr="00331B95">
                    <w:rPr>
                      <w:rFonts w:ascii="Arial" w:hAnsi="Arial"/>
                      <w:noProof/>
                      <w:color w:val="2B579A"/>
                      <w:shd w:val="clear" w:color="auto" w:fill="E6E6E6"/>
                    </w:rPr>
                    <mc:AlternateContent>
                      <mc:Choice Requires="wps">
                        <w:drawing>
                          <wp:anchor distT="0" distB="0" distL="114300" distR="114300" simplePos="0" relativeHeight="251658245" behindDoc="0" locked="0" layoutInCell="1" allowOverlap="1" wp14:anchorId="01410D57" wp14:editId="4ECD7CDB">
                            <wp:simplePos x="0" y="0"/>
                            <wp:positionH relativeFrom="column">
                              <wp:posOffset>17780</wp:posOffset>
                            </wp:positionH>
                            <wp:positionV relativeFrom="paragraph">
                              <wp:posOffset>184150</wp:posOffset>
                            </wp:positionV>
                            <wp:extent cx="2755900" cy="12700"/>
                            <wp:effectExtent l="0" t="0" r="25400" b="25400"/>
                            <wp:wrapNone/>
                            <wp:docPr id="6" name="Straight Connector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755900" cy="1270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729B593" id="Straight Connector 6" o:spid="_x0000_s1026" alt="&quot;&quot;" style="position:absolute;z-index:251658245;visibility:visible;mso-wrap-style:square;mso-wrap-distance-left:9pt;mso-wrap-distance-top:0;mso-wrap-distance-right:9pt;mso-wrap-distance-bottom:0;mso-position-horizontal:absolute;mso-position-horizontal-relative:text;mso-position-vertical:absolute;mso-position-vertical-relative:text" from="1.4pt,14.5pt" to="218.4pt,1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WP7tQEAANgDAAAOAAAAZHJzL2Uyb0RvYy54bWysU01v1DAQvSPxHyzf2SQrlUK02R5alQuC&#10;CugPcJ3xxpLtsWyzyf57xs5uUgESoupl4o95b+Y9T3Y3kzXsCCFqdB1vNjVn4CT22h06/vjj/t0H&#10;zmISrhcGHXT8BJHf7N++2Y2+hS0OaHoIjEhcbEff8SEl31ZVlANYETfowdGlwmBFom04VH0QI7Fb&#10;U23r+n01Yuh9QAkx0undfMn3hV8pkOmrUhESMx2n3lKJocSnHKv9TrSHIPyg5bkN8YIurNCOii5U&#10;dyIJ9jPoP6islgEjqrSRaCtUSksoGkhNU/+m5vsgPBQtZE70i03x9Wjll+Otewhkw+hjG/1DyCom&#10;FWz+Un9sKmadFrNgSkzS4fb66upjTZ5Kumu217QklmoF+xDTJ0DL8qLjRrusRbTi+DmmOfWSko+N&#10;yzGi0f29NqZs8hTArQnsKOj90tScSzzLooIZWa3tl1U6GZhZv4FiuqeGm1K9TNbKKaQEly68xlF2&#10;hinqYAHW/wae8zMUytT9D3hBlMro0gK22mH4W/XVCjXnXxyYdWcLnrA/lYct1tD4lMc5j3qez+f7&#10;Al9/yP0vAAAA//8DAFBLAwQUAAYACAAAACEAQTE/i90AAAAHAQAADwAAAGRycy9kb3ducmV2Lnht&#10;bEyPzU7DMBCE70i8g7VI3KjTH0UlxKkQggviktAD3Nx4G0fE6zR2mvD2bE/ltJqd1cy3+W52nTjj&#10;EFpPCpaLBARS7U1LjYL959vDFkSImozuPKGCXwywK25vcp0ZP1GJ5yo2gkMoZFqBjbHPpAy1RafD&#10;wvdI7B394HRkOTTSDHricNfJVZKk0umWuMHqHl8s1j/V6BS8nz7CfpOWr+XXaVtN38fRNh6Vur+b&#10;n59ARJzj9Rgu+IwOBTMd/EgmiE7BisEjj0f+iO3NOuXFQcF6mYAscvmfv/gDAAD//wMAUEsBAi0A&#10;FAAGAAgAAAAhALaDOJL+AAAA4QEAABMAAAAAAAAAAAAAAAAAAAAAAFtDb250ZW50X1R5cGVzXS54&#10;bWxQSwECLQAUAAYACAAAACEAOP0h/9YAAACUAQAACwAAAAAAAAAAAAAAAAAvAQAAX3JlbHMvLnJl&#10;bHNQSwECLQAUAAYACAAAACEAIP1j+7UBAADYAwAADgAAAAAAAAAAAAAAAAAuAgAAZHJzL2Uyb0Rv&#10;Yy54bWxQSwECLQAUAAYACAAAACEAQTE/i90AAAAHAQAADwAAAAAAAAAAAAAAAAAPBAAAZHJzL2Rv&#10;d25yZXYueG1sUEsFBgAAAAAEAAQA8wAAABkFAAAAAA==&#10;" strokecolor="black [3213]"/>
                        </w:pict>
                      </mc:Fallback>
                    </mc:AlternateContent>
                  </w:r>
                  <w:r w:rsidRPr="00331B95">
                    <w:rPr>
                      <w:rFonts w:ascii="Arial" w:hAnsi="Arial"/>
                    </w:rPr>
                    <w:t>n in Co before treatment * n in T after treatment</w:t>
                  </w:r>
                </w:p>
              </w:tc>
            </w:tr>
            <w:tr w:rsidR="00A352A9" w:rsidRPr="00003C86" w14:paraId="6C4D2E8A" w14:textId="77777777">
              <w:trPr>
                <w:tblCellSpacing w:w="15" w:type="dxa"/>
              </w:trPr>
              <w:tc>
                <w:tcPr>
                  <w:tcW w:w="0" w:type="auto"/>
                  <w:noWrap/>
                  <w:vAlign w:val="center"/>
                  <w:hideMark/>
                </w:tcPr>
                <w:p w14:paraId="1E3B843F" w14:textId="77777777" w:rsidR="00A352A9" w:rsidRPr="00331B95" w:rsidRDefault="00A352A9" w:rsidP="00A352A9">
                  <w:pPr>
                    <w:spacing w:before="100" w:beforeAutospacing="1" w:after="100" w:afterAutospacing="1"/>
                    <w:jc w:val="center"/>
                    <w:rPr>
                      <w:rFonts w:ascii="Arial" w:hAnsi="Arial"/>
                    </w:rPr>
                  </w:pPr>
                  <w:r w:rsidRPr="00331B95">
                    <w:rPr>
                      <w:rFonts w:ascii="Arial" w:hAnsi="Arial"/>
                    </w:rPr>
                    <w:t>n in Co after treatment * n in T before treatment</w:t>
                  </w:r>
                </w:p>
              </w:tc>
            </w:tr>
          </w:tbl>
          <w:p w14:paraId="67FF532D" w14:textId="77777777" w:rsidR="00A352A9" w:rsidRPr="00331B95" w:rsidRDefault="00A352A9" w:rsidP="00A352A9">
            <w:pPr>
              <w:rPr>
                <w:rFonts w:ascii="Arial" w:hAnsi="Arial"/>
                <w:color w:val="000000"/>
              </w:rPr>
            </w:pPr>
          </w:p>
        </w:tc>
        <w:tc>
          <w:tcPr>
            <w:tcW w:w="0" w:type="auto"/>
            <w:noWrap/>
            <w:vAlign w:val="center"/>
            <w:hideMark/>
          </w:tcPr>
          <w:p w14:paraId="4926C6AE" w14:textId="77777777" w:rsidR="00A352A9" w:rsidRPr="00331B95" w:rsidRDefault="00A352A9" w:rsidP="00A352A9">
            <w:pPr>
              <w:rPr>
                <w:rFonts w:ascii="Arial" w:hAnsi="Arial"/>
                <w:color w:val="000000"/>
              </w:rPr>
            </w:pPr>
            <w:r w:rsidRPr="00331B95">
              <w:rPr>
                <w:rFonts w:ascii="Arial" w:hAnsi="Arial"/>
                <w:color w:val="000000"/>
              </w:rPr>
              <w:t>) * 100</w:t>
            </w:r>
          </w:p>
        </w:tc>
      </w:tr>
    </w:tbl>
    <w:p w14:paraId="2BE415C0" w14:textId="09122258" w:rsidR="00A352A9" w:rsidRPr="00331B95" w:rsidRDefault="00A352A9" w:rsidP="00A352A9">
      <w:pPr>
        <w:ind w:left="1080"/>
        <w:rPr>
          <w:rFonts w:ascii="Arial" w:hAnsi="Arial"/>
        </w:rPr>
      </w:pPr>
      <w:r w:rsidRPr="00331B95">
        <w:rPr>
          <w:rFonts w:ascii="Arial" w:hAnsi="Arial"/>
        </w:rPr>
        <w:t xml:space="preserve">   Where n = Insect population, T = treated, </w:t>
      </w:r>
      <w:r w:rsidR="008202C1" w:rsidRPr="00331B95">
        <w:rPr>
          <w:rFonts w:ascii="Arial" w:hAnsi="Arial"/>
        </w:rPr>
        <w:t xml:space="preserve">and </w:t>
      </w:r>
      <w:r w:rsidRPr="00331B95">
        <w:rPr>
          <w:rFonts w:ascii="Arial" w:hAnsi="Arial"/>
        </w:rPr>
        <w:t>Co = control</w:t>
      </w:r>
    </w:p>
    <w:p w14:paraId="5D8408A1" w14:textId="77777777" w:rsidR="00401128" w:rsidRPr="00331B95" w:rsidRDefault="00401128" w:rsidP="00331B95">
      <w:pPr>
        <w:rPr>
          <w:rFonts w:ascii="Arial" w:hAnsi="Arial"/>
        </w:rPr>
      </w:pPr>
    </w:p>
    <w:p w14:paraId="0C81B3FF" w14:textId="7F1180B8" w:rsidR="008F7F21" w:rsidRPr="00331B95" w:rsidRDefault="00660F41" w:rsidP="008F7F21">
      <w:pPr>
        <w:rPr>
          <w:rFonts w:ascii="Arial" w:hAnsi="Arial"/>
        </w:rPr>
      </w:pPr>
      <w:r w:rsidRPr="00331B95">
        <w:rPr>
          <w:rFonts w:ascii="Arial" w:hAnsi="Arial"/>
        </w:rPr>
        <w:t>Efficacy d</w:t>
      </w:r>
      <w:r w:rsidR="00A352A9" w:rsidRPr="00331B95">
        <w:rPr>
          <w:rFonts w:ascii="Arial" w:hAnsi="Arial"/>
        </w:rPr>
        <w:t>ata from all aerial sprays conducted in Massachusetts from 2006 through 20</w:t>
      </w:r>
      <w:r w:rsidR="00A24876" w:rsidRPr="00331B95">
        <w:rPr>
          <w:rFonts w:ascii="Arial" w:hAnsi="Arial"/>
        </w:rPr>
        <w:t>2</w:t>
      </w:r>
      <w:r w:rsidR="00F00A09" w:rsidRPr="00331B95">
        <w:rPr>
          <w:rFonts w:ascii="Arial" w:hAnsi="Arial"/>
        </w:rPr>
        <w:t>4</w:t>
      </w:r>
      <w:r w:rsidR="00A352A9" w:rsidRPr="00331B95">
        <w:rPr>
          <w:rFonts w:ascii="Arial" w:hAnsi="Arial"/>
        </w:rPr>
        <w:t xml:space="preserve"> are included in the table below.</w:t>
      </w:r>
    </w:p>
    <w:p w14:paraId="2AEB95B6" w14:textId="77777777" w:rsidR="00BA26CE" w:rsidRPr="008F7F21" w:rsidRDefault="00BA26CE" w:rsidP="008F7F21">
      <w:pPr>
        <w:rPr>
          <w:rFonts w:ascii="Arial" w:hAnsi="Arial" w:cs="Arial"/>
        </w:rPr>
      </w:pPr>
    </w:p>
    <w:tbl>
      <w:tblPr>
        <w:tblpPr w:leftFromText="187" w:rightFromText="187" w:vertAnchor="text" w:horzAnchor="margin" w:tblpY="1"/>
        <w:tblW w:w="10075" w:type="dxa"/>
        <w:tblLayout w:type="fixed"/>
        <w:tblLook w:val="04A0" w:firstRow="1" w:lastRow="0" w:firstColumn="1" w:lastColumn="0" w:noHBand="0" w:noVBand="1"/>
      </w:tblPr>
      <w:tblGrid>
        <w:gridCol w:w="1885"/>
        <w:gridCol w:w="1170"/>
        <w:gridCol w:w="990"/>
        <w:gridCol w:w="1080"/>
        <w:gridCol w:w="1170"/>
        <w:gridCol w:w="1260"/>
        <w:gridCol w:w="990"/>
        <w:gridCol w:w="1530"/>
      </w:tblGrid>
      <w:tr w:rsidR="00BA26CE" w:rsidRPr="00D4014A" w14:paraId="1A23A17F" w14:textId="77777777" w:rsidTr="00331B95">
        <w:trPr>
          <w:trHeight w:val="300"/>
        </w:trPr>
        <w:tc>
          <w:tcPr>
            <w:tcW w:w="10075"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14:paraId="60B44DA8" w14:textId="77777777" w:rsidR="00BA26CE" w:rsidRPr="00331B95" w:rsidRDefault="00BA26CE" w:rsidP="00BA26CE">
            <w:pPr>
              <w:jc w:val="center"/>
              <w:rPr>
                <w:rFonts w:ascii="Arial" w:hAnsi="Arial"/>
                <w:b/>
                <w:color w:val="000000"/>
              </w:rPr>
            </w:pPr>
            <w:r w:rsidRPr="00331B95">
              <w:rPr>
                <w:rFonts w:ascii="Arial" w:hAnsi="Arial"/>
                <w:b/>
                <w:color w:val="000000"/>
              </w:rPr>
              <w:t xml:space="preserve">Aerial Spray Efficacy: Percent Reduction in Mosquitoes Trapped </w:t>
            </w:r>
          </w:p>
          <w:p w14:paraId="0013FED3" w14:textId="77777777" w:rsidR="00BA26CE" w:rsidRPr="00331B95" w:rsidRDefault="00BA26CE" w:rsidP="00BA26CE">
            <w:pPr>
              <w:jc w:val="center"/>
              <w:rPr>
                <w:rFonts w:ascii="Arial" w:hAnsi="Arial"/>
                <w:b/>
                <w:color w:val="000000"/>
              </w:rPr>
            </w:pPr>
            <w:r w:rsidRPr="00331B95">
              <w:rPr>
                <w:rFonts w:ascii="Arial" w:hAnsi="Arial"/>
                <w:b/>
                <w:color w:val="000000"/>
              </w:rPr>
              <w:t>Comparing Pre-Spray Trapping Numbers to Post-spray Trapping Numbers</w:t>
            </w:r>
          </w:p>
        </w:tc>
      </w:tr>
      <w:tr w:rsidR="00BA26CE" w:rsidRPr="00D4014A" w14:paraId="4274B76A"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63F74B7E" w14:textId="77777777" w:rsidR="00BA26CE" w:rsidRPr="00331B95" w:rsidRDefault="00BA26CE" w:rsidP="00BA26CE">
            <w:pPr>
              <w:jc w:val="center"/>
              <w:rPr>
                <w:rFonts w:ascii="Arial" w:hAnsi="Arial"/>
                <w:b/>
                <w:color w:val="000000"/>
              </w:rPr>
            </w:pPr>
            <w:r w:rsidRPr="00331B95">
              <w:rPr>
                <w:rFonts w:ascii="Arial" w:hAnsi="Arial"/>
                <w:b/>
                <w:color w:val="000000"/>
              </w:rPr>
              <w:t>Aerial Intervention Location</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21181DC6" w14:textId="77777777" w:rsidR="00BA26CE" w:rsidRPr="00331B95" w:rsidRDefault="00BA26CE" w:rsidP="00BA26CE">
            <w:pPr>
              <w:jc w:val="center"/>
              <w:rPr>
                <w:rFonts w:ascii="Arial" w:hAnsi="Arial"/>
                <w:b/>
                <w:color w:val="000000"/>
              </w:rPr>
            </w:pPr>
            <w:r w:rsidRPr="00331B95">
              <w:rPr>
                <w:rFonts w:ascii="Arial" w:hAnsi="Arial"/>
                <w:b/>
                <w:color w:val="000000"/>
              </w:rPr>
              <w:t>Start Date</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353B0601" w14:textId="77777777" w:rsidR="00BA26CE" w:rsidRPr="00331B95" w:rsidRDefault="00BA26CE" w:rsidP="00BA26CE">
            <w:pPr>
              <w:jc w:val="center"/>
              <w:rPr>
                <w:rFonts w:ascii="Arial" w:hAnsi="Arial"/>
                <w:b/>
                <w:color w:val="000000"/>
              </w:rPr>
            </w:pPr>
            <w:r w:rsidRPr="00331B95">
              <w:rPr>
                <w:rFonts w:ascii="Arial" w:hAnsi="Arial"/>
                <w:b/>
                <w:color w:val="000000"/>
              </w:rPr>
              <w:t>End Date</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4621C5F" w14:textId="77777777" w:rsidR="00BA26CE" w:rsidRPr="00331B95" w:rsidRDefault="00BA26CE" w:rsidP="00BA26CE">
            <w:pPr>
              <w:jc w:val="center"/>
              <w:rPr>
                <w:rFonts w:ascii="Arial" w:hAnsi="Arial"/>
                <w:b/>
                <w:color w:val="000000"/>
              </w:rPr>
            </w:pPr>
            <w:r w:rsidRPr="00331B95">
              <w:rPr>
                <w:rFonts w:ascii="Arial" w:hAnsi="Arial"/>
                <w:b/>
                <w:color w:val="000000"/>
              </w:rPr>
              <w:t>Total Reduction in Primary Mosquito Vector</w:t>
            </w:r>
            <w:r w:rsidRPr="00331B95">
              <w:rPr>
                <w:rFonts w:ascii="Arial" w:hAnsi="Arial"/>
                <w:b/>
                <w:color w:val="000000"/>
                <w:vertAlign w:val="superscript"/>
              </w:rPr>
              <w:t>1,2</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32E73158" w14:textId="77777777" w:rsidR="00BA26CE" w:rsidRPr="00331B95" w:rsidRDefault="00BA26CE" w:rsidP="00BA26CE">
            <w:pPr>
              <w:jc w:val="center"/>
              <w:rPr>
                <w:rFonts w:ascii="Arial" w:hAnsi="Arial"/>
                <w:b/>
                <w:color w:val="000000"/>
              </w:rPr>
            </w:pPr>
            <w:r w:rsidRPr="00331B95">
              <w:rPr>
                <w:rFonts w:ascii="Arial" w:hAnsi="Arial"/>
                <w:b/>
                <w:color w:val="000000"/>
              </w:rPr>
              <w:t>Total Reduction in Mosquitoes Trapped</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A5CC5B9" w14:textId="77777777" w:rsidR="00BA26CE" w:rsidRPr="00331B95" w:rsidRDefault="00BA26CE" w:rsidP="00BA26CE">
            <w:pPr>
              <w:jc w:val="center"/>
              <w:rPr>
                <w:rFonts w:ascii="Arial" w:hAnsi="Arial"/>
                <w:b/>
                <w:color w:val="000000"/>
              </w:rPr>
            </w:pPr>
            <w:r w:rsidRPr="00331B95">
              <w:rPr>
                <w:rFonts w:ascii="Arial" w:hAnsi="Arial"/>
                <w:b/>
                <w:color w:val="000000"/>
              </w:rPr>
              <w:t>Temperature Range (°F)</w:t>
            </w:r>
            <w:r w:rsidRPr="00331B95">
              <w:rPr>
                <w:rFonts w:ascii="Arial" w:hAnsi="Arial"/>
                <w:b/>
                <w:color w:val="000000"/>
                <w:vertAlign w:val="superscript"/>
              </w:rPr>
              <w:t>3</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41A325D" w14:textId="77777777" w:rsidR="00BA26CE" w:rsidRPr="00331B95" w:rsidRDefault="00BA26CE" w:rsidP="00BA26CE">
            <w:pPr>
              <w:jc w:val="center"/>
              <w:rPr>
                <w:rFonts w:ascii="Arial" w:hAnsi="Arial"/>
                <w:b/>
                <w:color w:val="000000"/>
              </w:rPr>
            </w:pPr>
            <w:r w:rsidRPr="00331B95">
              <w:rPr>
                <w:rFonts w:ascii="Arial" w:hAnsi="Arial"/>
                <w:b/>
                <w:color w:val="000000"/>
              </w:rPr>
              <w:t>Dewpoint Range</w:t>
            </w:r>
            <w:r w:rsidRPr="00331B95">
              <w:rPr>
                <w:rFonts w:ascii="Arial" w:hAnsi="Arial"/>
                <w:b/>
                <w:color w:val="000000"/>
                <w:vertAlign w:val="superscript"/>
              </w:rPr>
              <w:t>4</w:t>
            </w:r>
            <w:r w:rsidRPr="00331B95">
              <w:rPr>
                <w:rFonts w:ascii="Arial" w:hAnsi="Arial"/>
                <w:b/>
                <w:color w:val="000000"/>
              </w:rPr>
              <w:t xml:space="preserve"> (°F)</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C0AB954" w14:textId="77777777" w:rsidR="00BA26CE" w:rsidRPr="00331B95" w:rsidRDefault="00BA26CE" w:rsidP="00BA26CE">
            <w:pPr>
              <w:jc w:val="center"/>
              <w:rPr>
                <w:rFonts w:ascii="Arial" w:hAnsi="Arial"/>
                <w:b/>
                <w:color w:val="000000"/>
              </w:rPr>
            </w:pPr>
            <w:r w:rsidRPr="00331B95">
              <w:rPr>
                <w:rFonts w:ascii="Arial" w:hAnsi="Arial"/>
                <w:b/>
                <w:color w:val="000000"/>
              </w:rPr>
              <w:t>Acres per hour (average across all hours of spray)</w:t>
            </w:r>
          </w:p>
        </w:tc>
      </w:tr>
      <w:tr w:rsidR="00BA26CE" w:rsidRPr="00D4014A" w14:paraId="0AA1E8E4"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12AD2691"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17AD3FFA" w14:textId="77777777" w:rsidR="00BA26CE" w:rsidRPr="00331B95" w:rsidRDefault="00BA26CE" w:rsidP="00BA26CE">
            <w:pPr>
              <w:jc w:val="center"/>
              <w:rPr>
                <w:rFonts w:ascii="Arial" w:hAnsi="Arial"/>
                <w:color w:val="000000"/>
              </w:rPr>
            </w:pPr>
            <w:r w:rsidRPr="00331B95">
              <w:rPr>
                <w:rFonts w:ascii="Arial" w:hAnsi="Arial"/>
                <w:color w:val="000000"/>
              </w:rPr>
              <w:t>8/8/2006</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6C7C0F3E" w14:textId="77777777" w:rsidR="00BA26CE" w:rsidRPr="00331B95" w:rsidRDefault="00BA26CE" w:rsidP="00BA26CE">
            <w:pPr>
              <w:jc w:val="center"/>
              <w:rPr>
                <w:rFonts w:ascii="Arial" w:hAnsi="Arial"/>
                <w:color w:val="000000"/>
              </w:rPr>
            </w:pPr>
            <w:r w:rsidRPr="00331B95">
              <w:rPr>
                <w:rFonts w:ascii="Arial" w:hAnsi="Arial"/>
                <w:color w:val="000000"/>
              </w:rPr>
              <w:t>8/9/2006</w:t>
            </w:r>
          </w:p>
        </w:tc>
        <w:tc>
          <w:tcPr>
            <w:tcW w:w="108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E61AAEB" w14:textId="77777777" w:rsidR="00BA26CE" w:rsidRPr="00331B95" w:rsidRDefault="00BA26CE" w:rsidP="00BA26CE">
            <w:pPr>
              <w:jc w:val="center"/>
              <w:rPr>
                <w:rFonts w:ascii="Arial" w:hAnsi="Arial"/>
                <w:color w:val="000000"/>
              </w:rPr>
            </w:pPr>
            <w:r w:rsidRPr="00331B95">
              <w:rPr>
                <w:rFonts w:ascii="Arial" w:hAnsi="Arial"/>
                <w:color w:val="000000"/>
              </w:rPr>
              <w:t>35-92%</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33E6DAB4" w14:textId="77777777" w:rsidR="00BA26CE" w:rsidRPr="00331B95" w:rsidRDefault="00BA26CE" w:rsidP="00BA26CE">
            <w:pPr>
              <w:jc w:val="center"/>
              <w:rPr>
                <w:rFonts w:ascii="Arial" w:hAnsi="Arial"/>
                <w:color w:val="000000"/>
              </w:rPr>
            </w:pPr>
            <w:r w:rsidRPr="00331B95">
              <w:rPr>
                <w:rFonts w:ascii="Arial" w:hAnsi="Arial"/>
                <w:color w:val="000000"/>
              </w:rPr>
              <w:t>59-86%</w:t>
            </w:r>
          </w:p>
        </w:tc>
        <w:tc>
          <w:tcPr>
            <w:tcW w:w="126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A61036F" w14:textId="77777777" w:rsidR="00BA26CE" w:rsidRPr="00331B95" w:rsidRDefault="00BA26CE" w:rsidP="00BA26CE">
            <w:pPr>
              <w:jc w:val="center"/>
              <w:rPr>
                <w:rFonts w:ascii="Arial" w:hAnsi="Arial"/>
                <w:color w:val="000000"/>
                <w:highlight w:val="yellow"/>
              </w:rPr>
            </w:pPr>
            <w:r w:rsidRPr="00331B95">
              <w:rPr>
                <w:rFonts w:ascii="Arial" w:hAnsi="Arial"/>
                <w:color w:val="000000"/>
              </w:rPr>
              <w:t>59-64</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6CD7D36" w14:textId="77777777" w:rsidR="00BA26CE" w:rsidRPr="00331B95" w:rsidRDefault="00BA26CE" w:rsidP="00BA26CE">
            <w:pPr>
              <w:jc w:val="center"/>
              <w:rPr>
                <w:rFonts w:ascii="Arial" w:hAnsi="Arial"/>
                <w:color w:val="000000"/>
              </w:rPr>
            </w:pPr>
            <w:r w:rsidRPr="00331B95">
              <w:rPr>
                <w:rFonts w:ascii="Arial" w:hAnsi="Arial"/>
                <w:color w:val="000000"/>
              </w:rPr>
              <w:t>53-57</w:t>
            </w:r>
          </w:p>
        </w:tc>
        <w:tc>
          <w:tcPr>
            <w:tcW w:w="153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44949D3" w14:textId="77777777" w:rsidR="00BA26CE" w:rsidRPr="00331B95" w:rsidRDefault="00BA26CE" w:rsidP="00BA26CE">
            <w:pPr>
              <w:jc w:val="center"/>
              <w:rPr>
                <w:rFonts w:ascii="Arial" w:hAnsi="Arial"/>
                <w:color w:val="000000"/>
                <w:highlight w:val="yellow"/>
              </w:rPr>
            </w:pPr>
            <w:r w:rsidRPr="00331B95">
              <w:rPr>
                <w:rFonts w:ascii="Arial" w:hAnsi="Arial"/>
                <w:color w:val="000000"/>
              </w:rPr>
              <w:t>17,499</w:t>
            </w:r>
          </w:p>
        </w:tc>
      </w:tr>
      <w:tr w:rsidR="00BA26CE" w:rsidRPr="00D4014A" w14:paraId="5EA54138"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00702004"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6888DADE" w14:textId="77777777" w:rsidR="00BA26CE" w:rsidRPr="00331B95" w:rsidRDefault="00BA26CE" w:rsidP="00BA26CE">
            <w:pPr>
              <w:jc w:val="center"/>
              <w:rPr>
                <w:rFonts w:ascii="Arial" w:hAnsi="Arial"/>
                <w:color w:val="000000"/>
              </w:rPr>
            </w:pPr>
            <w:r w:rsidRPr="00331B95">
              <w:rPr>
                <w:rFonts w:ascii="Arial" w:hAnsi="Arial"/>
                <w:color w:val="000000"/>
              </w:rPr>
              <w:t>8/22/2006</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6541774D" w14:textId="77777777" w:rsidR="00BA26CE" w:rsidRPr="00331B95" w:rsidRDefault="00BA26CE" w:rsidP="00BA26CE">
            <w:pPr>
              <w:jc w:val="center"/>
              <w:rPr>
                <w:rFonts w:ascii="Arial" w:hAnsi="Arial"/>
                <w:color w:val="000000"/>
              </w:rPr>
            </w:pPr>
            <w:r w:rsidRPr="00331B95">
              <w:rPr>
                <w:rFonts w:ascii="Arial" w:hAnsi="Arial"/>
                <w:color w:val="000000"/>
              </w:rPr>
              <w:t>8/24/2006</w:t>
            </w:r>
          </w:p>
        </w:tc>
        <w:tc>
          <w:tcPr>
            <w:tcW w:w="108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B8AA58F" w14:textId="77777777" w:rsidR="00BA26CE" w:rsidRPr="00331B95" w:rsidRDefault="00BA26CE" w:rsidP="00BA26CE">
            <w:pPr>
              <w:jc w:val="center"/>
              <w:rPr>
                <w:rFonts w:ascii="Arial" w:hAnsi="Arial"/>
                <w:color w:val="000000"/>
              </w:rPr>
            </w:pPr>
            <w:r w:rsidRPr="00331B95">
              <w:rPr>
                <w:rFonts w:ascii="Arial" w:hAnsi="Arial"/>
                <w:color w:val="000000"/>
              </w:rPr>
              <w:t>0-94%</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30FE1799" w14:textId="77777777" w:rsidR="00BA26CE" w:rsidRPr="00331B95" w:rsidRDefault="00BA26CE" w:rsidP="00BA26CE">
            <w:pPr>
              <w:jc w:val="center"/>
              <w:rPr>
                <w:rFonts w:ascii="Arial" w:hAnsi="Arial"/>
                <w:color w:val="000000"/>
              </w:rPr>
            </w:pPr>
            <w:r w:rsidRPr="00331B95">
              <w:rPr>
                <w:rFonts w:ascii="Arial" w:hAnsi="Arial"/>
                <w:color w:val="000000"/>
              </w:rPr>
              <w:t>60-89%</w:t>
            </w:r>
          </w:p>
        </w:tc>
        <w:tc>
          <w:tcPr>
            <w:tcW w:w="126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DC0859" w14:textId="77777777" w:rsidR="00BA26CE" w:rsidRPr="00331B95" w:rsidRDefault="00BA26CE" w:rsidP="00BA26CE">
            <w:pPr>
              <w:jc w:val="center"/>
              <w:rPr>
                <w:rFonts w:ascii="Arial" w:hAnsi="Arial"/>
                <w:color w:val="000000"/>
                <w:highlight w:val="yellow"/>
              </w:rPr>
            </w:pPr>
            <w:r w:rsidRPr="00331B95">
              <w:rPr>
                <w:rFonts w:ascii="Arial" w:hAnsi="Arial"/>
                <w:color w:val="000000"/>
              </w:rPr>
              <w:t>57-69</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A3907E9" w14:textId="77777777" w:rsidR="00BA26CE" w:rsidRPr="00331B95" w:rsidRDefault="00BA26CE" w:rsidP="00BA26CE">
            <w:pPr>
              <w:jc w:val="center"/>
              <w:rPr>
                <w:rFonts w:ascii="Arial" w:hAnsi="Arial"/>
                <w:color w:val="000000"/>
              </w:rPr>
            </w:pPr>
            <w:r w:rsidRPr="00331B95">
              <w:rPr>
                <w:rFonts w:ascii="Arial" w:hAnsi="Arial"/>
                <w:color w:val="000000"/>
              </w:rPr>
              <w:t>55-62</w:t>
            </w:r>
          </w:p>
        </w:tc>
        <w:tc>
          <w:tcPr>
            <w:tcW w:w="153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8F15DB7" w14:textId="77777777" w:rsidR="00BA26CE" w:rsidRPr="00331B95" w:rsidRDefault="00BA26CE" w:rsidP="00BA26CE">
            <w:pPr>
              <w:jc w:val="center"/>
              <w:rPr>
                <w:rFonts w:ascii="Arial" w:hAnsi="Arial"/>
                <w:color w:val="000000"/>
                <w:highlight w:val="yellow"/>
              </w:rPr>
            </w:pPr>
            <w:r w:rsidRPr="00331B95">
              <w:rPr>
                <w:rFonts w:ascii="Arial" w:hAnsi="Arial"/>
                <w:color w:val="000000"/>
              </w:rPr>
              <w:t>34,191</w:t>
            </w:r>
          </w:p>
        </w:tc>
      </w:tr>
      <w:tr w:rsidR="00BA26CE" w:rsidRPr="00D4014A" w14:paraId="786A9D0A"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tcPr>
          <w:p w14:paraId="04C3F869"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tcPr>
          <w:p w14:paraId="6D1D794E" w14:textId="77777777" w:rsidR="00BA26CE" w:rsidRPr="00331B95" w:rsidRDefault="00BA26CE" w:rsidP="00BA26CE">
            <w:pPr>
              <w:jc w:val="center"/>
              <w:rPr>
                <w:rFonts w:ascii="Arial" w:hAnsi="Arial"/>
                <w:color w:val="000000"/>
              </w:rPr>
            </w:pPr>
            <w:r w:rsidRPr="00331B95">
              <w:rPr>
                <w:rFonts w:ascii="Arial" w:hAnsi="Arial"/>
                <w:color w:val="000000"/>
              </w:rPr>
              <w:t>8/5/2010</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tcPr>
          <w:p w14:paraId="1EC3A923" w14:textId="77777777" w:rsidR="00BA26CE" w:rsidRPr="00331B95" w:rsidRDefault="00BA26CE" w:rsidP="00BA26CE">
            <w:pPr>
              <w:jc w:val="center"/>
              <w:rPr>
                <w:rFonts w:ascii="Arial" w:hAnsi="Arial"/>
                <w:color w:val="000000"/>
              </w:rPr>
            </w:pPr>
            <w:r w:rsidRPr="00331B95">
              <w:rPr>
                <w:rFonts w:ascii="Arial" w:hAnsi="Arial"/>
                <w:color w:val="000000"/>
              </w:rPr>
              <w:t>8/7/2010</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33C6AAC" w14:textId="77777777" w:rsidR="00BA26CE" w:rsidRPr="00331B95" w:rsidRDefault="00BA26CE" w:rsidP="00BA26CE">
            <w:pPr>
              <w:jc w:val="center"/>
              <w:rPr>
                <w:rFonts w:ascii="Arial" w:hAnsi="Arial"/>
                <w:color w:val="000000"/>
              </w:rPr>
            </w:pPr>
            <w:r w:rsidRPr="00331B95">
              <w:rPr>
                <w:rFonts w:ascii="Arial" w:hAnsi="Arial"/>
                <w:color w:val="000000"/>
              </w:rPr>
              <w:t>87-89%</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tcPr>
          <w:p w14:paraId="4FD522D9" w14:textId="77777777" w:rsidR="00BA26CE" w:rsidRPr="00331B95" w:rsidRDefault="00BA26CE" w:rsidP="00BA26CE">
            <w:pPr>
              <w:jc w:val="center"/>
              <w:rPr>
                <w:rFonts w:ascii="Arial" w:hAnsi="Arial"/>
                <w:color w:val="000000"/>
              </w:rPr>
            </w:pPr>
            <w:r w:rsidRPr="00331B95">
              <w:rPr>
                <w:rFonts w:ascii="Arial" w:hAnsi="Arial"/>
                <w:color w:val="000000"/>
              </w:rPr>
              <w:t>77-87%</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EA6BAEB" w14:textId="77777777" w:rsidR="00BA26CE" w:rsidRPr="00331B95" w:rsidRDefault="00BA26CE" w:rsidP="00BA26CE">
            <w:pPr>
              <w:jc w:val="center"/>
              <w:rPr>
                <w:rFonts w:ascii="Arial" w:hAnsi="Arial"/>
                <w:color w:val="000000"/>
                <w:highlight w:val="yellow"/>
              </w:rPr>
            </w:pPr>
            <w:r w:rsidRPr="00331B95">
              <w:rPr>
                <w:rFonts w:ascii="Arial" w:hAnsi="Arial"/>
                <w:color w:val="000000"/>
              </w:rPr>
              <w:t>58-79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1D5DAC47" w14:textId="77777777" w:rsidR="00BA26CE" w:rsidRPr="00331B95" w:rsidRDefault="00BA26CE" w:rsidP="00BA26CE">
            <w:pPr>
              <w:jc w:val="center"/>
              <w:rPr>
                <w:rFonts w:ascii="Arial" w:hAnsi="Arial"/>
                <w:color w:val="000000"/>
              </w:rPr>
            </w:pPr>
            <w:r w:rsidRPr="00331B95">
              <w:rPr>
                <w:rFonts w:ascii="Arial" w:hAnsi="Arial"/>
                <w:color w:val="000000"/>
              </w:rPr>
              <w:t>57-73</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DA6F0A4" w14:textId="77777777" w:rsidR="00BA26CE" w:rsidRPr="00331B95" w:rsidRDefault="00BA26CE" w:rsidP="00BA26CE">
            <w:pPr>
              <w:jc w:val="center"/>
              <w:rPr>
                <w:rFonts w:ascii="Arial" w:hAnsi="Arial"/>
                <w:color w:val="000000"/>
                <w:highlight w:val="yellow"/>
              </w:rPr>
            </w:pPr>
            <w:r w:rsidRPr="00331B95">
              <w:rPr>
                <w:rFonts w:ascii="Arial" w:hAnsi="Arial"/>
                <w:color w:val="000000"/>
              </w:rPr>
              <w:t>26,194</w:t>
            </w:r>
          </w:p>
        </w:tc>
      </w:tr>
      <w:tr w:rsidR="00BA26CE" w:rsidRPr="00D4014A" w14:paraId="06426879"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2D178431"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7A371381" w14:textId="77777777" w:rsidR="00BA26CE" w:rsidRPr="00331B95" w:rsidRDefault="00BA26CE" w:rsidP="00BA26CE">
            <w:pPr>
              <w:jc w:val="center"/>
              <w:rPr>
                <w:rFonts w:ascii="Arial" w:hAnsi="Arial"/>
                <w:color w:val="000000"/>
              </w:rPr>
            </w:pPr>
            <w:r w:rsidRPr="00331B95">
              <w:rPr>
                <w:rFonts w:ascii="Arial" w:hAnsi="Arial"/>
                <w:color w:val="000000"/>
              </w:rPr>
              <w:t>7/20/2012</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2DF4358C" w14:textId="77777777" w:rsidR="00BA26CE" w:rsidRPr="00331B95" w:rsidRDefault="00BA26CE" w:rsidP="00BA26CE">
            <w:pPr>
              <w:jc w:val="center"/>
              <w:rPr>
                <w:rFonts w:ascii="Arial" w:hAnsi="Arial"/>
                <w:color w:val="000000"/>
              </w:rPr>
            </w:pPr>
            <w:r w:rsidRPr="00331B95">
              <w:rPr>
                <w:rFonts w:ascii="Arial" w:hAnsi="Arial"/>
                <w:color w:val="000000"/>
              </w:rPr>
              <w:t>7/22/2012</w:t>
            </w:r>
          </w:p>
        </w:tc>
        <w:tc>
          <w:tcPr>
            <w:tcW w:w="108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CB7151A" w14:textId="77777777" w:rsidR="00BA26CE" w:rsidRPr="00331B95" w:rsidRDefault="00BA26CE" w:rsidP="00BA26CE">
            <w:pPr>
              <w:jc w:val="center"/>
              <w:rPr>
                <w:rFonts w:ascii="Arial" w:hAnsi="Arial"/>
                <w:color w:val="000000"/>
              </w:rPr>
            </w:pPr>
            <w:r w:rsidRPr="00331B95">
              <w:rPr>
                <w:rFonts w:ascii="Arial" w:hAnsi="Arial"/>
                <w:color w:val="000000"/>
              </w:rPr>
              <w:t>14-84%</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66B146BB" w14:textId="77777777" w:rsidR="00BA26CE" w:rsidRPr="00331B95" w:rsidRDefault="00BA26CE" w:rsidP="00BA26CE">
            <w:pPr>
              <w:jc w:val="center"/>
              <w:rPr>
                <w:rFonts w:ascii="Arial" w:hAnsi="Arial"/>
                <w:color w:val="000000"/>
              </w:rPr>
            </w:pPr>
            <w:r w:rsidRPr="00331B95">
              <w:rPr>
                <w:rFonts w:ascii="Arial" w:hAnsi="Arial"/>
                <w:color w:val="000000"/>
              </w:rPr>
              <w:t>42-81%</w:t>
            </w:r>
          </w:p>
        </w:tc>
        <w:tc>
          <w:tcPr>
            <w:tcW w:w="126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9F36E4B" w14:textId="77777777" w:rsidR="00BA26CE" w:rsidRPr="00331B95" w:rsidRDefault="00BA26CE" w:rsidP="00BA26CE">
            <w:pPr>
              <w:jc w:val="center"/>
              <w:rPr>
                <w:rFonts w:ascii="Arial" w:hAnsi="Arial"/>
                <w:color w:val="000000"/>
                <w:highlight w:val="yellow"/>
              </w:rPr>
            </w:pPr>
            <w:r w:rsidRPr="00331B95">
              <w:rPr>
                <w:rFonts w:ascii="Arial" w:hAnsi="Arial"/>
                <w:color w:val="000000"/>
              </w:rPr>
              <w:t>56-73</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ADAFE79" w14:textId="77777777" w:rsidR="00BA26CE" w:rsidRPr="00331B95" w:rsidRDefault="00BA26CE" w:rsidP="00BA26CE">
            <w:pPr>
              <w:jc w:val="center"/>
              <w:rPr>
                <w:rFonts w:ascii="Arial" w:hAnsi="Arial"/>
                <w:color w:val="000000"/>
              </w:rPr>
            </w:pPr>
            <w:r w:rsidRPr="00331B95">
              <w:rPr>
                <w:rFonts w:ascii="Arial" w:hAnsi="Arial"/>
                <w:color w:val="000000"/>
              </w:rPr>
              <w:t>54-61</w:t>
            </w:r>
          </w:p>
        </w:tc>
        <w:tc>
          <w:tcPr>
            <w:tcW w:w="153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E614FE2" w14:textId="77777777" w:rsidR="00BA26CE" w:rsidRPr="00331B95" w:rsidRDefault="00BA26CE" w:rsidP="00BA26CE">
            <w:pPr>
              <w:jc w:val="center"/>
              <w:rPr>
                <w:rFonts w:ascii="Arial" w:hAnsi="Arial"/>
                <w:color w:val="000000"/>
                <w:highlight w:val="yellow"/>
              </w:rPr>
            </w:pPr>
            <w:r w:rsidRPr="00331B95">
              <w:rPr>
                <w:rFonts w:ascii="Arial" w:hAnsi="Arial"/>
                <w:color w:val="000000"/>
              </w:rPr>
              <w:t>30,701</w:t>
            </w:r>
          </w:p>
        </w:tc>
      </w:tr>
      <w:tr w:rsidR="00BA26CE" w:rsidRPr="00D4014A" w14:paraId="02D4288A"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3CAE957E"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10A9CAB5" w14:textId="77777777" w:rsidR="00BA26CE" w:rsidRPr="00331B95" w:rsidRDefault="00BA26CE" w:rsidP="00BA26CE">
            <w:pPr>
              <w:jc w:val="center"/>
              <w:rPr>
                <w:rFonts w:ascii="Arial" w:hAnsi="Arial"/>
                <w:color w:val="000000"/>
              </w:rPr>
            </w:pPr>
            <w:r w:rsidRPr="00331B95">
              <w:rPr>
                <w:rFonts w:ascii="Arial" w:hAnsi="Arial"/>
                <w:color w:val="000000"/>
              </w:rPr>
              <w:t>8/13/2012</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5CD2439D" w14:textId="77777777" w:rsidR="00BA26CE" w:rsidRPr="00331B95" w:rsidRDefault="00BA26CE" w:rsidP="00BA26CE">
            <w:pPr>
              <w:jc w:val="center"/>
              <w:rPr>
                <w:rFonts w:ascii="Arial" w:hAnsi="Arial"/>
                <w:color w:val="000000"/>
              </w:rPr>
            </w:pPr>
            <w:r w:rsidRPr="00331B95">
              <w:rPr>
                <w:rFonts w:ascii="Arial" w:hAnsi="Arial"/>
                <w:color w:val="000000"/>
              </w:rPr>
              <w:t>8/14/2006</w:t>
            </w:r>
          </w:p>
        </w:tc>
        <w:tc>
          <w:tcPr>
            <w:tcW w:w="108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978D147" w14:textId="77777777" w:rsidR="00BA26CE" w:rsidRPr="00331B95" w:rsidRDefault="00BA26CE" w:rsidP="00BA26CE">
            <w:pPr>
              <w:jc w:val="center"/>
              <w:rPr>
                <w:rFonts w:ascii="Arial" w:hAnsi="Arial"/>
                <w:color w:val="000000"/>
              </w:rPr>
            </w:pPr>
            <w:r w:rsidRPr="00331B95">
              <w:rPr>
                <w:rFonts w:ascii="Arial" w:hAnsi="Arial"/>
                <w:color w:val="000000"/>
              </w:rPr>
              <w:t>46-60%</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7B015234" w14:textId="77777777" w:rsidR="00BA26CE" w:rsidRPr="00331B95" w:rsidRDefault="00BA26CE" w:rsidP="00BA26CE">
            <w:pPr>
              <w:jc w:val="center"/>
              <w:rPr>
                <w:rFonts w:ascii="Arial" w:hAnsi="Arial"/>
                <w:color w:val="000000"/>
              </w:rPr>
            </w:pPr>
            <w:r w:rsidRPr="00331B95">
              <w:rPr>
                <w:rFonts w:ascii="Arial" w:hAnsi="Arial"/>
                <w:color w:val="000000"/>
              </w:rPr>
              <w:t>36-47%</w:t>
            </w:r>
          </w:p>
        </w:tc>
        <w:tc>
          <w:tcPr>
            <w:tcW w:w="126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CBB84AE" w14:textId="77777777" w:rsidR="00BA26CE" w:rsidRPr="00331B95" w:rsidRDefault="00BA26CE" w:rsidP="00BA26CE">
            <w:pPr>
              <w:jc w:val="center"/>
              <w:rPr>
                <w:rFonts w:ascii="Arial" w:hAnsi="Arial"/>
                <w:color w:val="000000"/>
                <w:highlight w:val="yellow"/>
              </w:rPr>
            </w:pPr>
            <w:r w:rsidRPr="00331B95">
              <w:rPr>
                <w:rFonts w:ascii="Arial" w:hAnsi="Arial"/>
                <w:color w:val="000000"/>
              </w:rPr>
              <w:t>66-73</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0DE07B7" w14:textId="77777777" w:rsidR="00BA26CE" w:rsidRPr="00331B95" w:rsidRDefault="00BA26CE" w:rsidP="00BA26CE">
            <w:pPr>
              <w:jc w:val="center"/>
              <w:rPr>
                <w:rFonts w:ascii="Arial" w:hAnsi="Arial"/>
                <w:color w:val="000000"/>
              </w:rPr>
            </w:pPr>
            <w:r w:rsidRPr="00331B95">
              <w:rPr>
                <w:rFonts w:ascii="Arial" w:hAnsi="Arial"/>
                <w:color w:val="000000"/>
              </w:rPr>
              <w:t>64-66</w:t>
            </w:r>
          </w:p>
        </w:tc>
        <w:tc>
          <w:tcPr>
            <w:tcW w:w="153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0DABEBD" w14:textId="77777777" w:rsidR="00BA26CE" w:rsidRPr="00331B95" w:rsidRDefault="00BA26CE" w:rsidP="00BA26CE">
            <w:pPr>
              <w:jc w:val="center"/>
              <w:rPr>
                <w:rFonts w:ascii="Arial" w:hAnsi="Arial"/>
                <w:color w:val="000000"/>
                <w:highlight w:val="yellow"/>
              </w:rPr>
            </w:pPr>
            <w:r w:rsidRPr="00331B95">
              <w:rPr>
                <w:rFonts w:ascii="Arial" w:hAnsi="Arial"/>
                <w:color w:val="000000"/>
              </w:rPr>
              <w:t>21,981</w:t>
            </w:r>
          </w:p>
        </w:tc>
      </w:tr>
      <w:tr w:rsidR="00BA26CE" w:rsidRPr="00D4014A" w14:paraId="11E8315E"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2023DB60"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1AA3AFEC" w14:textId="77777777" w:rsidR="00BA26CE" w:rsidRPr="00331B95" w:rsidRDefault="00BA26CE" w:rsidP="00BA26CE">
            <w:pPr>
              <w:jc w:val="center"/>
              <w:rPr>
                <w:rFonts w:ascii="Arial" w:hAnsi="Arial"/>
                <w:color w:val="000000"/>
              </w:rPr>
            </w:pPr>
            <w:r w:rsidRPr="00331B95">
              <w:rPr>
                <w:rFonts w:ascii="Arial" w:hAnsi="Arial"/>
                <w:color w:val="000000"/>
              </w:rPr>
              <w:t>8/8/2019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14A0A423" w14:textId="77777777" w:rsidR="00BA26CE" w:rsidRPr="00331B95" w:rsidRDefault="00BA26CE" w:rsidP="00BA26CE">
            <w:pPr>
              <w:jc w:val="center"/>
              <w:rPr>
                <w:rFonts w:ascii="Arial" w:hAnsi="Arial"/>
                <w:color w:val="000000"/>
              </w:rPr>
            </w:pPr>
            <w:r w:rsidRPr="00331B95">
              <w:rPr>
                <w:rFonts w:ascii="Arial" w:hAnsi="Arial"/>
                <w:color w:val="000000"/>
              </w:rPr>
              <w:t>8/11/2019</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1C59D6A" w14:textId="77777777" w:rsidR="00BA26CE" w:rsidRPr="00331B95" w:rsidRDefault="00BA26CE" w:rsidP="00BA26CE">
            <w:pPr>
              <w:jc w:val="center"/>
              <w:rPr>
                <w:rFonts w:ascii="Arial" w:hAnsi="Arial"/>
                <w:color w:val="000000"/>
              </w:rPr>
            </w:pPr>
            <w:r w:rsidRPr="00331B95">
              <w:rPr>
                <w:rFonts w:ascii="Arial" w:hAnsi="Arial"/>
                <w:color w:val="000000"/>
              </w:rPr>
              <w:t>66%</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4534EF62" w14:textId="77777777" w:rsidR="00BA26CE" w:rsidRPr="00331B95" w:rsidRDefault="00BA26CE" w:rsidP="00BA26CE">
            <w:pPr>
              <w:jc w:val="center"/>
              <w:rPr>
                <w:rFonts w:ascii="Arial" w:hAnsi="Arial"/>
                <w:color w:val="000000"/>
              </w:rPr>
            </w:pPr>
            <w:r w:rsidRPr="00331B95">
              <w:rPr>
                <w:rFonts w:ascii="Arial" w:hAnsi="Arial"/>
                <w:color w:val="000000"/>
              </w:rPr>
              <w:t>58%</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1AD05074" w14:textId="77777777" w:rsidR="00BA26CE" w:rsidRPr="00331B95" w:rsidRDefault="00BA26CE" w:rsidP="00BA26CE">
            <w:pPr>
              <w:jc w:val="center"/>
              <w:rPr>
                <w:rFonts w:ascii="Arial" w:hAnsi="Arial"/>
                <w:color w:val="000000"/>
                <w:highlight w:val="yellow"/>
              </w:rPr>
            </w:pPr>
            <w:r w:rsidRPr="00331B95">
              <w:rPr>
                <w:rFonts w:ascii="Arial" w:hAnsi="Arial"/>
                <w:color w:val="000000"/>
              </w:rPr>
              <w:t>55-72</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4AB416A" w14:textId="77777777" w:rsidR="00BA26CE" w:rsidRPr="00331B95" w:rsidRDefault="00BA26CE" w:rsidP="00BA26CE">
            <w:pPr>
              <w:jc w:val="center"/>
              <w:rPr>
                <w:rFonts w:ascii="Arial" w:hAnsi="Arial"/>
                <w:color w:val="000000"/>
                <w:highlight w:val="yellow"/>
              </w:rPr>
            </w:pPr>
            <w:r w:rsidRPr="00331B95">
              <w:rPr>
                <w:rFonts w:ascii="Arial" w:hAnsi="Arial"/>
                <w:color w:val="000000"/>
              </w:rPr>
              <w:t>50-70</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8F96016" w14:textId="77777777" w:rsidR="00BA26CE" w:rsidRPr="00331B95" w:rsidRDefault="00BA26CE" w:rsidP="00BA26CE">
            <w:pPr>
              <w:jc w:val="center"/>
              <w:rPr>
                <w:rFonts w:ascii="Arial" w:hAnsi="Arial"/>
                <w:color w:val="000000"/>
                <w:highlight w:val="yellow"/>
              </w:rPr>
            </w:pPr>
            <w:r w:rsidRPr="00331B95">
              <w:rPr>
                <w:rFonts w:ascii="Arial" w:hAnsi="Arial"/>
                <w:color w:val="000000"/>
              </w:rPr>
              <w:t>20,112</w:t>
            </w:r>
          </w:p>
        </w:tc>
      </w:tr>
      <w:tr w:rsidR="00BA26CE" w:rsidRPr="00D4014A" w14:paraId="6709B88A"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13BAA2EA"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7A08B496" w14:textId="77777777" w:rsidR="00BA26CE" w:rsidRPr="00331B95" w:rsidRDefault="00BA26CE" w:rsidP="00BA26CE">
            <w:pPr>
              <w:jc w:val="center"/>
              <w:rPr>
                <w:rFonts w:ascii="Arial" w:hAnsi="Arial"/>
                <w:color w:val="000000"/>
              </w:rPr>
            </w:pPr>
            <w:r w:rsidRPr="00331B95">
              <w:rPr>
                <w:rFonts w:ascii="Arial" w:hAnsi="Arial"/>
                <w:color w:val="000000"/>
              </w:rPr>
              <w:t>8/21/2019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3B04C691" w14:textId="77777777" w:rsidR="00BA26CE" w:rsidRPr="00331B95" w:rsidRDefault="00BA26CE" w:rsidP="00BA26CE">
            <w:pPr>
              <w:jc w:val="center"/>
              <w:rPr>
                <w:rFonts w:ascii="Arial" w:hAnsi="Arial"/>
                <w:color w:val="000000"/>
              </w:rPr>
            </w:pPr>
            <w:r w:rsidRPr="00331B95">
              <w:rPr>
                <w:rFonts w:ascii="Arial" w:hAnsi="Arial"/>
                <w:color w:val="000000"/>
              </w:rPr>
              <w:t>8/25/2019</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1428E0E" w14:textId="77777777" w:rsidR="00BA26CE" w:rsidRPr="00331B95" w:rsidRDefault="00BA26CE" w:rsidP="00BA26CE">
            <w:pPr>
              <w:jc w:val="center"/>
              <w:rPr>
                <w:rFonts w:ascii="Arial" w:hAnsi="Arial"/>
                <w:color w:val="000000"/>
              </w:rPr>
            </w:pPr>
            <w:r w:rsidRPr="00331B95">
              <w:rPr>
                <w:rFonts w:ascii="Arial" w:hAnsi="Arial"/>
                <w:color w:val="000000"/>
              </w:rPr>
              <w:t>91%</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31507FB6" w14:textId="77777777" w:rsidR="00BA26CE" w:rsidRPr="00331B95" w:rsidRDefault="00BA26CE" w:rsidP="00BA26CE">
            <w:pPr>
              <w:jc w:val="center"/>
              <w:rPr>
                <w:rFonts w:ascii="Arial" w:hAnsi="Arial"/>
                <w:color w:val="000000"/>
              </w:rPr>
            </w:pPr>
            <w:r w:rsidRPr="00331B95">
              <w:rPr>
                <w:rFonts w:ascii="Arial" w:hAnsi="Arial"/>
                <w:color w:val="000000"/>
              </w:rPr>
              <w:t>25%</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8402DAC" w14:textId="77777777" w:rsidR="00BA26CE" w:rsidRPr="00331B95" w:rsidRDefault="00BA26CE" w:rsidP="00BA26CE">
            <w:pPr>
              <w:jc w:val="center"/>
              <w:rPr>
                <w:rFonts w:ascii="Arial" w:hAnsi="Arial"/>
                <w:color w:val="000000"/>
              </w:rPr>
            </w:pPr>
            <w:r w:rsidRPr="00331B95">
              <w:rPr>
                <w:rFonts w:ascii="Arial" w:hAnsi="Arial"/>
                <w:color w:val="000000"/>
              </w:rPr>
              <w:t>57-77</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1252767" w14:textId="77777777" w:rsidR="00BA26CE" w:rsidRPr="00331B95" w:rsidRDefault="00BA26CE" w:rsidP="00BA26CE">
            <w:pPr>
              <w:jc w:val="center"/>
              <w:rPr>
                <w:rFonts w:ascii="Arial" w:hAnsi="Arial"/>
                <w:color w:val="000000"/>
                <w:highlight w:val="yellow"/>
              </w:rPr>
            </w:pPr>
            <w:r w:rsidRPr="00331B95">
              <w:rPr>
                <w:rFonts w:ascii="Arial" w:hAnsi="Arial"/>
                <w:color w:val="000000"/>
              </w:rPr>
              <w:t>51-74</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19658771" w14:textId="77777777" w:rsidR="00BA26CE" w:rsidRPr="00331B95" w:rsidRDefault="00BA26CE" w:rsidP="00BA26CE">
            <w:pPr>
              <w:jc w:val="center"/>
              <w:rPr>
                <w:rFonts w:ascii="Arial" w:hAnsi="Arial"/>
                <w:color w:val="000000"/>
                <w:highlight w:val="yellow"/>
              </w:rPr>
            </w:pPr>
            <w:r w:rsidRPr="00331B95">
              <w:rPr>
                <w:rFonts w:ascii="Arial" w:hAnsi="Arial"/>
                <w:color w:val="000000"/>
              </w:rPr>
              <w:t>15,066</w:t>
            </w:r>
          </w:p>
        </w:tc>
      </w:tr>
      <w:tr w:rsidR="00BA26CE" w:rsidRPr="00D4014A" w14:paraId="7D23ACF1"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7AF972B3" w14:textId="77777777" w:rsidR="00BA26CE" w:rsidRPr="00331B95" w:rsidRDefault="00BA26CE" w:rsidP="00BA26CE">
            <w:pPr>
              <w:jc w:val="center"/>
              <w:rPr>
                <w:rFonts w:ascii="Arial" w:hAnsi="Arial"/>
                <w:b/>
                <w:color w:val="000000"/>
              </w:rPr>
            </w:pPr>
            <w:r w:rsidRPr="00331B95">
              <w:rPr>
                <w:rFonts w:ascii="Arial" w:hAnsi="Arial"/>
                <w:b/>
                <w:color w:val="000000"/>
              </w:rPr>
              <w:t>Middlesex/Worcester</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4EB244CC" w14:textId="77777777" w:rsidR="00BA26CE" w:rsidRPr="00331B95" w:rsidRDefault="00BA26CE" w:rsidP="00BA26CE">
            <w:pPr>
              <w:jc w:val="center"/>
              <w:rPr>
                <w:rFonts w:ascii="Arial" w:hAnsi="Arial"/>
                <w:color w:val="000000"/>
              </w:rPr>
            </w:pPr>
            <w:r w:rsidRPr="00331B95">
              <w:rPr>
                <w:rFonts w:ascii="Arial" w:hAnsi="Arial"/>
                <w:color w:val="000000"/>
              </w:rPr>
              <w:t>8/26/2019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2806250C" w14:textId="77777777" w:rsidR="00BA26CE" w:rsidRPr="00331B95" w:rsidRDefault="00BA26CE" w:rsidP="00BA26CE">
            <w:pPr>
              <w:jc w:val="center"/>
              <w:rPr>
                <w:rFonts w:ascii="Arial" w:hAnsi="Arial"/>
                <w:color w:val="000000"/>
              </w:rPr>
            </w:pPr>
            <w:r w:rsidRPr="00331B95">
              <w:rPr>
                <w:rFonts w:ascii="Arial" w:hAnsi="Arial"/>
                <w:color w:val="000000"/>
              </w:rPr>
              <w:t>8/27/2019</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EC7F629" w14:textId="77777777" w:rsidR="00BA26CE" w:rsidRPr="00331B95" w:rsidRDefault="00BA26CE" w:rsidP="00BA26CE">
            <w:pPr>
              <w:jc w:val="center"/>
              <w:rPr>
                <w:rFonts w:ascii="Arial" w:hAnsi="Arial"/>
                <w:color w:val="000000"/>
              </w:rPr>
            </w:pPr>
            <w:r w:rsidRPr="00331B95">
              <w:rPr>
                <w:rFonts w:ascii="Arial" w:hAnsi="Arial"/>
                <w:color w:val="000000"/>
              </w:rPr>
              <w:t>38%</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283B2A3C" w14:textId="77777777" w:rsidR="00BA26CE" w:rsidRPr="00331B95" w:rsidRDefault="00BA26CE" w:rsidP="00BA26CE">
            <w:pPr>
              <w:jc w:val="center"/>
              <w:rPr>
                <w:rFonts w:ascii="Arial" w:hAnsi="Arial"/>
                <w:color w:val="000000"/>
              </w:rPr>
            </w:pPr>
            <w:r w:rsidRPr="00331B95">
              <w:rPr>
                <w:rFonts w:ascii="Arial" w:hAnsi="Arial"/>
                <w:color w:val="000000"/>
              </w:rPr>
              <w:t>20%</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0D00123" w14:textId="77777777" w:rsidR="00BA26CE" w:rsidRPr="00331B95" w:rsidRDefault="00BA26CE" w:rsidP="00BA26CE">
            <w:pPr>
              <w:jc w:val="center"/>
              <w:rPr>
                <w:rFonts w:ascii="Arial" w:hAnsi="Arial"/>
                <w:color w:val="000000"/>
                <w:highlight w:val="yellow"/>
              </w:rPr>
            </w:pPr>
            <w:r w:rsidRPr="00331B95">
              <w:rPr>
                <w:rFonts w:ascii="Arial" w:hAnsi="Arial"/>
                <w:color w:val="000000"/>
              </w:rPr>
              <w:t>53-64</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6C85E2D" w14:textId="77777777" w:rsidR="00BA26CE" w:rsidRPr="00331B95" w:rsidRDefault="00BA26CE" w:rsidP="00BA26CE">
            <w:pPr>
              <w:jc w:val="center"/>
              <w:rPr>
                <w:rFonts w:ascii="Arial" w:hAnsi="Arial"/>
                <w:color w:val="000000"/>
                <w:highlight w:val="yellow"/>
              </w:rPr>
            </w:pPr>
            <w:r w:rsidRPr="00331B95">
              <w:rPr>
                <w:rFonts w:ascii="Arial" w:hAnsi="Arial"/>
                <w:color w:val="000000"/>
              </w:rPr>
              <w:t>45-57</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FD1C29D" w14:textId="77777777" w:rsidR="00BA26CE" w:rsidRPr="00331B95" w:rsidRDefault="00BA26CE" w:rsidP="00BA26CE">
            <w:pPr>
              <w:jc w:val="center"/>
              <w:rPr>
                <w:rFonts w:ascii="Arial" w:hAnsi="Arial"/>
                <w:color w:val="000000"/>
                <w:highlight w:val="yellow"/>
              </w:rPr>
            </w:pPr>
            <w:r w:rsidRPr="00331B95">
              <w:rPr>
                <w:rFonts w:ascii="Arial" w:hAnsi="Arial"/>
                <w:color w:val="000000"/>
              </w:rPr>
              <w:t>16,212</w:t>
            </w:r>
          </w:p>
        </w:tc>
      </w:tr>
      <w:tr w:rsidR="00BA26CE" w:rsidRPr="00D4014A" w14:paraId="088375C0"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5CAE8452" w14:textId="77777777" w:rsidR="00BA26CE" w:rsidRPr="00331B95" w:rsidRDefault="00BA26CE" w:rsidP="00BA26CE">
            <w:pPr>
              <w:jc w:val="center"/>
              <w:rPr>
                <w:rFonts w:ascii="Arial" w:hAnsi="Arial"/>
                <w:b/>
                <w:color w:val="000000"/>
              </w:rPr>
            </w:pPr>
            <w:r w:rsidRPr="00331B95">
              <w:rPr>
                <w:rFonts w:ascii="Arial" w:hAnsi="Arial"/>
                <w:b/>
                <w:color w:val="000000"/>
              </w:rPr>
              <w:t>Middlesex/Norfolk/</w:t>
            </w:r>
          </w:p>
          <w:p w14:paraId="2E1737D9" w14:textId="77777777" w:rsidR="00BA26CE" w:rsidRPr="00331B95" w:rsidRDefault="00BA26CE" w:rsidP="00BA26CE">
            <w:pPr>
              <w:jc w:val="center"/>
              <w:rPr>
                <w:rFonts w:ascii="Arial" w:hAnsi="Arial"/>
                <w:b/>
                <w:color w:val="000000"/>
              </w:rPr>
            </w:pPr>
            <w:r w:rsidRPr="00331B95">
              <w:rPr>
                <w:rFonts w:ascii="Arial" w:hAnsi="Arial"/>
                <w:b/>
                <w:color w:val="000000"/>
              </w:rPr>
              <w:t>Worcester</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4BC6558D" w14:textId="77777777" w:rsidR="00BA26CE" w:rsidRPr="00331B95" w:rsidRDefault="00BA26CE" w:rsidP="00BA26CE">
            <w:pPr>
              <w:jc w:val="center"/>
              <w:rPr>
                <w:rFonts w:ascii="Arial" w:hAnsi="Arial"/>
                <w:color w:val="000000"/>
              </w:rPr>
            </w:pPr>
            <w:r w:rsidRPr="00331B95">
              <w:rPr>
                <w:rFonts w:ascii="Arial" w:hAnsi="Arial"/>
                <w:color w:val="000000"/>
              </w:rPr>
              <w:t>9/10/2019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12CCD446" w14:textId="77777777" w:rsidR="00BA26CE" w:rsidRPr="00331B95" w:rsidRDefault="00BA26CE" w:rsidP="00BA26CE">
            <w:pPr>
              <w:jc w:val="center"/>
              <w:rPr>
                <w:rFonts w:ascii="Arial" w:hAnsi="Arial"/>
                <w:color w:val="000000"/>
              </w:rPr>
            </w:pPr>
            <w:r w:rsidRPr="00331B95">
              <w:rPr>
                <w:rFonts w:ascii="Arial" w:hAnsi="Arial"/>
                <w:color w:val="000000"/>
              </w:rPr>
              <w:t>9/18/2019</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6F830EF" w14:textId="77777777" w:rsidR="00BA26CE" w:rsidRPr="00331B95" w:rsidRDefault="00BA26CE" w:rsidP="00BA26CE">
            <w:pPr>
              <w:jc w:val="center"/>
              <w:rPr>
                <w:rFonts w:ascii="Arial" w:hAnsi="Arial"/>
                <w:color w:val="000000"/>
              </w:rPr>
            </w:pPr>
            <w:r w:rsidRPr="00331B95">
              <w:rPr>
                <w:rFonts w:ascii="Arial" w:hAnsi="Arial"/>
                <w:color w:val="000000"/>
              </w:rPr>
              <w:t>ND</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0A7A20D0" w14:textId="77777777" w:rsidR="00BA26CE" w:rsidRPr="00331B95" w:rsidRDefault="00BA26CE" w:rsidP="00BA26CE">
            <w:pPr>
              <w:jc w:val="center"/>
              <w:rPr>
                <w:rFonts w:ascii="Arial" w:hAnsi="Arial"/>
                <w:color w:val="000000"/>
              </w:rPr>
            </w:pPr>
            <w:r w:rsidRPr="00331B95">
              <w:rPr>
                <w:rFonts w:ascii="Arial" w:hAnsi="Arial"/>
                <w:color w:val="000000"/>
              </w:rPr>
              <w:t>ND</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A4972D4" w14:textId="77777777" w:rsidR="00BA26CE" w:rsidRPr="00331B95" w:rsidRDefault="00BA26CE" w:rsidP="00BA26CE">
            <w:pPr>
              <w:jc w:val="center"/>
              <w:rPr>
                <w:rFonts w:ascii="Arial" w:hAnsi="Arial"/>
                <w:color w:val="000000"/>
                <w:highlight w:val="yellow"/>
              </w:rPr>
            </w:pPr>
            <w:r w:rsidRPr="00331B95">
              <w:rPr>
                <w:rFonts w:ascii="Arial" w:hAnsi="Arial"/>
                <w:color w:val="000000"/>
              </w:rPr>
              <w:t>52-70</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EC6E963" w14:textId="77777777" w:rsidR="00BA26CE" w:rsidRPr="00331B95" w:rsidRDefault="00BA26CE" w:rsidP="00BA26CE">
            <w:pPr>
              <w:jc w:val="center"/>
              <w:rPr>
                <w:rFonts w:ascii="Arial" w:hAnsi="Arial"/>
                <w:color w:val="000000"/>
              </w:rPr>
            </w:pPr>
            <w:r w:rsidRPr="00331B95">
              <w:rPr>
                <w:rFonts w:ascii="Arial" w:hAnsi="Arial"/>
                <w:color w:val="000000"/>
              </w:rPr>
              <w:t>42-69</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FF4418B" w14:textId="77777777" w:rsidR="00BA26CE" w:rsidRPr="00331B95" w:rsidRDefault="00BA26CE" w:rsidP="00BA26CE">
            <w:pPr>
              <w:jc w:val="center"/>
              <w:rPr>
                <w:rFonts w:ascii="Arial" w:hAnsi="Arial"/>
                <w:color w:val="000000"/>
                <w:highlight w:val="yellow"/>
              </w:rPr>
            </w:pPr>
            <w:r w:rsidRPr="00331B95">
              <w:rPr>
                <w:rFonts w:ascii="Arial" w:hAnsi="Arial"/>
                <w:color w:val="000000"/>
              </w:rPr>
              <w:t>16,975</w:t>
            </w:r>
          </w:p>
        </w:tc>
      </w:tr>
      <w:tr w:rsidR="00BA26CE" w:rsidRPr="00D4014A" w14:paraId="1BBBD74A"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3648EACB" w14:textId="77777777" w:rsidR="00BA26CE" w:rsidRPr="00331B95" w:rsidRDefault="00BA26CE" w:rsidP="00BA26CE">
            <w:pPr>
              <w:jc w:val="center"/>
              <w:rPr>
                <w:rFonts w:ascii="Arial" w:hAnsi="Arial"/>
                <w:b/>
                <w:color w:val="000000"/>
              </w:rPr>
            </w:pPr>
            <w:r w:rsidRPr="00331B95">
              <w:rPr>
                <w:rFonts w:ascii="Arial" w:hAnsi="Arial"/>
                <w:b/>
                <w:color w:val="000000"/>
              </w:rPr>
              <w:t>Hampden/Hampshire/Worcester</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26642F63" w14:textId="77777777" w:rsidR="00BA26CE" w:rsidRPr="00331B95" w:rsidRDefault="00BA26CE" w:rsidP="00BA26CE">
            <w:pPr>
              <w:jc w:val="center"/>
              <w:rPr>
                <w:rFonts w:ascii="Arial" w:hAnsi="Arial"/>
                <w:color w:val="000000"/>
              </w:rPr>
            </w:pPr>
            <w:r w:rsidRPr="00331B95">
              <w:rPr>
                <w:rFonts w:ascii="Arial" w:hAnsi="Arial"/>
                <w:color w:val="000000"/>
              </w:rPr>
              <w:t>9/16/2019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6C7AA0EF" w14:textId="77777777" w:rsidR="00BA26CE" w:rsidRPr="00331B95" w:rsidRDefault="00BA26CE" w:rsidP="00BA26CE">
            <w:pPr>
              <w:jc w:val="center"/>
              <w:rPr>
                <w:rFonts w:ascii="Arial" w:hAnsi="Arial"/>
                <w:color w:val="000000"/>
              </w:rPr>
            </w:pPr>
            <w:r w:rsidRPr="00331B95">
              <w:rPr>
                <w:rFonts w:ascii="Arial" w:hAnsi="Arial"/>
                <w:color w:val="000000"/>
              </w:rPr>
              <w:t>9/17/2019</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77CE4F7" w14:textId="77777777" w:rsidR="00BA26CE" w:rsidRPr="00331B95" w:rsidRDefault="00BA26CE" w:rsidP="00BA26CE">
            <w:pPr>
              <w:jc w:val="center"/>
              <w:rPr>
                <w:rFonts w:ascii="Arial" w:hAnsi="Arial"/>
                <w:color w:val="000000"/>
              </w:rPr>
            </w:pPr>
            <w:r w:rsidRPr="00331B95">
              <w:rPr>
                <w:rFonts w:ascii="Arial" w:hAnsi="Arial"/>
                <w:color w:val="000000"/>
              </w:rPr>
              <w:t>ND</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4D68A030" w14:textId="77777777" w:rsidR="00BA26CE" w:rsidRPr="00331B95" w:rsidRDefault="00BA26CE" w:rsidP="00BA26CE">
            <w:pPr>
              <w:jc w:val="center"/>
              <w:rPr>
                <w:rFonts w:ascii="Arial" w:hAnsi="Arial"/>
                <w:color w:val="000000"/>
              </w:rPr>
            </w:pPr>
            <w:r w:rsidRPr="00331B95">
              <w:rPr>
                <w:rFonts w:ascii="Arial" w:hAnsi="Arial"/>
                <w:color w:val="000000"/>
              </w:rPr>
              <w:t>ND</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1D61DB7" w14:textId="77777777" w:rsidR="00BA26CE" w:rsidRPr="00331B95" w:rsidRDefault="00BA26CE" w:rsidP="00BA26CE">
            <w:pPr>
              <w:jc w:val="center"/>
              <w:rPr>
                <w:rFonts w:ascii="Arial" w:hAnsi="Arial"/>
                <w:color w:val="000000"/>
              </w:rPr>
            </w:pPr>
            <w:r w:rsidRPr="00331B95">
              <w:rPr>
                <w:rFonts w:ascii="Arial" w:hAnsi="Arial"/>
                <w:color w:val="000000"/>
              </w:rPr>
              <w:t>48-58</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E3ECBDF" w14:textId="77777777" w:rsidR="00BA26CE" w:rsidRPr="00331B95" w:rsidRDefault="00BA26CE" w:rsidP="00BA26CE">
            <w:pPr>
              <w:jc w:val="center"/>
              <w:rPr>
                <w:rFonts w:ascii="Arial" w:hAnsi="Arial"/>
                <w:color w:val="000000"/>
              </w:rPr>
            </w:pPr>
            <w:r w:rsidRPr="00331B95">
              <w:rPr>
                <w:rFonts w:ascii="Arial" w:hAnsi="Arial"/>
                <w:color w:val="000000"/>
              </w:rPr>
              <w:t>47-51</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A201469" w14:textId="77777777" w:rsidR="00BA26CE" w:rsidRPr="00331B95" w:rsidRDefault="00BA26CE" w:rsidP="00BA26CE">
            <w:pPr>
              <w:jc w:val="center"/>
              <w:rPr>
                <w:rFonts w:ascii="Arial" w:hAnsi="Arial"/>
                <w:color w:val="000000"/>
                <w:highlight w:val="yellow"/>
              </w:rPr>
            </w:pPr>
            <w:r w:rsidRPr="00331B95">
              <w:rPr>
                <w:rFonts w:ascii="Arial" w:hAnsi="Arial"/>
                <w:color w:val="000000"/>
              </w:rPr>
              <w:t>14,388</w:t>
            </w:r>
          </w:p>
        </w:tc>
      </w:tr>
      <w:tr w:rsidR="00BA26CE" w:rsidRPr="00D4014A" w14:paraId="1C770D80"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103EEEE1"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595EDBAB" w14:textId="77777777" w:rsidR="00BA26CE" w:rsidRPr="00331B95" w:rsidRDefault="00BA26CE" w:rsidP="00BA26CE">
            <w:pPr>
              <w:jc w:val="center"/>
              <w:rPr>
                <w:rFonts w:ascii="Arial" w:hAnsi="Arial"/>
                <w:color w:val="000000"/>
              </w:rPr>
            </w:pPr>
            <w:r w:rsidRPr="00331B95">
              <w:rPr>
                <w:rFonts w:ascii="Arial" w:hAnsi="Arial"/>
                <w:color w:val="000000"/>
              </w:rPr>
              <w:t>9/18/2019</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271E1639" w14:textId="77777777" w:rsidR="00BA26CE" w:rsidRPr="00331B95" w:rsidRDefault="00BA26CE" w:rsidP="00BA26CE">
            <w:pPr>
              <w:jc w:val="center"/>
              <w:rPr>
                <w:rFonts w:ascii="Arial" w:hAnsi="Arial"/>
                <w:color w:val="000000"/>
              </w:rPr>
            </w:pPr>
            <w:r w:rsidRPr="00331B95">
              <w:rPr>
                <w:rFonts w:ascii="Arial" w:hAnsi="Arial"/>
                <w:color w:val="000000"/>
              </w:rPr>
              <w:t>9/24/2019</w:t>
            </w:r>
          </w:p>
        </w:tc>
        <w:tc>
          <w:tcPr>
            <w:tcW w:w="10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8476026" w14:textId="77777777" w:rsidR="00BA26CE" w:rsidRPr="00331B95" w:rsidRDefault="00BA26CE" w:rsidP="00BA26CE">
            <w:pPr>
              <w:jc w:val="center"/>
              <w:rPr>
                <w:rFonts w:ascii="Arial" w:hAnsi="Arial"/>
                <w:color w:val="000000"/>
              </w:rPr>
            </w:pPr>
            <w:r w:rsidRPr="00331B95">
              <w:rPr>
                <w:rFonts w:ascii="Arial" w:hAnsi="Arial"/>
                <w:color w:val="000000"/>
              </w:rPr>
              <w:t>ND</w:t>
            </w:r>
          </w:p>
        </w:tc>
        <w:tc>
          <w:tcPr>
            <w:tcW w:w="1170" w:type="dxa"/>
            <w:tcBorders>
              <w:top w:val="single" w:sz="4" w:space="0" w:color="auto"/>
              <w:left w:val="single" w:sz="4" w:space="0" w:color="auto"/>
              <w:bottom w:val="single" w:sz="4" w:space="0" w:color="auto"/>
              <w:right w:val="single" w:sz="4" w:space="0" w:color="auto"/>
            </w:tcBorders>
            <w:shd w:val="clear" w:color="auto" w:fill="FFFFFF" w:themeFill="background1"/>
            <w:noWrap/>
            <w:vAlign w:val="center"/>
            <w:hideMark/>
          </w:tcPr>
          <w:p w14:paraId="75406AAB" w14:textId="77777777" w:rsidR="00BA26CE" w:rsidRPr="00331B95" w:rsidRDefault="00BA26CE" w:rsidP="00BA26CE">
            <w:pPr>
              <w:jc w:val="center"/>
              <w:rPr>
                <w:rFonts w:ascii="Arial" w:hAnsi="Arial"/>
                <w:color w:val="000000"/>
              </w:rPr>
            </w:pPr>
            <w:r w:rsidRPr="00331B95">
              <w:rPr>
                <w:rFonts w:ascii="Arial" w:hAnsi="Arial"/>
                <w:color w:val="000000"/>
              </w:rPr>
              <w:t>53%</w:t>
            </w:r>
          </w:p>
        </w:tc>
        <w:tc>
          <w:tcPr>
            <w:tcW w:w="126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3490C4B" w14:textId="77777777" w:rsidR="00BA26CE" w:rsidRPr="00331B95" w:rsidRDefault="00BA26CE" w:rsidP="00BA26CE">
            <w:pPr>
              <w:jc w:val="center"/>
              <w:rPr>
                <w:rFonts w:ascii="Arial" w:hAnsi="Arial"/>
                <w:color w:val="000000"/>
                <w:highlight w:val="yellow"/>
              </w:rPr>
            </w:pPr>
            <w:r w:rsidRPr="00331B95">
              <w:rPr>
                <w:rFonts w:ascii="Arial" w:hAnsi="Arial"/>
                <w:color w:val="000000"/>
              </w:rPr>
              <w:t>54-70</w:t>
            </w:r>
          </w:p>
        </w:tc>
        <w:tc>
          <w:tcPr>
            <w:tcW w:w="99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46981EB" w14:textId="77777777" w:rsidR="00BA26CE" w:rsidRPr="00331B95" w:rsidRDefault="00BA26CE" w:rsidP="00BA26CE">
            <w:pPr>
              <w:jc w:val="center"/>
              <w:rPr>
                <w:rFonts w:ascii="Arial" w:hAnsi="Arial"/>
                <w:color w:val="000000"/>
                <w:highlight w:val="yellow"/>
              </w:rPr>
            </w:pPr>
            <w:r w:rsidRPr="00331B95">
              <w:rPr>
                <w:rFonts w:ascii="Arial" w:hAnsi="Arial"/>
                <w:color w:val="000000"/>
              </w:rPr>
              <w:t>51-67</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EAA0B0F" w14:textId="77777777" w:rsidR="00BA26CE" w:rsidRPr="00331B95" w:rsidRDefault="00BA26CE" w:rsidP="00BA26CE">
            <w:pPr>
              <w:jc w:val="center"/>
              <w:rPr>
                <w:rFonts w:ascii="Arial" w:hAnsi="Arial"/>
                <w:color w:val="000000"/>
                <w:highlight w:val="yellow"/>
              </w:rPr>
            </w:pPr>
            <w:r w:rsidRPr="00331B95">
              <w:rPr>
                <w:rFonts w:ascii="Arial" w:hAnsi="Arial"/>
                <w:color w:val="000000"/>
              </w:rPr>
              <w:t>12,125</w:t>
            </w:r>
          </w:p>
        </w:tc>
      </w:tr>
      <w:tr w:rsidR="00BA26CE" w:rsidRPr="00D4014A" w14:paraId="5BBC1C59" w14:textId="77777777" w:rsidTr="00331B95">
        <w:trPr>
          <w:trHeight w:val="351"/>
        </w:trPr>
        <w:tc>
          <w:tcPr>
            <w:tcW w:w="1885"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1E4DB32E" w14:textId="77777777" w:rsidR="00BA26CE" w:rsidRPr="00331B95" w:rsidRDefault="00BA26CE" w:rsidP="00BA26CE">
            <w:pPr>
              <w:jc w:val="center"/>
              <w:rPr>
                <w:rFonts w:ascii="Arial" w:hAnsi="Arial"/>
                <w:b/>
                <w:color w:val="000000"/>
              </w:rPr>
            </w:pPr>
            <w:r w:rsidRPr="00331B95">
              <w:rPr>
                <w:rFonts w:ascii="Arial" w:hAnsi="Arial"/>
                <w:b/>
                <w:color w:val="000000"/>
              </w:rPr>
              <w:t>Bristol/Plymouth</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25DFB0B9" w14:textId="77777777" w:rsidR="00BA26CE" w:rsidRPr="00331B95" w:rsidRDefault="00BA26CE" w:rsidP="00BA26CE">
            <w:pPr>
              <w:jc w:val="center"/>
              <w:rPr>
                <w:rFonts w:ascii="Arial" w:hAnsi="Arial"/>
                <w:color w:val="000000"/>
              </w:rPr>
            </w:pPr>
            <w:r w:rsidRPr="00331B95">
              <w:rPr>
                <w:rFonts w:ascii="Arial" w:hAnsi="Arial"/>
                <w:color w:val="000000"/>
              </w:rPr>
              <w:t>8/10/2020</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118B67DA" w14:textId="77777777" w:rsidR="00BA26CE" w:rsidRPr="00331B95" w:rsidRDefault="00BA26CE" w:rsidP="00BA26CE">
            <w:pPr>
              <w:jc w:val="center"/>
              <w:rPr>
                <w:rFonts w:ascii="Arial" w:hAnsi="Arial"/>
                <w:color w:val="000000"/>
              </w:rPr>
            </w:pPr>
            <w:r w:rsidRPr="00331B95">
              <w:rPr>
                <w:rFonts w:ascii="Arial" w:hAnsi="Arial"/>
                <w:color w:val="000000"/>
              </w:rPr>
              <w:t>8/11/2020</w:t>
            </w:r>
          </w:p>
        </w:tc>
        <w:tc>
          <w:tcPr>
            <w:tcW w:w="108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C1BC3FA" w14:textId="77777777" w:rsidR="00BA26CE" w:rsidRPr="00331B95" w:rsidRDefault="00BA26CE" w:rsidP="00BA26CE">
            <w:pPr>
              <w:jc w:val="center"/>
              <w:rPr>
                <w:rFonts w:ascii="Arial" w:hAnsi="Arial"/>
                <w:color w:val="000000"/>
              </w:rPr>
            </w:pPr>
            <w:r w:rsidRPr="00331B95">
              <w:rPr>
                <w:rFonts w:ascii="Arial" w:hAnsi="Arial"/>
                <w:color w:val="000000"/>
              </w:rPr>
              <w:t>82%</w:t>
            </w:r>
          </w:p>
        </w:tc>
        <w:tc>
          <w:tcPr>
            <w:tcW w:w="1170"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tcPr>
          <w:p w14:paraId="403A26FC" w14:textId="77777777" w:rsidR="00BA26CE" w:rsidRPr="00331B95" w:rsidRDefault="00BA26CE" w:rsidP="00BA26CE">
            <w:pPr>
              <w:jc w:val="center"/>
              <w:rPr>
                <w:rFonts w:ascii="Arial" w:hAnsi="Arial"/>
                <w:color w:val="000000"/>
              </w:rPr>
            </w:pPr>
            <w:r w:rsidRPr="00331B95">
              <w:rPr>
                <w:rFonts w:ascii="Arial" w:hAnsi="Arial"/>
                <w:color w:val="000000"/>
              </w:rPr>
              <w:t>70%</w:t>
            </w:r>
          </w:p>
        </w:tc>
        <w:tc>
          <w:tcPr>
            <w:tcW w:w="126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1F6713C" w14:textId="77777777" w:rsidR="00BA26CE" w:rsidRPr="00331B95" w:rsidRDefault="00BA26CE" w:rsidP="00BA26CE">
            <w:pPr>
              <w:jc w:val="center"/>
              <w:rPr>
                <w:rFonts w:ascii="Arial" w:hAnsi="Arial"/>
                <w:color w:val="000000"/>
              </w:rPr>
            </w:pPr>
            <w:r w:rsidRPr="00331B95">
              <w:rPr>
                <w:rFonts w:ascii="Arial" w:hAnsi="Arial"/>
                <w:color w:val="000000"/>
              </w:rPr>
              <w:t>73-78</w:t>
            </w:r>
          </w:p>
        </w:tc>
        <w:tc>
          <w:tcPr>
            <w:tcW w:w="99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662BC8D" w14:textId="77777777" w:rsidR="00BA26CE" w:rsidRPr="00331B95" w:rsidRDefault="00BA26CE" w:rsidP="00BA26CE">
            <w:pPr>
              <w:jc w:val="center"/>
              <w:rPr>
                <w:rFonts w:ascii="Arial" w:hAnsi="Arial"/>
                <w:color w:val="000000"/>
              </w:rPr>
            </w:pPr>
            <w:r w:rsidRPr="00331B95">
              <w:rPr>
                <w:rFonts w:ascii="Arial" w:hAnsi="Arial"/>
                <w:color w:val="000000"/>
              </w:rPr>
              <w:t>68-72</w:t>
            </w:r>
          </w:p>
        </w:tc>
        <w:tc>
          <w:tcPr>
            <w:tcW w:w="153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4E83814" w14:textId="77777777" w:rsidR="00BA26CE" w:rsidRPr="00331B95" w:rsidRDefault="00BA26CE" w:rsidP="00BA26CE">
            <w:pPr>
              <w:jc w:val="center"/>
              <w:rPr>
                <w:rFonts w:ascii="Arial" w:hAnsi="Arial"/>
                <w:color w:val="000000"/>
              </w:rPr>
            </w:pPr>
            <w:r w:rsidRPr="00331B95">
              <w:rPr>
                <w:rFonts w:ascii="Arial" w:hAnsi="Arial"/>
                <w:color w:val="000000"/>
              </w:rPr>
              <w:t>29,833</w:t>
            </w:r>
          </w:p>
        </w:tc>
      </w:tr>
      <w:tr w:rsidR="00BA26CE" w:rsidRPr="00D4014A" w14:paraId="5CBF172B" w14:textId="77777777" w:rsidTr="00331B95">
        <w:trPr>
          <w:trHeight w:val="300"/>
        </w:trPr>
        <w:tc>
          <w:tcPr>
            <w:tcW w:w="1885" w:type="dxa"/>
            <w:tcBorders>
              <w:top w:val="single" w:sz="4" w:space="0" w:color="auto"/>
              <w:left w:val="single" w:sz="4" w:space="0" w:color="auto"/>
              <w:bottom w:val="single" w:sz="4" w:space="0" w:color="auto"/>
              <w:right w:val="single" w:sz="4" w:space="0" w:color="auto"/>
            </w:tcBorders>
            <w:noWrap/>
            <w:vAlign w:val="center"/>
          </w:tcPr>
          <w:p w14:paraId="5A986E4D" w14:textId="77777777" w:rsidR="00BA26CE" w:rsidRPr="00331B95" w:rsidRDefault="00BA26CE" w:rsidP="00BA26CE">
            <w:pPr>
              <w:jc w:val="center"/>
              <w:rPr>
                <w:rFonts w:ascii="Arial" w:hAnsi="Arial"/>
                <w:b/>
                <w:color w:val="000000"/>
              </w:rPr>
            </w:pPr>
            <w:r w:rsidRPr="00331B95">
              <w:rPr>
                <w:rFonts w:ascii="Arial" w:hAnsi="Arial"/>
                <w:b/>
                <w:color w:val="000000"/>
                <w:kern w:val="2"/>
                <w14:ligatures w14:val="standardContextual"/>
              </w:rPr>
              <w:t>Plymouth</w:t>
            </w:r>
          </w:p>
        </w:tc>
        <w:tc>
          <w:tcPr>
            <w:tcW w:w="1170" w:type="dxa"/>
            <w:tcBorders>
              <w:top w:val="single" w:sz="4" w:space="0" w:color="auto"/>
              <w:left w:val="single" w:sz="4" w:space="0" w:color="auto"/>
              <w:bottom w:val="single" w:sz="4" w:space="0" w:color="auto"/>
              <w:right w:val="single" w:sz="4" w:space="0" w:color="auto"/>
            </w:tcBorders>
            <w:noWrap/>
            <w:vAlign w:val="center"/>
          </w:tcPr>
          <w:p w14:paraId="24CC765D"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8/27/2024</w:t>
            </w:r>
          </w:p>
        </w:tc>
        <w:tc>
          <w:tcPr>
            <w:tcW w:w="990" w:type="dxa"/>
            <w:tcBorders>
              <w:top w:val="single" w:sz="4" w:space="0" w:color="auto"/>
              <w:left w:val="single" w:sz="4" w:space="0" w:color="auto"/>
              <w:bottom w:val="single" w:sz="4" w:space="0" w:color="auto"/>
              <w:right w:val="single" w:sz="4" w:space="0" w:color="auto"/>
            </w:tcBorders>
            <w:noWrap/>
            <w:vAlign w:val="center"/>
          </w:tcPr>
          <w:p w14:paraId="52E580F6"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8/27/2024</w:t>
            </w:r>
          </w:p>
        </w:tc>
        <w:tc>
          <w:tcPr>
            <w:tcW w:w="1080" w:type="dxa"/>
            <w:tcBorders>
              <w:top w:val="single" w:sz="4" w:space="0" w:color="auto"/>
              <w:left w:val="single" w:sz="4" w:space="0" w:color="auto"/>
              <w:bottom w:val="single" w:sz="4" w:space="0" w:color="auto"/>
              <w:right w:val="single" w:sz="4" w:space="0" w:color="auto"/>
            </w:tcBorders>
            <w:vAlign w:val="center"/>
          </w:tcPr>
          <w:p w14:paraId="49913987"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71%</w:t>
            </w:r>
          </w:p>
        </w:tc>
        <w:tc>
          <w:tcPr>
            <w:tcW w:w="1170" w:type="dxa"/>
            <w:tcBorders>
              <w:top w:val="single" w:sz="4" w:space="0" w:color="auto"/>
              <w:left w:val="single" w:sz="4" w:space="0" w:color="auto"/>
              <w:bottom w:val="single" w:sz="4" w:space="0" w:color="auto"/>
              <w:right w:val="single" w:sz="4" w:space="0" w:color="auto"/>
            </w:tcBorders>
            <w:noWrap/>
            <w:vAlign w:val="center"/>
          </w:tcPr>
          <w:p w14:paraId="6358D9EA"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89%</w:t>
            </w:r>
          </w:p>
        </w:tc>
        <w:tc>
          <w:tcPr>
            <w:tcW w:w="1260" w:type="dxa"/>
            <w:tcBorders>
              <w:top w:val="single" w:sz="4" w:space="0" w:color="auto"/>
              <w:left w:val="single" w:sz="4" w:space="0" w:color="auto"/>
              <w:bottom w:val="single" w:sz="4" w:space="0" w:color="auto"/>
              <w:right w:val="single" w:sz="4" w:space="0" w:color="auto"/>
            </w:tcBorders>
            <w:vAlign w:val="center"/>
          </w:tcPr>
          <w:p w14:paraId="62ACD919"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67-71</w:t>
            </w:r>
          </w:p>
        </w:tc>
        <w:tc>
          <w:tcPr>
            <w:tcW w:w="990" w:type="dxa"/>
            <w:tcBorders>
              <w:top w:val="single" w:sz="4" w:space="0" w:color="auto"/>
              <w:left w:val="single" w:sz="4" w:space="0" w:color="auto"/>
              <w:bottom w:val="single" w:sz="4" w:space="0" w:color="auto"/>
              <w:right w:val="single" w:sz="4" w:space="0" w:color="auto"/>
            </w:tcBorders>
            <w:vAlign w:val="center"/>
          </w:tcPr>
          <w:p w14:paraId="1C116DEC"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57-67</w:t>
            </w:r>
          </w:p>
        </w:tc>
        <w:tc>
          <w:tcPr>
            <w:tcW w:w="1530" w:type="dxa"/>
            <w:tcBorders>
              <w:top w:val="single" w:sz="4" w:space="0" w:color="auto"/>
              <w:left w:val="single" w:sz="4" w:space="0" w:color="auto"/>
              <w:bottom w:val="single" w:sz="4" w:space="0" w:color="auto"/>
              <w:right w:val="single" w:sz="4" w:space="0" w:color="auto"/>
            </w:tcBorders>
            <w:vAlign w:val="center"/>
          </w:tcPr>
          <w:p w14:paraId="63B2C868" w14:textId="77777777" w:rsidR="00BA26CE" w:rsidRPr="00331B95" w:rsidRDefault="00BA26CE" w:rsidP="00BA26CE">
            <w:pPr>
              <w:jc w:val="center"/>
              <w:rPr>
                <w:rFonts w:ascii="Arial" w:hAnsi="Arial"/>
                <w:color w:val="000000"/>
              </w:rPr>
            </w:pPr>
            <w:r w:rsidRPr="00331B95">
              <w:rPr>
                <w:rFonts w:ascii="Arial" w:hAnsi="Arial"/>
                <w:color w:val="000000"/>
                <w:kern w:val="2"/>
                <w14:ligatures w14:val="standardContextual"/>
              </w:rPr>
              <w:t>19,233</w:t>
            </w:r>
          </w:p>
        </w:tc>
      </w:tr>
      <w:tr w:rsidR="00BA26CE" w:rsidRPr="00D4014A" w14:paraId="6149005E" w14:textId="77777777" w:rsidTr="00331B95">
        <w:trPr>
          <w:trHeight w:val="300"/>
        </w:trPr>
        <w:tc>
          <w:tcPr>
            <w:tcW w:w="10075"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14:paraId="29E8C136" w14:textId="77777777" w:rsidR="00BA26CE" w:rsidRPr="00331B95" w:rsidRDefault="00BA26CE" w:rsidP="00BA26CE">
            <w:pPr>
              <w:rPr>
                <w:rFonts w:ascii="Arial" w:hAnsi="Arial"/>
                <w:i/>
                <w:color w:val="000000"/>
              </w:rPr>
            </w:pPr>
            <w:r w:rsidRPr="00331B95">
              <w:rPr>
                <w:rFonts w:ascii="Arial" w:hAnsi="Arial"/>
                <w:i/>
                <w:color w:val="000000"/>
              </w:rPr>
              <w:t>ND = Control not detected; calculations may be affected by small sample sizes</w:t>
            </w:r>
          </w:p>
        </w:tc>
      </w:tr>
      <w:tr w:rsidR="00BA26CE" w:rsidRPr="00D4014A" w14:paraId="3E72844B" w14:textId="77777777" w:rsidTr="00331B95">
        <w:trPr>
          <w:trHeight w:val="300"/>
        </w:trPr>
        <w:tc>
          <w:tcPr>
            <w:tcW w:w="10075"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14:paraId="48A0087D" w14:textId="77777777" w:rsidR="00BA26CE" w:rsidRPr="00331B95" w:rsidRDefault="00BA26CE" w:rsidP="00BA26CE">
            <w:pPr>
              <w:rPr>
                <w:rFonts w:ascii="Arial" w:hAnsi="Arial"/>
                <w:i/>
                <w:color w:val="000000"/>
              </w:rPr>
            </w:pPr>
            <w:r w:rsidRPr="00331B95">
              <w:rPr>
                <w:rFonts w:ascii="Arial" w:hAnsi="Arial"/>
                <w:i/>
                <w:color w:val="000000"/>
                <w:vertAlign w:val="superscript"/>
              </w:rPr>
              <w:t>1</w:t>
            </w:r>
            <w:r w:rsidRPr="00331B95">
              <w:rPr>
                <w:rFonts w:ascii="Arial" w:hAnsi="Arial"/>
                <w:i/>
                <w:color w:val="000000"/>
              </w:rPr>
              <w:t>Primary mosquito vector is the mammal-biting species Coquillettidia perturbans considered to be the mosquito most likely to spread EEE to humans</w:t>
            </w:r>
          </w:p>
        </w:tc>
      </w:tr>
      <w:tr w:rsidR="00BA26CE" w:rsidRPr="00D4014A" w14:paraId="14CC05D9" w14:textId="77777777" w:rsidTr="00331B95">
        <w:trPr>
          <w:trHeight w:val="300"/>
        </w:trPr>
        <w:tc>
          <w:tcPr>
            <w:tcW w:w="10075"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14:paraId="4A4A05C4" w14:textId="57E5A4AE" w:rsidR="00BA26CE" w:rsidRPr="00331B95" w:rsidRDefault="00BA26CE" w:rsidP="00BA26CE">
            <w:pPr>
              <w:rPr>
                <w:rFonts w:ascii="Arial" w:hAnsi="Arial"/>
                <w:i/>
                <w:color w:val="000000"/>
              </w:rPr>
            </w:pPr>
            <w:r w:rsidRPr="00331B95">
              <w:rPr>
                <w:rFonts w:ascii="Arial" w:hAnsi="Arial"/>
                <w:color w:val="000000" w:themeColor="text1"/>
                <w:vertAlign w:val="superscript"/>
              </w:rPr>
              <w:t>2</w:t>
            </w:r>
            <w:r w:rsidRPr="00331B95">
              <w:rPr>
                <w:rFonts w:ascii="Arial" w:hAnsi="Arial"/>
                <w:i/>
                <w:color w:val="000000" w:themeColor="text1"/>
              </w:rPr>
              <w:t xml:space="preserve">Data sources </w:t>
            </w:r>
            <w:r w:rsidRPr="00D4014A">
              <w:rPr>
                <w:rFonts w:ascii="Arial" w:hAnsi="Arial" w:cs="Arial"/>
                <w:i/>
                <w:iCs/>
                <w:color w:val="000000" w:themeColor="text1"/>
              </w:rPr>
              <w:t>include</w:t>
            </w:r>
            <w:r w:rsidRPr="00331B95">
              <w:rPr>
                <w:rFonts w:ascii="Arial" w:hAnsi="Arial"/>
                <w:i/>
                <w:color w:val="000000" w:themeColor="text1"/>
              </w:rPr>
              <w:t xml:space="preserve"> DPH, and Bristol and Plymouth County Mosquito Control Districts. 2006-2012 data shown as ranges inclusive of all three data sources. 2019 combines data from all three sources into a single calculation.</w:t>
            </w:r>
          </w:p>
        </w:tc>
      </w:tr>
      <w:tr w:rsidR="00BA26CE" w:rsidRPr="00D4014A" w14:paraId="634064A2" w14:textId="77777777" w:rsidTr="00331B95">
        <w:trPr>
          <w:trHeight w:val="300"/>
        </w:trPr>
        <w:tc>
          <w:tcPr>
            <w:tcW w:w="10075"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14:paraId="720920E8" w14:textId="77777777" w:rsidR="00BA26CE" w:rsidRPr="00331B95" w:rsidRDefault="00BA26CE" w:rsidP="00BA26CE">
            <w:pPr>
              <w:rPr>
                <w:rFonts w:ascii="Arial" w:hAnsi="Arial"/>
                <w:color w:val="000000"/>
              </w:rPr>
            </w:pPr>
            <w:r w:rsidRPr="00331B95">
              <w:rPr>
                <w:rFonts w:ascii="Arial" w:hAnsi="Arial"/>
                <w:color w:val="000000"/>
                <w:vertAlign w:val="superscript"/>
              </w:rPr>
              <w:t>3,4</w:t>
            </w:r>
            <w:r w:rsidRPr="00331B95">
              <w:rPr>
                <w:rFonts w:ascii="Arial" w:hAnsi="Arial"/>
                <w:color w:val="000000"/>
              </w:rPr>
              <w:t>Weather data taken from Plymouth, Worcester and Westover airports and may not accurately represent actual temperature and dewpoint at location of spraying.</w:t>
            </w:r>
          </w:p>
        </w:tc>
      </w:tr>
    </w:tbl>
    <w:p w14:paraId="58ECEA3F" w14:textId="77777777" w:rsidR="008F7F21" w:rsidRDefault="008F7F21" w:rsidP="00A352A9">
      <w:pPr>
        <w:rPr>
          <w:rFonts w:ascii="Arial" w:hAnsi="Arial" w:cs="Arial"/>
          <w:sz w:val="20"/>
          <w:szCs w:val="20"/>
        </w:rPr>
      </w:pPr>
    </w:p>
    <w:p w14:paraId="02BBD528" w14:textId="1A3383B4" w:rsidR="00A352A9" w:rsidRPr="00BA26CE" w:rsidRDefault="008202C1" w:rsidP="00A352A9">
      <w:pPr>
        <w:rPr>
          <w:rFonts w:ascii="Arial" w:hAnsi="Arial" w:cs="Arial"/>
          <w:sz w:val="20"/>
          <w:szCs w:val="20"/>
        </w:rPr>
      </w:pPr>
      <w:r w:rsidRPr="00331B95">
        <w:rPr>
          <w:rFonts w:ascii="Arial" w:hAnsi="Arial"/>
        </w:rPr>
        <w:t xml:space="preserve">Key lessons learned from </w:t>
      </w:r>
      <w:r w:rsidR="005752BA" w:rsidRPr="00331B95">
        <w:rPr>
          <w:rFonts w:ascii="Arial" w:hAnsi="Arial"/>
        </w:rPr>
        <w:t xml:space="preserve">previous </w:t>
      </w:r>
      <w:r w:rsidRPr="00331B95">
        <w:rPr>
          <w:rFonts w:ascii="Arial" w:hAnsi="Arial"/>
        </w:rPr>
        <w:t>operations include that:</w:t>
      </w:r>
    </w:p>
    <w:p w14:paraId="7216D299" w14:textId="2A4786B8" w:rsidR="008202C1" w:rsidRPr="00331B95" w:rsidRDefault="008202C1" w:rsidP="008202C1">
      <w:pPr>
        <w:pStyle w:val="ListParagraph"/>
        <w:numPr>
          <w:ilvl w:val="0"/>
          <w:numId w:val="36"/>
        </w:numPr>
        <w:rPr>
          <w:rFonts w:ascii="Arial" w:hAnsi="Arial"/>
        </w:rPr>
      </w:pPr>
      <w:r w:rsidRPr="00331B95">
        <w:rPr>
          <w:rFonts w:ascii="Arial" w:hAnsi="Arial"/>
        </w:rPr>
        <w:t>Any reduction in population is expected to be temporary</w:t>
      </w:r>
      <w:r w:rsidR="005752BA" w:rsidRPr="00331B95">
        <w:rPr>
          <w:rFonts w:ascii="Arial" w:hAnsi="Arial"/>
        </w:rPr>
        <w:t>,</w:t>
      </w:r>
      <w:r w:rsidRPr="00331B95">
        <w:rPr>
          <w:rFonts w:ascii="Arial" w:hAnsi="Arial"/>
        </w:rPr>
        <w:t xml:space="preserve"> lasting no more than 2 weeks. </w:t>
      </w:r>
    </w:p>
    <w:p w14:paraId="709A37EE" w14:textId="4A2C6FE6" w:rsidR="008202C1" w:rsidRPr="00331B95" w:rsidRDefault="008202C1" w:rsidP="008202C1">
      <w:pPr>
        <w:pStyle w:val="ListParagraph"/>
        <w:numPr>
          <w:ilvl w:val="0"/>
          <w:numId w:val="36"/>
        </w:numPr>
        <w:rPr>
          <w:rFonts w:ascii="Arial" w:hAnsi="Arial"/>
        </w:rPr>
      </w:pPr>
      <w:r w:rsidRPr="00331B95">
        <w:rPr>
          <w:rFonts w:ascii="Arial" w:hAnsi="Arial"/>
        </w:rPr>
        <w:t>Factors affecting efficacy:</w:t>
      </w:r>
    </w:p>
    <w:p w14:paraId="6760AB81" w14:textId="2E2D48C2" w:rsidR="008202C1" w:rsidRPr="00331B95" w:rsidRDefault="008202C1" w:rsidP="008202C1">
      <w:pPr>
        <w:pStyle w:val="ListParagraph"/>
        <w:numPr>
          <w:ilvl w:val="1"/>
          <w:numId w:val="36"/>
        </w:numPr>
        <w:rPr>
          <w:rFonts w:ascii="Arial" w:hAnsi="Arial"/>
        </w:rPr>
      </w:pPr>
      <w:r w:rsidRPr="00331B95">
        <w:rPr>
          <w:rFonts w:ascii="Arial" w:hAnsi="Arial"/>
        </w:rPr>
        <w:t>The greater the mosquito activity, the greater the efficacy;</w:t>
      </w:r>
    </w:p>
    <w:p w14:paraId="02A0726C" w14:textId="6388C526" w:rsidR="008202C1" w:rsidRPr="00331B95" w:rsidRDefault="008202C1" w:rsidP="00202DDC">
      <w:pPr>
        <w:pStyle w:val="ListParagraph"/>
        <w:numPr>
          <w:ilvl w:val="2"/>
          <w:numId w:val="36"/>
        </w:numPr>
        <w:rPr>
          <w:rFonts w:ascii="Arial" w:hAnsi="Arial"/>
        </w:rPr>
      </w:pPr>
      <w:r w:rsidRPr="00331B95">
        <w:rPr>
          <w:rFonts w:ascii="Arial" w:hAnsi="Arial"/>
        </w:rPr>
        <w:t xml:space="preserve">Mosquito activity </w:t>
      </w:r>
      <w:r w:rsidR="005752BA" w:rsidRPr="00331B95">
        <w:rPr>
          <w:rFonts w:ascii="Arial" w:hAnsi="Arial"/>
        </w:rPr>
        <w:t xml:space="preserve">is </w:t>
      </w:r>
      <w:r w:rsidRPr="00331B95">
        <w:rPr>
          <w:rFonts w:ascii="Arial" w:hAnsi="Arial"/>
        </w:rPr>
        <w:t xml:space="preserve">minimal at 60 degrees, </w:t>
      </w:r>
      <w:r w:rsidR="005752BA" w:rsidRPr="00331B95">
        <w:rPr>
          <w:rFonts w:ascii="Arial" w:hAnsi="Arial"/>
        </w:rPr>
        <w:t xml:space="preserve">and </w:t>
      </w:r>
      <w:r w:rsidRPr="00331B95">
        <w:rPr>
          <w:rFonts w:ascii="Arial" w:hAnsi="Arial"/>
        </w:rPr>
        <w:t>increases with increasing temperature</w:t>
      </w:r>
      <w:r w:rsidR="00307EEC" w:rsidRPr="00331B95">
        <w:rPr>
          <w:rFonts w:ascii="Arial" w:hAnsi="Arial"/>
        </w:rPr>
        <w:t xml:space="preserve">. </w:t>
      </w:r>
    </w:p>
    <w:p w14:paraId="605244B1" w14:textId="1100262A" w:rsidR="008202C1" w:rsidRPr="00331B95" w:rsidRDefault="008202C1" w:rsidP="00202DDC">
      <w:pPr>
        <w:pStyle w:val="ListParagraph"/>
        <w:numPr>
          <w:ilvl w:val="2"/>
          <w:numId w:val="36"/>
        </w:numPr>
        <w:rPr>
          <w:rFonts w:ascii="Arial" w:hAnsi="Arial"/>
        </w:rPr>
      </w:pPr>
      <w:r w:rsidRPr="00331B95">
        <w:rPr>
          <w:rFonts w:ascii="Arial" w:hAnsi="Arial"/>
        </w:rPr>
        <w:t>Mosquito activity generally increase</w:t>
      </w:r>
      <w:r w:rsidR="005752BA" w:rsidRPr="00331B95">
        <w:rPr>
          <w:rFonts w:ascii="Arial" w:hAnsi="Arial"/>
        </w:rPr>
        <w:t>s</w:t>
      </w:r>
      <w:r w:rsidRPr="00331B95">
        <w:rPr>
          <w:rFonts w:ascii="Arial" w:hAnsi="Arial"/>
        </w:rPr>
        <w:t xml:space="preserve"> with increasing humidity</w:t>
      </w:r>
      <w:r w:rsidR="005752BA" w:rsidRPr="00331B95">
        <w:rPr>
          <w:rFonts w:ascii="Arial" w:hAnsi="Arial"/>
        </w:rPr>
        <w:t>,</w:t>
      </w:r>
      <w:r w:rsidRPr="00331B95">
        <w:rPr>
          <w:rFonts w:ascii="Arial" w:hAnsi="Arial"/>
        </w:rPr>
        <w:t xml:space="preserve"> but </w:t>
      </w:r>
      <w:r w:rsidR="005752BA" w:rsidRPr="00331B95">
        <w:rPr>
          <w:rFonts w:ascii="Arial" w:hAnsi="Arial"/>
        </w:rPr>
        <w:t xml:space="preserve">is </w:t>
      </w:r>
      <w:r w:rsidRPr="00331B95">
        <w:rPr>
          <w:rFonts w:ascii="Arial" w:hAnsi="Arial"/>
        </w:rPr>
        <w:t>reduced when raining</w:t>
      </w:r>
      <w:r w:rsidR="006B04B4" w:rsidRPr="00331B95">
        <w:rPr>
          <w:rFonts w:ascii="Arial" w:hAnsi="Arial"/>
        </w:rPr>
        <w:t xml:space="preserve">. </w:t>
      </w:r>
    </w:p>
    <w:p w14:paraId="155081F6" w14:textId="44103B2D" w:rsidR="006B04B4" w:rsidRPr="00331B95" w:rsidRDefault="006B04B4" w:rsidP="006B04B4">
      <w:pPr>
        <w:pStyle w:val="ListParagraph"/>
        <w:numPr>
          <w:ilvl w:val="1"/>
          <w:numId w:val="36"/>
        </w:numPr>
        <w:rPr>
          <w:rFonts w:ascii="Arial" w:hAnsi="Arial"/>
        </w:rPr>
      </w:pPr>
      <w:r w:rsidRPr="00331B95">
        <w:rPr>
          <w:rFonts w:ascii="Arial" w:hAnsi="Arial"/>
        </w:rPr>
        <w:t>Coverage of l</w:t>
      </w:r>
      <w:r w:rsidR="008202C1" w:rsidRPr="00331B95">
        <w:rPr>
          <w:rFonts w:ascii="Arial" w:hAnsi="Arial"/>
        </w:rPr>
        <w:t xml:space="preserve">arge spray blocks </w:t>
      </w:r>
      <w:r w:rsidRPr="00331B95">
        <w:rPr>
          <w:rFonts w:ascii="Arial" w:hAnsi="Arial"/>
        </w:rPr>
        <w:t>improves efficacy over smaller, separate strips; and</w:t>
      </w:r>
    </w:p>
    <w:p w14:paraId="6B70FA79" w14:textId="4A0FB99E" w:rsidR="008202C1" w:rsidRPr="00331B95" w:rsidRDefault="006B04B4" w:rsidP="008202C1">
      <w:pPr>
        <w:pStyle w:val="ListParagraph"/>
        <w:numPr>
          <w:ilvl w:val="1"/>
          <w:numId w:val="36"/>
        </w:numPr>
        <w:rPr>
          <w:rFonts w:ascii="Arial" w:hAnsi="Arial"/>
        </w:rPr>
      </w:pPr>
      <w:r w:rsidRPr="00331B95">
        <w:rPr>
          <w:rFonts w:ascii="Arial" w:hAnsi="Arial"/>
        </w:rPr>
        <w:t>Coverage of the spray area in the shortest amount of time possible improves efficacy.</w:t>
      </w:r>
    </w:p>
    <w:p w14:paraId="6845DDC1" w14:textId="510F560F" w:rsidR="008202C1" w:rsidRPr="00331B95" w:rsidRDefault="00E548CA" w:rsidP="008202C1">
      <w:pPr>
        <w:pStyle w:val="ListParagraph"/>
        <w:numPr>
          <w:ilvl w:val="0"/>
          <w:numId w:val="36"/>
        </w:numPr>
        <w:rPr>
          <w:rFonts w:ascii="Arial" w:hAnsi="Arial"/>
        </w:rPr>
      </w:pPr>
      <w:r w:rsidRPr="00331B95">
        <w:rPr>
          <w:rFonts w:ascii="Arial" w:hAnsi="Arial"/>
        </w:rPr>
        <w:t xml:space="preserve">The life cycle of the </w:t>
      </w:r>
      <w:r w:rsidR="008202C1" w:rsidRPr="00331B95">
        <w:rPr>
          <w:rFonts w:ascii="Arial" w:hAnsi="Arial"/>
        </w:rPr>
        <w:t xml:space="preserve">mammal-biting mosquito </w:t>
      </w:r>
      <w:r w:rsidRPr="00331B95">
        <w:rPr>
          <w:rFonts w:ascii="Arial" w:hAnsi="Arial"/>
        </w:rPr>
        <w:t xml:space="preserve">species </w:t>
      </w:r>
      <w:r w:rsidR="008202C1" w:rsidRPr="00331B95">
        <w:rPr>
          <w:rFonts w:ascii="Arial" w:hAnsi="Arial"/>
        </w:rPr>
        <w:t xml:space="preserve">of greatest concern </w:t>
      </w:r>
      <w:r w:rsidRPr="00331B95">
        <w:rPr>
          <w:rFonts w:ascii="Arial" w:hAnsi="Arial"/>
        </w:rPr>
        <w:t xml:space="preserve">is such that the </w:t>
      </w:r>
      <w:r w:rsidR="008202C1" w:rsidRPr="00331B95">
        <w:rPr>
          <w:rFonts w:ascii="Arial" w:hAnsi="Arial"/>
        </w:rPr>
        <w:t>majority of population</w:t>
      </w:r>
      <w:r w:rsidRPr="00331B95">
        <w:rPr>
          <w:rFonts w:ascii="Arial" w:hAnsi="Arial"/>
        </w:rPr>
        <w:t>s</w:t>
      </w:r>
      <w:r w:rsidR="008202C1" w:rsidRPr="00331B95">
        <w:rPr>
          <w:rFonts w:ascii="Arial" w:hAnsi="Arial"/>
        </w:rPr>
        <w:t xml:space="preserve"> </w:t>
      </w:r>
      <w:r w:rsidRPr="00331B95">
        <w:rPr>
          <w:rFonts w:ascii="Arial" w:hAnsi="Arial"/>
        </w:rPr>
        <w:t xml:space="preserve">are </w:t>
      </w:r>
      <w:r w:rsidR="008202C1" w:rsidRPr="00331B95">
        <w:rPr>
          <w:rFonts w:ascii="Arial" w:hAnsi="Arial"/>
        </w:rPr>
        <w:t>gone by end of August/first week of September.</w:t>
      </w:r>
    </w:p>
    <w:p w14:paraId="617C229B" w14:textId="3072B359" w:rsidR="00A352A9" w:rsidRPr="00331B95" w:rsidRDefault="008202C1" w:rsidP="008202C1">
      <w:pPr>
        <w:pStyle w:val="ListParagraph"/>
        <w:numPr>
          <w:ilvl w:val="0"/>
          <w:numId w:val="36"/>
        </w:numPr>
        <w:rPr>
          <w:rFonts w:ascii="Arial" w:hAnsi="Arial"/>
        </w:rPr>
      </w:pPr>
      <w:r w:rsidRPr="00331B95">
        <w:rPr>
          <w:rFonts w:ascii="Arial" w:hAnsi="Arial"/>
        </w:rPr>
        <w:t>Mosquito surveillance and weather pattern data are essential in helping to determine need and timing for aerial spray interventions.</w:t>
      </w:r>
    </w:p>
    <w:p w14:paraId="0F032E85" w14:textId="77777777" w:rsidR="001D5C33" w:rsidRPr="00331B95" w:rsidRDefault="001D5C33">
      <w:pPr>
        <w:rPr>
          <w:rFonts w:ascii="Arial" w:hAnsi="Arial"/>
          <w:b/>
          <w:caps/>
        </w:rPr>
      </w:pPr>
    </w:p>
    <w:p w14:paraId="2EE90D9A" w14:textId="588204E8" w:rsidR="009C0DF3" w:rsidRPr="00331B95" w:rsidRDefault="008746DB" w:rsidP="00331B95">
      <w:pPr>
        <w:pStyle w:val="Heading2"/>
        <w:rPr>
          <w:rFonts w:ascii="Arial" w:hAnsi="Arial"/>
          <w:b w:val="0"/>
        </w:rPr>
      </w:pPr>
      <w:r w:rsidRPr="00331B95">
        <w:rPr>
          <w:rFonts w:ascii="Arial" w:hAnsi="Arial"/>
        </w:rPr>
        <w:t>VIII.</w:t>
      </w:r>
      <w:r w:rsidR="00CD3FC6" w:rsidRPr="00331B95">
        <w:rPr>
          <w:rFonts w:ascii="Arial" w:hAnsi="Arial"/>
        </w:rPr>
        <w:t xml:space="preserve"> Emerging Arbovirus Issues</w:t>
      </w:r>
    </w:p>
    <w:p w14:paraId="5F3D09C1" w14:textId="77777777" w:rsidR="007F7500" w:rsidRPr="00331B95" w:rsidRDefault="003E7FEB" w:rsidP="00331B95">
      <w:pPr>
        <w:pStyle w:val="Heading3"/>
        <w:rPr>
          <w:b w:val="0"/>
          <w:sz w:val="24"/>
          <w:u w:val="single"/>
        </w:rPr>
      </w:pPr>
      <w:r w:rsidRPr="00331B95">
        <w:rPr>
          <w:sz w:val="24"/>
          <w:u w:val="single"/>
        </w:rPr>
        <w:t>A. Expanding EEE V</w:t>
      </w:r>
      <w:r w:rsidR="007F7500" w:rsidRPr="00331B95">
        <w:rPr>
          <w:sz w:val="24"/>
          <w:u w:val="single"/>
        </w:rPr>
        <w:t xml:space="preserve">irus Habitat </w:t>
      </w:r>
    </w:p>
    <w:p w14:paraId="43AC2819" w14:textId="77777777" w:rsidR="007F7500" w:rsidRPr="00331B95" w:rsidRDefault="007F7500" w:rsidP="00385111">
      <w:pPr>
        <w:ind w:left="360"/>
        <w:rPr>
          <w:rFonts w:ascii="Arial" w:hAnsi="Arial"/>
        </w:rPr>
      </w:pPr>
    </w:p>
    <w:p w14:paraId="7D0A31EB" w14:textId="78D453B5" w:rsidR="00B015A4" w:rsidRPr="00331B95" w:rsidRDefault="007F7500" w:rsidP="00B015A4">
      <w:pPr>
        <w:rPr>
          <w:rFonts w:ascii="Arial" w:hAnsi="Arial"/>
        </w:rPr>
      </w:pPr>
      <w:bookmarkStart w:id="8" w:name="OLE_LINK9"/>
      <w:r w:rsidRPr="00331B95">
        <w:rPr>
          <w:rFonts w:ascii="Arial" w:hAnsi="Arial"/>
        </w:rPr>
        <w:t>As indicated by virus activity</w:t>
      </w:r>
      <w:r w:rsidR="004B634C" w:rsidRPr="00331B95">
        <w:rPr>
          <w:rFonts w:ascii="Arial" w:hAnsi="Arial"/>
        </w:rPr>
        <w:t xml:space="preserve"> surveillance</w:t>
      </w:r>
      <w:r w:rsidRPr="00331B95">
        <w:rPr>
          <w:rFonts w:ascii="Arial" w:hAnsi="Arial"/>
        </w:rPr>
        <w:t>, the geographic area of risk for EEE</w:t>
      </w:r>
      <w:r w:rsidR="003E7FEB" w:rsidRPr="00331B95">
        <w:rPr>
          <w:rFonts w:ascii="Arial" w:hAnsi="Arial"/>
        </w:rPr>
        <w:t xml:space="preserve"> has increased outside</w:t>
      </w:r>
      <w:r w:rsidRPr="00331B95">
        <w:rPr>
          <w:rFonts w:ascii="Arial" w:hAnsi="Arial"/>
        </w:rPr>
        <w:t xml:space="preserve"> the historical areas of southeastern Massachusetts. Human and animal cases have occurred in Essex, Franklin</w:t>
      </w:r>
      <w:r w:rsidR="008C1998" w:rsidRPr="00331B95">
        <w:rPr>
          <w:rFonts w:ascii="Arial" w:hAnsi="Arial"/>
        </w:rPr>
        <w:t>,</w:t>
      </w:r>
      <w:r w:rsidR="004905FB" w:rsidRPr="00331B95">
        <w:rPr>
          <w:rFonts w:ascii="Arial" w:hAnsi="Arial"/>
        </w:rPr>
        <w:t xml:space="preserve"> Hampden, </w:t>
      </w:r>
      <w:r w:rsidR="008C1998" w:rsidRPr="00331B95">
        <w:rPr>
          <w:rFonts w:ascii="Arial" w:hAnsi="Arial"/>
        </w:rPr>
        <w:t>and Worcester</w:t>
      </w:r>
      <w:r w:rsidRPr="00331B95">
        <w:rPr>
          <w:rFonts w:ascii="Arial" w:hAnsi="Arial"/>
        </w:rPr>
        <w:t xml:space="preserve"> counties. EEE risk has also increased throughout New England; New Hampshire, Maine</w:t>
      </w:r>
      <w:r w:rsidR="008B4EB2" w:rsidRPr="00331B95">
        <w:rPr>
          <w:rFonts w:ascii="Arial" w:hAnsi="Arial"/>
        </w:rPr>
        <w:t>,</w:t>
      </w:r>
      <w:r w:rsidRPr="00331B95">
        <w:rPr>
          <w:rFonts w:ascii="Arial" w:hAnsi="Arial"/>
        </w:rPr>
        <w:t xml:space="preserve"> and Vermont have all detected unusual activity. Based on the surveillance data tracked by </w:t>
      </w:r>
      <w:r w:rsidR="008B4EB2" w:rsidRPr="00331B95">
        <w:rPr>
          <w:rFonts w:ascii="Arial" w:hAnsi="Arial"/>
        </w:rPr>
        <w:t>DPH</w:t>
      </w:r>
      <w:r w:rsidRPr="00331B95">
        <w:rPr>
          <w:rFonts w:ascii="Arial" w:hAnsi="Arial"/>
        </w:rPr>
        <w:t xml:space="preserve">, there are </w:t>
      </w:r>
      <w:r w:rsidR="001D297B" w:rsidRPr="00331B95">
        <w:rPr>
          <w:rFonts w:ascii="Arial" w:hAnsi="Arial"/>
        </w:rPr>
        <w:t xml:space="preserve">municipalities </w:t>
      </w:r>
      <w:r w:rsidRPr="00331B95">
        <w:rPr>
          <w:rFonts w:ascii="Arial" w:hAnsi="Arial"/>
        </w:rPr>
        <w:t xml:space="preserve">outside of the </w:t>
      </w:r>
      <w:r w:rsidR="008B4EB2" w:rsidRPr="00331B95">
        <w:rPr>
          <w:rFonts w:ascii="Arial" w:hAnsi="Arial"/>
        </w:rPr>
        <w:t>s</w:t>
      </w:r>
      <w:r w:rsidR="004B634C" w:rsidRPr="00331B95">
        <w:rPr>
          <w:rFonts w:ascii="Arial" w:hAnsi="Arial"/>
        </w:rPr>
        <w:t xml:space="preserve">outheastern </w:t>
      </w:r>
      <w:r w:rsidR="008B4EB2" w:rsidRPr="00331B95">
        <w:rPr>
          <w:rFonts w:ascii="Arial" w:hAnsi="Arial"/>
        </w:rPr>
        <w:t>r</w:t>
      </w:r>
      <w:r w:rsidR="004B634C" w:rsidRPr="00331B95">
        <w:rPr>
          <w:rFonts w:ascii="Arial" w:hAnsi="Arial"/>
        </w:rPr>
        <w:t xml:space="preserve">egion of the state </w:t>
      </w:r>
      <w:r w:rsidRPr="00331B95">
        <w:rPr>
          <w:rFonts w:ascii="Arial" w:hAnsi="Arial"/>
        </w:rPr>
        <w:t xml:space="preserve">that </w:t>
      </w:r>
      <w:r w:rsidR="003E7FEB" w:rsidRPr="00331B95">
        <w:rPr>
          <w:rFonts w:ascii="Arial" w:hAnsi="Arial"/>
        </w:rPr>
        <w:t xml:space="preserve">either </w:t>
      </w:r>
      <w:r w:rsidRPr="00331B95">
        <w:rPr>
          <w:rFonts w:ascii="Arial" w:hAnsi="Arial"/>
        </w:rPr>
        <w:t xml:space="preserve">do not belong to an established </w:t>
      </w:r>
      <w:r w:rsidR="00126FD4" w:rsidRPr="00331B95">
        <w:rPr>
          <w:rFonts w:ascii="Arial" w:hAnsi="Arial"/>
        </w:rPr>
        <w:t>MCD</w:t>
      </w:r>
      <w:r w:rsidRPr="00331B95">
        <w:rPr>
          <w:rFonts w:ascii="Arial" w:hAnsi="Arial"/>
        </w:rPr>
        <w:t xml:space="preserve"> or do not have an </w:t>
      </w:r>
      <w:r w:rsidR="00126FD4" w:rsidRPr="00331B95">
        <w:rPr>
          <w:rFonts w:ascii="Arial" w:hAnsi="Arial"/>
        </w:rPr>
        <w:t>MCD</w:t>
      </w:r>
      <w:r w:rsidRPr="00331B95">
        <w:rPr>
          <w:rFonts w:ascii="Arial" w:hAnsi="Arial"/>
        </w:rPr>
        <w:t xml:space="preserve"> operating in their region</w:t>
      </w:r>
      <w:r w:rsidR="003E7FEB" w:rsidRPr="00331B95">
        <w:rPr>
          <w:rFonts w:ascii="Arial" w:hAnsi="Arial"/>
        </w:rPr>
        <w:t>,</w:t>
      </w:r>
      <w:r w:rsidRPr="00331B95">
        <w:rPr>
          <w:rFonts w:ascii="Arial" w:hAnsi="Arial"/>
        </w:rPr>
        <w:t xml:space="preserve"> that are now at increased risk for EEE virus</w:t>
      </w:r>
      <w:r w:rsidR="006108BC" w:rsidRPr="00331B95">
        <w:rPr>
          <w:rFonts w:ascii="Arial" w:hAnsi="Arial"/>
        </w:rPr>
        <w:t xml:space="preserve"> activity</w:t>
      </w:r>
      <w:r w:rsidRPr="00331B95">
        <w:rPr>
          <w:rFonts w:ascii="Arial" w:hAnsi="Arial"/>
        </w:rPr>
        <w:t xml:space="preserve">.  </w:t>
      </w:r>
      <w:r w:rsidR="008C1998" w:rsidRPr="00331B95">
        <w:rPr>
          <w:rFonts w:ascii="Arial" w:hAnsi="Arial"/>
        </w:rPr>
        <w:t>In response</w:t>
      </w:r>
      <w:r w:rsidR="009537FE" w:rsidRPr="00331B95">
        <w:rPr>
          <w:rFonts w:ascii="Arial" w:hAnsi="Arial"/>
        </w:rPr>
        <w:t xml:space="preserve"> to EEE activity which occur</w:t>
      </w:r>
      <w:r w:rsidR="00D36A5B" w:rsidRPr="00331B95">
        <w:rPr>
          <w:rFonts w:ascii="Arial" w:hAnsi="Arial"/>
        </w:rPr>
        <w:t>r</w:t>
      </w:r>
      <w:r w:rsidR="009537FE" w:rsidRPr="00331B95">
        <w:rPr>
          <w:rFonts w:ascii="Arial" w:hAnsi="Arial"/>
        </w:rPr>
        <w:t>ed outside historical boundaries</w:t>
      </w:r>
      <w:r w:rsidR="008C1998" w:rsidRPr="00331B95">
        <w:rPr>
          <w:rFonts w:ascii="Arial" w:hAnsi="Arial"/>
        </w:rPr>
        <w:t xml:space="preserve"> </w:t>
      </w:r>
      <w:r w:rsidR="009537FE" w:rsidRPr="00331B95">
        <w:rPr>
          <w:rFonts w:ascii="Arial" w:hAnsi="Arial"/>
        </w:rPr>
        <w:t>during the 2012 and 201</w:t>
      </w:r>
      <w:r w:rsidR="00D554A2" w:rsidRPr="00331B95">
        <w:rPr>
          <w:rFonts w:ascii="Arial" w:hAnsi="Arial"/>
        </w:rPr>
        <w:t>9 - 2020</w:t>
      </w:r>
      <w:r w:rsidR="009537FE" w:rsidRPr="00331B95">
        <w:rPr>
          <w:rFonts w:ascii="Arial" w:hAnsi="Arial"/>
        </w:rPr>
        <w:t xml:space="preserve"> seasons</w:t>
      </w:r>
      <w:r w:rsidR="008C1998" w:rsidRPr="00331B95">
        <w:rPr>
          <w:rFonts w:ascii="Arial" w:hAnsi="Arial"/>
        </w:rPr>
        <w:t xml:space="preserve"> </w:t>
      </w:r>
      <w:r w:rsidR="008B4EB2" w:rsidRPr="00331B95">
        <w:rPr>
          <w:rFonts w:ascii="Arial" w:hAnsi="Arial"/>
        </w:rPr>
        <w:t>DPH</w:t>
      </w:r>
      <w:r w:rsidR="008C1998" w:rsidRPr="00331B95">
        <w:rPr>
          <w:rFonts w:ascii="Arial" w:hAnsi="Arial"/>
        </w:rPr>
        <w:t xml:space="preserve"> </w:t>
      </w:r>
      <w:r w:rsidR="008012D3" w:rsidRPr="00331B95">
        <w:rPr>
          <w:rFonts w:ascii="Arial" w:hAnsi="Arial"/>
        </w:rPr>
        <w:t>expanded</w:t>
      </w:r>
      <w:r w:rsidR="003E7FEB" w:rsidRPr="00331B95">
        <w:rPr>
          <w:rFonts w:ascii="Arial" w:hAnsi="Arial"/>
        </w:rPr>
        <w:t xml:space="preserve"> </w:t>
      </w:r>
      <w:r w:rsidR="008C1998" w:rsidRPr="00331B95">
        <w:rPr>
          <w:rFonts w:ascii="Arial" w:hAnsi="Arial"/>
        </w:rPr>
        <w:t xml:space="preserve">the </w:t>
      </w:r>
      <w:r w:rsidR="003E7FEB" w:rsidRPr="00331B95">
        <w:rPr>
          <w:rFonts w:ascii="Arial" w:hAnsi="Arial"/>
        </w:rPr>
        <w:t>mosquito virus surveillance network</w:t>
      </w:r>
      <w:r w:rsidR="008C1998" w:rsidRPr="00331B95">
        <w:rPr>
          <w:rFonts w:ascii="Arial" w:hAnsi="Arial"/>
        </w:rPr>
        <w:t xml:space="preserve"> into </w:t>
      </w:r>
      <w:r w:rsidR="001D297B" w:rsidRPr="00331B95">
        <w:rPr>
          <w:rFonts w:ascii="Arial" w:hAnsi="Arial"/>
        </w:rPr>
        <w:t xml:space="preserve">municipalities </w:t>
      </w:r>
      <w:r w:rsidR="008C1998" w:rsidRPr="00331B95">
        <w:rPr>
          <w:rFonts w:ascii="Arial" w:hAnsi="Arial"/>
        </w:rPr>
        <w:t xml:space="preserve">within </w:t>
      </w:r>
      <w:r w:rsidR="008B4EB2" w:rsidRPr="00331B95">
        <w:rPr>
          <w:rFonts w:ascii="Arial" w:hAnsi="Arial"/>
        </w:rPr>
        <w:t>c</w:t>
      </w:r>
      <w:r w:rsidR="008C1998" w:rsidRPr="00331B95">
        <w:rPr>
          <w:rFonts w:ascii="Arial" w:hAnsi="Arial"/>
        </w:rPr>
        <w:t xml:space="preserve">entral and </w:t>
      </w:r>
      <w:r w:rsidR="008B4EB2" w:rsidRPr="00331B95">
        <w:rPr>
          <w:rFonts w:ascii="Arial" w:hAnsi="Arial"/>
        </w:rPr>
        <w:t>w</w:t>
      </w:r>
      <w:r w:rsidR="008C1998" w:rsidRPr="00331B95">
        <w:rPr>
          <w:rFonts w:ascii="Arial" w:hAnsi="Arial"/>
        </w:rPr>
        <w:t xml:space="preserve">estern Massachusetts not </w:t>
      </w:r>
      <w:r w:rsidR="00603676" w:rsidRPr="00331B95">
        <w:rPr>
          <w:rFonts w:ascii="Arial" w:hAnsi="Arial"/>
        </w:rPr>
        <w:t xml:space="preserve">actively </w:t>
      </w:r>
      <w:r w:rsidR="008C1998" w:rsidRPr="00331B95">
        <w:rPr>
          <w:rFonts w:ascii="Arial" w:hAnsi="Arial"/>
        </w:rPr>
        <w:t xml:space="preserve">covered by an </w:t>
      </w:r>
      <w:r w:rsidR="00126FD4" w:rsidRPr="00331B95">
        <w:rPr>
          <w:rFonts w:ascii="Arial" w:hAnsi="Arial"/>
        </w:rPr>
        <w:t>MCD</w:t>
      </w:r>
      <w:r w:rsidR="008C1998" w:rsidRPr="00331B95">
        <w:rPr>
          <w:rFonts w:ascii="Arial" w:hAnsi="Arial"/>
        </w:rPr>
        <w:t xml:space="preserve">s. These measures are </w:t>
      </w:r>
      <w:r w:rsidR="003E7FEB" w:rsidRPr="00331B95">
        <w:rPr>
          <w:rFonts w:ascii="Arial" w:hAnsi="Arial"/>
        </w:rPr>
        <w:t xml:space="preserve">required to provide adequate surveillance data to assess the </w:t>
      </w:r>
      <w:r w:rsidR="006108BC" w:rsidRPr="00331B95">
        <w:rPr>
          <w:rFonts w:ascii="Arial" w:hAnsi="Arial"/>
        </w:rPr>
        <w:t xml:space="preserve">public’s </w:t>
      </w:r>
      <w:r w:rsidR="003E7FEB" w:rsidRPr="00331B95">
        <w:rPr>
          <w:rFonts w:ascii="Arial" w:hAnsi="Arial"/>
        </w:rPr>
        <w:t xml:space="preserve">risk </w:t>
      </w:r>
      <w:r w:rsidR="006108BC" w:rsidRPr="00331B95">
        <w:rPr>
          <w:rFonts w:ascii="Arial" w:hAnsi="Arial"/>
        </w:rPr>
        <w:t xml:space="preserve">for </w:t>
      </w:r>
      <w:r w:rsidR="003E7FEB" w:rsidRPr="00331B95">
        <w:rPr>
          <w:rFonts w:ascii="Arial" w:hAnsi="Arial"/>
        </w:rPr>
        <w:t>arboviral diseases. </w:t>
      </w:r>
      <w:bookmarkEnd w:id="8"/>
    </w:p>
    <w:p w14:paraId="0B29F13F" w14:textId="77777777" w:rsidR="008746DB" w:rsidRPr="00331B95" w:rsidRDefault="003E7FEB" w:rsidP="00331B95">
      <w:pPr>
        <w:pStyle w:val="Heading3"/>
        <w:rPr>
          <w:b w:val="0"/>
          <w:sz w:val="24"/>
          <w:u w:val="single"/>
        </w:rPr>
      </w:pPr>
      <w:r w:rsidRPr="00331B95">
        <w:rPr>
          <w:sz w:val="24"/>
          <w:u w:val="single"/>
        </w:rPr>
        <w:t>B. I</w:t>
      </w:r>
      <w:r w:rsidR="008746DB" w:rsidRPr="00331B95">
        <w:rPr>
          <w:sz w:val="24"/>
          <w:u w:val="single"/>
        </w:rPr>
        <w:t>ntroduced Mosquito Species</w:t>
      </w:r>
    </w:p>
    <w:p w14:paraId="6318AE83" w14:textId="77777777" w:rsidR="006F6DF7" w:rsidRPr="00331B95" w:rsidRDefault="006F6DF7" w:rsidP="006F6DF7">
      <w:pPr>
        <w:rPr>
          <w:rFonts w:ascii="Arial" w:hAnsi="Arial"/>
        </w:rPr>
      </w:pPr>
    </w:p>
    <w:p w14:paraId="44EBD35F" w14:textId="2C5F8670" w:rsidR="006D3070" w:rsidRPr="00331B95" w:rsidRDefault="008B4EB2" w:rsidP="007F7500">
      <w:pPr>
        <w:rPr>
          <w:rFonts w:ascii="Arial" w:hAnsi="Arial"/>
          <w:color w:val="000000"/>
        </w:rPr>
      </w:pPr>
      <w:r w:rsidRPr="00331B95">
        <w:rPr>
          <w:rFonts w:ascii="Arial" w:hAnsi="Arial"/>
          <w:color w:val="000000"/>
        </w:rPr>
        <w:t>DPH</w:t>
      </w:r>
      <w:r w:rsidR="007F7500" w:rsidRPr="00331B95">
        <w:rPr>
          <w:rFonts w:ascii="Arial" w:hAnsi="Arial"/>
          <w:color w:val="000000"/>
        </w:rPr>
        <w:t> </w:t>
      </w:r>
      <w:r w:rsidR="00DB1FBD" w:rsidRPr="00331B95">
        <w:rPr>
          <w:rFonts w:ascii="Arial" w:hAnsi="Arial"/>
          <w:color w:val="000000"/>
        </w:rPr>
        <w:t xml:space="preserve">and the </w:t>
      </w:r>
      <w:r w:rsidR="000C6DFA" w:rsidRPr="00331B95">
        <w:rPr>
          <w:rFonts w:ascii="Arial" w:hAnsi="Arial"/>
          <w:color w:val="000000"/>
        </w:rPr>
        <w:t>MCDs</w:t>
      </w:r>
      <w:r w:rsidR="00DB1FBD" w:rsidRPr="00331B95">
        <w:rPr>
          <w:rFonts w:ascii="Arial" w:hAnsi="Arial"/>
          <w:color w:val="000000"/>
        </w:rPr>
        <w:t xml:space="preserve"> are</w:t>
      </w:r>
      <w:r w:rsidR="007F7500" w:rsidRPr="00331B95">
        <w:rPr>
          <w:rFonts w:ascii="Arial" w:hAnsi="Arial"/>
          <w:color w:val="000000"/>
        </w:rPr>
        <w:t xml:space="preserve"> taking proactive measures to conduct surveillance for mosquito species that are expanding northward</w:t>
      </w:r>
      <w:r w:rsidR="00643E81" w:rsidRPr="00331B95">
        <w:rPr>
          <w:rFonts w:ascii="Arial" w:hAnsi="Arial"/>
          <w:color w:val="000000"/>
        </w:rPr>
        <w:t>, especially</w:t>
      </w:r>
      <w:r w:rsidR="007F7500" w:rsidRPr="00331B95">
        <w:rPr>
          <w:rFonts w:ascii="Arial" w:hAnsi="Arial"/>
          <w:color w:val="000000"/>
        </w:rPr>
        <w:t> </w:t>
      </w:r>
      <w:r w:rsidR="007F7500" w:rsidRPr="00331B95">
        <w:rPr>
          <w:rFonts w:ascii="Arial" w:hAnsi="Arial"/>
          <w:i/>
          <w:color w:val="000000"/>
        </w:rPr>
        <w:t>Aedes albopictus</w:t>
      </w:r>
      <w:r w:rsidR="006B04B4" w:rsidRPr="00331B95">
        <w:rPr>
          <w:rFonts w:ascii="Arial" w:hAnsi="Arial"/>
          <w:i/>
          <w:color w:val="000000"/>
        </w:rPr>
        <w:t xml:space="preserve">, </w:t>
      </w:r>
      <w:r w:rsidR="006B04B4" w:rsidRPr="00331B95">
        <w:rPr>
          <w:rFonts w:ascii="Arial" w:hAnsi="Arial"/>
          <w:color w:val="000000"/>
        </w:rPr>
        <w:t>known as the Asian Tiger mosquito</w:t>
      </w:r>
      <w:r w:rsidR="00643E81" w:rsidRPr="00331B95">
        <w:rPr>
          <w:rFonts w:ascii="Arial" w:hAnsi="Arial"/>
          <w:color w:val="000000"/>
        </w:rPr>
        <w:t>.</w:t>
      </w:r>
      <w:r w:rsidR="002C356C" w:rsidRPr="00331B95">
        <w:rPr>
          <w:rFonts w:ascii="Arial" w:hAnsi="Arial"/>
          <w:color w:val="000000"/>
        </w:rPr>
        <w:t xml:space="preserve"> </w:t>
      </w:r>
      <w:r w:rsidR="00643E81" w:rsidRPr="00331B95">
        <w:rPr>
          <w:rFonts w:ascii="Arial" w:hAnsi="Arial"/>
          <w:i/>
          <w:color w:val="000000"/>
        </w:rPr>
        <w:t>Ae. albopictus</w:t>
      </w:r>
      <w:r w:rsidR="007F7500" w:rsidRPr="00331B95">
        <w:rPr>
          <w:rFonts w:ascii="Arial" w:hAnsi="Arial"/>
          <w:i/>
          <w:color w:val="000000"/>
        </w:rPr>
        <w:t xml:space="preserve"> </w:t>
      </w:r>
      <w:r w:rsidR="007F7500" w:rsidRPr="00331B95">
        <w:rPr>
          <w:rFonts w:ascii="Arial" w:hAnsi="Arial"/>
          <w:color w:val="000000"/>
        </w:rPr>
        <w:t>is an aggressive mammal</w:t>
      </w:r>
      <w:r w:rsidR="006D3070" w:rsidRPr="00331B95">
        <w:rPr>
          <w:rFonts w:ascii="Arial" w:hAnsi="Arial"/>
          <w:color w:val="000000"/>
        </w:rPr>
        <w:t>-</w:t>
      </w:r>
      <w:r w:rsidR="007F7500" w:rsidRPr="00331B95">
        <w:rPr>
          <w:rFonts w:ascii="Arial" w:hAnsi="Arial"/>
          <w:color w:val="000000"/>
        </w:rPr>
        <w:t>biting species that was introduced to North America from Asia around 1985</w:t>
      </w:r>
      <w:r w:rsidR="00C912A5" w:rsidRPr="00331B95">
        <w:rPr>
          <w:rFonts w:ascii="Arial" w:hAnsi="Arial"/>
          <w:color w:val="000000"/>
        </w:rPr>
        <w:t>;</w:t>
      </w:r>
      <w:r w:rsidR="007F7500" w:rsidRPr="00331B95">
        <w:rPr>
          <w:rFonts w:ascii="Arial" w:hAnsi="Arial"/>
          <w:color w:val="000000"/>
        </w:rPr>
        <w:t xml:space="preserve"> it has been implicated in the transmission of arboviruses </w:t>
      </w:r>
      <w:r w:rsidR="00643E81" w:rsidRPr="00331B95">
        <w:rPr>
          <w:rFonts w:ascii="Arial" w:hAnsi="Arial"/>
          <w:color w:val="000000"/>
        </w:rPr>
        <w:t>such as dengue, chikungunya, yellow fever</w:t>
      </w:r>
      <w:r w:rsidR="00F67072" w:rsidRPr="00331B95">
        <w:rPr>
          <w:rFonts w:ascii="Arial" w:hAnsi="Arial"/>
          <w:color w:val="000000"/>
        </w:rPr>
        <w:t>,</w:t>
      </w:r>
      <w:r w:rsidR="00643E81" w:rsidRPr="00331B95">
        <w:rPr>
          <w:rFonts w:ascii="Arial" w:hAnsi="Arial"/>
          <w:color w:val="000000"/>
        </w:rPr>
        <w:t xml:space="preserve"> and Zika</w:t>
      </w:r>
      <w:r w:rsidR="00901776" w:rsidRPr="00331B95">
        <w:rPr>
          <w:rFonts w:ascii="Arial" w:hAnsi="Arial"/>
          <w:color w:val="000000"/>
        </w:rPr>
        <w:t>, where these viruses circulate</w:t>
      </w:r>
      <w:r w:rsidR="007F7500" w:rsidRPr="00331B95">
        <w:rPr>
          <w:rFonts w:ascii="Arial" w:hAnsi="Arial"/>
          <w:color w:val="000000"/>
        </w:rPr>
        <w:t>.</w:t>
      </w:r>
      <w:r w:rsidR="00791B82" w:rsidRPr="00331B95">
        <w:rPr>
          <w:rFonts w:ascii="Arial" w:hAnsi="Arial"/>
          <w:color w:val="000000"/>
        </w:rPr>
        <w:t xml:space="preserve"> </w:t>
      </w:r>
      <w:r w:rsidR="00643E81" w:rsidRPr="00331B95">
        <w:rPr>
          <w:rFonts w:ascii="Arial" w:hAnsi="Arial"/>
          <w:color w:val="000000"/>
        </w:rPr>
        <w:t>Where it occurs, this species is generally more abundant in urban areas, breeding easily in artificial containers, such as birdbaths, discarded tires, buckets, clogged gutters, catch basins, and other standing water sources.</w:t>
      </w:r>
      <w:r w:rsidR="00901776" w:rsidRPr="00331B95">
        <w:rPr>
          <w:rFonts w:ascii="Arial" w:hAnsi="Arial"/>
          <w:color w:val="000000"/>
        </w:rPr>
        <w:t xml:space="preserve"> T</w:t>
      </w:r>
      <w:r w:rsidR="00791B82" w:rsidRPr="00331B95">
        <w:rPr>
          <w:rFonts w:ascii="Arial" w:hAnsi="Arial"/>
          <w:color w:val="000000"/>
        </w:rPr>
        <w:t xml:space="preserve">hese mosquitoes are aggressive biters that actively seek out mammals, including humans, </w:t>
      </w:r>
      <w:r w:rsidR="005B7B60" w:rsidRPr="00331B95">
        <w:rPr>
          <w:rFonts w:ascii="Arial" w:hAnsi="Arial"/>
          <w:color w:val="000000"/>
        </w:rPr>
        <w:t xml:space="preserve">including </w:t>
      </w:r>
      <w:r w:rsidR="00791B82" w:rsidRPr="00331B95">
        <w:rPr>
          <w:rFonts w:ascii="Arial" w:hAnsi="Arial"/>
          <w:color w:val="000000"/>
        </w:rPr>
        <w:t xml:space="preserve">during </w:t>
      </w:r>
      <w:r w:rsidR="00791B82" w:rsidRPr="00331B95">
        <w:rPr>
          <w:rFonts w:ascii="Arial" w:hAnsi="Arial"/>
          <w:b/>
          <w:i/>
          <w:color w:val="000000"/>
        </w:rPr>
        <w:t>daytime</w:t>
      </w:r>
      <w:r w:rsidR="00791B82" w:rsidRPr="00331B95">
        <w:rPr>
          <w:rFonts w:ascii="Arial" w:hAnsi="Arial"/>
          <w:i/>
          <w:color w:val="000000"/>
        </w:rPr>
        <w:t xml:space="preserve"> </w:t>
      </w:r>
      <w:r w:rsidR="00791B82" w:rsidRPr="00331B95">
        <w:rPr>
          <w:rFonts w:ascii="Arial" w:hAnsi="Arial"/>
          <w:color w:val="000000"/>
        </w:rPr>
        <w:t>hours</w:t>
      </w:r>
      <w:r w:rsidR="00901776" w:rsidRPr="00331B95">
        <w:rPr>
          <w:rFonts w:ascii="Arial" w:hAnsi="Arial"/>
          <w:color w:val="000000"/>
        </w:rPr>
        <w:t>, unlike the more familiar m</w:t>
      </w:r>
      <w:r w:rsidR="006D3070" w:rsidRPr="00331B95">
        <w:rPr>
          <w:rFonts w:ascii="Arial" w:hAnsi="Arial"/>
          <w:color w:val="000000"/>
        </w:rPr>
        <w:t xml:space="preserve">osquito vectors for </w:t>
      </w:r>
      <w:r w:rsidRPr="00331B95">
        <w:rPr>
          <w:rFonts w:ascii="Arial" w:hAnsi="Arial"/>
          <w:color w:val="000000"/>
        </w:rPr>
        <w:t>EEE</w:t>
      </w:r>
      <w:r w:rsidR="006D3070" w:rsidRPr="00331B95">
        <w:rPr>
          <w:rFonts w:ascii="Arial" w:hAnsi="Arial"/>
          <w:color w:val="000000"/>
        </w:rPr>
        <w:t xml:space="preserve"> and WNV</w:t>
      </w:r>
      <w:r w:rsidR="00791B82" w:rsidRPr="00331B95">
        <w:rPr>
          <w:rFonts w:ascii="Arial" w:hAnsi="Arial"/>
          <w:color w:val="000000"/>
        </w:rPr>
        <w:t xml:space="preserve">. </w:t>
      </w:r>
      <w:r w:rsidR="007F7500" w:rsidRPr="00331B95">
        <w:rPr>
          <w:rFonts w:ascii="Arial" w:hAnsi="Arial"/>
          <w:color w:val="000000"/>
        </w:rPr>
        <w:t>The adult mosquitoes are black with distinctive white stripes on their legs and thorax</w:t>
      </w:r>
      <w:r w:rsidR="002F69AE" w:rsidRPr="00331B95">
        <w:rPr>
          <w:rFonts w:ascii="Arial" w:hAnsi="Arial"/>
          <w:color w:val="000000"/>
        </w:rPr>
        <w:t xml:space="preserve">. </w:t>
      </w:r>
      <w:r w:rsidR="007F7500" w:rsidRPr="00331B95">
        <w:rPr>
          <w:rFonts w:ascii="Arial" w:hAnsi="Arial"/>
          <w:color w:val="000000"/>
        </w:rPr>
        <w:t xml:space="preserve">While </w:t>
      </w:r>
      <w:r w:rsidR="006D3070" w:rsidRPr="00331B95">
        <w:rPr>
          <w:rFonts w:ascii="Arial" w:hAnsi="Arial"/>
          <w:i/>
          <w:color w:val="000000"/>
        </w:rPr>
        <w:t>Ae. albopictus</w:t>
      </w:r>
      <w:r w:rsidR="006D3070" w:rsidRPr="00331B95">
        <w:rPr>
          <w:rFonts w:ascii="Arial" w:hAnsi="Arial"/>
          <w:color w:val="000000"/>
        </w:rPr>
        <w:t xml:space="preserve"> </w:t>
      </w:r>
      <w:r w:rsidR="007F7500" w:rsidRPr="00331B95">
        <w:rPr>
          <w:rFonts w:ascii="Arial" w:hAnsi="Arial"/>
          <w:color w:val="000000"/>
        </w:rPr>
        <w:t>has displaced native mosquito species across the southern US, its establishment in northern latitudes has been limited to date.</w:t>
      </w:r>
      <w:r w:rsidR="006D3070" w:rsidRPr="00331B95">
        <w:rPr>
          <w:rFonts w:ascii="Arial" w:hAnsi="Arial"/>
          <w:color w:val="000000"/>
        </w:rPr>
        <w:t xml:space="preserve"> </w:t>
      </w:r>
    </w:p>
    <w:p w14:paraId="2618C00D" w14:textId="77777777" w:rsidR="006D3070" w:rsidRPr="00331B95" w:rsidRDefault="006D3070" w:rsidP="007F7500">
      <w:pPr>
        <w:rPr>
          <w:rFonts w:ascii="Arial" w:hAnsi="Arial"/>
          <w:color w:val="000000"/>
        </w:rPr>
      </w:pPr>
    </w:p>
    <w:p w14:paraId="1E8C72B7" w14:textId="2331B172" w:rsidR="004E7DE9" w:rsidRPr="00331B95" w:rsidRDefault="00791B82" w:rsidP="007F7500">
      <w:pPr>
        <w:rPr>
          <w:rFonts w:ascii="Arial" w:hAnsi="Arial"/>
          <w:color w:val="000000"/>
        </w:rPr>
      </w:pPr>
      <w:r w:rsidRPr="00331B95">
        <w:rPr>
          <w:rFonts w:ascii="Arial" w:hAnsi="Arial"/>
          <w:color w:val="000000"/>
        </w:rPr>
        <w:t>T</w:t>
      </w:r>
      <w:r w:rsidR="006D3070" w:rsidRPr="00331B95">
        <w:rPr>
          <w:rFonts w:ascii="Arial" w:hAnsi="Arial"/>
          <w:color w:val="000000"/>
        </w:rPr>
        <w:t xml:space="preserve">he range </w:t>
      </w:r>
      <w:r w:rsidR="00833DBF" w:rsidRPr="00331B95">
        <w:rPr>
          <w:rFonts w:ascii="Arial" w:hAnsi="Arial"/>
          <w:color w:val="000000"/>
        </w:rPr>
        <w:t xml:space="preserve">of </w:t>
      </w:r>
      <w:r w:rsidR="006D3070" w:rsidRPr="00331B95">
        <w:rPr>
          <w:rFonts w:ascii="Arial" w:hAnsi="Arial"/>
          <w:i/>
          <w:color w:val="000000"/>
        </w:rPr>
        <w:t>Ae. albopictus</w:t>
      </w:r>
      <w:r w:rsidR="006D3070" w:rsidRPr="00331B95">
        <w:rPr>
          <w:rFonts w:ascii="Arial" w:hAnsi="Arial"/>
          <w:color w:val="000000"/>
        </w:rPr>
        <w:t xml:space="preserve"> </w:t>
      </w:r>
      <w:r w:rsidRPr="00331B95">
        <w:rPr>
          <w:rFonts w:ascii="Arial" w:hAnsi="Arial"/>
          <w:color w:val="000000"/>
        </w:rPr>
        <w:t xml:space="preserve">is expanding </w:t>
      </w:r>
      <w:r w:rsidR="006D3070" w:rsidRPr="00331B95">
        <w:rPr>
          <w:rFonts w:ascii="Arial" w:hAnsi="Arial"/>
          <w:color w:val="000000"/>
        </w:rPr>
        <w:t>in</w:t>
      </w:r>
      <w:r w:rsidRPr="00331B95">
        <w:rPr>
          <w:rFonts w:ascii="Arial" w:hAnsi="Arial"/>
          <w:color w:val="000000"/>
        </w:rPr>
        <w:t>to the Northeast likely due to changes in the climate and</w:t>
      </w:r>
      <w:r w:rsidR="00DB1FBD" w:rsidRPr="00331B95">
        <w:rPr>
          <w:rFonts w:ascii="Arial" w:hAnsi="Arial"/>
          <w:color w:val="000000"/>
        </w:rPr>
        <w:t xml:space="preserve"> </w:t>
      </w:r>
      <w:r w:rsidR="007F6F8F" w:rsidRPr="00331B95">
        <w:rPr>
          <w:rFonts w:ascii="Arial" w:hAnsi="Arial"/>
          <w:color w:val="000000"/>
        </w:rPr>
        <w:t xml:space="preserve">based on new surveillance data, </w:t>
      </w:r>
      <w:r w:rsidRPr="00331B95">
        <w:rPr>
          <w:rFonts w:ascii="Arial" w:hAnsi="Arial"/>
          <w:color w:val="000000"/>
        </w:rPr>
        <w:t>t</w:t>
      </w:r>
      <w:r w:rsidR="002D34A7" w:rsidRPr="00331B95">
        <w:rPr>
          <w:rFonts w:ascii="Arial" w:hAnsi="Arial"/>
          <w:color w:val="000000"/>
        </w:rPr>
        <w:t xml:space="preserve">here is evidence that </w:t>
      </w:r>
      <w:r w:rsidR="0093549E" w:rsidRPr="00331B95">
        <w:rPr>
          <w:rFonts w:ascii="Arial" w:hAnsi="Arial"/>
          <w:color w:val="000000"/>
        </w:rPr>
        <w:t>focal</w:t>
      </w:r>
      <w:r w:rsidR="002D34A7" w:rsidRPr="00331B95">
        <w:rPr>
          <w:rFonts w:ascii="Arial" w:hAnsi="Arial"/>
          <w:color w:val="000000"/>
        </w:rPr>
        <w:t> </w:t>
      </w:r>
      <w:r w:rsidR="006D3070" w:rsidRPr="00331B95">
        <w:rPr>
          <w:rFonts w:ascii="Arial" w:hAnsi="Arial"/>
          <w:i/>
          <w:color w:val="000000"/>
        </w:rPr>
        <w:t xml:space="preserve">Ae. </w:t>
      </w:r>
      <w:r w:rsidR="00B40F3A" w:rsidRPr="00331B95">
        <w:rPr>
          <w:rFonts w:ascii="Arial" w:hAnsi="Arial"/>
          <w:i/>
          <w:color w:val="000000"/>
        </w:rPr>
        <w:t>a</w:t>
      </w:r>
      <w:r w:rsidR="006D3070" w:rsidRPr="00331B95">
        <w:rPr>
          <w:rFonts w:ascii="Arial" w:hAnsi="Arial"/>
          <w:i/>
          <w:color w:val="000000"/>
        </w:rPr>
        <w:t xml:space="preserve">lbopictus </w:t>
      </w:r>
      <w:r w:rsidR="002D34A7" w:rsidRPr="00331B95">
        <w:rPr>
          <w:rFonts w:ascii="Arial" w:hAnsi="Arial"/>
          <w:color w:val="000000"/>
        </w:rPr>
        <w:t>population</w:t>
      </w:r>
      <w:r w:rsidR="0093549E" w:rsidRPr="00331B95">
        <w:rPr>
          <w:rFonts w:ascii="Arial" w:hAnsi="Arial"/>
          <w:color w:val="000000"/>
        </w:rPr>
        <w:t>s</w:t>
      </w:r>
      <w:r w:rsidR="002D34A7" w:rsidRPr="00331B95">
        <w:rPr>
          <w:rFonts w:ascii="Arial" w:hAnsi="Arial"/>
          <w:color w:val="000000"/>
        </w:rPr>
        <w:t xml:space="preserve"> </w:t>
      </w:r>
      <w:r w:rsidR="007F6F8F" w:rsidRPr="00331B95">
        <w:rPr>
          <w:rFonts w:ascii="Arial" w:hAnsi="Arial"/>
          <w:color w:val="000000"/>
        </w:rPr>
        <w:t>can</w:t>
      </w:r>
      <w:r w:rsidR="002D34A7" w:rsidRPr="00331B95">
        <w:rPr>
          <w:rFonts w:ascii="Arial" w:hAnsi="Arial"/>
          <w:color w:val="000000"/>
        </w:rPr>
        <w:t xml:space="preserve"> over</w:t>
      </w:r>
      <w:r w:rsidR="00F67072" w:rsidRPr="00331B95">
        <w:rPr>
          <w:rFonts w:ascii="Arial" w:hAnsi="Arial"/>
          <w:color w:val="000000"/>
        </w:rPr>
        <w:t>-</w:t>
      </w:r>
      <w:r w:rsidR="002D34A7" w:rsidRPr="00331B95">
        <w:rPr>
          <w:rFonts w:ascii="Arial" w:hAnsi="Arial"/>
          <w:color w:val="000000"/>
        </w:rPr>
        <w:t>winter</w:t>
      </w:r>
      <w:r w:rsidR="006D3070" w:rsidRPr="00331B95">
        <w:rPr>
          <w:rFonts w:ascii="Arial" w:hAnsi="Arial"/>
          <w:color w:val="000000"/>
        </w:rPr>
        <w:t xml:space="preserve">, </w:t>
      </w:r>
      <w:r w:rsidR="007F6F8F" w:rsidRPr="00331B95">
        <w:rPr>
          <w:rFonts w:ascii="Arial" w:hAnsi="Arial"/>
          <w:color w:val="000000"/>
        </w:rPr>
        <w:t>particularly</w:t>
      </w:r>
      <w:r w:rsidR="006D3070" w:rsidRPr="00331B95">
        <w:rPr>
          <w:rFonts w:ascii="Arial" w:hAnsi="Arial"/>
          <w:color w:val="000000"/>
        </w:rPr>
        <w:t xml:space="preserve"> during mild winters</w:t>
      </w:r>
      <w:r w:rsidR="007F6F8F" w:rsidRPr="00331B95">
        <w:rPr>
          <w:rFonts w:ascii="Arial" w:hAnsi="Arial"/>
          <w:color w:val="000000"/>
        </w:rPr>
        <w:t xml:space="preserve"> or in protected environments such as tire piles</w:t>
      </w:r>
      <w:r w:rsidR="006D3070" w:rsidRPr="00331B95">
        <w:rPr>
          <w:rFonts w:ascii="Arial" w:hAnsi="Arial"/>
          <w:color w:val="000000"/>
        </w:rPr>
        <w:t>,</w:t>
      </w:r>
      <w:r w:rsidR="002D34A7" w:rsidRPr="00331B95">
        <w:rPr>
          <w:rFonts w:ascii="Arial" w:hAnsi="Arial"/>
          <w:i/>
          <w:color w:val="000000"/>
        </w:rPr>
        <w:t xml:space="preserve"> </w:t>
      </w:r>
      <w:r w:rsidR="002D34A7" w:rsidRPr="00331B95">
        <w:rPr>
          <w:rFonts w:ascii="Arial" w:hAnsi="Arial"/>
          <w:color w:val="000000"/>
        </w:rPr>
        <w:t xml:space="preserve">in Massachusetts. </w:t>
      </w:r>
      <w:r w:rsidR="00C912A5" w:rsidRPr="00331B95">
        <w:rPr>
          <w:rFonts w:ascii="Arial" w:hAnsi="Arial"/>
          <w:color w:val="000000"/>
        </w:rPr>
        <w:t>Surveillance</w:t>
      </w:r>
      <w:r w:rsidR="007F7500" w:rsidRPr="00331B95">
        <w:rPr>
          <w:rFonts w:ascii="Arial" w:hAnsi="Arial"/>
          <w:color w:val="000000"/>
        </w:rPr>
        <w:t xml:space="preserve"> specifically targeting the adult stage of this species in M</w:t>
      </w:r>
      <w:r w:rsidR="006108BC" w:rsidRPr="00331B95">
        <w:rPr>
          <w:rFonts w:ascii="Arial" w:hAnsi="Arial"/>
          <w:color w:val="000000"/>
        </w:rPr>
        <w:t>assachusetts</w:t>
      </w:r>
      <w:r w:rsidR="007F7500" w:rsidRPr="00331B95">
        <w:rPr>
          <w:rFonts w:ascii="Arial" w:hAnsi="Arial"/>
          <w:color w:val="000000"/>
        </w:rPr>
        <w:t xml:space="preserve"> began in 2008. </w:t>
      </w:r>
      <w:r w:rsidR="002242F2" w:rsidRPr="00331B95">
        <w:rPr>
          <w:rFonts w:ascii="Arial" w:hAnsi="Arial"/>
          <w:color w:val="000000"/>
        </w:rPr>
        <w:t>Beginning i</w:t>
      </w:r>
      <w:r w:rsidR="007F7500" w:rsidRPr="00331B95">
        <w:rPr>
          <w:rFonts w:ascii="Arial" w:hAnsi="Arial"/>
          <w:color w:val="000000"/>
        </w:rPr>
        <w:t xml:space="preserve">n </w:t>
      </w:r>
      <w:r w:rsidR="00B12B70" w:rsidRPr="00331B95">
        <w:rPr>
          <w:rFonts w:ascii="Arial" w:hAnsi="Arial"/>
          <w:color w:val="000000"/>
        </w:rPr>
        <w:t>201</w:t>
      </w:r>
      <w:r w:rsidR="00D51612" w:rsidRPr="00331B95">
        <w:rPr>
          <w:rFonts w:ascii="Arial" w:hAnsi="Arial"/>
          <w:color w:val="000000"/>
        </w:rPr>
        <w:t>4</w:t>
      </w:r>
      <w:r w:rsidR="007F7500" w:rsidRPr="00331B95">
        <w:rPr>
          <w:rFonts w:ascii="Arial" w:hAnsi="Arial"/>
          <w:color w:val="000000"/>
        </w:rPr>
        <w:t>, </w:t>
      </w:r>
      <w:r w:rsidR="008B4EB2" w:rsidRPr="00331B95">
        <w:rPr>
          <w:rFonts w:ascii="Arial" w:hAnsi="Arial"/>
          <w:color w:val="000000"/>
        </w:rPr>
        <w:t>DPH</w:t>
      </w:r>
      <w:r w:rsidR="007F7500" w:rsidRPr="00331B95">
        <w:rPr>
          <w:rFonts w:ascii="Arial" w:hAnsi="Arial"/>
          <w:color w:val="000000"/>
        </w:rPr>
        <w:t xml:space="preserve"> </w:t>
      </w:r>
      <w:r w:rsidR="00DB1FBD" w:rsidRPr="00331B95">
        <w:rPr>
          <w:rFonts w:ascii="Arial" w:hAnsi="Arial"/>
          <w:color w:val="000000"/>
        </w:rPr>
        <w:t>and the</w:t>
      </w:r>
      <w:r w:rsidR="007F7500" w:rsidRPr="00331B95">
        <w:rPr>
          <w:rFonts w:ascii="Arial" w:hAnsi="Arial"/>
          <w:color w:val="000000"/>
        </w:rPr>
        <w:t> </w:t>
      </w:r>
      <w:r w:rsidR="00126FD4" w:rsidRPr="00331B95">
        <w:rPr>
          <w:rFonts w:ascii="Arial" w:hAnsi="Arial"/>
          <w:color w:val="000000"/>
        </w:rPr>
        <w:t>MCD</w:t>
      </w:r>
      <w:r w:rsidR="007F7500" w:rsidRPr="00331B95">
        <w:rPr>
          <w:rFonts w:ascii="Arial" w:hAnsi="Arial"/>
          <w:color w:val="000000"/>
        </w:rPr>
        <w:t xml:space="preserve">’s </w:t>
      </w:r>
      <w:r w:rsidR="00DB1FBD" w:rsidRPr="00331B95">
        <w:rPr>
          <w:rFonts w:ascii="Arial" w:hAnsi="Arial"/>
          <w:color w:val="000000"/>
        </w:rPr>
        <w:t xml:space="preserve">began a more coordinated effort </w:t>
      </w:r>
      <w:r w:rsidR="007F7500" w:rsidRPr="00331B95">
        <w:rPr>
          <w:rFonts w:ascii="Arial" w:hAnsi="Arial"/>
          <w:color w:val="000000"/>
        </w:rPr>
        <w:t xml:space="preserve">to </w:t>
      </w:r>
      <w:r w:rsidR="00EE784D" w:rsidRPr="00331B95">
        <w:rPr>
          <w:rFonts w:ascii="Arial" w:hAnsi="Arial"/>
          <w:color w:val="000000"/>
        </w:rPr>
        <w:t>systematic</w:t>
      </w:r>
      <w:r w:rsidR="004451C8" w:rsidRPr="00331B95">
        <w:rPr>
          <w:rFonts w:ascii="Arial" w:hAnsi="Arial"/>
          <w:color w:val="000000"/>
        </w:rPr>
        <w:t>a</w:t>
      </w:r>
      <w:r w:rsidR="00EE784D" w:rsidRPr="00331B95">
        <w:rPr>
          <w:rFonts w:ascii="Arial" w:hAnsi="Arial"/>
          <w:color w:val="000000"/>
        </w:rPr>
        <w:t>lly survey for the presence of</w:t>
      </w:r>
      <w:r w:rsidR="00DB1FBD" w:rsidRPr="00331B95">
        <w:rPr>
          <w:rFonts w:ascii="Arial" w:hAnsi="Arial"/>
          <w:color w:val="000000"/>
        </w:rPr>
        <w:t xml:space="preserve"> </w:t>
      </w:r>
      <w:r w:rsidR="00EE784D" w:rsidRPr="00331B95">
        <w:rPr>
          <w:rFonts w:ascii="Arial" w:hAnsi="Arial"/>
          <w:i/>
          <w:color w:val="000000"/>
        </w:rPr>
        <w:t xml:space="preserve">Ae. </w:t>
      </w:r>
      <w:r w:rsidR="006D3070" w:rsidRPr="00331B95">
        <w:rPr>
          <w:rFonts w:ascii="Arial" w:hAnsi="Arial"/>
          <w:i/>
          <w:color w:val="000000"/>
        </w:rPr>
        <w:t>a</w:t>
      </w:r>
      <w:r w:rsidR="00EE784D" w:rsidRPr="00331B95">
        <w:rPr>
          <w:rFonts w:ascii="Arial" w:hAnsi="Arial"/>
          <w:i/>
          <w:color w:val="000000"/>
        </w:rPr>
        <w:t>lbopictus</w:t>
      </w:r>
      <w:r w:rsidR="00EE784D" w:rsidRPr="00331B95">
        <w:rPr>
          <w:rFonts w:ascii="Arial" w:hAnsi="Arial"/>
          <w:color w:val="000000"/>
        </w:rPr>
        <w:t xml:space="preserve"> in MA</w:t>
      </w:r>
      <w:r w:rsidR="00C912A5" w:rsidRPr="00331B95">
        <w:rPr>
          <w:rFonts w:ascii="Arial" w:hAnsi="Arial"/>
          <w:color w:val="000000"/>
        </w:rPr>
        <w:t xml:space="preserve">. </w:t>
      </w:r>
      <w:r w:rsidR="007F7500" w:rsidRPr="00331B95">
        <w:rPr>
          <w:rFonts w:ascii="Arial" w:hAnsi="Arial"/>
          <w:color w:val="000000"/>
        </w:rPr>
        <w:t>This survey center</w:t>
      </w:r>
      <w:r w:rsidR="002242F2" w:rsidRPr="00331B95">
        <w:rPr>
          <w:rFonts w:ascii="Arial" w:hAnsi="Arial"/>
          <w:color w:val="000000"/>
        </w:rPr>
        <w:t>s</w:t>
      </w:r>
      <w:r w:rsidR="007F7500" w:rsidRPr="00331B95">
        <w:rPr>
          <w:rFonts w:ascii="Arial" w:hAnsi="Arial"/>
          <w:color w:val="000000"/>
        </w:rPr>
        <w:t xml:space="preserve"> on areas and activities known to correlate with </w:t>
      </w:r>
      <w:r w:rsidR="00D51612" w:rsidRPr="00331B95">
        <w:rPr>
          <w:rFonts w:ascii="Arial" w:hAnsi="Arial"/>
          <w:i/>
          <w:color w:val="000000"/>
        </w:rPr>
        <w:t>Ae. albopictus</w:t>
      </w:r>
      <w:r w:rsidR="007F7500" w:rsidRPr="00331B95">
        <w:rPr>
          <w:rFonts w:ascii="Arial" w:hAnsi="Arial"/>
          <w:color w:val="000000"/>
        </w:rPr>
        <w:t xml:space="preserve"> introduction in other states. The </w:t>
      </w:r>
      <w:r w:rsidR="00DB1FBD" w:rsidRPr="00331B95">
        <w:rPr>
          <w:rFonts w:ascii="Arial" w:hAnsi="Arial"/>
          <w:color w:val="000000"/>
        </w:rPr>
        <w:t xml:space="preserve">targeted </w:t>
      </w:r>
      <w:r w:rsidR="007F7500" w:rsidRPr="00331B95">
        <w:rPr>
          <w:rFonts w:ascii="Arial" w:hAnsi="Arial"/>
          <w:color w:val="000000"/>
        </w:rPr>
        <w:t xml:space="preserve">areas </w:t>
      </w:r>
      <w:r w:rsidR="002242F2" w:rsidRPr="00331B95">
        <w:rPr>
          <w:rFonts w:ascii="Arial" w:hAnsi="Arial"/>
          <w:color w:val="000000"/>
        </w:rPr>
        <w:t>are</w:t>
      </w:r>
      <w:r w:rsidR="007F7500" w:rsidRPr="00331B95">
        <w:rPr>
          <w:rFonts w:ascii="Arial" w:hAnsi="Arial"/>
          <w:color w:val="000000"/>
        </w:rPr>
        <w:t xml:space="preserve"> closely monitored using traps specifically designed to capture both adult </w:t>
      </w:r>
      <w:r w:rsidR="00D51612" w:rsidRPr="00331B95">
        <w:rPr>
          <w:rFonts w:ascii="Arial" w:hAnsi="Arial"/>
          <w:i/>
          <w:color w:val="000000"/>
        </w:rPr>
        <w:t>Ae. albopictus</w:t>
      </w:r>
      <w:r w:rsidR="007F7500" w:rsidRPr="00331B95">
        <w:rPr>
          <w:rFonts w:ascii="Arial" w:hAnsi="Arial"/>
          <w:color w:val="000000"/>
        </w:rPr>
        <w:t xml:space="preserve"> and their eggs. </w:t>
      </w:r>
      <w:r w:rsidR="00DB1FBD" w:rsidRPr="00331B95">
        <w:rPr>
          <w:rFonts w:ascii="Arial" w:hAnsi="Arial"/>
          <w:color w:val="000000"/>
        </w:rPr>
        <w:t xml:space="preserve">Adult </w:t>
      </w:r>
      <w:r w:rsidR="00D51612" w:rsidRPr="00331B95">
        <w:rPr>
          <w:rFonts w:ascii="Arial" w:hAnsi="Arial"/>
          <w:i/>
          <w:color w:val="000000"/>
        </w:rPr>
        <w:t xml:space="preserve">Ae. </w:t>
      </w:r>
      <w:r w:rsidR="00283865" w:rsidRPr="00331B95">
        <w:rPr>
          <w:rFonts w:ascii="Arial" w:hAnsi="Arial"/>
          <w:i/>
          <w:color w:val="000000"/>
        </w:rPr>
        <w:t>albopictus</w:t>
      </w:r>
      <w:r w:rsidR="00283865" w:rsidRPr="00331B95">
        <w:rPr>
          <w:rFonts w:ascii="Arial" w:hAnsi="Arial"/>
          <w:color w:val="000000"/>
        </w:rPr>
        <w:t xml:space="preserve"> are identifiable based on their distinctive appearance; eggs must be allowed to develop into the adult stage in captivity in order to identify the species.</w:t>
      </w:r>
      <w:r w:rsidR="00396A19" w:rsidRPr="00331B95">
        <w:rPr>
          <w:rFonts w:ascii="Arial" w:hAnsi="Arial"/>
          <w:color w:val="000000"/>
        </w:rPr>
        <w:t xml:space="preserve"> Surveillance for this invasive species of mosquito is critically important at this time and requires the continued collaboration and cooperation of all </w:t>
      </w:r>
      <w:r w:rsidR="000C6DFA" w:rsidRPr="00331B95">
        <w:rPr>
          <w:rFonts w:ascii="Arial" w:hAnsi="Arial"/>
          <w:color w:val="000000"/>
        </w:rPr>
        <w:t>MCDs</w:t>
      </w:r>
      <w:r w:rsidR="00396A19" w:rsidRPr="00331B95">
        <w:rPr>
          <w:rFonts w:ascii="Arial" w:hAnsi="Arial"/>
          <w:color w:val="000000"/>
        </w:rPr>
        <w:t xml:space="preserve"> and </w:t>
      </w:r>
      <w:r w:rsidR="008B4EB2" w:rsidRPr="00331B95">
        <w:rPr>
          <w:rFonts w:ascii="Arial" w:hAnsi="Arial"/>
          <w:color w:val="000000"/>
        </w:rPr>
        <w:t>DPH</w:t>
      </w:r>
      <w:r w:rsidR="00396A19" w:rsidRPr="00331B95">
        <w:rPr>
          <w:rFonts w:ascii="Arial" w:hAnsi="Arial"/>
          <w:color w:val="000000"/>
        </w:rPr>
        <w:t>.</w:t>
      </w:r>
    </w:p>
    <w:p w14:paraId="0D198E9B" w14:textId="77777777" w:rsidR="004E7DE9" w:rsidRPr="00331B95" w:rsidRDefault="004E7DE9" w:rsidP="007F7500">
      <w:pPr>
        <w:rPr>
          <w:rFonts w:ascii="Arial" w:hAnsi="Arial"/>
          <w:color w:val="000000"/>
        </w:rPr>
      </w:pPr>
    </w:p>
    <w:p w14:paraId="288085A9" w14:textId="38A08E86" w:rsidR="007F7500" w:rsidRPr="00331B95" w:rsidRDefault="004E7DE9" w:rsidP="007F7500">
      <w:pPr>
        <w:rPr>
          <w:rFonts w:ascii="Arial" w:hAnsi="Arial"/>
          <w:color w:val="000000"/>
        </w:rPr>
      </w:pPr>
      <w:r w:rsidRPr="00331B95">
        <w:rPr>
          <w:rFonts w:ascii="Arial" w:hAnsi="Arial"/>
          <w:color w:val="000000"/>
        </w:rPr>
        <w:t>Because t</w:t>
      </w:r>
      <w:r w:rsidR="00956A09" w:rsidRPr="00331B95">
        <w:rPr>
          <w:rFonts w:ascii="Arial" w:hAnsi="Arial"/>
          <w:color w:val="000000"/>
        </w:rPr>
        <w:t>hese mosquitoes almost exclusively feed on mammals and not the bird</w:t>
      </w:r>
      <w:r w:rsidR="00901776" w:rsidRPr="00331B95">
        <w:rPr>
          <w:rFonts w:ascii="Arial" w:hAnsi="Arial"/>
          <w:color w:val="000000"/>
        </w:rPr>
        <w:t xml:space="preserve"> species that serve as</w:t>
      </w:r>
      <w:r w:rsidR="00956A09" w:rsidRPr="00331B95">
        <w:rPr>
          <w:rFonts w:ascii="Arial" w:hAnsi="Arial"/>
          <w:color w:val="000000"/>
        </w:rPr>
        <w:t xml:space="preserve"> reservoirs for </w:t>
      </w:r>
      <w:r w:rsidR="008B4EB2" w:rsidRPr="00331B95">
        <w:rPr>
          <w:rFonts w:ascii="Arial" w:hAnsi="Arial"/>
          <w:color w:val="000000"/>
        </w:rPr>
        <w:t>EEE</w:t>
      </w:r>
      <w:r w:rsidR="00956A09" w:rsidRPr="00331B95">
        <w:rPr>
          <w:rFonts w:ascii="Arial" w:hAnsi="Arial"/>
          <w:color w:val="000000"/>
        </w:rPr>
        <w:t xml:space="preserve"> and WNV, these </w:t>
      </w:r>
      <w:r w:rsidRPr="00331B95">
        <w:rPr>
          <w:rFonts w:ascii="Arial" w:hAnsi="Arial"/>
          <w:color w:val="000000"/>
        </w:rPr>
        <w:t>mosquitoes are not expected to play a significant role in spreading either EEE</w:t>
      </w:r>
      <w:r w:rsidR="008B4EB2" w:rsidRPr="00331B95">
        <w:rPr>
          <w:rFonts w:ascii="Arial" w:hAnsi="Arial"/>
          <w:color w:val="000000"/>
        </w:rPr>
        <w:t xml:space="preserve"> </w:t>
      </w:r>
      <w:r w:rsidR="00C42F97" w:rsidRPr="00331B95">
        <w:rPr>
          <w:rFonts w:ascii="Arial" w:hAnsi="Arial"/>
          <w:color w:val="000000"/>
        </w:rPr>
        <w:t xml:space="preserve">or </w:t>
      </w:r>
      <w:r w:rsidRPr="00331B95">
        <w:rPr>
          <w:rFonts w:ascii="Arial" w:hAnsi="Arial"/>
          <w:color w:val="000000"/>
        </w:rPr>
        <w:t xml:space="preserve">WNV. </w:t>
      </w:r>
      <w:r w:rsidR="00901776" w:rsidRPr="00331B95">
        <w:rPr>
          <w:rFonts w:ascii="Arial" w:hAnsi="Arial"/>
          <w:color w:val="000000"/>
        </w:rPr>
        <w:t>However, if large populations of this mosquito species become established in Massachusetts over time, as has been suggested may happen with changes in climate, it could eventually serve as a vector for other arboviruses that do not currently circulate in the area.</w:t>
      </w:r>
      <w:r w:rsidR="001C6674" w:rsidRPr="00331B95">
        <w:rPr>
          <w:rFonts w:ascii="Arial" w:hAnsi="Arial"/>
          <w:color w:val="000000"/>
        </w:rPr>
        <w:t xml:space="preserve"> See Table 3 for recommendations related to a phased response for surveillance and response to </w:t>
      </w:r>
      <w:r w:rsidR="001C6674" w:rsidRPr="00331B95">
        <w:rPr>
          <w:rFonts w:ascii="Arial" w:hAnsi="Arial"/>
          <w:i/>
          <w:color w:val="000000"/>
        </w:rPr>
        <w:t xml:space="preserve">Ae. </w:t>
      </w:r>
      <w:r w:rsidR="001713D4" w:rsidRPr="00331B95">
        <w:rPr>
          <w:rFonts w:ascii="Arial" w:hAnsi="Arial"/>
          <w:i/>
          <w:color w:val="000000"/>
        </w:rPr>
        <w:t>a</w:t>
      </w:r>
      <w:r w:rsidR="001C6674" w:rsidRPr="00331B95">
        <w:rPr>
          <w:rFonts w:ascii="Arial" w:hAnsi="Arial"/>
          <w:i/>
          <w:color w:val="000000"/>
        </w:rPr>
        <w:t>lbopictus</w:t>
      </w:r>
      <w:r w:rsidR="001713D4" w:rsidRPr="00331B95">
        <w:rPr>
          <w:rFonts w:ascii="Arial" w:hAnsi="Arial"/>
          <w:color w:val="000000"/>
        </w:rPr>
        <w:t xml:space="preserve"> and Figure </w:t>
      </w:r>
      <w:r w:rsidR="00434202" w:rsidRPr="00331B95">
        <w:rPr>
          <w:rFonts w:ascii="Arial" w:hAnsi="Arial"/>
          <w:color w:val="000000"/>
        </w:rPr>
        <w:t>5</w:t>
      </w:r>
      <w:r w:rsidR="001713D4" w:rsidRPr="00331B95">
        <w:rPr>
          <w:rFonts w:ascii="Arial" w:hAnsi="Arial"/>
          <w:color w:val="000000"/>
        </w:rPr>
        <w:t xml:space="preserve"> for a map of </w:t>
      </w:r>
      <w:r w:rsidR="001D297B" w:rsidRPr="00331B95">
        <w:rPr>
          <w:rFonts w:ascii="Arial" w:hAnsi="Arial"/>
          <w:color w:val="000000"/>
        </w:rPr>
        <w:t xml:space="preserve">areas </w:t>
      </w:r>
      <w:r w:rsidR="001713D4" w:rsidRPr="00331B95">
        <w:rPr>
          <w:rFonts w:ascii="Arial" w:hAnsi="Arial"/>
          <w:color w:val="000000"/>
        </w:rPr>
        <w:t xml:space="preserve">with any finding of </w:t>
      </w:r>
      <w:r w:rsidR="001713D4" w:rsidRPr="00331B95">
        <w:rPr>
          <w:rFonts w:ascii="Arial" w:hAnsi="Arial"/>
          <w:i/>
          <w:color w:val="000000"/>
        </w:rPr>
        <w:t>Aedes albopictus</w:t>
      </w:r>
      <w:r w:rsidR="001713D4" w:rsidRPr="00331B95">
        <w:rPr>
          <w:rFonts w:ascii="Arial" w:hAnsi="Arial"/>
          <w:color w:val="000000"/>
        </w:rPr>
        <w:t xml:space="preserve"> since 2009</w:t>
      </w:r>
      <w:r w:rsidR="001C6674" w:rsidRPr="00331B95">
        <w:rPr>
          <w:rFonts w:ascii="Arial" w:hAnsi="Arial"/>
          <w:color w:val="000000"/>
        </w:rPr>
        <w:t xml:space="preserve">. </w:t>
      </w:r>
    </w:p>
    <w:p w14:paraId="65946475" w14:textId="77777777" w:rsidR="00901776" w:rsidRPr="00331B95" w:rsidRDefault="00901776" w:rsidP="007F7500">
      <w:pPr>
        <w:rPr>
          <w:rFonts w:ascii="Arial" w:hAnsi="Arial"/>
          <w:color w:val="000000"/>
        </w:rPr>
      </w:pPr>
    </w:p>
    <w:p w14:paraId="08DEC1F6" w14:textId="77777777" w:rsidR="0022008F" w:rsidRPr="00331B95" w:rsidRDefault="00901776" w:rsidP="008D0EBD">
      <w:pPr>
        <w:rPr>
          <w:rFonts w:ascii="Arial" w:hAnsi="Arial"/>
          <w:color w:val="000000"/>
        </w:rPr>
      </w:pPr>
      <w:r w:rsidRPr="00331B95">
        <w:rPr>
          <w:rFonts w:ascii="Arial" w:hAnsi="Arial"/>
          <w:color w:val="000000"/>
        </w:rPr>
        <w:t xml:space="preserve">Control of </w:t>
      </w:r>
      <w:r w:rsidRPr="00331B95">
        <w:rPr>
          <w:rFonts w:ascii="Arial" w:hAnsi="Arial"/>
          <w:i/>
          <w:color w:val="000000"/>
        </w:rPr>
        <w:t xml:space="preserve">Ae. </w:t>
      </w:r>
      <w:r w:rsidR="00A47E8E" w:rsidRPr="00331B95">
        <w:rPr>
          <w:rFonts w:ascii="Arial" w:hAnsi="Arial"/>
          <w:i/>
          <w:color w:val="000000"/>
        </w:rPr>
        <w:t>a</w:t>
      </w:r>
      <w:r w:rsidRPr="00331B95">
        <w:rPr>
          <w:rFonts w:ascii="Arial" w:hAnsi="Arial"/>
          <w:i/>
          <w:color w:val="000000"/>
        </w:rPr>
        <w:t xml:space="preserve">lbopictus </w:t>
      </w:r>
      <w:r w:rsidRPr="00331B95">
        <w:rPr>
          <w:rFonts w:ascii="Arial" w:hAnsi="Arial"/>
          <w:color w:val="000000"/>
        </w:rPr>
        <w:t>is difficult</w:t>
      </w:r>
      <w:r w:rsidR="006F236F" w:rsidRPr="00331B95">
        <w:rPr>
          <w:rFonts w:ascii="Arial" w:hAnsi="Arial"/>
          <w:color w:val="000000"/>
        </w:rPr>
        <w:t xml:space="preserve"> once it is established</w:t>
      </w:r>
      <w:r w:rsidR="00D27961" w:rsidRPr="00331B95">
        <w:rPr>
          <w:rFonts w:ascii="Arial" w:hAnsi="Arial"/>
          <w:color w:val="000000"/>
        </w:rPr>
        <w:t xml:space="preserve"> although its flight range is quite limited at approximately 150 yards</w:t>
      </w:r>
      <w:r w:rsidRPr="00331B95">
        <w:rPr>
          <w:rFonts w:ascii="Arial" w:hAnsi="Arial"/>
          <w:color w:val="000000"/>
        </w:rPr>
        <w:t xml:space="preserve">. </w:t>
      </w:r>
      <w:r w:rsidR="0022008F" w:rsidRPr="00331B95">
        <w:rPr>
          <w:rFonts w:ascii="Arial" w:hAnsi="Arial"/>
          <w:color w:val="000000"/>
        </w:rPr>
        <w:t xml:space="preserve">Commonly used larval control measures include: environmental sanitation focused on the permanent elimination of containers producing </w:t>
      </w:r>
      <w:r w:rsidR="0022008F" w:rsidRPr="00331B95">
        <w:rPr>
          <w:rFonts w:ascii="Arial" w:hAnsi="Arial"/>
          <w:i/>
          <w:color w:val="000000"/>
        </w:rPr>
        <w:t xml:space="preserve">Ae. </w:t>
      </w:r>
      <w:r w:rsidR="00B40F3A" w:rsidRPr="00331B95">
        <w:rPr>
          <w:rFonts w:ascii="Arial" w:hAnsi="Arial"/>
          <w:i/>
          <w:color w:val="000000"/>
        </w:rPr>
        <w:t>a</w:t>
      </w:r>
      <w:r w:rsidR="0022008F" w:rsidRPr="00331B95">
        <w:rPr>
          <w:rFonts w:ascii="Arial" w:hAnsi="Arial"/>
          <w:i/>
          <w:color w:val="000000"/>
        </w:rPr>
        <w:t>lbopictus</w:t>
      </w:r>
      <w:r w:rsidR="0022008F" w:rsidRPr="00331B95">
        <w:rPr>
          <w:rFonts w:ascii="Arial" w:hAnsi="Arial"/>
          <w:color w:val="000000"/>
        </w:rPr>
        <w:t>; chemicals or biological agents used as larvacides to kill or prevent development of mosquito immature stages; and biological control which relies on aquatic predators. Both larvaciding and biological control measures are limited in efficacy due to the preference of this species for breeding in small containers. Identification and removal of non-essential containers (e.g. refuse and tires) and reduction and regular cleaning of useful containers (e.g. toys, bird baths</w:t>
      </w:r>
      <w:r w:rsidR="00F67072" w:rsidRPr="00331B95">
        <w:rPr>
          <w:rFonts w:ascii="Arial" w:hAnsi="Arial"/>
          <w:color w:val="000000"/>
        </w:rPr>
        <w:t>,</w:t>
      </w:r>
      <w:r w:rsidR="0022008F" w:rsidRPr="00331B95">
        <w:rPr>
          <w:rFonts w:ascii="Arial" w:hAnsi="Arial"/>
          <w:color w:val="000000"/>
        </w:rPr>
        <w:t xml:space="preserve"> and gutters) are critical to reduce breeding sites and therefore mosquito populations.</w:t>
      </w:r>
      <w:r w:rsidR="00004E6D" w:rsidRPr="00331B95">
        <w:rPr>
          <w:rFonts w:ascii="Arial" w:hAnsi="Arial"/>
          <w:color w:val="000000"/>
        </w:rPr>
        <w:t xml:space="preserve"> Because this species is most active during the day, mosquito control techniques employed during the dusk to dawn hours when local vector mosquito species are most active, will be less effective.</w:t>
      </w:r>
      <w:r w:rsidR="00F26DCA" w:rsidRPr="00331B95">
        <w:rPr>
          <w:rFonts w:ascii="Arial" w:hAnsi="Arial"/>
          <w:color w:val="000000"/>
        </w:rPr>
        <w:t xml:space="preserve"> The use of personal precautions such as avoiding outdoor activity in areas</w:t>
      </w:r>
      <w:r w:rsidR="008D0EBD" w:rsidRPr="00331B95">
        <w:rPr>
          <w:rFonts w:ascii="Arial" w:hAnsi="Arial"/>
          <w:color w:val="000000"/>
        </w:rPr>
        <w:t xml:space="preserve"> </w:t>
      </w:r>
      <w:r w:rsidR="00F26DCA" w:rsidRPr="00331B95">
        <w:rPr>
          <w:rFonts w:ascii="Arial" w:hAnsi="Arial"/>
          <w:color w:val="000000"/>
        </w:rPr>
        <w:t>w</w:t>
      </w:r>
      <w:r w:rsidR="008D0EBD" w:rsidRPr="00331B95">
        <w:rPr>
          <w:rFonts w:ascii="Arial" w:hAnsi="Arial"/>
          <w:color w:val="000000"/>
        </w:rPr>
        <w:t>ith increased mosquito activity,</w:t>
      </w:r>
      <w:r w:rsidR="00F26DCA" w:rsidRPr="00331B95">
        <w:rPr>
          <w:rFonts w:ascii="Arial" w:hAnsi="Arial"/>
          <w:color w:val="000000"/>
        </w:rPr>
        <w:t xml:space="preserve"> use of mosquito repellents containing an E</w:t>
      </w:r>
      <w:r w:rsidR="008D0EBD" w:rsidRPr="00331B95">
        <w:rPr>
          <w:rFonts w:ascii="Arial" w:hAnsi="Arial"/>
          <w:color w:val="000000"/>
        </w:rPr>
        <w:t>PA registered active ingredient,</w:t>
      </w:r>
      <w:r w:rsidR="00F26DCA" w:rsidRPr="00331B95">
        <w:rPr>
          <w:rFonts w:ascii="Arial" w:hAnsi="Arial"/>
          <w:color w:val="000000"/>
        </w:rPr>
        <w:t xml:space="preserve"> and</w:t>
      </w:r>
      <w:r w:rsidR="008D0EBD" w:rsidRPr="00331B95">
        <w:rPr>
          <w:rFonts w:ascii="Arial" w:hAnsi="Arial"/>
          <w:color w:val="000000"/>
        </w:rPr>
        <w:t xml:space="preserve"> </w:t>
      </w:r>
      <w:r w:rsidR="00F26DCA" w:rsidRPr="00331B95">
        <w:rPr>
          <w:rFonts w:ascii="Arial" w:hAnsi="Arial"/>
          <w:color w:val="000000"/>
        </w:rPr>
        <w:t>use of clothing to</w:t>
      </w:r>
      <w:r w:rsidR="008D0EBD" w:rsidRPr="00331B95">
        <w:rPr>
          <w:rFonts w:ascii="Arial" w:hAnsi="Arial"/>
          <w:color w:val="000000"/>
        </w:rPr>
        <w:t xml:space="preserve"> reduce mosquito access to skin </w:t>
      </w:r>
      <w:r w:rsidR="00F26DCA" w:rsidRPr="00331B95">
        <w:rPr>
          <w:rFonts w:ascii="Arial" w:hAnsi="Arial"/>
          <w:color w:val="000000"/>
        </w:rPr>
        <w:t>must form the basis of all risk reduction</w:t>
      </w:r>
      <w:r w:rsidR="008D0EBD" w:rsidRPr="00331B95">
        <w:rPr>
          <w:rFonts w:ascii="Arial" w:hAnsi="Arial"/>
          <w:color w:val="000000"/>
        </w:rPr>
        <w:t>, as they do for all mosquito-borne diseases.</w:t>
      </w:r>
    </w:p>
    <w:p w14:paraId="64C3AB98" w14:textId="77777777" w:rsidR="00004E6D" w:rsidRPr="00331B95" w:rsidRDefault="00004E6D" w:rsidP="00387559">
      <w:pPr>
        <w:rPr>
          <w:rFonts w:ascii="Arial" w:hAnsi="Arial"/>
          <w:color w:val="000000"/>
        </w:rPr>
      </w:pPr>
    </w:p>
    <w:p w14:paraId="419ACD05" w14:textId="1E833F2E" w:rsidR="00004E6D" w:rsidRPr="00331B95" w:rsidRDefault="00593993" w:rsidP="00387559">
      <w:pPr>
        <w:rPr>
          <w:rFonts w:ascii="Arial" w:hAnsi="Arial"/>
          <w:color w:val="000000"/>
        </w:rPr>
      </w:pPr>
      <w:r w:rsidRPr="00331B95">
        <w:rPr>
          <w:rFonts w:ascii="Arial" w:hAnsi="Arial"/>
          <w:color w:val="000000"/>
        </w:rPr>
        <w:t>Any i</w:t>
      </w:r>
      <w:r w:rsidR="00004E6D" w:rsidRPr="00331B95">
        <w:rPr>
          <w:rFonts w:ascii="Arial" w:hAnsi="Arial"/>
          <w:color w:val="000000"/>
        </w:rPr>
        <w:t>dentification</w:t>
      </w:r>
      <w:r w:rsidRPr="00331B95">
        <w:rPr>
          <w:rFonts w:ascii="Arial" w:hAnsi="Arial"/>
          <w:color w:val="000000"/>
        </w:rPr>
        <w:t>s</w:t>
      </w:r>
      <w:r w:rsidR="00004E6D" w:rsidRPr="00331B95">
        <w:rPr>
          <w:rFonts w:ascii="Arial" w:hAnsi="Arial"/>
          <w:color w:val="000000"/>
        </w:rPr>
        <w:t xml:space="preserve"> of </w:t>
      </w:r>
      <w:r w:rsidR="00004E6D" w:rsidRPr="00331B95">
        <w:rPr>
          <w:rFonts w:ascii="Arial" w:hAnsi="Arial"/>
          <w:i/>
          <w:color w:val="000000"/>
        </w:rPr>
        <w:t>Ae. albopictus</w:t>
      </w:r>
      <w:r w:rsidR="00004E6D" w:rsidRPr="00331B95">
        <w:rPr>
          <w:rFonts w:ascii="Arial" w:hAnsi="Arial"/>
          <w:color w:val="000000"/>
        </w:rPr>
        <w:t xml:space="preserve"> </w:t>
      </w:r>
      <w:r w:rsidRPr="00331B95">
        <w:rPr>
          <w:rFonts w:ascii="Arial" w:hAnsi="Arial"/>
          <w:color w:val="000000"/>
        </w:rPr>
        <w:t>will be</w:t>
      </w:r>
      <w:r w:rsidR="00004E6D" w:rsidRPr="00331B95">
        <w:rPr>
          <w:rFonts w:ascii="Arial" w:hAnsi="Arial"/>
          <w:color w:val="000000"/>
        </w:rPr>
        <w:t xml:space="preserve"> reported to the LBOH and MC</w:t>
      </w:r>
      <w:r w:rsidR="006B04B4" w:rsidRPr="00331B95">
        <w:rPr>
          <w:rFonts w:ascii="Arial" w:hAnsi="Arial"/>
          <w:color w:val="000000"/>
        </w:rPr>
        <w:t>D</w:t>
      </w:r>
      <w:r w:rsidR="00004E6D" w:rsidRPr="00331B95">
        <w:rPr>
          <w:rFonts w:ascii="Arial" w:hAnsi="Arial"/>
          <w:color w:val="000000"/>
        </w:rPr>
        <w:t xml:space="preserve"> by telephone and will be shared with the SRMCB and MAG by email. </w:t>
      </w:r>
      <w:r w:rsidR="008B4EB2" w:rsidRPr="00331B95">
        <w:rPr>
          <w:rFonts w:ascii="Arial" w:hAnsi="Arial"/>
          <w:color w:val="000000"/>
        </w:rPr>
        <w:t>DPH</w:t>
      </w:r>
      <w:r w:rsidR="00004E6D" w:rsidRPr="00331B95">
        <w:rPr>
          <w:rFonts w:ascii="Arial" w:hAnsi="Arial"/>
          <w:color w:val="000000"/>
        </w:rPr>
        <w:t xml:space="preserve"> will work with the MC</w:t>
      </w:r>
      <w:r w:rsidR="006B04B4" w:rsidRPr="00331B95">
        <w:rPr>
          <w:rFonts w:ascii="Arial" w:hAnsi="Arial"/>
          <w:color w:val="000000"/>
        </w:rPr>
        <w:t>D</w:t>
      </w:r>
      <w:r w:rsidR="00004E6D" w:rsidRPr="00331B95">
        <w:rPr>
          <w:rFonts w:ascii="Arial" w:hAnsi="Arial"/>
          <w:color w:val="000000"/>
        </w:rPr>
        <w:t>, if there is one, to perform any necessary enhanced surveillance.</w:t>
      </w:r>
      <w:r w:rsidR="00AE19B0" w:rsidRPr="00331B95">
        <w:rPr>
          <w:rFonts w:ascii="Arial" w:hAnsi="Arial"/>
          <w:color w:val="000000"/>
        </w:rPr>
        <w:t xml:space="preserve"> Simply identifying the presence of the species in a particular area is not evidence of any immediate public health risk.</w:t>
      </w:r>
      <w:r w:rsidR="001C6674" w:rsidRPr="00331B95">
        <w:rPr>
          <w:rFonts w:ascii="Arial" w:hAnsi="Arial"/>
          <w:color w:val="000000"/>
        </w:rPr>
        <w:t xml:space="preserve"> </w:t>
      </w:r>
    </w:p>
    <w:p w14:paraId="6AB81ABF" w14:textId="77777777" w:rsidR="007F7500" w:rsidRPr="00331B95" w:rsidRDefault="007F7500" w:rsidP="007F7500">
      <w:pPr>
        <w:rPr>
          <w:rFonts w:ascii="Arial" w:hAnsi="Arial"/>
          <w:color w:val="000000"/>
        </w:rPr>
      </w:pPr>
    </w:p>
    <w:p w14:paraId="33E6FABD" w14:textId="334216D0" w:rsidR="007F7500" w:rsidRPr="00331B95" w:rsidRDefault="00AE19B0" w:rsidP="007F7500">
      <w:pPr>
        <w:rPr>
          <w:rFonts w:ascii="Arial" w:hAnsi="Arial"/>
          <w:color w:val="000000"/>
        </w:rPr>
      </w:pPr>
      <w:r w:rsidRPr="00331B95">
        <w:rPr>
          <w:rFonts w:ascii="Arial" w:hAnsi="Arial"/>
          <w:color w:val="000000"/>
        </w:rPr>
        <w:t>In the extremely unlikely event that</w:t>
      </w:r>
      <w:r w:rsidR="00F67072" w:rsidRPr="00331B95">
        <w:rPr>
          <w:rFonts w:ascii="Arial" w:hAnsi="Arial"/>
          <w:color w:val="000000"/>
        </w:rPr>
        <w:t xml:space="preserve"> </w:t>
      </w:r>
      <w:r w:rsidR="00F26DCA" w:rsidRPr="00331B95">
        <w:rPr>
          <w:rFonts w:ascii="Arial" w:hAnsi="Arial"/>
          <w:color w:val="000000"/>
        </w:rPr>
        <w:t>a human case</w:t>
      </w:r>
      <w:r w:rsidRPr="00331B95">
        <w:rPr>
          <w:rFonts w:ascii="Arial" w:hAnsi="Arial"/>
          <w:color w:val="000000"/>
        </w:rPr>
        <w:t xml:space="preserve"> of dengue, chikungunya, Zika, yellow fever</w:t>
      </w:r>
      <w:r w:rsidR="00F67072" w:rsidRPr="00331B95">
        <w:rPr>
          <w:rFonts w:ascii="Arial" w:hAnsi="Arial"/>
          <w:color w:val="000000"/>
        </w:rPr>
        <w:t>,</w:t>
      </w:r>
      <w:r w:rsidRPr="00331B95">
        <w:rPr>
          <w:rFonts w:ascii="Arial" w:hAnsi="Arial"/>
          <w:color w:val="000000"/>
        </w:rPr>
        <w:t xml:space="preserve"> or other non-endemic arbovirus</w:t>
      </w:r>
      <w:r w:rsidR="00F67072" w:rsidRPr="00331B95">
        <w:rPr>
          <w:rFonts w:ascii="Arial" w:hAnsi="Arial"/>
          <w:color w:val="000000"/>
        </w:rPr>
        <w:t xml:space="preserve"> is reported, and patient</w:t>
      </w:r>
      <w:r w:rsidRPr="00331B95">
        <w:rPr>
          <w:rFonts w:ascii="Arial" w:hAnsi="Arial"/>
          <w:color w:val="000000"/>
        </w:rPr>
        <w:t xml:space="preserve"> history </w:t>
      </w:r>
      <w:r w:rsidR="00F67072" w:rsidRPr="00331B95">
        <w:rPr>
          <w:rFonts w:ascii="Arial" w:hAnsi="Arial"/>
          <w:color w:val="000000"/>
        </w:rPr>
        <w:t xml:space="preserve">does not include out-of-region </w:t>
      </w:r>
      <w:r w:rsidR="00F26DCA" w:rsidRPr="00331B95">
        <w:rPr>
          <w:rFonts w:ascii="Arial" w:hAnsi="Arial"/>
          <w:color w:val="000000"/>
        </w:rPr>
        <w:t>travel</w:t>
      </w:r>
      <w:r w:rsidRPr="00331B95">
        <w:rPr>
          <w:rFonts w:ascii="Arial" w:hAnsi="Arial"/>
          <w:color w:val="000000"/>
        </w:rPr>
        <w:t xml:space="preserve">, </w:t>
      </w:r>
      <w:r w:rsidR="00F67072" w:rsidRPr="00331B95">
        <w:rPr>
          <w:rFonts w:ascii="Arial" w:hAnsi="Arial"/>
          <w:color w:val="000000"/>
        </w:rPr>
        <w:t xml:space="preserve">then </w:t>
      </w:r>
      <w:r w:rsidRPr="00331B95">
        <w:rPr>
          <w:rFonts w:ascii="Arial" w:hAnsi="Arial"/>
          <w:color w:val="000000"/>
        </w:rPr>
        <w:t xml:space="preserve">surveillance for and testing of </w:t>
      </w:r>
      <w:r w:rsidR="00593993" w:rsidRPr="00331B95">
        <w:rPr>
          <w:rFonts w:ascii="Arial" w:hAnsi="Arial"/>
          <w:i/>
          <w:color w:val="000000"/>
        </w:rPr>
        <w:t>Ae. albopictus</w:t>
      </w:r>
      <w:r w:rsidR="00593993" w:rsidRPr="00331B95">
        <w:rPr>
          <w:rFonts w:ascii="Arial" w:hAnsi="Arial"/>
          <w:color w:val="000000"/>
        </w:rPr>
        <w:t xml:space="preserve"> </w:t>
      </w:r>
      <w:r w:rsidRPr="00331B95">
        <w:rPr>
          <w:rFonts w:ascii="Arial" w:hAnsi="Arial"/>
          <w:color w:val="000000"/>
        </w:rPr>
        <w:t xml:space="preserve">may be indicated in the area. </w:t>
      </w:r>
      <w:r w:rsidR="007F7500" w:rsidRPr="00331B95">
        <w:rPr>
          <w:rFonts w:ascii="Arial" w:hAnsi="Arial"/>
          <w:color w:val="000000"/>
        </w:rPr>
        <w:t xml:space="preserve">If </w:t>
      </w:r>
      <w:r w:rsidR="002D34A7" w:rsidRPr="00331B95">
        <w:rPr>
          <w:rFonts w:ascii="Arial" w:hAnsi="Arial"/>
          <w:color w:val="000000"/>
        </w:rPr>
        <w:t xml:space="preserve">any virus </w:t>
      </w:r>
      <w:r w:rsidR="00593993" w:rsidRPr="00331B95">
        <w:rPr>
          <w:rFonts w:ascii="Arial" w:hAnsi="Arial"/>
          <w:color w:val="000000"/>
        </w:rPr>
        <w:t xml:space="preserve">of public health importance </w:t>
      </w:r>
      <w:r w:rsidR="007F7500" w:rsidRPr="00331B95">
        <w:rPr>
          <w:rFonts w:ascii="Arial" w:hAnsi="Arial"/>
          <w:color w:val="000000"/>
        </w:rPr>
        <w:t xml:space="preserve">is identified </w:t>
      </w:r>
      <w:r w:rsidR="000D151E" w:rsidRPr="00331B95">
        <w:rPr>
          <w:rFonts w:ascii="Arial" w:hAnsi="Arial"/>
          <w:color w:val="000000"/>
        </w:rPr>
        <w:t>from</w:t>
      </w:r>
      <w:r w:rsidR="007F7500" w:rsidRPr="00331B95">
        <w:rPr>
          <w:rFonts w:ascii="Arial" w:hAnsi="Arial"/>
          <w:color w:val="000000"/>
        </w:rPr>
        <w:t xml:space="preserve"> </w:t>
      </w:r>
      <w:r w:rsidR="00593993" w:rsidRPr="00331B95">
        <w:rPr>
          <w:rFonts w:ascii="Arial" w:hAnsi="Arial"/>
          <w:i/>
          <w:color w:val="000000"/>
        </w:rPr>
        <w:t>Ae. albopictus</w:t>
      </w:r>
      <w:r w:rsidR="00593993" w:rsidRPr="00331B95">
        <w:rPr>
          <w:rFonts w:ascii="Arial" w:hAnsi="Arial"/>
          <w:color w:val="000000"/>
        </w:rPr>
        <w:t xml:space="preserve"> mosquitoes,</w:t>
      </w:r>
      <w:r w:rsidR="007F7500" w:rsidRPr="00331B95">
        <w:rPr>
          <w:rFonts w:ascii="Arial" w:hAnsi="Arial"/>
          <w:color w:val="000000"/>
        </w:rPr>
        <w:t xml:space="preserve"> both </w:t>
      </w:r>
      <w:r w:rsidR="002D34A7" w:rsidRPr="00331B95">
        <w:rPr>
          <w:rFonts w:ascii="Arial" w:hAnsi="Arial"/>
          <w:color w:val="000000"/>
        </w:rPr>
        <w:t>mosquito control and public health</w:t>
      </w:r>
      <w:r w:rsidR="007F7500" w:rsidRPr="00331B95">
        <w:rPr>
          <w:rFonts w:ascii="Arial" w:hAnsi="Arial"/>
          <w:color w:val="000000"/>
        </w:rPr>
        <w:t xml:space="preserve"> </w:t>
      </w:r>
      <w:r w:rsidR="00593993" w:rsidRPr="00331B95">
        <w:rPr>
          <w:rFonts w:ascii="Arial" w:hAnsi="Arial"/>
          <w:color w:val="000000"/>
        </w:rPr>
        <w:t xml:space="preserve">intervention </w:t>
      </w:r>
      <w:r w:rsidR="007F7500" w:rsidRPr="00331B95">
        <w:rPr>
          <w:rFonts w:ascii="Arial" w:hAnsi="Arial"/>
          <w:color w:val="000000"/>
        </w:rPr>
        <w:t xml:space="preserve">measures </w:t>
      </w:r>
      <w:r w:rsidR="002D34A7" w:rsidRPr="00331B95">
        <w:rPr>
          <w:rFonts w:ascii="Arial" w:hAnsi="Arial"/>
          <w:color w:val="000000"/>
        </w:rPr>
        <w:t>may be necessary.</w:t>
      </w:r>
      <w:r w:rsidR="007F7500" w:rsidRPr="00331B95">
        <w:rPr>
          <w:rFonts w:ascii="Arial" w:hAnsi="Arial"/>
          <w:color w:val="000000"/>
        </w:rPr>
        <w:t xml:space="preserve"> Appropriate response</w:t>
      </w:r>
      <w:r w:rsidR="002D34A7" w:rsidRPr="00331B95">
        <w:rPr>
          <w:rFonts w:ascii="Arial" w:hAnsi="Arial"/>
          <w:color w:val="000000"/>
        </w:rPr>
        <w:t>s</w:t>
      </w:r>
      <w:r w:rsidR="007F7500" w:rsidRPr="00331B95">
        <w:rPr>
          <w:rFonts w:ascii="Arial" w:hAnsi="Arial"/>
          <w:color w:val="000000"/>
        </w:rPr>
        <w:t xml:space="preserve"> will be determined in collaborative efforts </w:t>
      </w:r>
      <w:r w:rsidR="002D34A7" w:rsidRPr="00331B95">
        <w:rPr>
          <w:rFonts w:ascii="Arial" w:hAnsi="Arial"/>
          <w:color w:val="000000"/>
        </w:rPr>
        <w:t>between</w:t>
      </w:r>
      <w:r w:rsidR="007F7500" w:rsidRPr="00331B95">
        <w:rPr>
          <w:rFonts w:ascii="Arial" w:hAnsi="Arial"/>
          <w:color w:val="000000"/>
        </w:rPr>
        <w:t xml:space="preserve"> state and local health and the </w:t>
      </w:r>
      <w:r w:rsidR="00B86E44" w:rsidRPr="00331B95">
        <w:rPr>
          <w:rFonts w:ascii="Arial" w:hAnsi="Arial"/>
          <w:color w:val="000000"/>
        </w:rPr>
        <w:t>MCDs</w:t>
      </w:r>
      <w:r w:rsidR="002D34A7" w:rsidRPr="00331B95">
        <w:rPr>
          <w:rFonts w:ascii="Arial" w:hAnsi="Arial"/>
          <w:color w:val="000000"/>
        </w:rPr>
        <w:t>.</w:t>
      </w:r>
      <w:r w:rsidR="007F7500" w:rsidRPr="00331B95">
        <w:rPr>
          <w:rFonts w:ascii="Arial" w:hAnsi="Arial"/>
          <w:color w:val="000000"/>
        </w:rPr>
        <w:t xml:space="preserve"> </w:t>
      </w:r>
    </w:p>
    <w:p w14:paraId="3F2DE6F9" w14:textId="77777777" w:rsidR="006F236F" w:rsidRPr="00331B95" w:rsidRDefault="006F236F" w:rsidP="007F7500">
      <w:pPr>
        <w:rPr>
          <w:rFonts w:ascii="Arial" w:hAnsi="Arial"/>
        </w:rPr>
      </w:pPr>
    </w:p>
    <w:p w14:paraId="5F02AEC7" w14:textId="79AC3EA8" w:rsidR="001C6674" w:rsidRPr="00331B95" w:rsidRDefault="00433501" w:rsidP="00385111">
      <w:pPr>
        <w:rPr>
          <w:rFonts w:ascii="Arial" w:hAnsi="Arial"/>
        </w:rPr>
      </w:pPr>
      <w:r w:rsidRPr="00331B95">
        <w:rPr>
          <w:rFonts w:ascii="Arial" w:hAnsi="Arial"/>
          <w:i/>
        </w:rPr>
        <w:t>Aedes aegypti,</w:t>
      </w:r>
      <w:r w:rsidRPr="00331B95">
        <w:rPr>
          <w:rFonts w:ascii="Arial" w:hAnsi="Arial"/>
        </w:rPr>
        <w:t xml:space="preserve"> another important vector species for arboviral diseases, has been reported as far north as New Y</w:t>
      </w:r>
      <w:r w:rsidR="00D95FBC" w:rsidRPr="00331B95">
        <w:rPr>
          <w:rFonts w:ascii="Arial" w:hAnsi="Arial"/>
        </w:rPr>
        <w:t>ork state,</w:t>
      </w:r>
      <w:r w:rsidRPr="00331B95">
        <w:rPr>
          <w:rFonts w:ascii="Arial" w:hAnsi="Arial"/>
        </w:rPr>
        <w:t xml:space="preserve"> and its range </w:t>
      </w:r>
      <w:r w:rsidR="00D51612" w:rsidRPr="00331B95">
        <w:rPr>
          <w:rFonts w:ascii="Arial" w:hAnsi="Arial"/>
        </w:rPr>
        <w:t xml:space="preserve">may also be expanding </w:t>
      </w:r>
      <w:r w:rsidRPr="00331B95">
        <w:rPr>
          <w:rFonts w:ascii="Arial" w:hAnsi="Arial"/>
        </w:rPr>
        <w:t>northward</w:t>
      </w:r>
      <w:r w:rsidR="00D51612" w:rsidRPr="00331B95">
        <w:rPr>
          <w:rFonts w:ascii="Arial" w:hAnsi="Arial"/>
        </w:rPr>
        <w:t>;</w:t>
      </w:r>
      <w:r w:rsidRPr="00331B95">
        <w:rPr>
          <w:rFonts w:ascii="Arial" w:hAnsi="Arial"/>
        </w:rPr>
        <w:t xml:space="preserve"> </w:t>
      </w:r>
      <w:r w:rsidR="00D51612" w:rsidRPr="00331B95">
        <w:rPr>
          <w:rFonts w:ascii="Arial" w:hAnsi="Arial"/>
        </w:rPr>
        <w:t>however, it</w:t>
      </w:r>
      <w:r w:rsidRPr="00331B95">
        <w:rPr>
          <w:rFonts w:ascii="Arial" w:hAnsi="Arial"/>
        </w:rPr>
        <w:t xml:space="preserve"> has not been </w:t>
      </w:r>
      <w:r w:rsidR="00593993" w:rsidRPr="00331B95">
        <w:rPr>
          <w:rFonts w:ascii="Arial" w:hAnsi="Arial"/>
        </w:rPr>
        <w:t>detected</w:t>
      </w:r>
      <w:r w:rsidRPr="00331B95">
        <w:rPr>
          <w:rFonts w:ascii="Arial" w:hAnsi="Arial"/>
        </w:rPr>
        <w:t xml:space="preserve"> in Massachusetts. </w:t>
      </w:r>
      <w:r w:rsidR="008B4EB2" w:rsidRPr="00331B95">
        <w:rPr>
          <w:rFonts w:ascii="Arial" w:hAnsi="Arial"/>
        </w:rPr>
        <w:t>DPH</w:t>
      </w:r>
      <w:r w:rsidRPr="00331B95">
        <w:rPr>
          <w:rFonts w:ascii="Arial" w:hAnsi="Arial"/>
        </w:rPr>
        <w:t xml:space="preserve"> and </w:t>
      </w:r>
      <w:r w:rsidR="000C6DFA" w:rsidRPr="00331B95">
        <w:rPr>
          <w:rFonts w:ascii="Arial" w:hAnsi="Arial"/>
        </w:rPr>
        <w:t>MCDs</w:t>
      </w:r>
      <w:r w:rsidRPr="00331B95">
        <w:rPr>
          <w:rFonts w:ascii="Arial" w:hAnsi="Arial"/>
        </w:rPr>
        <w:t xml:space="preserve"> will continue to be vigilant for the appearance of this</w:t>
      </w:r>
      <w:r w:rsidR="00D51612" w:rsidRPr="00331B95">
        <w:rPr>
          <w:rFonts w:ascii="Arial" w:hAnsi="Arial"/>
        </w:rPr>
        <w:t xml:space="preserve">, </w:t>
      </w:r>
      <w:r w:rsidR="004C5CBD" w:rsidRPr="00331B95">
        <w:rPr>
          <w:rFonts w:ascii="Arial" w:hAnsi="Arial"/>
        </w:rPr>
        <w:t xml:space="preserve">or </w:t>
      </w:r>
      <w:r w:rsidR="00D51612" w:rsidRPr="00331B95">
        <w:rPr>
          <w:rFonts w:ascii="Arial" w:hAnsi="Arial"/>
        </w:rPr>
        <w:t>any other</w:t>
      </w:r>
      <w:r w:rsidRPr="00331B95">
        <w:rPr>
          <w:rFonts w:ascii="Arial" w:hAnsi="Arial"/>
        </w:rPr>
        <w:t xml:space="preserve"> </w:t>
      </w:r>
      <w:r w:rsidR="00593993" w:rsidRPr="00331B95">
        <w:rPr>
          <w:rFonts w:ascii="Arial" w:hAnsi="Arial"/>
        </w:rPr>
        <w:t xml:space="preserve">invasive mosquito vector </w:t>
      </w:r>
      <w:r w:rsidRPr="00331B95">
        <w:rPr>
          <w:rFonts w:ascii="Arial" w:hAnsi="Arial"/>
        </w:rPr>
        <w:t>species.</w:t>
      </w:r>
    </w:p>
    <w:p w14:paraId="24FE6B56" w14:textId="4F81A436" w:rsidR="008F3CFA" w:rsidRPr="00331B95" w:rsidRDefault="00C912A5" w:rsidP="00331B95">
      <w:pPr>
        <w:pStyle w:val="Heading3"/>
        <w:rPr>
          <w:b w:val="0"/>
          <w:sz w:val="24"/>
          <w:u w:val="single"/>
        </w:rPr>
      </w:pPr>
      <w:r w:rsidRPr="00331B95">
        <w:rPr>
          <w:sz w:val="24"/>
          <w:u w:val="single"/>
        </w:rPr>
        <w:t xml:space="preserve">C. </w:t>
      </w:r>
      <w:r w:rsidR="008F3CFA" w:rsidRPr="00331B95">
        <w:rPr>
          <w:sz w:val="24"/>
          <w:u w:val="single"/>
        </w:rPr>
        <w:t>Introduced</w:t>
      </w:r>
      <w:r w:rsidR="00E7566E" w:rsidRPr="00331B95">
        <w:rPr>
          <w:sz w:val="24"/>
          <w:u w:val="single"/>
        </w:rPr>
        <w:t xml:space="preserve"> or</w:t>
      </w:r>
      <w:r w:rsidR="008F3CFA" w:rsidRPr="00331B95">
        <w:rPr>
          <w:sz w:val="24"/>
          <w:u w:val="single"/>
        </w:rPr>
        <w:t xml:space="preserve"> Emerging</w:t>
      </w:r>
      <w:r w:rsidR="00E7566E" w:rsidRPr="00331B95">
        <w:rPr>
          <w:sz w:val="24"/>
          <w:u w:val="single"/>
        </w:rPr>
        <w:t xml:space="preserve"> </w:t>
      </w:r>
      <w:r w:rsidR="008F3CFA" w:rsidRPr="00331B95">
        <w:rPr>
          <w:sz w:val="24"/>
          <w:u w:val="single"/>
        </w:rPr>
        <w:t>Arboviral Diseases</w:t>
      </w:r>
    </w:p>
    <w:p w14:paraId="3B858F0C" w14:textId="77777777" w:rsidR="00354DEC" w:rsidRPr="00331B95" w:rsidRDefault="00354DEC" w:rsidP="00385111">
      <w:pPr>
        <w:rPr>
          <w:rFonts w:ascii="Arial" w:hAnsi="Arial"/>
          <w:b/>
          <w:u w:val="single"/>
        </w:rPr>
      </w:pPr>
    </w:p>
    <w:p w14:paraId="7725323E" w14:textId="06D834FB" w:rsidR="00CD5E2E" w:rsidRPr="00331B95" w:rsidRDefault="002B3389" w:rsidP="00385111">
      <w:pPr>
        <w:rPr>
          <w:rFonts w:ascii="Arial" w:hAnsi="Arial"/>
        </w:rPr>
      </w:pPr>
      <w:r w:rsidRPr="00331B95">
        <w:rPr>
          <w:rFonts w:ascii="Arial" w:hAnsi="Arial"/>
        </w:rPr>
        <w:t xml:space="preserve">DPH </w:t>
      </w:r>
      <w:r w:rsidR="002D34A7" w:rsidRPr="00331B95">
        <w:rPr>
          <w:rFonts w:ascii="Arial" w:hAnsi="Arial"/>
        </w:rPr>
        <w:t>is continuing</w:t>
      </w:r>
      <w:r w:rsidRPr="00331B95">
        <w:rPr>
          <w:rFonts w:ascii="Arial" w:hAnsi="Arial"/>
        </w:rPr>
        <w:t xml:space="preserve"> to work with its partner agencies to monitor for emerging arboviral diseases. </w:t>
      </w:r>
      <w:r w:rsidR="00B712F2" w:rsidRPr="00331B95">
        <w:rPr>
          <w:rFonts w:ascii="Arial" w:hAnsi="Arial"/>
        </w:rPr>
        <w:t>Every year, Massachusetts residents</w:t>
      </w:r>
      <w:r w:rsidR="007F6D2D" w:rsidRPr="00331B95">
        <w:rPr>
          <w:rFonts w:ascii="Arial" w:hAnsi="Arial"/>
        </w:rPr>
        <w:t xml:space="preserve"> traveling abroad</w:t>
      </w:r>
      <w:r w:rsidR="00E62BDD" w:rsidRPr="00331B95">
        <w:rPr>
          <w:rFonts w:ascii="Arial" w:hAnsi="Arial"/>
        </w:rPr>
        <w:t>,</w:t>
      </w:r>
      <w:r w:rsidR="007F6D2D" w:rsidRPr="00331B95">
        <w:rPr>
          <w:rFonts w:ascii="Arial" w:hAnsi="Arial"/>
        </w:rPr>
        <w:t xml:space="preserve"> become</w:t>
      </w:r>
      <w:r w:rsidR="00B712F2" w:rsidRPr="00331B95">
        <w:rPr>
          <w:rFonts w:ascii="Arial" w:hAnsi="Arial"/>
        </w:rPr>
        <w:t xml:space="preserve"> infected with mosquito-borne diseases </w:t>
      </w:r>
      <w:r w:rsidR="00E62BDD" w:rsidRPr="00331B95">
        <w:rPr>
          <w:rFonts w:ascii="Arial" w:hAnsi="Arial"/>
        </w:rPr>
        <w:t>such as</w:t>
      </w:r>
      <w:r w:rsidR="00B712F2" w:rsidRPr="00331B95">
        <w:rPr>
          <w:rFonts w:ascii="Arial" w:hAnsi="Arial"/>
        </w:rPr>
        <w:t xml:space="preserve"> dengue</w:t>
      </w:r>
      <w:r w:rsidR="0085204E" w:rsidRPr="00331B95">
        <w:rPr>
          <w:rFonts w:ascii="Arial" w:hAnsi="Arial"/>
        </w:rPr>
        <w:t xml:space="preserve">, </w:t>
      </w:r>
      <w:r w:rsidR="00B712F2" w:rsidRPr="00331B95">
        <w:rPr>
          <w:rFonts w:ascii="Arial" w:hAnsi="Arial"/>
        </w:rPr>
        <w:t>malaria</w:t>
      </w:r>
      <w:r w:rsidR="002242F2" w:rsidRPr="00331B95">
        <w:rPr>
          <w:rFonts w:ascii="Arial" w:hAnsi="Arial"/>
        </w:rPr>
        <w:t>,</w:t>
      </w:r>
      <w:r w:rsidR="0085204E" w:rsidRPr="00331B95">
        <w:rPr>
          <w:rFonts w:ascii="Arial" w:hAnsi="Arial"/>
        </w:rPr>
        <w:t xml:space="preserve"> chikungun</w:t>
      </w:r>
      <w:r w:rsidR="00E62BDD" w:rsidRPr="00331B95">
        <w:rPr>
          <w:rFonts w:ascii="Arial" w:hAnsi="Arial"/>
        </w:rPr>
        <w:t>y</w:t>
      </w:r>
      <w:r w:rsidR="007F6D2D" w:rsidRPr="00331B95">
        <w:rPr>
          <w:rFonts w:ascii="Arial" w:hAnsi="Arial"/>
        </w:rPr>
        <w:t>a</w:t>
      </w:r>
      <w:r w:rsidR="002242F2" w:rsidRPr="00331B95">
        <w:rPr>
          <w:rFonts w:ascii="Arial" w:hAnsi="Arial"/>
        </w:rPr>
        <w:t xml:space="preserve"> and Zika</w:t>
      </w:r>
      <w:r w:rsidR="007F6D2D" w:rsidRPr="00331B95">
        <w:rPr>
          <w:rFonts w:ascii="Arial" w:hAnsi="Arial"/>
        </w:rPr>
        <w:t xml:space="preserve">. </w:t>
      </w:r>
      <w:r w:rsidRPr="00331B95">
        <w:rPr>
          <w:rFonts w:ascii="Arial" w:hAnsi="Arial"/>
        </w:rPr>
        <w:t xml:space="preserve">Given </w:t>
      </w:r>
      <w:r w:rsidR="00807B1D" w:rsidRPr="00331B95">
        <w:rPr>
          <w:rFonts w:ascii="Arial" w:hAnsi="Arial"/>
        </w:rPr>
        <w:t xml:space="preserve">the species of mosquitoes that </w:t>
      </w:r>
      <w:r w:rsidR="00E62BDD" w:rsidRPr="00331B95">
        <w:rPr>
          <w:rFonts w:ascii="Arial" w:hAnsi="Arial"/>
        </w:rPr>
        <w:t xml:space="preserve">are </w:t>
      </w:r>
      <w:r w:rsidR="00807B1D" w:rsidRPr="00331B95">
        <w:rPr>
          <w:rFonts w:ascii="Arial" w:hAnsi="Arial"/>
        </w:rPr>
        <w:t xml:space="preserve">currently </w:t>
      </w:r>
      <w:r w:rsidR="00E62BDD" w:rsidRPr="00331B95">
        <w:rPr>
          <w:rFonts w:ascii="Arial" w:hAnsi="Arial"/>
        </w:rPr>
        <w:t>found</w:t>
      </w:r>
      <w:r w:rsidR="00807B1D" w:rsidRPr="00331B95">
        <w:rPr>
          <w:rFonts w:ascii="Arial" w:hAnsi="Arial"/>
        </w:rPr>
        <w:t xml:space="preserve"> in Massachusetts, </w:t>
      </w:r>
      <w:r w:rsidR="00E62BDD" w:rsidRPr="00331B95">
        <w:rPr>
          <w:rFonts w:ascii="Arial" w:hAnsi="Arial"/>
        </w:rPr>
        <w:t xml:space="preserve">it is </w:t>
      </w:r>
      <w:r w:rsidR="002242F2" w:rsidRPr="00331B95">
        <w:rPr>
          <w:rFonts w:ascii="Arial" w:hAnsi="Arial"/>
        </w:rPr>
        <w:t>very un</w:t>
      </w:r>
      <w:r w:rsidR="00E62BDD" w:rsidRPr="00331B95">
        <w:rPr>
          <w:rFonts w:ascii="Arial" w:hAnsi="Arial"/>
        </w:rPr>
        <w:t>likely</w:t>
      </w:r>
      <w:r w:rsidR="00807B1D" w:rsidRPr="00331B95">
        <w:rPr>
          <w:rFonts w:ascii="Arial" w:hAnsi="Arial"/>
        </w:rPr>
        <w:t xml:space="preserve"> that </w:t>
      </w:r>
      <w:r w:rsidR="006D7144" w:rsidRPr="00331B95">
        <w:rPr>
          <w:rFonts w:ascii="Arial" w:hAnsi="Arial"/>
        </w:rPr>
        <w:t xml:space="preserve">these diseases </w:t>
      </w:r>
      <w:r w:rsidR="002242F2" w:rsidRPr="00331B95">
        <w:rPr>
          <w:rFonts w:ascii="Arial" w:hAnsi="Arial"/>
        </w:rPr>
        <w:t xml:space="preserve">will </w:t>
      </w:r>
      <w:r w:rsidR="006D7144" w:rsidRPr="00331B95">
        <w:rPr>
          <w:rFonts w:ascii="Arial" w:hAnsi="Arial"/>
        </w:rPr>
        <w:t>become established</w:t>
      </w:r>
      <w:r w:rsidR="008D0EBD" w:rsidRPr="00331B95">
        <w:rPr>
          <w:rFonts w:ascii="Arial" w:hAnsi="Arial"/>
        </w:rPr>
        <w:t xml:space="preserve"> at this time</w:t>
      </w:r>
      <w:r w:rsidR="006D7144" w:rsidRPr="00331B95">
        <w:rPr>
          <w:rFonts w:ascii="Arial" w:hAnsi="Arial"/>
        </w:rPr>
        <w:t>.</w:t>
      </w:r>
    </w:p>
    <w:p w14:paraId="6905740D" w14:textId="77777777" w:rsidR="00CD5E2E" w:rsidRPr="00331B95" w:rsidRDefault="00CD5E2E" w:rsidP="00385111">
      <w:pPr>
        <w:rPr>
          <w:rFonts w:ascii="Arial" w:hAnsi="Arial"/>
        </w:rPr>
      </w:pPr>
    </w:p>
    <w:p w14:paraId="1141F68F" w14:textId="2F7537A8" w:rsidR="0085204E" w:rsidRPr="00331B95" w:rsidRDefault="002D34A7" w:rsidP="00385111">
      <w:pPr>
        <w:rPr>
          <w:rFonts w:ascii="Arial" w:hAnsi="Arial"/>
        </w:rPr>
      </w:pPr>
      <w:r w:rsidRPr="00331B95">
        <w:rPr>
          <w:rFonts w:ascii="Arial" w:hAnsi="Arial"/>
        </w:rPr>
        <w:t xml:space="preserve">However, </w:t>
      </w:r>
      <w:r w:rsidR="00E7566E" w:rsidRPr="00331B95">
        <w:rPr>
          <w:rFonts w:ascii="Arial" w:hAnsi="Arial"/>
        </w:rPr>
        <w:t>the diagnosis</w:t>
      </w:r>
      <w:r w:rsidR="0085204E" w:rsidRPr="00331B95">
        <w:rPr>
          <w:rFonts w:ascii="Arial" w:hAnsi="Arial"/>
        </w:rPr>
        <w:t xml:space="preserve"> of </w:t>
      </w:r>
      <w:r w:rsidR="0038644A" w:rsidRPr="00331B95">
        <w:rPr>
          <w:rFonts w:ascii="Arial" w:hAnsi="Arial"/>
        </w:rPr>
        <w:t>any arboviral disease</w:t>
      </w:r>
      <w:r w:rsidR="0085204E" w:rsidRPr="00331B95">
        <w:rPr>
          <w:rFonts w:ascii="Arial" w:hAnsi="Arial"/>
        </w:rPr>
        <w:t xml:space="preserve"> in Massachusetts residents is reportable to</w:t>
      </w:r>
      <w:r w:rsidR="00956A09" w:rsidRPr="00331B95">
        <w:rPr>
          <w:rFonts w:ascii="Arial" w:hAnsi="Arial"/>
        </w:rPr>
        <w:t xml:space="preserve"> the LBOH and </w:t>
      </w:r>
      <w:r w:rsidR="008B4EB2" w:rsidRPr="00331B95">
        <w:rPr>
          <w:rFonts w:ascii="Arial" w:hAnsi="Arial"/>
        </w:rPr>
        <w:t>DPH</w:t>
      </w:r>
      <w:r w:rsidR="0085204E" w:rsidRPr="00331B95">
        <w:rPr>
          <w:rFonts w:ascii="Arial" w:hAnsi="Arial"/>
        </w:rPr>
        <w:t xml:space="preserve"> </w:t>
      </w:r>
      <w:r w:rsidRPr="00331B95">
        <w:rPr>
          <w:rFonts w:ascii="Arial" w:hAnsi="Arial"/>
        </w:rPr>
        <w:t>(</w:t>
      </w:r>
      <w:hyperlink r:id="rId28" w:history="1">
        <w:r w:rsidR="00F17139" w:rsidRPr="00331B95">
          <w:rPr>
            <w:rStyle w:val="Hyperlink"/>
            <w:rFonts w:ascii="Arial" w:hAnsi="Arial"/>
          </w:rPr>
          <w:t>105 CMR 300.00: Reportable diseases, surveillance, and isolation and quarantine requirements | Mass.gov</w:t>
        </w:r>
      </w:hyperlink>
      <w:r w:rsidR="00A43165" w:rsidRPr="00331B95">
        <w:rPr>
          <w:rFonts w:ascii="Arial" w:hAnsi="Arial"/>
        </w:rPr>
        <w:t xml:space="preserve">) </w:t>
      </w:r>
      <w:r w:rsidR="0085204E" w:rsidRPr="00331B95">
        <w:rPr>
          <w:rFonts w:ascii="Arial" w:hAnsi="Arial"/>
        </w:rPr>
        <w:t xml:space="preserve">and </w:t>
      </w:r>
      <w:r w:rsidR="0038644A" w:rsidRPr="00331B95">
        <w:rPr>
          <w:rFonts w:ascii="Arial" w:hAnsi="Arial"/>
        </w:rPr>
        <w:t>requires</w:t>
      </w:r>
      <w:r w:rsidR="0085204E" w:rsidRPr="00331B95">
        <w:rPr>
          <w:rFonts w:ascii="Arial" w:hAnsi="Arial"/>
        </w:rPr>
        <w:t xml:space="preserve"> public health investigation. If </w:t>
      </w:r>
      <w:r w:rsidR="00A43165" w:rsidRPr="00331B95">
        <w:rPr>
          <w:rFonts w:ascii="Arial" w:hAnsi="Arial"/>
        </w:rPr>
        <w:t xml:space="preserve">an </w:t>
      </w:r>
      <w:r w:rsidR="0085204E" w:rsidRPr="00331B95">
        <w:rPr>
          <w:rFonts w:ascii="Arial" w:hAnsi="Arial"/>
        </w:rPr>
        <w:t>investigation indicates that the disease was acquired locally (</w:t>
      </w:r>
      <w:r w:rsidR="00283865" w:rsidRPr="00331B95">
        <w:rPr>
          <w:rFonts w:ascii="Arial" w:hAnsi="Arial"/>
        </w:rPr>
        <w:t>i.e. NOT</w:t>
      </w:r>
      <w:r w:rsidR="0085204E" w:rsidRPr="00331B95">
        <w:rPr>
          <w:rFonts w:ascii="Arial" w:hAnsi="Arial"/>
        </w:rPr>
        <w:t xml:space="preserve"> acquired through foreign travel)</w:t>
      </w:r>
      <w:r w:rsidR="00A43165" w:rsidRPr="00331B95">
        <w:rPr>
          <w:rFonts w:ascii="Arial" w:hAnsi="Arial"/>
        </w:rPr>
        <w:t>,</w:t>
      </w:r>
      <w:r w:rsidR="00827FDB" w:rsidRPr="00331B95">
        <w:rPr>
          <w:rFonts w:ascii="Arial" w:hAnsi="Arial"/>
        </w:rPr>
        <w:t xml:space="preserve"> </w:t>
      </w:r>
      <w:r w:rsidR="008B4EB2" w:rsidRPr="00331B95">
        <w:rPr>
          <w:rFonts w:ascii="Arial" w:hAnsi="Arial"/>
        </w:rPr>
        <w:t>DPH</w:t>
      </w:r>
      <w:r w:rsidR="00827FDB" w:rsidRPr="00331B95">
        <w:rPr>
          <w:rFonts w:ascii="Arial" w:hAnsi="Arial"/>
        </w:rPr>
        <w:t xml:space="preserve"> </w:t>
      </w:r>
      <w:r w:rsidRPr="00331B95">
        <w:rPr>
          <w:rFonts w:ascii="Arial" w:hAnsi="Arial"/>
        </w:rPr>
        <w:t>may</w:t>
      </w:r>
      <w:r w:rsidR="00827FDB" w:rsidRPr="00331B95">
        <w:rPr>
          <w:rFonts w:ascii="Arial" w:hAnsi="Arial"/>
        </w:rPr>
        <w:t xml:space="preserve"> test bank</w:t>
      </w:r>
      <w:r w:rsidR="0038644A" w:rsidRPr="00331B95">
        <w:rPr>
          <w:rFonts w:ascii="Arial" w:hAnsi="Arial"/>
        </w:rPr>
        <w:t>ed</w:t>
      </w:r>
      <w:r w:rsidR="002B3389" w:rsidRPr="00331B95">
        <w:rPr>
          <w:rFonts w:ascii="Arial" w:hAnsi="Arial"/>
        </w:rPr>
        <w:t xml:space="preserve"> </w:t>
      </w:r>
      <w:r w:rsidR="00827FDB" w:rsidRPr="00331B95">
        <w:rPr>
          <w:rFonts w:ascii="Arial" w:hAnsi="Arial"/>
        </w:rPr>
        <w:t xml:space="preserve">mosquito specimens for the presence of the </w:t>
      </w:r>
      <w:r w:rsidR="00956A09" w:rsidRPr="00331B95">
        <w:rPr>
          <w:rFonts w:ascii="Arial" w:hAnsi="Arial"/>
        </w:rPr>
        <w:t xml:space="preserve">virus </w:t>
      </w:r>
      <w:r w:rsidR="00827FDB" w:rsidRPr="00331B95">
        <w:rPr>
          <w:rFonts w:ascii="Arial" w:hAnsi="Arial"/>
        </w:rPr>
        <w:t xml:space="preserve">and/or perform enhanced mosquito surveillance, alone or in conjunction with a local </w:t>
      </w:r>
      <w:r w:rsidR="00126FD4" w:rsidRPr="00331B95">
        <w:rPr>
          <w:rFonts w:ascii="Arial" w:hAnsi="Arial"/>
        </w:rPr>
        <w:t>MCD</w:t>
      </w:r>
      <w:r w:rsidR="00827FDB" w:rsidRPr="00331B95">
        <w:rPr>
          <w:rFonts w:ascii="Arial" w:hAnsi="Arial"/>
        </w:rPr>
        <w:t xml:space="preserve">, to assess </w:t>
      </w:r>
      <w:r w:rsidR="00A43165" w:rsidRPr="00331B95">
        <w:rPr>
          <w:rFonts w:ascii="Arial" w:hAnsi="Arial"/>
        </w:rPr>
        <w:t xml:space="preserve">the </w:t>
      </w:r>
      <w:r w:rsidR="00827FDB" w:rsidRPr="00331B95">
        <w:rPr>
          <w:rFonts w:ascii="Arial" w:hAnsi="Arial"/>
        </w:rPr>
        <w:t>risk</w:t>
      </w:r>
      <w:r w:rsidR="00A43165" w:rsidRPr="00331B95">
        <w:rPr>
          <w:rFonts w:ascii="Arial" w:hAnsi="Arial"/>
        </w:rPr>
        <w:t xml:space="preserve"> to public health</w:t>
      </w:r>
      <w:r w:rsidR="00827FDB" w:rsidRPr="00331B95">
        <w:rPr>
          <w:rFonts w:ascii="Arial" w:hAnsi="Arial"/>
        </w:rPr>
        <w:t xml:space="preserve">. Specific surveillance and response activities </w:t>
      </w:r>
      <w:r w:rsidR="00E01859" w:rsidRPr="00331B95">
        <w:rPr>
          <w:rFonts w:ascii="Arial" w:hAnsi="Arial"/>
        </w:rPr>
        <w:t>will</w:t>
      </w:r>
      <w:r w:rsidR="00827FDB" w:rsidRPr="00331B95">
        <w:rPr>
          <w:rFonts w:ascii="Arial" w:hAnsi="Arial"/>
        </w:rPr>
        <w:t xml:space="preserve"> be situation dependent and </w:t>
      </w:r>
      <w:r w:rsidR="00E01859" w:rsidRPr="00331B95">
        <w:rPr>
          <w:rFonts w:ascii="Arial" w:hAnsi="Arial"/>
        </w:rPr>
        <w:t>will</w:t>
      </w:r>
      <w:r w:rsidR="00827FDB" w:rsidRPr="00331B95">
        <w:rPr>
          <w:rFonts w:ascii="Arial" w:hAnsi="Arial"/>
        </w:rPr>
        <w:t xml:space="preserve"> be </w:t>
      </w:r>
      <w:r w:rsidR="002B3389" w:rsidRPr="00331B95">
        <w:rPr>
          <w:rFonts w:ascii="Arial" w:hAnsi="Arial"/>
        </w:rPr>
        <w:t xml:space="preserve">determined </w:t>
      </w:r>
      <w:r w:rsidR="00827FDB" w:rsidRPr="00331B95">
        <w:rPr>
          <w:rFonts w:ascii="Arial" w:hAnsi="Arial"/>
        </w:rPr>
        <w:t xml:space="preserve">drawing on the expertise of all partners. Specific public health risk messages </w:t>
      </w:r>
      <w:r w:rsidR="00E01859" w:rsidRPr="00331B95">
        <w:rPr>
          <w:rFonts w:ascii="Arial" w:hAnsi="Arial"/>
        </w:rPr>
        <w:t>will</w:t>
      </w:r>
      <w:r w:rsidR="00827FDB" w:rsidRPr="00331B95">
        <w:rPr>
          <w:rFonts w:ascii="Arial" w:hAnsi="Arial"/>
        </w:rPr>
        <w:t xml:space="preserve"> be developed, shared with local partners, and </w:t>
      </w:r>
      <w:r w:rsidR="00A43165" w:rsidRPr="00331B95">
        <w:rPr>
          <w:rFonts w:ascii="Arial" w:hAnsi="Arial"/>
        </w:rPr>
        <w:t>communicated</w:t>
      </w:r>
      <w:r w:rsidR="00827FDB" w:rsidRPr="00331B95">
        <w:rPr>
          <w:rFonts w:ascii="Arial" w:hAnsi="Arial"/>
        </w:rPr>
        <w:t xml:space="preserve"> to the public</w:t>
      </w:r>
      <w:r w:rsidR="0038644A" w:rsidRPr="00331B95">
        <w:rPr>
          <w:rFonts w:ascii="Arial" w:hAnsi="Arial"/>
        </w:rPr>
        <w:t xml:space="preserve"> </w:t>
      </w:r>
      <w:r w:rsidR="00827FDB" w:rsidRPr="00331B95">
        <w:rPr>
          <w:rFonts w:ascii="Arial" w:hAnsi="Arial"/>
        </w:rPr>
        <w:t>as indicated.</w:t>
      </w:r>
    </w:p>
    <w:p w14:paraId="2A9C8BA4" w14:textId="77777777" w:rsidR="008256EA" w:rsidRPr="00331B95" w:rsidRDefault="008256EA" w:rsidP="00385111">
      <w:pPr>
        <w:rPr>
          <w:rFonts w:ascii="Arial" w:hAnsi="Arial"/>
        </w:rPr>
      </w:pPr>
    </w:p>
    <w:p w14:paraId="52A5D530" w14:textId="1F177B1F" w:rsidR="00CD3FC6" w:rsidRPr="00331B95" w:rsidRDefault="00827FDB" w:rsidP="00385111">
      <w:pPr>
        <w:rPr>
          <w:rFonts w:ascii="Arial" w:hAnsi="Arial"/>
        </w:rPr>
      </w:pPr>
      <w:r w:rsidRPr="00331B95">
        <w:rPr>
          <w:rFonts w:ascii="Arial" w:hAnsi="Arial"/>
        </w:rPr>
        <w:t xml:space="preserve">In addition, </w:t>
      </w:r>
      <w:r w:rsidR="008B4EB2" w:rsidRPr="00331B95">
        <w:rPr>
          <w:rFonts w:ascii="Arial" w:hAnsi="Arial"/>
        </w:rPr>
        <w:t>DPH</w:t>
      </w:r>
      <w:r w:rsidR="00E01859" w:rsidRPr="00331B95">
        <w:rPr>
          <w:rFonts w:ascii="Arial" w:hAnsi="Arial"/>
        </w:rPr>
        <w:t xml:space="preserve">, as part of </w:t>
      </w:r>
      <w:r w:rsidR="00A43165" w:rsidRPr="00331B95">
        <w:rPr>
          <w:rFonts w:ascii="Arial" w:hAnsi="Arial"/>
        </w:rPr>
        <w:t xml:space="preserve">its </w:t>
      </w:r>
      <w:r w:rsidR="00E01859" w:rsidRPr="00331B95">
        <w:rPr>
          <w:rFonts w:ascii="Arial" w:hAnsi="Arial"/>
        </w:rPr>
        <w:t>routine surveillance,</w:t>
      </w:r>
      <w:r w:rsidRPr="00331B95">
        <w:rPr>
          <w:rFonts w:ascii="Arial" w:hAnsi="Arial"/>
        </w:rPr>
        <w:t xml:space="preserve"> </w:t>
      </w:r>
      <w:r w:rsidR="00A43165" w:rsidRPr="00331B95">
        <w:rPr>
          <w:rFonts w:ascii="Arial" w:hAnsi="Arial"/>
        </w:rPr>
        <w:t>has the potential to</w:t>
      </w:r>
      <w:r w:rsidR="00E01859" w:rsidRPr="00331B95">
        <w:rPr>
          <w:rFonts w:ascii="Arial" w:hAnsi="Arial"/>
        </w:rPr>
        <w:t xml:space="preserve"> test a portion of trapped and submitted mosquitoes with a non-specific screening test which, if positive, would trigger more specific testing to detect an introduced or emerging disease. </w:t>
      </w:r>
    </w:p>
    <w:p w14:paraId="3EF07EA2" w14:textId="77777777" w:rsidR="00E7566E" w:rsidRPr="00331B95" w:rsidRDefault="00E7566E" w:rsidP="00E7566E">
      <w:pPr>
        <w:pStyle w:val="NormalWeb"/>
        <w:spacing w:before="0" w:beforeAutospacing="0" w:after="0" w:afterAutospacing="0"/>
        <w:rPr>
          <w:rFonts w:ascii="Arial" w:hAnsi="Arial"/>
        </w:rPr>
      </w:pPr>
    </w:p>
    <w:p w14:paraId="2B36F1C8" w14:textId="74772892" w:rsidR="00E7566E" w:rsidRPr="00331B95" w:rsidRDefault="3676C4C9" w:rsidP="3845D2E1">
      <w:pPr>
        <w:pStyle w:val="NormalWeb"/>
        <w:spacing w:before="0" w:beforeAutospacing="0" w:after="0" w:afterAutospacing="0"/>
        <w:rPr>
          <w:rFonts w:ascii="Arial" w:hAnsi="Arial"/>
        </w:rPr>
      </w:pPr>
      <w:r w:rsidRPr="00331B95">
        <w:rPr>
          <w:rFonts w:ascii="Arial" w:hAnsi="Arial"/>
        </w:rPr>
        <w:t>T</w:t>
      </w:r>
      <w:r w:rsidR="2B8ECB87" w:rsidRPr="00331B95">
        <w:rPr>
          <w:rFonts w:ascii="Arial" w:hAnsi="Arial"/>
        </w:rPr>
        <w:t xml:space="preserve">esting for </w:t>
      </w:r>
      <w:r w:rsidR="6162B8EB" w:rsidRPr="00331B95">
        <w:rPr>
          <w:rFonts w:ascii="Arial" w:hAnsi="Arial"/>
        </w:rPr>
        <w:t>non-endemic</w:t>
      </w:r>
      <w:r w:rsidR="2B8ECB87" w:rsidRPr="00331B95">
        <w:rPr>
          <w:rFonts w:ascii="Arial" w:hAnsi="Arial"/>
        </w:rPr>
        <w:t xml:space="preserve"> arboviruses </w:t>
      </w:r>
      <w:r w:rsidR="003DF60A" w:rsidRPr="00331B95">
        <w:rPr>
          <w:rFonts w:ascii="Arial" w:hAnsi="Arial"/>
        </w:rPr>
        <w:t>is</w:t>
      </w:r>
      <w:r w:rsidRPr="00331B95">
        <w:rPr>
          <w:rFonts w:ascii="Arial" w:hAnsi="Arial"/>
        </w:rPr>
        <w:t xml:space="preserve"> not </w:t>
      </w:r>
      <w:r w:rsidR="2B8ECB87" w:rsidRPr="00331B95">
        <w:rPr>
          <w:rFonts w:ascii="Arial" w:hAnsi="Arial"/>
        </w:rPr>
        <w:t>routine</w:t>
      </w:r>
      <w:r w:rsidR="003DF60A" w:rsidRPr="00331B95">
        <w:rPr>
          <w:rFonts w:ascii="Arial" w:hAnsi="Arial"/>
        </w:rPr>
        <w:t>ly performed</w:t>
      </w:r>
      <w:r w:rsidR="1DCCD174" w:rsidRPr="00331B95">
        <w:rPr>
          <w:rFonts w:ascii="Arial" w:hAnsi="Arial"/>
        </w:rPr>
        <w:t xml:space="preserve"> at the </w:t>
      </w:r>
      <w:r w:rsidR="737E5B41" w:rsidRPr="00331B95">
        <w:rPr>
          <w:rFonts w:ascii="Arial" w:hAnsi="Arial"/>
        </w:rPr>
        <w:t>MA SPHL.</w:t>
      </w:r>
      <w:r w:rsidR="2B8ECB87" w:rsidRPr="00331B95">
        <w:rPr>
          <w:rFonts w:ascii="Arial" w:hAnsi="Arial"/>
        </w:rPr>
        <w:t xml:space="preserve"> Decisions to </w:t>
      </w:r>
      <w:r w:rsidR="294C08C5" w:rsidRPr="00331B95">
        <w:rPr>
          <w:rFonts w:ascii="Arial" w:hAnsi="Arial"/>
        </w:rPr>
        <w:t>perform</w:t>
      </w:r>
      <w:r w:rsidR="2B8ECB87" w:rsidRPr="00331B95">
        <w:rPr>
          <w:rFonts w:ascii="Arial" w:hAnsi="Arial"/>
        </w:rPr>
        <w:t xml:space="preserve"> surveillance for </w:t>
      </w:r>
      <w:r w:rsidR="294C08C5" w:rsidRPr="00331B95">
        <w:rPr>
          <w:rFonts w:ascii="Arial" w:hAnsi="Arial"/>
        </w:rPr>
        <w:t xml:space="preserve">any </w:t>
      </w:r>
      <w:r w:rsidRPr="00331B95">
        <w:rPr>
          <w:rFonts w:ascii="Arial" w:hAnsi="Arial"/>
        </w:rPr>
        <w:t>arboviral pathogen</w:t>
      </w:r>
      <w:r w:rsidR="003DF60A" w:rsidRPr="00331B95">
        <w:rPr>
          <w:rFonts w:ascii="Arial" w:hAnsi="Arial"/>
        </w:rPr>
        <w:t xml:space="preserve"> within local mosquitoes </w:t>
      </w:r>
      <w:r w:rsidR="2B8ECB87" w:rsidRPr="00331B95">
        <w:rPr>
          <w:rFonts w:ascii="Arial" w:hAnsi="Arial"/>
        </w:rPr>
        <w:t xml:space="preserve">will be based on information </w:t>
      </w:r>
      <w:r w:rsidR="294C08C5" w:rsidRPr="00331B95">
        <w:rPr>
          <w:rFonts w:ascii="Arial" w:hAnsi="Arial"/>
        </w:rPr>
        <w:t>indicating</w:t>
      </w:r>
      <w:r w:rsidR="2B8ECB87" w:rsidRPr="00331B95">
        <w:rPr>
          <w:rFonts w:ascii="Arial" w:hAnsi="Arial"/>
        </w:rPr>
        <w:t xml:space="preserve"> new or unusual activity and/or local environmental detection of mosquito vectors that </w:t>
      </w:r>
      <w:r w:rsidR="746CFFA2" w:rsidRPr="00331B95">
        <w:rPr>
          <w:rFonts w:ascii="Arial" w:hAnsi="Arial"/>
        </w:rPr>
        <w:t xml:space="preserve">could </w:t>
      </w:r>
      <w:r w:rsidR="2B8ECB87" w:rsidRPr="00331B95">
        <w:rPr>
          <w:rFonts w:ascii="Arial" w:hAnsi="Arial"/>
        </w:rPr>
        <w:t>support new viral agents</w:t>
      </w:r>
      <w:r w:rsidR="294C08C5" w:rsidRPr="00331B95">
        <w:rPr>
          <w:rFonts w:ascii="Arial" w:hAnsi="Arial"/>
        </w:rPr>
        <w:t xml:space="preserve">. </w:t>
      </w:r>
      <w:r w:rsidR="2B8ECB87" w:rsidRPr="00331B95">
        <w:rPr>
          <w:rFonts w:ascii="Arial" w:hAnsi="Arial"/>
        </w:rPr>
        <w:t xml:space="preserve">This </w:t>
      </w:r>
      <w:r w:rsidR="003DF60A" w:rsidRPr="00331B95">
        <w:rPr>
          <w:rFonts w:ascii="Arial" w:hAnsi="Arial"/>
        </w:rPr>
        <w:t xml:space="preserve">continues to be </w:t>
      </w:r>
      <w:r w:rsidR="2B8ECB87" w:rsidRPr="00331B95">
        <w:rPr>
          <w:rFonts w:ascii="Arial" w:hAnsi="Arial"/>
        </w:rPr>
        <w:t xml:space="preserve">part of an ongoing risk assessment performed by </w:t>
      </w:r>
      <w:r w:rsidR="6B2495D8" w:rsidRPr="00331B95">
        <w:rPr>
          <w:rFonts w:ascii="Arial" w:hAnsi="Arial"/>
        </w:rPr>
        <w:t>DPH</w:t>
      </w:r>
      <w:r w:rsidR="2B8ECB87" w:rsidRPr="00331B95">
        <w:rPr>
          <w:rFonts w:ascii="Arial" w:hAnsi="Arial"/>
        </w:rPr>
        <w:t xml:space="preserve"> and CDC’s Arbovirus Surveillance Network.</w:t>
      </w:r>
    </w:p>
    <w:p w14:paraId="75E652D4" w14:textId="77777777" w:rsidR="00E7566E" w:rsidRPr="00331B95" w:rsidRDefault="00E7566E" w:rsidP="00C30F16">
      <w:pPr>
        <w:pStyle w:val="NormalWeb"/>
        <w:spacing w:before="0" w:beforeAutospacing="0" w:after="0" w:afterAutospacing="0"/>
        <w:rPr>
          <w:rFonts w:ascii="Arial" w:hAnsi="Arial"/>
        </w:rPr>
      </w:pPr>
    </w:p>
    <w:p w14:paraId="7728465B" w14:textId="77777777" w:rsidR="00832868" w:rsidRPr="00331B95" w:rsidRDefault="00832868" w:rsidP="00331B95">
      <w:pPr>
        <w:pStyle w:val="Heading3"/>
        <w:rPr>
          <w:b w:val="0"/>
          <w:sz w:val="24"/>
          <w:u w:val="single"/>
        </w:rPr>
      </w:pPr>
      <w:r w:rsidRPr="00331B95">
        <w:rPr>
          <w:sz w:val="24"/>
          <w:u w:val="single"/>
        </w:rPr>
        <w:t>D. Insecticide Resistance</w:t>
      </w:r>
    </w:p>
    <w:p w14:paraId="5F20032C" w14:textId="77777777" w:rsidR="00832868" w:rsidRPr="00331B95" w:rsidRDefault="00832868" w:rsidP="00E7566E">
      <w:pPr>
        <w:pStyle w:val="NormalWeb"/>
        <w:spacing w:before="0" w:beforeAutospacing="0" w:after="0" w:afterAutospacing="0"/>
        <w:rPr>
          <w:rFonts w:ascii="Arial" w:hAnsi="Arial"/>
        </w:rPr>
      </w:pPr>
    </w:p>
    <w:p w14:paraId="6A26A166" w14:textId="0D59E4AD" w:rsidR="00B84B55" w:rsidRPr="00331B95" w:rsidRDefault="00B84B55" w:rsidP="00B84B55">
      <w:pPr>
        <w:rPr>
          <w:rFonts w:ascii="Arial" w:hAnsi="Arial"/>
        </w:rPr>
      </w:pPr>
      <w:r w:rsidRPr="00331B95">
        <w:rPr>
          <w:rFonts w:ascii="Arial" w:hAnsi="Arial"/>
        </w:rPr>
        <w:t>Adulticiding products used to control vector species for arboviral diseases endemic should be assessed routinely to ensure they are efficacious. In 2024, MDPH, MDAR, and partnering MCDs conducted ground insecticide bioassay cage trials on</w:t>
      </w:r>
      <w:r w:rsidR="00F00A09" w:rsidRPr="00331B95">
        <w:rPr>
          <w:rFonts w:ascii="Arial" w:hAnsi="Arial"/>
        </w:rPr>
        <w:t xml:space="preserve"> mosquito vectors critical for EEE </w:t>
      </w:r>
      <w:r w:rsidR="002127C3" w:rsidRPr="00331B95">
        <w:rPr>
          <w:rFonts w:ascii="Arial" w:hAnsi="Arial"/>
        </w:rPr>
        <w:t>transmission</w:t>
      </w:r>
      <w:r w:rsidRPr="00331B95">
        <w:rPr>
          <w:rFonts w:ascii="Arial" w:hAnsi="Arial"/>
        </w:rPr>
        <w:t xml:space="preserve">. The purpose of this assay was to </w:t>
      </w:r>
      <w:r w:rsidR="00065EEA" w:rsidRPr="00331B95">
        <w:rPr>
          <w:rFonts w:ascii="Arial" w:hAnsi="Arial"/>
        </w:rPr>
        <w:t>monitor for development of</w:t>
      </w:r>
      <w:r w:rsidRPr="00331B95">
        <w:rPr>
          <w:rFonts w:ascii="Arial" w:hAnsi="Arial"/>
        </w:rPr>
        <w:t xml:space="preserve"> resistance </w:t>
      </w:r>
      <w:r w:rsidR="00065EEA" w:rsidRPr="00331B95">
        <w:rPr>
          <w:rFonts w:ascii="Arial" w:hAnsi="Arial"/>
        </w:rPr>
        <w:t>to</w:t>
      </w:r>
      <w:r w:rsidRPr="00331B95">
        <w:rPr>
          <w:rFonts w:ascii="Arial" w:hAnsi="Arial"/>
        </w:rPr>
        <w:t xml:space="preserve"> two </w:t>
      </w:r>
      <w:r w:rsidR="00065EEA" w:rsidRPr="00331B95">
        <w:rPr>
          <w:rFonts w:ascii="Arial" w:hAnsi="Arial"/>
        </w:rPr>
        <w:t xml:space="preserve">insecticidal </w:t>
      </w:r>
      <w:r w:rsidRPr="00331B95">
        <w:rPr>
          <w:rFonts w:ascii="Arial" w:hAnsi="Arial"/>
        </w:rPr>
        <w:t xml:space="preserve">products licensed for mosquito control applications in Massachusetts. The products, Anvil 10+10 and Zenivex, were tested on the main mammal-biting mosquito vector, </w:t>
      </w:r>
      <w:r w:rsidRPr="00331B95">
        <w:rPr>
          <w:rFonts w:ascii="Arial" w:hAnsi="Arial"/>
          <w:i/>
        </w:rPr>
        <w:t>Coquillettidia perturbans,</w:t>
      </w:r>
      <w:r w:rsidRPr="00331B95">
        <w:rPr>
          <w:rFonts w:ascii="Arial" w:hAnsi="Arial"/>
        </w:rPr>
        <w:t xml:space="preserve"> and other associated mosquito vectors implicated in the transmission of </w:t>
      </w:r>
      <w:r w:rsidR="00065EEA" w:rsidRPr="00331B95">
        <w:rPr>
          <w:rFonts w:ascii="Arial" w:hAnsi="Arial"/>
        </w:rPr>
        <w:t>EEE</w:t>
      </w:r>
      <w:r w:rsidRPr="00331B95">
        <w:rPr>
          <w:rFonts w:ascii="Arial" w:hAnsi="Arial"/>
        </w:rPr>
        <w:t xml:space="preserve"> virus. </w:t>
      </w:r>
    </w:p>
    <w:p w14:paraId="670AADE7" w14:textId="77777777" w:rsidR="00B84B55" w:rsidRPr="00331B95" w:rsidRDefault="00B84B55" w:rsidP="00B84B55">
      <w:pPr>
        <w:rPr>
          <w:rFonts w:ascii="Arial" w:hAnsi="Arial"/>
        </w:rPr>
      </w:pPr>
    </w:p>
    <w:p w14:paraId="211E964F" w14:textId="1A5C68DF" w:rsidR="002A52B1" w:rsidRPr="00331B95" w:rsidRDefault="00B84B55" w:rsidP="00B84B55">
      <w:pPr>
        <w:pStyle w:val="BodyText"/>
        <w:rPr>
          <w:rFonts w:ascii="Arial" w:hAnsi="Arial"/>
        </w:rPr>
      </w:pPr>
      <w:r w:rsidRPr="00331B95">
        <w:rPr>
          <w:rFonts w:ascii="Arial" w:hAnsi="Arial"/>
        </w:rPr>
        <w:t xml:space="preserve">As shown in </w:t>
      </w:r>
      <w:r w:rsidR="00F00A09" w:rsidRPr="00331B95">
        <w:rPr>
          <w:rFonts w:ascii="Arial" w:hAnsi="Arial"/>
        </w:rPr>
        <w:t>the table below</w:t>
      </w:r>
      <w:r w:rsidRPr="00331B95">
        <w:rPr>
          <w:rFonts w:ascii="Arial" w:hAnsi="Arial"/>
        </w:rPr>
        <w:t>, mortality exceeded 90% at one and 12 hours</w:t>
      </w:r>
      <w:r w:rsidR="00065EEA" w:rsidRPr="00331B95">
        <w:rPr>
          <w:rFonts w:ascii="Arial" w:hAnsi="Arial"/>
        </w:rPr>
        <w:t xml:space="preserve"> after exposure to the insecticide</w:t>
      </w:r>
      <w:r w:rsidRPr="00331B95">
        <w:rPr>
          <w:rFonts w:ascii="Arial" w:hAnsi="Arial"/>
        </w:rPr>
        <w:t xml:space="preserve"> for both Anvil 10+10 and Zenivex E4</w:t>
      </w:r>
      <w:r w:rsidR="00065EEA" w:rsidRPr="00331B95">
        <w:rPr>
          <w:rFonts w:ascii="Arial" w:hAnsi="Arial"/>
        </w:rPr>
        <w:t>.</w:t>
      </w:r>
      <w:r w:rsidRPr="00331B95">
        <w:rPr>
          <w:rFonts w:ascii="Arial" w:hAnsi="Arial"/>
        </w:rPr>
        <w:t xml:space="preserve"> These data support that </w:t>
      </w:r>
      <w:r w:rsidRPr="00331B95">
        <w:rPr>
          <w:rFonts w:ascii="Arial" w:hAnsi="Arial"/>
          <w:i/>
        </w:rPr>
        <w:t xml:space="preserve">Coquillettidia perturbans </w:t>
      </w:r>
      <w:r w:rsidRPr="00331B95">
        <w:rPr>
          <w:rFonts w:ascii="Arial" w:hAnsi="Arial"/>
        </w:rPr>
        <w:t xml:space="preserve">and a wild-caught mix including </w:t>
      </w:r>
      <w:r w:rsidRPr="00331B95">
        <w:rPr>
          <w:rFonts w:ascii="Arial" w:hAnsi="Arial"/>
          <w:i/>
        </w:rPr>
        <w:t>Culiseta melanura</w:t>
      </w:r>
      <w:r w:rsidRPr="00331B95">
        <w:rPr>
          <w:rFonts w:ascii="Arial" w:hAnsi="Arial"/>
        </w:rPr>
        <w:t xml:space="preserve"> are susceptible to both products at label rates. Further, mosquito samples were obtained from locations previously treated with both products, indicating that insecticide resistance was not observed. Insecticide resistance evaluations </w:t>
      </w:r>
      <w:r w:rsidR="0090625D" w:rsidRPr="00331B95">
        <w:rPr>
          <w:rFonts w:ascii="Arial" w:hAnsi="Arial"/>
        </w:rPr>
        <w:t xml:space="preserve">will be repeated at routine intervals to ensure early detection of insecticide resistance in target mosquito species. </w:t>
      </w:r>
      <w:r w:rsidRPr="00331B95">
        <w:rPr>
          <w:rFonts w:ascii="Arial" w:hAnsi="Arial"/>
        </w:rPr>
        <w:t xml:space="preserve">    </w:t>
      </w:r>
    </w:p>
    <w:p w14:paraId="555DC5A2" w14:textId="77777777" w:rsidR="00003C86" w:rsidRPr="00331B95" w:rsidRDefault="00003C86" w:rsidP="00331B95">
      <w:pPr>
        <w:pStyle w:val="BodyText"/>
        <w:rPr>
          <w:rFonts w:ascii="Arial" w:hAnsi="Arial"/>
        </w:rPr>
      </w:pPr>
    </w:p>
    <w:p w14:paraId="44F34DA8" w14:textId="76FE9ECA" w:rsidR="00B84B55" w:rsidRPr="00331B95" w:rsidRDefault="00F00A09" w:rsidP="00B84B55">
      <w:pPr>
        <w:pStyle w:val="BodyText"/>
        <w:rPr>
          <w:rFonts w:ascii="Arial" w:hAnsi="Arial"/>
        </w:rPr>
      </w:pPr>
      <w:r w:rsidRPr="00331B95">
        <w:rPr>
          <w:rFonts w:ascii="Arial" w:hAnsi="Arial"/>
          <w:b/>
        </w:rPr>
        <w:t>Table</w:t>
      </w:r>
      <w:r w:rsidR="00B84B55" w:rsidRPr="00331B95">
        <w:rPr>
          <w:rFonts w:ascii="Arial" w:hAnsi="Arial"/>
          <w:b/>
        </w:rPr>
        <w:t xml:space="preserve">: </w:t>
      </w:r>
      <w:r w:rsidR="00B84B55" w:rsidRPr="00331B95">
        <w:rPr>
          <w:rFonts w:ascii="Arial" w:hAnsi="Arial"/>
        </w:rPr>
        <w:t>Ground Cage Orientation at 100 - 300ft</w:t>
      </w:r>
    </w:p>
    <w:tbl>
      <w:tblPr>
        <w:tblW w:w="8275" w:type="dxa"/>
        <w:tblInd w:w="113" w:type="dxa"/>
        <w:tblLook w:val="04A0" w:firstRow="1" w:lastRow="0" w:firstColumn="1" w:lastColumn="0" w:noHBand="0" w:noVBand="1"/>
      </w:tblPr>
      <w:tblGrid>
        <w:gridCol w:w="1920"/>
        <w:gridCol w:w="2125"/>
        <w:gridCol w:w="1980"/>
        <w:gridCol w:w="2250"/>
      </w:tblGrid>
      <w:tr w:rsidR="00B84B55" w:rsidRPr="00D4014A" w14:paraId="4663BC65" w14:textId="77777777" w:rsidTr="00EC7FA3">
        <w:trPr>
          <w:trHeight w:val="870"/>
        </w:trPr>
        <w:tc>
          <w:tcPr>
            <w:tcW w:w="1920" w:type="dxa"/>
            <w:tcBorders>
              <w:top w:val="single" w:sz="4" w:space="0" w:color="auto"/>
              <w:left w:val="single" w:sz="4" w:space="0" w:color="auto"/>
              <w:bottom w:val="single" w:sz="4" w:space="0" w:color="auto"/>
              <w:right w:val="single" w:sz="4" w:space="0" w:color="auto"/>
            </w:tcBorders>
            <w:noWrap/>
            <w:vAlign w:val="bottom"/>
            <w:hideMark/>
          </w:tcPr>
          <w:p w14:paraId="44F70783" w14:textId="77777777" w:rsidR="00B84B55" w:rsidRPr="00331B95" w:rsidRDefault="00B84B55" w:rsidP="00EC7FA3">
            <w:pPr>
              <w:jc w:val="center"/>
              <w:rPr>
                <w:rFonts w:ascii="Arial" w:hAnsi="Arial"/>
                <w:b/>
                <w:color w:val="000000"/>
              </w:rPr>
            </w:pPr>
            <w:r w:rsidRPr="00331B95">
              <w:rPr>
                <w:rFonts w:ascii="Arial" w:hAnsi="Arial"/>
                <w:b/>
                <w:color w:val="000000"/>
              </w:rPr>
              <w:t>Product</w:t>
            </w:r>
          </w:p>
        </w:tc>
        <w:tc>
          <w:tcPr>
            <w:tcW w:w="2125" w:type="dxa"/>
            <w:tcBorders>
              <w:top w:val="single" w:sz="4" w:space="0" w:color="auto"/>
              <w:left w:val="nil"/>
              <w:bottom w:val="single" w:sz="4" w:space="0" w:color="auto"/>
              <w:right w:val="single" w:sz="4" w:space="0" w:color="auto"/>
            </w:tcBorders>
            <w:vAlign w:val="bottom"/>
            <w:hideMark/>
          </w:tcPr>
          <w:p w14:paraId="53E8127E" w14:textId="77777777" w:rsidR="00B84B55" w:rsidRPr="00331B95" w:rsidRDefault="00B84B55" w:rsidP="00EC7FA3">
            <w:pPr>
              <w:jc w:val="center"/>
              <w:rPr>
                <w:rFonts w:ascii="Arial" w:hAnsi="Arial"/>
                <w:b/>
                <w:color w:val="000000"/>
              </w:rPr>
            </w:pPr>
            <w:r w:rsidRPr="00331B95">
              <w:rPr>
                <w:rFonts w:ascii="Arial" w:hAnsi="Arial"/>
                <w:b/>
                <w:color w:val="000000"/>
              </w:rPr>
              <w:t xml:space="preserve"> 1 Hour Knockdown</w:t>
            </w:r>
          </w:p>
        </w:tc>
        <w:tc>
          <w:tcPr>
            <w:tcW w:w="1980" w:type="dxa"/>
            <w:tcBorders>
              <w:top w:val="single" w:sz="4" w:space="0" w:color="auto"/>
              <w:left w:val="nil"/>
              <w:bottom w:val="single" w:sz="4" w:space="0" w:color="auto"/>
              <w:right w:val="single" w:sz="4" w:space="0" w:color="auto"/>
            </w:tcBorders>
            <w:vAlign w:val="bottom"/>
            <w:hideMark/>
          </w:tcPr>
          <w:p w14:paraId="091A46D1" w14:textId="77777777" w:rsidR="00B84B55" w:rsidRPr="00331B95" w:rsidRDefault="00B84B55" w:rsidP="00EC7FA3">
            <w:pPr>
              <w:jc w:val="center"/>
              <w:rPr>
                <w:rFonts w:ascii="Arial" w:hAnsi="Arial"/>
                <w:b/>
                <w:color w:val="000000"/>
              </w:rPr>
            </w:pPr>
            <w:r w:rsidRPr="00331B95">
              <w:rPr>
                <w:rFonts w:ascii="Arial" w:hAnsi="Arial"/>
                <w:b/>
                <w:color w:val="000000"/>
              </w:rPr>
              <w:t>12 Hour Mortality</w:t>
            </w:r>
          </w:p>
        </w:tc>
        <w:tc>
          <w:tcPr>
            <w:tcW w:w="2250" w:type="dxa"/>
            <w:tcBorders>
              <w:top w:val="single" w:sz="4" w:space="0" w:color="auto"/>
              <w:left w:val="nil"/>
              <w:bottom w:val="single" w:sz="4" w:space="0" w:color="auto"/>
              <w:right w:val="single" w:sz="4" w:space="0" w:color="auto"/>
            </w:tcBorders>
            <w:vAlign w:val="bottom"/>
            <w:hideMark/>
          </w:tcPr>
          <w:p w14:paraId="501B67A3" w14:textId="77777777" w:rsidR="00B84B55" w:rsidRPr="00331B95" w:rsidRDefault="00B84B55" w:rsidP="00EC7FA3">
            <w:pPr>
              <w:jc w:val="center"/>
              <w:rPr>
                <w:rFonts w:ascii="Arial" w:hAnsi="Arial"/>
                <w:b/>
                <w:color w:val="000000"/>
              </w:rPr>
            </w:pPr>
            <w:r w:rsidRPr="00331B95">
              <w:rPr>
                <w:rFonts w:ascii="Arial" w:hAnsi="Arial"/>
                <w:b/>
                <w:color w:val="000000"/>
              </w:rPr>
              <w:t xml:space="preserve">24 Hour Mortality </w:t>
            </w:r>
          </w:p>
        </w:tc>
      </w:tr>
      <w:tr w:rsidR="00B84B55" w:rsidRPr="00D4014A" w14:paraId="47548EF2" w14:textId="77777777" w:rsidTr="00EC7FA3">
        <w:trPr>
          <w:trHeight w:val="290"/>
        </w:trPr>
        <w:tc>
          <w:tcPr>
            <w:tcW w:w="1920" w:type="dxa"/>
            <w:tcBorders>
              <w:top w:val="nil"/>
              <w:left w:val="single" w:sz="4" w:space="0" w:color="auto"/>
              <w:bottom w:val="single" w:sz="4" w:space="0" w:color="auto"/>
              <w:right w:val="single" w:sz="4" w:space="0" w:color="auto"/>
            </w:tcBorders>
            <w:noWrap/>
            <w:vAlign w:val="bottom"/>
            <w:hideMark/>
          </w:tcPr>
          <w:p w14:paraId="7B3F42E8" w14:textId="77777777" w:rsidR="00B84B55" w:rsidRPr="00331B95" w:rsidRDefault="00B84B55" w:rsidP="00EC7FA3">
            <w:pPr>
              <w:rPr>
                <w:rFonts w:ascii="Arial" w:hAnsi="Arial"/>
                <w:color w:val="000000"/>
              </w:rPr>
            </w:pPr>
            <w:r w:rsidRPr="00331B95">
              <w:rPr>
                <w:rFonts w:ascii="Arial" w:hAnsi="Arial"/>
                <w:color w:val="000000"/>
              </w:rPr>
              <w:t>Anvil 10 + 10</w:t>
            </w:r>
          </w:p>
        </w:tc>
        <w:tc>
          <w:tcPr>
            <w:tcW w:w="2125" w:type="dxa"/>
            <w:tcBorders>
              <w:top w:val="nil"/>
              <w:left w:val="nil"/>
              <w:bottom w:val="single" w:sz="4" w:space="0" w:color="auto"/>
              <w:right w:val="single" w:sz="4" w:space="0" w:color="auto"/>
            </w:tcBorders>
            <w:noWrap/>
            <w:vAlign w:val="bottom"/>
            <w:hideMark/>
          </w:tcPr>
          <w:p w14:paraId="44F6C4C7" w14:textId="77777777" w:rsidR="00B84B55" w:rsidRPr="00331B95" w:rsidRDefault="00B84B55" w:rsidP="00EC7FA3">
            <w:pPr>
              <w:rPr>
                <w:rFonts w:ascii="Arial" w:hAnsi="Arial"/>
                <w:color w:val="000000"/>
              </w:rPr>
            </w:pPr>
            <w:r w:rsidRPr="00331B95">
              <w:rPr>
                <w:rFonts w:ascii="Arial" w:hAnsi="Arial"/>
                <w:color w:val="000000"/>
              </w:rPr>
              <w:t>94 - 100</w:t>
            </w:r>
          </w:p>
        </w:tc>
        <w:tc>
          <w:tcPr>
            <w:tcW w:w="1980" w:type="dxa"/>
            <w:tcBorders>
              <w:top w:val="nil"/>
              <w:left w:val="nil"/>
              <w:bottom w:val="single" w:sz="4" w:space="0" w:color="auto"/>
              <w:right w:val="single" w:sz="4" w:space="0" w:color="auto"/>
            </w:tcBorders>
            <w:noWrap/>
            <w:vAlign w:val="bottom"/>
            <w:hideMark/>
          </w:tcPr>
          <w:p w14:paraId="49E7E1EE" w14:textId="77777777" w:rsidR="00B84B55" w:rsidRPr="00331B95" w:rsidRDefault="00B84B55" w:rsidP="00EC7FA3">
            <w:pPr>
              <w:rPr>
                <w:rFonts w:ascii="Arial" w:hAnsi="Arial"/>
                <w:color w:val="000000"/>
              </w:rPr>
            </w:pPr>
            <w:r w:rsidRPr="00331B95">
              <w:rPr>
                <w:rFonts w:ascii="Arial" w:hAnsi="Arial"/>
                <w:color w:val="000000"/>
              </w:rPr>
              <w:t>96 - 100</w:t>
            </w:r>
          </w:p>
        </w:tc>
        <w:tc>
          <w:tcPr>
            <w:tcW w:w="2250" w:type="dxa"/>
            <w:tcBorders>
              <w:top w:val="nil"/>
              <w:left w:val="nil"/>
              <w:bottom w:val="single" w:sz="4" w:space="0" w:color="auto"/>
              <w:right w:val="single" w:sz="4" w:space="0" w:color="auto"/>
            </w:tcBorders>
            <w:noWrap/>
            <w:vAlign w:val="bottom"/>
            <w:hideMark/>
          </w:tcPr>
          <w:p w14:paraId="5FD346EB" w14:textId="77777777" w:rsidR="00B84B55" w:rsidRPr="00331B95" w:rsidRDefault="00B84B55" w:rsidP="00EC7FA3">
            <w:pPr>
              <w:rPr>
                <w:rFonts w:ascii="Arial" w:hAnsi="Arial"/>
                <w:color w:val="000000"/>
              </w:rPr>
            </w:pPr>
            <w:r w:rsidRPr="00331B95">
              <w:rPr>
                <w:rFonts w:ascii="Arial" w:hAnsi="Arial"/>
                <w:color w:val="000000"/>
              </w:rPr>
              <w:t>92 - 100</w:t>
            </w:r>
          </w:p>
        </w:tc>
      </w:tr>
      <w:tr w:rsidR="00B84B55" w:rsidRPr="00D4014A" w14:paraId="0498445A" w14:textId="77777777" w:rsidTr="00EC7FA3">
        <w:trPr>
          <w:trHeight w:val="290"/>
        </w:trPr>
        <w:tc>
          <w:tcPr>
            <w:tcW w:w="1920" w:type="dxa"/>
            <w:tcBorders>
              <w:top w:val="nil"/>
              <w:left w:val="single" w:sz="4" w:space="0" w:color="auto"/>
              <w:bottom w:val="single" w:sz="4" w:space="0" w:color="auto"/>
              <w:right w:val="single" w:sz="4" w:space="0" w:color="auto"/>
            </w:tcBorders>
            <w:noWrap/>
            <w:vAlign w:val="bottom"/>
            <w:hideMark/>
          </w:tcPr>
          <w:p w14:paraId="11FCB122" w14:textId="77777777" w:rsidR="00B84B55" w:rsidRPr="00331B95" w:rsidRDefault="00B84B55" w:rsidP="00EC7FA3">
            <w:pPr>
              <w:rPr>
                <w:rFonts w:ascii="Arial" w:hAnsi="Arial"/>
                <w:color w:val="000000"/>
              </w:rPr>
            </w:pPr>
            <w:r w:rsidRPr="00331B95">
              <w:rPr>
                <w:rFonts w:ascii="Arial" w:hAnsi="Arial"/>
                <w:color w:val="000000"/>
              </w:rPr>
              <w:t>Zenivex</w:t>
            </w:r>
          </w:p>
        </w:tc>
        <w:tc>
          <w:tcPr>
            <w:tcW w:w="2125" w:type="dxa"/>
            <w:tcBorders>
              <w:top w:val="nil"/>
              <w:left w:val="nil"/>
              <w:bottom w:val="single" w:sz="4" w:space="0" w:color="auto"/>
              <w:right w:val="single" w:sz="4" w:space="0" w:color="auto"/>
            </w:tcBorders>
            <w:noWrap/>
            <w:vAlign w:val="bottom"/>
            <w:hideMark/>
          </w:tcPr>
          <w:p w14:paraId="26242950" w14:textId="77777777" w:rsidR="00B84B55" w:rsidRPr="00331B95" w:rsidRDefault="00B84B55" w:rsidP="00EC7FA3">
            <w:pPr>
              <w:rPr>
                <w:rFonts w:ascii="Arial" w:hAnsi="Arial"/>
                <w:color w:val="000000"/>
              </w:rPr>
            </w:pPr>
            <w:r w:rsidRPr="00331B95">
              <w:rPr>
                <w:rFonts w:ascii="Arial" w:hAnsi="Arial"/>
                <w:color w:val="000000"/>
              </w:rPr>
              <w:t>97 - 100</w:t>
            </w:r>
          </w:p>
        </w:tc>
        <w:tc>
          <w:tcPr>
            <w:tcW w:w="1980" w:type="dxa"/>
            <w:tcBorders>
              <w:top w:val="nil"/>
              <w:left w:val="nil"/>
              <w:bottom w:val="single" w:sz="4" w:space="0" w:color="auto"/>
              <w:right w:val="single" w:sz="4" w:space="0" w:color="auto"/>
            </w:tcBorders>
            <w:noWrap/>
            <w:vAlign w:val="bottom"/>
            <w:hideMark/>
          </w:tcPr>
          <w:p w14:paraId="5451B23C" w14:textId="77777777" w:rsidR="00B84B55" w:rsidRPr="00331B95" w:rsidRDefault="00B84B55" w:rsidP="00EC7FA3">
            <w:pPr>
              <w:rPr>
                <w:rFonts w:ascii="Arial" w:hAnsi="Arial"/>
                <w:color w:val="000000"/>
              </w:rPr>
            </w:pPr>
            <w:r w:rsidRPr="00331B95">
              <w:rPr>
                <w:rFonts w:ascii="Arial" w:hAnsi="Arial"/>
                <w:color w:val="000000"/>
              </w:rPr>
              <w:t>98 - 100</w:t>
            </w:r>
          </w:p>
        </w:tc>
        <w:tc>
          <w:tcPr>
            <w:tcW w:w="2250" w:type="dxa"/>
            <w:tcBorders>
              <w:top w:val="nil"/>
              <w:left w:val="nil"/>
              <w:bottom w:val="single" w:sz="4" w:space="0" w:color="auto"/>
              <w:right w:val="single" w:sz="4" w:space="0" w:color="auto"/>
            </w:tcBorders>
            <w:noWrap/>
            <w:vAlign w:val="bottom"/>
            <w:hideMark/>
          </w:tcPr>
          <w:p w14:paraId="5D2F8F45" w14:textId="77777777" w:rsidR="00B84B55" w:rsidRPr="00331B95" w:rsidRDefault="00B84B55" w:rsidP="00EC7FA3">
            <w:pPr>
              <w:rPr>
                <w:rFonts w:ascii="Arial" w:hAnsi="Arial"/>
                <w:color w:val="000000"/>
              </w:rPr>
            </w:pPr>
            <w:r w:rsidRPr="00331B95">
              <w:rPr>
                <w:rFonts w:ascii="Arial" w:hAnsi="Arial"/>
                <w:color w:val="000000"/>
              </w:rPr>
              <w:t>98 - 100</w:t>
            </w:r>
          </w:p>
        </w:tc>
      </w:tr>
    </w:tbl>
    <w:p w14:paraId="6082F4F4" w14:textId="77777777" w:rsidR="00B84B55" w:rsidRPr="00B84B55" w:rsidRDefault="00B84B55" w:rsidP="00B84B55">
      <w:pPr>
        <w:rPr>
          <w:rFonts w:ascii="Arial" w:hAnsi="Arial" w:cs="Arial"/>
          <w:sz w:val="20"/>
          <w:szCs w:val="20"/>
        </w:rPr>
      </w:pPr>
    </w:p>
    <w:p w14:paraId="1AFC20B1" w14:textId="77777777" w:rsidR="00E7566E" w:rsidRPr="00B712F2" w:rsidRDefault="00E7566E" w:rsidP="00385111">
      <w:pPr>
        <w:rPr>
          <w:rFonts w:ascii="Arial" w:hAnsi="Arial" w:cs="Arial"/>
          <w:sz w:val="20"/>
          <w:szCs w:val="20"/>
        </w:rPr>
      </w:pPr>
    </w:p>
    <w:p w14:paraId="200492AB" w14:textId="77777777" w:rsidR="009C0DF3" w:rsidRPr="00331B95" w:rsidRDefault="002405B8" w:rsidP="00385111">
      <w:pPr>
        <w:jc w:val="center"/>
        <w:rPr>
          <w:rFonts w:ascii="Arial" w:hAnsi="Arial"/>
          <w:b/>
        </w:rPr>
      </w:pPr>
      <w:r>
        <w:rPr>
          <w:rFonts w:ascii="Arial" w:hAnsi="Arial"/>
          <w:sz w:val="20"/>
        </w:rPr>
        <w:br w:type="page"/>
      </w:r>
      <w:r w:rsidR="009C0DF3" w:rsidRPr="00331B95">
        <w:rPr>
          <w:rFonts w:ascii="Arial" w:hAnsi="Arial"/>
          <w:b/>
        </w:rPr>
        <w:t>Aerial Adulticide Application in Response to Threat</w:t>
      </w:r>
      <w:r w:rsidR="00624B60" w:rsidRPr="00331B95">
        <w:rPr>
          <w:rFonts w:ascii="Arial" w:hAnsi="Arial"/>
          <w:b/>
        </w:rPr>
        <w:t xml:space="preserve"> of EEE</w:t>
      </w:r>
    </w:p>
    <w:p w14:paraId="6A7B6324" w14:textId="0B994B9D" w:rsidR="009C0DF3" w:rsidRPr="00331B95" w:rsidRDefault="00064AF7" w:rsidP="00385111">
      <w:pPr>
        <w:jc w:val="center"/>
        <w:rPr>
          <w:rFonts w:ascii="Arial" w:hAnsi="Arial"/>
          <w:b/>
        </w:rPr>
      </w:pPr>
      <w:r w:rsidRPr="00D4014A">
        <w:rPr>
          <w:rFonts w:ascii="Arial" w:hAnsi="Arial" w:cs="Arial"/>
          <w:b/>
        </w:rPr>
        <w:t>2026</w:t>
      </w:r>
      <w:r w:rsidR="009C0DF3" w:rsidRPr="00331B95">
        <w:rPr>
          <w:rFonts w:ascii="Arial" w:hAnsi="Arial"/>
          <w:b/>
        </w:rPr>
        <w:t xml:space="preserve"> Multi-Agency Response Flowchart</w:t>
      </w:r>
    </w:p>
    <w:p w14:paraId="48A11E2A" w14:textId="77777777" w:rsidR="00EE42B2" w:rsidRPr="00331B95" w:rsidRDefault="00EE42B2" w:rsidP="00EE42B2">
      <w:pPr>
        <w:pStyle w:val="Header"/>
        <w:rPr>
          <w:rFonts w:ascii="Arial" w:hAnsi="Arial"/>
          <w:b/>
        </w:rPr>
      </w:pPr>
    </w:p>
    <w:p w14:paraId="28B07352" w14:textId="09C4CF7A" w:rsidR="00D677BD" w:rsidRPr="00331B95" w:rsidRDefault="005A0E3B" w:rsidP="00D677BD">
      <w:pPr>
        <w:rPr>
          <w:rFonts w:ascii="Arial" w:hAnsi="Arial"/>
          <w:b/>
        </w:rPr>
      </w:pPr>
      <w:r w:rsidRPr="00331B95">
        <w:rPr>
          <w:rFonts w:ascii="Arial" w:hAnsi="Arial"/>
          <w:b/>
        </w:rPr>
        <w:t>1</w:t>
      </w:r>
      <w:r w:rsidR="00D677BD" w:rsidRPr="00331B95">
        <w:rPr>
          <w:rFonts w:ascii="Arial" w:hAnsi="Arial"/>
          <w:b/>
        </w:rPr>
        <w:t>. Determination of Appropriate Pesticide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D677BD" w:rsidRPr="00D4014A" w14:paraId="7FF2F04A" w14:textId="77777777" w:rsidTr="007E7309">
        <w:trPr>
          <w:trHeight w:val="827"/>
        </w:trPr>
        <w:tc>
          <w:tcPr>
            <w:tcW w:w="8748" w:type="dxa"/>
          </w:tcPr>
          <w:p w14:paraId="1444DCEB" w14:textId="10F5F004" w:rsidR="00D677BD" w:rsidRPr="00331B95" w:rsidRDefault="00D677BD" w:rsidP="00003536">
            <w:pPr>
              <w:numPr>
                <w:ilvl w:val="0"/>
                <w:numId w:val="11"/>
              </w:numPr>
              <w:rPr>
                <w:rFonts w:ascii="Arial" w:hAnsi="Arial"/>
              </w:rPr>
            </w:pPr>
            <w:r w:rsidRPr="00331B95">
              <w:rPr>
                <w:rFonts w:ascii="Arial" w:hAnsi="Arial"/>
              </w:rPr>
              <w:t xml:space="preserve">Prior to July 1 of each season, MDAR consults with DPH, DEP, DFG, and MAG to determine the options for pesticide to be used in an aerial application. </w:t>
            </w:r>
          </w:p>
          <w:p w14:paraId="30DBEBD4" w14:textId="29C0E59C" w:rsidR="00D677BD" w:rsidRPr="00331B95" w:rsidRDefault="00D677BD" w:rsidP="00003536">
            <w:pPr>
              <w:numPr>
                <w:ilvl w:val="0"/>
                <w:numId w:val="11"/>
              </w:numPr>
              <w:rPr>
                <w:rFonts w:ascii="Arial" w:hAnsi="Arial"/>
              </w:rPr>
            </w:pPr>
            <w:r w:rsidRPr="00331B95">
              <w:rPr>
                <w:rFonts w:ascii="Arial" w:hAnsi="Arial"/>
              </w:rPr>
              <w:t>The recommendation is made to the SRMCB</w:t>
            </w:r>
            <w:r w:rsidR="2388B693" w:rsidRPr="00331B95">
              <w:rPr>
                <w:rFonts w:ascii="Arial" w:hAnsi="Arial"/>
              </w:rPr>
              <w:t>,</w:t>
            </w:r>
            <w:r w:rsidRPr="00331B95">
              <w:rPr>
                <w:rFonts w:ascii="Arial" w:hAnsi="Arial"/>
              </w:rPr>
              <w:t xml:space="preserve"> wh</w:t>
            </w:r>
            <w:r w:rsidR="718BBEA2" w:rsidRPr="00331B95">
              <w:rPr>
                <w:rFonts w:ascii="Arial" w:hAnsi="Arial"/>
              </w:rPr>
              <w:t>ich</w:t>
            </w:r>
            <w:r w:rsidRPr="00331B95">
              <w:rPr>
                <w:rFonts w:ascii="Arial" w:hAnsi="Arial"/>
              </w:rPr>
              <w:t xml:space="preserve"> votes on the final product choice.</w:t>
            </w:r>
          </w:p>
        </w:tc>
      </w:tr>
    </w:tbl>
    <w:p w14:paraId="374C9AEA" w14:textId="77777777" w:rsidR="009C0DF3" w:rsidRPr="00331B95" w:rsidRDefault="009C0DF3">
      <w:pPr>
        <w:rPr>
          <w:rFonts w:ascii="Arial" w:hAnsi="Arial"/>
        </w:rPr>
      </w:pPr>
    </w:p>
    <w:p w14:paraId="10DFC699" w14:textId="68356CC8" w:rsidR="009C0DF3" w:rsidRPr="00331B95" w:rsidRDefault="005A0E3B">
      <w:pPr>
        <w:rPr>
          <w:rFonts w:ascii="Arial" w:hAnsi="Arial"/>
          <w:b/>
        </w:rPr>
      </w:pPr>
      <w:r w:rsidRPr="00331B95">
        <w:rPr>
          <w:rFonts w:ascii="Arial" w:hAnsi="Arial"/>
          <w:b/>
        </w:rPr>
        <w:t>2</w:t>
      </w:r>
      <w:r w:rsidR="009C0DF3" w:rsidRPr="00331B95">
        <w:rPr>
          <w:rFonts w:ascii="Arial" w:hAnsi="Arial"/>
          <w:b/>
        </w:rPr>
        <w:t xml:space="preserve">. Determination of Response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856"/>
      </w:tblGrid>
      <w:tr w:rsidR="009C0DF3" w:rsidRPr="00D4014A" w14:paraId="6EDB4EB9" w14:textId="77777777" w:rsidTr="007E7309">
        <w:trPr>
          <w:trHeight w:val="809"/>
        </w:trPr>
        <w:tc>
          <w:tcPr>
            <w:tcW w:w="8856" w:type="dxa"/>
          </w:tcPr>
          <w:p w14:paraId="73D288E9" w14:textId="35A53FDF" w:rsidR="009C0DF3" w:rsidRPr="00331B95" w:rsidRDefault="009C0DF3">
            <w:pPr>
              <w:numPr>
                <w:ilvl w:val="0"/>
                <w:numId w:val="10"/>
              </w:numPr>
              <w:rPr>
                <w:rFonts w:ascii="Arial" w:hAnsi="Arial"/>
              </w:rPr>
            </w:pPr>
            <w:r w:rsidRPr="00331B95">
              <w:rPr>
                <w:rFonts w:ascii="Arial" w:hAnsi="Arial"/>
              </w:rPr>
              <w:t xml:space="preserve">When human risk is elevated to a high level of concern as indicated by the MPH Surveillance and Response Plan; </w:t>
            </w:r>
            <w:r w:rsidR="00EF65EA" w:rsidRPr="00331B95">
              <w:rPr>
                <w:rFonts w:ascii="Arial" w:hAnsi="Arial"/>
              </w:rPr>
              <w:t>D</w:t>
            </w:r>
            <w:r w:rsidR="00A143EB" w:rsidRPr="00331B95">
              <w:rPr>
                <w:rFonts w:ascii="Arial" w:hAnsi="Arial"/>
              </w:rPr>
              <w:t>PH</w:t>
            </w:r>
            <w:r w:rsidRPr="00331B95">
              <w:rPr>
                <w:rFonts w:ascii="Arial" w:hAnsi="Arial"/>
              </w:rPr>
              <w:t xml:space="preserve"> will </w:t>
            </w:r>
            <w:r w:rsidR="00D36A5B" w:rsidRPr="00331B95">
              <w:rPr>
                <w:rFonts w:ascii="Arial" w:hAnsi="Arial"/>
              </w:rPr>
              <w:t>consult</w:t>
            </w:r>
            <w:r w:rsidRPr="00331B95">
              <w:rPr>
                <w:rFonts w:ascii="Arial" w:hAnsi="Arial"/>
              </w:rPr>
              <w:t xml:space="preserve"> with </w:t>
            </w:r>
            <w:r w:rsidR="00A30268" w:rsidRPr="00331B95">
              <w:rPr>
                <w:rFonts w:ascii="Arial" w:hAnsi="Arial"/>
              </w:rPr>
              <w:t xml:space="preserve">MDAR, the </w:t>
            </w:r>
            <w:r w:rsidRPr="00331B95">
              <w:rPr>
                <w:rFonts w:ascii="Arial" w:hAnsi="Arial"/>
              </w:rPr>
              <w:t xml:space="preserve">Mosquito Control </w:t>
            </w:r>
            <w:r w:rsidR="00A30268" w:rsidRPr="00331B95">
              <w:rPr>
                <w:rFonts w:ascii="Arial" w:hAnsi="Arial"/>
              </w:rPr>
              <w:t>Districts</w:t>
            </w:r>
            <w:r w:rsidRPr="00331B95">
              <w:rPr>
                <w:rFonts w:ascii="Arial" w:hAnsi="Arial"/>
              </w:rPr>
              <w:t>, SRMCB</w:t>
            </w:r>
            <w:r w:rsidR="3D29D5B0" w:rsidRPr="00331B95">
              <w:rPr>
                <w:rFonts w:ascii="Arial" w:hAnsi="Arial"/>
              </w:rPr>
              <w:t xml:space="preserve"> staff</w:t>
            </w:r>
            <w:r w:rsidR="00E21371" w:rsidRPr="00331B95">
              <w:rPr>
                <w:rFonts w:ascii="Arial" w:hAnsi="Arial"/>
              </w:rPr>
              <w:t>,</w:t>
            </w:r>
            <w:r w:rsidRPr="00331B95">
              <w:rPr>
                <w:rFonts w:ascii="Arial" w:hAnsi="Arial"/>
              </w:rPr>
              <w:t xml:space="preserve"> and the </w:t>
            </w:r>
            <w:r w:rsidR="00EF65EA" w:rsidRPr="00331B95">
              <w:rPr>
                <w:rFonts w:ascii="Arial" w:hAnsi="Arial"/>
              </w:rPr>
              <w:t>MAG</w:t>
            </w:r>
            <w:r w:rsidRPr="00331B95">
              <w:rPr>
                <w:rFonts w:ascii="Arial" w:hAnsi="Arial"/>
              </w:rPr>
              <w:t xml:space="preserve"> </w:t>
            </w:r>
            <w:r w:rsidR="00D36A5B" w:rsidRPr="00331B95">
              <w:rPr>
                <w:rFonts w:ascii="Arial" w:hAnsi="Arial"/>
              </w:rPr>
              <w:t xml:space="preserve">to determine </w:t>
            </w:r>
            <w:r w:rsidRPr="00331B95">
              <w:rPr>
                <w:rFonts w:ascii="Arial" w:hAnsi="Arial"/>
              </w:rPr>
              <w:t>whether aerial application is warranted</w:t>
            </w:r>
            <w:r w:rsidR="00D36A5B" w:rsidRPr="00331B95">
              <w:rPr>
                <w:rFonts w:ascii="Arial" w:hAnsi="Arial"/>
              </w:rPr>
              <w:t xml:space="preserve"> to help mitigate risk</w:t>
            </w:r>
            <w:r w:rsidRPr="00331B95">
              <w:rPr>
                <w:rFonts w:ascii="Arial" w:hAnsi="Arial"/>
              </w:rPr>
              <w:t xml:space="preserve">. </w:t>
            </w:r>
          </w:p>
        </w:tc>
      </w:tr>
    </w:tbl>
    <w:p w14:paraId="6E68079D" w14:textId="77777777" w:rsidR="009C0DF3" w:rsidRPr="00331B95" w:rsidRDefault="009C0DF3">
      <w:pPr>
        <w:rPr>
          <w:rFonts w:ascii="Arial" w:hAnsi="Arial"/>
        </w:rPr>
      </w:pPr>
    </w:p>
    <w:p w14:paraId="18A806A2" w14:textId="649B3010" w:rsidR="009C0DF3" w:rsidRPr="00331B95" w:rsidRDefault="00330EA0">
      <w:pPr>
        <w:rPr>
          <w:rFonts w:ascii="Arial" w:hAnsi="Arial"/>
          <w:b/>
        </w:rPr>
      </w:pPr>
      <w:r w:rsidRPr="00331B95">
        <w:rPr>
          <w:rFonts w:ascii="Arial" w:hAnsi="Arial"/>
          <w:b/>
        </w:rPr>
        <w:t>3</w:t>
      </w:r>
      <w:r w:rsidR="009C0DF3" w:rsidRPr="00331B95">
        <w:rPr>
          <w:rFonts w:ascii="Arial" w:hAnsi="Arial"/>
          <w:b/>
        </w:rPr>
        <w:t>. Characterization of Area of Risk</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856"/>
      </w:tblGrid>
      <w:tr w:rsidR="009C0DF3" w:rsidRPr="00D4014A" w14:paraId="41C34E84" w14:textId="77777777" w:rsidTr="007E7309">
        <w:trPr>
          <w:trHeight w:val="1556"/>
        </w:trPr>
        <w:tc>
          <w:tcPr>
            <w:tcW w:w="8856" w:type="dxa"/>
          </w:tcPr>
          <w:p w14:paraId="01134554" w14:textId="7169B146" w:rsidR="009C0DF3" w:rsidRPr="00331B95" w:rsidRDefault="009C0DF3">
            <w:pPr>
              <w:numPr>
                <w:ilvl w:val="0"/>
                <w:numId w:val="10"/>
              </w:numPr>
              <w:rPr>
                <w:rFonts w:ascii="Arial" w:hAnsi="Arial"/>
              </w:rPr>
            </w:pPr>
            <w:r w:rsidRPr="00331B95">
              <w:rPr>
                <w:rFonts w:ascii="Arial" w:hAnsi="Arial"/>
              </w:rPr>
              <w:t xml:space="preserve">Once consensus is obtained, </w:t>
            </w:r>
            <w:r w:rsidR="00A143EB" w:rsidRPr="00331B95">
              <w:rPr>
                <w:rFonts w:ascii="Arial" w:hAnsi="Arial"/>
              </w:rPr>
              <w:t>MPH</w:t>
            </w:r>
            <w:r w:rsidRPr="00331B95">
              <w:rPr>
                <w:rFonts w:ascii="Arial" w:hAnsi="Arial"/>
              </w:rPr>
              <w:t xml:space="preserve"> characterizes the area of risk and delineates the perimeter of the spray area based on </w:t>
            </w:r>
            <w:r w:rsidR="008628D7" w:rsidRPr="00331B95">
              <w:rPr>
                <w:rFonts w:ascii="Arial" w:hAnsi="Arial"/>
              </w:rPr>
              <w:t>current surveillance information, habitat,</w:t>
            </w:r>
            <w:r w:rsidR="00D36A5B" w:rsidRPr="00331B95">
              <w:rPr>
                <w:rFonts w:ascii="Arial" w:hAnsi="Arial"/>
              </w:rPr>
              <w:t xml:space="preserve"> </w:t>
            </w:r>
            <w:r w:rsidR="008628D7" w:rsidRPr="00331B95">
              <w:rPr>
                <w:rFonts w:ascii="Arial" w:hAnsi="Arial"/>
              </w:rPr>
              <w:t>areas of historical activity and known patterns of virus spread</w:t>
            </w:r>
            <w:r w:rsidRPr="00331B95">
              <w:rPr>
                <w:rFonts w:ascii="Arial" w:hAnsi="Arial"/>
              </w:rPr>
              <w:t>.</w:t>
            </w:r>
          </w:p>
          <w:p w14:paraId="21D75F74" w14:textId="7EC2B3B3" w:rsidR="009C0DF3" w:rsidRPr="00331B95" w:rsidRDefault="00BB79D4">
            <w:pPr>
              <w:numPr>
                <w:ilvl w:val="0"/>
                <w:numId w:val="10"/>
              </w:numPr>
              <w:rPr>
                <w:rFonts w:ascii="Arial" w:hAnsi="Arial"/>
              </w:rPr>
            </w:pPr>
            <w:r w:rsidRPr="00331B95">
              <w:rPr>
                <w:rFonts w:ascii="Arial" w:hAnsi="Arial"/>
              </w:rPr>
              <w:t>D</w:t>
            </w:r>
            <w:r w:rsidR="00A143EB" w:rsidRPr="00331B95">
              <w:rPr>
                <w:rFonts w:ascii="Arial" w:hAnsi="Arial"/>
              </w:rPr>
              <w:t>PH</w:t>
            </w:r>
            <w:r w:rsidR="007D37F0" w:rsidRPr="00331B95">
              <w:rPr>
                <w:rFonts w:ascii="Arial" w:hAnsi="Arial"/>
              </w:rPr>
              <w:t xml:space="preserve"> </w:t>
            </w:r>
            <w:r w:rsidR="009C0DF3" w:rsidRPr="00331B95">
              <w:rPr>
                <w:rFonts w:ascii="Arial" w:hAnsi="Arial"/>
              </w:rPr>
              <w:t xml:space="preserve">provides </w:t>
            </w:r>
            <w:r w:rsidR="00974EA3" w:rsidRPr="00331B95">
              <w:rPr>
                <w:rFonts w:ascii="Arial" w:hAnsi="Arial"/>
              </w:rPr>
              <w:t>a</w:t>
            </w:r>
            <w:r w:rsidR="009C0DF3" w:rsidRPr="00331B95">
              <w:rPr>
                <w:rFonts w:ascii="Arial" w:hAnsi="Arial"/>
              </w:rPr>
              <w:t xml:space="preserve"> GIS perimeter map </w:t>
            </w:r>
            <w:r w:rsidR="00974EA3" w:rsidRPr="00331B95">
              <w:rPr>
                <w:rFonts w:ascii="Arial" w:hAnsi="Arial"/>
              </w:rPr>
              <w:t xml:space="preserve">of the targeted spray area </w:t>
            </w:r>
            <w:r w:rsidR="009C0DF3" w:rsidRPr="00331B95">
              <w:rPr>
                <w:rFonts w:ascii="Arial" w:hAnsi="Arial"/>
              </w:rPr>
              <w:t>to inter-agency collaborators as soon as possible.</w:t>
            </w:r>
          </w:p>
          <w:p w14:paraId="5B575E23" w14:textId="71D7D991" w:rsidR="006B04B4" w:rsidRPr="00331B95" w:rsidRDefault="006B04B4">
            <w:pPr>
              <w:numPr>
                <w:ilvl w:val="0"/>
                <w:numId w:val="10"/>
              </w:numPr>
              <w:rPr>
                <w:rFonts w:ascii="Arial" w:hAnsi="Arial"/>
              </w:rPr>
            </w:pPr>
            <w:r w:rsidRPr="00331B95">
              <w:rPr>
                <w:rFonts w:ascii="Arial" w:hAnsi="Arial"/>
              </w:rPr>
              <w:t xml:space="preserve">When risk is evolving rapidly, </w:t>
            </w:r>
            <w:r w:rsidR="00D677BD" w:rsidRPr="00331B95">
              <w:rPr>
                <w:rFonts w:ascii="Arial" w:hAnsi="Arial"/>
              </w:rPr>
              <w:t>this process may require several iterations.</w:t>
            </w:r>
          </w:p>
        </w:tc>
      </w:tr>
    </w:tbl>
    <w:p w14:paraId="518F674A" w14:textId="77777777" w:rsidR="009C0DF3" w:rsidRPr="00331B95" w:rsidRDefault="009C0DF3">
      <w:pPr>
        <w:rPr>
          <w:rFonts w:ascii="Arial" w:hAnsi="Arial"/>
        </w:rPr>
      </w:pPr>
    </w:p>
    <w:p w14:paraId="057A68EA" w14:textId="308FB5DF" w:rsidR="009C0DF3" w:rsidRPr="00331B95" w:rsidRDefault="00330EA0">
      <w:pPr>
        <w:rPr>
          <w:rFonts w:ascii="Arial" w:hAnsi="Arial"/>
          <w:b/>
        </w:rPr>
      </w:pPr>
      <w:r w:rsidRPr="00331B95">
        <w:rPr>
          <w:rFonts w:ascii="Arial" w:hAnsi="Arial"/>
          <w:b/>
        </w:rPr>
        <w:t>4</w:t>
      </w:r>
      <w:r w:rsidR="009C0DF3" w:rsidRPr="00331B95">
        <w:rPr>
          <w:rFonts w:ascii="Arial" w:hAnsi="Arial"/>
          <w:b/>
        </w:rPr>
        <w:t>. Commissioner Certification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550DF2E2" w14:textId="77777777" w:rsidTr="007E7309">
        <w:trPr>
          <w:trHeight w:val="548"/>
        </w:trPr>
        <w:tc>
          <w:tcPr>
            <w:tcW w:w="8748" w:type="dxa"/>
          </w:tcPr>
          <w:p w14:paraId="235B6CCD" w14:textId="77777777" w:rsidR="009C0DF3" w:rsidRPr="00331B95" w:rsidRDefault="00BB79D4">
            <w:pPr>
              <w:numPr>
                <w:ilvl w:val="0"/>
                <w:numId w:val="11"/>
              </w:numPr>
              <w:rPr>
                <w:rFonts w:ascii="Arial" w:hAnsi="Arial"/>
              </w:rPr>
            </w:pPr>
            <w:r w:rsidRPr="00331B95">
              <w:rPr>
                <w:rFonts w:ascii="Arial" w:hAnsi="Arial"/>
              </w:rPr>
              <w:t>D</w:t>
            </w:r>
            <w:r w:rsidR="00A143EB" w:rsidRPr="00331B95">
              <w:rPr>
                <w:rFonts w:ascii="Arial" w:hAnsi="Arial"/>
              </w:rPr>
              <w:t>PH</w:t>
            </w:r>
            <w:r w:rsidR="009C0DF3" w:rsidRPr="00331B95">
              <w:rPr>
                <w:rFonts w:ascii="Arial" w:hAnsi="Arial"/>
              </w:rPr>
              <w:t xml:space="preserve"> requests </w:t>
            </w:r>
            <w:r w:rsidR="009C4340" w:rsidRPr="00331B95">
              <w:rPr>
                <w:rFonts w:ascii="Arial" w:hAnsi="Arial"/>
              </w:rPr>
              <w:t xml:space="preserve">that the </w:t>
            </w:r>
            <w:r w:rsidR="009C0DF3" w:rsidRPr="00331B95">
              <w:rPr>
                <w:rFonts w:ascii="Arial" w:hAnsi="Arial"/>
              </w:rPr>
              <w:t xml:space="preserve">Commissioner of Public Health issue a “Certification </w:t>
            </w:r>
            <w:r w:rsidR="00273A82" w:rsidRPr="00331B95">
              <w:rPr>
                <w:rFonts w:ascii="Arial" w:hAnsi="Arial"/>
              </w:rPr>
              <w:t>of Public Health Hazard That Requires Pesticide Application to Protect Public Health</w:t>
            </w:r>
            <w:r w:rsidR="009C0DF3" w:rsidRPr="00331B95">
              <w:rPr>
                <w:rFonts w:ascii="Arial" w:hAnsi="Arial"/>
              </w:rPr>
              <w:t xml:space="preserve">” </w:t>
            </w:r>
            <w:r w:rsidR="00273A82" w:rsidRPr="00331B95">
              <w:rPr>
                <w:rFonts w:ascii="Arial" w:hAnsi="Arial"/>
              </w:rPr>
              <w:t xml:space="preserve">pursuant to 333 CMR 13.03 and 321 CMR 10.04(3)(e). </w:t>
            </w:r>
          </w:p>
          <w:p w14:paraId="066A66C9" w14:textId="77777777" w:rsidR="002F26FA" w:rsidRPr="00331B95" w:rsidRDefault="002F26FA">
            <w:pPr>
              <w:numPr>
                <w:ilvl w:val="0"/>
                <w:numId w:val="11"/>
              </w:numPr>
              <w:rPr>
                <w:rFonts w:ascii="Arial" w:hAnsi="Arial"/>
              </w:rPr>
            </w:pPr>
            <w:r w:rsidRPr="00331B95">
              <w:rPr>
                <w:rFonts w:ascii="Arial" w:hAnsi="Arial"/>
              </w:rPr>
              <w:t>SRMCB meets in accordance with the Open Meeting Law to authorize aerial operations and for SRMCB/MDAR staff to coordinate and take all necessary steps in response to the Certification</w:t>
            </w:r>
          </w:p>
          <w:p w14:paraId="4417831E" w14:textId="41432EFE" w:rsidR="00525836" w:rsidRPr="00331B95" w:rsidRDefault="00525836" w:rsidP="00525836">
            <w:pPr>
              <w:ind w:left="360"/>
              <w:rPr>
                <w:rFonts w:ascii="Arial" w:hAnsi="Arial"/>
              </w:rPr>
            </w:pPr>
          </w:p>
        </w:tc>
      </w:tr>
    </w:tbl>
    <w:p w14:paraId="0E54B0AE" w14:textId="77777777" w:rsidR="009C0DF3" w:rsidRPr="00331B95" w:rsidRDefault="009C0DF3">
      <w:pPr>
        <w:rPr>
          <w:rFonts w:ascii="Arial" w:hAnsi="Arial"/>
        </w:rPr>
      </w:pPr>
    </w:p>
    <w:p w14:paraId="0E3327EE" w14:textId="474A9705" w:rsidR="009C0DF3" w:rsidRPr="00331B95" w:rsidRDefault="009C0DF3">
      <w:pPr>
        <w:rPr>
          <w:rFonts w:ascii="Arial" w:hAnsi="Arial"/>
          <w:b/>
          <w:i/>
        </w:rPr>
      </w:pPr>
      <w:r w:rsidRPr="00331B95">
        <w:rPr>
          <w:rFonts w:ascii="Arial" w:hAnsi="Arial"/>
          <w:b/>
          <w:i/>
        </w:rPr>
        <w:t>Action Items 4a-4c Occur Simultaneously:</w:t>
      </w:r>
    </w:p>
    <w:p w14:paraId="5B8FA09D" w14:textId="77777777" w:rsidR="009C0DF3" w:rsidRPr="00331B95" w:rsidRDefault="009C0DF3">
      <w:pPr>
        <w:rPr>
          <w:rFonts w:ascii="Arial" w:hAnsi="Arial"/>
        </w:rPr>
      </w:pPr>
    </w:p>
    <w:p w14:paraId="301187FE" w14:textId="1441009C" w:rsidR="009C0DF3" w:rsidRPr="00331B95" w:rsidRDefault="00330EA0">
      <w:pPr>
        <w:rPr>
          <w:rFonts w:ascii="Arial" w:hAnsi="Arial"/>
          <w:b/>
        </w:rPr>
      </w:pPr>
      <w:r w:rsidRPr="00331B95">
        <w:rPr>
          <w:rFonts w:ascii="Arial" w:hAnsi="Arial"/>
          <w:b/>
        </w:rPr>
        <w:t>4</w:t>
      </w:r>
      <w:r w:rsidR="00202DDC" w:rsidRPr="00331B95">
        <w:rPr>
          <w:rFonts w:ascii="Arial" w:hAnsi="Arial"/>
          <w:b/>
        </w:rPr>
        <w:t>a</w:t>
      </w:r>
      <w:r w:rsidR="009C0DF3" w:rsidRPr="00331B95">
        <w:rPr>
          <w:rFonts w:ascii="Arial" w:hAnsi="Arial"/>
          <w:b/>
        </w:rPr>
        <w:t>.</w:t>
      </w:r>
      <w:r w:rsidR="00202DDC" w:rsidRPr="00331B95">
        <w:rPr>
          <w:rFonts w:ascii="Arial" w:hAnsi="Arial"/>
          <w:b/>
        </w:rPr>
        <w:t xml:space="preserve"> </w:t>
      </w:r>
      <w:r w:rsidR="009C0DF3" w:rsidRPr="00331B95">
        <w:rPr>
          <w:rFonts w:ascii="Arial" w:hAnsi="Arial"/>
          <w:b/>
        </w:rPr>
        <w:t xml:space="preserve">Determination of </w:t>
      </w:r>
      <w:r w:rsidR="007E7309" w:rsidRPr="00331B95">
        <w:rPr>
          <w:rFonts w:ascii="Arial" w:hAnsi="Arial"/>
          <w:b/>
        </w:rPr>
        <w:t>Exclusion (</w:t>
      </w:r>
      <w:r w:rsidR="009C0DF3" w:rsidRPr="00331B95">
        <w:rPr>
          <w:rFonts w:ascii="Arial" w:hAnsi="Arial"/>
          <w:b/>
        </w:rPr>
        <w:t>No-Spray</w:t>
      </w:r>
      <w:r w:rsidR="007E7309" w:rsidRPr="00331B95">
        <w:rPr>
          <w:rFonts w:ascii="Arial" w:hAnsi="Arial"/>
          <w:b/>
        </w:rPr>
        <w:t>)</w:t>
      </w:r>
      <w:r w:rsidR="009C0DF3" w:rsidRPr="00331B95">
        <w:rPr>
          <w:rFonts w:ascii="Arial" w:hAnsi="Arial"/>
          <w:b/>
        </w:rPr>
        <w:t xml:space="preserve"> Zones</w:t>
      </w:r>
    </w:p>
    <w:tbl>
      <w:tblPr>
        <w:tblW w:w="87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4950C33E" w14:textId="77777777" w:rsidTr="007E7309">
        <w:trPr>
          <w:trHeight w:val="2204"/>
        </w:trPr>
        <w:tc>
          <w:tcPr>
            <w:tcW w:w="8748" w:type="dxa"/>
          </w:tcPr>
          <w:p w14:paraId="2B9AF6C3" w14:textId="58696324" w:rsidR="009C0DF3" w:rsidRPr="00331B95" w:rsidRDefault="009C4340">
            <w:pPr>
              <w:numPr>
                <w:ilvl w:val="0"/>
                <w:numId w:val="11"/>
              </w:numPr>
              <w:rPr>
                <w:rFonts w:ascii="Arial" w:hAnsi="Arial"/>
              </w:rPr>
            </w:pPr>
            <w:r w:rsidRPr="00331B95">
              <w:rPr>
                <w:rFonts w:ascii="Arial" w:hAnsi="Arial"/>
              </w:rPr>
              <w:t>A</w:t>
            </w:r>
            <w:r w:rsidR="009C0DF3" w:rsidRPr="00331B95">
              <w:rPr>
                <w:rFonts w:ascii="Arial" w:hAnsi="Arial"/>
              </w:rPr>
              <w:t xml:space="preserve">erial </w:t>
            </w:r>
            <w:r w:rsidR="007E7309" w:rsidRPr="00331B95">
              <w:rPr>
                <w:rFonts w:ascii="Arial" w:hAnsi="Arial"/>
              </w:rPr>
              <w:t>exclusion</w:t>
            </w:r>
            <w:r w:rsidR="009C0DF3" w:rsidRPr="00331B95">
              <w:rPr>
                <w:rFonts w:ascii="Arial" w:hAnsi="Arial"/>
              </w:rPr>
              <w:t xml:space="preserve"> zones (mosquito treatment sensitive areas data layers) defined:</w:t>
            </w:r>
          </w:p>
          <w:p w14:paraId="72F9685C" w14:textId="5093B3D1" w:rsidR="009C0DF3" w:rsidRPr="00331B95" w:rsidRDefault="009C0DF3">
            <w:pPr>
              <w:ind w:left="1440"/>
              <w:rPr>
                <w:rFonts w:ascii="Arial" w:hAnsi="Arial"/>
              </w:rPr>
            </w:pPr>
            <w:r w:rsidRPr="00331B95">
              <w:rPr>
                <w:rFonts w:ascii="Arial" w:hAnsi="Arial"/>
              </w:rPr>
              <w:t>1)</w:t>
            </w:r>
            <w:r w:rsidR="00E21371" w:rsidRPr="00331B95">
              <w:rPr>
                <w:rFonts w:ascii="Arial" w:hAnsi="Arial"/>
              </w:rPr>
              <w:t xml:space="preserve"> </w:t>
            </w:r>
            <w:r w:rsidRPr="00331B95">
              <w:rPr>
                <w:rFonts w:ascii="Arial" w:hAnsi="Arial"/>
              </w:rPr>
              <w:t>Certified organic farms</w:t>
            </w:r>
            <w:r w:rsidR="00EF1C1B" w:rsidRPr="00331B95">
              <w:rPr>
                <w:rFonts w:ascii="Arial" w:hAnsi="Arial"/>
              </w:rPr>
              <w:t>, commercial fish hatcheries/aquaculture, and hemp fields</w:t>
            </w:r>
          </w:p>
          <w:p w14:paraId="6525833C" w14:textId="6B0BCCFD" w:rsidR="009C0DF3" w:rsidRPr="00331B95" w:rsidRDefault="009C0DF3">
            <w:pPr>
              <w:ind w:left="1440"/>
              <w:rPr>
                <w:rFonts w:ascii="Arial" w:hAnsi="Arial"/>
              </w:rPr>
            </w:pPr>
            <w:r w:rsidRPr="00331B95">
              <w:rPr>
                <w:rFonts w:ascii="Arial" w:hAnsi="Arial"/>
              </w:rPr>
              <w:t>2)</w:t>
            </w:r>
            <w:r w:rsidR="00E21371" w:rsidRPr="00331B95">
              <w:rPr>
                <w:rFonts w:ascii="Arial" w:hAnsi="Arial"/>
              </w:rPr>
              <w:t xml:space="preserve"> </w:t>
            </w:r>
            <w:r w:rsidRPr="00331B95">
              <w:rPr>
                <w:rFonts w:ascii="Arial" w:hAnsi="Arial"/>
              </w:rPr>
              <w:t xml:space="preserve">Priority habitats for </w:t>
            </w:r>
            <w:r w:rsidR="003E173E" w:rsidRPr="00331B95">
              <w:rPr>
                <w:rFonts w:ascii="Arial" w:hAnsi="Arial"/>
              </w:rPr>
              <w:t>species listed in the Massachusetts Endangered Species Act</w:t>
            </w:r>
            <w:r w:rsidRPr="00331B95">
              <w:rPr>
                <w:rFonts w:ascii="Arial" w:hAnsi="Arial"/>
              </w:rPr>
              <w:t xml:space="preserve"> </w:t>
            </w:r>
          </w:p>
          <w:p w14:paraId="6B2891B3" w14:textId="77777777" w:rsidR="009C0DF3" w:rsidRPr="00331B95" w:rsidRDefault="009C0DF3">
            <w:pPr>
              <w:ind w:left="1440"/>
              <w:rPr>
                <w:rFonts w:ascii="Arial" w:hAnsi="Arial"/>
              </w:rPr>
            </w:pPr>
            <w:r w:rsidRPr="00331B95">
              <w:rPr>
                <w:rFonts w:ascii="Arial" w:hAnsi="Arial"/>
              </w:rPr>
              <w:t>3)</w:t>
            </w:r>
            <w:r w:rsidR="00E21371" w:rsidRPr="00331B95">
              <w:rPr>
                <w:rFonts w:ascii="Arial" w:hAnsi="Arial"/>
              </w:rPr>
              <w:t xml:space="preserve"> </w:t>
            </w:r>
            <w:r w:rsidRPr="00331B95">
              <w:rPr>
                <w:rFonts w:ascii="Arial" w:hAnsi="Arial"/>
              </w:rPr>
              <w:t>Surface water supply resource areas</w:t>
            </w:r>
          </w:p>
          <w:p w14:paraId="259856D6" w14:textId="074BB010" w:rsidR="009C0DF3" w:rsidRPr="00331B95" w:rsidRDefault="00A143EB">
            <w:pPr>
              <w:numPr>
                <w:ilvl w:val="0"/>
                <w:numId w:val="11"/>
              </w:numPr>
              <w:rPr>
                <w:rFonts w:ascii="Arial" w:hAnsi="Arial"/>
              </w:rPr>
            </w:pPr>
            <w:r w:rsidRPr="00331B95">
              <w:rPr>
                <w:rFonts w:ascii="Arial" w:hAnsi="Arial"/>
              </w:rPr>
              <w:t>MDAR</w:t>
            </w:r>
            <w:r w:rsidR="009C0DF3" w:rsidRPr="00331B95">
              <w:rPr>
                <w:rFonts w:ascii="Arial" w:hAnsi="Arial"/>
              </w:rPr>
              <w:t xml:space="preserve"> reviews any emergency waivers needed to use pesticides on school property and ensure compliance with pesticide laws. </w:t>
            </w:r>
          </w:p>
          <w:p w14:paraId="60481B6B" w14:textId="3FE87BAD" w:rsidR="009C0DF3" w:rsidRPr="00331B95" w:rsidRDefault="009443AF">
            <w:pPr>
              <w:numPr>
                <w:ilvl w:val="0"/>
                <w:numId w:val="11"/>
              </w:numPr>
              <w:rPr>
                <w:rFonts w:ascii="Arial" w:hAnsi="Arial"/>
              </w:rPr>
            </w:pPr>
            <w:r w:rsidRPr="00331B95">
              <w:rPr>
                <w:rFonts w:ascii="Arial" w:hAnsi="Arial"/>
              </w:rPr>
              <w:t>Within 30 days of the emergency operation being conducted, if the operation included pesticide application over a body of water, the SRB Operations Coordinator will submit a Notice of Intent (NOI) to the EPA through their Central Data Exchange (CDX) website, in order to satisfy the reporting requirements of the National Pollutant Discharge Elimination System (NPDES).</w:t>
            </w:r>
          </w:p>
        </w:tc>
      </w:tr>
    </w:tbl>
    <w:p w14:paraId="2F5571CF" w14:textId="77777777" w:rsidR="00EE42B2" w:rsidRPr="00331B95" w:rsidRDefault="00EE42B2">
      <w:pPr>
        <w:rPr>
          <w:rFonts w:ascii="Arial" w:hAnsi="Arial"/>
          <w:b/>
        </w:rPr>
      </w:pPr>
    </w:p>
    <w:p w14:paraId="545A339A" w14:textId="1CC116EC" w:rsidR="009C0DF3" w:rsidRPr="00331B95" w:rsidRDefault="00330EA0">
      <w:pPr>
        <w:rPr>
          <w:rFonts w:ascii="Arial" w:hAnsi="Arial"/>
          <w:b/>
        </w:rPr>
      </w:pPr>
      <w:r w:rsidRPr="00331B95">
        <w:rPr>
          <w:rFonts w:ascii="Arial" w:hAnsi="Arial"/>
          <w:b/>
        </w:rPr>
        <w:t>4</w:t>
      </w:r>
      <w:r w:rsidR="00202DDC" w:rsidRPr="00331B95">
        <w:rPr>
          <w:rFonts w:ascii="Arial" w:hAnsi="Arial"/>
          <w:b/>
        </w:rPr>
        <w:t>b</w:t>
      </w:r>
      <w:r w:rsidR="009C0DF3" w:rsidRPr="00331B95">
        <w:rPr>
          <w:rFonts w:ascii="Arial" w:hAnsi="Arial"/>
          <w:b/>
        </w:rPr>
        <w:t>.</w:t>
      </w:r>
      <w:r w:rsidR="00202DDC" w:rsidRPr="00331B95">
        <w:rPr>
          <w:rFonts w:ascii="Arial" w:hAnsi="Arial"/>
          <w:b/>
        </w:rPr>
        <w:t xml:space="preserve"> </w:t>
      </w:r>
      <w:r w:rsidR="009C0DF3" w:rsidRPr="00331B95">
        <w:rPr>
          <w:rFonts w:ascii="Arial" w:hAnsi="Arial"/>
          <w:b/>
        </w:rPr>
        <w:t>Exclusion/Inclusion of Priority Habitats: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61B9FB57" w14:textId="77777777" w:rsidTr="00331B95">
        <w:trPr>
          <w:trHeight w:val="570"/>
        </w:trPr>
        <w:tc>
          <w:tcPr>
            <w:tcW w:w="8748" w:type="dxa"/>
          </w:tcPr>
          <w:p w14:paraId="43B182B3" w14:textId="77777777" w:rsidR="00D00679" w:rsidRPr="00331B95" w:rsidRDefault="00D00679" w:rsidP="00D00679">
            <w:pPr>
              <w:numPr>
                <w:ilvl w:val="0"/>
                <w:numId w:val="11"/>
              </w:numPr>
              <w:rPr>
                <w:rFonts w:ascii="Arial" w:hAnsi="Arial"/>
              </w:rPr>
            </w:pPr>
            <w:r w:rsidRPr="00331B95">
              <w:rPr>
                <w:rFonts w:ascii="Arial" w:hAnsi="Arial"/>
              </w:rPr>
              <w:t xml:space="preserve">DPH will determine, in consultation with SRMCB, MDAR and DFW, whether any part of the area being recommended for mosquito treatment by the SRMCB includes Priority Habitat areas. </w:t>
            </w:r>
          </w:p>
          <w:p w14:paraId="0BEFF7BB" w14:textId="77777777" w:rsidR="00D00679" w:rsidRPr="00331B95" w:rsidRDefault="00D00679" w:rsidP="00D00679">
            <w:pPr>
              <w:numPr>
                <w:ilvl w:val="0"/>
                <w:numId w:val="11"/>
              </w:numPr>
              <w:rPr>
                <w:rFonts w:ascii="Arial" w:hAnsi="Arial"/>
              </w:rPr>
            </w:pPr>
            <w:r w:rsidRPr="00331B95">
              <w:rPr>
                <w:rFonts w:ascii="Arial" w:hAnsi="Arial"/>
              </w:rPr>
              <w:t>If spraying in these Priority Habitat areas is necessary to reduce the risk to public health, then:</w:t>
            </w:r>
          </w:p>
          <w:p w14:paraId="419DE72A" w14:textId="1D55F143" w:rsidR="009C0DF3" w:rsidRPr="00331B95" w:rsidRDefault="1EC2668E">
            <w:pPr>
              <w:numPr>
                <w:ilvl w:val="1"/>
                <w:numId w:val="11"/>
              </w:numPr>
              <w:rPr>
                <w:rFonts w:ascii="Arial" w:hAnsi="Arial"/>
              </w:rPr>
            </w:pPr>
            <w:r w:rsidRPr="00331B95">
              <w:rPr>
                <w:rFonts w:ascii="Arial" w:hAnsi="Arial"/>
              </w:rPr>
              <w:t>MDAR/</w:t>
            </w:r>
            <w:r w:rsidR="00D00679" w:rsidRPr="00331B95">
              <w:rPr>
                <w:rFonts w:ascii="Arial" w:hAnsi="Arial"/>
              </w:rPr>
              <w:t>SRMCB requests that a permit from DFW be issued for the taking of endangered, threatened, or special concern species. The permit is issued to the SRMCB, MDAR, and DPH to cover work performed under a certificate of public health hazard or other DPH determination</w:t>
            </w:r>
          </w:p>
        </w:tc>
      </w:tr>
    </w:tbl>
    <w:p w14:paraId="29B19339" w14:textId="77777777" w:rsidR="00EE42B2" w:rsidRPr="00331B95" w:rsidRDefault="00EE42B2" w:rsidP="00623FD3">
      <w:pPr>
        <w:rPr>
          <w:rFonts w:ascii="Arial" w:hAnsi="Arial"/>
          <w:b/>
        </w:rPr>
      </w:pPr>
    </w:p>
    <w:p w14:paraId="7A6B4BEB" w14:textId="1AC351CD" w:rsidR="00623FD3" w:rsidRPr="00331B95" w:rsidRDefault="00623FD3" w:rsidP="00623FD3">
      <w:pPr>
        <w:rPr>
          <w:rFonts w:ascii="Arial" w:hAnsi="Arial"/>
          <w:b/>
        </w:rPr>
      </w:pPr>
      <w:r w:rsidRPr="00331B95">
        <w:rPr>
          <w:rFonts w:ascii="Arial" w:hAnsi="Arial"/>
          <w:b/>
        </w:rPr>
        <w:t>4</w:t>
      </w:r>
      <w:r w:rsidR="00202DDC" w:rsidRPr="00331B95">
        <w:rPr>
          <w:rFonts w:ascii="Arial" w:hAnsi="Arial"/>
          <w:b/>
        </w:rPr>
        <w:t>c</w:t>
      </w:r>
      <w:r w:rsidRPr="00331B95">
        <w:rPr>
          <w:rFonts w:ascii="Arial" w:hAnsi="Arial"/>
          <w:b/>
        </w:rPr>
        <w:t>. Spray Efficacy Monitoring</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76"/>
      </w:tblGrid>
      <w:tr w:rsidR="00623FD3" w:rsidRPr="00D4014A" w14:paraId="7B41FA13" w14:textId="77777777" w:rsidTr="007E7309">
        <w:trPr>
          <w:trHeight w:val="656"/>
        </w:trPr>
        <w:tc>
          <w:tcPr>
            <w:tcW w:w="8776" w:type="dxa"/>
          </w:tcPr>
          <w:p w14:paraId="7FA1BFA4" w14:textId="6F5A2EDA" w:rsidR="00623FD3" w:rsidRPr="00331B95" w:rsidRDefault="00A143EB" w:rsidP="007E7309">
            <w:pPr>
              <w:numPr>
                <w:ilvl w:val="0"/>
                <w:numId w:val="11"/>
              </w:numPr>
              <w:rPr>
                <w:rFonts w:ascii="Arial" w:hAnsi="Arial"/>
              </w:rPr>
            </w:pPr>
            <w:r w:rsidRPr="00331B95">
              <w:rPr>
                <w:rFonts w:ascii="Arial" w:hAnsi="Arial"/>
              </w:rPr>
              <w:t>MDAR</w:t>
            </w:r>
            <w:r w:rsidR="00623FD3" w:rsidRPr="00331B95">
              <w:rPr>
                <w:rFonts w:ascii="Arial" w:hAnsi="Arial"/>
              </w:rPr>
              <w:t xml:space="preserve">/SRMCB and DPH </w:t>
            </w:r>
            <w:r w:rsidR="00D40267" w:rsidRPr="00331B95">
              <w:rPr>
                <w:rFonts w:ascii="Arial" w:hAnsi="Arial"/>
              </w:rPr>
              <w:t xml:space="preserve">initiate </w:t>
            </w:r>
            <w:r w:rsidR="00623FD3" w:rsidRPr="00331B95">
              <w:rPr>
                <w:rFonts w:ascii="Arial" w:hAnsi="Arial"/>
              </w:rPr>
              <w:t xml:space="preserve">plans </w:t>
            </w:r>
            <w:r w:rsidR="00AD7589" w:rsidRPr="00331B95">
              <w:rPr>
                <w:rFonts w:ascii="Arial" w:hAnsi="Arial"/>
              </w:rPr>
              <w:t xml:space="preserve">for standardized monitoring of </w:t>
            </w:r>
            <w:r w:rsidR="00623FD3" w:rsidRPr="00331B95">
              <w:rPr>
                <w:rFonts w:ascii="Arial" w:hAnsi="Arial"/>
              </w:rPr>
              <w:t>pre</w:t>
            </w:r>
            <w:r w:rsidR="00E21371" w:rsidRPr="00331B95">
              <w:rPr>
                <w:rFonts w:ascii="Arial" w:hAnsi="Arial"/>
              </w:rPr>
              <w:t>-</w:t>
            </w:r>
            <w:r w:rsidR="00623FD3" w:rsidRPr="00331B95">
              <w:rPr>
                <w:rFonts w:ascii="Arial" w:hAnsi="Arial"/>
              </w:rPr>
              <w:t xml:space="preserve"> and post</w:t>
            </w:r>
            <w:r w:rsidR="00E21371" w:rsidRPr="00331B95">
              <w:rPr>
                <w:rFonts w:ascii="Arial" w:hAnsi="Arial"/>
              </w:rPr>
              <w:t>-</w:t>
            </w:r>
            <w:r w:rsidR="00623FD3" w:rsidRPr="00331B95">
              <w:rPr>
                <w:rFonts w:ascii="Arial" w:hAnsi="Arial"/>
              </w:rPr>
              <w:t>spra</w:t>
            </w:r>
            <w:r w:rsidR="00393535" w:rsidRPr="00331B95">
              <w:rPr>
                <w:rFonts w:ascii="Arial" w:hAnsi="Arial"/>
              </w:rPr>
              <w:t xml:space="preserve">y mosquito activity as part of </w:t>
            </w:r>
            <w:r w:rsidR="00623FD3" w:rsidRPr="00331B95">
              <w:rPr>
                <w:rFonts w:ascii="Arial" w:hAnsi="Arial"/>
              </w:rPr>
              <w:t xml:space="preserve">spray efficacy determination. </w:t>
            </w:r>
          </w:p>
        </w:tc>
      </w:tr>
    </w:tbl>
    <w:p w14:paraId="4B260B0A" w14:textId="77777777" w:rsidR="00A33C26" w:rsidRPr="00331B95" w:rsidRDefault="00A33C26">
      <w:pPr>
        <w:rPr>
          <w:rFonts w:ascii="Arial" w:hAnsi="Arial"/>
          <w:b/>
        </w:rPr>
      </w:pPr>
    </w:p>
    <w:p w14:paraId="0D826031" w14:textId="369922B1" w:rsidR="009C0DF3" w:rsidRPr="00331B95" w:rsidRDefault="00330EA0">
      <w:pPr>
        <w:rPr>
          <w:rFonts w:ascii="Arial" w:hAnsi="Arial"/>
          <w:b/>
        </w:rPr>
      </w:pPr>
      <w:r w:rsidRPr="00331B95">
        <w:rPr>
          <w:rFonts w:ascii="Arial" w:hAnsi="Arial"/>
          <w:b/>
        </w:rPr>
        <w:t>5</w:t>
      </w:r>
      <w:r w:rsidR="009C0DF3" w:rsidRPr="00331B95">
        <w:rPr>
          <w:rFonts w:ascii="Arial" w:hAnsi="Arial"/>
          <w:b/>
        </w:rPr>
        <w:t xml:space="preserve">. Preparation of Final GIS Data Map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6A18F39D" w14:textId="77777777" w:rsidTr="007E7309">
        <w:trPr>
          <w:trHeight w:val="647"/>
        </w:trPr>
        <w:tc>
          <w:tcPr>
            <w:tcW w:w="8748" w:type="dxa"/>
          </w:tcPr>
          <w:p w14:paraId="5DB0FE4F" w14:textId="1DB1D9E9" w:rsidR="009C0DF3" w:rsidRPr="00331B95" w:rsidRDefault="00F012A8">
            <w:pPr>
              <w:numPr>
                <w:ilvl w:val="0"/>
                <w:numId w:val="12"/>
              </w:numPr>
              <w:rPr>
                <w:rFonts w:ascii="Arial" w:hAnsi="Arial"/>
              </w:rPr>
            </w:pPr>
            <w:r w:rsidRPr="00331B95">
              <w:rPr>
                <w:rFonts w:ascii="Arial" w:hAnsi="Arial"/>
              </w:rPr>
              <w:t>GIS Team coordinates integration of aerial exclusion zone data layers (using data developed by MDAR, DFW, and DEP) with the map of the spray area developed by DPH, to produce a final map.</w:t>
            </w:r>
          </w:p>
        </w:tc>
      </w:tr>
    </w:tbl>
    <w:p w14:paraId="67ADDF7D" w14:textId="77777777" w:rsidR="009C0DF3" w:rsidRPr="00331B95" w:rsidRDefault="009C0DF3">
      <w:pPr>
        <w:rPr>
          <w:rFonts w:ascii="Arial" w:hAnsi="Arial"/>
        </w:rPr>
      </w:pPr>
    </w:p>
    <w:p w14:paraId="1463A464" w14:textId="2BD4BAAA" w:rsidR="009C0DF3" w:rsidRPr="00331B95" w:rsidRDefault="00330EA0">
      <w:pPr>
        <w:rPr>
          <w:rFonts w:ascii="Arial" w:hAnsi="Arial"/>
          <w:b/>
        </w:rPr>
      </w:pPr>
      <w:r w:rsidRPr="00331B95">
        <w:rPr>
          <w:rFonts w:ascii="Arial" w:hAnsi="Arial"/>
          <w:b/>
        </w:rPr>
        <w:t>6</w:t>
      </w:r>
      <w:r w:rsidR="009C0DF3" w:rsidRPr="00331B95">
        <w:rPr>
          <w:rFonts w:ascii="Arial" w:hAnsi="Arial"/>
          <w:b/>
        </w:rPr>
        <w:t>. Environmental Monitoring</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1E1BF5B3" w14:textId="77777777" w:rsidTr="007E7309">
        <w:trPr>
          <w:trHeight w:val="1088"/>
        </w:trPr>
        <w:tc>
          <w:tcPr>
            <w:tcW w:w="8748" w:type="dxa"/>
          </w:tcPr>
          <w:p w14:paraId="4DA64BF8" w14:textId="142E20F8" w:rsidR="009C0DF3" w:rsidRPr="00331B95" w:rsidRDefault="009C0DF3">
            <w:pPr>
              <w:numPr>
                <w:ilvl w:val="0"/>
                <w:numId w:val="12"/>
              </w:numPr>
              <w:rPr>
                <w:rFonts w:ascii="Arial" w:hAnsi="Arial"/>
              </w:rPr>
            </w:pPr>
            <w:r w:rsidRPr="00331B95">
              <w:rPr>
                <w:rFonts w:ascii="Arial" w:hAnsi="Arial"/>
              </w:rPr>
              <w:t xml:space="preserve">DEP, </w:t>
            </w:r>
            <w:r w:rsidR="00A143EB" w:rsidRPr="00331B95">
              <w:rPr>
                <w:rFonts w:ascii="Arial" w:hAnsi="Arial"/>
              </w:rPr>
              <w:t>MDAR</w:t>
            </w:r>
            <w:r w:rsidRPr="00331B95">
              <w:rPr>
                <w:rFonts w:ascii="Arial" w:hAnsi="Arial"/>
              </w:rPr>
              <w:t>,</w:t>
            </w:r>
            <w:r w:rsidR="004B6573" w:rsidRPr="00331B95">
              <w:rPr>
                <w:rFonts w:ascii="Arial" w:hAnsi="Arial"/>
              </w:rPr>
              <w:t xml:space="preserve"> DF</w:t>
            </w:r>
            <w:r w:rsidR="00CB145E" w:rsidRPr="00331B95">
              <w:rPr>
                <w:rFonts w:ascii="Arial" w:hAnsi="Arial"/>
              </w:rPr>
              <w:t>W</w:t>
            </w:r>
            <w:r w:rsidRPr="00331B95">
              <w:rPr>
                <w:rFonts w:ascii="Arial" w:hAnsi="Arial"/>
              </w:rPr>
              <w:t xml:space="preserve"> and </w:t>
            </w:r>
            <w:r w:rsidR="00A143EB" w:rsidRPr="00331B95">
              <w:rPr>
                <w:rFonts w:ascii="Arial" w:hAnsi="Arial"/>
              </w:rPr>
              <w:t>DPH</w:t>
            </w:r>
            <w:r w:rsidRPr="00331B95">
              <w:rPr>
                <w:rFonts w:ascii="Arial" w:hAnsi="Arial"/>
              </w:rPr>
              <w:t xml:space="preserve"> notify partner environmental agency collaborators of </w:t>
            </w:r>
            <w:r w:rsidR="00480D0D" w:rsidRPr="00331B95">
              <w:rPr>
                <w:rFonts w:ascii="Arial" w:hAnsi="Arial"/>
              </w:rPr>
              <w:t xml:space="preserve">any </w:t>
            </w:r>
            <w:r w:rsidRPr="00331B95">
              <w:rPr>
                <w:rFonts w:ascii="Arial" w:hAnsi="Arial"/>
              </w:rPr>
              <w:t xml:space="preserve">planned environmental monitoring to provide opportunity for input/collaboration. </w:t>
            </w:r>
          </w:p>
          <w:p w14:paraId="2C9D882E" w14:textId="61C398DF" w:rsidR="009C0DF3" w:rsidRPr="00331B95" w:rsidRDefault="009C0DF3" w:rsidP="004B6573">
            <w:pPr>
              <w:numPr>
                <w:ilvl w:val="0"/>
                <w:numId w:val="12"/>
              </w:numPr>
              <w:rPr>
                <w:rFonts w:ascii="Arial" w:hAnsi="Arial"/>
              </w:rPr>
            </w:pPr>
            <w:r w:rsidRPr="00331B95">
              <w:rPr>
                <w:rFonts w:ascii="Arial" w:hAnsi="Arial"/>
              </w:rPr>
              <w:t>DEP initiate plans for pre</w:t>
            </w:r>
            <w:r w:rsidR="00E21371" w:rsidRPr="00331B95">
              <w:rPr>
                <w:rFonts w:ascii="Arial" w:hAnsi="Arial"/>
              </w:rPr>
              <w:t>-</w:t>
            </w:r>
            <w:r w:rsidRPr="00331B95">
              <w:rPr>
                <w:rFonts w:ascii="Arial" w:hAnsi="Arial"/>
              </w:rPr>
              <w:t xml:space="preserve">/post-monitoring for public drinking water reservoirs </w:t>
            </w:r>
            <w:r w:rsidR="00245D95" w:rsidRPr="00331B95">
              <w:rPr>
                <w:rFonts w:ascii="Arial" w:hAnsi="Arial"/>
              </w:rPr>
              <w:t xml:space="preserve">and </w:t>
            </w:r>
            <w:r w:rsidR="00ED3CEF" w:rsidRPr="00331B95">
              <w:rPr>
                <w:rFonts w:ascii="Arial" w:hAnsi="Arial"/>
              </w:rPr>
              <w:t>surface waters</w:t>
            </w:r>
            <w:r w:rsidRPr="00331B95">
              <w:rPr>
                <w:rFonts w:ascii="Arial" w:hAnsi="Arial"/>
              </w:rPr>
              <w:t>, in designated spray area.</w:t>
            </w:r>
          </w:p>
          <w:p w14:paraId="7FBD5968" w14:textId="4660AEC1" w:rsidR="006049BC" w:rsidRPr="00331B95" w:rsidRDefault="006049BC" w:rsidP="004B6573">
            <w:pPr>
              <w:numPr>
                <w:ilvl w:val="0"/>
                <w:numId w:val="12"/>
              </w:numPr>
              <w:rPr>
                <w:rFonts w:ascii="Arial" w:hAnsi="Arial"/>
              </w:rPr>
            </w:pPr>
            <w:r w:rsidRPr="00331B95">
              <w:rPr>
                <w:rFonts w:ascii="Arial" w:hAnsi="Arial"/>
              </w:rPr>
              <w:t>DEP and MDAR, initiate plans for pre-/post-monitoring of honeybees in designated spray area.</w:t>
            </w:r>
          </w:p>
        </w:tc>
      </w:tr>
    </w:tbl>
    <w:p w14:paraId="1F3C0A7C" w14:textId="77777777" w:rsidR="009C0DF3" w:rsidRPr="00331B95" w:rsidRDefault="009C0DF3">
      <w:pPr>
        <w:rPr>
          <w:rFonts w:ascii="Arial" w:hAnsi="Arial"/>
        </w:rPr>
      </w:pPr>
    </w:p>
    <w:p w14:paraId="5D6B0B7D" w14:textId="1B09E7D9" w:rsidR="009C0DF3" w:rsidRPr="00331B95" w:rsidRDefault="00330EA0">
      <w:pPr>
        <w:rPr>
          <w:rFonts w:ascii="Arial" w:hAnsi="Arial"/>
          <w:b/>
        </w:rPr>
      </w:pPr>
      <w:r w:rsidRPr="00331B95">
        <w:rPr>
          <w:rFonts w:ascii="Arial" w:hAnsi="Arial"/>
          <w:b/>
        </w:rPr>
        <w:t>7</w:t>
      </w:r>
      <w:r w:rsidR="009C0DF3" w:rsidRPr="00331B95">
        <w:rPr>
          <w:rFonts w:ascii="Arial" w:hAnsi="Arial"/>
          <w:b/>
        </w:rPr>
        <w:t>. Notification of Date &amp; Time of Application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712EBA53" w14:textId="77777777" w:rsidTr="007E7309">
        <w:trPr>
          <w:trHeight w:val="1358"/>
        </w:trPr>
        <w:tc>
          <w:tcPr>
            <w:tcW w:w="8748" w:type="dxa"/>
          </w:tcPr>
          <w:p w14:paraId="6EA4AF72" w14:textId="53B5C4FD" w:rsidR="009C0DF3" w:rsidRPr="00331B95" w:rsidRDefault="00A143EB">
            <w:pPr>
              <w:numPr>
                <w:ilvl w:val="0"/>
                <w:numId w:val="12"/>
              </w:numPr>
              <w:rPr>
                <w:rFonts w:ascii="Arial" w:hAnsi="Arial"/>
              </w:rPr>
            </w:pPr>
            <w:r w:rsidRPr="00331B95">
              <w:rPr>
                <w:rFonts w:ascii="Arial" w:hAnsi="Arial"/>
              </w:rPr>
              <w:t>MDAR</w:t>
            </w:r>
            <w:r w:rsidR="51307563" w:rsidRPr="00331B95">
              <w:rPr>
                <w:rFonts w:ascii="Arial" w:hAnsi="Arial"/>
              </w:rPr>
              <w:t>/SRMCB</w:t>
            </w:r>
            <w:r w:rsidR="009C0DF3" w:rsidRPr="00331B95">
              <w:rPr>
                <w:rFonts w:ascii="Arial" w:hAnsi="Arial"/>
              </w:rPr>
              <w:t xml:space="preserve"> and </w:t>
            </w:r>
            <w:r w:rsidRPr="00331B95">
              <w:rPr>
                <w:rFonts w:ascii="Arial" w:hAnsi="Arial"/>
              </w:rPr>
              <w:t>DPH</w:t>
            </w:r>
            <w:r w:rsidR="009C0DF3" w:rsidRPr="00331B95">
              <w:rPr>
                <w:rFonts w:ascii="Arial" w:hAnsi="Arial"/>
              </w:rPr>
              <w:t xml:space="preserve"> provide public notices regarding the locations, dates, and times of aerial spraying.</w:t>
            </w:r>
          </w:p>
          <w:p w14:paraId="3EEB9DFA" w14:textId="0D186927" w:rsidR="009C0DF3" w:rsidRPr="00331B95" w:rsidRDefault="00A143EB">
            <w:pPr>
              <w:numPr>
                <w:ilvl w:val="0"/>
                <w:numId w:val="12"/>
              </w:numPr>
              <w:rPr>
                <w:rFonts w:ascii="Arial" w:hAnsi="Arial"/>
              </w:rPr>
            </w:pPr>
            <w:r w:rsidRPr="00331B95">
              <w:rPr>
                <w:rFonts w:ascii="Arial" w:hAnsi="Arial"/>
              </w:rPr>
              <w:t>MDAR</w:t>
            </w:r>
            <w:r w:rsidR="009C0DF3" w:rsidRPr="00331B95">
              <w:rPr>
                <w:rFonts w:ascii="Arial" w:hAnsi="Arial"/>
              </w:rPr>
              <w:t xml:space="preserve"> will maintain</w:t>
            </w:r>
            <w:r w:rsidR="00F77BE8" w:rsidRPr="00331B95">
              <w:rPr>
                <w:rFonts w:ascii="Arial" w:hAnsi="Arial"/>
              </w:rPr>
              <w:t xml:space="preserve"> and keep current</w:t>
            </w:r>
            <w:r w:rsidR="009C0DF3" w:rsidRPr="00331B95">
              <w:rPr>
                <w:rFonts w:ascii="Arial" w:hAnsi="Arial"/>
              </w:rPr>
              <w:t xml:space="preserve"> a website with </w:t>
            </w:r>
            <w:r w:rsidR="00F77BE8" w:rsidRPr="00331B95">
              <w:rPr>
                <w:rFonts w:ascii="Arial" w:hAnsi="Arial"/>
              </w:rPr>
              <w:t xml:space="preserve">interactive </w:t>
            </w:r>
            <w:r w:rsidR="009C0DF3" w:rsidRPr="00331B95">
              <w:rPr>
                <w:rFonts w:ascii="Arial" w:hAnsi="Arial"/>
              </w:rPr>
              <w:t>maps of aerial spray area</w:t>
            </w:r>
            <w:r w:rsidR="00F77BE8" w:rsidRPr="00331B95">
              <w:rPr>
                <w:rFonts w:ascii="Arial" w:hAnsi="Arial"/>
              </w:rPr>
              <w:t>s</w:t>
            </w:r>
            <w:r w:rsidR="009C0DF3" w:rsidRPr="00331B95">
              <w:rPr>
                <w:rFonts w:ascii="Arial" w:hAnsi="Arial"/>
              </w:rPr>
              <w:t>.</w:t>
            </w:r>
          </w:p>
          <w:p w14:paraId="70185982" w14:textId="2017C2F2" w:rsidR="002B3749" w:rsidRPr="00331B95" w:rsidRDefault="00A143EB" w:rsidP="00623FD3">
            <w:pPr>
              <w:numPr>
                <w:ilvl w:val="0"/>
                <w:numId w:val="12"/>
              </w:numPr>
              <w:rPr>
                <w:rFonts w:ascii="Arial" w:hAnsi="Arial"/>
              </w:rPr>
            </w:pPr>
            <w:r w:rsidRPr="00331B95">
              <w:rPr>
                <w:rFonts w:ascii="Arial" w:hAnsi="Arial"/>
              </w:rPr>
              <w:t>DPH</w:t>
            </w:r>
            <w:r w:rsidR="009C0DF3" w:rsidRPr="00331B95">
              <w:rPr>
                <w:rFonts w:ascii="Arial" w:hAnsi="Arial"/>
              </w:rPr>
              <w:t xml:space="preserve"> </w:t>
            </w:r>
            <w:r w:rsidR="00950068" w:rsidRPr="00331B95">
              <w:rPr>
                <w:rFonts w:ascii="Arial" w:hAnsi="Arial"/>
              </w:rPr>
              <w:t>a</w:t>
            </w:r>
            <w:r w:rsidR="00D36A5B" w:rsidRPr="00331B95">
              <w:rPr>
                <w:rFonts w:ascii="Arial" w:hAnsi="Arial"/>
              </w:rPr>
              <w:t xml:space="preserve">nd MDAR </w:t>
            </w:r>
            <w:r w:rsidR="009C0DF3" w:rsidRPr="00331B95">
              <w:rPr>
                <w:rFonts w:ascii="Arial" w:hAnsi="Arial"/>
              </w:rPr>
              <w:t xml:space="preserve">will provide information regarding the spray </w:t>
            </w:r>
            <w:r w:rsidR="00950068" w:rsidRPr="00331B95">
              <w:rPr>
                <w:rFonts w:ascii="Arial" w:hAnsi="Arial"/>
              </w:rPr>
              <w:t>area</w:t>
            </w:r>
            <w:r w:rsidR="009C0DF3" w:rsidRPr="00331B95">
              <w:rPr>
                <w:rFonts w:ascii="Arial" w:hAnsi="Arial"/>
              </w:rPr>
              <w:t>, precautionary measures, and telephone numbers to report fish kills or other environmental impacts.</w:t>
            </w:r>
          </w:p>
        </w:tc>
      </w:tr>
    </w:tbl>
    <w:p w14:paraId="58656392" w14:textId="77777777" w:rsidR="009C0DF3" w:rsidRPr="00331B95" w:rsidRDefault="009C0DF3">
      <w:pPr>
        <w:rPr>
          <w:rFonts w:ascii="Arial" w:hAnsi="Arial"/>
        </w:rPr>
      </w:pPr>
    </w:p>
    <w:p w14:paraId="44A9B1CE" w14:textId="66102C5F" w:rsidR="009C0DF3" w:rsidRPr="00331B95" w:rsidRDefault="00330EA0">
      <w:pPr>
        <w:rPr>
          <w:rFonts w:ascii="Arial" w:hAnsi="Arial"/>
          <w:b/>
        </w:rPr>
      </w:pPr>
      <w:r w:rsidRPr="00331B95">
        <w:rPr>
          <w:rFonts w:ascii="Arial" w:hAnsi="Arial"/>
          <w:b/>
        </w:rPr>
        <w:t>8</w:t>
      </w:r>
      <w:r w:rsidR="009C0DF3" w:rsidRPr="00331B95">
        <w:rPr>
          <w:rFonts w:ascii="Arial" w:hAnsi="Arial"/>
          <w:b/>
        </w:rPr>
        <w:t>. Operational Procedures-Aerial Application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9C0DF3" w:rsidRPr="00D4014A" w14:paraId="659C2CCA" w14:textId="77777777" w:rsidTr="00EF65EA">
        <w:trPr>
          <w:trHeight w:val="1088"/>
        </w:trPr>
        <w:tc>
          <w:tcPr>
            <w:tcW w:w="8748" w:type="dxa"/>
          </w:tcPr>
          <w:p w14:paraId="3D16F68A" w14:textId="0368E875" w:rsidR="009C0DF3" w:rsidRPr="00331B95" w:rsidRDefault="00A143EB">
            <w:pPr>
              <w:numPr>
                <w:ilvl w:val="0"/>
                <w:numId w:val="13"/>
              </w:numPr>
              <w:rPr>
                <w:rFonts w:ascii="Arial" w:hAnsi="Arial"/>
              </w:rPr>
            </w:pPr>
            <w:r w:rsidRPr="00331B95">
              <w:rPr>
                <w:rFonts w:ascii="Arial" w:hAnsi="Arial"/>
              </w:rPr>
              <w:t>MDAR</w:t>
            </w:r>
            <w:r w:rsidR="009C0DF3" w:rsidRPr="00331B95">
              <w:rPr>
                <w:rFonts w:ascii="Arial" w:hAnsi="Arial"/>
              </w:rPr>
              <w:t xml:space="preserve">/SRMCB initiates aerial spray operations using collective guidance and consensus developed through </w:t>
            </w:r>
            <w:r w:rsidR="00F95B83" w:rsidRPr="00331B95">
              <w:rPr>
                <w:rFonts w:ascii="Arial" w:hAnsi="Arial"/>
              </w:rPr>
              <w:t xml:space="preserve">a </w:t>
            </w:r>
            <w:r w:rsidR="009C0DF3" w:rsidRPr="00331B95">
              <w:rPr>
                <w:rFonts w:ascii="Arial" w:hAnsi="Arial"/>
              </w:rPr>
              <w:t>multi-agency, cross</w:t>
            </w:r>
            <w:r w:rsidR="00E21371" w:rsidRPr="00331B95">
              <w:rPr>
                <w:rFonts w:ascii="Arial" w:hAnsi="Arial"/>
              </w:rPr>
              <w:t>-</w:t>
            </w:r>
            <w:r w:rsidR="009C0DF3" w:rsidRPr="00331B95">
              <w:rPr>
                <w:rFonts w:ascii="Arial" w:hAnsi="Arial"/>
              </w:rPr>
              <w:t xml:space="preserve">secretariat process. </w:t>
            </w:r>
          </w:p>
          <w:p w14:paraId="34FCE9A5" w14:textId="77777777" w:rsidR="002B3749" w:rsidRPr="00331B95" w:rsidRDefault="009C0DF3" w:rsidP="00623FD3">
            <w:pPr>
              <w:numPr>
                <w:ilvl w:val="0"/>
                <w:numId w:val="13"/>
              </w:numPr>
              <w:rPr>
                <w:rFonts w:ascii="Arial" w:hAnsi="Arial"/>
              </w:rPr>
            </w:pPr>
            <w:r w:rsidRPr="00331B95">
              <w:rPr>
                <w:rFonts w:ascii="Arial" w:hAnsi="Arial"/>
              </w:rPr>
              <w:t>The aerial application operational procedures are followed as described in the SRMCB Operational Response Plan.</w:t>
            </w:r>
          </w:p>
        </w:tc>
      </w:tr>
    </w:tbl>
    <w:p w14:paraId="4C9E9B66" w14:textId="77777777" w:rsidR="009C0DF3" w:rsidRPr="00331B95" w:rsidRDefault="009C0DF3">
      <w:pPr>
        <w:rPr>
          <w:rFonts w:ascii="Arial" w:hAnsi="Arial"/>
        </w:rPr>
      </w:pPr>
    </w:p>
    <w:p w14:paraId="369B6E47" w14:textId="15832FBA" w:rsidR="00245D95" w:rsidRPr="00331B95" w:rsidRDefault="00330EA0" w:rsidP="00245D95">
      <w:pPr>
        <w:rPr>
          <w:rFonts w:ascii="Arial" w:hAnsi="Arial"/>
          <w:b/>
        </w:rPr>
      </w:pPr>
      <w:r w:rsidRPr="00331B95">
        <w:rPr>
          <w:rFonts w:ascii="Arial" w:hAnsi="Arial"/>
          <w:b/>
        </w:rPr>
        <w:t>9</w:t>
      </w:r>
      <w:r w:rsidR="00245D95" w:rsidRPr="00331B95">
        <w:rPr>
          <w:rFonts w:ascii="Arial" w:hAnsi="Arial"/>
          <w:b/>
        </w:rPr>
        <w:t>. Post-operation Activities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748"/>
      </w:tblGrid>
      <w:tr w:rsidR="00245D95" w:rsidRPr="00D4014A" w14:paraId="21A27245" w14:textId="77777777" w:rsidTr="00003536">
        <w:trPr>
          <w:trHeight w:val="1088"/>
        </w:trPr>
        <w:tc>
          <w:tcPr>
            <w:tcW w:w="8748" w:type="dxa"/>
          </w:tcPr>
          <w:p w14:paraId="488019DB" w14:textId="42184C92" w:rsidR="00245D95" w:rsidRPr="00331B95" w:rsidRDefault="00245D95" w:rsidP="00003536">
            <w:pPr>
              <w:numPr>
                <w:ilvl w:val="0"/>
                <w:numId w:val="13"/>
              </w:numPr>
              <w:rPr>
                <w:rFonts w:ascii="Arial" w:hAnsi="Arial"/>
              </w:rPr>
            </w:pPr>
            <w:r w:rsidRPr="00331B95">
              <w:rPr>
                <w:rFonts w:ascii="Arial" w:hAnsi="Arial"/>
              </w:rPr>
              <w:t>SRMCB provides a report of the intervention</w:t>
            </w:r>
            <w:r w:rsidR="00B004EC" w:rsidRPr="00331B95">
              <w:rPr>
                <w:rFonts w:ascii="Arial" w:hAnsi="Arial"/>
              </w:rPr>
              <w:t>.</w:t>
            </w:r>
          </w:p>
          <w:p w14:paraId="38A896DE" w14:textId="3824E65F" w:rsidR="00C67B56" w:rsidRPr="00331B95" w:rsidRDefault="00C67B56" w:rsidP="00003536">
            <w:pPr>
              <w:numPr>
                <w:ilvl w:val="0"/>
                <w:numId w:val="13"/>
              </w:numPr>
              <w:rPr>
                <w:rFonts w:ascii="Arial" w:hAnsi="Arial"/>
              </w:rPr>
            </w:pPr>
            <w:r w:rsidRPr="00331B95">
              <w:rPr>
                <w:rFonts w:ascii="Arial" w:hAnsi="Arial"/>
              </w:rPr>
              <w:t xml:space="preserve">MDAR/SRMCB and DPH </w:t>
            </w:r>
            <w:r w:rsidR="00E344CC" w:rsidRPr="00331B95">
              <w:rPr>
                <w:rFonts w:ascii="Arial" w:hAnsi="Arial"/>
              </w:rPr>
              <w:t>calculate spray efficac</w:t>
            </w:r>
            <w:r w:rsidR="001D62BD" w:rsidRPr="00331B95">
              <w:rPr>
                <w:rFonts w:ascii="Arial" w:hAnsi="Arial"/>
              </w:rPr>
              <w:t>y</w:t>
            </w:r>
          </w:p>
          <w:p w14:paraId="1FEB5181" w14:textId="0F9D1B00" w:rsidR="00245D95" w:rsidRPr="00331B95" w:rsidRDefault="00245D95" w:rsidP="00003536">
            <w:pPr>
              <w:numPr>
                <w:ilvl w:val="0"/>
                <w:numId w:val="13"/>
              </w:numPr>
              <w:rPr>
                <w:rFonts w:ascii="Arial" w:hAnsi="Arial"/>
              </w:rPr>
            </w:pPr>
            <w:r w:rsidRPr="00331B95">
              <w:rPr>
                <w:rFonts w:ascii="Arial" w:hAnsi="Arial"/>
              </w:rPr>
              <w:t xml:space="preserve">DPH </w:t>
            </w:r>
            <w:r w:rsidR="001F6F07" w:rsidRPr="00331B95">
              <w:rPr>
                <w:rFonts w:ascii="Arial" w:hAnsi="Arial"/>
              </w:rPr>
              <w:t xml:space="preserve">looks at </w:t>
            </w:r>
            <w:r w:rsidRPr="00331B95">
              <w:rPr>
                <w:rFonts w:ascii="Arial" w:hAnsi="Arial"/>
              </w:rPr>
              <w:t>syndromic surveillance data to assess changes in volume of ED visits related to respiratory complaints</w:t>
            </w:r>
            <w:r w:rsidR="001F6F07" w:rsidRPr="00331B95">
              <w:rPr>
                <w:rFonts w:ascii="Arial" w:hAnsi="Arial"/>
              </w:rPr>
              <w:t>.</w:t>
            </w:r>
          </w:p>
        </w:tc>
      </w:tr>
    </w:tbl>
    <w:p w14:paraId="7BBC770F" w14:textId="77777777" w:rsidR="009C0DF3" w:rsidRPr="00331B95" w:rsidRDefault="009C0DF3">
      <w:pPr>
        <w:rPr>
          <w:rFonts w:ascii="Arial" w:hAnsi="Arial"/>
        </w:rPr>
      </w:pPr>
    </w:p>
    <w:p w14:paraId="63F7EAD4" w14:textId="23A1E26C" w:rsidR="009C0DF3" w:rsidRPr="00331B95" w:rsidRDefault="00A143EB">
      <w:pPr>
        <w:rPr>
          <w:rFonts w:ascii="Arial" w:hAnsi="Arial"/>
        </w:rPr>
      </w:pPr>
      <w:r w:rsidRPr="00331B95">
        <w:rPr>
          <w:rFonts w:ascii="Arial" w:hAnsi="Arial"/>
        </w:rPr>
        <w:t>DPH</w:t>
      </w:r>
      <w:r w:rsidR="00354DEC" w:rsidRPr="00331B95">
        <w:rPr>
          <w:rFonts w:ascii="Arial" w:hAnsi="Arial"/>
        </w:rPr>
        <w:t xml:space="preserve"> - </w:t>
      </w:r>
      <w:r w:rsidR="009C0DF3" w:rsidRPr="00331B95">
        <w:rPr>
          <w:rFonts w:ascii="Arial" w:hAnsi="Arial"/>
        </w:rPr>
        <w:t>Department of Public Health</w:t>
      </w:r>
    </w:p>
    <w:p w14:paraId="46478A96" w14:textId="5DB01B0D" w:rsidR="00E64951" w:rsidRPr="00331B95" w:rsidRDefault="009C0DF3">
      <w:pPr>
        <w:rPr>
          <w:rFonts w:ascii="Arial" w:hAnsi="Arial"/>
        </w:rPr>
      </w:pPr>
      <w:r w:rsidRPr="00331B95">
        <w:rPr>
          <w:rFonts w:ascii="Arial" w:hAnsi="Arial"/>
        </w:rPr>
        <w:t>DFW</w:t>
      </w:r>
      <w:r w:rsidR="00354DEC" w:rsidRPr="00331B95">
        <w:rPr>
          <w:rFonts w:ascii="Arial" w:hAnsi="Arial"/>
        </w:rPr>
        <w:t xml:space="preserve"> </w:t>
      </w:r>
      <w:r w:rsidRPr="00331B95">
        <w:rPr>
          <w:rFonts w:ascii="Arial" w:hAnsi="Arial"/>
        </w:rPr>
        <w:t>- Division</w:t>
      </w:r>
      <w:r w:rsidR="00801250" w:rsidRPr="00331B95">
        <w:rPr>
          <w:rFonts w:ascii="Arial" w:hAnsi="Arial"/>
        </w:rPr>
        <w:t xml:space="preserve"> </w:t>
      </w:r>
      <w:r w:rsidRPr="00331B95">
        <w:rPr>
          <w:rFonts w:ascii="Arial" w:hAnsi="Arial"/>
        </w:rPr>
        <w:t>of Fisheries</w:t>
      </w:r>
      <w:r w:rsidR="00801250" w:rsidRPr="00331B95">
        <w:rPr>
          <w:rFonts w:ascii="Arial" w:hAnsi="Arial"/>
        </w:rPr>
        <w:t xml:space="preserve"> </w:t>
      </w:r>
      <w:r w:rsidRPr="00331B95">
        <w:rPr>
          <w:rFonts w:ascii="Arial" w:hAnsi="Arial"/>
        </w:rPr>
        <w:t xml:space="preserve">and Wildlife </w:t>
      </w:r>
    </w:p>
    <w:p w14:paraId="1CE3A2E3" w14:textId="480AA155" w:rsidR="00EF65EA" w:rsidRPr="00331B95" w:rsidRDefault="00EF65EA" w:rsidP="00EF65EA">
      <w:pPr>
        <w:rPr>
          <w:rFonts w:ascii="Arial" w:hAnsi="Arial"/>
        </w:rPr>
      </w:pPr>
      <w:r w:rsidRPr="00331B95">
        <w:rPr>
          <w:rFonts w:ascii="Arial" w:hAnsi="Arial"/>
        </w:rPr>
        <w:t>MDAR</w:t>
      </w:r>
      <w:r w:rsidR="00354DEC" w:rsidRPr="00331B95">
        <w:rPr>
          <w:rFonts w:ascii="Arial" w:hAnsi="Arial"/>
        </w:rPr>
        <w:t xml:space="preserve"> </w:t>
      </w:r>
      <w:r w:rsidRPr="00331B95">
        <w:rPr>
          <w:rFonts w:ascii="Arial" w:hAnsi="Arial"/>
        </w:rPr>
        <w:t>- Department of Agricultural Resources</w:t>
      </w:r>
    </w:p>
    <w:p w14:paraId="63ECB262" w14:textId="5ADC0B06" w:rsidR="00EF65EA" w:rsidRPr="00331B95" w:rsidRDefault="00EF65EA" w:rsidP="00EF65EA">
      <w:pPr>
        <w:rPr>
          <w:rFonts w:ascii="Arial" w:hAnsi="Arial"/>
        </w:rPr>
      </w:pPr>
      <w:r w:rsidRPr="00331B95">
        <w:rPr>
          <w:rFonts w:ascii="Arial" w:hAnsi="Arial"/>
        </w:rPr>
        <w:t>SRMCB</w:t>
      </w:r>
      <w:r w:rsidR="00354DEC" w:rsidRPr="00331B95">
        <w:rPr>
          <w:rFonts w:ascii="Arial" w:hAnsi="Arial"/>
        </w:rPr>
        <w:t xml:space="preserve"> </w:t>
      </w:r>
      <w:r w:rsidRPr="00331B95">
        <w:rPr>
          <w:rFonts w:ascii="Arial" w:hAnsi="Arial"/>
        </w:rPr>
        <w:t>- State Reclamation and Mosquito Control Board</w:t>
      </w:r>
    </w:p>
    <w:p w14:paraId="279BBCD5" w14:textId="748A433D" w:rsidR="00EF65EA" w:rsidRPr="00331B95" w:rsidRDefault="00EF65EA">
      <w:pPr>
        <w:rPr>
          <w:rFonts w:ascii="Arial" w:hAnsi="Arial"/>
        </w:rPr>
      </w:pPr>
      <w:r w:rsidRPr="00331B95">
        <w:rPr>
          <w:rFonts w:ascii="Arial" w:hAnsi="Arial"/>
        </w:rPr>
        <w:t>MAG</w:t>
      </w:r>
      <w:r w:rsidR="00354DEC" w:rsidRPr="00331B95">
        <w:rPr>
          <w:rFonts w:ascii="Arial" w:hAnsi="Arial"/>
        </w:rPr>
        <w:t xml:space="preserve"> - </w:t>
      </w:r>
      <w:r w:rsidRPr="00331B95">
        <w:rPr>
          <w:rFonts w:ascii="Arial" w:hAnsi="Arial"/>
        </w:rPr>
        <w:t>Mosquito Advisory Group</w:t>
      </w:r>
    </w:p>
    <w:p w14:paraId="2C1335D6" w14:textId="2FD22146" w:rsidR="002A52B1" w:rsidRDefault="002A52B1">
      <w:pPr>
        <w:rPr>
          <w:rFonts w:ascii="Arial" w:hAnsi="Arial" w:cs="Arial"/>
          <w:sz w:val="20"/>
          <w:szCs w:val="20"/>
        </w:rPr>
      </w:pPr>
    </w:p>
    <w:p w14:paraId="77E594CF" w14:textId="77777777" w:rsidR="002A52B1" w:rsidRDefault="002A52B1">
      <w:pPr>
        <w:rPr>
          <w:rFonts w:ascii="Arial" w:hAnsi="Arial" w:cs="Arial"/>
          <w:sz w:val="20"/>
          <w:szCs w:val="20"/>
        </w:rPr>
      </w:pPr>
    </w:p>
    <w:p w14:paraId="0F1B54A7" w14:textId="77777777" w:rsidR="002A52B1" w:rsidRDefault="002A52B1">
      <w:pPr>
        <w:rPr>
          <w:rFonts w:ascii="Arial" w:hAnsi="Arial" w:cs="Arial"/>
          <w:sz w:val="20"/>
          <w:szCs w:val="20"/>
        </w:rPr>
      </w:pPr>
    </w:p>
    <w:p w14:paraId="4803F5CB" w14:textId="77777777" w:rsidR="002A52B1" w:rsidRDefault="002A52B1">
      <w:pPr>
        <w:rPr>
          <w:rFonts w:ascii="Arial" w:hAnsi="Arial" w:cs="Arial"/>
          <w:sz w:val="20"/>
          <w:szCs w:val="20"/>
        </w:rPr>
      </w:pPr>
    </w:p>
    <w:p w14:paraId="27A59F36" w14:textId="77777777" w:rsidR="002A52B1" w:rsidRDefault="002A52B1">
      <w:pPr>
        <w:rPr>
          <w:rFonts w:ascii="Arial" w:hAnsi="Arial" w:cs="Arial"/>
          <w:sz w:val="20"/>
          <w:szCs w:val="20"/>
        </w:rPr>
      </w:pPr>
    </w:p>
    <w:p w14:paraId="113294A0" w14:textId="77777777" w:rsidR="002A52B1" w:rsidRDefault="002A52B1">
      <w:pPr>
        <w:rPr>
          <w:rFonts w:ascii="Arial" w:hAnsi="Arial" w:cs="Arial"/>
          <w:sz w:val="20"/>
          <w:szCs w:val="20"/>
        </w:rPr>
      </w:pPr>
    </w:p>
    <w:p w14:paraId="2E584486" w14:textId="77777777" w:rsidR="002A52B1" w:rsidRDefault="002A52B1">
      <w:pPr>
        <w:rPr>
          <w:rFonts w:ascii="Arial" w:hAnsi="Arial" w:cs="Arial"/>
          <w:sz w:val="20"/>
          <w:szCs w:val="20"/>
        </w:rPr>
      </w:pPr>
    </w:p>
    <w:p w14:paraId="1EC7E9B6" w14:textId="77777777" w:rsidR="002A52B1" w:rsidRDefault="002A52B1">
      <w:pPr>
        <w:rPr>
          <w:rFonts w:ascii="Arial" w:hAnsi="Arial" w:cs="Arial"/>
          <w:sz w:val="20"/>
          <w:szCs w:val="20"/>
        </w:rPr>
      </w:pPr>
    </w:p>
    <w:p w14:paraId="0434B562" w14:textId="77777777" w:rsidR="002A52B1" w:rsidRDefault="002A52B1">
      <w:pPr>
        <w:rPr>
          <w:rFonts w:ascii="Arial" w:hAnsi="Arial" w:cs="Arial"/>
          <w:sz w:val="20"/>
          <w:szCs w:val="20"/>
        </w:rPr>
      </w:pPr>
    </w:p>
    <w:p w14:paraId="43E38587" w14:textId="77777777" w:rsidR="002A52B1" w:rsidRDefault="002A52B1">
      <w:pPr>
        <w:rPr>
          <w:rFonts w:ascii="Arial" w:hAnsi="Arial" w:cs="Arial"/>
          <w:sz w:val="20"/>
          <w:szCs w:val="20"/>
        </w:rPr>
      </w:pPr>
    </w:p>
    <w:p w14:paraId="615B5CA2" w14:textId="77777777" w:rsidR="002A52B1" w:rsidRDefault="002A52B1">
      <w:pPr>
        <w:rPr>
          <w:rFonts w:ascii="Arial" w:hAnsi="Arial" w:cs="Arial"/>
          <w:sz w:val="20"/>
          <w:szCs w:val="20"/>
        </w:rPr>
      </w:pPr>
    </w:p>
    <w:p w14:paraId="0535CF82" w14:textId="77777777" w:rsidR="002A52B1" w:rsidRDefault="002A52B1">
      <w:pPr>
        <w:rPr>
          <w:rFonts w:ascii="Arial" w:hAnsi="Arial" w:cs="Arial"/>
          <w:sz w:val="20"/>
          <w:szCs w:val="20"/>
        </w:rPr>
      </w:pPr>
    </w:p>
    <w:p w14:paraId="2EE420C9" w14:textId="77777777" w:rsidR="00D4014A" w:rsidRDefault="00D4014A">
      <w:pPr>
        <w:rPr>
          <w:rFonts w:ascii="Arial" w:hAnsi="Arial" w:cs="Arial"/>
          <w:sz w:val="20"/>
          <w:szCs w:val="20"/>
        </w:rPr>
      </w:pPr>
    </w:p>
    <w:p w14:paraId="73BC4B1B" w14:textId="77777777" w:rsidR="00D4014A" w:rsidRDefault="00D4014A">
      <w:pPr>
        <w:rPr>
          <w:rFonts w:ascii="Arial" w:hAnsi="Arial" w:cs="Arial"/>
          <w:sz w:val="20"/>
          <w:szCs w:val="20"/>
        </w:rPr>
      </w:pPr>
    </w:p>
    <w:p w14:paraId="4C319259" w14:textId="77777777" w:rsidR="00D4014A" w:rsidRDefault="00D4014A">
      <w:pPr>
        <w:rPr>
          <w:rFonts w:ascii="Arial" w:hAnsi="Arial" w:cs="Arial"/>
          <w:sz w:val="20"/>
          <w:szCs w:val="20"/>
        </w:rPr>
      </w:pPr>
    </w:p>
    <w:p w14:paraId="30D6D6DF" w14:textId="77777777" w:rsidR="00D4014A" w:rsidRDefault="00D4014A">
      <w:pPr>
        <w:rPr>
          <w:rFonts w:ascii="Arial" w:hAnsi="Arial" w:cs="Arial"/>
          <w:sz w:val="20"/>
          <w:szCs w:val="20"/>
        </w:rPr>
      </w:pPr>
    </w:p>
    <w:p w14:paraId="77D455F5" w14:textId="77777777" w:rsidR="00D4014A" w:rsidRDefault="00D4014A">
      <w:pPr>
        <w:rPr>
          <w:rFonts w:ascii="Arial" w:hAnsi="Arial" w:cs="Arial"/>
          <w:sz w:val="20"/>
          <w:szCs w:val="20"/>
        </w:rPr>
      </w:pPr>
    </w:p>
    <w:p w14:paraId="2221CB48" w14:textId="77777777" w:rsidR="00D4014A" w:rsidRDefault="00D4014A">
      <w:pPr>
        <w:rPr>
          <w:rFonts w:ascii="Arial" w:hAnsi="Arial" w:cs="Arial"/>
          <w:sz w:val="20"/>
          <w:szCs w:val="20"/>
        </w:rPr>
      </w:pPr>
    </w:p>
    <w:p w14:paraId="2394852C" w14:textId="77777777" w:rsidR="00D4014A" w:rsidRDefault="00D4014A">
      <w:pPr>
        <w:rPr>
          <w:rFonts w:ascii="Arial" w:hAnsi="Arial" w:cs="Arial"/>
          <w:sz w:val="20"/>
          <w:szCs w:val="20"/>
        </w:rPr>
      </w:pPr>
    </w:p>
    <w:p w14:paraId="4E411932" w14:textId="77777777" w:rsidR="00003C86" w:rsidRDefault="00003C86">
      <w:pPr>
        <w:rPr>
          <w:rFonts w:ascii="Arial" w:hAnsi="Arial" w:cs="Arial"/>
          <w:sz w:val="20"/>
          <w:szCs w:val="20"/>
        </w:rPr>
      </w:pPr>
    </w:p>
    <w:p w14:paraId="570C3E0E" w14:textId="77777777" w:rsidR="00003C86" w:rsidRDefault="00003C86">
      <w:pPr>
        <w:rPr>
          <w:rFonts w:ascii="Arial" w:hAnsi="Arial" w:cs="Arial"/>
          <w:sz w:val="20"/>
          <w:szCs w:val="20"/>
        </w:rPr>
      </w:pPr>
    </w:p>
    <w:p w14:paraId="4BCD4F31" w14:textId="77777777" w:rsidR="00003C86" w:rsidRDefault="00003C86">
      <w:pPr>
        <w:rPr>
          <w:rFonts w:ascii="Arial" w:hAnsi="Arial" w:cs="Arial"/>
          <w:sz w:val="20"/>
          <w:szCs w:val="20"/>
        </w:rPr>
      </w:pPr>
    </w:p>
    <w:p w14:paraId="7A414DFF" w14:textId="77777777" w:rsidR="00003C86" w:rsidRDefault="00003C86">
      <w:pPr>
        <w:rPr>
          <w:rFonts w:ascii="Arial" w:hAnsi="Arial" w:cs="Arial"/>
          <w:sz w:val="20"/>
          <w:szCs w:val="20"/>
        </w:rPr>
      </w:pPr>
    </w:p>
    <w:p w14:paraId="221569C1" w14:textId="77777777" w:rsidR="00003C86" w:rsidRDefault="00003C86">
      <w:pPr>
        <w:rPr>
          <w:rFonts w:ascii="Arial" w:hAnsi="Arial" w:cs="Arial"/>
          <w:sz w:val="20"/>
          <w:szCs w:val="20"/>
        </w:rPr>
      </w:pPr>
    </w:p>
    <w:p w14:paraId="0FB7C074" w14:textId="77777777" w:rsidR="00003C86" w:rsidRDefault="00003C86">
      <w:pPr>
        <w:rPr>
          <w:rFonts w:ascii="Arial" w:hAnsi="Arial" w:cs="Arial"/>
          <w:sz w:val="20"/>
          <w:szCs w:val="20"/>
        </w:rPr>
      </w:pPr>
    </w:p>
    <w:p w14:paraId="2BDCC415" w14:textId="77777777" w:rsidR="00003C86" w:rsidRDefault="00003C86">
      <w:pPr>
        <w:rPr>
          <w:rFonts w:ascii="Arial" w:hAnsi="Arial" w:cs="Arial"/>
          <w:sz w:val="20"/>
          <w:szCs w:val="20"/>
        </w:rPr>
      </w:pPr>
    </w:p>
    <w:p w14:paraId="7CFE9C3C" w14:textId="77777777" w:rsidR="002A52B1" w:rsidRDefault="002A52B1">
      <w:pPr>
        <w:rPr>
          <w:rFonts w:ascii="Arial" w:hAnsi="Arial" w:cs="Arial"/>
          <w:sz w:val="20"/>
          <w:szCs w:val="20"/>
        </w:rPr>
      </w:pPr>
    </w:p>
    <w:p w14:paraId="419C86E4" w14:textId="7C665603" w:rsidR="009C0DF3" w:rsidRPr="00331B95" w:rsidRDefault="009C0DF3">
      <w:pPr>
        <w:rPr>
          <w:rFonts w:ascii="Arial" w:hAnsi="Arial"/>
          <w:sz w:val="20"/>
        </w:rPr>
      </w:pPr>
      <w:r w:rsidRPr="00331B95">
        <w:rPr>
          <w:rFonts w:ascii="Arial" w:hAnsi="Arial"/>
          <w:b/>
        </w:rPr>
        <w:t xml:space="preserve">Table 1.  Guidelines for Phased Response to </w:t>
      </w:r>
      <w:r w:rsidRPr="00331B95">
        <w:rPr>
          <w:rFonts w:ascii="Arial" w:hAnsi="Arial"/>
          <w:b/>
          <w:sz w:val="28"/>
        </w:rPr>
        <w:t>WNV</w:t>
      </w:r>
      <w:r w:rsidRPr="00331B95">
        <w:rPr>
          <w:rFonts w:ascii="Arial" w:hAnsi="Arial"/>
          <w:b/>
        </w:rPr>
        <w:t xml:space="preserve"> Surveillance Data</w:t>
      </w:r>
      <w:r w:rsidRPr="00331B95">
        <w:rPr>
          <w:rFonts w:ascii="Arial" w:hAnsi="Arial"/>
          <w:b/>
        </w:rPr>
        <w:tab/>
      </w:r>
    </w:p>
    <w:p w14:paraId="2CEFAFF9" w14:textId="77777777" w:rsidR="009C0DF3" w:rsidRDefault="009C0DF3">
      <w:pPr>
        <w:rPr>
          <w:rFonts w:ascii="Arial" w:hAnsi="Arial"/>
          <w:b/>
        </w:rPr>
      </w:pPr>
    </w:p>
    <w:tbl>
      <w:tblPr>
        <w:tblW w:w="5601" w:type="pct"/>
        <w:tblCellSpacing w:w="0" w:type="dxa"/>
        <w:tblInd w:w="-630" w:type="dxa"/>
        <w:tblBorders>
          <w:top w:val="outset" w:sz="6" w:space="0" w:color="auto"/>
          <w:left w:val="outset" w:sz="6" w:space="0" w:color="auto"/>
          <w:bottom w:val="outset" w:sz="6" w:space="0" w:color="auto"/>
          <w:right w:val="outset" w:sz="6" w:space="0" w:color="auto"/>
        </w:tblBorders>
        <w:tblLayout w:type="fixed"/>
        <w:tblCellMar>
          <w:top w:w="75" w:type="dxa"/>
          <w:left w:w="75" w:type="dxa"/>
          <w:bottom w:w="75" w:type="dxa"/>
          <w:right w:w="75" w:type="dxa"/>
        </w:tblCellMar>
        <w:tblLook w:val="0000" w:firstRow="0" w:lastRow="0" w:firstColumn="0" w:lastColumn="0" w:noHBand="0" w:noVBand="0"/>
      </w:tblPr>
      <w:tblGrid>
        <w:gridCol w:w="1287"/>
        <w:gridCol w:w="1727"/>
        <w:gridCol w:w="3820"/>
        <w:gridCol w:w="4278"/>
      </w:tblGrid>
      <w:tr w:rsidR="00003536" w:rsidRPr="00003C86" w14:paraId="56C361D1" w14:textId="77777777" w:rsidTr="3845D2E1">
        <w:trPr>
          <w:trHeight w:val="305"/>
          <w:tblCellSpacing w:w="0" w:type="dxa"/>
        </w:trPr>
        <w:tc>
          <w:tcPr>
            <w:tcW w:w="579" w:type="pct"/>
            <w:tcBorders>
              <w:top w:val="outset" w:sz="6" w:space="0" w:color="auto"/>
              <w:left w:val="outset" w:sz="6" w:space="0" w:color="auto"/>
              <w:bottom w:val="outset" w:sz="6" w:space="0" w:color="auto"/>
              <w:right w:val="outset" w:sz="6" w:space="0" w:color="auto"/>
            </w:tcBorders>
            <w:shd w:val="clear" w:color="auto" w:fill="FFFFCC"/>
          </w:tcPr>
          <w:p w14:paraId="023EA074" w14:textId="77777777" w:rsidR="009C0DF3" w:rsidRPr="00331B95" w:rsidRDefault="009C0DF3">
            <w:pPr>
              <w:spacing w:line="225" w:lineRule="atLeast"/>
              <w:jc w:val="center"/>
              <w:rPr>
                <w:rFonts w:ascii="Arial" w:hAnsi="Arial"/>
                <w:b/>
                <w:color w:val="000000"/>
              </w:rPr>
            </w:pPr>
            <w:r w:rsidRPr="00331B95">
              <w:rPr>
                <w:rStyle w:val="Strong"/>
                <w:rFonts w:ascii="Arial" w:hAnsi="Arial"/>
              </w:rPr>
              <w:t>Risk Category</w:t>
            </w:r>
          </w:p>
        </w:tc>
        <w:tc>
          <w:tcPr>
            <w:tcW w:w="777" w:type="pct"/>
            <w:tcBorders>
              <w:top w:val="outset" w:sz="6" w:space="0" w:color="auto"/>
              <w:left w:val="outset" w:sz="6" w:space="0" w:color="auto"/>
              <w:bottom w:val="outset" w:sz="6" w:space="0" w:color="auto"/>
              <w:right w:val="outset" w:sz="6" w:space="0" w:color="auto"/>
            </w:tcBorders>
            <w:shd w:val="clear" w:color="auto" w:fill="FFFFCC"/>
          </w:tcPr>
          <w:p w14:paraId="379E3013" w14:textId="35A24836" w:rsidR="009C0DF3" w:rsidRPr="00331B95" w:rsidRDefault="009C0DF3">
            <w:pPr>
              <w:spacing w:line="225" w:lineRule="atLeast"/>
              <w:jc w:val="center"/>
              <w:rPr>
                <w:rFonts w:ascii="Arial" w:hAnsi="Arial"/>
                <w:b/>
                <w:color w:val="000000"/>
              </w:rPr>
            </w:pPr>
            <w:r w:rsidRPr="00331B95">
              <w:rPr>
                <w:rFonts w:ascii="Arial" w:hAnsi="Arial"/>
                <w:b/>
                <w:color w:val="000000"/>
              </w:rPr>
              <w:t xml:space="preserve">Probability of </w:t>
            </w:r>
            <w:r w:rsidR="007D37F0" w:rsidRPr="00331B95">
              <w:rPr>
                <w:rFonts w:ascii="Arial" w:hAnsi="Arial"/>
                <w:b/>
                <w:color w:val="000000"/>
              </w:rPr>
              <w:t xml:space="preserve">locally acquired </w:t>
            </w:r>
            <w:r w:rsidRPr="00331B95">
              <w:rPr>
                <w:rFonts w:ascii="Arial" w:hAnsi="Arial"/>
                <w:b/>
                <w:color w:val="000000"/>
              </w:rPr>
              <w:t xml:space="preserve">human </w:t>
            </w:r>
            <w:r w:rsidR="00F5778E" w:rsidRPr="00331B95">
              <w:rPr>
                <w:rFonts w:ascii="Arial" w:hAnsi="Arial"/>
                <w:b/>
                <w:color w:val="000000"/>
              </w:rPr>
              <w:t>disease</w:t>
            </w:r>
          </w:p>
        </w:tc>
        <w:tc>
          <w:tcPr>
            <w:tcW w:w="1719" w:type="pct"/>
            <w:tcBorders>
              <w:top w:val="outset" w:sz="6" w:space="0" w:color="auto"/>
              <w:left w:val="outset" w:sz="6" w:space="0" w:color="auto"/>
              <w:bottom w:val="outset" w:sz="6" w:space="0" w:color="auto"/>
              <w:right w:val="outset" w:sz="6" w:space="0" w:color="auto"/>
            </w:tcBorders>
            <w:shd w:val="clear" w:color="auto" w:fill="FFFFCC"/>
          </w:tcPr>
          <w:p w14:paraId="4AA709A4" w14:textId="77777777" w:rsidR="009C0DF3" w:rsidRPr="00331B95" w:rsidRDefault="009C0DF3">
            <w:pPr>
              <w:spacing w:line="225" w:lineRule="atLeast"/>
              <w:jc w:val="center"/>
              <w:rPr>
                <w:rFonts w:ascii="Arial" w:hAnsi="Arial"/>
                <w:b/>
                <w:color w:val="000000"/>
              </w:rPr>
            </w:pPr>
            <w:r w:rsidRPr="00331B95">
              <w:rPr>
                <w:rFonts w:ascii="Arial" w:hAnsi="Arial"/>
                <w:b/>
                <w:color w:val="000000"/>
              </w:rPr>
              <w:t>Definition of Risk Category for a Focal Area</w:t>
            </w:r>
            <w:r w:rsidRPr="00331B95">
              <w:rPr>
                <w:rStyle w:val="FootnoteReference"/>
                <w:rFonts w:ascii="Arial" w:hAnsi="Arial"/>
              </w:rPr>
              <w:footnoteReference w:id="2"/>
            </w:r>
          </w:p>
          <w:p w14:paraId="0529C707" w14:textId="77777777" w:rsidR="009C0DF3" w:rsidRPr="00331B95" w:rsidRDefault="009C0DF3">
            <w:pPr>
              <w:spacing w:line="225" w:lineRule="atLeast"/>
              <w:jc w:val="center"/>
              <w:rPr>
                <w:rFonts w:ascii="Arial" w:hAnsi="Arial"/>
                <w:b/>
                <w:color w:val="000000"/>
              </w:rPr>
            </w:pPr>
          </w:p>
        </w:tc>
        <w:tc>
          <w:tcPr>
            <w:tcW w:w="1925" w:type="pct"/>
            <w:tcBorders>
              <w:top w:val="outset" w:sz="6" w:space="0" w:color="auto"/>
              <w:left w:val="outset" w:sz="6" w:space="0" w:color="auto"/>
              <w:bottom w:val="outset" w:sz="6" w:space="0" w:color="auto"/>
              <w:right w:val="outset" w:sz="6" w:space="0" w:color="auto"/>
            </w:tcBorders>
            <w:shd w:val="clear" w:color="auto" w:fill="FFFFCC"/>
          </w:tcPr>
          <w:p w14:paraId="2EC500FB" w14:textId="77777777" w:rsidR="009C0DF3" w:rsidRPr="00331B95" w:rsidRDefault="009C0DF3">
            <w:pPr>
              <w:spacing w:line="225" w:lineRule="atLeast"/>
              <w:jc w:val="center"/>
              <w:rPr>
                <w:rFonts w:ascii="Arial" w:hAnsi="Arial"/>
                <w:b/>
                <w:color w:val="000000"/>
              </w:rPr>
            </w:pPr>
            <w:r w:rsidRPr="00331B95">
              <w:rPr>
                <w:rStyle w:val="Strong"/>
                <w:rFonts w:ascii="Arial" w:hAnsi="Arial"/>
              </w:rPr>
              <w:t xml:space="preserve">Recommended Response </w:t>
            </w:r>
          </w:p>
        </w:tc>
      </w:tr>
      <w:tr w:rsidR="00003536" w:rsidRPr="00003C86" w14:paraId="00AE2615" w14:textId="77777777" w:rsidTr="3845D2E1">
        <w:trPr>
          <w:trHeight w:val="2403"/>
          <w:tblCellSpacing w:w="0" w:type="dxa"/>
        </w:trPr>
        <w:tc>
          <w:tcPr>
            <w:tcW w:w="579" w:type="pct"/>
            <w:tcBorders>
              <w:top w:val="outset" w:sz="6" w:space="0" w:color="auto"/>
              <w:left w:val="outset" w:sz="6" w:space="0" w:color="auto"/>
              <w:bottom w:val="outset" w:sz="6" w:space="0" w:color="auto"/>
              <w:right w:val="outset" w:sz="6" w:space="0" w:color="auto"/>
            </w:tcBorders>
          </w:tcPr>
          <w:p w14:paraId="208C7774" w14:textId="77777777" w:rsidR="009C0DF3" w:rsidRPr="00331B95" w:rsidRDefault="009C0DF3">
            <w:pPr>
              <w:rPr>
                <w:rFonts w:ascii="Arial" w:hAnsi="Arial"/>
              </w:rPr>
            </w:pPr>
            <w:r w:rsidRPr="00331B95">
              <w:rPr>
                <w:rFonts w:ascii="Arial" w:hAnsi="Arial"/>
              </w:rPr>
              <w:t>1</w:t>
            </w:r>
          </w:p>
        </w:tc>
        <w:tc>
          <w:tcPr>
            <w:tcW w:w="777" w:type="pct"/>
            <w:tcBorders>
              <w:top w:val="outset" w:sz="6" w:space="0" w:color="auto"/>
              <w:left w:val="outset" w:sz="6" w:space="0" w:color="auto"/>
              <w:bottom w:val="outset" w:sz="6" w:space="0" w:color="auto"/>
              <w:right w:val="outset" w:sz="6" w:space="0" w:color="auto"/>
            </w:tcBorders>
          </w:tcPr>
          <w:p w14:paraId="47CF5F87" w14:textId="77777777" w:rsidR="009C0DF3" w:rsidRPr="00331B95" w:rsidRDefault="001D2F4E">
            <w:pPr>
              <w:autoSpaceDE w:val="0"/>
              <w:autoSpaceDN w:val="0"/>
              <w:adjustRightInd w:val="0"/>
              <w:rPr>
                <w:rFonts w:ascii="Arial" w:hAnsi="Arial"/>
              </w:rPr>
            </w:pPr>
            <w:r w:rsidRPr="00331B95">
              <w:rPr>
                <w:rFonts w:ascii="Arial" w:hAnsi="Arial"/>
              </w:rPr>
              <w:t xml:space="preserve">WNV </w:t>
            </w:r>
            <w:r w:rsidR="00182E99" w:rsidRPr="00331B95">
              <w:rPr>
                <w:rFonts w:ascii="Arial" w:hAnsi="Arial"/>
              </w:rPr>
              <w:t>–</w:t>
            </w:r>
            <w:r w:rsidRPr="00331B95">
              <w:rPr>
                <w:rFonts w:ascii="Arial" w:hAnsi="Arial"/>
              </w:rPr>
              <w:t xml:space="preserve"> </w:t>
            </w:r>
            <w:r w:rsidR="003F2DB7" w:rsidRPr="00331B95">
              <w:rPr>
                <w:rFonts w:ascii="Arial" w:hAnsi="Arial"/>
              </w:rPr>
              <w:t>Low</w:t>
            </w:r>
          </w:p>
        </w:tc>
        <w:tc>
          <w:tcPr>
            <w:tcW w:w="1719" w:type="pct"/>
            <w:tcBorders>
              <w:top w:val="outset" w:sz="6" w:space="0" w:color="auto"/>
              <w:left w:val="outset" w:sz="6" w:space="0" w:color="auto"/>
              <w:bottom w:val="outset" w:sz="6" w:space="0" w:color="auto"/>
              <w:right w:val="outset" w:sz="6" w:space="0" w:color="auto"/>
            </w:tcBorders>
          </w:tcPr>
          <w:p w14:paraId="79909555" w14:textId="77777777" w:rsidR="009C0DF3" w:rsidRPr="00331B95" w:rsidRDefault="003F2DB7">
            <w:pPr>
              <w:autoSpaceDE w:val="0"/>
              <w:autoSpaceDN w:val="0"/>
              <w:adjustRightInd w:val="0"/>
              <w:rPr>
                <w:rFonts w:ascii="Arial" w:hAnsi="Arial"/>
              </w:rPr>
            </w:pPr>
            <w:r w:rsidRPr="00331B95">
              <w:rPr>
                <w:rFonts w:ascii="Arial" w:hAnsi="Arial"/>
              </w:rPr>
              <w:t>All localities begin the year at low</w:t>
            </w:r>
          </w:p>
          <w:p w14:paraId="3ABDCF2C" w14:textId="77777777" w:rsidR="009C0DF3" w:rsidRPr="00331B95" w:rsidRDefault="009C0DF3">
            <w:pPr>
              <w:autoSpaceDE w:val="0"/>
              <w:autoSpaceDN w:val="0"/>
              <w:adjustRightInd w:val="0"/>
              <w:rPr>
                <w:rFonts w:ascii="Arial" w:hAnsi="Arial"/>
              </w:rPr>
            </w:pPr>
          </w:p>
          <w:p w14:paraId="1EC1970A" w14:textId="77777777" w:rsidR="003F2DB7" w:rsidRPr="00331B95" w:rsidRDefault="003F2DB7" w:rsidP="003F2DB7">
            <w:pPr>
              <w:pStyle w:val="Heading3"/>
              <w:spacing w:before="0" w:after="0"/>
              <w:rPr>
                <w:b w:val="0"/>
                <w:sz w:val="24"/>
                <w:u w:val="single"/>
              </w:rPr>
            </w:pPr>
            <w:r w:rsidRPr="00331B95">
              <w:rPr>
                <w:b w:val="0"/>
                <w:sz w:val="24"/>
                <w:u w:val="single"/>
              </w:rPr>
              <w:t>Current Year</w:t>
            </w:r>
          </w:p>
          <w:p w14:paraId="03CC1C20" w14:textId="77777777" w:rsidR="003F2DB7" w:rsidRPr="00331B95" w:rsidRDefault="003F2DB7" w:rsidP="003F2DB7">
            <w:pPr>
              <w:rPr>
                <w:rFonts w:ascii="Arial" w:hAnsi="Arial"/>
              </w:rPr>
            </w:pPr>
            <w:r w:rsidRPr="00331B95">
              <w:rPr>
                <w:rFonts w:ascii="Arial" w:hAnsi="Arial"/>
              </w:rPr>
              <w:t xml:space="preserve">1. No evidence of WNV activity in mosquitoes in the focal area </w:t>
            </w:r>
          </w:p>
          <w:p w14:paraId="485FA1A9" w14:textId="77777777" w:rsidR="003F2DB7" w:rsidRPr="00331B95" w:rsidRDefault="003F2DB7" w:rsidP="003F2DB7">
            <w:pPr>
              <w:rPr>
                <w:rFonts w:ascii="Arial" w:hAnsi="Arial"/>
              </w:rPr>
            </w:pPr>
          </w:p>
          <w:p w14:paraId="17C9A66A" w14:textId="77777777" w:rsidR="003F2DB7" w:rsidRPr="00331B95" w:rsidRDefault="003F2DB7" w:rsidP="003F2DB7">
            <w:pPr>
              <w:rPr>
                <w:rFonts w:ascii="Arial" w:hAnsi="Arial"/>
              </w:rPr>
            </w:pPr>
            <w:r w:rsidRPr="00331B95">
              <w:rPr>
                <w:rFonts w:ascii="Arial" w:hAnsi="Arial"/>
              </w:rPr>
              <w:t>OR</w:t>
            </w:r>
          </w:p>
          <w:p w14:paraId="2E01F811" w14:textId="77777777" w:rsidR="003F2DB7" w:rsidRPr="00331B95" w:rsidRDefault="003F2DB7" w:rsidP="003F2DB7">
            <w:pPr>
              <w:rPr>
                <w:rFonts w:ascii="Arial" w:hAnsi="Arial"/>
              </w:rPr>
            </w:pPr>
          </w:p>
          <w:p w14:paraId="1C966990" w14:textId="7F832ECB" w:rsidR="003F2DB7" w:rsidRPr="00331B95" w:rsidRDefault="00126FD4" w:rsidP="003F2DB7">
            <w:pPr>
              <w:rPr>
                <w:rFonts w:ascii="Arial" w:hAnsi="Arial"/>
              </w:rPr>
            </w:pPr>
            <w:r w:rsidRPr="00331B95">
              <w:rPr>
                <w:rFonts w:ascii="Arial" w:hAnsi="Arial"/>
              </w:rPr>
              <w:t>2</w:t>
            </w:r>
            <w:r w:rsidR="003F2DB7" w:rsidRPr="00331B95">
              <w:rPr>
                <w:rFonts w:ascii="Arial" w:hAnsi="Arial"/>
              </w:rPr>
              <w:t xml:space="preserve">. Sporadic WNV activity in mosquitoes in the focal area </w:t>
            </w:r>
          </w:p>
          <w:p w14:paraId="515C746E" w14:textId="77777777" w:rsidR="003F2DB7" w:rsidRPr="00331B95" w:rsidRDefault="003F2DB7" w:rsidP="003F2DB7">
            <w:pPr>
              <w:rPr>
                <w:rFonts w:ascii="Arial" w:hAnsi="Arial"/>
              </w:rPr>
            </w:pPr>
          </w:p>
          <w:p w14:paraId="62EB85DD" w14:textId="32350021" w:rsidR="003F2DB7" w:rsidRPr="00331B95" w:rsidRDefault="003F2DB7" w:rsidP="003F2DB7">
            <w:pPr>
              <w:rPr>
                <w:rFonts w:ascii="Arial" w:hAnsi="Arial"/>
              </w:rPr>
            </w:pPr>
            <w:r w:rsidRPr="00331B95">
              <w:rPr>
                <w:rFonts w:ascii="Arial" w:hAnsi="Arial"/>
              </w:rPr>
              <w:t>A</w:t>
            </w:r>
            <w:r w:rsidR="00997B44" w:rsidRPr="00331B95">
              <w:rPr>
                <w:rFonts w:ascii="Arial" w:hAnsi="Arial"/>
              </w:rPr>
              <w:t>ND</w:t>
            </w:r>
          </w:p>
          <w:p w14:paraId="007B4A54" w14:textId="77777777" w:rsidR="003F2DB7" w:rsidRPr="00331B95" w:rsidRDefault="003F2DB7" w:rsidP="003F2DB7">
            <w:pPr>
              <w:rPr>
                <w:rFonts w:ascii="Arial" w:hAnsi="Arial"/>
              </w:rPr>
            </w:pPr>
          </w:p>
          <w:p w14:paraId="14DF203B" w14:textId="32B79114" w:rsidR="003F2DB7" w:rsidRPr="00331B95" w:rsidRDefault="00126FD4" w:rsidP="003F2DB7">
            <w:pPr>
              <w:rPr>
                <w:rFonts w:ascii="Arial" w:hAnsi="Arial"/>
              </w:rPr>
            </w:pPr>
            <w:r w:rsidRPr="00331B95">
              <w:rPr>
                <w:rFonts w:ascii="Arial" w:hAnsi="Arial"/>
              </w:rPr>
              <w:t>3</w:t>
            </w:r>
            <w:r w:rsidR="003F2DB7" w:rsidRPr="00331B95">
              <w:rPr>
                <w:rFonts w:ascii="Arial" w:hAnsi="Arial"/>
              </w:rPr>
              <w:t xml:space="preserve">. No animal or human cases </w:t>
            </w:r>
          </w:p>
          <w:p w14:paraId="4EE43540" w14:textId="77777777" w:rsidR="003F2DB7" w:rsidRPr="00331B95" w:rsidRDefault="003F2DB7" w:rsidP="003F2DB7">
            <w:pPr>
              <w:rPr>
                <w:rFonts w:ascii="Arial" w:hAnsi="Arial"/>
              </w:rPr>
            </w:pPr>
          </w:p>
          <w:p w14:paraId="15ED0D8A" w14:textId="77777777" w:rsidR="00337614" w:rsidRPr="00331B95" w:rsidRDefault="00337614" w:rsidP="003F2DB7">
            <w:pPr>
              <w:rPr>
                <w:rFonts w:ascii="Arial" w:hAnsi="Arial"/>
              </w:rPr>
            </w:pPr>
          </w:p>
          <w:p w14:paraId="7427EC98" w14:textId="77777777" w:rsidR="00337614" w:rsidRPr="00331B95" w:rsidRDefault="00337614" w:rsidP="003F2DB7">
            <w:pPr>
              <w:rPr>
                <w:rFonts w:ascii="Arial" w:hAnsi="Arial"/>
              </w:rPr>
            </w:pPr>
          </w:p>
          <w:p w14:paraId="4999B88D" w14:textId="77777777" w:rsidR="00337614" w:rsidRPr="00331B95" w:rsidRDefault="00337614" w:rsidP="003F2DB7">
            <w:pPr>
              <w:rPr>
                <w:rFonts w:ascii="Arial" w:hAnsi="Arial"/>
              </w:rPr>
            </w:pPr>
          </w:p>
          <w:p w14:paraId="7177C408" w14:textId="77777777" w:rsidR="00337614" w:rsidRPr="00331B95" w:rsidRDefault="00337614" w:rsidP="003F2DB7">
            <w:pPr>
              <w:rPr>
                <w:rFonts w:ascii="Arial" w:hAnsi="Arial"/>
              </w:rPr>
            </w:pPr>
          </w:p>
          <w:p w14:paraId="64ED431D" w14:textId="77777777" w:rsidR="00337614" w:rsidRPr="00331B95" w:rsidRDefault="00337614" w:rsidP="003F2DB7">
            <w:pPr>
              <w:rPr>
                <w:rFonts w:ascii="Arial" w:hAnsi="Arial"/>
              </w:rPr>
            </w:pPr>
          </w:p>
          <w:p w14:paraId="39CA4CCC" w14:textId="77777777" w:rsidR="00337614" w:rsidRPr="00331B95" w:rsidRDefault="00337614" w:rsidP="003F2DB7">
            <w:pPr>
              <w:rPr>
                <w:rFonts w:ascii="Arial" w:hAnsi="Arial"/>
              </w:rPr>
            </w:pPr>
          </w:p>
          <w:p w14:paraId="5BA7C4BC" w14:textId="77777777" w:rsidR="00337614" w:rsidRPr="00331B95" w:rsidRDefault="00337614" w:rsidP="003F2DB7">
            <w:pPr>
              <w:rPr>
                <w:rFonts w:ascii="Arial" w:hAnsi="Arial"/>
              </w:rPr>
            </w:pPr>
          </w:p>
          <w:p w14:paraId="5A88C664" w14:textId="77777777" w:rsidR="00337614" w:rsidRPr="00331B95" w:rsidRDefault="00337614" w:rsidP="003F2DB7">
            <w:pPr>
              <w:rPr>
                <w:rFonts w:ascii="Arial" w:hAnsi="Arial"/>
              </w:rPr>
            </w:pPr>
          </w:p>
          <w:p w14:paraId="01D04776" w14:textId="77777777" w:rsidR="00337614" w:rsidRPr="00331B95" w:rsidRDefault="00337614" w:rsidP="003F2DB7">
            <w:pPr>
              <w:rPr>
                <w:rFonts w:ascii="Arial" w:hAnsi="Arial"/>
              </w:rPr>
            </w:pPr>
          </w:p>
          <w:p w14:paraId="54A5A08A" w14:textId="77777777" w:rsidR="00337614" w:rsidRPr="00331B95" w:rsidRDefault="00337614" w:rsidP="003F2DB7">
            <w:pPr>
              <w:rPr>
                <w:rFonts w:ascii="Arial" w:hAnsi="Arial"/>
              </w:rPr>
            </w:pPr>
          </w:p>
          <w:p w14:paraId="18633C17" w14:textId="77777777" w:rsidR="00337614" w:rsidRPr="00331B95" w:rsidRDefault="00337614" w:rsidP="003F2DB7">
            <w:pPr>
              <w:rPr>
                <w:rFonts w:ascii="Arial" w:hAnsi="Arial"/>
              </w:rPr>
            </w:pPr>
          </w:p>
          <w:p w14:paraId="19334AD1" w14:textId="77777777" w:rsidR="00337614" w:rsidRPr="00331B95" w:rsidRDefault="00337614" w:rsidP="003F2DB7">
            <w:pPr>
              <w:rPr>
                <w:rFonts w:ascii="Arial" w:hAnsi="Arial"/>
              </w:rPr>
            </w:pPr>
          </w:p>
          <w:p w14:paraId="54270132" w14:textId="77777777" w:rsidR="00337614" w:rsidRPr="00331B95" w:rsidRDefault="00337614" w:rsidP="003F2DB7">
            <w:pPr>
              <w:rPr>
                <w:rFonts w:ascii="Arial" w:hAnsi="Arial"/>
              </w:rPr>
            </w:pPr>
          </w:p>
          <w:p w14:paraId="663F5404" w14:textId="77777777" w:rsidR="00337614" w:rsidRPr="00331B95" w:rsidRDefault="00337614" w:rsidP="003F2DB7">
            <w:pPr>
              <w:rPr>
                <w:rFonts w:ascii="Arial" w:hAnsi="Arial"/>
              </w:rPr>
            </w:pPr>
          </w:p>
          <w:p w14:paraId="426F555A" w14:textId="77777777" w:rsidR="00337614" w:rsidRPr="00331B95" w:rsidRDefault="00337614" w:rsidP="003F2DB7">
            <w:pPr>
              <w:rPr>
                <w:rFonts w:ascii="Arial" w:hAnsi="Arial"/>
              </w:rPr>
            </w:pPr>
          </w:p>
          <w:p w14:paraId="2DA12019" w14:textId="77777777" w:rsidR="00337614" w:rsidRPr="00331B95" w:rsidRDefault="00337614" w:rsidP="003F2DB7">
            <w:pPr>
              <w:rPr>
                <w:rFonts w:ascii="Arial" w:hAnsi="Arial"/>
              </w:rPr>
            </w:pPr>
          </w:p>
          <w:p w14:paraId="161C3B19" w14:textId="77777777" w:rsidR="00337614" w:rsidRPr="00331B95" w:rsidRDefault="00337614" w:rsidP="003F2DB7">
            <w:pPr>
              <w:rPr>
                <w:rFonts w:ascii="Arial" w:hAnsi="Arial"/>
              </w:rPr>
            </w:pPr>
          </w:p>
          <w:p w14:paraId="698566E3" w14:textId="77777777" w:rsidR="00337614" w:rsidRPr="00331B95" w:rsidRDefault="00337614" w:rsidP="003F2DB7">
            <w:pPr>
              <w:rPr>
                <w:rFonts w:ascii="Arial" w:hAnsi="Arial"/>
              </w:rPr>
            </w:pPr>
          </w:p>
          <w:p w14:paraId="77F8DD34" w14:textId="77777777" w:rsidR="00337614" w:rsidRPr="00331B95" w:rsidRDefault="00337614" w:rsidP="003F2DB7">
            <w:pPr>
              <w:rPr>
                <w:rFonts w:ascii="Arial" w:hAnsi="Arial"/>
              </w:rPr>
            </w:pPr>
          </w:p>
          <w:p w14:paraId="228098E2" w14:textId="77777777" w:rsidR="00337614" w:rsidRPr="00331B95" w:rsidRDefault="00337614" w:rsidP="003F2DB7">
            <w:pPr>
              <w:rPr>
                <w:rFonts w:ascii="Arial" w:hAnsi="Arial"/>
              </w:rPr>
            </w:pPr>
          </w:p>
          <w:p w14:paraId="3F516848" w14:textId="77777777" w:rsidR="00337614" w:rsidRPr="00331B95" w:rsidRDefault="00337614" w:rsidP="003F2DB7">
            <w:pPr>
              <w:rPr>
                <w:rFonts w:ascii="Arial" w:hAnsi="Arial"/>
              </w:rPr>
            </w:pPr>
          </w:p>
          <w:p w14:paraId="7F6477AE" w14:textId="77777777" w:rsidR="00337614" w:rsidRPr="00331B95" w:rsidRDefault="00337614" w:rsidP="003F2DB7">
            <w:pPr>
              <w:rPr>
                <w:rFonts w:ascii="Arial" w:hAnsi="Arial"/>
              </w:rPr>
            </w:pPr>
          </w:p>
          <w:p w14:paraId="00481BEA" w14:textId="77777777" w:rsidR="00337614" w:rsidRPr="00331B95" w:rsidRDefault="00337614" w:rsidP="003F2DB7">
            <w:pPr>
              <w:rPr>
                <w:rFonts w:ascii="Arial" w:hAnsi="Arial"/>
              </w:rPr>
            </w:pPr>
          </w:p>
          <w:p w14:paraId="7D887B71" w14:textId="77777777" w:rsidR="00337614" w:rsidRPr="00331B95" w:rsidRDefault="00337614" w:rsidP="003F2DB7">
            <w:pPr>
              <w:rPr>
                <w:rFonts w:ascii="Arial" w:hAnsi="Arial"/>
              </w:rPr>
            </w:pPr>
          </w:p>
          <w:p w14:paraId="23DBB7F9" w14:textId="7FFF3B07" w:rsidR="003F2DB7" w:rsidRPr="00331B95" w:rsidRDefault="003F2DB7" w:rsidP="003F2DB7">
            <w:pPr>
              <w:rPr>
                <w:rFonts w:ascii="Arial" w:hAnsi="Arial"/>
              </w:rPr>
            </w:pPr>
            <w:r w:rsidRPr="00331B95">
              <w:rPr>
                <w:rFonts w:ascii="Arial" w:hAnsi="Arial"/>
              </w:rPr>
              <w:t>Definitions:</w:t>
            </w:r>
          </w:p>
          <w:p w14:paraId="3F2D93D7" w14:textId="77777777" w:rsidR="003F2DB7" w:rsidRPr="00331B95" w:rsidRDefault="003F2DB7" w:rsidP="003F2DB7">
            <w:pPr>
              <w:rPr>
                <w:rFonts w:ascii="Arial" w:hAnsi="Arial"/>
              </w:rPr>
            </w:pPr>
            <w:r w:rsidRPr="00331B95">
              <w:rPr>
                <w:rFonts w:ascii="Arial" w:hAnsi="Arial"/>
                <w:b/>
                <w:i/>
              </w:rPr>
              <w:t>Sporadic</w:t>
            </w:r>
            <w:r w:rsidRPr="00331B95">
              <w:rPr>
                <w:rFonts w:ascii="Arial" w:hAnsi="Arial"/>
                <w:i/>
              </w:rPr>
              <w:t xml:space="preserve"> </w:t>
            </w:r>
            <w:r w:rsidRPr="00331B95">
              <w:rPr>
                <w:rFonts w:ascii="Arial" w:hAnsi="Arial"/>
              </w:rPr>
              <w:t>WNV activity- when 1-2 mosquito isolates are detected during non-consecutive weeks within one focal area.</w:t>
            </w:r>
          </w:p>
          <w:p w14:paraId="528D646A" w14:textId="77777777" w:rsidR="003F2DB7" w:rsidRPr="00331B95" w:rsidRDefault="003F2DB7" w:rsidP="003F2DB7">
            <w:pPr>
              <w:rPr>
                <w:rFonts w:ascii="Arial" w:hAnsi="Arial"/>
              </w:rPr>
            </w:pPr>
          </w:p>
          <w:p w14:paraId="15521106" w14:textId="008D2954" w:rsidR="003F2DB7" w:rsidRPr="00331B95" w:rsidRDefault="003F2DB7" w:rsidP="003F2DB7">
            <w:pPr>
              <w:rPr>
                <w:rFonts w:ascii="Arial" w:hAnsi="Arial"/>
              </w:rPr>
            </w:pPr>
            <w:r w:rsidRPr="00331B95">
              <w:rPr>
                <w:rFonts w:ascii="Arial" w:hAnsi="Arial"/>
                <w:b/>
                <w:i/>
              </w:rPr>
              <w:t>Sustained</w:t>
            </w:r>
            <w:r w:rsidRPr="00331B95">
              <w:rPr>
                <w:rFonts w:ascii="Arial" w:hAnsi="Arial"/>
              </w:rPr>
              <w:t xml:space="preserve"> WNV activity- when mosquito isolates are detected for </w:t>
            </w:r>
            <w:r w:rsidR="00C50CAB" w:rsidRPr="00331B95">
              <w:rPr>
                <w:rFonts w:ascii="Arial" w:hAnsi="Arial"/>
              </w:rPr>
              <w:t xml:space="preserve">at least </w:t>
            </w:r>
            <w:r w:rsidRPr="00331B95">
              <w:rPr>
                <w:rFonts w:ascii="Arial" w:hAnsi="Arial"/>
              </w:rPr>
              <w:t>2 consecutive weeks within one focal area</w:t>
            </w:r>
            <w:r w:rsidR="0066063A" w:rsidRPr="00331B95">
              <w:rPr>
                <w:rFonts w:ascii="Arial" w:hAnsi="Arial"/>
              </w:rPr>
              <w:t>.</w:t>
            </w:r>
            <w:r w:rsidR="00EE4D51" w:rsidRPr="00331B95">
              <w:rPr>
                <w:rFonts w:ascii="Arial" w:hAnsi="Arial"/>
              </w:rPr>
              <w:t xml:space="preserve"> </w:t>
            </w:r>
            <w:r w:rsidR="0066063A" w:rsidRPr="00331B95">
              <w:rPr>
                <w:rFonts w:ascii="Arial" w:hAnsi="Arial"/>
              </w:rPr>
              <w:t>(NOTE: Two consecutive weekly findings from the same trap location may not always be considered indicative of sustained activity)</w:t>
            </w:r>
            <w:r w:rsidR="00D36A5B" w:rsidRPr="00331B95">
              <w:rPr>
                <w:rFonts w:ascii="Arial" w:hAnsi="Arial"/>
              </w:rPr>
              <w:t>.</w:t>
            </w:r>
            <w:r w:rsidRPr="00331B95">
              <w:rPr>
                <w:rFonts w:ascii="Arial" w:hAnsi="Arial"/>
              </w:rPr>
              <w:t xml:space="preserve"> </w:t>
            </w:r>
          </w:p>
          <w:p w14:paraId="2096E72A" w14:textId="77777777" w:rsidR="009C0DF3" w:rsidRPr="00331B95" w:rsidRDefault="009C0DF3">
            <w:pPr>
              <w:autoSpaceDE w:val="0"/>
              <w:autoSpaceDN w:val="0"/>
              <w:adjustRightInd w:val="0"/>
              <w:rPr>
                <w:rFonts w:ascii="Arial" w:hAnsi="Arial"/>
              </w:rPr>
            </w:pPr>
          </w:p>
        </w:tc>
        <w:tc>
          <w:tcPr>
            <w:tcW w:w="1925" w:type="pct"/>
            <w:tcBorders>
              <w:top w:val="outset" w:sz="6" w:space="0" w:color="auto"/>
              <w:left w:val="outset" w:sz="6" w:space="0" w:color="auto"/>
              <w:bottom w:val="outset" w:sz="6" w:space="0" w:color="auto"/>
              <w:right w:val="outset" w:sz="6" w:space="0" w:color="auto"/>
            </w:tcBorders>
          </w:tcPr>
          <w:p w14:paraId="582F08C1" w14:textId="306BE880" w:rsidR="009C0DF3" w:rsidRPr="00331B95" w:rsidRDefault="009C0DF3">
            <w:pPr>
              <w:rPr>
                <w:rFonts w:ascii="Arial" w:hAnsi="Arial"/>
              </w:rPr>
            </w:pPr>
            <w:r w:rsidRPr="00331B95">
              <w:rPr>
                <w:rFonts w:ascii="Arial" w:hAnsi="Arial"/>
              </w:rPr>
              <w:t xml:space="preserve">1. </w:t>
            </w:r>
            <w:r w:rsidR="008B4EB2" w:rsidRPr="00331B95">
              <w:rPr>
                <w:rFonts w:ascii="Arial" w:hAnsi="Arial"/>
              </w:rPr>
              <w:t>DPH</w:t>
            </w:r>
            <w:r w:rsidRPr="00331B95">
              <w:rPr>
                <w:rFonts w:ascii="Arial" w:hAnsi="Arial"/>
              </w:rPr>
              <w:t xml:space="preserve"> staff provides educational materials and clinical specimen submission protocols to targeted groups involved in arbovirus surveillance, including, but not limited to, local boards of health, physicians, veterinarians, animal control officers, and stable owners.</w:t>
            </w:r>
          </w:p>
          <w:p w14:paraId="1F6FAD6E" w14:textId="77777777" w:rsidR="009C0DF3" w:rsidRPr="00331B95" w:rsidRDefault="009C0DF3">
            <w:pPr>
              <w:rPr>
                <w:rFonts w:ascii="Arial" w:hAnsi="Arial"/>
              </w:rPr>
            </w:pPr>
          </w:p>
          <w:p w14:paraId="1A5D1C38" w14:textId="77777777" w:rsidR="009C0DF3" w:rsidRPr="00331B95" w:rsidRDefault="009C0DF3">
            <w:pPr>
              <w:rPr>
                <w:rFonts w:ascii="Arial" w:hAnsi="Arial"/>
              </w:rPr>
            </w:pPr>
            <w:r w:rsidRPr="00331B95">
              <w:rPr>
                <w:rFonts w:ascii="Arial" w:hAnsi="Arial"/>
              </w:rPr>
              <w:t>2. Educational efforts directed to the general public on personal prevention steps and source reduction, particularly to those populations at higher risk for severe disease (e.g., the elderly).</w:t>
            </w:r>
          </w:p>
          <w:p w14:paraId="01106039" w14:textId="77777777" w:rsidR="003F2DB7" w:rsidRPr="00331B95" w:rsidRDefault="003F2DB7">
            <w:pPr>
              <w:rPr>
                <w:rFonts w:ascii="Arial" w:hAnsi="Arial"/>
              </w:rPr>
            </w:pPr>
          </w:p>
          <w:p w14:paraId="6C480FF2" w14:textId="6130A113" w:rsidR="003F2DB7" w:rsidRPr="00331B95" w:rsidRDefault="003F2DB7" w:rsidP="003F2DB7">
            <w:pPr>
              <w:rPr>
                <w:rFonts w:ascii="Arial" w:hAnsi="Arial"/>
              </w:rPr>
            </w:pPr>
            <w:r w:rsidRPr="00331B95">
              <w:rPr>
                <w:rFonts w:ascii="Arial" w:hAnsi="Arial"/>
              </w:rPr>
              <w:t xml:space="preserve">3. Passive human and </w:t>
            </w:r>
            <w:r w:rsidR="009F0268" w:rsidRPr="00003C86">
              <w:rPr>
                <w:rFonts w:ascii="Arial" w:hAnsi="Arial" w:cs="Arial"/>
              </w:rPr>
              <w:t>animal</w:t>
            </w:r>
            <w:r w:rsidRPr="00331B95">
              <w:rPr>
                <w:rFonts w:ascii="Arial" w:hAnsi="Arial"/>
              </w:rPr>
              <w:t xml:space="preserve"> surveillance.</w:t>
            </w:r>
          </w:p>
          <w:p w14:paraId="23989B52" w14:textId="77777777" w:rsidR="003F2DB7" w:rsidRPr="00331B95" w:rsidRDefault="003F2DB7" w:rsidP="003F2DB7">
            <w:pPr>
              <w:rPr>
                <w:rFonts w:ascii="Arial" w:hAnsi="Arial"/>
              </w:rPr>
            </w:pPr>
          </w:p>
          <w:p w14:paraId="308B6717" w14:textId="21A03D01" w:rsidR="003F2DB7" w:rsidRPr="00331B95" w:rsidRDefault="003F2DB7" w:rsidP="003F2DB7">
            <w:pPr>
              <w:autoSpaceDE w:val="0"/>
              <w:autoSpaceDN w:val="0"/>
              <w:adjustRightInd w:val="0"/>
              <w:rPr>
                <w:rFonts w:ascii="Arial" w:hAnsi="Arial"/>
              </w:rPr>
            </w:pPr>
            <w:r w:rsidRPr="00331B95">
              <w:rPr>
                <w:rFonts w:ascii="Arial" w:hAnsi="Arial"/>
              </w:rPr>
              <w:t xml:space="preserve">4. Public health alert sent out by </w:t>
            </w:r>
            <w:r w:rsidR="008B4EB2" w:rsidRPr="00331B95">
              <w:rPr>
                <w:rFonts w:ascii="Arial" w:hAnsi="Arial"/>
              </w:rPr>
              <w:t>DPH</w:t>
            </w:r>
            <w:r w:rsidRPr="00331B95">
              <w:rPr>
                <w:rFonts w:ascii="Arial" w:hAnsi="Arial"/>
              </w:rPr>
              <w:t xml:space="preserve"> in response to first WNV virus positive mosquito </w:t>
            </w:r>
            <w:r w:rsidR="000A22AD" w:rsidRPr="00003C86">
              <w:rPr>
                <w:rFonts w:ascii="Arial" w:hAnsi="Arial" w:cs="Arial"/>
              </w:rPr>
              <w:t>sample</w:t>
            </w:r>
            <w:r w:rsidRPr="00331B95">
              <w:rPr>
                <w:rFonts w:ascii="Arial" w:hAnsi="Arial"/>
              </w:rPr>
              <w:t xml:space="preserve"> detected during the season. The alert will summarize current surveillance information and emphasize personal prevention strategies.</w:t>
            </w:r>
          </w:p>
          <w:p w14:paraId="6EFEB013" w14:textId="77777777" w:rsidR="003F2DB7" w:rsidRPr="00331B95" w:rsidRDefault="003F2DB7" w:rsidP="003F2DB7">
            <w:pPr>
              <w:rPr>
                <w:rFonts w:ascii="Arial" w:hAnsi="Arial"/>
              </w:rPr>
            </w:pPr>
          </w:p>
          <w:p w14:paraId="6E7DF64B" w14:textId="1B5126CF" w:rsidR="003162F7" w:rsidRPr="00331B95" w:rsidRDefault="003F2DB7" w:rsidP="003F2DB7">
            <w:pPr>
              <w:rPr>
                <w:rFonts w:ascii="Arial" w:hAnsi="Arial"/>
              </w:rPr>
            </w:pPr>
            <w:r w:rsidRPr="00331B95">
              <w:rPr>
                <w:rFonts w:ascii="Arial" w:hAnsi="Arial"/>
              </w:rPr>
              <w:t>5</w:t>
            </w:r>
            <w:r w:rsidR="009F0268" w:rsidRPr="00331B95">
              <w:rPr>
                <w:rFonts w:ascii="Arial" w:hAnsi="Arial"/>
              </w:rPr>
              <w:t>. Emphasize</w:t>
            </w:r>
            <w:r w:rsidRPr="00331B95">
              <w:rPr>
                <w:rFonts w:ascii="Arial" w:hAnsi="Arial"/>
              </w:rPr>
              <w:t xml:space="preserve"> the need for schools to comply with MA requirements for filing outdoor IPM plans.</w:t>
            </w:r>
          </w:p>
          <w:p w14:paraId="453F0198" w14:textId="7DA82EA2" w:rsidR="003F2DB7" w:rsidRPr="00331B95" w:rsidRDefault="00337614">
            <w:pPr>
              <w:rPr>
                <w:rFonts w:ascii="Arial" w:hAnsi="Arial"/>
              </w:rPr>
            </w:pPr>
            <w:r w:rsidRPr="00331B95">
              <w:rPr>
                <w:rFonts w:ascii="Arial" w:hAnsi="Arial"/>
                <w:noProof/>
                <w:color w:val="2B579A"/>
                <w:shd w:val="clear" w:color="auto" w:fill="E6E6E6"/>
              </w:rPr>
              <mc:AlternateContent>
                <mc:Choice Requires="wps">
                  <w:drawing>
                    <wp:anchor distT="0" distB="0" distL="114300" distR="114300" simplePos="0" relativeHeight="251658241" behindDoc="0" locked="0" layoutInCell="1" allowOverlap="1" wp14:anchorId="7FB69899" wp14:editId="5FBC908F">
                      <wp:simplePos x="0" y="0"/>
                      <wp:positionH relativeFrom="column">
                        <wp:posOffset>43452</wp:posOffset>
                      </wp:positionH>
                      <wp:positionV relativeFrom="paragraph">
                        <wp:posOffset>118837</wp:posOffset>
                      </wp:positionV>
                      <wp:extent cx="2429692" cy="0"/>
                      <wp:effectExtent l="0" t="0" r="0" b="0"/>
                      <wp:wrapNone/>
                      <wp:docPr id="16" name="Straight Connector 1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429692"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644910C" id="Straight Connector 16" o:spid="_x0000_s1026" alt="&quot;&quot;" style="position:absolute;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4pt,9.35pt" to="194.7pt,9.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oyqsgEAANQDAAAOAAAAZHJzL2Uyb0RvYy54bWysU01v2zAMvQ/YfxB0X+QYQ7EacXpo0V2G&#10;rdjHD1BlKhYgiYKkxc6/H6UkdrENGDbsQosU3yP5RO/uZmfZEWIy6Hu+3TScgVc4GH/o+bevj2/e&#10;cZay9IO06KHnJ0j8bv/61W4KHbQ4oh0gMiLxqZtCz8ecQydEUiM4mTYYwNOlxuhkJjcexBDlROzO&#10;irZpbsSEcQgRFaRE0YfzJd9Xfq1B5U9aJ8jM9px6y9XGap+LFfud7A5RhtGoSxvyH7pw0ngqulA9&#10;yCzZ92h+oXJGRUyo80ahE6i1UVBnoGm2zU/TfBllgDoLiZPCIlP6f7Tq4/HeP0WSYQqpS+Eplilm&#10;HV35Un9srmKdFrFgzkxRsH3b3t7ctpyp651YgSGm/B7QsXLouTW+zCE7efyQMhWj1GtKCVtfbEJr&#10;hkdjbXXKBsC9jewo6e3yvC1vRbgXWeQVpFhbr6d8snBm/QyamYGa3dbqdatWTqkU+HzltZ6yC0xT&#10;Bwuw+TPwkl+gUDfub8ALolZGnxewMx7j76qvUuhz/lWB89xFgmccTvVRqzS0OlW5y5qX3XzpV/j6&#10;M+5/AAAA//8DAFBLAwQUAAYACAAAACEA42iJu9oAAAAHAQAADwAAAGRycy9kb3ducmV2LnhtbEyO&#10;vU7DMBSFdyTewbpIbNQBqhBCnAohWBBLQgfY3Pg2joiv09hpwttzEUMZz4/O+YrN4npxxDF0nhRc&#10;rxIQSI03HbUKtu8vVxmIEDUZ3XtCBd8YYFOenxU6N36mCo91bAWPUMi1AhvjkEsZGotOh5UfkDjb&#10;+9HpyHJspRn1zOOulzdJkkqnO+IHqwd8sth81ZNT8Hp4C9t1Wj1XH4esnj/3k209KnV5sTw+gIi4&#10;xFMZfvEZHUpm2vmJTBC9gpTBI9vZHQiOb7P7NYjdnyHLQv7nL38AAAD//wMAUEsBAi0AFAAGAAgA&#10;AAAhALaDOJL+AAAA4QEAABMAAAAAAAAAAAAAAAAAAAAAAFtDb250ZW50X1R5cGVzXS54bWxQSwEC&#10;LQAUAAYACAAAACEAOP0h/9YAAACUAQAACwAAAAAAAAAAAAAAAAAvAQAAX3JlbHMvLnJlbHNQSwEC&#10;LQAUAAYACAAAACEA43aMqrIBAADUAwAADgAAAAAAAAAAAAAAAAAuAgAAZHJzL2Uyb0RvYy54bWxQ&#10;SwECLQAUAAYACAAAACEA42iJu9oAAAAHAQAADwAAAAAAAAAAAAAAAAAMBAAAZHJzL2Rvd25yZXYu&#10;eG1sUEsFBgAAAAAEAAQA8wAAABMFAAAAAA==&#10;" strokecolor="black [3213]"/>
                  </w:pict>
                </mc:Fallback>
              </mc:AlternateContent>
            </w:r>
          </w:p>
          <w:p w14:paraId="40D8B0DE" w14:textId="77777777" w:rsidR="00F07E56" w:rsidRPr="00331B95" w:rsidRDefault="00F07E56">
            <w:pPr>
              <w:pStyle w:val="BodyText"/>
              <w:spacing w:after="0"/>
              <w:rPr>
                <w:rFonts w:ascii="Arial" w:hAnsi="Arial"/>
              </w:rPr>
            </w:pPr>
          </w:p>
          <w:p w14:paraId="1D2CFC30" w14:textId="3187C68C" w:rsidR="009C0DF3" w:rsidRPr="00331B95" w:rsidRDefault="003F2DB7">
            <w:pPr>
              <w:pStyle w:val="BodyText"/>
              <w:spacing w:after="0"/>
              <w:rPr>
                <w:rFonts w:ascii="Arial" w:hAnsi="Arial"/>
              </w:rPr>
            </w:pPr>
            <w:r w:rsidRPr="00331B95">
              <w:rPr>
                <w:rFonts w:ascii="Arial" w:hAnsi="Arial"/>
              </w:rPr>
              <w:t xml:space="preserve">For localities participating in local </w:t>
            </w:r>
            <w:r w:rsidR="001F6F07" w:rsidRPr="00331B95">
              <w:rPr>
                <w:rFonts w:ascii="Arial" w:hAnsi="Arial"/>
              </w:rPr>
              <w:t>M</w:t>
            </w:r>
            <w:r w:rsidRPr="00331B95">
              <w:rPr>
                <w:rFonts w:ascii="Arial" w:hAnsi="Arial"/>
              </w:rPr>
              <w:t xml:space="preserve">osquito </w:t>
            </w:r>
            <w:r w:rsidR="001F6F07" w:rsidRPr="00331B95">
              <w:rPr>
                <w:rFonts w:ascii="Arial" w:hAnsi="Arial"/>
              </w:rPr>
              <w:t>C</w:t>
            </w:r>
            <w:r w:rsidRPr="00331B95">
              <w:rPr>
                <w:rFonts w:ascii="Arial" w:hAnsi="Arial"/>
              </w:rPr>
              <w:t xml:space="preserve">ontrol </w:t>
            </w:r>
            <w:r w:rsidR="001F6F07" w:rsidRPr="00331B95">
              <w:rPr>
                <w:rFonts w:ascii="Arial" w:hAnsi="Arial"/>
              </w:rPr>
              <w:t>D</w:t>
            </w:r>
            <w:r w:rsidR="0048083B" w:rsidRPr="00331B95">
              <w:rPr>
                <w:rFonts w:ascii="Arial" w:hAnsi="Arial"/>
              </w:rPr>
              <w:t>istricts</w:t>
            </w:r>
            <w:r w:rsidRPr="00331B95">
              <w:rPr>
                <w:rFonts w:ascii="Arial" w:hAnsi="Arial"/>
              </w:rPr>
              <w:t>:</w:t>
            </w:r>
          </w:p>
          <w:p w14:paraId="334AAF9C" w14:textId="77777777" w:rsidR="00D36A5B" w:rsidRPr="00331B95" w:rsidRDefault="00D36A5B">
            <w:pPr>
              <w:pStyle w:val="BodyText"/>
              <w:spacing w:after="0"/>
              <w:rPr>
                <w:rFonts w:ascii="Arial" w:hAnsi="Arial"/>
              </w:rPr>
            </w:pPr>
          </w:p>
          <w:p w14:paraId="61D37A5A" w14:textId="77777777" w:rsidR="009C0DF3" w:rsidRPr="00331B95" w:rsidRDefault="003F2DB7">
            <w:pPr>
              <w:pStyle w:val="BodyText"/>
              <w:spacing w:after="0"/>
              <w:rPr>
                <w:rFonts w:ascii="Arial" w:hAnsi="Arial"/>
              </w:rPr>
            </w:pPr>
            <w:r w:rsidRPr="00331B95">
              <w:rPr>
                <w:rFonts w:ascii="Arial" w:hAnsi="Arial"/>
              </w:rPr>
              <w:t>6</w:t>
            </w:r>
            <w:r w:rsidR="009C0DF3" w:rsidRPr="00331B95">
              <w:rPr>
                <w:rFonts w:ascii="Arial" w:hAnsi="Arial"/>
              </w:rPr>
              <w:t xml:space="preserve">. Assess mosquito populations, monitor larval and adult mosquito density. </w:t>
            </w:r>
          </w:p>
          <w:p w14:paraId="0909C263" w14:textId="77777777" w:rsidR="009C0DF3" w:rsidRPr="00331B95" w:rsidRDefault="009C0DF3">
            <w:pPr>
              <w:pStyle w:val="BodyText"/>
              <w:spacing w:after="0"/>
              <w:rPr>
                <w:rFonts w:ascii="Arial" w:hAnsi="Arial"/>
              </w:rPr>
            </w:pPr>
          </w:p>
          <w:p w14:paraId="567314D3" w14:textId="77777777" w:rsidR="009C0DF3" w:rsidRPr="00331B95" w:rsidRDefault="003F2DB7">
            <w:pPr>
              <w:pStyle w:val="BodyText"/>
              <w:spacing w:after="0"/>
              <w:rPr>
                <w:rFonts w:ascii="Arial" w:hAnsi="Arial"/>
              </w:rPr>
            </w:pPr>
            <w:r w:rsidRPr="00331B95">
              <w:rPr>
                <w:rFonts w:ascii="Arial" w:hAnsi="Arial"/>
              </w:rPr>
              <w:t>7</w:t>
            </w:r>
            <w:r w:rsidR="009C0DF3" w:rsidRPr="00331B95">
              <w:rPr>
                <w:rFonts w:ascii="Arial" w:hAnsi="Arial"/>
              </w:rPr>
              <w:t>. Routine collection and testing of mosquitoes.</w:t>
            </w:r>
          </w:p>
          <w:p w14:paraId="17F2B9B9" w14:textId="77777777" w:rsidR="009C0DF3" w:rsidRPr="00331B95" w:rsidRDefault="009C0DF3">
            <w:pPr>
              <w:rPr>
                <w:rFonts w:ascii="Arial" w:hAnsi="Arial"/>
              </w:rPr>
            </w:pPr>
          </w:p>
          <w:p w14:paraId="55CBA43B" w14:textId="77777777" w:rsidR="009C0DF3" w:rsidRPr="00331B95" w:rsidRDefault="003F2DB7">
            <w:pPr>
              <w:rPr>
                <w:rFonts w:ascii="Arial" w:hAnsi="Arial"/>
              </w:rPr>
            </w:pPr>
            <w:r w:rsidRPr="00331B95">
              <w:rPr>
                <w:rFonts w:ascii="Arial" w:hAnsi="Arial"/>
              </w:rPr>
              <w:t>8</w:t>
            </w:r>
            <w:r w:rsidR="009C0DF3" w:rsidRPr="00331B95">
              <w:rPr>
                <w:rFonts w:ascii="Arial" w:hAnsi="Arial"/>
              </w:rPr>
              <w:t xml:space="preserve">. Initiate source reduction; use larvicides at specific sites identified by entomologic survey. In making a decision to use larvicide consider the abundance of </w:t>
            </w:r>
            <w:r w:rsidR="009C0DF3" w:rsidRPr="00331B95">
              <w:rPr>
                <w:rFonts w:ascii="Arial" w:hAnsi="Arial"/>
                <w:i/>
              </w:rPr>
              <w:t>Culex</w:t>
            </w:r>
            <w:r w:rsidR="009C0DF3" w:rsidRPr="00331B95">
              <w:rPr>
                <w:rFonts w:ascii="Arial" w:hAnsi="Arial"/>
              </w:rPr>
              <w:t xml:space="preserve"> larvae, intensity of prior virus activity and weather.</w:t>
            </w:r>
          </w:p>
          <w:p w14:paraId="006843DA" w14:textId="77777777" w:rsidR="009C0DF3" w:rsidRPr="00331B95" w:rsidRDefault="009C0DF3">
            <w:pPr>
              <w:ind w:left="360"/>
              <w:rPr>
                <w:rFonts w:ascii="Arial" w:hAnsi="Arial"/>
              </w:rPr>
            </w:pPr>
          </w:p>
          <w:p w14:paraId="3AFFC28F" w14:textId="134A85B4" w:rsidR="009C0DF3" w:rsidRPr="00331B95" w:rsidRDefault="003F2DB7">
            <w:pPr>
              <w:rPr>
                <w:rFonts w:ascii="Arial" w:hAnsi="Arial"/>
              </w:rPr>
            </w:pPr>
            <w:r w:rsidRPr="00331B95">
              <w:rPr>
                <w:rFonts w:ascii="Arial" w:hAnsi="Arial"/>
              </w:rPr>
              <w:t>9</w:t>
            </w:r>
            <w:r w:rsidR="009F0268" w:rsidRPr="00331B95">
              <w:rPr>
                <w:rFonts w:ascii="Arial" w:hAnsi="Arial"/>
              </w:rPr>
              <w:t>. Locally</w:t>
            </w:r>
            <w:r w:rsidR="009C0DF3" w:rsidRPr="00331B95">
              <w:rPr>
                <w:rFonts w:ascii="Arial" w:hAnsi="Arial"/>
              </w:rPr>
              <w:t xml:space="preserve"> </w:t>
            </w:r>
            <w:r w:rsidR="007D37F0" w:rsidRPr="00331B95">
              <w:rPr>
                <w:rFonts w:ascii="Arial" w:hAnsi="Arial"/>
              </w:rPr>
              <w:t>determined</w:t>
            </w:r>
            <w:r w:rsidR="009C0DF3" w:rsidRPr="00331B95">
              <w:rPr>
                <w:rFonts w:ascii="Arial" w:hAnsi="Arial"/>
              </w:rPr>
              <w:t>, standard, adult mosquito</w:t>
            </w:r>
            <w:r w:rsidR="0054271A" w:rsidRPr="00331B95">
              <w:rPr>
                <w:rFonts w:ascii="Arial" w:hAnsi="Arial"/>
              </w:rPr>
              <w:t xml:space="preserve"> vector</w:t>
            </w:r>
            <w:r w:rsidR="009C0DF3" w:rsidRPr="00331B95">
              <w:rPr>
                <w:rFonts w:ascii="Arial" w:hAnsi="Arial"/>
              </w:rPr>
              <w:t xml:space="preserve"> control activities are implemented.  No specific supplemental control efforts are recommended.</w:t>
            </w:r>
          </w:p>
          <w:p w14:paraId="00D7C2EB" w14:textId="77777777" w:rsidR="009C0DF3" w:rsidRPr="00331B95" w:rsidRDefault="009C0DF3">
            <w:pPr>
              <w:pStyle w:val="BodyText"/>
              <w:spacing w:after="0"/>
              <w:rPr>
                <w:rFonts w:ascii="Arial" w:hAnsi="Arial"/>
              </w:rPr>
            </w:pPr>
          </w:p>
          <w:p w14:paraId="705D6080" w14:textId="77777777" w:rsidR="009C0DF3" w:rsidRPr="00331B95" w:rsidRDefault="009C0DF3">
            <w:pPr>
              <w:rPr>
                <w:rFonts w:ascii="Arial" w:hAnsi="Arial"/>
              </w:rPr>
            </w:pPr>
          </w:p>
          <w:p w14:paraId="494BF201" w14:textId="77777777" w:rsidR="009C0DF3" w:rsidRPr="00331B95" w:rsidRDefault="009C0DF3">
            <w:pPr>
              <w:rPr>
                <w:rFonts w:ascii="Arial" w:hAnsi="Arial"/>
              </w:rPr>
            </w:pPr>
          </w:p>
          <w:p w14:paraId="018FFE23" w14:textId="77777777" w:rsidR="009C0DF3" w:rsidRPr="00331B95" w:rsidRDefault="009C0DF3">
            <w:pPr>
              <w:rPr>
                <w:rFonts w:ascii="Arial" w:hAnsi="Arial"/>
              </w:rPr>
            </w:pPr>
          </w:p>
          <w:p w14:paraId="0C153C2A" w14:textId="77777777" w:rsidR="009C0DF3" w:rsidRPr="00331B95" w:rsidRDefault="009C0DF3">
            <w:pPr>
              <w:rPr>
                <w:rFonts w:ascii="Arial" w:hAnsi="Arial"/>
              </w:rPr>
            </w:pPr>
          </w:p>
          <w:p w14:paraId="25B1DA9F" w14:textId="77777777" w:rsidR="009C0DF3" w:rsidRPr="00331B95" w:rsidRDefault="009C0DF3">
            <w:pPr>
              <w:rPr>
                <w:rFonts w:ascii="Arial" w:hAnsi="Arial"/>
              </w:rPr>
            </w:pPr>
          </w:p>
          <w:p w14:paraId="331CD00E" w14:textId="77777777" w:rsidR="009C0DF3" w:rsidRPr="00331B95" w:rsidRDefault="009C0DF3">
            <w:pPr>
              <w:rPr>
                <w:rFonts w:ascii="Arial" w:hAnsi="Arial"/>
              </w:rPr>
            </w:pPr>
          </w:p>
          <w:p w14:paraId="73667373" w14:textId="77777777" w:rsidR="009C0DF3" w:rsidRPr="00331B95" w:rsidRDefault="009C0DF3">
            <w:pPr>
              <w:rPr>
                <w:rFonts w:ascii="Arial" w:hAnsi="Arial"/>
              </w:rPr>
            </w:pPr>
          </w:p>
          <w:p w14:paraId="3C67FA7A" w14:textId="77777777" w:rsidR="009C0DF3" w:rsidRPr="00331B95" w:rsidRDefault="009C0DF3">
            <w:pPr>
              <w:rPr>
                <w:rFonts w:ascii="Arial" w:hAnsi="Arial"/>
              </w:rPr>
            </w:pPr>
          </w:p>
          <w:p w14:paraId="7C00E791" w14:textId="77777777" w:rsidR="009C0DF3" w:rsidRPr="00331B95" w:rsidRDefault="009C0DF3">
            <w:pPr>
              <w:rPr>
                <w:rFonts w:ascii="Arial" w:hAnsi="Arial"/>
              </w:rPr>
            </w:pPr>
          </w:p>
          <w:p w14:paraId="49C0B04B" w14:textId="77777777" w:rsidR="009C0DF3" w:rsidRPr="00331B95" w:rsidRDefault="009C0DF3">
            <w:pPr>
              <w:rPr>
                <w:rFonts w:ascii="Arial" w:hAnsi="Arial"/>
              </w:rPr>
            </w:pPr>
          </w:p>
          <w:p w14:paraId="00380897" w14:textId="77777777" w:rsidR="009D59F4" w:rsidRPr="00331B95" w:rsidRDefault="009D59F4">
            <w:pPr>
              <w:rPr>
                <w:rFonts w:ascii="Arial" w:hAnsi="Arial"/>
              </w:rPr>
            </w:pPr>
          </w:p>
        </w:tc>
      </w:tr>
      <w:tr w:rsidR="00003536" w:rsidRPr="00003C86" w14:paraId="64A47BE4" w14:textId="77777777" w:rsidTr="3845D2E1">
        <w:trPr>
          <w:trHeight w:val="122"/>
          <w:tblCellSpacing w:w="0" w:type="dxa"/>
        </w:trPr>
        <w:tc>
          <w:tcPr>
            <w:tcW w:w="579" w:type="pct"/>
            <w:tcBorders>
              <w:top w:val="outset" w:sz="6" w:space="0" w:color="auto"/>
              <w:left w:val="outset" w:sz="6" w:space="0" w:color="auto"/>
              <w:bottom w:val="outset" w:sz="6" w:space="0" w:color="auto"/>
              <w:right w:val="outset" w:sz="6" w:space="0" w:color="auto"/>
            </w:tcBorders>
          </w:tcPr>
          <w:p w14:paraId="33F7A0F7" w14:textId="77777777" w:rsidR="009C0DF3" w:rsidRPr="00331B95" w:rsidRDefault="009C0DF3">
            <w:pPr>
              <w:rPr>
                <w:rFonts w:ascii="Arial" w:hAnsi="Arial"/>
                <w:color w:val="000000"/>
              </w:rPr>
            </w:pPr>
            <w:r w:rsidRPr="00331B95">
              <w:rPr>
                <w:rFonts w:ascii="Arial" w:hAnsi="Arial"/>
                <w:color w:val="000000"/>
              </w:rPr>
              <w:t>2</w:t>
            </w:r>
          </w:p>
        </w:tc>
        <w:tc>
          <w:tcPr>
            <w:tcW w:w="777" w:type="pct"/>
            <w:tcBorders>
              <w:top w:val="outset" w:sz="6" w:space="0" w:color="auto"/>
              <w:left w:val="outset" w:sz="6" w:space="0" w:color="auto"/>
              <w:bottom w:val="outset" w:sz="6" w:space="0" w:color="auto"/>
              <w:right w:val="outset" w:sz="6" w:space="0" w:color="auto"/>
            </w:tcBorders>
          </w:tcPr>
          <w:p w14:paraId="3DE6E175" w14:textId="77777777" w:rsidR="009C0DF3" w:rsidRPr="00331B95" w:rsidRDefault="001D2F4E">
            <w:pPr>
              <w:autoSpaceDE w:val="0"/>
              <w:autoSpaceDN w:val="0"/>
              <w:adjustRightInd w:val="0"/>
              <w:rPr>
                <w:rFonts w:ascii="Arial" w:hAnsi="Arial"/>
              </w:rPr>
            </w:pPr>
            <w:r w:rsidRPr="00331B95">
              <w:rPr>
                <w:rFonts w:ascii="Arial" w:hAnsi="Arial"/>
              </w:rPr>
              <w:t xml:space="preserve">WNV - </w:t>
            </w:r>
            <w:r w:rsidR="003F2DB7" w:rsidRPr="00331B95">
              <w:rPr>
                <w:rFonts w:ascii="Arial" w:hAnsi="Arial"/>
              </w:rPr>
              <w:t>Moderate</w:t>
            </w:r>
          </w:p>
        </w:tc>
        <w:tc>
          <w:tcPr>
            <w:tcW w:w="1719" w:type="pct"/>
            <w:tcBorders>
              <w:top w:val="outset" w:sz="6" w:space="0" w:color="auto"/>
              <w:left w:val="outset" w:sz="6" w:space="0" w:color="auto"/>
              <w:bottom w:val="outset" w:sz="6" w:space="0" w:color="auto"/>
              <w:right w:val="outset" w:sz="6" w:space="0" w:color="auto"/>
            </w:tcBorders>
          </w:tcPr>
          <w:p w14:paraId="5D642DBA" w14:textId="77777777" w:rsidR="009C0DF3" w:rsidRPr="00331B95" w:rsidRDefault="009C0DF3" w:rsidP="009640A3">
            <w:pPr>
              <w:pStyle w:val="Heading3"/>
              <w:spacing w:before="0" w:after="0"/>
              <w:rPr>
                <w:sz w:val="24"/>
              </w:rPr>
            </w:pPr>
            <w:r w:rsidRPr="00331B95">
              <w:rPr>
                <w:b w:val="0"/>
                <w:sz w:val="24"/>
                <w:u w:val="single"/>
              </w:rPr>
              <w:t>Current Year</w:t>
            </w:r>
          </w:p>
          <w:p w14:paraId="673B2BCF" w14:textId="77777777" w:rsidR="009C0DF3" w:rsidRPr="00331B95" w:rsidRDefault="009C0DF3">
            <w:pPr>
              <w:rPr>
                <w:rFonts w:ascii="Arial" w:hAnsi="Arial"/>
              </w:rPr>
            </w:pPr>
            <w:r w:rsidRPr="00331B95">
              <w:rPr>
                <w:rFonts w:ascii="Arial" w:hAnsi="Arial"/>
              </w:rPr>
              <w:t xml:space="preserve">1. </w:t>
            </w:r>
            <w:r w:rsidR="00A609FF" w:rsidRPr="00331B95">
              <w:rPr>
                <w:rFonts w:ascii="Arial" w:hAnsi="Arial"/>
              </w:rPr>
              <w:t xml:space="preserve">Sustained or </w:t>
            </w:r>
            <w:r w:rsidR="00956A09" w:rsidRPr="00331B95">
              <w:rPr>
                <w:rFonts w:ascii="Arial" w:hAnsi="Arial"/>
              </w:rPr>
              <w:t>increasing WNV</w:t>
            </w:r>
            <w:r w:rsidRPr="00331B95">
              <w:rPr>
                <w:rFonts w:ascii="Arial" w:hAnsi="Arial"/>
              </w:rPr>
              <w:t xml:space="preserve"> activity in mosquitoes in the focal area. </w:t>
            </w:r>
          </w:p>
          <w:p w14:paraId="640C8BF9" w14:textId="77777777" w:rsidR="003F2DB7" w:rsidRPr="00331B95" w:rsidRDefault="003F2DB7">
            <w:pPr>
              <w:rPr>
                <w:rFonts w:ascii="Arial" w:hAnsi="Arial"/>
              </w:rPr>
            </w:pPr>
          </w:p>
          <w:p w14:paraId="5062BF40" w14:textId="77777777" w:rsidR="009C0DF3" w:rsidRPr="00331B95" w:rsidRDefault="00F154CB">
            <w:pPr>
              <w:rPr>
                <w:rFonts w:ascii="Arial" w:hAnsi="Arial"/>
              </w:rPr>
            </w:pPr>
            <w:r w:rsidRPr="00331B95">
              <w:rPr>
                <w:rFonts w:ascii="Arial" w:hAnsi="Arial"/>
              </w:rPr>
              <w:t>OR</w:t>
            </w:r>
          </w:p>
          <w:p w14:paraId="774FD463" w14:textId="77777777" w:rsidR="009C0DF3" w:rsidRPr="00331B95" w:rsidRDefault="009C0DF3">
            <w:pPr>
              <w:rPr>
                <w:rFonts w:ascii="Arial" w:hAnsi="Arial"/>
              </w:rPr>
            </w:pPr>
          </w:p>
          <w:p w14:paraId="192EE71E" w14:textId="02FBF0B3" w:rsidR="00B54DD0" w:rsidRPr="00331B95" w:rsidRDefault="00B54DD0" w:rsidP="00B54DD0">
            <w:pPr>
              <w:rPr>
                <w:rFonts w:ascii="Arial" w:hAnsi="Arial"/>
              </w:rPr>
            </w:pPr>
            <w:r w:rsidRPr="00331B95">
              <w:rPr>
                <w:rFonts w:ascii="Arial" w:hAnsi="Arial"/>
              </w:rPr>
              <w:t xml:space="preserve">2. One confirmed human case in the focal area (focal area based on exposure history not </w:t>
            </w:r>
            <w:r w:rsidR="005B2EB6" w:rsidRPr="00331B95">
              <w:rPr>
                <w:rFonts w:ascii="Arial" w:hAnsi="Arial"/>
              </w:rPr>
              <w:t xml:space="preserve">necessarily </w:t>
            </w:r>
            <w:r w:rsidRPr="00331B95">
              <w:rPr>
                <w:rFonts w:ascii="Arial" w:hAnsi="Arial"/>
              </w:rPr>
              <w:t>residence)</w:t>
            </w:r>
            <w:r w:rsidRPr="00331B95">
              <w:rPr>
                <w:rFonts w:ascii="Arial" w:hAnsi="Arial"/>
                <w:b/>
              </w:rPr>
              <w:t xml:space="preserve">    </w:t>
            </w:r>
          </w:p>
          <w:p w14:paraId="37651F2C" w14:textId="77777777" w:rsidR="00B54DD0" w:rsidRPr="00331B95" w:rsidRDefault="00B54DD0" w:rsidP="00B54DD0">
            <w:pPr>
              <w:rPr>
                <w:rFonts w:ascii="Arial" w:hAnsi="Arial"/>
              </w:rPr>
            </w:pPr>
          </w:p>
          <w:p w14:paraId="3D69BA72" w14:textId="77777777" w:rsidR="00B54DD0" w:rsidRPr="00331B95" w:rsidRDefault="00B54DD0" w:rsidP="00B54DD0">
            <w:pPr>
              <w:rPr>
                <w:rFonts w:ascii="Arial" w:hAnsi="Arial"/>
              </w:rPr>
            </w:pPr>
            <w:r w:rsidRPr="00331B95">
              <w:rPr>
                <w:rFonts w:ascii="Arial" w:hAnsi="Arial"/>
              </w:rPr>
              <w:t>OR</w:t>
            </w:r>
          </w:p>
          <w:p w14:paraId="1C226AA1" w14:textId="77777777" w:rsidR="00B54DD0" w:rsidRPr="00331B95" w:rsidRDefault="00B54DD0" w:rsidP="00B54DD0">
            <w:pPr>
              <w:rPr>
                <w:rFonts w:ascii="Arial" w:hAnsi="Arial"/>
              </w:rPr>
            </w:pPr>
          </w:p>
          <w:p w14:paraId="6F615357" w14:textId="23ACF1DE" w:rsidR="00B54DD0" w:rsidRPr="00331B95" w:rsidRDefault="00B54DD0" w:rsidP="00B54DD0">
            <w:pPr>
              <w:rPr>
                <w:rFonts w:ascii="Arial" w:hAnsi="Arial"/>
              </w:rPr>
            </w:pPr>
            <w:r w:rsidRPr="00331B95">
              <w:rPr>
                <w:rFonts w:ascii="Arial" w:hAnsi="Arial"/>
              </w:rPr>
              <w:t xml:space="preserve">3. </w:t>
            </w:r>
            <w:r w:rsidR="002A08D4" w:rsidRPr="00331B95">
              <w:rPr>
                <w:rFonts w:ascii="Arial" w:hAnsi="Arial"/>
              </w:rPr>
              <w:t>At least</w:t>
            </w:r>
            <w:r w:rsidRPr="00331B95">
              <w:rPr>
                <w:rFonts w:ascii="Arial" w:hAnsi="Arial"/>
              </w:rPr>
              <w:t xml:space="preserve"> one animal case in the focal area (focal area based on exposure history not </w:t>
            </w:r>
            <w:r w:rsidR="003162F7" w:rsidRPr="00331B95">
              <w:rPr>
                <w:rFonts w:ascii="Arial" w:hAnsi="Arial"/>
              </w:rPr>
              <w:t xml:space="preserve">necessarily </w:t>
            </w:r>
            <w:r w:rsidRPr="00331B95">
              <w:rPr>
                <w:rFonts w:ascii="Arial" w:hAnsi="Arial"/>
              </w:rPr>
              <w:t>residence)</w:t>
            </w:r>
            <w:r w:rsidR="002A08D4" w:rsidRPr="00331B95">
              <w:rPr>
                <w:rFonts w:ascii="Arial" w:hAnsi="Arial"/>
              </w:rPr>
              <w:t xml:space="preserve"> with conditions suggesting risk is likely to increase</w:t>
            </w:r>
          </w:p>
          <w:p w14:paraId="4C93C782" w14:textId="46A582A4" w:rsidR="009C0DF3" w:rsidRPr="00331B95" w:rsidRDefault="009C0DF3">
            <w:pPr>
              <w:rPr>
                <w:rFonts w:ascii="Arial" w:hAnsi="Arial"/>
              </w:rPr>
            </w:pPr>
          </w:p>
          <w:p w14:paraId="5C59B5A5" w14:textId="77777777" w:rsidR="00A609FF" w:rsidRPr="00331B95" w:rsidRDefault="00A609FF">
            <w:pPr>
              <w:rPr>
                <w:rFonts w:ascii="Arial" w:hAnsi="Arial"/>
              </w:rPr>
            </w:pPr>
          </w:p>
          <w:p w14:paraId="789A5899" w14:textId="77777777" w:rsidR="009C0DF3" w:rsidRPr="00331B95" w:rsidRDefault="009C0DF3">
            <w:pPr>
              <w:rPr>
                <w:rFonts w:ascii="Arial" w:hAnsi="Arial"/>
              </w:rPr>
            </w:pPr>
          </w:p>
          <w:p w14:paraId="05C15E0E" w14:textId="77777777" w:rsidR="00A609FF" w:rsidRPr="00331B95" w:rsidRDefault="00A609FF">
            <w:pPr>
              <w:rPr>
                <w:rFonts w:ascii="Arial" w:hAnsi="Arial"/>
              </w:rPr>
            </w:pPr>
          </w:p>
          <w:p w14:paraId="6641E380" w14:textId="77777777" w:rsidR="00A609FF" w:rsidRPr="00331B95" w:rsidRDefault="00A609FF">
            <w:pPr>
              <w:rPr>
                <w:rFonts w:ascii="Arial" w:hAnsi="Arial"/>
              </w:rPr>
            </w:pPr>
          </w:p>
          <w:p w14:paraId="08C189FC" w14:textId="77777777" w:rsidR="00A609FF" w:rsidRPr="00331B95" w:rsidRDefault="00A609FF">
            <w:pPr>
              <w:rPr>
                <w:rFonts w:ascii="Arial" w:hAnsi="Arial"/>
              </w:rPr>
            </w:pPr>
          </w:p>
          <w:p w14:paraId="03D72BEB" w14:textId="77777777" w:rsidR="009C0DF3" w:rsidRPr="00331B95" w:rsidRDefault="009C0DF3">
            <w:pPr>
              <w:rPr>
                <w:rFonts w:ascii="Arial" w:hAnsi="Arial"/>
              </w:rPr>
            </w:pPr>
            <w:r w:rsidRPr="00331B95">
              <w:rPr>
                <w:rFonts w:ascii="Arial" w:hAnsi="Arial"/>
              </w:rPr>
              <w:t>Definitions:</w:t>
            </w:r>
          </w:p>
          <w:p w14:paraId="70BC7FA7" w14:textId="77777777" w:rsidR="009C0DF3" w:rsidRPr="00331B95" w:rsidRDefault="009C0DF3">
            <w:pPr>
              <w:rPr>
                <w:rFonts w:ascii="Arial" w:hAnsi="Arial"/>
              </w:rPr>
            </w:pPr>
            <w:r w:rsidRPr="00331B95">
              <w:rPr>
                <w:rFonts w:ascii="Arial" w:hAnsi="Arial"/>
                <w:b/>
                <w:i/>
              </w:rPr>
              <w:t>Sporadic</w:t>
            </w:r>
            <w:r w:rsidRPr="00331B95">
              <w:rPr>
                <w:rFonts w:ascii="Arial" w:hAnsi="Arial"/>
                <w:i/>
              </w:rPr>
              <w:t xml:space="preserve"> </w:t>
            </w:r>
            <w:r w:rsidRPr="00331B95">
              <w:rPr>
                <w:rFonts w:ascii="Arial" w:hAnsi="Arial"/>
              </w:rPr>
              <w:t>WNV activity- when 1-2 mosquito isolates are detected during non-consecutive weeks within one focal area.</w:t>
            </w:r>
          </w:p>
          <w:p w14:paraId="0A7A2D19" w14:textId="77777777" w:rsidR="009C0DF3" w:rsidRPr="00331B95" w:rsidRDefault="009C0DF3">
            <w:pPr>
              <w:rPr>
                <w:rFonts w:ascii="Arial" w:hAnsi="Arial"/>
              </w:rPr>
            </w:pPr>
          </w:p>
          <w:p w14:paraId="0C20BC47" w14:textId="5BDC72B4" w:rsidR="009C0DF3" w:rsidRPr="00331B95" w:rsidRDefault="009C0DF3">
            <w:pPr>
              <w:rPr>
                <w:rFonts w:ascii="Arial" w:hAnsi="Arial"/>
              </w:rPr>
            </w:pPr>
            <w:r w:rsidRPr="00331B95">
              <w:rPr>
                <w:rFonts w:ascii="Arial" w:hAnsi="Arial"/>
                <w:b/>
                <w:i/>
              </w:rPr>
              <w:t>Sustained</w:t>
            </w:r>
            <w:r w:rsidRPr="00331B95">
              <w:rPr>
                <w:rFonts w:ascii="Arial" w:hAnsi="Arial"/>
              </w:rPr>
              <w:t xml:space="preserve"> WNV activity- when mosquito isolates are detected for </w:t>
            </w:r>
            <w:r w:rsidR="00C50CAB" w:rsidRPr="00331B95">
              <w:rPr>
                <w:rFonts w:ascii="Arial" w:hAnsi="Arial"/>
              </w:rPr>
              <w:t xml:space="preserve">at least </w:t>
            </w:r>
            <w:r w:rsidRPr="00331B95">
              <w:rPr>
                <w:rFonts w:ascii="Arial" w:hAnsi="Arial"/>
              </w:rPr>
              <w:t xml:space="preserve">2 consecutive weeks within one focal area. </w:t>
            </w:r>
            <w:r w:rsidR="00EE4D51" w:rsidRPr="00331B95">
              <w:rPr>
                <w:rFonts w:ascii="Arial" w:hAnsi="Arial"/>
              </w:rPr>
              <w:t>(NOTE: Two consecutive weekly findings from the same trap location may not always be considered ind</w:t>
            </w:r>
            <w:r w:rsidR="00364E1A" w:rsidRPr="00331B95">
              <w:rPr>
                <w:rFonts w:ascii="Arial" w:hAnsi="Arial"/>
              </w:rPr>
              <w:t xml:space="preserve">icative of sustained activity) </w:t>
            </w:r>
          </w:p>
          <w:p w14:paraId="5EE39901" w14:textId="77777777" w:rsidR="009C0DF3" w:rsidRPr="00331B95" w:rsidRDefault="009C0DF3">
            <w:pPr>
              <w:rPr>
                <w:rFonts w:ascii="Arial" w:hAnsi="Arial"/>
              </w:rPr>
            </w:pPr>
          </w:p>
          <w:p w14:paraId="5C719174" w14:textId="77777777" w:rsidR="009C0DF3" w:rsidRPr="00331B95" w:rsidRDefault="009C0DF3">
            <w:pPr>
              <w:rPr>
                <w:rFonts w:ascii="Arial" w:hAnsi="Arial"/>
              </w:rPr>
            </w:pPr>
          </w:p>
        </w:tc>
        <w:tc>
          <w:tcPr>
            <w:tcW w:w="1925" w:type="pct"/>
            <w:tcBorders>
              <w:top w:val="outset" w:sz="6" w:space="0" w:color="auto"/>
              <w:left w:val="outset" w:sz="6" w:space="0" w:color="auto"/>
              <w:bottom w:val="outset" w:sz="6" w:space="0" w:color="auto"/>
              <w:right w:val="outset" w:sz="6" w:space="0" w:color="auto"/>
            </w:tcBorders>
          </w:tcPr>
          <w:p w14:paraId="0BE60408" w14:textId="77777777" w:rsidR="009C0DF3" w:rsidRPr="00331B95" w:rsidRDefault="009C0DF3">
            <w:pPr>
              <w:autoSpaceDE w:val="0"/>
              <w:autoSpaceDN w:val="0"/>
              <w:adjustRightInd w:val="0"/>
              <w:rPr>
                <w:rFonts w:ascii="Arial" w:hAnsi="Arial"/>
              </w:rPr>
            </w:pPr>
            <w:r w:rsidRPr="00331B95">
              <w:rPr>
                <w:rFonts w:ascii="Arial" w:hAnsi="Arial"/>
              </w:rPr>
              <w:t xml:space="preserve">Response as in category 1, plus: </w:t>
            </w:r>
          </w:p>
          <w:p w14:paraId="1235682C" w14:textId="77777777" w:rsidR="009C0DF3" w:rsidRPr="00331B95" w:rsidRDefault="009C0DF3">
            <w:pPr>
              <w:tabs>
                <w:tab w:val="left" w:pos="2430"/>
              </w:tabs>
              <w:autoSpaceDE w:val="0"/>
              <w:autoSpaceDN w:val="0"/>
              <w:adjustRightInd w:val="0"/>
              <w:rPr>
                <w:rFonts w:ascii="Arial" w:hAnsi="Arial"/>
              </w:rPr>
            </w:pPr>
            <w:r w:rsidRPr="00331B95">
              <w:rPr>
                <w:rFonts w:ascii="Arial" w:hAnsi="Arial"/>
              </w:rPr>
              <w:tab/>
            </w:r>
          </w:p>
          <w:p w14:paraId="25EA1B7B" w14:textId="03DBF23A" w:rsidR="009C0DF3" w:rsidRPr="00331B95" w:rsidRDefault="009C0DF3">
            <w:pPr>
              <w:autoSpaceDE w:val="0"/>
              <w:autoSpaceDN w:val="0"/>
              <w:adjustRightInd w:val="0"/>
              <w:rPr>
                <w:rFonts w:ascii="Arial" w:hAnsi="Arial"/>
              </w:rPr>
            </w:pPr>
            <w:r w:rsidRPr="00331B95">
              <w:rPr>
                <w:rFonts w:ascii="Arial" w:hAnsi="Arial"/>
              </w:rPr>
              <w:t xml:space="preserve">1. Expand </w:t>
            </w:r>
            <w:r w:rsidR="001A2DE6" w:rsidRPr="00331B95">
              <w:rPr>
                <w:rFonts w:ascii="Arial" w:hAnsi="Arial"/>
              </w:rPr>
              <w:t>municipality</w:t>
            </w:r>
            <w:r w:rsidRPr="00331B95">
              <w:rPr>
                <w:rFonts w:ascii="Arial" w:hAnsi="Arial"/>
              </w:rPr>
              <w:t xml:space="preserve"> outreach and public education programs, particularly among high-risk populations, focused on risk potential and personal protection, emphasizing source reduction.  </w:t>
            </w:r>
          </w:p>
          <w:p w14:paraId="212CF9B4" w14:textId="77777777" w:rsidR="00A609FF" w:rsidRPr="00331B95" w:rsidRDefault="00A609FF">
            <w:pPr>
              <w:autoSpaceDE w:val="0"/>
              <w:autoSpaceDN w:val="0"/>
              <w:adjustRightInd w:val="0"/>
              <w:rPr>
                <w:rFonts w:ascii="Arial" w:hAnsi="Arial"/>
              </w:rPr>
            </w:pPr>
          </w:p>
          <w:p w14:paraId="557434D2" w14:textId="77777777" w:rsidR="00A609FF" w:rsidRPr="00331B95" w:rsidRDefault="00A609FF" w:rsidP="00A609FF">
            <w:pPr>
              <w:spacing w:after="240"/>
              <w:rPr>
                <w:rFonts w:ascii="Arial" w:hAnsi="Arial"/>
              </w:rPr>
            </w:pPr>
            <w:r w:rsidRPr="00331B95">
              <w:rPr>
                <w:rFonts w:ascii="Arial" w:hAnsi="Arial"/>
              </w:rPr>
              <w:t xml:space="preserve">2. Local boards of health are contacted via phone or HHAN (Health and Homeland Alert Network) upon confirmation of WNV in any specimen. Advise health care facilities of increased risk status and corresponding need to send specimens to </w:t>
            </w:r>
            <w:r w:rsidR="002242F2" w:rsidRPr="00331B95">
              <w:rPr>
                <w:rFonts w:ascii="Arial" w:hAnsi="Arial"/>
              </w:rPr>
              <w:t xml:space="preserve">the MA SPHL </w:t>
            </w:r>
            <w:r w:rsidRPr="00331B95">
              <w:rPr>
                <w:rFonts w:ascii="Arial" w:hAnsi="Arial"/>
              </w:rPr>
              <w:t>for testing.</w:t>
            </w:r>
          </w:p>
          <w:p w14:paraId="661B5299" w14:textId="77777777" w:rsidR="00A609FF" w:rsidRPr="00331B95" w:rsidRDefault="00A609FF" w:rsidP="00A609FF">
            <w:pPr>
              <w:autoSpaceDE w:val="0"/>
              <w:autoSpaceDN w:val="0"/>
              <w:adjustRightInd w:val="0"/>
              <w:rPr>
                <w:rFonts w:ascii="Arial" w:hAnsi="Arial"/>
              </w:rPr>
            </w:pPr>
            <w:r w:rsidRPr="00331B95">
              <w:rPr>
                <w:rFonts w:ascii="Arial" w:hAnsi="Arial"/>
              </w:rPr>
              <w:t xml:space="preserve">3. Supplemental mosquito trapping and testing may be performed in areas with positive WNV findings. </w:t>
            </w:r>
          </w:p>
          <w:p w14:paraId="07161AC8" w14:textId="77777777" w:rsidR="00A609FF" w:rsidRPr="00331B95" w:rsidRDefault="003162F7">
            <w:pPr>
              <w:autoSpaceDE w:val="0"/>
              <w:autoSpaceDN w:val="0"/>
              <w:adjustRightInd w:val="0"/>
              <w:rPr>
                <w:rFonts w:ascii="Arial" w:hAnsi="Arial"/>
              </w:rPr>
            </w:pPr>
            <w:r w:rsidRPr="00331B95">
              <w:rPr>
                <w:rFonts w:ascii="Arial" w:hAnsi="Arial"/>
                <w:noProof/>
                <w:color w:val="2B579A"/>
                <w:shd w:val="clear" w:color="auto" w:fill="E6E6E6"/>
              </w:rPr>
              <mc:AlternateContent>
                <mc:Choice Requires="wps">
                  <w:drawing>
                    <wp:anchor distT="0" distB="0" distL="114300" distR="114300" simplePos="0" relativeHeight="251658246" behindDoc="0" locked="0" layoutInCell="1" allowOverlap="1" wp14:anchorId="760E25BC" wp14:editId="406BCCC6">
                      <wp:simplePos x="0" y="0"/>
                      <wp:positionH relativeFrom="column">
                        <wp:posOffset>17326</wp:posOffset>
                      </wp:positionH>
                      <wp:positionV relativeFrom="paragraph">
                        <wp:posOffset>95885</wp:posOffset>
                      </wp:positionV>
                      <wp:extent cx="2420983" cy="8709"/>
                      <wp:effectExtent l="0" t="0" r="36830" b="29845"/>
                      <wp:wrapNone/>
                      <wp:docPr id="29" name="Straight Connector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2420983" cy="8709"/>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0447B378" id="Straight Connector 29" o:spid="_x0000_s1026" alt="&quot;&quot;" style="position:absolute;flip:y;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5pt,7.55pt" to="192pt,8.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u4qiswEAAE8DAAAOAAAAZHJzL2Uyb0RvYy54bWysU01v1DAQvSPxHyzfWaeBwm602R66KhcE&#10;lSjcp46dWPKXPGaz++8Ze8O2wK1qDtaMx3557814e3N0lh1UQhN8z69WDWfKyzAYP/b8x8PduzVn&#10;mMEPYINXPT8p5De7t2+2c+xUG6ZgB5UYgXjs5tjzKefYCYFyUg5wFaLyVNQhOciUplEMCWZCd1a0&#10;TfNRzCENMQWpEGl3fy7yXcXXWsn8TWtUmdmeE7dc11TXx7KK3Ra6MUGcjFxowAtYODCefnqB2kMG&#10;9iuZ/6CckSlg0HklgxNBayNV1UBqrpp/1HyfIKqqhczBeLEJXw9Wfj3c+vtENswRO4z3qag46uSY&#10;tib+pJ5WXcSUHattp4tt6piZpM32Q9ts1u85k1Rbf2o2xVVxRiloMWH+rIJjJei5Nb6Igg4OXzCf&#10;j/45UrZ9uDPW1sZYz+aeb67bawIHGg9tIVPo4tBz9CNnYEeaO5lTRcRgzVBuFxw84a1N7ADUepqY&#10;IcwPxJgzC5ipQDLqt5D962qhsweczpdraTlmfYFWdbIW9k/GlegxDKfqpygZda1asUxYGYvnOcXP&#10;38HuNwAAAP//AwBQSwMEFAAGAAgAAAAhAHvdgpzaAAAABwEAAA8AAABkcnMvZG93bnJldi54bWxM&#10;j0FPhDAQhe8m/odmTLy5BZR1RcrGNZp4M6A/YKAViO2U0O6C/nrHkx7nvZc33yv3q7PiZOYwelKQ&#10;bhIQhjqvR+oVvL89X+1AhIik0XoyCr5MgH11flZiof1CtTk1sRdcQqFABUOMUyFl6AbjMGz8ZIi9&#10;Dz87jHzOvdQzLlzurMySZCsdjsQfBpzM42C6z+boFCyvd3WNiX35TtemfcrkwVN+UOryYn24BxHN&#10;Gv/C8IvP6FAxU+uPpIOwCrJbDrKcpyDYvt7d8LSWhW0Osirlf/7qBwAA//8DAFBLAQItABQABgAI&#10;AAAAIQC2gziS/gAAAOEBAAATAAAAAAAAAAAAAAAAAAAAAABbQ29udGVudF9UeXBlc10ueG1sUEsB&#10;Ai0AFAAGAAgAAAAhADj9If/WAAAAlAEAAAsAAAAAAAAAAAAAAAAALwEAAF9yZWxzLy5yZWxzUEsB&#10;Ai0AFAAGAAgAAAAhAJ+7iqKzAQAATwMAAA4AAAAAAAAAAAAAAAAALgIAAGRycy9lMm9Eb2MueG1s&#10;UEsBAi0AFAAGAAgAAAAhAHvdgpzaAAAABwEAAA8AAAAAAAAAAAAAAAAADQQAAGRycy9kb3ducmV2&#10;LnhtbFBLBQYAAAAABAAEAPMAAAAUBQAAAAA=&#10;" strokecolor="windowText"/>
                  </w:pict>
                </mc:Fallback>
              </mc:AlternateContent>
            </w:r>
          </w:p>
          <w:p w14:paraId="4D217EB8" w14:textId="77777777" w:rsidR="00337614" w:rsidRPr="00331B95" w:rsidRDefault="00337614">
            <w:pPr>
              <w:autoSpaceDE w:val="0"/>
              <w:autoSpaceDN w:val="0"/>
              <w:adjustRightInd w:val="0"/>
              <w:rPr>
                <w:rFonts w:ascii="Arial" w:hAnsi="Arial"/>
              </w:rPr>
            </w:pPr>
          </w:p>
          <w:p w14:paraId="504C983C" w14:textId="41008CAC" w:rsidR="00386E52" w:rsidRPr="00331B95" w:rsidRDefault="00A609FF">
            <w:pPr>
              <w:autoSpaceDE w:val="0"/>
              <w:autoSpaceDN w:val="0"/>
              <w:adjustRightInd w:val="0"/>
              <w:rPr>
                <w:rFonts w:ascii="Arial" w:hAnsi="Arial"/>
              </w:rPr>
            </w:pPr>
            <w:r w:rsidRPr="00331B95">
              <w:rPr>
                <w:rFonts w:ascii="Arial" w:hAnsi="Arial"/>
              </w:rPr>
              <w:t xml:space="preserve">For localities participating in local </w:t>
            </w:r>
            <w:r w:rsidR="001F6F07" w:rsidRPr="00331B95">
              <w:rPr>
                <w:rFonts w:ascii="Arial" w:hAnsi="Arial"/>
              </w:rPr>
              <w:t>M</w:t>
            </w:r>
            <w:r w:rsidR="0048083B" w:rsidRPr="00331B95">
              <w:rPr>
                <w:rFonts w:ascii="Arial" w:hAnsi="Arial"/>
              </w:rPr>
              <w:t xml:space="preserve">osquito </w:t>
            </w:r>
            <w:r w:rsidR="001F6F07" w:rsidRPr="00331B95">
              <w:rPr>
                <w:rFonts w:ascii="Arial" w:hAnsi="Arial"/>
              </w:rPr>
              <w:t>C</w:t>
            </w:r>
            <w:r w:rsidR="0048083B" w:rsidRPr="00331B95">
              <w:rPr>
                <w:rFonts w:ascii="Arial" w:hAnsi="Arial"/>
              </w:rPr>
              <w:t xml:space="preserve">ontrol </w:t>
            </w:r>
            <w:r w:rsidR="001F6F07" w:rsidRPr="00331B95">
              <w:rPr>
                <w:rFonts w:ascii="Arial" w:hAnsi="Arial"/>
              </w:rPr>
              <w:t>D</w:t>
            </w:r>
            <w:r w:rsidR="0048083B" w:rsidRPr="00331B95">
              <w:rPr>
                <w:rFonts w:ascii="Arial" w:hAnsi="Arial"/>
              </w:rPr>
              <w:t>istricts</w:t>
            </w:r>
            <w:r w:rsidRPr="00331B95">
              <w:rPr>
                <w:rFonts w:ascii="Arial" w:hAnsi="Arial"/>
              </w:rPr>
              <w:t>:</w:t>
            </w:r>
            <w:r w:rsidR="000A5A91" w:rsidRPr="00331B95">
              <w:rPr>
                <w:rFonts w:ascii="Arial" w:hAnsi="Arial"/>
              </w:rPr>
              <w:t xml:space="preserve"> </w:t>
            </w:r>
          </w:p>
          <w:p w14:paraId="4FD6221E" w14:textId="77777777" w:rsidR="00D36A5B" w:rsidRPr="00331B95" w:rsidRDefault="00D36A5B">
            <w:pPr>
              <w:autoSpaceDE w:val="0"/>
              <w:autoSpaceDN w:val="0"/>
              <w:adjustRightInd w:val="0"/>
              <w:rPr>
                <w:rFonts w:ascii="Arial" w:hAnsi="Arial"/>
              </w:rPr>
            </w:pPr>
          </w:p>
          <w:p w14:paraId="25791F4C" w14:textId="77777777" w:rsidR="009C0DF3" w:rsidRPr="00331B95" w:rsidRDefault="00386E52">
            <w:pPr>
              <w:autoSpaceDE w:val="0"/>
              <w:autoSpaceDN w:val="0"/>
              <w:adjustRightInd w:val="0"/>
              <w:rPr>
                <w:rFonts w:ascii="Arial" w:hAnsi="Arial"/>
              </w:rPr>
            </w:pPr>
            <w:r w:rsidRPr="00331B95">
              <w:rPr>
                <w:rFonts w:ascii="Arial" w:hAnsi="Arial"/>
              </w:rPr>
              <w:t>4. I</w:t>
            </w:r>
            <w:r w:rsidR="009C0DF3" w:rsidRPr="00331B95">
              <w:rPr>
                <w:rFonts w:ascii="Arial" w:hAnsi="Arial"/>
              </w:rPr>
              <w:t>ncrease larval control and source reduction measures.</w:t>
            </w:r>
          </w:p>
          <w:p w14:paraId="32B276DC" w14:textId="77777777" w:rsidR="00A609FF" w:rsidRPr="00331B95" w:rsidRDefault="00A609FF">
            <w:pPr>
              <w:autoSpaceDE w:val="0"/>
              <w:autoSpaceDN w:val="0"/>
              <w:adjustRightInd w:val="0"/>
              <w:rPr>
                <w:rFonts w:ascii="Arial" w:hAnsi="Arial"/>
              </w:rPr>
            </w:pPr>
          </w:p>
          <w:p w14:paraId="03869E02" w14:textId="77777777" w:rsidR="00A609FF" w:rsidRPr="00331B95" w:rsidRDefault="00A609FF" w:rsidP="00A609FF">
            <w:pPr>
              <w:autoSpaceDE w:val="0"/>
              <w:autoSpaceDN w:val="0"/>
              <w:adjustRightInd w:val="0"/>
              <w:rPr>
                <w:rFonts w:ascii="Arial" w:hAnsi="Arial"/>
              </w:rPr>
            </w:pPr>
            <w:r w:rsidRPr="00331B95">
              <w:rPr>
                <w:rFonts w:ascii="Arial" w:hAnsi="Arial"/>
              </w:rPr>
              <w:t xml:space="preserve">5. If not already in progress, standard, locally determined adult mosquito </w:t>
            </w:r>
            <w:r w:rsidR="0054271A" w:rsidRPr="00331B95">
              <w:rPr>
                <w:rFonts w:ascii="Arial" w:hAnsi="Arial"/>
              </w:rPr>
              <w:t xml:space="preserve">vector </w:t>
            </w:r>
            <w:r w:rsidRPr="00331B95">
              <w:rPr>
                <w:rFonts w:ascii="Arial" w:hAnsi="Arial"/>
              </w:rPr>
              <w:t xml:space="preserve">control efforts including targeted ground adulticiding operations should be considered against </w:t>
            </w:r>
            <w:r w:rsidRPr="00331B95">
              <w:rPr>
                <w:rFonts w:ascii="Arial" w:hAnsi="Arial"/>
                <w:i/>
              </w:rPr>
              <w:t>Culex</w:t>
            </w:r>
            <w:r w:rsidRPr="00331B95">
              <w:rPr>
                <w:rFonts w:ascii="Arial" w:hAnsi="Arial"/>
              </w:rPr>
              <w:t xml:space="preserve"> mosquitoes and other potential vectors, as appropriate. The decision to use ground-based adult mosquito control will depend on critical modifying variables including the time of year, mosquito population abundance and proximity of virus activity to populations. </w:t>
            </w:r>
          </w:p>
          <w:p w14:paraId="5E685C29" w14:textId="77777777" w:rsidR="009C0DF3" w:rsidRPr="00331B95" w:rsidRDefault="009C0DF3">
            <w:pPr>
              <w:pStyle w:val="BodyText"/>
              <w:rPr>
                <w:rFonts w:ascii="Arial" w:hAnsi="Arial"/>
                <w:color w:val="000000"/>
              </w:rPr>
            </w:pPr>
          </w:p>
        </w:tc>
      </w:tr>
      <w:tr w:rsidR="00003536" w:rsidRPr="00003C86" w14:paraId="69F344E5" w14:textId="77777777" w:rsidTr="3845D2E1">
        <w:trPr>
          <w:trHeight w:val="1260"/>
          <w:tblCellSpacing w:w="0" w:type="dxa"/>
        </w:trPr>
        <w:tc>
          <w:tcPr>
            <w:tcW w:w="579" w:type="pct"/>
            <w:tcBorders>
              <w:top w:val="outset" w:sz="6" w:space="0" w:color="auto"/>
              <w:left w:val="outset" w:sz="6" w:space="0" w:color="auto"/>
              <w:bottom w:val="outset" w:sz="6" w:space="0" w:color="auto"/>
              <w:right w:val="outset" w:sz="6" w:space="0" w:color="auto"/>
            </w:tcBorders>
          </w:tcPr>
          <w:p w14:paraId="1531C25B" w14:textId="77777777" w:rsidR="00B54DD0" w:rsidRPr="00331B95" w:rsidRDefault="00B54DD0" w:rsidP="00B54DD0">
            <w:pPr>
              <w:rPr>
                <w:rFonts w:ascii="Arial" w:hAnsi="Arial"/>
                <w:color w:val="000000"/>
              </w:rPr>
            </w:pPr>
            <w:r w:rsidRPr="00331B95">
              <w:rPr>
                <w:rFonts w:ascii="Arial" w:hAnsi="Arial"/>
                <w:color w:val="000000"/>
              </w:rPr>
              <w:t>3</w:t>
            </w:r>
          </w:p>
        </w:tc>
        <w:tc>
          <w:tcPr>
            <w:tcW w:w="777" w:type="pct"/>
            <w:tcBorders>
              <w:top w:val="outset" w:sz="6" w:space="0" w:color="auto"/>
              <w:left w:val="outset" w:sz="6" w:space="0" w:color="auto"/>
              <w:bottom w:val="outset" w:sz="6" w:space="0" w:color="auto"/>
              <w:right w:val="outset" w:sz="6" w:space="0" w:color="auto"/>
            </w:tcBorders>
          </w:tcPr>
          <w:p w14:paraId="30F9DF72" w14:textId="77777777" w:rsidR="00B54DD0" w:rsidRPr="00331B95" w:rsidRDefault="00B54DD0" w:rsidP="00B54DD0">
            <w:pPr>
              <w:rPr>
                <w:rFonts w:ascii="Arial" w:hAnsi="Arial"/>
                <w:color w:val="000000"/>
              </w:rPr>
            </w:pPr>
            <w:r w:rsidRPr="00331B95">
              <w:rPr>
                <w:rFonts w:ascii="Arial" w:hAnsi="Arial"/>
                <w:color w:val="000000"/>
              </w:rPr>
              <w:t>WNV – High</w:t>
            </w:r>
          </w:p>
        </w:tc>
        <w:tc>
          <w:tcPr>
            <w:tcW w:w="1719" w:type="pct"/>
            <w:tcBorders>
              <w:top w:val="outset" w:sz="6" w:space="0" w:color="auto"/>
              <w:left w:val="outset" w:sz="6" w:space="0" w:color="auto"/>
              <w:bottom w:val="outset" w:sz="6" w:space="0" w:color="auto"/>
              <w:right w:val="outset" w:sz="6" w:space="0" w:color="auto"/>
            </w:tcBorders>
          </w:tcPr>
          <w:p w14:paraId="287CF639" w14:textId="2CF80E34" w:rsidR="00B54DD0" w:rsidRPr="00331B95" w:rsidRDefault="00B54DD0" w:rsidP="2D73E016">
            <w:pPr>
              <w:pStyle w:val="Heading3"/>
              <w:spacing w:before="0" w:after="0"/>
              <w:rPr>
                <w:b w:val="0"/>
                <w:sz w:val="24"/>
              </w:rPr>
            </w:pPr>
            <w:r w:rsidRPr="00331B95">
              <w:rPr>
                <w:b w:val="0"/>
                <w:sz w:val="24"/>
                <w:u w:val="single"/>
              </w:rPr>
              <w:t>Current year</w:t>
            </w:r>
          </w:p>
          <w:p w14:paraId="66C6FC57" w14:textId="618FF257" w:rsidR="00B54DD0" w:rsidRPr="00331B95" w:rsidRDefault="329C8FA7" w:rsidP="00B54DD0">
            <w:pPr>
              <w:pStyle w:val="Heading3"/>
              <w:spacing w:before="0" w:after="0"/>
              <w:rPr>
                <w:b w:val="0"/>
                <w:sz w:val="24"/>
              </w:rPr>
            </w:pPr>
            <w:r w:rsidRPr="00003C86">
              <w:rPr>
                <w:b w:val="0"/>
                <w:bCs w:val="0"/>
                <w:sz w:val="24"/>
                <w:szCs w:val="24"/>
              </w:rPr>
              <w:t xml:space="preserve">1. </w:t>
            </w:r>
            <w:r w:rsidR="7A919532" w:rsidRPr="00003C86">
              <w:rPr>
                <w:b w:val="0"/>
                <w:bCs w:val="0"/>
                <w:sz w:val="24"/>
                <w:szCs w:val="24"/>
              </w:rPr>
              <w:t>Sustained or increasing WNV activity in mosquitoes in the focal area followed by m</w:t>
            </w:r>
            <w:r w:rsidRPr="00003C86">
              <w:rPr>
                <w:b w:val="0"/>
                <w:bCs w:val="0"/>
                <w:color w:val="000000" w:themeColor="text1"/>
                <w:sz w:val="24"/>
                <w:szCs w:val="24"/>
              </w:rPr>
              <w:t>ultiple</w:t>
            </w:r>
            <w:r w:rsidRPr="00331B95">
              <w:rPr>
                <w:b w:val="0"/>
                <w:color w:val="000000" w:themeColor="text1"/>
                <w:sz w:val="24"/>
              </w:rPr>
              <w:t xml:space="preserve"> isolations during the same week (but not the same trap) from the focal area </w:t>
            </w:r>
          </w:p>
          <w:p w14:paraId="7ACB7489" w14:textId="77777777" w:rsidR="00B54DD0" w:rsidRPr="00331B95" w:rsidRDefault="00B54DD0" w:rsidP="00B54DD0">
            <w:pPr>
              <w:rPr>
                <w:rFonts w:ascii="Arial" w:hAnsi="Arial"/>
              </w:rPr>
            </w:pPr>
          </w:p>
          <w:p w14:paraId="6A42B14A" w14:textId="77777777" w:rsidR="00B54DD0" w:rsidRPr="00331B95" w:rsidRDefault="00B54DD0" w:rsidP="00B54DD0">
            <w:pPr>
              <w:rPr>
                <w:rFonts w:ascii="Arial" w:hAnsi="Arial"/>
              </w:rPr>
            </w:pPr>
            <w:r w:rsidRPr="00331B95">
              <w:rPr>
                <w:rFonts w:ascii="Arial" w:hAnsi="Arial"/>
              </w:rPr>
              <w:t>OR</w:t>
            </w:r>
          </w:p>
          <w:p w14:paraId="1B985819" w14:textId="77777777" w:rsidR="00B54DD0" w:rsidRPr="00331B95" w:rsidRDefault="00B54DD0" w:rsidP="00B54DD0">
            <w:pPr>
              <w:pStyle w:val="Heading3"/>
              <w:spacing w:before="0" w:after="0"/>
              <w:rPr>
                <w:b w:val="0"/>
                <w:sz w:val="24"/>
              </w:rPr>
            </w:pPr>
          </w:p>
          <w:p w14:paraId="3E78865B" w14:textId="6A50ED23" w:rsidR="00B54DD0" w:rsidRPr="00331B95" w:rsidRDefault="0C95A5F6" w:rsidP="00B54DD0">
            <w:pPr>
              <w:pStyle w:val="Heading3"/>
              <w:spacing w:before="0" w:after="0"/>
              <w:rPr>
                <w:b w:val="0"/>
                <w:sz w:val="24"/>
              </w:rPr>
            </w:pPr>
            <w:r w:rsidRPr="00331B95">
              <w:rPr>
                <w:b w:val="0"/>
                <w:sz w:val="24"/>
              </w:rPr>
              <w:t>2</w:t>
            </w:r>
            <w:r w:rsidR="329C8FA7" w:rsidRPr="00331B95">
              <w:rPr>
                <w:b w:val="0"/>
                <w:sz w:val="24"/>
              </w:rPr>
              <w:t xml:space="preserve">. Two or more confirmed human cases of WNV occurring within the focal area </w:t>
            </w:r>
            <w:r w:rsidR="25063E38" w:rsidRPr="00003C86">
              <w:rPr>
                <w:b w:val="0"/>
                <w:bCs w:val="0"/>
                <w:sz w:val="24"/>
                <w:szCs w:val="24"/>
              </w:rPr>
              <w:t>with exposures</w:t>
            </w:r>
            <w:r w:rsidR="329C8FA7" w:rsidRPr="00331B95">
              <w:rPr>
                <w:b w:val="0"/>
                <w:sz w:val="24"/>
              </w:rPr>
              <w:t xml:space="preserve"> clustered in time (focal area based on exposure history not</w:t>
            </w:r>
            <w:r w:rsidRPr="00331B95">
              <w:rPr>
                <w:b w:val="0"/>
                <w:sz w:val="24"/>
              </w:rPr>
              <w:t xml:space="preserve"> necessarily</w:t>
            </w:r>
            <w:r w:rsidR="329C8FA7" w:rsidRPr="00331B95">
              <w:rPr>
                <w:b w:val="0"/>
                <w:sz w:val="24"/>
              </w:rPr>
              <w:t xml:space="preserve"> residence)                                                              </w:t>
            </w:r>
          </w:p>
          <w:p w14:paraId="30C731A4" w14:textId="77777777" w:rsidR="00B54DD0" w:rsidRPr="00331B95" w:rsidRDefault="00B54DD0" w:rsidP="00B54DD0">
            <w:pPr>
              <w:rPr>
                <w:rFonts w:ascii="Arial" w:hAnsi="Arial"/>
              </w:rPr>
            </w:pPr>
          </w:p>
          <w:p w14:paraId="64C83F96" w14:textId="77777777" w:rsidR="00B54DD0" w:rsidRPr="00331B95" w:rsidRDefault="00B54DD0" w:rsidP="00B54DD0">
            <w:pPr>
              <w:rPr>
                <w:rFonts w:ascii="Arial" w:hAnsi="Arial"/>
              </w:rPr>
            </w:pPr>
            <w:r w:rsidRPr="00331B95">
              <w:rPr>
                <w:rFonts w:ascii="Arial" w:hAnsi="Arial"/>
              </w:rPr>
              <w:t>AND</w:t>
            </w:r>
          </w:p>
          <w:p w14:paraId="713C439E" w14:textId="77777777" w:rsidR="00B54DD0" w:rsidRPr="00331B95" w:rsidRDefault="00B54DD0" w:rsidP="00B54DD0">
            <w:pPr>
              <w:rPr>
                <w:rFonts w:ascii="Arial" w:hAnsi="Arial"/>
              </w:rPr>
            </w:pPr>
          </w:p>
          <w:p w14:paraId="2FFAF458" w14:textId="6F1C580A" w:rsidR="00B54DD0" w:rsidRPr="00331B95" w:rsidRDefault="005B2EB6" w:rsidP="00C30D0C">
            <w:pPr>
              <w:rPr>
                <w:rFonts w:ascii="Arial" w:hAnsi="Arial"/>
                <w:b/>
              </w:rPr>
            </w:pPr>
            <w:r w:rsidRPr="00331B95">
              <w:rPr>
                <w:rFonts w:ascii="Arial" w:hAnsi="Arial"/>
              </w:rPr>
              <w:t>3</w:t>
            </w:r>
            <w:r w:rsidR="00B54DD0" w:rsidRPr="00331B95">
              <w:rPr>
                <w:rFonts w:ascii="Arial" w:hAnsi="Arial"/>
              </w:rPr>
              <w:t>. Combination of the following factors indicative of persistent or increasing risk</w:t>
            </w:r>
          </w:p>
          <w:p w14:paraId="497C95D5" w14:textId="77777777" w:rsidR="00B54DD0" w:rsidRPr="00331B95" w:rsidRDefault="00B54DD0" w:rsidP="00B54DD0">
            <w:pPr>
              <w:pStyle w:val="ListParagraph"/>
              <w:numPr>
                <w:ilvl w:val="0"/>
                <w:numId w:val="32"/>
              </w:numPr>
              <w:ind w:left="490" w:hanging="270"/>
              <w:rPr>
                <w:rFonts w:ascii="Arial" w:hAnsi="Arial"/>
              </w:rPr>
            </w:pPr>
            <w:r w:rsidRPr="00331B95">
              <w:rPr>
                <w:rFonts w:ascii="Arial" w:hAnsi="Arial"/>
              </w:rPr>
              <w:t>Time of season with enough time remaining for additional amplification of virus</w:t>
            </w:r>
          </w:p>
          <w:p w14:paraId="4B8CD941" w14:textId="0B6EE5C7" w:rsidR="00B54DD0" w:rsidRPr="00331B95" w:rsidRDefault="329C8FA7" w:rsidP="00B54DD0">
            <w:pPr>
              <w:pStyle w:val="ListParagraph"/>
              <w:numPr>
                <w:ilvl w:val="0"/>
                <w:numId w:val="32"/>
              </w:numPr>
              <w:ind w:left="490" w:hanging="270"/>
              <w:rPr>
                <w:rFonts w:ascii="Arial" w:hAnsi="Arial"/>
              </w:rPr>
            </w:pPr>
            <w:r w:rsidRPr="00331B95">
              <w:rPr>
                <w:rFonts w:ascii="Arial" w:hAnsi="Arial"/>
              </w:rPr>
              <w:t>Weather conditions likely to increase risk (</w:t>
            </w:r>
            <w:r w:rsidR="7E324B72" w:rsidRPr="00003C86">
              <w:rPr>
                <w:rFonts w:ascii="Arial" w:eastAsia="Arial Unicode MS" w:hAnsi="Arial" w:cs="Arial"/>
              </w:rPr>
              <w:t xml:space="preserve">e.g. </w:t>
            </w:r>
            <w:r w:rsidRPr="00331B95">
              <w:rPr>
                <w:rFonts w:ascii="Arial" w:hAnsi="Arial"/>
              </w:rPr>
              <w:t>above average temperatures, drier than average)</w:t>
            </w:r>
          </w:p>
          <w:p w14:paraId="75777A63" w14:textId="77777777" w:rsidR="00B54DD0" w:rsidRPr="00331B95" w:rsidRDefault="00B54DD0" w:rsidP="00B54DD0">
            <w:pPr>
              <w:pStyle w:val="ListParagraph"/>
              <w:numPr>
                <w:ilvl w:val="0"/>
                <w:numId w:val="32"/>
              </w:numPr>
              <w:ind w:left="490" w:hanging="270"/>
              <w:rPr>
                <w:rFonts w:ascii="Arial" w:hAnsi="Arial"/>
              </w:rPr>
            </w:pPr>
            <w:r w:rsidRPr="00331B95">
              <w:rPr>
                <w:rFonts w:ascii="Arial" w:hAnsi="Arial"/>
              </w:rPr>
              <w:t xml:space="preserve">Larger than average </w:t>
            </w:r>
            <w:r w:rsidRPr="00331B95">
              <w:rPr>
                <w:rFonts w:ascii="Arial" w:hAnsi="Arial"/>
                <w:i/>
              </w:rPr>
              <w:t>Culex pipiens/restuans</w:t>
            </w:r>
            <w:r w:rsidRPr="00331B95">
              <w:rPr>
                <w:rFonts w:ascii="Arial" w:hAnsi="Arial"/>
              </w:rPr>
              <w:t xml:space="preserve"> populations</w:t>
            </w:r>
          </w:p>
          <w:p w14:paraId="039F17C3" w14:textId="77777777" w:rsidR="00B54DD0" w:rsidRPr="00331B95" w:rsidRDefault="00B54DD0" w:rsidP="00B54DD0">
            <w:pPr>
              <w:rPr>
                <w:rFonts w:ascii="Arial" w:hAnsi="Arial"/>
                <w:color w:val="FF0000"/>
              </w:rPr>
            </w:pPr>
          </w:p>
          <w:p w14:paraId="783B6E1C" w14:textId="77777777" w:rsidR="00B54DD0" w:rsidRPr="00331B95" w:rsidRDefault="00B54DD0" w:rsidP="00B54DD0">
            <w:pPr>
              <w:rPr>
                <w:rFonts w:ascii="Arial" w:hAnsi="Arial"/>
                <w:color w:val="FF0000"/>
              </w:rPr>
            </w:pPr>
          </w:p>
        </w:tc>
        <w:tc>
          <w:tcPr>
            <w:tcW w:w="1925" w:type="pct"/>
            <w:tcBorders>
              <w:top w:val="outset" w:sz="6" w:space="0" w:color="auto"/>
              <w:left w:val="outset" w:sz="6" w:space="0" w:color="auto"/>
              <w:bottom w:val="outset" w:sz="6" w:space="0" w:color="auto"/>
              <w:right w:val="outset" w:sz="6" w:space="0" w:color="auto"/>
            </w:tcBorders>
          </w:tcPr>
          <w:p w14:paraId="1AFC2C46" w14:textId="77777777" w:rsidR="00B54DD0" w:rsidRPr="00331B95" w:rsidRDefault="00B54DD0" w:rsidP="00B54DD0">
            <w:pPr>
              <w:autoSpaceDE w:val="0"/>
              <w:autoSpaceDN w:val="0"/>
              <w:adjustRightInd w:val="0"/>
              <w:rPr>
                <w:rFonts w:ascii="Arial" w:hAnsi="Arial"/>
              </w:rPr>
            </w:pPr>
            <w:r w:rsidRPr="00331B95">
              <w:rPr>
                <w:rFonts w:ascii="Arial" w:hAnsi="Arial"/>
              </w:rPr>
              <w:t>Response as in category 2, plus:</w:t>
            </w:r>
          </w:p>
          <w:p w14:paraId="573B35E5" w14:textId="27E85B96" w:rsidR="00B54DD0" w:rsidRPr="00331B95" w:rsidRDefault="00B54DD0" w:rsidP="00B54DD0">
            <w:pPr>
              <w:autoSpaceDE w:val="0"/>
              <w:autoSpaceDN w:val="0"/>
              <w:adjustRightInd w:val="0"/>
              <w:rPr>
                <w:rFonts w:ascii="Arial" w:hAnsi="Arial"/>
                <w:color w:val="000000"/>
              </w:rPr>
            </w:pPr>
            <w:r w:rsidRPr="00331B95">
              <w:rPr>
                <w:rFonts w:ascii="Arial" w:hAnsi="Arial"/>
                <w:color w:val="000000"/>
              </w:rPr>
              <w:t>1. Intensify public education on personal protection measures including avoiding outdoor activity during peak mosquito hours, wearing appropriate clothing, using repellents and source reduction.</w:t>
            </w:r>
            <w:r w:rsidRPr="00331B95">
              <w:rPr>
                <w:rFonts w:ascii="Arial" w:hAnsi="Arial"/>
                <w:color w:val="000000"/>
              </w:rPr>
              <w:br/>
              <w:t xml:space="preserve">a. Utilize multimedia messages including public health alerts from </w:t>
            </w:r>
            <w:r w:rsidR="008B4EB2" w:rsidRPr="00331B95">
              <w:rPr>
                <w:rFonts w:ascii="Arial" w:hAnsi="Arial"/>
                <w:color w:val="000000"/>
              </w:rPr>
              <w:t>DPH</w:t>
            </w:r>
            <w:r w:rsidRPr="00331B95">
              <w:rPr>
                <w:rFonts w:ascii="Arial" w:hAnsi="Arial"/>
                <w:color w:val="000000"/>
              </w:rPr>
              <w:t>, press releases from local boards of health, local newspaper articles, cable channel interviews, etc.</w:t>
            </w:r>
            <w:r w:rsidRPr="00331B95">
              <w:rPr>
                <w:rFonts w:ascii="Arial" w:hAnsi="Arial"/>
                <w:color w:val="000000"/>
              </w:rPr>
              <w:br/>
              <w:t xml:space="preserve">b.  Encourage local boards of health to actively seek out high-risk populations in their </w:t>
            </w:r>
            <w:r w:rsidR="001D297B" w:rsidRPr="00331B95">
              <w:rPr>
                <w:rFonts w:ascii="Arial" w:hAnsi="Arial"/>
                <w:color w:val="000000"/>
              </w:rPr>
              <w:t xml:space="preserve">municipalities </w:t>
            </w:r>
            <w:r w:rsidRPr="00331B95">
              <w:rPr>
                <w:rFonts w:ascii="Arial" w:hAnsi="Arial"/>
                <w:color w:val="000000"/>
              </w:rPr>
              <w:t xml:space="preserve">(nursing homes, etc.) and educate them on personal protection and avoiding outdoor evening events. </w:t>
            </w:r>
          </w:p>
          <w:p w14:paraId="158F8270" w14:textId="77777777" w:rsidR="00B54DD0" w:rsidRPr="00331B95" w:rsidRDefault="00B54DD0" w:rsidP="00B54DD0">
            <w:pPr>
              <w:autoSpaceDE w:val="0"/>
              <w:autoSpaceDN w:val="0"/>
              <w:adjustRightInd w:val="0"/>
              <w:rPr>
                <w:rFonts w:ascii="Arial" w:hAnsi="Arial"/>
                <w:color w:val="000000"/>
              </w:rPr>
            </w:pPr>
          </w:p>
          <w:p w14:paraId="3D8BB9E9" w14:textId="77777777" w:rsidR="00B54DD0" w:rsidRPr="00331B95" w:rsidRDefault="00B54DD0" w:rsidP="00B54DD0">
            <w:pPr>
              <w:autoSpaceDE w:val="0"/>
              <w:autoSpaceDN w:val="0"/>
              <w:adjustRightInd w:val="0"/>
              <w:rPr>
                <w:rFonts w:ascii="Arial" w:hAnsi="Arial"/>
                <w:color w:val="000000"/>
              </w:rPr>
            </w:pPr>
            <w:r w:rsidRPr="00331B95">
              <w:rPr>
                <w:rFonts w:ascii="Arial" w:hAnsi="Arial"/>
                <w:color w:val="000000"/>
              </w:rPr>
              <w:t>2. Intensify and expand active surveillance for human cases.</w:t>
            </w:r>
          </w:p>
          <w:p w14:paraId="3467F477" w14:textId="30732393" w:rsidR="00B54DD0" w:rsidRPr="00003C86" w:rsidRDefault="00F07E56" w:rsidP="00B54DD0">
            <w:pPr>
              <w:autoSpaceDE w:val="0"/>
              <w:autoSpaceDN w:val="0"/>
              <w:adjustRightInd w:val="0"/>
              <w:rPr>
                <w:rFonts w:ascii="Arial" w:hAnsi="Arial" w:cs="Arial"/>
                <w:color w:val="000000"/>
              </w:rPr>
            </w:pPr>
            <w:r w:rsidRPr="00003C86">
              <w:rPr>
                <w:rFonts w:ascii="Arial" w:hAnsi="Arial" w:cs="Arial"/>
                <w:noProof/>
                <w:color w:val="2B579A"/>
                <w:shd w:val="clear" w:color="auto" w:fill="E6E6E6"/>
              </w:rPr>
              <mc:AlternateContent>
                <mc:Choice Requires="wps">
                  <w:drawing>
                    <wp:anchor distT="0" distB="0" distL="114300" distR="114300" simplePos="0" relativeHeight="251658249" behindDoc="0" locked="0" layoutInCell="1" allowOverlap="1" wp14:anchorId="4C289731" wp14:editId="012050BC">
                      <wp:simplePos x="0" y="0"/>
                      <wp:positionH relativeFrom="column">
                        <wp:posOffset>16963</wp:posOffset>
                      </wp:positionH>
                      <wp:positionV relativeFrom="paragraph">
                        <wp:posOffset>118292</wp:posOffset>
                      </wp:positionV>
                      <wp:extent cx="2420983" cy="8709"/>
                      <wp:effectExtent l="0" t="0" r="36830" b="29845"/>
                      <wp:wrapNone/>
                      <wp:docPr id="205" name="Straight Connector 20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2420983" cy="8709"/>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5069F936" id="Straight Connector 205" o:spid="_x0000_s1026" alt="&quot;&quot;" style="position:absolute;flip:y;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5pt,9.3pt" to="192pt,10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u4qiswEAAE8DAAAOAAAAZHJzL2Uyb0RvYy54bWysU01v1DAQvSPxHyzfWaeBwm602R66KhcE&#10;lSjcp46dWPKXPGaz++8Ze8O2wK1qDtaMx3557814e3N0lh1UQhN8z69WDWfKyzAYP/b8x8PduzVn&#10;mMEPYINXPT8p5De7t2+2c+xUG6ZgB5UYgXjs5tjzKefYCYFyUg5wFaLyVNQhOciUplEMCWZCd1a0&#10;TfNRzCENMQWpEGl3fy7yXcXXWsn8TWtUmdmeE7dc11TXx7KK3Ra6MUGcjFxowAtYODCefnqB2kMG&#10;9iuZ/6CckSlg0HklgxNBayNV1UBqrpp/1HyfIKqqhczBeLEJXw9Wfj3c+vtENswRO4z3qag46uSY&#10;tib+pJ5WXcSUHattp4tt6piZpM32Q9ts1u85k1Rbf2o2xVVxRiloMWH+rIJjJei5Nb6Igg4OXzCf&#10;j/45UrZ9uDPW1sZYz+aeb67bawIHGg9tIVPo4tBz9CNnYEeaO5lTRcRgzVBuFxw84a1N7ADUepqY&#10;IcwPxJgzC5ipQDLqt5D962qhsweczpdraTlmfYFWdbIW9k/GlegxDKfqpygZda1asUxYGYvnOcXP&#10;38HuNwAAAP//AwBQSwMEFAAGAAgAAAAhAECAgDPbAAAABwEAAA8AAABkcnMvZG93bnJldi54bWxM&#10;j8FOwzAQRO9I/IO1SNyo3QAlDXEqikDihhL4gE3sJhHxOordJvD1LCd63JnR7Jt8t7hBnOwUek8a&#10;1isFwlLjTU+ths+P15sURIhIBgdPVsO3DbArLi9yzIyfqbSnKraCSyhkqKGLccykDE1nHYaVHy2x&#10;d/CTw8jn1Eoz4czlbpCJUhvpsCf+0OFonzvbfFVHp2F+35YlquHtZ71U9Usi957u91pfXy1PjyCi&#10;XeJ/GP7wGR0KZqr9kUwQg4bkgYMspxsQbN+mdzytZl0pkEUuz/mLXwAAAP//AwBQSwECLQAUAAYA&#10;CAAAACEAtoM4kv4AAADhAQAAEwAAAAAAAAAAAAAAAAAAAAAAW0NvbnRlbnRfVHlwZXNdLnhtbFBL&#10;AQItABQABgAIAAAAIQA4/SH/1gAAAJQBAAALAAAAAAAAAAAAAAAAAC8BAABfcmVscy8ucmVsc1BL&#10;AQItABQABgAIAAAAIQCfu4qiswEAAE8DAAAOAAAAAAAAAAAAAAAAAC4CAABkcnMvZTJvRG9jLnht&#10;bFBLAQItABQABgAIAAAAIQBAgIAz2wAAAAcBAAAPAAAAAAAAAAAAAAAAAA0EAABkcnMvZG93bnJl&#10;di54bWxQSwUGAAAAAAQABADzAAAAFQUAAAAA&#10;" strokecolor="windowText"/>
                  </w:pict>
                </mc:Fallback>
              </mc:AlternateContent>
            </w:r>
          </w:p>
          <w:p w14:paraId="5C8FC423" w14:textId="77777777" w:rsidR="00F07E56" w:rsidRPr="00331B95" w:rsidRDefault="00F07E56" w:rsidP="00B54DD0">
            <w:pPr>
              <w:autoSpaceDE w:val="0"/>
              <w:autoSpaceDN w:val="0"/>
              <w:adjustRightInd w:val="0"/>
              <w:rPr>
                <w:rFonts w:ascii="Arial" w:hAnsi="Arial"/>
              </w:rPr>
            </w:pPr>
          </w:p>
          <w:p w14:paraId="131A4463" w14:textId="714AC5B6" w:rsidR="00B54DD0" w:rsidRPr="00331B95" w:rsidRDefault="00B54DD0" w:rsidP="00B54DD0">
            <w:pPr>
              <w:autoSpaceDE w:val="0"/>
              <w:autoSpaceDN w:val="0"/>
              <w:adjustRightInd w:val="0"/>
              <w:rPr>
                <w:rFonts w:ascii="Arial" w:hAnsi="Arial"/>
                <w:color w:val="000000"/>
              </w:rPr>
            </w:pPr>
            <w:r w:rsidRPr="00331B95">
              <w:rPr>
                <w:rFonts w:ascii="Arial" w:hAnsi="Arial"/>
              </w:rPr>
              <w:t xml:space="preserve">For localities participating in local </w:t>
            </w:r>
            <w:r w:rsidR="001F6F07" w:rsidRPr="00331B95">
              <w:rPr>
                <w:rFonts w:ascii="Arial" w:hAnsi="Arial"/>
              </w:rPr>
              <w:t>M</w:t>
            </w:r>
            <w:r w:rsidR="0048083B" w:rsidRPr="00331B95">
              <w:rPr>
                <w:rFonts w:ascii="Arial" w:hAnsi="Arial"/>
              </w:rPr>
              <w:t xml:space="preserve">osquito </w:t>
            </w:r>
            <w:r w:rsidR="001F6F07" w:rsidRPr="00331B95">
              <w:rPr>
                <w:rFonts w:ascii="Arial" w:hAnsi="Arial"/>
              </w:rPr>
              <w:t>C</w:t>
            </w:r>
            <w:r w:rsidR="0048083B" w:rsidRPr="00331B95">
              <w:rPr>
                <w:rFonts w:ascii="Arial" w:hAnsi="Arial"/>
              </w:rPr>
              <w:t xml:space="preserve">ontrol </w:t>
            </w:r>
            <w:r w:rsidR="001F6F07" w:rsidRPr="00331B95">
              <w:rPr>
                <w:rFonts w:ascii="Arial" w:hAnsi="Arial"/>
              </w:rPr>
              <w:t>D</w:t>
            </w:r>
            <w:r w:rsidR="0048083B" w:rsidRPr="00331B95">
              <w:rPr>
                <w:rFonts w:ascii="Arial" w:hAnsi="Arial"/>
              </w:rPr>
              <w:t>istricts</w:t>
            </w:r>
            <w:r w:rsidRPr="00331B95">
              <w:rPr>
                <w:rFonts w:ascii="Arial" w:hAnsi="Arial"/>
              </w:rPr>
              <w:t>:</w:t>
            </w:r>
            <w:r w:rsidRPr="00331B95">
              <w:rPr>
                <w:rFonts w:ascii="Arial" w:hAnsi="Arial"/>
                <w:color w:val="000000"/>
              </w:rPr>
              <w:t xml:space="preserve"> </w:t>
            </w:r>
          </w:p>
          <w:p w14:paraId="2892A4E5" w14:textId="77777777" w:rsidR="00B54DD0" w:rsidRPr="00331B95" w:rsidRDefault="00B54DD0" w:rsidP="00B54DD0">
            <w:pPr>
              <w:autoSpaceDE w:val="0"/>
              <w:autoSpaceDN w:val="0"/>
              <w:adjustRightInd w:val="0"/>
              <w:rPr>
                <w:rFonts w:ascii="Arial" w:hAnsi="Arial"/>
                <w:color w:val="000000"/>
              </w:rPr>
            </w:pPr>
          </w:p>
          <w:p w14:paraId="71BE448E" w14:textId="77777777" w:rsidR="00B54DD0" w:rsidRPr="00331B95" w:rsidRDefault="00B54DD0" w:rsidP="00B54DD0">
            <w:pPr>
              <w:autoSpaceDE w:val="0"/>
              <w:autoSpaceDN w:val="0"/>
              <w:adjustRightInd w:val="0"/>
              <w:rPr>
                <w:rFonts w:ascii="Arial" w:hAnsi="Arial"/>
                <w:color w:val="000000"/>
              </w:rPr>
            </w:pPr>
            <w:r w:rsidRPr="00331B95">
              <w:rPr>
                <w:rFonts w:ascii="Arial" w:hAnsi="Arial"/>
                <w:color w:val="000000"/>
              </w:rPr>
              <w:t xml:space="preserve">3. Intensify </w:t>
            </w:r>
            <w:proofErr w:type="spellStart"/>
            <w:r w:rsidRPr="00331B95">
              <w:rPr>
                <w:rFonts w:ascii="Arial" w:hAnsi="Arial"/>
              </w:rPr>
              <w:t>larviciding</w:t>
            </w:r>
            <w:proofErr w:type="spellEnd"/>
            <w:r w:rsidRPr="00331B95">
              <w:rPr>
                <w:rFonts w:ascii="Arial" w:hAnsi="Arial"/>
              </w:rPr>
              <w:t xml:space="preserve"> and/or </w:t>
            </w:r>
            <w:proofErr w:type="spellStart"/>
            <w:r w:rsidRPr="00331B95">
              <w:rPr>
                <w:rFonts w:ascii="Arial" w:hAnsi="Arial"/>
              </w:rPr>
              <w:t>adulticiding</w:t>
            </w:r>
            <w:proofErr w:type="spellEnd"/>
            <w:r w:rsidRPr="00331B95">
              <w:rPr>
                <w:rFonts w:ascii="Arial" w:hAnsi="Arial"/>
              </w:rPr>
              <w:t xml:space="preserve"> control measures where surveillance indicates human risk.</w:t>
            </w:r>
            <w:r w:rsidRPr="00331B95">
              <w:rPr>
                <w:rFonts w:ascii="Arial" w:hAnsi="Arial"/>
                <w:color w:val="000000"/>
              </w:rPr>
              <w:t xml:space="preserve"> Local, ground- based ULV applications of adulticide may be repeated as necessary to achieve adequate mosquito control. </w:t>
            </w:r>
          </w:p>
          <w:p w14:paraId="2B58FD70" w14:textId="77777777" w:rsidR="00B54DD0" w:rsidRPr="00331B95" w:rsidRDefault="00B54DD0" w:rsidP="00B54DD0">
            <w:pPr>
              <w:autoSpaceDE w:val="0"/>
              <w:autoSpaceDN w:val="0"/>
              <w:adjustRightInd w:val="0"/>
              <w:rPr>
                <w:rFonts w:ascii="Arial" w:hAnsi="Arial"/>
                <w:color w:val="000000"/>
              </w:rPr>
            </w:pPr>
          </w:p>
          <w:p w14:paraId="0FFF834A" w14:textId="50C3D7C1" w:rsidR="00B54DD0" w:rsidRPr="00331B95" w:rsidRDefault="00B54DD0" w:rsidP="00B54DD0">
            <w:pPr>
              <w:autoSpaceDE w:val="0"/>
              <w:autoSpaceDN w:val="0"/>
              <w:adjustRightInd w:val="0"/>
              <w:rPr>
                <w:rFonts w:ascii="Arial" w:hAnsi="Arial"/>
                <w:color w:val="000000"/>
              </w:rPr>
            </w:pPr>
            <w:r w:rsidRPr="00331B95">
              <w:rPr>
                <w:rFonts w:ascii="Arial" w:hAnsi="Arial"/>
              </w:rPr>
              <w:t xml:space="preserve">4. Duly authorized local officials may request that the </w:t>
            </w:r>
            <w:r w:rsidR="008B4EB2" w:rsidRPr="00331B95">
              <w:rPr>
                <w:rFonts w:ascii="Arial" w:hAnsi="Arial"/>
              </w:rPr>
              <w:t>DPH</w:t>
            </w:r>
            <w:r w:rsidRPr="00331B95">
              <w:rPr>
                <w:rFonts w:ascii="Arial" w:hAnsi="Arial"/>
              </w:rPr>
              <w:t xml:space="preserve"> Commissioner issue a certification that pesticide application is necessary to protect public health in order to preempt homeowner private property no-spray requests.</w:t>
            </w:r>
          </w:p>
          <w:p w14:paraId="585C59F1" w14:textId="77777777" w:rsidR="00B54DD0" w:rsidRPr="00331B95" w:rsidRDefault="00B54DD0" w:rsidP="00B54DD0">
            <w:pPr>
              <w:autoSpaceDE w:val="0"/>
              <w:autoSpaceDN w:val="0"/>
              <w:adjustRightInd w:val="0"/>
              <w:rPr>
                <w:rFonts w:ascii="Arial" w:hAnsi="Arial"/>
                <w:b/>
              </w:rPr>
            </w:pPr>
          </w:p>
        </w:tc>
      </w:tr>
      <w:tr w:rsidR="00003536" w:rsidRPr="00003C86" w14:paraId="686B0F7F" w14:textId="77777777" w:rsidTr="3845D2E1">
        <w:trPr>
          <w:trHeight w:val="2790"/>
          <w:tblCellSpacing w:w="0" w:type="dxa"/>
        </w:trPr>
        <w:tc>
          <w:tcPr>
            <w:tcW w:w="579" w:type="pct"/>
            <w:tcBorders>
              <w:top w:val="outset" w:sz="6" w:space="0" w:color="auto"/>
              <w:left w:val="outset" w:sz="6" w:space="0" w:color="auto"/>
              <w:bottom w:val="outset" w:sz="6" w:space="0" w:color="auto"/>
              <w:right w:val="outset" w:sz="6" w:space="0" w:color="auto"/>
            </w:tcBorders>
          </w:tcPr>
          <w:p w14:paraId="34A6F6EF" w14:textId="77777777" w:rsidR="00B54DD0" w:rsidRPr="00331B95" w:rsidRDefault="00B54DD0" w:rsidP="00B54DD0">
            <w:pPr>
              <w:rPr>
                <w:rFonts w:ascii="Arial" w:hAnsi="Arial"/>
                <w:color w:val="000000"/>
              </w:rPr>
            </w:pPr>
            <w:r w:rsidRPr="00331B95">
              <w:rPr>
                <w:rFonts w:ascii="Arial" w:hAnsi="Arial"/>
                <w:color w:val="000000"/>
              </w:rPr>
              <w:t>4</w:t>
            </w:r>
          </w:p>
        </w:tc>
        <w:tc>
          <w:tcPr>
            <w:tcW w:w="777" w:type="pct"/>
            <w:tcBorders>
              <w:top w:val="outset" w:sz="6" w:space="0" w:color="auto"/>
              <w:left w:val="outset" w:sz="6" w:space="0" w:color="auto"/>
              <w:bottom w:val="outset" w:sz="6" w:space="0" w:color="auto"/>
              <w:right w:val="outset" w:sz="6" w:space="0" w:color="auto"/>
            </w:tcBorders>
          </w:tcPr>
          <w:p w14:paraId="045BFE54" w14:textId="77777777" w:rsidR="00B54DD0" w:rsidRPr="00331B95" w:rsidRDefault="00B54DD0" w:rsidP="00B54DD0">
            <w:pPr>
              <w:rPr>
                <w:rFonts w:ascii="Arial" w:hAnsi="Arial"/>
                <w:color w:val="000000"/>
              </w:rPr>
            </w:pPr>
            <w:r w:rsidRPr="00331B95">
              <w:rPr>
                <w:rFonts w:ascii="Arial" w:hAnsi="Arial"/>
                <w:color w:val="000000"/>
              </w:rPr>
              <w:t>WNV - Critical</w:t>
            </w:r>
          </w:p>
        </w:tc>
        <w:tc>
          <w:tcPr>
            <w:tcW w:w="1719" w:type="pct"/>
            <w:tcBorders>
              <w:top w:val="outset" w:sz="6" w:space="0" w:color="auto"/>
              <w:left w:val="outset" w:sz="6" w:space="0" w:color="auto"/>
              <w:bottom w:val="outset" w:sz="6" w:space="0" w:color="auto"/>
              <w:right w:val="outset" w:sz="6" w:space="0" w:color="auto"/>
            </w:tcBorders>
          </w:tcPr>
          <w:p w14:paraId="1AC99681" w14:textId="00C5BD2E" w:rsidR="000A22AD" w:rsidRPr="00003C86" w:rsidRDefault="000A22AD" w:rsidP="000A22AD">
            <w:pPr>
              <w:pStyle w:val="Heading3"/>
              <w:spacing w:before="0" w:after="0"/>
              <w:rPr>
                <w:b w:val="0"/>
                <w:sz w:val="24"/>
                <w:szCs w:val="24"/>
              </w:rPr>
            </w:pPr>
            <w:r w:rsidRPr="00003C86">
              <w:rPr>
                <w:b w:val="0"/>
                <w:sz w:val="24"/>
                <w:szCs w:val="24"/>
                <w:u w:val="single"/>
              </w:rPr>
              <w:t>Current year</w:t>
            </w:r>
            <w:r w:rsidRPr="00003C86">
              <w:rPr>
                <w:b w:val="0"/>
                <w:sz w:val="24"/>
                <w:szCs w:val="24"/>
              </w:rPr>
              <w:t xml:space="preserve">                                           </w:t>
            </w:r>
          </w:p>
          <w:p w14:paraId="504A872E" w14:textId="4A87DBD3" w:rsidR="00B54DD0" w:rsidRPr="00331B95" w:rsidRDefault="329C8FA7" w:rsidP="00B54DD0">
            <w:pPr>
              <w:autoSpaceDE w:val="0"/>
              <w:autoSpaceDN w:val="0"/>
              <w:adjustRightInd w:val="0"/>
              <w:rPr>
                <w:rFonts w:ascii="Arial" w:hAnsi="Arial"/>
              </w:rPr>
            </w:pPr>
            <w:r w:rsidRPr="00331B95">
              <w:rPr>
                <w:rFonts w:ascii="Arial" w:hAnsi="Arial"/>
              </w:rPr>
              <w:t xml:space="preserve">1. More than </w:t>
            </w:r>
            <w:r w:rsidR="0C95A5F6" w:rsidRPr="00331B95">
              <w:rPr>
                <w:rFonts w:ascii="Arial" w:hAnsi="Arial"/>
              </w:rPr>
              <w:t>5</w:t>
            </w:r>
            <w:r w:rsidRPr="00331B95">
              <w:rPr>
                <w:rFonts w:ascii="Arial" w:hAnsi="Arial"/>
              </w:rPr>
              <w:t xml:space="preserve"> human cases of WNV</w:t>
            </w:r>
            <w:r w:rsidR="0D2AB0AB" w:rsidRPr="00003C86">
              <w:rPr>
                <w:rFonts w:ascii="Arial" w:hAnsi="Arial" w:cs="Arial"/>
              </w:rPr>
              <w:t xml:space="preserve"> with exposures</w:t>
            </w:r>
            <w:r w:rsidRPr="00331B95">
              <w:rPr>
                <w:rFonts w:ascii="Arial" w:hAnsi="Arial"/>
              </w:rPr>
              <w:t xml:space="preserve"> clustered in time and space (focal area based on exposure history not residence)</w:t>
            </w:r>
          </w:p>
          <w:p w14:paraId="5630DE28" w14:textId="77777777" w:rsidR="00B54DD0" w:rsidRPr="00331B95" w:rsidRDefault="00B54DD0" w:rsidP="00B54DD0">
            <w:pPr>
              <w:autoSpaceDE w:val="0"/>
              <w:autoSpaceDN w:val="0"/>
              <w:adjustRightInd w:val="0"/>
              <w:rPr>
                <w:rFonts w:ascii="Arial" w:hAnsi="Arial"/>
              </w:rPr>
            </w:pPr>
          </w:p>
          <w:p w14:paraId="2BC781F8" w14:textId="5EBEA144" w:rsidR="00B54DD0" w:rsidRPr="00331B95" w:rsidRDefault="00B54DD0" w:rsidP="00B54DD0">
            <w:pPr>
              <w:autoSpaceDE w:val="0"/>
              <w:autoSpaceDN w:val="0"/>
              <w:adjustRightInd w:val="0"/>
              <w:rPr>
                <w:rFonts w:ascii="Arial" w:hAnsi="Arial"/>
              </w:rPr>
            </w:pPr>
            <w:r w:rsidRPr="00331B95">
              <w:rPr>
                <w:rFonts w:ascii="Arial" w:hAnsi="Arial"/>
              </w:rPr>
              <w:t>AND</w:t>
            </w:r>
          </w:p>
          <w:p w14:paraId="1FD1CDFA" w14:textId="77777777" w:rsidR="00B54DD0" w:rsidRPr="00331B95" w:rsidRDefault="00B54DD0" w:rsidP="00B54DD0">
            <w:pPr>
              <w:autoSpaceDE w:val="0"/>
              <w:autoSpaceDN w:val="0"/>
              <w:adjustRightInd w:val="0"/>
              <w:rPr>
                <w:rFonts w:ascii="Arial" w:hAnsi="Arial"/>
              </w:rPr>
            </w:pPr>
          </w:p>
          <w:p w14:paraId="4ED7C337" w14:textId="523D9ADF" w:rsidR="00B54DD0" w:rsidRPr="00331B95" w:rsidRDefault="00B54DD0" w:rsidP="00B54DD0">
            <w:pPr>
              <w:rPr>
                <w:rFonts w:ascii="Arial" w:hAnsi="Arial"/>
              </w:rPr>
            </w:pPr>
            <w:r w:rsidRPr="00331B95">
              <w:rPr>
                <w:rFonts w:ascii="Arial" w:hAnsi="Arial"/>
              </w:rPr>
              <w:t>2. Combination of the following factors indicative of persistent or increasing risk</w:t>
            </w:r>
          </w:p>
          <w:p w14:paraId="4668F530" w14:textId="77777777" w:rsidR="00B54DD0" w:rsidRPr="00331B95" w:rsidRDefault="00B54DD0" w:rsidP="00B54DD0">
            <w:pPr>
              <w:pStyle w:val="ListParagraph"/>
              <w:numPr>
                <w:ilvl w:val="0"/>
                <w:numId w:val="32"/>
              </w:numPr>
              <w:ind w:left="490" w:hanging="270"/>
              <w:rPr>
                <w:rFonts w:ascii="Arial" w:hAnsi="Arial"/>
              </w:rPr>
            </w:pPr>
            <w:r w:rsidRPr="00331B95">
              <w:rPr>
                <w:rFonts w:ascii="Arial" w:hAnsi="Arial"/>
              </w:rPr>
              <w:t>Time of season with enough time remaining for additional amplification of virus</w:t>
            </w:r>
          </w:p>
          <w:p w14:paraId="439314F8" w14:textId="04EBEA07" w:rsidR="00B54DD0" w:rsidRPr="00331B95" w:rsidRDefault="329C8FA7" w:rsidP="00B54DD0">
            <w:pPr>
              <w:pStyle w:val="ListParagraph"/>
              <w:numPr>
                <w:ilvl w:val="0"/>
                <w:numId w:val="32"/>
              </w:numPr>
              <w:ind w:left="490" w:hanging="270"/>
              <w:rPr>
                <w:rFonts w:ascii="Arial" w:hAnsi="Arial"/>
              </w:rPr>
            </w:pPr>
            <w:r w:rsidRPr="00331B95">
              <w:rPr>
                <w:rFonts w:ascii="Arial" w:hAnsi="Arial"/>
              </w:rPr>
              <w:t>Weather conditions likely to increase risk (</w:t>
            </w:r>
            <w:r w:rsidR="78A86330" w:rsidRPr="00003C86">
              <w:rPr>
                <w:rFonts w:ascii="Arial" w:eastAsia="Arial Unicode MS" w:hAnsi="Arial" w:cs="Arial"/>
              </w:rPr>
              <w:t xml:space="preserve">e.g. </w:t>
            </w:r>
            <w:r w:rsidRPr="00331B95">
              <w:rPr>
                <w:rFonts w:ascii="Arial" w:hAnsi="Arial"/>
              </w:rPr>
              <w:t>above average temperatures, drier than average)</w:t>
            </w:r>
          </w:p>
          <w:p w14:paraId="7C984276" w14:textId="4FE14FCD" w:rsidR="00B54DD0" w:rsidRPr="00331B95" w:rsidRDefault="00B54DD0" w:rsidP="00B54DD0">
            <w:pPr>
              <w:pStyle w:val="ListParagraph"/>
              <w:numPr>
                <w:ilvl w:val="0"/>
                <w:numId w:val="32"/>
              </w:numPr>
              <w:ind w:left="490" w:hanging="270"/>
              <w:rPr>
                <w:rFonts w:ascii="Arial" w:hAnsi="Arial"/>
              </w:rPr>
            </w:pPr>
            <w:r w:rsidRPr="00331B95">
              <w:rPr>
                <w:rFonts w:ascii="Arial" w:hAnsi="Arial"/>
              </w:rPr>
              <w:t xml:space="preserve">Larger than average </w:t>
            </w:r>
            <w:r w:rsidRPr="00331B95">
              <w:rPr>
                <w:rFonts w:ascii="Arial" w:hAnsi="Arial"/>
                <w:i/>
              </w:rPr>
              <w:t>Culex pipiens/restuans</w:t>
            </w:r>
            <w:r w:rsidRPr="00331B95">
              <w:rPr>
                <w:rFonts w:ascii="Arial" w:hAnsi="Arial"/>
              </w:rPr>
              <w:t xml:space="preserve"> populations</w:t>
            </w:r>
          </w:p>
          <w:p w14:paraId="58388547" w14:textId="783A96EF" w:rsidR="00B54DD0" w:rsidRPr="00331B95" w:rsidRDefault="00B54DD0" w:rsidP="00B54DD0">
            <w:pPr>
              <w:autoSpaceDE w:val="0"/>
              <w:autoSpaceDN w:val="0"/>
              <w:adjustRightInd w:val="0"/>
              <w:rPr>
                <w:rFonts w:ascii="Arial" w:hAnsi="Arial"/>
                <w:color w:val="FF0000"/>
              </w:rPr>
            </w:pPr>
          </w:p>
        </w:tc>
        <w:tc>
          <w:tcPr>
            <w:tcW w:w="1925" w:type="pct"/>
            <w:tcBorders>
              <w:top w:val="outset" w:sz="6" w:space="0" w:color="auto"/>
              <w:left w:val="outset" w:sz="6" w:space="0" w:color="auto"/>
              <w:bottom w:val="outset" w:sz="6" w:space="0" w:color="auto"/>
              <w:right w:val="outset" w:sz="6" w:space="0" w:color="auto"/>
            </w:tcBorders>
          </w:tcPr>
          <w:p w14:paraId="0B5DC771" w14:textId="77777777" w:rsidR="00B54DD0" w:rsidRPr="00331B95" w:rsidRDefault="00B54DD0" w:rsidP="00B54DD0">
            <w:pPr>
              <w:autoSpaceDE w:val="0"/>
              <w:autoSpaceDN w:val="0"/>
              <w:adjustRightInd w:val="0"/>
              <w:rPr>
                <w:rFonts w:ascii="Arial" w:hAnsi="Arial"/>
              </w:rPr>
            </w:pPr>
            <w:r w:rsidRPr="00331B95">
              <w:rPr>
                <w:rFonts w:ascii="Arial" w:hAnsi="Arial"/>
              </w:rPr>
              <w:t>Response as in category 4, plus:</w:t>
            </w:r>
          </w:p>
          <w:p w14:paraId="27B8FAF1" w14:textId="77777777" w:rsidR="00B54DD0" w:rsidRPr="00331B95" w:rsidRDefault="00B54DD0" w:rsidP="00B54DD0">
            <w:pPr>
              <w:autoSpaceDE w:val="0"/>
              <w:autoSpaceDN w:val="0"/>
              <w:adjustRightInd w:val="0"/>
              <w:rPr>
                <w:rFonts w:ascii="Arial" w:hAnsi="Arial"/>
                <w:color w:val="000000"/>
              </w:rPr>
            </w:pPr>
          </w:p>
          <w:p w14:paraId="7E7FAE90" w14:textId="43399D0A" w:rsidR="00B54DD0" w:rsidRPr="00331B95" w:rsidRDefault="00B54DD0" w:rsidP="00B54DD0">
            <w:pPr>
              <w:autoSpaceDE w:val="0"/>
              <w:autoSpaceDN w:val="0"/>
              <w:adjustRightInd w:val="0"/>
              <w:rPr>
                <w:rFonts w:ascii="Arial" w:hAnsi="Arial"/>
                <w:color w:val="000000"/>
              </w:rPr>
            </w:pPr>
            <w:r w:rsidRPr="00331B95">
              <w:rPr>
                <w:rFonts w:ascii="Arial" w:hAnsi="Arial"/>
                <w:color w:val="000000"/>
              </w:rPr>
              <w:t xml:space="preserve">1. </w:t>
            </w:r>
            <w:r w:rsidR="008B4EB2" w:rsidRPr="00331B95">
              <w:rPr>
                <w:rFonts w:ascii="Arial" w:hAnsi="Arial"/>
                <w:color w:val="000000"/>
              </w:rPr>
              <w:t>DPH</w:t>
            </w:r>
            <w:r w:rsidRPr="00331B95">
              <w:rPr>
                <w:rFonts w:ascii="Arial" w:hAnsi="Arial"/>
                <w:color w:val="000000"/>
              </w:rPr>
              <w:t xml:space="preserve"> will confer with local boards of health, the SRMCB and Mosquito Control </w:t>
            </w:r>
            <w:r w:rsidR="0048083B" w:rsidRPr="00331B95">
              <w:rPr>
                <w:rFonts w:ascii="Arial" w:hAnsi="Arial"/>
                <w:color w:val="000000"/>
              </w:rPr>
              <w:t xml:space="preserve">Districts </w:t>
            </w:r>
            <w:r w:rsidRPr="00331B95">
              <w:rPr>
                <w:rFonts w:ascii="Arial" w:hAnsi="Arial"/>
                <w:color w:val="000000"/>
              </w:rPr>
              <w:t>to discuss the need for additional interventions.</w:t>
            </w:r>
          </w:p>
          <w:p w14:paraId="0358C14D" w14:textId="77777777" w:rsidR="00B54DD0" w:rsidRPr="00331B95" w:rsidRDefault="00B54DD0" w:rsidP="00B54DD0">
            <w:pPr>
              <w:autoSpaceDE w:val="0"/>
              <w:autoSpaceDN w:val="0"/>
              <w:adjustRightInd w:val="0"/>
              <w:rPr>
                <w:rFonts w:ascii="Arial" w:hAnsi="Arial"/>
              </w:rPr>
            </w:pPr>
          </w:p>
          <w:p w14:paraId="7EFC6B87" w14:textId="77777777" w:rsidR="00B54DD0" w:rsidRPr="00331B95" w:rsidRDefault="00B54DD0" w:rsidP="00B54DD0">
            <w:pPr>
              <w:pStyle w:val="BodyText3"/>
              <w:rPr>
                <w:sz w:val="24"/>
              </w:rPr>
            </w:pPr>
            <w:r w:rsidRPr="00331B95">
              <w:rPr>
                <w:sz w:val="24"/>
              </w:rPr>
              <w:t>If additional mosquito control activities are indicated, the SRMCB will determine the appropriate pesticide and extent, route and means of treatment.</w:t>
            </w:r>
          </w:p>
          <w:p w14:paraId="34B621F7" w14:textId="77777777" w:rsidR="00B54DD0" w:rsidRPr="00331B95" w:rsidRDefault="00B54DD0" w:rsidP="00B54DD0">
            <w:pPr>
              <w:autoSpaceDE w:val="0"/>
              <w:autoSpaceDN w:val="0"/>
              <w:adjustRightInd w:val="0"/>
              <w:rPr>
                <w:rFonts w:ascii="Arial" w:hAnsi="Arial"/>
                <w:color w:val="000000"/>
              </w:rPr>
            </w:pPr>
          </w:p>
          <w:p w14:paraId="4A41C763" w14:textId="64B38BBD" w:rsidR="00B54DD0" w:rsidRPr="00331B95" w:rsidRDefault="00B54DD0" w:rsidP="00B54DD0">
            <w:pPr>
              <w:autoSpaceDE w:val="0"/>
              <w:autoSpaceDN w:val="0"/>
              <w:adjustRightInd w:val="0"/>
              <w:rPr>
                <w:rFonts w:ascii="Arial" w:hAnsi="Arial"/>
                <w:color w:val="000000"/>
              </w:rPr>
            </w:pPr>
            <w:r w:rsidRPr="00331B95">
              <w:rPr>
                <w:rFonts w:ascii="Arial" w:hAnsi="Arial"/>
                <w:color w:val="000000"/>
              </w:rPr>
              <w:t xml:space="preserve">2. </w:t>
            </w:r>
            <w:r w:rsidR="008B4EB2" w:rsidRPr="00331B95">
              <w:rPr>
                <w:rFonts w:ascii="Arial" w:hAnsi="Arial"/>
                <w:color w:val="000000"/>
              </w:rPr>
              <w:t>DPH</w:t>
            </w:r>
            <w:r w:rsidRPr="00331B95">
              <w:rPr>
                <w:rFonts w:ascii="Arial" w:hAnsi="Arial"/>
                <w:color w:val="000000"/>
              </w:rPr>
              <w:t xml:space="preserve"> recommends reduction of outdoor activities, during peak mosquito activity hours, especially by the elderly and others at higher risk for severe WNV disease, in areas of intensive virus activity for high risk populations or individuals.</w:t>
            </w:r>
          </w:p>
          <w:p w14:paraId="588B05D1" w14:textId="77777777" w:rsidR="00B54DD0" w:rsidRPr="00331B95" w:rsidRDefault="00B54DD0" w:rsidP="00B54DD0">
            <w:pPr>
              <w:spacing w:after="240"/>
              <w:rPr>
                <w:rFonts w:ascii="Arial" w:hAnsi="Arial"/>
              </w:rPr>
            </w:pPr>
          </w:p>
        </w:tc>
      </w:tr>
    </w:tbl>
    <w:p w14:paraId="6E3E5C8A" w14:textId="77777777" w:rsidR="009C0DF3" w:rsidRPr="00331B95" w:rsidRDefault="009C0DF3">
      <w:pPr>
        <w:pStyle w:val="NormalWeb"/>
        <w:spacing w:before="0" w:beforeAutospacing="0" w:after="0" w:afterAutospacing="0"/>
        <w:rPr>
          <w:rFonts w:ascii="Arial" w:hAnsi="Arial"/>
        </w:rPr>
      </w:pPr>
    </w:p>
    <w:p w14:paraId="69711F6E" w14:textId="77777777" w:rsidR="009C0DF3" w:rsidRDefault="002405B8">
      <w:pPr>
        <w:pStyle w:val="NormalWeb"/>
        <w:spacing w:before="0" w:beforeAutospacing="0" w:after="0" w:afterAutospacing="0"/>
        <w:rPr>
          <w:rFonts w:ascii="Arial" w:hAnsi="Arial"/>
          <w:b/>
        </w:rPr>
      </w:pPr>
      <w:r>
        <w:rPr>
          <w:rFonts w:ascii="Arial" w:hAnsi="Arial"/>
          <w:b/>
        </w:rPr>
        <w:br w:type="page"/>
      </w:r>
      <w:r w:rsidR="009D59F4">
        <w:rPr>
          <w:rFonts w:ascii="Arial" w:hAnsi="Arial"/>
          <w:b/>
        </w:rPr>
        <w:t xml:space="preserve"> </w:t>
      </w:r>
      <w:r w:rsidR="00D709F2">
        <w:rPr>
          <w:rFonts w:ascii="Arial" w:hAnsi="Arial"/>
          <w:b/>
        </w:rPr>
        <w:t xml:space="preserve">Table </w:t>
      </w:r>
      <w:r w:rsidR="00266B95">
        <w:rPr>
          <w:rFonts w:ascii="Arial" w:hAnsi="Arial"/>
          <w:b/>
        </w:rPr>
        <w:t>2</w:t>
      </w:r>
      <w:r w:rsidR="009C0DF3">
        <w:rPr>
          <w:rFonts w:ascii="Arial" w:hAnsi="Arial"/>
          <w:b/>
        </w:rPr>
        <w:t xml:space="preserve">.  Guidelines for Phased Response to </w:t>
      </w:r>
      <w:r w:rsidR="009C0DF3">
        <w:rPr>
          <w:rFonts w:ascii="Arial" w:hAnsi="Arial"/>
          <w:b/>
          <w:sz w:val="28"/>
        </w:rPr>
        <w:t xml:space="preserve">EEE </w:t>
      </w:r>
      <w:r w:rsidR="009C0DF3">
        <w:rPr>
          <w:rFonts w:ascii="Arial" w:hAnsi="Arial"/>
          <w:b/>
        </w:rPr>
        <w:t>Surveillance Data</w:t>
      </w:r>
    </w:p>
    <w:p w14:paraId="33CF9E32" w14:textId="77777777" w:rsidR="009C0DF3" w:rsidRDefault="009C0DF3">
      <w:pPr>
        <w:pStyle w:val="NormalWeb"/>
        <w:spacing w:before="0" w:beforeAutospacing="0" w:after="0" w:afterAutospacing="0"/>
        <w:rPr>
          <w:rFonts w:ascii="Arial" w:hAnsi="Arial"/>
          <w:b/>
        </w:rPr>
      </w:pPr>
    </w:p>
    <w:tbl>
      <w:tblPr>
        <w:tblW w:w="5459" w:type="pct"/>
        <w:tblCellSpacing w:w="0" w:type="dxa"/>
        <w:tblBorders>
          <w:top w:val="outset" w:sz="6" w:space="0" w:color="auto"/>
          <w:left w:val="outset" w:sz="6" w:space="0" w:color="auto"/>
          <w:bottom w:val="outset" w:sz="6" w:space="0" w:color="auto"/>
          <w:right w:val="outset" w:sz="6" w:space="0" w:color="auto"/>
        </w:tblBorders>
        <w:tblLayout w:type="fixed"/>
        <w:tblCellMar>
          <w:top w:w="75" w:type="dxa"/>
          <w:left w:w="75" w:type="dxa"/>
          <w:bottom w:w="75" w:type="dxa"/>
          <w:right w:w="75" w:type="dxa"/>
        </w:tblCellMar>
        <w:tblLook w:val="0000" w:firstRow="0" w:lastRow="0" w:firstColumn="0" w:lastColumn="0" w:noHBand="0" w:noVBand="0"/>
      </w:tblPr>
      <w:tblGrid>
        <w:gridCol w:w="1254"/>
        <w:gridCol w:w="1681"/>
        <w:gridCol w:w="3793"/>
        <w:gridCol w:w="4103"/>
      </w:tblGrid>
      <w:tr w:rsidR="00003536" w:rsidRPr="00003C86" w14:paraId="4396A661" w14:textId="77777777" w:rsidTr="2107E2EE">
        <w:trPr>
          <w:trHeight w:val="225"/>
          <w:tblCellSpacing w:w="0" w:type="dxa"/>
        </w:trPr>
        <w:tc>
          <w:tcPr>
            <w:tcW w:w="579" w:type="pct"/>
            <w:tcBorders>
              <w:top w:val="outset" w:sz="6" w:space="0" w:color="auto"/>
              <w:left w:val="outset" w:sz="6" w:space="0" w:color="auto"/>
              <w:bottom w:val="outset" w:sz="6" w:space="0" w:color="auto"/>
              <w:right w:val="outset" w:sz="6" w:space="0" w:color="auto"/>
            </w:tcBorders>
            <w:shd w:val="clear" w:color="auto" w:fill="FFFFCC"/>
          </w:tcPr>
          <w:p w14:paraId="3EF4B8D5" w14:textId="77777777" w:rsidR="009C0DF3" w:rsidRPr="00331B95" w:rsidRDefault="009C0DF3">
            <w:pPr>
              <w:spacing w:line="225" w:lineRule="atLeast"/>
              <w:jc w:val="center"/>
              <w:rPr>
                <w:rFonts w:ascii="Arial" w:hAnsi="Arial"/>
                <w:b/>
                <w:color w:val="000000"/>
              </w:rPr>
            </w:pPr>
            <w:r w:rsidRPr="00331B95">
              <w:rPr>
                <w:rStyle w:val="Strong"/>
                <w:rFonts w:ascii="Arial" w:hAnsi="Arial"/>
              </w:rPr>
              <w:t>Risk Category</w:t>
            </w:r>
          </w:p>
        </w:tc>
        <w:tc>
          <w:tcPr>
            <w:tcW w:w="776" w:type="pct"/>
            <w:tcBorders>
              <w:top w:val="outset" w:sz="6" w:space="0" w:color="auto"/>
              <w:left w:val="outset" w:sz="6" w:space="0" w:color="auto"/>
              <w:bottom w:val="outset" w:sz="6" w:space="0" w:color="auto"/>
              <w:right w:val="outset" w:sz="6" w:space="0" w:color="auto"/>
            </w:tcBorders>
            <w:shd w:val="clear" w:color="auto" w:fill="FFFFCC"/>
          </w:tcPr>
          <w:p w14:paraId="4D63A6F5" w14:textId="110A102E" w:rsidR="009C0DF3" w:rsidRPr="00331B95" w:rsidRDefault="009C0DF3">
            <w:pPr>
              <w:spacing w:line="225" w:lineRule="atLeast"/>
              <w:jc w:val="center"/>
              <w:rPr>
                <w:rFonts w:ascii="Arial" w:hAnsi="Arial"/>
                <w:b/>
                <w:color w:val="000000"/>
              </w:rPr>
            </w:pPr>
            <w:r w:rsidRPr="00331B95">
              <w:rPr>
                <w:rFonts w:ascii="Arial" w:hAnsi="Arial"/>
                <w:b/>
                <w:color w:val="000000"/>
              </w:rPr>
              <w:t xml:space="preserve">Probability of </w:t>
            </w:r>
            <w:r w:rsidR="00F5778E" w:rsidRPr="00331B95">
              <w:rPr>
                <w:rFonts w:ascii="Arial" w:hAnsi="Arial"/>
                <w:b/>
                <w:color w:val="000000"/>
              </w:rPr>
              <w:t xml:space="preserve">locally acquired </w:t>
            </w:r>
            <w:r w:rsidRPr="00331B95">
              <w:rPr>
                <w:rFonts w:ascii="Arial" w:hAnsi="Arial"/>
                <w:b/>
                <w:color w:val="000000"/>
              </w:rPr>
              <w:t xml:space="preserve">human </w:t>
            </w:r>
            <w:r w:rsidR="00F5778E" w:rsidRPr="00331B95">
              <w:rPr>
                <w:rFonts w:ascii="Arial" w:hAnsi="Arial"/>
                <w:b/>
                <w:color w:val="000000"/>
              </w:rPr>
              <w:t>disease</w:t>
            </w:r>
          </w:p>
        </w:tc>
        <w:tc>
          <w:tcPr>
            <w:tcW w:w="1751" w:type="pct"/>
            <w:tcBorders>
              <w:top w:val="outset" w:sz="6" w:space="0" w:color="auto"/>
              <w:left w:val="outset" w:sz="6" w:space="0" w:color="auto"/>
              <w:bottom w:val="outset" w:sz="6" w:space="0" w:color="auto"/>
              <w:right w:val="outset" w:sz="6" w:space="0" w:color="auto"/>
            </w:tcBorders>
            <w:shd w:val="clear" w:color="auto" w:fill="FFFFCC"/>
          </w:tcPr>
          <w:p w14:paraId="0308EE35" w14:textId="77777777" w:rsidR="009C0DF3" w:rsidRPr="00331B95" w:rsidRDefault="009C0DF3">
            <w:pPr>
              <w:spacing w:line="225" w:lineRule="atLeast"/>
              <w:jc w:val="center"/>
              <w:rPr>
                <w:rFonts w:ascii="Arial" w:hAnsi="Arial"/>
                <w:b/>
                <w:color w:val="000000"/>
              </w:rPr>
            </w:pPr>
            <w:r w:rsidRPr="00331B95">
              <w:rPr>
                <w:rFonts w:ascii="Arial" w:hAnsi="Arial"/>
                <w:b/>
                <w:color w:val="000000"/>
              </w:rPr>
              <w:t>Definition of Risk Category for a Focal Area</w:t>
            </w:r>
            <w:r w:rsidRPr="00331B95">
              <w:rPr>
                <w:rStyle w:val="FootnoteReference"/>
                <w:rFonts w:ascii="Arial" w:hAnsi="Arial"/>
              </w:rPr>
              <w:footnoteReference w:id="3"/>
            </w:r>
          </w:p>
          <w:p w14:paraId="08A71BA2" w14:textId="77777777" w:rsidR="009C0DF3" w:rsidRPr="00331B95" w:rsidRDefault="009C0DF3">
            <w:pPr>
              <w:spacing w:line="225" w:lineRule="atLeast"/>
              <w:jc w:val="center"/>
              <w:rPr>
                <w:rFonts w:ascii="Arial" w:hAnsi="Arial"/>
                <w:b/>
                <w:color w:val="000000"/>
              </w:rPr>
            </w:pPr>
          </w:p>
        </w:tc>
        <w:tc>
          <w:tcPr>
            <w:tcW w:w="1894" w:type="pct"/>
            <w:tcBorders>
              <w:top w:val="outset" w:sz="6" w:space="0" w:color="auto"/>
              <w:left w:val="outset" w:sz="6" w:space="0" w:color="auto"/>
              <w:bottom w:val="outset" w:sz="6" w:space="0" w:color="auto"/>
              <w:right w:val="outset" w:sz="6" w:space="0" w:color="auto"/>
            </w:tcBorders>
            <w:shd w:val="clear" w:color="auto" w:fill="FFFFCC"/>
          </w:tcPr>
          <w:p w14:paraId="0DDBC80F" w14:textId="77777777" w:rsidR="009C0DF3" w:rsidRPr="00331B95" w:rsidRDefault="009C0DF3">
            <w:pPr>
              <w:pStyle w:val="Heading4"/>
              <w:rPr>
                <w:rFonts w:ascii="Arial" w:hAnsi="Arial"/>
                <w:b w:val="0"/>
                <w:color w:val="000000"/>
                <w:sz w:val="24"/>
              </w:rPr>
            </w:pPr>
            <w:r w:rsidRPr="00331B95">
              <w:rPr>
                <w:rStyle w:val="Strong"/>
                <w:rFonts w:ascii="Arial" w:hAnsi="Arial"/>
                <w:b/>
                <w:sz w:val="24"/>
              </w:rPr>
              <w:t>Recommended Response</w:t>
            </w:r>
          </w:p>
        </w:tc>
      </w:tr>
      <w:tr w:rsidR="00003536" w:rsidRPr="00003C86" w14:paraId="7B764467" w14:textId="77777777" w:rsidTr="2107E2EE">
        <w:trPr>
          <w:trHeight w:val="1770"/>
          <w:tblCellSpacing w:w="0" w:type="dxa"/>
        </w:trPr>
        <w:tc>
          <w:tcPr>
            <w:tcW w:w="579" w:type="pct"/>
            <w:tcBorders>
              <w:top w:val="outset" w:sz="6" w:space="0" w:color="auto"/>
              <w:left w:val="outset" w:sz="6" w:space="0" w:color="auto"/>
              <w:bottom w:val="outset" w:sz="6" w:space="0" w:color="auto"/>
              <w:right w:val="outset" w:sz="6" w:space="0" w:color="auto"/>
            </w:tcBorders>
          </w:tcPr>
          <w:p w14:paraId="0579B803" w14:textId="77777777" w:rsidR="009C0DF3" w:rsidRPr="00331B95" w:rsidRDefault="009C0DF3">
            <w:pPr>
              <w:rPr>
                <w:rFonts w:ascii="Arial" w:hAnsi="Arial"/>
              </w:rPr>
            </w:pPr>
            <w:r w:rsidRPr="00331B95">
              <w:rPr>
                <w:rFonts w:ascii="Arial" w:hAnsi="Arial"/>
              </w:rPr>
              <w:t>1</w:t>
            </w:r>
          </w:p>
        </w:tc>
        <w:tc>
          <w:tcPr>
            <w:tcW w:w="776" w:type="pct"/>
            <w:tcBorders>
              <w:top w:val="outset" w:sz="6" w:space="0" w:color="auto"/>
              <w:left w:val="outset" w:sz="6" w:space="0" w:color="auto"/>
              <w:bottom w:val="outset" w:sz="6" w:space="0" w:color="auto"/>
              <w:right w:val="outset" w:sz="6" w:space="0" w:color="auto"/>
            </w:tcBorders>
          </w:tcPr>
          <w:p w14:paraId="299501F0" w14:textId="77777777" w:rsidR="009C0DF3" w:rsidRPr="00331B95" w:rsidRDefault="00386E52">
            <w:pPr>
              <w:pStyle w:val="BalloonText"/>
              <w:autoSpaceDE w:val="0"/>
              <w:autoSpaceDN w:val="0"/>
              <w:adjustRightInd w:val="0"/>
              <w:rPr>
                <w:rFonts w:ascii="Arial" w:hAnsi="Arial"/>
                <w:sz w:val="24"/>
              </w:rPr>
            </w:pPr>
            <w:r w:rsidRPr="00331B95">
              <w:rPr>
                <w:rFonts w:ascii="Arial" w:hAnsi="Arial"/>
                <w:sz w:val="24"/>
              </w:rPr>
              <w:t xml:space="preserve">EEE - </w:t>
            </w:r>
            <w:r w:rsidR="009C0DF3" w:rsidRPr="00331B95">
              <w:rPr>
                <w:rFonts w:ascii="Arial" w:hAnsi="Arial"/>
                <w:sz w:val="24"/>
              </w:rPr>
              <w:t>Remote</w:t>
            </w:r>
          </w:p>
        </w:tc>
        <w:tc>
          <w:tcPr>
            <w:tcW w:w="1751" w:type="pct"/>
            <w:tcBorders>
              <w:top w:val="outset" w:sz="6" w:space="0" w:color="auto"/>
              <w:left w:val="outset" w:sz="6" w:space="0" w:color="auto"/>
              <w:bottom w:val="outset" w:sz="6" w:space="0" w:color="auto"/>
              <w:right w:val="outset" w:sz="6" w:space="0" w:color="auto"/>
            </w:tcBorders>
          </w:tcPr>
          <w:p w14:paraId="54782C87" w14:textId="77777777" w:rsidR="009C0DF3" w:rsidRPr="00331B95" w:rsidRDefault="009C0DF3">
            <w:pPr>
              <w:autoSpaceDE w:val="0"/>
              <w:autoSpaceDN w:val="0"/>
              <w:adjustRightInd w:val="0"/>
              <w:rPr>
                <w:rFonts w:ascii="Arial" w:hAnsi="Arial"/>
              </w:rPr>
            </w:pPr>
            <w:r w:rsidRPr="00331B95">
              <w:rPr>
                <w:rFonts w:ascii="Arial" w:hAnsi="Arial"/>
              </w:rPr>
              <w:t>All of the following conditions must be met:</w:t>
            </w:r>
          </w:p>
          <w:p w14:paraId="215116CE" w14:textId="77777777" w:rsidR="009C0DF3" w:rsidRPr="00331B95" w:rsidRDefault="009C0DF3">
            <w:pPr>
              <w:pStyle w:val="Heading3"/>
              <w:rPr>
                <w:b w:val="0"/>
                <w:sz w:val="24"/>
                <w:u w:val="single"/>
              </w:rPr>
            </w:pPr>
            <w:r w:rsidRPr="00331B95">
              <w:rPr>
                <w:b w:val="0"/>
                <w:sz w:val="24"/>
                <w:u w:val="single"/>
              </w:rPr>
              <w:t>Prior Year</w:t>
            </w:r>
          </w:p>
          <w:p w14:paraId="3EE4958F" w14:textId="3CF74EE6" w:rsidR="009C0DF3" w:rsidRPr="00331B95" w:rsidRDefault="00E17BDE">
            <w:pPr>
              <w:autoSpaceDE w:val="0"/>
              <w:autoSpaceDN w:val="0"/>
              <w:adjustRightInd w:val="0"/>
              <w:rPr>
                <w:rFonts w:ascii="Arial" w:hAnsi="Arial"/>
              </w:rPr>
            </w:pPr>
            <w:r w:rsidRPr="00331B95">
              <w:rPr>
                <w:rFonts w:ascii="Arial" w:hAnsi="Arial"/>
              </w:rPr>
              <w:t>No EEE activity detected in</w:t>
            </w:r>
            <w:r w:rsidRPr="00003C86">
              <w:rPr>
                <w:rFonts w:ascii="Arial" w:hAnsi="Arial" w:cs="Arial"/>
              </w:rPr>
              <w:t xml:space="preserve"> </w:t>
            </w:r>
            <w:r w:rsidR="000A22AD" w:rsidRPr="00003C86">
              <w:rPr>
                <w:rFonts w:ascii="Arial" w:hAnsi="Arial" w:cs="Arial"/>
              </w:rPr>
              <w:t>the</w:t>
            </w:r>
            <w:r w:rsidR="000A22AD" w:rsidRPr="00331B95">
              <w:rPr>
                <w:rFonts w:ascii="Arial" w:hAnsi="Arial"/>
              </w:rPr>
              <w:t xml:space="preserve"> </w:t>
            </w:r>
            <w:r w:rsidR="001A2DE6" w:rsidRPr="00331B95">
              <w:rPr>
                <w:rFonts w:ascii="Arial" w:hAnsi="Arial"/>
              </w:rPr>
              <w:t>municipality</w:t>
            </w:r>
            <w:r w:rsidRPr="00331B95">
              <w:rPr>
                <w:rFonts w:ascii="Arial" w:hAnsi="Arial"/>
              </w:rPr>
              <w:t xml:space="preserve"> or focal area in at least 10 years</w:t>
            </w:r>
          </w:p>
          <w:p w14:paraId="624A55AE" w14:textId="77777777" w:rsidR="009C0DF3" w:rsidRPr="00331B95" w:rsidRDefault="009C0DF3">
            <w:pPr>
              <w:autoSpaceDE w:val="0"/>
              <w:autoSpaceDN w:val="0"/>
              <w:adjustRightInd w:val="0"/>
              <w:rPr>
                <w:rFonts w:ascii="Arial" w:hAnsi="Arial"/>
              </w:rPr>
            </w:pPr>
          </w:p>
          <w:p w14:paraId="58C5E008" w14:textId="319558D9" w:rsidR="009C0DF3" w:rsidRPr="00331B95" w:rsidRDefault="00B54DD0">
            <w:pPr>
              <w:autoSpaceDE w:val="0"/>
              <w:autoSpaceDN w:val="0"/>
              <w:adjustRightInd w:val="0"/>
              <w:rPr>
                <w:rFonts w:ascii="Arial" w:hAnsi="Arial"/>
              </w:rPr>
            </w:pPr>
            <w:r w:rsidRPr="00331B95">
              <w:rPr>
                <w:rFonts w:ascii="Arial" w:hAnsi="Arial"/>
              </w:rPr>
              <w:t>AND</w:t>
            </w:r>
          </w:p>
          <w:p w14:paraId="3A307B5B" w14:textId="77777777" w:rsidR="009C0DF3" w:rsidRPr="00331B95" w:rsidRDefault="009C0DF3">
            <w:pPr>
              <w:pStyle w:val="Heading3"/>
              <w:rPr>
                <w:b w:val="0"/>
                <w:sz w:val="24"/>
                <w:u w:val="single"/>
              </w:rPr>
            </w:pPr>
            <w:r w:rsidRPr="00331B95">
              <w:rPr>
                <w:b w:val="0"/>
                <w:sz w:val="24"/>
                <w:u w:val="single"/>
              </w:rPr>
              <w:t>Current Year</w:t>
            </w:r>
          </w:p>
          <w:p w14:paraId="70F933D6" w14:textId="77777777" w:rsidR="009C0DF3" w:rsidRPr="00331B95" w:rsidRDefault="001037F0">
            <w:pPr>
              <w:rPr>
                <w:rFonts w:ascii="Arial" w:hAnsi="Arial"/>
              </w:rPr>
            </w:pPr>
            <w:r w:rsidRPr="00331B95">
              <w:rPr>
                <w:rFonts w:ascii="Arial" w:hAnsi="Arial"/>
              </w:rPr>
              <w:t xml:space="preserve">1. </w:t>
            </w:r>
            <w:r w:rsidR="009C0DF3" w:rsidRPr="00331B95">
              <w:rPr>
                <w:rFonts w:ascii="Arial" w:hAnsi="Arial"/>
              </w:rPr>
              <w:t xml:space="preserve">No current surveillance findings indicating EEE activity in mosquitoes in the focal area                  </w:t>
            </w:r>
          </w:p>
          <w:p w14:paraId="23469A85" w14:textId="77777777" w:rsidR="009640A3" w:rsidRPr="00331B95" w:rsidRDefault="009640A3" w:rsidP="009640A3">
            <w:pPr>
              <w:rPr>
                <w:rFonts w:ascii="Arial" w:hAnsi="Arial"/>
              </w:rPr>
            </w:pPr>
          </w:p>
          <w:p w14:paraId="66A2AADE" w14:textId="497E52B3" w:rsidR="009C0DF3" w:rsidRPr="00331B95" w:rsidRDefault="009C0DF3">
            <w:pPr>
              <w:spacing w:after="240"/>
              <w:rPr>
                <w:rFonts w:ascii="Arial" w:hAnsi="Arial"/>
              </w:rPr>
            </w:pPr>
            <w:r w:rsidRPr="00331B95">
              <w:rPr>
                <w:rFonts w:ascii="Arial" w:hAnsi="Arial"/>
              </w:rPr>
              <w:t>A</w:t>
            </w:r>
            <w:r w:rsidR="00B54DD0" w:rsidRPr="00331B95">
              <w:rPr>
                <w:rFonts w:ascii="Arial" w:hAnsi="Arial"/>
              </w:rPr>
              <w:t>ND</w:t>
            </w:r>
          </w:p>
          <w:p w14:paraId="0981FC97" w14:textId="6C16DCAB" w:rsidR="009C0DF3" w:rsidRPr="00331B95" w:rsidRDefault="001037F0">
            <w:pPr>
              <w:pStyle w:val="BodyText"/>
              <w:rPr>
                <w:rFonts w:ascii="Arial" w:hAnsi="Arial"/>
              </w:rPr>
            </w:pPr>
            <w:r w:rsidRPr="00331B95">
              <w:rPr>
                <w:rFonts w:ascii="Arial" w:hAnsi="Arial"/>
              </w:rPr>
              <w:t xml:space="preserve">2. </w:t>
            </w:r>
            <w:r w:rsidR="00B54DD0" w:rsidRPr="00331B95">
              <w:rPr>
                <w:rFonts w:ascii="Arial" w:hAnsi="Arial"/>
              </w:rPr>
              <w:t xml:space="preserve">No confirmed animal or human EEE cases in the focal area (focal area based on exposure history not </w:t>
            </w:r>
            <w:r w:rsidR="00C813A9" w:rsidRPr="00331B95">
              <w:rPr>
                <w:rFonts w:ascii="Arial" w:hAnsi="Arial"/>
              </w:rPr>
              <w:t xml:space="preserve">necessarily </w:t>
            </w:r>
            <w:r w:rsidR="00B54DD0" w:rsidRPr="00331B95">
              <w:rPr>
                <w:rFonts w:ascii="Arial" w:hAnsi="Arial"/>
              </w:rPr>
              <w:t>residence)</w:t>
            </w:r>
            <w:r w:rsidR="009C0DF3" w:rsidRPr="00331B95">
              <w:rPr>
                <w:rFonts w:ascii="Arial" w:hAnsi="Arial"/>
              </w:rPr>
              <w:t>.</w:t>
            </w:r>
          </w:p>
          <w:p w14:paraId="5AC3DC95" w14:textId="77777777" w:rsidR="009C0DF3" w:rsidRDefault="009C0DF3">
            <w:pPr>
              <w:spacing w:after="240"/>
              <w:rPr>
                <w:rFonts w:ascii="Arial" w:eastAsia="Arial Unicode MS" w:hAnsi="Arial"/>
              </w:rPr>
            </w:pPr>
          </w:p>
          <w:p w14:paraId="26F23505" w14:textId="77777777" w:rsidR="009C0DF3" w:rsidRDefault="009C0DF3">
            <w:pPr>
              <w:rPr>
                <w:rFonts w:ascii="Arial" w:eastAsia="Arial Unicode MS" w:hAnsi="Arial"/>
              </w:rPr>
            </w:pPr>
          </w:p>
        </w:tc>
        <w:tc>
          <w:tcPr>
            <w:tcW w:w="1894" w:type="pct"/>
            <w:tcBorders>
              <w:top w:val="outset" w:sz="6" w:space="0" w:color="auto"/>
              <w:left w:val="outset" w:sz="6" w:space="0" w:color="auto"/>
              <w:bottom w:val="outset" w:sz="6" w:space="0" w:color="auto"/>
              <w:right w:val="outset" w:sz="6" w:space="0" w:color="auto"/>
            </w:tcBorders>
          </w:tcPr>
          <w:p w14:paraId="34E8C214" w14:textId="632DBEAF" w:rsidR="00E17BDE" w:rsidRPr="00331B95" w:rsidRDefault="00E17BDE" w:rsidP="00E17BDE">
            <w:pPr>
              <w:rPr>
                <w:rFonts w:ascii="Arial" w:hAnsi="Arial"/>
              </w:rPr>
            </w:pPr>
            <w:r w:rsidRPr="00331B95">
              <w:rPr>
                <w:rFonts w:ascii="Arial" w:hAnsi="Arial"/>
              </w:rPr>
              <w:t xml:space="preserve">1. </w:t>
            </w:r>
            <w:r w:rsidR="008B4EB2" w:rsidRPr="00331B95">
              <w:rPr>
                <w:rFonts w:ascii="Arial" w:hAnsi="Arial"/>
              </w:rPr>
              <w:t>DPH</w:t>
            </w:r>
            <w:r w:rsidRPr="00331B95">
              <w:rPr>
                <w:rFonts w:ascii="Arial" w:hAnsi="Arial"/>
              </w:rPr>
              <w:t xml:space="preserve"> staff provides educational materials and clinical specimen submission protocols to targeted groups involved in arbovirus surveillance, including, but not limited to, local boards of health, physicians, veterinarians, animal control officers, and stable owners.</w:t>
            </w:r>
          </w:p>
          <w:p w14:paraId="606A5B1F" w14:textId="77777777" w:rsidR="00E17BDE" w:rsidRPr="00331B95" w:rsidRDefault="00E17BDE" w:rsidP="00E17BDE">
            <w:pPr>
              <w:rPr>
                <w:rFonts w:ascii="Arial" w:hAnsi="Arial"/>
              </w:rPr>
            </w:pPr>
          </w:p>
          <w:p w14:paraId="6B3696A4" w14:textId="77777777" w:rsidR="00E17BDE" w:rsidRPr="00331B95" w:rsidRDefault="00E17BDE" w:rsidP="00E17BDE">
            <w:pPr>
              <w:rPr>
                <w:rFonts w:ascii="Arial" w:hAnsi="Arial"/>
              </w:rPr>
            </w:pPr>
            <w:r w:rsidRPr="00331B95">
              <w:rPr>
                <w:rFonts w:ascii="Arial" w:hAnsi="Arial"/>
              </w:rPr>
              <w:t xml:space="preserve">2. Educational efforts directed to the general public on personal prevention steps and source reduction, particularly to those populations at higher risk for severe disease (e.g., </w:t>
            </w:r>
            <w:r w:rsidR="00E36612" w:rsidRPr="00331B95">
              <w:rPr>
                <w:rFonts w:ascii="Arial" w:hAnsi="Arial"/>
              </w:rPr>
              <w:t xml:space="preserve">children and </w:t>
            </w:r>
            <w:r w:rsidRPr="00331B95">
              <w:rPr>
                <w:rFonts w:ascii="Arial" w:hAnsi="Arial"/>
              </w:rPr>
              <w:t>the elderly).</w:t>
            </w:r>
          </w:p>
          <w:p w14:paraId="283DFE60" w14:textId="77777777" w:rsidR="00E17BDE" w:rsidRPr="00331B95" w:rsidRDefault="00E17BDE" w:rsidP="00E17BDE">
            <w:pPr>
              <w:rPr>
                <w:rFonts w:ascii="Arial" w:hAnsi="Arial"/>
              </w:rPr>
            </w:pPr>
          </w:p>
          <w:p w14:paraId="4EEAB024" w14:textId="47CB6E7C" w:rsidR="00E17BDE" w:rsidRPr="00331B95" w:rsidRDefault="00E17BDE" w:rsidP="00EF65EA">
            <w:pPr>
              <w:rPr>
                <w:rFonts w:ascii="Arial" w:hAnsi="Arial"/>
              </w:rPr>
            </w:pPr>
            <w:r w:rsidRPr="00331B95">
              <w:rPr>
                <w:rFonts w:ascii="Arial" w:hAnsi="Arial"/>
              </w:rPr>
              <w:t>3. Passive human and horse surveillance.</w:t>
            </w:r>
          </w:p>
          <w:p w14:paraId="1C742627" w14:textId="77777777" w:rsidR="00E17BDE" w:rsidRPr="00331B95" w:rsidRDefault="00E17BDE" w:rsidP="00EF65EA">
            <w:pPr>
              <w:rPr>
                <w:rFonts w:ascii="Arial" w:hAnsi="Arial"/>
              </w:rPr>
            </w:pPr>
          </w:p>
          <w:p w14:paraId="2EE86E2D" w14:textId="3A1FE9EC" w:rsidR="00E17BDE" w:rsidRPr="00331B95" w:rsidRDefault="001F6F07" w:rsidP="00E17BDE">
            <w:pPr>
              <w:rPr>
                <w:rFonts w:ascii="Arial" w:hAnsi="Arial"/>
              </w:rPr>
            </w:pPr>
            <w:r w:rsidRPr="00331B95">
              <w:rPr>
                <w:rFonts w:ascii="Arial" w:hAnsi="Arial"/>
              </w:rPr>
              <w:t>4</w:t>
            </w:r>
            <w:r w:rsidR="000A22AD" w:rsidRPr="00331B95">
              <w:rPr>
                <w:rFonts w:ascii="Arial" w:hAnsi="Arial"/>
              </w:rPr>
              <w:t>. Emphasize</w:t>
            </w:r>
            <w:r w:rsidR="00E17BDE" w:rsidRPr="00331B95">
              <w:rPr>
                <w:rFonts w:ascii="Arial" w:hAnsi="Arial"/>
              </w:rPr>
              <w:t xml:space="preserve"> the need for schools to comply with MA requirements for filing outdoor IPM plans.</w:t>
            </w:r>
          </w:p>
          <w:p w14:paraId="25D77D2E" w14:textId="0570B0F7" w:rsidR="00E17BDE" w:rsidRPr="00331B95" w:rsidRDefault="00C813A9" w:rsidP="00E17BDE">
            <w:pPr>
              <w:rPr>
                <w:rFonts w:ascii="Arial" w:hAnsi="Arial"/>
              </w:rPr>
            </w:pPr>
            <w:r w:rsidRPr="00331B95">
              <w:rPr>
                <w:rFonts w:ascii="Arial" w:hAnsi="Arial"/>
                <w:noProof/>
                <w:color w:val="2B579A"/>
                <w:shd w:val="clear" w:color="auto" w:fill="E6E6E6"/>
              </w:rPr>
              <mc:AlternateContent>
                <mc:Choice Requires="wps">
                  <w:drawing>
                    <wp:anchor distT="0" distB="0" distL="114300" distR="114300" simplePos="0" relativeHeight="251658242" behindDoc="0" locked="0" layoutInCell="1" allowOverlap="1" wp14:anchorId="4F419AB1" wp14:editId="4FC5F877">
                      <wp:simplePos x="0" y="0"/>
                      <wp:positionH relativeFrom="column">
                        <wp:posOffset>6804</wp:posOffset>
                      </wp:positionH>
                      <wp:positionV relativeFrom="paragraph">
                        <wp:posOffset>110580</wp:posOffset>
                      </wp:positionV>
                      <wp:extent cx="2394857" cy="8980"/>
                      <wp:effectExtent l="0" t="0" r="24765" b="29210"/>
                      <wp:wrapNone/>
                      <wp:docPr id="23" name="Straight Connector 2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394857" cy="8980"/>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419E537B" id="Straight Connector 23" o:spid="_x0000_s1026" alt="&quot;&quot;" style="position:absolute;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5pt,8.7pt" to="189.1pt,9.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wKRYrAEAAEUDAAAOAAAAZHJzL2Uyb0RvYy54bWysUstuGzEMvBfIPwi6x3KcurUXXucQI70U&#10;aYCmH8DosStAL4iK1/77UIrrpOmt6B60lCiOZobc3By8Y3ud0cbQ86vZnDMdZFQ2DD3/9Xh3ueIM&#10;CwQFLgbd86NGfrO9+LSZUqcXcYxO6cwIJGA3pZ6PpaROCJSj9oCzmHSgpInZQ6FtHoTKMBG6d2Ix&#10;n38RU8wq5Sg1Ip3uXpN82/CN0bL8MAZ1Ya7nxK20Nbf1qa5iu4FuyJBGK0804B9YeLCBHj1D7aAA&#10;e872LyhvZY4YTZnJ6EU0xkrdNJCaq/kHNT9HSLppIXMwnW3C/wcr7/e34SGTDVPCDtNDrioOJvv6&#10;J37s0Mw6ns3Sh8IkHS6u159Xy6+cScqt1qvmpXirTRnLNx09q0HPnQ1VCnSw/46F3qOrv6/U4xDv&#10;rHOtHS6wqefr5WJJ4EBDYRwUCn1SPccwcAZuoGmTJTdEjM6qWl1x8Ii3LrM9UMNpTlScHokxZw6w&#10;UIJktK82nhj8UVrp7ADH1+KWOl1zoULrNk8n9m921egpqmNzUdQd9aqhn+aqDsP7PcXvp3/7AgAA&#10;//8DAFBLAwQUAAYACAAAACEAPkPREdsAAAAHAQAADwAAAGRycy9kb3ducmV2LnhtbEyOT0+DQBDF&#10;7yZ+h82YeLMDtFpCWRrjn7tWTOxtCyMQ2VlktxS/veOpniZv3st7v3w7215NNPrOsYZ4EYEirlzd&#10;caOhfHu+SUH5YLg2vWPS8EMetsXlRW6y2p34laZdaJSUsM+MhjaEIUP0VUvW+IUbiMX7dKM1QeTY&#10;YD2ak5TbHpMoukNrOpaF1gz00FL1tTtaDcvv/QuWXH0kOD3evj/F5bDCUuvrq/l+AyrQHM5h+MMX&#10;dCiE6eCOXHvVi44lKGe9AiX2cp0moA7ySFPAIsf//MUvAAAA//8DAFBLAQItABQABgAIAAAAIQC2&#10;gziS/gAAAOEBAAATAAAAAAAAAAAAAAAAAAAAAABbQ29udGVudF9UeXBlc10ueG1sUEsBAi0AFAAG&#10;AAgAAAAhADj9If/WAAAAlAEAAAsAAAAAAAAAAAAAAAAALwEAAF9yZWxzLy5yZWxzUEsBAi0AFAAG&#10;AAgAAAAhAC7ApFisAQAARQMAAA4AAAAAAAAAAAAAAAAALgIAAGRycy9lMm9Eb2MueG1sUEsBAi0A&#10;FAAGAAgAAAAhAD5D0RHbAAAABwEAAA8AAAAAAAAAAAAAAAAABgQAAGRycy9kb3ducmV2LnhtbFBL&#10;BQYAAAAABAAEAPMAAAAOBQAAAAA=&#10;" strokecolor="windowText"/>
                  </w:pict>
                </mc:Fallback>
              </mc:AlternateContent>
            </w:r>
          </w:p>
          <w:p w14:paraId="21E9A754" w14:textId="77777777" w:rsidR="00337614" w:rsidRPr="00331B95" w:rsidRDefault="00337614" w:rsidP="00E17BDE">
            <w:pPr>
              <w:pStyle w:val="BodyText"/>
              <w:spacing w:after="0"/>
              <w:rPr>
                <w:rFonts w:ascii="Arial" w:hAnsi="Arial"/>
              </w:rPr>
            </w:pPr>
          </w:p>
          <w:p w14:paraId="56EA1677" w14:textId="1B8394A1" w:rsidR="00E17BDE" w:rsidRPr="00331B95" w:rsidRDefault="00E17BDE" w:rsidP="00E17BDE">
            <w:pPr>
              <w:pStyle w:val="BodyText"/>
              <w:spacing w:after="0"/>
              <w:rPr>
                <w:rFonts w:ascii="Arial" w:hAnsi="Arial"/>
              </w:rPr>
            </w:pPr>
            <w:r w:rsidRPr="00331B95">
              <w:rPr>
                <w:rFonts w:ascii="Arial" w:hAnsi="Arial"/>
              </w:rPr>
              <w:t xml:space="preserve">For localities participating in local </w:t>
            </w:r>
            <w:r w:rsidR="001F6F07" w:rsidRPr="00331B95">
              <w:rPr>
                <w:rFonts w:ascii="Arial" w:hAnsi="Arial"/>
              </w:rPr>
              <w:t>M</w:t>
            </w:r>
            <w:r w:rsidRPr="00331B95">
              <w:rPr>
                <w:rFonts w:ascii="Arial" w:hAnsi="Arial"/>
              </w:rPr>
              <w:t xml:space="preserve">osquito </w:t>
            </w:r>
            <w:r w:rsidR="001F6F07" w:rsidRPr="00331B95">
              <w:rPr>
                <w:rFonts w:ascii="Arial" w:hAnsi="Arial"/>
              </w:rPr>
              <w:t>C</w:t>
            </w:r>
            <w:r w:rsidRPr="00331B95">
              <w:rPr>
                <w:rFonts w:ascii="Arial" w:hAnsi="Arial"/>
              </w:rPr>
              <w:t xml:space="preserve">ontrol </w:t>
            </w:r>
            <w:r w:rsidR="001F6F07" w:rsidRPr="00331B95">
              <w:rPr>
                <w:rFonts w:ascii="Arial" w:hAnsi="Arial"/>
              </w:rPr>
              <w:t>D</w:t>
            </w:r>
            <w:r w:rsidR="00594BC0" w:rsidRPr="00331B95">
              <w:rPr>
                <w:rFonts w:ascii="Arial" w:hAnsi="Arial"/>
              </w:rPr>
              <w:t>istricts</w:t>
            </w:r>
            <w:r w:rsidRPr="00331B95">
              <w:rPr>
                <w:rFonts w:ascii="Arial" w:hAnsi="Arial"/>
              </w:rPr>
              <w:t>:</w:t>
            </w:r>
          </w:p>
          <w:p w14:paraId="563430DA" w14:textId="77777777" w:rsidR="002C2848" w:rsidRPr="00331B95" w:rsidRDefault="002C2848" w:rsidP="00E17BDE">
            <w:pPr>
              <w:pStyle w:val="BodyText"/>
              <w:spacing w:after="0"/>
              <w:rPr>
                <w:rFonts w:ascii="Arial" w:hAnsi="Arial"/>
              </w:rPr>
            </w:pPr>
          </w:p>
          <w:p w14:paraId="6D6CBB61" w14:textId="6D07AA1C" w:rsidR="00E17BDE" w:rsidRPr="00331B95" w:rsidRDefault="001F6F07" w:rsidP="00E17BDE">
            <w:pPr>
              <w:pStyle w:val="BodyText"/>
              <w:spacing w:after="0"/>
              <w:rPr>
                <w:rFonts w:ascii="Arial" w:hAnsi="Arial"/>
              </w:rPr>
            </w:pPr>
            <w:r w:rsidRPr="00331B95">
              <w:rPr>
                <w:rFonts w:ascii="Arial" w:hAnsi="Arial"/>
              </w:rPr>
              <w:t>5</w:t>
            </w:r>
            <w:r w:rsidR="00E17BDE" w:rsidRPr="00331B95">
              <w:rPr>
                <w:rFonts w:ascii="Arial" w:hAnsi="Arial"/>
              </w:rPr>
              <w:t xml:space="preserve">. Assess mosquito populations, monitor larval and adult mosquito density. </w:t>
            </w:r>
          </w:p>
          <w:p w14:paraId="7F5D6482" w14:textId="77777777" w:rsidR="00E17BDE" w:rsidRPr="00331B95" w:rsidRDefault="00E17BDE" w:rsidP="00E17BDE">
            <w:pPr>
              <w:pStyle w:val="BodyText"/>
              <w:spacing w:after="0"/>
              <w:rPr>
                <w:rFonts w:ascii="Arial" w:hAnsi="Arial"/>
              </w:rPr>
            </w:pPr>
          </w:p>
          <w:p w14:paraId="3CE5BB33" w14:textId="5A15DFEB" w:rsidR="00E17BDE" w:rsidRPr="00331B95" w:rsidRDefault="001F6F07" w:rsidP="00E17BDE">
            <w:pPr>
              <w:pStyle w:val="BodyText"/>
              <w:spacing w:after="0"/>
              <w:rPr>
                <w:rFonts w:ascii="Arial" w:hAnsi="Arial"/>
              </w:rPr>
            </w:pPr>
            <w:r w:rsidRPr="00331B95">
              <w:rPr>
                <w:rFonts w:ascii="Arial" w:hAnsi="Arial"/>
              </w:rPr>
              <w:t>6</w:t>
            </w:r>
            <w:r w:rsidR="00E17BDE" w:rsidRPr="00331B95">
              <w:rPr>
                <w:rFonts w:ascii="Arial" w:hAnsi="Arial"/>
              </w:rPr>
              <w:t>. Routine collection and testing of mosquitoes.</w:t>
            </w:r>
          </w:p>
          <w:p w14:paraId="242C0BE5" w14:textId="14119846" w:rsidR="00E17BDE" w:rsidRPr="00331B95" w:rsidRDefault="00E17BDE" w:rsidP="00EF65EA">
            <w:pPr>
              <w:rPr>
                <w:rFonts w:ascii="Arial" w:hAnsi="Arial"/>
              </w:rPr>
            </w:pPr>
          </w:p>
          <w:p w14:paraId="0CE655CD" w14:textId="755DC950" w:rsidR="009C0DF3" w:rsidRPr="00331B95" w:rsidRDefault="001F6F07">
            <w:pPr>
              <w:rPr>
                <w:rFonts w:ascii="Arial" w:hAnsi="Arial"/>
              </w:rPr>
            </w:pPr>
            <w:r w:rsidRPr="00331B95">
              <w:rPr>
                <w:rFonts w:ascii="Arial" w:hAnsi="Arial"/>
              </w:rPr>
              <w:t>7</w:t>
            </w:r>
            <w:r w:rsidR="000A22AD" w:rsidRPr="00331B95">
              <w:rPr>
                <w:rFonts w:ascii="Arial" w:hAnsi="Arial"/>
              </w:rPr>
              <w:t>. Locally</w:t>
            </w:r>
            <w:r w:rsidR="00E17BDE" w:rsidRPr="00331B95">
              <w:rPr>
                <w:rFonts w:ascii="Arial" w:hAnsi="Arial"/>
              </w:rPr>
              <w:t xml:space="preserve"> determined, standard, adult mosquito </w:t>
            </w:r>
            <w:r w:rsidR="0054271A" w:rsidRPr="00331B95">
              <w:rPr>
                <w:rFonts w:ascii="Arial" w:hAnsi="Arial"/>
              </w:rPr>
              <w:t xml:space="preserve">vector </w:t>
            </w:r>
            <w:r w:rsidR="00E17BDE" w:rsidRPr="00331B95">
              <w:rPr>
                <w:rFonts w:ascii="Arial" w:hAnsi="Arial"/>
              </w:rPr>
              <w:t>control activities are implemented.  No specific supplemental control efforts are recommended.</w:t>
            </w:r>
          </w:p>
        </w:tc>
      </w:tr>
      <w:tr w:rsidR="00003536" w:rsidRPr="00003C86" w14:paraId="30416E56" w14:textId="77777777" w:rsidTr="2107E2EE">
        <w:trPr>
          <w:trHeight w:val="3510"/>
          <w:tblCellSpacing w:w="0" w:type="dxa"/>
        </w:trPr>
        <w:tc>
          <w:tcPr>
            <w:tcW w:w="579" w:type="pct"/>
            <w:tcBorders>
              <w:top w:val="outset" w:sz="6" w:space="0" w:color="auto"/>
              <w:left w:val="outset" w:sz="6" w:space="0" w:color="auto"/>
              <w:bottom w:val="outset" w:sz="6" w:space="0" w:color="auto"/>
              <w:right w:val="outset" w:sz="6" w:space="0" w:color="auto"/>
            </w:tcBorders>
          </w:tcPr>
          <w:p w14:paraId="032B26B2" w14:textId="77777777" w:rsidR="009C0DF3" w:rsidRPr="00331B95" w:rsidRDefault="009C0DF3">
            <w:pPr>
              <w:rPr>
                <w:rFonts w:ascii="Arial" w:hAnsi="Arial"/>
                <w:color w:val="000000"/>
              </w:rPr>
            </w:pPr>
            <w:r w:rsidRPr="00331B95">
              <w:rPr>
                <w:rFonts w:ascii="Arial" w:hAnsi="Arial"/>
                <w:color w:val="000000"/>
              </w:rPr>
              <w:t>2</w:t>
            </w:r>
          </w:p>
        </w:tc>
        <w:tc>
          <w:tcPr>
            <w:tcW w:w="776" w:type="pct"/>
            <w:tcBorders>
              <w:top w:val="outset" w:sz="6" w:space="0" w:color="auto"/>
              <w:left w:val="outset" w:sz="6" w:space="0" w:color="auto"/>
              <w:bottom w:val="outset" w:sz="6" w:space="0" w:color="auto"/>
              <w:right w:val="outset" w:sz="6" w:space="0" w:color="auto"/>
            </w:tcBorders>
          </w:tcPr>
          <w:p w14:paraId="29783722" w14:textId="77777777" w:rsidR="009C0DF3" w:rsidRPr="00331B95" w:rsidRDefault="00386E52">
            <w:pPr>
              <w:autoSpaceDE w:val="0"/>
              <w:autoSpaceDN w:val="0"/>
              <w:adjustRightInd w:val="0"/>
              <w:rPr>
                <w:rFonts w:ascii="Arial" w:hAnsi="Arial"/>
              </w:rPr>
            </w:pPr>
            <w:r w:rsidRPr="00331B95">
              <w:rPr>
                <w:rFonts w:ascii="Arial" w:hAnsi="Arial"/>
              </w:rPr>
              <w:t xml:space="preserve">EEE - </w:t>
            </w:r>
            <w:r w:rsidR="009C0DF3" w:rsidRPr="00331B95">
              <w:rPr>
                <w:rFonts w:ascii="Arial" w:hAnsi="Arial"/>
              </w:rPr>
              <w:t>Low</w:t>
            </w:r>
          </w:p>
        </w:tc>
        <w:tc>
          <w:tcPr>
            <w:tcW w:w="1751" w:type="pct"/>
            <w:tcBorders>
              <w:top w:val="outset" w:sz="6" w:space="0" w:color="auto"/>
              <w:left w:val="outset" w:sz="6" w:space="0" w:color="auto"/>
              <w:bottom w:val="outset" w:sz="6" w:space="0" w:color="auto"/>
              <w:right w:val="outset" w:sz="6" w:space="0" w:color="auto"/>
            </w:tcBorders>
          </w:tcPr>
          <w:p w14:paraId="03E7DD3D" w14:textId="77777777" w:rsidR="009C0DF3" w:rsidRPr="00331B95" w:rsidRDefault="009C0DF3">
            <w:pPr>
              <w:pStyle w:val="BodyText"/>
              <w:spacing w:after="0"/>
              <w:rPr>
                <w:rFonts w:ascii="Arial" w:hAnsi="Arial"/>
                <w:u w:val="single"/>
              </w:rPr>
            </w:pPr>
            <w:r w:rsidRPr="00331B95">
              <w:rPr>
                <w:rFonts w:ascii="Arial" w:hAnsi="Arial"/>
                <w:u w:val="single"/>
              </w:rPr>
              <w:t>Prior Year</w:t>
            </w:r>
          </w:p>
          <w:p w14:paraId="711F1505" w14:textId="77777777" w:rsidR="009C0DF3" w:rsidRPr="00331B95" w:rsidRDefault="00CF2AD5">
            <w:pPr>
              <w:pStyle w:val="BodyText"/>
              <w:spacing w:after="0"/>
              <w:rPr>
                <w:rFonts w:ascii="Arial" w:hAnsi="Arial"/>
              </w:rPr>
            </w:pPr>
            <w:r w:rsidRPr="00331B95">
              <w:rPr>
                <w:rFonts w:ascii="Arial" w:hAnsi="Arial"/>
              </w:rPr>
              <w:t>Any EEE activity detected within the last 10 years</w:t>
            </w:r>
          </w:p>
          <w:p w14:paraId="507652EE" w14:textId="77777777" w:rsidR="009C0DF3" w:rsidRPr="00331B95" w:rsidRDefault="009C0DF3">
            <w:pPr>
              <w:pStyle w:val="BodyText"/>
              <w:spacing w:after="0"/>
              <w:rPr>
                <w:rFonts w:ascii="Arial" w:hAnsi="Arial"/>
              </w:rPr>
            </w:pPr>
          </w:p>
          <w:p w14:paraId="572C3191" w14:textId="77777777" w:rsidR="00B54DD0" w:rsidRPr="00331B95" w:rsidRDefault="00B54DD0" w:rsidP="00B54DD0">
            <w:pPr>
              <w:autoSpaceDE w:val="0"/>
              <w:autoSpaceDN w:val="0"/>
              <w:adjustRightInd w:val="0"/>
              <w:rPr>
                <w:rFonts w:ascii="Arial" w:hAnsi="Arial"/>
              </w:rPr>
            </w:pPr>
            <w:r w:rsidRPr="00331B95">
              <w:rPr>
                <w:rFonts w:ascii="Arial" w:hAnsi="Arial"/>
              </w:rPr>
              <w:t>OR</w:t>
            </w:r>
          </w:p>
          <w:p w14:paraId="557675BF" w14:textId="77777777" w:rsidR="00B54DD0" w:rsidRPr="00331B95" w:rsidRDefault="00B54DD0" w:rsidP="00B54DD0">
            <w:pPr>
              <w:autoSpaceDE w:val="0"/>
              <w:autoSpaceDN w:val="0"/>
              <w:adjustRightInd w:val="0"/>
              <w:rPr>
                <w:rFonts w:ascii="Arial" w:hAnsi="Arial"/>
              </w:rPr>
            </w:pPr>
          </w:p>
          <w:p w14:paraId="3C8FF3B5" w14:textId="77777777" w:rsidR="00B54DD0" w:rsidRPr="00331B95" w:rsidRDefault="00B54DD0" w:rsidP="00B54DD0">
            <w:pPr>
              <w:pStyle w:val="Heading3"/>
              <w:spacing w:before="0" w:after="0"/>
              <w:rPr>
                <w:b w:val="0"/>
                <w:sz w:val="24"/>
                <w:u w:val="single"/>
              </w:rPr>
            </w:pPr>
            <w:r w:rsidRPr="00331B95">
              <w:rPr>
                <w:b w:val="0"/>
                <w:sz w:val="24"/>
                <w:u w:val="single"/>
              </w:rPr>
              <w:t>Current Year</w:t>
            </w:r>
          </w:p>
          <w:p w14:paraId="79853FFE" w14:textId="77878DC5" w:rsidR="00B54DD0" w:rsidRPr="00331B95" w:rsidRDefault="00B54DD0" w:rsidP="00B54DD0">
            <w:pPr>
              <w:rPr>
                <w:rFonts w:ascii="Arial" w:hAnsi="Arial"/>
              </w:rPr>
            </w:pPr>
            <w:r w:rsidRPr="00331B95">
              <w:rPr>
                <w:rFonts w:ascii="Arial" w:hAnsi="Arial"/>
              </w:rPr>
              <w:t xml:space="preserve">1. Sporadic EEE isolations in </w:t>
            </w:r>
            <w:r w:rsidRPr="00331B95">
              <w:rPr>
                <w:rFonts w:ascii="Arial" w:hAnsi="Arial"/>
                <w:i/>
              </w:rPr>
              <w:t>Cs. melanura</w:t>
            </w:r>
            <w:r w:rsidRPr="00331B95">
              <w:rPr>
                <w:rFonts w:ascii="Arial" w:hAnsi="Arial"/>
              </w:rPr>
              <w:t xml:space="preserve"> mosquitoes in the </w:t>
            </w:r>
            <w:r w:rsidR="001A2DE6" w:rsidRPr="00331B95">
              <w:rPr>
                <w:rFonts w:ascii="Arial" w:hAnsi="Arial"/>
              </w:rPr>
              <w:t>municipality</w:t>
            </w:r>
            <w:r w:rsidRPr="00331B95">
              <w:rPr>
                <w:rFonts w:ascii="Arial" w:hAnsi="Arial"/>
              </w:rPr>
              <w:t xml:space="preserve"> or focal area </w:t>
            </w:r>
          </w:p>
          <w:p w14:paraId="07F4D9EE" w14:textId="77777777" w:rsidR="00B54DD0" w:rsidRPr="00331B95" w:rsidRDefault="00B54DD0" w:rsidP="00B54DD0">
            <w:pPr>
              <w:rPr>
                <w:rFonts w:ascii="Arial" w:hAnsi="Arial"/>
              </w:rPr>
            </w:pPr>
          </w:p>
          <w:p w14:paraId="57592D3E" w14:textId="77777777" w:rsidR="00B54DD0" w:rsidRPr="00331B95" w:rsidRDefault="00B54DD0" w:rsidP="00B54DD0">
            <w:pPr>
              <w:pStyle w:val="BalloonText"/>
              <w:rPr>
                <w:rFonts w:ascii="Arial" w:hAnsi="Arial"/>
                <w:sz w:val="24"/>
              </w:rPr>
            </w:pPr>
            <w:r w:rsidRPr="00331B95">
              <w:rPr>
                <w:rFonts w:ascii="Arial" w:hAnsi="Arial"/>
                <w:sz w:val="24"/>
              </w:rPr>
              <w:t>AND</w:t>
            </w:r>
          </w:p>
          <w:p w14:paraId="13297CB1" w14:textId="77777777" w:rsidR="00B54DD0" w:rsidRPr="00331B95" w:rsidRDefault="00B54DD0" w:rsidP="00B54DD0">
            <w:pPr>
              <w:pStyle w:val="BalloonText"/>
              <w:rPr>
                <w:rFonts w:ascii="Arial" w:hAnsi="Arial"/>
                <w:sz w:val="24"/>
              </w:rPr>
            </w:pPr>
          </w:p>
          <w:p w14:paraId="39A14B9F" w14:textId="7E81DA6C" w:rsidR="00B54DD0" w:rsidRPr="00331B95" w:rsidRDefault="00B54DD0" w:rsidP="00B54DD0">
            <w:pPr>
              <w:autoSpaceDE w:val="0"/>
              <w:autoSpaceDN w:val="0"/>
              <w:adjustRightInd w:val="0"/>
              <w:rPr>
                <w:rFonts w:ascii="Arial" w:hAnsi="Arial"/>
              </w:rPr>
            </w:pPr>
            <w:r w:rsidRPr="00331B95">
              <w:rPr>
                <w:rFonts w:ascii="Arial" w:hAnsi="Arial"/>
              </w:rPr>
              <w:t xml:space="preserve">2. No confirmed animal or human cases (focal area based on exposure history not </w:t>
            </w:r>
            <w:r w:rsidR="00C813A9" w:rsidRPr="00331B95">
              <w:rPr>
                <w:rFonts w:ascii="Arial" w:hAnsi="Arial"/>
              </w:rPr>
              <w:t xml:space="preserve">necessarily </w:t>
            </w:r>
            <w:r w:rsidRPr="00331B95">
              <w:rPr>
                <w:rFonts w:ascii="Arial" w:hAnsi="Arial"/>
              </w:rPr>
              <w:t>residence)</w:t>
            </w:r>
          </w:p>
          <w:p w14:paraId="10734869" w14:textId="77777777" w:rsidR="009C0DF3" w:rsidRPr="00331B95" w:rsidRDefault="009C0DF3">
            <w:pPr>
              <w:autoSpaceDE w:val="0"/>
              <w:autoSpaceDN w:val="0"/>
              <w:adjustRightInd w:val="0"/>
              <w:rPr>
                <w:rFonts w:ascii="Arial" w:hAnsi="Arial"/>
              </w:rPr>
            </w:pPr>
          </w:p>
          <w:p w14:paraId="31ADAE1A" w14:textId="77777777" w:rsidR="009C0DF3" w:rsidRPr="00331B95" w:rsidRDefault="009C0DF3">
            <w:pPr>
              <w:rPr>
                <w:rFonts w:ascii="Arial" w:hAnsi="Arial"/>
              </w:rPr>
            </w:pPr>
            <w:r w:rsidRPr="00331B95">
              <w:rPr>
                <w:rFonts w:ascii="Arial" w:hAnsi="Arial"/>
              </w:rPr>
              <w:t>Definitions:</w:t>
            </w:r>
          </w:p>
          <w:p w14:paraId="76ED5326" w14:textId="2CC85B9C" w:rsidR="009C0DF3" w:rsidRPr="00331B95" w:rsidRDefault="009C0DF3" w:rsidP="00337614">
            <w:pPr>
              <w:rPr>
                <w:rFonts w:ascii="Arial" w:hAnsi="Arial"/>
              </w:rPr>
            </w:pPr>
            <w:r w:rsidRPr="00331B95">
              <w:rPr>
                <w:rFonts w:ascii="Arial" w:hAnsi="Arial"/>
                <w:b/>
                <w:i/>
              </w:rPr>
              <w:t>Sporadic</w:t>
            </w:r>
            <w:r w:rsidRPr="00331B95">
              <w:rPr>
                <w:rFonts w:ascii="Arial" w:hAnsi="Arial"/>
              </w:rPr>
              <w:t xml:space="preserve"> EEE activity- when 1-2 mosquito isolates are detected during non-consecutive weeks within one focal area.</w:t>
            </w:r>
          </w:p>
        </w:tc>
        <w:tc>
          <w:tcPr>
            <w:tcW w:w="1894" w:type="pct"/>
            <w:tcBorders>
              <w:top w:val="outset" w:sz="6" w:space="0" w:color="auto"/>
              <w:left w:val="outset" w:sz="6" w:space="0" w:color="auto"/>
              <w:bottom w:val="outset" w:sz="6" w:space="0" w:color="auto"/>
              <w:right w:val="outset" w:sz="6" w:space="0" w:color="auto"/>
            </w:tcBorders>
          </w:tcPr>
          <w:p w14:paraId="099BC8E7" w14:textId="77777777" w:rsidR="009C0DF3" w:rsidRPr="00331B95" w:rsidRDefault="009C0DF3">
            <w:pPr>
              <w:autoSpaceDE w:val="0"/>
              <w:autoSpaceDN w:val="0"/>
              <w:adjustRightInd w:val="0"/>
              <w:rPr>
                <w:rFonts w:ascii="Arial" w:hAnsi="Arial"/>
              </w:rPr>
            </w:pPr>
            <w:r w:rsidRPr="00331B95">
              <w:rPr>
                <w:rFonts w:ascii="Arial" w:hAnsi="Arial"/>
              </w:rPr>
              <w:t xml:space="preserve">Response as in category 1, plus: </w:t>
            </w:r>
          </w:p>
          <w:p w14:paraId="3876EF34" w14:textId="77777777" w:rsidR="009C0DF3" w:rsidRPr="00331B95" w:rsidRDefault="009C0DF3">
            <w:pPr>
              <w:tabs>
                <w:tab w:val="left" w:pos="2430"/>
              </w:tabs>
              <w:autoSpaceDE w:val="0"/>
              <w:autoSpaceDN w:val="0"/>
              <w:adjustRightInd w:val="0"/>
              <w:rPr>
                <w:rFonts w:ascii="Arial" w:hAnsi="Arial"/>
              </w:rPr>
            </w:pPr>
            <w:r w:rsidRPr="00331B95">
              <w:rPr>
                <w:rFonts w:ascii="Arial" w:hAnsi="Arial"/>
              </w:rPr>
              <w:tab/>
            </w:r>
          </w:p>
          <w:p w14:paraId="45C37AF4" w14:textId="2656A79E" w:rsidR="009C0DF3" w:rsidRPr="00331B95" w:rsidRDefault="009C0DF3">
            <w:pPr>
              <w:autoSpaceDE w:val="0"/>
              <w:autoSpaceDN w:val="0"/>
              <w:adjustRightInd w:val="0"/>
              <w:rPr>
                <w:rFonts w:ascii="Arial" w:hAnsi="Arial"/>
              </w:rPr>
            </w:pPr>
            <w:r w:rsidRPr="00331B95">
              <w:rPr>
                <w:rFonts w:ascii="Arial" w:hAnsi="Arial"/>
              </w:rPr>
              <w:t xml:space="preserve">1. Expand </w:t>
            </w:r>
            <w:r w:rsidR="001A2DE6" w:rsidRPr="00331B95">
              <w:rPr>
                <w:rFonts w:ascii="Arial" w:hAnsi="Arial"/>
              </w:rPr>
              <w:t>municipality</w:t>
            </w:r>
            <w:r w:rsidRPr="00331B95">
              <w:rPr>
                <w:rFonts w:ascii="Arial" w:hAnsi="Arial"/>
              </w:rPr>
              <w:t xml:space="preserve"> outreach and public education programs, particularly among high-risk populations, focused on risk potential and personal protection, emphasizing source reduction.  </w:t>
            </w:r>
          </w:p>
          <w:p w14:paraId="5997953D" w14:textId="27452080" w:rsidR="001F6F07" w:rsidRPr="00331B95" w:rsidRDefault="001F6F07" w:rsidP="00EF65EA">
            <w:pPr>
              <w:autoSpaceDE w:val="0"/>
              <w:autoSpaceDN w:val="0"/>
              <w:adjustRightInd w:val="0"/>
              <w:rPr>
                <w:rFonts w:ascii="Arial" w:hAnsi="Arial"/>
              </w:rPr>
            </w:pPr>
          </w:p>
          <w:p w14:paraId="21FC9216" w14:textId="2A010650" w:rsidR="001F6F07" w:rsidRPr="00331B95" w:rsidRDefault="001F6F07">
            <w:pPr>
              <w:autoSpaceDE w:val="0"/>
              <w:autoSpaceDN w:val="0"/>
              <w:adjustRightInd w:val="0"/>
              <w:rPr>
                <w:rFonts w:ascii="Arial" w:hAnsi="Arial"/>
              </w:rPr>
            </w:pPr>
            <w:r w:rsidRPr="00331B95">
              <w:rPr>
                <w:rFonts w:ascii="Arial" w:hAnsi="Arial"/>
              </w:rPr>
              <w:t xml:space="preserve">2. Public health alert sent out by DPH in response to </w:t>
            </w:r>
            <w:r w:rsidR="000A22AD" w:rsidRPr="00003C86">
              <w:rPr>
                <w:rFonts w:ascii="Arial" w:hAnsi="Arial" w:cs="Arial"/>
              </w:rPr>
              <w:t xml:space="preserve">the </w:t>
            </w:r>
            <w:r w:rsidRPr="00331B95">
              <w:rPr>
                <w:rFonts w:ascii="Arial" w:hAnsi="Arial"/>
              </w:rPr>
              <w:t xml:space="preserve">first EEE virus positive mosquito </w:t>
            </w:r>
            <w:r w:rsidR="000A22AD" w:rsidRPr="00003C86">
              <w:rPr>
                <w:rFonts w:ascii="Arial" w:hAnsi="Arial" w:cs="Arial"/>
              </w:rPr>
              <w:t>sample</w:t>
            </w:r>
            <w:r w:rsidRPr="00331B95">
              <w:rPr>
                <w:rFonts w:ascii="Arial" w:hAnsi="Arial"/>
              </w:rPr>
              <w:t xml:space="preserve"> detected during the season. The alert will summarize current surveillance information and emphasize personal prevention strategies</w:t>
            </w:r>
          </w:p>
          <w:p w14:paraId="7750AD0B" w14:textId="18897949" w:rsidR="009C0DF3" w:rsidRPr="00331B95" w:rsidRDefault="009C0DF3">
            <w:pPr>
              <w:autoSpaceDE w:val="0"/>
              <w:autoSpaceDN w:val="0"/>
              <w:adjustRightInd w:val="0"/>
              <w:rPr>
                <w:rFonts w:ascii="Arial" w:hAnsi="Arial"/>
              </w:rPr>
            </w:pPr>
          </w:p>
          <w:p w14:paraId="55B43E08" w14:textId="6CFEB17F" w:rsidR="002D4137" w:rsidRPr="00331B95" w:rsidRDefault="00F07E56" w:rsidP="00CC5242">
            <w:pPr>
              <w:pStyle w:val="BodyText"/>
              <w:spacing w:after="0"/>
              <w:rPr>
                <w:rFonts w:ascii="Arial" w:hAnsi="Arial"/>
              </w:rPr>
            </w:pPr>
            <w:r w:rsidRPr="00331B95">
              <w:rPr>
                <w:rFonts w:ascii="Arial" w:hAnsi="Arial"/>
                <w:noProof/>
                <w:color w:val="2B579A"/>
                <w:shd w:val="clear" w:color="auto" w:fill="E6E6E6"/>
              </w:rPr>
              <mc:AlternateContent>
                <mc:Choice Requires="wps">
                  <w:drawing>
                    <wp:anchor distT="0" distB="0" distL="114300" distR="114300" simplePos="0" relativeHeight="251658243" behindDoc="0" locked="0" layoutInCell="1" allowOverlap="1" wp14:anchorId="2F403AFF" wp14:editId="78D9C199">
                      <wp:simplePos x="0" y="0"/>
                      <wp:positionH relativeFrom="column">
                        <wp:posOffset>-1905</wp:posOffset>
                      </wp:positionH>
                      <wp:positionV relativeFrom="paragraph">
                        <wp:posOffset>33474</wp:posOffset>
                      </wp:positionV>
                      <wp:extent cx="2299063" cy="0"/>
                      <wp:effectExtent l="0" t="0" r="0" b="0"/>
                      <wp:wrapNone/>
                      <wp:docPr id="25" name="Straight Connector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2299063" cy="0"/>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5365427D" id="Straight Connector 25" o:spid="_x0000_s1026" alt="&quot;&quot;" style="position:absolute;flip:y;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5pt,2.65pt" to="180.9pt,2.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5H7DsAEAAEwDAAAOAAAAZHJzL2Uyb0RvYy54bWysU01vEzEQvSP1P1i+N94uakVW2fTQqFwQ&#10;VKJwn/pj15K/5DHZ5N8zdtJQ4IbYgzXjsZ/fezO7uT94x/Y6o41h5DerjjMdZFQ2TCP/9vx4/YEz&#10;LBAUuBj0yI8a+f326t1mSYPu4xyd0pkRSMBhSSOfS0mDEChn7QFXMelARROzh0JpnoTKsBC6d6Lv&#10;ujuxxKxSjlIj0u7uVOTbhm+MluWLMagLcyMnbqWtua0vdRXbDQxThjRbeaYB/8DCgw306AVqBwXY&#10;j2z/gvJW5ojRlJWMXkRjrNRNA6m56f5Q83WGpJsWMgfTxSb8f7Dy8/4hPGWyYUk4YHrKVcXBZM+M&#10;s+k79bTpIqbs0Gw7XmzTh8Ikbfb9et3dvedMvtbECaJCpYzlo46e1WDkzoaqCAbYf8JCz9LR1yN1&#10;O8RH61zrigtsGfn6tr8lZKDZMA4KhT6pkWOYOAM30dDJkhsiRmdVvV1x8IgPLrM9UN9pXFRcnoku&#10;Zw6wUIE0tK/2nxj8drXS2QHOp8utdD7mQoXWbazO7H+5VqOXqI7NTFEzallDP49XnYm3OcVvf4Lt&#10;TwAAAP//AwBQSwMEFAAGAAgAAAAhAJfiKUvZAAAABQEAAA8AAABkcnMvZG93bnJldi54bWxMj8FO&#10;wzAQRO9I/IO1SNxaJ61aQYhTUQQSN5TAB2ziJYmI11HsNoGvZ+ECp9VoRrNv8sPiBnWmKfSeDaTr&#10;BBRx423PrYG316fVDagQkS0OnsnAJwU4FJcXOWbWz1zSuYqtkhIOGRroYhwzrUPTkcOw9iOxeO9+&#10;chhFTq22E85S7ga9SZK9dtizfOhwpIeOmo/q5AzML7dlicnw/JUuVf240UfPu6Mx11fL/R2oSEv8&#10;C8MPvqBDIUy1P7ENajCw2krQwE6OuNt9KkPqX62LXP+nL74BAAD//wMAUEsBAi0AFAAGAAgAAAAh&#10;ALaDOJL+AAAA4QEAABMAAAAAAAAAAAAAAAAAAAAAAFtDb250ZW50X1R5cGVzXS54bWxQSwECLQAU&#10;AAYACAAAACEAOP0h/9YAAACUAQAACwAAAAAAAAAAAAAAAAAvAQAAX3JlbHMvLnJlbHNQSwECLQAU&#10;AAYACAAAACEAsOR+w7ABAABMAwAADgAAAAAAAAAAAAAAAAAuAgAAZHJzL2Uyb0RvYy54bWxQSwEC&#10;LQAUAAYACAAAACEAl+IpS9kAAAAFAQAADwAAAAAAAAAAAAAAAAAKBAAAZHJzL2Rvd25yZXYueG1s&#10;UEsFBgAAAAAEAAQA8wAAABAFAAAAAA==&#10;" strokecolor="windowText"/>
                  </w:pict>
                </mc:Fallback>
              </mc:AlternateContent>
            </w:r>
          </w:p>
          <w:p w14:paraId="6D0B66FE" w14:textId="5D13A52B" w:rsidR="00CC5242" w:rsidRPr="00331B95" w:rsidRDefault="00CC5242" w:rsidP="00CC5242">
            <w:pPr>
              <w:pStyle w:val="BodyText"/>
              <w:spacing w:after="0"/>
              <w:rPr>
                <w:rFonts w:ascii="Arial" w:hAnsi="Arial"/>
              </w:rPr>
            </w:pPr>
            <w:r w:rsidRPr="00331B95">
              <w:rPr>
                <w:rFonts w:ascii="Arial" w:hAnsi="Arial"/>
              </w:rPr>
              <w:t xml:space="preserve">For localities participating in local </w:t>
            </w:r>
            <w:r w:rsidR="001F6F07" w:rsidRPr="00331B95">
              <w:rPr>
                <w:rFonts w:ascii="Arial" w:hAnsi="Arial"/>
              </w:rPr>
              <w:t>M</w:t>
            </w:r>
            <w:r w:rsidRPr="00331B95">
              <w:rPr>
                <w:rFonts w:ascii="Arial" w:hAnsi="Arial"/>
              </w:rPr>
              <w:t xml:space="preserve">osquito </w:t>
            </w:r>
            <w:r w:rsidR="001F6F07" w:rsidRPr="00331B95">
              <w:rPr>
                <w:rFonts w:ascii="Arial" w:hAnsi="Arial"/>
              </w:rPr>
              <w:t>C</w:t>
            </w:r>
            <w:r w:rsidRPr="00331B95">
              <w:rPr>
                <w:rFonts w:ascii="Arial" w:hAnsi="Arial"/>
              </w:rPr>
              <w:t xml:space="preserve">ontrol </w:t>
            </w:r>
            <w:r w:rsidR="001F6F07" w:rsidRPr="00331B95">
              <w:rPr>
                <w:rFonts w:ascii="Arial" w:hAnsi="Arial"/>
              </w:rPr>
              <w:t>D</w:t>
            </w:r>
            <w:r w:rsidR="0092723C" w:rsidRPr="00331B95">
              <w:rPr>
                <w:rFonts w:ascii="Arial" w:hAnsi="Arial"/>
              </w:rPr>
              <w:t>istricts</w:t>
            </w:r>
            <w:r w:rsidRPr="00331B95">
              <w:rPr>
                <w:rFonts w:ascii="Arial" w:hAnsi="Arial"/>
              </w:rPr>
              <w:t>:</w:t>
            </w:r>
          </w:p>
          <w:p w14:paraId="5CC6796A" w14:textId="26955E9B" w:rsidR="009C0DF3" w:rsidRPr="00331B95" w:rsidRDefault="009C0DF3">
            <w:pPr>
              <w:autoSpaceDE w:val="0"/>
              <w:autoSpaceDN w:val="0"/>
              <w:adjustRightInd w:val="0"/>
              <w:rPr>
                <w:rFonts w:ascii="Arial" w:hAnsi="Arial"/>
              </w:rPr>
            </w:pPr>
          </w:p>
          <w:p w14:paraId="1E3D49B5" w14:textId="1DCDFE5C" w:rsidR="009C0DF3" w:rsidRPr="00331B95" w:rsidRDefault="009C0DF3" w:rsidP="00337614">
            <w:pPr>
              <w:autoSpaceDE w:val="0"/>
              <w:autoSpaceDN w:val="0"/>
              <w:adjustRightInd w:val="0"/>
              <w:rPr>
                <w:rFonts w:ascii="Arial" w:hAnsi="Arial"/>
              </w:rPr>
            </w:pPr>
            <w:r w:rsidRPr="00331B95">
              <w:rPr>
                <w:rFonts w:ascii="Arial" w:hAnsi="Arial"/>
              </w:rPr>
              <w:t xml:space="preserve">3. Locally established standard adult mosquito </w:t>
            </w:r>
            <w:r w:rsidR="0054271A" w:rsidRPr="00331B95">
              <w:rPr>
                <w:rFonts w:ascii="Arial" w:hAnsi="Arial"/>
              </w:rPr>
              <w:t xml:space="preserve">vector </w:t>
            </w:r>
            <w:r w:rsidRPr="00331B95">
              <w:rPr>
                <w:rFonts w:ascii="Arial" w:hAnsi="Arial"/>
              </w:rPr>
              <w:t>control activities continue</w:t>
            </w:r>
            <w:r w:rsidR="00E17BDE" w:rsidRPr="00331B95">
              <w:rPr>
                <w:rFonts w:ascii="Arial" w:hAnsi="Arial"/>
              </w:rPr>
              <w:t>.</w:t>
            </w:r>
          </w:p>
        </w:tc>
      </w:tr>
      <w:tr w:rsidR="00003536" w:rsidRPr="00003C86" w14:paraId="78CAC567" w14:textId="77777777" w:rsidTr="2107E2EE">
        <w:trPr>
          <w:trHeight w:val="6030"/>
          <w:tblCellSpacing w:w="0" w:type="dxa"/>
        </w:trPr>
        <w:tc>
          <w:tcPr>
            <w:tcW w:w="579" w:type="pct"/>
            <w:tcBorders>
              <w:top w:val="outset" w:sz="6" w:space="0" w:color="auto"/>
              <w:left w:val="outset" w:sz="6" w:space="0" w:color="auto"/>
              <w:bottom w:val="outset" w:sz="6" w:space="0" w:color="auto"/>
              <w:right w:val="outset" w:sz="6" w:space="0" w:color="auto"/>
            </w:tcBorders>
          </w:tcPr>
          <w:p w14:paraId="59329AF4" w14:textId="77777777" w:rsidR="009C0DF3" w:rsidRPr="00331B95" w:rsidRDefault="009C0DF3">
            <w:pPr>
              <w:rPr>
                <w:rFonts w:ascii="Arial" w:hAnsi="Arial"/>
                <w:color w:val="000000"/>
              </w:rPr>
            </w:pPr>
            <w:r w:rsidRPr="00331B95">
              <w:rPr>
                <w:rFonts w:ascii="Arial" w:hAnsi="Arial"/>
                <w:color w:val="000000"/>
              </w:rPr>
              <w:t>3</w:t>
            </w:r>
          </w:p>
        </w:tc>
        <w:tc>
          <w:tcPr>
            <w:tcW w:w="776" w:type="pct"/>
            <w:tcBorders>
              <w:top w:val="outset" w:sz="6" w:space="0" w:color="auto"/>
              <w:left w:val="outset" w:sz="6" w:space="0" w:color="auto"/>
              <w:bottom w:val="outset" w:sz="6" w:space="0" w:color="auto"/>
              <w:right w:val="outset" w:sz="6" w:space="0" w:color="auto"/>
            </w:tcBorders>
          </w:tcPr>
          <w:p w14:paraId="056F67F3" w14:textId="77777777" w:rsidR="009C0DF3" w:rsidRPr="00331B95" w:rsidRDefault="00386E52">
            <w:pPr>
              <w:spacing w:after="240"/>
              <w:rPr>
                <w:rFonts w:ascii="Arial" w:hAnsi="Arial"/>
                <w:color w:val="000000"/>
              </w:rPr>
            </w:pPr>
            <w:r w:rsidRPr="00331B95">
              <w:rPr>
                <w:rFonts w:ascii="Arial" w:hAnsi="Arial"/>
                <w:color w:val="000000"/>
              </w:rPr>
              <w:t xml:space="preserve">EEE - </w:t>
            </w:r>
            <w:r w:rsidR="009C0DF3" w:rsidRPr="00331B95">
              <w:rPr>
                <w:rFonts w:ascii="Arial" w:hAnsi="Arial"/>
                <w:color w:val="000000"/>
              </w:rPr>
              <w:t>Moderate</w:t>
            </w:r>
          </w:p>
        </w:tc>
        <w:tc>
          <w:tcPr>
            <w:tcW w:w="1751" w:type="pct"/>
            <w:tcBorders>
              <w:top w:val="outset" w:sz="6" w:space="0" w:color="auto"/>
              <w:left w:val="outset" w:sz="6" w:space="0" w:color="auto"/>
              <w:bottom w:val="outset" w:sz="6" w:space="0" w:color="auto"/>
              <w:right w:val="outset" w:sz="6" w:space="0" w:color="auto"/>
            </w:tcBorders>
          </w:tcPr>
          <w:p w14:paraId="1DF37892" w14:textId="045BF578" w:rsidR="009C0DF3" w:rsidRPr="00331B95" w:rsidRDefault="009C0DF3" w:rsidP="2D73E016">
            <w:pPr>
              <w:pStyle w:val="Heading5"/>
              <w:spacing w:before="0" w:after="0"/>
              <w:rPr>
                <w:rFonts w:ascii="Arial" w:hAnsi="Arial"/>
                <w:b w:val="0"/>
                <w:i w:val="0"/>
                <w:sz w:val="24"/>
              </w:rPr>
            </w:pPr>
            <w:r w:rsidRPr="00331B95">
              <w:rPr>
                <w:rFonts w:ascii="Arial" w:hAnsi="Arial"/>
                <w:b w:val="0"/>
                <w:i w:val="0"/>
                <w:sz w:val="24"/>
                <w:u w:val="single"/>
              </w:rPr>
              <w:t>Prior</w:t>
            </w:r>
            <w:r w:rsidR="01929DF0" w:rsidRPr="00331B95">
              <w:rPr>
                <w:rFonts w:ascii="Arial" w:hAnsi="Arial"/>
                <w:b w:val="0"/>
                <w:i w:val="0"/>
                <w:sz w:val="24"/>
                <w:u w:val="single"/>
              </w:rPr>
              <w:t xml:space="preserve"> </w:t>
            </w:r>
            <w:r w:rsidRPr="00331B95">
              <w:rPr>
                <w:rFonts w:ascii="Arial" w:hAnsi="Arial"/>
                <w:b w:val="0"/>
                <w:i w:val="0"/>
                <w:sz w:val="24"/>
                <w:u w:val="single"/>
              </w:rPr>
              <w:t>Year</w:t>
            </w:r>
            <w:r w:rsidRPr="00331B95">
              <w:rPr>
                <w:rFonts w:ascii="Arial" w:hAnsi="Arial"/>
                <w:b w:val="0"/>
                <w:i w:val="0"/>
                <w:sz w:val="24"/>
              </w:rPr>
              <w:t xml:space="preserve">                                                                 </w:t>
            </w:r>
            <w:r w:rsidR="00CF2AD5" w:rsidRPr="00331B95">
              <w:rPr>
                <w:rFonts w:ascii="Arial" w:hAnsi="Arial"/>
                <w:b w:val="0"/>
                <w:i w:val="0"/>
                <w:sz w:val="24"/>
              </w:rPr>
              <w:t>S</w:t>
            </w:r>
            <w:r w:rsidRPr="00331B95">
              <w:rPr>
                <w:rFonts w:ascii="Arial" w:hAnsi="Arial"/>
                <w:b w:val="0"/>
                <w:i w:val="0"/>
                <w:sz w:val="24"/>
              </w:rPr>
              <w:t xml:space="preserve">ustained EEE activity in </w:t>
            </w:r>
            <w:r w:rsidR="3F1D47C3" w:rsidRPr="00331B95">
              <w:rPr>
                <w:rFonts w:ascii="Arial" w:hAnsi="Arial"/>
                <w:b w:val="0"/>
                <w:i w:val="0"/>
                <w:sz w:val="24"/>
              </w:rPr>
              <w:t xml:space="preserve">bird-biting </w:t>
            </w:r>
            <w:r w:rsidRPr="00331B95">
              <w:rPr>
                <w:rFonts w:ascii="Arial" w:hAnsi="Arial"/>
                <w:b w:val="0"/>
                <w:i w:val="0"/>
                <w:sz w:val="24"/>
              </w:rPr>
              <w:t>mosquitoes</w:t>
            </w:r>
            <w:r w:rsidR="3F1D47C3" w:rsidRPr="00331B95">
              <w:rPr>
                <w:rFonts w:ascii="Arial" w:hAnsi="Arial"/>
                <w:b w:val="0"/>
                <w:i w:val="0"/>
                <w:sz w:val="24"/>
              </w:rPr>
              <w:t>; or EEE isolat</w:t>
            </w:r>
            <w:r w:rsidR="62F9D09B" w:rsidRPr="00331B95">
              <w:rPr>
                <w:rFonts w:ascii="Arial" w:hAnsi="Arial"/>
                <w:b w:val="0"/>
                <w:i w:val="0"/>
                <w:sz w:val="24"/>
              </w:rPr>
              <w:t>e</w:t>
            </w:r>
            <w:r w:rsidR="102421CE" w:rsidRPr="00331B95">
              <w:rPr>
                <w:rFonts w:ascii="Arial" w:hAnsi="Arial"/>
                <w:b w:val="0"/>
                <w:i w:val="0"/>
                <w:sz w:val="24"/>
              </w:rPr>
              <w:t xml:space="preserve"> from mammal-biting mosquitoes; </w:t>
            </w:r>
            <w:r w:rsidR="00CF2AD5" w:rsidRPr="00331B95">
              <w:rPr>
                <w:rFonts w:ascii="Arial" w:hAnsi="Arial"/>
                <w:b w:val="0"/>
                <w:i w:val="0"/>
                <w:sz w:val="24"/>
              </w:rPr>
              <w:t xml:space="preserve">or confirmation of one human or animal EEE case </w:t>
            </w:r>
            <w:r w:rsidR="11C7C7A6" w:rsidRPr="00331B95">
              <w:rPr>
                <w:rFonts w:ascii="Arial" w:hAnsi="Arial"/>
                <w:b w:val="0"/>
                <w:i w:val="0"/>
                <w:sz w:val="24"/>
              </w:rPr>
              <w:t xml:space="preserve">with exposure </w:t>
            </w:r>
            <w:r w:rsidR="00CF2AD5" w:rsidRPr="00331B95">
              <w:rPr>
                <w:rFonts w:ascii="Arial" w:hAnsi="Arial"/>
                <w:b w:val="0"/>
                <w:i w:val="0"/>
                <w:sz w:val="24"/>
              </w:rPr>
              <w:t xml:space="preserve">in the </w:t>
            </w:r>
            <w:r w:rsidR="001A2DE6" w:rsidRPr="00331B95">
              <w:rPr>
                <w:rFonts w:ascii="Arial" w:hAnsi="Arial"/>
                <w:b w:val="0"/>
                <w:i w:val="0"/>
                <w:sz w:val="24"/>
              </w:rPr>
              <w:t>municipality</w:t>
            </w:r>
            <w:r w:rsidR="00CF2AD5" w:rsidRPr="00331B95">
              <w:rPr>
                <w:rFonts w:ascii="Arial" w:hAnsi="Arial"/>
                <w:b w:val="0"/>
                <w:i w:val="0"/>
                <w:sz w:val="24"/>
              </w:rPr>
              <w:t xml:space="preserve"> or focal area</w:t>
            </w:r>
          </w:p>
          <w:p w14:paraId="206541B9" w14:textId="77777777" w:rsidR="009C0DF3" w:rsidRPr="00331B95" w:rsidRDefault="009C0DF3">
            <w:pPr>
              <w:widowControl w:val="0"/>
              <w:rPr>
                <w:rFonts w:ascii="Arial" w:hAnsi="Arial"/>
              </w:rPr>
            </w:pPr>
          </w:p>
          <w:p w14:paraId="67971106" w14:textId="0EA933E9" w:rsidR="009C0DF3" w:rsidRPr="00331B95" w:rsidRDefault="009C0DF3">
            <w:pPr>
              <w:widowControl w:val="0"/>
              <w:rPr>
                <w:rFonts w:ascii="Arial" w:hAnsi="Arial"/>
              </w:rPr>
            </w:pPr>
            <w:r w:rsidRPr="00331B95">
              <w:rPr>
                <w:rFonts w:ascii="Arial" w:hAnsi="Arial"/>
              </w:rPr>
              <w:t>O</w:t>
            </w:r>
            <w:r w:rsidR="00B54DD0" w:rsidRPr="00331B95">
              <w:rPr>
                <w:rFonts w:ascii="Arial" w:hAnsi="Arial"/>
              </w:rPr>
              <w:t>R</w:t>
            </w:r>
          </w:p>
          <w:p w14:paraId="29750393" w14:textId="77777777" w:rsidR="009C0DF3" w:rsidRPr="00331B95" w:rsidRDefault="009C0DF3">
            <w:pPr>
              <w:widowControl w:val="0"/>
              <w:rPr>
                <w:rFonts w:ascii="Arial" w:hAnsi="Arial"/>
              </w:rPr>
            </w:pPr>
            <w:r w:rsidRPr="00331B95">
              <w:rPr>
                <w:rFonts w:ascii="Arial" w:hAnsi="Arial"/>
              </w:rPr>
              <w:t xml:space="preserve"> </w:t>
            </w:r>
          </w:p>
          <w:p w14:paraId="0916E391" w14:textId="56E4BE3B" w:rsidR="009C0DF3" w:rsidRPr="00331B95" w:rsidRDefault="21A9080E">
            <w:pPr>
              <w:rPr>
                <w:rFonts w:ascii="Arial" w:hAnsi="Arial"/>
                <w:u w:val="single"/>
              </w:rPr>
            </w:pPr>
            <w:r w:rsidRPr="00331B95">
              <w:rPr>
                <w:rFonts w:ascii="Arial" w:hAnsi="Arial"/>
                <w:u w:val="single"/>
              </w:rPr>
              <w:t xml:space="preserve">Current </w:t>
            </w:r>
            <w:r w:rsidR="18C061ED" w:rsidRPr="00003C86">
              <w:rPr>
                <w:rFonts w:ascii="Arial" w:hAnsi="Arial" w:cs="Arial"/>
                <w:u w:val="single"/>
              </w:rPr>
              <w:t>Y</w:t>
            </w:r>
            <w:r w:rsidRPr="00003C86">
              <w:rPr>
                <w:rFonts w:ascii="Arial" w:hAnsi="Arial" w:cs="Arial"/>
                <w:u w:val="single"/>
              </w:rPr>
              <w:t>ear</w:t>
            </w:r>
          </w:p>
          <w:p w14:paraId="4E24D7E4" w14:textId="686884F2" w:rsidR="009C0DF3" w:rsidRPr="00331B95" w:rsidRDefault="00CF2AD5">
            <w:pPr>
              <w:rPr>
                <w:rFonts w:ascii="Arial" w:hAnsi="Arial"/>
              </w:rPr>
            </w:pPr>
            <w:r w:rsidRPr="00331B95">
              <w:rPr>
                <w:rFonts w:ascii="Arial" w:hAnsi="Arial"/>
              </w:rPr>
              <w:t>1</w:t>
            </w:r>
            <w:r w:rsidR="009640A3" w:rsidRPr="00331B95">
              <w:rPr>
                <w:rFonts w:ascii="Arial" w:hAnsi="Arial"/>
              </w:rPr>
              <w:t xml:space="preserve">. </w:t>
            </w:r>
            <w:r w:rsidR="009C0DF3" w:rsidRPr="00331B95">
              <w:rPr>
                <w:rFonts w:ascii="Arial" w:hAnsi="Arial"/>
              </w:rPr>
              <w:t xml:space="preserve">Sustained EEE activity in </w:t>
            </w:r>
            <w:r w:rsidR="009C0DF3" w:rsidRPr="00331B95">
              <w:rPr>
                <w:rFonts w:ascii="Arial" w:hAnsi="Arial"/>
                <w:i/>
              </w:rPr>
              <w:t>Cs. melanura</w:t>
            </w:r>
            <w:r w:rsidRPr="00331B95">
              <w:rPr>
                <w:rFonts w:ascii="Arial" w:hAnsi="Arial"/>
              </w:rPr>
              <w:t xml:space="preserve"> </w:t>
            </w:r>
            <w:r w:rsidR="009C0DF3" w:rsidRPr="00331B95">
              <w:rPr>
                <w:rFonts w:ascii="Arial" w:hAnsi="Arial"/>
              </w:rPr>
              <w:t xml:space="preserve">with minimum infection rates that are </w:t>
            </w:r>
            <w:r w:rsidR="00D61EF8" w:rsidRPr="00331B95">
              <w:rPr>
                <w:rFonts w:ascii="Arial" w:hAnsi="Arial"/>
              </w:rPr>
              <w:t>above</w:t>
            </w:r>
            <w:r w:rsidR="009C0DF3" w:rsidRPr="00331B95">
              <w:rPr>
                <w:rFonts w:ascii="Arial" w:hAnsi="Arial"/>
              </w:rPr>
              <w:t xml:space="preserve"> mean levels for focal area trap sites </w:t>
            </w:r>
          </w:p>
          <w:p w14:paraId="767B11BA" w14:textId="77777777" w:rsidR="009C0DF3" w:rsidRPr="00331B95" w:rsidRDefault="009C0DF3">
            <w:pPr>
              <w:rPr>
                <w:rFonts w:ascii="Arial" w:hAnsi="Arial"/>
              </w:rPr>
            </w:pPr>
            <w:r w:rsidRPr="00331B95">
              <w:rPr>
                <w:rFonts w:ascii="Arial" w:hAnsi="Arial"/>
              </w:rPr>
              <w:t xml:space="preserve">                     </w:t>
            </w:r>
          </w:p>
          <w:p w14:paraId="2D4664EE" w14:textId="5853DD5C" w:rsidR="00B54DD0" w:rsidRPr="00331B95" w:rsidRDefault="009C0DF3">
            <w:pPr>
              <w:rPr>
                <w:rFonts w:ascii="Arial" w:hAnsi="Arial"/>
              </w:rPr>
            </w:pPr>
            <w:r w:rsidRPr="00331B95">
              <w:rPr>
                <w:rFonts w:ascii="Arial" w:hAnsi="Arial"/>
              </w:rPr>
              <w:t xml:space="preserve"> O</w:t>
            </w:r>
            <w:r w:rsidR="00B54DD0" w:rsidRPr="00331B95">
              <w:rPr>
                <w:rFonts w:ascii="Arial" w:hAnsi="Arial"/>
              </w:rPr>
              <w:t>R</w:t>
            </w:r>
          </w:p>
          <w:p w14:paraId="6A640CD8" w14:textId="0C393190" w:rsidR="009C0DF3" w:rsidRPr="00331B95" w:rsidRDefault="009C0DF3">
            <w:pPr>
              <w:rPr>
                <w:rFonts w:ascii="Arial" w:hAnsi="Arial"/>
              </w:rPr>
            </w:pPr>
          </w:p>
          <w:p w14:paraId="1B4DB97A" w14:textId="702489D3" w:rsidR="009640A3" w:rsidRPr="00331B95" w:rsidRDefault="00CF2AD5" w:rsidP="009640A3">
            <w:pPr>
              <w:rPr>
                <w:rFonts w:ascii="Arial" w:hAnsi="Arial"/>
              </w:rPr>
            </w:pPr>
            <w:r w:rsidRPr="00331B95">
              <w:rPr>
                <w:rFonts w:ascii="Arial" w:hAnsi="Arial"/>
              </w:rPr>
              <w:t>2</w:t>
            </w:r>
            <w:r w:rsidR="009640A3" w:rsidRPr="00331B95">
              <w:rPr>
                <w:rFonts w:ascii="Arial" w:hAnsi="Arial"/>
              </w:rPr>
              <w:t>. A single EEE isolate from mammal-biting mosquitoes (bridge vector species)</w:t>
            </w:r>
          </w:p>
          <w:p w14:paraId="18AFAB26" w14:textId="77777777" w:rsidR="00B54DD0" w:rsidRPr="00331B95" w:rsidRDefault="00B54DD0" w:rsidP="00B54DD0">
            <w:pPr>
              <w:rPr>
                <w:rFonts w:ascii="Arial" w:hAnsi="Arial"/>
              </w:rPr>
            </w:pPr>
          </w:p>
          <w:p w14:paraId="178A3963" w14:textId="2FBFD740" w:rsidR="00337614" w:rsidRPr="00331B95" w:rsidRDefault="00C81890" w:rsidP="00EE1286">
            <w:pPr>
              <w:autoSpaceDE w:val="0"/>
              <w:autoSpaceDN w:val="0"/>
              <w:adjustRightInd w:val="0"/>
              <w:rPr>
                <w:rFonts w:ascii="Arial" w:hAnsi="Arial"/>
              </w:rPr>
            </w:pPr>
            <w:r w:rsidRPr="00331B95">
              <w:rPr>
                <w:rFonts w:ascii="Arial" w:hAnsi="Arial"/>
              </w:rPr>
              <w:t>OR</w:t>
            </w:r>
          </w:p>
          <w:p w14:paraId="1A0EC65F" w14:textId="77777777" w:rsidR="00337614" w:rsidRPr="00331B95" w:rsidRDefault="00337614" w:rsidP="00EE1286">
            <w:pPr>
              <w:autoSpaceDE w:val="0"/>
              <w:autoSpaceDN w:val="0"/>
              <w:adjustRightInd w:val="0"/>
              <w:rPr>
                <w:rFonts w:ascii="Arial" w:hAnsi="Arial"/>
              </w:rPr>
            </w:pPr>
          </w:p>
          <w:p w14:paraId="50F0BB2D" w14:textId="15C0D88C" w:rsidR="00EE1286" w:rsidRPr="00331B95" w:rsidRDefault="00EE1286" w:rsidP="00EE1286">
            <w:pPr>
              <w:autoSpaceDE w:val="0"/>
              <w:autoSpaceDN w:val="0"/>
              <w:adjustRightInd w:val="0"/>
              <w:rPr>
                <w:rFonts w:ascii="Arial" w:hAnsi="Arial"/>
                <w:color w:val="000000"/>
              </w:rPr>
            </w:pPr>
            <w:bookmarkStart w:id="9" w:name="_Hlk42499834"/>
            <w:r w:rsidRPr="00331B95">
              <w:rPr>
                <w:rFonts w:ascii="Arial" w:hAnsi="Arial"/>
              </w:rPr>
              <w:t xml:space="preserve">3. </w:t>
            </w:r>
            <w:r w:rsidR="00337614" w:rsidRPr="00331B95">
              <w:rPr>
                <w:rFonts w:ascii="Arial" w:hAnsi="Arial"/>
              </w:rPr>
              <w:t>C</w:t>
            </w:r>
            <w:r w:rsidRPr="00331B95">
              <w:rPr>
                <w:rFonts w:ascii="Arial" w:hAnsi="Arial"/>
                <w:color w:val="000000"/>
              </w:rPr>
              <w:t>ombination of the following factors indicative of persistent or increasing risk</w:t>
            </w:r>
          </w:p>
          <w:p w14:paraId="3E497DE5" w14:textId="77777777" w:rsidR="00EE1286" w:rsidRPr="00331B95" w:rsidRDefault="00EE1286" w:rsidP="00EE1286">
            <w:pPr>
              <w:pStyle w:val="ListParagraph"/>
              <w:numPr>
                <w:ilvl w:val="0"/>
                <w:numId w:val="33"/>
              </w:numPr>
              <w:ind w:left="390" w:hanging="270"/>
              <w:rPr>
                <w:rFonts w:ascii="Arial" w:hAnsi="Arial"/>
                <w:color w:val="000000"/>
              </w:rPr>
            </w:pPr>
            <w:r w:rsidRPr="00331B95">
              <w:rPr>
                <w:rFonts w:ascii="Arial" w:hAnsi="Arial"/>
                <w:color w:val="000000"/>
              </w:rPr>
              <w:t>Time of season with enough time remaining for additional amplification of virus</w:t>
            </w:r>
          </w:p>
          <w:p w14:paraId="246F9E26" w14:textId="11F2F9B6" w:rsidR="00EE1286" w:rsidRPr="00331B95" w:rsidRDefault="4CFC8E10" w:rsidP="00EE1286">
            <w:pPr>
              <w:pStyle w:val="ListParagraph"/>
              <w:numPr>
                <w:ilvl w:val="0"/>
                <w:numId w:val="33"/>
              </w:numPr>
              <w:ind w:left="390" w:hanging="270"/>
              <w:rPr>
                <w:rFonts w:ascii="Arial" w:hAnsi="Arial"/>
                <w:color w:val="000000"/>
              </w:rPr>
            </w:pPr>
            <w:r w:rsidRPr="00331B95">
              <w:rPr>
                <w:rFonts w:ascii="Arial" w:hAnsi="Arial"/>
                <w:color w:val="000000" w:themeColor="text1"/>
              </w:rPr>
              <w:t>Weather conditions likely to increase risk (</w:t>
            </w:r>
            <w:r w:rsidR="346248A6" w:rsidRPr="00003C86">
              <w:rPr>
                <w:rFonts w:ascii="Arial" w:hAnsi="Arial" w:cs="Arial"/>
                <w:color w:val="000000" w:themeColor="text1"/>
              </w:rPr>
              <w:t xml:space="preserve">e.g. </w:t>
            </w:r>
            <w:r w:rsidRPr="00331B95">
              <w:rPr>
                <w:rFonts w:ascii="Arial" w:hAnsi="Arial"/>
                <w:color w:val="000000" w:themeColor="text1"/>
              </w:rPr>
              <w:t>above average temperatures, above average precipitation particularly the prior fall and spring)</w:t>
            </w:r>
          </w:p>
          <w:p w14:paraId="6912D71E" w14:textId="77777777" w:rsidR="00EE1286" w:rsidRPr="00331B95" w:rsidRDefault="00EE1286" w:rsidP="00EE1286">
            <w:pPr>
              <w:pStyle w:val="ListParagraph"/>
              <w:numPr>
                <w:ilvl w:val="0"/>
                <w:numId w:val="33"/>
              </w:numPr>
              <w:ind w:left="390" w:hanging="270"/>
              <w:rPr>
                <w:rFonts w:ascii="Arial" w:hAnsi="Arial"/>
              </w:rPr>
            </w:pPr>
            <w:r w:rsidRPr="00331B95">
              <w:rPr>
                <w:rFonts w:ascii="Arial" w:hAnsi="Arial"/>
                <w:color w:val="000000"/>
              </w:rPr>
              <w:t xml:space="preserve">Larger than average </w:t>
            </w:r>
            <w:proofErr w:type="spellStart"/>
            <w:r w:rsidRPr="00331B95">
              <w:rPr>
                <w:rFonts w:ascii="Arial" w:hAnsi="Arial"/>
                <w:i/>
                <w:color w:val="000000"/>
              </w:rPr>
              <w:t>Culiseta</w:t>
            </w:r>
            <w:proofErr w:type="spellEnd"/>
            <w:r w:rsidRPr="00331B95">
              <w:rPr>
                <w:rFonts w:ascii="Arial" w:hAnsi="Arial"/>
                <w:i/>
                <w:color w:val="000000"/>
              </w:rPr>
              <w:t xml:space="preserve"> melanura </w:t>
            </w:r>
            <w:r w:rsidRPr="00331B95">
              <w:rPr>
                <w:rFonts w:ascii="Arial" w:hAnsi="Arial"/>
                <w:color w:val="000000"/>
              </w:rPr>
              <w:t xml:space="preserve">and </w:t>
            </w:r>
            <w:proofErr w:type="spellStart"/>
            <w:r w:rsidRPr="00331B95">
              <w:rPr>
                <w:rFonts w:ascii="Arial" w:hAnsi="Arial"/>
                <w:i/>
                <w:color w:val="000000"/>
              </w:rPr>
              <w:t>Cq</w:t>
            </w:r>
            <w:proofErr w:type="spellEnd"/>
            <w:r w:rsidRPr="00331B95">
              <w:rPr>
                <w:rFonts w:ascii="Arial" w:hAnsi="Arial"/>
                <w:i/>
                <w:color w:val="000000"/>
              </w:rPr>
              <w:t>. perturbans</w:t>
            </w:r>
            <w:r w:rsidRPr="00331B95">
              <w:rPr>
                <w:rFonts w:ascii="Arial" w:hAnsi="Arial"/>
                <w:color w:val="000000"/>
              </w:rPr>
              <w:t xml:space="preserve"> populations</w:t>
            </w:r>
          </w:p>
          <w:bookmarkEnd w:id="9"/>
          <w:p w14:paraId="3E2B39AF" w14:textId="60957238" w:rsidR="009C0DF3" w:rsidRPr="00331B95" w:rsidRDefault="009C0DF3">
            <w:pPr>
              <w:rPr>
                <w:rFonts w:ascii="Arial" w:hAnsi="Arial"/>
              </w:rPr>
            </w:pPr>
          </w:p>
          <w:p w14:paraId="264597C4" w14:textId="0481838E" w:rsidR="00B54DD0" w:rsidRPr="00331B95" w:rsidRDefault="00B54DD0" w:rsidP="00B54DD0">
            <w:pPr>
              <w:rPr>
                <w:rFonts w:ascii="Arial" w:hAnsi="Arial"/>
              </w:rPr>
            </w:pPr>
            <w:r w:rsidRPr="00331B95">
              <w:rPr>
                <w:rFonts w:ascii="Arial" w:hAnsi="Arial"/>
              </w:rPr>
              <w:t>AND</w:t>
            </w:r>
          </w:p>
          <w:p w14:paraId="56DBEE34" w14:textId="77777777" w:rsidR="00B54DD0" w:rsidRPr="00331B95" w:rsidRDefault="00B54DD0" w:rsidP="00B54DD0">
            <w:pPr>
              <w:rPr>
                <w:rFonts w:ascii="Arial" w:hAnsi="Arial"/>
              </w:rPr>
            </w:pPr>
          </w:p>
          <w:p w14:paraId="4E4E1CFA" w14:textId="095A8339" w:rsidR="00B54DD0" w:rsidRPr="00331B95" w:rsidRDefault="00337614" w:rsidP="00B54DD0">
            <w:pPr>
              <w:rPr>
                <w:rFonts w:ascii="Arial" w:hAnsi="Arial"/>
              </w:rPr>
            </w:pPr>
            <w:r w:rsidRPr="00331B95">
              <w:rPr>
                <w:rFonts w:ascii="Arial" w:hAnsi="Arial"/>
              </w:rPr>
              <w:t xml:space="preserve">4. </w:t>
            </w:r>
            <w:r w:rsidR="00B54DD0" w:rsidRPr="00331B95">
              <w:rPr>
                <w:rFonts w:ascii="Arial" w:hAnsi="Arial"/>
              </w:rPr>
              <w:t xml:space="preserve">No confirmed animal or human EEE cases in </w:t>
            </w:r>
            <w:r w:rsidR="000A22AD" w:rsidRPr="00003C86">
              <w:rPr>
                <w:rFonts w:ascii="Arial" w:hAnsi="Arial" w:cs="Arial"/>
              </w:rPr>
              <w:t xml:space="preserve">the </w:t>
            </w:r>
            <w:r w:rsidR="00B54DD0" w:rsidRPr="00331B95">
              <w:rPr>
                <w:rFonts w:ascii="Arial" w:hAnsi="Arial"/>
              </w:rPr>
              <w:t>current year (focal area based on exposure history not</w:t>
            </w:r>
            <w:r w:rsidR="00C813A9" w:rsidRPr="00331B95">
              <w:rPr>
                <w:rFonts w:ascii="Arial" w:hAnsi="Arial"/>
              </w:rPr>
              <w:t xml:space="preserve"> necessarily</w:t>
            </w:r>
            <w:r w:rsidR="00B54DD0" w:rsidRPr="00331B95">
              <w:rPr>
                <w:rFonts w:ascii="Arial" w:hAnsi="Arial"/>
              </w:rPr>
              <w:t xml:space="preserve"> residence)</w:t>
            </w:r>
          </w:p>
          <w:p w14:paraId="3E8FD30E" w14:textId="77777777" w:rsidR="00A600FF" w:rsidRPr="00331B95" w:rsidRDefault="00A600FF">
            <w:pPr>
              <w:rPr>
                <w:rFonts w:ascii="Arial" w:hAnsi="Arial"/>
              </w:rPr>
            </w:pPr>
          </w:p>
          <w:p w14:paraId="2D283A96" w14:textId="77777777" w:rsidR="001F6F07" w:rsidRPr="00331B95" w:rsidRDefault="009C0DF3" w:rsidP="001F6F07">
            <w:pPr>
              <w:rPr>
                <w:rFonts w:ascii="Arial" w:hAnsi="Arial"/>
              </w:rPr>
            </w:pPr>
            <w:r w:rsidRPr="00331B95">
              <w:rPr>
                <w:rFonts w:ascii="Arial" w:hAnsi="Arial"/>
              </w:rPr>
              <w:t xml:space="preserve"> </w:t>
            </w:r>
            <w:r w:rsidR="001F6F07" w:rsidRPr="00331B95">
              <w:rPr>
                <w:rFonts w:ascii="Arial" w:hAnsi="Arial"/>
              </w:rPr>
              <w:t>Definitions:</w:t>
            </w:r>
          </w:p>
          <w:p w14:paraId="1F5C2442" w14:textId="77777777" w:rsidR="001F6F07" w:rsidRPr="00331B95" w:rsidRDefault="001F6F07" w:rsidP="001F6F07">
            <w:pPr>
              <w:rPr>
                <w:rFonts w:ascii="Arial" w:hAnsi="Arial"/>
              </w:rPr>
            </w:pPr>
          </w:p>
          <w:p w14:paraId="2EA08F49" w14:textId="2CE7AA41" w:rsidR="009C0DF3" w:rsidRPr="00331B95" w:rsidRDefault="001F6F07" w:rsidP="001F6F07">
            <w:pPr>
              <w:rPr>
                <w:rFonts w:ascii="Arial" w:hAnsi="Arial"/>
                <w:color w:val="FF0000"/>
              </w:rPr>
            </w:pPr>
            <w:r w:rsidRPr="00331B95">
              <w:rPr>
                <w:rFonts w:ascii="Arial" w:hAnsi="Arial"/>
                <w:b/>
                <w:i/>
              </w:rPr>
              <w:t>Sustained</w:t>
            </w:r>
            <w:r w:rsidRPr="00331B95">
              <w:rPr>
                <w:rFonts w:ascii="Arial" w:hAnsi="Arial"/>
              </w:rPr>
              <w:t xml:space="preserve"> EEE activity- when mosquito isolates are detected for 2 or more consecutive weeks within one focal area</w:t>
            </w:r>
            <w:r w:rsidR="009C0DF3" w:rsidRPr="00331B95">
              <w:rPr>
                <w:rFonts w:ascii="Arial" w:hAnsi="Arial"/>
              </w:rPr>
              <w:t xml:space="preserve"> </w:t>
            </w:r>
          </w:p>
        </w:tc>
        <w:tc>
          <w:tcPr>
            <w:tcW w:w="1894" w:type="pct"/>
            <w:tcBorders>
              <w:top w:val="outset" w:sz="6" w:space="0" w:color="auto"/>
              <w:left w:val="outset" w:sz="6" w:space="0" w:color="auto"/>
              <w:bottom w:val="outset" w:sz="6" w:space="0" w:color="auto"/>
              <w:right w:val="outset" w:sz="6" w:space="0" w:color="auto"/>
            </w:tcBorders>
          </w:tcPr>
          <w:p w14:paraId="60A5BD22" w14:textId="77777777" w:rsidR="009C0DF3" w:rsidRPr="00331B95" w:rsidRDefault="009C0DF3">
            <w:pPr>
              <w:autoSpaceDE w:val="0"/>
              <w:autoSpaceDN w:val="0"/>
              <w:adjustRightInd w:val="0"/>
              <w:rPr>
                <w:rFonts w:ascii="Arial" w:hAnsi="Arial"/>
              </w:rPr>
            </w:pPr>
            <w:r w:rsidRPr="00331B95">
              <w:rPr>
                <w:rFonts w:ascii="Arial" w:hAnsi="Arial"/>
              </w:rPr>
              <w:t>Response as in category 2, plus:</w:t>
            </w:r>
          </w:p>
          <w:p w14:paraId="5155A47B" w14:textId="77777777" w:rsidR="009C0DF3" w:rsidRPr="00331B95" w:rsidRDefault="009C0DF3">
            <w:pPr>
              <w:autoSpaceDE w:val="0"/>
              <w:autoSpaceDN w:val="0"/>
              <w:adjustRightInd w:val="0"/>
              <w:rPr>
                <w:rFonts w:ascii="Arial" w:hAnsi="Arial"/>
              </w:rPr>
            </w:pPr>
          </w:p>
          <w:p w14:paraId="5D93E86F" w14:textId="77777777" w:rsidR="009C0DF3" w:rsidRPr="00331B95" w:rsidRDefault="009C0DF3" w:rsidP="009640A3">
            <w:pPr>
              <w:autoSpaceDE w:val="0"/>
              <w:autoSpaceDN w:val="0"/>
              <w:adjustRightInd w:val="0"/>
              <w:rPr>
                <w:rFonts w:ascii="Arial" w:hAnsi="Arial"/>
              </w:rPr>
            </w:pPr>
            <w:r w:rsidRPr="00331B95">
              <w:rPr>
                <w:rFonts w:ascii="Arial" w:hAnsi="Arial"/>
              </w:rPr>
              <w:t>1. Outreach and public health educational efforts are intensified including media alerts as needed.</w:t>
            </w:r>
          </w:p>
          <w:p w14:paraId="0E48DDCB" w14:textId="77777777" w:rsidR="009C0DF3" w:rsidRPr="00331B95" w:rsidRDefault="009C0DF3">
            <w:pPr>
              <w:autoSpaceDE w:val="0"/>
              <w:autoSpaceDN w:val="0"/>
              <w:adjustRightInd w:val="0"/>
              <w:rPr>
                <w:rFonts w:ascii="Arial" w:hAnsi="Arial"/>
              </w:rPr>
            </w:pPr>
          </w:p>
          <w:p w14:paraId="1C7164B4" w14:textId="46621018" w:rsidR="00CC5242" w:rsidRPr="00331B95" w:rsidRDefault="00CC5242" w:rsidP="00CC5242">
            <w:pPr>
              <w:rPr>
                <w:rFonts w:ascii="Arial" w:hAnsi="Arial"/>
              </w:rPr>
            </w:pPr>
            <w:r w:rsidRPr="00331B95">
              <w:rPr>
                <w:rFonts w:ascii="Arial" w:hAnsi="Arial"/>
              </w:rPr>
              <w:t>2</w:t>
            </w:r>
            <w:r w:rsidR="009C0DF3" w:rsidRPr="00331B95">
              <w:rPr>
                <w:rFonts w:ascii="Arial" w:hAnsi="Arial"/>
              </w:rPr>
              <w:t xml:space="preserve">. </w:t>
            </w:r>
            <w:r w:rsidR="00EE1286" w:rsidRPr="00331B95">
              <w:rPr>
                <w:rFonts w:ascii="Arial" w:hAnsi="Arial"/>
              </w:rPr>
              <w:t>P</w:t>
            </w:r>
            <w:r w:rsidR="009C0DF3" w:rsidRPr="00331B95">
              <w:rPr>
                <w:rFonts w:ascii="Arial" w:hAnsi="Arial"/>
              </w:rPr>
              <w:t>ublic health alert</w:t>
            </w:r>
            <w:r w:rsidR="00EE1286" w:rsidRPr="00331B95">
              <w:rPr>
                <w:rFonts w:ascii="Arial" w:hAnsi="Arial"/>
              </w:rPr>
              <w:t xml:space="preserve"> may be</w:t>
            </w:r>
            <w:r w:rsidR="009C0DF3" w:rsidRPr="00331B95">
              <w:rPr>
                <w:rFonts w:ascii="Arial" w:hAnsi="Arial"/>
              </w:rPr>
              <w:t xml:space="preserve"> sent out by </w:t>
            </w:r>
            <w:r w:rsidR="008B4EB2" w:rsidRPr="00331B95">
              <w:rPr>
                <w:rFonts w:ascii="Arial" w:hAnsi="Arial"/>
              </w:rPr>
              <w:t>DPH</w:t>
            </w:r>
            <w:r w:rsidR="009C0DF3" w:rsidRPr="00331B95">
              <w:rPr>
                <w:rFonts w:ascii="Arial" w:hAnsi="Arial"/>
              </w:rPr>
              <w:t xml:space="preserve"> in response to first </w:t>
            </w:r>
            <w:r w:rsidR="000A22AD" w:rsidRPr="00003C86">
              <w:rPr>
                <w:rFonts w:ascii="Arial" w:hAnsi="Arial" w:cs="Arial"/>
              </w:rPr>
              <w:t>sample</w:t>
            </w:r>
            <w:r w:rsidR="009C0DF3" w:rsidRPr="00331B95">
              <w:rPr>
                <w:rFonts w:ascii="Arial" w:hAnsi="Arial"/>
              </w:rPr>
              <w:t xml:space="preserve"> of EEE positive mammal-biting mosquitoes detected during the season. The alert will summarize current surveillance information and emphasize personal prevention strategies.</w:t>
            </w:r>
          </w:p>
          <w:p w14:paraId="45310A75" w14:textId="77777777" w:rsidR="00CC5242" w:rsidRPr="00331B95" w:rsidRDefault="00CC5242" w:rsidP="00CC5242">
            <w:pPr>
              <w:rPr>
                <w:rFonts w:ascii="Arial" w:hAnsi="Arial"/>
              </w:rPr>
            </w:pPr>
          </w:p>
          <w:p w14:paraId="056B05C5" w14:textId="77777777" w:rsidR="009C0DF3" w:rsidRPr="00331B95" w:rsidRDefault="00CC5242" w:rsidP="00CC5242">
            <w:pPr>
              <w:rPr>
                <w:rFonts w:ascii="Arial" w:hAnsi="Arial"/>
              </w:rPr>
            </w:pPr>
            <w:r w:rsidRPr="00331B95">
              <w:rPr>
                <w:rFonts w:ascii="Arial" w:hAnsi="Arial"/>
              </w:rPr>
              <w:t>3</w:t>
            </w:r>
            <w:r w:rsidR="009C0DF3" w:rsidRPr="00331B95">
              <w:rPr>
                <w:rFonts w:ascii="Arial" w:hAnsi="Arial"/>
              </w:rPr>
              <w:t xml:space="preserve">. HHAN (Health and Homeland Alert Network) alerts or phone calls are provided to local boards of health upon confirmation of EEE in any specimen; advise health care facilities of increased risk status and corresponding needs to send specimens to </w:t>
            </w:r>
            <w:r w:rsidR="002242F2" w:rsidRPr="00331B95">
              <w:rPr>
                <w:rFonts w:ascii="Arial" w:hAnsi="Arial"/>
              </w:rPr>
              <w:t>the MA SPHL</w:t>
            </w:r>
            <w:r w:rsidR="009C0DF3" w:rsidRPr="00331B95">
              <w:rPr>
                <w:rFonts w:ascii="Arial" w:hAnsi="Arial"/>
              </w:rPr>
              <w:t xml:space="preserve"> for testing.</w:t>
            </w:r>
          </w:p>
          <w:p w14:paraId="75C9132E" w14:textId="77777777" w:rsidR="0054271A" w:rsidRPr="00331B95" w:rsidRDefault="0054271A" w:rsidP="00CC5242">
            <w:pPr>
              <w:rPr>
                <w:rFonts w:ascii="Arial" w:hAnsi="Arial"/>
              </w:rPr>
            </w:pPr>
          </w:p>
          <w:p w14:paraId="3DF1C9E4" w14:textId="171AEC2E" w:rsidR="0054271A" w:rsidRPr="00331B95" w:rsidRDefault="0054271A" w:rsidP="0054271A">
            <w:pPr>
              <w:autoSpaceDE w:val="0"/>
              <w:autoSpaceDN w:val="0"/>
              <w:adjustRightInd w:val="0"/>
              <w:rPr>
                <w:rFonts w:ascii="Arial" w:hAnsi="Arial"/>
              </w:rPr>
            </w:pPr>
            <w:r w:rsidRPr="00331B95">
              <w:rPr>
                <w:rFonts w:ascii="Arial" w:hAnsi="Arial"/>
              </w:rPr>
              <w:t xml:space="preserve">4. Supplemental mosquito trapping and testing in areas with positive EEE findings if </w:t>
            </w:r>
            <w:r w:rsidR="008B4EB2" w:rsidRPr="00331B95">
              <w:rPr>
                <w:rFonts w:ascii="Arial" w:hAnsi="Arial"/>
              </w:rPr>
              <w:t>DPH</w:t>
            </w:r>
            <w:r w:rsidRPr="00331B95">
              <w:rPr>
                <w:rFonts w:ascii="Arial" w:hAnsi="Arial"/>
              </w:rPr>
              <w:t xml:space="preserve"> resources allow.  Notify all boards of health of positive findings.  </w:t>
            </w:r>
          </w:p>
          <w:p w14:paraId="7EE35CCD" w14:textId="77777777" w:rsidR="00337614" w:rsidRPr="00331B95" w:rsidRDefault="00337614" w:rsidP="0054271A">
            <w:pPr>
              <w:autoSpaceDE w:val="0"/>
              <w:autoSpaceDN w:val="0"/>
              <w:adjustRightInd w:val="0"/>
              <w:rPr>
                <w:rFonts w:ascii="Arial" w:hAnsi="Arial"/>
              </w:rPr>
            </w:pPr>
          </w:p>
          <w:p w14:paraId="10623E8E" w14:textId="772F0BBC" w:rsidR="00CC5242" w:rsidRPr="00331B95" w:rsidRDefault="00EE1286" w:rsidP="00CC5242">
            <w:pPr>
              <w:rPr>
                <w:rFonts w:ascii="Arial" w:hAnsi="Arial"/>
              </w:rPr>
            </w:pPr>
            <w:r w:rsidRPr="00331B95">
              <w:rPr>
                <w:rFonts w:ascii="Arial" w:hAnsi="Arial"/>
              </w:rPr>
              <w:t xml:space="preserve">5. In years with evidence of early and escalating activity, especially during outbreak cycles, DPH may begin </w:t>
            </w:r>
            <w:r w:rsidR="00251186" w:rsidRPr="00331B95">
              <w:rPr>
                <w:rFonts w:ascii="Arial" w:hAnsi="Arial"/>
              </w:rPr>
              <w:t>consulting with MDAR, MCDs, the SRMCB and MAG about the possible need for intensifications of mosquito control methods.</w:t>
            </w:r>
            <w:bookmarkStart w:id="10" w:name="_Hlk40535372"/>
          </w:p>
          <w:p w14:paraId="274C5223" w14:textId="62E221FB" w:rsidR="00337614" w:rsidRPr="00331B95" w:rsidRDefault="00337614" w:rsidP="00CC5242">
            <w:pPr>
              <w:pStyle w:val="BodyText"/>
              <w:spacing w:after="0"/>
              <w:rPr>
                <w:rFonts w:ascii="Arial" w:hAnsi="Arial"/>
              </w:rPr>
            </w:pPr>
            <w:r w:rsidRPr="00331B95">
              <w:rPr>
                <w:rFonts w:ascii="Arial" w:hAnsi="Arial"/>
                <w:noProof/>
                <w:color w:val="2B579A"/>
                <w:shd w:val="clear" w:color="auto" w:fill="E6E6E6"/>
              </w:rPr>
              <mc:AlternateContent>
                <mc:Choice Requires="wps">
                  <w:drawing>
                    <wp:anchor distT="0" distB="0" distL="114300" distR="114300" simplePos="0" relativeHeight="251658244" behindDoc="0" locked="0" layoutInCell="1" allowOverlap="1" wp14:anchorId="41AB78A6" wp14:editId="54E5041D">
                      <wp:simplePos x="0" y="0"/>
                      <wp:positionH relativeFrom="column">
                        <wp:posOffset>41638</wp:posOffset>
                      </wp:positionH>
                      <wp:positionV relativeFrom="paragraph">
                        <wp:posOffset>82641</wp:posOffset>
                      </wp:positionV>
                      <wp:extent cx="2394857" cy="0"/>
                      <wp:effectExtent l="0" t="0" r="0" b="0"/>
                      <wp:wrapNone/>
                      <wp:docPr id="27" name="Straight Connector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2394857" cy="0"/>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48E3E619" id="Straight Connector 27" o:spid="_x0000_s1026" alt="&quot;&quot;" style="position:absolute;flip:y;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3pt,6.5pt" to="191.85pt,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wFkNsAEAAEwDAAAOAAAAZHJzL2Uyb0RvYy54bWysU8FuEzEQvSPxD5bvxGkg0K6y6aFRuSCo&#10;ROE+9dq7lmyP5THZ5O8ZO2kocEPswZrx2M/vvZnd3B6CF3uTyWHs5dViKYWJGgcXx15+e7x/cy0F&#10;FYgDeIyml0dD8nb7+tVmTp1Z4YR+MFkwSKRuTr2cSkmdUqQnE4AWmEzkosUcoHCaRzVkmBk9eLVa&#10;Lt+rGfOQMmpDxLu7U1FuG761Rpcv1pIpwveSuZW25rY+1VVtN9CNGdLk9JkG/AOLAC7yoxeoHRQQ&#10;P7L7Cyo4nZHQloXGoNBap03TwGquln+o+TpBMk0Lm0PpYhP9P1j9eX8XHzLbMCfqKD3kquJgcxDW&#10;u/Sde9p0MVNxaLYdL7aZQxGaN1dvb95drz9IoZ9r6gRRoVKm8tFgEDXopXexKoIO9p+o8LN89PlI&#10;3Y5477xvXfFRzL28Wa/WjAw8G9ZD4TCkoZcURynAjzx0uuSGSOjdUG9XHDrSnc9iD9x3HpcB50em&#10;K4UHKlxgDe2r/WcGv12tdHZA0+lyK52P+VihTRurM/tfrtXoCYdjM1PVjFvW0M/jVWfiZc7xy59g&#10;+xMAAP//AwBQSwMEFAAGAAgAAAAhAM8MD7faAAAABwEAAA8AAABkcnMvZG93bnJldi54bWxMj8FO&#10;wzAQRO9I/IO1SNyo00aENsSpKAKJG0rgA5x4m0TY6yh2m8DXs4gDHHdmNPum2C/OijNOYfCkYL1K&#10;QCC13gzUKXh/e77ZgghRk9HWEyr4xAD78vKi0LnxM1V4rmMnuIRCrhX0MY65lKHt0emw8iMSe0c/&#10;OR35nDppJj1zubNykySZdHog/tDrER97bD/qk1Mwv+6qSif25Wu91M3TRh483R6Uur5aHu5BRFzi&#10;Xxh+8BkdSmZq/IlMEFZBlnGQ5ZQXsZ1u0zsQza8gy0L+5y+/AQAA//8DAFBLAQItABQABgAIAAAA&#10;IQC2gziS/gAAAOEBAAATAAAAAAAAAAAAAAAAAAAAAABbQ29udGVudF9UeXBlc10ueG1sUEsBAi0A&#10;FAAGAAgAAAAhADj9If/WAAAAlAEAAAsAAAAAAAAAAAAAAAAALwEAAF9yZWxzLy5yZWxzUEsBAi0A&#10;FAAGAAgAAAAhAAXAWQ2wAQAATAMAAA4AAAAAAAAAAAAAAAAALgIAAGRycy9lMm9Eb2MueG1sUEsB&#10;Ai0AFAAGAAgAAAAhAM8MD7faAAAABwEAAA8AAAAAAAAAAAAAAAAACgQAAGRycy9kb3ducmV2Lnht&#10;bFBLBQYAAAAABAAEAPMAAAARBQAAAAA=&#10;" strokecolor="windowText"/>
                  </w:pict>
                </mc:Fallback>
              </mc:AlternateContent>
            </w:r>
          </w:p>
          <w:p w14:paraId="0C2CF32A" w14:textId="77777777" w:rsidR="002D4137" w:rsidRPr="00331B95" w:rsidRDefault="002D4137" w:rsidP="00CC5242">
            <w:pPr>
              <w:pStyle w:val="BodyText"/>
              <w:spacing w:after="0"/>
              <w:rPr>
                <w:rFonts w:ascii="Arial" w:hAnsi="Arial"/>
              </w:rPr>
            </w:pPr>
          </w:p>
          <w:p w14:paraId="240691D9" w14:textId="6CC2E736" w:rsidR="00CC5242" w:rsidRPr="00331B95" w:rsidRDefault="00CC5242" w:rsidP="00CC5242">
            <w:pPr>
              <w:pStyle w:val="BodyText"/>
              <w:spacing w:after="0"/>
              <w:rPr>
                <w:rFonts w:ascii="Arial" w:hAnsi="Arial"/>
              </w:rPr>
            </w:pPr>
            <w:r w:rsidRPr="00331B95">
              <w:rPr>
                <w:rFonts w:ascii="Arial" w:hAnsi="Arial"/>
              </w:rPr>
              <w:t xml:space="preserve">For localities participating in local </w:t>
            </w:r>
            <w:r w:rsidR="00EF65EA" w:rsidRPr="00331B95">
              <w:rPr>
                <w:rFonts w:ascii="Arial" w:hAnsi="Arial"/>
              </w:rPr>
              <w:t>M</w:t>
            </w:r>
            <w:r w:rsidRPr="00331B95">
              <w:rPr>
                <w:rFonts w:ascii="Arial" w:hAnsi="Arial"/>
              </w:rPr>
              <w:t xml:space="preserve">osquito </w:t>
            </w:r>
            <w:r w:rsidR="00EF65EA" w:rsidRPr="00331B95">
              <w:rPr>
                <w:rFonts w:ascii="Arial" w:hAnsi="Arial"/>
              </w:rPr>
              <w:t>C</w:t>
            </w:r>
            <w:r w:rsidRPr="00331B95">
              <w:rPr>
                <w:rFonts w:ascii="Arial" w:hAnsi="Arial"/>
              </w:rPr>
              <w:t xml:space="preserve">ontrol </w:t>
            </w:r>
            <w:r w:rsidR="00EF65EA" w:rsidRPr="00331B95">
              <w:rPr>
                <w:rFonts w:ascii="Arial" w:hAnsi="Arial"/>
              </w:rPr>
              <w:t>D</w:t>
            </w:r>
            <w:r w:rsidR="0092723C" w:rsidRPr="00331B95">
              <w:rPr>
                <w:rFonts w:ascii="Arial" w:hAnsi="Arial"/>
              </w:rPr>
              <w:t>istricts</w:t>
            </w:r>
            <w:r w:rsidRPr="00331B95">
              <w:rPr>
                <w:rFonts w:ascii="Arial" w:hAnsi="Arial"/>
              </w:rPr>
              <w:t>:</w:t>
            </w:r>
          </w:p>
          <w:bookmarkEnd w:id="10"/>
          <w:p w14:paraId="07BE968D" w14:textId="77777777" w:rsidR="002C2848" w:rsidRPr="00331B95" w:rsidRDefault="002C2848" w:rsidP="00CC5242">
            <w:pPr>
              <w:pStyle w:val="BodyText"/>
              <w:spacing w:after="0"/>
              <w:rPr>
                <w:rFonts w:ascii="Arial" w:hAnsi="Arial"/>
              </w:rPr>
            </w:pPr>
          </w:p>
          <w:p w14:paraId="2B15F784" w14:textId="3A29643D" w:rsidR="00CC5242" w:rsidRPr="00331B95" w:rsidRDefault="00EE1286" w:rsidP="00CC5242">
            <w:pPr>
              <w:autoSpaceDE w:val="0"/>
              <w:autoSpaceDN w:val="0"/>
              <w:adjustRightInd w:val="0"/>
              <w:rPr>
                <w:rFonts w:ascii="Arial" w:hAnsi="Arial"/>
              </w:rPr>
            </w:pPr>
            <w:r w:rsidRPr="00331B95">
              <w:rPr>
                <w:rFonts w:ascii="Arial" w:hAnsi="Arial"/>
              </w:rPr>
              <w:t>6</w:t>
            </w:r>
            <w:r w:rsidR="00CC5242" w:rsidRPr="00331B95">
              <w:rPr>
                <w:rFonts w:ascii="Arial" w:hAnsi="Arial"/>
              </w:rPr>
              <w:t xml:space="preserve">. If not already in progress, standard, locally established adult mosquito </w:t>
            </w:r>
            <w:r w:rsidR="00D354BB" w:rsidRPr="00331B95">
              <w:rPr>
                <w:rFonts w:ascii="Arial" w:hAnsi="Arial"/>
              </w:rPr>
              <w:t xml:space="preserve">vector </w:t>
            </w:r>
            <w:r w:rsidR="00CC5242" w:rsidRPr="00331B95">
              <w:rPr>
                <w:rFonts w:ascii="Arial" w:hAnsi="Arial"/>
              </w:rPr>
              <w:t>control efforts including targeted ground adulticiding operations should be considered</w:t>
            </w:r>
            <w:r w:rsidR="00D354BB" w:rsidRPr="00331B95">
              <w:rPr>
                <w:rFonts w:ascii="Arial" w:hAnsi="Arial"/>
              </w:rPr>
              <w:t xml:space="preserve"> where surveillance indicates</w:t>
            </w:r>
            <w:r w:rsidR="0054271A" w:rsidRPr="00331B95">
              <w:rPr>
                <w:rFonts w:ascii="Arial" w:hAnsi="Arial"/>
              </w:rPr>
              <w:t xml:space="preserve"> human risk</w:t>
            </w:r>
            <w:r w:rsidR="00CC5242" w:rsidRPr="00331B95">
              <w:rPr>
                <w:rFonts w:ascii="Arial" w:hAnsi="Arial"/>
              </w:rPr>
              <w:t xml:space="preserve">. The decision to use ground-based adult mosquito control will depend on critical modifying variables including the time of year, mosquito population abundance and proximity of virus activity to at-risk populations. </w:t>
            </w:r>
          </w:p>
          <w:p w14:paraId="04C559F3" w14:textId="77777777" w:rsidR="00CC5242" w:rsidRPr="00331B95" w:rsidRDefault="00CC5242" w:rsidP="00CC5242">
            <w:pPr>
              <w:pStyle w:val="BalloonText"/>
              <w:autoSpaceDE w:val="0"/>
              <w:autoSpaceDN w:val="0"/>
              <w:adjustRightInd w:val="0"/>
              <w:rPr>
                <w:rFonts w:ascii="Arial" w:hAnsi="Arial"/>
                <w:sz w:val="24"/>
              </w:rPr>
            </w:pPr>
          </w:p>
          <w:p w14:paraId="22186E56" w14:textId="7DC04C56" w:rsidR="00CC5242" w:rsidRPr="00331B95" w:rsidRDefault="00EE1286" w:rsidP="00CC5242">
            <w:pPr>
              <w:autoSpaceDE w:val="0"/>
              <w:autoSpaceDN w:val="0"/>
              <w:adjustRightInd w:val="0"/>
              <w:rPr>
                <w:rFonts w:ascii="Arial" w:hAnsi="Arial"/>
              </w:rPr>
            </w:pPr>
            <w:r w:rsidRPr="00331B95">
              <w:rPr>
                <w:rFonts w:ascii="Arial" w:hAnsi="Arial"/>
              </w:rPr>
              <w:t>7</w:t>
            </w:r>
            <w:r w:rsidR="00CC5242" w:rsidRPr="00331B95">
              <w:rPr>
                <w:rFonts w:ascii="Arial" w:hAnsi="Arial"/>
              </w:rPr>
              <w:t xml:space="preserve">. Duly authorized local officials may request that the </w:t>
            </w:r>
            <w:r w:rsidR="008B4EB2" w:rsidRPr="00331B95">
              <w:rPr>
                <w:rFonts w:ascii="Arial" w:hAnsi="Arial"/>
              </w:rPr>
              <w:t>DPH</w:t>
            </w:r>
            <w:r w:rsidR="00CC5242" w:rsidRPr="00331B95">
              <w:rPr>
                <w:rFonts w:ascii="Arial" w:hAnsi="Arial"/>
              </w:rPr>
              <w:t xml:space="preserve"> Commissioner issue a certification that pesticide application is necessary to protect public health </w:t>
            </w:r>
            <w:r w:rsidR="000A22AD" w:rsidRPr="00331B95">
              <w:rPr>
                <w:rFonts w:ascii="Arial" w:hAnsi="Arial"/>
              </w:rPr>
              <w:t>to</w:t>
            </w:r>
            <w:r w:rsidR="00CC5242" w:rsidRPr="00331B95">
              <w:rPr>
                <w:rFonts w:ascii="Arial" w:hAnsi="Arial"/>
              </w:rPr>
              <w:t xml:space="preserve"> preempt homeowner private property no-spray requests.</w:t>
            </w:r>
          </w:p>
          <w:p w14:paraId="1E4D8F6B" w14:textId="77777777" w:rsidR="00CC5242" w:rsidRPr="00331B95" w:rsidRDefault="00CC5242" w:rsidP="00CC5242">
            <w:pPr>
              <w:autoSpaceDE w:val="0"/>
              <w:autoSpaceDN w:val="0"/>
              <w:adjustRightInd w:val="0"/>
              <w:rPr>
                <w:rFonts w:ascii="Arial" w:hAnsi="Arial"/>
              </w:rPr>
            </w:pPr>
          </w:p>
          <w:p w14:paraId="2EF6C47A" w14:textId="77777777" w:rsidR="00EE1286" w:rsidRPr="00331B95" w:rsidRDefault="00EE1286" w:rsidP="0054271A">
            <w:pPr>
              <w:autoSpaceDE w:val="0"/>
              <w:autoSpaceDN w:val="0"/>
              <w:adjustRightInd w:val="0"/>
              <w:rPr>
                <w:rFonts w:ascii="Arial" w:hAnsi="Arial"/>
              </w:rPr>
            </w:pPr>
            <w:r w:rsidRPr="00331B95">
              <w:rPr>
                <w:rFonts w:ascii="Arial" w:hAnsi="Arial"/>
              </w:rPr>
              <w:t>8</w:t>
            </w:r>
            <w:r w:rsidR="00CC5242" w:rsidRPr="00331B95">
              <w:rPr>
                <w:rFonts w:ascii="Arial" w:hAnsi="Arial"/>
              </w:rPr>
              <w:t xml:space="preserve">. Supplemental mosquito trapping and testing in areas with positive EEE findings. Notify all boards of health of positive findings.  </w:t>
            </w:r>
          </w:p>
          <w:p w14:paraId="1DDCA442" w14:textId="77777777" w:rsidR="002D4137" w:rsidRPr="00331B95" w:rsidRDefault="002D4137" w:rsidP="0054271A">
            <w:pPr>
              <w:autoSpaceDE w:val="0"/>
              <w:autoSpaceDN w:val="0"/>
              <w:adjustRightInd w:val="0"/>
              <w:rPr>
                <w:rFonts w:ascii="Arial" w:hAnsi="Arial"/>
              </w:rPr>
            </w:pPr>
          </w:p>
          <w:p w14:paraId="165E9778" w14:textId="77777777" w:rsidR="002D4137" w:rsidRPr="00331B95" w:rsidRDefault="002D4137" w:rsidP="0054271A">
            <w:pPr>
              <w:autoSpaceDE w:val="0"/>
              <w:autoSpaceDN w:val="0"/>
              <w:adjustRightInd w:val="0"/>
              <w:rPr>
                <w:rFonts w:ascii="Arial" w:hAnsi="Arial"/>
              </w:rPr>
            </w:pPr>
          </w:p>
          <w:p w14:paraId="29D5620D" w14:textId="77777777" w:rsidR="002D4137" w:rsidRPr="00331B95" w:rsidRDefault="002D4137" w:rsidP="0054271A">
            <w:pPr>
              <w:autoSpaceDE w:val="0"/>
              <w:autoSpaceDN w:val="0"/>
              <w:adjustRightInd w:val="0"/>
              <w:rPr>
                <w:rFonts w:ascii="Arial" w:hAnsi="Arial"/>
              </w:rPr>
            </w:pPr>
          </w:p>
          <w:p w14:paraId="702B60F2" w14:textId="77777777" w:rsidR="002D4137" w:rsidRPr="00331B95" w:rsidRDefault="002D4137" w:rsidP="0054271A">
            <w:pPr>
              <w:autoSpaceDE w:val="0"/>
              <w:autoSpaceDN w:val="0"/>
              <w:adjustRightInd w:val="0"/>
              <w:rPr>
                <w:rFonts w:ascii="Arial" w:hAnsi="Arial"/>
              </w:rPr>
            </w:pPr>
          </w:p>
          <w:p w14:paraId="2930DBDC" w14:textId="77777777" w:rsidR="002D4137" w:rsidRPr="00331B95" w:rsidRDefault="002D4137" w:rsidP="0054271A">
            <w:pPr>
              <w:autoSpaceDE w:val="0"/>
              <w:autoSpaceDN w:val="0"/>
              <w:adjustRightInd w:val="0"/>
              <w:rPr>
                <w:rFonts w:ascii="Arial" w:hAnsi="Arial"/>
              </w:rPr>
            </w:pPr>
          </w:p>
          <w:p w14:paraId="56A304BD" w14:textId="77777777" w:rsidR="002D4137" w:rsidRPr="00331B95" w:rsidRDefault="002D4137" w:rsidP="0054271A">
            <w:pPr>
              <w:autoSpaceDE w:val="0"/>
              <w:autoSpaceDN w:val="0"/>
              <w:adjustRightInd w:val="0"/>
              <w:rPr>
                <w:rFonts w:ascii="Arial" w:hAnsi="Arial"/>
              </w:rPr>
            </w:pPr>
          </w:p>
          <w:p w14:paraId="71BA2FDB" w14:textId="77777777" w:rsidR="002D4137" w:rsidRPr="00331B95" w:rsidRDefault="002D4137" w:rsidP="0054271A">
            <w:pPr>
              <w:autoSpaceDE w:val="0"/>
              <w:autoSpaceDN w:val="0"/>
              <w:adjustRightInd w:val="0"/>
              <w:rPr>
                <w:rFonts w:ascii="Arial" w:hAnsi="Arial"/>
              </w:rPr>
            </w:pPr>
          </w:p>
          <w:p w14:paraId="4589BD92" w14:textId="77777777" w:rsidR="002D4137" w:rsidRPr="00331B95" w:rsidRDefault="002D4137" w:rsidP="0054271A">
            <w:pPr>
              <w:autoSpaceDE w:val="0"/>
              <w:autoSpaceDN w:val="0"/>
              <w:adjustRightInd w:val="0"/>
              <w:rPr>
                <w:rFonts w:ascii="Arial" w:hAnsi="Arial"/>
              </w:rPr>
            </w:pPr>
          </w:p>
          <w:p w14:paraId="208F6F61" w14:textId="77777777" w:rsidR="002D4137" w:rsidRPr="00331B95" w:rsidRDefault="002D4137" w:rsidP="0054271A">
            <w:pPr>
              <w:autoSpaceDE w:val="0"/>
              <w:autoSpaceDN w:val="0"/>
              <w:adjustRightInd w:val="0"/>
              <w:rPr>
                <w:rFonts w:ascii="Arial" w:hAnsi="Arial"/>
              </w:rPr>
            </w:pPr>
          </w:p>
          <w:p w14:paraId="0AF77516" w14:textId="77777777" w:rsidR="002D4137" w:rsidRPr="00331B95" w:rsidRDefault="002D4137" w:rsidP="0054271A">
            <w:pPr>
              <w:autoSpaceDE w:val="0"/>
              <w:autoSpaceDN w:val="0"/>
              <w:adjustRightInd w:val="0"/>
              <w:rPr>
                <w:rFonts w:ascii="Arial" w:hAnsi="Arial"/>
              </w:rPr>
            </w:pPr>
          </w:p>
          <w:p w14:paraId="15CAC512" w14:textId="77777777" w:rsidR="002D4137" w:rsidRPr="00331B95" w:rsidRDefault="002D4137" w:rsidP="0054271A">
            <w:pPr>
              <w:autoSpaceDE w:val="0"/>
              <w:autoSpaceDN w:val="0"/>
              <w:adjustRightInd w:val="0"/>
              <w:rPr>
                <w:rFonts w:ascii="Arial" w:hAnsi="Arial"/>
              </w:rPr>
            </w:pPr>
          </w:p>
          <w:p w14:paraId="4FFA23C6" w14:textId="77777777" w:rsidR="002D4137" w:rsidRPr="00331B95" w:rsidRDefault="002D4137" w:rsidP="0054271A">
            <w:pPr>
              <w:autoSpaceDE w:val="0"/>
              <w:autoSpaceDN w:val="0"/>
              <w:adjustRightInd w:val="0"/>
              <w:rPr>
                <w:rFonts w:ascii="Arial" w:hAnsi="Arial"/>
              </w:rPr>
            </w:pPr>
          </w:p>
          <w:p w14:paraId="51080A90" w14:textId="77777777" w:rsidR="002D4137" w:rsidRPr="00331B95" w:rsidRDefault="002D4137" w:rsidP="0054271A">
            <w:pPr>
              <w:autoSpaceDE w:val="0"/>
              <w:autoSpaceDN w:val="0"/>
              <w:adjustRightInd w:val="0"/>
              <w:rPr>
                <w:rFonts w:ascii="Arial" w:hAnsi="Arial"/>
              </w:rPr>
            </w:pPr>
          </w:p>
          <w:p w14:paraId="2083BBDD" w14:textId="364A0755" w:rsidR="002D4137" w:rsidRPr="00331B95" w:rsidRDefault="002D4137" w:rsidP="0054271A">
            <w:pPr>
              <w:autoSpaceDE w:val="0"/>
              <w:autoSpaceDN w:val="0"/>
              <w:adjustRightInd w:val="0"/>
              <w:rPr>
                <w:rFonts w:ascii="Arial" w:hAnsi="Arial"/>
              </w:rPr>
            </w:pPr>
          </w:p>
        </w:tc>
      </w:tr>
      <w:tr w:rsidR="00003536" w:rsidRPr="00003C86" w14:paraId="767F2ECC" w14:textId="77777777" w:rsidTr="2107E2EE">
        <w:trPr>
          <w:trHeight w:val="960"/>
          <w:tblCellSpacing w:w="0" w:type="dxa"/>
        </w:trPr>
        <w:tc>
          <w:tcPr>
            <w:tcW w:w="579" w:type="pct"/>
            <w:tcBorders>
              <w:top w:val="outset" w:sz="6" w:space="0" w:color="auto"/>
              <w:left w:val="outset" w:sz="6" w:space="0" w:color="auto"/>
              <w:bottom w:val="outset" w:sz="6" w:space="0" w:color="auto"/>
              <w:right w:val="outset" w:sz="6" w:space="0" w:color="auto"/>
            </w:tcBorders>
          </w:tcPr>
          <w:p w14:paraId="1604027F" w14:textId="48217C59" w:rsidR="009C0DF3" w:rsidRPr="00331B95" w:rsidRDefault="009C0DF3">
            <w:pPr>
              <w:rPr>
                <w:rFonts w:ascii="Arial" w:hAnsi="Arial"/>
                <w:color w:val="000000"/>
              </w:rPr>
            </w:pPr>
            <w:r w:rsidRPr="00331B95">
              <w:rPr>
                <w:rFonts w:ascii="Arial" w:hAnsi="Arial"/>
                <w:color w:val="000000"/>
              </w:rPr>
              <w:t>4</w:t>
            </w:r>
          </w:p>
        </w:tc>
        <w:tc>
          <w:tcPr>
            <w:tcW w:w="776" w:type="pct"/>
            <w:tcBorders>
              <w:top w:val="outset" w:sz="6" w:space="0" w:color="auto"/>
              <w:left w:val="outset" w:sz="6" w:space="0" w:color="auto"/>
              <w:bottom w:val="outset" w:sz="6" w:space="0" w:color="auto"/>
              <w:right w:val="outset" w:sz="6" w:space="0" w:color="auto"/>
            </w:tcBorders>
          </w:tcPr>
          <w:p w14:paraId="32E08234" w14:textId="77777777" w:rsidR="009C0DF3" w:rsidRPr="00331B95" w:rsidRDefault="00D65A46">
            <w:pPr>
              <w:rPr>
                <w:rFonts w:ascii="Arial" w:hAnsi="Arial"/>
                <w:color w:val="000000"/>
              </w:rPr>
            </w:pPr>
            <w:r w:rsidRPr="00331B95">
              <w:rPr>
                <w:rFonts w:ascii="Arial" w:hAnsi="Arial"/>
                <w:color w:val="000000"/>
              </w:rPr>
              <w:t xml:space="preserve">EEE - </w:t>
            </w:r>
            <w:r w:rsidR="009C0DF3" w:rsidRPr="00331B95">
              <w:rPr>
                <w:rFonts w:ascii="Arial" w:hAnsi="Arial"/>
                <w:color w:val="000000"/>
              </w:rPr>
              <w:t>High</w:t>
            </w:r>
          </w:p>
        </w:tc>
        <w:tc>
          <w:tcPr>
            <w:tcW w:w="1751" w:type="pct"/>
            <w:tcBorders>
              <w:top w:val="outset" w:sz="6" w:space="0" w:color="auto"/>
              <w:left w:val="outset" w:sz="6" w:space="0" w:color="auto"/>
              <w:bottom w:val="outset" w:sz="6" w:space="0" w:color="auto"/>
              <w:right w:val="outset" w:sz="6" w:space="0" w:color="auto"/>
            </w:tcBorders>
          </w:tcPr>
          <w:p w14:paraId="69EFC3FA" w14:textId="77777777" w:rsidR="009C0DF3" w:rsidRPr="00331B95" w:rsidRDefault="009C0DF3" w:rsidP="009640A3">
            <w:pPr>
              <w:pStyle w:val="Heading3"/>
              <w:spacing w:before="0" w:after="0"/>
              <w:rPr>
                <w:sz w:val="24"/>
              </w:rPr>
            </w:pPr>
            <w:r w:rsidRPr="00331B95">
              <w:rPr>
                <w:b w:val="0"/>
                <w:sz w:val="24"/>
                <w:u w:val="single"/>
              </w:rPr>
              <w:t>Current Year</w:t>
            </w:r>
          </w:p>
          <w:p w14:paraId="2E3E4BC7" w14:textId="4B586354" w:rsidR="009C0DF3" w:rsidRPr="00331B95" w:rsidRDefault="009C0DF3">
            <w:pPr>
              <w:rPr>
                <w:rFonts w:ascii="Arial" w:hAnsi="Arial"/>
              </w:rPr>
            </w:pPr>
            <w:r w:rsidRPr="00331B95">
              <w:rPr>
                <w:rFonts w:ascii="Arial" w:hAnsi="Arial"/>
              </w:rPr>
              <w:t>1</w:t>
            </w:r>
            <w:r w:rsidR="009640A3" w:rsidRPr="00331B95">
              <w:rPr>
                <w:rFonts w:ascii="Arial" w:hAnsi="Arial"/>
              </w:rPr>
              <w:t>.</w:t>
            </w:r>
            <w:r w:rsidRPr="00331B95">
              <w:rPr>
                <w:rFonts w:ascii="Arial" w:hAnsi="Arial"/>
              </w:rPr>
              <w:t xml:space="preserve"> Sustained or increasing EEE activity in </w:t>
            </w:r>
            <w:r w:rsidRPr="00331B95">
              <w:rPr>
                <w:rFonts w:ascii="Arial" w:hAnsi="Arial"/>
                <w:i/>
              </w:rPr>
              <w:t>Cs. melanura</w:t>
            </w:r>
            <w:r w:rsidRPr="00331B95">
              <w:rPr>
                <w:rFonts w:ascii="Arial" w:hAnsi="Arial"/>
              </w:rPr>
              <w:t xml:space="preserve"> with weekly mosquito minimum infection rates above the mean</w:t>
            </w:r>
            <w:r w:rsidR="00C41D9F" w:rsidRPr="00331B95">
              <w:rPr>
                <w:rFonts w:ascii="Arial" w:hAnsi="Arial"/>
              </w:rPr>
              <w:t xml:space="preserve"> </w:t>
            </w:r>
          </w:p>
          <w:p w14:paraId="26EDD1BC" w14:textId="77777777" w:rsidR="005B7B60" w:rsidRPr="00331B95" w:rsidRDefault="005B7B60">
            <w:pPr>
              <w:rPr>
                <w:rFonts w:ascii="Arial" w:hAnsi="Arial"/>
              </w:rPr>
            </w:pPr>
          </w:p>
          <w:p w14:paraId="3DF2F5CF" w14:textId="77777777" w:rsidR="00B54DD0" w:rsidRPr="00331B95" w:rsidRDefault="00B54DD0" w:rsidP="00B54DD0">
            <w:pPr>
              <w:rPr>
                <w:rFonts w:ascii="Arial" w:hAnsi="Arial"/>
              </w:rPr>
            </w:pPr>
            <w:r w:rsidRPr="00331B95">
              <w:rPr>
                <w:rFonts w:ascii="Arial" w:hAnsi="Arial"/>
              </w:rPr>
              <w:t>OR</w:t>
            </w:r>
          </w:p>
          <w:p w14:paraId="2CCCD8B2" w14:textId="77777777" w:rsidR="00B54DD0" w:rsidRPr="00331B95" w:rsidRDefault="00B54DD0" w:rsidP="00B54DD0">
            <w:pPr>
              <w:rPr>
                <w:rFonts w:ascii="Arial" w:hAnsi="Arial"/>
              </w:rPr>
            </w:pPr>
          </w:p>
          <w:p w14:paraId="49A1FDFA" w14:textId="553D68BE" w:rsidR="00B54DD0" w:rsidRPr="00331B95" w:rsidRDefault="329C8FA7" w:rsidP="00B54DD0">
            <w:pPr>
              <w:widowControl w:val="0"/>
              <w:rPr>
                <w:rFonts w:ascii="Arial" w:hAnsi="Arial"/>
              </w:rPr>
            </w:pPr>
            <w:r w:rsidRPr="00331B95">
              <w:rPr>
                <w:rFonts w:ascii="Arial" w:hAnsi="Arial"/>
              </w:rPr>
              <w:t xml:space="preserve">2. Two or more EEE isolates in mammal-biting mosquitoes from two different </w:t>
            </w:r>
            <w:r w:rsidRPr="2107E2EE">
              <w:rPr>
                <w:rFonts w:ascii="Arial" w:hAnsi="Arial" w:cs="Arial"/>
              </w:rPr>
              <w:t>trap</w:t>
            </w:r>
            <w:r w:rsidR="00BD3F12" w:rsidRPr="2107E2EE">
              <w:rPr>
                <w:rFonts w:ascii="Arial" w:hAnsi="Arial" w:cs="Arial"/>
              </w:rPr>
              <w:t xml:space="preserve"> locations,</w:t>
            </w:r>
            <w:r w:rsidR="35D0EF9E" w:rsidRPr="2107E2EE">
              <w:rPr>
                <w:rFonts w:ascii="Arial" w:hAnsi="Arial" w:cs="Arial"/>
              </w:rPr>
              <w:t xml:space="preserve"> in the same week</w:t>
            </w:r>
            <w:r w:rsidR="1C355832" w:rsidRPr="2107E2EE">
              <w:rPr>
                <w:rFonts w:ascii="Arial" w:hAnsi="Arial" w:cs="Arial"/>
              </w:rPr>
              <w:t>, and</w:t>
            </w:r>
            <w:r w:rsidR="3C3378D7" w:rsidRPr="2107E2EE">
              <w:rPr>
                <w:rFonts w:ascii="Arial" w:hAnsi="Arial" w:cs="Arial"/>
              </w:rPr>
              <w:t xml:space="preserve"> in the focal area</w:t>
            </w:r>
          </w:p>
          <w:p w14:paraId="66994D70" w14:textId="77777777" w:rsidR="00B54DD0" w:rsidRPr="00331B95" w:rsidRDefault="00B54DD0" w:rsidP="00C30D0C">
            <w:pPr>
              <w:widowControl w:val="0"/>
              <w:rPr>
                <w:rFonts w:ascii="Arial" w:hAnsi="Arial"/>
              </w:rPr>
            </w:pPr>
          </w:p>
          <w:p w14:paraId="223CB7ED" w14:textId="77777777" w:rsidR="00B54DD0" w:rsidRPr="00331B95" w:rsidRDefault="00B54DD0" w:rsidP="00B54DD0">
            <w:pPr>
              <w:widowControl w:val="0"/>
              <w:rPr>
                <w:rFonts w:ascii="Arial" w:hAnsi="Arial"/>
              </w:rPr>
            </w:pPr>
            <w:r w:rsidRPr="00331B95">
              <w:rPr>
                <w:rFonts w:ascii="Arial" w:hAnsi="Arial"/>
              </w:rPr>
              <w:t>OR</w:t>
            </w:r>
          </w:p>
          <w:p w14:paraId="0E68CAB4" w14:textId="77777777" w:rsidR="00B54DD0" w:rsidRPr="00331B95" w:rsidRDefault="00B54DD0" w:rsidP="00B54DD0">
            <w:pPr>
              <w:widowControl w:val="0"/>
              <w:rPr>
                <w:rFonts w:ascii="Arial" w:hAnsi="Arial"/>
              </w:rPr>
            </w:pPr>
          </w:p>
          <w:p w14:paraId="6535196E" w14:textId="77777777" w:rsidR="00B54DD0" w:rsidRPr="00331B95" w:rsidRDefault="00B54DD0" w:rsidP="00B54DD0">
            <w:pPr>
              <w:widowControl w:val="0"/>
              <w:rPr>
                <w:rFonts w:ascii="Arial" w:hAnsi="Arial"/>
              </w:rPr>
            </w:pPr>
            <w:r w:rsidRPr="00331B95">
              <w:rPr>
                <w:rFonts w:ascii="Arial" w:hAnsi="Arial"/>
              </w:rPr>
              <w:t>3. A single confirmed animal case in current year</w:t>
            </w:r>
          </w:p>
          <w:p w14:paraId="411D7A16" w14:textId="77777777" w:rsidR="00B54DD0" w:rsidRPr="00331B95" w:rsidRDefault="00B54DD0" w:rsidP="00B54DD0">
            <w:pPr>
              <w:autoSpaceDE w:val="0"/>
              <w:autoSpaceDN w:val="0"/>
              <w:adjustRightInd w:val="0"/>
              <w:rPr>
                <w:rFonts w:ascii="Arial" w:hAnsi="Arial"/>
              </w:rPr>
            </w:pPr>
          </w:p>
          <w:p w14:paraId="22E171C4" w14:textId="742A638A" w:rsidR="00B54DD0" w:rsidRPr="00331B95" w:rsidRDefault="00B54DD0" w:rsidP="00B54DD0">
            <w:pPr>
              <w:widowControl w:val="0"/>
              <w:rPr>
                <w:rFonts w:ascii="Arial" w:hAnsi="Arial"/>
              </w:rPr>
            </w:pPr>
            <w:r w:rsidRPr="00331B95">
              <w:rPr>
                <w:rFonts w:ascii="Arial" w:hAnsi="Arial"/>
              </w:rPr>
              <w:t>AND</w:t>
            </w:r>
          </w:p>
          <w:p w14:paraId="3DD62287" w14:textId="77777777" w:rsidR="00B54DD0" w:rsidRPr="00331B95" w:rsidRDefault="00B54DD0" w:rsidP="00B54DD0">
            <w:pPr>
              <w:autoSpaceDE w:val="0"/>
              <w:autoSpaceDN w:val="0"/>
              <w:adjustRightInd w:val="0"/>
              <w:rPr>
                <w:rFonts w:ascii="Arial" w:hAnsi="Arial"/>
                <w:color w:val="FF0000"/>
              </w:rPr>
            </w:pPr>
          </w:p>
          <w:p w14:paraId="5AF762F8" w14:textId="2FE81146" w:rsidR="00B54DD0" w:rsidRPr="00331B95" w:rsidRDefault="22165D29" w:rsidP="00B54DD0">
            <w:pPr>
              <w:autoSpaceDE w:val="0"/>
              <w:autoSpaceDN w:val="0"/>
              <w:adjustRightInd w:val="0"/>
              <w:rPr>
                <w:rFonts w:ascii="Arial" w:hAnsi="Arial"/>
                <w:color w:val="000000"/>
              </w:rPr>
            </w:pPr>
            <w:r w:rsidRPr="00003C86">
              <w:rPr>
                <w:rFonts w:ascii="Arial" w:hAnsi="Arial" w:cs="Arial"/>
              </w:rPr>
              <w:t>4</w:t>
            </w:r>
            <w:r w:rsidR="329C8FA7" w:rsidRPr="00331B95">
              <w:rPr>
                <w:rFonts w:ascii="Arial" w:hAnsi="Arial"/>
              </w:rPr>
              <w:t xml:space="preserve">. </w:t>
            </w:r>
            <w:r w:rsidR="14FFCAE6" w:rsidRPr="00331B95">
              <w:rPr>
                <w:rFonts w:ascii="Arial" w:hAnsi="Arial"/>
              </w:rPr>
              <w:t>C</w:t>
            </w:r>
            <w:r w:rsidR="329C8FA7" w:rsidRPr="00331B95">
              <w:rPr>
                <w:rFonts w:ascii="Arial" w:hAnsi="Arial"/>
                <w:color w:val="000000" w:themeColor="text1"/>
              </w:rPr>
              <w:t>ombination of the following factors indicative of persistent or increasing risk</w:t>
            </w:r>
          </w:p>
          <w:p w14:paraId="5F9C9A56" w14:textId="77777777" w:rsidR="00B54DD0" w:rsidRPr="00331B95" w:rsidRDefault="00B54DD0" w:rsidP="00B54DD0">
            <w:pPr>
              <w:pStyle w:val="ListParagraph"/>
              <w:numPr>
                <w:ilvl w:val="0"/>
                <w:numId w:val="33"/>
              </w:numPr>
              <w:ind w:left="390" w:hanging="270"/>
              <w:rPr>
                <w:rFonts w:ascii="Arial" w:hAnsi="Arial"/>
                <w:color w:val="000000"/>
              </w:rPr>
            </w:pPr>
            <w:r w:rsidRPr="00331B95">
              <w:rPr>
                <w:rFonts w:ascii="Arial" w:hAnsi="Arial"/>
                <w:color w:val="000000"/>
              </w:rPr>
              <w:t>Time of season with enough time remaining for additional amplification of virus</w:t>
            </w:r>
          </w:p>
          <w:p w14:paraId="15D9B1B5" w14:textId="0E0513CD" w:rsidR="00B54DD0" w:rsidRPr="00331B95" w:rsidRDefault="329C8FA7" w:rsidP="00C30D0C">
            <w:pPr>
              <w:pStyle w:val="ListParagraph"/>
              <w:numPr>
                <w:ilvl w:val="0"/>
                <w:numId w:val="33"/>
              </w:numPr>
              <w:ind w:left="390" w:hanging="270"/>
              <w:rPr>
                <w:rFonts w:ascii="Arial" w:hAnsi="Arial"/>
                <w:color w:val="000000"/>
              </w:rPr>
            </w:pPr>
            <w:r w:rsidRPr="00331B95">
              <w:rPr>
                <w:rFonts w:ascii="Arial" w:hAnsi="Arial"/>
                <w:color w:val="000000" w:themeColor="text1"/>
              </w:rPr>
              <w:t>Weather conditions likely to increase risk (</w:t>
            </w:r>
            <w:r w:rsidR="7B0C20AF" w:rsidRPr="00003C86">
              <w:rPr>
                <w:rFonts w:ascii="Arial" w:hAnsi="Arial" w:cs="Arial"/>
                <w:color w:val="000000" w:themeColor="text1"/>
              </w:rPr>
              <w:t xml:space="preserve">e.g. </w:t>
            </w:r>
            <w:r w:rsidRPr="00331B95">
              <w:rPr>
                <w:rFonts w:ascii="Arial" w:hAnsi="Arial"/>
                <w:color w:val="000000" w:themeColor="text1"/>
              </w:rPr>
              <w:t>above average temperatures, above average precipitation particularly the prior fall and spring)</w:t>
            </w:r>
          </w:p>
          <w:p w14:paraId="5B8325C6" w14:textId="77777777" w:rsidR="00B54DD0" w:rsidRPr="00331B95" w:rsidRDefault="00B54DD0" w:rsidP="00B54DD0">
            <w:pPr>
              <w:pStyle w:val="ListParagraph"/>
              <w:numPr>
                <w:ilvl w:val="0"/>
                <w:numId w:val="33"/>
              </w:numPr>
              <w:ind w:left="390" w:hanging="270"/>
              <w:rPr>
                <w:rFonts w:ascii="Arial" w:hAnsi="Arial"/>
              </w:rPr>
            </w:pPr>
            <w:r w:rsidRPr="00331B95">
              <w:rPr>
                <w:rFonts w:ascii="Arial" w:hAnsi="Arial"/>
                <w:color w:val="000000"/>
              </w:rPr>
              <w:t xml:space="preserve">Larger than average </w:t>
            </w:r>
            <w:proofErr w:type="spellStart"/>
            <w:r w:rsidRPr="00331B95">
              <w:rPr>
                <w:rFonts w:ascii="Arial" w:hAnsi="Arial"/>
                <w:i/>
                <w:color w:val="000000"/>
              </w:rPr>
              <w:t>Culiseta</w:t>
            </w:r>
            <w:proofErr w:type="spellEnd"/>
            <w:r w:rsidRPr="00331B95">
              <w:rPr>
                <w:rFonts w:ascii="Arial" w:hAnsi="Arial"/>
                <w:i/>
                <w:color w:val="000000"/>
              </w:rPr>
              <w:t xml:space="preserve"> melanura </w:t>
            </w:r>
            <w:r w:rsidRPr="00331B95">
              <w:rPr>
                <w:rFonts w:ascii="Arial" w:hAnsi="Arial"/>
                <w:color w:val="000000"/>
              </w:rPr>
              <w:t xml:space="preserve">and </w:t>
            </w:r>
            <w:proofErr w:type="spellStart"/>
            <w:r w:rsidRPr="00331B95">
              <w:rPr>
                <w:rFonts w:ascii="Arial" w:hAnsi="Arial"/>
                <w:i/>
                <w:color w:val="000000"/>
              </w:rPr>
              <w:t>Cq</w:t>
            </w:r>
            <w:proofErr w:type="spellEnd"/>
            <w:r w:rsidRPr="00331B95">
              <w:rPr>
                <w:rFonts w:ascii="Arial" w:hAnsi="Arial"/>
                <w:i/>
                <w:color w:val="000000"/>
              </w:rPr>
              <w:t>. perturbans</w:t>
            </w:r>
            <w:r w:rsidRPr="00331B95">
              <w:rPr>
                <w:rFonts w:ascii="Arial" w:hAnsi="Arial"/>
                <w:color w:val="000000"/>
              </w:rPr>
              <w:t xml:space="preserve"> populations</w:t>
            </w:r>
          </w:p>
          <w:p w14:paraId="514CFF89" w14:textId="77777777" w:rsidR="00B54DD0" w:rsidRPr="00331B95" w:rsidRDefault="00B54DD0" w:rsidP="00B54DD0">
            <w:pPr>
              <w:autoSpaceDE w:val="0"/>
              <w:autoSpaceDN w:val="0"/>
              <w:adjustRightInd w:val="0"/>
              <w:rPr>
                <w:rFonts w:ascii="Arial" w:hAnsi="Arial"/>
                <w:color w:val="000000"/>
              </w:rPr>
            </w:pPr>
          </w:p>
          <w:p w14:paraId="11F4061C" w14:textId="77777777" w:rsidR="00B54DD0" w:rsidRPr="00331B95" w:rsidRDefault="00B54DD0" w:rsidP="00B54DD0">
            <w:pPr>
              <w:rPr>
                <w:rFonts w:ascii="Arial" w:hAnsi="Arial"/>
              </w:rPr>
            </w:pPr>
            <w:r w:rsidRPr="00331B95">
              <w:rPr>
                <w:rFonts w:ascii="Arial" w:hAnsi="Arial"/>
                <w:color w:val="000000"/>
              </w:rPr>
              <w:t xml:space="preserve"> </w:t>
            </w:r>
            <w:r w:rsidRPr="00331B95">
              <w:rPr>
                <w:rFonts w:ascii="Arial" w:hAnsi="Arial"/>
              </w:rPr>
              <w:t>AND</w:t>
            </w:r>
          </w:p>
          <w:p w14:paraId="599B23C2" w14:textId="77777777" w:rsidR="00B54DD0" w:rsidRPr="00331B95" w:rsidRDefault="00B54DD0" w:rsidP="00B54DD0">
            <w:pPr>
              <w:rPr>
                <w:rFonts w:ascii="Arial" w:hAnsi="Arial"/>
              </w:rPr>
            </w:pPr>
          </w:p>
          <w:p w14:paraId="2FB79D2C" w14:textId="74EB7282" w:rsidR="00B54DD0" w:rsidRPr="00331B95" w:rsidRDefault="3526A32F" w:rsidP="00B54DD0">
            <w:pPr>
              <w:rPr>
                <w:rFonts w:ascii="Arial" w:hAnsi="Arial"/>
              </w:rPr>
            </w:pPr>
            <w:r w:rsidRPr="00003C86">
              <w:rPr>
                <w:rFonts w:ascii="Arial" w:hAnsi="Arial" w:cs="Arial"/>
              </w:rPr>
              <w:t>5</w:t>
            </w:r>
            <w:r w:rsidR="329C8FA7" w:rsidRPr="00331B95">
              <w:rPr>
                <w:rFonts w:ascii="Arial" w:hAnsi="Arial"/>
              </w:rPr>
              <w:t>. No confirmed human EEE prior to late August</w:t>
            </w:r>
          </w:p>
          <w:p w14:paraId="1FD75F52" w14:textId="45521578" w:rsidR="00767473" w:rsidRPr="00331B95" w:rsidRDefault="00767473">
            <w:pPr>
              <w:autoSpaceDE w:val="0"/>
              <w:autoSpaceDN w:val="0"/>
              <w:adjustRightInd w:val="0"/>
              <w:rPr>
                <w:rFonts w:ascii="Arial" w:hAnsi="Arial"/>
                <w:color w:val="FF0000"/>
              </w:rPr>
            </w:pPr>
          </w:p>
        </w:tc>
        <w:tc>
          <w:tcPr>
            <w:tcW w:w="1894" w:type="pct"/>
            <w:tcBorders>
              <w:top w:val="outset" w:sz="6" w:space="0" w:color="auto"/>
              <w:left w:val="outset" w:sz="6" w:space="0" w:color="auto"/>
              <w:bottom w:val="outset" w:sz="6" w:space="0" w:color="auto"/>
              <w:right w:val="outset" w:sz="6" w:space="0" w:color="auto"/>
            </w:tcBorders>
          </w:tcPr>
          <w:p w14:paraId="24708476" w14:textId="77777777" w:rsidR="009C0DF3" w:rsidRPr="00331B95" w:rsidRDefault="009C0DF3">
            <w:pPr>
              <w:autoSpaceDE w:val="0"/>
              <w:autoSpaceDN w:val="0"/>
              <w:adjustRightInd w:val="0"/>
              <w:rPr>
                <w:rFonts w:ascii="Arial" w:hAnsi="Arial"/>
              </w:rPr>
            </w:pPr>
            <w:r w:rsidRPr="00331B95">
              <w:rPr>
                <w:rFonts w:ascii="Arial" w:hAnsi="Arial"/>
              </w:rPr>
              <w:t xml:space="preserve">Response as in category 3, plus: </w:t>
            </w:r>
          </w:p>
          <w:p w14:paraId="0B967B23" w14:textId="77777777" w:rsidR="009C0DF3" w:rsidRPr="00331B95" w:rsidRDefault="009C0DF3">
            <w:pPr>
              <w:autoSpaceDE w:val="0"/>
              <w:autoSpaceDN w:val="0"/>
              <w:adjustRightInd w:val="0"/>
              <w:rPr>
                <w:rFonts w:ascii="Arial" w:hAnsi="Arial"/>
              </w:rPr>
            </w:pPr>
          </w:p>
          <w:p w14:paraId="26FEA025" w14:textId="507F6049" w:rsidR="009C0DF3" w:rsidRPr="00331B95" w:rsidRDefault="009C0DF3">
            <w:pPr>
              <w:autoSpaceDE w:val="0"/>
              <w:autoSpaceDN w:val="0"/>
              <w:adjustRightInd w:val="0"/>
              <w:rPr>
                <w:rFonts w:ascii="Arial" w:hAnsi="Arial"/>
              </w:rPr>
            </w:pPr>
            <w:r w:rsidRPr="00331B95">
              <w:rPr>
                <w:rFonts w:ascii="Arial" w:hAnsi="Arial"/>
                <w:color w:val="000000"/>
              </w:rPr>
              <w:t>1. Intensify public education on personal protection measures including avoiding outdoor activity during peak mosquito hours, wearing appropriate clothing, using repellents and source reduction.</w:t>
            </w:r>
            <w:r w:rsidRPr="00331B95">
              <w:rPr>
                <w:rFonts w:ascii="Arial" w:hAnsi="Arial"/>
                <w:color w:val="000000"/>
              </w:rPr>
              <w:br/>
              <w:t xml:space="preserve">a. Utilize multimedia messages including public health alerts from </w:t>
            </w:r>
            <w:r w:rsidR="008B4EB2" w:rsidRPr="00331B95">
              <w:rPr>
                <w:rFonts w:ascii="Arial" w:hAnsi="Arial"/>
                <w:color w:val="000000"/>
              </w:rPr>
              <w:t>DPH</w:t>
            </w:r>
            <w:r w:rsidRPr="00331B95">
              <w:rPr>
                <w:rFonts w:ascii="Arial" w:hAnsi="Arial"/>
                <w:color w:val="000000"/>
              </w:rPr>
              <w:t>, press releases from local boards of health, local newspaper articles</w:t>
            </w:r>
            <w:r w:rsidR="008256EA" w:rsidRPr="00331B95">
              <w:rPr>
                <w:rFonts w:ascii="Arial" w:hAnsi="Arial"/>
                <w:color w:val="000000"/>
              </w:rPr>
              <w:t>, cable channel interviews, etc.</w:t>
            </w:r>
            <w:r w:rsidRPr="00331B95">
              <w:rPr>
                <w:rFonts w:ascii="Arial" w:hAnsi="Arial"/>
                <w:color w:val="000000"/>
              </w:rPr>
              <w:br/>
              <w:t xml:space="preserve">b.  Encourage local boards of health to actively seek out high-risk populations in their </w:t>
            </w:r>
            <w:r w:rsidR="001D297B" w:rsidRPr="00331B95">
              <w:rPr>
                <w:rFonts w:ascii="Arial" w:hAnsi="Arial"/>
                <w:color w:val="000000"/>
              </w:rPr>
              <w:t xml:space="preserve">municipalities </w:t>
            </w:r>
            <w:r w:rsidRPr="00331B95">
              <w:rPr>
                <w:rFonts w:ascii="Arial" w:hAnsi="Arial"/>
                <w:color w:val="000000"/>
              </w:rPr>
              <w:t xml:space="preserve">(nursing homes, schools, workers employed in outdoor occupations, etc.) and educate them on personal protection </w:t>
            </w:r>
            <w:r w:rsidRPr="00331B95">
              <w:rPr>
                <w:rFonts w:ascii="Arial" w:hAnsi="Arial"/>
                <w:color w:val="000000"/>
              </w:rPr>
              <w:br/>
            </w:r>
            <w:r w:rsidR="00D439DA" w:rsidRPr="00331B95">
              <w:rPr>
                <w:rFonts w:ascii="Arial" w:hAnsi="Arial"/>
              </w:rPr>
              <w:t>c</w:t>
            </w:r>
            <w:r w:rsidRPr="00331B95">
              <w:rPr>
                <w:rFonts w:ascii="Arial" w:hAnsi="Arial"/>
              </w:rPr>
              <w:t xml:space="preserve">. Urge towns and schools to </w:t>
            </w:r>
            <w:r w:rsidR="00A62C0E" w:rsidRPr="00331B95">
              <w:rPr>
                <w:rFonts w:ascii="Arial" w:hAnsi="Arial"/>
              </w:rPr>
              <w:t xml:space="preserve">move practices, games and other outdoor activity occurring between dusk and dawn to venues outside the area of risk. If that is not possible, recommend </w:t>
            </w:r>
            <w:r w:rsidRPr="00331B95">
              <w:rPr>
                <w:rFonts w:ascii="Arial" w:hAnsi="Arial"/>
              </w:rPr>
              <w:t>rescheduling outdoor</w:t>
            </w:r>
            <w:r w:rsidR="00767473" w:rsidRPr="00331B95">
              <w:rPr>
                <w:rFonts w:ascii="Arial" w:hAnsi="Arial"/>
              </w:rPr>
              <w:t>, evening</w:t>
            </w:r>
            <w:r w:rsidRPr="00331B95">
              <w:rPr>
                <w:rFonts w:ascii="Arial" w:hAnsi="Arial"/>
              </w:rPr>
              <w:t xml:space="preserve"> events</w:t>
            </w:r>
            <w:r w:rsidR="00EF65EA" w:rsidRPr="00331B95">
              <w:rPr>
                <w:rFonts w:ascii="Arial" w:hAnsi="Arial"/>
              </w:rPr>
              <w:t xml:space="preserve"> </w:t>
            </w:r>
            <w:r w:rsidR="00C30D0C" w:rsidRPr="00331B95">
              <w:rPr>
                <w:rFonts w:ascii="Arial" w:hAnsi="Arial"/>
              </w:rPr>
              <w:t>t</w:t>
            </w:r>
            <w:r w:rsidR="00D439DA" w:rsidRPr="00331B95">
              <w:rPr>
                <w:rFonts w:ascii="Arial" w:hAnsi="Arial"/>
              </w:rPr>
              <w:t>o avoid the hours between dusk and dawn</w:t>
            </w:r>
            <w:r w:rsidR="00536DED" w:rsidRPr="00331B95">
              <w:rPr>
                <w:rFonts w:ascii="Arial" w:hAnsi="Arial"/>
              </w:rPr>
              <w:t xml:space="preserve">. Focus on highest risk populations, </w:t>
            </w:r>
            <w:r w:rsidR="006C77CF" w:rsidRPr="00331B95">
              <w:rPr>
                <w:rFonts w:ascii="Arial" w:hAnsi="Arial"/>
              </w:rPr>
              <w:t>children and elderly.</w:t>
            </w:r>
            <w:r w:rsidR="003F76F6" w:rsidRPr="00331B95">
              <w:rPr>
                <w:rFonts w:ascii="Arial" w:hAnsi="Arial"/>
              </w:rPr>
              <w:t>†</w:t>
            </w:r>
          </w:p>
          <w:p w14:paraId="1B9FCD56" w14:textId="5C952359" w:rsidR="00F07E56" w:rsidRPr="00331B95" w:rsidRDefault="00F07E56">
            <w:pPr>
              <w:autoSpaceDE w:val="0"/>
              <w:autoSpaceDN w:val="0"/>
              <w:adjustRightInd w:val="0"/>
              <w:rPr>
                <w:rFonts w:ascii="Arial" w:hAnsi="Arial"/>
              </w:rPr>
            </w:pPr>
          </w:p>
          <w:p w14:paraId="6079F5A1" w14:textId="41D11BB2" w:rsidR="00F07E56" w:rsidRPr="00003C86" w:rsidRDefault="00F07E56">
            <w:pPr>
              <w:autoSpaceDE w:val="0"/>
              <w:autoSpaceDN w:val="0"/>
              <w:adjustRightInd w:val="0"/>
              <w:rPr>
                <w:rFonts w:ascii="Arial" w:hAnsi="Arial" w:cs="Arial"/>
                <w:color w:val="000000"/>
              </w:rPr>
            </w:pPr>
            <w:r w:rsidRPr="00003C86">
              <w:rPr>
                <w:rFonts w:ascii="Arial" w:hAnsi="Arial" w:cs="Arial"/>
                <w:noProof/>
                <w:color w:val="2B579A"/>
                <w:shd w:val="clear" w:color="auto" w:fill="E6E6E6"/>
              </w:rPr>
              <mc:AlternateContent>
                <mc:Choice Requires="wps">
                  <w:drawing>
                    <wp:anchor distT="0" distB="0" distL="114300" distR="114300" simplePos="0" relativeHeight="251658250" behindDoc="0" locked="0" layoutInCell="1" allowOverlap="1" wp14:anchorId="0E205F52" wp14:editId="70DBBE59">
                      <wp:simplePos x="0" y="0"/>
                      <wp:positionH relativeFrom="column">
                        <wp:posOffset>6350</wp:posOffset>
                      </wp:positionH>
                      <wp:positionV relativeFrom="paragraph">
                        <wp:posOffset>6985</wp:posOffset>
                      </wp:positionV>
                      <wp:extent cx="2394857" cy="0"/>
                      <wp:effectExtent l="0" t="0" r="0" b="0"/>
                      <wp:wrapNone/>
                      <wp:docPr id="206" name="Straight Connector 20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2394857" cy="0"/>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247B26EC" id="Straight Connector 206" o:spid="_x0000_s1026" alt="&quot;&quot;" style="position:absolute;flip:y;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pt,.55pt" to="189.05pt,.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wFkNsAEAAEwDAAAOAAAAZHJzL2Uyb0RvYy54bWysU8FuEzEQvSPxD5bvxGkg0K6y6aFRuSCo&#10;ROE+9dq7lmyP5THZ5O8ZO2kocEPswZrx2M/vvZnd3B6CF3uTyWHs5dViKYWJGgcXx15+e7x/cy0F&#10;FYgDeIyml0dD8nb7+tVmTp1Z4YR+MFkwSKRuTr2cSkmdUqQnE4AWmEzkosUcoHCaRzVkmBk9eLVa&#10;Lt+rGfOQMmpDxLu7U1FuG761Rpcv1pIpwveSuZW25rY+1VVtN9CNGdLk9JkG/AOLAC7yoxeoHRQQ&#10;P7L7Cyo4nZHQloXGoNBap03TwGquln+o+TpBMk0Lm0PpYhP9P1j9eX8XHzLbMCfqKD3kquJgcxDW&#10;u/Sde9p0MVNxaLYdL7aZQxGaN1dvb95drz9IoZ9r6gRRoVKm8tFgEDXopXexKoIO9p+o8LN89PlI&#10;3Y5477xvXfFRzL28Wa/WjAw8G9ZD4TCkoZcURynAjzx0uuSGSOjdUG9XHDrSnc9iD9x3HpcB50em&#10;K4UHKlxgDe2r/WcGv12tdHZA0+lyK52P+VihTRurM/tfrtXoCYdjM1PVjFvW0M/jVWfiZc7xy59g&#10;+xMAAP//AwBQSwMEFAAGAAgAAAAhAHdU8hLYAAAABQEAAA8AAABkcnMvZG93bnJldi54bWxMj8FO&#10;w0AMRO9I/MPKSNzoJkVACdlUFBWJG0rgA5ysSSKy3ii7bVK+HsMFTvZorPGbfLu4QR1pCr1nA+kq&#10;AUXceNtza+D97flqAypEZIuDZzJwogDb4vwsx8z6mUs6VrFVEsIhQwNdjGOmdWg6chhWfiQW78NP&#10;DqPIqdV2wlnC3aDXSXKrHfYsHzoc6amj5rM6OAPz631ZYjK8fKVLVe/Xeuf5ZmfM5cXy+AAq0hL/&#10;juEHX9ChEKbaH9gGNYiWJlFGCkrc67uNLPWv1kWu/9MX3wAAAP//AwBQSwECLQAUAAYACAAAACEA&#10;toM4kv4AAADhAQAAEwAAAAAAAAAAAAAAAAAAAAAAW0NvbnRlbnRfVHlwZXNdLnhtbFBLAQItABQA&#10;BgAIAAAAIQA4/SH/1gAAAJQBAAALAAAAAAAAAAAAAAAAAC8BAABfcmVscy8ucmVsc1BLAQItABQA&#10;BgAIAAAAIQAFwFkNsAEAAEwDAAAOAAAAAAAAAAAAAAAAAC4CAABkcnMvZTJvRG9jLnhtbFBLAQIt&#10;ABQABgAIAAAAIQB3VPIS2AAAAAUBAAAPAAAAAAAAAAAAAAAAAAoEAABkcnMvZG93bnJldi54bWxQ&#10;SwUGAAAAAAQABADzAAAADwUAAAAA&#10;" strokecolor="windowText"/>
                  </w:pict>
                </mc:Fallback>
              </mc:AlternateContent>
            </w:r>
          </w:p>
          <w:p w14:paraId="46A8985B" w14:textId="1B18162D" w:rsidR="002D4137" w:rsidRPr="00331B95" w:rsidRDefault="009C0DF3" w:rsidP="00D354BB">
            <w:pPr>
              <w:autoSpaceDE w:val="0"/>
              <w:autoSpaceDN w:val="0"/>
              <w:adjustRightInd w:val="0"/>
              <w:rPr>
                <w:rFonts w:ascii="Arial" w:hAnsi="Arial"/>
                <w:color w:val="000000"/>
              </w:rPr>
            </w:pPr>
            <w:r w:rsidRPr="00331B95">
              <w:rPr>
                <w:rFonts w:ascii="Arial" w:hAnsi="Arial"/>
                <w:color w:val="000000"/>
              </w:rPr>
              <w:t xml:space="preserve"> </w:t>
            </w:r>
            <w:r w:rsidR="00CC5242" w:rsidRPr="00331B95">
              <w:rPr>
                <w:rFonts w:ascii="Arial" w:hAnsi="Arial"/>
              </w:rPr>
              <w:t xml:space="preserve">For localities participating in local </w:t>
            </w:r>
            <w:r w:rsidR="00251186" w:rsidRPr="00331B95">
              <w:rPr>
                <w:rFonts w:ascii="Arial" w:hAnsi="Arial"/>
              </w:rPr>
              <w:t>M</w:t>
            </w:r>
            <w:r w:rsidR="00CC5242" w:rsidRPr="00331B95">
              <w:rPr>
                <w:rFonts w:ascii="Arial" w:hAnsi="Arial"/>
              </w:rPr>
              <w:t xml:space="preserve">osquito </w:t>
            </w:r>
            <w:r w:rsidR="00251186" w:rsidRPr="00331B95">
              <w:rPr>
                <w:rFonts w:ascii="Arial" w:hAnsi="Arial"/>
              </w:rPr>
              <w:t>C</w:t>
            </w:r>
            <w:r w:rsidR="00CC5242" w:rsidRPr="00331B95">
              <w:rPr>
                <w:rFonts w:ascii="Arial" w:hAnsi="Arial"/>
              </w:rPr>
              <w:t xml:space="preserve">ontrol </w:t>
            </w:r>
            <w:r w:rsidR="00251186" w:rsidRPr="00331B95">
              <w:rPr>
                <w:rFonts w:ascii="Arial" w:hAnsi="Arial"/>
              </w:rPr>
              <w:t>D</w:t>
            </w:r>
            <w:r w:rsidR="00176B51" w:rsidRPr="00331B95">
              <w:rPr>
                <w:rFonts w:ascii="Arial" w:hAnsi="Arial"/>
              </w:rPr>
              <w:t>istricts</w:t>
            </w:r>
            <w:r w:rsidR="002D4137" w:rsidRPr="00331B95">
              <w:rPr>
                <w:rFonts w:ascii="Arial" w:hAnsi="Arial"/>
              </w:rPr>
              <w:t>:</w:t>
            </w:r>
            <w:r w:rsidR="00CC5242" w:rsidRPr="00331B95">
              <w:rPr>
                <w:rFonts w:ascii="Arial" w:hAnsi="Arial"/>
              </w:rPr>
              <w:t xml:space="preserve"> </w:t>
            </w:r>
          </w:p>
          <w:p w14:paraId="0DB9106D" w14:textId="77777777" w:rsidR="002D4137" w:rsidRPr="00331B95" w:rsidRDefault="002D4137" w:rsidP="00D354BB">
            <w:pPr>
              <w:autoSpaceDE w:val="0"/>
              <w:autoSpaceDN w:val="0"/>
              <w:adjustRightInd w:val="0"/>
              <w:rPr>
                <w:rFonts w:ascii="Arial" w:hAnsi="Arial"/>
                <w:color w:val="000000"/>
              </w:rPr>
            </w:pPr>
          </w:p>
          <w:p w14:paraId="21777EE1" w14:textId="6E6E183B" w:rsidR="00D354BB" w:rsidRPr="00331B95" w:rsidRDefault="002D4137" w:rsidP="00D354BB">
            <w:pPr>
              <w:autoSpaceDE w:val="0"/>
              <w:autoSpaceDN w:val="0"/>
              <w:adjustRightInd w:val="0"/>
              <w:rPr>
                <w:rFonts w:ascii="Arial" w:hAnsi="Arial"/>
                <w:color w:val="000000"/>
              </w:rPr>
            </w:pPr>
            <w:r w:rsidRPr="00331B95">
              <w:rPr>
                <w:rFonts w:ascii="Arial" w:hAnsi="Arial"/>
                <w:color w:val="000000"/>
              </w:rPr>
              <w:t>2. I</w:t>
            </w:r>
            <w:r w:rsidR="00CC5242" w:rsidRPr="00331B95">
              <w:rPr>
                <w:rFonts w:ascii="Arial" w:hAnsi="Arial"/>
                <w:color w:val="000000"/>
              </w:rPr>
              <w:t xml:space="preserve">ntensify </w:t>
            </w:r>
            <w:r w:rsidR="00CC5242" w:rsidRPr="00331B95">
              <w:rPr>
                <w:rFonts w:ascii="Arial" w:hAnsi="Arial"/>
              </w:rPr>
              <w:t>adulticiding control measures where surveillance indicates human risk.</w:t>
            </w:r>
            <w:r w:rsidR="00CC5242" w:rsidRPr="00331B95">
              <w:rPr>
                <w:rFonts w:ascii="Arial" w:hAnsi="Arial"/>
                <w:color w:val="000000"/>
              </w:rPr>
              <w:t xml:space="preserve"> Local, ground-based ULV applications of adulticide may be repeated as necessary to achieve adequate mosquito</w:t>
            </w:r>
            <w:r w:rsidR="00D354BB" w:rsidRPr="00331B95">
              <w:rPr>
                <w:rFonts w:ascii="Arial" w:hAnsi="Arial"/>
                <w:color w:val="000000"/>
              </w:rPr>
              <w:t xml:space="preserve"> vector</w:t>
            </w:r>
            <w:r w:rsidR="00CC5242" w:rsidRPr="00331B95">
              <w:rPr>
                <w:rFonts w:ascii="Arial" w:hAnsi="Arial"/>
                <w:color w:val="000000"/>
              </w:rPr>
              <w:t xml:space="preserve"> control. </w:t>
            </w:r>
            <w:r w:rsidR="00D354BB" w:rsidRPr="00331B95">
              <w:rPr>
                <w:rFonts w:ascii="Arial" w:hAnsi="Arial"/>
              </w:rPr>
              <w:t xml:space="preserve">Duly authorized local officials may request that the </w:t>
            </w:r>
            <w:r w:rsidR="008B4EB2" w:rsidRPr="00331B95">
              <w:rPr>
                <w:rFonts w:ascii="Arial" w:hAnsi="Arial"/>
              </w:rPr>
              <w:t>DPH</w:t>
            </w:r>
            <w:r w:rsidR="00D354BB" w:rsidRPr="00331B95">
              <w:rPr>
                <w:rFonts w:ascii="Arial" w:hAnsi="Arial"/>
              </w:rPr>
              <w:t xml:space="preserve"> Commissioner issue a certification that pesticide application is necessary to protect public health in order to preempt homeowner private property no-spray requests.</w:t>
            </w:r>
          </w:p>
          <w:p w14:paraId="004B46B9" w14:textId="77777777" w:rsidR="009C0DF3" w:rsidRPr="00331B95" w:rsidRDefault="009C0DF3">
            <w:pPr>
              <w:autoSpaceDE w:val="0"/>
              <w:autoSpaceDN w:val="0"/>
              <w:adjustRightInd w:val="0"/>
              <w:rPr>
                <w:rFonts w:ascii="Arial" w:hAnsi="Arial"/>
              </w:rPr>
            </w:pPr>
          </w:p>
          <w:p w14:paraId="62E4D789" w14:textId="77777777" w:rsidR="009C0DF3" w:rsidRPr="00331B95" w:rsidRDefault="009C0DF3">
            <w:pPr>
              <w:spacing w:after="240"/>
              <w:rPr>
                <w:rFonts w:ascii="Arial" w:hAnsi="Arial"/>
              </w:rPr>
            </w:pPr>
            <w:r w:rsidRPr="00331B95">
              <w:rPr>
                <w:rFonts w:ascii="Arial" w:hAnsi="Arial"/>
              </w:rPr>
              <w:t>3.  Active surveillance for human cases is intensified. Health care facilities are advised of increased risk status and corresponding needs to send specimens to</w:t>
            </w:r>
            <w:r w:rsidR="002242F2" w:rsidRPr="00331B95">
              <w:rPr>
                <w:rFonts w:ascii="Arial" w:hAnsi="Arial"/>
              </w:rPr>
              <w:t xml:space="preserve"> the MA SPHL</w:t>
            </w:r>
            <w:r w:rsidRPr="00331B95">
              <w:rPr>
                <w:rFonts w:ascii="Arial" w:hAnsi="Arial"/>
              </w:rPr>
              <w:t xml:space="preserve"> for testing.</w:t>
            </w:r>
          </w:p>
          <w:p w14:paraId="002D82AF" w14:textId="77777777" w:rsidR="009C0DF3" w:rsidRPr="00331B95" w:rsidRDefault="009C0DF3">
            <w:pPr>
              <w:autoSpaceDE w:val="0"/>
              <w:autoSpaceDN w:val="0"/>
              <w:adjustRightInd w:val="0"/>
              <w:rPr>
                <w:rFonts w:ascii="Arial" w:hAnsi="Arial"/>
              </w:rPr>
            </w:pPr>
            <w:r w:rsidRPr="00331B95">
              <w:rPr>
                <w:rFonts w:ascii="Arial" w:hAnsi="Arial"/>
              </w:rPr>
              <w:t>4. Local officials should evaluate all quantitative indicators including population density and time of year and may proceed with focal area aerial adulticiding.</w:t>
            </w:r>
          </w:p>
          <w:p w14:paraId="6CFB2241" w14:textId="77777777" w:rsidR="009C0DF3" w:rsidRPr="00331B95" w:rsidRDefault="009C0DF3">
            <w:pPr>
              <w:autoSpaceDE w:val="0"/>
              <w:autoSpaceDN w:val="0"/>
              <w:adjustRightInd w:val="0"/>
              <w:rPr>
                <w:rFonts w:ascii="Arial" w:hAnsi="Arial"/>
                <w:color w:val="000000"/>
              </w:rPr>
            </w:pPr>
          </w:p>
          <w:p w14:paraId="795DF7AB" w14:textId="74C07690" w:rsidR="009C0DF3" w:rsidRPr="00331B95" w:rsidRDefault="00D354BB">
            <w:pPr>
              <w:pStyle w:val="BodyText2"/>
              <w:spacing w:line="240" w:lineRule="auto"/>
              <w:rPr>
                <w:rFonts w:ascii="Arial" w:hAnsi="Arial"/>
                <w:color w:val="000000"/>
              </w:rPr>
            </w:pPr>
            <w:r w:rsidRPr="00331B95">
              <w:rPr>
                <w:rFonts w:ascii="Arial" w:hAnsi="Arial"/>
                <w:color w:val="000000"/>
              </w:rPr>
              <w:t>5</w:t>
            </w:r>
            <w:r w:rsidR="009C0DF3" w:rsidRPr="00331B95">
              <w:rPr>
                <w:rFonts w:ascii="Arial" w:hAnsi="Arial"/>
                <w:color w:val="000000"/>
              </w:rPr>
              <w:t xml:space="preserve">. </w:t>
            </w:r>
            <w:r w:rsidR="008B4EB2" w:rsidRPr="00331B95">
              <w:rPr>
                <w:rFonts w:ascii="Arial" w:hAnsi="Arial"/>
                <w:color w:val="000000"/>
              </w:rPr>
              <w:t>DPH</w:t>
            </w:r>
            <w:r w:rsidR="009C0DF3" w:rsidRPr="00331B95">
              <w:rPr>
                <w:rFonts w:ascii="Arial" w:hAnsi="Arial"/>
                <w:color w:val="000000"/>
              </w:rPr>
              <w:t xml:space="preserve"> will confer with local health officials, SRMCB and </w:t>
            </w:r>
            <w:r w:rsidR="000C6DFA" w:rsidRPr="00331B95">
              <w:rPr>
                <w:rFonts w:ascii="Arial" w:hAnsi="Arial"/>
                <w:color w:val="000000"/>
              </w:rPr>
              <w:t>MCDs</w:t>
            </w:r>
            <w:r w:rsidR="009C0DF3" w:rsidRPr="00331B95">
              <w:rPr>
                <w:rFonts w:ascii="Arial" w:hAnsi="Arial"/>
                <w:color w:val="000000"/>
              </w:rPr>
              <w:t xml:space="preserve"> to determine if the risk of disease transmission warrants classification as level 5.</w:t>
            </w:r>
          </w:p>
          <w:p w14:paraId="3C9335AE" w14:textId="39A0BAD0" w:rsidR="009C0DF3" w:rsidRPr="00331B95" w:rsidRDefault="00D354BB">
            <w:pPr>
              <w:spacing w:after="240"/>
              <w:rPr>
                <w:rFonts w:ascii="Arial" w:hAnsi="Arial"/>
              </w:rPr>
            </w:pPr>
            <w:r w:rsidRPr="00331B95">
              <w:rPr>
                <w:rFonts w:ascii="Arial" w:hAnsi="Arial"/>
                <w:color w:val="000000"/>
              </w:rPr>
              <w:t>6</w:t>
            </w:r>
            <w:r w:rsidR="009640A3" w:rsidRPr="00331B95">
              <w:rPr>
                <w:rFonts w:ascii="Arial" w:hAnsi="Arial"/>
                <w:color w:val="000000"/>
              </w:rPr>
              <w:t>.</w:t>
            </w:r>
            <w:r w:rsidR="00767473" w:rsidRPr="00331B95">
              <w:rPr>
                <w:rFonts w:ascii="Arial" w:hAnsi="Arial"/>
                <w:color w:val="000000"/>
              </w:rPr>
              <w:t xml:space="preserve"> </w:t>
            </w:r>
            <w:r w:rsidR="008B4EB2" w:rsidRPr="00331B95">
              <w:rPr>
                <w:rFonts w:ascii="Arial" w:hAnsi="Arial"/>
                <w:color w:val="000000"/>
              </w:rPr>
              <w:t>DPH</w:t>
            </w:r>
            <w:r w:rsidR="00767473" w:rsidRPr="00331B95">
              <w:rPr>
                <w:rFonts w:ascii="Arial" w:hAnsi="Arial"/>
                <w:color w:val="000000"/>
              </w:rPr>
              <w:t xml:space="preserve"> will confer with local health agencies, SRMCB and Mosquito Control </w:t>
            </w:r>
            <w:r w:rsidR="0048083B" w:rsidRPr="00331B95">
              <w:rPr>
                <w:rFonts w:ascii="Arial" w:hAnsi="Arial"/>
                <w:color w:val="000000"/>
              </w:rPr>
              <w:t xml:space="preserve">Districts </w:t>
            </w:r>
            <w:r w:rsidR="00767473" w:rsidRPr="00331B95">
              <w:rPr>
                <w:rFonts w:ascii="Arial" w:hAnsi="Arial"/>
                <w:color w:val="000000"/>
              </w:rPr>
              <w:t xml:space="preserve">to discuss the use of intensive mosquito control methods. If elevated risk is assessed in multiple jurisdictions and evidence exists that risk is likely to either increase (based on time of season, weather patterns, etc.) or remain persistently elevated, </w:t>
            </w:r>
            <w:r w:rsidR="00767473" w:rsidRPr="00331B95">
              <w:rPr>
                <w:rFonts w:ascii="Arial" w:hAnsi="Arial"/>
              </w:rPr>
              <w:t>the interventions may include state-funded aerial application of mosquito adulticide</w:t>
            </w:r>
            <w:r w:rsidR="006D3263" w:rsidRPr="00331B95">
              <w:rPr>
                <w:rFonts w:ascii="Arial" w:hAnsi="Arial"/>
              </w:rPr>
              <w:t xml:space="preserve"> which, if conditions warrant, may be repeated as necessary to interrupt the virus transmission cycle and protect public health.</w:t>
            </w:r>
          </w:p>
        </w:tc>
      </w:tr>
      <w:tr w:rsidR="00003536" w:rsidRPr="00003C86" w14:paraId="3BF9B589" w14:textId="77777777" w:rsidTr="2107E2EE">
        <w:trPr>
          <w:trHeight w:val="1500"/>
          <w:tblCellSpacing w:w="0" w:type="dxa"/>
        </w:trPr>
        <w:tc>
          <w:tcPr>
            <w:tcW w:w="579" w:type="pct"/>
            <w:tcBorders>
              <w:top w:val="outset" w:sz="6" w:space="0" w:color="auto"/>
              <w:left w:val="outset" w:sz="6" w:space="0" w:color="auto"/>
              <w:bottom w:val="outset" w:sz="6" w:space="0" w:color="auto"/>
              <w:right w:val="outset" w:sz="6" w:space="0" w:color="auto"/>
            </w:tcBorders>
          </w:tcPr>
          <w:p w14:paraId="0833391B" w14:textId="77777777" w:rsidR="009C0DF3" w:rsidRPr="00331B95" w:rsidRDefault="009C0DF3">
            <w:pPr>
              <w:rPr>
                <w:rFonts w:ascii="Arial" w:hAnsi="Arial"/>
                <w:color w:val="000000"/>
              </w:rPr>
            </w:pPr>
            <w:r w:rsidRPr="00331B95">
              <w:rPr>
                <w:rFonts w:ascii="Arial" w:hAnsi="Arial"/>
                <w:color w:val="000000"/>
              </w:rPr>
              <w:t>5</w:t>
            </w:r>
          </w:p>
        </w:tc>
        <w:tc>
          <w:tcPr>
            <w:tcW w:w="776" w:type="pct"/>
            <w:tcBorders>
              <w:top w:val="outset" w:sz="6" w:space="0" w:color="auto"/>
              <w:left w:val="outset" w:sz="6" w:space="0" w:color="auto"/>
              <w:bottom w:val="outset" w:sz="6" w:space="0" w:color="auto"/>
              <w:right w:val="outset" w:sz="6" w:space="0" w:color="auto"/>
            </w:tcBorders>
          </w:tcPr>
          <w:p w14:paraId="302270FD" w14:textId="77777777" w:rsidR="009C0DF3" w:rsidRPr="00331B95" w:rsidRDefault="00C218C8">
            <w:pPr>
              <w:rPr>
                <w:rFonts w:ascii="Arial" w:hAnsi="Arial"/>
                <w:color w:val="000000"/>
              </w:rPr>
            </w:pPr>
            <w:r w:rsidRPr="00331B95">
              <w:rPr>
                <w:rFonts w:ascii="Arial" w:hAnsi="Arial"/>
                <w:color w:val="000000"/>
              </w:rPr>
              <w:t xml:space="preserve">EEE - </w:t>
            </w:r>
            <w:r w:rsidR="009C0DF3" w:rsidRPr="00331B95">
              <w:rPr>
                <w:rFonts w:ascii="Arial" w:hAnsi="Arial"/>
                <w:color w:val="000000"/>
              </w:rPr>
              <w:t>Critical</w:t>
            </w:r>
          </w:p>
        </w:tc>
        <w:tc>
          <w:tcPr>
            <w:tcW w:w="1751" w:type="pct"/>
            <w:tcBorders>
              <w:top w:val="outset" w:sz="6" w:space="0" w:color="auto"/>
              <w:left w:val="outset" w:sz="6" w:space="0" w:color="auto"/>
              <w:bottom w:val="outset" w:sz="6" w:space="0" w:color="auto"/>
              <w:right w:val="outset" w:sz="6" w:space="0" w:color="auto"/>
            </w:tcBorders>
          </w:tcPr>
          <w:p w14:paraId="47579AF4" w14:textId="77777777" w:rsidR="00B54DD0" w:rsidRPr="00331B95" w:rsidRDefault="00B54DD0" w:rsidP="00B54DD0">
            <w:pPr>
              <w:pStyle w:val="Heading3"/>
              <w:spacing w:before="0" w:after="0"/>
              <w:rPr>
                <w:b w:val="0"/>
                <w:sz w:val="24"/>
                <w:u w:val="single"/>
              </w:rPr>
            </w:pPr>
            <w:r w:rsidRPr="00331B95">
              <w:rPr>
                <w:b w:val="0"/>
                <w:sz w:val="24"/>
                <w:u w:val="single"/>
              </w:rPr>
              <w:t>Current Year</w:t>
            </w:r>
          </w:p>
          <w:p w14:paraId="06E05178" w14:textId="77777777" w:rsidR="00B54DD0" w:rsidRPr="00331B95" w:rsidRDefault="00B54DD0" w:rsidP="00B54DD0">
            <w:pPr>
              <w:rPr>
                <w:rFonts w:ascii="Arial" w:hAnsi="Arial"/>
              </w:rPr>
            </w:pPr>
          </w:p>
          <w:p w14:paraId="66A21F5D" w14:textId="6BC03ADA" w:rsidR="00B54DD0" w:rsidRPr="00331B95" w:rsidRDefault="00B54DD0" w:rsidP="00B54DD0">
            <w:pPr>
              <w:autoSpaceDE w:val="0"/>
              <w:autoSpaceDN w:val="0"/>
              <w:adjustRightInd w:val="0"/>
              <w:rPr>
                <w:rFonts w:ascii="Arial" w:hAnsi="Arial"/>
              </w:rPr>
            </w:pPr>
            <w:r w:rsidRPr="00331B95">
              <w:rPr>
                <w:rFonts w:ascii="Arial" w:hAnsi="Arial"/>
              </w:rPr>
              <w:t xml:space="preserve">1.  Multiple measures indicating critical risk of human infection </w:t>
            </w:r>
          </w:p>
          <w:p w14:paraId="749A2A85" w14:textId="560FD9F9" w:rsidR="00B54DD0" w:rsidRPr="00331B95" w:rsidRDefault="00B54DD0" w:rsidP="00B54DD0">
            <w:pPr>
              <w:pStyle w:val="ListParagraph"/>
              <w:numPr>
                <w:ilvl w:val="0"/>
                <w:numId w:val="34"/>
              </w:numPr>
              <w:autoSpaceDE w:val="0"/>
              <w:autoSpaceDN w:val="0"/>
              <w:adjustRightInd w:val="0"/>
              <w:ind w:left="390" w:hanging="270"/>
              <w:rPr>
                <w:rFonts w:ascii="Arial" w:hAnsi="Arial"/>
              </w:rPr>
            </w:pPr>
            <w:r w:rsidRPr="00331B95">
              <w:rPr>
                <w:rFonts w:ascii="Arial" w:hAnsi="Arial"/>
              </w:rPr>
              <w:t xml:space="preserve">Sustained high mosquito infection rates </w:t>
            </w:r>
          </w:p>
          <w:p w14:paraId="595E1432" w14:textId="77777777" w:rsidR="00B54DD0" w:rsidRPr="00331B95" w:rsidRDefault="00B54DD0" w:rsidP="00B54DD0">
            <w:pPr>
              <w:pStyle w:val="ListParagraph"/>
              <w:numPr>
                <w:ilvl w:val="0"/>
                <w:numId w:val="34"/>
              </w:numPr>
              <w:autoSpaceDE w:val="0"/>
              <w:autoSpaceDN w:val="0"/>
              <w:adjustRightInd w:val="0"/>
              <w:ind w:left="390" w:hanging="270"/>
              <w:rPr>
                <w:rFonts w:ascii="Arial" w:hAnsi="Arial"/>
              </w:rPr>
            </w:pPr>
            <w:r w:rsidRPr="00331B95">
              <w:rPr>
                <w:rFonts w:ascii="Arial" w:hAnsi="Arial"/>
              </w:rPr>
              <w:t>T</w:t>
            </w:r>
            <w:r w:rsidRPr="00331B95">
              <w:rPr>
                <w:rFonts w:ascii="Arial" w:hAnsi="Arial"/>
                <w:color w:val="000000"/>
              </w:rPr>
              <w:t>ime of season with enough time remaining for additional amplification of virus</w:t>
            </w:r>
          </w:p>
          <w:p w14:paraId="0939A0F4" w14:textId="1782D5A7" w:rsidR="00B54DD0" w:rsidRPr="00331B95" w:rsidRDefault="00B54DD0" w:rsidP="00C30D0C">
            <w:pPr>
              <w:pStyle w:val="ListParagraph"/>
              <w:numPr>
                <w:ilvl w:val="0"/>
                <w:numId w:val="33"/>
              </w:numPr>
              <w:ind w:left="390" w:hanging="270"/>
              <w:rPr>
                <w:rFonts w:ascii="Arial" w:hAnsi="Arial"/>
                <w:color w:val="000000"/>
              </w:rPr>
            </w:pPr>
            <w:r w:rsidRPr="00331B95">
              <w:rPr>
                <w:rFonts w:ascii="Arial" w:hAnsi="Arial"/>
                <w:color w:val="000000"/>
              </w:rPr>
              <w:t>Weather conditions likely to increase risk (above average temperatures, above average precipitation particularly the prior fall and spring)</w:t>
            </w:r>
          </w:p>
          <w:p w14:paraId="02E05B81" w14:textId="77777777" w:rsidR="00B54DD0" w:rsidRPr="00331B95" w:rsidRDefault="00B54DD0" w:rsidP="00B54DD0">
            <w:pPr>
              <w:pStyle w:val="ListParagraph"/>
              <w:numPr>
                <w:ilvl w:val="0"/>
                <w:numId w:val="33"/>
              </w:numPr>
              <w:ind w:left="390" w:hanging="270"/>
              <w:rPr>
                <w:rFonts w:ascii="Arial" w:hAnsi="Arial"/>
              </w:rPr>
            </w:pPr>
            <w:r w:rsidRPr="00331B95">
              <w:rPr>
                <w:rFonts w:ascii="Arial" w:hAnsi="Arial"/>
                <w:color w:val="000000"/>
              </w:rPr>
              <w:t xml:space="preserve">Larger than average </w:t>
            </w:r>
            <w:proofErr w:type="spellStart"/>
            <w:r w:rsidRPr="00331B95">
              <w:rPr>
                <w:rFonts w:ascii="Arial" w:hAnsi="Arial"/>
                <w:i/>
                <w:color w:val="000000"/>
              </w:rPr>
              <w:t>Culiseta</w:t>
            </w:r>
            <w:proofErr w:type="spellEnd"/>
            <w:r w:rsidRPr="00331B95">
              <w:rPr>
                <w:rFonts w:ascii="Arial" w:hAnsi="Arial"/>
                <w:i/>
                <w:color w:val="000000"/>
              </w:rPr>
              <w:t xml:space="preserve"> melanura </w:t>
            </w:r>
            <w:r w:rsidRPr="00331B95">
              <w:rPr>
                <w:rFonts w:ascii="Arial" w:hAnsi="Arial"/>
                <w:color w:val="000000"/>
              </w:rPr>
              <w:t xml:space="preserve">and </w:t>
            </w:r>
            <w:proofErr w:type="spellStart"/>
            <w:r w:rsidRPr="00331B95">
              <w:rPr>
                <w:rFonts w:ascii="Arial" w:hAnsi="Arial"/>
                <w:i/>
                <w:color w:val="000000"/>
              </w:rPr>
              <w:t>Cq</w:t>
            </w:r>
            <w:proofErr w:type="spellEnd"/>
            <w:r w:rsidRPr="00331B95">
              <w:rPr>
                <w:rFonts w:ascii="Arial" w:hAnsi="Arial"/>
                <w:i/>
                <w:color w:val="000000"/>
              </w:rPr>
              <w:t>. perturbans</w:t>
            </w:r>
            <w:r w:rsidRPr="00331B95">
              <w:rPr>
                <w:rFonts w:ascii="Arial" w:hAnsi="Arial"/>
                <w:color w:val="000000"/>
              </w:rPr>
              <w:t xml:space="preserve"> populations</w:t>
            </w:r>
          </w:p>
          <w:p w14:paraId="00ADBD02" w14:textId="77777777" w:rsidR="00B54DD0" w:rsidRPr="00331B95" w:rsidRDefault="00B54DD0" w:rsidP="00B54DD0">
            <w:pPr>
              <w:autoSpaceDE w:val="0"/>
              <w:autoSpaceDN w:val="0"/>
              <w:adjustRightInd w:val="0"/>
              <w:rPr>
                <w:rFonts w:ascii="Arial" w:hAnsi="Arial"/>
              </w:rPr>
            </w:pPr>
          </w:p>
          <w:p w14:paraId="2438AFF3" w14:textId="77777777" w:rsidR="00B54DD0" w:rsidRPr="00331B95" w:rsidRDefault="00B54DD0" w:rsidP="00B54DD0">
            <w:pPr>
              <w:autoSpaceDE w:val="0"/>
              <w:autoSpaceDN w:val="0"/>
              <w:adjustRightInd w:val="0"/>
              <w:rPr>
                <w:rFonts w:ascii="Arial" w:hAnsi="Arial"/>
              </w:rPr>
            </w:pPr>
            <w:r w:rsidRPr="00331B95">
              <w:rPr>
                <w:rFonts w:ascii="Arial" w:hAnsi="Arial"/>
              </w:rPr>
              <w:t>AND</w:t>
            </w:r>
          </w:p>
          <w:p w14:paraId="2DC2B5ED" w14:textId="77777777" w:rsidR="00B54DD0" w:rsidRPr="00331B95" w:rsidRDefault="00B54DD0" w:rsidP="00B54DD0">
            <w:pPr>
              <w:autoSpaceDE w:val="0"/>
              <w:autoSpaceDN w:val="0"/>
              <w:adjustRightInd w:val="0"/>
              <w:rPr>
                <w:rFonts w:ascii="Arial" w:hAnsi="Arial"/>
              </w:rPr>
            </w:pPr>
          </w:p>
          <w:p w14:paraId="57AA1A6E" w14:textId="215134A9" w:rsidR="002D4137" w:rsidRPr="00331B95" w:rsidRDefault="00B54DD0" w:rsidP="00B54DD0">
            <w:pPr>
              <w:autoSpaceDE w:val="0"/>
              <w:autoSpaceDN w:val="0"/>
              <w:adjustRightInd w:val="0"/>
              <w:rPr>
                <w:rFonts w:ascii="Arial" w:hAnsi="Arial"/>
              </w:rPr>
            </w:pPr>
            <w:r w:rsidRPr="00331B95">
              <w:rPr>
                <w:rFonts w:ascii="Arial" w:hAnsi="Arial"/>
              </w:rPr>
              <w:t>2. A single confirmed EEE human prior to late August</w:t>
            </w:r>
            <w:r w:rsidR="002D4137" w:rsidRPr="00331B95">
              <w:rPr>
                <w:rFonts w:ascii="Arial" w:hAnsi="Arial"/>
              </w:rPr>
              <w:t xml:space="preserve"> (focal area based on exposure history not residence)</w:t>
            </w:r>
          </w:p>
          <w:p w14:paraId="5CDD318D" w14:textId="77777777" w:rsidR="002D4137" w:rsidRPr="00331B95" w:rsidRDefault="002D4137" w:rsidP="00B54DD0">
            <w:pPr>
              <w:autoSpaceDE w:val="0"/>
              <w:autoSpaceDN w:val="0"/>
              <w:adjustRightInd w:val="0"/>
              <w:rPr>
                <w:rFonts w:ascii="Arial" w:hAnsi="Arial"/>
              </w:rPr>
            </w:pPr>
          </w:p>
          <w:p w14:paraId="03D4E263" w14:textId="77777777" w:rsidR="002D4137" w:rsidRPr="00331B95" w:rsidRDefault="002D4137" w:rsidP="00B54DD0">
            <w:pPr>
              <w:autoSpaceDE w:val="0"/>
              <w:autoSpaceDN w:val="0"/>
              <w:adjustRightInd w:val="0"/>
              <w:rPr>
                <w:rFonts w:ascii="Arial" w:hAnsi="Arial"/>
              </w:rPr>
            </w:pPr>
            <w:r w:rsidRPr="00331B95">
              <w:rPr>
                <w:rFonts w:ascii="Arial" w:hAnsi="Arial"/>
              </w:rPr>
              <w:t xml:space="preserve">OR </w:t>
            </w:r>
          </w:p>
          <w:p w14:paraId="3259EFF6" w14:textId="77777777" w:rsidR="002D4137" w:rsidRPr="00331B95" w:rsidRDefault="002D4137" w:rsidP="00B54DD0">
            <w:pPr>
              <w:autoSpaceDE w:val="0"/>
              <w:autoSpaceDN w:val="0"/>
              <w:adjustRightInd w:val="0"/>
              <w:rPr>
                <w:rFonts w:ascii="Arial" w:hAnsi="Arial"/>
              </w:rPr>
            </w:pPr>
          </w:p>
          <w:p w14:paraId="21CA105E" w14:textId="3B4E8E15" w:rsidR="00B54DD0" w:rsidRPr="00331B95" w:rsidRDefault="002D4137" w:rsidP="00B54DD0">
            <w:pPr>
              <w:autoSpaceDE w:val="0"/>
              <w:autoSpaceDN w:val="0"/>
              <w:adjustRightInd w:val="0"/>
              <w:rPr>
                <w:rFonts w:ascii="Arial" w:hAnsi="Arial"/>
              </w:rPr>
            </w:pPr>
            <w:r w:rsidRPr="00331B95">
              <w:rPr>
                <w:rFonts w:ascii="Arial" w:hAnsi="Arial"/>
              </w:rPr>
              <w:t>3. Multiple animal cases clustered in time and space (focal area based on exposure history not residence)</w:t>
            </w:r>
          </w:p>
          <w:p w14:paraId="74D213A8" w14:textId="4DDDB4D0" w:rsidR="009C0DF3" w:rsidRPr="00331B95" w:rsidRDefault="009C0DF3">
            <w:pPr>
              <w:autoSpaceDE w:val="0"/>
              <w:autoSpaceDN w:val="0"/>
              <w:adjustRightInd w:val="0"/>
              <w:rPr>
                <w:rFonts w:ascii="Arial" w:hAnsi="Arial"/>
                <w:color w:val="000000"/>
              </w:rPr>
            </w:pPr>
          </w:p>
        </w:tc>
        <w:tc>
          <w:tcPr>
            <w:tcW w:w="1894" w:type="pct"/>
            <w:tcBorders>
              <w:top w:val="outset" w:sz="6" w:space="0" w:color="auto"/>
              <w:left w:val="outset" w:sz="6" w:space="0" w:color="auto"/>
              <w:bottom w:val="outset" w:sz="6" w:space="0" w:color="auto"/>
              <w:right w:val="outset" w:sz="6" w:space="0" w:color="auto"/>
            </w:tcBorders>
          </w:tcPr>
          <w:p w14:paraId="3A4900C1" w14:textId="77777777" w:rsidR="009C0DF3" w:rsidRPr="00331B95" w:rsidRDefault="009C0DF3">
            <w:pPr>
              <w:pStyle w:val="BodyText"/>
              <w:rPr>
                <w:rFonts w:ascii="Arial" w:hAnsi="Arial"/>
              </w:rPr>
            </w:pPr>
            <w:r w:rsidRPr="00331B95">
              <w:rPr>
                <w:rFonts w:ascii="Arial" w:hAnsi="Arial"/>
              </w:rPr>
              <w:t>Response as in category 4, plus:</w:t>
            </w:r>
          </w:p>
          <w:p w14:paraId="1DAEB52C" w14:textId="56FA54D2" w:rsidR="009C0DF3" w:rsidRPr="00331B95" w:rsidRDefault="009C0DF3" w:rsidP="000E751E">
            <w:pPr>
              <w:pStyle w:val="BodyText"/>
              <w:rPr>
                <w:rFonts w:ascii="Arial" w:hAnsi="Arial"/>
              </w:rPr>
            </w:pPr>
            <w:r w:rsidRPr="00331B95">
              <w:rPr>
                <w:rFonts w:ascii="Arial" w:hAnsi="Arial"/>
              </w:rPr>
              <w:t xml:space="preserve">1. Continued highly intensified public outreach messages on personal protective measures. Frequent media updates and intensified </w:t>
            </w:r>
            <w:r w:rsidR="00407027" w:rsidRPr="00331B95">
              <w:rPr>
                <w:rFonts w:ascii="Arial" w:hAnsi="Arial"/>
              </w:rPr>
              <w:t>municipality</w:t>
            </w:r>
            <w:r w:rsidR="00407027" w:rsidRPr="00003C86">
              <w:rPr>
                <w:rFonts w:ascii="Arial" w:hAnsi="Arial" w:cs="Arial"/>
              </w:rPr>
              <w:t>-</w:t>
            </w:r>
            <w:r w:rsidR="00407027" w:rsidRPr="00331B95">
              <w:rPr>
                <w:rFonts w:ascii="Arial" w:hAnsi="Arial"/>
              </w:rPr>
              <w:t>level</w:t>
            </w:r>
            <w:r w:rsidRPr="00331B95">
              <w:rPr>
                <w:rFonts w:ascii="Arial" w:hAnsi="Arial"/>
              </w:rPr>
              <w:t xml:space="preserve"> education an</w:t>
            </w:r>
            <w:r w:rsidR="002D4137" w:rsidRPr="00331B95">
              <w:rPr>
                <w:rFonts w:ascii="Arial" w:hAnsi="Arial"/>
              </w:rPr>
              <w:t>d</w:t>
            </w:r>
            <w:r w:rsidRPr="00331B95">
              <w:rPr>
                <w:rFonts w:ascii="Arial" w:hAnsi="Arial"/>
              </w:rPr>
              <w:t xml:space="preserve"> outreach efforts.</w:t>
            </w:r>
            <w:r w:rsidR="000E751E" w:rsidRPr="00331B95">
              <w:rPr>
                <w:rFonts w:ascii="Arial" w:hAnsi="Arial"/>
              </w:rPr>
              <w:t xml:space="preserve"> Strong recommendation for rescheduling of outdoor, evening events</w:t>
            </w:r>
            <w:r w:rsidR="003F76F6" w:rsidRPr="00331B95">
              <w:rPr>
                <w:rFonts w:ascii="Arial" w:hAnsi="Arial"/>
              </w:rPr>
              <w:t>†</w:t>
            </w:r>
          </w:p>
          <w:p w14:paraId="52691048" w14:textId="5C94EDE1" w:rsidR="009C0DF3" w:rsidRPr="00331B95" w:rsidRDefault="009C0DF3">
            <w:pPr>
              <w:autoSpaceDE w:val="0"/>
              <w:autoSpaceDN w:val="0"/>
              <w:adjustRightInd w:val="0"/>
              <w:rPr>
                <w:rFonts w:ascii="Arial" w:hAnsi="Arial"/>
              </w:rPr>
            </w:pPr>
            <w:r w:rsidRPr="00331B95">
              <w:rPr>
                <w:rFonts w:ascii="Arial" w:hAnsi="Arial"/>
                <w:color w:val="000000"/>
              </w:rPr>
              <w:t>2.</w:t>
            </w:r>
            <w:bookmarkStart w:id="11" w:name="OLE_LINK1"/>
            <w:bookmarkStart w:id="12" w:name="OLE_LINK2"/>
            <w:r w:rsidRPr="00331B95">
              <w:rPr>
                <w:rFonts w:ascii="Arial" w:hAnsi="Arial"/>
                <w:color w:val="000000"/>
              </w:rPr>
              <w:t xml:space="preserve"> </w:t>
            </w:r>
            <w:r w:rsidR="008B4EB2" w:rsidRPr="00331B95">
              <w:rPr>
                <w:rFonts w:ascii="Arial" w:hAnsi="Arial"/>
                <w:color w:val="000000"/>
              </w:rPr>
              <w:t>DPH</w:t>
            </w:r>
            <w:r w:rsidRPr="00331B95">
              <w:rPr>
                <w:rFonts w:ascii="Arial" w:hAnsi="Arial"/>
                <w:color w:val="000000"/>
              </w:rPr>
              <w:t xml:space="preserve"> will confer with local health agencies, SRMCB and Mosquito Control </w:t>
            </w:r>
            <w:r w:rsidR="0048083B" w:rsidRPr="00331B95">
              <w:rPr>
                <w:rFonts w:ascii="Arial" w:hAnsi="Arial"/>
                <w:color w:val="000000"/>
              </w:rPr>
              <w:t xml:space="preserve">Districts </w:t>
            </w:r>
            <w:r w:rsidRPr="00331B95">
              <w:rPr>
                <w:rFonts w:ascii="Arial" w:hAnsi="Arial"/>
                <w:color w:val="000000"/>
              </w:rPr>
              <w:t xml:space="preserve">to discuss the use of intensive mosquito control methods and </w:t>
            </w:r>
            <w:r w:rsidRPr="00331B95">
              <w:rPr>
                <w:rFonts w:ascii="Arial" w:hAnsi="Arial"/>
              </w:rPr>
              <w:t xml:space="preserve">determine the measures needed to be taken by the agencies to allow for and </w:t>
            </w:r>
            <w:r w:rsidR="00407027" w:rsidRPr="00003C86">
              <w:rPr>
                <w:rFonts w:ascii="Arial" w:hAnsi="Arial" w:cs="Arial"/>
              </w:rPr>
              <w:t>ensure</w:t>
            </w:r>
            <w:r w:rsidRPr="00331B95">
              <w:rPr>
                <w:rFonts w:ascii="Arial" w:hAnsi="Arial"/>
              </w:rPr>
              <w:t xml:space="preserve"> that the most appropriate mosquito control interventions are applied to reduce risk of human infection. These interventions may include state-funded aerial application of mosquito adulticide.</w:t>
            </w:r>
          </w:p>
          <w:p w14:paraId="23A275F2" w14:textId="77777777" w:rsidR="009C0DF3" w:rsidRPr="00331B95" w:rsidRDefault="009C0DF3">
            <w:pPr>
              <w:autoSpaceDE w:val="0"/>
              <w:autoSpaceDN w:val="0"/>
              <w:adjustRightInd w:val="0"/>
              <w:rPr>
                <w:rFonts w:ascii="Arial" w:hAnsi="Arial"/>
              </w:rPr>
            </w:pPr>
          </w:p>
          <w:p w14:paraId="2A938BF3" w14:textId="77777777" w:rsidR="00065DE6" w:rsidRPr="00331B95" w:rsidRDefault="00065DE6" w:rsidP="00065DE6">
            <w:pPr>
              <w:rPr>
                <w:rFonts w:ascii="Arial" w:hAnsi="Arial"/>
              </w:rPr>
            </w:pPr>
            <w:r w:rsidRPr="00331B95">
              <w:rPr>
                <w:rFonts w:ascii="Arial" w:hAnsi="Arial"/>
              </w:rPr>
              <w:t>Factors to be considered in making this decision include the seasonal and biological conditions needed to present a continuing high risk of EEE human disease and that those same conditions permit the effective use of an aerially applied pesticide.</w:t>
            </w:r>
          </w:p>
          <w:p w14:paraId="796CA43E" w14:textId="77777777" w:rsidR="009C0DF3" w:rsidRPr="00331B95" w:rsidRDefault="009C0DF3">
            <w:pPr>
              <w:autoSpaceDE w:val="0"/>
              <w:autoSpaceDN w:val="0"/>
              <w:adjustRightInd w:val="0"/>
              <w:rPr>
                <w:rFonts w:ascii="Arial" w:hAnsi="Arial"/>
              </w:rPr>
            </w:pPr>
          </w:p>
          <w:p w14:paraId="57E5DCDA" w14:textId="77777777" w:rsidR="009C0DF3" w:rsidRPr="00331B95" w:rsidRDefault="009C0DF3">
            <w:pPr>
              <w:pStyle w:val="BodyText3"/>
              <w:rPr>
                <w:sz w:val="24"/>
              </w:rPr>
            </w:pPr>
            <w:r w:rsidRPr="00331B95">
              <w:rPr>
                <w:sz w:val="24"/>
              </w:rPr>
              <w:t>Once critical human risk has been identified, the SRMCB will determine the adulticide activities that should be implemented in response to identified risk by making recommendations on:</w:t>
            </w:r>
          </w:p>
          <w:p w14:paraId="28567AA0" w14:textId="77777777" w:rsidR="009C0DF3" w:rsidRPr="00331B95" w:rsidRDefault="009C0DF3">
            <w:pPr>
              <w:autoSpaceDE w:val="0"/>
              <w:autoSpaceDN w:val="0"/>
              <w:adjustRightInd w:val="0"/>
              <w:rPr>
                <w:rFonts w:ascii="Arial" w:hAnsi="Arial"/>
                <w:color w:val="000000"/>
              </w:rPr>
            </w:pPr>
          </w:p>
          <w:p w14:paraId="7912E3F1" w14:textId="1201917F" w:rsidR="009C0DF3" w:rsidRPr="00331B95" w:rsidRDefault="00D439DA" w:rsidP="002D4137">
            <w:pPr>
              <w:autoSpaceDE w:val="0"/>
              <w:autoSpaceDN w:val="0"/>
              <w:adjustRightInd w:val="0"/>
              <w:ind w:left="371"/>
              <w:rPr>
                <w:rFonts w:ascii="Arial" w:hAnsi="Arial"/>
                <w:color w:val="000000"/>
              </w:rPr>
            </w:pPr>
            <w:r w:rsidRPr="00331B95">
              <w:rPr>
                <w:rFonts w:ascii="Arial" w:hAnsi="Arial"/>
                <w:color w:val="000000"/>
              </w:rPr>
              <w:t>A</w:t>
            </w:r>
            <w:r w:rsidR="009C0DF3" w:rsidRPr="00331B95">
              <w:rPr>
                <w:rFonts w:ascii="Arial" w:hAnsi="Arial"/>
                <w:color w:val="000000"/>
              </w:rPr>
              <w:t>. Extent, route and means of treatment</w:t>
            </w:r>
          </w:p>
          <w:p w14:paraId="64BF92BA" w14:textId="0ACE85EC" w:rsidR="009C0DF3" w:rsidRPr="00331B95" w:rsidRDefault="00D439DA" w:rsidP="002D4137">
            <w:pPr>
              <w:autoSpaceDE w:val="0"/>
              <w:autoSpaceDN w:val="0"/>
              <w:adjustRightInd w:val="0"/>
              <w:ind w:left="371"/>
              <w:rPr>
                <w:rFonts w:ascii="Arial" w:hAnsi="Arial"/>
              </w:rPr>
            </w:pPr>
            <w:r w:rsidRPr="00331B95">
              <w:rPr>
                <w:rFonts w:ascii="Arial" w:hAnsi="Arial"/>
                <w:color w:val="000000"/>
              </w:rPr>
              <w:t>B</w:t>
            </w:r>
            <w:r w:rsidR="009C0DF3" w:rsidRPr="00331B95">
              <w:rPr>
                <w:rFonts w:ascii="Arial" w:hAnsi="Arial"/>
                <w:color w:val="000000"/>
              </w:rPr>
              <w:t>. T</w:t>
            </w:r>
            <w:r w:rsidR="009C0DF3" w:rsidRPr="00331B95">
              <w:rPr>
                <w:rFonts w:ascii="Arial" w:hAnsi="Arial"/>
              </w:rPr>
              <w:t xml:space="preserve">argeted treatment areas </w:t>
            </w:r>
          </w:p>
          <w:p w14:paraId="482875E5" w14:textId="65D2CA33" w:rsidR="009C0DF3" w:rsidRPr="00331B95" w:rsidRDefault="009C0DF3">
            <w:pPr>
              <w:autoSpaceDE w:val="0"/>
              <w:autoSpaceDN w:val="0"/>
              <w:adjustRightInd w:val="0"/>
              <w:rPr>
                <w:rFonts w:ascii="Arial" w:hAnsi="Arial"/>
                <w:color w:val="000000"/>
              </w:rPr>
            </w:pPr>
            <w:r w:rsidRPr="00331B95">
              <w:rPr>
                <w:rFonts w:ascii="Arial" w:hAnsi="Arial"/>
              </w:rPr>
              <w:t xml:space="preserve"> </w:t>
            </w:r>
          </w:p>
          <w:p w14:paraId="533FB04D" w14:textId="6B7DC767" w:rsidR="009C0DF3" w:rsidRPr="00331B95" w:rsidRDefault="00EF65EA">
            <w:pPr>
              <w:pStyle w:val="BodyText3"/>
              <w:rPr>
                <w:sz w:val="24"/>
              </w:rPr>
            </w:pPr>
            <w:r w:rsidRPr="00331B95">
              <w:rPr>
                <w:sz w:val="24"/>
              </w:rPr>
              <w:t xml:space="preserve">3. </w:t>
            </w:r>
            <w:r w:rsidR="008B4EB2" w:rsidRPr="00331B95">
              <w:rPr>
                <w:sz w:val="24"/>
              </w:rPr>
              <w:t>DPH</w:t>
            </w:r>
            <w:r w:rsidR="009C0DF3" w:rsidRPr="00331B95">
              <w:rPr>
                <w:sz w:val="24"/>
              </w:rPr>
              <w:t xml:space="preserve"> will designate high-risk areas where individual no spray requests may be preempted by local and state officials based on this risk level.  If this becomes necessary, notification will be given to the public. </w:t>
            </w:r>
          </w:p>
          <w:p w14:paraId="4D5B64AC" w14:textId="77777777" w:rsidR="009C0DF3" w:rsidRPr="00331B95" w:rsidRDefault="009C0DF3">
            <w:pPr>
              <w:autoSpaceDE w:val="0"/>
              <w:autoSpaceDN w:val="0"/>
              <w:adjustRightInd w:val="0"/>
              <w:rPr>
                <w:rFonts w:ascii="Arial" w:hAnsi="Arial"/>
                <w:color w:val="000000"/>
              </w:rPr>
            </w:pPr>
          </w:p>
          <w:p w14:paraId="4631E723" w14:textId="706DD6EC" w:rsidR="009C0DF3" w:rsidRPr="00331B95" w:rsidRDefault="00D439DA">
            <w:pPr>
              <w:autoSpaceDE w:val="0"/>
              <w:autoSpaceDN w:val="0"/>
              <w:adjustRightInd w:val="0"/>
              <w:rPr>
                <w:rFonts w:ascii="Arial" w:hAnsi="Arial"/>
                <w:color w:val="000000"/>
              </w:rPr>
            </w:pPr>
            <w:r w:rsidRPr="00331B95">
              <w:rPr>
                <w:rFonts w:ascii="Arial" w:hAnsi="Arial"/>
                <w:color w:val="000000"/>
              </w:rPr>
              <w:t>4</w:t>
            </w:r>
            <w:r w:rsidR="009C0DF3" w:rsidRPr="00331B95">
              <w:rPr>
                <w:rFonts w:ascii="Arial" w:hAnsi="Arial"/>
                <w:color w:val="000000"/>
              </w:rPr>
              <w:t xml:space="preserve">. DPH </w:t>
            </w:r>
            <w:r w:rsidRPr="00331B95">
              <w:rPr>
                <w:rFonts w:ascii="Arial" w:hAnsi="Arial"/>
                <w:color w:val="000000"/>
              </w:rPr>
              <w:t xml:space="preserve">strongly </w:t>
            </w:r>
            <w:r w:rsidR="009C0DF3" w:rsidRPr="00331B95">
              <w:rPr>
                <w:rFonts w:ascii="Arial" w:hAnsi="Arial"/>
                <w:color w:val="000000"/>
              </w:rPr>
              <w:t xml:space="preserve">recommends restriction of </w:t>
            </w:r>
            <w:r w:rsidR="00A62C0E" w:rsidRPr="00331B95">
              <w:rPr>
                <w:rFonts w:ascii="Arial" w:hAnsi="Arial"/>
                <w:color w:val="000000"/>
              </w:rPr>
              <w:t xml:space="preserve">all </w:t>
            </w:r>
            <w:r w:rsidR="009C0DF3" w:rsidRPr="00331B95">
              <w:rPr>
                <w:rFonts w:ascii="Arial" w:hAnsi="Arial"/>
                <w:color w:val="000000"/>
              </w:rPr>
              <w:t>group outdoor activities, during peak mosquito activity hours</w:t>
            </w:r>
            <w:r w:rsidRPr="00331B95">
              <w:rPr>
                <w:rFonts w:ascii="Arial" w:hAnsi="Arial"/>
                <w:color w:val="000000"/>
              </w:rPr>
              <w:t xml:space="preserve"> from dusk to dawn</w:t>
            </w:r>
            <w:r w:rsidR="009C0DF3" w:rsidRPr="00331B95">
              <w:rPr>
                <w:rFonts w:ascii="Arial" w:hAnsi="Arial"/>
                <w:color w:val="000000"/>
              </w:rPr>
              <w:t>, in areas of intensive virus activity.</w:t>
            </w:r>
          </w:p>
          <w:p w14:paraId="6FD0AAE4" w14:textId="77777777" w:rsidR="00EF65EA" w:rsidRPr="00331B95" w:rsidRDefault="00EF65EA">
            <w:pPr>
              <w:autoSpaceDE w:val="0"/>
              <w:autoSpaceDN w:val="0"/>
              <w:adjustRightInd w:val="0"/>
              <w:rPr>
                <w:rFonts w:ascii="Arial" w:hAnsi="Arial"/>
              </w:rPr>
            </w:pPr>
          </w:p>
          <w:p w14:paraId="6CF2DC48" w14:textId="6BDD8DD6" w:rsidR="009C0DF3" w:rsidRPr="00331B95" w:rsidRDefault="00EF65EA">
            <w:pPr>
              <w:autoSpaceDE w:val="0"/>
              <w:autoSpaceDN w:val="0"/>
              <w:adjustRightInd w:val="0"/>
              <w:rPr>
                <w:rFonts w:ascii="Arial" w:hAnsi="Arial"/>
                <w:color w:val="000000"/>
              </w:rPr>
            </w:pPr>
            <w:r w:rsidRPr="00331B95">
              <w:rPr>
                <w:rFonts w:ascii="Arial" w:hAnsi="Arial"/>
              </w:rPr>
              <w:t xml:space="preserve">5. </w:t>
            </w:r>
            <w:r w:rsidR="008B4EB2" w:rsidRPr="00331B95">
              <w:rPr>
                <w:rFonts w:ascii="Arial" w:hAnsi="Arial"/>
              </w:rPr>
              <w:t>DPH</w:t>
            </w:r>
            <w:r w:rsidR="009C0DF3" w:rsidRPr="00331B95">
              <w:rPr>
                <w:rFonts w:ascii="Arial" w:hAnsi="Arial"/>
              </w:rPr>
              <w:t xml:space="preserve"> will communicate with health care providers in the affected area regarding surveillance findings and encourage prompt sample submission from all clinically suspect cases.</w:t>
            </w:r>
            <w:bookmarkEnd w:id="11"/>
            <w:bookmarkEnd w:id="12"/>
          </w:p>
        </w:tc>
      </w:tr>
    </w:tbl>
    <w:p w14:paraId="75B61A83" w14:textId="7CD2A7AD" w:rsidR="009C0DF3" w:rsidRDefault="00354DEC">
      <w:pPr>
        <w:pStyle w:val="Heading6"/>
        <w:jc w:val="left"/>
      </w:pPr>
      <w:r>
        <w:rPr>
          <w:noProof/>
          <w:color w:val="2B579A"/>
          <w:shd w:val="clear" w:color="auto" w:fill="E6E6E6"/>
        </w:rPr>
        <mc:AlternateContent>
          <mc:Choice Requires="wps">
            <w:drawing>
              <wp:anchor distT="0" distB="0" distL="114300" distR="114300" simplePos="0" relativeHeight="251658240" behindDoc="0" locked="0" layoutInCell="1" allowOverlap="1" wp14:anchorId="6EC9F2F6" wp14:editId="120363D1">
                <wp:simplePos x="0" y="0"/>
                <wp:positionH relativeFrom="column">
                  <wp:posOffset>0</wp:posOffset>
                </wp:positionH>
                <wp:positionV relativeFrom="paragraph">
                  <wp:posOffset>65405</wp:posOffset>
                </wp:positionV>
                <wp:extent cx="6677025" cy="288290"/>
                <wp:effectExtent l="0" t="0" r="28575" b="16510"/>
                <wp:wrapNone/>
                <wp:docPr id="18" name="Text Box 1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77025" cy="288290"/>
                        </a:xfrm>
                        <a:prstGeom prst="rect">
                          <a:avLst/>
                        </a:prstGeom>
                        <a:solidFill>
                          <a:srgbClr val="FFFFFF"/>
                        </a:solidFill>
                        <a:ln w="9525">
                          <a:solidFill>
                            <a:srgbClr val="000000"/>
                          </a:solidFill>
                          <a:miter lim="800000"/>
                          <a:headEnd/>
                          <a:tailEnd/>
                        </a:ln>
                      </wps:spPr>
                      <wps:txbx>
                        <w:txbxContent>
                          <w:p w14:paraId="47F3F1BC" w14:textId="2D8AFE5E" w:rsidR="00EE42B2" w:rsidRPr="00EF06C3" w:rsidRDefault="00EE42B2" w:rsidP="003F76F6">
                            <w:pPr>
                              <w:rPr>
                                <w:rFonts w:ascii="Arial" w:hAnsi="Arial"/>
                              </w:rPr>
                            </w:pPr>
                            <w:r w:rsidRPr="00EF06C3">
                              <w:rPr>
                                <w:rFonts w:ascii="Arial" w:hAnsi="Arial"/>
                              </w:rPr>
                              <w:t xml:space="preserve">† See Appendix 2 for schedule of recommended cancellation time for use during </w:t>
                            </w:r>
                            <w:r w:rsidRPr="00D4014A">
                              <w:rPr>
                                <w:rFonts w:ascii="Arial" w:hAnsi="Arial" w:cs="Arial"/>
                              </w:rPr>
                              <w:t>202</w:t>
                            </w:r>
                            <w:r w:rsidR="0006463A" w:rsidRPr="00D4014A">
                              <w:rPr>
                                <w:rFonts w:ascii="Arial" w:hAnsi="Arial" w:cs="Arial"/>
                              </w:rPr>
                              <w:t>6</w:t>
                            </w:r>
                            <w:r w:rsidRPr="00EF06C3">
                              <w:rPr>
                                <w:rFonts w:ascii="Arial" w:hAnsi="Arial"/>
                              </w:rPr>
                              <w:t xml:space="preserve"> season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EC9F2F6" id="_x0000_t202" coordsize="21600,21600" o:spt="202" path="m,l,21600r21600,l21600,xe">
                <v:stroke joinstyle="miter"/>
                <v:path gradientshapeok="t" o:connecttype="rect"/>
              </v:shapetype>
              <v:shape id="Text Box 18" o:spid="_x0000_s1026" type="#_x0000_t202" alt="&quot;&quot;" style="position:absolute;margin-left:0;margin-top:5.15pt;width:525.75pt;height:22.7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f/oxFQIAACsEAAAOAAAAZHJzL2Uyb0RvYy54bWysU9tu2zAMfR+wfxD0vtgJcjXqFF26DAO6&#10;C9DtAxRZjoXJokYpsbOvHyWnadANeximB0EUqSPy8PDmtm8NOyr0GmzJx6OcM2UlVNruS/7t6/bN&#10;kjMfhK2EAatKflKe365fv7rpXKEm0ICpFDICsb7oXMmbEFyRZV42qhV+BE5ZctaArQhk4j6rUHSE&#10;3ppskufzrAOsHIJU3tPt/eDk64Rf10qGz3XtVWCm5JRbSDumfRf3bH0jij0K12h5TkP8Qxat0JY+&#10;vUDdiyDYAfVvUK2WCB7qMJLQZlDXWqpUA1Uzzl9U89gIp1ItRI53F5r8/4OVn46P7guy0L+FnhqY&#10;ivDuAeR3zyxsGmH36g4RukaJij4eR8qyzvni/DRS7QsfQXbdR6ioyeIQIAH1NbaRFaqTETo14HQh&#10;XfWBSbqczxeLfDLjTJJvslxOVqkrmSieXjv04b2ClsVDyZGamtDF8cGHmI0onkLiZx6MrrbamGTg&#10;frcxyI6CBLBNKxXwIsxY1pV8NaM8/g6Rp/UniFYHUrLRbcmXlyBRRNre2SrpLAhthjOlbOyZx0jd&#10;QGLodz0FRj53UJ2IUYRBsTRhdGgAf3LWkVpL7n8cBCrOzAdLXVmNp9Mo72RMZ4sJGXjt2V17hJUE&#10;VfLA2XDchGEkDg71vqGfBh1YuKNO1jqR/JzVOW9SZOL+PD1R8td2inqe8fUvAAAA//8DAFBLAwQU&#10;AAYACAAAACEA8AUpYN4AAAAHAQAADwAAAGRycy9kb3ducmV2LnhtbEyPwU7DMBBE70j9B2srcUHU&#10;LiVtCXEqhASCG7QVXN14m0S116ntpuHvcU9w3JnRzNtiNVjDevShdSRhOhHAkCqnW6olbDcvt0tg&#10;ISrSyjhCCT8YYFWOrgqVa3emT+zXsWaphEKuJDQxdjnnoWrQqjBxHVLy9s5bFdPpa669Oqdya/id&#10;EHNuVUtpoVEdPjdYHdYnK2F5/9Z/h/fZx1c135uHeLPoX49eyuvx8PQILOIQ/8JwwU/oUCamnTuR&#10;DsxISI/EpIoZsIsrsmkGbCchyxbAy4L/5y9/AQAA//8DAFBLAQItABQABgAIAAAAIQC2gziS/gAA&#10;AOEBAAATAAAAAAAAAAAAAAAAAAAAAABbQ29udGVudF9UeXBlc10ueG1sUEsBAi0AFAAGAAgAAAAh&#10;ADj9If/WAAAAlAEAAAsAAAAAAAAAAAAAAAAALwEAAF9yZWxzLy5yZWxzUEsBAi0AFAAGAAgAAAAh&#10;AHx/+jEVAgAAKwQAAA4AAAAAAAAAAAAAAAAALgIAAGRycy9lMm9Eb2MueG1sUEsBAi0AFAAGAAgA&#10;AAAhAPAFKWDeAAAABwEAAA8AAAAAAAAAAAAAAAAAbwQAAGRycy9kb3ducmV2LnhtbFBLBQYAAAAA&#10;BAAEAPMAAAB6BQAAAAA=&#10;">
                <v:textbox>
                  <w:txbxContent>
                    <w:p w14:paraId="47F3F1BC" w14:textId="2D8AFE5E" w:rsidR="00EE42B2" w:rsidRPr="00EF06C3" w:rsidRDefault="00EE42B2" w:rsidP="003F76F6">
                      <w:pPr>
                        <w:rPr>
                          <w:rFonts w:ascii="Arial" w:hAnsi="Arial"/>
                        </w:rPr>
                      </w:pPr>
                      <w:r w:rsidRPr="00EF06C3">
                        <w:rPr>
                          <w:rFonts w:ascii="Arial" w:hAnsi="Arial"/>
                        </w:rPr>
                        <w:t xml:space="preserve">† See Appendix 2 for schedule of recommended cancellation time for use during </w:t>
                      </w:r>
                      <w:r w:rsidRPr="00D4014A">
                        <w:rPr>
                          <w:rFonts w:ascii="Arial" w:hAnsi="Arial" w:cs="Arial"/>
                        </w:rPr>
                        <w:t>202</w:t>
                      </w:r>
                      <w:r w:rsidR="0006463A" w:rsidRPr="00D4014A">
                        <w:rPr>
                          <w:rFonts w:ascii="Arial" w:hAnsi="Arial" w:cs="Arial"/>
                        </w:rPr>
                        <w:t>6</w:t>
                      </w:r>
                      <w:r w:rsidRPr="00EF06C3">
                        <w:rPr>
                          <w:rFonts w:ascii="Arial" w:hAnsi="Arial"/>
                        </w:rPr>
                        <w:t xml:space="preserve"> season</w:t>
                      </w:r>
                    </w:p>
                  </w:txbxContent>
                </v:textbox>
              </v:shape>
            </w:pict>
          </mc:Fallback>
        </mc:AlternateContent>
      </w:r>
    </w:p>
    <w:p w14:paraId="3EE1CFC1" w14:textId="77777777" w:rsidR="00364E1A" w:rsidRDefault="00364E1A" w:rsidP="007E085D">
      <w:pPr>
        <w:rPr>
          <w:rFonts w:ascii="Arial" w:hAnsi="Arial"/>
          <w:b/>
        </w:rPr>
      </w:pPr>
    </w:p>
    <w:p w14:paraId="1CF19B68" w14:textId="77777777" w:rsidR="002A52B1" w:rsidRDefault="002A52B1" w:rsidP="007E085D">
      <w:pPr>
        <w:rPr>
          <w:rFonts w:ascii="Arial" w:hAnsi="Arial"/>
          <w:b/>
        </w:rPr>
      </w:pPr>
    </w:p>
    <w:p w14:paraId="66A275A6" w14:textId="77777777" w:rsidR="002A52B1" w:rsidRDefault="002A52B1" w:rsidP="007E085D">
      <w:pPr>
        <w:rPr>
          <w:rFonts w:ascii="Arial" w:hAnsi="Arial"/>
          <w:b/>
        </w:rPr>
      </w:pPr>
    </w:p>
    <w:p w14:paraId="77EBF2A8" w14:textId="7BE3A0F3" w:rsidR="00266B95" w:rsidRDefault="00266B95" w:rsidP="007E085D">
      <w:pPr>
        <w:rPr>
          <w:b/>
          <w:u w:val="single"/>
        </w:rPr>
      </w:pPr>
      <w:r>
        <w:rPr>
          <w:rFonts w:ascii="Arial" w:hAnsi="Arial"/>
          <w:b/>
        </w:rPr>
        <w:t xml:space="preserve">Table 3.  Guidelines for Phased Response to </w:t>
      </w:r>
      <w:r w:rsidRPr="006041B3">
        <w:rPr>
          <w:rFonts w:ascii="Arial" w:hAnsi="Arial"/>
          <w:b/>
          <w:i/>
        </w:rPr>
        <w:t>Aedes albopictus</w:t>
      </w:r>
      <w:r w:rsidRPr="006041B3">
        <w:rPr>
          <w:b/>
          <w:i/>
          <w:u w:val="single"/>
        </w:rPr>
        <w:t xml:space="preserve"> </w:t>
      </w:r>
    </w:p>
    <w:p w14:paraId="31C9052D" w14:textId="77777777" w:rsidR="00266B95" w:rsidRDefault="00266B95" w:rsidP="007E085D">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45"/>
        <w:gridCol w:w="3245"/>
        <w:gridCol w:w="5238"/>
      </w:tblGrid>
      <w:tr w:rsidR="00003536" w:rsidRPr="008E7216" w14:paraId="04024F2C" w14:textId="77777777" w:rsidTr="00354DEC">
        <w:tc>
          <w:tcPr>
            <w:tcW w:w="1345" w:type="dxa"/>
            <w:shd w:val="clear" w:color="auto" w:fill="FFFFCC"/>
            <w:vAlign w:val="center"/>
          </w:tcPr>
          <w:p w14:paraId="07D869CA" w14:textId="77777777" w:rsidR="001C6674" w:rsidRPr="00331B95" w:rsidRDefault="001C6674" w:rsidP="00354DEC">
            <w:pPr>
              <w:jc w:val="center"/>
              <w:rPr>
                <w:rStyle w:val="Strong"/>
                <w:rFonts w:ascii="Arial" w:hAnsi="Arial"/>
              </w:rPr>
            </w:pPr>
          </w:p>
          <w:p w14:paraId="145F2714" w14:textId="77777777" w:rsidR="001C6674" w:rsidRPr="00D4014A" w:rsidRDefault="001C6674" w:rsidP="00354DEC">
            <w:pPr>
              <w:jc w:val="center"/>
              <w:rPr>
                <w:b/>
                <w:u w:val="single"/>
              </w:rPr>
            </w:pPr>
            <w:r w:rsidRPr="00331B95">
              <w:rPr>
                <w:rStyle w:val="Strong"/>
                <w:rFonts w:ascii="Arial" w:hAnsi="Arial"/>
              </w:rPr>
              <w:t>Risk Category</w:t>
            </w:r>
          </w:p>
        </w:tc>
        <w:tc>
          <w:tcPr>
            <w:tcW w:w="3245" w:type="dxa"/>
            <w:shd w:val="clear" w:color="auto" w:fill="FFFFCC"/>
            <w:vAlign w:val="center"/>
          </w:tcPr>
          <w:p w14:paraId="216AE2B0" w14:textId="77777777" w:rsidR="001C6674" w:rsidRPr="00331B95" w:rsidRDefault="001C6674" w:rsidP="00354DEC">
            <w:pPr>
              <w:jc w:val="center"/>
              <w:rPr>
                <w:rFonts w:ascii="Arial" w:hAnsi="Arial"/>
                <w:b/>
                <w:color w:val="000000"/>
              </w:rPr>
            </w:pPr>
          </w:p>
          <w:p w14:paraId="1C874B2A" w14:textId="77777777" w:rsidR="001C6674" w:rsidRPr="00331B95" w:rsidRDefault="001C6674" w:rsidP="00354DEC">
            <w:pPr>
              <w:jc w:val="center"/>
              <w:rPr>
                <w:rFonts w:ascii="Arial" w:hAnsi="Arial"/>
                <w:b/>
              </w:rPr>
            </w:pPr>
            <w:r w:rsidRPr="00331B95">
              <w:rPr>
                <w:rFonts w:ascii="Arial" w:hAnsi="Arial"/>
                <w:b/>
              </w:rPr>
              <w:t>Definition of Risk Category</w:t>
            </w:r>
          </w:p>
        </w:tc>
        <w:tc>
          <w:tcPr>
            <w:tcW w:w="5238" w:type="dxa"/>
            <w:shd w:val="clear" w:color="auto" w:fill="FFFFCC"/>
            <w:vAlign w:val="center"/>
          </w:tcPr>
          <w:p w14:paraId="0D5B39D7" w14:textId="77777777" w:rsidR="001C6674" w:rsidRPr="00331B95" w:rsidRDefault="001C6674" w:rsidP="00354DEC">
            <w:pPr>
              <w:jc w:val="center"/>
              <w:rPr>
                <w:rStyle w:val="Strong"/>
                <w:rFonts w:ascii="Arial" w:hAnsi="Arial"/>
              </w:rPr>
            </w:pPr>
          </w:p>
          <w:p w14:paraId="7FC6ADB1" w14:textId="77777777" w:rsidR="001C6674" w:rsidRPr="00D4014A" w:rsidRDefault="001C6674" w:rsidP="00354DEC">
            <w:pPr>
              <w:jc w:val="center"/>
              <w:rPr>
                <w:b/>
                <w:u w:val="single"/>
              </w:rPr>
            </w:pPr>
            <w:r w:rsidRPr="00331B95">
              <w:rPr>
                <w:rStyle w:val="Strong"/>
                <w:rFonts w:ascii="Arial" w:hAnsi="Arial"/>
              </w:rPr>
              <w:t>Recommended Response</w:t>
            </w:r>
          </w:p>
        </w:tc>
      </w:tr>
      <w:tr w:rsidR="001C6674" w:rsidRPr="008E7216" w14:paraId="5BEAF932" w14:textId="77777777" w:rsidTr="00354DEC">
        <w:tc>
          <w:tcPr>
            <w:tcW w:w="1345" w:type="dxa"/>
          </w:tcPr>
          <w:p w14:paraId="67A405CD" w14:textId="77777777" w:rsidR="001C6674" w:rsidRPr="00331B95" w:rsidRDefault="001C6674" w:rsidP="006041B3">
            <w:pPr>
              <w:spacing w:before="60"/>
              <w:rPr>
                <w:rFonts w:ascii="Arial" w:hAnsi="Arial"/>
              </w:rPr>
            </w:pPr>
            <w:r w:rsidRPr="00331B95">
              <w:rPr>
                <w:rFonts w:ascii="Arial" w:hAnsi="Arial"/>
              </w:rPr>
              <w:t>1</w:t>
            </w:r>
          </w:p>
        </w:tc>
        <w:tc>
          <w:tcPr>
            <w:tcW w:w="3245" w:type="dxa"/>
          </w:tcPr>
          <w:p w14:paraId="1A7F79DE" w14:textId="77777777" w:rsidR="001C6674" w:rsidRPr="00331B95" w:rsidRDefault="001C6674" w:rsidP="006041B3">
            <w:pPr>
              <w:spacing w:before="60"/>
              <w:rPr>
                <w:rFonts w:ascii="Arial" w:hAnsi="Arial"/>
              </w:rPr>
            </w:pPr>
            <w:r w:rsidRPr="00331B95">
              <w:rPr>
                <w:rFonts w:ascii="Arial" w:hAnsi="Arial"/>
              </w:rPr>
              <w:t xml:space="preserve">No identification of </w:t>
            </w:r>
            <w:r w:rsidRPr="00331B95">
              <w:rPr>
                <w:rFonts w:ascii="Arial" w:hAnsi="Arial"/>
                <w:i/>
              </w:rPr>
              <w:t>Aedes albopictus</w:t>
            </w:r>
            <w:r w:rsidRPr="00331B95">
              <w:rPr>
                <w:rFonts w:ascii="Arial" w:hAnsi="Arial"/>
              </w:rPr>
              <w:t xml:space="preserve"> activity</w:t>
            </w:r>
            <w:r w:rsidR="002B22A9" w:rsidRPr="00331B95">
              <w:rPr>
                <w:rFonts w:ascii="Arial" w:hAnsi="Arial"/>
              </w:rPr>
              <w:t xml:space="preserve"> in a given area</w:t>
            </w:r>
          </w:p>
        </w:tc>
        <w:tc>
          <w:tcPr>
            <w:tcW w:w="5238" w:type="dxa"/>
          </w:tcPr>
          <w:p w14:paraId="2772FECF" w14:textId="5B662E10" w:rsidR="001C6674" w:rsidRPr="00331B95" w:rsidRDefault="00EF65EA" w:rsidP="006041B3">
            <w:pPr>
              <w:spacing w:before="60"/>
              <w:rPr>
                <w:rFonts w:ascii="Arial" w:hAnsi="Arial"/>
              </w:rPr>
            </w:pPr>
            <w:r w:rsidRPr="00331B95">
              <w:rPr>
                <w:rFonts w:ascii="Arial" w:hAnsi="Arial"/>
              </w:rPr>
              <w:t>-DPH</w:t>
            </w:r>
            <w:r w:rsidR="001C6674" w:rsidRPr="00331B95">
              <w:rPr>
                <w:rFonts w:ascii="Arial" w:hAnsi="Arial"/>
              </w:rPr>
              <w:t xml:space="preserve">, SRMCB and MCDs identify areas proven to serve as routes of entry for </w:t>
            </w:r>
            <w:r w:rsidR="001C6674" w:rsidRPr="00331B95">
              <w:rPr>
                <w:rFonts w:ascii="Arial" w:hAnsi="Arial"/>
                <w:i/>
              </w:rPr>
              <w:t>A. albopictus</w:t>
            </w:r>
            <w:r w:rsidR="001C6674" w:rsidRPr="00331B95">
              <w:rPr>
                <w:rFonts w:ascii="Arial" w:hAnsi="Arial"/>
              </w:rPr>
              <w:t xml:space="preserve"> (examples: shipping ports, tire recyclers</w:t>
            </w:r>
            <w:r w:rsidR="00593993" w:rsidRPr="00331B95">
              <w:rPr>
                <w:rFonts w:ascii="Arial" w:hAnsi="Arial"/>
              </w:rPr>
              <w:t>, etc.</w:t>
            </w:r>
            <w:r w:rsidR="001C6674" w:rsidRPr="00331B95">
              <w:rPr>
                <w:rFonts w:ascii="Arial" w:hAnsi="Arial"/>
              </w:rPr>
              <w:t>)</w:t>
            </w:r>
          </w:p>
          <w:p w14:paraId="01A617C8" w14:textId="77777777" w:rsidR="001C6674" w:rsidRPr="00331B95" w:rsidRDefault="001C6674" w:rsidP="001C6674">
            <w:pPr>
              <w:rPr>
                <w:rFonts w:ascii="Arial" w:hAnsi="Arial"/>
              </w:rPr>
            </w:pPr>
            <w:r w:rsidRPr="00331B95">
              <w:rPr>
                <w:rFonts w:ascii="Arial" w:hAnsi="Arial"/>
              </w:rPr>
              <w:t>-Coordinate surveillance in these areas</w:t>
            </w:r>
          </w:p>
        </w:tc>
      </w:tr>
      <w:tr w:rsidR="001C6674" w:rsidRPr="008E7216" w14:paraId="7149755E" w14:textId="77777777" w:rsidTr="00354DEC">
        <w:tc>
          <w:tcPr>
            <w:tcW w:w="1345" w:type="dxa"/>
          </w:tcPr>
          <w:p w14:paraId="6066CD14" w14:textId="77777777" w:rsidR="001C6674" w:rsidRPr="00331B95" w:rsidRDefault="001C6674" w:rsidP="006041B3">
            <w:pPr>
              <w:spacing w:before="60" w:after="60"/>
              <w:rPr>
                <w:rFonts w:ascii="Arial" w:hAnsi="Arial"/>
              </w:rPr>
            </w:pPr>
            <w:r w:rsidRPr="00331B95">
              <w:rPr>
                <w:rFonts w:ascii="Arial" w:hAnsi="Arial"/>
              </w:rPr>
              <w:t>2</w:t>
            </w:r>
          </w:p>
        </w:tc>
        <w:tc>
          <w:tcPr>
            <w:tcW w:w="3245" w:type="dxa"/>
          </w:tcPr>
          <w:p w14:paraId="62D65C5E" w14:textId="0A93B520" w:rsidR="001C6674" w:rsidRPr="00331B95" w:rsidRDefault="001C6674" w:rsidP="006041B3">
            <w:pPr>
              <w:spacing w:before="60" w:after="60"/>
              <w:rPr>
                <w:rFonts w:ascii="Arial" w:hAnsi="Arial"/>
              </w:rPr>
            </w:pPr>
            <w:r w:rsidRPr="00331B95">
              <w:rPr>
                <w:rFonts w:ascii="Arial" w:hAnsi="Arial"/>
              </w:rPr>
              <w:t>Isolated or intermittent identification</w:t>
            </w:r>
            <w:r w:rsidR="002B22A9" w:rsidRPr="00331B95">
              <w:rPr>
                <w:rFonts w:ascii="Arial" w:hAnsi="Arial"/>
              </w:rPr>
              <w:t xml:space="preserve"> in a given are</w:t>
            </w:r>
            <w:r w:rsidR="00B32939" w:rsidRPr="00331B95">
              <w:rPr>
                <w:rFonts w:ascii="Arial" w:hAnsi="Arial"/>
              </w:rPr>
              <w:t>a</w:t>
            </w:r>
            <w:r w:rsidR="002B22A9" w:rsidRPr="00331B95">
              <w:rPr>
                <w:rFonts w:ascii="Arial" w:hAnsi="Arial"/>
              </w:rPr>
              <w:t xml:space="preserve"> </w:t>
            </w:r>
            <w:r w:rsidRPr="00331B95">
              <w:rPr>
                <w:rFonts w:ascii="Arial" w:hAnsi="Arial"/>
              </w:rPr>
              <w:t xml:space="preserve">of adult </w:t>
            </w:r>
            <w:r w:rsidRPr="00331B95">
              <w:rPr>
                <w:rFonts w:ascii="Arial" w:hAnsi="Arial"/>
                <w:i/>
              </w:rPr>
              <w:t>Aedes albopictus</w:t>
            </w:r>
            <w:r w:rsidRPr="00331B95">
              <w:rPr>
                <w:rFonts w:ascii="Arial" w:hAnsi="Arial"/>
              </w:rPr>
              <w:t xml:space="preserve"> likely to represent introduction</w:t>
            </w:r>
            <w:r w:rsidR="00593993" w:rsidRPr="00331B95">
              <w:rPr>
                <w:rFonts w:ascii="Arial" w:hAnsi="Arial"/>
              </w:rPr>
              <w:t xml:space="preserve"> or repeated reintroductions</w:t>
            </w:r>
          </w:p>
        </w:tc>
        <w:tc>
          <w:tcPr>
            <w:tcW w:w="5238" w:type="dxa"/>
          </w:tcPr>
          <w:p w14:paraId="54A275C3" w14:textId="77777777" w:rsidR="001C6674" w:rsidRPr="00331B95" w:rsidRDefault="001C6674" w:rsidP="006041B3">
            <w:pPr>
              <w:spacing w:before="60"/>
              <w:rPr>
                <w:rFonts w:ascii="Arial" w:hAnsi="Arial"/>
              </w:rPr>
            </w:pPr>
            <w:r w:rsidRPr="00331B95">
              <w:rPr>
                <w:rFonts w:ascii="Arial" w:hAnsi="Arial"/>
              </w:rPr>
              <w:t>-Continue or expand surveillance</w:t>
            </w:r>
          </w:p>
          <w:p w14:paraId="778C9E17" w14:textId="77777777" w:rsidR="001C6674" w:rsidRPr="00331B95" w:rsidRDefault="001C6674" w:rsidP="001C6674">
            <w:pPr>
              <w:rPr>
                <w:rFonts w:ascii="Arial" w:hAnsi="Arial"/>
              </w:rPr>
            </w:pPr>
            <w:r w:rsidRPr="00331B95">
              <w:rPr>
                <w:rFonts w:ascii="Arial" w:hAnsi="Arial"/>
              </w:rPr>
              <w:t xml:space="preserve">-Submit any adult mosquitoes for </w:t>
            </w:r>
            <w:r w:rsidR="000B0A82" w:rsidRPr="00331B95">
              <w:rPr>
                <w:rFonts w:ascii="Arial" w:hAnsi="Arial"/>
              </w:rPr>
              <w:t xml:space="preserve">storage and </w:t>
            </w:r>
            <w:r w:rsidR="002B22A9" w:rsidRPr="00331B95">
              <w:rPr>
                <w:rFonts w:ascii="Arial" w:hAnsi="Arial"/>
              </w:rPr>
              <w:t xml:space="preserve">possible </w:t>
            </w:r>
            <w:r w:rsidRPr="00331B95">
              <w:rPr>
                <w:rFonts w:ascii="Arial" w:hAnsi="Arial"/>
              </w:rPr>
              <w:t>testing at the MA SPHL</w:t>
            </w:r>
            <w:r w:rsidR="000B0A82" w:rsidRPr="00331B95">
              <w:rPr>
                <w:rFonts w:ascii="Arial" w:hAnsi="Arial"/>
              </w:rPr>
              <w:t xml:space="preserve"> as the situation warrants</w:t>
            </w:r>
          </w:p>
          <w:p w14:paraId="6899D9E8" w14:textId="77777777" w:rsidR="001C6674" w:rsidRPr="00331B95" w:rsidRDefault="001C6674" w:rsidP="001C6674">
            <w:pPr>
              <w:rPr>
                <w:rFonts w:ascii="Arial" w:hAnsi="Arial"/>
              </w:rPr>
            </w:pPr>
            <w:r w:rsidRPr="00331B95">
              <w:rPr>
                <w:rFonts w:ascii="Arial" w:hAnsi="Arial"/>
              </w:rPr>
              <w:t>-Work with LBOH to identify possible habitat/potential breeding sites and initiate clean-up as necessary</w:t>
            </w:r>
          </w:p>
        </w:tc>
      </w:tr>
      <w:tr w:rsidR="001C6674" w:rsidRPr="008E7216" w14:paraId="5549EF98" w14:textId="77777777" w:rsidTr="00354DEC">
        <w:trPr>
          <w:trHeight w:val="1880"/>
        </w:trPr>
        <w:tc>
          <w:tcPr>
            <w:tcW w:w="1345" w:type="dxa"/>
          </w:tcPr>
          <w:p w14:paraId="2A287A0E" w14:textId="77777777" w:rsidR="001C6674" w:rsidRPr="00331B95" w:rsidRDefault="001C6674" w:rsidP="006041B3">
            <w:pPr>
              <w:spacing w:before="60" w:after="60"/>
              <w:rPr>
                <w:rFonts w:ascii="Arial" w:hAnsi="Arial"/>
              </w:rPr>
            </w:pPr>
            <w:r w:rsidRPr="00331B95">
              <w:rPr>
                <w:rFonts w:ascii="Arial" w:hAnsi="Arial"/>
              </w:rPr>
              <w:t>3</w:t>
            </w:r>
          </w:p>
        </w:tc>
        <w:tc>
          <w:tcPr>
            <w:tcW w:w="3245" w:type="dxa"/>
          </w:tcPr>
          <w:p w14:paraId="6DDF3BEE" w14:textId="593F235F" w:rsidR="001C6674" w:rsidRPr="00331B95" w:rsidRDefault="001C6674" w:rsidP="009B6C42">
            <w:pPr>
              <w:spacing w:before="60" w:after="60"/>
              <w:rPr>
                <w:rFonts w:ascii="Arial" w:hAnsi="Arial"/>
              </w:rPr>
            </w:pPr>
            <w:r w:rsidRPr="00331B95">
              <w:rPr>
                <w:rFonts w:ascii="Arial" w:hAnsi="Arial"/>
              </w:rPr>
              <w:t xml:space="preserve">Consistent findings of adult </w:t>
            </w:r>
            <w:r w:rsidRPr="00331B95">
              <w:rPr>
                <w:rFonts w:ascii="Arial" w:hAnsi="Arial"/>
                <w:i/>
              </w:rPr>
              <w:t xml:space="preserve">Aedes albopictus </w:t>
            </w:r>
            <w:r w:rsidRPr="00331B95">
              <w:rPr>
                <w:rFonts w:ascii="Arial" w:hAnsi="Arial"/>
              </w:rPr>
              <w:t xml:space="preserve">or </w:t>
            </w:r>
            <w:r w:rsidR="00B32939" w:rsidRPr="00331B95">
              <w:rPr>
                <w:rFonts w:ascii="Arial" w:hAnsi="Arial"/>
              </w:rPr>
              <w:t>evidence of</w:t>
            </w:r>
            <w:r w:rsidR="009B6C42" w:rsidRPr="00331B95">
              <w:rPr>
                <w:rFonts w:ascii="Arial" w:hAnsi="Arial"/>
              </w:rPr>
              <w:t xml:space="preserve"> possible </w:t>
            </w:r>
            <w:r w:rsidR="00B32939" w:rsidRPr="00331B95">
              <w:rPr>
                <w:rFonts w:ascii="Arial" w:hAnsi="Arial"/>
              </w:rPr>
              <w:t>overwintering</w:t>
            </w:r>
          </w:p>
        </w:tc>
        <w:tc>
          <w:tcPr>
            <w:tcW w:w="5238" w:type="dxa"/>
          </w:tcPr>
          <w:p w14:paraId="280B194A" w14:textId="65E9A708" w:rsidR="0066063A" w:rsidRPr="00331B95" w:rsidRDefault="0066063A" w:rsidP="0066063A">
            <w:pPr>
              <w:spacing w:before="60"/>
              <w:rPr>
                <w:rFonts w:ascii="Arial" w:hAnsi="Arial"/>
              </w:rPr>
            </w:pPr>
            <w:r w:rsidRPr="00331B95">
              <w:rPr>
                <w:rFonts w:ascii="Arial" w:hAnsi="Arial"/>
              </w:rPr>
              <w:t>-Submit any adult mosquitoes for storage and possible testing at the MA SPHL as the situation warrants</w:t>
            </w:r>
          </w:p>
          <w:p w14:paraId="4CD6013A" w14:textId="77777777" w:rsidR="0066063A" w:rsidRPr="00331B95" w:rsidRDefault="0066063A" w:rsidP="0066063A">
            <w:pPr>
              <w:rPr>
                <w:rFonts w:ascii="Arial" w:hAnsi="Arial"/>
              </w:rPr>
            </w:pPr>
            <w:r w:rsidRPr="00331B95">
              <w:rPr>
                <w:rFonts w:ascii="Arial" w:hAnsi="Arial"/>
              </w:rPr>
              <w:t>-Expand surveillance to detect extent of geographic distribution</w:t>
            </w:r>
          </w:p>
          <w:p w14:paraId="48F9E3A3" w14:textId="77777777" w:rsidR="0066063A" w:rsidRPr="00331B95" w:rsidRDefault="0066063A" w:rsidP="0066063A">
            <w:pPr>
              <w:rPr>
                <w:rFonts w:ascii="Arial" w:hAnsi="Arial"/>
              </w:rPr>
            </w:pPr>
            <w:r w:rsidRPr="00331B95">
              <w:rPr>
                <w:rFonts w:ascii="Arial" w:hAnsi="Arial"/>
              </w:rPr>
              <w:t>-Work with LBOH to identify possible habitat/potential breeding sites and initiate clean-up</w:t>
            </w:r>
          </w:p>
          <w:p w14:paraId="359ECEB0" w14:textId="77777777" w:rsidR="0066063A" w:rsidRPr="00331B95" w:rsidRDefault="0066063A" w:rsidP="0066063A">
            <w:pPr>
              <w:rPr>
                <w:rFonts w:ascii="Arial" w:hAnsi="Arial"/>
              </w:rPr>
            </w:pPr>
            <w:r w:rsidRPr="00331B95">
              <w:rPr>
                <w:rFonts w:ascii="Arial" w:hAnsi="Arial"/>
              </w:rPr>
              <w:t>- Educational efforts directed to the general public on personal prevention steps and source reduction</w:t>
            </w:r>
          </w:p>
          <w:p w14:paraId="286C140D" w14:textId="4D8904D6" w:rsidR="001C6674" w:rsidRPr="00331B95" w:rsidRDefault="0066063A" w:rsidP="0066063A">
            <w:pPr>
              <w:spacing w:before="60"/>
              <w:rPr>
                <w:rFonts w:ascii="Arial" w:hAnsi="Arial"/>
              </w:rPr>
            </w:pPr>
            <w:r w:rsidRPr="00331B95">
              <w:rPr>
                <w:rFonts w:ascii="Arial" w:hAnsi="Arial"/>
              </w:rPr>
              <w:t>-</w:t>
            </w:r>
            <w:r w:rsidR="00A143EB" w:rsidRPr="00331B95">
              <w:rPr>
                <w:rFonts w:ascii="Arial" w:hAnsi="Arial"/>
              </w:rPr>
              <w:t>DPH</w:t>
            </w:r>
            <w:r w:rsidRPr="00331B95">
              <w:rPr>
                <w:rFonts w:ascii="Arial" w:hAnsi="Arial"/>
              </w:rPr>
              <w:t xml:space="preserve"> consultation with MCDs, SRMCB, and MAG to assess and evaluate the need for </w:t>
            </w:r>
            <w:proofErr w:type="spellStart"/>
            <w:r w:rsidRPr="00331B95">
              <w:rPr>
                <w:rFonts w:ascii="Arial" w:hAnsi="Arial"/>
              </w:rPr>
              <w:t>larv</w:t>
            </w:r>
            <w:r w:rsidR="00354DEC" w:rsidRPr="00331B95">
              <w:rPr>
                <w:rFonts w:ascii="Arial" w:hAnsi="Arial"/>
              </w:rPr>
              <w:t>i</w:t>
            </w:r>
            <w:r w:rsidRPr="00331B95">
              <w:rPr>
                <w:rFonts w:ascii="Arial" w:hAnsi="Arial"/>
              </w:rPr>
              <w:t>ciding</w:t>
            </w:r>
            <w:proofErr w:type="spellEnd"/>
            <w:r w:rsidRPr="00331B95">
              <w:rPr>
                <w:rFonts w:ascii="Arial" w:hAnsi="Arial"/>
              </w:rPr>
              <w:t xml:space="preserve"> or </w:t>
            </w:r>
            <w:proofErr w:type="spellStart"/>
            <w:r w:rsidRPr="00331B95">
              <w:rPr>
                <w:rFonts w:ascii="Arial" w:hAnsi="Arial"/>
              </w:rPr>
              <w:t>adulticiding</w:t>
            </w:r>
            <w:proofErr w:type="spellEnd"/>
            <w:r w:rsidRPr="00331B95">
              <w:rPr>
                <w:rFonts w:ascii="Arial" w:hAnsi="Arial"/>
              </w:rPr>
              <w:t xml:space="preserve"> interventions</w:t>
            </w:r>
          </w:p>
        </w:tc>
      </w:tr>
    </w:tbl>
    <w:p w14:paraId="10796EE4" w14:textId="77777777" w:rsidR="00266B95" w:rsidRDefault="00266B95" w:rsidP="007E085D">
      <w:pPr>
        <w:rPr>
          <w:b/>
          <w:u w:val="single"/>
        </w:rPr>
      </w:pPr>
    </w:p>
    <w:p w14:paraId="052C84EA" w14:textId="77777777" w:rsidR="00D4014A" w:rsidRDefault="00D4014A" w:rsidP="00434202">
      <w:pPr>
        <w:rPr>
          <w:sz w:val="28"/>
          <w:szCs w:val="28"/>
        </w:rPr>
      </w:pPr>
    </w:p>
    <w:p w14:paraId="79D85947" w14:textId="77777777" w:rsidR="00003C86" w:rsidRDefault="00003C86" w:rsidP="00434202">
      <w:pPr>
        <w:rPr>
          <w:sz w:val="28"/>
          <w:szCs w:val="28"/>
        </w:rPr>
      </w:pPr>
    </w:p>
    <w:p w14:paraId="7C83408D" w14:textId="77777777" w:rsidR="00D429C7" w:rsidRDefault="00D429C7" w:rsidP="00434202">
      <w:pPr>
        <w:rPr>
          <w:sz w:val="28"/>
          <w:szCs w:val="28"/>
        </w:rPr>
      </w:pPr>
    </w:p>
    <w:p w14:paraId="19340B7C" w14:textId="1A863588" w:rsidR="00434202" w:rsidRPr="00331B95" w:rsidRDefault="00434202" w:rsidP="000B3FEB">
      <w:pPr>
        <w:rPr>
          <w:rFonts w:ascii="Arial" w:hAnsi="Arial"/>
          <w:sz w:val="28"/>
        </w:rPr>
      </w:pPr>
      <w:bookmarkStart w:id="13" w:name="_Hlk99972527"/>
      <w:r w:rsidRPr="00331B95">
        <w:rPr>
          <w:rFonts w:ascii="Arial" w:hAnsi="Arial"/>
          <w:sz w:val="28"/>
        </w:rPr>
        <w:t xml:space="preserve">Figure 1: County of Residence of </w:t>
      </w:r>
      <w:r w:rsidR="005B7FB5" w:rsidRPr="00331B95">
        <w:rPr>
          <w:rFonts w:ascii="Arial" w:hAnsi="Arial"/>
          <w:sz w:val="28"/>
        </w:rPr>
        <w:t>EEE</w:t>
      </w:r>
      <w:r w:rsidRPr="00331B95">
        <w:rPr>
          <w:rFonts w:ascii="Arial" w:hAnsi="Arial"/>
          <w:sz w:val="28"/>
        </w:rPr>
        <w:t xml:space="preserve"> Human Cases, 2000-</w:t>
      </w:r>
      <w:bookmarkEnd w:id="13"/>
      <w:r w:rsidR="00E51F43" w:rsidRPr="00D4014A">
        <w:rPr>
          <w:rFonts w:ascii="Arial" w:hAnsi="Arial" w:cs="Arial"/>
          <w:sz w:val="28"/>
          <w:szCs w:val="28"/>
        </w:rPr>
        <w:t>202</w:t>
      </w:r>
      <w:r w:rsidR="009E4DEE" w:rsidRPr="00D4014A">
        <w:rPr>
          <w:rFonts w:ascii="Arial" w:hAnsi="Arial" w:cs="Arial"/>
          <w:sz w:val="28"/>
          <w:szCs w:val="28"/>
        </w:rPr>
        <w:t>5</w:t>
      </w:r>
    </w:p>
    <w:p w14:paraId="3BB74CE4" w14:textId="77777777" w:rsidR="008B7FF3" w:rsidRDefault="008B7FF3" w:rsidP="000B3FEB">
      <w:pPr>
        <w:rPr>
          <w:sz w:val="28"/>
          <w:szCs w:val="28"/>
        </w:rPr>
      </w:pPr>
    </w:p>
    <w:p w14:paraId="48E9113E" w14:textId="29C05463" w:rsidR="008B7FF3" w:rsidRDefault="32E86A74" w:rsidP="3845D2E1">
      <w:pPr>
        <w:jc w:val="center"/>
        <w:rPr>
          <w:sz w:val="28"/>
          <w:szCs w:val="28"/>
        </w:rPr>
      </w:pPr>
      <w:r>
        <w:rPr>
          <w:noProof/>
        </w:rPr>
        <w:drawing>
          <wp:inline distT="0" distB="0" distL="0" distR="0" wp14:anchorId="5EF7E931" wp14:editId="4A07A9DE">
            <wp:extent cx="5074920" cy="3904488"/>
            <wp:effectExtent l="0" t="0" r="0" b="1270"/>
            <wp:docPr id="1979862994" name="Picture 2" descr="This is a map of Human EEE Cases in Massachusetts between the years 2000-2005. Cases of EEE are highest in Bristol (7 cases) and Plymouth (16 cases) Counties with a total of 47 cases across Massachusetts. Data is current of as March 27,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9862994" name="Picture 2" descr="This is a map of Human EEE Cases in Massachusetts between the years 2000-2005. Cases of EEE are highest in Bristol (7 cases) and Plymouth (16 cases) Counties with a total of 47 cases across Massachusetts. Data is current of as March 27, 2026. "/>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074920" cy="3904488"/>
                    </a:xfrm>
                    <a:prstGeom prst="rect">
                      <a:avLst/>
                    </a:prstGeom>
                    <a:noFill/>
                    <a:ln>
                      <a:noFill/>
                    </a:ln>
                  </pic:spPr>
                </pic:pic>
              </a:graphicData>
            </a:graphic>
          </wp:inline>
        </w:drawing>
      </w:r>
    </w:p>
    <w:p w14:paraId="6400F8B6" w14:textId="77777777" w:rsidR="00D4014A" w:rsidRDefault="00D4014A" w:rsidP="3845D2E1">
      <w:pPr>
        <w:jc w:val="center"/>
        <w:rPr>
          <w:sz w:val="28"/>
          <w:szCs w:val="28"/>
        </w:rPr>
      </w:pPr>
      <w:bookmarkStart w:id="14" w:name="_Hlk99972559"/>
    </w:p>
    <w:p w14:paraId="34BC6828" w14:textId="77777777" w:rsidR="00D4014A" w:rsidRDefault="00D4014A" w:rsidP="3845D2E1">
      <w:pPr>
        <w:jc w:val="center"/>
        <w:rPr>
          <w:rFonts w:ascii="Arial" w:hAnsi="Arial" w:cs="Arial"/>
          <w:sz w:val="28"/>
          <w:szCs w:val="28"/>
        </w:rPr>
      </w:pPr>
    </w:p>
    <w:p w14:paraId="5700DF70" w14:textId="77777777" w:rsidR="00D4014A" w:rsidRDefault="00D4014A" w:rsidP="3845D2E1">
      <w:pPr>
        <w:jc w:val="center"/>
        <w:rPr>
          <w:rFonts w:ascii="Arial" w:hAnsi="Arial" w:cs="Arial"/>
          <w:sz w:val="28"/>
          <w:szCs w:val="28"/>
        </w:rPr>
      </w:pPr>
    </w:p>
    <w:p w14:paraId="34874C92" w14:textId="77777777" w:rsidR="00D4014A" w:rsidRDefault="00D4014A" w:rsidP="3845D2E1">
      <w:pPr>
        <w:jc w:val="center"/>
        <w:rPr>
          <w:rFonts w:ascii="Arial" w:hAnsi="Arial" w:cs="Arial"/>
          <w:sz w:val="28"/>
          <w:szCs w:val="28"/>
        </w:rPr>
      </w:pPr>
    </w:p>
    <w:p w14:paraId="74B5FC49" w14:textId="77777777" w:rsidR="00D4014A" w:rsidRDefault="00D4014A" w:rsidP="3845D2E1">
      <w:pPr>
        <w:jc w:val="center"/>
        <w:rPr>
          <w:rFonts w:ascii="Arial" w:hAnsi="Arial" w:cs="Arial"/>
          <w:sz w:val="28"/>
          <w:szCs w:val="28"/>
        </w:rPr>
      </w:pPr>
    </w:p>
    <w:p w14:paraId="00F9A783" w14:textId="77777777" w:rsidR="00D4014A" w:rsidRDefault="00D4014A" w:rsidP="3845D2E1">
      <w:pPr>
        <w:jc w:val="center"/>
        <w:rPr>
          <w:rFonts w:ascii="Arial" w:hAnsi="Arial" w:cs="Arial"/>
          <w:sz w:val="28"/>
          <w:szCs w:val="28"/>
        </w:rPr>
      </w:pPr>
    </w:p>
    <w:p w14:paraId="6F458326" w14:textId="77777777" w:rsidR="00D4014A" w:rsidRDefault="00D4014A" w:rsidP="3845D2E1">
      <w:pPr>
        <w:jc w:val="center"/>
        <w:rPr>
          <w:rFonts w:ascii="Arial" w:hAnsi="Arial" w:cs="Arial"/>
          <w:sz w:val="28"/>
          <w:szCs w:val="28"/>
        </w:rPr>
      </w:pPr>
    </w:p>
    <w:p w14:paraId="21C9B9CD" w14:textId="77777777" w:rsidR="00D4014A" w:rsidRDefault="00D4014A" w:rsidP="3845D2E1">
      <w:pPr>
        <w:jc w:val="center"/>
        <w:rPr>
          <w:rFonts w:ascii="Arial" w:hAnsi="Arial" w:cs="Arial"/>
          <w:sz w:val="28"/>
          <w:szCs w:val="28"/>
        </w:rPr>
      </w:pPr>
    </w:p>
    <w:p w14:paraId="6A851CC8" w14:textId="77777777" w:rsidR="00D4014A" w:rsidRDefault="00D4014A" w:rsidP="3845D2E1">
      <w:pPr>
        <w:jc w:val="center"/>
        <w:rPr>
          <w:rFonts w:ascii="Arial" w:hAnsi="Arial" w:cs="Arial"/>
          <w:sz w:val="28"/>
          <w:szCs w:val="28"/>
        </w:rPr>
      </w:pPr>
    </w:p>
    <w:p w14:paraId="219BB937" w14:textId="77777777" w:rsidR="00D4014A" w:rsidRDefault="00D4014A" w:rsidP="3845D2E1">
      <w:pPr>
        <w:jc w:val="center"/>
        <w:rPr>
          <w:rFonts w:ascii="Arial" w:hAnsi="Arial" w:cs="Arial"/>
          <w:sz w:val="28"/>
          <w:szCs w:val="28"/>
        </w:rPr>
      </w:pPr>
    </w:p>
    <w:p w14:paraId="7247666B" w14:textId="77777777" w:rsidR="00D4014A" w:rsidRDefault="00D4014A" w:rsidP="3845D2E1">
      <w:pPr>
        <w:jc w:val="center"/>
        <w:rPr>
          <w:rFonts w:ascii="Arial" w:hAnsi="Arial" w:cs="Arial"/>
          <w:sz w:val="28"/>
          <w:szCs w:val="28"/>
        </w:rPr>
      </w:pPr>
    </w:p>
    <w:p w14:paraId="4E0A08C1" w14:textId="77777777" w:rsidR="00D4014A" w:rsidRDefault="00D4014A" w:rsidP="3845D2E1">
      <w:pPr>
        <w:jc w:val="center"/>
        <w:rPr>
          <w:rFonts w:ascii="Arial" w:hAnsi="Arial" w:cs="Arial"/>
          <w:sz w:val="28"/>
          <w:szCs w:val="28"/>
        </w:rPr>
      </w:pPr>
    </w:p>
    <w:p w14:paraId="50F16BFF" w14:textId="77777777" w:rsidR="00D4014A" w:rsidRDefault="00D4014A" w:rsidP="3845D2E1">
      <w:pPr>
        <w:jc w:val="center"/>
        <w:rPr>
          <w:rFonts w:ascii="Arial" w:hAnsi="Arial" w:cs="Arial"/>
          <w:sz w:val="28"/>
          <w:szCs w:val="28"/>
        </w:rPr>
      </w:pPr>
    </w:p>
    <w:p w14:paraId="2EB7B715" w14:textId="77777777" w:rsidR="00D4014A" w:rsidRDefault="00D4014A" w:rsidP="3845D2E1">
      <w:pPr>
        <w:jc w:val="center"/>
        <w:rPr>
          <w:rFonts w:ascii="Arial" w:hAnsi="Arial" w:cs="Arial"/>
          <w:sz w:val="28"/>
          <w:szCs w:val="28"/>
        </w:rPr>
      </w:pPr>
    </w:p>
    <w:p w14:paraId="257EC92B" w14:textId="77777777" w:rsidR="00D4014A" w:rsidRDefault="00D4014A" w:rsidP="3845D2E1">
      <w:pPr>
        <w:jc w:val="center"/>
        <w:rPr>
          <w:rFonts w:ascii="Arial" w:hAnsi="Arial" w:cs="Arial"/>
          <w:sz w:val="28"/>
          <w:szCs w:val="28"/>
        </w:rPr>
      </w:pPr>
    </w:p>
    <w:p w14:paraId="4F02DE3F" w14:textId="77777777" w:rsidR="00D4014A" w:rsidRDefault="00D4014A" w:rsidP="3845D2E1">
      <w:pPr>
        <w:jc w:val="center"/>
        <w:rPr>
          <w:rFonts w:ascii="Arial" w:hAnsi="Arial" w:cs="Arial"/>
          <w:sz w:val="28"/>
          <w:szCs w:val="28"/>
        </w:rPr>
      </w:pPr>
    </w:p>
    <w:p w14:paraId="0C8BC86A" w14:textId="77777777" w:rsidR="00D4014A" w:rsidRPr="00331B95" w:rsidRDefault="00D4014A" w:rsidP="3845D2E1">
      <w:pPr>
        <w:jc w:val="center"/>
        <w:rPr>
          <w:rFonts w:ascii="Arial" w:hAnsi="Arial"/>
          <w:sz w:val="28"/>
        </w:rPr>
      </w:pPr>
    </w:p>
    <w:p w14:paraId="36415534" w14:textId="77777777" w:rsidR="00D4014A" w:rsidRPr="00331B95" w:rsidRDefault="00D4014A" w:rsidP="3845D2E1">
      <w:pPr>
        <w:jc w:val="center"/>
        <w:rPr>
          <w:rFonts w:ascii="Arial" w:hAnsi="Arial"/>
          <w:sz w:val="28"/>
        </w:rPr>
      </w:pPr>
    </w:p>
    <w:p w14:paraId="40105F7F" w14:textId="77777777" w:rsidR="00D4014A" w:rsidRPr="00331B95" w:rsidRDefault="00D4014A" w:rsidP="00331B95">
      <w:pPr>
        <w:jc w:val="center"/>
        <w:rPr>
          <w:rFonts w:ascii="Arial" w:hAnsi="Arial"/>
          <w:sz w:val="28"/>
        </w:rPr>
      </w:pPr>
    </w:p>
    <w:p w14:paraId="0AB71D6C" w14:textId="177AC526" w:rsidR="008B7FF3" w:rsidRPr="00331B95" w:rsidRDefault="21269806" w:rsidP="00331B95">
      <w:pPr>
        <w:jc w:val="center"/>
        <w:rPr>
          <w:rFonts w:ascii="Arial" w:hAnsi="Arial"/>
          <w:sz w:val="28"/>
        </w:rPr>
      </w:pPr>
      <w:r w:rsidRPr="00331B95">
        <w:rPr>
          <w:rFonts w:ascii="Arial" w:hAnsi="Arial"/>
          <w:sz w:val="28"/>
        </w:rPr>
        <w:t xml:space="preserve">Figure </w:t>
      </w:r>
      <w:r w:rsidR="3AAF71F4" w:rsidRPr="00331B95">
        <w:rPr>
          <w:rFonts w:ascii="Arial" w:hAnsi="Arial"/>
          <w:sz w:val="28"/>
        </w:rPr>
        <w:t>2</w:t>
      </w:r>
      <w:r w:rsidRPr="00331B95">
        <w:rPr>
          <w:rFonts w:ascii="Arial" w:hAnsi="Arial"/>
          <w:sz w:val="28"/>
        </w:rPr>
        <w:t xml:space="preserve">: </w:t>
      </w:r>
      <w:r w:rsidR="3F03172E" w:rsidRPr="00331B95">
        <w:rPr>
          <w:rFonts w:ascii="Arial" w:hAnsi="Arial"/>
          <w:sz w:val="28"/>
        </w:rPr>
        <w:t xml:space="preserve">County </w:t>
      </w:r>
      <w:r w:rsidRPr="00331B95">
        <w:rPr>
          <w:rFonts w:ascii="Arial" w:hAnsi="Arial"/>
          <w:sz w:val="28"/>
        </w:rPr>
        <w:t>of Residence of West Nile Virus Human Cases, 2001-</w:t>
      </w:r>
      <w:r w:rsidR="6AE8661B" w:rsidRPr="00D4014A">
        <w:rPr>
          <w:rFonts w:ascii="Arial" w:hAnsi="Arial" w:cs="Arial"/>
          <w:sz w:val="28"/>
          <w:szCs w:val="28"/>
        </w:rPr>
        <w:t>202</w:t>
      </w:r>
      <w:r w:rsidR="777223AD" w:rsidRPr="00D4014A">
        <w:rPr>
          <w:rFonts w:ascii="Arial" w:hAnsi="Arial" w:cs="Arial"/>
          <w:sz w:val="28"/>
          <w:szCs w:val="28"/>
        </w:rPr>
        <w:t>5</w:t>
      </w:r>
    </w:p>
    <w:p w14:paraId="752D7C5C" w14:textId="77777777" w:rsidR="002A52B1" w:rsidRDefault="002A52B1" w:rsidP="00331B95">
      <w:pPr>
        <w:jc w:val="center"/>
        <w:rPr>
          <w:sz w:val="28"/>
          <w:szCs w:val="28"/>
        </w:rPr>
      </w:pPr>
    </w:p>
    <w:p w14:paraId="18912EC9" w14:textId="01FCDEA6" w:rsidR="000D4E23" w:rsidRDefault="008B7FF3" w:rsidP="008B7FF3">
      <w:pPr>
        <w:jc w:val="center"/>
        <w:rPr>
          <w:sz w:val="28"/>
          <w:szCs w:val="28"/>
        </w:rPr>
      </w:pPr>
      <w:r>
        <w:rPr>
          <w:noProof/>
        </w:rPr>
        <w:drawing>
          <wp:inline distT="0" distB="0" distL="0" distR="0" wp14:anchorId="7DCB8F47" wp14:editId="149559F0">
            <wp:extent cx="5056632" cy="3904488"/>
            <wp:effectExtent l="0" t="0" r="0" b="1270"/>
            <wp:docPr id="1553459560" name="Picture 1" descr="This is a map of human West Nile virus cases in Massachusetts in the years 2000-2025. West Nile virus cases are highest in Middlesex County (114 cases). There are a total of 275 cases across Massachusetts. Data are current as of March 27,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3459560" name="Picture 1" descr="This is a map of human West Nile virus cases in Massachusetts in the years 2000-2025. West Nile virus cases are highest in Middlesex County (114 cases). There are a total of 275 cases across Massachusetts. Data are current as of March 27, 2026."/>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056632" cy="3904488"/>
                    </a:xfrm>
                    <a:prstGeom prst="rect">
                      <a:avLst/>
                    </a:prstGeom>
                    <a:noFill/>
                    <a:ln>
                      <a:noFill/>
                    </a:ln>
                  </pic:spPr>
                </pic:pic>
              </a:graphicData>
            </a:graphic>
          </wp:inline>
        </w:drawing>
      </w:r>
    </w:p>
    <w:p w14:paraId="7C2463CB" w14:textId="77777777" w:rsidR="000D4E23" w:rsidRDefault="000D4E23" w:rsidP="00610ED4">
      <w:pPr>
        <w:rPr>
          <w:color w:val="000000"/>
          <w:sz w:val="28"/>
          <w:szCs w:val="28"/>
        </w:rPr>
      </w:pPr>
      <w:bookmarkStart w:id="15" w:name="_Hlk99972670"/>
      <w:bookmarkEnd w:id="14"/>
    </w:p>
    <w:p w14:paraId="71D16CF9" w14:textId="0BA1867A" w:rsidR="0060292C" w:rsidRPr="00331B95" w:rsidRDefault="006B04C9" w:rsidP="00610ED4">
      <w:pPr>
        <w:rPr>
          <w:rFonts w:ascii="Arial" w:hAnsi="Arial"/>
          <w:color w:val="000000"/>
          <w:sz w:val="28"/>
        </w:rPr>
      </w:pPr>
      <w:r w:rsidRPr="00331B95">
        <w:rPr>
          <w:rFonts w:ascii="Arial" w:hAnsi="Arial"/>
          <w:color w:val="000000"/>
          <w:sz w:val="28"/>
        </w:rPr>
        <w:t xml:space="preserve">Figure </w:t>
      </w:r>
      <w:r w:rsidR="00434202" w:rsidRPr="00331B95">
        <w:rPr>
          <w:rFonts w:ascii="Arial" w:hAnsi="Arial"/>
          <w:color w:val="000000"/>
          <w:sz w:val="28"/>
        </w:rPr>
        <w:t>3</w:t>
      </w:r>
      <w:r w:rsidRPr="00331B95">
        <w:rPr>
          <w:rFonts w:ascii="Arial" w:hAnsi="Arial"/>
          <w:color w:val="000000"/>
          <w:sz w:val="28"/>
        </w:rPr>
        <w:t xml:space="preserve">: Location of </w:t>
      </w:r>
      <w:r w:rsidR="008B4EB2" w:rsidRPr="00331B95">
        <w:rPr>
          <w:rFonts w:ascii="Arial" w:hAnsi="Arial"/>
          <w:color w:val="000000"/>
          <w:sz w:val="28"/>
        </w:rPr>
        <w:t>DPH</w:t>
      </w:r>
      <w:r w:rsidRPr="00331B95">
        <w:rPr>
          <w:rFonts w:ascii="Arial" w:hAnsi="Arial"/>
          <w:color w:val="000000"/>
          <w:sz w:val="28"/>
        </w:rPr>
        <w:t xml:space="preserve"> Long-Term Mosquito Trap Sites</w:t>
      </w:r>
      <w:bookmarkEnd w:id="15"/>
    </w:p>
    <w:p w14:paraId="1198678D" w14:textId="77777777" w:rsidR="00F07074" w:rsidRDefault="00F07074" w:rsidP="00610ED4">
      <w:pPr>
        <w:rPr>
          <w:color w:val="000000"/>
          <w:sz w:val="28"/>
          <w:szCs w:val="28"/>
        </w:rPr>
      </w:pPr>
    </w:p>
    <w:p w14:paraId="6040E049" w14:textId="77777777" w:rsidR="007D22D0" w:rsidRDefault="003162F7" w:rsidP="007D22D0">
      <w:pPr>
        <w:jc w:val="center"/>
        <w:rPr>
          <w:color w:val="000000"/>
          <w:sz w:val="28"/>
          <w:szCs w:val="28"/>
        </w:rPr>
      </w:pPr>
      <w:r>
        <w:rPr>
          <w:b/>
          <w:noProof/>
          <w:color w:val="2B579A"/>
          <w:shd w:val="clear" w:color="auto" w:fill="E6E6E6"/>
        </w:rPr>
        <w:drawing>
          <wp:inline distT="0" distB="0" distL="0" distR="0" wp14:anchorId="6D192302" wp14:editId="781BB897">
            <wp:extent cx="4251960" cy="3299747"/>
            <wp:effectExtent l="0" t="0" r="0" b="0"/>
            <wp:docPr id="14" name="Picture 14" descr="Map showing location of MDPH long-term mosquito trap sites in Bristol, Plymouth and Suffolk counti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MDPH Long Term Sites_2017"/>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4251960" cy="3299747"/>
                    </a:xfrm>
                    <a:prstGeom prst="rect">
                      <a:avLst/>
                    </a:prstGeom>
                    <a:noFill/>
                    <a:ln>
                      <a:noFill/>
                    </a:ln>
                  </pic:spPr>
                </pic:pic>
              </a:graphicData>
            </a:graphic>
          </wp:inline>
        </w:drawing>
      </w:r>
    </w:p>
    <w:p w14:paraId="3C0FA140" w14:textId="77777777" w:rsidR="000C11F6" w:rsidRDefault="000C11F6" w:rsidP="007D22D0">
      <w:pPr>
        <w:jc w:val="center"/>
        <w:rPr>
          <w:color w:val="000000"/>
          <w:sz w:val="28"/>
          <w:szCs w:val="28"/>
        </w:rPr>
      </w:pPr>
    </w:p>
    <w:p w14:paraId="7A050B5E" w14:textId="7570A6F7" w:rsidR="00E96B3E" w:rsidRPr="00331B95" w:rsidRDefault="00B54DD0" w:rsidP="00E013BA">
      <w:pPr>
        <w:jc w:val="center"/>
        <w:rPr>
          <w:rFonts w:ascii="Arial" w:hAnsi="Arial"/>
          <w:color w:val="000000"/>
          <w:sz w:val="28"/>
        </w:rPr>
      </w:pPr>
      <w:r w:rsidRPr="00331B95">
        <w:rPr>
          <w:rFonts w:ascii="Arial" w:hAnsi="Arial"/>
          <w:color w:val="000000" w:themeColor="text1"/>
          <w:sz w:val="28"/>
        </w:rPr>
        <w:t>Figure 4: Date of Symptom Onset of WNV and EEE Human Cases in Massachusetts, 200</w:t>
      </w:r>
      <w:r w:rsidR="00E96B3E" w:rsidRPr="00331B95">
        <w:rPr>
          <w:rFonts w:ascii="Arial" w:hAnsi="Arial"/>
          <w:color w:val="000000" w:themeColor="text1"/>
          <w:sz w:val="28"/>
        </w:rPr>
        <w:t>0</w:t>
      </w:r>
      <w:r w:rsidRPr="00331B95">
        <w:rPr>
          <w:rFonts w:ascii="Arial" w:hAnsi="Arial"/>
          <w:color w:val="000000" w:themeColor="text1"/>
          <w:sz w:val="28"/>
        </w:rPr>
        <w:t>-</w:t>
      </w:r>
      <w:r w:rsidR="0014169E" w:rsidRPr="00D4014A">
        <w:rPr>
          <w:rFonts w:ascii="Arial" w:hAnsi="Arial" w:cs="Arial"/>
          <w:color w:val="000000" w:themeColor="text1"/>
          <w:sz w:val="28"/>
          <w:szCs w:val="28"/>
        </w:rPr>
        <w:t>202</w:t>
      </w:r>
      <w:r w:rsidR="009E4DEE" w:rsidRPr="00D4014A">
        <w:rPr>
          <w:rFonts w:ascii="Arial" w:hAnsi="Arial" w:cs="Arial"/>
          <w:color w:val="000000" w:themeColor="text1"/>
          <w:sz w:val="28"/>
          <w:szCs w:val="28"/>
        </w:rPr>
        <w:t>5</w:t>
      </w:r>
      <w:r w:rsidRPr="00331B95">
        <w:rPr>
          <w:rFonts w:ascii="Arial" w:hAnsi="Arial"/>
          <w:color w:val="000000" w:themeColor="text1"/>
          <w:sz w:val="28"/>
        </w:rPr>
        <w:t xml:space="preserve">  </w:t>
      </w:r>
    </w:p>
    <w:p w14:paraId="11D39567" w14:textId="391947B1" w:rsidR="00E013BA" w:rsidRDefault="00E013BA" w:rsidP="00B54DD0">
      <w:pPr>
        <w:rPr>
          <w:color w:val="000000"/>
          <w:sz w:val="28"/>
          <w:szCs w:val="28"/>
        </w:rPr>
      </w:pPr>
      <w:r>
        <w:rPr>
          <w:noProof/>
        </w:rPr>
        <w:drawing>
          <wp:inline distT="0" distB="0" distL="0" distR="0" wp14:anchorId="594C25CB" wp14:editId="77FA8971">
            <wp:extent cx="6388100" cy="3263900"/>
            <wp:effectExtent l="0" t="0" r="0" b="0"/>
            <wp:docPr id="1663819789" name="Picture 10" descr="Chart, bar chart&#10;This graph shows the number of cases of WNV and EEE by date of symptom onset. Dates of onset are grouped into the first half of a month (days 1-5) and the second half of the month (days 16- end). EEE cases peak in late August and early September. WNV cases peak in early Septemb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3819789" name="Picture 10" descr="Chart, bar chart&#10;This graph shows the number of cases of WNV and EEE by date of symptom onset. Dates of onset are grouped into the first half of a month (days 1-5) and the second half of the month (days 16- end). EEE cases peak in late August and early September. WNV cases peak in early September."/>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389095" cy="3264408"/>
                    </a:xfrm>
                    <a:prstGeom prst="rect">
                      <a:avLst/>
                    </a:prstGeom>
                    <a:noFill/>
                    <a:ln>
                      <a:noFill/>
                    </a:ln>
                  </pic:spPr>
                </pic:pic>
              </a:graphicData>
            </a:graphic>
          </wp:inline>
        </w:drawing>
      </w:r>
    </w:p>
    <w:p w14:paraId="6C0DD14B" w14:textId="32EE63F8" w:rsidR="00A97BC5" w:rsidRPr="00331B95" w:rsidRDefault="006008BB" w:rsidP="00D429C7">
      <w:pPr>
        <w:rPr>
          <w:rFonts w:ascii="Arial" w:hAnsi="Arial"/>
        </w:rPr>
      </w:pPr>
      <w:r w:rsidRPr="00331B95">
        <w:rPr>
          <w:rFonts w:ascii="Arial" w:hAnsi="Arial"/>
          <w:color w:val="000000"/>
        </w:rPr>
        <w:t>Note: Early = Days 1-15 in month, Late = Days 16+ in month</w:t>
      </w:r>
    </w:p>
    <w:p w14:paraId="7789BF2D" w14:textId="77777777" w:rsidR="006008BB" w:rsidRDefault="006008BB" w:rsidP="00D429C7">
      <w:pPr>
        <w:rPr>
          <w:sz w:val="28"/>
          <w:szCs w:val="28"/>
        </w:rPr>
      </w:pPr>
    </w:p>
    <w:p w14:paraId="44AD9A7C" w14:textId="273D76DE" w:rsidR="000C11F6" w:rsidRPr="00331B95" w:rsidRDefault="21269806" w:rsidP="0060292C">
      <w:pPr>
        <w:rPr>
          <w:rFonts w:ascii="Arial" w:hAnsi="Arial"/>
          <w:sz w:val="28"/>
        </w:rPr>
      </w:pPr>
      <w:bookmarkStart w:id="16" w:name="_Hlk99973556"/>
      <w:r w:rsidRPr="00331B95">
        <w:rPr>
          <w:rFonts w:ascii="Arial" w:hAnsi="Arial"/>
          <w:sz w:val="28"/>
        </w:rPr>
        <w:t xml:space="preserve">Figure </w:t>
      </w:r>
      <w:r w:rsidR="3AAF71F4" w:rsidRPr="00331B95">
        <w:rPr>
          <w:rFonts w:ascii="Arial" w:hAnsi="Arial"/>
          <w:sz w:val="28"/>
        </w:rPr>
        <w:t>5</w:t>
      </w:r>
      <w:r w:rsidRPr="00331B95">
        <w:rPr>
          <w:rFonts w:ascii="Arial" w:hAnsi="Arial"/>
          <w:sz w:val="28"/>
        </w:rPr>
        <w:t xml:space="preserve">: </w:t>
      </w:r>
      <w:r w:rsidR="1CD551EB" w:rsidRPr="00331B95">
        <w:rPr>
          <w:rFonts w:ascii="Arial" w:hAnsi="Arial"/>
          <w:sz w:val="28"/>
        </w:rPr>
        <w:t>Communities surveyed for</w:t>
      </w:r>
      <w:r w:rsidRPr="00331B95">
        <w:rPr>
          <w:rFonts w:ascii="Arial" w:hAnsi="Arial"/>
          <w:sz w:val="28"/>
        </w:rPr>
        <w:t xml:space="preserve"> </w:t>
      </w:r>
      <w:r w:rsidRPr="00331B95">
        <w:rPr>
          <w:rFonts w:ascii="Arial" w:hAnsi="Arial"/>
          <w:i/>
          <w:sz w:val="28"/>
        </w:rPr>
        <w:t>Aedes a</w:t>
      </w:r>
      <w:r w:rsidR="3A4012E9" w:rsidRPr="00331B95">
        <w:rPr>
          <w:rFonts w:ascii="Arial" w:hAnsi="Arial"/>
          <w:i/>
          <w:sz w:val="28"/>
        </w:rPr>
        <w:t>l</w:t>
      </w:r>
      <w:r w:rsidRPr="00331B95">
        <w:rPr>
          <w:rFonts w:ascii="Arial" w:hAnsi="Arial"/>
          <w:i/>
          <w:sz w:val="28"/>
        </w:rPr>
        <w:t>bopictus</w:t>
      </w:r>
      <w:r w:rsidRPr="00331B95">
        <w:rPr>
          <w:rFonts w:ascii="Arial" w:hAnsi="Arial"/>
          <w:sz w:val="28"/>
        </w:rPr>
        <w:t xml:space="preserve">, </w:t>
      </w:r>
      <w:r w:rsidR="07AD4EAD" w:rsidRPr="00D4014A">
        <w:rPr>
          <w:rFonts w:ascii="Arial" w:hAnsi="Arial" w:cs="Arial"/>
          <w:sz w:val="28"/>
          <w:szCs w:val="28"/>
        </w:rPr>
        <w:t>20</w:t>
      </w:r>
      <w:r w:rsidR="737E5B41" w:rsidRPr="00D4014A">
        <w:rPr>
          <w:rFonts w:ascii="Arial" w:hAnsi="Arial" w:cs="Arial"/>
          <w:sz w:val="28"/>
          <w:szCs w:val="28"/>
        </w:rPr>
        <w:t>2</w:t>
      </w:r>
      <w:bookmarkEnd w:id="16"/>
      <w:r w:rsidR="777223AD" w:rsidRPr="00D4014A">
        <w:rPr>
          <w:rFonts w:ascii="Arial" w:hAnsi="Arial" w:cs="Arial"/>
          <w:sz w:val="28"/>
          <w:szCs w:val="28"/>
        </w:rPr>
        <w:t>5</w:t>
      </w:r>
    </w:p>
    <w:p w14:paraId="5169A283" w14:textId="77777777" w:rsidR="002A52B1" w:rsidRPr="007D22D0" w:rsidRDefault="002A52B1" w:rsidP="0060292C">
      <w:pPr>
        <w:rPr>
          <w:sz w:val="28"/>
          <w:szCs w:val="28"/>
        </w:rPr>
      </w:pPr>
    </w:p>
    <w:p w14:paraId="405C2B3A" w14:textId="670FA67C" w:rsidR="007D22D0" w:rsidRDefault="679C5D64" w:rsidP="3845D2E1">
      <w:pPr>
        <w:ind w:left="-864"/>
        <w:jc w:val="center"/>
        <w:rPr>
          <w:sz w:val="28"/>
          <w:szCs w:val="28"/>
        </w:rPr>
      </w:pPr>
      <w:r w:rsidRPr="00331B95">
        <w:rPr>
          <w:noProof/>
        </w:rPr>
        <w:drawing>
          <wp:inline distT="0" distB="0" distL="0" distR="0" wp14:anchorId="5CE56FBD" wp14:editId="37C4E371">
            <wp:extent cx="4253505" cy="3191256"/>
            <wp:effectExtent l="0" t="0" r="0" b="9525"/>
            <wp:docPr id="729952021" name="Picture 15" descr="This map shows the communities that were surveyed for Aedes albopictus in 2024 and those that were positive. Communities where the species was found include Boston and towns immediately west and south of Boston, and scattered towns in Barnstable, Bristol, Norfolk, Middlesex and Worcester coun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9952021" name="Picture 15" descr="This map shows the communities that were surveyed for Aedes albopictus in 2024 and those that were positive. Communities where the species was found include Boston and towns immediately west and south of Boston, and scattered towns in Barnstable, Bristol, Norfolk, Middlesex and Worcester counties."/>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4274176" cy="3206765"/>
                    </a:xfrm>
                    <a:prstGeom prst="rect">
                      <a:avLst/>
                    </a:prstGeom>
                    <a:noFill/>
                  </pic:spPr>
                </pic:pic>
              </a:graphicData>
            </a:graphic>
          </wp:inline>
        </w:drawing>
      </w:r>
    </w:p>
    <w:p w14:paraId="1F97BEC6" w14:textId="50FFC20A" w:rsidR="009C0DF3" w:rsidRDefault="006008BB" w:rsidP="00331B95">
      <w:pPr>
        <w:pStyle w:val="Heading3"/>
      </w:pPr>
      <w:r>
        <w:t xml:space="preserve">Appendix 1: Mosquitoes Associated with Arboviral </w:t>
      </w:r>
      <w:r w:rsidR="009C0DF3">
        <w:t>Activity in Massachusetts</w:t>
      </w:r>
    </w:p>
    <w:p w14:paraId="1B7E6D93" w14:textId="77777777" w:rsidR="009C0DF3" w:rsidRPr="00D4014A" w:rsidRDefault="009C0DF3"/>
    <w:p w14:paraId="5C3E6A5B" w14:textId="77777777" w:rsidR="009C0DF3" w:rsidRPr="00331B95" w:rsidRDefault="009C0DF3">
      <w:pPr>
        <w:rPr>
          <w:rFonts w:ascii="Arial" w:hAnsi="Arial"/>
        </w:rPr>
      </w:pPr>
      <w:r w:rsidRPr="00331B95">
        <w:rPr>
          <w:rFonts w:ascii="Arial" w:hAnsi="Arial"/>
          <w:b/>
          <w:i/>
        </w:rPr>
        <w:t>Aedes vexans</w:t>
      </w:r>
      <w:r w:rsidRPr="00331B95">
        <w:rPr>
          <w:rFonts w:ascii="Arial" w:hAnsi="Arial"/>
        </w:rPr>
        <w:t xml:space="preserve"> – Is a common nuisance mosquito. Temporary flooded areas such as woodland pools and natural depressions are the preferred larval habitat of this mosquito. It feeds on mammals and is a</w:t>
      </w:r>
      <w:r w:rsidR="00030422" w:rsidRPr="00331B95">
        <w:rPr>
          <w:rFonts w:ascii="Arial" w:hAnsi="Arial"/>
        </w:rPr>
        <w:t>n aggressive</w:t>
      </w:r>
      <w:r w:rsidRPr="00331B95">
        <w:rPr>
          <w:rFonts w:ascii="Arial" w:hAnsi="Arial"/>
        </w:rPr>
        <w:t xml:space="preserve"> human biter. This species is typically collected from May to October. </w:t>
      </w:r>
      <w:r w:rsidRPr="00331B95">
        <w:rPr>
          <w:rFonts w:ascii="Arial" w:hAnsi="Arial"/>
          <w:i/>
        </w:rPr>
        <w:t>Ae vexans</w:t>
      </w:r>
      <w:r w:rsidRPr="00331B95">
        <w:rPr>
          <w:rFonts w:ascii="Arial" w:hAnsi="Arial"/>
        </w:rPr>
        <w:t xml:space="preserve"> is an epizootic</w:t>
      </w:r>
      <w:r w:rsidR="00065DE6" w:rsidRPr="00331B95">
        <w:rPr>
          <w:rFonts w:ascii="Arial" w:hAnsi="Arial"/>
        </w:rPr>
        <w:t xml:space="preserve"> (bridge)</w:t>
      </w:r>
      <w:r w:rsidRPr="00331B95">
        <w:rPr>
          <w:rFonts w:ascii="Arial" w:hAnsi="Arial"/>
        </w:rPr>
        <w:t xml:space="preserve"> vector of eastern equine encephalitis (EEE) </w:t>
      </w:r>
      <w:r w:rsidR="00065DE6" w:rsidRPr="00331B95">
        <w:rPr>
          <w:rFonts w:ascii="Arial" w:hAnsi="Arial"/>
        </w:rPr>
        <w:t>v</w:t>
      </w:r>
      <w:r w:rsidRPr="00331B95">
        <w:rPr>
          <w:rFonts w:ascii="Arial" w:hAnsi="Arial"/>
        </w:rPr>
        <w:t>irus.</w:t>
      </w:r>
    </w:p>
    <w:p w14:paraId="6183099C" w14:textId="77777777" w:rsidR="009C0DF3" w:rsidRPr="00331B95" w:rsidRDefault="009C0DF3">
      <w:pPr>
        <w:rPr>
          <w:rFonts w:ascii="Arial" w:hAnsi="Arial"/>
        </w:rPr>
      </w:pPr>
    </w:p>
    <w:p w14:paraId="7B149CBB" w14:textId="77777777" w:rsidR="00065DE6" w:rsidRPr="00331B95" w:rsidRDefault="009C0DF3" w:rsidP="00065DE6">
      <w:pPr>
        <w:rPr>
          <w:rFonts w:ascii="Arial" w:hAnsi="Arial"/>
        </w:rPr>
      </w:pPr>
      <w:r w:rsidRPr="00331B95">
        <w:rPr>
          <w:rFonts w:ascii="Arial" w:hAnsi="Arial"/>
          <w:b/>
          <w:i/>
        </w:rPr>
        <w:t>Coquillettidia perturbans</w:t>
      </w:r>
      <w:r w:rsidRPr="00331B95">
        <w:rPr>
          <w:rFonts w:ascii="Arial" w:hAnsi="Arial"/>
        </w:rPr>
        <w:t xml:space="preserve"> - Cattail marshes are the primary larval habitat of this mosquito. It feeds on both birds and mammals. It is a persistent human biter and one of the most common mosquitoes in Massachusetts. This species is typically collected from June to September</w:t>
      </w:r>
      <w:r w:rsidRPr="00331B95">
        <w:rPr>
          <w:rFonts w:ascii="Arial" w:hAnsi="Arial"/>
          <w:i/>
        </w:rPr>
        <w:t xml:space="preserve">. </w:t>
      </w:r>
      <w:proofErr w:type="spellStart"/>
      <w:r w:rsidRPr="00331B95">
        <w:rPr>
          <w:rFonts w:ascii="Arial" w:hAnsi="Arial"/>
          <w:i/>
        </w:rPr>
        <w:t>Cq</w:t>
      </w:r>
      <w:proofErr w:type="spellEnd"/>
      <w:r w:rsidRPr="00331B95">
        <w:rPr>
          <w:rFonts w:ascii="Arial" w:hAnsi="Arial"/>
          <w:i/>
        </w:rPr>
        <w:t xml:space="preserve"> </w:t>
      </w:r>
      <w:proofErr w:type="spellStart"/>
      <w:r w:rsidRPr="00331B95">
        <w:rPr>
          <w:rFonts w:ascii="Arial" w:hAnsi="Arial"/>
          <w:i/>
        </w:rPr>
        <w:t>perturbans</w:t>
      </w:r>
      <w:proofErr w:type="spellEnd"/>
      <w:r w:rsidRPr="00331B95">
        <w:rPr>
          <w:rFonts w:ascii="Arial" w:hAnsi="Arial"/>
        </w:rPr>
        <w:t xml:space="preserve"> </w:t>
      </w:r>
      <w:r w:rsidR="00065DE6" w:rsidRPr="00331B95">
        <w:rPr>
          <w:rFonts w:ascii="Arial" w:hAnsi="Arial"/>
        </w:rPr>
        <w:t>is an epizootic (bridge) vector of EEE virus.</w:t>
      </w:r>
    </w:p>
    <w:p w14:paraId="60CDA3D3" w14:textId="77777777" w:rsidR="009C0DF3" w:rsidRPr="00331B95" w:rsidRDefault="009C0DF3">
      <w:pPr>
        <w:rPr>
          <w:rFonts w:ascii="Arial" w:hAnsi="Arial"/>
        </w:rPr>
      </w:pPr>
    </w:p>
    <w:p w14:paraId="4C12B316" w14:textId="35E3A923" w:rsidR="009C0DF3" w:rsidRPr="00331B95" w:rsidRDefault="009C0DF3">
      <w:pPr>
        <w:rPr>
          <w:rFonts w:ascii="Arial" w:hAnsi="Arial"/>
        </w:rPr>
      </w:pPr>
      <w:r w:rsidRPr="00331B95">
        <w:rPr>
          <w:rFonts w:ascii="Arial" w:hAnsi="Arial"/>
          <w:b/>
          <w:i/>
        </w:rPr>
        <w:t>Culex pipiens</w:t>
      </w:r>
      <w:r w:rsidRPr="00331B95">
        <w:rPr>
          <w:rFonts w:ascii="Arial" w:hAnsi="Arial"/>
        </w:rPr>
        <w:t xml:space="preserve"> – Artificial containers are the preferred larval habitat of this mosquito. It feeds mainly on birds and occasionally on mammals. It will bite humans, typically from dusk into the evening. This species is regularly collected from May to October but can be found </w:t>
      </w:r>
      <w:r w:rsidR="00EE1DC6" w:rsidRPr="00331B95">
        <w:rPr>
          <w:rFonts w:ascii="Arial" w:hAnsi="Arial"/>
        </w:rPr>
        <w:t>year-round</w:t>
      </w:r>
      <w:r w:rsidRPr="00331B95">
        <w:rPr>
          <w:rFonts w:ascii="Arial" w:hAnsi="Arial"/>
        </w:rPr>
        <w:t xml:space="preserve"> as it readily overwinters in man-made structures. </w:t>
      </w:r>
      <w:proofErr w:type="spellStart"/>
      <w:r w:rsidRPr="00331B95">
        <w:rPr>
          <w:rFonts w:ascii="Arial" w:hAnsi="Arial"/>
          <w:i/>
        </w:rPr>
        <w:t>Cx</w:t>
      </w:r>
      <w:proofErr w:type="spellEnd"/>
      <w:r w:rsidRPr="00331B95">
        <w:rPr>
          <w:rFonts w:ascii="Arial" w:hAnsi="Arial"/>
          <w:i/>
        </w:rPr>
        <w:t xml:space="preserve"> pipiens</w:t>
      </w:r>
      <w:r w:rsidRPr="00331B95">
        <w:rPr>
          <w:rFonts w:ascii="Arial" w:hAnsi="Arial"/>
        </w:rPr>
        <w:t xml:space="preserve"> </w:t>
      </w:r>
      <w:r w:rsidR="00065DE6" w:rsidRPr="00331B95">
        <w:rPr>
          <w:rFonts w:ascii="Arial" w:hAnsi="Arial"/>
        </w:rPr>
        <w:t>is the primary</w:t>
      </w:r>
      <w:r w:rsidRPr="00331B95">
        <w:rPr>
          <w:rFonts w:ascii="Arial" w:hAnsi="Arial"/>
        </w:rPr>
        <w:t xml:space="preserve"> vector of West Nile Virus (WNV).</w:t>
      </w:r>
    </w:p>
    <w:p w14:paraId="046D403E" w14:textId="77777777" w:rsidR="009C0DF3" w:rsidRPr="00331B95" w:rsidRDefault="009C0DF3">
      <w:pPr>
        <w:rPr>
          <w:rFonts w:ascii="Arial" w:hAnsi="Arial"/>
        </w:rPr>
      </w:pPr>
    </w:p>
    <w:p w14:paraId="6E46378E" w14:textId="1AAFA36D" w:rsidR="009C0DF3" w:rsidRPr="00331B95" w:rsidRDefault="009C0DF3">
      <w:pPr>
        <w:rPr>
          <w:rFonts w:ascii="Arial" w:hAnsi="Arial"/>
        </w:rPr>
      </w:pPr>
      <w:r w:rsidRPr="00331B95">
        <w:rPr>
          <w:rFonts w:ascii="Arial" w:hAnsi="Arial"/>
          <w:b/>
          <w:i/>
        </w:rPr>
        <w:t>Culex restuans</w:t>
      </w:r>
      <w:r w:rsidRPr="00331B95">
        <w:rPr>
          <w:rFonts w:ascii="Arial" w:hAnsi="Arial"/>
        </w:rPr>
        <w:t xml:space="preserve"> – Natural and artificial containers are the preferred larval habitat of this mosquito. It feeds almost primarily on birds but has been known to bite humans on occasion. This species is typically collected from May to October but can be found </w:t>
      </w:r>
      <w:r w:rsidR="00EE1DC6" w:rsidRPr="00331B95">
        <w:rPr>
          <w:rFonts w:ascii="Arial" w:hAnsi="Arial"/>
        </w:rPr>
        <w:t>year-round</w:t>
      </w:r>
      <w:r w:rsidRPr="00331B95">
        <w:rPr>
          <w:rFonts w:ascii="Arial" w:hAnsi="Arial"/>
        </w:rPr>
        <w:t xml:space="preserve"> as it readily overwinters in man-made structures.  </w:t>
      </w:r>
      <w:proofErr w:type="spellStart"/>
      <w:r w:rsidRPr="00331B95">
        <w:rPr>
          <w:rFonts w:ascii="Arial" w:hAnsi="Arial"/>
          <w:i/>
        </w:rPr>
        <w:t>Cx</w:t>
      </w:r>
      <w:proofErr w:type="spellEnd"/>
      <w:r w:rsidRPr="00331B95">
        <w:rPr>
          <w:rFonts w:ascii="Arial" w:hAnsi="Arial"/>
          <w:i/>
        </w:rPr>
        <w:t xml:space="preserve"> </w:t>
      </w:r>
      <w:proofErr w:type="spellStart"/>
      <w:r w:rsidRPr="00331B95">
        <w:rPr>
          <w:rFonts w:ascii="Arial" w:hAnsi="Arial"/>
          <w:i/>
        </w:rPr>
        <w:t>restuans</w:t>
      </w:r>
      <w:proofErr w:type="spellEnd"/>
      <w:r w:rsidRPr="00331B95">
        <w:rPr>
          <w:rFonts w:ascii="Arial" w:hAnsi="Arial"/>
        </w:rPr>
        <w:t xml:space="preserve"> has been implicated as a vector of WNV.  </w:t>
      </w:r>
    </w:p>
    <w:p w14:paraId="16CE22CC" w14:textId="77777777" w:rsidR="009C0DF3" w:rsidRPr="00331B95" w:rsidRDefault="009C0DF3">
      <w:pPr>
        <w:rPr>
          <w:rFonts w:ascii="Arial" w:hAnsi="Arial"/>
        </w:rPr>
      </w:pPr>
    </w:p>
    <w:p w14:paraId="7D19A846" w14:textId="7FF0AD6A" w:rsidR="009C0DF3" w:rsidRPr="00331B95" w:rsidRDefault="009C0DF3">
      <w:pPr>
        <w:rPr>
          <w:rFonts w:ascii="Arial" w:hAnsi="Arial"/>
        </w:rPr>
      </w:pPr>
      <w:r w:rsidRPr="00331B95">
        <w:rPr>
          <w:rFonts w:ascii="Arial" w:hAnsi="Arial"/>
          <w:b/>
          <w:i/>
        </w:rPr>
        <w:t>Culex salinarius</w:t>
      </w:r>
      <w:r w:rsidRPr="00331B95">
        <w:rPr>
          <w:rFonts w:ascii="Arial" w:hAnsi="Arial"/>
          <w:b/>
        </w:rPr>
        <w:t xml:space="preserve"> </w:t>
      </w:r>
      <w:r w:rsidRPr="00331B95">
        <w:rPr>
          <w:rFonts w:ascii="Arial" w:hAnsi="Arial"/>
        </w:rPr>
        <w:t xml:space="preserve">– Brackish and freshwater wetlands are the preferred habitat of this mosquito. It feeds on birds, mammals, and amphibians and is well known for biting humans. This species is typically collected from May to October but can be found </w:t>
      </w:r>
      <w:r w:rsidR="00EE1DC6" w:rsidRPr="00331B95">
        <w:rPr>
          <w:rFonts w:ascii="Arial" w:hAnsi="Arial"/>
        </w:rPr>
        <w:t>year-round</w:t>
      </w:r>
      <w:r w:rsidRPr="00331B95">
        <w:rPr>
          <w:rFonts w:ascii="Arial" w:hAnsi="Arial"/>
        </w:rPr>
        <w:t xml:space="preserve"> as it readily overwinters in natural and man-made structures. </w:t>
      </w:r>
      <w:proofErr w:type="spellStart"/>
      <w:r w:rsidRPr="00331B95">
        <w:rPr>
          <w:rFonts w:ascii="Arial" w:hAnsi="Arial"/>
          <w:i/>
        </w:rPr>
        <w:t>Cx</w:t>
      </w:r>
      <w:proofErr w:type="spellEnd"/>
      <w:r w:rsidRPr="00331B95">
        <w:rPr>
          <w:rFonts w:ascii="Arial" w:hAnsi="Arial"/>
          <w:i/>
        </w:rPr>
        <w:t xml:space="preserve"> </w:t>
      </w:r>
      <w:proofErr w:type="spellStart"/>
      <w:r w:rsidRPr="00331B95">
        <w:rPr>
          <w:rFonts w:ascii="Arial" w:hAnsi="Arial"/>
          <w:i/>
        </w:rPr>
        <w:t>salinarius</w:t>
      </w:r>
      <w:proofErr w:type="spellEnd"/>
      <w:r w:rsidRPr="00331B95">
        <w:rPr>
          <w:rFonts w:ascii="Arial" w:hAnsi="Arial"/>
        </w:rPr>
        <w:t xml:space="preserve"> </w:t>
      </w:r>
      <w:r w:rsidR="00585F96" w:rsidRPr="00331B95">
        <w:rPr>
          <w:rFonts w:ascii="Arial" w:hAnsi="Arial"/>
        </w:rPr>
        <w:t>is implicated in</w:t>
      </w:r>
      <w:r w:rsidRPr="00331B95">
        <w:rPr>
          <w:rFonts w:ascii="Arial" w:hAnsi="Arial"/>
        </w:rPr>
        <w:t xml:space="preserve"> in the transmission of both WNV and EEE.  </w:t>
      </w:r>
    </w:p>
    <w:p w14:paraId="5C598029" w14:textId="77777777" w:rsidR="009C0DF3" w:rsidRPr="00331B95" w:rsidRDefault="009C0DF3">
      <w:pPr>
        <w:rPr>
          <w:rFonts w:ascii="Arial" w:hAnsi="Arial"/>
        </w:rPr>
      </w:pPr>
    </w:p>
    <w:p w14:paraId="7096931D" w14:textId="77777777" w:rsidR="009C0DF3" w:rsidRPr="00331B95" w:rsidRDefault="009C0DF3">
      <w:pPr>
        <w:rPr>
          <w:rFonts w:ascii="Arial" w:hAnsi="Arial"/>
        </w:rPr>
      </w:pPr>
      <w:r w:rsidRPr="00331B95">
        <w:rPr>
          <w:rFonts w:ascii="Arial" w:hAnsi="Arial"/>
          <w:b/>
          <w:i/>
        </w:rPr>
        <w:t>Culiseta melanura</w:t>
      </w:r>
      <w:r w:rsidRPr="00331B95">
        <w:rPr>
          <w:rFonts w:ascii="Arial" w:hAnsi="Arial"/>
        </w:rPr>
        <w:t xml:space="preserve"> –White cedar and red maple swamps are the preferred larval habitat of this mosquito. It feeds almost exclusively on birds. This species is typically collected from May to October. </w:t>
      </w:r>
      <w:r w:rsidRPr="00331B95">
        <w:rPr>
          <w:rFonts w:ascii="Arial" w:hAnsi="Arial"/>
          <w:i/>
        </w:rPr>
        <w:t>Cs melanura</w:t>
      </w:r>
      <w:r w:rsidRPr="00331B95">
        <w:rPr>
          <w:rFonts w:ascii="Arial" w:hAnsi="Arial"/>
        </w:rPr>
        <w:t xml:space="preserve"> is the primary enzootic vector of EEE. </w:t>
      </w:r>
    </w:p>
    <w:p w14:paraId="5B96A0CA" w14:textId="77777777" w:rsidR="009C0DF3" w:rsidRPr="00331B95" w:rsidRDefault="009C0DF3">
      <w:pPr>
        <w:rPr>
          <w:rFonts w:ascii="Arial" w:hAnsi="Arial"/>
        </w:rPr>
      </w:pPr>
    </w:p>
    <w:p w14:paraId="3CA35CE5" w14:textId="77777777" w:rsidR="00065DE6" w:rsidRPr="00331B95" w:rsidRDefault="009C0DF3" w:rsidP="00065DE6">
      <w:pPr>
        <w:rPr>
          <w:rFonts w:ascii="Arial" w:hAnsi="Arial"/>
        </w:rPr>
      </w:pPr>
      <w:r w:rsidRPr="00331B95">
        <w:rPr>
          <w:rFonts w:ascii="Arial" w:hAnsi="Arial"/>
          <w:b/>
          <w:i/>
        </w:rPr>
        <w:t>Ochlerotatus canadensis</w:t>
      </w:r>
      <w:r w:rsidRPr="00331B95">
        <w:rPr>
          <w:rFonts w:ascii="Arial" w:hAnsi="Arial"/>
        </w:rPr>
        <w:t xml:space="preserve"> – Shaded woodland pools are the preferred larval habitat of this mosquito. It feeds mainly on birds and mammals but is also known to take blood meals from amphibians and reptiles. This mosquito can be a fierce human biter near its larval habitat. This species is typically collected from May to October. </w:t>
      </w:r>
      <w:proofErr w:type="spellStart"/>
      <w:r w:rsidRPr="00331B95">
        <w:rPr>
          <w:rFonts w:ascii="Arial" w:hAnsi="Arial"/>
          <w:i/>
        </w:rPr>
        <w:t>Oc</w:t>
      </w:r>
      <w:proofErr w:type="spellEnd"/>
      <w:r w:rsidRPr="00331B95">
        <w:rPr>
          <w:rFonts w:ascii="Arial" w:hAnsi="Arial"/>
          <w:i/>
        </w:rPr>
        <w:t xml:space="preserve"> canadensis</w:t>
      </w:r>
      <w:r w:rsidRPr="00331B95">
        <w:rPr>
          <w:rFonts w:ascii="Arial" w:hAnsi="Arial"/>
        </w:rPr>
        <w:t xml:space="preserve"> </w:t>
      </w:r>
      <w:r w:rsidR="00065DE6" w:rsidRPr="00331B95">
        <w:rPr>
          <w:rFonts w:ascii="Arial" w:hAnsi="Arial"/>
        </w:rPr>
        <w:t>is an epizootic (bridge) vector of eastern equine encephalitis EEE virus.</w:t>
      </w:r>
    </w:p>
    <w:p w14:paraId="622F8C2A" w14:textId="77777777" w:rsidR="009C0DF3" w:rsidRPr="00331B95" w:rsidRDefault="009C0DF3">
      <w:pPr>
        <w:rPr>
          <w:rFonts w:ascii="Arial" w:hAnsi="Arial"/>
        </w:rPr>
      </w:pPr>
    </w:p>
    <w:p w14:paraId="55211254" w14:textId="77777777" w:rsidR="003F76F6" w:rsidRPr="00331B95" w:rsidRDefault="009C0DF3">
      <w:pPr>
        <w:rPr>
          <w:rFonts w:ascii="Arial" w:hAnsi="Arial"/>
        </w:rPr>
      </w:pPr>
      <w:r w:rsidRPr="00331B95">
        <w:rPr>
          <w:rFonts w:ascii="Arial" w:hAnsi="Arial"/>
          <w:b/>
          <w:i/>
        </w:rPr>
        <w:t>Ochlerotatus japonicus</w:t>
      </w:r>
      <w:r w:rsidRPr="00331B95">
        <w:rPr>
          <w:rFonts w:ascii="Arial" w:hAnsi="Arial"/>
        </w:rPr>
        <w:t xml:space="preserve"> – Natural and artificial containers such as tires, catch basins, and rock pools are the preferred larval habitat of this mosquito. It feeds mainly on mammals and is a</w:t>
      </w:r>
      <w:r w:rsidR="00030422" w:rsidRPr="00331B95">
        <w:rPr>
          <w:rFonts w:ascii="Arial" w:hAnsi="Arial"/>
        </w:rPr>
        <w:t>n aggressive</w:t>
      </w:r>
      <w:r w:rsidRPr="00331B95">
        <w:rPr>
          <w:rFonts w:ascii="Arial" w:hAnsi="Arial"/>
        </w:rPr>
        <w:t xml:space="preserve"> human biter. This species is typically collected from May to October. </w:t>
      </w:r>
      <w:proofErr w:type="spellStart"/>
      <w:r w:rsidRPr="00331B95">
        <w:rPr>
          <w:rFonts w:ascii="Arial" w:hAnsi="Arial"/>
          <w:i/>
        </w:rPr>
        <w:t>Oc</w:t>
      </w:r>
      <w:proofErr w:type="spellEnd"/>
      <w:r w:rsidRPr="00331B95">
        <w:rPr>
          <w:rFonts w:ascii="Arial" w:hAnsi="Arial"/>
          <w:i/>
        </w:rPr>
        <w:t xml:space="preserve"> japonicus</w:t>
      </w:r>
      <w:r w:rsidRPr="00331B95">
        <w:rPr>
          <w:rFonts w:ascii="Arial" w:hAnsi="Arial"/>
        </w:rPr>
        <w:t xml:space="preserve"> may be involved in the transmission of both WNV and EEE.</w:t>
      </w:r>
    </w:p>
    <w:p w14:paraId="0C7E7F6C" w14:textId="77777777" w:rsidR="00A33C26" w:rsidRDefault="00A33C26">
      <w:pPr>
        <w:rPr>
          <w:rFonts w:ascii="Arial" w:hAnsi="Arial" w:cs="Arial"/>
          <w:color w:val="000000"/>
          <w:sz w:val="20"/>
          <w:szCs w:val="32"/>
        </w:rPr>
      </w:pPr>
    </w:p>
    <w:p w14:paraId="31BB729A" w14:textId="77777777" w:rsidR="006A0F06" w:rsidRDefault="006A0F06" w:rsidP="007E08F1">
      <w:pPr>
        <w:sectPr w:rsidR="006A0F06" w:rsidSect="008B7FF3">
          <w:headerReference w:type="even" r:id="rId34"/>
          <w:headerReference w:type="default" r:id="rId35"/>
          <w:headerReference w:type="first" r:id="rId36"/>
          <w:footerReference w:type="first" r:id="rId37"/>
          <w:type w:val="continuous"/>
          <w:pgSz w:w="12240" w:h="15840" w:code="1"/>
          <w:pgMar w:top="1260" w:right="1152" w:bottom="1440" w:left="1152" w:header="720" w:footer="720" w:gutter="0"/>
          <w:pgNumType w:start="1"/>
          <w:cols w:space="720"/>
          <w:titlePg/>
          <w:docGrid w:linePitch="360"/>
        </w:sectPr>
      </w:pPr>
    </w:p>
    <w:p w14:paraId="727BCBDD" w14:textId="591D62CF" w:rsidR="007E08F1" w:rsidRDefault="007E08F1" w:rsidP="007E08F1">
      <w:r>
        <w:rPr>
          <w:noProof/>
          <w:color w:val="2B579A"/>
          <w:shd w:val="clear" w:color="auto" w:fill="E6E6E6"/>
        </w:rPr>
        <mc:AlternateContent>
          <mc:Choice Requires="wps">
            <w:drawing>
              <wp:anchor distT="0" distB="0" distL="114300" distR="114300" simplePos="0" relativeHeight="251658247" behindDoc="0" locked="0" layoutInCell="1" allowOverlap="1" wp14:anchorId="7E1BCDDA" wp14:editId="1C8F8AFB">
                <wp:simplePos x="0" y="0"/>
                <wp:positionH relativeFrom="margin">
                  <wp:align>left</wp:align>
                </wp:positionH>
                <wp:positionV relativeFrom="paragraph">
                  <wp:posOffset>-257175</wp:posOffset>
                </wp:positionV>
                <wp:extent cx="8801100" cy="630555"/>
                <wp:effectExtent l="0" t="0" r="19050" b="17145"/>
                <wp:wrapNone/>
                <wp:docPr id="197" name="Text Box 19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01100" cy="630555"/>
                        </a:xfrm>
                        <a:prstGeom prst="rect">
                          <a:avLst/>
                        </a:prstGeom>
                        <a:solidFill>
                          <a:srgbClr val="FFFFFF"/>
                        </a:solidFill>
                        <a:ln w="9525">
                          <a:solidFill>
                            <a:srgbClr val="000000"/>
                          </a:solidFill>
                          <a:miter lim="800000"/>
                          <a:headEnd/>
                          <a:tailEnd/>
                        </a:ln>
                      </wps:spPr>
                      <wps:txbx>
                        <w:txbxContent>
                          <w:p w14:paraId="3D6A012B" w14:textId="77777777" w:rsidR="00EE42B2" w:rsidRPr="00D4014A" w:rsidRDefault="00EE42B2" w:rsidP="007E08F1">
                            <w:pPr>
                              <w:jc w:val="center"/>
                              <w:rPr>
                                <w:rFonts w:ascii="Arial" w:hAnsi="Arial" w:cs="Arial"/>
                                <w:sz w:val="32"/>
                                <w:szCs w:val="32"/>
                              </w:rPr>
                            </w:pPr>
                            <w:r w:rsidRPr="00D4014A">
                              <w:rPr>
                                <w:rFonts w:ascii="Arial" w:hAnsi="Arial" w:cs="Arial"/>
                                <w:sz w:val="32"/>
                                <w:szCs w:val="32"/>
                              </w:rPr>
                              <w:t>APPENDIX 2: RECOMMENDED CANCELLATION TIMES FOR OUTDOOR ACTIVITIES IN AREAS OF HIGH RISK FOR EASTERN EQUINE ENCEPHALITIS (EEE)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E1BCDDA" id="Text Box 197" o:spid="_x0000_s1027" type="#_x0000_t202" style="position:absolute;margin-left:0;margin-top:-20.25pt;width:693pt;height:49.65pt;z-index:251658247;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7tXaGAIAADIEAAAOAAAAZHJzL2Uyb0RvYy54bWysU9uO2yAQfa/Uf0C8N7bTeJu14qy22aaq&#10;tL1I234AxthGxQwFEjv9+g7Ym01vL1V5QAwDZ2bOnNncjL0iR2GdBF3SbJFSIjSHWuq2pF8+71+s&#10;KXGe6Zop0KKkJ+Hozfb5s81gCrGEDlQtLEEQ7YrBlLTz3hRJ4ngneuYWYIRGZwO2Zx5N2ya1ZQOi&#10;9ypZpulVMoCtjQUunMPbu8lJtxG/aQT3H5vGCU9USTE3H3cb9yrsyXbDitYy00k+p8H+IYueSY1B&#10;z1B3zDNysPI3qF5yCw4av+DQJ9A0kotYA1aTpb9U89AxI2ItSI4zZ5rc/4PlH44P5pMlfnwNIzYw&#10;FuHMPfCvjmjYdUy34tZaGDrBagycBcqSwbhi/hqodoULINXwHmpsMjt4iEBjY/vACtZJEB0bcDqT&#10;LkZPOF6u12mWpeji6Lt6meZ5HkOw4vG3sc6/FdCTcCipxaZGdHa8dz5kw4rHJyGYAyXrvVQqGrat&#10;dsqSI0MB7OOa0X96pjQZSnqdL/OJgL9CpHH9CaKXHpWsZI8lnR+xItD2RtdRZ55JNZ0xZaVnHgN1&#10;E4l+rEYi65nkQGsF9QmJtTAJFwcNDx3Y75QMKNqSum8HZgUl6p3G5lxnq1VQeTRW+aslGvbSU116&#10;mOYIVVJPyXTc+WkyDsbKtsNIkxw03GJDGxm5fspqTh+FGVswD1FQ/qUdXz2N+vYHAAAA//8DAFBL&#10;AwQUAAYACAAAACEAXnAX6d4AAAAIAQAADwAAAGRycy9kb3ducmV2LnhtbEyPwU7DMBBE70j8g7VI&#10;XFDrQNtgQjYVQgLBDQqCqxtvkwh7HWI3DX+Pe4Lj7Kxm3pTryVkx0hA6zwiX8wwEce1Nxw3C+9vD&#10;TIEIUbPR1jMh/FCAdXV6UurC+AO/0riJjUghHAqN0MbYF1KGuiWnw9z3xMnb+cHpmOTQSDPoQwp3&#10;Vl5lWS6d7jg1tLqn+5bqr83eIajl0/gZnhcvH3W+szfx4np8/B4Qz8+mu1sQkab49wxH/IQOVWLa&#10;+j2bICxCGhIRZstsBeJoL1SeTluElVIgq1L+H1D9AgAA//8DAFBLAQItABQABgAIAAAAIQC2gziS&#10;/gAAAOEBAAATAAAAAAAAAAAAAAAAAAAAAABbQ29udGVudF9UeXBlc10ueG1sUEsBAi0AFAAGAAgA&#10;AAAhADj9If/WAAAAlAEAAAsAAAAAAAAAAAAAAAAALwEAAF9yZWxzLy5yZWxzUEsBAi0AFAAGAAgA&#10;AAAhAPnu1doYAgAAMgQAAA4AAAAAAAAAAAAAAAAALgIAAGRycy9lMm9Eb2MueG1sUEsBAi0AFAAG&#10;AAgAAAAhAF5wF+neAAAACAEAAA8AAAAAAAAAAAAAAAAAcgQAAGRycy9kb3ducmV2LnhtbFBLBQYA&#10;AAAABAAEAPMAAAB9BQAAAAA=&#10;">
                <v:textbox>
                  <w:txbxContent>
                    <w:p w14:paraId="3D6A012B" w14:textId="77777777" w:rsidR="00EE42B2" w:rsidRPr="00D4014A" w:rsidRDefault="00EE42B2" w:rsidP="007E08F1">
                      <w:pPr>
                        <w:jc w:val="center"/>
                        <w:rPr>
                          <w:rFonts w:ascii="Arial" w:hAnsi="Arial" w:cs="Arial"/>
                          <w:sz w:val="32"/>
                          <w:szCs w:val="32"/>
                        </w:rPr>
                      </w:pPr>
                      <w:r w:rsidRPr="00D4014A">
                        <w:rPr>
                          <w:rFonts w:ascii="Arial" w:hAnsi="Arial" w:cs="Arial"/>
                          <w:sz w:val="32"/>
                          <w:szCs w:val="32"/>
                        </w:rPr>
                        <w:t>APPENDIX 2: RECOMMENDED CANCELLATION TIMES FOR OUTDOOR ACTIVITIES IN AREAS OF HIGH RISK FOR EASTERN EQUINE ENCEPHALITIS (EEE)</w:t>
                      </w:r>
                    </w:p>
                  </w:txbxContent>
                </v:textbox>
                <w10:wrap anchorx="margin"/>
              </v:shape>
            </w:pict>
          </mc:Fallback>
        </mc:AlternateContent>
      </w:r>
      <w:r>
        <w:t xml:space="preserve">             </w:t>
      </w:r>
    </w:p>
    <w:p w14:paraId="1248E07D" w14:textId="38B18A88" w:rsidR="007E08F1" w:rsidRDefault="007E08F1" w:rsidP="007E08F1"/>
    <w:p w14:paraId="10D8D0FD" w14:textId="01B73567" w:rsidR="007E08F1" w:rsidRDefault="0075402B" w:rsidP="007E08F1">
      <w:r>
        <w:rPr>
          <w:noProof/>
        </w:rPr>
        <w:drawing>
          <wp:anchor distT="0" distB="0" distL="114300" distR="114300" simplePos="0" relativeHeight="251658254" behindDoc="1" locked="0" layoutInCell="1" allowOverlap="1" wp14:anchorId="68BA812D" wp14:editId="2D6D70EB">
            <wp:simplePos x="0" y="0"/>
            <wp:positionH relativeFrom="column">
              <wp:posOffset>4428669</wp:posOffset>
            </wp:positionH>
            <wp:positionV relativeFrom="paragraph">
              <wp:posOffset>167005</wp:posOffset>
            </wp:positionV>
            <wp:extent cx="3836657" cy="2768957"/>
            <wp:effectExtent l="0" t="0" r="0" b="0"/>
            <wp:wrapNone/>
            <wp:docPr id="1579877437" name="drawing" descr="This is a photo of a calendar for July 2026 with recommended cancellation times for outdoor activities in areas of high risk for eastern equine encephalitis. The times listed are 8:30PM - 5:15AM for the first three weeks of July 2026, 8:15PM- 5:30AM for the fourth week of July 2026 and 8:00PM-5:30AM for the last week of July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9877437" name="drawing" descr="This is a photo of a calendar for July 2026 with recommended cancellation times for outdoor activities in areas of high risk for eastern equine encephalitis. The times listed are 8:30PM - 5:15AM for the first three weeks of July 2026, 8:15PM- 5:30AM for the fourth week of July 2026 and 8:00PM-5:30AM for the last week of July 2026. "/>
                    <pic:cNvPicPr/>
                  </pic:nvPicPr>
                  <pic:blipFill>
                    <a:blip r:embed="rId38">
                      <a:extLst>
                        <a:ext uri="{28A0092B-C50C-407E-A947-70E740481C1C}">
                          <a14:useLocalDpi xmlns:a14="http://schemas.microsoft.com/office/drawing/2010/main" val="0"/>
                        </a:ext>
                      </a:extLst>
                    </a:blip>
                    <a:stretch>
                      <a:fillRect/>
                    </a:stretch>
                  </pic:blipFill>
                  <pic:spPr>
                    <a:xfrm>
                      <a:off x="0" y="0"/>
                      <a:ext cx="3836657" cy="2768957"/>
                    </a:xfrm>
                    <a:prstGeom prst="rect">
                      <a:avLst/>
                    </a:prstGeom>
                  </pic:spPr>
                </pic:pic>
              </a:graphicData>
            </a:graphic>
            <wp14:sizeRelH relativeFrom="margin">
              <wp14:pctWidth>0</wp14:pctWidth>
            </wp14:sizeRelH>
            <wp14:sizeRelV relativeFrom="margin">
              <wp14:pctHeight>0</wp14:pctHeight>
            </wp14:sizeRelV>
          </wp:anchor>
        </w:drawing>
      </w:r>
    </w:p>
    <w:p w14:paraId="68D62883" w14:textId="467E98C2" w:rsidR="007E08F1" w:rsidRDefault="004D7AE2" w:rsidP="7F4B0DEC">
      <w:pPr>
        <w:ind w:left="5760" w:firstLine="720"/>
        <w:jc w:val="both"/>
      </w:pPr>
      <w:r>
        <w:rPr>
          <w:noProof/>
          <w:color w:val="2B579A"/>
          <w:shd w:val="clear" w:color="auto" w:fill="E6E6E6"/>
        </w:rPr>
        <mc:AlternateContent>
          <mc:Choice Requires="wps">
            <w:drawing>
              <wp:anchor distT="0" distB="0" distL="114300" distR="114300" simplePos="0" relativeHeight="251658251" behindDoc="0" locked="0" layoutInCell="1" allowOverlap="1" wp14:anchorId="5D4C2CE3" wp14:editId="246F7518">
                <wp:simplePos x="0" y="0"/>
                <wp:positionH relativeFrom="column">
                  <wp:posOffset>-265176</wp:posOffset>
                </wp:positionH>
                <wp:positionV relativeFrom="paragraph">
                  <wp:posOffset>346837</wp:posOffset>
                </wp:positionV>
                <wp:extent cx="4600575" cy="2371725"/>
                <wp:effectExtent l="0" t="0" r="28575" b="28575"/>
                <wp:wrapNone/>
                <wp:docPr id="198" name="Text Box 1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00575" cy="2371725"/>
                        </a:xfrm>
                        <a:prstGeom prst="rect">
                          <a:avLst/>
                        </a:prstGeom>
                        <a:solidFill>
                          <a:srgbClr val="FFFFFF"/>
                        </a:solidFill>
                        <a:ln w="9525">
                          <a:solidFill>
                            <a:srgbClr val="000000"/>
                          </a:solidFill>
                          <a:miter lim="800000"/>
                          <a:headEnd/>
                          <a:tailEnd/>
                        </a:ln>
                      </wps:spPr>
                      <wps:txbx>
                        <w:txbxContent>
                          <w:p w14:paraId="58659189" w14:textId="7F87A8CD" w:rsidR="004D7AE2" w:rsidRPr="00D4014A" w:rsidRDefault="004D7AE2" w:rsidP="004D7AE2">
                            <w:pPr>
                              <w:rPr>
                                <w:rFonts w:ascii="Arial" w:hAnsi="Arial" w:cs="Arial"/>
                              </w:rPr>
                            </w:pPr>
                            <w:r w:rsidRPr="00D4014A">
                              <w:rPr>
                                <w:rFonts w:ascii="Arial" w:hAnsi="Arial" w:cs="Arial"/>
                              </w:rPr>
                              <w:t xml:space="preserve">The types of mosquitoes most likely to transmit EEE infection are likely to be out searching for food (an animal to bite) from dusk to dawn, the time period between sunset and sunrise. </w:t>
                            </w:r>
                            <w:r w:rsidRPr="00D4014A">
                              <w:rPr>
                                <w:rFonts w:ascii="Arial" w:hAnsi="Arial" w:cs="Arial"/>
                                <w:b/>
                                <w:u w:val="single"/>
                              </w:rPr>
                              <w:t>The exact timing of this increased activity is influenced by many factors including temperature, cloud cover, wind and precipitation and cannot be predicted precisely for any given day</w:t>
                            </w:r>
                            <w:r w:rsidRPr="00D4014A">
                              <w:rPr>
                                <w:rFonts w:ascii="Arial" w:hAnsi="Arial" w:cs="Arial"/>
                              </w:rPr>
                              <w:t xml:space="preserve">. Here, time of civil twilight was used to establish standardized recommendations for cancellation times of outdoor activities during periods of high EEE risk. </w:t>
                            </w:r>
                          </w:p>
                          <w:p w14:paraId="4B8D0BB0" w14:textId="77777777" w:rsidR="004D7AE2" w:rsidRPr="00D4014A" w:rsidRDefault="004D7AE2" w:rsidP="004D7AE2">
                            <w:pPr>
                              <w:rPr>
                                <w:rFonts w:ascii="Arial" w:hAnsi="Arial" w:cs="Arial"/>
                              </w:rPr>
                            </w:pPr>
                          </w:p>
                          <w:p w14:paraId="7D062D62" w14:textId="77777777" w:rsidR="004D7AE2" w:rsidRPr="00D4014A" w:rsidRDefault="004D7AE2" w:rsidP="004D7AE2">
                            <w:pPr>
                              <w:jc w:val="center"/>
                              <w:rPr>
                                <w:rFonts w:ascii="Arial" w:hAnsi="Arial" w:cs="Arial"/>
                                <w:b/>
                                <w:u w:val="single"/>
                              </w:rPr>
                            </w:pPr>
                            <w:r w:rsidRPr="00D4014A">
                              <w:rPr>
                                <w:rFonts w:ascii="Arial" w:hAnsi="Arial" w:cs="Arial"/>
                                <w:b/>
                                <w:u w:val="single"/>
                              </w:rPr>
                              <w:t>This does not eliminate risk nor does it alleviate the need for the use of repellants or clothing for protection from mosquitoes.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D4C2CE3" id="Text Box 198" o:spid="_x0000_s1028" type="#_x0000_t202" style="position:absolute;left:0;text-align:left;margin-left:-20.9pt;margin-top:27.3pt;width:362.25pt;height:186.75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IPYXGgIAADMEAAAOAAAAZHJzL2Uyb0RvYy54bWysU9tu2zAMfR+wfxD0vtjJkqY14hRdugwD&#10;ugvQ7QMUWY6FyaJGKbG7ry8lu2l2wR6G6UEQRemQPDxcXfetYUeFXoMt+XSSc6ashErbfcm/ftm+&#10;uuTMB2ErYcCqkj8oz6/XL1+sOleoGTRgKoWMQKwvOlfyJgRXZJmXjWqFn4BTlpw1YCsCmbjPKhQd&#10;obcmm+X5RdYBVg5BKu/p9nZw8nXCr2slw6e69iowU3LKLaQd076Le7ZeiWKPwjVajmmIf8iiFdpS&#10;0BPUrQiCHVD/BtVqieChDhMJbQZ1raVKNVA10/yXau4b4VSqhcjx7kST/3+w8uPx3n1GFvo30FMD&#10;UxHe3YH85pmFTSPsXt0gQtcoUVHgaaQs65wvxq+Ral/4CLLrPkBFTRaHAAmor7GNrFCdjNCpAQ8n&#10;0lUfmKTL+UWeL5YLziT5Zq+X0+VskWKI4um7Qx/eKWhZPJQcqasJXhzvfIjpiOLpSYzmwehqq41J&#10;Bu53G4PsKEgB27RG9J+eGcu6kl8tKPbfIfK0/gTR6kBSNrot+eXpkSgib29tlYQWhDbDmVI2diQy&#10;cjewGPpdz3RFPMQAkdcdVA/ELMKgXJo0OjSAPzjrSLUl998PAhVn5r2l7lxN5/Mo82TMF8sZGXju&#10;2Z17hJUEVfLA2XDchGE0Dg71vqFIgx4s3FBHa524fs5qTJ+UmVowTlGU/rmdXj3P+voRAAD//wMA&#10;UEsDBBQABgAIAAAAIQBI3gho4QAAAAoBAAAPAAAAZHJzL2Rvd25yZXYueG1sTI/BTsMwEETvSPyD&#10;tUhcUOskhDSEOBVCAsENSlWubrxNIux1sN00/D3mBMfRjGbe1OvZaDah84MlAekyAYbUWjVQJ2D7&#10;/rgogfkgSUltCQV8o4d1c35Wy0rZE73htAkdiyXkKymgD2GsOPdtj0b6pR2RonewzsgQpeu4cvIU&#10;y43mWZIU3MiB4kIvR3zosf3cHI2AMn+ePvzL9euuLQ76NlytpqcvJ8TlxXx/ByzgHP7C8Isf0aGJ&#10;THt7JOWZFrDI04geBNzkBbAYKMpsBWwvIM/KFHhT8/8Xmh8AAAD//wMAUEsBAi0AFAAGAAgAAAAh&#10;ALaDOJL+AAAA4QEAABMAAAAAAAAAAAAAAAAAAAAAAFtDb250ZW50X1R5cGVzXS54bWxQSwECLQAU&#10;AAYACAAAACEAOP0h/9YAAACUAQAACwAAAAAAAAAAAAAAAAAvAQAAX3JlbHMvLnJlbHNQSwECLQAU&#10;AAYACAAAACEA1SD2FxoCAAAzBAAADgAAAAAAAAAAAAAAAAAuAgAAZHJzL2Uyb0RvYy54bWxQSwEC&#10;LQAUAAYACAAAACEASN4IaOEAAAAKAQAADwAAAAAAAAAAAAAAAAB0BAAAZHJzL2Rvd25yZXYueG1s&#10;UEsFBgAAAAAEAAQA8wAAAIIFAAAAAA==&#10;">
                <v:textbox>
                  <w:txbxContent>
                    <w:p w14:paraId="58659189" w14:textId="7F87A8CD" w:rsidR="004D7AE2" w:rsidRPr="00D4014A" w:rsidRDefault="004D7AE2" w:rsidP="004D7AE2">
                      <w:pPr>
                        <w:rPr>
                          <w:rFonts w:ascii="Arial" w:hAnsi="Arial" w:cs="Arial"/>
                        </w:rPr>
                      </w:pPr>
                      <w:r w:rsidRPr="00D4014A">
                        <w:rPr>
                          <w:rFonts w:ascii="Arial" w:hAnsi="Arial" w:cs="Arial"/>
                        </w:rPr>
                        <w:t xml:space="preserve">The types of mosquitoes most likely to transmit EEE infection are likely to be out searching for food (an animal to bite) from dusk to dawn, the time period between sunset and sunrise. </w:t>
                      </w:r>
                      <w:r w:rsidRPr="00D4014A">
                        <w:rPr>
                          <w:rFonts w:ascii="Arial" w:hAnsi="Arial" w:cs="Arial"/>
                          <w:b/>
                          <w:u w:val="single"/>
                        </w:rPr>
                        <w:t>The exact timing of this increased activity is influenced by many factors including temperature, cloud cover, wind and precipitation and cannot be predicted precisely for any given day</w:t>
                      </w:r>
                      <w:r w:rsidRPr="00D4014A">
                        <w:rPr>
                          <w:rFonts w:ascii="Arial" w:hAnsi="Arial" w:cs="Arial"/>
                        </w:rPr>
                        <w:t xml:space="preserve">. Here, time of civil twilight was used to establish standardized recommendations for cancellation times of outdoor activities during periods of high EEE risk. </w:t>
                      </w:r>
                    </w:p>
                    <w:p w14:paraId="4B8D0BB0" w14:textId="77777777" w:rsidR="004D7AE2" w:rsidRPr="00D4014A" w:rsidRDefault="004D7AE2" w:rsidP="004D7AE2">
                      <w:pPr>
                        <w:rPr>
                          <w:rFonts w:ascii="Arial" w:hAnsi="Arial" w:cs="Arial"/>
                        </w:rPr>
                      </w:pPr>
                    </w:p>
                    <w:p w14:paraId="7D062D62" w14:textId="77777777" w:rsidR="004D7AE2" w:rsidRPr="00D4014A" w:rsidRDefault="004D7AE2" w:rsidP="004D7AE2">
                      <w:pPr>
                        <w:jc w:val="center"/>
                        <w:rPr>
                          <w:rFonts w:ascii="Arial" w:hAnsi="Arial" w:cs="Arial"/>
                          <w:b/>
                          <w:u w:val="single"/>
                        </w:rPr>
                      </w:pPr>
                      <w:r w:rsidRPr="00D4014A">
                        <w:rPr>
                          <w:rFonts w:ascii="Arial" w:hAnsi="Arial" w:cs="Arial"/>
                          <w:b/>
                          <w:u w:val="single"/>
                        </w:rPr>
                        <w:t>This does not eliminate risk nor does it alleviate the need for the use of repellants or clothing for protection from mosquitoes.</w:t>
                      </w:r>
                    </w:p>
                  </w:txbxContent>
                </v:textbox>
              </v:shape>
            </w:pict>
          </mc:Fallback>
        </mc:AlternateContent>
      </w:r>
      <w:r w:rsidR="0075402B">
        <w:t xml:space="preserve">    </w:t>
      </w:r>
    </w:p>
    <w:p w14:paraId="7ADD290A" w14:textId="2E12587E" w:rsidR="006A0F06" w:rsidRDefault="006A0F06" w:rsidP="0068272B">
      <w:pPr>
        <w:jc w:val="both"/>
        <w:rPr>
          <w:noProof/>
        </w:rPr>
      </w:pPr>
    </w:p>
    <w:p w14:paraId="17F599DD" w14:textId="0C472616" w:rsidR="009B781E" w:rsidRPr="009B781E" w:rsidRDefault="009B781E" w:rsidP="009B781E"/>
    <w:p w14:paraId="20900850" w14:textId="77777777" w:rsidR="009B781E" w:rsidRPr="009B781E" w:rsidRDefault="009B781E" w:rsidP="009B781E"/>
    <w:p w14:paraId="7CBED1B9" w14:textId="335BB2E2" w:rsidR="009B781E" w:rsidRPr="009B781E" w:rsidRDefault="009B781E" w:rsidP="009B781E"/>
    <w:p w14:paraId="4523BFD3" w14:textId="690D39A8" w:rsidR="009B781E" w:rsidRPr="009B781E" w:rsidRDefault="009B781E" w:rsidP="009B781E"/>
    <w:p w14:paraId="43FFCD5E" w14:textId="3EED4ED2" w:rsidR="009B781E" w:rsidRPr="009B781E" w:rsidRDefault="009B781E" w:rsidP="009B781E"/>
    <w:p w14:paraId="21A7061D" w14:textId="77777777" w:rsidR="009B781E" w:rsidRPr="009B781E" w:rsidRDefault="009B781E" w:rsidP="009B781E"/>
    <w:p w14:paraId="31724A67" w14:textId="6ED037EF" w:rsidR="009B781E" w:rsidRPr="009B781E" w:rsidRDefault="009B781E" w:rsidP="009B781E"/>
    <w:p w14:paraId="11632B36" w14:textId="7E9503AC" w:rsidR="009B781E" w:rsidRPr="009B781E" w:rsidRDefault="009B781E" w:rsidP="009B781E"/>
    <w:p w14:paraId="7B3382B0" w14:textId="2BC550CD" w:rsidR="009B781E" w:rsidRPr="009B781E" w:rsidRDefault="009B781E" w:rsidP="009B781E"/>
    <w:p w14:paraId="10A68D48" w14:textId="77777777" w:rsidR="009B781E" w:rsidRPr="009B781E" w:rsidRDefault="009B781E" w:rsidP="009B781E"/>
    <w:p w14:paraId="29A67E36" w14:textId="75E41DC6" w:rsidR="009B781E" w:rsidRPr="009B781E" w:rsidRDefault="009B781E" w:rsidP="009B781E"/>
    <w:p w14:paraId="2BFFEF0B" w14:textId="18CA96F8" w:rsidR="009B781E" w:rsidRPr="009B781E" w:rsidRDefault="009B781E" w:rsidP="009B781E"/>
    <w:p w14:paraId="63AE5012" w14:textId="1FF80CF9" w:rsidR="009B781E" w:rsidRPr="009B781E" w:rsidRDefault="009B781E" w:rsidP="009B781E"/>
    <w:p w14:paraId="673DC232" w14:textId="282D0AA8" w:rsidR="009B781E" w:rsidRPr="009B781E" w:rsidRDefault="009B781E" w:rsidP="009B781E"/>
    <w:p w14:paraId="1DE4BE48" w14:textId="5E3FBB4C" w:rsidR="009B781E" w:rsidRDefault="009B781E" w:rsidP="009B781E"/>
    <w:p w14:paraId="117C63B7" w14:textId="0864037D" w:rsidR="007E08F1" w:rsidRDefault="007033C3" w:rsidP="2AAE00C8">
      <w:r w:rsidRPr="007033C3">
        <w:rPr>
          <w:noProof/>
          <w:color w:val="2B579A"/>
          <w:shd w:val="clear" w:color="auto" w:fill="E6E6E6"/>
        </w:rPr>
        <w:drawing>
          <wp:inline distT="0" distB="0" distL="0" distR="0" wp14:anchorId="5676FD28" wp14:editId="0782DE70">
            <wp:extent cx="3747752" cy="2700302"/>
            <wp:effectExtent l="0" t="0" r="5715" b="5080"/>
            <wp:docPr id="1708670621" name="Picture 1" descr="This is a photo of a calendar for August 2026 with recommended cancellation times for outdoor activities in areas of high risk for eastern equine encephalitis. The times listed are 8:00PM - 5:45AM for the first week of August 2026, 7:45PM- 5:45AM for the second week of August 2026, 7:45PM-6:00AM for the third week of August 2026 and 7:30PM- 6:00AM for the last week of August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8670621" name="Picture 1" descr="This is a photo of a calendar for August 2026 with recommended cancellation times for outdoor activities in areas of high risk for eastern equine encephalitis. The times listed are 8:00PM - 5:45AM for the first week of August 2026, 7:45PM- 5:45AM for the second week of August 2026, 7:45PM-6:00AM for the third week of August 2026 and 7:30PM- 6:00AM for the last week of August 2026. "/>
                    <pic:cNvPicPr/>
                  </pic:nvPicPr>
                  <pic:blipFill>
                    <a:blip r:embed="rId39"/>
                    <a:stretch>
                      <a:fillRect/>
                    </a:stretch>
                  </pic:blipFill>
                  <pic:spPr>
                    <a:xfrm>
                      <a:off x="0" y="0"/>
                      <a:ext cx="3761317" cy="2710076"/>
                    </a:xfrm>
                    <a:prstGeom prst="rect">
                      <a:avLst/>
                    </a:prstGeom>
                  </pic:spPr>
                </pic:pic>
              </a:graphicData>
            </a:graphic>
          </wp:inline>
        </w:drawing>
      </w:r>
      <w:r w:rsidR="00DC5165">
        <w:t xml:space="preserve">  </w:t>
      </w:r>
      <w:r w:rsidR="0075402B">
        <w:t xml:space="preserve">                  </w:t>
      </w:r>
      <w:r w:rsidR="00DC5165" w:rsidRPr="00DC5165">
        <w:rPr>
          <w:noProof/>
        </w:rPr>
        <w:drawing>
          <wp:inline distT="0" distB="0" distL="0" distR="0" wp14:anchorId="424D3B47" wp14:editId="254BAE66">
            <wp:extent cx="3683357" cy="2661493"/>
            <wp:effectExtent l="0" t="0" r="0" b="5715"/>
            <wp:docPr id="1364438801" name="Picture 1" descr="This is a photo of a calendar for September 2026 with recommended cancellation times for outdoor activities in areas of high risk for eastern equine encephalitis. The times listed are 7:15PM-6:15AM for the first week of September 2026, 7:00PM-6:15AM for the second week of September 2026, 6:45PM-6:30AM for the third week of September 2026, 6:45PM-6:30AM for the fourth week of September 2026, and 6:30PM-6:45AM for the last week of September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4438801" name="Picture 1" descr="This is a photo of a calendar for September 2026 with recommended cancellation times for outdoor activities in areas of high risk for eastern equine encephalitis. The times listed are 7:15PM-6:15AM for the first week of September 2026, 7:00PM-6:15AM for the second week of September 2026, 6:45PM-6:30AM for the third week of September 2026, 6:45PM-6:30AM for the fourth week of September 2026, and 6:30PM-6:45AM for the last week of September 2026. "/>
                    <pic:cNvPicPr/>
                  </pic:nvPicPr>
                  <pic:blipFill>
                    <a:blip r:embed="rId40"/>
                    <a:stretch>
                      <a:fillRect/>
                    </a:stretch>
                  </pic:blipFill>
                  <pic:spPr>
                    <a:xfrm>
                      <a:off x="0" y="0"/>
                      <a:ext cx="3701785" cy="2674808"/>
                    </a:xfrm>
                    <a:prstGeom prst="rect">
                      <a:avLst/>
                    </a:prstGeom>
                  </pic:spPr>
                </pic:pic>
              </a:graphicData>
            </a:graphic>
          </wp:inline>
        </w:drawing>
      </w:r>
      <w:r w:rsidR="007E08F1">
        <w:t xml:space="preserve">                                                                           </w:t>
      </w:r>
    </w:p>
    <w:p w14:paraId="6C0A195A" w14:textId="637DF274" w:rsidR="007E08F1" w:rsidRDefault="0075402B" w:rsidP="007E08F1">
      <w:r>
        <w:rPr>
          <w:noProof/>
          <w:color w:val="2B579A"/>
          <w:shd w:val="clear" w:color="auto" w:fill="E6E6E6"/>
        </w:rPr>
        <mc:AlternateContent>
          <mc:Choice Requires="wps">
            <w:drawing>
              <wp:anchor distT="0" distB="0" distL="114300" distR="114300" simplePos="0" relativeHeight="251658248" behindDoc="0" locked="0" layoutInCell="1" allowOverlap="1" wp14:anchorId="42C23483" wp14:editId="1B430B6D">
                <wp:simplePos x="0" y="0"/>
                <wp:positionH relativeFrom="margin">
                  <wp:posOffset>-13335</wp:posOffset>
                </wp:positionH>
                <wp:positionV relativeFrom="paragraph">
                  <wp:posOffset>43815</wp:posOffset>
                </wp:positionV>
                <wp:extent cx="8801100" cy="630555"/>
                <wp:effectExtent l="0" t="0" r="19050" b="17145"/>
                <wp:wrapNone/>
                <wp:docPr id="200" name="Text Box 20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01100" cy="630555"/>
                        </a:xfrm>
                        <a:prstGeom prst="rect">
                          <a:avLst/>
                        </a:prstGeom>
                        <a:solidFill>
                          <a:srgbClr val="FFFFFF"/>
                        </a:solidFill>
                        <a:ln w="9525">
                          <a:solidFill>
                            <a:srgbClr val="000000"/>
                          </a:solidFill>
                          <a:miter lim="800000"/>
                          <a:headEnd/>
                          <a:tailEnd/>
                        </a:ln>
                      </wps:spPr>
                      <wps:txbx>
                        <w:txbxContent>
                          <w:p w14:paraId="4E0C94DA" w14:textId="77777777" w:rsidR="00EE42B2" w:rsidRPr="00D4014A" w:rsidRDefault="00EE42B2" w:rsidP="006A0F06">
                            <w:pPr>
                              <w:jc w:val="center"/>
                              <w:rPr>
                                <w:rFonts w:ascii="Arial" w:hAnsi="Arial" w:cs="Arial"/>
                                <w:sz w:val="32"/>
                                <w:szCs w:val="32"/>
                              </w:rPr>
                            </w:pPr>
                            <w:r w:rsidRPr="00D4014A">
                              <w:rPr>
                                <w:rFonts w:ascii="Arial" w:hAnsi="Arial" w:cs="Arial"/>
                                <w:sz w:val="32"/>
                                <w:szCs w:val="32"/>
                              </w:rPr>
                              <w:t>APPENDIX 2: RECOMMENDED CANCELLATION TIMES FOR OUTDOOR ACTIVITIES IN AREAS OF HIGH RISK FOR EASTERN EQUINE ENCEPHALITIS (EEE)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2C23483" id="Text Box 200" o:spid="_x0000_s1029" type="#_x0000_t202" alt="&quot;&quot;" style="position:absolute;margin-left:-1.05pt;margin-top:3.45pt;width:693pt;height:49.65pt;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dU7YGgIAADIEAAAOAAAAZHJzL2Uyb0RvYy54bWysU9tu2zAMfR+wfxD0vthO4y414hRdugwD&#10;ugvQ7QNkWbaFyaImKbG7ry8lu2l2exmmB0EUpUPy8HBzPfaKHIV1EnRJs0VKidAcaqnbkn79sn+1&#10;psR5pmumQIuSPghHr7cvX2wGU4gldKBqYQmCaFcMpqSd96ZIEsc70TO3ACM0OhuwPfNo2japLRsQ&#10;vVfJMk0vkwFsbSxw4Rze3k5Ouo34TSO4/9Q0TniiSoq5+bjbuFdhT7YbVrSWmU7yOQ32D1n0TGoM&#10;eoK6ZZ6Rg5W/QfWSW3DQ+AWHPoGmkVzEGrCaLP2lmvuOGRFrQXKcOdHk/h8s/3i8N58t8eMbGLGB&#10;sQhn7oB/c0TDrmO6FTfWwtAJVmPgLFCWDMYV89dAtStcAKmGD1Bjk9nBQwQaG9sHVrBOgujYgIcT&#10;6WL0hOPlep1mWYoujr7LizTP8xiCFU+/jXX+nYCehENJLTY1orPjnfMhG1Y8PQnBHChZ76VS0bBt&#10;tVOWHBkKYB/XjP7TM6XJUNKrfJlPBPwVIo3rTxC99KhkJXss6fSIFYG2t7qOOvNMqumMKSs98xio&#10;m0j0YzUSWZf0IgQItFZQPyCxFibh4qDhoQP7g5IBRVtS9/3ArKBEvdfYnKtstQoqj8Yqf71Ew557&#10;qnMP0xyhSuopmY47P03GwVjZdhhpkoOGG2xoIyPXz1nN6aMwYwvmIQrKP7fjq+dR3z4CAAD//wMA&#10;UEsDBBQABgAIAAAAIQCuY/T63gAAAAkBAAAPAAAAZHJzL2Rvd25yZXYueG1sTI/BTsMwEETvSPyD&#10;tUhcUOs0QSENcSqEBIIbFARXN94mEfE62G4a/p7tCW6zmtHsm2oz20FM6EPvSMFqmYBAapzpqVXw&#10;/vawKECEqMnowREq+MEAm/r8rNKlcUd6xWkbW8ElFEqtoItxLKUMTYdWh6UbkdjbO2915NO30nh9&#10;5HI7yDRJcml1T/yh0yPed9h8bQ9WQXH9NH2G5+zlo8n3wzpe3UyP316py4v57hZExDn+heGEz+hQ&#10;M9POHcgEMShYpCtOKsjXIE52VmSsdqySPAVZV/L/gvoXAAD//wMAUEsBAi0AFAAGAAgAAAAhALaD&#10;OJL+AAAA4QEAABMAAAAAAAAAAAAAAAAAAAAAAFtDb250ZW50X1R5cGVzXS54bWxQSwECLQAUAAYA&#10;CAAAACEAOP0h/9YAAACUAQAACwAAAAAAAAAAAAAAAAAvAQAAX3JlbHMvLnJlbHNQSwECLQAUAAYA&#10;CAAAACEA+HVO2BoCAAAyBAAADgAAAAAAAAAAAAAAAAAuAgAAZHJzL2Uyb0RvYy54bWxQSwECLQAU&#10;AAYACAAAACEArmP0+t4AAAAJAQAADwAAAAAAAAAAAAAAAAB0BAAAZHJzL2Rvd25yZXYueG1sUEsF&#10;BgAAAAAEAAQA8wAAAH8FAAAAAA==&#10;">
                <v:textbox>
                  <w:txbxContent>
                    <w:p w14:paraId="4E0C94DA" w14:textId="77777777" w:rsidR="00EE42B2" w:rsidRPr="00D4014A" w:rsidRDefault="00EE42B2" w:rsidP="006A0F06">
                      <w:pPr>
                        <w:jc w:val="center"/>
                        <w:rPr>
                          <w:rFonts w:ascii="Arial" w:hAnsi="Arial" w:cs="Arial"/>
                          <w:sz w:val="32"/>
                          <w:szCs w:val="32"/>
                        </w:rPr>
                      </w:pPr>
                      <w:r w:rsidRPr="00D4014A">
                        <w:rPr>
                          <w:rFonts w:ascii="Arial" w:hAnsi="Arial" w:cs="Arial"/>
                          <w:sz w:val="32"/>
                          <w:szCs w:val="32"/>
                        </w:rPr>
                        <w:t>APPENDIX 2: RECOMMENDED CANCELLATION TIMES FOR OUTDOOR ACTIVITIES IN AREAS OF HIGH RISK FOR EASTERN EQUINE ENCEPHALITIS (EEE)</w:t>
                      </w:r>
                    </w:p>
                  </w:txbxContent>
                </v:textbox>
                <w10:wrap anchorx="margin"/>
              </v:shape>
            </w:pict>
          </mc:Fallback>
        </mc:AlternateContent>
      </w:r>
      <w:r w:rsidR="007E08F1">
        <w:tab/>
      </w:r>
      <w:r w:rsidR="007E08F1">
        <w:tab/>
      </w:r>
    </w:p>
    <w:p w14:paraId="5A7B8289" w14:textId="2C376081" w:rsidR="007E08F1" w:rsidRDefault="007E08F1" w:rsidP="007E08F1"/>
    <w:p w14:paraId="4F4BB0E3" w14:textId="77777777" w:rsidR="007E08F1" w:rsidRDefault="007E08F1" w:rsidP="007E08F1">
      <w:pPr>
        <w:sectPr w:rsidR="007E08F1" w:rsidSect="00DA09E1">
          <w:headerReference w:type="even" r:id="rId41"/>
          <w:headerReference w:type="default" r:id="rId42"/>
          <w:headerReference w:type="first" r:id="rId43"/>
          <w:footerReference w:type="first" r:id="rId44"/>
          <w:pgSz w:w="15840" w:h="12240" w:orient="landscape" w:code="1"/>
          <w:pgMar w:top="1152" w:right="1440" w:bottom="1152" w:left="1440" w:header="720" w:footer="720" w:gutter="0"/>
          <w:cols w:space="720"/>
          <w:titlePg/>
          <w:docGrid w:linePitch="360"/>
        </w:sectPr>
      </w:pPr>
    </w:p>
    <w:p w14:paraId="25CDDC9E" w14:textId="77777777" w:rsidR="006A0F06" w:rsidRDefault="006A0F06" w:rsidP="007E08F1">
      <w:pPr>
        <w:ind w:left="5760" w:firstLine="720"/>
        <w:rPr>
          <w:sz w:val="32"/>
          <w:szCs w:val="32"/>
        </w:rPr>
      </w:pPr>
    </w:p>
    <w:p w14:paraId="65955F4E" w14:textId="77777777" w:rsidR="006A0F06" w:rsidRDefault="006A0F06" w:rsidP="007E08F1">
      <w:pPr>
        <w:ind w:left="5760" w:firstLine="720"/>
        <w:rPr>
          <w:sz w:val="32"/>
          <w:szCs w:val="32"/>
        </w:rPr>
      </w:pPr>
    </w:p>
    <w:p w14:paraId="79E8299F" w14:textId="612643B6" w:rsidR="007E08F1" w:rsidRDefault="0075402B" w:rsidP="007E08F1">
      <w:pPr>
        <w:ind w:left="5760" w:firstLine="720"/>
        <w:rPr>
          <w:sz w:val="32"/>
          <w:szCs w:val="32"/>
        </w:rPr>
      </w:pPr>
      <w:r w:rsidRPr="0075402B">
        <w:rPr>
          <w:noProof/>
          <w:sz w:val="32"/>
          <w:szCs w:val="32"/>
        </w:rPr>
        <w:drawing>
          <wp:anchor distT="0" distB="0" distL="114300" distR="114300" simplePos="0" relativeHeight="251658253" behindDoc="1" locked="0" layoutInCell="1" allowOverlap="1" wp14:anchorId="14007D2E" wp14:editId="4F32609B">
            <wp:simplePos x="0" y="0"/>
            <wp:positionH relativeFrom="column">
              <wp:posOffset>4404575</wp:posOffset>
            </wp:positionH>
            <wp:positionV relativeFrom="paragraph">
              <wp:posOffset>227885</wp:posOffset>
            </wp:positionV>
            <wp:extent cx="3940935" cy="2838851"/>
            <wp:effectExtent l="0" t="0" r="2540" b="0"/>
            <wp:wrapNone/>
            <wp:docPr id="271637121" name="Picture 1" descr="This is a photo of a calendar for October 2026 with recommended cancellation times for outdoor activities in areas of high risk for eastern equine encephalitis. The times listed are 6:15PM - 6:45AM for the first week of October 2026, 6:00PM- 7:00AM for the second week of October 2026, 5:45PM-7:00AM for the third week of October 2026 and 5:45PM- 7:15AM for the last week of October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637121" name="Picture 1" descr="This is a photo of a calendar for October 2026 with recommended cancellation times for outdoor activities in areas of high risk for eastern equine encephalitis. The times listed are 6:15PM - 6:45AM for the first week of October 2026, 6:00PM- 7:00AM for the second week of October 2026, 5:45PM-7:00AM for the third week of October 2026 and 5:45PM- 7:15AM for the last week of October 2026. "/>
                    <pic:cNvPicPr/>
                  </pic:nvPicPr>
                  <pic:blipFill>
                    <a:blip r:embed="rId45">
                      <a:extLst>
                        <a:ext uri="{28A0092B-C50C-407E-A947-70E740481C1C}">
                          <a14:useLocalDpi xmlns:a14="http://schemas.microsoft.com/office/drawing/2010/main" val="0"/>
                        </a:ext>
                      </a:extLst>
                    </a:blip>
                    <a:stretch>
                      <a:fillRect/>
                    </a:stretch>
                  </pic:blipFill>
                  <pic:spPr>
                    <a:xfrm>
                      <a:off x="0" y="0"/>
                      <a:ext cx="3942254" cy="2839801"/>
                    </a:xfrm>
                    <a:prstGeom prst="rect">
                      <a:avLst/>
                    </a:prstGeom>
                  </pic:spPr>
                </pic:pic>
              </a:graphicData>
            </a:graphic>
            <wp14:sizeRelH relativeFrom="margin">
              <wp14:pctWidth>0</wp14:pctWidth>
            </wp14:sizeRelH>
            <wp14:sizeRelV relativeFrom="margin">
              <wp14:pctHeight>0</wp14:pctHeight>
            </wp14:sizeRelV>
          </wp:anchor>
        </w:drawing>
      </w:r>
      <w:r w:rsidR="009D605E">
        <w:rPr>
          <w:noProof/>
          <w:color w:val="2B579A"/>
          <w:shd w:val="clear" w:color="auto" w:fill="E6E6E6"/>
        </w:rPr>
        <mc:AlternateContent>
          <mc:Choice Requires="wps">
            <w:drawing>
              <wp:anchor distT="0" distB="0" distL="114300" distR="114300" simplePos="0" relativeHeight="251658252" behindDoc="1" locked="0" layoutInCell="1" allowOverlap="1" wp14:anchorId="7B6CDF94" wp14:editId="07EF4BF8">
                <wp:simplePos x="0" y="0"/>
                <wp:positionH relativeFrom="margin">
                  <wp:align>left</wp:align>
                </wp:positionH>
                <wp:positionV relativeFrom="paragraph">
                  <wp:posOffset>234950</wp:posOffset>
                </wp:positionV>
                <wp:extent cx="4229100" cy="2770505"/>
                <wp:effectExtent l="0" t="0" r="19050" b="10795"/>
                <wp:wrapTight wrapText="bothSides">
                  <wp:wrapPolygon edited="0">
                    <wp:start x="0" y="0"/>
                    <wp:lineTo x="0" y="21536"/>
                    <wp:lineTo x="21600" y="21536"/>
                    <wp:lineTo x="21600" y="0"/>
                    <wp:lineTo x="0" y="0"/>
                  </wp:wrapPolygon>
                </wp:wrapTight>
                <wp:docPr id="201" name="Text Box 2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29100" cy="2770505"/>
                        </a:xfrm>
                        <a:prstGeom prst="rect">
                          <a:avLst/>
                        </a:prstGeom>
                        <a:solidFill>
                          <a:srgbClr val="FFFFFF"/>
                        </a:solidFill>
                        <a:ln w="9525">
                          <a:solidFill>
                            <a:srgbClr val="000000"/>
                          </a:solidFill>
                          <a:miter lim="800000"/>
                          <a:headEnd/>
                          <a:tailEnd/>
                        </a:ln>
                      </wps:spPr>
                      <wps:txbx>
                        <w:txbxContent>
                          <w:p w14:paraId="1D8497D0" w14:textId="5F24449B" w:rsidR="009D605E" w:rsidRPr="00D4014A" w:rsidRDefault="009D605E" w:rsidP="009D605E">
                            <w:pPr>
                              <w:rPr>
                                <w:rFonts w:ascii="Arial" w:hAnsi="Arial" w:cs="Arial"/>
                              </w:rPr>
                            </w:pPr>
                            <w:r w:rsidRPr="00D4014A">
                              <w:rPr>
                                <w:rFonts w:ascii="Arial" w:hAnsi="Arial" w:cs="Arial"/>
                              </w:rPr>
                              <w:t xml:space="preserve">The types of mosquitoes most likely to transmit EEE infection are likely to be out searching for food (an animal to bite) from dusk to dawn, the time period between sunset and sunrise. </w:t>
                            </w:r>
                            <w:r w:rsidRPr="00D4014A">
                              <w:rPr>
                                <w:rFonts w:ascii="Arial" w:hAnsi="Arial" w:cs="Arial"/>
                                <w:b/>
                                <w:u w:val="single"/>
                              </w:rPr>
                              <w:t>The exact timing of this increased activity is influenced by many factors including temperature, cloud cover, wind and precipitation and cannot be predicted precisely for any given day</w:t>
                            </w:r>
                            <w:r w:rsidRPr="00D4014A">
                              <w:rPr>
                                <w:rFonts w:ascii="Arial" w:hAnsi="Arial" w:cs="Arial"/>
                              </w:rPr>
                              <w:t xml:space="preserve">. Here, the approximate time of civil twilight was used to establish standardized recommendations for cancellation times of outdoor activities during periods of high EEE risk. </w:t>
                            </w:r>
                          </w:p>
                          <w:p w14:paraId="02C0C9DA" w14:textId="77777777" w:rsidR="009D605E" w:rsidRPr="00D4014A" w:rsidRDefault="009D605E" w:rsidP="009D605E">
                            <w:pPr>
                              <w:rPr>
                                <w:rFonts w:ascii="Arial" w:hAnsi="Arial" w:cs="Arial"/>
                              </w:rPr>
                            </w:pPr>
                          </w:p>
                          <w:p w14:paraId="390C6805" w14:textId="77777777" w:rsidR="009D605E" w:rsidRPr="00D4014A" w:rsidRDefault="009D605E" w:rsidP="009D605E">
                            <w:pPr>
                              <w:jc w:val="center"/>
                              <w:rPr>
                                <w:rFonts w:ascii="Arial" w:hAnsi="Arial" w:cs="Arial"/>
                                <w:b/>
                                <w:u w:val="single"/>
                              </w:rPr>
                            </w:pPr>
                            <w:r w:rsidRPr="00D4014A">
                              <w:rPr>
                                <w:rFonts w:ascii="Arial" w:hAnsi="Arial" w:cs="Arial"/>
                                <w:b/>
                                <w:u w:val="single"/>
                              </w:rPr>
                              <w:t>This does not eliminate risk nor does it alleviate the need for the use of repellants or clothing for protection from mosquitoes.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B6CDF94" id="Text Box 201" o:spid="_x0000_s1030" type="#_x0000_t202" style="position:absolute;left:0;text-align:left;margin-left:0;margin-top:18.5pt;width:333pt;height:218.15pt;z-index:-25165822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sTGwIAADMEAAAOAAAAZHJzL2Uyb0RvYy54bWysU9tu2zAMfR+wfxD0vtgxkqUx4hRdugwD&#10;um5Atw9QZDkWJosapcTuvn6UnKbZ7WWYHgRRlA7Jw8PV9dAZdlToNdiKTyc5Z8pKqLXdV/zL5+2r&#10;K858ELYWBqyq+KPy/Hr98sWqd6UqoAVTK2QEYn3Zu4q3Ibgyy7xsVSf8BJyy5GwAOxHIxH1Wo+gJ&#10;vTNZkeevsx6wdghSeU+3t6OTrxN+0ygZPjaNV4GZilNuIe2Y9l3cs/VKlHsUrtXylIb4hyw6oS0F&#10;PUPdiiDYAfVvUJ2WCB6aMJHQZdA0WqpUA1UzzX+p5qEVTqVaiBzvzjT5/wcr748P7hOyMLyBgRqY&#10;ivDuDuRXzyxsWmH36gYR+laJmgJPI2VZ73x5+hqp9qWPILv+A9TUZHEIkICGBrvICtXJCJ0a8Hgm&#10;XQ2BSbqcFcVympNLkq9YLPJ5Pk8xRPn03aEP7xR0LB4qjtTVBC+Odz7EdET59CRG82B0vdXGJAP3&#10;u41BdhSkgG1aJ/SfnhnL+oov58V8ZOCvEHlaf4LodCApG91V/Or8SJSRt7e2TkILQpvxTCkbeyIy&#10;cjeyGIbdwHRNpMQAkdcd1I/ELMKoXJo0OrSA3znrSbUV998OAhVn5r2l7iyns1mUeTJm80VBBl56&#10;dpceYSVBVTxwNh43YRyNg0O9bynSqAcLN9TRRieun7M6pU/KTC04TVGU/qWdXj3P+voHAAAA//8D&#10;AFBLAwQUAAYACAAAACEAjt+zmd0AAAAHAQAADwAAAGRycy9kb3ducmV2LnhtbEyPzU7DQAyE70i8&#10;w8pIXBDdQKqkhDgVQgLBrRQE123WTSL2J+xu0/D2mBOcPNZYM5/r9WyNmCjEwTuEq0UGglzr9eA6&#10;hLfXh8sViJiU08p4RwjfFGHdnJ7UqtL+6F5o2qZOcIiLlULoUxorKWPbk1Vx4Udy7O19sCrxGjqp&#10;gzpyuDXyOssKadXguKFXI9331H5uDxZhtXyaPuJzvnlvi725SRfl9PgVEM/P5rtbEInm9HcMv/iM&#10;Dg0z7fzB6SgMAj+SEPKSJ7tFUbDYISzLPAfZ1PI/f/MDAAD//wMAUEsBAi0AFAAGAAgAAAAhALaD&#10;OJL+AAAA4QEAABMAAAAAAAAAAAAAAAAAAAAAAFtDb250ZW50X1R5cGVzXS54bWxQSwECLQAUAAYA&#10;CAAAACEAOP0h/9YAAACUAQAACwAAAAAAAAAAAAAAAAAvAQAAX3JlbHMvLnJlbHNQSwECLQAUAAYA&#10;CAAAACEAmP8rExsCAAAzBAAADgAAAAAAAAAAAAAAAAAuAgAAZHJzL2Uyb0RvYy54bWxQSwECLQAU&#10;AAYACAAAACEAjt+zmd0AAAAHAQAADwAAAAAAAAAAAAAAAAB1BAAAZHJzL2Rvd25yZXYueG1sUEsF&#10;BgAAAAAEAAQA8wAAAH8FAAAAAA==&#10;">
                <v:textbox>
                  <w:txbxContent>
                    <w:p w14:paraId="1D8497D0" w14:textId="5F24449B" w:rsidR="009D605E" w:rsidRPr="00D4014A" w:rsidRDefault="009D605E" w:rsidP="009D605E">
                      <w:pPr>
                        <w:rPr>
                          <w:rFonts w:ascii="Arial" w:hAnsi="Arial" w:cs="Arial"/>
                        </w:rPr>
                      </w:pPr>
                      <w:r w:rsidRPr="00D4014A">
                        <w:rPr>
                          <w:rFonts w:ascii="Arial" w:hAnsi="Arial" w:cs="Arial"/>
                        </w:rPr>
                        <w:t xml:space="preserve">The types of mosquitoes most likely to transmit EEE infection are likely to be out searching for food (an animal to bite) from dusk to dawn, the time period between sunset and sunrise. </w:t>
                      </w:r>
                      <w:r w:rsidRPr="00D4014A">
                        <w:rPr>
                          <w:rFonts w:ascii="Arial" w:hAnsi="Arial" w:cs="Arial"/>
                          <w:b/>
                          <w:u w:val="single"/>
                        </w:rPr>
                        <w:t>The exact timing of this increased activity is influenced by many factors including temperature, cloud cover, wind and precipitation and cannot be predicted precisely for any given day</w:t>
                      </w:r>
                      <w:r w:rsidRPr="00D4014A">
                        <w:rPr>
                          <w:rFonts w:ascii="Arial" w:hAnsi="Arial" w:cs="Arial"/>
                        </w:rPr>
                        <w:t xml:space="preserve">. Here, the approximate time of civil twilight was used to establish standardized recommendations for cancellation times of outdoor activities during periods of high EEE risk. </w:t>
                      </w:r>
                    </w:p>
                    <w:p w14:paraId="02C0C9DA" w14:textId="77777777" w:rsidR="009D605E" w:rsidRPr="00D4014A" w:rsidRDefault="009D605E" w:rsidP="009D605E">
                      <w:pPr>
                        <w:rPr>
                          <w:rFonts w:ascii="Arial" w:hAnsi="Arial" w:cs="Arial"/>
                        </w:rPr>
                      </w:pPr>
                    </w:p>
                    <w:p w14:paraId="390C6805" w14:textId="77777777" w:rsidR="009D605E" w:rsidRPr="00D4014A" w:rsidRDefault="009D605E" w:rsidP="009D605E">
                      <w:pPr>
                        <w:jc w:val="center"/>
                        <w:rPr>
                          <w:rFonts w:ascii="Arial" w:hAnsi="Arial" w:cs="Arial"/>
                          <w:b/>
                          <w:u w:val="single"/>
                        </w:rPr>
                      </w:pPr>
                      <w:r w:rsidRPr="00D4014A">
                        <w:rPr>
                          <w:rFonts w:ascii="Arial" w:hAnsi="Arial" w:cs="Arial"/>
                          <w:b/>
                          <w:u w:val="single"/>
                        </w:rPr>
                        <w:t>This does not eliminate risk nor does it alleviate the need for the use of repellants or clothing for protection from mosquitoes.</w:t>
                      </w:r>
                    </w:p>
                  </w:txbxContent>
                </v:textbox>
                <w10:wrap type="tight" anchorx="margin"/>
              </v:shape>
            </w:pict>
          </mc:Fallback>
        </mc:AlternateContent>
      </w:r>
    </w:p>
    <w:p w14:paraId="5A91A748" w14:textId="77777777" w:rsidR="007E08F1" w:rsidRPr="00B262EA" w:rsidRDefault="007E08F1" w:rsidP="007E08F1">
      <w:pPr>
        <w:rPr>
          <w:sz w:val="32"/>
          <w:szCs w:val="32"/>
        </w:rPr>
        <w:sectPr w:rsidR="007E08F1" w:rsidRPr="00B262EA" w:rsidSect="00DA09E1">
          <w:headerReference w:type="even" r:id="rId46"/>
          <w:headerReference w:type="default" r:id="rId47"/>
          <w:headerReference w:type="first" r:id="rId48"/>
          <w:footerReference w:type="first" r:id="rId49"/>
          <w:type w:val="continuous"/>
          <w:pgSz w:w="15840" w:h="12240" w:orient="landscape" w:code="1"/>
          <w:pgMar w:top="1152" w:right="1440" w:bottom="1152" w:left="1440" w:header="720" w:footer="720" w:gutter="0"/>
          <w:cols w:space="720"/>
          <w:titlePg/>
          <w:docGrid w:linePitch="360"/>
        </w:sectPr>
      </w:pPr>
    </w:p>
    <w:p w14:paraId="736441B5" w14:textId="01E6AC72" w:rsidR="006A0F06" w:rsidRPr="00331B95" w:rsidRDefault="006A0F06" w:rsidP="00331B95">
      <w:pPr>
        <w:pStyle w:val="Heading3"/>
        <w:rPr>
          <w:b w:val="0"/>
          <w:sz w:val="24"/>
        </w:rPr>
      </w:pPr>
      <w:r w:rsidRPr="00331B95">
        <w:rPr>
          <w:sz w:val="24"/>
        </w:rPr>
        <w:t>References:</w:t>
      </w:r>
    </w:p>
    <w:p w14:paraId="24722CF4" w14:textId="77777777" w:rsidR="008733A4" w:rsidRPr="00331B95" w:rsidRDefault="008733A4" w:rsidP="006A0F06">
      <w:pPr>
        <w:rPr>
          <w:rFonts w:ascii="Arial" w:hAnsi="Arial"/>
          <w:b/>
          <w:u w:val="single"/>
        </w:rPr>
      </w:pPr>
    </w:p>
    <w:p w14:paraId="248C708A" w14:textId="48CEA80C" w:rsidR="00431CF0" w:rsidRPr="00331B95" w:rsidRDefault="00431CF0" w:rsidP="00431CF0">
      <w:pPr>
        <w:rPr>
          <w:rFonts w:ascii="Arial" w:hAnsi="Arial"/>
        </w:rPr>
      </w:pPr>
      <w:bookmarkStart w:id="17" w:name="_Hlk38287915"/>
      <w:r w:rsidRPr="00331B95">
        <w:rPr>
          <w:rFonts w:ascii="Arial" w:hAnsi="Arial"/>
        </w:rPr>
        <w:t>Anderson JF</w:t>
      </w:r>
      <w:r w:rsidR="00354DEC" w:rsidRPr="00331B95">
        <w:rPr>
          <w:rFonts w:ascii="Arial" w:hAnsi="Arial"/>
        </w:rPr>
        <w:t>,</w:t>
      </w:r>
      <w:r w:rsidRPr="00331B95">
        <w:rPr>
          <w:rFonts w:ascii="Arial" w:hAnsi="Arial"/>
        </w:rPr>
        <w:t xml:space="preserve"> et al. (2007). Nocturnal activity of mosquitoes (Diptera: Culicidae) in a West Nile virus focus in Connecticut. </w:t>
      </w:r>
      <w:r w:rsidRPr="00331B95">
        <w:rPr>
          <w:rFonts w:ascii="Arial" w:hAnsi="Arial"/>
          <w:i/>
        </w:rPr>
        <w:t>Journal of medical entomology</w:t>
      </w:r>
      <w:r w:rsidRPr="00331B95">
        <w:rPr>
          <w:rFonts w:ascii="Arial" w:hAnsi="Arial"/>
        </w:rPr>
        <w:t xml:space="preserve">, </w:t>
      </w:r>
      <w:r w:rsidRPr="00331B95">
        <w:rPr>
          <w:rFonts w:ascii="Arial" w:hAnsi="Arial"/>
          <w:i/>
        </w:rPr>
        <w:t>44</w:t>
      </w:r>
      <w:r w:rsidRPr="00331B95">
        <w:rPr>
          <w:rFonts w:ascii="Arial" w:hAnsi="Arial"/>
        </w:rPr>
        <w:t>(6), 1102-1108.</w:t>
      </w:r>
    </w:p>
    <w:p w14:paraId="5C61D68C" w14:textId="77777777" w:rsidR="00431CF0" w:rsidRPr="00331B95" w:rsidRDefault="00431CF0" w:rsidP="00431CF0">
      <w:pPr>
        <w:rPr>
          <w:rFonts w:ascii="Arial" w:hAnsi="Arial"/>
        </w:rPr>
      </w:pPr>
    </w:p>
    <w:p w14:paraId="6BC764BA" w14:textId="18862F3E" w:rsidR="00431CF0" w:rsidRPr="00331B95" w:rsidRDefault="00431CF0" w:rsidP="00431CF0">
      <w:pPr>
        <w:rPr>
          <w:rFonts w:ascii="Arial" w:hAnsi="Arial"/>
        </w:rPr>
      </w:pPr>
      <w:r w:rsidRPr="00331B95">
        <w:rPr>
          <w:rFonts w:ascii="Arial" w:hAnsi="Arial"/>
        </w:rPr>
        <w:t xml:space="preserve">Armstrong PM, et al. (2010). </w:t>
      </w:r>
      <w:hyperlink r:id="rId50" w:history="1">
        <w:r w:rsidRPr="00331B95">
          <w:rPr>
            <w:rStyle w:val="Hyperlink"/>
            <w:rFonts w:ascii="Arial" w:hAnsi="Arial"/>
            <w:color w:val="auto"/>
            <w:u w:val="none"/>
          </w:rPr>
          <w:t>Eastern equine encephalitis virus in mosquitoes and their role as bridge vectors.</w:t>
        </w:r>
      </w:hyperlink>
      <w:r w:rsidRPr="00331B95">
        <w:rPr>
          <w:rFonts w:ascii="Arial" w:hAnsi="Arial"/>
        </w:rPr>
        <w:t xml:space="preserve"> </w:t>
      </w:r>
      <w:r w:rsidRPr="00331B95">
        <w:rPr>
          <w:rStyle w:val="jrnl"/>
          <w:rFonts w:ascii="Arial" w:hAnsi="Arial"/>
          <w:i/>
        </w:rPr>
        <w:t>Emerg Infect Dis</w:t>
      </w:r>
      <w:r w:rsidRPr="00331B95">
        <w:rPr>
          <w:rFonts w:ascii="Arial" w:hAnsi="Arial"/>
          <w:i/>
        </w:rPr>
        <w:t>.</w:t>
      </w:r>
      <w:r w:rsidRPr="00331B95">
        <w:rPr>
          <w:rFonts w:ascii="Arial" w:hAnsi="Arial"/>
        </w:rPr>
        <w:t>16(12):1869-74.</w:t>
      </w:r>
    </w:p>
    <w:p w14:paraId="774EA967" w14:textId="77777777" w:rsidR="00431CF0" w:rsidRPr="00331B95" w:rsidRDefault="00431CF0" w:rsidP="00431CF0">
      <w:pPr>
        <w:pStyle w:val="Title1"/>
        <w:spacing w:before="0" w:beforeAutospacing="0" w:after="0" w:afterAutospacing="0"/>
        <w:rPr>
          <w:rFonts w:ascii="Arial" w:hAnsi="Arial"/>
          <w:color w:val="333333"/>
          <w:shd w:val="clear" w:color="auto" w:fill="FFFFFF"/>
        </w:rPr>
      </w:pPr>
    </w:p>
    <w:p w14:paraId="6285AAB8" w14:textId="6ECF0C6D" w:rsidR="00431CF0" w:rsidRPr="00331B95" w:rsidRDefault="00431CF0" w:rsidP="00431CF0">
      <w:pPr>
        <w:pStyle w:val="Title1"/>
        <w:spacing w:before="0" w:beforeAutospacing="0" w:after="0" w:afterAutospacing="0"/>
        <w:rPr>
          <w:rFonts w:ascii="Arial" w:hAnsi="Arial"/>
        </w:rPr>
      </w:pPr>
      <w:r w:rsidRPr="00331B95">
        <w:rPr>
          <w:rFonts w:ascii="Arial" w:hAnsi="Arial"/>
          <w:color w:val="333333"/>
          <w:shd w:val="clear" w:color="auto" w:fill="FFFFFF"/>
        </w:rPr>
        <w:t xml:space="preserve">Armstrong PM, et al. (2013). Eastern equine encephalitis virus-old enemy, new threat. </w:t>
      </w:r>
      <w:r w:rsidRPr="00331B95">
        <w:rPr>
          <w:rFonts w:ascii="Arial" w:hAnsi="Arial"/>
          <w:i/>
          <w:color w:val="333333"/>
          <w:shd w:val="clear" w:color="auto" w:fill="FFFFFF"/>
        </w:rPr>
        <w:t>N Engl J Med</w:t>
      </w:r>
      <w:r w:rsidRPr="00331B95">
        <w:rPr>
          <w:rFonts w:ascii="Arial" w:hAnsi="Arial"/>
          <w:color w:val="333333"/>
          <w:shd w:val="clear" w:color="auto" w:fill="FFFFFF"/>
        </w:rPr>
        <w:t>.368:1670–3.</w:t>
      </w:r>
    </w:p>
    <w:bookmarkEnd w:id="17"/>
    <w:p w14:paraId="5F7EA61B" w14:textId="77777777" w:rsidR="00431CF0" w:rsidRPr="00331B95" w:rsidRDefault="00431CF0" w:rsidP="00B54DD0">
      <w:pPr>
        <w:rPr>
          <w:rFonts w:ascii="Arial" w:hAnsi="Arial"/>
        </w:rPr>
      </w:pPr>
    </w:p>
    <w:p w14:paraId="33C601EA" w14:textId="1C22009F" w:rsidR="00B54DD0" w:rsidRPr="00331B95" w:rsidRDefault="00431CF0" w:rsidP="00B54DD0">
      <w:pPr>
        <w:rPr>
          <w:rFonts w:ascii="Arial" w:hAnsi="Arial"/>
        </w:rPr>
      </w:pPr>
      <w:r w:rsidRPr="00331B95">
        <w:rPr>
          <w:rFonts w:ascii="Arial" w:hAnsi="Arial"/>
        </w:rPr>
        <w:t xml:space="preserve">Bonds JAS. (2012). </w:t>
      </w:r>
      <w:r w:rsidR="00B54DD0" w:rsidRPr="00331B95">
        <w:rPr>
          <w:rFonts w:ascii="Arial" w:hAnsi="Arial"/>
        </w:rPr>
        <w:t xml:space="preserve">Ultra-low volume space sprays in mosquito control: a critical review. </w:t>
      </w:r>
      <w:r w:rsidR="00B54DD0" w:rsidRPr="00331B95">
        <w:rPr>
          <w:rFonts w:ascii="Arial" w:hAnsi="Arial"/>
          <w:i/>
        </w:rPr>
        <w:t xml:space="preserve">Med Vet </w:t>
      </w:r>
      <w:proofErr w:type="spellStart"/>
      <w:r w:rsidR="00B54DD0" w:rsidRPr="00331B95">
        <w:rPr>
          <w:rFonts w:ascii="Arial" w:hAnsi="Arial"/>
          <w:i/>
        </w:rPr>
        <w:t>Entomol</w:t>
      </w:r>
      <w:proofErr w:type="spellEnd"/>
      <w:r w:rsidR="00B54DD0" w:rsidRPr="00331B95">
        <w:rPr>
          <w:rFonts w:ascii="Arial" w:hAnsi="Arial"/>
        </w:rPr>
        <w:t xml:space="preserve"> 26:121–130.</w:t>
      </w:r>
    </w:p>
    <w:p w14:paraId="7B5B59C4" w14:textId="77777777" w:rsidR="00B54DD0" w:rsidRPr="00331B95" w:rsidRDefault="00B54DD0" w:rsidP="006A0F06">
      <w:pPr>
        <w:rPr>
          <w:rFonts w:ascii="Arial" w:hAnsi="Arial"/>
          <w:u w:val="single"/>
        </w:rPr>
      </w:pPr>
    </w:p>
    <w:p w14:paraId="604B530B" w14:textId="128421C8" w:rsidR="00431CF0" w:rsidRPr="00331B95" w:rsidRDefault="00431CF0" w:rsidP="00431CF0">
      <w:pPr>
        <w:rPr>
          <w:rFonts w:ascii="Arial" w:hAnsi="Arial"/>
        </w:rPr>
      </w:pPr>
      <w:r w:rsidRPr="00331B95">
        <w:rPr>
          <w:rFonts w:ascii="Arial" w:hAnsi="Arial"/>
        </w:rPr>
        <w:t xml:space="preserve">Bosak PJ, </w:t>
      </w:r>
      <w:r w:rsidR="00354DEC" w:rsidRPr="00331B95">
        <w:rPr>
          <w:rFonts w:ascii="Arial" w:hAnsi="Arial"/>
        </w:rPr>
        <w:t>and</w:t>
      </w:r>
      <w:r w:rsidRPr="00331B95">
        <w:rPr>
          <w:rFonts w:ascii="Arial" w:hAnsi="Arial"/>
        </w:rPr>
        <w:t xml:space="preserve"> Crans WJ. (2001). Habitat preference of host-seeking Coquillettidia perturbans (Walker) in. </w:t>
      </w:r>
      <w:r w:rsidRPr="00331B95">
        <w:rPr>
          <w:rFonts w:ascii="Arial" w:hAnsi="Arial"/>
          <w:i/>
        </w:rPr>
        <w:t>Journal of Vector Ecology</w:t>
      </w:r>
      <w:r w:rsidRPr="00331B95">
        <w:rPr>
          <w:rFonts w:ascii="Arial" w:hAnsi="Arial"/>
        </w:rPr>
        <w:t>.</w:t>
      </w:r>
    </w:p>
    <w:p w14:paraId="3A79D421" w14:textId="77777777" w:rsidR="00431CF0" w:rsidRPr="00331B95" w:rsidRDefault="00431CF0" w:rsidP="00431CF0">
      <w:pPr>
        <w:rPr>
          <w:rFonts w:ascii="Arial" w:hAnsi="Arial"/>
        </w:rPr>
      </w:pPr>
    </w:p>
    <w:p w14:paraId="130F44CF" w14:textId="6EC6DD16" w:rsidR="00431CF0" w:rsidRPr="00331B95" w:rsidRDefault="00431CF0" w:rsidP="00431CF0">
      <w:pPr>
        <w:rPr>
          <w:rFonts w:ascii="Arial" w:hAnsi="Arial"/>
        </w:rPr>
      </w:pPr>
      <w:r w:rsidRPr="00331B95">
        <w:rPr>
          <w:rFonts w:ascii="Arial" w:hAnsi="Arial"/>
        </w:rPr>
        <w:t xml:space="preserve">Centers for Disease Control and Prevention (CDC). (2006). </w:t>
      </w:r>
      <w:hyperlink r:id="rId51" w:history="1">
        <w:r w:rsidRPr="00331B95">
          <w:rPr>
            <w:rStyle w:val="Hyperlink"/>
            <w:rFonts w:ascii="Arial" w:hAnsi="Arial"/>
            <w:color w:val="auto"/>
            <w:u w:val="none"/>
          </w:rPr>
          <w:t>Eastern equine encephalitis--New Hampshire and Massachusetts, August-September 2005.</w:t>
        </w:r>
      </w:hyperlink>
      <w:r w:rsidRPr="00331B95">
        <w:rPr>
          <w:rFonts w:ascii="Arial" w:hAnsi="Arial"/>
        </w:rPr>
        <w:t xml:space="preserve"> </w:t>
      </w:r>
      <w:r w:rsidRPr="00331B95">
        <w:rPr>
          <w:rStyle w:val="jrnl"/>
          <w:rFonts w:ascii="Arial" w:hAnsi="Arial"/>
          <w:i/>
        </w:rPr>
        <w:t xml:space="preserve">MMWR </w:t>
      </w:r>
      <w:proofErr w:type="spellStart"/>
      <w:r w:rsidRPr="00331B95">
        <w:rPr>
          <w:rStyle w:val="jrnl"/>
          <w:rFonts w:ascii="Arial" w:hAnsi="Arial"/>
          <w:i/>
        </w:rPr>
        <w:t>Morb</w:t>
      </w:r>
      <w:proofErr w:type="spellEnd"/>
      <w:r w:rsidRPr="00331B95">
        <w:rPr>
          <w:rStyle w:val="jrnl"/>
          <w:rFonts w:ascii="Arial" w:hAnsi="Arial"/>
          <w:i/>
        </w:rPr>
        <w:t xml:space="preserve"> Mortal </w:t>
      </w:r>
      <w:proofErr w:type="spellStart"/>
      <w:r w:rsidRPr="00331B95">
        <w:rPr>
          <w:rStyle w:val="jrnl"/>
          <w:rFonts w:ascii="Arial" w:hAnsi="Arial"/>
          <w:i/>
        </w:rPr>
        <w:t>Wkly</w:t>
      </w:r>
      <w:proofErr w:type="spellEnd"/>
      <w:r w:rsidRPr="00331B95">
        <w:rPr>
          <w:rStyle w:val="jrnl"/>
          <w:rFonts w:ascii="Arial" w:hAnsi="Arial"/>
          <w:i/>
        </w:rPr>
        <w:t xml:space="preserve"> Rep. </w:t>
      </w:r>
      <w:r w:rsidRPr="00331B95">
        <w:rPr>
          <w:rFonts w:ascii="Arial" w:hAnsi="Arial"/>
        </w:rPr>
        <w:t>55(25):697-700.</w:t>
      </w:r>
    </w:p>
    <w:p w14:paraId="71D64001" w14:textId="77777777" w:rsidR="00431CF0" w:rsidRPr="00331B95" w:rsidRDefault="00431CF0" w:rsidP="006A0F06">
      <w:pPr>
        <w:rPr>
          <w:rFonts w:ascii="Arial" w:hAnsi="Arial"/>
        </w:rPr>
      </w:pPr>
    </w:p>
    <w:p w14:paraId="30D4BCB3" w14:textId="2DDD1955" w:rsidR="00431CF0" w:rsidRPr="00331B95" w:rsidRDefault="00431CF0" w:rsidP="00431CF0">
      <w:pPr>
        <w:rPr>
          <w:rFonts w:ascii="Arial" w:hAnsi="Arial"/>
        </w:rPr>
      </w:pPr>
      <w:r w:rsidRPr="00331B95">
        <w:rPr>
          <w:rFonts w:ascii="Arial" w:hAnsi="Arial"/>
        </w:rPr>
        <w:t xml:space="preserve">Centers for Disease Control and Prevention (CDC) (2010). </w:t>
      </w:r>
      <w:hyperlink r:id="rId52" w:history="1">
        <w:r w:rsidRPr="00331B95">
          <w:rPr>
            <w:rStyle w:val="Hyperlink"/>
            <w:rFonts w:ascii="Arial" w:hAnsi="Arial"/>
            <w:color w:val="auto"/>
            <w:u w:val="none"/>
          </w:rPr>
          <w:t>West Nile virus activity - United States, 2009.</w:t>
        </w:r>
      </w:hyperlink>
      <w:r w:rsidRPr="00331B95">
        <w:rPr>
          <w:rFonts w:ascii="Arial" w:hAnsi="Arial"/>
        </w:rPr>
        <w:t xml:space="preserve"> </w:t>
      </w:r>
      <w:r w:rsidRPr="00331B95">
        <w:rPr>
          <w:rStyle w:val="jrnl"/>
          <w:rFonts w:ascii="Arial" w:hAnsi="Arial"/>
          <w:i/>
        </w:rPr>
        <w:t xml:space="preserve">MMWR </w:t>
      </w:r>
      <w:proofErr w:type="spellStart"/>
      <w:r w:rsidRPr="00331B95">
        <w:rPr>
          <w:rStyle w:val="jrnl"/>
          <w:rFonts w:ascii="Arial" w:hAnsi="Arial"/>
          <w:i/>
        </w:rPr>
        <w:t>Morb</w:t>
      </w:r>
      <w:proofErr w:type="spellEnd"/>
      <w:r w:rsidRPr="00331B95">
        <w:rPr>
          <w:rStyle w:val="jrnl"/>
          <w:rFonts w:ascii="Arial" w:hAnsi="Arial"/>
          <w:i/>
        </w:rPr>
        <w:t xml:space="preserve"> Mortal </w:t>
      </w:r>
      <w:proofErr w:type="spellStart"/>
      <w:r w:rsidRPr="00331B95">
        <w:rPr>
          <w:rStyle w:val="jrnl"/>
          <w:rFonts w:ascii="Arial" w:hAnsi="Arial"/>
          <w:i/>
        </w:rPr>
        <w:t>Wkly</w:t>
      </w:r>
      <w:proofErr w:type="spellEnd"/>
      <w:r w:rsidRPr="00331B95">
        <w:rPr>
          <w:rStyle w:val="jrnl"/>
          <w:rFonts w:ascii="Arial" w:hAnsi="Arial"/>
          <w:i/>
        </w:rPr>
        <w:t xml:space="preserve"> Rep</w:t>
      </w:r>
      <w:r w:rsidRPr="00331B95">
        <w:rPr>
          <w:rFonts w:ascii="Arial" w:hAnsi="Arial"/>
          <w:i/>
        </w:rPr>
        <w:t>.</w:t>
      </w:r>
      <w:r w:rsidRPr="00331B95">
        <w:rPr>
          <w:rFonts w:ascii="Arial" w:hAnsi="Arial"/>
        </w:rPr>
        <w:t xml:space="preserve"> Jul 2;59(25):769-72.</w:t>
      </w:r>
      <w:bookmarkStart w:id="18" w:name="_Hlk38289138"/>
    </w:p>
    <w:bookmarkEnd w:id="18"/>
    <w:p w14:paraId="013904C5" w14:textId="77777777" w:rsidR="00431CF0" w:rsidRPr="00331B95" w:rsidRDefault="00431CF0" w:rsidP="006A0F06">
      <w:pPr>
        <w:rPr>
          <w:rFonts w:ascii="Arial" w:hAnsi="Arial"/>
        </w:rPr>
      </w:pPr>
    </w:p>
    <w:p w14:paraId="2EF45044" w14:textId="075A8430" w:rsidR="00431CF0" w:rsidRPr="00331B95" w:rsidRDefault="00431CF0" w:rsidP="00431CF0">
      <w:pPr>
        <w:shd w:val="clear" w:color="auto" w:fill="FFFFFF"/>
        <w:rPr>
          <w:rFonts w:ascii="Arial" w:hAnsi="Arial"/>
        </w:rPr>
      </w:pPr>
      <w:r w:rsidRPr="00331B95">
        <w:rPr>
          <w:rFonts w:ascii="Arial" w:hAnsi="Arial"/>
        </w:rPr>
        <w:t xml:space="preserve">Fritz ML, et al. (2014). </w:t>
      </w:r>
      <w:hyperlink r:id="rId53" w:history="1">
        <w:r w:rsidRPr="00331B95">
          <w:rPr>
            <w:rStyle w:val="Hyperlink"/>
            <w:rFonts w:ascii="Arial" w:hAnsi="Arial"/>
            <w:color w:val="auto"/>
            <w:u w:val="none"/>
          </w:rPr>
          <w:t>Daily blood feeding rhythms of laboratory-reared North American </w:t>
        </w:r>
        <w:r w:rsidRPr="00331B95">
          <w:rPr>
            <w:rStyle w:val="Emphasis"/>
            <w:rFonts w:ascii="Arial" w:hAnsi="Arial"/>
          </w:rPr>
          <w:t>Culex pipiens</w:t>
        </w:r>
      </w:hyperlink>
      <w:r w:rsidRPr="00331B95">
        <w:rPr>
          <w:rFonts w:ascii="Arial" w:hAnsi="Arial"/>
        </w:rPr>
        <w:t>. Circadian Rhythms.12:1. </w:t>
      </w:r>
    </w:p>
    <w:p w14:paraId="7CA3C2C0" w14:textId="77777777" w:rsidR="00431CF0" w:rsidRPr="00331B95" w:rsidRDefault="00431CF0" w:rsidP="00431CF0">
      <w:pPr>
        <w:rPr>
          <w:rFonts w:ascii="Arial" w:hAnsi="Arial"/>
        </w:rPr>
      </w:pPr>
    </w:p>
    <w:p w14:paraId="1BE16D79" w14:textId="4D455067" w:rsidR="00431CF0" w:rsidRPr="00331B95" w:rsidRDefault="00431CF0" w:rsidP="00431CF0">
      <w:pPr>
        <w:rPr>
          <w:rFonts w:ascii="Arial" w:hAnsi="Arial"/>
        </w:rPr>
      </w:pPr>
      <w:r w:rsidRPr="00331B95">
        <w:rPr>
          <w:rFonts w:ascii="Arial" w:hAnsi="Arial"/>
        </w:rPr>
        <w:t xml:space="preserve">Griffing SM, </w:t>
      </w:r>
      <w:r w:rsidR="00354DEC" w:rsidRPr="00331B95">
        <w:rPr>
          <w:rFonts w:ascii="Arial" w:hAnsi="Arial"/>
        </w:rPr>
        <w:t>et al</w:t>
      </w:r>
      <w:r w:rsidRPr="00331B95">
        <w:rPr>
          <w:rFonts w:ascii="Arial" w:hAnsi="Arial"/>
        </w:rPr>
        <w:t xml:space="preserve">. (2007). Mosquito landing rates on nesting American robins (Turdus </w:t>
      </w:r>
      <w:proofErr w:type="spellStart"/>
      <w:r w:rsidRPr="00331B95">
        <w:rPr>
          <w:rFonts w:ascii="Arial" w:hAnsi="Arial"/>
        </w:rPr>
        <w:t>migratorius</w:t>
      </w:r>
      <w:proofErr w:type="spellEnd"/>
      <w:r w:rsidRPr="00331B95">
        <w:rPr>
          <w:rFonts w:ascii="Arial" w:hAnsi="Arial"/>
        </w:rPr>
        <w:t xml:space="preserve">). </w:t>
      </w:r>
      <w:r w:rsidRPr="00331B95">
        <w:rPr>
          <w:rFonts w:ascii="Arial" w:hAnsi="Arial"/>
          <w:i/>
        </w:rPr>
        <w:t>Vector-Borne and Zoonotic Diseases</w:t>
      </w:r>
      <w:r w:rsidRPr="00331B95">
        <w:rPr>
          <w:rFonts w:ascii="Arial" w:hAnsi="Arial"/>
        </w:rPr>
        <w:t xml:space="preserve">, </w:t>
      </w:r>
      <w:r w:rsidRPr="00331B95">
        <w:rPr>
          <w:rFonts w:ascii="Arial" w:hAnsi="Arial"/>
          <w:i/>
        </w:rPr>
        <w:t>7</w:t>
      </w:r>
      <w:r w:rsidRPr="00331B95">
        <w:rPr>
          <w:rFonts w:ascii="Arial" w:hAnsi="Arial"/>
        </w:rPr>
        <w:t>(3), 437-443.</w:t>
      </w:r>
    </w:p>
    <w:p w14:paraId="2F35352D" w14:textId="77777777" w:rsidR="00431CF0" w:rsidRPr="00331B95" w:rsidRDefault="00431CF0" w:rsidP="00431CF0">
      <w:pPr>
        <w:rPr>
          <w:rFonts w:ascii="Arial" w:hAnsi="Arial"/>
        </w:rPr>
      </w:pPr>
    </w:p>
    <w:p w14:paraId="2B4FBD7F" w14:textId="7210B891" w:rsidR="00431CF0" w:rsidRPr="00331B95" w:rsidRDefault="00431CF0" w:rsidP="00431CF0">
      <w:pPr>
        <w:rPr>
          <w:rFonts w:ascii="Arial" w:hAnsi="Arial"/>
        </w:rPr>
      </w:pPr>
      <w:r w:rsidRPr="00331B95">
        <w:rPr>
          <w:rFonts w:ascii="Arial" w:hAnsi="Arial"/>
        </w:rPr>
        <w:t>Grimstad PR</w:t>
      </w:r>
      <w:r w:rsidR="00354DEC" w:rsidRPr="00331B95">
        <w:rPr>
          <w:rFonts w:ascii="Arial" w:hAnsi="Arial"/>
        </w:rPr>
        <w:t>,</w:t>
      </w:r>
      <w:r w:rsidRPr="00331B95">
        <w:rPr>
          <w:rFonts w:ascii="Arial" w:hAnsi="Arial"/>
        </w:rPr>
        <w:t xml:space="preserve"> et al. (1975). Mosquito nectar feeding in Wisconsin in relation to twilight and microclimate. </w:t>
      </w:r>
      <w:r w:rsidRPr="00331B95">
        <w:rPr>
          <w:rFonts w:ascii="Arial" w:hAnsi="Arial"/>
          <w:i/>
        </w:rPr>
        <w:t>Journal of Medical Entomology</w:t>
      </w:r>
      <w:r w:rsidRPr="00331B95">
        <w:rPr>
          <w:rFonts w:ascii="Arial" w:hAnsi="Arial"/>
        </w:rPr>
        <w:t>, 11(6):691-698.</w:t>
      </w:r>
    </w:p>
    <w:p w14:paraId="14C18574" w14:textId="77777777" w:rsidR="00431CF0" w:rsidRPr="00331B95" w:rsidRDefault="00431CF0" w:rsidP="00431CF0">
      <w:pPr>
        <w:rPr>
          <w:rFonts w:ascii="Arial" w:hAnsi="Arial"/>
        </w:rPr>
      </w:pPr>
    </w:p>
    <w:p w14:paraId="48CF8271" w14:textId="57D50727" w:rsidR="00431CF0" w:rsidRPr="00331B95" w:rsidRDefault="00431CF0" w:rsidP="00431CF0">
      <w:pPr>
        <w:rPr>
          <w:rFonts w:ascii="Arial" w:hAnsi="Arial"/>
        </w:rPr>
      </w:pPr>
      <w:r w:rsidRPr="00331B95">
        <w:rPr>
          <w:rFonts w:ascii="Arial" w:hAnsi="Arial"/>
        </w:rPr>
        <w:t xml:space="preserve">Hachiya M, et al. (2007). </w:t>
      </w:r>
      <w:hyperlink r:id="rId54" w:history="1">
        <w:r w:rsidRPr="00331B95">
          <w:rPr>
            <w:rStyle w:val="Hyperlink"/>
            <w:rFonts w:ascii="Arial" w:hAnsi="Arial"/>
            <w:color w:val="auto"/>
            <w:u w:val="none"/>
          </w:rPr>
          <w:t>Human eastern equine encephalitis in Massachusetts: predictive indicators from mosquitoes collected at 10 long-term trap sites, 1979-2004.</w:t>
        </w:r>
      </w:hyperlink>
      <w:r w:rsidRPr="00331B95">
        <w:rPr>
          <w:rFonts w:ascii="Arial" w:hAnsi="Arial"/>
        </w:rPr>
        <w:t xml:space="preserve"> </w:t>
      </w:r>
      <w:r w:rsidRPr="00331B95">
        <w:rPr>
          <w:rStyle w:val="jrnl"/>
          <w:rFonts w:ascii="Arial" w:hAnsi="Arial"/>
          <w:i/>
        </w:rPr>
        <w:t xml:space="preserve">Am J Trop Med </w:t>
      </w:r>
      <w:proofErr w:type="spellStart"/>
      <w:r w:rsidRPr="00331B95">
        <w:rPr>
          <w:rStyle w:val="jrnl"/>
          <w:rFonts w:ascii="Arial" w:hAnsi="Arial"/>
          <w:i/>
        </w:rPr>
        <w:t>Hyg</w:t>
      </w:r>
      <w:proofErr w:type="spellEnd"/>
      <w:r w:rsidRPr="00331B95">
        <w:rPr>
          <w:rFonts w:ascii="Arial" w:hAnsi="Arial"/>
          <w:i/>
        </w:rPr>
        <w:t>.</w:t>
      </w:r>
      <w:r w:rsidRPr="00331B95">
        <w:rPr>
          <w:rFonts w:ascii="Arial" w:hAnsi="Arial"/>
        </w:rPr>
        <w:t xml:space="preserve"> 76(2):285-92.</w:t>
      </w:r>
    </w:p>
    <w:p w14:paraId="3F4DB94D" w14:textId="77777777" w:rsidR="00431CF0" w:rsidRPr="00331B95" w:rsidRDefault="00431CF0" w:rsidP="006A0F06">
      <w:pPr>
        <w:rPr>
          <w:rFonts w:ascii="Arial" w:hAnsi="Arial"/>
        </w:rPr>
      </w:pPr>
    </w:p>
    <w:p w14:paraId="32AD67CD" w14:textId="4C269677" w:rsidR="00431CF0" w:rsidRPr="00331B95" w:rsidRDefault="00431CF0" w:rsidP="00431CF0">
      <w:pPr>
        <w:rPr>
          <w:rFonts w:ascii="Arial" w:hAnsi="Arial"/>
        </w:rPr>
      </w:pPr>
      <w:bookmarkStart w:id="19" w:name="_Hlk38288024"/>
      <w:r w:rsidRPr="00331B95">
        <w:rPr>
          <w:rFonts w:ascii="Arial" w:hAnsi="Arial"/>
        </w:rPr>
        <w:t xml:space="preserve">Jiang Y. (2016). Lunar phase impact on Coquillettidia </w:t>
      </w:r>
      <w:proofErr w:type="spellStart"/>
      <w:r w:rsidRPr="00331B95">
        <w:rPr>
          <w:rFonts w:ascii="Arial" w:hAnsi="Arial"/>
        </w:rPr>
        <w:t>perturbans</w:t>
      </w:r>
      <w:proofErr w:type="spellEnd"/>
      <w:r w:rsidRPr="00331B95">
        <w:rPr>
          <w:rFonts w:ascii="Arial" w:hAnsi="Arial"/>
        </w:rPr>
        <w:t xml:space="preserve"> and Culex </w:t>
      </w:r>
      <w:proofErr w:type="spellStart"/>
      <w:r w:rsidRPr="00331B95">
        <w:rPr>
          <w:rFonts w:ascii="Arial" w:hAnsi="Arial"/>
        </w:rPr>
        <w:t>erraticus</w:t>
      </w:r>
      <w:proofErr w:type="spellEnd"/>
      <w:r w:rsidRPr="00331B95">
        <w:rPr>
          <w:rFonts w:ascii="Arial" w:hAnsi="Arial"/>
        </w:rPr>
        <w:t xml:space="preserve"> host seeking in northern Florida. </w:t>
      </w:r>
      <w:r w:rsidRPr="00331B95">
        <w:rPr>
          <w:rFonts w:ascii="Arial" w:hAnsi="Arial"/>
          <w:i/>
        </w:rPr>
        <w:t>Technical Bulletin of the Florida Mosquito</w:t>
      </w:r>
      <w:r w:rsidRPr="00331B95">
        <w:rPr>
          <w:rFonts w:ascii="Arial" w:hAnsi="Arial"/>
        </w:rPr>
        <w:t>, 10:44-49.</w:t>
      </w:r>
    </w:p>
    <w:p w14:paraId="1A4B11EB" w14:textId="77777777" w:rsidR="00431CF0" w:rsidRPr="00331B95" w:rsidRDefault="00431CF0" w:rsidP="00431CF0">
      <w:pPr>
        <w:pStyle w:val="links"/>
        <w:spacing w:before="0" w:beforeAutospacing="0" w:after="0" w:afterAutospacing="0"/>
        <w:rPr>
          <w:rFonts w:ascii="Arial" w:hAnsi="Arial"/>
        </w:rPr>
      </w:pPr>
    </w:p>
    <w:p w14:paraId="74446E1D" w14:textId="53A560D1" w:rsidR="00431CF0" w:rsidRPr="00331B95" w:rsidRDefault="00431CF0" w:rsidP="00C30D0C">
      <w:pPr>
        <w:pStyle w:val="links"/>
        <w:spacing w:before="0" w:beforeAutospacing="0" w:after="0" w:afterAutospacing="0"/>
        <w:rPr>
          <w:rFonts w:ascii="Arial" w:hAnsi="Arial"/>
        </w:rPr>
      </w:pPr>
      <w:r w:rsidRPr="00331B95">
        <w:rPr>
          <w:rFonts w:ascii="Arial" w:hAnsi="Arial"/>
        </w:rPr>
        <w:t xml:space="preserve">Lindsey NP, et al. (2010). </w:t>
      </w:r>
      <w:hyperlink r:id="rId55" w:history="1">
        <w:r w:rsidRPr="00331B95">
          <w:rPr>
            <w:rStyle w:val="Hyperlink"/>
            <w:rFonts w:ascii="Arial" w:hAnsi="Arial"/>
            <w:color w:val="auto"/>
            <w:u w:val="none"/>
          </w:rPr>
          <w:t>Surveillance for human West Nile virus disease - United States, 1999-2008.</w:t>
        </w:r>
      </w:hyperlink>
      <w:r w:rsidRPr="00331B95">
        <w:rPr>
          <w:rFonts w:ascii="Arial" w:hAnsi="Arial"/>
        </w:rPr>
        <w:t xml:space="preserve"> </w:t>
      </w:r>
      <w:r w:rsidRPr="00331B95">
        <w:rPr>
          <w:rStyle w:val="jrnl"/>
          <w:rFonts w:ascii="Arial" w:hAnsi="Arial"/>
          <w:i/>
        </w:rPr>
        <w:t xml:space="preserve">MMWR </w:t>
      </w:r>
      <w:proofErr w:type="spellStart"/>
      <w:r w:rsidRPr="00331B95">
        <w:rPr>
          <w:rStyle w:val="jrnl"/>
          <w:rFonts w:ascii="Arial" w:hAnsi="Arial"/>
          <w:i/>
        </w:rPr>
        <w:t>Surveill</w:t>
      </w:r>
      <w:proofErr w:type="spellEnd"/>
      <w:r w:rsidRPr="00331B95">
        <w:rPr>
          <w:rStyle w:val="jrnl"/>
          <w:rFonts w:ascii="Arial" w:hAnsi="Arial"/>
          <w:i/>
        </w:rPr>
        <w:t xml:space="preserve"> Summ</w:t>
      </w:r>
      <w:r w:rsidRPr="00331B95">
        <w:rPr>
          <w:rFonts w:ascii="Arial" w:hAnsi="Arial"/>
        </w:rPr>
        <w:t xml:space="preserve">. Apr 2;59(2):1-17. </w:t>
      </w:r>
    </w:p>
    <w:p w14:paraId="690AF742" w14:textId="77777777" w:rsidR="00431CF0" w:rsidRPr="00331B95" w:rsidRDefault="00431CF0" w:rsidP="00431CF0">
      <w:pPr>
        <w:pStyle w:val="Title1"/>
        <w:spacing w:before="0" w:beforeAutospacing="0" w:after="0" w:afterAutospacing="0"/>
        <w:rPr>
          <w:rFonts w:ascii="Arial" w:hAnsi="Arial"/>
          <w:shd w:val="clear" w:color="auto" w:fill="FFFFFF"/>
        </w:rPr>
      </w:pPr>
    </w:p>
    <w:p w14:paraId="62174BE9" w14:textId="77777777" w:rsidR="00431CF0" w:rsidRPr="00331B95" w:rsidRDefault="00431CF0" w:rsidP="00431CF0">
      <w:pPr>
        <w:shd w:val="clear" w:color="auto" w:fill="FFFFFF"/>
        <w:rPr>
          <w:rFonts w:ascii="Arial" w:hAnsi="Arial"/>
        </w:rPr>
      </w:pPr>
      <w:r w:rsidRPr="00331B95">
        <w:rPr>
          <w:rFonts w:ascii="Arial" w:hAnsi="Arial"/>
        </w:rPr>
        <w:t xml:space="preserve">Molaei G, et al. (2006). Host Feeding Patterns of Culex Mosquitoes and West Nile Virus Transmission, Northeastern United States. </w:t>
      </w:r>
      <w:r w:rsidRPr="00331B95">
        <w:rPr>
          <w:rFonts w:ascii="Arial" w:hAnsi="Arial"/>
          <w:i/>
        </w:rPr>
        <w:t>EID,</w:t>
      </w:r>
      <w:r w:rsidRPr="00331B95">
        <w:rPr>
          <w:rFonts w:ascii="Arial" w:hAnsi="Arial"/>
        </w:rPr>
        <w:t xml:space="preserve"> 2006; 12:3.</w:t>
      </w:r>
    </w:p>
    <w:p w14:paraId="3E45FD34" w14:textId="77777777" w:rsidR="00431CF0" w:rsidRPr="00331B95" w:rsidRDefault="00431CF0" w:rsidP="00431CF0">
      <w:pPr>
        <w:pStyle w:val="Title1"/>
        <w:spacing w:before="0" w:beforeAutospacing="0" w:after="0" w:afterAutospacing="0"/>
        <w:rPr>
          <w:rFonts w:ascii="Arial" w:hAnsi="Arial"/>
          <w:shd w:val="clear" w:color="auto" w:fill="FFFFFF"/>
        </w:rPr>
      </w:pPr>
    </w:p>
    <w:p w14:paraId="0F43B058" w14:textId="3B11A309" w:rsidR="00431CF0" w:rsidRPr="00331B95" w:rsidRDefault="00431CF0" w:rsidP="00431CF0">
      <w:pPr>
        <w:pStyle w:val="Title1"/>
        <w:spacing w:before="0" w:beforeAutospacing="0" w:after="0" w:afterAutospacing="0"/>
        <w:rPr>
          <w:rFonts w:ascii="Arial" w:hAnsi="Arial"/>
          <w:shd w:val="clear" w:color="auto" w:fill="FFFFFF"/>
        </w:rPr>
      </w:pPr>
      <w:r w:rsidRPr="00331B95">
        <w:rPr>
          <w:rFonts w:ascii="Arial" w:hAnsi="Arial"/>
          <w:shd w:val="clear" w:color="auto" w:fill="FFFFFF"/>
        </w:rPr>
        <w:t>Molaei G, et</w:t>
      </w:r>
      <w:r w:rsidR="00354DEC" w:rsidRPr="00331B95">
        <w:rPr>
          <w:rFonts w:ascii="Arial" w:hAnsi="Arial"/>
          <w:shd w:val="clear" w:color="auto" w:fill="FFFFFF"/>
        </w:rPr>
        <w:t>.</w:t>
      </w:r>
      <w:r w:rsidRPr="00331B95">
        <w:rPr>
          <w:rFonts w:ascii="Arial" w:hAnsi="Arial"/>
          <w:shd w:val="clear" w:color="auto" w:fill="FFFFFF"/>
        </w:rPr>
        <w:t xml:space="preserve"> al. (2103). Vector-host interactions and epizootiology of eastern equine encephalitis virus in Massachusetts. </w:t>
      </w:r>
      <w:r w:rsidRPr="00331B95">
        <w:rPr>
          <w:rFonts w:ascii="Arial" w:hAnsi="Arial"/>
          <w:i/>
          <w:shd w:val="clear" w:color="auto" w:fill="FFFFFF"/>
        </w:rPr>
        <w:t>Vector Borne Zoonotic Dis</w:t>
      </w:r>
      <w:r w:rsidRPr="00331B95">
        <w:rPr>
          <w:rFonts w:ascii="Arial" w:hAnsi="Arial"/>
          <w:shd w:val="clear" w:color="auto" w:fill="FFFFFF"/>
        </w:rPr>
        <w:t>.13:312–23.</w:t>
      </w:r>
    </w:p>
    <w:bookmarkEnd w:id="19"/>
    <w:p w14:paraId="5768C644" w14:textId="77777777" w:rsidR="00431CF0" w:rsidRPr="00331B95" w:rsidRDefault="00431CF0" w:rsidP="006A0F06">
      <w:pPr>
        <w:rPr>
          <w:rFonts w:ascii="Arial" w:hAnsi="Arial"/>
        </w:rPr>
      </w:pPr>
    </w:p>
    <w:p w14:paraId="2316FFC2" w14:textId="698AF3AB" w:rsidR="008733A4" w:rsidRPr="00331B95" w:rsidRDefault="00431CF0" w:rsidP="006A0F06">
      <w:pPr>
        <w:rPr>
          <w:rFonts w:ascii="Arial" w:hAnsi="Arial"/>
        </w:rPr>
      </w:pPr>
      <w:r w:rsidRPr="00331B95">
        <w:rPr>
          <w:rFonts w:ascii="Arial" w:hAnsi="Arial"/>
        </w:rPr>
        <w:t xml:space="preserve">Molaei G. et. al. (2016). </w:t>
      </w:r>
      <w:r w:rsidR="008733A4" w:rsidRPr="00331B95">
        <w:rPr>
          <w:rFonts w:ascii="Arial" w:hAnsi="Arial"/>
        </w:rPr>
        <w:t xml:space="preserve">Dynamics of Vector-Host Interactions in Avian Communities in Four Eastern Equine Encephalitis Virus Foci in the Northeastern U.S. </w:t>
      </w:r>
      <w:proofErr w:type="spellStart"/>
      <w:r w:rsidR="008733A4" w:rsidRPr="00331B95">
        <w:rPr>
          <w:rFonts w:ascii="Arial" w:hAnsi="Arial"/>
          <w:i/>
        </w:rPr>
        <w:t>PLoS</w:t>
      </w:r>
      <w:proofErr w:type="spellEnd"/>
      <w:r w:rsidR="008733A4" w:rsidRPr="00331B95">
        <w:rPr>
          <w:rFonts w:ascii="Arial" w:hAnsi="Arial"/>
          <w:i/>
        </w:rPr>
        <w:t xml:space="preserve"> </w:t>
      </w:r>
      <w:proofErr w:type="spellStart"/>
      <w:r w:rsidR="008733A4" w:rsidRPr="00331B95">
        <w:rPr>
          <w:rFonts w:ascii="Arial" w:hAnsi="Arial"/>
          <w:i/>
        </w:rPr>
        <w:t>Negl</w:t>
      </w:r>
      <w:proofErr w:type="spellEnd"/>
      <w:r w:rsidR="008733A4" w:rsidRPr="00331B95">
        <w:rPr>
          <w:rFonts w:ascii="Arial" w:hAnsi="Arial"/>
          <w:i/>
        </w:rPr>
        <w:t xml:space="preserve"> Trop Dis.</w:t>
      </w:r>
      <w:r w:rsidR="008733A4" w:rsidRPr="00331B95">
        <w:rPr>
          <w:rFonts w:ascii="Arial" w:hAnsi="Arial"/>
        </w:rPr>
        <w:t>10(1): e0004347.</w:t>
      </w:r>
    </w:p>
    <w:p w14:paraId="0D74E5CB" w14:textId="77777777" w:rsidR="00431CF0" w:rsidRPr="00331B95" w:rsidRDefault="00431CF0">
      <w:pPr>
        <w:rPr>
          <w:rFonts w:ascii="Arial" w:hAnsi="Arial"/>
          <w:shd w:val="clear" w:color="auto" w:fill="FFFFFF"/>
        </w:rPr>
      </w:pPr>
    </w:p>
    <w:p w14:paraId="2FF6D966" w14:textId="772A4F23" w:rsidR="00997B44" w:rsidRPr="00331B95" w:rsidRDefault="0006561A" w:rsidP="00997B44">
      <w:pPr>
        <w:rPr>
          <w:rFonts w:ascii="Arial" w:hAnsi="Arial"/>
        </w:rPr>
      </w:pPr>
      <w:r w:rsidRPr="00331B95">
        <w:rPr>
          <w:rFonts w:ascii="Arial" w:hAnsi="Arial"/>
          <w:shd w:val="clear" w:color="auto" w:fill="FFFFFF"/>
        </w:rPr>
        <w:t xml:space="preserve">Rizzoli A, et al. (2015). </w:t>
      </w:r>
      <w:r w:rsidR="006A0F06" w:rsidRPr="00331B95">
        <w:rPr>
          <w:rFonts w:ascii="Arial" w:hAnsi="Arial"/>
          <w:shd w:val="clear" w:color="auto" w:fill="FFFFFF"/>
        </w:rPr>
        <w:t>Understanding West Nile virus ecology in Europe: </w:t>
      </w:r>
      <w:r w:rsidR="006A0F06" w:rsidRPr="00331B95">
        <w:rPr>
          <w:rFonts w:ascii="Arial" w:hAnsi="Arial"/>
          <w:i/>
          <w:shd w:val="clear" w:color="auto" w:fill="FFFFFF"/>
        </w:rPr>
        <w:t>Culex pipiens</w:t>
      </w:r>
      <w:r w:rsidR="006A0F06" w:rsidRPr="00331B95">
        <w:rPr>
          <w:rFonts w:ascii="Arial" w:hAnsi="Arial"/>
          <w:shd w:val="clear" w:color="auto" w:fill="FFFFFF"/>
        </w:rPr>
        <w:t> host feeding preference in a hotspot of virus emergence.</w:t>
      </w:r>
      <w:r w:rsidRPr="00331B95">
        <w:rPr>
          <w:rFonts w:ascii="Arial" w:hAnsi="Arial"/>
          <w:shd w:val="clear" w:color="auto" w:fill="FFFFFF"/>
        </w:rPr>
        <w:t xml:space="preserve"> </w:t>
      </w:r>
      <w:r w:rsidR="006A0F06" w:rsidRPr="00331B95">
        <w:rPr>
          <w:rFonts w:ascii="Arial" w:hAnsi="Arial"/>
          <w:i/>
          <w:shd w:val="clear" w:color="auto" w:fill="FFFFFF"/>
        </w:rPr>
        <w:t>Parasites Vectors</w:t>
      </w:r>
      <w:r w:rsidRPr="00331B95">
        <w:rPr>
          <w:rFonts w:ascii="Arial" w:hAnsi="Arial"/>
          <w:i/>
          <w:shd w:val="clear" w:color="auto" w:fill="FFFFFF"/>
        </w:rPr>
        <w:t>.</w:t>
      </w:r>
      <w:r w:rsidR="006A0F06" w:rsidRPr="00331B95">
        <w:rPr>
          <w:rFonts w:ascii="Arial" w:hAnsi="Arial"/>
          <w:shd w:val="clear" w:color="auto" w:fill="FFFFFF"/>
        </w:rPr>
        <w:t xml:space="preserve"> (8): 213.</w:t>
      </w:r>
    </w:p>
    <w:p w14:paraId="1F7D6738" w14:textId="73AAC63B" w:rsidR="00431CF0" w:rsidRPr="00331B95" w:rsidRDefault="00431CF0" w:rsidP="00431CF0">
      <w:pPr>
        <w:pStyle w:val="Title1"/>
        <w:rPr>
          <w:rFonts w:ascii="Arial" w:hAnsi="Arial"/>
        </w:rPr>
      </w:pPr>
      <w:r w:rsidRPr="00331B95">
        <w:rPr>
          <w:rFonts w:ascii="Arial" w:hAnsi="Arial"/>
        </w:rPr>
        <w:t xml:space="preserve">Ruiz MO, et al. (2010). </w:t>
      </w:r>
      <w:hyperlink r:id="rId56" w:history="1">
        <w:r w:rsidRPr="00331B95">
          <w:rPr>
            <w:rStyle w:val="Hyperlink"/>
            <w:rFonts w:ascii="Arial" w:hAnsi="Arial"/>
            <w:color w:val="auto"/>
            <w:u w:val="none"/>
          </w:rPr>
          <w:t>Local impact of temperature and precipitation on West Nile virus infection in Culex species mosquitoes in northeast Illinois, USA.</w:t>
        </w:r>
      </w:hyperlink>
      <w:r w:rsidRPr="00331B95">
        <w:rPr>
          <w:rFonts w:ascii="Arial" w:hAnsi="Arial"/>
        </w:rPr>
        <w:t xml:space="preserve"> </w:t>
      </w:r>
      <w:proofErr w:type="spellStart"/>
      <w:r w:rsidRPr="00331B95">
        <w:rPr>
          <w:rStyle w:val="jrnl"/>
          <w:rFonts w:ascii="Arial" w:hAnsi="Arial"/>
          <w:i/>
        </w:rPr>
        <w:t>Parasit</w:t>
      </w:r>
      <w:proofErr w:type="spellEnd"/>
      <w:r w:rsidRPr="00331B95">
        <w:rPr>
          <w:rStyle w:val="jrnl"/>
          <w:rFonts w:ascii="Arial" w:hAnsi="Arial"/>
          <w:i/>
        </w:rPr>
        <w:t xml:space="preserve"> </w:t>
      </w:r>
      <w:proofErr w:type="spellStart"/>
      <w:r w:rsidRPr="00331B95">
        <w:rPr>
          <w:rStyle w:val="jrnl"/>
          <w:rFonts w:ascii="Arial" w:hAnsi="Arial"/>
          <w:i/>
        </w:rPr>
        <w:t>Vectors</w:t>
      </w:r>
      <w:r w:rsidRPr="00331B95">
        <w:rPr>
          <w:rFonts w:ascii="Arial" w:hAnsi="Arial"/>
          <w:i/>
        </w:rPr>
        <w:t>.</w:t>
      </w:r>
      <w:r w:rsidRPr="00331B95">
        <w:rPr>
          <w:rFonts w:ascii="Arial" w:hAnsi="Arial"/>
        </w:rPr>
        <w:t>Mar</w:t>
      </w:r>
      <w:proofErr w:type="spellEnd"/>
      <w:r w:rsidRPr="00331B95">
        <w:rPr>
          <w:rFonts w:ascii="Arial" w:hAnsi="Arial"/>
        </w:rPr>
        <w:t xml:space="preserve"> 19;3(1):19.</w:t>
      </w:r>
    </w:p>
    <w:p w14:paraId="6C1932F6" w14:textId="72953E4B" w:rsidR="00997B44" w:rsidRPr="00331B95" w:rsidRDefault="00997B44" w:rsidP="00997B44">
      <w:pPr>
        <w:rPr>
          <w:rFonts w:ascii="Arial" w:hAnsi="Arial"/>
        </w:rPr>
      </w:pPr>
      <w:r w:rsidRPr="00331B95">
        <w:rPr>
          <w:rFonts w:ascii="Arial" w:hAnsi="Arial"/>
        </w:rPr>
        <w:t xml:space="preserve">Trueman, D </w:t>
      </w:r>
      <w:r w:rsidR="00354DEC" w:rsidRPr="00331B95">
        <w:rPr>
          <w:rFonts w:ascii="Arial" w:hAnsi="Arial"/>
        </w:rPr>
        <w:t>and</w:t>
      </w:r>
      <w:r w:rsidRPr="00331B95">
        <w:rPr>
          <w:rFonts w:ascii="Arial" w:hAnsi="Arial"/>
        </w:rPr>
        <w:t xml:space="preserve"> McIver, S. (2011). Temporal patterns of host-seeking activity of mosquitoes in Algonquin Park, Ontario. </w:t>
      </w:r>
      <w:r w:rsidRPr="00331B95">
        <w:rPr>
          <w:rFonts w:ascii="Arial" w:hAnsi="Arial"/>
          <w:i/>
        </w:rPr>
        <w:t>Canadian Journal of Zoology.</w:t>
      </w:r>
      <w:r w:rsidRPr="00331B95">
        <w:rPr>
          <w:rFonts w:ascii="Arial" w:hAnsi="Arial"/>
        </w:rPr>
        <w:t xml:space="preserve"> 64. 731-737. 10.1139/z86-108.</w:t>
      </w:r>
    </w:p>
    <w:p w14:paraId="3A4C1846" w14:textId="77777777" w:rsidR="00997B44" w:rsidRPr="00331B95" w:rsidRDefault="00997B44" w:rsidP="00997B44">
      <w:pPr>
        <w:rPr>
          <w:rFonts w:ascii="Arial" w:hAnsi="Arial"/>
        </w:rPr>
      </w:pPr>
    </w:p>
    <w:p w14:paraId="69730C7E" w14:textId="431CB15B" w:rsidR="00997B44" w:rsidRPr="00331B95" w:rsidRDefault="00997B44" w:rsidP="00997B44">
      <w:pPr>
        <w:rPr>
          <w:rFonts w:ascii="Arial" w:hAnsi="Arial"/>
        </w:rPr>
      </w:pPr>
      <w:r w:rsidRPr="00331B95">
        <w:rPr>
          <w:rFonts w:ascii="Arial" w:hAnsi="Arial"/>
        </w:rPr>
        <w:t xml:space="preserve">Wright RE, </w:t>
      </w:r>
      <w:r w:rsidR="00354DEC" w:rsidRPr="00331B95">
        <w:rPr>
          <w:rFonts w:ascii="Arial" w:hAnsi="Arial"/>
        </w:rPr>
        <w:t>and</w:t>
      </w:r>
      <w:r w:rsidRPr="00331B95">
        <w:rPr>
          <w:rFonts w:ascii="Arial" w:hAnsi="Arial"/>
        </w:rPr>
        <w:t xml:space="preserve"> Knight KL. (1968). Evening crepuscular activity of some Iowan mosquitoes (Diptera: Culicidae). </w:t>
      </w:r>
      <w:r w:rsidRPr="00331B95">
        <w:rPr>
          <w:rFonts w:ascii="Arial" w:hAnsi="Arial"/>
          <w:i/>
        </w:rPr>
        <w:t>Journal of the Kansas Entomological Society</w:t>
      </w:r>
      <w:r w:rsidRPr="00331B95">
        <w:rPr>
          <w:rFonts w:ascii="Arial" w:hAnsi="Arial"/>
        </w:rPr>
        <w:t>, 45-47.</w:t>
      </w:r>
    </w:p>
    <w:p w14:paraId="5F3F26FD" w14:textId="77777777" w:rsidR="00997B44" w:rsidRPr="00331B95" w:rsidRDefault="00997B44" w:rsidP="00997B44">
      <w:pPr>
        <w:rPr>
          <w:rFonts w:ascii="Arial" w:hAnsi="Arial"/>
        </w:rPr>
      </w:pPr>
    </w:p>
    <w:p w14:paraId="26D5B47C" w14:textId="77777777" w:rsidR="00A33C26" w:rsidRPr="00331B95" w:rsidRDefault="00A33C26">
      <w:pPr>
        <w:rPr>
          <w:rFonts w:ascii="Arial" w:hAnsi="Arial"/>
          <w:b/>
          <w:u w:val="single"/>
        </w:rPr>
      </w:pPr>
    </w:p>
    <w:p w14:paraId="6F79C64C" w14:textId="77777777" w:rsidR="00A33C26" w:rsidRPr="00331B95" w:rsidRDefault="00A33C26">
      <w:pPr>
        <w:rPr>
          <w:rFonts w:ascii="Arial" w:hAnsi="Arial"/>
          <w:b/>
          <w:u w:val="single"/>
        </w:rPr>
      </w:pPr>
    </w:p>
    <w:p w14:paraId="2DB935DD" w14:textId="77777777" w:rsidR="00A33C26" w:rsidRPr="00331B95" w:rsidRDefault="00A33C26">
      <w:pPr>
        <w:rPr>
          <w:rFonts w:ascii="Arial" w:hAnsi="Arial"/>
          <w:b/>
          <w:u w:val="single"/>
        </w:rPr>
      </w:pPr>
    </w:p>
    <w:p w14:paraId="35543AA0" w14:textId="77777777" w:rsidR="00A33C26" w:rsidRPr="00331B95" w:rsidRDefault="00A33C26">
      <w:pPr>
        <w:rPr>
          <w:rFonts w:ascii="Arial" w:hAnsi="Arial"/>
          <w:b/>
          <w:u w:val="single"/>
        </w:rPr>
      </w:pPr>
    </w:p>
    <w:p w14:paraId="7B59CFB5" w14:textId="77777777" w:rsidR="00A33C26" w:rsidRPr="00331B95" w:rsidRDefault="00A33C26">
      <w:pPr>
        <w:rPr>
          <w:rFonts w:ascii="Arial" w:hAnsi="Arial"/>
          <w:b/>
          <w:u w:val="single"/>
        </w:rPr>
      </w:pPr>
    </w:p>
    <w:p w14:paraId="3F824CD0" w14:textId="77777777" w:rsidR="00A33C26" w:rsidRPr="00331B95" w:rsidRDefault="00A33C26">
      <w:pPr>
        <w:rPr>
          <w:rFonts w:ascii="Arial" w:hAnsi="Arial"/>
          <w:b/>
          <w:u w:val="single"/>
        </w:rPr>
      </w:pPr>
    </w:p>
    <w:p w14:paraId="04C99D5C" w14:textId="77777777" w:rsidR="00A33C26" w:rsidRPr="00331B95" w:rsidRDefault="00A33C26">
      <w:pPr>
        <w:rPr>
          <w:rFonts w:ascii="Arial" w:hAnsi="Arial"/>
          <w:b/>
          <w:u w:val="single"/>
        </w:rPr>
      </w:pPr>
    </w:p>
    <w:p w14:paraId="45A68513" w14:textId="77777777" w:rsidR="00A33C26" w:rsidRPr="00331B95" w:rsidRDefault="00A33C26">
      <w:pPr>
        <w:rPr>
          <w:rFonts w:ascii="Arial" w:hAnsi="Arial"/>
          <w:b/>
          <w:u w:val="single"/>
        </w:rPr>
      </w:pPr>
    </w:p>
    <w:p w14:paraId="204BFBA7" w14:textId="77777777" w:rsidR="00A33C26" w:rsidRPr="00331B95" w:rsidRDefault="00A33C26">
      <w:pPr>
        <w:rPr>
          <w:rFonts w:ascii="Arial" w:hAnsi="Arial"/>
          <w:b/>
          <w:u w:val="single"/>
        </w:rPr>
      </w:pPr>
    </w:p>
    <w:p w14:paraId="1E01EFAA" w14:textId="77777777" w:rsidR="00A33C26" w:rsidRPr="00331B95" w:rsidRDefault="00A33C26">
      <w:pPr>
        <w:rPr>
          <w:rFonts w:ascii="Arial" w:hAnsi="Arial"/>
          <w:b/>
          <w:u w:val="single"/>
        </w:rPr>
      </w:pPr>
    </w:p>
    <w:sectPr w:rsidR="00A33C26" w:rsidRPr="00331B95" w:rsidSect="00DA09E1">
      <w:headerReference w:type="even" r:id="rId57"/>
      <w:headerReference w:type="default" r:id="rId58"/>
      <w:headerReference w:type="first" r:id="rId59"/>
      <w:footerReference w:type="first" r:id="rId60"/>
      <w:pgSz w:w="12240" w:h="15840" w:code="1"/>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6EA8812" w14:textId="77777777" w:rsidR="00FA3CD5" w:rsidRDefault="00FA3CD5">
      <w:r>
        <w:separator/>
      </w:r>
    </w:p>
  </w:endnote>
  <w:endnote w:type="continuationSeparator" w:id="0">
    <w:p w14:paraId="77F9C2BB" w14:textId="77777777" w:rsidR="00FA3CD5" w:rsidRDefault="00FA3CD5">
      <w:r>
        <w:continuationSeparator/>
      </w:r>
    </w:p>
  </w:endnote>
  <w:endnote w:type="continuationNotice" w:id="1">
    <w:p w14:paraId="63B80154" w14:textId="77777777" w:rsidR="00FA3CD5" w:rsidRDefault="00FA3CD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Palatino Linotype">
    <w:panose1 w:val="02040502050505030304"/>
    <w:charset w:val="00"/>
    <w:family w:val="roman"/>
    <w:pitch w:val="variable"/>
    <w:sig w:usb0="E0000287" w:usb1="40000013" w:usb2="00000000" w:usb3="00000000" w:csb0="0000019F" w:csb1="00000000"/>
  </w:font>
  <w:font w:name="Arial Rounded MT Bold">
    <w:panose1 w:val="020F0704030504030204"/>
    <w:charset w:val="00"/>
    <w:family w:val="swiss"/>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25913733"/>
      <w:docPartObj>
        <w:docPartGallery w:val="Page Numbers (Bottom of Page)"/>
        <w:docPartUnique/>
      </w:docPartObj>
    </w:sdtPr>
    <w:sdtEndPr>
      <w:rPr>
        <w:noProof/>
      </w:rPr>
    </w:sdtEndPr>
    <w:sdtContent>
      <w:p w14:paraId="651BD069" w14:textId="4F245A31" w:rsidR="00EE42B2" w:rsidRDefault="00EE42B2">
        <w:pPr>
          <w:pStyle w:val="Footer"/>
          <w:jc w:val="cen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noProof/>
          </w:rPr>
          <w:t>2</w:t>
        </w:r>
        <w:r>
          <w:rPr>
            <w:noProof/>
            <w:color w:val="2B579A"/>
            <w:shd w:val="clear" w:color="auto" w:fill="E6E6E6"/>
          </w:rPr>
          <w:fldChar w:fldCharType="end"/>
        </w:r>
      </w:p>
    </w:sdtContent>
  </w:sdt>
  <w:p w14:paraId="58322A31" w14:textId="77777777" w:rsidR="00EE42B2" w:rsidRPr="00CD6C63" w:rsidRDefault="00EE42B2" w:rsidP="00CD6C63">
    <w:pPr>
      <w:pStyle w:val="Foote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120"/>
      <w:gridCol w:w="3120"/>
      <w:gridCol w:w="3120"/>
    </w:tblGrid>
    <w:tr w:rsidR="3845D2E1" w14:paraId="2FB9B6F8" w14:textId="77777777" w:rsidTr="3845D2E1">
      <w:trPr>
        <w:trHeight w:val="300"/>
      </w:trPr>
      <w:tc>
        <w:tcPr>
          <w:tcW w:w="3120" w:type="dxa"/>
        </w:tcPr>
        <w:p w14:paraId="567D1E7B" w14:textId="213E5FF6" w:rsidR="3845D2E1" w:rsidRDefault="3845D2E1" w:rsidP="3845D2E1">
          <w:pPr>
            <w:pStyle w:val="Header"/>
            <w:ind w:left="-115"/>
          </w:pPr>
        </w:p>
      </w:tc>
      <w:tc>
        <w:tcPr>
          <w:tcW w:w="3120" w:type="dxa"/>
        </w:tcPr>
        <w:p w14:paraId="775CA447" w14:textId="28EF97CA" w:rsidR="3845D2E1" w:rsidRDefault="3845D2E1" w:rsidP="3845D2E1">
          <w:pPr>
            <w:pStyle w:val="Header"/>
            <w:jc w:val="center"/>
          </w:pPr>
        </w:p>
      </w:tc>
      <w:tc>
        <w:tcPr>
          <w:tcW w:w="3120" w:type="dxa"/>
        </w:tcPr>
        <w:p w14:paraId="075A845B" w14:textId="6D5FA00E" w:rsidR="3845D2E1" w:rsidRDefault="3845D2E1" w:rsidP="3845D2E1">
          <w:pPr>
            <w:pStyle w:val="Header"/>
            <w:ind w:right="-115"/>
            <w:jc w:val="right"/>
          </w:pPr>
        </w:p>
      </w:tc>
    </w:tr>
  </w:tbl>
  <w:p w14:paraId="1C77AE2F" w14:textId="52871DF0" w:rsidR="3845D2E1" w:rsidRDefault="3845D2E1" w:rsidP="3845D2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3C72A0" w14:textId="78E1A9A3" w:rsidR="00EE42B2" w:rsidRDefault="00EE42B2">
    <w:pPr>
      <w:pStyle w:val="Footer"/>
      <w:jc w:val="cen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noProof/>
      </w:rPr>
      <w:t>2</w:t>
    </w:r>
    <w:r>
      <w:rPr>
        <w:noProof/>
        <w:color w:val="2B579A"/>
        <w:shd w:val="clear" w:color="auto" w:fill="E6E6E6"/>
      </w:rPr>
      <w:fldChar w:fldCharType="end"/>
    </w:r>
  </w:p>
  <w:p w14:paraId="02EECCA8" w14:textId="26538209" w:rsidR="00EE42B2" w:rsidRPr="00EE1DC6" w:rsidRDefault="00EE42B2" w:rsidP="00EE1DC6">
    <w:pPr>
      <w:pStyle w:val="Foot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9544153"/>
      <w:docPartObj>
        <w:docPartGallery w:val="Page Numbers (Bottom of Page)"/>
        <w:docPartUnique/>
      </w:docPartObj>
    </w:sdtPr>
    <w:sdtEndPr>
      <w:rPr>
        <w:noProof/>
      </w:rPr>
    </w:sdtEndPr>
    <w:sdtContent>
      <w:p w14:paraId="4F868F6B" w14:textId="4EE8EA42" w:rsidR="00AD45AD" w:rsidRDefault="00AD45AD" w:rsidP="00AD45AD">
        <w:pPr>
          <w:pStyle w:val="Footer"/>
          <w:jc w:val="cen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color w:val="2B579A"/>
            <w:shd w:val="clear" w:color="auto" w:fill="E6E6E6"/>
          </w:rPr>
          <w:t>36</w:t>
        </w:r>
        <w:r>
          <w:rPr>
            <w:noProof/>
            <w:color w:val="2B579A"/>
            <w:shd w:val="clear" w:color="auto" w:fill="E6E6E6"/>
          </w:rPr>
          <w:fldChar w:fldCharType="end"/>
        </w:r>
      </w:p>
    </w:sdtContent>
  </w:sdt>
  <w:p w14:paraId="1ECF9AEB" w14:textId="59BD5168" w:rsidR="00EE42B2" w:rsidRDefault="00EE42B2" w:rsidP="001E2466">
    <w:pPr>
      <w:pStyle w:val="Footer"/>
      <w:jc w:val="cen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B81653" w14:textId="7983B5D3" w:rsidR="00EE42B2" w:rsidRDefault="00EE42B2" w:rsidP="00C30D0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2F3097" w14:textId="77777777" w:rsidR="00EE42B2" w:rsidRDefault="00EE42B2" w:rsidP="00CD6C63">
    <w:pPr>
      <w:pStyle w:val="Footer"/>
      <w:jc w:val="center"/>
    </w:pPr>
    <w:r>
      <w:rPr>
        <w:rStyle w:val="PageNumber"/>
      </w:rPr>
      <w:fldChar w:fldCharType="begin"/>
    </w:r>
    <w:r>
      <w:rPr>
        <w:rStyle w:val="PageNumber"/>
      </w:rPr>
      <w:instrText xml:space="preserve"> PAGE </w:instrText>
    </w:r>
    <w:r>
      <w:rPr>
        <w:rStyle w:val="PageNumber"/>
      </w:rPr>
      <w:fldChar w:fldCharType="separate"/>
    </w:r>
    <w:r>
      <w:rPr>
        <w:rStyle w:val="PageNumber"/>
        <w:noProof/>
      </w:rPr>
      <w:t>41</w:t>
    </w:r>
    <w:r>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356866" w14:textId="77777777" w:rsidR="00FA3CD5" w:rsidRDefault="00FA3CD5">
      <w:r>
        <w:separator/>
      </w:r>
    </w:p>
  </w:footnote>
  <w:footnote w:type="continuationSeparator" w:id="0">
    <w:p w14:paraId="67D67197" w14:textId="77777777" w:rsidR="00FA3CD5" w:rsidRDefault="00FA3CD5">
      <w:r>
        <w:continuationSeparator/>
      </w:r>
    </w:p>
  </w:footnote>
  <w:footnote w:type="continuationNotice" w:id="1">
    <w:p w14:paraId="68986848" w14:textId="77777777" w:rsidR="00FA3CD5" w:rsidRDefault="00FA3CD5"/>
  </w:footnote>
  <w:footnote w:id="2">
    <w:p w14:paraId="27936FEE" w14:textId="77777777" w:rsidR="00EE42B2" w:rsidRPr="00EF06C3" w:rsidRDefault="00EE42B2" w:rsidP="005B7B60">
      <w:pPr>
        <w:shd w:val="clear" w:color="auto" w:fill="FFFFFF"/>
        <w:spacing w:before="91"/>
        <w:ind w:left="29"/>
        <w:rPr>
          <w:rFonts w:ascii="Arial" w:hAnsi="Arial"/>
        </w:rPr>
      </w:pPr>
      <w:r w:rsidRPr="00EF06C3">
        <w:rPr>
          <w:rStyle w:val="FootnoteReference"/>
          <w:rFonts w:ascii="Arial" w:hAnsi="Arial"/>
        </w:rPr>
        <w:footnoteRef/>
      </w:r>
      <w:r w:rsidRPr="00EF06C3">
        <w:rPr>
          <w:rFonts w:ascii="Arial" w:hAnsi="Arial"/>
        </w:rPr>
        <w:t xml:space="preserve"> Focal Area- May incorporate multiple communities, towns or cities. Factors considered in the assessment of human risk and the outlining of a particular focal area include: mosquito habitat, prior virus isolations in surveillance specimens from previous years, human population densities, type and timing of recent isolations of virus in mosquitoes, occurrence of human case(s) in the current or previous years, current and predicted weather patterns, and seasonality of conditions needed to present risk of human disease.</w:t>
      </w:r>
    </w:p>
  </w:footnote>
  <w:footnote w:id="3">
    <w:p w14:paraId="5E39D0C8" w14:textId="77777777" w:rsidR="00EE42B2" w:rsidRPr="00EF06C3" w:rsidRDefault="00EE42B2" w:rsidP="00F5778E">
      <w:pPr>
        <w:shd w:val="clear" w:color="auto" w:fill="FFFFFF"/>
        <w:spacing w:before="91"/>
        <w:ind w:left="29"/>
        <w:rPr>
          <w:rFonts w:ascii="Arial" w:hAnsi="Arial"/>
          <w:sz w:val="20"/>
        </w:rPr>
      </w:pPr>
      <w:r w:rsidRPr="00EF06C3">
        <w:rPr>
          <w:rStyle w:val="FootnoteReference"/>
          <w:rFonts w:ascii="Arial" w:hAnsi="Arial"/>
        </w:rPr>
        <w:footnoteRef/>
      </w:r>
      <w:r w:rsidRPr="00EF06C3">
        <w:rPr>
          <w:rFonts w:ascii="Arial" w:hAnsi="Arial"/>
          <w:sz w:val="20"/>
        </w:rPr>
        <w:t xml:space="preserve"> Focal Area- May incorporate multiple communities, towns or cities. Factors considered in the assessment of human risk and the outlining of a particular focal area include: mosquito habitat, prior virus isolations in surveillance specimens from previous years, human population densities, type and timing of recent isolations of virus in mosquitoes, occurrence of human case(s) in the current or previous years, current and predicted weather patterns, and seasonality of conditions needed to present risk of human disease.</w:t>
      </w:r>
    </w:p>
    <w:p w14:paraId="6B0B61E5" w14:textId="77777777" w:rsidR="00EE42B2" w:rsidRDefault="00EE42B2">
      <w:pPr>
        <w:shd w:val="clear" w:color="auto" w:fill="FFFFFF"/>
        <w:spacing w:before="91"/>
        <w:ind w:left="29"/>
      </w:pPr>
    </w:p>
    <w:p w14:paraId="2EB774D8" w14:textId="77777777" w:rsidR="00EE42B2" w:rsidRDefault="00EE42B2">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120"/>
      <w:gridCol w:w="3120"/>
      <w:gridCol w:w="3120"/>
    </w:tblGrid>
    <w:tr w:rsidR="3845D2E1" w14:paraId="26A3460F" w14:textId="77777777" w:rsidTr="3845D2E1">
      <w:trPr>
        <w:trHeight w:val="300"/>
      </w:trPr>
      <w:tc>
        <w:tcPr>
          <w:tcW w:w="3120" w:type="dxa"/>
        </w:tcPr>
        <w:p w14:paraId="26C908D4" w14:textId="084E3CA6" w:rsidR="3845D2E1" w:rsidRDefault="3845D2E1" w:rsidP="3845D2E1">
          <w:pPr>
            <w:pStyle w:val="Header"/>
            <w:ind w:left="-115"/>
          </w:pPr>
        </w:p>
      </w:tc>
      <w:tc>
        <w:tcPr>
          <w:tcW w:w="3120" w:type="dxa"/>
        </w:tcPr>
        <w:p w14:paraId="4EAEAC68" w14:textId="492AE78E" w:rsidR="3845D2E1" w:rsidRDefault="3845D2E1" w:rsidP="3845D2E1">
          <w:pPr>
            <w:pStyle w:val="Header"/>
            <w:jc w:val="center"/>
          </w:pPr>
        </w:p>
      </w:tc>
      <w:tc>
        <w:tcPr>
          <w:tcW w:w="3120" w:type="dxa"/>
        </w:tcPr>
        <w:p w14:paraId="793A35E2" w14:textId="4B59AC50" w:rsidR="3845D2E1" w:rsidRDefault="3845D2E1" w:rsidP="3845D2E1">
          <w:pPr>
            <w:pStyle w:val="Header"/>
            <w:ind w:right="-115"/>
            <w:jc w:val="right"/>
          </w:pPr>
        </w:p>
      </w:tc>
    </w:tr>
  </w:tbl>
  <w:p w14:paraId="6A41E372" w14:textId="23423337" w:rsidR="3845D2E1" w:rsidRDefault="3845D2E1" w:rsidP="3845D2E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AC23FB" w14:textId="20D1487C" w:rsidR="00EE42B2" w:rsidRDefault="00EE42B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7C0BB" w14:textId="17D672EC" w:rsidR="00EE42B2" w:rsidRDefault="00EE42B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02B1F" w14:textId="60BF2A94" w:rsidR="00EE42B2" w:rsidRDefault="00EE42B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12E410" w14:textId="77777777" w:rsidR="00EE42B2" w:rsidRDefault="00FA3CD5">
    <w:pPr>
      <w:pStyle w:val="Header"/>
    </w:pPr>
    <w:r>
      <w:rPr>
        <w:noProof/>
        <w:color w:val="2B579A"/>
        <w:shd w:val="clear" w:color="auto" w:fill="E6E6E6"/>
      </w:rPr>
      <w:pict w14:anchorId="4AE3720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49" type="#_x0000_t136" style="position:absolute;margin-left:0;margin-top:0;width:500.3pt;height:200.1pt;rotation:315;z-index:-251658752;mso-position-horizontal:center;mso-position-horizontal-relative:margin;mso-position-vertical:center;mso-position-vertical-relative:margin" o:allowincell="f" fillcolor="#bfbfbf [2412]" stroked="f">
          <v:fill opacity=".5"/>
          <v:textpath style="font-family:&quot;Times New Roman&quot;;font-size:1pt" string="DRAFT"/>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D5E9EE" w14:textId="7559C592" w:rsidR="00EE42B2" w:rsidRDefault="00EE42B2">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1E799A" w14:textId="10F07F8C" w:rsidR="00EE42B2" w:rsidRPr="0084000A" w:rsidRDefault="00EE42B2" w:rsidP="0084000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87E77E" w14:textId="390D1096" w:rsidR="00EE42B2" w:rsidRDefault="00EE42B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32E714" w14:textId="454224B5" w:rsidR="00EE42B2" w:rsidRDefault="00EE42B2">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54486E" w14:textId="19039237" w:rsidR="00EE42B2" w:rsidRDefault="00EE42B2">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1E2834" w14:textId="3F0E3219" w:rsidR="00EE42B2" w:rsidRDefault="00EE42B2">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1F82AF" w14:textId="1EA4CF36" w:rsidR="00EE42B2" w:rsidRDefault="00EE42B2">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A1E92F" w14:textId="16366004" w:rsidR="00EE42B2" w:rsidRDefault="00EE42B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4E50C1"/>
    <w:multiLevelType w:val="hybridMultilevel"/>
    <w:tmpl w:val="6B96F564"/>
    <w:lvl w:ilvl="0" w:tplc="FFFFFFFF">
      <w:start w:val="1"/>
      <w:numFmt w:val="decimal"/>
      <w:lvlText w:val="%1."/>
      <w:lvlJc w:val="left"/>
      <w:pPr>
        <w:tabs>
          <w:tab w:val="num" w:pos="720"/>
        </w:tabs>
        <w:ind w:left="720" w:hanging="360"/>
      </w:pPr>
    </w:lvl>
    <w:lvl w:ilvl="1" w:tplc="FFFFFFFF" w:tentative="1">
      <w:start w:val="1"/>
      <w:numFmt w:val="decimal"/>
      <w:lvlText w:val="%2."/>
      <w:lvlJc w:val="left"/>
      <w:pPr>
        <w:tabs>
          <w:tab w:val="num" w:pos="1440"/>
        </w:tabs>
        <w:ind w:left="1440" w:hanging="360"/>
      </w:pPr>
    </w:lvl>
    <w:lvl w:ilvl="2" w:tplc="FFFFFFFF" w:tentative="1">
      <w:start w:val="1"/>
      <w:numFmt w:val="decimal"/>
      <w:lvlText w:val="%3."/>
      <w:lvlJc w:val="left"/>
      <w:pPr>
        <w:tabs>
          <w:tab w:val="num" w:pos="2160"/>
        </w:tabs>
        <w:ind w:left="2160" w:hanging="360"/>
      </w:pPr>
    </w:lvl>
    <w:lvl w:ilvl="3" w:tplc="FFFFFFFF" w:tentative="1">
      <w:start w:val="1"/>
      <w:numFmt w:val="decimal"/>
      <w:lvlText w:val="%4."/>
      <w:lvlJc w:val="left"/>
      <w:pPr>
        <w:tabs>
          <w:tab w:val="num" w:pos="2880"/>
        </w:tabs>
        <w:ind w:left="2880" w:hanging="360"/>
      </w:pPr>
    </w:lvl>
    <w:lvl w:ilvl="4" w:tplc="FFFFFFFF" w:tentative="1">
      <w:start w:val="1"/>
      <w:numFmt w:val="decimal"/>
      <w:lvlText w:val="%5."/>
      <w:lvlJc w:val="left"/>
      <w:pPr>
        <w:tabs>
          <w:tab w:val="num" w:pos="3600"/>
        </w:tabs>
        <w:ind w:left="3600" w:hanging="360"/>
      </w:pPr>
    </w:lvl>
    <w:lvl w:ilvl="5" w:tplc="FFFFFFFF" w:tentative="1">
      <w:start w:val="1"/>
      <w:numFmt w:val="decimal"/>
      <w:lvlText w:val="%6."/>
      <w:lvlJc w:val="left"/>
      <w:pPr>
        <w:tabs>
          <w:tab w:val="num" w:pos="4320"/>
        </w:tabs>
        <w:ind w:left="4320" w:hanging="360"/>
      </w:pPr>
    </w:lvl>
    <w:lvl w:ilvl="6" w:tplc="FFFFFFFF" w:tentative="1">
      <w:start w:val="1"/>
      <w:numFmt w:val="decimal"/>
      <w:lvlText w:val="%7."/>
      <w:lvlJc w:val="left"/>
      <w:pPr>
        <w:tabs>
          <w:tab w:val="num" w:pos="5040"/>
        </w:tabs>
        <w:ind w:left="5040" w:hanging="360"/>
      </w:pPr>
    </w:lvl>
    <w:lvl w:ilvl="7" w:tplc="FFFFFFFF" w:tentative="1">
      <w:start w:val="1"/>
      <w:numFmt w:val="decimal"/>
      <w:lvlText w:val="%8."/>
      <w:lvlJc w:val="left"/>
      <w:pPr>
        <w:tabs>
          <w:tab w:val="num" w:pos="5760"/>
        </w:tabs>
        <w:ind w:left="5760" w:hanging="360"/>
      </w:pPr>
    </w:lvl>
    <w:lvl w:ilvl="8" w:tplc="FFFFFFFF" w:tentative="1">
      <w:start w:val="1"/>
      <w:numFmt w:val="decimal"/>
      <w:lvlText w:val="%9."/>
      <w:lvlJc w:val="left"/>
      <w:pPr>
        <w:tabs>
          <w:tab w:val="num" w:pos="6480"/>
        </w:tabs>
        <w:ind w:left="6480" w:hanging="360"/>
      </w:pPr>
    </w:lvl>
  </w:abstractNum>
  <w:abstractNum w:abstractNumId="1" w15:restartNumberingAfterBreak="0">
    <w:nsid w:val="0A41041B"/>
    <w:multiLevelType w:val="hybridMultilevel"/>
    <w:tmpl w:val="35EA988A"/>
    <w:lvl w:ilvl="0" w:tplc="0409000F">
      <w:start w:val="1"/>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 w15:restartNumberingAfterBreak="0">
    <w:nsid w:val="0E3650B4"/>
    <w:multiLevelType w:val="hybridMultilevel"/>
    <w:tmpl w:val="21D656E2"/>
    <w:lvl w:ilvl="0" w:tplc="B322CD0E">
      <w:start w:val="1"/>
      <w:numFmt w:val="bullet"/>
      <w:lvlText w:val=""/>
      <w:lvlJc w:val="left"/>
      <w:pPr>
        <w:tabs>
          <w:tab w:val="num" w:pos="720"/>
        </w:tabs>
        <w:ind w:left="720" w:hanging="360"/>
      </w:pPr>
      <w:rPr>
        <w:rFonts w:ascii="Symbol" w:hAnsi="Symbol" w:hint="default"/>
        <w:color w:val="000000"/>
      </w:rPr>
    </w:lvl>
    <w:lvl w:ilvl="1" w:tplc="966E7D26">
      <w:numFmt w:val="bullet"/>
      <w:lvlText w:val="•"/>
      <w:lvlJc w:val="left"/>
      <w:pPr>
        <w:ind w:left="1800" w:hanging="720"/>
      </w:pPr>
      <w:rPr>
        <w:rFonts w:ascii="Arial" w:eastAsia="Times New Roman" w:hAnsi="Arial" w:cs="Aria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E5A5771"/>
    <w:multiLevelType w:val="hybridMultilevel"/>
    <w:tmpl w:val="651AF60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EFF00B0"/>
    <w:multiLevelType w:val="hybridMultilevel"/>
    <w:tmpl w:val="0FEC1CA2"/>
    <w:lvl w:ilvl="0" w:tplc="04090001">
      <w:start w:val="1"/>
      <w:numFmt w:val="bullet"/>
      <w:lvlText w:val=""/>
      <w:lvlJc w:val="left"/>
      <w:pPr>
        <w:tabs>
          <w:tab w:val="num" w:pos="1500"/>
        </w:tabs>
        <w:ind w:left="1500" w:hanging="360"/>
      </w:pPr>
      <w:rPr>
        <w:rFonts w:ascii="Symbol" w:hAnsi="Symbol" w:hint="default"/>
      </w:rPr>
    </w:lvl>
    <w:lvl w:ilvl="1" w:tplc="04090003" w:tentative="1">
      <w:start w:val="1"/>
      <w:numFmt w:val="bullet"/>
      <w:lvlText w:val="o"/>
      <w:lvlJc w:val="left"/>
      <w:pPr>
        <w:tabs>
          <w:tab w:val="num" w:pos="2220"/>
        </w:tabs>
        <w:ind w:left="2220" w:hanging="360"/>
      </w:pPr>
      <w:rPr>
        <w:rFonts w:ascii="Courier New" w:hAnsi="Courier New" w:cs="Arial" w:hint="default"/>
      </w:rPr>
    </w:lvl>
    <w:lvl w:ilvl="2" w:tplc="04090005" w:tentative="1">
      <w:start w:val="1"/>
      <w:numFmt w:val="bullet"/>
      <w:lvlText w:val=""/>
      <w:lvlJc w:val="left"/>
      <w:pPr>
        <w:tabs>
          <w:tab w:val="num" w:pos="2940"/>
        </w:tabs>
        <w:ind w:left="2940" w:hanging="360"/>
      </w:pPr>
      <w:rPr>
        <w:rFonts w:ascii="Wingdings" w:hAnsi="Wingdings" w:hint="default"/>
      </w:rPr>
    </w:lvl>
    <w:lvl w:ilvl="3" w:tplc="04090001" w:tentative="1">
      <w:start w:val="1"/>
      <w:numFmt w:val="bullet"/>
      <w:lvlText w:val=""/>
      <w:lvlJc w:val="left"/>
      <w:pPr>
        <w:tabs>
          <w:tab w:val="num" w:pos="3660"/>
        </w:tabs>
        <w:ind w:left="3660" w:hanging="360"/>
      </w:pPr>
      <w:rPr>
        <w:rFonts w:ascii="Symbol" w:hAnsi="Symbol" w:hint="default"/>
      </w:rPr>
    </w:lvl>
    <w:lvl w:ilvl="4" w:tplc="04090003" w:tentative="1">
      <w:start w:val="1"/>
      <w:numFmt w:val="bullet"/>
      <w:lvlText w:val="o"/>
      <w:lvlJc w:val="left"/>
      <w:pPr>
        <w:tabs>
          <w:tab w:val="num" w:pos="4380"/>
        </w:tabs>
        <w:ind w:left="4380" w:hanging="360"/>
      </w:pPr>
      <w:rPr>
        <w:rFonts w:ascii="Courier New" w:hAnsi="Courier New" w:cs="Arial" w:hint="default"/>
      </w:rPr>
    </w:lvl>
    <w:lvl w:ilvl="5" w:tplc="04090005" w:tentative="1">
      <w:start w:val="1"/>
      <w:numFmt w:val="bullet"/>
      <w:lvlText w:val=""/>
      <w:lvlJc w:val="left"/>
      <w:pPr>
        <w:tabs>
          <w:tab w:val="num" w:pos="5100"/>
        </w:tabs>
        <w:ind w:left="5100" w:hanging="360"/>
      </w:pPr>
      <w:rPr>
        <w:rFonts w:ascii="Wingdings" w:hAnsi="Wingdings" w:hint="default"/>
      </w:rPr>
    </w:lvl>
    <w:lvl w:ilvl="6" w:tplc="04090001" w:tentative="1">
      <w:start w:val="1"/>
      <w:numFmt w:val="bullet"/>
      <w:lvlText w:val=""/>
      <w:lvlJc w:val="left"/>
      <w:pPr>
        <w:tabs>
          <w:tab w:val="num" w:pos="5820"/>
        </w:tabs>
        <w:ind w:left="5820" w:hanging="360"/>
      </w:pPr>
      <w:rPr>
        <w:rFonts w:ascii="Symbol" w:hAnsi="Symbol" w:hint="default"/>
      </w:rPr>
    </w:lvl>
    <w:lvl w:ilvl="7" w:tplc="04090003" w:tentative="1">
      <w:start w:val="1"/>
      <w:numFmt w:val="bullet"/>
      <w:lvlText w:val="o"/>
      <w:lvlJc w:val="left"/>
      <w:pPr>
        <w:tabs>
          <w:tab w:val="num" w:pos="6540"/>
        </w:tabs>
        <w:ind w:left="6540" w:hanging="360"/>
      </w:pPr>
      <w:rPr>
        <w:rFonts w:ascii="Courier New" w:hAnsi="Courier New" w:cs="Arial" w:hint="default"/>
      </w:rPr>
    </w:lvl>
    <w:lvl w:ilvl="8" w:tplc="04090005" w:tentative="1">
      <w:start w:val="1"/>
      <w:numFmt w:val="bullet"/>
      <w:lvlText w:val=""/>
      <w:lvlJc w:val="left"/>
      <w:pPr>
        <w:tabs>
          <w:tab w:val="num" w:pos="7260"/>
        </w:tabs>
        <w:ind w:left="7260" w:hanging="360"/>
      </w:pPr>
      <w:rPr>
        <w:rFonts w:ascii="Wingdings" w:hAnsi="Wingdings" w:hint="default"/>
      </w:rPr>
    </w:lvl>
  </w:abstractNum>
  <w:abstractNum w:abstractNumId="5" w15:restartNumberingAfterBreak="0">
    <w:nsid w:val="15551601"/>
    <w:multiLevelType w:val="hybridMultilevel"/>
    <w:tmpl w:val="4B72C01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5F76C13"/>
    <w:multiLevelType w:val="hybridMultilevel"/>
    <w:tmpl w:val="02C6E476"/>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15:restartNumberingAfterBreak="0">
    <w:nsid w:val="189D0088"/>
    <w:multiLevelType w:val="hybridMultilevel"/>
    <w:tmpl w:val="568E0C2A"/>
    <w:lvl w:ilvl="0" w:tplc="0409000F">
      <w:start w:val="1"/>
      <w:numFmt w:val="decimal"/>
      <w:lvlText w:val="%1."/>
      <w:lvlJc w:val="left"/>
      <w:pPr>
        <w:ind w:left="720" w:hanging="360"/>
      </w:pPr>
    </w:lvl>
    <w:lvl w:ilvl="1" w:tplc="04090019">
      <w:start w:val="1"/>
      <w:numFmt w:val="decimal"/>
      <w:lvlText w:val="%2."/>
      <w:lvlJc w:val="left"/>
      <w:pPr>
        <w:tabs>
          <w:tab w:val="num" w:pos="1440"/>
        </w:tabs>
        <w:ind w:left="1440" w:hanging="360"/>
      </w:pPr>
    </w:lvl>
    <w:lvl w:ilvl="2" w:tplc="0409001B">
      <w:start w:val="1"/>
      <w:numFmt w:val="decimal"/>
      <w:lvlText w:val="%3."/>
      <w:lvlJc w:val="left"/>
      <w:pPr>
        <w:tabs>
          <w:tab w:val="num" w:pos="2160"/>
        </w:tabs>
        <w:ind w:left="2160" w:hanging="360"/>
      </w:pPr>
    </w:lvl>
    <w:lvl w:ilvl="3" w:tplc="0409000F">
      <w:start w:val="1"/>
      <w:numFmt w:val="decimal"/>
      <w:lvlText w:val="%4."/>
      <w:lvlJc w:val="left"/>
      <w:pPr>
        <w:tabs>
          <w:tab w:val="num" w:pos="2880"/>
        </w:tabs>
        <w:ind w:left="2880" w:hanging="360"/>
      </w:pPr>
    </w:lvl>
    <w:lvl w:ilvl="4" w:tplc="04090019">
      <w:start w:val="1"/>
      <w:numFmt w:val="decimal"/>
      <w:lvlText w:val="%5."/>
      <w:lvlJc w:val="left"/>
      <w:pPr>
        <w:tabs>
          <w:tab w:val="num" w:pos="3600"/>
        </w:tabs>
        <w:ind w:left="3600" w:hanging="360"/>
      </w:pPr>
    </w:lvl>
    <w:lvl w:ilvl="5" w:tplc="0409001B">
      <w:start w:val="1"/>
      <w:numFmt w:val="decimal"/>
      <w:lvlText w:val="%6."/>
      <w:lvlJc w:val="left"/>
      <w:pPr>
        <w:tabs>
          <w:tab w:val="num" w:pos="4320"/>
        </w:tabs>
        <w:ind w:left="4320" w:hanging="360"/>
      </w:pPr>
    </w:lvl>
    <w:lvl w:ilvl="6" w:tplc="0409000F">
      <w:start w:val="1"/>
      <w:numFmt w:val="decimal"/>
      <w:lvlText w:val="%7."/>
      <w:lvlJc w:val="left"/>
      <w:pPr>
        <w:tabs>
          <w:tab w:val="num" w:pos="5040"/>
        </w:tabs>
        <w:ind w:left="5040" w:hanging="360"/>
      </w:pPr>
    </w:lvl>
    <w:lvl w:ilvl="7" w:tplc="04090019">
      <w:start w:val="1"/>
      <w:numFmt w:val="decimal"/>
      <w:lvlText w:val="%8."/>
      <w:lvlJc w:val="left"/>
      <w:pPr>
        <w:tabs>
          <w:tab w:val="num" w:pos="5760"/>
        </w:tabs>
        <w:ind w:left="5760" w:hanging="360"/>
      </w:pPr>
    </w:lvl>
    <w:lvl w:ilvl="8" w:tplc="0409001B">
      <w:start w:val="1"/>
      <w:numFmt w:val="decimal"/>
      <w:lvlText w:val="%9."/>
      <w:lvlJc w:val="left"/>
      <w:pPr>
        <w:tabs>
          <w:tab w:val="num" w:pos="6480"/>
        </w:tabs>
        <w:ind w:left="6480" w:hanging="360"/>
      </w:pPr>
    </w:lvl>
  </w:abstractNum>
  <w:abstractNum w:abstractNumId="8" w15:restartNumberingAfterBreak="0">
    <w:nsid w:val="18C6080E"/>
    <w:multiLevelType w:val="hybridMultilevel"/>
    <w:tmpl w:val="2A7C2A80"/>
    <w:lvl w:ilvl="0" w:tplc="167623B0">
      <w:start w:val="1"/>
      <w:numFmt w:val="bullet"/>
      <w:lvlText w:val=""/>
      <w:lvlJc w:val="left"/>
      <w:pPr>
        <w:tabs>
          <w:tab w:val="num" w:pos="1008"/>
        </w:tabs>
        <w:ind w:left="780" w:firstLine="0"/>
      </w:pPr>
      <w:rPr>
        <w:rFonts w:ascii="Symbol" w:hAnsi="Symbol" w:hint="default"/>
      </w:rPr>
    </w:lvl>
    <w:lvl w:ilvl="1" w:tplc="04090003" w:tentative="1">
      <w:start w:val="1"/>
      <w:numFmt w:val="bullet"/>
      <w:lvlText w:val="o"/>
      <w:lvlJc w:val="left"/>
      <w:pPr>
        <w:tabs>
          <w:tab w:val="num" w:pos="2160"/>
        </w:tabs>
        <w:ind w:left="2160" w:hanging="360"/>
      </w:pPr>
      <w:rPr>
        <w:rFonts w:ascii="Courier New" w:hAnsi="Courier New" w:cs="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cs="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cs="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9" w15:restartNumberingAfterBreak="0">
    <w:nsid w:val="1A7D5994"/>
    <w:multiLevelType w:val="hybridMultilevel"/>
    <w:tmpl w:val="9A9E1BAA"/>
    <w:lvl w:ilvl="0" w:tplc="BA106E9A">
      <w:start w:val="1"/>
      <w:numFmt w:val="bullet"/>
      <w:lvlText w:val=""/>
      <w:lvlJc w:val="left"/>
      <w:pPr>
        <w:tabs>
          <w:tab w:val="num" w:pos="360"/>
        </w:tabs>
        <w:ind w:left="72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cs="Arial"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Arial"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Arial"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10" w15:restartNumberingAfterBreak="0">
    <w:nsid w:val="1DD413A3"/>
    <w:multiLevelType w:val="hybridMultilevel"/>
    <w:tmpl w:val="297E1254"/>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252129E5"/>
    <w:multiLevelType w:val="hybridMultilevel"/>
    <w:tmpl w:val="0114DD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58C36C3"/>
    <w:multiLevelType w:val="hybridMultilevel"/>
    <w:tmpl w:val="3FE8F80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3" w15:restartNumberingAfterBreak="0">
    <w:nsid w:val="288949D7"/>
    <w:multiLevelType w:val="hybridMultilevel"/>
    <w:tmpl w:val="0D16435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3275D0"/>
    <w:multiLevelType w:val="hybridMultilevel"/>
    <w:tmpl w:val="2662EF9A"/>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2B094115"/>
    <w:multiLevelType w:val="hybridMultilevel"/>
    <w:tmpl w:val="E3B2BD22"/>
    <w:lvl w:ilvl="0" w:tplc="A3A46B24">
      <w:start w:val="1"/>
      <w:numFmt w:val="bullet"/>
      <w:lvlText w:val=""/>
      <w:lvlJc w:val="left"/>
      <w:pPr>
        <w:tabs>
          <w:tab w:val="num" w:pos="1080"/>
        </w:tabs>
        <w:ind w:left="720" w:firstLine="0"/>
      </w:pPr>
      <w:rPr>
        <w:rFonts w:ascii="Symbol" w:hAnsi="Symbol" w:hint="default"/>
      </w:rPr>
    </w:lvl>
    <w:lvl w:ilvl="1" w:tplc="04090003" w:tentative="1">
      <w:start w:val="1"/>
      <w:numFmt w:val="bullet"/>
      <w:lvlText w:val="o"/>
      <w:lvlJc w:val="left"/>
      <w:pPr>
        <w:tabs>
          <w:tab w:val="num" w:pos="2160"/>
        </w:tabs>
        <w:ind w:left="2160" w:hanging="360"/>
      </w:pPr>
      <w:rPr>
        <w:rFonts w:ascii="Courier New" w:hAnsi="Courier New" w:cs="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cs="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cs="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16" w15:restartNumberingAfterBreak="0">
    <w:nsid w:val="2BF16CE8"/>
    <w:multiLevelType w:val="hybridMultilevel"/>
    <w:tmpl w:val="EEF00D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EF77BD6"/>
    <w:multiLevelType w:val="hybridMultilevel"/>
    <w:tmpl w:val="E8AEE9C4"/>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FCA1585"/>
    <w:multiLevelType w:val="hybridMultilevel"/>
    <w:tmpl w:val="AA0ADA36"/>
    <w:lvl w:ilvl="0" w:tplc="295048B8">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1F66EE4"/>
    <w:multiLevelType w:val="hybridMultilevel"/>
    <w:tmpl w:val="E4A8B5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9B1786C"/>
    <w:multiLevelType w:val="hybridMultilevel"/>
    <w:tmpl w:val="40E60F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9D31F07"/>
    <w:multiLevelType w:val="hybridMultilevel"/>
    <w:tmpl w:val="EC10AA42"/>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4154634C"/>
    <w:multiLevelType w:val="hybridMultilevel"/>
    <w:tmpl w:val="5DDC2B1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41E661DD"/>
    <w:multiLevelType w:val="hybridMultilevel"/>
    <w:tmpl w:val="A0C2C0C2"/>
    <w:lvl w:ilvl="0" w:tplc="B322CD0E">
      <w:start w:val="1"/>
      <w:numFmt w:val="bullet"/>
      <w:lvlText w:val=""/>
      <w:lvlJc w:val="left"/>
      <w:pPr>
        <w:tabs>
          <w:tab w:val="num" w:pos="720"/>
        </w:tabs>
        <w:ind w:left="720" w:hanging="360"/>
      </w:pPr>
      <w:rPr>
        <w:rFonts w:ascii="Symbol" w:hAnsi="Symbol" w:hint="default"/>
        <w:color w:val="000000"/>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6D05B38"/>
    <w:multiLevelType w:val="hybridMultilevel"/>
    <w:tmpl w:val="745A1A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8CB5AE2"/>
    <w:multiLevelType w:val="hybridMultilevel"/>
    <w:tmpl w:val="BE125D86"/>
    <w:lvl w:ilvl="0" w:tplc="295048B8">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4DF03279"/>
    <w:multiLevelType w:val="hybridMultilevel"/>
    <w:tmpl w:val="FBE65B40"/>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50AF0A95"/>
    <w:multiLevelType w:val="hybridMultilevel"/>
    <w:tmpl w:val="F0B6FC24"/>
    <w:lvl w:ilvl="0" w:tplc="B322CD0E">
      <w:start w:val="1"/>
      <w:numFmt w:val="bullet"/>
      <w:lvlText w:val=""/>
      <w:lvlJc w:val="left"/>
      <w:pPr>
        <w:tabs>
          <w:tab w:val="num" w:pos="720"/>
        </w:tabs>
        <w:ind w:left="720" w:hanging="360"/>
      </w:pPr>
      <w:rPr>
        <w:rFonts w:ascii="Symbol" w:hAnsi="Symbol" w:hint="default"/>
        <w:color w:val="000000"/>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52827BD8"/>
    <w:multiLevelType w:val="hybridMultilevel"/>
    <w:tmpl w:val="A40E318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9" w15:restartNumberingAfterBreak="0">
    <w:nsid w:val="57F0614A"/>
    <w:multiLevelType w:val="hybridMultilevel"/>
    <w:tmpl w:val="C646E8A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9A25A56"/>
    <w:multiLevelType w:val="hybridMultilevel"/>
    <w:tmpl w:val="9D22A330"/>
    <w:lvl w:ilvl="0" w:tplc="BA106E9A">
      <w:start w:val="1"/>
      <w:numFmt w:val="bullet"/>
      <w:lvlText w:val=""/>
      <w:lvlJc w:val="left"/>
      <w:pPr>
        <w:tabs>
          <w:tab w:val="num" w:pos="0"/>
        </w:tabs>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Aria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Aria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Aria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5D986480"/>
    <w:multiLevelType w:val="hybridMultilevel"/>
    <w:tmpl w:val="E3AA884E"/>
    <w:lvl w:ilvl="0" w:tplc="295048B8">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5F017891"/>
    <w:multiLevelType w:val="hybridMultilevel"/>
    <w:tmpl w:val="5130136C"/>
    <w:lvl w:ilvl="0" w:tplc="295048B8">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03F2955"/>
    <w:multiLevelType w:val="hybridMultilevel"/>
    <w:tmpl w:val="95BAA5F2"/>
    <w:lvl w:ilvl="0" w:tplc="BA106E9A">
      <w:start w:val="1"/>
      <w:numFmt w:val="bullet"/>
      <w:lvlText w:val=""/>
      <w:lvlJc w:val="left"/>
      <w:pPr>
        <w:tabs>
          <w:tab w:val="num" w:pos="0"/>
        </w:tabs>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Aria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Aria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Aria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621D3A1F"/>
    <w:multiLevelType w:val="hybridMultilevel"/>
    <w:tmpl w:val="E1C60B22"/>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Arial"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Arial"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Arial"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5" w15:restartNumberingAfterBreak="0">
    <w:nsid w:val="735856E2"/>
    <w:multiLevelType w:val="hybridMultilevel"/>
    <w:tmpl w:val="DA28E290"/>
    <w:lvl w:ilvl="0" w:tplc="295048B8">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4761A0C"/>
    <w:multiLevelType w:val="hybridMultilevel"/>
    <w:tmpl w:val="F786798A"/>
    <w:lvl w:ilvl="0" w:tplc="04090001">
      <w:start w:val="1"/>
      <w:numFmt w:val="bullet"/>
      <w:lvlText w:val=""/>
      <w:lvlJc w:val="left"/>
      <w:pPr>
        <w:tabs>
          <w:tab w:val="num" w:pos="780"/>
        </w:tabs>
        <w:ind w:left="780" w:hanging="360"/>
      </w:pPr>
      <w:rPr>
        <w:rFonts w:ascii="Symbol" w:hAnsi="Symbol" w:hint="default"/>
      </w:rPr>
    </w:lvl>
    <w:lvl w:ilvl="1" w:tplc="04090003" w:tentative="1">
      <w:start w:val="1"/>
      <w:numFmt w:val="bullet"/>
      <w:lvlText w:val="o"/>
      <w:lvlJc w:val="left"/>
      <w:pPr>
        <w:tabs>
          <w:tab w:val="num" w:pos="1500"/>
        </w:tabs>
        <w:ind w:left="1500" w:hanging="360"/>
      </w:pPr>
      <w:rPr>
        <w:rFonts w:ascii="Courier New" w:hAnsi="Courier New" w:cs="Courier New" w:hint="default"/>
      </w:rPr>
    </w:lvl>
    <w:lvl w:ilvl="2" w:tplc="04090005" w:tentative="1">
      <w:start w:val="1"/>
      <w:numFmt w:val="bullet"/>
      <w:lvlText w:val=""/>
      <w:lvlJc w:val="left"/>
      <w:pPr>
        <w:tabs>
          <w:tab w:val="num" w:pos="2220"/>
        </w:tabs>
        <w:ind w:left="2220" w:hanging="360"/>
      </w:pPr>
      <w:rPr>
        <w:rFonts w:ascii="Wingdings" w:hAnsi="Wingdings" w:hint="default"/>
      </w:rPr>
    </w:lvl>
    <w:lvl w:ilvl="3" w:tplc="04090001" w:tentative="1">
      <w:start w:val="1"/>
      <w:numFmt w:val="bullet"/>
      <w:lvlText w:val=""/>
      <w:lvlJc w:val="left"/>
      <w:pPr>
        <w:tabs>
          <w:tab w:val="num" w:pos="2940"/>
        </w:tabs>
        <w:ind w:left="2940" w:hanging="360"/>
      </w:pPr>
      <w:rPr>
        <w:rFonts w:ascii="Symbol" w:hAnsi="Symbol" w:hint="default"/>
      </w:rPr>
    </w:lvl>
    <w:lvl w:ilvl="4" w:tplc="04090003" w:tentative="1">
      <w:start w:val="1"/>
      <w:numFmt w:val="bullet"/>
      <w:lvlText w:val="o"/>
      <w:lvlJc w:val="left"/>
      <w:pPr>
        <w:tabs>
          <w:tab w:val="num" w:pos="3660"/>
        </w:tabs>
        <w:ind w:left="3660" w:hanging="360"/>
      </w:pPr>
      <w:rPr>
        <w:rFonts w:ascii="Courier New" w:hAnsi="Courier New" w:cs="Courier New" w:hint="default"/>
      </w:rPr>
    </w:lvl>
    <w:lvl w:ilvl="5" w:tplc="04090005" w:tentative="1">
      <w:start w:val="1"/>
      <w:numFmt w:val="bullet"/>
      <w:lvlText w:val=""/>
      <w:lvlJc w:val="left"/>
      <w:pPr>
        <w:tabs>
          <w:tab w:val="num" w:pos="4380"/>
        </w:tabs>
        <w:ind w:left="4380" w:hanging="360"/>
      </w:pPr>
      <w:rPr>
        <w:rFonts w:ascii="Wingdings" w:hAnsi="Wingdings" w:hint="default"/>
      </w:rPr>
    </w:lvl>
    <w:lvl w:ilvl="6" w:tplc="04090001" w:tentative="1">
      <w:start w:val="1"/>
      <w:numFmt w:val="bullet"/>
      <w:lvlText w:val=""/>
      <w:lvlJc w:val="left"/>
      <w:pPr>
        <w:tabs>
          <w:tab w:val="num" w:pos="5100"/>
        </w:tabs>
        <w:ind w:left="5100" w:hanging="360"/>
      </w:pPr>
      <w:rPr>
        <w:rFonts w:ascii="Symbol" w:hAnsi="Symbol" w:hint="default"/>
      </w:rPr>
    </w:lvl>
    <w:lvl w:ilvl="7" w:tplc="04090003" w:tentative="1">
      <w:start w:val="1"/>
      <w:numFmt w:val="bullet"/>
      <w:lvlText w:val="o"/>
      <w:lvlJc w:val="left"/>
      <w:pPr>
        <w:tabs>
          <w:tab w:val="num" w:pos="5820"/>
        </w:tabs>
        <w:ind w:left="5820" w:hanging="360"/>
      </w:pPr>
      <w:rPr>
        <w:rFonts w:ascii="Courier New" w:hAnsi="Courier New" w:cs="Courier New" w:hint="default"/>
      </w:rPr>
    </w:lvl>
    <w:lvl w:ilvl="8" w:tplc="04090005" w:tentative="1">
      <w:start w:val="1"/>
      <w:numFmt w:val="bullet"/>
      <w:lvlText w:val=""/>
      <w:lvlJc w:val="left"/>
      <w:pPr>
        <w:tabs>
          <w:tab w:val="num" w:pos="6540"/>
        </w:tabs>
        <w:ind w:left="6540" w:hanging="360"/>
      </w:pPr>
      <w:rPr>
        <w:rFonts w:ascii="Wingdings" w:hAnsi="Wingdings" w:hint="default"/>
      </w:rPr>
    </w:lvl>
  </w:abstractNum>
  <w:abstractNum w:abstractNumId="37" w15:restartNumberingAfterBreak="0">
    <w:nsid w:val="766540F1"/>
    <w:multiLevelType w:val="hybridMultilevel"/>
    <w:tmpl w:val="405EE6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7DAC0A71"/>
    <w:multiLevelType w:val="hybridMultilevel"/>
    <w:tmpl w:val="847AE2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047342876">
    <w:abstractNumId w:val="0"/>
  </w:num>
  <w:num w:numId="2" w16cid:durableId="242614614">
    <w:abstractNumId w:val="34"/>
  </w:num>
  <w:num w:numId="3" w16cid:durableId="1855148348">
    <w:abstractNumId w:val="4"/>
  </w:num>
  <w:num w:numId="4" w16cid:durableId="931664754">
    <w:abstractNumId w:val="33"/>
  </w:num>
  <w:num w:numId="5" w16cid:durableId="824317572">
    <w:abstractNumId w:val="30"/>
  </w:num>
  <w:num w:numId="6" w16cid:durableId="189609538">
    <w:abstractNumId w:val="9"/>
  </w:num>
  <w:num w:numId="7" w16cid:durableId="78631864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790078425">
    <w:abstractNumId w:val="1"/>
  </w:num>
  <w:num w:numId="9" w16cid:durableId="1857426662">
    <w:abstractNumId w:val="10"/>
  </w:num>
  <w:num w:numId="10" w16cid:durableId="1852179912">
    <w:abstractNumId w:val="36"/>
  </w:num>
  <w:num w:numId="11" w16cid:durableId="2082293208">
    <w:abstractNumId w:val="17"/>
  </w:num>
  <w:num w:numId="12" w16cid:durableId="683553823">
    <w:abstractNumId w:val="27"/>
  </w:num>
  <w:num w:numId="13" w16cid:durableId="934289837">
    <w:abstractNumId w:val="22"/>
  </w:num>
  <w:num w:numId="14" w16cid:durableId="378554044">
    <w:abstractNumId w:val="15"/>
  </w:num>
  <w:num w:numId="15" w16cid:durableId="1551696195">
    <w:abstractNumId w:val="8"/>
  </w:num>
  <w:num w:numId="16" w16cid:durableId="403261103">
    <w:abstractNumId w:val="2"/>
  </w:num>
  <w:num w:numId="17" w16cid:durableId="1559631977">
    <w:abstractNumId w:val="21"/>
  </w:num>
  <w:num w:numId="18" w16cid:durableId="689910203">
    <w:abstractNumId w:val="13"/>
  </w:num>
  <w:num w:numId="19" w16cid:durableId="98836336">
    <w:abstractNumId w:val="5"/>
  </w:num>
  <w:num w:numId="20" w16cid:durableId="1220359293">
    <w:abstractNumId w:val="26"/>
  </w:num>
  <w:num w:numId="21" w16cid:durableId="1408653295">
    <w:abstractNumId w:val="6"/>
  </w:num>
  <w:num w:numId="22" w16cid:durableId="773479865">
    <w:abstractNumId w:val="16"/>
  </w:num>
  <w:num w:numId="23" w16cid:durableId="1393699125">
    <w:abstractNumId w:val="25"/>
  </w:num>
  <w:num w:numId="24" w16cid:durableId="193660799">
    <w:abstractNumId w:val="31"/>
  </w:num>
  <w:num w:numId="25" w16cid:durableId="1083646313">
    <w:abstractNumId w:val="32"/>
  </w:num>
  <w:num w:numId="26" w16cid:durableId="2063480160">
    <w:abstractNumId w:val="35"/>
  </w:num>
  <w:num w:numId="27" w16cid:durableId="1381052699">
    <w:abstractNumId w:val="18"/>
  </w:num>
  <w:num w:numId="28" w16cid:durableId="82117258">
    <w:abstractNumId w:val="29"/>
  </w:num>
  <w:num w:numId="29" w16cid:durableId="217016052">
    <w:abstractNumId w:val="28"/>
  </w:num>
  <w:num w:numId="30" w16cid:durableId="1695229479">
    <w:abstractNumId w:val="14"/>
  </w:num>
  <w:num w:numId="31" w16cid:durableId="1858693641">
    <w:abstractNumId w:val="12"/>
  </w:num>
  <w:num w:numId="32" w16cid:durableId="413284255">
    <w:abstractNumId w:val="24"/>
  </w:num>
  <w:num w:numId="33" w16cid:durableId="517697170">
    <w:abstractNumId w:val="20"/>
  </w:num>
  <w:num w:numId="34" w16cid:durableId="451633225">
    <w:abstractNumId w:val="38"/>
  </w:num>
  <w:num w:numId="35" w16cid:durableId="304970358">
    <w:abstractNumId w:val="19"/>
  </w:num>
  <w:num w:numId="36" w16cid:durableId="1394113415">
    <w:abstractNumId w:val="23"/>
  </w:num>
  <w:num w:numId="37" w16cid:durableId="780956729">
    <w:abstractNumId w:val="37"/>
  </w:num>
  <w:num w:numId="38" w16cid:durableId="1424647915">
    <w:abstractNumId w:val="11"/>
  </w:num>
  <w:num w:numId="39" w16cid:durableId="1969512855">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109CB"/>
    <w:rsid w:val="00000606"/>
    <w:rsid w:val="00003536"/>
    <w:rsid w:val="00003C86"/>
    <w:rsid w:val="00004956"/>
    <w:rsid w:val="00004E6D"/>
    <w:rsid w:val="000074AE"/>
    <w:rsid w:val="0001001F"/>
    <w:rsid w:val="000109CB"/>
    <w:rsid w:val="00010A40"/>
    <w:rsid w:val="00010C5D"/>
    <w:rsid w:val="00012068"/>
    <w:rsid w:val="000124D2"/>
    <w:rsid w:val="000154F2"/>
    <w:rsid w:val="00015666"/>
    <w:rsid w:val="00020519"/>
    <w:rsid w:val="00020C23"/>
    <w:rsid w:val="000214CB"/>
    <w:rsid w:val="00021E5D"/>
    <w:rsid w:val="00026985"/>
    <w:rsid w:val="00027693"/>
    <w:rsid w:val="00030422"/>
    <w:rsid w:val="00031586"/>
    <w:rsid w:val="00031929"/>
    <w:rsid w:val="00033ECC"/>
    <w:rsid w:val="0003591F"/>
    <w:rsid w:val="00035B51"/>
    <w:rsid w:val="000403B4"/>
    <w:rsid w:val="000413B8"/>
    <w:rsid w:val="0004217D"/>
    <w:rsid w:val="00045134"/>
    <w:rsid w:val="00046FC7"/>
    <w:rsid w:val="00051102"/>
    <w:rsid w:val="00053AF1"/>
    <w:rsid w:val="00055199"/>
    <w:rsid w:val="000635E9"/>
    <w:rsid w:val="00064394"/>
    <w:rsid w:val="0006463A"/>
    <w:rsid w:val="00064AF7"/>
    <w:rsid w:val="00065035"/>
    <w:rsid w:val="0006561A"/>
    <w:rsid w:val="00065DE6"/>
    <w:rsid w:val="00065EEA"/>
    <w:rsid w:val="00072D02"/>
    <w:rsid w:val="00073039"/>
    <w:rsid w:val="000756A9"/>
    <w:rsid w:val="000762EC"/>
    <w:rsid w:val="00076698"/>
    <w:rsid w:val="00077403"/>
    <w:rsid w:val="000811D4"/>
    <w:rsid w:val="00084000"/>
    <w:rsid w:val="00085713"/>
    <w:rsid w:val="000858B6"/>
    <w:rsid w:val="00086449"/>
    <w:rsid w:val="00086F47"/>
    <w:rsid w:val="0009071F"/>
    <w:rsid w:val="00094F39"/>
    <w:rsid w:val="000A22AD"/>
    <w:rsid w:val="000A312D"/>
    <w:rsid w:val="000A5A91"/>
    <w:rsid w:val="000A6349"/>
    <w:rsid w:val="000A68C6"/>
    <w:rsid w:val="000B025D"/>
    <w:rsid w:val="000B0662"/>
    <w:rsid w:val="000B0A82"/>
    <w:rsid w:val="000B1B9A"/>
    <w:rsid w:val="000B3FEB"/>
    <w:rsid w:val="000B4CA3"/>
    <w:rsid w:val="000B652F"/>
    <w:rsid w:val="000B7671"/>
    <w:rsid w:val="000C0422"/>
    <w:rsid w:val="000C11F6"/>
    <w:rsid w:val="000C33B4"/>
    <w:rsid w:val="000C69D4"/>
    <w:rsid w:val="000C6DFA"/>
    <w:rsid w:val="000C7932"/>
    <w:rsid w:val="000D151E"/>
    <w:rsid w:val="000D4E23"/>
    <w:rsid w:val="000D4FF7"/>
    <w:rsid w:val="000D5DE9"/>
    <w:rsid w:val="000D6F7E"/>
    <w:rsid w:val="000D777F"/>
    <w:rsid w:val="000E0F30"/>
    <w:rsid w:val="000E1243"/>
    <w:rsid w:val="000E1464"/>
    <w:rsid w:val="000E200B"/>
    <w:rsid w:val="000E22CE"/>
    <w:rsid w:val="000E5F64"/>
    <w:rsid w:val="000E7143"/>
    <w:rsid w:val="000E751E"/>
    <w:rsid w:val="000E7622"/>
    <w:rsid w:val="000F04CA"/>
    <w:rsid w:val="000F1342"/>
    <w:rsid w:val="000F1869"/>
    <w:rsid w:val="000F37C1"/>
    <w:rsid w:val="000F48DB"/>
    <w:rsid w:val="000F54D6"/>
    <w:rsid w:val="000F6EFF"/>
    <w:rsid w:val="000F7467"/>
    <w:rsid w:val="000F7DE8"/>
    <w:rsid w:val="001030D5"/>
    <w:rsid w:val="001037F0"/>
    <w:rsid w:val="00103F22"/>
    <w:rsid w:val="0010484D"/>
    <w:rsid w:val="001071B6"/>
    <w:rsid w:val="0011145E"/>
    <w:rsid w:val="00113DD3"/>
    <w:rsid w:val="00114CE9"/>
    <w:rsid w:val="0011506F"/>
    <w:rsid w:val="001152DF"/>
    <w:rsid w:val="00120E77"/>
    <w:rsid w:val="00122F6B"/>
    <w:rsid w:val="00123692"/>
    <w:rsid w:val="00126525"/>
    <w:rsid w:val="00126FD4"/>
    <w:rsid w:val="0012707A"/>
    <w:rsid w:val="001275EE"/>
    <w:rsid w:val="00132AF1"/>
    <w:rsid w:val="001346FB"/>
    <w:rsid w:val="00136EAD"/>
    <w:rsid w:val="0014169E"/>
    <w:rsid w:val="0015144E"/>
    <w:rsid w:val="00151D23"/>
    <w:rsid w:val="001545AD"/>
    <w:rsid w:val="00154E5D"/>
    <w:rsid w:val="001617CA"/>
    <w:rsid w:val="001637CB"/>
    <w:rsid w:val="00164B15"/>
    <w:rsid w:val="00166100"/>
    <w:rsid w:val="001679B4"/>
    <w:rsid w:val="00170846"/>
    <w:rsid w:val="001713D4"/>
    <w:rsid w:val="00172E10"/>
    <w:rsid w:val="00175319"/>
    <w:rsid w:val="00175D62"/>
    <w:rsid w:val="00176B51"/>
    <w:rsid w:val="001771BC"/>
    <w:rsid w:val="00180EA1"/>
    <w:rsid w:val="00182107"/>
    <w:rsid w:val="00182688"/>
    <w:rsid w:val="00182832"/>
    <w:rsid w:val="00182E99"/>
    <w:rsid w:val="00183791"/>
    <w:rsid w:val="0018715D"/>
    <w:rsid w:val="00187622"/>
    <w:rsid w:val="00192AB3"/>
    <w:rsid w:val="00193EF3"/>
    <w:rsid w:val="001956EE"/>
    <w:rsid w:val="00197024"/>
    <w:rsid w:val="001A2D51"/>
    <w:rsid w:val="001A2DE6"/>
    <w:rsid w:val="001A427C"/>
    <w:rsid w:val="001A7259"/>
    <w:rsid w:val="001B0E00"/>
    <w:rsid w:val="001B31B6"/>
    <w:rsid w:val="001B4A3C"/>
    <w:rsid w:val="001B5107"/>
    <w:rsid w:val="001B5BA7"/>
    <w:rsid w:val="001B7485"/>
    <w:rsid w:val="001C2579"/>
    <w:rsid w:val="001C335C"/>
    <w:rsid w:val="001C4AE6"/>
    <w:rsid w:val="001C626F"/>
    <w:rsid w:val="001C6674"/>
    <w:rsid w:val="001C67FE"/>
    <w:rsid w:val="001D1EAA"/>
    <w:rsid w:val="001D297B"/>
    <w:rsid w:val="001D2C4E"/>
    <w:rsid w:val="001D2F4E"/>
    <w:rsid w:val="001D5C33"/>
    <w:rsid w:val="001D5CFF"/>
    <w:rsid w:val="001D62BD"/>
    <w:rsid w:val="001D74B5"/>
    <w:rsid w:val="001E2466"/>
    <w:rsid w:val="001E6031"/>
    <w:rsid w:val="001F14E7"/>
    <w:rsid w:val="001F3B35"/>
    <w:rsid w:val="001F4669"/>
    <w:rsid w:val="001F502D"/>
    <w:rsid w:val="001F5F77"/>
    <w:rsid w:val="001F6212"/>
    <w:rsid w:val="001F6F07"/>
    <w:rsid w:val="001F772C"/>
    <w:rsid w:val="00200923"/>
    <w:rsid w:val="002016A5"/>
    <w:rsid w:val="00201895"/>
    <w:rsid w:val="00202DDC"/>
    <w:rsid w:val="00203B13"/>
    <w:rsid w:val="00205EC2"/>
    <w:rsid w:val="00207E74"/>
    <w:rsid w:val="002103C9"/>
    <w:rsid w:val="0021193F"/>
    <w:rsid w:val="00212663"/>
    <w:rsid w:val="002127C3"/>
    <w:rsid w:val="00214147"/>
    <w:rsid w:val="00215FFA"/>
    <w:rsid w:val="0022008F"/>
    <w:rsid w:val="00221508"/>
    <w:rsid w:val="00222271"/>
    <w:rsid w:val="00222A26"/>
    <w:rsid w:val="002242F2"/>
    <w:rsid w:val="00227C2E"/>
    <w:rsid w:val="0023033B"/>
    <w:rsid w:val="00230D89"/>
    <w:rsid w:val="00233D95"/>
    <w:rsid w:val="00234EF2"/>
    <w:rsid w:val="00236279"/>
    <w:rsid w:val="00236A86"/>
    <w:rsid w:val="002405B8"/>
    <w:rsid w:val="00240FD9"/>
    <w:rsid w:val="002416C2"/>
    <w:rsid w:val="00242919"/>
    <w:rsid w:val="002439A3"/>
    <w:rsid w:val="00243C5A"/>
    <w:rsid w:val="00244D56"/>
    <w:rsid w:val="00245D95"/>
    <w:rsid w:val="002505CB"/>
    <w:rsid w:val="00250FA9"/>
    <w:rsid w:val="00251186"/>
    <w:rsid w:val="00257311"/>
    <w:rsid w:val="002620A7"/>
    <w:rsid w:val="00262A36"/>
    <w:rsid w:val="002633AC"/>
    <w:rsid w:val="002648A2"/>
    <w:rsid w:val="00266B95"/>
    <w:rsid w:val="00270C99"/>
    <w:rsid w:val="00271B16"/>
    <w:rsid w:val="0027241C"/>
    <w:rsid w:val="00273A82"/>
    <w:rsid w:val="00274561"/>
    <w:rsid w:val="00274FC0"/>
    <w:rsid w:val="00276C40"/>
    <w:rsid w:val="002806B7"/>
    <w:rsid w:val="002823C8"/>
    <w:rsid w:val="00283597"/>
    <w:rsid w:val="00283865"/>
    <w:rsid w:val="00283D57"/>
    <w:rsid w:val="00283F1D"/>
    <w:rsid w:val="00286556"/>
    <w:rsid w:val="00287310"/>
    <w:rsid w:val="00287F42"/>
    <w:rsid w:val="00291F70"/>
    <w:rsid w:val="00292195"/>
    <w:rsid w:val="00292530"/>
    <w:rsid w:val="0029257F"/>
    <w:rsid w:val="00293FE4"/>
    <w:rsid w:val="0029422E"/>
    <w:rsid w:val="0029456B"/>
    <w:rsid w:val="0029533C"/>
    <w:rsid w:val="002954C9"/>
    <w:rsid w:val="0029627B"/>
    <w:rsid w:val="00296CCB"/>
    <w:rsid w:val="002A08D4"/>
    <w:rsid w:val="002A0F10"/>
    <w:rsid w:val="002A24DD"/>
    <w:rsid w:val="002A3190"/>
    <w:rsid w:val="002A52B1"/>
    <w:rsid w:val="002A6CD2"/>
    <w:rsid w:val="002B0F16"/>
    <w:rsid w:val="002B1F36"/>
    <w:rsid w:val="002B2091"/>
    <w:rsid w:val="002B22A9"/>
    <w:rsid w:val="002B3389"/>
    <w:rsid w:val="002B3749"/>
    <w:rsid w:val="002B3B1D"/>
    <w:rsid w:val="002C12E3"/>
    <w:rsid w:val="002C143A"/>
    <w:rsid w:val="002C25A2"/>
    <w:rsid w:val="002C2848"/>
    <w:rsid w:val="002C2D60"/>
    <w:rsid w:val="002C2FF1"/>
    <w:rsid w:val="002C356C"/>
    <w:rsid w:val="002C4EF5"/>
    <w:rsid w:val="002D000B"/>
    <w:rsid w:val="002D1D34"/>
    <w:rsid w:val="002D34A7"/>
    <w:rsid w:val="002D382D"/>
    <w:rsid w:val="002D4137"/>
    <w:rsid w:val="002D4A3B"/>
    <w:rsid w:val="002D5790"/>
    <w:rsid w:val="002D6DBA"/>
    <w:rsid w:val="002E42CE"/>
    <w:rsid w:val="002E43B8"/>
    <w:rsid w:val="002E6A6E"/>
    <w:rsid w:val="002F146F"/>
    <w:rsid w:val="002F16C4"/>
    <w:rsid w:val="002F26FA"/>
    <w:rsid w:val="002F422F"/>
    <w:rsid w:val="002F43E7"/>
    <w:rsid w:val="002F688F"/>
    <w:rsid w:val="002F69AE"/>
    <w:rsid w:val="002F70D1"/>
    <w:rsid w:val="002F7E1B"/>
    <w:rsid w:val="00300ED7"/>
    <w:rsid w:val="00301D4E"/>
    <w:rsid w:val="00305BF2"/>
    <w:rsid w:val="00307EEC"/>
    <w:rsid w:val="003115D9"/>
    <w:rsid w:val="0031177E"/>
    <w:rsid w:val="00312841"/>
    <w:rsid w:val="003162F7"/>
    <w:rsid w:val="00320C6A"/>
    <w:rsid w:val="00320EF4"/>
    <w:rsid w:val="00321176"/>
    <w:rsid w:val="00323562"/>
    <w:rsid w:val="00323D09"/>
    <w:rsid w:val="0032442E"/>
    <w:rsid w:val="00326F5F"/>
    <w:rsid w:val="00330538"/>
    <w:rsid w:val="00330EA0"/>
    <w:rsid w:val="003317B3"/>
    <w:rsid w:val="00331A10"/>
    <w:rsid w:val="00331B95"/>
    <w:rsid w:val="00332040"/>
    <w:rsid w:val="00332B14"/>
    <w:rsid w:val="00332CF4"/>
    <w:rsid w:val="00334974"/>
    <w:rsid w:val="0033605D"/>
    <w:rsid w:val="00337614"/>
    <w:rsid w:val="00340E00"/>
    <w:rsid w:val="00342436"/>
    <w:rsid w:val="0034349F"/>
    <w:rsid w:val="00343D49"/>
    <w:rsid w:val="00346407"/>
    <w:rsid w:val="003471B8"/>
    <w:rsid w:val="0035192D"/>
    <w:rsid w:val="00354DEC"/>
    <w:rsid w:val="0036120C"/>
    <w:rsid w:val="00361714"/>
    <w:rsid w:val="0036369B"/>
    <w:rsid w:val="0036369C"/>
    <w:rsid w:val="00364E1A"/>
    <w:rsid w:val="00365094"/>
    <w:rsid w:val="00365828"/>
    <w:rsid w:val="00367A8F"/>
    <w:rsid w:val="00373A9A"/>
    <w:rsid w:val="00373EBE"/>
    <w:rsid w:val="00376588"/>
    <w:rsid w:val="003774D5"/>
    <w:rsid w:val="00381341"/>
    <w:rsid w:val="0038251C"/>
    <w:rsid w:val="00382A2E"/>
    <w:rsid w:val="00383BDD"/>
    <w:rsid w:val="00384D87"/>
    <w:rsid w:val="00385111"/>
    <w:rsid w:val="0038644A"/>
    <w:rsid w:val="00386D52"/>
    <w:rsid w:val="00386E52"/>
    <w:rsid w:val="00387559"/>
    <w:rsid w:val="00387AEE"/>
    <w:rsid w:val="003901CF"/>
    <w:rsid w:val="00393535"/>
    <w:rsid w:val="00393F34"/>
    <w:rsid w:val="00394587"/>
    <w:rsid w:val="003960ED"/>
    <w:rsid w:val="00396A19"/>
    <w:rsid w:val="00397FA6"/>
    <w:rsid w:val="003A1F70"/>
    <w:rsid w:val="003A2DCF"/>
    <w:rsid w:val="003A47E5"/>
    <w:rsid w:val="003A4CAC"/>
    <w:rsid w:val="003A51A9"/>
    <w:rsid w:val="003A7A8D"/>
    <w:rsid w:val="003B1BD4"/>
    <w:rsid w:val="003B251F"/>
    <w:rsid w:val="003B4850"/>
    <w:rsid w:val="003B58B4"/>
    <w:rsid w:val="003B79AA"/>
    <w:rsid w:val="003C0784"/>
    <w:rsid w:val="003C1522"/>
    <w:rsid w:val="003C2F39"/>
    <w:rsid w:val="003C5A50"/>
    <w:rsid w:val="003C62E3"/>
    <w:rsid w:val="003D02B4"/>
    <w:rsid w:val="003D2BEA"/>
    <w:rsid w:val="003D2CB9"/>
    <w:rsid w:val="003D3925"/>
    <w:rsid w:val="003D39B4"/>
    <w:rsid w:val="003D413A"/>
    <w:rsid w:val="003D41F7"/>
    <w:rsid w:val="003D6804"/>
    <w:rsid w:val="003D7583"/>
    <w:rsid w:val="003DF60A"/>
    <w:rsid w:val="003E0270"/>
    <w:rsid w:val="003E1627"/>
    <w:rsid w:val="003E173E"/>
    <w:rsid w:val="003E1BCE"/>
    <w:rsid w:val="003E294B"/>
    <w:rsid w:val="003E2A82"/>
    <w:rsid w:val="003E3B86"/>
    <w:rsid w:val="003E4BAC"/>
    <w:rsid w:val="003E558E"/>
    <w:rsid w:val="003E60C9"/>
    <w:rsid w:val="003E74EE"/>
    <w:rsid w:val="003E7FEB"/>
    <w:rsid w:val="003F2DB7"/>
    <w:rsid w:val="003F3063"/>
    <w:rsid w:val="003F5287"/>
    <w:rsid w:val="003F58D3"/>
    <w:rsid w:val="003F5AEC"/>
    <w:rsid w:val="003F76F6"/>
    <w:rsid w:val="003F788D"/>
    <w:rsid w:val="00401128"/>
    <w:rsid w:val="00401768"/>
    <w:rsid w:val="00402CF5"/>
    <w:rsid w:val="00407027"/>
    <w:rsid w:val="004111E2"/>
    <w:rsid w:val="0041170E"/>
    <w:rsid w:val="00415058"/>
    <w:rsid w:val="00422739"/>
    <w:rsid w:val="00424A95"/>
    <w:rsid w:val="004250CD"/>
    <w:rsid w:val="00425C66"/>
    <w:rsid w:val="00427616"/>
    <w:rsid w:val="00427F90"/>
    <w:rsid w:val="00431CF0"/>
    <w:rsid w:val="00433501"/>
    <w:rsid w:val="004336FD"/>
    <w:rsid w:val="00434202"/>
    <w:rsid w:val="00435CCA"/>
    <w:rsid w:val="00436539"/>
    <w:rsid w:val="00437C92"/>
    <w:rsid w:val="00441D42"/>
    <w:rsid w:val="00443309"/>
    <w:rsid w:val="004451C8"/>
    <w:rsid w:val="004468B9"/>
    <w:rsid w:val="00451E07"/>
    <w:rsid w:val="004523A9"/>
    <w:rsid w:val="0045478A"/>
    <w:rsid w:val="004549EC"/>
    <w:rsid w:val="0045582E"/>
    <w:rsid w:val="004576BB"/>
    <w:rsid w:val="0046133F"/>
    <w:rsid w:val="00461B2C"/>
    <w:rsid w:val="00466083"/>
    <w:rsid w:val="0047087B"/>
    <w:rsid w:val="004715E8"/>
    <w:rsid w:val="00471752"/>
    <w:rsid w:val="00471771"/>
    <w:rsid w:val="00471C8D"/>
    <w:rsid w:val="004723C4"/>
    <w:rsid w:val="00472B77"/>
    <w:rsid w:val="0047349B"/>
    <w:rsid w:val="00473772"/>
    <w:rsid w:val="00475054"/>
    <w:rsid w:val="00475837"/>
    <w:rsid w:val="004758CD"/>
    <w:rsid w:val="00475C0C"/>
    <w:rsid w:val="00477E91"/>
    <w:rsid w:val="004807E8"/>
    <w:rsid w:val="0048083B"/>
    <w:rsid w:val="00480D0D"/>
    <w:rsid w:val="00484560"/>
    <w:rsid w:val="00484905"/>
    <w:rsid w:val="004905FB"/>
    <w:rsid w:val="00490B59"/>
    <w:rsid w:val="004913BF"/>
    <w:rsid w:val="004929ED"/>
    <w:rsid w:val="004941E1"/>
    <w:rsid w:val="00497B8E"/>
    <w:rsid w:val="004A1110"/>
    <w:rsid w:val="004A449A"/>
    <w:rsid w:val="004A6B92"/>
    <w:rsid w:val="004B3FF3"/>
    <w:rsid w:val="004B52E0"/>
    <w:rsid w:val="004B634C"/>
    <w:rsid w:val="004B6573"/>
    <w:rsid w:val="004C03C5"/>
    <w:rsid w:val="004C1197"/>
    <w:rsid w:val="004C29D7"/>
    <w:rsid w:val="004C3DA8"/>
    <w:rsid w:val="004C59D8"/>
    <w:rsid w:val="004C5CBD"/>
    <w:rsid w:val="004C674F"/>
    <w:rsid w:val="004C6D9E"/>
    <w:rsid w:val="004D179A"/>
    <w:rsid w:val="004D62D9"/>
    <w:rsid w:val="004D6762"/>
    <w:rsid w:val="004D68DE"/>
    <w:rsid w:val="004D7AE2"/>
    <w:rsid w:val="004D7DBB"/>
    <w:rsid w:val="004D7F9A"/>
    <w:rsid w:val="004E23DD"/>
    <w:rsid w:val="004E29FF"/>
    <w:rsid w:val="004E42A4"/>
    <w:rsid w:val="004E7DE9"/>
    <w:rsid w:val="004F03B8"/>
    <w:rsid w:val="004F1CAB"/>
    <w:rsid w:val="004F2D9F"/>
    <w:rsid w:val="004F2DCE"/>
    <w:rsid w:val="004F4C89"/>
    <w:rsid w:val="004F7986"/>
    <w:rsid w:val="005005F9"/>
    <w:rsid w:val="0050233F"/>
    <w:rsid w:val="00507C4A"/>
    <w:rsid w:val="00513069"/>
    <w:rsid w:val="00514072"/>
    <w:rsid w:val="00515288"/>
    <w:rsid w:val="0051627E"/>
    <w:rsid w:val="005242F1"/>
    <w:rsid w:val="00525836"/>
    <w:rsid w:val="00526E00"/>
    <w:rsid w:val="00527E8C"/>
    <w:rsid w:val="00527F94"/>
    <w:rsid w:val="00530142"/>
    <w:rsid w:val="00531826"/>
    <w:rsid w:val="00531A2E"/>
    <w:rsid w:val="00532CD4"/>
    <w:rsid w:val="00536DED"/>
    <w:rsid w:val="0053771F"/>
    <w:rsid w:val="0054271A"/>
    <w:rsid w:val="00545CEB"/>
    <w:rsid w:val="005467AB"/>
    <w:rsid w:val="00546ED4"/>
    <w:rsid w:val="005477BA"/>
    <w:rsid w:val="005539FA"/>
    <w:rsid w:val="00553F0C"/>
    <w:rsid w:val="005549BE"/>
    <w:rsid w:val="00560AB6"/>
    <w:rsid w:val="00560ECF"/>
    <w:rsid w:val="0056119C"/>
    <w:rsid w:val="00564ED1"/>
    <w:rsid w:val="00565746"/>
    <w:rsid w:val="00567EFE"/>
    <w:rsid w:val="00570EBF"/>
    <w:rsid w:val="005725FC"/>
    <w:rsid w:val="00572F7A"/>
    <w:rsid w:val="00573BE6"/>
    <w:rsid w:val="005743ED"/>
    <w:rsid w:val="005752BA"/>
    <w:rsid w:val="00575EDB"/>
    <w:rsid w:val="005761B2"/>
    <w:rsid w:val="005767E4"/>
    <w:rsid w:val="00576D65"/>
    <w:rsid w:val="005821A6"/>
    <w:rsid w:val="005822A8"/>
    <w:rsid w:val="00582E3B"/>
    <w:rsid w:val="00585ACE"/>
    <w:rsid w:val="00585F96"/>
    <w:rsid w:val="005867FE"/>
    <w:rsid w:val="005873A3"/>
    <w:rsid w:val="00590088"/>
    <w:rsid w:val="00592C2E"/>
    <w:rsid w:val="00592E2C"/>
    <w:rsid w:val="005936F6"/>
    <w:rsid w:val="00593993"/>
    <w:rsid w:val="00593A27"/>
    <w:rsid w:val="005945CC"/>
    <w:rsid w:val="00594BC0"/>
    <w:rsid w:val="005A0E3B"/>
    <w:rsid w:val="005A1F8F"/>
    <w:rsid w:val="005A25C0"/>
    <w:rsid w:val="005B1CD2"/>
    <w:rsid w:val="005B1D90"/>
    <w:rsid w:val="005B2422"/>
    <w:rsid w:val="005B2EB6"/>
    <w:rsid w:val="005B7B60"/>
    <w:rsid w:val="005B7FB5"/>
    <w:rsid w:val="005C074B"/>
    <w:rsid w:val="005C244D"/>
    <w:rsid w:val="005C3473"/>
    <w:rsid w:val="005C5079"/>
    <w:rsid w:val="005C6B53"/>
    <w:rsid w:val="005C7F5A"/>
    <w:rsid w:val="005D15FB"/>
    <w:rsid w:val="005D31A3"/>
    <w:rsid w:val="005D3ABB"/>
    <w:rsid w:val="005D4206"/>
    <w:rsid w:val="005D4F67"/>
    <w:rsid w:val="005E0D90"/>
    <w:rsid w:val="005E36BA"/>
    <w:rsid w:val="005E4BF4"/>
    <w:rsid w:val="005E66B2"/>
    <w:rsid w:val="005F074E"/>
    <w:rsid w:val="005F1256"/>
    <w:rsid w:val="005F1F6F"/>
    <w:rsid w:val="005F22BE"/>
    <w:rsid w:val="005F3E79"/>
    <w:rsid w:val="005F5F0D"/>
    <w:rsid w:val="005F7989"/>
    <w:rsid w:val="006008BB"/>
    <w:rsid w:val="006018C1"/>
    <w:rsid w:val="006020BA"/>
    <w:rsid w:val="0060292C"/>
    <w:rsid w:val="00602DBC"/>
    <w:rsid w:val="00603260"/>
    <w:rsid w:val="00603676"/>
    <w:rsid w:val="006041B3"/>
    <w:rsid w:val="006049BC"/>
    <w:rsid w:val="006056A4"/>
    <w:rsid w:val="006056A8"/>
    <w:rsid w:val="00606FBE"/>
    <w:rsid w:val="0061040C"/>
    <w:rsid w:val="006108BC"/>
    <w:rsid w:val="00610ED4"/>
    <w:rsid w:val="00612DE4"/>
    <w:rsid w:val="0061354A"/>
    <w:rsid w:val="00613BC8"/>
    <w:rsid w:val="0061502D"/>
    <w:rsid w:val="00615D0D"/>
    <w:rsid w:val="00616CEB"/>
    <w:rsid w:val="0062081A"/>
    <w:rsid w:val="00623FD3"/>
    <w:rsid w:val="0062490E"/>
    <w:rsid w:val="00624A62"/>
    <w:rsid w:val="00624B60"/>
    <w:rsid w:val="0062512B"/>
    <w:rsid w:val="00626598"/>
    <w:rsid w:val="006268C6"/>
    <w:rsid w:val="00626A0B"/>
    <w:rsid w:val="006279E9"/>
    <w:rsid w:val="006308FE"/>
    <w:rsid w:val="0063112F"/>
    <w:rsid w:val="00634340"/>
    <w:rsid w:val="00634CEB"/>
    <w:rsid w:val="0063562D"/>
    <w:rsid w:val="00637074"/>
    <w:rsid w:val="00643851"/>
    <w:rsid w:val="006439DE"/>
    <w:rsid w:val="00643E81"/>
    <w:rsid w:val="0064505A"/>
    <w:rsid w:val="006468A3"/>
    <w:rsid w:val="0064739A"/>
    <w:rsid w:val="00647A47"/>
    <w:rsid w:val="00647BAF"/>
    <w:rsid w:val="006510C8"/>
    <w:rsid w:val="00653064"/>
    <w:rsid w:val="0065759D"/>
    <w:rsid w:val="0066063A"/>
    <w:rsid w:val="00660F41"/>
    <w:rsid w:val="00662AAF"/>
    <w:rsid w:val="0066347B"/>
    <w:rsid w:val="00666258"/>
    <w:rsid w:val="00673E36"/>
    <w:rsid w:val="0067439F"/>
    <w:rsid w:val="00676FFE"/>
    <w:rsid w:val="006772BF"/>
    <w:rsid w:val="006806AA"/>
    <w:rsid w:val="00681E26"/>
    <w:rsid w:val="0068272B"/>
    <w:rsid w:val="00683D10"/>
    <w:rsid w:val="00684593"/>
    <w:rsid w:val="00685D8A"/>
    <w:rsid w:val="006861F4"/>
    <w:rsid w:val="00687BE3"/>
    <w:rsid w:val="006929DC"/>
    <w:rsid w:val="00693C09"/>
    <w:rsid w:val="00695A40"/>
    <w:rsid w:val="006967FA"/>
    <w:rsid w:val="00696C0F"/>
    <w:rsid w:val="00696FB3"/>
    <w:rsid w:val="006A0F06"/>
    <w:rsid w:val="006A147A"/>
    <w:rsid w:val="006A5AA8"/>
    <w:rsid w:val="006B04B4"/>
    <w:rsid w:val="006B04C9"/>
    <w:rsid w:val="006B29E7"/>
    <w:rsid w:val="006B797E"/>
    <w:rsid w:val="006C0EE9"/>
    <w:rsid w:val="006C27BB"/>
    <w:rsid w:val="006C60B9"/>
    <w:rsid w:val="006C77CF"/>
    <w:rsid w:val="006C7863"/>
    <w:rsid w:val="006D18C8"/>
    <w:rsid w:val="006D2904"/>
    <w:rsid w:val="006D3070"/>
    <w:rsid w:val="006D3263"/>
    <w:rsid w:val="006D4D1B"/>
    <w:rsid w:val="006D7144"/>
    <w:rsid w:val="006E0385"/>
    <w:rsid w:val="006E108F"/>
    <w:rsid w:val="006E2628"/>
    <w:rsid w:val="006F0151"/>
    <w:rsid w:val="006F1725"/>
    <w:rsid w:val="006F236F"/>
    <w:rsid w:val="006F6B14"/>
    <w:rsid w:val="006F6DF7"/>
    <w:rsid w:val="00702A38"/>
    <w:rsid w:val="007033C3"/>
    <w:rsid w:val="0070383E"/>
    <w:rsid w:val="00704C3B"/>
    <w:rsid w:val="00707F61"/>
    <w:rsid w:val="007148B7"/>
    <w:rsid w:val="0071688F"/>
    <w:rsid w:val="00716EFD"/>
    <w:rsid w:val="00716F0E"/>
    <w:rsid w:val="007207CB"/>
    <w:rsid w:val="00722AA4"/>
    <w:rsid w:val="00726171"/>
    <w:rsid w:val="007268A7"/>
    <w:rsid w:val="007303BC"/>
    <w:rsid w:val="00734D03"/>
    <w:rsid w:val="00735357"/>
    <w:rsid w:val="00736F45"/>
    <w:rsid w:val="007377A7"/>
    <w:rsid w:val="00742A75"/>
    <w:rsid w:val="007438DA"/>
    <w:rsid w:val="007441F0"/>
    <w:rsid w:val="007525F1"/>
    <w:rsid w:val="0075402B"/>
    <w:rsid w:val="007540C0"/>
    <w:rsid w:val="007544C2"/>
    <w:rsid w:val="00755174"/>
    <w:rsid w:val="0076046A"/>
    <w:rsid w:val="007615CC"/>
    <w:rsid w:val="00761691"/>
    <w:rsid w:val="00761F43"/>
    <w:rsid w:val="007661EC"/>
    <w:rsid w:val="00766D90"/>
    <w:rsid w:val="00767473"/>
    <w:rsid w:val="007674E1"/>
    <w:rsid w:val="007675AD"/>
    <w:rsid w:val="00770C6E"/>
    <w:rsid w:val="007713FC"/>
    <w:rsid w:val="00771897"/>
    <w:rsid w:val="00773710"/>
    <w:rsid w:val="00781721"/>
    <w:rsid w:val="00781B04"/>
    <w:rsid w:val="00791B82"/>
    <w:rsid w:val="00793A77"/>
    <w:rsid w:val="007952A3"/>
    <w:rsid w:val="00796C29"/>
    <w:rsid w:val="007A6506"/>
    <w:rsid w:val="007A6567"/>
    <w:rsid w:val="007B0B32"/>
    <w:rsid w:val="007B3A08"/>
    <w:rsid w:val="007B3EED"/>
    <w:rsid w:val="007B49B1"/>
    <w:rsid w:val="007B5AB5"/>
    <w:rsid w:val="007C12E0"/>
    <w:rsid w:val="007D22D0"/>
    <w:rsid w:val="007D22E3"/>
    <w:rsid w:val="007D347C"/>
    <w:rsid w:val="007D37F0"/>
    <w:rsid w:val="007D5572"/>
    <w:rsid w:val="007D5CCB"/>
    <w:rsid w:val="007D6886"/>
    <w:rsid w:val="007D6AF1"/>
    <w:rsid w:val="007D79A0"/>
    <w:rsid w:val="007D7AE5"/>
    <w:rsid w:val="007E0284"/>
    <w:rsid w:val="007E085D"/>
    <w:rsid w:val="007E08F1"/>
    <w:rsid w:val="007E428A"/>
    <w:rsid w:val="007E46F6"/>
    <w:rsid w:val="007E50EF"/>
    <w:rsid w:val="007E51A9"/>
    <w:rsid w:val="007E6FDC"/>
    <w:rsid w:val="007E7309"/>
    <w:rsid w:val="007F0AA9"/>
    <w:rsid w:val="007F4C5C"/>
    <w:rsid w:val="007F4E1F"/>
    <w:rsid w:val="007F67A0"/>
    <w:rsid w:val="007F6D2D"/>
    <w:rsid w:val="007F6F8F"/>
    <w:rsid w:val="007F702F"/>
    <w:rsid w:val="007F7500"/>
    <w:rsid w:val="007F7CDC"/>
    <w:rsid w:val="00801250"/>
    <w:rsid w:val="008012D3"/>
    <w:rsid w:val="00801856"/>
    <w:rsid w:val="00802EFA"/>
    <w:rsid w:val="008039DA"/>
    <w:rsid w:val="00803C6F"/>
    <w:rsid w:val="0080465C"/>
    <w:rsid w:val="00805D2D"/>
    <w:rsid w:val="008061C4"/>
    <w:rsid w:val="008065C7"/>
    <w:rsid w:val="00807B1D"/>
    <w:rsid w:val="00807DA0"/>
    <w:rsid w:val="00807E1C"/>
    <w:rsid w:val="00813D5D"/>
    <w:rsid w:val="00816322"/>
    <w:rsid w:val="00817ED1"/>
    <w:rsid w:val="008202C1"/>
    <w:rsid w:val="00820686"/>
    <w:rsid w:val="00821D4E"/>
    <w:rsid w:val="008238AE"/>
    <w:rsid w:val="00823E8A"/>
    <w:rsid w:val="00825642"/>
    <w:rsid w:val="008256EA"/>
    <w:rsid w:val="00827FDB"/>
    <w:rsid w:val="00832676"/>
    <w:rsid w:val="00832868"/>
    <w:rsid w:val="00833DBF"/>
    <w:rsid w:val="00834A08"/>
    <w:rsid w:val="0084000A"/>
    <w:rsid w:val="008445BA"/>
    <w:rsid w:val="008505F3"/>
    <w:rsid w:val="00850D7E"/>
    <w:rsid w:val="0085204E"/>
    <w:rsid w:val="00853502"/>
    <w:rsid w:val="00855699"/>
    <w:rsid w:val="00860A5A"/>
    <w:rsid w:val="00860B1D"/>
    <w:rsid w:val="0086281B"/>
    <w:rsid w:val="008628D7"/>
    <w:rsid w:val="00865D1A"/>
    <w:rsid w:val="008663BF"/>
    <w:rsid w:val="00867B78"/>
    <w:rsid w:val="00871B34"/>
    <w:rsid w:val="008733A4"/>
    <w:rsid w:val="008746DB"/>
    <w:rsid w:val="00875506"/>
    <w:rsid w:val="008757A6"/>
    <w:rsid w:val="0087639B"/>
    <w:rsid w:val="00877B02"/>
    <w:rsid w:val="0088104E"/>
    <w:rsid w:val="008819AB"/>
    <w:rsid w:val="0088390C"/>
    <w:rsid w:val="00891303"/>
    <w:rsid w:val="0089351B"/>
    <w:rsid w:val="00894EB9"/>
    <w:rsid w:val="00895B49"/>
    <w:rsid w:val="008A3868"/>
    <w:rsid w:val="008B185E"/>
    <w:rsid w:val="008B2BC0"/>
    <w:rsid w:val="008B3190"/>
    <w:rsid w:val="008B4EB2"/>
    <w:rsid w:val="008B7FF3"/>
    <w:rsid w:val="008C1998"/>
    <w:rsid w:val="008C2184"/>
    <w:rsid w:val="008C2992"/>
    <w:rsid w:val="008C34AC"/>
    <w:rsid w:val="008C4E56"/>
    <w:rsid w:val="008C4FA9"/>
    <w:rsid w:val="008C63E7"/>
    <w:rsid w:val="008C6A60"/>
    <w:rsid w:val="008C75D8"/>
    <w:rsid w:val="008D0B22"/>
    <w:rsid w:val="008D0EBD"/>
    <w:rsid w:val="008D34F3"/>
    <w:rsid w:val="008D711C"/>
    <w:rsid w:val="008E18DE"/>
    <w:rsid w:val="008E20FE"/>
    <w:rsid w:val="008E3743"/>
    <w:rsid w:val="008E3B39"/>
    <w:rsid w:val="008E7216"/>
    <w:rsid w:val="008F0341"/>
    <w:rsid w:val="008F2DBC"/>
    <w:rsid w:val="008F3CFA"/>
    <w:rsid w:val="008F5BFE"/>
    <w:rsid w:val="008F6E4C"/>
    <w:rsid w:val="008F7F21"/>
    <w:rsid w:val="00900076"/>
    <w:rsid w:val="00901776"/>
    <w:rsid w:val="009020DF"/>
    <w:rsid w:val="00903398"/>
    <w:rsid w:val="009050F8"/>
    <w:rsid w:val="009059C3"/>
    <w:rsid w:val="0090625D"/>
    <w:rsid w:val="00906783"/>
    <w:rsid w:val="009102AC"/>
    <w:rsid w:val="00913D01"/>
    <w:rsid w:val="009146AB"/>
    <w:rsid w:val="009151B0"/>
    <w:rsid w:val="009151CC"/>
    <w:rsid w:val="00916E5B"/>
    <w:rsid w:val="009174CE"/>
    <w:rsid w:val="009202B4"/>
    <w:rsid w:val="00922622"/>
    <w:rsid w:val="00923166"/>
    <w:rsid w:val="00924A82"/>
    <w:rsid w:val="00925A41"/>
    <w:rsid w:val="00926ACD"/>
    <w:rsid w:val="009270C6"/>
    <w:rsid w:val="0092723C"/>
    <w:rsid w:val="00932CEA"/>
    <w:rsid w:val="009332B7"/>
    <w:rsid w:val="00933362"/>
    <w:rsid w:val="009352C0"/>
    <w:rsid w:val="0093549E"/>
    <w:rsid w:val="009356DB"/>
    <w:rsid w:val="00935E33"/>
    <w:rsid w:val="00941855"/>
    <w:rsid w:val="00944208"/>
    <w:rsid w:val="009443AF"/>
    <w:rsid w:val="009468AA"/>
    <w:rsid w:val="00946ED6"/>
    <w:rsid w:val="009478B4"/>
    <w:rsid w:val="00950068"/>
    <w:rsid w:val="0095016D"/>
    <w:rsid w:val="0095311F"/>
    <w:rsid w:val="00953731"/>
    <w:rsid w:val="009537FE"/>
    <w:rsid w:val="00953B0A"/>
    <w:rsid w:val="009542C4"/>
    <w:rsid w:val="00954C2A"/>
    <w:rsid w:val="0095581E"/>
    <w:rsid w:val="00955BF4"/>
    <w:rsid w:val="00955C26"/>
    <w:rsid w:val="00956A09"/>
    <w:rsid w:val="00957C01"/>
    <w:rsid w:val="00962A60"/>
    <w:rsid w:val="009640A3"/>
    <w:rsid w:val="00965D78"/>
    <w:rsid w:val="009704CE"/>
    <w:rsid w:val="009733A5"/>
    <w:rsid w:val="009742B2"/>
    <w:rsid w:val="00974EA3"/>
    <w:rsid w:val="009754E9"/>
    <w:rsid w:val="0097745C"/>
    <w:rsid w:val="00980943"/>
    <w:rsid w:val="0098154D"/>
    <w:rsid w:val="00982C25"/>
    <w:rsid w:val="00982EDE"/>
    <w:rsid w:val="009834AF"/>
    <w:rsid w:val="00983CB6"/>
    <w:rsid w:val="00983D01"/>
    <w:rsid w:val="00983DBA"/>
    <w:rsid w:val="00983EEB"/>
    <w:rsid w:val="0098650B"/>
    <w:rsid w:val="0098652E"/>
    <w:rsid w:val="00987458"/>
    <w:rsid w:val="00990E4D"/>
    <w:rsid w:val="00991BEA"/>
    <w:rsid w:val="00994BD6"/>
    <w:rsid w:val="00996257"/>
    <w:rsid w:val="00997B44"/>
    <w:rsid w:val="009A22BE"/>
    <w:rsid w:val="009A52B9"/>
    <w:rsid w:val="009A5857"/>
    <w:rsid w:val="009B20C5"/>
    <w:rsid w:val="009B2538"/>
    <w:rsid w:val="009B4E99"/>
    <w:rsid w:val="009B6C42"/>
    <w:rsid w:val="009B781E"/>
    <w:rsid w:val="009B7DA5"/>
    <w:rsid w:val="009C0DF3"/>
    <w:rsid w:val="009C1413"/>
    <w:rsid w:val="009C1B72"/>
    <w:rsid w:val="009C1F99"/>
    <w:rsid w:val="009C2066"/>
    <w:rsid w:val="009C2CA0"/>
    <w:rsid w:val="009C4340"/>
    <w:rsid w:val="009C43AF"/>
    <w:rsid w:val="009C510F"/>
    <w:rsid w:val="009C694E"/>
    <w:rsid w:val="009D02A4"/>
    <w:rsid w:val="009D10AD"/>
    <w:rsid w:val="009D15D1"/>
    <w:rsid w:val="009D28D5"/>
    <w:rsid w:val="009D325D"/>
    <w:rsid w:val="009D59F4"/>
    <w:rsid w:val="009D605E"/>
    <w:rsid w:val="009E243A"/>
    <w:rsid w:val="009E3C43"/>
    <w:rsid w:val="009E4393"/>
    <w:rsid w:val="009E4DEE"/>
    <w:rsid w:val="009E50C9"/>
    <w:rsid w:val="009E53C4"/>
    <w:rsid w:val="009F0268"/>
    <w:rsid w:val="009F0B21"/>
    <w:rsid w:val="009F1737"/>
    <w:rsid w:val="009F1CAD"/>
    <w:rsid w:val="009F1CD0"/>
    <w:rsid w:val="009F31FB"/>
    <w:rsid w:val="009F3843"/>
    <w:rsid w:val="009F3CC4"/>
    <w:rsid w:val="009F3FCA"/>
    <w:rsid w:val="009F4680"/>
    <w:rsid w:val="009F4B47"/>
    <w:rsid w:val="009F4F16"/>
    <w:rsid w:val="009F7C24"/>
    <w:rsid w:val="00A00F8C"/>
    <w:rsid w:val="00A01555"/>
    <w:rsid w:val="00A03189"/>
    <w:rsid w:val="00A050CB"/>
    <w:rsid w:val="00A05DD9"/>
    <w:rsid w:val="00A10ED0"/>
    <w:rsid w:val="00A12C24"/>
    <w:rsid w:val="00A13130"/>
    <w:rsid w:val="00A143EB"/>
    <w:rsid w:val="00A14ADA"/>
    <w:rsid w:val="00A154CA"/>
    <w:rsid w:val="00A20E0E"/>
    <w:rsid w:val="00A22133"/>
    <w:rsid w:val="00A24699"/>
    <w:rsid w:val="00A24876"/>
    <w:rsid w:val="00A27580"/>
    <w:rsid w:val="00A30268"/>
    <w:rsid w:val="00A305A5"/>
    <w:rsid w:val="00A30D7C"/>
    <w:rsid w:val="00A33C26"/>
    <w:rsid w:val="00A346A6"/>
    <w:rsid w:val="00A34AC8"/>
    <w:rsid w:val="00A35040"/>
    <w:rsid w:val="00A352A9"/>
    <w:rsid w:val="00A363F0"/>
    <w:rsid w:val="00A419EF"/>
    <w:rsid w:val="00A43165"/>
    <w:rsid w:val="00A437AB"/>
    <w:rsid w:val="00A450B2"/>
    <w:rsid w:val="00A45A6D"/>
    <w:rsid w:val="00A46224"/>
    <w:rsid w:val="00A475A0"/>
    <w:rsid w:val="00A47A48"/>
    <w:rsid w:val="00A47E8E"/>
    <w:rsid w:val="00A51C32"/>
    <w:rsid w:val="00A5216E"/>
    <w:rsid w:val="00A53D6F"/>
    <w:rsid w:val="00A600FF"/>
    <w:rsid w:val="00A609FF"/>
    <w:rsid w:val="00A61498"/>
    <w:rsid w:val="00A62C0E"/>
    <w:rsid w:val="00A62CCA"/>
    <w:rsid w:val="00A64D0A"/>
    <w:rsid w:val="00A65952"/>
    <w:rsid w:val="00A6600C"/>
    <w:rsid w:val="00A66D41"/>
    <w:rsid w:val="00A6724D"/>
    <w:rsid w:val="00A702E1"/>
    <w:rsid w:val="00A706F9"/>
    <w:rsid w:val="00A73C8B"/>
    <w:rsid w:val="00A749EC"/>
    <w:rsid w:val="00A75B26"/>
    <w:rsid w:val="00A76382"/>
    <w:rsid w:val="00A8013C"/>
    <w:rsid w:val="00A80AA3"/>
    <w:rsid w:val="00A810D0"/>
    <w:rsid w:val="00A8346C"/>
    <w:rsid w:val="00A838A1"/>
    <w:rsid w:val="00A9225D"/>
    <w:rsid w:val="00A965CB"/>
    <w:rsid w:val="00A97BC5"/>
    <w:rsid w:val="00A97D78"/>
    <w:rsid w:val="00AA09F2"/>
    <w:rsid w:val="00AA42BD"/>
    <w:rsid w:val="00AA4CB7"/>
    <w:rsid w:val="00AA5178"/>
    <w:rsid w:val="00AA59E6"/>
    <w:rsid w:val="00AA746A"/>
    <w:rsid w:val="00AA77E2"/>
    <w:rsid w:val="00AA7B7C"/>
    <w:rsid w:val="00AB06D2"/>
    <w:rsid w:val="00AB44EB"/>
    <w:rsid w:val="00AB47E0"/>
    <w:rsid w:val="00AB7C1B"/>
    <w:rsid w:val="00AC0362"/>
    <w:rsid w:val="00AC2394"/>
    <w:rsid w:val="00AC2F70"/>
    <w:rsid w:val="00AC3568"/>
    <w:rsid w:val="00AC58C0"/>
    <w:rsid w:val="00AC5C4E"/>
    <w:rsid w:val="00AC65FB"/>
    <w:rsid w:val="00AC66F8"/>
    <w:rsid w:val="00AD08E6"/>
    <w:rsid w:val="00AD2BDC"/>
    <w:rsid w:val="00AD395A"/>
    <w:rsid w:val="00AD45AD"/>
    <w:rsid w:val="00AD4F0C"/>
    <w:rsid w:val="00AD554D"/>
    <w:rsid w:val="00AD7589"/>
    <w:rsid w:val="00AD7E2A"/>
    <w:rsid w:val="00AE03DF"/>
    <w:rsid w:val="00AE0C1F"/>
    <w:rsid w:val="00AE19B0"/>
    <w:rsid w:val="00AE3C02"/>
    <w:rsid w:val="00AE76BA"/>
    <w:rsid w:val="00AF37A8"/>
    <w:rsid w:val="00AF39A5"/>
    <w:rsid w:val="00AF3AB3"/>
    <w:rsid w:val="00AF5033"/>
    <w:rsid w:val="00AF6180"/>
    <w:rsid w:val="00AF7383"/>
    <w:rsid w:val="00AF73CB"/>
    <w:rsid w:val="00AF7661"/>
    <w:rsid w:val="00B004EC"/>
    <w:rsid w:val="00B011E7"/>
    <w:rsid w:val="00B015A4"/>
    <w:rsid w:val="00B022F3"/>
    <w:rsid w:val="00B051DA"/>
    <w:rsid w:val="00B10489"/>
    <w:rsid w:val="00B12B70"/>
    <w:rsid w:val="00B13250"/>
    <w:rsid w:val="00B1576E"/>
    <w:rsid w:val="00B15955"/>
    <w:rsid w:val="00B15BAB"/>
    <w:rsid w:val="00B233F9"/>
    <w:rsid w:val="00B23CDA"/>
    <w:rsid w:val="00B262EA"/>
    <w:rsid w:val="00B27BAB"/>
    <w:rsid w:val="00B30AF1"/>
    <w:rsid w:val="00B32939"/>
    <w:rsid w:val="00B33E57"/>
    <w:rsid w:val="00B40EC9"/>
    <w:rsid w:val="00B40F3A"/>
    <w:rsid w:val="00B41E25"/>
    <w:rsid w:val="00B42F4F"/>
    <w:rsid w:val="00B43572"/>
    <w:rsid w:val="00B44FE3"/>
    <w:rsid w:val="00B45A68"/>
    <w:rsid w:val="00B54DD0"/>
    <w:rsid w:val="00B57F93"/>
    <w:rsid w:val="00B602E8"/>
    <w:rsid w:val="00B619EF"/>
    <w:rsid w:val="00B623D7"/>
    <w:rsid w:val="00B62D38"/>
    <w:rsid w:val="00B63F94"/>
    <w:rsid w:val="00B67D64"/>
    <w:rsid w:val="00B712C9"/>
    <w:rsid w:val="00B712F2"/>
    <w:rsid w:val="00B74E72"/>
    <w:rsid w:val="00B76A0F"/>
    <w:rsid w:val="00B777C1"/>
    <w:rsid w:val="00B834B1"/>
    <w:rsid w:val="00B839C7"/>
    <w:rsid w:val="00B84B55"/>
    <w:rsid w:val="00B86BAD"/>
    <w:rsid w:val="00B86E44"/>
    <w:rsid w:val="00B8765F"/>
    <w:rsid w:val="00B90F0E"/>
    <w:rsid w:val="00B914CD"/>
    <w:rsid w:val="00B91ACA"/>
    <w:rsid w:val="00B939FA"/>
    <w:rsid w:val="00B96617"/>
    <w:rsid w:val="00B978F1"/>
    <w:rsid w:val="00B97DCD"/>
    <w:rsid w:val="00BA248F"/>
    <w:rsid w:val="00BA26CE"/>
    <w:rsid w:val="00BA413E"/>
    <w:rsid w:val="00BA7E9B"/>
    <w:rsid w:val="00BB0F4E"/>
    <w:rsid w:val="00BB30A4"/>
    <w:rsid w:val="00BB45DC"/>
    <w:rsid w:val="00BB49E9"/>
    <w:rsid w:val="00BB5CA0"/>
    <w:rsid w:val="00BB63C7"/>
    <w:rsid w:val="00BB65D3"/>
    <w:rsid w:val="00BB7190"/>
    <w:rsid w:val="00BB79D4"/>
    <w:rsid w:val="00BC277F"/>
    <w:rsid w:val="00BC53D7"/>
    <w:rsid w:val="00BD083F"/>
    <w:rsid w:val="00BD0CAC"/>
    <w:rsid w:val="00BD0DE3"/>
    <w:rsid w:val="00BD1F36"/>
    <w:rsid w:val="00BD3E43"/>
    <w:rsid w:val="00BD3F12"/>
    <w:rsid w:val="00BD6722"/>
    <w:rsid w:val="00BE1A97"/>
    <w:rsid w:val="00BE3575"/>
    <w:rsid w:val="00BE4D1F"/>
    <w:rsid w:val="00BE581A"/>
    <w:rsid w:val="00BE6A37"/>
    <w:rsid w:val="00BF01A5"/>
    <w:rsid w:val="00BF0DAC"/>
    <w:rsid w:val="00BF0EBB"/>
    <w:rsid w:val="00C00505"/>
    <w:rsid w:val="00C010BC"/>
    <w:rsid w:val="00C031A9"/>
    <w:rsid w:val="00C04ABB"/>
    <w:rsid w:val="00C12C19"/>
    <w:rsid w:val="00C13CCC"/>
    <w:rsid w:val="00C14014"/>
    <w:rsid w:val="00C160CC"/>
    <w:rsid w:val="00C17C49"/>
    <w:rsid w:val="00C2089C"/>
    <w:rsid w:val="00C218C8"/>
    <w:rsid w:val="00C26BEF"/>
    <w:rsid w:val="00C26EE2"/>
    <w:rsid w:val="00C30D0C"/>
    <w:rsid w:val="00C30F16"/>
    <w:rsid w:val="00C3200E"/>
    <w:rsid w:val="00C324DC"/>
    <w:rsid w:val="00C33F62"/>
    <w:rsid w:val="00C3567E"/>
    <w:rsid w:val="00C37BB8"/>
    <w:rsid w:val="00C37C03"/>
    <w:rsid w:val="00C41D9F"/>
    <w:rsid w:val="00C41EDE"/>
    <w:rsid w:val="00C42B22"/>
    <w:rsid w:val="00C42F97"/>
    <w:rsid w:val="00C44C13"/>
    <w:rsid w:val="00C50CAB"/>
    <w:rsid w:val="00C51010"/>
    <w:rsid w:val="00C579D2"/>
    <w:rsid w:val="00C57A7D"/>
    <w:rsid w:val="00C6089F"/>
    <w:rsid w:val="00C6105D"/>
    <w:rsid w:val="00C62A4A"/>
    <w:rsid w:val="00C65394"/>
    <w:rsid w:val="00C66DEE"/>
    <w:rsid w:val="00C67B56"/>
    <w:rsid w:val="00C74082"/>
    <w:rsid w:val="00C74A69"/>
    <w:rsid w:val="00C75391"/>
    <w:rsid w:val="00C75400"/>
    <w:rsid w:val="00C77D5B"/>
    <w:rsid w:val="00C813A9"/>
    <w:rsid w:val="00C81890"/>
    <w:rsid w:val="00C85EB9"/>
    <w:rsid w:val="00C87742"/>
    <w:rsid w:val="00C87A91"/>
    <w:rsid w:val="00C902E1"/>
    <w:rsid w:val="00C912A5"/>
    <w:rsid w:val="00C91937"/>
    <w:rsid w:val="00C92CBF"/>
    <w:rsid w:val="00C93BBA"/>
    <w:rsid w:val="00C96C3E"/>
    <w:rsid w:val="00C96F9D"/>
    <w:rsid w:val="00C9750A"/>
    <w:rsid w:val="00C97680"/>
    <w:rsid w:val="00CA0F44"/>
    <w:rsid w:val="00CA1E6C"/>
    <w:rsid w:val="00CA563D"/>
    <w:rsid w:val="00CA6F8F"/>
    <w:rsid w:val="00CB0496"/>
    <w:rsid w:val="00CB0527"/>
    <w:rsid w:val="00CB0D3A"/>
    <w:rsid w:val="00CB145E"/>
    <w:rsid w:val="00CB1BF2"/>
    <w:rsid w:val="00CB267B"/>
    <w:rsid w:val="00CB269E"/>
    <w:rsid w:val="00CB3963"/>
    <w:rsid w:val="00CC0145"/>
    <w:rsid w:val="00CC0F62"/>
    <w:rsid w:val="00CC235D"/>
    <w:rsid w:val="00CC290B"/>
    <w:rsid w:val="00CC5021"/>
    <w:rsid w:val="00CC5242"/>
    <w:rsid w:val="00CC58FB"/>
    <w:rsid w:val="00CC6A94"/>
    <w:rsid w:val="00CD00F6"/>
    <w:rsid w:val="00CD1416"/>
    <w:rsid w:val="00CD3FC6"/>
    <w:rsid w:val="00CD42A5"/>
    <w:rsid w:val="00CD5E2E"/>
    <w:rsid w:val="00CD6957"/>
    <w:rsid w:val="00CD6C63"/>
    <w:rsid w:val="00CE00A0"/>
    <w:rsid w:val="00CE3C0A"/>
    <w:rsid w:val="00CE4926"/>
    <w:rsid w:val="00CE4C84"/>
    <w:rsid w:val="00CE65A9"/>
    <w:rsid w:val="00CF2304"/>
    <w:rsid w:val="00CF2AD5"/>
    <w:rsid w:val="00CF347E"/>
    <w:rsid w:val="00CF465D"/>
    <w:rsid w:val="00CF5176"/>
    <w:rsid w:val="00CF6CBC"/>
    <w:rsid w:val="00D000CD"/>
    <w:rsid w:val="00D004DB"/>
    <w:rsid w:val="00D00679"/>
    <w:rsid w:val="00D00F69"/>
    <w:rsid w:val="00D0249F"/>
    <w:rsid w:val="00D0575A"/>
    <w:rsid w:val="00D103F5"/>
    <w:rsid w:val="00D12EEB"/>
    <w:rsid w:val="00D14AFD"/>
    <w:rsid w:val="00D1548A"/>
    <w:rsid w:val="00D15886"/>
    <w:rsid w:val="00D15C80"/>
    <w:rsid w:val="00D16CF5"/>
    <w:rsid w:val="00D226A6"/>
    <w:rsid w:val="00D22C4D"/>
    <w:rsid w:val="00D23214"/>
    <w:rsid w:val="00D23D7E"/>
    <w:rsid w:val="00D23EF3"/>
    <w:rsid w:val="00D27961"/>
    <w:rsid w:val="00D30326"/>
    <w:rsid w:val="00D30471"/>
    <w:rsid w:val="00D345F1"/>
    <w:rsid w:val="00D34924"/>
    <w:rsid w:val="00D34971"/>
    <w:rsid w:val="00D354BB"/>
    <w:rsid w:val="00D36359"/>
    <w:rsid w:val="00D36923"/>
    <w:rsid w:val="00D36A5B"/>
    <w:rsid w:val="00D4014A"/>
    <w:rsid w:val="00D40267"/>
    <w:rsid w:val="00D41ABC"/>
    <w:rsid w:val="00D429C7"/>
    <w:rsid w:val="00D439DA"/>
    <w:rsid w:val="00D4698C"/>
    <w:rsid w:val="00D47F7A"/>
    <w:rsid w:val="00D51149"/>
    <w:rsid w:val="00D51612"/>
    <w:rsid w:val="00D52357"/>
    <w:rsid w:val="00D54A45"/>
    <w:rsid w:val="00D554A2"/>
    <w:rsid w:val="00D55516"/>
    <w:rsid w:val="00D56FC4"/>
    <w:rsid w:val="00D601DC"/>
    <w:rsid w:val="00D603FB"/>
    <w:rsid w:val="00D60566"/>
    <w:rsid w:val="00D60E2B"/>
    <w:rsid w:val="00D61C0D"/>
    <w:rsid w:val="00D61EF8"/>
    <w:rsid w:val="00D635DC"/>
    <w:rsid w:val="00D6414B"/>
    <w:rsid w:val="00D64D99"/>
    <w:rsid w:val="00D65177"/>
    <w:rsid w:val="00D65A46"/>
    <w:rsid w:val="00D66AC1"/>
    <w:rsid w:val="00D677BD"/>
    <w:rsid w:val="00D709F2"/>
    <w:rsid w:val="00D809E1"/>
    <w:rsid w:val="00D83108"/>
    <w:rsid w:val="00D84659"/>
    <w:rsid w:val="00D855E5"/>
    <w:rsid w:val="00D87FBB"/>
    <w:rsid w:val="00D912DA"/>
    <w:rsid w:val="00D93A64"/>
    <w:rsid w:val="00D95FBC"/>
    <w:rsid w:val="00D9660F"/>
    <w:rsid w:val="00D97866"/>
    <w:rsid w:val="00D97E24"/>
    <w:rsid w:val="00D9CE89"/>
    <w:rsid w:val="00DA0315"/>
    <w:rsid w:val="00DA09E1"/>
    <w:rsid w:val="00DA12F3"/>
    <w:rsid w:val="00DA3569"/>
    <w:rsid w:val="00DA3D0E"/>
    <w:rsid w:val="00DA5007"/>
    <w:rsid w:val="00DA55A2"/>
    <w:rsid w:val="00DA5C83"/>
    <w:rsid w:val="00DB19CA"/>
    <w:rsid w:val="00DB1FBD"/>
    <w:rsid w:val="00DB6A1F"/>
    <w:rsid w:val="00DC2DE3"/>
    <w:rsid w:val="00DC444C"/>
    <w:rsid w:val="00DC5165"/>
    <w:rsid w:val="00DC6A67"/>
    <w:rsid w:val="00DD052A"/>
    <w:rsid w:val="00DD0949"/>
    <w:rsid w:val="00DD2A09"/>
    <w:rsid w:val="00DD5FA0"/>
    <w:rsid w:val="00DD730B"/>
    <w:rsid w:val="00DD7D74"/>
    <w:rsid w:val="00DE1E29"/>
    <w:rsid w:val="00DE2317"/>
    <w:rsid w:val="00DE73D5"/>
    <w:rsid w:val="00DE7679"/>
    <w:rsid w:val="00DE7B53"/>
    <w:rsid w:val="00DF3C95"/>
    <w:rsid w:val="00DF6596"/>
    <w:rsid w:val="00DF74DD"/>
    <w:rsid w:val="00DF7856"/>
    <w:rsid w:val="00E00C07"/>
    <w:rsid w:val="00E013BA"/>
    <w:rsid w:val="00E01859"/>
    <w:rsid w:val="00E01912"/>
    <w:rsid w:val="00E03F7A"/>
    <w:rsid w:val="00E10AFA"/>
    <w:rsid w:val="00E111DC"/>
    <w:rsid w:val="00E122D4"/>
    <w:rsid w:val="00E1454F"/>
    <w:rsid w:val="00E1476E"/>
    <w:rsid w:val="00E14C88"/>
    <w:rsid w:val="00E1575E"/>
    <w:rsid w:val="00E17BDE"/>
    <w:rsid w:val="00E17D98"/>
    <w:rsid w:val="00E21371"/>
    <w:rsid w:val="00E21390"/>
    <w:rsid w:val="00E217E1"/>
    <w:rsid w:val="00E24607"/>
    <w:rsid w:val="00E253A0"/>
    <w:rsid w:val="00E25B33"/>
    <w:rsid w:val="00E27487"/>
    <w:rsid w:val="00E27F14"/>
    <w:rsid w:val="00E3012D"/>
    <w:rsid w:val="00E3271A"/>
    <w:rsid w:val="00E32C45"/>
    <w:rsid w:val="00E344CC"/>
    <w:rsid w:val="00E34796"/>
    <w:rsid w:val="00E35830"/>
    <w:rsid w:val="00E35D76"/>
    <w:rsid w:val="00E3613F"/>
    <w:rsid w:val="00E36404"/>
    <w:rsid w:val="00E36612"/>
    <w:rsid w:val="00E3708D"/>
    <w:rsid w:val="00E4427B"/>
    <w:rsid w:val="00E46711"/>
    <w:rsid w:val="00E477B2"/>
    <w:rsid w:val="00E51225"/>
    <w:rsid w:val="00E51F43"/>
    <w:rsid w:val="00E535A9"/>
    <w:rsid w:val="00E53E1A"/>
    <w:rsid w:val="00E548CA"/>
    <w:rsid w:val="00E62BDD"/>
    <w:rsid w:val="00E64951"/>
    <w:rsid w:val="00E6549B"/>
    <w:rsid w:val="00E657D8"/>
    <w:rsid w:val="00E66D09"/>
    <w:rsid w:val="00E7008C"/>
    <w:rsid w:val="00E71F4E"/>
    <w:rsid w:val="00E73917"/>
    <w:rsid w:val="00E74EAA"/>
    <w:rsid w:val="00E7566E"/>
    <w:rsid w:val="00E75F53"/>
    <w:rsid w:val="00E814A1"/>
    <w:rsid w:val="00E84298"/>
    <w:rsid w:val="00E84771"/>
    <w:rsid w:val="00E85576"/>
    <w:rsid w:val="00E86187"/>
    <w:rsid w:val="00E867E1"/>
    <w:rsid w:val="00E90E8F"/>
    <w:rsid w:val="00E91F3A"/>
    <w:rsid w:val="00E93C29"/>
    <w:rsid w:val="00E94237"/>
    <w:rsid w:val="00E96B3E"/>
    <w:rsid w:val="00E974FC"/>
    <w:rsid w:val="00EA08B4"/>
    <w:rsid w:val="00EA4066"/>
    <w:rsid w:val="00EA53AB"/>
    <w:rsid w:val="00EA6406"/>
    <w:rsid w:val="00EB06AF"/>
    <w:rsid w:val="00EB285F"/>
    <w:rsid w:val="00EB2EC8"/>
    <w:rsid w:val="00EB61A7"/>
    <w:rsid w:val="00EB7E82"/>
    <w:rsid w:val="00EC38E0"/>
    <w:rsid w:val="00EC3E4B"/>
    <w:rsid w:val="00EC55C0"/>
    <w:rsid w:val="00EC5752"/>
    <w:rsid w:val="00EC6681"/>
    <w:rsid w:val="00EC72FA"/>
    <w:rsid w:val="00EC7FA3"/>
    <w:rsid w:val="00ED0F9D"/>
    <w:rsid w:val="00ED1EA1"/>
    <w:rsid w:val="00ED3C63"/>
    <w:rsid w:val="00ED3CEF"/>
    <w:rsid w:val="00ED3D5C"/>
    <w:rsid w:val="00ED465E"/>
    <w:rsid w:val="00ED5AD2"/>
    <w:rsid w:val="00ED65E9"/>
    <w:rsid w:val="00EE1286"/>
    <w:rsid w:val="00EE1CCA"/>
    <w:rsid w:val="00EE1DC6"/>
    <w:rsid w:val="00EE3132"/>
    <w:rsid w:val="00EE3AFB"/>
    <w:rsid w:val="00EE42B2"/>
    <w:rsid w:val="00EE4502"/>
    <w:rsid w:val="00EE4D51"/>
    <w:rsid w:val="00EE7125"/>
    <w:rsid w:val="00EE784D"/>
    <w:rsid w:val="00EE7B88"/>
    <w:rsid w:val="00EF06C3"/>
    <w:rsid w:val="00EF1C1B"/>
    <w:rsid w:val="00EF336B"/>
    <w:rsid w:val="00EF3C03"/>
    <w:rsid w:val="00EF5776"/>
    <w:rsid w:val="00EF65EA"/>
    <w:rsid w:val="00F007E7"/>
    <w:rsid w:val="00F00A09"/>
    <w:rsid w:val="00F012A8"/>
    <w:rsid w:val="00F041CB"/>
    <w:rsid w:val="00F06249"/>
    <w:rsid w:val="00F06961"/>
    <w:rsid w:val="00F07074"/>
    <w:rsid w:val="00F07122"/>
    <w:rsid w:val="00F07C54"/>
    <w:rsid w:val="00F07E56"/>
    <w:rsid w:val="00F1289C"/>
    <w:rsid w:val="00F14388"/>
    <w:rsid w:val="00F14502"/>
    <w:rsid w:val="00F14FA7"/>
    <w:rsid w:val="00F154CB"/>
    <w:rsid w:val="00F17139"/>
    <w:rsid w:val="00F174E0"/>
    <w:rsid w:val="00F17E0A"/>
    <w:rsid w:val="00F201E8"/>
    <w:rsid w:val="00F2322F"/>
    <w:rsid w:val="00F2386C"/>
    <w:rsid w:val="00F23A06"/>
    <w:rsid w:val="00F24A1E"/>
    <w:rsid w:val="00F26D2D"/>
    <w:rsid w:val="00F26DCA"/>
    <w:rsid w:val="00F2712B"/>
    <w:rsid w:val="00F27765"/>
    <w:rsid w:val="00F3138B"/>
    <w:rsid w:val="00F3597D"/>
    <w:rsid w:val="00F3702B"/>
    <w:rsid w:val="00F428A8"/>
    <w:rsid w:val="00F43633"/>
    <w:rsid w:val="00F45284"/>
    <w:rsid w:val="00F4554C"/>
    <w:rsid w:val="00F46672"/>
    <w:rsid w:val="00F4706E"/>
    <w:rsid w:val="00F47F1A"/>
    <w:rsid w:val="00F52A01"/>
    <w:rsid w:val="00F545E3"/>
    <w:rsid w:val="00F54962"/>
    <w:rsid w:val="00F57438"/>
    <w:rsid w:val="00F5778E"/>
    <w:rsid w:val="00F60E70"/>
    <w:rsid w:val="00F6156E"/>
    <w:rsid w:val="00F61DD4"/>
    <w:rsid w:val="00F62459"/>
    <w:rsid w:val="00F62E40"/>
    <w:rsid w:val="00F64112"/>
    <w:rsid w:val="00F66BDF"/>
    <w:rsid w:val="00F67072"/>
    <w:rsid w:val="00F675FE"/>
    <w:rsid w:val="00F745B1"/>
    <w:rsid w:val="00F74D69"/>
    <w:rsid w:val="00F76AFF"/>
    <w:rsid w:val="00F77BE8"/>
    <w:rsid w:val="00F826D9"/>
    <w:rsid w:val="00F82C03"/>
    <w:rsid w:val="00F82DF4"/>
    <w:rsid w:val="00F83313"/>
    <w:rsid w:val="00F87845"/>
    <w:rsid w:val="00F91200"/>
    <w:rsid w:val="00F93E06"/>
    <w:rsid w:val="00F94D73"/>
    <w:rsid w:val="00F94E91"/>
    <w:rsid w:val="00F95ACD"/>
    <w:rsid w:val="00F95B83"/>
    <w:rsid w:val="00F96A7C"/>
    <w:rsid w:val="00F97BB4"/>
    <w:rsid w:val="00FA091D"/>
    <w:rsid w:val="00FA1D46"/>
    <w:rsid w:val="00FA28C0"/>
    <w:rsid w:val="00FA3CD5"/>
    <w:rsid w:val="00FA61B3"/>
    <w:rsid w:val="00FA7863"/>
    <w:rsid w:val="00FA7A71"/>
    <w:rsid w:val="00FB147A"/>
    <w:rsid w:val="00FB2948"/>
    <w:rsid w:val="00FB38F8"/>
    <w:rsid w:val="00FB5B1D"/>
    <w:rsid w:val="00FB63E4"/>
    <w:rsid w:val="00FC0DC1"/>
    <w:rsid w:val="00FC402C"/>
    <w:rsid w:val="00FC4D3A"/>
    <w:rsid w:val="00FC4E1B"/>
    <w:rsid w:val="00FC57F9"/>
    <w:rsid w:val="00FD049E"/>
    <w:rsid w:val="00FD117D"/>
    <w:rsid w:val="00FD3D26"/>
    <w:rsid w:val="00FD50F2"/>
    <w:rsid w:val="00FD60D3"/>
    <w:rsid w:val="00FE4E21"/>
    <w:rsid w:val="00FE6971"/>
    <w:rsid w:val="00FE759A"/>
    <w:rsid w:val="00FF0976"/>
    <w:rsid w:val="00FF0B44"/>
    <w:rsid w:val="00FF338B"/>
    <w:rsid w:val="00FF43B6"/>
    <w:rsid w:val="00FF57A9"/>
    <w:rsid w:val="00FF6A5F"/>
    <w:rsid w:val="017AB6AA"/>
    <w:rsid w:val="01929DF0"/>
    <w:rsid w:val="0317CE4E"/>
    <w:rsid w:val="040999D7"/>
    <w:rsid w:val="04E9A6DE"/>
    <w:rsid w:val="0510B06D"/>
    <w:rsid w:val="06464318"/>
    <w:rsid w:val="07626BBA"/>
    <w:rsid w:val="07AD4EAD"/>
    <w:rsid w:val="07F67C69"/>
    <w:rsid w:val="08771F57"/>
    <w:rsid w:val="08A6CB18"/>
    <w:rsid w:val="08E07293"/>
    <w:rsid w:val="0974E88F"/>
    <w:rsid w:val="0A1A3399"/>
    <w:rsid w:val="0AA1EF04"/>
    <w:rsid w:val="0B1003CD"/>
    <w:rsid w:val="0BFD0FBB"/>
    <w:rsid w:val="0C122665"/>
    <w:rsid w:val="0C60DA6B"/>
    <w:rsid w:val="0C95A5F6"/>
    <w:rsid w:val="0D2AB0AB"/>
    <w:rsid w:val="0DBF2706"/>
    <w:rsid w:val="0E593827"/>
    <w:rsid w:val="102421CE"/>
    <w:rsid w:val="1051D5F4"/>
    <w:rsid w:val="105AA3AD"/>
    <w:rsid w:val="10CA8038"/>
    <w:rsid w:val="11C7C7A6"/>
    <w:rsid w:val="11E65F86"/>
    <w:rsid w:val="11EDA655"/>
    <w:rsid w:val="12650A14"/>
    <w:rsid w:val="12FEBDB8"/>
    <w:rsid w:val="13154F1D"/>
    <w:rsid w:val="1403B00C"/>
    <w:rsid w:val="14666DFE"/>
    <w:rsid w:val="14727C15"/>
    <w:rsid w:val="14FFCAE6"/>
    <w:rsid w:val="151D1663"/>
    <w:rsid w:val="1589C839"/>
    <w:rsid w:val="1649D3E1"/>
    <w:rsid w:val="17BDB0A3"/>
    <w:rsid w:val="17E3988D"/>
    <w:rsid w:val="18C061ED"/>
    <w:rsid w:val="1A35969D"/>
    <w:rsid w:val="1C355832"/>
    <w:rsid w:val="1C5A0CC4"/>
    <w:rsid w:val="1CD551EB"/>
    <w:rsid w:val="1D911634"/>
    <w:rsid w:val="1DCCD174"/>
    <w:rsid w:val="1EC2668E"/>
    <w:rsid w:val="1EEB4F99"/>
    <w:rsid w:val="1FCD4290"/>
    <w:rsid w:val="2107E2EE"/>
    <w:rsid w:val="21269806"/>
    <w:rsid w:val="21A9080E"/>
    <w:rsid w:val="21CF6B99"/>
    <w:rsid w:val="22165D29"/>
    <w:rsid w:val="2253456D"/>
    <w:rsid w:val="2388B693"/>
    <w:rsid w:val="238C4606"/>
    <w:rsid w:val="248F8C46"/>
    <w:rsid w:val="24E1ABDA"/>
    <w:rsid w:val="25063E38"/>
    <w:rsid w:val="26228113"/>
    <w:rsid w:val="26978148"/>
    <w:rsid w:val="26BA5F0D"/>
    <w:rsid w:val="26CB6919"/>
    <w:rsid w:val="283A72EC"/>
    <w:rsid w:val="294C08C5"/>
    <w:rsid w:val="2A9E2979"/>
    <w:rsid w:val="2AAE00C8"/>
    <w:rsid w:val="2B065168"/>
    <w:rsid w:val="2B84299A"/>
    <w:rsid w:val="2B8ECB87"/>
    <w:rsid w:val="2CB9CD1A"/>
    <w:rsid w:val="2D73E016"/>
    <w:rsid w:val="2EEBD718"/>
    <w:rsid w:val="2F629349"/>
    <w:rsid w:val="2FF2BD21"/>
    <w:rsid w:val="3122D41A"/>
    <w:rsid w:val="329C8FA7"/>
    <w:rsid w:val="32E86A74"/>
    <w:rsid w:val="3309AA1A"/>
    <w:rsid w:val="337516FC"/>
    <w:rsid w:val="344CF479"/>
    <w:rsid w:val="346248A6"/>
    <w:rsid w:val="3473FD73"/>
    <w:rsid w:val="34CAC00F"/>
    <w:rsid w:val="3526A32F"/>
    <w:rsid w:val="35D0EF9E"/>
    <w:rsid w:val="3669CB75"/>
    <w:rsid w:val="3676C4C9"/>
    <w:rsid w:val="36BD47AF"/>
    <w:rsid w:val="371F6473"/>
    <w:rsid w:val="37C39721"/>
    <w:rsid w:val="3845D2E1"/>
    <w:rsid w:val="38B22715"/>
    <w:rsid w:val="3A290F0B"/>
    <w:rsid w:val="3A36C08A"/>
    <w:rsid w:val="3A4012E9"/>
    <w:rsid w:val="3AAF71F4"/>
    <w:rsid w:val="3B9EBA02"/>
    <w:rsid w:val="3BC6D283"/>
    <w:rsid w:val="3BE89E30"/>
    <w:rsid w:val="3C3378D7"/>
    <w:rsid w:val="3C731221"/>
    <w:rsid w:val="3CBC85D7"/>
    <w:rsid w:val="3D0B9AAD"/>
    <w:rsid w:val="3D29D5B0"/>
    <w:rsid w:val="3D6EB372"/>
    <w:rsid w:val="3E27696C"/>
    <w:rsid w:val="3EB32899"/>
    <w:rsid w:val="3ED0963F"/>
    <w:rsid w:val="3F03172E"/>
    <w:rsid w:val="3F15CFED"/>
    <w:rsid w:val="3F1D47C3"/>
    <w:rsid w:val="3F470757"/>
    <w:rsid w:val="3FA33A1E"/>
    <w:rsid w:val="40353568"/>
    <w:rsid w:val="4157965D"/>
    <w:rsid w:val="428981AA"/>
    <w:rsid w:val="44043F6E"/>
    <w:rsid w:val="447DC932"/>
    <w:rsid w:val="46E39E08"/>
    <w:rsid w:val="4711EA56"/>
    <w:rsid w:val="47F9C748"/>
    <w:rsid w:val="4A4EC5B1"/>
    <w:rsid w:val="4A54006A"/>
    <w:rsid w:val="4A61DD1C"/>
    <w:rsid w:val="4AF53921"/>
    <w:rsid w:val="4C52D270"/>
    <w:rsid w:val="4CFC8E10"/>
    <w:rsid w:val="4D55E218"/>
    <w:rsid w:val="4DB3CE9F"/>
    <w:rsid w:val="4F371415"/>
    <w:rsid w:val="501020B0"/>
    <w:rsid w:val="50322633"/>
    <w:rsid w:val="5067F422"/>
    <w:rsid w:val="50E26028"/>
    <w:rsid w:val="50FF4745"/>
    <w:rsid w:val="51307563"/>
    <w:rsid w:val="5390DB66"/>
    <w:rsid w:val="53F8BA0A"/>
    <w:rsid w:val="54BBDC2A"/>
    <w:rsid w:val="56BC39A8"/>
    <w:rsid w:val="57F8DC35"/>
    <w:rsid w:val="5872F348"/>
    <w:rsid w:val="59786D3A"/>
    <w:rsid w:val="5995A34B"/>
    <w:rsid w:val="5AA0D8CB"/>
    <w:rsid w:val="5EAD8A59"/>
    <w:rsid w:val="5FEB2C8E"/>
    <w:rsid w:val="600D133B"/>
    <w:rsid w:val="6162B8EB"/>
    <w:rsid w:val="6238059F"/>
    <w:rsid w:val="62F9D09B"/>
    <w:rsid w:val="6382C0D5"/>
    <w:rsid w:val="647262EE"/>
    <w:rsid w:val="64C5D3B0"/>
    <w:rsid w:val="670E9404"/>
    <w:rsid w:val="6768C357"/>
    <w:rsid w:val="679C5D64"/>
    <w:rsid w:val="685759E3"/>
    <w:rsid w:val="685D4078"/>
    <w:rsid w:val="69351300"/>
    <w:rsid w:val="697A1205"/>
    <w:rsid w:val="6AE8661B"/>
    <w:rsid w:val="6B2495D8"/>
    <w:rsid w:val="6C1B26B9"/>
    <w:rsid w:val="6C565C1B"/>
    <w:rsid w:val="6C96F5CD"/>
    <w:rsid w:val="6D5E4859"/>
    <w:rsid w:val="6D9D0B02"/>
    <w:rsid w:val="6D9E3054"/>
    <w:rsid w:val="6E61E5A7"/>
    <w:rsid w:val="6FFC4BCE"/>
    <w:rsid w:val="7076F08F"/>
    <w:rsid w:val="70F8FC99"/>
    <w:rsid w:val="71029985"/>
    <w:rsid w:val="7167700D"/>
    <w:rsid w:val="717622FA"/>
    <w:rsid w:val="718BBEA2"/>
    <w:rsid w:val="7196310D"/>
    <w:rsid w:val="7261080A"/>
    <w:rsid w:val="72906F8F"/>
    <w:rsid w:val="73159B42"/>
    <w:rsid w:val="737E5B41"/>
    <w:rsid w:val="73AEA3DD"/>
    <w:rsid w:val="746CFFA2"/>
    <w:rsid w:val="74F7CD74"/>
    <w:rsid w:val="760EE3A5"/>
    <w:rsid w:val="7630A79E"/>
    <w:rsid w:val="763E45C7"/>
    <w:rsid w:val="76AD9622"/>
    <w:rsid w:val="777223AD"/>
    <w:rsid w:val="77E7CCDC"/>
    <w:rsid w:val="78A86330"/>
    <w:rsid w:val="78EABC86"/>
    <w:rsid w:val="7A919532"/>
    <w:rsid w:val="7AD9147F"/>
    <w:rsid w:val="7B0C20AF"/>
    <w:rsid w:val="7B6B06F1"/>
    <w:rsid w:val="7C7625E7"/>
    <w:rsid w:val="7CC7D9EC"/>
    <w:rsid w:val="7E324B72"/>
    <w:rsid w:val="7F002E06"/>
    <w:rsid w:val="7F4B0DEC"/>
    <w:rsid w:val="7FFAF02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A41551C"/>
  <w15:docId w15:val="{E98610AF-B1FA-446F-84BF-9F5F52E936F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B04C9"/>
    <w:rPr>
      <w:sz w:val="24"/>
      <w:szCs w:val="24"/>
    </w:rPr>
  </w:style>
  <w:style w:type="paragraph" w:styleId="Heading1">
    <w:name w:val="heading 1"/>
    <w:basedOn w:val="Normal"/>
    <w:next w:val="Normal"/>
    <w:qFormat/>
    <w:pPr>
      <w:keepNext/>
      <w:outlineLvl w:val="0"/>
    </w:pPr>
    <w:rPr>
      <w:rFonts w:ascii="Arial" w:hAnsi="Arial"/>
      <w:sz w:val="20"/>
      <w:szCs w:val="20"/>
      <w:u w:val="single"/>
    </w:rPr>
  </w:style>
  <w:style w:type="paragraph" w:styleId="Heading2">
    <w:name w:val="heading 2"/>
    <w:basedOn w:val="Normal"/>
    <w:next w:val="Normal"/>
    <w:qFormat/>
    <w:pPr>
      <w:keepNext/>
      <w:outlineLvl w:val="1"/>
    </w:pPr>
    <w:rPr>
      <w:b/>
      <w:szCs w:val="20"/>
      <w:u w:val="single"/>
    </w:rPr>
  </w:style>
  <w:style w:type="paragraph" w:styleId="Heading3">
    <w:name w:val="heading 3"/>
    <w:basedOn w:val="Normal"/>
    <w:next w:val="Normal"/>
    <w:qFormat/>
    <w:pPr>
      <w:keepNext/>
      <w:spacing w:before="240" w:after="60"/>
      <w:outlineLvl w:val="2"/>
    </w:pPr>
    <w:rPr>
      <w:rFonts w:ascii="Arial" w:hAnsi="Arial" w:cs="Arial"/>
      <w:b/>
      <w:bCs/>
      <w:sz w:val="26"/>
      <w:szCs w:val="26"/>
    </w:rPr>
  </w:style>
  <w:style w:type="paragraph" w:styleId="Heading4">
    <w:name w:val="heading 4"/>
    <w:basedOn w:val="Normal"/>
    <w:next w:val="Normal"/>
    <w:qFormat/>
    <w:pPr>
      <w:keepNext/>
      <w:spacing w:before="240" w:after="60"/>
      <w:outlineLvl w:val="3"/>
    </w:pPr>
    <w:rPr>
      <w:b/>
      <w:bCs/>
      <w:sz w:val="28"/>
      <w:szCs w:val="28"/>
    </w:rPr>
  </w:style>
  <w:style w:type="paragraph" w:styleId="Heading5">
    <w:name w:val="heading 5"/>
    <w:basedOn w:val="Normal"/>
    <w:next w:val="Normal"/>
    <w:qFormat/>
    <w:pPr>
      <w:spacing w:before="240" w:after="60"/>
      <w:outlineLvl w:val="4"/>
    </w:pPr>
    <w:rPr>
      <w:b/>
      <w:bCs/>
      <w:i/>
      <w:iCs/>
      <w:sz w:val="26"/>
      <w:szCs w:val="26"/>
    </w:rPr>
  </w:style>
  <w:style w:type="paragraph" w:styleId="Heading6">
    <w:name w:val="heading 6"/>
    <w:basedOn w:val="Normal"/>
    <w:next w:val="Normal"/>
    <w:link w:val="Heading6Char"/>
    <w:qFormat/>
    <w:pPr>
      <w:keepNext/>
      <w:jc w:val="center"/>
      <w:outlineLvl w:val="5"/>
    </w:pPr>
    <w:rPr>
      <w:rFonts w:ascii="Arial" w:hAnsi="Arial" w:cs="Arial"/>
      <w:b/>
      <w:bCs/>
      <w:szCs w:val="4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character" w:styleId="PageNumber">
    <w:name w:val="page number"/>
    <w:basedOn w:val="DefaultParagraphFont"/>
  </w:style>
  <w:style w:type="character" w:styleId="Strong">
    <w:name w:val="Strong"/>
    <w:qFormat/>
    <w:rPr>
      <w:b/>
    </w:rPr>
  </w:style>
  <w:style w:type="paragraph" w:styleId="NormalWeb">
    <w:name w:val="Normal (Web)"/>
    <w:basedOn w:val="Normal"/>
    <w:pPr>
      <w:spacing w:before="100" w:beforeAutospacing="1" w:after="100" w:afterAutospacing="1"/>
    </w:pPr>
    <w:rPr>
      <w:rFonts w:ascii="Arial Unicode MS" w:eastAsia="Arial Unicode MS" w:hAnsi="Arial Unicode MS"/>
      <w:color w:val="000000"/>
      <w:szCs w:val="20"/>
    </w:rPr>
  </w:style>
  <w:style w:type="paragraph" w:styleId="FootnoteText">
    <w:name w:val="footnote text"/>
    <w:basedOn w:val="Normal"/>
    <w:link w:val="FootnoteTextChar"/>
    <w:semiHidden/>
    <w:rPr>
      <w:sz w:val="20"/>
      <w:szCs w:val="20"/>
    </w:rPr>
  </w:style>
  <w:style w:type="paragraph" w:styleId="BodyText3">
    <w:name w:val="Body Text 3"/>
    <w:basedOn w:val="Normal"/>
    <w:pPr>
      <w:autoSpaceDE w:val="0"/>
      <w:autoSpaceDN w:val="0"/>
      <w:adjustRightInd w:val="0"/>
    </w:pPr>
    <w:rPr>
      <w:rFonts w:ascii="Arial" w:hAnsi="Arial"/>
      <w:color w:val="000000"/>
      <w:sz w:val="16"/>
      <w:szCs w:val="20"/>
    </w:rPr>
  </w:style>
  <w:style w:type="paragraph" w:styleId="BalloonText">
    <w:name w:val="Balloon Text"/>
    <w:basedOn w:val="Normal"/>
    <w:semiHidden/>
    <w:rPr>
      <w:rFonts w:ascii="Tahoma" w:hAnsi="Tahoma" w:cs="Tahoma"/>
      <w:sz w:val="16"/>
      <w:szCs w:val="16"/>
    </w:rPr>
  </w:style>
  <w:style w:type="paragraph" w:styleId="BodyText">
    <w:name w:val="Body Text"/>
    <w:basedOn w:val="Normal"/>
    <w:pPr>
      <w:spacing w:after="120"/>
    </w:pPr>
  </w:style>
  <w:style w:type="paragraph" w:styleId="BodyText2">
    <w:name w:val="Body Text 2"/>
    <w:basedOn w:val="Normal"/>
    <w:pPr>
      <w:spacing w:after="120" w:line="480" w:lineRule="auto"/>
    </w:pPr>
  </w:style>
  <w:style w:type="character" w:styleId="FootnoteReference">
    <w:name w:val="footnote reference"/>
    <w:semiHidden/>
    <w:rPr>
      <w:vertAlign w:val="superscript"/>
    </w:rPr>
  </w:style>
  <w:style w:type="paragraph" w:styleId="Title">
    <w:name w:val="Title"/>
    <w:basedOn w:val="Normal"/>
    <w:qFormat/>
    <w:pPr>
      <w:jc w:val="center"/>
    </w:pPr>
    <w:rPr>
      <w:b/>
      <w:bCs/>
      <w:sz w:val="20"/>
      <w:szCs w:val="20"/>
    </w:rPr>
  </w:style>
  <w:style w:type="paragraph" w:styleId="DocumentMap">
    <w:name w:val="Document Map"/>
    <w:basedOn w:val="Normal"/>
    <w:semiHidden/>
    <w:pPr>
      <w:shd w:val="clear" w:color="auto" w:fill="000080"/>
    </w:pPr>
    <w:rPr>
      <w:rFonts w:ascii="Tahoma" w:hAnsi="Tahoma" w:cs="Tahoma"/>
      <w:sz w:val="20"/>
      <w:szCs w:val="20"/>
    </w:rPr>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semiHidden/>
    <w:rPr>
      <w:sz w:val="16"/>
      <w:szCs w:val="16"/>
    </w:rPr>
  </w:style>
  <w:style w:type="paragraph" w:styleId="CommentText">
    <w:name w:val="annotation text"/>
    <w:basedOn w:val="Normal"/>
    <w:link w:val="CommentTextChar"/>
    <w:semiHidden/>
    <w:rPr>
      <w:sz w:val="20"/>
      <w:szCs w:val="20"/>
    </w:rPr>
  </w:style>
  <w:style w:type="paragraph" w:styleId="CommentSubject">
    <w:name w:val="annotation subject"/>
    <w:basedOn w:val="CommentText"/>
    <w:next w:val="CommentText"/>
    <w:semiHidden/>
    <w:rPr>
      <w:b/>
      <w:bCs/>
    </w:rPr>
  </w:style>
  <w:style w:type="paragraph" w:customStyle="1" w:styleId="msolistparagraph0">
    <w:name w:val="msolistparagraph"/>
    <w:basedOn w:val="Normal"/>
    <w:pPr>
      <w:ind w:left="720"/>
    </w:pPr>
    <w:rPr>
      <w:rFonts w:ascii="Palatino Linotype" w:hAnsi="Palatino Linotype"/>
      <w:color w:val="000000"/>
    </w:rPr>
  </w:style>
  <w:style w:type="character" w:styleId="Hyperlink">
    <w:name w:val="Hyperlink"/>
    <w:rPr>
      <w:color w:val="0000FF"/>
      <w:u w:val="single"/>
    </w:rPr>
  </w:style>
  <w:style w:type="paragraph" w:customStyle="1" w:styleId="ExecOffice">
    <w:name w:val="Exec Office"/>
    <w:basedOn w:val="Normal"/>
    <w:pPr>
      <w:framePr w:w="6927" w:hSpace="187" w:wrap="notBeside" w:vAnchor="text" w:hAnchor="page" w:x="3594" w:y="1"/>
      <w:jc w:val="center"/>
    </w:pPr>
    <w:rPr>
      <w:rFonts w:ascii="Arial" w:hAnsi="Arial"/>
      <w:sz w:val="28"/>
      <w:szCs w:val="20"/>
    </w:rPr>
  </w:style>
  <w:style w:type="paragraph" w:customStyle="1" w:styleId="Weld">
    <w:name w:val="Weld"/>
    <w:basedOn w:val="Normal"/>
    <w:pPr>
      <w:framePr w:hSpace="187" w:wrap="notBeside" w:vAnchor="text" w:hAnchor="page" w:x="546" w:y="141"/>
      <w:jc w:val="center"/>
    </w:pPr>
    <w:rPr>
      <w:rFonts w:ascii="Arial Rounded MT Bold" w:hAnsi="Arial Rounded MT Bold"/>
      <w:sz w:val="16"/>
      <w:szCs w:val="20"/>
    </w:rPr>
  </w:style>
  <w:style w:type="paragraph" w:customStyle="1" w:styleId="Governor">
    <w:name w:val="Governor"/>
    <w:basedOn w:val="Normal"/>
    <w:pPr>
      <w:framePr w:hSpace="187" w:wrap="notBeside" w:vAnchor="text" w:hAnchor="page" w:x="546" w:y="141"/>
      <w:spacing w:after="120"/>
      <w:jc w:val="center"/>
    </w:pPr>
    <w:rPr>
      <w:rFonts w:ascii="Arial Rounded MT Bold" w:hAnsi="Arial Rounded MT Bold"/>
      <w:sz w:val="14"/>
      <w:szCs w:val="20"/>
    </w:rPr>
  </w:style>
  <w:style w:type="character" w:styleId="FollowedHyperlink">
    <w:name w:val="FollowedHyperlink"/>
    <w:rPr>
      <w:color w:val="800080"/>
      <w:u w:val="single"/>
    </w:rPr>
  </w:style>
  <w:style w:type="paragraph" w:customStyle="1" w:styleId="Title1">
    <w:name w:val="Title1"/>
    <w:basedOn w:val="Normal"/>
    <w:pPr>
      <w:spacing w:before="100" w:beforeAutospacing="1" w:after="100" w:afterAutospacing="1"/>
    </w:pPr>
  </w:style>
  <w:style w:type="character" w:customStyle="1" w:styleId="jrnl">
    <w:name w:val="jrnl"/>
    <w:basedOn w:val="DefaultParagraphFont"/>
  </w:style>
  <w:style w:type="paragraph" w:customStyle="1" w:styleId="links">
    <w:name w:val="links"/>
    <w:basedOn w:val="Normal"/>
    <w:pPr>
      <w:spacing w:before="100" w:beforeAutospacing="1" w:after="100" w:afterAutospacing="1"/>
    </w:pPr>
  </w:style>
  <w:style w:type="character" w:styleId="Emphasis">
    <w:name w:val="Emphasis"/>
    <w:qFormat/>
    <w:rPr>
      <w:i/>
      <w:iCs/>
    </w:rPr>
  </w:style>
  <w:style w:type="character" w:customStyle="1" w:styleId="st">
    <w:name w:val="st"/>
    <w:basedOn w:val="DefaultParagraphFont"/>
    <w:rsid w:val="00560ECF"/>
  </w:style>
  <w:style w:type="paragraph" w:styleId="Revision">
    <w:name w:val="Revision"/>
    <w:hidden/>
    <w:uiPriority w:val="99"/>
    <w:semiHidden/>
    <w:rsid w:val="005F3E79"/>
    <w:rPr>
      <w:sz w:val="24"/>
      <w:szCs w:val="24"/>
    </w:rPr>
  </w:style>
  <w:style w:type="character" w:customStyle="1" w:styleId="FootnoteTextChar">
    <w:name w:val="Footnote Text Char"/>
    <w:link w:val="FootnoteText"/>
    <w:semiHidden/>
    <w:rsid w:val="00266B95"/>
  </w:style>
  <w:style w:type="character" w:customStyle="1" w:styleId="CommentTextChar">
    <w:name w:val="Comment Text Char"/>
    <w:link w:val="CommentText"/>
    <w:semiHidden/>
    <w:rsid w:val="00D27961"/>
  </w:style>
  <w:style w:type="character" w:customStyle="1" w:styleId="Heading6Char">
    <w:name w:val="Heading 6 Char"/>
    <w:link w:val="Heading6"/>
    <w:rsid w:val="00833DBF"/>
    <w:rPr>
      <w:rFonts w:ascii="Arial" w:hAnsi="Arial" w:cs="Arial"/>
      <w:b/>
      <w:bCs/>
      <w:sz w:val="24"/>
      <w:szCs w:val="44"/>
    </w:rPr>
  </w:style>
  <w:style w:type="character" w:customStyle="1" w:styleId="FooterChar">
    <w:name w:val="Footer Char"/>
    <w:link w:val="Footer"/>
    <w:uiPriority w:val="99"/>
    <w:rsid w:val="00434202"/>
    <w:rPr>
      <w:sz w:val="24"/>
      <w:szCs w:val="24"/>
    </w:rPr>
  </w:style>
  <w:style w:type="character" w:customStyle="1" w:styleId="citation-publication-date">
    <w:name w:val="citation-publication-date"/>
    <w:basedOn w:val="DefaultParagraphFont"/>
    <w:rsid w:val="006A0F06"/>
  </w:style>
  <w:style w:type="paragraph" w:styleId="ListParagraph">
    <w:name w:val="List Paragraph"/>
    <w:basedOn w:val="Normal"/>
    <w:uiPriority w:val="34"/>
    <w:qFormat/>
    <w:rsid w:val="009E53C4"/>
    <w:pPr>
      <w:ind w:left="720"/>
      <w:contextualSpacing/>
    </w:pPr>
  </w:style>
  <w:style w:type="character" w:customStyle="1" w:styleId="UnresolvedMention1">
    <w:name w:val="Unresolved Mention1"/>
    <w:basedOn w:val="DefaultParagraphFont"/>
    <w:uiPriority w:val="99"/>
    <w:semiHidden/>
    <w:unhideWhenUsed/>
    <w:rsid w:val="005A25C0"/>
    <w:rPr>
      <w:color w:val="605E5C"/>
      <w:shd w:val="clear" w:color="auto" w:fill="E1DFDD"/>
    </w:rPr>
  </w:style>
  <w:style w:type="character" w:styleId="UnresolvedMention">
    <w:name w:val="Unresolved Mention"/>
    <w:basedOn w:val="DefaultParagraphFont"/>
    <w:uiPriority w:val="99"/>
    <w:semiHidden/>
    <w:unhideWhenUsed/>
    <w:rsid w:val="00D554A2"/>
    <w:rPr>
      <w:color w:val="605E5C"/>
      <w:shd w:val="clear" w:color="auto" w:fill="E1DFDD"/>
    </w:rPr>
  </w:style>
  <w:style w:type="paragraph" w:customStyle="1" w:styleId="pf0">
    <w:name w:val="pf0"/>
    <w:basedOn w:val="Normal"/>
    <w:rsid w:val="00166100"/>
    <w:pPr>
      <w:spacing w:before="100" w:beforeAutospacing="1" w:after="100" w:afterAutospacing="1"/>
    </w:pPr>
  </w:style>
  <w:style w:type="character" w:customStyle="1" w:styleId="cf01">
    <w:name w:val="cf01"/>
    <w:basedOn w:val="DefaultParagraphFont"/>
    <w:rsid w:val="00166100"/>
    <w:rPr>
      <w:rFonts w:ascii="Segoe UI" w:hAnsi="Segoe UI" w:cs="Segoe UI" w:hint="default"/>
      <w:sz w:val="18"/>
      <w:szCs w:val="18"/>
    </w:rPr>
  </w:style>
  <w:style w:type="character" w:styleId="Mention">
    <w:name w:val="Mention"/>
    <w:basedOn w:val="DefaultParagraphFont"/>
    <w:uiPriority w:val="99"/>
    <w:unhideWhenUsed/>
    <w:rPr>
      <w:color w:val="2B579A"/>
      <w:shd w:val="clear" w:color="auto" w:fill="E6E6E6"/>
    </w:rPr>
  </w:style>
  <w:style w:type="character" w:styleId="EndnoteReference">
    <w:name w:val="endnote reference"/>
    <w:basedOn w:val="DefaultParagraphFont"/>
    <w:semiHidden/>
    <w:unhideWhenUsed/>
    <w:rsid w:val="0034349F"/>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007272">
      <w:bodyDiv w:val="1"/>
      <w:marLeft w:val="0"/>
      <w:marRight w:val="0"/>
      <w:marTop w:val="0"/>
      <w:marBottom w:val="0"/>
      <w:divBdr>
        <w:top w:val="none" w:sz="0" w:space="0" w:color="auto"/>
        <w:left w:val="none" w:sz="0" w:space="0" w:color="auto"/>
        <w:bottom w:val="none" w:sz="0" w:space="0" w:color="auto"/>
        <w:right w:val="none" w:sz="0" w:space="0" w:color="auto"/>
      </w:divBdr>
    </w:div>
    <w:div w:id="57830945">
      <w:bodyDiv w:val="1"/>
      <w:marLeft w:val="0"/>
      <w:marRight w:val="0"/>
      <w:marTop w:val="0"/>
      <w:marBottom w:val="0"/>
      <w:divBdr>
        <w:top w:val="none" w:sz="0" w:space="0" w:color="auto"/>
        <w:left w:val="none" w:sz="0" w:space="0" w:color="auto"/>
        <w:bottom w:val="none" w:sz="0" w:space="0" w:color="auto"/>
        <w:right w:val="none" w:sz="0" w:space="0" w:color="auto"/>
      </w:divBdr>
    </w:div>
    <w:div w:id="234435750">
      <w:bodyDiv w:val="1"/>
      <w:marLeft w:val="0"/>
      <w:marRight w:val="0"/>
      <w:marTop w:val="0"/>
      <w:marBottom w:val="0"/>
      <w:divBdr>
        <w:top w:val="none" w:sz="0" w:space="0" w:color="auto"/>
        <w:left w:val="none" w:sz="0" w:space="0" w:color="auto"/>
        <w:bottom w:val="none" w:sz="0" w:space="0" w:color="auto"/>
        <w:right w:val="none" w:sz="0" w:space="0" w:color="auto"/>
      </w:divBdr>
    </w:div>
    <w:div w:id="424350583">
      <w:bodyDiv w:val="1"/>
      <w:marLeft w:val="0"/>
      <w:marRight w:val="0"/>
      <w:marTop w:val="0"/>
      <w:marBottom w:val="0"/>
      <w:divBdr>
        <w:top w:val="none" w:sz="0" w:space="0" w:color="auto"/>
        <w:left w:val="none" w:sz="0" w:space="0" w:color="auto"/>
        <w:bottom w:val="none" w:sz="0" w:space="0" w:color="auto"/>
        <w:right w:val="none" w:sz="0" w:space="0" w:color="auto"/>
      </w:divBdr>
    </w:div>
    <w:div w:id="475610323">
      <w:bodyDiv w:val="1"/>
      <w:marLeft w:val="0"/>
      <w:marRight w:val="0"/>
      <w:marTop w:val="0"/>
      <w:marBottom w:val="0"/>
      <w:divBdr>
        <w:top w:val="none" w:sz="0" w:space="0" w:color="auto"/>
        <w:left w:val="none" w:sz="0" w:space="0" w:color="auto"/>
        <w:bottom w:val="none" w:sz="0" w:space="0" w:color="auto"/>
        <w:right w:val="none" w:sz="0" w:space="0" w:color="auto"/>
      </w:divBdr>
    </w:div>
    <w:div w:id="549002410">
      <w:bodyDiv w:val="1"/>
      <w:marLeft w:val="0"/>
      <w:marRight w:val="0"/>
      <w:marTop w:val="0"/>
      <w:marBottom w:val="0"/>
      <w:divBdr>
        <w:top w:val="none" w:sz="0" w:space="0" w:color="auto"/>
        <w:left w:val="none" w:sz="0" w:space="0" w:color="auto"/>
        <w:bottom w:val="none" w:sz="0" w:space="0" w:color="auto"/>
        <w:right w:val="none" w:sz="0" w:space="0" w:color="auto"/>
      </w:divBdr>
    </w:div>
    <w:div w:id="670334196">
      <w:bodyDiv w:val="1"/>
      <w:marLeft w:val="0"/>
      <w:marRight w:val="0"/>
      <w:marTop w:val="0"/>
      <w:marBottom w:val="0"/>
      <w:divBdr>
        <w:top w:val="none" w:sz="0" w:space="0" w:color="auto"/>
        <w:left w:val="none" w:sz="0" w:space="0" w:color="auto"/>
        <w:bottom w:val="none" w:sz="0" w:space="0" w:color="auto"/>
        <w:right w:val="none" w:sz="0" w:space="0" w:color="auto"/>
      </w:divBdr>
    </w:div>
    <w:div w:id="721946143">
      <w:bodyDiv w:val="1"/>
      <w:marLeft w:val="0"/>
      <w:marRight w:val="0"/>
      <w:marTop w:val="0"/>
      <w:marBottom w:val="0"/>
      <w:divBdr>
        <w:top w:val="none" w:sz="0" w:space="0" w:color="auto"/>
        <w:left w:val="none" w:sz="0" w:space="0" w:color="auto"/>
        <w:bottom w:val="none" w:sz="0" w:space="0" w:color="auto"/>
        <w:right w:val="none" w:sz="0" w:space="0" w:color="auto"/>
      </w:divBdr>
    </w:div>
    <w:div w:id="753942578">
      <w:bodyDiv w:val="1"/>
      <w:marLeft w:val="0"/>
      <w:marRight w:val="0"/>
      <w:marTop w:val="0"/>
      <w:marBottom w:val="0"/>
      <w:divBdr>
        <w:top w:val="none" w:sz="0" w:space="0" w:color="auto"/>
        <w:left w:val="none" w:sz="0" w:space="0" w:color="auto"/>
        <w:bottom w:val="none" w:sz="0" w:space="0" w:color="auto"/>
        <w:right w:val="none" w:sz="0" w:space="0" w:color="auto"/>
      </w:divBdr>
    </w:div>
    <w:div w:id="820389459">
      <w:bodyDiv w:val="1"/>
      <w:marLeft w:val="0"/>
      <w:marRight w:val="0"/>
      <w:marTop w:val="0"/>
      <w:marBottom w:val="0"/>
      <w:divBdr>
        <w:top w:val="none" w:sz="0" w:space="0" w:color="auto"/>
        <w:left w:val="none" w:sz="0" w:space="0" w:color="auto"/>
        <w:bottom w:val="none" w:sz="0" w:space="0" w:color="auto"/>
        <w:right w:val="none" w:sz="0" w:space="0" w:color="auto"/>
      </w:divBdr>
    </w:div>
    <w:div w:id="823159754">
      <w:bodyDiv w:val="1"/>
      <w:marLeft w:val="0"/>
      <w:marRight w:val="0"/>
      <w:marTop w:val="0"/>
      <w:marBottom w:val="0"/>
      <w:divBdr>
        <w:top w:val="none" w:sz="0" w:space="0" w:color="auto"/>
        <w:left w:val="none" w:sz="0" w:space="0" w:color="auto"/>
        <w:bottom w:val="none" w:sz="0" w:space="0" w:color="auto"/>
        <w:right w:val="none" w:sz="0" w:space="0" w:color="auto"/>
      </w:divBdr>
    </w:div>
    <w:div w:id="1094741195">
      <w:bodyDiv w:val="1"/>
      <w:marLeft w:val="0"/>
      <w:marRight w:val="0"/>
      <w:marTop w:val="0"/>
      <w:marBottom w:val="0"/>
      <w:divBdr>
        <w:top w:val="none" w:sz="0" w:space="0" w:color="auto"/>
        <w:left w:val="none" w:sz="0" w:space="0" w:color="auto"/>
        <w:bottom w:val="none" w:sz="0" w:space="0" w:color="auto"/>
        <w:right w:val="none" w:sz="0" w:space="0" w:color="auto"/>
      </w:divBdr>
      <w:divsChild>
        <w:div w:id="846675417">
          <w:marLeft w:val="0"/>
          <w:marRight w:val="0"/>
          <w:marTop w:val="0"/>
          <w:marBottom w:val="0"/>
          <w:divBdr>
            <w:top w:val="none" w:sz="0" w:space="0" w:color="auto"/>
            <w:left w:val="none" w:sz="0" w:space="0" w:color="auto"/>
            <w:bottom w:val="none" w:sz="0" w:space="0" w:color="auto"/>
            <w:right w:val="none" w:sz="0" w:space="0" w:color="auto"/>
          </w:divBdr>
        </w:div>
      </w:divsChild>
    </w:div>
    <w:div w:id="1370102466">
      <w:bodyDiv w:val="1"/>
      <w:marLeft w:val="0"/>
      <w:marRight w:val="0"/>
      <w:marTop w:val="0"/>
      <w:marBottom w:val="0"/>
      <w:divBdr>
        <w:top w:val="none" w:sz="0" w:space="0" w:color="auto"/>
        <w:left w:val="none" w:sz="0" w:space="0" w:color="auto"/>
        <w:bottom w:val="none" w:sz="0" w:space="0" w:color="auto"/>
        <w:right w:val="none" w:sz="0" w:space="0" w:color="auto"/>
      </w:divBdr>
    </w:div>
    <w:div w:id="1510677256">
      <w:bodyDiv w:val="1"/>
      <w:marLeft w:val="0"/>
      <w:marRight w:val="0"/>
      <w:marTop w:val="0"/>
      <w:marBottom w:val="0"/>
      <w:divBdr>
        <w:top w:val="none" w:sz="0" w:space="0" w:color="auto"/>
        <w:left w:val="none" w:sz="0" w:space="0" w:color="auto"/>
        <w:bottom w:val="none" w:sz="0" w:space="0" w:color="auto"/>
        <w:right w:val="none" w:sz="0" w:space="0" w:color="auto"/>
      </w:divBdr>
      <w:divsChild>
        <w:div w:id="698892145">
          <w:marLeft w:val="0"/>
          <w:marRight w:val="0"/>
          <w:marTop w:val="0"/>
          <w:marBottom w:val="0"/>
          <w:divBdr>
            <w:top w:val="none" w:sz="0" w:space="0" w:color="auto"/>
            <w:left w:val="none" w:sz="0" w:space="0" w:color="auto"/>
            <w:bottom w:val="none" w:sz="0" w:space="0" w:color="auto"/>
            <w:right w:val="none" w:sz="0" w:space="0" w:color="auto"/>
          </w:divBdr>
        </w:div>
        <w:div w:id="1017341757">
          <w:marLeft w:val="0"/>
          <w:marRight w:val="0"/>
          <w:marTop w:val="0"/>
          <w:marBottom w:val="0"/>
          <w:divBdr>
            <w:top w:val="none" w:sz="0" w:space="0" w:color="auto"/>
            <w:left w:val="none" w:sz="0" w:space="0" w:color="auto"/>
            <w:bottom w:val="none" w:sz="0" w:space="0" w:color="auto"/>
            <w:right w:val="none" w:sz="0" w:space="0" w:color="auto"/>
          </w:divBdr>
        </w:div>
        <w:div w:id="1391733054">
          <w:marLeft w:val="0"/>
          <w:marRight w:val="0"/>
          <w:marTop w:val="0"/>
          <w:marBottom w:val="0"/>
          <w:divBdr>
            <w:top w:val="none" w:sz="0" w:space="0" w:color="auto"/>
            <w:left w:val="none" w:sz="0" w:space="0" w:color="auto"/>
            <w:bottom w:val="none" w:sz="0" w:space="0" w:color="auto"/>
            <w:right w:val="none" w:sz="0" w:space="0" w:color="auto"/>
          </w:divBdr>
        </w:div>
      </w:divsChild>
    </w:div>
    <w:div w:id="1525825430">
      <w:bodyDiv w:val="1"/>
      <w:marLeft w:val="0"/>
      <w:marRight w:val="0"/>
      <w:marTop w:val="0"/>
      <w:marBottom w:val="0"/>
      <w:divBdr>
        <w:top w:val="none" w:sz="0" w:space="0" w:color="auto"/>
        <w:left w:val="none" w:sz="0" w:space="0" w:color="auto"/>
        <w:bottom w:val="none" w:sz="0" w:space="0" w:color="auto"/>
        <w:right w:val="none" w:sz="0" w:space="0" w:color="auto"/>
      </w:divBdr>
    </w:div>
    <w:div w:id="1734624632">
      <w:bodyDiv w:val="1"/>
      <w:marLeft w:val="0"/>
      <w:marRight w:val="0"/>
      <w:marTop w:val="0"/>
      <w:marBottom w:val="0"/>
      <w:divBdr>
        <w:top w:val="none" w:sz="0" w:space="0" w:color="auto"/>
        <w:left w:val="none" w:sz="0" w:space="0" w:color="auto"/>
        <w:bottom w:val="none" w:sz="0" w:space="0" w:color="auto"/>
        <w:right w:val="none" w:sz="0" w:space="0" w:color="auto"/>
      </w:divBdr>
    </w:div>
    <w:div w:id="1889872751">
      <w:bodyDiv w:val="1"/>
      <w:marLeft w:val="0"/>
      <w:marRight w:val="0"/>
      <w:marTop w:val="0"/>
      <w:marBottom w:val="0"/>
      <w:divBdr>
        <w:top w:val="none" w:sz="0" w:space="0" w:color="auto"/>
        <w:left w:val="none" w:sz="0" w:space="0" w:color="auto"/>
        <w:bottom w:val="none" w:sz="0" w:space="0" w:color="auto"/>
        <w:right w:val="none" w:sz="0" w:space="0" w:color="auto"/>
      </w:divBdr>
    </w:div>
    <w:div w:id="1937592333">
      <w:bodyDiv w:val="1"/>
      <w:marLeft w:val="0"/>
      <w:marRight w:val="0"/>
      <w:marTop w:val="0"/>
      <w:marBottom w:val="0"/>
      <w:divBdr>
        <w:top w:val="none" w:sz="0" w:space="0" w:color="auto"/>
        <w:left w:val="none" w:sz="0" w:space="0" w:color="auto"/>
        <w:bottom w:val="none" w:sz="0" w:space="0" w:color="auto"/>
        <w:right w:val="none" w:sz="0" w:space="0" w:color="auto"/>
      </w:divBdr>
    </w:div>
    <w:div w:id="1997538026">
      <w:bodyDiv w:val="1"/>
      <w:marLeft w:val="0"/>
      <w:marRight w:val="0"/>
      <w:marTop w:val="0"/>
      <w:marBottom w:val="0"/>
      <w:divBdr>
        <w:top w:val="none" w:sz="0" w:space="0" w:color="auto"/>
        <w:left w:val="none" w:sz="0" w:space="0" w:color="auto"/>
        <w:bottom w:val="none" w:sz="0" w:space="0" w:color="auto"/>
        <w:right w:val="none" w:sz="0" w:space="0" w:color="auto"/>
      </w:divBdr>
      <w:divsChild>
        <w:div w:id="316567553">
          <w:marLeft w:val="0"/>
          <w:marRight w:val="0"/>
          <w:marTop w:val="0"/>
          <w:marBottom w:val="0"/>
          <w:divBdr>
            <w:top w:val="none" w:sz="0" w:space="0" w:color="auto"/>
            <w:left w:val="none" w:sz="0" w:space="0" w:color="auto"/>
            <w:bottom w:val="none" w:sz="0" w:space="0" w:color="auto"/>
            <w:right w:val="none" w:sz="0" w:space="0" w:color="auto"/>
          </w:divBdr>
        </w:div>
      </w:divsChild>
    </w:div>
    <w:div w:id="2042125518">
      <w:bodyDiv w:val="1"/>
      <w:marLeft w:val="0"/>
      <w:marRight w:val="0"/>
      <w:marTop w:val="0"/>
      <w:marBottom w:val="0"/>
      <w:divBdr>
        <w:top w:val="none" w:sz="0" w:space="0" w:color="auto"/>
        <w:left w:val="none" w:sz="0" w:space="0" w:color="auto"/>
        <w:bottom w:val="none" w:sz="0" w:space="0" w:color="auto"/>
        <w:right w:val="none" w:sz="0" w:space="0" w:color="auto"/>
      </w:divBdr>
      <w:divsChild>
        <w:div w:id="187769382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www.mass.gov/state-reclamation-and-mosquito-control-board-srmcb" TargetMode="External"/><Relationship Id="rId26" Type="http://schemas.openxmlformats.org/officeDocument/2006/relationships/hyperlink" Target="https://www.weather.gov/wrh/climate" TargetMode="External"/><Relationship Id="rId39" Type="http://schemas.openxmlformats.org/officeDocument/2006/relationships/image" Target="media/image7.png"/><Relationship Id="rId21" Type="http://schemas.openxmlformats.org/officeDocument/2006/relationships/hyperlink" Target="https://www.mass.gov/mosquito-borne-diseases" TargetMode="External"/><Relationship Id="rId34" Type="http://schemas.openxmlformats.org/officeDocument/2006/relationships/header" Target="header2.xml"/><Relationship Id="rId42" Type="http://schemas.openxmlformats.org/officeDocument/2006/relationships/header" Target="header6.xml"/><Relationship Id="rId47" Type="http://schemas.openxmlformats.org/officeDocument/2006/relationships/header" Target="header9.xml"/><Relationship Id="rId50" Type="http://schemas.openxmlformats.org/officeDocument/2006/relationships/hyperlink" Target="http://www.ncbi.nlm.nih.gov/pubmed/21122215" TargetMode="External"/><Relationship Id="rId55" Type="http://schemas.openxmlformats.org/officeDocument/2006/relationships/hyperlink" Target="http://www.ncbi.nlm.nih.gov/pubmed/20360671"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image" Target="media/image1.jpeg"/><Relationship Id="rId11" Type="http://schemas.openxmlformats.org/officeDocument/2006/relationships/webSettings" Target="webSettings.xml"/><Relationship Id="rId24" Type="http://schemas.openxmlformats.org/officeDocument/2006/relationships/chart" Target="charts/chart2.xml"/><Relationship Id="rId32" Type="http://schemas.openxmlformats.org/officeDocument/2006/relationships/image" Target="media/image4.jpeg"/><Relationship Id="rId37" Type="http://schemas.openxmlformats.org/officeDocument/2006/relationships/footer" Target="footer3.xml"/><Relationship Id="rId40" Type="http://schemas.openxmlformats.org/officeDocument/2006/relationships/image" Target="media/image8.png"/><Relationship Id="rId45" Type="http://schemas.openxmlformats.org/officeDocument/2006/relationships/image" Target="media/image9.png"/><Relationship Id="rId53" Type="http://schemas.openxmlformats.org/officeDocument/2006/relationships/hyperlink" Target="https://www.ncbi.nlm.nih.gov/pmc/articles/PMC3904402/" TargetMode="External"/><Relationship Id="rId58" Type="http://schemas.openxmlformats.org/officeDocument/2006/relationships/header" Target="header12.xml"/><Relationship Id="rId5" Type="http://schemas.openxmlformats.org/officeDocument/2006/relationships/customXml" Target="../customXml/item5.xml"/><Relationship Id="rId61" Type="http://schemas.openxmlformats.org/officeDocument/2006/relationships/fontTable" Target="fontTable.xml"/><Relationship Id="rId19" Type="http://schemas.openxmlformats.org/officeDocument/2006/relationships/hyperlink" Target="https://www.mass.gov/massachusetts-emergency-operations-response-plan-for-mosquito-borne-illness" TargetMode="External"/><Relationship Id="rId14" Type="http://schemas.openxmlformats.org/officeDocument/2006/relationships/footer" Target="footer1.xml"/><Relationship Id="rId22" Type="http://schemas.openxmlformats.org/officeDocument/2006/relationships/hyperlink" Target="https://www.mass.gov/info-details/massachusetts-arbovirus-update" TargetMode="External"/><Relationship Id="rId27" Type="http://schemas.openxmlformats.org/officeDocument/2006/relationships/hyperlink" Target="https://www.wunderground.com/" TargetMode="External"/><Relationship Id="rId30" Type="http://schemas.openxmlformats.org/officeDocument/2006/relationships/image" Target="media/image2.jpeg"/><Relationship Id="rId35" Type="http://schemas.openxmlformats.org/officeDocument/2006/relationships/header" Target="header3.xml"/><Relationship Id="rId43" Type="http://schemas.openxmlformats.org/officeDocument/2006/relationships/header" Target="header7.xml"/><Relationship Id="rId48" Type="http://schemas.openxmlformats.org/officeDocument/2006/relationships/header" Target="header10.xml"/><Relationship Id="rId56" Type="http://schemas.openxmlformats.org/officeDocument/2006/relationships/hyperlink" Target="http://www.ncbi.nlm.nih.gov/pubmed/20302617" TargetMode="External"/><Relationship Id="rId8" Type="http://schemas.openxmlformats.org/officeDocument/2006/relationships/numbering" Target="numbering.xml"/><Relationship Id="rId51" Type="http://schemas.openxmlformats.org/officeDocument/2006/relationships/hyperlink" Target="http://www.ncbi.nlm.nih.gov/pubmed/16810146"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https://www.mass.gov/massachusetts-emergency-operations-response-plan-for-mosquito-borne-illness" TargetMode="External"/><Relationship Id="rId25" Type="http://schemas.openxmlformats.org/officeDocument/2006/relationships/hyperlink" Target="https://www.nrcc.cornell.edu/regional/daily/daily.html" TargetMode="External"/><Relationship Id="rId33" Type="http://schemas.openxmlformats.org/officeDocument/2006/relationships/image" Target="media/image5.png"/><Relationship Id="rId38" Type="http://schemas.openxmlformats.org/officeDocument/2006/relationships/image" Target="media/image6.png"/><Relationship Id="rId46" Type="http://schemas.openxmlformats.org/officeDocument/2006/relationships/header" Target="header8.xml"/><Relationship Id="rId59" Type="http://schemas.openxmlformats.org/officeDocument/2006/relationships/header" Target="header13.xml"/><Relationship Id="rId20" Type="http://schemas.openxmlformats.org/officeDocument/2006/relationships/hyperlink" Target="https://www.mass.gov/mosquito-borne-diseases" TargetMode="External"/><Relationship Id="rId41" Type="http://schemas.openxmlformats.org/officeDocument/2006/relationships/header" Target="header5.xml"/><Relationship Id="rId54" Type="http://schemas.openxmlformats.org/officeDocument/2006/relationships/hyperlink" Target="http://www.ncbi.nlm.nih.gov/pubmed/17297037" TargetMode="Externa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chart" Target="charts/chart1.xml"/><Relationship Id="rId28" Type="http://schemas.openxmlformats.org/officeDocument/2006/relationships/hyperlink" Target="https://www.mass.gov/regulations/105-CMR-30000-reportable-diseases-surveillance-and-isolation-and-quarantine" TargetMode="External"/><Relationship Id="rId36" Type="http://schemas.openxmlformats.org/officeDocument/2006/relationships/header" Target="header4.xml"/><Relationship Id="rId49" Type="http://schemas.openxmlformats.org/officeDocument/2006/relationships/footer" Target="footer5.xml"/><Relationship Id="rId57" Type="http://schemas.openxmlformats.org/officeDocument/2006/relationships/header" Target="header11.xml"/><Relationship Id="rId10" Type="http://schemas.openxmlformats.org/officeDocument/2006/relationships/settings" Target="settings.xml"/><Relationship Id="rId31" Type="http://schemas.openxmlformats.org/officeDocument/2006/relationships/image" Target="media/image3.jpeg"/><Relationship Id="rId44" Type="http://schemas.openxmlformats.org/officeDocument/2006/relationships/footer" Target="footer4.xml"/><Relationship Id="rId52" Type="http://schemas.openxmlformats.org/officeDocument/2006/relationships/hyperlink" Target="http://www.ncbi.nlm.nih.gov/pubmed/20592686" TargetMode="External"/><Relationship Id="rId60"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styles" Target="styles.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MOsborne\Downloads\MMWR%20Report%20EEEV%20+%20WNV%202025%20-%20Copy%202.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MOsborne\Downloads\MMWR%20Report%20EEEV%20+%20WNV%202025%20-%20Copy%202.xlsx" TargetMode="External"/><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Weekly Average Culiseta melanura Counts per Trap, Bristol and Plymouth Counties, 2016  - 2025</a:t>
            </a:r>
          </a:p>
        </c:rich>
      </c:tx>
      <c:layout>
        <c:manualLayout>
          <c:xMode val="edge"/>
          <c:yMode val="edge"/>
          <c:x val="0.14695821779485949"/>
          <c:y val="3.0336803860134549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Mean Counts</c:v>
          </c:tx>
          <c:spPr>
            <a:ln w="28575" cap="rnd">
              <a:solidFill>
                <a:schemeClr val="accent1"/>
              </a:solidFill>
              <a:round/>
            </a:ln>
            <a:effectLst/>
          </c:spPr>
          <c:marker>
            <c:symbol val="none"/>
          </c:marker>
          <c:cat>
            <c:strRef>
              <c:f>'Cs. melanura'!$AC$12:$AC$30</c:f>
              <c:strCache>
                <c:ptCount val="19"/>
                <c:pt idx="0">
                  <c:v>June</c:v>
                </c:pt>
                <c:pt idx="1">
                  <c:v>June</c:v>
                </c:pt>
                <c:pt idx="2">
                  <c:v>June</c:v>
                </c:pt>
                <c:pt idx="3">
                  <c:v>June</c:v>
                </c:pt>
                <c:pt idx="4">
                  <c:v>July</c:v>
                </c:pt>
                <c:pt idx="5">
                  <c:v>July</c:v>
                </c:pt>
                <c:pt idx="6">
                  <c:v>July</c:v>
                </c:pt>
                <c:pt idx="7">
                  <c:v>July</c:v>
                </c:pt>
                <c:pt idx="8">
                  <c:v>July</c:v>
                </c:pt>
                <c:pt idx="9">
                  <c:v>August</c:v>
                </c:pt>
                <c:pt idx="10">
                  <c:v>August</c:v>
                </c:pt>
                <c:pt idx="11">
                  <c:v>August</c:v>
                </c:pt>
                <c:pt idx="12">
                  <c:v>August</c:v>
                </c:pt>
                <c:pt idx="13">
                  <c:v>September</c:v>
                </c:pt>
                <c:pt idx="14">
                  <c:v>September</c:v>
                </c:pt>
                <c:pt idx="15">
                  <c:v>September</c:v>
                </c:pt>
                <c:pt idx="16">
                  <c:v>September</c:v>
                </c:pt>
                <c:pt idx="17">
                  <c:v>September</c:v>
                </c:pt>
                <c:pt idx="18">
                  <c:v>October</c:v>
                </c:pt>
              </c:strCache>
            </c:strRef>
          </c:cat>
          <c:val>
            <c:numRef>
              <c:f>'Cs. melanura'!$W$5:$W$23</c:f>
              <c:numCache>
                <c:formatCode>General</c:formatCode>
                <c:ptCount val="19"/>
                <c:pt idx="0">
                  <c:v>47.920634920634917</c:v>
                </c:pt>
                <c:pt idx="1">
                  <c:v>110.29629629629629</c:v>
                </c:pt>
                <c:pt idx="2">
                  <c:v>87.89108910891089</c:v>
                </c:pt>
                <c:pt idx="3">
                  <c:v>104.17241379310344</c:v>
                </c:pt>
                <c:pt idx="4">
                  <c:v>80.4375</c:v>
                </c:pt>
                <c:pt idx="5">
                  <c:v>50.45918367346939</c:v>
                </c:pt>
                <c:pt idx="6">
                  <c:v>106.02</c:v>
                </c:pt>
                <c:pt idx="7">
                  <c:v>100.61818181818182</c:v>
                </c:pt>
                <c:pt idx="8">
                  <c:v>93.264705882352942</c:v>
                </c:pt>
                <c:pt idx="9">
                  <c:v>102.86428571428571</c:v>
                </c:pt>
                <c:pt idx="10">
                  <c:v>88.204545454545453</c:v>
                </c:pt>
                <c:pt idx="11">
                  <c:v>73.900826446280988</c:v>
                </c:pt>
                <c:pt idx="12">
                  <c:v>51.627272727272725</c:v>
                </c:pt>
                <c:pt idx="13">
                  <c:v>55.188118811881189</c:v>
                </c:pt>
                <c:pt idx="14">
                  <c:v>41.831683168316829</c:v>
                </c:pt>
                <c:pt idx="15">
                  <c:v>36.834862385321102</c:v>
                </c:pt>
                <c:pt idx="16">
                  <c:v>25.466666666666665</c:v>
                </c:pt>
                <c:pt idx="17">
                  <c:v>11.054347826086957</c:v>
                </c:pt>
                <c:pt idx="18">
                  <c:v>25.440677966101696</c:v>
                </c:pt>
              </c:numCache>
            </c:numRef>
          </c:val>
          <c:smooth val="0"/>
          <c:extLst>
            <c:ext xmlns:c16="http://schemas.microsoft.com/office/drawing/2014/chart" uri="{C3380CC4-5D6E-409C-BE32-E72D297353CC}">
              <c16:uniqueId val="{00000000-4A29-4820-9051-31F36CC314B1}"/>
            </c:ext>
          </c:extLst>
        </c:ser>
        <c:dLbls>
          <c:showLegendKey val="0"/>
          <c:showVal val="0"/>
          <c:showCatName val="0"/>
          <c:showSerName val="0"/>
          <c:showPercent val="0"/>
          <c:showBubbleSize val="0"/>
        </c:dLbls>
        <c:smooth val="0"/>
        <c:axId val="1746016223"/>
        <c:axId val="1746016703"/>
      </c:lineChart>
      <c:catAx>
        <c:axId val="174601622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100"/>
                  <a:t>Month</a:t>
                </a:r>
              </a:p>
            </c:rich>
          </c:tx>
          <c:layout>
            <c:manualLayout>
              <c:xMode val="edge"/>
              <c:yMode val="edge"/>
              <c:x val="0.45287445319335085"/>
              <c:y val="0.8925692621755614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46016703"/>
        <c:crosses val="autoZero"/>
        <c:auto val="1"/>
        <c:lblAlgn val="ctr"/>
        <c:lblOffset val="100"/>
        <c:tickLblSkip val="5"/>
        <c:tickMarkSkip val="4"/>
        <c:noMultiLvlLbl val="0"/>
      </c:catAx>
      <c:valAx>
        <c:axId val="174601670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US" sz="1100"/>
                  <a:t>Mean</a:t>
                </a:r>
                <a:r>
                  <a:rPr lang="en-US" sz="1100" baseline="0"/>
                  <a:t>  Collections</a:t>
                </a:r>
                <a:endParaRPr lang="en-US" sz="1100"/>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46016223"/>
        <c:crosses val="autoZero"/>
        <c:crossBetween val="between"/>
      </c:valAx>
      <c:spPr>
        <a:noFill/>
        <a:ln>
          <a:solidFill>
            <a:schemeClr val="bg1">
              <a:lumMod val="85000"/>
            </a:schemeClr>
          </a:solid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bg1">
          <a:lumMod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300" b="0" i="0" u="none" strike="noStrike" kern="1200" spc="0" baseline="0">
                <a:solidFill>
                  <a:sysClr val="windowText" lastClr="000000">
                    <a:lumMod val="65000"/>
                    <a:lumOff val="35000"/>
                  </a:sysClr>
                </a:solidFill>
              </a:rPr>
              <a:t>Weekly Average Coquilletidia perturbans Counts per Trap, Bristol and Plymouth Counties, 2016- 2025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Cq perturbans</c:v>
          </c:tx>
          <c:spPr>
            <a:ln w="28575" cap="rnd">
              <a:solidFill>
                <a:schemeClr val="accent1"/>
              </a:solidFill>
              <a:round/>
            </a:ln>
            <a:effectLst/>
          </c:spPr>
          <c:marker>
            <c:symbol val="none"/>
          </c:marker>
          <c:cat>
            <c:strRef>
              <c:f>'Cq. perturbans'!$AC$7:$AC$25</c:f>
              <c:strCache>
                <c:ptCount val="19"/>
                <c:pt idx="0">
                  <c:v>June</c:v>
                </c:pt>
                <c:pt idx="1">
                  <c:v>June</c:v>
                </c:pt>
                <c:pt idx="2">
                  <c:v>June</c:v>
                </c:pt>
                <c:pt idx="3">
                  <c:v>June</c:v>
                </c:pt>
                <c:pt idx="4">
                  <c:v>July</c:v>
                </c:pt>
                <c:pt idx="5">
                  <c:v>July</c:v>
                </c:pt>
                <c:pt idx="6">
                  <c:v>July</c:v>
                </c:pt>
                <c:pt idx="7">
                  <c:v>July</c:v>
                </c:pt>
                <c:pt idx="8">
                  <c:v>July</c:v>
                </c:pt>
                <c:pt idx="9">
                  <c:v>August</c:v>
                </c:pt>
                <c:pt idx="10">
                  <c:v>August</c:v>
                </c:pt>
                <c:pt idx="11">
                  <c:v>August</c:v>
                </c:pt>
                <c:pt idx="12">
                  <c:v>August</c:v>
                </c:pt>
                <c:pt idx="13">
                  <c:v>September</c:v>
                </c:pt>
                <c:pt idx="14">
                  <c:v>September</c:v>
                </c:pt>
                <c:pt idx="15">
                  <c:v>September</c:v>
                </c:pt>
                <c:pt idx="16">
                  <c:v>September</c:v>
                </c:pt>
                <c:pt idx="17">
                  <c:v>September</c:v>
                </c:pt>
                <c:pt idx="18">
                  <c:v>October</c:v>
                </c:pt>
              </c:strCache>
            </c:strRef>
          </c:cat>
          <c:val>
            <c:numRef>
              <c:f>'Cq. perturbans'!$W$5:$W$24</c:f>
              <c:numCache>
                <c:formatCode>General</c:formatCode>
                <c:ptCount val="20"/>
                <c:pt idx="0">
                  <c:v>43.433962264150942</c:v>
                </c:pt>
                <c:pt idx="1">
                  <c:v>86.543209876543216</c:v>
                </c:pt>
                <c:pt idx="2">
                  <c:v>112.91089108910892</c:v>
                </c:pt>
                <c:pt idx="3">
                  <c:v>163.71264367816093</c:v>
                </c:pt>
                <c:pt idx="4">
                  <c:v>69.53125</c:v>
                </c:pt>
                <c:pt idx="5">
                  <c:v>86.234693877551024</c:v>
                </c:pt>
                <c:pt idx="6">
                  <c:v>37.6</c:v>
                </c:pt>
                <c:pt idx="7">
                  <c:v>39.072727272727271</c:v>
                </c:pt>
                <c:pt idx="8">
                  <c:v>62.392156862745097</c:v>
                </c:pt>
                <c:pt idx="9">
                  <c:v>65.714285714285708</c:v>
                </c:pt>
                <c:pt idx="10">
                  <c:v>61.106060606060609</c:v>
                </c:pt>
                <c:pt idx="11">
                  <c:v>29.545454545454547</c:v>
                </c:pt>
                <c:pt idx="12">
                  <c:v>18.609090909090909</c:v>
                </c:pt>
                <c:pt idx="13">
                  <c:v>16.801980198019802</c:v>
                </c:pt>
                <c:pt idx="14">
                  <c:v>20.177777777777777</c:v>
                </c:pt>
                <c:pt idx="15">
                  <c:v>33.844036697247709</c:v>
                </c:pt>
                <c:pt idx="16">
                  <c:v>47.736842105263158</c:v>
                </c:pt>
                <c:pt idx="17">
                  <c:v>2.310810810810811</c:v>
                </c:pt>
                <c:pt idx="18">
                  <c:v>50.612244897959187</c:v>
                </c:pt>
                <c:pt idx="19">
                  <c:v>0</c:v>
                </c:pt>
              </c:numCache>
            </c:numRef>
          </c:val>
          <c:smooth val="0"/>
          <c:extLst>
            <c:ext xmlns:c16="http://schemas.microsoft.com/office/drawing/2014/chart" uri="{C3380CC4-5D6E-409C-BE32-E72D297353CC}">
              <c16:uniqueId val="{00000000-1476-4B58-8061-EEAA7CF05625}"/>
            </c:ext>
          </c:extLst>
        </c:ser>
        <c:dLbls>
          <c:showLegendKey val="0"/>
          <c:showVal val="0"/>
          <c:showCatName val="0"/>
          <c:showSerName val="0"/>
          <c:showPercent val="0"/>
          <c:showBubbleSize val="0"/>
        </c:dLbls>
        <c:smooth val="0"/>
        <c:axId val="1874187503"/>
        <c:axId val="1874171183"/>
      </c:lineChart>
      <c:catAx>
        <c:axId val="1874187503"/>
        <c:scaling>
          <c:orientation val="minMax"/>
        </c:scaling>
        <c:delete val="0"/>
        <c:axPos val="b"/>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US" sz="1100"/>
                  <a:t>Month</a:t>
                </a:r>
              </a:p>
            </c:rich>
          </c:tx>
          <c:layout>
            <c:manualLayout>
              <c:xMode val="edge"/>
              <c:yMode val="edge"/>
              <c:x val="0.43728346456692913"/>
              <c:y val="0.89152777777777781"/>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74171183"/>
        <c:crosses val="autoZero"/>
        <c:auto val="1"/>
        <c:lblAlgn val="ctr"/>
        <c:lblOffset val="100"/>
        <c:tickLblSkip val="5"/>
        <c:noMultiLvlLbl val="0"/>
      </c:catAx>
      <c:valAx>
        <c:axId val="18741711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100"/>
                  <a:t>Weekly Collections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74187503"/>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29224CF10765AB439D731CA6C1326BED" ma:contentTypeVersion="14" ma:contentTypeDescription="Create a new document." ma:contentTypeScope="" ma:versionID="e51d5eba03236fd36d4cc360e48a5c80">
  <xsd:schema xmlns:xsd="http://www.w3.org/2001/XMLSchema" xmlns:xs="http://www.w3.org/2001/XMLSchema" xmlns:p="http://schemas.microsoft.com/office/2006/metadata/properties" xmlns:ns2="701e6493-544e-44bf-a998-856e7bb87d72" xmlns:ns3="b989c9e8-0042-4e92-9a88-96965a4c4229" targetNamespace="http://schemas.microsoft.com/office/2006/metadata/properties" ma:root="true" ma:fieldsID="9b862897bee8bbd79a3dd77addf08fbe" ns2:_="" ns3:_="">
    <xsd:import namespace="701e6493-544e-44bf-a998-856e7bb87d72"/>
    <xsd:import namespace="b989c9e8-0042-4e92-9a88-96965a4c422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01e6493-544e-44bf-a998-856e7bb87d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9c9e8-0042-4e92-9a88-96965a4c422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314aa32-458e-4d0e-a849-c229af7c425c}" ma:internalName="TaxCatchAll" ma:showField="CatchAllData" ma:web="b989c9e8-0042-4e92-9a88-96965a4c422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cument" ma:contentTypeID="0x01010029224CF10765AB439D731CA6C1326BED" ma:contentTypeVersion="11" ma:contentTypeDescription="Create a new document." ma:contentTypeScope="" ma:versionID="ba01524097e15f62136daa5c74e00731">
  <xsd:schema xmlns:xsd="http://www.w3.org/2001/XMLSchema" xmlns:xs="http://www.w3.org/2001/XMLSchema" xmlns:p="http://schemas.microsoft.com/office/2006/metadata/properties" xmlns:ns2="701e6493-544e-44bf-a998-856e7bb87d72" xmlns:ns3="b989c9e8-0042-4e92-9a88-96965a4c4229" targetNamespace="http://schemas.microsoft.com/office/2006/metadata/properties" ma:root="true" ma:fieldsID="7f6dba504ababdc3fc54453f97d2ba00" ns2:_="" ns3:_="">
    <xsd:import namespace="701e6493-544e-44bf-a998-856e7bb87d72"/>
    <xsd:import namespace="b989c9e8-0042-4e92-9a88-96965a4c422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01e6493-544e-44bf-a998-856e7bb87d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989c9e8-0042-4e92-9a88-96965a4c422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314aa32-458e-4d0e-a849-c229af7c425c}" ma:internalName="TaxCatchAll" ma:showField="CatchAllData" ma:web="b989c9e8-0042-4e92-9a88-96965a4c422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Document" ma:contentTypeID="0x01010029224CF10765AB439D731CA6C1326BED" ma:contentTypeVersion="14" ma:contentTypeDescription="Create a new document." ma:contentTypeScope="" ma:versionID="e5de00dbf9cc3c1edaaba1c52ba7c2ff">
  <xsd:schema xmlns:xsd="http://www.w3.org/2001/XMLSchema" xmlns:xs="http://www.w3.org/2001/XMLSchema" xmlns:p="http://schemas.microsoft.com/office/2006/metadata/properties" xmlns:ns2="701e6493-544e-44bf-a998-856e7bb87d72" xmlns:ns3="b989c9e8-0042-4e92-9a88-96965a4c4229" targetNamespace="http://schemas.microsoft.com/office/2006/metadata/properties" ma:root="true" ma:fieldsID="168f649b55b3881cde3bdc97fa49e7b2" ns2:_="" ns3:_="">
    <xsd:import namespace="701e6493-544e-44bf-a998-856e7bb87d72"/>
    <xsd:import namespace="b989c9e8-0042-4e92-9a88-96965a4c422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01e6493-544e-44bf-a998-856e7bb87d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9c9e8-0042-4e92-9a88-96965a4c422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314aa32-458e-4d0e-a849-c229af7c425c}" ma:internalName="TaxCatchAll" ma:showField="CatchAllData" ma:web="b989c9e8-0042-4e92-9a88-96965a4c422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TaxCatchAll xmlns="b989c9e8-0042-4e92-9a88-96965a4c4229" xsi:nil="true"/>
    <lcf76f155ced4ddcb4097134ff3c332f xmlns="701e6493-544e-44bf-a998-856e7bb87d7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EA770D4-6BBB-406D-A284-3D3AAFC0B9F8}">
  <ds:schemaRefs>
    <ds:schemaRef ds:uri="http://schemas.openxmlformats.org/officeDocument/2006/bibliography"/>
  </ds:schemaRefs>
</ds:datastoreItem>
</file>

<file path=customXml/itemProps2.xml><?xml version="1.0" encoding="utf-8"?>
<ds:datastoreItem xmlns:ds="http://schemas.openxmlformats.org/officeDocument/2006/customXml" ds:itemID="{51E8106D-59BE-45CB-8F81-DE2D0280B2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01e6493-544e-44bf-a998-856e7bb87d72"/>
    <ds:schemaRef ds:uri="b989c9e8-0042-4e92-9a88-96965a4c422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0ABD35-8C59-4E1D-9DBE-9A3B49D629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01e6493-544e-44bf-a998-856e7bb87d72"/>
    <ds:schemaRef ds:uri="b989c9e8-0042-4e92-9a88-96965a4c422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6D24BD2-BD0A-4E15-96EE-DA79E6568F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01e6493-544e-44bf-a998-856e7bb87d72"/>
    <ds:schemaRef ds:uri="b989c9e8-0042-4e92-9a88-96965a4c422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9216B4D-7813-4182-A9ED-CDC703E99CAF}">
  <ds:schemaRefs>
    <ds:schemaRef ds:uri="http://schemas.openxmlformats.org/officeDocument/2006/bibliography"/>
  </ds:schemaRefs>
</ds:datastoreItem>
</file>

<file path=customXml/itemProps6.xml><?xml version="1.0" encoding="utf-8"?>
<ds:datastoreItem xmlns:ds="http://schemas.openxmlformats.org/officeDocument/2006/customXml" ds:itemID="{97CFE360-A1E1-425D-AFB7-F3AFC194BD38}">
  <ds:schemaRefs>
    <ds:schemaRef ds:uri="http://schemas.microsoft.com/sharepoint/v3/contenttype/forms"/>
  </ds:schemaRefs>
</ds:datastoreItem>
</file>

<file path=customXml/itemProps7.xml><?xml version="1.0" encoding="utf-8"?>
<ds:datastoreItem xmlns:ds="http://schemas.openxmlformats.org/officeDocument/2006/customXml" ds:itemID="{475BA4F6-AEB6-453E-A6C1-FBB96AC5B2DC}">
  <ds:schemaRefs>
    <ds:schemaRef ds:uri="http://schemas.microsoft.com/office/2006/metadata/properties"/>
    <ds:schemaRef ds:uri="http://schemas.microsoft.com/office/infopath/2007/PartnerControls"/>
    <ds:schemaRef ds:uri="b989c9e8-0042-4e92-9a88-96965a4c4229"/>
    <ds:schemaRef ds:uri="701e6493-544e-44bf-a998-856e7bb87d72"/>
  </ds:schemaRefs>
</ds:datastoreItem>
</file>

<file path=docMetadata/LabelInfo.xml><?xml version="1.0" encoding="utf-8"?>
<clbl:labelList xmlns:clbl="http://schemas.microsoft.com/office/2020/mipLabelMetadata">
  <clbl:label id="{3e861d16-48b7-4a0e-9806-8c04d81b7b2a}" enabled="0" method="" siteId="{3e861d16-48b7-4a0e-9806-8c04d81b7b2a}" removed="1"/>
</clbl:labelList>
</file>

<file path=docProps/app.xml><?xml version="1.0" encoding="utf-8"?>
<Properties xmlns="http://schemas.openxmlformats.org/officeDocument/2006/extended-properties" xmlns:vt="http://schemas.openxmlformats.org/officeDocument/2006/docPropsVTypes">
  <Template>Normal</Template>
  <TotalTime>1</TotalTime>
  <Pages>2</Pages>
  <Words>17279</Words>
  <Characters>98494</Characters>
  <Application>Microsoft Office Word</Application>
  <DocSecurity>4</DocSecurity>
  <Lines>820</Lines>
  <Paragraphs>231</Paragraphs>
  <ScaleCrop>false</ScaleCrop>
  <Company>Department of Public Health</Company>
  <LinksUpToDate>false</LinksUpToDate>
  <CharactersWithSpaces>115542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Massachusetts Arbovirus Surveillance and Response Plan 2024</dc:title>
  <dc:subject/>
  <dc:creator>MDPH</dc:creator>
  <cp:keywords>Arbovirus;Mosquito</cp:keywords>
  <cp:lastModifiedBy>Gmuer, Fredlyne (DPH)</cp:lastModifiedBy>
  <cp:revision>2</cp:revision>
  <cp:lastPrinted>2017-06-02T02:09:00Z</cp:lastPrinted>
  <dcterms:created xsi:type="dcterms:W3CDTF">2026-06-02T16:33:00Z</dcterms:created>
  <dcterms:modified xsi:type="dcterms:W3CDTF">2026-06-02T16:33:00Z</dcterms:modified>
  <cp:category>arbovirus;mosquito</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0x01010029224CF10765AB439D731CA6C1326BED</vt:lpwstr>
  </property>
  <property fmtid="{D5CDD505-2E9C-101B-9397-08002B2CF9AE}" pid="3" name="MediaServiceImageTags">
    <vt:lpwstr/>
  </property>
  <property fmtid="{D5CDD505-2E9C-101B-9397-08002B2CF9AE}" pid="4" name="GrammarlyDocumentId">
    <vt:lpwstr>d006c1128d88af3383786df0ef47f96dd8b625b231fe93f851def169c7fd14e1</vt:lpwstr>
  </property>
</Properties>
</file>