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1"/>
  </p:notesMasterIdLst>
  <p:handoutMasterIdLst>
    <p:handoutMasterId r:id="rId72"/>
  </p:handoutMasterIdLst>
  <p:sldIdLst>
    <p:sldId id="256" r:id="rId5"/>
    <p:sldId id="311" r:id="rId6"/>
    <p:sldId id="433" r:id="rId7"/>
    <p:sldId id="434" r:id="rId8"/>
    <p:sldId id="452" r:id="rId9"/>
    <p:sldId id="429" r:id="rId10"/>
    <p:sldId id="431" r:id="rId11"/>
    <p:sldId id="432" r:id="rId12"/>
    <p:sldId id="407" r:id="rId13"/>
    <p:sldId id="411" r:id="rId14"/>
    <p:sldId id="379" r:id="rId15"/>
    <p:sldId id="380" r:id="rId16"/>
    <p:sldId id="419" r:id="rId17"/>
    <p:sldId id="421" r:id="rId18"/>
    <p:sldId id="425" r:id="rId19"/>
    <p:sldId id="423" r:id="rId20"/>
    <p:sldId id="422" r:id="rId21"/>
    <p:sldId id="426" r:id="rId22"/>
    <p:sldId id="449" r:id="rId23"/>
    <p:sldId id="450" r:id="rId24"/>
    <p:sldId id="451" r:id="rId25"/>
    <p:sldId id="382" r:id="rId26"/>
    <p:sldId id="435" r:id="rId27"/>
    <p:sldId id="383" r:id="rId28"/>
    <p:sldId id="436" r:id="rId29"/>
    <p:sldId id="384" r:id="rId30"/>
    <p:sldId id="437" r:id="rId31"/>
    <p:sldId id="385" r:id="rId32"/>
    <p:sldId id="438" r:id="rId33"/>
    <p:sldId id="401" r:id="rId34"/>
    <p:sldId id="439" r:id="rId35"/>
    <p:sldId id="402" r:id="rId36"/>
    <p:sldId id="440" r:id="rId37"/>
    <p:sldId id="403" r:id="rId38"/>
    <p:sldId id="441" r:id="rId39"/>
    <p:sldId id="404" r:id="rId40"/>
    <p:sldId id="442" r:id="rId41"/>
    <p:sldId id="405" r:id="rId42"/>
    <p:sldId id="443" r:id="rId43"/>
    <p:sldId id="386" r:id="rId44"/>
    <p:sldId id="444" r:id="rId45"/>
    <p:sldId id="387" r:id="rId46"/>
    <p:sldId id="445" r:id="rId47"/>
    <p:sldId id="388" r:id="rId48"/>
    <p:sldId id="446" r:id="rId49"/>
    <p:sldId id="389" r:id="rId50"/>
    <p:sldId id="447" r:id="rId51"/>
    <p:sldId id="390" r:id="rId52"/>
    <p:sldId id="448" r:id="rId53"/>
    <p:sldId id="393" r:id="rId54"/>
    <p:sldId id="454" r:id="rId55"/>
    <p:sldId id="455" r:id="rId56"/>
    <p:sldId id="456" r:id="rId57"/>
    <p:sldId id="458" r:id="rId58"/>
    <p:sldId id="459" r:id="rId59"/>
    <p:sldId id="462" r:id="rId60"/>
    <p:sldId id="460" r:id="rId61"/>
    <p:sldId id="463" r:id="rId62"/>
    <p:sldId id="457" r:id="rId63"/>
    <p:sldId id="416" r:id="rId64"/>
    <p:sldId id="417" r:id="rId65"/>
    <p:sldId id="453" r:id="rId66"/>
    <p:sldId id="461" r:id="rId67"/>
    <p:sldId id="392" r:id="rId68"/>
    <p:sldId id="391" r:id="rId69"/>
    <p:sldId id="278" r:id="rId7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9876"/>
    <a:srgbClr val="042B4A"/>
    <a:srgbClr val="223651"/>
    <a:srgbClr val="7D3379"/>
    <a:srgbClr val="53A4CF"/>
    <a:srgbClr val="112638"/>
    <a:srgbClr val="45A78E"/>
    <a:srgbClr val="426480"/>
    <a:srgbClr val="42647F"/>
    <a:srgbClr val="FAA7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A5BDC6-7D13-429C-AD6F-258A64C16395}" v="151" dt="2025-08-06T15:49:48.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4660"/>
  </p:normalViewPr>
  <p:slideViewPr>
    <p:cSldViewPr snapToGrid="0" snapToObjects="1">
      <p:cViewPr varScale="1">
        <p:scale>
          <a:sx n="75" d="100"/>
          <a:sy n="75" d="100"/>
        </p:scale>
        <p:origin x="2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51798B2-8A4B-2446-B6F0-7A9B9C158E37}" type="datetimeFigureOut">
              <a:rPr lang="en-US" smtClean="0"/>
              <a:t>8/12/2025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C943C99-E074-C04C-AF52-066428F31260}" type="slidenum">
              <a:rPr lang="en-US" smtClean="0"/>
              <a:t>‹#›</a:t>
            </a:fld>
            <a:endParaRPr lang="en-US"/>
          </a:p>
        </p:txBody>
      </p:sp>
    </p:spTree>
    <p:extLst>
      <p:ext uri="{BB962C8B-B14F-4D97-AF65-F5344CB8AC3E}">
        <p14:creationId xmlns:p14="http://schemas.microsoft.com/office/powerpoint/2010/main" val="810204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0FE1118-A4E6-2B4A-AF18-287D336DCF6C}" type="datetimeFigureOut">
              <a:rPr lang="en-US" smtClean="0"/>
              <a:t>8/12/2025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683126A-5919-944C-8385-AD187C64D85E}" type="slidenum">
              <a:rPr lang="en-US" smtClean="0"/>
              <a:t>‹#›</a:t>
            </a:fld>
            <a:endParaRPr lang="en-US"/>
          </a:p>
        </p:txBody>
      </p:sp>
    </p:spTree>
    <p:extLst>
      <p:ext uri="{BB962C8B-B14F-4D97-AF65-F5344CB8AC3E}">
        <p14:creationId xmlns:p14="http://schemas.microsoft.com/office/powerpoint/2010/main" val="33968002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C1F03A-B355-48EF-B3C6-03A03D38C0F6}" type="slidenum">
              <a:rPr lang="en-US" altLang="en-US" sz="1300" smtClean="0"/>
              <a:pPr>
                <a:spcBef>
                  <a:spcPct val="0"/>
                </a:spcBef>
              </a:pPr>
              <a:t>2</a:t>
            </a:fld>
            <a:endParaRPr lang="en-US" altLang="en-US" sz="13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xfrm>
            <a:off x="974725" y="4560888"/>
            <a:ext cx="5365750" cy="4319587"/>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28038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9144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userDrawn="1">
            <p:ph type="title"/>
          </p:nvPr>
        </p:nvSpPr>
        <p:spPr>
          <a:xfrm>
            <a:off x="457200" y="972490"/>
            <a:ext cx="6400800" cy="1141001"/>
          </a:xfrm>
        </p:spPr>
        <p:txBody>
          <a:bodyPr lIns="0" rIns="0" anchor="b" anchorCtr="0"/>
          <a:lstStyle>
            <a:lvl1pPr>
              <a:lnSpc>
                <a:spcPct val="80000"/>
              </a:lnSpc>
              <a:defRPr sz="5400" b="0"/>
            </a:lvl1pPr>
          </a:lstStyle>
          <a:p>
            <a:r>
              <a:rPr lang="en-US"/>
              <a:t>Click to edit Master title style</a:t>
            </a:r>
            <a:endParaRPr lang="en-US" dirty="0"/>
          </a:p>
        </p:txBody>
      </p:sp>
      <p:sp>
        <p:nvSpPr>
          <p:cNvPr id="17" name="Text Placeholder 16"/>
          <p:cNvSpPr>
            <a:spLocks noGrp="1"/>
          </p:cNvSpPr>
          <p:nvPr userDrawn="1">
            <p:ph type="body" sz="quarter" idx="10"/>
          </p:nvPr>
        </p:nvSpPr>
        <p:spPr>
          <a:xfrm>
            <a:off x="457200" y="2286529"/>
            <a:ext cx="6597650"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a:t>Click to edit Master text styles</a:t>
            </a:r>
          </a:p>
        </p:txBody>
      </p:sp>
      <p:sp>
        <p:nvSpPr>
          <p:cNvPr id="20" name="Text Placeholder 16"/>
          <p:cNvSpPr>
            <a:spLocks noGrp="1"/>
          </p:cNvSpPr>
          <p:nvPr userDrawn="1">
            <p:ph type="body" sz="quarter" idx="11" hasCustomPrompt="1"/>
          </p:nvPr>
        </p:nvSpPr>
        <p:spPr>
          <a:xfrm>
            <a:off x="457200" y="3870325"/>
            <a:ext cx="5035550"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April 27, 2018</a:t>
            </a:r>
          </a:p>
        </p:txBody>
      </p:sp>
      <p:sp>
        <p:nvSpPr>
          <p:cNvPr id="22" name="Text Placeholder 16"/>
          <p:cNvSpPr>
            <a:spLocks noGrp="1"/>
          </p:cNvSpPr>
          <p:nvPr userDrawn="1">
            <p:ph type="body" sz="quarter" idx="12" hasCustomPrompt="1"/>
          </p:nvPr>
        </p:nvSpPr>
        <p:spPr>
          <a:xfrm>
            <a:off x="457200" y="5137133"/>
            <a:ext cx="3229648"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Presenter Name</a:t>
            </a:r>
            <a:br>
              <a:rPr lang="en-US" dirty="0"/>
            </a:br>
            <a:r>
              <a:rPr lang="en-US" dirty="0"/>
              <a:t>Contact information</a:t>
            </a:r>
          </a:p>
          <a:p>
            <a:pPr lvl="0"/>
            <a:r>
              <a:rPr lang="en-US" dirty="0"/>
              <a:t>Email</a:t>
            </a:r>
            <a:br>
              <a:rPr lang="en-US" dirty="0"/>
            </a:br>
            <a:r>
              <a:rPr lang="en-US" dirty="0"/>
              <a:t>Phone</a:t>
            </a:r>
          </a:p>
        </p:txBody>
      </p:sp>
      <p:sp>
        <p:nvSpPr>
          <p:cNvPr id="12" name="Right Triangle 11"/>
          <p:cNvSpPr/>
          <p:nvPr/>
        </p:nvSpPr>
        <p:spPr>
          <a:xfrm flipH="1" flipV="1">
            <a:off x="7358302" y="-14108"/>
            <a:ext cx="1801089"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5080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457200" y="1555750"/>
            <a:ext cx="8229600" cy="4306888"/>
          </a:xfrm>
        </p:spPr>
        <p:txBody>
          <a:bodyPr/>
          <a:lstStyle/>
          <a:p>
            <a:r>
              <a:rPr lang="en-US"/>
              <a:t>Click icon to add chart</a:t>
            </a:r>
          </a:p>
        </p:txBody>
      </p:sp>
    </p:spTree>
    <p:extLst>
      <p:ext uri="{BB962C8B-B14F-4D97-AF65-F5344CB8AC3E}">
        <p14:creationId xmlns:p14="http://schemas.microsoft.com/office/powerpoint/2010/main" val="395111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457200" y="1555750"/>
            <a:ext cx="8229600" cy="4306888"/>
          </a:xfrm>
        </p:spPr>
        <p:txBody>
          <a:bodyPr/>
          <a:lstStyle/>
          <a:p>
            <a:r>
              <a:rPr lang="en-US"/>
              <a:t>Click icon to add table</a:t>
            </a:r>
          </a:p>
        </p:txBody>
      </p:sp>
    </p:spTree>
    <p:extLst>
      <p:ext uri="{BB962C8B-B14F-4D97-AF65-F5344CB8AC3E}">
        <p14:creationId xmlns:p14="http://schemas.microsoft.com/office/powerpoint/2010/main" val="77009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9144000" cy="4918364"/>
          </a:xfrm>
          <a:solidFill>
            <a:srgbClr val="D1D3D4"/>
          </a:solidFill>
        </p:spPr>
        <p:txBody>
          <a:bodyPr/>
          <a:lstStyle/>
          <a:p>
            <a:r>
              <a:rPr lang="en-US"/>
              <a:t>Click icon to add picture</a:t>
            </a:r>
          </a:p>
        </p:txBody>
      </p:sp>
    </p:spTree>
    <p:extLst>
      <p:ext uri="{BB962C8B-B14F-4D97-AF65-F5344CB8AC3E}">
        <p14:creationId xmlns:p14="http://schemas.microsoft.com/office/powerpoint/2010/main" val="302503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4582583" cy="4918364"/>
          </a:xfrm>
          <a:solidFill>
            <a:srgbClr val="D1D3D4"/>
          </a:solidFill>
        </p:spPr>
        <p:txBody>
          <a:bodyPr>
            <a:normAutofit/>
          </a:bodyPr>
          <a:lstStyle>
            <a:lvl1pPr>
              <a:defRPr sz="2400"/>
            </a:lvl1pPr>
          </a:lstStyle>
          <a:p>
            <a:r>
              <a:rPr lang="en-US"/>
              <a:t>Click icon to add picture</a:t>
            </a:r>
            <a:endParaRPr lang="en-US" dirty="0"/>
          </a:p>
        </p:txBody>
      </p:sp>
      <p:sp>
        <p:nvSpPr>
          <p:cNvPr id="7" name="Picture Placeholder 4"/>
          <p:cNvSpPr>
            <a:spLocks noGrp="1"/>
          </p:cNvSpPr>
          <p:nvPr>
            <p:ph type="pic" sz="quarter" idx="11"/>
          </p:nvPr>
        </p:nvSpPr>
        <p:spPr>
          <a:xfrm>
            <a:off x="4572000" y="1216122"/>
            <a:ext cx="4582583" cy="4918364"/>
          </a:xfrm>
          <a:solidFill>
            <a:srgbClr val="D1D3D4"/>
          </a:solidFill>
        </p:spPr>
        <p:txBody>
          <a:bodyPr>
            <a:normAutofit/>
          </a:bodyPr>
          <a:lstStyle>
            <a:lvl1pPr>
              <a:defRPr sz="2400"/>
            </a:lvl1pPr>
          </a:lstStyle>
          <a:p>
            <a:r>
              <a:rPr lang="en-US"/>
              <a:t>Click icon to add picture</a:t>
            </a:r>
            <a:endParaRPr lang="en-US" dirty="0"/>
          </a:p>
        </p:txBody>
      </p:sp>
      <p:cxnSp>
        <p:nvCxnSpPr>
          <p:cNvPr id="3" name="Straight Connector 2"/>
          <p:cNvCxnSpPr/>
          <p:nvPr userDrawn="1"/>
        </p:nvCxnSpPr>
        <p:spPr>
          <a:xfrm>
            <a:off x="4572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959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12" name="TextBox 11"/>
          <p:cNvSpPr txBox="1"/>
          <p:nvPr userDrawn="1"/>
        </p:nvSpPr>
        <p:spPr>
          <a:xfrm>
            <a:off x="6564644" y="6359525"/>
            <a:ext cx="1692771"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dirty="0" err="1">
                <a:solidFill>
                  <a:srgbClr val="042B4A"/>
                </a:solidFill>
                <a:latin typeface="+mn-lt"/>
                <a:cs typeface="Calibri"/>
              </a:rPr>
              <a:t>MassHireFallRiverCareers.org</a:t>
            </a:r>
            <a:endParaRPr lang="en-US" sz="1000" dirty="0">
              <a:solidFill>
                <a:srgbClr val="042B4A"/>
              </a:solidFill>
              <a:latin typeface="+mn-lt"/>
              <a:cs typeface="Calibri"/>
            </a:endParaRPr>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3"/>
            <a:ext cx="9144000" cy="5621337"/>
          </a:xfrm>
          <a:solidFill>
            <a:schemeClr val="accent1"/>
          </a:solidFill>
        </p:spPr>
        <p:txBody>
          <a:bodyPr/>
          <a:lstStyle/>
          <a:p>
            <a:r>
              <a:rPr lang="en-US"/>
              <a:t>Click icon to add media</a:t>
            </a:r>
          </a:p>
        </p:txBody>
      </p:sp>
    </p:spTree>
    <p:extLst>
      <p:ext uri="{BB962C8B-B14F-4D97-AF65-F5344CB8AC3E}">
        <p14:creationId xmlns:p14="http://schemas.microsoft.com/office/powerpoint/2010/main" val="526552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57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5CFCB9-2B9C-4839-B50B-6AA32CA790D5}"/>
              </a:ext>
            </a:extLst>
          </p:cNvPr>
          <p:cNvSpPr>
            <a:spLocks noGrp="1"/>
          </p:cNvSpPr>
          <p:nvPr>
            <p:ph type="dt" sz="half" idx="10"/>
          </p:nvPr>
        </p:nvSpPr>
        <p:spPr/>
        <p:txBody>
          <a:bodyPr/>
          <a:lstStyle/>
          <a:p>
            <a:fld id="{7C97BBA7-944D-4017-BDDD-D5145FAB140C}" type="datetimeFigureOut">
              <a:rPr lang="en-US" smtClean="0"/>
              <a:t>8/12/2025</a:t>
            </a:fld>
            <a:endParaRPr lang="en-US"/>
          </a:p>
        </p:txBody>
      </p:sp>
      <p:sp>
        <p:nvSpPr>
          <p:cNvPr id="3" name="Footer Placeholder 2">
            <a:extLst>
              <a:ext uri="{FF2B5EF4-FFF2-40B4-BE49-F238E27FC236}">
                <a16:creationId xmlns:a16="http://schemas.microsoft.com/office/drawing/2014/main" id="{EEA01CB2-7113-434E-B649-B423BA5F89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069133-654C-42D0-8769-D410872CAA3C}"/>
              </a:ext>
            </a:extLst>
          </p:cNvPr>
          <p:cNvSpPr>
            <a:spLocks noGrp="1"/>
          </p:cNvSpPr>
          <p:nvPr>
            <p:ph type="sldNum" sz="quarter" idx="12"/>
          </p:nvPr>
        </p:nvSpPr>
        <p:spPr/>
        <p:txBody>
          <a:bodyPr/>
          <a:lstStyle/>
          <a:p>
            <a:fld id="{52771ABB-4DFB-4A1A-8DFB-0C792B0BEC62}" type="slidenum">
              <a:rPr lang="en-US" smtClean="0"/>
              <a:t>‹#›</a:t>
            </a:fld>
            <a:endParaRPr lang="en-US"/>
          </a:p>
        </p:txBody>
      </p:sp>
    </p:spTree>
    <p:extLst>
      <p:ext uri="{BB962C8B-B14F-4D97-AF65-F5344CB8AC3E}">
        <p14:creationId xmlns:p14="http://schemas.microsoft.com/office/powerpoint/2010/main" val="407339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5"/>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286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1"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6"/>
          <p:cNvSpPr>
            <a:spLocks noGrp="1"/>
          </p:cNvSpPr>
          <p:nvPr>
            <p:ph sz="quarter" idx="11"/>
          </p:nvPr>
        </p:nvSpPr>
        <p:spPr>
          <a:xfrm>
            <a:off x="4781548"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7878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457200" y="1446235"/>
            <a:ext cx="2601383"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1" name="Content Placeholder 16"/>
          <p:cNvSpPr>
            <a:spLocks noGrp="1"/>
          </p:cNvSpPr>
          <p:nvPr>
            <p:ph sz="quarter" idx="11"/>
          </p:nvPr>
        </p:nvSpPr>
        <p:spPr>
          <a:xfrm>
            <a:off x="6085416" y="1446235"/>
            <a:ext cx="2601383"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2" name="Content Placeholder 16"/>
          <p:cNvSpPr>
            <a:spLocks noGrp="1"/>
          </p:cNvSpPr>
          <p:nvPr>
            <p:ph sz="quarter" idx="12"/>
          </p:nvPr>
        </p:nvSpPr>
        <p:spPr>
          <a:xfrm>
            <a:off x="3276600" y="1446235"/>
            <a:ext cx="2601383"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7400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1"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6"/>
          <p:cNvSpPr>
            <a:spLocks noGrp="1"/>
          </p:cNvSpPr>
          <p:nvPr>
            <p:ph sz="quarter" idx="11"/>
          </p:nvPr>
        </p:nvSpPr>
        <p:spPr>
          <a:xfrm>
            <a:off x="4781548"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977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1"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6"/>
            <a:ext cx="3987800"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2" name="Content Placeholder 16"/>
          <p:cNvSpPr>
            <a:spLocks noGrp="1"/>
          </p:cNvSpPr>
          <p:nvPr>
            <p:ph sz="quarter" idx="11"/>
          </p:nvPr>
        </p:nvSpPr>
        <p:spPr>
          <a:xfrm>
            <a:off x="457200" y="3820583"/>
            <a:ext cx="3987800"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4" name="Content Placeholder 16"/>
          <p:cNvSpPr>
            <a:spLocks noGrp="1"/>
          </p:cNvSpPr>
          <p:nvPr>
            <p:ph sz="quarter" idx="12"/>
          </p:nvPr>
        </p:nvSpPr>
        <p:spPr>
          <a:xfrm>
            <a:off x="4698999" y="1446236"/>
            <a:ext cx="3987799"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6" name="Content Placeholder 16"/>
          <p:cNvSpPr>
            <a:spLocks noGrp="1"/>
          </p:cNvSpPr>
          <p:nvPr>
            <p:ph sz="quarter" idx="13"/>
          </p:nvPr>
        </p:nvSpPr>
        <p:spPr>
          <a:xfrm>
            <a:off x="4698999" y="3820583"/>
            <a:ext cx="3987799"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0183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63065"/>
            <a:ext cx="3881968"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61479"/>
            <a:ext cx="3881967"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4804832" y="1463065"/>
            <a:ext cx="3881967"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p:cNvSpPr>
            <a:spLocks noGrp="1"/>
          </p:cNvSpPr>
          <p:nvPr>
            <p:ph sz="half" idx="11"/>
          </p:nvPr>
        </p:nvSpPr>
        <p:spPr>
          <a:xfrm>
            <a:off x="4804833" y="2061479"/>
            <a:ext cx="388196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834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63064"/>
            <a:ext cx="2559051"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328332"/>
            <a:ext cx="2559050"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6127748" y="1463064"/>
            <a:ext cx="2559051"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11"/>
          </p:nvPr>
        </p:nvSpPr>
        <p:spPr>
          <a:xfrm>
            <a:off x="6127749" y="2328332"/>
            <a:ext cx="2559050"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3" name="Text Placeholder 2"/>
          <p:cNvSpPr>
            <a:spLocks noGrp="1"/>
          </p:cNvSpPr>
          <p:nvPr>
            <p:ph type="body" idx="12"/>
          </p:nvPr>
        </p:nvSpPr>
        <p:spPr>
          <a:xfrm>
            <a:off x="3276600" y="1463064"/>
            <a:ext cx="2559051"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13"/>
          </p:nvPr>
        </p:nvSpPr>
        <p:spPr>
          <a:xfrm>
            <a:off x="3276601" y="2328332"/>
            <a:ext cx="2559050"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28487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9790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12271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4" name="Text Placeholder 3"/>
          <p:cNvSpPr>
            <a:spLocks noGrp="1"/>
          </p:cNvSpPr>
          <p:nvPr>
            <p:ph type="body" idx="1"/>
          </p:nvPr>
        </p:nvSpPr>
        <p:spPr>
          <a:xfrm>
            <a:off x="457200" y="144623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ight Triangle 5"/>
          <p:cNvSpPr/>
          <p:nvPr userDrawn="1"/>
        </p:nvSpPr>
        <p:spPr>
          <a:xfrm>
            <a:off x="7926917" y="2"/>
            <a:ext cx="739678" cy="1217082"/>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Triangle 13"/>
          <p:cNvSpPr/>
          <p:nvPr userDrawn="1"/>
        </p:nvSpPr>
        <p:spPr>
          <a:xfrm flipH="1" flipV="1">
            <a:off x="8120302" y="-14108"/>
            <a:ext cx="1039087"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p:cNvPicPr>
            <a:picLocks noChangeAspect="1"/>
          </p:cNvPicPr>
          <p:nvPr userDrawn="1"/>
        </p:nvPicPr>
        <p:blipFill rotWithShape="1">
          <a:blip r:embed="rId18">
            <a:extLst>
              <a:ext uri="{28A0092B-C50C-407E-A947-70E740481C1C}">
                <a14:useLocalDpi xmlns:a14="http://schemas.microsoft.com/office/drawing/2010/main" val="0"/>
              </a:ext>
            </a:extLst>
          </a:blip>
          <a:srcRect l="1785" t="14557" r="3572" b="12388"/>
          <a:stretch/>
        </p:blipFill>
        <p:spPr>
          <a:xfrm>
            <a:off x="38501" y="6285297"/>
            <a:ext cx="2040556" cy="471638"/>
          </a:xfrm>
          <a:prstGeom prst="rect">
            <a:avLst/>
          </a:prstGeom>
        </p:spPr>
      </p:pic>
    </p:spTree>
    <p:extLst>
      <p:ext uri="{BB962C8B-B14F-4D97-AF65-F5344CB8AC3E}">
        <p14:creationId xmlns:p14="http://schemas.microsoft.com/office/powerpoint/2010/main" val="181673161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65" r:id="rId5"/>
    <p:sldLayoutId id="2147483659" r:id="rId6"/>
    <p:sldLayoutId id="2147483653" r:id="rId7"/>
    <p:sldLayoutId id="2147483660" r:id="rId8"/>
    <p:sldLayoutId id="2147483654" r:id="rId9"/>
    <p:sldLayoutId id="2147483663" r:id="rId10"/>
    <p:sldLayoutId id="2147483664" r:id="rId11"/>
    <p:sldLayoutId id="2147483656" r:id="rId12"/>
    <p:sldLayoutId id="2147483662" r:id="rId13"/>
    <p:sldLayoutId id="2147483661" r:id="rId14"/>
    <p:sldLayoutId id="2147483666" r:id="rId15"/>
    <p:sldLayoutId id="2147483668" r:id="rId16"/>
  </p:sldLayoutIdLst>
  <p:hf hdr="0" dt="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careertech.org/career-cluster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hyperlink" Target="https://careertech.org/wp-content/uploads/2025/06/Guidebook-National-Career-Clusters-Framework.pdf" TargetMode="External"/><Relationship Id="rId2" Type="http://schemas.openxmlformats.org/officeDocument/2006/relationships/hyperlink" Target="https://careertech.org/career-clusters/" TargetMode="External"/><Relationship Id="rId1" Type="http://schemas.openxmlformats.org/officeDocument/2006/relationships/slideLayout" Target="../slideLayouts/slideLayout15.xml"/><Relationship Id="rId4" Type="http://schemas.openxmlformats.org/officeDocument/2006/relationships/hyperlink" Target="https://careertech.org/wp-content/uploads/2025/07/ESP_Guidebook_National_Career_Clusters_Framework_07_2025.pdf"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3441209"/>
            <a:ext cx="8686801" cy="1445276"/>
          </a:xfrm>
        </p:spPr>
        <p:txBody>
          <a:bodyPr/>
          <a:lstStyle/>
          <a:p>
            <a:pPr algn="ctr"/>
            <a:br>
              <a:rPr lang="en-US" dirty="0">
                <a:latin typeface="Gotham Rounded Medium" pitchFamily="50" charset="0"/>
              </a:rPr>
            </a:br>
            <a:br>
              <a:rPr lang="en-US" dirty="0">
                <a:latin typeface="Gotham Rounded Medium" pitchFamily="50" charset="0"/>
              </a:rPr>
            </a:br>
            <a:r>
              <a:rPr lang="en-US" sz="4400" dirty="0">
                <a:latin typeface="Calibri" panose="020F0502020204030204" pitchFamily="34" charset="0"/>
                <a:cs typeface="Calibri" panose="020F0502020204030204" pitchFamily="34" charset="0"/>
              </a:rPr>
              <a:t>Career Clusters</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Redesigned</a:t>
            </a:r>
            <a:br>
              <a:rPr lang="en-US" sz="4400" dirty="0">
                <a:latin typeface="Calibri" panose="020F0502020204030204" pitchFamily="34" charset="0"/>
                <a:cs typeface="Calibri" panose="020F0502020204030204" pitchFamily="34" charset="0"/>
              </a:rPr>
            </a:br>
            <a:br>
              <a:rPr lang="en-US" sz="4400" dirty="0">
                <a:latin typeface="Calibri" panose="020F0502020204030204" pitchFamily="34" charset="0"/>
                <a:cs typeface="Calibri" panose="020F0502020204030204" pitchFamily="34" charset="0"/>
              </a:rPr>
            </a:br>
            <a:br>
              <a:rPr lang="en-US" sz="44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194" y="5019792"/>
            <a:ext cx="4541178" cy="1359739"/>
          </a:xfrm>
          <a:prstGeom prst="rect">
            <a:avLst/>
          </a:prstGeom>
        </p:spPr>
      </p:pic>
    </p:spTree>
    <p:extLst>
      <p:ext uri="{BB962C8B-B14F-4D97-AF65-F5344CB8AC3E}">
        <p14:creationId xmlns:p14="http://schemas.microsoft.com/office/powerpoint/2010/main" val="2086715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73ED7-EC13-4BE5-AAF3-9102409BF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CE1A6E-5F7A-2F50-7835-609B0979184E}"/>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86FE28CF-C302-6444-90BA-1FA6E23AF14B}"/>
              </a:ext>
            </a:extLst>
          </p:cNvPr>
          <p:cNvPicPr>
            <a:picLocks noGrp="1" noChangeAspect="1"/>
          </p:cNvPicPr>
          <p:nvPr>
            <p:ph idx="1"/>
          </p:nvPr>
        </p:nvPicPr>
        <p:blipFill>
          <a:blip r:embed="rId2"/>
          <a:stretch>
            <a:fillRect/>
          </a:stretch>
        </p:blipFill>
        <p:spPr>
          <a:xfrm>
            <a:off x="76525" y="1545771"/>
            <a:ext cx="8934641" cy="4354286"/>
          </a:xfrm>
        </p:spPr>
      </p:pic>
    </p:spTree>
    <p:extLst>
      <p:ext uri="{BB962C8B-B14F-4D97-AF65-F5344CB8AC3E}">
        <p14:creationId xmlns:p14="http://schemas.microsoft.com/office/powerpoint/2010/main" val="262288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5DA1D-A3B5-4403-D957-7409B1C9D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83175-851F-0FA6-8F4B-249F2236F30E}"/>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34ECA621-DE39-FC5D-F13A-1EE65CF8DCE1}"/>
              </a:ext>
            </a:extLst>
          </p:cNvPr>
          <p:cNvPicPr>
            <a:picLocks noGrp="1" noChangeAspect="1"/>
          </p:cNvPicPr>
          <p:nvPr>
            <p:ph idx="1"/>
          </p:nvPr>
        </p:nvPicPr>
        <p:blipFill>
          <a:blip r:embed="rId2"/>
          <a:stretch>
            <a:fillRect/>
          </a:stretch>
        </p:blipFill>
        <p:spPr>
          <a:xfrm>
            <a:off x="1229438" y="1267589"/>
            <a:ext cx="6522717" cy="4828411"/>
          </a:xfrm>
        </p:spPr>
      </p:pic>
    </p:spTree>
    <p:extLst>
      <p:ext uri="{BB962C8B-B14F-4D97-AF65-F5344CB8AC3E}">
        <p14:creationId xmlns:p14="http://schemas.microsoft.com/office/powerpoint/2010/main" val="356716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F23D-4374-596A-F080-D27E7E1E5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86C45C-7F2F-7D29-0493-C44EAE46594A}"/>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E77C3140-A979-B002-697E-885EE6B9CD1F}"/>
              </a:ext>
            </a:extLst>
          </p:cNvPr>
          <p:cNvPicPr>
            <a:picLocks noGrp="1" noChangeAspect="1"/>
          </p:cNvPicPr>
          <p:nvPr>
            <p:ph idx="1"/>
          </p:nvPr>
        </p:nvPicPr>
        <p:blipFill>
          <a:blip r:embed="rId2"/>
          <a:stretch>
            <a:fillRect/>
          </a:stretch>
        </p:blipFill>
        <p:spPr>
          <a:xfrm>
            <a:off x="1730829" y="1295400"/>
            <a:ext cx="5661602" cy="4845338"/>
          </a:xfrm>
        </p:spPr>
      </p:pic>
    </p:spTree>
    <p:extLst>
      <p:ext uri="{BB962C8B-B14F-4D97-AF65-F5344CB8AC3E}">
        <p14:creationId xmlns:p14="http://schemas.microsoft.com/office/powerpoint/2010/main" val="2482721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26E2F-AEEB-38F9-5065-679DACDF7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23C2D0-4BF8-8E6A-7E70-F809A36A2465}"/>
              </a:ext>
            </a:extLst>
          </p:cNvPr>
          <p:cNvSpPr>
            <a:spLocks noGrp="1"/>
          </p:cNvSpPr>
          <p:nvPr>
            <p:ph type="title"/>
          </p:nvPr>
        </p:nvSpPr>
        <p:spPr/>
        <p:txBody>
          <a:bodyPr/>
          <a:lstStyle/>
          <a:p>
            <a:r>
              <a:rPr lang="en-US" dirty="0"/>
              <a:t>Career Clusters:   Framework</a:t>
            </a:r>
          </a:p>
        </p:txBody>
      </p:sp>
      <p:pic>
        <p:nvPicPr>
          <p:cNvPr id="5" name="Content Placeholder 4">
            <a:extLst>
              <a:ext uri="{FF2B5EF4-FFF2-40B4-BE49-F238E27FC236}">
                <a16:creationId xmlns:a16="http://schemas.microsoft.com/office/drawing/2014/main" id="{934CD054-47A2-4C6E-1C1D-1092D84CA370}"/>
              </a:ext>
            </a:extLst>
          </p:cNvPr>
          <p:cNvPicPr>
            <a:picLocks noGrp="1" noChangeAspect="1"/>
          </p:cNvPicPr>
          <p:nvPr>
            <p:ph idx="1"/>
          </p:nvPr>
        </p:nvPicPr>
        <p:blipFill>
          <a:blip r:embed="rId2"/>
          <a:stretch>
            <a:fillRect/>
          </a:stretch>
        </p:blipFill>
        <p:spPr>
          <a:xfrm>
            <a:off x="2210516" y="1446213"/>
            <a:ext cx="4722968" cy="4525962"/>
          </a:xfrm>
        </p:spPr>
      </p:pic>
    </p:spTree>
    <p:extLst>
      <p:ext uri="{BB962C8B-B14F-4D97-AF65-F5344CB8AC3E}">
        <p14:creationId xmlns:p14="http://schemas.microsoft.com/office/powerpoint/2010/main" val="1645743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ADBE-DA14-873D-0DB1-E071B9B63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9E891-7BE2-C3B0-F6FA-71A2DE0BAAF2}"/>
              </a:ext>
            </a:extLst>
          </p:cNvPr>
          <p:cNvSpPr>
            <a:spLocks noGrp="1"/>
          </p:cNvSpPr>
          <p:nvPr>
            <p:ph type="title"/>
          </p:nvPr>
        </p:nvSpPr>
        <p:spPr/>
        <p:txBody>
          <a:bodyPr/>
          <a:lstStyle/>
          <a:p>
            <a:r>
              <a:rPr lang="en-US" dirty="0"/>
              <a:t>Career Clusters:   Framework</a:t>
            </a:r>
          </a:p>
        </p:txBody>
      </p:sp>
      <p:pic>
        <p:nvPicPr>
          <p:cNvPr id="5" name="Content Placeholder 4">
            <a:extLst>
              <a:ext uri="{FF2B5EF4-FFF2-40B4-BE49-F238E27FC236}">
                <a16:creationId xmlns:a16="http://schemas.microsoft.com/office/drawing/2014/main" id="{BDA83F9A-3ED7-478B-5C8C-CC6F855E56AB}"/>
              </a:ext>
            </a:extLst>
          </p:cNvPr>
          <p:cNvPicPr>
            <a:picLocks noGrp="1" noChangeAspect="1"/>
          </p:cNvPicPr>
          <p:nvPr>
            <p:ph idx="1"/>
          </p:nvPr>
        </p:nvPicPr>
        <p:blipFill>
          <a:blip r:embed="rId2"/>
          <a:stretch>
            <a:fillRect/>
          </a:stretch>
        </p:blipFill>
        <p:spPr>
          <a:xfrm>
            <a:off x="2283478" y="1446213"/>
            <a:ext cx="4577044" cy="4525962"/>
          </a:xfrm>
        </p:spPr>
      </p:pic>
      <p:sp>
        <p:nvSpPr>
          <p:cNvPr id="6" name="TextBox 5">
            <a:extLst>
              <a:ext uri="{FF2B5EF4-FFF2-40B4-BE49-F238E27FC236}">
                <a16:creationId xmlns:a16="http://schemas.microsoft.com/office/drawing/2014/main" id="{85EA20EC-0707-0133-051C-7E536ECE9054}"/>
              </a:ext>
            </a:extLst>
          </p:cNvPr>
          <p:cNvSpPr txBox="1"/>
          <p:nvPr/>
        </p:nvSpPr>
        <p:spPr>
          <a:xfrm>
            <a:off x="6803570" y="1404260"/>
            <a:ext cx="2198915" cy="4524315"/>
          </a:xfrm>
          <a:prstGeom prst="rect">
            <a:avLst/>
          </a:prstGeom>
          <a:noFill/>
        </p:spPr>
        <p:txBody>
          <a:bodyPr wrap="square" rtlCol="0">
            <a:spAutoFit/>
          </a:bodyPr>
          <a:lstStyle/>
          <a:p>
            <a:r>
              <a:rPr lang="en-US" b="1" dirty="0"/>
              <a:t>Cross-Cutting Clusters (3) </a:t>
            </a:r>
          </a:p>
          <a:p>
            <a:endParaRPr lang="en-US" b="1" dirty="0"/>
          </a:p>
          <a:p>
            <a:r>
              <a:rPr lang="en-US" dirty="0"/>
              <a:t>Clusters that are based on both sector-specific and contextualized functions instead of purely discrete industry sectors. These Clusters have both Sub-Clusters and implications for courses taken in all other Career Clusters. </a:t>
            </a:r>
            <a:endParaRPr lang="en-US" b="1" dirty="0"/>
          </a:p>
        </p:txBody>
      </p:sp>
    </p:spTree>
    <p:extLst>
      <p:ext uri="{BB962C8B-B14F-4D97-AF65-F5344CB8AC3E}">
        <p14:creationId xmlns:p14="http://schemas.microsoft.com/office/powerpoint/2010/main" val="1763042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CE761-ED43-ADE9-C436-B81DACF3A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CD869-718C-92A4-8DA4-277E72016A93}"/>
              </a:ext>
            </a:extLst>
          </p:cNvPr>
          <p:cNvSpPr>
            <a:spLocks noGrp="1"/>
          </p:cNvSpPr>
          <p:nvPr>
            <p:ph type="title"/>
          </p:nvPr>
        </p:nvSpPr>
        <p:spPr/>
        <p:txBody>
          <a:bodyPr/>
          <a:lstStyle/>
          <a:p>
            <a:r>
              <a:rPr lang="en-US" dirty="0"/>
              <a:t>Career Clusters:   Framework</a:t>
            </a:r>
          </a:p>
        </p:txBody>
      </p:sp>
      <p:pic>
        <p:nvPicPr>
          <p:cNvPr id="5" name="Content Placeholder 4">
            <a:extLst>
              <a:ext uri="{FF2B5EF4-FFF2-40B4-BE49-F238E27FC236}">
                <a16:creationId xmlns:a16="http://schemas.microsoft.com/office/drawing/2014/main" id="{F1F3EBC8-CA92-43E9-624F-822118405AB6}"/>
              </a:ext>
            </a:extLst>
          </p:cNvPr>
          <p:cNvPicPr>
            <a:picLocks noGrp="1" noChangeAspect="1"/>
          </p:cNvPicPr>
          <p:nvPr>
            <p:ph idx="1"/>
          </p:nvPr>
        </p:nvPicPr>
        <p:blipFill>
          <a:blip r:embed="rId2"/>
          <a:stretch>
            <a:fillRect/>
          </a:stretch>
        </p:blipFill>
        <p:spPr>
          <a:xfrm>
            <a:off x="2342403" y="1446213"/>
            <a:ext cx="4459193" cy="4525962"/>
          </a:xfrm>
        </p:spPr>
      </p:pic>
      <p:sp>
        <p:nvSpPr>
          <p:cNvPr id="6" name="TextBox 5">
            <a:extLst>
              <a:ext uri="{FF2B5EF4-FFF2-40B4-BE49-F238E27FC236}">
                <a16:creationId xmlns:a16="http://schemas.microsoft.com/office/drawing/2014/main" id="{F62EB1C6-5696-7996-D59D-60F2DF82B46C}"/>
              </a:ext>
            </a:extLst>
          </p:cNvPr>
          <p:cNvSpPr txBox="1"/>
          <p:nvPr/>
        </p:nvSpPr>
        <p:spPr>
          <a:xfrm>
            <a:off x="6803570" y="2046518"/>
            <a:ext cx="2198915" cy="2308324"/>
          </a:xfrm>
          <a:prstGeom prst="rect">
            <a:avLst/>
          </a:prstGeom>
          <a:noFill/>
        </p:spPr>
        <p:txBody>
          <a:bodyPr wrap="square" rtlCol="0">
            <a:spAutoFit/>
          </a:bodyPr>
          <a:lstStyle/>
          <a:p>
            <a:r>
              <a:rPr lang="en-US" b="1" dirty="0"/>
              <a:t>Sub-Clusters (72)</a:t>
            </a:r>
          </a:p>
          <a:p>
            <a:endParaRPr lang="en-US" b="1" dirty="0"/>
          </a:p>
          <a:p>
            <a:r>
              <a:rPr lang="en-US" dirty="0"/>
              <a:t>Major groupings of career areas within a given field that have similar skills as defined by industry area. </a:t>
            </a:r>
            <a:endParaRPr lang="en-US" b="1" dirty="0"/>
          </a:p>
        </p:txBody>
      </p:sp>
    </p:spTree>
    <p:extLst>
      <p:ext uri="{BB962C8B-B14F-4D97-AF65-F5344CB8AC3E}">
        <p14:creationId xmlns:p14="http://schemas.microsoft.com/office/powerpoint/2010/main" val="1885746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EE08A-050F-3304-6C1F-340C64640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73A9EA-0AFA-A7CA-0887-CE3FE5BE6D71}"/>
              </a:ext>
            </a:extLst>
          </p:cNvPr>
          <p:cNvSpPr>
            <a:spLocks noGrp="1"/>
          </p:cNvSpPr>
          <p:nvPr>
            <p:ph type="title"/>
          </p:nvPr>
        </p:nvSpPr>
        <p:spPr/>
        <p:txBody>
          <a:bodyPr/>
          <a:lstStyle/>
          <a:p>
            <a:r>
              <a:rPr lang="en-US" dirty="0"/>
              <a:t>Career Clusters:   Framework</a:t>
            </a:r>
          </a:p>
        </p:txBody>
      </p:sp>
      <p:pic>
        <p:nvPicPr>
          <p:cNvPr id="5" name="Content Placeholder 4">
            <a:extLst>
              <a:ext uri="{FF2B5EF4-FFF2-40B4-BE49-F238E27FC236}">
                <a16:creationId xmlns:a16="http://schemas.microsoft.com/office/drawing/2014/main" id="{7DEA73CF-D16A-A5C2-4C9D-4DA89CA1E2F8}"/>
              </a:ext>
            </a:extLst>
          </p:cNvPr>
          <p:cNvPicPr>
            <a:picLocks noGrp="1" noChangeAspect="1"/>
          </p:cNvPicPr>
          <p:nvPr>
            <p:ph idx="1"/>
          </p:nvPr>
        </p:nvPicPr>
        <p:blipFill>
          <a:blip r:embed="rId2"/>
          <a:stretch>
            <a:fillRect/>
          </a:stretch>
        </p:blipFill>
        <p:spPr>
          <a:xfrm>
            <a:off x="2263759" y="1446213"/>
            <a:ext cx="4616481" cy="4525962"/>
          </a:xfrm>
        </p:spPr>
      </p:pic>
      <p:sp>
        <p:nvSpPr>
          <p:cNvPr id="6" name="TextBox 5">
            <a:extLst>
              <a:ext uri="{FF2B5EF4-FFF2-40B4-BE49-F238E27FC236}">
                <a16:creationId xmlns:a16="http://schemas.microsoft.com/office/drawing/2014/main" id="{5CCFEDC9-5137-FDC5-2069-BEEEFF2F1E8E}"/>
              </a:ext>
            </a:extLst>
          </p:cNvPr>
          <p:cNvSpPr txBox="1"/>
          <p:nvPr/>
        </p:nvSpPr>
        <p:spPr>
          <a:xfrm>
            <a:off x="6803570" y="1926772"/>
            <a:ext cx="2198915" cy="3139321"/>
          </a:xfrm>
          <a:prstGeom prst="rect">
            <a:avLst/>
          </a:prstGeom>
          <a:noFill/>
        </p:spPr>
        <p:txBody>
          <a:bodyPr wrap="square" rtlCol="0">
            <a:spAutoFit/>
          </a:bodyPr>
          <a:lstStyle/>
          <a:p>
            <a:r>
              <a:rPr lang="en-US" b="1" dirty="0"/>
              <a:t>Career Clusters (14)</a:t>
            </a:r>
          </a:p>
          <a:p>
            <a:endParaRPr lang="en-US" dirty="0"/>
          </a:p>
          <a:p>
            <a:r>
              <a:rPr lang="en-US" dirty="0"/>
              <a:t>Industry sectors as defined by groupings from Standard Occupational Classification and North American Industry Classification System codes. </a:t>
            </a:r>
          </a:p>
        </p:txBody>
      </p:sp>
    </p:spTree>
    <p:extLst>
      <p:ext uri="{BB962C8B-B14F-4D97-AF65-F5344CB8AC3E}">
        <p14:creationId xmlns:p14="http://schemas.microsoft.com/office/powerpoint/2010/main" val="775742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763B8-EC81-BDB5-9758-7A2BDE999A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AC3CF1-710F-5B00-B8A8-8E6354A5EDFF}"/>
              </a:ext>
            </a:extLst>
          </p:cNvPr>
          <p:cNvSpPr>
            <a:spLocks noGrp="1"/>
          </p:cNvSpPr>
          <p:nvPr>
            <p:ph type="title"/>
          </p:nvPr>
        </p:nvSpPr>
        <p:spPr/>
        <p:txBody>
          <a:bodyPr/>
          <a:lstStyle/>
          <a:p>
            <a:r>
              <a:rPr lang="en-US" dirty="0"/>
              <a:t>Career Clusters:   Framework</a:t>
            </a:r>
          </a:p>
        </p:txBody>
      </p:sp>
      <p:pic>
        <p:nvPicPr>
          <p:cNvPr id="5" name="Content Placeholder 4">
            <a:extLst>
              <a:ext uri="{FF2B5EF4-FFF2-40B4-BE49-F238E27FC236}">
                <a16:creationId xmlns:a16="http://schemas.microsoft.com/office/drawing/2014/main" id="{51B7DFF1-F9F9-EB96-AAFE-978DBE802DE0}"/>
              </a:ext>
            </a:extLst>
          </p:cNvPr>
          <p:cNvPicPr>
            <a:picLocks noGrp="1" noChangeAspect="1"/>
          </p:cNvPicPr>
          <p:nvPr>
            <p:ph idx="1"/>
          </p:nvPr>
        </p:nvPicPr>
        <p:blipFill>
          <a:blip r:embed="rId2"/>
          <a:stretch>
            <a:fillRect/>
          </a:stretch>
        </p:blipFill>
        <p:spPr>
          <a:xfrm>
            <a:off x="2301180" y="1446213"/>
            <a:ext cx="4541640" cy="4525962"/>
          </a:xfrm>
        </p:spPr>
      </p:pic>
      <p:sp>
        <p:nvSpPr>
          <p:cNvPr id="3" name="TextBox 2">
            <a:extLst>
              <a:ext uri="{FF2B5EF4-FFF2-40B4-BE49-F238E27FC236}">
                <a16:creationId xmlns:a16="http://schemas.microsoft.com/office/drawing/2014/main" id="{6EFBD754-D624-98D0-7542-C8038B170C07}"/>
              </a:ext>
            </a:extLst>
          </p:cNvPr>
          <p:cNvSpPr txBox="1"/>
          <p:nvPr/>
        </p:nvSpPr>
        <p:spPr>
          <a:xfrm>
            <a:off x="6803570" y="1926772"/>
            <a:ext cx="2198915" cy="3416320"/>
          </a:xfrm>
          <a:prstGeom prst="rect">
            <a:avLst/>
          </a:prstGeom>
          <a:noFill/>
        </p:spPr>
        <p:txBody>
          <a:bodyPr wrap="square" rtlCol="0">
            <a:spAutoFit/>
          </a:bodyPr>
          <a:lstStyle/>
          <a:p>
            <a:r>
              <a:rPr lang="en-US" b="1" dirty="0"/>
              <a:t>Cluster Groupings (6)</a:t>
            </a:r>
          </a:p>
          <a:p>
            <a:endParaRPr lang="en-US" b="1" dirty="0"/>
          </a:p>
          <a:p>
            <a:r>
              <a:rPr lang="en-US" dirty="0"/>
              <a:t>Large purpose-driven meta-sectors that help guide learners toward Clusters that are aligned with their interests, their sense of purpose, and the impact they want to make on their communities. </a:t>
            </a:r>
          </a:p>
        </p:txBody>
      </p:sp>
    </p:spTree>
    <p:extLst>
      <p:ext uri="{BB962C8B-B14F-4D97-AF65-F5344CB8AC3E}">
        <p14:creationId xmlns:p14="http://schemas.microsoft.com/office/powerpoint/2010/main" val="606932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A0E67-61F7-73A4-AD7D-D2DEF01021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02503-1C6F-209F-84A9-0C61AD906B71}"/>
              </a:ext>
            </a:extLst>
          </p:cNvPr>
          <p:cNvSpPr>
            <a:spLocks noGrp="1"/>
          </p:cNvSpPr>
          <p:nvPr>
            <p:ph type="title"/>
          </p:nvPr>
        </p:nvSpPr>
        <p:spPr/>
        <p:txBody>
          <a:bodyPr/>
          <a:lstStyle/>
          <a:p>
            <a:r>
              <a:rPr lang="en-US" dirty="0"/>
              <a:t>Career Clusters:   Framework</a:t>
            </a:r>
          </a:p>
        </p:txBody>
      </p:sp>
      <p:pic>
        <p:nvPicPr>
          <p:cNvPr id="5" name="Content Placeholder 4">
            <a:extLst>
              <a:ext uri="{FF2B5EF4-FFF2-40B4-BE49-F238E27FC236}">
                <a16:creationId xmlns:a16="http://schemas.microsoft.com/office/drawing/2014/main" id="{53FF494B-F2B4-183C-442C-5531EDECB719}"/>
              </a:ext>
            </a:extLst>
          </p:cNvPr>
          <p:cNvPicPr>
            <a:picLocks noGrp="1" noChangeAspect="1"/>
          </p:cNvPicPr>
          <p:nvPr>
            <p:ph idx="1"/>
          </p:nvPr>
        </p:nvPicPr>
        <p:blipFill>
          <a:blip r:embed="rId2"/>
          <a:stretch>
            <a:fillRect/>
          </a:stretch>
        </p:blipFill>
        <p:spPr>
          <a:xfrm>
            <a:off x="2191156" y="1446213"/>
            <a:ext cx="4761688" cy="4525962"/>
          </a:xfrm>
        </p:spPr>
      </p:pic>
      <p:sp>
        <p:nvSpPr>
          <p:cNvPr id="4" name="TextBox 3">
            <a:extLst>
              <a:ext uri="{FF2B5EF4-FFF2-40B4-BE49-F238E27FC236}">
                <a16:creationId xmlns:a16="http://schemas.microsoft.com/office/drawing/2014/main" id="{5D9C3AB1-5E01-A4BA-0A8A-D410DBE96FD0}"/>
              </a:ext>
            </a:extLst>
          </p:cNvPr>
          <p:cNvSpPr txBox="1"/>
          <p:nvPr/>
        </p:nvSpPr>
        <p:spPr>
          <a:xfrm>
            <a:off x="6553202" y="1230085"/>
            <a:ext cx="2503714" cy="5078313"/>
          </a:xfrm>
          <a:prstGeom prst="rect">
            <a:avLst/>
          </a:prstGeom>
          <a:noFill/>
        </p:spPr>
        <p:txBody>
          <a:bodyPr wrap="square" rtlCol="0">
            <a:spAutoFit/>
          </a:bodyPr>
          <a:lstStyle/>
          <a:p>
            <a:r>
              <a:rPr lang="en-US" b="1" dirty="0"/>
              <a:t>Career Ready Practices (12) </a:t>
            </a:r>
          </a:p>
          <a:p>
            <a:endParaRPr lang="en-US" b="1" dirty="0"/>
          </a:p>
          <a:p>
            <a:r>
              <a:rPr lang="en-US" dirty="0"/>
              <a:t>The Career Ready Practices, built on a meta-analysis of over 30 different listings of general professional skills developed by industry and educational institutions, represent the skills needed to succeed in the modern workplace. These practices should be embedded across the pre-kindergarten to workforce continuum. </a:t>
            </a:r>
          </a:p>
        </p:txBody>
      </p:sp>
    </p:spTree>
    <p:extLst>
      <p:ext uri="{BB962C8B-B14F-4D97-AF65-F5344CB8AC3E}">
        <p14:creationId xmlns:p14="http://schemas.microsoft.com/office/powerpoint/2010/main" val="355974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97D2-4B08-2085-F146-B3A5509E4B70}"/>
              </a:ext>
            </a:extLst>
          </p:cNvPr>
          <p:cNvSpPr>
            <a:spLocks noGrp="1"/>
          </p:cNvSpPr>
          <p:nvPr>
            <p:ph type="title"/>
          </p:nvPr>
        </p:nvSpPr>
        <p:spPr/>
        <p:txBody>
          <a:bodyPr/>
          <a:lstStyle/>
          <a:p>
            <a:r>
              <a:rPr lang="en-US" dirty="0"/>
              <a:t>The Framework </a:t>
            </a:r>
          </a:p>
        </p:txBody>
      </p:sp>
      <p:pic>
        <p:nvPicPr>
          <p:cNvPr id="7" name="Picture 6">
            <a:extLst>
              <a:ext uri="{FF2B5EF4-FFF2-40B4-BE49-F238E27FC236}">
                <a16:creationId xmlns:a16="http://schemas.microsoft.com/office/drawing/2014/main" id="{14528AA0-D2DA-B060-D758-C6D49C3D3FF3}"/>
              </a:ext>
            </a:extLst>
          </p:cNvPr>
          <p:cNvPicPr>
            <a:picLocks noChangeAspect="1"/>
          </p:cNvPicPr>
          <p:nvPr/>
        </p:nvPicPr>
        <p:blipFill>
          <a:blip r:embed="rId2"/>
          <a:stretch>
            <a:fillRect/>
          </a:stretch>
        </p:blipFill>
        <p:spPr>
          <a:xfrm>
            <a:off x="1110341" y="1223968"/>
            <a:ext cx="7131049" cy="4996757"/>
          </a:xfrm>
          <a:prstGeom prst="rect">
            <a:avLst/>
          </a:prstGeom>
        </p:spPr>
      </p:pic>
    </p:spTree>
    <p:extLst>
      <p:ext uri="{BB962C8B-B14F-4D97-AF65-F5344CB8AC3E}">
        <p14:creationId xmlns:p14="http://schemas.microsoft.com/office/powerpoint/2010/main" val="2546485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8600" y="76200"/>
            <a:ext cx="7772400" cy="1143000"/>
          </a:xfrm>
        </p:spPr>
        <p:txBody>
          <a:bodyPr/>
          <a:lstStyle/>
          <a:p>
            <a:pPr eaLnBrk="1" hangingPunct="1"/>
            <a:r>
              <a:rPr lang="en-US" altLang="en-US"/>
              <a:t>Housekeeping</a:t>
            </a:r>
          </a:p>
        </p:txBody>
      </p:sp>
      <p:sp>
        <p:nvSpPr>
          <p:cNvPr id="4099" name="Rectangle 3"/>
          <p:cNvSpPr>
            <a:spLocks noGrp="1" noChangeArrowheads="1"/>
          </p:cNvSpPr>
          <p:nvPr>
            <p:ph type="body" idx="1"/>
          </p:nvPr>
        </p:nvSpPr>
        <p:spPr>
          <a:xfrm>
            <a:off x="838200" y="1533378"/>
            <a:ext cx="7772400" cy="4797084"/>
          </a:xfrm>
        </p:spPr>
        <p:txBody>
          <a:bodyPr>
            <a:normAutofit fontScale="92500" lnSpcReduction="20000"/>
          </a:bodyPr>
          <a:lstStyle/>
          <a:p>
            <a:pPr eaLnBrk="1" hangingPunct="1">
              <a:lnSpc>
                <a:spcPct val="90000"/>
              </a:lnSpc>
              <a:buFont typeface="Wingdings" panose="05000000000000000000" pitchFamily="2" charset="2"/>
              <a:buChar char="§"/>
            </a:pPr>
            <a:r>
              <a:rPr lang="en-US" altLang="en-US" sz="2900" dirty="0"/>
              <a:t>Class time from 9:00 to 10:00 am</a:t>
            </a:r>
          </a:p>
          <a:p>
            <a:pPr marL="862013" lvl="2" indent="0" eaLnBrk="1" hangingPunct="1">
              <a:lnSpc>
                <a:spcPct val="90000"/>
              </a:lnSpc>
              <a:buNone/>
            </a:pPr>
            <a:endParaRPr lang="en-US" altLang="en-US" sz="1800" dirty="0"/>
          </a:p>
          <a:p>
            <a:pPr marL="862013" lvl="2" indent="0" eaLnBrk="1" hangingPunct="1">
              <a:lnSpc>
                <a:spcPct val="90000"/>
              </a:lnSpc>
              <a:buNone/>
            </a:pPr>
            <a:endParaRPr lang="en-US" altLang="en-US" sz="1800" dirty="0"/>
          </a:p>
          <a:p>
            <a:pPr eaLnBrk="1" hangingPunct="1">
              <a:lnSpc>
                <a:spcPct val="90000"/>
              </a:lnSpc>
              <a:buFont typeface="Wingdings" panose="05000000000000000000" pitchFamily="2" charset="2"/>
              <a:buChar char="§"/>
            </a:pPr>
            <a:r>
              <a:rPr lang="en-US" altLang="en-US" sz="2900" dirty="0"/>
              <a:t>Attendance is recorded / taken</a:t>
            </a:r>
          </a:p>
          <a:p>
            <a:pPr eaLnBrk="1" hangingPunct="1">
              <a:lnSpc>
                <a:spcPct val="90000"/>
              </a:lnSpc>
              <a:buFont typeface="Wingdings" panose="05000000000000000000" pitchFamily="2" charset="2"/>
              <a:buChar char="§"/>
            </a:pPr>
            <a:endParaRPr lang="en-US" altLang="en-US" sz="2900" dirty="0"/>
          </a:p>
          <a:p>
            <a:pPr>
              <a:buFont typeface="Wingdings" panose="05000000000000000000" pitchFamily="2" charset="2"/>
              <a:buChar char="§"/>
            </a:pPr>
            <a:r>
              <a:rPr lang="en-US" altLang="en-US" sz="2900" dirty="0"/>
              <a:t>Please leave your camera on</a:t>
            </a:r>
          </a:p>
          <a:p>
            <a:pPr>
              <a:buFont typeface="Wingdings" panose="05000000000000000000" pitchFamily="2" charset="2"/>
              <a:buChar char="§"/>
            </a:pPr>
            <a:endParaRPr lang="en-US" altLang="en-US" sz="2900" dirty="0"/>
          </a:p>
          <a:p>
            <a:pPr eaLnBrk="1" hangingPunct="1">
              <a:lnSpc>
                <a:spcPct val="90000"/>
              </a:lnSpc>
              <a:buFont typeface="Wingdings" panose="05000000000000000000" pitchFamily="2" charset="2"/>
              <a:buChar char="§"/>
            </a:pPr>
            <a:r>
              <a:rPr lang="en-US" altLang="en-US" sz="2900" dirty="0"/>
              <a:t>Class is not muted, so ask questions</a:t>
            </a:r>
          </a:p>
          <a:p>
            <a:pPr eaLnBrk="1" hangingPunct="1">
              <a:lnSpc>
                <a:spcPct val="90000"/>
              </a:lnSpc>
              <a:buFont typeface="Wingdings" panose="05000000000000000000" pitchFamily="2" charset="2"/>
              <a:buChar char="§"/>
            </a:pPr>
            <a:endParaRPr lang="en-US" altLang="en-US" sz="2900" dirty="0"/>
          </a:p>
          <a:p>
            <a:pPr eaLnBrk="1" hangingPunct="1">
              <a:lnSpc>
                <a:spcPct val="90000"/>
              </a:lnSpc>
              <a:buFont typeface="Wingdings" panose="05000000000000000000" pitchFamily="2" charset="2"/>
              <a:buChar char="§"/>
            </a:pPr>
            <a:r>
              <a:rPr lang="en-US" altLang="en-US" sz="2900" dirty="0"/>
              <a:t>Limit noise where you are (</a:t>
            </a:r>
            <a:r>
              <a:rPr lang="en-US" altLang="en-US" sz="2900" i="1" dirty="0"/>
              <a:t>or mute yourself</a:t>
            </a:r>
            <a:r>
              <a:rPr lang="en-US" altLang="en-US" sz="2900" dirty="0"/>
              <a:t>)</a:t>
            </a:r>
          </a:p>
          <a:p>
            <a:pPr>
              <a:buFont typeface="Wingdings" panose="05000000000000000000" pitchFamily="2" charset="2"/>
              <a:buChar char="§"/>
            </a:pPr>
            <a:endParaRPr lang="en-US" altLang="en-US" sz="2900" dirty="0"/>
          </a:p>
          <a:p>
            <a:pPr marL="0" indent="0" eaLnBrk="1" hangingPunct="1">
              <a:lnSpc>
                <a:spcPct val="90000"/>
              </a:lnSpc>
              <a:buNone/>
            </a:pPr>
            <a:endParaRPr lang="en-US" altLang="en-US" sz="2900" dirty="0"/>
          </a:p>
          <a:p>
            <a:pPr marL="0" indent="0" eaLnBrk="1" hangingPunct="1">
              <a:lnSpc>
                <a:spcPct val="90000"/>
              </a:lnSpc>
              <a:buNone/>
            </a:pPr>
            <a:endParaRPr lang="en-US" altLang="en-US" sz="2900" dirty="0"/>
          </a:p>
        </p:txBody>
      </p:sp>
    </p:spTree>
    <p:extLst>
      <p:ext uri="{BB962C8B-B14F-4D97-AF65-F5344CB8AC3E}">
        <p14:creationId xmlns:p14="http://schemas.microsoft.com/office/powerpoint/2010/main" val="14430840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0BEC-DB23-86D0-CD7E-133A7B8D8A20}"/>
              </a:ext>
            </a:extLst>
          </p:cNvPr>
          <p:cNvSpPr>
            <a:spLocks noGrp="1"/>
          </p:cNvSpPr>
          <p:nvPr>
            <p:ph type="title"/>
          </p:nvPr>
        </p:nvSpPr>
        <p:spPr/>
        <p:txBody>
          <a:bodyPr/>
          <a:lstStyle/>
          <a:p>
            <a:r>
              <a:rPr lang="en-US" dirty="0"/>
              <a:t>The Framework</a:t>
            </a:r>
          </a:p>
        </p:txBody>
      </p:sp>
      <p:pic>
        <p:nvPicPr>
          <p:cNvPr id="5" name="Picture 4">
            <a:extLst>
              <a:ext uri="{FF2B5EF4-FFF2-40B4-BE49-F238E27FC236}">
                <a16:creationId xmlns:a16="http://schemas.microsoft.com/office/drawing/2014/main" id="{FA395852-EB1F-A072-7B2F-BA01FD912813}"/>
              </a:ext>
            </a:extLst>
          </p:cNvPr>
          <p:cNvPicPr>
            <a:picLocks noChangeAspect="1"/>
          </p:cNvPicPr>
          <p:nvPr/>
        </p:nvPicPr>
        <p:blipFill>
          <a:blip r:embed="rId2"/>
          <a:stretch>
            <a:fillRect/>
          </a:stretch>
        </p:blipFill>
        <p:spPr>
          <a:xfrm>
            <a:off x="320714" y="1458689"/>
            <a:ext cx="8625839" cy="4419600"/>
          </a:xfrm>
          <a:prstGeom prst="rect">
            <a:avLst/>
          </a:prstGeom>
        </p:spPr>
      </p:pic>
    </p:spTree>
    <p:extLst>
      <p:ext uri="{BB962C8B-B14F-4D97-AF65-F5344CB8AC3E}">
        <p14:creationId xmlns:p14="http://schemas.microsoft.com/office/powerpoint/2010/main" val="3082380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556BA-BD7F-79A2-C69C-897C7E09C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7CE68-14B6-2976-AD14-851997D27F0D}"/>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EC1793BA-E7B4-46E1-6073-D95099BF8D85}"/>
              </a:ext>
            </a:extLst>
          </p:cNvPr>
          <p:cNvPicPr>
            <a:picLocks noGrp="1" noChangeAspect="1"/>
          </p:cNvPicPr>
          <p:nvPr>
            <p:ph idx="1"/>
          </p:nvPr>
        </p:nvPicPr>
        <p:blipFill>
          <a:blip r:embed="rId2"/>
          <a:stretch>
            <a:fillRect/>
          </a:stretch>
        </p:blipFill>
        <p:spPr>
          <a:xfrm>
            <a:off x="720586" y="1262744"/>
            <a:ext cx="7758895" cy="4974770"/>
          </a:xfrm>
        </p:spPr>
      </p:pic>
    </p:spTree>
    <p:extLst>
      <p:ext uri="{BB962C8B-B14F-4D97-AF65-F5344CB8AC3E}">
        <p14:creationId xmlns:p14="http://schemas.microsoft.com/office/powerpoint/2010/main" val="3440438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7BF46-8802-1614-F234-FE298A22D4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B9BFF-6CA1-ED55-102A-F1D858A321A9}"/>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BC55F120-ECE0-657E-C763-C2CFDC7A9C45}"/>
              </a:ext>
            </a:extLst>
          </p:cNvPr>
          <p:cNvPicPr>
            <a:picLocks noGrp="1" noChangeAspect="1"/>
          </p:cNvPicPr>
          <p:nvPr>
            <p:ph idx="1"/>
          </p:nvPr>
        </p:nvPicPr>
        <p:blipFill>
          <a:blip r:embed="rId2"/>
          <a:stretch>
            <a:fillRect/>
          </a:stretch>
        </p:blipFill>
        <p:spPr>
          <a:xfrm>
            <a:off x="932680" y="1262743"/>
            <a:ext cx="7222506" cy="4931228"/>
          </a:xfrm>
        </p:spPr>
      </p:pic>
    </p:spTree>
    <p:extLst>
      <p:ext uri="{BB962C8B-B14F-4D97-AF65-F5344CB8AC3E}">
        <p14:creationId xmlns:p14="http://schemas.microsoft.com/office/powerpoint/2010/main" val="4181039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F456-FE47-E9D3-33BE-CDFBE995557B}"/>
              </a:ext>
            </a:extLst>
          </p:cNvPr>
          <p:cNvSpPr>
            <a:spLocks noGrp="1"/>
          </p:cNvSpPr>
          <p:nvPr>
            <p:ph type="title"/>
          </p:nvPr>
        </p:nvSpPr>
        <p:spPr>
          <a:xfrm>
            <a:off x="457199" y="139614"/>
            <a:ext cx="8501743" cy="954348"/>
          </a:xfrm>
        </p:spPr>
        <p:txBody>
          <a:bodyPr/>
          <a:lstStyle/>
          <a:p>
            <a:r>
              <a:rPr lang="en-US" sz="2800" dirty="0"/>
              <a:t>Cross-Cutting Cluster | </a:t>
            </a:r>
            <a:r>
              <a:rPr lang="en-US" sz="2800" u="sng" dirty="0"/>
              <a:t>Digital Technology</a:t>
            </a:r>
            <a:r>
              <a:rPr lang="en-US" sz="2800" dirty="0"/>
              <a:t>: Modernizing Industries &amp; Connecting Communities</a:t>
            </a:r>
            <a:endParaRPr lang="en-US" dirty="0"/>
          </a:p>
        </p:txBody>
      </p:sp>
      <p:sp>
        <p:nvSpPr>
          <p:cNvPr id="3" name="Content Placeholder 2">
            <a:extLst>
              <a:ext uri="{FF2B5EF4-FFF2-40B4-BE49-F238E27FC236}">
                <a16:creationId xmlns:a16="http://schemas.microsoft.com/office/drawing/2014/main" id="{A74B3E32-A868-F997-F2E1-0BECED226581}"/>
              </a:ext>
            </a:extLst>
          </p:cNvPr>
          <p:cNvSpPr>
            <a:spLocks noGrp="1"/>
          </p:cNvSpPr>
          <p:nvPr>
            <p:ph idx="1"/>
          </p:nvPr>
        </p:nvSpPr>
        <p:spPr/>
        <p:txBody>
          <a:bodyPr>
            <a:normAutofit/>
          </a:bodyPr>
          <a:lstStyle/>
          <a:p>
            <a:pPr marL="0" indent="0">
              <a:buNone/>
            </a:pPr>
            <a:r>
              <a:rPr lang="en-US" u="sng" dirty="0"/>
              <a:t>Cluster Definition: </a:t>
            </a:r>
            <a:br>
              <a:rPr lang="en-US" u="sng" dirty="0"/>
            </a:br>
            <a:r>
              <a:rPr lang="en-US" dirty="0"/>
              <a:t>The Digital Technology Career Cluster focuses on developing digital systems for communication and data storage using critical technologies such as artificial intelligence (AI), data analytics, and cybersecurity. </a:t>
            </a:r>
            <a:br>
              <a:rPr lang="en-US" dirty="0"/>
            </a:br>
            <a:br>
              <a:rPr lang="en-US" dirty="0"/>
            </a:br>
            <a:r>
              <a:rPr lang="en-US" dirty="0"/>
              <a:t>This Cluster builds skills necessary for all careers to navigate and lead in the constantly evolving </a:t>
            </a:r>
            <a:r>
              <a:rPr lang="en-US" dirty="0" err="1"/>
              <a:t>techlandscape</a:t>
            </a:r>
            <a:r>
              <a:rPr lang="en-US" dirty="0"/>
              <a:t> and drives innovation across all industries to tackle complex challenges and opportunities in communities and economies.</a:t>
            </a:r>
          </a:p>
        </p:txBody>
      </p:sp>
    </p:spTree>
    <p:extLst>
      <p:ext uri="{BB962C8B-B14F-4D97-AF65-F5344CB8AC3E}">
        <p14:creationId xmlns:p14="http://schemas.microsoft.com/office/powerpoint/2010/main" val="3802058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8C278-FCE4-6C90-3995-09D2F9591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C3AC0-DFD9-FB69-895E-1A1BECD63594}"/>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D3870423-814B-C613-96CE-A5D8B6503AD2}"/>
              </a:ext>
            </a:extLst>
          </p:cNvPr>
          <p:cNvPicPr>
            <a:picLocks noGrp="1" noChangeAspect="1"/>
          </p:cNvPicPr>
          <p:nvPr>
            <p:ph idx="1"/>
          </p:nvPr>
        </p:nvPicPr>
        <p:blipFill>
          <a:blip r:embed="rId2"/>
          <a:stretch>
            <a:fillRect/>
          </a:stretch>
        </p:blipFill>
        <p:spPr>
          <a:xfrm>
            <a:off x="507980" y="1219200"/>
            <a:ext cx="8118807" cy="4985657"/>
          </a:xfrm>
        </p:spPr>
      </p:pic>
    </p:spTree>
    <p:extLst>
      <p:ext uri="{BB962C8B-B14F-4D97-AF65-F5344CB8AC3E}">
        <p14:creationId xmlns:p14="http://schemas.microsoft.com/office/powerpoint/2010/main" val="3666805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3FD91-B807-5FA5-5D52-C8C061BCC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66FC3-A312-6722-EA46-C4C64C73DA04}"/>
              </a:ext>
            </a:extLst>
          </p:cNvPr>
          <p:cNvSpPr>
            <a:spLocks noGrp="1"/>
          </p:cNvSpPr>
          <p:nvPr>
            <p:ph type="title"/>
          </p:nvPr>
        </p:nvSpPr>
        <p:spPr>
          <a:xfrm>
            <a:off x="457199" y="139614"/>
            <a:ext cx="8501743" cy="954348"/>
          </a:xfrm>
        </p:spPr>
        <p:txBody>
          <a:bodyPr/>
          <a:lstStyle/>
          <a:p>
            <a:r>
              <a:rPr lang="en-US" sz="2800" dirty="0"/>
              <a:t>Cross-Cutting Cluster | </a:t>
            </a:r>
            <a:r>
              <a:rPr lang="en-US" sz="2800" u="sng" dirty="0"/>
              <a:t>Management &amp; Entrepreneurship</a:t>
            </a:r>
            <a:r>
              <a:rPr lang="en-US" sz="2800" dirty="0"/>
              <a:t>: Driving Business Success Across All Industries Cluster</a:t>
            </a:r>
            <a:endParaRPr lang="en-US" dirty="0"/>
          </a:p>
        </p:txBody>
      </p:sp>
      <p:sp>
        <p:nvSpPr>
          <p:cNvPr id="3" name="Content Placeholder 2">
            <a:extLst>
              <a:ext uri="{FF2B5EF4-FFF2-40B4-BE49-F238E27FC236}">
                <a16:creationId xmlns:a16="http://schemas.microsoft.com/office/drawing/2014/main" id="{27E7DF95-3A4F-44EE-6ECE-4512C1BAB80B}"/>
              </a:ext>
            </a:extLst>
          </p:cNvPr>
          <p:cNvSpPr>
            <a:spLocks noGrp="1"/>
          </p:cNvSpPr>
          <p:nvPr>
            <p:ph idx="1"/>
          </p:nvPr>
        </p:nvSpPr>
        <p:spPr>
          <a:xfrm>
            <a:off x="457200" y="1349829"/>
            <a:ext cx="8229600" cy="4909457"/>
          </a:xfrm>
        </p:spPr>
        <p:txBody>
          <a:bodyPr>
            <a:normAutofit fontScale="85000" lnSpcReduction="20000"/>
          </a:bodyPr>
          <a:lstStyle/>
          <a:p>
            <a:pPr marL="0" indent="0">
              <a:buNone/>
            </a:pPr>
            <a:r>
              <a:rPr lang="en-US" u="sng" dirty="0"/>
              <a:t>Cluster Definition:</a:t>
            </a:r>
            <a:br>
              <a:rPr lang="en-US" dirty="0"/>
            </a:br>
            <a:r>
              <a:rPr lang="en-US" dirty="0"/>
              <a:t>The Management &amp; Entrepreneurship Career Cluster involves skills and occupations that are essential across all industries, focusing on business administration, operations optimization, strategic planning, workforce management, and entrepreneurship. </a:t>
            </a:r>
          </a:p>
          <a:p>
            <a:pPr marL="0" indent="0">
              <a:buNone/>
            </a:pPr>
            <a:r>
              <a:rPr lang="en-US" dirty="0"/>
              <a:t>It merges key areas such as data management and analysis, human resources, general operations, administrative support, project management, and organizational leadership. </a:t>
            </a:r>
            <a:br>
              <a:rPr lang="en-US" dirty="0"/>
            </a:br>
            <a:br>
              <a:rPr lang="en-US" dirty="0"/>
            </a:br>
            <a:r>
              <a:rPr lang="en-US" dirty="0"/>
              <a:t>This Cluster ensures that businesses across all industries efficiently meet their goals, adapt to market changes, and maintain competitive advantage. </a:t>
            </a:r>
          </a:p>
          <a:p>
            <a:pPr marL="0" indent="0">
              <a:buNone/>
            </a:pPr>
            <a:r>
              <a:rPr lang="en-US" dirty="0"/>
              <a:t>By emphasizing entrepreneurship, this Cluster supports the creation of new ventures, driving economic growth and innovation and making it a cornerstone of modern economies. </a:t>
            </a:r>
          </a:p>
        </p:txBody>
      </p:sp>
    </p:spTree>
    <p:extLst>
      <p:ext uri="{BB962C8B-B14F-4D97-AF65-F5344CB8AC3E}">
        <p14:creationId xmlns:p14="http://schemas.microsoft.com/office/powerpoint/2010/main" val="3518099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ADD4-5486-523A-DE10-6A87E4FC58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1912A-506C-E723-5F07-F8CAB5DEC306}"/>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73F6E770-E34B-C0CF-F6CB-B1A6A77028A9}"/>
              </a:ext>
            </a:extLst>
          </p:cNvPr>
          <p:cNvPicPr>
            <a:picLocks noGrp="1" noChangeAspect="1"/>
          </p:cNvPicPr>
          <p:nvPr>
            <p:ph idx="1"/>
          </p:nvPr>
        </p:nvPicPr>
        <p:blipFill>
          <a:blip r:embed="rId2"/>
          <a:stretch>
            <a:fillRect/>
          </a:stretch>
        </p:blipFill>
        <p:spPr>
          <a:xfrm>
            <a:off x="95123" y="1317171"/>
            <a:ext cx="9020322" cy="4855029"/>
          </a:xfrm>
        </p:spPr>
      </p:pic>
    </p:spTree>
    <p:extLst>
      <p:ext uri="{BB962C8B-B14F-4D97-AF65-F5344CB8AC3E}">
        <p14:creationId xmlns:p14="http://schemas.microsoft.com/office/powerpoint/2010/main" val="3603422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CF11A-210E-E0C2-A24D-75AC55F970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E6571-7235-C3B7-C6C9-DEA4A8BBB967}"/>
              </a:ext>
            </a:extLst>
          </p:cNvPr>
          <p:cNvSpPr>
            <a:spLocks noGrp="1"/>
          </p:cNvSpPr>
          <p:nvPr>
            <p:ph type="title"/>
          </p:nvPr>
        </p:nvSpPr>
        <p:spPr>
          <a:xfrm>
            <a:off x="457199" y="139614"/>
            <a:ext cx="8501743" cy="954348"/>
          </a:xfrm>
        </p:spPr>
        <p:txBody>
          <a:bodyPr/>
          <a:lstStyle/>
          <a:p>
            <a:r>
              <a:rPr lang="en-US" sz="2800" dirty="0"/>
              <a:t>Cross-Cutting Cluster | </a:t>
            </a:r>
            <a:r>
              <a:rPr lang="en-US" sz="2800" b="1" u="sng" dirty="0"/>
              <a:t>Marketing &amp; Sales</a:t>
            </a:r>
            <a:r>
              <a:rPr lang="en-US" sz="2800" dirty="0"/>
              <a:t>: Improving Communication &amp; Connections</a:t>
            </a:r>
          </a:p>
        </p:txBody>
      </p:sp>
      <p:sp>
        <p:nvSpPr>
          <p:cNvPr id="3" name="Content Placeholder 2">
            <a:extLst>
              <a:ext uri="{FF2B5EF4-FFF2-40B4-BE49-F238E27FC236}">
                <a16:creationId xmlns:a16="http://schemas.microsoft.com/office/drawing/2014/main" id="{278AEB6D-42BB-24AA-FB9D-62A895D302B1}"/>
              </a:ext>
            </a:extLst>
          </p:cNvPr>
          <p:cNvSpPr>
            <a:spLocks noGrp="1"/>
          </p:cNvSpPr>
          <p:nvPr>
            <p:ph idx="1"/>
          </p:nvPr>
        </p:nvSpPr>
        <p:spPr>
          <a:xfrm>
            <a:off x="457200" y="1446235"/>
            <a:ext cx="8229600" cy="4758622"/>
          </a:xfrm>
        </p:spPr>
        <p:txBody>
          <a:bodyPr>
            <a:normAutofit fontScale="92500" lnSpcReduction="10000"/>
          </a:bodyPr>
          <a:lstStyle/>
          <a:p>
            <a:pPr marL="0" indent="0">
              <a:buNone/>
            </a:pPr>
            <a:r>
              <a:rPr lang="en-US" u="sng" dirty="0"/>
              <a:t>Cluster Definition: </a:t>
            </a:r>
          </a:p>
          <a:p>
            <a:pPr marL="0" indent="0">
              <a:buNone/>
            </a:pPr>
            <a:r>
              <a:rPr lang="en-US" dirty="0"/>
              <a:t>The Marketing &amp; Sales Career Cluster focuses on promoting products, understanding consumer needs, engaging with communities, and driving sales. </a:t>
            </a:r>
          </a:p>
          <a:p>
            <a:pPr marL="0" indent="0">
              <a:buNone/>
            </a:pPr>
            <a:r>
              <a:rPr lang="en-US" dirty="0"/>
              <a:t>It integrates digital marketing, data analysis, brand promotion, customer relationship management, strategic communications, human-centered design, and retail strategies to build strong customer connections and support business growth. </a:t>
            </a:r>
          </a:p>
          <a:p>
            <a:pPr marL="0" indent="0">
              <a:buNone/>
            </a:pPr>
            <a:r>
              <a:rPr lang="en-US" dirty="0"/>
              <a:t>This Cluster is essential in all industries for creating value, effectively reaching and engaging target audiences and achieving commercial success in a competitive marketplace.</a:t>
            </a:r>
          </a:p>
        </p:txBody>
      </p:sp>
    </p:spTree>
    <p:extLst>
      <p:ext uri="{BB962C8B-B14F-4D97-AF65-F5344CB8AC3E}">
        <p14:creationId xmlns:p14="http://schemas.microsoft.com/office/powerpoint/2010/main" val="1750494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17AD4-DFD4-D434-846D-A414D5FBE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FBF2E-7B33-7CDC-98B3-E9B51DA93B94}"/>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5AC54357-4C98-6B14-9185-DB85FD8BB6DA}"/>
              </a:ext>
            </a:extLst>
          </p:cNvPr>
          <p:cNvPicPr>
            <a:picLocks noGrp="1" noChangeAspect="1"/>
          </p:cNvPicPr>
          <p:nvPr>
            <p:ph idx="1"/>
          </p:nvPr>
        </p:nvPicPr>
        <p:blipFill>
          <a:blip r:embed="rId2"/>
          <a:stretch>
            <a:fillRect/>
          </a:stretch>
        </p:blipFill>
        <p:spPr>
          <a:xfrm>
            <a:off x="152400" y="1210588"/>
            <a:ext cx="8891760" cy="5026926"/>
          </a:xfrm>
        </p:spPr>
      </p:pic>
    </p:spTree>
    <p:extLst>
      <p:ext uri="{BB962C8B-B14F-4D97-AF65-F5344CB8AC3E}">
        <p14:creationId xmlns:p14="http://schemas.microsoft.com/office/powerpoint/2010/main" val="2803826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B3F79-E98E-0A2E-8FED-BC84F43081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33A87-79BF-3418-4F50-A6E45153487F}"/>
              </a:ext>
            </a:extLst>
          </p:cNvPr>
          <p:cNvSpPr>
            <a:spLocks noGrp="1"/>
          </p:cNvSpPr>
          <p:nvPr>
            <p:ph type="title"/>
          </p:nvPr>
        </p:nvSpPr>
        <p:spPr>
          <a:xfrm>
            <a:off x="457199" y="139614"/>
            <a:ext cx="8501743" cy="954348"/>
          </a:xfrm>
        </p:spPr>
        <p:txBody>
          <a:bodyPr/>
          <a:lstStyle/>
          <a:p>
            <a:r>
              <a:rPr lang="en-US" sz="2800" u="sng" dirty="0"/>
              <a:t>Advanced Manufacturing</a:t>
            </a:r>
            <a:r>
              <a:rPr lang="en-US" sz="2800" dirty="0"/>
              <a:t>: Engineering and Producing Tomorrow’s Solutions</a:t>
            </a:r>
          </a:p>
        </p:txBody>
      </p:sp>
      <p:sp>
        <p:nvSpPr>
          <p:cNvPr id="3" name="Content Placeholder 2">
            <a:extLst>
              <a:ext uri="{FF2B5EF4-FFF2-40B4-BE49-F238E27FC236}">
                <a16:creationId xmlns:a16="http://schemas.microsoft.com/office/drawing/2014/main" id="{37EAE701-FFE5-D334-1D79-AC0817824DAE}"/>
              </a:ext>
            </a:extLst>
          </p:cNvPr>
          <p:cNvSpPr>
            <a:spLocks noGrp="1"/>
          </p:cNvSpPr>
          <p:nvPr>
            <p:ph idx="1"/>
          </p:nvPr>
        </p:nvSpPr>
        <p:spPr/>
        <p:txBody>
          <a:bodyPr>
            <a:normAutofit fontScale="92500" lnSpcReduction="10000"/>
          </a:bodyPr>
          <a:lstStyle/>
          <a:p>
            <a:pPr marL="0" indent="0">
              <a:buNone/>
            </a:pPr>
            <a:r>
              <a:rPr lang="en-US" u="sng" dirty="0"/>
              <a:t>Cluster Definition: </a:t>
            </a:r>
          </a:p>
          <a:p>
            <a:pPr marL="0" indent="0">
              <a:buNone/>
            </a:pPr>
            <a:r>
              <a:rPr lang="en-US" dirty="0"/>
              <a:t>The Advanced Manufacturing Career Cluster blends innovative technologies and practices to enhance design and production. </a:t>
            </a:r>
          </a:p>
          <a:p>
            <a:pPr marL="0" indent="0">
              <a:buNone/>
            </a:pPr>
            <a:r>
              <a:rPr lang="en-US" dirty="0"/>
              <a:t>It covers areas such as engineering, research and development, automation and artificial intelligence, equipment maintenance, safety protocols, and quality control. </a:t>
            </a:r>
          </a:p>
          <a:p>
            <a:pPr marL="0" indent="0">
              <a:buNone/>
            </a:pPr>
            <a:r>
              <a:rPr lang="en-US" dirty="0"/>
              <a:t>This Cluster aims to increase efficiency, reduce waste, ensure safety, and produce high-quality goods, driving the industry’s growth and adapting to modern demands</a:t>
            </a:r>
          </a:p>
        </p:txBody>
      </p:sp>
    </p:spTree>
    <p:extLst>
      <p:ext uri="{BB962C8B-B14F-4D97-AF65-F5344CB8AC3E}">
        <p14:creationId xmlns:p14="http://schemas.microsoft.com/office/powerpoint/2010/main" val="143399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6AD4-2C18-3A74-3762-19C2D7DAAE5D}"/>
              </a:ext>
            </a:extLst>
          </p:cNvPr>
          <p:cNvSpPr>
            <a:spLocks noGrp="1"/>
          </p:cNvSpPr>
          <p:nvPr>
            <p:ph type="title"/>
          </p:nvPr>
        </p:nvSpPr>
        <p:spPr/>
        <p:txBody>
          <a:bodyPr/>
          <a:lstStyle/>
          <a:p>
            <a:r>
              <a:rPr lang="en-US" dirty="0"/>
              <a:t>The National Career Clusters®</a:t>
            </a:r>
          </a:p>
        </p:txBody>
      </p:sp>
      <p:sp>
        <p:nvSpPr>
          <p:cNvPr id="3" name="Slide Number Placeholder 2">
            <a:extLst>
              <a:ext uri="{FF2B5EF4-FFF2-40B4-BE49-F238E27FC236}">
                <a16:creationId xmlns:a16="http://schemas.microsoft.com/office/drawing/2014/main" id="{C7DC5D96-FC4F-5425-7200-5660F5683182}"/>
              </a:ext>
            </a:extLst>
          </p:cNvPr>
          <p:cNvSpPr>
            <a:spLocks noGrp="1"/>
          </p:cNvSpPr>
          <p:nvPr>
            <p:ph type="sldNum" sz="quarter" idx="4"/>
          </p:nvPr>
        </p:nvSpPr>
        <p:spPr/>
        <p:txBody>
          <a:bodyPr/>
          <a:lstStyle/>
          <a:p>
            <a:fld id="{941BE8DD-6BA1-AD43-8321-0CEB068BCC7D}" type="slidenum">
              <a:rPr lang="en-US" smtClean="0"/>
              <a:pPr/>
              <a:t>3</a:t>
            </a:fld>
            <a:endParaRPr lang="en-US" dirty="0"/>
          </a:p>
        </p:txBody>
      </p:sp>
      <p:sp>
        <p:nvSpPr>
          <p:cNvPr id="4" name="Content Placeholder 3">
            <a:extLst>
              <a:ext uri="{FF2B5EF4-FFF2-40B4-BE49-F238E27FC236}">
                <a16:creationId xmlns:a16="http://schemas.microsoft.com/office/drawing/2014/main" id="{C36DCF12-1318-1DE0-F569-78AA481A3E8F}"/>
              </a:ext>
            </a:extLst>
          </p:cNvPr>
          <p:cNvSpPr>
            <a:spLocks noGrp="1"/>
          </p:cNvSpPr>
          <p:nvPr>
            <p:ph sz="quarter" idx="10"/>
          </p:nvPr>
        </p:nvSpPr>
        <p:spPr>
          <a:xfrm>
            <a:off x="457200" y="5508171"/>
            <a:ext cx="8229600" cy="724001"/>
          </a:xfrm>
        </p:spPr>
        <p:txBody>
          <a:bodyPr>
            <a:normAutofit fontScale="92500" lnSpcReduction="20000"/>
          </a:bodyPr>
          <a:lstStyle/>
          <a:p>
            <a:pPr marL="0" indent="0" algn="ctr">
              <a:buNone/>
            </a:pPr>
            <a:r>
              <a:rPr lang="en-US" dirty="0"/>
              <a:t>In development / redesign since 2022, the modernized career clusters are launching August 2025 in the CIS.</a:t>
            </a:r>
          </a:p>
        </p:txBody>
      </p:sp>
      <p:pic>
        <p:nvPicPr>
          <p:cNvPr id="6" name="Picture 5">
            <a:extLst>
              <a:ext uri="{FF2B5EF4-FFF2-40B4-BE49-F238E27FC236}">
                <a16:creationId xmlns:a16="http://schemas.microsoft.com/office/drawing/2014/main" id="{ECC9638C-B89E-0C7D-47FF-78D1C7959D9A}"/>
              </a:ext>
            </a:extLst>
          </p:cNvPr>
          <p:cNvPicPr>
            <a:picLocks noChangeAspect="1"/>
          </p:cNvPicPr>
          <p:nvPr/>
        </p:nvPicPr>
        <p:blipFill>
          <a:blip r:embed="rId2"/>
          <a:stretch>
            <a:fillRect/>
          </a:stretch>
        </p:blipFill>
        <p:spPr>
          <a:xfrm>
            <a:off x="5873321" y="2304211"/>
            <a:ext cx="3057952" cy="638264"/>
          </a:xfrm>
          <a:prstGeom prst="rect">
            <a:avLst/>
          </a:prstGeom>
          <a:ln w="15875">
            <a:solidFill>
              <a:schemeClr val="accent1"/>
            </a:solidFill>
          </a:ln>
        </p:spPr>
      </p:pic>
      <p:pic>
        <p:nvPicPr>
          <p:cNvPr id="8" name="Picture 7">
            <a:extLst>
              <a:ext uri="{FF2B5EF4-FFF2-40B4-BE49-F238E27FC236}">
                <a16:creationId xmlns:a16="http://schemas.microsoft.com/office/drawing/2014/main" id="{0A995CB1-13C9-9600-1C35-98634D8FC87A}"/>
              </a:ext>
            </a:extLst>
          </p:cNvPr>
          <p:cNvPicPr>
            <a:picLocks noChangeAspect="1"/>
          </p:cNvPicPr>
          <p:nvPr/>
        </p:nvPicPr>
        <p:blipFill>
          <a:blip r:embed="rId3"/>
          <a:stretch>
            <a:fillRect/>
          </a:stretch>
        </p:blipFill>
        <p:spPr>
          <a:xfrm>
            <a:off x="0" y="2261343"/>
            <a:ext cx="3696216" cy="724001"/>
          </a:xfrm>
          <a:prstGeom prst="rect">
            <a:avLst/>
          </a:prstGeom>
        </p:spPr>
      </p:pic>
      <p:pic>
        <p:nvPicPr>
          <p:cNvPr id="10" name="Picture 9">
            <a:extLst>
              <a:ext uri="{FF2B5EF4-FFF2-40B4-BE49-F238E27FC236}">
                <a16:creationId xmlns:a16="http://schemas.microsoft.com/office/drawing/2014/main" id="{04E3486E-CFDA-C386-C079-5ADB0CFA67A3}"/>
              </a:ext>
            </a:extLst>
          </p:cNvPr>
          <p:cNvPicPr>
            <a:picLocks noChangeAspect="1"/>
          </p:cNvPicPr>
          <p:nvPr/>
        </p:nvPicPr>
        <p:blipFill>
          <a:blip r:embed="rId4"/>
          <a:stretch>
            <a:fillRect/>
          </a:stretch>
        </p:blipFill>
        <p:spPr>
          <a:xfrm>
            <a:off x="3227214" y="1515028"/>
            <a:ext cx="3115110" cy="571580"/>
          </a:xfrm>
          <a:prstGeom prst="rect">
            <a:avLst/>
          </a:prstGeom>
          <a:ln w="15875">
            <a:solidFill>
              <a:schemeClr val="accent1"/>
            </a:solidFill>
          </a:ln>
        </p:spPr>
      </p:pic>
      <p:pic>
        <p:nvPicPr>
          <p:cNvPr id="12" name="Picture 11">
            <a:extLst>
              <a:ext uri="{FF2B5EF4-FFF2-40B4-BE49-F238E27FC236}">
                <a16:creationId xmlns:a16="http://schemas.microsoft.com/office/drawing/2014/main" id="{2605FF24-624F-02A7-3E15-B7C6E9C165BC}"/>
              </a:ext>
            </a:extLst>
          </p:cNvPr>
          <p:cNvPicPr>
            <a:picLocks noChangeAspect="1"/>
          </p:cNvPicPr>
          <p:nvPr/>
        </p:nvPicPr>
        <p:blipFill>
          <a:blip r:embed="rId5"/>
          <a:stretch>
            <a:fillRect/>
          </a:stretch>
        </p:blipFill>
        <p:spPr>
          <a:xfrm>
            <a:off x="2672848" y="3927625"/>
            <a:ext cx="3972479" cy="1114581"/>
          </a:xfrm>
          <a:prstGeom prst="rect">
            <a:avLst/>
          </a:prstGeom>
          <a:ln w="15875">
            <a:solidFill>
              <a:schemeClr val="accent1"/>
            </a:solidFill>
          </a:ln>
        </p:spPr>
      </p:pic>
      <p:sp>
        <p:nvSpPr>
          <p:cNvPr id="13" name="TextBox 12">
            <a:extLst>
              <a:ext uri="{FF2B5EF4-FFF2-40B4-BE49-F238E27FC236}">
                <a16:creationId xmlns:a16="http://schemas.microsoft.com/office/drawing/2014/main" id="{8B870E1B-CF86-2C14-8A70-388465F425F6}"/>
              </a:ext>
            </a:extLst>
          </p:cNvPr>
          <p:cNvSpPr txBox="1"/>
          <p:nvPr/>
        </p:nvSpPr>
        <p:spPr>
          <a:xfrm>
            <a:off x="6803571" y="3962403"/>
            <a:ext cx="2127702" cy="1015663"/>
          </a:xfrm>
          <a:prstGeom prst="rect">
            <a:avLst/>
          </a:prstGeom>
          <a:noFill/>
        </p:spPr>
        <p:txBody>
          <a:bodyPr wrap="square" rtlCol="0">
            <a:spAutoFit/>
          </a:bodyPr>
          <a:lstStyle/>
          <a:p>
            <a:r>
              <a:rPr lang="en-US" sz="2000" dirty="0">
                <a:hlinkClick r:id="rId6"/>
              </a:rPr>
              <a:t>https://careertech.org/career-clusters/</a:t>
            </a:r>
            <a:r>
              <a:rPr lang="en-US" sz="2000" dirty="0"/>
              <a:t> </a:t>
            </a:r>
          </a:p>
        </p:txBody>
      </p:sp>
      <p:cxnSp>
        <p:nvCxnSpPr>
          <p:cNvPr id="15" name="Straight Arrow Connector 14">
            <a:extLst>
              <a:ext uri="{FF2B5EF4-FFF2-40B4-BE49-F238E27FC236}">
                <a16:creationId xmlns:a16="http://schemas.microsoft.com/office/drawing/2014/main" id="{DDA00092-1415-E5FB-222E-8C00717AF84C}"/>
              </a:ext>
            </a:extLst>
          </p:cNvPr>
          <p:cNvCxnSpPr>
            <a:cxnSpLocks/>
          </p:cNvCxnSpPr>
          <p:nvPr/>
        </p:nvCxnSpPr>
        <p:spPr>
          <a:xfrm>
            <a:off x="2808514" y="2985344"/>
            <a:ext cx="418700" cy="887313"/>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499D486-2638-2F8B-F767-EEAEBDC453EC}"/>
              </a:ext>
            </a:extLst>
          </p:cNvPr>
          <p:cNvCxnSpPr>
            <a:cxnSpLocks/>
          </p:cNvCxnSpPr>
          <p:nvPr/>
        </p:nvCxnSpPr>
        <p:spPr>
          <a:xfrm>
            <a:off x="4784769" y="2119266"/>
            <a:ext cx="0" cy="171078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57A5656-0922-28C5-1CEE-30DB736BA60B}"/>
              </a:ext>
            </a:extLst>
          </p:cNvPr>
          <p:cNvCxnSpPr>
            <a:cxnSpLocks/>
          </p:cNvCxnSpPr>
          <p:nvPr/>
        </p:nvCxnSpPr>
        <p:spPr>
          <a:xfrm flipH="1">
            <a:off x="6248400" y="2937896"/>
            <a:ext cx="1153897" cy="84377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6487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2ACD3-1CAB-E087-DDC6-DFA6EBE48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6F8DC5-3EEE-C25A-BCD5-640EF98087E5}"/>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F102FDE7-E336-46B1-5E60-DD203AF7B9E0}"/>
              </a:ext>
            </a:extLst>
          </p:cNvPr>
          <p:cNvPicPr>
            <a:picLocks noGrp="1" noChangeAspect="1"/>
          </p:cNvPicPr>
          <p:nvPr>
            <p:ph idx="1"/>
          </p:nvPr>
        </p:nvPicPr>
        <p:blipFill>
          <a:blip r:embed="rId2"/>
          <a:stretch>
            <a:fillRect/>
          </a:stretch>
        </p:blipFill>
        <p:spPr>
          <a:xfrm>
            <a:off x="1023257" y="1248872"/>
            <a:ext cx="7148461" cy="4955985"/>
          </a:xfrm>
        </p:spPr>
      </p:pic>
    </p:spTree>
    <p:extLst>
      <p:ext uri="{BB962C8B-B14F-4D97-AF65-F5344CB8AC3E}">
        <p14:creationId xmlns:p14="http://schemas.microsoft.com/office/powerpoint/2010/main" val="448947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E9CD5-0D0F-73DF-76B9-1AC7FD178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68BAA-A69D-5BDB-1E3A-DE32B103D9ED}"/>
              </a:ext>
            </a:extLst>
          </p:cNvPr>
          <p:cNvSpPr>
            <a:spLocks noGrp="1"/>
          </p:cNvSpPr>
          <p:nvPr>
            <p:ph type="title"/>
          </p:nvPr>
        </p:nvSpPr>
        <p:spPr>
          <a:xfrm>
            <a:off x="457199" y="139614"/>
            <a:ext cx="8501743" cy="954348"/>
          </a:xfrm>
        </p:spPr>
        <p:txBody>
          <a:bodyPr/>
          <a:lstStyle/>
          <a:p>
            <a:r>
              <a:rPr lang="en-US" sz="2800" u="sng" dirty="0"/>
              <a:t>Agriculture</a:t>
            </a:r>
            <a:r>
              <a:rPr lang="en-US" sz="2800" dirty="0"/>
              <a:t>: Cultivating Sustainability &amp; Nourishing the World</a:t>
            </a:r>
          </a:p>
        </p:txBody>
      </p:sp>
      <p:sp>
        <p:nvSpPr>
          <p:cNvPr id="3" name="Content Placeholder 2">
            <a:extLst>
              <a:ext uri="{FF2B5EF4-FFF2-40B4-BE49-F238E27FC236}">
                <a16:creationId xmlns:a16="http://schemas.microsoft.com/office/drawing/2014/main" id="{84CC7C40-4D3F-9D1A-AA86-89C830867804}"/>
              </a:ext>
            </a:extLst>
          </p:cNvPr>
          <p:cNvSpPr>
            <a:spLocks noGrp="1"/>
          </p:cNvSpPr>
          <p:nvPr>
            <p:ph idx="1"/>
          </p:nvPr>
        </p:nvSpPr>
        <p:spPr/>
        <p:txBody>
          <a:bodyPr>
            <a:normAutofit fontScale="92500" lnSpcReduction="20000"/>
          </a:bodyPr>
          <a:lstStyle/>
          <a:p>
            <a:pPr marL="0" indent="0">
              <a:buNone/>
            </a:pPr>
            <a:r>
              <a:rPr lang="en-US" u="sng" dirty="0"/>
              <a:t>Cluster Definition</a:t>
            </a:r>
            <a:r>
              <a:rPr lang="en-US" dirty="0"/>
              <a:t>:</a:t>
            </a:r>
          </a:p>
          <a:p>
            <a:pPr marL="0" indent="0">
              <a:buNone/>
            </a:pPr>
            <a:r>
              <a:rPr lang="en-US" dirty="0"/>
              <a:t>The Agriculture Career Cluster concentrates on scientific advancement of agriscience, cultivation, processing, and distribution of agricultural products, employing advanced technologies and sustainable practices to optimize global food systems. </a:t>
            </a:r>
          </a:p>
          <a:p>
            <a:pPr marL="0" indent="0">
              <a:buNone/>
            </a:pPr>
            <a:r>
              <a:rPr lang="en-US" dirty="0"/>
              <a:t>This Cluster also supports other plant- and animal-based industries including regenerative agriculture, sustainable logging, and fisheries. </a:t>
            </a:r>
          </a:p>
          <a:p>
            <a:pPr marL="0" indent="0">
              <a:buNone/>
            </a:pPr>
            <a:r>
              <a:rPr lang="en-US" dirty="0"/>
              <a:t>This Cluster has meaningful connections with the Energy and Natural Resources Cluster, highlighting a symbiotic relationship that emphasizes stewardship and resilient communities.</a:t>
            </a:r>
          </a:p>
        </p:txBody>
      </p:sp>
    </p:spTree>
    <p:extLst>
      <p:ext uri="{BB962C8B-B14F-4D97-AF65-F5344CB8AC3E}">
        <p14:creationId xmlns:p14="http://schemas.microsoft.com/office/powerpoint/2010/main" val="3768184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1F128-097F-2224-D979-25E46655A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38168-3470-E8EE-1691-C5E8B205ED50}"/>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07FACD09-3491-6301-A2F4-91E2838178A0}"/>
              </a:ext>
            </a:extLst>
          </p:cNvPr>
          <p:cNvPicPr>
            <a:picLocks noGrp="1" noChangeAspect="1"/>
          </p:cNvPicPr>
          <p:nvPr>
            <p:ph idx="1"/>
          </p:nvPr>
        </p:nvPicPr>
        <p:blipFill>
          <a:blip r:embed="rId2"/>
          <a:stretch>
            <a:fillRect/>
          </a:stretch>
        </p:blipFill>
        <p:spPr>
          <a:xfrm>
            <a:off x="914400" y="1245985"/>
            <a:ext cx="7395719" cy="4980644"/>
          </a:xfrm>
        </p:spPr>
      </p:pic>
    </p:spTree>
    <p:extLst>
      <p:ext uri="{BB962C8B-B14F-4D97-AF65-F5344CB8AC3E}">
        <p14:creationId xmlns:p14="http://schemas.microsoft.com/office/powerpoint/2010/main" val="603794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F7363-344C-FE63-9BD1-8FDC1EA93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171A3-EFCE-A242-5EAC-B324E9CFF1CC}"/>
              </a:ext>
            </a:extLst>
          </p:cNvPr>
          <p:cNvSpPr>
            <a:spLocks noGrp="1"/>
          </p:cNvSpPr>
          <p:nvPr>
            <p:ph type="title"/>
          </p:nvPr>
        </p:nvSpPr>
        <p:spPr>
          <a:xfrm>
            <a:off x="457199" y="139614"/>
            <a:ext cx="8501743" cy="954348"/>
          </a:xfrm>
        </p:spPr>
        <p:txBody>
          <a:bodyPr/>
          <a:lstStyle/>
          <a:p>
            <a:r>
              <a:rPr lang="en-US" sz="2800" u="sng" dirty="0"/>
              <a:t>Arts, Entertainment, &amp; Design</a:t>
            </a:r>
            <a:r>
              <a:rPr lang="en-US" sz="2800" dirty="0"/>
              <a:t>: Inspiring Creativity, Innovation, &amp; Artistry</a:t>
            </a:r>
          </a:p>
        </p:txBody>
      </p:sp>
      <p:sp>
        <p:nvSpPr>
          <p:cNvPr id="3" name="Content Placeholder 2">
            <a:extLst>
              <a:ext uri="{FF2B5EF4-FFF2-40B4-BE49-F238E27FC236}">
                <a16:creationId xmlns:a16="http://schemas.microsoft.com/office/drawing/2014/main" id="{EF04B71A-BEEA-F0AB-401C-AA2279AE3474}"/>
              </a:ext>
            </a:extLst>
          </p:cNvPr>
          <p:cNvSpPr>
            <a:spLocks noGrp="1"/>
          </p:cNvSpPr>
          <p:nvPr>
            <p:ph idx="1"/>
          </p:nvPr>
        </p:nvSpPr>
        <p:spPr>
          <a:xfrm>
            <a:off x="457199" y="1446235"/>
            <a:ext cx="8229600" cy="4525963"/>
          </a:xfrm>
        </p:spPr>
        <p:txBody>
          <a:bodyPr>
            <a:normAutofit/>
          </a:bodyPr>
          <a:lstStyle/>
          <a:p>
            <a:pPr marL="0" indent="0">
              <a:buNone/>
            </a:pPr>
            <a:r>
              <a:rPr lang="en-US" u="sng" dirty="0"/>
              <a:t>Cluster Definition: </a:t>
            </a:r>
          </a:p>
          <a:p>
            <a:pPr marL="0" indent="0">
              <a:buNone/>
            </a:pPr>
            <a:r>
              <a:rPr lang="en-US" dirty="0"/>
              <a:t>The Arts, Entertainment, &amp; Design Career Cluster combines creative roles in visual and performing arts, film, journalism, fashion, interior design, and creative technologies. </a:t>
            </a:r>
          </a:p>
          <a:p>
            <a:pPr marL="0" indent="0">
              <a:buNone/>
            </a:pPr>
            <a:r>
              <a:rPr lang="en-US" dirty="0"/>
              <a:t>This Cluster focuses on creating, producing, and sharing artistic and design work across multiple platforms, aiming to entertain, inform, beautify, and inspire.</a:t>
            </a:r>
          </a:p>
          <a:p>
            <a:pPr marL="0" indent="0">
              <a:buNone/>
            </a:pPr>
            <a:endParaRPr lang="en-US" dirty="0"/>
          </a:p>
        </p:txBody>
      </p:sp>
    </p:spTree>
    <p:extLst>
      <p:ext uri="{BB962C8B-B14F-4D97-AF65-F5344CB8AC3E}">
        <p14:creationId xmlns:p14="http://schemas.microsoft.com/office/powerpoint/2010/main" val="3345133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4314B-8514-7150-93AA-7327E95F5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6097B-58DC-FD16-FD6E-273A03241795}"/>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6D10CB3B-B9E5-4A8E-8D22-ECF6ABABC4E5}"/>
              </a:ext>
            </a:extLst>
          </p:cNvPr>
          <p:cNvPicPr>
            <a:picLocks noGrp="1" noChangeAspect="1"/>
          </p:cNvPicPr>
          <p:nvPr>
            <p:ph idx="1"/>
          </p:nvPr>
        </p:nvPicPr>
        <p:blipFill>
          <a:blip r:embed="rId2"/>
          <a:stretch>
            <a:fillRect/>
          </a:stretch>
        </p:blipFill>
        <p:spPr>
          <a:xfrm>
            <a:off x="38707" y="1219200"/>
            <a:ext cx="8997633" cy="4942113"/>
          </a:xfrm>
        </p:spPr>
      </p:pic>
    </p:spTree>
    <p:extLst>
      <p:ext uri="{BB962C8B-B14F-4D97-AF65-F5344CB8AC3E}">
        <p14:creationId xmlns:p14="http://schemas.microsoft.com/office/powerpoint/2010/main" val="1549392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9FC6-E92D-F82E-321D-8CF5D24B1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2B0B9-F713-936D-D9C2-CF4774BEEEAE}"/>
              </a:ext>
            </a:extLst>
          </p:cNvPr>
          <p:cNvSpPr>
            <a:spLocks noGrp="1"/>
          </p:cNvSpPr>
          <p:nvPr>
            <p:ph type="title"/>
          </p:nvPr>
        </p:nvSpPr>
        <p:spPr>
          <a:xfrm>
            <a:off x="457199" y="139614"/>
            <a:ext cx="8501743" cy="954348"/>
          </a:xfrm>
        </p:spPr>
        <p:txBody>
          <a:bodyPr/>
          <a:lstStyle/>
          <a:p>
            <a:r>
              <a:rPr lang="en-US" sz="2800" u="sng" dirty="0"/>
              <a:t>Construction: </a:t>
            </a:r>
            <a:r>
              <a:rPr lang="en-US" sz="2800" dirty="0"/>
              <a:t>Building Futures &amp; Pioneering Sustainable Horizons</a:t>
            </a:r>
          </a:p>
        </p:txBody>
      </p:sp>
      <p:sp>
        <p:nvSpPr>
          <p:cNvPr id="3" name="Content Placeholder 2">
            <a:extLst>
              <a:ext uri="{FF2B5EF4-FFF2-40B4-BE49-F238E27FC236}">
                <a16:creationId xmlns:a16="http://schemas.microsoft.com/office/drawing/2014/main" id="{90CB822E-E0CB-CFF6-AB3E-950CD50B986F}"/>
              </a:ext>
            </a:extLst>
          </p:cNvPr>
          <p:cNvSpPr>
            <a:spLocks noGrp="1"/>
          </p:cNvSpPr>
          <p:nvPr>
            <p:ph idx="1"/>
          </p:nvPr>
        </p:nvSpPr>
        <p:spPr>
          <a:xfrm>
            <a:off x="457200" y="1446235"/>
            <a:ext cx="8229600" cy="4921908"/>
          </a:xfrm>
        </p:spPr>
        <p:txBody>
          <a:bodyPr>
            <a:normAutofit fontScale="92500" lnSpcReduction="10000"/>
          </a:bodyPr>
          <a:lstStyle/>
          <a:p>
            <a:pPr marL="0" indent="0">
              <a:buNone/>
            </a:pPr>
            <a:r>
              <a:rPr lang="en-US" u="sng" dirty="0"/>
              <a:t>Cluster Definition: </a:t>
            </a:r>
          </a:p>
          <a:p>
            <a:pPr marL="0" indent="0">
              <a:buNone/>
            </a:pPr>
            <a:r>
              <a:rPr lang="en-US" dirty="0"/>
              <a:t>The Construction Career Cluster focuses on professions involved in designing, planning, managing, and executing projects in the built environment. </a:t>
            </a:r>
          </a:p>
          <a:p>
            <a:pPr marL="0" indent="0">
              <a:buNone/>
            </a:pPr>
            <a:r>
              <a:rPr lang="en-US" dirty="0"/>
              <a:t>It emphasizes sustainable building practices to ensure that structures are both environmentally responsible and resilient. </a:t>
            </a:r>
          </a:p>
          <a:p>
            <a:pPr marL="0" indent="0">
              <a:buNone/>
            </a:pPr>
            <a:r>
              <a:rPr lang="en-US" dirty="0"/>
              <a:t>Careers in this Cluster are pivotal in creating durable infrastructure that meets present needs without compromising future generations’ ability to meet their own, covering a range of roles from architects and engineers to construction managers and skilled tradespeople.</a:t>
            </a:r>
          </a:p>
        </p:txBody>
      </p:sp>
    </p:spTree>
    <p:extLst>
      <p:ext uri="{BB962C8B-B14F-4D97-AF65-F5344CB8AC3E}">
        <p14:creationId xmlns:p14="http://schemas.microsoft.com/office/powerpoint/2010/main" val="377223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15CF0-87B1-531E-4A18-11B559DFA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A8C81A-F7A3-2EEC-59DD-577FCA9CC269}"/>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F4DF9035-994D-A4D3-F232-04AC0CF46C0C}"/>
              </a:ext>
            </a:extLst>
          </p:cNvPr>
          <p:cNvPicPr>
            <a:picLocks noGrp="1" noChangeAspect="1"/>
          </p:cNvPicPr>
          <p:nvPr>
            <p:ph idx="1"/>
          </p:nvPr>
        </p:nvPicPr>
        <p:blipFill>
          <a:blip r:embed="rId2"/>
          <a:stretch>
            <a:fillRect/>
          </a:stretch>
        </p:blipFill>
        <p:spPr>
          <a:xfrm>
            <a:off x="87086" y="1217089"/>
            <a:ext cx="8995821" cy="4998654"/>
          </a:xfrm>
        </p:spPr>
      </p:pic>
    </p:spTree>
    <p:extLst>
      <p:ext uri="{BB962C8B-B14F-4D97-AF65-F5344CB8AC3E}">
        <p14:creationId xmlns:p14="http://schemas.microsoft.com/office/powerpoint/2010/main" val="2896950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BC99F-47D4-6130-A41D-3A8344857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12B4F-C796-1656-20C3-E41D4BA4D2D6}"/>
              </a:ext>
            </a:extLst>
          </p:cNvPr>
          <p:cNvSpPr>
            <a:spLocks noGrp="1"/>
          </p:cNvSpPr>
          <p:nvPr>
            <p:ph type="title"/>
          </p:nvPr>
        </p:nvSpPr>
        <p:spPr>
          <a:xfrm>
            <a:off x="457199" y="139614"/>
            <a:ext cx="8501743" cy="954348"/>
          </a:xfrm>
        </p:spPr>
        <p:txBody>
          <a:bodyPr/>
          <a:lstStyle/>
          <a:p>
            <a:r>
              <a:rPr lang="en-US" sz="2800" u="sng" dirty="0"/>
              <a:t>Education</a:t>
            </a:r>
            <a:r>
              <a:rPr lang="en-US" sz="2800" dirty="0"/>
              <a:t>: Transforming Lives &amp; Enriching Futures Through Lifelong Learning </a:t>
            </a:r>
          </a:p>
        </p:txBody>
      </p:sp>
      <p:sp>
        <p:nvSpPr>
          <p:cNvPr id="3" name="Content Placeholder 2">
            <a:extLst>
              <a:ext uri="{FF2B5EF4-FFF2-40B4-BE49-F238E27FC236}">
                <a16:creationId xmlns:a16="http://schemas.microsoft.com/office/drawing/2014/main" id="{5C8DE513-5777-3D24-F32F-B2EF2CB661DB}"/>
              </a:ext>
            </a:extLst>
          </p:cNvPr>
          <p:cNvSpPr>
            <a:spLocks noGrp="1"/>
          </p:cNvSpPr>
          <p:nvPr>
            <p:ph idx="1"/>
          </p:nvPr>
        </p:nvSpPr>
        <p:spPr/>
        <p:txBody>
          <a:bodyPr>
            <a:normAutofit lnSpcReduction="10000"/>
          </a:bodyPr>
          <a:lstStyle/>
          <a:p>
            <a:pPr marL="0" indent="0">
              <a:buNone/>
            </a:pPr>
            <a:r>
              <a:rPr lang="en-US" u="sng" dirty="0"/>
              <a:t>Cluster Definition: </a:t>
            </a:r>
          </a:p>
          <a:p>
            <a:pPr marL="0" indent="0">
              <a:buNone/>
            </a:pPr>
            <a:r>
              <a:rPr lang="en-US" dirty="0"/>
              <a:t>The Education Career Cluster spans careers aimed at fostering learning from early childhood to adulthood, including teaching, instructional design, counseling services, community engagement, learner support, and educator training. </a:t>
            </a:r>
          </a:p>
          <a:p>
            <a:pPr marL="0" indent="0">
              <a:buNone/>
            </a:pPr>
            <a:r>
              <a:rPr lang="en-US" dirty="0"/>
              <a:t>This Cluster emphasizes quality education standards and lifelong learning, preparing individuals for success through all life stages by nurturing knowledge, skills, and critical thinking and encouraging personal and societal growth in a constantly evolving world.</a:t>
            </a:r>
          </a:p>
        </p:txBody>
      </p:sp>
    </p:spTree>
    <p:extLst>
      <p:ext uri="{BB962C8B-B14F-4D97-AF65-F5344CB8AC3E}">
        <p14:creationId xmlns:p14="http://schemas.microsoft.com/office/powerpoint/2010/main" val="1107533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DBC1E-5350-E266-1ACE-8ACF1A2DD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2855E-D57D-D9A7-A78B-96DD1ABF0421}"/>
              </a:ext>
            </a:extLst>
          </p:cNvPr>
          <p:cNvSpPr>
            <a:spLocks noGrp="1"/>
          </p:cNvSpPr>
          <p:nvPr>
            <p:ph type="title"/>
          </p:nvPr>
        </p:nvSpPr>
        <p:spPr/>
        <p:txBody>
          <a:bodyPr/>
          <a:lstStyle/>
          <a:p>
            <a:r>
              <a:rPr lang="en-US" dirty="0"/>
              <a:t>Career Clusters</a:t>
            </a:r>
          </a:p>
        </p:txBody>
      </p:sp>
      <p:pic>
        <p:nvPicPr>
          <p:cNvPr id="9" name="Content Placeholder 8">
            <a:extLst>
              <a:ext uri="{FF2B5EF4-FFF2-40B4-BE49-F238E27FC236}">
                <a16:creationId xmlns:a16="http://schemas.microsoft.com/office/drawing/2014/main" id="{0F5B243F-73DA-2EC9-37E6-E0F3C1629CD1}"/>
              </a:ext>
            </a:extLst>
          </p:cNvPr>
          <p:cNvPicPr>
            <a:picLocks noGrp="1" noChangeAspect="1"/>
          </p:cNvPicPr>
          <p:nvPr>
            <p:ph idx="1"/>
          </p:nvPr>
        </p:nvPicPr>
        <p:blipFill>
          <a:blip r:embed="rId2"/>
          <a:stretch>
            <a:fillRect/>
          </a:stretch>
        </p:blipFill>
        <p:spPr>
          <a:xfrm>
            <a:off x="1045029" y="1226678"/>
            <a:ext cx="7131050" cy="4997296"/>
          </a:xfrm>
        </p:spPr>
      </p:pic>
    </p:spTree>
    <p:extLst>
      <p:ext uri="{BB962C8B-B14F-4D97-AF65-F5344CB8AC3E}">
        <p14:creationId xmlns:p14="http://schemas.microsoft.com/office/powerpoint/2010/main" val="435567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2E979-5DCB-A132-27D7-28CC73321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3F67E0-03B4-E661-9D90-560C70AD84AA}"/>
              </a:ext>
            </a:extLst>
          </p:cNvPr>
          <p:cNvSpPr>
            <a:spLocks noGrp="1"/>
          </p:cNvSpPr>
          <p:nvPr>
            <p:ph type="title"/>
          </p:nvPr>
        </p:nvSpPr>
        <p:spPr>
          <a:xfrm>
            <a:off x="457199" y="139614"/>
            <a:ext cx="8501743" cy="954348"/>
          </a:xfrm>
        </p:spPr>
        <p:txBody>
          <a:bodyPr/>
          <a:lstStyle/>
          <a:p>
            <a:r>
              <a:rPr lang="en-US" sz="2800" u="sng" dirty="0"/>
              <a:t>Energy &amp; Natural Resources</a:t>
            </a:r>
            <a:r>
              <a:rPr lang="en-US" sz="2800" dirty="0"/>
              <a:t>: Powering Progress &amp; Preserving Our Planet </a:t>
            </a:r>
          </a:p>
        </p:txBody>
      </p:sp>
      <p:sp>
        <p:nvSpPr>
          <p:cNvPr id="3" name="Content Placeholder 2">
            <a:extLst>
              <a:ext uri="{FF2B5EF4-FFF2-40B4-BE49-F238E27FC236}">
                <a16:creationId xmlns:a16="http://schemas.microsoft.com/office/drawing/2014/main" id="{8625835A-3C02-7ACA-3A08-0DB574E171CC}"/>
              </a:ext>
            </a:extLst>
          </p:cNvPr>
          <p:cNvSpPr>
            <a:spLocks noGrp="1"/>
          </p:cNvSpPr>
          <p:nvPr>
            <p:ph idx="1"/>
          </p:nvPr>
        </p:nvSpPr>
        <p:spPr>
          <a:xfrm>
            <a:off x="457200" y="1446235"/>
            <a:ext cx="8229600" cy="4823936"/>
          </a:xfrm>
        </p:spPr>
        <p:txBody>
          <a:bodyPr>
            <a:normAutofit fontScale="92500" lnSpcReduction="20000"/>
          </a:bodyPr>
          <a:lstStyle/>
          <a:p>
            <a:pPr marL="0" indent="0">
              <a:buNone/>
            </a:pPr>
            <a:r>
              <a:rPr lang="en-US" u="sng" dirty="0"/>
              <a:t>Cluster Definition: </a:t>
            </a:r>
          </a:p>
          <a:p>
            <a:pPr marL="0" indent="0">
              <a:buNone/>
            </a:pPr>
            <a:r>
              <a:rPr lang="en-US" dirty="0"/>
              <a:t>The Energy &amp; Natural Resources Career Cluster spans careers in traditional and renewable fuel production, power generation and energy conversion, utilities, environmental preservation, ecological research, and resource extraction. </a:t>
            </a:r>
          </a:p>
          <a:p>
            <a:pPr marL="0" indent="0">
              <a:buNone/>
            </a:pPr>
            <a:r>
              <a:rPr lang="en-US" dirty="0"/>
              <a:t>These industries focus on efficient and responsible resource management, including conservation, transmission, distribution and storage, to minimize environmental impacts and meet global energy needs. </a:t>
            </a:r>
          </a:p>
          <a:p>
            <a:pPr marL="0" indent="0">
              <a:buNone/>
            </a:pPr>
            <a:r>
              <a:rPr lang="en-US" dirty="0"/>
              <a:t>Careers in this Cluster are dedicated to creating a sustainable future, innovating cleaner energy solutions, and preserving our planet's natural resources for generations to come.</a:t>
            </a:r>
          </a:p>
        </p:txBody>
      </p:sp>
    </p:spTree>
    <p:extLst>
      <p:ext uri="{BB962C8B-B14F-4D97-AF65-F5344CB8AC3E}">
        <p14:creationId xmlns:p14="http://schemas.microsoft.com/office/powerpoint/2010/main" val="3059470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C36A64-B0B9-A94C-47E2-3230765E6B69}"/>
              </a:ext>
            </a:extLst>
          </p:cNvPr>
          <p:cNvSpPr>
            <a:spLocks noGrp="1"/>
          </p:cNvSpPr>
          <p:nvPr>
            <p:ph type="sldNum" sz="quarter" idx="4"/>
          </p:nvPr>
        </p:nvSpPr>
        <p:spPr/>
        <p:txBody>
          <a:bodyPr/>
          <a:lstStyle/>
          <a:p>
            <a:fld id="{941BE8DD-6BA1-AD43-8321-0CEB068BCC7D}" type="slidenum">
              <a:rPr lang="en-US" smtClean="0"/>
              <a:pPr/>
              <a:t>4</a:t>
            </a:fld>
            <a:endParaRPr lang="en-US" dirty="0"/>
          </a:p>
        </p:txBody>
      </p:sp>
      <p:sp>
        <p:nvSpPr>
          <p:cNvPr id="4" name="Content Placeholder 3">
            <a:extLst>
              <a:ext uri="{FF2B5EF4-FFF2-40B4-BE49-F238E27FC236}">
                <a16:creationId xmlns:a16="http://schemas.microsoft.com/office/drawing/2014/main" id="{9A16DB6F-FF69-AD01-1AC6-426305CA4AC5}"/>
              </a:ext>
            </a:extLst>
          </p:cNvPr>
          <p:cNvSpPr>
            <a:spLocks noGrp="1"/>
          </p:cNvSpPr>
          <p:nvPr>
            <p:ph sz="quarter" idx="10"/>
          </p:nvPr>
        </p:nvSpPr>
        <p:spPr>
          <a:xfrm>
            <a:off x="457200" y="1317171"/>
            <a:ext cx="8229600" cy="4909458"/>
          </a:xfrm>
        </p:spPr>
        <p:txBody>
          <a:bodyPr>
            <a:normAutofit fontScale="85000" lnSpcReduction="20000"/>
          </a:bodyPr>
          <a:lstStyle/>
          <a:p>
            <a:r>
              <a:rPr lang="en-US" b="1" u="sng" dirty="0"/>
              <a:t>Department of Education:  </a:t>
            </a:r>
            <a:br>
              <a:rPr lang="en-US" dirty="0"/>
            </a:br>
            <a:r>
              <a:rPr lang="en-US" i="1" dirty="0"/>
              <a:t>An organizing tool for Career Technical Education (CTE) programs, curriculum design, and instruction.  </a:t>
            </a:r>
          </a:p>
          <a:p>
            <a:r>
              <a:rPr lang="en-US" b="1" u="sng" dirty="0"/>
              <a:t>Bureau of Labor Standards:  </a:t>
            </a:r>
            <a:br>
              <a:rPr lang="en-US" dirty="0"/>
            </a:br>
            <a:r>
              <a:rPr lang="en-US" i="1" dirty="0"/>
              <a:t>Involved and impacted by standardizing labor market statistics and reporting using the new clusters.</a:t>
            </a:r>
          </a:p>
          <a:p>
            <a:r>
              <a:rPr lang="en-US" b="1" u="sng" dirty="0"/>
              <a:t>Department Of Labor:  </a:t>
            </a:r>
            <a:br>
              <a:rPr lang="en-US" dirty="0"/>
            </a:br>
            <a:r>
              <a:rPr lang="en-US" i="1" dirty="0"/>
              <a:t>Impacts employment and training administration (ETA) and the world of work. </a:t>
            </a:r>
          </a:p>
          <a:p>
            <a:pPr marL="0" indent="0" algn="ctr">
              <a:buNone/>
            </a:pPr>
            <a:r>
              <a:rPr lang="en-US" i="1" dirty="0"/>
              <a:t>All partners in its redesign.</a:t>
            </a:r>
          </a:p>
          <a:p>
            <a:pPr marL="0" indent="0">
              <a:buNone/>
            </a:pPr>
            <a:endParaRPr lang="en-US" dirty="0"/>
          </a:p>
          <a:p>
            <a:pPr marL="0" indent="0">
              <a:buNone/>
            </a:pPr>
            <a:r>
              <a:rPr lang="en-US" i="1" dirty="0"/>
              <a:t>The new clusters serve as a bridge between education, work and statistical reporting and serve as a central building block for consistently designed and high-quality CTE programs.</a:t>
            </a:r>
          </a:p>
          <a:p>
            <a:endParaRPr lang="en-US" dirty="0"/>
          </a:p>
        </p:txBody>
      </p:sp>
      <p:sp>
        <p:nvSpPr>
          <p:cNvPr id="7" name="Title 1">
            <a:extLst>
              <a:ext uri="{FF2B5EF4-FFF2-40B4-BE49-F238E27FC236}">
                <a16:creationId xmlns:a16="http://schemas.microsoft.com/office/drawing/2014/main" id="{5A89108E-5079-A6E2-1B1A-AF47D6DFEE93}"/>
              </a:ext>
            </a:extLst>
          </p:cNvPr>
          <p:cNvSpPr>
            <a:spLocks noGrp="1"/>
          </p:cNvSpPr>
          <p:nvPr>
            <p:ph type="title"/>
          </p:nvPr>
        </p:nvSpPr>
        <p:spPr>
          <a:xfrm>
            <a:off x="457200" y="139614"/>
            <a:ext cx="7131050" cy="954348"/>
          </a:xfrm>
        </p:spPr>
        <p:txBody>
          <a:bodyPr/>
          <a:lstStyle/>
          <a:p>
            <a:r>
              <a:rPr lang="en-US" dirty="0"/>
              <a:t>The National Career Clusters®</a:t>
            </a:r>
          </a:p>
        </p:txBody>
      </p:sp>
    </p:spTree>
    <p:extLst>
      <p:ext uri="{BB962C8B-B14F-4D97-AF65-F5344CB8AC3E}">
        <p14:creationId xmlns:p14="http://schemas.microsoft.com/office/powerpoint/2010/main" val="938247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30BAC-C519-673E-871A-ED955EBC4A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6B201-8CB3-E761-0721-3DB0185510FC}"/>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3871CA06-261D-1C3F-95D2-56F2DAC44D7F}"/>
              </a:ext>
            </a:extLst>
          </p:cNvPr>
          <p:cNvPicPr>
            <a:picLocks noGrp="1" noChangeAspect="1"/>
          </p:cNvPicPr>
          <p:nvPr>
            <p:ph idx="1"/>
          </p:nvPr>
        </p:nvPicPr>
        <p:blipFill>
          <a:blip r:embed="rId2"/>
          <a:stretch>
            <a:fillRect/>
          </a:stretch>
        </p:blipFill>
        <p:spPr>
          <a:xfrm>
            <a:off x="457200" y="1214521"/>
            <a:ext cx="8305799" cy="5035544"/>
          </a:xfrm>
        </p:spPr>
      </p:pic>
    </p:spTree>
    <p:extLst>
      <p:ext uri="{BB962C8B-B14F-4D97-AF65-F5344CB8AC3E}">
        <p14:creationId xmlns:p14="http://schemas.microsoft.com/office/powerpoint/2010/main" val="1883397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0561D-4514-B9C9-B16B-1FA9EB0BC5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61A1F-320D-9513-B18A-BBF717404BDB}"/>
              </a:ext>
            </a:extLst>
          </p:cNvPr>
          <p:cNvSpPr>
            <a:spLocks noGrp="1"/>
          </p:cNvSpPr>
          <p:nvPr>
            <p:ph type="title"/>
          </p:nvPr>
        </p:nvSpPr>
        <p:spPr>
          <a:xfrm>
            <a:off x="457199" y="139614"/>
            <a:ext cx="8501743" cy="954348"/>
          </a:xfrm>
        </p:spPr>
        <p:txBody>
          <a:bodyPr/>
          <a:lstStyle/>
          <a:p>
            <a:r>
              <a:rPr lang="en-US" sz="2800" u="sng" dirty="0"/>
              <a:t>Financial Services</a:t>
            </a:r>
            <a:r>
              <a:rPr lang="en-US" sz="2800" dirty="0"/>
              <a:t>: Empowering Financial Resilience </a:t>
            </a:r>
          </a:p>
        </p:txBody>
      </p:sp>
      <p:sp>
        <p:nvSpPr>
          <p:cNvPr id="3" name="Content Placeholder 2">
            <a:extLst>
              <a:ext uri="{FF2B5EF4-FFF2-40B4-BE49-F238E27FC236}">
                <a16:creationId xmlns:a16="http://schemas.microsoft.com/office/drawing/2014/main" id="{04E28A0F-B68C-B6A2-8448-7171343C5114}"/>
              </a:ext>
            </a:extLst>
          </p:cNvPr>
          <p:cNvSpPr>
            <a:spLocks noGrp="1"/>
          </p:cNvSpPr>
          <p:nvPr>
            <p:ph idx="1"/>
          </p:nvPr>
        </p:nvSpPr>
        <p:spPr/>
        <p:txBody>
          <a:bodyPr>
            <a:normAutofit/>
          </a:bodyPr>
          <a:lstStyle/>
          <a:p>
            <a:pPr marL="0" indent="0">
              <a:buNone/>
            </a:pPr>
            <a:r>
              <a:rPr lang="en-US" u="sng" dirty="0"/>
              <a:t>Cluster Definition</a:t>
            </a:r>
            <a:r>
              <a:rPr lang="en-US" dirty="0"/>
              <a:t>: </a:t>
            </a:r>
          </a:p>
          <a:p>
            <a:pPr marL="0" indent="0">
              <a:buNone/>
            </a:pPr>
            <a:r>
              <a:rPr lang="en-US" dirty="0"/>
              <a:t>The Financial Services Career Cluster encompasses careers in managing and advising financial transactions, including banking, lending, corporate finance, debt management, accounting, insurance, and real estate.</a:t>
            </a:r>
          </a:p>
          <a:p>
            <a:pPr marL="0" indent="0">
              <a:buNone/>
            </a:pPr>
            <a:r>
              <a:rPr lang="en-US" dirty="0"/>
              <a:t> These careers contribute to economic stability and growth by supporting the financial health of individuals and organizations. </a:t>
            </a:r>
          </a:p>
        </p:txBody>
      </p:sp>
    </p:spTree>
    <p:extLst>
      <p:ext uri="{BB962C8B-B14F-4D97-AF65-F5344CB8AC3E}">
        <p14:creationId xmlns:p14="http://schemas.microsoft.com/office/powerpoint/2010/main" val="2499684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A01A-D350-00D9-2467-91EE35A2D9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4009AD-52F9-9C6A-0F3A-51517B7BABF4}"/>
              </a:ext>
            </a:extLst>
          </p:cNvPr>
          <p:cNvSpPr>
            <a:spLocks noGrp="1"/>
          </p:cNvSpPr>
          <p:nvPr>
            <p:ph type="title"/>
          </p:nvPr>
        </p:nvSpPr>
        <p:spPr/>
        <p:txBody>
          <a:bodyPr/>
          <a:lstStyle/>
          <a:p>
            <a:r>
              <a:rPr lang="en-US" dirty="0"/>
              <a:t>Career Clusters</a:t>
            </a:r>
          </a:p>
        </p:txBody>
      </p:sp>
      <p:pic>
        <p:nvPicPr>
          <p:cNvPr id="9" name="Content Placeholder 8">
            <a:extLst>
              <a:ext uri="{FF2B5EF4-FFF2-40B4-BE49-F238E27FC236}">
                <a16:creationId xmlns:a16="http://schemas.microsoft.com/office/drawing/2014/main" id="{673ECF96-11B1-616B-250E-F32D82D0D18B}"/>
              </a:ext>
            </a:extLst>
          </p:cNvPr>
          <p:cNvPicPr>
            <a:picLocks noGrp="1" noChangeAspect="1"/>
          </p:cNvPicPr>
          <p:nvPr>
            <p:ph idx="1"/>
          </p:nvPr>
        </p:nvPicPr>
        <p:blipFill>
          <a:blip r:embed="rId2"/>
          <a:stretch>
            <a:fillRect/>
          </a:stretch>
        </p:blipFill>
        <p:spPr>
          <a:xfrm>
            <a:off x="894851" y="1240971"/>
            <a:ext cx="7395177" cy="4963886"/>
          </a:xfrm>
        </p:spPr>
      </p:pic>
    </p:spTree>
    <p:extLst>
      <p:ext uri="{BB962C8B-B14F-4D97-AF65-F5344CB8AC3E}">
        <p14:creationId xmlns:p14="http://schemas.microsoft.com/office/powerpoint/2010/main" val="2998967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D9A1-F4E6-8A90-F1A9-2C016353C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208EC-C0E2-6DBE-82C3-8794494B14B3}"/>
              </a:ext>
            </a:extLst>
          </p:cNvPr>
          <p:cNvSpPr>
            <a:spLocks noGrp="1"/>
          </p:cNvSpPr>
          <p:nvPr>
            <p:ph type="title"/>
          </p:nvPr>
        </p:nvSpPr>
        <p:spPr>
          <a:xfrm>
            <a:off x="457199" y="139614"/>
            <a:ext cx="8501743" cy="954348"/>
          </a:xfrm>
        </p:spPr>
        <p:txBody>
          <a:bodyPr/>
          <a:lstStyle/>
          <a:p>
            <a:r>
              <a:rPr lang="en-US" sz="2800" u="sng" dirty="0"/>
              <a:t>Healthcare &amp; Human Services</a:t>
            </a:r>
            <a:r>
              <a:rPr lang="en-US" sz="2800" dirty="0"/>
              <a:t>: Supporting the Whole Health of Individuals, Families, &amp; Communities </a:t>
            </a:r>
          </a:p>
        </p:txBody>
      </p:sp>
      <p:sp>
        <p:nvSpPr>
          <p:cNvPr id="3" name="Content Placeholder 2">
            <a:extLst>
              <a:ext uri="{FF2B5EF4-FFF2-40B4-BE49-F238E27FC236}">
                <a16:creationId xmlns:a16="http://schemas.microsoft.com/office/drawing/2014/main" id="{82E24743-7211-4CEC-5A6E-0586D395DCA0}"/>
              </a:ext>
            </a:extLst>
          </p:cNvPr>
          <p:cNvSpPr>
            <a:spLocks noGrp="1"/>
          </p:cNvSpPr>
          <p:nvPr>
            <p:ph idx="1"/>
          </p:nvPr>
        </p:nvSpPr>
        <p:spPr>
          <a:xfrm>
            <a:off x="457200" y="1446235"/>
            <a:ext cx="8229600" cy="4834822"/>
          </a:xfrm>
        </p:spPr>
        <p:txBody>
          <a:bodyPr>
            <a:normAutofit lnSpcReduction="10000"/>
          </a:bodyPr>
          <a:lstStyle/>
          <a:p>
            <a:pPr marL="0" indent="0">
              <a:buNone/>
            </a:pPr>
            <a:r>
              <a:rPr lang="en-US" u="sng" dirty="0"/>
              <a:t>Cluster Definition</a:t>
            </a:r>
            <a:r>
              <a:rPr lang="en-US" dirty="0"/>
              <a:t>: </a:t>
            </a:r>
          </a:p>
          <a:p>
            <a:pPr marL="0" indent="0">
              <a:buNone/>
            </a:pPr>
            <a:r>
              <a:rPr lang="en-US" dirty="0"/>
              <a:t>The Healthcare &amp; Human Services Career Cluster promotes whole health in individuals and communities through a diverse array of services. </a:t>
            </a:r>
          </a:p>
          <a:p>
            <a:pPr marL="0" indent="0">
              <a:buNone/>
            </a:pPr>
            <a:r>
              <a:rPr lang="en-US" dirty="0"/>
              <a:t>This sector includes technical, mental, and therapeutic services and personal care, supported by medical and social sciences. </a:t>
            </a:r>
          </a:p>
          <a:p>
            <a:pPr marL="0" indent="0">
              <a:buNone/>
            </a:pPr>
            <a:r>
              <a:rPr lang="en-US" dirty="0"/>
              <a:t>By addressing social determinants of health and leveraging health data and science, this Cluster aims to enhance the overall health and resilience of individuals, families, and communities. </a:t>
            </a:r>
          </a:p>
        </p:txBody>
      </p:sp>
    </p:spTree>
    <p:extLst>
      <p:ext uri="{BB962C8B-B14F-4D97-AF65-F5344CB8AC3E}">
        <p14:creationId xmlns:p14="http://schemas.microsoft.com/office/powerpoint/2010/main" val="153847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608BD-4678-85A3-43A4-BF20C224B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C918D-8033-ACB9-769D-273EC54800D7}"/>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F9D69D33-5432-92D3-AEDA-A5B7F8F20F8B}"/>
              </a:ext>
            </a:extLst>
          </p:cNvPr>
          <p:cNvPicPr>
            <a:picLocks noGrp="1" noChangeAspect="1"/>
          </p:cNvPicPr>
          <p:nvPr>
            <p:ph idx="1"/>
          </p:nvPr>
        </p:nvPicPr>
        <p:blipFill>
          <a:blip r:embed="rId2"/>
          <a:stretch>
            <a:fillRect/>
          </a:stretch>
        </p:blipFill>
        <p:spPr>
          <a:xfrm>
            <a:off x="337456" y="1257398"/>
            <a:ext cx="8638855" cy="5001888"/>
          </a:xfrm>
        </p:spPr>
      </p:pic>
    </p:spTree>
    <p:extLst>
      <p:ext uri="{BB962C8B-B14F-4D97-AF65-F5344CB8AC3E}">
        <p14:creationId xmlns:p14="http://schemas.microsoft.com/office/powerpoint/2010/main" val="3841780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A16A0-47DD-A403-B9BA-BB2747B2B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3351C-95D5-B14D-2DFC-E0FD5C928D70}"/>
              </a:ext>
            </a:extLst>
          </p:cNvPr>
          <p:cNvSpPr>
            <a:spLocks noGrp="1"/>
          </p:cNvSpPr>
          <p:nvPr>
            <p:ph type="title"/>
          </p:nvPr>
        </p:nvSpPr>
        <p:spPr>
          <a:xfrm>
            <a:off x="457199" y="139614"/>
            <a:ext cx="8501743" cy="954348"/>
          </a:xfrm>
        </p:spPr>
        <p:txBody>
          <a:bodyPr/>
          <a:lstStyle/>
          <a:p>
            <a:r>
              <a:rPr lang="en-US" sz="2800" u="sng" dirty="0"/>
              <a:t>Hospitality, Events &amp; Tourism</a:t>
            </a:r>
            <a:r>
              <a:rPr lang="en-US" sz="2800" dirty="0"/>
              <a:t>: Unlocking Adventures &amp; Elevating Experiences </a:t>
            </a:r>
          </a:p>
        </p:txBody>
      </p:sp>
      <p:sp>
        <p:nvSpPr>
          <p:cNvPr id="3" name="Content Placeholder 2">
            <a:extLst>
              <a:ext uri="{FF2B5EF4-FFF2-40B4-BE49-F238E27FC236}">
                <a16:creationId xmlns:a16="http://schemas.microsoft.com/office/drawing/2014/main" id="{7EECDA5D-3E11-7669-7EBE-C05732E32BE2}"/>
              </a:ext>
            </a:extLst>
          </p:cNvPr>
          <p:cNvSpPr>
            <a:spLocks noGrp="1"/>
          </p:cNvSpPr>
          <p:nvPr>
            <p:ph idx="1"/>
          </p:nvPr>
        </p:nvSpPr>
        <p:spPr>
          <a:xfrm>
            <a:off x="457200" y="1458686"/>
            <a:ext cx="8229600" cy="4974771"/>
          </a:xfrm>
        </p:spPr>
        <p:txBody>
          <a:bodyPr>
            <a:normAutofit fontScale="92500" lnSpcReduction="20000"/>
          </a:bodyPr>
          <a:lstStyle/>
          <a:p>
            <a:pPr marL="0" indent="0">
              <a:buNone/>
            </a:pPr>
            <a:r>
              <a:rPr lang="en-US" u="sng" dirty="0"/>
              <a:t>Cluster Definition: </a:t>
            </a:r>
          </a:p>
          <a:p>
            <a:pPr marL="0" indent="0">
              <a:buNone/>
            </a:pPr>
            <a:r>
              <a:rPr lang="en-US" dirty="0"/>
              <a:t>The Hospitality, Events, &amp; Tourism Career Cluster encompasses a broad range of services and experiences related to food and beverage, lodging, travel, events, and conferences. </a:t>
            </a:r>
          </a:p>
          <a:p>
            <a:pPr marL="0" indent="0">
              <a:buNone/>
            </a:pPr>
            <a:r>
              <a:rPr lang="en-US" dirty="0"/>
              <a:t>This Cluster focuses on delivering quality customer service, memorable experiences, and seamless logistics to cater to the needs and preferences of guests, tourists, and event participants. </a:t>
            </a:r>
          </a:p>
          <a:p>
            <a:pPr marL="0" indent="0">
              <a:buNone/>
            </a:pPr>
            <a:r>
              <a:rPr lang="en-US" dirty="0"/>
              <a:t>The Cluster is characterized by its diversity, including everything from luxury hotels and international travel to local dining, cultural events, and business conferences, aiming to enhance the overall experience of visitors and attendees. </a:t>
            </a:r>
          </a:p>
        </p:txBody>
      </p:sp>
    </p:spTree>
    <p:extLst>
      <p:ext uri="{BB962C8B-B14F-4D97-AF65-F5344CB8AC3E}">
        <p14:creationId xmlns:p14="http://schemas.microsoft.com/office/powerpoint/2010/main" val="4124212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3E72F-FD01-4C62-11E5-3D15E5AE18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4D204B-3373-683C-494D-A0F3460BD7D2}"/>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889CF4E1-E744-209B-18F1-62E00A424AF1}"/>
              </a:ext>
            </a:extLst>
          </p:cNvPr>
          <p:cNvPicPr>
            <a:picLocks noGrp="1" noChangeAspect="1"/>
          </p:cNvPicPr>
          <p:nvPr>
            <p:ph idx="1"/>
          </p:nvPr>
        </p:nvPicPr>
        <p:blipFill>
          <a:blip r:embed="rId2"/>
          <a:stretch>
            <a:fillRect/>
          </a:stretch>
        </p:blipFill>
        <p:spPr>
          <a:xfrm>
            <a:off x="133079" y="1251857"/>
            <a:ext cx="8927407" cy="4942114"/>
          </a:xfrm>
        </p:spPr>
      </p:pic>
    </p:spTree>
    <p:extLst>
      <p:ext uri="{BB962C8B-B14F-4D97-AF65-F5344CB8AC3E}">
        <p14:creationId xmlns:p14="http://schemas.microsoft.com/office/powerpoint/2010/main" val="2160161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166C-E8A4-D019-3DE2-976D1700C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092EA5-876B-F861-F83D-E33229A43ED1}"/>
              </a:ext>
            </a:extLst>
          </p:cNvPr>
          <p:cNvSpPr>
            <a:spLocks noGrp="1"/>
          </p:cNvSpPr>
          <p:nvPr>
            <p:ph type="title"/>
          </p:nvPr>
        </p:nvSpPr>
        <p:spPr>
          <a:xfrm>
            <a:off x="457199" y="139614"/>
            <a:ext cx="8501743" cy="954348"/>
          </a:xfrm>
        </p:spPr>
        <p:txBody>
          <a:bodyPr/>
          <a:lstStyle/>
          <a:p>
            <a:r>
              <a:rPr lang="en-US" sz="2800" u="sng" dirty="0"/>
              <a:t>Public Service &amp; Safety</a:t>
            </a:r>
            <a:r>
              <a:rPr lang="en-US" sz="2800" dirty="0"/>
              <a:t>: Shaping, Serving, &amp; Protecting Our Communities </a:t>
            </a:r>
          </a:p>
        </p:txBody>
      </p:sp>
      <p:sp>
        <p:nvSpPr>
          <p:cNvPr id="3" name="Content Placeholder 2">
            <a:extLst>
              <a:ext uri="{FF2B5EF4-FFF2-40B4-BE49-F238E27FC236}">
                <a16:creationId xmlns:a16="http://schemas.microsoft.com/office/drawing/2014/main" id="{B8CF759C-3980-0EE0-05EE-9518992FF2B4}"/>
              </a:ext>
            </a:extLst>
          </p:cNvPr>
          <p:cNvSpPr>
            <a:spLocks noGrp="1"/>
          </p:cNvSpPr>
          <p:nvPr>
            <p:ph idx="1"/>
          </p:nvPr>
        </p:nvSpPr>
        <p:spPr>
          <a:xfrm>
            <a:off x="457200" y="1458686"/>
            <a:ext cx="8229600" cy="4974771"/>
          </a:xfrm>
        </p:spPr>
        <p:txBody>
          <a:bodyPr>
            <a:normAutofit/>
          </a:bodyPr>
          <a:lstStyle/>
          <a:p>
            <a:pPr marL="0" indent="0">
              <a:buNone/>
            </a:pPr>
            <a:r>
              <a:rPr lang="en-US" u="sng" dirty="0"/>
              <a:t>Cluster Definition: </a:t>
            </a:r>
          </a:p>
          <a:p>
            <a:pPr marL="0" indent="0">
              <a:buNone/>
            </a:pPr>
            <a:r>
              <a:rPr lang="en-US" dirty="0"/>
              <a:t>The Public Service &amp; Safety Career Cluster encompasses roles in local, state, and federal government; legal and justice systems; security; and military operations, all aimed at promoting civic responsibility and ensuring the well-being, security, functionality, and resilience of communities, states, and countries. </a:t>
            </a:r>
          </a:p>
        </p:txBody>
      </p:sp>
    </p:spTree>
    <p:extLst>
      <p:ext uri="{BB962C8B-B14F-4D97-AF65-F5344CB8AC3E}">
        <p14:creationId xmlns:p14="http://schemas.microsoft.com/office/powerpoint/2010/main" val="1305069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5DE0-E111-2442-0AEA-BD1035FC7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F5098-32C9-06A9-7950-CDEF01787603}"/>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B73BA7A4-4445-C4AE-39CF-AB40108121F8}"/>
              </a:ext>
            </a:extLst>
          </p:cNvPr>
          <p:cNvPicPr>
            <a:picLocks noGrp="1" noChangeAspect="1"/>
          </p:cNvPicPr>
          <p:nvPr>
            <p:ph idx="1"/>
          </p:nvPr>
        </p:nvPicPr>
        <p:blipFill>
          <a:blip r:embed="rId2"/>
          <a:stretch>
            <a:fillRect/>
          </a:stretch>
        </p:blipFill>
        <p:spPr>
          <a:xfrm>
            <a:off x="1354863" y="1446213"/>
            <a:ext cx="6434273" cy="4525962"/>
          </a:xfrm>
        </p:spPr>
      </p:pic>
    </p:spTree>
    <p:extLst>
      <p:ext uri="{BB962C8B-B14F-4D97-AF65-F5344CB8AC3E}">
        <p14:creationId xmlns:p14="http://schemas.microsoft.com/office/powerpoint/2010/main" val="2822559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AE980-25DE-CA8E-31A8-3B96BD1971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F1DA7-E718-058B-50F4-D4EE46619A02}"/>
              </a:ext>
            </a:extLst>
          </p:cNvPr>
          <p:cNvSpPr>
            <a:spLocks noGrp="1"/>
          </p:cNvSpPr>
          <p:nvPr>
            <p:ph type="title"/>
          </p:nvPr>
        </p:nvSpPr>
        <p:spPr>
          <a:xfrm>
            <a:off x="457199" y="139614"/>
            <a:ext cx="8501743" cy="954348"/>
          </a:xfrm>
        </p:spPr>
        <p:txBody>
          <a:bodyPr/>
          <a:lstStyle/>
          <a:p>
            <a:r>
              <a:rPr lang="en-US" sz="2800" u="sng" dirty="0"/>
              <a:t>Supply Chain &amp; Transportation</a:t>
            </a:r>
            <a:r>
              <a:rPr lang="en-US" sz="2800" dirty="0"/>
              <a:t>: Driving Efficiency &amp; Streamlining Tomorrow’s Transport </a:t>
            </a:r>
          </a:p>
        </p:txBody>
      </p:sp>
      <p:sp>
        <p:nvSpPr>
          <p:cNvPr id="3" name="Content Placeholder 2">
            <a:extLst>
              <a:ext uri="{FF2B5EF4-FFF2-40B4-BE49-F238E27FC236}">
                <a16:creationId xmlns:a16="http://schemas.microsoft.com/office/drawing/2014/main" id="{21631A26-FEB4-53F8-ABD1-B809B5C940B6}"/>
              </a:ext>
            </a:extLst>
          </p:cNvPr>
          <p:cNvSpPr>
            <a:spLocks noGrp="1"/>
          </p:cNvSpPr>
          <p:nvPr>
            <p:ph idx="1"/>
          </p:nvPr>
        </p:nvSpPr>
        <p:spPr>
          <a:xfrm>
            <a:off x="457200" y="1458686"/>
            <a:ext cx="8229600" cy="4974771"/>
          </a:xfrm>
        </p:spPr>
        <p:txBody>
          <a:bodyPr>
            <a:normAutofit lnSpcReduction="10000"/>
          </a:bodyPr>
          <a:lstStyle/>
          <a:p>
            <a:pPr marL="0" indent="0">
              <a:buNone/>
            </a:pPr>
            <a:r>
              <a:rPr lang="en-US" u="sng" dirty="0"/>
              <a:t>Cluster Definition</a:t>
            </a:r>
            <a:r>
              <a:rPr lang="en-US" dirty="0"/>
              <a:t>: </a:t>
            </a:r>
          </a:p>
          <a:p>
            <a:pPr marL="0" indent="0">
              <a:buNone/>
            </a:pPr>
            <a:r>
              <a:rPr lang="en-US" dirty="0"/>
              <a:t>The Supply Chain &amp; Transportation Career Cluster encompasses the transfer, coordination, and management of goods from production to consumption, ensuring efficient movement across various modes of transportation including air, ground, and water, as well as maintenance of the respective transport modes. </a:t>
            </a:r>
          </a:p>
          <a:p>
            <a:pPr marL="0" indent="0">
              <a:buNone/>
            </a:pPr>
            <a:r>
              <a:rPr lang="en-US" dirty="0"/>
              <a:t>This Cluster integrates logistics and distribution networks to facilitate the seamless flow of materials and products, playing a crucial role in global commerce, economic development, and community health.</a:t>
            </a:r>
          </a:p>
        </p:txBody>
      </p:sp>
    </p:spTree>
    <p:extLst>
      <p:ext uri="{BB962C8B-B14F-4D97-AF65-F5344CB8AC3E}">
        <p14:creationId xmlns:p14="http://schemas.microsoft.com/office/powerpoint/2010/main" val="1963963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A1A7F-0A12-9281-5245-3D988EAA0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5FEA3E-2421-E8B2-4CE8-BF631F541D9C}"/>
              </a:ext>
            </a:extLst>
          </p:cNvPr>
          <p:cNvSpPr>
            <a:spLocks noGrp="1"/>
          </p:cNvSpPr>
          <p:nvPr>
            <p:ph type="title"/>
          </p:nvPr>
        </p:nvSpPr>
        <p:spPr/>
        <p:txBody>
          <a:bodyPr/>
          <a:lstStyle/>
          <a:p>
            <a:r>
              <a:rPr lang="en-US" dirty="0"/>
              <a:t>Career Clusters:       Career One Stop </a:t>
            </a:r>
          </a:p>
        </p:txBody>
      </p:sp>
      <p:pic>
        <p:nvPicPr>
          <p:cNvPr id="5" name="Content Placeholder 4">
            <a:extLst>
              <a:ext uri="{FF2B5EF4-FFF2-40B4-BE49-F238E27FC236}">
                <a16:creationId xmlns:a16="http://schemas.microsoft.com/office/drawing/2014/main" id="{33797659-4D63-99F5-A602-DFCB9006AC8A}"/>
              </a:ext>
            </a:extLst>
          </p:cNvPr>
          <p:cNvPicPr>
            <a:picLocks noGrp="1" noChangeAspect="1"/>
          </p:cNvPicPr>
          <p:nvPr>
            <p:ph idx="1"/>
          </p:nvPr>
        </p:nvPicPr>
        <p:blipFill>
          <a:blip r:embed="rId2"/>
          <a:stretch>
            <a:fillRect/>
          </a:stretch>
        </p:blipFill>
        <p:spPr>
          <a:xfrm>
            <a:off x="1447801" y="1399118"/>
            <a:ext cx="6140450" cy="4702828"/>
          </a:xfrm>
          <a:ln w="19050">
            <a:solidFill>
              <a:schemeClr val="accent6"/>
            </a:solidFill>
          </a:ln>
        </p:spPr>
      </p:pic>
      <p:sp>
        <p:nvSpPr>
          <p:cNvPr id="3" name="Rectangle 2">
            <a:extLst>
              <a:ext uri="{FF2B5EF4-FFF2-40B4-BE49-F238E27FC236}">
                <a16:creationId xmlns:a16="http://schemas.microsoft.com/office/drawing/2014/main" id="{BD6D4B7B-BA68-0148-4215-2A3DA47F78CA}"/>
              </a:ext>
            </a:extLst>
          </p:cNvPr>
          <p:cNvSpPr/>
          <p:nvPr/>
        </p:nvSpPr>
        <p:spPr>
          <a:xfrm>
            <a:off x="3744686" y="5932714"/>
            <a:ext cx="2133600" cy="1692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459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AC65F-EDD7-BA64-E66E-664CBF517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9FF5B-51D0-E389-149A-434F4EBD65EF}"/>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CFE85445-FC41-1F4C-0C77-6D21252138D1}"/>
              </a:ext>
            </a:extLst>
          </p:cNvPr>
          <p:cNvPicPr>
            <a:picLocks noGrp="1" noChangeAspect="1"/>
          </p:cNvPicPr>
          <p:nvPr>
            <p:ph idx="1"/>
          </p:nvPr>
        </p:nvPicPr>
        <p:blipFill>
          <a:blip r:embed="rId2"/>
          <a:stretch>
            <a:fillRect/>
          </a:stretch>
        </p:blipFill>
        <p:spPr>
          <a:xfrm>
            <a:off x="1042544" y="1446213"/>
            <a:ext cx="7058912" cy="4525962"/>
          </a:xfrm>
        </p:spPr>
      </p:pic>
    </p:spTree>
    <p:extLst>
      <p:ext uri="{BB962C8B-B14F-4D97-AF65-F5344CB8AC3E}">
        <p14:creationId xmlns:p14="http://schemas.microsoft.com/office/powerpoint/2010/main" val="2882790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E6F6-F88C-4989-5581-7A6BDEC271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36395-C208-0A61-3A4F-9B3C9F95205C}"/>
              </a:ext>
            </a:extLst>
          </p:cNvPr>
          <p:cNvSpPr>
            <a:spLocks noGrp="1"/>
          </p:cNvSpPr>
          <p:nvPr>
            <p:ph type="title"/>
          </p:nvPr>
        </p:nvSpPr>
        <p:spPr/>
        <p:txBody>
          <a:bodyPr/>
          <a:lstStyle/>
          <a:p>
            <a:r>
              <a:rPr lang="en-US" dirty="0"/>
              <a:t>Career Clusters:     CIS 360 Updates</a:t>
            </a:r>
          </a:p>
        </p:txBody>
      </p:sp>
      <p:sp>
        <p:nvSpPr>
          <p:cNvPr id="4" name="Content Placeholder 3">
            <a:extLst>
              <a:ext uri="{FF2B5EF4-FFF2-40B4-BE49-F238E27FC236}">
                <a16:creationId xmlns:a16="http://schemas.microsoft.com/office/drawing/2014/main" id="{3806C469-4BE1-865A-C77C-43245B94AFEC}"/>
              </a:ext>
            </a:extLst>
          </p:cNvPr>
          <p:cNvSpPr>
            <a:spLocks noGrp="1"/>
          </p:cNvSpPr>
          <p:nvPr>
            <p:ph idx="1"/>
          </p:nvPr>
        </p:nvSpPr>
        <p:spPr/>
        <p:txBody>
          <a:bodyPr/>
          <a:lstStyle/>
          <a:p>
            <a:endParaRPr lang="en-US" dirty="0"/>
          </a:p>
          <a:p>
            <a:endParaRPr lang="en-US" dirty="0"/>
          </a:p>
          <a:p>
            <a:endParaRPr lang="en-US" dirty="0"/>
          </a:p>
          <a:p>
            <a:pPr marL="0" indent="0" algn="ctr">
              <a:buNone/>
            </a:pPr>
            <a:r>
              <a:rPr lang="en-US" dirty="0"/>
              <a:t>Implemented on August 1, 2025</a:t>
            </a:r>
          </a:p>
          <a:p>
            <a:pPr marL="0" indent="0" algn="ctr">
              <a:buNone/>
            </a:pPr>
            <a:endParaRPr lang="en-US" dirty="0"/>
          </a:p>
          <a:p>
            <a:pPr marL="0" indent="0" algn="ctr">
              <a:buNone/>
            </a:pPr>
            <a:r>
              <a:rPr lang="en-US" i="1" dirty="0"/>
              <a:t>And beyond</a:t>
            </a:r>
          </a:p>
        </p:txBody>
      </p:sp>
    </p:spTree>
    <p:extLst>
      <p:ext uri="{BB962C8B-B14F-4D97-AF65-F5344CB8AC3E}">
        <p14:creationId xmlns:p14="http://schemas.microsoft.com/office/powerpoint/2010/main" val="1057303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AD81-C584-3BB2-2F99-EE5307964B62}"/>
              </a:ext>
            </a:extLst>
          </p:cNvPr>
          <p:cNvSpPr>
            <a:spLocks noGrp="1"/>
          </p:cNvSpPr>
          <p:nvPr>
            <p:ph type="title"/>
          </p:nvPr>
        </p:nvSpPr>
        <p:spPr/>
        <p:txBody>
          <a:bodyPr/>
          <a:lstStyle/>
          <a:p>
            <a:r>
              <a:rPr lang="en-US" dirty="0"/>
              <a:t>CIS Updates</a:t>
            </a:r>
          </a:p>
        </p:txBody>
      </p:sp>
      <p:pic>
        <p:nvPicPr>
          <p:cNvPr id="5" name="Picture 4">
            <a:extLst>
              <a:ext uri="{FF2B5EF4-FFF2-40B4-BE49-F238E27FC236}">
                <a16:creationId xmlns:a16="http://schemas.microsoft.com/office/drawing/2014/main" id="{0D23C5B8-D1D5-490E-0918-A99B72621086}"/>
              </a:ext>
            </a:extLst>
          </p:cNvPr>
          <p:cNvPicPr>
            <a:picLocks noChangeAspect="1"/>
          </p:cNvPicPr>
          <p:nvPr/>
        </p:nvPicPr>
        <p:blipFill>
          <a:blip r:embed="rId2"/>
          <a:stretch>
            <a:fillRect/>
          </a:stretch>
        </p:blipFill>
        <p:spPr>
          <a:xfrm>
            <a:off x="4022725" y="139614"/>
            <a:ext cx="3996143" cy="6311900"/>
          </a:xfrm>
          <a:prstGeom prst="rect">
            <a:avLst/>
          </a:prstGeom>
          <a:ln w="19050">
            <a:solidFill>
              <a:schemeClr val="accent1"/>
            </a:solidFill>
          </a:ln>
        </p:spPr>
      </p:pic>
      <p:pic>
        <p:nvPicPr>
          <p:cNvPr id="7" name="Picture 6">
            <a:extLst>
              <a:ext uri="{FF2B5EF4-FFF2-40B4-BE49-F238E27FC236}">
                <a16:creationId xmlns:a16="http://schemas.microsoft.com/office/drawing/2014/main" id="{4433003C-D119-DD98-8094-E5807D506724}"/>
              </a:ext>
            </a:extLst>
          </p:cNvPr>
          <p:cNvPicPr>
            <a:picLocks noChangeAspect="1"/>
          </p:cNvPicPr>
          <p:nvPr/>
        </p:nvPicPr>
        <p:blipFill>
          <a:blip r:embed="rId3"/>
          <a:stretch>
            <a:fillRect/>
          </a:stretch>
        </p:blipFill>
        <p:spPr>
          <a:xfrm>
            <a:off x="457200" y="2334370"/>
            <a:ext cx="2834640" cy="963529"/>
          </a:xfrm>
          <a:prstGeom prst="rect">
            <a:avLst/>
          </a:prstGeom>
          <a:ln w="28575">
            <a:solidFill>
              <a:schemeClr val="accent1"/>
            </a:solidFill>
          </a:ln>
        </p:spPr>
      </p:pic>
      <p:pic>
        <p:nvPicPr>
          <p:cNvPr id="9" name="Picture 8">
            <a:extLst>
              <a:ext uri="{FF2B5EF4-FFF2-40B4-BE49-F238E27FC236}">
                <a16:creationId xmlns:a16="http://schemas.microsoft.com/office/drawing/2014/main" id="{B1040862-A49F-78A1-CAAF-50E5C4CCA0DF}"/>
              </a:ext>
            </a:extLst>
          </p:cNvPr>
          <p:cNvPicPr>
            <a:picLocks noChangeAspect="1"/>
          </p:cNvPicPr>
          <p:nvPr/>
        </p:nvPicPr>
        <p:blipFill>
          <a:blip r:embed="rId4"/>
          <a:stretch>
            <a:fillRect/>
          </a:stretch>
        </p:blipFill>
        <p:spPr>
          <a:xfrm>
            <a:off x="661922" y="4036399"/>
            <a:ext cx="2267266" cy="447737"/>
          </a:xfrm>
          <a:prstGeom prst="rect">
            <a:avLst/>
          </a:prstGeom>
        </p:spPr>
      </p:pic>
    </p:spTree>
    <p:extLst>
      <p:ext uri="{BB962C8B-B14F-4D97-AF65-F5344CB8AC3E}">
        <p14:creationId xmlns:p14="http://schemas.microsoft.com/office/powerpoint/2010/main" val="518279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0709-16CB-1689-0FEA-52A1B8F3D75F}"/>
              </a:ext>
            </a:extLst>
          </p:cNvPr>
          <p:cNvSpPr>
            <a:spLocks noGrp="1"/>
          </p:cNvSpPr>
          <p:nvPr>
            <p:ph type="title"/>
          </p:nvPr>
        </p:nvSpPr>
        <p:spPr/>
        <p:txBody>
          <a:bodyPr/>
          <a:lstStyle/>
          <a:p>
            <a:r>
              <a:rPr lang="en-US" dirty="0"/>
              <a:t>CIS Updates</a:t>
            </a:r>
          </a:p>
        </p:txBody>
      </p:sp>
      <p:pic>
        <p:nvPicPr>
          <p:cNvPr id="5" name="Picture 4">
            <a:extLst>
              <a:ext uri="{FF2B5EF4-FFF2-40B4-BE49-F238E27FC236}">
                <a16:creationId xmlns:a16="http://schemas.microsoft.com/office/drawing/2014/main" id="{90A2F8EF-2DE3-E9E7-1B28-B2895AFF4E4D}"/>
              </a:ext>
            </a:extLst>
          </p:cNvPr>
          <p:cNvPicPr>
            <a:picLocks noChangeAspect="1"/>
          </p:cNvPicPr>
          <p:nvPr/>
        </p:nvPicPr>
        <p:blipFill>
          <a:blip r:embed="rId2"/>
          <a:stretch>
            <a:fillRect/>
          </a:stretch>
        </p:blipFill>
        <p:spPr>
          <a:xfrm>
            <a:off x="4022725" y="457200"/>
            <a:ext cx="4372726" cy="5943600"/>
          </a:xfrm>
          <a:prstGeom prst="rect">
            <a:avLst/>
          </a:prstGeom>
          <a:ln w="28575">
            <a:solidFill>
              <a:schemeClr val="accent1"/>
            </a:solidFill>
          </a:ln>
        </p:spPr>
      </p:pic>
      <p:sp>
        <p:nvSpPr>
          <p:cNvPr id="6" name="TextBox 5">
            <a:extLst>
              <a:ext uri="{FF2B5EF4-FFF2-40B4-BE49-F238E27FC236}">
                <a16:creationId xmlns:a16="http://schemas.microsoft.com/office/drawing/2014/main" id="{C5C43B59-17EA-F5BE-EC24-2F28A5F55B86}"/>
              </a:ext>
            </a:extLst>
          </p:cNvPr>
          <p:cNvSpPr txBox="1"/>
          <p:nvPr/>
        </p:nvSpPr>
        <p:spPr>
          <a:xfrm>
            <a:off x="748549" y="2828835"/>
            <a:ext cx="2540000" cy="1569660"/>
          </a:xfrm>
          <a:prstGeom prst="rect">
            <a:avLst/>
          </a:prstGeom>
          <a:noFill/>
        </p:spPr>
        <p:txBody>
          <a:bodyPr wrap="square" rtlCol="0">
            <a:spAutoFit/>
          </a:bodyPr>
          <a:lstStyle/>
          <a:p>
            <a:r>
              <a:rPr lang="en-US" sz="2400" b="1" dirty="0"/>
              <a:t>Career Clusters</a:t>
            </a:r>
            <a:r>
              <a:rPr lang="en-US" sz="2400" dirty="0"/>
              <a:t>:  </a:t>
            </a:r>
          </a:p>
          <a:p>
            <a:endParaRPr lang="en-US" sz="2400" dirty="0"/>
          </a:p>
          <a:p>
            <a:r>
              <a:rPr lang="en-US" sz="2400" dirty="0"/>
              <a:t>Drop menu with associated Careers</a:t>
            </a:r>
          </a:p>
        </p:txBody>
      </p:sp>
    </p:spTree>
    <p:extLst>
      <p:ext uri="{BB962C8B-B14F-4D97-AF65-F5344CB8AC3E}">
        <p14:creationId xmlns:p14="http://schemas.microsoft.com/office/powerpoint/2010/main" val="3498260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32B9-905D-32D5-A461-2F03A3FC422C}"/>
              </a:ext>
            </a:extLst>
          </p:cNvPr>
          <p:cNvSpPr>
            <a:spLocks noGrp="1"/>
          </p:cNvSpPr>
          <p:nvPr>
            <p:ph type="title"/>
          </p:nvPr>
        </p:nvSpPr>
        <p:spPr/>
        <p:txBody>
          <a:bodyPr/>
          <a:lstStyle/>
          <a:p>
            <a:r>
              <a:rPr lang="en-US" dirty="0"/>
              <a:t>CIS Updates</a:t>
            </a:r>
          </a:p>
        </p:txBody>
      </p:sp>
      <p:pic>
        <p:nvPicPr>
          <p:cNvPr id="5" name="Picture 4">
            <a:extLst>
              <a:ext uri="{FF2B5EF4-FFF2-40B4-BE49-F238E27FC236}">
                <a16:creationId xmlns:a16="http://schemas.microsoft.com/office/drawing/2014/main" id="{55654642-548A-F900-5A91-258B13E4A0D8}"/>
              </a:ext>
            </a:extLst>
          </p:cNvPr>
          <p:cNvPicPr>
            <a:picLocks noChangeAspect="1"/>
          </p:cNvPicPr>
          <p:nvPr/>
        </p:nvPicPr>
        <p:blipFill>
          <a:blip r:embed="rId2"/>
          <a:stretch>
            <a:fillRect/>
          </a:stretch>
        </p:blipFill>
        <p:spPr>
          <a:xfrm>
            <a:off x="3019482" y="186412"/>
            <a:ext cx="5730818" cy="5928638"/>
          </a:xfrm>
          <a:prstGeom prst="rect">
            <a:avLst/>
          </a:prstGeom>
        </p:spPr>
      </p:pic>
      <p:sp>
        <p:nvSpPr>
          <p:cNvPr id="6" name="TextBox 5">
            <a:extLst>
              <a:ext uri="{FF2B5EF4-FFF2-40B4-BE49-F238E27FC236}">
                <a16:creationId xmlns:a16="http://schemas.microsoft.com/office/drawing/2014/main" id="{DCF7BBEC-1006-13C3-C9B6-FFE4719746BF}"/>
              </a:ext>
            </a:extLst>
          </p:cNvPr>
          <p:cNvSpPr txBox="1"/>
          <p:nvPr/>
        </p:nvSpPr>
        <p:spPr>
          <a:xfrm>
            <a:off x="354849" y="2854235"/>
            <a:ext cx="2540000" cy="1477328"/>
          </a:xfrm>
          <a:prstGeom prst="rect">
            <a:avLst/>
          </a:prstGeom>
          <a:noFill/>
        </p:spPr>
        <p:txBody>
          <a:bodyPr wrap="square" rtlCol="0">
            <a:spAutoFit/>
          </a:bodyPr>
          <a:lstStyle/>
          <a:p>
            <a:r>
              <a:rPr lang="en-US" b="1" dirty="0"/>
              <a:t>Career Cluster:  </a:t>
            </a:r>
          </a:p>
          <a:p>
            <a:endParaRPr lang="en-US" dirty="0"/>
          </a:p>
          <a:p>
            <a:r>
              <a:rPr lang="en-US" dirty="0"/>
              <a:t>At A Glance</a:t>
            </a:r>
          </a:p>
          <a:p>
            <a:endParaRPr lang="en-US" dirty="0"/>
          </a:p>
          <a:p>
            <a:endParaRPr lang="en-US" dirty="0"/>
          </a:p>
        </p:txBody>
      </p:sp>
    </p:spTree>
    <p:extLst>
      <p:ext uri="{BB962C8B-B14F-4D97-AF65-F5344CB8AC3E}">
        <p14:creationId xmlns:p14="http://schemas.microsoft.com/office/powerpoint/2010/main" val="355992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B1712-8027-940D-4E46-DB73460C6511}"/>
              </a:ext>
            </a:extLst>
          </p:cNvPr>
          <p:cNvSpPr>
            <a:spLocks noGrp="1"/>
          </p:cNvSpPr>
          <p:nvPr>
            <p:ph type="title"/>
          </p:nvPr>
        </p:nvSpPr>
        <p:spPr/>
        <p:txBody>
          <a:bodyPr/>
          <a:lstStyle/>
          <a:p>
            <a:r>
              <a:rPr lang="en-US" dirty="0"/>
              <a:t>CIS Updates</a:t>
            </a:r>
          </a:p>
        </p:txBody>
      </p:sp>
      <p:pic>
        <p:nvPicPr>
          <p:cNvPr id="5" name="Picture 4">
            <a:extLst>
              <a:ext uri="{FF2B5EF4-FFF2-40B4-BE49-F238E27FC236}">
                <a16:creationId xmlns:a16="http://schemas.microsoft.com/office/drawing/2014/main" id="{3964FB43-2F78-BC15-67C3-91A4EBDA60DA}"/>
              </a:ext>
            </a:extLst>
          </p:cNvPr>
          <p:cNvPicPr>
            <a:picLocks noChangeAspect="1"/>
          </p:cNvPicPr>
          <p:nvPr/>
        </p:nvPicPr>
        <p:blipFill>
          <a:blip r:embed="rId2"/>
          <a:stretch>
            <a:fillRect/>
          </a:stretch>
        </p:blipFill>
        <p:spPr>
          <a:xfrm>
            <a:off x="2946908" y="121913"/>
            <a:ext cx="5993892" cy="5950413"/>
          </a:xfrm>
          <a:prstGeom prst="rect">
            <a:avLst/>
          </a:prstGeom>
          <a:ln w="25400">
            <a:solidFill>
              <a:schemeClr val="accent1"/>
            </a:solidFill>
          </a:ln>
        </p:spPr>
      </p:pic>
      <p:sp>
        <p:nvSpPr>
          <p:cNvPr id="6" name="TextBox 5">
            <a:extLst>
              <a:ext uri="{FF2B5EF4-FFF2-40B4-BE49-F238E27FC236}">
                <a16:creationId xmlns:a16="http://schemas.microsoft.com/office/drawing/2014/main" id="{3F61BA2E-7EE4-D2C0-83F2-559A9177154B}"/>
              </a:ext>
            </a:extLst>
          </p:cNvPr>
          <p:cNvSpPr txBox="1"/>
          <p:nvPr/>
        </p:nvSpPr>
        <p:spPr>
          <a:xfrm>
            <a:off x="189749" y="2828835"/>
            <a:ext cx="2540000" cy="1477328"/>
          </a:xfrm>
          <a:prstGeom prst="rect">
            <a:avLst/>
          </a:prstGeom>
          <a:noFill/>
        </p:spPr>
        <p:txBody>
          <a:bodyPr wrap="square" rtlCol="0">
            <a:spAutoFit/>
          </a:bodyPr>
          <a:lstStyle/>
          <a:p>
            <a:r>
              <a:rPr lang="en-US" b="1" dirty="0"/>
              <a:t>Career Cluster</a:t>
            </a:r>
            <a:r>
              <a:rPr lang="en-US" dirty="0"/>
              <a:t>:  </a:t>
            </a:r>
          </a:p>
          <a:p>
            <a:endParaRPr lang="en-US" dirty="0"/>
          </a:p>
          <a:p>
            <a:r>
              <a:rPr lang="en-US" dirty="0"/>
              <a:t>At a Glance </a:t>
            </a:r>
          </a:p>
          <a:p>
            <a:endParaRPr lang="en-US" dirty="0"/>
          </a:p>
          <a:p>
            <a:r>
              <a:rPr lang="en-US" dirty="0"/>
              <a:t>Sub-Clusters - sub tab</a:t>
            </a:r>
          </a:p>
        </p:txBody>
      </p:sp>
    </p:spTree>
    <p:extLst>
      <p:ext uri="{BB962C8B-B14F-4D97-AF65-F5344CB8AC3E}">
        <p14:creationId xmlns:p14="http://schemas.microsoft.com/office/powerpoint/2010/main" val="540224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8925-62DD-99C0-65AC-7AA17883F94A}"/>
              </a:ext>
            </a:extLst>
          </p:cNvPr>
          <p:cNvSpPr>
            <a:spLocks noGrp="1"/>
          </p:cNvSpPr>
          <p:nvPr>
            <p:ph type="title"/>
          </p:nvPr>
        </p:nvSpPr>
        <p:spPr/>
        <p:txBody>
          <a:bodyPr/>
          <a:lstStyle/>
          <a:p>
            <a:r>
              <a:rPr lang="en-US" dirty="0"/>
              <a:t>CIS Updates</a:t>
            </a:r>
          </a:p>
        </p:txBody>
      </p:sp>
      <p:pic>
        <p:nvPicPr>
          <p:cNvPr id="5" name="Picture 4">
            <a:extLst>
              <a:ext uri="{FF2B5EF4-FFF2-40B4-BE49-F238E27FC236}">
                <a16:creationId xmlns:a16="http://schemas.microsoft.com/office/drawing/2014/main" id="{CB15C5FA-5975-93AC-E82B-622D2B591FD8}"/>
              </a:ext>
            </a:extLst>
          </p:cNvPr>
          <p:cNvPicPr>
            <a:picLocks noChangeAspect="1"/>
          </p:cNvPicPr>
          <p:nvPr/>
        </p:nvPicPr>
        <p:blipFill>
          <a:blip r:embed="rId2"/>
          <a:stretch>
            <a:fillRect/>
          </a:stretch>
        </p:blipFill>
        <p:spPr>
          <a:xfrm>
            <a:off x="3987800" y="108724"/>
            <a:ext cx="4445203" cy="6355576"/>
          </a:xfrm>
          <a:prstGeom prst="rect">
            <a:avLst/>
          </a:prstGeom>
          <a:ln w="28575">
            <a:solidFill>
              <a:schemeClr val="accent1"/>
            </a:solidFill>
          </a:ln>
        </p:spPr>
      </p:pic>
      <p:sp>
        <p:nvSpPr>
          <p:cNvPr id="6" name="TextBox 5">
            <a:extLst>
              <a:ext uri="{FF2B5EF4-FFF2-40B4-BE49-F238E27FC236}">
                <a16:creationId xmlns:a16="http://schemas.microsoft.com/office/drawing/2014/main" id="{74FF398D-D562-D63E-F83F-A0FF97C1A0A7}"/>
              </a:ext>
            </a:extLst>
          </p:cNvPr>
          <p:cNvSpPr txBox="1"/>
          <p:nvPr/>
        </p:nvSpPr>
        <p:spPr>
          <a:xfrm>
            <a:off x="189749" y="2828835"/>
            <a:ext cx="2540000" cy="2308324"/>
          </a:xfrm>
          <a:prstGeom prst="rect">
            <a:avLst/>
          </a:prstGeom>
          <a:noFill/>
        </p:spPr>
        <p:txBody>
          <a:bodyPr wrap="square" rtlCol="0">
            <a:spAutoFit/>
          </a:bodyPr>
          <a:lstStyle/>
          <a:p>
            <a:r>
              <a:rPr lang="en-US" b="1" dirty="0"/>
              <a:t>Career Cluster</a:t>
            </a:r>
            <a:r>
              <a:rPr lang="en-US" dirty="0"/>
              <a:t>:  </a:t>
            </a:r>
          </a:p>
          <a:p>
            <a:endParaRPr lang="en-US" dirty="0"/>
          </a:p>
          <a:p>
            <a:r>
              <a:rPr lang="en-US" b="1" dirty="0"/>
              <a:t>At a Glance </a:t>
            </a:r>
          </a:p>
          <a:p>
            <a:endParaRPr lang="en-US" dirty="0"/>
          </a:p>
          <a:p>
            <a:r>
              <a:rPr lang="en-US" dirty="0"/>
              <a:t>Sub-Clusters - sub tab</a:t>
            </a:r>
          </a:p>
          <a:p>
            <a:endParaRPr lang="en-US" dirty="0"/>
          </a:p>
          <a:p>
            <a:r>
              <a:rPr lang="en-US" dirty="0"/>
              <a:t>Drop Menu: </a:t>
            </a:r>
          </a:p>
          <a:p>
            <a:r>
              <a:rPr lang="en-US" dirty="0"/>
              <a:t>Associated Occupations</a:t>
            </a:r>
          </a:p>
        </p:txBody>
      </p:sp>
    </p:spTree>
    <p:extLst>
      <p:ext uri="{BB962C8B-B14F-4D97-AF65-F5344CB8AC3E}">
        <p14:creationId xmlns:p14="http://schemas.microsoft.com/office/powerpoint/2010/main" val="3777614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A5EC2-2543-AA92-AA8C-205D7963C3AD}"/>
              </a:ext>
            </a:extLst>
          </p:cNvPr>
          <p:cNvSpPr>
            <a:spLocks noGrp="1"/>
          </p:cNvSpPr>
          <p:nvPr>
            <p:ph type="title"/>
          </p:nvPr>
        </p:nvSpPr>
        <p:spPr/>
        <p:txBody>
          <a:bodyPr/>
          <a:lstStyle/>
          <a:p>
            <a:r>
              <a:rPr lang="en-US" dirty="0"/>
              <a:t>CIS Updates</a:t>
            </a:r>
          </a:p>
        </p:txBody>
      </p:sp>
      <p:pic>
        <p:nvPicPr>
          <p:cNvPr id="5" name="Picture 4">
            <a:extLst>
              <a:ext uri="{FF2B5EF4-FFF2-40B4-BE49-F238E27FC236}">
                <a16:creationId xmlns:a16="http://schemas.microsoft.com/office/drawing/2014/main" id="{3587ED60-C73D-0EC6-957D-1B77345EDAE4}"/>
              </a:ext>
            </a:extLst>
          </p:cNvPr>
          <p:cNvPicPr>
            <a:picLocks noChangeAspect="1"/>
          </p:cNvPicPr>
          <p:nvPr/>
        </p:nvPicPr>
        <p:blipFill>
          <a:blip r:embed="rId2"/>
          <a:stretch>
            <a:fillRect/>
          </a:stretch>
        </p:blipFill>
        <p:spPr>
          <a:xfrm>
            <a:off x="3227393" y="154207"/>
            <a:ext cx="5151832" cy="6043393"/>
          </a:xfrm>
          <a:prstGeom prst="rect">
            <a:avLst/>
          </a:prstGeom>
          <a:ln w="25400">
            <a:solidFill>
              <a:schemeClr val="accent1"/>
            </a:solidFill>
          </a:ln>
        </p:spPr>
      </p:pic>
    </p:spTree>
    <p:extLst>
      <p:ext uri="{BB962C8B-B14F-4D97-AF65-F5344CB8AC3E}">
        <p14:creationId xmlns:p14="http://schemas.microsoft.com/office/powerpoint/2010/main" val="2562261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7A85-E9A3-81C5-1F10-A6AEE68EDA36}"/>
              </a:ext>
            </a:extLst>
          </p:cNvPr>
          <p:cNvSpPr>
            <a:spLocks noGrp="1"/>
          </p:cNvSpPr>
          <p:nvPr>
            <p:ph type="title"/>
          </p:nvPr>
        </p:nvSpPr>
        <p:spPr/>
        <p:txBody>
          <a:bodyPr/>
          <a:lstStyle/>
          <a:p>
            <a:r>
              <a:rPr lang="en-US" dirty="0"/>
              <a:t>CIS Updates</a:t>
            </a:r>
          </a:p>
        </p:txBody>
      </p:sp>
      <p:pic>
        <p:nvPicPr>
          <p:cNvPr id="5" name="Picture 4">
            <a:extLst>
              <a:ext uri="{FF2B5EF4-FFF2-40B4-BE49-F238E27FC236}">
                <a16:creationId xmlns:a16="http://schemas.microsoft.com/office/drawing/2014/main" id="{6AF6FFF1-13F8-F345-F138-26AC51171A1A}"/>
              </a:ext>
            </a:extLst>
          </p:cNvPr>
          <p:cNvPicPr>
            <a:picLocks noChangeAspect="1"/>
          </p:cNvPicPr>
          <p:nvPr/>
        </p:nvPicPr>
        <p:blipFill>
          <a:blip r:embed="rId2"/>
          <a:stretch>
            <a:fillRect/>
          </a:stretch>
        </p:blipFill>
        <p:spPr>
          <a:xfrm>
            <a:off x="2971475" y="203200"/>
            <a:ext cx="5986491" cy="6388100"/>
          </a:xfrm>
          <a:prstGeom prst="rect">
            <a:avLst/>
          </a:prstGeom>
        </p:spPr>
      </p:pic>
      <p:sp>
        <p:nvSpPr>
          <p:cNvPr id="6" name="TextBox 5">
            <a:extLst>
              <a:ext uri="{FF2B5EF4-FFF2-40B4-BE49-F238E27FC236}">
                <a16:creationId xmlns:a16="http://schemas.microsoft.com/office/drawing/2014/main" id="{402D3D5B-A3FA-0DDC-B358-9DE41C2F4A65}"/>
              </a:ext>
            </a:extLst>
          </p:cNvPr>
          <p:cNvSpPr txBox="1"/>
          <p:nvPr/>
        </p:nvSpPr>
        <p:spPr>
          <a:xfrm>
            <a:off x="457200" y="2463800"/>
            <a:ext cx="1816100" cy="1938992"/>
          </a:xfrm>
          <a:prstGeom prst="rect">
            <a:avLst/>
          </a:prstGeom>
          <a:noFill/>
        </p:spPr>
        <p:txBody>
          <a:bodyPr wrap="square" rtlCol="0">
            <a:spAutoFit/>
          </a:bodyPr>
          <a:lstStyle/>
          <a:p>
            <a:r>
              <a:rPr lang="en-US" sz="2400" dirty="0"/>
              <a:t>Some Careers are in multiple Career Clusters</a:t>
            </a:r>
          </a:p>
        </p:txBody>
      </p:sp>
    </p:spTree>
    <p:extLst>
      <p:ext uri="{BB962C8B-B14F-4D97-AF65-F5344CB8AC3E}">
        <p14:creationId xmlns:p14="http://schemas.microsoft.com/office/powerpoint/2010/main" val="5289178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0BC68-3E10-6B53-5E0F-BB96FA2660BA}"/>
              </a:ext>
            </a:extLst>
          </p:cNvPr>
          <p:cNvSpPr>
            <a:spLocks noGrp="1"/>
          </p:cNvSpPr>
          <p:nvPr>
            <p:ph type="title"/>
          </p:nvPr>
        </p:nvSpPr>
        <p:spPr/>
        <p:txBody>
          <a:bodyPr/>
          <a:lstStyle/>
          <a:p>
            <a:r>
              <a:rPr lang="en-US" dirty="0"/>
              <a:t>CIS Updates</a:t>
            </a:r>
          </a:p>
        </p:txBody>
      </p:sp>
      <p:pic>
        <p:nvPicPr>
          <p:cNvPr id="5" name="Picture 4">
            <a:extLst>
              <a:ext uri="{FF2B5EF4-FFF2-40B4-BE49-F238E27FC236}">
                <a16:creationId xmlns:a16="http://schemas.microsoft.com/office/drawing/2014/main" id="{0C8A2DE1-A76F-F0BD-3C79-43BD8B1DA6BF}"/>
              </a:ext>
            </a:extLst>
          </p:cNvPr>
          <p:cNvPicPr>
            <a:picLocks noChangeAspect="1"/>
          </p:cNvPicPr>
          <p:nvPr/>
        </p:nvPicPr>
        <p:blipFill>
          <a:blip r:embed="rId2"/>
          <a:stretch>
            <a:fillRect/>
          </a:stretch>
        </p:blipFill>
        <p:spPr>
          <a:xfrm>
            <a:off x="876300" y="1452475"/>
            <a:ext cx="7448624" cy="3903175"/>
          </a:xfrm>
          <a:prstGeom prst="rect">
            <a:avLst/>
          </a:prstGeom>
          <a:ln w="28575">
            <a:solidFill>
              <a:schemeClr val="accent1"/>
            </a:solidFill>
          </a:ln>
        </p:spPr>
      </p:pic>
      <p:sp>
        <p:nvSpPr>
          <p:cNvPr id="6" name="TextBox 5">
            <a:extLst>
              <a:ext uri="{FF2B5EF4-FFF2-40B4-BE49-F238E27FC236}">
                <a16:creationId xmlns:a16="http://schemas.microsoft.com/office/drawing/2014/main" id="{7F5BDB8A-0415-BDEF-565E-A6BD5224B7BD}"/>
              </a:ext>
            </a:extLst>
          </p:cNvPr>
          <p:cNvSpPr txBox="1"/>
          <p:nvPr/>
        </p:nvSpPr>
        <p:spPr>
          <a:xfrm>
            <a:off x="546100" y="5499100"/>
            <a:ext cx="8051800" cy="707886"/>
          </a:xfrm>
          <a:prstGeom prst="rect">
            <a:avLst/>
          </a:prstGeom>
          <a:noFill/>
        </p:spPr>
        <p:txBody>
          <a:bodyPr wrap="square" rtlCol="0">
            <a:spAutoFit/>
          </a:bodyPr>
          <a:lstStyle/>
          <a:p>
            <a:pPr algn="ctr"/>
            <a:r>
              <a:rPr lang="en-US" sz="2000" dirty="0"/>
              <a:t>Updated Assessments with new Clusters.  </a:t>
            </a:r>
          </a:p>
          <a:p>
            <a:pPr algn="ctr"/>
            <a:r>
              <a:rPr lang="en-US" sz="2000" dirty="0"/>
              <a:t>If taken previously , they are erased.  Need to take the Assessment again</a:t>
            </a:r>
            <a:r>
              <a:rPr lang="en-US" dirty="0"/>
              <a:t>.</a:t>
            </a:r>
          </a:p>
        </p:txBody>
      </p:sp>
    </p:spTree>
    <p:extLst>
      <p:ext uri="{BB962C8B-B14F-4D97-AF65-F5344CB8AC3E}">
        <p14:creationId xmlns:p14="http://schemas.microsoft.com/office/powerpoint/2010/main" val="1139238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3C13-23D6-2B2E-1771-D775DA1E76E5}"/>
              </a:ext>
            </a:extLst>
          </p:cNvPr>
          <p:cNvSpPr>
            <a:spLocks noGrp="1"/>
          </p:cNvSpPr>
          <p:nvPr>
            <p:ph type="title"/>
          </p:nvPr>
        </p:nvSpPr>
        <p:spPr>
          <a:xfrm>
            <a:off x="457199" y="139614"/>
            <a:ext cx="8567057" cy="954348"/>
          </a:xfrm>
        </p:spPr>
        <p:txBody>
          <a:bodyPr/>
          <a:lstStyle/>
          <a:p>
            <a:r>
              <a:rPr lang="en-US" dirty="0"/>
              <a:t>Department of Labor CTE 14 Career Clusters</a:t>
            </a:r>
          </a:p>
        </p:txBody>
      </p:sp>
      <p:sp>
        <p:nvSpPr>
          <p:cNvPr id="3" name="Slide Number Placeholder 2">
            <a:extLst>
              <a:ext uri="{FF2B5EF4-FFF2-40B4-BE49-F238E27FC236}">
                <a16:creationId xmlns:a16="http://schemas.microsoft.com/office/drawing/2014/main" id="{3035186E-EFB7-DDC0-825B-78026C54C951}"/>
              </a:ext>
            </a:extLst>
          </p:cNvPr>
          <p:cNvSpPr>
            <a:spLocks noGrp="1"/>
          </p:cNvSpPr>
          <p:nvPr>
            <p:ph type="sldNum" sz="quarter" idx="4"/>
          </p:nvPr>
        </p:nvSpPr>
        <p:spPr/>
        <p:txBody>
          <a:bodyPr/>
          <a:lstStyle/>
          <a:p>
            <a:fld id="{941BE8DD-6BA1-AD43-8321-0CEB068BCC7D}" type="slidenum">
              <a:rPr lang="en-US" smtClean="0"/>
              <a:pPr/>
              <a:t>6</a:t>
            </a:fld>
            <a:endParaRPr lang="en-US" dirty="0"/>
          </a:p>
        </p:txBody>
      </p:sp>
      <p:sp>
        <p:nvSpPr>
          <p:cNvPr id="4" name="Content Placeholder 3">
            <a:extLst>
              <a:ext uri="{FF2B5EF4-FFF2-40B4-BE49-F238E27FC236}">
                <a16:creationId xmlns:a16="http://schemas.microsoft.com/office/drawing/2014/main" id="{D25F0D40-B994-C29C-8B90-49F781B50618}"/>
              </a:ext>
            </a:extLst>
          </p:cNvPr>
          <p:cNvSpPr>
            <a:spLocks noGrp="1"/>
          </p:cNvSpPr>
          <p:nvPr>
            <p:ph sz="quarter" idx="10"/>
          </p:nvPr>
        </p:nvSpPr>
        <p:spPr/>
        <p:txBody>
          <a:bodyPr>
            <a:normAutofit/>
          </a:bodyPr>
          <a:lstStyle/>
          <a:p>
            <a:pPr marL="0" indent="0">
              <a:buNone/>
            </a:pPr>
            <a:r>
              <a:rPr lang="en-US" dirty="0"/>
              <a:t>The Department of Labor's Career and Technical Education (CTE) framework includes 14 industry-oriented, sector-specific Career Clusters and 72 Sub-Clusters. </a:t>
            </a:r>
          </a:p>
          <a:p>
            <a:pPr marL="0" indent="0">
              <a:buNone/>
            </a:pPr>
            <a:r>
              <a:rPr lang="en-US" dirty="0"/>
              <a:t>These clusters are designed to provide a standardized and consistent structure for Career Technical Education programs, ensuring that learners have access to meaningful career exploration and preparation experiences. </a:t>
            </a:r>
          </a:p>
        </p:txBody>
      </p:sp>
    </p:spTree>
    <p:extLst>
      <p:ext uri="{BB962C8B-B14F-4D97-AF65-F5344CB8AC3E}">
        <p14:creationId xmlns:p14="http://schemas.microsoft.com/office/powerpoint/2010/main" val="6737958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AE79D-94EE-54F0-ACF1-D1EB083C0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00788D-E10E-21FE-E9DC-3EBE6E151DD8}"/>
              </a:ext>
            </a:extLst>
          </p:cNvPr>
          <p:cNvSpPr>
            <a:spLocks noGrp="1"/>
          </p:cNvSpPr>
          <p:nvPr>
            <p:ph type="title"/>
          </p:nvPr>
        </p:nvSpPr>
        <p:spPr/>
        <p:txBody>
          <a:bodyPr/>
          <a:lstStyle/>
          <a:p>
            <a:r>
              <a:rPr lang="en-US" dirty="0"/>
              <a:t>Career Clusters:     </a:t>
            </a:r>
            <a:br>
              <a:rPr lang="en-US" dirty="0"/>
            </a:br>
            <a:r>
              <a:rPr lang="en-US" dirty="0"/>
              <a:t>CIS 360 Updates coming</a:t>
            </a:r>
          </a:p>
        </p:txBody>
      </p:sp>
      <p:sp>
        <p:nvSpPr>
          <p:cNvPr id="3" name="Content Placeholder 2">
            <a:extLst>
              <a:ext uri="{FF2B5EF4-FFF2-40B4-BE49-F238E27FC236}">
                <a16:creationId xmlns:a16="http://schemas.microsoft.com/office/drawing/2014/main" id="{4D592774-C563-F9D5-D8EE-8EE0BB6B2D2B}"/>
              </a:ext>
            </a:extLst>
          </p:cNvPr>
          <p:cNvSpPr>
            <a:spLocks noGrp="1"/>
          </p:cNvSpPr>
          <p:nvPr>
            <p:ph idx="1"/>
          </p:nvPr>
        </p:nvSpPr>
        <p:spPr/>
        <p:txBody>
          <a:bodyPr>
            <a:normAutofit fontScale="77500" lnSpcReduction="20000"/>
          </a:bodyPr>
          <a:lstStyle/>
          <a:p>
            <a:pPr lvl="0"/>
            <a:r>
              <a:rPr lang="en-US" dirty="0"/>
              <a:t>360 Adult Site Manual</a:t>
            </a:r>
          </a:p>
          <a:p>
            <a:pPr lvl="0"/>
            <a:r>
              <a:rPr lang="en-US" dirty="0"/>
              <a:t>360 Adult Operator Manual</a:t>
            </a:r>
          </a:p>
          <a:p>
            <a:pPr lvl="0"/>
            <a:r>
              <a:rPr lang="en-US" dirty="0"/>
              <a:t>360 HS Site Manual</a:t>
            </a:r>
          </a:p>
          <a:p>
            <a:pPr lvl="0"/>
            <a:r>
              <a:rPr lang="en-US" dirty="0"/>
              <a:t>360 HS Operator Manual</a:t>
            </a:r>
          </a:p>
          <a:p>
            <a:pPr lvl="0"/>
            <a:r>
              <a:rPr lang="en-US" dirty="0"/>
              <a:t>360 JR Site Manual</a:t>
            </a:r>
          </a:p>
          <a:p>
            <a:pPr lvl="0"/>
            <a:r>
              <a:rPr lang="en-US" dirty="0"/>
              <a:t>360 JR Operator Manual</a:t>
            </a:r>
          </a:p>
          <a:p>
            <a:pPr lvl="0"/>
            <a:r>
              <a:rPr lang="en-US" dirty="0"/>
              <a:t>Printable Career Plan Activities JR</a:t>
            </a:r>
          </a:p>
          <a:p>
            <a:pPr lvl="0"/>
            <a:r>
              <a:rPr lang="en-US" dirty="0"/>
              <a:t>Printable Career Plan Activities HS</a:t>
            </a:r>
          </a:p>
          <a:p>
            <a:pPr lvl="0"/>
            <a:r>
              <a:rPr lang="en-US" dirty="0"/>
              <a:t>Career Plan Activity Library JR and HS</a:t>
            </a:r>
          </a:p>
          <a:p>
            <a:pPr lvl="0"/>
            <a:r>
              <a:rPr lang="en-US" dirty="0"/>
              <a:t>Career Plan Activity Library College and Adult</a:t>
            </a:r>
          </a:p>
          <a:p>
            <a:endParaRPr lang="en-US" dirty="0"/>
          </a:p>
        </p:txBody>
      </p:sp>
    </p:spTree>
    <p:extLst>
      <p:ext uri="{BB962C8B-B14F-4D97-AF65-F5344CB8AC3E}">
        <p14:creationId xmlns:p14="http://schemas.microsoft.com/office/powerpoint/2010/main" val="111524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BEFE5-8876-609C-B49D-EFFDB281937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FEED79-ECD2-C4E8-B763-6CA3D0F95365}"/>
              </a:ext>
            </a:extLst>
          </p:cNvPr>
          <p:cNvSpPr>
            <a:spLocks noGrp="1"/>
          </p:cNvSpPr>
          <p:nvPr>
            <p:ph idx="1"/>
          </p:nvPr>
        </p:nvSpPr>
        <p:spPr/>
        <p:txBody>
          <a:bodyPr>
            <a:normAutofit fontScale="92500" lnSpcReduction="20000"/>
          </a:bodyPr>
          <a:lstStyle/>
          <a:p>
            <a:pPr lvl="0"/>
            <a:r>
              <a:rPr lang="en-US" dirty="0"/>
              <a:t>360 Reality Check Quick Start JR</a:t>
            </a:r>
          </a:p>
          <a:p>
            <a:pPr lvl="0"/>
            <a:r>
              <a:rPr lang="en-US" dirty="0"/>
              <a:t>360 Reality Check Quick Start HS</a:t>
            </a:r>
          </a:p>
          <a:p>
            <a:pPr lvl="0"/>
            <a:r>
              <a:rPr lang="en-US" dirty="0"/>
              <a:t>360 CCI Quick Pic Quick Start JR</a:t>
            </a:r>
          </a:p>
          <a:p>
            <a:pPr lvl="0"/>
            <a:r>
              <a:rPr lang="en-US" dirty="0"/>
              <a:t>360 CCI Quick Pic Quick Start HS</a:t>
            </a:r>
          </a:p>
          <a:p>
            <a:pPr lvl="0"/>
            <a:r>
              <a:rPr lang="en-US" dirty="0"/>
              <a:t>360 Career Cluster Inventory Quick Start</a:t>
            </a:r>
          </a:p>
          <a:p>
            <a:pPr lvl="0"/>
            <a:r>
              <a:rPr lang="en-US" dirty="0"/>
              <a:t>CIS 360 Careers Tips and Tricks Canva and pdfs</a:t>
            </a:r>
          </a:p>
          <a:p>
            <a:pPr lvl="0"/>
            <a:r>
              <a:rPr lang="en-US" dirty="0"/>
              <a:t>IDEAS</a:t>
            </a:r>
          </a:p>
          <a:p>
            <a:pPr lvl="0"/>
            <a:r>
              <a:rPr lang="en-US" dirty="0"/>
              <a:t>CCI Quick Pic Curriculum </a:t>
            </a:r>
          </a:p>
          <a:p>
            <a:pPr lvl="0"/>
            <a:r>
              <a:rPr lang="en-US" dirty="0"/>
              <a:t>CCI Curriculum</a:t>
            </a:r>
          </a:p>
          <a:p>
            <a:endParaRPr lang="en-US" dirty="0"/>
          </a:p>
        </p:txBody>
      </p:sp>
      <p:sp>
        <p:nvSpPr>
          <p:cNvPr id="6" name="Title 1">
            <a:extLst>
              <a:ext uri="{FF2B5EF4-FFF2-40B4-BE49-F238E27FC236}">
                <a16:creationId xmlns:a16="http://schemas.microsoft.com/office/drawing/2014/main" id="{215EDC11-D052-180D-1006-33F2F28257A7}"/>
              </a:ext>
            </a:extLst>
          </p:cNvPr>
          <p:cNvSpPr>
            <a:spLocks noGrp="1"/>
          </p:cNvSpPr>
          <p:nvPr>
            <p:ph type="title"/>
          </p:nvPr>
        </p:nvSpPr>
        <p:spPr>
          <a:xfrm>
            <a:off x="457200" y="139614"/>
            <a:ext cx="7131050" cy="954348"/>
          </a:xfrm>
        </p:spPr>
        <p:txBody>
          <a:bodyPr/>
          <a:lstStyle/>
          <a:p>
            <a:r>
              <a:rPr lang="en-US" dirty="0"/>
              <a:t>Career Clusters:     </a:t>
            </a:r>
            <a:br>
              <a:rPr lang="en-US" dirty="0"/>
            </a:br>
            <a:r>
              <a:rPr lang="en-US" dirty="0"/>
              <a:t>CIS 360 Updates coming</a:t>
            </a:r>
          </a:p>
        </p:txBody>
      </p:sp>
    </p:spTree>
    <p:extLst>
      <p:ext uri="{BB962C8B-B14F-4D97-AF65-F5344CB8AC3E}">
        <p14:creationId xmlns:p14="http://schemas.microsoft.com/office/powerpoint/2010/main" val="933468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52299-DF79-5108-F707-BD484A3DBB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9982F2-AAC9-45F0-7F2E-5432F77A76F7}"/>
              </a:ext>
            </a:extLst>
          </p:cNvPr>
          <p:cNvSpPr>
            <a:spLocks noGrp="1"/>
          </p:cNvSpPr>
          <p:nvPr>
            <p:ph idx="1"/>
          </p:nvPr>
        </p:nvSpPr>
        <p:spPr/>
        <p:txBody>
          <a:bodyPr>
            <a:normAutofit/>
          </a:bodyPr>
          <a:lstStyle/>
          <a:p>
            <a:r>
              <a:rPr lang="en-US" dirty="0"/>
              <a:t>CIS portfolios :</a:t>
            </a:r>
          </a:p>
          <a:p>
            <a:pPr lvl="1"/>
            <a:r>
              <a:rPr lang="en-US" sz="2800" dirty="0"/>
              <a:t>All saved items will be converted to new 14 sectors:</a:t>
            </a:r>
          </a:p>
          <a:p>
            <a:pPr lvl="2"/>
            <a:r>
              <a:rPr lang="en-US" sz="2800" dirty="0"/>
              <a:t>Assessments</a:t>
            </a:r>
          </a:p>
          <a:p>
            <a:pPr lvl="2"/>
            <a:r>
              <a:rPr lang="en-US" sz="2800" dirty="0"/>
              <a:t>Careers</a:t>
            </a:r>
          </a:p>
          <a:p>
            <a:pPr lvl="2"/>
            <a:r>
              <a:rPr lang="en-US" sz="2800" dirty="0"/>
              <a:t>Programs of Study / Education</a:t>
            </a:r>
          </a:p>
          <a:p>
            <a:pPr lvl="2"/>
            <a:r>
              <a:rPr lang="en-US" sz="2800" dirty="0"/>
              <a:t>Career Plan </a:t>
            </a:r>
          </a:p>
        </p:txBody>
      </p:sp>
      <p:sp>
        <p:nvSpPr>
          <p:cNvPr id="6" name="Title 1">
            <a:extLst>
              <a:ext uri="{FF2B5EF4-FFF2-40B4-BE49-F238E27FC236}">
                <a16:creationId xmlns:a16="http://schemas.microsoft.com/office/drawing/2014/main" id="{C6960443-2AC5-712F-00AA-36D016210BC0}"/>
              </a:ext>
            </a:extLst>
          </p:cNvPr>
          <p:cNvSpPr>
            <a:spLocks noGrp="1"/>
          </p:cNvSpPr>
          <p:nvPr>
            <p:ph type="title"/>
          </p:nvPr>
        </p:nvSpPr>
        <p:spPr>
          <a:xfrm>
            <a:off x="457200" y="139614"/>
            <a:ext cx="7131050" cy="954348"/>
          </a:xfrm>
        </p:spPr>
        <p:txBody>
          <a:bodyPr/>
          <a:lstStyle/>
          <a:p>
            <a:r>
              <a:rPr lang="en-US" dirty="0"/>
              <a:t>Career Clusters:     </a:t>
            </a:r>
            <a:br>
              <a:rPr lang="en-US" dirty="0"/>
            </a:br>
            <a:r>
              <a:rPr lang="en-US" dirty="0"/>
              <a:t>CIS 360 Updates coming</a:t>
            </a:r>
          </a:p>
        </p:txBody>
      </p:sp>
    </p:spTree>
    <p:extLst>
      <p:ext uri="{BB962C8B-B14F-4D97-AF65-F5344CB8AC3E}">
        <p14:creationId xmlns:p14="http://schemas.microsoft.com/office/powerpoint/2010/main" val="1638620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788E-86A8-5FEE-012A-E9C5C85F916C}"/>
              </a:ext>
            </a:extLst>
          </p:cNvPr>
          <p:cNvSpPr>
            <a:spLocks noGrp="1"/>
          </p:cNvSpPr>
          <p:nvPr>
            <p:ph type="title"/>
          </p:nvPr>
        </p:nvSpPr>
        <p:spPr/>
        <p:txBody>
          <a:bodyPr/>
          <a:lstStyle/>
          <a:p>
            <a:r>
              <a:rPr lang="en-US" dirty="0"/>
              <a:t>Materials </a:t>
            </a:r>
          </a:p>
        </p:txBody>
      </p:sp>
      <p:pic>
        <p:nvPicPr>
          <p:cNvPr id="5" name="Picture 4">
            <a:extLst>
              <a:ext uri="{FF2B5EF4-FFF2-40B4-BE49-F238E27FC236}">
                <a16:creationId xmlns:a16="http://schemas.microsoft.com/office/drawing/2014/main" id="{F67940C1-7D7B-F653-AA4B-F0F796CFC56E}"/>
              </a:ext>
            </a:extLst>
          </p:cNvPr>
          <p:cNvPicPr>
            <a:picLocks noChangeAspect="1"/>
          </p:cNvPicPr>
          <p:nvPr/>
        </p:nvPicPr>
        <p:blipFill>
          <a:blip r:embed="rId2"/>
          <a:stretch>
            <a:fillRect/>
          </a:stretch>
        </p:blipFill>
        <p:spPr>
          <a:xfrm>
            <a:off x="692183" y="1427935"/>
            <a:ext cx="5755063" cy="3967026"/>
          </a:xfrm>
          <a:prstGeom prst="rect">
            <a:avLst/>
          </a:prstGeom>
          <a:ln w="28575">
            <a:solidFill>
              <a:schemeClr val="accent1"/>
            </a:solidFill>
          </a:ln>
        </p:spPr>
      </p:pic>
      <p:sp>
        <p:nvSpPr>
          <p:cNvPr id="6" name="TextBox 5">
            <a:extLst>
              <a:ext uri="{FF2B5EF4-FFF2-40B4-BE49-F238E27FC236}">
                <a16:creationId xmlns:a16="http://schemas.microsoft.com/office/drawing/2014/main" id="{FC3C7340-5273-5AE0-9BAA-81CCE50B3034}"/>
              </a:ext>
            </a:extLst>
          </p:cNvPr>
          <p:cNvSpPr txBox="1"/>
          <p:nvPr/>
        </p:nvSpPr>
        <p:spPr>
          <a:xfrm>
            <a:off x="631767" y="5614794"/>
            <a:ext cx="7664335" cy="400110"/>
          </a:xfrm>
          <a:prstGeom prst="rect">
            <a:avLst/>
          </a:prstGeom>
          <a:noFill/>
        </p:spPr>
        <p:txBody>
          <a:bodyPr wrap="square" rtlCol="0">
            <a:spAutoFit/>
          </a:bodyPr>
          <a:lstStyle/>
          <a:p>
            <a:pPr algn="ctr"/>
            <a:r>
              <a:rPr lang="en-US" sz="2000" dirty="0"/>
              <a:t>https://www.mass.gov/info-details/masshire-cis-360-material</a:t>
            </a:r>
          </a:p>
        </p:txBody>
      </p:sp>
      <p:sp>
        <p:nvSpPr>
          <p:cNvPr id="7" name="TextBox 6">
            <a:extLst>
              <a:ext uri="{FF2B5EF4-FFF2-40B4-BE49-F238E27FC236}">
                <a16:creationId xmlns:a16="http://schemas.microsoft.com/office/drawing/2014/main" id="{52CE7681-F330-A46D-D8C0-479991343D2D}"/>
              </a:ext>
            </a:extLst>
          </p:cNvPr>
          <p:cNvSpPr txBox="1"/>
          <p:nvPr/>
        </p:nvSpPr>
        <p:spPr>
          <a:xfrm>
            <a:off x="6899564" y="2613198"/>
            <a:ext cx="1629294" cy="1938992"/>
          </a:xfrm>
          <a:prstGeom prst="rect">
            <a:avLst/>
          </a:prstGeom>
          <a:noFill/>
        </p:spPr>
        <p:txBody>
          <a:bodyPr wrap="square" rtlCol="0">
            <a:spAutoFit/>
          </a:bodyPr>
          <a:lstStyle/>
          <a:p>
            <a:r>
              <a:rPr lang="en-US" sz="2400" dirty="0"/>
              <a:t>Manual with full review of each career cluster.  </a:t>
            </a:r>
          </a:p>
        </p:txBody>
      </p:sp>
    </p:spTree>
    <p:extLst>
      <p:ext uri="{BB962C8B-B14F-4D97-AF65-F5344CB8AC3E}">
        <p14:creationId xmlns:p14="http://schemas.microsoft.com/office/powerpoint/2010/main" val="330702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1F616-B6F0-58BD-9E25-33EEC14B4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D2D10-D4B6-8E56-6FD7-5053A0761BE3}"/>
              </a:ext>
            </a:extLst>
          </p:cNvPr>
          <p:cNvSpPr>
            <a:spLocks noGrp="1"/>
          </p:cNvSpPr>
          <p:nvPr>
            <p:ph type="title"/>
          </p:nvPr>
        </p:nvSpPr>
        <p:spPr/>
        <p:txBody>
          <a:bodyPr/>
          <a:lstStyle/>
          <a:p>
            <a:r>
              <a:rPr lang="en-US" dirty="0"/>
              <a:t>Career Clusters:   Resources</a:t>
            </a:r>
          </a:p>
        </p:txBody>
      </p:sp>
      <p:sp>
        <p:nvSpPr>
          <p:cNvPr id="3" name="Content Placeholder 2">
            <a:extLst>
              <a:ext uri="{FF2B5EF4-FFF2-40B4-BE49-F238E27FC236}">
                <a16:creationId xmlns:a16="http://schemas.microsoft.com/office/drawing/2014/main" id="{D22C312A-BE86-682C-B942-CC38FDD160E8}"/>
              </a:ext>
            </a:extLst>
          </p:cNvPr>
          <p:cNvSpPr>
            <a:spLocks noGrp="1"/>
          </p:cNvSpPr>
          <p:nvPr>
            <p:ph idx="1"/>
          </p:nvPr>
        </p:nvSpPr>
        <p:spPr>
          <a:xfrm>
            <a:off x="457200" y="1663701"/>
            <a:ext cx="8229600" cy="4308498"/>
          </a:xfrm>
        </p:spPr>
        <p:txBody>
          <a:bodyPr>
            <a:normAutofit fontScale="92500"/>
          </a:bodyPr>
          <a:lstStyle/>
          <a:p>
            <a:r>
              <a:rPr lang="en-US" dirty="0">
                <a:hlinkClick r:id="rId2"/>
              </a:rPr>
              <a:t>https://careertech.org/career-clusters/</a:t>
            </a:r>
            <a:r>
              <a:rPr lang="en-US" dirty="0"/>
              <a:t> </a:t>
            </a:r>
          </a:p>
          <a:p>
            <a:pPr marL="0" indent="0">
              <a:buNone/>
            </a:pPr>
            <a:endParaRPr lang="en-US" dirty="0"/>
          </a:p>
          <a:p>
            <a:r>
              <a:rPr lang="en-US" dirty="0">
                <a:hlinkClick r:id="rId3"/>
              </a:rPr>
              <a:t>https://careertech.org/wp-content/uploads/2025/06/Guidebook-National-Career-Clusters-Framework.pdf</a:t>
            </a:r>
            <a:r>
              <a:rPr lang="en-US" dirty="0"/>
              <a:t>     (</a:t>
            </a:r>
            <a:r>
              <a:rPr lang="en-US" sz="2400" i="1" dirty="0"/>
              <a:t>English version</a:t>
            </a:r>
            <a:r>
              <a:rPr lang="en-US" dirty="0"/>
              <a:t>)</a:t>
            </a:r>
          </a:p>
          <a:p>
            <a:pPr marL="0" indent="0">
              <a:buNone/>
            </a:pPr>
            <a:endParaRPr lang="en-US" dirty="0"/>
          </a:p>
          <a:p>
            <a:r>
              <a:rPr lang="en-US" dirty="0">
                <a:hlinkClick r:id="rId4"/>
              </a:rPr>
              <a:t>https://careertech.org/wp-content/uploads/2025/07/ESP_Guidebook_National_Career_Clusters_Framework_07_2025.pdf</a:t>
            </a:r>
            <a:r>
              <a:rPr lang="en-US" dirty="0"/>
              <a:t>  (</a:t>
            </a:r>
            <a:r>
              <a:rPr lang="en-US" sz="2400" i="1" dirty="0"/>
              <a:t>Spanish Version</a:t>
            </a:r>
            <a:r>
              <a:rPr lang="en-US" dirty="0"/>
              <a:t>)</a:t>
            </a:r>
          </a:p>
          <a:p>
            <a:endParaRPr lang="en-US" dirty="0"/>
          </a:p>
        </p:txBody>
      </p:sp>
    </p:spTree>
    <p:extLst>
      <p:ext uri="{BB962C8B-B14F-4D97-AF65-F5344CB8AC3E}">
        <p14:creationId xmlns:p14="http://schemas.microsoft.com/office/powerpoint/2010/main" val="4237690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B527-33CE-F2F7-126C-69A665620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1FF774-932B-A35A-3D4E-F208966B9DF5}"/>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62FA64E4-F824-2E48-7DF0-2269588E9F5E}"/>
              </a:ext>
            </a:extLst>
          </p:cNvPr>
          <p:cNvPicPr>
            <a:picLocks noGrp="1" noChangeAspect="1"/>
          </p:cNvPicPr>
          <p:nvPr>
            <p:ph idx="1"/>
          </p:nvPr>
        </p:nvPicPr>
        <p:blipFill>
          <a:blip r:embed="rId2"/>
          <a:stretch>
            <a:fillRect/>
          </a:stretch>
        </p:blipFill>
        <p:spPr>
          <a:xfrm>
            <a:off x="1115933" y="1284514"/>
            <a:ext cx="6770464" cy="4953000"/>
          </a:xfrm>
        </p:spPr>
      </p:pic>
    </p:spTree>
    <p:extLst>
      <p:ext uri="{BB962C8B-B14F-4D97-AF65-F5344CB8AC3E}">
        <p14:creationId xmlns:p14="http://schemas.microsoft.com/office/powerpoint/2010/main" val="1964245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15" y="857251"/>
            <a:ext cx="9143985" cy="51434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143000" y="1699021"/>
            <a:ext cx="6858000" cy="2175389"/>
          </a:xfrm>
          <a:prstGeom prst="rect">
            <a:avLst/>
          </a:prstGeom>
        </p:spPr>
        <p:txBody>
          <a:bodyPr rot="0" spcFirstLastPara="0" vertOverflow="overflow" horzOverflow="overflow" vert="horz" lIns="68580" tIns="34290" rIns="68580" bIns="34290" numCol="1" spcCol="0" rtlCol="0" fromWordArt="0" anchor="b" anchorCtr="0" forceAA="0" compatLnSpc="1">
            <a:prstTxWarp prst="textNoShape">
              <a:avLst/>
            </a:prstTxWarp>
            <a:normAutofit/>
          </a:bodyPr>
          <a:lstStyle/>
          <a:p>
            <a:pPr algn="ctr">
              <a:lnSpc>
                <a:spcPct val="90000"/>
              </a:lnSpc>
              <a:spcBef>
                <a:spcPct val="0"/>
              </a:spcBef>
              <a:spcAft>
                <a:spcPts val="450"/>
              </a:spcAft>
            </a:pPr>
            <a:r>
              <a:rPr lang="en-US" sz="4500" b="1">
                <a:solidFill>
                  <a:srgbClr val="009876"/>
                </a:solidFill>
                <a:latin typeface="+mj-lt"/>
                <a:ea typeface="+mj-ea"/>
                <a:cs typeface="+mj-cs"/>
              </a:rPr>
              <a:t>Questions?</a:t>
            </a:r>
            <a:endParaRPr lang="en-US" sz="45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616105" y="1159727"/>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7369562" y="3083312"/>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2602415" y="1780013"/>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2567567" y="4393581"/>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5188104" y="2065765"/>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396690" y="3919654"/>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5822330" y="3954501"/>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6839878" y="1055184"/>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4574787" y="4323885"/>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4045105" y="1417600"/>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6526251" y="1738196"/>
            <a:ext cx="1053791"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6600" dirty="0">
                <a:solidFill>
                  <a:srgbClr val="FDB525"/>
                </a:solidFill>
                <a:cs typeface="Calibri"/>
              </a:rPr>
              <a:t>?</a:t>
            </a:r>
          </a:p>
        </p:txBody>
      </p:sp>
      <p:sp>
        <p:nvSpPr>
          <p:cNvPr id="21" name="Rectangle 2">
            <a:extLst>
              <a:ext uri="{FF2B5EF4-FFF2-40B4-BE49-F238E27FC236}">
                <a16:creationId xmlns:a16="http://schemas.microsoft.com/office/drawing/2014/main" id="{ACF7EE92-600D-48D0-94B7-C94BA543AB6C}"/>
              </a:ext>
            </a:extLst>
          </p:cNvPr>
          <p:cNvSpPr txBox="1">
            <a:spLocks noChangeArrowheads="1"/>
          </p:cNvSpPr>
          <p:nvPr/>
        </p:nvSpPr>
        <p:spPr>
          <a:xfrm>
            <a:off x="457200" y="139614"/>
            <a:ext cx="7131050" cy="954348"/>
          </a:xfrm>
          <a:prstGeom prst="rect">
            <a:avLst/>
          </a:prstGeom>
        </p:spPr>
        <p:txBody>
          <a:bodyPr/>
          <a:lst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a:lstStyle>
          <a:p>
            <a:r>
              <a:rPr lang="en-US" altLang="en-US"/>
              <a:t>Questions?</a:t>
            </a:r>
            <a:endParaRPr lang="en-US" altLang="en-US" dirty="0"/>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CB618-CC8C-56F2-A987-AD9EDABA8F4F}"/>
              </a:ext>
            </a:extLst>
          </p:cNvPr>
          <p:cNvSpPr>
            <a:spLocks noGrp="1"/>
          </p:cNvSpPr>
          <p:nvPr>
            <p:ph type="title"/>
          </p:nvPr>
        </p:nvSpPr>
        <p:spPr/>
        <p:txBody>
          <a:bodyPr/>
          <a:lstStyle/>
          <a:p>
            <a:r>
              <a:rPr lang="en-US" b="1" dirty="0"/>
              <a:t>CTE Releases Modernized Career Clusters Framework</a:t>
            </a:r>
            <a:endParaRPr lang="en-US" dirty="0"/>
          </a:p>
        </p:txBody>
      </p:sp>
      <p:sp>
        <p:nvSpPr>
          <p:cNvPr id="3" name="Slide Number Placeholder 2">
            <a:extLst>
              <a:ext uri="{FF2B5EF4-FFF2-40B4-BE49-F238E27FC236}">
                <a16:creationId xmlns:a16="http://schemas.microsoft.com/office/drawing/2014/main" id="{79FB09AB-3A83-4F25-C6E7-9128350CEB10}"/>
              </a:ext>
            </a:extLst>
          </p:cNvPr>
          <p:cNvSpPr>
            <a:spLocks noGrp="1"/>
          </p:cNvSpPr>
          <p:nvPr>
            <p:ph type="sldNum" sz="quarter" idx="4"/>
          </p:nvPr>
        </p:nvSpPr>
        <p:spPr/>
        <p:txBody>
          <a:bodyPr/>
          <a:lstStyle/>
          <a:p>
            <a:fld id="{941BE8DD-6BA1-AD43-8321-0CEB068BCC7D}" type="slidenum">
              <a:rPr lang="en-US" smtClean="0"/>
              <a:pPr/>
              <a:t>7</a:t>
            </a:fld>
            <a:endParaRPr lang="en-US" dirty="0"/>
          </a:p>
        </p:txBody>
      </p:sp>
      <p:sp>
        <p:nvSpPr>
          <p:cNvPr id="4" name="Content Placeholder 3">
            <a:extLst>
              <a:ext uri="{FF2B5EF4-FFF2-40B4-BE49-F238E27FC236}">
                <a16:creationId xmlns:a16="http://schemas.microsoft.com/office/drawing/2014/main" id="{4A76649D-CA80-3B2A-1866-E99B4B92DED7}"/>
              </a:ext>
            </a:extLst>
          </p:cNvPr>
          <p:cNvSpPr>
            <a:spLocks noGrp="1"/>
          </p:cNvSpPr>
          <p:nvPr>
            <p:ph sz="quarter" idx="10"/>
          </p:nvPr>
        </p:nvSpPr>
        <p:spPr>
          <a:xfrm>
            <a:off x="457200" y="1295401"/>
            <a:ext cx="8229600" cy="5225142"/>
          </a:xfrm>
        </p:spPr>
        <p:txBody>
          <a:bodyPr>
            <a:normAutofit fontScale="85000" lnSpcReduction="10000"/>
          </a:bodyPr>
          <a:lstStyle/>
          <a:p>
            <a:pPr marL="0" indent="0">
              <a:buNone/>
            </a:pPr>
            <a:r>
              <a:rPr lang="en-US" dirty="0"/>
              <a:t>It will be up to each state how it uses the new Framework. While most states used the previous iteration in some form, variations were made to reflect the needs of states and local communities. </a:t>
            </a:r>
          </a:p>
          <a:p>
            <a:pPr marL="0" indent="0">
              <a:buNone/>
            </a:pPr>
            <a:r>
              <a:rPr lang="en-US" dirty="0"/>
              <a:t>States may adopt the new Framework in whole or in part or decide to use it in different ways.</a:t>
            </a:r>
          </a:p>
          <a:p>
            <a:pPr marL="0" indent="0">
              <a:buNone/>
            </a:pPr>
            <a:r>
              <a:rPr lang="en-US" dirty="0"/>
              <a:t>One policy implication of the new Framework is for federal reporting. The </a:t>
            </a:r>
            <a:r>
              <a:rPr lang="en-US" u="sng" dirty="0"/>
              <a:t>U.S. Department of Education </a:t>
            </a:r>
            <a:r>
              <a:rPr lang="en-US" dirty="0"/>
              <a:t>will require states to align Perkins data with the modernized Framework starting with the 2025-26 academic year and submit data for the federal Perkins Consolidated Annual Report (CAR) starting in January 2027. </a:t>
            </a:r>
          </a:p>
          <a:p>
            <a:pPr marL="0" indent="0">
              <a:buNone/>
            </a:pPr>
            <a:r>
              <a:rPr lang="en-US" dirty="0"/>
              <a:t>This will not necessarily require any programmatic changes but rather cross-walking current programs to the new Clusters for reporting on student enrollment and performance.</a:t>
            </a:r>
          </a:p>
        </p:txBody>
      </p:sp>
    </p:spTree>
    <p:extLst>
      <p:ext uri="{BB962C8B-B14F-4D97-AF65-F5344CB8AC3E}">
        <p14:creationId xmlns:p14="http://schemas.microsoft.com/office/powerpoint/2010/main" val="3875870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91731B-F3AF-3B3F-2A7A-97688EB3CE8A}"/>
              </a:ext>
            </a:extLst>
          </p:cNvPr>
          <p:cNvSpPr>
            <a:spLocks noGrp="1"/>
          </p:cNvSpPr>
          <p:nvPr>
            <p:ph type="sldNum" sz="quarter" idx="4"/>
          </p:nvPr>
        </p:nvSpPr>
        <p:spPr/>
        <p:txBody>
          <a:bodyPr/>
          <a:lstStyle/>
          <a:p>
            <a:fld id="{941BE8DD-6BA1-AD43-8321-0CEB068BCC7D}" type="slidenum">
              <a:rPr lang="en-US" smtClean="0"/>
              <a:pPr/>
              <a:t>8</a:t>
            </a:fld>
            <a:endParaRPr lang="en-US" dirty="0"/>
          </a:p>
        </p:txBody>
      </p:sp>
      <p:sp>
        <p:nvSpPr>
          <p:cNvPr id="4" name="Content Placeholder 3">
            <a:extLst>
              <a:ext uri="{FF2B5EF4-FFF2-40B4-BE49-F238E27FC236}">
                <a16:creationId xmlns:a16="http://schemas.microsoft.com/office/drawing/2014/main" id="{0994BFE2-A300-2202-9C4B-720BFADEF0BD}"/>
              </a:ext>
            </a:extLst>
          </p:cNvPr>
          <p:cNvSpPr>
            <a:spLocks noGrp="1"/>
          </p:cNvSpPr>
          <p:nvPr>
            <p:ph sz="quarter" idx="10"/>
          </p:nvPr>
        </p:nvSpPr>
        <p:spPr>
          <a:xfrm>
            <a:off x="457200" y="1284515"/>
            <a:ext cx="8229600" cy="5181600"/>
          </a:xfrm>
        </p:spPr>
        <p:txBody>
          <a:bodyPr>
            <a:normAutofit fontScale="92500" lnSpcReduction="10000"/>
          </a:bodyPr>
          <a:lstStyle/>
          <a:p>
            <a:pPr marL="0" indent="0">
              <a:buNone/>
            </a:pPr>
            <a:r>
              <a:rPr lang="en-US" dirty="0"/>
              <a:t>To support implementation, Advance CTE has developed a suite of resources, including explainers, messaging tools, and a crosswalk listing each Career Cluster and Sub-Cluster with corresponding North American Industry Classification System (NAICS), Standard Occupational Classification System (SOC) and Classification of Instructional Programs (CIP) codes. The organization will also be providing ongoing implementation support.</a:t>
            </a:r>
          </a:p>
          <a:p>
            <a:pPr marL="0" indent="0">
              <a:buNone/>
            </a:pPr>
            <a:r>
              <a:rPr lang="en-US" dirty="0"/>
              <a:t>The modernization of the Framework has been a two-year process, incorporating feedback from more than 4,000 people across state and local secondary and postsecondary leaders, employers, national organizations including educator groups and career technical student organizations, CTE instructors, and other partners.</a:t>
            </a:r>
          </a:p>
          <a:p>
            <a:endParaRPr lang="en-US" dirty="0"/>
          </a:p>
        </p:txBody>
      </p:sp>
      <p:sp>
        <p:nvSpPr>
          <p:cNvPr id="5" name="Title 1">
            <a:extLst>
              <a:ext uri="{FF2B5EF4-FFF2-40B4-BE49-F238E27FC236}">
                <a16:creationId xmlns:a16="http://schemas.microsoft.com/office/drawing/2014/main" id="{56196E39-AC1A-D5E6-5D3E-68A7662CF34D}"/>
              </a:ext>
            </a:extLst>
          </p:cNvPr>
          <p:cNvSpPr>
            <a:spLocks noGrp="1"/>
          </p:cNvSpPr>
          <p:nvPr>
            <p:ph type="title"/>
          </p:nvPr>
        </p:nvSpPr>
        <p:spPr>
          <a:xfrm>
            <a:off x="457200" y="139614"/>
            <a:ext cx="7131050" cy="954348"/>
          </a:xfrm>
        </p:spPr>
        <p:txBody>
          <a:bodyPr/>
          <a:lstStyle/>
          <a:p>
            <a:r>
              <a:rPr lang="en-US" b="1" dirty="0"/>
              <a:t>CTE Releases Modernized Career Clusters Framework     </a:t>
            </a:r>
            <a:r>
              <a:rPr lang="en-US" sz="2400" b="1" dirty="0"/>
              <a:t>(cont.)</a:t>
            </a:r>
            <a:endParaRPr lang="en-US" sz="2400" dirty="0"/>
          </a:p>
        </p:txBody>
      </p:sp>
    </p:spTree>
    <p:extLst>
      <p:ext uri="{BB962C8B-B14F-4D97-AF65-F5344CB8AC3E}">
        <p14:creationId xmlns:p14="http://schemas.microsoft.com/office/powerpoint/2010/main" val="1665834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1400C-F739-C3EA-8D18-21733E50B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CCB7D0-D420-6BAB-E090-9E114138C787}"/>
              </a:ext>
            </a:extLst>
          </p:cNvPr>
          <p:cNvSpPr>
            <a:spLocks noGrp="1"/>
          </p:cNvSpPr>
          <p:nvPr>
            <p:ph type="title"/>
          </p:nvPr>
        </p:nvSpPr>
        <p:spPr/>
        <p:txBody>
          <a:bodyPr/>
          <a:lstStyle/>
          <a:p>
            <a:r>
              <a:rPr lang="en-US" dirty="0"/>
              <a:t>Career Clusters</a:t>
            </a:r>
          </a:p>
        </p:txBody>
      </p:sp>
      <p:pic>
        <p:nvPicPr>
          <p:cNvPr id="5" name="Content Placeholder 4">
            <a:extLst>
              <a:ext uri="{FF2B5EF4-FFF2-40B4-BE49-F238E27FC236}">
                <a16:creationId xmlns:a16="http://schemas.microsoft.com/office/drawing/2014/main" id="{68F42711-7D9E-14F2-CA41-B48D0B1AF9B9}"/>
              </a:ext>
            </a:extLst>
          </p:cNvPr>
          <p:cNvPicPr>
            <a:picLocks noGrp="1" noChangeAspect="1"/>
          </p:cNvPicPr>
          <p:nvPr>
            <p:ph idx="1"/>
          </p:nvPr>
        </p:nvPicPr>
        <p:blipFill>
          <a:blip r:embed="rId2"/>
          <a:stretch>
            <a:fillRect/>
          </a:stretch>
        </p:blipFill>
        <p:spPr>
          <a:xfrm>
            <a:off x="199917" y="1611088"/>
            <a:ext cx="8835231" cy="4034692"/>
          </a:xfrm>
        </p:spPr>
      </p:pic>
    </p:spTree>
    <p:extLst>
      <p:ext uri="{BB962C8B-B14F-4D97-AF65-F5344CB8AC3E}">
        <p14:creationId xmlns:p14="http://schemas.microsoft.com/office/powerpoint/2010/main" val="238348523"/>
      </p:ext>
    </p:extLst>
  </p:cSld>
  <p:clrMapOvr>
    <a:masterClrMapping/>
  </p:clrMapOvr>
</p:sld>
</file>

<file path=ppt/theme/theme1.xml><?xml version="1.0" encoding="utf-8"?>
<a:theme xmlns:a="http://schemas.openxmlformats.org/drawingml/2006/main" name="Office Theme">
  <a:themeElements>
    <a:clrScheme name="MassHire">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SES 4 Managers Resets for PW and Unlock  2023 ppt" id="{AB5BAE6E-0687-40C4-B6CC-CC3EDA45B8BA}" vid="{4FE305AB-F640-4AF8-9F22-001AF39F9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5036446F218841831E389EE0ED1EE2" ma:contentTypeVersion="12" ma:contentTypeDescription="Create a new document." ma:contentTypeScope="" ma:versionID="afdb58e2014718c530122b30768bb0ae">
  <xsd:schema xmlns:xsd="http://www.w3.org/2001/XMLSchema" xmlns:xs="http://www.w3.org/2001/XMLSchema" xmlns:p="http://schemas.microsoft.com/office/2006/metadata/properties" xmlns:ns2="f8197ce3-f327-445f-9ae6-74b08f5a20a9" xmlns:ns3="69eef59b-4fb6-4551-80fa-880d5adf8c10" targetNamespace="http://schemas.microsoft.com/office/2006/metadata/properties" ma:root="true" ma:fieldsID="026bd1217e355ff7e2f1f693b614d6df" ns2:_="" ns3:_="">
    <xsd:import namespace="f8197ce3-f327-445f-9ae6-74b08f5a20a9"/>
    <xsd:import namespace="69eef59b-4fb6-4551-80fa-880d5adf8c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97ce3-f327-445f-9ae6-74b08f5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eef59b-4fb6-4551-80fa-880d5adf8c1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2c101-171c-4685-bb13-f9d5109e079d}" ma:internalName="TaxCatchAll" ma:showField="CatchAllData" ma:web="69eef59b-4fb6-4551-80fa-880d5adf8c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197ce3-f327-445f-9ae6-74b08f5a20a9">
      <Terms xmlns="http://schemas.microsoft.com/office/infopath/2007/PartnerControls"/>
    </lcf76f155ced4ddcb4097134ff3c332f>
    <TaxCatchAll xmlns="69eef59b-4fb6-4551-80fa-880d5adf8c10" xsi:nil="true"/>
  </documentManagement>
</p:properties>
</file>

<file path=customXml/itemProps1.xml><?xml version="1.0" encoding="utf-8"?>
<ds:datastoreItem xmlns:ds="http://schemas.openxmlformats.org/officeDocument/2006/customXml" ds:itemID="{7B513E60-DC32-47A8-9874-488A38142A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197ce3-f327-445f-9ae6-74b08f5a20a9"/>
    <ds:schemaRef ds:uri="69eef59b-4fb6-4551-80fa-880d5adf8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5F8852-C6D8-421D-A2D1-7E9F33E73573}">
  <ds:schemaRefs>
    <ds:schemaRef ds:uri="http://schemas.microsoft.com/sharepoint/v3/contenttype/forms"/>
  </ds:schemaRefs>
</ds:datastoreItem>
</file>

<file path=customXml/itemProps3.xml><?xml version="1.0" encoding="utf-8"?>
<ds:datastoreItem xmlns:ds="http://schemas.openxmlformats.org/officeDocument/2006/customXml" ds:itemID="{E55DC7F5-9603-49FF-9DE2-6A8CCA3DA436}">
  <ds:schemaRefs>
    <ds:schemaRef ds:uri="http://purl.org/dc/elements/1.1/"/>
    <ds:schemaRef ds:uri="http://schemas.microsoft.com/office/2006/metadata/properties"/>
    <ds:schemaRef ds:uri="http://purl.org/dc/terms/"/>
    <ds:schemaRef ds:uri="67c3c36e-fc25-4c3d-aaae-22fd2ed05591"/>
    <ds:schemaRef ds:uri="57c4ec8b-a22b-49c8-bff1-1ccfcb8122c5"/>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 ds:uri="f8197ce3-f327-445f-9ae6-74b08f5a20a9"/>
    <ds:schemaRef ds:uri="69eef59b-4fb6-4551-80fa-880d5adf8c10"/>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MOSES 4 Managers template</Template>
  <TotalTime>458</TotalTime>
  <Words>2369</Words>
  <Application>Microsoft Office PowerPoint</Application>
  <PresentationFormat>On-screen Show (4:3)</PresentationFormat>
  <Paragraphs>232</Paragraphs>
  <Slides>66</Slides>
  <Notes>1</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  Career Clusters Redesigned   </vt:lpstr>
      <vt:lpstr>Housekeeping</vt:lpstr>
      <vt:lpstr>The National Career Clusters®</vt:lpstr>
      <vt:lpstr>The National Career Clusters®</vt:lpstr>
      <vt:lpstr>Career Clusters:       Career One Stop </vt:lpstr>
      <vt:lpstr>Department of Labor CTE 14 Career Clusters</vt:lpstr>
      <vt:lpstr>CTE Releases Modernized Career Clusters Framework</vt:lpstr>
      <vt:lpstr>CTE Releases Modernized Career Clusters Framework     (cont.)</vt:lpstr>
      <vt:lpstr>Career Clusters</vt:lpstr>
      <vt:lpstr>Career Clusters</vt:lpstr>
      <vt:lpstr>Career Clusters</vt:lpstr>
      <vt:lpstr>Career Clusters</vt:lpstr>
      <vt:lpstr>Career Clusters:   Framework</vt:lpstr>
      <vt:lpstr>Career Clusters:   Framework</vt:lpstr>
      <vt:lpstr>Career Clusters:   Framework</vt:lpstr>
      <vt:lpstr>Career Clusters:   Framework</vt:lpstr>
      <vt:lpstr>Career Clusters:   Framework</vt:lpstr>
      <vt:lpstr>Career Clusters:   Framework</vt:lpstr>
      <vt:lpstr>The Framework </vt:lpstr>
      <vt:lpstr>The Framework</vt:lpstr>
      <vt:lpstr>Career Clusters</vt:lpstr>
      <vt:lpstr>Career Clusters</vt:lpstr>
      <vt:lpstr>Cross-Cutting Cluster | Digital Technology: Modernizing Industries &amp; Connecting Communities</vt:lpstr>
      <vt:lpstr>Career Clusters</vt:lpstr>
      <vt:lpstr>Cross-Cutting Cluster | Management &amp; Entrepreneurship: Driving Business Success Across All Industries Cluster</vt:lpstr>
      <vt:lpstr>Career Clusters</vt:lpstr>
      <vt:lpstr>Cross-Cutting Cluster | Marketing &amp; Sales: Improving Communication &amp; Connections</vt:lpstr>
      <vt:lpstr>Career Clusters</vt:lpstr>
      <vt:lpstr>Advanced Manufacturing: Engineering and Producing Tomorrow’s Solutions</vt:lpstr>
      <vt:lpstr>Career Clusters</vt:lpstr>
      <vt:lpstr>Agriculture: Cultivating Sustainability &amp; Nourishing the World</vt:lpstr>
      <vt:lpstr>Career Clusters</vt:lpstr>
      <vt:lpstr>Arts, Entertainment, &amp; Design: Inspiring Creativity, Innovation, &amp; Artistry</vt:lpstr>
      <vt:lpstr>Career Clusters</vt:lpstr>
      <vt:lpstr>Construction: Building Futures &amp; Pioneering Sustainable Horizons</vt:lpstr>
      <vt:lpstr>Career Clusters</vt:lpstr>
      <vt:lpstr>Education: Transforming Lives &amp; Enriching Futures Through Lifelong Learning </vt:lpstr>
      <vt:lpstr>Career Clusters</vt:lpstr>
      <vt:lpstr>Energy &amp; Natural Resources: Powering Progress &amp; Preserving Our Planet </vt:lpstr>
      <vt:lpstr>Career Clusters</vt:lpstr>
      <vt:lpstr>Financial Services: Empowering Financial Resilience </vt:lpstr>
      <vt:lpstr>Career Clusters</vt:lpstr>
      <vt:lpstr>Healthcare &amp; Human Services: Supporting the Whole Health of Individuals, Families, &amp; Communities </vt:lpstr>
      <vt:lpstr>Career Clusters</vt:lpstr>
      <vt:lpstr>Hospitality, Events &amp; Tourism: Unlocking Adventures &amp; Elevating Experiences </vt:lpstr>
      <vt:lpstr>Career Clusters</vt:lpstr>
      <vt:lpstr>Public Service &amp; Safety: Shaping, Serving, &amp; Protecting Our Communities </vt:lpstr>
      <vt:lpstr>Career Clusters</vt:lpstr>
      <vt:lpstr>Supply Chain &amp; Transportation: Driving Efficiency &amp; Streamlining Tomorrow’s Transport </vt:lpstr>
      <vt:lpstr>Career Clusters</vt:lpstr>
      <vt:lpstr>Career Clusters:     CIS 360 Updates</vt:lpstr>
      <vt:lpstr>CIS Updates</vt:lpstr>
      <vt:lpstr>CIS Updates</vt:lpstr>
      <vt:lpstr>CIS Updates</vt:lpstr>
      <vt:lpstr>CIS Updates</vt:lpstr>
      <vt:lpstr>CIS Updates</vt:lpstr>
      <vt:lpstr>CIS Updates</vt:lpstr>
      <vt:lpstr>CIS Updates</vt:lpstr>
      <vt:lpstr>CIS Updates</vt:lpstr>
      <vt:lpstr>Career Clusters:      CIS 360 Updates coming</vt:lpstr>
      <vt:lpstr>Career Clusters:      CIS 360 Updates coming</vt:lpstr>
      <vt:lpstr>Career Clusters:      CIS 360 Updates coming</vt:lpstr>
      <vt:lpstr>Materials </vt:lpstr>
      <vt:lpstr>Career Clusters:   Resources</vt:lpstr>
      <vt:lpstr>Career Clusters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Cartier, Thomas (DCS)</dc:creator>
  <cp:lastModifiedBy>Cartier, Thomas (DCS)</cp:lastModifiedBy>
  <cp:revision>2</cp:revision>
  <cp:lastPrinted>2019-08-09T12:46:22Z</cp:lastPrinted>
  <dcterms:created xsi:type="dcterms:W3CDTF">2025-06-18T14:54:56Z</dcterms:created>
  <dcterms:modified xsi:type="dcterms:W3CDTF">2025-08-12T18:56:22Z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0x010100A95036446F218841831E389EE0ED1EE2</vt:lpwstr>
  </property>
  <property fmtid="{D5CDD505-2E9C-101B-9397-08002B2CF9AE}" pid="3" name="MediaServiceImageTags">
    <vt:lpwstr/>
  </property>
</Properties>
</file>