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9.xml" ContentType="application/inkml+xml"/>
  <Override PartName="/ppt/ink/ink10.xml" ContentType="application/inkml+xml"/>
  <Override PartName="/ppt/notesSlides/notesSlide2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24.xml" ContentType="application/vnd.openxmlformats-officedocument.presentationml.notesSlide+xml"/>
  <Override PartName="/ppt/ink/ink14.xml" ContentType="application/inkml+xml"/>
  <Override PartName="/ppt/ink/ink1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6.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29.xml" ContentType="application/vnd.openxmlformats-officedocument.presentationml.notesSlide+xml"/>
  <Override PartName="/ppt/ink/ink21.xml" ContentType="application/inkml+xml"/>
  <Override PartName="/ppt/ink/ink22.xml" ContentType="application/inkml+xml"/>
  <Override PartName="/ppt/notesSlides/notesSlide30.xml" ContentType="application/vnd.openxmlformats-officedocument.presentationml.notesSlide+xml"/>
  <Override PartName="/ppt/ink/ink23.xml" ContentType="application/inkml+xml"/>
  <Override PartName="/ppt/ink/ink24.xml" ContentType="application/inkml+xml"/>
  <Override PartName="/ppt/notesSlides/notesSlide31.xml" ContentType="application/vnd.openxmlformats-officedocument.presentationml.notesSlide+xml"/>
  <Override PartName="/ppt/ink/ink25.xml" ContentType="application/inkml+xml"/>
  <Override PartName="/ppt/ink/ink26.xml" ContentType="application/inkml+xml"/>
  <Override PartName="/ppt/notesSlides/notesSlide32.xml" ContentType="application/vnd.openxmlformats-officedocument.presentationml.notesSlide+xml"/>
  <Override PartName="/ppt/ink/ink27.xml" ContentType="application/inkml+xml"/>
  <Override PartName="/ppt/ink/ink28.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364" r:id="rId5"/>
    <p:sldId id="256" r:id="rId6"/>
    <p:sldId id="339" r:id="rId7"/>
    <p:sldId id="363" r:id="rId8"/>
    <p:sldId id="312" r:id="rId9"/>
    <p:sldId id="337" r:id="rId10"/>
    <p:sldId id="291" r:id="rId11"/>
    <p:sldId id="325" r:id="rId12"/>
    <p:sldId id="372" r:id="rId13"/>
    <p:sldId id="373" r:id="rId14"/>
    <p:sldId id="326" r:id="rId15"/>
    <p:sldId id="295" r:id="rId16"/>
    <p:sldId id="353" r:id="rId17"/>
    <p:sldId id="340" r:id="rId18"/>
    <p:sldId id="324" r:id="rId19"/>
    <p:sldId id="341" r:id="rId20"/>
    <p:sldId id="342" r:id="rId21"/>
    <p:sldId id="375" r:id="rId22"/>
    <p:sldId id="376" r:id="rId23"/>
    <p:sldId id="327" r:id="rId24"/>
    <p:sldId id="300" r:id="rId25"/>
    <p:sldId id="344" r:id="rId26"/>
    <p:sldId id="343" r:id="rId27"/>
    <p:sldId id="345" r:id="rId28"/>
    <p:sldId id="346" r:id="rId29"/>
    <p:sldId id="377" r:id="rId30"/>
    <p:sldId id="378" r:id="rId31"/>
    <p:sldId id="379" r:id="rId32"/>
    <p:sldId id="329" r:id="rId33"/>
    <p:sldId id="352" r:id="rId34"/>
    <p:sldId id="370" r:id="rId35"/>
    <p:sldId id="356" r:id="rId36"/>
    <p:sldId id="354" r:id="rId37"/>
    <p:sldId id="357" r:id="rId38"/>
    <p:sldId id="380" r:id="rId39"/>
    <p:sldId id="381" r:id="rId40"/>
    <p:sldId id="382" r:id="rId41"/>
    <p:sldId id="383" r:id="rId42"/>
    <p:sldId id="384" r:id="rId43"/>
    <p:sldId id="386" r:id="rId44"/>
    <p:sldId id="387" r:id="rId45"/>
    <p:sldId id="306" r:id="rId46"/>
    <p:sldId id="385" r:id="rId47"/>
    <p:sldId id="305" r:id="rId48"/>
    <p:sldId id="371" r:id="rId49"/>
    <p:sldId id="314" r:id="rId5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4CF"/>
    <a:srgbClr val="0000FF"/>
    <a:srgbClr val="003B5D"/>
    <a:srgbClr val="009876"/>
    <a:srgbClr val="06034B"/>
    <a:srgbClr val="001998"/>
    <a:srgbClr val="223651"/>
    <a:srgbClr val="139876"/>
    <a:srgbClr val="7D3379"/>
    <a:srgbClr val="112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F5E2B-EDE9-4C54-B054-F8B3B7503C24}" v="13" dt="2026-01-09T16:59:00.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a:solidFill>
                <a:schemeClr val="tx2"/>
              </a:solidFill>
            </a:rPr>
            <a:t>SWIS</a:t>
          </a: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a:solidFill>
                <a:schemeClr val="tx2"/>
              </a:solidFill>
            </a:rPr>
            <a:t>DUA</a:t>
          </a: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pt>
    <dgm:pt modelId="{C572354B-A7D6-4D9C-A5A9-1736475A117D}" type="pres">
      <dgm:prSet presAssocID="{627B3843-719B-4586-B3CA-B2DEF786CE6D}" presName="textCenter" presStyleLbl="node1" presStyleIdx="0" presStyleCnt="6" custLinFactX="-4854" custLinFactNeighborX="-100000" custLinFactNeighborY="-13897"/>
      <dgm:spPr/>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897" custLinFactNeighborY="4853"/>
      <dgm:spPr/>
    </dgm:pt>
    <dgm:pt modelId="{A5F6B457-32FC-4C31-846C-B75A16953469}" type="pres">
      <dgm:prSet presAssocID="{E510AE9E-D44D-447C-B174-7141F19EAECD}" presName="Name144" presStyleLbl="parChTrans1D2" presStyleIdx="0" presStyleCnt="3"/>
      <dgm:spPr/>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5191" custLinFactNeighborY="308"/>
      <dgm:spPr/>
    </dgm:pt>
    <dgm:pt modelId="{E38BAC33-6EC4-4252-9B99-14C3E58711F3}" type="pres">
      <dgm:prSet presAssocID="{9A68945F-E133-4384-9358-AD11C6A44104}" presName="Name218" presStyleLbl="parChTrans1D3" presStyleIdx="0" presStyleCnt="2"/>
      <dgm:spPr/>
    </dgm:pt>
    <dgm:pt modelId="{EF2B0B2A-9D29-4ACE-ABDC-2FE5ABF2DA31}" type="pres">
      <dgm:prSet presAssocID="{DC961609-9BA9-4943-9987-53B53AC1A5C5}" presName="text2" presStyleLbl="node1" presStyleIdx="3" presStyleCnt="6" custRadScaleRad="208189" custRadScaleInc="2567">
        <dgm:presLayoutVars>
          <dgm:bulletEnabled val="1"/>
        </dgm:presLayoutVars>
      </dgm:prSet>
      <dgm:spPr/>
    </dgm:pt>
    <dgm:pt modelId="{47D54E9C-E93E-4E11-8D44-DDFEB58E28DC}" type="pres">
      <dgm:prSet presAssocID="{42AAA98C-139B-4E0C-9331-4AB865B37858}" presName="Name218" presStyleLbl="parChTrans1D3" presStyleIdx="1" presStyleCnt="2"/>
      <dgm:spPr/>
    </dgm:pt>
    <dgm:pt modelId="{02D16622-CE38-44F3-ACB7-AA125AD78E1C}" type="pres">
      <dgm:prSet presAssocID="{CD35E737-BB42-4949-84DD-03A2571BB821}" presName="text2" presStyleLbl="node1" presStyleIdx="4" presStyleCnt="6" custRadScaleRad="215048" custRadScaleInc="-69119">
        <dgm:presLayoutVars>
          <dgm:bulletEnabled val="1"/>
        </dgm:presLayoutVars>
      </dgm:prSet>
      <dgm:spPr/>
    </dgm:pt>
    <dgm:pt modelId="{B60D232C-3004-4836-B9C8-F536C1287383}" type="pres">
      <dgm:prSet presAssocID="{AEEC874C-7B5D-4A0D-B29D-9CA2C69973A5}" presName="Name221" presStyleLbl="parChTrans1D2" presStyleIdx="1" presStyleCnt="3"/>
      <dgm:spPr/>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87470" custLinFactNeighborY="-9885"/>
      <dgm:spPr/>
    </dgm:pt>
    <dgm:pt modelId="{028FFA5E-DE8E-40EC-A791-1C3CBC5B37E1}" type="pres">
      <dgm:prSet presAssocID="{A748EA30-7388-49FD-8C83-064768BB80F6}" presName="Name288" presStyleLbl="parChTrans1D2" presStyleIdx="2" presStyleCnt="3"/>
      <dgm:spPr/>
    </dgm:pt>
  </dgm:ptLst>
  <dgm:cxnLst>
    <dgm:cxn modelId="{7F387A1D-0BAE-4F37-B66E-CEDB75D2441B}" type="presOf" srcId="{9A68945F-E133-4384-9358-AD11C6A44104}" destId="{E38BAC33-6EC4-4252-9B99-14C3E58711F3}"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7B6CDD21-5896-42FA-9167-1C04BC471FDB}" type="presOf" srcId="{0558D449-D445-4D51-96BD-D3C812720710}" destId="{6609FD82-6277-498A-91F7-8E380CB8023F}" srcOrd="0" destOrd="0" presId="urn:microsoft.com/office/officeart/2008/layout/RadialCluster"/>
    <dgm:cxn modelId="{F953295D-64A6-4E3C-9C25-1952E4795B67}" srcId="{178859F0-E7AB-4523-98FB-5B9573C8C56A}" destId="{CD35E737-BB42-4949-84DD-03A2571BB821}" srcOrd="1" destOrd="0" parTransId="{42AAA98C-139B-4E0C-9331-4AB865B37858}" sibTransId="{C273B5FB-5000-49ED-95D0-5CBECF8FDD21}"/>
    <dgm:cxn modelId="{83A12C4E-54C1-4129-945A-CA6B5B874131}" type="presOf" srcId="{AEB4B39D-C19D-4F79-B25A-E6D4A1CACBD4}" destId="{1D1CC5BC-C539-42CA-9BD2-56988447A215}"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B8CC1C88-067B-4615-BBD7-6E6133EFA7E9}" srcId="{627B3843-719B-4586-B3CA-B2DEF786CE6D}" destId="{AEB4B39D-C19D-4F79-B25A-E6D4A1CACBD4}" srcOrd="0" destOrd="0" parTransId="{E510AE9E-D44D-447C-B174-7141F19EAECD}" sibTransId="{7E9D96FB-43F0-4EA8-9811-FF14435CDF2A}"/>
    <dgm:cxn modelId="{9634A589-9439-4A61-ABE7-A500DA45E4A4}" type="presOf" srcId="{627B3843-719B-4586-B3CA-B2DEF786CE6D}" destId="{C572354B-A7D6-4D9C-A5A9-1736475A117D}" srcOrd="0" destOrd="0" presId="urn:microsoft.com/office/officeart/2008/layout/RadialCluster"/>
    <dgm:cxn modelId="{F160229F-732B-41D9-BBD2-40C9709D71B0}" type="presOf" srcId="{42AAA98C-139B-4E0C-9331-4AB865B37858}" destId="{47D54E9C-E93E-4E11-8D44-DDFEB58E28DC}" srcOrd="0" destOrd="0" presId="urn:microsoft.com/office/officeart/2008/layout/RadialCluster"/>
    <dgm:cxn modelId="{3592FFA8-FBE8-4A57-84B5-1FCB74B7BB77}" type="presOf" srcId="{E510AE9E-D44D-447C-B174-7141F19EAECD}" destId="{A5F6B457-32FC-4C31-846C-B75A16953469}"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B38753CA-5C79-420C-AFC1-9C34E04EB0B6}" srcId="{178859F0-E7AB-4523-98FB-5B9573C8C56A}" destId="{DC961609-9BA9-4943-9987-53B53AC1A5C5}" srcOrd="0" destOrd="0" parTransId="{9A68945F-E133-4384-9358-AD11C6A44104}" sibTransId="{51063B4B-4627-4678-9EE7-3812B6049A7B}"/>
    <dgm:cxn modelId="{11E49CCC-CDA7-4AED-8207-3E043F11529C}" type="presOf" srcId="{B51F8A43-1761-4102-8793-573E135AB014}" destId="{F8A47E36-88AD-43E1-99EC-67794FD478A3}"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0EA8EEEF-B582-4916-A722-5DD0D9AFE477}" type="presOf" srcId="{AEEC874C-7B5D-4A0D-B29D-9CA2C69973A5}" destId="{B60D232C-3004-4836-B9C8-F536C1287383}" srcOrd="0" destOrd="0" presId="urn:microsoft.com/office/officeart/2008/layout/RadialCluster"/>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653587">
          <a:off x="1449726" y="1533750"/>
          <a:ext cx="369845" cy="0"/>
        </a:xfrm>
        <a:custGeom>
          <a:avLst/>
          <a:gdLst/>
          <a:ahLst/>
          <a:cxnLst/>
          <a:rect l="0" t="0" r="0" b="0"/>
          <a:pathLst>
            <a:path>
              <a:moveTo>
                <a:pt x="0" y="0"/>
              </a:moveTo>
              <a:lnTo>
                <a:pt x="369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336413">
          <a:off x="2361787" y="1551784"/>
          <a:ext cx="320491" cy="0"/>
        </a:xfrm>
        <a:custGeom>
          <a:avLst/>
          <a:gdLst/>
          <a:ahLst/>
          <a:cxnLst/>
          <a:rect l="0" t="0" r="0" b="0"/>
          <a:pathLst>
            <a:path>
              <a:moveTo>
                <a:pt x="0" y="0"/>
              </a:moveTo>
              <a:lnTo>
                <a:pt x="3204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5984645">
          <a:off x="1935101" y="962957"/>
          <a:ext cx="261174" cy="0"/>
        </a:xfrm>
        <a:custGeom>
          <a:avLst/>
          <a:gdLst/>
          <a:ahLst/>
          <a:cxnLst/>
          <a:rect l="0" t="0" r="0" b="0"/>
          <a:pathLst>
            <a:path>
              <a:moveTo>
                <a:pt x="0" y="0"/>
              </a:moveTo>
              <a:lnTo>
                <a:pt x="261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1809384" y="1093288"/>
          <a:ext cx="564359" cy="5643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PIRL</a:t>
          </a:r>
        </a:p>
      </dsp:txBody>
      <dsp:txXfrm>
        <a:off x="1836934" y="1120838"/>
        <a:ext cx="509259" cy="509259"/>
      </dsp:txXfrm>
    </dsp:sp>
    <dsp:sp modelId="{1D1CC5BC-C539-42CA-9BD2-56988447A215}">
      <dsp:nvSpPr>
        <dsp:cNvPr id="0" name=""/>
        <dsp:cNvSpPr/>
      </dsp:nvSpPr>
      <dsp:spPr>
        <a:xfrm>
          <a:off x="1689728" y="265267"/>
          <a:ext cx="699981" cy="56735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USDOL</a:t>
          </a:r>
        </a:p>
      </dsp:txBody>
      <dsp:txXfrm>
        <a:off x="1717424" y="292963"/>
        <a:ext cx="644589" cy="511966"/>
      </dsp:txXfrm>
    </dsp:sp>
    <dsp:sp modelId="{91172409-BCFA-4AB6-8679-5BDD9A670FCC}">
      <dsp:nvSpPr>
        <dsp:cNvPr id="0" name=""/>
        <dsp:cNvSpPr/>
      </dsp:nvSpPr>
      <dsp:spPr>
        <a:xfrm>
          <a:off x="2670321" y="1343714"/>
          <a:ext cx="1176874" cy="101965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Wage Data</a:t>
          </a:r>
        </a:p>
      </dsp:txBody>
      <dsp:txXfrm>
        <a:off x="2720096" y="1393489"/>
        <a:ext cx="1077324" cy="920101"/>
      </dsp:txXfrm>
    </dsp:sp>
    <dsp:sp modelId="{E38BAC33-6EC4-4252-9B99-14C3E58711F3}">
      <dsp:nvSpPr>
        <dsp:cNvPr id="0" name=""/>
        <dsp:cNvSpPr/>
      </dsp:nvSpPr>
      <dsp:spPr>
        <a:xfrm rot="20788640">
          <a:off x="3839820" y="1649816"/>
          <a:ext cx="532066" cy="0"/>
        </a:xfrm>
        <a:custGeom>
          <a:avLst/>
          <a:gdLst/>
          <a:ahLst/>
          <a:cxnLst/>
          <a:rect l="0" t="0" r="0" b="0"/>
          <a:pathLst>
            <a:path>
              <a:moveTo>
                <a:pt x="0" y="0"/>
              </a:moveTo>
              <a:lnTo>
                <a:pt x="532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4364512" y="1353081"/>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SWIS</a:t>
          </a:r>
        </a:p>
      </dsp:txBody>
      <dsp:txXfrm>
        <a:off x="4382970" y="1371539"/>
        <a:ext cx="341204" cy="341204"/>
      </dsp:txXfrm>
    </dsp:sp>
    <dsp:sp modelId="{47D54E9C-E93E-4E11-8D44-DDFEB58E28DC}">
      <dsp:nvSpPr>
        <dsp:cNvPr id="0" name=""/>
        <dsp:cNvSpPr/>
      </dsp:nvSpPr>
      <dsp:spPr>
        <a:xfrm rot="796080">
          <a:off x="3839493" y="2058518"/>
          <a:ext cx="577103" cy="0"/>
        </a:xfrm>
        <a:custGeom>
          <a:avLst/>
          <a:gdLst/>
          <a:ahLst/>
          <a:cxnLst/>
          <a:rect l="0" t="0" r="0" b="0"/>
          <a:pathLst>
            <a:path>
              <a:moveTo>
                <a:pt x="0" y="0"/>
              </a:moveTo>
              <a:lnTo>
                <a:pt x="5771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4408895" y="1980263"/>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DUA</a:t>
          </a:r>
        </a:p>
      </dsp:txBody>
      <dsp:txXfrm>
        <a:off x="4427353" y="1998721"/>
        <a:ext cx="341204" cy="341204"/>
      </dsp:txXfrm>
    </dsp:sp>
    <dsp:sp modelId="{F8A47E36-88AD-43E1-99EC-67794FD478A3}">
      <dsp:nvSpPr>
        <dsp:cNvPr id="0" name=""/>
        <dsp:cNvSpPr/>
      </dsp:nvSpPr>
      <dsp:spPr>
        <a:xfrm>
          <a:off x="104819" y="1343708"/>
          <a:ext cx="1355094" cy="97057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MOSES Data</a:t>
          </a:r>
        </a:p>
      </dsp:txBody>
      <dsp:txXfrm>
        <a:off x="152198" y="1391087"/>
        <a:ext cx="1260336" cy="87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5/1/2026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29.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1138 3,'-41'-1,"13"0,1 0,0 2,-1 1,1 1,0 2,0 0,-37 14,33-9,0-2,0 0,-51 4,70-11,-69 6,-141-6,92-4,95 3,16 1,0 0,0-2,0-1,1 0,-21-5,38 6,-1 0,0 1,0-1,0 1,1-1,-1 1,0 0,0 0,0 0,0 0,0 0,0 0,1 1,-1-1,0 1,0-1,0 1,0 0,1-1,-1 1,0 0,1 0,-1 0,1 0,-1 1,1-1,0 0,-2 2,2-1,1-1,-1 1,1 0,0-1,0 1,-1 0,1-1,0 1,0 0,0-1,1 1,-1 0,0-1,1 1,-1-1,1 1,-1 0,1-1,0 1,0-1,0 0,0 1,0-1,0 0,0 1,0-1,0 0,1 0,-1 0,0 0,1 0,1 1,6 3,0-1,0 0,0 0,1-1,-1 0,1 0,0-1,0-1,0 0,0 0,0 0,0-2,13-1,-6 2,-1 0,1 0,29 7,1 1,1-2,-1-2,1-3,60-4,-5 1,-23 0,110-15,-89 12,-25 3,-74 2,-1 0,1 0,0-1,0 1,0 0,0-1,0 1,0-1,0 0,0 0,-1 1,1-1,0 0,-1-1,3 0,-4 1,0 1,1-1,-1 0,1 1,-1-1,0 0,0 0,1 1,-1-1,0 0,0 1,0-1,0 0,0 0,0 1,0-1,0 0,0 0,0 1,-1-1,1 0,0 0,0 1,-1-1,1 0,-1 0,-1-2,0 0,0 0,-1 0,1 1,-1-1,0 1,0-1,0 1,0 0,0 0,0 0,-1 1,1-1,-5 0,-26-9,-50-8,70 17,0 1,0 0,1 1,-1 0,0 2,-25 4,-13 7,23-5,1-1,-1-1,0-2,-32 1,-50-4,-134-4,141-19,84 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53.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963 0,'-870'0,"862"0,0 1,0-1,0 1,0 1,0-1,-11 5,18-6,-1 1,1-1,0 1,-1 0,1-1,0 1,-1 0,1 0,0 0,0 0,0 0,0 0,0 0,0 0,0 1,0-1,0 0,1 1,-1-1,0 0,1 1,-1-1,1 1,0-1,-1 1,1-1,0 1,0-1,0 1,0-1,0 1,0-1,0 1,1-1,-1 1,1-1,-1 1,1-1,-1 0,1 1,1 1,25 46,8 22,-33-68,-1 0,1 0,0-1,-1 1,1 0,0 0,1-1,-1 1,0-1,1 0,-1 0,1 0,0 0,0 0,0-1,0 1,0-1,6 2,5 1,0-1,0 0,18 1,10 1,12 2,2-2,-1-3,65-5,-7 0,-32 5,91-4,-167 1,-1 1,1-1,-1 1,0-1,1-1,-1 1,0 0,0-1,8-4,-12 5,0 0,-1 1,1-1,0 1,-1-1,1 1,0 0,-1-1,1 1,-1-1,1 1,-1 0,1-1,-1 1,1 0,-1-1,0 1,1 0,-1 0,1 0,-1-1,0 1,1 0,-1 0,1 0,-1 0,0 0,1 0,-1 0,0 1,0-1,-27-3,-480 1,246 4,241-2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0.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3095 2,'-115'-2,"-124"5,167 10,54-9,-1 0,-28 1,-62 8,76-8,-53 3,-1326-7,645-3,762 2,1 0,-1 0,1 0,0 1,-1-1,1 1,-1 0,1 1,0-1,0 1,0-1,-6 5,7-4,1 0,0 0,0 1,0-1,0 1,1-1,-1 1,1 0,-1 0,1 0,0-1,0 1,1 0,-1 1,0-1,1 0,0 0,0 6,-1 3,2-8,-1-1,0 1,-1 0,1 0,-1 0,1 0,-1 0,0-1,-3 7,2-14,0-1,0 1,1-1,0 0,0 0,0 0,0-8,0 0,2 5,-1 1,-1 0,1-1,-1 1,0-1,-1 1,0 0,0 0,0 0,-1 0,0 0,-7-11,10 19,0-1,0 1,0-1,0 0,0 1,0-1,0 1,0-1,-1 1,1-1,0 0,0 1,0-1,0 0,-1 1,1-1,0 1,0-1,-1 0,1 0,0 1,-1-1,1 0,0 1,-1-1,1 0,-1 0,1 0,0 0,-1 1,1-1,-1 0,1 0,0 0,-1 0,1 0,-1 0,1 0,-1 0,1 0,0 0,-1 0,1 0,-1 0,1-1,-1 1,1 0,0 0,-1 0,1 0,0-1,-1 1,1 0,0 0,-1-1,1 1,0 0,-1-1,1 1,0 0,0-1,-1 0,3 38,9-4,-9-27,1 0,-2 0,1 0,-1 0,1 0,-1 10,-1-13,0-1,-1 0,1 1,-1-1,0 1,0-1,0 0,0 0,0 1,0-1,0 0,-1 0,1 0,-1 0,0 0,1-1,-1 1,0 0,0-1,-4 3,-14 16,19-20,1 1,0 0,0-1,0 1,-1-1,1 1,0 0,0-1,0 1,0-1,0 1,0 0,0-1,0 1,0 0,0-1,1 1,-1-1,0 1,0 0,0-1,1 1,-1-1,1 2,2 0,0 0,0 1,0-1,0 0,0-1,1 1,-1 0,1-1,-1 0,1 0,6 1,22 4,0-2,0-2,0-1,45-4,-4 1,-58 1,0-1,0 0,0-1,-1-1,27-10,-27 8,1 1,0 1,1 0,-1 1,26-2,643 6,-655 1,-1 0,29 8,-28-5,55 3,475-9,-530 0,57-11,-56 6,54-2,754 9,-834-1,0 0,0 0,0 0,-1-1,1 1,0-1,0 0,0 0,-1-1,1 1,-1-1,1 0,-1 0,0 0,6-5,-7 6,-1-1,0 0,1 0,-1 0,0 0,0-1,0 1,0 0,-1 0,1-1,0 1,-1 0,0-1,0 1,1-1,-1 1,-1 0,1-1,0 1,-1 0,1-1,-1 1,1 0,-1-1,0 1,0 0,-2-3,1 1,-1 0,0 0,0 0,0 0,-1 0,1 1,-1-1,0 1,0 0,-7-4,7 4,0 1,0-1,0 0,1 0,-1 0,1 0,0 0,-1-1,2 0,-1 1,0-1,1 0,-2-5,-1-8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6.8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2588 81,'-19'-1,"1"-1,-36-8,35 5,-1 2,-27-2,-80 6,-52-2,111-11,49 8,-1 0,-26-1,-63-8,76 8,-54-3,-573 9,641 0,1 1,-36 8,34-5,0-2,-26 2,4-5,0-2,0-2,-42-10,30 7,-1 3,-101 6,45 1,70-1,-56 9,57-5,-60 2,79-8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28.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792 19,'-637'0,"585"-9,46 6,0 2,0-1,0 1,-1 0,1 0,0 1,-1 0,1 0,-10 1,14 0,0 0,0 1,0-1,0 0,0 1,1-1,-1 1,0 0,1 0,-1-1,1 1,0 0,-1 0,1 0,0 1,0-1,1 0,-1 0,0 0,1 1,-1-1,1 0,0 1,0 3,0 68,1-57,-1 7,-1-14,1-1,1 1,0-1,0 0,3 12,-3-19,0 0,0 1,0-1,0 0,0 0,0 0,1 0,-1 0,1 0,-1 0,1 0,0-1,0 1,0-1,0 1,0-1,0 0,0 1,0-1,1 0,-1-1,0 1,1 0,3 0,25 2,0-1,0-1,45-5,11 0,370 4,-454 0,1 0,-1 0,0 0,0 0,0 0,0-1,0 1,0-1,0 0,0 0,0 0,0 0,0-1,-1 1,1-1,0 0,-1 1,1-1,-1-1,0 1,3-3,-2 0,-1 0,0 0,0-1,-1 1,1 0,-1-1,0 1,0-1,-1 1,0-1,0-7,-5-118,5 109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44.5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3004 91,'-141'2,"-151"-5,217-9,52 7,-1 2,-30-2,-1142 6,1167-2,-56-11,55 6,-54-2,-9 10,-67-3,92-12,50 9,0 0,-31-1,-115 6,93 2,-1-4,-91-11,157 10,1 1,0 1,0-1,0 1,0 0,0 0,-1 0,1 1,0 0,-9 2,12-1,0-1,0 0,0 1,0 0,1-1,-1 1,0 0,1 0,-1 0,1 0,0 0,-1 0,1 0,0 0,0 0,1 1,-1-1,0 0,1 1,-1-1,1 1,0-1,0 1,0 4,0 50,7 68,-7-123,1 1,0 0,-1 0,1-1,0 1,0-1,1 1,-1-1,0 1,1-1,0 0,-1 0,1 0,0 0,0 0,0 0,0 0,1 0,-1-1,0 1,1-1,-1 0,1 0,-1 0,1 0,0 0,-1 0,1-1,0 0,4 1,11 1,1-1,0-1,30-4,-13 1,488 0,-285 5,-220-1,-1 1,36 8,-34-6,0 0,26 1,643-3,-336-4,-303 1,-1 3,81 12,-70-6,0-2,1-4,70-5,-12 0,-18 3,-79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53.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869 26,'-713'0,"701"0,0 1,1 0,-1 1,0 0,-22 7,31-8,-1 0,1 1,0-1,-1 1,1 0,0 0,0 0,0 0,0 0,1 1,-1-1,0 1,1 0,0 0,0 0,0 0,0 0,0 0,0 0,1 1,0-1,-2 7,1 21,0 1,3 0,1-1,1 1,1-1,10 35,-9-42,-4-21,0 0,0 0,0 0,0 0,1 0,-1 0,1 0,0-1,0 1,0 0,0-1,1 0,-1 0,0 1,1-1,0 0,-1-1,1 1,0-1,0 1,0-1,0 0,0 0,0 0,0 0,1-1,-1 1,4-1,14 2,-1-1,1-1,32-5,-8 1,95 6,74-5,-143-9,-52 7,-1 2,29-3,-44 6,0 0,1-1,-1 1,0-1,1 0,-1 0,0 0,0-1,0 1,0-1,0 1,0-1,0 0,-1 0,1-1,-1 1,1 0,-1-1,0 1,0-1,0 0,0 0,-1 0,1 0,-1 0,0 0,0 0,0 0,0-1,0 1,0-4,2-13,-1-1,0 0,-2 0,-2-21,1 13,-3-127,4 130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1:20.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4890 84,'0'1,"-1"0,1 0,-1-1,1 1,-1 0,1 0,-1 0,1-1,-1 1,0 0,1-1,-1 1,0-1,0 1,1 0,-1-1,0 0,0 1,0-1,0 0,0 1,1-1,-1 0,0 0,0 1,0-1,-2 0,-30 3,29-3,-105-1,-28 3,76 7,41-5,-2-1,-26 0,-62-13,75 5,-45-1,57 5,1-1,-1-1,-32-9,33 6,0 1,0 2,-37-2,-74-5,-1 1,-359 9,325-19,118 18,-73-12,59 7,0 3,-74 5,25 1,-399-3,494 1,-1 1,-26 6,-5 1,7-3,2 0,-57 0,-612-7,679 0,1-2,-50-12,50 9,0 0,-56-1,-518 8,567-5,21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2:5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50,'-43'-2,"0"-2,-60-14,75 11,0 1,-1 1,1 2,-1 1,0 2,0 0,-48 8,22 0,-1-1,1-3,-99-6,43-1,90 2,0-1,-28-6,-38-4,37 10,-205 5,252-3,1 1,-1-1,1 1,-1 0,1 0,-1 0,1 0,0 0,-1 1,1-1,0 1,0-1,0 1,0 0,0 0,1-1,-1 2,1-1,-1 0,1 0,-1 0,1 1,0-1,0 0,0 1,1-1,-1 1,1-1,-1 1,1 5,-2 10,1 0,1 0,4 28,-2-13,-2-25,1-1,-1 0,1 1,0-1,1 0,0 0,0 1,0-1,1-1,4 9,-5-12,1 0,-1 0,1-1,-1 1,1 0,0-1,0 0,0 0,1 0,-1 0,0 0,1 0,-1-1,1 0,-1 0,1 0,0 0,0 0,-1-1,1 0,4 1,86 9,-60-4,44 0,-14-5,105-4,-48-21,-72 14,-24 5,0 1,44-3,9 11,132 23,-61-6,-51-1,-79-18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2.2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3.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36.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26,'-31'-2,"-53"-9,53 6,-52-3,-502 9,565 0,0 1,-31 8,-35 2,82-12,1 0,-1 0,0 1,1-1,-1 1,1-1,0 1,-1 0,1 1,0-1,-1 1,1-1,0 1,0 0,0 0,0 0,1 0,-5 5,5-4,0 1,0 0,0-1,1 1,-1 0,1 0,0 0,0 1,0-1,1 0,-1 0,1 0,0 1,0-1,2 6,-2-4,0-1,1 0,0 0,0 0,0-1,0 1,1 0,0 0,0-1,0 1,1-1,0 1,-1-1,2 0,-1 0,0-1,5 5,-3-5,0 0,1 0,-1 0,1-1,0 0,0 0,0 0,0-1,0 0,0 0,0 0,1-1,7 0,416-4,-411 2,1 0,0-1,-1-1,34-11,-33 9,-1 0,1 1,1 2,26-3,157 7,-182-1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15.2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1339 75,'-10'0,"0"-2,0 1,0-1,-12-5,-35-5,-320 9,194 6,159-5,0 0,-31-8,-10-1,-5 1,29 4,-67-2,40 7,-81 3,147-1,0-1,-1 0,1 1,0-1,0 1,0 0,0 0,0 0,-1 0,1 0,1 0,-1 0,0 1,0-1,0 1,1-1,-1 1,1 0,-1 0,1 0,-2 4,0-1,1 0,0 1,1 0,-1-1,1 1,0 0,1 0,-1 9,2 7,1 1,1-1,8 34,-3-17,-7-29,1 1,0-1,1 0,0 0,5 11,-6-18,-1-1,1 1,0 0,0 0,0-1,1 1,-1-1,1 0,-1 0,1 0,0 0,0 0,-1 0,1-1,1 0,-1 1,0-1,0 0,0 0,5 0,27 3,-1-3,0 0,40-5,19 0,32 2,136 5,-189 8,-49-6,0-2,28 1,53-2,180-5,-280 2,-1 1,1-1,-1 1,0-1,1 0,-1 0,0-1,0 1,0-1,0 1,0-1,0 0,0 0,0 0,-1-1,1 1,-1-1,0 1,0-1,0 0,0 0,0 0,0 0,-1 0,0 0,1 0,-1-1,0 1,-1 0,2-6,0-11,0 0,-2 0,0 0,-4-26,2 2,1-29,1 53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29.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1486 1,'-1404'0,"1401"0,0-1,-1 1,1 0,-1 1,1-1,-1 1,1-1,0 1,0 0,-1 0,-5 4,8-4,0 0,0 0,1 1,-1-1,0 1,1-1,-1 0,1 1,-1-1,1 1,0-1,0 1,-1-1,1 1,0-1,0 1,1 0,-1-1,0 1,0-1,1 1,-1-1,1 0,-1 1,1-1,0 1,1 1,6 16,23 66,-29-78,0-1,0 1,-1-1,0 1,-1 0,1-1,-1 1,0 0,-1-1,-2 11,2-15,0 0,0 0,-1 0,1 0,-1 0,1 0,-1-1,0 1,0-1,0 1,0-1,0 0,0 1,0-1,0 0,0-1,0 1,-1 0,1 0,-4 0,4-1,1 0,-1 0,0 1,0-1,0 1,0-1,1 1,-1 0,0 0,1 0,-1 0,1 0,-1 0,1 0,-1 1,1-1,0 1,-1-1,1 0,0 1,0 0,0-1,-1 4,3-4,-1 1,1-1,-1 0,1 1,0-1,0 0,-1 0,1 0,0 1,0-1,0 0,0 0,0 0,1-1,-1 1,0 0,0 0,1-1,-1 1,0 0,1-1,2 1,33 12,-11-9,1 0,0-2,0-2,0 0,0-2,50-9,-32 5,57-2,26 6,131 6,-251-3,0 1,0 0,0 1,0 0,-1 0,10 5,-9-4,1 0,-1 0,0-1,1 0,11 1,35 1,1-2,65-7,77 4,-150 9,-27-4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42.5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1338 26,'-413'0,"396"1,-1 1,-33 7,-31 4,-392-12,232-3,326 41,-45-22,0-1,1-2,1-2,47 9,-69-22,-27-10,-30-10,-36-2,46 15,27 7,11 4,48 6,2-1,-1-4,0-2,63-6,4 1,-79 1,50-9,-51 5,54-1,-24 7,88 2,-161-2,-1 1,0-1,1 1,-1-1,0 1,0 0,1 0,-1 0,0 0,0 0,0 0,0 1,0-1,-1 1,1-1,0 1,-1 0,1-1,-1 1,1 0,-1 0,0 0,0 0,0 0,0 1,0-1,-1 0,2 3,0 8,0 0,-1 0,0 0,-1 17,3 28,-2-57,-1 1,1 0,-1-1,1 1,-1 0,0 0,0-1,1 1,-1 0,-1 0,1 0,0-1,0 1,-1 0,1 0,-1-1,1 1,-1 0,0-1,1 1,-1 0,0-1,0 1,0-1,-1 0,1 1,0-1,0 0,-1 0,1 0,-3 2,-2-1,0 0,0-1,0 1,0-1,-1-1,1 1,0-1,-8 0,-1080-4,1084 4,1 0,-1-1,0 0,1 0,-1-1,1-1,0 1,-12-6,17 6,1 0,0 0,0 0,0 0,0 0,0-1,0 1,1-1,-1 0,1 0,0 0,0 0,0 0,0 0,0-1,1 1,0-1,-1 1,1-1,0 1,1-1,-1 0,0-6,1-2,-2-6,0 0,2 0,0 0,2 0,0 0,6-29,-6 45,0-1,-1 1,1 0,0 0,0-1,0 1,0 1,0-1,1 0,-1 0,1 1,-1-1,1 1,-1 0,1 0,0 0,0 0,4 0,61-10,-45 8,50-9,-34 5,0 1,54-1,369 8,-459-1,1 0,0 0,0 0,0 0,0 1,0 0,-1 0,1 0,0 0,0 0,-1 1,1 0,-1-1,0 1,1 1,-1-1,0 0,0 1,0 0,-1-1,1 1,2 4,3 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4:50.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1330 51,'-62'0,"34"2,-1-1,0-1,0-2,0-1,1-1,0-2,-42-13,58 15,0 0,0 0,-1 2,1-1,-1 2,1 0,-22 0,-8 4,-41 8,45-4,-52 0,53-5,-43 8,44-5,-51 2,-15-10,-111 5,210-1,0-1,-1 1,1 0,0 0,0 0,-1 1,1-1,0 1,0-1,0 1,1 0,-1 0,0 0,1 1,-1-1,1 1,0-1,0 1,0 0,0 0,0 0,1 0,-1 0,1 0,0 0,-2 6,3-6,-1 0,1-1,-1 1,1 0,0 0,0 0,0-1,1 1,-1 0,1 0,-1-1,1 1,0 0,0-1,0 1,0-1,1 1,-1-1,1 0,-1 1,1-1,0 0,0 0,0 0,0 0,0-1,0 1,1 0,-1-1,0 0,1 1,4 0,13 3,0-1,0-1,0-1,0-1,0-1,0-1,22-3,23 1,-31 3,1-1,0-2,-1-1,1-2,48-15,-55 15,1 0,-1 2,1 1,0 2,1 0,37 5,17-1,375-3,-438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00.4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1336 26,'-102'2,"-112"-5,149-9,48 8,-1 1,-27-2,-319 5,346 1,1 1,-34 8,-31 2,42-12,0-2,1-2,-42-9,72 10,-1 2,0-1,0 2,0-1,0 1,0 0,-14 3,22-2,-1 0,0 0,1 0,-1 0,1 0,-1 1,1-1,0 1,-1 0,1 0,0 0,0 0,0 0,0 0,1 0,-1 0,1 1,-1-1,1 1,0-1,0 1,0 0,0-1,0 1,1 0,-1-1,1 1,0 0,0 6,-1-6,1 1,-1 0,1 0,1-1,-1 1,0 0,1 0,0-1,-1 1,2 0,-1-1,0 1,1-1,-1 1,1-1,0 0,0 0,0 0,1 0,-1 0,1 0,4 4,-1-4,0 0,1-1,-1 1,0-1,1 0,-1 0,1-1,-1 0,1 0,0-1,13 0,73 0,107-5,-111-6,-52 5,55 0,43 4,142 5,-133 19,-123-21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17.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52,'-5'-24,"2"21,1 0,-1 1,0 0,0 0,1 0,-1 0,-1 0,1 0,0 1,0 0,-1-1,1 1,-1 0,1 1,-1-1,1 1,-5-1,-71 1,55 1,-486 1,492-1,0 1,-33 7,-31 4,-301-14,370 1,0-2,1 0,-18-5,22 5,0-1,0 2,-1-1,1 1,-1 0,1 1,-1 0,1 0,-13 2,18-1,1 1,0-1,-1 0,1 1,0-1,0 1,0-1,0 1,0 0,0 0,1 0,-1 0,1 0,-1 0,1 1,0-1,0 0,0 1,0-1,0 1,0-1,1 1,-1 0,1-1,0 5,-1 10,0 0,4 32,-1-25,-3 38,-1-47,1 0,1 1,1-1,0 0,1 0,0 0,9 27,-10-39,1-1,0 1,0-1,0 1,0-1,1 0,-1 1,1-1,-1 0,1-1,0 1,0 0,-1-1,1 0,0 0,0 1,1-2,-1 1,0 0,0-1,6 1,11 0,-1 0,31-4,-18 1,425-1,-260 4,-180 0,1 1,33 8,31 2,30 0,-73-6,52 0,-64-5,-15 0,-1-1,0 0,0 0,18-4,-26 3,-1 1,0-1,1 0,-1 1,0-1,0 0,0-1,0 1,0 0,0-1,0 1,0-1,0 1,-1-1,1 0,-1 0,1 0,-1 0,0 0,0 0,1 0,-1 0,-1-1,1 1,0 0,0-4,1-7,0-1,-1 1,0 0,-1 0,-1-1,0 1,-1 0,-5-22,5 33,1 0,-1 0,1-1,-1 1,0 0,1 1,-1-1,0 0,0 0,0 1,-1-1,1 1,0 0,-1 0,1 0,0 0,-5-1,-48-9,44 9,-71-5,-150 5,-4 0,120-9,-58-3,153 14,-46-4,50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33.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1303 0,'-1'2,"1"0,-1-1,0 1,0-1,0 1,0-1,0 0,0 1,0-1,-1 0,1 0,0 0,-1 1,1-1,-1-1,1 1,-3 1,-29 13,8-9,0-1,0-2,0-1,0 0,0-2,-36-4,-17 1,-524 3,575-2,-1-1,-35-8,14 2,13 2,28 5,0 0,0 0,-1 1,1 1,-1-1,1 1,-1 1,1-1,-12 3,11-1,-22 4,30-6,0 0,0 0,1 0,-1 1,0-1,0 0,1 0,-1 1,0-1,0 0,1 1,-1-1,0 1,1-1,-1 1,1-1,-1 1,0-1,1 1,-1 0,1-1,0 1,-1 0,1-1,0 1,-1 1,1-1,1 0,0-1,-1 1,1 0,0 0,0 0,-1-1,1 1,0-1,0 1,0 0,0-1,0 1,0-1,0 0,0 1,0-1,0 0,0 0,0 1,0-1,0 0,1 0,32 3,-30-3,453 2,-229-4,-194 2,-1-1,0-1,0-2,0-1,59-18,-20 8,-210 38,36-17,-112-7,71-2,25 1,-127 5,241-3,0 1,0-1,0 1,0 0,0 1,1-1,-1 1,0 0,0-1,1 2,0-1,-1 0,1 1,0-1,0 1,0 0,0 0,1 0,-1 1,1-1,0 0,0 1,0 0,0-1,1 1,-1 0,1 0,-1 5,0 3,0-1,1 1,0 0,1 0,0 0,1-1,0 1,5 19,-4-25,-1 1,1 0,-1 0,2 0,-1-1,1 1,7 12,-8-17,0 0,0 0,1 1,-1-1,1-1,-1 1,1 0,0-1,0 1,0-1,0 0,0 0,0 0,0 0,0-1,0 1,0-1,6 0,238 0,-103-3,-99 3,11-1,-1 2,79 13,-84-8,0-2,1-2,58-5,-44 0,69 7,-125-3,0 0,-1 1,1 0,0 1,15 6,-67 2,-27-2,0-2,0-4,0-3,0-3,0-2,-120-27,-26-15,176 40,0 2,-1 3,1 0,-46 6,-5-2,70-2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9:35:50.44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9:36:22.30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4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1327 57,'-15'0,"3"1,-1-1,0 0,1-1,-1 0,0-1,1 0,0-1,-1 0,1-1,-21-10,22 8,-1 2,1 0,-1 0,-1 1,1 1,0 0,-1 0,-18 1,-100 8,63 5,50-7,-1-2,-29 3,-28-6,42-1,-1 2,1 1,-52 10,42-5,-1-2,0-2,0-2,-45-4,-13 0,82 2,-27 0,46 1,-1 0,1 0,-1 1,1-1,0 0,-1 1,1 0,0 0,-1-1,1 1,0 1,0-1,0 0,-2 2,4-2,0-1,0 1,0-1,0 1,1-1,-1 1,0-1,0 0,1 1,-1-1,0 1,0-1,1 1,-1-1,0 0,1 1,-1-1,1 0,-1 1,1-1,-1 0,0 0,1 1,-1-1,1 0,-1 0,1 0,-1 0,1 0,-1 1,1-1,0 0,-1 0,1 0,-1 0,1-1,0 1,29 5,-26-4,38 6,-4 1,1-3,54 2,670-8,-743 2,0 1,32 7,-30-4,0-2,23 2,16-5,-35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59.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1193 30,'-33'1,"-1"-2,0-1,-53-12,50 8,0 2,0 1,0 2,-37 4,0-2,55 1,1 0,0 1,0 1,0 0,-23 11,-30 6,37-12,-28 5,58-14,0 0,-1 0,1 0,0-1,0 1,0-1,0 0,0 0,0-1,0 1,0-1,0 0,-4-3,-2 0,0 0,0 0,0 1,-1 0,1 1,-1 0,0 0,0 1,0 1,0 0,-13 1,-1 0,-1 2,1 2,-44 10,13-4,70-11,-1 1,1 1,0 1,0 0,23 6,-24-4,0-1,0 0,-1-1,2 0,-1-1,0-1,0 0,0-1,22-4,-28-1,-17 0,-17 0,-48 3,61 3,-1 1,1-2,-1 0,1-1,0 0,0-1,-1-1,2 0,-19-8,32 12,0 0,1 0,-1 0,1 0,-1 0,0-1,1 1,-1 0,0 0,1 0,-1 0,0-1,1 1,-1 0,0 0,1-1,-1 1,0 0,0-1,1 1,-1 0,0-1,0 1,0 0,1-1,-1 1,0 0,0-1,0 1,0-1,0 1,0 0,0-1,0 1,0 0,0-1,0 1,0-1,0 1,0 0,0-1,0 1,-1-1,1 1,0 0,0-1,0 1,-1 0,1-1,0 1,0 0,-1 0,1-1,0 1,0 0,-1 0,1-1,0 1,-1 0,0 0,37-3,-19 8,0 0,0 1,26 13,-31-12,1-1,0-1,0 0,1-1,-1 0,1-1,20 2,461-4,-233-3,-234 1,0 2,0 1,51 11,-59-8,-1-2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09.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1201 1,'-1145'0,"1139"0,3 0,0 0,0 0,0 0,-1 0,1 0,0 0,0 1,0 0,0 0,0-1,0 2,0-1,0 0,-3 3,6-4,0 1,0-1,0 0,0 1,0-1,0 1,1-1,-1 1,0-1,0 0,1 1,-1-1,0 1,1-1,-1 0,0 1,1-1,-1 0,0 0,1 1,-1-1,1 0,-1 0,0 0,1 1,-1-1,1 0,-1 0,1 0,-1 0,1 0,-1 0,1 0,26 8,-20-6,10 4,1-1,0-1,0-1,1 0,-1-2,1 0,-1-1,0-1,1 0,-1-2,34-8,-14 4,1 2,-1 2,1 1,59 6,-5-2,390-2,-462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32.7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3756 1,'-3734'0,"3712"0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27.9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6T16:03:50.09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41.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3461 52,'-409'0,"391"1,-1 1,-34 8,32-5,1-2,-26 2,-643-3,335-4,223 4,-143-5,249-1,-1-1,-35-11,40 9,-2 1,1 1,-38-3,-151 9,-52-3,179-9,51 5,-53-1,-345 8,428-2,0 1,-1 0,1 0,0 0,0 1,0-1,0 1,0-1,0 1,0 0,0 0,0 1,0-1,1 1,-1-1,0 1,1 0,-1 0,1 0,0 0,-3 3,3 0,-1 0,1 0,0 1,1-1,-1 0,1 1,0-1,1 1,-1-1,1 1,1 7,-1 13,5 100,-5-124,1 0,0 0,0 0,-1 0,1 0,0 0,0-1,1 1,-1 0,0-1,1 1,-1-1,0 0,1 1,0-1,-1 0,1 0,0 0,0 0,-1 0,1 0,0 0,0-1,0 1,0-1,0 1,0-1,0 0,4 0,10 1,0-1,30-3,-22 1,789-3,-439 8,-348-2,1 2,26 6,-26-4,52 2,1105-6,-538-3,-604-4,-30 0,-31-1,-43 2,25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5/1/2026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DOL establishes goals and funding for each state. They review participant by participant data and demographics from Moses and wage records received from DUA and SWIS systems. The SWIS system enables us to collect wage data from all 50 states as well as DC, PR , US Virgin Islands.</a:t>
            </a:r>
          </a:p>
        </p:txBody>
      </p:sp>
      <p:sp>
        <p:nvSpPr>
          <p:cNvPr id="4" name="Slide Number Placeholder 3"/>
          <p:cNvSpPr>
            <a:spLocks noGrp="1"/>
          </p:cNvSpPr>
          <p:nvPr>
            <p:ph type="sldNum" sz="quarter" idx="5"/>
          </p:nvPr>
        </p:nvSpPr>
        <p:spPr/>
        <p:txBody>
          <a:bodyPr/>
          <a:lstStyle/>
          <a:p>
            <a:fld id="{1683126A-5919-944C-8385-AD187C64D85E}" type="slidenum">
              <a:rPr lang="en-US" smtClean="0"/>
              <a:pPr/>
              <a:t>4</a:t>
            </a:fld>
            <a:endParaRPr lang="en-US"/>
          </a:p>
        </p:txBody>
      </p:sp>
    </p:spTree>
    <p:extLst>
      <p:ext uri="{BB962C8B-B14F-4D97-AF65-F5344CB8AC3E}">
        <p14:creationId xmlns:p14="http://schemas.microsoft.com/office/powerpoint/2010/main" val="113813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Georgia"/>
                <a:ea typeface="Calibri" panose="020F0502020204030204" pitchFamily="34" charset="0"/>
              </a:rPr>
              <a:t>A couple of examples of a Post Secondary Credential would be a C.N.A. or CDL. Any nationally recognized credential or something that offers reciprocity. An example of something that is not a recognized credential would be </a:t>
            </a:r>
            <a:r>
              <a:rPr lang="en-US" dirty="0" err="1">
                <a:solidFill>
                  <a:srgbClr val="1F497D"/>
                </a:solidFill>
                <a:latin typeface="Georgia"/>
                <a:ea typeface="Calibri" panose="020F0502020204030204" pitchFamily="34" charset="0"/>
              </a:rPr>
              <a:t>ServSafe</a:t>
            </a:r>
            <a:r>
              <a:rPr lang="en-US" dirty="0">
                <a:solidFill>
                  <a:srgbClr val="1F497D"/>
                </a:solidFill>
                <a:latin typeface="Georgia"/>
                <a:ea typeface="Calibri" panose="020F0502020204030204" pitchFamily="34" charset="0"/>
              </a:rPr>
              <a:t>, CPR or OSHA. These can be used towards a Measurable Skills Goal but not as an outcome attainment. If you are unsure if your credential would be recognized, you can use the link below for the US DOL Credential Tool. It asks a series of questions to help determine if it would be accepted. </a:t>
            </a:r>
            <a:endParaRPr lang="en-US" sz="1200" dirty="0">
              <a:solidFill>
                <a:srgbClr val="1F497D"/>
              </a:solidFill>
              <a:effectLst/>
              <a:latin typeface="Georgia"/>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OJT or Customized Training not be included? Because they are focused on a specific companies need and training is tailored towards their way of doing things and not an industry wide focus. For the second part, as long as the participant is employed or enrolled in a post secondary program within one year after exit they will be a positive outcome. This information must entered in Moses to be measured.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employment, we will confirm employment through wage data. For the postsecondary education or training, this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17</a:t>
            </a:fld>
            <a:endParaRPr lang="en-US"/>
          </a:p>
        </p:txBody>
      </p:sp>
    </p:spTree>
    <p:extLst>
      <p:ext uri="{BB962C8B-B14F-4D97-AF65-F5344CB8AC3E}">
        <p14:creationId xmlns:p14="http://schemas.microsoft.com/office/powerpoint/2010/main" val="7544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64C4-48E1-B027-019C-6DE5D89D3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7EF91-E4B7-3D69-FB20-CD22D1182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8E335-7FF2-6BC2-2291-6D2FCE1506F4}"/>
              </a:ext>
            </a:extLst>
          </p:cNvPr>
          <p:cNvSpPr>
            <a:spLocks noGrp="1"/>
          </p:cNvSpPr>
          <p:nvPr>
            <p:ph type="body" idx="1"/>
          </p:nvPr>
        </p:nvSpPr>
        <p:spPr/>
        <p:txBody>
          <a:bodyPr/>
          <a:lstStyle/>
          <a:p>
            <a:r>
              <a:rPr lang="en-US" dirty="0">
                <a:cs typeface="Calibri"/>
              </a:rPr>
              <a:t>This needs to be done for everyone who has attained a credential. This is a performance measure that is solely met by Moses data entry.</a:t>
            </a:r>
          </a:p>
        </p:txBody>
      </p:sp>
      <p:sp>
        <p:nvSpPr>
          <p:cNvPr id="4" name="Slide Number Placeholder 3">
            <a:extLst>
              <a:ext uri="{FF2B5EF4-FFF2-40B4-BE49-F238E27FC236}">
                <a16:creationId xmlns:a16="http://schemas.microsoft.com/office/drawing/2014/main" id="{7772A496-1C27-9507-291B-117DD00E7212}"/>
              </a:ext>
            </a:extLst>
          </p:cNvPr>
          <p:cNvSpPr>
            <a:spLocks noGrp="1"/>
          </p:cNvSpPr>
          <p:nvPr>
            <p:ph type="sldNum" sz="quarter" idx="5"/>
          </p:nvPr>
        </p:nvSpPr>
        <p:spPr/>
        <p:txBody>
          <a:bodyPr/>
          <a:lstStyle/>
          <a:p>
            <a:fld id="{1683126A-5919-944C-8385-AD187C64D85E}" type="slidenum">
              <a:rPr lang="en-US" smtClean="0"/>
              <a:pPr/>
              <a:t>18</a:t>
            </a:fld>
            <a:endParaRPr lang="en-US"/>
          </a:p>
        </p:txBody>
      </p:sp>
    </p:spTree>
    <p:extLst>
      <p:ext uri="{BB962C8B-B14F-4D97-AF65-F5344CB8AC3E}">
        <p14:creationId xmlns:p14="http://schemas.microsoft.com/office/powerpoint/2010/main" val="124646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2BA77-1D39-F1A9-7CBE-8105585E4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AB456-14D9-860A-F8EF-56AB00E31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D47E3-CFF5-8CDE-CA79-0822E50DF5D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Any participant attaining their High School equivalency must receive retention services for one year after exit for youth and adults. This is done by selecting the original service and the Retention button will become active. When you click on the retention button the General Services Detail window will appear. </a:t>
            </a:r>
            <a:r>
              <a:rPr lang="en-US" dirty="0"/>
              <a:t> The Service Details highlighted in yellow are for federal performance reporting to obtain a positive outcome. </a:t>
            </a:r>
            <a:r>
              <a:rPr lang="en-US" dirty="0">
                <a:cs typeface="Calibri"/>
              </a:rPr>
              <a:t> Moses lists retention by months so to enter 2nd quarter after exit retention service you would select the 6 months option and for 4</a:t>
            </a:r>
            <a:r>
              <a:rPr lang="en-US" baseline="30000" dirty="0">
                <a:cs typeface="Calibri"/>
              </a:rPr>
              <a:t>th</a:t>
            </a:r>
            <a:r>
              <a:rPr lang="en-US" dirty="0">
                <a:cs typeface="Calibri"/>
              </a:rPr>
              <a:t> quarter after exit you would select 12 months.. </a:t>
            </a:r>
            <a:endParaRPr lang="en-US" dirty="0"/>
          </a:p>
        </p:txBody>
      </p:sp>
      <p:sp>
        <p:nvSpPr>
          <p:cNvPr id="4" name="Slide Number Placeholder 3">
            <a:extLst>
              <a:ext uri="{FF2B5EF4-FFF2-40B4-BE49-F238E27FC236}">
                <a16:creationId xmlns:a16="http://schemas.microsoft.com/office/drawing/2014/main" id="{7F4A17F3-6D3A-E48B-4EB0-282D235CBF27}"/>
              </a:ext>
            </a:extLst>
          </p:cNvPr>
          <p:cNvSpPr>
            <a:spLocks noGrp="1"/>
          </p:cNvSpPr>
          <p:nvPr>
            <p:ph type="sldNum" sz="quarter" idx="5"/>
          </p:nvPr>
        </p:nvSpPr>
        <p:spPr/>
        <p:txBody>
          <a:bodyPr/>
          <a:lstStyle/>
          <a:p>
            <a:fld id="{1683126A-5919-944C-8385-AD187C64D85E}" type="slidenum">
              <a:rPr lang="en-US" smtClean="0"/>
              <a:pPr/>
              <a:t>19</a:t>
            </a:fld>
            <a:endParaRPr lang="en-US"/>
          </a:p>
        </p:txBody>
      </p:sp>
    </p:spTree>
    <p:extLst>
      <p:ext uri="{BB962C8B-B14F-4D97-AF65-F5344CB8AC3E}">
        <p14:creationId xmlns:p14="http://schemas.microsoft.com/office/powerpoint/2010/main" val="1885116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Yes, Julia is included in the credential attainment rate. Everyone enrolled in a WIOA program and is attending school or training is included. </a:t>
            </a:r>
          </a:p>
          <a:p>
            <a:r>
              <a:rPr lang="en-US" dirty="0">
                <a:cs typeface="Calibri"/>
              </a:rPr>
              <a:t>Yes, she got her diploma and enrolled in postsecondary education. She was in college within the one-year period after she exited. Again, this example could be for youth or adults.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20</a:t>
            </a:fld>
            <a:endParaRPr lang="en-US"/>
          </a:p>
        </p:txBody>
      </p:sp>
    </p:spTree>
    <p:extLst>
      <p:ext uri="{BB962C8B-B14F-4D97-AF65-F5344CB8AC3E}">
        <p14:creationId xmlns:p14="http://schemas.microsoft.com/office/powerpoint/2010/main" val="313468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workshops to focus on how to enter and manage MSGs in Moses. There are couple of screenshots coming up to for you to see.</a:t>
            </a:r>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a:p>
        </p:txBody>
      </p:sp>
    </p:spTree>
    <p:extLst>
      <p:ext uri="{BB962C8B-B14F-4D97-AF65-F5344CB8AC3E}">
        <p14:creationId xmlns:p14="http://schemas.microsoft.com/office/powerpoint/2010/main" val="424096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program years run from July 1st -  June 30th. Each program participant must have one or more MSG per program year participating. Carry-ins must have a new MSG for the new program after completing one for the previous year. </a:t>
            </a:r>
          </a:p>
          <a:p>
            <a:r>
              <a:rPr lang="en-US">
                <a:cs typeface="Calibri"/>
              </a:rPr>
              <a: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22</a:t>
            </a:fld>
            <a:endParaRPr lang="en-US"/>
          </a:p>
        </p:txBody>
      </p:sp>
    </p:spTree>
    <p:extLst>
      <p:ext uri="{BB962C8B-B14F-4D97-AF65-F5344CB8AC3E}">
        <p14:creationId xmlns:p14="http://schemas.microsoft.com/office/powerpoint/2010/main" val="19099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OJTs for youth are considered a Work Experience and cannot be used as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val="303190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Everything starts with a participants exit quarter. Here is a breakdown for the quarters for 2023 and 2024. For example if the participant exits in April, May  or June of 2023 this is considered to be their exit quarter. Their 1st quarter after exit would be anytime during July, August or September. The 2nd quarter after exit would be October, November and December. The 3rd quarter after exit will be January, February, March 2024. Finally the 4th quarter after exit would be April, May or June of 2024. At first you will want to refer to a calendar to learn the quarters because it changes with each participant exit. Keep this in mind as we go through the performance measures.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6879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24</a:t>
            </a:fld>
            <a:endParaRPr lang="en-US"/>
          </a:p>
        </p:txBody>
      </p:sp>
    </p:spTree>
    <p:extLst>
      <p:ext uri="{BB962C8B-B14F-4D97-AF65-F5344CB8AC3E}">
        <p14:creationId xmlns:p14="http://schemas.microsoft.com/office/powerpoint/2010/main" val="19844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25</a:t>
            </a:fld>
            <a:endParaRPr lang="en-US"/>
          </a:p>
        </p:txBody>
      </p:sp>
    </p:spTree>
    <p:extLst>
      <p:ext uri="{BB962C8B-B14F-4D97-AF65-F5344CB8AC3E}">
        <p14:creationId xmlns:p14="http://schemas.microsoft.com/office/powerpoint/2010/main" val="382951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CCEA5-A736-AAC9-2A93-EEA55BCE9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8CCE8-C1C2-9EE0-EFDF-F2F4AF19C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20226-5181-6C3D-0FCE-81292D96DFE1}"/>
              </a:ext>
            </a:extLst>
          </p:cNvPr>
          <p:cNvSpPr>
            <a:spLocks noGrp="1"/>
          </p:cNvSpPr>
          <p:nvPr>
            <p:ph type="body" idx="1"/>
          </p:nvPr>
        </p:nvSpPr>
        <p:spPr/>
        <p:txBody>
          <a:bodyPr/>
          <a:lstStyle/>
          <a:p>
            <a:r>
              <a:rPr lang="en-US" dirty="0"/>
              <a:t>To add a MSG you would go to the Career Plan/Youth ISS and to the Goals Tab to Add A Goal. From there you would select the appropriate Measurable Skills Gain Goal based upon your participant. Each MSG will give a definition in the Goal Narrative area at the bottom. </a:t>
            </a:r>
          </a:p>
        </p:txBody>
      </p:sp>
      <p:sp>
        <p:nvSpPr>
          <p:cNvPr id="4" name="Slide Number Placeholder 3">
            <a:extLst>
              <a:ext uri="{FF2B5EF4-FFF2-40B4-BE49-F238E27FC236}">
                <a16:creationId xmlns:a16="http://schemas.microsoft.com/office/drawing/2014/main" id="{369F9D55-0BF8-8AD2-CD24-E843EC66492D}"/>
              </a:ext>
            </a:extLst>
          </p:cNvPr>
          <p:cNvSpPr>
            <a:spLocks noGrp="1"/>
          </p:cNvSpPr>
          <p:nvPr>
            <p:ph type="sldNum" sz="quarter" idx="5"/>
          </p:nvPr>
        </p:nvSpPr>
        <p:spPr/>
        <p:txBody>
          <a:bodyPr/>
          <a:lstStyle/>
          <a:p>
            <a:fld id="{1683126A-5919-944C-8385-AD187C64D85E}" type="slidenum">
              <a:rPr lang="en-US" smtClean="0"/>
              <a:pPr/>
              <a:t>26</a:t>
            </a:fld>
            <a:endParaRPr lang="en-US"/>
          </a:p>
        </p:txBody>
      </p:sp>
    </p:spTree>
    <p:extLst>
      <p:ext uri="{BB962C8B-B14F-4D97-AF65-F5344CB8AC3E}">
        <p14:creationId xmlns:p14="http://schemas.microsoft.com/office/powerpoint/2010/main" val="1272854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0545D-5251-B0D3-EAF1-BCEAEC584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BA47B-C4D6-C387-BFD0-6172F2707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7B795-14EA-6917-002B-E83545BA676A}"/>
              </a:ext>
            </a:extLst>
          </p:cNvPr>
          <p:cNvSpPr>
            <a:spLocks noGrp="1"/>
          </p:cNvSpPr>
          <p:nvPr>
            <p:ph type="body" idx="1"/>
          </p:nvPr>
        </p:nvSpPr>
        <p:spPr/>
        <p:txBody>
          <a:bodyPr/>
          <a:lstStyle/>
          <a:p>
            <a:r>
              <a:rPr lang="en-US" dirty="0"/>
              <a:t>After you have added the MSG the Goal Status will default to Pending. </a:t>
            </a:r>
          </a:p>
        </p:txBody>
      </p:sp>
      <p:sp>
        <p:nvSpPr>
          <p:cNvPr id="4" name="Slide Number Placeholder 3">
            <a:extLst>
              <a:ext uri="{FF2B5EF4-FFF2-40B4-BE49-F238E27FC236}">
                <a16:creationId xmlns:a16="http://schemas.microsoft.com/office/drawing/2014/main" id="{552BCA30-53A7-0795-AE74-D51A2DD85E3E}"/>
              </a:ext>
            </a:extLst>
          </p:cNvPr>
          <p:cNvSpPr>
            <a:spLocks noGrp="1"/>
          </p:cNvSpPr>
          <p:nvPr>
            <p:ph type="sldNum" sz="quarter" idx="5"/>
          </p:nvPr>
        </p:nvSpPr>
        <p:spPr/>
        <p:txBody>
          <a:bodyPr/>
          <a:lstStyle/>
          <a:p>
            <a:fld id="{1683126A-5919-944C-8385-AD187C64D85E}" type="slidenum">
              <a:rPr lang="en-US" smtClean="0"/>
              <a:pPr/>
              <a:t>27</a:t>
            </a:fld>
            <a:endParaRPr lang="en-US"/>
          </a:p>
        </p:txBody>
      </p:sp>
    </p:spTree>
    <p:extLst>
      <p:ext uri="{BB962C8B-B14F-4D97-AF65-F5344CB8AC3E}">
        <p14:creationId xmlns:p14="http://schemas.microsoft.com/office/powerpoint/2010/main" val="1058421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2B33E-829B-9D53-BB2D-5A4403537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6A50B-B759-5953-FA27-4FB639C54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10769-838D-B9FE-D3D5-FDB528225237}"/>
              </a:ext>
            </a:extLst>
          </p:cNvPr>
          <p:cNvSpPr>
            <a:spLocks noGrp="1"/>
          </p:cNvSpPr>
          <p:nvPr>
            <p:ph type="body" idx="1"/>
          </p:nvPr>
        </p:nvSpPr>
        <p:spPr/>
        <p:txBody>
          <a:bodyPr/>
          <a:lstStyle/>
          <a:p>
            <a:r>
              <a:rPr lang="en-US" dirty="0">
                <a:cs typeface="Calibri"/>
              </a:rPr>
              <a:t>Once marked as Attained or otherwise, the completed date will be the program year the PIRL Report will report the data attainment. You will also get a pop up reminder to enter Notes on why they Goal Status was changed in Notes.</a:t>
            </a:r>
          </a:p>
        </p:txBody>
      </p:sp>
      <p:sp>
        <p:nvSpPr>
          <p:cNvPr id="4" name="Slide Number Placeholder 3">
            <a:extLst>
              <a:ext uri="{FF2B5EF4-FFF2-40B4-BE49-F238E27FC236}">
                <a16:creationId xmlns:a16="http://schemas.microsoft.com/office/drawing/2014/main" id="{0D1FAF2D-86DD-991F-CF5F-B451049C1755}"/>
              </a:ext>
            </a:extLst>
          </p:cNvPr>
          <p:cNvSpPr>
            <a:spLocks noGrp="1"/>
          </p:cNvSpPr>
          <p:nvPr>
            <p:ph type="sldNum" sz="quarter" idx="5"/>
          </p:nvPr>
        </p:nvSpPr>
        <p:spPr/>
        <p:txBody>
          <a:bodyPr/>
          <a:lstStyle/>
          <a:p>
            <a:fld id="{1683126A-5919-944C-8385-AD187C64D85E}" type="slidenum">
              <a:rPr lang="en-US" smtClean="0"/>
              <a:pPr/>
              <a:t>28</a:t>
            </a:fld>
            <a:endParaRPr lang="en-US"/>
          </a:p>
        </p:txBody>
      </p:sp>
    </p:spTree>
    <p:extLst>
      <p:ext uri="{BB962C8B-B14F-4D97-AF65-F5344CB8AC3E}">
        <p14:creationId xmlns:p14="http://schemas.microsoft.com/office/powerpoint/2010/main" val="114246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Was Danny in training during the program year or July 2023 – June 2024? Yes, then he is included in the MSG for PY2024</a:t>
            </a:r>
          </a:p>
          <a:p>
            <a:r>
              <a:rPr lang="en-US" dirty="0">
                <a:cs typeface="Calibri"/>
              </a:rPr>
              <a:t>Yes, Danny completed his OJT training in May 2024 before the program year end.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29</a:t>
            </a:fld>
            <a:endParaRPr lang="en-US"/>
          </a:p>
        </p:txBody>
      </p:sp>
    </p:spTree>
    <p:extLst>
      <p:ext uri="{BB962C8B-B14F-4D97-AF65-F5344CB8AC3E}">
        <p14:creationId xmlns:p14="http://schemas.microsoft.com/office/powerpoint/2010/main" val="252156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 graphic of nationwide WIOA participants who had a credential but no MSG. For our region, region 1, highlighted in yellow we are not doing that well. Across the country we are in the middle but there is definitely room for improvement. There is also a Crystal Report on Mass.gov called WIOA Measurable Skills Gains Report to help you track this.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31</a:t>
            </a:fld>
            <a:endParaRPr lang="en-US"/>
          </a:p>
        </p:txBody>
      </p:sp>
    </p:spTree>
    <p:extLst>
      <p:ext uri="{BB962C8B-B14F-4D97-AF65-F5344CB8AC3E}">
        <p14:creationId xmlns:p14="http://schemas.microsoft.com/office/powerpoint/2010/main" val="155193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date of the last blue/bold service becomes the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pPr/>
              <a:t>33</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141C-4EAF-0117-F899-A162E60D4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4158F-7FDF-E29A-478C-E138660FE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EACDE-C321-F932-F654-CA1F53E6D2DF}"/>
              </a:ext>
            </a:extLst>
          </p:cNvPr>
          <p:cNvSpPr>
            <a:spLocks noGrp="1"/>
          </p:cNvSpPr>
          <p:nvPr>
            <p:ph type="body" idx="1"/>
          </p:nvPr>
        </p:nvSpPr>
        <p:spPr/>
        <p:txBody>
          <a:bodyPr/>
          <a:lstStyle/>
          <a:p>
            <a:r>
              <a:rPr lang="en-US" dirty="0">
                <a:cs typeface="Calibri"/>
              </a:rPr>
              <a:t>Participants must be enrolled in training, education or any of the 14 youth elements and receiving blue/bold services within every 90 days to avoid auto exit. The services can be any blue/bold service, it does not have to be Career Planning. </a:t>
            </a:r>
          </a:p>
        </p:txBody>
      </p:sp>
      <p:sp>
        <p:nvSpPr>
          <p:cNvPr id="4" name="Slide Number Placeholder 3">
            <a:extLst>
              <a:ext uri="{FF2B5EF4-FFF2-40B4-BE49-F238E27FC236}">
                <a16:creationId xmlns:a16="http://schemas.microsoft.com/office/drawing/2014/main" id="{715F23B5-800C-DC43-FB1B-930F7EC2FE3D}"/>
              </a:ext>
            </a:extLst>
          </p:cNvPr>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1260074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F1DF8-D10B-9C59-8502-F1A7ECF4B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8C68A-6E7B-2FC9-F5BC-AC20D970F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A56AE-5F1B-FFBC-C1F6-89F96A4B69EE}"/>
              </a:ext>
            </a:extLst>
          </p:cNvPr>
          <p:cNvSpPr>
            <a:spLocks noGrp="1"/>
          </p:cNvSpPr>
          <p:nvPr>
            <p:ph type="body" idx="1"/>
          </p:nvPr>
        </p:nvSpPr>
        <p:spPr/>
        <p:txBody>
          <a:bodyPr/>
          <a:lstStyle/>
          <a:p>
            <a:r>
              <a:rPr lang="en-US" dirty="0">
                <a:cs typeface="Calibri"/>
              </a:rPr>
              <a:t>In this case the participant is not enrolled in training, education or any of the 14 youth elements but is still receiving blue/bold services to delay the auto exit. This stands out to the Federal auditors and will be scrutinized closely. </a:t>
            </a:r>
          </a:p>
        </p:txBody>
      </p:sp>
      <p:sp>
        <p:nvSpPr>
          <p:cNvPr id="4" name="Slide Number Placeholder 3">
            <a:extLst>
              <a:ext uri="{FF2B5EF4-FFF2-40B4-BE49-F238E27FC236}">
                <a16:creationId xmlns:a16="http://schemas.microsoft.com/office/drawing/2014/main" id="{02528D87-9081-128D-ECC4-A1989A35A9FB}"/>
              </a:ext>
            </a:extLst>
          </p:cNvPr>
          <p:cNvSpPr>
            <a:spLocks noGrp="1"/>
          </p:cNvSpPr>
          <p:nvPr>
            <p:ph type="sldNum" sz="quarter" idx="5"/>
          </p:nvPr>
        </p:nvSpPr>
        <p:spPr/>
        <p:txBody>
          <a:bodyPr/>
          <a:lstStyle/>
          <a:p>
            <a:fld id="{1683126A-5919-944C-8385-AD187C64D85E}" type="slidenum">
              <a:rPr lang="en-US" smtClean="0"/>
              <a:pPr/>
              <a:t>36</a:t>
            </a:fld>
            <a:endParaRPr lang="en-US"/>
          </a:p>
        </p:txBody>
      </p:sp>
    </p:spTree>
    <p:extLst>
      <p:ext uri="{BB962C8B-B14F-4D97-AF65-F5344CB8AC3E}">
        <p14:creationId xmlns:p14="http://schemas.microsoft.com/office/powerpoint/2010/main" val="285425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due to the DOL on October 1st of each year. </a:t>
            </a:r>
            <a:r>
              <a:rPr lang="en-US" dirty="0">
                <a:cs typeface="Calibri"/>
              </a:rPr>
              <a:t> People who exit during the cohort range are contained in this report.</a:t>
            </a:r>
          </a:p>
        </p:txBody>
      </p:sp>
      <p:sp>
        <p:nvSpPr>
          <p:cNvPr id="4" name="Slide Number Placeholder 3"/>
          <p:cNvSpPr>
            <a:spLocks noGrp="1"/>
          </p:cNvSpPr>
          <p:nvPr>
            <p:ph type="sldNum" sz="quarter" idx="5"/>
          </p:nvPr>
        </p:nvSpPr>
        <p:spPr/>
        <p:txBody>
          <a:bodyPr/>
          <a:lstStyle/>
          <a:p>
            <a:fld id="{1683126A-5919-944C-8385-AD187C64D85E}" type="slidenum">
              <a:rPr lang="en-US" smtClean="0"/>
              <a:pPr/>
              <a:t>6</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B4273-EA82-5A15-E642-CE1614A77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ECFDC-8886-0A8A-1790-89EF483FC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7D68E-838D-398B-6E66-8714C7DEA002}"/>
              </a:ext>
            </a:extLst>
          </p:cNvPr>
          <p:cNvSpPr>
            <a:spLocks noGrp="1"/>
          </p:cNvSpPr>
          <p:nvPr>
            <p:ph type="body" idx="1"/>
          </p:nvPr>
        </p:nvSpPr>
        <p:spPr/>
        <p:txBody>
          <a:bodyPr/>
          <a:lstStyle/>
          <a:p>
            <a:r>
              <a:rPr lang="en-US" dirty="0">
                <a:cs typeface="Calibri"/>
              </a:rPr>
              <a:t>This is a correct program alignment,  notice there is a blue/bold service on the same date the participant was enrolled in a program. The participant must receive a blue/bold service the same day they are enrolled in a program. </a:t>
            </a:r>
          </a:p>
        </p:txBody>
      </p:sp>
      <p:sp>
        <p:nvSpPr>
          <p:cNvPr id="4" name="Slide Number Placeholder 3">
            <a:extLst>
              <a:ext uri="{FF2B5EF4-FFF2-40B4-BE49-F238E27FC236}">
                <a16:creationId xmlns:a16="http://schemas.microsoft.com/office/drawing/2014/main" id="{99387C16-7515-DCAE-F275-CA3832E4C560}"/>
              </a:ext>
            </a:extLst>
          </p:cNvPr>
          <p:cNvSpPr>
            <a:spLocks noGrp="1"/>
          </p:cNvSpPr>
          <p:nvPr>
            <p:ph type="sldNum" sz="quarter" idx="5"/>
          </p:nvPr>
        </p:nvSpPr>
        <p:spPr/>
        <p:txBody>
          <a:bodyPr/>
          <a:lstStyle/>
          <a:p>
            <a:fld id="{1683126A-5919-944C-8385-AD187C64D85E}" type="slidenum">
              <a:rPr lang="en-US" smtClean="0"/>
              <a:pPr/>
              <a:t>37</a:t>
            </a:fld>
            <a:endParaRPr lang="en-US"/>
          </a:p>
        </p:txBody>
      </p:sp>
    </p:spTree>
    <p:extLst>
      <p:ext uri="{BB962C8B-B14F-4D97-AF65-F5344CB8AC3E}">
        <p14:creationId xmlns:p14="http://schemas.microsoft.com/office/powerpoint/2010/main" val="128862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D47E3-7094-7341-5F7B-F917EC3CB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33DF5-25D7-B976-324B-DA8E665D3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B9321-835F-8EB1-D43D-3C5B89F6B9FD}"/>
              </a:ext>
            </a:extLst>
          </p:cNvPr>
          <p:cNvSpPr>
            <a:spLocks noGrp="1"/>
          </p:cNvSpPr>
          <p:nvPr>
            <p:ph type="body" idx="1"/>
          </p:nvPr>
        </p:nvSpPr>
        <p:spPr/>
        <p:txBody>
          <a:bodyPr/>
          <a:lstStyle/>
          <a:p>
            <a:r>
              <a:rPr lang="en-US" dirty="0">
                <a:cs typeface="Calibri"/>
              </a:rPr>
              <a:t>This is always one of the federal auditor's favorites. The participant was enrolled in WIOA Title I in November but did not receive a blue/bold service until December. This would be a finding by the feds. The participant must receive a blue/bold service as part of the program enrollment.</a:t>
            </a:r>
          </a:p>
        </p:txBody>
      </p:sp>
      <p:sp>
        <p:nvSpPr>
          <p:cNvPr id="4" name="Slide Number Placeholder 3">
            <a:extLst>
              <a:ext uri="{FF2B5EF4-FFF2-40B4-BE49-F238E27FC236}">
                <a16:creationId xmlns:a16="http://schemas.microsoft.com/office/drawing/2014/main" id="{8B4B9911-6F37-EFE3-518F-1FD21DD715CF}"/>
              </a:ext>
            </a:extLst>
          </p:cNvPr>
          <p:cNvSpPr>
            <a:spLocks noGrp="1"/>
          </p:cNvSpPr>
          <p:nvPr>
            <p:ph type="sldNum" sz="quarter" idx="5"/>
          </p:nvPr>
        </p:nvSpPr>
        <p:spPr/>
        <p:txBody>
          <a:bodyPr/>
          <a:lstStyle/>
          <a:p>
            <a:fld id="{1683126A-5919-944C-8385-AD187C64D85E}" type="slidenum">
              <a:rPr lang="en-US" smtClean="0"/>
              <a:pPr/>
              <a:t>38</a:t>
            </a:fld>
            <a:endParaRPr lang="en-US"/>
          </a:p>
        </p:txBody>
      </p:sp>
    </p:spTree>
    <p:extLst>
      <p:ext uri="{BB962C8B-B14F-4D97-AF65-F5344CB8AC3E}">
        <p14:creationId xmlns:p14="http://schemas.microsoft.com/office/powerpoint/2010/main" val="339294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2778CAEF-E7C5-BB25-9A6C-022DBA7EA602}"/>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0FDABC01-99F8-2542-F85B-0D6EC03DEF8E}"/>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Once a participant completes training, education or a youth element it must also be updated in the Course/Activities tab under General Services as well as adding it as an outcome in the general services tab. </a:t>
            </a:r>
          </a:p>
          <a:p>
            <a:r>
              <a:rPr lang="en-US" dirty="0">
                <a:cs typeface="Calibri"/>
              </a:rPr>
              <a:t>There is a crystal report on mass.gov called Pending Trainings Where Estimated Completion Date Has Elapsed in the Outlier Reports category to help you manage this. </a:t>
            </a:r>
          </a:p>
        </p:txBody>
      </p:sp>
      <p:sp>
        <p:nvSpPr>
          <p:cNvPr id="347" name="Shape 347">
            <a:extLst>
              <a:ext uri="{FF2B5EF4-FFF2-40B4-BE49-F238E27FC236}">
                <a16:creationId xmlns:a16="http://schemas.microsoft.com/office/drawing/2014/main" id="{3623D04D-DBC3-831F-0056-D77596F2BD39}"/>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259A4DA-CCDE-6B54-3021-2A7EC2791903}"/>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373836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366F9F46-CBEB-5779-6A80-41A75B63A180}"/>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5139355A-9187-BCD0-B9E7-8BB23DFBE47A}"/>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You will receive a reminder to add the Attainment as an Outcome or Enhancement.</a:t>
            </a:r>
          </a:p>
        </p:txBody>
      </p:sp>
      <p:sp>
        <p:nvSpPr>
          <p:cNvPr id="347" name="Shape 347">
            <a:extLst>
              <a:ext uri="{FF2B5EF4-FFF2-40B4-BE49-F238E27FC236}">
                <a16:creationId xmlns:a16="http://schemas.microsoft.com/office/drawing/2014/main" id="{136FC3B6-B572-F6F3-6BA9-8B1428C3D5D7}"/>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BD6AB60E-025F-2103-A78D-48849022B443}"/>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482462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66893ADC-F1D7-F5B7-1921-C0799E1AB089}"/>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8850F0F2-5AAA-EFAF-52F5-3B460B847ED7}"/>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In the General tab you will add an Outcome or Enhancements service.</a:t>
            </a:r>
          </a:p>
        </p:txBody>
      </p:sp>
      <p:sp>
        <p:nvSpPr>
          <p:cNvPr id="347" name="Shape 347">
            <a:extLst>
              <a:ext uri="{FF2B5EF4-FFF2-40B4-BE49-F238E27FC236}">
                <a16:creationId xmlns:a16="http://schemas.microsoft.com/office/drawing/2014/main" id="{8EB92675-C34B-1FD6-4F0E-F975D774F956}"/>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F37F418-FA3A-149B-7C58-E9DDFECAECC7}"/>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7615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There are very few exclusions from performance allowed in WIOA policy. They are heavily scrutinized and need to have as much documentation and notes as you can collect. Once a participant is excluded it excludes all attainment if any were completed before being excluded.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096831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a:extLst>
            <a:ext uri="{FF2B5EF4-FFF2-40B4-BE49-F238E27FC236}">
              <a16:creationId xmlns:a16="http://schemas.microsoft.com/office/drawing/2014/main" id="{5CBE024D-A96B-244B-63C0-0CA340ACFDA6}"/>
            </a:ext>
          </a:extLst>
        </p:cNvPr>
        <p:cNvGrpSpPr/>
        <p:nvPr/>
      </p:nvGrpSpPr>
      <p:grpSpPr>
        <a:xfrm>
          <a:off x="0" y="0"/>
          <a:ext cx="0" cy="0"/>
          <a:chOff x="0" y="0"/>
          <a:chExt cx="0" cy="0"/>
        </a:xfrm>
      </p:grpSpPr>
      <p:sp>
        <p:nvSpPr>
          <p:cNvPr id="346" name="Shape 346">
            <a:extLst>
              <a:ext uri="{FF2B5EF4-FFF2-40B4-BE49-F238E27FC236}">
                <a16:creationId xmlns:a16="http://schemas.microsoft.com/office/drawing/2014/main" id="{7E35D6A3-E6C8-C2D4-50A3-D7AB48417B29}"/>
              </a:ext>
            </a:extLst>
          </p:cNvPr>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This is where Exclusions are documented in Moses. They are documented as an Outcome/Enhancement and the select the appropriate reason. Again, I cant stress enough about adding detailed notes for these items. </a:t>
            </a:r>
            <a:endParaRPr dirty="0"/>
          </a:p>
        </p:txBody>
      </p:sp>
      <p:sp>
        <p:nvSpPr>
          <p:cNvPr id="347" name="Shape 347">
            <a:extLst>
              <a:ext uri="{FF2B5EF4-FFF2-40B4-BE49-F238E27FC236}">
                <a16:creationId xmlns:a16="http://schemas.microsoft.com/office/drawing/2014/main" id="{82A9A17E-32FE-106C-884C-8A87F7D9971D}"/>
              </a:ext>
            </a:extLst>
          </p:cNvPr>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a:extLst>
              <a:ext uri="{FF2B5EF4-FFF2-40B4-BE49-F238E27FC236}">
                <a16:creationId xmlns:a16="http://schemas.microsoft.com/office/drawing/2014/main" id="{62896692-06CB-4F84-3EEC-4D40C869ED05}"/>
              </a:ext>
            </a:extLst>
          </p:cNvPr>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3733307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r>
              <a:rPr lang="en-US"/>
              <a:t>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46</a:t>
            </a:fld>
            <a:endParaRPr lang="en-US"/>
          </a:p>
        </p:txBody>
      </p:sp>
    </p:spTree>
    <p:extLst>
      <p:ext uri="{BB962C8B-B14F-4D97-AF65-F5344CB8AC3E}">
        <p14:creationId xmlns:p14="http://schemas.microsoft.com/office/powerpoint/2010/main" val="363756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bottom there is a link to the Career Center Performance Report also known as CCPR, these are the numbers used to calculate the performance indicators. This report is available for download by anyone and is broken out by reporting quarters. Tab 10, 11,12 is where you will find the statewide performance data.</a:t>
            </a: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29768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use the calendar to see how this works.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8</a:t>
            </a:fld>
            <a:endParaRPr lang="en-US"/>
          </a:p>
        </p:txBody>
      </p:sp>
    </p:spTree>
    <p:extLst>
      <p:ext uri="{BB962C8B-B14F-4D97-AF65-F5344CB8AC3E}">
        <p14:creationId xmlns:p14="http://schemas.microsoft.com/office/powerpoint/2010/main" val="41115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Nancy exits the program in January 2024 and gets a job immediately. In August she moves to another state but finds a new job. Using the SWIS system, we will be able to obtain her wage data from the other state. As long as she is working anytime in the quarter she will be a positive outcome. So yes, Nancy is a positive outcome.</a:t>
            </a:r>
          </a:p>
        </p:txBody>
      </p:sp>
      <p:sp>
        <p:nvSpPr>
          <p:cNvPr id="4" name="Slide Number Placeholder 3"/>
          <p:cNvSpPr>
            <a:spLocks noGrp="1"/>
          </p:cNvSpPr>
          <p:nvPr>
            <p:ph type="sldNum" sz="quarter" idx="5"/>
          </p:nvPr>
        </p:nvSpPr>
        <p:spPr/>
        <p:txBody>
          <a:bodyPr/>
          <a:lstStyle/>
          <a:p>
            <a:fld id="{1683126A-5919-944C-8385-AD187C64D85E}" type="slidenum">
              <a:rPr lang="en-US" smtClean="0"/>
              <a:pPr/>
              <a:t>9</a:t>
            </a:fld>
            <a:endParaRPr lang="en-US"/>
          </a:p>
        </p:txBody>
      </p:sp>
    </p:spTree>
    <p:extLst>
      <p:ext uri="{BB962C8B-B14F-4D97-AF65-F5344CB8AC3E}">
        <p14:creationId xmlns:p14="http://schemas.microsoft.com/office/powerpoint/2010/main" val="20974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4th quarter after exit is the same as the 2nd quarter after exit.</a:t>
            </a:r>
          </a:p>
        </p:txBody>
      </p:sp>
      <p:sp>
        <p:nvSpPr>
          <p:cNvPr id="4" name="Slide Number Placeholder 3"/>
          <p:cNvSpPr>
            <a:spLocks noGrp="1"/>
          </p:cNvSpPr>
          <p:nvPr>
            <p:ph type="sldNum" sz="quarter" idx="5"/>
          </p:nvPr>
        </p:nvSpPr>
        <p:spPr/>
        <p:txBody>
          <a:bodyPr/>
          <a:lstStyle/>
          <a:p>
            <a:fld id="{1683126A-5919-944C-8385-AD187C64D85E}" type="slidenum">
              <a:rPr lang="en-US" smtClean="0"/>
              <a:pPr/>
              <a:t>10</a:t>
            </a:fld>
            <a:endParaRPr lang="en-US"/>
          </a:p>
        </p:txBody>
      </p:sp>
    </p:spTree>
    <p:extLst>
      <p:ext uri="{BB962C8B-B14F-4D97-AF65-F5344CB8AC3E}">
        <p14:creationId xmlns:p14="http://schemas.microsoft.com/office/powerpoint/2010/main" val="346164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wage records are received from DUA and SWIS, or Supplemental Data. Wage records will override supplemental data. If you are using supplemental data you will want to review TEL 26-16 for full details from the link in the pervious slide.</a:t>
            </a:r>
          </a:p>
        </p:txBody>
      </p:sp>
      <p:sp>
        <p:nvSpPr>
          <p:cNvPr id="4" name="Slide Number Placeholder 3"/>
          <p:cNvSpPr>
            <a:spLocks noGrp="1"/>
          </p:cNvSpPr>
          <p:nvPr>
            <p:ph type="sldNum" sz="quarter" idx="5"/>
          </p:nvPr>
        </p:nvSpPr>
        <p:spPr/>
        <p:txBody>
          <a:bodyPr/>
          <a:lstStyle/>
          <a:p>
            <a:fld id="{1683126A-5919-944C-8385-AD187C64D85E}" type="slidenum">
              <a:rPr lang="en-US" smtClean="0"/>
              <a:pPr/>
              <a:t>12</a:t>
            </a:fld>
            <a:endParaRPr lang="en-US"/>
          </a:p>
        </p:txBody>
      </p:sp>
    </p:spTree>
    <p:extLst>
      <p:ext uri="{BB962C8B-B14F-4D97-AF65-F5344CB8AC3E}">
        <p14:creationId xmlns:p14="http://schemas.microsoft.com/office/powerpoint/2010/main" val="272102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Performance indicators are extremely important for future funding. This is for all programs not just WIOA. These are also used for Trade and NDWG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13</a:t>
            </a:fld>
            <a:endParaRPr lang="en-US"/>
          </a:p>
        </p:txBody>
      </p:sp>
    </p:spTree>
    <p:extLst>
      <p:ext uri="{BB962C8B-B14F-4D97-AF65-F5344CB8AC3E}">
        <p14:creationId xmlns:p14="http://schemas.microsoft.com/office/powerpoint/2010/main" val="15907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ETA/advisories/TEGL/2020/TEGL_8-19_Attachment_I_acc.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Performance/resources/credential-attainmen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7.xml"/><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customXml" Target="../ink/ink4.xml"/><Relationship Id="rId11" Type="http://schemas.openxmlformats.org/officeDocument/2006/relationships/customXml" Target="../ink/ink6.xml"/><Relationship Id="rId5" Type="http://schemas.openxmlformats.org/officeDocument/2006/relationships/image" Target="../media/image13.png"/><Relationship Id="rId15" Type="http://schemas.openxmlformats.org/officeDocument/2006/relationships/customXml" Target="../ink/ink8.xml"/><Relationship Id="rId10" Type="http://schemas.openxmlformats.org/officeDocument/2006/relationships/image" Target="../media/image8.png"/><Relationship Id="rId4" Type="http://schemas.openxmlformats.org/officeDocument/2006/relationships/customXml" Target="../ink/ink3.xml"/><Relationship Id="rId9" Type="http://schemas.openxmlformats.org/officeDocument/2006/relationships/image" Target="../media/image15.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customXml" Target="../ink/ink10.xml"/><Relationship Id="rId5" Type="http://schemas.openxmlformats.org/officeDocument/2006/relationships/image" Target="../media/image20.png"/><Relationship Id="rId4" Type="http://schemas.openxmlformats.org/officeDocument/2006/relationships/customXml" Target="../ink/ink9.xml"/></Relationships>
</file>

<file path=ppt/slides/_rels/slide27.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customXml" Target="../ink/ink12.xml"/><Relationship Id="rId5" Type="http://schemas.openxmlformats.org/officeDocument/2006/relationships/image" Target="../media/image24.png"/><Relationship Id="rId4" Type="http://schemas.openxmlformats.org/officeDocument/2006/relationships/customXml" Target="../ink/ink11.xml"/><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customXml" Target="../ink/ink15.xml"/><Relationship Id="rId5" Type="http://schemas.openxmlformats.org/officeDocument/2006/relationships/image" Target="../media/image28.png"/><Relationship Id="rId4" Type="http://schemas.openxmlformats.org/officeDocument/2006/relationships/customXml" Target="../ink/ink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customXml" Target="../ink/ink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20/chapter-V/part-677/section-677.150"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16.png"/><Relationship Id="rId7" Type="http://schemas.openxmlformats.org/officeDocument/2006/relationships/image" Target="../media/image2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customXml" Target="../ink/ink17.xml"/><Relationship Id="rId9" Type="http://schemas.openxmlformats.org/officeDocument/2006/relationships/customXml" Target="../ink/ink20.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35.png"/><Relationship Id="rId4" Type="http://schemas.openxmlformats.org/officeDocument/2006/relationships/customXml" Target="../ink/ink2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4.xml"/><Relationship Id="rId5" Type="http://schemas.openxmlformats.org/officeDocument/2006/relationships/image" Target="../media/image38.png"/><Relationship Id="rId4" Type="http://schemas.openxmlformats.org/officeDocument/2006/relationships/customXml" Target="../ink/ink2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ustomXml" Target="../ink/ink26.xml"/><Relationship Id="rId5" Type="http://schemas.openxmlformats.org/officeDocument/2006/relationships/image" Target="../media/image42.png"/><Relationship Id="rId4" Type="http://schemas.openxmlformats.org/officeDocument/2006/relationships/customXml" Target="../ink/ink2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customXml" Target="../ink/ink28.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customXml" Target="../ink/ink2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hyperlink" Target="mhttps://www.dol.gov/agencies/eta/performance/swi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urrent/title-45/subtitle-B/chapter-XIII/subchapter-G/part-1355/section-1355.20"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hyperlink" Target="https://www.dol.gov/agencies/eta/Performance/resources/credential-attainment"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s://wdr.doleta.gov/directives/corr_doc.cfm?docn=5953" TargetMode="External"/><Relationship Id="rId11" Type="http://schemas.openxmlformats.org/officeDocument/2006/relationships/hyperlink" Target="https://www.dol.gov/sites/dolgov/files/ETA/advisories/TEGL/2019/TEGL%2011-19%20Change%201/TEGL%2011-19%20Change%201%20%28Complete%20Version%29.pdf" TargetMode="External"/><Relationship Id="rId5" Type="http://schemas.openxmlformats.org/officeDocument/2006/relationships/hyperlink" Target="https://wdr.doleta.gov/directives/corr_doc.cfm?DOCN=5002" TargetMode="External"/><Relationship Id="rId10" Type="http://schemas.openxmlformats.org/officeDocument/2006/relationships/hyperlink" Target="https://www.mass.gov/info-details/masshire-wioa-training-material" TargetMode="External"/><Relationship Id="rId4" Type="http://schemas.openxmlformats.org/officeDocument/2006/relationships/hyperlink" Target="https://www.dol.gov/sites/dolgov/files/ETA/advisories/TEGL/2023/TEGL%2010-16%20Change%203/TEGL%2010-16%2C%20Change%203.pdf" TargetMode="External"/><Relationship Id="rId9" Type="http://schemas.openxmlformats.org/officeDocument/2006/relationships/hyperlink" Target="https://www.mass.gov/massworkforce-career-center-performance-reports-ccp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dol.gov/sites/dolgov/files/ETA/advisories/TEGL/2023/TEGL%2010-16%20Change%203/TEGL%2010-16%2C%20Change%203.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mass.gov/massworkforce-career-center-performance-reports-ccp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1077318" y="3342116"/>
            <a:ext cx="7265279"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648142" y="3327155"/>
            <a:ext cx="6473629"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training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588076" y="3323344"/>
            <a:ext cx="865262"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alibri"/>
                <a:cs typeface="Calibri"/>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may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282297" y="4251978"/>
            <a:ext cx="7089409"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566071" y="4232005"/>
            <a:ext cx="936545"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682798" y="4406558"/>
            <a:ext cx="734807"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1868" y="3456374"/>
            <a:ext cx="501903"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698632" y="4395594"/>
            <a:ext cx="6840528"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4th Quarter After Exit</a:t>
            </a:r>
          </a:p>
          <a:p>
            <a:pPr marL="0" indent="0">
              <a:buNone/>
            </a:pPr>
            <a:r>
              <a:rPr lang="en-US" sz="3400" b="1" dirty="0">
                <a:solidFill>
                  <a:srgbClr val="003B5D"/>
                </a:solidFill>
                <a:latin typeface="Century Gothic"/>
              </a:rPr>
              <a:t>In Employment during the 4th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fourth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4th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4th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fourth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4th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found; e.g. someone who is employed by the Federal Government, a religious organization or self-employed)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gn="ctr">
              <a:lnSpc>
                <a:spcPct val="114999"/>
              </a:lnSpc>
              <a:spcBef>
                <a:spcPts val="0"/>
              </a:spcBef>
              <a:buNone/>
            </a:pPr>
            <a:r>
              <a:rPr lang="en-US" sz="40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40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Tree>
    <p:extLst>
      <p:ext uri="{BB962C8B-B14F-4D97-AF65-F5344CB8AC3E}">
        <p14:creationId xmlns:p14="http://schemas.microsoft.com/office/powerpoint/2010/main" val="382791309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200" y="139613"/>
            <a:ext cx="8154140" cy="941041"/>
          </a:xfrm>
        </p:spPr>
        <p:txBody>
          <a:bodyPr/>
          <a:lstStyle/>
          <a:p>
            <a:r>
              <a:rPr lang="en-US" dirty="0">
                <a:solidFill>
                  <a:srgbClr val="003B5D"/>
                </a:solidFill>
                <a:latin typeface="Century Gothic"/>
              </a:rPr>
              <a:t>Employment 4</a:t>
            </a:r>
            <a:r>
              <a:rPr lang="en-US" baseline="30000" dirty="0">
                <a:solidFill>
                  <a:srgbClr val="003B5D"/>
                </a:solidFill>
                <a:latin typeface="Century Gothic"/>
              </a:rPr>
              <a:t>th</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Sara is an OSY participant, participating in mentoring and internship. After completing her internship, the employer hires her full time and she also exits the WIOA Youth program.</a:t>
            </a:r>
          </a:p>
          <a:p>
            <a:r>
              <a:rPr lang="en-US" sz="2400" dirty="0">
                <a:solidFill>
                  <a:srgbClr val="003B5D"/>
                </a:solidFill>
                <a:latin typeface="Century Gothic"/>
              </a:rPr>
              <a:t>She remains employed through her 2</a:t>
            </a:r>
            <a:r>
              <a:rPr lang="en-US" sz="2400" baseline="30000" dirty="0">
                <a:solidFill>
                  <a:srgbClr val="003B5D"/>
                </a:solidFill>
                <a:latin typeface="Century Gothic"/>
              </a:rPr>
              <a:t>nd</a:t>
            </a:r>
            <a:r>
              <a:rPr lang="en-US" sz="2400" dirty="0">
                <a:solidFill>
                  <a:srgbClr val="003B5D"/>
                </a:solidFill>
                <a:latin typeface="Century Gothic"/>
              </a:rPr>
              <a:t> and 3</a:t>
            </a:r>
            <a:r>
              <a:rPr lang="en-US" sz="2400" baseline="30000" dirty="0">
                <a:solidFill>
                  <a:srgbClr val="003B5D"/>
                </a:solidFill>
                <a:latin typeface="Century Gothic"/>
              </a:rPr>
              <a:t>rd</a:t>
            </a:r>
            <a:r>
              <a:rPr lang="en-US" sz="2400" dirty="0">
                <a:solidFill>
                  <a:srgbClr val="003B5D"/>
                </a:solidFill>
                <a:latin typeface="Century Gothic"/>
              </a:rPr>
              <a:t> quarter after exit, but loses her job in the first month of her 4</a:t>
            </a:r>
            <a:r>
              <a:rPr lang="en-US" sz="2400" baseline="30000" dirty="0">
                <a:solidFill>
                  <a:srgbClr val="003B5D"/>
                </a:solidFill>
                <a:latin typeface="Century Gothic"/>
              </a:rPr>
              <a:t>th</a:t>
            </a:r>
            <a:r>
              <a:rPr lang="en-US" sz="2400" dirty="0">
                <a:solidFill>
                  <a:srgbClr val="003B5D"/>
                </a:solidFill>
                <a:latin typeface="Century Gothic"/>
              </a:rPr>
              <a:t> quarter after exit.</a:t>
            </a:r>
          </a:p>
          <a:p>
            <a:r>
              <a:rPr lang="en-US" sz="2400" dirty="0">
                <a:solidFill>
                  <a:srgbClr val="0000FF"/>
                </a:solidFill>
                <a:latin typeface="Century Gothic"/>
              </a:rPr>
              <a:t>Is Sara a positive outcome in the Employment/Education Rate 2</a:t>
            </a:r>
            <a:r>
              <a:rPr lang="en-US" sz="2400" baseline="30000" dirty="0">
                <a:solidFill>
                  <a:srgbClr val="0000FF"/>
                </a:solidFill>
                <a:latin typeface="Century Gothic"/>
              </a:rPr>
              <a:t>nd</a:t>
            </a:r>
            <a:r>
              <a:rPr lang="en-US" sz="2400" dirty="0">
                <a:solidFill>
                  <a:srgbClr val="0000FF"/>
                </a:solidFill>
                <a:latin typeface="Century Gothic"/>
              </a:rPr>
              <a:t> Quarter After Exit?</a:t>
            </a:r>
          </a:p>
          <a:p>
            <a:r>
              <a:rPr lang="en-US" sz="2400" dirty="0">
                <a:solidFill>
                  <a:srgbClr val="0000FF"/>
                </a:solidFill>
                <a:latin typeface="Century Gothic"/>
              </a:rPr>
              <a:t>Is Sara a positive outcome in the Employment/Education Rate 4</a:t>
            </a:r>
            <a:r>
              <a:rPr lang="en-US" sz="2400" baseline="30000" dirty="0">
                <a:solidFill>
                  <a:srgbClr val="0000FF"/>
                </a:solidFill>
                <a:latin typeface="Century Gothic"/>
              </a:rPr>
              <a:t>th</a:t>
            </a:r>
            <a:r>
              <a:rPr lang="en-US" sz="2400" dirty="0">
                <a:solidFill>
                  <a:srgbClr val="0000FF"/>
                </a:solidFill>
                <a:latin typeface="Century Gothic"/>
              </a:rPr>
              <a:t> Quarter After Exit?</a:t>
            </a: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11</a:t>
            </a:fld>
            <a:endParaRPr lang="en-US" dirty="0">
              <a:latin typeface="Century Gothic"/>
            </a:endParaRPr>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162"/>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231312" y="1313895"/>
            <a:ext cx="8699447" cy="4812268"/>
          </a:xfrm>
        </p:spPr>
        <p:txBody>
          <a:bodyPr vert="horz" lIns="91440" tIns="45720" rIns="91440" bIns="45720" rtlCol="0" anchor="t">
            <a:normAutofit/>
          </a:bodyPr>
          <a:lstStyle/>
          <a:p>
            <a:pPr marL="0" indent="0">
              <a:buNone/>
            </a:pPr>
            <a:r>
              <a:rPr lang="en-US" sz="2000" b="1" dirty="0">
                <a:solidFill>
                  <a:srgbClr val="003B5D"/>
                </a:solidFill>
                <a:latin typeface="Century Gothic"/>
              </a:rPr>
              <a:t>Median Wages 2nd Quarter After Exit:</a:t>
            </a:r>
          </a:p>
          <a:p>
            <a:pPr marL="457200" lvl="1" indent="0">
              <a:lnSpc>
                <a:spcPct val="115000"/>
              </a:lnSpc>
              <a:spcBef>
                <a:spcPts val="0"/>
              </a:spcBef>
              <a:spcAft>
                <a:spcPts val="0"/>
              </a:spcAft>
              <a:buNone/>
            </a:pPr>
            <a:r>
              <a:rPr lang="en-US" sz="1800" dirty="0">
                <a:solidFill>
                  <a:srgbClr val="003B5D"/>
                </a:solidFill>
                <a:latin typeface="Century Gothic"/>
              </a:rPr>
              <a:t>The median wage of those exiters </a:t>
            </a:r>
            <a:r>
              <a:rPr lang="en-US" sz="1800" b="1" i="1" dirty="0">
                <a:solidFill>
                  <a:srgbClr val="003B5D"/>
                </a:solidFill>
                <a:latin typeface="Century Gothic"/>
              </a:rPr>
              <a:t>employed</a:t>
            </a:r>
            <a:r>
              <a:rPr lang="en-US" sz="1800" dirty="0">
                <a:solidFill>
                  <a:srgbClr val="003B5D"/>
                </a:solidFill>
                <a:latin typeface="Century Gothic"/>
              </a:rPr>
              <a:t> in the 2</a:t>
            </a:r>
            <a:r>
              <a:rPr lang="en-US" sz="1800" baseline="30000" dirty="0">
                <a:solidFill>
                  <a:srgbClr val="003B5D"/>
                </a:solidFill>
                <a:latin typeface="Century Gothic"/>
              </a:rPr>
              <a:t>nd</a:t>
            </a:r>
            <a:r>
              <a:rPr lang="en-US" sz="1800" dirty="0">
                <a:solidFill>
                  <a:srgbClr val="003B5D"/>
                </a:solidFill>
                <a:latin typeface="Century Gothic"/>
              </a:rPr>
              <a:t> quarter after exit.</a:t>
            </a:r>
          </a:p>
          <a:p>
            <a:pPr marL="457200" lvl="1" indent="0">
              <a:lnSpc>
                <a:spcPct val="115000"/>
              </a:lnSpc>
              <a:spcBef>
                <a:spcPts val="0"/>
              </a:spcBef>
              <a:spcAft>
                <a:spcPts val="0"/>
              </a:spcAft>
              <a:buNone/>
            </a:pPr>
            <a:endParaRPr lang="en-US" sz="1800" dirty="0">
              <a:solidFill>
                <a:srgbClr val="003B5D"/>
              </a:solidFill>
              <a:latin typeface="Century Gothic"/>
            </a:endParaRPr>
          </a:p>
          <a:p>
            <a:pPr marL="457200" lvl="1" indent="0">
              <a:lnSpc>
                <a:spcPct val="115000"/>
              </a:lnSpc>
              <a:spcBef>
                <a:spcPts val="0"/>
              </a:spcBef>
              <a:spcAft>
                <a:spcPts val="0"/>
              </a:spcAft>
              <a:buNone/>
            </a:pPr>
            <a:r>
              <a:rPr lang="en-US" sz="2000" i="1" dirty="0">
                <a:solidFill>
                  <a:srgbClr val="003B5D"/>
                </a:solidFill>
                <a:latin typeface="Century Gothic"/>
              </a:rPr>
              <a:t>Employment:</a:t>
            </a:r>
          </a:p>
          <a:p>
            <a:pPr marL="742950" lvl="1" indent="-285750">
              <a:lnSpc>
                <a:spcPct val="115000"/>
              </a:lnSpc>
              <a:spcBef>
                <a:spcPts val="0"/>
              </a:spcBef>
              <a:spcAft>
                <a:spcPts val="0"/>
              </a:spcAft>
              <a:buFont typeface="Wingdings" panose="05000000000000000000" pitchFamily="2" charset="2"/>
              <a:buChar char="ü"/>
            </a:pPr>
            <a:r>
              <a:rPr lang="en-US" sz="2000" dirty="0">
                <a:solidFill>
                  <a:srgbClr val="003B5D"/>
                </a:solidFill>
                <a:latin typeface="Century Gothic"/>
                <a:ea typeface="Calibri"/>
                <a:cs typeface="Times New Roman"/>
              </a:rPr>
              <a:t>Wage records (DUA, SWIS, Supplemental MOSES Data)</a:t>
            </a: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buNone/>
            </a:pPr>
            <a:r>
              <a:rPr lang="en-US" sz="2000" i="1" dirty="0">
                <a:solidFill>
                  <a:srgbClr val="003B5D"/>
                </a:solidFill>
                <a:latin typeface="Century Gothic"/>
                <a:ea typeface="Calibri"/>
                <a:cs typeface="Times New Roman"/>
              </a:rPr>
              <a:t>The difference between </a:t>
            </a:r>
            <a:r>
              <a:rPr lang="en-US" sz="2000" i="1" u="sng" dirty="0">
                <a:solidFill>
                  <a:srgbClr val="003B5D"/>
                </a:solidFill>
                <a:latin typeface="Century Gothic"/>
                <a:ea typeface="Calibri"/>
                <a:cs typeface="Times New Roman"/>
              </a:rPr>
              <a:t>average </a:t>
            </a:r>
            <a:r>
              <a:rPr lang="en-US" sz="2000" i="1" dirty="0">
                <a:solidFill>
                  <a:srgbClr val="003B5D"/>
                </a:solidFill>
                <a:latin typeface="Century Gothic"/>
                <a:ea typeface="Calibri"/>
                <a:cs typeface="Times New Roman"/>
              </a:rPr>
              <a:t>and </a:t>
            </a:r>
            <a:r>
              <a:rPr lang="en-US" sz="2000" i="1" u="sng" dirty="0">
                <a:solidFill>
                  <a:srgbClr val="003B5D"/>
                </a:solidFill>
                <a:latin typeface="Century Gothic"/>
                <a:ea typeface="Calibri"/>
                <a:cs typeface="Times New Roman"/>
              </a:rPr>
              <a:t>median</a:t>
            </a:r>
            <a:r>
              <a:rPr lang="en-US" sz="2000" i="1" dirty="0">
                <a:solidFill>
                  <a:srgbClr val="003B5D"/>
                </a:solidFill>
                <a:latin typeface="Century Gothic"/>
                <a:ea typeface="Calibri"/>
                <a:cs typeface="Times New Roman"/>
              </a:rPr>
              <a:t>:</a:t>
            </a:r>
          </a:p>
          <a:p>
            <a:pPr marL="457200" lvl="1" indent="0">
              <a:lnSpc>
                <a:spcPct val="115000"/>
              </a:lnSpc>
              <a:spcBef>
                <a:spcPts val="0"/>
              </a:spcBef>
              <a:spcAft>
                <a:spcPts val="0"/>
              </a:spcAft>
              <a:buNone/>
            </a:pPr>
            <a:endParaRPr lang="en-US" sz="2000" i="1" dirty="0">
              <a:solidFill>
                <a:srgbClr val="003B5D"/>
              </a:solidFill>
              <a:latin typeface="Century Gothic"/>
              <a:ea typeface="Calibri"/>
              <a:cs typeface="Times New Roman"/>
            </a:endParaRPr>
          </a:p>
          <a:p>
            <a:pPr marL="457200" lvl="1" indent="0">
              <a:lnSpc>
                <a:spcPct val="115000"/>
              </a:lnSpc>
              <a:spcBef>
                <a:spcPts val="0"/>
              </a:spcBef>
              <a:buNone/>
            </a:pPr>
            <a:r>
              <a:rPr lang="en-US" sz="2000" dirty="0">
                <a:solidFill>
                  <a:srgbClr val="003B5D"/>
                </a:solidFill>
                <a:latin typeface="Century Gothic"/>
                <a:ea typeface="Calibri"/>
                <a:cs typeface="Times New Roman"/>
              </a:rPr>
              <a:t>The average of {5, 6, 7, 9, 28} = 11</a:t>
            </a:r>
          </a:p>
          <a:p>
            <a:pPr marL="457200" lvl="1" indent="0">
              <a:lnSpc>
                <a:spcPct val="115000"/>
              </a:lnSpc>
              <a:spcBef>
                <a:spcPts val="0"/>
              </a:spcBef>
              <a:spcAft>
                <a:spcPts val="0"/>
              </a:spcAft>
              <a:buNone/>
            </a:pPr>
            <a:r>
              <a:rPr lang="en-US" sz="2000" dirty="0">
                <a:solidFill>
                  <a:srgbClr val="003B5D"/>
                </a:solidFill>
                <a:latin typeface="Century Gothic"/>
                <a:ea typeface="Calibri"/>
                <a:cs typeface="Times New Roman"/>
              </a:rPr>
              <a:t>The median of {5, 6, 7, 9, 28} = 7</a:t>
            </a:r>
          </a:p>
          <a:p>
            <a:endParaRPr lang="en-US" dirty="0">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12</a:t>
            </a:fld>
            <a:endParaRPr lang="en-US" dirty="0">
              <a:latin typeface="Century Gothic"/>
            </a:endParaRPr>
          </a:p>
        </p:txBody>
      </p:sp>
    </p:spTree>
    <p:extLst>
      <p:ext uri="{BB962C8B-B14F-4D97-AF65-F5344CB8AC3E}">
        <p14:creationId xmlns:p14="http://schemas.microsoft.com/office/powerpoint/2010/main" val="36943642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vert="horz" lIns="91440" tIns="45720" rIns="91440" bIns="45720" rtlCol="0" anchor="t">
            <a:normAutofit fontScale="92500" lnSpcReduction="10000"/>
          </a:bodyPr>
          <a:lstStyle/>
          <a:p>
            <a:pPr marL="0" indent="0">
              <a:buNone/>
            </a:pPr>
            <a:r>
              <a:rPr lang="en-US" b="1" dirty="0">
                <a:solidFill>
                  <a:srgbClr val="003B5D"/>
                </a:solidFill>
                <a:latin typeface="Century Gothic"/>
              </a:rPr>
              <a:t>Recognized Post-Secondary Credential</a:t>
            </a:r>
          </a:p>
          <a:p>
            <a:pPr lvl="1" indent="-287020"/>
            <a:r>
              <a:rPr lang="en-US" dirty="0">
                <a:solidFill>
                  <a:srgbClr val="003B5D"/>
                </a:solidFill>
                <a:latin typeface="Century Gothic"/>
                <a:hlinkClick r:id="rId3"/>
              </a:rPr>
              <a:t>Section 3(52) </a:t>
            </a:r>
            <a:r>
              <a:rPr lang="en-US" dirty="0">
                <a:solidFill>
                  <a:srgbClr val="003B5D"/>
                </a:solidFill>
                <a:latin typeface="Century Gothic"/>
              </a:rPr>
              <a:t>of WIOA defines “recognized postsecondary credential” as </a:t>
            </a:r>
            <a:r>
              <a:rPr lang="en-US" i="1" dirty="0">
                <a:solidFill>
                  <a:srgbClr val="003B5D"/>
                </a:solidFill>
                <a:latin typeface="Century Gothic"/>
              </a:rPr>
              <a:t>a credential consisting of an industry-recognized certificate or certification, a certificate of completion of an apprenticeship, a license recognized by the State involved or Federal Government, or an associate or baccalaureate degree*</a:t>
            </a:r>
            <a:r>
              <a:rPr lang="en-US" dirty="0">
                <a:solidFill>
                  <a:srgbClr val="003B5D"/>
                </a:solidFill>
                <a:latin typeface="Century Gothic"/>
              </a:rPr>
              <a:t>. </a:t>
            </a:r>
            <a:endParaRPr lang="en-US" dirty="0">
              <a:solidFill>
                <a:srgbClr val="003B5D"/>
              </a:solidFill>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13</a:t>
            </a:fld>
            <a:endParaRPr lang="en-US" dirty="0">
              <a:latin typeface="Century Gothic"/>
            </a:endParaRPr>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367461" y="4741117"/>
            <a:ext cx="8414951" cy="923330"/>
          </a:xfrm>
          <a:prstGeom prst="rect">
            <a:avLst/>
          </a:prstGeom>
          <a:noFill/>
        </p:spPr>
        <p:txBody>
          <a:bodyPr wrap="square" lIns="91440" tIns="45720" rIns="91440" bIns="45720" rtlCol="0" anchor="t">
            <a:spAutoFit/>
          </a:bodyPr>
          <a:lstStyle/>
          <a:p>
            <a:r>
              <a:rPr lang="en-US" dirty="0">
                <a:solidFill>
                  <a:schemeClr val="tx2"/>
                </a:solidFill>
                <a:latin typeface="Century Gothic"/>
              </a:rPr>
              <a:t>* Note that a graduate degree is </a:t>
            </a:r>
            <a:r>
              <a:rPr lang="en-US" i="1" dirty="0">
                <a:solidFill>
                  <a:schemeClr val="tx2"/>
                </a:solidFill>
                <a:latin typeface="Century Gothic"/>
              </a:rPr>
              <a:t>not</a:t>
            </a:r>
            <a:r>
              <a:rPr lang="en-US" dirty="0">
                <a:solidFill>
                  <a:schemeClr val="tx2"/>
                </a:solidFill>
                <a:latin typeface="Century Gothic"/>
              </a:rPr>
              <a:t> included in the definition above. Also, while allowable for Trade and Vocational Rehabilitation program participants, it is not a 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Types of Post Secondary Credentials</a:t>
            </a:r>
            <a:br>
              <a:rPr lang="en-US" dirty="0">
                <a:latin typeface="Century Gothic"/>
              </a:rPr>
            </a:br>
            <a:r>
              <a:rPr lang="en-US" sz="2400" dirty="0">
                <a:solidFill>
                  <a:srgbClr val="003B5D"/>
                </a:solidFill>
                <a:latin typeface="Century Gothic"/>
              </a:rPr>
              <a:t>Credential Attainment</a:t>
            </a:r>
            <a:endParaRPr lang="en-US">
              <a:solidFill>
                <a:srgbClr val="003B5D"/>
              </a:solidFill>
              <a:latin typeface="Century Gothic"/>
            </a:endParaRPr>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264305" y="1352714"/>
            <a:ext cx="8533819" cy="4382995"/>
          </a:xfrm>
          <a:prstGeom prst="rect">
            <a:avLst/>
          </a:prstGeom>
          <a:noFill/>
        </p:spPr>
        <p:txBody>
          <a:bodyPr wrap="square" lIns="91440" tIns="45720" rIns="91440" bIns="45720" rtlCol="0" anchor="t">
            <a:spAutoFit/>
          </a:bodyPr>
          <a:lstStyle/>
          <a:p>
            <a:r>
              <a:rPr lang="en-US" sz="2200" dirty="0">
                <a:solidFill>
                  <a:srgbClr val="003B5D"/>
                </a:solidFill>
                <a:latin typeface="Century Gothic"/>
              </a:rPr>
              <a:t>Industry-recognized certification</a:t>
            </a:r>
            <a:endParaRPr lang="en-US"/>
          </a:p>
          <a:p>
            <a:pPr marL="742950" lvl="1" indent="-285750">
              <a:buFont typeface="Arial" panose="020B0604020202020204" pitchFamily="34" charset="0"/>
              <a:buChar char="•"/>
            </a:pPr>
            <a:r>
              <a:rPr lang="en-US" dirty="0">
                <a:solidFill>
                  <a:srgbClr val="003B5D"/>
                </a:solidFill>
                <a:latin typeface="Century Gothic"/>
              </a:rPr>
              <a:t>e.g. Microsoft Certified IT Professional (MCITP), National Institute for Automotive Service Excellence certification</a:t>
            </a:r>
          </a:p>
          <a:p>
            <a:pPr marL="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Apprenticeship certification</a:t>
            </a:r>
          </a:p>
          <a:p>
            <a:pPr marL="742950" lvl="1" indent="-285750">
              <a:buFont typeface="Arial" panose="020B0604020202020204" pitchFamily="34" charset="0"/>
              <a:buChar char="•"/>
            </a:pPr>
            <a:r>
              <a:rPr lang="en-US" dirty="0">
                <a:solidFill>
                  <a:srgbClr val="003B5D"/>
                </a:solidFill>
                <a:latin typeface="Century Gothic"/>
              </a:rPr>
              <a:t>e.g. Certificate from Massachusetts Division of Apprentice Standards</a:t>
            </a:r>
            <a:endParaRPr lang="en-US" dirty="0">
              <a:solidFill>
                <a:srgbClr val="003B5D"/>
              </a:solidFill>
              <a:latin typeface="Century Gothic"/>
              <a:cs typeface="Calibri"/>
            </a:endParaRPr>
          </a:p>
          <a:p>
            <a:pPr marL="74295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License issued by a State or Federal government</a:t>
            </a:r>
          </a:p>
          <a:p>
            <a:pPr marL="742950" lvl="1" indent="-285750">
              <a:buFont typeface="Arial" panose="020B0604020202020204" pitchFamily="34" charset="0"/>
              <a:buChar char="•"/>
            </a:pPr>
            <a:r>
              <a:rPr lang="en-US" dirty="0">
                <a:solidFill>
                  <a:srgbClr val="003B5D"/>
                </a:solidFill>
                <a:latin typeface="Century Gothic"/>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rgbClr val="003B5D"/>
              </a:solidFill>
              <a:latin typeface="Century Gothic"/>
            </a:endParaRPr>
          </a:p>
          <a:p>
            <a:r>
              <a:rPr lang="en-US" sz="2200" dirty="0">
                <a:solidFill>
                  <a:srgbClr val="003B5D"/>
                </a:solidFill>
                <a:latin typeface="Century Gothic"/>
              </a:rPr>
              <a:t>Associate or Bachelor’s degree (but not a graduate degree!)</a:t>
            </a:r>
          </a:p>
          <a:p>
            <a:pPr lvl="1" algn="ctr">
              <a:lnSpc>
                <a:spcPct val="150000"/>
              </a:lnSpc>
            </a:pPr>
            <a:r>
              <a:rPr lang="en-US" sz="2200" dirty="0">
                <a:solidFill>
                  <a:srgbClr val="003B5D"/>
                </a:solidFill>
                <a:latin typeface="Century Gothic"/>
                <a:cs typeface="Calibri"/>
                <a:hlinkClick r:id="rId3"/>
              </a:rPr>
              <a:t>USDOL Credential Tool</a:t>
            </a:r>
            <a:endParaRPr lang="en-US" sz="2200" dirty="0">
              <a:solidFill>
                <a:srgbClr val="003B5D"/>
              </a:solidFill>
              <a:latin typeface="Century Gothic"/>
              <a:cs typeface="Calibri"/>
            </a:endParaRPr>
          </a:p>
        </p:txBody>
      </p:sp>
    </p:spTree>
    <p:extLst>
      <p:ext uri="{BB962C8B-B14F-4D97-AF65-F5344CB8AC3E}">
        <p14:creationId xmlns:p14="http://schemas.microsoft.com/office/powerpoint/2010/main" val="55203767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vert="horz" lIns="91440" tIns="45720" rIns="91440" bIns="45720" rtlCol="0" anchor="t">
            <a:normAutofit lnSpcReduction="10000"/>
          </a:bodyPr>
          <a:lstStyle/>
          <a:p>
            <a:pPr marL="450850" lvl="1" indent="0">
              <a:lnSpc>
                <a:spcPct val="115000"/>
              </a:lnSpc>
              <a:spcBef>
                <a:spcPts val="0"/>
              </a:spcBef>
              <a:buNone/>
            </a:pPr>
            <a:r>
              <a:rPr lang="en-US" sz="2800" b="1" dirty="0">
                <a:solidFill>
                  <a:srgbClr val="003B5D"/>
                </a:solidFill>
                <a:latin typeface="Century Gothic"/>
              </a:rPr>
              <a:t>Credential Attainment measure:</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Number of participants who exited during the reporting period or cohort that were in an </a:t>
            </a:r>
            <a:r>
              <a:rPr lang="en-US" sz="1900" i="1" dirty="0">
                <a:solidFill>
                  <a:srgbClr val="003B5D"/>
                </a:solidFill>
                <a:latin typeface="Century Gothic"/>
              </a:rPr>
              <a:t>education or training </a:t>
            </a:r>
            <a:r>
              <a:rPr lang="en-US" sz="1900" dirty="0">
                <a:solidFill>
                  <a:srgbClr val="003B5D"/>
                </a:solidFill>
                <a:latin typeface="Century Gothic"/>
              </a:rPr>
              <a:t>program (</a:t>
            </a:r>
            <a:r>
              <a:rPr lang="en-US" sz="1900" i="1" dirty="0">
                <a:solidFill>
                  <a:srgbClr val="003B5D"/>
                </a:solidFill>
                <a:latin typeface="Century Gothic"/>
              </a:rPr>
              <a:t>excluding OJT and Customized Training</a:t>
            </a:r>
            <a:r>
              <a:rPr lang="en-US" sz="1900" dirty="0">
                <a:solidFill>
                  <a:srgbClr val="003B5D"/>
                </a:solidFill>
                <a:latin typeface="Century Gothic"/>
              </a:rPr>
              <a:t>) and who obtained a recognized </a:t>
            </a:r>
            <a:r>
              <a:rPr lang="en-US" sz="1900" i="1" dirty="0">
                <a:solidFill>
                  <a:srgbClr val="003B5D"/>
                </a:solidFill>
                <a:latin typeface="Century Gothic"/>
              </a:rPr>
              <a:t>postsecondary</a:t>
            </a:r>
            <a:r>
              <a:rPr lang="en-US" sz="1900" dirty="0">
                <a:solidFill>
                  <a:srgbClr val="003B5D"/>
                </a:solidFill>
                <a:latin typeface="Century Gothic"/>
              </a:rPr>
              <a:t> credential during the program or within one year after exit; </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	</a:t>
            </a:r>
            <a:r>
              <a:rPr lang="en-US" sz="1900" b="1" i="1" dirty="0">
                <a:solidFill>
                  <a:srgbClr val="003B5D"/>
                </a:solidFill>
                <a:latin typeface="Century Gothic"/>
              </a:rPr>
              <a:t>plus</a:t>
            </a:r>
            <a:r>
              <a:rPr lang="en-US" sz="1900" dirty="0">
                <a:solidFill>
                  <a:srgbClr val="003B5D"/>
                </a:solidFill>
                <a:latin typeface="Century Gothic"/>
              </a:rPr>
              <a:t> the number of participants who exited that were in a </a:t>
            </a:r>
            <a:r>
              <a:rPr lang="en-US" sz="1900" i="1" dirty="0">
                <a:solidFill>
                  <a:srgbClr val="003B5D"/>
                </a:solidFill>
                <a:latin typeface="Century Gothic"/>
              </a:rPr>
              <a:t>secondary</a:t>
            </a:r>
            <a:r>
              <a:rPr lang="en-US" sz="1900" dirty="0">
                <a:solidFill>
                  <a:srgbClr val="003B5D"/>
                </a:solidFill>
                <a:latin typeface="Century Gothic"/>
              </a:rPr>
              <a:t> education program and who obtained a </a:t>
            </a:r>
            <a:r>
              <a:rPr lang="en-US" sz="1900" i="1" dirty="0">
                <a:solidFill>
                  <a:srgbClr val="003B5D"/>
                </a:solidFill>
                <a:latin typeface="Century Gothic"/>
              </a:rPr>
              <a:t>secondary</a:t>
            </a:r>
            <a:r>
              <a:rPr lang="en-US" sz="1900" dirty="0">
                <a:solidFill>
                  <a:srgbClr val="003B5D"/>
                </a:solidFill>
                <a:latin typeface="Century Gothic"/>
              </a:rPr>
              <a:t> education diploma or its equivalent during the program or within one year after exit </a:t>
            </a:r>
            <a:r>
              <a:rPr lang="en-US" sz="1900" b="1" dirty="0">
                <a:solidFill>
                  <a:srgbClr val="003B5D"/>
                </a:solidFill>
                <a:latin typeface="Century Gothic"/>
              </a:rPr>
              <a:t>AND</a:t>
            </a:r>
            <a:r>
              <a:rPr lang="en-US" sz="1900" dirty="0">
                <a:solidFill>
                  <a:srgbClr val="003B5D"/>
                </a:solidFill>
                <a:latin typeface="Century Gothic"/>
              </a:rPr>
              <a:t> who were also employed or enrolled in an education or training program leading to a recognized postsecondary credential within one year after exit. </a:t>
            </a:r>
          </a:p>
          <a:p>
            <a:endParaRPr lang="en-US" dirty="0">
              <a:latin typeface="Century Gothic"/>
            </a:endParaRPr>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15</a:t>
            </a:fld>
            <a:endParaRPr lang="en-US" dirty="0">
              <a:latin typeface="Century Gothic"/>
            </a:endParaRPr>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17250" y="222232"/>
            <a:ext cx="8269549"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199" y="139613"/>
            <a:ext cx="8229599" cy="941041"/>
          </a:xfrm>
        </p:spPr>
        <p:txBody>
          <a:bodyPr/>
          <a:lstStyle/>
          <a:p>
            <a:r>
              <a:rPr lang="en-US" sz="3200" dirty="0">
                <a:solidFill>
                  <a:srgbClr val="003B5D"/>
                </a:solidFill>
                <a:latin typeface="Century Gothic"/>
              </a:rPr>
              <a:t>Secondary School Diplomas/Equivalents</a:t>
            </a:r>
            <a:br>
              <a:rPr lang="en-US" sz="3200" dirty="0">
                <a:latin typeface="Century Gothic"/>
              </a:rPr>
            </a:br>
            <a:r>
              <a:rPr lang="en-US" sz="3200" dirty="0">
                <a:solidFill>
                  <a:srgbClr val="003B5D"/>
                </a:solidFill>
                <a:latin typeface="Century Gothic"/>
              </a:rPr>
              <a:t>Credential Attainment</a:t>
            </a:r>
            <a:endParaRPr lang="en-US" sz="3200">
              <a:solidFill>
                <a:srgbClr val="003B5D"/>
              </a:solidFill>
              <a:latin typeface="Century Gothic"/>
            </a:endParaRPr>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16</a:t>
            </a:fld>
            <a:endParaRPr lang="en-US" dirty="0">
              <a:latin typeface="Century Gothic"/>
            </a:endParaRPr>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544937"/>
            <a:ext cx="8582774" cy="2800767"/>
          </a:xfrm>
          <a:prstGeom prst="rect">
            <a:avLst/>
          </a:prstGeom>
          <a:noFill/>
        </p:spPr>
        <p:txBody>
          <a:bodyPr wrap="square" lIns="91440" tIns="45720" rIns="91440" bIns="45720" rtlCol="0" anchor="t">
            <a:spAutoFit/>
          </a:bodyPr>
          <a:lstStyle/>
          <a:p>
            <a:r>
              <a:rPr lang="en-US" sz="2400" dirty="0">
                <a:solidFill>
                  <a:schemeClr val="tx2"/>
                </a:solidFill>
                <a:latin typeface="Century Gothic"/>
              </a:rPr>
              <a:t>Only included as a positive outcome, if within one year after exit, the participant is:</a:t>
            </a:r>
          </a:p>
          <a:p>
            <a:endParaRPr lang="en-US" sz="2400" dirty="0">
              <a:solidFill>
                <a:schemeClr val="tx2"/>
              </a:solidFill>
              <a:latin typeface="Century Gothic"/>
            </a:endParaRPr>
          </a:p>
          <a:p>
            <a:pPr marL="800100" lvl="1" indent="-342900">
              <a:buFont typeface="Wingdings" panose="05000000000000000000" pitchFamily="2" charset="2"/>
              <a:buChar char="ü"/>
            </a:pPr>
            <a:r>
              <a:rPr lang="en-US" sz="2000" dirty="0">
                <a:solidFill>
                  <a:schemeClr val="tx2"/>
                </a:solidFill>
                <a:latin typeface="Century Gothic"/>
              </a:rPr>
              <a:t>Employed</a:t>
            </a:r>
          </a:p>
          <a:p>
            <a:pPr lvl="2"/>
            <a:r>
              <a:rPr lang="en-US" sz="2000" b="1" dirty="0">
                <a:solidFill>
                  <a:schemeClr val="tx2"/>
                </a:solidFill>
                <a:latin typeface="Century Gothic"/>
              </a:rPr>
              <a:t>OR</a:t>
            </a:r>
            <a:endParaRPr lang="en-US" sz="2000" b="1">
              <a:solidFill>
                <a:schemeClr val="tx2"/>
              </a:solidFill>
              <a:latin typeface="Century Gothic"/>
              <a:cs typeface="Calibri"/>
            </a:endParaRPr>
          </a:p>
          <a:p>
            <a:pPr marL="800100" lvl="1" indent="-342900">
              <a:buFont typeface="Wingdings" panose="05000000000000000000" pitchFamily="2" charset="2"/>
              <a:buChar char="ü"/>
            </a:pPr>
            <a:r>
              <a:rPr lang="en-US" sz="2000" dirty="0">
                <a:solidFill>
                  <a:schemeClr val="tx2"/>
                </a:solidFill>
                <a:latin typeface="Century Gothic"/>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latin typeface="Century Gothic"/>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954107"/>
          </a:xfrm>
          <a:prstGeom prst="rect">
            <a:avLst/>
          </a:prstGeom>
          <a:noFill/>
        </p:spPr>
        <p:txBody>
          <a:bodyPr wrap="square" lIns="91440" tIns="45720" rIns="91440" bIns="45720" rtlCol="0" anchor="t">
            <a:spAutoFit/>
          </a:bodyPr>
          <a:lstStyle/>
          <a:p>
            <a:r>
              <a:rPr lang="en-US" sz="2800" i="1" dirty="0">
                <a:latin typeface="Century Gothic"/>
              </a:rPr>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487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191973" y="1382041"/>
            <a:ext cx="8341360" cy="4693603"/>
          </a:xfrm>
        </p:spPr>
        <p:txBody>
          <a:bodyPr vert="horz" lIns="91440" tIns="45720" rIns="91440" bIns="45720" rtlCol="0" anchor="t">
            <a:normAutofit/>
          </a:bodyPr>
          <a:lstStyle/>
          <a:p>
            <a:pPr marL="0" indent="0">
              <a:buNone/>
            </a:pPr>
            <a:r>
              <a:rPr lang="en-US" sz="2400" b="1" dirty="0">
                <a:solidFill>
                  <a:srgbClr val="003B5D"/>
                </a:solidFill>
                <a:latin typeface="Century Gothic"/>
              </a:rPr>
              <a:t>Credential Attainment MOSES Tracking Steps:</a:t>
            </a:r>
          </a:p>
          <a:p>
            <a:pPr marL="450850" lvl="1" indent="0">
              <a:buNone/>
            </a:pPr>
            <a:r>
              <a:rPr lang="en-US" b="1" i="1" dirty="0">
                <a:solidFill>
                  <a:srgbClr val="003B5D"/>
                </a:solidFill>
                <a:latin typeface="Century Gothic"/>
              </a:rPr>
              <a:t>Recognized Post Secondary Credential</a:t>
            </a:r>
            <a:endParaRPr lang="en-US" b="1" i="1" dirty="0">
              <a:solidFill>
                <a:srgbClr val="003B5D"/>
              </a:solidFill>
              <a:latin typeface="Century Gothic"/>
              <a:cs typeface="Calibri"/>
            </a:endParaRP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 Done!</a:t>
            </a:r>
          </a:p>
          <a:p>
            <a:pPr marL="450850" lvl="1" indent="0">
              <a:buNone/>
            </a:pPr>
            <a:endParaRPr lang="en-US" sz="2100" dirty="0">
              <a:solidFill>
                <a:srgbClr val="003B5D"/>
              </a:solidFill>
              <a:latin typeface="Century Gothic"/>
            </a:endParaRPr>
          </a:p>
          <a:p>
            <a:pPr marL="450850" lvl="1" indent="0">
              <a:buNone/>
            </a:pPr>
            <a:r>
              <a:rPr lang="en-US" b="1" i="1" dirty="0">
                <a:solidFill>
                  <a:srgbClr val="003B5D"/>
                </a:solidFill>
                <a:latin typeface="Century Gothic"/>
              </a:rPr>
              <a:t>High School Diploma/Equivalency</a:t>
            </a: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a:t>
            </a:r>
          </a:p>
          <a:p>
            <a:pPr marL="908050" lvl="1" indent="-457200">
              <a:buAutoNum type="arabicParenR"/>
            </a:pPr>
            <a:r>
              <a:rPr lang="en-US" sz="2000" dirty="0">
                <a:solidFill>
                  <a:srgbClr val="003B5D"/>
                </a:solidFill>
                <a:latin typeface="Century Gothic"/>
                <a:ea typeface="+mn-lt"/>
                <a:cs typeface="+mn-lt"/>
              </a:rPr>
              <a:t>Wage record </a:t>
            </a:r>
          </a:p>
          <a:p>
            <a:pPr marL="804545" lvl="2" indent="0">
              <a:buNone/>
            </a:pPr>
            <a:r>
              <a:rPr lang="en-US" sz="1600" b="1" dirty="0">
                <a:solidFill>
                  <a:srgbClr val="003B5D"/>
                </a:solidFill>
                <a:latin typeface="Century Gothic"/>
                <a:ea typeface="+mn-lt"/>
                <a:cs typeface="+mn-lt"/>
              </a:rPr>
              <a:t>OR</a:t>
            </a:r>
            <a:r>
              <a:rPr lang="en-US" sz="1600" dirty="0">
                <a:solidFill>
                  <a:srgbClr val="003B5D"/>
                </a:solidFill>
                <a:latin typeface="Century Gothic"/>
                <a:ea typeface="+mn-lt"/>
                <a:cs typeface="+mn-lt"/>
              </a:rPr>
              <a:t> </a:t>
            </a:r>
          </a:p>
          <a:p>
            <a:pPr marL="804545" lvl="2" indent="0">
              <a:buNone/>
            </a:pPr>
            <a:r>
              <a:rPr lang="en-US" dirty="0">
                <a:solidFill>
                  <a:srgbClr val="003B5D"/>
                </a:solidFill>
                <a:latin typeface="Century Gothic"/>
                <a:ea typeface="+mn-lt"/>
                <a:cs typeface="+mn-lt"/>
              </a:rPr>
              <a:t>Add</a:t>
            </a:r>
            <a:r>
              <a:rPr lang="en-US" dirty="0">
                <a:solidFill>
                  <a:srgbClr val="003B5D"/>
                </a:solidFill>
                <a:latin typeface="Century Gothic"/>
              </a:rPr>
              <a:t> </a:t>
            </a:r>
            <a:r>
              <a:rPr lang="en-US" i="1" dirty="0">
                <a:solidFill>
                  <a:srgbClr val="003B5D"/>
                </a:solidFill>
                <a:latin typeface="Century Gothic"/>
              </a:rPr>
              <a:t>Retention</a:t>
            </a:r>
            <a:r>
              <a:rPr lang="en-US" dirty="0">
                <a:solidFill>
                  <a:srgbClr val="003B5D"/>
                </a:solidFill>
                <a:latin typeface="Century Gothic"/>
              </a:rPr>
              <a:t> </a:t>
            </a:r>
            <a:r>
              <a:rPr lang="en-US" i="1" dirty="0">
                <a:solidFill>
                  <a:srgbClr val="003B5D"/>
                </a:solidFill>
                <a:latin typeface="Century Gothic"/>
              </a:rPr>
              <a:t>Service</a:t>
            </a:r>
            <a:r>
              <a:rPr lang="en-US" dirty="0">
                <a:solidFill>
                  <a:srgbClr val="003B5D"/>
                </a:solidFill>
                <a:latin typeface="Century Gothic"/>
              </a:rPr>
              <a:t> on the General tab of MOSES if in Advanced Training or Post Secondary Education</a:t>
            </a:r>
            <a:endParaRPr lang="en-US" sz="1600" dirty="0">
              <a:solidFill>
                <a:srgbClr val="003B5D"/>
              </a:solidFill>
              <a:latin typeface="Century Gothic"/>
              <a:cs typeface="Calibri"/>
            </a:endParaRPr>
          </a:p>
          <a:p>
            <a:pPr marL="450850" lvl="1" indent="0">
              <a:buNone/>
            </a:pPr>
            <a:endParaRPr lang="en-US" sz="2100" dirty="0">
              <a:solidFill>
                <a:srgbClr val="032B4A"/>
              </a:solidFill>
              <a:latin typeface="Century Gothic"/>
              <a:cs typeface="Calibri"/>
            </a:endParaRPr>
          </a:p>
          <a:p>
            <a:pPr lvl="1" indent="-285750">
              <a:buFontTx/>
              <a:buChar char="-"/>
            </a:pPr>
            <a:endParaRPr lang="en-US" sz="1700" dirty="0">
              <a:latin typeface="Century Gothic"/>
              <a:cs typeface="Calibri"/>
            </a:endParaRPr>
          </a:p>
          <a:p>
            <a:pPr marL="1090295" lvl="2" indent="-285750">
              <a:buFont typeface="Wingdings" panose="05000000000000000000" pitchFamily="2" charset="2"/>
              <a:buChar char="q"/>
            </a:pPr>
            <a:endParaRPr lang="en-US" sz="1300" dirty="0">
              <a:latin typeface="Century Gothic"/>
              <a:cs typeface="Calibri"/>
            </a:endParaRPr>
          </a:p>
          <a:p>
            <a:pPr marL="0" indent="0">
              <a:buNone/>
            </a:pPr>
            <a:endParaRPr lang="en-US" sz="2200" b="1" dirty="0">
              <a:latin typeface="Century Gothic"/>
              <a:cs typeface="Calibri"/>
            </a:endParaRPr>
          </a:p>
          <a:p>
            <a:endParaRPr lang="en-US" dirty="0">
              <a:latin typeface="Century Gothic"/>
              <a:cs typeface="Calibri"/>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17</a:t>
            </a:fld>
            <a:endParaRPr lang="en-US" dirty="0">
              <a:latin typeface="Century Gothic"/>
            </a:endParaRPr>
          </a:p>
        </p:txBody>
      </p:sp>
    </p:spTree>
    <p:extLst>
      <p:ext uri="{BB962C8B-B14F-4D97-AF65-F5344CB8AC3E}">
        <p14:creationId xmlns:p14="http://schemas.microsoft.com/office/powerpoint/2010/main" val="32633626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EA0E-335C-0F2B-3ACA-4C6D2D85D72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B4E3082-BB6D-750D-6719-3BF7BCA878DF}"/>
              </a:ext>
            </a:extLst>
          </p:cNvPr>
          <p:cNvPicPr>
            <a:picLocks noChangeAspect="1"/>
          </p:cNvPicPr>
          <p:nvPr/>
        </p:nvPicPr>
        <p:blipFill>
          <a:blip r:embed="rId3"/>
          <a:stretch>
            <a:fillRect/>
          </a:stretch>
        </p:blipFill>
        <p:spPr>
          <a:xfrm>
            <a:off x="579285" y="1596305"/>
            <a:ext cx="8197816" cy="4571739"/>
          </a:xfrm>
          <a:prstGeom prst="rect">
            <a:avLst/>
          </a:prstGeom>
        </p:spPr>
      </p:pic>
      <p:sp>
        <p:nvSpPr>
          <p:cNvPr id="2" name="Title 1">
            <a:extLst>
              <a:ext uri="{FF2B5EF4-FFF2-40B4-BE49-F238E27FC236}">
                <a16:creationId xmlns:a16="http://schemas.microsoft.com/office/drawing/2014/main" id="{B4350B71-D975-59E7-898A-E5DB962A4DF5}"/>
              </a:ext>
            </a:extLst>
          </p:cNvPr>
          <p:cNvSpPr>
            <a:spLocks noGrp="1"/>
          </p:cNvSpPr>
          <p:nvPr>
            <p:ph type="title"/>
          </p:nvPr>
        </p:nvSpPr>
        <p:spPr>
          <a:xfrm>
            <a:off x="456406" y="25712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a:extLst>
              <a:ext uri="{FF2B5EF4-FFF2-40B4-BE49-F238E27FC236}">
                <a16:creationId xmlns:a16="http://schemas.microsoft.com/office/drawing/2014/main" id="{29EFD288-D1B9-8656-1D32-994C549E610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6098231E-752B-9268-1A66-899A7BC6629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18</a:t>
            </a:fld>
            <a:endParaRPr lang="en-US" dirty="0">
              <a:latin typeface="Century Gothic"/>
            </a:endParaRPr>
          </a:p>
        </p:txBody>
      </p:sp>
      <p:sp>
        <p:nvSpPr>
          <p:cNvPr id="3" name="TextBox 2">
            <a:extLst>
              <a:ext uri="{FF2B5EF4-FFF2-40B4-BE49-F238E27FC236}">
                <a16:creationId xmlns:a16="http://schemas.microsoft.com/office/drawing/2014/main" id="{7940882A-F442-456E-A8D3-140BFF7820A5}"/>
              </a:ext>
            </a:extLst>
          </p:cNvPr>
          <p:cNvSpPr txBox="1"/>
          <p:nvPr/>
        </p:nvSpPr>
        <p:spPr>
          <a:xfrm>
            <a:off x="457200" y="1168559"/>
            <a:ext cx="7162800" cy="461665"/>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1</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745E146-65A4-645E-7188-D063DB7F8C39}"/>
                  </a:ext>
                </a:extLst>
              </p14:cNvPr>
              <p14:cNvContentPartPr/>
              <p14:nvPr/>
            </p14:nvContentPartPr>
            <p14:xfrm>
              <a:off x="4504068" y="2236464"/>
              <a:ext cx="413640" cy="66960"/>
            </p14:xfrm>
          </p:contentPart>
        </mc:Choice>
        <mc:Fallback xmlns="">
          <p:pic>
            <p:nvPicPr>
              <p:cNvPr id="5" name="Ink 4">
                <a:extLst>
                  <a:ext uri="{FF2B5EF4-FFF2-40B4-BE49-F238E27FC236}">
                    <a16:creationId xmlns:a16="http://schemas.microsoft.com/office/drawing/2014/main" id="{5745E146-65A4-645E-7188-D063DB7F8C39}"/>
                  </a:ext>
                </a:extLst>
              </p:cNvPr>
              <p:cNvPicPr/>
              <p:nvPr/>
            </p:nvPicPr>
            <p:blipFill>
              <a:blip r:embed="rId5"/>
              <a:stretch>
                <a:fillRect/>
              </a:stretch>
            </p:blipFill>
            <p:spPr>
              <a:xfrm>
                <a:off x="4468068" y="2164464"/>
                <a:ext cx="485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64F5C3F2-0075-6544-5BA6-12451A50DC36}"/>
                  </a:ext>
                </a:extLst>
              </p14:cNvPr>
              <p14:cNvContentPartPr/>
              <p14:nvPr/>
            </p14:nvContentPartPr>
            <p14:xfrm>
              <a:off x="775008" y="2514384"/>
              <a:ext cx="386640" cy="84240"/>
            </p14:xfrm>
          </p:contentPart>
        </mc:Choice>
        <mc:Fallback xmlns="">
          <p:pic>
            <p:nvPicPr>
              <p:cNvPr id="7" name="Ink 6">
                <a:extLst>
                  <a:ext uri="{FF2B5EF4-FFF2-40B4-BE49-F238E27FC236}">
                    <a16:creationId xmlns:a16="http://schemas.microsoft.com/office/drawing/2014/main" id="{BA6E46F5-D362-DB76-A95F-D30E9840E398}"/>
                  </a:ext>
                </a:extLst>
              </p:cNvPr>
              <p:cNvPicPr/>
              <p:nvPr/>
            </p:nvPicPr>
            <p:blipFill>
              <a:blip r:embed="rId7"/>
              <a:stretch>
                <a:fillRect/>
              </a:stretch>
            </p:blipFill>
            <p:spPr>
              <a:xfrm>
                <a:off x="739008" y="2442384"/>
                <a:ext cx="458280" cy="227880"/>
              </a:xfrm>
              <a:prstGeom prst="rect">
                <a:avLst/>
              </a:prstGeom>
            </p:spPr>
          </p:pic>
        </mc:Fallback>
      </mc:AlternateContent>
      <p:sp>
        <p:nvSpPr>
          <p:cNvPr id="9" name="Rectangle 8">
            <a:extLst>
              <a:ext uri="{FF2B5EF4-FFF2-40B4-BE49-F238E27FC236}">
                <a16:creationId xmlns:a16="http://schemas.microsoft.com/office/drawing/2014/main" id="{4E916223-D393-B29A-5F4E-75D813A80FBC}"/>
              </a:ext>
            </a:extLst>
          </p:cNvPr>
          <p:cNvSpPr/>
          <p:nvPr/>
        </p:nvSpPr>
        <p:spPr>
          <a:xfrm>
            <a:off x="5208998" y="4212404"/>
            <a:ext cx="3355717" cy="104929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949677"/>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7127-D369-13FC-791F-93DEF9CDFDE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9DC1522-98C7-9AC4-D90B-B65FF5FD0ED8}"/>
              </a:ext>
            </a:extLst>
          </p:cNvPr>
          <p:cNvPicPr>
            <a:picLocks noChangeAspect="1"/>
          </p:cNvPicPr>
          <p:nvPr/>
        </p:nvPicPr>
        <p:blipFill>
          <a:blip r:embed="rId3"/>
          <a:stretch>
            <a:fillRect/>
          </a:stretch>
        </p:blipFill>
        <p:spPr>
          <a:xfrm>
            <a:off x="1357681" y="1821575"/>
            <a:ext cx="7180951" cy="4367858"/>
          </a:xfrm>
          <a:prstGeom prst="rect">
            <a:avLst/>
          </a:prstGeom>
        </p:spPr>
      </p:pic>
      <p:sp>
        <p:nvSpPr>
          <p:cNvPr id="2" name="Title 1">
            <a:extLst>
              <a:ext uri="{FF2B5EF4-FFF2-40B4-BE49-F238E27FC236}">
                <a16:creationId xmlns:a16="http://schemas.microsoft.com/office/drawing/2014/main" id="{77EA4596-12A3-93F5-E7D4-21C0178E5B75}"/>
              </a:ext>
            </a:extLst>
          </p:cNvPr>
          <p:cNvSpPr>
            <a:spLocks noGrp="1"/>
          </p:cNvSpPr>
          <p:nvPr>
            <p:ph type="title"/>
          </p:nvPr>
        </p:nvSpPr>
        <p:spPr>
          <a:xfrm>
            <a:off x="436863" y="21306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a:extLst>
              <a:ext uri="{FF2B5EF4-FFF2-40B4-BE49-F238E27FC236}">
                <a16:creationId xmlns:a16="http://schemas.microsoft.com/office/drawing/2014/main" id="{7869A789-1025-3D39-D30E-55E2E13BF87E}"/>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83DA1A6C-1873-86D9-90C8-971FC505A5DF}"/>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19</a:t>
            </a:fld>
            <a:endParaRPr lang="en-US" dirty="0">
              <a:latin typeface="Century Gothic"/>
            </a:endParaRPr>
          </a:p>
        </p:txBody>
      </p:sp>
      <p:sp>
        <p:nvSpPr>
          <p:cNvPr id="3" name="TextBox 2">
            <a:extLst>
              <a:ext uri="{FF2B5EF4-FFF2-40B4-BE49-F238E27FC236}">
                <a16:creationId xmlns:a16="http://schemas.microsoft.com/office/drawing/2014/main" id="{CF1DFC8E-C4B1-C7FA-298B-806287617F5D}"/>
              </a:ext>
            </a:extLst>
          </p:cNvPr>
          <p:cNvSpPr txBox="1"/>
          <p:nvPr/>
        </p:nvSpPr>
        <p:spPr>
          <a:xfrm>
            <a:off x="148856" y="1190364"/>
            <a:ext cx="8910084" cy="584775"/>
          </a:xfrm>
          <a:prstGeom prst="rect">
            <a:avLst/>
          </a:prstGeom>
          <a:noFill/>
        </p:spPr>
        <p:txBody>
          <a:bodyPr wrap="square" lIns="91440" tIns="45720" rIns="91440" bIns="45720" rtlCol="0" anchor="t">
            <a:spAutoFit/>
          </a:bodyPr>
          <a:lstStyle/>
          <a:p>
            <a:r>
              <a:rPr lang="en-US" sz="1600" b="1" dirty="0">
                <a:solidFill>
                  <a:schemeClr val="tx2"/>
                </a:solidFill>
                <a:latin typeface="Century Gothic"/>
              </a:rPr>
              <a:t>Credential Attainment – Step 2 (for those only achieving High School equivalency)</a:t>
            </a:r>
          </a:p>
          <a:p>
            <a:r>
              <a:rPr lang="en-US" sz="1600" b="1" dirty="0">
                <a:solidFill>
                  <a:schemeClr val="tx2"/>
                </a:solidFill>
                <a:latin typeface="Century Gothic"/>
              </a:rPr>
              <a:t>Retention Services – any month (1 – 12):</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45B5C0F-8FC5-5AEF-43FB-C408F636EAA4}"/>
                  </a:ext>
                </a:extLst>
              </p14:cNvPr>
              <p14:cNvContentPartPr/>
              <p14:nvPr/>
            </p14:nvContentPartPr>
            <p14:xfrm>
              <a:off x="5129028" y="2452812"/>
              <a:ext cx="478080" cy="48600"/>
            </p14:xfrm>
          </p:contentPart>
        </mc:Choice>
        <mc:Fallback xmlns="">
          <p:pic>
            <p:nvPicPr>
              <p:cNvPr id="7" name="Ink 6">
                <a:extLst>
                  <a:ext uri="{FF2B5EF4-FFF2-40B4-BE49-F238E27FC236}">
                    <a16:creationId xmlns:a16="http://schemas.microsoft.com/office/drawing/2014/main" id="{F45B5C0F-8FC5-5AEF-43FB-C408F636EAA4}"/>
                  </a:ext>
                </a:extLst>
              </p:cNvPr>
              <p:cNvPicPr/>
              <p:nvPr/>
            </p:nvPicPr>
            <p:blipFill>
              <a:blip r:embed="rId5"/>
              <a:stretch>
                <a:fillRect/>
              </a:stretch>
            </p:blipFill>
            <p:spPr>
              <a:xfrm>
                <a:off x="5093001" y="2380812"/>
                <a:ext cx="549774"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F3A280B-CF7F-05CC-AF71-F8558784D6AF}"/>
                  </a:ext>
                </a:extLst>
              </p14:cNvPr>
              <p14:cNvContentPartPr/>
              <p14:nvPr/>
            </p14:nvContentPartPr>
            <p14:xfrm>
              <a:off x="1505375" y="2733244"/>
              <a:ext cx="438480" cy="37800"/>
            </p14:xfrm>
          </p:contentPart>
        </mc:Choice>
        <mc:Fallback xmlns="">
          <p:pic>
            <p:nvPicPr>
              <p:cNvPr id="8" name="Ink 7">
                <a:extLst>
                  <a:ext uri="{FF2B5EF4-FFF2-40B4-BE49-F238E27FC236}">
                    <a16:creationId xmlns:a16="http://schemas.microsoft.com/office/drawing/2014/main" id="{7F3A280B-CF7F-05CC-AF71-F8558784D6AF}"/>
                  </a:ext>
                </a:extLst>
              </p:cNvPr>
              <p:cNvPicPr/>
              <p:nvPr/>
            </p:nvPicPr>
            <p:blipFill>
              <a:blip r:embed="rId7"/>
              <a:stretch>
                <a:fillRect/>
              </a:stretch>
            </p:blipFill>
            <p:spPr>
              <a:xfrm>
                <a:off x="1469375" y="2661244"/>
                <a:ext cx="510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C905E3A-7543-5C5B-F976-F339B6CCBB4C}"/>
                  </a:ext>
                </a:extLst>
              </p14:cNvPr>
              <p14:cNvContentPartPr/>
              <p14:nvPr/>
            </p14:nvContentPartPr>
            <p14:xfrm>
              <a:off x="7879608" y="4016886"/>
              <a:ext cx="432360" cy="19440"/>
            </p14:xfrm>
          </p:contentPart>
        </mc:Choice>
        <mc:Fallback xmlns="">
          <p:pic>
            <p:nvPicPr>
              <p:cNvPr id="9" name="Ink 8">
                <a:extLst>
                  <a:ext uri="{FF2B5EF4-FFF2-40B4-BE49-F238E27FC236}">
                    <a16:creationId xmlns:a16="http://schemas.microsoft.com/office/drawing/2014/main" id="{7C905E3A-7543-5C5B-F976-F339B6CCBB4C}"/>
                  </a:ext>
                </a:extLst>
              </p:cNvPr>
              <p:cNvPicPr/>
              <p:nvPr/>
            </p:nvPicPr>
            <p:blipFill>
              <a:blip r:embed="rId9"/>
              <a:stretch>
                <a:fillRect/>
              </a:stretch>
            </p:blipFill>
            <p:spPr>
              <a:xfrm>
                <a:off x="7843608" y="3944886"/>
                <a:ext cx="504000" cy="163080"/>
              </a:xfrm>
              <a:prstGeom prst="rect">
                <a:avLst/>
              </a:prstGeom>
            </p:spPr>
          </p:pic>
        </mc:Fallback>
      </mc:AlternateContent>
      <p:pic>
        <p:nvPicPr>
          <p:cNvPr id="13" name="Picture 12">
            <a:extLst>
              <a:ext uri="{FF2B5EF4-FFF2-40B4-BE49-F238E27FC236}">
                <a16:creationId xmlns:a16="http://schemas.microsoft.com/office/drawing/2014/main" id="{5D23422D-E5DA-F98B-25FD-019FA06EFE8F}"/>
              </a:ext>
            </a:extLst>
          </p:cNvPr>
          <p:cNvPicPr>
            <a:picLocks noChangeAspect="1"/>
          </p:cNvPicPr>
          <p:nvPr/>
        </p:nvPicPr>
        <p:blipFill>
          <a:blip r:embed="rId10"/>
          <a:stretch>
            <a:fillRect/>
          </a:stretch>
        </p:blipFill>
        <p:spPr>
          <a:xfrm>
            <a:off x="151980" y="3521313"/>
            <a:ext cx="6610182" cy="2557267"/>
          </a:xfrm>
          <a:prstGeom prst="rect">
            <a:avLst/>
          </a:prstGeom>
        </p:spPr>
      </p:pic>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CDCF50A2-1541-6568-0553-CDC99E497544}"/>
                  </a:ext>
                </a:extLst>
              </p14:cNvPr>
              <p14:cNvContentPartPr/>
              <p14:nvPr/>
            </p14:nvContentPartPr>
            <p14:xfrm>
              <a:off x="3595636" y="5278584"/>
              <a:ext cx="1352520" cy="360"/>
            </p14:xfrm>
          </p:contentPart>
        </mc:Choice>
        <mc:Fallback xmlns="">
          <p:pic>
            <p:nvPicPr>
              <p:cNvPr id="11" name="Ink 10">
                <a:extLst>
                  <a:ext uri="{FF2B5EF4-FFF2-40B4-BE49-F238E27FC236}">
                    <a16:creationId xmlns:a16="http://schemas.microsoft.com/office/drawing/2014/main" id="{CDCF50A2-1541-6568-0553-CDC99E497544}"/>
                  </a:ext>
                </a:extLst>
              </p:cNvPr>
              <p:cNvPicPr/>
              <p:nvPr/>
            </p:nvPicPr>
            <p:blipFill>
              <a:blip r:embed="rId12"/>
              <a:stretch>
                <a:fillRect/>
              </a:stretch>
            </p:blipFill>
            <p:spPr>
              <a:xfrm>
                <a:off x="3577636" y="5242584"/>
                <a:ext cx="1388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4BC57B4-B9B7-9E5C-676A-EFD0ED33FF72}"/>
                  </a:ext>
                </a:extLst>
              </p14:cNvPr>
              <p14:cNvContentPartPr/>
              <p14:nvPr/>
            </p14:nvContentPartPr>
            <p14:xfrm>
              <a:off x="3595636" y="5518072"/>
              <a:ext cx="1554120" cy="46800"/>
            </p14:xfrm>
          </p:contentPart>
        </mc:Choice>
        <mc:Fallback xmlns="">
          <p:pic>
            <p:nvPicPr>
              <p:cNvPr id="10" name="Ink 9">
                <a:extLst>
                  <a:ext uri="{FF2B5EF4-FFF2-40B4-BE49-F238E27FC236}">
                    <a16:creationId xmlns:a16="http://schemas.microsoft.com/office/drawing/2014/main" id="{D4BC57B4-B9B7-9E5C-676A-EFD0ED33FF72}"/>
                  </a:ext>
                </a:extLst>
              </p:cNvPr>
              <p:cNvPicPr/>
              <p:nvPr/>
            </p:nvPicPr>
            <p:blipFill>
              <a:blip r:embed="rId14"/>
              <a:stretch>
                <a:fillRect/>
              </a:stretch>
            </p:blipFill>
            <p:spPr>
              <a:xfrm>
                <a:off x="3577632" y="5482072"/>
                <a:ext cx="1589768"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14BBBA54-BF89-095D-685D-05F1CDDD6B70}"/>
                  </a:ext>
                </a:extLst>
              </p14:cNvPr>
              <p14:cNvContentPartPr/>
              <p14:nvPr/>
            </p14:nvContentPartPr>
            <p14:xfrm>
              <a:off x="3655570" y="5783486"/>
              <a:ext cx="1554120" cy="46800"/>
            </p14:xfrm>
          </p:contentPart>
        </mc:Choice>
        <mc:Fallback xmlns="">
          <p:pic>
            <p:nvPicPr>
              <p:cNvPr id="15" name="Ink 14">
                <a:extLst>
                  <a:ext uri="{FF2B5EF4-FFF2-40B4-BE49-F238E27FC236}">
                    <a16:creationId xmlns:a16="http://schemas.microsoft.com/office/drawing/2014/main" id="{14BBBA54-BF89-095D-685D-05F1CDDD6B70}"/>
                  </a:ext>
                </a:extLst>
              </p:cNvPr>
              <p:cNvPicPr/>
              <p:nvPr/>
            </p:nvPicPr>
            <p:blipFill>
              <a:blip r:embed="rId14"/>
              <a:stretch>
                <a:fillRect/>
              </a:stretch>
            </p:blipFill>
            <p:spPr>
              <a:xfrm>
                <a:off x="3637566" y="5747486"/>
                <a:ext cx="1589768" cy="118440"/>
              </a:xfrm>
              <a:prstGeom prst="rect">
                <a:avLst/>
              </a:prstGeom>
            </p:spPr>
          </p:pic>
        </mc:Fallback>
      </mc:AlternateContent>
      <p:sp>
        <p:nvSpPr>
          <p:cNvPr id="16" name="Rectangle 15">
            <a:extLst>
              <a:ext uri="{FF2B5EF4-FFF2-40B4-BE49-F238E27FC236}">
                <a16:creationId xmlns:a16="http://schemas.microsoft.com/office/drawing/2014/main" id="{68C02000-6C36-CB10-FE01-0E6AE8571091}"/>
              </a:ext>
            </a:extLst>
          </p:cNvPr>
          <p:cNvSpPr/>
          <p:nvPr/>
        </p:nvSpPr>
        <p:spPr>
          <a:xfrm>
            <a:off x="1505375" y="3246634"/>
            <a:ext cx="5357762" cy="22824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7592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892845"/>
            <a:ext cx="7429500" cy="1020688"/>
          </a:xfrm>
        </p:spPr>
        <p:txBody>
          <a:bodyPr vert="horz" lIns="0" tIns="45720" rIns="0" bIns="45720" rtlCol="0" anchor="t">
            <a:noAutofit/>
          </a:bodyPr>
          <a:lstStyle/>
          <a:p>
            <a:pPr algn="ctr">
              <a:lnSpc>
                <a:spcPct val="100000"/>
              </a:lnSpc>
              <a:spcBef>
                <a:spcPts val="600"/>
              </a:spcBef>
            </a:pPr>
            <a:r>
              <a:rPr lang="en-US" sz="3600" dirty="0">
                <a:solidFill>
                  <a:srgbClr val="003B5D"/>
                </a:solidFill>
                <a:latin typeface="Century Gothic"/>
                <a:cs typeface="Calibri"/>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a:solidFill>
                  <a:schemeClr val="tx2">
                    <a:lumMod val="90000"/>
                    <a:lumOff val="10000"/>
                  </a:schemeClr>
                </a:solidFill>
                <a:latin typeface="Calibri"/>
                <a:cs typeface="Calibri"/>
              </a:rPr>
              <a:t>April 2026</a:t>
            </a:r>
          </a:p>
          <a:p>
            <a:endParaRPr lang="en-US" dirty="0">
              <a:latin typeface="Calibri"/>
              <a:cs typeface="Calibri"/>
            </a:endParaRP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b="1" i="1" dirty="0">
                <a:ea typeface="+mn-lt"/>
                <a:cs typeface="+mn-lt"/>
              </a:rPr>
              <a:t>MassHire Programs &amp; Services are funded in full by US Department of Labor (USDOL) Employment and Training Administration grants. (Additional details furnished upon request.)</a:t>
            </a:r>
            <a:endParaRPr lang="en-US" sz="900" b="1" dirty="0">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Credential Attainment</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Julia is a WIOA ISY attending high school. She graduates from high school, earns her diploma, and exits the WIOA Youth program shortly thereafter. In her 2</a:t>
            </a:r>
            <a:r>
              <a:rPr lang="en-US" sz="2400" baseline="30000" dirty="0">
                <a:solidFill>
                  <a:srgbClr val="003B5D"/>
                </a:solidFill>
                <a:latin typeface="Century Gothic"/>
              </a:rPr>
              <a:t>nd</a:t>
            </a:r>
            <a:r>
              <a:rPr lang="en-US" sz="2400" dirty="0">
                <a:solidFill>
                  <a:srgbClr val="003B5D"/>
                </a:solidFill>
                <a:latin typeface="Century Gothic"/>
              </a:rPr>
              <a:t> quarter after exit, she is attending community college. By her 4</a:t>
            </a:r>
            <a:r>
              <a:rPr lang="en-US" sz="2400" baseline="30000" dirty="0">
                <a:solidFill>
                  <a:srgbClr val="003B5D"/>
                </a:solidFill>
                <a:latin typeface="Century Gothic"/>
              </a:rPr>
              <a:t>th</a:t>
            </a:r>
            <a:r>
              <a:rPr lang="en-US" sz="2400" dirty="0">
                <a:solidFill>
                  <a:srgbClr val="003B5D"/>
                </a:solidFill>
                <a:latin typeface="Century Gothic"/>
              </a:rPr>
              <a:t> quarter after exit, she is no longer in community college, nor is she employed.</a:t>
            </a:r>
          </a:p>
          <a:p>
            <a:r>
              <a:rPr lang="en-US" sz="2400" dirty="0">
                <a:solidFill>
                  <a:srgbClr val="0000FF"/>
                </a:solidFill>
                <a:latin typeface="Century Gothic"/>
              </a:rPr>
              <a:t>Is Julia included in the credential attainment rate?</a:t>
            </a:r>
          </a:p>
          <a:p>
            <a:r>
              <a:rPr lang="en-US" sz="2400" dirty="0">
                <a:solidFill>
                  <a:srgbClr val="0000FF"/>
                </a:solidFill>
                <a:latin typeface="Century Gothic"/>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20</a:t>
            </a:fld>
            <a:endParaRPr lang="en-US" dirty="0">
              <a:latin typeface="Century Gothic"/>
            </a:endParaRPr>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6"/>
            <a:ext cx="8229600" cy="10668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21</a:t>
            </a:fld>
            <a:endParaRPr lang="en-US" dirty="0">
              <a:latin typeface="Century Gothic"/>
            </a:endParaRPr>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488216"/>
          </a:xfrm>
          <a:prstGeom prst="rect">
            <a:avLst/>
          </a:prstGeom>
        </p:spPr>
        <p:txBody>
          <a:bodyPr wrap="square" lIns="91440" tIns="45720" rIns="91440" bIns="45720" anchor="t">
            <a:spAutoFit/>
          </a:bodyPr>
          <a:lstStyle/>
          <a:p>
            <a:pPr marL="450850" lvl="1" indent="0">
              <a:lnSpc>
                <a:spcPct val="115000"/>
              </a:lnSpc>
              <a:spcBef>
                <a:spcPts val="0"/>
              </a:spcBef>
              <a:buNone/>
            </a:pPr>
            <a:r>
              <a:rPr lang="en-US" sz="2800" b="1" dirty="0">
                <a:solidFill>
                  <a:srgbClr val="003B5D"/>
                </a:solidFill>
                <a:latin typeface="Century Gothic"/>
              </a:rPr>
              <a:t>Measurable Skill Gain (MSG) Indicator:</a:t>
            </a:r>
          </a:p>
          <a:p>
            <a:pPr marL="450850" lvl="1" indent="0">
              <a:lnSpc>
                <a:spcPct val="115000"/>
              </a:lnSpc>
              <a:spcBef>
                <a:spcPts val="0"/>
              </a:spcBef>
              <a:buNone/>
            </a:pPr>
            <a:endParaRPr lang="en-US" sz="1200" b="1" dirty="0">
              <a:solidFill>
                <a:srgbClr val="003B5D"/>
              </a:solidFill>
              <a:latin typeface="Century Gothic"/>
            </a:endParaRPr>
          </a:p>
          <a:p>
            <a:pPr marL="450850" lvl="1">
              <a:lnSpc>
                <a:spcPct val="115000"/>
              </a:lnSpc>
            </a:pPr>
            <a:r>
              <a:rPr lang="en-US" sz="2400" dirty="0">
                <a:solidFill>
                  <a:srgbClr val="003B5D"/>
                </a:solidFill>
                <a:latin typeface="Century Gothic"/>
              </a:rPr>
              <a:t>The measurable skill gains indicator measures the percentage of program participants who, during a program year, are in an </a:t>
            </a:r>
            <a:r>
              <a:rPr lang="en-US" sz="2400" b="1" i="1" dirty="0">
                <a:solidFill>
                  <a:srgbClr val="003B5D"/>
                </a:solidFill>
                <a:latin typeface="Century Gothic"/>
              </a:rPr>
              <a:t>education or training </a:t>
            </a:r>
            <a:r>
              <a:rPr lang="en-US" sz="2400" dirty="0">
                <a:solidFill>
                  <a:srgbClr val="003B5D"/>
                </a:solidFill>
                <a:latin typeface="Century Gothic"/>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rgbClr val="003B5D"/>
              </a:solidFill>
              <a:latin typeface="Century Gothic"/>
            </a:endParaRPr>
          </a:p>
          <a:p>
            <a:pPr marL="450850" lvl="1" indent="0">
              <a:lnSpc>
                <a:spcPct val="115000"/>
              </a:lnSpc>
              <a:spcBef>
                <a:spcPts val="0"/>
              </a:spcBef>
              <a:buNone/>
            </a:pPr>
            <a:r>
              <a:rPr lang="en-US" sz="2400" dirty="0">
                <a:solidFill>
                  <a:srgbClr val="003B5D"/>
                </a:solidFill>
                <a:latin typeface="Century Gothic"/>
              </a:rPr>
              <a:t>MSG is not an exiter based performance indicator.</a:t>
            </a:r>
          </a:p>
          <a:p>
            <a:pPr marL="450850" lvl="1">
              <a:lnSpc>
                <a:spcPct val="115000"/>
              </a:lnSpc>
              <a:spcBef>
                <a:spcPts val="0"/>
              </a:spcBef>
            </a:pPr>
            <a:endParaRPr lang="en-US" dirty="0">
              <a:solidFill>
                <a:schemeClr val="accent6"/>
              </a:solidFill>
              <a:latin typeface="Century Gothic"/>
            </a:endParaRPr>
          </a:p>
        </p:txBody>
      </p:sp>
    </p:spTree>
    <p:extLst>
      <p:ext uri="{BB962C8B-B14F-4D97-AF65-F5344CB8AC3E}">
        <p14:creationId xmlns:p14="http://schemas.microsoft.com/office/powerpoint/2010/main" val="40523617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MSG Rules:</a:t>
            </a:r>
            <a:endParaRPr lang="en-US"/>
          </a:p>
          <a:p>
            <a:r>
              <a:rPr lang="en-US" i="1" dirty="0">
                <a:latin typeface="Century Gothic"/>
              </a:rPr>
              <a:t>At least one measurable skill gain must be accomplished for each program year that a participant is enrolled in an education or training component.</a:t>
            </a:r>
          </a:p>
          <a:p>
            <a:r>
              <a:rPr lang="en-US" i="1" dirty="0">
                <a:latin typeface="Century Gothic"/>
              </a:rPr>
              <a:t>A skill gain may count if attained after exit if still within the program year.</a:t>
            </a:r>
            <a:endParaRPr lang="en-US" sz="3200">
              <a:latin typeface="Century Gothic"/>
            </a:endParaRPr>
          </a:p>
          <a:p>
            <a:endParaRPr lang="en-US" dirty="0">
              <a:latin typeface="Century Gothic"/>
            </a:endParaRPr>
          </a:p>
          <a:p>
            <a:endParaRPr lang="en-US" dirty="0">
              <a:latin typeface="Century Gothic"/>
            </a:endParaRPr>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22</a:t>
            </a:fld>
            <a:endParaRPr lang="en-US" dirty="0">
              <a:latin typeface="Century Gothic"/>
            </a:endParaRPr>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a:t>
            </a:r>
            <a:endParaRPr lang="en-US" sz="3600">
              <a:solidFill>
                <a:srgbClr val="003B5D"/>
              </a:solidFill>
              <a:latin typeface="Century Gothic"/>
            </a:endParaRPr>
          </a:p>
        </p:txBody>
      </p:sp>
    </p:spTree>
    <p:extLst>
      <p:ext uri="{BB962C8B-B14F-4D97-AF65-F5344CB8AC3E}">
        <p14:creationId xmlns:p14="http://schemas.microsoft.com/office/powerpoint/2010/main" val="99194789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vert="horz" lIns="91440" tIns="45720" rIns="91440" bIns="45720" rtlCol="0" anchor="t">
            <a:normAutofit lnSpcReduction="10000"/>
          </a:bodyPr>
          <a:lstStyle/>
          <a:p>
            <a:pPr marL="0" indent="0">
              <a:buNone/>
            </a:pPr>
            <a:r>
              <a:rPr lang="en-US" dirty="0">
                <a:solidFill>
                  <a:srgbClr val="003B5D"/>
                </a:solidFill>
                <a:latin typeface="Century Gothic"/>
              </a:rPr>
              <a:t>Who is in the Measurable Skill Gains measure?</a:t>
            </a:r>
            <a:endParaRPr lang="en-US"/>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All WIOA participants in school are included!</a:t>
            </a:r>
            <a:endParaRPr lang="en-US">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Adults/Dislocated Workers who are in any occupational skills training, </a:t>
            </a:r>
            <a:r>
              <a:rPr lang="en-US" b="1" i="1" dirty="0">
                <a:solidFill>
                  <a:srgbClr val="003B5D"/>
                </a:solidFill>
                <a:latin typeface="Century Gothic"/>
              </a:rPr>
              <a:t>including OJT</a:t>
            </a:r>
            <a:r>
              <a:rPr lang="en-US" dirty="0">
                <a:solidFill>
                  <a:srgbClr val="003B5D"/>
                </a:solidFill>
                <a:latin typeface="Century Gothic"/>
              </a:rPr>
              <a:t>, or in any secondary school programs (ABE/GED) including Trade and NDWG.</a:t>
            </a:r>
            <a:endParaRPr lang="en-US" dirty="0">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Out of School Youth who are in any occupational skills training, </a:t>
            </a:r>
            <a:r>
              <a:rPr lang="en-US" b="1" i="1" dirty="0">
                <a:solidFill>
                  <a:srgbClr val="003B5D"/>
                </a:solidFill>
                <a:latin typeface="Century Gothic"/>
              </a:rPr>
              <a:t>not including OJT, </a:t>
            </a:r>
            <a:r>
              <a:rPr lang="en-US" dirty="0">
                <a:solidFill>
                  <a:srgbClr val="003B5D"/>
                </a:solidFill>
                <a:latin typeface="Century Gothic"/>
              </a:rPr>
              <a:t>or in any secondary education programs (ABE/GED), or YouthBuild or Job Corps.</a:t>
            </a:r>
            <a:endParaRPr lang="en-US">
              <a:solidFill>
                <a:srgbClr val="003B5D"/>
              </a:solidFill>
              <a:latin typeface="Century Gothic"/>
              <a:cs typeface="Calibri"/>
            </a:endParaRPr>
          </a:p>
          <a:p>
            <a:pPr marL="1090295" lvl="2"/>
            <a:endParaRPr lang="en-US" dirty="0">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23</a:t>
            </a:fld>
            <a:endParaRPr lang="en-US" dirty="0">
              <a:latin typeface="Century Gothic"/>
            </a:endParaRPr>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184038624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38292" cy="4894472"/>
          </a:xfrm>
        </p:spPr>
        <p:txBody>
          <a:bodyPr vert="horz" lIns="91440" tIns="45720" rIns="91440" bIns="45720" rtlCol="0" anchor="t">
            <a:normAutofit fontScale="85000" lnSpcReduction="20000"/>
          </a:bodyPr>
          <a:lstStyle/>
          <a:p>
            <a:pPr marL="0" indent="0">
              <a:buNone/>
            </a:pPr>
            <a:r>
              <a:rPr lang="en-US" dirty="0">
                <a:solidFill>
                  <a:srgbClr val="009876"/>
                </a:solidFill>
                <a:latin typeface="Century Gothic"/>
              </a:rPr>
              <a:t>There are five (5) types of gains;</a:t>
            </a:r>
          </a:p>
          <a:p>
            <a:pPr marL="514350" indent="-514350">
              <a:buFont typeface="+mj-lt"/>
              <a:buAutoNum type="arabicPeriod"/>
            </a:pPr>
            <a:r>
              <a:rPr lang="en-US" sz="2600" dirty="0">
                <a:solidFill>
                  <a:srgbClr val="003B5D"/>
                </a:solidFill>
                <a:latin typeface="Century Gothic"/>
              </a:rPr>
              <a:t>Educational Functioning Level Gain:</a:t>
            </a:r>
          </a:p>
          <a:p>
            <a:pPr lvl="1" indent="-285750">
              <a:buFont typeface="Wingdings" panose="05000000000000000000" pitchFamily="2" charset="2"/>
              <a:buChar char="ü"/>
            </a:pPr>
            <a:r>
              <a:rPr lang="en-US" sz="2200" dirty="0">
                <a:solidFill>
                  <a:srgbClr val="003B5D"/>
                </a:solidFill>
                <a:latin typeface="Century Gothic"/>
              </a:rPr>
              <a:t>Compare pre-test and post-test to see gain in educational functioning level based on standard National Reporting System (NRS) tests like TABE, CASAS, MAPT.</a:t>
            </a:r>
          </a:p>
          <a:p>
            <a:pPr marL="514350" indent="-514350">
              <a:buFont typeface="+mj-lt"/>
              <a:buAutoNum type="arabicPeriod"/>
            </a:pPr>
            <a:r>
              <a:rPr lang="en-US" sz="2600" dirty="0">
                <a:solidFill>
                  <a:srgbClr val="003B5D"/>
                </a:solidFill>
                <a:latin typeface="Century Gothic"/>
              </a:rPr>
              <a:t>Diploma or Recognized Equivalent:</a:t>
            </a:r>
          </a:p>
          <a:p>
            <a:pPr lvl="1" indent="-287020">
              <a:buFont typeface="Wingdings" panose="05000000000000000000" pitchFamily="2" charset="2"/>
              <a:buChar char="ü"/>
            </a:pPr>
            <a:r>
              <a:rPr lang="en-US" sz="2200" dirty="0">
                <a:solidFill>
                  <a:srgbClr val="003B5D"/>
                </a:solidFill>
                <a:latin typeface="Century Gothic"/>
              </a:rPr>
              <a:t>HS diploma or state recognized equivalent (GED/</a:t>
            </a:r>
            <a:r>
              <a:rPr lang="en-US" sz="2200" dirty="0" err="1">
                <a:solidFill>
                  <a:srgbClr val="003B5D"/>
                </a:solidFill>
                <a:latin typeface="Century Gothic"/>
              </a:rPr>
              <a:t>HiSET</a:t>
            </a:r>
            <a:r>
              <a:rPr lang="en-US" sz="2200" dirty="0">
                <a:solidFill>
                  <a:srgbClr val="003B5D"/>
                </a:solidFill>
                <a:latin typeface="Century Gothic"/>
              </a:rPr>
              <a:t>)</a:t>
            </a:r>
            <a:endParaRPr lang="en-US" sz="2200">
              <a:solidFill>
                <a:srgbClr val="003B5D"/>
              </a:solidFill>
              <a:latin typeface="Century Gothic"/>
              <a:cs typeface="Calibri"/>
            </a:endParaRPr>
          </a:p>
          <a:p>
            <a:pPr marL="514350" indent="-514350">
              <a:buFont typeface="+mj-lt"/>
              <a:buAutoNum type="arabicPeriod"/>
            </a:pPr>
            <a:r>
              <a:rPr lang="en-US" sz="2600" dirty="0">
                <a:solidFill>
                  <a:srgbClr val="003B5D"/>
                </a:solidFill>
                <a:latin typeface="Century Gothic"/>
              </a:rPr>
              <a:t>Transcript or Report Card:</a:t>
            </a:r>
          </a:p>
          <a:p>
            <a:pPr lvl="1" indent="-287020">
              <a:buFont typeface="Wingdings" panose="05000000000000000000" pitchFamily="2" charset="2"/>
              <a:buChar char="ü"/>
            </a:pPr>
            <a:r>
              <a:rPr lang="en-US" sz="2200" dirty="0">
                <a:solidFill>
                  <a:srgbClr val="003B5D"/>
                </a:solidFill>
                <a:latin typeface="Century Gothic"/>
              </a:rPr>
              <a:t>The report card should demonstrate satisfactory achievement in all classes by the participant in secondary education for one semester.</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3B5D"/>
                </a:solidFill>
                <a:latin typeface="Century Gothic"/>
              </a:rPr>
              <a:t>A Post Secondary transcript  showing achievement with sufficient credit hours; 12+ hours per semester for full time, or 12+ hours over two semesters during a 12-month period for part time students.</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00FF"/>
                </a:solidFill>
                <a:latin typeface="Century Gothic"/>
              </a:rPr>
              <a:t>An Associate or Bachelor’s degree.</a:t>
            </a:r>
            <a:endParaRPr lang="en-US" sz="2200">
              <a:latin typeface="Century Gothic"/>
              <a:cs typeface="Calibri"/>
            </a:endParaRPr>
          </a:p>
          <a:p>
            <a:pPr marL="514350" indent="-514350">
              <a:lnSpc>
                <a:spcPct val="80000"/>
              </a:lnSpc>
              <a:buFont typeface="+mj-lt"/>
              <a:buAutoNum type="arabicPeriod"/>
            </a:pPr>
            <a:endParaRPr lang="en-US" sz="2600" dirty="0">
              <a:latin typeface="Century Gothic"/>
            </a:endParaRPr>
          </a:p>
          <a:p>
            <a:pPr lvl="1" indent="-287020">
              <a:buFont typeface="Wingdings" panose="05000000000000000000" pitchFamily="2" charset="2"/>
              <a:buChar char="ü"/>
            </a:pPr>
            <a:endParaRPr lang="en-US" sz="1900" dirty="0">
              <a:latin typeface="Century Gothic"/>
              <a:cs typeface="Calibri"/>
            </a:endParaRPr>
          </a:p>
          <a:p>
            <a:pPr lvl="1" indent="-287020">
              <a:buFont typeface="Wingdings" panose="05000000000000000000" pitchFamily="2" charset="2"/>
              <a:buChar char="ü"/>
            </a:pPr>
            <a:endParaRPr lang="en-US" sz="2000" dirty="0">
              <a:latin typeface="Century Gothic"/>
              <a:cs typeface="Calibri"/>
            </a:endParaRPr>
          </a:p>
          <a:p>
            <a:pPr lvl="1" indent="-287020"/>
            <a:endParaRPr lang="en-US" dirty="0">
              <a:latin typeface="Century Gothic"/>
              <a:cs typeface="Calibri"/>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24</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130565612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vert="horz" lIns="91440" tIns="45720" rIns="91440" bIns="45720" rtlCol="0" anchor="t">
            <a:normAutofit fontScale="85000" lnSpcReduction="20000"/>
          </a:bodyPr>
          <a:lstStyle/>
          <a:p>
            <a:pPr marL="514350" indent="-514350">
              <a:lnSpc>
                <a:spcPct val="80000"/>
              </a:lnSpc>
              <a:buFont typeface="+mj-lt"/>
              <a:buAutoNum type="arabicPeriod" startAt="4"/>
            </a:pPr>
            <a:r>
              <a:rPr lang="en-US" dirty="0">
                <a:solidFill>
                  <a:srgbClr val="003B5D"/>
                </a:solidFill>
                <a:latin typeface="Century Gothic"/>
              </a:rPr>
              <a:t>Training Milestones:</a:t>
            </a:r>
          </a:p>
          <a:p>
            <a:pPr lvl="1" indent="-287020"/>
            <a:r>
              <a:rPr lang="en-US" sz="2600" dirty="0">
                <a:solidFill>
                  <a:srgbClr val="003B5D"/>
                </a:solidFill>
                <a:latin typeface="Century Gothic"/>
              </a:rPr>
              <a:t>The gain is documented by a satisfactory or better progress report from an employer or trainer. Some examples are:</a:t>
            </a:r>
          </a:p>
          <a:p>
            <a:pPr marL="1090295" lvl="2"/>
            <a:r>
              <a:rPr lang="en-US" sz="2200" dirty="0">
                <a:solidFill>
                  <a:srgbClr val="003B5D"/>
                </a:solidFill>
                <a:latin typeface="Century Gothic"/>
              </a:rPr>
              <a:t>Completion of OJT or apprenticeship program or steps to complete either</a:t>
            </a:r>
          </a:p>
          <a:p>
            <a:pPr marL="1090295" lvl="2"/>
            <a:r>
              <a:rPr lang="en-US" sz="2200" dirty="0">
                <a:solidFill>
                  <a:srgbClr val="003B5D"/>
                </a:solidFill>
                <a:latin typeface="Century Gothic"/>
              </a:rPr>
              <a:t>Milestones for mastery of job skills</a:t>
            </a:r>
          </a:p>
          <a:p>
            <a:pPr marL="1090295" lvl="2"/>
            <a:r>
              <a:rPr lang="en-US" sz="2200" dirty="0">
                <a:solidFill>
                  <a:srgbClr val="003B5D"/>
                </a:solidFill>
                <a:latin typeface="Century Gothic"/>
              </a:rPr>
              <a:t>Increased pay from improved skills or performance</a:t>
            </a:r>
          </a:p>
          <a:p>
            <a:pPr marL="514350" indent="-514350">
              <a:buFont typeface="+mj-lt"/>
              <a:buAutoNum type="arabicPeriod" startAt="5"/>
            </a:pPr>
            <a:r>
              <a:rPr lang="en-US" dirty="0">
                <a:solidFill>
                  <a:srgbClr val="003B5D"/>
                </a:solidFill>
                <a:latin typeface="Century Gothic"/>
              </a:rPr>
              <a:t>Skills Progression (based on exams):</a:t>
            </a:r>
          </a:p>
          <a:p>
            <a:pPr lvl="1" indent="-287020"/>
            <a:r>
              <a:rPr lang="en-US" sz="2600" dirty="0">
                <a:solidFill>
                  <a:srgbClr val="003B5D"/>
                </a:solidFill>
                <a:latin typeface="Century Gothic"/>
              </a:rPr>
              <a:t>Some examples are:</a:t>
            </a:r>
          </a:p>
          <a:p>
            <a:pPr marL="1090295" lvl="2"/>
            <a:r>
              <a:rPr lang="en-US" sz="2200" dirty="0">
                <a:solidFill>
                  <a:srgbClr val="003B5D"/>
                </a:solidFill>
                <a:latin typeface="Century Gothic"/>
              </a:rPr>
              <a:t>Passing a </a:t>
            </a:r>
            <a:r>
              <a:rPr lang="en-US" sz="2200" dirty="0" err="1">
                <a:solidFill>
                  <a:srgbClr val="003B5D"/>
                </a:solidFill>
                <a:latin typeface="Century Gothic"/>
              </a:rPr>
              <a:t>ServSafe</a:t>
            </a:r>
            <a:r>
              <a:rPr lang="en-US" sz="2200" dirty="0">
                <a:solidFill>
                  <a:srgbClr val="003B5D"/>
                </a:solidFill>
                <a:latin typeface="Century Gothic"/>
              </a:rPr>
              <a:t> exam on way to a culinary certification</a:t>
            </a:r>
          </a:p>
          <a:p>
            <a:pPr marL="1090295" lvl="2"/>
            <a:r>
              <a:rPr lang="en-US" sz="2200" dirty="0">
                <a:solidFill>
                  <a:srgbClr val="003B5D"/>
                </a:solidFill>
                <a:latin typeface="Century Gothic"/>
              </a:rPr>
              <a:t>Passing a CPR exam on way to a CNA certification</a:t>
            </a:r>
          </a:p>
          <a:p>
            <a:pPr marL="1090295" lvl="2"/>
            <a:r>
              <a:rPr lang="en-US" sz="2200" dirty="0">
                <a:solidFill>
                  <a:srgbClr val="0000FF"/>
                </a:solidFill>
                <a:latin typeface="Century Gothic"/>
              </a:rPr>
              <a:t>Any industry recognized credential that is achieved through exam</a:t>
            </a:r>
          </a:p>
          <a:p>
            <a:pPr lvl="1" indent="-287020"/>
            <a:endParaRPr lang="en-US" dirty="0">
              <a:latin typeface="Century Gothic"/>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25</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55837925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4DE0C-D206-B583-7B20-82ED6626052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9C84508-7742-5D97-C78F-4FC4122FBF80}"/>
              </a:ext>
            </a:extLst>
          </p:cNvPr>
          <p:cNvPicPr>
            <a:picLocks noChangeAspect="1"/>
          </p:cNvPicPr>
          <p:nvPr/>
        </p:nvPicPr>
        <p:blipFill>
          <a:blip r:embed="rId3"/>
          <a:stretch>
            <a:fillRect/>
          </a:stretch>
        </p:blipFill>
        <p:spPr>
          <a:xfrm>
            <a:off x="713506" y="1660435"/>
            <a:ext cx="7793908" cy="4571553"/>
          </a:xfrm>
          <a:prstGeom prst="rect">
            <a:avLst/>
          </a:prstGeom>
        </p:spPr>
      </p:pic>
      <p:sp>
        <p:nvSpPr>
          <p:cNvPr id="2" name="Title 1">
            <a:extLst>
              <a:ext uri="{FF2B5EF4-FFF2-40B4-BE49-F238E27FC236}">
                <a16:creationId xmlns:a16="http://schemas.microsoft.com/office/drawing/2014/main" id="{E347F048-2878-E12C-6AB4-5A86B5D1A497}"/>
              </a:ext>
            </a:extLst>
          </p:cNvPr>
          <p:cNvSpPr>
            <a:spLocks noGrp="1"/>
          </p:cNvSpPr>
          <p:nvPr>
            <p:ph type="title"/>
          </p:nvPr>
        </p:nvSpPr>
        <p:spPr>
          <a:xfrm>
            <a:off x="457200" y="187262"/>
            <a:ext cx="8229600" cy="99346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Tracking Measurable Skill Gains</a:t>
            </a:r>
            <a:endParaRPr lang="en-US" sz="3600">
              <a:solidFill>
                <a:srgbClr val="003B5D"/>
              </a:solidFill>
              <a:latin typeface="Century Gothic"/>
            </a:endParaRPr>
          </a:p>
        </p:txBody>
      </p:sp>
      <p:sp>
        <p:nvSpPr>
          <p:cNvPr id="3" name="Content Placeholder 2">
            <a:extLst>
              <a:ext uri="{FF2B5EF4-FFF2-40B4-BE49-F238E27FC236}">
                <a16:creationId xmlns:a16="http://schemas.microsoft.com/office/drawing/2014/main" id="{E1F8DF8D-EDC8-3D19-9FFE-65B991E2CA08}"/>
              </a:ext>
            </a:extLst>
          </p:cNvPr>
          <p:cNvSpPr>
            <a:spLocks noGrp="1"/>
          </p:cNvSpPr>
          <p:nvPr>
            <p:ph idx="1"/>
          </p:nvPr>
        </p:nvSpPr>
        <p:spPr>
          <a:xfrm>
            <a:off x="457200" y="1676399"/>
            <a:ext cx="8229600" cy="4449763"/>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7D19D256-3E96-8885-A552-C802D786349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00065D8F-4177-009B-DE1B-8749CB8AFD2B}"/>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26</a:t>
            </a:fld>
            <a:endParaRPr lang="en-US" dirty="0">
              <a:latin typeface="Century Gothic"/>
            </a:endParaRPr>
          </a:p>
        </p:txBody>
      </p:sp>
      <p:sp>
        <p:nvSpPr>
          <p:cNvPr id="5" name="TextBox 4">
            <a:extLst>
              <a:ext uri="{FF2B5EF4-FFF2-40B4-BE49-F238E27FC236}">
                <a16:creationId xmlns:a16="http://schemas.microsoft.com/office/drawing/2014/main" id="{D2FAA9CC-8188-FB4F-2511-6CDC4FD87662}"/>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BE8C4852-12BD-6F47-7BAE-9C1A94AAF53F}"/>
                  </a:ext>
                </a:extLst>
              </p14:cNvPr>
              <p14:cNvContentPartPr/>
              <p14:nvPr/>
            </p14:nvContentPartPr>
            <p14:xfrm>
              <a:off x="3560400" y="2081505"/>
              <a:ext cx="1245960" cy="110520"/>
            </p14:xfrm>
          </p:contentPart>
        </mc:Choice>
        <mc:Fallback xmlns="">
          <p:pic>
            <p:nvPicPr>
              <p:cNvPr id="8" name="Ink 7">
                <a:extLst>
                  <a:ext uri="{FF2B5EF4-FFF2-40B4-BE49-F238E27FC236}">
                    <a16:creationId xmlns:a16="http://schemas.microsoft.com/office/drawing/2014/main" id="{BE8C4852-12BD-6F47-7BAE-9C1A94AAF53F}"/>
                  </a:ext>
                </a:extLst>
              </p:cNvPr>
              <p:cNvPicPr/>
              <p:nvPr/>
            </p:nvPicPr>
            <p:blipFill>
              <a:blip r:embed="rId5"/>
              <a:stretch>
                <a:fillRect/>
              </a:stretch>
            </p:blipFill>
            <p:spPr>
              <a:xfrm>
                <a:off x="3524400" y="2009505"/>
                <a:ext cx="1317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DD67F4D-DC29-F634-341B-B50FB0E8B59D}"/>
                  </a:ext>
                </a:extLst>
              </p14:cNvPr>
              <p14:cNvContentPartPr/>
              <p14:nvPr/>
            </p14:nvContentPartPr>
            <p14:xfrm>
              <a:off x="856358" y="2368758"/>
              <a:ext cx="346680" cy="94320"/>
            </p14:xfrm>
          </p:contentPart>
        </mc:Choice>
        <mc:Fallback xmlns="">
          <p:pic>
            <p:nvPicPr>
              <p:cNvPr id="9" name="Ink 8">
                <a:extLst>
                  <a:ext uri="{FF2B5EF4-FFF2-40B4-BE49-F238E27FC236}">
                    <a16:creationId xmlns:a16="http://schemas.microsoft.com/office/drawing/2014/main" id="{ADD67F4D-DC29-F634-341B-B50FB0E8B59D}"/>
                  </a:ext>
                </a:extLst>
              </p:cNvPr>
              <p:cNvPicPr/>
              <p:nvPr/>
            </p:nvPicPr>
            <p:blipFill>
              <a:blip r:embed="rId7"/>
              <a:stretch>
                <a:fillRect/>
              </a:stretch>
            </p:blipFill>
            <p:spPr>
              <a:xfrm>
                <a:off x="820358" y="2296758"/>
                <a:ext cx="418320" cy="237960"/>
              </a:xfrm>
              <a:prstGeom prst="rect">
                <a:avLst/>
              </a:prstGeom>
            </p:spPr>
          </p:pic>
        </mc:Fallback>
      </mc:AlternateContent>
      <p:cxnSp>
        <p:nvCxnSpPr>
          <p:cNvPr id="16" name="Straight Arrow Connector 15">
            <a:extLst>
              <a:ext uri="{FF2B5EF4-FFF2-40B4-BE49-F238E27FC236}">
                <a16:creationId xmlns:a16="http://schemas.microsoft.com/office/drawing/2014/main" id="{6BAC607D-EEC6-E50E-7C1D-D304A6B1C862}"/>
              </a:ext>
            </a:extLst>
          </p:cNvPr>
          <p:cNvCxnSpPr/>
          <p:nvPr/>
        </p:nvCxnSpPr>
        <p:spPr>
          <a:xfrm flipH="1">
            <a:off x="6493267" y="3429000"/>
            <a:ext cx="667821" cy="81422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Rectangle 16">
            <a:extLst>
              <a:ext uri="{FF2B5EF4-FFF2-40B4-BE49-F238E27FC236}">
                <a16:creationId xmlns:a16="http://schemas.microsoft.com/office/drawing/2014/main" id="{F0C974AE-442E-2BF4-981E-0718487D617B}"/>
              </a:ext>
            </a:extLst>
          </p:cNvPr>
          <p:cNvSpPr/>
          <p:nvPr/>
        </p:nvSpPr>
        <p:spPr>
          <a:xfrm>
            <a:off x="2157573" y="4931596"/>
            <a:ext cx="4551452" cy="89385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625040"/>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45D81-3CB7-4720-7532-6CD18FBEDB7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3F18D71-2AC3-7CE2-627B-837245F7167F}"/>
              </a:ext>
            </a:extLst>
          </p:cNvPr>
          <p:cNvPicPr>
            <a:picLocks noChangeAspect="1"/>
          </p:cNvPicPr>
          <p:nvPr/>
        </p:nvPicPr>
        <p:blipFill>
          <a:blip r:embed="rId3"/>
          <a:stretch>
            <a:fillRect/>
          </a:stretch>
        </p:blipFill>
        <p:spPr>
          <a:xfrm>
            <a:off x="892745" y="1689697"/>
            <a:ext cx="7358510" cy="4444369"/>
          </a:xfrm>
          <a:prstGeom prst="rect">
            <a:avLst/>
          </a:prstGeom>
        </p:spPr>
      </p:pic>
      <p:sp>
        <p:nvSpPr>
          <p:cNvPr id="3" name="Content Placeholder 2">
            <a:extLst>
              <a:ext uri="{FF2B5EF4-FFF2-40B4-BE49-F238E27FC236}">
                <a16:creationId xmlns:a16="http://schemas.microsoft.com/office/drawing/2014/main" id="{EDC9C925-825D-2A33-973E-3F69978F62DE}"/>
              </a:ext>
            </a:extLst>
          </p:cNvPr>
          <p:cNvSpPr>
            <a:spLocks noGrp="1"/>
          </p:cNvSpPr>
          <p:nvPr>
            <p:ph idx="1"/>
          </p:nvPr>
        </p:nvSpPr>
        <p:spPr>
          <a:xfrm>
            <a:off x="457200" y="1269507"/>
            <a:ext cx="8229600" cy="4856656"/>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54E26538-D2BA-7AE7-FD15-9978E7C65A56}"/>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99627940-6A52-3DA4-67F3-A7B560975D1F}"/>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27</a:t>
            </a:fld>
            <a:endParaRPr lang="en-US" dirty="0">
              <a:latin typeface="Century Gothic"/>
            </a:endParaRPr>
          </a:p>
        </p:txBody>
      </p:sp>
      <p:sp>
        <p:nvSpPr>
          <p:cNvPr id="7" name="Title 1">
            <a:extLst>
              <a:ext uri="{FF2B5EF4-FFF2-40B4-BE49-F238E27FC236}">
                <a16:creationId xmlns:a16="http://schemas.microsoft.com/office/drawing/2014/main" id="{D3664DED-80DE-C9D1-4BE7-C67A6B84D157}"/>
              </a:ext>
            </a:extLst>
          </p:cNvPr>
          <p:cNvSpPr txBox="1">
            <a:spLocks/>
          </p:cNvSpPr>
          <p:nvPr/>
        </p:nvSpPr>
        <p:spPr>
          <a:xfrm>
            <a:off x="457199" y="14923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F4B5AFB6-6916-FE56-3EC3-E4B8CF11FEBD}"/>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559A056-7C75-C681-E39D-EB442FBB6451}"/>
                  </a:ext>
                </a:extLst>
              </p14:cNvPr>
              <p14:cNvContentPartPr/>
              <p14:nvPr/>
            </p14:nvContentPartPr>
            <p14:xfrm>
              <a:off x="5824343" y="4448801"/>
              <a:ext cx="1142640" cy="94680"/>
            </p14:xfrm>
          </p:contentPart>
        </mc:Choice>
        <mc:Fallback xmlns="">
          <p:pic>
            <p:nvPicPr>
              <p:cNvPr id="2" name="Ink 1">
                <a:extLst>
                  <a:ext uri="{FF2B5EF4-FFF2-40B4-BE49-F238E27FC236}">
                    <a16:creationId xmlns:a16="http://schemas.microsoft.com/office/drawing/2014/main" id="{7559A056-7C75-C681-E39D-EB442FBB6451}"/>
                  </a:ext>
                </a:extLst>
              </p:cNvPr>
              <p:cNvPicPr/>
              <p:nvPr/>
            </p:nvPicPr>
            <p:blipFill>
              <a:blip r:embed="rId5"/>
              <a:stretch>
                <a:fillRect/>
              </a:stretch>
            </p:blipFill>
            <p:spPr>
              <a:xfrm>
                <a:off x="5788343" y="4376801"/>
                <a:ext cx="121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7FFBFAC5-10DD-3134-FC51-0F368ED9616F}"/>
                  </a:ext>
                </a:extLst>
              </p14:cNvPr>
              <p14:cNvContentPartPr/>
              <p14:nvPr/>
            </p14:nvContentPartPr>
            <p14:xfrm>
              <a:off x="3717540" y="2374890"/>
              <a:ext cx="931680" cy="29520"/>
            </p14:xfrm>
          </p:contentPart>
        </mc:Choice>
        <mc:Fallback xmlns="">
          <p:pic>
            <p:nvPicPr>
              <p:cNvPr id="9" name="Ink 8">
                <a:extLst>
                  <a:ext uri="{FF2B5EF4-FFF2-40B4-BE49-F238E27FC236}">
                    <a16:creationId xmlns:a16="http://schemas.microsoft.com/office/drawing/2014/main" id="{7FFBFAC5-10DD-3134-FC51-0F368ED9616F}"/>
                  </a:ext>
                </a:extLst>
              </p:cNvPr>
              <p:cNvPicPr/>
              <p:nvPr/>
            </p:nvPicPr>
            <p:blipFill>
              <a:blip r:embed="rId7"/>
              <a:stretch>
                <a:fillRect/>
              </a:stretch>
            </p:blipFill>
            <p:spPr>
              <a:xfrm>
                <a:off x="3681540" y="2302890"/>
                <a:ext cx="1003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BE107D11-8AEB-C370-8D83-EECEEEB65E83}"/>
                  </a:ext>
                </a:extLst>
              </p14:cNvPr>
              <p14:cNvContentPartPr/>
              <p14:nvPr/>
            </p14:nvContentPartPr>
            <p14:xfrm>
              <a:off x="1081271" y="2600525"/>
              <a:ext cx="305640" cy="101520"/>
            </p14:xfrm>
          </p:contentPart>
        </mc:Choice>
        <mc:Fallback xmlns="">
          <p:pic>
            <p:nvPicPr>
              <p:cNvPr id="10" name="Ink 9">
                <a:extLst>
                  <a:ext uri="{FF2B5EF4-FFF2-40B4-BE49-F238E27FC236}">
                    <a16:creationId xmlns:a16="http://schemas.microsoft.com/office/drawing/2014/main" id="{BE107D11-8AEB-C370-8D83-EECEEEB65E83}"/>
                  </a:ext>
                </a:extLst>
              </p:cNvPr>
              <p:cNvPicPr/>
              <p:nvPr/>
            </p:nvPicPr>
            <p:blipFill>
              <a:blip r:embed="rId9"/>
              <a:stretch>
                <a:fillRect/>
              </a:stretch>
            </p:blipFill>
            <p:spPr>
              <a:xfrm>
                <a:off x="1045229" y="2528525"/>
                <a:ext cx="377364" cy="245160"/>
              </a:xfrm>
              <a:prstGeom prst="rect">
                <a:avLst/>
              </a:prstGeom>
            </p:spPr>
          </p:pic>
        </mc:Fallback>
      </mc:AlternateContent>
      <p:sp>
        <p:nvSpPr>
          <p:cNvPr id="12" name="Rectangle 11">
            <a:extLst>
              <a:ext uri="{FF2B5EF4-FFF2-40B4-BE49-F238E27FC236}">
                <a16:creationId xmlns:a16="http://schemas.microsoft.com/office/drawing/2014/main" id="{D7411237-5FA5-DC8E-76B0-D62D7A282F1D}"/>
              </a:ext>
            </a:extLst>
          </p:cNvPr>
          <p:cNvSpPr/>
          <p:nvPr/>
        </p:nvSpPr>
        <p:spPr>
          <a:xfrm>
            <a:off x="5465852" y="4078841"/>
            <a:ext cx="1859623" cy="7397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53729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950C-9E56-82CA-78B0-E4622D5DF30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0394FA9-307B-6231-9F2D-108649B9739F}"/>
              </a:ext>
            </a:extLst>
          </p:cNvPr>
          <p:cNvPicPr>
            <a:picLocks noChangeAspect="1"/>
          </p:cNvPicPr>
          <p:nvPr/>
        </p:nvPicPr>
        <p:blipFill>
          <a:blip r:embed="rId3"/>
          <a:stretch>
            <a:fillRect/>
          </a:stretch>
        </p:blipFill>
        <p:spPr>
          <a:xfrm>
            <a:off x="867529" y="1606493"/>
            <a:ext cx="7413439" cy="4534916"/>
          </a:xfrm>
          <a:prstGeom prst="rect">
            <a:avLst/>
          </a:prstGeom>
        </p:spPr>
      </p:pic>
      <p:sp>
        <p:nvSpPr>
          <p:cNvPr id="3" name="Content Placeholder 2">
            <a:extLst>
              <a:ext uri="{FF2B5EF4-FFF2-40B4-BE49-F238E27FC236}">
                <a16:creationId xmlns:a16="http://schemas.microsoft.com/office/drawing/2014/main" id="{C90A3E90-E071-9E55-89A4-AC134A60BB6D}"/>
              </a:ext>
            </a:extLst>
          </p:cNvPr>
          <p:cNvSpPr>
            <a:spLocks noGrp="1"/>
          </p:cNvSpPr>
          <p:nvPr>
            <p:ph idx="1"/>
          </p:nvPr>
        </p:nvSpPr>
        <p:spPr>
          <a:xfrm>
            <a:off x="457200" y="1340528"/>
            <a:ext cx="8229600" cy="4785635"/>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a:extLst>
              <a:ext uri="{FF2B5EF4-FFF2-40B4-BE49-F238E27FC236}">
                <a16:creationId xmlns:a16="http://schemas.microsoft.com/office/drawing/2014/main" id="{33A5CD2A-0575-DEC6-DF27-9672BEE07861}"/>
              </a:ext>
            </a:extLst>
          </p:cNvPr>
          <p:cNvSpPr>
            <a:spLocks noGrp="1"/>
          </p:cNvSpPr>
          <p:nvPr>
            <p:ph type="dt" sz="half" idx="10"/>
          </p:nvPr>
        </p:nvSpPr>
        <p:spPr/>
        <p:txBody>
          <a:bodyPr/>
          <a:lstStyle/>
          <a:p>
            <a:pPr>
              <a:defRPr/>
            </a:pPr>
            <a:r>
              <a:rPr lang="en-US"/>
              <a:t>February 1, 2018 </a:t>
            </a:r>
          </a:p>
        </p:txBody>
      </p:sp>
      <p:sp>
        <p:nvSpPr>
          <p:cNvPr id="6" name="Slide Number Placeholder 5">
            <a:extLst>
              <a:ext uri="{FF2B5EF4-FFF2-40B4-BE49-F238E27FC236}">
                <a16:creationId xmlns:a16="http://schemas.microsoft.com/office/drawing/2014/main" id="{BD024E3E-6029-AFA5-8672-A9C2C14E15C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28</a:t>
            </a:fld>
            <a:endParaRPr lang="en-US" dirty="0">
              <a:latin typeface="Century Gothic"/>
            </a:endParaRPr>
          </a:p>
        </p:txBody>
      </p:sp>
      <p:sp>
        <p:nvSpPr>
          <p:cNvPr id="7" name="Title 1">
            <a:extLst>
              <a:ext uri="{FF2B5EF4-FFF2-40B4-BE49-F238E27FC236}">
                <a16:creationId xmlns:a16="http://schemas.microsoft.com/office/drawing/2014/main" id="{68E6E59A-CE30-8FA5-CAD1-F6673E95A87B}"/>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77CA84ED-CEB6-10E8-1B86-489E03CD006D}"/>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C66D632-19EF-8F09-B0BC-D4CF18F55F61}"/>
                  </a:ext>
                </a:extLst>
              </p14:cNvPr>
              <p14:cNvContentPartPr/>
              <p14:nvPr/>
            </p14:nvContentPartPr>
            <p14:xfrm>
              <a:off x="3642660" y="2225263"/>
              <a:ext cx="1081440" cy="126360"/>
            </p14:xfrm>
          </p:contentPart>
        </mc:Choice>
        <mc:Fallback xmlns="">
          <p:pic>
            <p:nvPicPr>
              <p:cNvPr id="2" name="Ink 1">
                <a:extLst>
                  <a:ext uri="{FF2B5EF4-FFF2-40B4-BE49-F238E27FC236}">
                    <a16:creationId xmlns:a16="http://schemas.microsoft.com/office/drawing/2014/main" id="{CC66D632-19EF-8F09-B0BC-D4CF18F55F61}"/>
                  </a:ext>
                </a:extLst>
              </p:cNvPr>
              <p:cNvPicPr/>
              <p:nvPr/>
            </p:nvPicPr>
            <p:blipFill>
              <a:blip r:embed="rId5"/>
              <a:stretch>
                <a:fillRect/>
              </a:stretch>
            </p:blipFill>
            <p:spPr>
              <a:xfrm>
                <a:off x="3606660" y="2153263"/>
                <a:ext cx="115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5EC38F2-461A-AAB6-F455-3EC7C2ADA98E}"/>
                  </a:ext>
                </a:extLst>
              </p14:cNvPr>
              <p14:cNvContentPartPr/>
              <p14:nvPr/>
            </p14:nvContentPartPr>
            <p14:xfrm>
              <a:off x="1088208" y="2491801"/>
              <a:ext cx="312840" cy="159480"/>
            </p14:xfrm>
          </p:contentPart>
        </mc:Choice>
        <mc:Fallback xmlns="">
          <p:pic>
            <p:nvPicPr>
              <p:cNvPr id="9" name="Ink 8">
                <a:extLst>
                  <a:ext uri="{FF2B5EF4-FFF2-40B4-BE49-F238E27FC236}">
                    <a16:creationId xmlns:a16="http://schemas.microsoft.com/office/drawing/2014/main" id="{65EC38F2-461A-AAB6-F455-3EC7C2ADA98E}"/>
                  </a:ext>
                </a:extLst>
              </p:cNvPr>
              <p:cNvPicPr/>
              <p:nvPr/>
            </p:nvPicPr>
            <p:blipFill>
              <a:blip r:embed="rId7"/>
              <a:stretch>
                <a:fillRect/>
              </a:stretch>
            </p:blipFill>
            <p:spPr>
              <a:xfrm>
                <a:off x="1052249" y="2419801"/>
                <a:ext cx="384398" cy="303120"/>
              </a:xfrm>
              <a:prstGeom prst="rect">
                <a:avLst/>
              </a:prstGeom>
            </p:spPr>
          </p:pic>
        </mc:Fallback>
      </mc:AlternateContent>
      <p:sp>
        <p:nvSpPr>
          <p:cNvPr id="11" name="Rectangle 10">
            <a:extLst>
              <a:ext uri="{FF2B5EF4-FFF2-40B4-BE49-F238E27FC236}">
                <a16:creationId xmlns:a16="http://schemas.microsoft.com/office/drawing/2014/main" id="{D19D1D79-5F5F-ABFC-F5A7-06161F291144}"/>
              </a:ext>
            </a:extLst>
          </p:cNvPr>
          <p:cNvSpPr/>
          <p:nvPr/>
        </p:nvSpPr>
        <p:spPr>
          <a:xfrm>
            <a:off x="5465852" y="4017195"/>
            <a:ext cx="1859623" cy="83220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AD1D17-1629-BB5B-94DD-BD73E8708AFA}"/>
              </a:ext>
            </a:extLst>
          </p:cNvPr>
          <p:cNvSpPr/>
          <p:nvPr/>
        </p:nvSpPr>
        <p:spPr>
          <a:xfrm>
            <a:off x="3082247" y="4602822"/>
            <a:ext cx="2065106" cy="21575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350124"/>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Measurable Skill Gain</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vert="horz" lIns="91440" tIns="45720" rIns="91440" bIns="45720" rtlCol="0" anchor="t">
            <a:normAutofit/>
          </a:bodyPr>
          <a:lstStyle/>
          <a:p>
            <a:r>
              <a:rPr lang="en-US" sz="2400" dirty="0">
                <a:solidFill>
                  <a:srgbClr val="003B5D"/>
                </a:solidFill>
                <a:latin typeface="Century Gothic"/>
              </a:rPr>
              <a:t>Danny is a WIOA Adult participant who entered an OJT with a local software developer on January 15, 2024. He completed the training on May 7, 2024 at which time he became a full-time employee.</a:t>
            </a:r>
          </a:p>
          <a:p>
            <a:r>
              <a:rPr lang="en-US" sz="2400" dirty="0">
                <a:solidFill>
                  <a:srgbClr val="009876"/>
                </a:solidFill>
                <a:latin typeface="Century Gothic"/>
              </a:rPr>
              <a:t>Is Danny included in the Measurable Skill Gains indicator for PY2024 (July 1, 2023 – June 30, 2024)?</a:t>
            </a:r>
            <a:endParaRPr lang="en-US" sz="2400" dirty="0">
              <a:solidFill>
                <a:srgbClr val="009876"/>
              </a:solidFill>
              <a:latin typeface="Century Gothic"/>
              <a:cs typeface="Calibri"/>
            </a:endParaRPr>
          </a:p>
          <a:p>
            <a:r>
              <a:rPr lang="en-US" sz="2400" dirty="0">
                <a:solidFill>
                  <a:srgbClr val="009876"/>
                </a:solidFill>
                <a:latin typeface="Century Gothic"/>
              </a:rPr>
              <a:t>Is Danny a positive outcome in the Measurable Skill Gain measure?</a:t>
            </a:r>
            <a:endParaRPr lang="en-US" sz="2400" dirty="0">
              <a:solidFill>
                <a:srgbClr val="009876"/>
              </a:solidFill>
              <a:latin typeface="Century Gothic"/>
              <a:cs typeface="Calibri"/>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29</a:t>
            </a:fld>
            <a:endParaRPr lang="en-US" dirty="0">
              <a:latin typeface="Century Gothic"/>
            </a:endParaRPr>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139613"/>
            <a:ext cx="7348553" cy="941041"/>
          </a:xfrm>
        </p:spPr>
        <p:txBody>
          <a:bodyPr/>
          <a:lstStyle/>
          <a:p>
            <a:pPr>
              <a:defRPr/>
            </a:pPr>
            <a:r>
              <a:rPr lang="en-US" dirty="0"/>
              <a:t> </a:t>
            </a:r>
          </a:p>
        </p:txBody>
      </p:sp>
      <p:sp>
        <p:nvSpPr>
          <p:cNvPr id="28675" name="Content Placeholder 2"/>
          <p:cNvSpPr>
            <a:spLocks noGrp="1"/>
          </p:cNvSpPr>
          <p:nvPr>
            <p:ph idx="1"/>
          </p:nvPr>
        </p:nvSpPr>
        <p:spPr>
          <a:xfrm>
            <a:off x="0" y="1636776"/>
            <a:ext cx="9144000" cy="4498672"/>
          </a:xfrm>
        </p:spPr>
        <p:txBody>
          <a:bodyPr vert="horz" lIns="91440" tIns="45720" rIns="91440" bIns="45720" rtlCol="0" anchor="t">
            <a:normAutofit/>
          </a:bodyPr>
          <a:lstStyle/>
          <a:p>
            <a:pPr marL="0" indent="0">
              <a:buFont typeface="Arial" pitchFamily="34" charset="0"/>
              <a:buNone/>
            </a:pPr>
            <a:r>
              <a:rPr lang="en-US" altLang="en-US" sz="2400" dirty="0">
                <a:solidFill>
                  <a:srgbClr val="003B5D"/>
                </a:solidFill>
                <a:latin typeface="Century Gothic"/>
              </a:rPr>
              <a:t>Performance Topics:</a:t>
            </a:r>
          </a:p>
          <a:p>
            <a:pPr lvl="1" indent="-287020">
              <a:buFont typeface="Courier New" panose="02070309020205020404" pitchFamily="49" charset="0"/>
              <a:buChar char="o"/>
            </a:pPr>
            <a:r>
              <a:rPr lang="en-US" altLang="en-US" dirty="0">
                <a:solidFill>
                  <a:srgbClr val="003B5D"/>
                </a:solidFill>
                <a:latin typeface="Century Gothic"/>
              </a:rPr>
              <a:t>Brief Background on Federal Reporting</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WIOA Performance Indicators</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MOSES Data Entry Impact</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Review Performance Scenarios</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b="1" dirty="0">
                <a:solidFill>
                  <a:srgbClr val="003B5D"/>
                </a:solidFill>
                <a:latin typeface="Century Gothic"/>
              </a:rPr>
              <a:t>Blue/Bold</a:t>
            </a:r>
            <a:r>
              <a:rPr lang="en-US" altLang="en-US" dirty="0">
                <a:solidFill>
                  <a:srgbClr val="003B5D"/>
                </a:solidFill>
                <a:latin typeface="Century Gothic"/>
              </a:rPr>
              <a:t> Services Discussion</a:t>
            </a:r>
            <a:endParaRPr lang="en-US" altLang="en-US" dirty="0">
              <a:solidFill>
                <a:srgbClr val="003B5D"/>
              </a:solidFill>
              <a:latin typeface="Century Gothic"/>
              <a:cs typeface="Calibri"/>
            </a:endParaRPr>
          </a:p>
          <a:p>
            <a:pPr lvl="1" indent="-287020">
              <a:buFont typeface="Courier New" panose="02070309020205020404" pitchFamily="49" charset="0"/>
              <a:buChar char="o"/>
            </a:pPr>
            <a:r>
              <a:rPr lang="en-US" altLang="en-US" dirty="0">
                <a:solidFill>
                  <a:srgbClr val="003B5D"/>
                </a:solidFill>
                <a:latin typeface="Century Gothic"/>
              </a:rPr>
              <a:t>Notes, Exits, and the 90 Day Clock</a:t>
            </a:r>
            <a:endParaRPr lang="en-US" altLang="en-US" dirty="0">
              <a:solidFill>
                <a:srgbClr val="003B5D"/>
              </a:solidFill>
              <a:latin typeface="Century Gothic"/>
              <a:cs typeface="Calibri"/>
            </a:endParaRPr>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372862" y="228600"/>
            <a:ext cx="8334576"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dirty="0">
                <a:solidFill>
                  <a:srgbClr val="003B5D"/>
                </a:solidFill>
                <a:latin typeface="Century Gothic"/>
              </a:rPr>
              <a:t>WIOA Performance Indicators</a:t>
            </a:r>
            <a:endParaRPr lang="en-US" altLang="en-US" sz="2400" dirty="0">
              <a:solidFill>
                <a:srgbClr val="003B5D"/>
              </a:solidFill>
              <a:latin typeface="Century Gothic"/>
            </a:endParaRPr>
          </a:p>
        </p:txBody>
      </p:sp>
    </p:spTree>
    <p:extLst>
      <p:ext uri="{BB962C8B-B14F-4D97-AF65-F5344CB8AC3E}">
        <p14:creationId xmlns:p14="http://schemas.microsoft.com/office/powerpoint/2010/main" val="311180488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38292" cy="4211924"/>
          </a:xfrm>
        </p:spPr>
        <p:txBody>
          <a:bodyPr vert="horz" lIns="91440" tIns="45720" rIns="91440" bIns="45720" rtlCol="0" anchor="t">
            <a:normAutofit fontScale="92500" lnSpcReduction="20000"/>
          </a:bodyPr>
          <a:lstStyle/>
          <a:p>
            <a:r>
              <a:rPr lang="en-US" b="1" dirty="0">
                <a:solidFill>
                  <a:srgbClr val="FF0000"/>
                </a:solidFill>
                <a:latin typeface="Century Gothic"/>
              </a:rPr>
              <a:t>DON’T FORGET:</a:t>
            </a:r>
          </a:p>
          <a:p>
            <a:pPr lvl="1" indent="-287020"/>
            <a:r>
              <a:rPr lang="en-US" sz="2800" dirty="0">
                <a:solidFill>
                  <a:schemeClr val="accent5"/>
                </a:solidFill>
                <a:latin typeface="Century Gothic"/>
              </a:rPr>
              <a:t>When entering a </a:t>
            </a:r>
            <a:r>
              <a:rPr lang="en-US" sz="2800" b="1" i="1" dirty="0">
                <a:solidFill>
                  <a:schemeClr val="accent5"/>
                </a:solidFill>
                <a:latin typeface="Century Gothic"/>
              </a:rPr>
              <a:t>Secondary Diploma/Equivalency </a:t>
            </a:r>
            <a:r>
              <a:rPr lang="en-US" sz="2800" dirty="0">
                <a:solidFill>
                  <a:schemeClr val="accent5"/>
                </a:solidFill>
                <a:latin typeface="Century Gothic"/>
              </a:rPr>
              <a:t>MSG, you must add the High School diploma/equivalency attainment service on the General tab of MOSES!!!!</a:t>
            </a:r>
            <a:endParaRPr lang="en-US" sz="2800" dirty="0">
              <a:solidFill>
                <a:schemeClr val="accent5"/>
              </a:solidFill>
              <a:latin typeface="Century Gothic"/>
              <a:cs typeface="Calibri"/>
            </a:endParaRPr>
          </a:p>
          <a:p>
            <a:pPr lvl="1" indent="-287020"/>
            <a:endParaRPr lang="en-US" sz="2800" b="1" dirty="0">
              <a:solidFill>
                <a:srgbClr val="0000FF"/>
              </a:solidFill>
              <a:latin typeface="Century Gothic"/>
              <a:cs typeface="Calibri"/>
            </a:endParaRPr>
          </a:p>
          <a:p>
            <a:pPr lvl="1" indent="-287020"/>
            <a:r>
              <a:rPr lang="en-US" sz="2800" dirty="0">
                <a:solidFill>
                  <a:schemeClr val="accent5"/>
                </a:solidFill>
                <a:latin typeface="Century Gothic"/>
              </a:rPr>
              <a:t>When entering an </a:t>
            </a:r>
            <a:r>
              <a:rPr lang="en-US" sz="2800" b="1" i="1" dirty="0">
                <a:solidFill>
                  <a:schemeClr val="accent5"/>
                </a:solidFill>
                <a:latin typeface="Century Gothic"/>
              </a:rPr>
              <a:t>Educational Achievement</a:t>
            </a:r>
            <a:r>
              <a:rPr lang="en-US" sz="2800" b="1" dirty="0">
                <a:solidFill>
                  <a:schemeClr val="accent5"/>
                </a:solidFill>
                <a:latin typeface="Century Gothic"/>
              </a:rPr>
              <a:t> </a:t>
            </a:r>
            <a:r>
              <a:rPr lang="en-US" sz="2800" dirty="0">
                <a:solidFill>
                  <a:schemeClr val="accent5"/>
                </a:solidFill>
                <a:latin typeface="Century Gothic"/>
              </a:rPr>
              <a:t>MSG, you must add the pre and post test scores to the Testing tab of MOSES!!!</a:t>
            </a:r>
            <a:br>
              <a:rPr lang="en-US" dirty="0">
                <a:latin typeface="Century Gothic"/>
              </a:rPr>
            </a:br>
            <a:endParaRPr lang="en-US" sz="2800" dirty="0">
              <a:solidFill>
                <a:schemeClr val="accent5"/>
              </a:solidFill>
              <a:latin typeface="Century Gothic"/>
              <a:cs typeface="Calibri"/>
            </a:endParaRPr>
          </a:p>
          <a:p>
            <a:pPr lvl="1" indent="-287020"/>
            <a:r>
              <a:rPr lang="en-US" sz="2800" dirty="0">
                <a:solidFill>
                  <a:schemeClr val="accent5"/>
                </a:solidFill>
                <a:latin typeface="Century Gothic"/>
                <a:cs typeface="Calibri"/>
              </a:rPr>
              <a:t>Set an MSG for each customer in training/education!!!</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30</a:t>
            </a:fld>
            <a:endParaRPr lang="en-US" dirty="0">
              <a:latin typeface="Century Gothic"/>
            </a:endParaRPr>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62040400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a:lstStyle/>
          <a:p>
            <a:pPr>
              <a:defRPr/>
            </a:pPr>
            <a:r>
              <a:rPr lang="en-US"/>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smtClean="0"/>
              <a:pPr>
                <a:defRPr/>
              </a:pPr>
              <a:t>31</a:t>
            </a:fld>
            <a:endParaRPr lang="en-US" dirty="0"/>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235255"/>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mj-lt"/>
                <a:cs typeface="Calibri"/>
              </a:rPr>
              <a:t>Credential Attained but No MSG</a:t>
            </a:r>
            <a:endParaRPr lang="en-US" sz="3600" dirty="0">
              <a:solidFill>
                <a:srgbClr val="003B5D"/>
              </a:solidFill>
              <a:effectLst>
                <a:outerShdw blurRad="63500" dist="38100" dir="5400000" algn="t" rotWithShape="0">
                  <a:prstClr val="black">
                    <a:alpha val="25000"/>
                  </a:prstClr>
                </a:outerShdw>
              </a:effectLst>
              <a:latin typeface="+mj-lt"/>
              <a:sym typeface="Arial"/>
            </a:endParaRPr>
          </a:p>
        </p:txBody>
      </p:sp>
      <p:pic>
        <p:nvPicPr>
          <p:cNvPr id="7" name="Picture 11">
            <a:extLst>
              <a:ext uri="{FF2B5EF4-FFF2-40B4-BE49-F238E27FC236}">
                <a16:creationId xmlns:a16="http://schemas.microsoft.com/office/drawing/2014/main" id="{6C4ED3BD-1910-CB70-D2FF-9A8F384105EE}"/>
              </a:ext>
            </a:extLst>
          </p:cNvPr>
          <p:cNvPicPr>
            <a:picLocks noChangeAspect="1"/>
          </p:cNvPicPr>
          <p:nvPr/>
        </p:nvPicPr>
        <p:blipFill>
          <a:blip r:embed="rId3"/>
          <a:stretch>
            <a:fillRect/>
          </a:stretch>
        </p:blipFill>
        <p:spPr>
          <a:xfrm>
            <a:off x="5862" y="962189"/>
            <a:ext cx="9138621" cy="517755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FCC69B-4A8C-5C32-996A-48E2638F9101}"/>
                  </a:ext>
                </a:extLst>
              </p14:cNvPr>
              <p14:cNvContentPartPr/>
              <p14:nvPr/>
            </p14:nvContentPartPr>
            <p14:xfrm>
              <a:off x="-6453" y="1389251"/>
              <a:ext cx="1760400" cy="44280"/>
            </p14:xfrm>
          </p:contentPart>
        </mc:Choice>
        <mc:Fallback xmlns="">
          <p:pic>
            <p:nvPicPr>
              <p:cNvPr id="5" name="Ink 4">
                <a:extLst>
                  <a:ext uri="{FF2B5EF4-FFF2-40B4-BE49-F238E27FC236}">
                    <a16:creationId xmlns:a16="http://schemas.microsoft.com/office/drawing/2014/main" id="{63FCC69B-4A8C-5C32-996A-48E2638F9101}"/>
                  </a:ext>
                </a:extLst>
              </p:cNvPr>
              <p:cNvPicPr/>
              <p:nvPr/>
            </p:nvPicPr>
            <p:blipFill>
              <a:blip r:embed="rId5"/>
              <a:stretch>
                <a:fillRect/>
              </a:stretch>
            </p:blipFill>
            <p:spPr>
              <a:xfrm>
                <a:off x="-42093" y="1317251"/>
                <a:ext cx="1832040" cy="187920"/>
              </a:xfrm>
              <a:prstGeom prst="rect">
                <a:avLst/>
              </a:prstGeom>
            </p:spPr>
          </p:pic>
        </mc:Fallback>
      </mc:AlternateContent>
    </p:spTree>
    <p:extLst>
      <p:ext uri="{BB962C8B-B14F-4D97-AF65-F5344CB8AC3E}">
        <p14:creationId xmlns:p14="http://schemas.microsoft.com/office/powerpoint/2010/main" val="162725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610258"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Services, etc.</a:t>
            </a: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32</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33</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488272"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400657"/>
          </a:xfrm>
          <a:prstGeom prst="rect">
            <a:avLst/>
          </a:prstGeom>
          <a:noFill/>
        </p:spPr>
        <p:txBody>
          <a:bodyPr wrap="square" lIns="91440" tIns="45720" rIns="91440" bIns="45720" rtlCol="0" anchor="t">
            <a:spAutoFit/>
          </a:bodyPr>
          <a:lstStyle/>
          <a:p>
            <a:r>
              <a:rPr lang="en-US" sz="2000" b="1" i="0" u="none" strike="noStrike" dirty="0">
                <a:solidFill>
                  <a:srgbClr val="003B5D"/>
                </a:solidFill>
                <a:effectLst/>
                <a:latin typeface="inherit"/>
                <a:hlinkClick r:id="rId3"/>
              </a:rPr>
              <a:t>20 CFR § 677.150(c)</a:t>
            </a:r>
            <a:endParaRPr lang="en-US" sz="2000" b="1" i="0" u="none" strike="noStrike" dirty="0">
              <a:solidFill>
                <a:srgbClr val="003B5D"/>
              </a:solidFill>
              <a:effectLst/>
              <a:latin typeface="inherit"/>
            </a:endParaRPr>
          </a:p>
          <a:p>
            <a:endParaRPr lang="en-US" dirty="0">
              <a:solidFill>
                <a:srgbClr val="003B5D"/>
              </a:solidFill>
              <a:latin typeface="inherit"/>
            </a:endParaRPr>
          </a:p>
          <a:p>
            <a:r>
              <a:rPr lang="en-US" sz="2800" i="1" dirty="0">
                <a:solidFill>
                  <a:srgbClr val="003B5D"/>
                </a:solidFill>
              </a:rPr>
              <a:t>An exit occurs when a participant has not received a </a:t>
            </a:r>
            <a:r>
              <a:rPr lang="en-US" sz="2800" b="1" i="1" dirty="0">
                <a:solidFill>
                  <a:srgbClr val="0000FF"/>
                </a:solidFill>
              </a:rPr>
              <a:t>[staff-assisted (blue/bold)]</a:t>
            </a:r>
            <a:r>
              <a:rPr lang="en-US" sz="2800" i="1" dirty="0">
                <a:solidFill>
                  <a:srgbClr val="0000FF"/>
                </a:solidFill>
              </a:rPr>
              <a:t> </a:t>
            </a:r>
            <a:r>
              <a:rPr lang="en-US" sz="2800" i="1" dirty="0">
                <a:solidFill>
                  <a:srgbClr val="003B5D"/>
                </a:solidFill>
              </a:rPr>
              <a:t>service for 90 consecutive days and no future services are planned. The exit date becomes the </a:t>
            </a:r>
            <a:r>
              <a:rPr lang="en-US" sz="2800" i="1">
                <a:solidFill>
                  <a:srgbClr val="003B5D"/>
                </a:solidFill>
              </a:rPr>
              <a:t>last date the </a:t>
            </a:r>
            <a:r>
              <a:rPr lang="en-US" sz="2800" i="1" dirty="0">
                <a:solidFill>
                  <a:srgbClr val="003B5D"/>
                </a:solidFill>
              </a:rPr>
              <a:t>participant receives services.</a:t>
            </a:r>
            <a:endParaRPr lang="en-US" sz="2800" i="1" dirty="0">
              <a:solidFill>
                <a:srgbClr val="003B5D"/>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398942"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b="1" dirty="0">
                <a:solidFill>
                  <a:srgbClr val="0000FF"/>
                </a:solidFill>
              </a:rPr>
              <a:t>blue/bold</a:t>
            </a:r>
            <a:r>
              <a:rPr lang="en-US" sz="2200" dirty="0">
                <a:solidFill>
                  <a:srgbClr val="0000FF"/>
                </a:solidFill>
              </a:rPr>
              <a:t> </a:t>
            </a:r>
            <a:r>
              <a:rPr lang="en-US" sz="2200" dirty="0">
                <a:solidFill>
                  <a:schemeClr val="accent6"/>
                </a:solidFill>
              </a:rPr>
              <a:t>service resets the 90-day clock to zero (0))</a:t>
            </a:r>
            <a:endParaRPr lang="en-US" sz="2200" dirty="0">
              <a:solidFill>
                <a:schemeClr val="accent6"/>
              </a:solidFill>
              <a:cs typeface="Calibri"/>
            </a:endParaRP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FDC9-2CFF-BBD5-1D79-83A5359924F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D83FC07-FDA4-5F83-8662-ED008BDAF7D3}"/>
              </a:ext>
            </a:extLst>
          </p:cNvPr>
          <p:cNvPicPr>
            <a:picLocks noChangeAspect="1"/>
          </p:cNvPicPr>
          <p:nvPr/>
        </p:nvPicPr>
        <p:blipFill>
          <a:blip r:embed="rId3"/>
          <a:stretch>
            <a:fillRect/>
          </a:stretch>
        </p:blipFill>
        <p:spPr>
          <a:xfrm>
            <a:off x="816538" y="1616539"/>
            <a:ext cx="7510923" cy="4590686"/>
          </a:xfrm>
          <a:prstGeom prst="rect">
            <a:avLst/>
          </a:prstGeom>
        </p:spPr>
      </p:pic>
      <p:sp>
        <p:nvSpPr>
          <p:cNvPr id="3" name="Slide Number Placeholder 2">
            <a:extLst>
              <a:ext uri="{FF2B5EF4-FFF2-40B4-BE49-F238E27FC236}">
                <a16:creationId xmlns:a16="http://schemas.microsoft.com/office/drawing/2014/main" id="{7AB4720F-DE00-58C3-10A3-236EB57B10AA}"/>
              </a:ext>
            </a:extLst>
          </p:cNvPr>
          <p:cNvSpPr>
            <a:spLocks noGrp="1"/>
          </p:cNvSpPr>
          <p:nvPr>
            <p:ph type="sldNum" sz="quarter" idx="4"/>
          </p:nvPr>
        </p:nvSpPr>
        <p:spPr/>
        <p:txBody>
          <a:bodyPr/>
          <a:lstStyle/>
          <a:p>
            <a:fld id="{941BE8DD-6BA1-AD43-8321-0CEB068BCC7D}" type="slidenum">
              <a:rPr lang="en-US" smtClean="0"/>
              <a:pPr/>
              <a:t>35</a:t>
            </a:fld>
            <a:endParaRPr lang="en-US" dirty="0"/>
          </a:p>
        </p:txBody>
      </p:sp>
      <p:sp>
        <p:nvSpPr>
          <p:cNvPr id="7" name="TextBox 6">
            <a:extLst>
              <a:ext uri="{FF2B5EF4-FFF2-40B4-BE49-F238E27FC236}">
                <a16:creationId xmlns:a16="http://schemas.microsoft.com/office/drawing/2014/main" id="{D5354572-22AB-AD17-69DD-95EA84433C7A}"/>
              </a:ext>
            </a:extLst>
          </p:cNvPr>
          <p:cNvSpPr txBox="1"/>
          <p:nvPr/>
        </p:nvSpPr>
        <p:spPr>
          <a:xfrm>
            <a:off x="227874" y="59128"/>
            <a:ext cx="87888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cs typeface="Arial"/>
              </a:rPr>
              <a:t>Correct</a:t>
            </a:r>
            <a:r>
              <a:rPr lang="en-US" sz="3200" dirty="0">
                <a:solidFill>
                  <a:srgbClr val="003B5D"/>
                </a:solidFill>
                <a:latin typeface="Arial"/>
                <a:ea typeface="+mn-lt"/>
                <a:cs typeface="+mn-lt"/>
              </a:rPr>
              <a:t> Use of Blue/Bold Services to Avoid Inadvertent Auto Exit</a:t>
            </a:r>
            <a:endParaRPr lang="en-US" sz="3200" dirty="0">
              <a:solidFill>
                <a:srgbClr val="003B5D"/>
              </a:solidFill>
              <a:latin typeface="Arial"/>
              <a:cs typeface="Calibri"/>
            </a:endParaRPr>
          </a:p>
        </p:txBody>
      </p:sp>
      <p:sp>
        <p:nvSpPr>
          <p:cNvPr id="2" name="TextBox 1">
            <a:extLst>
              <a:ext uri="{FF2B5EF4-FFF2-40B4-BE49-F238E27FC236}">
                <a16:creationId xmlns:a16="http://schemas.microsoft.com/office/drawing/2014/main" id="{7FFEC5C7-879B-8E5E-7C68-553426BADAC8}"/>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876"/>
                </a:solidFill>
                <a:cs typeface="Calibri"/>
              </a:rPr>
              <a:t>Make sure to add notes in that describe the case management 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A8F617B-838E-EB4F-ACFB-638EDCBA3199}"/>
                  </a:ext>
                </a:extLst>
              </p14:cNvPr>
              <p14:cNvContentPartPr/>
              <p14:nvPr/>
            </p14:nvContentPartPr>
            <p14:xfrm>
              <a:off x="4669235" y="2309537"/>
              <a:ext cx="516960" cy="131400"/>
            </p14:xfrm>
          </p:contentPart>
        </mc:Choice>
        <mc:Fallback xmlns="">
          <p:pic>
            <p:nvPicPr>
              <p:cNvPr id="4" name="Ink 3">
                <a:extLst>
                  <a:ext uri="{FF2B5EF4-FFF2-40B4-BE49-F238E27FC236}">
                    <a16:creationId xmlns:a16="http://schemas.microsoft.com/office/drawing/2014/main" id="{8A8F617B-838E-EB4F-ACFB-638EDCBA3199}"/>
                  </a:ext>
                </a:extLst>
              </p:cNvPr>
              <p:cNvPicPr/>
              <p:nvPr/>
            </p:nvPicPr>
            <p:blipFill>
              <a:blip r:embed="rId5"/>
              <a:stretch>
                <a:fillRect/>
              </a:stretch>
            </p:blipFill>
            <p:spPr>
              <a:xfrm>
                <a:off x="4633235" y="2237537"/>
                <a:ext cx="588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0D8EED3-CEED-B814-372A-78E6ACE1CE21}"/>
                  </a:ext>
                </a:extLst>
              </p14:cNvPr>
              <p14:cNvContentPartPr/>
              <p14:nvPr/>
            </p14:nvContentPartPr>
            <p14:xfrm>
              <a:off x="5390743" y="1941686"/>
              <a:ext cx="360" cy="360"/>
            </p14:xfrm>
          </p:contentPart>
        </mc:Choice>
        <mc:Fallback xmlns="">
          <p:pic>
            <p:nvPicPr>
              <p:cNvPr id="6" name="Ink 5">
                <a:extLst>
                  <a:ext uri="{FF2B5EF4-FFF2-40B4-BE49-F238E27FC236}">
                    <a16:creationId xmlns:a16="http://schemas.microsoft.com/office/drawing/2014/main" id="{AA32C224-2A48-B1ED-5710-A0F320BE1A13}"/>
                  </a:ext>
                </a:extLst>
              </p:cNvPr>
              <p:cNvPicPr/>
              <p:nvPr/>
            </p:nvPicPr>
            <p:blipFill>
              <a:blip r:embed="rId7"/>
              <a:stretch>
                <a:fillRect/>
              </a:stretch>
            </p:blipFill>
            <p:spPr>
              <a:xfrm>
                <a:off x="5354743" y="1870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5807138-3F25-3311-F55E-4D2E551D6DED}"/>
                  </a:ext>
                </a:extLst>
              </p14:cNvPr>
              <p14:cNvContentPartPr/>
              <p14:nvPr/>
            </p14:nvContentPartPr>
            <p14:xfrm>
              <a:off x="5372743" y="1845926"/>
              <a:ext cx="360" cy="360"/>
            </p14:xfrm>
          </p:contentPart>
        </mc:Choice>
        <mc:Fallback xmlns="">
          <p:pic>
            <p:nvPicPr>
              <p:cNvPr id="8" name="Ink 7">
                <a:extLst>
                  <a:ext uri="{FF2B5EF4-FFF2-40B4-BE49-F238E27FC236}">
                    <a16:creationId xmlns:a16="http://schemas.microsoft.com/office/drawing/2014/main" id="{BF490494-B7DF-D302-B70C-CA78B950AFD6}"/>
                  </a:ext>
                </a:extLst>
              </p:cNvPr>
              <p:cNvPicPr/>
              <p:nvPr/>
            </p:nvPicPr>
            <p:blipFill>
              <a:blip r:embed="rId7"/>
              <a:stretch>
                <a:fillRect/>
              </a:stretch>
            </p:blipFill>
            <p:spPr>
              <a:xfrm>
                <a:off x="5337103" y="1773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B3807AB-FA28-58D7-7197-D0D9544CFF8A}"/>
                  </a:ext>
                </a:extLst>
              </p14:cNvPr>
              <p14:cNvContentPartPr/>
              <p14:nvPr/>
            </p14:nvContentPartPr>
            <p14:xfrm>
              <a:off x="952303" y="2567269"/>
              <a:ext cx="502560" cy="141120"/>
            </p14:xfrm>
          </p:contentPart>
        </mc:Choice>
        <mc:Fallback xmlns="">
          <p:pic>
            <p:nvPicPr>
              <p:cNvPr id="9" name="Ink 8">
                <a:extLst>
                  <a:ext uri="{FF2B5EF4-FFF2-40B4-BE49-F238E27FC236}">
                    <a16:creationId xmlns:a16="http://schemas.microsoft.com/office/drawing/2014/main" id="{6B3807AB-FA28-58D7-7197-D0D9544CFF8A}"/>
                  </a:ext>
                </a:extLst>
              </p:cNvPr>
              <p:cNvPicPr/>
              <p:nvPr/>
            </p:nvPicPr>
            <p:blipFill>
              <a:blip r:embed="rId10"/>
              <a:stretch>
                <a:fillRect/>
              </a:stretch>
            </p:blipFill>
            <p:spPr>
              <a:xfrm>
                <a:off x="916303" y="2495269"/>
                <a:ext cx="574200" cy="284760"/>
              </a:xfrm>
              <a:prstGeom prst="rect">
                <a:avLst/>
              </a:prstGeom>
            </p:spPr>
          </p:pic>
        </mc:Fallback>
      </mc:AlternateContent>
      <p:sp>
        <p:nvSpPr>
          <p:cNvPr id="13" name="Rectangle 12">
            <a:extLst>
              <a:ext uri="{FF2B5EF4-FFF2-40B4-BE49-F238E27FC236}">
                <a16:creationId xmlns:a16="http://schemas.microsoft.com/office/drawing/2014/main" id="{43AC73FA-82C4-AA7D-035D-C38205A9072D}"/>
              </a:ext>
            </a:extLst>
          </p:cNvPr>
          <p:cNvSpPr/>
          <p:nvPr/>
        </p:nvSpPr>
        <p:spPr>
          <a:xfrm>
            <a:off x="1026811" y="5178175"/>
            <a:ext cx="6062358" cy="362768"/>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81138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985B5-892D-1CA9-E4B6-9F8C4DB041D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4FE4E02-42E6-1C8E-1363-F772724FA093}"/>
              </a:ext>
            </a:extLst>
          </p:cNvPr>
          <p:cNvPicPr>
            <a:picLocks noChangeAspect="1"/>
          </p:cNvPicPr>
          <p:nvPr/>
        </p:nvPicPr>
        <p:blipFill>
          <a:blip r:embed="rId3"/>
          <a:stretch>
            <a:fillRect/>
          </a:stretch>
        </p:blipFill>
        <p:spPr>
          <a:xfrm>
            <a:off x="789104" y="1559073"/>
            <a:ext cx="7565792" cy="4602879"/>
          </a:xfrm>
          <a:prstGeom prst="rect">
            <a:avLst/>
          </a:prstGeom>
        </p:spPr>
      </p:pic>
      <p:sp>
        <p:nvSpPr>
          <p:cNvPr id="3" name="Slide Number Placeholder 2">
            <a:extLst>
              <a:ext uri="{FF2B5EF4-FFF2-40B4-BE49-F238E27FC236}">
                <a16:creationId xmlns:a16="http://schemas.microsoft.com/office/drawing/2014/main" id="{4CDBF867-0E58-EB90-6E34-EDAA18DEB1EA}"/>
              </a:ext>
            </a:extLst>
          </p:cNvPr>
          <p:cNvSpPr>
            <a:spLocks noGrp="1"/>
          </p:cNvSpPr>
          <p:nvPr>
            <p:ph type="sldNum" sz="quarter" idx="4"/>
          </p:nvPr>
        </p:nvSpPr>
        <p:spPr/>
        <p:txBody>
          <a:bodyPr/>
          <a:lstStyle/>
          <a:p>
            <a:fld id="{941BE8DD-6BA1-AD43-8321-0CEB068BCC7D}" type="slidenum">
              <a:rPr lang="en-US" smtClean="0"/>
              <a:pPr/>
              <a:t>36</a:t>
            </a:fld>
            <a:endParaRPr lang="en-US" dirty="0"/>
          </a:p>
        </p:txBody>
      </p:sp>
      <p:sp>
        <p:nvSpPr>
          <p:cNvPr id="6" name="TextBox 5">
            <a:extLst>
              <a:ext uri="{FF2B5EF4-FFF2-40B4-BE49-F238E27FC236}">
                <a16:creationId xmlns:a16="http://schemas.microsoft.com/office/drawing/2014/main" id="{60DBCCD0-36AE-D7D5-2BAB-69DBFB86C8E7}"/>
              </a:ext>
            </a:extLst>
          </p:cNvPr>
          <p:cNvSpPr txBox="1"/>
          <p:nvPr/>
        </p:nvSpPr>
        <p:spPr>
          <a:xfrm>
            <a:off x="281797" y="134874"/>
            <a:ext cx="8580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ea typeface="+mn-lt"/>
                <a:cs typeface="+mn-lt"/>
              </a:rPr>
              <a:t>Incorrect Use of Blue/Bold Services to Avoid a Correct Auto Exit </a:t>
            </a:r>
            <a:endParaRPr lang="en-US" sz="3200" dirty="0">
              <a:solidFill>
                <a:srgbClr val="003B5D"/>
              </a:solidFill>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35964AB-4EC1-25B8-A63E-18EDEA638AD1}"/>
                  </a:ext>
                </a:extLst>
              </p14:cNvPr>
              <p14:cNvContentPartPr/>
              <p14:nvPr/>
            </p14:nvContentPartPr>
            <p14:xfrm>
              <a:off x="4743236" y="2204728"/>
              <a:ext cx="535320" cy="136800"/>
            </p14:xfrm>
          </p:contentPart>
        </mc:Choice>
        <mc:Fallback xmlns="">
          <p:pic>
            <p:nvPicPr>
              <p:cNvPr id="2" name="Ink 1">
                <a:extLst>
                  <a:ext uri="{FF2B5EF4-FFF2-40B4-BE49-F238E27FC236}">
                    <a16:creationId xmlns:a16="http://schemas.microsoft.com/office/drawing/2014/main" id="{E35964AB-4EC1-25B8-A63E-18EDEA638AD1}"/>
                  </a:ext>
                </a:extLst>
              </p:cNvPr>
              <p:cNvPicPr/>
              <p:nvPr/>
            </p:nvPicPr>
            <p:blipFill>
              <a:blip r:embed="rId5"/>
              <a:stretch>
                <a:fillRect/>
              </a:stretch>
            </p:blipFill>
            <p:spPr>
              <a:xfrm>
                <a:off x="4707236" y="2132728"/>
                <a:ext cx="606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80FF0E9-026E-A711-571D-641555A3F597}"/>
                  </a:ext>
                </a:extLst>
              </p14:cNvPr>
              <p14:cNvContentPartPr/>
              <p14:nvPr/>
            </p14:nvContentPartPr>
            <p14:xfrm>
              <a:off x="888583" y="2502283"/>
              <a:ext cx="482040" cy="124200"/>
            </p14:xfrm>
          </p:contentPart>
        </mc:Choice>
        <mc:Fallback xmlns="">
          <p:pic>
            <p:nvPicPr>
              <p:cNvPr id="4" name="Ink 3">
                <a:extLst>
                  <a:ext uri="{FF2B5EF4-FFF2-40B4-BE49-F238E27FC236}">
                    <a16:creationId xmlns:a16="http://schemas.microsoft.com/office/drawing/2014/main" id="{980FF0E9-026E-A711-571D-641555A3F597}"/>
                  </a:ext>
                </a:extLst>
              </p:cNvPr>
              <p:cNvPicPr/>
              <p:nvPr/>
            </p:nvPicPr>
            <p:blipFill>
              <a:blip r:embed="rId7"/>
              <a:stretch>
                <a:fillRect/>
              </a:stretch>
            </p:blipFill>
            <p:spPr>
              <a:xfrm>
                <a:off x="852583" y="2430283"/>
                <a:ext cx="553680" cy="267840"/>
              </a:xfrm>
              <a:prstGeom prst="rect">
                <a:avLst/>
              </a:prstGeom>
            </p:spPr>
          </p:pic>
        </mc:Fallback>
      </mc:AlternateContent>
      <p:sp>
        <p:nvSpPr>
          <p:cNvPr id="10" name="Rectangle 9">
            <a:extLst>
              <a:ext uri="{FF2B5EF4-FFF2-40B4-BE49-F238E27FC236}">
                <a16:creationId xmlns:a16="http://schemas.microsoft.com/office/drawing/2014/main" id="{36106254-9F46-004F-B85F-8EF12A2E7FFD}"/>
              </a:ext>
            </a:extLst>
          </p:cNvPr>
          <p:cNvSpPr/>
          <p:nvPr/>
        </p:nvSpPr>
        <p:spPr>
          <a:xfrm>
            <a:off x="1006263" y="5126805"/>
            <a:ext cx="6062358" cy="362768"/>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51483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7A4BD-0734-58A8-FFA8-D63B461667F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66EDA75-411F-29C3-9059-BD26CFB8F45C}"/>
              </a:ext>
            </a:extLst>
          </p:cNvPr>
          <p:cNvPicPr>
            <a:picLocks noChangeAspect="1"/>
          </p:cNvPicPr>
          <p:nvPr/>
        </p:nvPicPr>
        <p:blipFill>
          <a:blip r:embed="rId3"/>
          <a:stretch>
            <a:fillRect/>
          </a:stretch>
        </p:blipFill>
        <p:spPr>
          <a:xfrm>
            <a:off x="976044" y="1680664"/>
            <a:ext cx="7448764" cy="4526942"/>
          </a:xfrm>
          <a:prstGeom prst="rect">
            <a:avLst/>
          </a:prstGeom>
        </p:spPr>
      </p:pic>
      <p:sp>
        <p:nvSpPr>
          <p:cNvPr id="4" name="Date Placeholder 3">
            <a:extLst>
              <a:ext uri="{FF2B5EF4-FFF2-40B4-BE49-F238E27FC236}">
                <a16:creationId xmlns:a16="http://schemas.microsoft.com/office/drawing/2014/main" id="{22059B57-5EFF-AD25-9969-222C0A020E6F}"/>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52DB70BB-24E1-8E30-BD92-0D43988C8857}"/>
              </a:ext>
            </a:extLst>
          </p:cNvPr>
          <p:cNvSpPr>
            <a:spLocks noGrp="1"/>
          </p:cNvSpPr>
          <p:nvPr>
            <p:ph type="sldNum" sz="quarter" idx="12"/>
          </p:nvPr>
        </p:nvSpPr>
        <p:spPr/>
        <p:txBody>
          <a:bodyPr/>
          <a:lstStyle/>
          <a:p>
            <a:pPr>
              <a:defRPr/>
            </a:pPr>
            <a:fld id="{E072579F-9FF5-4201-872C-73481382824D}" type="slidenum">
              <a:rPr lang="en-US" smtClean="0"/>
              <a:pPr>
                <a:defRPr/>
              </a:pPr>
              <a:t>37</a:t>
            </a:fld>
            <a:endParaRPr lang="en-US" dirty="0"/>
          </a:p>
        </p:txBody>
      </p:sp>
      <p:sp>
        <p:nvSpPr>
          <p:cNvPr id="7" name="AutoShape 14">
            <a:extLst>
              <a:ext uri="{FF2B5EF4-FFF2-40B4-BE49-F238E27FC236}">
                <a16:creationId xmlns:a16="http://schemas.microsoft.com/office/drawing/2014/main" id="{0B0695B5-986A-F3B7-58AE-881BEF33224F}"/>
              </a:ext>
            </a:extLst>
          </p:cNvPr>
          <p:cNvSpPr>
            <a:spLocks noChangeArrowheads="1"/>
          </p:cNvSpPr>
          <p:nvPr/>
        </p:nvSpPr>
        <p:spPr bwMode="auto">
          <a:xfrm>
            <a:off x="434339" y="266330"/>
            <a:ext cx="8709661" cy="80199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b="0" dirty="0">
                <a:latin typeface="Arial"/>
                <a:cs typeface="Arial"/>
              </a:rPr>
              <a:t>Correct Program Entry Alignment</a:t>
            </a:r>
          </a:p>
        </p:txBody>
      </p:sp>
      <p:sp>
        <p:nvSpPr>
          <p:cNvPr id="6" name="TextBox 5">
            <a:extLst>
              <a:ext uri="{FF2B5EF4-FFF2-40B4-BE49-F238E27FC236}">
                <a16:creationId xmlns:a16="http://schemas.microsoft.com/office/drawing/2014/main" id="{54CA80E5-E7C2-6668-A709-962B5573F43C}"/>
              </a:ext>
            </a:extLst>
          </p:cNvPr>
          <p:cNvSpPr txBox="1"/>
          <p:nvPr/>
        </p:nvSpPr>
        <p:spPr>
          <a:xfrm>
            <a:off x="301083" y="1315844"/>
            <a:ext cx="8686800"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is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338F78E-3C7E-233B-94F0-4DEF205D5D83}"/>
                  </a:ext>
                </a:extLst>
              </p14:cNvPr>
              <p14:cNvContentPartPr/>
              <p14:nvPr/>
            </p14:nvContentPartPr>
            <p14:xfrm>
              <a:off x="4934101" y="2351511"/>
              <a:ext cx="486360" cy="74160"/>
            </p14:xfrm>
          </p:contentPart>
        </mc:Choice>
        <mc:Fallback xmlns="">
          <p:pic>
            <p:nvPicPr>
              <p:cNvPr id="3" name="Ink 2">
                <a:extLst>
                  <a:ext uri="{FF2B5EF4-FFF2-40B4-BE49-F238E27FC236}">
                    <a16:creationId xmlns:a16="http://schemas.microsoft.com/office/drawing/2014/main" id="{2338F78E-3C7E-233B-94F0-4DEF205D5D83}"/>
                  </a:ext>
                </a:extLst>
              </p:cNvPr>
              <p:cNvPicPr/>
              <p:nvPr/>
            </p:nvPicPr>
            <p:blipFill>
              <a:blip r:embed="rId5"/>
              <a:stretch>
                <a:fillRect/>
              </a:stretch>
            </p:blipFill>
            <p:spPr>
              <a:xfrm>
                <a:off x="4898128" y="2279511"/>
                <a:ext cx="557947"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5B184B6-753C-3DE1-78C4-01EE8510D108}"/>
                  </a:ext>
                </a:extLst>
              </p14:cNvPr>
              <p14:cNvContentPartPr/>
              <p14:nvPr/>
            </p14:nvContentPartPr>
            <p14:xfrm>
              <a:off x="1045543" y="2616500"/>
              <a:ext cx="481320" cy="63000"/>
            </p14:xfrm>
          </p:contentPart>
        </mc:Choice>
        <mc:Fallback xmlns="">
          <p:pic>
            <p:nvPicPr>
              <p:cNvPr id="9" name="Ink 8">
                <a:extLst>
                  <a:ext uri="{FF2B5EF4-FFF2-40B4-BE49-F238E27FC236}">
                    <a16:creationId xmlns:a16="http://schemas.microsoft.com/office/drawing/2014/main" id="{65B184B6-753C-3DE1-78C4-01EE8510D108}"/>
                  </a:ext>
                </a:extLst>
              </p:cNvPr>
              <p:cNvPicPr/>
              <p:nvPr/>
            </p:nvPicPr>
            <p:blipFill>
              <a:blip r:embed="rId7"/>
              <a:stretch>
                <a:fillRect/>
              </a:stretch>
            </p:blipFill>
            <p:spPr>
              <a:xfrm>
                <a:off x="1009543" y="2544500"/>
                <a:ext cx="552960" cy="206640"/>
              </a:xfrm>
              <a:prstGeom prst="rect">
                <a:avLst/>
              </a:prstGeom>
            </p:spPr>
          </p:pic>
        </mc:Fallback>
      </mc:AlternateContent>
      <p:sp>
        <p:nvSpPr>
          <p:cNvPr id="12" name="Rectangle 11">
            <a:extLst>
              <a:ext uri="{FF2B5EF4-FFF2-40B4-BE49-F238E27FC236}">
                <a16:creationId xmlns:a16="http://schemas.microsoft.com/office/drawing/2014/main" id="{C9139002-3FB4-5F94-AA32-B1E80CA8126A}"/>
              </a:ext>
            </a:extLst>
          </p:cNvPr>
          <p:cNvSpPr/>
          <p:nvPr/>
        </p:nvSpPr>
        <p:spPr>
          <a:xfrm>
            <a:off x="1171254" y="3944135"/>
            <a:ext cx="6113124" cy="73060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00173"/>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CDE37-75BA-B912-A8F5-8D69A05DAED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29F16AD-07BD-AA2B-D323-527E88BECE62}"/>
              </a:ext>
            </a:extLst>
          </p:cNvPr>
          <p:cNvPicPr>
            <a:picLocks noChangeAspect="1"/>
          </p:cNvPicPr>
          <p:nvPr/>
        </p:nvPicPr>
        <p:blipFill>
          <a:blip r:embed="rId3"/>
          <a:stretch>
            <a:fillRect/>
          </a:stretch>
        </p:blipFill>
        <p:spPr>
          <a:xfrm>
            <a:off x="904127" y="1686595"/>
            <a:ext cx="7438489" cy="4550605"/>
          </a:xfrm>
          <a:prstGeom prst="rect">
            <a:avLst/>
          </a:prstGeom>
        </p:spPr>
      </p:pic>
      <p:sp>
        <p:nvSpPr>
          <p:cNvPr id="4" name="Date Placeholder 3">
            <a:extLst>
              <a:ext uri="{FF2B5EF4-FFF2-40B4-BE49-F238E27FC236}">
                <a16:creationId xmlns:a16="http://schemas.microsoft.com/office/drawing/2014/main" id="{F1980149-6E84-936C-A265-4750ED05483A}"/>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EEE4841-AF2B-38ED-6C87-030C907D5EAB}"/>
              </a:ext>
            </a:extLst>
          </p:cNvPr>
          <p:cNvSpPr>
            <a:spLocks noGrp="1"/>
          </p:cNvSpPr>
          <p:nvPr>
            <p:ph type="sldNum" sz="quarter" idx="12"/>
          </p:nvPr>
        </p:nvSpPr>
        <p:spPr/>
        <p:txBody>
          <a:bodyPr/>
          <a:lstStyle/>
          <a:p>
            <a:pPr>
              <a:defRPr/>
            </a:pPr>
            <a:fld id="{E072579F-9FF5-4201-872C-73481382824D}" type="slidenum">
              <a:rPr lang="en-US" smtClean="0"/>
              <a:pPr>
                <a:defRPr/>
              </a:pPr>
              <a:t>38</a:t>
            </a:fld>
            <a:endParaRPr lang="en-US" dirty="0"/>
          </a:p>
        </p:txBody>
      </p:sp>
      <p:sp>
        <p:nvSpPr>
          <p:cNvPr id="6" name="AutoShape 14">
            <a:extLst>
              <a:ext uri="{FF2B5EF4-FFF2-40B4-BE49-F238E27FC236}">
                <a16:creationId xmlns:a16="http://schemas.microsoft.com/office/drawing/2014/main" id="{1AD96289-491D-D5A7-3934-DD5E9CE2EC04}"/>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rPr>
              <a:t>Incorrect Program Entry Alignment</a:t>
            </a:r>
          </a:p>
        </p:txBody>
      </p:sp>
      <p:sp>
        <p:nvSpPr>
          <p:cNvPr id="7" name="TextBox 6">
            <a:extLst>
              <a:ext uri="{FF2B5EF4-FFF2-40B4-BE49-F238E27FC236}">
                <a16:creationId xmlns:a16="http://schemas.microsoft.com/office/drawing/2014/main" id="{8BE85BF0-FB97-A637-B926-1FA426F952B4}"/>
              </a:ext>
            </a:extLst>
          </p:cNvPr>
          <p:cNvSpPr txBox="1"/>
          <p:nvPr/>
        </p:nvSpPr>
        <p:spPr>
          <a:xfrm>
            <a:off x="214884" y="1304693"/>
            <a:ext cx="8772999"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must be on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08FE897-4547-A638-ADF3-BFDBDA4AF1C5}"/>
                  </a:ext>
                </a:extLst>
              </p14:cNvPr>
              <p14:cNvContentPartPr/>
              <p14:nvPr/>
            </p14:nvContentPartPr>
            <p14:xfrm>
              <a:off x="4825656" y="2353182"/>
              <a:ext cx="516960" cy="167760"/>
            </p14:xfrm>
          </p:contentPart>
        </mc:Choice>
        <mc:Fallback xmlns="">
          <p:pic>
            <p:nvPicPr>
              <p:cNvPr id="2" name="Ink 1">
                <a:extLst>
                  <a:ext uri="{FF2B5EF4-FFF2-40B4-BE49-F238E27FC236}">
                    <a16:creationId xmlns:a16="http://schemas.microsoft.com/office/drawing/2014/main" id="{108FE897-4547-A638-ADF3-BFDBDA4AF1C5}"/>
                  </a:ext>
                </a:extLst>
              </p:cNvPr>
              <p:cNvPicPr/>
              <p:nvPr/>
            </p:nvPicPr>
            <p:blipFill>
              <a:blip r:embed="rId5"/>
              <a:stretch>
                <a:fillRect/>
              </a:stretch>
            </p:blipFill>
            <p:spPr>
              <a:xfrm>
                <a:off x="4789656" y="2281182"/>
                <a:ext cx="588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8123992-210B-76C3-32F0-1076C07032CB}"/>
                  </a:ext>
                </a:extLst>
              </p14:cNvPr>
              <p14:cNvContentPartPr/>
              <p14:nvPr/>
            </p14:nvContentPartPr>
            <p14:xfrm>
              <a:off x="1052404" y="2632097"/>
              <a:ext cx="476280" cy="140040"/>
            </p14:xfrm>
          </p:contentPart>
        </mc:Choice>
        <mc:Fallback xmlns="">
          <p:pic>
            <p:nvPicPr>
              <p:cNvPr id="8" name="Ink 7">
                <a:extLst>
                  <a:ext uri="{FF2B5EF4-FFF2-40B4-BE49-F238E27FC236}">
                    <a16:creationId xmlns:a16="http://schemas.microsoft.com/office/drawing/2014/main" id="{28123992-210B-76C3-32F0-1076C07032CB}"/>
                  </a:ext>
                </a:extLst>
              </p:cNvPr>
              <p:cNvPicPr/>
              <p:nvPr/>
            </p:nvPicPr>
            <p:blipFill>
              <a:blip r:embed="rId7"/>
              <a:stretch>
                <a:fillRect/>
              </a:stretch>
            </p:blipFill>
            <p:spPr>
              <a:xfrm>
                <a:off x="1016404" y="2560097"/>
                <a:ext cx="547920" cy="283680"/>
              </a:xfrm>
              <a:prstGeom prst="rect">
                <a:avLst/>
              </a:prstGeom>
            </p:spPr>
          </p:pic>
        </mc:Fallback>
      </mc:AlternateContent>
      <p:sp>
        <p:nvSpPr>
          <p:cNvPr id="13" name="Rectangle 12">
            <a:extLst>
              <a:ext uri="{FF2B5EF4-FFF2-40B4-BE49-F238E27FC236}">
                <a16:creationId xmlns:a16="http://schemas.microsoft.com/office/drawing/2014/main" id="{F5500EC5-3170-F34C-56A4-33BA7224733A}"/>
              </a:ext>
            </a:extLst>
          </p:cNvPr>
          <p:cNvSpPr/>
          <p:nvPr/>
        </p:nvSpPr>
        <p:spPr>
          <a:xfrm>
            <a:off x="1067907" y="4106412"/>
            <a:ext cx="6062358" cy="602337"/>
          </a:xfrm>
          <a:prstGeom prst="rect">
            <a:avLst/>
          </a:prstGeom>
          <a:noFill/>
          <a:ln w="2857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85913108"/>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C84FC1AB-E01D-9B72-AE86-A550ADCEC9D9}"/>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462D27C-5EFB-5B8F-40E5-D3C540CC1859}"/>
              </a:ext>
            </a:extLst>
          </p:cNvPr>
          <p:cNvPicPr>
            <a:picLocks noChangeAspect="1"/>
          </p:cNvPicPr>
          <p:nvPr/>
        </p:nvPicPr>
        <p:blipFill>
          <a:blip r:embed="rId3"/>
          <a:stretch>
            <a:fillRect/>
          </a:stretch>
        </p:blipFill>
        <p:spPr>
          <a:xfrm>
            <a:off x="129196" y="1796744"/>
            <a:ext cx="6228653" cy="4236169"/>
          </a:xfrm>
          <a:prstGeom prst="rect">
            <a:avLst/>
          </a:prstGeom>
        </p:spPr>
      </p:pic>
      <p:sp>
        <p:nvSpPr>
          <p:cNvPr id="349" name="Shape 349">
            <a:extLst>
              <a:ext uri="{FF2B5EF4-FFF2-40B4-BE49-F238E27FC236}">
                <a16:creationId xmlns:a16="http://schemas.microsoft.com/office/drawing/2014/main" id="{53CC1E33-D885-AA95-AD3E-77965BC6C331}"/>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81530B01-C083-53F2-1F2F-220016FEC402}"/>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E064CE00-CD29-622E-1D7F-4F8BDCA09AAC}"/>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A90DF8FE-79DE-0F7B-2B9D-2C865750F1FF}"/>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2FE585AC-B58B-B822-92C6-AA9093770998}"/>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B01E00A2-31B1-18A5-1C37-710ECFDF9683}"/>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39</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2E206CB7-7862-D236-07D5-DA9A639B4791}"/>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sp>
        <p:nvSpPr>
          <p:cNvPr id="15" name="TextBox 14">
            <a:extLst>
              <a:ext uri="{FF2B5EF4-FFF2-40B4-BE49-F238E27FC236}">
                <a16:creationId xmlns:a16="http://schemas.microsoft.com/office/drawing/2014/main" id="{6A34E5C9-7240-13FB-68C5-ED35F392BFD0}"/>
              </a:ext>
            </a:extLst>
          </p:cNvPr>
          <p:cNvSpPr txBox="1"/>
          <p:nvPr/>
        </p:nvSpPr>
        <p:spPr>
          <a:xfrm>
            <a:off x="129196" y="1253447"/>
            <a:ext cx="6107217" cy="861774"/>
          </a:xfrm>
          <a:prstGeom prst="rect">
            <a:avLst/>
          </a:prstGeom>
          <a:noFill/>
        </p:spPr>
        <p:txBody>
          <a:bodyPr wrap="square" rtlCol="0">
            <a:spAutoFit/>
          </a:bodyPr>
          <a:lstStyle/>
          <a:p>
            <a:pPr marL="400050" lvl="1" indent="0">
              <a:lnSpc>
                <a:spcPct val="80000"/>
              </a:lnSpc>
              <a:spcBef>
                <a:spcPts val="0"/>
              </a:spcBef>
              <a:spcAft>
                <a:spcPts val="0"/>
              </a:spcAft>
              <a:buClr>
                <a:srgbClr val="7F7F7F"/>
              </a:buClr>
              <a:buSzPct val="100000"/>
              <a:buNone/>
            </a:pPr>
            <a:r>
              <a:rPr lang="en-US" sz="2000" dirty="0">
                <a:solidFill>
                  <a:srgbClr val="009876"/>
                </a:solidFill>
                <a:ea typeface="Questrial"/>
                <a:cs typeface="Questrial"/>
                <a:sym typeface="Questrial"/>
              </a:rPr>
              <a:t>Make sure to mark the training </a:t>
            </a:r>
          </a:p>
          <a:p>
            <a:pPr marL="400050" lvl="1" indent="0">
              <a:lnSpc>
                <a:spcPct val="80000"/>
              </a:lnSpc>
              <a:spcBef>
                <a:spcPts val="0"/>
              </a:spcBef>
              <a:spcAft>
                <a:spcPts val="0"/>
              </a:spcAft>
              <a:buClr>
                <a:srgbClr val="7F7F7F"/>
              </a:buClr>
              <a:buSzPct val="100000"/>
              <a:buNone/>
            </a:pPr>
            <a:r>
              <a:rPr lang="en-US" sz="2000" i="1" dirty="0">
                <a:solidFill>
                  <a:srgbClr val="009876"/>
                </a:solidFill>
                <a:ea typeface="Questrial"/>
                <a:cs typeface="Questrial"/>
                <a:sym typeface="Questrial"/>
              </a:rPr>
              <a:t>Completed Satisfactorily </a:t>
            </a:r>
            <a:r>
              <a:rPr lang="en-US" sz="2000" dirty="0">
                <a:solidFill>
                  <a:srgbClr val="009876"/>
                </a:solidFill>
                <a:ea typeface="Questrial"/>
                <a:cs typeface="Questrial"/>
                <a:sym typeface="Questrial"/>
              </a:rPr>
              <a:t>when done</a:t>
            </a:r>
            <a:endParaRPr lang="en-US" sz="2000" dirty="0">
              <a:solidFill>
                <a:srgbClr val="7F7F7F"/>
              </a:solidFill>
              <a:ea typeface="Questrial"/>
              <a:cs typeface="Questrial"/>
            </a:endParaRPr>
          </a:p>
          <a:p>
            <a:endParaRPr lang="en-US" dirty="0"/>
          </a:p>
        </p:txBody>
      </p:sp>
      <p:pic>
        <p:nvPicPr>
          <p:cNvPr id="17" name="Picture 16">
            <a:extLst>
              <a:ext uri="{FF2B5EF4-FFF2-40B4-BE49-F238E27FC236}">
                <a16:creationId xmlns:a16="http://schemas.microsoft.com/office/drawing/2014/main" id="{02F41AAC-E3A8-4C21-34C2-78C644B05718}"/>
              </a:ext>
            </a:extLst>
          </p:cNvPr>
          <p:cNvPicPr>
            <a:picLocks noChangeAspect="1"/>
          </p:cNvPicPr>
          <p:nvPr/>
        </p:nvPicPr>
        <p:blipFill>
          <a:blip r:embed="rId4"/>
          <a:stretch>
            <a:fillRect/>
          </a:stretch>
        </p:blipFill>
        <p:spPr>
          <a:xfrm>
            <a:off x="3770616" y="4460186"/>
            <a:ext cx="3789599" cy="2313215"/>
          </a:xfrm>
          <a:prstGeom prst="rect">
            <a:avLst/>
          </a:prstGeom>
          <a:ln w="28575">
            <a:solidFill>
              <a:srgbClr val="FF0000"/>
            </a:solidFill>
          </a:ln>
        </p:spPr>
      </p:pic>
      <p:sp>
        <p:nvSpPr>
          <p:cNvPr id="19" name="Rectangle 18">
            <a:extLst>
              <a:ext uri="{FF2B5EF4-FFF2-40B4-BE49-F238E27FC236}">
                <a16:creationId xmlns:a16="http://schemas.microsoft.com/office/drawing/2014/main" id="{FBD3276D-7386-32F5-84CC-A64B63906A62}"/>
              </a:ext>
            </a:extLst>
          </p:cNvPr>
          <p:cNvSpPr/>
          <p:nvPr/>
        </p:nvSpPr>
        <p:spPr>
          <a:xfrm>
            <a:off x="3051425" y="3832261"/>
            <a:ext cx="2907586" cy="14721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DEECB46D-C795-C4A9-646F-4F42F46158CA}"/>
                  </a:ext>
                </a:extLst>
              </p14:cNvPr>
              <p14:cNvContentPartPr/>
              <p14:nvPr/>
            </p14:nvContentPartPr>
            <p14:xfrm>
              <a:off x="5820765" y="4827513"/>
              <a:ext cx="218520" cy="41040"/>
            </p14:xfrm>
          </p:contentPart>
        </mc:Choice>
        <mc:Fallback xmlns="">
          <p:pic>
            <p:nvPicPr>
              <p:cNvPr id="20" name="Ink 19">
                <a:extLst>
                  <a:ext uri="{FF2B5EF4-FFF2-40B4-BE49-F238E27FC236}">
                    <a16:creationId xmlns:a16="http://schemas.microsoft.com/office/drawing/2014/main" id="{DEECB46D-C795-C4A9-646F-4F42F46158CA}"/>
                  </a:ext>
                </a:extLst>
              </p:cNvPr>
              <p:cNvPicPr/>
              <p:nvPr/>
            </p:nvPicPr>
            <p:blipFill>
              <a:blip r:embed="rId6"/>
              <a:stretch>
                <a:fillRect/>
              </a:stretch>
            </p:blipFill>
            <p:spPr>
              <a:xfrm>
                <a:off x="5802765" y="4791513"/>
                <a:ext cx="254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BF029E9D-7FE2-6C44-7068-EA2EDAB83AF3}"/>
                  </a:ext>
                </a:extLst>
              </p14:cNvPr>
              <p14:cNvContentPartPr/>
              <p14:nvPr/>
            </p14:nvContentPartPr>
            <p14:xfrm>
              <a:off x="5117748" y="4979913"/>
              <a:ext cx="218520" cy="41040"/>
            </p14:xfrm>
          </p:contentPart>
        </mc:Choice>
        <mc:Fallback xmlns="">
          <p:pic>
            <p:nvPicPr>
              <p:cNvPr id="21" name="Ink 20">
                <a:extLst>
                  <a:ext uri="{FF2B5EF4-FFF2-40B4-BE49-F238E27FC236}">
                    <a16:creationId xmlns:a16="http://schemas.microsoft.com/office/drawing/2014/main" id="{BF029E9D-7FE2-6C44-7068-EA2EDAB83AF3}"/>
                  </a:ext>
                </a:extLst>
              </p:cNvPr>
              <p:cNvPicPr/>
              <p:nvPr/>
            </p:nvPicPr>
            <p:blipFill>
              <a:blip r:embed="rId6"/>
              <a:stretch>
                <a:fillRect/>
              </a:stretch>
            </p:blipFill>
            <p:spPr>
              <a:xfrm>
                <a:off x="5099748" y="4943913"/>
                <a:ext cx="254160" cy="112680"/>
              </a:xfrm>
              <a:prstGeom prst="rect">
                <a:avLst/>
              </a:prstGeom>
            </p:spPr>
          </p:pic>
        </mc:Fallback>
      </mc:AlternateContent>
    </p:spTree>
    <p:extLst>
      <p:ext uri="{BB962C8B-B14F-4D97-AF65-F5344CB8AC3E}">
        <p14:creationId xmlns:p14="http://schemas.microsoft.com/office/powerpoint/2010/main" val="101741082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2" y="139613"/>
            <a:ext cx="6644298"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dirty="0" smtClean="0"/>
              <a:pPr>
                <a:defRPr/>
              </a:pPr>
              <a:t>4</a:t>
            </a:fld>
            <a:endParaRPr lang="en-US" dirty="0"/>
          </a:p>
        </p:txBody>
      </p:sp>
      <p:sp>
        <p:nvSpPr>
          <p:cNvPr id="6" name="Title 1"/>
          <p:cNvSpPr txBox="1">
            <a:spLocks/>
          </p:cNvSpPr>
          <p:nvPr/>
        </p:nvSpPr>
        <p:spPr>
          <a:xfrm>
            <a:off x="-3477"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r>
              <a:rPr lang="en-US" altLang="en-US" sz="3600" dirty="0">
                <a:solidFill>
                  <a:srgbClr val="003B5D"/>
                </a:solidFill>
                <a:latin typeface="Century Gothic"/>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36367682"/>
              </p:ext>
            </p:extLst>
          </p:nvPr>
        </p:nvGraphicFramePr>
        <p:xfrm>
          <a:off x="3742115" y="4039987"/>
          <a:ext cx="5307196" cy="268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111211" y="1278194"/>
            <a:ext cx="8659927" cy="33547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3B5D"/>
                </a:solidFill>
                <a:latin typeface="Century Gothic"/>
              </a:rPr>
              <a:t>Each calendar quarter, the PIRL (Participant Individual Record Layout) report is submitted to the USDOL. </a:t>
            </a:r>
          </a:p>
          <a:p>
            <a:pPr marL="342900" indent="-342900">
              <a:buFont typeface="Arial" panose="020B0604020202020204" pitchFamily="34" charset="0"/>
              <a:buChar char="•"/>
            </a:pPr>
            <a:r>
              <a:rPr lang="en-US" sz="2400" dirty="0">
                <a:solidFill>
                  <a:srgbClr val="003B5D"/>
                </a:solidFill>
                <a:latin typeface="Century Gothic"/>
              </a:rPr>
              <a:t>The PIRL gathers data from both MOSES and Wage databases (SWIS and DUA)</a:t>
            </a:r>
          </a:p>
          <a:p>
            <a:pPr marL="342900" indent="-342900">
              <a:buFont typeface="Arial" panose="020B0604020202020204" pitchFamily="34" charset="0"/>
              <a:buChar char="•"/>
            </a:pPr>
            <a:r>
              <a:rPr lang="en-US" sz="2400" dirty="0">
                <a:solidFill>
                  <a:srgbClr val="003B5D"/>
                </a:solidFill>
                <a:latin typeface="Century Gothic"/>
              </a:rPr>
              <a:t>The PIRL contains both active participants as well as those that have exited up to 2 ½ years ago! </a:t>
            </a:r>
          </a:p>
          <a:p>
            <a:pPr marL="342900" indent="-342900">
              <a:buFont typeface="Arial" panose="020B0604020202020204" pitchFamily="34" charset="0"/>
              <a:buChar char="•"/>
            </a:pPr>
            <a:r>
              <a:rPr lang="en-US" sz="2400" dirty="0">
                <a:solidFill>
                  <a:srgbClr val="003B5D"/>
                </a:solidFill>
                <a:latin typeface="Century Gothic"/>
              </a:rPr>
              <a:t>Once submitted, the data in the PIRL is used to calculate our federal performance for the quarter.</a:t>
            </a:r>
          </a:p>
          <a:p>
            <a:pPr marL="342900" indent="-342900">
              <a:buFont typeface="Arial" panose="020B0604020202020204" pitchFamily="34" charset="0"/>
              <a:buChar char="•"/>
            </a:pPr>
            <a:endParaRPr lang="en-US" sz="2000" dirty="0">
              <a:solidFill>
                <a:schemeClr val="tx2"/>
              </a:solidFill>
              <a:latin typeface="Century Gothic"/>
            </a:endParaRPr>
          </a:p>
        </p:txBody>
      </p:sp>
      <p:sp>
        <p:nvSpPr>
          <p:cNvPr id="4" name="TextBox 3"/>
          <p:cNvSpPr txBox="1"/>
          <p:nvPr/>
        </p:nvSpPr>
        <p:spPr>
          <a:xfrm>
            <a:off x="0" y="4675078"/>
            <a:ext cx="4402167" cy="523220"/>
          </a:xfrm>
          <a:prstGeom prst="rect">
            <a:avLst/>
          </a:prstGeom>
          <a:noFill/>
        </p:spPr>
        <p:txBody>
          <a:bodyPr wrap="none" lIns="91440" tIns="45720" rIns="91440" bIns="45720" rtlCol="0" anchor="t">
            <a:spAutoFit/>
          </a:bodyPr>
          <a:lstStyle/>
          <a:p>
            <a:r>
              <a:rPr lang="en-US" sz="1400" dirty="0">
                <a:solidFill>
                  <a:srgbClr val="003B5D"/>
                </a:solidFill>
                <a:latin typeface="Century Gothic"/>
                <a:hlinkClick r:id="rId8"/>
              </a:rPr>
              <a:t>SWIS = State Wage Interchange System</a:t>
            </a:r>
            <a:endParaRPr lang="en-US" sz="1400" dirty="0">
              <a:solidFill>
                <a:srgbClr val="003B5D"/>
              </a:solidFill>
              <a:latin typeface="Century Gothic"/>
              <a:cs typeface="Calibri"/>
            </a:endParaRPr>
          </a:p>
          <a:p>
            <a:r>
              <a:rPr lang="en-US" sz="1400" dirty="0">
                <a:solidFill>
                  <a:srgbClr val="003B5D"/>
                </a:solidFill>
                <a:latin typeface="Century Gothic"/>
              </a:rPr>
              <a:t>DUA = Department of Unemployment Assistance</a:t>
            </a:r>
            <a:endParaRPr lang="en-US" sz="1400" dirty="0">
              <a:solidFill>
                <a:srgbClr val="003B5D"/>
              </a:solidFill>
              <a:latin typeface="Century Gothic"/>
              <a:cs typeface="Calibri"/>
            </a:endParaRPr>
          </a:p>
        </p:txBody>
      </p:sp>
      <p:sp>
        <p:nvSpPr>
          <p:cNvPr id="7" name="Arrow: Up 6">
            <a:extLst>
              <a:ext uri="{FF2B5EF4-FFF2-40B4-BE49-F238E27FC236}">
                <a16:creationId xmlns:a16="http://schemas.microsoft.com/office/drawing/2014/main" id="{BF28D1FD-2460-EF34-B74C-FAFEDFF655E3}"/>
              </a:ext>
            </a:extLst>
          </p:cNvPr>
          <p:cNvSpPr/>
          <p:nvPr/>
        </p:nvSpPr>
        <p:spPr>
          <a:xfrm>
            <a:off x="5686110" y="5701821"/>
            <a:ext cx="265043" cy="10734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7107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767212D2-2C60-A0CF-3169-12CC31499F19}"/>
            </a:ext>
          </a:extLst>
        </p:cNvPr>
        <p:cNvGrpSpPr/>
        <p:nvPr/>
      </p:nvGrpSpPr>
      <p:grpSpPr>
        <a:xfrm>
          <a:off x="0" y="0"/>
          <a:ext cx="0" cy="0"/>
          <a:chOff x="0" y="0"/>
          <a:chExt cx="0" cy="0"/>
        </a:xfrm>
      </p:grpSpPr>
      <p:sp>
        <p:nvSpPr>
          <p:cNvPr id="349" name="Shape 349">
            <a:extLst>
              <a:ext uri="{FF2B5EF4-FFF2-40B4-BE49-F238E27FC236}">
                <a16:creationId xmlns:a16="http://schemas.microsoft.com/office/drawing/2014/main" id="{E63E08B2-B3E4-5C29-7EB5-4E7550ACA9A5}"/>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7E3FE797-88F7-93B9-5255-9A09515CFE43}"/>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6D07FE5B-FB95-921D-AE55-3636AED73499}"/>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276DE204-B52E-6B35-8EA3-7E339C6561D7}"/>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F5192CC8-2916-A73E-A622-1DA943C65158}"/>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FC952A44-784E-DE17-9293-701A3C9D9E22}"/>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40</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FF355882-491C-AAFD-A55E-C03F822013E0}"/>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3" name="Picture 2">
            <a:extLst>
              <a:ext uri="{FF2B5EF4-FFF2-40B4-BE49-F238E27FC236}">
                <a16:creationId xmlns:a16="http://schemas.microsoft.com/office/drawing/2014/main" id="{856049EB-63DB-4D99-D8F2-47981AAA837C}"/>
              </a:ext>
            </a:extLst>
          </p:cNvPr>
          <p:cNvPicPr>
            <a:picLocks noChangeAspect="1"/>
          </p:cNvPicPr>
          <p:nvPr/>
        </p:nvPicPr>
        <p:blipFill>
          <a:blip r:embed="rId3"/>
          <a:stretch>
            <a:fillRect/>
          </a:stretch>
        </p:blipFill>
        <p:spPr>
          <a:xfrm>
            <a:off x="761804" y="1277975"/>
            <a:ext cx="7620392" cy="4692891"/>
          </a:xfrm>
          <a:prstGeom prst="rect">
            <a:avLst/>
          </a:prstGeom>
        </p:spPr>
      </p:pic>
    </p:spTree>
    <p:extLst>
      <p:ext uri="{BB962C8B-B14F-4D97-AF65-F5344CB8AC3E}">
        <p14:creationId xmlns:p14="http://schemas.microsoft.com/office/powerpoint/2010/main" val="177869093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DD076A25-C97E-D7B7-179B-A430D23BA963}"/>
            </a:ext>
          </a:extLst>
        </p:cNvPr>
        <p:cNvGrpSpPr/>
        <p:nvPr/>
      </p:nvGrpSpPr>
      <p:grpSpPr>
        <a:xfrm>
          <a:off x="0" y="0"/>
          <a:ext cx="0" cy="0"/>
          <a:chOff x="0" y="0"/>
          <a:chExt cx="0" cy="0"/>
        </a:xfrm>
      </p:grpSpPr>
      <p:sp>
        <p:nvSpPr>
          <p:cNvPr id="349" name="Shape 349">
            <a:extLst>
              <a:ext uri="{FF2B5EF4-FFF2-40B4-BE49-F238E27FC236}">
                <a16:creationId xmlns:a16="http://schemas.microsoft.com/office/drawing/2014/main" id="{9C71AD21-BB91-FE73-AE6B-1F7C95438FD1}"/>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2FA41385-AC50-FB05-10C0-B74FD59468FB}"/>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1DADD38B-2751-A7AC-3C2F-2A843DE9CAEA}"/>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224934CC-DB24-6483-1EB1-6EEA2407DB8C}"/>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C108D547-D07C-4CF5-E215-DCCD80C23BCB}"/>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A8EB1C46-5650-8F2C-430F-432E0DB26052}"/>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41</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D44EB80F-722F-6E00-BA58-77D0077DE377}"/>
              </a:ext>
            </a:extLst>
          </p:cNvPr>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4" name="Picture 3">
            <a:extLst>
              <a:ext uri="{FF2B5EF4-FFF2-40B4-BE49-F238E27FC236}">
                <a16:creationId xmlns:a16="http://schemas.microsoft.com/office/drawing/2014/main" id="{E9738E89-0074-9AF8-2078-B5D3BF80ED57}"/>
              </a:ext>
            </a:extLst>
          </p:cNvPr>
          <p:cNvPicPr>
            <a:picLocks noChangeAspect="1"/>
          </p:cNvPicPr>
          <p:nvPr/>
        </p:nvPicPr>
        <p:blipFill>
          <a:blip r:embed="rId3"/>
          <a:stretch>
            <a:fillRect/>
          </a:stretch>
        </p:blipFill>
        <p:spPr>
          <a:xfrm>
            <a:off x="628447" y="1289851"/>
            <a:ext cx="7887105" cy="4667490"/>
          </a:xfrm>
          <a:prstGeom prst="rect">
            <a:avLst/>
          </a:prstGeom>
        </p:spPr>
      </p:pic>
    </p:spTree>
    <p:extLst>
      <p:ext uri="{BB962C8B-B14F-4D97-AF65-F5344CB8AC3E}">
        <p14:creationId xmlns:p14="http://schemas.microsoft.com/office/powerpoint/2010/main" val="3157473883"/>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42</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409416" y="1400302"/>
            <a:ext cx="8325168" cy="44465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2400" b="0" i="0" u="none" strike="noStrike" cap="none" dirty="0">
                <a:solidFill>
                  <a:srgbClr val="003B5D"/>
                </a:solidFill>
                <a:ea typeface="Questrial"/>
                <a:cs typeface="Questrial"/>
                <a:sym typeface="Questrial"/>
              </a:rPr>
              <a:t>Must be </a:t>
            </a:r>
            <a:r>
              <a:rPr lang="en-US" sz="2400" b="1" i="1" u="none" strike="noStrike" cap="none" dirty="0">
                <a:solidFill>
                  <a:srgbClr val="003B5D"/>
                </a:solidFill>
                <a:ea typeface="Questrial"/>
                <a:cs typeface="Questrial"/>
                <a:sym typeface="Questrial"/>
              </a:rPr>
              <a:t>documented (</a:t>
            </a:r>
            <a:r>
              <a:rPr lang="en-US" sz="2400" i="1" u="none" strike="noStrike" cap="none" dirty="0">
                <a:solidFill>
                  <a:srgbClr val="003B5D"/>
                </a:solidFill>
                <a:ea typeface="Questrial"/>
                <a:cs typeface="Questrial"/>
                <a:sym typeface="Questrial"/>
              </a:rPr>
              <a:t>scrutinized rigorously by feds</a:t>
            </a:r>
            <a:r>
              <a:rPr lang="en-US" sz="2400" b="1" i="1" u="none" strike="noStrike" cap="none" dirty="0">
                <a:solidFill>
                  <a:srgbClr val="003B5D"/>
                </a:solidFill>
                <a:ea typeface="Questrial"/>
                <a:cs typeface="Questrial"/>
                <a:sym typeface="Questrial"/>
              </a:rPr>
              <a:t>)</a:t>
            </a:r>
            <a:endParaRPr lang="en-US" sz="2400" b="0" i="0" u="none" strike="noStrike" cap="none"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Institutionalized</a:t>
            </a:r>
            <a:r>
              <a:rPr lang="en-US" sz="1600" dirty="0">
                <a:solidFill>
                  <a:srgbClr val="003B5D"/>
                </a:solidFill>
              </a:rPr>
              <a:t>: The participant exits the program because the participant has become incarcerated in a correctional institution or has become a resident of an institution or facility providing 24-hour support such as a hospital or treatment center during the course of receiving services as a participant and is unable to receive services.</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Medical Care</a:t>
            </a:r>
            <a:r>
              <a:rPr lang="en-US" sz="1600" dirty="0">
                <a:solidFill>
                  <a:srgbClr val="003B5D"/>
                </a:solidFill>
              </a:rPr>
              <a:t>: The participant exits the program because of medical treatment and that treatment is expected to last longer than 90 days and precludes entry into unsubsidized employment or continued participation in the program.</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Deceased:</a:t>
            </a:r>
            <a:r>
              <a:rPr lang="en-US" sz="1600" dirty="0">
                <a:solidFill>
                  <a:srgbClr val="003B5D"/>
                </a:solidFill>
              </a:rPr>
              <a:t> The participant is deceased.</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buClr>
                <a:srgbClr val="7F7F7F"/>
              </a:buClr>
              <a:buSzPct val="100000"/>
              <a:buFont typeface="Arial"/>
              <a:buChar char="•"/>
            </a:pPr>
            <a:r>
              <a:rPr lang="en-US" sz="1800" b="1" dirty="0">
                <a:solidFill>
                  <a:srgbClr val="003B5D"/>
                </a:solidFill>
                <a:ea typeface="Questrial"/>
                <a:cs typeface="Questrial"/>
                <a:sym typeface="Questrial"/>
              </a:rPr>
              <a:t>Reservist Called to Active Duty: </a:t>
            </a:r>
            <a:r>
              <a:rPr lang="en-US" sz="1600" dirty="0">
                <a:solidFill>
                  <a:srgbClr val="003B5D"/>
                </a:solidFill>
              </a:rPr>
              <a:t>The participant exits the program because the participant is a member of the National Guard or other reserve military unit of the armed forces and is called to active duty for at least 90 days. </a:t>
            </a:r>
            <a:endParaRPr lang="en-US" sz="1600" dirty="0">
              <a:solidFill>
                <a:srgbClr val="003B5D"/>
              </a:solidFill>
              <a:ea typeface="Questrial"/>
              <a:cs typeface="Questrial"/>
            </a:endParaRPr>
          </a:p>
          <a:p>
            <a:pPr marL="393700" lvl="1" indent="0">
              <a:lnSpc>
                <a:spcPct val="80000"/>
              </a:lnSpc>
              <a:spcBef>
                <a:spcPts val="0"/>
              </a:spcBef>
              <a:buClr>
                <a:srgbClr val="7F7F7F"/>
              </a:buClr>
              <a:buSzPct val="100000"/>
              <a:buNone/>
            </a:pPr>
            <a:endParaRPr lang="en-US" dirty="0">
              <a:solidFill>
                <a:srgbClr val="003B5D"/>
              </a:solidFill>
              <a:ea typeface="Questrial"/>
              <a:cs typeface="Questrial"/>
            </a:endParaRPr>
          </a:p>
          <a:p>
            <a:pPr lvl="1" indent="-342900">
              <a:lnSpc>
                <a:spcPct val="80000"/>
              </a:lnSpc>
              <a:spcBef>
                <a:spcPts val="0"/>
              </a:spcBef>
              <a:buClr>
                <a:srgbClr val="7F7F7F"/>
              </a:buClr>
              <a:buSzPct val="100000"/>
              <a:buFont typeface="Arial"/>
              <a:buChar char="•"/>
            </a:pPr>
            <a:r>
              <a:rPr lang="en-US" sz="1800" b="1" i="0" u="none" strike="noStrike" cap="none" dirty="0">
                <a:solidFill>
                  <a:srgbClr val="003B5D"/>
                </a:solidFill>
                <a:ea typeface="Questrial"/>
                <a:cs typeface="Questrial"/>
                <a:sym typeface="Questrial"/>
              </a:rPr>
              <a:t>Youth Mandated to Relocation Program/Foster Care: </a:t>
            </a:r>
            <a:r>
              <a:rPr lang="en-US" sz="1600" dirty="0">
                <a:solidFill>
                  <a:srgbClr val="003B5D"/>
                </a:solidFill>
              </a:rPr>
              <a:t>The participant is in the foster care system as defined in </a:t>
            </a:r>
            <a:r>
              <a:rPr lang="en-US" sz="1600" dirty="0">
                <a:solidFill>
                  <a:srgbClr val="003B5D"/>
                </a:solidFill>
                <a:hlinkClick r:id="rId3"/>
              </a:rPr>
              <a:t>45 CFR 1355.20(a) </a:t>
            </a:r>
            <a:r>
              <a:rPr lang="en-US" sz="1600" dirty="0">
                <a:solidFill>
                  <a:srgbClr val="003B5D"/>
                </a:solidFill>
              </a:rPr>
              <a:t>and exits the program because the participant has moved from the local workforce area as part of such a program or system.</a:t>
            </a:r>
            <a:r>
              <a:rPr lang="en-US" sz="1600" dirty="0"/>
              <a:t> </a:t>
            </a:r>
            <a:endParaRPr lang="en-US" sz="1600" dirty="0">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spTree>
    <p:extLst>
      <p:ext uri="{BB962C8B-B14F-4D97-AF65-F5344CB8AC3E}">
        <p14:creationId xmlns:p14="http://schemas.microsoft.com/office/powerpoint/2010/main" val="3207362576"/>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8">
          <a:extLst>
            <a:ext uri="{FF2B5EF4-FFF2-40B4-BE49-F238E27FC236}">
              <a16:creationId xmlns:a16="http://schemas.microsoft.com/office/drawing/2014/main" id="{5788D520-796E-6382-45DD-6D0101614F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E2AE9E-41F7-28B4-7932-DE7E51B01B16}"/>
              </a:ext>
            </a:extLst>
          </p:cNvPr>
          <p:cNvPicPr>
            <a:picLocks noChangeAspect="1"/>
          </p:cNvPicPr>
          <p:nvPr/>
        </p:nvPicPr>
        <p:blipFill>
          <a:blip r:embed="rId3"/>
          <a:stretch>
            <a:fillRect/>
          </a:stretch>
        </p:blipFill>
        <p:spPr>
          <a:xfrm>
            <a:off x="634698" y="1224007"/>
            <a:ext cx="7836347" cy="4606003"/>
          </a:xfrm>
          <a:prstGeom prst="rect">
            <a:avLst/>
          </a:prstGeom>
        </p:spPr>
      </p:pic>
      <p:sp>
        <p:nvSpPr>
          <p:cNvPr id="349" name="Shape 349">
            <a:extLst>
              <a:ext uri="{FF2B5EF4-FFF2-40B4-BE49-F238E27FC236}">
                <a16:creationId xmlns:a16="http://schemas.microsoft.com/office/drawing/2014/main" id="{0DDFDD1B-C989-74A3-D30F-3F7EB22EEF9B}"/>
              </a:ext>
            </a:extLst>
          </p:cNvPr>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a:extLst>
              <a:ext uri="{FF2B5EF4-FFF2-40B4-BE49-F238E27FC236}">
                <a16:creationId xmlns:a16="http://schemas.microsoft.com/office/drawing/2014/main" id="{7E92BF71-074B-65DC-2F16-50427F03E84A}"/>
              </a:ext>
            </a:extLst>
          </p:cNvPr>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a:extLst>
              <a:ext uri="{FF2B5EF4-FFF2-40B4-BE49-F238E27FC236}">
                <a16:creationId xmlns:a16="http://schemas.microsoft.com/office/drawing/2014/main" id="{27D2C73C-76F6-43B8-9682-A2D521379806}"/>
              </a:ext>
            </a:extLst>
          </p:cNvPr>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a:extLst>
              <a:ext uri="{FF2B5EF4-FFF2-40B4-BE49-F238E27FC236}">
                <a16:creationId xmlns:a16="http://schemas.microsoft.com/office/drawing/2014/main" id="{EDC15501-6588-9FAF-AD80-42226459BF3F}"/>
              </a:ext>
            </a:extLst>
          </p:cNvPr>
          <p:cNvSpPr>
            <a:spLocks noGrp="1"/>
          </p:cNvSpPr>
          <p:nvPr>
            <p:ph type="dt" sz="half" idx="10"/>
          </p:nvPr>
        </p:nvSpPr>
        <p:spPr/>
        <p:txBody>
          <a:bodyPr/>
          <a:lstStyle/>
          <a:p>
            <a:r>
              <a:rPr lang="en-US"/>
              <a:t>February 1, 2018 </a:t>
            </a:r>
          </a:p>
        </p:txBody>
      </p:sp>
      <p:sp>
        <p:nvSpPr>
          <p:cNvPr id="6" name="Footer Placeholder 5">
            <a:extLst>
              <a:ext uri="{FF2B5EF4-FFF2-40B4-BE49-F238E27FC236}">
                <a16:creationId xmlns:a16="http://schemas.microsoft.com/office/drawing/2014/main" id="{8F58CC3C-F555-DA67-ED65-5F38B1C2EEC0}"/>
              </a:ext>
            </a:extLst>
          </p:cNvPr>
          <p:cNvSpPr>
            <a:spLocks noGrp="1"/>
          </p:cNvSpPr>
          <p:nvPr>
            <p:ph type="ftr" sz="quarter" idx="11"/>
          </p:nvPr>
        </p:nvSpPr>
        <p:spPr/>
        <p:txBody>
          <a:bodyPr/>
          <a:lstStyle/>
          <a:p>
            <a:r>
              <a:rPr lang="en-US"/>
              <a:t>Massachusetts Department of Career Services</a:t>
            </a:r>
          </a:p>
        </p:txBody>
      </p:sp>
      <p:sp>
        <p:nvSpPr>
          <p:cNvPr id="7" name="Slide Number Placeholder 6">
            <a:extLst>
              <a:ext uri="{FF2B5EF4-FFF2-40B4-BE49-F238E27FC236}">
                <a16:creationId xmlns:a16="http://schemas.microsoft.com/office/drawing/2014/main" id="{0400D740-C91D-F5CE-EC23-A40CE42602A4}"/>
              </a:ext>
            </a:extLst>
          </p:cNvPr>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43</a:t>
            </a:fld>
            <a:endParaRPr lang="en-US" b="0" i="0" u="none" strike="noStrike" cap="none" dirty="0">
              <a:solidFill>
                <a:srgbClr val="595959"/>
              </a:solidFill>
              <a:latin typeface="Questrial"/>
              <a:ea typeface="Questrial"/>
              <a:cs typeface="Questrial"/>
              <a:sym typeface="Questrial"/>
            </a:endParaRPr>
          </a:p>
        </p:txBody>
      </p:sp>
      <p:sp>
        <p:nvSpPr>
          <p:cNvPr id="353" name="Shape 353">
            <a:extLst>
              <a:ext uri="{FF2B5EF4-FFF2-40B4-BE49-F238E27FC236}">
                <a16:creationId xmlns:a16="http://schemas.microsoft.com/office/drawing/2014/main" id="{08D4942B-3646-73B8-32D6-F52BDD2F34F5}"/>
              </a:ext>
            </a:extLst>
          </p:cNvPr>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pic>
        <p:nvPicPr>
          <p:cNvPr id="8" name="Picture 7">
            <a:extLst>
              <a:ext uri="{FF2B5EF4-FFF2-40B4-BE49-F238E27FC236}">
                <a16:creationId xmlns:a16="http://schemas.microsoft.com/office/drawing/2014/main" id="{D818BC0D-5EAE-30F7-77BA-89D602FC3269}"/>
              </a:ext>
            </a:extLst>
          </p:cNvPr>
          <p:cNvPicPr>
            <a:picLocks noChangeAspect="1"/>
          </p:cNvPicPr>
          <p:nvPr/>
        </p:nvPicPr>
        <p:blipFill>
          <a:blip r:embed="rId4"/>
          <a:stretch>
            <a:fillRect/>
          </a:stretch>
        </p:blipFill>
        <p:spPr>
          <a:xfrm>
            <a:off x="5054885" y="5714961"/>
            <a:ext cx="3240256" cy="991790"/>
          </a:xfrm>
          <a:prstGeom prst="rect">
            <a:avLst/>
          </a:prstGeom>
        </p:spPr>
      </p:pic>
      <p:sp>
        <p:nvSpPr>
          <p:cNvPr id="9" name="Rectangle 8">
            <a:extLst>
              <a:ext uri="{FF2B5EF4-FFF2-40B4-BE49-F238E27FC236}">
                <a16:creationId xmlns:a16="http://schemas.microsoft.com/office/drawing/2014/main" id="{3DBE4E98-1373-866E-BFBD-E9D7C5FF4057}"/>
              </a:ext>
            </a:extLst>
          </p:cNvPr>
          <p:cNvSpPr/>
          <p:nvPr/>
        </p:nvSpPr>
        <p:spPr>
          <a:xfrm>
            <a:off x="5054885" y="4048018"/>
            <a:ext cx="554805" cy="1335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DB53AE-66FB-689A-FA66-081ADC96C75E}"/>
              </a:ext>
            </a:extLst>
          </p:cNvPr>
          <p:cNvSpPr/>
          <p:nvPr/>
        </p:nvSpPr>
        <p:spPr>
          <a:xfrm>
            <a:off x="5054885" y="4859676"/>
            <a:ext cx="801385" cy="3272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3C485-FB34-6C73-0A43-3A92EF0B895F}"/>
              </a:ext>
            </a:extLst>
          </p:cNvPr>
          <p:cNvSpPr/>
          <p:nvPr/>
        </p:nvSpPr>
        <p:spPr>
          <a:xfrm>
            <a:off x="5054885" y="5969286"/>
            <a:ext cx="2085899" cy="35624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423215"/>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dirty="0" smtClean="0">
                <a:latin typeface="Century Gothic"/>
              </a:rPr>
              <a:pPr>
                <a:defRPr/>
              </a:pPr>
              <a:t>44</a:t>
            </a:fld>
            <a:endParaRPr lang="en-US" dirty="0">
              <a:latin typeface="Century Gothic"/>
            </a:endParaRPr>
          </a:p>
        </p:txBody>
      </p:sp>
      <p:graphicFrame>
        <p:nvGraphicFramePr>
          <p:cNvPr id="5" name="Content Placeholder 9"/>
          <p:cNvGraphicFramePr>
            <a:graphicFrameLocks/>
          </p:cNvGraphicFramePr>
          <p:nvPr>
            <p:extLst>
              <p:ext uri="{D42A27DB-BD31-4B8C-83A1-F6EECF244321}">
                <p14:modId xmlns:p14="http://schemas.microsoft.com/office/powerpoint/2010/main" val="1368095506"/>
              </p:ext>
            </p:extLst>
          </p:nvPr>
        </p:nvGraphicFramePr>
        <p:xfrm>
          <a:off x="100584" y="1246909"/>
          <a:ext cx="8951976" cy="4602320"/>
        </p:xfrm>
        <a:graphic>
          <a:graphicData uri="http://schemas.openxmlformats.org/drawingml/2006/table">
            <a:tbl>
              <a:tblPr firstRow="1" firstCol="1" bandRow="1">
                <a:tableStyleId>{5C22544A-7EE6-4342-B048-85BDC9FD1C3A}</a:tableStyleId>
              </a:tblPr>
              <a:tblGrid>
                <a:gridCol w="3647101">
                  <a:extLst>
                    <a:ext uri="{9D8B030D-6E8A-4147-A177-3AD203B41FA5}">
                      <a16:colId xmlns:a16="http://schemas.microsoft.com/office/drawing/2014/main" val="20000"/>
                    </a:ext>
                  </a:extLst>
                </a:gridCol>
                <a:gridCol w="5304875">
                  <a:extLst>
                    <a:ext uri="{9D8B030D-6E8A-4147-A177-3AD203B41FA5}">
                      <a16:colId xmlns:a16="http://schemas.microsoft.com/office/drawing/2014/main" val="20001"/>
                    </a:ext>
                  </a:extLst>
                </a:gridCol>
              </a:tblGrid>
              <a:tr h="347128">
                <a:tc>
                  <a:txBody>
                    <a:bodyPr/>
                    <a:lstStyle/>
                    <a:p>
                      <a:pPr marL="0" marR="0" algn="ctr">
                        <a:lnSpc>
                          <a:spcPct val="115000"/>
                        </a:lnSpc>
                        <a:spcBef>
                          <a:spcPts val="0"/>
                        </a:spcBef>
                        <a:spcAft>
                          <a:spcPts val="0"/>
                        </a:spcAft>
                      </a:pPr>
                      <a:r>
                        <a:rPr lang="en-US" sz="1400" dirty="0">
                          <a:solidFill>
                            <a:schemeClr val="tx2"/>
                          </a:solidFill>
                          <a:effectLst/>
                          <a:latin typeface="Century Gothic"/>
                        </a:rPr>
                        <a:t>Performance Measure</a:t>
                      </a:r>
                      <a:endParaRPr lang="en-US" sz="1400">
                        <a:solidFill>
                          <a:schemeClr val="tx2"/>
                        </a:solidFill>
                        <a:effectLst/>
                        <a:latin typeface="Century Gothic"/>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Century Gothic"/>
                          <a:ea typeface="+mn-ea"/>
                          <a:cs typeface="+mn-cs"/>
                        </a:rPr>
                        <a:t>Tracking Point</a:t>
                      </a:r>
                    </a:p>
                  </a:txBody>
                  <a:tcPr marL="63224" marR="63224" marT="0" marB="0"/>
                </a:tc>
                <a:extLst>
                  <a:ext uri="{0D108BD9-81ED-4DB2-BD59-A6C34878D82A}">
                    <a16:rowId xmlns:a16="http://schemas.microsoft.com/office/drawing/2014/main" val="10000"/>
                  </a:ext>
                </a:extLst>
              </a:tr>
              <a:tr h="933777">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2</a:t>
                      </a:r>
                      <a:r>
                        <a:rPr lang="en-US" sz="1400" baseline="30000" dirty="0">
                          <a:solidFill>
                            <a:schemeClr val="tx2"/>
                          </a:solidFill>
                          <a:effectLst/>
                          <a:latin typeface="Century Gothic"/>
                        </a:rPr>
                        <a:t>nd</a:t>
                      </a:r>
                      <a:r>
                        <a:rPr lang="en-US" sz="1400" dirty="0">
                          <a:solidFill>
                            <a:schemeClr val="tx2"/>
                          </a:solidFill>
                          <a:effectLst/>
                          <a:latin typeface="Century Gothic"/>
                        </a:rPr>
                        <a:t> Quarter After Exit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Century Gothic"/>
                        <a:ea typeface="+mn-ea"/>
                        <a:cs typeface="+mn-cs"/>
                      </a:endParaRPr>
                    </a:p>
                    <a:p>
                      <a:pPr lvl="0" rtl="0">
                        <a:spcBef>
                          <a:spcPts val="0"/>
                        </a:spcBef>
                        <a:buNone/>
                      </a:pPr>
                      <a:r>
                        <a:rPr lang="en-US" sz="1600" kern="1200" dirty="0">
                          <a:solidFill>
                            <a:schemeClr val="tx2"/>
                          </a:solidFill>
                          <a:latin typeface="Century Gothic"/>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Emp Follow-up Month 6 (Q2), </a:t>
                      </a:r>
                      <a:r>
                        <a:rPr lang="en-US" sz="1200" b="1" i="1"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b="1" i="1" kern="1200" dirty="0">
                          <a:solidFill>
                            <a:schemeClr val="tx2"/>
                          </a:solidFill>
                          <a:latin typeface="Century Gothic"/>
                          <a:ea typeface="+mn-ea"/>
                          <a:cs typeface="+mn-cs"/>
                        </a:rPr>
                        <a:t>)</a:t>
                      </a:r>
                      <a:endParaRPr lang="en-US" sz="1600" b="1" i="1" kern="1200">
                        <a:solidFill>
                          <a:schemeClr val="tx2"/>
                        </a:solidFill>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6 (Q2), </a:t>
                      </a:r>
                      <a:r>
                        <a:rPr lang="en-US" sz="1200" b="0" i="1" kern="1200" dirty="0">
                          <a:solidFill>
                            <a:schemeClr val="tx2"/>
                          </a:solidFill>
                          <a:latin typeface="Century Gothic"/>
                          <a:ea typeface="+mn-ea"/>
                          <a:cs typeface="+mn-cs"/>
                        </a:rPr>
                        <a:t>(or all months as they occur for youth)</a:t>
                      </a:r>
                    </a:p>
                    <a:p>
                      <a:pPr marL="0" marR="0" lvl="0" algn="ctr">
                        <a:lnSpc>
                          <a:spcPct val="114999"/>
                        </a:lnSpc>
                        <a:spcBef>
                          <a:spcPts val="0"/>
                        </a:spcBef>
                        <a:spcAft>
                          <a:spcPts val="0"/>
                        </a:spcAft>
                        <a:buNone/>
                      </a:pPr>
                      <a:endParaRPr lang="en-US" sz="1200" dirty="0">
                        <a:solidFill>
                          <a:schemeClr val="tx2"/>
                        </a:solidFill>
                        <a:effectLst/>
                        <a:latin typeface="Century Gothic"/>
                        <a:ea typeface="+mn-ea"/>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1022451">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4th Quarter After Exit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Century Gothic"/>
                          <a:ea typeface="+mn-ea"/>
                          <a:cs typeface="+mn-cs"/>
                        </a:rPr>
                        <a:t>Employment Tab/General Services Tab</a:t>
                      </a:r>
                    </a:p>
                    <a:p>
                      <a:pPr marL="0" marR="0" lvl="0" indent="0" algn="l" rtl="0" eaLnBrk="1" fontAlgn="auto" latinLnBrk="0" hangingPunct="1">
                        <a:lnSpc>
                          <a:spcPct val="100000"/>
                        </a:lnSpc>
                        <a:spcBef>
                          <a:spcPts val="0"/>
                        </a:spcBef>
                        <a:spcAft>
                          <a:spcPts val="0"/>
                        </a:spcAft>
                        <a:buClrTx/>
                        <a:buSzTx/>
                        <a:buFontTx/>
                        <a:buNone/>
                      </a:pPr>
                      <a:r>
                        <a:rPr lang="en-US" sz="1600" b="1" i="1" kern="1200" dirty="0">
                          <a:solidFill>
                            <a:schemeClr val="tx2"/>
                          </a:solidFill>
                          <a:latin typeface="Century Gothic"/>
                          <a:ea typeface="+mn-ea"/>
                          <a:cs typeface="+mn-cs"/>
                        </a:rPr>
                        <a:t>Emp Follow-up Month 12 (Q4), </a:t>
                      </a:r>
                      <a:r>
                        <a:rPr lang="en-US" sz="1200"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kern="1200" dirty="0">
                          <a:solidFill>
                            <a:schemeClr val="tx2"/>
                          </a:solidFill>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12 (Q4), </a:t>
                      </a:r>
                      <a:r>
                        <a:rPr lang="en-US" sz="1200" kern="1200" dirty="0">
                          <a:solidFill>
                            <a:schemeClr val="tx2"/>
                          </a:solidFill>
                          <a:latin typeface="Century Gothic"/>
                          <a:ea typeface="+mn-ea"/>
                          <a:cs typeface="+mn-cs"/>
                        </a:rPr>
                        <a:t>(or all months as they occur for youth)</a:t>
                      </a:r>
                      <a:endParaRPr lang="en-US" sz="1600" kern="1200">
                        <a:solidFill>
                          <a:schemeClr val="tx2"/>
                        </a:solidFill>
                        <a:latin typeface="Century Gothic"/>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059844">
                <a:tc>
                  <a:txBody>
                    <a:bodyPr/>
                    <a:lstStyle/>
                    <a:p>
                      <a:pPr marL="0" marR="0">
                        <a:lnSpc>
                          <a:spcPct val="115000"/>
                        </a:lnSpc>
                        <a:spcBef>
                          <a:spcPts val="0"/>
                        </a:spcBef>
                        <a:spcAft>
                          <a:spcPts val="0"/>
                        </a:spcAft>
                      </a:pPr>
                      <a:r>
                        <a:rPr lang="en-US" sz="1400" dirty="0">
                          <a:solidFill>
                            <a:schemeClr val="tx2"/>
                          </a:solidFill>
                          <a:effectLst/>
                          <a:latin typeface="Century Gothic"/>
                        </a:rPr>
                        <a:t>Credential Attainment</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Century Gothic"/>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Century Gothic"/>
                          <a:ea typeface="+mn-ea"/>
                          <a:cs typeface="+mn-cs"/>
                        </a:rPr>
                        <a:t>General Services tab </a:t>
                      </a:r>
                      <a:r>
                        <a:rPr lang="en-US" sz="1600" b="1" i="1" kern="1200" dirty="0">
                          <a:solidFill>
                            <a:schemeClr val="tx2"/>
                          </a:solidFill>
                          <a:latin typeface="Century Gothic"/>
                          <a:ea typeface="+mn-ea"/>
                          <a:cs typeface="+mn-cs"/>
                        </a:rPr>
                        <a:t>Attainment </a:t>
                      </a:r>
                      <a:r>
                        <a:rPr lang="en-US" sz="1600" kern="1200" dirty="0">
                          <a:solidFill>
                            <a:schemeClr val="tx2"/>
                          </a:solidFill>
                          <a:latin typeface="Century Gothic"/>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Century Gothic"/>
                          <a:ea typeface="+mn-ea"/>
                          <a:cs typeface="+mn-cs"/>
                        </a:rPr>
                        <a:t>Plus for secondary credential, employment follow up and/or retention (any quarters for youth or adult)</a:t>
                      </a:r>
                    </a:p>
                    <a:p>
                      <a:pPr marL="0" marR="0" algn="ctr">
                        <a:lnSpc>
                          <a:spcPct val="115000"/>
                        </a:lnSpc>
                        <a:spcBef>
                          <a:spcPts val="0"/>
                        </a:spcBef>
                        <a:spcAft>
                          <a:spcPts val="0"/>
                        </a:spcAft>
                      </a:pPr>
                      <a:endParaRPr lang="en-US" sz="1050" b="1" i="1"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807866">
                <a:tc>
                  <a:txBody>
                    <a:bodyPr/>
                    <a:lstStyle/>
                    <a:p>
                      <a:pPr marL="0" marR="0">
                        <a:lnSpc>
                          <a:spcPct val="115000"/>
                        </a:lnSpc>
                        <a:spcBef>
                          <a:spcPts val="0"/>
                        </a:spcBef>
                        <a:spcAft>
                          <a:spcPts val="0"/>
                        </a:spcAft>
                      </a:pPr>
                      <a:r>
                        <a:rPr lang="en-US" sz="1400" dirty="0">
                          <a:solidFill>
                            <a:schemeClr val="tx2"/>
                          </a:solidFill>
                          <a:effectLst/>
                          <a:latin typeface="Century Gothic"/>
                        </a:rPr>
                        <a:t>Measureable  Skill Gain</a:t>
                      </a:r>
                      <a:endParaRPr lang="en-US" sz="1400" dirty="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Case Management tab </a:t>
                      </a:r>
                      <a:r>
                        <a:rPr lang="en-US" sz="1600" b="1" kern="1200" dirty="0">
                          <a:solidFill>
                            <a:schemeClr val="tx2"/>
                          </a:solidFill>
                          <a:effectLst/>
                          <a:latin typeface="Century Gothic"/>
                          <a:ea typeface="Calibri"/>
                          <a:cs typeface="Times New Roman"/>
                        </a:rPr>
                        <a:t>goals </a:t>
                      </a:r>
                      <a:r>
                        <a:rPr lang="en-US" sz="1600" b="0" kern="1200" dirty="0">
                          <a:solidFill>
                            <a:schemeClr val="tx2"/>
                          </a:solidFill>
                          <a:effectLst/>
                          <a:latin typeface="Century Gothic"/>
                          <a:ea typeface="Calibri"/>
                          <a:cs typeface="Times New Roman"/>
                        </a:rPr>
                        <a:t>(plus</a:t>
                      </a:r>
                      <a:r>
                        <a:rPr lang="en-US" sz="1600" b="0" kern="1200" baseline="0" dirty="0">
                          <a:solidFill>
                            <a:schemeClr val="tx2"/>
                          </a:solidFill>
                          <a:effectLst/>
                          <a:latin typeface="Century Gothic"/>
                          <a:ea typeface="Calibri"/>
                          <a:cs typeface="Times New Roman"/>
                        </a:rPr>
                        <a:t> any attainments, test scores, etc.)</a:t>
                      </a:r>
                      <a:endParaRPr lang="en-US" sz="1600" b="1" kern="1200"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346883"/>
            <a:ext cx="7467600" cy="590931"/>
          </a:xfrm>
          <a:prstGeom prst="rect">
            <a:avLst/>
          </a:prstGeom>
          <a:noFill/>
        </p:spPr>
        <p:txBody>
          <a:bodyPr wrap="square" lIns="91440" tIns="45720" rIns="91440" bIns="45720" rtlCol="0" anchor="t">
            <a:spAutoFit/>
          </a:bodyPr>
          <a:lstStyle/>
          <a:p>
            <a:pPr lvl="0">
              <a:lnSpc>
                <a:spcPct val="90000"/>
              </a:lnSpc>
              <a:spcBef>
                <a:spcPts val="0"/>
              </a:spcBef>
              <a:spcAft>
                <a:spcPts val="0"/>
              </a:spcAft>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Key MOSES Data Entry Points</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graphicFrame>
        <p:nvGraphicFramePr>
          <p:cNvPr id="7" name="Table 6">
            <a:extLst>
              <a:ext uri="{FF2B5EF4-FFF2-40B4-BE49-F238E27FC236}">
                <a16:creationId xmlns:a16="http://schemas.microsoft.com/office/drawing/2014/main" id="{A50592C0-C386-0939-7427-4FB1FB64A1E2}"/>
              </a:ext>
            </a:extLst>
          </p:cNvPr>
          <p:cNvGraphicFramePr>
            <a:graphicFrameLocks noGrp="1"/>
          </p:cNvGraphicFramePr>
          <p:nvPr>
            <p:extLst>
              <p:ext uri="{D42A27DB-BD31-4B8C-83A1-F6EECF244321}">
                <p14:modId xmlns:p14="http://schemas.microsoft.com/office/powerpoint/2010/main" val="2175893479"/>
              </p:ext>
            </p:extLst>
          </p:nvPr>
        </p:nvGraphicFramePr>
        <p:xfrm>
          <a:off x="100584" y="5852160"/>
          <a:ext cx="8951976" cy="870966"/>
        </p:xfrm>
        <a:graphic>
          <a:graphicData uri="http://schemas.openxmlformats.org/drawingml/2006/table">
            <a:tbl>
              <a:tblPr firstRow="1" firstCol="1" bandRow="1">
                <a:tableStyleId>{5C22544A-7EE6-4342-B048-85BDC9FD1C3A}</a:tableStyleId>
              </a:tblPr>
              <a:tblGrid>
                <a:gridCol w="3647101">
                  <a:extLst>
                    <a:ext uri="{9D8B030D-6E8A-4147-A177-3AD203B41FA5}">
                      <a16:colId xmlns:a16="http://schemas.microsoft.com/office/drawing/2014/main" val="948699842"/>
                    </a:ext>
                  </a:extLst>
                </a:gridCol>
                <a:gridCol w="5304875">
                  <a:extLst>
                    <a:ext uri="{9D8B030D-6E8A-4147-A177-3AD203B41FA5}">
                      <a16:colId xmlns:a16="http://schemas.microsoft.com/office/drawing/2014/main" val="4189582573"/>
                    </a:ext>
                  </a:extLst>
                </a:gridCol>
              </a:tblGrid>
              <a:tr h="870966">
                <a:tc>
                  <a:txBody>
                    <a:bodyPr/>
                    <a:lstStyle/>
                    <a:p>
                      <a:pPr marL="0" marR="0">
                        <a:lnSpc>
                          <a:spcPct val="115000"/>
                        </a:lnSpc>
                        <a:spcBef>
                          <a:spcPts val="0"/>
                        </a:spcBef>
                        <a:spcAft>
                          <a:spcPts val="0"/>
                        </a:spcAft>
                      </a:pPr>
                      <a:r>
                        <a:rPr lang="en-US" sz="1400" dirty="0">
                          <a:solidFill>
                            <a:schemeClr val="tx2"/>
                          </a:solidFill>
                          <a:effectLst/>
                          <a:latin typeface="Century Gothic"/>
                          <a:ea typeface="Calibri"/>
                          <a:cs typeface="Times New Roman"/>
                        </a:rPr>
                        <a:t>Median Wages  2</a:t>
                      </a:r>
                      <a:r>
                        <a:rPr lang="en-US" sz="1400" baseline="30000" dirty="0">
                          <a:solidFill>
                            <a:schemeClr val="tx2"/>
                          </a:solidFill>
                          <a:effectLst/>
                          <a:latin typeface="Century Gothic"/>
                          <a:ea typeface="Calibri"/>
                          <a:cs typeface="Times New Roman"/>
                        </a:rPr>
                        <a:t>nd</a:t>
                      </a:r>
                      <a:r>
                        <a:rPr lang="en-US" sz="1400" dirty="0">
                          <a:solidFill>
                            <a:schemeClr val="tx2"/>
                          </a:solidFill>
                          <a:effectLst/>
                          <a:latin typeface="Century Gothic"/>
                          <a:ea typeface="Calibri"/>
                          <a:cs typeface="Times New Roman"/>
                        </a:rPr>
                        <a:t> Quarter After Exit</a:t>
                      </a: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SWIS and DUA systems or Supplemental MOSES Data</a:t>
                      </a:r>
                      <a:endParaRPr lang="en-US" sz="1600" b="1" kern="1200"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93357073"/>
                  </a:ext>
                </a:extLst>
              </a:tr>
            </a:tbl>
          </a:graphicData>
        </a:graphic>
      </p:graphicFrame>
    </p:spTree>
    <p:extLst>
      <p:ext uri="{BB962C8B-B14F-4D97-AF65-F5344CB8AC3E}">
        <p14:creationId xmlns:p14="http://schemas.microsoft.com/office/powerpoint/2010/main" val="1840473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45</a:t>
            </a:fld>
            <a:endParaRPr lang="en-US" dirty="0">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Two Worlds </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dirty="0">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dirty="0">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341705" cy="1200329"/>
          </a:xfrm>
          <a:prstGeom prst="rect">
            <a:avLst/>
          </a:prstGeom>
          <a:noFill/>
        </p:spPr>
        <p:txBody>
          <a:bodyPr wrap="square" lIns="91440" tIns="45720" rIns="91440" bIns="45720" rtlCol="0" anchor="t">
            <a:spAutoFit/>
          </a:bodyPr>
          <a:lstStyle/>
          <a:p>
            <a:r>
              <a:rPr lang="en-US" b="1" i="1" dirty="0">
                <a:solidFill>
                  <a:srgbClr val="003B5D"/>
                </a:solidFill>
                <a:latin typeface="Century Gothic"/>
              </a:rPr>
              <a:t>Good service delivery in the real world will generally accomplish the performance outcomes desired in the data driven world.</a:t>
            </a:r>
          </a:p>
          <a:p>
            <a:r>
              <a:rPr lang="en-US" b="1" i="1" dirty="0">
                <a:solidFill>
                  <a:srgbClr val="003B5D"/>
                </a:solidFill>
                <a:latin typeface="Century Gothic"/>
              </a:rPr>
              <a:t>-</a:t>
            </a:r>
            <a:r>
              <a:rPr lang="en-US" i="1" dirty="0">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6" y="94785"/>
            <a:ext cx="8229600" cy="1143000"/>
          </a:xfrm>
        </p:spPr>
        <p:txBody>
          <a:bodyPr/>
          <a:lstStyle/>
          <a:p>
            <a:pPr>
              <a:defRPr/>
            </a:pPr>
            <a:r>
              <a:rPr lang="en-US" sz="4000" dirty="0">
                <a:solidFill>
                  <a:srgbClr val="003B5D"/>
                </a:solidFill>
                <a:latin typeface="Century Gothic"/>
              </a:rPr>
              <a:t>Resources </a:t>
            </a:r>
          </a:p>
        </p:txBody>
      </p:sp>
      <p:sp>
        <p:nvSpPr>
          <p:cNvPr id="35843" name="Content Placeholder 2"/>
          <p:cNvSpPr>
            <a:spLocks noGrp="1"/>
          </p:cNvSpPr>
          <p:nvPr>
            <p:ph idx="1"/>
          </p:nvPr>
        </p:nvSpPr>
        <p:spPr>
          <a:xfrm>
            <a:off x="122663" y="1237785"/>
            <a:ext cx="9021337" cy="4934415"/>
          </a:xfrm>
        </p:spPr>
        <p:txBody>
          <a:bodyPr vert="horz" lIns="91440" tIns="45720" rIns="91440" bIns="45720" rtlCol="0" anchor="t">
            <a:normAutofit fontScale="62500" lnSpcReduction="20000"/>
          </a:bodyPr>
          <a:lstStyle/>
          <a:p>
            <a:endParaRPr lang="en-US" altLang="en-US" sz="2200" dirty="0">
              <a:latin typeface="Century Gothic"/>
            </a:endParaRP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3">
                  <a:extLst>
                    <a:ext uri="{A12FA001-AC4F-418D-AE19-62706E023703}">
                      <ahyp:hlinkClr xmlns:ahyp="http://schemas.microsoft.com/office/drawing/2018/hyperlinkcolor" val="tx"/>
                    </a:ext>
                  </a:extLst>
                </a:hlinkClick>
              </a:rPr>
              <a:t>Workforce Innovation and Opportunity Act: Department of Labor Only – Final Rule</a:t>
            </a:r>
            <a:r>
              <a:rPr lang="en-US" altLang="en-US" sz="2500" dirty="0">
                <a:solidFill>
                  <a:srgbClr val="0000FF"/>
                </a:solidFill>
                <a:latin typeface="Century Gothic"/>
              </a:rPr>
              <a:t> </a:t>
            </a: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4">
                  <a:extLst>
                    <a:ext uri="{A12FA001-AC4F-418D-AE19-62706E023703}">
                      <ahyp:hlinkClr xmlns:ahyp="http://schemas.microsoft.com/office/drawing/2018/hyperlinkcolor" val="tx"/>
                    </a:ext>
                  </a:extLst>
                </a:hlinkClick>
              </a:rPr>
              <a:t>Department of Labor TEGL 10-16 Change 3 Performance Accountability</a:t>
            </a:r>
            <a:endParaRPr lang="en-US" altLang="en-US" sz="2500" dirty="0">
              <a:solidFill>
                <a:srgbClr val="0000FF"/>
              </a:solidFill>
              <a:latin typeface="Century Gothic"/>
            </a:endParaRPr>
          </a:p>
          <a:p>
            <a:pPr>
              <a:lnSpc>
                <a:spcPct val="110000"/>
              </a:lnSpc>
            </a:pPr>
            <a:r>
              <a:rPr lang="en-US" sz="2500" dirty="0">
                <a:solidFill>
                  <a:srgbClr val="0000FF"/>
                </a:solidFill>
                <a:latin typeface="Century Gothic"/>
                <a:hlinkClick r:id="rId5">
                  <a:extLst>
                    <a:ext uri="{A12FA001-AC4F-418D-AE19-62706E023703}">
                      <ahyp:hlinkClr xmlns:ahyp="http://schemas.microsoft.com/office/drawing/2018/hyperlinkcolor" val="tx"/>
                    </a:ext>
                  </a:extLst>
                </a:hlinkClick>
              </a:rPr>
              <a:t>Department of Labor TEGL 26-16 Supplemental Wage Information</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6">
                  <a:extLst>
                    <a:ext uri="{A12FA001-AC4F-418D-AE19-62706E023703}">
                      <ahyp:hlinkClr xmlns:ahyp="http://schemas.microsoft.com/office/drawing/2018/hyperlinkcolor" val="tx"/>
                    </a:ext>
                  </a:extLst>
                </a:hlinkClick>
              </a:rPr>
              <a:t>Department of Labor TEN 25-19 Post Secondary Credentials</a:t>
            </a:r>
            <a:endParaRPr 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7">
                  <a:extLst>
                    <a:ext uri="{A12FA001-AC4F-418D-AE19-62706E023703}">
                      <ahyp:hlinkClr xmlns:ahyp="http://schemas.microsoft.com/office/drawing/2018/hyperlinkcolor" val="tx"/>
                    </a:ext>
                  </a:extLst>
                </a:hlinkClick>
              </a:rPr>
              <a:t>MDCS Participation and Exit Policy</a:t>
            </a:r>
            <a:endParaRPr lang="en-US" alt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8">
                  <a:extLst>
                    <a:ext uri="{A12FA001-AC4F-418D-AE19-62706E023703}">
                      <ahyp:hlinkClr xmlns:ahyp="http://schemas.microsoft.com/office/drawing/2018/hyperlinkcolor" val="tx"/>
                    </a:ext>
                  </a:extLst>
                </a:hlinkClick>
              </a:rPr>
              <a:t>USDOL Credential Tool</a:t>
            </a:r>
            <a:endParaRPr lang="en-US" altLang="en-US" sz="2500" dirty="0">
              <a:solidFill>
                <a:srgbClr val="0000FF"/>
              </a:solidFill>
              <a:latin typeface="Century Gothic"/>
            </a:endParaRPr>
          </a:p>
          <a:p>
            <a:pPr>
              <a:lnSpc>
                <a:spcPct val="110000"/>
              </a:lnSpc>
            </a:pPr>
            <a:r>
              <a:rPr lang="en-US" sz="2500" dirty="0" err="1">
                <a:solidFill>
                  <a:srgbClr val="0000FF"/>
                </a:solidFill>
                <a:latin typeface="Century Gothic"/>
                <a:hlinkClick r:id="rId9">
                  <a:extLst>
                    <a:ext uri="{A12FA001-AC4F-418D-AE19-62706E023703}">
                      <ahyp:hlinkClr xmlns:ahyp="http://schemas.microsoft.com/office/drawing/2018/hyperlinkcolor" val="tx"/>
                    </a:ext>
                  </a:extLst>
                </a:hlinkClick>
              </a:rPr>
              <a:t>MassWorkforce</a:t>
            </a:r>
            <a:r>
              <a:rPr lang="en-US" sz="2500" dirty="0">
                <a:solidFill>
                  <a:srgbClr val="0000FF"/>
                </a:solidFill>
                <a:latin typeface="Century Gothic"/>
                <a:hlinkClick r:id="rId9">
                  <a:extLst>
                    <a:ext uri="{A12FA001-AC4F-418D-AE19-62706E023703}">
                      <ahyp:hlinkClr xmlns:ahyp="http://schemas.microsoft.com/office/drawing/2018/hyperlinkcolor" val="tx"/>
                    </a:ext>
                  </a:extLst>
                </a:hlinkClick>
              </a:rPr>
              <a:t> Career Center Performance Reports (CCPR) | Mass.gov</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10">
                  <a:extLst>
                    <a:ext uri="{A12FA001-AC4F-418D-AE19-62706E023703}">
                      <ahyp:hlinkClr xmlns:ahyp="http://schemas.microsoft.com/office/drawing/2018/hyperlinkcolor" val="tx"/>
                    </a:ext>
                  </a:extLst>
                </a:hlinkClick>
              </a:rPr>
              <a:t>MassHire WIOA Training Material | Mass.gov</a:t>
            </a:r>
            <a:endParaRPr lang="en-US" altLang="en-US" sz="2500" dirty="0">
              <a:solidFill>
                <a:srgbClr val="0000FF"/>
              </a:solidFill>
              <a:latin typeface="Century Gothic"/>
            </a:endParaRPr>
          </a:p>
          <a:p>
            <a:pPr>
              <a:lnSpc>
                <a:spcPct val="110000"/>
              </a:lnSpc>
            </a:pPr>
            <a:r>
              <a:rPr lang="en-US" sz="2500" dirty="0">
                <a:solidFill>
                  <a:srgbClr val="003B5D"/>
                </a:solidFill>
                <a:latin typeface="Century Gothic"/>
                <a:hlinkClick r:id="rId11"/>
              </a:rPr>
              <a:t>Negotiations and Sanctions Guidance WIOA TEGL11-19 Change 1</a:t>
            </a:r>
          </a:p>
          <a:p>
            <a:pPr lvl="1" indent="-287020"/>
            <a:endParaRPr lang="en-US" altLang="en-US" sz="2100" b="1" dirty="0">
              <a:solidFill>
                <a:srgbClr val="000000"/>
              </a:solidFill>
              <a:latin typeface="Century Gothic"/>
            </a:endParaRPr>
          </a:p>
          <a:p>
            <a:pPr marL="448945" lvl="1" indent="0">
              <a:buNone/>
            </a:pPr>
            <a:r>
              <a:rPr lang="en-US" altLang="en-US" dirty="0">
                <a:latin typeface="Century Gothic"/>
              </a:rPr>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dirty="0" smtClean="0">
                <a:latin typeface="Century Gothic"/>
              </a:rPr>
              <a:pPr>
                <a:defRPr/>
              </a:pPr>
              <a:t>46</a:t>
            </a:fld>
            <a:endParaRPr lang="en-US" dirty="0">
              <a:latin typeface="Century Gothic"/>
            </a:endParaRPr>
          </a:p>
        </p:txBody>
      </p:sp>
      <p:sp>
        <p:nvSpPr>
          <p:cNvPr id="3" name="Footer Placeholder 2"/>
          <p:cNvSpPr>
            <a:spLocks noGrp="1"/>
          </p:cNvSpPr>
          <p:nvPr>
            <p:ph type="ftr" sz="quarter" idx="4294967295"/>
          </p:nvPr>
        </p:nvSpPr>
        <p:spPr/>
        <p:txBody>
          <a:bodyPr lIns="91440" tIns="45720" rIns="91440" bIns="45720" anchor="t"/>
          <a:lstStyle/>
          <a:p>
            <a:pPr>
              <a:defRPr/>
            </a:pPr>
            <a:r>
              <a:rPr lang="en-US" dirty="0">
                <a:latin typeface="Century Gothic"/>
              </a:rPr>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182732359"/>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5</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1839152929"/>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584775"/>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3rd Qtr.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4th Qtr.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a:xfrm>
            <a:off x="326819" y="139613"/>
            <a:ext cx="8368671" cy="941041"/>
          </a:xfrm>
        </p:spPr>
        <p:txBody>
          <a:bodyPr/>
          <a:lstStyle/>
          <a:p>
            <a:r>
              <a:rPr lang="en-US" altLang="en-US" dirty="0">
                <a:solidFill>
                  <a:srgbClr val="003B5D"/>
                </a:solidFill>
                <a:latin typeface="Century Gothic"/>
              </a:rPr>
              <a:t>WIOA Performance Indicators</a:t>
            </a:r>
            <a:endParaRPr lang="en-US" dirty="0">
              <a:solidFill>
                <a:srgbClr val="003B5D"/>
              </a:solidFill>
              <a:latin typeface="Century Gothic"/>
            </a:endParaRPr>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6</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3106780040"/>
              </p:ext>
            </p:extLst>
          </p:nvPr>
        </p:nvGraphicFramePr>
        <p:xfrm>
          <a:off x="-13252" y="1161287"/>
          <a:ext cx="9157251" cy="4608625"/>
        </p:xfrm>
        <a:graphic>
          <a:graphicData uri="http://schemas.openxmlformats.org/drawingml/2006/table">
            <a:tbl>
              <a:tblPr firstRow="1" firstCol="1" bandRow="1"/>
              <a:tblGrid>
                <a:gridCol w="6208312">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22466">
                <a:tc>
                  <a:txBody>
                    <a:bodyPr/>
                    <a:lstStyle/>
                    <a:p>
                      <a:pPr marL="0" marR="0" algn="ctr">
                        <a:lnSpc>
                          <a:spcPct val="115000"/>
                        </a:lnSpc>
                        <a:spcBef>
                          <a:spcPts val="0"/>
                        </a:spcBef>
                        <a:spcAft>
                          <a:spcPts val="0"/>
                        </a:spcAft>
                      </a:pPr>
                      <a:r>
                        <a:rPr lang="en-US" sz="1600" b="1" kern="1200" dirty="0">
                          <a:solidFill>
                            <a:schemeClr val="tx2"/>
                          </a:solidFill>
                          <a:effectLst/>
                          <a:latin typeface="Century Gothic"/>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tx2"/>
                          </a:solidFill>
                          <a:effectLst/>
                          <a:latin typeface="Century Gothic"/>
                          <a:ea typeface="+mn-ea"/>
                          <a:cs typeface="+mn-cs"/>
                        </a:rPr>
                        <a:t>FY2024 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24827">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24827">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08616">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08616">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08616">
                <a:tc>
                  <a:txBody>
                    <a:bodyPr/>
                    <a:lstStyle/>
                    <a:p>
                      <a:pPr marL="0" marR="0" algn="l"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Measurable  Skill Gain *[Participants]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564889">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Century Gothic"/>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Calibri" panose="020F0502020204030204" pitchFamily="34" charset="0"/>
                          <a:cs typeface="Times New Roman"/>
                        </a:rPr>
                        <a:t>Jan 2023 – Dec 2023</a:t>
                      </a: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
        <p:nvSpPr>
          <p:cNvPr id="3" name="TextBox 2">
            <a:extLst>
              <a:ext uri="{FF2B5EF4-FFF2-40B4-BE49-F238E27FC236}">
                <a16:creationId xmlns:a16="http://schemas.microsoft.com/office/drawing/2014/main" id="{6BC70397-4D36-508E-EF68-572D67E0A915}"/>
              </a:ext>
            </a:extLst>
          </p:cNvPr>
          <p:cNvSpPr txBox="1"/>
          <p:nvPr/>
        </p:nvSpPr>
        <p:spPr>
          <a:xfrm>
            <a:off x="173736" y="5843016"/>
            <a:ext cx="8686800" cy="369332"/>
          </a:xfrm>
          <a:prstGeom prst="rect">
            <a:avLst/>
          </a:prstGeom>
          <a:noFill/>
        </p:spPr>
        <p:txBody>
          <a:bodyPr wrap="square" rtlCol="0">
            <a:spAutoFit/>
          </a:bodyPr>
          <a:lstStyle/>
          <a:p>
            <a:pPr algn="ctr"/>
            <a:r>
              <a:rPr lang="en-US" dirty="0">
                <a:hlinkClick r:id="rId3"/>
              </a:rPr>
              <a:t>TEGL 1-16 Change 3: Performance Accountability Guidance for WIOA Core Programs</a:t>
            </a:r>
            <a:endParaRPr lang="en-US" dirty="0"/>
          </a:p>
        </p:txBody>
      </p:sp>
    </p:spTree>
    <p:extLst>
      <p:ext uri="{BB962C8B-B14F-4D97-AF65-F5344CB8AC3E}">
        <p14:creationId xmlns:p14="http://schemas.microsoft.com/office/powerpoint/2010/main" val="1764665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182880" y="1219201"/>
            <a:ext cx="876670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2</a:t>
            </a:r>
            <a:r>
              <a:rPr lang="en-US" sz="4200" b="1" baseline="30000" dirty="0">
                <a:solidFill>
                  <a:srgbClr val="003B5D"/>
                </a:solidFill>
                <a:latin typeface="Century Gothic"/>
              </a:rPr>
              <a:t>nd</a:t>
            </a:r>
            <a:r>
              <a:rPr lang="en-US" sz="4200" b="1" dirty="0">
                <a:solidFill>
                  <a:srgbClr val="003B5D"/>
                </a:solidFill>
                <a:latin typeface="Century Gothic"/>
              </a:rPr>
              <a:t> Quarter After Exit</a:t>
            </a:r>
          </a:p>
          <a:p>
            <a:pPr marL="0" indent="0">
              <a:buNone/>
            </a:pPr>
            <a:r>
              <a:rPr lang="en-US" sz="3400" b="1" dirty="0">
                <a:solidFill>
                  <a:srgbClr val="003B5D"/>
                </a:solidFill>
                <a:latin typeface="Century Gothic"/>
              </a:rPr>
              <a:t>In Employment during the 2</a:t>
            </a:r>
            <a:r>
              <a:rPr lang="en-US" sz="3400" b="1" baseline="30000" dirty="0">
                <a:solidFill>
                  <a:srgbClr val="003B5D"/>
                </a:solidFill>
                <a:latin typeface="Century Gothic"/>
              </a:rPr>
              <a:t>nd</a:t>
            </a:r>
            <a:r>
              <a:rPr lang="en-US" sz="3400" b="1" dirty="0">
                <a:solidFill>
                  <a:srgbClr val="003B5D"/>
                </a:solidFill>
                <a:latin typeface="Century Gothic"/>
              </a:rPr>
              <a:t>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second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2</a:t>
            </a:r>
            <a:r>
              <a:rPr lang="en-US" sz="3400" i="1" u="sng" baseline="30000" dirty="0">
                <a:solidFill>
                  <a:srgbClr val="003B5D"/>
                </a:solidFill>
                <a:latin typeface="Century Gothic"/>
              </a:rPr>
              <a:t>nd</a:t>
            </a:r>
            <a:r>
              <a:rPr lang="en-US" sz="3400" i="1" u="sng" dirty="0">
                <a:solidFill>
                  <a:srgbClr val="003B5D"/>
                </a:solidFill>
                <a:latin typeface="Century Gothic"/>
              </a:rPr>
              <a:t>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2</a:t>
            </a:r>
            <a:r>
              <a:rPr lang="en-US" sz="3800" b="1" baseline="30000" dirty="0">
                <a:solidFill>
                  <a:srgbClr val="003B5D"/>
                </a:solidFill>
                <a:latin typeface="Century Gothic"/>
              </a:rPr>
              <a:t>nd</a:t>
            </a:r>
            <a:r>
              <a:rPr lang="en-US" sz="3800" b="1" dirty="0">
                <a:solidFill>
                  <a:srgbClr val="003B5D"/>
                </a:solidFill>
                <a:latin typeface="Century Gothic"/>
              </a:rPr>
              <a:t>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second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2</a:t>
            </a:r>
            <a:r>
              <a:rPr lang="en-US" sz="3800" i="1" u="sng" baseline="30000" dirty="0">
                <a:solidFill>
                  <a:srgbClr val="003B5D"/>
                </a:solidFill>
                <a:latin typeface="Century Gothic"/>
              </a:rPr>
              <a:t>nd</a:t>
            </a:r>
            <a:r>
              <a:rPr lang="en-US" sz="3800" i="1" u="sng" dirty="0">
                <a:solidFill>
                  <a:srgbClr val="003B5D"/>
                </a:solidFill>
                <a:latin typeface="Century Gothic"/>
              </a:rPr>
              <a:t>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b="1"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Someone who is employed by the Federal Government, a religious organization or is self-employed 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is found.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r>
              <a:rPr lang="en-US" sz="3400" b="1"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b="1"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gn="ctr">
              <a:lnSpc>
                <a:spcPct val="114999"/>
              </a:lnSpc>
              <a:spcBef>
                <a:spcPts val="0"/>
              </a:spcBef>
              <a:buNone/>
            </a:pPr>
            <a:r>
              <a:rPr lang="en-US" sz="38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8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Employment 2</a:t>
            </a:r>
            <a:r>
              <a:rPr lang="en-US" baseline="30000" dirty="0">
                <a:solidFill>
                  <a:srgbClr val="003B5D"/>
                </a:solidFill>
                <a:latin typeface="Century Gothic"/>
              </a:rPr>
              <a:t>nd</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lnSpcReduction="10000"/>
          </a:bodyPr>
          <a:lstStyle/>
          <a:p>
            <a:r>
              <a:rPr lang="en-US" sz="2400" dirty="0">
                <a:solidFill>
                  <a:srgbClr val="003B5D"/>
                </a:solidFill>
                <a:latin typeface="Century Gothic"/>
              </a:rPr>
              <a:t>Nancy is a WIOA dislocated worker who was laid off from her job at a medical supply company and is working with a  career counselor on her specific interests. The counselor is aware of a training in her field and after discussing the details and </a:t>
            </a:r>
            <a:r>
              <a:rPr lang="en-US" sz="2400">
                <a:solidFill>
                  <a:srgbClr val="003B5D"/>
                </a:solidFill>
                <a:latin typeface="Century Gothic"/>
              </a:rPr>
              <a:t>completes eligibility </a:t>
            </a:r>
            <a:r>
              <a:rPr lang="en-US" sz="2400" dirty="0">
                <a:solidFill>
                  <a:srgbClr val="003B5D"/>
                </a:solidFill>
                <a:latin typeface="Century Gothic"/>
              </a:rPr>
              <a:t>with her, Nancy is enrolled in the program.</a:t>
            </a:r>
            <a:endParaRPr lang="en-US" sz="2400" dirty="0">
              <a:solidFill>
                <a:srgbClr val="003B5D"/>
              </a:solidFill>
              <a:latin typeface="Century Gothic"/>
              <a:cs typeface="Calibri"/>
            </a:endParaRPr>
          </a:p>
          <a:p>
            <a:r>
              <a:rPr lang="en-US" sz="2400" dirty="0">
                <a:solidFill>
                  <a:srgbClr val="003B5D"/>
                </a:solidFill>
                <a:latin typeface="Century Gothic"/>
              </a:rPr>
              <a:t>Nancy exits the training program and WIOA Dislocated Worker program in January 2024 and gets a job immediately. In August 2024, Nancy moves to another state, buts finds a new job and continues working.</a:t>
            </a:r>
          </a:p>
          <a:p>
            <a:r>
              <a:rPr lang="en-US" sz="2400" dirty="0">
                <a:solidFill>
                  <a:srgbClr val="0000FF"/>
                </a:solidFill>
                <a:latin typeface="Century Gothic"/>
              </a:rPr>
              <a:t>Is Nancy a positive outcome in the Employment Rate 2</a:t>
            </a:r>
            <a:r>
              <a:rPr lang="en-US" sz="2400" baseline="30000" dirty="0">
                <a:solidFill>
                  <a:srgbClr val="0000FF"/>
                </a:solidFill>
                <a:latin typeface="Century Gothic"/>
              </a:rPr>
              <a:t>nd</a:t>
            </a:r>
            <a:r>
              <a:rPr lang="en-US" sz="2400" dirty="0">
                <a:solidFill>
                  <a:srgbClr val="0000FF"/>
                </a:solidFill>
                <a:latin typeface="Century Gothic"/>
              </a:rPr>
              <a:t> Quarter After Exit?   </a:t>
            </a:r>
          </a:p>
          <a:p>
            <a:endParaRPr lang="en-US" sz="2400" dirty="0">
              <a:solidFill>
                <a:srgbClr val="0000FF"/>
              </a:solidFill>
              <a:latin typeface="Century Gothic"/>
            </a:endParaRP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8</a:t>
            </a:fld>
            <a:endParaRPr lang="en-US" dirty="0">
              <a:latin typeface="Century Gothic"/>
            </a:endParaRPr>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777622296"/>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9</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2066706355"/>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2025</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788425"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endParaRPr lang="en-US" sz="1600" b="1">
              <a:solidFill>
                <a:schemeClr val="accent6"/>
              </a:solidFill>
              <a:latin typeface="Century Gothic"/>
              <a:cs typeface="Calibri"/>
            </a:endParaRPr>
          </a:p>
        </p:txBody>
      </p:sp>
      <p:sp>
        <p:nvSpPr>
          <p:cNvPr id="8" name="TextBox 7">
            <a:extLst>
              <a:ext uri="{FF2B5EF4-FFF2-40B4-BE49-F238E27FC236}">
                <a16:creationId xmlns:a16="http://schemas.microsoft.com/office/drawing/2014/main" id="{DDA1EAD8-797F-4C14-A613-E632151D0264}"/>
              </a:ext>
            </a:extLst>
          </p:cNvPr>
          <p:cNvSpPr txBox="1"/>
          <p:nvPr/>
        </p:nvSpPr>
        <p:spPr>
          <a:xfrm>
            <a:off x="2803028" y="233538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4783433"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Tree>
    <p:extLst>
      <p:ext uri="{BB962C8B-B14F-4D97-AF65-F5344CB8AC3E}">
        <p14:creationId xmlns:p14="http://schemas.microsoft.com/office/powerpoint/2010/main" val="60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6151f0571e7ae9a1eae29ca63b11f225">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73640304bb77ae64b651e328f036bc53"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A0DB64-A226-449F-98E7-33C9BDFA1F68}">
  <ds:schemaRefs>
    <ds:schemaRef ds:uri="http://schemas.microsoft.com/office/2006/documentManagement/types"/>
    <ds:schemaRef ds:uri="69eef59b-4fb6-4551-80fa-880d5adf8c10"/>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f8197ce3-f327-445f-9ae6-74b08f5a20a9"/>
    <ds:schemaRef ds:uri="http://www.w3.org/XML/1998/namespace"/>
  </ds:schemaRefs>
</ds:datastoreItem>
</file>

<file path=customXml/itemProps2.xml><?xml version="1.0" encoding="utf-8"?>
<ds:datastoreItem xmlns:ds="http://schemas.openxmlformats.org/officeDocument/2006/customXml" ds:itemID="{DFD53719-307A-463C-AFA4-A715F1D2F28D}">
  <ds:schemaRefs>
    <ds:schemaRef ds:uri="http://schemas.microsoft.com/sharepoint/v3/contenttype/forms"/>
  </ds:schemaRefs>
</ds:datastoreItem>
</file>

<file path=customXml/itemProps3.xml><?xml version="1.0" encoding="utf-8"?>
<ds:datastoreItem xmlns:ds="http://schemas.openxmlformats.org/officeDocument/2006/customXml" ds:itemID="{6784654B-958A-4487-BE2E-ACF93EEEC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9132</TotalTime>
  <Words>4934</Words>
  <Application>Microsoft Office PowerPoint</Application>
  <PresentationFormat>On-screen Show (4:3)</PresentationFormat>
  <Paragraphs>558</Paragraphs>
  <Slides>46</Slides>
  <Notes>37</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Century Gothic</vt:lpstr>
      <vt:lpstr>Courier New</vt:lpstr>
      <vt:lpstr>Georgia</vt:lpstr>
      <vt:lpstr>inherit</vt:lpstr>
      <vt:lpstr>Lucida Grande</vt:lpstr>
      <vt:lpstr>Questrial</vt:lpstr>
      <vt:lpstr>Wingdings</vt:lpstr>
      <vt:lpstr>Office Theme</vt:lpstr>
      <vt:lpstr>PowerPoint Presentation</vt:lpstr>
      <vt:lpstr>PowerPoint Presentation</vt:lpstr>
      <vt:lpstr> </vt:lpstr>
      <vt:lpstr> </vt:lpstr>
      <vt:lpstr>WIOA Performance Indicators</vt:lpstr>
      <vt:lpstr>WIOA Performance Indicators</vt:lpstr>
      <vt:lpstr>WIOA Performance Indicators</vt:lpstr>
      <vt:lpstr>Employment 2nd Quarter After Exit Scenario</vt:lpstr>
      <vt:lpstr>WIOA Performance Indicators</vt:lpstr>
      <vt:lpstr>WIOA Performance Indicators</vt:lpstr>
      <vt:lpstr>Employment 4th Quarter After Exit Scenario</vt:lpstr>
      <vt:lpstr>WIOA Performance Indicators</vt:lpstr>
      <vt:lpstr>WIOA Performance Indicators</vt:lpstr>
      <vt:lpstr>Types of Post Secondary Credentials Credential Attainment</vt:lpstr>
      <vt:lpstr>WIOA Performance Indicators</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 Measurable Skill Gain</vt:lpstr>
      <vt:lpstr>WIOA Performance Indicators</vt:lpstr>
      <vt:lpstr>WIOA Performance Indicators Measurable Skill Gains</vt:lpstr>
      <vt:lpstr>WIOA Performance Indicators Measurable Skill Gains</vt:lpstr>
      <vt:lpstr>WIOA Performance Indicators Tracking Measurable Skill Gains</vt:lpstr>
      <vt:lpstr>PowerPoint Presentation</vt:lpstr>
      <vt:lpstr>PowerPoint Presentation</vt:lpstr>
      <vt:lpstr>Measurable Skill Gain Scenario</vt:lpstr>
      <vt:lpstr>WIOA Performance Indicators Measurable Skill Gains</vt:lpstr>
      <vt:lpstr>PowerPoint Presentation</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Burke, Matthew (DCS)</cp:lastModifiedBy>
  <cp:revision>1294</cp:revision>
  <cp:lastPrinted>2018-09-06T11:57:44Z</cp:lastPrinted>
  <dcterms:created xsi:type="dcterms:W3CDTF">2018-04-17T17:15:10Z</dcterms:created>
  <dcterms:modified xsi:type="dcterms:W3CDTF">2026-05-01T16:15:05Z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