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3.xml" ContentType="application/vnd.openxmlformats-officedocument.theme+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heme/themeOverride1.xml" ContentType="application/vnd.openxmlformats-officedocument.themeOverride+xml"/>
  <Override PartName="/ppt/tags/tag99.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100.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01.xml" ContentType="application/vnd.openxmlformats-officedocument.presentationml.tag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 id="2147483723" r:id="rId5"/>
    <p:sldMasterId id="2147483682" r:id="rId6"/>
  </p:sldMasterIdLst>
  <p:notesMasterIdLst>
    <p:notesMasterId r:id="rId24"/>
  </p:notesMasterIdLst>
  <p:handoutMasterIdLst>
    <p:handoutMasterId r:id="rId25"/>
  </p:handoutMasterIdLst>
  <p:sldIdLst>
    <p:sldId id="257" r:id="rId7"/>
    <p:sldId id="2147472478" r:id="rId8"/>
    <p:sldId id="2147472480" r:id="rId9"/>
    <p:sldId id="2145707232" r:id="rId10"/>
    <p:sldId id="2147472493" r:id="rId11"/>
    <p:sldId id="2147472481" r:id="rId12"/>
    <p:sldId id="2145707927" r:id="rId13"/>
    <p:sldId id="2145707285" r:id="rId14"/>
    <p:sldId id="2145707286" r:id="rId15"/>
    <p:sldId id="2145707287" r:id="rId16"/>
    <p:sldId id="2147472479" r:id="rId17"/>
    <p:sldId id="3937" r:id="rId18"/>
    <p:sldId id="2147472483" r:id="rId19"/>
    <p:sldId id="2147472484" r:id="rId20"/>
    <p:sldId id="2147472489" r:id="rId21"/>
    <p:sldId id="2147472492" r:id="rId22"/>
    <p:sldId id="3936" r:id="rId23"/>
  </p:sldIdLst>
  <p:sldSz cx="12192000" cy="6858000"/>
  <p:notesSz cx="7023100" cy="93091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EB5F20-46B4-DD46-0D63-92C067D1083B}" name="Rubinstein, Jack R (EHS)" initials="JR" userId="S::Jack.R.Rubinstein@mass.gov::87adcdff-6c6e-494c-8f9e-5abc58eed015" providerId="AD"/>
  <p188:author id="{38DEC426-BA25-B238-70B9-13395E385DBA}" name="Towey, Caitlin (EHS)" initials="CT" userId="S::Caitlin.Towey@mass.gov::df2931f4-875e-42ba-9916-4e18338634d0" providerId="AD"/>
  <p188:author id="{41297C28-7D60-5F67-838A-06F28E96BB8F}" name="Lacerda, Guilherme (EHS)" initials="GL" userId="S::Guilherme.Lacerda@mass.gov::023defab-a01b-4269-b614-e289c71aa751" providerId="AD"/>
  <p188:author id="{181D5E29-ACE7-9DD8-8786-09481D642E8D}" name="Chowdhury, Seher (EHS)" initials="SC" userId="S::Seher.Chowdhury@mass.gov::a7910a71-16b6-49ec-8484-133b64a03f7c" providerId="AD"/>
  <p188:author id="{BB4B7F2C-5CF7-B7FF-40F1-FF187B52EBBE}" name="Wachman, Madi Knight (EHS)" initials="W(" userId="S::madeline.k.wachman@mass.gov::a96a078d-559e-468d-82e3-194b2666eee0" providerId="AD"/>
  <p188:author id="{2421A23C-6279-482F-EA8B-F7F4B2699E1B}" name="Konefal, Kaela (EHS)" initials="KK" userId="S::kaela.konefal@mass.gov::965de3c1-0d6a-4537-813a-6816909429ac" providerId="AD"/>
  <p188:author id="{E38CBA4B-6E4D-4467-250B-4EA0C4850CD0}" name="Powell, Michael (EHS)" initials="MP" userId="S::michael.powell@mass.gov::3a85505b-9008-4452-be6e-0713831e7591" providerId="AD"/>
  <p188:author id="{6E79FF4E-59E7-B800-38DB-F8DBC9C4926D}" name="Farlow, Martha (EHS)" initials="FM" userId="S::martha.farlow@mass.gov::4edb9da1-403c-4bb5-a368-317b2388ff7b" providerId="AD"/>
  <p188:author id="{C8417953-778B-C3E4-EC5F-E93EAE74E2FB}" name="Sing, Gary (EHS)" initials="GS" userId="Sing, Gary (EHS)" providerId="None"/>
  <p188:author id="{BAF40A63-AEA1-7C99-D068-6751BA877C47}" name="Robinson, Lee (EHS)" initials="LR" userId="S::Lee.Robinson@mass.gov::59f17166-3fd3-4429-a8ee-0e6cad41e068" providerId="AD"/>
  <p188:author id="{4F462063-33A2-34C5-EF62-CB392A15A14A}" name="Covey, Ty J (EHS)" initials="TC" userId="S::Ty.J.Covey@mass.gov::9aa1e35a-7b34-4a4d-b739-85a36cc39842" providerId="AD"/>
  <p188:author id="{12A78767-6446-0641-DBDB-FFD1E413877C}" name="Kesner, Nicole (EHS)" initials="KN" userId="S::nicole.kesner@mass.gov::92daffd0-f7ab-4a8a-a51f-3e77d1e217d7" providerId="AD"/>
  <p188:author id="{DB9CD469-A614-2E36-8DA9-87D757E8B072}" name="Kirchgasser, Alison (EHS)" initials="AK" userId="S::alison.kirchgasser@mass.gov::7786b70f-2b42-4877-84c9-8d76db4afd4a" providerId="AD"/>
  <p188:author id="{883FF969-522E-247E-F265-61CEA06F7DDE}" name="LaMontagne, Elizabeth M. (EHS)" initials="L(" userId="S::elizabeth.m.lamontagne@mass.gov::2e331e62-6342-4228-a6d5-b8ecaf56eeab" providerId="AD"/>
  <p188:author id="{7D80D572-03B0-258C-1966-E3789F4E2140}" name="Towey, Caitlin (EHS)" initials="TC" userId="S::caitlin.towey@mass.gov::df2931f4-875e-42ba-9916-4e18338634d0" providerId="AD"/>
  <p188:author id="{92B8A375-44C1-114E-A7F3-6BDF95FE86C9}" name="Sawhney, Monica (EHS)" initials="MS" userId="S::monica.sawhney@mass.gov::77cb6393-c0d4-4946-a177-a644bb7c85f1" providerId="AD"/>
  <p188:author id="{B25CD77D-133F-548B-B03C-8611E3D4E25A}" name="Werts, Sabrina (EHS)" initials="SW" userId="S::Sabrina.Werts2@mass.gov::2247bc76-9f22-447d-8d65-4e875956a9e0" providerId="AD"/>
  <p188:author id="{775F9883-C55C-7B74-8761-C9DCA2741280}" name="Levine, Mike (EHS)" initials="ML" userId="S::mike.levine@mass.gov::fd31057d-0fcd-48ce-9827-6667b8a2568d" providerId="AD"/>
  <p188:author id="{7385CC91-8E21-9991-2769-94CA662EA2FF}" name="Wachman, Madi Knight (EHS)" initials="MW" userId="S::Madeline.K.Wachman@mass.gov::a96a078d-559e-468d-82e3-194b2666eee0" providerId="AD"/>
  <p188:author id="{2539B8C0-EB3E-47CD-E423-69FF88917420}" name="Schwarz, Ryan (EHS)" initials="SR" userId="S::ryan.schwarz@mass.gov::c325b500-694a-48a8-89ce-eeeddcff051c" providerId="AD"/>
  <p188:author id="{9C84DFCE-2006-BDE8-8090-6E4E3531E174}" name="Kesner, Nicole (EHS)" initials="NK" userId="S::Nicole.Kesner@mass.gov::92daffd0-f7ab-4a8a-a51f-3e77d1e217d7" providerId="AD"/>
  <p188:author id="{6FDAE9E1-17C8-1E01-325F-4AD80E7EF2E1}" name="Filice, Clara (EHS)" initials="FC" userId="S::clara.filice@mass.gov::eb971bc6-281e-4972-ac12-4d27cb66db03" providerId="AD"/>
  <p188:author id="{C15A46E6-199A-1F96-D1AB-53EDCE764D51}" name="Farlow, Martha (EHS)" initials="" userId="S::Martha.Farlow@mass.gov::4edb9da1-403c-4bb5-a368-317b2388ff7b" providerId="AD"/>
  <p188:author id="{4CAFB4F2-A59A-5AF5-00FD-165DFF918254}" name="Lacerda, Guilherme (EHS)" initials="LG" userId="S::guilherme.lacerda@mass.gov::023defab-a01b-4269-b614-e289c71aa751" providerId="AD"/>
  <p188:author id="{F8F178FC-33B0-4AC2-DFDC-5DEE216E472D}" name="Schwarz, Ryan (EHS)" initials="RS" userId="S::Ryan.Schwarz@mass.gov::c325b500-694a-48a8-89ce-eeeddcff051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3B5A"/>
    <a:srgbClr val="083669"/>
    <a:srgbClr val="2C973E"/>
    <a:srgbClr val="F04C3E"/>
    <a:srgbClr val="F7A59E"/>
    <a:srgbClr val="B2B2B2"/>
    <a:srgbClr val="95CB89"/>
    <a:srgbClr val="C0C0C0"/>
    <a:srgbClr val="91B0FF"/>
    <a:srgbClr val="C7E0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3447" autoAdjust="0"/>
  </p:normalViewPr>
  <p:slideViewPr>
    <p:cSldViewPr snapToGrid="0">
      <p:cViewPr varScale="1">
        <p:scale>
          <a:sx n="59" d="100"/>
          <a:sy n="59" d="100"/>
        </p:scale>
        <p:origin x="940" y="56"/>
      </p:cViewPr>
      <p:guideLst>
        <p:guide orient="horz" pos="2160"/>
        <p:guide pos="3840"/>
      </p:guideLst>
    </p:cSldViewPr>
  </p:slideViewPr>
  <p:outlineViewPr>
    <p:cViewPr>
      <p:scale>
        <a:sx n="33" d="100"/>
        <a:sy n="33" d="100"/>
      </p:scale>
      <p:origin x="0" y="-4324"/>
    </p:cViewPr>
  </p:outlineViewPr>
  <p:notesTextViewPr>
    <p:cViewPr>
      <p:scale>
        <a:sx n="1" d="1"/>
        <a:sy n="1" d="1"/>
      </p:scale>
      <p:origin x="0" y="0"/>
    </p:cViewPr>
  </p:notesTextViewPr>
  <p:notesViewPr>
    <p:cSldViewPr snapToGrid="0">
      <p:cViewPr>
        <p:scale>
          <a:sx n="1" d="2"/>
          <a:sy n="1" d="2"/>
        </p:scale>
        <p:origin x="0" y="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nefal, Kaela (EHS)" userId="965de3c1-0d6a-4537-813a-6816909429ac" providerId="ADAL" clId="{7AF8A781-DDB7-4D06-A246-9631B97F2CCC}"/>
    <pc:docChg chg="custSel modSld">
      <pc:chgData name="Konefal, Kaela (EHS)" userId="965de3c1-0d6a-4537-813a-6816909429ac" providerId="ADAL" clId="{7AF8A781-DDB7-4D06-A246-9631B97F2CCC}" dt="2026-04-02T17:26:43.883" v="73" actId="20577"/>
      <pc:docMkLst>
        <pc:docMk/>
      </pc:docMkLst>
      <pc:sldChg chg="delSp modSp mod">
        <pc:chgData name="Konefal, Kaela (EHS)" userId="965de3c1-0d6a-4537-813a-6816909429ac" providerId="ADAL" clId="{7AF8A781-DDB7-4D06-A246-9631B97F2CCC}" dt="2026-04-02T17:25:58.420" v="28" actId="20577"/>
        <pc:sldMkLst>
          <pc:docMk/>
          <pc:sldMk cId="429552792" sldId="2145707232"/>
        </pc:sldMkLst>
        <pc:spChg chg="del">
          <ac:chgData name="Konefal, Kaela (EHS)" userId="965de3c1-0d6a-4537-813a-6816909429ac" providerId="ADAL" clId="{7AF8A781-DDB7-4D06-A246-9631B97F2CCC}" dt="2026-04-02T17:25:34.104" v="20" actId="21"/>
          <ac:spMkLst>
            <pc:docMk/>
            <pc:sldMk cId="429552792" sldId="2145707232"/>
            <ac:spMk id="13" creationId="{7B6985DC-69B9-4513-8D99-F37C7B27AE8B}"/>
          </ac:spMkLst>
        </pc:spChg>
        <pc:spChg chg="mod">
          <ac:chgData name="Konefal, Kaela (EHS)" userId="965de3c1-0d6a-4537-813a-6816909429ac" providerId="ADAL" clId="{7AF8A781-DDB7-4D06-A246-9631B97F2CCC}" dt="2026-04-02T17:25:18.778" v="11" actId="20577"/>
          <ac:spMkLst>
            <pc:docMk/>
            <pc:sldMk cId="429552792" sldId="2145707232"/>
            <ac:spMk id="15" creationId="{912B0309-8A3D-B847-9256-184EBCE10460}"/>
          </ac:spMkLst>
        </pc:spChg>
        <pc:spChg chg="mod">
          <ac:chgData name="Konefal, Kaela (EHS)" userId="965de3c1-0d6a-4537-813a-6816909429ac" providerId="ADAL" clId="{7AF8A781-DDB7-4D06-A246-9631B97F2CCC}" dt="2026-04-02T17:25:58.420" v="28" actId="20577"/>
          <ac:spMkLst>
            <pc:docMk/>
            <pc:sldMk cId="429552792" sldId="2145707232"/>
            <ac:spMk id="59" creationId="{E1BA053D-601E-43B1-946C-54291BB76787}"/>
          </ac:spMkLst>
        </pc:spChg>
      </pc:sldChg>
      <pc:sldChg chg="delSp modSp mod">
        <pc:chgData name="Konefal, Kaela (EHS)" userId="965de3c1-0d6a-4537-813a-6816909429ac" providerId="ADAL" clId="{7AF8A781-DDB7-4D06-A246-9631B97F2CCC}" dt="2026-04-02T17:26:26.217" v="55" actId="20577"/>
        <pc:sldMkLst>
          <pc:docMk/>
          <pc:sldMk cId="1067660627" sldId="2145707285"/>
        </pc:sldMkLst>
        <pc:spChg chg="mod">
          <ac:chgData name="Konefal, Kaela (EHS)" userId="965de3c1-0d6a-4537-813a-6816909429ac" providerId="ADAL" clId="{7AF8A781-DDB7-4D06-A246-9631B97F2CCC}" dt="2026-04-02T17:26:26.217" v="55" actId="20577"/>
          <ac:spMkLst>
            <pc:docMk/>
            <pc:sldMk cId="1067660627" sldId="2145707285"/>
            <ac:spMk id="13" creationId="{9F3EF169-03D5-425C-BE6F-55F9E5CB8459}"/>
          </ac:spMkLst>
        </pc:spChg>
        <pc:spChg chg="del">
          <ac:chgData name="Konefal, Kaela (EHS)" userId="965de3c1-0d6a-4537-813a-6816909429ac" providerId="ADAL" clId="{7AF8A781-DDB7-4D06-A246-9631B97F2CCC}" dt="2026-04-02T17:26:23.521" v="47" actId="21"/>
          <ac:spMkLst>
            <pc:docMk/>
            <pc:sldMk cId="1067660627" sldId="2145707285"/>
            <ac:spMk id="14" creationId="{A5BFB21C-102A-4FA8-BC21-7468F9797C1A}"/>
          </ac:spMkLst>
        </pc:spChg>
      </pc:sldChg>
      <pc:sldChg chg="delSp modSp mod">
        <pc:chgData name="Konefal, Kaela (EHS)" userId="965de3c1-0d6a-4537-813a-6816909429ac" providerId="ADAL" clId="{7AF8A781-DDB7-4D06-A246-9631B97F2CCC}" dt="2026-04-02T17:26:33.996" v="64" actId="20577"/>
        <pc:sldMkLst>
          <pc:docMk/>
          <pc:sldMk cId="190090741" sldId="2145707286"/>
        </pc:sldMkLst>
        <pc:spChg chg="del">
          <ac:chgData name="Konefal, Kaela (EHS)" userId="965de3c1-0d6a-4537-813a-6816909429ac" providerId="ADAL" clId="{7AF8A781-DDB7-4D06-A246-9631B97F2CCC}" dt="2026-04-02T17:26:30.485" v="56" actId="21"/>
          <ac:spMkLst>
            <pc:docMk/>
            <pc:sldMk cId="190090741" sldId="2145707286"/>
            <ac:spMk id="10" creationId="{97C2EF65-F2E4-48A1-8487-25D4786A29C1}"/>
          </ac:spMkLst>
        </pc:spChg>
        <pc:spChg chg="mod">
          <ac:chgData name="Konefal, Kaela (EHS)" userId="965de3c1-0d6a-4537-813a-6816909429ac" providerId="ADAL" clId="{7AF8A781-DDB7-4D06-A246-9631B97F2CCC}" dt="2026-04-02T17:26:33.996" v="64" actId="20577"/>
          <ac:spMkLst>
            <pc:docMk/>
            <pc:sldMk cId="190090741" sldId="2145707286"/>
            <ac:spMk id="11" creationId="{170FE9D4-9E61-4807-ADCD-69F0FB0F20DD}"/>
          </ac:spMkLst>
        </pc:spChg>
      </pc:sldChg>
      <pc:sldChg chg="delSp modSp mod">
        <pc:chgData name="Konefal, Kaela (EHS)" userId="965de3c1-0d6a-4537-813a-6816909429ac" providerId="ADAL" clId="{7AF8A781-DDB7-4D06-A246-9631B97F2CCC}" dt="2026-04-02T17:26:43.883" v="73" actId="20577"/>
        <pc:sldMkLst>
          <pc:docMk/>
          <pc:sldMk cId="3359490524" sldId="2145707287"/>
        </pc:sldMkLst>
        <pc:spChg chg="mod">
          <ac:chgData name="Konefal, Kaela (EHS)" userId="965de3c1-0d6a-4537-813a-6816909429ac" providerId="ADAL" clId="{7AF8A781-DDB7-4D06-A246-9631B97F2CCC}" dt="2026-04-02T17:26:43.883" v="73" actId="20577"/>
          <ac:spMkLst>
            <pc:docMk/>
            <pc:sldMk cId="3359490524" sldId="2145707287"/>
            <ac:spMk id="11" creationId="{EE2A99F4-169A-4283-A199-98A225FD0080}"/>
          </ac:spMkLst>
        </pc:spChg>
        <pc:spChg chg="del">
          <ac:chgData name="Konefal, Kaela (EHS)" userId="965de3c1-0d6a-4537-813a-6816909429ac" providerId="ADAL" clId="{7AF8A781-DDB7-4D06-A246-9631B97F2CCC}" dt="2026-04-02T17:26:41.013" v="65" actId="21"/>
          <ac:spMkLst>
            <pc:docMk/>
            <pc:sldMk cId="3359490524" sldId="2145707287"/>
            <ac:spMk id="14" creationId="{6C244A7D-1938-4E35-9691-EB2B18662478}"/>
          </ac:spMkLst>
        </pc:spChg>
      </pc:sldChg>
      <pc:sldChg chg="delSp modSp mod">
        <pc:chgData name="Konefal, Kaela (EHS)" userId="965de3c1-0d6a-4537-813a-6816909429ac" providerId="ADAL" clId="{7AF8A781-DDB7-4D06-A246-9631B97F2CCC}" dt="2026-04-02T17:26:17.305" v="46" actId="21"/>
        <pc:sldMkLst>
          <pc:docMk/>
          <pc:sldMk cId="1974156974" sldId="2147472481"/>
        </pc:sldMkLst>
        <pc:spChg chg="mod">
          <ac:chgData name="Konefal, Kaela (EHS)" userId="965de3c1-0d6a-4537-813a-6816909429ac" providerId="ADAL" clId="{7AF8A781-DDB7-4D06-A246-9631B97F2CCC}" dt="2026-04-02T17:26:14.265" v="45" actId="20577"/>
          <ac:spMkLst>
            <pc:docMk/>
            <pc:sldMk cId="1974156974" sldId="2147472481"/>
            <ac:spMk id="8" creationId="{7976FD58-2ED6-4D33-9C80-AFFD9E45E7B4}"/>
          </ac:spMkLst>
        </pc:spChg>
        <pc:spChg chg="del">
          <ac:chgData name="Konefal, Kaela (EHS)" userId="965de3c1-0d6a-4537-813a-6816909429ac" providerId="ADAL" clId="{7AF8A781-DDB7-4D06-A246-9631B97F2CCC}" dt="2026-04-02T17:26:17.305" v="46" actId="21"/>
          <ac:spMkLst>
            <pc:docMk/>
            <pc:sldMk cId="1974156974" sldId="2147472481"/>
            <ac:spMk id="10" creationId="{9A1D6912-E8AF-4F0C-BDB0-C5F2788A5799}"/>
          </ac:spMkLst>
        </pc:spChg>
      </pc:sldChg>
      <pc:sldChg chg="delSp modSp mod">
        <pc:chgData name="Konefal, Kaela (EHS)" userId="965de3c1-0d6a-4537-813a-6816909429ac" providerId="ADAL" clId="{7AF8A781-DDB7-4D06-A246-9631B97F2CCC}" dt="2026-04-02T17:26:08.094" v="37" actId="20577"/>
        <pc:sldMkLst>
          <pc:docMk/>
          <pc:sldMk cId="2813553674" sldId="2147472493"/>
        </pc:sldMkLst>
        <pc:spChg chg="del">
          <ac:chgData name="Konefal, Kaela (EHS)" userId="965de3c1-0d6a-4537-813a-6816909429ac" providerId="ADAL" clId="{7AF8A781-DDB7-4D06-A246-9631B97F2CCC}" dt="2026-04-02T17:26:04.257" v="29" actId="21"/>
          <ac:spMkLst>
            <pc:docMk/>
            <pc:sldMk cId="2813553674" sldId="2147472493"/>
            <ac:spMk id="13" creationId="{23F5EBB1-E3AC-6A2D-CB17-4A2905555A3F}"/>
          </ac:spMkLst>
        </pc:spChg>
        <pc:spChg chg="mod">
          <ac:chgData name="Konefal, Kaela (EHS)" userId="965de3c1-0d6a-4537-813a-6816909429ac" providerId="ADAL" clId="{7AF8A781-DDB7-4D06-A246-9631B97F2CCC}" dt="2026-04-02T17:25:24.704" v="19" actId="20577"/>
          <ac:spMkLst>
            <pc:docMk/>
            <pc:sldMk cId="2813553674" sldId="2147472493"/>
            <ac:spMk id="15" creationId="{083FB205-DE7B-F5E7-00F9-45AD17D9D2A9}"/>
          </ac:spMkLst>
        </pc:spChg>
        <pc:spChg chg="mod">
          <ac:chgData name="Konefal, Kaela (EHS)" userId="965de3c1-0d6a-4537-813a-6816909429ac" providerId="ADAL" clId="{7AF8A781-DDB7-4D06-A246-9631B97F2CCC}" dt="2026-04-02T17:26:08.094" v="37" actId="20577"/>
          <ac:spMkLst>
            <pc:docMk/>
            <pc:sldMk cId="2813553674" sldId="2147472493"/>
            <ac:spMk id="59" creationId="{ACD0F4AA-70E4-4BFF-1C06-1D6741832F6A}"/>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CC4B29-3EF3-49C6-876D-16B15ECEFD02}" type="doc">
      <dgm:prSet loTypeId="urn:microsoft.com/office/officeart/2005/8/layout/hProcess9" loCatId="process" qsTypeId="urn:microsoft.com/office/officeart/2005/8/quickstyle/simple1" qsCatId="simple" csTypeId="urn:microsoft.com/office/officeart/2005/8/colors/accent4_1" csCatId="accent4" phldr="1"/>
      <dgm:spPr/>
      <dgm:t>
        <a:bodyPr/>
        <a:lstStyle/>
        <a:p>
          <a:endParaRPr lang="en-US"/>
        </a:p>
      </dgm:t>
    </dgm:pt>
    <dgm:pt modelId="{6BF10C5A-BBC5-4E77-8A64-2B8C9A1EA813}">
      <dgm:prSet phldrT="[Text]" phldr="0"/>
      <dgm:spPr/>
      <dgm:t>
        <a:bodyPr/>
        <a:lstStyle/>
        <a:p>
          <a:pPr rtl="0"/>
          <a:r>
            <a:rPr lang="en-US" b="1">
              <a:latin typeface="Arial" panose="020B0604020202020204"/>
            </a:rPr>
            <a:t>Fall 2025</a:t>
          </a:r>
          <a:r>
            <a:rPr lang="en-US">
              <a:latin typeface="Arial" panose="020B0604020202020204"/>
            </a:rPr>
            <a:t>  </a:t>
          </a:r>
        </a:p>
        <a:p>
          <a:pPr rtl="0"/>
          <a:r>
            <a:rPr lang="en-US">
              <a:latin typeface="Arial" panose="020B0604020202020204"/>
            </a:rPr>
            <a:t>1115 Roadmap Release</a:t>
          </a:r>
        </a:p>
      </dgm:t>
    </dgm:pt>
    <dgm:pt modelId="{E5CD7656-E8B4-411F-8E8A-FDC75DF16658}" type="parTrans" cxnId="{B9C76053-9F1E-4790-ADE4-9FEEA7D38B3F}">
      <dgm:prSet/>
      <dgm:spPr/>
      <dgm:t>
        <a:bodyPr/>
        <a:lstStyle/>
        <a:p>
          <a:endParaRPr lang="en-US"/>
        </a:p>
      </dgm:t>
    </dgm:pt>
    <dgm:pt modelId="{30B3861E-C14F-4FB9-81DF-0E15BCFD6A64}" type="sibTrans" cxnId="{B9C76053-9F1E-4790-ADE4-9FEEA7D38B3F}">
      <dgm:prSet/>
      <dgm:spPr/>
      <dgm:t>
        <a:bodyPr/>
        <a:lstStyle/>
        <a:p>
          <a:endParaRPr lang="en-US"/>
        </a:p>
      </dgm:t>
    </dgm:pt>
    <dgm:pt modelId="{5C3304F4-C579-4240-BFEE-2440A1D3DA0C}">
      <dgm:prSet phldrT="[Text]" phldr="0" custT="1"/>
      <dgm:spPr/>
      <dgm:t>
        <a:bodyPr/>
        <a:lstStyle/>
        <a:p>
          <a:pPr rtl="0"/>
          <a:r>
            <a:rPr lang="en-US" sz="1200" b="1" kern="1200">
              <a:latin typeface="Arial" panose="020B0604020202020204"/>
            </a:rPr>
            <a:t>Q4 ‘25 through Spring ‘26 </a:t>
          </a:r>
          <a:br>
            <a:rPr lang="en-US" sz="1200" b="1" kern="1200">
              <a:latin typeface="Arial" panose="020B0604020202020204"/>
            </a:rPr>
          </a:br>
          <a:r>
            <a:rPr lang="en-US" sz="1200" kern="1200">
              <a:latin typeface="Arial" panose="020B0604020202020204"/>
              <a:ea typeface="+mn-ea"/>
              <a:cs typeface="+mn-cs"/>
            </a:rPr>
            <a:t>Public input and feedback</a:t>
          </a:r>
          <a:r>
            <a:rPr lang="en-US" sz="1200" kern="1200">
              <a:latin typeface="Arial" panose="020B0604020202020204"/>
            </a:rPr>
            <a:t>, ongoing policy</a:t>
          </a:r>
          <a:r>
            <a:rPr lang="en-US" sz="1200" b="0" kern="1200">
              <a:latin typeface="Arial" panose="020B0604020202020204"/>
            </a:rPr>
            <a:t> development and planning</a:t>
          </a:r>
          <a:endParaRPr lang="en-US" sz="1200" b="1" kern="1200">
            <a:latin typeface="Arial" panose="020B0604020202020204"/>
          </a:endParaRPr>
        </a:p>
      </dgm:t>
    </dgm:pt>
    <dgm:pt modelId="{58E221BA-7069-4368-A116-BFEAC2C262F6}" type="parTrans" cxnId="{80BC853E-0BBC-4841-BA27-9D817C8F5527}">
      <dgm:prSet/>
      <dgm:spPr/>
      <dgm:t>
        <a:bodyPr/>
        <a:lstStyle/>
        <a:p>
          <a:endParaRPr lang="en-US"/>
        </a:p>
      </dgm:t>
    </dgm:pt>
    <dgm:pt modelId="{B66139A6-50E3-457E-A58A-DA70E649C0B6}" type="sibTrans" cxnId="{80BC853E-0BBC-4841-BA27-9D817C8F5527}">
      <dgm:prSet/>
      <dgm:spPr/>
      <dgm:t>
        <a:bodyPr/>
        <a:lstStyle/>
        <a:p>
          <a:endParaRPr lang="en-US"/>
        </a:p>
      </dgm:t>
    </dgm:pt>
    <dgm:pt modelId="{B7785BDC-E4BE-43E7-81A1-1CBC771BE907}">
      <dgm:prSet phldrT="[Text]" phldr="0"/>
      <dgm:spPr/>
      <dgm:t>
        <a:bodyPr/>
        <a:lstStyle/>
        <a:p>
          <a:pPr rtl="0"/>
          <a:r>
            <a:rPr lang="en-US" b="1">
              <a:latin typeface="Arial" panose="020B0604020202020204"/>
            </a:rPr>
            <a:t>Summer/Fall 2026 </a:t>
          </a:r>
          <a:r>
            <a:rPr lang="en-US">
              <a:latin typeface="Arial" panose="020B0604020202020204"/>
            </a:rPr>
            <a:t> </a:t>
          </a:r>
        </a:p>
        <a:p>
          <a:pPr rtl="0"/>
          <a:r>
            <a:rPr lang="en-US">
              <a:latin typeface="Arial" panose="020B0604020202020204"/>
            </a:rPr>
            <a:t>1115 Extension Request posted for public comment </a:t>
          </a:r>
          <a:endParaRPr lang="en-US"/>
        </a:p>
      </dgm:t>
    </dgm:pt>
    <dgm:pt modelId="{4A2A744B-A5DF-4DFA-B6ED-4747AA49BB4B}" type="parTrans" cxnId="{1BF4428C-E3D7-4532-9EAD-646EA025148A}">
      <dgm:prSet/>
      <dgm:spPr/>
      <dgm:t>
        <a:bodyPr/>
        <a:lstStyle/>
        <a:p>
          <a:endParaRPr lang="en-US"/>
        </a:p>
      </dgm:t>
    </dgm:pt>
    <dgm:pt modelId="{739B0ED6-A7E7-415B-A795-4B8F69A9831A}" type="sibTrans" cxnId="{1BF4428C-E3D7-4532-9EAD-646EA025148A}">
      <dgm:prSet/>
      <dgm:spPr/>
      <dgm:t>
        <a:bodyPr/>
        <a:lstStyle/>
        <a:p>
          <a:endParaRPr lang="en-US"/>
        </a:p>
      </dgm:t>
    </dgm:pt>
    <dgm:pt modelId="{64C6EEC1-FEB7-4C5C-969E-18C33B505829}">
      <dgm:prSet phldr="0"/>
      <dgm:spPr/>
      <dgm:t>
        <a:bodyPr/>
        <a:lstStyle/>
        <a:p>
          <a:pPr rtl="0"/>
          <a:r>
            <a:rPr lang="en-US" b="1">
              <a:latin typeface="+mj-lt"/>
              <a:ea typeface="Calibri"/>
              <a:cs typeface="Calibri"/>
            </a:rPr>
            <a:t>Q4 2026</a:t>
          </a:r>
          <a:r>
            <a:rPr lang="en-US">
              <a:latin typeface="+mj-lt"/>
              <a:ea typeface="Calibri"/>
              <a:cs typeface="Calibri"/>
            </a:rPr>
            <a:t>  </a:t>
          </a:r>
        </a:p>
        <a:p>
          <a:pPr rtl="0"/>
          <a:r>
            <a:rPr lang="en-US">
              <a:latin typeface="Arial" panose="020B0604020202020204"/>
            </a:rPr>
            <a:t>1115 Extension Request finalized and submitted to CMS </a:t>
          </a:r>
          <a:endParaRPr lang="en-US">
            <a:latin typeface="Calibri"/>
            <a:ea typeface="Calibri"/>
            <a:cs typeface="Calibri"/>
          </a:endParaRPr>
        </a:p>
      </dgm:t>
    </dgm:pt>
    <dgm:pt modelId="{D9889CD2-96D8-4B6B-A2F0-FD37240A92A4}" type="parTrans" cxnId="{4D8F9603-A166-4B83-8D53-A98BC9AD2F5D}">
      <dgm:prSet/>
      <dgm:spPr/>
      <dgm:t>
        <a:bodyPr/>
        <a:lstStyle/>
        <a:p>
          <a:endParaRPr lang="en-US"/>
        </a:p>
      </dgm:t>
    </dgm:pt>
    <dgm:pt modelId="{EFB791C8-3871-442F-8B8A-E270A4D9A0F2}" type="sibTrans" cxnId="{4D8F9603-A166-4B83-8D53-A98BC9AD2F5D}">
      <dgm:prSet/>
      <dgm:spPr/>
      <dgm:t>
        <a:bodyPr/>
        <a:lstStyle/>
        <a:p>
          <a:endParaRPr lang="en-US"/>
        </a:p>
      </dgm:t>
    </dgm:pt>
    <dgm:pt modelId="{3D45461C-DFCB-46C3-9DF1-85A9805FDF75}">
      <dgm:prSet phldr="0"/>
      <dgm:spPr/>
      <dgm:t>
        <a:bodyPr/>
        <a:lstStyle/>
        <a:p>
          <a:pPr rtl="0"/>
          <a:r>
            <a:rPr lang="en-US" b="1">
              <a:latin typeface="+mj-lt"/>
              <a:ea typeface="Calibri"/>
              <a:cs typeface="Calibri"/>
            </a:rPr>
            <a:t>2027 </a:t>
          </a:r>
        </a:p>
        <a:p>
          <a:pPr rtl="0"/>
          <a:r>
            <a:rPr lang="en-US">
              <a:latin typeface="Arial" panose="020B0604020202020204"/>
            </a:rPr>
            <a:t>Negotiation with CMS </a:t>
          </a:r>
        </a:p>
      </dgm:t>
    </dgm:pt>
    <dgm:pt modelId="{A7F97153-79B2-45E9-A0DA-D2C6F78F13B8}" type="parTrans" cxnId="{A1919865-49C9-433E-9B0E-EAA962ACC5FF}">
      <dgm:prSet/>
      <dgm:spPr/>
      <dgm:t>
        <a:bodyPr/>
        <a:lstStyle/>
        <a:p>
          <a:endParaRPr lang="en-US"/>
        </a:p>
      </dgm:t>
    </dgm:pt>
    <dgm:pt modelId="{90DCED27-7620-4F72-822F-BDADB8A083F2}" type="sibTrans" cxnId="{A1919865-49C9-433E-9B0E-EAA962ACC5FF}">
      <dgm:prSet/>
      <dgm:spPr/>
      <dgm:t>
        <a:bodyPr/>
        <a:lstStyle/>
        <a:p>
          <a:endParaRPr lang="en-US"/>
        </a:p>
      </dgm:t>
    </dgm:pt>
    <dgm:pt modelId="{D6B85F5E-3A34-462A-8E00-2217AE458103}">
      <dgm:prSet phldr="0"/>
      <dgm:spPr/>
      <dgm:t>
        <a:bodyPr/>
        <a:lstStyle/>
        <a:p>
          <a:pPr rtl="0"/>
          <a:r>
            <a:rPr lang="en-US" b="1">
              <a:latin typeface="Arial" panose="020B0604020202020204"/>
            </a:rPr>
            <a:t>2028 </a:t>
          </a:r>
        </a:p>
        <a:p>
          <a:pPr rtl="0"/>
          <a:r>
            <a:rPr lang="en-US">
              <a:latin typeface="Arial" panose="020B0604020202020204"/>
            </a:rPr>
            <a:t>Next 1115 Demonstration Begins</a:t>
          </a:r>
        </a:p>
      </dgm:t>
    </dgm:pt>
    <dgm:pt modelId="{F0B44101-DBB8-4F39-8D6A-2D60932DE834}" type="parTrans" cxnId="{FE181677-AB09-4A54-BAF5-DEC2E1319526}">
      <dgm:prSet/>
      <dgm:spPr/>
      <dgm:t>
        <a:bodyPr/>
        <a:lstStyle/>
        <a:p>
          <a:endParaRPr lang="en-US"/>
        </a:p>
      </dgm:t>
    </dgm:pt>
    <dgm:pt modelId="{A9B741E5-2D21-4173-8060-74796D89E834}" type="sibTrans" cxnId="{FE181677-AB09-4A54-BAF5-DEC2E1319526}">
      <dgm:prSet/>
      <dgm:spPr/>
      <dgm:t>
        <a:bodyPr/>
        <a:lstStyle/>
        <a:p>
          <a:endParaRPr lang="en-US"/>
        </a:p>
      </dgm:t>
    </dgm:pt>
    <dgm:pt modelId="{CF29069D-9439-4164-BEE7-5AC201B5D11B}" type="pres">
      <dgm:prSet presAssocID="{AFCC4B29-3EF3-49C6-876D-16B15ECEFD02}" presName="CompostProcess" presStyleCnt="0">
        <dgm:presLayoutVars>
          <dgm:dir/>
          <dgm:resizeHandles val="exact"/>
        </dgm:presLayoutVars>
      </dgm:prSet>
      <dgm:spPr/>
    </dgm:pt>
    <dgm:pt modelId="{F0B94A37-3E94-4ABB-A1D4-DDBD6723761A}" type="pres">
      <dgm:prSet presAssocID="{AFCC4B29-3EF3-49C6-876D-16B15ECEFD02}" presName="arrow" presStyleLbl="bgShp" presStyleIdx="0" presStyleCnt="1"/>
      <dgm:spPr/>
    </dgm:pt>
    <dgm:pt modelId="{E25B78C9-853B-4F5D-98A9-AC2CED111408}" type="pres">
      <dgm:prSet presAssocID="{AFCC4B29-3EF3-49C6-876D-16B15ECEFD02}" presName="linearProcess" presStyleCnt="0"/>
      <dgm:spPr/>
    </dgm:pt>
    <dgm:pt modelId="{9C70BD3F-C082-4A45-A0A6-B16FA7B90298}" type="pres">
      <dgm:prSet presAssocID="{6BF10C5A-BBC5-4E77-8A64-2B8C9A1EA813}" presName="textNode" presStyleLbl="node1" presStyleIdx="0" presStyleCnt="6">
        <dgm:presLayoutVars>
          <dgm:bulletEnabled val="1"/>
        </dgm:presLayoutVars>
      </dgm:prSet>
      <dgm:spPr/>
    </dgm:pt>
    <dgm:pt modelId="{B0913FB1-C22F-4733-BE7C-28DEAE036630}" type="pres">
      <dgm:prSet presAssocID="{30B3861E-C14F-4FB9-81DF-0E15BCFD6A64}" presName="sibTrans" presStyleCnt="0"/>
      <dgm:spPr/>
    </dgm:pt>
    <dgm:pt modelId="{2626301A-2FB9-4CEF-99AE-0165E08B1BC1}" type="pres">
      <dgm:prSet presAssocID="{5C3304F4-C579-4240-BFEE-2440A1D3DA0C}" presName="textNode" presStyleLbl="node1" presStyleIdx="1" presStyleCnt="6">
        <dgm:presLayoutVars>
          <dgm:bulletEnabled val="1"/>
        </dgm:presLayoutVars>
      </dgm:prSet>
      <dgm:spPr/>
    </dgm:pt>
    <dgm:pt modelId="{ADBE3DDA-58AD-47AB-BD0A-F0578A10429F}" type="pres">
      <dgm:prSet presAssocID="{B66139A6-50E3-457E-A58A-DA70E649C0B6}" presName="sibTrans" presStyleCnt="0"/>
      <dgm:spPr/>
    </dgm:pt>
    <dgm:pt modelId="{79853A8F-0E00-41B5-AADD-54744C3E3A36}" type="pres">
      <dgm:prSet presAssocID="{B7785BDC-E4BE-43E7-81A1-1CBC771BE907}" presName="textNode" presStyleLbl="node1" presStyleIdx="2" presStyleCnt="6">
        <dgm:presLayoutVars>
          <dgm:bulletEnabled val="1"/>
        </dgm:presLayoutVars>
      </dgm:prSet>
      <dgm:spPr/>
    </dgm:pt>
    <dgm:pt modelId="{5DF86B63-6983-43DD-BE38-135FBB34CA47}" type="pres">
      <dgm:prSet presAssocID="{739B0ED6-A7E7-415B-A795-4B8F69A9831A}" presName="sibTrans" presStyleCnt="0"/>
      <dgm:spPr/>
    </dgm:pt>
    <dgm:pt modelId="{7F97CF07-2C77-4F7B-8523-D9735BD6CE3A}" type="pres">
      <dgm:prSet presAssocID="{64C6EEC1-FEB7-4C5C-969E-18C33B505829}" presName="textNode" presStyleLbl="node1" presStyleIdx="3" presStyleCnt="6">
        <dgm:presLayoutVars>
          <dgm:bulletEnabled val="1"/>
        </dgm:presLayoutVars>
      </dgm:prSet>
      <dgm:spPr/>
    </dgm:pt>
    <dgm:pt modelId="{B66B4D8B-0DE2-4CAF-B5BB-55F29F17D79F}" type="pres">
      <dgm:prSet presAssocID="{EFB791C8-3871-442F-8B8A-E270A4D9A0F2}" presName="sibTrans" presStyleCnt="0"/>
      <dgm:spPr/>
    </dgm:pt>
    <dgm:pt modelId="{A0AF6FE5-5DB0-4241-888D-0B05680D6C7D}" type="pres">
      <dgm:prSet presAssocID="{3D45461C-DFCB-46C3-9DF1-85A9805FDF75}" presName="textNode" presStyleLbl="node1" presStyleIdx="4" presStyleCnt="6">
        <dgm:presLayoutVars>
          <dgm:bulletEnabled val="1"/>
        </dgm:presLayoutVars>
      </dgm:prSet>
      <dgm:spPr/>
    </dgm:pt>
    <dgm:pt modelId="{EB699F44-C13F-4A0A-8571-15CFA996C877}" type="pres">
      <dgm:prSet presAssocID="{90DCED27-7620-4F72-822F-BDADB8A083F2}" presName="sibTrans" presStyleCnt="0"/>
      <dgm:spPr/>
    </dgm:pt>
    <dgm:pt modelId="{BD1F0CF1-3913-430F-8536-766F8F0B2F78}" type="pres">
      <dgm:prSet presAssocID="{D6B85F5E-3A34-462A-8E00-2217AE458103}" presName="textNode" presStyleLbl="node1" presStyleIdx="5" presStyleCnt="6">
        <dgm:presLayoutVars>
          <dgm:bulletEnabled val="1"/>
        </dgm:presLayoutVars>
      </dgm:prSet>
      <dgm:spPr/>
    </dgm:pt>
  </dgm:ptLst>
  <dgm:cxnLst>
    <dgm:cxn modelId="{4D8F9603-A166-4B83-8D53-A98BC9AD2F5D}" srcId="{AFCC4B29-3EF3-49C6-876D-16B15ECEFD02}" destId="{64C6EEC1-FEB7-4C5C-969E-18C33B505829}" srcOrd="3" destOrd="0" parTransId="{D9889CD2-96D8-4B6B-A2F0-FD37240A92A4}" sibTransId="{EFB791C8-3871-442F-8B8A-E270A4D9A0F2}"/>
    <dgm:cxn modelId="{F0A91D0E-D616-4800-8AA2-11EA0F855829}" type="presOf" srcId="{D6B85F5E-3A34-462A-8E00-2217AE458103}" destId="{BD1F0CF1-3913-430F-8536-766F8F0B2F78}" srcOrd="0" destOrd="0" presId="urn:microsoft.com/office/officeart/2005/8/layout/hProcess9"/>
    <dgm:cxn modelId="{90E38C38-5DCD-41E6-A445-F244265231B7}" type="presOf" srcId="{64C6EEC1-FEB7-4C5C-969E-18C33B505829}" destId="{7F97CF07-2C77-4F7B-8523-D9735BD6CE3A}" srcOrd="0" destOrd="0" presId="urn:microsoft.com/office/officeart/2005/8/layout/hProcess9"/>
    <dgm:cxn modelId="{80BC853E-0BBC-4841-BA27-9D817C8F5527}" srcId="{AFCC4B29-3EF3-49C6-876D-16B15ECEFD02}" destId="{5C3304F4-C579-4240-BFEE-2440A1D3DA0C}" srcOrd="1" destOrd="0" parTransId="{58E221BA-7069-4368-A116-BFEAC2C262F6}" sibTransId="{B66139A6-50E3-457E-A58A-DA70E649C0B6}"/>
    <dgm:cxn modelId="{A1919865-49C9-433E-9B0E-EAA962ACC5FF}" srcId="{AFCC4B29-3EF3-49C6-876D-16B15ECEFD02}" destId="{3D45461C-DFCB-46C3-9DF1-85A9805FDF75}" srcOrd="4" destOrd="0" parTransId="{A7F97153-79B2-45E9-A0DA-D2C6F78F13B8}" sibTransId="{90DCED27-7620-4F72-822F-BDADB8A083F2}"/>
    <dgm:cxn modelId="{B9C76053-9F1E-4790-ADE4-9FEEA7D38B3F}" srcId="{AFCC4B29-3EF3-49C6-876D-16B15ECEFD02}" destId="{6BF10C5A-BBC5-4E77-8A64-2B8C9A1EA813}" srcOrd="0" destOrd="0" parTransId="{E5CD7656-E8B4-411F-8E8A-FDC75DF16658}" sibTransId="{30B3861E-C14F-4FB9-81DF-0E15BCFD6A64}"/>
    <dgm:cxn modelId="{FE181677-AB09-4A54-BAF5-DEC2E1319526}" srcId="{AFCC4B29-3EF3-49C6-876D-16B15ECEFD02}" destId="{D6B85F5E-3A34-462A-8E00-2217AE458103}" srcOrd="5" destOrd="0" parTransId="{F0B44101-DBB8-4F39-8D6A-2D60932DE834}" sibTransId="{A9B741E5-2D21-4173-8060-74796D89E834}"/>
    <dgm:cxn modelId="{099B5D59-183B-4A05-BD1A-821BFAC1C8BE}" type="presOf" srcId="{5C3304F4-C579-4240-BFEE-2440A1D3DA0C}" destId="{2626301A-2FB9-4CEF-99AE-0165E08B1BC1}" srcOrd="0" destOrd="0" presId="urn:microsoft.com/office/officeart/2005/8/layout/hProcess9"/>
    <dgm:cxn modelId="{49829B8A-201D-4247-A196-88E427ECD34A}" type="presOf" srcId="{B7785BDC-E4BE-43E7-81A1-1CBC771BE907}" destId="{79853A8F-0E00-41B5-AADD-54744C3E3A36}" srcOrd="0" destOrd="0" presId="urn:microsoft.com/office/officeart/2005/8/layout/hProcess9"/>
    <dgm:cxn modelId="{1BF4428C-E3D7-4532-9EAD-646EA025148A}" srcId="{AFCC4B29-3EF3-49C6-876D-16B15ECEFD02}" destId="{B7785BDC-E4BE-43E7-81A1-1CBC771BE907}" srcOrd="2" destOrd="0" parTransId="{4A2A744B-A5DF-4DFA-B6ED-4747AA49BB4B}" sibTransId="{739B0ED6-A7E7-415B-A795-4B8F69A9831A}"/>
    <dgm:cxn modelId="{9BB76292-28FD-4C64-96A3-04268AF4E0A8}" type="presOf" srcId="{AFCC4B29-3EF3-49C6-876D-16B15ECEFD02}" destId="{CF29069D-9439-4164-BEE7-5AC201B5D11B}" srcOrd="0" destOrd="0" presId="urn:microsoft.com/office/officeart/2005/8/layout/hProcess9"/>
    <dgm:cxn modelId="{4E79C8D7-580C-404F-9FD9-E79A2F8FD90E}" type="presOf" srcId="{3D45461C-DFCB-46C3-9DF1-85A9805FDF75}" destId="{A0AF6FE5-5DB0-4241-888D-0B05680D6C7D}" srcOrd="0" destOrd="0" presId="urn:microsoft.com/office/officeart/2005/8/layout/hProcess9"/>
    <dgm:cxn modelId="{45118BF8-B3DD-4877-B5DD-4E30600657C7}" type="presOf" srcId="{6BF10C5A-BBC5-4E77-8A64-2B8C9A1EA813}" destId="{9C70BD3F-C082-4A45-A0A6-B16FA7B90298}" srcOrd="0" destOrd="0" presId="urn:microsoft.com/office/officeart/2005/8/layout/hProcess9"/>
    <dgm:cxn modelId="{74409B27-1EA1-4877-84AC-E348229A8076}" type="presParOf" srcId="{CF29069D-9439-4164-BEE7-5AC201B5D11B}" destId="{F0B94A37-3E94-4ABB-A1D4-DDBD6723761A}" srcOrd="0" destOrd="0" presId="urn:microsoft.com/office/officeart/2005/8/layout/hProcess9"/>
    <dgm:cxn modelId="{018F533B-63A9-4983-B904-40D06E143FDA}" type="presParOf" srcId="{CF29069D-9439-4164-BEE7-5AC201B5D11B}" destId="{E25B78C9-853B-4F5D-98A9-AC2CED111408}" srcOrd="1" destOrd="0" presId="urn:microsoft.com/office/officeart/2005/8/layout/hProcess9"/>
    <dgm:cxn modelId="{E9812414-CFDD-4675-A6E6-8CAD5BA63B0E}" type="presParOf" srcId="{E25B78C9-853B-4F5D-98A9-AC2CED111408}" destId="{9C70BD3F-C082-4A45-A0A6-B16FA7B90298}" srcOrd="0" destOrd="0" presId="urn:microsoft.com/office/officeart/2005/8/layout/hProcess9"/>
    <dgm:cxn modelId="{370DEA6E-64CA-4B1E-92F1-A66B14B0530B}" type="presParOf" srcId="{E25B78C9-853B-4F5D-98A9-AC2CED111408}" destId="{B0913FB1-C22F-4733-BE7C-28DEAE036630}" srcOrd="1" destOrd="0" presId="urn:microsoft.com/office/officeart/2005/8/layout/hProcess9"/>
    <dgm:cxn modelId="{830BC2DA-64F8-409B-A99C-9447DB62E60C}" type="presParOf" srcId="{E25B78C9-853B-4F5D-98A9-AC2CED111408}" destId="{2626301A-2FB9-4CEF-99AE-0165E08B1BC1}" srcOrd="2" destOrd="0" presId="urn:microsoft.com/office/officeart/2005/8/layout/hProcess9"/>
    <dgm:cxn modelId="{8756BB82-291D-4965-872E-57F24BA4200F}" type="presParOf" srcId="{E25B78C9-853B-4F5D-98A9-AC2CED111408}" destId="{ADBE3DDA-58AD-47AB-BD0A-F0578A10429F}" srcOrd="3" destOrd="0" presId="urn:microsoft.com/office/officeart/2005/8/layout/hProcess9"/>
    <dgm:cxn modelId="{8A17C4C7-6D64-4FF2-A91A-08824F34BC3A}" type="presParOf" srcId="{E25B78C9-853B-4F5D-98A9-AC2CED111408}" destId="{79853A8F-0E00-41B5-AADD-54744C3E3A36}" srcOrd="4" destOrd="0" presId="urn:microsoft.com/office/officeart/2005/8/layout/hProcess9"/>
    <dgm:cxn modelId="{4880A148-18C5-4AD8-96E5-A8D4FF66F85E}" type="presParOf" srcId="{E25B78C9-853B-4F5D-98A9-AC2CED111408}" destId="{5DF86B63-6983-43DD-BE38-135FBB34CA47}" srcOrd="5" destOrd="0" presId="urn:microsoft.com/office/officeart/2005/8/layout/hProcess9"/>
    <dgm:cxn modelId="{DC9007ED-347C-4244-B63E-36D850A3D076}" type="presParOf" srcId="{E25B78C9-853B-4F5D-98A9-AC2CED111408}" destId="{7F97CF07-2C77-4F7B-8523-D9735BD6CE3A}" srcOrd="6" destOrd="0" presId="urn:microsoft.com/office/officeart/2005/8/layout/hProcess9"/>
    <dgm:cxn modelId="{A4F677E8-821E-4337-9CE9-0CB53576AE63}" type="presParOf" srcId="{E25B78C9-853B-4F5D-98A9-AC2CED111408}" destId="{B66B4D8B-0DE2-4CAF-B5BB-55F29F17D79F}" srcOrd="7" destOrd="0" presId="urn:microsoft.com/office/officeart/2005/8/layout/hProcess9"/>
    <dgm:cxn modelId="{5BEB380A-7E3F-4BC0-825B-23412FB462CE}" type="presParOf" srcId="{E25B78C9-853B-4F5D-98A9-AC2CED111408}" destId="{A0AF6FE5-5DB0-4241-888D-0B05680D6C7D}" srcOrd="8" destOrd="0" presId="urn:microsoft.com/office/officeart/2005/8/layout/hProcess9"/>
    <dgm:cxn modelId="{F272FCD3-8CA8-46E3-9F31-7412A3285AA5}" type="presParOf" srcId="{E25B78C9-853B-4F5D-98A9-AC2CED111408}" destId="{EB699F44-C13F-4A0A-8571-15CFA996C877}" srcOrd="9" destOrd="0" presId="urn:microsoft.com/office/officeart/2005/8/layout/hProcess9"/>
    <dgm:cxn modelId="{89AC61F6-2247-4289-9ADA-7C1095B6AC10}" type="presParOf" srcId="{E25B78C9-853B-4F5D-98A9-AC2CED111408}" destId="{BD1F0CF1-3913-430F-8536-766F8F0B2F78}"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B94A37-3E94-4ABB-A1D4-DDBD6723761A}">
      <dsp:nvSpPr>
        <dsp:cNvPr id="0" name=""/>
        <dsp:cNvSpPr/>
      </dsp:nvSpPr>
      <dsp:spPr>
        <a:xfrm>
          <a:off x="677518" y="0"/>
          <a:ext cx="7678539" cy="402503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70BD3F-C082-4A45-A0A6-B16FA7B90298}">
      <dsp:nvSpPr>
        <dsp:cNvPr id="0" name=""/>
        <dsp:cNvSpPr/>
      </dsp:nvSpPr>
      <dsp:spPr>
        <a:xfrm>
          <a:off x="2481"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latin typeface="Arial" panose="020B0604020202020204"/>
            </a:rPr>
            <a:t>Fall 2025</a:t>
          </a:r>
          <a:r>
            <a:rPr lang="en-US" sz="1300" kern="1200">
              <a:latin typeface="Arial" panose="020B0604020202020204"/>
            </a:rPr>
            <a:t>  </a:t>
          </a:r>
        </a:p>
        <a:p>
          <a:pPr marL="0" lvl="0" indent="0" algn="ctr" defTabSz="577850" rtl="0">
            <a:lnSpc>
              <a:spcPct val="90000"/>
            </a:lnSpc>
            <a:spcBef>
              <a:spcPct val="0"/>
            </a:spcBef>
            <a:spcAft>
              <a:spcPct val="35000"/>
            </a:spcAft>
            <a:buNone/>
          </a:pPr>
          <a:r>
            <a:rPr lang="en-US" sz="1300" kern="1200">
              <a:latin typeface="Arial" panose="020B0604020202020204"/>
            </a:rPr>
            <a:t>1115 Roadmap Release</a:t>
          </a:r>
        </a:p>
      </dsp:txBody>
      <dsp:txXfrm>
        <a:off x="72999" y="1278027"/>
        <a:ext cx="1303542" cy="1468976"/>
      </dsp:txXfrm>
    </dsp:sp>
    <dsp:sp modelId="{2626301A-2FB9-4CEF-99AE-0165E08B1BC1}">
      <dsp:nvSpPr>
        <dsp:cNvPr id="0" name=""/>
        <dsp:cNvSpPr/>
      </dsp:nvSpPr>
      <dsp:spPr>
        <a:xfrm>
          <a:off x="1519288"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en-US" sz="1200" b="1" kern="1200">
              <a:latin typeface="Arial" panose="020B0604020202020204"/>
            </a:rPr>
            <a:t>Q4 ‘25 through Spring ‘26 </a:t>
          </a:r>
          <a:br>
            <a:rPr lang="en-US" sz="1200" b="1" kern="1200">
              <a:latin typeface="Arial" panose="020B0604020202020204"/>
            </a:rPr>
          </a:br>
          <a:r>
            <a:rPr lang="en-US" sz="1200" kern="1200">
              <a:latin typeface="Arial" panose="020B0604020202020204"/>
              <a:ea typeface="+mn-ea"/>
              <a:cs typeface="+mn-cs"/>
            </a:rPr>
            <a:t>Public input and feedback</a:t>
          </a:r>
          <a:r>
            <a:rPr lang="en-US" sz="1200" kern="1200">
              <a:latin typeface="Arial" panose="020B0604020202020204"/>
            </a:rPr>
            <a:t>, ongoing policy</a:t>
          </a:r>
          <a:r>
            <a:rPr lang="en-US" sz="1200" b="0" kern="1200">
              <a:latin typeface="Arial" panose="020B0604020202020204"/>
            </a:rPr>
            <a:t> development and planning</a:t>
          </a:r>
          <a:endParaRPr lang="en-US" sz="1200" b="1" kern="1200">
            <a:latin typeface="Arial" panose="020B0604020202020204"/>
          </a:endParaRPr>
        </a:p>
      </dsp:txBody>
      <dsp:txXfrm>
        <a:off x="1589806" y="1278027"/>
        <a:ext cx="1303542" cy="1468976"/>
      </dsp:txXfrm>
    </dsp:sp>
    <dsp:sp modelId="{79853A8F-0E00-41B5-AADD-54744C3E3A36}">
      <dsp:nvSpPr>
        <dsp:cNvPr id="0" name=""/>
        <dsp:cNvSpPr/>
      </dsp:nvSpPr>
      <dsp:spPr>
        <a:xfrm>
          <a:off x="3036095"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latin typeface="Arial" panose="020B0604020202020204"/>
            </a:rPr>
            <a:t>Summer/Fall 2026 </a:t>
          </a:r>
          <a:r>
            <a:rPr lang="en-US" sz="1300" kern="1200">
              <a:latin typeface="Arial" panose="020B0604020202020204"/>
            </a:rPr>
            <a:t> </a:t>
          </a:r>
        </a:p>
        <a:p>
          <a:pPr marL="0" lvl="0" indent="0" algn="ctr" defTabSz="577850" rtl="0">
            <a:lnSpc>
              <a:spcPct val="90000"/>
            </a:lnSpc>
            <a:spcBef>
              <a:spcPct val="0"/>
            </a:spcBef>
            <a:spcAft>
              <a:spcPct val="35000"/>
            </a:spcAft>
            <a:buNone/>
          </a:pPr>
          <a:r>
            <a:rPr lang="en-US" sz="1300" kern="1200">
              <a:latin typeface="Arial" panose="020B0604020202020204"/>
            </a:rPr>
            <a:t>1115 Extension Request posted for public comment </a:t>
          </a:r>
          <a:endParaRPr lang="en-US" sz="1300" kern="1200"/>
        </a:p>
      </dsp:txBody>
      <dsp:txXfrm>
        <a:off x="3106613" y="1278027"/>
        <a:ext cx="1303542" cy="1468976"/>
      </dsp:txXfrm>
    </dsp:sp>
    <dsp:sp modelId="{7F97CF07-2C77-4F7B-8523-D9735BD6CE3A}">
      <dsp:nvSpPr>
        <dsp:cNvPr id="0" name=""/>
        <dsp:cNvSpPr/>
      </dsp:nvSpPr>
      <dsp:spPr>
        <a:xfrm>
          <a:off x="4552902"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latin typeface="+mj-lt"/>
              <a:ea typeface="Calibri"/>
              <a:cs typeface="Calibri"/>
            </a:rPr>
            <a:t>Q4 2026</a:t>
          </a:r>
          <a:r>
            <a:rPr lang="en-US" sz="1300" kern="1200">
              <a:latin typeface="+mj-lt"/>
              <a:ea typeface="Calibri"/>
              <a:cs typeface="Calibri"/>
            </a:rPr>
            <a:t>  </a:t>
          </a:r>
        </a:p>
        <a:p>
          <a:pPr marL="0" lvl="0" indent="0" algn="ctr" defTabSz="577850" rtl="0">
            <a:lnSpc>
              <a:spcPct val="90000"/>
            </a:lnSpc>
            <a:spcBef>
              <a:spcPct val="0"/>
            </a:spcBef>
            <a:spcAft>
              <a:spcPct val="35000"/>
            </a:spcAft>
            <a:buNone/>
          </a:pPr>
          <a:r>
            <a:rPr lang="en-US" sz="1300" kern="1200">
              <a:latin typeface="Arial" panose="020B0604020202020204"/>
            </a:rPr>
            <a:t>1115 Extension Request finalized and submitted to CMS </a:t>
          </a:r>
          <a:endParaRPr lang="en-US" sz="1300" kern="1200">
            <a:latin typeface="Calibri"/>
            <a:ea typeface="Calibri"/>
            <a:cs typeface="Calibri"/>
          </a:endParaRPr>
        </a:p>
      </dsp:txBody>
      <dsp:txXfrm>
        <a:off x="4623420" y="1278027"/>
        <a:ext cx="1303542" cy="1468976"/>
      </dsp:txXfrm>
    </dsp:sp>
    <dsp:sp modelId="{A0AF6FE5-5DB0-4241-888D-0B05680D6C7D}">
      <dsp:nvSpPr>
        <dsp:cNvPr id="0" name=""/>
        <dsp:cNvSpPr/>
      </dsp:nvSpPr>
      <dsp:spPr>
        <a:xfrm>
          <a:off x="6069709"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latin typeface="+mj-lt"/>
              <a:ea typeface="Calibri"/>
              <a:cs typeface="Calibri"/>
            </a:rPr>
            <a:t>2027 </a:t>
          </a:r>
        </a:p>
        <a:p>
          <a:pPr marL="0" lvl="0" indent="0" algn="ctr" defTabSz="577850" rtl="0">
            <a:lnSpc>
              <a:spcPct val="90000"/>
            </a:lnSpc>
            <a:spcBef>
              <a:spcPct val="0"/>
            </a:spcBef>
            <a:spcAft>
              <a:spcPct val="35000"/>
            </a:spcAft>
            <a:buNone/>
          </a:pPr>
          <a:r>
            <a:rPr lang="en-US" sz="1300" kern="1200">
              <a:latin typeface="Arial" panose="020B0604020202020204"/>
            </a:rPr>
            <a:t>Negotiation with CMS </a:t>
          </a:r>
        </a:p>
      </dsp:txBody>
      <dsp:txXfrm>
        <a:off x="6140227" y="1278027"/>
        <a:ext cx="1303542" cy="1468976"/>
      </dsp:txXfrm>
    </dsp:sp>
    <dsp:sp modelId="{BD1F0CF1-3913-430F-8536-766F8F0B2F78}">
      <dsp:nvSpPr>
        <dsp:cNvPr id="0" name=""/>
        <dsp:cNvSpPr/>
      </dsp:nvSpPr>
      <dsp:spPr>
        <a:xfrm>
          <a:off x="7586516"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latin typeface="Arial" panose="020B0604020202020204"/>
            </a:rPr>
            <a:t>2028 </a:t>
          </a:r>
        </a:p>
        <a:p>
          <a:pPr marL="0" lvl="0" indent="0" algn="ctr" defTabSz="577850" rtl="0">
            <a:lnSpc>
              <a:spcPct val="90000"/>
            </a:lnSpc>
            <a:spcBef>
              <a:spcPct val="0"/>
            </a:spcBef>
            <a:spcAft>
              <a:spcPct val="35000"/>
            </a:spcAft>
            <a:buNone/>
          </a:pPr>
          <a:r>
            <a:rPr lang="en-US" sz="1300" kern="1200">
              <a:latin typeface="Arial" panose="020B0604020202020204"/>
            </a:rPr>
            <a:t>Next 1115 Demonstration Begins</a:t>
          </a:r>
        </a:p>
      </dsp:txBody>
      <dsp:txXfrm>
        <a:off x="7657034" y="1278027"/>
        <a:ext cx="1303542" cy="146897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197572F3-28B1-40B1-9814-E6DB6F441E0C}" type="datetimeFigureOut">
              <a:rPr lang="en-US" smtClean="0"/>
              <a:t>4/2/2026</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3D751ACD-0C67-4CDF-841A-B6ED40D41F91}" type="slidenum">
              <a:rPr lang="en-US" smtClean="0"/>
              <a:t>‹#›</a:t>
            </a:fld>
            <a:endParaRPr lang="en-US"/>
          </a:p>
        </p:txBody>
      </p:sp>
    </p:spTree>
    <p:extLst>
      <p:ext uri="{BB962C8B-B14F-4D97-AF65-F5344CB8AC3E}">
        <p14:creationId xmlns:p14="http://schemas.microsoft.com/office/powerpoint/2010/main" val="1219713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12D23D5D-05BF-458D-8494-2550901E4C33}" type="datetimeFigureOut">
              <a:rPr lang="en-US" smtClean="0"/>
              <a:t>4/2/2026</a:t>
            </a:fld>
            <a:endParaRPr lang="en-US"/>
          </a:p>
        </p:txBody>
      </p:sp>
      <p:sp>
        <p:nvSpPr>
          <p:cNvPr id="4" name="Slide Image Placeholder 3"/>
          <p:cNvSpPr>
            <a:spLocks noGrp="1" noRot="1" noChangeAspect="1"/>
          </p:cNvSpPr>
          <p:nvPr>
            <p:ph type="sldImg" idx="2"/>
          </p:nvPr>
        </p:nvSpPr>
        <p:spPr>
          <a:xfrm>
            <a:off x="407988" y="698500"/>
            <a:ext cx="6207125"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6369890E-7CF6-4448-B58E-405862340BEB}" type="slidenum">
              <a:rPr lang="en-US" smtClean="0"/>
              <a:t>‹#›</a:t>
            </a:fld>
            <a:endParaRPr lang="en-US"/>
          </a:p>
        </p:txBody>
      </p:sp>
    </p:spTree>
    <p:extLst>
      <p:ext uri="{BB962C8B-B14F-4D97-AF65-F5344CB8AC3E}">
        <p14:creationId xmlns:p14="http://schemas.microsoft.com/office/powerpoint/2010/main" val="1385226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02DFA1-2845-423E-8169-1206DF239C0B}" type="slidenum">
              <a:rPr lang="en-US" smtClean="0"/>
              <a:t>7</a:t>
            </a:fld>
            <a:endParaRPr lang="en-US"/>
          </a:p>
        </p:txBody>
      </p:sp>
    </p:spTree>
    <p:extLst>
      <p:ext uri="{BB962C8B-B14F-4D97-AF65-F5344CB8AC3E}">
        <p14:creationId xmlns:p14="http://schemas.microsoft.com/office/powerpoint/2010/main" val="20409772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3.xml"/><Relationship Id="rId5" Type="http://schemas.openxmlformats.org/officeDocument/2006/relationships/image" Target="../media/image7.png"/><Relationship Id="rId4" Type="http://schemas.openxmlformats.org/officeDocument/2006/relationships/image" Target="../media/image3.emf"/></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6.emf"/><Relationship Id="rId4" Type="http://schemas.openxmlformats.org/officeDocument/2006/relationships/oleObject" Target="../embeddings/oleObject6.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6.emf"/><Relationship Id="rId4" Type="http://schemas.openxmlformats.org/officeDocument/2006/relationships/oleObject" Target="../embeddings/oleObject7.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image" Target="../media/image6.emf"/><Relationship Id="rId4" Type="http://schemas.openxmlformats.org/officeDocument/2006/relationships/oleObject" Target="../embeddings/oleObject8.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image" Target="../media/image6.emf"/><Relationship Id="rId4" Type="http://schemas.openxmlformats.org/officeDocument/2006/relationships/oleObject" Target="../embeddings/oleObject9.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ags" Target="../tags/tag32.xml"/><Relationship Id="rId5" Type="http://schemas.openxmlformats.org/officeDocument/2006/relationships/image" Target="../media/image8.emf"/><Relationship Id="rId4" Type="http://schemas.openxmlformats.org/officeDocument/2006/relationships/oleObject" Target="../embeddings/oleObject10.bin"/></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34.xml"/><Relationship Id="rId4" Type="http://schemas.openxmlformats.org/officeDocument/2006/relationships/image" Target="../media/image6.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35.xml"/><Relationship Id="rId4" Type="http://schemas.openxmlformats.org/officeDocument/2006/relationships/image" Target="../media/image9.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1.xml"/><Relationship Id="rId1" Type="http://schemas.openxmlformats.org/officeDocument/2006/relationships/tags" Target="../tags/tag36.xml"/><Relationship Id="rId4" Type="http://schemas.openxmlformats.org/officeDocument/2006/relationships/image" Target="../media/image6.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5.emf"/></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1.xml"/><Relationship Id="rId1" Type="http://schemas.openxmlformats.org/officeDocument/2006/relationships/tags" Target="../tags/tag37.xml"/><Relationship Id="rId4" Type="http://schemas.openxmlformats.org/officeDocument/2006/relationships/image" Target="../media/image6.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1.xml"/><Relationship Id="rId1" Type="http://schemas.openxmlformats.org/officeDocument/2006/relationships/tags" Target="../tags/tag38.xml"/><Relationship Id="rId4" Type="http://schemas.openxmlformats.org/officeDocument/2006/relationships/image" Target="../media/image8.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1.xml"/><Relationship Id="rId1" Type="http://schemas.openxmlformats.org/officeDocument/2006/relationships/tags" Target="../tags/tag39.xml"/><Relationship Id="rId4" Type="http://schemas.openxmlformats.org/officeDocument/2006/relationships/image" Target="../media/image8.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Master" Target="../slideMasters/slideMaster1.xml"/><Relationship Id="rId1" Type="http://schemas.openxmlformats.org/officeDocument/2006/relationships/tags" Target="../tags/tag40.xml"/><Relationship Id="rId4" Type="http://schemas.openxmlformats.org/officeDocument/2006/relationships/image" Target="../media/image8.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Master" Target="../slideMasters/slideMaster1.xml"/><Relationship Id="rId1" Type="http://schemas.openxmlformats.org/officeDocument/2006/relationships/tags" Target="../tags/tag41.xml"/><Relationship Id="rId4" Type="http://schemas.openxmlformats.org/officeDocument/2006/relationships/image" Target="../media/image8.emf"/></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4.png"/><Relationship Id="rId5" Type="http://schemas.openxmlformats.org/officeDocument/2006/relationships/image" Target="../media/image6.emf"/><Relationship Id="rId4" Type="http://schemas.openxmlformats.org/officeDocument/2006/relationships/oleObject" Target="../embeddings/oleObject20.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image" Target="../media/image6.emf"/><Relationship Id="rId4" Type="http://schemas.openxmlformats.org/officeDocument/2006/relationships/oleObject" Target="../embeddings/oleObject6.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image" Target="../media/image6.emf"/><Relationship Id="rId4" Type="http://schemas.openxmlformats.org/officeDocument/2006/relationships/oleObject" Target="../embeddings/oleObject7.bin"/></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1.xml"/><Relationship Id="rId1" Type="http://schemas.openxmlformats.org/officeDocument/2006/relationships/tags" Target="../tags/tag50.xml"/><Relationship Id="rId5" Type="http://schemas.openxmlformats.org/officeDocument/2006/relationships/image" Target="../media/image6.emf"/><Relationship Id="rId4" Type="http://schemas.openxmlformats.org/officeDocument/2006/relationships/oleObject" Target="../embeddings/oleObject8.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image" Target="../media/image6.emf"/><Relationship Id="rId4" Type="http://schemas.openxmlformats.org/officeDocument/2006/relationships/oleObject" Target="../embeddings/oleObject21.bin"/></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image" Target="../media/image6.emf"/><Relationship Id="rId4" Type="http://schemas.openxmlformats.org/officeDocument/2006/relationships/oleObject" Target="../embeddings/oleObject9.bin"/></Relationships>
</file>

<file path=ppt/slideLayouts/_rels/slideLayout32.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Master" Target="../slideMasters/slideMaster2.xml"/><Relationship Id="rId1" Type="http://schemas.openxmlformats.org/officeDocument/2006/relationships/tags" Target="../tags/tag56.xml"/><Relationship Id="rId4" Type="http://schemas.openxmlformats.org/officeDocument/2006/relationships/image" Target="../media/image10.emf"/></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8.xml"/><Relationship Id="rId1" Type="http://schemas.openxmlformats.org/officeDocument/2006/relationships/tags" Target="../tags/tag57.xml"/><Relationship Id="rId5" Type="http://schemas.openxmlformats.org/officeDocument/2006/relationships/image" Target="../media/image8.emf"/><Relationship Id="rId4" Type="http://schemas.openxmlformats.org/officeDocument/2006/relationships/oleObject" Target="../embeddings/oleObject10.bin"/></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2.xml"/><Relationship Id="rId1" Type="http://schemas.openxmlformats.org/officeDocument/2006/relationships/tags" Target="../tags/tag59.xml"/><Relationship Id="rId4" Type="http://schemas.openxmlformats.org/officeDocument/2006/relationships/image" Target="../media/image6.emf"/></Relationships>
</file>

<file path=ppt/slideLayouts/_rels/slideLayout35.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Master" Target="../slideMasters/slideMaster2.xml"/><Relationship Id="rId1" Type="http://schemas.openxmlformats.org/officeDocument/2006/relationships/tags" Target="../tags/tag60.xml"/><Relationship Id="rId4" Type="http://schemas.openxmlformats.org/officeDocument/2006/relationships/image" Target="../media/image9.emf"/></Relationships>
</file>

<file path=ppt/slideLayouts/_rels/slideLayout3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2.xml"/><Relationship Id="rId1" Type="http://schemas.openxmlformats.org/officeDocument/2006/relationships/tags" Target="../tags/tag61.xml"/><Relationship Id="rId4" Type="http://schemas.openxmlformats.org/officeDocument/2006/relationships/image" Target="../media/image9.emf"/></Relationships>
</file>

<file path=ppt/slideLayouts/_rels/slideLayout3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2.xml"/><Relationship Id="rId1" Type="http://schemas.openxmlformats.org/officeDocument/2006/relationships/tags" Target="../tags/tag62.xml"/><Relationship Id="rId4" Type="http://schemas.openxmlformats.org/officeDocument/2006/relationships/image" Target="../media/image6.emf"/></Relationships>
</file>

<file path=ppt/slideLayouts/_rels/slideLayout38.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2.xml"/><Relationship Id="rId1" Type="http://schemas.openxmlformats.org/officeDocument/2006/relationships/tags" Target="../tags/tag63.xml"/><Relationship Id="rId4" Type="http://schemas.openxmlformats.org/officeDocument/2006/relationships/image" Target="../media/image6.emf"/></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2.xml"/><Relationship Id="rId1" Type="http://schemas.openxmlformats.org/officeDocument/2006/relationships/tags" Target="../tags/tag64.xml"/><Relationship Id="rId4" Type="http://schemas.openxmlformats.org/officeDocument/2006/relationships/image" Target="../media/image8.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2.xml"/><Relationship Id="rId1" Type="http://schemas.openxmlformats.org/officeDocument/2006/relationships/tags" Target="../tags/tag65.xml"/><Relationship Id="rId4" Type="http://schemas.openxmlformats.org/officeDocument/2006/relationships/image" Target="../media/image8.emf"/></Relationships>
</file>

<file path=ppt/slideLayouts/_rels/slideLayout41.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Master" Target="../slideMasters/slideMaster2.xml"/><Relationship Id="rId1" Type="http://schemas.openxmlformats.org/officeDocument/2006/relationships/tags" Target="../tags/tag66.xml"/><Relationship Id="rId4" Type="http://schemas.openxmlformats.org/officeDocument/2006/relationships/image" Target="../media/image8.emf"/></Relationships>
</file>

<file path=ppt/slideLayouts/_rels/slideLayout4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Master" Target="../slideMasters/slideMaster2.xml"/><Relationship Id="rId1" Type="http://schemas.openxmlformats.org/officeDocument/2006/relationships/tags" Target="../tags/tag67.xml"/><Relationship Id="rId4" Type="http://schemas.openxmlformats.org/officeDocument/2006/relationships/image" Target="../media/image8.emf"/></Relationships>
</file>

<file path=ppt/slideLayouts/_rels/slideLayout43.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Master" Target="../slideMasters/slideMaster3.xml"/><Relationship Id="rId1" Type="http://schemas.openxmlformats.org/officeDocument/2006/relationships/tags" Target="../tags/tag84.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44.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Master" Target="../slideMasters/slideMaster3.xml"/><Relationship Id="rId1" Type="http://schemas.openxmlformats.org/officeDocument/2006/relationships/tags" Target="../tags/tag85.xml"/><Relationship Id="rId4" Type="http://schemas.openxmlformats.org/officeDocument/2006/relationships/image" Target="../media/image5.emf"/></Relationships>
</file>

<file path=ppt/slideLayouts/_rels/slideLayout45.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Master" Target="../slideMasters/slideMaster3.xml"/><Relationship Id="rId1" Type="http://schemas.openxmlformats.org/officeDocument/2006/relationships/tags" Target="../tags/tag86.xml"/><Relationship Id="rId4" Type="http://schemas.openxmlformats.org/officeDocument/2006/relationships/image" Target="../media/image6.emf"/></Relationships>
</file>

<file path=ppt/slideLayouts/_rels/slideLayout46.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Master" Target="../slideMasters/slideMaster3.xml"/><Relationship Id="rId1" Type="http://schemas.openxmlformats.org/officeDocument/2006/relationships/tags" Target="../tags/tag87.xml"/><Relationship Id="rId4" Type="http://schemas.openxmlformats.org/officeDocument/2006/relationships/image" Target="../media/image5.emf"/></Relationships>
</file>

<file path=ppt/slideLayouts/_rels/slideLayout47.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89.xml"/><Relationship Id="rId1" Type="http://schemas.openxmlformats.org/officeDocument/2006/relationships/tags" Target="../tags/tag88.xml"/><Relationship Id="rId5" Type="http://schemas.openxmlformats.org/officeDocument/2006/relationships/image" Target="../media/image6.emf"/><Relationship Id="rId4" Type="http://schemas.openxmlformats.org/officeDocument/2006/relationships/oleObject" Target="../embeddings/oleObject29.bin"/></Relationships>
</file>

<file path=ppt/slideLayouts/_rels/slideLayout4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image" Target="../media/image6.emf"/><Relationship Id="rId4" Type="http://schemas.openxmlformats.org/officeDocument/2006/relationships/oleObject" Target="../embeddings/oleObject30.bin"/></Relationships>
</file>

<file path=ppt/slideLayouts/_rels/slideLayout49.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93.xml"/><Relationship Id="rId1" Type="http://schemas.openxmlformats.org/officeDocument/2006/relationships/tags" Target="../tags/tag92.xml"/><Relationship Id="rId5" Type="http://schemas.openxmlformats.org/officeDocument/2006/relationships/image" Target="../media/image6.emf"/><Relationship Id="rId4" Type="http://schemas.openxmlformats.org/officeDocument/2006/relationships/oleObject" Target="../embeddings/oleObject31.bin"/></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6.emf"/></Relationships>
</file>

<file path=ppt/slideLayouts/_rels/slideLayout50.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image" Target="../media/image6.emf"/><Relationship Id="rId4" Type="http://schemas.openxmlformats.org/officeDocument/2006/relationships/oleObject" Target="../embeddings/oleObject32.bin"/></Relationships>
</file>

<file path=ppt/slideLayouts/_rels/slideLayout51.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97.xml"/><Relationship Id="rId1" Type="http://schemas.openxmlformats.org/officeDocument/2006/relationships/tags" Target="../tags/tag96.xml"/><Relationship Id="rId5" Type="http://schemas.openxmlformats.org/officeDocument/2006/relationships/image" Target="../media/image6.emf"/><Relationship Id="rId4" Type="http://schemas.openxmlformats.org/officeDocument/2006/relationships/oleObject" Target="../embeddings/oleObject33.bin"/></Relationships>
</file>

<file path=ppt/slideLayouts/_rels/slideLayout52.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Master" Target="../slideMasters/slideMaster3.xml"/><Relationship Id="rId1" Type="http://schemas.openxmlformats.org/officeDocument/2006/relationships/tags" Target="../tags/tag98.xml"/><Relationship Id="rId4" Type="http://schemas.openxmlformats.org/officeDocument/2006/relationships/image" Target="../media/image8.emf"/></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3.xml"/><Relationship Id="rId1" Type="http://schemas.openxmlformats.org/officeDocument/2006/relationships/tags" Target="../tags/tag99.xml"/><Relationship Id="rId5" Type="http://schemas.openxmlformats.org/officeDocument/2006/relationships/image" Target="../media/image7.png"/><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6.emf"/><Relationship Id="rId4" Type="http://schemas.openxmlformats.org/officeDocument/2006/relationships/oleObject" Target="../embeddings/oleObject4.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62" y="1622"/>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38"/>
            <a:ext cx="6714780"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Date</a:t>
              </a:r>
            </a:p>
          </p:txBody>
        </p:sp>
      </p:grpSp>
      <p:sp>
        <p:nvSpPr>
          <p:cNvPr id="13314" name="Rectangle 1026"/>
          <p:cNvSpPr>
            <a:spLocks noGrp="1" noChangeArrowheads="1"/>
          </p:cNvSpPr>
          <p:nvPr>
            <p:ph type="ctrTitle"/>
          </p:nvPr>
        </p:nvSpPr>
        <p:spPr bwMode="auto">
          <a:xfrm>
            <a:off x="3591729" y="2775200"/>
            <a:ext cx="7385660" cy="380873"/>
          </a:xfrm>
          <a:prstGeom prst="rect">
            <a:avLst/>
          </a:prstGeom>
        </p:spPr>
        <p:txBody>
          <a:bodyPr wrap="square" anchor="b">
            <a:spAutoFit/>
          </a:bodyPr>
          <a:lstStyle>
            <a:lvl1pPr>
              <a:defRPr sz="3300" b="0" baseline="0">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3591729" y="3770660"/>
            <a:ext cx="7385660" cy="161583"/>
          </a:xfrm>
        </p:spPr>
        <p:txBody>
          <a:bodyPr wrap="square">
            <a:spAutoFit/>
          </a:bodyPr>
          <a:lstStyle>
            <a:lvl1pPr>
              <a:defRPr sz="140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834206" y="3245970"/>
            <a:ext cx="2834204" cy="436455"/>
          </a:xfrm>
          <a:prstGeom prst="rect">
            <a:avLst/>
          </a:prstGeom>
          <a:solidFill>
            <a:schemeClr val="accent4">
              <a:alpha val="77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2" y="3245969"/>
            <a:ext cx="2834204"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5181341" y="3246845"/>
            <a:ext cx="7010659" cy="436455"/>
          </a:xfrm>
          <a:prstGeom prst="rect">
            <a:avLst/>
          </a:prstGeom>
          <a:solidFill>
            <a:srgbClr val="009900">
              <a:alpha val="69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3257" y="2029604"/>
            <a:ext cx="2306482"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3517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45456" y="894001"/>
            <a:ext cx="10738233" cy="1231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4165601" y="6356353"/>
            <a:ext cx="3860800" cy="365125"/>
          </a:xfrm>
          <a:prstGeom prst="rect">
            <a:avLst/>
          </a:prstGeom>
        </p:spPr>
        <p:txBody>
          <a:bodyPr/>
          <a:lstStyle/>
          <a:p>
            <a:endParaRPr lang="en-US">
              <a:solidFill>
                <a:srgbClr val="000000"/>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fld id="{D5B7D1DA-5626-476A-9690-83CA1BF5FED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703811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2170" y="1628"/>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70" y="1628"/>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38"/>
            <a:ext cx="6714780"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a:solidFill>
                    <a:srgbClr val="000000"/>
                  </a:solidFill>
                  <a:latin typeface="Arial"/>
                </a:rPr>
                <a:t>Date</a:t>
              </a:r>
            </a:p>
          </p:txBody>
        </p:sp>
      </p:grpSp>
      <p:sp>
        <p:nvSpPr>
          <p:cNvPr id="12" name="TitleTopPlaceholder"/>
          <p:cNvSpPr>
            <a:spLocks noChangeArrowheads="1"/>
          </p:cNvSpPr>
          <p:nvPr/>
        </p:nvSpPr>
        <p:spPr bwMode="ltGray">
          <a:xfrm>
            <a:off x="2834206" y="3245976"/>
            <a:ext cx="2834204" cy="436455"/>
          </a:xfrm>
          <a:prstGeom prst="rect">
            <a:avLst/>
          </a:prstGeom>
          <a:solidFill>
            <a:schemeClr val="accent4">
              <a:alpha val="77000"/>
            </a:scheme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13" name="TitleTopPlaceholder"/>
          <p:cNvSpPr>
            <a:spLocks noChangeArrowheads="1"/>
          </p:cNvSpPr>
          <p:nvPr/>
        </p:nvSpPr>
        <p:spPr bwMode="ltGray">
          <a:xfrm>
            <a:off x="2" y="3245975"/>
            <a:ext cx="2834204" cy="436455"/>
          </a:xfrm>
          <a:prstGeom prst="rect">
            <a:avLst/>
          </a:prstGeom>
          <a:solidFill>
            <a:srgbClr val="FFC000">
              <a:alpha val="80000"/>
            </a:srgb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14" name="TitleTopPlaceholder"/>
          <p:cNvSpPr>
            <a:spLocks noChangeArrowheads="1"/>
          </p:cNvSpPr>
          <p:nvPr/>
        </p:nvSpPr>
        <p:spPr bwMode="ltGray">
          <a:xfrm>
            <a:off x="5181341" y="3246845"/>
            <a:ext cx="7010659" cy="436455"/>
          </a:xfrm>
          <a:prstGeom prst="rect">
            <a:avLst/>
          </a:prstGeom>
          <a:solidFill>
            <a:srgbClr val="009900">
              <a:alpha val="69000"/>
            </a:srgb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4" name="Rectangle 1026">
            <a:extLst>
              <a:ext uri="{FF2B5EF4-FFF2-40B4-BE49-F238E27FC236}">
                <a16:creationId xmlns:a16="http://schemas.microsoft.com/office/drawing/2014/main" id="{2A849AAD-F9F8-F1A6-9799-935306F4F44F}"/>
              </a:ext>
            </a:extLst>
          </p:cNvPr>
          <p:cNvSpPr>
            <a:spLocks noGrp="1" noChangeArrowheads="1"/>
          </p:cNvSpPr>
          <p:nvPr>
            <p:ph type="ctrTitle" hasCustomPrompt="1"/>
          </p:nvPr>
        </p:nvSpPr>
        <p:spPr bwMode="auto">
          <a:xfrm>
            <a:off x="523972" y="2644468"/>
            <a:ext cx="10121024" cy="369332"/>
          </a:xfrm>
          <a:prstGeom prst="rect">
            <a:avLst/>
          </a:prstGeom>
        </p:spPr>
        <p:txBody>
          <a:bodyPr wrap="square" anchor="b">
            <a:spAutoFit/>
          </a:bodyPr>
          <a:lstStyle>
            <a:lvl1pPr>
              <a:defRPr sz="2400" b="1" baseline="0">
                <a:solidFill>
                  <a:schemeClr val="tx1"/>
                </a:solidFill>
                <a:latin typeface="+mj-lt"/>
                <a:ea typeface="+mj-ea"/>
              </a:defRPr>
            </a:lvl1pPr>
          </a:lstStyle>
          <a:p>
            <a:pPr lvl="0"/>
            <a:r>
              <a:rPr lang="en-US" noProof="0"/>
              <a:t>Click to edit Master section title style</a:t>
            </a:r>
          </a:p>
        </p:txBody>
      </p:sp>
      <p:pic>
        <p:nvPicPr>
          <p:cNvPr id="5" name="Picture 4" descr="http://upload.wikimedia.org/wikipedia/commons/thumb/8/82/Seal_of_Massachusetts.svg/2000px-Seal_of_Massachusetts.svg.png">
            <a:extLst>
              <a:ext uri="{FF2B5EF4-FFF2-40B4-BE49-F238E27FC236}">
                <a16:creationId xmlns:a16="http://schemas.microsoft.com/office/drawing/2014/main" id="{2EE9ACD9-3290-D061-EC5E-1527AF769788}"/>
              </a:ext>
            </a:extLst>
          </p:cNvPr>
          <p:cNvPicPr>
            <a:picLocks noChangeAspect="1" noChangeArrowheads="1"/>
          </p:cNvPicPr>
          <p:nvPr userDrawn="1"/>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488962" y="45898"/>
            <a:ext cx="625374" cy="625337"/>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0013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441197063"/>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052766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49416274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08257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43100101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884183012"/>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970922780"/>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4" imgW="6350000" imgH="6350000" progId="TCLayout.ActiveDocument.1">
                  <p:embed/>
                </p:oleObj>
              </mc:Choice>
              <mc:Fallback>
                <p:oleObj name="think-cell Slide" r:id="rId4" imgW="6350000" imgH="6350000" progId="TCLayout.ActiveDocument.1">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 hidden="1">
            <a:extLst>
              <a:ext uri="{FF2B5EF4-FFF2-40B4-BE49-F238E27FC236}">
                <a16:creationId xmlns:a16="http://schemas.microsoft.com/office/drawing/2014/main" id="{0E3C510F-2418-4596-A0AA-6F65BAF4A951}"/>
              </a:ext>
            </a:extLst>
          </p:cNvPr>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1900" b="1" i="0" baseline="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8163544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7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531270356"/>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25588996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8_Title only">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180798A5-3371-4200-B64A-1BE69249D971}"/>
              </a:ext>
            </a:extLst>
          </p:cNvPr>
          <p:cNvGraphicFramePr>
            <a:graphicFrameLocks noChangeAspect="1"/>
          </p:cNvGraphicFramePr>
          <p:nvPr userDrawn="1">
            <p:custDataLst>
              <p:tags r:id="rId1"/>
            </p:custDataLst>
            <p:extLst>
              <p:ext uri="{D42A27DB-BD31-4B8C-83A1-F6EECF244321}">
                <p14:modId xmlns:p14="http://schemas.microsoft.com/office/powerpoint/2010/main" val="2028919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5" name="Object 4" hidden="1">
                        <a:extLst>
                          <a:ext uri="{FF2B5EF4-FFF2-40B4-BE49-F238E27FC236}">
                            <a16:creationId xmlns:a16="http://schemas.microsoft.com/office/drawing/2014/main" id="{180798A5-3371-4200-B64A-1BE69249D97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a:defRPr>
                <a:solidFill>
                  <a:schemeClr val="accent4"/>
                </a:solidFill>
              </a:defRPr>
            </a:lvl1pPr>
          </a:lstStyle>
          <a:p>
            <a:r>
              <a:rPr lang="en-US"/>
              <a:t>Click to edit Master title style</a:t>
            </a:r>
            <a:endParaRPr lang="en-GB"/>
          </a:p>
        </p:txBody>
      </p:sp>
    </p:spTree>
    <p:extLst>
      <p:ext uri="{BB962C8B-B14F-4D97-AF65-F5344CB8AC3E}">
        <p14:creationId xmlns:p14="http://schemas.microsoft.com/office/powerpoint/2010/main" val="12971227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9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936630202"/>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1471112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707192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0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131953578"/>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29881158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837340897"/>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28131462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2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89267712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42638727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7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559895795"/>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999495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616861839"/>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24098970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3_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80452-2985-44ED-B7C4-9C5A5F6FB747}"/>
              </a:ext>
            </a:extLst>
          </p:cNvPr>
          <p:cNvSpPr>
            <a:spLocks noGrp="1"/>
          </p:cNvSpPr>
          <p:nvPr>
            <p:ph type="title"/>
          </p:nvPr>
        </p:nvSpPr>
        <p:spPr/>
        <p:txBody>
          <a:bodyPr/>
          <a:lstStyle/>
          <a:p>
            <a:r>
              <a:rPr lang="en-US"/>
              <a:t>Click to edit Master title style</a:t>
            </a:r>
          </a:p>
        </p:txBody>
      </p:sp>
      <p:sp>
        <p:nvSpPr>
          <p:cNvPr id="4" name="Text Placeholder 3">
            <a:extLst>
              <a:ext uri="{FF2B5EF4-FFF2-40B4-BE49-F238E27FC236}">
                <a16:creationId xmlns:a16="http://schemas.microsoft.com/office/drawing/2014/main" id="{373DB52E-EC23-4D00-9C6B-491DFF1C2961}"/>
              </a:ext>
            </a:extLst>
          </p:cNvPr>
          <p:cNvSpPr>
            <a:spLocks noGrp="1"/>
          </p:cNvSpPr>
          <p:nvPr>
            <p:ph type="body" sz="quarter" idx="10"/>
          </p:nvPr>
        </p:nvSpPr>
        <p:spPr>
          <a:xfrm>
            <a:off x="903104" y="1219200"/>
            <a:ext cx="10284196" cy="123092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10844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userDrawn="1">
            <p:custDataLst>
              <p:tags r:id="rId1"/>
            </p:custDataLst>
            <p:extLst>
              <p:ext uri="{D42A27DB-BD31-4B8C-83A1-F6EECF244321}">
                <p14:modId xmlns:p14="http://schemas.microsoft.com/office/powerpoint/2010/main" val="347579511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12" name="Object 11"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11" name="Rectangle 10"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800" b="1" i="0" baseline="0">
              <a:latin typeface="Arial"/>
              <a:ea typeface="+mj-ea"/>
              <a:cs typeface="Arial"/>
              <a:sym typeface="Arial"/>
            </a:endParaRPr>
          </a:p>
        </p:txBody>
      </p:sp>
      <p:sp>
        <p:nvSpPr>
          <p:cNvPr id="2" name="Title 1"/>
          <p:cNvSpPr>
            <a:spLocks noGrp="1"/>
          </p:cNvSpPr>
          <p:nvPr>
            <p:ph type="ctrTitle"/>
          </p:nvPr>
        </p:nvSpPr>
        <p:spPr>
          <a:xfrm>
            <a:off x="3584449" y="2724913"/>
            <a:ext cx="6608647" cy="430887"/>
          </a:xfrm>
        </p:spPr>
        <p:txBody>
          <a:bodyPr vert="horz" wrap="square" lIns="0" tIns="0" rIns="0" bIns="0">
            <a:spAutoFit/>
          </a:bodyPr>
          <a:lstStyle>
            <a:lvl1pPr algn="l">
              <a:defRPr sz="2800">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3586137" y="4937760"/>
            <a:ext cx="3708281" cy="215444"/>
          </a:xfrm>
        </p:spPr>
        <p:txBody>
          <a:bodyPr wrap="square" lIns="0" tIns="0" rIns="0" bIns="0">
            <a:spAutoFit/>
          </a:bodyPr>
          <a:lstStyle>
            <a:lvl1pPr marL="0" indent="0" algn="l">
              <a:buNone/>
              <a:defRPr sz="1400" b="1">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9" name="TitleTopPlaceholder"/>
          <p:cNvSpPr>
            <a:spLocks noChangeArrowheads="1"/>
          </p:cNvSpPr>
          <p:nvPr userDrawn="1"/>
        </p:nvSpPr>
        <p:spPr bwMode="ltGray">
          <a:xfrm>
            <a:off x="2834206" y="3246407"/>
            <a:ext cx="2834204"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0" name="TitleTopPlaceholder"/>
          <p:cNvSpPr>
            <a:spLocks noChangeArrowheads="1"/>
          </p:cNvSpPr>
          <p:nvPr userDrawn="1"/>
        </p:nvSpPr>
        <p:spPr bwMode="ltGray">
          <a:xfrm>
            <a:off x="2" y="3246407"/>
            <a:ext cx="2834204"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1" name="TitleTopPlaceholder"/>
          <p:cNvSpPr>
            <a:spLocks noChangeArrowheads="1"/>
          </p:cNvSpPr>
          <p:nvPr userDrawn="1"/>
        </p:nvSpPr>
        <p:spPr bwMode="ltGray">
          <a:xfrm>
            <a:off x="5181341" y="3246407"/>
            <a:ext cx="7010659"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pic>
        <p:nvPicPr>
          <p:cNvPr id="22" name="Picture 4" descr="http://upload.wikimedia.org/wikipedia/commons/thumb/8/82/Seal_of_Massachusetts.svg/2000px-Seal_of_Massachusetts.svg.png"/>
          <p:cNvPicPr>
            <a:picLocks noChangeAspect="1" noChangeArrowheads="1"/>
          </p:cNvPicPr>
          <p:nvPr userDrawn="1"/>
        </p:nvPicPr>
        <p:blipFill>
          <a:blip r:embed="rId6"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1219200" y="1981200"/>
            <a:ext cx="2180577"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4" name="McK Disclaimer"/>
          <p:cNvSpPr>
            <a:spLocks noChangeArrowheads="1"/>
          </p:cNvSpPr>
          <p:nvPr userDrawn="1"/>
        </p:nvSpPr>
        <p:spPr bwMode="auto">
          <a:xfrm>
            <a:off x="3586136" y="4343401"/>
            <a:ext cx="748826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803755" eaLnBrk="0" hangingPunct="0"/>
            <a:r>
              <a:rPr lang="en-US" sz="2000">
                <a:solidFill>
                  <a:schemeClr val="tx2"/>
                </a:solidFill>
                <a:latin typeface="Arial"/>
                <a:ea typeface="ＭＳ Ｐゴシック"/>
              </a:rPr>
              <a:t>Executive Office of Health and Human Services</a:t>
            </a:r>
          </a:p>
        </p:txBody>
      </p:sp>
    </p:spTree>
    <p:extLst>
      <p:ext uri="{BB962C8B-B14F-4D97-AF65-F5344CB8AC3E}">
        <p14:creationId xmlns:p14="http://schemas.microsoft.com/office/powerpoint/2010/main" val="453836965"/>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441197063"/>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04787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49416274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04570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43100101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59430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499424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1237107452"/>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13670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884183012"/>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642442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D59D1527-0B77-4EE5-AE01-631A936AF26B}"/>
              </a:ext>
            </a:extLst>
          </p:cNvPr>
          <p:cNvGraphicFramePr>
            <a:graphicFrameLocks noChangeAspect="1"/>
          </p:cNvGraphicFramePr>
          <p:nvPr userDrawn="1">
            <p:custDataLst>
              <p:tags r:id="rId1"/>
            </p:custDataLst>
            <p:extLst>
              <p:ext uri="{D42A27DB-BD31-4B8C-83A1-F6EECF244321}">
                <p14:modId xmlns:p14="http://schemas.microsoft.com/office/powerpoint/2010/main" val="2619345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6" name="Object 5" hidden="1">
                        <a:extLst>
                          <a:ext uri="{FF2B5EF4-FFF2-40B4-BE49-F238E27FC236}">
                            <a16:creationId xmlns:a16="http://schemas.microsoft.com/office/drawing/2014/main" id="{D59D1527-0B77-4EE5-AE01-631A936AF26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9DDDFB84-A7EC-403B-BB9A-DAD5596CF9DA}"/>
              </a:ext>
            </a:extLst>
          </p:cNvPr>
          <p:cNvSpPr>
            <a:spLocks noGrp="1"/>
          </p:cNvSpPr>
          <p:nvPr>
            <p:ph type="sldNum" sz="quarter" idx="10"/>
          </p:nvPr>
        </p:nvSpPr>
        <p:spPr>
          <a:xfrm>
            <a:off x="12010578" y="6519474"/>
            <a:ext cx="181423" cy="72888"/>
          </a:xfrm>
          <a:prstGeom prst="rect">
            <a:avLst/>
          </a:prstGeom>
        </p:spPr>
        <p:txBody>
          <a:bodyPr vert="horz" wrap="square" lIns="91440" tIns="45720" rIns="91440" bIns="45720" numCol="1" anchor="t" anchorCtr="0" compatLnSpc="1">
            <a:prstTxWarp prst="textNoShape">
              <a:avLst/>
            </a:prstTxWarp>
          </a:bodyPr>
          <a:lstStyle>
            <a:lvl1pPr>
              <a:buClr>
                <a:schemeClr val="tx2"/>
              </a:buClr>
              <a:defRPr sz="204">
                <a:solidFill>
                  <a:schemeClr val="bg1"/>
                </a:solidFill>
              </a:defRPr>
            </a:lvl1pPr>
          </a:lstStyle>
          <a:p>
            <a:fld id="{035FF39A-D20A-42AE-AFD4-F3FEF33B0E20}" type="slidenum">
              <a:rPr lang="en-US" altLang="en-US"/>
              <a:pPr/>
              <a:t>‹#›</a:t>
            </a:fld>
            <a:r>
              <a:rPr lang="en-US" altLang="en-US"/>
              <a:t> </a:t>
            </a:r>
          </a:p>
        </p:txBody>
      </p:sp>
    </p:spTree>
    <p:extLst>
      <p:ext uri="{BB962C8B-B14F-4D97-AF65-F5344CB8AC3E}">
        <p14:creationId xmlns:p14="http://schemas.microsoft.com/office/powerpoint/2010/main" val="2381382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970922780"/>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4" imgW="6350000" imgH="6350000" progId="TCLayout.ActiveDocument.1">
                  <p:embed/>
                </p:oleObj>
              </mc:Choice>
              <mc:Fallback>
                <p:oleObj name="think-cell Slide" r:id="rId4" imgW="6350000" imgH="6350000" progId="TCLayout.ActiveDocument.1">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 hidden="1">
            <a:extLst>
              <a:ext uri="{FF2B5EF4-FFF2-40B4-BE49-F238E27FC236}">
                <a16:creationId xmlns:a16="http://schemas.microsoft.com/office/drawing/2014/main" id="{0E3C510F-2418-4596-A0AA-6F65BAF4A951}"/>
              </a:ext>
            </a:extLst>
          </p:cNvPr>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1900" b="1" i="0" baseline="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17170719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531270356"/>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5938344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6_Title only">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7DEC524B-4A7F-4138-887F-0CBC5F80C2AF}"/>
              </a:ext>
            </a:extLst>
          </p:cNvPr>
          <p:cNvGraphicFramePr>
            <a:graphicFrameLocks noChangeAspect="1"/>
          </p:cNvGraphicFramePr>
          <p:nvPr userDrawn="1">
            <p:custDataLst>
              <p:tags r:id="rId1"/>
            </p:custDataLst>
            <p:extLst>
              <p:ext uri="{D42A27DB-BD31-4B8C-83A1-F6EECF244321}">
                <p14:modId xmlns:p14="http://schemas.microsoft.com/office/powerpoint/2010/main" val="1267891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5" name="Object 4" hidden="1">
                        <a:extLst>
                          <a:ext uri="{FF2B5EF4-FFF2-40B4-BE49-F238E27FC236}">
                            <a16:creationId xmlns:a16="http://schemas.microsoft.com/office/drawing/2014/main" id="{7DEC524B-4A7F-4138-887F-0CBC5F80C2A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a:defRPr>
                <a:solidFill>
                  <a:schemeClr val="accent4"/>
                </a:solidFill>
              </a:defRPr>
            </a:lvl1pPr>
          </a:lstStyle>
          <a:p>
            <a:r>
              <a:rPr lang="en-US"/>
              <a:t>Click to edit Master title style</a:t>
            </a:r>
            <a:endParaRPr lang="en-GB"/>
          </a:p>
        </p:txBody>
      </p:sp>
      <p:sp>
        <p:nvSpPr>
          <p:cNvPr id="3" name="Text Placeholder 5"/>
          <p:cNvSpPr>
            <a:spLocks noGrp="1"/>
          </p:cNvSpPr>
          <p:nvPr>
            <p:ph type="body" sz="quarter" idx="14" hasCustomPrompt="1"/>
          </p:nvPr>
        </p:nvSpPr>
        <p:spPr>
          <a:xfrm>
            <a:off x="1" y="6656690"/>
            <a:ext cx="8839200" cy="201312"/>
          </a:xfrm>
        </p:spPr>
        <p:txBody>
          <a:bodyPr bIns="44806" anchor="b"/>
          <a:lstStyle>
            <a:lvl1pPr marL="0" indent="0">
              <a:buNone/>
              <a:defRPr sz="714">
                <a:solidFill>
                  <a:schemeClr val="bg1"/>
                </a:solidFill>
              </a:defRPr>
            </a:lvl1pPr>
            <a:lvl5pPr>
              <a:defRPr/>
            </a:lvl5pPr>
          </a:lstStyle>
          <a:p>
            <a:pPr lvl="0"/>
            <a:r>
              <a:rPr lang="en-US"/>
              <a:t>Click to add source</a:t>
            </a:r>
          </a:p>
        </p:txBody>
      </p:sp>
    </p:spTree>
    <p:extLst>
      <p:ext uri="{BB962C8B-B14F-4D97-AF65-F5344CB8AC3E}">
        <p14:creationId xmlns:p14="http://schemas.microsoft.com/office/powerpoint/2010/main" val="41407967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7_Title only">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180798A5-3371-4200-B64A-1BE69249D971}"/>
              </a:ext>
            </a:extLst>
          </p:cNvPr>
          <p:cNvGraphicFramePr>
            <a:graphicFrameLocks noChangeAspect="1"/>
          </p:cNvGraphicFramePr>
          <p:nvPr userDrawn="1">
            <p:custDataLst>
              <p:tags r:id="rId1"/>
            </p:custDataLst>
            <p:extLst>
              <p:ext uri="{D42A27DB-BD31-4B8C-83A1-F6EECF244321}">
                <p14:modId xmlns:p14="http://schemas.microsoft.com/office/powerpoint/2010/main" val="2028919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5" name="Object 4" hidden="1">
                        <a:extLst>
                          <a:ext uri="{FF2B5EF4-FFF2-40B4-BE49-F238E27FC236}">
                            <a16:creationId xmlns:a16="http://schemas.microsoft.com/office/drawing/2014/main" id="{180798A5-3371-4200-B64A-1BE69249D97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a:defRPr>
                <a:solidFill>
                  <a:schemeClr val="accent4"/>
                </a:solidFill>
              </a:defRPr>
            </a:lvl1pPr>
          </a:lstStyle>
          <a:p>
            <a:r>
              <a:rPr lang="en-US"/>
              <a:t>Click to edit Master title style</a:t>
            </a:r>
            <a:endParaRPr lang="en-GB"/>
          </a:p>
        </p:txBody>
      </p:sp>
    </p:spTree>
    <p:extLst>
      <p:ext uri="{BB962C8B-B14F-4D97-AF65-F5344CB8AC3E}">
        <p14:creationId xmlns:p14="http://schemas.microsoft.com/office/powerpoint/2010/main" val="110291092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936630202"/>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26787019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0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131953578"/>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38321655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837340897"/>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3533068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0464109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8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89267712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31943272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17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559895795"/>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82101147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616861839"/>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359092566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62" y="1622"/>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38"/>
            <a:ext cx="6714780"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Date</a:t>
              </a:r>
            </a:p>
          </p:txBody>
        </p:sp>
      </p:grpSp>
      <p:sp>
        <p:nvSpPr>
          <p:cNvPr id="13314" name="Rectangle 1026"/>
          <p:cNvSpPr>
            <a:spLocks noGrp="1" noChangeArrowheads="1"/>
          </p:cNvSpPr>
          <p:nvPr>
            <p:ph type="ctrTitle"/>
          </p:nvPr>
        </p:nvSpPr>
        <p:spPr bwMode="auto">
          <a:xfrm>
            <a:off x="3591729" y="2648242"/>
            <a:ext cx="7385660" cy="507831"/>
          </a:xfrm>
          <a:prstGeom prst="rect">
            <a:avLst/>
          </a:prstGeom>
        </p:spPr>
        <p:txBody>
          <a:bodyPr wrap="square" anchor="b">
            <a:spAutoFit/>
          </a:bodyPr>
          <a:lstStyle>
            <a:lvl1pPr>
              <a:defRPr sz="3300" b="0" baseline="0">
                <a:solidFill>
                  <a:schemeClr val="tx1"/>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3591729" y="3770660"/>
            <a:ext cx="7385660" cy="219820"/>
          </a:xfrm>
        </p:spPr>
        <p:txBody>
          <a:bodyPr wrap="square">
            <a:spAutoFit/>
          </a:bodyPr>
          <a:lstStyle>
            <a:lvl1pPr>
              <a:defRPr sz="140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834206" y="3245970"/>
            <a:ext cx="2834204" cy="436455"/>
          </a:xfrm>
          <a:prstGeom prst="rect">
            <a:avLst/>
          </a:prstGeom>
          <a:solidFill>
            <a:schemeClr val="accent4">
              <a:alpha val="77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2" y="3245969"/>
            <a:ext cx="2834204"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5181341" y="3246845"/>
            <a:ext cx="7010659" cy="436455"/>
          </a:xfrm>
          <a:prstGeom prst="rect">
            <a:avLst/>
          </a:prstGeom>
          <a:solidFill>
            <a:srgbClr val="009900">
              <a:alpha val="69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2623" y="2029604"/>
            <a:ext cx="2767117"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0155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9304694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538856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1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2171" y="1629"/>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71" y="1629"/>
                        <a:ext cx="2159" cy="1619"/>
                      </a:xfrm>
                      <a:prstGeom prst="rect">
                        <a:avLst/>
                      </a:prstGeom>
                    </p:spPr>
                  </p:pic>
                </p:oleObj>
              </mc:Fallback>
            </mc:AlternateContent>
          </a:graphicData>
        </a:graphic>
      </p:graphicFrame>
    </p:spTree>
    <p:extLst>
      <p:ext uri="{BB962C8B-B14F-4D97-AF65-F5344CB8AC3E}">
        <p14:creationId xmlns:p14="http://schemas.microsoft.com/office/powerpoint/2010/main" val="9903352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256" userDrawn="1">
          <p15:clr>
            <a:srgbClr val="FBAE40"/>
          </p15:clr>
        </p15:guide>
        <p15:guide id="4" pos="7424" userDrawn="1">
          <p15:clr>
            <a:srgbClr val="FBAE40"/>
          </p15:clr>
        </p15:guide>
        <p15:guide id="5" orient="horz" pos="4176" userDrawn="1">
          <p15:clr>
            <a:srgbClr val="FBAE40"/>
          </p15:clr>
        </p15:guide>
        <p15:guide id="6" orient="horz" pos="192" userDrawn="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812800" y="1066803"/>
            <a:ext cx="3869008" cy="123110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97134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831077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1" y="944436"/>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1" y="944436"/>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1" y="944436"/>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3"/>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30490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7980291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914400" y="1143002"/>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55925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Rectangle 8">
            <a:extLst>
              <a:ext uri="{FF2B5EF4-FFF2-40B4-BE49-F238E27FC236}">
                <a16:creationId xmlns:a16="http://schemas.microsoft.com/office/drawing/2014/main" id="{F0339B2B-DA5C-430B-8D52-2FB72ADD9453}"/>
              </a:ext>
            </a:extLst>
          </p:cNvPr>
          <p:cNvSpPr txBox="1"/>
          <p:nvPr userDrawn="1"/>
        </p:nvSpPr>
        <p:spPr>
          <a:xfrm>
            <a:off x="697443" y="1393828"/>
            <a:ext cx="8199967" cy="430213"/>
          </a:xfrm>
          <a:prstGeom prst="rect">
            <a:avLst/>
          </a:prstGeom>
          <a:noFill/>
          <a:ln w="9525">
            <a:no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555" lvl="1" indent="0">
              <a:buClr>
                <a:srgbClr val="000000"/>
              </a:buClr>
              <a:buNone/>
            </a:pPr>
            <a:r>
              <a:rPr lang="en-US" sz="1400" b="1">
                <a:latin typeface="Arial" panose="020B0604020202020204" pitchFamily="34" charset="0"/>
                <a:cs typeface="Arial" panose="020B0604020202020204" pitchFamily="34" charset="0"/>
              </a:rPr>
              <a:t>XX</a:t>
            </a:r>
          </a:p>
          <a:p>
            <a:pPr marL="1555" lvl="1" indent="0">
              <a:buClr>
                <a:srgbClr val="000000"/>
              </a:buClr>
              <a:buNone/>
            </a:pPr>
            <a:r>
              <a:rPr lang="en-US" sz="1400">
                <a:latin typeface="Arial" panose="020B0604020202020204" pitchFamily="34" charset="0"/>
                <a:cs typeface="Arial" panose="020B0604020202020204" pitchFamily="34" charset="0"/>
              </a:rPr>
              <a:t>xx</a:t>
            </a:r>
          </a:p>
        </p:txBody>
      </p:sp>
      <p:cxnSp>
        <p:nvCxnSpPr>
          <p:cNvPr id="8" name="Straight Connector 7">
            <a:extLst>
              <a:ext uri="{FF2B5EF4-FFF2-40B4-BE49-F238E27FC236}">
                <a16:creationId xmlns:a16="http://schemas.microsoft.com/office/drawing/2014/main" id="{0608298C-7F71-430C-8954-AD9C7285A331}"/>
              </a:ext>
            </a:extLst>
          </p:cNvPr>
          <p:cNvCxnSpPr/>
          <p:nvPr userDrawn="1"/>
        </p:nvCxnSpPr>
        <p:spPr>
          <a:xfrm>
            <a:off x="697443" y="1811338"/>
            <a:ext cx="10797117"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06686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2165" y="1625"/>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5" y="1625"/>
                        <a:ext cx="2159" cy="1619"/>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2953731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_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501651" y="651600"/>
            <a:ext cx="11162349"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a:t>Click to add subtitle</a:t>
            </a:r>
          </a:p>
        </p:txBody>
      </p:sp>
      <p:sp>
        <p:nvSpPr>
          <p:cNvPr id="14" name="Title Placeholder 1"/>
          <p:cNvSpPr>
            <a:spLocks noGrp="1"/>
          </p:cNvSpPr>
          <p:nvPr>
            <p:ph type="title"/>
          </p:nvPr>
        </p:nvSpPr>
        <p:spPr>
          <a:xfrm>
            <a:off x="501651" y="317500"/>
            <a:ext cx="11162349" cy="334101"/>
          </a:xfrm>
          <a:prstGeom prst="rect">
            <a:avLst/>
          </a:prstGeom>
        </p:spPr>
        <p:txBody>
          <a:bodyPr vert="horz" lIns="0" tIns="0" rIns="0" bIns="0" rtlCol="0" anchor="t" anchorCtr="0">
            <a:noAutofit/>
          </a:bodyPr>
          <a:lstStyle>
            <a:lvl1pPr>
              <a:defRPr/>
            </a:lvl1pPr>
          </a:lstStyle>
          <a:p>
            <a:r>
              <a:rPr lang="en-US" noProof="0"/>
              <a:t>Click to edit Master title style</a:t>
            </a:r>
          </a:p>
        </p:txBody>
      </p:sp>
      <p:sp>
        <p:nvSpPr>
          <p:cNvPr id="8" name="Text Placeholder 18"/>
          <p:cNvSpPr>
            <a:spLocks noGrp="1"/>
          </p:cNvSpPr>
          <p:nvPr>
            <p:ph idx="1"/>
          </p:nvPr>
        </p:nvSpPr>
        <p:spPr>
          <a:xfrm>
            <a:off x="501651" y="1665289"/>
            <a:ext cx="11165416" cy="471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133842808"/>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3_Title and Content">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solidFill>
                  <a:schemeClr val="bg1"/>
                </a:solidFill>
              </a:defRPr>
            </a:lvl1pPr>
          </a:lstStyle>
          <a:p>
            <a:endParaRPr lang="en-US"/>
          </a:p>
        </p:txBody>
      </p:sp>
      <p:sp>
        <p:nvSpPr>
          <p:cNvPr id="7" name="Title Placeholder 1">
            <a:extLst>
              <a:ext uri="{FF2B5EF4-FFF2-40B4-BE49-F238E27FC236}">
                <a16:creationId xmlns:a16="http://schemas.microsoft.com/office/drawing/2014/main" id="{049D2303-401C-42B9-B7C6-F7F00C43A323}"/>
              </a:ext>
            </a:extLst>
          </p:cNvPr>
          <p:cNvSpPr>
            <a:spLocks noGrp="1"/>
          </p:cNvSpPr>
          <p:nvPr>
            <p:ph type="title"/>
          </p:nvPr>
        </p:nvSpPr>
        <p:spPr>
          <a:xfrm>
            <a:off x="231648" y="237746"/>
            <a:ext cx="11684000" cy="292388"/>
          </a:xfrm>
          <a:prstGeom prst="rect">
            <a:avLst/>
          </a:prstGeom>
        </p:spPr>
        <p:txBody>
          <a:bodyPr vert="horz" wrap="square" lIns="0" tIns="0" rIns="0" bIns="0" rtlCol="0" anchor="ctr">
            <a:spAutoFit/>
          </a:bodyPr>
          <a:lstStyle/>
          <a:p>
            <a:r>
              <a:rPr lang="en-US"/>
              <a:t>Click to edit Master title style</a:t>
            </a:r>
          </a:p>
        </p:txBody>
      </p:sp>
    </p:spTree>
    <p:extLst>
      <p:ext uri="{BB962C8B-B14F-4D97-AF65-F5344CB8AC3E}">
        <p14:creationId xmlns:p14="http://schemas.microsoft.com/office/powerpoint/2010/main" val="4216555319"/>
      </p:ext>
    </p:extLst>
  </p:cSld>
  <p:clrMapOvr>
    <a:overrideClrMapping bg1="lt1" tx1="dk1" bg2="lt2" tx2="dk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2_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80452-2985-44ED-B7C4-9C5A5F6FB747}"/>
              </a:ext>
            </a:extLst>
          </p:cNvPr>
          <p:cNvSpPr>
            <a:spLocks noGrp="1"/>
          </p:cNvSpPr>
          <p:nvPr>
            <p:ph type="title"/>
          </p:nvPr>
        </p:nvSpPr>
        <p:spPr/>
        <p:txBody>
          <a:bodyPr/>
          <a:lstStyle/>
          <a:p>
            <a:r>
              <a:rPr lang="en-US"/>
              <a:t>Click to edit Master title style</a:t>
            </a:r>
          </a:p>
        </p:txBody>
      </p:sp>
      <p:sp>
        <p:nvSpPr>
          <p:cNvPr id="4" name="Text Placeholder 3">
            <a:extLst>
              <a:ext uri="{FF2B5EF4-FFF2-40B4-BE49-F238E27FC236}">
                <a16:creationId xmlns:a16="http://schemas.microsoft.com/office/drawing/2014/main" id="{373DB52E-EC23-4D00-9C6B-491DFF1C2961}"/>
              </a:ext>
            </a:extLst>
          </p:cNvPr>
          <p:cNvSpPr>
            <a:spLocks noGrp="1"/>
          </p:cNvSpPr>
          <p:nvPr>
            <p:ph type="body" sz="quarter" idx="10"/>
          </p:nvPr>
        </p:nvSpPr>
        <p:spPr>
          <a:xfrm>
            <a:off x="903103" y="1219200"/>
            <a:ext cx="10284196" cy="434340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807025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Title, Subhead &amp; Breadcrumb">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622227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cSld name="Title, subtitle &amp;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501651" y="651600"/>
            <a:ext cx="11188700" cy="757255"/>
          </a:xfrm>
          <a:prstGeom prst="rect">
            <a:avLst/>
          </a:prstGeom>
        </p:spPr>
        <p:txBody>
          <a:bodyPr lIns="0" tIns="0" rIns="0" bIns="0">
            <a:noAutofit/>
          </a:bodyPr>
          <a:lstStyle>
            <a:lvl1pPr marL="0" indent="0">
              <a:buNone/>
              <a:defRPr sz="1350" b="0">
                <a:solidFill>
                  <a:srgbClr val="53565A"/>
                </a:solidFill>
              </a:defRPr>
            </a:lvl1pPr>
          </a:lstStyle>
          <a:p>
            <a:pPr lvl="0"/>
            <a:r>
              <a:rPr lang="en-US"/>
              <a:t>Click to add subtitle</a:t>
            </a:r>
          </a:p>
        </p:txBody>
      </p:sp>
      <p:sp>
        <p:nvSpPr>
          <p:cNvPr id="17" name="Chart Placeholder 3"/>
          <p:cNvSpPr>
            <a:spLocks noGrp="1"/>
          </p:cNvSpPr>
          <p:nvPr>
            <p:ph type="chart" sz="quarter" idx="15"/>
          </p:nvPr>
        </p:nvSpPr>
        <p:spPr>
          <a:xfrm>
            <a:off x="501653" y="2052002"/>
            <a:ext cx="11188699" cy="4069013"/>
          </a:xfrm>
          <a:prstGeom prst="rect">
            <a:avLst/>
          </a:prstGeom>
        </p:spPr>
        <p:txBody>
          <a:bodyPr>
            <a:noAutofit/>
          </a:bodyPr>
          <a:lstStyle/>
          <a:p>
            <a:r>
              <a:rPr lang="en-US"/>
              <a:t>Click icon to add chart</a:t>
            </a:r>
            <a:endParaRPr lang="en-GB"/>
          </a:p>
        </p:txBody>
      </p:sp>
      <p:sp>
        <p:nvSpPr>
          <p:cNvPr id="18" name="Text Placeholder 8"/>
          <p:cNvSpPr>
            <a:spLocks noGrp="1"/>
          </p:cNvSpPr>
          <p:nvPr>
            <p:ph type="body" sz="quarter" idx="18"/>
          </p:nvPr>
        </p:nvSpPr>
        <p:spPr>
          <a:xfrm>
            <a:off x="501653" y="1674088"/>
            <a:ext cx="11188699" cy="357187"/>
          </a:xfrm>
        </p:spPr>
        <p:txBody>
          <a:bodyPr>
            <a:noAutofit/>
          </a:bodyPr>
          <a:lstStyle/>
          <a:p>
            <a:pPr lvl="0"/>
            <a:r>
              <a:rPr lang="en-US" noProof="0"/>
              <a:t>Click to edit Master text styles</a:t>
            </a:r>
          </a:p>
        </p:txBody>
      </p:sp>
      <p:sp>
        <p:nvSpPr>
          <p:cNvPr id="19" name="Text Placeholder 7"/>
          <p:cNvSpPr>
            <a:spLocks noGrp="1"/>
          </p:cNvSpPr>
          <p:nvPr>
            <p:ph type="body" sz="quarter" idx="23"/>
          </p:nvPr>
        </p:nvSpPr>
        <p:spPr>
          <a:xfrm>
            <a:off x="501651" y="6121016"/>
            <a:ext cx="11188700" cy="260737"/>
          </a:xfrm>
        </p:spPr>
        <p:txBody>
          <a:bodyPr>
            <a:noAutofit/>
          </a:bodyPr>
          <a:lstStyle>
            <a:lvl1pPr>
              <a:spcAft>
                <a:spcPts val="0"/>
              </a:spcAft>
              <a:defRPr sz="675"/>
            </a:lvl1pPr>
          </a:lstStyle>
          <a:p>
            <a:pPr lvl="0"/>
            <a:r>
              <a:rPr lang="en-US"/>
              <a:t>Click to edit Master text styles</a:t>
            </a:r>
          </a:p>
        </p:txBody>
      </p:sp>
      <p:sp>
        <p:nvSpPr>
          <p:cNvPr id="7" name="Title Placeholder 1">
            <a:extLst>
              <a:ext uri="{FF2B5EF4-FFF2-40B4-BE49-F238E27FC236}">
                <a16:creationId xmlns:a16="http://schemas.microsoft.com/office/drawing/2014/main" id="{8CFE9674-04ED-4C53-9426-4EA385799FE2}"/>
              </a:ext>
            </a:extLst>
          </p:cNvPr>
          <p:cNvSpPr>
            <a:spLocks noGrp="1"/>
          </p:cNvSpPr>
          <p:nvPr>
            <p:ph type="title" hasCustomPrompt="1"/>
          </p:nvPr>
        </p:nvSpPr>
        <p:spPr>
          <a:xfrm>
            <a:off x="501651" y="317502"/>
            <a:ext cx="11188700" cy="334099"/>
          </a:xfrm>
          <a:prstGeom prst="rect">
            <a:avLst/>
          </a:prstGeom>
        </p:spPr>
        <p:txBody>
          <a:bodyPr vert="horz" lIns="0" tIns="0" rIns="0" bIns="0" rtlCol="0" anchor="t" anchorCtr="0">
            <a:noAutofit/>
          </a:bodyPr>
          <a:lstStyle>
            <a:lvl1pPr>
              <a:defRPr>
                <a:latin typeface="+mj-lt"/>
              </a:defRPr>
            </a:lvl1pPr>
          </a:lstStyle>
          <a:p>
            <a:r>
              <a:rPr lang="en-US"/>
              <a:t>Click to add title</a:t>
            </a:r>
          </a:p>
        </p:txBody>
      </p:sp>
    </p:spTree>
    <p:extLst>
      <p:ext uri="{BB962C8B-B14F-4D97-AF65-F5344CB8AC3E}">
        <p14:creationId xmlns:p14="http://schemas.microsoft.com/office/powerpoint/2010/main" val="2798088671"/>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userDrawn="1">
  <p:cSld name="Divider - Deloitte blue">
    <p:bg bwMode="gray">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501651" y="2875908"/>
            <a:ext cx="10541000" cy="422167"/>
          </a:xfrm>
        </p:spPr>
        <p:txBody>
          <a:bodyPr anchor="b"/>
          <a:lstStyle>
            <a:lvl1pPr>
              <a:lnSpc>
                <a:spcPct val="95000"/>
              </a:lnSpc>
              <a:defRPr sz="2888"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501651" y="3429000"/>
            <a:ext cx="10541000" cy="1566532"/>
          </a:xfrm>
        </p:spPr>
        <p:txBody>
          <a:bodyPr lIns="0" tIns="0" rIns="0" bIns="0">
            <a:noAutofit/>
          </a:bodyPr>
          <a:lstStyle>
            <a:lvl1pPr marL="0" indent="0">
              <a:lnSpc>
                <a:spcPct val="95000"/>
              </a:lnSpc>
              <a:spcAft>
                <a:spcPts val="0"/>
              </a:spcAft>
              <a:buNone/>
              <a:defRPr sz="2888">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12" name="TextBox 11"/>
          <p:cNvSpPr txBox="1"/>
          <p:nvPr userDrawn="1"/>
        </p:nvSpPr>
        <p:spPr>
          <a:xfrm>
            <a:off x="11382378" y="6477003"/>
            <a:ext cx="307975" cy="75085"/>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488" noProof="0" smtClean="0">
                <a:solidFill>
                  <a:schemeClr val="bg1"/>
                </a:solidFill>
              </a:rPr>
              <a:pPr marL="0" indent="0" algn="r">
                <a:spcBef>
                  <a:spcPts val="450"/>
                </a:spcBef>
                <a:buSzPct val="100000"/>
                <a:buFont typeface="Arial"/>
                <a:buNone/>
              </a:pPr>
              <a:t>‹#›</a:t>
            </a:fld>
            <a:endParaRPr lang="en-US" sz="488" noProof="0">
              <a:solidFill>
                <a:schemeClr val="bg1"/>
              </a:solidFill>
            </a:endParaRPr>
          </a:p>
        </p:txBody>
      </p:sp>
    </p:spTree>
    <p:extLst>
      <p:ext uri="{BB962C8B-B14F-4D97-AF65-F5344CB8AC3E}">
        <p14:creationId xmlns:p14="http://schemas.microsoft.com/office/powerpoint/2010/main" val="2741690510"/>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2170" y="1628"/>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70" y="1628"/>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38"/>
            <a:ext cx="6714780"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a:solidFill>
                    <a:srgbClr val="000000"/>
                  </a:solidFill>
                  <a:latin typeface="Arial"/>
                </a:rPr>
                <a:t>Date</a:t>
              </a:r>
            </a:p>
          </p:txBody>
        </p:sp>
      </p:grpSp>
      <p:sp>
        <p:nvSpPr>
          <p:cNvPr id="12" name="TitleTopPlaceholder"/>
          <p:cNvSpPr>
            <a:spLocks noChangeArrowheads="1"/>
          </p:cNvSpPr>
          <p:nvPr/>
        </p:nvSpPr>
        <p:spPr bwMode="ltGray">
          <a:xfrm>
            <a:off x="2834206" y="3245976"/>
            <a:ext cx="2834204" cy="436455"/>
          </a:xfrm>
          <a:prstGeom prst="rect">
            <a:avLst/>
          </a:prstGeom>
          <a:solidFill>
            <a:schemeClr val="accent4">
              <a:alpha val="77000"/>
            </a:scheme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13" name="TitleTopPlaceholder"/>
          <p:cNvSpPr>
            <a:spLocks noChangeArrowheads="1"/>
          </p:cNvSpPr>
          <p:nvPr/>
        </p:nvSpPr>
        <p:spPr bwMode="ltGray">
          <a:xfrm>
            <a:off x="2" y="3245975"/>
            <a:ext cx="2834204" cy="436455"/>
          </a:xfrm>
          <a:prstGeom prst="rect">
            <a:avLst/>
          </a:prstGeom>
          <a:solidFill>
            <a:srgbClr val="FFC000">
              <a:alpha val="80000"/>
            </a:srgb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14" name="TitleTopPlaceholder"/>
          <p:cNvSpPr>
            <a:spLocks noChangeArrowheads="1"/>
          </p:cNvSpPr>
          <p:nvPr/>
        </p:nvSpPr>
        <p:spPr bwMode="ltGray">
          <a:xfrm>
            <a:off x="5181341" y="3246845"/>
            <a:ext cx="7010659" cy="436455"/>
          </a:xfrm>
          <a:prstGeom prst="rect">
            <a:avLst/>
          </a:prstGeom>
          <a:solidFill>
            <a:srgbClr val="009900">
              <a:alpha val="69000"/>
            </a:srgb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4" name="Rectangle 1026">
            <a:extLst>
              <a:ext uri="{FF2B5EF4-FFF2-40B4-BE49-F238E27FC236}">
                <a16:creationId xmlns:a16="http://schemas.microsoft.com/office/drawing/2014/main" id="{2A849AAD-F9F8-F1A6-9799-935306F4F44F}"/>
              </a:ext>
            </a:extLst>
          </p:cNvPr>
          <p:cNvSpPr>
            <a:spLocks noGrp="1" noChangeArrowheads="1"/>
          </p:cNvSpPr>
          <p:nvPr>
            <p:ph type="ctrTitle" hasCustomPrompt="1"/>
          </p:nvPr>
        </p:nvSpPr>
        <p:spPr bwMode="auto">
          <a:xfrm>
            <a:off x="523972" y="2644468"/>
            <a:ext cx="10121024" cy="369332"/>
          </a:xfrm>
          <a:prstGeom prst="rect">
            <a:avLst/>
          </a:prstGeom>
        </p:spPr>
        <p:txBody>
          <a:bodyPr wrap="square" anchor="b">
            <a:spAutoFit/>
          </a:bodyPr>
          <a:lstStyle>
            <a:lvl1pPr>
              <a:defRPr sz="2400" b="1" baseline="0">
                <a:solidFill>
                  <a:schemeClr val="tx1"/>
                </a:solidFill>
                <a:latin typeface="+mj-lt"/>
                <a:ea typeface="+mj-ea"/>
              </a:defRPr>
            </a:lvl1pPr>
          </a:lstStyle>
          <a:p>
            <a:pPr lvl="0"/>
            <a:r>
              <a:rPr lang="en-US" noProof="0"/>
              <a:t>Click to edit Master section title style</a:t>
            </a:r>
          </a:p>
        </p:txBody>
      </p:sp>
      <p:pic>
        <p:nvPicPr>
          <p:cNvPr id="5" name="Picture 4" descr="http://upload.wikimedia.org/wikipedia/commons/thumb/8/82/Seal_of_Massachusetts.svg/2000px-Seal_of_Massachusetts.svg.png">
            <a:extLst>
              <a:ext uri="{FF2B5EF4-FFF2-40B4-BE49-F238E27FC236}">
                <a16:creationId xmlns:a16="http://schemas.microsoft.com/office/drawing/2014/main" id="{2EE9ACD9-3290-D061-EC5E-1527AF769788}"/>
              </a:ext>
            </a:extLst>
          </p:cNvPr>
          <p:cNvPicPr>
            <a:picLocks noChangeAspect="1" noChangeArrowheads="1"/>
          </p:cNvPicPr>
          <p:nvPr userDrawn="1"/>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488962" y="45898"/>
            <a:ext cx="625374" cy="625337"/>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721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501651" y="651600"/>
            <a:ext cx="11162349"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a:t>Click to add subtitle</a:t>
            </a:r>
          </a:p>
        </p:txBody>
      </p:sp>
      <p:sp>
        <p:nvSpPr>
          <p:cNvPr id="14" name="Title Placeholder 1"/>
          <p:cNvSpPr>
            <a:spLocks noGrp="1"/>
          </p:cNvSpPr>
          <p:nvPr>
            <p:ph type="title"/>
          </p:nvPr>
        </p:nvSpPr>
        <p:spPr>
          <a:xfrm>
            <a:off x="501651" y="317500"/>
            <a:ext cx="11162349" cy="334101"/>
          </a:xfrm>
          <a:prstGeom prst="rect">
            <a:avLst/>
          </a:prstGeom>
        </p:spPr>
        <p:txBody>
          <a:bodyPr vert="horz" lIns="0" tIns="0" rIns="0" bIns="0" rtlCol="0" anchor="t" anchorCtr="0">
            <a:noAutofit/>
          </a:bodyPr>
          <a:lstStyle>
            <a:lvl1pPr>
              <a:defRPr/>
            </a:lvl1pPr>
          </a:lstStyle>
          <a:p>
            <a:r>
              <a:rPr lang="en-US" noProof="0"/>
              <a:t>Click to edit Master title style</a:t>
            </a:r>
          </a:p>
        </p:txBody>
      </p:sp>
      <p:sp>
        <p:nvSpPr>
          <p:cNvPr id="8" name="Text Placeholder 18"/>
          <p:cNvSpPr>
            <a:spLocks noGrp="1"/>
          </p:cNvSpPr>
          <p:nvPr>
            <p:ph idx="1"/>
          </p:nvPr>
        </p:nvSpPr>
        <p:spPr>
          <a:xfrm>
            <a:off x="501651" y="1665289"/>
            <a:ext cx="11165416" cy="471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121352383"/>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45456" y="894001"/>
            <a:ext cx="10738233" cy="1231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4165601" y="6356353"/>
            <a:ext cx="3860800" cy="365125"/>
          </a:xfrm>
          <a:prstGeom prst="rect">
            <a:avLst/>
          </a:prstGeom>
        </p:spPr>
        <p:txBody>
          <a:bodyPr/>
          <a:lstStyle/>
          <a:p>
            <a:endParaRPr lang="en-US">
              <a:solidFill>
                <a:srgbClr val="000000"/>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fld id="{D5B7D1DA-5626-476A-9690-83CA1BF5FED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097469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wo Content Areas">
    <p:spTree>
      <p:nvGrpSpPr>
        <p:cNvPr id="1" name=""/>
        <p:cNvGrpSpPr/>
        <p:nvPr/>
      </p:nvGrpSpPr>
      <p:grpSpPr>
        <a:xfrm>
          <a:off x="0" y="0"/>
          <a:ext cx="0" cy="0"/>
          <a:chOff x="0" y="0"/>
          <a:chExt cx="0" cy="0"/>
        </a:xfrm>
      </p:grpSpPr>
      <p:sp>
        <p:nvSpPr>
          <p:cNvPr id="3" name="Title 11"/>
          <p:cNvSpPr>
            <a:spLocks noGrp="1"/>
          </p:cNvSpPr>
          <p:nvPr>
            <p:ph type="title"/>
          </p:nvPr>
        </p:nvSpPr>
        <p:spPr>
          <a:xfrm>
            <a:off x="917987" y="570156"/>
            <a:ext cx="10341684" cy="1054250"/>
          </a:xfrm>
          <a:prstGeom prst="rect">
            <a:avLst/>
          </a:prstGeom>
        </p:spPr>
        <p:txBody>
          <a:bodyPr/>
          <a:lstStyle>
            <a:lvl1pPr>
              <a:defRPr sz="4300" b="1">
                <a:solidFill>
                  <a:srgbClr val="595959"/>
                </a:solidFill>
                <a:latin typeface="Arial"/>
                <a:cs typeface="Arial"/>
              </a:defRPr>
            </a:lvl1pPr>
          </a:lstStyle>
          <a:p>
            <a:r>
              <a:rPr lang="en-US"/>
              <a:t>Click to edit Master title style</a:t>
            </a:r>
          </a:p>
        </p:txBody>
      </p:sp>
      <p:sp>
        <p:nvSpPr>
          <p:cNvPr id="4" name="Content Placeholder 7"/>
          <p:cNvSpPr>
            <a:spLocks noGrp="1"/>
          </p:cNvSpPr>
          <p:nvPr>
            <p:ph sz="quarter" idx="13"/>
          </p:nvPr>
        </p:nvSpPr>
        <p:spPr>
          <a:xfrm>
            <a:off x="914400" y="1845482"/>
            <a:ext cx="5071872" cy="3434474"/>
          </a:xfrm>
          <a:prstGeom prst="rect">
            <a:avLst/>
          </a:prstGeom>
        </p:spPr>
        <p:txBody>
          <a:bodyPr>
            <a:normAutofit/>
          </a:bodyPr>
          <a:lstStyle>
            <a:lvl1pPr>
              <a:defRPr sz="2000">
                <a:solidFill>
                  <a:srgbClr val="595959"/>
                </a:solidFill>
                <a:latin typeface="Arial"/>
                <a:cs typeface="Arial"/>
              </a:defRPr>
            </a:lvl1pPr>
          </a:lstStyle>
          <a:p>
            <a:pPr lvl="0"/>
            <a:r>
              <a:rPr lang="en-US"/>
              <a:t>Click to edit Master text styles</a:t>
            </a:r>
          </a:p>
        </p:txBody>
      </p:sp>
      <p:sp>
        <p:nvSpPr>
          <p:cNvPr id="5" name="Content Placeholder 9"/>
          <p:cNvSpPr>
            <a:spLocks noGrp="1"/>
          </p:cNvSpPr>
          <p:nvPr>
            <p:ph sz="quarter" idx="14"/>
          </p:nvPr>
        </p:nvSpPr>
        <p:spPr>
          <a:xfrm>
            <a:off x="6193535" y="1845482"/>
            <a:ext cx="5071872" cy="3434474"/>
          </a:xfrm>
          <a:prstGeom prst="rect">
            <a:avLst/>
          </a:prstGeom>
        </p:spPr>
        <p:txBody>
          <a:bodyPr>
            <a:normAutofit/>
          </a:bodyPr>
          <a:lstStyle>
            <a:lvl1pPr>
              <a:defRPr sz="2000">
                <a:solidFill>
                  <a:srgbClr val="595959"/>
                </a:solidFill>
                <a:latin typeface="Arial"/>
                <a:cs typeface="Arial"/>
              </a:defRPr>
            </a:lvl1pPr>
          </a:lstStyle>
          <a:p>
            <a:pPr lvl="0"/>
            <a:r>
              <a:rPr lang="en-US"/>
              <a:t>Click to edit Master text styles</a:t>
            </a:r>
          </a:p>
        </p:txBody>
      </p:sp>
    </p:spTree>
    <p:extLst>
      <p:ext uri="{BB962C8B-B14F-4D97-AF65-F5344CB8AC3E}">
        <p14:creationId xmlns:p14="http://schemas.microsoft.com/office/powerpoint/2010/main" val="1274227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32330" y="1861441"/>
            <a:ext cx="10327340" cy="3170264"/>
          </a:xfrm>
          <a:prstGeom prst="rect">
            <a:avLst/>
          </a:prstGeom>
        </p:spPr>
        <p:txBody>
          <a:bodyPr/>
          <a:lstStyle>
            <a:lvl1pPr>
              <a:defRPr>
                <a:solidFill>
                  <a:srgbClr val="595959"/>
                </a:solidFill>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a:t>Click to edit Master text styles</a:t>
            </a:r>
          </a:p>
        </p:txBody>
      </p:sp>
      <p:sp>
        <p:nvSpPr>
          <p:cNvPr id="4" name="Title 10"/>
          <p:cNvSpPr>
            <a:spLocks noGrp="1"/>
          </p:cNvSpPr>
          <p:nvPr>
            <p:ph type="title"/>
          </p:nvPr>
        </p:nvSpPr>
        <p:spPr>
          <a:xfrm>
            <a:off x="917987" y="570156"/>
            <a:ext cx="10341684" cy="1054250"/>
          </a:xfrm>
          <a:prstGeom prst="rect">
            <a:avLst/>
          </a:prstGeom>
        </p:spPr>
        <p:txBody>
          <a:bodyPr/>
          <a:lstStyle>
            <a:lvl1pPr algn="l">
              <a:defRPr sz="4000" b="1">
                <a:solidFill>
                  <a:schemeClr val="tx1">
                    <a:lumMod val="75000"/>
                    <a:lumOff val="25000"/>
                  </a:schemeClr>
                </a:solidFill>
                <a:latin typeface="Arial"/>
                <a:cs typeface="Arial"/>
              </a:defRPr>
            </a:lvl1pPr>
          </a:lstStyle>
          <a:p>
            <a:r>
              <a:rPr lang="en-US"/>
              <a:t>Click to edit Master title style</a:t>
            </a:r>
          </a:p>
        </p:txBody>
      </p:sp>
    </p:spTree>
    <p:extLst>
      <p:ext uri="{BB962C8B-B14F-4D97-AF65-F5344CB8AC3E}">
        <p14:creationId xmlns:p14="http://schemas.microsoft.com/office/powerpoint/2010/main" val="1356688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1631083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9" Type="http://schemas.openxmlformats.org/officeDocument/2006/relationships/tags" Target="../tags/tag14.xml"/><Relationship Id="rId21" Type="http://schemas.openxmlformats.org/officeDocument/2006/relationships/slideLayout" Target="../slideLayouts/slideLayout21.xml"/><Relationship Id="rId34" Type="http://schemas.openxmlformats.org/officeDocument/2006/relationships/tags" Target="../tags/tag9.xml"/><Relationship Id="rId42" Type="http://schemas.openxmlformats.org/officeDocument/2006/relationships/tags" Target="../tags/tag1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7.xml"/><Relationship Id="rId37" Type="http://schemas.openxmlformats.org/officeDocument/2006/relationships/tags" Target="../tags/tag12.xml"/><Relationship Id="rId40" Type="http://schemas.openxmlformats.org/officeDocument/2006/relationships/tags" Target="../tags/tag15.xml"/><Relationship Id="rId45"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3.xml"/><Relationship Id="rId36" Type="http://schemas.openxmlformats.org/officeDocument/2006/relationships/tags" Target="../tags/tag1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6.xml"/><Relationship Id="rId44"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 Id="rId30" Type="http://schemas.openxmlformats.org/officeDocument/2006/relationships/tags" Target="../tags/tag5.xml"/><Relationship Id="rId35" Type="http://schemas.openxmlformats.org/officeDocument/2006/relationships/tags" Target="../tags/tag10.xml"/><Relationship Id="rId43" Type="http://schemas.openxmlformats.org/officeDocument/2006/relationships/oleObject" Target="../embeddings/oleObject1.bin"/><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ags" Target="../tags/tag8.xml"/><Relationship Id="rId38" Type="http://schemas.openxmlformats.org/officeDocument/2006/relationships/tags" Target="../tags/tag13.xml"/><Relationship Id="rId20" Type="http://schemas.openxmlformats.org/officeDocument/2006/relationships/slideLayout" Target="../slideLayouts/slideLayout20.xml"/><Relationship Id="rId41" Type="http://schemas.openxmlformats.org/officeDocument/2006/relationships/tags" Target="../tags/tag1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18" Type="http://schemas.openxmlformats.org/officeDocument/2006/relationships/theme" Target="../theme/theme2.xml"/><Relationship Id="rId3" Type="http://schemas.openxmlformats.org/officeDocument/2006/relationships/slideLayout" Target="../slideLayouts/slideLayout28.xml"/><Relationship Id="rId21" Type="http://schemas.openxmlformats.org/officeDocument/2006/relationships/oleObject" Target="../embeddings/oleObject19.bin"/><Relationship Id="rId7" Type="http://schemas.openxmlformats.org/officeDocument/2006/relationships/slideLayout" Target="../slideLayouts/slideLayout32.xml"/><Relationship Id="rId12" Type="http://schemas.openxmlformats.org/officeDocument/2006/relationships/slideLayout" Target="../slideLayouts/slideLayout37.xml"/><Relationship Id="rId17" Type="http://schemas.openxmlformats.org/officeDocument/2006/relationships/slideLayout" Target="../slideLayouts/slideLayout42.xml"/><Relationship Id="rId2" Type="http://schemas.openxmlformats.org/officeDocument/2006/relationships/slideLayout" Target="../slideLayouts/slideLayout27.xml"/><Relationship Id="rId16" Type="http://schemas.openxmlformats.org/officeDocument/2006/relationships/slideLayout" Target="../slideLayouts/slideLayout41.xml"/><Relationship Id="rId20" Type="http://schemas.openxmlformats.org/officeDocument/2006/relationships/tags" Target="../tags/tag43.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slideLayout" Target="../slideLayouts/slideLayout40.xml"/><Relationship Id="rId10" Type="http://schemas.openxmlformats.org/officeDocument/2006/relationships/slideLayout" Target="../slideLayouts/slideLayout35.xml"/><Relationship Id="rId19" Type="http://schemas.openxmlformats.org/officeDocument/2006/relationships/tags" Target="../tags/tag42.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 Id="rId22" Type="http://schemas.openxmlformats.org/officeDocument/2006/relationships/image" Target="../media/image6.emf"/></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55.xml"/><Relationship Id="rId18" Type="http://schemas.openxmlformats.org/officeDocument/2006/relationships/slideLayout" Target="../slideLayouts/slideLayout60.xml"/><Relationship Id="rId26" Type="http://schemas.openxmlformats.org/officeDocument/2006/relationships/tags" Target="../tags/tag74.xml"/><Relationship Id="rId21" Type="http://schemas.openxmlformats.org/officeDocument/2006/relationships/tags" Target="../tags/tag69.xml"/><Relationship Id="rId34" Type="http://schemas.openxmlformats.org/officeDocument/2006/relationships/tags" Target="../tags/tag82.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17" Type="http://schemas.openxmlformats.org/officeDocument/2006/relationships/slideLayout" Target="../slideLayouts/slideLayout59.xml"/><Relationship Id="rId25" Type="http://schemas.openxmlformats.org/officeDocument/2006/relationships/tags" Target="../tags/tag73.xml"/><Relationship Id="rId33" Type="http://schemas.openxmlformats.org/officeDocument/2006/relationships/tags" Target="../tags/tag81.xml"/><Relationship Id="rId38" Type="http://schemas.openxmlformats.org/officeDocument/2006/relationships/image" Target="../media/image2.png"/><Relationship Id="rId2" Type="http://schemas.openxmlformats.org/officeDocument/2006/relationships/slideLayout" Target="../slideLayouts/slideLayout44.xml"/><Relationship Id="rId16" Type="http://schemas.openxmlformats.org/officeDocument/2006/relationships/slideLayout" Target="../slideLayouts/slideLayout58.xml"/><Relationship Id="rId20" Type="http://schemas.openxmlformats.org/officeDocument/2006/relationships/tags" Target="../tags/tag68.xml"/><Relationship Id="rId29" Type="http://schemas.openxmlformats.org/officeDocument/2006/relationships/tags" Target="../tags/tag77.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24" Type="http://schemas.openxmlformats.org/officeDocument/2006/relationships/tags" Target="../tags/tag72.xml"/><Relationship Id="rId32" Type="http://schemas.openxmlformats.org/officeDocument/2006/relationships/tags" Target="../tags/tag80.xml"/><Relationship Id="rId37" Type="http://schemas.openxmlformats.org/officeDocument/2006/relationships/image" Target="../media/image1.emf"/><Relationship Id="rId5" Type="http://schemas.openxmlformats.org/officeDocument/2006/relationships/slideLayout" Target="../slideLayouts/slideLayout47.xml"/><Relationship Id="rId15" Type="http://schemas.openxmlformats.org/officeDocument/2006/relationships/slideLayout" Target="../slideLayouts/slideLayout57.xml"/><Relationship Id="rId23" Type="http://schemas.openxmlformats.org/officeDocument/2006/relationships/tags" Target="../tags/tag71.xml"/><Relationship Id="rId28" Type="http://schemas.openxmlformats.org/officeDocument/2006/relationships/tags" Target="../tags/tag76.xml"/><Relationship Id="rId36" Type="http://schemas.openxmlformats.org/officeDocument/2006/relationships/oleObject" Target="../embeddings/oleObject24.bin"/><Relationship Id="rId10" Type="http://schemas.openxmlformats.org/officeDocument/2006/relationships/slideLayout" Target="../slideLayouts/slideLayout52.xml"/><Relationship Id="rId19" Type="http://schemas.openxmlformats.org/officeDocument/2006/relationships/theme" Target="../theme/theme3.xml"/><Relationship Id="rId31" Type="http://schemas.openxmlformats.org/officeDocument/2006/relationships/tags" Target="../tags/tag79.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 Id="rId22" Type="http://schemas.openxmlformats.org/officeDocument/2006/relationships/tags" Target="../tags/tag70.xml"/><Relationship Id="rId27" Type="http://schemas.openxmlformats.org/officeDocument/2006/relationships/tags" Target="../tags/tag75.xml"/><Relationship Id="rId30" Type="http://schemas.openxmlformats.org/officeDocument/2006/relationships/tags" Target="../tags/tag78.xml"/><Relationship Id="rId35" Type="http://schemas.openxmlformats.org/officeDocument/2006/relationships/tags" Target="../tags/tag83.xml"/><Relationship Id="rId8" Type="http://schemas.openxmlformats.org/officeDocument/2006/relationships/slideLayout" Target="../slideLayouts/slideLayout50.xml"/><Relationship Id="rId3"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7"/>
            </p:custData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43" imgW="270" imgH="270" progId="TCLayout.ActiveDocument.1">
                  <p:embed/>
                </p:oleObj>
              </mc:Choice>
              <mc:Fallback>
                <p:oleObj name="think-cell Slide" r:id="rId43" imgW="270" imgH="270" progId="TCLayout.ActiveDocument.1">
                  <p:embed/>
                  <p:pic>
                    <p:nvPicPr>
                      <p:cNvPr id="2" name="Object 1" hidden="1"/>
                      <p:cNvPicPr/>
                      <p:nvPr/>
                    </p:nvPicPr>
                    <p:blipFill>
                      <a:blip r:embed="rId44"/>
                      <a:stretch>
                        <a:fillRect/>
                      </a:stretch>
                    </p:blipFill>
                    <p:spPr>
                      <a:xfrm>
                        <a:off x="0" y="0"/>
                        <a:ext cx="215979" cy="161974"/>
                      </a:xfrm>
                      <a:prstGeom prst="rect">
                        <a:avLst/>
                      </a:prstGeom>
                    </p:spPr>
                  </p:pic>
                </p:oleObj>
              </mc:Fallback>
            </mc:AlternateContent>
          </a:graphicData>
        </a:graphic>
      </p:graphicFrame>
      <p:grpSp>
        <p:nvGrpSpPr>
          <p:cNvPr id="58" name="Group 57"/>
          <p:cNvGrpSpPr/>
          <p:nvPr/>
        </p:nvGrpSpPr>
        <p:grpSpPr bwMode="ltGray">
          <a:xfrm>
            <a:off x="3" y="6565688"/>
            <a:ext cx="12191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grpSp>
      <p:sp>
        <p:nvSpPr>
          <p:cNvPr id="1036" name="Rectangle 286"/>
          <p:cNvSpPr>
            <a:spLocks noGrp="1" noChangeArrowheads="1"/>
          </p:cNvSpPr>
          <p:nvPr>
            <p:ph type="body" idx="1"/>
          </p:nvPr>
        </p:nvSpPr>
        <p:spPr bwMode="auto">
          <a:xfrm>
            <a:off x="1976208" y="1990667"/>
            <a:ext cx="5853024"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233261" y="234864"/>
            <a:ext cx="1073823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233259" y="27536"/>
            <a:ext cx="1168952"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fontAlgn="base">
              <a:spcBef>
                <a:spcPct val="0"/>
              </a:spcBef>
              <a:spcAft>
                <a:spcPct val="0"/>
              </a:spcAft>
            </a:pPr>
            <a:r>
              <a:rPr lang="en-US" sz="1400">
                <a:solidFill>
                  <a:srgbClr val="808080"/>
                </a:solidFill>
              </a:rPr>
              <a:t>TRACKER</a:t>
            </a:r>
          </a:p>
        </p:txBody>
      </p:sp>
      <p:sp>
        <p:nvSpPr>
          <p:cNvPr id="11" name="McK 3. Unit of measure" hidden="1"/>
          <p:cNvSpPr txBox="1">
            <a:spLocks noChangeArrowheads="1"/>
          </p:cNvSpPr>
          <p:nvPr/>
        </p:nvSpPr>
        <p:spPr bwMode="auto">
          <a:xfrm>
            <a:off x="233260" y="542617"/>
            <a:ext cx="10738233"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McK Slide Elements" hidden="1"/>
          <p:cNvGrpSpPr>
            <a:grpSpLocks/>
          </p:cNvGrpSpPr>
          <p:nvPr/>
        </p:nvGrpSpPr>
        <p:grpSpPr bwMode="auto">
          <a:xfrm>
            <a:off x="233259" y="6086392"/>
            <a:ext cx="11732172"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a:solidFill>
                    <a:srgbClr val="000000"/>
                  </a:solidFill>
                </a:rPr>
                <a:t>SOURCE: Source</a:t>
              </a:r>
            </a:p>
          </p:txBody>
        </p:sp>
      </p:grpSp>
      <p:grpSp>
        <p:nvGrpSpPr>
          <p:cNvPr id="15" name="ACET" hidden="1"/>
          <p:cNvGrpSpPr>
            <a:grpSpLocks/>
          </p:cNvGrpSpPr>
          <p:nvPr/>
        </p:nvGrpSpPr>
        <p:grpSpPr bwMode="auto">
          <a:xfrm>
            <a:off x="1976208"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9932635" y="275440"/>
            <a:ext cx="1038859"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9513638" y="275439"/>
            <a:ext cx="1457857"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grpSp>
        <p:nvGrpSpPr>
          <p:cNvPr id="79" name="McKSticker" hidden="1"/>
          <p:cNvGrpSpPr/>
          <p:nvPr/>
        </p:nvGrpSpPr>
        <p:grpSpPr bwMode="auto">
          <a:xfrm>
            <a:off x="9519988" y="275438"/>
            <a:ext cx="1451507"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698" y="275438"/>
            <a:ext cx="1129796" cy="1333054"/>
            <a:chOff x="6655594" y="273840"/>
            <a:chExt cx="830430" cy="1306516"/>
          </a:xfrm>
        </p:grpSpPr>
        <p:grpSp>
          <p:nvGrpSpPr>
            <p:cNvPr id="84" name="MoonLegend1"/>
            <p:cNvGrpSpPr>
              <a:grpSpLocks noChangeAspect="1"/>
            </p:cNvGrpSpPr>
            <p:nvPr>
              <p:custDataLst>
                <p:tags r:id="rId28"/>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41"/>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42"/>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29"/>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39"/>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40"/>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30"/>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3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38"/>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31"/>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35"/>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36"/>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32"/>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33"/>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34"/>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11745018" y="6654135"/>
            <a:ext cx="213725" cy="115416"/>
          </a:xfrm>
          <a:prstGeom prst="rect">
            <a:avLst/>
          </a:prstGeom>
        </p:spPr>
        <p:txBody>
          <a:bodyPr vert="horz" wrap="squar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rgbClr val="FFFFFF"/>
                </a:solidFill>
              </a:rPr>
              <a:pPr algn="r" fontAlgn="base">
                <a:spcBef>
                  <a:spcPct val="0"/>
                </a:spcBef>
                <a:spcAft>
                  <a:spcPct val="0"/>
                </a:spcAft>
              </a:pPr>
              <a:t>‹#›</a:t>
            </a:fld>
            <a:endParaRPr lang="en-US" sz="100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4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19954" y="135845"/>
            <a:ext cx="838789"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6923239" y="6619159"/>
            <a:ext cx="5736167" cy="12695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100">
                <a:solidFill>
                  <a:srgbClr val="FFFFFF"/>
                </a:solidFill>
              </a:rPr>
              <a:t>INTERNAL DRAFT – POLICY IN DEVELOPMENT</a:t>
            </a:r>
          </a:p>
        </p:txBody>
      </p:sp>
    </p:spTree>
    <p:extLst>
      <p:ext uri="{BB962C8B-B14F-4D97-AF65-F5344CB8AC3E}">
        <p14:creationId xmlns:p14="http://schemas.microsoft.com/office/powerpoint/2010/main" val="20847276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80" r:id="rId7"/>
    <p:sldLayoutId id="2147483681" r:id="rId8"/>
    <p:sldLayoutId id="2147484869" r:id="rId9"/>
    <p:sldLayoutId id="2147483684" r:id="rId10"/>
    <p:sldLayoutId id="2147483719" r:id="rId11"/>
    <p:sldLayoutId id="2147483720" r:id="rId12"/>
    <p:sldLayoutId id="2147483722" r:id="rId13"/>
    <p:sldLayoutId id="2147483652" r:id="rId14"/>
    <p:sldLayoutId id="2147483654" r:id="rId15"/>
    <p:sldLayoutId id="2147483658" r:id="rId16"/>
    <p:sldLayoutId id="2147483685" r:id="rId17"/>
    <p:sldLayoutId id="2147483695" r:id="rId18"/>
    <p:sldLayoutId id="2147483696" r:id="rId19"/>
    <p:sldLayoutId id="2147483697" r:id="rId20"/>
    <p:sldLayoutId id="2147483707" r:id="rId21"/>
    <p:sldLayoutId id="2147483708" r:id="rId22"/>
    <p:sldLayoutId id="2147483712" r:id="rId23"/>
    <p:sldLayoutId id="2147483714" r:id="rId24"/>
    <p:sldLayoutId id="2147483718" r:id="rId25"/>
  </p:sldLayoutIdLst>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9"/>
            </p:custDataLst>
            <p:extLst>
              <p:ext uri="{D42A27DB-BD31-4B8C-83A1-F6EECF244321}">
                <p14:modId xmlns:p14="http://schemas.microsoft.com/office/powerpoint/2010/main" val="103801756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21" imgW="270" imgH="270" progId="TCLayout.ActiveDocument.1">
                  <p:embed/>
                </p:oleObj>
              </mc:Choice>
              <mc:Fallback>
                <p:oleObj name="think-cell Slide" r:id="rId21" imgW="270" imgH="270" progId="TCLayout.ActiveDocument.1">
                  <p:embed/>
                  <p:pic>
                    <p:nvPicPr>
                      <p:cNvPr id="8" name="Object 7" hidden="1"/>
                      <p:cNvPicPr/>
                      <p:nvPr/>
                    </p:nvPicPr>
                    <p:blipFill>
                      <a:blip r:embed="rId22"/>
                      <a:stretch>
                        <a:fillRect/>
                      </a:stretch>
                    </p:blipFill>
                    <p:spPr>
                      <a:xfrm>
                        <a:off x="2118" y="1588"/>
                        <a:ext cx="2117" cy="1588"/>
                      </a:xfrm>
                      <a:prstGeom prst="rect">
                        <a:avLst/>
                      </a:prstGeom>
                    </p:spPr>
                  </p:pic>
                </p:oleObj>
              </mc:Fallback>
            </mc:AlternateContent>
          </a:graphicData>
        </a:graphic>
      </p:graphicFrame>
      <p:grpSp>
        <p:nvGrpSpPr>
          <p:cNvPr id="4" name="Group 3">
            <a:extLst>
              <a:ext uri="{FF2B5EF4-FFF2-40B4-BE49-F238E27FC236}">
                <a16:creationId xmlns:a16="http://schemas.microsoft.com/office/drawing/2014/main" id="{C2E797EC-78C2-4CB0-8EBF-9B6930F958C7}"/>
              </a:ext>
            </a:extLst>
          </p:cNvPr>
          <p:cNvGrpSpPr/>
          <p:nvPr userDrawn="1"/>
        </p:nvGrpSpPr>
        <p:grpSpPr>
          <a:xfrm>
            <a:off x="1" y="6565612"/>
            <a:ext cx="12191999" cy="292388"/>
            <a:chOff x="1" y="3246406"/>
            <a:chExt cx="9143999" cy="436455"/>
          </a:xfrm>
        </p:grpSpPr>
        <p:sp>
          <p:nvSpPr>
            <p:cNvPr id="13" name="TitleTopPlaceholder">
              <a:extLst>
                <a:ext uri="{FF2B5EF4-FFF2-40B4-BE49-F238E27FC236}">
                  <a16:creationId xmlns:a16="http://schemas.microsoft.com/office/drawing/2014/main" id="{F0A848F1-DF84-42D1-8D59-2294D99D43D1}"/>
                </a:ext>
              </a:extLst>
            </p:cNvPr>
            <p:cNvSpPr>
              <a:spLocks noChangeArrowheads="1"/>
            </p:cNvSpPr>
            <p:nvPr userDrawn="1"/>
          </p:nvSpPr>
          <p:spPr bwMode="ltGray">
            <a:xfrm>
              <a:off x="2125654" y="3246406"/>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F110B6E9-4F9C-48BC-85E1-46543045340D}"/>
                </a:ext>
              </a:extLst>
            </p:cNvPr>
            <p:cNvSpPr>
              <a:spLocks noChangeArrowheads="1"/>
            </p:cNvSpPr>
            <p:nvPr userDrawn="1"/>
          </p:nvSpPr>
          <p:spPr bwMode="ltGray">
            <a:xfrm>
              <a:off x="1" y="3246406"/>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6F721DB0-1D80-41F3-97D9-FCA44AA8F960}"/>
                </a:ext>
              </a:extLst>
            </p:cNvPr>
            <p:cNvSpPr>
              <a:spLocks noChangeArrowheads="1"/>
            </p:cNvSpPr>
            <p:nvPr userDrawn="1"/>
          </p:nvSpPr>
          <p:spPr bwMode="ltGray">
            <a:xfrm>
              <a:off x="3886006" y="3246406"/>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7" name="Rectangle 6" hidden="1"/>
          <p:cNvSpPr/>
          <p:nvPr userDrawn="1">
            <p:custDataLst>
              <p:tags r:id="rId20"/>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Placeholder 1"/>
          <p:cNvSpPr>
            <a:spLocks noGrp="1"/>
          </p:cNvSpPr>
          <p:nvPr>
            <p:ph type="title"/>
          </p:nvPr>
        </p:nvSpPr>
        <p:spPr>
          <a:xfrm>
            <a:off x="231648" y="237744"/>
            <a:ext cx="11684000" cy="292388"/>
          </a:xfrm>
          <a:prstGeom prst="rect">
            <a:avLst/>
          </a:prstGeom>
        </p:spPr>
        <p:txBody>
          <a:bodyPr vert="horz" wrap="square" lIns="0" tIns="0" rIns="0" bIns="0" rtlCol="0" anchor="ctr">
            <a:spAutoFit/>
          </a:bodyPr>
          <a:lstStyle/>
          <a:p>
            <a:r>
              <a:rPr lang="en-US"/>
              <a:t>Click to edit Master title style</a:t>
            </a:r>
          </a:p>
        </p:txBody>
      </p:sp>
      <p:sp>
        <p:nvSpPr>
          <p:cNvPr id="3" name="Text Placeholder 2"/>
          <p:cNvSpPr>
            <a:spLocks noGrp="1"/>
          </p:cNvSpPr>
          <p:nvPr>
            <p:ph type="body" idx="1"/>
          </p:nvPr>
        </p:nvSpPr>
        <p:spPr>
          <a:xfrm>
            <a:off x="711200" y="914401"/>
            <a:ext cx="3869008" cy="1200329"/>
          </a:xfrm>
          <a:prstGeom prst="rect">
            <a:avLst/>
          </a:prstGeom>
        </p:spPr>
        <p:txBody>
          <a:bodyPr vert="horz" wrap="square" lIns="91440" tIns="45720" rIns="91440" bIns="4572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Slide Number"/>
          <p:cNvSpPr txBox="1">
            <a:spLocks/>
          </p:cNvSpPr>
          <p:nvPr userDrawn="1"/>
        </p:nvSpPr>
        <p:spPr bwMode="auto">
          <a:xfrm>
            <a:off x="11842231" y="6634862"/>
            <a:ext cx="157094"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chemeClr val="bg2"/>
                </a:solidFill>
                <a:latin typeface="Arial"/>
              </a:rPr>
              <a:pPr algn="r" fontAlgn="base">
                <a:spcBef>
                  <a:spcPct val="0"/>
                </a:spcBef>
                <a:spcAft>
                  <a:spcPct val="0"/>
                </a:spcAft>
              </a:pPr>
              <a:t>‹#›</a:t>
            </a:fld>
            <a:endParaRPr lang="en-US" sz="1000">
              <a:solidFill>
                <a:schemeClr val="bg2"/>
              </a:solidFill>
              <a:latin typeface="Arial"/>
            </a:endParaRPr>
          </a:p>
        </p:txBody>
      </p:sp>
    </p:spTree>
    <p:extLst>
      <p:ext uri="{BB962C8B-B14F-4D97-AF65-F5344CB8AC3E}">
        <p14:creationId xmlns:p14="http://schemas.microsoft.com/office/powerpoint/2010/main" val="2979210164"/>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4871" r:id="rId12"/>
    <p:sldLayoutId id="2147484872" r:id="rId13"/>
    <p:sldLayoutId id="2147483737" r:id="rId14"/>
    <p:sldLayoutId id="2147483738" r:id="rId15"/>
    <p:sldLayoutId id="2147483739" r:id="rId16"/>
    <p:sldLayoutId id="2147484870" r:id="rId17"/>
  </p:sldLayoutIdLst>
  <p:hf hdr="0" dt="0"/>
  <p:txStyles>
    <p:title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0"/>
            </p:custData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36" imgW="270" imgH="270" progId="TCLayout.ActiveDocument.1">
                  <p:embed/>
                </p:oleObj>
              </mc:Choice>
              <mc:Fallback>
                <p:oleObj name="think-cell Slide" r:id="rId36" imgW="270" imgH="270" progId="TCLayout.ActiveDocument.1">
                  <p:embed/>
                  <p:pic>
                    <p:nvPicPr>
                      <p:cNvPr id="2" name="Object 1" hidden="1"/>
                      <p:cNvPicPr/>
                      <p:nvPr/>
                    </p:nvPicPr>
                    <p:blipFill>
                      <a:blip r:embed="rId37"/>
                      <a:stretch>
                        <a:fillRect/>
                      </a:stretch>
                    </p:blipFill>
                    <p:spPr>
                      <a:xfrm>
                        <a:off x="0" y="0"/>
                        <a:ext cx="215979" cy="161974"/>
                      </a:xfrm>
                      <a:prstGeom prst="rect">
                        <a:avLst/>
                      </a:prstGeom>
                    </p:spPr>
                  </p:pic>
                </p:oleObj>
              </mc:Fallback>
            </mc:AlternateContent>
          </a:graphicData>
        </a:graphic>
      </p:graphicFrame>
      <p:grpSp>
        <p:nvGrpSpPr>
          <p:cNvPr id="58" name="Group 57"/>
          <p:cNvGrpSpPr/>
          <p:nvPr/>
        </p:nvGrpSpPr>
        <p:grpSpPr bwMode="ltGray">
          <a:xfrm>
            <a:off x="3" y="6565688"/>
            <a:ext cx="12191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grpSp>
      <p:sp>
        <p:nvSpPr>
          <p:cNvPr id="1036" name="Rectangle 286"/>
          <p:cNvSpPr>
            <a:spLocks noGrp="1" noChangeArrowheads="1"/>
          </p:cNvSpPr>
          <p:nvPr>
            <p:ph type="body" idx="1"/>
          </p:nvPr>
        </p:nvSpPr>
        <p:spPr bwMode="auto">
          <a:xfrm>
            <a:off x="1976208" y="1990667"/>
            <a:ext cx="5853024"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233261" y="234864"/>
            <a:ext cx="1073823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233259" y="27536"/>
            <a:ext cx="1168952"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fontAlgn="base">
              <a:spcBef>
                <a:spcPct val="0"/>
              </a:spcBef>
              <a:spcAft>
                <a:spcPct val="0"/>
              </a:spcAft>
            </a:pPr>
            <a:r>
              <a:rPr lang="en-US" sz="1400">
                <a:solidFill>
                  <a:srgbClr val="808080"/>
                </a:solidFill>
              </a:rPr>
              <a:t>TRACKER</a:t>
            </a:r>
          </a:p>
        </p:txBody>
      </p:sp>
      <p:sp>
        <p:nvSpPr>
          <p:cNvPr id="11" name="McK 3. Unit of measure" hidden="1"/>
          <p:cNvSpPr txBox="1">
            <a:spLocks noChangeArrowheads="1"/>
          </p:cNvSpPr>
          <p:nvPr/>
        </p:nvSpPr>
        <p:spPr bwMode="auto">
          <a:xfrm>
            <a:off x="233260" y="542617"/>
            <a:ext cx="10738233"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McK Slide Elements" hidden="1"/>
          <p:cNvGrpSpPr>
            <a:grpSpLocks/>
          </p:cNvGrpSpPr>
          <p:nvPr/>
        </p:nvGrpSpPr>
        <p:grpSpPr bwMode="auto">
          <a:xfrm>
            <a:off x="233259" y="6086392"/>
            <a:ext cx="11732172"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a:solidFill>
                    <a:srgbClr val="000000"/>
                  </a:solidFill>
                </a:rPr>
                <a:t>SOURCE: Source</a:t>
              </a:r>
            </a:p>
          </p:txBody>
        </p:sp>
      </p:grpSp>
      <p:grpSp>
        <p:nvGrpSpPr>
          <p:cNvPr id="15" name="ACET" hidden="1"/>
          <p:cNvGrpSpPr>
            <a:grpSpLocks/>
          </p:cNvGrpSpPr>
          <p:nvPr/>
        </p:nvGrpSpPr>
        <p:grpSpPr bwMode="auto">
          <a:xfrm>
            <a:off x="1976208"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9932635" y="275440"/>
            <a:ext cx="1038859"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9513638" y="275439"/>
            <a:ext cx="1457857"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grpSp>
        <p:nvGrpSpPr>
          <p:cNvPr id="79" name="McKSticker" hidden="1"/>
          <p:cNvGrpSpPr/>
          <p:nvPr/>
        </p:nvGrpSpPr>
        <p:grpSpPr bwMode="auto">
          <a:xfrm>
            <a:off x="9519988" y="275438"/>
            <a:ext cx="1451507"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698" y="275438"/>
            <a:ext cx="1129796" cy="1333054"/>
            <a:chOff x="6655594" y="273840"/>
            <a:chExt cx="830430" cy="1306516"/>
          </a:xfrm>
        </p:grpSpPr>
        <p:grpSp>
          <p:nvGrpSpPr>
            <p:cNvPr id="84" name="MoonLegend1"/>
            <p:cNvGrpSpPr>
              <a:grpSpLocks noChangeAspect="1"/>
            </p:cNvGrpSpPr>
            <p:nvPr>
              <p:custDataLst>
                <p:tags r:id="rId21"/>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34"/>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35"/>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22"/>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32"/>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33"/>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23"/>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30"/>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31"/>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24"/>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28"/>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29"/>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25"/>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2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27"/>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11745018" y="6633336"/>
            <a:ext cx="213725" cy="157014"/>
          </a:xfrm>
          <a:prstGeom prst="rect">
            <a:avLst/>
          </a:prstGeom>
        </p:spPr>
        <p:txBody>
          <a:bodyPr vert="horz" wrap="squar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rgbClr val="FFFFFF"/>
                </a:solidFill>
              </a:rPr>
              <a:pPr algn="r" fontAlgn="base">
                <a:spcBef>
                  <a:spcPct val="0"/>
                </a:spcBef>
                <a:spcAft>
                  <a:spcPct val="0"/>
                </a:spcAft>
              </a:pPr>
              <a:t>‹#›</a:t>
            </a:fld>
            <a:endParaRPr lang="en-US" sz="100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3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19954" y="135845"/>
            <a:ext cx="838789"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3873318"/>
      </p:ext>
    </p:extLst>
  </p:cSld>
  <p:clrMap bg1="lt1" tx1="dk1" bg2="lt2" tx2="dk2" accent1="accent1" accent2="accent2" accent3="accent3" accent4="accent4" accent5="accent5" accent6="accent6" hlink="hlink" folHlink="folHlink"/>
  <p:sldLayoutIdLst>
    <p:sldLayoutId id="2147483683" r:id="rId1"/>
    <p:sldLayoutId id="2147483740" r:id="rId2"/>
    <p:sldLayoutId id="2147483741" r:id="rId3"/>
    <p:sldLayoutId id="2147483743" r:id="rId4"/>
    <p:sldLayoutId id="2147483744" r:id="rId5"/>
    <p:sldLayoutId id="2147483745" r:id="rId6"/>
    <p:sldLayoutId id="2147483746" r:id="rId7"/>
    <p:sldLayoutId id="2147483692" r:id="rId8"/>
    <p:sldLayoutId id="2147483760" r:id="rId9"/>
    <p:sldLayoutId id="2147483735" r:id="rId10"/>
    <p:sldLayoutId id="2147483736" r:id="rId11"/>
    <p:sldLayoutId id="2147483709" r:id="rId12"/>
    <p:sldLayoutId id="2147483751" r:id="rId13"/>
    <p:sldLayoutId id="2147484734" r:id="rId14"/>
    <p:sldLayoutId id="2147484822" r:id="rId15"/>
    <p:sldLayoutId id="2147484867" r:id="rId16"/>
    <p:sldLayoutId id="2147484873" r:id="rId17"/>
    <p:sldLayoutId id="2147484874" r:id="rId18"/>
  </p:sldLayoutIdLst>
  <p:txStyles>
    <p:titleStyle>
      <a:lvl1pPr algn="l" defTabSz="913429" rtl="0" eaLnBrk="1" fontAlgn="base" hangingPunct="1">
        <a:spcBef>
          <a:spcPct val="0"/>
        </a:spcBef>
        <a:spcAft>
          <a:spcPct val="0"/>
        </a:spcAft>
        <a:tabLst>
          <a:tab pos="275324" algn="l"/>
        </a:tabLst>
        <a:defRPr sz="1900" b="1" baseline="0">
          <a:solidFill>
            <a:srgbClr val="002060"/>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1.xml"/><Relationship Id="rId1" Type="http://schemas.openxmlformats.org/officeDocument/2006/relationships/tags" Target="../tags/tag100.xml"/><Relationship Id="rId4" Type="http://schemas.openxmlformats.org/officeDocument/2006/relationships/image" Target="../media/image9.emf"/></Relationships>
</file>

<file path=ppt/slides/_rels/slide10.xml.rels><?xml version="1.0" encoding="UTF-8" standalone="yes"?>
<Relationships xmlns="http://schemas.openxmlformats.org/package/2006/relationships"><Relationship Id="rId3" Type="http://schemas.openxmlformats.org/officeDocument/2006/relationships/hyperlink" Target="https://www.mass.gov/info-details/masshealth-federal-updates-and-impact" TargetMode="External"/><Relationship Id="rId2" Type="http://schemas.openxmlformats.org/officeDocument/2006/relationships/hyperlink" Target="https://www.mahealthconnector.org/governor-healey-details-plan-to-protect-against-aca-cost-hikes" TargetMode="External"/><Relationship Id="rId1" Type="http://schemas.openxmlformats.org/officeDocument/2006/relationships/slideLayout" Target="../slideLayouts/slideLayout4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30.xml"/><Relationship Id="rId1" Type="http://schemas.openxmlformats.org/officeDocument/2006/relationships/tags" Target="../tags/tag101.xml"/><Relationship Id="rId4" Type="http://schemas.openxmlformats.org/officeDocument/2006/relationships/image" Target="../media/image15.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7.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svg"/><Relationship Id="rId1" Type="http://schemas.openxmlformats.org/officeDocument/2006/relationships/slideLayout" Target="../slideLayouts/slideLayout47.xml"/><Relationship Id="rId4" Type="http://schemas.openxmlformats.org/officeDocument/2006/relationships/hyperlink" Target="mailto:1115WaiverComments@mass.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notesSlide" Target="../notesSlides/notesSlide1.xml"/><Relationship Id="rId1" Type="http://schemas.openxmlformats.org/officeDocument/2006/relationships/slideLayout" Target="../slideLayouts/slideLayout60.xml"/><Relationship Id="rId6" Type="http://schemas.openxmlformats.org/officeDocument/2006/relationships/image" Target="../media/image14.svg"/><Relationship Id="rId5" Type="http://schemas.openxmlformats.org/officeDocument/2006/relationships/image" Target="../media/image13.svg"/><Relationship Id="rId4" Type="http://schemas.openxmlformats.org/officeDocument/2006/relationships/image" Target="../media/image12.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vert="horz"/>
          <a:lstStyle/>
          <a:p>
            <a:r>
              <a:rPr lang="en-US" b="1" dirty="0">
                <a:latin typeface="Arial"/>
                <a:cs typeface="Arial"/>
              </a:rPr>
              <a:t>MassHealth 1115 Demonstration Progress and Updates</a:t>
            </a:r>
            <a:endParaRPr lang="en-US" b="1" dirty="0"/>
          </a:p>
        </p:txBody>
      </p:sp>
      <p:sp>
        <p:nvSpPr>
          <p:cNvPr id="3" name="Subtitle 2"/>
          <p:cNvSpPr>
            <a:spLocks noGrp="1"/>
          </p:cNvSpPr>
          <p:nvPr>
            <p:ph type="subTitle" idx="1"/>
          </p:nvPr>
        </p:nvSpPr>
        <p:spPr/>
        <p:txBody>
          <a:bodyPr vert="horz" wrap="square" lIns="0" tIns="0" rIns="0" bIns="0" rtlCol="0" anchor="t">
            <a:spAutoFit/>
          </a:bodyPr>
          <a:lstStyle/>
          <a:p>
            <a:r>
              <a:rPr lang="en-US">
                <a:latin typeface="Arial"/>
                <a:cs typeface="Arial"/>
              </a:rPr>
              <a:t>April 2026 </a:t>
            </a:r>
            <a:endParaRPr lang="en-US">
              <a:cs typeface="Arial"/>
            </a:endParaRPr>
          </a:p>
        </p:txBody>
      </p:sp>
      <p:graphicFrame>
        <p:nvGraphicFramePr>
          <p:cNvPr id="5" name="Object 4" descr="Cover slide with the seal of Massachusetts pictured ">
            <a:extLst>
              <a:ext uri="{FF2B5EF4-FFF2-40B4-BE49-F238E27FC236}">
                <a16:creationId xmlns:a16="http://schemas.microsoft.com/office/drawing/2014/main" id="{208E1A0E-58FC-4C3A-BE87-CD4FC383EE3A}"/>
              </a:ext>
            </a:extLst>
          </p:cNvPr>
          <p:cNvGraphicFramePr>
            <a:graphicFrameLocks noChangeAspect="1"/>
          </p:cNvGraphicFramePr>
          <p:nvPr>
            <p:custDataLst>
              <p:tags r:id="rId1"/>
            </p:custDataLst>
            <p:extLst>
              <p:ext uri="{D42A27DB-BD31-4B8C-83A1-F6EECF244321}">
                <p14:modId xmlns:p14="http://schemas.microsoft.com/office/powerpoint/2010/main" val="4084414663"/>
              </p:ex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5" name="Object 4" descr="Cover slide with the seal of Massachusetts pictured ">
                        <a:extLst>
                          <a:ext uri="{FF2B5EF4-FFF2-40B4-BE49-F238E27FC236}">
                            <a16:creationId xmlns:a16="http://schemas.microsoft.com/office/drawing/2014/main" id="{208E1A0E-58FC-4C3A-BE87-CD4FC383EE3A}"/>
                          </a:ext>
                        </a:extLst>
                      </p:cNvPr>
                      <p:cNvPicPr/>
                      <p:nvPr/>
                    </p:nvPicPr>
                    <p:blipFill>
                      <a:blip r:embed="rId4"/>
                      <a:stretch>
                        <a:fillRect/>
                      </a:stretch>
                    </p:blipFill>
                    <p:spPr>
                      <a:xfrm>
                        <a:off x="1525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537078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12B0309-8A3D-B847-9256-184EBCE10460}"/>
              </a:ext>
            </a:extLst>
          </p:cNvPr>
          <p:cNvSpPr txBox="1">
            <a:spLocks noGrp="1"/>
          </p:cNvSpPr>
          <p:nvPr>
            <p:ph type="title" idx="4294967295"/>
          </p:nvPr>
        </p:nvSpPr>
        <p:spPr bwMode="auto">
          <a:xfrm>
            <a:off x="186092" y="202395"/>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Maintaining near-universal coverage </a:t>
            </a:r>
          </a:p>
        </p:txBody>
      </p:sp>
      <p:sp>
        <p:nvSpPr>
          <p:cNvPr id="12" name="Title 1">
            <a:extLst>
              <a:ext uri="{FF2B5EF4-FFF2-40B4-BE49-F238E27FC236}">
                <a16:creationId xmlns:a16="http://schemas.microsoft.com/office/drawing/2014/main" id="{044B8F10-4BB7-FF4D-9B29-5B5FD0D140D3}"/>
              </a:ext>
            </a:extLst>
          </p:cNvPr>
          <p:cNvSpPr txBox="1">
            <a:spLocks/>
          </p:cNvSpPr>
          <p:nvPr/>
        </p:nvSpPr>
        <p:spPr bwMode="auto">
          <a:xfrm>
            <a:off x="185315" y="488608"/>
            <a:ext cx="11155152" cy="492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9525" lvl="1">
              <a:spcAft>
                <a:spcPts val="600"/>
              </a:spcAft>
            </a:pPr>
            <a:r>
              <a:rPr lang="en-US" sz="1600" i="1">
                <a:solidFill>
                  <a:srgbClr val="002060"/>
                </a:solidFill>
                <a:latin typeface="Arial"/>
                <a:ea typeface="Calibri" panose="020F0502020204030204" pitchFamily="34" charset="0"/>
                <a:cs typeface="Arial" panose="020B0604020202020204" pitchFamily="34" charset="0"/>
              </a:rPr>
              <a:t>The 1115 demonstration authorizes updates to eligibility policies that will maintain and strengthen near-universal coverage and advance equity </a:t>
            </a:r>
            <a:endParaRPr lang="en-US" sz="1600" i="1" kern="0">
              <a:solidFill>
                <a:srgbClr val="002060"/>
              </a:solidFill>
            </a:endParaRPr>
          </a:p>
        </p:txBody>
      </p:sp>
      <p:cxnSp>
        <p:nvCxnSpPr>
          <p:cNvPr id="66" name="Straight Connector 65">
            <a:extLst>
              <a:ext uri="{FF2B5EF4-FFF2-40B4-BE49-F238E27FC236}">
                <a16:creationId xmlns:a16="http://schemas.microsoft.com/office/drawing/2014/main" id="{D166D943-8940-478E-AB97-4A493CCB7DAA}"/>
              </a:ext>
              <a:ext uri="{C183D7F6-B498-43B3-948B-1728B52AA6E4}">
                <adec:decorative xmlns:adec="http://schemas.microsoft.com/office/drawing/2017/decorative" val="1"/>
              </a:ext>
            </a:extLst>
          </p:cNvPr>
          <p:cNvCxnSpPr/>
          <p:nvPr/>
        </p:nvCxnSpPr>
        <p:spPr>
          <a:xfrm>
            <a:off x="1752857" y="1037709"/>
            <a:ext cx="8686287" cy="0"/>
          </a:xfrm>
          <a:prstGeom prst="line">
            <a:avLst/>
          </a:prstGeom>
          <a:noFill/>
          <a:ln w="9525" cap="flat" cmpd="sng" algn="ctr">
            <a:solidFill>
              <a:srgbClr val="000000"/>
            </a:solidFill>
            <a:prstDash val="solid"/>
          </a:ln>
          <a:effectLst/>
        </p:spPr>
      </p:cxnSp>
      <p:sp>
        <p:nvSpPr>
          <p:cNvPr id="11" name="Text Placeholder 5">
            <a:extLst>
              <a:ext uri="{FF2B5EF4-FFF2-40B4-BE49-F238E27FC236}">
                <a16:creationId xmlns:a16="http://schemas.microsoft.com/office/drawing/2014/main" id="{EE2A99F4-169A-4283-A199-98A225FD0080}"/>
              </a:ext>
            </a:extLst>
          </p:cNvPr>
          <p:cNvSpPr txBox="1">
            <a:spLocks/>
          </p:cNvSpPr>
          <p:nvPr/>
        </p:nvSpPr>
        <p:spPr>
          <a:xfrm>
            <a:off x="368345" y="1527193"/>
            <a:ext cx="1877134" cy="3660892"/>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lvl="0">
              <a:defRPr/>
            </a:pPr>
            <a:r>
              <a:rPr lang="en-US" sz="1600" b="1" dirty="0">
                <a:solidFill>
                  <a:srgbClr val="002060"/>
                </a:solidFill>
                <a:ea typeface="Calibri" panose="020F0502020204030204" pitchFamily="34" charset="0"/>
              </a:rPr>
              <a:t>Goal 5: Maintain near-universal coverage including updates to eligibility policies to support</a:t>
            </a:r>
          </a:p>
          <a:p>
            <a:pPr lvl="0">
              <a:defRPr/>
            </a:pPr>
            <a:r>
              <a:rPr lang="en-US" sz="1600" b="1" dirty="0">
                <a:solidFill>
                  <a:srgbClr val="002060"/>
                </a:solidFill>
                <a:ea typeface="Calibri" panose="020F0502020204030204" pitchFamily="34" charset="0"/>
              </a:rPr>
              <a:t>coverage and equity</a:t>
            </a:r>
            <a:endParaRPr lang="en-US" sz="1200" b="1" dirty="0">
              <a:solidFill>
                <a:srgbClr val="002060"/>
              </a:solidFill>
            </a:endParaRPr>
          </a:p>
        </p:txBody>
      </p:sp>
      <p:sp>
        <p:nvSpPr>
          <p:cNvPr id="13" name="Text Placeholder 9">
            <a:extLst>
              <a:ext uri="{FF2B5EF4-FFF2-40B4-BE49-F238E27FC236}">
                <a16:creationId xmlns:a16="http://schemas.microsoft.com/office/drawing/2014/main" id="{34C76ABE-D904-4266-8AB1-661D37910ACD}"/>
              </a:ext>
            </a:extLst>
          </p:cNvPr>
          <p:cNvSpPr txBox="1">
            <a:spLocks/>
          </p:cNvSpPr>
          <p:nvPr/>
        </p:nvSpPr>
        <p:spPr>
          <a:xfrm>
            <a:off x="2428680" y="1525049"/>
            <a:ext cx="9082981" cy="4047256"/>
          </a:xfrm>
          <a:prstGeom prst="rect">
            <a:avLst/>
          </a:prstGeom>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0035" indent="-280035">
              <a:spcBef>
                <a:spcPts val="0"/>
              </a:spcBef>
              <a:spcAft>
                <a:spcPts val="588"/>
              </a:spcAft>
              <a:buFont typeface="Wingdings,Sans-Serif" panose="05000000000000000000" pitchFamily="2" charset="2"/>
              <a:buChar char="§"/>
              <a:defRPr/>
            </a:pPr>
            <a:r>
              <a:rPr lang="en-US" sz="1400" b="1">
                <a:solidFill>
                  <a:srgbClr val="002060"/>
                </a:solidFill>
                <a:latin typeface="Arial"/>
                <a:cs typeface="Arial"/>
              </a:rPr>
              <a:t>Maintained current coverage expansions, </a:t>
            </a:r>
            <a:r>
              <a:rPr lang="en-US" sz="1400">
                <a:latin typeface="Arial"/>
                <a:cs typeface="Arial"/>
              </a:rPr>
              <a:t>including state insurance subsidies for the Health Connector for individuals with income up to 500%* of FPL</a:t>
            </a:r>
            <a:r>
              <a:rPr lang="en-US" sz="1400">
                <a:solidFill>
                  <a:srgbClr val="002960"/>
                </a:solidFill>
                <a:latin typeface="Arial"/>
                <a:cs typeface="Arial"/>
              </a:rPr>
              <a:t> </a:t>
            </a:r>
            <a:r>
              <a:rPr lang="en-US" sz="1400">
                <a:latin typeface="Arial"/>
                <a:cs typeface="Arial"/>
              </a:rPr>
              <a:t>(</a:t>
            </a:r>
            <a:r>
              <a:rPr lang="en-US" sz="1400" b="1" err="1">
                <a:solidFill>
                  <a:srgbClr val="002060"/>
                </a:solidFill>
                <a:latin typeface="Arial"/>
                <a:cs typeface="Arial"/>
              </a:rPr>
              <a:t>ConnectorCare</a:t>
            </a:r>
            <a:r>
              <a:rPr lang="en-US" sz="1400">
                <a:latin typeface="Arial"/>
                <a:cs typeface="Arial"/>
              </a:rPr>
              <a:t> program)</a:t>
            </a:r>
          </a:p>
          <a:p>
            <a:pPr marL="834390" lvl="1" indent="-280035">
              <a:spcBef>
                <a:spcPts val="0"/>
              </a:spcBef>
              <a:spcAft>
                <a:spcPts val="588"/>
              </a:spcAft>
              <a:buFont typeface="Wingdings,Sans-Serif" panose="05000000000000000000" pitchFamily="2" charset="2"/>
              <a:buChar char="§"/>
              <a:defRPr/>
            </a:pPr>
            <a:r>
              <a:rPr lang="en-US" sz="1400">
                <a:latin typeface="Arial"/>
                <a:cs typeface="Arial"/>
              </a:rPr>
              <a:t>Separately</a:t>
            </a:r>
            <a:r>
              <a:rPr lang="en-US" sz="1400">
                <a:solidFill>
                  <a:srgbClr val="000000"/>
                </a:solidFill>
                <a:latin typeface="Arial"/>
                <a:cs typeface="Arial"/>
              </a:rPr>
              <a:t>, the State </a:t>
            </a:r>
            <a:r>
              <a:rPr lang="en-US" sz="1400">
                <a:solidFill>
                  <a:srgbClr val="000000"/>
                </a:solidFill>
                <a:latin typeface="Arial"/>
                <a:cs typeface="Arial"/>
                <a:hlinkClick r:id="rId2"/>
              </a:rPr>
              <a:t>increased investment in the </a:t>
            </a:r>
            <a:r>
              <a:rPr lang="en-US" sz="1400" err="1">
                <a:solidFill>
                  <a:srgbClr val="000000"/>
                </a:solidFill>
                <a:latin typeface="Arial"/>
                <a:cs typeface="Arial"/>
                <a:hlinkClick r:id="rId2"/>
              </a:rPr>
              <a:t>ConnectorCare</a:t>
            </a:r>
            <a:r>
              <a:rPr lang="en-US" sz="1400">
                <a:solidFill>
                  <a:srgbClr val="000000"/>
                </a:solidFill>
                <a:latin typeface="Arial"/>
                <a:cs typeface="Arial"/>
                <a:hlinkClick r:id="rId2"/>
              </a:rPr>
              <a:t> program by $250M</a:t>
            </a:r>
            <a:r>
              <a:rPr lang="en-US" sz="1400">
                <a:latin typeface="Arial"/>
                <a:cs typeface="Arial"/>
              </a:rPr>
              <a:t>, significantly limiting</a:t>
            </a:r>
            <a:r>
              <a:rPr lang="en-US" sz="1400">
                <a:highlight>
                  <a:srgbClr val="FFFFFF"/>
                </a:highlight>
                <a:latin typeface="Arial"/>
                <a:cs typeface="Arial"/>
              </a:rPr>
              <a:t> </a:t>
            </a:r>
            <a:r>
              <a:rPr lang="en-US" sz="1400" err="1">
                <a:highlight>
                  <a:srgbClr val="FFFFFF"/>
                </a:highlight>
                <a:latin typeface="Arial"/>
                <a:cs typeface="Arial"/>
              </a:rPr>
              <a:t>ConnectorCare</a:t>
            </a:r>
            <a:r>
              <a:rPr lang="en-US" sz="1400">
                <a:highlight>
                  <a:srgbClr val="FFFFFF"/>
                </a:highlight>
                <a:latin typeface="Arial"/>
                <a:cs typeface="Arial"/>
              </a:rPr>
              <a:t> members’ premium or out of pocket expenses when enhanced federal credits expired on January 1.</a:t>
            </a:r>
            <a:endParaRPr lang="en-US" sz="1400">
              <a:latin typeface="Arial"/>
              <a:cs typeface="Arial"/>
            </a:endParaRPr>
          </a:p>
          <a:p>
            <a:pPr marL="280035" indent="-280035" defTabSz="914303">
              <a:spcBef>
                <a:spcPts val="0"/>
              </a:spcBef>
              <a:spcAft>
                <a:spcPts val="588"/>
              </a:spcAft>
              <a:buFont typeface="Wingdings,Sans-Serif" panose="05000000000000000000" pitchFamily="2" charset="2"/>
              <a:buChar char="§"/>
              <a:defRPr/>
            </a:pPr>
            <a:r>
              <a:rPr lang="en-US" sz="1400" b="1">
                <a:solidFill>
                  <a:srgbClr val="002060"/>
                </a:solidFill>
                <a:latin typeface="Arial"/>
                <a:cs typeface="Arial"/>
              </a:rPr>
              <a:t>I</a:t>
            </a:r>
            <a:r>
              <a:rPr lang="en-US" sz="1400" b="1">
                <a:solidFill>
                  <a:srgbClr val="002960"/>
                </a:solidFill>
                <a:latin typeface="Arial"/>
                <a:cs typeface="Arial"/>
              </a:rPr>
              <a:t>mplemented</a:t>
            </a:r>
            <a:r>
              <a:rPr lang="en-US" sz="1400" b="1">
                <a:latin typeface="Arial"/>
                <a:cs typeface="Arial"/>
              </a:rPr>
              <a:t> </a:t>
            </a:r>
            <a:r>
              <a:rPr lang="en-US" sz="1400">
                <a:latin typeface="Arial"/>
                <a:cs typeface="Arial"/>
              </a:rPr>
              <a:t>targeted updates that expand eligibility to maintain near-universal coverage and advance equity, including:*</a:t>
            </a:r>
            <a:endParaRPr lang="en-US" sz="1400">
              <a:solidFill>
                <a:srgbClr val="000000"/>
              </a:solidFill>
              <a:cs typeface="Arial" charset="0"/>
            </a:endParaRPr>
          </a:p>
          <a:p>
            <a:pPr marL="834390" lvl="1" indent="-280035" defTabSz="914303">
              <a:spcBef>
                <a:spcPts val="0"/>
              </a:spcBef>
              <a:spcAft>
                <a:spcPts val="588"/>
              </a:spcAft>
              <a:buFont typeface="Wingdings,Sans-Serif" panose="05000000000000000000" pitchFamily="2" charset="2"/>
              <a:buChar char="§"/>
              <a:defRPr/>
            </a:pPr>
            <a:r>
              <a:rPr lang="en-US" sz="1400" b="1">
                <a:solidFill>
                  <a:srgbClr val="002060"/>
                </a:solidFill>
                <a:latin typeface="Arial"/>
                <a:cs typeface="Arial"/>
              </a:rPr>
              <a:t>Streamlined access to CommonHealth </a:t>
            </a:r>
            <a:r>
              <a:rPr lang="en-US" sz="1400">
                <a:solidFill>
                  <a:srgbClr val="000000"/>
                </a:solidFill>
                <a:latin typeface="Arial"/>
                <a:cs typeface="Arial"/>
              </a:rPr>
              <a:t>to cover all disabled adults under age 65 with sliding scale premiums, without a spend-down, and to cover long-time CommonHealth members over age 65 when they retire</a:t>
            </a:r>
          </a:p>
          <a:p>
            <a:pPr marL="834390" lvl="1" indent="-280035" defTabSz="914303">
              <a:spcBef>
                <a:spcPts val="0"/>
              </a:spcBef>
              <a:spcAft>
                <a:spcPts val="588"/>
              </a:spcAft>
              <a:buFont typeface="Wingdings,Sans-Serif" panose="05000000000000000000" pitchFamily="2" charset="2"/>
              <a:buChar char="§"/>
              <a:defRPr/>
            </a:pPr>
            <a:r>
              <a:rPr lang="en-US" sz="1400" b="1">
                <a:solidFill>
                  <a:srgbClr val="002060"/>
                </a:solidFill>
                <a:latin typeface="Arial"/>
                <a:cs typeface="Arial"/>
              </a:rPr>
              <a:t>Extend retroactive eligibility to 3 months</a:t>
            </a:r>
            <a:r>
              <a:rPr lang="en-US" sz="1400" b="1">
                <a:solidFill>
                  <a:srgbClr val="002960"/>
                </a:solidFill>
                <a:latin typeface="Arial"/>
                <a:cs typeface="Arial"/>
              </a:rPr>
              <a:t> for all eligible members</a:t>
            </a:r>
            <a:r>
              <a:rPr lang="en-US" sz="1400" b="1">
                <a:latin typeface="Arial"/>
                <a:cs typeface="Arial"/>
              </a:rPr>
              <a:t>**</a:t>
            </a:r>
            <a:endParaRPr lang="en-US" sz="1400">
              <a:solidFill>
                <a:srgbClr val="000000"/>
              </a:solidFill>
              <a:latin typeface="Arial"/>
              <a:cs typeface="Arial"/>
            </a:endParaRPr>
          </a:p>
          <a:p>
            <a:pPr marL="834390" lvl="1" indent="-280035" defTabSz="914303">
              <a:spcBef>
                <a:spcPts val="0"/>
              </a:spcBef>
              <a:spcAft>
                <a:spcPts val="588"/>
              </a:spcAft>
              <a:buFont typeface="Wingdings,Sans-Serif" panose="05000000000000000000" pitchFamily="2" charset="2"/>
              <a:buChar char="§"/>
              <a:defRPr/>
            </a:pPr>
            <a:r>
              <a:rPr lang="en-US" sz="1400" b="1">
                <a:solidFill>
                  <a:srgbClr val="002060"/>
                </a:solidFill>
                <a:latin typeface="Arial"/>
                <a:cs typeface="Arial"/>
              </a:rPr>
              <a:t>Continuous eligibility for members who are homeless (24 months), or justice-involved (12 months)</a:t>
            </a:r>
            <a:endParaRPr lang="en-US" sz="1400">
              <a:solidFill>
                <a:srgbClr val="000000"/>
              </a:solidFill>
              <a:latin typeface="Arial"/>
              <a:cs typeface="Arial"/>
            </a:endParaRPr>
          </a:p>
          <a:p>
            <a:pPr marL="834390" lvl="1" indent="-280035" defTabSz="914303">
              <a:spcBef>
                <a:spcPts val="0"/>
              </a:spcBef>
              <a:spcAft>
                <a:spcPts val="588"/>
              </a:spcAft>
              <a:buFont typeface="Wingdings,Sans-Serif" panose="05000000000000000000" pitchFamily="2" charset="2"/>
              <a:buChar char="§"/>
              <a:defRPr/>
            </a:pPr>
            <a:r>
              <a:rPr lang="en-US" sz="1400" b="1">
                <a:solidFill>
                  <a:srgbClr val="002060"/>
                </a:solidFill>
                <a:latin typeface="Arial"/>
                <a:cs typeface="Arial"/>
              </a:rPr>
              <a:t>Expanded access to Medicare Savings Programs </a:t>
            </a:r>
            <a:r>
              <a:rPr lang="en-US" sz="1400">
                <a:solidFill>
                  <a:srgbClr val="000000"/>
                </a:solidFill>
                <a:latin typeface="Arial"/>
                <a:cs typeface="Arial"/>
              </a:rPr>
              <a:t>for members with MassHealth Standard, consistent with state law expansions </a:t>
            </a:r>
            <a:endParaRPr lang="en-US" sz="1400">
              <a:cs typeface="Arial" charset="0"/>
            </a:endParaRPr>
          </a:p>
          <a:p>
            <a:pPr marL="840105" lvl="1" indent="-285750">
              <a:spcAft>
                <a:spcPts val="600"/>
              </a:spcAft>
              <a:buFont typeface="Courier New" panose="05000000000000000000" pitchFamily="2" charset="2"/>
              <a:buChar char="o"/>
              <a:defRPr/>
            </a:pPr>
            <a:endParaRPr lang="en-US" sz="1400">
              <a:cs typeface="Arial"/>
            </a:endParaRPr>
          </a:p>
        </p:txBody>
      </p:sp>
      <p:sp>
        <p:nvSpPr>
          <p:cNvPr id="3" name="TextBox 2">
            <a:extLst>
              <a:ext uri="{FF2B5EF4-FFF2-40B4-BE49-F238E27FC236}">
                <a16:creationId xmlns:a16="http://schemas.microsoft.com/office/drawing/2014/main" id="{D9CD784F-7A68-72DC-FE22-17299D4B8362}"/>
              </a:ext>
            </a:extLst>
          </p:cNvPr>
          <p:cNvSpPr txBox="1"/>
          <p:nvPr/>
        </p:nvSpPr>
        <p:spPr>
          <a:xfrm>
            <a:off x="368014" y="5515820"/>
            <a:ext cx="11565908" cy="1054135"/>
          </a:xfrm>
          <a:prstGeom prst="rect">
            <a:avLst/>
          </a:prstGeom>
          <a:noFill/>
        </p:spPr>
        <p:txBody>
          <a:bodyPr wrap="square" lIns="91440" tIns="45720" rIns="91440" bIns="4572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0" lvl="1" indent="-320305">
              <a:spcBef>
                <a:spcPts val="0"/>
              </a:spcBef>
              <a:spcAft>
                <a:spcPts val="300"/>
              </a:spcAft>
              <a:defRPr/>
            </a:pPr>
            <a:r>
              <a:rPr lang="en-US" sz="1100">
                <a:latin typeface="+mj-lt"/>
                <a:cs typeface="Arial"/>
              </a:rPr>
              <a:t>* Changed to individuals with income over 100% and up to 400% as of 1/1/26, due to changes in Federal law. </a:t>
            </a:r>
            <a:endParaRPr lang="en-US" sz="1100">
              <a:solidFill>
                <a:srgbClr val="FF0000"/>
              </a:solidFill>
              <a:cs typeface="Arial"/>
            </a:endParaRPr>
          </a:p>
          <a:p>
            <a:pPr marL="0" lvl="1" indent="-320305">
              <a:spcBef>
                <a:spcPts val="0"/>
              </a:spcBef>
              <a:spcAft>
                <a:spcPts val="300"/>
              </a:spcAft>
              <a:defRPr/>
            </a:pPr>
            <a:r>
              <a:rPr lang="en-US" sz="1100">
                <a:latin typeface="+mj-lt"/>
                <a:cs typeface="Arial"/>
              </a:rPr>
              <a:t>** Will be reduced to 1 month or 2 months, based on population, as of 1/1/27, due to changes in Federal law</a:t>
            </a:r>
            <a:endParaRPr lang="en-US" sz="1100">
              <a:cs typeface="Arial"/>
            </a:endParaRPr>
          </a:p>
          <a:p>
            <a:pPr indent="-874906">
              <a:spcBef>
                <a:spcPts val="0"/>
              </a:spcBef>
              <a:spcAft>
                <a:spcPts val="300"/>
              </a:spcAft>
              <a:defRPr/>
            </a:pPr>
            <a:r>
              <a:rPr lang="en-US" sz="1100">
                <a:latin typeface="+mj-lt"/>
                <a:cs typeface="Arial"/>
              </a:rPr>
              <a:t>MassHealth also implemented </a:t>
            </a:r>
            <a:r>
              <a:rPr lang="en-US" sz="1100" b="1">
                <a:latin typeface="+mj-lt"/>
                <a:cs typeface="Arial"/>
              </a:rPr>
              <a:t>12-month continuous coverage for children </a:t>
            </a:r>
            <a:r>
              <a:rPr lang="en-US" sz="1100">
                <a:latin typeface="+mj-lt"/>
                <a:cs typeface="Arial"/>
              </a:rPr>
              <a:t> through non-1115 Waiver authority</a:t>
            </a:r>
          </a:p>
          <a:p>
            <a:pPr marL="0" lvl="1" indent="-320305">
              <a:spcBef>
                <a:spcPts val="0"/>
              </a:spcBef>
              <a:spcAft>
                <a:spcPts val="300"/>
              </a:spcAft>
              <a:defRPr/>
            </a:pPr>
            <a:r>
              <a:rPr lang="en-US" sz="1100">
                <a:latin typeface="+mj-lt"/>
                <a:cs typeface="Arial"/>
              </a:rPr>
              <a:t>MassHealth is working on implementing federal requirements from the One Big Beautiful Bill Act (OB3). For additional information, please see: </a:t>
            </a:r>
            <a:r>
              <a:rPr lang="en-US" sz="1100">
                <a:latin typeface="+mj-lt"/>
                <a:cs typeface="Arial"/>
                <a:hlinkClick r:id="rId3"/>
              </a:rPr>
              <a:t>MassHealth Federal Updates and Impact | Mass.gov</a:t>
            </a:r>
            <a:endParaRPr lang="en-US" sz="1100">
              <a:latin typeface="+mj-lt"/>
              <a:cs typeface="Arial"/>
            </a:endParaRPr>
          </a:p>
        </p:txBody>
      </p:sp>
    </p:spTree>
    <p:extLst>
      <p:ext uri="{BB962C8B-B14F-4D97-AF65-F5344CB8AC3E}">
        <p14:creationId xmlns:p14="http://schemas.microsoft.com/office/powerpoint/2010/main" val="3359490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7A9D7-350E-DE1C-249C-347931F158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9B3A6D-1D0D-399D-890F-1BB00602446E}"/>
              </a:ext>
            </a:extLst>
          </p:cNvPr>
          <p:cNvSpPr>
            <a:spLocks noGrp="1"/>
          </p:cNvSpPr>
          <p:nvPr>
            <p:ph type="ctrTitle"/>
          </p:nvPr>
        </p:nvSpPr>
        <p:spPr>
          <a:xfrm>
            <a:off x="220422" y="2683508"/>
            <a:ext cx="11264024" cy="384721"/>
          </a:xfrm>
        </p:spPr>
        <p:txBody>
          <a:bodyPr/>
          <a:lstStyle/>
          <a:p>
            <a:r>
              <a:rPr lang="en-US" sz="2500">
                <a:solidFill>
                  <a:srgbClr val="002960"/>
                </a:solidFill>
                <a:cs typeface="Arial"/>
              </a:rPr>
              <a:t>MassHealth's 2028-2032 1115 Demonstration – April 2026 Update</a:t>
            </a:r>
            <a:endParaRPr lang="en-US"/>
          </a:p>
        </p:txBody>
      </p:sp>
    </p:spTree>
    <p:extLst>
      <p:ext uri="{BB962C8B-B14F-4D97-AF65-F5344CB8AC3E}">
        <p14:creationId xmlns:p14="http://schemas.microsoft.com/office/powerpoint/2010/main" val="1708686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05339-072D-CBA7-5669-5E75F9D6AC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C7003F-F068-BB49-43E9-EA11C6DEBB95}"/>
              </a:ext>
            </a:extLst>
          </p:cNvPr>
          <p:cNvSpPr>
            <a:spLocks noGrp="1"/>
          </p:cNvSpPr>
          <p:nvPr>
            <p:ph type="title"/>
          </p:nvPr>
        </p:nvSpPr>
        <p:spPr/>
        <p:txBody>
          <a:bodyPr/>
          <a:lstStyle/>
          <a:p>
            <a:r>
              <a:rPr lang="en-US">
                <a:solidFill>
                  <a:srgbClr val="002060"/>
                </a:solidFill>
                <a:latin typeface="Arial"/>
                <a:cs typeface="Arial"/>
              </a:rPr>
              <a:t>Anticipated 2028-2032 1115 Demonstration Extension Development Timeline </a:t>
            </a:r>
            <a:endParaRPr lang="en-US">
              <a:solidFill>
                <a:srgbClr val="002060"/>
              </a:solidFill>
            </a:endParaRPr>
          </a:p>
        </p:txBody>
      </p:sp>
      <p:graphicFrame>
        <p:nvGraphicFramePr>
          <p:cNvPr id="32" name="Diagram 31" descr="An arrow pointing to right in the background with six small text boxes in the foreground representing the development timeline.">
            <a:extLst>
              <a:ext uri="{FF2B5EF4-FFF2-40B4-BE49-F238E27FC236}">
                <a16:creationId xmlns:a16="http://schemas.microsoft.com/office/drawing/2014/main" id="{3E41310D-3C4D-414F-BE7C-9B9212C7DC60}"/>
              </a:ext>
            </a:extLst>
          </p:cNvPr>
          <p:cNvGraphicFramePr/>
          <p:nvPr>
            <p:extLst>
              <p:ext uri="{D42A27DB-BD31-4B8C-83A1-F6EECF244321}">
                <p14:modId xmlns:p14="http://schemas.microsoft.com/office/powerpoint/2010/main" val="1747950631"/>
              </p:ext>
            </p:extLst>
          </p:nvPr>
        </p:nvGraphicFramePr>
        <p:xfrm>
          <a:off x="1579212" y="614347"/>
          <a:ext cx="9033576" cy="40250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tar: 5 Points 2" descr="Star above the second box in the timeline indicating the current stage of development">
            <a:extLst>
              <a:ext uri="{FF2B5EF4-FFF2-40B4-BE49-F238E27FC236}">
                <a16:creationId xmlns:a16="http://schemas.microsoft.com/office/drawing/2014/main" id="{71626194-9231-1104-CF4D-FB06E85993A3}"/>
              </a:ext>
            </a:extLst>
          </p:cNvPr>
          <p:cNvSpPr/>
          <p:nvPr/>
        </p:nvSpPr>
        <p:spPr>
          <a:xfrm>
            <a:off x="3460282" y="1223812"/>
            <a:ext cx="695326" cy="602707"/>
          </a:xfrm>
          <a:prstGeom prst="star5">
            <a:avLst/>
          </a:prstGeom>
          <a:solidFill>
            <a:srgbClr val="FFC000"/>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err="1">
              <a:solidFill>
                <a:schemeClr val="accent5"/>
              </a:solidFill>
            </a:endParaRPr>
          </a:p>
        </p:txBody>
      </p:sp>
      <p:sp>
        <p:nvSpPr>
          <p:cNvPr id="4" name="Text Placeholder 9">
            <a:extLst>
              <a:ext uri="{FF2B5EF4-FFF2-40B4-BE49-F238E27FC236}">
                <a16:creationId xmlns:a16="http://schemas.microsoft.com/office/drawing/2014/main" id="{1D76675D-E02C-BCA7-75CD-5D60450806F8}"/>
              </a:ext>
            </a:extLst>
          </p:cNvPr>
          <p:cNvSpPr txBox="1">
            <a:spLocks/>
          </p:cNvSpPr>
          <p:nvPr/>
        </p:nvSpPr>
        <p:spPr>
          <a:xfrm>
            <a:off x="362536" y="4639377"/>
            <a:ext cx="11466928" cy="1800493"/>
          </a:xfrm>
          <a:prstGeom prst="rect">
            <a:avLst/>
          </a:prstGeom>
        </p:spPr>
        <p:txBody>
          <a:bodyPr vert="horz" wrap="square" lIns="91440" tIns="45720" rIns="91440" bIns="45720" rtlCol="0" anchor="t">
            <a:spAutoFit/>
          </a:bodyP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spcAft>
                <a:spcPts val="600"/>
              </a:spcAft>
              <a:buFont typeface="Arial" panose="020B0604020202020204" pitchFamily="34" charset="0"/>
              <a:buChar char="•"/>
            </a:pPr>
            <a:r>
              <a:rPr lang="en-US" sz="1600">
                <a:latin typeface="Arial"/>
                <a:cs typeface="Arial"/>
              </a:rPr>
              <a:t>MassHealth plans to submit a request to CMS to extend its 1115 Demonstration Waiver in late-2026. </a:t>
            </a:r>
          </a:p>
          <a:p>
            <a:pPr marL="285750" indent="-285750">
              <a:spcAft>
                <a:spcPts val="600"/>
              </a:spcAft>
              <a:buFont typeface="Arial" panose="020B0604020202020204" pitchFamily="34" charset="0"/>
              <a:buChar char="•"/>
            </a:pPr>
            <a:r>
              <a:rPr lang="en-US" sz="1600">
                <a:latin typeface="Arial"/>
                <a:cs typeface="Arial"/>
              </a:rPr>
              <a:t>MassHealth will provide updates and opportunities for public feedback and input throughout late 2025 and early 2026 as policy planning for 1115 initiatives continues. </a:t>
            </a:r>
          </a:p>
          <a:p>
            <a:pPr marL="285750" indent="-285750">
              <a:spcAft>
                <a:spcPts val="600"/>
              </a:spcAft>
              <a:buFont typeface="Arial" panose="020B0604020202020204" pitchFamily="34" charset="0"/>
              <a:buChar char="•"/>
            </a:pPr>
            <a:r>
              <a:rPr lang="en-US" sz="1600">
                <a:latin typeface="Arial"/>
                <a:cs typeface="Arial"/>
              </a:rPr>
              <a:t>This document includes an update on certain aspects of the anticipated 1115 Demonstration Extension Request – it is not comprehensive, and MassHealth anticipates providing updates on other 1115 initiatives throughout the first half of 2026.</a:t>
            </a:r>
          </a:p>
          <a:p>
            <a:pPr marL="285750" indent="-285750">
              <a:spcAft>
                <a:spcPts val="600"/>
              </a:spcAft>
              <a:buFont typeface="Arial" panose="020B0604020202020204" pitchFamily="34" charset="0"/>
              <a:buChar char="•"/>
            </a:pPr>
            <a:r>
              <a:rPr lang="en-US" sz="1600">
                <a:latin typeface="Arial"/>
                <a:cs typeface="Arial"/>
              </a:rPr>
              <a:t>All policy proposals presented in this document are preliminary, pre-decisional, and subject to change. </a:t>
            </a:r>
            <a:endParaRPr lang="en-US" sz="1600"/>
          </a:p>
        </p:txBody>
      </p:sp>
    </p:spTree>
    <p:extLst>
      <p:ext uri="{BB962C8B-B14F-4D97-AF65-F5344CB8AC3E}">
        <p14:creationId xmlns:p14="http://schemas.microsoft.com/office/powerpoint/2010/main" val="4233556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4E546-7AC7-5626-C383-6C9C865ADB73}"/>
            </a:ext>
          </a:extLst>
        </p:cNvPr>
        <p:cNvGrpSpPr/>
        <p:nvPr/>
      </p:nvGrpSpPr>
      <p:grpSpPr>
        <a:xfrm>
          <a:off x="0" y="0"/>
          <a:ext cx="0" cy="0"/>
          <a:chOff x="0" y="0"/>
          <a:chExt cx="0" cy="0"/>
        </a:xfrm>
      </p:grpSpPr>
      <p:sp>
        <p:nvSpPr>
          <p:cNvPr id="16" name="Title 17">
            <a:extLst>
              <a:ext uri="{FF2B5EF4-FFF2-40B4-BE49-F238E27FC236}">
                <a16:creationId xmlns:a16="http://schemas.microsoft.com/office/drawing/2014/main" id="{603A2DBE-06CB-2ABE-7C17-AEAB2B71038E}"/>
              </a:ext>
            </a:extLst>
          </p:cNvPr>
          <p:cNvSpPr>
            <a:spLocks noGrp="1"/>
          </p:cNvSpPr>
          <p:nvPr>
            <p:ph type="title"/>
          </p:nvPr>
        </p:nvSpPr>
        <p:spPr>
          <a:xfrm>
            <a:off x="231648" y="156679"/>
            <a:ext cx="11684000" cy="584775"/>
          </a:xfrm>
        </p:spPr>
        <p:txBody>
          <a:bodyPr vert="horz"/>
          <a:lstStyle/>
          <a:p>
            <a:r>
              <a:rPr lang="en-US">
                <a:latin typeface="Arial"/>
                <a:cs typeface="Arial"/>
              </a:rPr>
              <a:t>MassHealth’s draft goals </a:t>
            </a:r>
            <a:r>
              <a:rPr lang="en-US">
                <a:solidFill>
                  <a:srgbClr val="002060"/>
                </a:solidFill>
                <a:latin typeface="Arial"/>
                <a:cs typeface="Arial"/>
              </a:rPr>
              <a:t>for the 2028-2032 1115 Demonstration build upon successes from its most recent Demonstration, while aligning with current priorities and acknowledging headwinds </a:t>
            </a:r>
            <a:endParaRPr lang="en-US" b="0">
              <a:solidFill>
                <a:srgbClr val="002060"/>
              </a:solidFill>
              <a:latin typeface="Arial"/>
              <a:cs typeface="Arial"/>
            </a:endParaRPr>
          </a:p>
        </p:txBody>
      </p:sp>
      <p:graphicFrame>
        <p:nvGraphicFramePr>
          <p:cNvPr id="22" name="Object 21" descr="Table listing Goals 1-4 in the left column and the description of each goal in the right column">
            <a:extLst>
              <a:ext uri="{FF2B5EF4-FFF2-40B4-BE49-F238E27FC236}">
                <a16:creationId xmlns:a16="http://schemas.microsoft.com/office/drawing/2014/main" id="{13232E06-B99D-1BC9-DC9C-4D95A2AD6C43}"/>
              </a:ext>
            </a:extLst>
          </p:cNvPr>
          <p:cNvGraphicFramePr>
            <a:graphicFrameLocks noChangeAspect="1"/>
          </p:cNvGraphicFramePr>
          <p:nvPr>
            <p:custDataLst>
              <p:tags r:id="rId1"/>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6" progId="TCLayout.ActiveDocument.1">
                  <p:embed/>
                </p:oleObj>
              </mc:Choice>
              <mc:Fallback>
                <p:oleObj name="think-cell Slide" r:id="rId3" imgW="347" imgH="346" progId="TCLayout.ActiveDocument.1">
                  <p:embed/>
                  <p:pic>
                    <p:nvPicPr>
                      <p:cNvPr id="22" name="Object 21" descr="Table listing Goals 1-4 in the left column and the description of each goal in the right column">
                        <a:extLst>
                          <a:ext uri="{FF2B5EF4-FFF2-40B4-BE49-F238E27FC236}">
                            <a16:creationId xmlns:a16="http://schemas.microsoft.com/office/drawing/2014/main" id="{13232E06-B99D-1BC9-DC9C-4D95A2AD6C43}"/>
                          </a:ext>
                        </a:extLst>
                      </p:cNvPr>
                      <p:cNvPicPr/>
                      <p:nvPr/>
                    </p:nvPicPr>
                    <p:blipFill>
                      <a:blip r:embed="rId4"/>
                      <a:stretch>
                        <a:fillRect/>
                      </a:stretch>
                    </p:blipFill>
                    <p:spPr>
                      <a:xfrm>
                        <a:off x="1525588" y="1588"/>
                        <a:ext cx="1588" cy="1588"/>
                      </a:xfrm>
                      <a:prstGeom prst="rect">
                        <a:avLst/>
                      </a:prstGeom>
                    </p:spPr>
                  </p:pic>
                </p:oleObj>
              </mc:Fallback>
            </mc:AlternateContent>
          </a:graphicData>
        </a:graphic>
      </p:graphicFrame>
      <p:sp>
        <p:nvSpPr>
          <p:cNvPr id="2" name="Rectangle 1">
            <a:extLst>
              <a:ext uri="{FF2B5EF4-FFF2-40B4-BE49-F238E27FC236}">
                <a16:creationId xmlns:a16="http://schemas.microsoft.com/office/drawing/2014/main" id="{104D6A18-C9CB-A72C-323D-7EA72D55276B}"/>
              </a:ext>
            </a:extLst>
          </p:cNvPr>
          <p:cNvSpPr/>
          <p:nvPr/>
        </p:nvSpPr>
        <p:spPr>
          <a:xfrm>
            <a:off x="627069" y="1335011"/>
            <a:ext cx="1745429" cy="956895"/>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panose="020B0604020202020204"/>
                <a:ea typeface="+mn-ea"/>
                <a:cs typeface="+mn-cs"/>
              </a:rPr>
              <a:t>Goal 1</a:t>
            </a:r>
          </a:p>
        </p:txBody>
      </p:sp>
      <p:sp>
        <p:nvSpPr>
          <p:cNvPr id="3" name="Text Placeholder 2">
            <a:extLst>
              <a:ext uri="{FF2B5EF4-FFF2-40B4-BE49-F238E27FC236}">
                <a16:creationId xmlns:a16="http://schemas.microsoft.com/office/drawing/2014/main" id="{6FC861AB-6DF4-D03B-A7AD-4BCFD47571FB}"/>
              </a:ext>
            </a:extLst>
          </p:cNvPr>
          <p:cNvSpPr>
            <a:spLocks noGrp="1"/>
          </p:cNvSpPr>
          <p:nvPr>
            <p:ph type="body" sz="quarter" idx="10"/>
          </p:nvPr>
        </p:nvSpPr>
        <p:spPr>
          <a:xfrm>
            <a:off x="2718997" y="1335011"/>
            <a:ext cx="8794847" cy="956895"/>
          </a:xfrm>
        </p:spPr>
        <p:txBody>
          <a:bodyPr>
            <a:noAutofit/>
          </a:bodyPr>
          <a:lstStyle/>
          <a:p>
            <a:r>
              <a:rPr lang="en-US" sz="1800">
                <a:latin typeface="Arial"/>
                <a:cs typeface="Arial"/>
              </a:rPr>
              <a:t>Continue to promote value</a:t>
            </a:r>
            <a:r>
              <a:rPr lang="en-US" sz="1800" b="1">
                <a:latin typeface="Arial"/>
                <a:cs typeface="Arial"/>
              </a:rPr>
              <a:t> </a:t>
            </a:r>
            <a:r>
              <a:rPr lang="en-US" sz="1800">
                <a:latin typeface="Arial"/>
                <a:cs typeface="Arial"/>
              </a:rPr>
              <a:t>by</a:t>
            </a:r>
            <a:r>
              <a:rPr lang="en-US" sz="1800" b="1">
                <a:latin typeface="Arial"/>
                <a:cs typeface="Arial"/>
              </a:rPr>
              <a:t> improving access, quality, and efficiency</a:t>
            </a:r>
            <a:endParaRPr lang="en-US" sz="1800"/>
          </a:p>
        </p:txBody>
      </p:sp>
      <p:sp>
        <p:nvSpPr>
          <p:cNvPr id="4" name="Rectangle 3">
            <a:extLst>
              <a:ext uri="{FF2B5EF4-FFF2-40B4-BE49-F238E27FC236}">
                <a16:creationId xmlns:a16="http://schemas.microsoft.com/office/drawing/2014/main" id="{284B83FD-ADF9-F065-91E5-136FB4E435E0}"/>
              </a:ext>
            </a:extLst>
          </p:cNvPr>
          <p:cNvSpPr/>
          <p:nvPr/>
        </p:nvSpPr>
        <p:spPr>
          <a:xfrm>
            <a:off x="635286" y="2561234"/>
            <a:ext cx="1745429" cy="956895"/>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panose="020B0604020202020204"/>
                <a:ea typeface="+mn-ea"/>
                <a:cs typeface="+mn-cs"/>
              </a:rPr>
              <a:t>Goal 2</a:t>
            </a:r>
          </a:p>
        </p:txBody>
      </p:sp>
      <p:sp>
        <p:nvSpPr>
          <p:cNvPr id="13" name="Text Placeholder 2">
            <a:extLst>
              <a:ext uri="{FF2B5EF4-FFF2-40B4-BE49-F238E27FC236}">
                <a16:creationId xmlns:a16="http://schemas.microsoft.com/office/drawing/2014/main" id="{BEF6F478-CF66-70B3-DCD7-C5AFDE4FEF14}"/>
              </a:ext>
            </a:extLst>
          </p:cNvPr>
          <p:cNvSpPr>
            <a:spLocks noGrp="1"/>
          </p:cNvSpPr>
          <p:nvPr>
            <p:ph type="body" sz="quarter" idx="10"/>
          </p:nvPr>
        </p:nvSpPr>
        <p:spPr>
          <a:xfrm>
            <a:off x="2718488" y="2561234"/>
            <a:ext cx="8787140" cy="953706"/>
          </a:xfrm>
        </p:spPr>
        <p:txBody>
          <a:bodyPr>
            <a:noAutofit/>
          </a:bodyPr>
          <a:lstStyle/>
          <a:p>
            <a:r>
              <a:rPr lang="en-US" sz="1800" b="1">
                <a:cs typeface="Arial"/>
              </a:rPr>
              <a:t>Strengthen innovative care delivery </a:t>
            </a:r>
            <a:r>
              <a:rPr lang="en-US" sz="1800">
                <a:cs typeface="Arial"/>
              </a:rPr>
              <a:t>for primary care, behavioral health, and pediatric care, focusing on prevention, chronic disease management, and shifting the delivery system away from siloed, fee-for-service health care</a:t>
            </a:r>
            <a:endParaRPr lang="en-US" sz="1800"/>
          </a:p>
        </p:txBody>
      </p:sp>
      <p:sp>
        <p:nvSpPr>
          <p:cNvPr id="5" name="Rectangle 4">
            <a:extLst>
              <a:ext uri="{FF2B5EF4-FFF2-40B4-BE49-F238E27FC236}">
                <a16:creationId xmlns:a16="http://schemas.microsoft.com/office/drawing/2014/main" id="{A5091F51-02A0-A1AE-1DD8-13DE77B72CF6}"/>
              </a:ext>
            </a:extLst>
          </p:cNvPr>
          <p:cNvSpPr/>
          <p:nvPr/>
        </p:nvSpPr>
        <p:spPr>
          <a:xfrm>
            <a:off x="627069" y="3771682"/>
            <a:ext cx="1745429" cy="956895"/>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panose="020B0604020202020204"/>
                <a:ea typeface="+mn-ea"/>
                <a:cs typeface="+mn-cs"/>
              </a:rPr>
              <a:t>Goal 3</a:t>
            </a:r>
          </a:p>
        </p:txBody>
      </p:sp>
      <p:sp>
        <p:nvSpPr>
          <p:cNvPr id="18" name="Text Placeholder 5">
            <a:extLst>
              <a:ext uri="{FF2B5EF4-FFF2-40B4-BE49-F238E27FC236}">
                <a16:creationId xmlns:a16="http://schemas.microsoft.com/office/drawing/2014/main" id="{0BAD4F71-1808-CDE6-9828-9E92C84F2E4F}"/>
              </a:ext>
            </a:extLst>
          </p:cNvPr>
          <p:cNvSpPr txBox="1">
            <a:spLocks/>
          </p:cNvSpPr>
          <p:nvPr/>
        </p:nvSpPr>
        <p:spPr>
          <a:xfrm>
            <a:off x="2713407" y="3749419"/>
            <a:ext cx="8787140" cy="968084"/>
          </a:xfrm>
          <a:prstGeom prst="rect">
            <a:avLst/>
          </a:prstGeom>
          <a:solidFill>
            <a:schemeClr val="accent1"/>
          </a:solidFill>
        </p:spPr>
        <p:txBody>
          <a:bodyPr vert="horz" wrap="square" lIns="91440" tIns="45720" rIns="91440" bIns="45720" rtlCol="0" anchor="ctr">
            <a:noAutofit/>
          </a:bodyPr>
          <a:lstStyle>
            <a:lvl1pPr marL="0" indent="0" algn="ctr" defTabSz="914400" rtl="0" eaLnBrk="1" latinLnBrk="0" hangingPunct="1">
              <a:spcBef>
                <a:spcPts val="0"/>
              </a:spcBef>
              <a:buFont typeface="Arial" panose="020B0604020202020204" pitchFamily="34" charset="0"/>
              <a:buNone/>
              <a:defRPr sz="1400" kern="1200" baseline="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1" i="0" u="none" strike="noStrike" kern="1200" cap="none" spc="0" normalizeH="0" baseline="0" noProof="0">
                <a:ln>
                  <a:noFill/>
                </a:ln>
                <a:solidFill>
                  <a:srgbClr val="000000"/>
                </a:solidFill>
                <a:effectLst/>
                <a:uLnTx/>
                <a:uFillTx/>
                <a:latin typeface="Arial"/>
                <a:ea typeface="+mn-ea"/>
                <a:cs typeface="Arial"/>
              </a:rPr>
              <a:t>Support the Commonwealth's safety net</a:t>
            </a:r>
            <a:r>
              <a:rPr kumimoji="0" lang="en-US" sz="1800" b="0" i="0" u="none" strike="noStrike" kern="1200" cap="none" spc="0" normalizeH="0" baseline="0" noProof="0">
                <a:ln>
                  <a:noFill/>
                </a:ln>
                <a:solidFill>
                  <a:srgbClr val="000000"/>
                </a:solidFill>
                <a:effectLst/>
                <a:uLnTx/>
                <a:uFillTx/>
                <a:latin typeface="Arial"/>
                <a:ea typeface="+mn-ea"/>
                <a:cs typeface="Arial"/>
              </a:rPr>
              <a:t>, including through ongoing, predictable funding for safety net providers with a continued linkage to accountable care</a:t>
            </a: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 name="Rectangle 5">
            <a:extLst>
              <a:ext uri="{FF2B5EF4-FFF2-40B4-BE49-F238E27FC236}">
                <a16:creationId xmlns:a16="http://schemas.microsoft.com/office/drawing/2014/main" id="{CCF9DFAA-920C-46E0-2814-2A10FA81488B}"/>
              </a:ext>
            </a:extLst>
          </p:cNvPr>
          <p:cNvSpPr/>
          <p:nvPr/>
        </p:nvSpPr>
        <p:spPr>
          <a:xfrm>
            <a:off x="635286" y="4975745"/>
            <a:ext cx="1745429" cy="9680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panose="020B0604020202020204"/>
                <a:ea typeface="+mn-ea"/>
                <a:cs typeface="+mn-cs"/>
              </a:rPr>
              <a:t>Goal 4</a:t>
            </a:r>
          </a:p>
        </p:txBody>
      </p:sp>
      <p:sp>
        <p:nvSpPr>
          <p:cNvPr id="21" name="Text Placeholder 5">
            <a:extLst>
              <a:ext uri="{FF2B5EF4-FFF2-40B4-BE49-F238E27FC236}">
                <a16:creationId xmlns:a16="http://schemas.microsoft.com/office/drawing/2014/main" id="{6682CAF6-C4A0-8005-D2CE-5BF92E59515C}"/>
              </a:ext>
            </a:extLst>
          </p:cNvPr>
          <p:cNvSpPr txBox="1">
            <a:spLocks/>
          </p:cNvSpPr>
          <p:nvPr/>
        </p:nvSpPr>
        <p:spPr>
          <a:xfrm>
            <a:off x="2713407" y="4986933"/>
            <a:ext cx="8787140" cy="968084"/>
          </a:xfrm>
          <a:prstGeom prst="rect">
            <a:avLst/>
          </a:prstGeom>
          <a:solidFill>
            <a:schemeClr val="accent1"/>
          </a:solidFill>
        </p:spPr>
        <p:txBody>
          <a:bodyPr vert="horz" wrap="square" lIns="91440" tIns="45720" rIns="91440" bIns="45720" rtlCol="0" anchor="ctr">
            <a:noAutofit/>
          </a:bodyPr>
          <a:lstStyle>
            <a:lvl1pPr marL="0" indent="0" algn="ctr" defTabSz="914400" rtl="0" eaLnBrk="1" latinLnBrk="0" hangingPunct="1">
              <a:spcBef>
                <a:spcPts val="0"/>
              </a:spcBef>
              <a:buFont typeface="Arial" panose="020B0604020202020204" pitchFamily="34" charset="0"/>
              <a:buNone/>
              <a:defRPr sz="1400" kern="1200" baseline="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1" i="0" u="none" strike="noStrike" kern="1200" cap="none" spc="0" normalizeH="0" baseline="0" noProof="0">
                <a:ln>
                  <a:noFill/>
                </a:ln>
                <a:solidFill>
                  <a:srgbClr val="000000"/>
                </a:solidFill>
                <a:effectLst/>
                <a:uLnTx/>
                <a:uFillTx/>
                <a:latin typeface="Arial"/>
                <a:ea typeface="+mn-ea"/>
                <a:cs typeface="Arial"/>
              </a:rPr>
              <a:t>Maintain near-universal coverage</a:t>
            </a:r>
            <a:r>
              <a:rPr kumimoji="0" lang="en-US" sz="1800" b="0" i="0" u="none" strike="noStrike" kern="1200" cap="none" spc="0" normalizeH="0" baseline="0" noProof="0">
                <a:ln>
                  <a:noFill/>
                </a:ln>
                <a:solidFill>
                  <a:srgbClr val="000000"/>
                </a:solidFill>
                <a:effectLst/>
                <a:uLnTx/>
                <a:uFillTx/>
                <a:latin typeface="Arial"/>
                <a:ea typeface="+mn-ea"/>
                <a:cs typeface="Arial"/>
              </a:rPr>
              <a:t> for all eligible Commonwealth residents</a:t>
            </a: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54289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81B2E-68A4-D2CF-5FAD-9E5AB90C58B3}"/>
            </a:ext>
          </a:extLst>
        </p:cNvPr>
        <p:cNvGrpSpPr/>
        <p:nvPr/>
      </p:nvGrpSpPr>
      <p:grpSpPr>
        <a:xfrm>
          <a:off x="0" y="0"/>
          <a:ext cx="0" cy="0"/>
          <a:chOff x="0" y="0"/>
          <a:chExt cx="0" cy="0"/>
        </a:xfrm>
      </p:grpSpPr>
      <p:sp>
        <p:nvSpPr>
          <p:cNvPr id="3" name="Title 17">
            <a:extLst>
              <a:ext uri="{FF2B5EF4-FFF2-40B4-BE49-F238E27FC236}">
                <a16:creationId xmlns:a16="http://schemas.microsoft.com/office/drawing/2014/main" id="{92F32BDA-6DCB-8C24-1D8B-24F6FE757514}"/>
              </a:ext>
            </a:extLst>
          </p:cNvPr>
          <p:cNvSpPr txBox="1">
            <a:spLocks noGrp="1"/>
          </p:cNvSpPr>
          <p:nvPr>
            <p:ph type="title" idx="4294967295"/>
          </p:nvPr>
        </p:nvSpPr>
        <p:spPr>
          <a:xfrm>
            <a:off x="231648" y="156679"/>
            <a:ext cx="11684000" cy="584775"/>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a:defRPr/>
            </a:pPr>
            <a:r>
              <a:rPr kumimoji="0" lang="en-US" sz="1900" b="1" i="0" u="none" strike="noStrike" kern="1200" cap="none" spc="0" normalizeH="0" baseline="0" noProof="0">
                <a:ln>
                  <a:noFill/>
                </a:ln>
                <a:effectLst/>
                <a:uLnTx/>
                <a:uFillTx/>
                <a:latin typeface="Arial"/>
                <a:ea typeface="+mj-ea"/>
                <a:cs typeface="Arial"/>
              </a:rPr>
              <a:t>MassHealth is sharing additional details regarding a subset of initiatives we</a:t>
            </a:r>
            <a:r>
              <a:rPr lang="en-US">
                <a:latin typeface="Arial"/>
                <a:cs typeface="Arial"/>
              </a:rPr>
              <a:t> anticipate requesting</a:t>
            </a:r>
            <a:r>
              <a:rPr kumimoji="0" lang="en-US" sz="1900" b="1" i="0" u="none" strike="noStrike" kern="1200" cap="none" spc="0" normalizeH="0" baseline="0" noProof="0">
                <a:ln>
                  <a:noFill/>
                </a:ln>
                <a:effectLst/>
                <a:uLnTx/>
                <a:uFillTx/>
                <a:latin typeface="Arial"/>
                <a:ea typeface="+mj-ea"/>
                <a:cs typeface="Arial"/>
              </a:rPr>
              <a:t> authority for in our next 1115 Demonstration extension request</a:t>
            </a:r>
            <a:endParaRPr kumimoji="0" lang="en-US" sz="1900" b="0" i="0" u="none" strike="noStrike" kern="1200" cap="none" spc="0" normalizeH="0" baseline="0" noProof="0">
              <a:ln>
                <a:noFill/>
              </a:ln>
              <a:effectLst/>
              <a:uLnTx/>
              <a:uFillTx/>
              <a:latin typeface="Arial"/>
              <a:ea typeface="+mj-ea"/>
              <a:cs typeface="Arial"/>
            </a:endParaRPr>
          </a:p>
        </p:txBody>
      </p:sp>
      <p:sp>
        <p:nvSpPr>
          <p:cNvPr id="7" name="TextBox 8">
            <a:extLst>
              <a:ext uri="{FF2B5EF4-FFF2-40B4-BE49-F238E27FC236}">
                <a16:creationId xmlns:a16="http://schemas.microsoft.com/office/drawing/2014/main" id="{4F864D5D-D56E-EC36-FA9D-B16CADF27009}"/>
              </a:ext>
            </a:extLst>
          </p:cNvPr>
          <p:cNvSpPr txBox="1"/>
          <p:nvPr/>
        </p:nvSpPr>
        <p:spPr bwMode="auto">
          <a:xfrm>
            <a:off x="3076457" y="1911569"/>
            <a:ext cx="7230210" cy="1415772"/>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horz" wrap="square" lIns="76200" tIns="76200" rIns="76200" bIns="7620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600"/>
              </a:spcAft>
              <a:buClrTx/>
              <a:buSzTx/>
              <a:buFont typeface="Wingdings,Sans-Serif" panose="020B0604020202020204" pitchFamily="34" charset="0"/>
              <a:buChar char="§"/>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lt"/>
                <a:cs typeface="Arial" panose="020B0604020202020204"/>
              </a:rPr>
              <a:t>Traditional Healthcare Services</a:t>
            </a:r>
          </a:p>
          <a:p>
            <a:pPr marL="285750" marR="0" lvl="0" indent="-285750" algn="l" defTabSz="914400" rtl="0" eaLnBrk="1" fontAlgn="auto" latinLnBrk="0" hangingPunct="1">
              <a:lnSpc>
                <a:spcPct val="100000"/>
              </a:lnSpc>
              <a:spcBef>
                <a:spcPts val="0"/>
              </a:spcBef>
              <a:spcAft>
                <a:spcPts val="600"/>
              </a:spcAft>
              <a:buClrTx/>
              <a:buSzTx/>
              <a:buFont typeface="Wingdings,Sans-Serif" panose="020B0604020202020204" pitchFamily="34" charset="0"/>
              <a:buChar char="§"/>
              <a:tabLst/>
              <a:defRPr/>
            </a:pPr>
            <a:endParaRPr kumimoji="0" lang="en-US" sz="1800" b="1" i="0" u="none" strike="noStrike" kern="1200" cap="none" spc="0" normalizeH="0" baseline="0" noProof="0">
              <a:ln>
                <a:noFill/>
              </a:ln>
              <a:solidFill>
                <a:srgbClr val="000000"/>
              </a:solidFill>
              <a:effectLst/>
              <a:uLnTx/>
              <a:uFillTx/>
              <a:latin typeface="Arial" panose="020B0604020202020204"/>
              <a:ea typeface="+mn-ea"/>
              <a:cs typeface="Arial"/>
            </a:endParaRPr>
          </a:p>
          <a:p>
            <a:pPr marL="285750" marR="0" lvl="0" indent="-285750" algn="l" defTabSz="914400" rtl="0" eaLnBrk="1" fontAlgn="auto" latinLnBrk="0" hangingPunct="1">
              <a:lnSpc>
                <a:spcPct val="100000"/>
              </a:lnSpc>
              <a:spcBef>
                <a:spcPts val="0"/>
              </a:spcBef>
              <a:spcAft>
                <a:spcPts val="600"/>
              </a:spcAft>
              <a:buClrTx/>
              <a:buSzTx/>
              <a:buFont typeface="Wingdings,Sans-Serif" panose="020B0604020202020204" pitchFamily="34" charset="0"/>
              <a:buChar char="§"/>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lt"/>
                <a:cs typeface="Arial" panose="020B0604020202020204"/>
              </a:rPr>
              <a:t>Eligibility</a:t>
            </a:r>
            <a:br>
              <a:rPr lang="en-US" sz="1800" b="1" i="0" u="none" strike="noStrike" kern="1200" cap="none" spc="0" normalizeH="0" baseline="0" noProof="0">
                <a:ln>
                  <a:noFill/>
                </a:ln>
                <a:effectLst/>
                <a:highlight>
                  <a:srgbClr val="FFFF00"/>
                </a:highlight>
                <a:uLnTx/>
                <a:uFillTx/>
                <a:latin typeface="Arial" panose="020B0604020202020204"/>
                <a:cs typeface="Arial"/>
              </a:rPr>
            </a:br>
            <a:endParaRPr kumimoji="0" lang="en-US" sz="1800" b="1" i="0" u="none" strike="noStrike" kern="1200" cap="none" spc="0" normalizeH="0" baseline="0" noProof="0">
              <a:ln>
                <a:noFill/>
              </a:ln>
              <a:solidFill>
                <a:srgbClr val="000000"/>
              </a:solidFill>
              <a:effectLst/>
              <a:highlight>
                <a:srgbClr val="FFFF00"/>
              </a:highlight>
              <a:uLnTx/>
              <a:uFillTx/>
              <a:latin typeface="Arial" panose="020B0604020202020204"/>
              <a:ea typeface="+mn-ea"/>
              <a:cs typeface="Arial"/>
            </a:endParaRPr>
          </a:p>
        </p:txBody>
      </p:sp>
      <p:sp>
        <p:nvSpPr>
          <p:cNvPr id="4" name="Oval 3">
            <a:extLst>
              <a:ext uri="{FF2B5EF4-FFF2-40B4-BE49-F238E27FC236}">
                <a16:creationId xmlns:a16="http://schemas.microsoft.com/office/drawing/2014/main" id="{FCF6A927-B22F-284C-142A-28FB28B68CD9}"/>
              </a:ext>
            </a:extLst>
          </p:cNvPr>
          <p:cNvSpPr/>
          <p:nvPr/>
        </p:nvSpPr>
        <p:spPr>
          <a:xfrm>
            <a:off x="2855172" y="1911569"/>
            <a:ext cx="442570" cy="44257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lumMod val="65000"/>
                    <a:lumOff val="35000"/>
                  </a:srgbClr>
                </a:solidFill>
                <a:effectLst/>
                <a:uLnTx/>
                <a:uFillTx/>
                <a:latin typeface="Arial" panose="020B0604020202020204" pitchFamily="34" charset="0"/>
                <a:ea typeface="+mn-ea"/>
                <a:cs typeface="Arial" panose="020B0604020202020204" pitchFamily="34" charset="0"/>
              </a:rPr>
              <a:t>1</a:t>
            </a:r>
          </a:p>
        </p:txBody>
      </p:sp>
      <p:sp>
        <p:nvSpPr>
          <p:cNvPr id="5" name="Oval 4">
            <a:extLst>
              <a:ext uri="{FF2B5EF4-FFF2-40B4-BE49-F238E27FC236}">
                <a16:creationId xmlns:a16="http://schemas.microsoft.com/office/drawing/2014/main" id="{569BF49F-3BF4-7A58-F12B-3BEFFD5517CC}"/>
              </a:ext>
            </a:extLst>
          </p:cNvPr>
          <p:cNvSpPr/>
          <p:nvPr/>
        </p:nvSpPr>
        <p:spPr>
          <a:xfrm>
            <a:off x="2855172" y="2567798"/>
            <a:ext cx="442570" cy="44257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lumMod val="65000"/>
                    <a:lumOff val="35000"/>
                  </a:srgbClr>
                </a:solidFill>
                <a:effectLst/>
                <a:uLnTx/>
                <a:uFillTx/>
                <a:latin typeface="Arial" panose="020B0604020202020204" pitchFamily="34" charset="0"/>
                <a:ea typeface="+mn-ea"/>
                <a:cs typeface="Arial" panose="020B0604020202020204" pitchFamily="34" charset="0"/>
              </a:rPr>
              <a:t>2</a:t>
            </a:r>
          </a:p>
        </p:txBody>
      </p:sp>
    </p:spTree>
    <p:extLst>
      <p:ext uri="{BB962C8B-B14F-4D97-AF65-F5344CB8AC3E}">
        <p14:creationId xmlns:p14="http://schemas.microsoft.com/office/powerpoint/2010/main" val="784680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C958B-A6AD-A414-656F-CAC0C5757656}"/>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B3BD4F8F-6BB0-E7D7-E075-3785765D1C25}"/>
              </a:ext>
            </a:extLst>
          </p:cNvPr>
          <p:cNvSpPr/>
          <p:nvPr/>
        </p:nvSpPr>
        <p:spPr>
          <a:xfrm>
            <a:off x="180612" y="137939"/>
            <a:ext cx="442570" cy="44257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lumMod val="65000"/>
                    <a:lumOff val="35000"/>
                  </a:srgbClr>
                </a:solidFill>
                <a:effectLst/>
                <a:uLnTx/>
                <a:uFillTx/>
                <a:latin typeface="Arial" panose="020B0604020202020204" pitchFamily="34" charset="0"/>
                <a:ea typeface="+mn-ea"/>
                <a:cs typeface="Arial" panose="020B0604020202020204" pitchFamily="34" charset="0"/>
              </a:rPr>
              <a:t>1</a:t>
            </a:r>
          </a:p>
        </p:txBody>
      </p:sp>
      <p:sp>
        <p:nvSpPr>
          <p:cNvPr id="2" name="Title 1">
            <a:extLst>
              <a:ext uri="{FF2B5EF4-FFF2-40B4-BE49-F238E27FC236}">
                <a16:creationId xmlns:a16="http://schemas.microsoft.com/office/drawing/2014/main" id="{1685D4B0-E1BD-B767-C824-418DDF32C9FB}"/>
              </a:ext>
            </a:extLst>
          </p:cNvPr>
          <p:cNvSpPr>
            <a:spLocks noGrp="1"/>
          </p:cNvSpPr>
          <p:nvPr>
            <p:ph type="title"/>
          </p:nvPr>
        </p:nvSpPr>
        <p:spPr>
          <a:xfrm>
            <a:off x="727036" y="235237"/>
            <a:ext cx="11684000" cy="292388"/>
          </a:xfrm>
        </p:spPr>
        <p:txBody>
          <a:bodyPr/>
          <a:lstStyle/>
          <a:p>
            <a:r>
              <a:rPr lang="en-US">
                <a:latin typeface="Arial"/>
                <a:cs typeface="Arial"/>
              </a:rPr>
              <a:t>Traditional Healthcare Services</a:t>
            </a:r>
            <a:endParaRPr lang="en-US"/>
          </a:p>
        </p:txBody>
      </p:sp>
      <p:sp>
        <p:nvSpPr>
          <p:cNvPr id="9" name="TextBox 8">
            <a:extLst>
              <a:ext uri="{FF2B5EF4-FFF2-40B4-BE49-F238E27FC236}">
                <a16:creationId xmlns:a16="http://schemas.microsoft.com/office/drawing/2014/main" id="{4CC66028-051F-B9CD-EF1E-9BAB6408417F}"/>
              </a:ext>
            </a:extLst>
          </p:cNvPr>
          <p:cNvSpPr txBox="1"/>
          <p:nvPr/>
        </p:nvSpPr>
        <p:spPr bwMode="auto">
          <a:xfrm>
            <a:off x="245806" y="537208"/>
            <a:ext cx="11368548" cy="584775"/>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76200" tIns="76200" rIns="76200" bIns="76200" numCol="1" spcCol="0" rtlCol="0" fromWordArt="0" anchor="ctr" anchorCtr="0" forceAA="0" compatLnSpc="1">
            <a:prstTxWarp prst="textNoShape">
              <a:avLst/>
            </a:prstTxWarp>
            <a:spAutoFit/>
          </a:bodyPr>
          <a:lstStyle/>
          <a:p>
            <a:r>
              <a:rPr lang="en-US" sz="1400" b="1" kern="0">
                <a:solidFill>
                  <a:srgbClr val="000000"/>
                </a:solidFill>
                <a:cs typeface="Arial"/>
              </a:rPr>
              <a:t>MassHealt</a:t>
            </a:r>
            <a:r>
              <a:rPr lang="en-US" sz="1400" b="1" kern="0">
                <a:cs typeface="Arial"/>
              </a:rPr>
              <a:t>h anticipates requesting authority to cover traditional healthcare services for American Indian and Alaskan Native (AI/AN) members eligible to receive care at Indian Health Service (IHS) or tribal facilities.</a:t>
            </a:r>
            <a:endParaRPr lang="en-US" sz="1400" b="1" kern="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EBF30C2-710C-448F-13FF-9B9BB32A6155}"/>
              </a:ext>
            </a:extLst>
          </p:cNvPr>
          <p:cNvSpPr/>
          <p:nvPr/>
        </p:nvSpPr>
        <p:spPr>
          <a:xfrm>
            <a:off x="231650" y="1116891"/>
            <a:ext cx="1678177" cy="254615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panose="020B0604020202020204"/>
                <a:ea typeface="+mn-ea"/>
                <a:cs typeface="+mn-cs"/>
              </a:rPr>
              <a:t>Background</a:t>
            </a:r>
          </a:p>
        </p:txBody>
      </p:sp>
      <p:sp>
        <p:nvSpPr>
          <p:cNvPr id="5" name="TextBox 8">
            <a:extLst>
              <a:ext uri="{FF2B5EF4-FFF2-40B4-BE49-F238E27FC236}">
                <a16:creationId xmlns:a16="http://schemas.microsoft.com/office/drawing/2014/main" id="{36443184-FC49-9A3D-BBB5-F1B0CB84B8CE}"/>
              </a:ext>
            </a:extLst>
          </p:cNvPr>
          <p:cNvSpPr txBox="1"/>
          <p:nvPr/>
        </p:nvSpPr>
        <p:spPr bwMode="auto">
          <a:xfrm>
            <a:off x="1906235" y="1230658"/>
            <a:ext cx="10149245" cy="2323713"/>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horz" wrap="square" lIns="76200" tIns="76200" rIns="76200" bIns="7620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Aft>
                <a:spcPts val="600"/>
              </a:spcAft>
              <a:buFont typeface="Wingdings"/>
              <a:buChar char="§"/>
            </a:pPr>
            <a:r>
              <a:rPr lang="en-US" sz="1400">
                <a:cs typeface="Arial"/>
              </a:rPr>
              <a:t>AI/AN populations generally experience worse health disparities compared with non-AI/AN populations, particularly in terms of diabetes, tobacco use, and cancer. AI/AN populations also face higher rates of mental health disorders, substance use disorder, and suicide. Improving access to culturally appropriate healthcare may address these disparities in chronic conditions for Tribal communities. </a:t>
            </a:r>
          </a:p>
          <a:p>
            <a:pPr marL="285750" indent="-285750">
              <a:spcAft>
                <a:spcPts val="600"/>
              </a:spcAft>
              <a:buFont typeface="Wingdings"/>
              <a:buChar char="§"/>
            </a:pPr>
            <a:r>
              <a:rPr lang="en-US" sz="1400">
                <a:cs typeface="Arial"/>
              </a:rPr>
              <a:t>Traditional health care practices, also known as traditional healing or traditional medicine, are a form of culturally centered care that has been shown to improve health and well-being, especially behavioral health and quality of life. Some common forms of traditional health care practices include herbal medicine, sweat lodges, ceremonies, talking circles, and smudging. </a:t>
            </a:r>
          </a:p>
          <a:p>
            <a:pPr marL="285750" indent="-285750">
              <a:spcAft>
                <a:spcPts val="600"/>
              </a:spcAft>
              <a:buFont typeface="Wingdings"/>
              <a:buChar char="§"/>
            </a:pPr>
            <a:r>
              <a:rPr lang="en-US" sz="1400">
                <a:highlight>
                  <a:srgbClr val="FFFFFF"/>
                </a:highlight>
                <a:latin typeface="Arial"/>
                <a:cs typeface="Arial"/>
              </a:rPr>
              <a:t>Medicaid has certain unique protections for individuals who are members of federally recognized tribes.</a:t>
            </a:r>
          </a:p>
          <a:p>
            <a:pPr marL="285750" indent="-285750">
              <a:spcAft>
                <a:spcPts val="600"/>
              </a:spcAft>
              <a:buFont typeface="Wingdings"/>
              <a:buChar char="§"/>
            </a:pPr>
            <a:r>
              <a:rPr lang="en-US" sz="1400">
                <a:highlight>
                  <a:srgbClr val="FFFFFF"/>
                </a:highlight>
                <a:ea typeface="+mn-lt"/>
                <a:cs typeface="+mn-lt"/>
              </a:rPr>
              <a:t>Massachusetts has two federally recognized tribes and one Urban Indian Organization. </a:t>
            </a:r>
            <a:endParaRPr lang="en-US" sz="1400">
              <a:highlight>
                <a:srgbClr val="FFFFFF"/>
              </a:highlight>
              <a:latin typeface="Arial"/>
              <a:cs typeface="Arial"/>
            </a:endParaRPr>
          </a:p>
        </p:txBody>
      </p:sp>
      <p:sp>
        <p:nvSpPr>
          <p:cNvPr id="7" name="Rectangle 6">
            <a:extLst>
              <a:ext uri="{FF2B5EF4-FFF2-40B4-BE49-F238E27FC236}">
                <a16:creationId xmlns:a16="http://schemas.microsoft.com/office/drawing/2014/main" id="{0A3CD9FA-D433-6AB1-C844-9923D6861A43}"/>
              </a:ext>
            </a:extLst>
          </p:cNvPr>
          <p:cNvSpPr/>
          <p:nvPr/>
        </p:nvSpPr>
        <p:spPr>
          <a:xfrm>
            <a:off x="231648" y="3852390"/>
            <a:ext cx="1678177" cy="255028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panose="020B0604020202020204"/>
                <a:ea typeface="+mn-ea"/>
                <a:cs typeface="+mn-cs"/>
              </a:rPr>
              <a:t>Details</a:t>
            </a:r>
          </a:p>
        </p:txBody>
      </p:sp>
      <p:sp>
        <p:nvSpPr>
          <p:cNvPr id="3" name="TextBox 8">
            <a:extLst>
              <a:ext uri="{FF2B5EF4-FFF2-40B4-BE49-F238E27FC236}">
                <a16:creationId xmlns:a16="http://schemas.microsoft.com/office/drawing/2014/main" id="{646B4B96-EFD0-0B4A-797E-2EB8FF1730A6}"/>
              </a:ext>
            </a:extLst>
          </p:cNvPr>
          <p:cNvSpPr txBox="1"/>
          <p:nvPr/>
        </p:nvSpPr>
        <p:spPr bwMode="auto">
          <a:xfrm>
            <a:off x="1906235" y="4078880"/>
            <a:ext cx="10145655" cy="2108269"/>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horz" wrap="square" lIns="76200" tIns="76200" rIns="76200" bIns="7620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Aft>
                <a:spcPts val="600"/>
              </a:spcAft>
              <a:buFont typeface="Wingdings,Sans-Serif" panose="020B0604020202020204" pitchFamily="34" charset="0"/>
              <a:buChar char="§"/>
            </a:pPr>
            <a:r>
              <a:rPr lang="en-US" sz="1400">
                <a:cs typeface="Arial"/>
              </a:rPr>
              <a:t>MassHealth anticipates requesting 1115 expenditure authority to cover traditional healthcare services for AI/AN members eligible to receive care at Indian Health Service (IHS) or tribal facilities and is looking into the feasibility of including care at Urban Indian Organizations in the request.</a:t>
            </a:r>
          </a:p>
          <a:p>
            <a:pPr marL="285750" indent="-285750">
              <a:spcAft>
                <a:spcPts val="600"/>
              </a:spcAft>
              <a:buFont typeface="Wingdings,Sans-Serif" panose="020B0604020202020204" pitchFamily="34" charset="0"/>
              <a:buChar char="§"/>
            </a:pPr>
            <a:r>
              <a:rPr lang="en-US" sz="1400">
                <a:cs typeface="Arial"/>
              </a:rPr>
              <a:t>All services provided to AI/AN members are eligible for 100% federal financial participation, resulting in zero fiscal impact for the Commonwealth, while enabling IHS facilities to provide these services.</a:t>
            </a:r>
          </a:p>
          <a:p>
            <a:pPr marL="285750" indent="-285750">
              <a:spcAft>
                <a:spcPts val="600"/>
              </a:spcAft>
              <a:buFont typeface="Wingdings,Sans-Serif" panose="020B0604020202020204" pitchFamily="34" charset="0"/>
              <a:buChar char="§"/>
            </a:pPr>
            <a:r>
              <a:rPr lang="en-US" sz="1400">
                <a:ea typeface="+mn-lt"/>
                <a:cs typeface="+mn-lt"/>
              </a:rPr>
              <a:t>Arizona, California, New Mexico and Oregon previously received approval to cover traditional healthcare services under their 1115 Demonstrations.</a:t>
            </a:r>
          </a:p>
          <a:p>
            <a:pPr lvl="1">
              <a:spcAft>
                <a:spcPts val="600"/>
              </a:spcAft>
            </a:pPr>
            <a:endParaRPr lang="en-US" sz="1400">
              <a:ea typeface="+mn-lt"/>
              <a:cs typeface="+mn-lt"/>
            </a:endParaRPr>
          </a:p>
        </p:txBody>
      </p:sp>
    </p:spTree>
    <p:extLst>
      <p:ext uri="{BB962C8B-B14F-4D97-AF65-F5344CB8AC3E}">
        <p14:creationId xmlns:p14="http://schemas.microsoft.com/office/powerpoint/2010/main" val="1580827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C424F-AE41-85BB-F317-502F03B9D6A9}"/>
            </a:ext>
          </a:extLst>
        </p:cNvPr>
        <p:cNvGrpSpPr/>
        <p:nvPr/>
      </p:nvGrpSpPr>
      <p:grpSpPr>
        <a:xfrm>
          <a:off x="0" y="0"/>
          <a:ext cx="0" cy="0"/>
          <a:chOff x="0" y="0"/>
          <a:chExt cx="0" cy="0"/>
        </a:xfrm>
      </p:grpSpPr>
      <p:sp>
        <p:nvSpPr>
          <p:cNvPr id="5" name="Oval 4">
            <a:extLst>
              <a:ext uri="{FF2B5EF4-FFF2-40B4-BE49-F238E27FC236}">
                <a16:creationId xmlns:a16="http://schemas.microsoft.com/office/drawing/2014/main" id="{9519CD57-7DC4-1A58-8107-C14DF748FC27}"/>
              </a:ext>
            </a:extLst>
          </p:cNvPr>
          <p:cNvSpPr/>
          <p:nvPr/>
        </p:nvSpPr>
        <p:spPr>
          <a:xfrm>
            <a:off x="188296" y="137939"/>
            <a:ext cx="442570" cy="44257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lumMod val="65000"/>
                    <a:lumOff val="35000"/>
                  </a:srgbClr>
                </a:solidFill>
                <a:effectLst/>
                <a:uLnTx/>
                <a:uFillTx/>
                <a:latin typeface="Arial" panose="020B0604020202020204" pitchFamily="34" charset="0"/>
                <a:ea typeface="+mn-ea"/>
                <a:cs typeface="Arial" panose="020B0604020202020204" pitchFamily="34" charset="0"/>
              </a:rPr>
              <a:t>2</a:t>
            </a:r>
          </a:p>
        </p:txBody>
      </p:sp>
      <p:sp>
        <p:nvSpPr>
          <p:cNvPr id="2" name="Title 1">
            <a:extLst>
              <a:ext uri="{FF2B5EF4-FFF2-40B4-BE49-F238E27FC236}">
                <a16:creationId xmlns:a16="http://schemas.microsoft.com/office/drawing/2014/main" id="{D2E82F1F-B700-EC07-5358-172D3D65352D}"/>
              </a:ext>
            </a:extLst>
          </p:cNvPr>
          <p:cNvSpPr>
            <a:spLocks noGrp="1"/>
          </p:cNvSpPr>
          <p:nvPr>
            <p:ph type="title"/>
          </p:nvPr>
        </p:nvSpPr>
        <p:spPr>
          <a:xfrm>
            <a:off x="707706" y="249649"/>
            <a:ext cx="11684000" cy="292388"/>
          </a:xfrm>
        </p:spPr>
        <p:txBody>
          <a:bodyPr/>
          <a:lstStyle/>
          <a:p>
            <a:r>
              <a:rPr lang="en-US">
                <a:latin typeface="Arial"/>
                <a:cs typeface="Arial"/>
              </a:rPr>
              <a:t>Eligibility</a:t>
            </a:r>
            <a:endParaRPr lang="en-US"/>
          </a:p>
        </p:txBody>
      </p:sp>
      <p:sp>
        <p:nvSpPr>
          <p:cNvPr id="9" name="TextBox 8">
            <a:extLst>
              <a:ext uri="{FF2B5EF4-FFF2-40B4-BE49-F238E27FC236}">
                <a16:creationId xmlns:a16="http://schemas.microsoft.com/office/drawing/2014/main" id="{7F3B3AE8-25A3-C890-EAAB-5CF0D7B269A4}"/>
              </a:ext>
            </a:extLst>
          </p:cNvPr>
          <p:cNvSpPr txBox="1"/>
          <p:nvPr/>
        </p:nvSpPr>
        <p:spPr bwMode="auto">
          <a:xfrm>
            <a:off x="234600" y="537208"/>
            <a:ext cx="11368548" cy="584775"/>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76200" tIns="76200" rIns="76200" bIns="76200" numCol="1" spcCol="0" rtlCol="0" fromWordArt="0" anchor="ctr" anchorCtr="0" forceAA="0" compatLnSpc="1">
            <a:prstTxWarp prst="textNoShape">
              <a:avLst/>
            </a:prstTxWarp>
            <a:spAutoFit/>
          </a:bodyPr>
          <a:lstStyle/>
          <a:p>
            <a:pPr>
              <a:defRPr/>
            </a:pPr>
            <a:r>
              <a:rPr kumimoji="0" lang="en-US" sz="1400" b="1" i="0" u="none" strike="noStrike" kern="0" cap="none" spc="0" normalizeH="0" baseline="0" noProof="0">
                <a:ln>
                  <a:noFill/>
                </a:ln>
                <a:solidFill>
                  <a:srgbClr val="000000"/>
                </a:solidFill>
                <a:effectLst/>
                <a:uLnTx/>
                <a:uFillTx/>
                <a:latin typeface="Arial" panose="020B0604020202020204"/>
                <a:ea typeface="+mn-lt"/>
                <a:cs typeface="Arial" panose="020B0604020202020204"/>
              </a:rPr>
              <a:t>MassHealth anticipates requesting</a:t>
            </a:r>
            <a:r>
              <a:rPr lang="en-US" sz="1400" b="1" kern="0">
                <a:solidFill>
                  <a:srgbClr val="000000"/>
                </a:solidFill>
                <a:latin typeface="Arial" panose="020B0604020202020204"/>
                <a:ea typeface="+mn-lt"/>
                <a:cs typeface="Arial" panose="020B0604020202020204"/>
              </a:rPr>
              <a:t> </a:t>
            </a:r>
            <a:r>
              <a:rPr lang="en-US" sz="1400" b="1" kern="0">
                <a:solidFill>
                  <a:srgbClr val="000000"/>
                </a:solidFill>
                <a:ea typeface="+mn-lt"/>
                <a:cs typeface="+mn-lt"/>
              </a:rPr>
              <a:t>continued authority to streamline eligibility and minimize disruption in coverage, while accounting for federal legislation and guidance</a:t>
            </a:r>
            <a:endParaRPr lang="en-US" sz="1400" b="1" i="0" u="none" strike="noStrike" kern="0" cap="none" spc="0" normalizeH="0" baseline="0" noProof="0">
              <a:ln>
                <a:noFill/>
              </a:ln>
              <a:solidFill>
                <a:srgbClr val="000000"/>
              </a:solidFill>
              <a:effectLst/>
              <a:uLnTx/>
              <a:uFillTx/>
              <a:latin typeface="Arial" panose="020B0604020202020204"/>
              <a:ea typeface="+mn-lt"/>
              <a:cs typeface="Arial" panose="020B0604020202020204"/>
            </a:endParaRPr>
          </a:p>
        </p:txBody>
      </p:sp>
      <p:sp>
        <p:nvSpPr>
          <p:cNvPr id="8" name="Rectangle 7">
            <a:extLst>
              <a:ext uri="{FF2B5EF4-FFF2-40B4-BE49-F238E27FC236}">
                <a16:creationId xmlns:a16="http://schemas.microsoft.com/office/drawing/2014/main" id="{AB1D2176-49DD-6706-D235-E1262F97B56F}"/>
              </a:ext>
            </a:extLst>
          </p:cNvPr>
          <p:cNvSpPr/>
          <p:nvPr/>
        </p:nvSpPr>
        <p:spPr>
          <a:xfrm>
            <a:off x="231650" y="1116891"/>
            <a:ext cx="1678177" cy="254615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panose="020B0604020202020204"/>
                <a:ea typeface="+mn-ea"/>
                <a:cs typeface="+mn-cs"/>
              </a:rPr>
              <a:t>Background</a:t>
            </a:r>
          </a:p>
        </p:txBody>
      </p:sp>
      <p:sp>
        <p:nvSpPr>
          <p:cNvPr id="3" name="TextBox 8">
            <a:extLst>
              <a:ext uri="{FF2B5EF4-FFF2-40B4-BE49-F238E27FC236}">
                <a16:creationId xmlns:a16="http://schemas.microsoft.com/office/drawing/2014/main" id="{E18DCE44-3F0A-16D2-AA3D-659EE91C368E}"/>
              </a:ext>
            </a:extLst>
          </p:cNvPr>
          <p:cNvSpPr txBox="1"/>
          <p:nvPr/>
        </p:nvSpPr>
        <p:spPr bwMode="auto">
          <a:xfrm>
            <a:off x="1906234" y="1121983"/>
            <a:ext cx="9627500" cy="2539157"/>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horz" wrap="square" lIns="76200" tIns="76200" rIns="76200" bIns="7620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Aft>
                <a:spcPts val="600"/>
              </a:spcAft>
              <a:buFont typeface="Wingdings,Sans-Serif" panose="020B0604020202020204" pitchFamily="34" charset="0"/>
              <a:buChar char="§"/>
              <a:defRPr/>
            </a:pPr>
            <a:r>
              <a:rPr lang="en-US" sz="1400">
                <a:latin typeface="Arial"/>
                <a:cs typeface="Arial"/>
              </a:rPr>
              <a:t>In recent years, MassHealth has contributed to maintaining Massachusetts' uninsurance rate as the lowest in the nation at approximately 3%. Massachusetts remains committed to preserving coverage for all eligible Commonwealth residents.</a:t>
            </a:r>
          </a:p>
          <a:p>
            <a:pPr marL="285750" indent="-285750">
              <a:spcAft>
                <a:spcPts val="600"/>
              </a:spcAft>
              <a:buFont typeface="Wingdings,Sans-Serif" panose="020B0604020202020204" pitchFamily="34" charset="0"/>
              <a:buChar char="§"/>
              <a:defRPr/>
            </a:pPr>
            <a:r>
              <a:rPr lang="en-US" sz="1400">
                <a:ea typeface="+mn-lt"/>
                <a:cs typeface="+mn-lt"/>
              </a:rPr>
              <a:t>MassHealth has continuously worked towards streamlining applicant and member experience by minimizing disruption in coverage and reducing barriers to gaining or maintaining health coverage.</a:t>
            </a:r>
          </a:p>
          <a:p>
            <a:pPr marL="285750" indent="-285750">
              <a:spcAft>
                <a:spcPts val="600"/>
              </a:spcAft>
              <a:buFont typeface="Wingdings,Sans-Serif" panose="020B0604020202020204" pitchFamily="34" charset="0"/>
              <a:buChar char="§"/>
              <a:defRPr/>
            </a:pPr>
            <a:r>
              <a:rPr lang="en-US" sz="1400">
                <a:highlight>
                  <a:srgbClr val="FFFFFF"/>
                </a:highlight>
                <a:latin typeface="Arial"/>
                <a:ea typeface="+mn-lt"/>
                <a:cs typeface="Arial"/>
              </a:rPr>
              <a:t>The current 1115 demonstration further extended authorities to: simplify CommonHealth eligibility requirements for disabled adults; allow for continuous eligibility for individuals leaving correctional settings and for members experiencing homelessness; and extend retroactive eligibility to three months.</a:t>
            </a:r>
            <a:endParaRPr lang="en-US" sz="1400">
              <a:latin typeface="Arial"/>
              <a:ea typeface="+mn-lt"/>
              <a:cs typeface="Arial"/>
            </a:endParaRPr>
          </a:p>
          <a:p>
            <a:pPr marL="285750" indent="-285750">
              <a:spcAft>
                <a:spcPts val="600"/>
              </a:spcAft>
              <a:buFont typeface="Wingdings,Sans-Serif" panose="020B0604020202020204" pitchFamily="34" charset="0"/>
              <a:buChar char="§"/>
              <a:defRPr/>
            </a:pPr>
            <a:r>
              <a:rPr lang="en-US" sz="1400">
                <a:ea typeface="+mn-lt"/>
                <a:cs typeface="+mn-lt"/>
              </a:rPr>
              <a:t>Recent CMS guidance and the implementation of the One Big Beautiful Bill Act (OB3) are expected to affect existing eligibility authorities, requiring MassHealth to modify or discontinue certain demonstration policies.</a:t>
            </a:r>
            <a:endParaRPr lang="en-US" sz="1400">
              <a:latin typeface="Arial"/>
              <a:cs typeface="Arial"/>
            </a:endParaRPr>
          </a:p>
        </p:txBody>
      </p:sp>
      <p:sp>
        <p:nvSpPr>
          <p:cNvPr id="10" name="Rectangle 9">
            <a:extLst>
              <a:ext uri="{FF2B5EF4-FFF2-40B4-BE49-F238E27FC236}">
                <a16:creationId xmlns:a16="http://schemas.microsoft.com/office/drawing/2014/main" id="{B2E93B07-6408-8ACE-32B9-3E8B4DF00F6C}"/>
              </a:ext>
            </a:extLst>
          </p:cNvPr>
          <p:cNvSpPr/>
          <p:nvPr/>
        </p:nvSpPr>
        <p:spPr>
          <a:xfrm>
            <a:off x="231648" y="3852390"/>
            <a:ext cx="1678177" cy="255028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panose="020B0604020202020204"/>
                <a:ea typeface="+mn-ea"/>
                <a:cs typeface="+mn-cs"/>
              </a:rPr>
              <a:t>Details</a:t>
            </a:r>
          </a:p>
        </p:txBody>
      </p:sp>
      <p:sp>
        <p:nvSpPr>
          <p:cNvPr id="7" name="TextBox 8">
            <a:extLst>
              <a:ext uri="{FF2B5EF4-FFF2-40B4-BE49-F238E27FC236}">
                <a16:creationId xmlns:a16="http://schemas.microsoft.com/office/drawing/2014/main" id="{E9FBFDFF-43F5-5DAD-6087-3084EE06E8B3}"/>
              </a:ext>
            </a:extLst>
          </p:cNvPr>
          <p:cNvSpPr txBox="1"/>
          <p:nvPr/>
        </p:nvSpPr>
        <p:spPr bwMode="auto">
          <a:xfrm>
            <a:off x="1906234" y="3888729"/>
            <a:ext cx="9696914" cy="2477601"/>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horz" wrap="square" lIns="76200" tIns="76200" rIns="76200" bIns="7620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Aft>
                <a:spcPts val="600"/>
              </a:spcAft>
              <a:buFont typeface="Wingdings,Sans-Serif" panose="020B0604020202020204" pitchFamily="34" charset="0"/>
              <a:buChar char="§"/>
              <a:defRPr/>
            </a:pPr>
            <a:r>
              <a:rPr kumimoji="0" lang="en-US" sz="1400" b="0" i="0" u="none" strike="noStrike" kern="1200" cap="none" spc="0" normalizeH="0" baseline="0" noProof="0">
                <a:ln>
                  <a:noFill/>
                </a:ln>
                <a:effectLst/>
                <a:uLnTx/>
                <a:uFillTx/>
                <a:latin typeface="Arial"/>
                <a:cs typeface="Arial"/>
              </a:rPr>
              <a:t>MassHealth anticipates requesting</a:t>
            </a:r>
            <a:r>
              <a:rPr lang="en-US" sz="1400">
                <a:latin typeface="Arial"/>
                <a:cs typeface="Arial"/>
              </a:rPr>
              <a:t> authority</a:t>
            </a:r>
            <a:r>
              <a:rPr kumimoji="0" lang="en-US" sz="1400" b="0" i="0" u="none" strike="noStrike" kern="1200" cap="none" spc="0" normalizeH="0" baseline="0" noProof="0">
                <a:ln>
                  <a:noFill/>
                </a:ln>
                <a:effectLst/>
                <a:uLnTx/>
                <a:uFillTx/>
                <a:latin typeface="Arial"/>
                <a:cs typeface="Arial"/>
              </a:rPr>
              <a:t> to:</a:t>
            </a:r>
            <a:endParaRPr lang="en-US" sz="1400">
              <a:latin typeface="Arial"/>
              <a:cs typeface="Arial"/>
            </a:endParaRPr>
          </a:p>
          <a:p>
            <a:pPr marL="742950" lvl="1" indent="-285750">
              <a:spcAft>
                <a:spcPts val="600"/>
              </a:spcAft>
              <a:buFont typeface="Wingdings,Sans-Serif" panose="020B0604020202020204" pitchFamily="34" charset="0"/>
              <a:buChar char="§"/>
              <a:defRPr/>
            </a:pPr>
            <a:r>
              <a:rPr lang="en-US" sz="1400">
                <a:latin typeface="Arial"/>
                <a:cs typeface="Arial"/>
              </a:rPr>
              <a:t>Continue coverage expansion above MassHealth Standard/Care Plus income limits for individuals with breast/cervical cancer, disabilities, and HIV. </a:t>
            </a:r>
          </a:p>
          <a:p>
            <a:pPr marL="742950" lvl="1" indent="-285750">
              <a:spcAft>
                <a:spcPts val="600"/>
              </a:spcAft>
              <a:buFont typeface="Wingdings,Sans-Serif" panose="020B0604020202020204" pitchFamily="34" charset="0"/>
              <a:buChar char="§"/>
              <a:defRPr/>
            </a:pPr>
            <a:r>
              <a:rPr lang="en-US" sz="1400">
                <a:latin typeface="Arial"/>
                <a:cs typeface="Arial"/>
              </a:rPr>
              <a:t>Continue wrap coverage for insured children under age 18 up to 300% FPL.</a:t>
            </a:r>
          </a:p>
          <a:p>
            <a:pPr marL="742950" lvl="1" indent="-285750">
              <a:spcAft>
                <a:spcPts val="600"/>
              </a:spcAft>
              <a:buFont typeface="Wingdings,Sans-Serif" panose="020B0604020202020204" pitchFamily="34" charset="0"/>
              <a:buChar char="§"/>
              <a:defRPr/>
            </a:pPr>
            <a:r>
              <a:rPr lang="en-US" sz="1400">
                <a:latin typeface="Arial"/>
                <a:cs typeface="Arial"/>
              </a:rPr>
              <a:t>Maintain premium assistance, Connector subsidies (with income adjustments), and Medicare cost-sharing supports, updating language as needed to align with recent federal guidance.</a:t>
            </a:r>
          </a:p>
          <a:p>
            <a:pPr marL="742950" lvl="1" indent="-285750">
              <a:spcAft>
                <a:spcPts val="600"/>
              </a:spcAft>
              <a:buFont typeface="Wingdings,Sans-Serif" panose="020B0604020202020204" pitchFamily="34" charset="0"/>
              <a:buChar char="§"/>
              <a:defRPr/>
            </a:pPr>
            <a:r>
              <a:rPr lang="en-US" sz="1400">
                <a:latin typeface="Arial"/>
                <a:cs typeface="Arial"/>
              </a:rPr>
              <a:t>Continue provisional eligibility and streamlined redeterminations.</a:t>
            </a:r>
          </a:p>
          <a:p>
            <a:pPr marL="285750" indent="-285750">
              <a:spcAft>
                <a:spcPts val="600"/>
              </a:spcAft>
              <a:buFont typeface="Wingdings,Sans-Serif" panose="020B0604020202020204" pitchFamily="34" charset="0"/>
              <a:buChar char="§"/>
              <a:defRPr/>
            </a:pPr>
            <a:r>
              <a:rPr lang="en-US" sz="1400">
                <a:latin typeface="Arial"/>
                <a:cs typeface="Arial"/>
              </a:rPr>
              <a:t>Based on CMS guidance, MassHealth will need to discontinue continuous eligibility for members experiencing homelessness and individuals leaving correctional settings.</a:t>
            </a:r>
            <a:endParaRPr lang="en-US" sz="1400">
              <a:cs typeface="Arial" panose="020B0604020202020204"/>
            </a:endParaRPr>
          </a:p>
        </p:txBody>
      </p:sp>
    </p:spTree>
    <p:extLst>
      <p:ext uri="{BB962C8B-B14F-4D97-AF65-F5344CB8AC3E}">
        <p14:creationId xmlns:p14="http://schemas.microsoft.com/office/powerpoint/2010/main" val="2612297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359E1-FF94-93E8-1C5D-C04F36BBF8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C7688D-C0CC-67F2-4776-921B369C4F69}"/>
              </a:ext>
            </a:extLst>
          </p:cNvPr>
          <p:cNvSpPr>
            <a:spLocks noGrp="1"/>
          </p:cNvSpPr>
          <p:nvPr>
            <p:ph type="title"/>
          </p:nvPr>
        </p:nvSpPr>
        <p:spPr>
          <a:xfrm>
            <a:off x="231648" y="221091"/>
            <a:ext cx="11155220" cy="584775"/>
          </a:xfrm>
        </p:spPr>
        <p:txBody>
          <a:bodyPr/>
          <a:lstStyle/>
          <a:p>
            <a:r>
              <a:rPr lang="en-US">
                <a:solidFill>
                  <a:srgbClr val="002060"/>
                </a:solidFill>
              </a:rPr>
              <a:t>Opportunities to engage – how you can participate and provide feedback on MassHealth’s next 1115 Demonstration proposal</a:t>
            </a:r>
          </a:p>
        </p:txBody>
      </p:sp>
      <p:pic>
        <p:nvPicPr>
          <p:cNvPr id="5" name="Graphic 4" descr="Online meeting outline">
            <a:extLst>
              <a:ext uri="{FF2B5EF4-FFF2-40B4-BE49-F238E27FC236}">
                <a16:creationId xmlns:a16="http://schemas.microsoft.com/office/drawing/2014/main" id="{EBF67FDA-ABD6-48DC-CFCD-054A606D4FA2}"/>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61219" y="1609349"/>
            <a:ext cx="914400" cy="914400"/>
          </a:xfrm>
          <a:prstGeom prst="rect">
            <a:avLst/>
          </a:prstGeom>
        </p:spPr>
      </p:pic>
      <p:pic>
        <p:nvPicPr>
          <p:cNvPr id="4" name="Graphic 3" descr="Open envelope outline">
            <a:extLst>
              <a:ext uri="{FF2B5EF4-FFF2-40B4-BE49-F238E27FC236}">
                <a16:creationId xmlns:a16="http://schemas.microsoft.com/office/drawing/2014/main" id="{503CBB6E-FFE9-3D70-477D-1F88DF8749FD}"/>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61219" y="3354710"/>
            <a:ext cx="816429" cy="740229"/>
          </a:xfrm>
          <a:prstGeom prst="rect">
            <a:avLst/>
          </a:prstGeom>
        </p:spPr>
      </p:pic>
      <p:sp>
        <p:nvSpPr>
          <p:cNvPr id="3" name="Text Placeholder 2">
            <a:extLst>
              <a:ext uri="{FF2B5EF4-FFF2-40B4-BE49-F238E27FC236}">
                <a16:creationId xmlns:a16="http://schemas.microsoft.com/office/drawing/2014/main" id="{20113D31-F882-822A-6782-93B864CB35A9}"/>
              </a:ext>
            </a:extLst>
          </p:cNvPr>
          <p:cNvSpPr>
            <a:spLocks noGrp="1"/>
          </p:cNvSpPr>
          <p:nvPr>
            <p:ph type="body" sz="quarter" idx="12"/>
          </p:nvPr>
        </p:nvSpPr>
        <p:spPr>
          <a:xfrm>
            <a:off x="1480697" y="1716238"/>
            <a:ext cx="9809983" cy="2769989"/>
          </a:xfrm>
        </p:spPr>
        <p:txBody>
          <a:bodyPr vert="horz" wrap="square" lIns="91440" tIns="45720" rIns="91440" bIns="45720" rtlCol="0" anchor="t">
            <a:spAutoFit/>
          </a:bodyPr>
          <a:lstStyle/>
          <a:p>
            <a:pPr>
              <a:spcAft>
                <a:spcPts val="600"/>
              </a:spcAft>
            </a:pPr>
            <a:r>
              <a:rPr lang="en-US" sz="1800">
                <a:latin typeface="Arial"/>
                <a:cs typeface="Arial"/>
              </a:rPr>
              <a:t>MassHealth will host virtual meetings on the 1115 Demonstration Extension update on</a:t>
            </a:r>
          </a:p>
          <a:p>
            <a:pPr marL="285750" indent="-285750">
              <a:spcAft>
                <a:spcPts val="600"/>
              </a:spcAft>
              <a:buFont typeface="Arial" panose="020B0604020202020204" pitchFamily="34" charset="0"/>
              <a:buChar char="•"/>
            </a:pPr>
            <a:r>
              <a:rPr lang="en-US" sz="1800">
                <a:latin typeface="Arial"/>
                <a:cs typeface="Arial"/>
              </a:rPr>
              <a:t>Thursday April 16, 2026 from 11AM  - 12:30PM  </a:t>
            </a:r>
          </a:p>
          <a:p>
            <a:pPr marL="285750" indent="-285750">
              <a:spcAft>
                <a:spcPts val="600"/>
              </a:spcAft>
              <a:buFont typeface="Arial" panose="020B0604020202020204" pitchFamily="34" charset="0"/>
              <a:buChar char="•"/>
            </a:pPr>
            <a:r>
              <a:rPr lang="en-US" sz="1800">
                <a:latin typeface="Arial"/>
                <a:cs typeface="Arial"/>
              </a:rPr>
              <a:t>Wednesday April 29, 2026 from 9:30 - 11AM  </a:t>
            </a:r>
          </a:p>
          <a:p>
            <a:pPr>
              <a:spcAft>
                <a:spcPts val="600"/>
              </a:spcAft>
            </a:pPr>
            <a:endParaRPr lang="en-US" sz="1800">
              <a:latin typeface="Arial"/>
              <a:cs typeface="Arial"/>
            </a:endParaRPr>
          </a:p>
          <a:p>
            <a:pPr>
              <a:spcAft>
                <a:spcPts val="600"/>
              </a:spcAft>
            </a:pPr>
            <a:endParaRPr lang="en-US" sz="1800">
              <a:latin typeface="Arial"/>
              <a:cs typeface="Arial"/>
            </a:endParaRPr>
          </a:p>
          <a:p>
            <a:pPr>
              <a:spcAft>
                <a:spcPts val="600"/>
              </a:spcAft>
            </a:pPr>
            <a:r>
              <a:rPr lang="en-US" sz="1800">
                <a:latin typeface="Arial"/>
                <a:cs typeface="Arial"/>
              </a:rPr>
              <a:t>For feedback, input, or questions regarding the 1115 Demonstration, and/or for technical assistance for public meetings, please reach out to: </a:t>
            </a:r>
            <a:r>
              <a:rPr lang="en-US" sz="1800">
                <a:latin typeface="Arial"/>
                <a:cs typeface="Arial"/>
                <a:hlinkClick r:id="rId4"/>
              </a:rPr>
              <a:t>1115WaiverComments@mass.gov</a:t>
            </a:r>
            <a:r>
              <a:rPr lang="en-US" sz="1800">
                <a:latin typeface="Arial"/>
                <a:cs typeface="Arial"/>
              </a:rPr>
              <a:t>   </a:t>
            </a:r>
            <a:endParaRPr lang="en-US"/>
          </a:p>
          <a:p>
            <a:pPr>
              <a:spcAft>
                <a:spcPts val="600"/>
              </a:spcAft>
            </a:pPr>
            <a:endParaRPr lang="en-US" sz="1800">
              <a:solidFill>
                <a:srgbClr val="000000"/>
              </a:solidFill>
              <a:latin typeface="Arial"/>
              <a:cs typeface="Arial"/>
            </a:endParaRPr>
          </a:p>
        </p:txBody>
      </p:sp>
      <p:sp>
        <p:nvSpPr>
          <p:cNvPr id="7" name="TextBox 6">
            <a:extLst>
              <a:ext uri="{FF2B5EF4-FFF2-40B4-BE49-F238E27FC236}">
                <a16:creationId xmlns:a16="http://schemas.microsoft.com/office/drawing/2014/main" id="{72BB4941-154E-B180-8525-231F95D2EC1D}"/>
              </a:ext>
            </a:extLst>
          </p:cNvPr>
          <p:cNvSpPr txBox="1"/>
          <p:nvPr/>
        </p:nvSpPr>
        <p:spPr bwMode="auto">
          <a:xfrm>
            <a:off x="1599160" y="4919545"/>
            <a:ext cx="8948976" cy="646331"/>
          </a:xfrm>
          <a:prstGeom prst="rect">
            <a:avLst/>
          </a:prstGeom>
          <a:noFill/>
          <a:ln w="9525">
            <a:noFill/>
            <a:miter lim="800000"/>
            <a:headEnd/>
            <a:tailEnd/>
          </a:ln>
          <a:effectLst/>
        </p:spPr>
        <p:txBody>
          <a:bodyPr wrap="square">
            <a:spAutoFit/>
          </a:bodyPr>
          <a:lstStyle/>
          <a:p>
            <a:pPr algn="ctr">
              <a:spcAft>
                <a:spcPts val="600"/>
              </a:spcAft>
            </a:pPr>
            <a:r>
              <a:rPr lang="en-US" sz="1800" b="1">
                <a:solidFill>
                  <a:srgbClr val="002060"/>
                </a:solidFill>
                <a:latin typeface="Arial"/>
                <a:cs typeface="Arial"/>
              </a:rPr>
              <a:t>MassHealth looks forward to further engagement and input on the 1115 Demonstration throughout 2026 as we prepare Massachusetts’ proposal to CMS</a:t>
            </a:r>
            <a:endParaRPr lang="en-US" sz="1800" b="1">
              <a:solidFill>
                <a:srgbClr val="002060"/>
              </a:solidFill>
            </a:endParaRPr>
          </a:p>
        </p:txBody>
      </p:sp>
    </p:spTree>
    <p:extLst>
      <p:ext uri="{BB962C8B-B14F-4D97-AF65-F5344CB8AC3E}">
        <p14:creationId xmlns:p14="http://schemas.microsoft.com/office/powerpoint/2010/main" val="257218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9A20C-737C-C162-75FF-F2B71E78A362}"/>
              </a:ext>
            </a:extLst>
          </p:cNvPr>
          <p:cNvSpPr>
            <a:spLocks noGrp="1"/>
          </p:cNvSpPr>
          <p:nvPr>
            <p:ph type="ctrTitle"/>
          </p:nvPr>
        </p:nvSpPr>
        <p:spPr>
          <a:xfrm>
            <a:off x="220422" y="2683508"/>
            <a:ext cx="11089852" cy="384721"/>
          </a:xfrm>
        </p:spPr>
        <p:txBody>
          <a:bodyPr/>
          <a:lstStyle/>
          <a:p>
            <a:r>
              <a:rPr lang="en-US" sz="2500">
                <a:solidFill>
                  <a:srgbClr val="002060"/>
                </a:solidFill>
                <a:cs typeface="Arial"/>
              </a:rPr>
              <a:t>MassHealth's 2022-2027 1115 Demonstration – Delivery System Progress</a:t>
            </a:r>
            <a:endParaRPr lang="en-US" sz="2500">
              <a:solidFill>
                <a:srgbClr val="002060"/>
              </a:solidFill>
            </a:endParaRPr>
          </a:p>
        </p:txBody>
      </p:sp>
    </p:spTree>
    <p:extLst>
      <p:ext uri="{BB962C8B-B14F-4D97-AF65-F5344CB8AC3E}">
        <p14:creationId xmlns:p14="http://schemas.microsoft.com/office/powerpoint/2010/main" val="1601257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F9D1B510-66E1-4A90-9BA1-FAB4B6A5F388}"/>
              </a:ext>
            </a:extLst>
          </p:cNvPr>
          <p:cNvSpPr>
            <a:spLocks noGrp="1"/>
          </p:cNvSpPr>
          <p:nvPr>
            <p:ph type="title"/>
          </p:nvPr>
        </p:nvSpPr>
        <p:spPr>
          <a:xfrm>
            <a:off x="306095" y="148157"/>
            <a:ext cx="11329324" cy="488312"/>
          </a:xfrm>
        </p:spPr>
        <p:txBody>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900">
                <a:solidFill>
                  <a:srgbClr val="002060"/>
                </a:solidFill>
                <a:latin typeface="Arial"/>
                <a:cs typeface="Arial"/>
              </a:rPr>
              <a:t>MassHealth's current 1115 Demonstration extension </a:t>
            </a:r>
          </a:p>
        </p:txBody>
      </p:sp>
      <p:sp>
        <p:nvSpPr>
          <p:cNvPr id="4" name="Content Placeholder 3">
            <a:extLst>
              <a:ext uri="{FF2B5EF4-FFF2-40B4-BE49-F238E27FC236}">
                <a16:creationId xmlns:a16="http://schemas.microsoft.com/office/drawing/2014/main" id="{5426E2A2-6C2C-C547-AB68-FEA69D2221D6}"/>
              </a:ext>
            </a:extLst>
          </p:cNvPr>
          <p:cNvSpPr>
            <a:spLocks noGrp="1"/>
          </p:cNvSpPr>
          <p:nvPr>
            <p:ph idx="1"/>
          </p:nvPr>
        </p:nvSpPr>
        <p:spPr>
          <a:xfrm>
            <a:off x="304535" y="625918"/>
            <a:ext cx="11506731" cy="5827266"/>
          </a:xfrm>
        </p:spPr>
        <p:txBody>
          <a:bodyPr vert="horz" wrap="square" lIns="0" tIns="0" rIns="0" bIns="0" rtlCol="0" anchor="t">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270" lvl="1" indent="0">
              <a:spcBef>
                <a:spcPts val="1200"/>
              </a:spcBef>
              <a:spcAft>
                <a:spcPts val="0"/>
              </a:spcAft>
              <a:buNone/>
            </a:pPr>
            <a:r>
              <a:rPr lang="en-US" sz="1800">
                <a:latin typeface="+mj-lt"/>
              </a:rPr>
              <a:t>On September 28th, 2022,</a:t>
            </a:r>
            <a:r>
              <a:rPr lang="en-US" sz="1800">
                <a:latin typeface="Arial"/>
                <a:ea typeface="+mn-lt"/>
                <a:cs typeface="+mn-lt"/>
              </a:rPr>
              <a:t> CMS approved a five-year extension of the MassHealth Section 1115 Demonstration. Since 1997, the 1115 Demonstration has been a critical tool in enabling Massachusetts to achieve and maintain near-universal coverage, sustain the Commonwealth’s safety net, expand critical behavioral health services, and implement reforms in the way that care is delivered. The current demonstration is effective October 1, 2022, through December 31, 2027.</a:t>
            </a:r>
            <a:endParaRPr lang="en-US" sz="1800" b="1">
              <a:solidFill>
                <a:srgbClr val="002060"/>
              </a:solidFill>
              <a:latin typeface="Arial"/>
              <a:cs typeface="Arial"/>
            </a:endParaRPr>
          </a:p>
          <a:p>
            <a:pPr>
              <a:spcAft>
                <a:spcPts val="600"/>
              </a:spcAft>
            </a:pPr>
            <a:endParaRPr lang="en-US" sz="1800" b="1">
              <a:solidFill>
                <a:srgbClr val="002060"/>
              </a:solidFill>
              <a:latin typeface="+mj-lt"/>
              <a:cs typeface="Arial"/>
            </a:endParaRPr>
          </a:p>
          <a:p>
            <a:pPr>
              <a:spcAft>
                <a:spcPts val="600"/>
              </a:spcAft>
            </a:pPr>
            <a:r>
              <a:rPr lang="en-US" sz="1800" b="1">
                <a:solidFill>
                  <a:srgbClr val="002060"/>
                </a:solidFill>
                <a:latin typeface="+mj-lt"/>
              </a:rPr>
              <a:t>MassHealth’s 2022-2027 1115 demonstration </a:t>
            </a:r>
            <a:r>
              <a:rPr lang="en-US" sz="1800">
                <a:latin typeface="+mj-lt"/>
              </a:rPr>
              <a:t>builds</a:t>
            </a:r>
            <a:r>
              <a:rPr lang="en-US" sz="1800">
                <a:latin typeface="Arial"/>
                <a:ea typeface="+mn-lt"/>
                <a:cs typeface="+mn-lt"/>
              </a:rPr>
              <a:t> previous demonstrations by continuing to support integrated, outcomes-based care for MassHealth members and bringing a new focus on advancing health equity by closing disparities in quality and access. Goals for this demonstration include:</a:t>
            </a:r>
          </a:p>
          <a:p>
            <a:pPr marL="521335" lvl="1" indent="-342265">
              <a:spcAft>
                <a:spcPts val="600"/>
              </a:spcAft>
              <a:buSzPct val="100000"/>
              <a:buFont typeface="+mj-lt"/>
              <a:buAutoNum type="arabicParenR"/>
            </a:pPr>
            <a:r>
              <a:rPr lang="en-US" sz="1800">
                <a:latin typeface="+mj-lt"/>
              </a:rPr>
              <a:t>Continues the path of restructuring and </a:t>
            </a:r>
            <a:r>
              <a:rPr lang="en-US" sz="1800" b="1">
                <a:solidFill>
                  <a:srgbClr val="002060"/>
                </a:solidFill>
                <a:latin typeface="+mj-lt"/>
              </a:rPr>
              <a:t>reaffirms accountable, value-based care </a:t>
            </a:r>
            <a:endParaRPr lang="en-US" sz="1800" b="1">
              <a:solidFill>
                <a:srgbClr val="002060"/>
              </a:solidFill>
              <a:latin typeface="+mj-lt"/>
              <a:cs typeface="Arial"/>
            </a:endParaRPr>
          </a:p>
          <a:p>
            <a:pPr marL="521335" lvl="1" indent="-342265">
              <a:spcAft>
                <a:spcPts val="600"/>
              </a:spcAft>
              <a:buSzPct val="100000"/>
              <a:buFont typeface="+mj-lt"/>
              <a:buAutoNum type="arabicParenR"/>
            </a:pPr>
            <a:r>
              <a:rPr lang="en-US" sz="1800">
                <a:latin typeface="+mj-lt"/>
              </a:rPr>
              <a:t>Makes reforms and investments in </a:t>
            </a:r>
            <a:r>
              <a:rPr lang="en-US" sz="1800" b="1">
                <a:solidFill>
                  <a:srgbClr val="002060"/>
                </a:solidFill>
                <a:latin typeface="+mj-lt"/>
              </a:rPr>
              <a:t>primary care, behavioral health and pediatric care</a:t>
            </a:r>
            <a:r>
              <a:rPr lang="en-US" sz="1800">
                <a:latin typeface="+mj-lt"/>
              </a:rPr>
              <a:t> </a:t>
            </a:r>
            <a:endParaRPr lang="en-US" sz="1800">
              <a:latin typeface="+mj-lt"/>
              <a:cs typeface="Arial"/>
            </a:endParaRPr>
          </a:p>
          <a:p>
            <a:pPr marL="521335" lvl="1" indent="-342265">
              <a:spcAft>
                <a:spcPts val="600"/>
              </a:spcAft>
              <a:buSzPct val="100000"/>
              <a:buFont typeface="+mj-lt"/>
              <a:buAutoNum type="arabicParenR"/>
            </a:pPr>
            <a:r>
              <a:rPr lang="en-US" sz="1800" b="1">
                <a:solidFill>
                  <a:srgbClr val="002060"/>
                </a:solidFill>
                <a:latin typeface="+mj-lt"/>
              </a:rPr>
              <a:t>Advances health equity</a:t>
            </a:r>
            <a:r>
              <a:rPr lang="en-US" sz="1800">
                <a:latin typeface="+mj-lt"/>
              </a:rPr>
              <a:t>, with a focus on initiatives addressing health-related social needs and specific disparities</a:t>
            </a:r>
            <a:endParaRPr lang="en-US" sz="1800">
              <a:latin typeface="+mj-lt"/>
              <a:cs typeface="Arial"/>
            </a:endParaRPr>
          </a:p>
          <a:p>
            <a:pPr marL="521335" lvl="1" indent="-342265">
              <a:spcAft>
                <a:spcPts val="600"/>
              </a:spcAft>
              <a:buSzPct val="100000"/>
              <a:buFont typeface="+mj-lt"/>
              <a:buAutoNum type="arabicParenR"/>
            </a:pPr>
            <a:r>
              <a:rPr lang="en-US" sz="1800">
                <a:latin typeface="+mj-lt"/>
                <a:ea typeface="Calibri"/>
                <a:cs typeface="Arial"/>
              </a:rPr>
              <a:t>Sustainably </a:t>
            </a:r>
            <a:r>
              <a:rPr lang="en-US" sz="1800" b="1">
                <a:solidFill>
                  <a:srgbClr val="002060"/>
                </a:solidFill>
                <a:latin typeface="+mj-lt"/>
                <a:ea typeface="Calibri"/>
                <a:cs typeface="Arial"/>
              </a:rPr>
              <a:t>supports the Commonwealth’s safety net,</a:t>
            </a:r>
            <a:r>
              <a:rPr lang="en-US" sz="1800">
                <a:latin typeface="+mj-lt"/>
                <a:ea typeface="Calibri"/>
                <a:cs typeface="Arial"/>
              </a:rPr>
              <a:t> including level, predictable funding for safety net providers, with a continued linkage to accountable care </a:t>
            </a:r>
            <a:endParaRPr lang="en-US" sz="1800">
              <a:latin typeface="+mj-lt"/>
              <a:ea typeface="Calibri"/>
              <a:cs typeface="Arial" panose="020B0604020202020204" pitchFamily="34" charset="0"/>
            </a:endParaRPr>
          </a:p>
          <a:p>
            <a:pPr marL="521335" lvl="1" indent="-342265">
              <a:spcAft>
                <a:spcPts val="600"/>
              </a:spcAft>
              <a:buSzPct val="100000"/>
              <a:buFont typeface="+mj-lt"/>
              <a:buAutoNum type="arabicParenR"/>
            </a:pPr>
            <a:r>
              <a:rPr lang="en-US" sz="1800" b="1">
                <a:solidFill>
                  <a:srgbClr val="002060"/>
                </a:solidFill>
                <a:latin typeface="+mj-lt"/>
                <a:ea typeface="Calibri"/>
                <a:cs typeface="Arial"/>
              </a:rPr>
              <a:t>Maintains near-universal coverage</a:t>
            </a:r>
            <a:r>
              <a:rPr lang="en-US" sz="1800">
                <a:latin typeface="+mj-lt"/>
                <a:ea typeface="Calibri"/>
                <a:cs typeface="Arial"/>
              </a:rPr>
              <a:t>, making updates to eligibility policies to support coverage and equity </a:t>
            </a:r>
          </a:p>
          <a:p>
            <a:pPr marL="521335" lvl="1" indent="-342265">
              <a:spcAft>
                <a:spcPts val="600"/>
              </a:spcAft>
              <a:buSzPct val="100000"/>
              <a:buAutoNum type="arabicParenR"/>
            </a:pPr>
            <a:endParaRPr lang="en-US" sz="1800">
              <a:latin typeface="+mj-lt"/>
              <a:ea typeface="Calibri"/>
              <a:cs typeface="Arial" panose="020B0604020202020204" pitchFamily="34" charset="0"/>
            </a:endParaRPr>
          </a:p>
          <a:p>
            <a:pPr marL="179070" lvl="1" indent="0">
              <a:spcAft>
                <a:spcPts val="600"/>
              </a:spcAft>
              <a:buNone/>
            </a:pPr>
            <a:r>
              <a:rPr lang="en-US" sz="1800">
                <a:latin typeface="+mj-lt"/>
                <a:ea typeface="Calibri"/>
                <a:cs typeface="Arial"/>
              </a:rPr>
              <a:t>The following slides describe policies authorized through the 2022-2027 1115 Demonstration extension, including approv</a:t>
            </a:r>
            <a:r>
              <a:rPr lang="en-US" sz="1800">
                <a:solidFill>
                  <a:srgbClr val="000000"/>
                </a:solidFill>
                <a:latin typeface="+mj-lt"/>
                <a:ea typeface="Calibri"/>
                <a:cs typeface="Arial"/>
              </a:rPr>
              <a:t>ed</a:t>
            </a:r>
            <a:r>
              <a:rPr lang="en-US" sz="1800">
                <a:latin typeface="+mj-lt"/>
                <a:ea typeface="Calibri"/>
                <a:cs typeface="Arial"/>
              </a:rPr>
              <a:t> amendments.</a:t>
            </a:r>
            <a:endParaRPr lang="en-US" sz="1800">
              <a:cs typeface="Arial"/>
            </a:endParaRPr>
          </a:p>
        </p:txBody>
      </p:sp>
    </p:spTree>
    <p:extLst>
      <p:ext uri="{BB962C8B-B14F-4D97-AF65-F5344CB8AC3E}">
        <p14:creationId xmlns:p14="http://schemas.microsoft.com/office/powerpoint/2010/main" val="215489413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12B0309-8A3D-B847-9256-184EBCE10460}"/>
              </a:ext>
            </a:extLst>
          </p:cNvPr>
          <p:cNvSpPr txBox="1">
            <a:spLocks noGrp="1"/>
          </p:cNvSpPr>
          <p:nvPr>
            <p:ph type="title" idx="4294967295"/>
          </p:nvPr>
        </p:nvSpPr>
        <p:spPr bwMode="auto">
          <a:xfrm>
            <a:off x="273177" y="147966"/>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Continuing the path of accountable, value-based care (1 of 2)</a:t>
            </a:r>
          </a:p>
        </p:txBody>
      </p:sp>
      <p:sp>
        <p:nvSpPr>
          <p:cNvPr id="12" name="Title 1">
            <a:extLst>
              <a:ext uri="{FF2B5EF4-FFF2-40B4-BE49-F238E27FC236}">
                <a16:creationId xmlns:a16="http://schemas.microsoft.com/office/drawing/2014/main" id="{044B8F10-4BB7-FF4D-9B29-5B5FD0D140D3}"/>
              </a:ext>
            </a:extLst>
          </p:cNvPr>
          <p:cNvSpPr txBox="1">
            <a:spLocks/>
          </p:cNvSpPr>
          <p:nvPr/>
        </p:nvSpPr>
        <p:spPr bwMode="auto">
          <a:xfrm>
            <a:off x="273175" y="538068"/>
            <a:ext cx="11315684"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i="1">
                <a:solidFill>
                  <a:srgbClr val="002060"/>
                </a:solidFill>
                <a:latin typeface="Arial"/>
                <a:ea typeface="Calibri"/>
                <a:cs typeface="Arial"/>
              </a:rPr>
              <a:t>The 1115 demonstration provides authority for the ACO program, transition to Health-Related Social Needs Services (HRSN; formerly Flexible Services) and expanded specialized Community Support Programs (CSP).</a:t>
            </a:r>
            <a:endParaRPr lang="en-US" sz="1600">
              <a:solidFill>
                <a:srgbClr val="000000"/>
              </a:solidFill>
              <a:latin typeface="Arial"/>
              <a:ea typeface="Calibri"/>
              <a:cs typeface="Arial"/>
            </a:endParaRPr>
          </a:p>
          <a:p>
            <a:pPr marL="9525" lvl="1">
              <a:spcAft>
                <a:spcPts val="600"/>
              </a:spcAft>
            </a:pPr>
            <a:endParaRPr lang="en-US" sz="1600" i="1">
              <a:solidFill>
                <a:srgbClr val="002060"/>
              </a:solidFill>
              <a:ea typeface="Calibri"/>
              <a:cs typeface="Arial"/>
            </a:endParaRPr>
          </a:p>
        </p:txBody>
      </p:sp>
      <p:cxnSp>
        <p:nvCxnSpPr>
          <p:cNvPr id="66" name="Straight Connector 65" descr="Table showing list of 2023 pay-for-performance measures in the left column, including for example, prenatal care and depression screen, and in the right column a list of the number of ACOs who attained these measures with most of the 17 ACOs achieving most of the measures in 2023. The table is meant to illustrate that ACOs are performing well across all quality measures. ">
            <a:extLst>
              <a:ext uri="{FF2B5EF4-FFF2-40B4-BE49-F238E27FC236}">
                <a16:creationId xmlns:a16="http://schemas.microsoft.com/office/drawing/2014/main" id="{D166D943-8940-478E-AB97-4A493CCB7DAA}"/>
              </a:ext>
            </a:extLst>
          </p:cNvPr>
          <p:cNvCxnSpPr/>
          <p:nvPr/>
        </p:nvCxnSpPr>
        <p:spPr>
          <a:xfrm>
            <a:off x="1587874" y="1193635"/>
            <a:ext cx="8686287" cy="0"/>
          </a:xfrm>
          <a:prstGeom prst="line">
            <a:avLst/>
          </a:prstGeom>
          <a:noFill/>
          <a:ln w="9525" cap="flat" cmpd="sng" algn="ctr">
            <a:solidFill>
              <a:srgbClr val="000000"/>
            </a:solidFill>
            <a:prstDash val="solid"/>
          </a:ln>
          <a:effectLst/>
        </p:spPr>
      </p:cxnSp>
      <p:sp>
        <p:nvSpPr>
          <p:cNvPr id="59" name="Text Placeholder 3">
            <a:extLst>
              <a:ext uri="{FF2B5EF4-FFF2-40B4-BE49-F238E27FC236}">
                <a16:creationId xmlns:a16="http://schemas.microsoft.com/office/drawing/2014/main" id="{E1BA053D-601E-43B1-946C-54291BB76787}"/>
              </a:ext>
            </a:extLst>
          </p:cNvPr>
          <p:cNvSpPr txBox="1">
            <a:spLocks/>
          </p:cNvSpPr>
          <p:nvPr/>
        </p:nvSpPr>
        <p:spPr>
          <a:xfrm>
            <a:off x="457457" y="1437535"/>
            <a:ext cx="1499750" cy="4754868"/>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b="1" dirty="0">
                <a:solidFill>
                  <a:srgbClr val="002060"/>
                </a:solidFill>
                <a:ea typeface="Calibri" panose="020F0502020204030204" pitchFamily="34" charset="0"/>
              </a:rPr>
              <a:t>Goal 1: Continue the path of restructuring and reaffirm accountable, value-based care </a:t>
            </a:r>
            <a:endParaRPr lang="en-US" sz="1600" dirty="0">
              <a:solidFill>
                <a:srgbClr val="002060"/>
              </a:solidFill>
            </a:endParaRPr>
          </a:p>
        </p:txBody>
      </p:sp>
      <p:sp>
        <p:nvSpPr>
          <p:cNvPr id="16" name="Text Placeholder 9">
            <a:extLst>
              <a:ext uri="{FF2B5EF4-FFF2-40B4-BE49-F238E27FC236}">
                <a16:creationId xmlns:a16="http://schemas.microsoft.com/office/drawing/2014/main" id="{A6240FBD-A844-BD49-9A96-E840C2C6A024}"/>
              </a:ext>
            </a:extLst>
          </p:cNvPr>
          <p:cNvSpPr txBox="1">
            <a:spLocks/>
          </p:cNvSpPr>
          <p:nvPr/>
        </p:nvSpPr>
        <p:spPr>
          <a:xfrm>
            <a:off x="2131219" y="1435562"/>
            <a:ext cx="9726814" cy="4801308"/>
          </a:xfrm>
          <a:prstGeom prst="rect">
            <a:avLst/>
          </a:prstGeom>
          <a:noFill/>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0035" indent="-280035">
              <a:spcBef>
                <a:spcPts val="0"/>
              </a:spcBef>
              <a:spcAft>
                <a:spcPts val="588"/>
              </a:spcAft>
              <a:buFont typeface="Wingdings,Sans-Serif" panose="05000000000000000000" pitchFamily="2" charset="2"/>
              <a:buChar char="§"/>
              <a:defRPr/>
            </a:pPr>
            <a:r>
              <a:rPr lang="en-US" sz="1600" b="1" dirty="0">
                <a:solidFill>
                  <a:srgbClr val="002060"/>
                </a:solidFill>
                <a:latin typeface="Arial"/>
                <a:cs typeface="Arial"/>
              </a:rPr>
              <a:t>ACO program</a:t>
            </a:r>
            <a:r>
              <a:rPr lang="en-US" sz="1600" dirty="0">
                <a:latin typeface="Arial"/>
                <a:cs typeface="Arial"/>
              </a:rPr>
              <a:t> with enhanced expectations is serving ~1.1 million members in 17 ACOs, including every major health system and all FQHCs in Massachusetts. </a:t>
            </a:r>
            <a:endParaRPr lang="en-US" sz="1600" dirty="0">
              <a:solidFill>
                <a:srgbClr val="000000"/>
              </a:solidFill>
              <a:ea typeface="Calibri"/>
              <a:cs typeface="Arial" charset="0"/>
            </a:endParaRPr>
          </a:p>
          <a:p>
            <a:pPr marL="280035" indent="-280035">
              <a:spcBef>
                <a:spcPts val="0"/>
              </a:spcBef>
              <a:spcAft>
                <a:spcPts val="588"/>
              </a:spcAft>
              <a:buFont typeface="Wingdings,Sans-Serif" panose="05000000000000000000" pitchFamily="2" charset="2"/>
              <a:buChar char="§"/>
              <a:defRPr/>
            </a:pPr>
            <a:r>
              <a:rPr lang="en-US" sz="1600" dirty="0">
                <a:solidFill>
                  <a:srgbClr val="000000"/>
                </a:solidFill>
                <a:highlight>
                  <a:srgbClr val="FFFFFF"/>
                </a:highlight>
                <a:latin typeface="Arial"/>
                <a:ea typeface="Calibri"/>
                <a:cs typeface="Arial"/>
              </a:rPr>
              <a:t>ACOs are performing well across all </a:t>
            </a:r>
            <a:r>
              <a:rPr lang="en-US" sz="1600" b="1" dirty="0">
                <a:solidFill>
                  <a:srgbClr val="083669"/>
                </a:solidFill>
                <a:highlight>
                  <a:srgbClr val="FFFFFF"/>
                </a:highlight>
                <a:latin typeface="Arial"/>
                <a:ea typeface="Calibri"/>
                <a:cs typeface="Arial"/>
              </a:rPr>
              <a:t>quality measures</a:t>
            </a:r>
            <a:r>
              <a:rPr lang="en-US" sz="1600" dirty="0">
                <a:solidFill>
                  <a:srgbClr val="000000"/>
                </a:solidFill>
                <a:highlight>
                  <a:srgbClr val="FFFFFF"/>
                </a:highlight>
                <a:latin typeface="Arial"/>
                <a:ea typeface="Calibri"/>
                <a:cs typeface="Arial"/>
              </a:rPr>
              <a:t>. Several of these measures require high levels of care coordination services among discharging hospitals and ambulatory settings including both primary care and behavioral health.</a:t>
            </a:r>
            <a:endParaRPr lang="en-US" sz="1600" dirty="0">
              <a:solidFill>
                <a:srgbClr val="000000"/>
              </a:solidFill>
              <a:ea typeface="Calibri"/>
              <a:cs typeface="Arial" charset="0"/>
            </a:endParaRPr>
          </a:p>
          <a:p>
            <a:pPr marL="834390" lvl="1" indent="-280035">
              <a:spcBef>
                <a:spcPts val="0"/>
              </a:spcBef>
              <a:spcAft>
                <a:spcPts val="588"/>
              </a:spcAft>
              <a:buFont typeface="Wingdings,Sans-Serif" panose="05000000000000000000" pitchFamily="2" charset="2"/>
              <a:buChar char="§"/>
              <a:defRPr/>
            </a:pPr>
            <a:endParaRPr lang="en-US" sz="1600" dirty="0">
              <a:highlight>
                <a:srgbClr val="FFFFFF"/>
              </a:highlight>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280035" indent="-280035">
              <a:spcBef>
                <a:spcPts val="0"/>
              </a:spcBef>
              <a:spcAft>
                <a:spcPts val="588"/>
              </a:spcAft>
              <a:buFont typeface="Wingdings,Sans-Serif" panose="05000000000000000000" pitchFamily="2" charset="2"/>
              <a:buChar char="§"/>
              <a:defRPr/>
            </a:pPr>
            <a:r>
              <a:rPr lang="en-US" sz="1600" dirty="0">
                <a:solidFill>
                  <a:srgbClr val="000000"/>
                </a:solidFill>
                <a:highlight>
                  <a:srgbClr val="FFFFFF"/>
                </a:highlight>
                <a:latin typeface="Arial"/>
                <a:ea typeface="Calibri"/>
                <a:cs typeface="Arial"/>
              </a:rPr>
              <a:t>ACOs are also accountable for member experience, and are performing well on the two </a:t>
            </a:r>
            <a:r>
              <a:rPr lang="en-US" sz="1600" b="1" dirty="0">
                <a:solidFill>
                  <a:srgbClr val="083669"/>
                </a:solidFill>
                <a:highlight>
                  <a:srgbClr val="FFFFFF"/>
                </a:highlight>
                <a:latin typeface="Arial"/>
                <a:ea typeface="Calibri"/>
                <a:cs typeface="Arial"/>
              </a:rPr>
              <a:t>member experience </a:t>
            </a:r>
            <a:r>
              <a:rPr lang="en-US" sz="1600" dirty="0">
                <a:solidFill>
                  <a:srgbClr val="000000"/>
                </a:solidFill>
                <a:highlight>
                  <a:srgbClr val="FFFFFF"/>
                </a:highlight>
                <a:latin typeface="Arial"/>
                <a:ea typeface="Calibri"/>
                <a:cs typeface="Arial"/>
              </a:rPr>
              <a:t>measures: 1) Overall care delivery; and 2) Integration/coordination of care. </a:t>
            </a:r>
            <a:br>
              <a:rPr lang="en-US" sz="1600" dirty="0">
                <a:solidFill>
                  <a:srgbClr val="000000"/>
                </a:solidFill>
                <a:highlight>
                  <a:srgbClr val="FFFFFF"/>
                </a:highlight>
                <a:latin typeface="Arial"/>
                <a:ea typeface="Calibri"/>
                <a:cs typeface="Arial"/>
              </a:rPr>
            </a:br>
            <a:r>
              <a:rPr lang="en-US" sz="1600" b="1" dirty="0">
                <a:solidFill>
                  <a:srgbClr val="002060"/>
                </a:solidFill>
                <a:highlight>
                  <a:srgbClr val="FFFFFF"/>
                </a:highlight>
                <a:latin typeface="Arial"/>
                <a:ea typeface="Calibri"/>
                <a:cs typeface="Arial"/>
              </a:rPr>
              <a:t>All 17 ACOs met attainment thresholds</a:t>
            </a:r>
            <a:r>
              <a:rPr lang="en-US" sz="1600" dirty="0">
                <a:solidFill>
                  <a:srgbClr val="000000"/>
                </a:solidFill>
                <a:highlight>
                  <a:srgbClr val="FFFFFF"/>
                </a:highlight>
                <a:latin typeface="Arial"/>
                <a:ea typeface="Calibri"/>
                <a:cs typeface="Arial"/>
              </a:rPr>
              <a:t> across all member experienc</a:t>
            </a:r>
            <a:r>
              <a:rPr lang="en-US" sz="1600" dirty="0">
                <a:highlight>
                  <a:srgbClr val="FFFFFF"/>
                </a:highlight>
                <a:latin typeface="Arial"/>
                <a:ea typeface="Calibri"/>
                <a:cs typeface="Arial"/>
              </a:rPr>
              <a:t>e metrics f</a:t>
            </a:r>
            <a:r>
              <a:rPr lang="en-US" sz="1600" dirty="0">
                <a:solidFill>
                  <a:srgbClr val="000000"/>
                </a:solidFill>
                <a:highlight>
                  <a:srgbClr val="FFFFFF"/>
                </a:highlight>
                <a:latin typeface="Arial"/>
                <a:ea typeface="Calibri"/>
                <a:cs typeface="Arial"/>
              </a:rPr>
              <a:t>or 2023. </a:t>
            </a:r>
            <a:endParaRPr lang="en-US" sz="1600" b="1" dirty="0">
              <a:latin typeface="Arial"/>
              <a:cs typeface="Arial"/>
            </a:endParaRPr>
          </a:p>
        </p:txBody>
      </p:sp>
      <p:graphicFrame>
        <p:nvGraphicFramePr>
          <p:cNvPr id="3" name="Table 2">
            <a:extLst>
              <a:ext uri="{FF2B5EF4-FFF2-40B4-BE49-F238E27FC236}">
                <a16:creationId xmlns:a16="http://schemas.microsoft.com/office/drawing/2014/main" id="{AF36807F-8E52-6C44-6AE4-0ECC1B540776}"/>
              </a:ext>
            </a:extLst>
          </p:cNvPr>
          <p:cNvGraphicFramePr>
            <a:graphicFrameLocks noGrp="1"/>
          </p:cNvGraphicFramePr>
          <p:nvPr>
            <p:extLst>
              <p:ext uri="{D42A27DB-BD31-4B8C-83A1-F6EECF244321}">
                <p14:modId xmlns:p14="http://schemas.microsoft.com/office/powerpoint/2010/main" val="3026884569"/>
              </p:ext>
            </p:extLst>
          </p:nvPr>
        </p:nvGraphicFramePr>
        <p:xfrm>
          <a:off x="3190902" y="2991173"/>
          <a:ext cx="7074620" cy="2062480"/>
        </p:xfrm>
        <a:graphic>
          <a:graphicData uri="http://schemas.openxmlformats.org/drawingml/2006/table">
            <a:tbl>
              <a:tblPr firstRow="1" bandRow="1">
                <a:tableStyleId>{00A15C55-8517-42AA-B614-E9B94910E393}</a:tableStyleId>
              </a:tblPr>
              <a:tblGrid>
                <a:gridCol w="4967083">
                  <a:extLst>
                    <a:ext uri="{9D8B030D-6E8A-4147-A177-3AD203B41FA5}">
                      <a16:colId xmlns:a16="http://schemas.microsoft.com/office/drawing/2014/main" val="2829800186"/>
                    </a:ext>
                  </a:extLst>
                </a:gridCol>
                <a:gridCol w="2107537">
                  <a:extLst>
                    <a:ext uri="{9D8B030D-6E8A-4147-A177-3AD203B41FA5}">
                      <a16:colId xmlns:a16="http://schemas.microsoft.com/office/drawing/2014/main" val="1346823578"/>
                    </a:ext>
                  </a:extLst>
                </a:gridCol>
              </a:tblGrid>
              <a:tr h="195124">
                <a:tc>
                  <a:txBody>
                    <a:bodyPr/>
                    <a:lstStyle/>
                    <a:p>
                      <a:pPr algn="l" rtl="0" fontAlgn="base">
                        <a:lnSpc>
                          <a:spcPts val="1350"/>
                        </a:lnSpc>
                        <a:buNone/>
                      </a:pPr>
                      <a:r>
                        <a:rPr lang="en-US" sz="1400">
                          <a:effectLst/>
                        </a:rPr>
                        <a:t>Measures in Pay-for-Performance (2023) </a:t>
                      </a:r>
                    </a:p>
                  </a:txBody>
                  <a:tcPr marL="66675" marR="66675"/>
                </a:tc>
                <a:tc>
                  <a:txBody>
                    <a:bodyPr/>
                    <a:lstStyle/>
                    <a:p>
                      <a:pPr algn="l" rtl="0" fontAlgn="base">
                        <a:lnSpc>
                          <a:spcPts val="1350"/>
                        </a:lnSpc>
                        <a:buNone/>
                      </a:pPr>
                      <a:r>
                        <a:rPr lang="en-US" sz="1400">
                          <a:effectLst/>
                        </a:rPr>
                        <a:t>ACOs Meeting Attainment (2023)</a:t>
                      </a:r>
                    </a:p>
                  </a:txBody>
                  <a:tcPr marL="66675" marR="66675"/>
                </a:tc>
                <a:extLst>
                  <a:ext uri="{0D108BD9-81ED-4DB2-BD59-A6C34878D82A}">
                    <a16:rowId xmlns:a16="http://schemas.microsoft.com/office/drawing/2014/main" val="3879981776"/>
                  </a:ext>
                </a:extLst>
              </a:tr>
              <a:tr h="195124">
                <a:tc>
                  <a:txBody>
                    <a:bodyPr/>
                    <a:lstStyle/>
                    <a:p>
                      <a:pPr algn="l" rtl="0" fontAlgn="base">
                        <a:lnSpc>
                          <a:spcPts val="1350"/>
                        </a:lnSpc>
                        <a:buNone/>
                      </a:pPr>
                      <a:r>
                        <a:rPr lang="en-US" sz="1400">
                          <a:effectLst/>
                        </a:rPr>
                        <a:t>Prenatal Care </a:t>
                      </a:r>
                    </a:p>
                  </a:txBody>
                  <a:tcPr marL="66675" marR="66675"/>
                </a:tc>
                <a:tc>
                  <a:txBody>
                    <a:bodyPr/>
                    <a:lstStyle/>
                    <a:p>
                      <a:pPr algn="ctr" rtl="0" fontAlgn="base">
                        <a:lnSpc>
                          <a:spcPts val="1350"/>
                        </a:lnSpc>
                        <a:buNone/>
                      </a:pPr>
                      <a:r>
                        <a:rPr lang="en-US" sz="1400">
                          <a:effectLst/>
                        </a:rPr>
                        <a:t>17/17 </a:t>
                      </a:r>
                    </a:p>
                  </a:txBody>
                  <a:tcPr marL="66675" marR="66675"/>
                </a:tc>
                <a:extLst>
                  <a:ext uri="{0D108BD9-81ED-4DB2-BD59-A6C34878D82A}">
                    <a16:rowId xmlns:a16="http://schemas.microsoft.com/office/drawing/2014/main" val="4156293094"/>
                  </a:ext>
                </a:extLst>
              </a:tr>
              <a:tr h="195124">
                <a:tc>
                  <a:txBody>
                    <a:bodyPr/>
                    <a:lstStyle/>
                    <a:p>
                      <a:pPr algn="l" rtl="0" fontAlgn="base">
                        <a:lnSpc>
                          <a:spcPts val="1350"/>
                        </a:lnSpc>
                        <a:buNone/>
                      </a:pPr>
                      <a:r>
                        <a:rPr lang="en-US" sz="1400">
                          <a:effectLst/>
                        </a:rPr>
                        <a:t>Postpartum Care</a:t>
                      </a:r>
                    </a:p>
                  </a:txBody>
                  <a:tcPr marL="66675" marR="66675"/>
                </a:tc>
                <a:tc>
                  <a:txBody>
                    <a:bodyPr/>
                    <a:lstStyle/>
                    <a:p>
                      <a:pPr algn="ctr" rtl="0" fontAlgn="base">
                        <a:lnSpc>
                          <a:spcPts val="1350"/>
                        </a:lnSpc>
                        <a:buNone/>
                      </a:pPr>
                      <a:r>
                        <a:rPr lang="en-US" sz="1400">
                          <a:effectLst/>
                        </a:rPr>
                        <a:t>17/17 </a:t>
                      </a:r>
                    </a:p>
                  </a:txBody>
                  <a:tcPr marL="66675" marR="66675"/>
                </a:tc>
                <a:extLst>
                  <a:ext uri="{0D108BD9-81ED-4DB2-BD59-A6C34878D82A}">
                    <a16:rowId xmlns:a16="http://schemas.microsoft.com/office/drawing/2014/main" val="602086450"/>
                  </a:ext>
                </a:extLst>
              </a:tr>
              <a:tr h="195124">
                <a:tc>
                  <a:txBody>
                    <a:bodyPr/>
                    <a:lstStyle/>
                    <a:p>
                      <a:pPr algn="l" rtl="0" fontAlgn="base">
                        <a:lnSpc>
                          <a:spcPts val="1350"/>
                        </a:lnSpc>
                        <a:buNone/>
                      </a:pPr>
                      <a:r>
                        <a:rPr lang="en-US" sz="1400">
                          <a:effectLst/>
                        </a:rPr>
                        <a:t>Depression Screen</a:t>
                      </a:r>
                    </a:p>
                  </a:txBody>
                  <a:tcPr marL="66675" marR="66675"/>
                </a:tc>
                <a:tc>
                  <a:txBody>
                    <a:bodyPr/>
                    <a:lstStyle/>
                    <a:p>
                      <a:pPr algn="ctr" rtl="0" fontAlgn="base">
                        <a:lnSpc>
                          <a:spcPts val="1350"/>
                        </a:lnSpc>
                        <a:buNone/>
                      </a:pPr>
                      <a:r>
                        <a:rPr lang="en-US" sz="1400">
                          <a:effectLst/>
                        </a:rPr>
                        <a:t>15/17 </a:t>
                      </a:r>
                    </a:p>
                  </a:txBody>
                  <a:tcPr marL="66675" marR="66675"/>
                </a:tc>
                <a:extLst>
                  <a:ext uri="{0D108BD9-81ED-4DB2-BD59-A6C34878D82A}">
                    <a16:rowId xmlns:a16="http://schemas.microsoft.com/office/drawing/2014/main" val="1133067031"/>
                  </a:ext>
                </a:extLst>
              </a:tr>
              <a:tr h="258334">
                <a:tc>
                  <a:txBody>
                    <a:bodyPr/>
                    <a:lstStyle/>
                    <a:p>
                      <a:pPr algn="l" rtl="0" fontAlgn="base">
                        <a:lnSpc>
                          <a:spcPts val="1350"/>
                        </a:lnSpc>
                        <a:buNone/>
                      </a:pPr>
                      <a:r>
                        <a:rPr lang="en-US" sz="1400">
                          <a:effectLst/>
                        </a:rPr>
                        <a:t>Follow Up after ED Visit for Mental Illness</a:t>
                      </a:r>
                    </a:p>
                  </a:txBody>
                  <a:tcPr marL="66675" marR="66675"/>
                </a:tc>
                <a:tc>
                  <a:txBody>
                    <a:bodyPr/>
                    <a:lstStyle/>
                    <a:p>
                      <a:pPr algn="ctr" rtl="0" fontAlgn="base">
                        <a:lnSpc>
                          <a:spcPts val="1350"/>
                        </a:lnSpc>
                        <a:buNone/>
                      </a:pPr>
                      <a:r>
                        <a:rPr lang="en-US" sz="1400">
                          <a:effectLst/>
                        </a:rPr>
                        <a:t>16/17 </a:t>
                      </a:r>
                    </a:p>
                  </a:txBody>
                  <a:tcPr marL="66675" marR="66675"/>
                </a:tc>
                <a:extLst>
                  <a:ext uri="{0D108BD9-81ED-4DB2-BD59-A6C34878D82A}">
                    <a16:rowId xmlns:a16="http://schemas.microsoft.com/office/drawing/2014/main" val="2629664101"/>
                  </a:ext>
                </a:extLst>
              </a:tr>
              <a:tr h="195124">
                <a:tc>
                  <a:txBody>
                    <a:bodyPr/>
                    <a:lstStyle/>
                    <a:p>
                      <a:pPr algn="l" rtl="0" fontAlgn="base">
                        <a:lnSpc>
                          <a:spcPts val="1350"/>
                        </a:lnSpc>
                        <a:buNone/>
                      </a:pPr>
                      <a:r>
                        <a:rPr lang="en-US" sz="1400">
                          <a:effectLst/>
                        </a:rPr>
                        <a:t>Follow Up after ED Visit for Alcohol/Other Drug </a:t>
                      </a:r>
                    </a:p>
                  </a:txBody>
                  <a:tcPr marL="66675" marR="66675"/>
                </a:tc>
                <a:tc>
                  <a:txBody>
                    <a:bodyPr/>
                    <a:lstStyle/>
                    <a:p>
                      <a:pPr algn="ctr" rtl="0" fontAlgn="base">
                        <a:lnSpc>
                          <a:spcPts val="1350"/>
                        </a:lnSpc>
                        <a:buNone/>
                      </a:pPr>
                      <a:r>
                        <a:rPr lang="en-US" sz="1400">
                          <a:effectLst/>
                        </a:rPr>
                        <a:t>17/17 </a:t>
                      </a:r>
                    </a:p>
                  </a:txBody>
                  <a:tcPr marL="66675" marR="66675"/>
                </a:tc>
                <a:extLst>
                  <a:ext uri="{0D108BD9-81ED-4DB2-BD59-A6C34878D82A}">
                    <a16:rowId xmlns:a16="http://schemas.microsoft.com/office/drawing/2014/main" val="896252654"/>
                  </a:ext>
                </a:extLst>
              </a:tr>
              <a:tr h="195124">
                <a:tc>
                  <a:txBody>
                    <a:bodyPr/>
                    <a:lstStyle/>
                    <a:p>
                      <a:pPr algn="l" rtl="0" fontAlgn="base">
                        <a:lnSpc>
                          <a:spcPts val="1350"/>
                        </a:lnSpc>
                        <a:buNone/>
                      </a:pPr>
                      <a:r>
                        <a:rPr lang="en-US" sz="1400">
                          <a:effectLst/>
                        </a:rPr>
                        <a:t>Follow Up after Hospitalization for Mental Illness</a:t>
                      </a:r>
                    </a:p>
                  </a:txBody>
                  <a:tcPr marL="66675" marR="66675"/>
                </a:tc>
                <a:tc>
                  <a:txBody>
                    <a:bodyPr/>
                    <a:lstStyle/>
                    <a:p>
                      <a:pPr algn="ctr" rtl="0" fontAlgn="base">
                        <a:lnSpc>
                          <a:spcPts val="1350"/>
                        </a:lnSpc>
                        <a:buNone/>
                      </a:pPr>
                      <a:r>
                        <a:rPr lang="en-US" sz="1400" dirty="0">
                          <a:effectLst/>
                        </a:rPr>
                        <a:t>16/17 </a:t>
                      </a:r>
                    </a:p>
                  </a:txBody>
                  <a:tcPr marL="66675" marR="66675"/>
                </a:tc>
                <a:extLst>
                  <a:ext uri="{0D108BD9-81ED-4DB2-BD59-A6C34878D82A}">
                    <a16:rowId xmlns:a16="http://schemas.microsoft.com/office/drawing/2014/main" val="1011609812"/>
                  </a:ext>
                </a:extLst>
              </a:tr>
            </a:tbl>
          </a:graphicData>
        </a:graphic>
      </p:graphicFrame>
    </p:spTree>
    <p:extLst>
      <p:ext uri="{BB962C8B-B14F-4D97-AF65-F5344CB8AC3E}">
        <p14:creationId xmlns:p14="http://schemas.microsoft.com/office/powerpoint/2010/main" val="429552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DAD8D-B930-8068-2668-C63B2D562DB7}"/>
            </a:ext>
          </a:extLst>
        </p:cNvPr>
        <p:cNvGrpSpPr/>
        <p:nvPr/>
      </p:nvGrpSpPr>
      <p:grpSpPr>
        <a:xfrm>
          <a:off x="0" y="0"/>
          <a:ext cx="0" cy="0"/>
          <a:chOff x="0" y="0"/>
          <a:chExt cx="0" cy="0"/>
        </a:xfrm>
      </p:grpSpPr>
      <p:sp>
        <p:nvSpPr>
          <p:cNvPr id="15" name="Title 1">
            <a:extLst>
              <a:ext uri="{FF2B5EF4-FFF2-40B4-BE49-F238E27FC236}">
                <a16:creationId xmlns:a16="http://schemas.microsoft.com/office/drawing/2014/main" id="{083FB205-DE7B-F5E7-00F9-45AD17D9D2A9}"/>
              </a:ext>
            </a:extLst>
          </p:cNvPr>
          <p:cNvSpPr txBox="1">
            <a:spLocks noGrp="1"/>
          </p:cNvSpPr>
          <p:nvPr>
            <p:ph type="title" idx="4294967295"/>
          </p:nvPr>
        </p:nvSpPr>
        <p:spPr bwMode="auto">
          <a:xfrm>
            <a:off x="273177" y="147966"/>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Continuing the path of accountable, value-based care (2 of 2)</a:t>
            </a:r>
          </a:p>
        </p:txBody>
      </p:sp>
      <p:sp>
        <p:nvSpPr>
          <p:cNvPr id="12" name="Title 1">
            <a:extLst>
              <a:ext uri="{FF2B5EF4-FFF2-40B4-BE49-F238E27FC236}">
                <a16:creationId xmlns:a16="http://schemas.microsoft.com/office/drawing/2014/main" id="{D0495E4E-D859-ED9D-C93B-9B15A1567FCF}"/>
              </a:ext>
            </a:extLst>
          </p:cNvPr>
          <p:cNvSpPr txBox="1">
            <a:spLocks/>
          </p:cNvSpPr>
          <p:nvPr/>
        </p:nvSpPr>
        <p:spPr bwMode="auto">
          <a:xfrm>
            <a:off x="273175" y="538068"/>
            <a:ext cx="11315684"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i="1">
                <a:solidFill>
                  <a:srgbClr val="002060"/>
                </a:solidFill>
                <a:latin typeface="Arial"/>
                <a:ea typeface="Calibri"/>
                <a:cs typeface="Arial"/>
              </a:rPr>
              <a:t>The 1115 demonstration provides authority for the ACO program, transition to Health-Related Social Needs Services (HRSN; formerly Flexible Services) and expanded specialized Community Support Programs (CSP).</a:t>
            </a:r>
            <a:endParaRPr lang="en-US" sz="1600">
              <a:solidFill>
                <a:srgbClr val="000000"/>
              </a:solidFill>
              <a:latin typeface="Arial"/>
              <a:ea typeface="Calibri"/>
              <a:cs typeface="Arial"/>
            </a:endParaRPr>
          </a:p>
          <a:p>
            <a:pPr marL="9525" lvl="1">
              <a:spcAft>
                <a:spcPts val="600"/>
              </a:spcAft>
            </a:pPr>
            <a:endParaRPr lang="en-US" sz="1600" i="1">
              <a:solidFill>
                <a:srgbClr val="002060"/>
              </a:solidFill>
              <a:ea typeface="Calibri"/>
              <a:cs typeface="Arial"/>
            </a:endParaRPr>
          </a:p>
        </p:txBody>
      </p:sp>
      <p:cxnSp>
        <p:nvCxnSpPr>
          <p:cNvPr id="66" name="Straight Connector 65">
            <a:extLst>
              <a:ext uri="{FF2B5EF4-FFF2-40B4-BE49-F238E27FC236}">
                <a16:creationId xmlns:a16="http://schemas.microsoft.com/office/drawing/2014/main" id="{968D8F52-2727-67DA-39BC-A9E728BE9115}"/>
              </a:ext>
              <a:ext uri="{C183D7F6-B498-43B3-948B-1728B52AA6E4}">
                <adec:decorative xmlns:adec="http://schemas.microsoft.com/office/drawing/2017/decorative" val="1"/>
              </a:ext>
            </a:extLst>
          </p:cNvPr>
          <p:cNvCxnSpPr/>
          <p:nvPr/>
        </p:nvCxnSpPr>
        <p:spPr>
          <a:xfrm>
            <a:off x="1587874" y="1193635"/>
            <a:ext cx="8686287" cy="0"/>
          </a:xfrm>
          <a:prstGeom prst="line">
            <a:avLst/>
          </a:prstGeom>
          <a:noFill/>
          <a:ln w="9525" cap="flat" cmpd="sng" algn="ctr">
            <a:solidFill>
              <a:srgbClr val="000000"/>
            </a:solidFill>
            <a:prstDash val="solid"/>
          </a:ln>
          <a:effectLst/>
        </p:spPr>
      </p:cxnSp>
      <p:sp>
        <p:nvSpPr>
          <p:cNvPr id="59" name="Text Placeholder 3">
            <a:extLst>
              <a:ext uri="{FF2B5EF4-FFF2-40B4-BE49-F238E27FC236}">
                <a16:creationId xmlns:a16="http://schemas.microsoft.com/office/drawing/2014/main" id="{ACD0F4AA-70E4-4BFF-1C06-1D6741832F6A}"/>
              </a:ext>
            </a:extLst>
          </p:cNvPr>
          <p:cNvSpPr txBox="1">
            <a:spLocks/>
          </p:cNvSpPr>
          <p:nvPr/>
        </p:nvSpPr>
        <p:spPr>
          <a:xfrm>
            <a:off x="457457" y="1437535"/>
            <a:ext cx="1499750" cy="4754868"/>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b="1" dirty="0">
                <a:solidFill>
                  <a:srgbClr val="002060"/>
                </a:solidFill>
                <a:ea typeface="Calibri" panose="020F0502020204030204" pitchFamily="34" charset="0"/>
              </a:rPr>
              <a:t>Goal 1: Continue the path of restructuring and reaffirm accountable, value-based care </a:t>
            </a:r>
            <a:endParaRPr lang="en-US" sz="1600" dirty="0">
              <a:solidFill>
                <a:srgbClr val="002060"/>
              </a:solidFill>
            </a:endParaRPr>
          </a:p>
        </p:txBody>
      </p:sp>
      <p:sp>
        <p:nvSpPr>
          <p:cNvPr id="16" name="Text Placeholder 9">
            <a:extLst>
              <a:ext uri="{FF2B5EF4-FFF2-40B4-BE49-F238E27FC236}">
                <a16:creationId xmlns:a16="http://schemas.microsoft.com/office/drawing/2014/main" id="{9F62575C-F074-3655-CB54-7969EAFF0FCA}"/>
              </a:ext>
            </a:extLst>
          </p:cNvPr>
          <p:cNvSpPr txBox="1">
            <a:spLocks/>
          </p:cNvSpPr>
          <p:nvPr/>
        </p:nvSpPr>
        <p:spPr>
          <a:xfrm>
            <a:off x="2131219" y="1435562"/>
            <a:ext cx="9726814" cy="4062645"/>
          </a:xfrm>
          <a:prstGeom prst="rect">
            <a:avLst/>
          </a:prstGeom>
          <a:noFill/>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5750" indent="-285750">
              <a:spcBef>
                <a:spcPts val="0"/>
              </a:spcBef>
              <a:spcAft>
                <a:spcPts val="588"/>
              </a:spcAft>
              <a:buFont typeface="Wingdings"/>
              <a:buChar char="§"/>
              <a:defRPr/>
            </a:pPr>
            <a:r>
              <a:rPr lang="en-US" sz="1700" b="1" dirty="0">
                <a:solidFill>
                  <a:srgbClr val="002060"/>
                </a:solidFill>
                <a:latin typeface="Arial"/>
                <a:cs typeface="Arial"/>
              </a:rPr>
              <a:t>ACOs coordinated care for members with complex healthcare needs, </a:t>
            </a:r>
            <a:r>
              <a:rPr lang="en-US" sz="1700" dirty="0">
                <a:latin typeface="Arial"/>
                <a:cs typeface="Arial"/>
              </a:rPr>
              <a:t>including by working closely with Community Partners. </a:t>
            </a:r>
            <a:endParaRPr lang="en-US" sz="1700" b="1" dirty="0">
              <a:cs typeface="Arial"/>
            </a:endParaRPr>
          </a:p>
          <a:p>
            <a:pPr marL="285750" indent="-285750">
              <a:spcBef>
                <a:spcPts val="0"/>
              </a:spcBef>
              <a:spcAft>
                <a:spcPts val="588"/>
              </a:spcAft>
              <a:buFont typeface="Wingdings"/>
              <a:buChar char="§"/>
              <a:defRPr/>
            </a:pPr>
            <a:r>
              <a:rPr lang="en-US" sz="1700" dirty="0">
                <a:latin typeface="Arial"/>
                <a:cs typeface="Arial"/>
              </a:rPr>
              <a:t>MassHealth implemented a </a:t>
            </a:r>
            <a:r>
              <a:rPr lang="en-US" sz="1700" b="1" dirty="0">
                <a:solidFill>
                  <a:srgbClr val="002060"/>
                </a:solidFill>
                <a:latin typeface="Arial"/>
                <a:cs typeface="Arial"/>
              </a:rPr>
              <a:t>new Avoidable Utilization Performance Program (AUPP) </a:t>
            </a:r>
            <a:r>
              <a:rPr lang="en-US" sz="1700" dirty="0">
                <a:latin typeface="Arial"/>
                <a:cs typeface="Arial"/>
              </a:rPr>
              <a:t>to hold ACOs individually accountable to their performance on Potentially Avoidable Admissions. </a:t>
            </a:r>
            <a:endParaRPr lang="en-US" sz="1700" b="1" dirty="0">
              <a:latin typeface="Arial"/>
              <a:cs typeface="Arial"/>
            </a:endParaRPr>
          </a:p>
          <a:p>
            <a:pPr marL="285750" indent="-285750">
              <a:spcBef>
                <a:spcPts val="0"/>
              </a:spcBef>
              <a:spcAft>
                <a:spcPts val="588"/>
              </a:spcAft>
              <a:buFont typeface="Wingdings"/>
              <a:buChar char="§"/>
              <a:defRPr/>
            </a:pPr>
            <a:r>
              <a:rPr lang="en-US" sz="1700" dirty="0">
                <a:latin typeface="Arial"/>
                <a:cs typeface="Arial"/>
              </a:rPr>
              <a:t>MassHealth </a:t>
            </a:r>
            <a:r>
              <a:rPr lang="en-US" sz="1700" b="1" dirty="0">
                <a:solidFill>
                  <a:srgbClr val="002060"/>
                </a:solidFill>
                <a:latin typeface="Arial"/>
                <a:cs typeface="Arial"/>
              </a:rPr>
              <a:t>continued to implement lessons learned from successful programs</a:t>
            </a:r>
            <a:r>
              <a:rPr lang="en-US" sz="1700" dirty="0">
                <a:solidFill>
                  <a:srgbClr val="000000"/>
                </a:solidFill>
                <a:latin typeface="Arial"/>
                <a:cs typeface="Arial"/>
              </a:rPr>
              <a:t>, including supports for members with disabilities,</a:t>
            </a:r>
            <a:r>
              <a:rPr lang="en-US" sz="1700" dirty="0">
                <a:latin typeface="Arial"/>
                <a:cs typeface="Arial"/>
              </a:rPr>
              <a:t> embedded community health workers, and peers in primary care.</a:t>
            </a:r>
            <a:endParaRPr lang="en-US" sz="1700" strike="sngStrike" dirty="0">
              <a:solidFill>
                <a:srgbClr val="000000"/>
              </a:solidFill>
              <a:latin typeface="Arial"/>
              <a:cs typeface="Arial"/>
            </a:endParaRPr>
          </a:p>
          <a:p>
            <a:pPr marL="285750" indent="-285750">
              <a:spcBef>
                <a:spcPts val="0"/>
              </a:spcBef>
              <a:spcAft>
                <a:spcPts val="588"/>
              </a:spcAft>
              <a:buFont typeface="Wingdings"/>
              <a:buChar char="§"/>
              <a:defRPr/>
            </a:pPr>
            <a:r>
              <a:rPr lang="en-US" sz="1700" dirty="0">
                <a:solidFill>
                  <a:srgbClr val="000000"/>
                </a:solidFill>
                <a:latin typeface="Arial"/>
                <a:cs typeface="Arial"/>
              </a:rPr>
              <a:t>MassHealth ACOs and Health-Related Social Needs (HRSN) providers launched </a:t>
            </a:r>
            <a:r>
              <a:rPr lang="en-US" sz="1700" b="1" dirty="0">
                <a:solidFill>
                  <a:srgbClr val="002060"/>
                </a:solidFill>
                <a:latin typeface="Arial"/>
                <a:cs typeface="Arial"/>
              </a:rPr>
              <a:t>HRSN Supplemental Services</a:t>
            </a:r>
            <a:r>
              <a:rPr lang="en-US" sz="1700" dirty="0">
                <a:latin typeface="Arial"/>
                <a:cs typeface="Arial"/>
              </a:rPr>
              <a:t>, providing nutrition and housing support services to ~22k members in 2025 (expanded from the former Flexible Services pilot program).</a:t>
            </a:r>
          </a:p>
          <a:p>
            <a:pPr marL="285750" indent="-285750">
              <a:spcBef>
                <a:spcPts val="0"/>
              </a:spcBef>
              <a:spcAft>
                <a:spcPts val="588"/>
              </a:spcAft>
              <a:buFont typeface="Wingdings"/>
              <a:buChar char="§"/>
              <a:defRPr/>
            </a:pPr>
            <a:r>
              <a:rPr lang="en-US" sz="1700" dirty="0">
                <a:latin typeface="Arial"/>
                <a:cs typeface="Arial"/>
              </a:rPr>
              <a:t>The </a:t>
            </a:r>
            <a:r>
              <a:rPr lang="en-US" sz="1700" b="1" dirty="0">
                <a:solidFill>
                  <a:srgbClr val="083669"/>
                </a:solidFill>
                <a:latin typeface="Arial"/>
                <a:cs typeface="Arial"/>
              </a:rPr>
              <a:t>Community Support Program</a:t>
            </a:r>
            <a:r>
              <a:rPr lang="en-US" sz="1700" dirty="0">
                <a:latin typeface="Arial"/>
                <a:cs typeface="Arial"/>
              </a:rPr>
              <a:t> (CSP) continued to provide supports for members in both FFS and managed care with complex needs, including through three specialized CSP programs: </a:t>
            </a:r>
            <a:r>
              <a:rPr lang="en-US" sz="1700" b="1" dirty="0">
                <a:solidFill>
                  <a:srgbClr val="083669"/>
                </a:solidFill>
                <a:latin typeface="Arial"/>
                <a:cs typeface="Arial"/>
              </a:rPr>
              <a:t>CSP Tenancy Preservation Program (CSP-TPP)</a:t>
            </a:r>
            <a:r>
              <a:rPr lang="en-US" sz="1700" dirty="0">
                <a:latin typeface="Arial"/>
                <a:cs typeface="Arial"/>
              </a:rPr>
              <a:t>, </a:t>
            </a:r>
            <a:r>
              <a:rPr lang="en-US" sz="1700" b="1" dirty="0">
                <a:solidFill>
                  <a:srgbClr val="083669"/>
                </a:solidFill>
                <a:latin typeface="Arial"/>
                <a:cs typeface="Arial"/>
              </a:rPr>
              <a:t>CSP for Homeless Individuals (CSP-HI)</a:t>
            </a:r>
            <a:r>
              <a:rPr lang="en-US" sz="1700" dirty="0">
                <a:latin typeface="Arial"/>
                <a:cs typeface="Arial"/>
              </a:rPr>
              <a:t>, and </a:t>
            </a:r>
            <a:r>
              <a:rPr lang="en-US" sz="1700" b="1" dirty="0">
                <a:solidFill>
                  <a:srgbClr val="083669"/>
                </a:solidFill>
                <a:latin typeface="Arial"/>
                <a:cs typeface="Arial"/>
              </a:rPr>
              <a:t>CSP for Individuals with Justice Involvement (CSP-JI).</a:t>
            </a:r>
            <a:endParaRPr lang="en-US" sz="1700" dirty="0">
              <a:latin typeface="Arial"/>
              <a:cs typeface="Arial"/>
            </a:endParaRPr>
          </a:p>
        </p:txBody>
      </p:sp>
    </p:spTree>
    <p:extLst>
      <p:ext uri="{BB962C8B-B14F-4D97-AF65-F5344CB8AC3E}">
        <p14:creationId xmlns:p14="http://schemas.microsoft.com/office/powerpoint/2010/main" val="2813553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12B0309-8A3D-B847-9256-184EBCE10460}"/>
              </a:ext>
            </a:extLst>
          </p:cNvPr>
          <p:cNvSpPr txBox="1">
            <a:spLocks noGrp="1"/>
          </p:cNvSpPr>
          <p:nvPr>
            <p:ph type="title" idx="4294967295"/>
          </p:nvPr>
        </p:nvSpPr>
        <p:spPr bwMode="auto">
          <a:xfrm>
            <a:off x="229635" y="147966"/>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Investing in primary care, behavioral health, and pediatric care </a:t>
            </a:r>
          </a:p>
        </p:txBody>
      </p:sp>
      <p:sp>
        <p:nvSpPr>
          <p:cNvPr id="12" name="Title 1">
            <a:extLst>
              <a:ext uri="{FF2B5EF4-FFF2-40B4-BE49-F238E27FC236}">
                <a16:creationId xmlns:a16="http://schemas.microsoft.com/office/drawing/2014/main" id="{044B8F10-4BB7-FF4D-9B29-5B5FD0D140D3}"/>
              </a:ext>
            </a:extLst>
          </p:cNvPr>
          <p:cNvSpPr txBox="1">
            <a:spLocks/>
          </p:cNvSpPr>
          <p:nvPr/>
        </p:nvSpPr>
        <p:spPr bwMode="auto">
          <a:xfrm>
            <a:off x="228856" y="519582"/>
            <a:ext cx="10798137" cy="492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9525" lvl="1">
              <a:spcAft>
                <a:spcPts val="600"/>
              </a:spcAft>
            </a:pPr>
            <a:r>
              <a:rPr lang="en-US" sz="1600" i="1">
                <a:solidFill>
                  <a:srgbClr val="002060"/>
                </a:solidFill>
                <a:latin typeface="Arial"/>
                <a:ea typeface="Calibri" panose="020F0502020204030204" pitchFamily="34" charset="0"/>
                <a:cs typeface="Arial"/>
              </a:rPr>
              <a:t>The 1115 demonstration authorizes the Primary Care Sub-Capitation program, workforce investments, and continued expansion of behavioral health services</a:t>
            </a:r>
            <a:endParaRPr lang="en-US" sz="1600" i="1" kern="0">
              <a:solidFill>
                <a:srgbClr val="002060"/>
              </a:solidFill>
              <a:cs typeface="Arial"/>
            </a:endParaRPr>
          </a:p>
        </p:txBody>
      </p:sp>
      <p:cxnSp>
        <p:nvCxnSpPr>
          <p:cNvPr id="66" name="Straight Connector 65">
            <a:extLst>
              <a:ext uri="{FF2B5EF4-FFF2-40B4-BE49-F238E27FC236}">
                <a16:creationId xmlns:a16="http://schemas.microsoft.com/office/drawing/2014/main" id="{D166D943-8940-478E-AB97-4A493CCB7DAA}"/>
              </a:ext>
              <a:ext uri="{C183D7F6-B498-43B3-948B-1728B52AA6E4}">
                <adec:decorative xmlns:adec="http://schemas.microsoft.com/office/drawing/2017/decorative" val="1"/>
              </a:ext>
            </a:extLst>
          </p:cNvPr>
          <p:cNvCxnSpPr/>
          <p:nvPr/>
        </p:nvCxnSpPr>
        <p:spPr>
          <a:xfrm>
            <a:off x="1752857" y="1297284"/>
            <a:ext cx="8686287" cy="0"/>
          </a:xfrm>
          <a:prstGeom prst="line">
            <a:avLst/>
          </a:prstGeom>
          <a:noFill/>
          <a:ln w="9525" cap="flat" cmpd="sng" algn="ctr">
            <a:solidFill>
              <a:srgbClr val="000000"/>
            </a:solidFill>
            <a:prstDash val="solid"/>
          </a:ln>
          <a:effectLst/>
        </p:spPr>
      </p:cxnSp>
      <p:sp>
        <p:nvSpPr>
          <p:cNvPr id="8" name="Text Placeholder 4">
            <a:extLst>
              <a:ext uri="{FF2B5EF4-FFF2-40B4-BE49-F238E27FC236}">
                <a16:creationId xmlns:a16="http://schemas.microsoft.com/office/drawing/2014/main" id="{7976FD58-2ED6-4D33-9C80-AFFD9E45E7B4}"/>
              </a:ext>
            </a:extLst>
          </p:cNvPr>
          <p:cNvSpPr txBox="1">
            <a:spLocks/>
          </p:cNvSpPr>
          <p:nvPr/>
        </p:nvSpPr>
        <p:spPr>
          <a:xfrm>
            <a:off x="413915" y="1533397"/>
            <a:ext cx="1628606" cy="4659885"/>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b="1" dirty="0">
                <a:solidFill>
                  <a:srgbClr val="002060"/>
                </a:solidFill>
                <a:ea typeface="Calibri" panose="020F0502020204030204" pitchFamily="34" charset="0"/>
              </a:rPr>
              <a:t>Goal 2: Make reforms and investments in primary care, behavioral health, and pediatric care</a:t>
            </a:r>
            <a:endParaRPr lang="en-US" sz="1200" b="1" dirty="0">
              <a:solidFill>
                <a:srgbClr val="002060"/>
              </a:solidFill>
              <a:latin typeface="+mj-lt"/>
              <a:ea typeface="Calibri" panose="020F0502020204030204" pitchFamily="34" charset="0"/>
            </a:endParaRPr>
          </a:p>
        </p:txBody>
      </p:sp>
      <p:sp>
        <p:nvSpPr>
          <p:cNvPr id="9" name="Text Placeholder 9">
            <a:extLst>
              <a:ext uri="{FF2B5EF4-FFF2-40B4-BE49-F238E27FC236}">
                <a16:creationId xmlns:a16="http://schemas.microsoft.com/office/drawing/2014/main" id="{ABF4DCA2-8DE2-40BF-AA25-09D7564995E4}"/>
              </a:ext>
            </a:extLst>
          </p:cNvPr>
          <p:cNvSpPr txBox="1">
            <a:spLocks/>
          </p:cNvSpPr>
          <p:nvPr/>
        </p:nvSpPr>
        <p:spPr>
          <a:xfrm>
            <a:off x="2226566" y="1533297"/>
            <a:ext cx="9963774" cy="4570476"/>
          </a:xfrm>
          <a:prstGeom prst="rect">
            <a:avLst/>
          </a:prstGeom>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5115" indent="-285115">
              <a:spcAft>
                <a:spcPts val="600"/>
              </a:spcAft>
              <a:buFont typeface="Wingdings" panose="05000000000000000000" pitchFamily="2" charset="2"/>
              <a:buChar char="§"/>
              <a:defRPr/>
            </a:pPr>
            <a:r>
              <a:rPr lang="en-US" altLang="en-US" sz="1600">
                <a:latin typeface="Arial"/>
                <a:ea typeface="ＭＳ Ｐゴシック"/>
                <a:cs typeface="Arial"/>
              </a:rPr>
              <a:t>Implemented loan repayment and nurse practitioner fellowship programs to improve </a:t>
            </a:r>
            <a:r>
              <a:rPr lang="en-US" altLang="en-US" sz="1600" b="1">
                <a:solidFill>
                  <a:srgbClr val="002060"/>
                </a:solidFill>
                <a:latin typeface="Arial"/>
                <a:ea typeface="ＭＳ Ｐゴシック"/>
                <a:cs typeface="Arial"/>
              </a:rPr>
              <a:t>primary care and behavioral health workforce capacity and diversity.*</a:t>
            </a:r>
          </a:p>
          <a:p>
            <a:pPr marL="839470" lvl="1" indent="-285115">
              <a:spcAft>
                <a:spcPts val="600"/>
              </a:spcAft>
              <a:buFont typeface="Wingdings" panose="05000000000000000000" pitchFamily="2" charset="2"/>
              <a:buChar char="§"/>
              <a:defRPr/>
            </a:pPr>
            <a:r>
              <a:rPr lang="en-US" sz="1600">
                <a:latin typeface="Arial"/>
                <a:ea typeface="Calibri"/>
                <a:cs typeface="Calibri"/>
              </a:rPr>
              <a:t>Family Nurse Practitioner Residency Program ($4.8M) - 16 residency slots awarded to 8 CHCs</a:t>
            </a:r>
          </a:p>
          <a:p>
            <a:pPr marL="839470" lvl="1" indent="-285115">
              <a:spcAft>
                <a:spcPts val="600"/>
              </a:spcAft>
              <a:buFont typeface="Wingdings" panose="05000000000000000000" pitchFamily="2" charset="2"/>
              <a:buChar char="§"/>
            </a:pPr>
            <a:r>
              <a:rPr lang="en-US" sz="1600">
                <a:latin typeface="Arial"/>
                <a:ea typeface="Calibri"/>
                <a:cs typeface="Calibri"/>
              </a:rPr>
              <a:t>MassHealth Primary Care and Behavioral Health Student Loan Repayment Programs ($38.4M) - 369 awardees announced in Spring 2025</a:t>
            </a:r>
          </a:p>
          <a:p>
            <a:pPr marL="839470" lvl="1" indent="-285115">
              <a:spcAft>
                <a:spcPts val="600"/>
              </a:spcAft>
              <a:buFont typeface="Wingdings" panose="05000000000000000000" pitchFamily="2" charset="2"/>
              <a:buChar char="§"/>
            </a:pPr>
            <a:r>
              <a:rPr lang="en-US" sz="1600">
                <a:solidFill>
                  <a:srgbClr val="242424"/>
                </a:solidFill>
                <a:latin typeface="Arial"/>
                <a:ea typeface="Calibri"/>
                <a:cs typeface="Calibri"/>
              </a:rPr>
              <a:t>Psychiatric Mental Health Nurse Practitioner Fellowship: 35 graduate fellows and 11 students over 3 cohorts. 13 graduate fellows have </a:t>
            </a:r>
            <a:r>
              <a:rPr lang="en-US" sz="1600">
                <a:latin typeface="Arial"/>
                <a:ea typeface="Calibri"/>
                <a:cs typeface="Calibri"/>
              </a:rPr>
              <a:t>since been hired on full-time. </a:t>
            </a:r>
          </a:p>
          <a:p>
            <a:pPr marL="839470" lvl="1" indent="-285115">
              <a:spcAft>
                <a:spcPts val="600"/>
              </a:spcAft>
              <a:buFont typeface="Wingdings" panose="05000000000000000000" pitchFamily="2" charset="2"/>
              <a:buChar char="§"/>
            </a:pPr>
            <a:r>
              <a:rPr lang="en-US" sz="1600">
                <a:solidFill>
                  <a:srgbClr val="242424"/>
                </a:solidFill>
                <a:latin typeface="Arial"/>
                <a:ea typeface="Calibri"/>
                <a:cs typeface="Calibri"/>
              </a:rPr>
              <a:t>MA Repay: $136.8M</a:t>
            </a:r>
            <a:r>
              <a:rPr lang="en-US" sz="1600">
                <a:latin typeface="Arial"/>
                <a:ea typeface="Calibri"/>
                <a:cs typeface="Calibri"/>
              </a:rPr>
              <a:t> in loan repayment </a:t>
            </a:r>
            <a:r>
              <a:rPr lang="en-US" sz="1600">
                <a:solidFill>
                  <a:srgbClr val="242424"/>
                </a:solidFill>
                <a:latin typeface="Arial"/>
                <a:ea typeface="Calibri"/>
                <a:cs typeface="Calibri"/>
              </a:rPr>
              <a:t>disbursed to 3,807 participants in 2025</a:t>
            </a:r>
          </a:p>
          <a:p>
            <a:pPr marL="285115" indent="-285115">
              <a:spcAft>
                <a:spcPts val="600"/>
              </a:spcAft>
              <a:buFont typeface="Wingdings" panose="05000000000000000000" pitchFamily="2" charset="2"/>
              <a:buChar char="§"/>
              <a:defRPr/>
            </a:pPr>
            <a:r>
              <a:rPr lang="en-US" altLang="en-US" sz="1600">
                <a:latin typeface="Arial"/>
                <a:ea typeface="ＭＳ Ｐゴシック"/>
                <a:cs typeface="Arial"/>
              </a:rPr>
              <a:t>Continued to support </a:t>
            </a:r>
            <a:r>
              <a:rPr lang="en-US" altLang="en-US" sz="1600" b="1">
                <a:solidFill>
                  <a:srgbClr val="002060"/>
                </a:solidFill>
                <a:latin typeface="Arial"/>
                <a:ea typeface="ＭＳ Ｐゴシック"/>
                <a:cs typeface="Arial"/>
              </a:rPr>
              <a:t>access to behavioral health services</a:t>
            </a:r>
            <a:r>
              <a:rPr lang="en-US" altLang="en-US" sz="1600">
                <a:latin typeface="Arial"/>
                <a:ea typeface="ＭＳ Ｐゴシック"/>
                <a:cs typeface="Arial"/>
              </a:rPr>
              <a:t>, including </a:t>
            </a:r>
            <a:r>
              <a:rPr lang="en-US" altLang="en-US" sz="1600" b="1">
                <a:solidFill>
                  <a:srgbClr val="002060"/>
                </a:solidFill>
                <a:latin typeface="Arial"/>
                <a:ea typeface="ＭＳ Ｐゴシック"/>
                <a:cs typeface="Arial"/>
              </a:rPr>
              <a:t>expanding the availability of diversionary behavioral health services </a:t>
            </a:r>
            <a:r>
              <a:rPr lang="en-US" altLang="en-US" sz="1600">
                <a:latin typeface="Arial"/>
                <a:ea typeface="ＭＳ Ｐゴシック"/>
                <a:cs typeface="Arial"/>
              </a:rPr>
              <a:t>(e.g., Community Support Programs, Structured Outpatient Addiction Program (SOAP)) to members in MassHealth fee-for-service.</a:t>
            </a:r>
          </a:p>
          <a:p>
            <a:pPr marL="839470" lvl="1" indent="-285115">
              <a:spcAft>
                <a:spcPts val="600"/>
              </a:spcAft>
              <a:buFont typeface="Wingdings" panose="05000000000000000000" pitchFamily="2" charset="2"/>
              <a:buChar char="§"/>
              <a:defRPr/>
            </a:pPr>
            <a:r>
              <a:rPr lang="en-US" altLang="en-US" sz="1600">
                <a:latin typeface="Arial"/>
                <a:ea typeface="ＭＳ Ｐゴシック"/>
                <a:cs typeface="Arial"/>
              </a:rPr>
              <a:t>In 2025, increased rates for SOAP/Enhanced SOAP, and implemented perinatal-specific recovery coaching and recovery support navigation services.</a:t>
            </a:r>
          </a:p>
          <a:p>
            <a:pPr marL="285115" indent="-285115">
              <a:spcAft>
                <a:spcPts val="600"/>
              </a:spcAft>
              <a:buFont typeface="Wingdings" panose="05000000000000000000" pitchFamily="2" charset="2"/>
              <a:buChar char="§"/>
              <a:defRPr/>
            </a:pPr>
            <a:r>
              <a:rPr lang="en-US" sz="1600">
                <a:latin typeface="Arial"/>
                <a:ea typeface="ＭＳ Ｐゴシック"/>
                <a:cs typeface="Arial"/>
              </a:rPr>
              <a:t>Via the new </a:t>
            </a:r>
            <a:r>
              <a:rPr lang="en-US" sz="1600" b="1">
                <a:solidFill>
                  <a:srgbClr val="002060"/>
                </a:solidFill>
                <a:latin typeface="Arial"/>
                <a:ea typeface="ＭＳ Ｐゴシック"/>
                <a:cs typeface="Arial"/>
              </a:rPr>
              <a:t>primary care "sub-capitation" payment model, MassHealth has supported enhanced care delivery </a:t>
            </a:r>
            <a:r>
              <a:rPr lang="en-US" sz="1600">
                <a:latin typeface="Arial"/>
                <a:ea typeface="ＭＳ Ｐゴシック"/>
                <a:cs typeface="Arial"/>
              </a:rPr>
              <a:t>expectations (e.g., team-based care, behavioral health integration, specific expectations for members under 21) and more provider flexibility. </a:t>
            </a:r>
            <a:endParaRPr lang="en-US" altLang="en-US" sz="1600">
              <a:latin typeface="Arial"/>
              <a:ea typeface="ＭＳ Ｐゴシック"/>
              <a:cs typeface="Arial"/>
            </a:endParaRPr>
          </a:p>
        </p:txBody>
      </p:sp>
      <p:sp>
        <p:nvSpPr>
          <p:cNvPr id="2" name="TextBox 1">
            <a:extLst>
              <a:ext uri="{FF2B5EF4-FFF2-40B4-BE49-F238E27FC236}">
                <a16:creationId xmlns:a16="http://schemas.microsoft.com/office/drawing/2014/main" id="{7983C923-C563-DA24-EF18-49C81421599F}"/>
              </a:ext>
            </a:extLst>
          </p:cNvPr>
          <p:cNvSpPr txBox="1"/>
          <p:nvPr/>
        </p:nvSpPr>
        <p:spPr>
          <a:xfrm>
            <a:off x="2315325" y="6324396"/>
            <a:ext cx="8827792" cy="261610"/>
          </a:xfrm>
          <a:prstGeom prst="rect">
            <a:avLst/>
          </a:prstGeom>
          <a:noFill/>
        </p:spPr>
        <p:txBody>
          <a:bodyPr wrap="square" lIns="91440" tIns="45720" rIns="91440" bIns="45720"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a:tabLst>
                <a:tab pos="4276272" algn="l"/>
              </a:tabLst>
            </a:pPr>
            <a:r>
              <a:rPr lang="en-US" sz="1100">
                <a:latin typeface="Arial"/>
                <a:cs typeface="Arial"/>
              </a:rPr>
              <a:t>* Includes both waiver and non-waiver funded programs</a:t>
            </a:r>
            <a:endParaRPr lang="en-US">
              <a:latin typeface="Arial"/>
              <a:cs typeface="Arial"/>
            </a:endParaRPr>
          </a:p>
        </p:txBody>
      </p:sp>
    </p:spTree>
    <p:extLst>
      <p:ext uri="{BB962C8B-B14F-4D97-AF65-F5344CB8AC3E}">
        <p14:creationId xmlns:p14="http://schemas.microsoft.com/office/powerpoint/2010/main" val="1974156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CF598-FAAF-071F-98FB-FD0894A9F23A}"/>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2E16B0A-2C1B-E421-6FCE-1D11BBB5A3CA}"/>
              </a:ext>
            </a:extLst>
          </p:cNvPr>
          <p:cNvSpPr txBox="1">
            <a:spLocks noGrp="1"/>
          </p:cNvSpPr>
          <p:nvPr>
            <p:ph type="title" idx="4294967295"/>
          </p:nvPr>
        </p:nvSpPr>
        <p:spPr bwMode="auto">
          <a:xfrm>
            <a:off x="273177" y="147966"/>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Highlight: Primary Care Sub-capitation</a:t>
            </a:r>
          </a:p>
        </p:txBody>
      </p:sp>
      <p:sp>
        <p:nvSpPr>
          <p:cNvPr id="22" name="Title 1">
            <a:extLst>
              <a:ext uri="{FF2B5EF4-FFF2-40B4-BE49-F238E27FC236}">
                <a16:creationId xmlns:a16="http://schemas.microsoft.com/office/drawing/2014/main" id="{AE1F03D8-943B-0621-5A0A-C64CC2ABFF36}"/>
              </a:ext>
            </a:extLst>
          </p:cNvPr>
          <p:cNvSpPr txBox="1">
            <a:spLocks/>
          </p:cNvSpPr>
          <p:nvPr/>
        </p:nvSpPr>
        <p:spPr bwMode="auto">
          <a:xfrm>
            <a:off x="273175" y="538068"/>
            <a:ext cx="11315684" cy="54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a:lnSpc>
                <a:spcPct val="115000"/>
              </a:lnSpc>
            </a:pPr>
            <a:r>
              <a:rPr lang="en-US" sz="1600" kern="100">
                <a:latin typeface="Arial"/>
                <a:ea typeface="Aptos" panose="020B0004020202020204" pitchFamily="34" charset="0"/>
                <a:cs typeface="Times New Roman"/>
              </a:rPr>
              <a:t>Creating the systems, policies, and technology infrastructure for payment reform to enable long-term care delivery reform, leading to better population-wide outcomes for residents of the Commonwealth over time.</a:t>
            </a:r>
          </a:p>
        </p:txBody>
      </p:sp>
      <p:grpSp>
        <p:nvGrpSpPr>
          <p:cNvPr id="26" name="Group 25" descr="Graphic that shows four boxes highlighting the primary care sub-captiation program achievements in: market-wide participation, improving care, increasing investment in primary care, and consistent monthly capitation payments to providers. ">
            <a:extLst>
              <a:ext uri="{FF2B5EF4-FFF2-40B4-BE49-F238E27FC236}">
                <a16:creationId xmlns:a16="http://schemas.microsoft.com/office/drawing/2014/main" id="{CF87F10A-8813-6C0A-1DF8-7A3ED9C21EF4}"/>
              </a:ext>
            </a:extLst>
          </p:cNvPr>
          <p:cNvGrpSpPr/>
          <p:nvPr/>
        </p:nvGrpSpPr>
        <p:grpSpPr>
          <a:xfrm>
            <a:off x="1404199" y="1527587"/>
            <a:ext cx="8507711" cy="4243560"/>
            <a:chOff x="-18202" y="2039941"/>
            <a:chExt cx="8507711" cy="4243560"/>
          </a:xfrm>
        </p:grpSpPr>
        <p:grpSp>
          <p:nvGrpSpPr>
            <p:cNvPr id="13" name="Group 12">
              <a:extLst>
                <a:ext uri="{FF2B5EF4-FFF2-40B4-BE49-F238E27FC236}">
                  <a16:creationId xmlns:a16="http://schemas.microsoft.com/office/drawing/2014/main" id="{BC3F4DFA-1B02-814B-FB1D-689E8A7A4FA4}"/>
                </a:ext>
              </a:extLst>
            </p:cNvPr>
            <p:cNvGrpSpPr/>
            <p:nvPr/>
          </p:nvGrpSpPr>
          <p:grpSpPr>
            <a:xfrm>
              <a:off x="-18202" y="2051076"/>
              <a:ext cx="4518455" cy="2112882"/>
              <a:chOff x="-18202" y="2051076"/>
              <a:chExt cx="4518455" cy="2112882"/>
            </a:xfrm>
          </p:grpSpPr>
          <p:sp>
            <p:nvSpPr>
              <p:cNvPr id="2" name="Rectangle 1">
                <a:extLst>
                  <a:ext uri="{FF2B5EF4-FFF2-40B4-BE49-F238E27FC236}">
                    <a16:creationId xmlns:a16="http://schemas.microsoft.com/office/drawing/2014/main" id="{3E5B787C-E1A6-19B0-02B6-74A3E60584C4}"/>
                  </a:ext>
                </a:extLst>
              </p:cNvPr>
              <p:cNvSpPr/>
              <p:nvPr/>
            </p:nvSpPr>
            <p:spPr>
              <a:xfrm>
                <a:off x="687381" y="2125493"/>
                <a:ext cx="3762375" cy="2038465"/>
              </a:xfrm>
              <a:prstGeom prst="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sp>
            <p:nvSpPr>
              <p:cNvPr id="10" name="TextBox 9">
                <a:extLst>
                  <a:ext uri="{FF2B5EF4-FFF2-40B4-BE49-F238E27FC236}">
                    <a16:creationId xmlns:a16="http://schemas.microsoft.com/office/drawing/2014/main" id="{2C86503D-396C-0BF5-0C5A-4AB470372D87}"/>
                  </a:ext>
                </a:extLst>
              </p:cNvPr>
              <p:cNvSpPr txBox="1"/>
              <p:nvPr/>
            </p:nvSpPr>
            <p:spPr>
              <a:xfrm>
                <a:off x="149502" y="2214857"/>
                <a:ext cx="4350751" cy="344710"/>
              </a:xfrm>
              <a:prstGeom prst="rect">
                <a:avLst/>
              </a:prstGeom>
              <a:noFill/>
            </p:spPr>
            <p:txBody>
              <a:bodyPr wrap="square" lIns="91440" tIns="45720" rIns="91440" bIns="45720" anchor="t">
                <a:spAutoFit/>
              </a:bodyPr>
              <a:lstStyle/>
              <a:p>
                <a:pPr lvl="2">
                  <a:lnSpc>
                    <a:spcPct val="115000"/>
                  </a:lnSpc>
                </a:pPr>
                <a:r>
                  <a:rPr lang="en-US" sz="1500" b="1" kern="100">
                    <a:latin typeface="Arial"/>
                    <a:ea typeface="Aptos" panose="020B0004020202020204" pitchFamily="34" charset="0"/>
                    <a:cs typeface="Times New Roman"/>
                  </a:rPr>
                  <a:t>Market-wide participation</a:t>
                </a:r>
              </a:p>
            </p:txBody>
          </p:sp>
          <p:sp>
            <p:nvSpPr>
              <p:cNvPr id="12" name="TextBox 11">
                <a:extLst>
                  <a:ext uri="{FF2B5EF4-FFF2-40B4-BE49-F238E27FC236}">
                    <a16:creationId xmlns:a16="http://schemas.microsoft.com/office/drawing/2014/main" id="{E6CCB962-9231-7609-D184-BCCD6F8F6986}"/>
                  </a:ext>
                </a:extLst>
              </p:cNvPr>
              <p:cNvSpPr txBox="1"/>
              <p:nvPr/>
            </p:nvSpPr>
            <p:spPr>
              <a:xfrm>
                <a:off x="-18202" y="2625705"/>
                <a:ext cx="4350751" cy="1397049"/>
              </a:xfrm>
              <a:prstGeom prst="rect">
                <a:avLst/>
              </a:prstGeom>
              <a:noFill/>
            </p:spPr>
            <p:txBody>
              <a:bodyPr wrap="square" lIns="91440" tIns="45720" rIns="91440" bIns="45720" anchor="t">
                <a:spAutoFit/>
              </a:bodyPr>
              <a:lstStyle/>
              <a:p>
                <a:pPr lvl="2">
                  <a:lnSpc>
                    <a:spcPct val="115000"/>
                  </a:lnSpc>
                </a:pPr>
                <a:r>
                  <a:rPr lang="en-US" sz="1500" b="1" kern="100">
                    <a:solidFill>
                      <a:srgbClr val="5E8BFF"/>
                    </a:solidFill>
                    <a:latin typeface="Arial"/>
                    <a:ea typeface="Aptos" panose="020B0004020202020204" pitchFamily="34" charset="0"/>
                    <a:cs typeface="Arial"/>
                  </a:rPr>
                  <a:t>~900</a:t>
                </a:r>
                <a:r>
                  <a:rPr lang="en-US" sz="1500" kern="100">
                    <a:solidFill>
                      <a:srgbClr val="5E8BFF"/>
                    </a:solidFill>
                    <a:latin typeface="Arial"/>
                    <a:ea typeface="Aptos" panose="020B0004020202020204" pitchFamily="34" charset="0"/>
                    <a:cs typeface="Arial"/>
                  </a:rPr>
                  <a:t> </a:t>
                </a:r>
                <a:r>
                  <a:rPr lang="en-US" sz="1500" b="1" kern="100">
                    <a:solidFill>
                      <a:schemeClr val="accent4"/>
                    </a:solidFill>
                    <a:latin typeface="Arial"/>
                    <a:ea typeface="Aptos" panose="020B0004020202020204" pitchFamily="34" charset="0"/>
                    <a:cs typeface="Arial"/>
                  </a:rPr>
                  <a:t>practices </a:t>
                </a:r>
                <a:r>
                  <a:rPr lang="en-US" sz="1500" kern="100">
                    <a:latin typeface="Arial"/>
                    <a:ea typeface="Aptos" panose="020B0004020202020204" pitchFamily="34" charset="0"/>
                    <a:cs typeface="Arial"/>
                  </a:rPr>
                  <a:t>are participating across MA, serving </a:t>
                </a:r>
                <a:r>
                  <a:rPr lang="en-US" sz="1500" b="1" kern="100">
                    <a:solidFill>
                      <a:schemeClr val="accent4"/>
                    </a:solidFill>
                    <a:latin typeface="Arial"/>
                    <a:ea typeface="Aptos" panose="020B0004020202020204" pitchFamily="34" charset="0"/>
                    <a:cs typeface="Arial"/>
                  </a:rPr>
                  <a:t>92% of eligible members</a:t>
                </a:r>
                <a:r>
                  <a:rPr lang="en-US" sz="1500" kern="100">
                    <a:solidFill>
                      <a:schemeClr val="accent4"/>
                    </a:solidFill>
                    <a:latin typeface="Arial"/>
                    <a:ea typeface="Aptos" panose="020B0004020202020204" pitchFamily="34" charset="0"/>
                    <a:cs typeface="Arial"/>
                  </a:rPr>
                  <a:t>. </a:t>
                </a:r>
                <a:r>
                  <a:rPr lang="en-US" sz="1500" kern="100">
                    <a:latin typeface="Arial"/>
                    <a:ea typeface="Aptos" panose="020B0004020202020204" pitchFamily="34" charset="0"/>
                    <a:cs typeface="Arial"/>
                  </a:rPr>
                  <a:t>Every major health system and all Federally Qualified Health Centers (FQHCs) are participating.</a:t>
                </a:r>
              </a:p>
            </p:txBody>
          </p:sp>
          <p:grpSp>
            <p:nvGrpSpPr>
              <p:cNvPr id="37" name="Group 36">
                <a:extLst>
                  <a:ext uri="{FF2B5EF4-FFF2-40B4-BE49-F238E27FC236}">
                    <a16:creationId xmlns:a16="http://schemas.microsoft.com/office/drawing/2014/main" id="{A6D7790D-56A4-FEC9-6136-19AA0A8369C5}"/>
                  </a:ext>
                </a:extLst>
              </p:cNvPr>
              <p:cNvGrpSpPr/>
              <p:nvPr/>
            </p:nvGrpSpPr>
            <p:grpSpPr>
              <a:xfrm>
                <a:off x="400779" y="2051076"/>
                <a:ext cx="630068" cy="630068"/>
                <a:chOff x="13285" y="1800225"/>
                <a:chExt cx="630068" cy="630068"/>
              </a:xfrm>
            </p:grpSpPr>
            <p:sp>
              <p:nvSpPr>
                <p:cNvPr id="34" name="Oval 33">
                  <a:extLst>
                    <a:ext uri="{FF2B5EF4-FFF2-40B4-BE49-F238E27FC236}">
                      <a16:creationId xmlns:a16="http://schemas.microsoft.com/office/drawing/2014/main" id="{4450891F-AD83-2990-C9EE-60E325A7FF01}"/>
                    </a:ext>
                  </a:extLst>
                </p:cNvPr>
                <p:cNvSpPr/>
                <p:nvPr/>
              </p:nvSpPr>
              <p:spPr>
                <a:xfrm>
                  <a:off x="13285" y="1800225"/>
                  <a:ext cx="630068" cy="630068"/>
                </a:xfrm>
                <a:prstGeom prst="ellipse">
                  <a:avLst/>
                </a:prstGeom>
                <a:solidFill>
                  <a:schemeClr val="accent4"/>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err="1">
                    <a:solidFill>
                      <a:schemeClr val="tx1"/>
                    </a:solidFill>
                  </a:endParaRPr>
                </a:p>
              </p:txBody>
            </p:sp>
            <p:pic>
              <p:nvPicPr>
                <p:cNvPr id="27" name="Graphic 26" descr="Upward trend with solid fill">
                  <a:extLst>
                    <a:ext uri="{FF2B5EF4-FFF2-40B4-BE49-F238E27FC236}">
                      <a16:creationId xmlns:a16="http://schemas.microsoft.com/office/drawing/2014/main" id="{04F9798F-508F-750C-F2A4-47203CC5EA27}"/>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25174" y="1891974"/>
                  <a:ext cx="425925" cy="425925"/>
                </a:xfrm>
                <a:prstGeom prst="rect">
                  <a:avLst/>
                </a:prstGeom>
              </p:spPr>
            </p:pic>
          </p:grpSp>
        </p:grpSp>
        <p:grpSp>
          <p:nvGrpSpPr>
            <p:cNvPr id="5" name="Group 4">
              <a:extLst>
                <a:ext uri="{FF2B5EF4-FFF2-40B4-BE49-F238E27FC236}">
                  <a16:creationId xmlns:a16="http://schemas.microsoft.com/office/drawing/2014/main" id="{AE881E7E-A652-BDD9-448C-D280CF71B6DF}"/>
                </a:ext>
              </a:extLst>
            </p:cNvPr>
            <p:cNvGrpSpPr/>
            <p:nvPr/>
          </p:nvGrpSpPr>
          <p:grpSpPr>
            <a:xfrm>
              <a:off x="0" y="4286054"/>
              <a:ext cx="4811450" cy="1997447"/>
              <a:chOff x="0" y="4139750"/>
              <a:chExt cx="4811450" cy="1997447"/>
            </a:xfrm>
          </p:grpSpPr>
          <p:sp>
            <p:nvSpPr>
              <p:cNvPr id="4" name="Rectangle 3">
                <a:extLst>
                  <a:ext uri="{FF2B5EF4-FFF2-40B4-BE49-F238E27FC236}">
                    <a16:creationId xmlns:a16="http://schemas.microsoft.com/office/drawing/2014/main" id="{E042FDF6-4BAD-1699-3EE2-280E4BBF8B89}"/>
                  </a:ext>
                </a:extLst>
              </p:cNvPr>
              <p:cNvSpPr/>
              <p:nvPr/>
            </p:nvSpPr>
            <p:spPr>
              <a:xfrm>
                <a:off x="672031" y="4252208"/>
                <a:ext cx="3762375" cy="1884989"/>
              </a:xfrm>
              <a:prstGeom prst="rect">
                <a:avLst/>
              </a:prstGeom>
              <a:solidFill>
                <a:schemeClr val="accent3">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sp>
            <p:nvSpPr>
              <p:cNvPr id="14" name="TextBox 13">
                <a:extLst>
                  <a:ext uri="{FF2B5EF4-FFF2-40B4-BE49-F238E27FC236}">
                    <a16:creationId xmlns:a16="http://schemas.microsoft.com/office/drawing/2014/main" id="{990216C0-A149-F69D-66BC-409B92CB9456}"/>
                  </a:ext>
                </a:extLst>
              </p:cNvPr>
              <p:cNvSpPr txBox="1"/>
              <p:nvPr/>
            </p:nvSpPr>
            <p:spPr>
              <a:xfrm>
                <a:off x="149501" y="4286365"/>
                <a:ext cx="4661949" cy="600677"/>
              </a:xfrm>
              <a:prstGeom prst="rect">
                <a:avLst/>
              </a:prstGeom>
              <a:noFill/>
            </p:spPr>
            <p:txBody>
              <a:bodyPr wrap="square">
                <a:spAutoFit/>
              </a:bodyPr>
              <a:lstStyle/>
              <a:p>
                <a:pPr lvl="2">
                  <a:lnSpc>
                    <a:spcPct val="115000"/>
                  </a:lnSpc>
                </a:pPr>
                <a:r>
                  <a:rPr lang="en-US" sz="1500" b="1" kern="100">
                    <a:latin typeface="Arial"/>
                    <a:ea typeface="Aptos" panose="020B0004020202020204" pitchFamily="34" charset="0"/>
                    <a:cs typeface="Arial"/>
                  </a:rPr>
                  <a:t>Prospective, reliable capitation payments providers can rely on</a:t>
                </a:r>
              </a:p>
            </p:txBody>
          </p:sp>
          <p:sp>
            <p:nvSpPr>
              <p:cNvPr id="15" name="TextBox 14">
                <a:extLst>
                  <a:ext uri="{FF2B5EF4-FFF2-40B4-BE49-F238E27FC236}">
                    <a16:creationId xmlns:a16="http://schemas.microsoft.com/office/drawing/2014/main" id="{F366A6FB-6EAD-ED4F-2346-98055053B5FF}"/>
                  </a:ext>
                </a:extLst>
              </p:cNvPr>
              <p:cNvSpPr txBox="1"/>
              <p:nvPr/>
            </p:nvSpPr>
            <p:spPr>
              <a:xfrm>
                <a:off x="0" y="5005896"/>
                <a:ext cx="4350752" cy="866135"/>
              </a:xfrm>
              <a:prstGeom prst="rect">
                <a:avLst/>
              </a:prstGeom>
              <a:noFill/>
            </p:spPr>
            <p:txBody>
              <a:bodyPr wrap="square">
                <a:spAutoFit/>
              </a:bodyPr>
              <a:lstStyle/>
              <a:p>
                <a:pPr lvl="2">
                  <a:lnSpc>
                    <a:spcPct val="115000"/>
                  </a:lnSpc>
                </a:pPr>
                <a:r>
                  <a:rPr lang="en-US" sz="1500" kern="100">
                    <a:latin typeface="Arial"/>
                    <a:ea typeface="Aptos" panose="020B0004020202020204" pitchFamily="34" charset="0"/>
                    <a:cs typeface="Arial"/>
                  </a:rPr>
                  <a:t>Monthly capitation payments from ACOs to practices were over </a:t>
                </a:r>
                <a:r>
                  <a:rPr lang="en-US" sz="1500" b="1" kern="100">
                    <a:solidFill>
                      <a:schemeClr val="accent3"/>
                    </a:solidFill>
                    <a:latin typeface="Arial"/>
                    <a:ea typeface="Aptos" panose="020B0004020202020204" pitchFamily="34" charset="0"/>
                    <a:cs typeface="Arial"/>
                  </a:rPr>
                  <a:t>99.99% accurate and consistent</a:t>
                </a:r>
                <a:r>
                  <a:rPr lang="en-US" sz="1500" b="1" kern="100">
                    <a:latin typeface="Arial"/>
                    <a:ea typeface="Aptos" panose="020B0004020202020204" pitchFamily="34" charset="0"/>
                    <a:cs typeface="Arial"/>
                  </a:rPr>
                  <a:t> </a:t>
                </a:r>
                <a:r>
                  <a:rPr lang="en-US" sz="1500" kern="100">
                    <a:latin typeface="Arial"/>
                    <a:ea typeface="Aptos" panose="020B0004020202020204" pitchFamily="34" charset="0"/>
                    <a:cs typeface="Arial"/>
                  </a:rPr>
                  <a:t>(monthly).</a:t>
                </a:r>
              </a:p>
            </p:txBody>
          </p:sp>
          <p:grpSp>
            <p:nvGrpSpPr>
              <p:cNvPr id="36" name="Group 35">
                <a:extLst>
                  <a:ext uri="{FF2B5EF4-FFF2-40B4-BE49-F238E27FC236}">
                    <a16:creationId xmlns:a16="http://schemas.microsoft.com/office/drawing/2014/main" id="{048BF40B-EB58-E1F2-668B-8E365E335101}"/>
                  </a:ext>
                </a:extLst>
              </p:cNvPr>
              <p:cNvGrpSpPr/>
              <p:nvPr/>
            </p:nvGrpSpPr>
            <p:grpSpPr>
              <a:xfrm>
                <a:off x="400779" y="4139750"/>
                <a:ext cx="630068" cy="630068"/>
                <a:chOff x="1520439" y="1670566"/>
                <a:chExt cx="630068" cy="630068"/>
              </a:xfrm>
            </p:grpSpPr>
            <p:sp>
              <p:nvSpPr>
                <p:cNvPr id="35" name="Oval 34">
                  <a:extLst>
                    <a:ext uri="{FF2B5EF4-FFF2-40B4-BE49-F238E27FC236}">
                      <a16:creationId xmlns:a16="http://schemas.microsoft.com/office/drawing/2014/main" id="{89DA6E38-5BA9-08D9-CF37-2D229FA9A6CE}"/>
                    </a:ext>
                  </a:extLst>
                </p:cNvPr>
                <p:cNvSpPr/>
                <p:nvPr/>
              </p:nvSpPr>
              <p:spPr>
                <a:xfrm>
                  <a:off x="1520439" y="1670566"/>
                  <a:ext cx="630068" cy="630068"/>
                </a:xfrm>
                <a:prstGeom prst="ellipse">
                  <a:avLst/>
                </a:prstGeom>
                <a:solidFill>
                  <a:srgbClr val="4EA72E"/>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pic>
              <p:nvPicPr>
                <p:cNvPr id="29" name="Graphic 28" descr="Dollar with solid fill">
                  <a:extLst>
                    <a:ext uri="{FF2B5EF4-FFF2-40B4-BE49-F238E27FC236}">
                      <a16:creationId xmlns:a16="http://schemas.microsoft.com/office/drawing/2014/main" id="{5E319218-1F35-88BD-69DD-9075636E8196}"/>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600847" y="1746148"/>
                  <a:ext cx="469253" cy="469253"/>
                </a:xfrm>
                <a:prstGeom prst="rect">
                  <a:avLst/>
                </a:prstGeom>
              </p:spPr>
            </p:pic>
          </p:grpSp>
        </p:grpSp>
        <p:grpSp>
          <p:nvGrpSpPr>
            <p:cNvPr id="11" name="Group 10">
              <a:extLst>
                <a:ext uri="{FF2B5EF4-FFF2-40B4-BE49-F238E27FC236}">
                  <a16:creationId xmlns:a16="http://schemas.microsoft.com/office/drawing/2014/main" id="{C0A9712A-177F-17EB-8D4E-F384531D3883}"/>
                </a:ext>
              </a:extLst>
            </p:cNvPr>
            <p:cNvGrpSpPr/>
            <p:nvPr/>
          </p:nvGrpSpPr>
          <p:grpSpPr>
            <a:xfrm>
              <a:off x="3965945" y="2039941"/>
              <a:ext cx="4523564" cy="2124017"/>
              <a:chOff x="3965945" y="2039941"/>
              <a:chExt cx="4523564" cy="2124017"/>
            </a:xfrm>
          </p:grpSpPr>
          <p:sp>
            <p:nvSpPr>
              <p:cNvPr id="16" name="Rectangle 15">
                <a:extLst>
                  <a:ext uri="{FF2B5EF4-FFF2-40B4-BE49-F238E27FC236}">
                    <a16:creationId xmlns:a16="http://schemas.microsoft.com/office/drawing/2014/main" id="{80090BE2-D196-CE91-3B10-5A064E9996B3}"/>
                  </a:ext>
                </a:extLst>
              </p:cNvPr>
              <p:cNvSpPr/>
              <p:nvPr/>
            </p:nvSpPr>
            <p:spPr>
              <a:xfrm>
                <a:off x="4727133" y="2120216"/>
                <a:ext cx="3762375" cy="2043742"/>
              </a:xfrm>
              <a:prstGeom prst="rect">
                <a:avLst/>
              </a:prstGeom>
              <a:solidFill>
                <a:schemeClr val="accent5">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sp>
            <p:nvSpPr>
              <p:cNvPr id="17" name="TextBox 16">
                <a:extLst>
                  <a:ext uri="{FF2B5EF4-FFF2-40B4-BE49-F238E27FC236}">
                    <a16:creationId xmlns:a16="http://schemas.microsoft.com/office/drawing/2014/main" id="{60DE3359-62BA-C3B5-18F7-F0914AD9D917}"/>
                  </a:ext>
                </a:extLst>
              </p:cNvPr>
              <p:cNvSpPr txBox="1"/>
              <p:nvPr/>
            </p:nvSpPr>
            <p:spPr>
              <a:xfrm>
                <a:off x="4350752" y="2166394"/>
                <a:ext cx="3948772" cy="610167"/>
              </a:xfrm>
              <a:prstGeom prst="rect">
                <a:avLst/>
              </a:prstGeom>
              <a:noFill/>
            </p:spPr>
            <p:txBody>
              <a:bodyPr wrap="square">
                <a:spAutoFit/>
              </a:bodyPr>
              <a:lstStyle/>
              <a:p>
                <a:pPr lvl="2">
                  <a:lnSpc>
                    <a:spcPct val="115000"/>
                  </a:lnSpc>
                </a:pPr>
                <a:r>
                  <a:rPr lang="en-US" sz="1500" b="1" kern="100">
                    <a:latin typeface="Arial"/>
                    <a:ea typeface="Aptos" panose="020B0004020202020204" pitchFamily="34" charset="0"/>
                    <a:cs typeface="Arial"/>
                  </a:rPr>
                  <a:t>Improving care provided at primary care practices</a:t>
                </a:r>
              </a:p>
            </p:txBody>
          </p:sp>
          <p:sp>
            <p:nvSpPr>
              <p:cNvPr id="18" name="TextBox 17">
                <a:extLst>
                  <a:ext uri="{FF2B5EF4-FFF2-40B4-BE49-F238E27FC236}">
                    <a16:creationId xmlns:a16="http://schemas.microsoft.com/office/drawing/2014/main" id="{1906F6D9-AB9E-C102-5375-DB47B920B8A1}"/>
                  </a:ext>
                </a:extLst>
              </p:cNvPr>
              <p:cNvSpPr txBox="1"/>
              <p:nvPr/>
            </p:nvSpPr>
            <p:spPr>
              <a:xfrm>
                <a:off x="3965945" y="2789352"/>
                <a:ext cx="4523564" cy="1141082"/>
              </a:xfrm>
              <a:prstGeom prst="rect">
                <a:avLst/>
              </a:prstGeom>
              <a:noFill/>
            </p:spPr>
            <p:txBody>
              <a:bodyPr wrap="square">
                <a:spAutoFit/>
              </a:bodyPr>
              <a:lstStyle/>
              <a:p>
                <a:pPr lvl="2">
                  <a:lnSpc>
                    <a:spcPct val="115000"/>
                  </a:lnSpc>
                </a:pPr>
                <a:r>
                  <a:rPr lang="en-US" sz="1500" kern="100">
                    <a:latin typeface="Arial"/>
                    <a:ea typeface="Aptos" panose="020B0004020202020204" pitchFamily="34" charset="0"/>
                    <a:cs typeface="Arial"/>
                  </a:rPr>
                  <a:t>Of practices that continued in the program from 2023 to 2025, </a:t>
                </a:r>
                <a:r>
                  <a:rPr lang="en-US" sz="1500" b="1" kern="100">
                    <a:solidFill>
                      <a:schemeClr val="accent5"/>
                    </a:solidFill>
                    <a:latin typeface="Arial"/>
                    <a:ea typeface="Aptos" panose="020B0004020202020204" pitchFamily="34" charset="0"/>
                    <a:cs typeface="Arial"/>
                  </a:rPr>
                  <a:t>201 practices (20%) increased their Tier designation</a:t>
                </a:r>
                <a:r>
                  <a:rPr lang="en-US" sz="1500" kern="100">
                    <a:solidFill>
                      <a:schemeClr val="accent5"/>
                    </a:solidFill>
                    <a:latin typeface="Arial"/>
                    <a:ea typeface="Aptos" panose="020B0004020202020204" pitchFamily="34" charset="0"/>
                    <a:cs typeface="Arial"/>
                  </a:rPr>
                  <a:t>.</a:t>
                </a:r>
              </a:p>
            </p:txBody>
          </p:sp>
          <p:grpSp>
            <p:nvGrpSpPr>
              <p:cNvPr id="39" name="Group 38">
                <a:extLst>
                  <a:ext uri="{FF2B5EF4-FFF2-40B4-BE49-F238E27FC236}">
                    <a16:creationId xmlns:a16="http://schemas.microsoft.com/office/drawing/2014/main" id="{8EA5205E-7DFA-E8E0-9FAC-D991A918801E}"/>
                  </a:ext>
                </a:extLst>
              </p:cNvPr>
              <p:cNvGrpSpPr/>
              <p:nvPr/>
            </p:nvGrpSpPr>
            <p:grpSpPr>
              <a:xfrm>
                <a:off x="4587449" y="2039941"/>
                <a:ext cx="630068" cy="630068"/>
                <a:chOff x="552235" y="3665659"/>
                <a:chExt cx="630068" cy="630068"/>
              </a:xfrm>
            </p:grpSpPr>
            <p:sp>
              <p:nvSpPr>
                <p:cNvPr id="38" name="Oval 37">
                  <a:extLst>
                    <a:ext uri="{FF2B5EF4-FFF2-40B4-BE49-F238E27FC236}">
                      <a16:creationId xmlns:a16="http://schemas.microsoft.com/office/drawing/2014/main" id="{A89905A3-9838-E394-6927-32841257E72E}"/>
                    </a:ext>
                  </a:extLst>
                </p:cNvPr>
                <p:cNvSpPr/>
                <p:nvPr/>
              </p:nvSpPr>
              <p:spPr>
                <a:xfrm>
                  <a:off x="552235" y="3665659"/>
                  <a:ext cx="630068" cy="630068"/>
                </a:xfrm>
                <a:prstGeom prst="ellipse">
                  <a:avLst/>
                </a:prstGeom>
                <a:solidFill>
                  <a:schemeClr val="accent5"/>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pic>
              <p:nvPicPr>
                <p:cNvPr id="31" name="Graphic 30" descr="Care with solid fill">
                  <a:extLst>
                    <a:ext uri="{FF2B5EF4-FFF2-40B4-BE49-F238E27FC236}">
                      <a16:creationId xmlns:a16="http://schemas.microsoft.com/office/drawing/2014/main" id="{F12B9FB5-2E9C-383B-A5E0-8261166C8F3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34419" y="3739959"/>
                  <a:ext cx="455070" cy="455070"/>
                </a:xfrm>
                <a:prstGeom prst="rect">
                  <a:avLst/>
                </a:prstGeom>
              </p:spPr>
            </p:pic>
          </p:grpSp>
        </p:grpSp>
        <p:grpSp>
          <p:nvGrpSpPr>
            <p:cNvPr id="8" name="Group 7">
              <a:extLst>
                <a:ext uri="{FF2B5EF4-FFF2-40B4-BE49-F238E27FC236}">
                  <a16:creationId xmlns:a16="http://schemas.microsoft.com/office/drawing/2014/main" id="{60EE52C7-3891-3250-2A30-A509098B5B3D}"/>
                </a:ext>
              </a:extLst>
            </p:cNvPr>
            <p:cNvGrpSpPr/>
            <p:nvPr/>
          </p:nvGrpSpPr>
          <p:grpSpPr>
            <a:xfrm>
              <a:off x="4121218" y="4283124"/>
              <a:ext cx="4368290" cy="2000377"/>
              <a:chOff x="4121218" y="4136820"/>
              <a:chExt cx="4368290" cy="2000377"/>
            </a:xfrm>
          </p:grpSpPr>
          <p:sp>
            <p:nvSpPr>
              <p:cNvPr id="19" name="Rectangle 18">
                <a:extLst>
                  <a:ext uri="{FF2B5EF4-FFF2-40B4-BE49-F238E27FC236}">
                    <a16:creationId xmlns:a16="http://schemas.microsoft.com/office/drawing/2014/main" id="{420F340F-BC6C-840D-7638-B045B23B5751}"/>
                  </a:ext>
                </a:extLst>
              </p:cNvPr>
              <p:cNvSpPr/>
              <p:nvPr/>
            </p:nvSpPr>
            <p:spPr>
              <a:xfrm>
                <a:off x="4727133" y="4239936"/>
                <a:ext cx="3762375" cy="1897261"/>
              </a:xfrm>
              <a:prstGeom prst="rect">
                <a:avLst/>
              </a:prstGeom>
              <a:solidFill>
                <a:srgbClr val="F6D8B8"/>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sp>
            <p:nvSpPr>
              <p:cNvPr id="20" name="TextBox 19">
                <a:extLst>
                  <a:ext uri="{FF2B5EF4-FFF2-40B4-BE49-F238E27FC236}">
                    <a16:creationId xmlns:a16="http://schemas.microsoft.com/office/drawing/2014/main" id="{E5598E76-D8C3-9254-DE78-DB2532E01A33}"/>
                  </a:ext>
                </a:extLst>
              </p:cNvPr>
              <p:cNvSpPr txBox="1"/>
              <p:nvPr/>
            </p:nvSpPr>
            <p:spPr>
              <a:xfrm>
                <a:off x="4332550" y="4282820"/>
                <a:ext cx="4054758" cy="610167"/>
              </a:xfrm>
              <a:prstGeom prst="rect">
                <a:avLst/>
              </a:prstGeom>
              <a:noFill/>
            </p:spPr>
            <p:txBody>
              <a:bodyPr wrap="square">
                <a:spAutoFit/>
              </a:bodyPr>
              <a:lstStyle/>
              <a:p>
                <a:pPr lvl="2">
                  <a:lnSpc>
                    <a:spcPct val="115000"/>
                  </a:lnSpc>
                </a:pPr>
                <a:r>
                  <a:rPr lang="en-US" sz="1500" b="1" kern="100">
                    <a:latin typeface="Arial"/>
                    <a:ea typeface="Aptos" panose="020B0004020202020204" pitchFamily="34" charset="0"/>
                    <a:cs typeface="Arial"/>
                  </a:rPr>
                  <a:t>Increasing investment in primary care over time</a:t>
                </a:r>
              </a:p>
            </p:txBody>
          </p:sp>
          <p:sp>
            <p:nvSpPr>
              <p:cNvPr id="21" name="TextBox 20">
                <a:extLst>
                  <a:ext uri="{FF2B5EF4-FFF2-40B4-BE49-F238E27FC236}">
                    <a16:creationId xmlns:a16="http://schemas.microsoft.com/office/drawing/2014/main" id="{D5846C09-9C07-C646-6BC9-C198CE09892F}"/>
                  </a:ext>
                </a:extLst>
              </p:cNvPr>
              <p:cNvSpPr txBox="1"/>
              <p:nvPr/>
            </p:nvSpPr>
            <p:spPr>
              <a:xfrm>
                <a:off x="4121218" y="4912888"/>
                <a:ext cx="4350751" cy="1131592"/>
              </a:xfrm>
              <a:prstGeom prst="rect">
                <a:avLst/>
              </a:prstGeom>
              <a:noFill/>
            </p:spPr>
            <p:txBody>
              <a:bodyPr wrap="square">
                <a:spAutoFit/>
              </a:bodyPr>
              <a:lstStyle/>
              <a:p>
                <a:pPr lvl="2">
                  <a:lnSpc>
                    <a:spcPct val="115000"/>
                  </a:lnSpc>
                </a:pPr>
                <a:r>
                  <a:rPr lang="en-US" sz="1500" kern="100">
                    <a:latin typeface="Arial"/>
                    <a:ea typeface="Aptos" panose="020B0004020202020204" pitchFamily="34" charset="0"/>
                    <a:cs typeface="Arial"/>
                  </a:rPr>
                  <a:t>Between 2023 and 2025, MassHealth has </a:t>
                </a:r>
                <a:r>
                  <a:rPr lang="en-US" sz="1500" b="1" kern="100">
                    <a:solidFill>
                      <a:srgbClr val="FF9201"/>
                    </a:solidFill>
                    <a:latin typeface="Arial"/>
                    <a:ea typeface="Aptos" panose="020B0004020202020204" pitchFamily="34" charset="0"/>
                    <a:cs typeface="Arial"/>
                  </a:rPr>
                  <a:t>increased overall primary care spend by over $150 million per year</a:t>
                </a:r>
                <a:r>
                  <a:rPr lang="en-US" sz="1500" kern="100">
                    <a:solidFill>
                      <a:srgbClr val="FF9201"/>
                    </a:solidFill>
                    <a:latin typeface="Arial"/>
                    <a:ea typeface="Aptos" panose="020B0004020202020204" pitchFamily="34" charset="0"/>
                    <a:cs typeface="Arial"/>
                  </a:rPr>
                  <a:t>.</a:t>
                </a:r>
              </a:p>
            </p:txBody>
          </p:sp>
          <p:grpSp>
            <p:nvGrpSpPr>
              <p:cNvPr id="41" name="Group 40">
                <a:extLst>
                  <a:ext uri="{FF2B5EF4-FFF2-40B4-BE49-F238E27FC236}">
                    <a16:creationId xmlns:a16="http://schemas.microsoft.com/office/drawing/2014/main" id="{C4725EF3-039C-1704-BC26-739A3F7D3259}"/>
                  </a:ext>
                </a:extLst>
              </p:cNvPr>
              <p:cNvGrpSpPr/>
              <p:nvPr/>
            </p:nvGrpSpPr>
            <p:grpSpPr>
              <a:xfrm>
                <a:off x="4587449" y="4136820"/>
                <a:ext cx="630068" cy="630068"/>
                <a:chOff x="3286850" y="3236485"/>
                <a:chExt cx="630068" cy="630068"/>
              </a:xfrm>
            </p:grpSpPr>
            <p:sp>
              <p:nvSpPr>
                <p:cNvPr id="40" name="Oval 39">
                  <a:extLst>
                    <a:ext uri="{FF2B5EF4-FFF2-40B4-BE49-F238E27FC236}">
                      <a16:creationId xmlns:a16="http://schemas.microsoft.com/office/drawing/2014/main" id="{411AD244-205E-740B-CBF4-A34A4B7EB7BE}"/>
                    </a:ext>
                  </a:extLst>
                </p:cNvPr>
                <p:cNvSpPr/>
                <p:nvPr/>
              </p:nvSpPr>
              <p:spPr>
                <a:xfrm>
                  <a:off x="3286850" y="3236485"/>
                  <a:ext cx="630068" cy="630068"/>
                </a:xfrm>
                <a:prstGeom prst="ellipse">
                  <a:avLst/>
                </a:prstGeom>
                <a:solidFill>
                  <a:srgbClr val="E9713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pic>
              <p:nvPicPr>
                <p:cNvPr id="33" name="Graphic 32" descr="Piggy Bank with solid fill">
                  <a:extLst>
                    <a:ext uri="{FF2B5EF4-FFF2-40B4-BE49-F238E27FC236}">
                      <a16:creationId xmlns:a16="http://schemas.microsoft.com/office/drawing/2014/main" id="{CF29C270-EFAB-BEC7-1E4B-8A1C87AEED26}"/>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3349972" y="3292442"/>
                  <a:ext cx="522876" cy="522876"/>
                </a:xfrm>
                <a:prstGeom prst="rect">
                  <a:avLst/>
                </a:prstGeom>
              </p:spPr>
            </p:pic>
          </p:grpSp>
        </p:grpSp>
      </p:grpSp>
    </p:spTree>
    <p:extLst>
      <p:ext uri="{BB962C8B-B14F-4D97-AF65-F5344CB8AC3E}">
        <p14:creationId xmlns:p14="http://schemas.microsoft.com/office/powerpoint/2010/main" val="4191533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12B0309-8A3D-B847-9256-184EBCE10460}"/>
              </a:ext>
            </a:extLst>
          </p:cNvPr>
          <p:cNvSpPr txBox="1">
            <a:spLocks noGrp="1"/>
          </p:cNvSpPr>
          <p:nvPr>
            <p:ph type="title" idx="4294967295"/>
          </p:nvPr>
        </p:nvSpPr>
        <p:spPr bwMode="auto">
          <a:xfrm>
            <a:off x="273177" y="137081"/>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Advancing health equity </a:t>
            </a:r>
          </a:p>
        </p:txBody>
      </p:sp>
      <p:sp>
        <p:nvSpPr>
          <p:cNvPr id="12" name="Title 1">
            <a:extLst>
              <a:ext uri="{FF2B5EF4-FFF2-40B4-BE49-F238E27FC236}">
                <a16:creationId xmlns:a16="http://schemas.microsoft.com/office/drawing/2014/main" id="{044B8F10-4BB7-FF4D-9B29-5B5FD0D140D3}"/>
              </a:ext>
            </a:extLst>
          </p:cNvPr>
          <p:cNvSpPr txBox="1">
            <a:spLocks/>
          </p:cNvSpPr>
          <p:nvPr/>
        </p:nvSpPr>
        <p:spPr bwMode="auto">
          <a:xfrm>
            <a:off x="266979" y="539308"/>
            <a:ext cx="11242238"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9525" lvl="1">
              <a:spcAft>
                <a:spcPts val="600"/>
              </a:spcAft>
            </a:pPr>
            <a:r>
              <a:rPr lang="en-US" sz="1600" i="1">
                <a:solidFill>
                  <a:srgbClr val="002060"/>
                </a:solidFill>
                <a:latin typeface="Arial"/>
                <a:ea typeface="Calibri" panose="020F0502020204030204" pitchFamily="34" charset="0"/>
                <a:cs typeface="Arial" panose="020B0604020202020204" pitchFamily="34" charset="0"/>
              </a:rPr>
              <a:t>The 1115 demonstration authorizes significant investments and policies to advance health equity</a:t>
            </a:r>
            <a:endParaRPr lang="en-US" sz="1600" i="1" kern="0">
              <a:solidFill>
                <a:srgbClr val="002060"/>
              </a:solidFill>
            </a:endParaRPr>
          </a:p>
        </p:txBody>
      </p:sp>
      <p:cxnSp>
        <p:nvCxnSpPr>
          <p:cNvPr id="66" name="Straight Connector 65">
            <a:extLst>
              <a:ext uri="{FF2B5EF4-FFF2-40B4-BE49-F238E27FC236}">
                <a16:creationId xmlns:a16="http://schemas.microsoft.com/office/drawing/2014/main" id="{D166D943-8940-478E-AB97-4A493CCB7DAA}"/>
              </a:ext>
              <a:ext uri="{C183D7F6-B498-43B3-948B-1728B52AA6E4}">
                <adec:decorative xmlns:adec="http://schemas.microsoft.com/office/drawing/2017/decorative" val="1"/>
              </a:ext>
            </a:extLst>
          </p:cNvPr>
          <p:cNvCxnSpPr/>
          <p:nvPr/>
        </p:nvCxnSpPr>
        <p:spPr>
          <a:xfrm>
            <a:off x="1756135" y="973833"/>
            <a:ext cx="8686287" cy="0"/>
          </a:xfrm>
          <a:prstGeom prst="line">
            <a:avLst/>
          </a:prstGeom>
          <a:noFill/>
          <a:ln w="9525" cap="flat" cmpd="sng" algn="ctr">
            <a:solidFill>
              <a:srgbClr val="000000"/>
            </a:solidFill>
            <a:prstDash val="solid"/>
          </a:ln>
          <a:effectLst/>
        </p:spPr>
      </p:cxnSp>
      <p:sp>
        <p:nvSpPr>
          <p:cNvPr id="13" name="Text Placeholder 5">
            <a:extLst>
              <a:ext uri="{FF2B5EF4-FFF2-40B4-BE49-F238E27FC236}">
                <a16:creationId xmlns:a16="http://schemas.microsoft.com/office/drawing/2014/main" id="{9F3EF169-03D5-425C-BE6F-55F9E5CB8459}"/>
              </a:ext>
            </a:extLst>
          </p:cNvPr>
          <p:cNvSpPr txBox="1">
            <a:spLocks/>
          </p:cNvSpPr>
          <p:nvPr/>
        </p:nvSpPr>
        <p:spPr>
          <a:xfrm>
            <a:off x="441568" y="1173290"/>
            <a:ext cx="1593821" cy="5070943"/>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defTabSz="911013">
              <a:spcAft>
                <a:spcPts val="1200"/>
              </a:spcAft>
              <a:tabLst>
                <a:tab pos="857068" algn="l"/>
              </a:tabLst>
              <a:defRPr/>
            </a:pPr>
            <a:r>
              <a:rPr lang="en-US" sz="1600" b="1" dirty="0">
                <a:solidFill>
                  <a:srgbClr val="002060"/>
                </a:solidFill>
                <a:ea typeface="Calibri" panose="020F0502020204030204" pitchFamily="34" charset="0"/>
              </a:rPr>
              <a:t>Goal 3: Advance health equity, with a focus on health-related social needs, maternal health, and justice-involved populations</a:t>
            </a:r>
          </a:p>
        </p:txBody>
      </p:sp>
      <p:sp>
        <p:nvSpPr>
          <p:cNvPr id="11" name="Text Placeholder 9">
            <a:extLst>
              <a:ext uri="{FF2B5EF4-FFF2-40B4-BE49-F238E27FC236}">
                <a16:creationId xmlns:a16="http://schemas.microsoft.com/office/drawing/2014/main" id="{6CCBAF78-6143-41B4-A2A8-06A2556946C2}"/>
              </a:ext>
            </a:extLst>
          </p:cNvPr>
          <p:cNvSpPr txBox="1">
            <a:spLocks/>
          </p:cNvSpPr>
          <p:nvPr/>
        </p:nvSpPr>
        <p:spPr>
          <a:xfrm>
            <a:off x="2130113" y="1179725"/>
            <a:ext cx="9877007" cy="4878252"/>
          </a:xfrm>
          <a:prstGeom prst="rect">
            <a:avLst/>
          </a:prstGeom>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0035" indent="-280035">
              <a:spcBef>
                <a:spcPts val="0"/>
              </a:spcBef>
              <a:spcAft>
                <a:spcPts val="588"/>
              </a:spcAft>
              <a:buFont typeface="Wingdings,Sans-Serif" panose="05000000000000000000" pitchFamily="2" charset="2"/>
              <a:buChar char="§"/>
              <a:defRPr/>
            </a:pPr>
            <a:r>
              <a:rPr lang="en-US" sz="1400" dirty="0">
                <a:latin typeface="+mj-lt"/>
                <a:cs typeface="Arial"/>
              </a:rPr>
              <a:t>The </a:t>
            </a:r>
            <a:r>
              <a:rPr lang="en-US" sz="1400" b="1" dirty="0">
                <a:solidFill>
                  <a:srgbClr val="002060"/>
                </a:solidFill>
                <a:latin typeface="+mj-lt"/>
                <a:cs typeface="Arial"/>
              </a:rPr>
              <a:t>Quality and Equity Incentives Program (QEIP) incentivizes 21 managed care entities, 20 community behavioral health centers, and 58 acute care hospitals to reduce disparities in quality and access</a:t>
            </a:r>
            <a:r>
              <a:rPr lang="en-US" sz="1400" dirty="0">
                <a:latin typeface="+mj-lt"/>
                <a:cs typeface="Arial"/>
              </a:rPr>
              <a:t>, accounting for members' clinical and social risk. </a:t>
            </a:r>
            <a:r>
              <a:rPr lang="en-US" sz="1400" dirty="0">
                <a:latin typeface="+mj-lt"/>
                <a:ea typeface="Calibri"/>
                <a:cs typeface="Arial"/>
              </a:rPr>
              <a:t>The</a:t>
            </a:r>
            <a:r>
              <a:rPr lang="en-US" sz="1400" dirty="0">
                <a:solidFill>
                  <a:srgbClr val="000000"/>
                </a:solidFill>
                <a:latin typeface="+mj-lt"/>
                <a:ea typeface="Calibri"/>
                <a:cs typeface="Arial"/>
              </a:rPr>
              <a:t> 1115 Demonstration authorizes the Hospital QEIP (HQEIP).</a:t>
            </a:r>
            <a:r>
              <a:rPr lang="en-US" sz="1400" b="1" dirty="0">
                <a:solidFill>
                  <a:srgbClr val="002060"/>
                </a:solidFill>
                <a:latin typeface="+mj-lt"/>
                <a:ea typeface="Calibri"/>
                <a:cs typeface="Arial"/>
              </a:rPr>
              <a:t> In 2024, </a:t>
            </a:r>
            <a:endParaRPr lang="en-US" sz="1400" b="1" strike="sngStrike" dirty="0">
              <a:solidFill>
                <a:srgbClr val="FF0000"/>
              </a:solidFill>
              <a:latin typeface="+mj-lt"/>
              <a:ea typeface="Calibri"/>
              <a:cs typeface="Arial"/>
            </a:endParaRPr>
          </a:p>
          <a:p>
            <a:pPr marL="834390" lvl="1" indent="-280035">
              <a:spcBef>
                <a:spcPts val="0"/>
              </a:spcBef>
              <a:spcAft>
                <a:spcPts val="588"/>
              </a:spcAft>
              <a:buFont typeface="Wingdings,Sans-Serif" panose="05000000000000000000" pitchFamily="2" charset="2"/>
              <a:buChar char="§"/>
              <a:defRPr/>
            </a:pPr>
            <a:r>
              <a:rPr lang="en-US" sz="1400" dirty="0">
                <a:highlight>
                  <a:srgbClr val="FFFFFF"/>
                </a:highlight>
                <a:latin typeface="+mj-lt"/>
                <a:ea typeface="Calibri"/>
                <a:cs typeface="Arial"/>
              </a:rPr>
              <a:t>Over half of hospitals exceeded an 80% completeness rate for </a:t>
            </a:r>
            <a:r>
              <a:rPr lang="en-US" sz="1400" b="1" dirty="0">
                <a:solidFill>
                  <a:srgbClr val="002060"/>
                </a:solidFill>
                <a:highlight>
                  <a:srgbClr val="FFFFFF"/>
                </a:highlight>
                <a:latin typeface="+mj-lt"/>
                <a:ea typeface="Calibri"/>
                <a:cs typeface="Arial"/>
              </a:rPr>
              <a:t>self-reported race and ethnicity data</a:t>
            </a:r>
            <a:r>
              <a:rPr lang="en-US" sz="1400" dirty="0">
                <a:highlight>
                  <a:srgbClr val="FFFFFF"/>
                </a:highlight>
                <a:latin typeface="+mj-lt"/>
                <a:ea typeface="Calibri"/>
                <a:cs typeface="Arial"/>
              </a:rPr>
              <a:t>. The average </a:t>
            </a:r>
            <a:r>
              <a:rPr lang="en-US" sz="1400" b="1" dirty="0">
                <a:solidFill>
                  <a:srgbClr val="002060"/>
                </a:solidFill>
                <a:highlight>
                  <a:srgbClr val="FFFFFF"/>
                </a:highlight>
                <a:latin typeface="+mj-lt"/>
                <a:ea typeface="Calibri"/>
                <a:cs typeface="Arial"/>
              </a:rPr>
              <a:t>self-reported written/spoken language</a:t>
            </a:r>
            <a:r>
              <a:rPr lang="en-US" sz="1400" dirty="0">
                <a:highlight>
                  <a:srgbClr val="FFFFFF"/>
                </a:highlight>
                <a:latin typeface="+mj-lt"/>
                <a:ea typeface="Calibri"/>
                <a:cs typeface="Arial"/>
              </a:rPr>
              <a:t> completeness rate was 65%. </a:t>
            </a:r>
            <a:endParaRPr lang="en-US" sz="1400" strike="sngStrike" dirty="0">
              <a:solidFill>
                <a:srgbClr val="FF0000"/>
              </a:solidFill>
              <a:highlight>
                <a:srgbClr val="FFFFFF"/>
              </a:highlight>
              <a:latin typeface="+mj-lt"/>
              <a:ea typeface="Calibri"/>
              <a:cs typeface="Arial"/>
            </a:endParaRPr>
          </a:p>
          <a:p>
            <a:pPr marL="834390" lvl="1" indent="-280035">
              <a:spcBef>
                <a:spcPts val="0"/>
              </a:spcBef>
              <a:spcAft>
                <a:spcPts val="588"/>
              </a:spcAft>
              <a:buFont typeface="Wingdings,Sans-Serif" panose="05000000000000000000" pitchFamily="2" charset="2"/>
              <a:buChar char="§"/>
              <a:defRPr/>
            </a:pPr>
            <a:r>
              <a:rPr lang="en-US" sz="1400" dirty="0">
                <a:highlight>
                  <a:srgbClr val="FFFFFF"/>
                </a:highlight>
                <a:latin typeface="+mj-lt"/>
                <a:ea typeface="Calibri"/>
                <a:cs typeface="Arial"/>
              </a:rPr>
              <a:t>The average</a:t>
            </a:r>
            <a:r>
              <a:rPr lang="en-US" sz="1400" dirty="0">
                <a:solidFill>
                  <a:srgbClr val="002060"/>
                </a:solidFill>
                <a:highlight>
                  <a:srgbClr val="FFFFFF"/>
                </a:highlight>
                <a:latin typeface="+mj-lt"/>
                <a:ea typeface="Calibri"/>
                <a:cs typeface="Arial"/>
              </a:rPr>
              <a:t> </a:t>
            </a:r>
            <a:r>
              <a:rPr lang="en-US" sz="1400" b="1" dirty="0">
                <a:solidFill>
                  <a:srgbClr val="002060"/>
                </a:solidFill>
                <a:highlight>
                  <a:srgbClr val="FFFFFF"/>
                </a:highlight>
                <a:latin typeface="+mj-lt"/>
                <a:ea typeface="Calibri"/>
                <a:cs typeface="Arial"/>
              </a:rPr>
              <a:t>Health Related Social Needs (HRSN)</a:t>
            </a:r>
            <a:r>
              <a:rPr lang="en-US" sz="1400" dirty="0">
                <a:highlight>
                  <a:srgbClr val="FFFFFF"/>
                </a:highlight>
                <a:latin typeface="+mj-lt"/>
                <a:ea typeface="Calibri"/>
                <a:cs typeface="Arial"/>
              </a:rPr>
              <a:t> screening rate for hospitals was 66%.</a:t>
            </a:r>
            <a:endParaRPr lang="en-US" sz="1400" strike="sngStrike" dirty="0">
              <a:solidFill>
                <a:srgbClr val="FF0000"/>
              </a:solidFill>
              <a:highlight>
                <a:srgbClr val="FFFFFF"/>
              </a:highlight>
              <a:latin typeface="+mj-lt"/>
              <a:ea typeface="Calibri"/>
              <a:cs typeface="Arial"/>
            </a:endParaRPr>
          </a:p>
          <a:p>
            <a:pPr marL="834390" lvl="1" indent="-280035">
              <a:spcBef>
                <a:spcPts val="0"/>
              </a:spcBef>
              <a:spcAft>
                <a:spcPts val="588"/>
              </a:spcAft>
              <a:buFont typeface="Wingdings,Sans-Serif" panose="05000000000000000000" pitchFamily="2" charset="2"/>
              <a:buChar char="§"/>
              <a:defRPr/>
            </a:pPr>
            <a:r>
              <a:rPr lang="en-US" sz="1400" dirty="0">
                <a:highlight>
                  <a:srgbClr val="FFFFFF"/>
                </a:highlight>
                <a:latin typeface="+mj-lt"/>
                <a:ea typeface="Calibri"/>
                <a:cs typeface="Arial"/>
              </a:rPr>
              <a:t>Through collaboration between hospitals and ACOs, 47 Performance Improvement Projects related to</a:t>
            </a:r>
            <a:r>
              <a:rPr lang="en-US" sz="1400" b="1" dirty="0">
                <a:highlight>
                  <a:srgbClr val="FFFFFF"/>
                </a:highlight>
                <a:latin typeface="+mj-lt"/>
                <a:ea typeface="Calibri"/>
                <a:cs typeface="Arial"/>
              </a:rPr>
              <a:t> </a:t>
            </a:r>
            <a:r>
              <a:rPr lang="en-US" sz="1400" b="1" dirty="0">
                <a:solidFill>
                  <a:srgbClr val="002060"/>
                </a:solidFill>
                <a:highlight>
                  <a:srgbClr val="FFFFFF"/>
                </a:highlight>
                <a:latin typeface="+mj-lt"/>
                <a:ea typeface="Calibri"/>
                <a:cs typeface="Arial"/>
              </a:rPr>
              <a:t>maternal health</a:t>
            </a:r>
            <a:r>
              <a:rPr lang="en-US" sz="1400" dirty="0">
                <a:highlight>
                  <a:srgbClr val="FFFFFF"/>
                </a:highlight>
                <a:latin typeface="+mj-lt"/>
                <a:ea typeface="Calibri"/>
                <a:cs typeface="Arial"/>
              </a:rPr>
              <a:t> are underway, addressing issues such as maternal hypertension, prenatal anemia, reducing unnecessary C-sections, and postpartum hemorrhage.</a:t>
            </a:r>
            <a:endParaRPr lang="en-US" sz="1400" dirty="0">
              <a:latin typeface="+mj-lt"/>
              <a:ea typeface="Calibri"/>
              <a:cs typeface="Arial"/>
            </a:endParaRPr>
          </a:p>
          <a:p>
            <a:pPr marL="834390" lvl="1" indent="-280035">
              <a:spcBef>
                <a:spcPts val="0"/>
              </a:spcBef>
              <a:spcAft>
                <a:spcPts val="588"/>
              </a:spcAft>
              <a:buFont typeface="Wingdings,Sans-Serif" panose="05000000000000000000" pitchFamily="2" charset="2"/>
              <a:buChar char="§"/>
              <a:defRPr/>
            </a:pPr>
            <a:r>
              <a:rPr lang="en-US" sz="1400" dirty="0">
                <a:solidFill>
                  <a:srgbClr val="000000"/>
                </a:solidFill>
                <a:highlight>
                  <a:srgbClr val="FFFFFF"/>
                </a:highlight>
                <a:latin typeface="+mj-lt"/>
                <a:ea typeface="Calibri"/>
                <a:cs typeface="Arial"/>
              </a:rPr>
              <a:t>Screening</a:t>
            </a:r>
            <a:r>
              <a:rPr lang="en-US" sz="1400" dirty="0">
                <a:highlight>
                  <a:srgbClr val="FFFFFF"/>
                </a:highlight>
                <a:latin typeface="+mj-lt"/>
                <a:ea typeface="Calibri"/>
                <a:cs typeface="Arial"/>
              </a:rPr>
              <a:t> rates for an</a:t>
            </a:r>
            <a:r>
              <a:rPr lang="en-US" sz="1400" b="1" dirty="0">
                <a:solidFill>
                  <a:srgbClr val="002060"/>
                </a:solidFill>
                <a:highlight>
                  <a:srgbClr val="FFFFFF"/>
                </a:highlight>
                <a:latin typeface="+mj-lt"/>
                <a:ea typeface="Calibri"/>
                <a:cs typeface="Arial"/>
              </a:rPr>
              <a:t> accommodation need related to a disability</a:t>
            </a:r>
            <a:r>
              <a:rPr lang="en-US" sz="1400" dirty="0">
                <a:highlight>
                  <a:srgbClr val="FFFFFF"/>
                </a:highlight>
                <a:latin typeface="+mj-lt"/>
                <a:ea typeface="Calibri"/>
                <a:cs typeface="Arial"/>
              </a:rPr>
              <a:t> for hospitals averaged 47% and most hospitals are documenting accommodation needs</a:t>
            </a:r>
            <a:r>
              <a:rPr lang="en-US" sz="1400" dirty="0">
                <a:solidFill>
                  <a:srgbClr val="000000"/>
                </a:solidFill>
                <a:highlight>
                  <a:srgbClr val="FFFFFF"/>
                </a:highlight>
                <a:latin typeface="+mj-lt"/>
                <a:ea typeface="Calibri"/>
                <a:cs typeface="Arial"/>
              </a:rPr>
              <a:t>.</a:t>
            </a:r>
            <a:r>
              <a:rPr lang="en-US" sz="1400" dirty="0">
                <a:highlight>
                  <a:srgbClr val="FFFFFF"/>
                </a:highlight>
                <a:latin typeface="+mj-lt"/>
                <a:ea typeface="Calibri"/>
                <a:cs typeface="Arial"/>
              </a:rPr>
              <a:t>  </a:t>
            </a:r>
            <a:endParaRPr lang="en-US" sz="1400" dirty="0">
              <a:latin typeface="+mj-lt"/>
              <a:cs typeface="Arial"/>
            </a:endParaRPr>
          </a:p>
          <a:p>
            <a:pPr marL="280035" indent="-280035">
              <a:spcBef>
                <a:spcPts val="0"/>
              </a:spcBef>
              <a:spcAft>
                <a:spcPts val="588"/>
              </a:spcAft>
              <a:buFont typeface="Wingdings,Sans-Serif" panose="05000000000000000000" pitchFamily="2" charset="2"/>
              <a:buChar char="§"/>
              <a:defRPr/>
            </a:pPr>
            <a:r>
              <a:rPr lang="en-US" sz="1400" dirty="0">
                <a:latin typeface="+mj-lt"/>
                <a:cs typeface="Arial"/>
              </a:rPr>
              <a:t>MassHealth continues to w</a:t>
            </a:r>
            <a:r>
              <a:rPr lang="en-US" sz="1400" dirty="0">
                <a:solidFill>
                  <a:srgbClr val="000000"/>
                </a:solidFill>
                <a:latin typeface="+mj-lt"/>
                <a:cs typeface="Arial"/>
              </a:rPr>
              <a:t>ork closely with justice partners and other stakeholders on planning for implementation of the </a:t>
            </a:r>
            <a:r>
              <a:rPr lang="en-US" sz="1400" b="1" dirty="0">
                <a:solidFill>
                  <a:srgbClr val="002060"/>
                </a:solidFill>
                <a:latin typeface="+mj-lt"/>
                <a:cs typeface="Arial"/>
              </a:rPr>
              <a:t>Reentry Demonstration </a:t>
            </a:r>
            <a:r>
              <a:rPr lang="en-US" sz="1400" dirty="0">
                <a:latin typeface="+mj-lt"/>
                <a:cs typeface="Arial"/>
              </a:rPr>
              <a:t>and anticipates launching with certain correctional facilities in 2026</a:t>
            </a:r>
          </a:p>
          <a:p>
            <a:pPr marL="280035" indent="-280035">
              <a:spcBef>
                <a:spcPts val="0"/>
              </a:spcBef>
              <a:spcAft>
                <a:spcPts val="588"/>
              </a:spcAft>
              <a:buFont typeface="Wingdings,Sans-Serif" panose="05000000000000000000" pitchFamily="2" charset="2"/>
              <a:buChar char="§"/>
              <a:defRPr/>
            </a:pPr>
            <a:r>
              <a:rPr lang="en-US" sz="1400" dirty="0">
                <a:latin typeface="+mj-lt"/>
                <a:cs typeface="Arial"/>
              </a:rPr>
              <a:t>Launched </a:t>
            </a:r>
            <a:r>
              <a:rPr lang="en-US" sz="1400" b="1" dirty="0">
                <a:solidFill>
                  <a:srgbClr val="002060"/>
                </a:solidFill>
                <a:latin typeface="+mj-lt"/>
                <a:cs typeface="Arial"/>
              </a:rPr>
              <a:t>Homeless Medical Respite as a new benefit </a:t>
            </a:r>
            <a:r>
              <a:rPr lang="en-US" sz="1400" dirty="0">
                <a:solidFill>
                  <a:srgbClr val="000000"/>
                </a:solidFill>
                <a:latin typeface="+mj-lt"/>
                <a:cs typeface="Arial"/>
              </a:rPr>
              <a:t>to support individuals experiencing homelessness transitioning from hospital care</a:t>
            </a:r>
            <a:r>
              <a:rPr lang="en-US" sz="1400" dirty="0">
                <a:latin typeface="+mj-lt"/>
                <a:cs typeface="Arial"/>
              </a:rPr>
              <a:t>, serving more than 100 members in 2025 </a:t>
            </a:r>
            <a:endParaRPr lang="en-US" sz="1400" dirty="0">
              <a:highlight>
                <a:srgbClr val="FFFF00"/>
              </a:highlight>
              <a:latin typeface="+mj-lt"/>
              <a:cs typeface="Arial"/>
            </a:endParaRPr>
          </a:p>
          <a:p>
            <a:pPr marL="280035" indent="-280035">
              <a:spcBef>
                <a:spcPts val="0"/>
              </a:spcBef>
              <a:spcAft>
                <a:spcPts val="588"/>
              </a:spcAft>
              <a:buFont typeface="Wingdings,Sans-Serif" panose="05000000000000000000" pitchFamily="2" charset="2"/>
              <a:buChar char="§"/>
              <a:defRPr/>
            </a:pPr>
            <a:r>
              <a:rPr lang="en-US" sz="1400" dirty="0">
                <a:latin typeface="+mj-lt"/>
                <a:cs typeface="Arial"/>
              </a:rPr>
              <a:t>As of February 2026, enrolled more than 400 diverse </a:t>
            </a:r>
            <a:r>
              <a:rPr lang="en-US" sz="1400" b="1" dirty="0">
                <a:solidFill>
                  <a:srgbClr val="002060"/>
                </a:solidFill>
                <a:latin typeface="+mj-lt"/>
                <a:cs typeface="Arial"/>
              </a:rPr>
              <a:t>doula </a:t>
            </a:r>
            <a:r>
              <a:rPr lang="en-US" sz="1400" dirty="0">
                <a:latin typeface="+mj-lt"/>
                <a:cs typeface="Arial"/>
              </a:rPr>
              <a:t>providers and served more than 4,500 unique pregnant and postpartum members*</a:t>
            </a:r>
            <a:endParaRPr lang="en-US" sz="1400" dirty="0">
              <a:latin typeface="+mj-lt"/>
              <a:cs typeface="Arial" charset="0"/>
            </a:endParaRPr>
          </a:p>
          <a:p>
            <a:pPr marL="280035" indent="-280035">
              <a:spcBef>
                <a:spcPts val="0"/>
              </a:spcBef>
              <a:spcAft>
                <a:spcPts val="588"/>
              </a:spcAft>
              <a:buFont typeface="Wingdings,Sans-Serif" panose="05000000000000000000" pitchFamily="2" charset="2"/>
              <a:buChar char="§"/>
              <a:defRPr/>
            </a:pPr>
            <a:r>
              <a:rPr lang="en-US" sz="1400" dirty="0">
                <a:latin typeface="+mj-lt"/>
                <a:cs typeface="Arial"/>
              </a:rPr>
              <a:t>Expanded coverage of</a:t>
            </a:r>
            <a:r>
              <a:rPr lang="en-US" sz="1400" dirty="0">
                <a:solidFill>
                  <a:srgbClr val="000000"/>
                </a:solidFill>
                <a:latin typeface="+mj-lt"/>
                <a:cs typeface="Arial"/>
              </a:rPr>
              <a:t> perinatal and caregiver depression screening </a:t>
            </a:r>
            <a:r>
              <a:rPr lang="en-US" sz="1400" dirty="0">
                <a:latin typeface="+mj-lt"/>
                <a:cs typeface="Arial"/>
              </a:rPr>
              <a:t>through 12 months postpartum* </a:t>
            </a:r>
            <a:endParaRPr lang="en-US" sz="1400" dirty="0">
              <a:latin typeface="+mj-lt"/>
              <a:cs typeface="Arial" charset="0"/>
            </a:endParaRPr>
          </a:p>
          <a:p>
            <a:pPr marL="280035" indent="-280035">
              <a:spcBef>
                <a:spcPts val="0"/>
              </a:spcBef>
              <a:spcAft>
                <a:spcPts val="588"/>
              </a:spcAft>
              <a:buFont typeface="Wingdings,Sans-Serif" panose="05000000000000000000" pitchFamily="2" charset="2"/>
              <a:buChar char="§"/>
              <a:defRPr/>
            </a:pPr>
            <a:endParaRPr lang="en-US" sz="1400" dirty="0">
              <a:solidFill>
                <a:srgbClr val="000000"/>
              </a:solidFill>
              <a:latin typeface="+mj-lt"/>
              <a:cs typeface="Arial" charset="0"/>
            </a:endParaRPr>
          </a:p>
        </p:txBody>
      </p:sp>
      <p:sp>
        <p:nvSpPr>
          <p:cNvPr id="3" name="TextBox 2">
            <a:extLst>
              <a:ext uri="{FF2B5EF4-FFF2-40B4-BE49-F238E27FC236}">
                <a16:creationId xmlns:a16="http://schemas.microsoft.com/office/drawing/2014/main" id="{7415E40E-DBC1-0306-5A8E-5A966F906A3C}"/>
              </a:ext>
            </a:extLst>
          </p:cNvPr>
          <p:cNvSpPr txBox="1"/>
          <p:nvPr/>
        </p:nvSpPr>
        <p:spPr>
          <a:xfrm>
            <a:off x="441568" y="6296536"/>
            <a:ext cx="8806932" cy="261610"/>
          </a:xfrm>
          <a:prstGeom prst="rect">
            <a:avLst/>
          </a:prstGeom>
          <a:noFill/>
        </p:spPr>
        <p:txBody>
          <a:bodyPr wrap="square" lIns="91440" tIns="45720" rIns="91440" bIns="4572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9525" lvl="2">
              <a:spcAft>
                <a:spcPts val="600"/>
              </a:spcAft>
              <a:defRPr/>
            </a:pPr>
            <a:r>
              <a:rPr lang="en-US" sz="1100">
                <a:latin typeface="+mj-lt"/>
                <a:cs typeface="Arial"/>
              </a:rPr>
              <a:t>*Implemented through non-1115 Waiver authority.</a:t>
            </a:r>
          </a:p>
        </p:txBody>
      </p:sp>
    </p:spTree>
    <p:extLst>
      <p:ext uri="{BB962C8B-B14F-4D97-AF65-F5344CB8AC3E}">
        <p14:creationId xmlns:p14="http://schemas.microsoft.com/office/powerpoint/2010/main" val="1067660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12B0309-8A3D-B847-9256-184EBCE10460}"/>
              </a:ext>
            </a:extLst>
          </p:cNvPr>
          <p:cNvSpPr txBox="1">
            <a:spLocks noGrp="1"/>
          </p:cNvSpPr>
          <p:nvPr>
            <p:ph type="title" idx="4294967295"/>
          </p:nvPr>
        </p:nvSpPr>
        <p:spPr bwMode="auto">
          <a:xfrm>
            <a:off x="207863" y="202395"/>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Supporting the safety net </a:t>
            </a:r>
          </a:p>
        </p:txBody>
      </p:sp>
      <p:sp>
        <p:nvSpPr>
          <p:cNvPr id="12" name="Title 1">
            <a:extLst>
              <a:ext uri="{FF2B5EF4-FFF2-40B4-BE49-F238E27FC236}">
                <a16:creationId xmlns:a16="http://schemas.microsoft.com/office/drawing/2014/main" id="{044B8F10-4BB7-FF4D-9B29-5B5FD0D140D3}"/>
              </a:ext>
            </a:extLst>
          </p:cNvPr>
          <p:cNvSpPr txBox="1">
            <a:spLocks/>
          </p:cNvSpPr>
          <p:nvPr/>
        </p:nvSpPr>
        <p:spPr bwMode="auto">
          <a:xfrm>
            <a:off x="205191" y="545256"/>
            <a:ext cx="1115515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9525" lvl="1">
              <a:spcAft>
                <a:spcPts val="600"/>
              </a:spcAft>
            </a:pPr>
            <a:r>
              <a:rPr lang="en-US" sz="1600" i="1">
                <a:solidFill>
                  <a:srgbClr val="002060"/>
                </a:solidFill>
                <a:latin typeface="Arial"/>
                <a:ea typeface="Calibri"/>
                <a:cs typeface="Arial"/>
              </a:rPr>
              <a:t>The 1115 demonstration authorizes funding to sustainably support the Commonwealth’s safety net providers </a:t>
            </a:r>
            <a:endParaRPr lang="en-US" sz="1600" i="1" kern="0">
              <a:solidFill>
                <a:srgbClr val="002060"/>
              </a:solidFill>
              <a:ea typeface="Calibri"/>
              <a:cs typeface="Arial"/>
            </a:endParaRPr>
          </a:p>
        </p:txBody>
      </p:sp>
      <p:cxnSp>
        <p:nvCxnSpPr>
          <p:cNvPr id="66" name="Straight Connector 65">
            <a:extLst>
              <a:ext uri="{FF2B5EF4-FFF2-40B4-BE49-F238E27FC236}">
                <a16:creationId xmlns:a16="http://schemas.microsoft.com/office/drawing/2014/main" id="{D166D943-8940-478E-AB97-4A493CCB7DAA}"/>
              </a:ext>
              <a:ext uri="{C183D7F6-B498-43B3-948B-1728B52AA6E4}">
                <adec:decorative xmlns:adec="http://schemas.microsoft.com/office/drawing/2017/decorative" val="1"/>
              </a:ext>
            </a:extLst>
          </p:cNvPr>
          <p:cNvCxnSpPr/>
          <p:nvPr/>
        </p:nvCxnSpPr>
        <p:spPr>
          <a:xfrm>
            <a:off x="1752856" y="1050140"/>
            <a:ext cx="8686287" cy="0"/>
          </a:xfrm>
          <a:prstGeom prst="line">
            <a:avLst/>
          </a:prstGeom>
          <a:noFill/>
          <a:ln w="9525" cap="flat" cmpd="sng" algn="ctr">
            <a:solidFill>
              <a:srgbClr val="000000"/>
            </a:solidFill>
            <a:prstDash val="solid"/>
          </a:ln>
          <a:effectLst/>
        </p:spPr>
      </p:cxnSp>
      <p:sp>
        <p:nvSpPr>
          <p:cNvPr id="11" name="Text Placeholder 5">
            <a:extLst>
              <a:ext uri="{FF2B5EF4-FFF2-40B4-BE49-F238E27FC236}">
                <a16:creationId xmlns:a16="http://schemas.microsoft.com/office/drawing/2014/main" id="{170FE9D4-9E61-4807-ADCD-69F0FB0F20DD}"/>
              </a:ext>
            </a:extLst>
          </p:cNvPr>
          <p:cNvSpPr txBox="1">
            <a:spLocks/>
          </p:cNvSpPr>
          <p:nvPr/>
        </p:nvSpPr>
        <p:spPr>
          <a:xfrm>
            <a:off x="501001" y="1369669"/>
            <a:ext cx="1877179" cy="4443407"/>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b="1" dirty="0">
                <a:solidFill>
                  <a:srgbClr val="002060"/>
                </a:solidFill>
              </a:rPr>
              <a:t>Goal 4: Sustainably support the Commonwealth’s safety net, including level, predictable funding</a:t>
            </a:r>
          </a:p>
          <a:p>
            <a:r>
              <a:rPr lang="en-US" sz="1600" b="1" dirty="0">
                <a:solidFill>
                  <a:srgbClr val="002060"/>
                </a:solidFill>
              </a:rPr>
              <a:t>for safety net providers, with a continued linkage to accountable care</a:t>
            </a:r>
          </a:p>
        </p:txBody>
      </p:sp>
      <p:sp>
        <p:nvSpPr>
          <p:cNvPr id="9" name="Text Placeholder 9">
            <a:extLst>
              <a:ext uri="{FF2B5EF4-FFF2-40B4-BE49-F238E27FC236}">
                <a16:creationId xmlns:a16="http://schemas.microsoft.com/office/drawing/2014/main" id="{C29C115A-4FA8-40A4-9E3E-F5B63DC25362}"/>
              </a:ext>
            </a:extLst>
          </p:cNvPr>
          <p:cNvSpPr txBox="1">
            <a:spLocks/>
          </p:cNvSpPr>
          <p:nvPr/>
        </p:nvSpPr>
        <p:spPr>
          <a:xfrm>
            <a:off x="2554489" y="1555025"/>
            <a:ext cx="8805854" cy="3262426"/>
          </a:xfrm>
          <a:prstGeom prst="rect">
            <a:avLst/>
          </a:prstGeom>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0035" indent="-280035">
              <a:spcBef>
                <a:spcPts val="0"/>
              </a:spcBef>
              <a:spcAft>
                <a:spcPts val="588"/>
              </a:spcAft>
              <a:buFont typeface="Wingdings,Sans-Serif" pitchFamily="2" charset="2"/>
              <a:buChar char="§"/>
              <a:defRPr/>
            </a:pPr>
            <a:r>
              <a:rPr lang="en-US" sz="1600">
                <a:latin typeface="Arial"/>
                <a:ea typeface="ＭＳ Ｐゴシック"/>
                <a:cs typeface="Arial"/>
              </a:rPr>
              <a:t>Preserved </a:t>
            </a:r>
            <a:r>
              <a:rPr lang="en-US" sz="1600" b="1">
                <a:solidFill>
                  <a:srgbClr val="002060"/>
                </a:solidFill>
                <a:latin typeface="Arial"/>
                <a:ea typeface="ＭＳ Ｐゴシック"/>
                <a:cs typeface="Arial"/>
              </a:rPr>
              <a:t>long-time funding for the Commonwealth’s safety net</a:t>
            </a:r>
            <a:r>
              <a:rPr lang="en-US" sz="1600">
                <a:solidFill>
                  <a:srgbClr val="FF0000"/>
                </a:solidFill>
                <a:latin typeface="Arial"/>
                <a:ea typeface="ＭＳ Ｐゴシック"/>
                <a:cs typeface="Arial"/>
              </a:rPr>
              <a:t> </a:t>
            </a:r>
            <a:r>
              <a:rPr lang="en-US" sz="1600">
                <a:latin typeface="Arial"/>
                <a:ea typeface="ＭＳ Ｐゴシック"/>
                <a:cs typeface="Arial"/>
              </a:rPr>
              <a:t>(e.g., the Health Safety </a:t>
            </a:r>
            <a:r>
              <a:rPr lang="en-US" sz="1600">
                <a:solidFill>
                  <a:srgbClr val="000000"/>
                </a:solidFill>
                <a:latin typeface="Arial"/>
                <a:ea typeface="ＭＳ Ｐゴシック"/>
                <a:cs typeface="Arial"/>
              </a:rPr>
              <a:t>Net).</a:t>
            </a:r>
          </a:p>
          <a:p>
            <a:pPr marL="280035" indent="-280035">
              <a:spcBef>
                <a:spcPts val="0"/>
              </a:spcBef>
              <a:spcAft>
                <a:spcPts val="588"/>
              </a:spcAft>
              <a:buFont typeface="Wingdings,Sans-Serif" pitchFamily="2" charset="2"/>
              <a:buChar char="§"/>
              <a:defRPr/>
            </a:pPr>
            <a:r>
              <a:rPr lang="en-US" sz="1600">
                <a:solidFill>
                  <a:srgbClr val="000000"/>
                </a:solidFill>
                <a:latin typeface="Arial"/>
                <a:ea typeface="ＭＳ Ｐゴシック"/>
                <a:cs typeface="Arial"/>
              </a:rPr>
              <a:t>Continuing to implement </a:t>
            </a:r>
            <a:r>
              <a:rPr lang="en-US" sz="1600">
                <a:latin typeface="Arial"/>
                <a:ea typeface="ＭＳ Ｐゴシック"/>
                <a:cs typeface="Arial"/>
              </a:rPr>
              <a:t>approved financing to support the Commonwealth’s safety net, including:</a:t>
            </a:r>
          </a:p>
          <a:p>
            <a:pPr marL="509905" lvl="1" indent="-280035">
              <a:spcBef>
                <a:spcPts val="0"/>
              </a:spcBef>
              <a:spcAft>
                <a:spcPts val="588"/>
              </a:spcAft>
              <a:buFont typeface="Wingdings,Sans-Serif" pitchFamily="2" charset="2"/>
              <a:buChar char="§"/>
              <a:defRPr/>
            </a:pPr>
            <a:r>
              <a:rPr lang="en-US" sz="1600">
                <a:latin typeface="Arial"/>
                <a:ea typeface="ＭＳ Ｐゴシック"/>
                <a:cs typeface="Arial"/>
              </a:rPr>
              <a:t>$1B+ of annual net benefit to all hospitals</a:t>
            </a:r>
          </a:p>
          <a:p>
            <a:pPr marL="509905" lvl="1" indent="-280035">
              <a:spcBef>
                <a:spcPts val="0"/>
              </a:spcBef>
              <a:spcAft>
                <a:spcPts val="588"/>
              </a:spcAft>
              <a:buFont typeface="Wingdings,Sans-Serif" pitchFamily="2" charset="2"/>
              <a:buChar char="§"/>
              <a:defRPr/>
            </a:pPr>
            <a:r>
              <a:rPr lang="en-US" sz="1600">
                <a:latin typeface="Arial"/>
                <a:ea typeface="ＭＳ Ｐゴシック"/>
                <a:cs typeface="Arial"/>
              </a:rPr>
              <a:t>Hospital incentive payments focused on clinical quality and innovation that prioritize funding for the safety net  </a:t>
            </a:r>
          </a:p>
          <a:p>
            <a:pPr marL="509905" lvl="1" indent="-280035">
              <a:spcBef>
                <a:spcPts val="0"/>
              </a:spcBef>
              <a:spcAft>
                <a:spcPts val="588"/>
              </a:spcAft>
              <a:buFont typeface="Wingdings,Sans-Serif" pitchFamily="2" charset="2"/>
              <a:buChar char="§"/>
              <a:defRPr/>
            </a:pPr>
            <a:r>
              <a:rPr lang="en-US" sz="1600">
                <a:latin typeface="Arial"/>
                <a:ea typeface="ＭＳ Ｐゴシック"/>
                <a:cs typeface="Arial"/>
              </a:rPr>
              <a:t>Safety Net Provider funding that continues to prioritize the highest Medicaid and uninsured providers</a:t>
            </a:r>
          </a:p>
          <a:p>
            <a:pPr marL="509905" lvl="1" indent="-280035">
              <a:spcBef>
                <a:spcPts val="0"/>
              </a:spcBef>
              <a:spcAft>
                <a:spcPts val="588"/>
              </a:spcAft>
              <a:buFont typeface="Wingdings,Sans-Serif" pitchFamily="2" charset="2"/>
              <a:buChar char="§"/>
              <a:defRPr/>
            </a:pPr>
            <a:r>
              <a:rPr lang="en-US" sz="1600">
                <a:latin typeface="Arial"/>
                <a:ea typeface="ＭＳ Ｐゴシック"/>
                <a:cs typeface="Arial"/>
              </a:rPr>
              <a:t>Funding for uninsured care at hospital and community health centers</a:t>
            </a:r>
            <a:endParaRPr lang="en-US" sz="1600">
              <a:cs typeface="Arial"/>
            </a:endParaRPr>
          </a:p>
          <a:p>
            <a:pPr marL="509905" lvl="1" indent="-280035">
              <a:spcBef>
                <a:spcPts val="0"/>
              </a:spcBef>
              <a:spcAft>
                <a:spcPts val="588"/>
              </a:spcAft>
              <a:buFont typeface="Wingdings,Sans-Serif" pitchFamily="2" charset="2"/>
              <a:buChar char="§"/>
              <a:defRPr/>
            </a:pPr>
            <a:endParaRPr lang="en-US" sz="1600">
              <a:highlight>
                <a:srgbClr val="FFFF00"/>
              </a:highlight>
              <a:latin typeface="Arial"/>
              <a:ea typeface="ＭＳ Ｐゴシック"/>
              <a:cs typeface="Arial"/>
            </a:endParaRPr>
          </a:p>
        </p:txBody>
      </p:sp>
    </p:spTree>
    <p:extLst>
      <p:ext uri="{BB962C8B-B14F-4D97-AF65-F5344CB8AC3E}">
        <p14:creationId xmlns:p14="http://schemas.microsoft.com/office/powerpoint/2010/main" val="1900907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823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yearfmt&gt;&lt;begin val=&quot;0&quot;/&gt;&lt;end val=&quot;4&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BZFqrXhPKHU8Yhhb3vx3Qw"/>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l.TcTX_dx.tdoQ_GivVBi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BZFqrXhPKHU8Yhhb3vx3Qw"/>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70.xml><?xml version="1.0" encoding="utf-8"?>
<p:tagLst xmlns:a="http://schemas.openxmlformats.org/drawingml/2006/main" xmlns:r="http://schemas.openxmlformats.org/officeDocument/2006/relationships" xmlns:p="http://schemas.openxmlformats.org/presentationml/2006/main">
  <p:tag name="NAME" val="Moon"/>
</p:tagLst>
</file>

<file path=ppt/tags/tag71.xml><?xml version="1.0" encoding="utf-8"?>
<p:tagLst xmlns:a="http://schemas.openxmlformats.org/drawingml/2006/main" xmlns:r="http://schemas.openxmlformats.org/officeDocument/2006/relationships" xmlns:p="http://schemas.openxmlformats.org/presentationml/2006/main">
  <p:tag name="NAME" val="Moon"/>
</p:tagLst>
</file>

<file path=ppt/tags/tag72.xml><?xml version="1.0" encoding="utf-8"?>
<p:tagLst xmlns:a="http://schemas.openxmlformats.org/drawingml/2006/main" xmlns:r="http://schemas.openxmlformats.org/officeDocument/2006/relationships" xmlns:p="http://schemas.openxmlformats.org/presentationml/2006/main">
  <p:tag name="NAME" val="Moon"/>
</p:tagLst>
</file>

<file path=ppt/tags/tag73.xml><?xml version="1.0" encoding="utf-8"?>
<p:tagLst xmlns:a="http://schemas.openxmlformats.org/drawingml/2006/main" xmlns:r="http://schemas.openxmlformats.org/officeDocument/2006/relationships" xmlns:p="http://schemas.openxmlformats.org/presentationml/2006/main">
  <p:tag name="NAME" val="Moon"/>
</p:tagLst>
</file>

<file path=ppt/tags/tag74.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75.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76.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77.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78.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7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80.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81.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82.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83.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ACIP team retreat 2025" id="{BB734771-490E-7841-8506-BAEBD0E3A8A1}" vid="{5CF98F57-6628-D14D-A130-4C756DB7C8BB}"/>
    </a:ext>
  </a:extLst>
</a:theme>
</file>

<file path=ppt/theme/theme2.xml><?xml version="1.0" encoding="utf-8"?>
<a:theme xmlns:a="http://schemas.openxmlformats.org/drawingml/2006/main" name="Office Theme">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76200" tIns="76200" rIns="76200" bIns="76200" numCol="1" anchor="ctr" anchorCtr="0" compatLnSpc="1">
        <a:prstTxWarp prst="textNoShape">
          <a:avLst/>
        </a:prstTxWarp>
        <a:noAutofit/>
      </a:bodyPr>
      <a:lstStyle>
        <a:defPPr algn="l">
          <a:defRPr sz="1400" b="1" kern="0" dirty="0">
            <a:solidFill>
              <a:srgbClr val="000000"/>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MassHealth PowerPoint Templates WIDE" id="{1414F148-32B1-4471-83ED-0682BDA0BCDB}" vid="{AF4BC646-B19C-4F96-8A93-ED9C85083C8F}"/>
    </a:ext>
  </a:extLst>
</a:theme>
</file>

<file path=ppt/theme/theme3.xml><?xml version="1.0" encoding="utf-8"?>
<a:theme xmlns:a="http://schemas.openxmlformats.org/drawingml/2006/main" name="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6DADE704-9A30-014C-8EBD-FCF7BB975E20}" vid="{BB0CE2CE-8563-5D43-B318-6982FA97D6C2}"/>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D1198CE6780C4AB0DC98B27A0894E8" ma:contentTypeVersion="16" ma:contentTypeDescription="Create a new document." ma:contentTypeScope="" ma:versionID="eb646fc5f3f9af4ce901881b2716e8df">
  <xsd:schema xmlns:xsd="http://www.w3.org/2001/XMLSchema" xmlns:xs="http://www.w3.org/2001/XMLSchema" xmlns:p="http://schemas.microsoft.com/office/2006/metadata/properties" xmlns:ns2="84e97cf7-d201-4266-b669-9750d8c82d63" xmlns:ns3="3681058a-78c6-45c7-bc37-ed8082d13ab2" targetNamespace="http://schemas.microsoft.com/office/2006/metadata/properties" ma:root="true" ma:fieldsID="0dcd0b32d986993ae46c3a352fa8f8eb" ns2:_="" ns3:_="">
    <xsd:import namespace="84e97cf7-d201-4266-b669-9750d8c82d63"/>
    <xsd:import namespace="3681058a-78c6-45c7-bc37-ed8082d13ab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e97cf7-d201-4266-b669-9750d8c82d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681058a-78c6-45c7-bc37-ed8082d13ab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be82c3e2-da09-4a4f-9a9e-999d8e3d4030}" ma:internalName="TaxCatchAll" ma:showField="CatchAllData" ma:web="3681058a-78c6-45c7-bc37-ed8082d13ab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681058a-78c6-45c7-bc37-ed8082d13ab2" xsi:nil="true"/>
    <lcf76f155ced4ddcb4097134ff3c332f xmlns="84e97cf7-d201-4266-b669-9750d8c82d6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2F6BB3B-A2AF-4B28-A75F-0F700EA932CB}">
  <ds:schemaRefs>
    <ds:schemaRef ds:uri="3681058a-78c6-45c7-bc37-ed8082d13ab2"/>
    <ds:schemaRef ds:uri="84e97cf7-d201-4266-b669-9750d8c82d6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AF1C43B-F658-46CF-9FA1-11E9428FE2E7}">
  <ds:schemaRefs>
    <ds:schemaRef ds:uri="http://schemas.microsoft.com/sharepoint/v3/contenttype/forms"/>
  </ds:schemaRefs>
</ds:datastoreItem>
</file>

<file path=customXml/itemProps3.xml><?xml version="1.0" encoding="utf-8"?>
<ds:datastoreItem xmlns:ds="http://schemas.openxmlformats.org/officeDocument/2006/customXml" ds:itemID="{259F294A-B342-48AB-862E-64C1BD47EB09}">
  <ds:schemaRefs>
    <ds:schemaRef ds:uri="3681058a-78c6-45c7-bc37-ed8082d13ab2"/>
    <ds:schemaRef ds:uri="84e97cf7-d201-4266-b669-9750d8c82d6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1</TotalTime>
  <Words>2751</Words>
  <Application>Microsoft Office PowerPoint</Application>
  <PresentationFormat>Widescreen</PresentationFormat>
  <Paragraphs>178</Paragraphs>
  <Slides>17</Slides>
  <Notes>1</Notes>
  <HiddenSlides>0</HiddenSlides>
  <MMClips>0</MMClips>
  <ScaleCrop>false</ScaleCrop>
  <HeadingPairs>
    <vt:vector size="8" baseType="variant">
      <vt:variant>
        <vt:lpstr>Fonts Used</vt:lpstr>
      </vt:variant>
      <vt:variant>
        <vt:i4>5</vt:i4>
      </vt:variant>
      <vt:variant>
        <vt:lpstr>Theme</vt:lpstr>
      </vt:variant>
      <vt:variant>
        <vt:i4>3</vt:i4>
      </vt:variant>
      <vt:variant>
        <vt:lpstr>Embedded OLE Servers</vt:lpstr>
      </vt:variant>
      <vt:variant>
        <vt:i4>1</vt:i4>
      </vt:variant>
      <vt:variant>
        <vt:lpstr>Slide Titles</vt:lpstr>
      </vt:variant>
      <vt:variant>
        <vt:i4>17</vt:i4>
      </vt:variant>
    </vt:vector>
  </HeadingPairs>
  <TitlesOfParts>
    <vt:vector size="26" baseType="lpstr">
      <vt:lpstr>Arial</vt:lpstr>
      <vt:lpstr>Calibri</vt:lpstr>
      <vt:lpstr>Courier New</vt:lpstr>
      <vt:lpstr>Wingdings</vt:lpstr>
      <vt:lpstr>Wingdings,Sans-Serif</vt:lpstr>
      <vt:lpstr>MassHealth</vt:lpstr>
      <vt:lpstr>Office Theme</vt:lpstr>
      <vt:lpstr>MassHealth</vt:lpstr>
      <vt:lpstr>think-cell Slide</vt:lpstr>
      <vt:lpstr>MassHealth 1115 Demonstration Progress and Updates</vt:lpstr>
      <vt:lpstr>MassHealth's 2022-2027 1115 Demonstration – Delivery System Progress</vt:lpstr>
      <vt:lpstr>MassHealth's current 1115 Demonstration extension </vt:lpstr>
      <vt:lpstr>Continuing the path of accountable, value-based care (1 of 2)</vt:lpstr>
      <vt:lpstr>Continuing the path of accountable, value-based care (2 of 2)</vt:lpstr>
      <vt:lpstr>Investing in primary care, behavioral health, and pediatric care </vt:lpstr>
      <vt:lpstr>Highlight: Primary Care Sub-capitation</vt:lpstr>
      <vt:lpstr>Advancing health equity </vt:lpstr>
      <vt:lpstr>Supporting the safety net </vt:lpstr>
      <vt:lpstr>Maintaining near-universal coverage </vt:lpstr>
      <vt:lpstr>MassHealth's 2028-2032 1115 Demonstration – April 2026 Update</vt:lpstr>
      <vt:lpstr>Anticipated 2028-2032 1115 Demonstration Extension Development Timeline </vt:lpstr>
      <vt:lpstr>MassHealth’s draft goals for the 2028-2032 1115 Demonstration build upon successes from its most recent Demonstration, while aligning with current priorities and acknowledging headwinds </vt:lpstr>
      <vt:lpstr>MassHealth is sharing additional details regarding a subset of initiatives we anticipate requesting authority for in our next 1115 Demonstration extension request</vt:lpstr>
      <vt:lpstr>Traditional Healthcare Services</vt:lpstr>
      <vt:lpstr>Eligibility</vt:lpstr>
      <vt:lpstr>Opportunities to engage – how you can participate and provide feedback on MassHealth’s next 1115 Demonstration proposal</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MassHealth PowerPoint Templates</dc:title>
  <dc:creator>Zukus, Rachael (EHS)</dc:creator>
  <cp:lastModifiedBy>Konefal, Kaela (EHS)</cp:lastModifiedBy>
  <cp:revision>5</cp:revision>
  <cp:lastPrinted>2025-09-24T16:33:45Z</cp:lastPrinted>
  <dcterms:created xsi:type="dcterms:W3CDTF">2022-03-11T01:59:48Z</dcterms:created>
  <dcterms:modified xsi:type="dcterms:W3CDTF">2026-04-02T17:26:51Z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0x01010098D1198CE6780C4AB0DC98B27A0894E8</vt:lpwstr>
  </property>
  <property fmtid="{D5CDD505-2E9C-101B-9397-08002B2CF9AE}" pid="3" name="MediaServiceImageTags">
    <vt:lpwstr/>
  </property>
</Properties>
</file>