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الوصول إلى اللغة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6144173" y="5940297"/>
            <a:ext cx="10750107" cy="714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ar-EG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  <a:rtl/>
              </a:rPr>
              <a:t>وزارة الموارد الزراعية في ماساتشوستس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596884" y="619453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</a:t>
            </a:r>
            <a:r>
              <a:rPr kumimoji="0" lang="ar-EG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. سيعمل منسق الوصول اللغوي التابع لوزارة الموارد الزراعية في ماساتشوستس على تأمين خدمة اللغات في الوقت المناسب.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885806" y="2996583"/>
            <a:ext cx="13537331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364"/>
              </a:lnSpc>
            </a:pP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يرجى ملاحظة...</a:t>
            </a:r>
          </a:p>
          <a:p>
            <a:pPr algn="r" rtl="1">
              <a:lnSpc>
                <a:spcPts val="5364"/>
              </a:lnSpc>
            </a:pP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·قد تستغرق خدمات الترجمة من </a:t>
            </a: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5</a:t>
            </a: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 إلى </a:t>
            </a: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7</a:t>
            </a: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 أيام عمل لإعادتها إلى الموكل.</a:t>
            </a:r>
          </a:p>
          <a:p>
            <a:pPr algn="r">
              <a:lnSpc>
                <a:spcPts val="5364"/>
              </a:lnSpc>
            </a:pP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يمكن ترتيب مترجم عبر الهاتف خلال </a:t>
            </a: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1</a:t>
            </a: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 الى </a:t>
            </a: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2</a:t>
            </a: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 يوم عمل</a:t>
            </a: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.</a:t>
            </a:r>
          </a:p>
          <a:p>
            <a:pPr algn="r">
              <a:lnSpc>
                <a:spcPts val="5364"/>
              </a:lnSpc>
            </a:pP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قد يستغرق تأمين المترجمين الشخصيين ما يصل إلى </a:t>
            </a: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14</a:t>
            </a:r>
            <a:r>
              <a:rPr lang="ar-EG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 يومً</a:t>
            </a:r>
          </a:p>
          <a:p>
            <a:pPr algn="r">
              <a:lnSpc>
                <a:spcPts val="5364"/>
              </a:lnSpc>
            </a:pPr>
            <a:endParaRPr lang="ar-EG" sz="3699" i="1">
              <a:solidFill>
                <a:srgbClr val="712917"/>
              </a:solidFill>
              <a:latin typeface="Poppins Italics"/>
              <a:ea typeface="Poppins Italics"/>
              <a:cs typeface="Poppins Italics"/>
              <a:sym typeface="Poppins Italics"/>
              <a:rtl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825628" y="7038816"/>
            <a:ext cx="9326899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89"/>
              </a:lnSpc>
            </a:pPr>
            <a:r>
              <a:rPr lang="ar-EG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  <a:rtl/>
              </a:rPr>
              <a:t>...يرجى تقديم طلبات خدمة اللغة بمجرد أن تتمكن من ذلك!</a:t>
            </a:r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64666" y="3537920"/>
            <a:ext cx="1286779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هل جميع الخدمات اللغوية حسب الطلب؟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145472" y="1873339"/>
            <a:ext cx="2226985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9269"/>
              </a:lnSpc>
            </a:pPr>
            <a:r>
              <a:rPr lang="ar-EG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  <a:rtl/>
              </a:rPr>
              <a:t>لا!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220774" y="2953464"/>
            <a:ext cx="12795313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364"/>
              </a:lnSpc>
            </a:pPr>
            <a:r>
              <a:rPr lang="ar-EG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نحن ملتزمون بتزويد الموكلين غير الناطقين باللغة الإنجليزية بإمكانية الوصول إلى الوثائق الحيوية لفهم برامج وخدمات وزارة الموارد الزراعية في ماساتشوستس جنبًا إلى جنب مع الموكلين الناطقين باللغة الإنجليزية.</a:t>
            </a:r>
          </a:p>
          <a:p>
            <a:pPr algn="l">
              <a:lnSpc>
                <a:spcPts val="5364"/>
              </a:lnSpc>
            </a:pPr>
            <a:endParaRPr lang="ar-EG" sz="36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  <a:rtl/>
            </a:endParaRP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528956"/>
            <a:chOff x="0" y="0"/>
            <a:chExt cx="2644700" cy="66606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666062"/>
            </a:xfrm>
            <a:custGeom>
              <a:avLst/>
              <a:gdLst/>
              <a:ahLst/>
              <a:cxnLst/>
              <a:rect l="l" t="t" r="r" b="b"/>
              <a:pathLst>
                <a:path w="2644700" h="666062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22116"/>
                  </a:lnTo>
                  <a:cubicBezTo>
                    <a:pt x="2644700" y="633772"/>
                    <a:pt x="2640070" y="644949"/>
                    <a:pt x="2631829" y="653191"/>
                  </a:cubicBezTo>
                  <a:cubicBezTo>
                    <a:pt x="2623587" y="661432"/>
                    <a:pt x="2612410" y="666062"/>
                    <a:pt x="2600754" y="666062"/>
                  </a:cubicBezTo>
                  <a:lnTo>
                    <a:pt x="43946" y="666062"/>
                  </a:lnTo>
                  <a:cubicBezTo>
                    <a:pt x="32291" y="666062"/>
                    <a:pt x="21113" y="661432"/>
                    <a:pt x="12872" y="653191"/>
                  </a:cubicBezTo>
                  <a:cubicBezTo>
                    <a:pt x="4630" y="644949"/>
                    <a:pt x="0" y="633772"/>
                    <a:pt x="0" y="622116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2321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 rtl="1">
                <a:lnSpc>
                  <a:spcPts val="4289"/>
                </a:lnSpc>
              </a:pPr>
              <a:r>
                <a:rPr lang="ar-EG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  <a:rtl/>
                </a:rPr>
                <a:t>تتوفر هذه الوثائق الحيوية على الموقع الإلكتروني لوزارة الموارد الزراعية في ماساتشوستس ومطبوعة بأكثر </a:t>
              </a: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10</a:t>
              </a:r>
              <a:r>
                <a:rPr lang="ar-EG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  <a:rtl/>
                </a:rPr>
                <a:t> لغات يتم التحدث بها في ماساتشوستس. 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39293" y="527062"/>
            <a:ext cx="13662416" cy="1946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وتشمل هذه الوثائق الحيوية ما يلي....</a:t>
            </a:r>
          </a:p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52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  <a:rtl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-465936" y="1452576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89"/>
              </a:lnSpc>
            </a:pPr>
            <a:r>
              <a:rPr lang="ar-EG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  <a:rtl/>
              </a:rPr>
              <a:t>كتيب برامجنا وخدماتنا + نشرة إعلانية 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39293" y="576262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“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 Speak</a:t>
            </a:r>
            <a:r>
              <a:rPr kumimoji="0" lang="ar-EG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” "أنا أتحدث"</a:t>
            </a:r>
            <a:r>
              <a:rPr kumimoji="0" lang="ar-EG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  <a:rtl/>
              </a:rPr>
              <a:t> - معلومات عن الخدمات اللغوية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596884" y="494892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موارد صندوق ماساتشوستس للحيوانات</a:t>
            </a:r>
            <a:r>
              <a:rPr kumimoji="0" lang="ar-EG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  <a:rtl/>
              </a:rPr>
              <a:t> - يدعم الحيوانات في ولاية ماساتشوستس بما في ذلك ايصالات التعقيم/ الخصى.</a:t>
            </a: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  <a:rtl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2079824" y="1158442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موارد البعوض</a:t>
            </a:r>
            <a:r>
              <a:rPr kumimoji="0" lang="ar-EG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  <a:rtl/>
              </a:rPr>
              <a:t> - كن على اطلاع بالتدابير التي يجب اتخاذها لحماية نفسك من البعوض</a:t>
            </a: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  <a:rtl/>
            </a:endParaRP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-589287" y="1111894"/>
            <a:ext cx="13480408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694"/>
              </a:lnSpc>
            </a:pPr>
            <a:r>
              <a:rPr lang="ar-EG" sz="6499" dirty="0">
                <a:solidFill>
                  <a:srgbClr val="68902B"/>
                </a:solidFill>
                <a:latin typeface="Fredoka"/>
                <a:ea typeface="Fredoka"/>
                <a:cs typeface="Fredoka"/>
                <a:sym typeface="Fredoka"/>
                <a:rtl/>
              </a:rPr>
              <a:t>... وغيرها الكثير!</a:t>
            </a:r>
          </a:p>
          <a:p>
            <a:pPr algn="l">
              <a:lnSpc>
                <a:spcPts val="6694"/>
              </a:lnSpc>
            </a:pPr>
            <a:endParaRPr lang="ar-EG" sz="6499" dirty="0">
              <a:solidFill>
                <a:srgbClr val="68902B"/>
              </a:solidFill>
              <a:latin typeface="Fredoka"/>
              <a:ea typeface="Fredoka"/>
              <a:cs typeface="Fredoka"/>
              <a:sym typeface="Fredoka"/>
              <a:rtl/>
            </a:endParaRPr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4176971" y="2114579"/>
            <a:ext cx="10758707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يمكنك الاطلاع على القائمة الكاملة للمواد المترجمة من وزارة الموارد الزراعية في ولاية ماساتشوستس على صفحة الويب هذه: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528956"/>
            <a:chOff x="0" y="0"/>
            <a:chExt cx="2757095" cy="66606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666062"/>
            </a:xfrm>
            <a:custGeom>
              <a:avLst/>
              <a:gdLst/>
              <a:ahLst/>
              <a:cxnLst/>
              <a:rect l="l" t="t" r="r" b="b"/>
              <a:pathLst>
                <a:path w="2757095" h="666062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23908"/>
                  </a:lnTo>
                  <a:cubicBezTo>
                    <a:pt x="2757095" y="635088"/>
                    <a:pt x="2752654" y="645810"/>
                    <a:pt x="2744749" y="653716"/>
                  </a:cubicBezTo>
                  <a:cubicBezTo>
                    <a:pt x="2736843" y="661621"/>
                    <a:pt x="2726121" y="666062"/>
                    <a:pt x="2714941" y="666062"/>
                  </a:cubicBezTo>
                  <a:lnTo>
                    <a:pt x="42155" y="666062"/>
                  </a:lnTo>
                  <a:cubicBezTo>
                    <a:pt x="30975" y="666062"/>
                    <a:pt x="20252" y="661621"/>
                    <a:pt x="12347" y="653716"/>
                  </a:cubicBezTo>
                  <a:cubicBezTo>
                    <a:pt x="4441" y="645810"/>
                    <a:pt x="0" y="635088"/>
                    <a:pt x="0" y="623908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732737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 rtl="1">
                <a:lnSpc>
                  <a:spcPts val="4549"/>
                </a:lnSpc>
              </a:pPr>
              <a:r>
                <a:rPr lang="ar-EG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  <a:rtl/>
                </a:rPr>
                <a:t>الأمر التنفيذي رقم 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615</a:t>
              </a:r>
              <a:r>
                <a:rPr lang="ar-EG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  <a:rtl/>
                </a:rPr>
                <a:t> لزيادة الوصول إلى اللغة عبر وكالات الدولة يتطلب منا تقديم خطة الوصول إلى اللغة إلى مكتب الوصول والفرصة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173597" y="467245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6"/>
                </a:lnTo>
                <a:lnTo>
                  <a:pt x="0" y="9420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833566" y="350397"/>
            <a:ext cx="12154932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كيف تتم محاسبة وزارة الموارد الزراعية في ولاية ماساتشوستس؟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186771" y="5290033"/>
            <a:ext cx="7669755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654"/>
              </a:lnSpc>
            </a:pPr>
            <a:r>
              <a:rPr lang="ar-EG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  <a:rtl/>
              </a:rPr>
              <a:t>ردًا على ذلك، أنشأت وزارة الموارد الزراعية في ماساتشوستس خطة الوصول إلى اللغة التالية: 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2187020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تتضمن خطة الوصول إلى اللغة هذه ما يلي: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2641286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إلى جانب المعلومات المشتركة حول عملية الترجمة للوثائق/الترجمة الفورية....</a:t>
            </a:r>
          </a:p>
          <a:p>
            <a:pPr algn="l">
              <a:lnSpc>
                <a:spcPts val="5654"/>
              </a:lnSpc>
            </a:pPr>
            <a:endParaRPr lang="ar-EG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  <a:rtl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04338" y="4000500"/>
            <a:ext cx="13788041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بروتوكول تدريب الموظفين</a:t>
            </a:r>
          </a:p>
          <a:p>
            <a:pPr algn="r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المراقبة والتحديثات المتكررة كل عامين</a:t>
            </a:r>
          </a:p>
          <a:p>
            <a:pPr algn="r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التزامنا بتوظيف موظفين متعددي اللغات</a:t>
            </a:r>
          </a:p>
        </p:txBody>
      </p:sp>
      <p:sp>
        <p:nvSpPr>
          <p:cNvPr id="40" name="TextBox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992378" y="4000500"/>
            <a:ext cx="1286779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15307" y="37623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0" y="0"/>
                </a:lnTo>
                <a:lnTo>
                  <a:pt x="5119730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1617106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كيف يتم تدريب الموظفين؟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014518" y="2427036"/>
            <a:ext cx="1237146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654"/>
              </a:lnSpc>
            </a:pPr>
            <a:r>
              <a:rPr lang="ar-EG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  <a:rtl/>
              </a:rPr>
              <a:t>لقد أجرينا حتى الآن....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03017" y="3134148"/>
            <a:ext cx="11194462" cy="572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دورات تدريبية فردية للوصول إلى اللغة لأقسام محددة بوزارة الموارد الزراعية في ولاية ماساتشوستس </a:t>
            </a:r>
          </a:p>
          <a:p>
            <a:pPr algn="r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على سبيل المثال: قسم صحة الحيوان التابع لإدارة الموارد الزراعية في ماساتشوستس</a:t>
            </a: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  <a:p>
            <a:pPr algn="r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عقد دورتين تدريبيتين على مستوى الإدارة حول العدالة البيئية وبروتوكول الوصول إلى اللغة</a:t>
            </a:r>
          </a:p>
          <a:p>
            <a:pPr algn="r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دورات تدريبية مسجلة متفرقة للموظفين غير القادرين على الحضور وجهاً لوجه</a:t>
            </a: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29" name="TextBox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454124" y="3046319"/>
            <a:ext cx="1286779" cy="522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7643"/>
              </a:lnSpc>
              <a:buFont typeface="Arial"/>
              <a:buChar char="•"/>
            </a:pPr>
            <a:endParaRPr/>
          </a:p>
          <a:p>
            <a:pPr algn="l">
              <a:lnSpc>
                <a:spcPts val="7643"/>
              </a:lnSpc>
            </a:pPr>
            <a:endParaRPr/>
          </a:p>
          <a:p>
            <a:pPr algn="l">
              <a:lnSpc>
                <a:spcPts val="7643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906775" lvl="1" indent="-453388" algn="l">
              <a:lnSpc>
                <a:spcPts val="6047"/>
              </a:lnSpc>
              <a:buFont typeface="Arial"/>
              <a:buChar char="•"/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6047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906775" lvl="1" indent="-453388" algn="l">
              <a:lnSpc>
                <a:spcPts val="6047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601287" y="6228208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6"/>
                </a:lnTo>
                <a:lnTo>
                  <a:pt x="0" y="9420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0" y="1143000"/>
            <a:ext cx="14034032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ما هي العدالة البيئية بالنسبة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"</a:t>
            </a: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لوزارة الموارد الزراعية في ماساتشوستس" ؟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389123"/>
            <a:ext cx="11612899" cy="2915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11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العدالة البيئية هي الحماية المتساوية والمشاركة الفعالة لكل الناس فيما يتعلق بتطوير، تنفيذ وإنفاذ القوانين، اللوائح والسياسات البيئية والتوزيع العادل للفوائد البيئية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  <a:p>
            <a:pPr algn="r">
              <a:lnSpc>
                <a:spcPts val="5711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298053" y="6727826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تتضمن المشاركة الهادفة الوصول إلى اللغة</a:t>
            </a:r>
            <a:r>
              <a:rPr lang="en-US" sz="4199" u="none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92782" y="4458316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1"/>
                </a:lnTo>
                <a:lnTo>
                  <a:pt x="0" y="559048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37655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  <a:rtl/>
              </a:rPr>
              <a:t>أكمل موظفو وزارة الموارد الزراعية في ماساتشوستس أيضًا دورة اللغة الإسبانية الممولة من وزارة الموارد الزراعية في ماساتشوستس جنبًا إلى جنب مع مديري سوق المزارعين!</a:t>
            </a:r>
          </a:p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40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  <a:rtl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735978" y="4906729"/>
            <a:ext cx="7101159" cy="311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4929"/>
              </a:lnSpc>
            </a:pPr>
            <a:r>
              <a:rPr lang="ar-EG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ابحث عن النشرات المعلقة بالدبابيس في المرة القادمة التي تحضر فيها أسواق المزارعين المختارة للعثور على أحد موظفي السوق الذي أكمل هذه الدورة التدريبية للمبتدئين.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359753"/>
            <a:ext cx="1005623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كيف يمكنني طلب خدمات إمكانية الوصول؟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  <a:rtl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475633" y="1916636"/>
            <a:ext cx="8875097" cy="715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منسق الوصول اللغوي بوزارة الموارد الزراعية بولاية ماساتشوستس: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r" rtl="1">
              <a:lnSpc>
                <a:spcPts val="5654"/>
              </a:lnSpc>
            </a:pPr>
            <a:r>
              <a:rPr lang="ar-EG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منسق إمكانية الوصول لشؤون الطاقة والبيئة: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هل توجد أسئلة؟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36362" y="907417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من يمكنني الاتصال به للحصول على الخدمات اللغوية؟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337551" y="2851690"/>
            <a:ext cx="11612899" cy="1690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25"/>
              </a:lnSpc>
            </a:pPr>
            <a:r>
              <a:rPr lang="ar-EG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  <a:rtl/>
              </a:rPr>
              <a:t>لدى إدارة الموارد الزراعية في ماساتشوستس منسق معين للوصول إلى اللغة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 (LAC)</a:t>
            </a:r>
          </a:p>
          <a:p>
            <a:pPr algn="r">
              <a:lnSpc>
                <a:spcPts val="4325"/>
              </a:lnSpc>
            </a:pPr>
            <a:endParaRPr lang="en-US" sz="4199" b="1">
              <a:solidFill>
                <a:srgbClr val="71291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955912" y="4254341"/>
            <a:ext cx="698808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903156" y="4254341"/>
            <a:ext cx="6833364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ar-EG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منسق العدالة البيئية الداخلية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337551" y="4996562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4325"/>
              </a:lnSpc>
            </a:pPr>
            <a:r>
              <a:rPr lang="ar-EG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  <a:rtl/>
              </a:rPr>
              <a:t>...يمكنك أيضًا الاتصال بفريق العدالة البيئية التابع لوزارة الموارد الزراعية في ماساتشوستس: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903156" y="6401690"/>
            <a:ext cx="6833364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ar-EG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مدير الغذاء والعدل المناخي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645606" y="7049581"/>
            <a:ext cx="9156103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Rebecca.Davidson@Mass.gov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944001" y="7754240"/>
            <a:ext cx="6833364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ar-EG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منسق التوعية بالعدالة البيئية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172595" y="8368793"/>
            <a:ext cx="7188088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Dimple.J.Rana@Mass.gov 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370999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176942" y="648971"/>
            <a:ext cx="10035843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أين نحن الآن من الخدمات؟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78639" y="1753809"/>
            <a:ext cx="1161289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·بروتوكول الترجمة/الترجمة الفورية</a:t>
            </a: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تدريب الموظفين</a:t>
            </a: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المواد المترجمة مسبقًا</a:t>
            </a: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دورة اللغة الإسبانية لسوق المزارعين ’ التابع لوزارة الموارد الزراعية في ماساتشوستس</a:t>
            </a:r>
          </a:p>
          <a:p>
            <a:pPr algn="r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خدمات الوصول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30" name="TextBox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743914" y="1753809"/>
            <a:ext cx="1419080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r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  <a:p>
            <a:pPr marL="906775" lvl="1" indent="-453388" algn="r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  <a:p>
            <a:pPr marL="906775" lvl="1" indent="-453388" algn="r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  <a:p>
            <a:pPr marL="906775" lvl="1" indent="-453388" algn="r">
              <a:lnSpc>
                <a:spcPts val="6089"/>
              </a:lnSpc>
              <a:buFont typeface="Arial"/>
              <a:buChar char="•"/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</a:t>
            </a:r>
          </a:p>
          <a:p>
            <a:pPr marL="906775" lvl="1" indent="-453388" algn="r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4365973" y="1143000"/>
            <a:ext cx="1281037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كيف أطلب خدمة لغوية؟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048340" y="2721787"/>
            <a:ext cx="7659845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94"/>
              </a:lnSpc>
            </a:pPr>
            <a:r>
              <a:rPr lang="ar-EG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  <a:rtl/>
              </a:rPr>
              <a:t>الخيار الأول: املأ النموذج عبر الإنترنت</a:t>
            </a: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 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786492" y="491548"/>
            <a:ext cx="1166148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الخيار الثانى: الاتصال بأي موظف في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 “MDAR"</a:t>
            </a: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وزارة الموارد الزراعية في ماساتشوستس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22619" y="2870334"/>
            <a:ext cx="4597244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·بريد إلكتروني</a:t>
            </a: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هاتف</a:t>
            </a: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شخصيا</a:t>
            </a:r>
          </a:p>
          <a:p>
            <a:pPr algn="r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إلخ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.!</a:t>
            </a:r>
          </a:p>
          <a:p>
            <a:pPr algn="l">
              <a:lnSpc>
                <a:spcPts val="6089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5312941" y="3386776"/>
            <a:ext cx="10154589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تأكد من وجود...</a:t>
            </a:r>
          </a:p>
          <a:p>
            <a:pPr algn="r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اللغة المطلوبة</a:t>
            </a:r>
          </a:p>
          <a:p>
            <a:pPr algn="r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المستند الذي تحتاج إلى ترجمته أو الحدث الذي تحتاج إلى خدمات الترجمة الفورية لحضوره.</a:t>
            </a:r>
          </a:p>
          <a:p>
            <a:pPr algn="r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معلومات الاتصال الخاصة بك </a:t>
            </a:r>
          </a:p>
        </p:txBody>
      </p:sp>
      <p:sp>
        <p:nvSpPr>
          <p:cNvPr id="40" name="TextBox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6492" y="2927407"/>
            <a:ext cx="1286779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</p:txBody>
      </p:sp>
      <p:sp>
        <p:nvSpPr>
          <p:cNvPr id="41" name="TextBox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19773" y="4158301"/>
            <a:ext cx="1286779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</a:p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2855839" y="456533"/>
            <a:ext cx="1365698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الخيار الثالث: للندوات عبر الإنترنت أو الأحداث التي تتطلب التسجيل عبر الإنترنت...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09248" y="3214955"/>
            <a:ext cx="10350168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767"/>
              </a:lnSpc>
            </a:pPr>
            <a:r>
              <a:rPr lang="ar-EG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قم بكتابة طلب اللغة الخاص بك في نموذج التسجيل الخاص بك!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2351425" y="601478"/>
            <a:ext cx="14795961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تذكير: يمكن ترجمة جميع صفحات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"</a:t>
            </a: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وزارات ماساتشوستس" تلقائيًا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475633" y="1143000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  <a:rtl/>
              </a:rPr>
              <a:t>ماذا نفعل بمجرد أن نتلقى طلبًا؟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  <a:rtl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253796" y="2795611"/>
            <a:ext cx="10745795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89"/>
              </a:lnSpc>
            </a:pP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r>
              <a:rPr lang="ar-EG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  <a:rtl/>
              </a:rPr>
              <a:t> سيحدد منسق الوصول اللغوي التابع لوزارة الموارد الزراعية في ماساتشوستس ما إذا كان بإمكاننا طلب الخدمات من أحد الموردين لدينا بموجب عقد على مستوى الولاية.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795</Words>
  <Application>Microsoft Office PowerPoint</Application>
  <PresentationFormat>Custom</PresentationFormat>
  <Paragraphs>109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Poppins Italics</vt:lpstr>
      <vt:lpstr>Poppins</vt:lpstr>
      <vt:lpstr>Arial</vt:lpstr>
      <vt:lpstr>Poppins Bold</vt:lpstr>
      <vt:lpstr>Calibri</vt:lpstr>
      <vt:lpstr>Fredoka</vt:lpstr>
      <vt:lpstr>Office Theme</vt:lpstr>
      <vt:lpstr>الوصول إلى اللغة</vt:lpstr>
      <vt:lpstr>ما هي العدالة البيئية بالنسبة MDAR "لوزارة الموارد الزراعية في ماساتشوستس" ؟ </vt:lpstr>
      <vt:lpstr>من يمكنني الاتصال به للحصول على الخدمات اللغوية؟</vt:lpstr>
      <vt:lpstr>أين نحن الآن من الخدمات؟</vt:lpstr>
      <vt:lpstr>كيف أطلب خدمة لغوية؟</vt:lpstr>
      <vt:lpstr>الخيار الثانى: الاتصال بأي موظف في  “MDAR"وزارة الموارد الزراعية في ماساتشوستس</vt:lpstr>
      <vt:lpstr>الخيار الثالث: للندوات عبر الإنترنت أو الأحداث التي تتطلب التسجيل عبر الإنترنت...</vt:lpstr>
      <vt:lpstr>تذكير: يمكن ترجمة جميع صفحات Mass.Gov "وزارات ماساتشوستس" تلقائيًا</vt:lpstr>
      <vt:lpstr>ماذا نفعل بمجرد أن نتلقى طلبًا؟ </vt:lpstr>
      <vt:lpstr>2. سيعمل منسق الوصول اللغوي التابع لوزارة الموارد الزراعية في ماساتشوستس على تأمين خدمة اللغات في الوقت المناسب.</vt:lpstr>
      <vt:lpstr>هل جميع الخدمات اللغوية حسب الطلب؟</vt:lpstr>
      <vt:lpstr>وتشمل هذه الوثائق الحيوية ما يلي.... </vt:lpstr>
      <vt:lpstr>“I Speak” "أنا أتحدث" - معلومات عن الخدمات اللغوية</vt:lpstr>
      <vt:lpstr>موارد صندوق ماساتشوستس للحيوانات - يدعم الحيوانات في ولاية ماساتشوستس بما في ذلك ايصالات التعقيم/ الخصى. </vt:lpstr>
      <vt:lpstr>موارد البعوض - كن على اطلاع بالتدابير التي يجب اتخاذها لحماية نفسك من البعوض </vt:lpstr>
      <vt:lpstr>يمكنك الاطلاع على القائمة الكاملة للمواد المترجمة من وزارة الموارد الزراعية في ولاية ماساتشوستس على صفحة الويب هذه: </vt:lpstr>
      <vt:lpstr>كيف تتم محاسبة وزارة الموارد الزراعية في ولاية ماساتشوستس؟</vt:lpstr>
      <vt:lpstr>تتضمن خطة الوصول إلى اللغة هذه ما يلي:</vt:lpstr>
      <vt:lpstr>كيف يتم تدريب الموظفين؟</vt:lpstr>
      <vt:lpstr>أكمل موظفو وزارة الموارد الزراعية في ماساتشوستس أيضًا دورة اللغة الإسبانية الممولة من وزارة الموارد الزراعية في ماساتشوستس جنبًا إلى جنب مع مديري سوق المزارعين! </vt:lpstr>
      <vt:lpstr>كيف يمكنني طلب خدمات إمكانية الوصول؟ </vt:lpstr>
      <vt:lpstr>هل توجد أسئلة؟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Arabic - Lang Access External Webinar</dc:title>
  <cp:lastModifiedBy>Palmer, Olivia (AGR)</cp:lastModifiedBy>
  <cp:revision>2</cp:revision>
  <dcterms:created xsi:type="dcterms:W3CDTF">2006-08-16T00:00:00Z</dcterms:created>
  <dcterms:modified xsi:type="dcterms:W3CDTF">2025-07-23T15:39:37Z</dcterms:modified>
  <dc:identifier>DAGtJ3zCwJ0</dc:identifier>
</cp:coreProperties>
</file>