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94799" y="3485175"/>
            <a:ext cx="17498402" cy="14276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59" b="0" i="0" u="none" strike="noStrike" kern="1200" cap="none" spc="506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ACCÈS LINGUISTIQUE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115603" y="4998542"/>
            <a:ext cx="10750107" cy="2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Département des Ressources Agricoles du Massachusetts (MDAR)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41936" y="895350"/>
            <a:ext cx="14511502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Le LAC du MDAR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s'efforcera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d'assurer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la prestation des services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linguistiques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en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temps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opportun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9354" y="2305051"/>
            <a:ext cx="12795313" cy="610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Veuillez noter que...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Les services de traduction peuvent prendre de 5 à 7 jours ouvrables avant d'être renvoyés au constituant.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Un interprète par téléphone peut être organisé dans un délai de 1 à 2 jours ouvrables.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Il peut s'écouler jusqu'à 14 jours avant qu'un interprète en personne puisse être trouvé....</a:t>
            </a:r>
          </a:p>
          <a:p>
            <a:pPr algn="l">
              <a:lnSpc>
                <a:spcPts val="5364"/>
              </a:lnSpc>
            </a:pPr>
            <a:endParaRPr lang="en-US" sz="3699" i="1">
              <a:solidFill>
                <a:srgbClr val="712917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935846" y="7715249"/>
            <a:ext cx="10973113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...Veuillez faire vos demandes de services linguistiques dès que possible!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85515" y="2346606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10562" y="351434"/>
            <a:ext cx="1351429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Tous les services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linguistiques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sont-ils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fournis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sur 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demande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242515" y="2038127"/>
            <a:ext cx="3761871" cy="12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Non!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51334" y="3034943"/>
            <a:ext cx="12795313" cy="272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Nous nous engageons à fournir aux citoyens non anglophones l'accès aux documents essentiels à la compréhension des programmes et services du MDAR, au même titre que les citoyens anglophones.</a:t>
            </a: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6003568"/>
            <a:ext cx="10041597" cy="2677743"/>
            <a:chOff x="0" y="0"/>
            <a:chExt cx="2644700" cy="70524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705249"/>
            </a:xfrm>
            <a:custGeom>
              <a:avLst/>
              <a:gdLst/>
              <a:ahLst/>
              <a:cxnLst/>
              <a:rect l="l" t="t" r="r" b="b"/>
              <a:pathLst>
                <a:path w="2644700" h="705249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61303"/>
                  </a:lnTo>
                  <a:cubicBezTo>
                    <a:pt x="2644700" y="672958"/>
                    <a:pt x="2640070" y="684136"/>
                    <a:pt x="2631829" y="692378"/>
                  </a:cubicBezTo>
                  <a:cubicBezTo>
                    <a:pt x="2623587" y="700619"/>
                    <a:pt x="2612410" y="705249"/>
                    <a:pt x="2600754" y="705249"/>
                  </a:cubicBezTo>
                  <a:lnTo>
                    <a:pt x="43946" y="705249"/>
                  </a:lnTo>
                  <a:cubicBezTo>
                    <a:pt x="32291" y="705249"/>
                    <a:pt x="21113" y="700619"/>
                    <a:pt x="12872" y="692378"/>
                  </a:cubicBezTo>
                  <a:cubicBezTo>
                    <a:pt x="4630" y="684136"/>
                    <a:pt x="0" y="672958"/>
                    <a:pt x="0" y="661303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623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Ces documents essentiels sont disponibles sur le site Web du MDAR et en version imprimée dans les 10 langues les plus parlées dans le Massachusetts.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284057" y="301623"/>
            <a:ext cx="13727730" cy="13616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Ces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documents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essentiels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comprennent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4057" y="1583222"/>
            <a:ext cx="17189388" cy="739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99"/>
              </a:lnSpc>
            </a:pPr>
            <a:r>
              <a:rPr lang="en-US" sz="39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Brochure et dépliant présentant nos programmes et services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611816" y="190500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« Je parle » (I speak)-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Informations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sur les services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linguistiques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4989" y="2385861"/>
            <a:ext cx="5483784" cy="7134044"/>
          </a:xfrm>
          <a:custGeom>
            <a:avLst/>
            <a:gdLst/>
            <a:ahLst/>
            <a:cxnLst/>
            <a:rect l="l" t="t" r="r" b="b"/>
            <a:pathLst>
              <a:path w="5483784" h="7134044">
                <a:moveTo>
                  <a:pt x="0" y="0"/>
                </a:moveTo>
                <a:lnTo>
                  <a:pt x="5483784" y="0"/>
                </a:lnTo>
                <a:lnTo>
                  <a:pt x="5483784" y="7134045"/>
                </a:lnTo>
                <a:lnTo>
                  <a:pt x="0" y="7134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2379" y="2385861"/>
            <a:ext cx="7336043" cy="5683020"/>
          </a:xfrm>
          <a:custGeom>
            <a:avLst/>
            <a:gdLst/>
            <a:ahLst/>
            <a:cxnLst/>
            <a:rect l="l" t="t" r="r" b="b"/>
            <a:pathLst>
              <a:path w="7336043" h="5683020">
                <a:moveTo>
                  <a:pt x="0" y="0"/>
                </a:moveTo>
                <a:lnTo>
                  <a:pt x="7336043" y="0"/>
                </a:lnTo>
                <a:lnTo>
                  <a:pt x="7336043" y="5683020"/>
                </a:lnTo>
                <a:lnTo>
                  <a:pt x="0" y="5683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4061601" y="71285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Ressources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du Fonds pour les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Animaux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du Massachusetts 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Soutient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les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animaux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dans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l’État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, y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compris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par des bons de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stérilisation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/castration.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6987" y="296247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3"/>
                </a:lnTo>
                <a:lnTo>
                  <a:pt x="0" y="3397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596884" y="647902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Ressources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sur les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moustiques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Restez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informé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des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mesures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à prendre pour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vous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protéger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contre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les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moustiques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...Et bien plus encore 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75633" y="2191262"/>
            <a:ext cx="10758707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Vous pouvez consulter la liste complète des documents MDAR traduits sur cette page Web 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52316" y="2277493"/>
            <a:ext cx="11317432" cy="3541886"/>
            <a:chOff x="0" y="0"/>
            <a:chExt cx="2980723" cy="93284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980723" cy="932842"/>
            </a:xfrm>
            <a:custGeom>
              <a:avLst/>
              <a:gdLst/>
              <a:ahLst/>
              <a:cxnLst/>
              <a:rect l="l" t="t" r="r" b="b"/>
              <a:pathLst>
                <a:path w="2980723" h="932842">
                  <a:moveTo>
                    <a:pt x="38992" y="0"/>
                  </a:moveTo>
                  <a:lnTo>
                    <a:pt x="2941731" y="0"/>
                  </a:lnTo>
                  <a:cubicBezTo>
                    <a:pt x="2963266" y="0"/>
                    <a:pt x="2980723" y="17457"/>
                    <a:pt x="2980723" y="38992"/>
                  </a:cubicBezTo>
                  <a:lnTo>
                    <a:pt x="2980723" y="893850"/>
                  </a:lnTo>
                  <a:cubicBezTo>
                    <a:pt x="2980723" y="904192"/>
                    <a:pt x="2976615" y="914110"/>
                    <a:pt x="2969302" y="921422"/>
                  </a:cubicBezTo>
                  <a:cubicBezTo>
                    <a:pt x="2961990" y="928734"/>
                    <a:pt x="2952072" y="932842"/>
                    <a:pt x="2941731" y="932842"/>
                  </a:cubicBezTo>
                  <a:lnTo>
                    <a:pt x="38992" y="932842"/>
                  </a:lnTo>
                  <a:cubicBezTo>
                    <a:pt x="17457" y="932842"/>
                    <a:pt x="0" y="915385"/>
                    <a:pt x="0" y="893850"/>
                  </a:cubicBezTo>
                  <a:lnTo>
                    <a:pt x="0" y="38992"/>
                  </a:lnTo>
                  <a:cubicBezTo>
                    <a:pt x="0" y="17457"/>
                    <a:pt x="17457" y="0"/>
                    <a:pt x="38992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980723" cy="999517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 Décret n° 615 visant à améliorer l'accès linguistique dans les agences gouvernementales de l'État nous a imposé de soumettre un plan d'accès linguistique au Bureau de l'accès et de l'égalité des chances.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944811">
            <a:off x="2375482" y="510417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3081164" y="556009"/>
            <a:ext cx="13480408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Comment le MDAR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est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-il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tenu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responsable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81094" y="6215722"/>
            <a:ext cx="8670280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En réponse, le MDAR a élaboré le présent plan d'accès linguistique: </a:t>
            </a: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7130" y="6229272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3081164" y="1085850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Ce plan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d'accès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linguistique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comprend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87020" y="2189611"/>
            <a:ext cx="13788041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En plus des informations fournies sur le processus de traduction/interprétation...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621241" y="3958242"/>
            <a:ext cx="13820698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Protocole de formation du personnel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Surveillance fréquente et mises à jour tous les 2 ans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Notre engagement à recruter du personnel multilingue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337718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0" y="0"/>
                </a:lnTo>
                <a:lnTo>
                  <a:pt x="5119730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2893207" y="1374171"/>
            <a:ext cx="14764172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Comment le personnel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est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-il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formé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6019" y="2329088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À ce jour, nous avons réalisé...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91821" y="3134148"/>
            <a:ext cx="12533405" cy="572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Formations linguistiques personnalisées pour les divisions spécifiques du MDAR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(Exemple : Division de la santé animale du MDAR)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Organisation de 2 formations à l'échelle du département sur l'équité environnementale et le protocole d'accès linguistique.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Formation enregistrée et diffusée au personnel incapable d'assister aux sessions en présentiel.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764572" y="7786530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400534" y="1143000"/>
            <a:ext cx="13913021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Que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signifie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l’équité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environnementale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pour le MDAR 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3175" y="3096724"/>
            <a:ext cx="12861815" cy="440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L'équité environnementale (EJ) désigne la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protection égale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et la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participation significative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de toutes les personnes en ce qui concerne l'élaboration, la mise en œuvre et l'application des lois, réglementations et politiques environnementales, ainsi que la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répartition équitable des avantages environnementaux.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59310" y="7796929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La participation significative comprend l</a:t>
            </a:r>
            <a:r>
              <a:rPr lang="en-US" sz="41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'accès linguistique.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512529"/>
            <a:ext cx="12684454" cy="37655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Certains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membres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du personnel du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ont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également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suivi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un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cours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d'espagnol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financé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par le MDAR aux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côtés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des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responsables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des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marchés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fermiers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!</a:t>
            </a:r>
          </a:p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99" b="1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211879" y="4492290"/>
            <a:ext cx="7101159" cy="373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Repérez ces badges lors de votre prochaine visite à certains marchés fermiers pour identifier un membre du personnel ayant suivi cette formation pour débutants.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227447"/>
            <a:ext cx="13480408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Comment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puis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-je demander des services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d'accessibilité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14267" y="1815580"/>
            <a:ext cx="13543112" cy="715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Coordonnateur des services linguistiques du MDAR: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Coordonnateur de l'accessibilité de l'EEA (Agence pour la protection de l’environnement):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781387"/>
            <a:ext cx="10750107" cy="1225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Des questions?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867810"/>
            <a:ext cx="1392547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À qui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puis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-je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m'adresser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pour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obtenir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des services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linguistiques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55912" y="2741693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Le MDAR dispose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d'un coordinateur d'accès linguistique (LAC)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désigné...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55912" y="4042315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Coordonnateur interne EJ 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123621" y="4799743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...Vous pouvez également contacter l'équipe EJ du MDAR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955912" y="6105541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Directrice, Équité alimentaire et climatique:</a:t>
            </a:r>
          </a:p>
          <a:p>
            <a:pPr algn="l">
              <a:lnSpc>
                <a:spcPts val="4326"/>
              </a:lnSpc>
            </a:pP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Rebecca.Davidson@Mass.gov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55912" y="7411340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Coordonnatrice de la sensibilisation EJ 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Dimple.J.Rana@Mass.gov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2728932" y="1704590"/>
            <a:ext cx="1453036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Où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sommes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-nous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actuellement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35628" y="2444998"/>
            <a:ext cx="11612899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Protocole de traduction/interprétation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Formation du personnel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Matériel pré-traduit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Cours d'espagnol au marché fermier MDAR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Services d'accessibilité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91209" y="828279"/>
            <a:ext cx="1281037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Comment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puis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-je demander un service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linguistique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91209" y="2574292"/>
            <a:ext cx="7659845" cy="256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Option 1 : Remplir notre formulaire en ligne</a:t>
            </a:r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1375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22355" y="847181"/>
            <a:ext cx="13478447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Option 2 :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Contacter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n'importe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quel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membre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du personnel MDAR.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50304" y="2696571"/>
            <a:ext cx="4597244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E-mail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Téléphone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En personne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Etc. 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345523" y="2615251"/>
            <a:ext cx="10154589" cy="540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N'oubliez pas d'inclure...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La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langue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requise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Le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document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que vous souhaitez faire</a:t>
            </a:r>
            <a:r>
              <a:rPr lang="en-US" sz="4199" u="none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traduire OU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l'événement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pour lequel vous avez besoin de services d'interprétation.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Vos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coordonnées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4896670"/>
            <a:ext cx="8302466" cy="4979031"/>
          </a:xfrm>
          <a:custGeom>
            <a:avLst/>
            <a:gdLst/>
            <a:ahLst/>
            <a:cxnLst/>
            <a:rect l="l" t="t" r="r" b="b"/>
            <a:pathLst>
              <a:path w="8302466" h="4979031">
                <a:moveTo>
                  <a:pt x="0" y="0"/>
                </a:moveTo>
                <a:lnTo>
                  <a:pt x="8302466" y="0"/>
                </a:lnTo>
                <a:lnTo>
                  <a:pt x="8302466" y="4979032"/>
                </a:lnTo>
                <a:lnTo>
                  <a:pt x="0" y="4979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3602315" y="173358"/>
            <a:ext cx="13656985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Option 3 : Pour les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webinaires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les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événements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nécessitant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une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inscription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ligne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11678" y="2743178"/>
            <a:ext cx="10350168" cy="225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Veuillez indiquer votre choix de langue sur votre formulaire d'inscription !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4057040" y="471624"/>
            <a:ext cx="1351429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Rappel :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toutes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les pages du site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peuvent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être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traduites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automatiquement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</a:t>
            </a: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955321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Que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faisons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-nous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lorsque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nous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recevons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une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demande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6058" y="3163496"/>
            <a:ext cx="10745795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AutoNum type="arabicPeriod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Le LAC du MDAR déterminera si nous pouvons solliciter les services de l'un de nos fournisseurs sous contrat avec l'État.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814</Words>
  <Application>Microsoft Office PowerPoint</Application>
  <PresentationFormat>Custom</PresentationFormat>
  <Paragraphs>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Fredoka</vt:lpstr>
      <vt:lpstr>Arial</vt:lpstr>
      <vt:lpstr>Poppins</vt:lpstr>
      <vt:lpstr>Calibri</vt:lpstr>
      <vt:lpstr>Poppins Bold</vt:lpstr>
      <vt:lpstr>Poppins Italics</vt:lpstr>
      <vt:lpstr>Office Theme</vt:lpstr>
      <vt:lpstr>ACCÈS LINGUISTIQUE</vt:lpstr>
      <vt:lpstr>Que signifie l’équité environnementale pour le MDAR ?</vt:lpstr>
      <vt:lpstr>À qui puis-je m'adresser pour obtenir des services linguistiques?</vt:lpstr>
      <vt:lpstr>Où en sommes-nous actuellement?</vt:lpstr>
      <vt:lpstr>Comment puis-je demander un service linguistique?</vt:lpstr>
      <vt:lpstr>Option 2 : Contacter n'importe quel membre du personnel MDAR.</vt:lpstr>
      <vt:lpstr>Option 3 : Pour les webinaires ou les événements nécessitant une inscription en ligne...</vt:lpstr>
      <vt:lpstr>Rappel : toutes les pages du site Mass.Gov peuvent être traduites automatiquement.</vt:lpstr>
      <vt:lpstr>Que faisons-nous lorsque nous recevons une demande ?</vt:lpstr>
      <vt:lpstr>2. Le LAC du MDAR s'efforcera d'assurer la prestation des services linguistiques en temps opportun.</vt:lpstr>
      <vt:lpstr>Tous les services linguistiques sont-ils fournis sur  demande ?</vt:lpstr>
      <vt:lpstr>Ces documents essentiels comprennent...</vt:lpstr>
      <vt:lpstr>« Je parle » (I speak)- Informations sur les services linguistiques</vt:lpstr>
      <vt:lpstr>Ressources du Fonds pour les Animaux du Massachusetts - Soutient les animaux dans l’État, y compris par des bons de stérilisation/castration.</vt:lpstr>
      <vt:lpstr>Ressources sur les moustiques - Restez informé des mesures à prendre pour vous protéger contre les moustiques.</vt:lpstr>
      <vt:lpstr>...Et bien plus encore !</vt:lpstr>
      <vt:lpstr>Comment le MDAR est-il tenu responsable ?</vt:lpstr>
      <vt:lpstr>Ce plan d'accès linguistique comprend :</vt:lpstr>
      <vt:lpstr>Comment le personnel est-il formé?</vt:lpstr>
      <vt:lpstr>Certains membres du personnel du MDAR ont également suivi un cours d'espagnol financé par le MDAR aux côtés des responsables des marchés fermiers ! </vt:lpstr>
      <vt:lpstr>Comment puis-je demander des services d'accessibilité ?</vt:lpstr>
      <vt:lpstr>Des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French - Lang Access External Webinar</dc:title>
  <cp:lastModifiedBy>Palmer, Olivia (AGR)</cp:lastModifiedBy>
  <cp:revision>2</cp:revision>
  <dcterms:created xsi:type="dcterms:W3CDTF">2006-08-16T00:00:00Z</dcterms:created>
  <dcterms:modified xsi:type="dcterms:W3CDTF">2025-07-14T17:16:35Z</dcterms:modified>
  <dc:identifier>DAGsrnHZfPM</dc:identifier>
</cp:coreProperties>
</file>