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88000" cy="10287000"/>
  <p:notesSz cx="6858000" cy="9144000"/>
  <p:embeddedFontLst>
    <p:embeddedFont>
      <p:font typeface="Fredoka" panose="020B0604020202020204" charset="0"/>
      <p:regular r:id="rId24"/>
    </p:embeddedFont>
    <p:embeddedFont>
      <p:font typeface="Poppins" panose="00000500000000000000" pitchFamily="2" charset="0"/>
      <p:regular r:id="rId25"/>
    </p:embeddedFont>
    <p:embeddedFont>
      <p:font typeface="Poppins Bold" panose="020B0604020202020204" charset="0"/>
      <p:regular r:id="rId26"/>
    </p:embeddedFont>
    <p:embeddedFont>
      <p:font typeface="Poppins Italics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8" d="100"/>
          <a:sy n="38" d="100"/>
        </p:scale>
        <p:origin x="20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66.sv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65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6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67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21" Type="http://schemas.openxmlformats.org/officeDocument/2006/relationships/image" Target="../media/image70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71.png"/><Relationship Id="rId18" Type="http://schemas.openxmlformats.org/officeDocument/2006/relationships/image" Target="../media/image25.png"/><Relationship Id="rId3" Type="http://schemas.openxmlformats.org/officeDocument/2006/relationships/image" Target="../media/image18.svg"/><Relationship Id="rId21" Type="http://schemas.openxmlformats.org/officeDocument/2006/relationships/image" Target="../media/image73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24.png"/><Relationship Id="rId2" Type="http://schemas.openxmlformats.org/officeDocument/2006/relationships/image" Target="../media/image17.png"/><Relationship Id="rId16" Type="http://schemas.openxmlformats.org/officeDocument/2006/relationships/image" Target="../media/image23.png"/><Relationship Id="rId20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0.svg"/><Relationship Id="rId15" Type="http://schemas.openxmlformats.org/officeDocument/2006/relationships/image" Target="../media/image22.png"/><Relationship Id="rId10" Type="http://schemas.openxmlformats.org/officeDocument/2006/relationships/image" Target="../media/image31.png"/><Relationship Id="rId19" Type="http://schemas.openxmlformats.org/officeDocument/2006/relationships/image" Target="../media/image26.png"/><Relationship Id="rId4" Type="http://schemas.openxmlformats.org/officeDocument/2006/relationships/image" Target="../media/image19.png"/><Relationship Id="rId9" Type="http://schemas.openxmlformats.org/officeDocument/2006/relationships/image" Target="../media/image30.png"/><Relationship Id="rId1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74.png"/><Relationship Id="rId18" Type="http://schemas.openxmlformats.org/officeDocument/2006/relationships/image" Target="../media/image25.png"/><Relationship Id="rId3" Type="http://schemas.openxmlformats.org/officeDocument/2006/relationships/image" Target="../media/image18.sv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24.png"/><Relationship Id="rId2" Type="http://schemas.openxmlformats.org/officeDocument/2006/relationships/image" Target="../media/image17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0.svg"/><Relationship Id="rId15" Type="http://schemas.openxmlformats.org/officeDocument/2006/relationships/image" Target="../media/image22.png"/><Relationship Id="rId10" Type="http://schemas.openxmlformats.org/officeDocument/2006/relationships/image" Target="../media/image31.png"/><Relationship Id="rId19" Type="http://schemas.openxmlformats.org/officeDocument/2006/relationships/image" Target="../media/image26.png"/><Relationship Id="rId4" Type="http://schemas.openxmlformats.org/officeDocument/2006/relationships/image" Target="../media/image19.png"/><Relationship Id="rId9" Type="http://schemas.openxmlformats.org/officeDocument/2006/relationships/image" Target="../media/image30.png"/><Relationship Id="rId1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76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75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77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47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79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48.sv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20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19" Type="http://schemas.openxmlformats.org/officeDocument/2006/relationships/image" Target="../media/image81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1.png"/><Relationship Id="rId18" Type="http://schemas.openxmlformats.org/officeDocument/2006/relationships/image" Target="../media/image52.png"/><Relationship Id="rId3" Type="http://schemas.openxmlformats.org/officeDocument/2006/relationships/image" Target="../media/image18.svg"/><Relationship Id="rId21" Type="http://schemas.openxmlformats.org/officeDocument/2006/relationships/image" Target="../media/image36.png"/><Relationship Id="rId7" Type="http://schemas.openxmlformats.org/officeDocument/2006/relationships/image" Target="../media/image26.png"/><Relationship Id="rId12" Type="http://schemas.openxmlformats.org/officeDocument/2006/relationships/image" Target="../media/image32.png"/><Relationship Id="rId17" Type="http://schemas.openxmlformats.org/officeDocument/2006/relationships/image" Target="../media/image42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50.png"/><Relationship Id="rId5" Type="http://schemas.openxmlformats.org/officeDocument/2006/relationships/image" Target="../media/image20.svg"/><Relationship Id="rId15" Type="http://schemas.openxmlformats.org/officeDocument/2006/relationships/image" Target="../media/image24.png"/><Relationship Id="rId23" Type="http://schemas.openxmlformats.org/officeDocument/2006/relationships/image" Target="../media/image83.png"/><Relationship Id="rId10" Type="http://schemas.openxmlformats.org/officeDocument/2006/relationships/image" Target="../media/image49.png"/><Relationship Id="rId19" Type="http://schemas.openxmlformats.org/officeDocument/2006/relationships/image" Target="../media/image33.png"/><Relationship Id="rId4" Type="http://schemas.openxmlformats.org/officeDocument/2006/relationships/image" Target="../media/image19.png"/><Relationship Id="rId9" Type="http://schemas.openxmlformats.org/officeDocument/2006/relationships/image" Target="../media/image29.png"/><Relationship Id="rId14" Type="http://schemas.openxmlformats.org/officeDocument/2006/relationships/image" Target="../media/image21.png"/><Relationship Id="rId22" Type="http://schemas.openxmlformats.org/officeDocument/2006/relationships/image" Target="../media/image3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21" Type="http://schemas.openxmlformats.org/officeDocument/2006/relationships/image" Target="../media/image36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21" Type="http://schemas.openxmlformats.org/officeDocument/2006/relationships/image" Target="../media/image84.jpe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8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svg"/><Relationship Id="rId18" Type="http://schemas.openxmlformats.org/officeDocument/2006/relationships/image" Target="../media/image16.png"/><Relationship Id="rId26" Type="http://schemas.openxmlformats.org/officeDocument/2006/relationships/image" Target="../media/image45.png"/><Relationship Id="rId39" Type="http://schemas.openxmlformats.org/officeDocument/2006/relationships/image" Target="../media/image49.png"/><Relationship Id="rId21" Type="http://schemas.openxmlformats.org/officeDocument/2006/relationships/image" Target="../media/image24.png"/><Relationship Id="rId34" Type="http://schemas.openxmlformats.org/officeDocument/2006/relationships/image" Target="../media/image7.png"/><Relationship Id="rId42" Type="http://schemas.openxmlformats.org/officeDocument/2006/relationships/image" Target="../media/image22.png"/><Relationship Id="rId7" Type="http://schemas.openxmlformats.org/officeDocument/2006/relationships/image" Target="../media/image90.svg"/><Relationship Id="rId2" Type="http://schemas.openxmlformats.org/officeDocument/2006/relationships/image" Target="../media/image85.png"/><Relationship Id="rId16" Type="http://schemas.openxmlformats.org/officeDocument/2006/relationships/image" Target="../media/image31.png"/><Relationship Id="rId20" Type="http://schemas.openxmlformats.org/officeDocument/2006/relationships/image" Target="../media/image27.png"/><Relationship Id="rId29" Type="http://schemas.openxmlformats.org/officeDocument/2006/relationships/image" Target="../media/image52.png"/><Relationship Id="rId41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11" Type="http://schemas.openxmlformats.org/officeDocument/2006/relationships/image" Target="../media/image94.svg"/><Relationship Id="rId24" Type="http://schemas.openxmlformats.org/officeDocument/2006/relationships/image" Target="../media/image29.png"/><Relationship Id="rId32" Type="http://schemas.openxmlformats.org/officeDocument/2006/relationships/image" Target="../media/image23.png"/><Relationship Id="rId37" Type="http://schemas.openxmlformats.org/officeDocument/2006/relationships/image" Target="../media/image98.png"/><Relationship Id="rId40" Type="http://schemas.openxmlformats.org/officeDocument/2006/relationships/image" Target="../media/image33.png"/><Relationship Id="rId5" Type="http://schemas.openxmlformats.org/officeDocument/2006/relationships/image" Target="../media/image88.svg"/><Relationship Id="rId15" Type="http://schemas.openxmlformats.org/officeDocument/2006/relationships/image" Target="../media/image30.png"/><Relationship Id="rId23" Type="http://schemas.openxmlformats.org/officeDocument/2006/relationships/image" Target="../media/image44.png"/><Relationship Id="rId28" Type="http://schemas.openxmlformats.org/officeDocument/2006/relationships/image" Target="../media/image57.png"/><Relationship Id="rId36" Type="http://schemas.openxmlformats.org/officeDocument/2006/relationships/image" Target="../media/image32.png"/><Relationship Id="rId10" Type="http://schemas.openxmlformats.org/officeDocument/2006/relationships/image" Target="../media/image93.png"/><Relationship Id="rId19" Type="http://schemas.openxmlformats.org/officeDocument/2006/relationships/image" Target="../media/image25.png"/><Relationship Id="rId31" Type="http://schemas.openxmlformats.org/officeDocument/2006/relationships/image" Target="../media/image28.png"/><Relationship Id="rId44" Type="http://schemas.openxmlformats.org/officeDocument/2006/relationships/image" Target="../media/image101.svg"/><Relationship Id="rId4" Type="http://schemas.openxmlformats.org/officeDocument/2006/relationships/image" Target="../media/image87.png"/><Relationship Id="rId9" Type="http://schemas.openxmlformats.org/officeDocument/2006/relationships/image" Target="../media/image92.svg"/><Relationship Id="rId14" Type="http://schemas.openxmlformats.org/officeDocument/2006/relationships/image" Target="../media/image26.png"/><Relationship Id="rId22" Type="http://schemas.openxmlformats.org/officeDocument/2006/relationships/image" Target="../media/image95.png"/><Relationship Id="rId27" Type="http://schemas.openxmlformats.org/officeDocument/2006/relationships/image" Target="../media/image96.png"/><Relationship Id="rId30" Type="http://schemas.openxmlformats.org/officeDocument/2006/relationships/image" Target="../media/image97.png"/><Relationship Id="rId35" Type="http://schemas.openxmlformats.org/officeDocument/2006/relationships/image" Target="../media/image8.svg"/><Relationship Id="rId43" Type="http://schemas.openxmlformats.org/officeDocument/2006/relationships/image" Target="../media/image100.png"/><Relationship Id="rId8" Type="http://schemas.openxmlformats.org/officeDocument/2006/relationships/image" Target="../media/image91.png"/><Relationship Id="rId3" Type="http://schemas.openxmlformats.org/officeDocument/2006/relationships/image" Target="../media/image86.svg"/><Relationship Id="rId12" Type="http://schemas.openxmlformats.org/officeDocument/2006/relationships/image" Target="../media/image9.png"/><Relationship Id="rId17" Type="http://schemas.openxmlformats.org/officeDocument/2006/relationships/image" Target="../media/image56.png"/><Relationship Id="rId25" Type="http://schemas.openxmlformats.org/officeDocument/2006/relationships/image" Target="../media/image42.png"/><Relationship Id="rId33" Type="http://schemas.openxmlformats.org/officeDocument/2006/relationships/image" Target="../media/image58.png"/><Relationship Id="rId38" Type="http://schemas.openxmlformats.org/officeDocument/2006/relationships/image" Target="../media/image9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8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48.sv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47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1.png"/><Relationship Id="rId18" Type="http://schemas.openxmlformats.org/officeDocument/2006/relationships/image" Target="../media/image52.png"/><Relationship Id="rId3" Type="http://schemas.openxmlformats.org/officeDocument/2006/relationships/image" Target="../media/image18.svg"/><Relationship Id="rId21" Type="http://schemas.openxmlformats.org/officeDocument/2006/relationships/image" Target="../media/image54.png"/><Relationship Id="rId7" Type="http://schemas.openxmlformats.org/officeDocument/2006/relationships/image" Target="../media/image26.png"/><Relationship Id="rId12" Type="http://schemas.openxmlformats.org/officeDocument/2006/relationships/image" Target="../media/image32.png"/><Relationship Id="rId17" Type="http://schemas.openxmlformats.org/officeDocument/2006/relationships/image" Target="../media/image42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50.png"/><Relationship Id="rId5" Type="http://schemas.openxmlformats.org/officeDocument/2006/relationships/image" Target="../media/image20.svg"/><Relationship Id="rId15" Type="http://schemas.openxmlformats.org/officeDocument/2006/relationships/image" Target="../media/image24.png"/><Relationship Id="rId10" Type="http://schemas.openxmlformats.org/officeDocument/2006/relationships/image" Target="../media/image49.png"/><Relationship Id="rId19" Type="http://schemas.openxmlformats.org/officeDocument/2006/relationships/image" Target="../media/image33.png"/><Relationship Id="rId4" Type="http://schemas.openxmlformats.org/officeDocument/2006/relationships/image" Target="../media/image19.png"/><Relationship Id="rId9" Type="http://schemas.openxmlformats.org/officeDocument/2006/relationships/image" Target="../media/image29.png"/><Relationship Id="rId14" Type="http://schemas.openxmlformats.org/officeDocument/2006/relationships/image" Target="../media/image21.png"/><Relationship Id="rId22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60.png"/><Relationship Id="rId3" Type="http://schemas.openxmlformats.org/officeDocument/2006/relationships/image" Target="../media/image18.svg"/><Relationship Id="rId7" Type="http://schemas.openxmlformats.org/officeDocument/2006/relationships/image" Target="../media/image27.png"/><Relationship Id="rId12" Type="http://schemas.openxmlformats.org/officeDocument/2006/relationships/image" Target="../media/image33.png"/><Relationship Id="rId17" Type="http://schemas.openxmlformats.org/officeDocument/2006/relationships/image" Target="../media/image62.png"/><Relationship Id="rId2" Type="http://schemas.openxmlformats.org/officeDocument/2006/relationships/image" Target="../media/image17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52.png"/><Relationship Id="rId5" Type="http://schemas.openxmlformats.org/officeDocument/2006/relationships/image" Target="../media/image41.svg"/><Relationship Id="rId15" Type="http://schemas.openxmlformats.org/officeDocument/2006/relationships/image" Target="../media/image51.png"/><Relationship Id="rId10" Type="http://schemas.openxmlformats.org/officeDocument/2006/relationships/image" Target="../media/image29.png"/><Relationship Id="rId4" Type="http://schemas.openxmlformats.org/officeDocument/2006/relationships/image" Target="../media/image40.png"/><Relationship Id="rId9" Type="http://schemas.openxmlformats.org/officeDocument/2006/relationships/image" Target="../media/image30.png"/><Relationship Id="rId14" Type="http://schemas.openxmlformats.org/officeDocument/2006/relationships/image" Target="../media/image6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46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27.png"/><Relationship Id="rId2" Type="http://schemas.openxmlformats.org/officeDocument/2006/relationships/image" Target="../media/image17.png"/><Relationship Id="rId16" Type="http://schemas.openxmlformats.org/officeDocument/2006/relationships/image" Target="../media/image1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63.png"/><Relationship Id="rId10" Type="http://schemas.openxmlformats.org/officeDocument/2006/relationships/image" Target="../media/image26.png"/><Relationship Id="rId19" Type="http://schemas.openxmlformats.org/officeDocument/2006/relationships/image" Target="../media/image58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3757460" y="-2749670"/>
            <a:ext cx="7514921" cy="6897999"/>
          </a:xfrm>
          <a:custGeom>
            <a:avLst/>
            <a:gdLst/>
            <a:ahLst/>
            <a:cxnLst/>
            <a:rect l="l" t="t" r="r" b="b"/>
            <a:pathLst>
              <a:path w="7514921" h="6897999">
                <a:moveTo>
                  <a:pt x="0" y="0"/>
                </a:moveTo>
                <a:lnTo>
                  <a:pt x="7514920" y="0"/>
                </a:lnTo>
                <a:lnTo>
                  <a:pt x="7514920" y="6897999"/>
                </a:lnTo>
                <a:lnTo>
                  <a:pt x="0" y="68979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394799" y="3485175"/>
            <a:ext cx="17498402" cy="142764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12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59" b="0" i="0" u="none" strike="noStrike" kern="1200" cap="none" spc="506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ACCÈS LINGUISTIQUE</a:t>
            </a:r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06136" y="-1614397"/>
            <a:ext cx="7677177" cy="4889777"/>
            <a:chOff x="0" y="0"/>
            <a:chExt cx="10236235" cy="6519703"/>
          </a:xfrm>
        </p:grpSpPr>
        <p:sp>
          <p:nvSpPr>
            <p:cNvPr id="5" name="Freeform 5"/>
            <p:cNvSpPr/>
            <p:nvPr/>
          </p:nvSpPr>
          <p:spPr>
            <a:xfrm rot="-8416868">
              <a:off x="622937" y="2027806"/>
              <a:ext cx="3496800" cy="3212685"/>
            </a:xfrm>
            <a:custGeom>
              <a:avLst/>
              <a:gdLst/>
              <a:ahLst/>
              <a:cxnLst/>
              <a:rect l="l" t="t" r="r" b="b"/>
              <a:pathLst>
                <a:path w="3496800" h="3212685">
                  <a:moveTo>
                    <a:pt x="0" y="0"/>
                  </a:moveTo>
                  <a:lnTo>
                    <a:pt x="3496800" y="0"/>
                  </a:lnTo>
                  <a:lnTo>
                    <a:pt x="3496800" y="3212685"/>
                  </a:lnTo>
                  <a:lnTo>
                    <a:pt x="0" y="3212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678404">
              <a:off x="3941410" y="516651"/>
              <a:ext cx="5813404" cy="5486400"/>
            </a:xfrm>
            <a:custGeom>
              <a:avLst/>
              <a:gdLst/>
              <a:ahLst/>
              <a:cxnLst/>
              <a:rect l="l" t="t" r="r" b="b"/>
              <a:pathLst>
                <a:path w="5813404" h="5486400">
                  <a:moveTo>
                    <a:pt x="0" y="0"/>
                  </a:moveTo>
                  <a:lnTo>
                    <a:pt x="5813404" y="0"/>
                  </a:lnTo>
                  <a:lnTo>
                    <a:pt x="581340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3673476">
              <a:off x="2160200" y="3447000"/>
              <a:ext cx="2599577" cy="1056372"/>
            </a:xfrm>
            <a:custGeom>
              <a:avLst/>
              <a:gdLst/>
              <a:ahLst/>
              <a:cxnLst/>
              <a:rect l="l" t="t" r="r" b="b"/>
              <a:pathLst>
                <a:path w="2599577" h="1056372">
                  <a:moveTo>
                    <a:pt x="0" y="0"/>
                  </a:moveTo>
                  <a:lnTo>
                    <a:pt x="2599576" y="0"/>
                  </a:lnTo>
                  <a:lnTo>
                    <a:pt x="2599576" y="1056372"/>
                  </a:lnTo>
                  <a:lnTo>
                    <a:pt x="0" y="10563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815782">
            <a:off x="818744" y="455711"/>
            <a:ext cx="1735497" cy="1777349"/>
          </a:xfrm>
          <a:custGeom>
            <a:avLst/>
            <a:gdLst/>
            <a:ahLst/>
            <a:cxnLst/>
            <a:rect l="l" t="t" r="r" b="b"/>
            <a:pathLst>
              <a:path w="1735497" h="1777349">
                <a:moveTo>
                  <a:pt x="0" y="0"/>
                </a:moveTo>
                <a:lnTo>
                  <a:pt x="1735496" y="0"/>
                </a:lnTo>
                <a:lnTo>
                  <a:pt x="1735496" y="1777350"/>
                </a:lnTo>
                <a:lnTo>
                  <a:pt x="0" y="17773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39623">
            <a:off x="-1833783" y="6120817"/>
            <a:ext cx="7802290" cy="4496070"/>
          </a:xfrm>
          <a:custGeom>
            <a:avLst/>
            <a:gdLst/>
            <a:ahLst/>
            <a:cxnLst/>
            <a:rect l="l" t="t" r="r" b="b"/>
            <a:pathLst>
              <a:path w="7802290" h="4496070">
                <a:moveTo>
                  <a:pt x="0" y="0"/>
                </a:moveTo>
                <a:lnTo>
                  <a:pt x="7802290" y="0"/>
                </a:lnTo>
                <a:lnTo>
                  <a:pt x="7802290" y="4496069"/>
                </a:lnTo>
                <a:lnTo>
                  <a:pt x="0" y="449606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183077" y="6958409"/>
            <a:ext cx="5422407" cy="4673656"/>
            <a:chOff x="0" y="0"/>
            <a:chExt cx="7229876" cy="6231542"/>
          </a:xfrm>
        </p:grpSpPr>
        <p:sp>
          <p:nvSpPr>
            <p:cNvPr id="11" name="Freeform 11"/>
            <p:cNvSpPr/>
            <p:nvPr/>
          </p:nvSpPr>
          <p:spPr>
            <a:xfrm rot="532178" flipH="1">
              <a:off x="1375300" y="727740"/>
              <a:ext cx="5493409" cy="5110854"/>
            </a:xfrm>
            <a:custGeom>
              <a:avLst/>
              <a:gdLst/>
              <a:ahLst/>
              <a:cxnLst/>
              <a:rect l="l" t="t" r="r" b="b"/>
              <a:pathLst>
                <a:path w="5493409" h="5110854">
                  <a:moveTo>
                    <a:pt x="5493408" y="0"/>
                  </a:moveTo>
                  <a:lnTo>
                    <a:pt x="0" y="0"/>
                  </a:lnTo>
                  <a:lnTo>
                    <a:pt x="0" y="5110854"/>
                  </a:lnTo>
                  <a:lnTo>
                    <a:pt x="5493408" y="5110854"/>
                  </a:lnTo>
                  <a:lnTo>
                    <a:pt x="5493408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220874" y="3576818"/>
              <a:ext cx="2421635" cy="984063"/>
            </a:xfrm>
            <a:custGeom>
              <a:avLst/>
              <a:gdLst/>
              <a:ahLst/>
              <a:cxnLst/>
              <a:rect l="l" t="t" r="r" b="b"/>
              <a:pathLst>
                <a:path w="2421635" h="984063">
                  <a:moveTo>
                    <a:pt x="0" y="0"/>
                  </a:moveTo>
                  <a:lnTo>
                    <a:pt x="2421634" y="0"/>
                  </a:lnTo>
                  <a:lnTo>
                    <a:pt x="2421634" y="984063"/>
                  </a:lnTo>
                  <a:lnTo>
                    <a:pt x="0" y="9840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691101">
              <a:off x="450862" y="537595"/>
              <a:ext cx="5899976" cy="5110854"/>
            </a:xfrm>
            <a:custGeom>
              <a:avLst/>
              <a:gdLst/>
              <a:ahLst/>
              <a:cxnLst/>
              <a:rect l="l" t="t" r="r" b="b"/>
              <a:pathLst>
                <a:path w="5899976" h="5110854">
                  <a:moveTo>
                    <a:pt x="0" y="0"/>
                  </a:moveTo>
                  <a:lnTo>
                    <a:pt x="5899976" y="0"/>
                  </a:lnTo>
                  <a:lnTo>
                    <a:pt x="5899976" y="5110854"/>
                  </a:lnTo>
                  <a:lnTo>
                    <a:pt x="0" y="51108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36399">
            <a:off x="-497540" y="175225"/>
            <a:ext cx="1707331" cy="3470186"/>
          </a:xfrm>
          <a:custGeom>
            <a:avLst/>
            <a:gdLst/>
            <a:ahLst/>
            <a:cxnLst/>
            <a:rect l="l" t="t" r="r" b="b"/>
            <a:pathLst>
              <a:path w="1707331" h="3470186">
                <a:moveTo>
                  <a:pt x="0" y="0"/>
                </a:moveTo>
                <a:lnTo>
                  <a:pt x="1707332" y="0"/>
                </a:lnTo>
                <a:lnTo>
                  <a:pt x="1707332" y="3470186"/>
                </a:lnTo>
                <a:lnTo>
                  <a:pt x="0" y="347018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6115603" y="4998542"/>
            <a:ext cx="10750107" cy="208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458"/>
              </a:lnSpc>
            </a:pPr>
            <a:r>
              <a:rPr lang="en-US" sz="52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Département des Ressources Agricoles du Massachusetts (MDAR)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854551"/>
            <a:chOff x="0" y="0"/>
            <a:chExt cx="9191822" cy="11806067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2218563" y="9864053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48300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143010" y="4116664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48872" y="6589737"/>
            <a:ext cx="3031589" cy="3314859"/>
          </a:xfrm>
          <a:custGeom>
            <a:avLst/>
            <a:gdLst/>
            <a:ahLst/>
            <a:cxnLst/>
            <a:rect l="l" t="t" r="r" b="b"/>
            <a:pathLst>
              <a:path w="3031589" h="3314859">
                <a:moveTo>
                  <a:pt x="3031589" y="0"/>
                </a:moveTo>
                <a:lnTo>
                  <a:pt x="0" y="0"/>
                </a:lnTo>
                <a:lnTo>
                  <a:pt x="0" y="3314859"/>
                </a:lnTo>
                <a:lnTo>
                  <a:pt x="3031589" y="3314859"/>
                </a:lnTo>
                <a:lnTo>
                  <a:pt x="3031589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193673" y="4116664"/>
            <a:ext cx="4028818" cy="5710953"/>
          </a:xfrm>
          <a:custGeom>
            <a:avLst/>
            <a:gdLst/>
            <a:ahLst/>
            <a:cxnLst/>
            <a:rect l="l" t="t" r="r" b="b"/>
            <a:pathLst>
              <a:path w="4028818" h="5710953">
                <a:moveTo>
                  <a:pt x="0" y="0"/>
                </a:moveTo>
                <a:lnTo>
                  <a:pt x="4028818" y="0"/>
                </a:lnTo>
                <a:lnTo>
                  <a:pt x="4028818" y="5710954"/>
                </a:lnTo>
                <a:lnTo>
                  <a:pt x="0" y="5710954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3141936" y="895350"/>
            <a:ext cx="14511502" cy="15430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2. Le LAC du MDAR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s'efforcera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d'assurer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la prestation des services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linguistiques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en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temps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opportun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469354" y="2305051"/>
            <a:ext cx="12795313" cy="6102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64"/>
              </a:lnSpc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Veuillez noter que...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Les services de traduction peuvent prendre de 5 à 7 jours ouvrables avant d'être renvoyés au constituant.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Un interprète par téléphone peut être organisé dans un délai de 1 à 2 jours ouvrables.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Il peut s'écouler jusqu'à 14 jours avant qu'un interprète en personne puisse être trouvé....</a:t>
            </a:r>
          </a:p>
          <a:p>
            <a:pPr algn="l">
              <a:lnSpc>
                <a:spcPts val="5364"/>
              </a:lnSpc>
            </a:pPr>
            <a:endParaRPr lang="en-US" sz="3699" i="1">
              <a:solidFill>
                <a:srgbClr val="712917"/>
              </a:solidFill>
              <a:latin typeface="Poppins Italics"/>
              <a:ea typeface="Poppins Italics"/>
              <a:cs typeface="Poppins Italics"/>
              <a:sym typeface="Poppins Italics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2935846" y="7715249"/>
            <a:ext cx="10973113" cy="1543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...Veuillez faire vos demandes de services linguistiques dès que possible!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385515" y="2346606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6321" y="2568664"/>
            <a:ext cx="2704454" cy="7363612"/>
          </a:xfrm>
          <a:custGeom>
            <a:avLst/>
            <a:gdLst/>
            <a:ahLst/>
            <a:cxnLst/>
            <a:rect l="l" t="t" r="r" b="b"/>
            <a:pathLst>
              <a:path w="2704454" h="7363612">
                <a:moveTo>
                  <a:pt x="0" y="0"/>
                </a:moveTo>
                <a:lnTo>
                  <a:pt x="2704453" y="0"/>
                </a:lnTo>
                <a:lnTo>
                  <a:pt x="2704453" y="7363612"/>
                </a:lnTo>
                <a:lnTo>
                  <a:pt x="0" y="7363612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110562" y="351434"/>
            <a:ext cx="13514294" cy="25692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Tous les services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linguistiques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sont-ils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fournis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sur </a:t>
            </a:r>
          </a:p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demande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?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2242515" y="2038127"/>
            <a:ext cx="3761871" cy="1213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69"/>
              </a:lnSpc>
            </a:pPr>
            <a:r>
              <a:rPr lang="en-US" sz="89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Non!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3751334" y="3034943"/>
            <a:ext cx="12795313" cy="2720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64"/>
              </a:lnSpc>
            </a:pPr>
            <a:r>
              <a:rPr lang="en-US" sz="36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Nous nous engageons à fournir aux citoyens non anglophones l'accès aux documents essentiels à la compréhension des programmes et services du MDAR, au même titre que les citoyens anglophones.</a:t>
            </a:r>
          </a:p>
        </p:txBody>
      </p:sp>
      <p:grpSp>
        <p:nvGrpSpPr>
          <p:cNvPr id="40" name="Group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48926" y="6003568"/>
            <a:ext cx="10041597" cy="2677743"/>
            <a:chOff x="0" y="0"/>
            <a:chExt cx="2644700" cy="705249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2644700" cy="705249"/>
            </a:xfrm>
            <a:custGeom>
              <a:avLst/>
              <a:gdLst/>
              <a:ahLst/>
              <a:cxnLst/>
              <a:rect l="l" t="t" r="r" b="b"/>
              <a:pathLst>
                <a:path w="2644700" h="705249">
                  <a:moveTo>
                    <a:pt x="43946" y="0"/>
                  </a:moveTo>
                  <a:lnTo>
                    <a:pt x="2600754" y="0"/>
                  </a:lnTo>
                  <a:cubicBezTo>
                    <a:pt x="2612410" y="0"/>
                    <a:pt x="2623587" y="4630"/>
                    <a:pt x="2631829" y="12872"/>
                  </a:cubicBezTo>
                  <a:cubicBezTo>
                    <a:pt x="2640070" y="21113"/>
                    <a:pt x="2644700" y="32291"/>
                    <a:pt x="2644700" y="43946"/>
                  </a:cubicBezTo>
                  <a:lnTo>
                    <a:pt x="2644700" y="661303"/>
                  </a:lnTo>
                  <a:cubicBezTo>
                    <a:pt x="2644700" y="672958"/>
                    <a:pt x="2640070" y="684136"/>
                    <a:pt x="2631829" y="692378"/>
                  </a:cubicBezTo>
                  <a:cubicBezTo>
                    <a:pt x="2623587" y="700619"/>
                    <a:pt x="2612410" y="705249"/>
                    <a:pt x="2600754" y="705249"/>
                  </a:cubicBezTo>
                  <a:lnTo>
                    <a:pt x="43946" y="705249"/>
                  </a:lnTo>
                  <a:cubicBezTo>
                    <a:pt x="32291" y="705249"/>
                    <a:pt x="21113" y="700619"/>
                    <a:pt x="12872" y="692378"/>
                  </a:cubicBezTo>
                  <a:cubicBezTo>
                    <a:pt x="4630" y="684136"/>
                    <a:pt x="0" y="672958"/>
                    <a:pt x="0" y="661303"/>
                  </a:cubicBezTo>
                  <a:lnTo>
                    <a:pt x="0" y="43946"/>
                  </a:lnTo>
                  <a:cubicBezTo>
                    <a:pt x="0" y="32291"/>
                    <a:pt x="4630" y="21113"/>
                    <a:pt x="12872" y="12872"/>
                  </a:cubicBezTo>
                  <a:cubicBezTo>
                    <a:pt x="21113" y="4630"/>
                    <a:pt x="32291" y="0"/>
                    <a:pt x="43946" y="0"/>
                  </a:cubicBezTo>
                  <a:close/>
                </a:path>
              </a:pathLst>
            </a:custGeom>
            <a:solidFill>
              <a:srgbClr val="00806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57150"/>
              <a:ext cx="2644700" cy="762399"/>
            </a:xfrm>
            <a:prstGeom prst="rect">
              <a:avLst/>
            </a:prstGeom>
          </p:spPr>
          <p:txBody>
            <a:bodyPr lIns="127000" tIns="127000" rIns="127000" bIns="127000" rtlCol="0" anchor="ctr"/>
            <a:lstStyle/>
            <a:p>
              <a:pPr algn="ctr">
                <a:lnSpc>
                  <a:spcPts val="4289"/>
                </a:lnSpc>
              </a:pPr>
              <a:r>
                <a:rPr lang="en-US" sz="3299" spc="32">
                  <a:solidFill>
                    <a:srgbClr val="D2E3C3"/>
                  </a:solidFill>
                  <a:latin typeface="Poppins"/>
                  <a:ea typeface="Poppins"/>
                  <a:cs typeface="Poppins"/>
                  <a:sym typeface="Poppins"/>
                </a:rPr>
                <a:t>Ces documents essentiels sont disponibles sur le site Web du MDAR et en version imprimée dans les 10 langues les plus parlées dans le Massachusetts.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6" name="Freeform 6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59650" y="2408004"/>
            <a:ext cx="11642059" cy="7240639"/>
          </a:xfrm>
          <a:custGeom>
            <a:avLst/>
            <a:gdLst/>
            <a:ahLst/>
            <a:cxnLst/>
            <a:rect l="l" t="t" r="r" b="b"/>
            <a:pathLst>
              <a:path w="11642059" h="7240639">
                <a:moveTo>
                  <a:pt x="0" y="0"/>
                </a:moveTo>
                <a:lnTo>
                  <a:pt x="11642059" y="0"/>
                </a:lnTo>
                <a:lnTo>
                  <a:pt x="11642059" y="7240639"/>
                </a:lnTo>
                <a:lnTo>
                  <a:pt x="0" y="724063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1606" t="-4358" r="-26764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21" name="Freeform 21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21835" y="7547774"/>
            <a:ext cx="8359749" cy="2455592"/>
          </a:xfrm>
          <a:custGeom>
            <a:avLst/>
            <a:gdLst/>
            <a:ahLst/>
            <a:cxnLst/>
            <a:rect l="l" t="t" r="r" b="b"/>
            <a:pathLst>
              <a:path w="8359749" h="2455592">
                <a:moveTo>
                  <a:pt x="0" y="0"/>
                </a:moveTo>
                <a:lnTo>
                  <a:pt x="8359748" y="0"/>
                </a:lnTo>
                <a:lnTo>
                  <a:pt x="8359748" y="2455593"/>
                </a:lnTo>
                <a:lnTo>
                  <a:pt x="0" y="2455593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>
            <a:spLocks noGrp="1"/>
          </p:cNvSpPr>
          <p:nvPr>
            <p:ph type="title" idx="4294967295"/>
          </p:nvPr>
        </p:nvSpPr>
        <p:spPr>
          <a:xfrm>
            <a:off x="284057" y="301623"/>
            <a:ext cx="13727730" cy="136169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08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Ces</a:t>
            </a: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documents </a:t>
            </a:r>
            <a:r>
              <a:rPr kumimoji="0" lang="en-US" sz="52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essentiels</a:t>
            </a: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52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comprennent</a:t>
            </a: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...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84057" y="1583222"/>
            <a:ext cx="17189388" cy="7397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99"/>
              </a:lnSpc>
            </a:pPr>
            <a:r>
              <a:rPr lang="en-US" sz="39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Brochure et dépliant présentant nos programmes et services</a:t>
            </a:r>
          </a:p>
        </p:txBody>
      </p:sp>
      <p:pic>
        <p:nvPicPr>
          <p:cNvPr id="32" name="Picture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3028726" y="3925226"/>
            <a:ext cx="3837160" cy="38371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6" name="Freeform 6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1577" y="1783441"/>
            <a:ext cx="12204845" cy="7818050"/>
          </a:xfrm>
          <a:custGeom>
            <a:avLst/>
            <a:gdLst/>
            <a:ahLst/>
            <a:cxnLst/>
            <a:rect l="l" t="t" r="r" b="b"/>
            <a:pathLst>
              <a:path w="12204845" h="7818050">
                <a:moveTo>
                  <a:pt x="0" y="0"/>
                </a:moveTo>
                <a:lnTo>
                  <a:pt x="12204846" y="0"/>
                </a:lnTo>
                <a:lnTo>
                  <a:pt x="12204846" y="7818051"/>
                </a:lnTo>
                <a:lnTo>
                  <a:pt x="0" y="781805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21" name="Freeform 21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611816" y="190500"/>
            <a:ext cx="13662416" cy="15430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« Je parle » (I speak)-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Informations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sur les services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linguistiques</a:t>
            </a:r>
            <a:endParaRPr kumimoji="0" lang="en-US" sz="4199" b="0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49595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94989" y="2385861"/>
            <a:ext cx="5483784" cy="7134044"/>
          </a:xfrm>
          <a:custGeom>
            <a:avLst/>
            <a:gdLst/>
            <a:ahLst/>
            <a:cxnLst/>
            <a:rect l="l" t="t" r="r" b="b"/>
            <a:pathLst>
              <a:path w="5483784" h="7134044">
                <a:moveTo>
                  <a:pt x="0" y="0"/>
                </a:moveTo>
                <a:lnTo>
                  <a:pt x="5483784" y="0"/>
                </a:lnTo>
                <a:lnTo>
                  <a:pt x="5483784" y="7134045"/>
                </a:lnTo>
                <a:lnTo>
                  <a:pt x="0" y="7134045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8" name="Pictur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43498" y="6316927"/>
            <a:ext cx="3963516" cy="3963516"/>
          </a:xfrm>
          <a:prstGeom prst="rect">
            <a:avLst/>
          </a:prstGeom>
        </p:spPr>
      </p:pic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32379" y="2385861"/>
            <a:ext cx="7336043" cy="5683020"/>
          </a:xfrm>
          <a:custGeom>
            <a:avLst/>
            <a:gdLst/>
            <a:ahLst/>
            <a:cxnLst/>
            <a:rect l="l" t="t" r="r" b="b"/>
            <a:pathLst>
              <a:path w="7336043" h="5683020">
                <a:moveTo>
                  <a:pt x="0" y="0"/>
                </a:moveTo>
                <a:lnTo>
                  <a:pt x="7336043" y="0"/>
                </a:lnTo>
                <a:lnTo>
                  <a:pt x="7336043" y="5683020"/>
                </a:lnTo>
                <a:lnTo>
                  <a:pt x="0" y="5683020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36881" y="8174507"/>
            <a:ext cx="11511856" cy="1616164"/>
          </a:xfrm>
          <a:custGeom>
            <a:avLst/>
            <a:gdLst/>
            <a:ahLst/>
            <a:cxnLst/>
            <a:rect l="l" t="t" r="r" b="b"/>
            <a:pathLst>
              <a:path w="11511856" h="1616164">
                <a:moveTo>
                  <a:pt x="0" y="0"/>
                </a:moveTo>
                <a:lnTo>
                  <a:pt x="11511856" y="0"/>
                </a:lnTo>
                <a:lnTo>
                  <a:pt x="11511856" y="1616164"/>
                </a:lnTo>
                <a:lnTo>
                  <a:pt x="0" y="1616164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TextBox 31"/>
          <p:cNvSpPr txBox="1">
            <a:spLocks noGrp="1"/>
          </p:cNvSpPr>
          <p:nvPr>
            <p:ph type="title" idx="4294967295"/>
          </p:nvPr>
        </p:nvSpPr>
        <p:spPr>
          <a:xfrm>
            <a:off x="4061601" y="71285"/>
            <a:ext cx="13662416" cy="231457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Ressources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du Fonds pour les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Animaux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du Massachusetts -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Soutient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les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animaux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dans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l’État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, y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compris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par des bons de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stérilisation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/castration.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70550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36987" y="2962477"/>
            <a:ext cx="10459901" cy="3397932"/>
          </a:xfrm>
          <a:custGeom>
            <a:avLst/>
            <a:gdLst/>
            <a:ahLst/>
            <a:cxnLst/>
            <a:rect l="l" t="t" r="r" b="b"/>
            <a:pathLst>
              <a:path w="10459901" h="3397932">
                <a:moveTo>
                  <a:pt x="0" y="0"/>
                </a:moveTo>
                <a:lnTo>
                  <a:pt x="10459901" y="0"/>
                </a:lnTo>
                <a:lnTo>
                  <a:pt x="10459901" y="3397933"/>
                </a:lnTo>
                <a:lnTo>
                  <a:pt x="0" y="3397933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91537" y="3506138"/>
            <a:ext cx="4813067" cy="6552442"/>
          </a:xfrm>
          <a:custGeom>
            <a:avLst/>
            <a:gdLst/>
            <a:ahLst/>
            <a:cxnLst/>
            <a:rect l="l" t="t" r="r" b="b"/>
            <a:pathLst>
              <a:path w="4813067" h="6552442">
                <a:moveTo>
                  <a:pt x="0" y="0"/>
                </a:moveTo>
                <a:lnTo>
                  <a:pt x="4813067" y="0"/>
                </a:lnTo>
                <a:lnTo>
                  <a:pt x="4813067" y="6552442"/>
                </a:lnTo>
                <a:lnTo>
                  <a:pt x="0" y="655244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3596884" y="647902"/>
            <a:ext cx="13662416" cy="231457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Ressources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sur les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moustiques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-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Restez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informé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des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mesures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à prendre pour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vous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protéger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contre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les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moustiques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.</a:t>
            </a:r>
          </a:p>
        </p:txBody>
      </p:sp>
      <p:pic>
        <p:nvPicPr>
          <p:cNvPr id="30" name="Picture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043559" y="4783804"/>
            <a:ext cx="4316353" cy="431635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Freeform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11884" y="4733233"/>
            <a:ext cx="8676453" cy="4358917"/>
          </a:xfrm>
          <a:custGeom>
            <a:avLst/>
            <a:gdLst/>
            <a:ahLst/>
            <a:cxnLst/>
            <a:rect l="l" t="t" r="r" b="b"/>
            <a:pathLst>
              <a:path w="8676453" h="4358917">
                <a:moveTo>
                  <a:pt x="0" y="0"/>
                </a:moveTo>
                <a:lnTo>
                  <a:pt x="8676453" y="0"/>
                </a:lnTo>
                <a:lnTo>
                  <a:pt x="8676453" y="4358918"/>
                </a:lnTo>
                <a:lnTo>
                  <a:pt x="0" y="4358918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7" name="Picture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77235" y="4079660"/>
            <a:ext cx="4422204" cy="4422204"/>
          </a:xfrm>
          <a:prstGeom prst="rect">
            <a:avLst/>
          </a:prstGeom>
        </p:spPr>
      </p:pic>
      <p:sp>
        <p:nvSpPr>
          <p:cNvPr id="28" name="TextBox 28"/>
          <p:cNvSpPr txBox="1">
            <a:spLocks noGrp="1"/>
          </p:cNvSpPr>
          <p:nvPr>
            <p:ph type="title" idx="4294967295"/>
          </p:nvPr>
        </p:nvSpPr>
        <p:spPr>
          <a:xfrm>
            <a:off x="5275733" y="1150126"/>
            <a:ext cx="13480408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...Et bien plus encore !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475633" y="2191262"/>
            <a:ext cx="10758707" cy="2314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Vous pouvez consulter la liste complète des documents MDAR traduits sur cette page Web :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34840" y="-1936823"/>
            <a:ext cx="8337808" cy="10459726"/>
            <a:chOff x="0" y="0"/>
            <a:chExt cx="11117077" cy="13946302"/>
          </a:xfrm>
        </p:grpSpPr>
        <p:sp>
          <p:nvSpPr>
            <p:cNvPr id="3" name="Freeform 3"/>
            <p:cNvSpPr/>
            <p:nvPr/>
          </p:nvSpPr>
          <p:spPr>
            <a:xfrm rot="6322007">
              <a:off x="2233314" y="1287518"/>
              <a:ext cx="8358007" cy="7461421"/>
            </a:xfrm>
            <a:custGeom>
              <a:avLst/>
              <a:gdLst/>
              <a:ahLst/>
              <a:cxnLst/>
              <a:rect l="l" t="t" r="r" b="b"/>
              <a:pathLst>
                <a:path w="8358007" h="7461421">
                  <a:moveTo>
                    <a:pt x="0" y="0"/>
                  </a:moveTo>
                  <a:lnTo>
                    <a:pt x="8358008" y="0"/>
                  </a:lnTo>
                  <a:lnTo>
                    <a:pt x="8358008" y="7461421"/>
                  </a:lnTo>
                  <a:lnTo>
                    <a:pt x="0" y="7461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8542992">
              <a:off x="1311211" y="5453919"/>
              <a:ext cx="7606077" cy="6886957"/>
            </a:xfrm>
            <a:custGeom>
              <a:avLst/>
              <a:gdLst/>
              <a:ahLst/>
              <a:cxnLst/>
              <a:rect l="l" t="t" r="r" b="b"/>
              <a:pathLst>
                <a:path w="7606077" h="6886957">
                  <a:moveTo>
                    <a:pt x="0" y="0"/>
                  </a:moveTo>
                  <a:lnTo>
                    <a:pt x="7606076" y="0"/>
                  </a:lnTo>
                  <a:lnTo>
                    <a:pt x="7606076" y="6886956"/>
                  </a:lnTo>
                  <a:lnTo>
                    <a:pt x="0" y="6886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737532">
              <a:off x="5377128" y="5276016"/>
              <a:ext cx="1628274" cy="2203911"/>
            </a:xfrm>
            <a:custGeom>
              <a:avLst/>
              <a:gdLst/>
              <a:ahLst/>
              <a:cxnLst/>
              <a:rect l="l" t="t" r="r" b="b"/>
              <a:pathLst>
                <a:path w="1628274" h="2203911">
                  <a:moveTo>
                    <a:pt x="0" y="0"/>
                  </a:moveTo>
                  <a:lnTo>
                    <a:pt x="1628274" y="0"/>
                  </a:lnTo>
                  <a:lnTo>
                    <a:pt x="1628274" y="2203911"/>
                  </a:lnTo>
                  <a:lnTo>
                    <a:pt x="0" y="2203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233557">
              <a:off x="7743262" y="6968001"/>
              <a:ext cx="1673858" cy="1613599"/>
            </a:xfrm>
            <a:custGeom>
              <a:avLst/>
              <a:gdLst/>
              <a:ahLst/>
              <a:cxnLst/>
              <a:rect l="l" t="t" r="r" b="b"/>
              <a:pathLst>
                <a:path w="1673858" h="1613599">
                  <a:moveTo>
                    <a:pt x="0" y="0"/>
                  </a:moveTo>
                  <a:lnTo>
                    <a:pt x="1673858" y="0"/>
                  </a:lnTo>
                  <a:lnTo>
                    <a:pt x="1673858" y="1613599"/>
                  </a:lnTo>
                  <a:lnTo>
                    <a:pt x="0" y="16135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1760898">
              <a:off x="5823472" y="3801816"/>
              <a:ext cx="1177692" cy="1468685"/>
            </a:xfrm>
            <a:custGeom>
              <a:avLst/>
              <a:gdLst/>
              <a:ahLst/>
              <a:cxnLst/>
              <a:rect l="l" t="t" r="r" b="b"/>
              <a:pathLst>
                <a:path w="1177692" h="1468685">
                  <a:moveTo>
                    <a:pt x="0" y="0"/>
                  </a:moveTo>
                  <a:lnTo>
                    <a:pt x="1177692" y="0"/>
                  </a:lnTo>
                  <a:lnTo>
                    <a:pt x="1177692" y="1468685"/>
                  </a:lnTo>
                  <a:lnTo>
                    <a:pt x="0" y="1468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1023716">
              <a:off x="8042658" y="288169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3655776">
              <a:off x="8083591" y="418770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6064190">
              <a:off x="4921264" y="304379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8" y="0"/>
                  </a:lnTo>
                  <a:lnTo>
                    <a:pt x="715688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653761">
              <a:off x="7155394" y="361852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2790955">
              <a:off x="9150794" y="2824830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742188">
              <a:off x="2585500" y="7871815"/>
              <a:ext cx="6208566" cy="5473013"/>
            </a:xfrm>
            <a:custGeom>
              <a:avLst/>
              <a:gdLst/>
              <a:ahLst/>
              <a:cxnLst/>
              <a:rect l="l" t="t" r="r" b="b"/>
              <a:pathLst>
                <a:path w="6208566" h="5473013">
                  <a:moveTo>
                    <a:pt x="0" y="0"/>
                  </a:moveTo>
                  <a:lnTo>
                    <a:pt x="6208566" y="0"/>
                  </a:lnTo>
                  <a:lnTo>
                    <a:pt x="6208566" y="5473013"/>
                  </a:lnTo>
                  <a:lnTo>
                    <a:pt x="0" y="5473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2023592">
              <a:off x="6246876" y="8152334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753312">
              <a:off x="6704618" y="6485710"/>
              <a:ext cx="908072" cy="1628829"/>
            </a:xfrm>
            <a:custGeom>
              <a:avLst/>
              <a:gdLst/>
              <a:ahLst/>
              <a:cxnLst/>
              <a:rect l="l" t="t" r="r" b="b"/>
              <a:pathLst>
                <a:path w="908072" h="1628829">
                  <a:moveTo>
                    <a:pt x="0" y="0"/>
                  </a:moveTo>
                  <a:lnTo>
                    <a:pt x="908073" y="0"/>
                  </a:lnTo>
                  <a:lnTo>
                    <a:pt x="908073" y="1628830"/>
                  </a:lnTo>
                  <a:lnTo>
                    <a:pt x="0" y="16288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7727320">
              <a:off x="6265220" y="2703118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2" y="0"/>
                  </a:lnTo>
                  <a:lnTo>
                    <a:pt x="755962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944995">
              <a:off x="4860193" y="4169936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8"/>
                  </a:lnTo>
                  <a:lnTo>
                    <a:pt x="0" y="961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8100000">
              <a:off x="4702865" y="5519863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18957" y="-105145"/>
            <a:ext cx="9138085" cy="12908433"/>
            <a:chOff x="0" y="0"/>
            <a:chExt cx="12184114" cy="17211244"/>
          </a:xfrm>
        </p:grpSpPr>
        <p:sp>
          <p:nvSpPr>
            <p:cNvPr id="23" name="Freeform 23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912841">
              <a:off x="3064082" y="9088092"/>
              <a:ext cx="3933881" cy="3363468"/>
            </a:xfrm>
            <a:custGeom>
              <a:avLst/>
              <a:gdLst/>
              <a:ahLst/>
              <a:cxnLst/>
              <a:rect l="l" t="t" r="r" b="b"/>
              <a:pathLst>
                <a:path w="3933881" h="3363468">
                  <a:moveTo>
                    <a:pt x="0" y="0"/>
                  </a:moveTo>
                  <a:lnTo>
                    <a:pt x="3933881" y="0"/>
                  </a:lnTo>
                  <a:lnTo>
                    <a:pt x="3933881" y="3363468"/>
                  </a:lnTo>
                  <a:lnTo>
                    <a:pt x="0" y="3363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Freeform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18957" y="3525379"/>
            <a:ext cx="3034277" cy="6761621"/>
          </a:xfrm>
          <a:custGeom>
            <a:avLst/>
            <a:gdLst/>
            <a:ahLst/>
            <a:cxnLst/>
            <a:rect l="l" t="t" r="r" b="b"/>
            <a:pathLst>
              <a:path w="3034277" h="6761621">
                <a:moveTo>
                  <a:pt x="3034278" y="0"/>
                </a:moveTo>
                <a:lnTo>
                  <a:pt x="0" y="0"/>
                </a:lnTo>
                <a:lnTo>
                  <a:pt x="0" y="6761621"/>
                </a:lnTo>
                <a:lnTo>
                  <a:pt x="3034278" y="6761621"/>
                </a:lnTo>
                <a:lnTo>
                  <a:pt x="3034278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6" name="Group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252316" y="2277493"/>
            <a:ext cx="11317432" cy="3541886"/>
            <a:chOff x="0" y="0"/>
            <a:chExt cx="2980723" cy="932842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980723" cy="932842"/>
            </a:xfrm>
            <a:custGeom>
              <a:avLst/>
              <a:gdLst/>
              <a:ahLst/>
              <a:cxnLst/>
              <a:rect l="l" t="t" r="r" b="b"/>
              <a:pathLst>
                <a:path w="2980723" h="932842">
                  <a:moveTo>
                    <a:pt x="38992" y="0"/>
                  </a:moveTo>
                  <a:lnTo>
                    <a:pt x="2941731" y="0"/>
                  </a:lnTo>
                  <a:cubicBezTo>
                    <a:pt x="2963266" y="0"/>
                    <a:pt x="2980723" y="17457"/>
                    <a:pt x="2980723" y="38992"/>
                  </a:cubicBezTo>
                  <a:lnTo>
                    <a:pt x="2980723" y="893850"/>
                  </a:lnTo>
                  <a:cubicBezTo>
                    <a:pt x="2980723" y="904192"/>
                    <a:pt x="2976615" y="914110"/>
                    <a:pt x="2969302" y="921422"/>
                  </a:cubicBezTo>
                  <a:cubicBezTo>
                    <a:pt x="2961990" y="928734"/>
                    <a:pt x="2952072" y="932842"/>
                    <a:pt x="2941731" y="932842"/>
                  </a:cubicBezTo>
                  <a:lnTo>
                    <a:pt x="38992" y="932842"/>
                  </a:lnTo>
                  <a:cubicBezTo>
                    <a:pt x="17457" y="932842"/>
                    <a:pt x="0" y="915385"/>
                    <a:pt x="0" y="893850"/>
                  </a:cubicBezTo>
                  <a:lnTo>
                    <a:pt x="0" y="38992"/>
                  </a:lnTo>
                  <a:cubicBezTo>
                    <a:pt x="0" y="17457"/>
                    <a:pt x="17457" y="0"/>
                    <a:pt x="38992" y="0"/>
                  </a:cubicBezTo>
                  <a:close/>
                </a:path>
              </a:pathLst>
            </a:custGeom>
            <a:solidFill>
              <a:srgbClr val="00806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66675"/>
              <a:ext cx="2980723" cy="999517"/>
            </a:xfrm>
            <a:prstGeom prst="rect">
              <a:avLst/>
            </a:prstGeom>
          </p:spPr>
          <p:txBody>
            <a:bodyPr lIns="127000" tIns="127000" rIns="127000" bIns="127000" rtlCol="0" anchor="ctr"/>
            <a:lstStyle/>
            <a:p>
              <a:pPr algn="ctr">
                <a:lnSpc>
                  <a:spcPts val="4549"/>
                </a:lnSpc>
              </a:pPr>
              <a:r>
                <a:rPr lang="en-US" sz="3499" b="1" spc="34">
                  <a:solidFill>
                    <a:srgbClr val="D2E3C3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Le Décret n° 615 visant à améliorer l'accès linguistique dans les agences gouvernementales de l'État nous a imposé de soumettre un plan d'accès linguistique au Bureau de l'accès et de l'égalité des chances.</a:t>
              </a:r>
            </a:p>
          </p:txBody>
        </p:sp>
      </p:grpSp>
      <p:sp>
        <p:nvSpPr>
          <p:cNvPr id="39" name="Freeform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3944811">
            <a:off x="2375482" y="5104177"/>
            <a:ext cx="1273089" cy="942086"/>
          </a:xfrm>
          <a:custGeom>
            <a:avLst/>
            <a:gdLst/>
            <a:ahLst/>
            <a:cxnLst/>
            <a:rect l="l" t="t" r="r" b="b"/>
            <a:pathLst>
              <a:path w="1273089" h="942086">
                <a:moveTo>
                  <a:pt x="0" y="0"/>
                </a:moveTo>
                <a:lnTo>
                  <a:pt x="1273089" y="0"/>
                </a:lnTo>
                <a:lnTo>
                  <a:pt x="1273089" y="942085"/>
                </a:lnTo>
                <a:lnTo>
                  <a:pt x="0" y="942085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0" name="TextBox 40"/>
          <p:cNvSpPr txBox="1">
            <a:spLocks noGrp="1"/>
          </p:cNvSpPr>
          <p:nvPr>
            <p:ph type="title" idx="4294967295"/>
          </p:nvPr>
        </p:nvSpPr>
        <p:spPr>
          <a:xfrm>
            <a:off x="3081164" y="556009"/>
            <a:ext cx="13480408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Comment le MDAR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est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-il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tenu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responsable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?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581094" y="6215722"/>
            <a:ext cx="8670280" cy="2867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En réponse, le MDAR a élaboré le présent plan d'accès linguistique: </a:t>
            </a:r>
            <a:r>
              <a:rPr lang="en-US" sz="3899" i="1" u="sng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mass.gov/doc/mdar-language-access-plan</a:t>
            </a:r>
          </a:p>
        </p:txBody>
      </p:sp>
      <p:pic>
        <p:nvPicPr>
          <p:cNvPr id="42" name="Picture 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917130" y="6229272"/>
            <a:ext cx="4010933" cy="401093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65936" y="4537132"/>
            <a:ext cx="6174355" cy="5749868"/>
          </a:xfrm>
          <a:custGeom>
            <a:avLst/>
            <a:gdLst/>
            <a:ahLst/>
            <a:cxnLst/>
            <a:rect l="l" t="t" r="r" b="b"/>
            <a:pathLst>
              <a:path w="6174355" h="5749868">
                <a:moveTo>
                  <a:pt x="0" y="0"/>
                </a:moveTo>
                <a:lnTo>
                  <a:pt x="6174355" y="0"/>
                </a:lnTo>
                <a:lnTo>
                  <a:pt x="6174355" y="5749868"/>
                </a:lnTo>
                <a:lnTo>
                  <a:pt x="0" y="574986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3081164" y="1085850"/>
            <a:ext cx="14178136" cy="9747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6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Ce plan </a:t>
            </a:r>
            <a:r>
              <a:rPr kumimoji="0" lang="en-US" sz="5300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d'accès</a:t>
            </a: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5300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linguistique</a:t>
            </a: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5300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comprend</a:t>
            </a: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: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187020" y="2189611"/>
            <a:ext cx="13788041" cy="1438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En plus des informations fournies sur le processus de traduction/interprétation...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2621241" y="3958242"/>
            <a:ext cx="13820698" cy="2867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Protocole de formation du personnel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Surveillance fréquente et mises à jour tous les 2 ans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Notre engagement à recruter du personnel multilingue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337718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0" y="0"/>
                </a:lnTo>
                <a:lnTo>
                  <a:pt x="5119730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1895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2893207" y="1374171"/>
            <a:ext cx="14764172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Comment le personnel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est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-il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formé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426019" y="2329088"/>
            <a:ext cx="13788041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À ce jour, nous avons réalisé...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691821" y="3134148"/>
            <a:ext cx="12533405" cy="5724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Formations linguistiques personnalisées pour les divisions spécifiques du MDAR 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(Exemple : Division de la santé animale du MDAR)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Organisation de 2 formations à l'échelle du département sur l'équité environnementale et le protocole d'accès linguistique.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Formation enregistrée et diffusée au personnel incapable d'assister aux sessions en présentiel.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028700" y="3854505"/>
            <a:ext cx="3014475" cy="6209592"/>
          </a:xfrm>
          <a:custGeom>
            <a:avLst/>
            <a:gdLst/>
            <a:ahLst/>
            <a:cxnLst/>
            <a:rect l="l" t="t" r="r" b="b"/>
            <a:pathLst>
              <a:path w="3014475" h="6209592">
                <a:moveTo>
                  <a:pt x="3014475" y="0"/>
                </a:moveTo>
                <a:lnTo>
                  <a:pt x="0" y="0"/>
                </a:lnTo>
                <a:lnTo>
                  <a:pt x="0" y="6209592"/>
                </a:lnTo>
                <a:lnTo>
                  <a:pt x="3014475" y="6209592"/>
                </a:lnTo>
                <a:lnTo>
                  <a:pt x="3014475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803350">
            <a:off x="5764572" y="7786530"/>
            <a:ext cx="1273089" cy="942086"/>
          </a:xfrm>
          <a:custGeom>
            <a:avLst/>
            <a:gdLst/>
            <a:ahLst/>
            <a:cxnLst/>
            <a:rect l="l" t="t" r="r" b="b"/>
            <a:pathLst>
              <a:path w="1273089" h="942086">
                <a:moveTo>
                  <a:pt x="0" y="0"/>
                </a:moveTo>
                <a:lnTo>
                  <a:pt x="1273089" y="0"/>
                </a:lnTo>
                <a:lnTo>
                  <a:pt x="1273089" y="942085"/>
                </a:lnTo>
                <a:lnTo>
                  <a:pt x="0" y="942085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>
            <a:spLocks noGrp="1"/>
          </p:cNvSpPr>
          <p:nvPr>
            <p:ph type="title" idx="4294967295"/>
          </p:nvPr>
        </p:nvSpPr>
        <p:spPr>
          <a:xfrm>
            <a:off x="1400534" y="1143000"/>
            <a:ext cx="13913021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Que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signifie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l’équité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environnementale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pour le MDAR ?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043175" y="3096724"/>
            <a:ext cx="12861815" cy="4405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L'équité environnementale (EJ) désigne la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protection égale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et la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participation significative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de toutes les personnes en ce qui concerne l'élaboration, la mise en œuvre et l'application des lois, réglementations et politiques environnementales, ainsi que la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répartition équitable des avantages environnementaux.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7559310" y="7796929"/>
            <a:ext cx="11612899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La participation significative comprend l</a:t>
            </a:r>
            <a:r>
              <a:rPr lang="en-US" sz="4199" u="sng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'accès linguistique.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32968" y="9258300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006465" y="-707869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205702" y="4542568"/>
            <a:ext cx="5812409" cy="5590481"/>
          </a:xfrm>
          <a:custGeom>
            <a:avLst/>
            <a:gdLst/>
            <a:ahLst/>
            <a:cxnLst/>
            <a:rect l="l" t="t" r="r" b="b"/>
            <a:pathLst>
              <a:path w="5812409" h="5590481">
                <a:moveTo>
                  <a:pt x="0" y="0"/>
                </a:moveTo>
                <a:lnTo>
                  <a:pt x="5812408" y="0"/>
                </a:lnTo>
                <a:lnTo>
                  <a:pt x="5812408" y="5590480"/>
                </a:lnTo>
                <a:lnTo>
                  <a:pt x="0" y="559048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9" name="Group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69652" y="3769502"/>
            <a:ext cx="4416316" cy="4416316"/>
            <a:chOff x="0" y="0"/>
            <a:chExt cx="5888422" cy="5888422"/>
          </a:xfrm>
        </p:grpSpPr>
        <p:grpSp>
          <p:nvGrpSpPr>
            <p:cNvPr id="30" name="Group 30"/>
            <p:cNvGrpSpPr/>
            <p:nvPr/>
          </p:nvGrpSpPr>
          <p:grpSpPr>
            <a:xfrm>
              <a:off x="0" y="0"/>
              <a:ext cx="5888422" cy="5888422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3" name="Freeform 33"/>
            <p:cNvSpPr/>
            <p:nvPr/>
          </p:nvSpPr>
          <p:spPr>
            <a:xfrm>
              <a:off x="565831" y="1199747"/>
              <a:ext cx="4756759" cy="3761723"/>
            </a:xfrm>
            <a:custGeom>
              <a:avLst/>
              <a:gdLst/>
              <a:ahLst/>
              <a:cxnLst/>
              <a:rect l="l" t="t" r="r" b="b"/>
              <a:pathLst>
                <a:path w="4756759" h="3761723">
                  <a:moveTo>
                    <a:pt x="0" y="0"/>
                  </a:moveTo>
                  <a:lnTo>
                    <a:pt x="4756760" y="0"/>
                  </a:lnTo>
                  <a:lnTo>
                    <a:pt x="4756760" y="3761723"/>
                  </a:lnTo>
                  <a:lnTo>
                    <a:pt x="0" y="37617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 l="-6543" t="-7781" r="-4877" b="-162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" name="Group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10800000">
            <a:off x="6557381" y="5520654"/>
            <a:ext cx="1178597" cy="1178597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2B675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165100"/>
              <a:ext cx="7112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1869652" y="512529"/>
            <a:ext cx="12684454" cy="37655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9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Certains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membres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du personnel du MDAR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ont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également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suivi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un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cours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d'espagnol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financé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par le MDAR aux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côtés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des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responsables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des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marchés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fermiers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!</a:t>
            </a:r>
          </a:p>
          <a:p>
            <a:pPr marL="0" marR="0" lvl="0" indent="0" algn="l" defTabSz="914400" rtl="0" eaLnBrk="1" fontAlgn="auto" latinLnBrk="0" hangingPunct="1">
              <a:lnSpc>
                <a:spcPts val="59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99" b="1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8211879" y="4492290"/>
            <a:ext cx="7101159" cy="373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29"/>
              </a:lnSpc>
            </a:pPr>
            <a:r>
              <a:rPr lang="en-US" sz="33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Repérez ces badges lors de votre prochaine visite à certains marchés fermiers pour identifier un membre du personnel ayant suivi cette formation pour débutants.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3691821" y="227447"/>
            <a:ext cx="13480408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Comment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puis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-je demander des services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d'accessibilité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114267" y="1815580"/>
            <a:ext cx="13543112" cy="7153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Coordonnateur des services linguistiques du MDAR: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Olivia Palmer</a:t>
            </a:r>
          </a:p>
          <a:p>
            <a:pPr algn="l">
              <a:lnSpc>
                <a:spcPts val="5654"/>
              </a:lnSpc>
            </a:pPr>
            <a:r>
              <a:rPr lang="en-US" sz="3899" u="sng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Olivia.Palmer@Mass.gov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857-278-4908</a:t>
            </a:r>
          </a:p>
          <a:p>
            <a:pPr algn="l">
              <a:lnSpc>
                <a:spcPts val="5654"/>
              </a:lnSpc>
            </a:pPr>
            <a:endParaRPr lang="en-US" sz="3899">
              <a:solidFill>
                <a:srgbClr val="71291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5654"/>
              </a:lnSpc>
            </a:pPr>
            <a:r>
              <a:rPr lang="en-US" sz="38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Coordonnateur de l'accessibilité de l'EEA (Agence pour la protection de l’environnement):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Gabriella Knight</a:t>
            </a:r>
          </a:p>
          <a:p>
            <a:pPr algn="l">
              <a:lnSpc>
                <a:spcPts val="5654"/>
              </a:lnSpc>
            </a:pPr>
            <a:r>
              <a:rPr lang="en-US" sz="3899" u="sng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Gabriella.Knight@Mass.gov 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(857)-268-0629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416524" y="-1936204"/>
            <a:ext cx="20603390" cy="13505529"/>
            <a:chOff x="0" y="0"/>
            <a:chExt cx="27471186" cy="18007372"/>
          </a:xfrm>
        </p:grpSpPr>
        <p:sp>
          <p:nvSpPr>
            <p:cNvPr id="3" name="Freeform 3"/>
            <p:cNvSpPr/>
            <p:nvPr/>
          </p:nvSpPr>
          <p:spPr>
            <a:xfrm>
              <a:off x="22264517" y="4784107"/>
              <a:ext cx="2148130" cy="2403502"/>
            </a:xfrm>
            <a:custGeom>
              <a:avLst/>
              <a:gdLst/>
              <a:ahLst/>
              <a:cxnLst/>
              <a:rect l="l" t="t" r="r" b="b"/>
              <a:pathLst>
                <a:path w="2148130" h="2403502">
                  <a:moveTo>
                    <a:pt x="0" y="0"/>
                  </a:moveTo>
                  <a:lnTo>
                    <a:pt x="2148131" y="0"/>
                  </a:lnTo>
                  <a:lnTo>
                    <a:pt x="2148131" y="2403503"/>
                  </a:lnTo>
                  <a:lnTo>
                    <a:pt x="0" y="24035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19080723" y="5320332"/>
              <a:ext cx="2585667" cy="2104087"/>
            </a:xfrm>
            <a:custGeom>
              <a:avLst/>
              <a:gdLst/>
              <a:ahLst/>
              <a:cxnLst/>
              <a:rect l="l" t="t" r="r" b="b"/>
              <a:pathLst>
                <a:path w="2585667" h="2104087">
                  <a:moveTo>
                    <a:pt x="0" y="0"/>
                  </a:moveTo>
                  <a:lnTo>
                    <a:pt x="2585668" y="0"/>
                  </a:lnTo>
                  <a:lnTo>
                    <a:pt x="2585668" y="2104087"/>
                  </a:lnTo>
                  <a:lnTo>
                    <a:pt x="0" y="2104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20373557" y="2341726"/>
              <a:ext cx="2635970" cy="2082373"/>
            </a:xfrm>
            <a:custGeom>
              <a:avLst/>
              <a:gdLst/>
              <a:ahLst/>
              <a:cxnLst/>
              <a:rect l="l" t="t" r="r" b="b"/>
              <a:pathLst>
                <a:path w="2635970" h="2082373">
                  <a:moveTo>
                    <a:pt x="0" y="0"/>
                  </a:moveTo>
                  <a:lnTo>
                    <a:pt x="2635970" y="0"/>
                  </a:lnTo>
                  <a:lnTo>
                    <a:pt x="2635970" y="2082374"/>
                  </a:lnTo>
                  <a:lnTo>
                    <a:pt x="0" y="20823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15428697" y="0"/>
              <a:ext cx="4354830" cy="5486400"/>
            </a:xfrm>
            <a:custGeom>
              <a:avLst/>
              <a:gdLst/>
              <a:ahLst/>
              <a:cxnLst/>
              <a:rect l="l" t="t" r="r" b="b"/>
              <a:pathLst>
                <a:path w="4354830" h="5486400">
                  <a:moveTo>
                    <a:pt x="0" y="0"/>
                  </a:moveTo>
                  <a:lnTo>
                    <a:pt x="4354830" y="0"/>
                  </a:lnTo>
                  <a:lnTo>
                    <a:pt x="4354830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625327">
              <a:off x="14687949" y="3654300"/>
              <a:ext cx="2035743" cy="1661675"/>
            </a:xfrm>
            <a:custGeom>
              <a:avLst/>
              <a:gdLst/>
              <a:ahLst/>
              <a:cxnLst/>
              <a:rect l="l" t="t" r="r" b="b"/>
              <a:pathLst>
                <a:path w="2035743" h="1661675">
                  <a:moveTo>
                    <a:pt x="0" y="0"/>
                  </a:moveTo>
                  <a:lnTo>
                    <a:pt x="2035743" y="0"/>
                  </a:lnTo>
                  <a:lnTo>
                    <a:pt x="2035743" y="1661676"/>
                  </a:lnTo>
                  <a:lnTo>
                    <a:pt x="0" y="16616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815782">
              <a:off x="12548905" y="1156827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1468366">
              <a:off x="11404520" y="3746916"/>
              <a:ext cx="2221882" cy="2141895"/>
            </a:xfrm>
            <a:custGeom>
              <a:avLst/>
              <a:gdLst/>
              <a:ahLst/>
              <a:cxnLst/>
              <a:rect l="l" t="t" r="r" b="b"/>
              <a:pathLst>
                <a:path w="2221882" h="2141895">
                  <a:moveTo>
                    <a:pt x="0" y="0"/>
                  </a:moveTo>
                  <a:lnTo>
                    <a:pt x="2221882" y="0"/>
                  </a:lnTo>
                  <a:lnTo>
                    <a:pt x="2221882" y="2141895"/>
                  </a:lnTo>
                  <a:lnTo>
                    <a:pt x="0" y="2141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1180993">
              <a:off x="9921669" y="2531459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3" y="0"/>
                  </a:lnTo>
                  <a:lnTo>
                    <a:pt x="1555573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815782">
              <a:off x="22101779" y="7447820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5" y="0"/>
                  </a:lnTo>
                  <a:lnTo>
                    <a:pt x="2313995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362908">
              <a:off x="24099935" y="9267214"/>
              <a:ext cx="1324696" cy="1996146"/>
            </a:xfrm>
            <a:custGeom>
              <a:avLst/>
              <a:gdLst/>
              <a:ahLst/>
              <a:cxnLst/>
              <a:rect l="l" t="t" r="r" b="b"/>
              <a:pathLst>
                <a:path w="1324696" h="1996146">
                  <a:moveTo>
                    <a:pt x="0" y="0"/>
                  </a:moveTo>
                  <a:lnTo>
                    <a:pt x="1324697" y="0"/>
                  </a:lnTo>
                  <a:lnTo>
                    <a:pt x="1324697" y="1996146"/>
                  </a:lnTo>
                  <a:lnTo>
                    <a:pt x="0" y="19961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-5664" r="-566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543107">
              <a:off x="23251309" y="12938967"/>
              <a:ext cx="2442789" cy="2940758"/>
            </a:xfrm>
            <a:custGeom>
              <a:avLst/>
              <a:gdLst/>
              <a:ahLst/>
              <a:cxnLst/>
              <a:rect l="l" t="t" r="r" b="b"/>
              <a:pathLst>
                <a:path w="2442789" h="2940758">
                  <a:moveTo>
                    <a:pt x="0" y="0"/>
                  </a:moveTo>
                  <a:lnTo>
                    <a:pt x="2442790" y="0"/>
                  </a:lnTo>
                  <a:lnTo>
                    <a:pt x="2442790" y="2940758"/>
                  </a:lnTo>
                  <a:lnTo>
                    <a:pt x="0" y="2940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526629">
              <a:off x="5531454" y="11985827"/>
              <a:ext cx="920815" cy="1869674"/>
            </a:xfrm>
            <a:custGeom>
              <a:avLst/>
              <a:gdLst/>
              <a:ahLst/>
              <a:cxnLst/>
              <a:rect l="l" t="t" r="r" b="b"/>
              <a:pathLst>
                <a:path w="920815" h="1869674">
                  <a:moveTo>
                    <a:pt x="0" y="0"/>
                  </a:moveTo>
                  <a:lnTo>
                    <a:pt x="920814" y="0"/>
                  </a:lnTo>
                  <a:lnTo>
                    <a:pt x="920814" y="1869674"/>
                  </a:lnTo>
                  <a:lnTo>
                    <a:pt x="0" y="1869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131958">
              <a:off x="20503053" y="12261131"/>
              <a:ext cx="1748971" cy="1462542"/>
            </a:xfrm>
            <a:custGeom>
              <a:avLst/>
              <a:gdLst/>
              <a:ahLst/>
              <a:cxnLst/>
              <a:rect l="l" t="t" r="r" b="b"/>
              <a:pathLst>
                <a:path w="1748971" h="1462542">
                  <a:moveTo>
                    <a:pt x="0" y="0"/>
                  </a:moveTo>
                  <a:lnTo>
                    <a:pt x="1748971" y="0"/>
                  </a:lnTo>
                  <a:lnTo>
                    <a:pt x="1748971" y="1462542"/>
                  </a:lnTo>
                  <a:lnTo>
                    <a:pt x="0" y="1462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03137">
              <a:off x="24877895" y="6737757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2" y="0"/>
                  </a:lnTo>
                  <a:lnTo>
                    <a:pt x="916712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543542">
              <a:off x="23334662" y="3423489"/>
              <a:ext cx="2938036" cy="2511041"/>
            </a:xfrm>
            <a:custGeom>
              <a:avLst/>
              <a:gdLst/>
              <a:ahLst/>
              <a:cxnLst/>
              <a:rect l="l" t="t" r="r" b="b"/>
              <a:pathLst>
                <a:path w="2938036" h="2511041">
                  <a:moveTo>
                    <a:pt x="0" y="0"/>
                  </a:moveTo>
                  <a:lnTo>
                    <a:pt x="2938036" y="0"/>
                  </a:lnTo>
                  <a:lnTo>
                    <a:pt x="2938036" y="2511042"/>
                  </a:lnTo>
                  <a:lnTo>
                    <a:pt x="0" y="25110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815782">
              <a:off x="16418052" y="14433019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252596">
              <a:off x="13419768" y="14489256"/>
              <a:ext cx="2269354" cy="2511041"/>
            </a:xfrm>
            <a:custGeom>
              <a:avLst/>
              <a:gdLst/>
              <a:ahLst/>
              <a:cxnLst/>
              <a:rect l="l" t="t" r="r" b="b"/>
              <a:pathLst>
                <a:path w="2269354" h="2511041">
                  <a:moveTo>
                    <a:pt x="0" y="0"/>
                  </a:moveTo>
                  <a:lnTo>
                    <a:pt x="2269353" y="0"/>
                  </a:lnTo>
                  <a:lnTo>
                    <a:pt x="2269353" y="2511041"/>
                  </a:lnTo>
                  <a:lnTo>
                    <a:pt x="0" y="2511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669423">
              <a:off x="2177749" y="2828663"/>
              <a:ext cx="2165098" cy="1932711"/>
            </a:xfrm>
            <a:custGeom>
              <a:avLst/>
              <a:gdLst/>
              <a:ahLst/>
              <a:cxnLst/>
              <a:rect l="l" t="t" r="r" b="b"/>
              <a:pathLst>
                <a:path w="2165098" h="1932711">
                  <a:moveTo>
                    <a:pt x="0" y="0"/>
                  </a:moveTo>
                  <a:lnTo>
                    <a:pt x="2165099" y="0"/>
                  </a:lnTo>
                  <a:lnTo>
                    <a:pt x="2165099" y="1932711"/>
                  </a:lnTo>
                  <a:lnTo>
                    <a:pt x="0" y="193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-1852674">
              <a:off x="21556256" y="14287851"/>
              <a:ext cx="998417" cy="972209"/>
            </a:xfrm>
            <a:custGeom>
              <a:avLst/>
              <a:gdLst/>
              <a:ahLst/>
              <a:cxnLst/>
              <a:rect l="l" t="t" r="r" b="b"/>
              <a:pathLst>
                <a:path w="998417" h="972209">
                  <a:moveTo>
                    <a:pt x="0" y="0"/>
                  </a:moveTo>
                  <a:lnTo>
                    <a:pt x="998417" y="0"/>
                  </a:lnTo>
                  <a:lnTo>
                    <a:pt x="998417" y="972208"/>
                  </a:lnTo>
                  <a:lnTo>
                    <a:pt x="0" y="9722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1140714">
              <a:off x="19543889" y="14548318"/>
              <a:ext cx="1334268" cy="876169"/>
            </a:xfrm>
            <a:custGeom>
              <a:avLst/>
              <a:gdLst/>
              <a:ahLst/>
              <a:cxnLst/>
              <a:rect l="l" t="t" r="r" b="b"/>
              <a:pathLst>
                <a:path w="1334268" h="876169">
                  <a:moveTo>
                    <a:pt x="0" y="0"/>
                  </a:moveTo>
                  <a:lnTo>
                    <a:pt x="1334268" y="0"/>
                  </a:lnTo>
                  <a:lnTo>
                    <a:pt x="1334268" y="876169"/>
                  </a:lnTo>
                  <a:lnTo>
                    <a:pt x="0" y="8761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3156817">
              <a:off x="22226057" y="11402513"/>
              <a:ext cx="1566938" cy="1707006"/>
            </a:xfrm>
            <a:custGeom>
              <a:avLst/>
              <a:gdLst/>
              <a:ahLst/>
              <a:cxnLst/>
              <a:rect l="l" t="t" r="r" b="b"/>
              <a:pathLst>
                <a:path w="1566938" h="1707006">
                  <a:moveTo>
                    <a:pt x="0" y="0"/>
                  </a:moveTo>
                  <a:lnTo>
                    <a:pt x="1566939" y="0"/>
                  </a:lnTo>
                  <a:lnTo>
                    <a:pt x="1566939" y="1707007"/>
                  </a:lnTo>
                  <a:lnTo>
                    <a:pt x="0" y="17070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249884">
              <a:off x="25309445" y="11175302"/>
              <a:ext cx="871546" cy="1684690"/>
            </a:xfrm>
            <a:custGeom>
              <a:avLst/>
              <a:gdLst/>
              <a:ahLst/>
              <a:cxnLst/>
              <a:rect l="l" t="t" r="r" b="b"/>
              <a:pathLst>
                <a:path w="871546" h="1684690">
                  <a:moveTo>
                    <a:pt x="0" y="0"/>
                  </a:moveTo>
                  <a:lnTo>
                    <a:pt x="871546" y="0"/>
                  </a:lnTo>
                  <a:lnTo>
                    <a:pt x="871546" y="1684690"/>
                  </a:lnTo>
                  <a:lnTo>
                    <a:pt x="0" y="16846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25700555" y="9183674"/>
              <a:ext cx="572144" cy="702987"/>
            </a:xfrm>
            <a:custGeom>
              <a:avLst/>
              <a:gdLst/>
              <a:ahLst/>
              <a:cxnLst/>
              <a:rect l="l" t="t" r="r" b="b"/>
              <a:pathLst>
                <a:path w="572144" h="702987">
                  <a:moveTo>
                    <a:pt x="0" y="0"/>
                  </a:moveTo>
                  <a:lnTo>
                    <a:pt x="572143" y="0"/>
                  </a:lnTo>
                  <a:lnTo>
                    <a:pt x="572143" y="702987"/>
                  </a:lnTo>
                  <a:lnTo>
                    <a:pt x="0" y="7029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23634426" y="2637455"/>
              <a:ext cx="588823" cy="625103"/>
            </a:xfrm>
            <a:custGeom>
              <a:avLst/>
              <a:gdLst/>
              <a:ahLst/>
              <a:cxnLst/>
              <a:rect l="l" t="t" r="r" b="b"/>
              <a:pathLst>
                <a:path w="588823" h="625103">
                  <a:moveTo>
                    <a:pt x="0" y="0"/>
                  </a:moveTo>
                  <a:lnTo>
                    <a:pt x="588822" y="0"/>
                  </a:lnTo>
                  <a:lnTo>
                    <a:pt x="588822" y="625102"/>
                  </a:lnTo>
                  <a:lnTo>
                    <a:pt x="0" y="6251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36326">
              <a:off x="2476867" y="14509338"/>
              <a:ext cx="1566862" cy="1537484"/>
            </a:xfrm>
            <a:custGeom>
              <a:avLst/>
              <a:gdLst/>
              <a:ahLst/>
              <a:cxnLst/>
              <a:rect l="l" t="t" r="r" b="b"/>
              <a:pathLst>
                <a:path w="1566862" h="1537484">
                  <a:moveTo>
                    <a:pt x="0" y="0"/>
                  </a:moveTo>
                  <a:lnTo>
                    <a:pt x="1566862" y="0"/>
                  </a:lnTo>
                  <a:lnTo>
                    <a:pt x="1566862" y="1537484"/>
                  </a:lnTo>
                  <a:lnTo>
                    <a:pt x="0" y="1537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568642">
              <a:off x="10483670" y="4514747"/>
              <a:ext cx="701632" cy="875672"/>
            </a:xfrm>
            <a:custGeom>
              <a:avLst/>
              <a:gdLst/>
              <a:ahLst/>
              <a:cxnLst/>
              <a:rect l="l" t="t" r="r" b="b"/>
              <a:pathLst>
                <a:path w="701632" h="875672">
                  <a:moveTo>
                    <a:pt x="0" y="0"/>
                  </a:moveTo>
                  <a:lnTo>
                    <a:pt x="701632" y="0"/>
                  </a:lnTo>
                  <a:lnTo>
                    <a:pt x="701632" y="875672"/>
                  </a:lnTo>
                  <a:lnTo>
                    <a:pt x="0" y="8756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4812915" y="14100551"/>
              <a:ext cx="3043133" cy="2858517"/>
            </a:xfrm>
            <a:custGeom>
              <a:avLst/>
              <a:gdLst/>
              <a:ahLst/>
              <a:cxnLst/>
              <a:rect l="l" t="t" r="r" b="b"/>
              <a:pathLst>
                <a:path w="3043133" h="2858517">
                  <a:moveTo>
                    <a:pt x="0" y="0"/>
                  </a:moveTo>
                  <a:lnTo>
                    <a:pt x="3043133" y="0"/>
                  </a:lnTo>
                  <a:lnTo>
                    <a:pt x="3043133" y="2858516"/>
                  </a:lnTo>
                  <a:lnTo>
                    <a:pt x="0" y="28585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478014">
              <a:off x="3630295" y="13229928"/>
              <a:ext cx="1623809" cy="1072061"/>
            </a:xfrm>
            <a:custGeom>
              <a:avLst/>
              <a:gdLst/>
              <a:ahLst/>
              <a:cxnLst/>
              <a:rect l="l" t="t" r="r" b="b"/>
              <a:pathLst>
                <a:path w="1623809" h="1072061">
                  <a:moveTo>
                    <a:pt x="0" y="0"/>
                  </a:moveTo>
                  <a:lnTo>
                    <a:pt x="1623809" y="0"/>
                  </a:lnTo>
                  <a:lnTo>
                    <a:pt x="1623809" y="1072060"/>
                  </a:lnTo>
                  <a:lnTo>
                    <a:pt x="0" y="1072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7816788" y="15516049"/>
              <a:ext cx="2599577" cy="1056372"/>
            </a:xfrm>
            <a:custGeom>
              <a:avLst/>
              <a:gdLst/>
              <a:ahLst/>
              <a:cxnLst/>
              <a:rect l="l" t="t" r="r" b="b"/>
              <a:pathLst>
                <a:path w="2599577" h="1056372">
                  <a:moveTo>
                    <a:pt x="0" y="0"/>
                  </a:moveTo>
                  <a:lnTo>
                    <a:pt x="2599577" y="0"/>
                  </a:lnTo>
                  <a:lnTo>
                    <a:pt x="2599577" y="1056372"/>
                  </a:lnTo>
                  <a:lnTo>
                    <a:pt x="0" y="10563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4">
                <a:extLst>
                  <a:ext uri="{96DAC541-7B7A-43D3-8B79-37D633B846F1}">
                    <asvg:svgBlip xmlns:asvg="http://schemas.microsoft.com/office/drawing/2016/SVG/main" r:embed="rId3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-815782">
              <a:off x="1157760" y="11354050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1468366">
              <a:off x="20554866" y="15501474"/>
              <a:ext cx="2221882" cy="2141895"/>
            </a:xfrm>
            <a:custGeom>
              <a:avLst/>
              <a:gdLst/>
              <a:ahLst/>
              <a:cxnLst/>
              <a:rect l="l" t="t" r="r" b="b"/>
              <a:pathLst>
                <a:path w="2221882" h="2141895">
                  <a:moveTo>
                    <a:pt x="0" y="0"/>
                  </a:moveTo>
                  <a:lnTo>
                    <a:pt x="2221882" y="0"/>
                  </a:lnTo>
                  <a:lnTo>
                    <a:pt x="2221882" y="2141894"/>
                  </a:lnTo>
                  <a:lnTo>
                    <a:pt x="0" y="21418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180993">
              <a:off x="25674272" y="15138228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4" y="0"/>
                  </a:lnTo>
                  <a:lnTo>
                    <a:pt x="1555574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1250234">
              <a:off x="8449442" y="14201933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/>
            <p:cNvSpPr/>
            <p:nvPr/>
          </p:nvSpPr>
          <p:spPr>
            <a:xfrm>
              <a:off x="10687970" y="14838214"/>
              <a:ext cx="2292654" cy="1292484"/>
            </a:xfrm>
            <a:custGeom>
              <a:avLst/>
              <a:gdLst/>
              <a:ahLst/>
              <a:cxnLst/>
              <a:rect l="l" t="t" r="r" b="b"/>
              <a:pathLst>
                <a:path w="2292654" h="1292484">
                  <a:moveTo>
                    <a:pt x="0" y="0"/>
                  </a:moveTo>
                  <a:lnTo>
                    <a:pt x="2292654" y="0"/>
                  </a:lnTo>
                  <a:lnTo>
                    <a:pt x="2292654" y="1292484"/>
                  </a:lnTo>
                  <a:lnTo>
                    <a:pt x="0" y="1292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7">
                <a:extLst>
                  <a:ext uri="{96DAC541-7B7A-43D3-8B79-37D633B846F1}">
                    <asvg:svgBlip xmlns:asvg="http://schemas.microsoft.com/office/drawing/2016/SVG/main" r:embed="rId3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9672387" y="14581638"/>
              <a:ext cx="493212" cy="627610"/>
            </a:xfrm>
            <a:custGeom>
              <a:avLst/>
              <a:gdLst/>
              <a:ahLst/>
              <a:cxnLst/>
              <a:rect l="l" t="t" r="r" b="b"/>
              <a:pathLst>
                <a:path w="493212" h="627610">
                  <a:moveTo>
                    <a:pt x="0" y="0"/>
                  </a:moveTo>
                  <a:lnTo>
                    <a:pt x="493212" y="0"/>
                  </a:lnTo>
                  <a:lnTo>
                    <a:pt x="493212" y="627611"/>
                  </a:lnTo>
                  <a:lnTo>
                    <a:pt x="0" y="6276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3285963" y="9156739"/>
              <a:ext cx="555747" cy="539075"/>
            </a:xfrm>
            <a:custGeom>
              <a:avLst/>
              <a:gdLst/>
              <a:ahLst/>
              <a:cxnLst/>
              <a:rect l="l" t="t" r="r" b="b"/>
              <a:pathLst>
                <a:path w="555747" h="539075">
                  <a:moveTo>
                    <a:pt x="0" y="0"/>
                  </a:moveTo>
                  <a:lnTo>
                    <a:pt x="555747" y="0"/>
                  </a:lnTo>
                  <a:lnTo>
                    <a:pt x="555747" y="539075"/>
                  </a:lnTo>
                  <a:lnTo>
                    <a:pt x="0" y="5390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12097464" y="14170569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6"/>
                  </a:lnTo>
                  <a:lnTo>
                    <a:pt x="0" y="13391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40"/>
            <p:cNvSpPr/>
            <p:nvPr/>
          </p:nvSpPr>
          <p:spPr>
            <a:xfrm rot="760792">
              <a:off x="1499946" y="9009767"/>
              <a:ext cx="1503090" cy="2511041"/>
            </a:xfrm>
            <a:custGeom>
              <a:avLst/>
              <a:gdLst/>
              <a:ahLst/>
              <a:cxnLst/>
              <a:rect l="l" t="t" r="r" b="b"/>
              <a:pathLst>
                <a:path w="1503090" h="2511041">
                  <a:moveTo>
                    <a:pt x="0" y="0"/>
                  </a:moveTo>
                  <a:lnTo>
                    <a:pt x="1503090" y="0"/>
                  </a:lnTo>
                  <a:lnTo>
                    <a:pt x="1503090" y="2511041"/>
                  </a:lnTo>
                  <a:lnTo>
                    <a:pt x="0" y="2511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2"/>
              <a:stretch>
                <a:fillRect t="-3565" b="-3565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41"/>
            <p:cNvSpPr/>
            <p:nvPr/>
          </p:nvSpPr>
          <p:spPr>
            <a:xfrm rot="993026">
              <a:off x="2179420" y="6828925"/>
              <a:ext cx="2161756" cy="1772640"/>
            </a:xfrm>
            <a:custGeom>
              <a:avLst/>
              <a:gdLst/>
              <a:ahLst/>
              <a:cxnLst/>
              <a:rect l="l" t="t" r="r" b="b"/>
              <a:pathLst>
                <a:path w="2161756" h="1772640">
                  <a:moveTo>
                    <a:pt x="0" y="0"/>
                  </a:moveTo>
                  <a:lnTo>
                    <a:pt x="2161756" y="0"/>
                  </a:lnTo>
                  <a:lnTo>
                    <a:pt x="2161756" y="1772640"/>
                  </a:lnTo>
                  <a:lnTo>
                    <a:pt x="0" y="1772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3">
                <a:extLst>
                  <a:ext uri="{96DAC541-7B7A-43D3-8B79-37D633B846F1}">
                    <asvg:svgBlip xmlns:asvg="http://schemas.microsoft.com/office/drawing/2016/SVG/main" r:embed="rId4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42"/>
            <p:cNvSpPr/>
            <p:nvPr/>
          </p:nvSpPr>
          <p:spPr>
            <a:xfrm rot="2403428">
              <a:off x="3833491" y="9264834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43"/>
            <p:cNvSpPr/>
            <p:nvPr/>
          </p:nvSpPr>
          <p:spPr>
            <a:xfrm rot="-1625990">
              <a:off x="337315" y="4846891"/>
              <a:ext cx="2585667" cy="2104087"/>
            </a:xfrm>
            <a:custGeom>
              <a:avLst/>
              <a:gdLst/>
              <a:ahLst/>
              <a:cxnLst/>
              <a:rect l="l" t="t" r="r" b="b"/>
              <a:pathLst>
                <a:path w="2585667" h="2104087">
                  <a:moveTo>
                    <a:pt x="0" y="0"/>
                  </a:moveTo>
                  <a:lnTo>
                    <a:pt x="2585668" y="0"/>
                  </a:lnTo>
                  <a:lnTo>
                    <a:pt x="2585668" y="2104087"/>
                  </a:lnTo>
                  <a:lnTo>
                    <a:pt x="0" y="2104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44"/>
            <p:cNvSpPr/>
            <p:nvPr/>
          </p:nvSpPr>
          <p:spPr>
            <a:xfrm rot="-1180993">
              <a:off x="3527303" y="11044767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4" y="0"/>
                  </a:lnTo>
                  <a:lnTo>
                    <a:pt x="1555574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3423468" y="5486400"/>
              <a:ext cx="588823" cy="625103"/>
            </a:xfrm>
            <a:custGeom>
              <a:avLst/>
              <a:gdLst/>
              <a:ahLst/>
              <a:cxnLst/>
              <a:rect l="l" t="t" r="r" b="b"/>
              <a:pathLst>
                <a:path w="588823" h="625103">
                  <a:moveTo>
                    <a:pt x="0" y="0"/>
                  </a:moveTo>
                  <a:lnTo>
                    <a:pt x="588822" y="0"/>
                  </a:lnTo>
                  <a:lnTo>
                    <a:pt x="588822" y="625103"/>
                  </a:lnTo>
                  <a:lnTo>
                    <a:pt x="0" y="625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46"/>
            <p:cNvSpPr/>
            <p:nvPr/>
          </p:nvSpPr>
          <p:spPr>
            <a:xfrm rot="1267015">
              <a:off x="4957093" y="2324640"/>
              <a:ext cx="2442789" cy="2940758"/>
            </a:xfrm>
            <a:custGeom>
              <a:avLst/>
              <a:gdLst/>
              <a:ahLst/>
              <a:cxnLst/>
              <a:rect l="l" t="t" r="r" b="b"/>
              <a:pathLst>
                <a:path w="2442789" h="2940758">
                  <a:moveTo>
                    <a:pt x="0" y="0"/>
                  </a:moveTo>
                  <a:lnTo>
                    <a:pt x="2442790" y="0"/>
                  </a:lnTo>
                  <a:lnTo>
                    <a:pt x="2442790" y="2940758"/>
                  </a:lnTo>
                  <a:lnTo>
                    <a:pt x="0" y="2940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47"/>
            <p:cNvSpPr/>
            <p:nvPr/>
          </p:nvSpPr>
          <p:spPr>
            <a:xfrm rot="-1225671">
              <a:off x="7723176" y="3467082"/>
              <a:ext cx="1748971" cy="1462542"/>
            </a:xfrm>
            <a:custGeom>
              <a:avLst/>
              <a:gdLst/>
              <a:ahLst/>
              <a:cxnLst/>
              <a:rect l="l" t="t" r="r" b="b"/>
              <a:pathLst>
                <a:path w="1748971" h="1462542">
                  <a:moveTo>
                    <a:pt x="0" y="0"/>
                  </a:moveTo>
                  <a:lnTo>
                    <a:pt x="1748972" y="0"/>
                  </a:lnTo>
                  <a:lnTo>
                    <a:pt x="1748972" y="1462542"/>
                  </a:lnTo>
                  <a:lnTo>
                    <a:pt x="0" y="1462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8"/>
            <p:cNvSpPr/>
            <p:nvPr/>
          </p:nvSpPr>
          <p:spPr>
            <a:xfrm rot="-1852674">
              <a:off x="4483807" y="5312847"/>
              <a:ext cx="998417" cy="972209"/>
            </a:xfrm>
            <a:custGeom>
              <a:avLst/>
              <a:gdLst/>
              <a:ahLst/>
              <a:cxnLst/>
              <a:rect l="l" t="t" r="r" b="b"/>
              <a:pathLst>
                <a:path w="998417" h="972209">
                  <a:moveTo>
                    <a:pt x="0" y="0"/>
                  </a:moveTo>
                  <a:lnTo>
                    <a:pt x="998417" y="0"/>
                  </a:lnTo>
                  <a:lnTo>
                    <a:pt x="998417" y="972209"/>
                  </a:lnTo>
                  <a:lnTo>
                    <a:pt x="0" y="9722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9" name="TextBox 49"/>
          <p:cNvSpPr txBox="1">
            <a:spLocks noGrp="1"/>
          </p:cNvSpPr>
          <p:nvPr>
            <p:ph type="title" idx="4294967295"/>
          </p:nvPr>
        </p:nvSpPr>
        <p:spPr>
          <a:xfrm>
            <a:off x="3510117" y="3781387"/>
            <a:ext cx="10750107" cy="122515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99" b="0" i="0" u="none" strike="noStrike" kern="1200" cap="none" spc="0" normalizeH="0" baseline="0" noProof="0" dirty="0">
                <a:ln>
                  <a:noFill/>
                </a:ln>
                <a:solidFill>
                  <a:srgbClr val="AD795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Des questions?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3768946" y="5583949"/>
            <a:ext cx="10750107" cy="1400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8"/>
              </a:lnSpc>
            </a:pPr>
            <a:r>
              <a:rPr lang="en-US" sz="5299" u="sng">
                <a:solidFill>
                  <a:srgbClr val="0097B2"/>
                </a:solidFill>
                <a:latin typeface="Fredoka"/>
                <a:ea typeface="Fredoka"/>
                <a:cs typeface="Fredoka"/>
                <a:sym typeface="Fredoka"/>
              </a:rPr>
              <a:t>Olivia.Palmer@Mass.gov </a:t>
            </a:r>
          </a:p>
          <a:p>
            <a:pPr algn="ctr">
              <a:lnSpc>
                <a:spcPts val="5458"/>
              </a:lnSpc>
            </a:pPr>
            <a:r>
              <a:rPr lang="en-US" sz="5299" u="sng">
                <a:solidFill>
                  <a:srgbClr val="0097B2"/>
                </a:solidFill>
                <a:latin typeface="Fredoka"/>
                <a:ea typeface="Fredoka"/>
                <a:cs typeface="Fredoka"/>
                <a:sym typeface="Fredoka"/>
              </a:rPr>
              <a:t>857-278-4908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32968" y="9258300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830315" y="4542568"/>
            <a:ext cx="5812409" cy="5590481"/>
          </a:xfrm>
          <a:custGeom>
            <a:avLst/>
            <a:gdLst/>
            <a:ahLst/>
            <a:cxnLst/>
            <a:rect l="l" t="t" r="r" b="b"/>
            <a:pathLst>
              <a:path w="5812409" h="5590481">
                <a:moveTo>
                  <a:pt x="0" y="0"/>
                </a:moveTo>
                <a:lnTo>
                  <a:pt x="5812409" y="0"/>
                </a:lnTo>
                <a:lnTo>
                  <a:pt x="5812409" y="5590480"/>
                </a:lnTo>
                <a:lnTo>
                  <a:pt x="0" y="559048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1028700" y="867810"/>
            <a:ext cx="13925474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À qui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puis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-je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m'adresser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pour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obtenir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des services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linguistiques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955912" y="2741693"/>
            <a:ext cx="11612899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Le MDAR dispose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d'un coordinateur d'accès linguistique (LAC)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désigné...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955912" y="4042315"/>
            <a:ext cx="14376176" cy="605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Coordonnateur interne EJ :</a:t>
            </a:r>
            <a:r>
              <a:rPr lang="en-US" sz="4200" u="sng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 Olivia.Palmer@Mass.gov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4123621" y="4799743"/>
            <a:ext cx="11612899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...Vous pouvez également contacter l'équipe EJ du MDAR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955912" y="6105541"/>
            <a:ext cx="14376176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Directrice, Équité alimentaire et climatique:</a:t>
            </a:r>
          </a:p>
          <a:p>
            <a:pPr algn="l">
              <a:lnSpc>
                <a:spcPts val="4326"/>
              </a:lnSpc>
            </a:pPr>
            <a:r>
              <a:rPr lang="en-US" sz="4200" u="sng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Rebecca.Davidson@Mass.gov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955912" y="7411340"/>
            <a:ext cx="14376176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Coordonnatrice de la sensibilisation EJ :</a:t>
            </a:r>
            <a:r>
              <a:rPr lang="en-US" sz="4200" u="sng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 Dimple.J.Rana@Mass.gov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70550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91537" y="3506138"/>
            <a:ext cx="4813067" cy="6552442"/>
          </a:xfrm>
          <a:custGeom>
            <a:avLst/>
            <a:gdLst/>
            <a:ahLst/>
            <a:cxnLst/>
            <a:rect l="l" t="t" r="r" b="b"/>
            <a:pathLst>
              <a:path w="4813067" h="6552442">
                <a:moveTo>
                  <a:pt x="0" y="0"/>
                </a:moveTo>
                <a:lnTo>
                  <a:pt x="4813067" y="0"/>
                </a:lnTo>
                <a:lnTo>
                  <a:pt x="4813067" y="6552442"/>
                </a:lnTo>
                <a:lnTo>
                  <a:pt x="0" y="6552442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/>
          <p:cNvSpPr txBox="1">
            <a:spLocks noGrp="1"/>
          </p:cNvSpPr>
          <p:nvPr>
            <p:ph type="title" idx="4294967295"/>
          </p:nvPr>
        </p:nvSpPr>
        <p:spPr>
          <a:xfrm>
            <a:off x="2728932" y="1704590"/>
            <a:ext cx="14530368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Où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en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sommes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-nous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actuellement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535628" y="2444998"/>
            <a:ext cx="11612899" cy="4629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Protocole de traduction/interprétation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Formation du personnel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Matériel pré-traduit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Cours d'espagnol au marché fermier MDAR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Services d'accessibilité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34840" y="-2327676"/>
            <a:ext cx="8337808" cy="10459726"/>
            <a:chOff x="0" y="0"/>
            <a:chExt cx="11117077" cy="13946302"/>
          </a:xfrm>
        </p:grpSpPr>
        <p:sp>
          <p:nvSpPr>
            <p:cNvPr id="3" name="Freeform 3"/>
            <p:cNvSpPr/>
            <p:nvPr/>
          </p:nvSpPr>
          <p:spPr>
            <a:xfrm rot="6322007">
              <a:off x="2233314" y="1287518"/>
              <a:ext cx="8358007" cy="7461421"/>
            </a:xfrm>
            <a:custGeom>
              <a:avLst/>
              <a:gdLst/>
              <a:ahLst/>
              <a:cxnLst/>
              <a:rect l="l" t="t" r="r" b="b"/>
              <a:pathLst>
                <a:path w="8358007" h="7461421">
                  <a:moveTo>
                    <a:pt x="0" y="0"/>
                  </a:moveTo>
                  <a:lnTo>
                    <a:pt x="8358008" y="0"/>
                  </a:lnTo>
                  <a:lnTo>
                    <a:pt x="8358008" y="7461421"/>
                  </a:lnTo>
                  <a:lnTo>
                    <a:pt x="0" y="7461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8542992">
              <a:off x="1311211" y="5453919"/>
              <a:ext cx="7606077" cy="6886957"/>
            </a:xfrm>
            <a:custGeom>
              <a:avLst/>
              <a:gdLst/>
              <a:ahLst/>
              <a:cxnLst/>
              <a:rect l="l" t="t" r="r" b="b"/>
              <a:pathLst>
                <a:path w="7606077" h="6886957">
                  <a:moveTo>
                    <a:pt x="0" y="0"/>
                  </a:moveTo>
                  <a:lnTo>
                    <a:pt x="7606076" y="0"/>
                  </a:lnTo>
                  <a:lnTo>
                    <a:pt x="7606076" y="6886956"/>
                  </a:lnTo>
                  <a:lnTo>
                    <a:pt x="0" y="6886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737532">
              <a:off x="5377128" y="5276016"/>
              <a:ext cx="1628274" cy="2203911"/>
            </a:xfrm>
            <a:custGeom>
              <a:avLst/>
              <a:gdLst/>
              <a:ahLst/>
              <a:cxnLst/>
              <a:rect l="l" t="t" r="r" b="b"/>
              <a:pathLst>
                <a:path w="1628274" h="2203911">
                  <a:moveTo>
                    <a:pt x="0" y="0"/>
                  </a:moveTo>
                  <a:lnTo>
                    <a:pt x="1628274" y="0"/>
                  </a:lnTo>
                  <a:lnTo>
                    <a:pt x="1628274" y="2203911"/>
                  </a:lnTo>
                  <a:lnTo>
                    <a:pt x="0" y="2203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233557">
              <a:off x="7743262" y="6968001"/>
              <a:ext cx="1673858" cy="1613599"/>
            </a:xfrm>
            <a:custGeom>
              <a:avLst/>
              <a:gdLst/>
              <a:ahLst/>
              <a:cxnLst/>
              <a:rect l="l" t="t" r="r" b="b"/>
              <a:pathLst>
                <a:path w="1673858" h="1613599">
                  <a:moveTo>
                    <a:pt x="0" y="0"/>
                  </a:moveTo>
                  <a:lnTo>
                    <a:pt x="1673858" y="0"/>
                  </a:lnTo>
                  <a:lnTo>
                    <a:pt x="1673858" y="1613599"/>
                  </a:lnTo>
                  <a:lnTo>
                    <a:pt x="0" y="16135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1760898">
              <a:off x="5823472" y="3801816"/>
              <a:ext cx="1177692" cy="1468685"/>
            </a:xfrm>
            <a:custGeom>
              <a:avLst/>
              <a:gdLst/>
              <a:ahLst/>
              <a:cxnLst/>
              <a:rect l="l" t="t" r="r" b="b"/>
              <a:pathLst>
                <a:path w="1177692" h="1468685">
                  <a:moveTo>
                    <a:pt x="0" y="0"/>
                  </a:moveTo>
                  <a:lnTo>
                    <a:pt x="1177692" y="0"/>
                  </a:lnTo>
                  <a:lnTo>
                    <a:pt x="1177692" y="1468685"/>
                  </a:lnTo>
                  <a:lnTo>
                    <a:pt x="0" y="1468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1023716">
              <a:off x="8042658" y="288169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3655776">
              <a:off x="8083591" y="418770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6064190">
              <a:off x="4921264" y="304379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8" y="0"/>
                  </a:lnTo>
                  <a:lnTo>
                    <a:pt x="715688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653761">
              <a:off x="7155394" y="361852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2790955">
              <a:off x="9150794" y="2824830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742188">
              <a:off x="2585500" y="7871815"/>
              <a:ext cx="6208566" cy="5473013"/>
            </a:xfrm>
            <a:custGeom>
              <a:avLst/>
              <a:gdLst/>
              <a:ahLst/>
              <a:cxnLst/>
              <a:rect l="l" t="t" r="r" b="b"/>
              <a:pathLst>
                <a:path w="6208566" h="5473013">
                  <a:moveTo>
                    <a:pt x="0" y="0"/>
                  </a:moveTo>
                  <a:lnTo>
                    <a:pt x="6208566" y="0"/>
                  </a:lnTo>
                  <a:lnTo>
                    <a:pt x="6208566" y="5473013"/>
                  </a:lnTo>
                  <a:lnTo>
                    <a:pt x="0" y="5473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2023592">
              <a:off x="6246876" y="8152334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753312">
              <a:off x="6704618" y="6485710"/>
              <a:ext cx="908072" cy="1628829"/>
            </a:xfrm>
            <a:custGeom>
              <a:avLst/>
              <a:gdLst/>
              <a:ahLst/>
              <a:cxnLst/>
              <a:rect l="l" t="t" r="r" b="b"/>
              <a:pathLst>
                <a:path w="908072" h="1628829">
                  <a:moveTo>
                    <a:pt x="0" y="0"/>
                  </a:moveTo>
                  <a:lnTo>
                    <a:pt x="908073" y="0"/>
                  </a:lnTo>
                  <a:lnTo>
                    <a:pt x="908073" y="1628830"/>
                  </a:lnTo>
                  <a:lnTo>
                    <a:pt x="0" y="16288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7727320">
              <a:off x="6265220" y="2703118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2" y="0"/>
                  </a:lnTo>
                  <a:lnTo>
                    <a:pt x="755962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944995">
              <a:off x="4860193" y="4169936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8"/>
                  </a:lnTo>
                  <a:lnTo>
                    <a:pt x="0" y="961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8100000">
              <a:off x="4702865" y="5519863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18957" y="-105145"/>
            <a:ext cx="9138085" cy="12908433"/>
            <a:chOff x="0" y="0"/>
            <a:chExt cx="12184114" cy="17211244"/>
          </a:xfrm>
        </p:grpSpPr>
        <p:sp>
          <p:nvSpPr>
            <p:cNvPr id="23" name="Freeform 23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912841">
              <a:off x="3064082" y="9088092"/>
              <a:ext cx="3933881" cy="3363468"/>
            </a:xfrm>
            <a:custGeom>
              <a:avLst/>
              <a:gdLst/>
              <a:ahLst/>
              <a:cxnLst/>
              <a:rect l="l" t="t" r="r" b="b"/>
              <a:pathLst>
                <a:path w="3933881" h="3363468">
                  <a:moveTo>
                    <a:pt x="0" y="0"/>
                  </a:moveTo>
                  <a:lnTo>
                    <a:pt x="3933881" y="0"/>
                  </a:lnTo>
                  <a:lnTo>
                    <a:pt x="3933881" y="3363468"/>
                  </a:lnTo>
                  <a:lnTo>
                    <a:pt x="0" y="3363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Freeform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18957" y="3525379"/>
            <a:ext cx="3034277" cy="6761621"/>
          </a:xfrm>
          <a:custGeom>
            <a:avLst/>
            <a:gdLst/>
            <a:ahLst/>
            <a:cxnLst/>
            <a:rect l="l" t="t" r="r" b="b"/>
            <a:pathLst>
              <a:path w="3034277" h="6761621">
                <a:moveTo>
                  <a:pt x="3034278" y="0"/>
                </a:moveTo>
                <a:lnTo>
                  <a:pt x="0" y="0"/>
                </a:lnTo>
                <a:lnTo>
                  <a:pt x="0" y="6761621"/>
                </a:lnTo>
                <a:lnTo>
                  <a:pt x="3034278" y="6761621"/>
                </a:lnTo>
                <a:lnTo>
                  <a:pt x="3034278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TextBox 36"/>
          <p:cNvSpPr txBox="1">
            <a:spLocks noGrp="1"/>
          </p:cNvSpPr>
          <p:nvPr>
            <p:ph type="title" idx="4294967295"/>
          </p:nvPr>
        </p:nvSpPr>
        <p:spPr>
          <a:xfrm>
            <a:off x="2791209" y="828279"/>
            <a:ext cx="12810374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Comment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puis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-je demander un service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linguistique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791209" y="2574292"/>
            <a:ext cx="7659845" cy="25692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94"/>
              </a:lnSpc>
            </a:pPr>
            <a:r>
              <a:rPr lang="en-US" sz="64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Option 1 : Remplir notre formulaire en ligne</a:t>
            </a:r>
          </a:p>
        </p:txBody>
      </p:sp>
      <p:sp>
        <p:nvSpPr>
          <p:cNvPr id="38" name="Freeform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65973" y="5143500"/>
            <a:ext cx="8058324" cy="4755594"/>
          </a:xfrm>
          <a:custGeom>
            <a:avLst/>
            <a:gdLst/>
            <a:ahLst/>
            <a:cxnLst/>
            <a:rect l="l" t="t" r="r" b="b"/>
            <a:pathLst>
              <a:path w="8058324" h="4755594">
                <a:moveTo>
                  <a:pt x="0" y="0"/>
                </a:moveTo>
                <a:lnTo>
                  <a:pt x="8058324" y="0"/>
                </a:lnTo>
                <a:lnTo>
                  <a:pt x="8058324" y="4755594"/>
                </a:lnTo>
                <a:lnTo>
                  <a:pt x="0" y="4755594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9" name="Picture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811375" y="2194527"/>
            <a:ext cx="4262816" cy="426281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65936" y="4537132"/>
            <a:ext cx="6174355" cy="5749868"/>
          </a:xfrm>
          <a:custGeom>
            <a:avLst/>
            <a:gdLst/>
            <a:ahLst/>
            <a:cxnLst/>
            <a:rect l="l" t="t" r="r" b="b"/>
            <a:pathLst>
              <a:path w="6174355" h="5749868">
                <a:moveTo>
                  <a:pt x="0" y="0"/>
                </a:moveTo>
                <a:lnTo>
                  <a:pt x="6174355" y="0"/>
                </a:lnTo>
                <a:lnTo>
                  <a:pt x="6174355" y="5749868"/>
                </a:lnTo>
                <a:lnTo>
                  <a:pt x="0" y="574986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122355" y="847181"/>
            <a:ext cx="13478447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Option 2 :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Contacter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n'importe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quel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membre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du personnel MDAR.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150304" y="2696571"/>
            <a:ext cx="4597244" cy="308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E-mail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Téléphone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En personne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Etc. !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345523" y="2615251"/>
            <a:ext cx="10154589" cy="5400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N'oubliez pas d'inclure...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La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langue 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requise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Le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document 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que vous souhaitez faire</a:t>
            </a:r>
            <a:r>
              <a:rPr lang="en-US" sz="4199" u="none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traduire OU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l'événement 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pour lequel vous avez besoin de services d'interprétation.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Vos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coordonnées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81343" y="-2139829"/>
            <a:ext cx="6893866" cy="8488960"/>
            <a:chOff x="0" y="0"/>
            <a:chExt cx="9191822" cy="11318613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1528214">
              <a:off x="3066518" y="3506478"/>
              <a:ext cx="2220029" cy="3973206"/>
            </a:xfrm>
            <a:custGeom>
              <a:avLst/>
              <a:gdLst/>
              <a:ahLst/>
              <a:cxnLst/>
              <a:rect l="l" t="t" r="r" b="b"/>
              <a:pathLst>
                <a:path w="2220029" h="3973206">
                  <a:moveTo>
                    <a:pt x="0" y="0"/>
                  </a:moveTo>
                  <a:lnTo>
                    <a:pt x="2220029" y="0"/>
                  </a:lnTo>
                  <a:lnTo>
                    <a:pt x="2220029" y="3973206"/>
                  </a:lnTo>
                  <a:lnTo>
                    <a:pt x="0" y="39732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1182141">
              <a:off x="3717902" y="6590701"/>
              <a:ext cx="917262" cy="1652724"/>
            </a:xfrm>
            <a:custGeom>
              <a:avLst/>
              <a:gdLst/>
              <a:ahLst/>
              <a:cxnLst/>
              <a:rect l="l" t="t" r="r" b="b"/>
              <a:pathLst>
                <a:path w="917262" h="1652724">
                  <a:moveTo>
                    <a:pt x="0" y="0"/>
                  </a:moveTo>
                  <a:lnTo>
                    <a:pt x="917262" y="0"/>
                  </a:lnTo>
                  <a:lnTo>
                    <a:pt x="917262" y="1652725"/>
                  </a:lnTo>
                  <a:lnTo>
                    <a:pt x="0" y="16527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2564189">
              <a:off x="4214308" y="8232631"/>
              <a:ext cx="960426" cy="630279"/>
            </a:xfrm>
            <a:custGeom>
              <a:avLst/>
              <a:gdLst/>
              <a:ahLst/>
              <a:cxnLst/>
              <a:rect l="l" t="t" r="r" b="b"/>
              <a:pathLst>
                <a:path w="960426" h="630279">
                  <a:moveTo>
                    <a:pt x="0" y="0"/>
                  </a:moveTo>
                  <a:lnTo>
                    <a:pt x="960425" y="0"/>
                  </a:lnTo>
                  <a:lnTo>
                    <a:pt x="960425" y="630279"/>
                  </a:lnTo>
                  <a:lnTo>
                    <a:pt x="0" y="6302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29677">
              <a:off x="3685053" y="9899252"/>
              <a:ext cx="826632" cy="904659"/>
            </a:xfrm>
            <a:custGeom>
              <a:avLst/>
              <a:gdLst/>
              <a:ahLst/>
              <a:cxnLst/>
              <a:rect l="l" t="t" r="r" b="b"/>
              <a:pathLst>
                <a:path w="826632" h="904659">
                  <a:moveTo>
                    <a:pt x="0" y="0"/>
                  </a:moveTo>
                  <a:lnTo>
                    <a:pt x="826632" y="0"/>
                  </a:lnTo>
                  <a:lnTo>
                    <a:pt x="826632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623800">
              <a:off x="3593094" y="9304244"/>
              <a:ext cx="433055" cy="421687"/>
            </a:xfrm>
            <a:custGeom>
              <a:avLst/>
              <a:gdLst/>
              <a:ahLst/>
              <a:cxnLst/>
              <a:rect l="l" t="t" r="r" b="b"/>
              <a:pathLst>
                <a:path w="433055" h="421687">
                  <a:moveTo>
                    <a:pt x="0" y="0"/>
                  </a:moveTo>
                  <a:lnTo>
                    <a:pt x="433055" y="0"/>
                  </a:lnTo>
                  <a:lnTo>
                    <a:pt x="433055" y="421687"/>
                  </a:lnTo>
                  <a:lnTo>
                    <a:pt x="0" y="4216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3549923">
              <a:off x="3460675" y="8496316"/>
              <a:ext cx="433055" cy="421687"/>
            </a:xfrm>
            <a:custGeom>
              <a:avLst/>
              <a:gdLst/>
              <a:ahLst/>
              <a:cxnLst/>
              <a:rect l="l" t="t" r="r" b="b"/>
              <a:pathLst>
                <a:path w="433055" h="421687">
                  <a:moveTo>
                    <a:pt x="0" y="0"/>
                  </a:moveTo>
                  <a:lnTo>
                    <a:pt x="433055" y="0"/>
                  </a:lnTo>
                  <a:lnTo>
                    <a:pt x="433055" y="421687"/>
                  </a:lnTo>
                  <a:lnTo>
                    <a:pt x="0" y="4216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10609">
              <a:off x="4499736" y="9220799"/>
              <a:ext cx="438152" cy="464883"/>
            </a:xfrm>
            <a:custGeom>
              <a:avLst/>
              <a:gdLst/>
              <a:ahLst/>
              <a:cxnLst/>
              <a:rect l="l" t="t" r="r" b="b"/>
              <a:pathLst>
                <a:path w="438152" h="464883">
                  <a:moveTo>
                    <a:pt x="0" y="0"/>
                  </a:moveTo>
                  <a:lnTo>
                    <a:pt x="438152" y="0"/>
                  </a:lnTo>
                  <a:lnTo>
                    <a:pt x="438152" y="464882"/>
                  </a:lnTo>
                  <a:lnTo>
                    <a:pt x="0" y="464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053725" y="8907053"/>
              <a:ext cx="408388" cy="396136"/>
            </a:xfrm>
            <a:custGeom>
              <a:avLst/>
              <a:gdLst/>
              <a:ahLst/>
              <a:cxnLst/>
              <a:rect l="l" t="t" r="r" b="b"/>
              <a:pathLst>
                <a:path w="408388" h="396136">
                  <a:moveTo>
                    <a:pt x="0" y="0"/>
                  </a:moveTo>
                  <a:lnTo>
                    <a:pt x="408388" y="0"/>
                  </a:lnTo>
                  <a:lnTo>
                    <a:pt x="408388" y="396136"/>
                  </a:lnTo>
                  <a:lnTo>
                    <a:pt x="0" y="396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00512"/>
            <a:ext cx="18753936" cy="2151983"/>
            <a:chOff x="0" y="0"/>
            <a:chExt cx="4939308" cy="56677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Freeform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3851379"/>
            <a:ext cx="5711678" cy="6125124"/>
          </a:xfrm>
          <a:custGeom>
            <a:avLst/>
            <a:gdLst/>
            <a:ahLst/>
            <a:cxnLst/>
            <a:rect l="l" t="t" r="r" b="b"/>
            <a:pathLst>
              <a:path w="5711678" h="6125124">
                <a:moveTo>
                  <a:pt x="5711678" y="0"/>
                </a:moveTo>
                <a:lnTo>
                  <a:pt x="0" y="0"/>
                </a:lnTo>
                <a:lnTo>
                  <a:pt x="0" y="6125124"/>
                </a:lnTo>
                <a:lnTo>
                  <a:pt x="5711678" y="6125124"/>
                </a:lnTo>
                <a:lnTo>
                  <a:pt x="5711678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91764" y="4896670"/>
            <a:ext cx="8302466" cy="4979031"/>
          </a:xfrm>
          <a:custGeom>
            <a:avLst/>
            <a:gdLst/>
            <a:ahLst/>
            <a:cxnLst/>
            <a:rect l="l" t="t" r="r" b="b"/>
            <a:pathLst>
              <a:path w="8302466" h="4979031">
                <a:moveTo>
                  <a:pt x="0" y="0"/>
                </a:moveTo>
                <a:lnTo>
                  <a:pt x="8302466" y="0"/>
                </a:lnTo>
                <a:lnTo>
                  <a:pt x="8302466" y="4979032"/>
                </a:lnTo>
                <a:lnTo>
                  <a:pt x="0" y="497903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10696" b="-2928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>
            <a:spLocks noGrp="1"/>
          </p:cNvSpPr>
          <p:nvPr>
            <p:ph type="title" idx="4294967295"/>
          </p:nvPr>
        </p:nvSpPr>
        <p:spPr>
          <a:xfrm>
            <a:off x="3602315" y="173358"/>
            <a:ext cx="13656985" cy="25692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Option 3 : Pour les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webinaires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ou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les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événements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nécessitant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une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inscription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en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ligne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...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711678" y="2743178"/>
            <a:ext cx="10350168" cy="2254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7"/>
              </a:lnSpc>
            </a:pPr>
            <a:r>
              <a:rPr lang="en-US" sz="55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Veuillez indiquer votre choix de langue sur votre formulaire d'inscription !</a:t>
            </a:r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361061" y="2723516"/>
            <a:ext cx="7020857" cy="9325340"/>
            <a:chOff x="0" y="0"/>
            <a:chExt cx="9361142" cy="12433787"/>
          </a:xfrm>
        </p:grpSpPr>
        <p:sp>
          <p:nvSpPr>
            <p:cNvPr id="21" name="Freeform 21"/>
            <p:cNvSpPr/>
            <p:nvPr/>
          </p:nvSpPr>
          <p:spPr>
            <a:xfrm rot="-4223576">
              <a:off x="616137" y="4984508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4126251" flipV="1">
              <a:off x="3596658" y="2767504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928387">
              <a:off x="4963071" y="4892090"/>
              <a:ext cx="959384" cy="2436531"/>
            </a:xfrm>
            <a:custGeom>
              <a:avLst/>
              <a:gdLst/>
              <a:ahLst/>
              <a:cxnLst/>
              <a:rect l="l" t="t" r="r" b="b"/>
              <a:pathLst>
                <a:path w="959384" h="2436531">
                  <a:moveTo>
                    <a:pt x="0" y="0"/>
                  </a:moveTo>
                  <a:lnTo>
                    <a:pt x="959384" y="0"/>
                  </a:lnTo>
                  <a:lnTo>
                    <a:pt x="959384" y="2436530"/>
                  </a:lnTo>
                  <a:lnTo>
                    <a:pt x="0" y="24365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108938">
              <a:off x="1279563" y="6814357"/>
              <a:ext cx="4309080" cy="3797377"/>
            </a:xfrm>
            <a:custGeom>
              <a:avLst/>
              <a:gdLst/>
              <a:ahLst/>
              <a:cxnLst/>
              <a:rect l="l" t="t" r="r" b="b"/>
              <a:pathLst>
                <a:path w="4309080" h="3797377">
                  <a:moveTo>
                    <a:pt x="0" y="0"/>
                  </a:moveTo>
                  <a:lnTo>
                    <a:pt x="4309080" y="0"/>
                  </a:lnTo>
                  <a:lnTo>
                    <a:pt x="4309080" y="3797377"/>
                  </a:lnTo>
                  <a:lnTo>
                    <a:pt x="0" y="37973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132484" flipH="1">
              <a:off x="4499119" y="230396"/>
              <a:ext cx="2027560" cy="3628743"/>
            </a:xfrm>
            <a:custGeom>
              <a:avLst/>
              <a:gdLst/>
              <a:ahLst/>
              <a:cxnLst/>
              <a:rect l="l" t="t" r="r" b="b"/>
              <a:pathLst>
                <a:path w="2027560" h="3628743">
                  <a:moveTo>
                    <a:pt x="2027561" y="0"/>
                  </a:moveTo>
                  <a:lnTo>
                    <a:pt x="0" y="0"/>
                  </a:lnTo>
                  <a:lnTo>
                    <a:pt x="0" y="3628743"/>
                  </a:lnTo>
                  <a:lnTo>
                    <a:pt x="2027561" y="3628743"/>
                  </a:lnTo>
                  <a:lnTo>
                    <a:pt x="2027561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798013">
              <a:off x="5251856" y="3137599"/>
              <a:ext cx="669569" cy="1451640"/>
            </a:xfrm>
            <a:custGeom>
              <a:avLst/>
              <a:gdLst/>
              <a:ahLst/>
              <a:cxnLst/>
              <a:rect l="l" t="t" r="r" b="b"/>
              <a:pathLst>
                <a:path w="669569" h="1451640">
                  <a:moveTo>
                    <a:pt x="0" y="0"/>
                  </a:moveTo>
                  <a:lnTo>
                    <a:pt x="669568" y="0"/>
                  </a:lnTo>
                  <a:lnTo>
                    <a:pt x="669568" y="1451640"/>
                  </a:lnTo>
                  <a:lnTo>
                    <a:pt x="0" y="1451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1993" y="2952508"/>
            <a:ext cx="15461829" cy="5519933"/>
          </a:xfrm>
          <a:custGeom>
            <a:avLst/>
            <a:gdLst/>
            <a:ahLst/>
            <a:cxnLst/>
            <a:rect l="l" t="t" r="r" b="b"/>
            <a:pathLst>
              <a:path w="15461829" h="5519933">
                <a:moveTo>
                  <a:pt x="0" y="0"/>
                </a:moveTo>
                <a:lnTo>
                  <a:pt x="15461829" y="0"/>
                </a:lnTo>
                <a:lnTo>
                  <a:pt x="15461829" y="5519933"/>
                </a:lnTo>
                <a:lnTo>
                  <a:pt x="0" y="551993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20"/>
          <p:cNvSpPr txBox="1">
            <a:spLocks noGrp="1"/>
          </p:cNvSpPr>
          <p:nvPr>
            <p:ph type="title" idx="4294967295"/>
          </p:nvPr>
        </p:nvSpPr>
        <p:spPr>
          <a:xfrm>
            <a:off x="4057040" y="471624"/>
            <a:ext cx="13514294" cy="25692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Rappel :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toutes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les pages du site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Mass.Gov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peuvent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être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traduites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automatiquement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.</a:t>
            </a:r>
          </a:p>
        </p:txBody>
      </p:sp>
      <p:grpSp>
        <p:nvGrpSpPr>
          <p:cNvPr id="21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2" name="Freeform 22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36903" y="3469397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2"/>
                </a:lnTo>
                <a:lnTo>
                  <a:pt x="0" y="658486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3691821" y="955321"/>
            <a:ext cx="13514294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Que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faisons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-nous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lorsque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nous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recevons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une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demande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186058" y="3163496"/>
            <a:ext cx="10745795" cy="308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AutoNum type="arabicPeriod"/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Le LAC du MDAR déterminera si nous pouvons solliciter les services de l'un de nos fournisseurs sous contrat avec l'État.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814</Words>
  <Application>Microsoft Office PowerPoint</Application>
  <PresentationFormat>Custom</PresentationFormat>
  <Paragraphs>81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Fredoka</vt:lpstr>
      <vt:lpstr>Arial</vt:lpstr>
      <vt:lpstr>Poppins</vt:lpstr>
      <vt:lpstr>Calibri</vt:lpstr>
      <vt:lpstr>Poppins Bold</vt:lpstr>
      <vt:lpstr>Poppins Italics</vt:lpstr>
      <vt:lpstr>Office Theme</vt:lpstr>
      <vt:lpstr>ACCÈS LINGUISTIQUE</vt:lpstr>
      <vt:lpstr>Que signifie l’équité environnementale pour le MDAR ?</vt:lpstr>
      <vt:lpstr>À qui puis-je m'adresser pour obtenir des services linguistiques?</vt:lpstr>
      <vt:lpstr>Où en sommes-nous actuellement?</vt:lpstr>
      <vt:lpstr>Comment puis-je demander un service linguistique?</vt:lpstr>
      <vt:lpstr>Option 2 : Contacter n'importe quel membre du personnel MDAR.</vt:lpstr>
      <vt:lpstr>Option 3 : Pour les webinaires ou les événements nécessitant une inscription en ligne...</vt:lpstr>
      <vt:lpstr>Rappel : toutes les pages du site Mass.Gov peuvent être traduites automatiquement.</vt:lpstr>
      <vt:lpstr>Que faisons-nous lorsque nous recevons une demande ?</vt:lpstr>
      <vt:lpstr>2. Le LAC du MDAR s'efforcera d'assurer la prestation des services linguistiques en temps opportun.</vt:lpstr>
      <vt:lpstr>Tous les services linguistiques sont-ils fournis sur  demande ?</vt:lpstr>
      <vt:lpstr>Ces documents essentiels comprennent...</vt:lpstr>
      <vt:lpstr>« Je parle » (I speak)- Informations sur les services linguistiques</vt:lpstr>
      <vt:lpstr>Ressources du Fonds pour les Animaux du Massachusetts - Soutient les animaux dans l’État, y compris par des bons de stérilisation/castration.</vt:lpstr>
      <vt:lpstr>Ressources sur les moustiques - Restez informé des mesures à prendre pour vous protéger contre les moustiques.</vt:lpstr>
      <vt:lpstr>...Et bien plus encore !</vt:lpstr>
      <vt:lpstr>Comment le MDAR est-il tenu responsable ?</vt:lpstr>
      <vt:lpstr>Ce plan d'accès linguistique comprend :</vt:lpstr>
      <vt:lpstr>Comment le personnel est-il formé?</vt:lpstr>
      <vt:lpstr>Certains membres du personnel du MDAR ont également suivi un cours d'espagnol financé par le MDAR aux côtés des responsables des marchés fermiers ! </vt:lpstr>
      <vt:lpstr>Comment puis-je demander des services d'accessibilité ?</vt:lpstr>
      <vt:lpstr>Des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French - Lang Access External Webinar</dc:title>
  <cp:lastModifiedBy>Palmer, Olivia (AGR)</cp:lastModifiedBy>
  <cp:revision>2</cp:revision>
  <dcterms:created xsi:type="dcterms:W3CDTF">2006-08-16T00:00:00Z</dcterms:created>
  <dcterms:modified xsi:type="dcterms:W3CDTF">2025-07-14T17:16:35Z</dcterms:modified>
  <dc:identifier>DAGsrnHZfPM</dc:identifier>
</cp:coreProperties>
</file>