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Fredoka" panose="020B0604020202020204" charset="0"/>
      <p:regular r:id="rId24"/>
    </p:embeddedFont>
    <p:embeddedFont>
      <p:font typeface="Poppins" panose="00000500000000000000" pitchFamily="2" charset="0"/>
      <p:regular r:id="rId25"/>
    </p:embeddedFont>
    <p:embeddedFont>
      <p:font typeface="Poppins Bold" panose="020B0604020202020204" charset="0"/>
      <p:regular r:id="rId26"/>
    </p:embeddedFont>
    <p:embeddedFont>
      <p:font typeface="Poppins Bold Italics" panose="020B0604020202020204" charset="0"/>
      <p:regular r:id="rId27"/>
    </p:embeddedFont>
    <p:embeddedFont>
      <p:font typeface="Poppins Italics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208" y="1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66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6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21" Type="http://schemas.openxmlformats.org/officeDocument/2006/relationships/image" Target="../media/image70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1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21" Type="http://schemas.openxmlformats.org/officeDocument/2006/relationships/image" Target="../media/image73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4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76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7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9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48.sv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19" Type="http://schemas.openxmlformats.org/officeDocument/2006/relationships/image" Target="../media/image81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23" Type="http://schemas.openxmlformats.org/officeDocument/2006/relationships/image" Target="../media/image83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84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16.png"/><Relationship Id="rId26" Type="http://schemas.openxmlformats.org/officeDocument/2006/relationships/image" Target="../media/image45.png"/><Relationship Id="rId39" Type="http://schemas.openxmlformats.org/officeDocument/2006/relationships/image" Target="../media/image49.png"/><Relationship Id="rId21" Type="http://schemas.openxmlformats.org/officeDocument/2006/relationships/image" Target="../media/image24.png"/><Relationship Id="rId34" Type="http://schemas.openxmlformats.org/officeDocument/2006/relationships/image" Target="../media/image7.png"/><Relationship Id="rId42" Type="http://schemas.openxmlformats.org/officeDocument/2006/relationships/image" Target="../media/image22.png"/><Relationship Id="rId7" Type="http://schemas.openxmlformats.org/officeDocument/2006/relationships/image" Target="../media/image90.svg"/><Relationship Id="rId2" Type="http://schemas.openxmlformats.org/officeDocument/2006/relationships/image" Target="../media/image85.png"/><Relationship Id="rId16" Type="http://schemas.openxmlformats.org/officeDocument/2006/relationships/image" Target="../media/image31.png"/><Relationship Id="rId20" Type="http://schemas.openxmlformats.org/officeDocument/2006/relationships/image" Target="../media/image27.png"/><Relationship Id="rId29" Type="http://schemas.openxmlformats.org/officeDocument/2006/relationships/image" Target="../media/image52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24" Type="http://schemas.openxmlformats.org/officeDocument/2006/relationships/image" Target="../media/image29.png"/><Relationship Id="rId32" Type="http://schemas.openxmlformats.org/officeDocument/2006/relationships/image" Target="../media/image23.png"/><Relationship Id="rId37" Type="http://schemas.openxmlformats.org/officeDocument/2006/relationships/image" Target="../media/image98.png"/><Relationship Id="rId40" Type="http://schemas.openxmlformats.org/officeDocument/2006/relationships/image" Target="../media/image33.png"/><Relationship Id="rId5" Type="http://schemas.openxmlformats.org/officeDocument/2006/relationships/image" Target="../media/image88.svg"/><Relationship Id="rId15" Type="http://schemas.openxmlformats.org/officeDocument/2006/relationships/image" Target="../media/image30.png"/><Relationship Id="rId23" Type="http://schemas.openxmlformats.org/officeDocument/2006/relationships/image" Target="../media/image44.png"/><Relationship Id="rId28" Type="http://schemas.openxmlformats.org/officeDocument/2006/relationships/image" Target="../media/image57.png"/><Relationship Id="rId36" Type="http://schemas.openxmlformats.org/officeDocument/2006/relationships/image" Target="../media/image32.png"/><Relationship Id="rId10" Type="http://schemas.openxmlformats.org/officeDocument/2006/relationships/image" Target="../media/image93.png"/><Relationship Id="rId19" Type="http://schemas.openxmlformats.org/officeDocument/2006/relationships/image" Target="../media/image25.png"/><Relationship Id="rId31" Type="http://schemas.openxmlformats.org/officeDocument/2006/relationships/image" Target="../media/image28.png"/><Relationship Id="rId44" Type="http://schemas.openxmlformats.org/officeDocument/2006/relationships/image" Target="../media/image101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26.png"/><Relationship Id="rId22" Type="http://schemas.openxmlformats.org/officeDocument/2006/relationships/image" Target="../media/image95.png"/><Relationship Id="rId27" Type="http://schemas.openxmlformats.org/officeDocument/2006/relationships/image" Target="../media/image96.png"/><Relationship Id="rId30" Type="http://schemas.openxmlformats.org/officeDocument/2006/relationships/image" Target="../media/image97.png"/><Relationship Id="rId35" Type="http://schemas.openxmlformats.org/officeDocument/2006/relationships/image" Target="../media/image8.svg"/><Relationship Id="rId43" Type="http://schemas.openxmlformats.org/officeDocument/2006/relationships/image" Target="../media/image100.png"/><Relationship Id="rId8" Type="http://schemas.openxmlformats.org/officeDocument/2006/relationships/image" Target="../media/image91.png"/><Relationship Id="rId3" Type="http://schemas.openxmlformats.org/officeDocument/2006/relationships/image" Target="../media/image86.svg"/><Relationship Id="rId12" Type="http://schemas.openxmlformats.org/officeDocument/2006/relationships/image" Target="../media/image9.png"/><Relationship Id="rId17" Type="http://schemas.openxmlformats.org/officeDocument/2006/relationships/image" Target="../media/image56.png"/><Relationship Id="rId25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8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47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54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60.png"/><Relationship Id="rId3" Type="http://schemas.openxmlformats.org/officeDocument/2006/relationships/image" Target="../media/image18.svg"/><Relationship Id="rId7" Type="http://schemas.openxmlformats.org/officeDocument/2006/relationships/image" Target="../media/image27.png"/><Relationship Id="rId12" Type="http://schemas.openxmlformats.org/officeDocument/2006/relationships/image" Target="../media/image33.png"/><Relationship Id="rId17" Type="http://schemas.openxmlformats.org/officeDocument/2006/relationships/image" Target="../media/image62.png"/><Relationship Id="rId2" Type="http://schemas.openxmlformats.org/officeDocument/2006/relationships/image" Target="../media/image17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2.png"/><Relationship Id="rId5" Type="http://schemas.openxmlformats.org/officeDocument/2006/relationships/image" Target="../media/image41.svg"/><Relationship Id="rId15" Type="http://schemas.openxmlformats.org/officeDocument/2006/relationships/image" Target="../media/image51.png"/><Relationship Id="rId10" Type="http://schemas.openxmlformats.org/officeDocument/2006/relationships/image" Target="../media/image29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46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1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63.png"/><Relationship Id="rId10" Type="http://schemas.openxmlformats.org/officeDocument/2006/relationships/image" Target="../media/image26.png"/><Relationship Id="rId19" Type="http://schemas.openxmlformats.org/officeDocument/2006/relationships/image" Target="../media/image58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94799" y="4005752"/>
            <a:ext cx="17498402" cy="14276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2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59" b="0" i="0" u="none" strike="noStrike" kern="1200" cap="none" spc="506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AKSÈ LANG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6136" y="-1614397"/>
            <a:ext cx="7677177" cy="4889777"/>
            <a:chOff x="0" y="0"/>
            <a:chExt cx="10236235" cy="6519703"/>
          </a:xfrm>
        </p:grpSpPr>
        <p:sp>
          <p:nvSpPr>
            <p:cNvPr id="5" name="Freeform 5"/>
            <p:cNvSpPr/>
            <p:nvPr/>
          </p:nvSpPr>
          <p:spPr>
            <a:xfrm rot="-8416868">
              <a:off x="622937" y="2027806"/>
              <a:ext cx="3496800" cy="3212685"/>
            </a:xfrm>
            <a:custGeom>
              <a:avLst/>
              <a:gdLst/>
              <a:ahLst/>
              <a:cxnLst/>
              <a:rect l="l" t="t" r="r" b="b"/>
              <a:pathLst>
                <a:path w="3496800" h="3212685">
                  <a:moveTo>
                    <a:pt x="0" y="0"/>
                  </a:moveTo>
                  <a:lnTo>
                    <a:pt x="3496800" y="0"/>
                  </a:lnTo>
                  <a:lnTo>
                    <a:pt x="3496800" y="3212685"/>
                  </a:lnTo>
                  <a:lnTo>
                    <a:pt x="0" y="3212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678404">
              <a:off x="3941410" y="516651"/>
              <a:ext cx="5813404" cy="5486400"/>
            </a:xfrm>
            <a:custGeom>
              <a:avLst/>
              <a:gdLst/>
              <a:ahLst/>
              <a:cxnLst/>
              <a:rect l="l" t="t" r="r" b="b"/>
              <a:pathLst>
                <a:path w="5813404" h="5486400">
                  <a:moveTo>
                    <a:pt x="0" y="0"/>
                  </a:moveTo>
                  <a:lnTo>
                    <a:pt x="5813404" y="0"/>
                  </a:lnTo>
                  <a:lnTo>
                    <a:pt x="581340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3673476">
              <a:off x="2160200" y="3447000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6" y="0"/>
                  </a:lnTo>
                  <a:lnTo>
                    <a:pt x="2599576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15782">
            <a:off x="818744" y="455711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623">
            <a:off x="-1833783" y="6120817"/>
            <a:ext cx="7802290" cy="4496070"/>
          </a:xfrm>
          <a:custGeom>
            <a:avLst/>
            <a:gdLst/>
            <a:ahLst/>
            <a:cxnLst/>
            <a:rect l="l" t="t" r="r" b="b"/>
            <a:pathLst>
              <a:path w="7802290" h="4496070">
                <a:moveTo>
                  <a:pt x="0" y="0"/>
                </a:moveTo>
                <a:lnTo>
                  <a:pt x="7802290" y="0"/>
                </a:lnTo>
                <a:lnTo>
                  <a:pt x="7802290" y="4496069"/>
                </a:lnTo>
                <a:lnTo>
                  <a:pt x="0" y="4496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83077" y="6958409"/>
            <a:ext cx="5422407" cy="4673656"/>
            <a:chOff x="0" y="0"/>
            <a:chExt cx="7229876" cy="6231542"/>
          </a:xfrm>
        </p:grpSpPr>
        <p:sp>
          <p:nvSpPr>
            <p:cNvPr id="11" name="Freeform 11"/>
            <p:cNvSpPr/>
            <p:nvPr/>
          </p:nvSpPr>
          <p:spPr>
            <a:xfrm rot="532178" flipH="1">
              <a:off x="1375300" y="727740"/>
              <a:ext cx="5493409" cy="5110854"/>
            </a:xfrm>
            <a:custGeom>
              <a:avLst/>
              <a:gdLst/>
              <a:ahLst/>
              <a:cxnLst/>
              <a:rect l="l" t="t" r="r" b="b"/>
              <a:pathLst>
                <a:path w="5493409" h="5110854">
                  <a:moveTo>
                    <a:pt x="5493408" y="0"/>
                  </a:moveTo>
                  <a:lnTo>
                    <a:pt x="0" y="0"/>
                  </a:lnTo>
                  <a:lnTo>
                    <a:pt x="0" y="5110854"/>
                  </a:lnTo>
                  <a:lnTo>
                    <a:pt x="5493408" y="5110854"/>
                  </a:lnTo>
                  <a:lnTo>
                    <a:pt x="5493408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0874" y="3576818"/>
              <a:ext cx="2421635" cy="984063"/>
            </a:xfrm>
            <a:custGeom>
              <a:avLst/>
              <a:gdLst/>
              <a:ahLst/>
              <a:cxnLst/>
              <a:rect l="l" t="t" r="r" b="b"/>
              <a:pathLst>
                <a:path w="2421635" h="984063">
                  <a:moveTo>
                    <a:pt x="0" y="0"/>
                  </a:moveTo>
                  <a:lnTo>
                    <a:pt x="2421634" y="0"/>
                  </a:lnTo>
                  <a:lnTo>
                    <a:pt x="2421634" y="984063"/>
                  </a:lnTo>
                  <a:lnTo>
                    <a:pt x="0" y="984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691101">
              <a:off x="450862" y="537595"/>
              <a:ext cx="5899976" cy="5110854"/>
            </a:xfrm>
            <a:custGeom>
              <a:avLst/>
              <a:gdLst/>
              <a:ahLst/>
              <a:cxnLst/>
              <a:rect l="l" t="t" r="r" b="b"/>
              <a:pathLst>
                <a:path w="5899976" h="5110854">
                  <a:moveTo>
                    <a:pt x="0" y="0"/>
                  </a:moveTo>
                  <a:lnTo>
                    <a:pt x="5899976" y="0"/>
                  </a:lnTo>
                  <a:lnTo>
                    <a:pt x="5899976" y="5110854"/>
                  </a:lnTo>
                  <a:lnTo>
                    <a:pt x="0" y="511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36399">
            <a:off x="-497540" y="175225"/>
            <a:ext cx="1707331" cy="3470186"/>
          </a:xfrm>
          <a:custGeom>
            <a:avLst/>
            <a:gdLst/>
            <a:ahLst/>
            <a:cxnLst/>
            <a:rect l="l" t="t" r="r" b="b"/>
            <a:pathLst>
              <a:path w="1707331" h="3470186">
                <a:moveTo>
                  <a:pt x="0" y="0"/>
                </a:moveTo>
                <a:lnTo>
                  <a:pt x="1707332" y="0"/>
                </a:lnTo>
                <a:lnTo>
                  <a:pt x="1707332" y="3470186"/>
                </a:lnTo>
                <a:lnTo>
                  <a:pt x="0" y="34701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5983607" y="5661994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58"/>
              </a:lnSpc>
            </a:pPr>
            <a:r>
              <a:rPr lang="en-US" sz="52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Depatman Resous Agrikòl Massachusetts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854551"/>
            <a:chOff x="0" y="0"/>
            <a:chExt cx="9191822" cy="11806067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2218563" y="9864053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48300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43010" y="4116664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48872" y="6589737"/>
            <a:ext cx="3031589" cy="3314859"/>
          </a:xfrm>
          <a:custGeom>
            <a:avLst/>
            <a:gdLst/>
            <a:ahLst/>
            <a:cxnLst/>
            <a:rect l="l" t="t" r="r" b="b"/>
            <a:pathLst>
              <a:path w="3031589" h="3314859">
                <a:moveTo>
                  <a:pt x="3031589" y="0"/>
                </a:moveTo>
                <a:lnTo>
                  <a:pt x="0" y="0"/>
                </a:lnTo>
                <a:lnTo>
                  <a:pt x="0" y="3314859"/>
                </a:lnTo>
                <a:lnTo>
                  <a:pt x="3031589" y="3314859"/>
                </a:lnTo>
                <a:lnTo>
                  <a:pt x="3031589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93673" y="4116664"/>
            <a:ext cx="4028818" cy="5710953"/>
          </a:xfrm>
          <a:custGeom>
            <a:avLst/>
            <a:gdLst/>
            <a:ahLst/>
            <a:cxnLst/>
            <a:rect l="l" t="t" r="r" b="b"/>
            <a:pathLst>
              <a:path w="4028818" h="5710953">
                <a:moveTo>
                  <a:pt x="0" y="0"/>
                </a:moveTo>
                <a:lnTo>
                  <a:pt x="4028818" y="0"/>
                </a:lnTo>
                <a:lnTo>
                  <a:pt x="4028818" y="5710954"/>
                </a:lnTo>
                <a:lnTo>
                  <a:pt x="0" y="571095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991022" y="230290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2.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Koòdonatè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Aksè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Lang (LAC) MDAR la ap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travay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pou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asire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sèvis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lang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lan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disponib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nan yon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fason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apwopriye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469354" y="2411516"/>
            <a:ext cx="12795313" cy="474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 b="1" i="1">
                <a:solidFill>
                  <a:srgbClr val="712917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Tanpri sonje…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Sèvis tradiksyon yo ka pran 5-7 jou ouvrab pou yo retounen bay moun ki mande li.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Ou ka fè aranjman pou yon entèprèt pa telefòn nan 1-2 jou ouvrab.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Yon entèprèt an pèsòn ka pran jiska 14 jou pou jwenn disponiblite li.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991022" y="7408966"/>
            <a:ext cx="9326899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…Tanpri voye demann sèvis lang ou pi vit posib!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21" y="2568664"/>
            <a:ext cx="2704454" cy="7363612"/>
          </a:xfrm>
          <a:custGeom>
            <a:avLst/>
            <a:gdLst/>
            <a:ahLst/>
            <a:cxnLst/>
            <a:rect l="l" t="t" r="r" b="b"/>
            <a:pathLst>
              <a:path w="2704454" h="7363612">
                <a:moveTo>
                  <a:pt x="0" y="0"/>
                </a:moveTo>
                <a:lnTo>
                  <a:pt x="2704453" y="0"/>
                </a:lnTo>
                <a:lnTo>
                  <a:pt x="2704453" y="7363612"/>
                </a:lnTo>
                <a:lnTo>
                  <a:pt x="0" y="736361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45472" y="847181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Èske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tout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sèvis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lang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yo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fèt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sou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demann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409973" y="1875733"/>
            <a:ext cx="3080550" cy="121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9"/>
              </a:lnSpc>
            </a:pPr>
            <a:r>
              <a:rPr lang="en-US" sz="89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Non!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751334" y="3034943"/>
            <a:ext cx="12795313" cy="272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Nou pran angajman pou bay moun ki pa pale anglè aksè ak dokiman esansyèl pou yo ka konprann pwogram ak sèvis MDAR yo, menm jan ak moun ki pale anglè.</a:t>
            </a:r>
          </a:p>
        </p:txBody>
      </p:sp>
      <p:grpSp>
        <p:nvGrpSpPr>
          <p:cNvPr id="40" name="Group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8926" y="6003568"/>
            <a:ext cx="10041597" cy="2677743"/>
            <a:chOff x="0" y="0"/>
            <a:chExt cx="2644700" cy="705249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644700" cy="705249"/>
            </a:xfrm>
            <a:custGeom>
              <a:avLst/>
              <a:gdLst/>
              <a:ahLst/>
              <a:cxnLst/>
              <a:rect l="l" t="t" r="r" b="b"/>
              <a:pathLst>
                <a:path w="2644700" h="705249">
                  <a:moveTo>
                    <a:pt x="43946" y="0"/>
                  </a:moveTo>
                  <a:lnTo>
                    <a:pt x="2600754" y="0"/>
                  </a:lnTo>
                  <a:cubicBezTo>
                    <a:pt x="2612410" y="0"/>
                    <a:pt x="2623587" y="4630"/>
                    <a:pt x="2631829" y="12872"/>
                  </a:cubicBezTo>
                  <a:cubicBezTo>
                    <a:pt x="2640070" y="21113"/>
                    <a:pt x="2644700" y="32291"/>
                    <a:pt x="2644700" y="43946"/>
                  </a:cubicBezTo>
                  <a:lnTo>
                    <a:pt x="2644700" y="661303"/>
                  </a:lnTo>
                  <a:cubicBezTo>
                    <a:pt x="2644700" y="672958"/>
                    <a:pt x="2640070" y="684136"/>
                    <a:pt x="2631829" y="692378"/>
                  </a:cubicBezTo>
                  <a:cubicBezTo>
                    <a:pt x="2623587" y="700619"/>
                    <a:pt x="2612410" y="705249"/>
                    <a:pt x="2600754" y="705249"/>
                  </a:cubicBezTo>
                  <a:lnTo>
                    <a:pt x="43946" y="705249"/>
                  </a:lnTo>
                  <a:cubicBezTo>
                    <a:pt x="32291" y="705249"/>
                    <a:pt x="21113" y="700619"/>
                    <a:pt x="12872" y="692378"/>
                  </a:cubicBezTo>
                  <a:cubicBezTo>
                    <a:pt x="4630" y="684136"/>
                    <a:pt x="0" y="672958"/>
                    <a:pt x="0" y="661303"/>
                  </a:cubicBezTo>
                  <a:lnTo>
                    <a:pt x="0" y="43946"/>
                  </a:lnTo>
                  <a:cubicBezTo>
                    <a:pt x="0" y="32291"/>
                    <a:pt x="4630" y="21113"/>
                    <a:pt x="12872" y="12872"/>
                  </a:cubicBezTo>
                  <a:cubicBezTo>
                    <a:pt x="21113" y="4630"/>
                    <a:pt x="32291" y="0"/>
                    <a:pt x="43946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2644700" cy="762399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289"/>
                </a:lnSpc>
              </a:pP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Dokiman esansyèl sa yo disponib:</a:t>
              </a:r>
            </a:p>
            <a:p>
              <a:pPr algn="ctr">
                <a:lnSpc>
                  <a:spcPts val="4289"/>
                </a:lnSpc>
              </a:pP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Sou sit entènèt MDAR</a:t>
              </a:r>
            </a:p>
            <a:p>
              <a:pPr algn="ctr">
                <a:lnSpc>
                  <a:spcPts val="4289"/>
                </a:lnSpc>
              </a:pP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An vèsyon enprime nan 10 lang ki pi pale nan Massachusetts.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59650" y="2408004"/>
            <a:ext cx="11642059" cy="7240639"/>
          </a:xfrm>
          <a:custGeom>
            <a:avLst/>
            <a:gdLst/>
            <a:ahLst/>
            <a:cxnLst/>
            <a:rect l="l" t="t" r="r" b="b"/>
            <a:pathLst>
              <a:path w="11642059" h="7240639">
                <a:moveTo>
                  <a:pt x="0" y="0"/>
                </a:moveTo>
                <a:lnTo>
                  <a:pt x="11642059" y="0"/>
                </a:lnTo>
                <a:lnTo>
                  <a:pt x="11642059" y="7240639"/>
                </a:lnTo>
                <a:lnTo>
                  <a:pt x="0" y="72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606" t="-4358" r="-2676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21835" y="7547774"/>
            <a:ext cx="8359749" cy="2455592"/>
          </a:xfrm>
          <a:custGeom>
            <a:avLst/>
            <a:gdLst/>
            <a:ahLst/>
            <a:cxnLst/>
            <a:rect l="l" t="t" r="r" b="b"/>
            <a:pathLst>
              <a:path w="8359749" h="2455592">
                <a:moveTo>
                  <a:pt x="0" y="0"/>
                </a:moveTo>
                <a:lnTo>
                  <a:pt x="8359748" y="0"/>
                </a:lnTo>
                <a:lnTo>
                  <a:pt x="8359748" y="2455593"/>
                </a:lnTo>
                <a:lnTo>
                  <a:pt x="0" y="245559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028700" y="538162"/>
            <a:ext cx="13662416" cy="9747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Dokiman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esansyèl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sa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yo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enkli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…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079824" y="1508009"/>
            <a:ext cx="1366241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Liv gid sou Pwogram ak Sèvis nou yo + Depliyan</a:t>
            </a:r>
          </a:p>
        </p:txBody>
      </p:sp>
      <p:pic>
        <p:nvPicPr>
          <p:cNvPr id="32" name="Pictur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028726" y="3925226"/>
            <a:ext cx="3837160" cy="38371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1577" y="1783441"/>
            <a:ext cx="12204845" cy="7818050"/>
          </a:xfrm>
          <a:custGeom>
            <a:avLst/>
            <a:gdLst/>
            <a:ahLst/>
            <a:cxnLst/>
            <a:rect l="l" t="t" r="r" b="b"/>
            <a:pathLst>
              <a:path w="12204845" h="7818050">
                <a:moveTo>
                  <a:pt x="0" y="0"/>
                </a:moveTo>
                <a:lnTo>
                  <a:pt x="12204846" y="0"/>
                </a:lnTo>
                <a:lnTo>
                  <a:pt x="12204846" y="7818051"/>
                </a:lnTo>
                <a:lnTo>
                  <a:pt x="0" y="7818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330962" y="895350"/>
            <a:ext cx="13662416" cy="7715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"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Mwen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Pale" –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Enfòmasyon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sou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sèvis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lang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49595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4989" y="2385861"/>
            <a:ext cx="5483784" cy="7134044"/>
          </a:xfrm>
          <a:custGeom>
            <a:avLst/>
            <a:gdLst/>
            <a:ahLst/>
            <a:cxnLst/>
            <a:rect l="l" t="t" r="r" b="b"/>
            <a:pathLst>
              <a:path w="5483784" h="7134044">
                <a:moveTo>
                  <a:pt x="0" y="0"/>
                </a:moveTo>
                <a:lnTo>
                  <a:pt x="5483784" y="0"/>
                </a:lnTo>
                <a:lnTo>
                  <a:pt x="5483784" y="7134045"/>
                </a:lnTo>
                <a:lnTo>
                  <a:pt x="0" y="713404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3498" y="6316927"/>
            <a:ext cx="3963516" cy="3963516"/>
          </a:xfrm>
          <a:prstGeom prst="rect">
            <a:avLst/>
          </a:prstGeom>
        </p:spPr>
      </p:pic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32379" y="2385861"/>
            <a:ext cx="7336043" cy="5683020"/>
          </a:xfrm>
          <a:custGeom>
            <a:avLst/>
            <a:gdLst/>
            <a:ahLst/>
            <a:cxnLst/>
            <a:rect l="l" t="t" r="r" b="b"/>
            <a:pathLst>
              <a:path w="7336043" h="5683020">
                <a:moveTo>
                  <a:pt x="0" y="0"/>
                </a:moveTo>
                <a:lnTo>
                  <a:pt x="7336043" y="0"/>
                </a:lnTo>
                <a:lnTo>
                  <a:pt x="7336043" y="5683020"/>
                </a:lnTo>
                <a:lnTo>
                  <a:pt x="0" y="568302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881" y="8174507"/>
            <a:ext cx="11511856" cy="1616164"/>
          </a:xfrm>
          <a:custGeom>
            <a:avLst/>
            <a:gdLst/>
            <a:ahLst/>
            <a:cxnLst/>
            <a:rect l="l" t="t" r="r" b="b"/>
            <a:pathLst>
              <a:path w="11511856" h="1616164">
                <a:moveTo>
                  <a:pt x="0" y="0"/>
                </a:moveTo>
                <a:lnTo>
                  <a:pt x="11511856" y="0"/>
                </a:lnTo>
                <a:lnTo>
                  <a:pt x="11511856" y="1616164"/>
                </a:lnTo>
                <a:lnTo>
                  <a:pt x="0" y="16161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>
            <a:spLocks noGrp="1"/>
          </p:cNvSpPr>
          <p:nvPr>
            <p:ph type="title" idx="4294967295"/>
          </p:nvPr>
        </p:nvSpPr>
        <p:spPr>
          <a:xfrm>
            <a:off x="3876722" y="629804"/>
            <a:ext cx="13953274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Resous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Fon Animal Massachusetts – 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Bay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sipò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pou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bèt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nan MA,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enkli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bon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pou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esterilizasyon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/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kastrasyon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36987" y="2962477"/>
            <a:ext cx="10459901" cy="3397932"/>
          </a:xfrm>
          <a:custGeom>
            <a:avLst/>
            <a:gdLst/>
            <a:ahLst/>
            <a:cxnLst/>
            <a:rect l="l" t="t" r="r" b="b"/>
            <a:pathLst>
              <a:path w="10459901" h="3397932">
                <a:moveTo>
                  <a:pt x="0" y="0"/>
                </a:moveTo>
                <a:lnTo>
                  <a:pt x="10459901" y="0"/>
                </a:lnTo>
                <a:lnTo>
                  <a:pt x="10459901" y="3397933"/>
                </a:lnTo>
                <a:lnTo>
                  <a:pt x="0" y="339793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142188" y="1181302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Resous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sou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Moustik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– 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Rete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enfòme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sou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mezi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pou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pwoteje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tèt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ou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kont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moustik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" name="Pictur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43559" y="4783804"/>
            <a:ext cx="4316353" cy="43163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1884" y="4733233"/>
            <a:ext cx="8676453" cy="4358917"/>
          </a:xfrm>
          <a:custGeom>
            <a:avLst/>
            <a:gdLst/>
            <a:ahLst/>
            <a:cxnLst/>
            <a:rect l="l" t="t" r="r" b="b"/>
            <a:pathLst>
              <a:path w="8676453" h="4358917">
                <a:moveTo>
                  <a:pt x="0" y="0"/>
                </a:moveTo>
                <a:lnTo>
                  <a:pt x="8676453" y="0"/>
                </a:lnTo>
                <a:lnTo>
                  <a:pt x="8676453" y="4358918"/>
                </a:lnTo>
                <a:lnTo>
                  <a:pt x="0" y="43589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7" name="Pictur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77235" y="4079660"/>
            <a:ext cx="4422204" cy="4422204"/>
          </a:xfrm>
          <a:prstGeom prst="rect">
            <a:avLst/>
          </a:prstGeom>
        </p:spPr>
      </p:pic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5275733" y="1150126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…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ak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anpil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lòt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ankò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475633" y="2587272"/>
            <a:ext cx="10758707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Ou ka wè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yon lis konplè tout materyèl tradui MDAR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yo sou paj entènèt sa a: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1936823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6" name="Group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6859" y="2334643"/>
            <a:ext cx="10468347" cy="2808857"/>
            <a:chOff x="0" y="0"/>
            <a:chExt cx="2757095" cy="739781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757095" cy="739781"/>
            </a:xfrm>
            <a:custGeom>
              <a:avLst/>
              <a:gdLst/>
              <a:ahLst/>
              <a:cxnLst/>
              <a:rect l="l" t="t" r="r" b="b"/>
              <a:pathLst>
                <a:path w="2757095" h="739781">
                  <a:moveTo>
                    <a:pt x="42155" y="0"/>
                  </a:moveTo>
                  <a:lnTo>
                    <a:pt x="2714941" y="0"/>
                  </a:lnTo>
                  <a:cubicBezTo>
                    <a:pt x="2726121" y="0"/>
                    <a:pt x="2736843" y="4441"/>
                    <a:pt x="2744749" y="12347"/>
                  </a:cubicBezTo>
                  <a:cubicBezTo>
                    <a:pt x="2752654" y="20252"/>
                    <a:pt x="2757095" y="30975"/>
                    <a:pt x="2757095" y="42155"/>
                  </a:cubicBezTo>
                  <a:lnTo>
                    <a:pt x="2757095" y="697627"/>
                  </a:lnTo>
                  <a:cubicBezTo>
                    <a:pt x="2757095" y="708807"/>
                    <a:pt x="2752654" y="719529"/>
                    <a:pt x="2744749" y="727435"/>
                  </a:cubicBezTo>
                  <a:cubicBezTo>
                    <a:pt x="2736843" y="735340"/>
                    <a:pt x="2726121" y="739781"/>
                    <a:pt x="2714941" y="739781"/>
                  </a:cubicBezTo>
                  <a:lnTo>
                    <a:pt x="42155" y="739781"/>
                  </a:lnTo>
                  <a:cubicBezTo>
                    <a:pt x="30975" y="739781"/>
                    <a:pt x="20252" y="735340"/>
                    <a:pt x="12347" y="727435"/>
                  </a:cubicBezTo>
                  <a:cubicBezTo>
                    <a:pt x="4441" y="719529"/>
                    <a:pt x="0" y="708807"/>
                    <a:pt x="0" y="697627"/>
                  </a:cubicBezTo>
                  <a:lnTo>
                    <a:pt x="0" y="42155"/>
                  </a:lnTo>
                  <a:cubicBezTo>
                    <a:pt x="0" y="30975"/>
                    <a:pt x="4441" y="20252"/>
                    <a:pt x="12347" y="12347"/>
                  </a:cubicBezTo>
                  <a:cubicBezTo>
                    <a:pt x="20252" y="4441"/>
                    <a:pt x="30975" y="0"/>
                    <a:pt x="42155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2757095" cy="806456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549"/>
                </a:lnSpc>
              </a:pP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Dekrè Egzekitif #615</a:t>
              </a:r>
              <a:r>
                <a:rPr lang="en-US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, ki mande ogmante aksè nan lang atravè ajans leta yo, egzije nou soumèt yon </a:t>
              </a: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Plan Aksè Lang</a:t>
              </a:r>
              <a:r>
                <a:rPr lang="en-US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 bay Biwo Aksè ak Opòtinite.</a:t>
              </a:r>
            </a:p>
          </p:txBody>
        </p:sp>
      </p:grp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474578">
            <a:off x="2444620" y="4952341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8" y="0"/>
                </a:lnTo>
                <a:lnTo>
                  <a:pt x="1273088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>
            <a:spLocks noGrp="1"/>
          </p:cNvSpPr>
          <p:nvPr>
            <p:ph type="title" idx="4294967295"/>
          </p:nvPr>
        </p:nvSpPr>
        <p:spPr>
          <a:xfrm>
            <a:off x="2232748" y="1143000"/>
            <a:ext cx="14520487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jan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kenbe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tèt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li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responsab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704534" y="5324475"/>
            <a:ext cx="7669755" cy="2867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Kòm repons, MDAR te devlope plan aksè lang sa a:</a:t>
            </a:r>
          </a:p>
          <a:p>
            <a:pPr algn="l">
              <a:lnSpc>
                <a:spcPts val="5654"/>
              </a:lnSpc>
            </a:pPr>
            <a:r>
              <a:rPr lang="en-US" sz="3899" i="1" u="sng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mass.gov/doc/mdar-language-access-plan</a:t>
            </a:r>
          </a:p>
        </p:txBody>
      </p:sp>
      <p:pic>
        <p:nvPicPr>
          <p:cNvPr id="42" name="Pictur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917130" y="6229272"/>
            <a:ext cx="4010933" cy="40109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09864" y="857250"/>
            <a:ext cx="14178136" cy="9747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Plan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Aksè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Lang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sa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a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enkli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87020" y="2189611"/>
            <a:ext cx="13788041" cy="143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Anplis enfòmasyon sou pwosesis tradiksyon/entèpretasyon…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970041" y="3989837"/>
            <a:ext cx="13788041" cy="2867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Pwotokòl Fòmasyon Anplwaye yo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Siveyans regilye ak mizajou chak 2 ane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Angajman nou pou rekrite anplwaye ki pale plizyè lang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4176971" y="603129"/>
            <a:ext cx="13480408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Kijan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anplwaye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yo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resevwa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fòmasyon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249980" y="2269246"/>
            <a:ext cx="1378804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Jiskaprezan, nou te fè....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76971" y="3057549"/>
            <a:ext cx="11420685" cy="572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·Fòmasyon Endividyèl Aksè Lang pou divizyon espesifik MDAR yo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(Egzanp: Divizyon Sante Animal MDAR)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·2 fòmasyon atravè Depatman an sou Jistis Anviwònmantal (EJ) ak pwotokòl Aksè Lang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Fòmasyon anrejistre yo distribye bay anplwaye ki pa t kapab patisipe an pèsòn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3854505"/>
            <a:ext cx="3014475" cy="6209592"/>
          </a:xfrm>
          <a:custGeom>
            <a:avLst/>
            <a:gdLst/>
            <a:ahLst/>
            <a:cxnLst/>
            <a:rect l="l" t="t" r="r" b="b"/>
            <a:pathLst>
              <a:path w="3014475" h="6209592">
                <a:moveTo>
                  <a:pt x="3014475" y="0"/>
                </a:moveTo>
                <a:lnTo>
                  <a:pt x="0" y="0"/>
                </a:lnTo>
                <a:lnTo>
                  <a:pt x="0" y="6209592"/>
                </a:lnTo>
                <a:lnTo>
                  <a:pt x="3014475" y="6209592"/>
                </a:lnTo>
                <a:lnTo>
                  <a:pt x="3014475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803350">
            <a:off x="5764572" y="7305342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9" y="0"/>
                </a:lnTo>
                <a:lnTo>
                  <a:pt x="1273089" y="942086"/>
                </a:lnTo>
                <a:lnTo>
                  <a:pt x="0" y="94208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400534" y="1143000"/>
            <a:ext cx="12401175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Kisa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Jistis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Anviwònmantal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vle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pou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MDAR?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043175" y="3096724"/>
            <a:ext cx="11612899" cy="4405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Jistis Anviwònmantal (EJ) se garanti tout moun jwenn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menm nivo pwoteksyon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epi yo gen yon patisipasyon reyèl nan devlopman, aplikasyon, ak ranfòsman lwa, règleman, ak direktiv anviwònmantal yo. Li asire tou tout moun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benefisye resous anviwònmantal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yo nan yon fason ekitab.</a:t>
            </a:r>
          </a:p>
          <a:p>
            <a:pPr algn="l">
              <a:lnSpc>
                <a:spcPts val="4325"/>
              </a:lnSpc>
            </a:pPr>
            <a:endParaRPr lang="en-US" sz="41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7601122" y="7730826"/>
            <a:ext cx="8054952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Patisipasyon reyèl enkli aksè nan lang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06465" y="-707869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05702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8" y="0"/>
                </a:lnTo>
                <a:lnTo>
                  <a:pt x="5812408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69652" y="3769502"/>
            <a:ext cx="4416316" cy="4416316"/>
            <a:chOff x="0" y="0"/>
            <a:chExt cx="5888422" cy="588842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5888422" cy="588842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565831" y="1199747"/>
              <a:ext cx="4756759" cy="3761723"/>
            </a:xfrm>
            <a:custGeom>
              <a:avLst/>
              <a:gdLst/>
              <a:ahLst/>
              <a:cxnLst/>
              <a:rect l="l" t="t" r="r" b="b"/>
              <a:pathLst>
                <a:path w="4756759" h="3761723">
                  <a:moveTo>
                    <a:pt x="0" y="0"/>
                  </a:moveTo>
                  <a:lnTo>
                    <a:pt x="4756760" y="0"/>
                  </a:lnTo>
                  <a:lnTo>
                    <a:pt x="4756760" y="3761723"/>
                  </a:lnTo>
                  <a:lnTo>
                    <a:pt x="0" y="3761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6543" t="-7781" r="-4877" b="-162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557381" y="5520654"/>
            <a:ext cx="1178597" cy="1178597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B675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1869652" y="1265004"/>
            <a:ext cx="12684454" cy="22606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Anplwaye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MDAR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chwazi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yo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te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konplete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tou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yon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kou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lang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panyòl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ki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finanse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pa MDAR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ansanm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ak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Manadjè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Mache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Fèmye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yo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!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211879" y="4492290"/>
            <a:ext cx="7101159" cy="311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9"/>
              </a:lnSpc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Chèche broch sa yo pwochen fwa ou ale nan mache fèmye yo chwazi pou jwenn yon anplwaye mache ki te konplete kou debaz sa a.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822532"/>
            <a:ext cx="13480408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Kijan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pou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mwen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mande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sèvis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aksè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499959" y="2591387"/>
            <a:ext cx="13788041" cy="643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Koòdonatè Aksè Lang MDAR a: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 Palmer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Olivia.Palmer@Mass.gov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857-278-4908</a:t>
            </a:r>
          </a:p>
          <a:p>
            <a:pPr algn="l">
              <a:lnSpc>
                <a:spcPts val="5654"/>
              </a:lnSpc>
            </a:pPr>
            <a:endParaRPr lang="en-US" sz="38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Koòdonatè Aksè EEA a: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 Knight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Gabriella.Knight@Mass.gov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(857)-268-0629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16524" y="-1936204"/>
            <a:ext cx="20603390" cy="13505529"/>
            <a:chOff x="0" y="0"/>
            <a:chExt cx="27471186" cy="18007372"/>
          </a:xfrm>
        </p:grpSpPr>
        <p:sp>
          <p:nvSpPr>
            <p:cNvPr id="3" name="Freeform 3"/>
            <p:cNvSpPr/>
            <p:nvPr/>
          </p:nvSpPr>
          <p:spPr>
            <a:xfrm>
              <a:off x="22264517" y="4784107"/>
              <a:ext cx="2148130" cy="2403502"/>
            </a:xfrm>
            <a:custGeom>
              <a:avLst/>
              <a:gdLst/>
              <a:ahLst/>
              <a:cxnLst/>
              <a:rect l="l" t="t" r="r" b="b"/>
              <a:pathLst>
                <a:path w="2148130" h="2403502">
                  <a:moveTo>
                    <a:pt x="0" y="0"/>
                  </a:moveTo>
                  <a:lnTo>
                    <a:pt x="2148131" y="0"/>
                  </a:lnTo>
                  <a:lnTo>
                    <a:pt x="2148131" y="2403503"/>
                  </a:lnTo>
                  <a:lnTo>
                    <a:pt x="0" y="2403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9080723" y="5320332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20373557" y="2341726"/>
              <a:ext cx="2635970" cy="2082373"/>
            </a:xfrm>
            <a:custGeom>
              <a:avLst/>
              <a:gdLst/>
              <a:ahLst/>
              <a:cxnLst/>
              <a:rect l="l" t="t" r="r" b="b"/>
              <a:pathLst>
                <a:path w="2635970" h="2082373">
                  <a:moveTo>
                    <a:pt x="0" y="0"/>
                  </a:moveTo>
                  <a:lnTo>
                    <a:pt x="2635970" y="0"/>
                  </a:lnTo>
                  <a:lnTo>
                    <a:pt x="2635970" y="2082374"/>
                  </a:lnTo>
                  <a:lnTo>
                    <a:pt x="0" y="2082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428697" y="0"/>
              <a:ext cx="4354830" cy="5486400"/>
            </a:xfrm>
            <a:custGeom>
              <a:avLst/>
              <a:gdLst/>
              <a:ahLst/>
              <a:cxnLst/>
              <a:rect l="l" t="t" r="r" b="b"/>
              <a:pathLst>
                <a:path w="4354830" h="5486400">
                  <a:moveTo>
                    <a:pt x="0" y="0"/>
                  </a:moveTo>
                  <a:lnTo>
                    <a:pt x="4354830" y="0"/>
                  </a:lnTo>
                  <a:lnTo>
                    <a:pt x="435483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625327">
              <a:off x="14687949" y="3654300"/>
              <a:ext cx="2035743" cy="1661675"/>
            </a:xfrm>
            <a:custGeom>
              <a:avLst/>
              <a:gdLst/>
              <a:ahLst/>
              <a:cxnLst/>
              <a:rect l="l" t="t" r="r" b="b"/>
              <a:pathLst>
                <a:path w="2035743" h="1661675">
                  <a:moveTo>
                    <a:pt x="0" y="0"/>
                  </a:moveTo>
                  <a:lnTo>
                    <a:pt x="2035743" y="0"/>
                  </a:lnTo>
                  <a:lnTo>
                    <a:pt x="2035743" y="1661676"/>
                  </a:lnTo>
                  <a:lnTo>
                    <a:pt x="0" y="1661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815782">
              <a:off x="12548905" y="1156827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1468366">
              <a:off x="11404520" y="3746916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5"/>
                  </a:lnTo>
                  <a:lnTo>
                    <a:pt x="0" y="2141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1180993">
              <a:off x="9921669" y="2531459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3" y="0"/>
                  </a:lnTo>
                  <a:lnTo>
                    <a:pt x="1555573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815782">
              <a:off x="22101779" y="744782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5" y="0"/>
                  </a:lnTo>
                  <a:lnTo>
                    <a:pt x="2313995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362908">
              <a:off x="24099935" y="9267214"/>
              <a:ext cx="1324696" cy="1996146"/>
            </a:xfrm>
            <a:custGeom>
              <a:avLst/>
              <a:gdLst/>
              <a:ahLst/>
              <a:cxnLst/>
              <a:rect l="l" t="t" r="r" b="b"/>
              <a:pathLst>
                <a:path w="1324696" h="1996146">
                  <a:moveTo>
                    <a:pt x="0" y="0"/>
                  </a:moveTo>
                  <a:lnTo>
                    <a:pt x="1324697" y="0"/>
                  </a:lnTo>
                  <a:lnTo>
                    <a:pt x="1324697" y="1996146"/>
                  </a:lnTo>
                  <a:lnTo>
                    <a:pt x="0" y="199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5664" r="-56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543107">
              <a:off x="23251309" y="12938967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526629">
              <a:off x="5531454" y="11985827"/>
              <a:ext cx="920815" cy="1869674"/>
            </a:xfrm>
            <a:custGeom>
              <a:avLst/>
              <a:gdLst/>
              <a:ahLst/>
              <a:cxnLst/>
              <a:rect l="l" t="t" r="r" b="b"/>
              <a:pathLst>
                <a:path w="920815" h="1869674">
                  <a:moveTo>
                    <a:pt x="0" y="0"/>
                  </a:moveTo>
                  <a:lnTo>
                    <a:pt x="920814" y="0"/>
                  </a:lnTo>
                  <a:lnTo>
                    <a:pt x="920814" y="1869674"/>
                  </a:lnTo>
                  <a:lnTo>
                    <a:pt x="0" y="186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131958">
              <a:off x="20503053" y="12261131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1" y="0"/>
                  </a:lnTo>
                  <a:lnTo>
                    <a:pt x="1748971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03137">
              <a:off x="24877895" y="6737757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2" y="0"/>
                  </a:lnTo>
                  <a:lnTo>
                    <a:pt x="916712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543542">
              <a:off x="23334662" y="3423489"/>
              <a:ext cx="2938036" cy="2511041"/>
            </a:xfrm>
            <a:custGeom>
              <a:avLst/>
              <a:gdLst/>
              <a:ahLst/>
              <a:cxnLst/>
              <a:rect l="l" t="t" r="r" b="b"/>
              <a:pathLst>
                <a:path w="2938036" h="2511041">
                  <a:moveTo>
                    <a:pt x="0" y="0"/>
                  </a:moveTo>
                  <a:lnTo>
                    <a:pt x="2938036" y="0"/>
                  </a:lnTo>
                  <a:lnTo>
                    <a:pt x="2938036" y="2511042"/>
                  </a:lnTo>
                  <a:lnTo>
                    <a:pt x="0" y="2511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815782">
              <a:off x="16418052" y="14433019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252596">
              <a:off x="13419768" y="14489256"/>
              <a:ext cx="2269354" cy="2511041"/>
            </a:xfrm>
            <a:custGeom>
              <a:avLst/>
              <a:gdLst/>
              <a:ahLst/>
              <a:cxnLst/>
              <a:rect l="l" t="t" r="r" b="b"/>
              <a:pathLst>
                <a:path w="2269354" h="2511041">
                  <a:moveTo>
                    <a:pt x="0" y="0"/>
                  </a:moveTo>
                  <a:lnTo>
                    <a:pt x="2269353" y="0"/>
                  </a:lnTo>
                  <a:lnTo>
                    <a:pt x="2269353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669423">
              <a:off x="2177749" y="2828663"/>
              <a:ext cx="2165098" cy="1932711"/>
            </a:xfrm>
            <a:custGeom>
              <a:avLst/>
              <a:gdLst/>
              <a:ahLst/>
              <a:cxnLst/>
              <a:rect l="l" t="t" r="r" b="b"/>
              <a:pathLst>
                <a:path w="2165098" h="1932711">
                  <a:moveTo>
                    <a:pt x="0" y="0"/>
                  </a:moveTo>
                  <a:lnTo>
                    <a:pt x="2165099" y="0"/>
                  </a:lnTo>
                  <a:lnTo>
                    <a:pt x="2165099" y="1932711"/>
                  </a:lnTo>
                  <a:lnTo>
                    <a:pt x="0" y="193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-1852674">
              <a:off x="21556256" y="14287851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8"/>
                  </a:lnTo>
                  <a:lnTo>
                    <a:pt x="0" y="972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1140714">
              <a:off x="19543889" y="14548318"/>
              <a:ext cx="1334268" cy="876169"/>
            </a:xfrm>
            <a:custGeom>
              <a:avLst/>
              <a:gdLst/>
              <a:ahLst/>
              <a:cxnLst/>
              <a:rect l="l" t="t" r="r" b="b"/>
              <a:pathLst>
                <a:path w="1334268" h="876169">
                  <a:moveTo>
                    <a:pt x="0" y="0"/>
                  </a:moveTo>
                  <a:lnTo>
                    <a:pt x="1334268" y="0"/>
                  </a:lnTo>
                  <a:lnTo>
                    <a:pt x="1334268" y="876169"/>
                  </a:lnTo>
                  <a:lnTo>
                    <a:pt x="0" y="876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3156817">
              <a:off x="22226057" y="11402513"/>
              <a:ext cx="1566938" cy="1707006"/>
            </a:xfrm>
            <a:custGeom>
              <a:avLst/>
              <a:gdLst/>
              <a:ahLst/>
              <a:cxnLst/>
              <a:rect l="l" t="t" r="r" b="b"/>
              <a:pathLst>
                <a:path w="1566938" h="1707006">
                  <a:moveTo>
                    <a:pt x="0" y="0"/>
                  </a:moveTo>
                  <a:lnTo>
                    <a:pt x="1566939" y="0"/>
                  </a:lnTo>
                  <a:lnTo>
                    <a:pt x="1566939" y="1707007"/>
                  </a:lnTo>
                  <a:lnTo>
                    <a:pt x="0" y="170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249884">
              <a:off x="25309445" y="11175302"/>
              <a:ext cx="871546" cy="1684690"/>
            </a:xfrm>
            <a:custGeom>
              <a:avLst/>
              <a:gdLst/>
              <a:ahLst/>
              <a:cxnLst/>
              <a:rect l="l" t="t" r="r" b="b"/>
              <a:pathLst>
                <a:path w="871546" h="1684690">
                  <a:moveTo>
                    <a:pt x="0" y="0"/>
                  </a:moveTo>
                  <a:lnTo>
                    <a:pt x="871546" y="0"/>
                  </a:lnTo>
                  <a:lnTo>
                    <a:pt x="871546" y="1684690"/>
                  </a:lnTo>
                  <a:lnTo>
                    <a:pt x="0" y="1684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5700555" y="9183674"/>
              <a:ext cx="572144" cy="702987"/>
            </a:xfrm>
            <a:custGeom>
              <a:avLst/>
              <a:gdLst/>
              <a:ahLst/>
              <a:cxnLst/>
              <a:rect l="l" t="t" r="r" b="b"/>
              <a:pathLst>
                <a:path w="572144" h="702987">
                  <a:moveTo>
                    <a:pt x="0" y="0"/>
                  </a:moveTo>
                  <a:lnTo>
                    <a:pt x="572143" y="0"/>
                  </a:lnTo>
                  <a:lnTo>
                    <a:pt x="572143" y="702987"/>
                  </a:lnTo>
                  <a:lnTo>
                    <a:pt x="0" y="702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3634426" y="2637455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2"/>
                  </a:lnTo>
                  <a:lnTo>
                    <a:pt x="0" y="625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36326">
              <a:off x="2476867" y="14509338"/>
              <a:ext cx="1566862" cy="1537484"/>
            </a:xfrm>
            <a:custGeom>
              <a:avLst/>
              <a:gdLst/>
              <a:ahLst/>
              <a:cxnLst/>
              <a:rect l="l" t="t" r="r" b="b"/>
              <a:pathLst>
                <a:path w="1566862" h="1537484">
                  <a:moveTo>
                    <a:pt x="0" y="0"/>
                  </a:moveTo>
                  <a:lnTo>
                    <a:pt x="1566862" y="0"/>
                  </a:lnTo>
                  <a:lnTo>
                    <a:pt x="1566862" y="1537484"/>
                  </a:lnTo>
                  <a:lnTo>
                    <a:pt x="0" y="153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568642">
              <a:off x="10483670" y="4514747"/>
              <a:ext cx="701632" cy="875672"/>
            </a:xfrm>
            <a:custGeom>
              <a:avLst/>
              <a:gdLst/>
              <a:ahLst/>
              <a:cxnLst/>
              <a:rect l="l" t="t" r="r" b="b"/>
              <a:pathLst>
                <a:path w="701632" h="875672">
                  <a:moveTo>
                    <a:pt x="0" y="0"/>
                  </a:moveTo>
                  <a:lnTo>
                    <a:pt x="701632" y="0"/>
                  </a:lnTo>
                  <a:lnTo>
                    <a:pt x="701632" y="875672"/>
                  </a:lnTo>
                  <a:lnTo>
                    <a:pt x="0" y="87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4812915" y="14100551"/>
              <a:ext cx="3043133" cy="2858517"/>
            </a:xfrm>
            <a:custGeom>
              <a:avLst/>
              <a:gdLst/>
              <a:ahLst/>
              <a:cxnLst/>
              <a:rect l="l" t="t" r="r" b="b"/>
              <a:pathLst>
                <a:path w="3043133" h="2858517">
                  <a:moveTo>
                    <a:pt x="0" y="0"/>
                  </a:moveTo>
                  <a:lnTo>
                    <a:pt x="3043133" y="0"/>
                  </a:lnTo>
                  <a:lnTo>
                    <a:pt x="3043133" y="2858516"/>
                  </a:lnTo>
                  <a:lnTo>
                    <a:pt x="0" y="285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478014">
              <a:off x="3630295" y="13229928"/>
              <a:ext cx="1623809" cy="1072061"/>
            </a:xfrm>
            <a:custGeom>
              <a:avLst/>
              <a:gdLst/>
              <a:ahLst/>
              <a:cxnLst/>
              <a:rect l="l" t="t" r="r" b="b"/>
              <a:pathLst>
                <a:path w="1623809" h="1072061">
                  <a:moveTo>
                    <a:pt x="0" y="0"/>
                  </a:moveTo>
                  <a:lnTo>
                    <a:pt x="1623809" y="0"/>
                  </a:lnTo>
                  <a:lnTo>
                    <a:pt x="1623809" y="1072060"/>
                  </a:lnTo>
                  <a:lnTo>
                    <a:pt x="0" y="1072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816788" y="15516049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7" y="0"/>
                  </a:lnTo>
                  <a:lnTo>
                    <a:pt x="2599577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815782">
              <a:off x="1157760" y="1135405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1468366">
              <a:off x="20554866" y="15501474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4"/>
                  </a:lnTo>
                  <a:lnTo>
                    <a:pt x="0" y="21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180993">
              <a:off x="25674272" y="15138228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1250234">
              <a:off x="8449442" y="14201933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687970" y="14838214"/>
              <a:ext cx="2292654" cy="1292484"/>
            </a:xfrm>
            <a:custGeom>
              <a:avLst/>
              <a:gdLst/>
              <a:ahLst/>
              <a:cxnLst/>
              <a:rect l="l" t="t" r="r" b="b"/>
              <a:pathLst>
                <a:path w="2292654" h="1292484">
                  <a:moveTo>
                    <a:pt x="0" y="0"/>
                  </a:moveTo>
                  <a:lnTo>
                    <a:pt x="2292654" y="0"/>
                  </a:lnTo>
                  <a:lnTo>
                    <a:pt x="2292654" y="1292484"/>
                  </a:lnTo>
                  <a:lnTo>
                    <a:pt x="0" y="1292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672387" y="14581638"/>
              <a:ext cx="493212" cy="627610"/>
            </a:xfrm>
            <a:custGeom>
              <a:avLst/>
              <a:gdLst/>
              <a:ahLst/>
              <a:cxnLst/>
              <a:rect l="l" t="t" r="r" b="b"/>
              <a:pathLst>
                <a:path w="493212" h="627610">
                  <a:moveTo>
                    <a:pt x="0" y="0"/>
                  </a:moveTo>
                  <a:lnTo>
                    <a:pt x="493212" y="0"/>
                  </a:lnTo>
                  <a:lnTo>
                    <a:pt x="493212" y="627611"/>
                  </a:lnTo>
                  <a:lnTo>
                    <a:pt x="0" y="627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285963" y="9156739"/>
              <a:ext cx="555747" cy="539075"/>
            </a:xfrm>
            <a:custGeom>
              <a:avLst/>
              <a:gdLst/>
              <a:ahLst/>
              <a:cxnLst/>
              <a:rect l="l" t="t" r="r" b="b"/>
              <a:pathLst>
                <a:path w="555747" h="539075">
                  <a:moveTo>
                    <a:pt x="0" y="0"/>
                  </a:moveTo>
                  <a:lnTo>
                    <a:pt x="555747" y="0"/>
                  </a:lnTo>
                  <a:lnTo>
                    <a:pt x="555747" y="539075"/>
                  </a:lnTo>
                  <a:lnTo>
                    <a:pt x="0" y="539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2097464" y="14170569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6"/>
                  </a:lnTo>
                  <a:lnTo>
                    <a:pt x="0" y="1339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 rot="760792">
              <a:off x="1499946" y="9009767"/>
              <a:ext cx="1503090" cy="2511041"/>
            </a:xfrm>
            <a:custGeom>
              <a:avLst/>
              <a:gdLst/>
              <a:ahLst/>
              <a:cxnLst/>
              <a:rect l="l" t="t" r="r" b="b"/>
              <a:pathLst>
                <a:path w="1503090" h="2511041">
                  <a:moveTo>
                    <a:pt x="0" y="0"/>
                  </a:moveTo>
                  <a:lnTo>
                    <a:pt x="1503090" y="0"/>
                  </a:lnTo>
                  <a:lnTo>
                    <a:pt x="1503090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t="-3565" b="-35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 rot="993026">
              <a:off x="2179420" y="6828925"/>
              <a:ext cx="2161756" cy="1772640"/>
            </a:xfrm>
            <a:custGeom>
              <a:avLst/>
              <a:gdLst/>
              <a:ahLst/>
              <a:cxnLst/>
              <a:rect l="l" t="t" r="r" b="b"/>
              <a:pathLst>
                <a:path w="2161756" h="1772640">
                  <a:moveTo>
                    <a:pt x="0" y="0"/>
                  </a:moveTo>
                  <a:lnTo>
                    <a:pt x="2161756" y="0"/>
                  </a:lnTo>
                  <a:lnTo>
                    <a:pt x="2161756" y="1772640"/>
                  </a:lnTo>
                  <a:lnTo>
                    <a:pt x="0" y="1772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 rot="2403428">
              <a:off x="3833491" y="9264834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 rot="-1625990">
              <a:off x="337315" y="4846891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 rot="-1180993">
              <a:off x="3527303" y="11044767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3423468" y="5486400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3"/>
                  </a:lnTo>
                  <a:lnTo>
                    <a:pt x="0" y="625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 rot="1267015">
              <a:off x="4957093" y="2324640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 rot="-1225671">
              <a:off x="7723176" y="3467082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2" y="0"/>
                  </a:lnTo>
                  <a:lnTo>
                    <a:pt x="1748972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 rot="-1852674">
              <a:off x="4483807" y="5312847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9"/>
                  </a:lnTo>
                  <a:lnTo>
                    <a:pt x="0" y="97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9"/>
          <p:cNvSpPr txBox="1">
            <a:spLocks noGrp="1"/>
          </p:cNvSpPr>
          <p:nvPr>
            <p:ph type="title" idx="4294967295"/>
          </p:nvPr>
        </p:nvSpPr>
        <p:spPr>
          <a:xfrm>
            <a:off x="3510117" y="3781387"/>
            <a:ext cx="10750107" cy="12251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99" b="0" i="0" u="none" strike="noStrike" kern="1200" cap="none" spc="0" normalizeH="0" baseline="0" noProof="0" dirty="0" err="1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Kesyon</a:t>
            </a: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768946" y="5583949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Olivia.Palmer@Mass.gov </a:t>
            </a:r>
          </a:p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857-278-4908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0315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9" y="0"/>
                </a:lnTo>
                <a:lnTo>
                  <a:pt x="5812409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062567" y="962007"/>
            <a:ext cx="12773009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Kilès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mwen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ka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kontakte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pou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sèvis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lang?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955912" y="2741693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MDAR gen yon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Koòdonatè Aksè Lang (LAC)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ki deziyen pou sipò sou sèvis lang…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955912" y="4042315"/>
            <a:ext cx="14376176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Koòdonatè Entèn EJ: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Olivia.Palmer@Mass.gov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692275" y="5353559"/>
            <a:ext cx="11612899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...Ou ka tou kontakte Ekip EJ MDAR la: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505309" y="6139562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Direktè Alimantasyon + Ekite Klimatik: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Rebecca.Davidson@Mass.gov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505309" y="7439915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Koòdonatè Sensibilizasyon EJ: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Dimple.J.Rana@Mass.gov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3384579" y="1143000"/>
            <a:ext cx="13420026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kote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nou ye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kounye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a?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666257" y="2249055"/>
            <a:ext cx="11612899" cy="462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Pwotokòl Tradiksyon/Entèpretasyon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Fòmasyon Anplwaye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Materyèl ki deja tradui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Kour Lang Panyòl pou Mache Fèmye MDAR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Sèvis Aksè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2327676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>
            <a:spLocks noGrp="1"/>
          </p:cNvSpPr>
          <p:nvPr>
            <p:ph type="title" idx="4294967295"/>
          </p:nvPr>
        </p:nvSpPr>
        <p:spPr>
          <a:xfrm>
            <a:off x="2791209" y="828279"/>
            <a:ext cx="1281037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Kijan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mwen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ka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mande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yon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sèvis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lang?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791209" y="2821225"/>
            <a:ext cx="7659845" cy="153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73"/>
              </a:lnSpc>
            </a:pPr>
            <a:r>
              <a:rPr lang="en-US" sz="57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Opsyon 1: Ranpli fòm sou entènèt nou an.</a:t>
            </a:r>
          </a:p>
        </p:txBody>
      </p:sp>
      <p:sp>
        <p:nvSpPr>
          <p:cNvPr id="38" name="Freeform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5973" y="5143500"/>
            <a:ext cx="8058324" cy="4755594"/>
          </a:xfrm>
          <a:custGeom>
            <a:avLst/>
            <a:gdLst/>
            <a:ahLst/>
            <a:cxnLst/>
            <a:rect l="l" t="t" r="r" b="b"/>
            <a:pathLst>
              <a:path w="8058324" h="4755594">
                <a:moveTo>
                  <a:pt x="0" y="0"/>
                </a:moveTo>
                <a:lnTo>
                  <a:pt x="8058324" y="0"/>
                </a:lnTo>
                <a:lnTo>
                  <a:pt x="8058324" y="4755594"/>
                </a:lnTo>
                <a:lnTo>
                  <a:pt x="0" y="475559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9" name="Pictur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11375" y="2194527"/>
            <a:ext cx="4262816" cy="42628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448926" y="847181"/>
            <a:ext cx="12074189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Opsyon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2: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Kontakte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nenpòt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manm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pèsonèl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 pa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50304" y="2435314"/>
            <a:ext cx="4597244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Imèl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Telefòn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An pèsòn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Elatriye!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410838" y="3140165"/>
            <a:ext cx="10154589" cy="462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Asire ou enkli...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Lang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ou bezwen an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Dokiman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ou bezwen tradui a OSWA evènman ou bezwen sèvis entèpretasyon pou li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Enfòmasyon kontak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81343" y="-2139829"/>
            <a:ext cx="6893866" cy="8488960"/>
            <a:chOff x="0" y="0"/>
            <a:chExt cx="9191822" cy="11318613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1528214">
              <a:off x="3066518" y="3506478"/>
              <a:ext cx="2220029" cy="3973206"/>
            </a:xfrm>
            <a:custGeom>
              <a:avLst/>
              <a:gdLst/>
              <a:ahLst/>
              <a:cxnLst/>
              <a:rect l="l" t="t" r="r" b="b"/>
              <a:pathLst>
                <a:path w="2220029" h="3973206">
                  <a:moveTo>
                    <a:pt x="0" y="0"/>
                  </a:moveTo>
                  <a:lnTo>
                    <a:pt x="2220029" y="0"/>
                  </a:lnTo>
                  <a:lnTo>
                    <a:pt x="2220029" y="3973206"/>
                  </a:lnTo>
                  <a:lnTo>
                    <a:pt x="0" y="3973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1182141">
              <a:off x="3717902" y="6590701"/>
              <a:ext cx="917262" cy="1652724"/>
            </a:xfrm>
            <a:custGeom>
              <a:avLst/>
              <a:gdLst/>
              <a:ahLst/>
              <a:cxnLst/>
              <a:rect l="l" t="t" r="r" b="b"/>
              <a:pathLst>
                <a:path w="917262" h="1652724">
                  <a:moveTo>
                    <a:pt x="0" y="0"/>
                  </a:moveTo>
                  <a:lnTo>
                    <a:pt x="917262" y="0"/>
                  </a:lnTo>
                  <a:lnTo>
                    <a:pt x="917262" y="1652725"/>
                  </a:lnTo>
                  <a:lnTo>
                    <a:pt x="0" y="16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2564189">
              <a:off x="4214308" y="8232631"/>
              <a:ext cx="960426" cy="630279"/>
            </a:xfrm>
            <a:custGeom>
              <a:avLst/>
              <a:gdLst/>
              <a:ahLst/>
              <a:cxnLst/>
              <a:rect l="l" t="t" r="r" b="b"/>
              <a:pathLst>
                <a:path w="960426" h="630279">
                  <a:moveTo>
                    <a:pt x="0" y="0"/>
                  </a:moveTo>
                  <a:lnTo>
                    <a:pt x="960425" y="0"/>
                  </a:lnTo>
                  <a:lnTo>
                    <a:pt x="960425" y="630279"/>
                  </a:lnTo>
                  <a:lnTo>
                    <a:pt x="0" y="630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29677">
              <a:off x="3685053" y="9899252"/>
              <a:ext cx="826632" cy="904659"/>
            </a:xfrm>
            <a:custGeom>
              <a:avLst/>
              <a:gdLst/>
              <a:ahLst/>
              <a:cxnLst/>
              <a:rect l="l" t="t" r="r" b="b"/>
              <a:pathLst>
                <a:path w="826632" h="904659">
                  <a:moveTo>
                    <a:pt x="0" y="0"/>
                  </a:moveTo>
                  <a:lnTo>
                    <a:pt x="826632" y="0"/>
                  </a:lnTo>
                  <a:lnTo>
                    <a:pt x="826632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623800">
              <a:off x="3593094" y="9304244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3549923">
              <a:off x="3460675" y="8496316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10609">
              <a:off x="4499736" y="9220799"/>
              <a:ext cx="438152" cy="464883"/>
            </a:xfrm>
            <a:custGeom>
              <a:avLst/>
              <a:gdLst/>
              <a:ahLst/>
              <a:cxnLst/>
              <a:rect l="l" t="t" r="r" b="b"/>
              <a:pathLst>
                <a:path w="438152" h="464883">
                  <a:moveTo>
                    <a:pt x="0" y="0"/>
                  </a:moveTo>
                  <a:lnTo>
                    <a:pt x="438152" y="0"/>
                  </a:lnTo>
                  <a:lnTo>
                    <a:pt x="438152" y="464882"/>
                  </a:lnTo>
                  <a:lnTo>
                    <a:pt x="0" y="46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053725" y="8907053"/>
              <a:ext cx="408388" cy="396136"/>
            </a:xfrm>
            <a:custGeom>
              <a:avLst/>
              <a:gdLst/>
              <a:ahLst/>
              <a:cxnLst/>
              <a:rect l="l" t="t" r="r" b="b"/>
              <a:pathLst>
                <a:path w="408388" h="396136">
                  <a:moveTo>
                    <a:pt x="0" y="0"/>
                  </a:moveTo>
                  <a:lnTo>
                    <a:pt x="408388" y="0"/>
                  </a:lnTo>
                  <a:lnTo>
                    <a:pt x="408388" y="396136"/>
                  </a:lnTo>
                  <a:lnTo>
                    <a:pt x="0" y="396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00512"/>
            <a:ext cx="18753936" cy="2151983"/>
            <a:chOff x="0" y="0"/>
            <a:chExt cx="4939308" cy="56677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3851379"/>
            <a:ext cx="5711678" cy="6125124"/>
          </a:xfrm>
          <a:custGeom>
            <a:avLst/>
            <a:gdLst/>
            <a:ahLst/>
            <a:cxnLst/>
            <a:rect l="l" t="t" r="r" b="b"/>
            <a:pathLst>
              <a:path w="5711678" h="6125124">
                <a:moveTo>
                  <a:pt x="5711678" y="0"/>
                </a:moveTo>
                <a:lnTo>
                  <a:pt x="0" y="0"/>
                </a:lnTo>
                <a:lnTo>
                  <a:pt x="0" y="6125124"/>
                </a:lnTo>
                <a:lnTo>
                  <a:pt x="5711678" y="6125124"/>
                </a:lnTo>
                <a:lnTo>
                  <a:pt x="5711678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1764" y="5143500"/>
            <a:ext cx="7890881" cy="4732202"/>
          </a:xfrm>
          <a:custGeom>
            <a:avLst/>
            <a:gdLst/>
            <a:ahLst/>
            <a:cxnLst/>
            <a:rect l="l" t="t" r="r" b="b"/>
            <a:pathLst>
              <a:path w="7890881" h="4732202">
                <a:moveTo>
                  <a:pt x="0" y="0"/>
                </a:moveTo>
                <a:lnTo>
                  <a:pt x="7890881" y="0"/>
                </a:lnTo>
                <a:lnTo>
                  <a:pt x="7890881" y="4732202"/>
                </a:lnTo>
                <a:lnTo>
                  <a:pt x="0" y="473220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0696" b="-2928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>
            <a:spLocks noGrp="1"/>
          </p:cNvSpPr>
          <p:nvPr>
            <p:ph type="title" idx="4294967295"/>
          </p:nvPr>
        </p:nvSpPr>
        <p:spPr>
          <a:xfrm>
            <a:off x="3214505" y="1002033"/>
            <a:ext cx="13656985" cy="34169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Opsyon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3: Pou webinars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oswa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evènman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ki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mande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enskripsyon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sou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entènèt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5711678" y="3612897"/>
            <a:ext cx="10350168" cy="1530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7"/>
              </a:lnSpc>
            </a:pPr>
            <a:r>
              <a:rPr lang="en-US" sz="55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Mete demann lang ou sou fòm enskripsyon ou!</a:t>
            </a:r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61061" y="2723516"/>
            <a:ext cx="7020857" cy="9325340"/>
            <a:chOff x="0" y="0"/>
            <a:chExt cx="9361142" cy="12433787"/>
          </a:xfrm>
        </p:grpSpPr>
        <p:sp>
          <p:nvSpPr>
            <p:cNvPr id="21" name="Freeform 21"/>
            <p:cNvSpPr/>
            <p:nvPr/>
          </p:nvSpPr>
          <p:spPr>
            <a:xfrm rot="-4223576">
              <a:off x="616137" y="4984508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4126251" flipV="1">
              <a:off x="3596658" y="2767504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928387">
              <a:off x="4963071" y="4892090"/>
              <a:ext cx="959384" cy="2436531"/>
            </a:xfrm>
            <a:custGeom>
              <a:avLst/>
              <a:gdLst/>
              <a:ahLst/>
              <a:cxnLst/>
              <a:rect l="l" t="t" r="r" b="b"/>
              <a:pathLst>
                <a:path w="959384" h="2436531">
                  <a:moveTo>
                    <a:pt x="0" y="0"/>
                  </a:moveTo>
                  <a:lnTo>
                    <a:pt x="959384" y="0"/>
                  </a:lnTo>
                  <a:lnTo>
                    <a:pt x="959384" y="2436530"/>
                  </a:lnTo>
                  <a:lnTo>
                    <a:pt x="0" y="2436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108938">
              <a:off x="1279563" y="6814357"/>
              <a:ext cx="4309080" cy="3797377"/>
            </a:xfrm>
            <a:custGeom>
              <a:avLst/>
              <a:gdLst/>
              <a:ahLst/>
              <a:cxnLst/>
              <a:rect l="l" t="t" r="r" b="b"/>
              <a:pathLst>
                <a:path w="4309080" h="3797377">
                  <a:moveTo>
                    <a:pt x="0" y="0"/>
                  </a:moveTo>
                  <a:lnTo>
                    <a:pt x="4309080" y="0"/>
                  </a:lnTo>
                  <a:lnTo>
                    <a:pt x="4309080" y="3797377"/>
                  </a:lnTo>
                  <a:lnTo>
                    <a:pt x="0" y="3797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132484" flipH="1">
              <a:off x="4499119" y="230396"/>
              <a:ext cx="2027560" cy="3628743"/>
            </a:xfrm>
            <a:custGeom>
              <a:avLst/>
              <a:gdLst/>
              <a:ahLst/>
              <a:cxnLst/>
              <a:rect l="l" t="t" r="r" b="b"/>
              <a:pathLst>
                <a:path w="2027560" h="3628743">
                  <a:moveTo>
                    <a:pt x="2027561" y="0"/>
                  </a:moveTo>
                  <a:lnTo>
                    <a:pt x="0" y="0"/>
                  </a:lnTo>
                  <a:lnTo>
                    <a:pt x="0" y="3628743"/>
                  </a:lnTo>
                  <a:lnTo>
                    <a:pt x="2027561" y="3628743"/>
                  </a:lnTo>
                  <a:lnTo>
                    <a:pt x="2027561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798013">
              <a:off x="5251856" y="3137599"/>
              <a:ext cx="669569" cy="1451640"/>
            </a:xfrm>
            <a:custGeom>
              <a:avLst/>
              <a:gdLst/>
              <a:ahLst/>
              <a:cxnLst/>
              <a:rect l="l" t="t" r="r" b="b"/>
              <a:pathLst>
                <a:path w="669569" h="1451640">
                  <a:moveTo>
                    <a:pt x="0" y="0"/>
                  </a:moveTo>
                  <a:lnTo>
                    <a:pt x="669568" y="0"/>
                  </a:lnTo>
                  <a:lnTo>
                    <a:pt x="669568" y="1451640"/>
                  </a:lnTo>
                  <a:lnTo>
                    <a:pt x="0" y="145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1993" y="2952508"/>
            <a:ext cx="15461829" cy="5519933"/>
          </a:xfrm>
          <a:custGeom>
            <a:avLst/>
            <a:gdLst/>
            <a:ahLst/>
            <a:cxnLst/>
            <a:rect l="l" t="t" r="r" b="b"/>
            <a:pathLst>
              <a:path w="15461829" h="5519933">
                <a:moveTo>
                  <a:pt x="0" y="0"/>
                </a:moveTo>
                <a:lnTo>
                  <a:pt x="15461829" y="0"/>
                </a:lnTo>
                <a:lnTo>
                  <a:pt x="15461829" y="5519933"/>
                </a:lnTo>
                <a:lnTo>
                  <a:pt x="0" y="551993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4448926" y="847181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Rapèl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: Tout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paj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Mass.Gov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ka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tradui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otomatikman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</a:t>
            </a:r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2" name="Freeform 22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36903" y="3469397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2"/>
                </a:lnTo>
                <a:lnTo>
                  <a:pt x="0" y="6584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745006" y="1207478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Kisa nou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fè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apre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nou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resevwa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yon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demann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186058" y="3163496"/>
            <a:ext cx="10745795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AutoNum type="arabicPeriod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Koòdonatè Aksè Lang (LAC) MDAR la ap detèmine si nou ka chèche sèvis nan men youn nan founisè nou yo ki gen kontra sou tout eta 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773</Words>
  <Application>Microsoft Office PowerPoint</Application>
  <PresentationFormat>Custom</PresentationFormat>
  <Paragraphs>82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Poppins Bold</vt:lpstr>
      <vt:lpstr>Arial</vt:lpstr>
      <vt:lpstr>Poppins</vt:lpstr>
      <vt:lpstr>Poppins Italics</vt:lpstr>
      <vt:lpstr>Fredoka</vt:lpstr>
      <vt:lpstr>Calibri</vt:lpstr>
      <vt:lpstr>Poppins Bold Italics</vt:lpstr>
      <vt:lpstr>Office Theme</vt:lpstr>
      <vt:lpstr>AKSÈ LANG</vt:lpstr>
      <vt:lpstr>Kisa Jistis Anviwònmantal vle di pou MDAR?</vt:lpstr>
      <vt:lpstr>Kilès mwen ka kontakte pou sèvis lang? </vt:lpstr>
      <vt:lpstr>Ki kote nou ye kounye a?</vt:lpstr>
      <vt:lpstr>Kijan mwen ka mande yon sèvis lang?</vt:lpstr>
      <vt:lpstr>Opsyon 2: Kontakte nenpòt manm pèsonèl MDAR pa</vt:lpstr>
      <vt:lpstr>Opsyon 3: Pou webinars oswa evènman ki mande enskripsyon sou entènèt… </vt:lpstr>
      <vt:lpstr>Rapèl: Tout paj Mass.Gov ka tradui otomatikman.</vt:lpstr>
      <vt:lpstr>Kisa nou fè apre nou resevwa yon demann?</vt:lpstr>
      <vt:lpstr>2. Koòdonatè Aksè Lang (LAC) MDAR la ap travay pou asire sèvis lang lan disponib nan yon fason apwopriye.</vt:lpstr>
      <vt:lpstr>Èske tout sèvis lang yo fèt sou demann?</vt:lpstr>
      <vt:lpstr>Dokiman esansyèl sa yo enkli…</vt:lpstr>
      <vt:lpstr>"Mwen Pale" – Enfòmasyon sou sèvis lang</vt:lpstr>
      <vt:lpstr>Resous Fon Animal Massachusetts – Bay sipò pou bèt nan MA, enkli bon pou esterilizasyon/kastrasyon.</vt:lpstr>
      <vt:lpstr>Resous sou Moustik – Rete enfòme sou mezi pou pwoteje tèt ou kont moustik</vt:lpstr>
      <vt:lpstr>…ak anpil lòt ankò!</vt:lpstr>
      <vt:lpstr>Ki jan MDAR kenbe tèt li responsab?</vt:lpstr>
      <vt:lpstr>Plan Aksè Lang sa a enkli:</vt:lpstr>
      <vt:lpstr>Kijan anplwaye yo resevwa fòmasyon?</vt:lpstr>
      <vt:lpstr>Anplwaye MDAR chwazi yo te konplete tou yon kou lang panyòl ki finanse pa MDAR ansanm ak Manadjè Mache Fèmye yo!</vt:lpstr>
      <vt:lpstr>Kijan pou mwen mande sèvis aksè?</vt:lpstr>
      <vt:lpstr>Kesyon?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Haitian Creole - Lang Access External Webinar</dc:title>
  <cp:lastModifiedBy>Palmer, Olivia (AGR)</cp:lastModifiedBy>
  <cp:revision>2</cp:revision>
  <dcterms:created xsi:type="dcterms:W3CDTF">2006-08-16T00:00:00Z</dcterms:created>
  <dcterms:modified xsi:type="dcterms:W3CDTF">2025-07-14T18:18:55Z</dcterms:modified>
  <dc:identifier>DAGgmnRCcPI</dc:identifier>
</cp:coreProperties>
</file>