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Bold Italics" panose="020B0604020202020204" charset="0"/>
      <p:regular r:id="rId27"/>
    </p:embeddedFont>
    <p:embeddedFont>
      <p:font typeface="Poppins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ACESSO À LÍNGUA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Departamento de Recursos Agrícolas de Massachusetts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793824" y="849415"/>
            <a:ext cx="13859614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O LAC do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trabalhará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garantir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serviço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linguístico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dentro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prazo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estipulado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2795313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b="1" i="1">
                <a:solidFill>
                  <a:srgbClr val="71291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Por favor, note...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Os serviços de tradução podem levar de 5 a 7 dias úteis para serem entregues ao solicitante.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Um intérprete por telefone pode ser agendado em 1 a 2 dias úteis.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Intérpretes presenciais podem levar até 14 dias para serem garantidos.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35145" y="7465713"/>
            <a:ext cx="11273645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 por favor, faça os pedidos de serviços linguísticos assim que possível!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Todos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serviços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linguísticos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são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solicitação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9973" y="1875733"/>
            <a:ext cx="3738831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Não!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2853220"/>
            <a:ext cx="12795313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Estamos comprometidos em fornecer aos constituintes que não falam inglês o </a:t>
            </a:r>
            <a:r>
              <a:rPr lang="en-US" sz="36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acesso a documentos essenciais para entender os programas e serviços </a:t>
            </a: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do MDAR, juntamente com os constituintes que falam inglês.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669570"/>
            <a:ext cx="10041597" cy="2677743"/>
            <a:chOff x="0" y="0"/>
            <a:chExt cx="2644700" cy="7052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705249"/>
            </a:xfrm>
            <a:custGeom>
              <a:avLst/>
              <a:gdLst/>
              <a:ahLst/>
              <a:cxnLst/>
              <a:rect l="l" t="t" r="r" b="b"/>
              <a:pathLst>
                <a:path w="2644700" h="705249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61303"/>
                  </a:lnTo>
                  <a:cubicBezTo>
                    <a:pt x="2644700" y="672958"/>
                    <a:pt x="2640070" y="684136"/>
                    <a:pt x="2631829" y="692378"/>
                  </a:cubicBezTo>
                  <a:cubicBezTo>
                    <a:pt x="2623587" y="700619"/>
                    <a:pt x="2612410" y="705249"/>
                    <a:pt x="2600754" y="705249"/>
                  </a:cubicBezTo>
                  <a:lnTo>
                    <a:pt x="43946" y="705249"/>
                  </a:lnTo>
                  <a:cubicBezTo>
                    <a:pt x="32291" y="705249"/>
                    <a:pt x="21113" y="700619"/>
                    <a:pt x="12872" y="692378"/>
                  </a:cubicBezTo>
                  <a:cubicBezTo>
                    <a:pt x="4630" y="684136"/>
                    <a:pt x="0" y="672958"/>
                    <a:pt x="0" y="661303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623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Esses documentos essenciais estão disponíveis no site do MDAR e em versão impressa nos 10 principais idiomas falados em Massachusetts.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Estes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documentos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vitais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incluem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6759" y="1469909"/>
            <a:ext cx="1446629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Folheto e folheto dos nossos programas e serviços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2708881"/>
            <a:ext cx="10760132" cy="6892611"/>
          </a:xfrm>
          <a:custGeom>
            <a:avLst/>
            <a:gdLst/>
            <a:ahLst/>
            <a:cxnLst/>
            <a:rect l="l" t="t" r="r" b="b"/>
            <a:pathLst>
              <a:path w="10760132" h="6892611">
                <a:moveTo>
                  <a:pt x="0" y="0"/>
                </a:moveTo>
                <a:lnTo>
                  <a:pt x="10760132" y="0"/>
                </a:lnTo>
                <a:lnTo>
                  <a:pt x="10760132" y="6892611"/>
                </a:lnTo>
                <a:lnTo>
                  <a:pt x="0" y="6892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289611" y="864953"/>
            <a:ext cx="12512098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"I Speak" (Eu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falo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) -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Informações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serviços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linguísticos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3783" y="2878648"/>
            <a:ext cx="5104990" cy="6641258"/>
          </a:xfrm>
          <a:custGeom>
            <a:avLst/>
            <a:gdLst/>
            <a:ahLst/>
            <a:cxnLst/>
            <a:rect l="l" t="t" r="r" b="b"/>
            <a:pathLst>
              <a:path w="5104990" h="6641258">
                <a:moveTo>
                  <a:pt x="0" y="0"/>
                </a:moveTo>
                <a:lnTo>
                  <a:pt x="5104990" y="0"/>
                </a:lnTo>
                <a:lnTo>
                  <a:pt x="5104990" y="6641258"/>
                </a:lnTo>
                <a:lnTo>
                  <a:pt x="0" y="66412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76911" y="2931461"/>
            <a:ext cx="6699919" cy="5190233"/>
          </a:xfrm>
          <a:custGeom>
            <a:avLst/>
            <a:gdLst/>
            <a:ahLst/>
            <a:cxnLst/>
            <a:rect l="l" t="t" r="r" b="b"/>
            <a:pathLst>
              <a:path w="6699919" h="5190233">
                <a:moveTo>
                  <a:pt x="0" y="0"/>
                </a:moveTo>
                <a:lnTo>
                  <a:pt x="6699919" y="0"/>
                </a:lnTo>
                <a:lnTo>
                  <a:pt x="6699919" y="5190233"/>
                </a:lnTo>
                <a:lnTo>
                  <a:pt x="0" y="51902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564072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Recursos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do Fundo de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Animais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 Massachusetts -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Apoia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animais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Massachusetts,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incluindo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vales para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esterilização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neutralização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42188" y="338442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2"/>
                </a:lnTo>
                <a:lnTo>
                  <a:pt x="0" y="3397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895350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Recursos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sobre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mosquitos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Mantenha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-se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informado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medidas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tomar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para se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proteger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contra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mosquitos</a:t>
            </a: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 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muito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11884" y="2304358"/>
            <a:ext cx="10758707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Pode ver uma lista completa de material traduzido do MDAR nesta página web: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3380357"/>
            <a:chOff x="0" y="0"/>
            <a:chExt cx="2757095" cy="8903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890300"/>
            </a:xfrm>
            <a:custGeom>
              <a:avLst/>
              <a:gdLst/>
              <a:ahLst/>
              <a:cxnLst/>
              <a:rect l="l" t="t" r="r" b="b"/>
              <a:pathLst>
                <a:path w="2757095" h="890300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848145"/>
                  </a:lnTo>
                  <a:cubicBezTo>
                    <a:pt x="2757095" y="859325"/>
                    <a:pt x="2752654" y="870047"/>
                    <a:pt x="2744749" y="877953"/>
                  </a:cubicBezTo>
                  <a:cubicBezTo>
                    <a:pt x="2736843" y="885859"/>
                    <a:pt x="2726121" y="890300"/>
                    <a:pt x="2714941" y="890300"/>
                  </a:cubicBezTo>
                  <a:lnTo>
                    <a:pt x="42155" y="890300"/>
                  </a:lnTo>
                  <a:cubicBezTo>
                    <a:pt x="30975" y="890300"/>
                    <a:pt x="20252" y="885859"/>
                    <a:pt x="12347" y="877953"/>
                  </a:cubicBezTo>
                  <a:cubicBezTo>
                    <a:pt x="4441" y="870047"/>
                    <a:pt x="0" y="859325"/>
                    <a:pt x="0" y="848145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9569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 Ordem Executiva nº 615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para aumentar o acesso à língua em todas as agências estatais exigiu que apresentássemos um </a:t>
              </a: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Plano de Acesso à Língua ao Gabinete de Acesso e Oportunidade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3676859" y="651371"/>
            <a:ext cx="15156586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Como é que o MDAR é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responsabilizado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676859" y="5676900"/>
            <a:ext cx="7669755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Em resposta, o MDAR criou este Plano de Acesso Linguístico: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Este Plano de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Acesso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Linguístico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inclui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Juntamente com a informação partilhada sobre o processo de tradução/interpretação...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567401" y="3989837"/>
            <a:ext cx="12407659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Protocolo de formação do pessoal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Monitorização frequente e actualizações de 2 em 2 anos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 nosso compromisso de contratar pessoal multilingue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Como é que 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pessoal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é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formado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Até à data, realizámos...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2795611"/>
            <a:ext cx="11194462" cy="610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Formações individualizadas de Acesso à Língua para divisões específicas do MDAR</a:t>
            </a:r>
          </a:p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(Ex: Divisão de Saúde Animal do MDAR)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Realizámos 2 formações em todo o Departamento sobre o protocolo de JA e de Acesso à Língua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Difusão de formações gravadas para o pessoal que não pôde participar presencialmente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665974" y="7305342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6"/>
                </a:lnTo>
                <a:lnTo>
                  <a:pt x="0" y="942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240117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 que é Justiça Ambiental para o MDAR?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096724"/>
            <a:ext cx="11612899" cy="440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 Justiça Ambiental (JA) é 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proteção igualitária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e o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envolvimento significativo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de todas as pessoas no desenvolvimento, implementação e aplicação de leis, regulamentos e políticas ambientais, bem como na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distribuição equitativa dos benefícios ambientais.</a:t>
            </a:r>
          </a:p>
          <a:p>
            <a:pPr algn="l">
              <a:lnSpc>
                <a:spcPts val="4325"/>
              </a:lnSpc>
            </a:pPr>
            <a:endParaRPr lang="en-US" sz="4199" b="1">
              <a:solidFill>
                <a:srgbClr val="71291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601122" y="7315741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 envolvimento significativo inclui o acesso à língua.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756426"/>
            <a:ext cx="12684454" cy="30130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Alguns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funcionários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do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também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completaram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um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curso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língua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espanhola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financiado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pelo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MDAR,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juntamente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gestores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dos mercados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agrícolas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373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Procure estes pins na próxima vez que visitar os mercados de agricultores selecionados para encontrar um membro da equipa que tenha concluído este curso inicial.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22532"/>
            <a:ext cx="13480408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posso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solicitar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serviços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acessibilidade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176971" y="2394189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Coordenador de Acesso a Idiomas do MDAR: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Coordenador de Acessibilidade da EEA: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Dúvidas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67810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Quem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posso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contactar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para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obter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serviços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linguísticos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 MDAR tem um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Coordenador de Acesso Linguístico (LAC) designado...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Coordenador Interno de JA: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88836" y="5353559"/>
            <a:ext cx="13946401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...Também pode contactar a Equipa de JA do MDAR: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85975" y="6110987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Diretora de Alimentação e Equidade Climática: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185975" y="7366383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Coordenadora de Extensão de JA: 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Onde Estamos Agora?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8325281" cy="617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Protocolo de Tradução/Interpretação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Formação do Pessoal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Material Pré-Traduzido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Curso de Língua Espanhola para Feiras de Agricultores do MDAR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Serviços de Acessibilidade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Solicitar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um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Serviço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Linguístico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821225"/>
            <a:ext cx="7659845" cy="2197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Opção 1: Preencha o nosso Formulário Online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Opção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Contactar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Qualquer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Membro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Equipa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do MDAR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958772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E-mail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Telefone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Pessoalmente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Etc.!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640901" y="2945461"/>
            <a:ext cx="10154589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Não se esqueça de incluir...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 idioma necessário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 documento que precisa de ser traduzido OU o evento em que necessita de serviços de interpretação para participar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As suas informações de contacto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5396326"/>
            <a:ext cx="7469297" cy="4479376"/>
          </a:xfrm>
          <a:custGeom>
            <a:avLst/>
            <a:gdLst/>
            <a:ahLst/>
            <a:cxnLst/>
            <a:rect l="l" t="t" r="r" b="b"/>
            <a:pathLst>
              <a:path w="7469297" h="4479376">
                <a:moveTo>
                  <a:pt x="0" y="0"/>
                </a:moveTo>
                <a:lnTo>
                  <a:pt x="7469297" y="0"/>
                </a:lnTo>
                <a:lnTo>
                  <a:pt x="7469297" y="4479376"/>
                </a:lnTo>
                <a:lnTo>
                  <a:pt x="0" y="4479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214505" y="1002033"/>
            <a:ext cx="1365698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Opção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3: Para webinars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eventos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com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registo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online...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3063842"/>
            <a:ext cx="10350168" cy="225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Anote o seu pedido de idioma no formulário de registo!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3988799" y="474242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Lembrete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Todas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as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páginas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podem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ser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traduzidas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automaticamente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43086" y="1143000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 que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fazemos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quando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recebemos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um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pedido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 LAC do MDAR determinará se podemos buscar serviços de um dos nossos fornecedores com contrato estadual.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783</Words>
  <Application>Microsoft Office PowerPoint</Application>
  <PresentationFormat>Custom</PresentationFormat>
  <Paragraphs>80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Poppins Bold</vt:lpstr>
      <vt:lpstr>Poppins</vt:lpstr>
      <vt:lpstr>Poppins Italics</vt:lpstr>
      <vt:lpstr>Fredoka</vt:lpstr>
      <vt:lpstr>Poppins Bold Italics</vt:lpstr>
      <vt:lpstr>Office Theme</vt:lpstr>
      <vt:lpstr>ACESSO À LÍNGUA</vt:lpstr>
      <vt:lpstr>O que é Justiça Ambiental para o MDAR?</vt:lpstr>
      <vt:lpstr>Quem posso contactar para obter serviços linguísticos?</vt:lpstr>
      <vt:lpstr>Onde Estamos Agora?</vt:lpstr>
      <vt:lpstr>Como Solicitar um Serviço Linguístico?</vt:lpstr>
      <vt:lpstr>Opção 2: Contactar Qualquer Membro da Equipa do MDAR</vt:lpstr>
      <vt:lpstr>Opção 3: Para webinars ou eventos com registo online...</vt:lpstr>
      <vt:lpstr>Lembrete: Todas as páginas do Mass.Gov podem ser traduzidas automaticamente.</vt:lpstr>
      <vt:lpstr>O que fazemos quando recebemos um pedido?</vt:lpstr>
      <vt:lpstr>2. O LAC do MDAR trabalhará para garantir o serviço linguístico dentro do prazo estipulado.</vt:lpstr>
      <vt:lpstr>Todos os serviços linguísticos são por solicitação?</vt:lpstr>
      <vt:lpstr>Estes documentos vitais incluem...</vt:lpstr>
      <vt:lpstr>"I Speak" (Eu falo) - Informações sobre serviços linguísticos</vt:lpstr>
      <vt:lpstr>Recursos do Fundo de Animais de Massachusetts - Apoia os animais em Massachusetts, incluindo vales para esterilização/neutralização.</vt:lpstr>
      <vt:lpstr>Recursos sobre mosquitos - Mantenha-se informado sobre as medidas a tomar para se proteger contra os mosquitos</vt:lpstr>
      <vt:lpstr>... e muito mais!</vt:lpstr>
      <vt:lpstr>Como é que o MDAR é responsabilizado?</vt:lpstr>
      <vt:lpstr>Este Plano de Acesso Linguístico inclui:</vt:lpstr>
      <vt:lpstr>Como é que o pessoal é formado?</vt:lpstr>
      <vt:lpstr>Alguns funcionários do MDAR também completaram um curso de língua espanhola financiado pelo MDAR, juntamente com os gestores dos mercados agrícolas!</vt:lpstr>
      <vt:lpstr>Como posso solicitar serviços de acessibilidade? </vt:lpstr>
      <vt:lpstr>Dúvidas?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Portuguese - Lang Access External Webinar</dc:title>
  <cp:lastModifiedBy>Palmer, Olivia (AGR)</cp:lastModifiedBy>
  <cp:revision>2</cp:revision>
  <dcterms:created xsi:type="dcterms:W3CDTF">2006-08-16T00:00:00Z</dcterms:created>
  <dcterms:modified xsi:type="dcterms:W3CDTF">2025-07-14T17:46:07Z</dcterms:modified>
  <dc:identifier>DAGgm8LkFow</dc:identifier>
</cp:coreProperties>
</file>