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634152" y="3214537"/>
            <a:ext cx="17498402" cy="26095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9" b="0" i="0" u="none" strike="noStrike" kern="1200" cap="none" spc="489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ПРЕОДОЛЕНИЕ ЯЗЫКОВОГО БАРЬЕРА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83607" y="5642944"/>
            <a:ext cx="10750107" cy="183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37"/>
              </a:lnSpc>
            </a:pPr>
            <a:r>
              <a:rPr lang="en-US" sz="45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Департамент сельскохозяйственных ресурсов штата Massachusetts (MDAR)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991022" y="619453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LAC MDAR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работает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над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своевременным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предоставлением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переводческих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услуг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411516"/>
            <a:ext cx="12795313" cy="474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Обратите внимание: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Оказание переводческих услуг участнику может занять от 5 до 7 рабочих дней.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Услуги переводчика по телефону можно организовать в течение 1–2 рабочих дней.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Переводчиков, оказывающих услуги лично, можно найти в течение 14 дней.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91022" y="7098200"/>
            <a:ext cx="9326899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...просьба делать запросы на предоставление переводческих услуг как можно скорее!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046080" y="353828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Все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ли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переводческие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услуги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предоставляются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запросу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50248" y="2038127"/>
            <a:ext cx="3080550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Нет!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51334" y="3034943"/>
            <a:ext cx="12795313" cy="272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Мы стремимся предоставить неанглоязычным участникам доступ к документам, необходимым для понимания программ и услуг MDAR, наряду с англоязычными участниками.</a:t>
            </a: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5967230"/>
            <a:ext cx="10041597" cy="2677743"/>
            <a:chOff x="0" y="0"/>
            <a:chExt cx="2644700" cy="70524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705249"/>
            </a:xfrm>
            <a:custGeom>
              <a:avLst/>
              <a:gdLst/>
              <a:ahLst/>
              <a:cxnLst/>
              <a:rect l="l" t="t" r="r" b="b"/>
              <a:pathLst>
                <a:path w="2644700" h="705249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61303"/>
                  </a:lnTo>
                  <a:cubicBezTo>
                    <a:pt x="2644700" y="672958"/>
                    <a:pt x="2640070" y="684136"/>
                    <a:pt x="2631829" y="692378"/>
                  </a:cubicBezTo>
                  <a:cubicBezTo>
                    <a:pt x="2623587" y="700619"/>
                    <a:pt x="2612410" y="705249"/>
                    <a:pt x="2600754" y="705249"/>
                  </a:cubicBezTo>
                  <a:lnTo>
                    <a:pt x="43946" y="705249"/>
                  </a:lnTo>
                  <a:cubicBezTo>
                    <a:pt x="32291" y="705249"/>
                    <a:pt x="21113" y="700619"/>
                    <a:pt x="12872" y="692378"/>
                  </a:cubicBezTo>
                  <a:cubicBezTo>
                    <a:pt x="4630" y="684136"/>
                    <a:pt x="0" y="672958"/>
                    <a:pt x="0" y="661303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623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Эти необходимые документы доступны как на сайте MDAR, так и в печатном виде на 10 главных языках, на которых говорят в штате Massachusetts.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366091" y="542807"/>
            <a:ext cx="13662416" cy="9747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Среди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этих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необходимых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документов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66091" y="1508009"/>
            <a:ext cx="153761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Буклет с нашими программами и услугами + флаер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264701" y="293768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«Я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говорю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» (“I Speak”)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—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информация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о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переводческих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услугах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876722" y="298500"/>
            <a:ext cx="14411278" cy="20986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Ресурсы</a:t>
            </a:r>
            <a:r>
              <a:rPr kumimoji="0" lang="en-US" sz="37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37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Фонда</a:t>
            </a:r>
            <a:r>
              <a:rPr kumimoji="0" lang="en-US" sz="37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37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защиты</a:t>
            </a:r>
            <a:r>
              <a:rPr kumimoji="0" lang="en-US" sz="37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37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животных</a:t>
            </a:r>
            <a:r>
              <a:rPr kumimoji="0" lang="en-US" sz="37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37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штата</a:t>
            </a:r>
            <a:r>
              <a:rPr kumimoji="0" lang="en-US" sz="37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Massachusetts 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— </a:t>
            </a:r>
            <a:r>
              <a:rPr kumimoji="0" lang="en-US" sz="37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поддержка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37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животных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в </a:t>
            </a:r>
            <a:r>
              <a:rPr kumimoji="0" lang="en-US" sz="37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штате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Massachusetts, </a:t>
            </a:r>
            <a:r>
              <a:rPr kumimoji="0" lang="en-US" sz="37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включая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37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талоны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37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на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37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стерилизацию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kumimoji="0" lang="en-US" sz="37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кастрацию</a:t>
            </a:r>
            <a:r>
              <a:rPr kumimoji="0" lang="en-US" sz="37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1181302"/>
            <a:ext cx="14888242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Ресурсы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о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москитах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—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будьте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в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курсе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того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какие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меры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необходимо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принять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чтобы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защититься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от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москитов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...и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многие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другие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176971" y="2012068"/>
            <a:ext cx="10758707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Полный список переведенных материалов MDAR можно посмотреть на этой веб-странице: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3951857"/>
            <a:chOff x="0" y="0"/>
            <a:chExt cx="2757095" cy="104081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1040818"/>
            </a:xfrm>
            <a:custGeom>
              <a:avLst/>
              <a:gdLst/>
              <a:ahLst/>
              <a:cxnLst/>
              <a:rect l="l" t="t" r="r" b="b"/>
              <a:pathLst>
                <a:path w="2757095" h="1040818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998664"/>
                  </a:lnTo>
                  <a:cubicBezTo>
                    <a:pt x="2757095" y="1021945"/>
                    <a:pt x="2738222" y="1040818"/>
                    <a:pt x="2714941" y="1040818"/>
                  </a:cubicBezTo>
                  <a:lnTo>
                    <a:pt x="42155" y="1040818"/>
                  </a:lnTo>
                  <a:cubicBezTo>
                    <a:pt x="30975" y="1040818"/>
                    <a:pt x="20252" y="1036377"/>
                    <a:pt x="12347" y="1028472"/>
                  </a:cubicBezTo>
                  <a:cubicBezTo>
                    <a:pt x="4441" y="1020566"/>
                    <a:pt x="0" y="1009844"/>
                    <a:pt x="0" y="998664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1107493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Постановление правительства № 615 о преодолении языкового барьера в учреждениях штата требует от нас представить План по преодолению языкового барьера в Управление по вопросам доступа и возможностей.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684965">
            <a:off x="2444620" y="4952341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3511169" y="613159"/>
            <a:ext cx="1348040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Какую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ответственность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несет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838680" y="6377362"/>
            <a:ext cx="9723842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В ответ MDAR разработал этот План по преодолению языкового барьера:</a:t>
            </a: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63843" y="6176468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09864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Этот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план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включает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в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себя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,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наряду с информацией о процедуре письменного/устного перевода: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970041" y="3989837"/>
            <a:ext cx="13788041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Протокол обучения персонала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Частые проверки и обновления каждые 2 года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Наше обязательство по найму многоязычного персонала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4176971" y="1075172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Как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мы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обучаем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персонал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191262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На данный момент мы провели: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2859797"/>
            <a:ext cx="11393245" cy="620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929"/>
              </a:lnSpc>
              <a:buFont typeface="Arial"/>
              <a:buChar char="•"/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Индивидуальные тренинги по преодолению языкового барьера для конкретных отделов MDAR </a:t>
            </a:r>
          </a:p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(например, Отдела по охране здоровья животных MDAR)</a:t>
            </a:r>
          </a:p>
          <a:p>
            <a:pPr marL="734059" lvl="1" indent="-367030" algn="l">
              <a:lnSpc>
                <a:spcPts val="4929"/>
              </a:lnSpc>
              <a:buFont typeface="Arial"/>
              <a:buChar char="•"/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Два тренинга в рамках департамента по EJ и протоколу преодоления языкового барьера</a:t>
            </a:r>
          </a:p>
          <a:p>
            <a:pPr marL="734059" lvl="1" indent="-367030" algn="l">
              <a:lnSpc>
                <a:spcPts val="4929"/>
              </a:lnSpc>
              <a:buFont typeface="Arial"/>
              <a:buChar char="•"/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Тренинги, распространенные в записи среди сотрудников, не имевших возможности присутствовать лично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691551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778565"/>
            <a:ext cx="13527610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Что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такое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экологическая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справедливость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(EJ)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для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MDAR?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2836673"/>
            <a:ext cx="11612899" cy="386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Экологическая справедливость (EJ) — это равная защита и реальное участие всех людей в разработке, реализации и обеспечении соблюдения законов, правил и политики в области охраны окружающей среды, а также справедливого распределения экологических выгод.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59310" y="7117651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Реальное участие предусматривает преодоление языкового</a:t>
            </a:r>
            <a:r>
              <a:rPr lang="en-US" sz="4199" u="none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барьера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1265004"/>
            <a:ext cx="12684454" cy="22606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Отдельные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сотрудники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также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прошли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финансируемый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курс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испанского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языка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вместе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с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менеджерами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рынка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фермеров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211879" y="4492290"/>
            <a:ext cx="7101159" cy="373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Ищите такие надписи на бирках при следующем посещении фермерских рынков, чтобы найти сотрудника рынка, который прошел этот курс для начинающих.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31165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0" y="0"/>
                </a:lnTo>
                <a:lnTo>
                  <a:pt x="5119730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583248"/>
            <a:ext cx="14596179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Как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заказать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услуги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преодолению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языкового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барьера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91821" y="2438400"/>
            <a:ext cx="13788041" cy="638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4"/>
              </a:lnSpc>
            </a:pPr>
            <a:r>
              <a:rPr lang="en-US" sz="34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Как заказать услуги по преодолению языкового барьера?</a:t>
            </a:r>
          </a:p>
          <a:p>
            <a:pPr algn="l">
              <a:lnSpc>
                <a:spcPts val="5074"/>
              </a:lnSpc>
            </a:pPr>
            <a:r>
              <a:rPr lang="en-US" sz="34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074"/>
              </a:lnSpc>
            </a:pPr>
            <a:r>
              <a:rPr lang="en-US" sz="34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074"/>
              </a:lnSpc>
            </a:pPr>
            <a:r>
              <a:rPr lang="en-US" sz="34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074"/>
              </a:lnSpc>
            </a:pPr>
            <a:endParaRPr lang="en-US" sz="34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074"/>
              </a:lnSpc>
            </a:pPr>
            <a:r>
              <a:rPr lang="en-US" sz="34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Координатор EEA по вопросам преодоления языкового барьера:</a:t>
            </a:r>
          </a:p>
          <a:p>
            <a:pPr algn="l">
              <a:lnSpc>
                <a:spcPts val="5074"/>
              </a:lnSpc>
            </a:pPr>
            <a:r>
              <a:rPr lang="en-US" sz="34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074"/>
              </a:lnSpc>
            </a:pPr>
            <a:r>
              <a:rPr lang="en-US" sz="34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074"/>
              </a:lnSpc>
            </a:pPr>
            <a:r>
              <a:rPr lang="en-US" sz="34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091965"/>
            <a:ext cx="10750107" cy="24062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Возникли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вопросы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553171"/>
            <a:ext cx="1346534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К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кому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я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могу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обратиться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за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переводческими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услугами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05099" y="2436579"/>
            <a:ext cx="14031421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назначила ответственного координатора по преодолению языкового барьера (LAC)...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05099" y="3675994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Внутренний координатор по вопросам EJ: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18556" y="4985872"/>
            <a:ext cx="13349262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...Вы также можете связаться с командой EJ MDAR: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05099" y="5806767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Директор отдела продовольствия и климатической справедливости: 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05099" y="7173795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Координатор по информационно-просветительской работе в вопросах EJ: 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4212839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Чем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мы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занимаемся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77213" y="2249055"/>
            <a:ext cx="12275508" cy="540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Протокол письменного/устного перевода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Обучение персонала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Предварительно переведенный материал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Курс испанского языка MDAR для фермеров для работы на рынке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Услуги по преодолению языкового барьера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738508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Как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заказать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переводческую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услугу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1209" y="2574292"/>
            <a:ext cx="7659845" cy="256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Вариант 1. Заполните онлайн-форму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2074189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Вариант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2.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Свяжитесь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с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любым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сотрудником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85261" y="1872097"/>
            <a:ext cx="4597244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По электронной почте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По телефону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Лично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и т.д.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747548" y="3007643"/>
            <a:ext cx="10154589" cy="540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Обязательно укажите: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Необходимый язык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Документ, который вам нужно перевести, </a:t>
            </a:r>
            <a:r>
              <a:rPr lang="en-US" sz="41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ИЛИ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мероприятие, для посещения которого вам нужны услуги устного перевода.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Ваши контактные данные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465936" y="4323624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602315" y="456533"/>
            <a:ext cx="13656985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Вариант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3.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Для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вебинаров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или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мероприятий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с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онлайн-регистрацией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31781" y="3214955"/>
            <a:ext cx="12839709" cy="15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Укажите язык, который вам </a:t>
            </a:r>
          </a:p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нужен, в регистрационной форме!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448926" y="383299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Напоминание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все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страницы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можно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перевести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автоматически</a:t>
            </a: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95532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Что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мы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делаем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после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того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,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как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получили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запрос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LAC MDAR определяет, можем ли мы обратиться за услугами к одному из наших поставщиков услуг по государственному контракту.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724</Words>
  <Application>Microsoft Office PowerPoint</Application>
  <PresentationFormat>Custom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Poppins Bold</vt:lpstr>
      <vt:lpstr>Arial</vt:lpstr>
      <vt:lpstr>Poppins</vt:lpstr>
      <vt:lpstr>Fredoka</vt:lpstr>
      <vt:lpstr>Calibri</vt:lpstr>
      <vt:lpstr>Poppins Italics</vt:lpstr>
      <vt:lpstr>Office Theme</vt:lpstr>
      <vt:lpstr>ПРЕОДОЛЕНИЕ ЯЗЫКОВОГО БАРЬЕРА</vt:lpstr>
      <vt:lpstr>Что такое экологическая справедливость (EJ) для MDAR? </vt:lpstr>
      <vt:lpstr>К кому я могу обратиться за переводческими услугами?</vt:lpstr>
      <vt:lpstr>Чем мы занимаемся?</vt:lpstr>
      <vt:lpstr>Как заказать переводческую услугу?</vt:lpstr>
      <vt:lpstr>Вариант 2. Свяжитесь с любым сотрудником MDAR</vt:lpstr>
      <vt:lpstr>Вариант 3. Для вебинаров или мероприятий с онлайн-регистрацией...</vt:lpstr>
      <vt:lpstr>Напоминание: все страницы Mass.Gov можно перевести автоматически</vt:lpstr>
      <vt:lpstr>Что мы делаем после того, как получили запрос?</vt:lpstr>
      <vt:lpstr>2. LAC MDAR работает над своевременным предоставлением переводческих услуг.</vt:lpstr>
      <vt:lpstr>Все ли переводческие услуги предоставляются по запросу?</vt:lpstr>
      <vt:lpstr>Среди этих необходимых документов:</vt:lpstr>
      <vt:lpstr>«Я говорю» (“I Speak”) — информация о переводческих услугах </vt:lpstr>
      <vt:lpstr>Ресурсы Фонда защиты животных штата Massachusetts — поддержка животных в штате Massachusetts, включая талоны на стерилизацию/кастрацию.</vt:lpstr>
      <vt:lpstr>Ресурсы о москитах — будьте в курсе того, какие меры необходимо принять, чтобы защититься от москитов </vt:lpstr>
      <vt:lpstr>...и многие другие!</vt:lpstr>
      <vt:lpstr>Какую ответственность несет MDAR?</vt:lpstr>
      <vt:lpstr>Этот план включает в себя,</vt:lpstr>
      <vt:lpstr>Как мы обучаем персонал?</vt:lpstr>
      <vt:lpstr>Отдельные сотрудники MDAR также прошли финансируемый MDAR курс испанского языка вместе с менеджерами рынка фермеров!</vt:lpstr>
      <vt:lpstr>Как заказать услуги по преодолению языкового барьера?</vt:lpstr>
      <vt:lpstr>Возникли вопросы?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- Lang Access External Webinar</dc:title>
  <cp:lastModifiedBy>Palmer, Olivia (AGR)</cp:lastModifiedBy>
  <cp:revision>2</cp:revision>
  <dcterms:created xsi:type="dcterms:W3CDTF">2006-08-16T00:00:00Z</dcterms:created>
  <dcterms:modified xsi:type="dcterms:W3CDTF">2025-07-15T15:27:07Z</dcterms:modified>
  <dc:identifier>DAGtPiLovVI</dc:identifier>
</cp:coreProperties>
</file>