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Fredoka" panose="020B0604020202020204" charset="0"/>
      <p:regular r:id="rId24"/>
    </p:embeddedFont>
    <p:embeddedFont>
      <p:font typeface="Poppins" panose="00000500000000000000" pitchFamily="2" charset="0"/>
      <p:regular r:id="rId25"/>
    </p:embeddedFont>
    <p:embeddedFont>
      <p:font typeface="Poppins Bold" panose="020B0604020202020204" charset="0"/>
      <p:regular r:id="rId26"/>
    </p:embeddedFont>
    <p:embeddedFont>
      <p:font typeface="Poppins Italics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-1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66.sv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65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67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21" Type="http://schemas.openxmlformats.org/officeDocument/2006/relationships/image" Target="../media/image70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1.png"/><Relationship Id="rId18" Type="http://schemas.openxmlformats.org/officeDocument/2006/relationships/image" Target="../media/image25.png"/><Relationship Id="rId3" Type="http://schemas.openxmlformats.org/officeDocument/2006/relationships/image" Target="../media/image18.svg"/><Relationship Id="rId21" Type="http://schemas.openxmlformats.org/officeDocument/2006/relationships/image" Target="../media/image73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24.pn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0.svg"/><Relationship Id="rId15" Type="http://schemas.openxmlformats.org/officeDocument/2006/relationships/image" Target="../media/image22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4.png"/><Relationship Id="rId18" Type="http://schemas.openxmlformats.org/officeDocument/2006/relationships/image" Target="../media/image25.png"/><Relationship Id="rId3" Type="http://schemas.openxmlformats.org/officeDocument/2006/relationships/image" Target="../media/image18.sv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24.pn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0.svg"/><Relationship Id="rId15" Type="http://schemas.openxmlformats.org/officeDocument/2006/relationships/image" Target="../media/image22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76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75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77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47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79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48.sv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19" Type="http://schemas.openxmlformats.org/officeDocument/2006/relationships/image" Target="../media/image81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0.png"/><Relationship Id="rId5" Type="http://schemas.openxmlformats.org/officeDocument/2006/relationships/image" Target="../media/image20.svg"/><Relationship Id="rId15" Type="http://schemas.openxmlformats.org/officeDocument/2006/relationships/image" Target="../media/image24.png"/><Relationship Id="rId23" Type="http://schemas.openxmlformats.org/officeDocument/2006/relationships/image" Target="../media/image83.png"/><Relationship Id="rId10" Type="http://schemas.openxmlformats.org/officeDocument/2006/relationships/image" Target="../media/image49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1.png"/><Relationship Id="rId22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84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svg"/><Relationship Id="rId18" Type="http://schemas.openxmlformats.org/officeDocument/2006/relationships/image" Target="../media/image16.png"/><Relationship Id="rId26" Type="http://schemas.openxmlformats.org/officeDocument/2006/relationships/image" Target="../media/image45.png"/><Relationship Id="rId39" Type="http://schemas.openxmlformats.org/officeDocument/2006/relationships/image" Target="../media/image49.png"/><Relationship Id="rId21" Type="http://schemas.openxmlformats.org/officeDocument/2006/relationships/image" Target="../media/image24.png"/><Relationship Id="rId34" Type="http://schemas.openxmlformats.org/officeDocument/2006/relationships/image" Target="../media/image7.png"/><Relationship Id="rId42" Type="http://schemas.openxmlformats.org/officeDocument/2006/relationships/image" Target="../media/image22.png"/><Relationship Id="rId7" Type="http://schemas.openxmlformats.org/officeDocument/2006/relationships/image" Target="../media/image90.svg"/><Relationship Id="rId2" Type="http://schemas.openxmlformats.org/officeDocument/2006/relationships/image" Target="../media/image85.png"/><Relationship Id="rId16" Type="http://schemas.openxmlformats.org/officeDocument/2006/relationships/image" Target="../media/image31.png"/><Relationship Id="rId20" Type="http://schemas.openxmlformats.org/officeDocument/2006/relationships/image" Target="../media/image27.png"/><Relationship Id="rId29" Type="http://schemas.openxmlformats.org/officeDocument/2006/relationships/image" Target="../media/image52.png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24" Type="http://schemas.openxmlformats.org/officeDocument/2006/relationships/image" Target="../media/image29.png"/><Relationship Id="rId32" Type="http://schemas.openxmlformats.org/officeDocument/2006/relationships/image" Target="../media/image23.png"/><Relationship Id="rId37" Type="http://schemas.openxmlformats.org/officeDocument/2006/relationships/image" Target="../media/image98.png"/><Relationship Id="rId40" Type="http://schemas.openxmlformats.org/officeDocument/2006/relationships/image" Target="../media/image33.png"/><Relationship Id="rId5" Type="http://schemas.openxmlformats.org/officeDocument/2006/relationships/image" Target="../media/image88.svg"/><Relationship Id="rId15" Type="http://schemas.openxmlformats.org/officeDocument/2006/relationships/image" Target="../media/image30.png"/><Relationship Id="rId23" Type="http://schemas.openxmlformats.org/officeDocument/2006/relationships/image" Target="../media/image44.png"/><Relationship Id="rId28" Type="http://schemas.openxmlformats.org/officeDocument/2006/relationships/image" Target="../media/image57.png"/><Relationship Id="rId36" Type="http://schemas.openxmlformats.org/officeDocument/2006/relationships/image" Target="../media/image32.png"/><Relationship Id="rId10" Type="http://schemas.openxmlformats.org/officeDocument/2006/relationships/image" Target="../media/image93.png"/><Relationship Id="rId19" Type="http://schemas.openxmlformats.org/officeDocument/2006/relationships/image" Target="../media/image25.png"/><Relationship Id="rId31" Type="http://schemas.openxmlformats.org/officeDocument/2006/relationships/image" Target="../media/image28.png"/><Relationship Id="rId44" Type="http://schemas.openxmlformats.org/officeDocument/2006/relationships/image" Target="../media/image101.svg"/><Relationship Id="rId4" Type="http://schemas.openxmlformats.org/officeDocument/2006/relationships/image" Target="../media/image87.png"/><Relationship Id="rId9" Type="http://schemas.openxmlformats.org/officeDocument/2006/relationships/image" Target="../media/image92.svg"/><Relationship Id="rId14" Type="http://schemas.openxmlformats.org/officeDocument/2006/relationships/image" Target="../media/image26.png"/><Relationship Id="rId22" Type="http://schemas.openxmlformats.org/officeDocument/2006/relationships/image" Target="../media/image95.png"/><Relationship Id="rId27" Type="http://schemas.openxmlformats.org/officeDocument/2006/relationships/image" Target="../media/image96.png"/><Relationship Id="rId30" Type="http://schemas.openxmlformats.org/officeDocument/2006/relationships/image" Target="../media/image97.png"/><Relationship Id="rId35" Type="http://schemas.openxmlformats.org/officeDocument/2006/relationships/image" Target="../media/image8.svg"/><Relationship Id="rId43" Type="http://schemas.openxmlformats.org/officeDocument/2006/relationships/image" Target="../media/image100.png"/><Relationship Id="rId8" Type="http://schemas.openxmlformats.org/officeDocument/2006/relationships/image" Target="../media/image91.png"/><Relationship Id="rId3" Type="http://schemas.openxmlformats.org/officeDocument/2006/relationships/image" Target="../media/image86.svg"/><Relationship Id="rId12" Type="http://schemas.openxmlformats.org/officeDocument/2006/relationships/image" Target="../media/image9.png"/><Relationship Id="rId17" Type="http://schemas.openxmlformats.org/officeDocument/2006/relationships/image" Target="../media/image56.png"/><Relationship Id="rId25" Type="http://schemas.openxmlformats.org/officeDocument/2006/relationships/image" Target="../media/image42.png"/><Relationship Id="rId33" Type="http://schemas.openxmlformats.org/officeDocument/2006/relationships/image" Target="../media/image58.png"/><Relationship Id="rId38" Type="http://schemas.openxmlformats.org/officeDocument/2006/relationships/image" Target="../media/image9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48.sv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47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3" Type="http://schemas.openxmlformats.org/officeDocument/2006/relationships/image" Target="../media/image18.svg"/><Relationship Id="rId21" Type="http://schemas.openxmlformats.org/officeDocument/2006/relationships/image" Target="../media/image54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0.png"/><Relationship Id="rId5" Type="http://schemas.openxmlformats.org/officeDocument/2006/relationships/image" Target="../media/image20.svg"/><Relationship Id="rId15" Type="http://schemas.openxmlformats.org/officeDocument/2006/relationships/image" Target="../media/image24.png"/><Relationship Id="rId10" Type="http://schemas.openxmlformats.org/officeDocument/2006/relationships/image" Target="../media/image49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1.png"/><Relationship Id="rId22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0.png"/><Relationship Id="rId3" Type="http://schemas.openxmlformats.org/officeDocument/2006/relationships/image" Target="../media/image18.svg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17" Type="http://schemas.openxmlformats.org/officeDocument/2006/relationships/image" Target="../media/image62.png"/><Relationship Id="rId2" Type="http://schemas.openxmlformats.org/officeDocument/2006/relationships/image" Target="../media/image17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2.png"/><Relationship Id="rId5" Type="http://schemas.openxmlformats.org/officeDocument/2006/relationships/image" Target="../media/image41.svg"/><Relationship Id="rId15" Type="http://schemas.openxmlformats.org/officeDocument/2006/relationships/image" Target="../media/image51.png"/><Relationship Id="rId10" Type="http://schemas.openxmlformats.org/officeDocument/2006/relationships/image" Target="../media/image29.png"/><Relationship Id="rId4" Type="http://schemas.openxmlformats.org/officeDocument/2006/relationships/image" Target="../media/image40.png"/><Relationship Id="rId9" Type="http://schemas.openxmlformats.org/officeDocument/2006/relationships/image" Target="../media/image30.png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46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1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63.png"/><Relationship Id="rId10" Type="http://schemas.openxmlformats.org/officeDocument/2006/relationships/image" Target="../media/image26.png"/><Relationship Id="rId19" Type="http://schemas.openxmlformats.org/officeDocument/2006/relationships/image" Target="../media/image58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757460" y="-2749670"/>
            <a:ext cx="7514921" cy="6897999"/>
          </a:xfrm>
          <a:custGeom>
            <a:avLst/>
            <a:gdLst/>
            <a:ahLst/>
            <a:cxnLst/>
            <a:rect l="l" t="t" r="r" b="b"/>
            <a:pathLst>
              <a:path w="7514921" h="6897999">
                <a:moveTo>
                  <a:pt x="0" y="0"/>
                </a:moveTo>
                <a:lnTo>
                  <a:pt x="7514920" y="0"/>
                </a:lnTo>
                <a:lnTo>
                  <a:pt x="7514920" y="6897999"/>
                </a:lnTo>
                <a:lnTo>
                  <a:pt x="0" y="6897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394799" y="4005752"/>
            <a:ext cx="17498402" cy="14276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12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59" b="0" i="0" u="none" strike="noStrike" kern="1200" cap="none" spc="506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语言无障碍服务</a:t>
            </a:r>
            <a:endParaRPr kumimoji="0" lang="en-US" sz="12059" b="0" i="0" u="none" strike="noStrike" kern="1200" cap="none" spc="506" normalizeH="0" baseline="0" noProof="0" dirty="0">
              <a:ln>
                <a:noFill/>
              </a:ln>
              <a:solidFill>
                <a:srgbClr val="68902B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06136" y="-1614397"/>
            <a:ext cx="7677177" cy="4889777"/>
            <a:chOff x="0" y="0"/>
            <a:chExt cx="10236235" cy="6519703"/>
          </a:xfrm>
        </p:grpSpPr>
        <p:sp>
          <p:nvSpPr>
            <p:cNvPr id="5" name="Freeform 5"/>
            <p:cNvSpPr/>
            <p:nvPr/>
          </p:nvSpPr>
          <p:spPr>
            <a:xfrm rot="-8416868">
              <a:off x="622937" y="2027806"/>
              <a:ext cx="3496800" cy="3212685"/>
            </a:xfrm>
            <a:custGeom>
              <a:avLst/>
              <a:gdLst/>
              <a:ahLst/>
              <a:cxnLst/>
              <a:rect l="l" t="t" r="r" b="b"/>
              <a:pathLst>
                <a:path w="3496800" h="3212685">
                  <a:moveTo>
                    <a:pt x="0" y="0"/>
                  </a:moveTo>
                  <a:lnTo>
                    <a:pt x="3496800" y="0"/>
                  </a:lnTo>
                  <a:lnTo>
                    <a:pt x="3496800" y="3212685"/>
                  </a:lnTo>
                  <a:lnTo>
                    <a:pt x="0" y="3212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678404">
              <a:off x="3941410" y="516651"/>
              <a:ext cx="5813404" cy="5486400"/>
            </a:xfrm>
            <a:custGeom>
              <a:avLst/>
              <a:gdLst/>
              <a:ahLst/>
              <a:cxnLst/>
              <a:rect l="l" t="t" r="r" b="b"/>
              <a:pathLst>
                <a:path w="5813404" h="5486400">
                  <a:moveTo>
                    <a:pt x="0" y="0"/>
                  </a:moveTo>
                  <a:lnTo>
                    <a:pt x="5813404" y="0"/>
                  </a:lnTo>
                  <a:lnTo>
                    <a:pt x="58134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3673476">
              <a:off x="2160200" y="3447000"/>
              <a:ext cx="2599577" cy="1056372"/>
            </a:xfrm>
            <a:custGeom>
              <a:avLst/>
              <a:gdLst/>
              <a:ahLst/>
              <a:cxnLst/>
              <a:rect l="l" t="t" r="r" b="b"/>
              <a:pathLst>
                <a:path w="2599577" h="1056372">
                  <a:moveTo>
                    <a:pt x="0" y="0"/>
                  </a:moveTo>
                  <a:lnTo>
                    <a:pt x="2599576" y="0"/>
                  </a:lnTo>
                  <a:lnTo>
                    <a:pt x="2599576" y="1056372"/>
                  </a:lnTo>
                  <a:lnTo>
                    <a:pt x="0" y="1056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815782">
            <a:off x="818744" y="455711"/>
            <a:ext cx="1735497" cy="1777349"/>
          </a:xfrm>
          <a:custGeom>
            <a:avLst/>
            <a:gdLst/>
            <a:ahLst/>
            <a:cxnLst/>
            <a:rect l="l" t="t" r="r" b="b"/>
            <a:pathLst>
              <a:path w="1735497" h="1777349">
                <a:moveTo>
                  <a:pt x="0" y="0"/>
                </a:moveTo>
                <a:lnTo>
                  <a:pt x="1735496" y="0"/>
                </a:lnTo>
                <a:lnTo>
                  <a:pt x="1735496" y="1777350"/>
                </a:lnTo>
                <a:lnTo>
                  <a:pt x="0" y="1777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39623">
            <a:off x="-1833783" y="6120817"/>
            <a:ext cx="7802290" cy="4496070"/>
          </a:xfrm>
          <a:custGeom>
            <a:avLst/>
            <a:gdLst/>
            <a:ahLst/>
            <a:cxnLst/>
            <a:rect l="l" t="t" r="r" b="b"/>
            <a:pathLst>
              <a:path w="7802290" h="4496070">
                <a:moveTo>
                  <a:pt x="0" y="0"/>
                </a:moveTo>
                <a:lnTo>
                  <a:pt x="7802290" y="0"/>
                </a:lnTo>
                <a:lnTo>
                  <a:pt x="7802290" y="4496069"/>
                </a:lnTo>
                <a:lnTo>
                  <a:pt x="0" y="44960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83077" y="6958409"/>
            <a:ext cx="5422407" cy="4673656"/>
            <a:chOff x="0" y="0"/>
            <a:chExt cx="7229876" cy="6231542"/>
          </a:xfrm>
        </p:grpSpPr>
        <p:sp>
          <p:nvSpPr>
            <p:cNvPr id="11" name="Freeform 11"/>
            <p:cNvSpPr/>
            <p:nvPr/>
          </p:nvSpPr>
          <p:spPr>
            <a:xfrm rot="532178" flipH="1">
              <a:off x="1375300" y="727740"/>
              <a:ext cx="5493409" cy="5110854"/>
            </a:xfrm>
            <a:custGeom>
              <a:avLst/>
              <a:gdLst/>
              <a:ahLst/>
              <a:cxnLst/>
              <a:rect l="l" t="t" r="r" b="b"/>
              <a:pathLst>
                <a:path w="5493409" h="5110854">
                  <a:moveTo>
                    <a:pt x="5493408" y="0"/>
                  </a:moveTo>
                  <a:lnTo>
                    <a:pt x="0" y="0"/>
                  </a:lnTo>
                  <a:lnTo>
                    <a:pt x="0" y="5110854"/>
                  </a:lnTo>
                  <a:lnTo>
                    <a:pt x="5493408" y="5110854"/>
                  </a:lnTo>
                  <a:lnTo>
                    <a:pt x="5493408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20874" y="3576818"/>
              <a:ext cx="2421635" cy="984063"/>
            </a:xfrm>
            <a:custGeom>
              <a:avLst/>
              <a:gdLst/>
              <a:ahLst/>
              <a:cxnLst/>
              <a:rect l="l" t="t" r="r" b="b"/>
              <a:pathLst>
                <a:path w="2421635" h="984063">
                  <a:moveTo>
                    <a:pt x="0" y="0"/>
                  </a:moveTo>
                  <a:lnTo>
                    <a:pt x="2421634" y="0"/>
                  </a:lnTo>
                  <a:lnTo>
                    <a:pt x="2421634" y="984063"/>
                  </a:lnTo>
                  <a:lnTo>
                    <a:pt x="0" y="98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691101">
              <a:off x="450862" y="537595"/>
              <a:ext cx="5899976" cy="5110854"/>
            </a:xfrm>
            <a:custGeom>
              <a:avLst/>
              <a:gdLst/>
              <a:ahLst/>
              <a:cxnLst/>
              <a:rect l="l" t="t" r="r" b="b"/>
              <a:pathLst>
                <a:path w="5899976" h="5110854">
                  <a:moveTo>
                    <a:pt x="0" y="0"/>
                  </a:moveTo>
                  <a:lnTo>
                    <a:pt x="5899976" y="0"/>
                  </a:lnTo>
                  <a:lnTo>
                    <a:pt x="5899976" y="5110854"/>
                  </a:lnTo>
                  <a:lnTo>
                    <a:pt x="0" y="5110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36399">
            <a:off x="-497540" y="175225"/>
            <a:ext cx="1707331" cy="3470186"/>
          </a:xfrm>
          <a:custGeom>
            <a:avLst/>
            <a:gdLst/>
            <a:ahLst/>
            <a:cxnLst/>
            <a:rect l="l" t="t" r="r" b="b"/>
            <a:pathLst>
              <a:path w="1707331" h="3470186">
                <a:moveTo>
                  <a:pt x="0" y="0"/>
                </a:moveTo>
                <a:lnTo>
                  <a:pt x="1707332" y="0"/>
                </a:lnTo>
                <a:lnTo>
                  <a:pt x="1707332" y="3470186"/>
                </a:lnTo>
                <a:lnTo>
                  <a:pt x="0" y="347018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983607" y="5661994"/>
            <a:ext cx="10750107" cy="714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8"/>
              </a:lnSpc>
            </a:pPr>
            <a:r>
              <a:rPr lang="en-US" sz="52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马萨诸塞州农业资源部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854551"/>
            <a:chOff x="0" y="0"/>
            <a:chExt cx="9191822" cy="11806067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2218563" y="9864053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48300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43010" y="4116664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48872" y="6589737"/>
            <a:ext cx="3031589" cy="3314859"/>
          </a:xfrm>
          <a:custGeom>
            <a:avLst/>
            <a:gdLst/>
            <a:ahLst/>
            <a:cxnLst/>
            <a:rect l="l" t="t" r="r" b="b"/>
            <a:pathLst>
              <a:path w="3031589" h="3314859">
                <a:moveTo>
                  <a:pt x="3031589" y="0"/>
                </a:moveTo>
                <a:lnTo>
                  <a:pt x="0" y="0"/>
                </a:lnTo>
                <a:lnTo>
                  <a:pt x="0" y="3314859"/>
                </a:lnTo>
                <a:lnTo>
                  <a:pt x="3031589" y="3314859"/>
                </a:lnTo>
                <a:lnTo>
                  <a:pt x="3031589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193673" y="4116664"/>
            <a:ext cx="4028818" cy="5710953"/>
          </a:xfrm>
          <a:custGeom>
            <a:avLst/>
            <a:gdLst/>
            <a:ahLst/>
            <a:cxnLst/>
            <a:rect l="l" t="t" r="r" b="b"/>
            <a:pathLst>
              <a:path w="4028818" h="5710953">
                <a:moveTo>
                  <a:pt x="0" y="0"/>
                </a:moveTo>
                <a:lnTo>
                  <a:pt x="4028818" y="0"/>
                </a:lnTo>
                <a:lnTo>
                  <a:pt x="4028818" y="5710954"/>
                </a:lnTo>
                <a:lnTo>
                  <a:pt x="0" y="571095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3991022" y="619453"/>
            <a:ext cx="9028278" cy="23145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2. MDAR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的语言无障碍协调员（LAC）将及时确保语言服务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199" b="1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3271273" y="2996583"/>
            <a:ext cx="11279518" cy="339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4"/>
              </a:lnSpc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请注意...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翻译服务 可能需要 5-7 个工作日才能完成并返回给申请人。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电话口译 可在 1-2 个工作日内安排。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现场口译 可能需要最多 14 天 才能安排妥当。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991022" y="7408966"/>
            <a:ext cx="9326899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... 请尽早提交语言服务请求!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6321" y="2568664"/>
            <a:ext cx="2704454" cy="7363612"/>
          </a:xfrm>
          <a:custGeom>
            <a:avLst/>
            <a:gdLst/>
            <a:ahLst/>
            <a:cxnLst/>
            <a:rect l="l" t="t" r="r" b="b"/>
            <a:pathLst>
              <a:path w="2704454" h="7363612">
                <a:moveTo>
                  <a:pt x="0" y="0"/>
                </a:moveTo>
                <a:lnTo>
                  <a:pt x="2704453" y="0"/>
                </a:lnTo>
                <a:lnTo>
                  <a:pt x="2704453" y="7363612"/>
                </a:lnTo>
                <a:lnTo>
                  <a:pt x="0" y="73636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145472" y="847181"/>
            <a:ext cx="13514294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所有语言服务都是按需提供的吗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？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409973" y="1875733"/>
            <a:ext cx="5480741" cy="238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69"/>
              </a:lnSpc>
            </a:pPr>
            <a:r>
              <a:rPr lang="en-US" sz="89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不是！</a:t>
            </a:r>
          </a:p>
          <a:p>
            <a:pPr algn="l">
              <a:lnSpc>
                <a:spcPts val="9269"/>
              </a:lnSpc>
            </a:pPr>
            <a:endParaRPr lang="en-US" sz="8999">
              <a:solidFill>
                <a:srgbClr val="712917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3718468" y="3171758"/>
            <a:ext cx="12795313" cy="204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4"/>
              </a:lnSpc>
            </a:pPr>
            <a:r>
              <a:rPr lang="en-US" sz="36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我们致力于确保非英语使用者能够与英语使用者一样，获取了解 MDAR 计划和服务 所需的重要文件。</a:t>
            </a:r>
          </a:p>
          <a:p>
            <a:pPr algn="l">
              <a:lnSpc>
                <a:spcPts val="5364"/>
              </a:lnSpc>
            </a:pPr>
            <a:endParaRPr lang="en-US" sz="3699">
              <a:solidFill>
                <a:srgbClr val="71291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0" name="Group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48926" y="5143500"/>
            <a:ext cx="10041597" cy="2528956"/>
            <a:chOff x="0" y="0"/>
            <a:chExt cx="2644700" cy="666062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644700" cy="666062"/>
            </a:xfrm>
            <a:custGeom>
              <a:avLst/>
              <a:gdLst/>
              <a:ahLst/>
              <a:cxnLst/>
              <a:rect l="l" t="t" r="r" b="b"/>
              <a:pathLst>
                <a:path w="2644700" h="666062">
                  <a:moveTo>
                    <a:pt x="43946" y="0"/>
                  </a:moveTo>
                  <a:lnTo>
                    <a:pt x="2600754" y="0"/>
                  </a:lnTo>
                  <a:cubicBezTo>
                    <a:pt x="2612410" y="0"/>
                    <a:pt x="2623587" y="4630"/>
                    <a:pt x="2631829" y="12872"/>
                  </a:cubicBezTo>
                  <a:cubicBezTo>
                    <a:pt x="2640070" y="21113"/>
                    <a:pt x="2644700" y="32291"/>
                    <a:pt x="2644700" y="43946"/>
                  </a:cubicBezTo>
                  <a:lnTo>
                    <a:pt x="2644700" y="622116"/>
                  </a:lnTo>
                  <a:cubicBezTo>
                    <a:pt x="2644700" y="633772"/>
                    <a:pt x="2640070" y="644949"/>
                    <a:pt x="2631829" y="653191"/>
                  </a:cubicBezTo>
                  <a:cubicBezTo>
                    <a:pt x="2623587" y="661432"/>
                    <a:pt x="2612410" y="666062"/>
                    <a:pt x="2600754" y="666062"/>
                  </a:cubicBezTo>
                  <a:lnTo>
                    <a:pt x="43946" y="666062"/>
                  </a:lnTo>
                  <a:cubicBezTo>
                    <a:pt x="32291" y="666062"/>
                    <a:pt x="21113" y="661432"/>
                    <a:pt x="12872" y="653191"/>
                  </a:cubicBezTo>
                  <a:cubicBezTo>
                    <a:pt x="4630" y="644949"/>
                    <a:pt x="0" y="633772"/>
                    <a:pt x="0" y="622116"/>
                  </a:cubicBezTo>
                  <a:lnTo>
                    <a:pt x="0" y="43946"/>
                  </a:lnTo>
                  <a:cubicBezTo>
                    <a:pt x="0" y="32291"/>
                    <a:pt x="4630" y="21113"/>
                    <a:pt x="12872" y="12872"/>
                  </a:cubicBezTo>
                  <a:cubicBezTo>
                    <a:pt x="21113" y="4630"/>
                    <a:pt x="32291" y="0"/>
                    <a:pt x="43946" y="0"/>
                  </a:cubicBezTo>
                  <a:close/>
                </a:path>
              </a:pathLst>
            </a:custGeom>
            <a:solidFill>
              <a:srgbClr val="00806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57150"/>
              <a:ext cx="2644700" cy="723212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4289"/>
                </a:lnSpc>
              </a:pPr>
              <a:r>
                <a:rPr lang="en-US" sz="3299" spc="32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</a:rPr>
                <a:t>这些 重要文件 可在 MDAR 官网 获取，并提供 印刷版，覆盖马萨诸塞州最常用的 前 10 种语言。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6" name="Freeform 6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59650" y="2408004"/>
            <a:ext cx="11642059" cy="7240639"/>
          </a:xfrm>
          <a:custGeom>
            <a:avLst/>
            <a:gdLst/>
            <a:ahLst/>
            <a:cxnLst/>
            <a:rect l="l" t="t" r="r" b="b"/>
            <a:pathLst>
              <a:path w="11642059" h="7240639">
                <a:moveTo>
                  <a:pt x="0" y="0"/>
                </a:moveTo>
                <a:lnTo>
                  <a:pt x="11642059" y="0"/>
                </a:lnTo>
                <a:lnTo>
                  <a:pt x="11642059" y="7240639"/>
                </a:lnTo>
                <a:lnTo>
                  <a:pt x="0" y="72406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606" t="-4358" r="-267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21" name="Freeform 21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21835" y="7547774"/>
            <a:ext cx="8359749" cy="2455592"/>
          </a:xfrm>
          <a:custGeom>
            <a:avLst/>
            <a:gdLst/>
            <a:ahLst/>
            <a:cxnLst/>
            <a:rect l="l" t="t" r="r" b="b"/>
            <a:pathLst>
              <a:path w="8359749" h="2455592">
                <a:moveTo>
                  <a:pt x="0" y="0"/>
                </a:moveTo>
                <a:lnTo>
                  <a:pt x="8359748" y="0"/>
                </a:lnTo>
                <a:lnTo>
                  <a:pt x="8359748" y="2455593"/>
                </a:lnTo>
                <a:lnTo>
                  <a:pt x="0" y="245559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>
            <a:spLocks noGrp="1"/>
          </p:cNvSpPr>
          <p:nvPr>
            <p:ph type="title" idx="4294967295"/>
          </p:nvPr>
        </p:nvSpPr>
        <p:spPr>
          <a:xfrm>
            <a:off x="1028700" y="538162"/>
            <a:ext cx="13662416" cy="19462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这些重要文件包括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ts val="76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299" b="1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079824" y="1508009"/>
            <a:ext cx="13662416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我们的计划与服务手册 + 宣传单页</a:t>
            </a:r>
          </a:p>
        </p:txBody>
      </p:sp>
      <p:pic>
        <p:nvPicPr>
          <p:cNvPr id="32" name="Picture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028726" y="3925226"/>
            <a:ext cx="3837160" cy="38371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6" name="Freeform 6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1577" y="1783441"/>
            <a:ext cx="12204845" cy="7818050"/>
          </a:xfrm>
          <a:custGeom>
            <a:avLst/>
            <a:gdLst/>
            <a:ahLst/>
            <a:cxnLst/>
            <a:rect l="l" t="t" r="r" b="b"/>
            <a:pathLst>
              <a:path w="12204845" h="7818050">
                <a:moveTo>
                  <a:pt x="0" y="0"/>
                </a:moveTo>
                <a:lnTo>
                  <a:pt x="12204846" y="0"/>
                </a:lnTo>
                <a:lnTo>
                  <a:pt x="12204846" y="7818051"/>
                </a:lnTo>
                <a:lnTo>
                  <a:pt x="0" y="7818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21" name="Freeform 21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1330962" y="895350"/>
            <a:ext cx="13662416" cy="7715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“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我会说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” ——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语言服务信息</a:t>
            </a:r>
            <a:endParaRPr kumimoji="0" lang="en-US" sz="4199" b="0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49595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94989" y="2385861"/>
            <a:ext cx="5483784" cy="7134044"/>
          </a:xfrm>
          <a:custGeom>
            <a:avLst/>
            <a:gdLst/>
            <a:ahLst/>
            <a:cxnLst/>
            <a:rect l="l" t="t" r="r" b="b"/>
            <a:pathLst>
              <a:path w="5483784" h="7134044">
                <a:moveTo>
                  <a:pt x="0" y="0"/>
                </a:moveTo>
                <a:lnTo>
                  <a:pt x="5483784" y="0"/>
                </a:lnTo>
                <a:lnTo>
                  <a:pt x="5483784" y="7134045"/>
                </a:lnTo>
                <a:lnTo>
                  <a:pt x="0" y="713404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3498" y="6316927"/>
            <a:ext cx="3963516" cy="3963516"/>
          </a:xfrm>
          <a:prstGeom prst="rect">
            <a:avLst/>
          </a:prstGeom>
        </p:spPr>
      </p:pic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2379" y="2385861"/>
            <a:ext cx="7336043" cy="5683020"/>
          </a:xfrm>
          <a:custGeom>
            <a:avLst/>
            <a:gdLst/>
            <a:ahLst/>
            <a:cxnLst/>
            <a:rect l="l" t="t" r="r" b="b"/>
            <a:pathLst>
              <a:path w="7336043" h="5683020">
                <a:moveTo>
                  <a:pt x="0" y="0"/>
                </a:moveTo>
                <a:lnTo>
                  <a:pt x="7336043" y="0"/>
                </a:lnTo>
                <a:lnTo>
                  <a:pt x="7336043" y="5683020"/>
                </a:lnTo>
                <a:lnTo>
                  <a:pt x="0" y="568302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36881" y="8174507"/>
            <a:ext cx="11511856" cy="1616164"/>
          </a:xfrm>
          <a:custGeom>
            <a:avLst/>
            <a:gdLst/>
            <a:ahLst/>
            <a:cxnLst/>
            <a:rect l="l" t="t" r="r" b="b"/>
            <a:pathLst>
              <a:path w="11511856" h="1616164">
                <a:moveTo>
                  <a:pt x="0" y="0"/>
                </a:moveTo>
                <a:lnTo>
                  <a:pt x="11511856" y="0"/>
                </a:lnTo>
                <a:lnTo>
                  <a:pt x="11511856" y="1616164"/>
                </a:lnTo>
                <a:lnTo>
                  <a:pt x="0" y="161616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>
            <a:spLocks noGrp="1"/>
          </p:cNvSpPr>
          <p:nvPr>
            <p:ph type="title" idx="4294967295"/>
          </p:nvPr>
        </p:nvSpPr>
        <p:spPr>
          <a:xfrm>
            <a:off x="3876722" y="629804"/>
            <a:ext cx="13662416" cy="23145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马萨诸塞州动物基金资源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——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为马萨诸塞州的动物提供支持，包括绝育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/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节育凭证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199" b="0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70550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36987" y="2962477"/>
            <a:ext cx="10459901" cy="3397932"/>
          </a:xfrm>
          <a:custGeom>
            <a:avLst/>
            <a:gdLst/>
            <a:ahLst/>
            <a:cxnLst/>
            <a:rect l="l" t="t" r="r" b="b"/>
            <a:pathLst>
              <a:path w="10459901" h="3397932">
                <a:moveTo>
                  <a:pt x="0" y="0"/>
                </a:moveTo>
                <a:lnTo>
                  <a:pt x="10459901" y="0"/>
                </a:lnTo>
                <a:lnTo>
                  <a:pt x="10459901" y="3397933"/>
                </a:lnTo>
                <a:lnTo>
                  <a:pt x="0" y="339793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1537" y="3506138"/>
            <a:ext cx="4813067" cy="6552442"/>
          </a:xfrm>
          <a:custGeom>
            <a:avLst/>
            <a:gdLst/>
            <a:ahLst/>
            <a:cxnLst/>
            <a:rect l="l" t="t" r="r" b="b"/>
            <a:pathLst>
              <a:path w="4813067" h="6552442">
                <a:moveTo>
                  <a:pt x="0" y="0"/>
                </a:moveTo>
                <a:lnTo>
                  <a:pt x="4813067" y="0"/>
                </a:lnTo>
                <a:lnTo>
                  <a:pt x="4813067" y="6552442"/>
                </a:lnTo>
                <a:lnTo>
                  <a:pt x="0" y="655244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3142188" y="1181302"/>
            <a:ext cx="13662416" cy="15430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蚊虫防护资源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——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了解保护自己免受蚊虫侵害的相关措施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。</a:t>
            </a:r>
          </a:p>
        </p:txBody>
      </p:sp>
      <p:pic>
        <p:nvPicPr>
          <p:cNvPr id="30" name="Picture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43559" y="4783804"/>
            <a:ext cx="4316353" cy="431635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11884" y="4733233"/>
            <a:ext cx="8676453" cy="4358917"/>
          </a:xfrm>
          <a:custGeom>
            <a:avLst/>
            <a:gdLst/>
            <a:ahLst/>
            <a:cxnLst/>
            <a:rect l="l" t="t" r="r" b="b"/>
            <a:pathLst>
              <a:path w="8676453" h="4358917">
                <a:moveTo>
                  <a:pt x="0" y="0"/>
                </a:moveTo>
                <a:lnTo>
                  <a:pt x="8676453" y="0"/>
                </a:lnTo>
                <a:lnTo>
                  <a:pt x="8676453" y="4358918"/>
                </a:lnTo>
                <a:lnTo>
                  <a:pt x="0" y="43589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77235" y="4079660"/>
            <a:ext cx="4422204" cy="4422204"/>
          </a:xfrm>
          <a:prstGeom prst="rect">
            <a:avLst/>
          </a:prstGeom>
        </p:spPr>
      </p:pic>
      <p:sp>
        <p:nvSpPr>
          <p:cNvPr id="28" name="TextBox 28"/>
          <p:cNvSpPr txBox="1">
            <a:spLocks noGrp="1"/>
          </p:cNvSpPr>
          <p:nvPr>
            <p:ph type="title" idx="4294967295"/>
          </p:nvPr>
        </p:nvSpPr>
        <p:spPr>
          <a:xfrm>
            <a:off x="5275733" y="1150126"/>
            <a:ext cx="13480408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...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以及更多内容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！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475633" y="2587272"/>
            <a:ext cx="10758707" cy="154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您可以在此网页查看 MDAR 翻译材料的完整列表：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34840" y="-1936823"/>
            <a:ext cx="8337808" cy="10459726"/>
            <a:chOff x="0" y="0"/>
            <a:chExt cx="11117077" cy="13946302"/>
          </a:xfrm>
        </p:grpSpPr>
        <p:sp>
          <p:nvSpPr>
            <p:cNvPr id="3" name="Freeform 3"/>
            <p:cNvSpPr/>
            <p:nvPr/>
          </p:nvSpPr>
          <p:spPr>
            <a:xfrm rot="6322007">
              <a:off x="2233314" y="1287518"/>
              <a:ext cx="8358007" cy="7461421"/>
            </a:xfrm>
            <a:custGeom>
              <a:avLst/>
              <a:gdLst/>
              <a:ahLst/>
              <a:cxnLst/>
              <a:rect l="l" t="t" r="r" b="b"/>
              <a:pathLst>
                <a:path w="8358007" h="7461421">
                  <a:moveTo>
                    <a:pt x="0" y="0"/>
                  </a:moveTo>
                  <a:lnTo>
                    <a:pt x="8358008" y="0"/>
                  </a:lnTo>
                  <a:lnTo>
                    <a:pt x="8358008" y="7461421"/>
                  </a:lnTo>
                  <a:lnTo>
                    <a:pt x="0" y="7461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8542992">
              <a:off x="1311211" y="5453919"/>
              <a:ext cx="7606077" cy="6886957"/>
            </a:xfrm>
            <a:custGeom>
              <a:avLst/>
              <a:gdLst/>
              <a:ahLst/>
              <a:cxnLst/>
              <a:rect l="l" t="t" r="r" b="b"/>
              <a:pathLst>
                <a:path w="7606077" h="6886957">
                  <a:moveTo>
                    <a:pt x="0" y="0"/>
                  </a:moveTo>
                  <a:lnTo>
                    <a:pt x="7606076" y="0"/>
                  </a:lnTo>
                  <a:lnTo>
                    <a:pt x="7606076" y="6886956"/>
                  </a:lnTo>
                  <a:lnTo>
                    <a:pt x="0" y="6886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737532">
              <a:off x="5377128" y="5276016"/>
              <a:ext cx="1628274" cy="2203911"/>
            </a:xfrm>
            <a:custGeom>
              <a:avLst/>
              <a:gdLst/>
              <a:ahLst/>
              <a:cxnLst/>
              <a:rect l="l" t="t" r="r" b="b"/>
              <a:pathLst>
                <a:path w="1628274" h="2203911">
                  <a:moveTo>
                    <a:pt x="0" y="0"/>
                  </a:moveTo>
                  <a:lnTo>
                    <a:pt x="1628274" y="0"/>
                  </a:lnTo>
                  <a:lnTo>
                    <a:pt x="1628274" y="2203911"/>
                  </a:lnTo>
                  <a:lnTo>
                    <a:pt x="0" y="2203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233557">
              <a:off x="7743262" y="6968001"/>
              <a:ext cx="1673858" cy="1613599"/>
            </a:xfrm>
            <a:custGeom>
              <a:avLst/>
              <a:gdLst/>
              <a:ahLst/>
              <a:cxnLst/>
              <a:rect l="l" t="t" r="r" b="b"/>
              <a:pathLst>
                <a:path w="1673858" h="1613599">
                  <a:moveTo>
                    <a:pt x="0" y="0"/>
                  </a:moveTo>
                  <a:lnTo>
                    <a:pt x="1673858" y="0"/>
                  </a:lnTo>
                  <a:lnTo>
                    <a:pt x="1673858" y="1613599"/>
                  </a:lnTo>
                  <a:lnTo>
                    <a:pt x="0" y="161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760898">
              <a:off x="5823472" y="3801816"/>
              <a:ext cx="1177692" cy="1468685"/>
            </a:xfrm>
            <a:custGeom>
              <a:avLst/>
              <a:gdLst/>
              <a:ahLst/>
              <a:cxnLst/>
              <a:rect l="l" t="t" r="r" b="b"/>
              <a:pathLst>
                <a:path w="1177692" h="1468685">
                  <a:moveTo>
                    <a:pt x="0" y="0"/>
                  </a:moveTo>
                  <a:lnTo>
                    <a:pt x="1177692" y="0"/>
                  </a:lnTo>
                  <a:lnTo>
                    <a:pt x="1177692" y="1468685"/>
                  </a:lnTo>
                  <a:lnTo>
                    <a:pt x="0" y="1468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1023716">
              <a:off x="8042658" y="288169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3655776">
              <a:off x="8083591" y="418770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6064190">
              <a:off x="4921264" y="304379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8" y="0"/>
                  </a:lnTo>
                  <a:lnTo>
                    <a:pt x="715688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653761">
              <a:off x="7155394" y="361852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2790955">
              <a:off x="9150794" y="2824830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742188">
              <a:off x="2585500" y="7871815"/>
              <a:ext cx="6208566" cy="5473013"/>
            </a:xfrm>
            <a:custGeom>
              <a:avLst/>
              <a:gdLst/>
              <a:ahLst/>
              <a:cxnLst/>
              <a:rect l="l" t="t" r="r" b="b"/>
              <a:pathLst>
                <a:path w="6208566" h="5473013">
                  <a:moveTo>
                    <a:pt x="0" y="0"/>
                  </a:moveTo>
                  <a:lnTo>
                    <a:pt x="6208566" y="0"/>
                  </a:lnTo>
                  <a:lnTo>
                    <a:pt x="6208566" y="5473013"/>
                  </a:lnTo>
                  <a:lnTo>
                    <a:pt x="0" y="547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2023592">
              <a:off x="6246876" y="8152334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753312">
              <a:off x="6704618" y="6485710"/>
              <a:ext cx="908072" cy="1628829"/>
            </a:xfrm>
            <a:custGeom>
              <a:avLst/>
              <a:gdLst/>
              <a:ahLst/>
              <a:cxnLst/>
              <a:rect l="l" t="t" r="r" b="b"/>
              <a:pathLst>
                <a:path w="908072" h="1628829">
                  <a:moveTo>
                    <a:pt x="0" y="0"/>
                  </a:moveTo>
                  <a:lnTo>
                    <a:pt x="908073" y="0"/>
                  </a:lnTo>
                  <a:lnTo>
                    <a:pt x="908073" y="1628830"/>
                  </a:lnTo>
                  <a:lnTo>
                    <a:pt x="0" y="1628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727320">
              <a:off x="6265220" y="2703118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2" y="0"/>
                  </a:lnTo>
                  <a:lnTo>
                    <a:pt x="755962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944995">
              <a:off x="4860193" y="4169936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8"/>
                  </a:lnTo>
                  <a:lnTo>
                    <a:pt x="0" y="961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8100000">
              <a:off x="4702865" y="5519863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18957" y="-105145"/>
            <a:ext cx="9138085" cy="12908433"/>
            <a:chOff x="0" y="0"/>
            <a:chExt cx="12184114" cy="17211244"/>
          </a:xfrm>
        </p:grpSpPr>
        <p:sp>
          <p:nvSpPr>
            <p:cNvPr id="23" name="Freeform 23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912841">
              <a:off x="3064082" y="9088092"/>
              <a:ext cx="3933881" cy="3363468"/>
            </a:xfrm>
            <a:custGeom>
              <a:avLst/>
              <a:gdLst/>
              <a:ahLst/>
              <a:cxnLst/>
              <a:rect l="l" t="t" r="r" b="b"/>
              <a:pathLst>
                <a:path w="3933881" h="3363468">
                  <a:moveTo>
                    <a:pt x="0" y="0"/>
                  </a:moveTo>
                  <a:lnTo>
                    <a:pt x="3933881" y="0"/>
                  </a:lnTo>
                  <a:lnTo>
                    <a:pt x="3933881" y="3363468"/>
                  </a:lnTo>
                  <a:lnTo>
                    <a:pt x="0" y="3363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18957" y="3525379"/>
            <a:ext cx="3034277" cy="6761621"/>
          </a:xfrm>
          <a:custGeom>
            <a:avLst/>
            <a:gdLst/>
            <a:ahLst/>
            <a:cxnLst/>
            <a:rect l="l" t="t" r="r" b="b"/>
            <a:pathLst>
              <a:path w="3034277" h="6761621">
                <a:moveTo>
                  <a:pt x="3034278" y="0"/>
                </a:moveTo>
                <a:lnTo>
                  <a:pt x="0" y="0"/>
                </a:lnTo>
                <a:lnTo>
                  <a:pt x="0" y="6761621"/>
                </a:lnTo>
                <a:lnTo>
                  <a:pt x="3034278" y="6761621"/>
                </a:lnTo>
                <a:lnTo>
                  <a:pt x="3034278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76859" y="2334643"/>
            <a:ext cx="10468347" cy="2528956"/>
            <a:chOff x="0" y="0"/>
            <a:chExt cx="2757095" cy="666062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757095" cy="666062"/>
            </a:xfrm>
            <a:custGeom>
              <a:avLst/>
              <a:gdLst/>
              <a:ahLst/>
              <a:cxnLst/>
              <a:rect l="l" t="t" r="r" b="b"/>
              <a:pathLst>
                <a:path w="2757095" h="666062">
                  <a:moveTo>
                    <a:pt x="42155" y="0"/>
                  </a:moveTo>
                  <a:lnTo>
                    <a:pt x="2714941" y="0"/>
                  </a:lnTo>
                  <a:cubicBezTo>
                    <a:pt x="2726121" y="0"/>
                    <a:pt x="2736843" y="4441"/>
                    <a:pt x="2744749" y="12347"/>
                  </a:cubicBezTo>
                  <a:cubicBezTo>
                    <a:pt x="2752654" y="20252"/>
                    <a:pt x="2757095" y="30975"/>
                    <a:pt x="2757095" y="42155"/>
                  </a:cubicBezTo>
                  <a:lnTo>
                    <a:pt x="2757095" y="623908"/>
                  </a:lnTo>
                  <a:cubicBezTo>
                    <a:pt x="2757095" y="635088"/>
                    <a:pt x="2752654" y="645810"/>
                    <a:pt x="2744749" y="653716"/>
                  </a:cubicBezTo>
                  <a:cubicBezTo>
                    <a:pt x="2736843" y="661621"/>
                    <a:pt x="2726121" y="666062"/>
                    <a:pt x="2714941" y="666062"/>
                  </a:cubicBezTo>
                  <a:lnTo>
                    <a:pt x="42155" y="666062"/>
                  </a:lnTo>
                  <a:cubicBezTo>
                    <a:pt x="30975" y="666062"/>
                    <a:pt x="20252" y="661621"/>
                    <a:pt x="12347" y="653716"/>
                  </a:cubicBezTo>
                  <a:cubicBezTo>
                    <a:pt x="4441" y="645810"/>
                    <a:pt x="0" y="635088"/>
                    <a:pt x="0" y="623908"/>
                  </a:cubicBezTo>
                  <a:lnTo>
                    <a:pt x="0" y="42155"/>
                  </a:lnTo>
                  <a:cubicBezTo>
                    <a:pt x="0" y="30975"/>
                    <a:pt x="4441" y="20252"/>
                    <a:pt x="12347" y="12347"/>
                  </a:cubicBezTo>
                  <a:cubicBezTo>
                    <a:pt x="20252" y="4441"/>
                    <a:pt x="30975" y="0"/>
                    <a:pt x="42155" y="0"/>
                  </a:cubicBezTo>
                  <a:close/>
                </a:path>
              </a:pathLst>
            </a:custGeom>
            <a:solidFill>
              <a:srgbClr val="00806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66675"/>
              <a:ext cx="2757095" cy="732737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4549"/>
                </a:lnSpc>
              </a:pPr>
              <a:r>
                <a:rPr lang="en-US" sz="3499" spc="34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</a:rPr>
                <a:t>根据 第 615 号行政命令，各州机构必须增强语言无障碍服务，因此，我们向 无障碍与机会办公室 提交了一份 语言无障碍计划。</a:t>
              </a:r>
            </a:p>
          </p:txBody>
        </p:sp>
      </p:grpSp>
      <p:sp>
        <p:nvSpPr>
          <p:cNvPr id="39" name="Freeform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474578">
            <a:off x="2444620" y="4952341"/>
            <a:ext cx="1273089" cy="942086"/>
          </a:xfrm>
          <a:custGeom>
            <a:avLst/>
            <a:gdLst/>
            <a:ahLst/>
            <a:cxnLst/>
            <a:rect l="l" t="t" r="r" b="b"/>
            <a:pathLst>
              <a:path w="1273089" h="942086">
                <a:moveTo>
                  <a:pt x="0" y="0"/>
                </a:moveTo>
                <a:lnTo>
                  <a:pt x="1273088" y="0"/>
                </a:lnTo>
                <a:lnTo>
                  <a:pt x="1273088" y="942085"/>
                </a:lnTo>
                <a:lnTo>
                  <a:pt x="0" y="94208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>
            <a:spLocks noGrp="1"/>
          </p:cNvSpPr>
          <p:nvPr>
            <p:ph type="title" idx="4294967295"/>
          </p:nvPr>
        </p:nvSpPr>
        <p:spPr>
          <a:xfrm>
            <a:off x="2738813" y="1143000"/>
            <a:ext cx="13480408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MDAR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如何确保责任落实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？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704534" y="5324475"/>
            <a:ext cx="7669755" cy="2867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MDAR 据此制定了以下 语言无障碍计划：</a:t>
            </a:r>
          </a:p>
          <a:p>
            <a:pPr algn="l">
              <a:lnSpc>
                <a:spcPts val="5654"/>
              </a:lnSpc>
            </a:pPr>
            <a:r>
              <a:rPr lang="en-US" sz="3899" i="1" u="sng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mass.gov/doc/mdar-language-access-plan</a:t>
            </a:r>
          </a:p>
        </p:txBody>
      </p:sp>
      <p:pic>
        <p:nvPicPr>
          <p:cNvPr id="42" name="Picture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917130" y="6229272"/>
            <a:ext cx="4010933" cy="401093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65936" y="4537132"/>
            <a:ext cx="6174355" cy="5749868"/>
          </a:xfrm>
          <a:custGeom>
            <a:avLst/>
            <a:gdLst/>
            <a:ahLst/>
            <a:cxnLst/>
            <a:rect l="l" t="t" r="r" b="b"/>
            <a:pathLst>
              <a:path w="6174355" h="5749868">
                <a:moveTo>
                  <a:pt x="0" y="0"/>
                </a:moveTo>
                <a:lnTo>
                  <a:pt x="6174355" y="0"/>
                </a:lnTo>
                <a:lnTo>
                  <a:pt x="6174355" y="5749868"/>
                </a:lnTo>
                <a:lnTo>
                  <a:pt x="0" y="57498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109864" y="857250"/>
            <a:ext cx="14178136" cy="9747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该语言无障碍计划包括</a:t>
            </a: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：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187020" y="2189611"/>
            <a:ext cx="1378804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除了 翻译/口译流程 相关信息外，还涵盖：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304912" y="3394132"/>
            <a:ext cx="13788041" cy="215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员工培训规范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每两年定期监测和更新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我们对招聘多语言员工的承诺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4176971" y="1075172"/>
            <a:ext cx="13480408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员工如何接受培训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？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426019" y="2191262"/>
            <a:ext cx="1378804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到目前为止，我们已开展...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176971" y="3286125"/>
            <a:ext cx="11194462" cy="358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·为 MDAR 特定部门提供个性化语言无障碍培训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（例如：MDAR 动物健康部）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·举办了两次部门级培训，涵盖环境正义（EJ）和语言无障碍规范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向无法参加现场培训的员工提供录制培训资料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028700" y="3854505"/>
            <a:ext cx="3014475" cy="6209592"/>
          </a:xfrm>
          <a:custGeom>
            <a:avLst/>
            <a:gdLst/>
            <a:ahLst/>
            <a:cxnLst/>
            <a:rect l="l" t="t" r="r" b="b"/>
            <a:pathLst>
              <a:path w="3014475" h="6209592">
                <a:moveTo>
                  <a:pt x="3014475" y="0"/>
                </a:moveTo>
                <a:lnTo>
                  <a:pt x="0" y="0"/>
                </a:lnTo>
                <a:lnTo>
                  <a:pt x="0" y="6209592"/>
                </a:lnTo>
                <a:lnTo>
                  <a:pt x="3014475" y="6209592"/>
                </a:lnTo>
                <a:lnTo>
                  <a:pt x="3014475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803350">
            <a:off x="5764572" y="6915517"/>
            <a:ext cx="1273089" cy="942086"/>
          </a:xfrm>
          <a:custGeom>
            <a:avLst/>
            <a:gdLst/>
            <a:ahLst/>
            <a:cxnLst/>
            <a:rect l="l" t="t" r="r" b="b"/>
            <a:pathLst>
              <a:path w="1273089" h="942086">
                <a:moveTo>
                  <a:pt x="0" y="0"/>
                </a:moveTo>
                <a:lnTo>
                  <a:pt x="1273089" y="0"/>
                </a:lnTo>
                <a:lnTo>
                  <a:pt x="1273089" y="942085"/>
                </a:lnTo>
                <a:lnTo>
                  <a:pt x="0" y="94208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>
            <a:spLocks noGrp="1"/>
          </p:cNvSpPr>
          <p:nvPr>
            <p:ph type="title" idx="4294967295"/>
          </p:nvPr>
        </p:nvSpPr>
        <p:spPr>
          <a:xfrm>
            <a:off x="1400534" y="1143000"/>
            <a:ext cx="12401175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MDAR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眼中的环境正义是什么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？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043175" y="2744299"/>
            <a:ext cx="11612899" cy="4016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63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环境正义（EJ）是指所有人在环境法律、法规和政策的制定、实施和执行方面享有平等保护和有意义的参与，并确保环境利益的公平分配。</a:t>
            </a:r>
          </a:p>
          <a:p>
            <a:pPr algn="l">
              <a:lnSpc>
                <a:spcPts val="8063"/>
              </a:lnSpc>
            </a:pPr>
            <a:endParaRPr lang="en-US" sz="4199">
              <a:solidFill>
                <a:srgbClr val="71291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601122" y="7468841"/>
            <a:ext cx="11612899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有意义的参与包括语言无障碍服务。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32968" y="9258300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006465" y="-707869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05702" y="4542568"/>
            <a:ext cx="5812409" cy="5590481"/>
          </a:xfrm>
          <a:custGeom>
            <a:avLst/>
            <a:gdLst/>
            <a:ahLst/>
            <a:cxnLst/>
            <a:rect l="l" t="t" r="r" b="b"/>
            <a:pathLst>
              <a:path w="5812409" h="5590481">
                <a:moveTo>
                  <a:pt x="0" y="0"/>
                </a:moveTo>
                <a:lnTo>
                  <a:pt x="5812408" y="0"/>
                </a:lnTo>
                <a:lnTo>
                  <a:pt x="5812408" y="5590480"/>
                </a:lnTo>
                <a:lnTo>
                  <a:pt x="0" y="55904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69652" y="3769502"/>
            <a:ext cx="4416316" cy="4416316"/>
            <a:chOff x="0" y="0"/>
            <a:chExt cx="5888422" cy="5888422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5888422" cy="5888422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565831" y="1199747"/>
              <a:ext cx="4756759" cy="3761723"/>
            </a:xfrm>
            <a:custGeom>
              <a:avLst/>
              <a:gdLst/>
              <a:ahLst/>
              <a:cxnLst/>
              <a:rect l="l" t="t" r="r" b="b"/>
              <a:pathLst>
                <a:path w="4756759" h="3761723">
                  <a:moveTo>
                    <a:pt x="0" y="0"/>
                  </a:moveTo>
                  <a:lnTo>
                    <a:pt x="4756760" y="0"/>
                  </a:lnTo>
                  <a:lnTo>
                    <a:pt x="4756760" y="3761723"/>
                  </a:lnTo>
                  <a:lnTo>
                    <a:pt x="0" y="3761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-6543" t="-7781" r="-4877" b="-16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10800000">
            <a:off x="6557381" y="5520654"/>
            <a:ext cx="1178597" cy="1178597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2B67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1869652" y="1265004"/>
            <a:ext cx="12684454" cy="226060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部分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MDAR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员工还完成了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MDAR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资助的西班牙语课程，并与农贸市场经理一同学习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！</a:t>
            </a:r>
          </a:p>
          <a:p>
            <a:pPr marL="0" marR="0" lvl="0" indent="0" algn="l" defTabSz="914400" rtl="0" eaLnBrk="1" fontAlgn="auto" latinLnBrk="0" hangingPunct="1">
              <a:lnSpc>
                <a:spcPts val="5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99" b="1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8211879" y="4979122"/>
            <a:ext cx="7101159" cy="187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9"/>
              </a:lnSpc>
            </a:pPr>
            <a:r>
              <a:rPr lang="en-US" sz="33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下次参加特定农贸市场时，请留意这些徽章，找到已完成该初级课程的市场工作人员。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3691821" y="1150126"/>
            <a:ext cx="13480408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如何申请无障碍服务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？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475633" y="2331321"/>
            <a:ext cx="13788041" cy="643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MDAR 语言无障碍协调员：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Olivia Palmer</a:t>
            </a:r>
          </a:p>
          <a:p>
            <a:pPr algn="l">
              <a:lnSpc>
                <a:spcPts val="5654"/>
              </a:lnSpc>
            </a:pPr>
            <a:r>
              <a:rPr lang="en-US" sz="38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Olivia.Palmer@Mass.gov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857-278-4908</a:t>
            </a:r>
          </a:p>
          <a:p>
            <a:pPr algn="l">
              <a:lnSpc>
                <a:spcPts val="5654"/>
              </a:lnSpc>
            </a:pPr>
            <a:endParaRPr lang="en-US" sz="3899">
              <a:solidFill>
                <a:srgbClr val="71291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EEA 无障碍协调员：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Gabriella Knight</a:t>
            </a:r>
          </a:p>
          <a:p>
            <a:pPr algn="l">
              <a:lnSpc>
                <a:spcPts val="5654"/>
              </a:lnSpc>
            </a:pPr>
            <a:r>
              <a:rPr lang="en-US" sz="38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Gabriella.Knight@Mass.gov 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(857)-268-0629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416524" y="-1936204"/>
            <a:ext cx="20603390" cy="13505529"/>
            <a:chOff x="0" y="0"/>
            <a:chExt cx="27471186" cy="18007372"/>
          </a:xfrm>
        </p:grpSpPr>
        <p:sp>
          <p:nvSpPr>
            <p:cNvPr id="3" name="Freeform 3"/>
            <p:cNvSpPr/>
            <p:nvPr/>
          </p:nvSpPr>
          <p:spPr>
            <a:xfrm>
              <a:off x="22264517" y="4784107"/>
              <a:ext cx="2148130" cy="2403502"/>
            </a:xfrm>
            <a:custGeom>
              <a:avLst/>
              <a:gdLst/>
              <a:ahLst/>
              <a:cxnLst/>
              <a:rect l="l" t="t" r="r" b="b"/>
              <a:pathLst>
                <a:path w="2148130" h="2403502">
                  <a:moveTo>
                    <a:pt x="0" y="0"/>
                  </a:moveTo>
                  <a:lnTo>
                    <a:pt x="2148131" y="0"/>
                  </a:lnTo>
                  <a:lnTo>
                    <a:pt x="2148131" y="2403503"/>
                  </a:lnTo>
                  <a:lnTo>
                    <a:pt x="0" y="2403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9080723" y="5320332"/>
              <a:ext cx="2585667" cy="2104087"/>
            </a:xfrm>
            <a:custGeom>
              <a:avLst/>
              <a:gdLst/>
              <a:ahLst/>
              <a:cxnLst/>
              <a:rect l="l" t="t" r="r" b="b"/>
              <a:pathLst>
                <a:path w="2585667" h="2104087">
                  <a:moveTo>
                    <a:pt x="0" y="0"/>
                  </a:moveTo>
                  <a:lnTo>
                    <a:pt x="2585668" y="0"/>
                  </a:lnTo>
                  <a:lnTo>
                    <a:pt x="2585668" y="2104087"/>
                  </a:lnTo>
                  <a:lnTo>
                    <a:pt x="0" y="2104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0373557" y="2341726"/>
              <a:ext cx="2635970" cy="2082373"/>
            </a:xfrm>
            <a:custGeom>
              <a:avLst/>
              <a:gdLst/>
              <a:ahLst/>
              <a:cxnLst/>
              <a:rect l="l" t="t" r="r" b="b"/>
              <a:pathLst>
                <a:path w="2635970" h="2082373">
                  <a:moveTo>
                    <a:pt x="0" y="0"/>
                  </a:moveTo>
                  <a:lnTo>
                    <a:pt x="2635970" y="0"/>
                  </a:lnTo>
                  <a:lnTo>
                    <a:pt x="2635970" y="2082374"/>
                  </a:lnTo>
                  <a:lnTo>
                    <a:pt x="0" y="2082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428697" y="0"/>
              <a:ext cx="4354830" cy="5486400"/>
            </a:xfrm>
            <a:custGeom>
              <a:avLst/>
              <a:gdLst/>
              <a:ahLst/>
              <a:cxnLst/>
              <a:rect l="l" t="t" r="r" b="b"/>
              <a:pathLst>
                <a:path w="4354830" h="5486400">
                  <a:moveTo>
                    <a:pt x="0" y="0"/>
                  </a:moveTo>
                  <a:lnTo>
                    <a:pt x="4354830" y="0"/>
                  </a:lnTo>
                  <a:lnTo>
                    <a:pt x="435483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625327">
              <a:off x="14687949" y="3654300"/>
              <a:ext cx="2035743" cy="1661675"/>
            </a:xfrm>
            <a:custGeom>
              <a:avLst/>
              <a:gdLst/>
              <a:ahLst/>
              <a:cxnLst/>
              <a:rect l="l" t="t" r="r" b="b"/>
              <a:pathLst>
                <a:path w="2035743" h="1661675">
                  <a:moveTo>
                    <a:pt x="0" y="0"/>
                  </a:moveTo>
                  <a:lnTo>
                    <a:pt x="2035743" y="0"/>
                  </a:lnTo>
                  <a:lnTo>
                    <a:pt x="2035743" y="1661676"/>
                  </a:lnTo>
                  <a:lnTo>
                    <a:pt x="0" y="1661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815782">
              <a:off x="12548905" y="1156827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1468366">
              <a:off x="11404520" y="3746916"/>
              <a:ext cx="2221882" cy="2141895"/>
            </a:xfrm>
            <a:custGeom>
              <a:avLst/>
              <a:gdLst/>
              <a:ahLst/>
              <a:cxnLst/>
              <a:rect l="l" t="t" r="r" b="b"/>
              <a:pathLst>
                <a:path w="2221882" h="2141895">
                  <a:moveTo>
                    <a:pt x="0" y="0"/>
                  </a:moveTo>
                  <a:lnTo>
                    <a:pt x="2221882" y="0"/>
                  </a:lnTo>
                  <a:lnTo>
                    <a:pt x="2221882" y="2141895"/>
                  </a:lnTo>
                  <a:lnTo>
                    <a:pt x="0" y="2141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1180993">
              <a:off x="9921669" y="2531459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3" y="0"/>
                  </a:lnTo>
                  <a:lnTo>
                    <a:pt x="1555573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815782">
              <a:off x="22101779" y="7447820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5" y="0"/>
                  </a:lnTo>
                  <a:lnTo>
                    <a:pt x="2313995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362908">
              <a:off x="24099935" y="9267214"/>
              <a:ext cx="1324696" cy="1996146"/>
            </a:xfrm>
            <a:custGeom>
              <a:avLst/>
              <a:gdLst/>
              <a:ahLst/>
              <a:cxnLst/>
              <a:rect l="l" t="t" r="r" b="b"/>
              <a:pathLst>
                <a:path w="1324696" h="1996146">
                  <a:moveTo>
                    <a:pt x="0" y="0"/>
                  </a:moveTo>
                  <a:lnTo>
                    <a:pt x="1324697" y="0"/>
                  </a:lnTo>
                  <a:lnTo>
                    <a:pt x="1324697" y="1996146"/>
                  </a:lnTo>
                  <a:lnTo>
                    <a:pt x="0" y="199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5664" r="-566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543107">
              <a:off x="23251309" y="12938967"/>
              <a:ext cx="2442789" cy="2940758"/>
            </a:xfrm>
            <a:custGeom>
              <a:avLst/>
              <a:gdLst/>
              <a:ahLst/>
              <a:cxnLst/>
              <a:rect l="l" t="t" r="r" b="b"/>
              <a:pathLst>
                <a:path w="2442789" h="2940758">
                  <a:moveTo>
                    <a:pt x="0" y="0"/>
                  </a:moveTo>
                  <a:lnTo>
                    <a:pt x="2442790" y="0"/>
                  </a:lnTo>
                  <a:lnTo>
                    <a:pt x="2442790" y="2940758"/>
                  </a:lnTo>
                  <a:lnTo>
                    <a:pt x="0" y="2940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526629">
              <a:off x="5531454" y="11985827"/>
              <a:ext cx="920815" cy="1869674"/>
            </a:xfrm>
            <a:custGeom>
              <a:avLst/>
              <a:gdLst/>
              <a:ahLst/>
              <a:cxnLst/>
              <a:rect l="l" t="t" r="r" b="b"/>
              <a:pathLst>
                <a:path w="920815" h="1869674">
                  <a:moveTo>
                    <a:pt x="0" y="0"/>
                  </a:moveTo>
                  <a:lnTo>
                    <a:pt x="920814" y="0"/>
                  </a:lnTo>
                  <a:lnTo>
                    <a:pt x="920814" y="1869674"/>
                  </a:lnTo>
                  <a:lnTo>
                    <a:pt x="0" y="1869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131958">
              <a:off x="20503053" y="12261131"/>
              <a:ext cx="1748971" cy="1462542"/>
            </a:xfrm>
            <a:custGeom>
              <a:avLst/>
              <a:gdLst/>
              <a:ahLst/>
              <a:cxnLst/>
              <a:rect l="l" t="t" r="r" b="b"/>
              <a:pathLst>
                <a:path w="1748971" h="1462542">
                  <a:moveTo>
                    <a:pt x="0" y="0"/>
                  </a:moveTo>
                  <a:lnTo>
                    <a:pt x="1748971" y="0"/>
                  </a:lnTo>
                  <a:lnTo>
                    <a:pt x="1748971" y="1462542"/>
                  </a:lnTo>
                  <a:lnTo>
                    <a:pt x="0" y="1462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03137">
              <a:off x="24877895" y="6737757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2" y="0"/>
                  </a:lnTo>
                  <a:lnTo>
                    <a:pt x="916712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543542">
              <a:off x="23334662" y="3423489"/>
              <a:ext cx="2938036" cy="2511041"/>
            </a:xfrm>
            <a:custGeom>
              <a:avLst/>
              <a:gdLst/>
              <a:ahLst/>
              <a:cxnLst/>
              <a:rect l="l" t="t" r="r" b="b"/>
              <a:pathLst>
                <a:path w="2938036" h="2511041">
                  <a:moveTo>
                    <a:pt x="0" y="0"/>
                  </a:moveTo>
                  <a:lnTo>
                    <a:pt x="2938036" y="0"/>
                  </a:lnTo>
                  <a:lnTo>
                    <a:pt x="2938036" y="2511042"/>
                  </a:lnTo>
                  <a:lnTo>
                    <a:pt x="0" y="2511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815782">
              <a:off x="16418052" y="14433019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252596">
              <a:off x="13419768" y="14489256"/>
              <a:ext cx="2269354" cy="2511041"/>
            </a:xfrm>
            <a:custGeom>
              <a:avLst/>
              <a:gdLst/>
              <a:ahLst/>
              <a:cxnLst/>
              <a:rect l="l" t="t" r="r" b="b"/>
              <a:pathLst>
                <a:path w="2269354" h="2511041">
                  <a:moveTo>
                    <a:pt x="0" y="0"/>
                  </a:moveTo>
                  <a:lnTo>
                    <a:pt x="2269353" y="0"/>
                  </a:lnTo>
                  <a:lnTo>
                    <a:pt x="2269353" y="2511041"/>
                  </a:lnTo>
                  <a:lnTo>
                    <a:pt x="0" y="2511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669423">
              <a:off x="2177749" y="2828663"/>
              <a:ext cx="2165098" cy="1932711"/>
            </a:xfrm>
            <a:custGeom>
              <a:avLst/>
              <a:gdLst/>
              <a:ahLst/>
              <a:cxnLst/>
              <a:rect l="l" t="t" r="r" b="b"/>
              <a:pathLst>
                <a:path w="2165098" h="1932711">
                  <a:moveTo>
                    <a:pt x="0" y="0"/>
                  </a:moveTo>
                  <a:lnTo>
                    <a:pt x="2165099" y="0"/>
                  </a:lnTo>
                  <a:lnTo>
                    <a:pt x="2165099" y="1932711"/>
                  </a:lnTo>
                  <a:lnTo>
                    <a:pt x="0" y="1932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-1852674">
              <a:off x="21556256" y="14287851"/>
              <a:ext cx="998417" cy="972209"/>
            </a:xfrm>
            <a:custGeom>
              <a:avLst/>
              <a:gdLst/>
              <a:ahLst/>
              <a:cxnLst/>
              <a:rect l="l" t="t" r="r" b="b"/>
              <a:pathLst>
                <a:path w="998417" h="972209">
                  <a:moveTo>
                    <a:pt x="0" y="0"/>
                  </a:moveTo>
                  <a:lnTo>
                    <a:pt x="998417" y="0"/>
                  </a:lnTo>
                  <a:lnTo>
                    <a:pt x="998417" y="972208"/>
                  </a:lnTo>
                  <a:lnTo>
                    <a:pt x="0" y="972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1140714">
              <a:off x="19543889" y="14548318"/>
              <a:ext cx="1334268" cy="876169"/>
            </a:xfrm>
            <a:custGeom>
              <a:avLst/>
              <a:gdLst/>
              <a:ahLst/>
              <a:cxnLst/>
              <a:rect l="l" t="t" r="r" b="b"/>
              <a:pathLst>
                <a:path w="1334268" h="876169">
                  <a:moveTo>
                    <a:pt x="0" y="0"/>
                  </a:moveTo>
                  <a:lnTo>
                    <a:pt x="1334268" y="0"/>
                  </a:lnTo>
                  <a:lnTo>
                    <a:pt x="1334268" y="876169"/>
                  </a:lnTo>
                  <a:lnTo>
                    <a:pt x="0" y="87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3156817">
              <a:off x="22226057" y="11402513"/>
              <a:ext cx="1566938" cy="1707006"/>
            </a:xfrm>
            <a:custGeom>
              <a:avLst/>
              <a:gdLst/>
              <a:ahLst/>
              <a:cxnLst/>
              <a:rect l="l" t="t" r="r" b="b"/>
              <a:pathLst>
                <a:path w="1566938" h="1707006">
                  <a:moveTo>
                    <a:pt x="0" y="0"/>
                  </a:moveTo>
                  <a:lnTo>
                    <a:pt x="1566939" y="0"/>
                  </a:lnTo>
                  <a:lnTo>
                    <a:pt x="1566939" y="1707007"/>
                  </a:lnTo>
                  <a:lnTo>
                    <a:pt x="0" y="1707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249884">
              <a:off x="25309445" y="11175302"/>
              <a:ext cx="871546" cy="1684690"/>
            </a:xfrm>
            <a:custGeom>
              <a:avLst/>
              <a:gdLst/>
              <a:ahLst/>
              <a:cxnLst/>
              <a:rect l="l" t="t" r="r" b="b"/>
              <a:pathLst>
                <a:path w="871546" h="1684690">
                  <a:moveTo>
                    <a:pt x="0" y="0"/>
                  </a:moveTo>
                  <a:lnTo>
                    <a:pt x="871546" y="0"/>
                  </a:lnTo>
                  <a:lnTo>
                    <a:pt x="871546" y="1684690"/>
                  </a:lnTo>
                  <a:lnTo>
                    <a:pt x="0" y="1684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5700555" y="9183674"/>
              <a:ext cx="572144" cy="702987"/>
            </a:xfrm>
            <a:custGeom>
              <a:avLst/>
              <a:gdLst/>
              <a:ahLst/>
              <a:cxnLst/>
              <a:rect l="l" t="t" r="r" b="b"/>
              <a:pathLst>
                <a:path w="572144" h="702987">
                  <a:moveTo>
                    <a:pt x="0" y="0"/>
                  </a:moveTo>
                  <a:lnTo>
                    <a:pt x="572143" y="0"/>
                  </a:lnTo>
                  <a:lnTo>
                    <a:pt x="572143" y="702987"/>
                  </a:lnTo>
                  <a:lnTo>
                    <a:pt x="0" y="702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23634426" y="2637455"/>
              <a:ext cx="588823" cy="625103"/>
            </a:xfrm>
            <a:custGeom>
              <a:avLst/>
              <a:gdLst/>
              <a:ahLst/>
              <a:cxnLst/>
              <a:rect l="l" t="t" r="r" b="b"/>
              <a:pathLst>
                <a:path w="588823" h="625103">
                  <a:moveTo>
                    <a:pt x="0" y="0"/>
                  </a:moveTo>
                  <a:lnTo>
                    <a:pt x="588822" y="0"/>
                  </a:lnTo>
                  <a:lnTo>
                    <a:pt x="588822" y="625102"/>
                  </a:lnTo>
                  <a:lnTo>
                    <a:pt x="0" y="625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36326">
              <a:off x="2476867" y="14509338"/>
              <a:ext cx="1566862" cy="1537484"/>
            </a:xfrm>
            <a:custGeom>
              <a:avLst/>
              <a:gdLst/>
              <a:ahLst/>
              <a:cxnLst/>
              <a:rect l="l" t="t" r="r" b="b"/>
              <a:pathLst>
                <a:path w="1566862" h="1537484">
                  <a:moveTo>
                    <a:pt x="0" y="0"/>
                  </a:moveTo>
                  <a:lnTo>
                    <a:pt x="1566862" y="0"/>
                  </a:lnTo>
                  <a:lnTo>
                    <a:pt x="1566862" y="1537484"/>
                  </a:lnTo>
                  <a:lnTo>
                    <a:pt x="0" y="1537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568642">
              <a:off x="10483670" y="4514747"/>
              <a:ext cx="701632" cy="875672"/>
            </a:xfrm>
            <a:custGeom>
              <a:avLst/>
              <a:gdLst/>
              <a:ahLst/>
              <a:cxnLst/>
              <a:rect l="l" t="t" r="r" b="b"/>
              <a:pathLst>
                <a:path w="701632" h="875672">
                  <a:moveTo>
                    <a:pt x="0" y="0"/>
                  </a:moveTo>
                  <a:lnTo>
                    <a:pt x="701632" y="0"/>
                  </a:lnTo>
                  <a:lnTo>
                    <a:pt x="701632" y="875672"/>
                  </a:lnTo>
                  <a:lnTo>
                    <a:pt x="0" y="875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4812915" y="14100551"/>
              <a:ext cx="3043133" cy="2858517"/>
            </a:xfrm>
            <a:custGeom>
              <a:avLst/>
              <a:gdLst/>
              <a:ahLst/>
              <a:cxnLst/>
              <a:rect l="l" t="t" r="r" b="b"/>
              <a:pathLst>
                <a:path w="3043133" h="2858517">
                  <a:moveTo>
                    <a:pt x="0" y="0"/>
                  </a:moveTo>
                  <a:lnTo>
                    <a:pt x="3043133" y="0"/>
                  </a:lnTo>
                  <a:lnTo>
                    <a:pt x="3043133" y="2858516"/>
                  </a:lnTo>
                  <a:lnTo>
                    <a:pt x="0" y="2858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478014">
              <a:off x="3630295" y="13229928"/>
              <a:ext cx="1623809" cy="1072061"/>
            </a:xfrm>
            <a:custGeom>
              <a:avLst/>
              <a:gdLst/>
              <a:ahLst/>
              <a:cxnLst/>
              <a:rect l="l" t="t" r="r" b="b"/>
              <a:pathLst>
                <a:path w="1623809" h="1072061">
                  <a:moveTo>
                    <a:pt x="0" y="0"/>
                  </a:moveTo>
                  <a:lnTo>
                    <a:pt x="1623809" y="0"/>
                  </a:lnTo>
                  <a:lnTo>
                    <a:pt x="1623809" y="1072060"/>
                  </a:lnTo>
                  <a:lnTo>
                    <a:pt x="0" y="107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7816788" y="15516049"/>
              <a:ext cx="2599577" cy="1056372"/>
            </a:xfrm>
            <a:custGeom>
              <a:avLst/>
              <a:gdLst/>
              <a:ahLst/>
              <a:cxnLst/>
              <a:rect l="l" t="t" r="r" b="b"/>
              <a:pathLst>
                <a:path w="2599577" h="1056372">
                  <a:moveTo>
                    <a:pt x="0" y="0"/>
                  </a:moveTo>
                  <a:lnTo>
                    <a:pt x="2599577" y="0"/>
                  </a:lnTo>
                  <a:lnTo>
                    <a:pt x="2599577" y="1056372"/>
                  </a:lnTo>
                  <a:lnTo>
                    <a:pt x="0" y="1056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815782">
              <a:off x="1157760" y="11354050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1468366">
              <a:off x="20554866" y="15501474"/>
              <a:ext cx="2221882" cy="2141895"/>
            </a:xfrm>
            <a:custGeom>
              <a:avLst/>
              <a:gdLst/>
              <a:ahLst/>
              <a:cxnLst/>
              <a:rect l="l" t="t" r="r" b="b"/>
              <a:pathLst>
                <a:path w="2221882" h="2141895">
                  <a:moveTo>
                    <a:pt x="0" y="0"/>
                  </a:moveTo>
                  <a:lnTo>
                    <a:pt x="2221882" y="0"/>
                  </a:lnTo>
                  <a:lnTo>
                    <a:pt x="2221882" y="2141894"/>
                  </a:lnTo>
                  <a:lnTo>
                    <a:pt x="0" y="2141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180993">
              <a:off x="25674272" y="15138228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4" y="0"/>
                  </a:lnTo>
                  <a:lnTo>
                    <a:pt x="1555574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1250234">
              <a:off x="8449442" y="14201933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0687970" y="14838214"/>
              <a:ext cx="2292654" cy="1292484"/>
            </a:xfrm>
            <a:custGeom>
              <a:avLst/>
              <a:gdLst/>
              <a:ahLst/>
              <a:cxnLst/>
              <a:rect l="l" t="t" r="r" b="b"/>
              <a:pathLst>
                <a:path w="2292654" h="1292484">
                  <a:moveTo>
                    <a:pt x="0" y="0"/>
                  </a:moveTo>
                  <a:lnTo>
                    <a:pt x="2292654" y="0"/>
                  </a:lnTo>
                  <a:lnTo>
                    <a:pt x="2292654" y="1292484"/>
                  </a:lnTo>
                  <a:lnTo>
                    <a:pt x="0" y="1292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9672387" y="14581638"/>
              <a:ext cx="493212" cy="627610"/>
            </a:xfrm>
            <a:custGeom>
              <a:avLst/>
              <a:gdLst/>
              <a:ahLst/>
              <a:cxnLst/>
              <a:rect l="l" t="t" r="r" b="b"/>
              <a:pathLst>
                <a:path w="493212" h="627610">
                  <a:moveTo>
                    <a:pt x="0" y="0"/>
                  </a:moveTo>
                  <a:lnTo>
                    <a:pt x="493212" y="0"/>
                  </a:lnTo>
                  <a:lnTo>
                    <a:pt x="493212" y="627611"/>
                  </a:lnTo>
                  <a:lnTo>
                    <a:pt x="0" y="627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3285963" y="9156739"/>
              <a:ext cx="555747" cy="539075"/>
            </a:xfrm>
            <a:custGeom>
              <a:avLst/>
              <a:gdLst/>
              <a:ahLst/>
              <a:cxnLst/>
              <a:rect l="l" t="t" r="r" b="b"/>
              <a:pathLst>
                <a:path w="555747" h="539075">
                  <a:moveTo>
                    <a:pt x="0" y="0"/>
                  </a:moveTo>
                  <a:lnTo>
                    <a:pt x="555747" y="0"/>
                  </a:lnTo>
                  <a:lnTo>
                    <a:pt x="555747" y="539075"/>
                  </a:lnTo>
                  <a:lnTo>
                    <a:pt x="0" y="539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12097464" y="14170569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6"/>
                  </a:lnTo>
                  <a:lnTo>
                    <a:pt x="0" y="133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 rot="760792">
              <a:off x="1499946" y="9009767"/>
              <a:ext cx="1503090" cy="2511041"/>
            </a:xfrm>
            <a:custGeom>
              <a:avLst/>
              <a:gdLst/>
              <a:ahLst/>
              <a:cxnLst/>
              <a:rect l="l" t="t" r="r" b="b"/>
              <a:pathLst>
                <a:path w="1503090" h="2511041">
                  <a:moveTo>
                    <a:pt x="0" y="0"/>
                  </a:moveTo>
                  <a:lnTo>
                    <a:pt x="1503090" y="0"/>
                  </a:lnTo>
                  <a:lnTo>
                    <a:pt x="1503090" y="2511041"/>
                  </a:lnTo>
                  <a:lnTo>
                    <a:pt x="0" y="2511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3565" b="-356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 rot="993026">
              <a:off x="2179420" y="6828925"/>
              <a:ext cx="2161756" cy="1772640"/>
            </a:xfrm>
            <a:custGeom>
              <a:avLst/>
              <a:gdLst/>
              <a:ahLst/>
              <a:cxnLst/>
              <a:rect l="l" t="t" r="r" b="b"/>
              <a:pathLst>
                <a:path w="2161756" h="1772640">
                  <a:moveTo>
                    <a:pt x="0" y="0"/>
                  </a:moveTo>
                  <a:lnTo>
                    <a:pt x="2161756" y="0"/>
                  </a:lnTo>
                  <a:lnTo>
                    <a:pt x="2161756" y="1772640"/>
                  </a:lnTo>
                  <a:lnTo>
                    <a:pt x="0" y="1772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 rot="2403428">
              <a:off x="3833491" y="9264834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 rot="-1625990">
              <a:off x="337315" y="4846891"/>
              <a:ext cx="2585667" cy="2104087"/>
            </a:xfrm>
            <a:custGeom>
              <a:avLst/>
              <a:gdLst/>
              <a:ahLst/>
              <a:cxnLst/>
              <a:rect l="l" t="t" r="r" b="b"/>
              <a:pathLst>
                <a:path w="2585667" h="2104087">
                  <a:moveTo>
                    <a:pt x="0" y="0"/>
                  </a:moveTo>
                  <a:lnTo>
                    <a:pt x="2585668" y="0"/>
                  </a:lnTo>
                  <a:lnTo>
                    <a:pt x="2585668" y="2104087"/>
                  </a:lnTo>
                  <a:lnTo>
                    <a:pt x="0" y="2104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 rot="-1180993">
              <a:off x="3527303" y="11044767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4" y="0"/>
                  </a:lnTo>
                  <a:lnTo>
                    <a:pt x="1555574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3423468" y="5486400"/>
              <a:ext cx="588823" cy="625103"/>
            </a:xfrm>
            <a:custGeom>
              <a:avLst/>
              <a:gdLst/>
              <a:ahLst/>
              <a:cxnLst/>
              <a:rect l="l" t="t" r="r" b="b"/>
              <a:pathLst>
                <a:path w="588823" h="625103">
                  <a:moveTo>
                    <a:pt x="0" y="0"/>
                  </a:moveTo>
                  <a:lnTo>
                    <a:pt x="588822" y="0"/>
                  </a:lnTo>
                  <a:lnTo>
                    <a:pt x="588822" y="625103"/>
                  </a:lnTo>
                  <a:lnTo>
                    <a:pt x="0" y="625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 rot="1267015">
              <a:off x="4957093" y="2324640"/>
              <a:ext cx="2442789" cy="2940758"/>
            </a:xfrm>
            <a:custGeom>
              <a:avLst/>
              <a:gdLst/>
              <a:ahLst/>
              <a:cxnLst/>
              <a:rect l="l" t="t" r="r" b="b"/>
              <a:pathLst>
                <a:path w="2442789" h="2940758">
                  <a:moveTo>
                    <a:pt x="0" y="0"/>
                  </a:moveTo>
                  <a:lnTo>
                    <a:pt x="2442790" y="0"/>
                  </a:lnTo>
                  <a:lnTo>
                    <a:pt x="2442790" y="2940758"/>
                  </a:lnTo>
                  <a:lnTo>
                    <a:pt x="0" y="2940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 rot="-1225671">
              <a:off x="7723176" y="3467082"/>
              <a:ext cx="1748971" cy="1462542"/>
            </a:xfrm>
            <a:custGeom>
              <a:avLst/>
              <a:gdLst/>
              <a:ahLst/>
              <a:cxnLst/>
              <a:rect l="l" t="t" r="r" b="b"/>
              <a:pathLst>
                <a:path w="1748971" h="1462542">
                  <a:moveTo>
                    <a:pt x="0" y="0"/>
                  </a:moveTo>
                  <a:lnTo>
                    <a:pt x="1748972" y="0"/>
                  </a:lnTo>
                  <a:lnTo>
                    <a:pt x="1748972" y="1462542"/>
                  </a:lnTo>
                  <a:lnTo>
                    <a:pt x="0" y="1462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 rot="-1852674">
              <a:off x="4483807" y="5312847"/>
              <a:ext cx="998417" cy="972209"/>
            </a:xfrm>
            <a:custGeom>
              <a:avLst/>
              <a:gdLst/>
              <a:ahLst/>
              <a:cxnLst/>
              <a:rect l="l" t="t" r="r" b="b"/>
              <a:pathLst>
                <a:path w="998417" h="972209">
                  <a:moveTo>
                    <a:pt x="0" y="0"/>
                  </a:moveTo>
                  <a:lnTo>
                    <a:pt x="998417" y="0"/>
                  </a:lnTo>
                  <a:lnTo>
                    <a:pt x="998417" y="972209"/>
                  </a:lnTo>
                  <a:lnTo>
                    <a:pt x="0" y="972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TextBox 49"/>
          <p:cNvSpPr txBox="1">
            <a:spLocks noGrp="1"/>
          </p:cNvSpPr>
          <p:nvPr>
            <p:ph type="title" idx="4294967295"/>
          </p:nvPr>
        </p:nvSpPr>
        <p:spPr>
          <a:xfrm>
            <a:off x="3510117" y="3781387"/>
            <a:ext cx="10750107" cy="122515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9" b="0" i="0" u="none" strike="noStrike" kern="1200" cap="none" spc="0" normalizeH="0" baseline="0" noProof="0" dirty="0" err="1">
                <a:ln>
                  <a:noFill/>
                </a:ln>
                <a:solidFill>
                  <a:srgbClr val="AD795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有疑问</a:t>
            </a:r>
            <a:r>
              <a:rPr kumimoji="0" lang="en-US" sz="9099" b="0" i="0" u="none" strike="noStrike" kern="1200" cap="none" spc="0" normalizeH="0" baseline="0" noProof="0" dirty="0">
                <a:ln>
                  <a:noFill/>
                </a:ln>
                <a:solidFill>
                  <a:srgbClr val="AD795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？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768946" y="5583949"/>
            <a:ext cx="10750107" cy="140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8"/>
              </a:lnSpc>
            </a:pPr>
            <a:r>
              <a:rPr lang="en-US" sz="5299" u="sng">
                <a:solidFill>
                  <a:srgbClr val="0097B2"/>
                </a:solidFill>
                <a:latin typeface="Fredoka"/>
                <a:ea typeface="Fredoka"/>
                <a:cs typeface="Fredoka"/>
                <a:sym typeface="Fredoka"/>
              </a:rPr>
              <a:t>Olivia.Palmer@Mass.gov </a:t>
            </a:r>
          </a:p>
          <a:p>
            <a:pPr algn="ctr">
              <a:lnSpc>
                <a:spcPts val="5458"/>
              </a:lnSpc>
            </a:pPr>
            <a:r>
              <a:rPr lang="en-US" sz="5299" u="sng">
                <a:solidFill>
                  <a:srgbClr val="0097B2"/>
                </a:solidFill>
                <a:latin typeface="Fredoka"/>
                <a:ea typeface="Fredoka"/>
                <a:cs typeface="Fredoka"/>
                <a:sym typeface="Fredoka"/>
              </a:rPr>
              <a:t>857-278-4908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32968" y="9258300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830315" y="4542568"/>
            <a:ext cx="5812409" cy="5590481"/>
          </a:xfrm>
          <a:custGeom>
            <a:avLst/>
            <a:gdLst/>
            <a:ahLst/>
            <a:cxnLst/>
            <a:rect l="l" t="t" r="r" b="b"/>
            <a:pathLst>
              <a:path w="5812409" h="5590481">
                <a:moveTo>
                  <a:pt x="0" y="0"/>
                </a:moveTo>
                <a:lnTo>
                  <a:pt x="5812409" y="0"/>
                </a:lnTo>
                <a:lnTo>
                  <a:pt x="5812409" y="5590480"/>
                </a:lnTo>
                <a:lnTo>
                  <a:pt x="0" y="55904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1028700" y="1410421"/>
            <a:ext cx="13465347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我可以联系谁获取语言服务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？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955912" y="2741693"/>
            <a:ext cx="11612899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MDAR 指定了一名语言无障碍协调员（LAC）……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955912" y="4042315"/>
            <a:ext cx="14376176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内部环境正义协调员：</a:t>
            </a: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 Olivia.Palmer@Mass.gov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692275" y="5353559"/>
            <a:ext cx="11612899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您还可以联系 MDAR 的环境正义团队：</a:t>
            </a:r>
          </a:p>
          <a:p>
            <a:pPr algn="l">
              <a:lnSpc>
                <a:spcPts val="4325"/>
              </a:lnSpc>
            </a:pPr>
            <a:endParaRPr lang="en-US" sz="4199">
              <a:solidFill>
                <a:srgbClr val="71291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955912" y="6110987"/>
            <a:ext cx="12831464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食品与气候公平主任：</a:t>
            </a: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 Rebecca.Davidson@Mass.gov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955912" y="7411340"/>
            <a:ext cx="14376176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环境正义外联协调员：</a:t>
            </a: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 Dimple.J.Rana@Mass.gov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70550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1537" y="3506138"/>
            <a:ext cx="4813067" cy="6552442"/>
          </a:xfrm>
          <a:custGeom>
            <a:avLst/>
            <a:gdLst/>
            <a:ahLst/>
            <a:cxnLst/>
            <a:rect l="l" t="t" r="r" b="b"/>
            <a:pathLst>
              <a:path w="4813067" h="6552442">
                <a:moveTo>
                  <a:pt x="0" y="0"/>
                </a:moveTo>
                <a:lnTo>
                  <a:pt x="4813067" y="0"/>
                </a:lnTo>
                <a:lnTo>
                  <a:pt x="4813067" y="6552442"/>
                </a:lnTo>
                <a:lnTo>
                  <a:pt x="0" y="655244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>
            <a:spLocks noGrp="1"/>
          </p:cNvSpPr>
          <p:nvPr>
            <p:ph type="title" idx="4294967295"/>
          </p:nvPr>
        </p:nvSpPr>
        <p:spPr>
          <a:xfrm>
            <a:off x="3384579" y="1143000"/>
            <a:ext cx="13420026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我们目前的进展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666257" y="2249055"/>
            <a:ext cx="11612899" cy="385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翻译/口译规范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员工培训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预翻译材料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MDAR 农贸市场西班牙语课程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无障碍服务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34840" y="-2327676"/>
            <a:ext cx="8337808" cy="10459726"/>
            <a:chOff x="0" y="0"/>
            <a:chExt cx="11117077" cy="13946302"/>
          </a:xfrm>
        </p:grpSpPr>
        <p:sp>
          <p:nvSpPr>
            <p:cNvPr id="3" name="Freeform 3"/>
            <p:cNvSpPr/>
            <p:nvPr/>
          </p:nvSpPr>
          <p:spPr>
            <a:xfrm rot="6322007">
              <a:off x="2233314" y="1287518"/>
              <a:ext cx="8358007" cy="7461421"/>
            </a:xfrm>
            <a:custGeom>
              <a:avLst/>
              <a:gdLst/>
              <a:ahLst/>
              <a:cxnLst/>
              <a:rect l="l" t="t" r="r" b="b"/>
              <a:pathLst>
                <a:path w="8358007" h="7461421">
                  <a:moveTo>
                    <a:pt x="0" y="0"/>
                  </a:moveTo>
                  <a:lnTo>
                    <a:pt x="8358008" y="0"/>
                  </a:lnTo>
                  <a:lnTo>
                    <a:pt x="8358008" y="7461421"/>
                  </a:lnTo>
                  <a:lnTo>
                    <a:pt x="0" y="7461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8542992">
              <a:off x="1311211" y="5453919"/>
              <a:ext cx="7606077" cy="6886957"/>
            </a:xfrm>
            <a:custGeom>
              <a:avLst/>
              <a:gdLst/>
              <a:ahLst/>
              <a:cxnLst/>
              <a:rect l="l" t="t" r="r" b="b"/>
              <a:pathLst>
                <a:path w="7606077" h="6886957">
                  <a:moveTo>
                    <a:pt x="0" y="0"/>
                  </a:moveTo>
                  <a:lnTo>
                    <a:pt x="7606076" y="0"/>
                  </a:lnTo>
                  <a:lnTo>
                    <a:pt x="7606076" y="6886956"/>
                  </a:lnTo>
                  <a:lnTo>
                    <a:pt x="0" y="6886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737532">
              <a:off x="5377128" y="5276016"/>
              <a:ext cx="1628274" cy="2203911"/>
            </a:xfrm>
            <a:custGeom>
              <a:avLst/>
              <a:gdLst/>
              <a:ahLst/>
              <a:cxnLst/>
              <a:rect l="l" t="t" r="r" b="b"/>
              <a:pathLst>
                <a:path w="1628274" h="2203911">
                  <a:moveTo>
                    <a:pt x="0" y="0"/>
                  </a:moveTo>
                  <a:lnTo>
                    <a:pt x="1628274" y="0"/>
                  </a:lnTo>
                  <a:lnTo>
                    <a:pt x="1628274" y="2203911"/>
                  </a:lnTo>
                  <a:lnTo>
                    <a:pt x="0" y="2203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233557">
              <a:off x="7743262" y="6968001"/>
              <a:ext cx="1673858" cy="1613599"/>
            </a:xfrm>
            <a:custGeom>
              <a:avLst/>
              <a:gdLst/>
              <a:ahLst/>
              <a:cxnLst/>
              <a:rect l="l" t="t" r="r" b="b"/>
              <a:pathLst>
                <a:path w="1673858" h="1613599">
                  <a:moveTo>
                    <a:pt x="0" y="0"/>
                  </a:moveTo>
                  <a:lnTo>
                    <a:pt x="1673858" y="0"/>
                  </a:lnTo>
                  <a:lnTo>
                    <a:pt x="1673858" y="1613599"/>
                  </a:lnTo>
                  <a:lnTo>
                    <a:pt x="0" y="161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760898">
              <a:off x="5823472" y="3801816"/>
              <a:ext cx="1177692" cy="1468685"/>
            </a:xfrm>
            <a:custGeom>
              <a:avLst/>
              <a:gdLst/>
              <a:ahLst/>
              <a:cxnLst/>
              <a:rect l="l" t="t" r="r" b="b"/>
              <a:pathLst>
                <a:path w="1177692" h="1468685">
                  <a:moveTo>
                    <a:pt x="0" y="0"/>
                  </a:moveTo>
                  <a:lnTo>
                    <a:pt x="1177692" y="0"/>
                  </a:lnTo>
                  <a:lnTo>
                    <a:pt x="1177692" y="1468685"/>
                  </a:lnTo>
                  <a:lnTo>
                    <a:pt x="0" y="1468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1023716">
              <a:off x="8042658" y="288169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3655776">
              <a:off x="8083591" y="418770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6064190">
              <a:off x="4921264" y="304379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8" y="0"/>
                  </a:lnTo>
                  <a:lnTo>
                    <a:pt x="715688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653761">
              <a:off x="7155394" y="361852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2790955">
              <a:off x="9150794" y="2824830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742188">
              <a:off x="2585500" y="7871815"/>
              <a:ext cx="6208566" cy="5473013"/>
            </a:xfrm>
            <a:custGeom>
              <a:avLst/>
              <a:gdLst/>
              <a:ahLst/>
              <a:cxnLst/>
              <a:rect l="l" t="t" r="r" b="b"/>
              <a:pathLst>
                <a:path w="6208566" h="5473013">
                  <a:moveTo>
                    <a:pt x="0" y="0"/>
                  </a:moveTo>
                  <a:lnTo>
                    <a:pt x="6208566" y="0"/>
                  </a:lnTo>
                  <a:lnTo>
                    <a:pt x="6208566" y="5473013"/>
                  </a:lnTo>
                  <a:lnTo>
                    <a:pt x="0" y="547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2023592">
              <a:off x="6246876" y="8152334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753312">
              <a:off x="6704618" y="6485710"/>
              <a:ext cx="908072" cy="1628829"/>
            </a:xfrm>
            <a:custGeom>
              <a:avLst/>
              <a:gdLst/>
              <a:ahLst/>
              <a:cxnLst/>
              <a:rect l="l" t="t" r="r" b="b"/>
              <a:pathLst>
                <a:path w="908072" h="1628829">
                  <a:moveTo>
                    <a:pt x="0" y="0"/>
                  </a:moveTo>
                  <a:lnTo>
                    <a:pt x="908073" y="0"/>
                  </a:lnTo>
                  <a:lnTo>
                    <a:pt x="908073" y="1628830"/>
                  </a:lnTo>
                  <a:lnTo>
                    <a:pt x="0" y="1628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727320">
              <a:off x="6265220" y="2703118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2" y="0"/>
                  </a:lnTo>
                  <a:lnTo>
                    <a:pt x="755962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944995">
              <a:off x="4860193" y="4169936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8"/>
                  </a:lnTo>
                  <a:lnTo>
                    <a:pt x="0" y="961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8100000">
              <a:off x="4702865" y="5519863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18957" y="-105145"/>
            <a:ext cx="9138085" cy="12908433"/>
            <a:chOff x="0" y="0"/>
            <a:chExt cx="12184114" cy="17211244"/>
          </a:xfrm>
        </p:grpSpPr>
        <p:sp>
          <p:nvSpPr>
            <p:cNvPr id="23" name="Freeform 23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912841">
              <a:off x="3064082" y="9088092"/>
              <a:ext cx="3933881" cy="3363468"/>
            </a:xfrm>
            <a:custGeom>
              <a:avLst/>
              <a:gdLst/>
              <a:ahLst/>
              <a:cxnLst/>
              <a:rect l="l" t="t" r="r" b="b"/>
              <a:pathLst>
                <a:path w="3933881" h="3363468">
                  <a:moveTo>
                    <a:pt x="0" y="0"/>
                  </a:moveTo>
                  <a:lnTo>
                    <a:pt x="3933881" y="0"/>
                  </a:lnTo>
                  <a:lnTo>
                    <a:pt x="3933881" y="3363468"/>
                  </a:lnTo>
                  <a:lnTo>
                    <a:pt x="0" y="3363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18957" y="3525379"/>
            <a:ext cx="3034277" cy="6761621"/>
          </a:xfrm>
          <a:custGeom>
            <a:avLst/>
            <a:gdLst/>
            <a:ahLst/>
            <a:cxnLst/>
            <a:rect l="l" t="t" r="r" b="b"/>
            <a:pathLst>
              <a:path w="3034277" h="6761621">
                <a:moveTo>
                  <a:pt x="3034278" y="0"/>
                </a:moveTo>
                <a:lnTo>
                  <a:pt x="0" y="0"/>
                </a:lnTo>
                <a:lnTo>
                  <a:pt x="0" y="6761621"/>
                </a:lnTo>
                <a:lnTo>
                  <a:pt x="3034278" y="6761621"/>
                </a:lnTo>
                <a:lnTo>
                  <a:pt x="3034278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>
            <a:spLocks noGrp="1"/>
          </p:cNvSpPr>
          <p:nvPr>
            <p:ph type="title" idx="4294967295"/>
          </p:nvPr>
        </p:nvSpPr>
        <p:spPr>
          <a:xfrm>
            <a:off x="2791209" y="1094979"/>
            <a:ext cx="12810374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我如何申请语言服务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？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791209" y="2840275"/>
            <a:ext cx="7659845" cy="172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64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选项 1：填写我们的在线表格</a:t>
            </a:r>
          </a:p>
        </p:txBody>
      </p:sp>
      <p:sp>
        <p:nvSpPr>
          <p:cNvPr id="38" name="Freeform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65973" y="5143500"/>
            <a:ext cx="8058324" cy="4755594"/>
          </a:xfrm>
          <a:custGeom>
            <a:avLst/>
            <a:gdLst/>
            <a:ahLst/>
            <a:cxnLst/>
            <a:rect l="l" t="t" r="r" b="b"/>
            <a:pathLst>
              <a:path w="8058324" h="4755594">
                <a:moveTo>
                  <a:pt x="0" y="0"/>
                </a:moveTo>
                <a:lnTo>
                  <a:pt x="8058324" y="0"/>
                </a:lnTo>
                <a:lnTo>
                  <a:pt x="8058324" y="4755594"/>
                </a:lnTo>
                <a:lnTo>
                  <a:pt x="0" y="475559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Picture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11375" y="2194527"/>
            <a:ext cx="4262816" cy="42628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65936" y="4537132"/>
            <a:ext cx="6174355" cy="5749868"/>
          </a:xfrm>
          <a:custGeom>
            <a:avLst/>
            <a:gdLst/>
            <a:ahLst/>
            <a:cxnLst/>
            <a:rect l="l" t="t" r="r" b="b"/>
            <a:pathLst>
              <a:path w="6174355" h="5749868">
                <a:moveTo>
                  <a:pt x="0" y="0"/>
                </a:moveTo>
                <a:lnTo>
                  <a:pt x="6174355" y="0"/>
                </a:lnTo>
                <a:lnTo>
                  <a:pt x="6174355" y="5749868"/>
                </a:lnTo>
                <a:lnTo>
                  <a:pt x="0" y="57498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448926" y="1143000"/>
            <a:ext cx="12074189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选项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2：联系任何 MDAR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员工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150304" y="2435314"/>
            <a:ext cx="4597244" cy="308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电子邮件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电话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亲自咨询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其他方式!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410838" y="3140165"/>
            <a:ext cx="10154589" cy="385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请确保提供以下信息...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需要的语言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需要翻译的文件 或 需要口译服务的活动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您的联系方式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81343" y="-2139829"/>
            <a:ext cx="6893866" cy="8488960"/>
            <a:chOff x="0" y="0"/>
            <a:chExt cx="9191822" cy="11318613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1528214">
              <a:off x="3066518" y="3506478"/>
              <a:ext cx="2220029" cy="3973206"/>
            </a:xfrm>
            <a:custGeom>
              <a:avLst/>
              <a:gdLst/>
              <a:ahLst/>
              <a:cxnLst/>
              <a:rect l="l" t="t" r="r" b="b"/>
              <a:pathLst>
                <a:path w="2220029" h="3973206">
                  <a:moveTo>
                    <a:pt x="0" y="0"/>
                  </a:moveTo>
                  <a:lnTo>
                    <a:pt x="2220029" y="0"/>
                  </a:lnTo>
                  <a:lnTo>
                    <a:pt x="2220029" y="3973206"/>
                  </a:lnTo>
                  <a:lnTo>
                    <a:pt x="0" y="397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1182141">
              <a:off x="3717902" y="6590701"/>
              <a:ext cx="917262" cy="1652724"/>
            </a:xfrm>
            <a:custGeom>
              <a:avLst/>
              <a:gdLst/>
              <a:ahLst/>
              <a:cxnLst/>
              <a:rect l="l" t="t" r="r" b="b"/>
              <a:pathLst>
                <a:path w="917262" h="1652724">
                  <a:moveTo>
                    <a:pt x="0" y="0"/>
                  </a:moveTo>
                  <a:lnTo>
                    <a:pt x="917262" y="0"/>
                  </a:lnTo>
                  <a:lnTo>
                    <a:pt x="917262" y="1652725"/>
                  </a:lnTo>
                  <a:lnTo>
                    <a:pt x="0" y="1652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2564189">
              <a:off x="4214308" y="8232631"/>
              <a:ext cx="960426" cy="630279"/>
            </a:xfrm>
            <a:custGeom>
              <a:avLst/>
              <a:gdLst/>
              <a:ahLst/>
              <a:cxnLst/>
              <a:rect l="l" t="t" r="r" b="b"/>
              <a:pathLst>
                <a:path w="960426" h="630279">
                  <a:moveTo>
                    <a:pt x="0" y="0"/>
                  </a:moveTo>
                  <a:lnTo>
                    <a:pt x="960425" y="0"/>
                  </a:lnTo>
                  <a:lnTo>
                    <a:pt x="960425" y="630279"/>
                  </a:lnTo>
                  <a:lnTo>
                    <a:pt x="0" y="630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29677">
              <a:off x="3685053" y="9899252"/>
              <a:ext cx="826632" cy="904659"/>
            </a:xfrm>
            <a:custGeom>
              <a:avLst/>
              <a:gdLst/>
              <a:ahLst/>
              <a:cxnLst/>
              <a:rect l="l" t="t" r="r" b="b"/>
              <a:pathLst>
                <a:path w="826632" h="904659">
                  <a:moveTo>
                    <a:pt x="0" y="0"/>
                  </a:moveTo>
                  <a:lnTo>
                    <a:pt x="826632" y="0"/>
                  </a:lnTo>
                  <a:lnTo>
                    <a:pt x="826632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623800">
              <a:off x="3593094" y="9304244"/>
              <a:ext cx="433055" cy="421687"/>
            </a:xfrm>
            <a:custGeom>
              <a:avLst/>
              <a:gdLst/>
              <a:ahLst/>
              <a:cxnLst/>
              <a:rect l="l" t="t" r="r" b="b"/>
              <a:pathLst>
                <a:path w="433055" h="421687">
                  <a:moveTo>
                    <a:pt x="0" y="0"/>
                  </a:moveTo>
                  <a:lnTo>
                    <a:pt x="433055" y="0"/>
                  </a:lnTo>
                  <a:lnTo>
                    <a:pt x="433055" y="421687"/>
                  </a:lnTo>
                  <a:lnTo>
                    <a:pt x="0" y="421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3549923">
              <a:off x="3460675" y="8496316"/>
              <a:ext cx="433055" cy="421687"/>
            </a:xfrm>
            <a:custGeom>
              <a:avLst/>
              <a:gdLst/>
              <a:ahLst/>
              <a:cxnLst/>
              <a:rect l="l" t="t" r="r" b="b"/>
              <a:pathLst>
                <a:path w="433055" h="421687">
                  <a:moveTo>
                    <a:pt x="0" y="0"/>
                  </a:moveTo>
                  <a:lnTo>
                    <a:pt x="433055" y="0"/>
                  </a:lnTo>
                  <a:lnTo>
                    <a:pt x="433055" y="421687"/>
                  </a:lnTo>
                  <a:lnTo>
                    <a:pt x="0" y="421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10609">
              <a:off x="4499736" y="9220799"/>
              <a:ext cx="438152" cy="464883"/>
            </a:xfrm>
            <a:custGeom>
              <a:avLst/>
              <a:gdLst/>
              <a:ahLst/>
              <a:cxnLst/>
              <a:rect l="l" t="t" r="r" b="b"/>
              <a:pathLst>
                <a:path w="438152" h="464883">
                  <a:moveTo>
                    <a:pt x="0" y="0"/>
                  </a:moveTo>
                  <a:lnTo>
                    <a:pt x="438152" y="0"/>
                  </a:lnTo>
                  <a:lnTo>
                    <a:pt x="438152" y="464882"/>
                  </a:lnTo>
                  <a:lnTo>
                    <a:pt x="0" y="464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53725" y="8907053"/>
              <a:ext cx="408388" cy="396136"/>
            </a:xfrm>
            <a:custGeom>
              <a:avLst/>
              <a:gdLst/>
              <a:ahLst/>
              <a:cxnLst/>
              <a:rect l="l" t="t" r="r" b="b"/>
              <a:pathLst>
                <a:path w="408388" h="396136">
                  <a:moveTo>
                    <a:pt x="0" y="0"/>
                  </a:moveTo>
                  <a:lnTo>
                    <a:pt x="408388" y="0"/>
                  </a:lnTo>
                  <a:lnTo>
                    <a:pt x="408388" y="396136"/>
                  </a:lnTo>
                  <a:lnTo>
                    <a:pt x="0" y="396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00512"/>
            <a:ext cx="18753936" cy="2151983"/>
            <a:chOff x="0" y="0"/>
            <a:chExt cx="4939308" cy="5667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3851379"/>
            <a:ext cx="5711678" cy="6125124"/>
          </a:xfrm>
          <a:custGeom>
            <a:avLst/>
            <a:gdLst/>
            <a:ahLst/>
            <a:cxnLst/>
            <a:rect l="l" t="t" r="r" b="b"/>
            <a:pathLst>
              <a:path w="5711678" h="6125124">
                <a:moveTo>
                  <a:pt x="5711678" y="0"/>
                </a:moveTo>
                <a:lnTo>
                  <a:pt x="0" y="0"/>
                </a:lnTo>
                <a:lnTo>
                  <a:pt x="0" y="6125124"/>
                </a:lnTo>
                <a:lnTo>
                  <a:pt x="5711678" y="6125124"/>
                </a:lnTo>
                <a:lnTo>
                  <a:pt x="5711678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91764" y="4896670"/>
            <a:ext cx="8302466" cy="4979031"/>
          </a:xfrm>
          <a:custGeom>
            <a:avLst/>
            <a:gdLst/>
            <a:ahLst/>
            <a:cxnLst/>
            <a:rect l="l" t="t" r="r" b="b"/>
            <a:pathLst>
              <a:path w="8302466" h="4979031">
                <a:moveTo>
                  <a:pt x="0" y="0"/>
                </a:moveTo>
                <a:lnTo>
                  <a:pt x="8302466" y="0"/>
                </a:lnTo>
                <a:lnTo>
                  <a:pt x="8302466" y="4979032"/>
                </a:lnTo>
                <a:lnTo>
                  <a:pt x="0" y="49790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0696" b="-292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>
            <a:spLocks noGrp="1"/>
          </p:cNvSpPr>
          <p:nvPr>
            <p:ph type="title" idx="4294967295"/>
          </p:nvPr>
        </p:nvSpPr>
        <p:spPr>
          <a:xfrm>
            <a:off x="3214505" y="1002033"/>
            <a:ext cx="13656985" cy="25692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选项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3：对于需要在线注册的网络研讨会或活动…</a:t>
            </a:r>
          </a:p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99" b="0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711678" y="3063842"/>
            <a:ext cx="10350168" cy="8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7"/>
              </a:lnSpc>
            </a:pPr>
            <a:r>
              <a:rPr lang="en-US" sz="55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请在注册表上注明您的语言需求!</a:t>
            </a:r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361061" y="2723516"/>
            <a:ext cx="7020857" cy="9325340"/>
            <a:chOff x="0" y="0"/>
            <a:chExt cx="9361142" cy="12433787"/>
          </a:xfrm>
        </p:grpSpPr>
        <p:sp>
          <p:nvSpPr>
            <p:cNvPr id="21" name="Freeform 21"/>
            <p:cNvSpPr/>
            <p:nvPr/>
          </p:nvSpPr>
          <p:spPr>
            <a:xfrm rot="-4223576">
              <a:off x="616137" y="4984508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4126251" flipV="1">
              <a:off x="3596658" y="2767504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928387">
              <a:off x="4963071" y="4892090"/>
              <a:ext cx="959384" cy="2436531"/>
            </a:xfrm>
            <a:custGeom>
              <a:avLst/>
              <a:gdLst/>
              <a:ahLst/>
              <a:cxnLst/>
              <a:rect l="l" t="t" r="r" b="b"/>
              <a:pathLst>
                <a:path w="959384" h="2436531">
                  <a:moveTo>
                    <a:pt x="0" y="0"/>
                  </a:moveTo>
                  <a:lnTo>
                    <a:pt x="959384" y="0"/>
                  </a:lnTo>
                  <a:lnTo>
                    <a:pt x="959384" y="2436530"/>
                  </a:lnTo>
                  <a:lnTo>
                    <a:pt x="0" y="2436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108938">
              <a:off x="1279563" y="6814357"/>
              <a:ext cx="4309080" cy="3797377"/>
            </a:xfrm>
            <a:custGeom>
              <a:avLst/>
              <a:gdLst/>
              <a:ahLst/>
              <a:cxnLst/>
              <a:rect l="l" t="t" r="r" b="b"/>
              <a:pathLst>
                <a:path w="4309080" h="3797377">
                  <a:moveTo>
                    <a:pt x="0" y="0"/>
                  </a:moveTo>
                  <a:lnTo>
                    <a:pt x="4309080" y="0"/>
                  </a:lnTo>
                  <a:lnTo>
                    <a:pt x="4309080" y="3797377"/>
                  </a:lnTo>
                  <a:lnTo>
                    <a:pt x="0" y="3797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132484" flipH="1">
              <a:off x="4499119" y="230396"/>
              <a:ext cx="2027560" cy="3628743"/>
            </a:xfrm>
            <a:custGeom>
              <a:avLst/>
              <a:gdLst/>
              <a:ahLst/>
              <a:cxnLst/>
              <a:rect l="l" t="t" r="r" b="b"/>
              <a:pathLst>
                <a:path w="2027560" h="3628743">
                  <a:moveTo>
                    <a:pt x="2027561" y="0"/>
                  </a:moveTo>
                  <a:lnTo>
                    <a:pt x="0" y="0"/>
                  </a:lnTo>
                  <a:lnTo>
                    <a:pt x="0" y="3628743"/>
                  </a:lnTo>
                  <a:lnTo>
                    <a:pt x="2027561" y="3628743"/>
                  </a:lnTo>
                  <a:lnTo>
                    <a:pt x="2027561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798013">
              <a:off x="5251856" y="3137599"/>
              <a:ext cx="669569" cy="1451640"/>
            </a:xfrm>
            <a:custGeom>
              <a:avLst/>
              <a:gdLst/>
              <a:ahLst/>
              <a:cxnLst/>
              <a:rect l="l" t="t" r="r" b="b"/>
              <a:pathLst>
                <a:path w="669569" h="1451640">
                  <a:moveTo>
                    <a:pt x="0" y="0"/>
                  </a:moveTo>
                  <a:lnTo>
                    <a:pt x="669568" y="0"/>
                  </a:lnTo>
                  <a:lnTo>
                    <a:pt x="669568" y="1451640"/>
                  </a:lnTo>
                  <a:lnTo>
                    <a:pt x="0" y="1451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1993" y="2952508"/>
            <a:ext cx="15461829" cy="5519933"/>
          </a:xfrm>
          <a:custGeom>
            <a:avLst/>
            <a:gdLst/>
            <a:ahLst/>
            <a:cxnLst/>
            <a:rect l="l" t="t" r="r" b="b"/>
            <a:pathLst>
              <a:path w="15461829" h="5519933">
                <a:moveTo>
                  <a:pt x="0" y="0"/>
                </a:moveTo>
                <a:lnTo>
                  <a:pt x="15461829" y="0"/>
                </a:lnTo>
                <a:lnTo>
                  <a:pt x="15461829" y="5519933"/>
                </a:lnTo>
                <a:lnTo>
                  <a:pt x="0" y="551993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>
            <a:spLocks noGrp="1"/>
          </p:cNvSpPr>
          <p:nvPr>
            <p:ph type="title" idx="4294967295"/>
          </p:nvPr>
        </p:nvSpPr>
        <p:spPr>
          <a:xfrm>
            <a:off x="4448926" y="847181"/>
            <a:ext cx="8518628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提醒：所有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Mass.Gov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页面均可自动翻译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。</a:t>
            </a:r>
          </a:p>
        </p:txBody>
      </p:sp>
      <p:grpSp>
        <p:nvGrpSpPr>
          <p:cNvPr id="21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2" name="Freeform 22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36903" y="3469397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2"/>
                </a:lnTo>
                <a:lnTo>
                  <a:pt x="0" y="65848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3691821" y="1794707"/>
            <a:ext cx="13514294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收到请求后，我们会怎么做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？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86058" y="3163496"/>
            <a:ext cx="10745795" cy="2314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AutoNum type="arabicPeriod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MDAR 的语言无障碍协调员（LAC）将评估是否可以通过州级合同的供应商提供服务。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325</Words>
  <Application>Microsoft Office PowerPoint</Application>
  <PresentationFormat>Custom</PresentationFormat>
  <Paragraphs>80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Poppins</vt:lpstr>
      <vt:lpstr>Arial</vt:lpstr>
      <vt:lpstr>Poppins Italics</vt:lpstr>
      <vt:lpstr>Fredoka</vt:lpstr>
      <vt:lpstr>Calibri</vt:lpstr>
      <vt:lpstr>Poppins Bold</vt:lpstr>
      <vt:lpstr>Office Theme</vt:lpstr>
      <vt:lpstr>语言无障碍服务</vt:lpstr>
      <vt:lpstr>MDAR 眼中的环境正义是什么？</vt:lpstr>
      <vt:lpstr>我可以联系谁获取语言服务？</vt:lpstr>
      <vt:lpstr>我们目前的进展?</vt:lpstr>
      <vt:lpstr>我如何申请语言服务？</vt:lpstr>
      <vt:lpstr>选项 2：联系任何 MDAR 员工 </vt:lpstr>
      <vt:lpstr>选项 3：对于需要在线注册的网络研讨会或活动… </vt:lpstr>
      <vt:lpstr>提醒：所有 Mass.Gov 页面均可自动翻译。</vt:lpstr>
      <vt:lpstr>收到请求后，我们会怎么做？</vt:lpstr>
      <vt:lpstr>2. MDAR 的语言无障碍协调员（LAC）将及时确保语言服务。 </vt:lpstr>
      <vt:lpstr>所有语言服务都是按需提供的吗？</vt:lpstr>
      <vt:lpstr>这些重要文件包括… </vt:lpstr>
      <vt:lpstr>“我会说” —— 语言服务信息</vt:lpstr>
      <vt:lpstr>马萨诸塞州动物基金资源 —— 为马萨诸塞州的动物提供支持，包括绝育/节育凭证。 </vt:lpstr>
      <vt:lpstr>蚊虫防护资源 —— 了解保护自己免受蚊虫侵害的相关措施。</vt:lpstr>
      <vt:lpstr>...以及更多内容！</vt:lpstr>
      <vt:lpstr>MDAR 如何确保责任落实？</vt:lpstr>
      <vt:lpstr>该语言无障碍计划包括：</vt:lpstr>
      <vt:lpstr>员工如何接受培训？</vt:lpstr>
      <vt:lpstr>部分 MDAR 员工还完成了 MDAR 资助的西班牙语课程，并与农贸市场经理一同学习！ </vt:lpstr>
      <vt:lpstr>如何申请无障碍服务？</vt:lpstr>
      <vt:lpstr>有疑问？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Simplified Chinese - Lang Access External Webinar</dc:title>
  <cp:lastModifiedBy>Palmer, Olivia (AGR)</cp:lastModifiedBy>
  <cp:revision>2</cp:revision>
  <dcterms:created xsi:type="dcterms:W3CDTF">2006-08-16T00:00:00Z</dcterms:created>
  <dcterms:modified xsi:type="dcterms:W3CDTF">2025-07-14T17:37:07Z</dcterms:modified>
  <dc:identifier>DAGgm5ZMI1M</dc:identifier>
</cp:coreProperties>
</file>