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-1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4005752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语言无障碍服务</a:t>
            </a:r>
            <a:endParaRPr kumimoji="0" lang="en-US" sz="12059" b="0" i="0" u="none" strike="noStrike" kern="1200" cap="none" spc="506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83607" y="5661994"/>
            <a:ext cx="10750107" cy="714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马萨诸塞州农业资源部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991022" y="619453"/>
            <a:ext cx="9028278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MDAR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的语言无障碍协调员（LAC）将及时确保语言服务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99" b="1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271273" y="2996583"/>
            <a:ext cx="11279518" cy="339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请注意...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翻译服务 可能需要 5-7 个工作日才能完成并返回给申请人。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电话口译 可在 1-2 个工作日内安排。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现场口译 可能需要最多 14 天 才能安排妥当。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991022" y="7408966"/>
            <a:ext cx="9326899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 请尽早提交语言服务请求!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45472" y="847181"/>
            <a:ext cx="1351429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所有语言服务都是按需提供的吗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1409973" y="1875733"/>
            <a:ext cx="5480741" cy="238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不是！</a:t>
            </a:r>
          </a:p>
          <a:p>
            <a:pPr algn="l">
              <a:lnSpc>
                <a:spcPts val="9269"/>
              </a:lnSpc>
            </a:pPr>
            <a:endParaRPr lang="en-US" sz="8999">
              <a:solidFill>
                <a:srgbClr val="712917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3718468" y="3171758"/>
            <a:ext cx="12795313" cy="2044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我们致力于确保非英语使用者能够与英语使用者一样，获取了解 MDAR 计划和服务 所需的重要文件。</a:t>
            </a:r>
          </a:p>
          <a:p>
            <a:pPr algn="l">
              <a:lnSpc>
                <a:spcPts val="5364"/>
              </a:lnSpc>
            </a:pPr>
            <a:endParaRPr lang="en-US" sz="36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5143500"/>
            <a:ext cx="10041597" cy="2528956"/>
            <a:chOff x="0" y="0"/>
            <a:chExt cx="2644700" cy="66606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666062"/>
            </a:xfrm>
            <a:custGeom>
              <a:avLst/>
              <a:gdLst/>
              <a:ahLst/>
              <a:cxnLst/>
              <a:rect l="l" t="t" r="r" b="b"/>
              <a:pathLst>
                <a:path w="2644700" h="666062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22116"/>
                  </a:lnTo>
                  <a:cubicBezTo>
                    <a:pt x="2644700" y="633772"/>
                    <a:pt x="2640070" y="644949"/>
                    <a:pt x="2631829" y="653191"/>
                  </a:cubicBezTo>
                  <a:cubicBezTo>
                    <a:pt x="2623587" y="661432"/>
                    <a:pt x="2612410" y="666062"/>
                    <a:pt x="2600754" y="666062"/>
                  </a:cubicBezTo>
                  <a:lnTo>
                    <a:pt x="43946" y="666062"/>
                  </a:lnTo>
                  <a:cubicBezTo>
                    <a:pt x="32291" y="666062"/>
                    <a:pt x="21113" y="661432"/>
                    <a:pt x="12872" y="653191"/>
                  </a:cubicBezTo>
                  <a:cubicBezTo>
                    <a:pt x="4630" y="644949"/>
                    <a:pt x="0" y="633772"/>
                    <a:pt x="0" y="622116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23212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这些 重要文件 可在 MDAR 官网 获取，并提供 印刷版，覆盖马萨诸塞州最常用的 前 10 种语言。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028700" y="538162"/>
            <a:ext cx="13662416" cy="19462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这些重要文件包括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99" b="1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079824" y="1508009"/>
            <a:ext cx="136624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我们的计划与服务手册 + 宣传单页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330962" y="895350"/>
            <a:ext cx="13662416" cy="7715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“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我会说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” ——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语言服务信息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876722" y="629804"/>
            <a:ext cx="13662416" cy="2314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马萨诸塞州动物基金资源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——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为马萨诸塞州的动物提供支持，包括绝育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/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节育凭证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1181302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蚊虫防护资源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——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了解保护自己免受蚊虫侵害的相关措施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。</a:t>
            </a: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以及更多内容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！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75633" y="2587272"/>
            <a:ext cx="10758707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您可以在此网页查看 MDAR 翻译材料的完整列表：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2528956"/>
            <a:chOff x="0" y="0"/>
            <a:chExt cx="2757095" cy="66606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666062"/>
            </a:xfrm>
            <a:custGeom>
              <a:avLst/>
              <a:gdLst/>
              <a:ahLst/>
              <a:cxnLst/>
              <a:rect l="l" t="t" r="r" b="b"/>
              <a:pathLst>
                <a:path w="2757095" h="666062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623908"/>
                  </a:lnTo>
                  <a:cubicBezTo>
                    <a:pt x="2757095" y="635088"/>
                    <a:pt x="2752654" y="645810"/>
                    <a:pt x="2744749" y="653716"/>
                  </a:cubicBezTo>
                  <a:cubicBezTo>
                    <a:pt x="2736843" y="661621"/>
                    <a:pt x="2726121" y="666062"/>
                    <a:pt x="2714941" y="666062"/>
                  </a:cubicBezTo>
                  <a:lnTo>
                    <a:pt x="42155" y="666062"/>
                  </a:lnTo>
                  <a:cubicBezTo>
                    <a:pt x="30975" y="666062"/>
                    <a:pt x="20252" y="661621"/>
                    <a:pt x="12347" y="653716"/>
                  </a:cubicBezTo>
                  <a:cubicBezTo>
                    <a:pt x="4441" y="645810"/>
                    <a:pt x="0" y="635088"/>
                    <a:pt x="0" y="623908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732737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spc="34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根据 第 615 号行政命令，各州机构必须增强语言无障碍服务，因此，我们向 无障碍与机会办公室 提交了一份 语言无障碍计划。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444620" y="4952341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2738813" y="1143000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如何确保责任落实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704534" y="5324475"/>
            <a:ext cx="7669755" cy="2867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MDAR 据此制定了以下 语言无障碍计划：</a:t>
            </a: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09864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该语言无障碍计划包括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：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除了 翻译/口译流程 相关信息外，还涵盖：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304912" y="3394132"/>
            <a:ext cx="13788041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员工培训规范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每两年定期监测和更新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我们对招聘多语言员工的承诺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4176971" y="1075172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员工如何接受培训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191262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到目前为止，我们已开展...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3286125"/>
            <a:ext cx="11194462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·为 MDAR 特定部门提供个性化语言无障碍培训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（例如：MDAR 动物健康部）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·举办了两次部门级培训，涵盖环境正义（EJ）和语言无障碍规范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向无法参加现场培训的员工提供录制培训资料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691551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1143000"/>
            <a:ext cx="12401175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眼中的环境正义是什么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2744299"/>
            <a:ext cx="11612899" cy="4016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63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环境正义（EJ）是指所有人在环境法律、法规和政策的制定、实施和执行方面享有平等保护和有意义的参与，并确保环境利益的公平分配。</a:t>
            </a:r>
          </a:p>
          <a:p>
            <a:pPr algn="l">
              <a:lnSpc>
                <a:spcPts val="8063"/>
              </a:lnSpc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601122" y="7468841"/>
            <a:ext cx="1161289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有意义的参与包括语言无障碍服务。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1265004"/>
            <a:ext cx="12684454" cy="22606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部分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员工还完成了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资助的西班牙语课程，并与农贸市场经理一同学习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！</a:t>
            </a:r>
          </a:p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99" b="1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8211879" y="4979122"/>
            <a:ext cx="7101159" cy="1873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下次参加特定农贸市场时，请留意这些徽章，找到已完成该初级课程的市场工作人员。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如何申请无障碍服务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475633" y="2331321"/>
            <a:ext cx="13788041" cy="643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MDAR 语言无障碍协调员：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EEA 无障碍协调员：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有疑问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1410421"/>
            <a:ext cx="13465347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我可以联系谁获取语言服务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55912" y="2741693"/>
            <a:ext cx="1161289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MDAR 指定了一名语言无障碍协调员（LAC）……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55912" y="4042315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内部环境正义协调员：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692275" y="5353559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您还可以联系 MDAR 的环境正义团队：</a:t>
            </a:r>
          </a:p>
          <a:p>
            <a:pPr algn="l">
              <a:lnSpc>
                <a:spcPts val="4325"/>
              </a:lnSpc>
            </a:pPr>
            <a:endParaRPr lang="en-US" sz="41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955912" y="6110987"/>
            <a:ext cx="12831464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食品与气候公平主任：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955912" y="7411340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环境正义外联协调员：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84579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我们目前的进展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66257" y="2249055"/>
            <a:ext cx="11612899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翻译/口译规范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员工培训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预翻译材料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农贸市场西班牙语课程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无障碍服务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1094979"/>
            <a:ext cx="1281037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我如何申请语言服务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791209" y="2840275"/>
            <a:ext cx="7659845" cy="172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选项 1：填写我们的在线表格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11375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1143000"/>
            <a:ext cx="12074189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选项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2：联系任何 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员工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597244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电子邮件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电话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亲自咨询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其他方式!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410838" y="3140165"/>
            <a:ext cx="10154589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请确保提供以下信息...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需要的语言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需要翻译的文件 或 需要口译服务的活动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您的联系方式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214505" y="1002033"/>
            <a:ext cx="13656985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选项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3：对于需要在线注册的网络研讨会或活动…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711678" y="3063842"/>
            <a:ext cx="10350168" cy="806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请在注册表上注明您的语言需求!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851862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提醒：所有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页面均可自动翻译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。</a:t>
            </a: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1794707"/>
            <a:ext cx="1351429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收到请求后，我们会怎么做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？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的语言无障碍协调员（LAC）将评估是否可以通过州级合同的供应商提供服务。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325</Words>
  <Application>Microsoft Office PowerPoint</Application>
  <PresentationFormat>Custom</PresentationFormat>
  <Paragraphs>80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Poppins</vt:lpstr>
      <vt:lpstr>Arial</vt:lpstr>
      <vt:lpstr>Poppins Italics</vt:lpstr>
      <vt:lpstr>Fredoka</vt:lpstr>
      <vt:lpstr>Calibri</vt:lpstr>
      <vt:lpstr>Poppins Bold</vt:lpstr>
      <vt:lpstr>Office Theme</vt:lpstr>
      <vt:lpstr>语言无障碍服务</vt:lpstr>
      <vt:lpstr>MDAR 眼中的环境正义是什么？</vt:lpstr>
      <vt:lpstr>我可以联系谁获取语言服务？</vt:lpstr>
      <vt:lpstr>我们目前的进展?</vt:lpstr>
      <vt:lpstr>我如何申请语言服务？</vt:lpstr>
      <vt:lpstr>选项 2：联系任何 MDAR 员工 </vt:lpstr>
      <vt:lpstr>选项 3：对于需要在线注册的网络研讨会或活动… </vt:lpstr>
      <vt:lpstr>提醒：所有 Mass.Gov 页面均可自动翻译。</vt:lpstr>
      <vt:lpstr>收到请求后，我们会怎么做？</vt:lpstr>
      <vt:lpstr>2. MDAR 的语言无障碍协调员（LAC）将及时确保语言服务。 </vt:lpstr>
      <vt:lpstr>所有语言服务都是按需提供的吗？</vt:lpstr>
      <vt:lpstr>这些重要文件包括… </vt:lpstr>
      <vt:lpstr>“我会说” —— 语言服务信息</vt:lpstr>
      <vt:lpstr>马萨诸塞州动物基金资源 —— 为马萨诸塞州的动物提供支持，包括绝育/节育凭证。 </vt:lpstr>
      <vt:lpstr>蚊虫防护资源 —— 了解保护自己免受蚊虫侵害的相关措施。</vt:lpstr>
      <vt:lpstr>...以及更多内容！</vt:lpstr>
      <vt:lpstr>MDAR 如何确保责任落实？</vt:lpstr>
      <vt:lpstr>该语言无障碍计划包括：</vt:lpstr>
      <vt:lpstr>员工如何接受培训？</vt:lpstr>
      <vt:lpstr>部分 MDAR 员工还完成了 MDAR 资助的西班牙语课程，并与农贸市场经理一同学习！ </vt:lpstr>
      <vt:lpstr>如何申请无障碍服务？</vt:lpstr>
      <vt:lpstr>有疑问？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Simplified Chinese - Lang Access External Webinar</dc:title>
  <cp:lastModifiedBy>Palmer, Olivia (AGR)</cp:lastModifiedBy>
  <cp:revision>2</cp:revision>
  <dcterms:created xsi:type="dcterms:W3CDTF">2006-08-16T00:00:00Z</dcterms:created>
  <dcterms:modified xsi:type="dcterms:W3CDTF">2025-07-14T17:37:07Z</dcterms:modified>
  <dc:identifier>DAGgm5ZMI1M</dc:identifier>
</cp:coreProperties>
</file>