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3996227"/>
            <a:ext cx="17498402" cy="13712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79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659" b="0" i="0" u="none" strike="noStrike" kern="1200" cap="none" spc="489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ACCESO LINGÜÍSTICO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26621" y="5229225"/>
            <a:ext cx="10750107" cy="2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Departamento de Recursos Agrícolas de Massachusetts</a:t>
            </a:r>
          </a:p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(“MDAR”)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El LAC de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trabajará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para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asegurar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el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servicio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idiomas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manera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oportuna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222341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Tenga en cuenta que...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Los servicios de traducción pueden tardar entre 5 y 7 días hábiles en ser entregados al solicitante.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 puede organizar un intérprete telefónico en 1 o 2 días hábiles.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Los intérpretes en persona pueden tardar hasta 14 días en ser contratados.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7079951"/>
            <a:ext cx="9326899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 Por favor, haga las solicitudes de servicios lingüísticos tan pronto como sea posible!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16979" y="601478"/>
            <a:ext cx="11633761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¿Se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ofrecen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todos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servicios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lingüísticos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solo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solicitud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2278039"/>
            <a:ext cx="2226985" cy="238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¡No!</a:t>
            </a:r>
          </a:p>
          <a:p>
            <a:pPr algn="l">
              <a:lnSpc>
                <a:spcPts val="9269"/>
              </a:lnSpc>
            </a:pPr>
            <a:endParaRPr lang="en-US" sz="8999">
              <a:solidFill>
                <a:srgbClr val="712917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3634734" y="3328002"/>
            <a:ext cx="12598251" cy="255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4"/>
              </a:lnSpc>
            </a:pP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Nos comprometemos a proporcionar a los solicitantes que no hablan inglés </a:t>
            </a:r>
            <a:r>
              <a:rPr lang="en-US" sz="34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acceso a documentos esenciales para comprender los programas y servicios</a:t>
            </a: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de MDAR, al igual que los solicitantes de habla inglesa.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Estos documentos esenciales están disponibles tanto en el sitio web de MDAR como en formato impreso en los 10 idiomas más hablados en Massachusetts.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1946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Estos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documentos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vitales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incluyen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</a:t>
            </a:r>
          </a:p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Nuestros programas y servicios Folleto + volante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611816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“I Speak” 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Información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servicios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lingüísticos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3151733"/>
            <a:ext cx="4895075" cy="6368173"/>
          </a:xfrm>
          <a:custGeom>
            <a:avLst/>
            <a:gdLst/>
            <a:ahLst/>
            <a:cxnLst/>
            <a:rect l="l" t="t" r="r" b="b"/>
            <a:pathLst>
              <a:path w="4895075" h="6368173">
                <a:moveTo>
                  <a:pt x="0" y="0"/>
                </a:moveTo>
                <a:lnTo>
                  <a:pt x="4895075" y="0"/>
                </a:lnTo>
                <a:lnTo>
                  <a:pt x="4895075" y="6368173"/>
                </a:lnTo>
                <a:lnTo>
                  <a:pt x="0" y="636817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0396" y="3174184"/>
            <a:ext cx="6615067" cy="5124501"/>
          </a:xfrm>
          <a:custGeom>
            <a:avLst/>
            <a:gdLst/>
            <a:ahLst/>
            <a:cxnLst/>
            <a:rect l="l" t="t" r="r" b="b"/>
            <a:pathLst>
              <a:path w="6615067" h="5124501">
                <a:moveTo>
                  <a:pt x="0" y="0"/>
                </a:moveTo>
                <a:lnTo>
                  <a:pt x="6615067" y="0"/>
                </a:lnTo>
                <a:lnTo>
                  <a:pt x="6615067" y="5124501"/>
                </a:lnTo>
                <a:lnTo>
                  <a:pt x="0" y="512450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Mass Animal Fund Resources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Apoya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animales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Massachusetts,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incluyendo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vales para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esterilización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castración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2188" y="3705501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2"/>
                </a:lnTo>
                <a:lnTo>
                  <a:pt x="0" y="339793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Mosquito Resources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Manténgase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informado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las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medidas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tomar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para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protegerse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contra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mosquitos...</a:t>
            </a: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¡y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muchos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más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11884" y="2191262"/>
            <a:ext cx="10758707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Puede ver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una lista completa de los materiales traducidos del MDAR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en esta página web: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3380357"/>
            <a:chOff x="0" y="0"/>
            <a:chExt cx="2757095" cy="8903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890300"/>
            </a:xfrm>
            <a:custGeom>
              <a:avLst/>
              <a:gdLst/>
              <a:ahLst/>
              <a:cxnLst/>
              <a:rect l="l" t="t" r="r" b="b"/>
              <a:pathLst>
                <a:path w="2757095" h="890300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848145"/>
                  </a:lnTo>
                  <a:cubicBezTo>
                    <a:pt x="2757095" y="859325"/>
                    <a:pt x="2752654" y="870047"/>
                    <a:pt x="2744749" y="877953"/>
                  </a:cubicBezTo>
                  <a:cubicBezTo>
                    <a:pt x="2736843" y="885859"/>
                    <a:pt x="2726121" y="890300"/>
                    <a:pt x="2714941" y="890300"/>
                  </a:cubicBezTo>
                  <a:lnTo>
                    <a:pt x="42155" y="890300"/>
                  </a:lnTo>
                  <a:cubicBezTo>
                    <a:pt x="30975" y="890300"/>
                    <a:pt x="20252" y="885859"/>
                    <a:pt x="12347" y="877953"/>
                  </a:cubicBezTo>
                  <a:cubicBezTo>
                    <a:pt x="4441" y="870047"/>
                    <a:pt x="0" y="859325"/>
                    <a:pt x="0" y="848145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956975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La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Orden Ejecutiva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n.º 615 para aumentar el acceso lingüístico en las agencias estatales nos obligó a presentar un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 de Acceso Lingüístico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a la Oficina de Acceso y Oportunidades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184710" y="467245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457794" y="1143000"/>
            <a:ext cx="14014422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Cómo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responsabiliza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197884" y="6028929"/>
            <a:ext cx="8053490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En respuesta, el MDAR creó este Plan de Acceso Lingüístico: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3710963" y="1142179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Este Plan de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Acceso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Lingüístico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incluye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Junto con la información compartida sobre el proceso de traducción/interpretación...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Protocolo de formación del personal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Supervisión y actualizaciones frecuentes cada 2 años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Nuestro compromiso con la contratación de personal multilingüe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111894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Cómo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capacita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al personal?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Hasta ahora, hemos realizado....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067074"/>
            <a:ext cx="11108983" cy="558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Capacitaciones individualizadas sobre acceso lingüístico para divisiones específicas del MDAR (Ejemplo: División de Salud Animal del MDAR)</a:t>
            </a:r>
          </a:p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Dos capacitaciones a nivel departamental sobre justicia ambiental y el protocolo de acceso lingüístico</a:t>
            </a:r>
          </a:p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Distribución de capacitaciones grabadas para el personal que no pudo asistir presencialmente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720629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4255539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es la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justicia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medioambiental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para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“MDAR”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2239743" cy="4405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La justicia medioambiental es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igualdad de protección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y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participación significativa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de todas las personas en el desarrollo, implementación y aplicación de las leyes, regulaciones y políticas medioambientales, así como en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distribución equitativa de los beneficios medioambientales.</a:t>
            </a:r>
          </a:p>
          <a:p>
            <a:pPr algn="l">
              <a:lnSpc>
                <a:spcPts val="4325"/>
              </a:lnSpc>
            </a:pPr>
            <a:endParaRPr lang="en-US" sz="4199" b="1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274381" y="7705915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La participación significativa incluye el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acceso lingüístico.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91736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416663" y="5410596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778661"/>
            <a:ext cx="12684454" cy="30130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Algunos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miembros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del personal de MDAR también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completaron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un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curso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español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financiado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por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junto con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los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administradores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mercados de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agricultores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728610" y="4418743"/>
            <a:ext cx="7101159" cy="434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Busque estos distintivos la próxima vez que asista a determinados mercados de agricultores para identificar a un miembro del personal del mercado que haya completado este curso introductorio.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480408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Cómo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servicios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accesibilidad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176971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Coordinador de Acceso Lingüístico de MDAR: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Coordinador de Accesibilidad de EEA: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Preguntas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537371"/>
            <a:ext cx="13465347" cy="34169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¿Con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quién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puedo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ponerme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contacto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para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solicitar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servicios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lingüísticos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954924" y="3394615"/>
            <a:ext cx="11612899" cy="2233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El Departamento de Recursos Agrícolas de Massachusetts cuenta con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un coordinador de acceso lingüístico designado.</a:t>
            </a:r>
          </a:p>
          <a:p>
            <a:pPr algn="l">
              <a:lnSpc>
                <a:spcPts val="4325"/>
              </a:lnSpc>
            </a:pPr>
            <a:endParaRPr lang="en-US" sz="4199" b="1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955912" y="5489965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Coordinador interno de justicia ambiental: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Dónde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estamos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ahora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Protocolo de traducción/interpretación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Formación del personal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Material pretraducido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Curso de español para mercados de agricultores de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Servicios de accesibilidad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Cómo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servicio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lingüístico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791209" y="2574292"/>
            <a:ext cx="7659845" cy="2569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Opción 1: Complete nuestro formulario en línea.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92888" y="2546952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847827" y="419787"/>
            <a:ext cx="12810374" cy="34169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Opción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Comuníquese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con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cualquier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miembro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del personal de MDAR 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través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de: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Correo electrónico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Teléfono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En persona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¡Etc.!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7548" y="3225643"/>
            <a:ext cx="1015458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Asegúrese de incluir...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El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idioma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requerido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El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documento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que necesita traducir O el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evento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para el que necesita servicios de interpretación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Su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información de contacto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514350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1"/>
                </a:lnTo>
                <a:lnTo>
                  <a:pt x="0" y="497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Opción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3: Para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seminarios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web 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eventos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con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inscripción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línea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2888997"/>
            <a:ext cx="10350168" cy="2254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¡Indique su solicitud de idioma en su formulario de inscripción!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383299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Recordatorio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¡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Todas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las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páginas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pueden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traducirse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automáticamente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45006" y="726264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¿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hacemos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una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vez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que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recibimos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una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solicitud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El Coordinador de Acceso Lingüístico (LAC) de MDAR determinará si podemos buscar servicios de uno de nuestros proveedores bajo contrato estatal.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774</Words>
  <Application>Microsoft Office PowerPoint</Application>
  <PresentationFormat>Custom</PresentationFormat>
  <Paragraphs>77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Poppins Italics</vt:lpstr>
      <vt:lpstr>Fredoka</vt:lpstr>
      <vt:lpstr>Calibri</vt:lpstr>
      <vt:lpstr>Poppins</vt:lpstr>
      <vt:lpstr>Poppins Bold</vt:lpstr>
      <vt:lpstr>Office Theme</vt:lpstr>
      <vt:lpstr>ACCESO LINGÜÍSTICO</vt:lpstr>
      <vt:lpstr>¿Qué es la justicia medioambiental para el “MDAR” </vt:lpstr>
      <vt:lpstr>¿Con quién puedo ponerme en contacto para solicitar servicios lingüísticos? </vt:lpstr>
      <vt:lpstr>¿Dónde estamos ahora? </vt:lpstr>
      <vt:lpstr>¿Cómo solicito un servicio lingüístico? </vt:lpstr>
      <vt:lpstr>Opción 2: Comuníquese con cualquier miembro del personal de MDAR a través de: </vt:lpstr>
      <vt:lpstr>Opción 3: Para seminarios web o eventos con inscripción en línea...</vt:lpstr>
      <vt:lpstr>Recordatorio: ¡Todas las páginas de Mass.Gov pueden traducirse automáticamente!</vt:lpstr>
      <vt:lpstr>¿Qué hacemos una vez que recibimos una solicitud?</vt:lpstr>
      <vt:lpstr>2. El LAC de MDAR trabajará para asegurar el servicio de idiomas de manera oportuna...</vt:lpstr>
      <vt:lpstr>¿Se ofrecen todos los servicios lingüísticos solo por solicitud?</vt:lpstr>
      <vt:lpstr>Estos documentos vitales incluyen... </vt:lpstr>
      <vt:lpstr>“I Speak” - Información sobre servicios lingüísticos</vt:lpstr>
      <vt:lpstr>Mass Animal Fund Resources - Apoya a los animales en Massachusetts, incluyendo vales para esterilización/castración.</vt:lpstr>
      <vt:lpstr>Mosquito Resources - Manténgase informado sobre las medidas a tomar para protegerse contra los mosquitos...</vt:lpstr>
      <vt:lpstr>¡y muchos más!</vt:lpstr>
      <vt:lpstr>¿Cómo se responsabiliza el MDAR? </vt:lpstr>
      <vt:lpstr>Este Plan de Acceso Lingüístico incluye:</vt:lpstr>
      <vt:lpstr>¿Cómo se capacita al personal?</vt:lpstr>
      <vt:lpstr>Algunos miembros del personal de MDAR también completaron un curso de español financiado por MDAR junto con los administradores de mercados de agricultores.</vt:lpstr>
      <vt:lpstr>¿Cómo solicito servicios de accesibilidad? </vt:lpstr>
      <vt:lpstr>¿Preguntas?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Spanish -- Lang Access External Webinar</dc:title>
  <cp:lastModifiedBy>Palmer, Olivia (AGR)</cp:lastModifiedBy>
  <cp:revision>2</cp:revision>
  <dcterms:created xsi:type="dcterms:W3CDTF">2006-08-16T00:00:00Z</dcterms:created>
  <dcterms:modified xsi:type="dcterms:W3CDTF">2025-07-14T17:33:05Z</dcterms:modified>
  <dc:identifier>DAGga_mXP9Y</dc:identifier>
</cp:coreProperties>
</file>