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Fredoka" panose="020B0604020202020204" charset="0"/>
      <p:regular r:id="rId24"/>
    </p:embeddedFont>
    <p:embeddedFont>
      <p:font typeface="Poppins" panose="00000500000000000000" pitchFamily="2" charset="0"/>
      <p:regular r:id="rId25"/>
    </p:embeddedFont>
    <p:embeddedFont>
      <p:font typeface="Poppins Bold" panose="020B0604020202020204" charset="0"/>
      <p:regular r:id="rId26"/>
    </p:embeddedFont>
    <p:embeddedFont>
      <p:font typeface="Poppins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2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66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6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21" Type="http://schemas.openxmlformats.org/officeDocument/2006/relationships/image" Target="../media/image70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1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21" Type="http://schemas.openxmlformats.org/officeDocument/2006/relationships/image" Target="../media/image7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4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76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7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9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48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19" Type="http://schemas.openxmlformats.org/officeDocument/2006/relationships/image" Target="../media/image81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23" Type="http://schemas.openxmlformats.org/officeDocument/2006/relationships/image" Target="../media/image83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84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6.png"/><Relationship Id="rId26" Type="http://schemas.openxmlformats.org/officeDocument/2006/relationships/image" Target="../media/image45.png"/><Relationship Id="rId39" Type="http://schemas.openxmlformats.org/officeDocument/2006/relationships/image" Target="../media/image49.png"/><Relationship Id="rId21" Type="http://schemas.openxmlformats.org/officeDocument/2006/relationships/image" Target="../media/image24.png"/><Relationship Id="rId34" Type="http://schemas.openxmlformats.org/officeDocument/2006/relationships/image" Target="../media/image7.png"/><Relationship Id="rId42" Type="http://schemas.openxmlformats.org/officeDocument/2006/relationships/image" Target="../media/image22.pn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6" Type="http://schemas.openxmlformats.org/officeDocument/2006/relationships/image" Target="../media/image31.png"/><Relationship Id="rId20" Type="http://schemas.openxmlformats.org/officeDocument/2006/relationships/image" Target="../media/image27.png"/><Relationship Id="rId29" Type="http://schemas.openxmlformats.org/officeDocument/2006/relationships/image" Target="../media/image52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24" Type="http://schemas.openxmlformats.org/officeDocument/2006/relationships/image" Target="../media/image29.png"/><Relationship Id="rId32" Type="http://schemas.openxmlformats.org/officeDocument/2006/relationships/image" Target="../media/image23.png"/><Relationship Id="rId37" Type="http://schemas.openxmlformats.org/officeDocument/2006/relationships/image" Target="../media/image98.png"/><Relationship Id="rId40" Type="http://schemas.openxmlformats.org/officeDocument/2006/relationships/image" Target="../media/image33.png"/><Relationship Id="rId5" Type="http://schemas.openxmlformats.org/officeDocument/2006/relationships/image" Target="../media/image88.svg"/><Relationship Id="rId15" Type="http://schemas.openxmlformats.org/officeDocument/2006/relationships/image" Target="../media/image30.png"/><Relationship Id="rId23" Type="http://schemas.openxmlformats.org/officeDocument/2006/relationships/image" Target="../media/image44.png"/><Relationship Id="rId28" Type="http://schemas.openxmlformats.org/officeDocument/2006/relationships/image" Target="../media/image57.png"/><Relationship Id="rId36" Type="http://schemas.openxmlformats.org/officeDocument/2006/relationships/image" Target="../media/image32.png"/><Relationship Id="rId10" Type="http://schemas.openxmlformats.org/officeDocument/2006/relationships/image" Target="../media/image93.png"/><Relationship Id="rId19" Type="http://schemas.openxmlformats.org/officeDocument/2006/relationships/image" Target="../media/image25.png"/><Relationship Id="rId31" Type="http://schemas.openxmlformats.org/officeDocument/2006/relationships/image" Target="../media/image28.png"/><Relationship Id="rId44" Type="http://schemas.openxmlformats.org/officeDocument/2006/relationships/image" Target="../media/image101.sv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26.png"/><Relationship Id="rId22" Type="http://schemas.openxmlformats.org/officeDocument/2006/relationships/image" Target="../media/image95.png"/><Relationship Id="rId27" Type="http://schemas.openxmlformats.org/officeDocument/2006/relationships/image" Target="../media/image96.png"/><Relationship Id="rId30" Type="http://schemas.openxmlformats.org/officeDocument/2006/relationships/image" Target="../media/image97.png"/><Relationship Id="rId35" Type="http://schemas.openxmlformats.org/officeDocument/2006/relationships/image" Target="../media/image8.svg"/><Relationship Id="rId43" Type="http://schemas.openxmlformats.org/officeDocument/2006/relationships/image" Target="../media/image100.png"/><Relationship Id="rId8" Type="http://schemas.openxmlformats.org/officeDocument/2006/relationships/image" Target="../media/image91.png"/><Relationship Id="rId3" Type="http://schemas.openxmlformats.org/officeDocument/2006/relationships/image" Target="../media/image86.svg"/><Relationship Id="rId12" Type="http://schemas.openxmlformats.org/officeDocument/2006/relationships/image" Target="../media/image9.png"/><Relationship Id="rId17" Type="http://schemas.openxmlformats.org/officeDocument/2006/relationships/image" Target="../media/image56.png"/><Relationship Id="rId25" Type="http://schemas.openxmlformats.org/officeDocument/2006/relationships/image" Target="../media/image42.png"/><Relationship Id="rId33" Type="http://schemas.openxmlformats.org/officeDocument/2006/relationships/image" Target="../media/image58.png"/><Relationship Id="rId38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8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47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54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0.png"/><Relationship Id="rId3" Type="http://schemas.openxmlformats.org/officeDocument/2006/relationships/image" Target="../media/image18.sv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62.png"/><Relationship Id="rId2" Type="http://schemas.openxmlformats.org/officeDocument/2006/relationships/image" Target="../media/image1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30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46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1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63.png"/><Relationship Id="rId10" Type="http://schemas.openxmlformats.org/officeDocument/2006/relationships/image" Target="../media/image26.png"/><Relationship Id="rId19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757460" y="-2749670"/>
            <a:ext cx="7514921" cy="6897999"/>
          </a:xfrm>
          <a:custGeom>
            <a:avLst/>
            <a:gdLst/>
            <a:ahLst/>
            <a:cxnLst/>
            <a:rect l="l" t="t" r="r" b="b"/>
            <a:pathLst>
              <a:path w="7514921" h="6897999">
                <a:moveTo>
                  <a:pt x="0" y="0"/>
                </a:moveTo>
                <a:lnTo>
                  <a:pt x="7514920" y="0"/>
                </a:lnTo>
                <a:lnTo>
                  <a:pt x="7514920" y="6897999"/>
                </a:lnTo>
                <a:lnTo>
                  <a:pt x="0" y="6897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94799" y="3996227"/>
            <a:ext cx="17498402" cy="13712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9" b="0" i="0" u="none" strike="noStrike" kern="1200" cap="none" spc="489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ACCESO LINGÜÍSTICO</a:t>
            </a: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06136" y="-1614397"/>
            <a:ext cx="7677177" cy="4889777"/>
            <a:chOff x="0" y="0"/>
            <a:chExt cx="10236235" cy="6519703"/>
          </a:xfrm>
        </p:grpSpPr>
        <p:sp>
          <p:nvSpPr>
            <p:cNvPr id="5" name="Freeform 5"/>
            <p:cNvSpPr/>
            <p:nvPr/>
          </p:nvSpPr>
          <p:spPr>
            <a:xfrm rot="-8416868">
              <a:off x="622937" y="2027806"/>
              <a:ext cx="3496800" cy="3212685"/>
            </a:xfrm>
            <a:custGeom>
              <a:avLst/>
              <a:gdLst/>
              <a:ahLst/>
              <a:cxnLst/>
              <a:rect l="l" t="t" r="r" b="b"/>
              <a:pathLst>
                <a:path w="3496800" h="3212685">
                  <a:moveTo>
                    <a:pt x="0" y="0"/>
                  </a:moveTo>
                  <a:lnTo>
                    <a:pt x="3496800" y="0"/>
                  </a:lnTo>
                  <a:lnTo>
                    <a:pt x="3496800" y="3212685"/>
                  </a:lnTo>
                  <a:lnTo>
                    <a:pt x="0" y="3212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678404">
              <a:off x="3941410" y="516651"/>
              <a:ext cx="5813404" cy="5486400"/>
            </a:xfrm>
            <a:custGeom>
              <a:avLst/>
              <a:gdLst/>
              <a:ahLst/>
              <a:cxnLst/>
              <a:rect l="l" t="t" r="r" b="b"/>
              <a:pathLst>
                <a:path w="5813404" h="5486400">
                  <a:moveTo>
                    <a:pt x="0" y="0"/>
                  </a:moveTo>
                  <a:lnTo>
                    <a:pt x="5813404" y="0"/>
                  </a:lnTo>
                  <a:lnTo>
                    <a:pt x="58134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673476">
              <a:off x="2160200" y="3447000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6" y="0"/>
                  </a:lnTo>
                  <a:lnTo>
                    <a:pt x="2599576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15782">
            <a:off x="818744" y="455711"/>
            <a:ext cx="1735497" cy="1777349"/>
          </a:xfrm>
          <a:custGeom>
            <a:avLst/>
            <a:gdLst/>
            <a:ahLst/>
            <a:cxnLst/>
            <a:rect l="l" t="t" r="r" b="b"/>
            <a:pathLst>
              <a:path w="1735497" h="1777349">
                <a:moveTo>
                  <a:pt x="0" y="0"/>
                </a:moveTo>
                <a:lnTo>
                  <a:pt x="1735496" y="0"/>
                </a:lnTo>
                <a:lnTo>
                  <a:pt x="1735496" y="1777350"/>
                </a:lnTo>
                <a:lnTo>
                  <a:pt x="0" y="1777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9623">
            <a:off x="-1833783" y="6120817"/>
            <a:ext cx="7802290" cy="4496070"/>
          </a:xfrm>
          <a:custGeom>
            <a:avLst/>
            <a:gdLst/>
            <a:ahLst/>
            <a:cxnLst/>
            <a:rect l="l" t="t" r="r" b="b"/>
            <a:pathLst>
              <a:path w="7802290" h="4496070">
                <a:moveTo>
                  <a:pt x="0" y="0"/>
                </a:moveTo>
                <a:lnTo>
                  <a:pt x="7802290" y="0"/>
                </a:lnTo>
                <a:lnTo>
                  <a:pt x="7802290" y="4496069"/>
                </a:lnTo>
                <a:lnTo>
                  <a:pt x="0" y="4496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83077" y="6958409"/>
            <a:ext cx="5422407" cy="4673656"/>
            <a:chOff x="0" y="0"/>
            <a:chExt cx="7229876" cy="6231542"/>
          </a:xfrm>
        </p:grpSpPr>
        <p:sp>
          <p:nvSpPr>
            <p:cNvPr id="11" name="Freeform 11"/>
            <p:cNvSpPr/>
            <p:nvPr/>
          </p:nvSpPr>
          <p:spPr>
            <a:xfrm rot="532178" flipH="1">
              <a:off x="1375300" y="727740"/>
              <a:ext cx="5493409" cy="5110854"/>
            </a:xfrm>
            <a:custGeom>
              <a:avLst/>
              <a:gdLst/>
              <a:ahLst/>
              <a:cxnLst/>
              <a:rect l="l" t="t" r="r" b="b"/>
              <a:pathLst>
                <a:path w="5493409" h="5110854">
                  <a:moveTo>
                    <a:pt x="5493408" y="0"/>
                  </a:moveTo>
                  <a:lnTo>
                    <a:pt x="0" y="0"/>
                  </a:lnTo>
                  <a:lnTo>
                    <a:pt x="0" y="5110854"/>
                  </a:lnTo>
                  <a:lnTo>
                    <a:pt x="5493408" y="5110854"/>
                  </a:lnTo>
                  <a:lnTo>
                    <a:pt x="549340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0874" y="3576818"/>
              <a:ext cx="2421635" cy="984063"/>
            </a:xfrm>
            <a:custGeom>
              <a:avLst/>
              <a:gdLst/>
              <a:ahLst/>
              <a:cxnLst/>
              <a:rect l="l" t="t" r="r" b="b"/>
              <a:pathLst>
                <a:path w="2421635" h="984063">
                  <a:moveTo>
                    <a:pt x="0" y="0"/>
                  </a:moveTo>
                  <a:lnTo>
                    <a:pt x="2421634" y="0"/>
                  </a:lnTo>
                  <a:lnTo>
                    <a:pt x="2421634" y="984063"/>
                  </a:lnTo>
                  <a:lnTo>
                    <a:pt x="0" y="98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691101">
              <a:off x="450862" y="537595"/>
              <a:ext cx="5899976" cy="5110854"/>
            </a:xfrm>
            <a:custGeom>
              <a:avLst/>
              <a:gdLst/>
              <a:ahLst/>
              <a:cxnLst/>
              <a:rect l="l" t="t" r="r" b="b"/>
              <a:pathLst>
                <a:path w="5899976" h="5110854">
                  <a:moveTo>
                    <a:pt x="0" y="0"/>
                  </a:moveTo>
                  <a:lnTo>
                    <a:pt x="5899976" y="0"/>
                  </a:lnTo>
                  <a:lnTo>
                    <a:pt x="5899976" y="5110854"/>
                  </a:lnTo>
                  <a:lnTo>
                    <a:pt x="0" y="5110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36399">
            <a:off x="-497540" y="175225"/>
            <a:ext cx="1707331" cy="3470186"/>
          </a:xfrm>
          <a:custGeom>
            <a:avLst/>
            <a:gdLst/>
            <a:ahLst/>
            <a:cxnLst/>
            <a:rect l="l" t="t" r="r" b="b"/>
            <a:pathLst>
              <a:path w="1707331" h="3470186">
                <a:moveTo>
                  <a:pt x="0" y="0"/>
                </a:moveTo>
                <a:lnTo>
                  <a:pt x="1707332" y="0"/>
                </a:lnTo>
                <a:lnTo>
                  <a:pt x="1707332" y="3470186"/>
                </a:lnTo>
                <a:lnTo>
                  <a:pt x="0" y="3470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926621" y="5229225"/>
            <a:ext cx="10750107" cy="2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8"/>
              </a:lnSpc>
            </a:pPr>
            <a:r>
              <a:rPr lang="en-US" sz="52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Departamento de Recursos Agrícolas de Massachusetts</a:t>
            </a:r>
          </a:p>
          <a:p>
            <a:pPr algn="r">
              <a:lnSpc>
                <a:spcPts val="5458"/>
              </a:lnSpc>
            </a:pPr>
            <a:r>
              <a:rPr lang="en-US" sz="52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(“MDAR”)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854551"/>
            <a:chOff x="0" y="0"/>
            <a:chExt cx="9191822" cy="11806067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2218563" y="9864053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48300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43010" y="4116664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48872" y="6589737"/>
            <a:ext cx="3031589" cy="3314859"/>
          </a:xfrm>
          <a:custGeom>
            <a:avLst/>
            <a:gdLst/>
            <a:ahLst/>
            <a:cxnLst/>
            <a:rect l="l" t="t" r="r" b="b"/>
            <a:pathLst>
              <a:path w="3031589" h="3314859">
                <a:moveTo>
                  <a:pt x="3031589" y="0"/>
                </a:moveTo>
                <a:lnTo>
                  <a:pt x="0" y="0"/>
                </a:lnTo>
                <a:lnTo>
                  <a:pt x="0" y="3314859"/>
                </a:lnTo>
                <a:lnTo>
                  <a:pt x="3031589" y="3314859"/>
                </a:lnTo>
                <a:lnTo>
                  <a:pt x="3031589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93673" y="4116664"/>
            <a:ext cx="4028818" cy="5710953"/>
          </a:xfrm>
          <a:custGeom>
            <a:avLst/>
            <a:gdLst/>
            <a:ahLst/>
            <a:cxnLst/>
            <a:rect l="l" t="t" r="r" b="b"/>
            <a:pathLst>
              <a:path w="4028818" h="5710953">
                <a:moveTo>
                  <a:pt x="0" y="0"/>
                </a:moveTo>
                <a:lnTo>
                  <a:pt x="4028818" y="0"/>
                </a:lnTo>
                <a:lnTo>
                  <a:pt x="4028818" y="5710954"/>
                </a:lnTo>
                <a:lnTo>
                  <a:pt x="0" y="57109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991022" y="619453"/>
            <a:ext cx="13662416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2. El LAC de MDAR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trabajará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para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asegurar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el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servicio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idiomas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manera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oportuna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...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69354" y="2222341"/>
            <a:ext cx="12795313" cy="474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Tenga en cuenta que...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Los servicios de traducción pueden tardar entre 5 y 7 días hábiles en ser entregados al solicitante.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Se puede organizar un intérprete telefónico en 1 o 2 días hábiles.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Los intérpretes en persona pueden tardar hasta 14 días en ser contratados.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991022" y="7079951"/>
            <a:ext cx="9326899" cy="231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... Por favor, haga las solicitudes de servicios lingüísticos tan pronto como sea posible!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321" y="2568664"/>
            <a:ext cx="2704454" cy="7363612"/>
          </a:xfrm>
          <a:custGeom>
            <a:avLst/>
            <a:gdLst/>
            <a:ahLst/>
            <a:cxnLst/>
            <a:rect l="l" t="t" r="r" b="b"/>
            <a:pathLst>
              <a:path w="2704454" h="7363612">
                <a:moveTo>
                  <a:pt x="0" y="0"/>
                </a:moveTo>
                <a:lnTo>
                  <a:pt x="2704453" y="0"/>
                </a:lnTo>
                <a:lnTo>
                  <a:pt x="2704453" y="7363612"/>
                </a:lnTo>
                <a:lnTo>
                  <a:pt x="0" y="73636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16979" y="601478"/>
            <a:ext cx="11633761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¿Se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ofrecen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todos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servicios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lingüísticos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solo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por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solicitud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409973" y="2278039"/>
            <a:ext cx="2226985" cy="238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9"/>
              </a:lnSpc>
            </a:pPr>
            <a:r>
              <a:rPr lang="en-US" sz="89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¡No!</a:t>
            </a:r>
          </a:p>
          <a:p>
            <a:pPr algn="l">
              <a:lnSpc>
                <a:spcPts val="9269"/>
              </a:lnSpc>
            </a:pPr>
            <a:endParaRPr lang="en-US" sz="8999">
              <a:solidFill>
                <a:srgbClr val="712917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3634734" y="3328002"/>
            <a:ext cx="12598251" cy="255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4"/>
              </a:lnSpc>
            </a:pPr>
            <a:r>
              <a:rPr lang="en-US" sz="34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Nos comprometemos a proporcionar a los solicitantes que no hablan inglés </a:t>
            </a:r>
            <a:r>
              <a:rPr lang="en-US" sz="34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acceso a documentos esenciales para comprender los programas y servicios</a:t>
            </a:r>
            <a:r>
              <a:rPr lang="en-US" sz="34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de MDAR, al igual que los solicitantes de habla inglesa.</a:t>
            </a:r>
          </a:p>
        </p:txBody>
      </p:sp>
      <p:grpSp>
        <p:nvGrpSpPr>
          <p:cNvPr id="40" name="Group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48926" y="6003568"/>
            <a:ext cx="10041597" cy="2677743"/>
            <a:chOff x="0" y="0"/>
            <a:chExt cx="2644700" cy="70524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644700" cy="705249"/>
            </a:xfrm>
            <a:custGeom>
              <a:avLst/>
              <a:gdLst/>
              <a:ahLst/>
              <a:cxnLst/>
              <a:rect l="l" t="t" r="r" b="b"/>
              <a:pathLst>
                <a:path w="2644700" h="705249">
                  <a:moveTo>
                    <a:pt x="43946" y="0"/>
                  </a:moveTo>
                  <a:lnTo>
                    <a:pt x="2600754" y="0"/>
                  </a:lnTo>
                  <a:cubicBezTo>
                    <a:pt x="2612410" y="0"/>
                    <a:pt x="2623587" y="4630"/>
                    <a:pt x="2631829" y="12872"/>
                  </a:cubicBezTo>
                  <a:cubicBezTo>
                    <a:pt x="2640070" y="21113"/>
                    <a:pt x="2644700" y="32291"/>
                    <a:pt x="2644700" y="43946"/>
                  </a:cubicBezTo>
                  <a:lnTo>
                    <a:pt x="2644700" y="661303"/>
                  </a:lnTo>
                  <a:cubicBezTo>
                    <a:pt x="2644700" y="672958"/>
                    <a:pt x="2640070" y="684136"/>
                    <a:pt x="2631829" y="692378"/>
                  </a:cubicBezTo>
                  <a:cubicBezTo>
                    <a:pt x="2623587" y="700619"/>
                    <a:pt x="2612410" y="705249"/>
                    <a:pt x="2600754" y="705249"/>
                  </a:cubicBezTo>
                  <a:lnTo>
                    <a:pt x="43946" y="705249"/>
                  </a:lnTo>
                  <a:cubicBezTo>
                    <a:pt x="32291" y="705249"/>
                    <a:pt x="21113" y="700619"/>
                    <a:pt x="12872" y="692378"/>
                  </a:cubicBezTo>
                  <a:cubicBezTo>
                    <a:pt x="4630" y="684136"/>
                    <a:pt x="0" y="672958"/>
                    <a:pt x="0" y="661303"/>
                  </a:cubicBezTo>
                  <a:lnTo>
                    <a:pt x="0" y="43946"/>
                  </a:lnTo>
                  <a:cubicBezTo>
                    <a:pt x="0" y="32291"/>
                    <a:pt x="4630" y="21113"/>
                    <a:pt x="12872" y="12872"/>
                  </a:cubicBezTo>
                  <a:cubicBezTo>
                    <a:pt x="21113" y="4630"/>
                    <a:pt x="32291" y="0"/>
                    <a:pt x="43946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2644700" cy="762399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289"/>
                </a:lnSpc>
              </a:pPr>
              <a:r>
                <a:rPr lang="en-US" sz="3299" spc="32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Estos documentos esenciales están disponibles tanto en el sitio web de MDAR como en formato impreso en los 10 idiomas más hablados en Massachusetts.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9650" y="2408004"/>
            <a:ext cx="11642059" cy="7240639"/>
          </a:xfrm>
          <a:custGeom>
            <a:avLst/>
            <a:gdLst/>
            <a:ahLst/>
            <a:cxnLst/>
            <a:rect l="l" t="t" r="r" b="b"/>
            <a:pathLst>
              <a:path w="11642059" h="7240639">
                <a:moveTo>
                  <a:pt x="0" y="0"/>
                </a:moveTo>
                <a:lnTo>
                  <a:pt x="11642059" y="0"/>
                </a:lnTo>
                <a:lnTo>
                  <a:pt x="11642059" y="7240639"/>
                </a:lnTo>
                <a:lnTo>
                  <a:pt x="0" y="72406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06" t="-4358" r="-267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1835" y="7547774"/>
            <a:ext cx="8359749" cy="2455592"/>
          </a:xfrm>
          <a:custGeom>
            <a:avLst/>
            <a:gdLst/>
            <a:ahLst/>
            <a:cxnLst/>
            <a:rect l="l" t="t" r="r" b="b"/>
            <a:pathLst>
              <a:path w="8359749" h="2455592">
                <a:moveTo>
                  <a:pt x="0" y="0"/>
                </a:moveTo>
                <a:lnTo>
                  <a:pt x="8359748" y="0"/>
                </a:lnTo>
                <a:lnTo>
                  <a:pt x="8359748" y="2455593"/>
                </a:lnTo>
                <a:lnTo>
                  <a:pt x="0" y="245559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028700" y="538162"/>
            <a:ext cx="13662416" cy="19462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Estos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documentos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vitales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incluyen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ts val="76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299" b="1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079824" y="1508009"/>
            <a:ext cx="13662416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Nuestros programas y servicios Folleto + volante</a:t>
            </a:r>
          </a:p>
        </p:txBody>
      </p:sp>
      <p:pic>
        <p:nvPicPr>
          <p:cNvPr id="32" name="Pictur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28726" y="3925226"/>
            <a:ext cx="3837160" cy="3837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1577" y="1783441"/>
            <a:ext cx="12204845" cy="7818050"/>
          </a:xfrm>
          <a:custGeom>
            <a:avLst/>
            <a:gdLst/>
            <a:ahLst/>
            <a:cxnLst/>
            <a:rect l="l" t="t" r="r" b="b"/>
            <a:pathLst>
              <a:path w="12204845" h="7818050">
                <a:moveTo>
                  <a:pt x="0" y="0"/>
                </a:moveTo>
                <a:lnTo>
                  <a:pt x="12204846" y="0"/>
                </a:lnTo>
                <a:lnTo>
                  <a:pt x="12204846" y="7818051"/>
                </a:lnTo>
                <a:lnTo>
                  <a:pt x="0" y="7818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611816" y="895350"/>
            <a:ext cx="13662416" cy="7715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“I Speak” -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Información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sobre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servicios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lingüísticos</a:t>
            </a: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49595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94989" y="3151733"/>
            <a:ext cx="4895075" cy="6368173"/>
          </a:xfrm>
          <a:custGeom>
            <a:avLst/>
            <a:gdLst/>
            <a:ahLst/>
            <a:cxnLst/>
            <a:rect l="l" t="t" r="r" b="b"/>
            <a:pathLst>
              <a:path w="4895075" h="6368173">
                <a:moveTo>
                  <a:pt x="0" y="0"/>
                </a:moveTo>
                <a:lnTo>
                  <a:pt x="4895075" y="0"/>
                </a:lnTo>
                <a:lnTo>
                  <a:pt x="4895075" y="6368173"/>
                </a:lnTo>
                <a:lnTo>
                  <a:pt x="0" y="63681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498" y="6316927"/>
            <a:ext cx="3963516" cy="3963516"/>
          </a:xfrm>
          <a:prstGeom prst="rect">
            <a:avLst/>
          </a:prstGeom>
        </p:spPr>
      </p:pic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00396" y="3174184"/>
            <a:ext cx="6615067" cy="5124501"/>
          </a:xfrm>
          <a:custGeom>
            <a:avLst/>
            <a:gdLst/>
            <a:ahLst/>
            <a:cxnLst/>
            <a:rect l="l" t="t" r="r" b="b"/>
            <a:pathLst>
              <a:path w="6615067" h="5124501">
                <a:moveTo>
                  <a:pt x="0" y="0"/>
                </a:moveTo>
                <a:lnTo>
                  <a:pt x="6615067" y="0"/>
                </a:lnTo>
                <a:lnTo>
                  <a:pt x="6615067" y="5124501"/>
                </a:lnTo>
                <a:lnTo>
                  <a:pt x="0" y="512450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36881" y="8174507"/>
            <a:ext cx="11511856" cy="1616164"/>
          </a:xfrm>
          <a:custGeom>
            <a:avLst/>
            <a:gdLst/>
            <a:ahLst/>
            <a:cxnLst/>
            <a:rect l="l" t="t" r="r" b="b"/>
            <a:pathLst>
              <a:path w="11511856" h="1616164">
                <a:moveTo>
                  <a:pt x="0" y="0"/>
                </a:moveTo>
                <a:lnTo>
                  <a:pt x="11511856" y="0"/>
                </a:lnTo>
                <a:lnTo>
                  <a:pt x="11511856" y="1616164"/>
                </a:lnTo>
                <a:lnTo>
                  <a:pt x="0" y="16161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>
            <a:spLocks noGrp="1"/>
          </p:cNvSpPr>
          <p:nvPr>
            <p:ph type="title" idx="4294967295"/>
          </p:nvPr>
        </p:nvSpPr>
        <p:spPr>
          <a:xfrm>
            <a:off x="3876722" y="629804"/>
            <a:ext cx="13662416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Mass Animal Fund Resources 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Apoya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los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animales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Massachusetts,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incluyendo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vales para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esterilización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/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castración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42188" y="3705501"/>
            <a:ext cx="10459901" cy="3397932"/>
          </a:xfrm>
          <a:custGeom>
            <a:avLst/>
            <a:gdLst/>
            <a:ahLst/>
            <a:cxnLst/>
            <a:rect l="l" t="t" r="r" b="b"/>
            <a:pathLst>
              <a:path w="10459901" h="3397932">
                <a:moveTo>
                  <a:pt x="0" y="0"/>
                </a:moveTo>
                <a:lnTo>
                  <a:pt x="10459901" y="0"/>
                </a:lnTo>
                <a:lnTo>
                  <a:pt x="10459901" y="3397932"/>
                </a:lnTo>
                <a:lnTo>
                  <a:pt x="0" y="339793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142188" y="1181302"/>
            <a:ext cx="13662416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Mosquito Resources -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Manténgase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informado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sobre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las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medidas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tomar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protegerse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contra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los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mosquitos...</a:t>
            </a:r>
          </a:p>
        </p:txBody>
      </p:sp>
      <p:pic>
        <p:nvPicPr>
          <p:cNvPr id="30" name="Pictur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43559" y="4783804"/>
            <a:ext cx="4316353" cy="43163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1884" y="4733233"/>
            <a:ext cx="8676453" cy="4358917"/>
          </a:xfrm>
          <a:custGeom>
            <a:avLst/>
            <a:gdLst/>
            <a:ahLst/>
            <a:cxnLst/>
            <a:rect l="l" t="t" r="r" b="b"/>
            <a:pathLst>
              <a:path w="8676453" h="4358917">
                <a:moveTo>
                  <a:pt x="0" y="0"/>
                </a:moveTo>
                <a:lnTo>
                  <a:pt x="8676453" y="0"/>
                </a:lnTo>
                <a:lnTo>
                  <a:pt x="8676453" y="4358918"/>
                </a:lnTo>
                <a:lnTo>
                  <a:pt x="0" y="43589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77235" y="4079660"/>
            <a:ext cx="4422204" cy="4422204"/>
          </a:xfrm>
          <a:prstGeom prst="rect">
            <a:avLst/>
          </a:prstGeom>
        </p:spPr>
      </p:pic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5275733" y="1150126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¡y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muchos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más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11884" y="2191262"/>
            <a:ext cx="10758707" cy="231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Puede ver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una lista completa de los materiales traducidos del MDAR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en esta página web: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1936823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76859" y="2334643"/>
            <a:ext cx="10468347" cy="3380357"/>
            <a:chOff x="0" y="0"/>
            <a:chExt cx="2757095" cy="8903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757095" cy="890300"/>
            </a:xfrm>
            <a:custGeom>
              <a:avLst/>
              <a:gdLst/>
              <a:ahLst/>
              <a:cxnLst/>
              <a:rect l="l" t="t" r="r" b="b"/>
              <a:pathLst>
                <a:path w="2757095" h="890300">
                  <a:moveTo>
                    <a:pt x="42155" y="0"/>
                  </a:moveTo>
                  <a:lnTo>
                    <a:pt x="2714941" y="0"/>
                  </a:lnTo>
                  <a:cubicBezTo>
                    <a:pt x="2726121" y="0"/>
                    <a:pt x="2736843" y="4441"/>
                    <a:pt x="2744749" y="12347"/>
                  </a:cubicBezTo>
                  <a:cubicBezTo>
                    <a:pt x="2752654" y="20252"/>
                    <a:pt x="2757095" y="30975"/>
                    <a:pt x="2757095" y="42155"/>
                  </a:cubicBezTo>
                  <a:lnTo>
                    <a:pt x="2757095" y="848145"/>
                  </a:lnTo>
                  <a:cubicBezTo>
                    <a:pt x="2757095" y="859325"/>
                    <a:pt x="2752654" y="870047"/>
                    <a:pt x="2744749" y="877953"/>
                  </a:cubicBezTo>
                  <a:cubicBezTo>
                    <a:pt x="2736843" y="885859"/>
                    <a:pt x="2726121" y="890300"/>
                    <a:pt x="2714941" y="890300"/>
                  </a:cubicBezTo>
                  <a:lnTo>
                    <a:pt x="42155" y="890300"/>
                  </a:lnTo>
                  <a:cubicBezTo>
                    <a:pt x="30975" y="890300"/>
                    <a:pt x="20252" y="885859"/>
                    <a:pt x="12347" y="877953"/>
                  </a:cubicBezTo>
                  <a:cubicBezTo>
                    <a:pt x="4441" y="870047"/>
                    <a:pt x="0" y="859325"/>
                    <a:pt x="0" y="848145"/>
                  </a:cubicBezTo>
                  <a:lnTo>
                    <a:pt x="0" y="42155"/>
                  </a:lnTo>
                  <a:cubicBezTo>
                    <a:pt x="0" y="30975"/>
                    <a:pt x="4441" y="20252"/>
                    <a:pt x="12347" y="12347"/>
                  </a:cubicBezTo>
                  <a:cubicBezTo>
                    <a:pt x="20252" y="4441"/>
                    <a:pt x="30975" y="0"/>
                    <a:pt x="42155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2757095" cy="95697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549"/>
                </a:lnSpc>
              </a:pPr>
              <a:r>
                <a:rPr lang="en-US" sz="3499" spc="34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La </a:t>
              </a:r>
              <a:r>
                <a:rPr lang="en-US" sz="3499" b="1" spc="34">
                  <a:solidFill>
                    <a:srgbClr val="D2E3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Orden Ejecutiva</a:t>
              </a:r>
              <a:r>
                <a:rPr lang="en-US" sz="3499" spc="34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 n.º 615 para aumentar el acceso lingüístico en las agencias estatales nos obligó a presentar un </a:t>
              </a:r>
              <a:r>
                <a:rPr lang="en-US" sz="3499" b="1" spc="34">
                  <a:solidFill>
                    <a:srgbClr val="D2E3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Plan de Acceso Lingüístico</a:t>
              </a:r>
              <a:r>
                <a:rPr lang="en-US" sz="3499" spc="34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 a la Oficina de Acceso y Oportunidades</a:t>
              </a:r>
            </a:p>
          </p:txBody>
        </p:sp>
      </p:grpSp>
      <p:sp>
        <p:nvSpPr>
          <p:cNvPr id="39" name="Freeform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474578">
            <a:off x="2184710" y="4672457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8" y="0"/>
                </a:lnTo>
                <a:lnTo>
                  <a:pt x="1273088" y="942086"/>
                </a:lnTo>
                <a:lnTo>
                  <a:pt x="0" y="9420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>
            <a:spLocks noGrp="1"/>
          </p:cNvSpPr>
          <p:nvPr>
            <p:ph type="title" idx="4294967295"/>
          </p:nvPr>
        </p:nvSpPr>
        <p:spPr>
          <a:xfrm>
            <a:off x="2457794" y="1143000"/>
            <a:ext cx="14014422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¿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Cómo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se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responsabiliza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el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MDAR?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197884" y="6028929"/>
            <a:ext cx="8053490" cy="286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En respuesta, el MDAR creó este Plan de Acceso Lingüístico:</a:t>
            </a:r>
          </a:p>
          <a:p>
            <a:pPr algn="l">
              <a:lnSpc>
                <a:spcPts val="5654"/>
              </a:lnSpc>
            </a:pPr>
            <a:r>
              <a:rPr lang="en-US" sz="3899" i="1" u="sng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mass.gov/doc/mdar-language-access-plan</a:t>
            </a:r>
          </a:p>
        </p:txBody>
      </p:sp>
      <p:pic>
        <p:nvPicPr>
          <p:cNvPr id="42" name="Picture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17130" y="6229272"/>
            <a:ext cx="4010933" cy="40109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3710963" y="1142179"/>
            <a:ext cx="14178136" cy="9747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Este Plan de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Acceso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Lingüístico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incluye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87020" y="2189611"/>
            <a:ext cx="13788041" cy="215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Junto con la información compartida sobre el proceso de traducción/interpretación...</a:t>
            </a:r>
          </a:p>
          <a:p>
            <a:pPr algn="l">
              <a:lnSpc>
                <a:spcPts val="5654"/>
              </a:lnSpc>
            </a:pPr>
            <a:endParaRPr lang="en-US" sz="38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970041" y="3989837"/>
            <a:ext cx="13788041" cy="358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Protocolo de formación del personal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Supervisión y actualizaciones frecuentes cada 2 años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Nuestro compromiso con la contratación de personal multilingüe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1111894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¿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Cómo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se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capacita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al personal?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26019" y="2191262"/>
            <a:ext cx="1378804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Hasta ahora, hemos realizado....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76971" y="3067074"/>
            <a:ext cx="11108983" cy="558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929"/>
              </a:lnSpc>
              <a:buFont typeface="Arial"/>
              <a:buChar char="•"/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Capacitaciones individualizadas sobre acceso lingüístico para divisiones específicas del MDAR (Ejemplo: División de Salud Animal del MDAR)</a:t>
            </a:r>
          </a:p>
          <a:p>
            <a:pPr marL="734059" lvl="1" indent="-367030" algn="l">
              <a:lnSpc>
                <a:spcPts val="4929"/>
              </a:lnSpc>
              <a:buFont typeface="Arial"/>
              <a:buChar char="•"/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Dos capacitaciones a nivel departamental sobre justicia ambiental y el protocolo de acceso lingüístico</a:t>
            </a:r>
          </a:p>
          <a:p>
            <a:pPr marL="734059" lvl="1" indent="-367030" algn="l">
              <a:lnSpc>
                <a:spcPts val="4929"/>
              </a:lnSpc>
              <a:buFont typeface="Arial"/>
              <a:buChar char="•"/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Distribución de capacitaciones grabadas para el personal que no pudo asistir presencialmente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28700" y="3854505"/>
            <a:ext cx="3014475" cy="6209592"/>
          </a:xfrm>
          <a:custGeom>
            <a:avLst/>
            <a:gdLst/>
            <a:ahLst/>
            <a:cxnLst/>
            <a:rect l="l" t="t" r="r" b="b"/>
            <a:pathLst>
              <a:path w="3014475" h="6209592">
                <a:moveTo>
                  <a:pt x="3014475" y="0"/>
                </a:moveTo>
                <a:lnTo>
                  <a:pt x="0" y="0"/>
                </a:lnTo>
                <a:lnTo>
                  <a:pt x="0" y="6209592"/>
                </a:lnTo>
                <a:lnTo>
                  <a:pt x="3014475" y="6209592"/>
                </a:lnTo>
                <a:lnTo>
                  <a:pt x="301447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803350">
            <a:off x="5764572" y="7206297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9" y="0"/>
                </a:lnTo>
                <a:lnTo>
                  <a:pt x="1273089" y="942086"/>
                </a:lnTo>
                <a:lnTo>
                  <a:pt x="0" y="9420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400534" y="1143000"/>
            <a:ext cx="14255539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¿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Qué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es la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justicia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medioambiental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para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el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“MDAR”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043175" y="3096724"/>
            <a:ext cx="12239743" cy="440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La justicia medioambiental es la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igualdad de protección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y la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participación significativa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de todas las personas en el desarrollo, implementación y aplicación de las leyes, regulaciones y políticas medioambientales, así como en la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distribución equitativa de los beneficios medioambientales.</a:t>
            </a:r>
          </a:p>
          <a:p>
            <a:pPr algn="l">
              <a:lnSpc>
                <a:spcPts val="4325"/>
              </a:lnSpc>
            </a:pPr>
            <a:endParaRPr lang="en-US" sz="4199" b="1">
              <a:solidFill>
                <a:srgbClr val="71291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274381" y="7705915"/>
            <a:ext cx="11612899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La participación significativa incluye el </a:t>
            </a:r>
            <a:r>
              <a:rPr lang="en-US" sz="41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acceso lingüístico.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006465" y="-707869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5702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8" y="0"/>
                </a:lnTo>
                <a:lnTo>
                  <a:pt x="5812408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9652" y="3791736"/>
            <a:ext cx="4416316" cy="4416316"/>
            <a:chOff x="0" y="0"/>
            <a:chExt cx="5888422" cy="5888422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888422" cy="5888422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565831" y="1199747"/>
              <a:ext cx="4756759" cy="3761723"/>
            </a:xfrm>
            <a:custGeom>
              <a:avLst/>
              <a:gdLst/>
              <a:ahLst/>
              <a:cxnLst/>
              <a:rect l="l" t="t" r="r" b="b"/>
              <a:pathLst>
                <a:path w="4756759" h="3761723">
                  <a:moveTo>
                    <a:pt x="0" y="0"/>
                  </a:moveTo>
                  <a:lnTo>
                    <a:pt x="4756760" y="0"/>
                  </a:lnTo>
                  <a:lnTo>
                    <a:pt x="4756760" y="3761723"/>
                  </a:lnTo>
                  <a:lnTo>
                    <a:pt x="0" y="3761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6543" t="-7781" r="-4877" b="-1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0800000">
            <a:off x="6416663" y="5410596"/>
            <a:ext cx="1178597" cy="1178597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B6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1869652" y="778661"/>
            <a:ext cx="12684454" cy="30130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Algunos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miembros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del personal de MDAR también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completaron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un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curso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español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financiado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por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MDAR junto con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los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administradores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de mercados de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agricultores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728610" y="4418743"/>
            <a:ext cx="7101159" cy="434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9"/>
              </a:lnSpc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Busque estos distintivos la próxima vez que asista a determinados mercados de agricultores para identificar a un miembro del personal del mercado que haya completado este curso introductorio.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822532"/>
            <a:ext cx="13480408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¿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Cómo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solicito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servicios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de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accesibilidad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176971" y="2591387"/>
            <a:ext cx="13788041" cy="643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Coordinador de Acceso Lingüístico de MDAR: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 Palmer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Olivia.Palmer@Mass.gov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857-278-4908</a:t>
            </a:r>
          </a:p>
          <a:p>
            <a:pPr algn="l">
              <a:lnSpc>
                <a:spcPts val="5654"/>
              </a:lnSpc>
            </a:pPr>
            <a:endParaRPr lang="en-US" sz="38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Coordinador de Accesibilidad de EEA: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 Knight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Gabriella.Knight@Mass.gov 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(857)-268-0629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16524" y="-1936204"/>
            <a:ext cx="20603390" cy="13505529"/>
            <a:chOff x="0" y="0"/>
            <a:chExt cx="27471186" cy="18007372"/>
          </a:xfrm>
        </p:grpSpPr>
        <p:sp>
          <p:nvSpPr>
            <p:cNvPr id="3" name="Freeform 3"/>
            <p:cNvSpPr/>
            <p:nvPr/>
          </p:nvSpPr>
          <p:spPr>
            <a:xfrm>
              <a:off x="22264517" y="4784107"/>
              <a:ext cx="2148130" cy="2403502"/>
            </a:xfrm>
            <a:custGeom>
              <a:avLst/>
              <a:gdLst/>
              <a:ahLst/>
              <a:cxnLst/>
              <a:rect l="l" t="t" r="r" b="b"/>
              <a:pathLst>
                <a:path w="2148130" h="2403502">
                  <a:moveTo>
                    <a:pt x="0" y="0"/>
                  </a:moveTo>
                  <a:lnTo>
                    <a:pt x="2148131" y="0"/>
                  </a:lnTo>
                  <a:lnTo>
                    <a:pt x="2148131" y="2403503"/>
                  </a:lnTo>
                  <a:lnTo>
                    <a:pt x="0" y="2403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080723" y="5320332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373557" y="2341726"/>
              <a:ext cx="2635970" cy="2082373"/>
            </a:xfrm>
            <a:custGeom>
              <a:avLst/>
              <a:gdLst/>
              <a:ahLst/>
              <a:cxnLst/>
              <a:rect l="l" t="t" r="r" b="b"/>
              <a:pathLst>
                <a:path w="2635970" h="2082373">
                  <a:moveTo>
                    <a:pt x="0" y="0"/>
                  </a:moveTo>
                  <a:lnTo>
                    <a:pt x="2635970" y="0"/>
                  </a:lnTo>
                  <a:lnTo>
                    <a:pt x="2635970" y="2082374"/>
                  </a:lnTo>
                  <a:lnTo>
                    <a:pt x="0" y="2082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428697" y="0"/>
              <a:ext cx="4354830" cy="5486400"/>
            </a:xfrm>
            <a:custGeom>
              <a:avLst/>
              <a:gdLst/>
              <a:ahLst/>
              <a:cxnLst/>
              <a:rect l="l" t="t" r="r" b="b"/>
              <a:pathLst>
                <a:path w="4354830" h="5486400">
                  <a:moveTo>
                    <a:pt x="0" y="0"/>
                  </a:moveTo>
                  <a:lnTo>
                    <a:pt x="4354830" y="0"/>
                  </a:lnTo>
                  <a:lnTo>
                    <a:pt x="435483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625327">
              <a:off x="14687949" y="3654300"/>
              <a:ext cx="2035743" cy="1661675"/>
            </a:xfrm>
            <a:custGeom>
              <a:avLst/>
              <a:gdLst/>
              <a:ahLst/>
              <a:cxnLst/>
              <a:rect l="l" t="t" r="r" b="b"/>
              <a:pathLst>
                <a:path w="2035743" h="1661675">
                  <a:moveTo>
                    <a:pt x="0" y="0"/>
                  </a:moveTo>
                  <a:lnTo>
                    <a:pt x="2035743" y="0"/>
                  </a:lnTo>
                  <a:lnTo>
                    <a:pt x="2035743" y="1661676"/>
                  </a:lnTo>
                  <a:lnTo>
                    <a:pt x="0" y="1661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815782">
              <a:off x="12548905" y="1156827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1468366">
              <a:off x="11404520" y="3746916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5"/>
                  </a:lnTo>
                  <a:lnTo>
                    <a:pt x="0" y="2141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1180993">
              <a:off x="9921669" y="2531459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3" y="0"/>
                  </a:lnTo>
                  <a:lnTo>
                    <a:pt x="1555573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815782">
              <a:off x="22101779" y="744782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5" y="0"/>
                  </a:lnTo>
                  <a:lnTo>
                    <a:pt x="2313995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362908">
              <a:off x="24099935" y="9267214"/>
              <a:ext cx="1324696" cy="1996146"/>
            </a:xfrm>
            <a:custGeom>
              <a:avLst/>
              <a:gdLst/>
              <a:ahLst/>
              <a:cxnLst/>
              <a:rect l="l" t="t" r="r" b="b"/>
              <a:pathLst>
                <a:path w="1324696" h="1996146">
                  <a:moveTo>
                    <a:pt x="0" y="0"/>
                  </a:moveTo>
                  <a:lnTo>
                    <a:pt x="1324697" y="0"/>
                  </a:lnTo>
                  <a:lnTo>
                    <a:pt x="1324697" y="1996146"/>
                  </a:lnTo>
                  <a:lnTo>
                    <a:pt x="0" y="199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664" r="-5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543107">
              <a:off x="23251309" y="12938967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526629">
              <a:off x="5531454" y="11985827"/>
              <a:ext cx="920815" cy="1869674"/>
            </a:xfrm>
            <a:custGeom>
              <a:avLst/>
              <a:gdLst/>
              <a:ahLst/>
              <a:cxnLst/>
              <a:rect l="l" t="t" r="r" b="b"/>
              <a:pathLst>
                <a:path w="920815" h="1869674">
                  <a:moveTo>
                    <a:pt x="0" y="0"/>
                  </a:moveTo>
                  <a:lnTo>
                    <a:pt x="920814" y="0"/>
                  </a:lnTo>
                  <a:lnTo>
                    <a:pt x="920814" y="1869674"/>
                  </a:lnTo>
                  <a:lnTo>
                    <a:pt x="0" y="1869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131958">
              <a:off x="20503053" y="12261131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1" y="0"/>
                  </a:lnTo>
                  <a:lnTo>
                    <a:pt x="1748971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03137">
              <a:off x="24877895" y="6737757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2" y="0"/>
                  </a:lnTo>
                  <a:lnTo>
                    <a:pt x="916712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543542">
              <a:off x="23334662" y="3423489"/>
              <a:ext cx="2938036" cy="2511041"/>
            </a:xfrm>
            <a:custGeom>
              <a:avLst/>
              <a:gdLst/>
              <a:ahLst/>
              <a:cxnLst/>
              <a:rect l="l" t="t" r="r" b="b"/>
              <a:pathLst>
                <a:path w="2938036" h="2511041">
                  <a:moveTo>
                    <a:pt x="0" y="0"/>
                  </a:moveTo>
                  <a:lnTo>
                    <a:pt x="2938036" y="0"/>
                  </a:lnTo>
                  <a:lnTo>
                    <a:pt x="2938036" y="2511042"/>
                  </a:lnTo>
                  <a:lnTo>
                    <a:pt x="0" y="2511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815782">
              <a:off x="16418052" y="14433019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252596">
              <a:off x="13419768" y="14489256"/>
              <a:ext cx="2269354" cy="2511041"/>
            </a:xfrm>
            <a:custGeom>
              <a:avLst/>
              <a:gdLst/>
              <a:ahLst/>
              <a:cxnLst/>
              <a:rect l="l" t="t" r="r" b="b"/>
              <a:pathLst>
                <a:path w="2269354" h="2511041">
                  <a:moveTo>
                    <a:pt x="0" y="0"/>
                  </a:moveTo>
                  <a:lnTo>
                    <a:pt x="2269353" y="0"/>
                  </a:lnTo>
                  <a:lnTo>
                    <a:pt x="2269353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669423">
              <a:off x="2177749" y="2828663"/>
              <a:ext cx="2165098" cy="1932711"/>
            </a:xfrm>
            <a:custGeom>
              <a:avLst/>
              <a:gdLst/>
              <a:ahLst/>
              <a:cxnLst/>
              <a:rect l="l" t="t" r="r" b="b"/>
              <a:pathLst>
                <a:path w="2165098" h="1932711">
                  <a:moveTo>
                    <a:pt x="0" y="0"/>
                  </a:moveTo>
                  <a:lnTo>
                    <a:pt x="2165099" y="0"/>
                  </a:lnTo>
                  <a:lnTo>
                    <a:pt x="2165099" y="1932711"/>
                  </a:lnTo>
                  <a:lnTo>
                    <a:pt x="0" y="1932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-1852674">
              <a:off x="21556256" y="14287851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8"/>
                  </a:lnTo>
                  <a:lnTo>
                    <a:pt x="0" y="972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1140714">
              <a:off x="19543889" y="14548318"/>
              <a:ext cx="1334268" cy="876169"/>
            </a:xfrm>
            <a:custGeom>
              <a:avLst/>
              <a:gdLst/>
              <a:ahLst/>
              <a:cxnLst/>
              <a:rect l="l" t="t" r="r" b="b"/>
              <a:pathLst>
                <a:path w="1334268" h="876169">
                  <a:moveTo>
                    <a:pt x="0" y="0"/>
                  </a:moveTo>
                  <a:lnTo>
                    <a:pt x="1334268" y="0"/>
                  </a:lnTo>
                  <a:lnTo>
                    <a:pt x="1334268" y="876169"/>
                  </a:lnTo>
                  <a:lnTo>
                    <a:pt x="0" y="87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3156817">
              <a:off x="22226057" y="11402513"/>
              <a:ext cx="1566938" cy="1707006"/>
            </a:xfrm>
            <a:custGeom>
              <a:avLst/>
              <a:gdLst/>
              <a:ahLst/>
              <a:cxnLst/>
              <a:rect l="l" t="t" r="r" b="b"/>
              <a:pathLst>
                <a:path w="1566938" h="1707006">
                  <a:moveTo>
                    <a:pt x="0" y="0"/>
                  </a:moveTo>
                  <a:lnTo>
                    <a:pt x="1566939" y="0"/>
                  </a:lnTo>
                  <a:lnTo>
                    <a:pt x="1566939" y="1707007"/>
                  </a:lnTo>
                  <a:lnTo>
                    <a:pt x="0" y="1707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249884">
              <a:off x="25309445" y="11175302"/>
              <a:ext cx="871546" cy="1684690"/>
            </a:xfrm>
            <a:custGeom>
              <a:avLst/>
              <a:gdLst/>
              <a:ahLst/>
              <a:cxnLst/>
              <a:rect l="l" t="t" r="r" b="b"/>
              <a:pathLst>
                <a:path w="871546" h="1684690">
                  <a:moveTo>
                    <a:pt x="0" y="0"/>
                  </a:moveTo>
                  <a:lnTo>
                    <a:pt x="871546" y="0"/>
                  </a:lnTo>
                  <a:lnTo>
                    <a:pt x="871546" y="1684690"/>
                  </a:lnTo>
                  <a:lnTo>
                    <a:pt x="0" y="1684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5700555" y="9183674"/>
              <a:ext cx="572144" cy="702987"/>
            </a:xfrm>
            <a:custGeom>
              <a:avLst/>
              <a:gdLst/>
              <a:ahLst/>
              <a:cxnLst/>
              <a:rect l="l" t="t" r="r" b="b"/>
              <a:pathLst>
                <a:path w="572144" h="702987">
                  <a:moveTo>
                    <a:pt x="0" y="0"/>
                  </a:moveTo>
                  <a:lnTo>
                    <a:pt x="572143" y="0"/>
                  </a:lnTo>
                  <a:lnTo>
                    <a:pt x="572143" y="702987"/>
                  </a:lnTo>
                  <a:lnTo>
                    <a:pt x="0" y="702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3634426" y="2637455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2"/>
                  </a:lnTo>
                  <a:lnTo>
                    <a:pt x="0" y="625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36326">
              <a:off x="2476867" y="14509338"/>
              <a:ext cx="1566862" cy="1537484"/>
            </a:xfrm>
            <a:custGeom>
              <a:avLst/>
              <a:gdLst/>
              <a:ahLst/>
              <a:cxnLst/>
              <a:rect l="l" t="t" r="r" b="b"/>
              <a:pathLst>
                <a:path w="1566862" h="1537484">
                  <a:moveTo>
                    <a:pt x="0" y="0"/>
                  </a:moveTo>
                  <a:lnTo>
                    <a:pt x="1566862" y="0"/>
                  </a:lnTo>
                  <a:lnTo>
                    <a:pt x="1566862" y="1537484"/>
                  </a:lnTo>
                  <a:lnTo>
                    <a:pt x="0" y="153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68642">
              <a:off x="10483670" y="4514747"/>
              <a:ext cx="701632" cy="875672"/>
            </a:xfrm>
            <a:custGeom>
              <a:avLst/>
              <a:gdLst/>
              <a:ahLst/>
              <a:cxnLst/>
              <a:rect l="l" t="t" r="r" b="b"/>
              <a:pathLst>
                <a:path w="701632" h="875672">
                  <a:moveTo>
                    <a:pt x="0" y="0"/>
                  </a:moveTo>
                  <a:lnTo>
                    <a:pt x="701632" y="0"/>
                  </a:lnTo>
                  <a:lnTo>
                    <a:pt x="701632" y="875672"/>
                  </a:lnTo>
                  <a:lnTo>
                    <a:pt x="0" y="87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812915" y="14100551"/>
              <a:ext cx="3043133" cy="2858517"/>
            </a:xfrm>
            <a:custGeom>
              <a:avLst/>
              <a:gdLst/>
              <a:ahLst/>
              <a:cxnLst/>
              <a:rect l="l" t="t" r="r" b="b"/>
              <a:pathLst>
                <a:path w="3043133" h="2858517">
                  <a:moveTo>
                    <a:pt x="0" y="0"/>
                  </a:moveTo>
                  <a:lnTo>
                    <a:pt x="3043133" y="0"/>
                  </a:lnTo>
                  <a:lnTo>
                    <a:pt x="3043133" y="2858516"/>
                  </a:lnTo>
                  <a:lnTo>
                    <a:pt x="0" y="2858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478014">
              <a:off x="3630295" y="13229928"/>
              <a:ext cx="1623809" cy="1072061"/>
            </a:xfrm>
            <a:custGeom>
              <a:avLst/>
              <a:gdLst/>
              <a:ahLst/>
              <a:cxnLst/>
              <a:rect l="l" t="t" r="r" b="b"/>
              <a:pathLst>
                <a:path w="1623809" h="1072061">
                  <a:moveTo>
                    <a:pt x="0" y="0"/>
                  </a:moveTo>
                  <a:lnTo>
                    <a:pt x="1623809" y="0"/>
                  </a:lnTo>
                  <a:lnTo>
                    <a:pt x="1623809" y="1072060"/>
                  </a:lnTo>
                  <a:lnTo>
                    <a:pt x="0" y="107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816788" y="15516049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7" y="0"/>
                  </a:lnTo>
                  <a:lnTo>
                    <a:pt x="2599577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815782">
              <a:off x="1157760" y="1135405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1468366">
              <a:off x="20554866" y="15501474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4"/>
                  </a:lnTo>
                  <a:lnTo>
                    <a:pt x="0" y="21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180993">
              <a:off x="25674272" y="15138228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1250234">
              <a:off x="8449442" y="14201933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687970" y="14838214"/>
              <a:ext cx="2292654" cy="1292484"/>
            </a:xfrm>
            <a:custGeom>
              <a:avLst/>
              <a:gdLst/>
              <a:ahLst/>
              <a:cxnLst/>
              <a:rect l="l" t="t" r="r" b="b"/>
              <a:pathLst>
                <a:path w="2292654" h="1292484">
                  <a:moveTo>
                    <a:pt x="0" y="0"/>
                  </a:moveTo>
                  <a:lnTo>
                    <a:pt x="2292654" y="0"/>
                  </a:lnTo>
                  <a:lnTo>
                    <a:pt x="2292654" y="1292484"/>
                  </a:lnTo>
                  <a:lnTo>
                    <a:pt x="0" y="1292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9672387" y="14581638"/>
              <a:ext cx="493212" cy="627610"/>
            </a:xfrm>
            <a:custGeom>
              <a:avLst/>
              <a:gdLst/>
              <a:ahLst/>
              <a:cxnLst/>
              <a:rect l="l" t="t" r="r" b="b"/>
              <a:pathLst>
                <a:path w="493212" h="627610">
                  <a:moveTo>
                    <a:pt x="0" y="0"/>
                  </a:moveTo>
                  <a:lnTo>
                    <a:pt x="493212" y="0"/>
                  </a:lnTo>
                  <a:lnTo>
                    <a:pt x="493212" y="627611"/>
                  </a:lnTo>
                  <a:lnTo>
                    <a:pt x="0" y="62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285963" y="9156739"/>
              <a:ext cx="555747" cy="539075"/>
            </a:xfrm>
            <a:custGeom>
              <a:avLst/>
              <a:gdLst/>
              <a:ahLst/>
              <a:cxnLst/>
              <a:rect l="l" t="t" r="r" b="b"/>
              <a:pathLst>
                <a:path w="555747" h="539075">
                  <a:moveTo>
                    <a:pt x="0" y="0"/>
                  </a:moveTo>
                  <a:lnTo>
                    <a:pt x="555747" y="0"/>
                  </a:lnTo>
                  <a:lnTo>
                    <a:pt x="555747" y="539075"/>
                  </a:lnTo>
                  <a:lnTo>
                    <a:pt x="0" y="53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2097464" y="14170569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6"/>
                  </a:lnTo>
                  <a:lnTo>
                    <a:pt x="0" y="133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 rot="760792">
              <a:off x="1499946" y="9009767"/>
              <a:ext cx="1503090" cy="2511041"/>
            </a:xfrm>
            <a:custGeom>
              <a:avLst/>
              <a:gdLst/>
              <a:ahLst/>
              <a:cxnLst/>
              <a:rect l="l" t="t" r="r" b="b"/>
              <a:pathLst>
                <a:path w="1503090" h="2511041">
                  <a:moveTo>
                    <a:pt x="0" y="0"/>
                  </a:moveTo>
                  <a:lnTo>
                    <a:pt x="1503090" y="0"/>
                  </a:lnTo>
                  <a:lnTo>
                    <a:pt x="1503090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3565" b="-35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993026">
              <a:off x="2179420" y="6828925"/>
              <a:ext cx="2161756" cy="1772640"/>
            </a:xfrm>
            <a:custGeom>
              <a:avLst/>
              <a:gdLst/>
              <a:ahLst/>
              <a:cxnLst/>
              <a:rect l="l" t="t" r="r" b="b"/>
              <a:pathLst>
                <a:path w="2161756" h="1772640">
                  <a:moveTo>
                    <a:pt x="0" y="0"/>
                  </a:moveTo>
                  <a:lnTo>
                    <a:pt x="2161756" y="0"/>
                  </a:lnTo>
                  <a:lnTo>
                    <a:pt x="2161756" y="1772640"/>
                  </a:lnTo>
                  <a:lnTo>
                    <a:pt x="0" y="1772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 rot="2403428">
              <a:off x="3833491" y="9264834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 rot="-1625990">
              <a:off x="337315" y="4846891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 rot="-1180993">
              <a:off x="3527303" y="11044767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3423468" y="5486400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3"/>
                  </a:lnTo>
                  <a:lnTo>
                    <a:pt x="0" y="625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 rot="1267015">
              <a:off x="4957093" y="2324640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 rot="-1225671">
              <a:off x="7723176" y="3467082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2" y="0"/>
                  </a:lnTo>
                  <a:lnTo>
                    <a:pt x="1748972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 rot="-1852674">
              <a:off x="4483807" y="5312847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9"/>
                  </a:lnTo>
                  <a:lnTo>
                    <a:pt x="0" y="972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9"/>
          <p:cNvSpPr txBox="1">
            <a:spLocks noGrp="1"/>
          </p:cNvSpPr>
          <p:nvPr>
            <p:ph type="title" idx="4294967295"/>
          </p:nvPr>
        </p:nvSpPr>
        <p:spPr>
          <a:xfrm>
            <a:off x="3510117" y="3781387"/>
            <a:ext cx="10750107" cy="12251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9" b="0" i="0" u="none" strike="noStrike" kern="1200" cap="none" spc="0" normalizeH="0" baseline="0" noProof="0" dirty="0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¿</a:t>
            </a:r>
            <a:r>
              <a:rPr kumimoji="0" lang="en-US" sz="9099" b="0" i="0" u="none" strike="noStrike" kern="1200" cap="none" spc="0" normalizeH="0" baseline="0" noProof="0" dirty="0" err="1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Preguntas</a:t>
            </a:r>
            <a:r>
              <a:rPr kumimoji="0" lang="en-US" sz="9099" b="0" i="0" u="none" strike="noStrike" kern="1200" cap="none" spc="0" normalizeH="0" baseline="0" noProof="0" dirty="0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768946" y="5583949"/>
            <a:ext cx="10750107" cy="14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Olivia.Palmer@Mass.gov </a:t>
            </a:r>
          </a:p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857-278-4908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30315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9" y="0"/>
                </a:lnTo>
                <a:lnTo>
                  <a:pt x="5812409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028700" y="537371"/>
            <a:ext cx="13465347" cy="34169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¿Con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quién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puedo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ponerme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contacto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para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solicitar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servicios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lingüísticos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954924" y="3394615"/>
            <a:ext cx="11612899" cy="223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El Departamento de Recursos Agrícolas de Massachusetts cuenta con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un coordinador de acceso lingüístico designado.</a:t>
            </a:r>
          </a:p>
          <a:p>
            <a:pPr algn="l">
              <a:lnSpc>
                <a:spcPts val="4325"/>
              </a:lnSpc>
            </a:pPr>
            <a:endParaRPr lang="en-US" sz="4199" b="1">
              <a:solidFill>
                <a:srgbClr val="71291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955912" y="5489965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Coordinador interno de justicia ambiental: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Olivia.Palmer@Mass.gov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3384579" y="1143000"/>
            <a:ext cx="13420026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¿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Dónde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estamos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ahora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3666257" y="2249055"/>
            <a:ext cx="11612899" cy="462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Protocolo de traducción/interpretación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Formación del personal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Material pretraducido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Curso de español para mercados de agricultores de MDAR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Servicios de accesibilidad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2327676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>
            <a:spLocks noGrp="1"/>
          </p:cNvSpPr>
          <p:nvPr>
            <p:ph type="title" idx="4294967295"/>
          </p:nvPr>
        </p:nvSpPr>
        <p:spPr>
          <a:xfrm>
            <a:off x="2791209" y="828279"/>
            <a:ext cx="12810374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¿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Cómo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solicito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un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servicio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lingüístico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2791209" y="2574292"/>
            <a:ext cx="7659845" cy="2569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64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Opción 1: Complete nuestro formulario en línea.</a:t>
            </a:r>
          </a:p>
        </p:txBody>
      </p:sp>
      <p:sp>
        <p:nvSpPr>
          <p:cNvPr id="38" name="Freeform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5973" y="5143500"/>
            <a:ext cx="8058324" cy="4755594"/>
          </a:xfrm>
          <a:custGeom>
            <a:avLst/>
            <a:gdLst/>
            <a:ahLst/>
            <a:cxnLst/>
            <a:rect l="l" t="t" r="r" b="b"/>
            <a:pathLst>
              <a:path w="8058324" h="4755594">
                <a:moveTo>
                  <a:pt x="0" y="0"/>
                </a:moveTo>
                <a:lnTo>
                  <a:pt x="8058324" y="0"/>
                </a:lnTo>
                <a:lnTo>
                  <a:pt x="8058324" y="4755594"/>
                </a:lnTo>
                <a:lnTo>
                  <a:pt x="0" y="475559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92888" y="2546952"/>
            <a:ext cx="4262816" cy="42628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847827" y="419787"/>
            <a:ext cx="12810374" cy="34169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Opción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2: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Comuníquese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con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cualquier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miembro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del personal de MDAR 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través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de: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2150304" y="2435314"/>
            <a:ext cx="4597244" cy="38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Correo electrónico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Teléfono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En persona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¡Etc.!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747548" y="3225643"/>
            <a:ext cx="10154589" cy="540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Asegúrese de incluir...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El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idioma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requerido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El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documento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que necesita traducir O el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evento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para el que necesita servicios de interpretación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Su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información de contacto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81343" y="-2139829"/>
            <a:ext cx="6893866" cy="8488960"/>
            <a:chOff x="0" y="0"/>
            <a:chExt cx="9191822" cy="11318613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528214">
              <a:off x="3066518" y="3506478"/>
              <a:ext cx="2220029" cy="3973206"/>
            </a:xfrm>
            <a:custGeom>
              <a:avLst/>
              <a:gdLst/>
              <a:ahLst/>
              <a:cxnLst/>
              <a:rect l="l" t="t" r="r" b="b"/>
              <a:pathLst>
                <a:path w="2220029" h="3973206">
                  <a:moveTo>
                    <a:pt x="0" y="0"/>
                  </a:moveTo>
                  <a:lnTo>
                    <a:pt x="2220029" y="0"/>
                  </a:lnTo>
                  <a:lnTo>
                    <a:pt x="2220029" y="3973206"/>
                  </a:lnTo>
                  <a:lnTo>
                    <a:pt x="0" y="397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1182141">
              <a:off x="3717902" y="6590701"/>
              <a:ext cx="917262" cy="1652724"/>
            </a:xfrm>
            <a:custGeom>
              <a:avLst/>
              <a:gdLst/>
              <a:ahLst/>
              <a:cxnLst/>
              <a:rect l="l" t="t" r="r" b="b"/>
              <a:pathLst>
                <a:path w="917262" h="1652724">
                  <a:moveTo>
                    <a:pt x="0" y="0"/>
                  </a:moveTo>
                  <a:lnTo>
                    <a:pt x="917262" y="0"/>
                  </a:lnTo>
                  <a:lnTo>
                    <a:pt x="917262" y="1652725"/>
                  </a:lnTo>
                  <a:lnTo>
                    <a:pt x="0" y="165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2564189">
              <a:off x="4214308" y="8232631"/>
              <a:ext cx="960426" cy="630279"/>
            </a:xfrm>
            <a:custGeom>
              <a:avLst/>
              <a:gdLst/>
              <a:ahLst/>
              <a:cxnLst/>
              <a:rect l="l" t="t" r="r" b="b"/>
              <a:pathLst>
                <a:path w="960426" h="630279">
                  <a:moveTo>
                    <a:pt x="0" y="0"/>
                  </a:moveTo>
                  <a:lnTo>
                    <a:pt x="960425" y="0"/>
                  </a:lnTo>
                  <a:lnTo>
                    <a:pt x="960425" y="630279"/>
                  </a:lnTo>
                  <a:lnTo>
                    <a:pt x="0" y="630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29677">
              <a:off x="3685053" y="9899252"/>
              <a:ext cx="826632" cy="904659"/>
            </a:xfrm>
            <a:custGeom>
              <a:avLst/>
              <a:gdLst/>
              <a:ahLst/>
              <a:cxnLst/>
              <a:rect l="l" t="t" r="r" b="b"/>
              <a:pathLst>
                <a:path w="826632" h="904659">
                  <a:moveTo>
                    <a:pt x="0" y="0"/>
                  </a:moveTo>
                  <a:lnTo>
                    <a:pt x="826632" y="0"/>
                  </a:lnTo>
                  <a:lnTo>
                    <a:pt x="826632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623800">
              <a:off x="3593094" y="9304244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3549923">
              <a:off x="3460675" y="8496316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10609">
              <a:off x="4499736" y="9220799"/>
              <a:ext cx="438152" cy="464883"/>
            </a:xfrm>
            <a:custGeom>
              <a:avLst/>
              <a:gdLst/>
              <a:ahLst/>
              <a:cxnLst/>
              <a:rect l="l" t="t" r="r" b="b"/>
              <a:pathLst>
                <a:path w="438152" h="464883">
                  <a:moveTo>
                    <a:pt x="0" y="0"/>
                  </a:moveTo>
                  <a:lnTo>
                    <a:pt x="438152" y="0"/>
                  </a:lnTo>
                  <a:lnTo>
                    <a:pt x="438152" y="464882"/>
                  </a:lnTo>
                  <a:lnTo>
                    <a:pt x="0" y="46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53725" y="8907053"/>
              <a:ext cx="408388" cy="396136"/>
            </a:xfrm>
            <a:custGeom>
              <a:avLst/>
              <a:gdLst/>
              <a:ahLst/>
              <a:cxnLst/>
              <a:rect l="l" t="t" r="r" b="b"/>
              <a:pathLst>
                <a:path w="408388" h="396136">
                  <a:moveTo>
                    <a:pt x="0" y="0"/>
                  </a:moveTo>
                  <a:lnTo>
                    <a:pt x="408388" y="0"/>
                  </a:lnTo>
                  <a:lnTo>
                    <a:pt x="408388" y="396136"/>
                  </a:lnTo>
                  <a:lnTo>
                    <a:pt x="0" y="396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00512"/>
            <a:ext cx="18753936" cy="2151983"/>
            <a:chOff x="0" y="0"/>
            <a:chExt cx="4939308" cy="5667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3851379"/>
            <a:ext cx="5711678" cy="6125124"/>
          </a:xfrm>
          <a:custGeom>
            <a:avLst/>
            <a:gdLst/>
            <a:ahLst/>
            <a:cxnLst/>
            <a:rect l="l" t="t" r="r" b="b"/>
            <a:pathLst>
              <a:path w="5711678" h="6125124">
                <a:moveTo>
                  <a:pt x="5711678" y="0"/>
                </a:moveTo>
                <a:lnTo>
                  <a:pt x="0" y="0"/>
                </a:lnTo>
                <a:lnTo>
                  <a:pt x="0" y="6125124"/>
                </a:lnTo>
                <a:lnTo>
                  <a:pt x="5711678" y="6125124"/>
                </a:lnTo>
                <a:lnTo>
                  <a:pt x="571167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91764" y="5143500"/>
            <a:ext cx="8302466" cy="4979031"/>
          </a:xfrm>
          <a:custGeom>
            <a:avLst/>
            <a:gdLst/>
            <a:ahLst/>
            <a:cxnLst/>
            <a:rect l="l" t="t" r="r" b="b"/>
            <a:pathLst>
              <a:path w="8302466" h="4979031">
                <a:moveTo>
                  <a:pt x="0" y="0"/>
                </a:moveTo>
                <a:lnTo>
                  <a:pt x="8302466" y="0"/>
                </a:lnTo>
                <a:lnTo>
                  <a:pt x="8302466" y="4979031"/>
                </a:lnTo>
                <a:lnTo>
                  <a:pt x="0" y="49790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0696" b="-292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>
            <a:spLocks noGrp="1"/>
          </p:cNvSpPr>
          <p:nvPr>
            <p:ph type="title" idx="4294967295"/>
          </p:nvPr>
        </p:nvSpPr>
        <p:spPr>
          <a:xfrm>
            <a:off x="3214505" y="1002033"/>
            <a:ext cx="13656985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Opción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3: Para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seminarios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web o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eventos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con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inscripción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línea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11678" y="2888997"/>
            <a:ext cx="10350168" cy="2254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7"/>
              </a:lnSpc>
            </a:pPr>
            <a:r>
              <a:rPr lang="en-US" sz="55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¡Indique su solicitud de idioma en su formulario de inscripción!</a:t>
            </a:r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61061" y="2723516"/>
            <a:ext cx="7020857" cy="9325340"/>
            <a:chOff x="0" y="0"/>
            <a:chExt cx="9361142" cy="12433787"/>
          </a:xfrm>
        </p:grpSpPr>
        <p:sp>
          <p:nvSpPr>
            <p:cNvPr id="21" name="Freeform 21"/>
            <p:cNvSpPr/>
            <p:nvPr/>
          </p:nvSpPr>
          <p:spPr>
            <a:xfrm rot="-4223576">
              <a:off x="616137" y="4984508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4126251" flipV="1">
              <a:off x="3596658" y="2767504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928387">
              <a:off x="4963071" y="4892090"/>
              <a:ext cx="959384" cy="2436531"/>
            </a:xfrm>
            <a:custGeom>
              <a:avLst/>
              <a:gdLst/>
              <a:ahLst/>
              <a:cxnLst/>
              <a:rect l="l" t="t" r="r" b="b"/>
              <a:pathLst>
                <a:path w="959384" h="2436531">
                  <a:moveTo>
                    <a:pt x="0" y="0"/>
                  </a:moveTo>
                  <a:lnTo>
                    <a:pt x="959384" y="0"/>
                  </a:lnTo>
                  <a:lnTo>
                    <a:pt x="959384" y="2436530"/>
                  </a:lnTo>
                  <a:lnTo>
                    <a:pt x="0" y="243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108938">
              <a:off x="1279563" y="6814357"/>
              <a:ext cx="4309080" cy="3797377"/>
            </a:xfrm>
            <a:custGeom>
              <a:avLst/>
              <a:gdLst/>
              <a:ahLst/>
              <a:cxnLst/>
              <a:rect l="l" t="t" r="r" b="b"/>
              <a:pathLst>
                <a:path w="4309080" h="3797377">
                  <a:moveTo>
                    <a:pt x="0" y="0"/>
                  </a:moveTo>
                  <a:lnTo>
                    <a:pt x="4309080" y="0"/>
                  </a:lnTo>
                  <a:lnTo>
                    <a:pt x="4309080" y="3797377"/>
                  </a:lnTo>
                  <a:lnTo>
                    <a:pt x="0" y="3797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132484" flipH="1">
              <a:off x="4499119" y="230396"/>
              <a:ext cx="2027560" cy="3628743"/>
            </a:xfrm>
            <a:custGeom>
              <a:avLst/>
              <a:gdLst/>
              <a:ahLst/>
              <a:cxnLst/>
              <a:rect l="l" t="t" r="r" b="b"/>
              <a:pathLst>
                <a:path w="2027560" h="3628743">
                  <a:moveTo>
                    <a:pt x="2027561" y="0"/>
                  </a:moveTo>
                  <a:lnTo>
                    <a:pt x="0" y="0"/>
                  </a:lnTo>
                  <a:lnTo>
                    <a:pt x="0" y="3628743"/>
                  </a:lnTo>
                  <a:lnTo>
                    <a:pt x="2027561" y="3628743"/>
                  </a:lnTo>
                  <a:lnTo>
                    <a:pt x="2027561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798013">
              <a:off x="5251856" y="3137599"/>
              <a:ext cx="669569" cy="1451640"/>
            </a:xfrm>
            <a:custGeom>
              <a:avLst/>
              <a:gdLst/>
              <a:ahLst/>
              <a:cxnLst/>
              <a:rect l="l" t="t" r="r" b="b"/>
              <a:pathLst>
                <a:path w="669569" h="1451640">
                  <a:moveTo>
                    <a:pt x="0" y="0"/>
                  </a:moveTo>
                  <a:lnTo>
                    <a:pt x="669568" y="0"/>
                  </a:lnTo>
                  <a:lnTo>
                    <a:pt x="669568" y="1451640"/>
                  </a:lnTo>
                  <a:lnTo>
                    <a:pt x="0" y="1451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993" y="2952508"/>
            <a:ext cx="15461829" cy="5519933"/>
          </a:xfrm>
          <a:custGeom>
            <a:avLst/>
            <a:gdLst/>
            <a:ahLst/>
            <a:cxnLst/>
            <a:rect l="l" t="t" r="r" b="b"/>
            <a:pathLst>
              <a:path w="15461829" h="5519933">
                <a:moveTo>
                  <a:pt x="0" y="0"/>
                </a:moveTo>
                <a:lnTo>
                  <a:pt x="15461829" y="0"/>
                </a:lnTo>
                <a:lnTo>
                  <a:pt x="15461829" y="5519933"/>
                </a:lnTo>
                <a:lnTo>
                  <a:pt x="0" y="55199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>
            <a:spLocks noGrp="1"/>
          </p:cNvSpPr>
          <p:nvPr>
            <p:ph type="title" idx="4294967295"/>
          </p:nvPr>
        </p:nvSpPr>
        <p:spPr>
          <a:xfrm>
            <a:off x="4448926" y="383299"/>
            <a:ext cx="13514294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Recordatorio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: ¡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Todas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las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páginas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de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Mass.Gov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pueden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traducirse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automáticamente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!</a:t>
            </a:r>
          </a:p>
        </p:txBody>
      </p: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2" name="Freeform 22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36903" y="3469397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2"/>
                </a:lnTo>
                <a:lnTo>
                  <a:pt x="0" y="658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745006" y="726264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¿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Qué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hacemos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una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vez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que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recibimos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una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solicitud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86058" y="3163496"/>
            <a:ext cx="10745795" cy="38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AutoNum type="arabicPeriod"/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El Coordinador de Acceso Lingüístico (LAC) de MDAR determinará si podemos buscar servicios de uno de nuestros proveedores bajo contrato estatal.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774</Words>
  <Application>Microsoft Office PowerPoint</Application>
  <PresentationFormat>Custom</PresentationFormat>
  <Paragraphs>77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Poppins Italics</vt:lpstr>
      <vt:lpstr>Fredoka</vt:lpstr>
      <vt:lpstr>Calibri</vt:lpstr>
      <vt:lpstr>Poppins</vt:lpstr>
      <vt:lpstr>Poppins Bold</vt:lpstr>
      <vt:lpstr>Office Theme</vt:lpstr>
      <vt:lpstr>ACCESO LINGÜÍSTICO</vt:lpstr>
      <vt:lpstr>¿Qué es la justicia medioambiental para el “MDAR” </vt:lpstr>
      <vt:lpstr>¿Con quién puedo ponerme en contacto para solicitar servicios lingüísticos? </vt:lpstr>
      <vt:lpstr>¿Dónde estamos ahora? </vt:lpstr>
      <vt:lpstr>¿Cómo solicito un servicio lingüístico? </vt:lpstr>
      <vt:lpstr>Opción 2: Comuníquese con cualquier miembro del personal de MDAR a través de: </vt:lpstr>
      <vt:lpstr>Opción 3: Para seminarios web o eventos con inscripción en línea...</vt:lpstr>
      <vt:lpstr>Recordatorio: ¡Todas las páginas de Mass.Gov pueden traducirse automáticamente!</vt:lpstr>
      <vt:lpstr>¿Qué hacemos una vez que recibimos una solicitud?</vt:lpstr>
      <vt:lpstr>2. El LAC de MDAR trabajará para asegurar el servicio de idiomas de manera oportuna...</vt:lpstr>
      <vt:lpstr>¿Se ofrecen todos los servicios lingüísticos solo por solicitud?</vt:lpstr>
      <vt:lpstr>Estos documentos vitales incluyen... </vt:lpstr>
      <vt:lpstr>“I Speak” - Información sobre servicios lingüísticos</vt:lpstr>
      <vt:lpstr>Mass Animal Fund Resources - Apoya a los animales en Massachusetts, incluyendo vales para esterilización/castración.</vt:lpstr>
      <vt:lpstr>Mosquito Resources - Manténgase informado sobre las medidas a tomar para protegerse contra los mosquitos...</vt:lpstr>
      <vt:lpstr>¡y muchos más!</vt:lpstr>
      <vt:lpstr>¿Cómo se responsabiliza el MDAR? </vt:lpstr>
      <vt:lpstr>Este Plan de Acceso Lingüístico incluye:</vt:lpstr>
      <vt:lpstr>¿Cómo se capacita al personal?</vt:lpstr>
      <vt:lpstr>Algunos miembros del personal de MDAR también completaron un curso de español financiado por MDAR junto con los administradores de mercados de agricultores.</vt:lpstr>
      <vt:lpstr>¿Cómo solicito servicios de accesibilidad? </vt:lpstr>
      <vt:lpstr>¿Preguntas?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Spanish -- Lang Access External Webinar</dc:title>
  <cp:lastModifiedBy>Palmer, Olivia (AGR)</cp:lastModifiedBy>
  <cp:revision>2</cp:revision>
  <dcterms:created xsi:type="dcterms:W3CDTF">2006-08-16T00:00:00Z</dcterms:created>
  <dcterms:modified xsi:type="dcterms:W3CDTF">2025-07-14T17:33:05Z</dcterms:modified>
  <dc:identifier>DAGga_mXP9Y</dc:identifier>
</cp:coreProperties>
</file>