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88" y="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4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6.png"/><Relationship Id="rId5" Type="http://schemas.openxmlformats.org/officeDocument/2006/relationships/image" Target="../media/image41.svg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4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4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svg"/><Relationship Id="rId18" Type="http://schemas.openxmlformats.org/officeDocument/2006/relationships/image" Target="../media/image3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29.pn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openxmlformats.org/officeDocument/2006/relationships/image" Target="../media/image21.png"/><Relationship Id="rId22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6.png"/><Relationship Id="rId5" Type="http://schemas.openxmlformats.org/officeDocument/2006/relationships/image" Target="../media/image41.svg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svg"/><Relationship Id="rId18" Type="http://schemas.openxmlformats.org/officeDocument/2006/relationships/image" Target="../media/image3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35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svg"/><Relationship Id="rId18" Type="http://schemas.openxmlformats.org/officeDocument/2006/relationships/image" Target="../media/image3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2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5.png"/><Relationship Id="rId20" Type="http://schemas.openxmlformats.org/officeDocument/2006/relationships/image" Target="../media/image31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33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7.png"/><Relationship Id="rId5" Type="http://schemas.openxmlformats.org/officeDocument/2006/relationships/image" Target="../media/image88.svg"/><Relationship Id="rId15" Type="http://schemas.openxmlformats.org/officeDocument/2006/relationships/image" Target="../media/image34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6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32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35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6.png"/><Relationship Id="rId5" Type="http://schemas.openxmlformats.org/officeDocument/2006/relationships/image" Target="../media/image41.svg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33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1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6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svg"/><Relationship Id="rId18" Type="http://schemas.openxmlformats.org/officeDocument/2006/relationships/image" Target="../media/image3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語言支援服務</a:t>
            </a:r>
            <a:endParaRPr kumimoji="0" lang="en-US" sz="12059" b="0" i="0" u="none" strike="noStrike" kern="1200" cap="none" spc="506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71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馬薩諸塞州農業資源部（MDAR）</a:t>
            </a:r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596884" y="123994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MDAR 的 LAC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將適時努力盡快安排語言支援服務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。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211491"/>
            <a:ext cx="12795313" cy="371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3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敬請留意：</a:t>
            </a:r>
          </a:p>
          <a:p>
            <a:pPr marL="798828" lvl="1" indent="-399414" algn="l">
              <a:lnSpc>
                <a:spcPts val="7473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翻譯服務的申請，回覆時間約為5至7個工作日。</a:t>
            </a:r>
          </a:p>
          <a:p>
            <a:pPr marL="798828" lvl="1" indent="-399414" algn="l">
              <a:lnSpc>
                <a:spcPts val="7473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電話口譯服務可於1至2個工作日內安排。</a:t>
            </a:r>
          </a:p>
          <a:p>
            <a:pPr marL="798828" lvl="1" indent="-399414" algn="l">
              <a:lnSpc>
                <a:spcPts val="7473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現場口譯服務的安排則可能需時長達14天。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80551" y="6838791"/>
            <a:ext cx="932689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 請盡早提出語言支援服務申請！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是否所有語言服務都需要事先申請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9973" y="1875733"/>
            <a:ext cx="3337328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否！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448926" y="3457363"/>
            <a:ext cx="10995967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我們致力於確保非英語使用者亦能與英語使用者平等獲取 MDAR 相關計劃與服務所需的重要文件。</a:t>
            </a:r>
          </a:p>
          <a:p>
            <a:pPr algn="l">
              <a:lnSpc>
                <a:spcPts val="5364"/>
              </a:lnSpc>
            </a:pPr>
            <a:endParaRPr lang="en-US" sz="36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5704" y="5143500"/>
            <a:ext cx="10041597" cy="2528956"/>
            <a:chOff x="0" y="0"/>
            <a:chExt cx="2644700" cy="6660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666062"/>
            </a:xfrm>
            <a:custGeom>
              <a:avLst/>
              <a:gdLst/>
              <a:ahLst/>
              <a:cxnLst/>
              <a:rect l="l" t="t" r="r" b="b"/>
              <a:pathLst>
                <a:path w="2644700" h="666062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22116"/>
                  </a:lnTo>
                  <a:cubicBezTo>
                    <a:pt x="2644700" y="633772"/>
                    <a:pt x="2640070" y="644949"/>
                    <a:pt x="2631829" y="653191"/>
                  </a:cubicBezTo>
                  <a:cubicBezTo>
                    <a:pt x="2623587" y="661432"/>
                    <a:pt x="2612410" y="666062"/>
                    <a:pt x="2600754" y="666062"/>
                  </a:cubicBezTo>
                  <a:lnTo>
                    <a:pt x="43946" y="666062"/>
                  </a:lnTo>
                  <a:cubicBezTo>
                    <a:pt x="32291" y="666062"/>
                    <a:pt x="21113" y="661432"/>
                    <a:pt x="12872" y="653191"/>
                  </a:cubicBezTo>
                  <a:cubicBezTo>
                    <a:pt x="4630" y="644949"/>
                    <a:pt x="0" y="633772"/>
                    <a:pt x="0" y="622116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2321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此類重要文件已於該部門網站及印刷品中提供，並涵蓋馬薩諸塞州最常使用的前十名語言。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此類重要文件包括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：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我們的方案與服務指南 + 宣傳單張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9535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《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我會說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- I Speak 》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—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有關語言支援服務的相關資訊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629804"/>
            <a:ext cx="13172559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馬薩諸塞州動物基金資源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-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援助馬薩諸塞州境內動物，包含絕育／節育資助券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蚊蟲防治資源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助您了解如何保護自身免受蚊蟲侵擾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以及其他更多內容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587272"/>
            <a:ext cx="9125849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所有經翻譯的 MDAR 文件，均可於此網頁查閱：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528956"/>
            <a:chOff x="0" y="0"/>
            <a:chExt cx="2757095" cy="66606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666062"/>
            </a:xfrm>
            <a:custGeom>
              <a:avLst/>
              <a:gdLst/>
              <a:ahLst/>
              <a:cxnLst/>
              <a:rect l="l" t="t" r="r" b="b"/>
              <a:pathLst>
                <a:path w="2757095" h="666062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23908"/>
                  </a:lnTo>
                  <a:cubicBezTo>
                    <a:pt x="2757095" y="635088"/>
                    <a:pt x="2752654" y="645810"/>
                    <a:pt x="2744749" y="653716"/>
                  </a:cubicBezTo>
                  <a:cubicBezTo>
                    <a:pt x="2736843" y="661621"/>
                    <a:pt x="2726121" y="666062"/>
                    <a:pt x="2714941" y="666062"/>
                  </a:cubicBezTo>
                  <a:lnTo>
                    <a:pt x="42155" y="666062"/>
                  </a:lnTo>
                  <a:cubicBezTo>
                    <a:pt x="30975" y="666062"/>
                    <a:pt x="20252" y="661621"/>
                    <a:pt x="12347" y="653716"/>
                  </a:cubicBezTo>
                  <a:cubicBezTo>
                    <a:pt x="4441" y="645810"/>
                    <a:pt x="0" y="635088"/>
                    <a:pt x="0" y="623908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73273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根據第615號行政命令 — 為提升州政府機構語言支援服務的覆蓋率，要求部門須向無障礙與機會辦公室提交語言支援服務規劃方案。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4339013" y="1156084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如何承擔責任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04534" y="5324475"/>
            <a:ext cx="6951298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因此，MDAR 制定了本語言無障礙方案：</a:t>
            </a:r>
          </a:p>
          <a:p>
            <a:pPr algn="l">
              <a:lnSpc>
                <a:spcPts val="5654"/>
              </a:lnSpc>
            </a:pPr>
            <a:endParaRPr lang="en-US" sz="3899" i="1">
              <a:solidFill>
                <a:srgbClr val="712917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本語言無障礙方案內容涵蓋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：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49980" y="2435314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除已提供之翻譯與口譯流程資訊外，另包含：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304912" y="3232207"/>
            <a:ext cx="13788041" cy="273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7331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人員培訓準則</a:t>
            </a:r>
          </a:p>
          <a:p>
            <a:pPr marL="842007" lvl="1" indent="-421003" algn="l">
              <a:lnSpc>
                <a:spcPts val="7331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每兩年定期檢視與修訂</a:t>
            </a:r>
          </a:p>
          <a:p>
            <a:pPr marL="842007" lvl="1" indent="-421003" algn="l">
              <a:lnSpc>
                <a:spcPts val="7331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聘用多元語言人才的承諾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76971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員工是如何進行培訓的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截至目前，我們已完成以下培訓項目：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057549"/>
            <a:ext cx="11194462" cy="501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為 MDAR 特定的部門提供個別化語言支援服務培訓。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(例如：MDAR 動物健康部門）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已舉辦了 2 場涵蓋整個部門的EJ與語言無障礙準則的培訓課程。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對於無法親自參與的員工，我們已提供了錄製版的培訓內容以供觀看。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240117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MDAR如何界定環境正義（EJ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）？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2801449"/>
            <a:ext cx="11612899" cy="372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EJ 指的是全體民眾在環境法律、法規與政策的制定、施行及落實過程中，皆應享有同等保障與有效參與，同時公正分享環境資源所帶來的益處。</a:t>
            </a:r>
          </a:p>
          <a:p>
            <a:pPr algn="l">
              <a:lnSpc>
                <a:spcPts val="7475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9310" y="7117651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有效參與涵蓋語言支援服務</a:t>
            </a:r>
          </a:p>
        </p:txBody>
      </p: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4823" y="1508901"/>
            <a:ext cx="12684454" cy="226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4"/>
              </a:lnSpc>
            </a:pPr>
            <a:r>
              <a:rPr lang="en-US" sz="4099" b="1" dirty="0" err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指定的</a:t>
            </a:r>
            <a:r>
              <a:rPr lang="en-US" sz="4099" b="1" dirty="0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lang="en-US" sz="4099" b="1" dirty="0" err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工作人員與農夫市集經理們共同修讀了由</a:t>
            </a:r>
            <a:r>
              <a:rPr lang="en-US" sz="4099" b="1" dirty="0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lang="en-US" sz="4099" b="1" dirty="0" err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資助的西班牙文培訓課程</a:t>
            </a:r>
            <a:r>
              <a:rPr lang="en-US" sz="4099" b="1" dirty="0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！</a:t>
            </a:r>
          </a:p>
          <a:p>
            <a:pPr algn="l">
              <a:lnSpc>
                <a:spcPts val="5944"/>
              </a:lnSpc>
            </a:pPr>
            <a:endParaRPr lang="en-US" sz="4099" b="1" dirty="0">
              <a:solidFill>
                <a:srgbClr val="71291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8" name="TextBox 38"/>
          <p:cNvSpPr txBox="1">
            <a:spLocks noGrp="1"/>
          </p:cNvSpPr>
          <p:nvPr>
            <p:ph type="title" idx="4294967295"/>
          </p:nvPr>
        </p:nvSpPr>
        <p:spPr>
          <a:xfrm>
            <a:off x="8211879" y="4301790"/>
            <a:ext cx="7101159" cy="25805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下次您造訪指定農夫市集時，請注意這些徽章，以便識別已完成此基礎課程的市集工作人員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1300678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如何申請無障礙服務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99959" y="2591387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MDAR的語言服務協調員：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環境與能源事務部（EEA）無障礙協調專員：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有疑問嗎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9688" y="1409700"/>
            <a:ext cx="13465347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若需語言支援服務，我可以聯繫誰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0" name="TextBox 3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955912" y="2741693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MDAR指派語言服務協調員（LAC）...</a:t>
            </a:r>
          </a:p>
        </p:txBody>
      </p:sp>
      <p:sp>
        <p:nvSpPr>
          <p:cNvPr id="31" name="TextBox 3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955912" y="3656418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內部環境正義協調員: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049845" y="5348797"/>
            <a:ext cx="9445190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 您也可以聯絡 MDAR 的 EJ團隊：</a:t>
            </a:r>
          </a:p>
        </p:txBody>
      </p:sp>
      <p:sp>
        <p:nvSpPr>
          <p:cNvPr id="34" name="TextBox 3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310636" y="6191949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dirty="0" err="1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食品與氣候平等事務主任</a:t>
            </a:r>
            <a:r>
              <a:rPr lang="en-US" sz="4200" dirty="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：</a:t>
            </a:r>
            <a:r>
              <a:rPr lang="en-US" sz="4200" u="sng" dirty="0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50186462-D552-7185-F4E0-61C52C7574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310636" y="7557182"/>
            <a:ext cx="14376176" cy="565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26"/>
              </a:lnSpc>
              <a:spcBef>
                <a:spcPts val="0"/>
              </a:spcBef>
              <a:defRPr/>
            </a:pPr>
            <a:r>
              <a:rPr lang="en-US" sz="4200" dirty="0" err="1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EJ外展聯絡員</a:t>
            </a:r>
            <a:r>
              <a:rPr lang="en-US" sz="4200" dirty="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r>
              <a:rPr lang="en-US" sz="4200" u="sng" dirty="0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735893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我們目前的進度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477655"/>
            <a:ext cx="11612899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翻譯/口譯準則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員工培訓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預先翻譯的文件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農貿市場西班牙文課程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無障礙支援服務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38813" y="1143000"/>
            <a:ext cx="1281037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如何申請語言支援服務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11695" y="2721787"/>
            <a:ext cx="6352791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途徑一：填寫線上申請表。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1143000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途徑二：聯絡任何一位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職員</a:t>
            </a: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電郵：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電話：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面談：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或其他方式！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0838" y="3016340"/>
            <a:ext cx="9305503" cy="458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請確保提供以下資料：</a:t>
            </a:r>
          </a:p>
          <a:p>
            <a:pPr marL="906775" lvl="1" indent="-453388" algn="l">
              <a:lnSpc>
                <a:spcPts val="734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您所需的語言</a:t>
            </a:r>
          </a:p>
          <a:p>
            <a:pPr marL="906775" lvl="1" indent="-453388" algn="l">
              <a:lnSpc>
                <a:spcPts val="734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需要翻譯的文件，或您希望提供口譯協助的活動名稱</a:t>
            </a:r>
          </a:p>
          <a:p>
            <a:pPr marL="906775" lvl="1" indent="-453388" algn="l">
              <a:lnSpc>
                <a:spcPts val="734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您的聯絡資料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2626676" y="1544958"/>
            <a:ext cx="1538781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途徑三：網路研討會或線上報名活動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12523" y="3044676"/>
            <a:ext cx="11547622" cy="8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請在您的報名表上註明所需語言！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879838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溫馨提示：所有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網頁均支援自動翻譯功能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1300678"/>
            <a:ext cx="13514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我們收到申請後將如何處理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7" name="TextBox 2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191000" y="3163496"/>
            <a:ext cx="10745795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6775" marR="0" lvl="1" indent="-453388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199" b="1" i="0" u="none" strike="noStrike" kern="1200" cap="none" spc="0" normalizeH="0" baseline="0" noProof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MDAR 的 LAC 將評估是否可向州級合約供應商申請相關服務。  </a:t>
            </a:r>
            <a:endParaRPr kumimoji="0" lang="en-US" sz="41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312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Fredoka</vt:lpstr>
      <vt:lpstr>Poppins Bold</vt:lpstr>
      <vt:lpstr>Poppins</vt:lpstr>
      <vt:lpstr>Arial</vt:lpstr>
      <vt:lpstr>Poppins Italics</vt:lpstr>
      <vt:lpstr>Calibri</vt:lpstr>
      <vt:lpstr>Office Theme</vt:lpstr>
      <vt:lpstr>語言支援服務</vt:lpstr>
      <vt:lpstr>MDAR如何界定環境正義（EJ）？ </vt:lpstr>
      <vt:lpstr>若需語言支援服務，我可以聯繫誰？</vt:lpstr>
      <vt:lpstr>我們目前的進度？</vt:lpstr>
      <vt:lpstr>如何申請語言支援服務？</vt:lpstr>
      <vt:lpstr>途徑二：聯絡任何一位 MDAR 職員 </vt:lpstr>
      <vt:lpstr>途徑三：網路研討會或線上報名活動...</vt:lpstr>
      <vt:lpstr>溫馨提示：所有 Mass.Gov 網頁均支援自動翻譯功能。 </vt:lpstr>
      <vt:lpstr>我們收到申請後將如何處理？</vt:lpstr>
      <vt:lpstr>2. MDAR 的 LAC 將適時努力盡快安排語言支援服務。</vt:lpstr>
      <vt:lpstr>是否所有語言服務都需要事先申請？</vt:lpstr>
      <vt:lpstr>此類重要文件包括：</vt:lpstr>
      <vt:lpstr>《我會說 - I Speak 》—有關語言支援服務的相關資訊</vt:lpstr>
      <vt:lpstr>馬薩諸塞州動物基金資源 - 援助馬薩諸塞州境內動物，包含絕育／節育資助券</vt:lpstr>
      <vt:lpstr>蚊蟲防治資源 - 助您了解如何保護自身免受蚊蟲侵擾  </vt:lpstr>
      <vt:lpstr>... 以及其他更多內容！</vt:lpstr>
      <vt:lpstr>MDAR 如何承擔責任？</vt:lpstr>
      <vt:lpstr>本語言無障礙方案內容涵蓋：</vt:lpstr>
      <vt:lpstr>員工是如何進行培訓的？</vt:lpstr>
      <vt:lpstr>下次您造訪指定農夫市集時，請注意這些徽章，以便識別已完成此基礎課程的市集工作人員。</vt:lpstr>
      <vt:lpstr>如何申請無障礙服務？</vt:lpstr>
      <vt:lpstr>有疑問嗎？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 Chinese - Lang Access External Webinar</dc:title>
  <cp:lastModifiedBy>Palmer, Olivia (AGR)</cp:lastModifiedBy>
  <cp:revision>6</cp:revision>
  <dcterms:created xsi:type="dcterms:W3CDTF">2006-08-16T00:00:00Z</dcterms:created>
  <dcterms:modified xsi:type="dcterms:W3CDTF">2025-07-14T17:12:06Z</dcterms:modified>
  <dc:identifier>DAGtJhofJTk</dc:identifier>
</cp:coreProperties>
</file>