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8288000" cy="10287000"/>
  <p:notesSz cx="6858000" cy="9144000"/>
  <p:embeddedFontLst>
    <p:embeddedFont>
      <p:font typeface="Fredoka" panose="020B0604020202020204" charset="0"/>
      <p:regular r:id="rId24"/>
    </p:embeddedFont>
    <p:embeddedFont>
      <p:font typeface="Poppins" panose="00000500000000000000" pitchFamily="2" charset="0"/>
      <p:regular r:id="rId25"/>
    </p:embeddedFont>
    <p:embeddedFont>
      <p:font typeface="Poppins Bold" panose="020B0604020202020204" charset="0"/>
      <p:regular r:id="rId26"/>
    </p:embeddedFont>
    <p:embeddedFont>
      <p:font typeface="Poppins Italics" panose="020B0604020202020204" charset="0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8" d="100"/>
          <a:sy n="38" d="100"/>
        </p:scale>
        <p:origin x="208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4.png"/><Relationship Id="rId18" Type="http://schemas.openxmlformats.org/officeDocument/2006/relationships/image" Target="../media/image66.sv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25.png"/><Relationship Id="rId17" Type="http://schemas.openxmlformats.org/officeDocument/2006/relationships/image" Target="../media/image65.png"/><Relationship Id="rId2" Type="http://schemas.openxmlformats.org/officeDocument/2006/relationships/image" Target="../media/image17.png"/><Relationship Id="rId16" Type="http://schemas.openxmlformats.org/officeDocument/2006/relationships/image" Target="../media/image46.png"/><Relationship Id="rId20" Type="http://schemas.openxmlformats.org/officeDocument/2006/relationships/image" Target="../media/image6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43.png"/><Relationship Id="rId5" Type="http://schemas.openxmlformats.org/officeDocument/2006/relationships/image" Target="../media/image41.svg"/><Relationship Id="rId15" Type="http://schemas.openxmlformats.org/officeDocument/2006/relationships/image" Target="../media/image45.png"/><Relationship Id="rId10" Type="http://schemas.openxmlformats.org/officeDocument/2006/relationships/image" Target="../media/image30.png"/><Relationship Id="rId19" Type="http://schemas.openxmlformats.org/officeDocument/2006/relationships/image" Target="../media/image67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9.png"/><Relationship Id="rId18" Type="http://schemas.openxmlformats.org/officeDocument/2006/relationships/image" Target="../media/image58.png"/><Relationship Id="rId3" Type="http://schemas.openxmlformats.org/officeDocument/2006/relationships/image" Target="../media/image18.svg"/><Relationship Id="rId21" Type="http://schemas.openxmlformats.org/officeDocument/2006/relationships/image" Target="../media/image70.svg"/><Relationship Id="rId7" Type="http://schemas.openxmlformats.org/officeDocument/2006/relationships/image" Target="../media/image22.png"/><Relationship Id="rId12" Type="http://schemas.openxmlformats.org/officeDocument/2006/relationships/image" Target="../media/image57.png"/><Relationship Id="rId17" Type="http://schemas.openxmlformats.org/officeDocument/2006/relationships/image" Target="../media/image46.png"/><Relationship Id="rId2" Type="http://schemas.openxmlformats.org/officeDocument/2006/relationships/image" Target="../media/image17.png"/><Relationship Id="rId16" Type="http://schemas.openxmlformats.org/officeDocument/2006/relationships/image" Target="../media/image27.png"/><Relationship Id="rId20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32.png"/><Relationship Id="rId5" Type="http://schemas.openxmlformats.org/officeDocument/2006/relationships/image" Target="../media/image41.svg"/><Relationship Id="rId15" Type="http://schemas.openxmlformats.org/officeDocument/2006/relationships/image" Target="../media/image16.png"/><Relationship Id="rId10" Type="http://schemas.openxmlformats.org/officeDocument/2006/relationships/image" Target="../media/image26.png"/><Relationship Id="rId19" Type="http://schemas.openxmlformats.org/officeDocument/2006/relationships/image" Target="../media/image30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71.png"/><Relationship Id="rId18" Type="http://schemas.openxmlformats.org/officeDocument/2006/relationships/image" Target="../media/image25.png"/><Relationship Id="rId3" Type="http://schemas.openxmlformats.org/officeDocument/2006/relationships/image" Target="../media/image18.svg"/><Relationship Id="rId21" Type="http://schemas.openxmlformats.org/officeDocument/2006/relationships/image" Target="../media/image73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24.png"/><Relationship Id="rId2" Type="http://schemas.openxmlformats.org/officeDocument/2006/relationships/image" Target="../media/image17.png"/><Relationship Id="rId16" Type="http://schemas.openxmlformats.org/officeDocument/2006/relationships/image" Target="../media/image23.png"/><Relationship Id="rId20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0.svg"/><Relationship Id="rId15" Type="http://schemas.openxmlformats.org/officeDocument/2006/relationships/image" Target="../media/image22.png"/><Relationship Id="rId10" Type="http://schemas.openxmlformats.org/officeDocument/2006/relationships/image" Target="../media/image31.png"/><Relationship Id="rId19" Type="http://schemas.openxmlformats.org/officeDocument/2006/relationships/image" Target="../media/image26.png"/><Relationship Id="rId4" Type="http://schemas.openxmlformats.org/officeDocument/2006/relationships/image" Target="../media/image19.png"/><Relationship Id="rId9" Type="http://schemas.openxmlformats.org/officeDocument/2006/relationships/image" Target="../media/image30.png"/><Relationship Id="rId1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74.png"/><Relationship Id="rId18" Type="http://schemas.openxmlformats.org/officeDocument/2006/relationships/image" Target="../media/image25.png"/><Relationship Id="rId3" Type="http://schemas.openxmlformats.org/officeDocument/2006/relationships/image" Target="../media/image18.sv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24.png"/><Relationship Id="rId2" Type="http://schemas.openxmlformats.org/officeDocument/2006/relationships/image" Target="../media/image17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0.svg"/><Relationship Id="rId15" Type="http://schemas.openxmlformats.org/officeDocument/2006/relationships/image" Target="../media/image22.png"/><Relationship Id="rId10" Type="http://schemas.openxmlformats.org/officeDocument/2006/relationships/image" Target="../media/image31.png"/><Relationship Id="rId19" Type="http://schemas.openxmlformats.org/officeDocument/2006/relationships/image" Target="../media/image26.png"/><Relationship Id="rId4" Type="http://schemas.openxmlformats.org/officeDocument/2006/relationships/image" Target="../media/image19.png"/><Relationship Id="rId9" Type="http://schemas.openxmlformats.org/officeDocument/2006/relationships/image" Target="../media/image30.png"/><Relationship Id="rId1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4.png"/><Relationship Id="rId18" Type="http://schemas.openxmlformats.org/officeDocument/2006/relationships/image" Target="../media/image76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25.png"/><Relationship Id="rId17" Type="http://schemas.openxmlformats.org/officeDocument/2006/relationships/image" Target="../media/image75.png"/><Relationship Id="rId2" Type="http://schemas.openxmlformats.org/officeDocument/2006/relationships/image" Target="../media/image17.png"/><Relationship Id="rId16" Type="http://schemas.openxmlformats.org/officeDocument/2006/relationships/image" Target="../media/image46.png"/><Relationship Id="rId20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43.png"/><Relationship Id="rId5" Type="http://schemas.openxmlformats.org/officeDocument/2006/relationships/image" Target="../media/image41.svg"/><Relationship Id="rId15" Type="http://schemas.openxmlformats.org/officeDocument/2006/relationships/image" Target="../media/image45.png"/><Relationship Id="rId10" Type="http://schemas.openxmlformats.org/officeDocument/2006/relationships/image" Target="../media/image30.png"/><Relationship Id="rId19" Type="http://schemas.openxmlformats.org/officeDocument/2006/relationships/image" Target="../media/image77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4.png"/><Relationship Id="rId18" Type="http://schemas.openxmlformats.org/officeDocument/2006/relationships/image" Target="../media/image47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25.png"/><Relationship Id="rId17" Type="http://schemas.openxmlformats.org/officeDocument/2006/relationships/image" Target="../media/image79.png"/><Relationship Id="rId2" Type="http://schemas.openxmlformats.org/officeDocument/2006/relationships/image" Target="../media/image17.png"/><Relationship Id="rId16" Type="http://schemas.openxmlformats.org/officeDocument/2006/relationships/image" Target="../media/image46.png"/><Relationship Id="rId20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43.png"/><Relationship Id="rId5" Type="http://schemas.openxmlformats.org/officeDocument/2006/relationships/image" Target="../media/image41.svg"/><Relationship Id="rId15" Type="http://schemas.openxmlformats.org/officeDocument/2006/relationships/image" Target="../media/image45.png"/><Relationship Id="rId10" Type="http://schemas.openxmlformats.org/officeDocument/2006/relationships/image" Target="../media/image30.png"/><Relationship Id="rId19" Type="http://schemas.openxmlformats.org/officeDocument/2006/relationships/image" Target="../media/image48.sv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0.sv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19.png"/><Relationship Id="rId17" Type="http://schemas.openxmlformats.org/officeDocument/2006/relationships/image" Target="../media/image52.png"/><Relationship Id="rId2" Type="http://schemas.openxmlformats.org/officeDocument/2006/relationships/image" Target="../media/image17.png"/><Relationship Id="rId16" Type="http://schemas.openxmlformats.org/officeDocument/2006/relationships/image" Target="../media/image24.png"/><Relationship Id="rId20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0.png"/><Relationship Id="rId5" Type="http://schemas.openxmlformats.org/officeDocument/2006/relationships/image" Target="../media/image41.svg"/><Relationship Id="rId15" Type="http://schemas.openxmlformats.org/officeDocument/2006/relationships/image" Target="../media/image21.png"/><Relationship Id="rId10" Type="http://schemas.openxmlformats.org/officeDocument/2006/relationships/image" Target="../media/image42.png"/><Relationship Id="rId19" Type="http://schemas.openxmlformats.org/officeDocument/2006/relationships/image" Target="../media/image81.png"/><Relationship Id="rId4" Type="http://schemas.openxmlformats.org/officeDocument/2006/relationships/image" Target="../media/image40.png"/><Relationship Id="rId9" Type="http://schemas.openxmlformats.org/officeDocument/2006/relationships/image" Target="../media/image64.png"/><Relationship Id="rId1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51.png"/><Relationship Id="rId18" Type="http://schemas.openxmlformats.org/officeDocument/2006/relationships/image" Target="../media/image52.png"/><Relationship Id="rId3" Type="http://schemas.openxmlformats.org/officeDocument/2006/relationships/image" Target="../media/image18.svg"/><Relationship Id="rId21" Type="http://schemas.openxmlformats.org/officeDocument/2006/relationships/image" Target="../media/image36.png"/><Relationship Id="rId7" Type="http://schemas.openxmlformats.org/officeDocument/2006/relationships/image" Target="../media/image26.png"/><Relationship Id="rId12" Type="http://schemas.openxmlformats.org/officeDocument/2006/relationships/image" Target="../media/image32.png"/><Relationship Id="rId17" Type="http://schemas.openxmlformats.org/officeDocument/2006/relationships/image" Target="../media/image42.png"/><Relationship Id="rId2" Type="http://schemas.openxmlformats.org/officeDocument/2006/relationships/image" Target="../media/image17.png"/><Relationship Id="rId16" Type="http://schemas.openxmlformats.org/officeDocument/2006/relationships/image" Target="../media/image27.png"/><Relationship Id="rId20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50.png"/><Relationship Id="rId5" Type="http://schemas.openxmlformats.org/officeDocument/2006/relationships/image" Target="../media/image20.svg"/><Relationship Id="rId15" Type="http://schemas.openxmlformats.org/officeDocument/2006/relationships/image" Target="../media/image24.png"/><Relationship Id="rId23" Type="http://schemas.openxmlformats.org/officeDocument/2006/relationships/image" Target="../media/image83.png"/><Relationship Id="rId10" Type="http://schemas.openxmlformats.org/officeDocument/2006/relationships/image" Target="../media/image49.png"/><Relationship Id="rId19" Type="http://schemas.openxmlformats.org/officeDocument/2006/relationships/image" Target="../media/image33.png"/><Relationship Id="rId4" Type="http://schemas.openxmlformats.org/officeDocument/2006/relationships/image" Target="../media/image19.png"/><Relationship Id="rId9" Type="http://schemas.openxmlformats.org/officeDocument/2006/relationships/image" Target="../media/image29.png"/><Relationship Id="rId14" Type="http://schemas.openxmlformats.org/officeDocument/2006/relationships/image" Target="../media/image21.png"/><Relationship Id="rId22" Type="http://schemas.openxmlformats.org/officeDocument/2006/relationships/image" Target="../media/image37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9.png"/><Relationship Id="rId18" Type="http://schemas.openxmlformats.org/officeDocument/2006/relationships/image" Target="../media/image58.png"/><Relationship Id="rId3" Type="http://schemas.openxmlformats.org/officeDocument/2006/relationships/image" Target="../media/image18.svg"/><Relationship Id="rId7" Type="http://schemas.openxmlformats.org/officeDocument/2006/relationships/image" Target="../media/image22.png"/><Relationship Id="rId12" Type="http://schemas.openxmlformats.org/officeDocument/2006/relationships/image" Target="../media/image57.png"/><Relationship Id="rId17" Type="http://schemas.openxmlformats.org/officeDocument/2006/relationships/image" Target="../media/image46.png"/><Relationship Id="rId2" Type="http://schemas.openxmlformats.org/officeDocument/2006/relationships/image" Target="../media/image17.png"/><Relationship Id="rId16" Type="http://schemas.openxmlformats.org/officeDocument/2006/relationships/image" Target="../media/image27.png"/><Relationship Id="rId20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32.png"/><Relationship Id="rId5" Type="http://schemas.openxmlformats.org/officeDocument/2006/relationships/image" Target="../media/image41.svg"/><Relationship Id="rId15" Type="http://schemas.openxmlformats.org/officeDocument/2006/relationships/image" Target="../media/image16.png"/><Relationship Id="rId10" Type="http://schemas.openxmlformats.org/officeDocument/2006/relationships/image" Target="../media/image26.png"/><Relationship Id="rId19" Type="http://schemas.openxmlformats.org/officeDocument/2006/relationships/image" Target="../media/image30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0.sv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19.png"/><Relationship Id="rId17" Type="http://schemas.openxmlformats.org/officeDocument/2006/relationships/image" Target="../media/image52.png"/><Relationship Id="rId2" Type="http://schemas.openxmlformats.org/officeDocument/2006/relationships/image" Target="../media/image17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0.png"/><Relationship Id="rId5" Type="http://schemas.openxmlformats.org/officeDocument/2006/relationships/image" Target="../media/image41.svg"/><Relationship Id="rId15" Type="http://schemas.openxmlformats.org/officeDocument/2006/relationships/image" Target="../media/image21.png"/><Relationship Id="rId10" Type="http://schemas.openxmlformats.org/officeDocument/2006/relationships/image" Target="../media/image42.png"/><Relationship Id="rId4" Type="http://schemas.openxmlformats.org/officeDocument/2006/relationships/image" Target="../media/image40.png"/><Relationship Id="rId9" Type="http://schemas.openxmlformats.org/officeDocument/2006/relationships/image" Target="../media/image64.png"/><Relationship Id="rId1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21" Type="http://schemas.openxmlformats.org/officeDocument/2006/relationships/image" Target="../media/image36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20" Type="http://schemas.openxmlformats.org/officeDocument/2006/relationships/image" Target="../media/image3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sv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19" Type="http://schemas.openxmlformats.org/officeDocument/2006/relationships/image" Target="../media/image34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Relationship Id="rId22" Type="http://schemas.openxmlformats.org/officeDocument/2006/relationships/image" Target="../media/image37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21" Type="http://schemas.openxmlformats.org/officeDocument/2006/relationships/image" Target="../media/image84.jpe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20" Type="http://schemas.openxmlformats.org/officeDocument/2006/relationships/image" Target="../media/image3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sv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19" Type="http://schemas.openxmlformats.org/officeDocument/2006/relationships/image" Target="../media/image38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0.sv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19.png"/><Relationship Id="rId17" Type="http://schemas.openxmlformats.org/officeDocument/2006/relationships/image" Target="../media/image52.png"/><Relationship Id="rId2" Type="http://schemas.openxmlformats.org/officeDocument/2006/relationships/image" Target="../media/image17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0.png"/><Relationship Id="rId5" Type="http://schemas.openxmlformats.org/officeDocument/2006/relationships/image" Target="../media/image41.svg"/><Relationship Id="rId15" Type="http://schemas.openxmlformats.org/officeDocument/2006/relationships/image" Target="../media/image21.png"/><Relationship Id="rId10" Type="http://schemas.openxmlformats.org/officeDocument/2006/relationships/image" Target="../media/image42.png"/><Relationship Id="rId4" Type="http://schemas.openxmlformats.org/officeDocument/2006/relationships/image" Target="../media/image40.png"/><Relationship Id="rId9" Type="http://schemas.openxmlformats.org/officeDocument/2006/relationships/image" Target="../media/image64.png"/><Relationship Id="rId1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svg"/><Relationship Id="rId18" Type="http://schemas.openxmlformats.org/officeDocument/2006/relationships/image" Target="../media/image16.png"/><Relationship Id="rId26" Type="http://schemas.openxmlformats.org/officeDocument/2006/relationships/image" Target="../media/image45.png"/><Relationship Id="rId39" Type="http://schemas.openxmlformats.org/officeDocument/2006/relationships/image" Target="../media/image49.png"/><Relationship Id="rId21" Type="http://schemas.openxmlformats.org/officeDocument/2006/relationships/image" Target="../media/image24.png"/><Relationship Id="rId34" Type="http://schemas.openxmlformats.org/officeDocument/2006/relationships/image" Target="../media/image7.png"/><Relationship Id="rId42" Type="http://schemas.openxmlformats.org/officeDocument/2006/relationships/image" Target="../media/image22.png"/><Relationship Id="rId7" Type="http://schemas.openxmlformats.org/officeDocument/2006/relationships/image" Target="../media/image90.svg"/><Relationship Id="rId2" Type="http://schemas.openxmlformats.org/officeDocument/2006/relationships/image" Target="../media/image85.png"/><Relationship Id="rId16" Type="http://schemas.openxmlformats.org/officeDocument/2006/relationships/image" Target="../media/image31.png"/><Relationship Id="rId20" Type="http://schemas.openxmlformats.org/officeDocument/2006/relationships/image" Target="../media/image27.png"/><Relationship Id="rId29" Type="http://schemas.openxmlformats.org/officeDocument/2006/relationships/image" Target="../media/image52.png"/><Relationship Id="rId41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png"/><Relationship Id="rId11" Type="http://schemas.openxmlformats.org/officeDocument/2006/relationships/image" Target="../media/image94.svg"/><Relationship Id="rId24" Type="http://schemas.openxmlformats.org/officeDocument/2006/relationships/image" Target="../media/image29.png"/><Relationship Id="rId32" Type="http://schemas.openxmlformats.org/officeDocument/2006/relationships/image" Target="../media/image23.png"/><Relationship Id="rId37" Type="http://schemas.openxmlformats.org/officeDocument/2006/relationships/image" Target="../media/image98.png"/><Relationship Id="rId40" Type="http://schemas.openxmlformats.org/officeDocument/2006/relationships/image" Target="../media/image33.png"/><Relationship Id="rId5" Type="http://schemas.openxmlformats.org/officeDocument/2006/relationships/image" Target="../media/image88.svg"/><Relationship Id="rId15" Type="http://schemas.openxmlformats.org/officeDocument/2006/relationships/image" Target="../media/image30.png"/><Relationship Id="rId23" Type="http://schemas.openxmlformats.org/officeDocument/2006/relationships/image" Target="../media/image44.png"/><Relationship Id="rId28" Type="http://schemas.openxmlformats.org/officeDocument/2006/relationships/image" Target="../media/image57.png"/><Relationship Id="rId36" Type="http://schemas.openxmlformats.org/officeDocument/2006/relationships/image" Target="../media/image32.png"/><Relationship Id="rId10" Type="http://schemas.openxmlformats.org/officeDocument/2006/relationships/image" Target="../media/image93.png"/><Relationship Id="rId19" Type="http://schemas.openxmlformats.org/officeDocument/2006/relationships/image" Target="../media/image25.png"/><Relationship Id="rId31" Type="http://schemas.openxmlformats.org/officeDocument/2006/relationships/image" Target="../media/image28.png"/><Relationship Id="rId44" Type="http://schemas.openxmlformats.org/officeDocument/2006/relationships/image" Target="../media/image101.svg"/><Relationship Id="rId4" Type="http://schemas.openxmlformats.org/officeDocument/2006/relationships/image" Target="../media/image87.png"/><Relationship Id="rId9" Type="http://schemas.openxmlformats.org/officeDocument/2006/relationships/image" Target="../media/image92.svg"/><Relationship Id="rId14" Type="http://schemas.openxmlformats.org/officeDocument/2006/relationships/image" Target="../media/image26.png"/><Relationship Id="rId22" Type="http://schemas.openxmlformats.org/officeDocument/2006/relationships/image" Target="../media/image95.png"/><Relationship Id="rId27" Type="http://schemas.openxmlformats.org/officeDocument/2006/relationships/image" Target="../media/image96.png"/><Relationship Id="rId30" Type="http://schemas.openxmlformats.org/officeDocument/2006/relationships/image" Target="../media/image97.png"/><Relationship Id="rId35" Type="http://schemas.openxmlformats.org/officeDocument/2006/relationships/image" Target="../media/image8.svg"/><Relationship Id="rId43" Type="http://schemas.openxmlformats.org/officeDocument/2006/relationships/image" Target="../media/image100.png"/><Relationship Id="rId8" Type="http://schemas.openxmlformats.org/officeDocument/2006/relationships/image" Target="../media/image91.png"/><Relationship Id="rId3" Type="http://schemas.openxmlformats.org/officeDocument/2006/relationships/image" Target="../media/image86.svg"/><Relationship Id="rId12" Type="http://schemas.openxmlformats.org/officeDocument/2006/relationships/image" Target="../media/image9.png"/><Relationship Id="rId17" Type="http://schemas.openxmlformats.org/officeDocument/2006/relationships/image" Target="../media/image56.png"/><Relationship Id="rId25" Type="http://schemas.openxmlformats.org/officeDocument/2006/relationships/image" Target="../media/image42.png"/><Relationship Id="rId33" Type="http://schemas.openxmlformats.org/officeDocument/2006/relationships/image" Target="../media/image58.png"/><Relationship Id="rId38" Type="http://schemas.openxmlformats.org/officeDocument/2006/relationships/image" Target="../media/image99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20" Type="http://schemas.openxmlformats.org/officeDocument/2006/relationships/image" Target="../media/image3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sv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19" Type="http://schemas.openxmlformats.org/officeDocument/2006/relationships/image" Target="../media/image38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4.png"/><Relationship Id="rId18" Type="http://schemas.openxmlformats.org/officeDocument/2006/relationships/image" Target="../media/image48.sv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25.png"/><Relationship Id="rId17" Type="http://schemas.openxmlformats.org/officeDocument/2006/relationships/image" Target="../media/image47.png"/><Relationship Id="rId2" Type="http://schemas.openxmlformats.org/officeDocument/2006/relationships/image" Target="../media/image17.png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43.png"/><Relationship Id="rId5" Type="http://schemas.openxmlformats.org/officeDocument/2006/relationships/image" Target="../media/image41.svg"/><Relationship Id="rId15" Type="http://schemas.openxmlformats.org/officeDocument/2006/relationships/image" Target="../media/image45.png"/><Relationship Id="rId10" Type="http://schemas.openxmlformats.org/officeDocument/2006/relationships/image" Target="../media/image30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51.png"/><Relationship Id="rId18" Type="http://schemas.openxmlformats.org/officeDocument/2006/relationships/image" Target="../media/image52.png"/><Relationship Id="rId3" Type="http://schemas.openxmlformats.org/officeDocument/2006/relationships/image" Target="../media/image18.svg"/><Relationship Id="rId21" Type="http://schemas.openxmlformats.org/officeDocument/2006/relationships/image" Target="../media/image54.png"/><Relationship Id="rId7" Type="http://schemas.openxmlformats.org/officeDocument/2006/relationships/image" Target="../media/image26.png"/><Relationship Id="rId12" Type="http://schemas.openxmlformats.org/officeDocument/2006/relationships/image" Target="../media/image32.png"/><Relationship Id="rId17" Type="http://schemas.openxmlformats.org/officeDocument/2006/relationships/image" Target="../media/image42.png"/><Relationship Id="rId2" Type="http://schemas.openxmlformats.org/officeDocument/2006/relationships/image" Target="../media/image17.png"/><Relationship Id="rId16" Type="http://schemas.openxmlformats.org/officeDocument/2006/relationships/image" Target="../media/image27.png"/><Relationship Id="rId20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50.png"/><Relationship Id="rId5" Type="http://schemas.openxmlformats.org/officeDocument/2006/relationships/image" Target="../media/image20.svg"/><Relationship Id="rId15" Type="http://schemas.openxmlformats.org/officeDocument/2006/relationships/image" Target="../media/image24.png"/><Relationship Id="rId10" Type="http://schemas.openxmlformats.org/officeDocument/2006/relationships/image" Target="../media/image49.png"/><Relationship Id="rId19" Type="http://schemas.openxmlformats.org/officeDocument/2006/relationships/image" Target="../media/image33.png"/><Relationship Id="rId4" Type="http://schemas.openxmlformats.org/officeDocument/2006/relationships/image" Target="../media/image19.png"/><Relationship Id="rId9" Type="http://schemas.openxmlformats.org/officeDocument/2006/relationships/image" Target="../media/image29.png"/><Relationship Id="rId14" Type="http://schemas.openxmlformats.org/officeDocument/2006/relationships/image" Target="../media/image21.png"/><Relationship Id="rId22" Type="http://schemas.openxmlformats.org/officeDocument/2006/relationships/image" Target="../media/image5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9.png"/><Relationship Id="rId18" Type="http://schemas.openxmlformats.org/officeDocument/2006/relationships/image" Target="../media/image58.png"/><Relationship Id="rId3" Type="http://schemas.openxmlformats.org/officeDocument/2006/relationships/image" Target="../media/image18.svg"/><Relationship Id="rId7" Type="http://schemas.openxmlformats.org/officeDocument/2006/relationships/image" Target="../media/image22.png"/><Relationship Id="rId12" Type="http://schemas.openxmlformats.org/officeDocument/2006/relationships/image" Target="../media/image57.png"/><Relationship Id="rId17" Type="http://schemas.openxmlformats.org/officeDocument/2006/relationships/image" Target="../media/image46.png"/><Relationship Id="rId2" Type="http://schemas.openxmlformats.org/officeDocument/2006/relationships/image" Target="../media/image17.png"/><Relationship Id="rId16" Type="http://schemas.openxmlformats.org/officeDocument/2006/relationships/image" Target="../media/image27.png"/><Relationship Id="rId20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32.png"/><Relationship Id="rId5" Type="http://schemas.openxmlformats.org/officeDocument/2006/relationships/image" Target="../media/image41.svg"/><Relationship Id="rId15" Type="http://schemas.openxmlformats.org/officeDocument/2006/relationships/image" Target="../media/image16.png"/><Relationship Id="rId10" Type="http://schemas.openxmlformats.org/officeDocument/2006/relationships/image" Target="../media/image26.png"/><Relationship Id="rId19" Type="http://schemas.openxmlformats.org/officeDocument/2006/relationships/image" Target="../media/image30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60.png"/><Relationship Id="rId3" Type="http://schemas.openxmlformats.org/officeDocument/2006/relationships/image" Target="../media/image18.svg"/><Relationship Id="rId7" Type="http://schemas.openxmlformats.org/officeDocument/2006/relationships/image" Target="../media/image27.png"/><Relationship Id="rId12" Type="http://schemas.openxmlformats.org/officeDocument/2006/relationships/image" Target="../media/image33.png"/><Relationship Id="rId17" Type="http://schemas.openxmlformats.org/officeDocument/2006/relationships/image" Target="../media/image62.png"/><Relationship Id="rId2" Type="http://schemas.openxmlformats.org/officeDocument/2006/relationships/image" Target="../media/image17.png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52.png"/><Relationship Id="rId5" Type="http://schemas.openxmlformats.org/officeDocument/2006/relationships/image" Target="../media/image41.svg"/><Relationship Id="rId15" Type="http://schemas.openxmlformats.org/officeDocument/2006/relationships/image" Target="../media/image51.png"/><Relationship Id="rId10" Type="http://schemas.openxmlformats.org/officeDocument/2006/relationships/image" Target="../media/image29.png"/><Relationship Id="rId4" Type="http://schemas.openxmlformats.org/officeDocument/2006/relationships/image" Target="../media/image40.png"/><Relationship Id="rId9" Type="http://schemas.openxmlformats.org/officeDocument/2006/relationships/image" Target="../media/image30.png"/><Relationship Id="rId14" Type="http://schemas.openxmlformats.org/officeDocument/2006/relationships/image" Target="../media/image6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9.png"/><Relationship Id="rId18" Type="http://schemas.openxmlformats.org/officeDocument/2006/relationships/image" Target="../media/image46.png"/><Relationship Id="rId3" Type="http://schemas.openxmlformats.org/officeDocument/2006/relationships/image" Target="../media/image18.svg"/><Relationship Id="rId7" Type="http://schemas.openxmlformats.org/officeDocument/2006/relationships/image" Target="../media/image22.png"/><Relationship Id="rId12" Type="http://schemas.openxmlformats.org/officeDocument/2006/relationships/image" Target="../media/image57.png"/><Relationship Id="rId17" Type="http://schemas.openxmlformats.org/officeDocument/2006/relationships/image" Target="../media/image27.png"/><Relationship Id="rId2" Type="http://schemas.openxmlformats.org/officeDocument/2006/relationships/image" Target="../media/image17.png"/><Relationship Id="rId16" Type="http://schemas.openxmlformats.org/officeDocument/2006/relationships/image" Target="../media/image16.png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32.png"/><Relationship Id="rId5" Type="http://schemas.openxmlformats.org/officeDocument/2006/relationships/image" Target="../media/image41.svg"/><Relationship Id="rId15" Type="http://schemas.openxmlformats.org/officeDocument/2006/relationships/image" Target="../media/image63.png"/><Relationship Id="rId10" Type="http://schemas.openxmlformats.org/officeDocument/2006/relationships/image" Target="../media/image26.png"/><Relationship Id="rId19" Type="http://schemas.openxmlformats.org/officeDocument/2006/relationships/image" Target="../media/image58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0.sv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19.png"/><Relationship Id="rId17" Type="http://schemas.openxmlformats.org/officeDocument/2006/relationships/image" Target="../media/image52.png"/><Relationship Id="rId2" Type="http://schemas.openxmlformats.org/officeDocument/2006/relationships/image" Target="../media/image17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0.png"/><Relationship Id="rId5" Type="http://schemas.openxmlformats.org/officeDocument/2006/relationships/image" Target="../media/image41.svg"/><Relationship Id="rId15" Type="http://schemas.openxmlformats.org/officeDocument/2006/relationships/image" Target="../media/image21.png"/><Relationship Id="rId10" Type="http://schemas.openxmlformats.org/officeDocument/2006/relationships/image" Target="../media/image42.png"/><Relationship Id="rId4" Type="http://schemas.openxmlformats.org/officeDocument/2006/relationships/image" Target="../media/image40.png"/><Relationship Id="rId9" Type="http://schemas.openxmlformats.org/officeDocument/2006/relationships/image" Target="../media/image64.png"/><Relationship Id="rId14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3757460" y="-2749670"/>
            <a:ext cx="7514921" cy="6897999"/>
          </a:xfrm>
          <a:custGeom>
            <a:avLst/>
            <a:gdLst/>
            <a:ahLst/>
            <a:cxnLst/>
            <a:rect l="l" t="t" r="r" b="b"/>
            <a:pathLst>
              <a:path w="7514921" h="6897999">
                <a:moveTo>
                  <a:pt x="0" y="0"/>
                </a:moveTo>
                <a:lnTo>
                  <a:pt x="7514920" y="0"/>
                </a:lnTo>
                <a:lnTo>
                  <a:pt x="7514920" y="6897999"/>
                </a:lnTo>
                <a:lnTo>
                  <a:pt x="0" y="68979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394799" y="4005752"/>
            <a:ext cx="17498402" cy="142764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012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59" b="0" i="0" u="none" strike="noStrike" kern="1200" cap="none" spc="506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LANGUAGE ACCESS</a:t>
            </a:r>
          </a:p>
        </p:txBody>
      </p:sp>
      <p:grpSp>
        <p:nvGrpSpPr>
          <p:cNvPr id="4" name="Group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006136" y="-1614397"/>
            <a:ext cx="7677177" cy="4889777"/>
            <a:chOff x="0" y="0"/>
            <a:chExt cx="10236235" cy="6519703"/>
          </a:xfrm>
        </p:grpSpPr>
        <p:sp>
          <p:nvSpPr>
            <p:cNvPr id="5" name="Freeform 5"/>
            <p:cNvSpPr/>
            <p:nvPr/>
          </p:nvSpPr>
          <p:spPr>
            <a:xfrm rot="-8416868">
              <a:off x="622937" y="2027806"/>
              <a:ext cx="3496800" cy="3212685"/>
            </a:xfrm>
            <a:custGeom>
              <a:avLst/>
              <a:gdLst/>
              <a:ahLst/>
              <a:cxnLst/>
              <a:rect l="l" t="t" r="r" b="b"/>
              <a:pathLst>
                <a:path w="3496800" h="3212685">
                  <a:moveTo>
                    <a:pt x="0" y="0"/>
                  </a:moveTo>
                  <a:lnTo>
                    <a:pt x="3496800" y="0"/>
                  </a:lnTo>
                  <a:lnTo>
                    <a:pt x="3496800" y="3212685"/>
                  </a:lnTo>
                  <a:lnTo>
                    <a:pt x="0" y="32126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678404">
              <a:off x="3941410" y="516651"/>
              <a:ext cx="5813404" cy="5486400"/>
            </a:xfrm>
            <a:custGeom>
              <a:avLst/>
              <a:gdLst/>
              <a:ahLst/>
              <a:cxnLst/>
              <a:rect l="l" t="t" r="r" b="b"/>
              <a:pathLst>
                <a:path w="5813404" h="5486400">
                  <a:moveTo>
                    <a:pt x="0" y="0"/>
                  </a:moveTo>
                  <a:lnTo>
                    <a:pt x="5813404" y="0"/>
                  </a:lnTo>
                  <a:lnTo>
                    <a:pt x="5813404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3673476">
              <a:off x="2160200" y="3447000"/>
              <a:ext cx="2599577" cy="1056372"/>
            </a:xfrm>
            <a:custGeom>
              <a:avLst/>
              <a:gdLst/>
              <a:ahLst/>
              <a:cxnLst/>
              <a:rect l="l" t="t" r="r" b="b"/>
              <a:pathLst>
                <a:path w="2599577" h="1056372">
                  <a:moveTo>
                    <a:pt x="0" y="0"/>
                  </a:moveTo>
                  <a:lnTo>
                    <a:pt x="2599576" y="0"/>
                  </a:lnTo>
                  <a:lnTo>
                    <a:pt x="2599576" y="1056372"/>
                  </a:lnTo>
                  <a:lnTo>
                    <a:pt x="0" y="10563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815782">
            <a:off x="818744" y="455711"/>
            <a:ext cx="1735497" cy="1777349"/>
          </a:xfrm>
          <a:custGeom>
            <a:avLst/>
            <a:gdLst/>
            <a:ahLst/>
            <a:cxnLst/>
            <a:rect l="l" t="t" r="r" b="b"/>
            <a:pathLst>
              <a:path w="1735497" h="1777349">
                <a:moveTo>
                  <a:pt x="0" y="0"/>
                </a:moveTo>
                <a:lnTo>
                  <a:pt x="1735496" y="0"/>
                </a:lnTo>
                <a:lnTo>
                  <a:pt x="1735496" y="1777350"/>
                </a:lnTo>
                <a:lnTo>
                  <a:pt x="0" y="17773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39623">
            <a:off x="-1833783" y="6120817"/>
            <a:ext cx="7802290" cy="4496070"/>
          </a:xfrm>
          <a:custGeom>
            <a:avLst/>
            <a:gdLst/>
            <a:ahLst/>
            <a:cxnLst/>
            <a:rect l="l" t="t" r="r" b="b"/>
            <a:pathLst>
              <a:path w="7802290" h="4496070">
                <a:moveTo>
                  <a:pt x="0" y="0"/>
                </a:moveTo>
                <a:lnTo>
                  <a:pt x="7802290" y="0"/>
                </a:lnTo>
                <a:lnTo>
                  <a:pt x="7802290" y="4496069"/>
                </a:lnTo>
                <a:lnTo>
                  <a:pt x="0" y="449606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183077" y="6958409"/>
            <a:ext cx="5422407" cy="4673656"/>
            <a:chOff x="0" y="0"/>
            <a:chExt cx="7229876" cy="6231542"/>
          </a:xfrm>
        </p:grpSpPr>
        <p:sp>
          <p:nvSpPr>
            <p:cNvPr id="11" name="Freeform 11"/>
            <p:cNvSpPr/>
            <p:nvPr/>
          </p:nvSpPr>
          <p:spPr>
            <a:xfrm rot="532178" flipH="1">
              <a:off x="1375300" y="727740"/>
              <a:ext cx="5493409" cy="5110854"/>
            </a:xfrm>
            <a:custGeom>
              <a:avLst/>
              <a:gdLst/>
              <a:ahLst/>
              <a:cxnLst/>
              <a:rect l="l" t="t" r="r" b="b"/>
              <a:pathLst>
                <a:path w="5493409" h="5110854">
                  <a:moveTo>
                    <a:pt x="5493408" y="0"/>
                  </a:moveTo>
                  <a:lnTo>
                    <a:pt x="0" y="0"/>
                  </a:lnTo>
                  <a:lnTo>
                    <a:pt x="0" y="5110854"/>
                  </a:lnTo>
                  <a:lnTo>
                    <a:pt x="5493408" y="5110854"/>
                  </a:lnTo>
                  <a:lnTo>
                    <a:pt x="5493408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220874" y="3576818"/>
              <a:ext cx="2421635" cy="984063"/>
            </a:xfrm>
            <a:custGeom>
              <a:avLst/>
              <a:gdLst/>
              <a:ahLst/>
              <a:cxnLst/>
              <a:rect l="l" t="t" r="r" b="b"/>
              <a:pathLst>
                <a:path w="2421635" h="984063">
                  <a:moveTo>
                    <a:pt x="0" y="0"/>
                  </a:moveTo>
                  <a:lnTo>
                    <a:pt x="2421634" y="0"/>
                  </a:lnTo>
                  <a:lnTo>
                    <a:pt x="2421634" y="984063"/>
                  </a:lnTo>
                  <a:lnTo>
                    <a:pt x="0" y="9840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691101">
              <a:off x="450862" y="537595"/>
              <a:ext cx="5899976" cy="5110854"/>
            </a:xfrm>
            <a:custGeom>
              <a:avLst/>
              <a:gdLst/>
              <a:ahLst/>
              <a:cxnLst/>
              <a:rect l="l" t="t" r="r" b="b"/>
              <a:pathLst>
                <a:path w="5899976" h="5110854">
                  <a:moveTo>
                    <a:pt x="0" y="0"/>
                  </a:moveTo>
                  <a:lnTo>
                    <a:pt x="5899976" y="0"/>
                  </a:lnTo>
                  <a:lnTo>
                    <a:pt x="5899976" y="5110854"/>
                  </a:lnTo>
                  <a:lnTo>
                    <a:pt x="0" y="51108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Freeform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36399">
            <a:off x="-497540" y="175225"/>
            <a:ext cx="1707331" cy="3470186"/>
          </a:xfrm>
          <a:custGeom>
            <a:avLst/>
            <a:gdLst/>
            <a:ahLst/>
            <a:cxnLst/>
            <a:rect l="l" t="t" r="r" b="b"/>
            <a:pathLst>
              <a:path w="1707331" h="3470186">
                <a:moveTo>
                  <a:pt x="0" y="0"/>
                </a:moveTo>
                <a:lnTo>
                  <a:pt x="1707332" y="0"/>
                </a:lnTo>
                <a:lnTo>
                  <a:pt x="1707332" y="3470186"/>
                </a:lnTo>
                <a:lnTo>
                  <a:pt x="0" y="3470186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5983607" y="5661994"/>
            <a:ext cx="10750107" cy="14003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458"/>
              </a:lnSpc>
            </a:pPr>
            <a:r>
              <a:rPr lang="en-US" sz="5299">
                <a:solidFill>
                  <a:srgbClr val="712917"/>
                </a:solidFill>
                <a:latin typeface="Fredoka"/>
                <a:ea typeface="Fredoka"/>
                <a:cs typeface="Fredoka"/>
                <a:sym typeface="Fredoka"/>
              </a:rPr>
              <a:t>Massachusetts Department of Agricultural Resources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29630" y="-1882410"/>
            <a:ext cx="6893866" cy="8854551"/>
            <a:chOff x="0" y="0"/>
            <a:chExt cx="9191822" cy="11806067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2120880">
              <a:off x="3211258" y="2941616"/>
              <a:ext cx="2278261" cy="4077424"/>
            </a:xfrm>
            <a:custGeom>
              <a:avLst/>
              <a:gdLst/>
              <a:ahLst/>
              <a:cxnLst/>
              <a:rect l="l" t="t" r="r" b="b"/>
              <a:pathLst>
                <a:path w="2278261" h="4077424">
                  <a:moveTo>
                    <a:pt x="0" y="0"/>
                  </a:moveTo>
                  <a:lnTo>
                    <a:pt x="2278260" y="0"/>
                  </a:lnTo>
                  <a:lnTo>
                    <a:pt x="2278260" y="4077424"/>
                  </a:lnTo>
                  <a:lnTo>
                    <a:pt x="0" y="4077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198042">
              <a:off x="2218563" y="9864053"/>
              <a:ext cx="1756258" cy="1693033"/>
            </a:xfrm>
            <a:custGeom>
              <a:avLst/>
              <a:gdLst/>
              <a:ahLst/>
              <a:cxnLst/>
              <a:rect l="l" t="t" r="r" b="b"/>
              <a:pathLst>
                <a:path w="1756258" h="1693033">
                  <a:moveTo>
                    <a:pt x="0" y="0"/>
                  </a:moveTo>
                  <a:lnTo>
                    <a:pt x="1756258" y="0"/>
                  </a:lnTo>
                  <a:lnTo>
                    <a:pt x="1756258" y="1693033"/>
                  </a:lnTo>
                  <a:lnTo>
                    <a:pt x="0" y="1693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776734">
              <a:off x="3433397" y="614314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829684">
              <a:off x="4168611" y="7643407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631234" flipH="1">
              <a:off x="6000647" y="274009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916711" y="0"/>
                  </a:moveTo>
                  <a:lnTo>
                    <a:pt x="0" y="0"/>
                  </a:lnTo>
                  <a:lnTo>
                    <a:pt x="0" y="1652725"/>
                  </a:lnTo>
                  <a:lnTo>
                    <a:pt x="916711" y="1652725"/>
                  </a:lnTo>
                  <a:lnTo>
                    <a:pt x="916711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206164">
              <a:off x="7190739" y="260033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1202195">
              <a:off x="3567583" y="829215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2"/>
                  </a:lnTo>
                  <a:lnTo>
                    <a:pt x="0" y="904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483009"/>
            <a:ext cx="18753936" cy="2151983"/>
            <a:chOff x="0" y="0"/>
            <a:chExt cx="4939308" cy="56677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143010" y="4116664"/>
            <a:ext cx="7020857" cy="8374499"/>
            <a:chOff x="0" y="0"/>
            <a:chExt cx="9361142" cy="11165999"/>
          </a:xfrm>
        </p:grpSpPr>
        <p:sp>
          <p:nvSpPr>
            <p:cNvPr id="16" name="Freeform 16"/>
            <p:cNvSpPr/>
            <p:nvPr/>
          </p:nvSpPr>
          <p:spPr>
            <a:xfrm rot="-4223576">
              <a:off x="616137" y="3716719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4126251" flipV="1">
              <a:off x="3596658" y="1499715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714332">
              <a:off x="3434706" y="3015474"/>
              <a:ext cx="2532080" cy="2538426"/>
            </a:xfrm>
            <a:custGeom>
              <a:avLst/>
              <a:gdLst/>
              <a:ahLst/>
              <a:cxnLst/>
              <a:rect l="l" t="t" r="r" b="b"/>
              <a:pathLst>
                <a:path w="2532080" h="2538426">
                  <a:moveTo>
                    <a:pt x="0" y="0"/>
                  </a:moveTo>
                  <a:lnTo>
                    <a:pt x="2532080" y="0"/>
                  </a:lnTo>
                  <a:lnTo>
                    <a:pt x="2532080" y="2538426"/>
                  </a:lnTo>
                  <a:lnTo>
                    <a:pt x="0" y="25384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-632392">
              <a:off x="3300979" y="5701099"/>
              <a:ext cx="1738846" cy="1454110"/>
            </a:xfrm>
            <a:custGeom>
              <a:avLst/>
              <a:gdLst/>
              <a:ahLst/>
              <a:cxnLst/>
              <a:rect l="l" t="t" r="r" b="b"/>
              <a:pathLst>
                <a:path w="1738846" h="1454110">
                  <a:moveTo>
                    <a:pt x="0" y="0"/>
                  </a:moveTo>
                  <a:lnTo>
                    <a:pt x="1738847" y="0"/>
                  </a:lnTo>
                  <a:lnTo>
                    <a:pt x="1738847" y="1454110"/>
                  </a:lnTo>
                  <a:lnTo>
                    <a:pt x="0" y="1454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-992200">
              <a:off x="1555969" y="6793994"/>
              <a:ext cx="1829917" cy="1633201"/>
            </a:xfrm>
            <a:custGeom>
              <a:avLst/>
              <a:gdLst/>
              <a:ahLst/>
              <a:cxnLst/>
              <a:rect l="l" t="t" r="r" b="b"/>
              <a:pathLst>
                <a:path w="1829917" h="1633201">
                  <a:moveTo>
                    <a:pt x="0" y="0"/>
                  </a:moveTo>
                  <a:lnTo>
                    <a:pt x="1829917" y="0"/>
                  </a:lnTo>
                  <a:lnTo>
                    <a:pt x="1829917" y="1633201"/>
                  </a:lnTo>
                  <a:lnTo>
                    <a:pt x="0" y="16332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598445">
              <a:off x="3880323" y="1371314"/>
              <a:ext cx="1151537" cy="1558765"/>
            </a:xfrm>
            <a:custGeom>
              <a:avLst/>
              <a:gdLst/>
              <a:ahLst/>
              <a:cxnLst/>
              <a:rect l="l" t="t" r="r" b="b"/>
              <a:pathLst>
                <a:path w="1151537" h="1558765">
                  <a:moveTo>
                    <a:pt x="0" y="0"/>
                  </a:moveTo>
                  <a:lnTo>
                    <a:pt x="1151537" y="0"/>
                  </a:lnTo>
                  <a:lnTo>
                    <a:pt x="1151537" y="1558765"/>
                  </a:lnTo>
                  <a:lnTo>
                    <a:pt x="0" y="15587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flipH="1">
              <a:off x="4700746" y="77012"/>
              <a:ext cx="1274258" cy="1388164"/>
            </a:xfrm>
            <a:custGeom>
              <a:avLst/>
              <a:gdLst/>
              <a:ahLst/>
              <a:cxnLst/>
              <a:rect l="l" t="t" r="r" b="b"/>
              <a:pathLst>
                <a:path w="1274258" h="1388164">
                  <a:moveTo>
                    <a:pt x="1274259" y="0"/>
                  </a:moveTo>
                  <a:lnTo>
                    <a:pt x="0" y="0"/>
                  </a:lnTo>
                  <a:lnTo>
                    <a:pt x="0" y="1388164"/>
                  </a:lnTo>
                  <a:lnTo>
                    <a:pt x="1274259" y="1388164"/>
                  </a:lnTo>
                  <a:lnTo>
                    <a:pt x="1274259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206164">
              <a:off x="5149206" y="1802877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322258">
              <a:off x="5051032" y="683727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23385">
              <a:off x="3694484" y="7270297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7"/>
                  </a:lnTo>
                  <a:lnTo>
                    <a:pt x="0" y="1339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98241">
              <a:off x="5129457" y="5319105"/>
              <a:ext cx="963101" cy="1303691"/>
            </a:xfrm>
            <a:custGeom>
              <a:avLst/>
              <a:gdLst/>
              <a:ahLst/>
              <a:cxnLst/>
              <a:rect l="l" t="t" r="r" b="b"/>
              <a:pathLst>
                <a:path w="963101" h="1303691">
                  <a:moveTo>
                    <a:pt x="0" y="0"/>
                  </a:moveTo>
                  <a:lnTo>
                    <a:pt x="963102" y="0"/>
                  </a:lnTo>
                  <a:lnTo>
                    <a:pt x="963102" y="1303691"/>
                  </a:lnTo>
                  <a:lnTo>
                    <a:pt x="0" y="13036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" name="Freeform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3748872" y="6589737"/>
            <a:ext cx="3031589" cy="3314859"/>
          </a:xfrm>
          <a:custGeom>
            <a:avLst/>
            <a:gdLst/>
            <a:ahLst/>
            <a:cxnLst/>
            <a:rect l="l" t="t" r="r" b="b"/>
            <a:pathLst>
              <a:path w="3031589" h="3314859">
                <a:moveTo>
                  <a:pt x="3031589" y="0"/>
                </a:moveTo>
                <a:lnTo>
                  <a:pt x="0" y="0"/>
                </a:lnTo>
                <a:lnTo>
                  <a:pt x="0" y="3314859"/>
                </a:lnTo>
                <a:lnTo>
                  <a:pt x="3031589" y="3314859"/>
                </a:lnTo>
                <a:lnTo>
                  <a:pt x="3031589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193673" y="4116664"/>
            <a:ext cx="4028818" cy="5710953"/>
          </a:xfrm>
          <a:custGeom>
            <a:avLst/>
            <a:gdLst/>
            <a:ahLst/>
            <a:cxnLst/>
            <a:rect l="l" t="t" r="r" b="b"/>
            <a:pathLst>
              <a:path w="4028818" h="5710953">
                <a:moveTo>
                  <a:pt x="0" y="0"/>
                </a:moveTo>
                <a:lnTo>
                  <a:pt x="4028818" y="0"/>
                </a:lnTo>
                <a:lnTo>
                  <a:pt x="4028818" y="5710954"/>
                </a:lnTo>
                <a:lnTo>
                  <a:pt x="0" y="5710954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TextBox 29"/>
          <p:cNvSpPr txBox="1">
            <a:spLocks noGrp="1"/>
          </p:cNvSpPr>
          <p:nvPr>
            <p:ph type="title" idx="4294967295"/>
          </p:nvPr>
        </p:nvSpPr>
        <p:spPr>
          <a:xfrm>
            <a:off x="3991022" y="619453"/>
            <a:ext cx="13662416" cy="154305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0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2. MDAR’s LAC will work to secure the language service in a timely manner.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2469354" y="2411516"/>
            <a:ext cx="12795313" cy="4749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64"/>
              </a:lnSpc>
            </a:pPr>
            <a:r>
              <a:rPr lang="en-US" sz="36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Please note...</a:t>
            </a:r>
          </a:p>
          <a:p>
            <a:pPr marL="798828" lvl="1" indent="-399414" algn="l">
              <a:lnSpc>
                <a:spcPts val="5364"/>
              </a:lnSpc>
              <a:buFont typeface="Arial"/>
              <a:buChar char="•"/>
            </a:pPr>
            <a:r>
              <a:rPr lang="en-US" sz="36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Translation services may take 5-7 business days to be returned to the constituent.</a:t>
            </a:r>
          </a:p>
          <a:p>
            <a:pPr marL="798828" lvl="1" indent="-399414" algn="l">
              <a:lnSpc>
                <a:spcPts val="5364"/>
              </a:lnSpc>
              <a:buFont typeface="Arial"/>
              <a:buChar char="•"/>
            </a:pPr>
            <a:r>
              <a:rPr lang="en-US" sz="36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An over-the-phone interpreter can be arranged in 1-2 business days.</a:t>
            </a:r>
          </a:p>
          <a:p>
            <a:pPr marL="798828" lvl="1" indent="-399414" algn="l">
              <a:lnSpc>
                <a:spcPts val="5364"/>
              </a:lnSpc>
              <a:buFont typeface="Arial"/>
              <a:buChar char="•"/>
            </a:pPr>
            <a:r>
              <a:rPr lang="en-US" sz="36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In-person interpreters may take up to 14 days to secure.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3991022" y="7408966"/>
            <a:ext cx="9326899" cy="15430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89"/>
              </a:lnSpc>
            </a:pP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...please make language service requests as soon as you are able!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856284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636958" y="2322961"/>
            <a:ext cx="7020857" cy="9842880"/>
            <a:chOff x="0" y="0"/>
            <a:chExt cx="9361142" cy="13123840"/>
          </a:xfrm>
        </p:grpSpPr>
        <p:sp>
          <p:nvSpPr>
            <p:cNvPr id="6" name="Freeform 6"/>
            <p:cNvSpPr/>
            <p:nvPr/>
          </p:nvSpPr>
          <p:spPr>
            <a:xfrm rot="-4223576">
              <a:off x="616137" y="5674561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4"/>
                  </a:lnTo>
                  <a:lnTo>
                    <a:pt x="0" y="6231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4126251" flipV="1">
              <a:off x="3596658" y="3457556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330495">
              <a:off x="2893288" y="7616611"/>
              <a:ext cx="2708816" cy="3261015"/>
            </a:xfrm>
            <a:custGeom>
              <a:avLst/>
              <a:gdLst/>
              <a:ahLst/>
              <a:cxnLst/>
              <a:rect l="l" t="t" r="r" b="b"/>
              <a:pathLst>
                <a:path w="2708816" h="3261015">
                  <a:moveTo>
                    <a:pt x="0" y="0"/>
                  </a:moveTo>
                  <a:lnTo>
                    <a:pt x="2708816" y="0"/>
                  </a:lnTo>
                  <a:lnTo>
                    <a:pt x="2708816" y="3261014"/>
                  </a:lnTo>
                  <a:lnTo>
                    <a:pt x="0" y="3261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289243" flipH="1">
              <a:off x="4456961" y="233285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1928190" y="0"/>
                  </a:moveTo>
                  <a:lnTo>
                    <a:pt x="0" y="0"/>
                  </a:lnTo>
                  <a:lnTo>
                    <a:pt x="0" y="3449112"/>
                  </a:lnTo>
                  <a:lnTo>
                    <a:pt x="1928190" y="3449112"/>
                  </a:lnTo>
                  <a:lnTo>
                    <a:pt x="192819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904354">
              <a:off x="3946998" y="2866511"/>
              <a:ext cx="1439884" cy="1568595"/>
            </a:xfrm>
            <a:custGeom>
              <a:avLst/>
              <a:gdLst/>
              <a:ahLst/>
              <a:cxnLst/>
              <a:rect l="l" t="t" r="r" b="b"/>
              <a:pathLst>
                <a:path w="1439884" h="1568595">
                  <a:moveTo>
                    <a:pt x="0" y="0"/>
                  </a:moveTo>
                  <a:lnTo>
                    <a:pt x="1439885" y="0"/>
                  </a:lnTo>
                  <a:lnTo>
                    <a:pt x="1439885" y="1568595"/>
                  </a:lnTo>
                  <a:lnTo>
                    <a:pt x="0" y="15685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7376262">
              <a:off x="5276524" y="3705573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1990099">
              <a:off x="3942753" y="4907855"/>
              <a:ext cx="1479529" cy="1426266"/>
            </a:xfrm>
            <a:custGeom>
              <a:avLst/>
              <a:gdLst/>
              <a:ahLst/>
              <a:cxnLst/>
              <a:rect l="l" t="t" r="r" b="b"/>
              <a:pathLst>
                <a:path w="1479529" h="1426266">
                  <a:moveTo>
                    <a:pt x="0" y="0"/>
                  </a:moveTo>
                  <a:lnTo>
                    <a:pt x="1479529" y="0"/>
                  </a:lnTo>
                  <a:lnTo>
                    <a:pt x="1479529" y="1426267"/>
                  </a:lnTo>
                  <a:lnTo>
                    <a:pt x="0" y="14262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1696908">
              <a:off x="5353287" y="6191078"/>
              <a:ext cx="677238" cy="1215140"/>
            </a:xfrm>
            <a:custGeom>
              <a:avLst/>
              <a:gdLst/>
              <a:ahLst/>
              <a:cxnLst/>
              <a:rect l="l" t="t" r="r" b="b"/>
              <a:pathLst>
                <a:path w="677238" h="1215140">
                  <a:moveTo>
                    <a:pt x="0" y="0"/>
                  </a:moveTo>
                  <a:lnTo>
                    <a:pt x="677238" y="0"/>
                  </a:lnTo>
                  <a:lnTo>
                    <a:pt x="677238" y="1215139"/>
                  </a:lnTo>
                  <a:lnTo>
                    <a:pt x="0" y="12151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142799">
              <a:off x="5492352" y="4814736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2700000">
              <a:off x="5546437" y="5485625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1915417">
              <a:off x="4796341" y="43229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3481083">
              <a:off x="4852297" y="6960673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683805">
              <a:off x="1123578" y="9247118"/>
              <a:ext cx="1721053" cy="1439196"/>
            </a:xfrm>
            <a:custGeom>
              <a:avLst/>
              <a:gdLst/>
              <a:ahLst/>
              <a:cxnLst/>
              <a:rect l="l" t="t" r="r" b="b"/>
              <a:pathLst>
                <a:path w="1721053" h="1439196">
                  <a:moveTo>
                    <a:pt x="0" y="0"/>
                  </a:moveTo>
                  <a:lnTo>
                    <a:pt x="1721053" y="0"/>
                  </a:lnTo>
                  <a:lnTo>
                    <a:pt x="1721053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444940" y="-1685341"/>
            <a:ext cx="6893866" cy="8508010"/>
            <a:chOff x="0" y="0"/>
            <a:chExt cx="9191822" cy="11344013"/>
          </a:xfrm>
        </p:grpSpPr>
        <p:sp>
          <p:nvSpPr>
            <p:cNvPr id="20" name="Freeform 20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2428912">
              <a:off x="3871677" y="9209756"/>
              <a:ext cx="1009657" cy="2052148"/>
            </a:xfrm>
            <a:custGeom>
              <a:avLst/>
              <a:gdLst/>
              <a:ahLst/>
              <a:cxnLst/>
              <a:rect l="l" t="t" r="r" b="b"/>
              <a:pathLst>
                <a:path w="1009657" h="2052148">
                  <a:moveTo>
                    <a:pt x="0" y="0"/>
                  </a:moveTo>
                  <a:lnTo>
                    <a:pt x="1009657" y="0"/>
                  </a:lnTo>
                  <a:lnTo>
                    <a:pt x="1009657" y="2052149"/>
                  </a:lnTo>
                  <a:lnTo>
                    <a:pt x="0" y="20521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689160">
              <a:off x="3489893" y="5910309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866795">
              <a:off x="3053697" y="3351103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0" y="0"/>
                  </a:moveTo>
                  <a:lnTo>
                    <a:pt x="1928190" y="0"/>
                  </a:lnTo>
                  <a:lnTo>
                    <a:pt x="1928190" y="3449113"/>
                  </a:lnTo>
                  <a:lnTo>
                    <a:pt x="0" y="3449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32550">
              <a:off x="3638036" y="7310834"/>
              <a:ext cx="1476940" cy="1454294"/>
            </a:xfrm>
            <a:custGeom>
              <a:avLst/>
              <a:gdLst/>
              <a:ahLst/>
              <a:cxnLst/>
              <a:rect l="l" t="t" r="r" b="b"/>
              <a:pathLst>
                <a:path w="1476940" h="1454294">
                  <a:moveTo>
                    <a:pt x="0" y="0"/>
                  </a:moveTo>
                  <a:lnTo>
                    <a:pt x="1476940" y="0"/>
                  </a:lnTo>
                  <a:lnTo>
                    <a:pt x="1476940" y="1454293"/>
                  </a:lnTo>
                  <a:lnTo>
                    <a:pt x="0" y="14542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1444445">
              <a:off x="5234955" y="2590964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8583982">
              <a:off x="3432031" y="7757176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80" y="0"/>
                  </a:lnTo>
                  <a:lnTo>
                    <a:pt x="507080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-5496185">
              <a:off x="3894471" y="24940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815615">
              <a:off x="6924356" y="2655228"/>
              <a:ext cx="1350407" cy="891557"/>
            </a:xfrm>
            <a:custGeom>
              <a:avLst/>
              <a:gdLst/>
              <a:ahLst/>
              <a:cxnLst/>
              <a:rect l="l" t="t" r="r" b="b"/>
              <a:pathLst>
                <a:path w="1350407" h="891557">
                  <a:moveTo>
                    <a:pt x="0" y="0"/>
                  </a:moveTo>
                  <a:lnTo>
                    <a:pt x="1350407" y="0"/>
                  </a:lnTo>
                  <a:lnTo>
                    <a:pt x="1350407" y="891557"/>
                  </a:lnTo>
                  <a:lnTo>
                    <a:pt x="0" y="89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-1142799">
              <a:off x="4587550" y="286068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5"/>
                  </a:lnTo>
                  <a:lnTo>
                    <a:pt x="0" y="506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7376262">
              <a:off x="5975094" y="2645835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9" y="0"/>
                  </a:lnTo>
                  <a:lnTo>
                    <a:pt x="925819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3091028">
              <a:off x="5355831" y="331280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-1538165">
              <a:off x="6012109" y="3432141"/>
              <a:ext cx="826388" cy="904659"/>
            </a:xfrm>
            <a:custGeom>
              <a:avLst/>
              <a:gdLst/>
              <a:ahLst/>
              <a:cxnLst/>
              <a:rect l="l" t="t" r="r" b="b"/>
              <a:pathLst>
                <a:path w="826388" h="904659">
                  <a:moveTo>
                    <a:pt x="0" y="0"/>
                  </a:moveTo>
                  <a:lnTo>
                    <a:pt x="826389" y="0"/>
                  </a:lnTo>
                  <a:lnTo>
                    <a:pt x="826389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2407817">
              <a:off x="4461967" y="8623084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3"/>
                  </a:lnTo>
                  <a:lnTo>
                    <a:pt x="0" y="1144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9011276">
              <a:off x="3707688" y="3044881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6" name="Freeform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6321" y="2568664"/>
            <a:ext cx="2704454" cy="7363612"/>
          </a:xfrm>
          <a:custGeom>
            <a:avLst/>
            <a:gdLst/>
            <a:ahLst/>
            <a:cxnLst/>
            <a:rect l="l" t="t" r="r" b="b"/>
            <a:pathLst>
              <a:path w="2704454" h="7363612">
                <a:moveTo>
                  <a:pt x="0" y="0"/>
                </a:moveTo>
                <a:lnTo>
                  <a:pt x="2704453" y="0"/>
                </a:lnTo>
                <a:lnTo>
                  <a:pt x="2704453" y="7363612"/>
                </a:lnTo>
                <a:lnTo>
                  <a:pt x="0" y="7363612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" name="TextBox 37"/>
          <p:cNvSpPr txBox="1">
            <a:spLocks noGrp="1"/>
          </p:cNvSpPr>
          <p:nvPr>
            <p:ph type="title" idx="4294967295"/>
          </p:nvPr>
        </p:nvSpPr>
        <p:spPr>
          <a:xfrm>
            <a:off x="4145472" y="847181"/>
            <a:ext cx="13514294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Are All Language Services Per Request?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1409973" y="1875733"/>
            <a:ext cx="2226985" cy="1213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269"/>
              </a:lnSpc>
            </a:pPr>
            <a:r>
              <a:rPr lang="en-US" sz="8999">
                <a:solidFill>
                  <a:srgbClr val="712917"/>
                </a:solidFill>
                <a:latin typeface="Fredoka"/>
                <a:ea typeface="Fredoka"/>
                <a:cs typeface="Fredoka"/>
                <a:sym typeface="Fredoka"/>
              </a:rPr>
              <a:t>No!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3751334" y="3034943"/>
            <a:ext cx="12795313" cy="2720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64"/>
              </a:lnSpc>
            </a:pPr>
            <a:r>
              <a:rPr lang="en-US" sz="36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We are committed to providing non-English speaking constituents with </a:t>
            </a:r>
            <a:r>
              <a:rPr lang="en-US" sz="36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access to documents vital to understanding MDAR’s programs and services</a:t>
            </a:r>
            <a:r>
              <a:rPr lang="en-US" sz="36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 alongside English-speaking constituents.</a:t>
            </a:r>
          </a:p>
        </p:txBody>
      </p:sp>
      <p:grpSp>
        <p:nvGrpSpPr>
          <p:cNvPr id="40" name="Group 4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48926" y="6003568"/>
            <a:ext cx="10041597" cy="2528956"/>
            <a:chOff x="0" y="0"/>
            <a:chExt cx="2644700" cy="666062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2644700" cy="666062"/>
            </a:xfrm>
            <a:custGeom>
              <a:avLst/>
              <a:gdLst/>
              <a:ahLst/>
              <a:cxnLst/>
              <a:rect l="l" t="t" r="r" b="b"/>
              <a:pathLst>
                <a:path w="2644700" h="666062">
                  <a:moveTo>
                    <a:pt x="43946" y="0"/>
                  </a:moveTo>
                  <a:lnTo>
                    <a:pt x="2600754" y="0"/>
                  </a:lnTo>
                  <a:cubicBezTo>
                    <a:pt x="2612410" y="0"/>
                    <a:pt x="2623587" y="4630"/>
                    <a:pt x="2631829" y="12872"/>
                  </a:cubicBezTo>
                  <a:cubicBezTo>
                    <a:pt x="2640070" y="21113"/>
                    <a:pt x="2644700" y="32291"/>
                    <a:pt x="2644700" y="43946"/>
                  </a:cubicBezTo>
                  <a:lnTo>
                    <a:pt x="2644700" y="622116"/>
                  </a:lnTo>
                  <a:cubicBezTo>
                    <a:pt x="2644700" y="633772"/>
                    <a:pt x="2640070" y="644949"/>
                    <a:pt x="2631829" y="653191"/>
                  </a:cubicBezTo>
                  <a:cubicBezTo>
                    <a:pt x="2623587" y="661432"/>
                    <a:pt x="2612410" y="666062"/>
                    <a:pt x="2600754" y="666062"/>
                  </a:cubicBezTo>
                  <a:lnTo>
                    <a:pt x="43946" y="666062"/>
                  </a:lnTo>
                  <a:cubicBezTo>
                    <a:pt x="32291" y="666062"/>
                    <a:pt x="21113" y="661432"/>
                    <a:pt x="12872" y="653191"/>
                  </a:cubicBezTo>
                  <a:cubicBezTo>
                    <a:pt x="4630" y="644949"/>
                    <a:pt x="0" y="633772"/>
                    <a:pt x="0" y="622116"/>
                  </a:cubicBezTo>
                  <a:lnTo>
                    <a:pt x="0" y="43946"/>
                  </a:lnTo>
                  <a:cubicBezTo>
                    <a:pt x="0" y="32291"/>
                    <a:pt x="4630" y="21113"/>
                    <a:pt x="12872" y="12872"/>
                  </a:cubicBezTo>
                  <a:cubicBezTo>
                    <a:pt x="21113" y="4630"/>
                    <a:pt x="32291" y="0"/>
                    <a:pt x="43946" y="0"/>
                  </a:cubicBezTo>
                  <a:close/>
                </a:path>
              </a:pathLst>
            </a:custGeom>
            <a:solidFill>
              <a:srgbClr val="00806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0" y="-57150"/>
              <a:ext cx="2644700" cy="723212"/>
            </a:xfrm>
            <a:prstGeom prst="rect">
              <a:avLst/>
            </a:prstGeom>
          </p:spPr>
          <p:txBody>
            <a:bodyPr lIns="127000" tIns="127000" rIns="127000" bIns="127000" rtlCol="0" anchor="ctr"/>
            <a:lstStyle/>
            <a:p>
              <a:pPr algn="ctr">
                <a:lnSpc>
                  <a:spcPts val="4289"/>
                </a:lnSpc>
              </a:pPr>
              <a:r>
                <a:rPr lang="en-US" sz="3299" spc="32">
                  <a:solidFill>
                    <a:srgbClr val="D2E3C3"/>
                  </a:solidFill>
                  <a:latin typeface="Poppins"/>
                  <a:ea typeface="Poppins"/>
                  <a:cs typeface="Poppins"/>
                  <a:sym typeface="Poppins"/>
                </a:rPr>
                <a:t>These Vital Documents are available both on MDAR’s website and in print in the top 10 languages spoken in MA.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801709" y="-561505"/>
            <a:ext cx="7630664" cy="6339697"/>
            <a:chOff x="0" y="0"/>
            <a:chExt cx="10174218" cy="8452929"/>
          </a:xfrm>
        </p:grpSpPr>
        <p:sp>
          <p:nvSpPr>
            <p:cNvPr id="6" name="Freeform 6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Freeform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59650" y="2408004"/>
            <a:ext cx="11642059" cy="7240639"/>
          </a:xfrm>
          <a:custGeom>
            <a:avLst/>
            <a:gdLst/>
            <a:ahLst/>
            <a:cxnLst/>
            <a:rect l="l" t="t" r="r" b="b"/>
            <a:pathLst>
              <a:path w="11642059" h="7240639">
                <a:moveTo>
                  <a:pt x="0" y="0"/>
                </a:moveTo>
                <a:lnTo>
                  <a:pt x="11642059" y="0"/>
                </a:lnTo>
                <a:lnTo>
                  <a:pt x="11642059" y="7240639"/>
                </a:lnTo>
                <a:lnTo>
                  <a:pt x="0" y="724063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1606" t="-4358" r="-26764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0" name="Group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21" name="Freeform 21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9" name="Freeform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621835" y="7547774"/>
            <a:ext cx="8359749" cy="2455592"/>
          </a:xfrm>
          <a:custGeom>
            <a:avLst/>
            <a:gdLst/>
            <a:ahLst/>
            <a:cxnLst/>
            <a:rect l="l" t="t" r="r" b="b"/>
            <a:pathLst>
              <a:path w="8359749" h="2455592">
                <a:moveTo>
                  <a:pt x="0" y="0"/>
                </a:moveTo>
                <a:lnTo>
                  <a:pt x="8359748" y="0"/>
                </a:lnTo>
                <a:lnTo>
                  <a:pt x="8359748" y="2455593"/>
                </a:lnTo>
                <a:lnTo>
                  <a:pt x="0" y="2455593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TextBox 30"/>
          <p:cNvSpPr txBox="1">
            <a:spLocks noGrp="1"/>
          </p:cNvSpPr>
          <p:nvPr>
            <p:ph type="title" idx="4294967295"/>
          </p:nvPr>
        </p:nvSpPr>
        <p:spPr>
          <a:xfrm>
            <a:off x="1028700" y="538162"/>
            <a:ext cx="13662416" cy="97472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68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These vital documents include....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079824" y="1508009"/>
            <a:ext cx="13662416" cy="771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89"/>
              </a:lnSpc>
            </a:pP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Our Programs and Services Booklet + Flyer</a:t>
            </a:r>
          </a:p>
        </p:txBody>
      </p:sp>
      <p:pic>
        <p:nvPicPr>
          <p:cNvPr id="32" name="Picture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3028726" y="3925226"/>
            <a:ext cx="3837160" cy="383716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801709" y="-561505"/>
            <a:ext cx="7630664" cy="6339697"/>
            <a:chOff x="0" y="0"/>
            <a:chExt cx="10174218" cy="8452929"/>
          </a:xfrm>
        </p:grpSpPr>
        <p:sp>
          <p:nvSpPr>
            <p:cNvPr id="6" name="Freeform 6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Freeform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1577" y="1783441"/>
            <a:ext cx="12204845" cy="7818050"/>
          </a:xfrm>
          <a:custGeom>
            <a:avLst/>
            <a:gdLst/>
            <a:ahLst/>
            <a:cxnLst/>
            <a:rect l="l" t="t" r="r" b="b"/>
            <a:pathLst>
              <a:path w="12204845" h="7818050">
                <a:moveTo>
                  <a:pt x="0" y="0"/>
                </a:moveTo>
                <a:lnTo>
                  <a:pt x="12204846" y="0"/>
                </a:lnTo>
                <a:lnTo>
                  <a:pt x="12204846" y="7818051"/>
                </a:lnTo>
                <a:lnTo>
                  <a:pt x="0" y="7818051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0" name="Group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21" name="Freeform 21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9" name="TextBox 29"/>
          <p:cNvSpPr txBox="1">
            <a:spLocks noGrp="1"/>
          </p:cNvSpPr>
          <p:nvPr>
            <p:ph type="title" idx="4294967295"/>
          </p:nvPr>
        </p:nvSpPr>
        <p:spPr>
          <a:xfrm>
            <a:off x="1330962" y="895350"/>
            <a:ext cx="13662416" cy="77152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0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“I Speak” - 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Information on Language Services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29630" y="-1882410"/>
            <a:ext cx="6893866" cy="8529630"/>
            <a:chOff x="0" y="0"/>
            <a:chExt cx="9191822" cy="11372839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2120880">
              <a:off x="3211258" y="2941616"/>
              <a:ext cx="2278261" cy="4077424"/>
            </a:xfrm>
            <a:custGeom>
              <a:avLst/>
              <a:gdLst/>
              <a:ahLst/>
              <a:cxnLst/>
              <a:rect l="l" t="t" r="r" b="b"/>
              <a:pathLst>
                <a:path w="2278261" h="4077424">
                  <a:moveTo>
                    <a:pt x="0" y="0"/>
                  </a:moveTo>
                  <a:lnTo>
                    <a:pt x="2278260" y="0"/>
                  </a:lnTo>
                  <a:lnTo>
                    <a:pt x="2278260" y="4077424"/>
                  </a:lnTo>
                  <a:lnTo>
                    <a:pt x="0" y="4077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198042">
              <a:off x="3496206" y="9430825"/>
              <a:ext cx="1756258" cy="1693033"/>
            </a:xfrm>
            <a:custGeom>
              <a:avLst/>
              <a:gdLst/>
              <a:ahLst/>
              <a:cxnLst/>
              <a:rect l="l" t="t" r="r" b="b"/>
              <a:pathLst>
                <a:path w="1756258" h="1693033">
                  <a:moveTo>
                    <a:pt x="0" y="0"/>
                  </a:moveTo>
                  <a:lnTo>
                    <a:pt x="1756258" y="0"/>
                  </a:lnTo>
                  <a:lnTo>
                    <a:pt x="1756258" y="1693033"/>
                  </a:lnTo>
                  <a:lnTo>
                    <a:pt x="0" y="1693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776734">
              <a:off x="3433397" y="614314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829684">
              <a:off x="4168611" y="7643407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631234" flipH="1">
              <a:off x="6000647" y="274009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916711" y="0"/>
                  </a:moveTo>
                  <a:lnTo>
                    <a:pt x="0" y="0"/>
                  </a:lnTo>
                  <a:lnTo>
                    <a:pt x="0" y="1652725"/>
                  </a:lnTo>
                  <a:lnTo>
                    <a:pt x="916711" y="1652725"/>
                  </a:lnTo>
                  <a:lnTo>
                    <a:pt x="916711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206164">
              <a:off x="7190739" y="260033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1202195">
              <a:off x="3567583" y="829215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2"/>
                  </a:lnTo>
                  <a:lnTo>
                    <a:pt x="0" y="904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982589"/>
            <a:ext cx="18753936" cy="2151983"/>
            <a:chOff x="0" y="0"/>
            <a:chExt cx="4939308" cy="56677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48872" y="3495951"/>
            <a:ext cx="7020857" cy="8374499"/>
            <a:chOff x="0" y="0"/>
            <a:chExt cx="9361142" cy="11165999"/>
          </a:xfrm>
        </p:grpSpPr>
        <p:sp>
          <p:nvSpPr>
            <p:cNvPr id="16" name="Freeform 16"/>
            <p:cNvSpPr/>
            <p:nvPr/>
          </p:nvSpPr>
          <p:spPr>
            <a:xfrm rot="-4223576">
              <a:off x="616137" y="3716719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4126251" flipV="1">
              <a:off x="3596658" y="1499715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714332">
              <a:off x="3434706" y="3015474"/>
              <a:ext cx="2532080" cy="2538426"/>
            </a:xfrm>
            <a:custGeom>
              <a:avLst/>
              <a:gdLst/>
              <a:ahLst/>
              <a:cxnLst/>
              <a:rect l="l" t="t" r="r" b="b"/>
              <a:pathLst>
                <a:path w="2532080" h="2538426">
                  <a:moveTo>
                    <a:pt x="0" y="0"/>
                  </a:moveTo>
                  <a:lnTo>
                    <a:pt x="2532080" y="0"/>
                  </a:lnTo>
                  <a:lnTo>
                    <a:pt x="2532080" y="2538426"/>
                  </a:lnTo>
                  <a:lnTo>
                    <a:pt x="0" y="25384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-632392">
              <a:off x="3300979" y="5701099"/>
              <a:ext cx="1738846" cy="1454110"/>
            </a:xfrm>
            <a:custGeom>
              <a:avLst/>
              <a:gdLst/>
              <a:ahLst/>
              <a:cxnLst/>
              <a:rect l="l" t="t" r="r" b="b"/>
              <a:pathLst>
                <a:path w="1738846" h="1454110">
                  <a:moveTo>
                    <a:pt x="0" y="0"/>
                  </a:moveTo>
                  <a:lnTo>
                    <a:pt x="1738847" y="0"/>
                  </a:lnTo>
                  <a:lnTo>
                    <a:pt x="1738847" y="1454110"/>
                  </a:lnTo>
                  <a:lnTo>
                    <a:pt x="0" y="1454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-992200">
              <a:off x="1555969" y="6793994"/>
              <a:ext cx="1829917" cy="1633201"/>
            </a:xfrm>
            <a:custGeom>
              <a:avLst/>
              <a:gdLst/>
              <a:ahLst/>
              <a:cxnLst/>
              <a:rect l="l" t="t" r="r" b="b"/>
              <a:pathLst>
                <a:path w="1829917" h="1633201">
                  <a:moveTo>
                    <a:pt x="0" y="0"/>
                  </a:moveTo>
                  <a:lnTo>
                    <a:pt x="1829917" y="0"/>
                  </a:lnTo>
                  <a:lnTo>
                    <a:pt x="1829917" y="1633201"/>
                  </a:lnTo>
                  <a:lnTo>
                    <a:pt x="0" y="16332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598445">
              <a:off x="3880323" y="1371314"/>
              <a:ext cx="1151537" cy="1558765"/>
            </a:xfrm>
            <a:custGeom>
              <a:avLst/>
              <a:gdLst/>
              <a:ahLst/>
              <a:cxnLst/>
              <a:rect l="l" t="t" r="r" b="b"/>
              <a:pathLst>
                <a:path w="1151537" h="1558765">
                  <a:moveTo>
                    <a:pt x="0" y="0"/>
                  </a:moveTo>
                  <a:lnTo>
                    <a:pt x="1151537" y="0"/>
                  </a:lnTo>
                  <a:lnTo>
                    <a:pt x="1151537" y="1558765"/>
                  </a:lnTo>
                  <a:lnTo>
                    <a:pt x="0" y="15587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flipH="1">
              <a:off x="4700746" y="77012"/>
              <a:ext cx="1274258" cy="1388164"/>
            </a:xfrm>
            <a:custGeom>
              <a:avLst/>
              <a:gdLst/>
              <a:ahLst/>
              <a:cxnLst/>
              <a:rect l="l" t="t" r="r" b="b"/>
              <a:pathLst>
                <a:path w="1274258" h="1388164">
                  <a:moveTo>
                    <a:pt x="1274259" y="0"/>
                  </a:moveTo>
                  <a:lnTo>
                    <a:pt x="0" y="0"/>
                  </a:lnTo>
                  <a:lnTo>
                    <a:pt x="0" y="1388164"/>
                  </a:lnTo>
                  <a:lnTo>
                    <a:pt x="1274259" y="1388164"/>
                  </a:lnTo>
                  <a:lnTo>
                    <a:pt x="1274259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206164">
              <a:off x="5149206" y="1802877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322258">
              <a:off x="5051032" y="683727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23385">
              <a:off x="3694484" y="7270297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7"/>
                  </a:lnTo>
                  <a:lnTo>
                    <a:pt x="0" y="1339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98241">
              <a:off x="5129457" y="5319105"/>
              <a:ext cx="963101" cy="1303691"/>
            </a:xfrm>
            <a:custGeom>
              <a:avLst/>
              <a:gdLst/>
              <a:ahLst/>
              <a:cxnLst/>
              <a:rect l="l" t="t" r="r" b="b"/>
              <a:pathLst>
                <a:path w="963101" h="1303691">
                  <a:moveTo>
                    <a:pt x="0" y="0"/>
                  </a:moveTo>
                  <a:lnTo>
                    <a:pt x="963102" y="0"/>
                  </a:lnTo>
                  <a:lnTo>
                    <a:pt x="963102" y="1303691"/>
                  </a:lnTo>
                  <a:lnTo>
                    <a:pt x="0" y="13036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" name="Freeform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94989" y="2385861"/>
            <a:ext cx="5483784" cy="7134044"/>
          </a:xfrm>
          <a:custGeom>
            <a:avLst/>
            <a:gdLst/>
            <a:ahLst/>
            <a:cxnLst/>
            <a:rect l="l" t="t" r="r" b="b"/>
            <a:pathLst>
              <a:path w="5483784" h="7134044">
                <a:moveTo>
                  <a:pt x="0" y="0"/>
                </a:moveTo>
                <a:lnTo>
                  <a:pt x="5483784" y="0"/>
                </a:lnTo>
                <a:lnTo>
                  <a:pt x="5483784" y="7134045"/>
                </a:lnTo>
                <a:lnTo>
                  <a:pt x="0" y="7134045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28" name="Picture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43498" y="6316927"/>
            <a:ext cx="3963516" cy="3963516"/>
          </a:xfrm>
          <a:prstGeom prst="rect">
            <a:avLst/>
          </a:prstGeom>
        </p:spPr>
      </p:pic>
      <p:sp>
        <p:nvSpPr>
          <p:cNvPr id="29" name="Freeform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32379" y="2385861"/>
            <a:ext cx="7336043" cy="5683020"/>
          </a:xfrm>
          <a:custGeom>
            <a:avLst/>
            <a:gdLst/>
            <a:ahLst/>
            <a:cxnLst/>
            <a:rect l="l" t="t" r="r" b="b"/>
            <a:pathLst>
              <a:path w="7336043" h="5683020">
                <a:moveTo>
                  <a:pt x="0" y="0"/>
                </a:moveTo>
                <a:lnTo>
                  <a:pt x="7336043" y="0"/>
                </a:lnTo>
                <a:lnTo>
                  <a:pt x="7336043" y="5683020"/>
                </a:lnTo>
                <a:lnTo>
                  <a:pt x="0" y="5683020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Freeform 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36881" y="8174507"/>
            <a:ext cx="11511856" cy="1616164"/>
          </a:xfrm>
          <a:custGeom>
            <a:avLst/>
            <a:gdLst/>
            <a:ahLst/>
            <a:cxnLst/>
            <a:rect l="l" t="t" r="r" b="b"/>
            <a:pathLst>
              <a:path w="11511856" h="1616164">
                <a:moveTo>
                  <a:pt x="0" y="0"/>
                </a:moveTo>
                <a:lnTo>
                  <a:pt x="11511856" y="0"/>
                </a:lnTo>
                <a:lnTo>
                  <a:pt x="11511856" y="1616164"/>
                </a:lnTo>
                <a:lnTo>
                  <a:pt x="0" y="1616164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1" name="TextBox 31"/>
          <p:cNvSpPr txBox="1">
            <a:spLocks noGrp="1"/>
          </p:cNvSpPr>
          <p:nvPr>
            <p:ph type="title" idx="4294967295"/>
          </p:nvPr>
        </p:nvSpPr>
        <p:spPr>
          <a:xfrm>
            <a:off x="3876722" y="629804"/>
            <a:ext cx="13662416" cy="154305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0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Mass Animal Fund Resources 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- Supports animals in MA including spay/neuter vouchers.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29630" y="-1882410"/>
            <a:ext cx="6893866" cy="8529630"/>
            <a:chOff x="0" y="0"/>
            <a:chExt cx="9191822" cy="11372839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2120880">
              <a:off x="3211258" y="2941616"/>
              <a:ext cx="2278261" cy="4077424"/>
            </a:xfrm>
            <a:custGeom>
              <a:avLst/>
              <a:gdLst/>
              <a:ahLst/>
              <a:cxnLst/>
              <a:rect l="l" t="t" r="r" b="b"/>
              <a:pathLst>
                <a:path w="2278261" h="4077424">
                  <a:moveTo>
                    <a:pt x="0" y="0"/>
                  </a:moveTo>
                  <a:lnTo>
                    <a:pt x="2278260" y="0"/>
                  </a:lnTo>
                  <a:lnTo>
                    <a:pt x="2278260" y="4077424"/>
                  </a:lnTo>
                  <a:lnTo>
                    <a:pt x="0" y="4077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198042">
              <a:off x="3496206" y="9430825"/>
              <a:ext cx="1756258" cy="1693033"/>
            </a:xfrm>
            <a:custGeom>
              <a:avLst/>
              <a:gdLst/>
              <a:ahLst/>
              <a:cxnLst/>
              <a:rect l="l" t="t" r="r" b="b"/>
              <a:pathLst>
                <a:path w="1756258" h="1693033">
                  <a:moveTo>
                    <a:pt x="0" y="0"/>
                  </a:moveTo>
                  <a:lnTo>
                    <a:pt x="1756258" y="0"/>
                  </a:lnTo>
                  <a:lnTo>
                    <a:pt x="1756258" y="1693033"/>
                  </a:lnTo>
                  <a:lnTo>
                    <a:pt x="0" y="1693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776734">
              <a:off x="3433397" y="614314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829684">
              <a:off x="4168611" y="7643407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631234" flipH="1">
              <a:off x="6000647" y="274009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916711" y="0"/>
                  </a:moveTo>
                  <a:lnTo>
                    <a:pt x="0" y="0"/>
                  </a:lnTo>
                  <a:lnTo>
                    <a:pt x="0" y="1652725"/>
                  </a:lnTo>
                  <a:lnTo>
                    <a:pt x="916711" y="1652725"/>
                  </a:lnTo>
                  <a:lnTo>
                    <a:pt x="916711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206164">
              <a:off x="7190739" y="260033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1202195">
              <a:off x="3567583" y="829215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2"/>
                  </a:lnTo>
                  <a:lnTo>
                    <a:pt x="0" y="904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982589"/>
            <a:ext cx="18753936" cy="2151983"/>
            <a:chOff x="0" y="0"/>
            <a:chExt cx="4939308" cy="56677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48872" y="3705501"/>
            <a:ext cx="7020857" cy="8374499"/>
            <a:chOff x="0" y="0"/>
            <a:chExt cx="9361142" cy="11165999"/>
          </a:xfrm>
        </p:grpSpPr>
        <p:sp>
          <p:nvSpPr>
            <p:cNvPr id="16" name="Freeform 16"/>
            <p:cNvSpPr/>
            <p:nvPr/>
          </p:nvSpPr>
          <p:spPr>
            <a:xfrm rot="-4223576">
              <a:off x="616137" y="3716719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4126251" flipV="1">
              <a:off x="3596658" y="1499715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714332">
              <a:off x="3434706" y="3015474"/>
              <a:ext cx="2532080" cy="2538426"/>
            </a:xfrm>
            <a:custGeom>
              <a:avLst/>
              <a:gdLst/>
              <a:ahLst/>
              <a:cxnLst/>
              <a:rect l="l" t="t" r="r" b="b"/>
              <a:pathLst>
                <a:path w="2532080" h="2538426">
                  <a:moveTo>
                    <a:pt x="0" y="0"/>
                  </a:moveTo>
                  <a:lnTo>
                    <a:pt x="2532080" y="0"/>
                  </a:lnTo>
                  <a:lnTo>
                    <a:pt x="2532080" y="2538426"/>
                  </a:lnTo>
                  <a:lnTo>
                    <a:pt x="0" y="25384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-632392">
              <a:off x="3300979" y="5701099"/>
              <a:ext cx="1738846" cy="1454110"/>
            </a:xfrm>
            <a:custGeom>
              <a:avLst/>
              <a:gdLst/>
              <a:ahLst/>
              <a:cxnLst/>
              <a:rect l="l" t="t" r="r" b="b"/>
              <a:pathLst>
                <a:path w="1738846" h="1454110">
                  <a:moveTo>
                    <a:pt x="0" y="0"/>
                  </a:moveTo>
                  <a:lnTo>
                    <a:pt x="1738847" y="0"/>
                  </a:lnTo>
                  <a:lnTo>
                    <a:pt x="1738847" y="1454110"/>
                  </a:lnTo>
                  <a:lnTo>
                    <a:pt x="0" y="1454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-992200">
              <a:off x="1555969" y="6793994"/>
              <a:ext cx="1829917" cy="1633201"/>
            </a:xfrm>
            <a:custGeom>
              <a:avLst/>
              <a:gdLst/>
              <a:ahLst/>
              <a:cxnLst/>
              <a:rect l="l" t="t" r="r" b="b"/>
              <a:pathLst>
                <a:path w="1829917" h="1633201">
                  <a:moveTo>
                    <a:pt x="0" y="0"/>
                  </a:moveTo>
                  <a:lnTo>
                    <a:pt x="1829917" y="0"/>
                  </a:lnTo>
                  <a:lnTo>
                    <a:pt x="1829917" y="1633201"/>
                  </a:lnTo>
                  <a:lnTo>
                    <a:pt x="0" y="16332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598445">
              <a:off x="3880323" y="1371314"/>
              <a:ext cx="1151537" cy="1558765"/>
            </a:xfrm>
            <a:custGeom>
              <a:avLst/>
              <a:gdLst/>
              <a:ahLst/>
              <a:cxnLst/>
              <a:rect l="l" t="t" r="r" b="b"/>
              <a:pathLst>
                <a:path w="1151537" h="1558765">
                  <a:moveTo>
                    <a:pt x="0" y="0"/>
                  </a:moveTo>
                  <a:lnTo>
                    <a:pt x="1151537" y="0"/>
                  </a:lnTo>
                  <a:lnTo>
                    <a:pt x="1151537" y="1558765"/>
                  </a:lnTo>
                  <a:lnTo>
                    <a:pt x="0" y="15587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flipH="1">
              <a:off x="4700746" y="77012"/>
              <a:ext cx="1274258" cy="1388164"/>
            </a:xfrm>
            <a:custGeom>
              <a:avLst/>
              <a:gdLst/>
              <a:ahLst/>
              <a:cxnLst/>
              <a:rect l="l" t="t" r="r" b="b"/>
              <a:pathLst>
                <a:path w="1274258" h="1388164">
                  <a:moveTo>
                    <a:pt x="1274259" y="0"/>
                  </a:moveTo>
                  <a:lnTo>
                    <a:pt x="0" y="0"/>
                  </a:lnTo>
                  <a:lnTo>
                    <a:pt x="0" y="1388164"/>
                  </a:lnTo>
                  <a:lnTo>
                    <a:pt x="1274259" y="1388164"/>
                  </a:lnTo>
                  <a:lnTo>
                    <a:pt x="1274259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206164">
              <a:off x="5149206" y="1802877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322258">
              <a:off x="5051032" y="683727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23385">
              <a:off x="3694484" y="7270297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7"/>
                  </a:lnTo>
                  <a:lnTo>
                    <a:pt x="0" y="1339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98241">
              <a:off x="5129457" y="5319105"/>
              <a:ext cx="963101" cy="1303691"/>
            </a:xfrm>
            <a:custGeom>
              <a:avLst/>
              <a:gdLst/>
              <a:ahLst/>
              <a:cxnLst/>
              <a:rect l="l" t="t" r="r" b="b"/>
              <a:pathLst>
                <a:path w="963101" h="1303691">
                  <a:moveTo>
                    <a:pt x="0" y="0"/>
                  </a:moveTo>
                  <a:lnTo>
                    <a:pt x="963102" y="0"/>
                  </a:lnTo>
                  <a:lnTo>
                    <a:pt x="963102" y="1303691"/>
                  </a:lnTo>
                  <a:lnTo>
                    <a:pt x="0" y="13036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" name="Freeform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36987" y="2962477"/>
            <a:ext cx="10459901" cy="3397932"/>
          </a:xfrm>
          <a:custGeom>
            <a:avLst/>
            <a:gdLst/>
            <a:ahLst/>
            <a:cxnLst/>
            <a:rect l="l" t="t" r="r" b="b"/>
            <a:pathLst>
              <a:path w="10459901" h="3397932">
                <a:moveTo>
                  <a:pt x="0" y="0"/>
                </a:moveTo>
                <a:lnTo>
                  <a:pt x="10459901" y="0"/>
                </a:lnTo>
                <a:lnTo>
                  <a:pt x="10459901" y="3397933"/>
                </a:lnTo>
                <a:lnTo>
                  <a:pt x="0" y="3397933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991537" y="3506138"/>
            <a:ext cx="4813067" cy="6552442"/>
          </a:xfrm>
          <a:custGeom>
            <a:avLst/>
            <a:gdLst/>
            <a:ahLst/>
            <a:cxnLst/>
            <a:rect l="l" t="t" r="r" b="b"/>
            <a:pathLst>
              <a:path w="4813067" h="6552442">
                <a:moveTo>
                  <a:pt x="0" y="0"/>
                </a:moveTo>
                <a:lnTo>
                  <a:pt x="4813067" y="0"/>
                </a:lnTo>
                <a:lnTo>
                  <a:pt x="4813067" y="6552442"/>
                </a:lnTo>
                <a:lnTo>
                  <a:pt x="0" y="6552442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TextBox 29"/>
          <p:cNvSpPr txBox="1">
            <a:spLocks noGrp="1"/>
          </p:cNvSpPr>
          <p:nvPr>
            <p:ph type="title" idx="4294967295"/>
          </p:nvPr>
        </p:nvSpPr>
        <p:spPr>
          <a:xfrm>
            <a:off x="3142188" y="1181302"/>
            <a:ext cx="13662416" cy="154305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0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Mosquito Resources - 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Stay informed on measures to take to protect yourself against mosquitos </a:t>
            </a:r>
          </a:p>
        </p:txBody>
      </p:sp>
      <p:pic>
        <p:nvPicPr>
          <p:cNvPr id="30" name="Picture 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043559" y="4783804"/>
            <a:ext cx="4316353" cy="431635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454898">
            <a:off x="-1160477" y="-1628646"/>
            <a:ext cx="5235368" cy="4673756"/>
          </a:xfrm>
          <a:custGeom>
            <a:avLst/>
            <a:gdLst/>
            <a:ahLst/>
            <a:cxnLst/>
            <a:rect l="l" t="t" r="r" b="b"/>
            <a:pathLst>
              <a:path w="5235368" h="4673756">
                <a:moveTo>
                  <a:pt x="0" y="0"/>
                </a:moveTo>
                <a:lnTo>
                  <a:pt x="5235368" y="0"/>
                </a:lnTo>
                <a:lnTo>
                  <a:pt x="5235368" y="4673756"/>
                </a:lnTo>
                <a:lnTo>
                  <a:pt x="0" y="46737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314611" flipH="1">
            <a:off x="-2779645" y="887190"/>
            <a:ext cx="4380716" cy="2874845"/>
          </a:xfrm>
          <a:custGeom>
            <a:avLst/>
            <a:gdLst/>
            <a:ahLst/>
            <a:cxnLst/>
            <a:rect l="l" t="t" r="r" b="b"/>
            <a:pathLst>
              <a:path w="4380716" h="2874845">
                <a:moveTo>
                  <a:pt x="4380716" y="0"/>
                </a:moveTo>
                <a:lnTo>
                  <a:pt x="0" y="0"/>
                </a:lnTo>
                <a:lnTo>
                  <a:pt x="0" y="2874845"/>
                </a:lnTo>
                <a:lnTo>
                  <a:pt x="4380716" y="2874845"/>
                </a:lnTo>
                <a:lnTo>
                  <a:pt x="438071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120880">
            <a:off x="-9790" y="-286849"/>
            <a:ext cx="1708695" cy="3058068"/>
          </a:xfrm>
          <a:custGeom>
            <a:avLst/>
            <a:gdLst/>
            <a:ahLst/>
            <a:cxnLst/>
            <a:rect l="l" t="t" r="r" b="b"/>
            <a:pathLst>
              <a:path w="1708695" h="3058068">
                <a:moveTo>
                  <a:pt x="0" y="0"/>
                </a:moveTo>
                <a:lnTo>
                  <a:pt x="1708696" y="0"/>
                </a:lnTo>
                <a:lnTo>
                  <a:pt x="1708696" y="3058068"/>
                </a:lnTo>
                <a:lnTo>
                  <a:pt x="0" y="30580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198042">
            <a:off x="2197413" y="73345"/>
            <a:ext cx="1317193" cy="1269774"/>
          </a:xfrm>
          <a:custGeom>
            <a:avLst/>
            <a:gdLst/>
            <a:ahLst/>
            <a:cxnLst/>
            <a:rect l="l" t="t" r="r" b="b"/>
            <a:pathLst>
              <a:path w="1317193" h="1269774">
                <a:moveTo>
                  <a:pt x="0" y="0"/>
                </a:moveTo>
                <a:lnTo>
                  <a:pt x="1317194" y="0"/>
                </a:lnTo>
                <a:lnTo>
                  <a:pt x="1317194" y="1269774"/>
                </a:lnTo>
                <a:lnTo>
                  <a:pt x="0" y="12697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776734">
            <a:off x="105557" y="2309189"/>
            <a:ext cx="687533" cy="1239543"/>
          </a:xfrm>
          <a:custGeom>
            <a:avLst/>
            <a:gdLst/>
            <a:ahLst/>
            <a:cxnLst/>
            <a:rect l="l" t="t" r="r" b="b"/>
            <a:pathLst>
              <a:path w="687533" h="1239543">
                <a:moveTo>
                  <a:pt x="0" y="0"/>
                </a:moveTo>
                <a:lnTo>
                  <a:pt x="687534" y="0"/>
                </a:lnTo>
                <a:lnTo>
                  <a:pt x="687534" y="1239544"/>
                </a:lnTo>
                <a:lnTo>
                  <a:pt x="0" y="12395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942760" y="3609992"/>
            <a:ext cx="5119731" cy="6584862"/>
          </a:xfrm>
          <a:custGeom>
            <a:avLst/>
            <a:gdLst/>
            <a:ahLst/>
            <a:cxnLst/>
            <a:rect l="l" t="t" r="r" b="b"/>
            <a:pathLst>
              <a:path w="5119731" h="6584862">
                <a:moveTo>
                  <a:pt x="0" y="0"/>
                </a:moveTo>
                <a:lnTo>
                  <a:pt x="5119731" y="0"/>
                </a:lnTo>
                <a:lnTo>
                  <a:pt x="5119731" y="6584863"/>
                </a:lnTo>
                <a:lnTo>
                  <a:pt x="0" y="658486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29684">
            <a:off x="673012" y="1784642"/>
            <a:ext cx="500372" cy="328578"/>
          </a:xfrm>
          <a:custGeom>
            <a:avLst/>
            <a:gdLst/>
            <a:ahLst/>
            <a:cxnLst/>
            <a:rect l="l" t="t" r="r" b="b"/>
            <a:pathLst>
              <a:path w="500372" h="328578">
                <a:moveTo>
                  <a:pt x="0" y="0"/>
                </a:moveTo>
                <a:lnTo>
                  <a:pt x="500372" y="0"/>
                </a:lnTo>
                <a:lnTo>
                  <a:pt x="500372" y="328577"/>
                </a:lnTo>
                <a:lnTo>
                  <a:pt x="0" y="32857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06164">
            <a:off x="2974821" y="-542814"/>
            <a:ext cx="619349" cy="678010"/>
          </a:xfrm>
          <a:custGeom>
            <a:avLst/>
            <a:gdLst/>
            <a:ahLst/>
            <a:cxnLst/>
            <a:rect l="l" t="t" r="r" b="b"/>
            <a:pathLst>
              <a:path w="619349" h="678010">
                <a:moveTo>
                  <a:pt x="0" y="0"/>
                </a:moveTo>
                <a:lnTo>
                  <a:pt x="619349" y="0"/>
                </a:lnTo>
                <a:lnTo>
                  <a:pt x="619349" y="678010"/>
                </a:lnTo>
                <a:lnTo>
                  <a:pt x="0" y="67801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088337" y="1028700"/>
            <a:ext cx="9138085" cy="12908433"/>
            <a:chOff x="0" y="0"/>
            <a:chExt cx="12184114" cy="17211244"/>
          </a:xfrm>
        </p:grpSpPr>
        <p:sp>
          <p:nvSpPr>
            <p:cNvPr id="14" name="Freeform 14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912841">
              <a:off x="3867986" y="9447471"/>
              <a:ext cx="2965860" cy="2535811"/>
            </a:xfrm>
            <a:custGeom>
              <a:avLst/>
              <a:gdLst/>
              <a:ahLst/>
              <a:cxnLst/>
              <a:rect l="l" t="t" r="r" b="b"/>
              <a:pathLst>
                <a:path w="2965860" h="2535811">
                  <a:moveTo>
                    <a:pt x="0" y="0"/>
                  </a:moveTo>
                  <a:lnTo>
                    <a:pt x="2965861" y="0"/>
                  </a:lnTo>
                  <a:lnTo>
                    <a:pt x="2965861" y="2535810"/>
                  </a:lnTo>
                  <a:lnTo>
                    <a:pt x="0" y="2535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Freeform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11884" y="4733233"/>
            <a:ext cx="8676453" cy="4358917"/>
          </a:xfrm>
          <a:custGeom>
            <a:avLst/>
            <a:gdLst/>
            <a:ahLst/>
            <a:cxnLst/>
            <a:rect l="l" t="t" r="r" b="b"/>
            <a:pathLst>
              <a:path w="8676453" h="4358917">
                <a:moveTo>
                  <a:pt x="0" y="0"/>
                </a:moveTo>
                <a:lnTo>
                  <a:pt x="8676453" y="0"/>
                </a:lnTo>
                <a:lnTo>
                  <a:pt x="8676453" y="4358918"/>
                </a:lnTo>
                <a:lnTo>
                  <a:pt x="0" y="4358918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27" name="Picture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77235" y="4079660"/>
            <a:ext cx="4422204" cy="4422204"/>
          </a:xfrm>
          <a:prstGeom prst="rect">
            <a:avLst/>
          </a:prstGeom>
        </p:spPr>
      </p:pic>
      <p:sp>
        <p:nvSpPr>
          <p:cNvPr id="28" name="TextBox 28"/>
          <p:cNvSpPr txBox="1">
            <a:spLocks noGrp="1"/>
          </p:cNvSpPr>
          <p:nvPr>
            <p:ph type="title" idx="4294967295"/>
          </p:nvPr>
        </p:nvSpPr>
        <p:spPr>
          <a:xfrm>
            <a:off x="5275733" y="1150126"/>
            <a:ext cx="13480408" cy="8737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... and many more!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4475633" y="2587272"/>
            <a:ext cx="10758707" cy="15430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89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You can view a</a:t>
            </a: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 full list of translated MDAR material </a:t>
            </a: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at this webpage: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34840" y="-1936823"/>
            <a:ext cx="8337808" cy="10459726"/>
            <a:chOff x="0" y="0"/>
            <a:chExt cx="11117077" cy="13946302"/>
          </a:xfrm>
        </p:grpSpPr>
        <p:sp>
          <p:nvSpPr>
            <p:cNvPr id="3" name="Freeform 3"/>
            <p:cNvSpPr/>
            <p:nvPr/>
          </p:nvSpPr>
          <p:spPr>
            <a:xfrm rot="6322007">
              <a:off x="2233314" y="1287518"/>
              <a:ext cx="8358007" cy="7461421"/>
            </a:xfrm>
            <a:custGeom>
              <a:avLst/>
              <a:gdLst/>
              <a:ahLst/>
              <a:cxnLst/>
              <a:rect l="l" t="t" r="r" b="b"/>
              <a:pathLst>
                <a:path w="8358007" h="7461421">
                  <a:moveTo>
                    <a:pt x="0" y="0"/>
                  </a:moveTo>
                  <a:lnTo>
                    <a:pt x="8358008" y="0"/>
                  </a:lnTo>
                  <a:lnTo>
                    <a:pt x="8358008" y="7461421"/>
                  </a:lnTo>
                  <a:lnTo>
                    <a:pt x="0" y="74614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8542992">
              <a:off x="1311211" y="5453919"/>
              <a:ext cx="7606077" cy="6886957"/>
            </a:xfrm>
            <a:custGeom>
              <a:avLst/>
              <a:gdLst/>
              <a:ahLst/>
              <a:cxnLst/>
              <a:rect l="l" t="t" r="r" b="b"/>
              <a:pathLst>
                <a:path w="7606077" h="6886957">
                  <a:moveTo>
                    <a:pt x="0" y="0"/>
                  </a:moveTo>
                  <a:lnTo>
                    <a:pt x="7606076" y="0"/>
                  </a:lnTo>
                  <a:lnTo>
                    <a:pt x="7606076" y="6886956"/>
                  </a:lnTo>
                  <a:lnTo>
                    <a:pt x="0" y="68869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737532">
              <a:off x="5377128" y="5276016"/>
              <a:ext cx="1628274" cy="2203911"/>
            </a:xfrm>
            <a:custGeom>
              <a:avLst/>
              <a:gdLst/>
              <a:ahLst/>
              <a:cxnLst/>
              <a:rect l="l" t="t" r="r" b="b"/>
              <a:pathLst>
                <a:path w="1628274" h="2203911">
                  <a:moveTo>
                    <a:pt x="0" y="0"/>
                  </a:moveTo>
                  <a:lnTo>
                    <a:pt x="1628274" y="0"/>
                  </a:lnTo>
                  <a:lnTo>
                    <a:pt x="1628274" y="2203911"/>
                  </a:lnTo>
                  <a:lnTo>
                    <a:pt x="0" y="2203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233557">
              <a:off x="7743262" y="6968001"/>
              <a:ext cx="1673858" cy="1613599"/>
            </a:xfrm>
            <a:custGeom>
              <a:avLst/>
              <a:gdLst/>
              <a:ahLst/>
              <a:cxnLst/>
              <a:rect l="l" t="t" r="r" b="b"/>
              <a:pathLst>
                <a:path w="1673858" h="1613599">
                  <a:moveTo>
                    <a:pt x="0" y="0"/>
                  </a:moveTo>
                  <a:lnTo>
                    <a:pt x="1673858" y="0"/>
                  </a:lnTo>
                  <a:lnTo>
                    <a:pt x="1673858" y="1613599"/>
                  </a:lnTo>
                  <a:lnTo>
                    <a:pt x="0" y="16135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1760898">
              <a:off x="5823472" y="3801816"/>
              <a:ext cx="1177692" cy="1468685"/>
            </a:xfrm>
            <a:custGeom>
              <a:avLst/>
              <a:gdLst/>
              <a:ahLst/>
              <a:cxnLst/>
              <a:rect l="l" t="t" r="r" b="b"/>
              <a:pathLst>
                <a:path w="1177692" h="1468685">
                  <a:moveTo>
                    <a:pt x="0" y="0"/>
                  </a:moveTo>
                  <a:lnTo>
                    <a:pt x="1177692" y="0"/>
                  </a:lnTo>
                  <a:lnTo>
                    <a:pt x="1177692" y="1468685"/>
                  </a:lnTo>
                  <a:lnTo>
                    <a:pt x="0" y="14686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1023716">
              <a:off x="8042658" y="2881691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3655776">
              <a:off x="8083591" y="4187708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1"/>
                  </a:lnTo>
                  <a:lnTo>
                    <a:pt x="0" y="696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6064190">
              <a:off x="4921264" y="3043798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8" y="0"/>
                  </a:lnTo>
                  <a:lnTo>
                    <a:pt x="715688" y="696901"/>
                  </a:lnTo>
                  <a:lnTo>
                    <a:pt x="0" y="696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6653761">
              <a:off x="7155394" y="3618521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2790955">
              <a:off x="9150794" y="2824830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3" y="0"/>
                  </a:lnTo>
                  <a:lnTo>
                    <a:pt x="755963" y="961479"/>
                  </a:lnTo>
                  <a:lnTo>
                    <a:pt x="0" y="9614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742188">
              <a:off x="2585500" y="7871815"/>
              <a:ext cx="6208566" cy="5473013"/>
            </a:xfrm>
            <a:custGeom>
              <a:avLst/>
              <a:gdLst/>
              <a:ahLst/>
              <a:cxnLst/>
              <a:rect l="l" t="t" r="r" b="b"/>
              <a:pathLst>
                <a:path w="6208566" h="5473013">
                  <a:moveTo>
                    <a:pt x="0" y="0"/>
                  </a:moveTo>
                  <a:lnTo>
                    <a:pt x="6208566" y="0"/>
                  </a:lnTo>
                  <a:lnTo>
                    <a:pt x="6208566" y="5473013"/>
                  </a:lnTo>
                  <a:lnTo>
                    <a:pt x="0" y="5473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2023592">
              <a:off x="6246876" y="8152334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753312">
              <a:off x="6704618" y="6485710"/>
              <a:ext cx="908072" cy="1628829"/>
            </a:xfrm>
            <a:custGeom>
              <a:avLst/>
              <a:gdLst/>
              <a:ahLst/>
              <a:cxnLst/>
              <a:rect l="l" t="t" r="r" b="b"/>
              <a:pathLst>
                <a:path w="908072" h="1628829">
                  <a:moveTo>
                    <a:pt x="0" y="0"/>
                  </a:moveTo>
                  <a:lnTo>
                    <a:pt x="908073" y="0"/>
                  </a:lnTo>
                  <a:lnTo>
                    <a:pt x="908073" y="1628830"/>
                  </a:lnTo>
                  <a:lnTo>
                    <a:pt x="0" y="16288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7727320">
              <a:off x="6265220" y="2703118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2" y="0"/>
                  </a:lnTo>
                  <a:lnTo>
                    <a:pt x="755962" y="961479"/>
                  </a:lnTo>
                  <a:lnTo>
                    <a:pt x="0" y="9614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944995">
              <a:off x="4860193" y="4169936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3" y="0"/>
                  </a:lnTo>
                  <a:lnTo>
                    <a:pt x="755963" y="961478"/>
                  </a:lnTo>
                  <a:lnTo>
                    <a:pt x="0" y="961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8100000">
              <a:off x="4702865" y="5519863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18957" y="-105145"/>
            <a:ext cx="9138085" cy="12908433"/>
            <a:chOff x="0" y="0"/>
            <a:chExt cx="12184114" cy="17211244"/>
          </a:xfrm>
        </p:grpSpPr>
        <p:sp>
          <p:nvSpPr>
            <p:cNvPr id="23" name="Freeform 23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912841">
              <a:off x="3064082" y="9088092"/>
              <a:ext cx="3933881" cy="3363468"/>
            </a:xfrm>
            <a:custGeom>
              <a:avLst/>
              <a:gdLst/>
              <a:ahLst/>
              <a:cxnLst/>
              <a:rect l="l" t="t" r="r" b="b"/>
              <a:pathLst>
                <a:path w="3933881" h="3363468">
                  <a:moveTo>
                    <a:pt x="0" y="0"/>
                  </a:moveTo>
                  <a:lnTo>
                    <a:pt x="3933881" y="0"/>
                  </a:lnTo>
                  <a:lnTo>
                    <a:pt x="3933881" y="3363468"/>
                  </a:lnTo>
                  <a:lnTo>
                    <a:pt x="0" y="33634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5" name="Freeform 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3718957" y="3525379"/>
            <a:ext cx="3034277" cy="6761621"/>
          </a:xfrm>
          <a:custGeom>
            <a:avLst/>
            <a:gdLst/>
            <a:ahLst/>
            <a:cxnLst/>
            <a:rect l="l" t="t" r="r" b="b"/>
            <a:pathLst>
              <a:path w="3034277" h="6761621">
                <a:moveTo>
                  <a:pt x="3034278" y="0"/>
                </a:moveTo>
                <a:lnTo>
                  <a:pt x="0" y="0"/>
                </a:lnTo>
                <a:lnTo>
                  <a:pt x="0" y="6761621"/>
                </a:lnTo>
                <a:lnTo>
                  <a:pt x="3034278" y="6761621"/>
                </a:lnTo>
                <a:lnTo>
                  <a:pt x="3034278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6" name="Group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676859" y="2334643"/>
            <a:ext cx="10468347" cy="2808857"/>
            <a:chOff x="0" y="0"/>
            <a:chExt cx="2757095" cy="739781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2757095" cy="739781"/>
            </a:xfrm>
            <a:custGeom>
              <a:avLst/>
              <a:gdLst/>
              <a:ahLst/>
              <a:cxnLst/>
              <a:rect l="l" t="t" r="r" b="b"/>
              <a:pathLst>
                <a:path w="2757095" h="739781">
                  <a:moveTo>
                    <a:pt x="42155" y="0"/>
                  </a:moveTo>
                  <a:lnTo>
                    <a:pt x="2714941" y="0"/>
                  </a:lnTo>
                  <a:cubicBezTo>
                    <a:pt x="2726121" y="0"/>
                    <a:pt x="2736843" y="4441"/>
                    <a:pt x="2744749" y="12347"/>
                  </a:cubicBezTo>
                  <a:cubicBezTo>
                    <a:pt x="2752654" y="20252"/>
                    <a:pt x="2757095" y="30975"/>
                    <a:pt x="2757095" y="42155"/>
                  </a:cubicBezTo>
                  <a:lnTo>
                    <a:pt x="2757095" y="697627"/>
                  </a:lnTo>
                  <a:cubicBezTo>
                    <a:pt x="2757095" y="708807"/>
                    <a:pt x="2752654" y="719529"/>
                    <a:pt x="2744749" y="727435"/>
                  </a:cubicBezTo>
                  <a:cubicBezTo>
                    <a:pt x="2736843" y="735340"/>
                    <a:pt x="2726121" y="739781"/>
                    <a:pt x="2714941" y="739781"/>
                  </a:cubicBezTo>
                  <a:lnTo>
                    <a:pt x="42155" y="739781"/>
                  </a:lnTo>
                  <a:cubicBezTo>
                    <a:pt x="30975" y="739781"/>
                    <a:pt x="20252" y="735340"/>
                    <a:pt x="12347" y="727435"/>
                  </a:cubicBezTo>
                  <a:cubicBezTo>
                    <a:pt x="4441" y="719529"/>
                    <a:pt x="0" y="708807"/>
                    <a:pt x="0" y="697627"/>
                  </a:cubicBezTo>
                  <a:lnTo>
                    <a:pt x="0" y="42155"/>
                  </a:lnTo>
                  <a:cubicBezTo>
                    <a:pt x="0" y="30975"/>
                    <a:pt x="4441" y="20252"/>
                    <a:pt x="12347" y="12347"/>
                  </a:cubicBezTo>
                  <a:cubicBezTo>
                    <a:pt x="20252" y="4441"/>
                    <a:pt x="30975" y="0"/>
                    <a:pt x="42155" y="0"/>
                  </a:cubicBezTo>
                  <a:close/>
                </a:path>
              </a:pathLst>
            </a:custGeom>
            <a:solidFill>
              <a:srgbClr val="00806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0" y="-66675"/>
              <a:ext cx="2757095" cy="806456"/>
            </a:xfrm>
            <a:prstGeom prst="rect">
              <a:avLst/>
            </a:prstGeom>
          </p:spPr>
          <p:txBody>
            <a:bodyPr lIns="127000" tIns="127000" rIns="127000" bIns="127000" rtlCol="0" anchor="ctr"/>
            <a:lstStyle/>
            <a:p>
              <a:pPr algn="ctr">
                <a:lnSpc>
                  <a:spcPts val="4549"/>
                </a:lnSpc>
              </a:pPr>
              <a:r>
                <a:rPr lang="en-US" sz="3499" b="1" spc="34">
                  <a:solidFill>
                    <a:srgbClr val="D2E3C3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Executive Order #615</a:t>
              </a:r>
              <a:r>
                <a:rPr lang="en-US" sz="3499" spc="34">
                  <a:solidFill>
                    <a:srgbClr val="D2E3C3"/>
                  </a:solidFill>
                  <a:latin typeface="Poppins"/>
                  <a:ea typeface="Poppins"/>
                  <a:cs typeface="Poppins"/>
                  <a:sym typeface="Poppins"/>
                </a:rPr>
                <a:t> to increase language access across state agencies required us to submit a </a:t>
              </a:r>
              <a:r>
                <a:rPr lang="en-US" sz="3499" b="1" spc="34">
                  <a:solidFill>
                    <a:srgbClr val="D2E3C3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Language Access Plan</a:t>
              </a:r>
              <a:r>
                <a:rPr lang="en-US" sz="3499" spc="34">
                  <a:solidFill>
                    <a:srgbClr val="D2E3C3"/>
                  </a:solidFill>
                  <a:latin typeface="Poppins"/>
                  <a:ea typeface="Poppins"/>
                  <a:cs typeface="Poppins"/>
                  <a:sym typeface="Poppins"/>
                </a:rPr>
                <a:t> to the Office of Access and Opportunity</a:t>
              </a:r>
            </a:p>
          </p:txBody>
        </p:sp>
      </p:grpSp>
      <p:sp>
        <p:nvSpPr>
          <p:cNvPr id="39" name="Freeform 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4474578">
            <a:off x="2444620" y="4952341"/>
            <a:ext cx="1273089" cy="942086"/>
          </a:xfrm>
          <a:custGeom>
            <a:avLst/>
            <a:gdLst/>
            <a:ahLst/>
            <a:cxnLst/>
            <a:rect l="l" t="t" r="r" b="b"/>
            <a:pathLst>
              <a:path w="1273089" h="942086">
                <a:moveTo>
                  <a:pt x="0" y="0"/>
                </a:moveTo>
                <a:lnTo>
                  <a:pt x="1273088" y="0"/>
                </a:lnTo>
                <a:lnTo>
                  <a:pt x="1273088" y="942085"/>
                </a:lnTo>
                <a:lnTo>
                  <a:pt x="0" y="942085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0" name="TextBox 40"/>
          <p:cNvSpPr txBox="1">
            <a:spLocks noGrp="1"/>
          </p:cNvSpPr>
          <p:nvPr>
            <p:ph type="title" idx="4294967295"/>
          </p:nvPr>
        </p:nvSpPr>
        <p:spPr>
          <a:xfrm>
            <a:off x="2738813" y="1143000"/>
            <a:ext cx="13480408" cy="8737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How Is MDAR Held Accountable?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3704534" y="5324475"/>
            <a:ext cx="7669755" cy="3581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4"/>
              </a:lnSpc>
            </a:pPr>
            <a:r>
              <a:rPr lang="en-US" sz="38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In response, MDAR created a Language Access Plan:</a:t>
            </a:r>
          </a:p>
          <a:p>
            <a:pPr algn="l">
              <a:lnSpc>
                <a:spcPts val="5654"/>
              </a:lnSpc>
            </a:pPr>
            <a:endParaRPr lang="en-US" sz="3899" i="1">
              <a:solidFill>
                <a:srgbClr val="712917"/>
              </a:solidFill>
              <a:latin typeface="Poppins Italics"/>
              <a:ea typeface="Poppins Italics"/>
              <a:cs typeface="Poppins Italics"/>
              <a:sym typeface="Poppins Italics"/>
            </a:endParaRPr>
          </a:p>
          <a:p>
            <a:pPr algn="l">
              <a:lnSpc>
                <a:spcPts val="5654"/>
              </a:lnSpc>
            </a:pPr>
            <a:r>
              <a:rPr lang="en-US" sz="3899" i="1" u="sng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mass.gov/doc/mdar-language-access-plan</a:t>
            </a:r>
          </a:p>
        </p:txBody>
      </p:sp>
      <p:pic>
        <p:nvPicPr>
          <p:cNvPr id="42" name="Picture 4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917130" y="6229272"/>
            <a:ext cx="4010933" cy="4010933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856284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636958" y="2322961"/>
            <a:ext cx="7020857" cy="9842880"/>
            <a:chOff x="0" y="0"/>
            <a:chExt cx="9361142" cy="13123840"/>
          </a:xfrm>
        </p:grpSpPr>
        <p:sp>
          <p:nvSpPr>
            <p:cNvPr id="6" name="Freeform 6"/>
            <p:cNvSpPr/>
            <p:nvPr/>
          </p:nvSpPr>
          <p:spPr>
            <a:xfrm rot="-4223576">
              <a:off x="616137" y="5674561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4"/>
                  </a:lnTo>
                  <a:lnTo>
                    <a:pt x="0" y="6231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4126251" flipV="1">
              <a:off x="3596658" y="3457556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330495">
              <a:off x="2893288" y="7616611"/>
              <a:ext cx="2708816" cy="3261015"/>
            </a:xfrm>
            <a:custGeom>
              <a:avLst/>
              <a:gdLst/>
              <a:ahLst/>
              <a:cxnLst/>
              <a:rect l="l" t="t" r="r" b="b"/>
              <a:pathLst>
                <a:path w="2708816" h="3261015">
                  <a:moveTo>
                    <a:pt x="0" y="0"/>
                  </a:moveTo>
                  <a:lnTo>
                    <a:pt x="2708816" y="0"/>
                  </a:lnTo>
                  <a:lnTo>
                    <a:pt x="2708816" y="3261014"/>
                  </a:lnTo>
                  <a:lnTo>
                    <a:pt x="0" y="3261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289243" flipH="1">
              <a:off x="4456961" y="233285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1928190" y="0"/>
                  </a:moveTo>
                  <a:lnTo>
                    <a:pt x="0" y="0"/>
                  </a:lnTo>
                  <a:lnTo>
                    <a:pt x="0" y="3449112"/>
                  </a:lnTo>
                  <a:lnTo>
                    <a:pt x="1928190" y="3449112"/>
                  </a:lnTo>
                  <a:lnTo>
                    <a:pt x="192819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904354">
              <a:off x="3946998" y="2866511"/>
              <a:ext cx="1439884" cy="1568595"/>
            </a:xfrm>
            <a:custGeom>
              <a:avLst/>
              <a:gdLst/>
              <a:ahLst/>
              <a:cxnLst/>
              <a:rect l="l" t="t" r="r" b="b"/>
              <a:pathLst>
                <a:path w="1439884" h="1568595">
                  <a:moveTo>
                    <a:pt x="0" y="0"/>
                  </a:moveTo>
                  <a:lnTo>
                    <a:pt x="1439885" y="0"/>
                  </a:lnTo>
                  <a:lnTo>
                    <a:pt x="1439885" y="1568595"/>
                  </a:lnTo>
                  <a:lnTo>
                    <a:pt x="0" y="15685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7376262">
              <a:off x="5276524" y="3705573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1990099">
              <a:off x="3942753" y="4907855"/>
              <a:ext cx="1479529" cy="1426266"/>
            </a:xfrm>
            <a:custGeom>
              <a:avLst/>
              <a:gdLst/>
              <a:ahLst/>
              <a:cxnLst/>
              <a:rect l="l" t="t" r="r" b="b"/>
              <a:pathLst>
                <a:path w="1479529" h="1426266">
                  <a:moveTo>
                    <a:pt x="0" y="0"/>
                  </a:moveTo>
                  <a:lnTo>
                    <a:pt x="1479529" y="0"/>
                  </a:lnTo>
                  <a:lnTo>
                    <a:pt x="1479529" y="1426267"/>
                  </a:lnTo>
                  <a:lnTo>
                    <a:pt x="0" y="14262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1696908">
              <a:off x="5353287" y="6191078"/>
              <a:ext cx="677238" cy="1215140"/>
            </a:xfrm>
            <a:custGeom>
              <a:avLst/>
              <a:gdLst/>
              <a:ahLst/>
              <a:cxnLst/>
              <a:rect l="l" t="t" r="r" b="b"/>
              <a:pathLst>
                <a:path w="677238" h="1215140">
                  <a:moveTo>
                    <a:pt x="0" y="0"/>
                  </a:moveTo>
                  <a:lnTo>
                    <a:pt x="677238" y="0"/>
                  </a:lnTo>
                  <a:lnTo>
                    <a:pt x="677238" y="1215139"/>
                  </a:lnTo>
                  <a:lnTo>
                    <a:pt x="0" y="12151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142799">
              <a:off x="5492352" y="4814736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2700000">
              <a:off x="5546437" y="5485625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1915417">
              <a:off x="4796341" y="43229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3481083">
              <a:off x="4852297" y="6960673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683805">
              <a:off x="1123578" y="9247118"/>
              <a:ext cx="1721053" cy="1439196"/>
            </a:xfrm>
            <a:custGeom>
              <a:avLst/>
              <a:gdLst/>
              <a:ahLst/>
              <a:cxnLst/>
              <a:rect l="l" t="t" r="r" b="b"/>
              <a:pathLst>
                <a:path w="1721053" h="1439196">
                  <a:moveTo>
                    <a:pt x="0" y="0"/>
                  </a:moveTo>
                  <a:lnTo>
                    <a:pt x="1721053" y="0"/>
                  </a:lnTo>
                  <a:lnTo>
                    <a:pt x="1721053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444940" y="-1685341"/>
            <a:ext cx="6893866" cy="8508010"/>
            <a:chOff x="0" y="0"/>
            <a:chExt cx="9191822" cy="11344013"/>
          </a:xfrm>
        </p:grpSpPr>
        <p:sp>
          <p:nvSpPr>
            <p:cNvPr id="20" name="Freeform 20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2428912">
              <a:off x="3871677" y="9209756"/>
              <a:ext cx="1009657" cy="2052148"/>
            </a:xfrm>
            <a:custGeom>
              <a:avLst/>
              <a:gdLst/>
              <a:ahLst/>
              <a:cxnLst/>
              <a:rect l="l" t="t" r="r" b="b"/>
              <a:pathLst>
                <a:path w="1009657" h="2052148">
                  <a:moveTo>
                    <a:pt x="0" y="0"/>
                  </a:moveTo>
                  <a:lnTo>
                    <a:pt x="1009657" y="0"/>
                  </a:lnTo>
                  <a:lnTo>
                    <a:pt x="1009657" y="2052149"/>
                  </a:lnTo>
                  <a:lnTo>
                    <a:pt x="0" y="20521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689160">
              <a:off x="3489893" y="5910309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866795">
              <a:off x="3053697" y="3351103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0" y="0"/>
                  </a:moveTo>
                  <a:lnTo>
                    <a:pt x="1928190" y="0"/>
                  </a:lnTo>
                  <a:lnTo>
                    <a:pt x="1928190" y="3449113"/>
                  </a:lnTo>
                  <a:lnTo>
                    <a:pt x="0" y="3449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32550">
              <a:off x="3638036" y="7310834"/>
              <a:ext cx="1476940" cy="1454294"/>
            </a:xfrm>
            <a:custGeom>
              <a:avLst/>
              <a:gdLst/>
              <a:ahLst/>
              <a:cxnLst/>
              <a:rect l="l" t="t" r="r" b="b"/>
              <a:pathLst>
                <a:path w="1476940" h="1454294">
                  <a:moveTo>
                    <a:pt x="0" y="0"/>
                  </a:moveTo>
                  <a:lnTo>
                    <a:pt x="1476940" y="0"/>
                  </a:lnTo>
                  <a:lnTo>
                    <a:pt x="1476940" y="1454293"/>
                  </a:lnTo>
                  <a:lnTo>
                    <a:pt x="0" y="14542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1444445">
              <a:off x="5234955" y="2590964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8583982">
              <a:off x="3432031" y="7757176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80" y="0"/>
                  </a:lnTo>
                  <a:lnTo>
                    <a:pt x="507080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-5496185">
              <a:off x="3894471" y="24940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815615">
              <a:off x="6924356" y="2655228"/>
              <a:ext cx="1350407" cy="891557"/>
            </a:xfrm>
            <a:custGeom>
              <a:avLst/>
              <a:gdLst/>
              <a:ahLst/>
              <a:cxnLst/>
              <a:rect l="l" t="t" r="r" b="b"/>
              <a:pathLst>
                <a:path w="1350407" h="891557">
                  <a:moveTo>
                    <a:pt x="0" y="0"/>
                  </a:moveTo>
                  <a:lnTo>
                    <a:pt x="1350407" y="0"/>
                  </a:lnTo>
                  <a:lnTo>
                    <a:pt x="1350407" y="891557"/>
                  </a:lnTo>
                  <a:lnTo>
                    <a:pt x="0" y="89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-1142799">
              <a:off x="4587550" y="286068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5"/>
                  </a:lnTo>
                  <a:lnTo>
                    <a:pt x="0" y="506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7376262">
              <a:off x="5975094" y="2645835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9" y="0"/>
                  </a:lnTo>
                  <a:lnTo>
                    <a:pt x="925819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3091028">
              <a:off x="5355831" y="331280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-1538165">
              <a:off x="6012109" y="3432141"/>
              <a:ext cx="826388" cy="904659"/>
            </a:xfrm>
            <a:custGeom>
              <a:avLst/>
              <a:gdLst/>
              <a:ahLst/>
              <a:cxnLst/>
              <a:rect l="l" t="t" r="r" b="b"/>
              <a:pathLst>
                <a:path w="826388" h="904659">
                  <a:moveTo>
                    <a:pt x="0" y="0"/>
                  </a:moveTo>
                  <a:lnTo>
                    <a:pt x="826389" y="0"/>
                  </a:lnTo>
                  <a:lnTo>
                    <a:pt x="826389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2407817">
              <a:off x="4461967" y="8623084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3"/>
                  </a:lnTo>
                  <a:lnTo>
                    <a:pt x="0" y="1144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9011276">
              <a:off x="3707688" y="3044881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6" name="Freeform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465936" y="4537132"/>
            <a:ext cx="6174355" cy="5749868"/>
          </a:xfrm>
          <a:custGeom>
            <a:avLst/>
            <a:gdLst/>
            <a:ahLst/>
            <a:cxnLst/>
            <a:rect l="l" t="t" r="r" b="b"/>
            <a:pathLst>
              <a:path w="6174355" h="5749868">
                <a:moveTo>
                  <a:pt x="0" y="0"/>
                </a:moveTo>
                <a:lnTo>
                  <a:pt x="6174355" y="0"/>
                </a:lnTo>
                <a:lnTo>
                  <a:pt x="6174355" y="5749868"/>
                </a:lnTo>
                <a:lnTo>
                  <a:pt x="0" y="5749868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" name="TextBox 37"/>
          <p:cNvSpPr txBox="1">
            <a:spLocks noGrp="1"/>
          </p:cNvSpPr>
          <p:nvPr>
            <p:ph type="title" idx="4294967295"/>
          </p:nvPr>
        </p:nvSpPr>
        <p:spPr>
          <a:xfrm>
            <a:off x="4109864" y="857250"/>
            <a:ext cx="14178136" cy="9747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68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300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This Language Access Plan includes: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2187020" y="2189611"/>
            <a:ext cx="13788041" cy="1438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Alongside the information shared on translation/interpretation process....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2970041" y="3989837"/>
            <a:ext cx="13788041" cy="2152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42007" lvl="1" indent="-421003" algn="l">
              <a:lnSpc>
                <a:spcPts val="5654"/>
              </a:lnSpc>
              <a:buFont typeface="Arial"/>
              <a:buChar char="•"/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Staff Training Protocol</a:t>
            </a:r>
          </a:p>
          <a:p>
            <a:pPr marL="842007" lvl="1" indent="-421003" algn="l">
              <a:lnSpc>
                <a:spcPts val="5654"/>
              </a:lnSpc>
              <a:buFont typeface="Arial"/>
              <a:buChar char="•"/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Frequent Monitoring and Updates Every 2 Years</a:t>
            </a:r>
          </a:p>
          <a:p>
            <a:pPr marL="842007" lvl="1" indent="-421003" algn="l">
              <a:lnSpc>
                <a:spcPts val="5654"/>
              </a:lnSpc>
              <a:buFont typeface="Arial"/>
              <a:buChar char="•"/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Our Commitment to Hiring Multilingual Staff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454898">
            <a:off x="-1160477" y="-1628646"/>
            <a:ext cx="5235368" cy="4673756"/>
          </a:xfrm>
          <a:custGeom>
            <a:avLst/>
            <a:gdLst/>
            <a:ahLst/>
            <a:cxnLst/>
            <a:rect l="l" t="t" r="r" b="b"/>
            <a:pathLst>
              <a:path w="5235368" h="4673756">
                <a:moveTo>
                  <a:pt x="0" y="0"/>
                </a:moveTo>
                <a:lnTo>
                  <a:pt x="5235368" y="0"/>
                </a:lnTo>
                <a:lnTo>
                  <a:pt x="5235368" y="4673756"/>
                </a:lnTo>
                <a:lnTo>
                  <a:pt x="0" y="46737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314611" flipH="1">
            <a:off x="-2779645" y="887190"/>
            <a:ext cx="4380716" cy="2874845"/>
          </a:xfrm>
          <a:custGeom>
            <a:avLst/>
            <a:gdLst/>
            <a:ahLst/>
            <a:cxnLst/>
            <a:rect l="l" t="t" r="r" b="b"/>
            <a:pathLst>
              <a:path w="4380716" h="2874845">
                <a:moveTo>
                  <a:pt x="4380716" y="0"/>
                </a:moveTo>
                <a:lnTo>
                  <a:pt x="0" y="0"/>
                </a:lnTo>
                <a:lnTo>
                  <a:pt x="0" y="2874845"/>
                </a:lnTo>
                <a:lnTo>
                  <a:pt x="4380716" y="2874845"/>
                </a:lnTo>
                <a:lnTo>
                  <a:pt x="438071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120880">
            <a:off x="-9790" y="-286849"/>
            <a:ext cx="1708695" cy="3058068"/>
          </a:xfrm>
          <a:custGeom>
            <a:avLst/>
            <a:gdLst/>
            <a:ahLst/>
            <a:cxnLst/>
            <a:rect l="l" t="t" r="r" b="b"/>
            <a:pathLst>
              <a:path w="1708695" h="3058068">
                <a:moveTo>
                  <a:pt x="0" y="0"/>
                </a:moveTo>
                <a:lnTo>
                  <a:pt x="1708696" y="0"/>
                </a:lnTo>
                <a:lnTo>
                  <a:pt x="1708696" y="3058068"/>
                </a:lnTo>
                <a:lnTo>
                  <a:pt x="0" y="30580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198042">
            <a:off x="2197413" y="73345"/>
            <a:ext cx="1317193" cy="1269774"/>
          </a:xfrm>
          <a:custGeom>
            <a:avLst/>
            <a:gdLst/>
            <a:ahLst/>
            <a:cxnLst/>
            <a:rect l="l" t="t" r="r" b="b"/>
            <a:pathLst>
              <a:path w="1317193" h="1269774">
                <a:moveTo>
                  <a:pt x="0" y="0"/>
                </a:moveTo>
                <a:lnTo>
                  <a:pt x="1317194" y="0"/>
                </a:lnTo>
                <a:lnTo>
                  <a:pt x="1317194" y="1269774"/>
                </a:lnTo>
                <a:lnTo>
                  <a:pt x="0" y="12697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776734">
            <a:off x="105557" y="2309189"/>
            <a:ext cx="687533" cy="1239543"/>
          </a:xfrm>
          <a:custGeom>
            <a:avLst/>
            <a:gdLst/>
            <a:ahLst/>
            <a:cxnLst/>
            <a:rect l="l" t="t" r="r" b="b"/>
            <a:pathLst>
              <a:path w="687533" h="1239543">
                <a:moveTo>
                  <a:pt x="0" y="0"/>
                </a:moveTo>
                <a:lnTo>
                  <a:pt x="687534" y="0"/>
                </a:lnTo>
                <a:lnTo>
                  <a:pt x="687534" y="1239544"/>
                </a:lnTo>
                <a:lnTo>
                  <a:pt x="0" y="12395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942760" y="3609992"/>
            <a:ext cx="5119731" cy="6584862"/>
          </a:xfrm>
          <a:custGeom>
            <a:avLst/>
            <a:gdLst/>
            <a:ahLst/>
            <a:cxnLst/>
            <a:rect l="l" t="t" r="r" b="b"/>
            <a:pathLst>
              <a:path w="5119731" h="6584862">
                <a:moveTo>
                  <a:pt x="0" y="0"/>
                </a:moveTo>
                <a:lnTo>
                  <a:pt x="5119731" y="0"/>
                </a:lnTo>
                <a:lnTo>
                  <a:pt x="5119731" y="6584863"/>
                </a:lnTo>
                <a:lnTo>
                  <a:pt x="0" y="658486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29684">
            <a:off x="673012" y="1784642"/>
            <a:ext cx="500372" cy="328578"/>
          </a:xfrm>
          <a:custGeom>
            <a:avLst/>
            <a:gdLst/>
            <a:ahLst/>
            <a:cxnLst/>
            <a:rect l="l" t="t" r="r" b="b"/>
            <a:pathLst>
              <a:path w="500372" h="328578">
                <a:moveTo>
                  <a:pt x="0" y="0"/>
                </a:moveTo>
                <a:lnTo>
                  <a:pt x="500372" y="0"/>
                </a:lnTo>
                <a:lnTo>
                  <a:pt x="500372" y="328577"/>
                </a:lnTo>
                <a:lnTo>
                  <a:pt x="0" y="32857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06164">
            <a:off x="2974821" y="-542814"/>
            <a:ext cx="619349" cy="678010"/>
          </a:xfrm>
          <a:custGeom>
            <a:avLst/>
            <a:gdLst/>
            <a:ahLst/>
            <a:cxnLst/>
            <a:rect l="l" t="t" r="r" b="b"/>
            <a:pathLst>
              <a:path w="619349" h="678010">
                <a:moveTo>
                  <a:pt x="0" y="0"/>
                </a:moveTo>
                <a:lnTo>
                  <a:pt x="619349" y="0"/>
                </a:lnTo>
                <a:lnTo>
                  <a:pt x="619349" y="678010"/>
                </a:lnTo>
                <a:lnTo>
                  <a:pt x="0" y="67801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088337" y="1028700"/>
            <a:ext cx="9138085" cy="12908433"/>
            <a:chOff x="0" y="0"/>
            <a:chExt cx="12184114" cy="17211244"/>
          </a:xfrm>
        </p:grpSpPr>
        <p:sp>
          <p:nvSpPr>
            <p:cNvPr id="14" name="Freeform 14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912841">
              <a:off x="3867986" y="9447471"/>
              <a:ext cx="2965860" cy="2535811"/>
            </a:xfrm>
            <a:custGeom>
              <a:avLst/>
              <a:gdLst/>
              <a:ahLst/>
              <a:cxnLst/>
              <a:rect l="l" t="t" r="r" b="b"/>
              <a:pathLst>
                <a:path w="2965860" h="2535811">
                  <a:moveTo>
                    <a:pt x="0" y="0"/>
                  </a:moveTo>
                  <a:lnTo>
                    <a:pt x="2965861" y="0"/>
                  </a:lnTo>
                  <a:lnTo>
                    <a:pt x="2965861" y="2535810"/>
                  </a:lnTo>
                  <a:lnTo>
                    <a:pt x="0" y="2535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TextBox 26"/>
          <p:cNvSpPr txBox="1">
            <a:spLocks noGrp="1"/>
          </p:cNvSpPr>
          <p:nvPr>
            <p:ph type="title" idx="4294967295"/>
          </p:nvPr>
        </p:nvSpPr>
        <p:spPr>
          <a:xfrm>
            <a:off x="4176971" y="1075172"/>
            <a:ext cx="13480408" cy="8737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How Are Staff Trained?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426019" y="2191262"/>
            <a:ext cx="13788041" cy="723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4"/>
              </a:lnSpc>
            </a:pPr>
            <a:r>
              <a:rPr lang="en-US" sz="38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So far we have conducted....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4176971" y="3057549"/>
            <a:ext cx="11194462" cy="5010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42007" lvl="1" indent="-421003" algn="l">
              <a:lnSpc>
                <a:spcPts val="5654"/>
              </a:lnSpc>
              <a:buFont typeface="Arial"/>
              <a:buChar char="•"/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Individualized Language Access Trainings for specific MDAR Divisions </a:t>
            </a:r>
          </a:p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(Ex: MDAR’s Division of Animal Health)</a:t>
            </a:r>
          </a:p>
          <a:p>
            <a:pPr marL="842007" lvl="1" indent="-421003" algn="l">
              <a:lnSpc>
                <a:spcPts val="5654"/>
              </a:lnSpc>
              <a:buFont typeface="Arial"/>
              <a:buChar char="•"/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Held 2 Department-wide trainings on EJ and Language Access protocol</a:t>
            </a:r>
          </a:p>
          <a:p>
            <a:pPr marL="842007" lvl="1" indent="-421003" algn="l">
              <a:lnSpc>
                <a:spcPts val="5654"/>
              </a:lnSpc>
              <a:buFont typeface="Arial"/>
              <a:buChar char="•"/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Dispersed recorded trainings to staff unable to attend face-to-face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6" name="Freeform 6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801709" y="-561505"/>
            <a:ext cx="7630664" cy="6339697"/>
            <a:chOff x="0" y="0"/>
            <a:chExt cx="10174218" cy="8452929"/>
          </a:xfrm>
        </p:grpSpPr>
        <p:sp>
          <p:nvSpPr>
            <p:cNvPr id="15" name="Freeform 15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028700" y="3854505"/>
            <a:ext cx="3014475" cy="6209592"/>
          </a:xfrm>
          <a:custGeom>
            <a:avLst/>
            <a:gdLst/>
            <a:ahLst/>
            <a:cxnLst/>
            <a:rect l="l" t="t" r="r" b="b"/>
            <a:pathLst>
              <a:path w="3014475" h="6209592">
                <a:moveTo>
                  <a:pt x="3014475" y="0"/>
                </a:moveTo>
                <a:lnTo>
                  <a:pt x="0" y="0"/>
                </a:lnTo>
                <a:lnTo>
                  <a:pt x="0" y="6209592"/>
                </a:lnTo>
                <a:lnTo>
                  <a:pt x="3014475" y="6209592"/>
                </a:lnTo>
                <a:lnTo>
                  <a:pt x="3014475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Freeform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5803350">
            <a:off x="5764572" y="6915517"/>
            <a:ext cx="1273089" cy="942086"/>
          </a:xfrm>
          <a:custGeom>
            <a:avLst/>
            <a:gdLst/>
            <a:ahLst/>
            <a:cxnLst/>
            <a:rect l="l" t="t" r="r" b="b"/>
            <a:pathLst>
              <a:path w="1273089" h="942086">
                <a:moveTo>
                  <a:pt x="0" y="0"/>
                </a:moveTo>
                <a:lnTo>
                  <a:pt x="1273089" y="0"/>
                </a:lnTo>
                <a:lnTo>
                  <a:pt x="1273089" y="942085"/>
                </a:lnTo>
                <a:lnTo>
                  <a:pt x="0" y="942085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TextBox 30"/>
          <p:cNvSpPr txBox="1">
            <a:spLocks noGrp="1"/>
          </p:cNvSpPr>
          <p:nvPr>
            <p:ph type="title" idx="4294967295"/>
          </p:nvPr>
        </p:nvSpPr>
        <p:spPr>
          <a:xfrm>
            <a:off x="1400534" y="1143000"/>
            <a:ext cx="12401175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What is </a:t>
            </a:r>
            <a:r>
              <a:rPr kumimoji="0" lang="en-US" sz="6499" b="0" i="0" u="sng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Environmental Justice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to MDAR?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4043175" y="3096724"/>
            <a:ext cx="11612899" cy="3862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5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EJ is the </a:t>
            </a: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equal protection</a:t>
            </a: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 and </a:t>
            </a: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meaningful involvement</a:t>
            </a: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 of all people with respect to the development, implementation, and enforcement of environmental laws, regulations, and policies and the </a:t>
            </a: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equitable distribution of environmental benefits.</a:t>
            </a: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​</a:t>
            </a:r>
          </a:p>
          <a:p>
            <a:pPr algn="l">
              <a:lnSpc>
                <a:spcPts val="4325"/>
              </a:lnSpc>
            </a:pPr>
            <a:endParaRPr lang="en-US" sz="4199">
              <a:solidFill>
                <a:srgbClr val="712917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7559310" y="7117651"/>
            <a:ext cx="11612899" cy="114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5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meaningful involvement includes </a:t>
            </a:r>
            <a:r>
              <a:rPr lang="en-US" sz="4199" b="1" u="sng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Language Access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32968" y="9258300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6" name="Freeform 6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006465" y="-707869"/>
            <a:ext cx="7630664" cy="6339697"/>
            <a:chOff x="0" y="0"/>
            <a:chExt cx="10174218" cy="8452929"/>
          </a:xfrm>
        </p:grpSpPr>
        <p:sp>
          <p:nvSpPr>
            <p:cNvPr id="15" name="Freeform 15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205702" y="4542568"/>
            <a:ext cx="5812409" cy="5590481"/>
          </a:xfrm>
          <a:custGeom>
            <a:avLst/>
            <a:gdLst/>
            <a:ahLst/>
            <a:cxnLst/>
            <a:rect l="l" t="t" r="r" b="b"/>
            <a:pathLst>
              <a:path w="5812409" h="5590481">
                <a:moveTo>
                  <a:pt x="0" y="0"/>
                </a:moveTo>
                <a:lnTo>
                  <a:pt x="5812408" y="0"/>
                </a:lnTo>
                <a:lnTo>
                  <a:pt x="5812408" y="5590480"/>
                </a:lnTo>
                <a:lnTo>
                  <a:pt x="0" y="5590480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9" name="Group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869652" y="3769502"/>
            <a:ext cx="4416316" cy="4416316"/>
            <a:chOff x="0" y="0"/>
            <a:chExt cx="5888422" cy="5888422"/>
          </a:xfrm>
        </p:grpSpPr>
        <p:grpSp>
          <p:nvGrpSpPr>
            <p:cNvPr id="30" name="Group 30"/>
            <p:cNvGrpSpPr/>
            <p:nvPr/>
          </p:nvGrpSpPr>
          <p:grpSpPr>
            <a:xfrm>
              <a:off x="0" y="0"/>
              <a:ext cx="5888422" cy="5888422"/>
              <a:chOff x="0" y="0"/>
              <a:chExt cx="812800" cy="812800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33" name="Freeform 33"/>
            <p:cNvSpPr/>
            <p:nvPr/>
          </p:nvSpPr>
          <p:spPr>
            <a:xfrm>
              <a:off x="565831" y="1199747"/>
              <a:ext cx="4756759" cy="3761723"/>
            </a:xfrm>
            <a:custGeom>
              <a:avLst/>
              <a:gdLst/>
              <a:ahLst/>
              <a:cxnLst/>
              <a:rect l="l" t="t" r="r" b="b"/>
              <a:pathLst>
                <a:path w="4756759" h="3761723">
                  <a:moveTo>
                    <a:pt x="0" y="0"/>
                  </a:moveTo>
                  <a:lnTo>
                    <a:pt x="4756760" y="0"/>
                  </a:lnTo>
                  <a:lnTo>
                    <a:pt x="4756760" y="3761723"/>
                  </a:lnTo>
                  <a:lnTo>
                    <a:pt x="0" y="37617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/>
              <a:stretch>
                <a:fillRect l="-6543" t="-7781" r="-4877" b="-162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4" name="Group 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-10800000">
            <a:off x="6557381" y="5520654"/>
            <a:ext cx="1178597" cy="1178597"/>
            <a:chOff x="0" y="0"/>
            <a:chExt cx="812800" cy="81280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2B675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0" y="165100"/>
              <a:ext cx="7112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7" name="TextBox 37"/>
          <p:cNvSpPr txBox="1">
            <a:spLocks noGrp="1"/>
          </p:cNvSpPr>
          <p:nvPr>
            <p:ph type="title" idx="4294967295"/>
          </p:nvPr>
        </p:nvSpPr>
        <p:spPr>
          <a:xfrm>
            <a:off x="1869652" y="1265004"/>
            <a:ext cx="12684454" cy="226060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94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Select MDAR Staff also completed an MDAR-funded Spanish Language Course alongside Farmers’ Market Managers!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8211879" y="4492290"/>
            <a:ext cx="7101159" cy="3111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29"/>
              </a:lnSpc>
            </a:pPr>
            <a:r>
              <a:rPr lang="en-US" sz="33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Look for these pins next time you attend select Farmers’ Markets to find a market staff member who completed this beginner course.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454898">
            <a:off x="-1160477" y="-1628646"/>
            <a:ext cx="5235368" cy="4673756"/>
          </a:xfrm>
          <a:custGeom>
            <a:avLst/>
            <a:gdLst/>
            <a:ahLst/>
            <a:cxnLst/>
            <a:rect l="l" t="t" r="r" b="b"/>
            <a:pathLst>
              <a:path w="5235368" h="4673756">
                <a:moveTo>
                  <a:pt x="0" y="0"/>
                </a:moveTo>
                <a:lnTo>
                  <a:pt x="5235368" y="0"/>
                </a:lnTo>
                <a:lnTo>
                  <a:pt x="5235368" y="4673756"/>
                </a:lnTo>
                <a:lnTo>
                  <a:pt x="0" y="46737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314611" flipH="1">
            <a:off x="-2779645" y="887190"/>
            <a:ext cx="4380716" cy="2874845"/>
          </a:xfrm>
          <a:custGeom>
            <a:avLst/>
            <a:gdLst/>
            <a:ahLst/>
            <a:cxnLst/>
            <a:rect l="l" t="t" r="r" b="b"/>
            <a:pathLst>
              <a:path w="4380716" h="2874845">
                <a:moveTo>
                  <a:pt x="4380716" y="0"/>
                </a:moveTo>
                <a:lnTo>
                  <a:pt x="0" y="0"/>
                </a:lnTo>
                <a:lnTo>
                  <a:pt x="0" y="2874845"/>
                </a:lnTo>
                <a:lnTo>
                  <a:pt x="4380716" y="2874845"/>
                </a:lnTo>
                <a:lnTo>
                  <a:pt x="438071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120880">
            <a:off x="-9790" y="-286849"/>
            <a:ext cx="1708695" cy="3058068"/>
          </a:xfrm>
          <a:custGeom>
            <a:avLst/>
            <a:gdLst/>
            <a:ahLst/>
            <a:cxnLst/>
            <a:rect l="l" t="t" r="r" b="b"/>
            <a:pathLst>
              <a:path w="1708695" h="3058068">
                <a:moveTo>
                  <a:pt x="0" y="0"/>
                </a:moveTo>
                <a:lnTo>
                  <a:pt x="1708696" y="0"/>
                </a:lnTo>
                <a:lnTo>
                  <a:pt x="1708696" y="3058068"/>
                </a:lnTo>
                <a:lnTo>
                  <a:pt x="0" y="30580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198042">
            <a:off x="2197413" y="73345"/>
            <a:ext cx="1317193" cy="1269774"/>
          </a:xfrm>
          <a:custGeom>
            <a:avLst/>
            <a:gdLst/>
            <a:ahLst/>
            <a:cxnLst/>
            <a:rect l="l" t="t" r="r" b="b"/>
            <a:pathLst>
              <a:path w="1317193" h="1269774">
                <a:moveTo>
                  <a:pt x="0" y="0"/>
                </a:moveTo>
                <a:lnTo>
                  <a:pt x="1317194" y="0"/>
                </a:lnTo>
                <a:lnTo>
                  <a:pt x="1317194" y="1269774"/>
                </a:lnTo>
                <a:lnTo>
                  <a:pt x="0" y="12697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776734">
            <a:off x="105557" y="2309189"/>
            <a:ext cx="687533" cy="1239543"/>
          </a:xfrm>
          <a:custGeom>
            <a:avLst/>
            <a:gdLst/>
            <a:ahLst/>
            <a:cxnLst/>
            <a:rect l="l" t="t" r="r" b="b"/>
            <a:pathLst>
              <a:path w="687533" h="1239543">
                <a:moveTo>
                  <a:pt x="0" y="0"/>
                </a:moveTo>
                <a:lnTo>
                  <a:pt x="687534" y="0"/>
                </a:lnTo>
                <a:lnTo>
                  <a:pt x="687534" y="1239544"/>
                </a:lnTo>
                <a:lnTo>
                  <a:pt x="0" y="12395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942760" y="3609992"/>
            <a:ext cx="5119731" cy="6584862"/>
          </a:xfrm>
          <a:custGeom>
            <a:avLst/>
            <a:gdLst/>
            <a:ahLst/>
            <a:cxnLst/>
            <a:rect l="l" t="t" r="r" b="b"/>
            <a:pathLst>
              <a:path w="5119731" h="6584862">
                <a:moveTo>
                  <a:pt x="0" y="0"/>
                </a:moveTo>
                <a:lnTo>
                  <a:pt x="5119731" y="0"/>
                </a:lnTo>
                <a:lnTo>
                  <a:pt x="5119731" y="6584863"/>
                </a:lnTo>
                <a:lnTo>
                  <a:pt x="0" y="658486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29684">
            <a:off x="673012" y="1784642"/>
            <a:ext cx="500372" cy="328578"/>
          </a:xfrm>
          <a:custGeom>
            <a:avLst/>
            <a:gdLst/>
            <a:ahLst/>
            <a:cxnLst/>
            <a:rect l="l" t="t" r="r" b="b"/>
            <a:pathLst>
              <a:path w="500372" h="328578">
                <a:moveTo>
                  <a:pt x="0" y="0"/>
                </a:moveTo>
                <a:lnTo>
                  <a:pt x="500372" y="0"/>
                </a:lnTo>
                <a:lnTo>
                  <a:pt x="500372" y="328577"/>
                </a:lnTo>
                <a:lnTo>
                  <a:pt x="0" y="32857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06164">
            <a:off x="2974821" y="-542814"/>
            <a:ext cx="619349" cy="678010"/>
          </a:xfrm>
          <a:custGeom>
            <a:avLst/>
            <a:gdLst/>
            <a:ahLst/>
            <a:cxnLst/>
            <a:rect l="l" t="t" r="r" b="b"/>
            <a:pathLst>
              <a:path w="619349" h="678010">
                <a:moveTo>
                  <a:pt x="0" y="0"/>
                </a:moveTo>
                <a:lnTo>
                  <a:pt x="619349" y="0"/>
                </a:lnTo>
                <a:lnTo>
                  <a:pt x="619349" y="678010"/>
                </a:lnTo>
                <a:lnTo>
                  <a:pt x="0" y="67801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088337" y="1028700"/>
            <a:ext cx="9138085" cy="12908433"/>
            <a:chOff x="0" y="0"/>
            <a:chExt cx="12184114" cy="17211244"/>
          </a:xfrm>
        </p:grpSpPr>
        <p:sp>
          <p:nvSpPr>
            <p:cNvPr id="14" name="Freeform 14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912841">
              <a:off x="3867986" y="9447471"/>
              <a:ext cx="2965860" cy="2535811"/>
            </a:xfrm>
            <a:custGeom>
              <a:avLst/>
              <a:gdLst/>
              <a:ahLst/>
              <a:cxnLst/>
              <a:rect l="l" t="t" r="r" b="b"/>
              <a:pathLst>
                <a:path w="2965860" h="2535811">
                  <a:moveTo>
                    <a:pt x="0" y="0"/>
                  </a:moveTo>
                  <a:lnTo>
                    <a:pt x="2965861" y="0"/>
                  </a:lnTo>
                  <a:lnTo>
                    <a:pt x="2965861" y="2535810"/>
                  </a:lnTo>
                  <a:lnTo>
                    <a:pt x="0" y="2535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TextBox 26"/>
          <p:cNvSpPr txBox="1">
            <a:spLocks noGrp="1"/>
          </p:cNvSpPr>
          <p:nvPr>
            <p:ph type="title" idx="4294967295"/>
          </p:nvPr>
        </p:nvSpPr>
        <p:spPr>
          <a:xfrm>
            <a:off x="3691821" y="822532"/>
            <a:ext cx="13480408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How Do I Request Accessibility Services?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4499959" y="2591387"/>
            <a:ext cx="13788041" cy="6438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4"/>
              </a:lnSpc>
            </a:pPr>
            <a:r>
              <a:rPr lang="en-US" sz="38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MDAR’s Language Access Coordinator:</a:t>
            </a:r>
          </a:p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Olivia Palmer</a:t>
            </a:r>
          </a:p>
          <a:p>
            <a:pPr algn="l">
              <a:lnSpc>
                <a:spcPts val="5654"/>
              </a:lnSpc>
            </a:pPr>
            <a:r>
              <a:rPr lang="en-US" sz="3899" u="sng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Olivia.Palmer@Mass.gov</a:t>
            </a:r>
          </a:p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857-278-4908</a:t>
            </a:r>
          </a:p>
          <a:p>
            <a:pPr algn="l">
              <a:lnSpc>
                <a:spcPts val="5654"/>
              </a:lnSpc>
            </a:pPr>
            <a:endParaRPr lang="en-US" sz="3899">
              <a:solidFill>
                <a:srgbClr val="712917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5654"/>
              </a:lnSpc>
            </a:pPr>
            <a:r>
              <a:rPr lang="en-US" sz="38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EEA’s Accessibility Coordinator:</a:t>
            </a:r>
          </a:p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Gabriella Knight</a:t>
            </a:r>
          </a:p>
          <a:p>
            <a:pPr algn="l">
              <a:lnSpc>
                <a:spcPts val="5654"/>
              </a:lnSpc>
            </a:pPr>
            <a:r>
              <a:rPr lang="en-US" sz="3899" u="sng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Gabriella.Knight@Mass.gov </a:t>
            </a:r>
          </a:p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(857)-268-0629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416524" y="-1936204"/>
            <a:ext cx="20603390" cy="13505529"/>
            <a:chOff x="0" y="0"/>
            <a:chExt cx="27471186" cy="18007372"/>
          </a:xfrm>
        </p:grpSpPr>
        <p:sp>
          <p:nvSpPr>
            <p:cNvPr id="3" name="Freeform 3"/>
            <p:cNvSpPr/>
            <p:nvPr/>
          </p:nvSpPr>
          <p:spPr>
            <a:xfrm>
              <a:off x="22264517" y="4784107"/>
              <a:ext cx="2148130" cy="2403502"/>
            </a:xfrm>
            <a:custGeom>
              <a:avLst/>
              <a:gdLst/>
              <a:ahLst/>
              <a:cxnLst/>
              <a:rect l="l" t="t" r="r" b="b"/>
              <a:pathLst>
                <a:path w="2148130" h="2403502">
                  <a:moveTo>
                    <a:pt x="0" y="0"/>
                  </a:moveTo>
                  <a:lnTo>
                    <a:pt x="2148131" y="0"/>
                  </a:lnTo>
                  <a:lnTo>
                    <a:pt x="2148131" y="2403503"/>
                  </a:lnTo>
                  <a:lnTo>
                    <a:pt x="0" y="24035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>
              <a:off x="19080723" y="5320332"/>
              <a:ext cx="2585667" cy="2104087"/>
            </a:xfrm>
            <a:custGeom>
              <a:avLst/>
              <a:gdLst/>
              <a:ahLst/>
              <a:cxnLst/>
              <a:rect l="l" t="t" r="r" b="b"/>
              <a:pathLst>
                <a:path w="2585667" h="2104087">
                  <a:moveTo>
                    <a:pt x="0" y="0"/>
                  </a:moveTo>
                  <a:lnTo>
                    <a:pt x="2585668" y="0"/>
                  </a:lnTo>
                  <a:lnTo>
                    <a:pt x="2585668" y="2104087"/>
                  </a:lnTo>
                  <a:lnTo>
                    <a:pt x="0" y="21040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>
              <a:off x="20373557" y="2341726"/>
              <a:ext cx="2635970" cy="2082373"/>
            </a:xfrm>
            <a:custGeom>
              <a:avLst/>
              <a:gdLst/>
              <a:ahLst/>
              <a:cxnLst/>
              <a:rect l="l" t="t" r="r" b="b"/>
              <a:pathLst>
                <a:path w="2635970" h="2082373">
                  <a:moveTo>
                    <a:pt x="0" y="0"/>
                  </a:moveTo>
                  <a:lnTo>
                    <a:pt x="2635970" y="0"/>
                  </a:lnTo>
                  <a:lnTo>
                    <a:pt x="2635970" y="2082374"/>
                  </a:lnTo>
                  <a:lnTo>
                    <a:pt x="0" y="20823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>
              <a:off x="15428697" y="0"/>
              <a:ext cx="4354830" cy="5486400"/>
            </a:xfrm>
            <a:custGeom>
              <a:avLst/>
              <a:gdLst/>
              <a:ahLst/>
              <a:cxnLst/>
              <a:rect l="l" t="t" r="r" b="b"/>
              <a:pathLst>
                <a:path w="4354830" h="5486400">
                  <a:moveTo>
                    <a:pt x="0" y="0"/>
                  </a:moveTo>
                  <a:lnTo>
                    <a:pt x="4354830" y="0"/>
                  </a:lnTo>
                  <a:lnTo>
                    <a:pt x="4354830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625327">
              <a:off x="14687949" y="3654300"/>
              <a:ext cx="2035743" cy="1661675"/>
            </a:xfrm>
            <a:custGeom>
              <a:avLst/>
              <a:gdLst/>
              <a:ahLst/>
              <a:cxnLst/>
              <a:rect l="l" t="t" r="r" b="b"/>
              <a:pathLst>
                <a:path w="2035743" h="1661675">
                  <a:moveTo>
                    <a:pt x="0" y="0"/>
                  </a:moveTo>
                  <a:lnTo>
                    <a:pt x="2035743" y="0"/>
                  </a:lnTo>
                  <a:lnTo>
                    <a:pt x="2035743" y="1661676"/>
                  </a:lnTo>
                  <a:lnTo>
                    <a:pt x="0" y="16616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815782">
              <a:off x="12548905" y="1156827"/>
              <a:ext cx="2313995" cy="2369799"/>
            </a:xfrm>
            <a:custGeom>
              <a:avLst/>
              <a:gdLst/>
              <a:ahLst/>
              <a:cxnLst/>
              <a:rect l="l" t="t" r="r" b="b"/>
              <a:pathLst>
                <a:path w="2313995" h="2369799">
                  <a:moveTo>
                    <a:pt x="0" y="0"/>
                  </a:moveTo>
                  <a:lnTo>
                    <a:pt x="2313996" y="0"/>
                  </a:lnTo>
                  <a:lnTo>
                    <a:pt x="2313996" y="2369799"/>
                  </a:lnTo>
                  <a:lnTo>
                    <a:pt x="0" y="2369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1468366">
              <a:off x="11404520" y="3746916"/>
              <a:ext cx="2221882" cy="2141895"/>
            </a:xfrm>
            <a:custGeom>
              <a:avLst/>
              <a:gdLst/>
              <a:ahLst/>
              <a:cxnLst/>
              <a:rect l="l" t="t" r="r" b="b"/>
              <a:pathLst>
                <a:path w="2221882" h="2141895">
                  <a:moveTo>
                    <a:pt x="0" y="0"/>
                  </a:moveTo>
                  <a:lnTo>
                    <a:pt x="2221882" y="0"/>
                  </a:lnTo>
                  <a:lnTo>
                    <a:pt x="2221882" y="2141895"/>
                  </a:lnTo>
                  <a:lnTo>
                    <a:pt x="0" y="2141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-1180993">
              <a:off x="9921669" y="2531459"/>
              <a:ext cx="1555574" cy="1702908"/>
            </a:xfrm>
            <a:custGeom>
              <a:avLst/>
              <a:gdLst/>
              <a:ahLst/>
              <a:cxnLst/>
              <a:rect l="l" t="t" r="r" b="b"/>
              <a:pathLst>
                <a:path w="1555574" h="1702908">
                  <a:moveTo>
                    <a:pt x="0" y="0"/>
                  </a:moveTo>
                  <a:lnTo>
                    <a:pt x="1555573" y="0"/>
                  </a:lnTo>
                  <a:lnTo>
                    <a:pt x="1555573" y="1702908"/>
                  </a:lnTo>
                  <a:lnTo>
                    <a:pt x="0" y="17029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815782">
              <a:off x="22101779" y="7447820"/>
              <a:ext cx="2313995" cy="2369799"/>
            </a:xfrm>
            <a:custGeom>
              <a:avLst/>
              <a:gdLst/>
              <a:ahLst/>
              <a:cxnLst/>
              <a:rect l="l" t="t" r="r" b="b"/>
              <a:pathLst>
                <a:path w="2313995" h="2369799">
                  <a:moveTo>
                    <a:pt x="0" y="0"/>
                  </a:moveTo>
                  <a:lnTo>
                    <a:pt x="2313995" y="0"/>
                  </a:lnTo>
                  <a:lnTo>
                    <a:pt x="2313995" y="2369799"/>
                  </a:lnTo>
                  <a:lnTo>
                    <a:pt x="0" y="2369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362908">
              <a:off x="24099935" y="9267214"/>
              <a:ext cx="1324696" cy="1996146"/>
            </a:xfrm>
            <a:custGeom>
              <a:avLst/>
              <a:gdLst/>
              <a:ahLst/>
              <a:cxnLst/>
              <a:rect l="l" t="t" r="r" b="b"/>
              <a:pathLst>
                <a:path w="1324696" h="1996146">
                  <a:moveTo>
                    <a:pt x="0" y="0"/>
                  </a:moveTo>
                  <a:lnTo>
                    <a:pt x="1324697" y="0"/>
                  </a:lnTo>
                  <a:lnTo>
                    <a:pt x="1324697" y="1996146"/>
                  </a:lnTo>
                  <a:lnTo>
                    <a:pt x="0" y="19961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 l="-5664" r="-5664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543107">
              <a:off x="23251309" y="12938967"/>
              <a:ext cx="2442789" cy="2940758"/>
            </a:xfrm>
            <a:custGeom>
              <a:avLst/>
              <a:gdLst/>
              <a:ahLst/>
              <a:cxnLst/>
              <a:rect l="l" t="t" r="r" b="b"/>
              <a:pathLst>
                <a:path w="2442789" h="2940758">
                  <a:moveTo>
                    <a:pt x="0" y="0"/>
                  </a:moveTo>
                  <a:lnTo>
                    <a:pt x="2442790" y="0"/>
                  </a:lnTo>
                  <a:lnTo>
                    <a:pt x="2442790" y="2940758"/>
                  </a:lnTo>
                  <a:lnTo>
                    <a:pt x="0" y="29407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526629">
              <a:off x="5531454" y="11985827"/>
              <a:ext cx="920815" cy="1869674"/>
            </a:xfrm>
            <a:custGeom>
              <a:avLst/>
              <a:gdLst/>
              <a:ahLst/>
              <a:cxnLst/>
              <a:rect l="l" t="t" r="r" b="b"/>
              <a:pathLst>
                <a:path w="920815" h="1869674">
                  <a:moveTo>
                    <a:pt x="0" y="0"/>
                  </a:moveTo>
                  <a:lnTo>
                    <a:pt x="920814" y="0"/>
                  </a:lnTo>
                  <a:lnTo>
                    <a:pt x="920814" y="1869674"/>
                  </a:lnTo>
                  <a:lnTo>
                    <a:pt x="0" y="1869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131958">
              <a:off x="20503053" y="12261131"/>
              <a:ext cx="1748971" cy="1462542"/>
            </a:xfrm>
            <a:custGeom>
              <a:avLst/>
              <a:gdLst/>
              <a:ahLst/>
              <a:cxnLst/>
              <a:rect l="l" t="t" r="r" b="b"/>
              <a:pathLst>
                <a:path w="1748971" h="1462542">
                  <a:moveTo>
                    <a:pt x="0" y="0"/>
                  </a:moveTo>
                  <a:lnTo>
                    <a:pt x="1748971" y="0"/>
                  </a:lnTo>
                  <a:lnTo>
                    <a:pt x="1748971" y="1462542"/>
                  </a:lnTo>
                  <a:lnTo>
                    <a:pt x="0" y="14625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03137">
              <a:off x="24877895" y="6737757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2" y="0"/>
                  </a:lnTo>
                  <a:lnTo>
                    <a:pt x="916712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543542">
              <a:off x="23334662" y="3423489"/>
              <a:ext cx="2938036" cy="2511041"/>
            </a:xfrm>
            <a:custGeom>
              <a:avLst/>
              <a:gdLst/>
              <a:ahLst/>
              <a:cxnLst/>
              <a:rect l="l" t="t" r="r" b="b"/>
              <a:pathLst>
                <a:path w="2938036" h="2511041">
                  <a:moveTo>
                    <a:pt x="0" y="0"/>
                  </a:moveTo>
                  <a:lnTo>
                    <a:pt x="2938036" y="0"/>
                  </a:lnTo>
                  <a:lnTo>
                    <a:pt x="2938036" y="2511042"/>
                  </a:lnTo>
                  <a:lnTo>
                    <a:pt x="0" y="25110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815782">
              <a:off x="16418052" y="14433019"/>
              <a:ext cx="2313995" cy="2369799"/>
            </a:xfrm>
            <a:custGeom>
              <a:avLst/>
              <a:gdLst/>
              <a:ahLst/>
              <a:cxnLst/>
              <a:rect l="l" t="t" r="r" b="b"/>
              <a:pathLst>
                <a:path w="2313995" h="2369799">
                  <a:moveTo>
                    <a:pt x="0" y="0"/>
                  </a:moveTo>
                  <a:lnTo>
                    <a:pt x="2313996" y="0"/>
                  </a:lnTo>
                  <a:lnTo>
                    <a:pt x="2313996" y="2369799"/>
                  </a:lnTo>
                  <a:lnTo>
                    <a:pt x="0" y="2369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252596">
              <a:off x="13419768" y="14489256"/>
              <a:ext cx="2269354" cy="2511041"/>
            </a:xfrm>
            <a:custGeom>
              <a:avLst/>
              <a:gdLst/>
              <a:ahLst/>
              <a:cxnLst/>
              <a:rect l="l" t="t" r="r" b="b"/>
              <a:pathLst>
                <a:path w="2269354" h="2511041">
                  <a:moveTo>
                    <a:pt x="0" y="0"/>
                  </a:moveTo>
                  <a:lnTo>
                    <a:pt x="2269353" y="0"/>
                  </a:lnTo>
                  <a:lnTo>
                    <a:pt x="2269353" y="2511041"/>
                  </a:lnTo>
                  <a:lnTo>
                    <a:pt x="0" y="25110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669423">
              <a:off x="2177749" y="2828663"/>
              <a:ext cx="2165098" cy="1932711"/>
            </a:xfrm>
            <a:custGeom>
              <a:avLst/>
              <a:gdLst/>
              <a:ahLst/>
              <a:cxnLst/>
              <a:rect l="l" t="t" r="r" b="b"/>
              <a:pathLst>
                <a:path w="2165098" h="1932711">
                  <a:moveTo>
                    <a:pt x="0" y="0"/>
                  </a:moveTo>
                  <a:lnTo>
                    <a:pt x="2165099" y="0"/>
                  </a:lnTo>
                  <a:lnTo>
                    <a:pt x="2165099" y="1932711"/>
                  </a:lnTo>
                  <a:lnTo>
                    <a:pt x="0" y="193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-1852674">
              <a:off x="21556256" y="14287851"/>
              <a:ext cx="998417" cy="972209"/>
            </a:xfrm>
            <a:custGeom>
              <a:avLst/>
              <a:gdLst/>
              <a:ahLst/>
              <a:cxnLst/>
              <a:rect l="l" t="t" r="r" b="b"/>
              <a:pathLst>
                <a:path w="998417" h="972209">
                  <a:moveTo>
                    <a:pt x="0" y="0"/>
                  </a:moveTo>
                  <a:lnTo>
                    <a:pt x="998417" y="0"/>
                  </a:lnTo>
                  <a:lnTo>
                    <a:pt x="998417" y="972208"/>
                  </a:lnTo>
                  <a:lnTo>
                    <a:pt x="0" y="9722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1140714">
              <a:off x="19543889" y="14548318"/>
              <a:ext cx="1334268" cy="876169"/>
            </a:xfrm>
            <a:custGeom>
              <a:avLst/>
              <a:gdLst/>
              <a:ahLst/>
              <a:cxnLst/>
              <a:rect l="l" t="t" r="r" b="b"/>
              <a:pathLst>
                <a:path w="1334268" h="876169">
                  <a:moveTo>
                    <a:pt x="0" y="0"/>
                  </a:moveTo>
                  <a:lnTo>
                    <a:pt x="1334268" y="0"/>
                  </a:lnTo>
                  <a:lnTo>
                    <a:pt x="1334268" y="876169"/>
                  </a:lnTo>
                  <a:lnTo>
                    <a:pt x="0" y="8761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3156817">
              <a:off x="22226057" y="11402513"/>
              <a:ext cx="1566938" cy="1707006"/>
            </a:xfrm>
            <a:custGeom>
              <a:avLst/>
              <a:gdLst/>
              <a:ahLst/>
              <a:cxnLst/>
              <a:rect l="l" t="t" r="r" b="b"/>
              <a:pathLst>
                <a:path w="1566938" h="1707006">
                  <a:moveTo>
                    <a:pt x="0" y="0"/>
                  </a:moveTo>
                  <a:lnTo>
                    <a:pt x="1566939" y="0"/>
                  </a:lnTo>
                  <a:lnTo>
                    <a:pt x="1566939" y="1707007"/>
                  </a:lnTo>
                  <a:lnTo>
                    <a:pt x="0" y="17070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249884">
              <a:off x="25309445" y="11175302"/>
              <a:ext cx="871546" cy="1684690"/>
            </a:xfrm>
            <a:custGeom>
              <a:avLst/>
              <a:gdLst/>
              <a:ahLst/>
              <a:cxnLst/>
              <a:rect l="l" t="t" r="r" b="b"/>
              <a:pathLst>
                <a:path w="871546" h="1684690">
                  <a:moveTo>
                    <a:pt x="0" y="0"/>
                  </a:moveTo>
                  <a:lnTo>
                    <a:pt x="871546" y="0"/>
                  </a:lnTo>
                  <a:lnTo>
                    <a:pt x="871546" y="1684690"/>
                  </a:lnTo>
                  <a:lnTo>
                    <a:pt x="0" y="16846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25700555" y="9183674"/>
              <a:ext cx="572144" cy="702987"/>
            </a:xfrm>
            <a:custGeom>
              <a:avLst/>
              <a:gdLst/>
              <a:ahLst/>
              <a:cxnLst/>
              <a:rect l="l" t="t" r="r" b="b"/>
              <a:pathLst>
                <a:path w="572144" h="702987">
                  <a:moveTo>
                    <a:pt x="0" y="0"/>
                  </a:moveTo>
                  <a:lnTo>
                    <a:pt x="572143" y="0"/>
                  </a:lnTo>
                  <a:lnTo>
                    <a:pt x="572143" y="702987"/>
                  </a:lnTo>
                  <a:lnTo>
                    <a:pt x="0" y="7029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>
              <a:off x="23634426" y="2637455"/>
              <a:ext cx="588823" cy="625103"/>
            </a:xfrm>
            <a:custGeom>
              <a:avLst/>
              <a:gdLst/>
              <a:ahLst/>
              <a:cxnLst/>
              <a:rect l="l" t="t" r="r" b="b"/>
              <a:pathLst>
                <a:path w="588823" h="625103">
                  <a:moveTo>
                    <a:pt x="0" y="0"/>
                  </a:moveTo>
                  <a:lnTo>
                    <a:pt x="588822" y="0"/>
                  </a:lnTo>
                  <a:lnTo>
                    <a:pt x="588822" y="625102"/>
                  </a:lnTo>
                  <a:lnTo>
                    <a:pt x="0" y="6251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836326">
              <a:off x="2476867" y="14509338"/>
              <a:ext cx="1566862" cy="1537484"/>
            </a:xfrm>
            <a:custGeom>
              <a:avLst/>
              <a:gdLst/>
              <a:ahLst/>
              <a:cxnLst/>
              <a:rect l="l" t="t" r="r" b="b"/>
              <a:pathLst>
                <a:path w="1566862" h="1537484">
                  <a:moveTo>
                    <a:pt x="0" y="0"/>
                  </a:moveTo>
                  <a:lnTo>
                    <a:pt x="1566862" y="0"/>
                  </a:lnTo>
                  <a:lnTo>
                    <a:pt x="1566862" y="1537484"/>
                  </a:lnTo>
                  <a:lnTo>
                    <a:pt x="0" y="1537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568642">
              <a:off x="10483670" y="4514747"/>
              <a:ext cx="701632" cy="875672"/>
            </a:xfrm>
            <a:custGeom>
              <a:avLst/>
              <a:gdLst/>
              <a:ahLst/>
              <a:cxnLst/>
              <a:rect l="l" t="t" r="r" b="b"/>
              <a:pathLst>
                <a:path w="701632" h="875672">
                  <a:moveTo>
                    <a:pt x="0" y="0"/>
                  </a:moveTo>
                  <a:lnTo>
                    <a:pt x="701632" y="0"/>
                  </a:lnTo>
                  <a:lnTo>
                    <a:pt x="701632" y="875672"/>
                  </a:lnTo>
                  <a:lnTo>
                    <a:pt x="0" y="8756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>
              <a:off x="4812915" y="14100551"/>
              <a:ext cx="3043133" cy="2858517"/>
            </a:xfrm>
            <a:custGeom>
              <a:avLst/>
              <a:gdLst/>
              <a:ahLst/>
              <a:cxnLst/>
              <a:rect l="l" t="t" r="r" b="b"/>
              <a:pathLst>
                <a:path w="3043133" h="2858517">
                  <a:moveTo>
                    <a:pt x="0" y="0"/>
                  </a:moveTo>
                  <a:lnTo>
                    <a:pt x="3043133" y="0"/>
                  </a:lnTo>
                  <a:lnTo>
                    <a:pt x="3043133" y="2858516"/>
                  </a:lnTo>
                  <a:lnTo>
                    <a:pt x="0" y="28585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478014">
              <a:off x="3630295" y="13229928"/>
              <a:ext cx="1623809" cy="1072061"/>
            </a:xfrm>
            <a:custGeom>
              <a:avLst/>
              <a:gdLst/>
              <a:ahLst/>
              <a:cxnLst/>
              <a:rect l="l" t="t" r="r" b="b"/>
              <a:pathLst>
                <a:path w="1623809" h="1072061">
                  <a:moveTo>
                    <a:pt x="0" y="0"/>
                  </a:moveTo>
                  <a:lnTo>
                    <a:pt x="1623809" y="0"/>
                  </a:lnTo>
                  <a:lnTo>
                    <a:pt x="1623809" y="1072060"/>
                  </a:lnTo>
                  <a:lnTo>
                    <a:pt x="0" y="10720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>
              <a:off x="7816788" y="15516049"/>
              <a:ext cx="2599577" cy="1056372"/>
            </a:xfrm>
            <a:custGeom>
              <a:avLst/>
              <a:gdLst/>
              <a:ahLst/>
              <a:cxnLst/>
              <a:rect l="l" t="t" r="r" b="b"/>
              <a:pathLst>
                <a:path w="2599577" h="1056372">
                  <a:moveTo>
                    <a:pt x="0" y="0"/>
                  </a:moveTo>
                  <a:lnTo>
                    <a:pt x="2599577" y="0"/>
                  </a:lnTo>
                  <a:lnTo>
                    <a:pt x="2599577" y="1056372"/>
                  </a:lnTo>
                  <a:lnTo>
                    <a:pt x="0" y="10563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4">
                <a:extLst>
                  <a:ext uri="{96DAC541-7B7A-43D3-8B79-37D633B846F1}">
                    <asvg:svgBlip xmlns:asvg="http://schemas.microsoft.com/office/drawing/2016/SVG/main" r:embed="rId3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-815782">
              <a:off x="1157760" y="11354050"/>
              <a:ext cx="2313995" cy="2369799"/>
            </a:xfrm>
            <a:custGeom>
              <a:avLst/>
              <a:gdLst/>
              <a:ahLst/>
              <a:cxnLst/>
              <a:rect l="l" t="t" r="r" b="b"/>
              <a:pathLst>
                <a:path w="2313995" h="2369799">
                  <a:moveTo>
                    <a:pt x="0" y="0"/>
                  </a:moveTo>
                  <a:lnTo>
                    <a:pt x="2313996" y="0"/>
                  </a:lnTo>
                  <a:lnTo>
                    <a:pt x="2313996" y="2369799"/>
                  </a:lnTo>
                  <a:lnTo>
                    <a:pt x="0" y="2369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1468366">
              <a:off x="20554866" y="15501474"/>
              <a:ext cx="2221882" cy="2141895"/>
            </a:xfrm>
            <a:custGeom>
              <a:avLst/>
              <a:gdLst/>
              <a:ahLst/>
              <a:cxnLst/>
              <a:rect l="l" t="t" r="r" b="b"/>
              <a:pathLst>
                <a:path w="2221882" h="2141895">
                  <a:moveTo>
                    <a:pt x="0" y="0"/>
                  </a:moveTo>
                  <a:lnTo>
                    <a:pt x="2221882" y="0"/>
                  </a:lnTo>
                  <a:lnTo>
                    <a:pt x="2221882" y="2141894"/>
                  </a:lnTo>
                  <a:lnTo>
                    <a:pt x="0" y="21418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1180993">
              <a:off x="25674272" y="15138228"/>
              <a:ext cx="1555574" cy="1702908"/>
            </a:xfrm>
            <a:custGeom>
              <a:avLst/>
              <a:gdLst/>
              <a:ahLst/>
              <a:cxnLst/>
              <a:rect l="l" t="t" r="r" b="b"/>
              <a:pathLst>
                <a:path w="1555574" h="1702908">
                  <a:moveTo>
                    <a:pt x="0" y="0"/>
                  </a:moveTo>
                  <a:lnTo>
                    <a:pt x="1555574" y="0"/>
                  </a:lnTo>
                  <a:lnTo>
                    <a:pt x="1555574" y="1702908"/>
                  </a:lnTo>
                  <a:lnTo>
                    <a:pt x="0" y="17029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1250234">
              <a:off x="8449442" y="14201933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6"/>
            <p:cNvSpPr/>
            <p:nvPr/>
          </p:nvSpPr>
          <p:spPr>
            <a:xfrm>
              <a:off x="10687970" y="14838214"/>
              <a:ext cx="2292654" cy="1292484"/>
            </a:xfrm>
            <a:custGeom>
              <a:avLst/>
              <a:gdLst/>
              <a:ahLst/>
              <a:cxnLst/>
              <a:rect l="l" t="t" r="r" b="b"/>
              <a:pathLst>
                <a:path w="2292654" h="1292484">
                  <a:moveTo>
                    <a:pt x="0" y="0"/>
                  </a:moveTo>
                  <a:lnTo>
                    <a:pt x="2292654" y="0"/>
                  </a:lnTo>
                  <a:lnTo>
                    <a:pt x="2292654" y="1292484"/>
                  </a:lnTo>
                  <a:lnTo>
                    <a:pt x="0" y="1292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7">
                <a:extLst>
                  <a:ext uri="{96DAC541-7B7A-43D3-8B79-37D633B846F1}">
                    <asvg:svgBlip xmlns:asvg="http://schemas.microsoft.com/office/drawing/2016/SVG/main" r:embed="rId3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7"/>
            <p:cNvSpPr/>
            <p:nvPr/>
          </p:nvSpPr>
          <p:spPr>
            <a:xfrm>
              <a:off x="9672387" y="14581638"/>
              <a:ext cx="493212" cy="627610"/>
            </a:xfrm>
            <a:custGeom>
              <a:avLst/>
              <a:gdLst/>
              <a:ahLst/>
              <a:cxnLst/>
              <a:rect l="l" t="t" r="r" b="b"/>
              <a:pathLst>
                <a:path w="493212" h="627610">
                  <a:moveTo>
                    <a:pt x="0" y="0"/>
                  </a:moveTo>
                  <a:lnTo>
                    <a:pt x="493212" y="0"/>
                  </a:lnTo>
                  <a:lnTo>
                    <a:pt x="493212" y="627611"/>
                  </a:lnTo>
                  <a:lnTo>
                    <a:pt x="0" y="6276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38"/>
            <p:cNvSpPr/>
            <p:nvPr/>
          </p:nvSpPr>
          <p:spPr>
            <a:xfrm>
              <a:off x="3285963" y="9156739"/>
              <a:ext cx="555747" cy="539075"/>
            </a:xfrm>
            <a:custGeom>
              <a:avLst/>
              <a:gdLst/>
              <a:ahLst/>
              <a:cxnLst/>
              <a:rect l="l" t="t" r="r" b="b"/>
              <a:pathLst>
                <a:path w="555747" h="539075">
                  <a:moveTo>
                    <a:pt x="0" y="0"/>
                  </a:moveTo>
                  <a:lnTo>
                    <a:pt x="555747" y="0"/>
                  </a:lnTo>
                  <a:lnTo>
                    <a:pt x="555747" y="539075"/>
                  </a:lnTo>
                  <a:lnTo>
                    <a:pt x="0" y="5390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39"/>
            <p:cNvSpPr/>
            <p:nvPr/>
          </p:nvSpPr>
          <p:spPr>
            <a:xfrm>
              <a:off x="12097464" y="14170569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6"/>
                  </a:lnTo>
                  <a:lnTo>
                    <a:pt x="0" y="13391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40"/>
            <p:cNvSpPr/>
            <p:nvPr/>
          </p:nvSpPr>
          <p:spPr>
            <a:xfrm rot="760792">
              <a:off x="1499946" y="9009767"/>
              <a:ext cx="1503090" cy="2511041"/>
            </a:xfrm>
            <a:custGeom>
              <a:avLst/>
              <a:gdLst/>
              <a:ahLst/>
              <a:cxnLst/>
              <a:rect l="l" t="t" r="r" b="b"/>
              <a:pathLst>
                <a:path w="1503090" h="2511041">
                  <a:moveTo>
                    <a:pt x="0" y="0"/>
                  </a:moveTo>
                  <a:lnTo>
                    <a:pt x="1503090" y="0"/>
                  </a:lnTo>
                  <a:lnTo>
                    <a:pt x="1503090" y="2511041"/>
                  </a:lnTo>
                  <a:lnTo>
                    <a:pt x="0" y="25110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2"/>
              <a:stretch>
                <a:fillRect t="-3565" b="-3565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41"/>
            <p:cNvSpPr/>
            <p:nvPr/>
          </p:nvSpPr>
          <p:spPr>
            <a:xfrm rot="993026">
              <a:off x="2179420" y="6828925"/>
              <a:ext cx="2161756" cy="1772640"/>
            </a:xfrm>
            <a:custGeom>
              <a:avLst/>
              <a:gdLst/>
              <a:ahLst/>
              <a:cxnLst/>
              <a:rect l="l" t="t" r="r" b="b"/>
              <a:pathLst>
                <a:path w="2161756" h="1772640">
                  <a:moveTo>
                    <a:pt x="0" y="0"/>
                  </a:moveTo>
                  <a:lnTo>
                    <a:pt x="2161756" y="0"/>
                  </a:lnTo>
                  <a:lnTo>
                    <a:pt x="2161756" y="1772640"/>
                  </a:lnTo>
                  <a:lnTo>
                    <a:pt x="0" y="1772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3">
                <a:extLst>
                  <a:ext uri="{96DAC541-7B7A-43D3-8B79-37D633B846F1}">
                    <asvg:svgBlip xmlns:asvg="http://schemas.microsoft.com/office/drawing/2016/SVG/main" r:embed="rId4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42"/>
            <p:cNvSpPr/>
            <p:nvPr/>
          </p:nvSpPr>
          <p:spPr>
            <a:xfrm rot="2403428">
              <a:off x="3833491" y="9264834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43"/>
            <p:cNvSpPr/>
            <p:nvPr/>
          </p:nvSpPr>
          <p:spPr>
            <a:xfrm rot="-1625990">
              <a:off x="337315" y="4846891"/>
              <a:ext cx="2585667" cy="2104087"/>
            </a:xfrm>
            <a:custGeom>
              <a:avLst/>
              <a:gdLst/>
              <a:ahLst/>
              <a:cxnLst/>
              <a:rect l="l" t="t" r="r" b="b"/>
              <a:pathLst>
                <a:path w="2585667" h="2104087">
                  <a:moveTo>
                    <a:pt x="0" y="0"/>
                  </a:moveTo>
                  <a:lnTo>
                    <a:pt x="2585668" y="0"/>
                  </a:lnTo>
                  <a:lnTo>
                    <a:pt x="2585668" y="2104087"/>
                  </a:lnTo>
                  <a:lnTo>
                    <a:pt x="0" y="21040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44"/>
            <p:cNvSpPr/>
            <p:nvPr/>
          </p:nvSpPr>
          <p:spPr>
            <a:xfrm rot="-1180993">
              <a:off x="3527303" y="11044767"/>
              <a:ext cx="1555574" cy="1702908"/>
            </a:xfrm>
            <a:custGeom>
              <a:avLst/>
              <a:gdLst/>
              <a:ahLst/>
              <a:cxnLst/>
              <a:rect l="l" t="t" r="r" b="b"/>
              <a:pathLst>
                <a:path w="1555574" h="1702908">
                  <a:moveTo>
                    <a:pt x="0" y="0"/>
                  </a:moveTo>
                  <a:lnTo>
                    <a:pt x="1555574" y="0"/>
                  </a:lnTo>
                  <a:lnTo>
                    <a:pt x="1555574" y="1702908"/>
                  </a:lnTo>
                  <a:lnTo>
                    <a:pt x="0" y="17029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45"/>
            <p:cNvSpPr/>
            <p:nvPr/>
          </p:nvSpPr>
          <p:spPr>
            <a:xfrm>
              <a:off x="3423468" y="5486400"/>
              <a:ext cx="588823" cy="625103"/>
            </a:xfrm>
            <a:custGeom>
              <a:avLst/>
              <a:gdLst/>
              <a:ahLst/>
              <a:cxnLst/>
              <a:rect l="l" t="t" r="r" b="b"/>
              <a:pathLst>
                <a:path w="588823" h="625103">
                  <a:moveTo>
                    <a:pt x="0" y="0"/>
                  </a:moveTo>
                  <a:lnTo>
                    <a:pt x="588822" y="0"/>
                  </a:lnTo>
                  <a:lnTo>
                    <a:pt x="588822" y="625103"/>
                  </a:lnTo>
                  <a:lnTo>
                    <a:pt x="0" y="625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46"/>
            <p:cNvSpPr/>
            <p:nvPr/>
          </p:nvSpPr>
          <p:spPr>
            <a:xfrm rot="1267015">
              <a:off x="4957093" y="2324640"/>
              <a:ext cx="2442789" cy="2940758"/>
            </a:xfrm>
            <a:custGeom>
              <a:avLst/>
              <a:gdLst/>
              <a:ahLst/>
              <a:cxnLst/>
              <a:rect l="l" t="t" r="r" b="b"/>
              <a:pathLst>
                <a:path w="2442789" h="2940758">
                  <a:moveTo>
                    <a:pt x="0" y="0"/>
                  </a:moveTo>
                  <a:lnTo>
                    <a:pt x="2442790" y="0"/>
                  </a:lnTo>
                  <a:lnTo>
                    <a:pt x="2442790" y="2940758"/>
                  </a:lnTo>
                  <a:lnTo>
                    <a:pt x="0" y="29407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47"/>
            <p:cNvSpPr/>
            <p:nvPr/>
          </p:nvSpPr>
          <p:spPr>
            <a:xfrm rot="-1225671">
              <a:off x="7723176" y="3467082"/>
              <a:ext cx="1748971" cy="1462542"/>
            </a:xfrm>
            <a:custGeom>
              <a:avLst/>
              <a:gdLst/>
              <a:ahLst/>
              <a:cxnLst/>
              <a:rect l="l" t="t" r="r" b="b"/>
              <a:pathLst>
                <a:path w="1748971" h="1462542">
                  <a:moveTo>
                    <a:pt x="0" y="0"/>
                  </a:moveTo>
                  <a:lnTo>
                    <a:pt x="1748972" y="0"/>
                  </a:lnTo>
                  <a:lnTo>
                    <a:pt x="1748972" y="1462542"/>
                  </a:lnTo>
                  <a:lnTo>
                    <a:pt x="0" y="14625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48"/>
            <p:cNvSpPr/>
            <p:nvPr/>
          </p:nvSpPr>
          <p:spPr>
            <a:xfrm rot="-1852674">
              <a:off x="4483807" y="5312847"/>
              <a:ext cx="998417" cy="972209"/>
            </a:xfrm>
            <a:custGeom>
              <a:avLst/>
              <a:gdLst/>
              <a:ahLst/>
              <a:cxnLst/>
              <a:rect l="l" t="t" r="r" b="b"/>
              <a:pathLst>
                <a:path w="998417" h="972209">
                  <a:moveTo>
                    <a:pt x="0" y="0"/>
                  </a:moveTo>
                  <a:lnTo>
                    <a:pt x="998417" y="0"/>
                  </a:lnTo>
                  <a:lnTo>
                    <a:pt x="998417" y="972209"/>
                  </a:lnTo>
                  <a:lnTo>
                    <a:pt x="0" y="9722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9" name="TextBox 49"/>
          <p:cNvSpPr txBox="1">
            <a:spLocks noGrp="1"/>
          </p:cNvSpPr>
          <p:nvPr>
            <p:ph type="title" idx="4294967295"/>
          </p:nvPr>
        </p:nvSpPr>
        <p:spPr>
          <a:xfrm>
            <a:off x="3510117" y="3781387"/>
            <a:ext cx="10750107" cy="122515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37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99" b="0" i="0" u="none" strike="noStrike" kern="1200" cap="none" spc="0" normalizeH="0" baseline="0" noProof="0" dirty="0">
                <a:ln>
                  <a:noFill/>
                </a:ln>
                <a:solidFill>
                  <a:srgbClr val="AD795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Questions?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3768946" y="5583949"/>
            <a:ext cx="10750107" cy="14003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8"/>
              </a:lnSpc>
            </a:pPr>
            <a:r>
              <a:rPr lang="en-US" sz="5299" u="sng">
                <a:solidFill>
                  <a:srgbClr val="0097B2"/>
                </a:solidFill>
                <a:latin typeface="Fredoka"/>
                <a:ea typeface="Fredoka"/>
                <a:cs typeface="Fredoka"/>
                <a:sym typeface="Fredoka"/>
              </a:rPr>
              <a:t>Olivia.Palmer@Mass.gov </a:t>
            </a:r>
          </a:p>
          <a:p>
            <a:pPr algn="ctr">
              <a:lnSpc>
                <a:spcPts val="5458"/>
              </a:lnSpc>
            </a:pPr>
            <a:r>
              <a:rPr lang="en-US" sz="5299" u="sng">
                <a:solidFill>
                  <a:srgbClr val="0097B2"/>
                </a:solidFill>
                <a:latin typeface="Fredoka"/>
                <a:ea typeface="Fredoka"/>
                <a:cs typeface="Fredoka"/>
                <a:sym typeface="Fredoka"/>
              </a:rPr>
              <a:t>857-278-4908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32968" y="9258300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6" name="Freeform 6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801709" y="-561505"/>
            <a:ext cx="7630664" cy="6339697"/>
            <a:chOff x="0" y="0"/>
            <a:chExt cx="10174218" cy="8452929"/>
          </a:xfrm>
        </p:grpSpPr>
        <p:sp>
          <p:nvSpPr>
            <p:cNvPr id="15" name="Freeform 15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830315" y="4542568"/>
            <a:ext cx="5812409" cy="5590481"/>
          </a:xfrm>
          <a:custGeom>
            <a:avLst/>
            <a:gdLst/>
            <a:ahLst/>
            <a:cxnLst/>
            <a:rect l="l" t="t" r="r" b="b"/>
            <a:pathLst>
              <a:path w="5812409" h="5590481">
                <a:moveTo>
                  <a:pt x="0" y="0"/>
                </a:moveTo>
                <a:lnTo>
                  <a:pt x="5812409" y="0"/>
                </a:lnTo>
                <a:lnTo>
                  <a:pt x="5812409" y="5590480"/>
                </a:lnTo>
                <a:lnTo>
                  <a:pt x="0" y="5590480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TextBox 29"/>
          <p:cNvSpPr txBox="1">
            <a:spLocks noGrp="1"/>
          </p:cNvSpPr>
          <p:nvPr>
            <p:ph type="title" idx="4294967295"/>
          </p:nvPr>
        </p:nvSpPr>
        <p:spPr>
          <a:xfrm>
            <a:off x="1028700" y="867810"/>
            <a:ext cx="13465347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Who Can I Contact for Language Services?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955912" y="2741693"/>
            <a:ext cx="11612899" cy="114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5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MDAR has a designated</a:t>
            </a: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 Language Access Coordinator (LAC)...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955912" y="4042315"/>
            <a:ext cx="14376176" cy="605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6"/>
              </a:lnSpc>
            </a:pPr>
            <a:r>
              <a:rPr lang="en-US" sz="4200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Internal EJ Coordinator:</a:t>
            </a:r>
            <a:r>
              <a:rPr lang="en-US" sz="4200" u="sng">
                <a:solidFill>
                  <a:srgbClr val="0097B2"/>
                </a:solidFill>
                <a:latin typeface="Poppins"/>
                <a:ea typeface="Poppins"/>
                <a:cs typeface="Poppins"/>
                <a:sym typeface="Poppins"/>
              </a:rPr>
              <a:t> Olivia.Palmer@Mass.gov 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3692275" y="5353559"/>
            <a:ext cx="11612899" cy="605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5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...You can also contact</a:t>
            </a: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 MDAR’s EJ Team: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955912" y="6110987"/>
            <a:ext cx="14376176" cy="114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6"/>
              </a:lnSpc>
            </a:pPr>
            <a:r>
              <a:rPr lang="en-US" sz="4200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Director of Food + Climate Equity:</a:t>
            </a:r>
            <a:r>
              <a:rPr lang="en-US" sz="4200" u="sng">
                <a:solidFill>
                  <a:srgbClr val="0097B2"/>
                </a:solidFill>
                <a:latin typeface="Poppins"/>
                <a:ea typeface="Poppins"/>
                <a:cs typeface="Poppins"/>
                <a:sym typeface="Poppins"/>
              </a:rPr>
              <a:t> Rebecca.Davidson@Mass.gov 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955912" y="7411340"/>
            <a:ext cx="14376176" cy="605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6"/>
              </a:lnSpc>
            </a:pPr>
            <a:r>
              <a:rPr lang="en-US" sz="4200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EJ Outreach Coordinator:</a:t>
            </a:r>
            <a:r>
              <a:rPr lang="en-US" sz="4200" u="sng">
                <a:solidFill>
                  <a:srgbClr val="0097B2"/>
                </a:solidFill>
                <a:latin typeface="Poppins"/>
                <a:ea typeface="Poppins"/>
                <a:cs typeface="Poppins"/>
                <a:sym typeface="Poppins"/>
              </a:rPr>
              <a:t> Dimple.J.Rana@Mass.gov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29630" y="-1882410"/>
            <a:ext cx="6893866" cy="8529630"/>
            <a:chOff x="0" y="0"/>
            <a:chExt cx="9191822" cy="11372839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2120880">
              <a:off x="3211258" y="2941616"/>
              <a:ext cx="2278261" cy="4077424"/>
            </a:xfrm>
            <a:custGeom>
              <a:avLst/>
              <a:gdLst/>
              <a:ahLst/>
              <a:cxnLst/>
              <a:rect l="l" t="t" r="r" b="b"/>
              <a:pathLst>
                <a:path w="2278261" h="4077424">
                  <a:moveTo>
                    <a:pt x="0" y="0"/>
                  </a:moveTo>
                  <a:lnTo>
                    <a:pt x="2278260" y="0"/>
                  </a:lnTo>
                  <a:lnTo>
                    <a:pt x="2278260" y="4077424"/>
                  </a:lnTo>
                  <a:lnTo>
                    <a:pt x="0" y="4077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198042">
              <a:off x="3496206" y="9430825"/>
              <a:ext cx="1756258" cy="1693033"/>
            </a:xfrm>
            <a:custGeom>
              <a:avLst/>
              <a:gdLst/>
              <a:ahLst/>
              <a:cxnLst/>
              <a:rect l="l" t="t" r="r" b="b"/>
              <a:pathLst>
                <a:path w="1756258" h="1693033">
                  <a:moveTo>
                    <a:pt x="0" y="0"/>
                  </a:moveTo>
                  <a:lnTo>
                    <a:pt x="1756258" y="0"/>
                  </a:lnTo>
                  <a:lnTo>
                    <a:pt x="1756258" y="1693033"/>
                  </a:lnTo>
                  <a:lnTo>
                    <a:pt x="0" y="1693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776734">
              <a:off x="3433397" y="614314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829684">
              <a:off x="4168611" y="7643407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631234" flipH="1">
              <a:off x="6000647" y="274009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916711" y="0"/>
                  </a:moveTo>
                  <a:lnTo>
                    <a:pt x="0" y="0"/>
                  </a:lnTo>
                  <a:lnTo>
                    <a:pt x="0" y="1652725"/>
                  </a:lnTo>
                  <a:lnTo>
                    <a:pt x="916711" y="1652725"/>
                  </a:lnTo>
                  <a:lnTo>
                    <a:pt x="916711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206164">
              <a:off x="7190739" y="260033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1202195">
              <a:off x="3567583" y="829215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2"/>
                  </a:lnTo>
                  <a:lnTo>
                    <a:pt x="0" y="904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982589"/>
            <a:ext cx="18753936" cy="2151983"/>
            <a:chOff x="0" y="0"/>
            <a:chExt cx="4939308" cy="56677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48872" y="3705501"/>
            <a:ext cx="7020857" cy="8374499"/>
            <a:chOff x="0" y="0"/>
            <a:chExt cx="9361142" cy="11165999"/>
          </a:xfrm>
        </p:grpSpPr>
        <p:sp>
          <p:nvSpPr>
            <p:cNvPr id="16" name="Freeform 16"/>
            <p:cNvSpPr/>
            <p:nvPr/>
          </p:nvSpPr>
          <p:spPr>
            <a:xfrm rot="-4223576">
              <a:off x="616137" y="3716719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4126251" flipV="1">
              <a:off x="3596658" y="1499715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714332">
              <a:off x="3434706" y="3015474"/>
              <a:ext cx="2532080" cy="2538426"/>
            </a:xfrm>
            <a:custGeom>
              <a:avLst/>
              <a:gdLst/>
              <a:ahLst/>
              <a:cxnLst/>
              <a:rect l="l" t="t" r="r" b="b"/>
              <a:pathLst>
                <a:path w="2532080" h="2538426">
                  <a:moveTo>
                    <a:pt x="0" y="0"/>
                  </a:moveTo>
                  <a:lnTo>
                    <a:pt x="2532080" y="0"/>
                  </a:lnTo>
                  <a:lnTo>
                    <a:pt x="2532080" y="2538426"/>
                  </a:lnTo>
                  <a:lnTo>
                    <a:pt x="0" y="25384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-632392">
              <a:off x="3300979" y="5701099"/>
              <a:ext cx="1738846" cy="1454110"/>
            </a:xfrm>
            <a:custGeom>
              <a:avLst/>
              <a:gdLst/>
              <a:ahLst/>
              <a:cxnLst/>
              <a:rect l="l" t="t" r="r" b="b"/>
              <a:pathLst>
                <a:path w="1738846" h="1454110">
                  <a:moveTo>
                    <a:pt x="0" y="0"/>
                  </a:moveTo>
                  <a:lnTo>
                    <a:pt x="1738847" y="0"/>
                  </a:lnTo>
                  <a:lnTo>
                    <a:pt x="1738847" y="1454110"/>
                  </a:lnTo>
                  <a:lnTo>
                    <a:pt x="0" y="1454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-992200">
              <a:off x="1555969" y="6793994"/>
              <a:ext cx="1829917" cy="1633201"/>
            </a:xfrm>
            <a:custGeom>
              <a:avLst/>
              <a:gdLst/>
              <a:ahLst/>
              <a:cxnLst/>
              <a:rect l="l" t="t" r="r" b="b"/>
              <a:pathLst>
                <a:path w="1829917" h="1633201">
                  <a:moveTo>
                    <a:pt x="0" y="0"/>
                  </a:moveTo>
                  <a:lnTo>
                    <a:pt x="1829917" y="0"/>
                  </a:lnTo>
                  <a:lnTo>
                    <a:pt x="1829917" y="1633201"/>
                  </a:lnTo>
                  <a:lnTo>
                    <a:pt x="0" y="16332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598445">
              <a:off x="3880323" y="1371314"/>
              <a:ext cx="1151537" cy="1558765"/>
            </a:xfrm>
            <a:custGeom>
              <a:avLst/>
              <a:gdLst/>
              <a:ahLst/>
              <a:cxnLst/>
              <a:rect l="l" t="t" r="r" b="b"/>
              <a:pathLst>
                <a:path w="1151537" h="1558765">
                  <a:moveTo>
                    <a:pt x="0" y="0"/>
                  </a:moveTo>
                  <a:lnTo>
                    <a:pt x="1151537" y="0"/>
                  </a:lnTo>
                  <a:lnTo>
                    <a:pt x="1151537" y="1558765"/>
                  </a:lnTo>
                  <a:lnTo>
                    <a:pt x="0" y="15587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flipH="1">
              <a:off x="4700746" y="77012"/>
              <a:ext cx="1274258" cy="1388164"/>
            </a:xfrm>
            <a:custGeom>
              <a:avLst/>
              <a:gdLst/>
              <a:ahLst/>
              <a:cxnLst/>
              <a:rect l="l" t="t" r="r" b="b"/>
              <a:pathLst>
                <a:path w="1274258" h="1388164">
                  <a:moveTo>
                    <a:pt x="1274259" y="0"/>
                  </a:moveTo>
                  <a:lnTo>
                    <a:pt x="0" y="0"/>
                  </a:lnTo>
                  <a:lnTo>
                    <a:pt x="0" y="1388164"/>
                  </a:lnTo>
                  <a:lnTo>
                    <a:pt x="1274259" y="1388164"/>
                  </a:lnTo>
                  <a:lnTo>
                    <a:pt x="1274259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206164">
              <a:off x="5149206" y="1802877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322258">
              <a:off x="5051032" y="683727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23385">
              <a:off x="3694484" y="7270297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7"/>
                  </a:lnTo>
                  <a:lnTo>
                    <a:pt x="0" y="1339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98241">
              <a:off x="5129457" y="5319105"/>
              <a:ext cx="963101" cy="1303691"/>
            </a:xfrm>
            <a:custGeom>
              <a:avLst/>
              <a:gdLst/>
              <a:ahLst/>
              <a:cxnLst/>
              <a:rect l="l" t="t" r="r" b="b"/>
              <a:pathLst>
                <a:path w="963101" h="1303691">
                  <a:moveTo>
                    <a:pt x="0" y="0"/>
                  </a:moveTo>
                  <a:lnTo>
                    <a:pt x="963102" y="0"/>
                  </a:lnTo>
                  <a:lnTo>
                    <a:pt x="963102" y="1303691"/>
                  </a:lnTo>
                  <a:lnTo>
                    <a:pt x="0" y="13036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" name="Freeform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991537" y="3506138"/>
            <a:ext cx="4813067" cy="6552442"/>
          </a:xfrm>
          <a:custGeom>
            <a:avLst/>
            <a:gdLst/>
            <a:ahLst/>
            <a:cxnLst/>
            <a:rect l="l" t="t" r="r" b="b"/>
            <a:pathLst>
              <a:path w="4813067" h="6552442">
                <a:moveTo>
                  <a:pt x="0" y="0"/>
                </a:moveTo>
                <a:lnTo>
                  <a:pt x="4813067" y="0"/>
                </a:lnTo>
                <a:lnTo>
                  <a:pt x="4813067" y="6552442"/>
                </a:lnTo>
                <a:lnTo>
                  <a:pt x="0" y="6552442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TextBox 28"/>
          <p:cNvSpPr txBox="1">
            <a:spLocks noGrp="1"/>
          </p:cNvSpPr>
          <p:nvPr>
            <p:ph type="title" idx="4294967295"/>
          </p:nvPr>
        </p:nvSpPr>
        <p:spPr>
          <a:xfrm>
            <a:off x="3384579" y="1143000"/>
            <a:ext cx="13420026" cy="8737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Language Services Overview: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3666257" y="2249055"/>
            <a:ext cx="11612899" cy="4629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Translation/Interpretation Protocol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Staff Training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Pre-translated Material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MDAR Farmers’ Market Spanish Language Course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Accessibility Services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34840" y="-2327676"/>
            <a:ext cx="8337808" cy="10459726"/>
            <a:chOff x="0" y="0"/>
            <a:chExt cx="11117077" cy="13946302"/>
          </a:xfrm>
        </p:grpSpPr>
        <p:sp>
          <p:nvSpPr>
            <p:cNvPr id="3" name="Freeform 3"/>
            <p:cNvSpPr/>
            <p:nvPr/>
          </p:nvSpPr>
          <p:spPr>
            <a:xfrm rot="6322007">
              <a:off x="2233314" y="1287518"/>
              <a:ext cx="8358007" cy="7461421"/>
            </a:xfrm>
            <a:custGeom>
              <a:avLst/>
              <a:gdLst/>
              <a:ahLst/>
              <a:cxnLst/>
              <a:rect l="l" t="t" r="r" b="b"/>
              <a:pathLst>
                <a:path w="8358007" h="7461421">
                  <a:moveTo>
                    <a:pt x="0" y="0"/>
                  </a:moveTo>
                  <a:lnTo>
                    <a:pt x="8358008" y="0"/>
                  </a:lnTo>
                  <a:lnTo>
                    <a:pt x="8358008" y="7461421"/>
                  </a:lnTo>
                  <a:lnTo>
                    <a:pt x="0" y="74614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8542992">
              <a:off x="1311211" y="5453919"/>
              <a:ext cx="7606077" cy="6886957"/>
            </a:xfrm>
            <a:custGeom>
              <a:avLst/>
              <a:gdLst/>
              <a:ahLst/>
              <a:cxnLst/>
              <a:rect l="l" t="t" r="r" b="b"/>
              <a:pathLst>
                <a:path w="7606077" h="6886957">
                  <a:moveTo>
                    <a:pt x="0" y="0"/>
                  </a:moveTo>
                  <a:lnTo>
                    <a:pt x="7606076" y="0"/>
                  </a:lnTo>
                  <a:lnTo>
                    <a:pt x="7606076" y="6886956"/>
                  </a:lnTo>
                  <a:lnTo>
                    <a:pt x="0" y="68869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737532">
              <a:off x="5377128" y="5276016"/>
              <a:ext cx="1628274" cy="2203911"/>
            </a:xfrm>
            <a:custGeom>
              <a:avLst/>
              <a:gdLst/>
              <a:ahLst/>
              <a:cxnLst/>
              <a:rect l="l" t="t" r="r" b="b"/>
              <a:pathLst>
                <a:path w="1628274" h="2203911">
                  <a:moveTo>
                    <a:pt x="0" y="0"/>
                  </a:moveTo>
                  <a:lnTo>
                    <a:pt x="1628274" y="0"/>
                  </a:lnTo>
                  <a:lnTo>
                    <a:pt x="1628274" y="2203911"/>
                  </a:lnTo>
                  <a:lnTo>
                    <a:pt x="0" y="2203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233557">
              <a:off x="7743262" y="6968001"/>
              <a:ext cx="1673858" cy="1613599"/>
            </a:xfrm>
            <a:custGeom>
              <a:avLst/>
              <a:gdLst/>
              <a:ahLst/>
              <a:cxnLst/>
              <a:rect l="l" t="t" r="r" b="b"/>
              <a:pathLst>
                <a:path w="1673858" h="1613599">
                  <a:moveTo>
                    <a:pt x="0" y="0"/>
                  </a:moveTo>
                  <a:lnTo>
                    <a:pt x="1673858" y="0"/>
                  </a:lnTo>
                  <a:lnTo>
                    <a:pt x="1673858" y="1613599"/>
                  </a:lnTo>
                  <a:lnTo>
                    <a:pt x="0" y="16135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1760898">
              <a:off x="5823472" y="3801816"/>
              <a:ext cx="1177692" cy="1468685"/>
            </a:xfrm>
            <a:custGeom>
              <a:avLst/>
              <a:gdLst/>
              <a:ahLst/>
              <a:cxnLst/>
              <a:rect l="l" t="t" r="r" b="b"/>
              <a:pathLst>
                <a:path w="1177692" h="1468685">
                  <a:moveTo>
                    <a:pt x="0" y="0"/>
                  </a:moveTo>
                  <a:lnTo>
                    <a:pt x="1177692" y="0"/>
                  </a:lnTo>
                  <a:lnTo>
                    <a:pt x="1177692" y="1468685"/>
                  </a:lnTo>
                  <a:lnTo>
                    <a:pt x="0" y="14686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1023716">
              <a:off x="8042658" y="2881691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3655776">
              <a:off x="8083591" y="4187708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1"/>
                  </a:lnTo>
                  <a:lnTo>
                    <a:pt x="0" y="696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6064190">
              <a:off x="4921264" y="3043798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8" y="0"/>
                  </a:lnTo>
                  <a:lnTo>
                    <a:pt x="715688" y="696901"/>
                  </a:lnTo>
                  <a:lnTo>
                    <a:pt x="0" y="696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6653761">
              <a:off x="7155394" y="3618521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2790955">
              <a:off x="9150794" y="2824830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3" y="0"/>
                  </a:lnTo>
                  <a:lnTo>
                    <a:pt x="755963" y="961479"/>
                  </a:lnTo>
                  <a:lnTo>
                    <a:pt x="0" y="9614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742188">
              <a:off x="2585500" y="7871815"/>
              <a:ext cx="6208566" cy="5473013"/>
            </a:xfrm>
            <a:custGeom>
              <a:avLst/>
              <a:gdLst/>
              <a:ahLst/>
              <a:cxnLst/>
              <a:rect l="l" t="t" r="r" b="b"/>
              <a:pathLst>
                <a:path w="6208566" h="5473013">
                  <a:moveTo>
                    <a:pt x="0" y="0"/>
                  </a:moveTo>
                  <a:lnTo>
                    <a:pt x="6208566" y="0"/>
                  </a:lnTo>
                  <a:lnTo>
                    <a:pt x="6208566" y="5473013"/>
                  </a:lnTo>
                  <a:lnTo>
                    <a:pt x="0" y="5473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2023592">
              <a:off x="6246876" y="8152334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753312">
              <a:off x="6704618" y="6485710"/>
              <a:ext cx="908072" cy="1628829"/>
            </a:xfrm>
            <a:custGeom>
              <a:avLst/>
              <a:gdLst/>
              <a:ahLst/>
              <a:cxnLst/>
              <a:rect l="l" t="t" r="r" b="b"/>
              <a:pathLst>
                <a:path w="908072" h="1628829">
                  <a:moveTo>
                    <a:pt x="0" y="0"/>
                  </a:moveTo>
                  <a:lnTo>
                    <a:pt x="908073" y="0"/>
                  </a:lnTo>
                  <a:lnTo>
                    <a:pt x="908073" y="1628830"/>
                  </a:lnTo>
                  <a:lnTo>
                    <a:pt x="0" y="16288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7727320">
              <a:off x="6265220" y="2703118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2" y="0"/>
                  </a:lnTo>
                  <a:lnTo>
                    <a:pt x="755962" y="961479"/>
                  </a:lnTo>
                  <a:lnTo>
                    <a:pt x="0" y="9614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944995">
              <a:off x="4860193" y="4169936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3" y="0"/>
                  </a:lnTo>
                  <a:lnTo>
                    <a:pt x="755963" y="961478"/>
                  </a:lnTo>
                  <a:lnTo>
                    <a:pt x="0" y="961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8100000">
              <a:off x="4702865" y="5519863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18957" y="-105145"/>
            <a:ext cx="9138085" cy="12908433"/>
            <a:chOff x="0" y="0"/>
            <a:chExt cx="12184114" cy="17211244"/>
          </a:xfrm>
        </p:grpSpPr>
        <p:sp>
          <p:nvSpPr>
            <p:cNvPr id="23" name="Freeform 23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912841">
              <a:off x="3064082" y="9088092"/>
              <a:ext cx="3933881" cy="3363468"/>
            </a:xfrm>
            <a:custGeom>
              <a:avLst/>
              <a:gdLst/>
              <a:ahLst/>
              <a:cxnLst/>
              <a:rect l="l" t="t" r="r" b="b"/>
              <a:pathLst>
                <a:path w="3933881" h="3363468">
                  <a:moveTo>
                    <a:pt x="0" y="0"/>
                  </a:moveTo>
                  <a:lnTo>
                    <a:pt x="3933881" y="0"/>
                  </a:lnTo>
                  <a:lnTo>
                    <a:pt x="3933881" y="3363468"/>
                  </a:lnTo>
                  <a:lnTo>
                    <a:pt x="0" y="33634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5" name="Freeform 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3718957" y="3525379"/>
            <a:ext cx="3034277" cy="6761621"/>
          </a:xfrm>
          <a:custGeom>
            <a:avLst/>
            <a:gdLst/>
            <a:ahLst/>
            <a:cxnLst/>
            <a:rect l="l" t="t" r="r" b="b"/>
            <a:pathLst>
              <a:path w="3034277" h="6761621">
                <a:moveTo>
                  <a:pt x="3034278" y="0"/>
                </a:moveTo>
                <a:lnTo>
                  <a:pt x="0" y="0"/>
                </a:lnTo>
                <a:lnTo>
                  <a:pt x="0" y="6761621"/>
                </a:lnTo>
                <a:lnTo>
                  <a:pt x="3034278" y="6761621"/>
                </a:lnTo>
                <a:lnTo>
                  <a:pt x="3034278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6" name="TextBox 36"/>
          <p:cNvSpPr txBox="1">
            <a:spLocks noGrp="1"/>
          </p:cNvSpPr>
          <p:nvPr>
            <p:ph type="title" idx="4294967295"/>
          </p:nvPr>
        </p:nvSpPr>
        <p:spPr>
          <a:xfrm>
            <a:off x="2791209" y="828279"/>
            <a:ext cx="12810374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How Do I Request A Language Service?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2791209" y="2840275"/>
            <a:ext cx="7659845" cy="1721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94"/>
              </a:lnSpc>
            </a:pPr>
            <a:r>
              <a:rPr lang="en-US" sz="6499">
                <a:solidFill>
                  <a:srgbClr val="712917"/>
                </a:solidFill>
                <a:latin typeface="Fredoka"/>
                <a:ea typeface="Fredoka"/>
                <a:cs typeface="Fredoka"/>
                <a:sym typeface="Fredoka"/>
              </a:rPr>
              <a:t>Option 1: Fill out our Online Form</a:t>
            </a:r>
          </a:p>
        </p:txBody>
      </p:sp>
      <p:sp>
        <p:nvSpPr>
          <p:cNvPr id="38" name="Freeform 3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65973" y="5143500"/>
            <a:ext cx="8058324" cy="4755594"/>
          </a:xfrm>
          <a:custGeom>
            <a:avLst/>
            <a:gdLst/>
            <a:ahLst/>
            <a:cxnLst/>
            <a:rect l="l" t="t" r="r" b="b"/>
            <a:pathLst>
              <a:path w="8058324" h="4755594">
                <a:moveTo>
                  <a:pt x="0" y="0"/>
                </a:moveTo>
                <a:lnTo>
                  <a:pt x="8058324" y="0"/>
                </a:lnTo>
                <a:lnTo>
                  <a:pt x="8058324" y="4755594"/>
                </a:lnTo>
                <a:lnTo>
                  <a:pt x="0" y="4755594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39" name="Picture 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811375" y="2194527"/>
            <a:ext cx="4262816" cy="426281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856284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636958" y="2322961"/>
            <a:ext cx="7020857" cy="9842880"/>
            <a:chOff x="0" y="0"/>
            <a:chExt cx="9361142" cy="13123840"/>
          </a:xfrm>
        </p:grpSpPr>
        <p:sp>
          <p:nvSpPr>
            <p:cNvPr id="6" name="Freeform 6"/>
            <p:cNvSpPr/>
            <p:nvPr/>
          </p:nvSpPr>
          <p:spPr>
            <a:xfrm rot="-4223576">
              <a:off x="616137" y="5674561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4"/>
                  </a:lnTo>
                  <a:lnTo>
                    <a:pt x="0" y="6231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4126251" flipV="1">
              <a:off x="3596658" y="3457556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330495">
              <a:off x="2893288" y="7616611"/>
              <a:ext cx="2708816" cy="3261015"/>
            </a:xfrm>
            <a:custGeom>
              <a:avLst/>
              <a:gdLst/>
              <a:ahLst/>
              <a:cxnLst/>
              <a:rect l="l" t="t" r="r" b="b"/>
              <a:pathLst>
                <a:path w="2708816" h="3261015">
                  <a:moveTo>
                    <a:pt x="0" y="0"/>
                  </a:moveTo>
                  <a:lnTo>
                    <a:pt x="2708816" y="0"/>
                  </a:lnTo>
                  <a:lnTo>
                    <a:pt x="2708816" y="3261014"/>
                  </a:lnTo>
                  <a:lnTo>
                    <a:pt x="0" y="3261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289243" flipH="1">
              <a:off x="4456961" y="233285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1928190" y="0"/>
                  </a:moveTo>
                  <a:lnTo>
                    <a:pt x="0" y="0"/>
                  </a:lnTo>
                  <a:lnTo>
                    <a:pt x="0" y="3449112"/>
                  </a:lnTo>
                  <a:lnTo>
                    <a:pt x="1928190" y="3449112"/>
                  </a:lnTo>
                  <a:lnTo>
                    <a:pt x="192819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904354">
              <a:off x="3946998" y="2866511"/>
              <a:ext cx="1439884" cy="1568595"/>
            </a:xfrm>
            <a:custGeom>
              <a:avLst/>
              <a:gdLst/>
              <a:ahLst/>
              <a:cxnLst/>
              <a:rect l="l" t="t" r="r" b="b"/>
              <a:pathLst>
                <a:path w="1439884" h="1568595">
                  <a:moveTo>
                    <a:pt x="0" y="0"/>
                  </a:moveTo>
                  <a:lnTo>
                    <a:pt x="1439885" y="0"/>
                  </a:lnTo>
                  <a:lnTo>
                    <a:pt x="1439885" y="1568595"/>
                  </a:lnTo>
                  <a:lnTo>
                    <a:pt x="0" y="15685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7376262">
              <a:off x="5276524" y="3705573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1990099">
              <a:off x="3942753" y="4907855"/>
              <a:ext cx="1479529" cy="1426266"/>
            </a:xfrm>
            <a:custGeom>
              <a:avLst/>
              <a:gdLst/>
              <a:ahLst/>
              <a:cxnLst/>
              <a:rect l="l" t="t" r="r" b="b"/>
              <a:pathLst>
                <a:path w="1479529" h="1426266">
                  <a:moveTo>
                    <a:pt x="0" y="0"/>
                  </a:moveTo>
                  <a:lnTo>
                    <a:pt x="1479529" y="0"/>
                  </a:lnTo>
                  <a:lnTo>
                    <a:pt x="1479529" y="1426267"/>
                  </a:lnTo>
                  <a:lnTo>
                    <a:pt x="0" y="14262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1696908">
              <a:off x="5353287" y="6191078"/>
              <a:ext cx="677238" cy="1215140"/>
            </a:xfrm>
            <a:custGeom>
              <a:avLst/>
              <a:gdLst/>
              <a:ahLst/>
              <a:cxnLst/>
              <a:rect l="l" t="t" r="r" b="b"/>
              <a:pathLst>
                <a:path w="677238" h="1215140">
                  <a:moveTo>
                    <a:pt x="0" y="0"/>
                  </a:moveTo>
                  <a:lnTo>
                    <a:pt x="677238" y="0"/>
                  </a:lnTo>
                  <a:lnTo>
                    <a:pt x="677238" y="1215139"/>
                  </a:lnTo>
                  <a:lnTo>
                    <a:pt x="0" y="12151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142799">
              <a:off x="5492352" y="4814736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2700000">
              <a:off x="5546437" y="5485625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1915417">
              <a:off x="4796341" y="43229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3481083">
              <a:off x="4852297" y="6960673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683805">
              <a:off x="1123578" y="9247118"/>
              <a:ext cx="1721053" cy="1439196"/>
            </a:xfrm>
            <a:custGeom>
              <a:avLst/>
              <a:gdLst/>
              <a:ahLst/>
              <a:cxnLst/>
              <a:rect l="l" t="t" r="r" b="b"/>
              <a:pathLst>
                <a:path w="1721053" h="1439196">
                  <a:moveTo>
                    <a:pt x="0" y="0"/>
                  </a:moveTo>
                  <a:lnTo>
                    <a:pt x="1721053" y="0"/>
                  </a:lnTo>
                  <a:lnTo>
                    <a:pt x="1721053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444940" y="-1685341"/>
            <a:ext cx="6893866" cy="8508010"/>
            <a:chOff x="0" y="0"/>
            <a:chExt cx="9191822" cy="11344013"/>
          </a:xfrm>
        </p:grpSpPr>
        <p:sp>
          <p:nvSpPr>
            <p:cNvPr id="20" name="Freeform 20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2428912">
              <a:off x="3871677" y="9209756"/>
              <a:ext cx="1009657" cy="2052148"/>
            </a:xfrm>
            <a:custGeom>
              <a:avLst/>
              <a:gdLst/>
              <a:ahLst/>
              <a:cxnLst/>
              <a:rect l="l" t="t" r="r" b="b"/>
              <a:pathLst>
                <a:path w="1009657" h="2052148">
                  <a:moveTo>
                    <a:pt x="0" y="0"/>
                  </a:moveTo>
                  <a:lnTo>
                    <a:pt x="1009657" y="0"/>
                  </a:lnTo>
                  <a:lnTo>
                    <a:pt x="1009657" y="2052149"/>
                  </a:lnTo>
                  <a:lnTo>
                    <a:pt x="0" y="20521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689160">
              <a:off x="3489893" y="5910309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866795">
              <a:off x="3053697" y="3351103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0" y="0"/>
                  </a:moveTo>
                  <a:lnTo>
                    <a:pt x="1928190" y="0"/>
                  </a:lnTo>
                  <a:lnTo>
                    <a:pt x="1928190" y="3449113"/>
                  </a:lnTo>
                  <a:lnTo>
                    <a:pt x="0" y="3449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32550">
              <a:off x="3638036" y="7310834"/>
              <a:ext cx="1476940" cy="1454294"/>
            </a:xfrm>
            <a:custGeom>
              <a:avLst/>
              <a:gdLst/>
              <a:ahLst/>
              <a:cxnLst/>
              <a:rect l="l" t="t" r="r" b="b"/>
              <a:pathLst>
                <a:path w="1476940" h="1454294">
                  <a:moveTo>
                    <a:pt x="0" y="0"/>
                  </a:moveTo>
                  <a:lnTo>
                    <a:pt x="1476940" y="0"/>
                  </a:lnTo>
                  <a:lnTo>
                    <a:pt x="1476940" y="1454293"/>
                  </a:lnTo>
                  <a:lnTo>
                    <a:pt x="0" y="14542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1444445">
              <a:off x="5234955" y="2590964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8583982">
              <a:off x="3432031" y="7757176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80" y="0"/>
                  </a:lnTo>
                  <a:lnTo>
                    <a:pt x="507080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-5496185">
              <a:off x="3894471" y="24940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815615">
              <a:off x="6924356" y="2655228"/>
              <a:ext cx="1350407" cy="891557"/>
            </a:xfrm>
            <a:custGeom>
              <a:avLst/>
              <a:gdLst/>
              <a:ahLst/>
              <a:cxnLst/>
              <a:rect l="l" t="t" r="r" b="b"/>
              <a:pathLst>
                <a:path w="1350407" h="891557">
                  <a:moveTo>
                    <a:pt x="0" y="0"/>
                  </a:moveTo>
                  <a:lnTo>
                    <a:pt x="1350407" y="0"/>
                  </a:lnTo>
                  <a:lnTo>
                    <a:pt x="1350407" y="891557"/>
                  </a:lnTo>
                  <a:lnTo>
                    <a:pt x="0" y="89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-1142799">
              <a:off x="4587550" y="286068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5"/>
                  </a:lnTo>
                  <a:lnTo>
                    <a:pt x="0" y="506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7376262">
              <a:off x="5975094" y="2645835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9" y="0"/>
                  </a:lnTo>
                  <a:lnTo>
                    <a:pt x="925819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3091028">
              <a:off x="5355831" y="331280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-1538165">
              <a:off x="6012109" y="3432141"/>
              <a:ext cx="826388" cy="904659"/>
            </a:xfrm>
            <a:custGeom>
              <a:avLst/>
              <a:gdLst/>
              <a:ahLst/>
              <a:cxnLst/>
              <a:rect l="l" t="t" r="r" b="b"/>
              <a:pathLst>
                <a:path w="826388" h="904659">
                  <a:moveTo>
                    <a:pt x="0" y="0"/>
                  </a:moveTo>
                  <a:lnTo>
                    <a:pt x="826389" y="0"/>
                  </a:lnTo>
                  <a:lnTo>
                    <a:pt x="826389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2407817">
              <a:off x="4461967" y="8623084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3"/>
                  </a:lnTo>
                  <a:lnTo>
                    <a:pt x="0" y="1144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9011276">
              <a:off x="3707688" y="3044881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6" name="Freeform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465936" y="4537132"/>
            <a:ext cx="6174355" cy="5749868"/>
          </a:xfrm>
          <a:custGeom>
            <a:avLst/>
            <a:gdLst/>
            <a:ahLst/>
            <a:cxnLst/>
            <a:rect l="l" t="t" r="r" b="b"/>
            <a:pathLst>
              <a:path w="6174355" h="5749868">
                <a:moveTo>
                  <a:pt x="0" y="0"/>
                </a:moveTo>
                <a:lnTo>
                  <a:pt x="6174355" y="0"/>
                </a:lnTo>
                <a:lnTo>
                  <a:pt x="6174355" y="5749868"/>
                </a:lnTo>
                <a:lnTo>
                  <a:pt x="0" y="5749868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" name="TextBox 37"/>
          <p:cNvSpPr txBox="1">
            <a:spLocks noGrp="1"/>
          </p:cNvSpPr>
          <p:nvPr>
            <p:ph type="title" idx="4294967295"/>
          </p:nvPr>
        </p:nvSpPr>
        <p:spPr>
          <a:xfrm>
            <a:off x="4448926" y="847181"/>
            <a:ext cx="12074189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Option 2: Contact Any MDAR Staff Member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2150304" y="2435314"/>
            <a:ext cx="4597244" cy="3086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Email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Phone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In-Person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Etc.!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6410838" y="3140165"/>
            <a:ext cx="10154589" cy="4629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89"/>
              </a:lnSpc>
            </a:pP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Make sure to include...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The </a:t>
            </a: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Language</a:t>
            </a: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 Needed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The </a:t>
            </a: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Document</a:t>
            </a: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 You Need Translated </a:t>
            </a:r>
            <a:r>
              <a:rPr lang="en-US" sz="4199" u="sng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OR </a:t>
            </a: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the</a:t>
            </a: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 Event</a:t>
            </a: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 You Need Interpretation Services to Attend.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Your</a:t>
            </a: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 Contact Info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81343" y="-2139829"/>
            <a:ext cx="6893866" cy="8488960"/>
            <a:chOff x="0" y="0"/>
            <a:chExt cx="9191822" cy="11318613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1528214">
              <a:off x="3066518" y="3506478"/>
              <a:ext cx="2220029" cy="3973206"/>
            </a:xfrm>
            <a:custGeom>
              <a:avLst/>
              <a:gdLst/>
              <a:ahLst/>
              <a:cxnLst/>
              <a:rect l="l" t="t" r="r" b="b"/>
              <a:pathLst>
                <a:path w="2220029" h="3973206">
                  <a:moveTo>
                    <a:pt x="0" y="0"/>
                  </a:moveTo>
                  <a:lnTo>
                    <a:pt x="2220029" y="0"/>
                  </a:lnTo>
                  <a:lnTo>
                    <a:pt x="2220029" y="3973206"/>
                  </a:lnTo>
                  <a:lnTo>
                    <a:pt x="0" y="39732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1182141">
              <a:off x="3717902" y="6590701"/>
              <a:ext cx="917262" cy="1652724"/>
            </a:xfrm>
            <a:custGeom>
              <a:avLst/>
              <a:gdLst/>
              <a:ahLst/>
              <a:cxnLst/>
              <a:rect l="l" t="t" r="r" b="b"/>
              <a:pathLst>
                <a:path w="917262" h="1652724">
                  <a:moveTo>
                    <a:pt x="0" y="0"/>
                  </a:moveTo>
                  <a:lnTo>
                    <a:pt x="917262" y="0"/>
                  </a:lnTo>
                  <a:lnTo>
                    <a:pt x="917262" y="1652725"/>
                  </a:lnTo>
                  <a:lnTo>
                    <a:pt x="0" y="16527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2564189">
              <a:off x="4214308" y="8232631"/>
              <a:ext cx="960426" cy="630279"/>
            </a:xfrm>
            <a:custGeom>
              <a:avLst/>
              <a:gdLst/>
              <a:ahLst/>
              <a:cxnLst/>
              <a:rect l="l" t="t" r="r" b="b"/>
              <a:pathLst>
                <a:path w="960426" h="630279">
                  <a:moveTo>
                    <a:pt x="0" y="0"/>
                  </a:moveTo>
                  <a:lnTo>
                    <a:pt x="960425" y="0"/>
                  </a:lnTo>
                  <a:lnTo>
                    <a:pt x="960425" y="630279"/>
                  </a:lnTo>
                  <a:lnTo>
                    <a:pt x="0" y="6302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729677">
              <a:off x="3685053" y="9899252"/>
              <a:ext cx="826632" cy="904659"/>
            </a:xfrm>
            <a:custGeom>
              <a:avLst/>
              <a:gdLst/>
              <a:ahLst/>
              <a:cxnLst/>
              <a:rect l="l" t="t" r="r" b="b"/>
              <a:pathLst>
                <a:path w="826632" h="904659">
                  <a:moveTo>
                    <a:pt x="0" y="0"/>
                  </a:moveTo>
                  <a:lnTo>
                    <a:pt x="826632" y="0"/>
                  </a:lnTo>
                  <a:lnTo>
                    <a:pt x="826632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623800">
              <a:off x="3593094" y="9304244"/>
              <a:ext cx="433055" cy="421687"/>
            </a:xfrm>
            <a:custGeom>
              <a:avLst/>
              <a:gdLst/>
              <a:ahLst/>
              <a:cxnLst/>
              <a:rect l="l" t="t" r="r" b="b"/>
              <a:pathLst>
                <a:path w="433055" h="421687">
                  <a:moveTo>
                    <a:pt x="0" y="0"/>
                  </a:moveTo>
                  <a:lnTo>
                    <a:pt x="433055" y="0"/>
                  </a:lnTo>
                  <a:lnTo>
                    <a:pt x="433055" y="421687"/>
                  </a:lnTo>
                  <a:lnTo>
                    <a:pt x="0" y="4216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3549923">
              <a:off x="3460675" y="8496316"/>
              <a:ext cx="433055" cy="421687"/>
            </a:xfrm>
            <a:custGeom>
              <a:avLst/>
              <a:gdLst/>
              <a:ahLst/>
              <a:cxnLst/>
              <a:rect l="l" t="t" r="r" b="b"/>
              <a:pathLst>
                <a:path w="433055" h="421687">
                  <a:moveTo>
                    <a:pt x="0" y="0"/>
                  </a:moveTo>
                  <a:lnTo>
                    <a:pt x="433055" y="0"/>
                  </a:lnTo>
                  <a:lnTo>
                    <a:pt x="433055" y="421687"/>
                  </a:lnTo>
                  <a:lnTo>
                    <a:pt x="0" y="4216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610609">
              <a:off x="4499736" y="9220799"/>
              <a:ext cx="438152" cy="464883"/>
            </a:xfrm>
            <a:custGeom>
              <a:avLst/>
              <a:gdLst/>
              <a:ahLst/>
              <a:cxnLst/>
              <a:rect l="l" t="t" r="r" b="b"/>
              <a:pathLst>
                <a:path w="438152" h="464883">
                  <a:moveTo>
                    <a:pt x="0" y="0"/>
                  </a:moveTo>
                  <a:lnTo>
                    <a:pt x="438152" y="0"/>
                  </a:lnTo>
                  <a:lnTo>
                    <a:pt x="438152" y="464882"/>
                  </a:lnTo>
                  <a:lnTo>
                    <a:pt x="0" y="4648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053725" y="8907053"/>
              <a:ext cx="408388" cy="396136"/>
            </a:xfrm>
            <a:custGeom>
              <a:avLst/>
              <a:gdLst/>
              <a:ahLst/>
              <a:cxnLst/>
              <a:rect l="l" t="t" r="r" b="b"/>
              <a:pathLst>
                <a:path w="408388" h="396136">
                  <a:moveTo>
                    <a:pt x="0" y="0"/>
                  </a:moveTo>
                  <a:lnTo>
                    <a:pt x="408388" y="0"/>
                  </a:lnTo>
                  <a:lnTo>
                    <a:pt x="408388" y="396136"/>
                  </a:lnTo>
                  <a:lnTo>
                    <a:pt x="0" y="396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900512"/>
            <a:ext cx="18753936" cy="2151983"/>
            <a:chOff x="0" y="0"/>
            <a:chExt cx="4939308" cy="56677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6" name="Freeform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3851379"/>
            <a:ext cx="5711678" cy="6125124"/>
          </a:xfrm>
          <a:custGeom>
            <a:avLst/>
            <a:gdLst/>
            <a:ahLst/>
            <a:cxnLst/>
            <a:rect l="l" t="t" r="r" b="b"/>
            <a:pathLst>
              <a:path w="5711678" h="6125124">
                <a:moveTo>
                  <a:pt x="5711678" y="0"/>
                </a:moveTo>
                <a:lnTo>
                  <a:pt x="0" y="0"/>
                </a:lnTo>
                <a:lnTo>
                  <a:pt x="0" y="6125124"/>
                </a:lnTo>
                <a:lnTo>
                  <a:pt x="5711678" y="6125124"/>
                </a:lnTo>
                <a:lnTo>
                  <a:pt x="5711678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91764" y="4896670"/>
            <a:ext cx="8302466" cy="4979031"/>
          </a:xfrm>
          <a:custGeom>
            <a:avLst/>
            <a:gdLst/>
            <a:ahLst/>
            <a:cxnLst/>
            <a:rect l="l" t="t" r="r" b="b"/>
            <a:pathLst>
              <a:path w="8302466" h="4979031">
                <a:moveTo>
                  <a:pt x="0" y="0"/>
                </a:moveTo>
                <a:lnTo>
                  <a:pt x="8302466" y="0"/>
                </a:lnTo>
                <a:lnTo>
                  <a:pt x="8302466" y="4979032"/>
                </a:lnTo>
                <a:lnTo>
                  <a:pt x="0" y="497903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10696" b="-2928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/>
          <p:cNvSpPr txBox="1">
            <a:spLocks noGrp="1"/>
          </p:cNvSpPr>
          <p:nvPr>
            <p:ph type="title" idx="4294967295"/>
          </p:nvPr>
        </p:nvSpPr>
        <p:spPr>
          <a:xfrm>
            <a:off x="3214505" y="1002033"/>
            <a:ext cx="13656985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Option 3: For webinars or events with online registration...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711678" y="3063842"/>
            <a:ext cx="10350168" cy="15306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67"/>
              </a:lnSpc>
            </a:pPr>
            <a:r>
              <a:rPr lang="en-US" sz="55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Note your language request on your registration form!</a:t>
            </a:r>
          </a:p>
        </p:txBody>
      </p:sp>
      <p:grpSp>
        <p:nvGrpSpPr>
          <p:cNvPr id="20" name="Group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361061" y="2723516"/>
            <a:ext cx="7020857" cy="9325340"/>
            <a:chOff x="0" y="0"/>
            <a:chExt cx="9361142" cy="12433787"/>
          </a:xfrm>
        </p:grpSpPr>
        <p:sp>
          <p:nvSpPr>
            <p:cNvPr id="21" name="Freeform 21"/>
            <p:cNvSpPr/>
            <p:nvPr/>
          </p:nvSpPr>
          <p:spPr>
            <a:xfrm rot="-4223576">
              <a:off x="616137" y="4984508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4126251" flipV="1">
              <a:off x="3596658" y="2767504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928387">
              <a:off x="4963071" y="4892090"/>
              <a:ext cx="959384" cy="2436531"/>
            </a:xfrm>
            <a:custGeom>
              <a:avLst/>
              <a:gdLst/>
              <a:ahLst/>
              <a:cxnLst/>
              <a:rect l="l" t="t" r="r" b="b"/>
              <a:pathLst>
                <a:path w="959384" h="2436531">
                  <a:moveTo>
                    <a:pt x="0" y="0"/>
                  </a:moveTo>
                  <a:lnTo>
                    <a:pt x="959384" y="0"/>
                  </a:lnTo>
                  <a:lnTo>
                    <a:pt x="959384" y="2436530"/>
                  </a:lnTo>
                  <a:lnTo>
                    <a:pt x="0" y="24365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108938">
              <a:off x="1279563" y="6814357"/>
              <a:ext cx="4309080" cy="3797377"/>
            </a:xfrm>
            <a:custGeom>
              <a:avLst/>
              <a:gdLst/>
              <a:ahLst/>
              <a:cxnLst/>
              <a:rect l="l" t="t" r="r" b="b"/>
              <a:pathLst>
                <a:path w="4309080" h="3797377">
                  <a:moveTo>
                    <a:pt x="0" y="0"/>
                  </a:moveTo>
                  <a:lnTo>
                    <a:pt x="4309080" y="0"/>
                  </a:lnTo>
                  <a:lnTo>
                    <a:pt x="4309080" y="3797377"/>
                  </a:lnTo>
                  <a:lnTo>
                    <a:pt x="0" y="37973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132484" flipH="1">
              <a:off x="4499119" y="230396"/>
              <a:ext cx="2027560" cy="3628743"/>
            </a:xfrm>
            <a:custGeom>
              <a:avLst/>
              <a:gdLst/>
              <a:ahLst/>
              <a:cxnLst/>
              <a:rect l="l" t="t" r="r" b="b"/>
              <a:pathLst>
                <a:path w="2027560" h="3628743">
                  <a:moveTo>
                    <a:pt x="2027561" y="0"/>
                  </a:moveTo>
                  <a:lnTo>
                    <a:pt x="0" y="0"/>
                  </a:lnTo>
                  <a:lnTo>
                    <a:pt x="0" y="3628743"/>
                  </a:lnTo>
                  <a:lnTo>
                    <a:pt x="2027561" y="3628743"/>
                  </a:lnTo>
                  <a:lnTo>
                    <a:pt x="2027561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798013">
              <a:off x="5251856" y="3137599"/>
              <a:ext cx="669569" cy="1451640"/>
            </a:xfrm>
            <a:custGeom>
              <a:avLst/>
              <a:gdLst/>
              <a:ahLst/>
              <a:cxnLst/>
              <a:rect l="l" t="t" r="r" b="b"/>
              <a:pathLst>
                <a:path w="669569" h="1451640">
                  <a:moveTo>
                    <a:pt x="0" y="0"/>
                  </a:moveTo>
                  <a:lnTo>
                    <a:pt x="669568" y="0"/>
                  </a:lnTo>
                  <a:lnTo>
                    <a:pt x="669568" y="1451640"/>
                  </a:lnTo>
                  <a:lnTo>
                    <a:pt x="0" y="1451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856284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636958" y="2322961"/>
            <a:ext cx="7020857" cy="9842880"/>
            <a:chOff x="0" y="0"/>
            <a:chExt cx="9361142" cy="13123840"/>
          </a:xfrm>
        </p:grpSpPr>
        <p:sp>
          <p:nvSpPr>
            <p:cNvPr id="6" name="Freeform 6"/>
            <p:cNvSpPr/>
            <p:nvPr/>
          </p:nvSpPr>
          <p:spPr>
            <a:xfrm rot="-4223576">
              <a:off x="616137" y="5674561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4"/>
                  </a:lnTo>
                  <a:lnTo>
                    <a:pt x="0" y="6231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4126251" flipV="1">
              <a:off x="3596658" y="3457556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330495">
              <a:off x="2893288" y="7616611"/>
              <a:ext cx="2708816" cy="3261015"/>
            </a:xfrm>
            <a:custGeom>
              <a:avLst/>
              <a:gdLst/>
              <a:ahLst/>
              <a:cxnLst/>
              <a:rect l="l" t="t" r="r" b="b"/>
              <a:pathLst>
                <a:path w="2708816" h="3261015">
                  <a:moveTo>
                    <a:pt x="0" y="0"/>
                  </a:moveTo>
                  <a:lnTo>
                    <a:pt x="2708816" y="0"/>
                  </a:lnTo>
                  <a:lnTo>
                    <a:pt x="2708816" y="3261014"/>
                  </a:lnTo>
                  <a:lnTo>
                    <a:pt x="0" y="3261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289243" flipH="1">
              <a:off x="4456961" y="233285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1928190" y="0"/>
                  </a:moveTo>
                  <a:lnTo>
                    <a:pt x="0" y="0"/>
                  </a:lnTo>
                  <a:lnTo>
                    <a:pt x="0" y="3449112"/>
                  </a:lnTo>
                  <a:lnTo>
                    <a:pt x="1928190" y="3449112"/>
                  </a:lnTo>
                  <a:lnTo>
                    <a:pt x="192819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904354">
              <a:off x="3946998" y="2866511"/>
              <a:ext cx="1439884" cy="1568595"/>
            </a:xfrm>
            <a:custGeom>
              <a:avLst/>
              <a:gdLst/>
              <a:ahLst/>
              <a:cxnLst/>
              <a:rect l="l" t="t" r="r" b="b"/>
              <a:pathLst>
                <a:path w="1439884" h="1568595">
                  <a:moveTo>
                    <a:pt x="0" y="0"/>
                  </a:moveTo>
                  <a:lnTo>
                    <a:pt x="1439885" y="0"/>
                  </a:lnTo>
                  <a:lnTo>
                    <a:pt x="1439885" y="1568595"/>
                  </a:lnTo>
                  <a:lnTo>
                    <a:pt x="0" y="15685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7376262">
              <a:off x="5276524" y="3705573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1990099">
              <a:off x="3942753" y="4907855"/>
              <a:ext cx="1479529" cy="1426266"/>
            </a:xfrm>
            <a:custGeom>
              <a:avLst/>
              <a:gdLst/>
              <a:ahLst/>
              <a:cxnLst/>
              <a:rect l="l" t="t" r="r" b="b"/>
              <a:pathLst>
                <a:path w="1479529" h="1426266">
                  <a:moveTo>
                    <a:pt x="0" y="0"/>
                  </a:moveTo>
                  <a:lnTo>
                    <a:pt x="1479529" y="0"/>
                  </a:lnTo>
                  <a:lnTo>
                    <a:pt x="1479529" y="1426267"/>
                  </a:lnTo>
                  <a:lnTo>
                    <a:pt x="0" y="14262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1696908">
              <a:off x="5353287" y="6191078"/>
              <a:ext cx="677238" cy="1215140"/>
            </a:xfrm>
            <a:custGeom>
              <a:avLst/>
              <a:gdLst/>
              <a:ahLst/>
              <a:cxnLst/>
              <a:rect l="l" t="t" r="r" b="b"/>
              <a:pathLst>
                <a:path w="677238" h="1215140">
                  <a:moveTo>
                    <a:pt x="0" y="0"/>
                  </a:moveTo>
                  <a:lnTo>
                    <a:pt x="677238" y="0"/>
                  </a:lnTo>
                  <a:lnTo>
                    <a:pt x="677238" y="1215139"/>
                  </a:lnTo>
                  <a:lnTo>
                    <a:pt x="0" y="12151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142799">
              <a:off x="5492352" y="4814736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2700000">
              <a:off x="5546437" y="5485625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1915417">
              <a:off x="4796341" y="43229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3481083">
              <a:off x="4852297" y="6960673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683805">
              <a:off x="1123578" y="9247118"/>
              <a:ext cx="1721053" cy="1439196"/>
            </a:xfrm>
            <a:custGeom>
              <a:avLst/>
              <a:gdLst/>
              <a:ahLst/>
              <a:cxnLst/>
              <a:rect l="l" t="t" r="r" b="b"/>
              <a:pathLst>
                <a:path w="1721053" h="1439196">
                  <a:moveTo>
                    <a:pt x="0" y="0"/>
                  </a:moveTo>
                  <a:lnTo>
                    <a:pt x="1721053" y="0"/>
                  </a:lnTo>
                  <a:lnTo>
                    <a:pt x="1721053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Freeform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01993" y="2952508"/>
            <a:ext cx="15461829" cy="5519933"/>
          </a:xfrm>
          <a:custGeom>
            <a:avLst/>
            <a:gdLst/>
            <a:ahLst/>
            <a:cxnLst/>
            <a:rect l="l" t="t" r="r" b="b"/>
            <a:pathLst>
              <a:path w="15461829" h="5519933">
                <a:moveTo>
                  <a:pt x="0" y="0"/>
                </a:moveTo>
                <a:lnTo>
                  <a:pt x="15461829" y="0"/>
                </a:lnTo>
                <a:lnTo>
                  <a:pt x="15461829" y="5519933"/>
                </a:lnTo>
                <a:lnTo>
                  <a:pt x="0" y="5519933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TextBox 20"/>
          <p:cNvSpPr txBox="1">
            <a:spLocks noGrp="1"/>
          </p:cNvSpPr>
          <p:nvPr>
            <p:ph type="title" idx="4294967295"/>
          </p:nvPr>
        </p:nvSpPr>
        <p:spPr>
          <a:xfrm>
            <a:off x="4448926" y="847181"/>
            <a:ext cx="13514294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Reminder: All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Mass.Gov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Pages Can Be Auto-Translated</a:t>
            </a:r>
          </a:p>
        </p:txBody>
      </p:sp>
      <p:grpSp>
        <p:nvGrpSpPr>
          <p:cNvPr id="21" name="Group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444940" y="-1685341"/>
            <a:ext cx="6893866" cy="8508010"/>
            <a:chOff x="0" y="0"/>
            <a:chExt cx="9191822" cy="11344013"/>
          </a:xfrm>
        </p:grpSpPr>
        <p:sp>
          <p:nvSpPr>
            <p:cNvPr id="22" name="Freeform 22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2428912">
              <a:off x="3871677" y="9209756"/>
              <a:ext cx="1009657" cy="2052148"/>
            </a:xfrm>
            <a:custGeom>
              <a:avLst/>
              <a:gdLst/>
              <a:ahLst/>
              <a:cxnLst/>
              <a:rect l="l" t="t" r="r" b="b"/>
              <a:pathLst>
                <a:path w="1009657" h="2052148">
                  <a:moveTo>
                    <a:pt x="0" y="0"/>
                  </a:moveTo>
                  <a:lnTo>
                    <a:pt x="1009657" y="0"/>
                  </a:lnTo>
                  <a:lnTo>
                    <a:pt x="1009657" y="2052149"/>
                  </a:lnTo>
                  <a:lnTo>
                    <a:pt x="0" y="20521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9160">
              <a:off x="3489893" y="5910309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1866795">
              <a:off x="3053697" y="3351103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0" y="0"/>
                  </a:moveTo>
                  <a:lnTo>
                    <a:pt x="1928190" y="0"/>
                  </a:lnTo>
                  <a:lnTo>
                    <a:pt x="1928190" y="3449113"/>
                  </a:lnTo>
                  <a:lnTo>
                    <a:pt x="0" y="3449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632550">
              <a:off x="3638036" y="7310834"/>
              <a:ext cx="1476940" cy="1454294"/>
            </a:xfrm>
            <a:custGeom>
              <a:avLst/>
              <a:gdLst/>
              <a:ahLst/>
              <a:cxnLst/>
              <a:rect l="l" t="t" r="r" b="b"/>
              <a:pathLst>
                <a:path w="1476940" h="1454294">
                  <a:moveTo>
                    <a:pt x="0" y="0"/>
                  </a:moveTo>
                  <a:lnTo>
                    <a:pt x="1476940" y="0"/>
                  </a:lnTo>
                  <a:lnTo>
                    <a:pt x="1476940" y="1454293"/>
                  </a:lnTo>
                  <a:lnTo>
                    <a:pt x="0" y="14542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444445">
              <a:off x="5234955" y="2590964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8583982">
              <a:off x="3432031" y="7757176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80" y="0"/>
                  </a:lnTo>
                  <a:lnTo>
                    <a:pt x="507080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-5496185">
              <a:off x="3894471" y="24940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815615">
              <a:off x="6924356" y="2655228"/>
              <a:ext cx="1350407" cy="891557"/>
            </a:xfrm>
            <a:custGeom>
              <a:avLst/>
              <a:gdLst/>
              <a:ahLst/>
              <a:cxnLst/>
              <a:rect l="l" t="t" r="r" b="b"/>
              <a:pathLst>
                <a:path w="1350407" h="891557">
                  <a:moveTo>
                    <a:pt x="0" y="0"/>
                  </a:moveTo>
                  <a:lnTo>
                    <a:pt x="1350407" y="0"/>
                  </a:lnTo>
                  <a:lnTo>
                    <a:pt x="1350407" y="891557"/>
                  </a:lnTo>
                  <a:lnTo>
                    <a:pt x="0" y="89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-1142799">
              <a:off x="4587550" y="286068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5"/>
                  </a:lnTo>
                  <a:lnTo>
                    <a:pt x="0" y="506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7376262">
              <a:off x="5975094" y="2645835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9" y="0"/>
                  </a:lnTo>
                  <a:lnTo>
                    <a:pt x="925819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3091028">
              <a:off x="5355831" y="331280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-1538165">
              <a:off x="6012109" y="3432141"/>
              <a:ext cx="826388" cy="904659"/>
            </a:xfrm>
            <a:custGeom>
              <a:avLst/>
              <a:gdLst/>
              <a:ahLst/>
              <a:cxnLst/>
              <a:rect l="l" t="t" r="r" b="b"/>
              <a:pathLst>
                <a:path w="826388" h="904659">
                  <a:moveTo>
                    <a:pt x="0" y="0"/>
                  </a:moveTo>
                  <a:lnTo>
                    <a:pt x="826389" y="0"/>
                  </a:lnTo>
                  <a:lnTo>
                    <a:pt x="826389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6"/>
            <p:cNvSpPr/>
            <p:nvPr/>
          </p:nvSpPr>
          <p:spPr>
            <a:xfrm rot="-2407817">
              <a:off x="4461967" y="8623084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3"/>
                  </a:lnTo>
                  <a:lnTo>
                    <a:pt x="0" y="1144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7"/>
            <p:cNvSpPr/>
            <p:nvPr/>
          </p:nvSpPr>
          <p:spPr>
            <a:xfrm rot="9011276">
              <a:off x="3707688" y="3044881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454898">
            <a:off x="-1160477" y="-1628646"/>
            <a:ext cx="5235368" cy="4673756"/>
          </a:xfrm>
          <a:custGeom>
            <a:avLst/>
            <a:gdLst/>
            <a:ahLst/>
            <a:cxnLst/>
            <a:rect l="l" t="t" r="r" b="b"/>
            <a:pathLst>
              <a:path w="5235368" h="4673756">
                <a:moveTo>
                  <a:pt x="0" y="0"/>
                </a:moveTo>
                <a:lnTo>
                  <a:pt x="5235368" y="0"/>
                </a:lnTo>
                <a:lnTo>
                  <a:pt x="5235368" y="4673756"/>
                </a:lnTo>
                <a:lnTo>
                  <a:pt x="0" y="46737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314611" flipH="1">
            <a:off x="-2779645" y="887190"/>
            <a:ext cx="4380716" cy="2874845"/>
          </a:xfrm>
          <a:custGeom>
            <a:avLst/>
            <a:gdLst/>
            <a:ahLst/>
            <a:cxnLst/>
            <a:rect l="l" t="t" r="r" b="b"/>
            <a:pathLst>
              <a:path w="4380716" h="2874845">
                <a:moveTo>
                  <a:pt x="4380716" y="0"/>
                </a:moveTo>
                <a:lnTo>
                  <a:pt x="0" y="0"/>
                </a:lnTo>
                <a:lnTo>
                  <a:pt x="0" y="2874845"/>
                </a:lnTo>
                <a:lnTo>
                  <a:pt x="4380716" y="2874845"/>
                </a:lnTo>
                <a:lnTo>
                  <a:pt x="438071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120880">
            <a:off x="-9790" y="-286849"/>
            <a:ext cx="1708695" cy="3058068"/>
          </a:xfrm>
          <a:custGeom>
            <a:avLst/>
            <a:gdLst/>
            <a:ahLst/>
            <a:cxnLst/>
            <a:rect l="l" t="t" r="r" b="b"/>
            <a:pathLst>
              <a:path w="1708695" h="3058068">
                <a:moveTo>
                  <a:pt x="0" y="0"/>
                </a:moveTo>
                <a:lnTo>
                  <a:pt x="1708696" y="0"/>
                </a:lnTo>
                <a:lnTo>
                  <a:pt x="1708696" y="3058068"/>
                </a:lnTo>
                <a:lnTo>
                  <a:pt x="0" y="30580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198042">
            <a:off x="2197413" y="73345"/>
            <a:ext cx="1317193" cy="1269774"/>
          </a:xfrm>
          <a:custGeom>
            <a:avLst/>
            <a:gdLst/>
            <a:ahLst/>
            <a:cxnLst/>
            <a:rect l="l" t="t" r="r" b="b"/>
            <a:pathLst>
              <a:path w="1317193" h="1269774">
                <a:moveTo>
                  <a:pt x="0" y="0"/>
                </a:moveTo>
                <a:lnTo>
                  <a:pt x="1317194" y="0"/>
                </a:lnTo>
                <a:lnTo>
                  <a:pt x="1317194" y="1269774"/>
                </a:lnTo>
                <a:lnTo>
                  <a:pt x="0" y="12697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776734">
            <a:off x="105557" y="2309189"/>
            <a:ext cx="687533" cy="1239543"/>
          </a:xfrm>
          <a:custGeom>
            <a:avLst/>
            <a:gdLst/>
            <a:ahLst/>
            <a:cxnLst/>
            <a:rect l="l" t="t" r="r" b="b"/>
            <a:pathLst>
              <a:path w="687533" h="1239543">
                <a:moveTo>
                  <a:pt x="0" y="0"/>
                </a:moveTo>
                <a:lnTo>
                  <a:pt x="687534" y="0"/>
                </a:lnTo>
                <a:lnTo>
                  <a:pt x="687534" y="1239544"/>
                </a:lnTo>
                <a:lnTo>
                  <a:pt x="0" y="12395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736903" y="3469397"/>
            <a:ext cx="5119731" cy="6584862"/>
          </a:xfrm>
          <a:custGeom>
            <a:avLst/>
            <a:gdLst/>
            <a:ahLst/>
            <a:cxnLst/>
            <a:rect l="l" t="t" r="r" b="b"/>
            <a:pathLst>
              <a:path w="5119731" h="6584862">
                <a:moveTo>
                  <a:pt x="0" y="0"/>
                </a:moveTo>
                <a:lnTo>
                  <a:pt x="5119731" y="0"/>
                </a:lnTo>
                <a:lnTo>
                  <a:pt x="5119731" y="6584862"/>
                </a:lnTo>
                <a:lnTo>
                  <a:pt x="0" y="658486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29684">
            <a:off x="673012" y="1784642"/>
            <a:ext cx="500372" cy="328578"/>
          </a:xfrm>
          <a:custGeom>
            <a:avLst/>
            <a:gdLst/>
            <a:ahLst/>
            <a:cxnLst/>
            <a:rect l="l" t="t" r="r" b="b"/>
            <a:pathLst>
              <a:path w="500372" h="328578">
                <a:moveTo>
                  <a:pt x="0" y="0"/>
                </a:moveTo>
                <a:lnTo>
                  <a:pt x="500372" y="0"/>
                </a:lnTo>
                <a:lnTo>
                  <a:pt x="500372" y="328577"/>
                </a:lnTo>
                <a:lnTo>
                  <a:pt x="0" y="32857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06164">
            <a:off x="2974821" y="-542814"/>
            <a:ext cx="619349" cy="678010"/>
          </a:xfrm>
          <a:custGeom>
            <a:avLst/>
            <a:gdLst/>
            <a:ahLst/>
            <a:cxnLst/>
            <a:rect l="l" t="t" r="r" b="b"/>
            <a:pathLst>
              <a:path w="619349" h="678010">
                <a:moveTo>
                  <a:pt x="0" y="0"/>
                </a:moveTo>
                <a:lnTo>
                  <a:pt x="619349" y="0"/>
                </a:lnTo>
                <a:lnTo>
                  <a:pt x="619349" y="678010"/>
                </a:lnTo>
                <a:lnTo>
                  <a:pt x="0" y="67801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088337" y="1028700"/>
            <a:ext cx="9138085" cy="12908433"/>
            <a:chOff x="0" y="0"/>
            <a:chExt cx="12184114" cy="17211244"/>
          </a:xfrm>
        </p:grpSpPr>
        <p:sp>
          <p:nvSpPr>
            <p:cNvPr id="14" name="Freeform 14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912841">
              <a:off x="3867986" y="9447471"/>
              <a:ext cx="2965860" cy="2535811"/>
            </a:xfrm>
            <a:custGeom>
              <a:avLst/>
              <a:gdLst/>
              <a:ahLst/>
              <a:cxnLst/>
              <a:rect l="l" t="t" r="r" b="b"/>
              <a:pathLst>
                <a:path w="2965860" h="2535811">
                  <a:moveTo>
                    <a:pt x="0" y="0"/>
                  </a:moveTo>
                  <a:lnTo>
                    <a:pt x="2965861" y="0"/>
                  </a:lnTo>
                  <a:lnTo>
                    <a:pt x="2965861" y="2535810"/>
                  </a:lnTo>
                  <a:lnTo>
                    <a:pt x="0" y="2535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TextBox 26"/>
          <p:cNvSpPr txBox="1">
            <a:spLocks noGrp="1"/>
          </p:cNvSpPr>
          <p:nvPr>
            <p:ph type="title" idx="4294967295"/>
          </p:nvPr>
        </p:nvSpPr>
        <p:spPr>
          <a:xfrm>
            <a:off x="3745006" y="726264"/>
            <a:ext cx="13514294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What Do We Do Once We Receive A Request?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4186058" y="3163496"/>
            <a:ext cx="10745795" cy="23145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75" lvl="1" indent="-453388" algn="l">
              <a:lnSpc>
                <a:spcPts val="6089"/>
              </a:lnSpc>
              <a:buAutoNum type="arabicPeriod"/>
            </a:pP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MDAR’s LAC will determine if we can seek services from one of our vendors on state-wide contract.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663</Words>
  <Application>Microsoft Office PowerPoint</Application>
  <PresentationFormat>Custom</PresentationFormat>
  <Paragraphs>81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Fredoka</vt:lpstr>
      <vt:lpstr>Poppins Italics</vt:lpstr>
      <vt:lpstr>Arial</vt:lpstr>
      <vt:lpstr>Calibri</vt:lpstr>
      <vt:lpstr>Poppins Bold</vt:lpstr>
      <vt:lpstr>Poppins</vt:lpstr>
      <vt:lpstr>Office Theme</vt:lpstr>
      <vt:lpstr>LANGUAGE ACCESS</vt:lpstr>
      <vt:lpstr>What is Environmental Justice to MDAR?</vt:lpstr>
      <vt:lpstr>Who Can I Contact for Language Services?</vt:lpstr>
      <vt:lpstr>Language Services Overview:</vt:lpstr>
      <vt:lpstr>How Do I Request A Language Service?</vt:lpstr>
      <vt:lpstr>Option 2: Contact Any MDAR Staff Member</vt:lpstr>
      <vt:lpstr>Option 3: For webinars or events with online registration...</vt:lpstr>
      <vt:lpstr>Reminder: All Mass.Gov Pages Can Be Auto-Translated</vt:lpstr>
      <vt:lpstr>What Do We Do Once We Receive A Request?</vt:lpstr>
      <vt:lpstr>2. MDAR’s LAC will work to secure the language service in a timely manner.</vt:lpstr>
      <vt:lpstr>Are All Language Services Per Request?</vt:lpstr>
      <vt:lpstr>These vital documents include....</vt:lpstr>
      <vt:lpstr>“I Speak” - Information on Language Services</vt:lpstr>
      <vt:lpstr>Mass Animal Fund Resources - Supports animals in MA including spay/neuter vouchers.</vt:lpstr>
      <vt:lpstr>Mosquito Resources - Stay informed on measures to take to protect yourself against mosquitos </vt:lpstr>
      <vt:lpstr>... and many more!</vt:lpstr>
      <vt:lpstr>How Is MDAR Held Accountable?</vt:lpstr>
      <vt:lpstr>This Language Access Plan includes:</vt:lpstr>
      <vt:lpstr>How Are Staff Trained?</vt:lpstr>
      <vt:lpstr>Select MDAR Staff also completed an MDAR-funded Spanish Language Course alongside Farmers’ Market Managers!</vt:lpstr>
      <vt:lpstr>How Do I Request Accessibility Services?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Lang Access External Webinar</dc:title>
  <cp:lastModifiedBy>Palmer, Olivia (AGR)</cp:lastModifiedBy>
  <cp:revision>2</cp:revision>
  <dcterms:created xsi:type="dcterms:W3CDTF">2006-08-16T00:00:00Z</dcterms:created>
  <dcterms:modified xsi:type="dcterms:W3CDTF">2025-07-14T17:28:47Z</dcterms:modified>
  <dc:identifier>DAGJ6vEJTu8</dc:identifier>
</cp:coreProperties>
</file>