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4005752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LANGUAGE ACCESS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61994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Massachusetts Department of Agricultural Resources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619453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MDAR’s LAC will work to secure the language service in a timely manner.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411516"/>
            <a:ext cx="12795313" cy="47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Please note...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Translation services may take 5-7 business days to be returned to the constituent.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An over-the-phone interpreter can be arranged in 1-2 business days.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In-person interpreters may take up to 14 days to secure.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91022" y="7408966"/>
            <a:ext cx="9326899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...please make language service requests as soon as you are able!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45472" y="84718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Are All Language Services Per Request?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9973" y="1875733"/>
            <a:ext cx="2226985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No!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51334" y="3034943"/>
            <a:ext cx="12795313" cy="272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We are committed to providing non-English speaking constituents with </a:t>
            </a:r>
            <a:r>
              <a:rPr lang="en-US" sz="36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access to documents vital to understanding MDAR’s programs and services</a:t>
            </a: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alongside English-speaking constituents.</a:t>
            </a: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528956"/>
            <a:chOff x="0" y="0"/>
            <a:chExt cx="2644700" cy="66606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666062"/>
            </a:xfrm>
            <a:custGeom>
              <a:avLst/>
              <a:gdLst/>
              <a:ahLst/>
              <a:cxnLst/>
              <a:rect l="l" t="t" r="r" b="b"/>
              <a:pathLst>
                <a:path w="2644700" h="666062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22116"/>
                  </a:lnTo>
                  <a:cubicBezTo>
                    <a:pt x="2644700" y="633772"/>
                    <a:pt x="2640070" y="644949"/>
                    <a:pt x="2631829" y="653191"/>
                  </a:cubicBezTo>
                  <a:cubicBezTo>
                    <a:pt x="2623587" y="661432"/>
                    <a:pt x="2612410" y="666062"/>
                    <a:pt x="2600754" y="666062"/>
                  </a:cubicBezTo>
                  <a:lnTo>
                    <a:pt x="43946" y="666062"/>
                  </a:lnTo>
                  <a:cubicBezTo>
                    <a:pt x="32291" y="666062"/>
                    <a:pt x="21113" y="661432"/>
                    <a:pt x="12872" y="653191"/>
                  </a:cubicBezTo>
                  <a:cubicBezTo>
                    <a:pt x="4630" y="644949"/>
                    <a:pt x="0" y="633772"/>
                    <a:pt x="0" y="622116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23212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These Vital Documents are available both on MDAR’s website and in print in the top 10 languages spoken in MA.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538162"/>
            <a:ext cx="13662416" cy="9747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These vital documents include....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79824" y="1508009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Our Programs and Services Booklet + Flyer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330962" y="895350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“I Speak” -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Information on Language Services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629804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Mass Animal Fund Resources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- Supports animals in MA including spay/neuter vouchers.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Mosquito Resources -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Stay informed on measures to take to protect yourself against mosquitos </a:t>
            </a: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 and many more!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75633" y="2587272"/>
            <a:ext cx="10758707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You can view a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full list of translated MDAR material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at this webpage: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2808857"/>
            <a:chOff x="0" y="0"/>
            <a:chExt cx="2757095" cy="7397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739781"/>
            </a:xfrm>
            <a:custGeom>
              <a:avLst/>
              <a:gdLst/>
              <a:ahLst/>
              <a:cxnLst/>
              <a:rect l="l" t="t" r="r" b="b"/>
              <a:pathLst>
                <a:path w="2757095" h="739781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697627"/>
                  </a:lnTo>
                  <a:cubicBezTo>
                    <a:pt x="2757095" y="708807"/>
                    <a:pt x="2752654" y="719529"/>
                    <a:pt x="2744749" y="727435"/>
                  </a:cubicBezTo>
                  <a:cubicBezTo>
                    <a:pt x="2736843" y="735340"/>
                    <a:pt x="2726121" y="739781"/>
                    <a:pt x="2714941" y="739781"/>
                  </a:cubicBezTo>
                  <a:lnTo>
                    <a:pt x="42155" y="739781"/>
                  </a:lnTo>
                  <a:cubicBezTo>
                    <a:pt x="30975" y="739781"/>
                    <a:pt x="20252" y="735340"/>
                    <a:pt x="12347" y="727435"/>
                  </a:cubicBezTo>
                  <a:cubicBezTo>
                    <a:pt x="4441" y="719529"/>
                    <a:pt x="0" y="708807"/>
                    <a:pt x="0" y="697627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806456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Executive Order #615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to increase language access across state agencies required us to submit a </a:t>
              </a: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Language Access Plan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to the Office of Access and Opportunity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2738813" y="1143000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How Is MDAR Held Accountable?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04534" y="5324475"/>
            <a:ext cx="7669755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In response, MDAR created a Language Access Plan:</a:t>
            </a:r>
          </a:p>
          <a:p>
            <a:pPr algn="l">
              <a:lnSpc>
                <a:spcPts val="5654"/>
              </a:lnSpc>
            </a:pPr>
            <a:endParaRPr lang="en-US" sz="3899" i="1">
              <a:solidFill>
                <a:srgbClr val="712917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This Language Access Plan includes: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Alongside the information shared on translation/interpretation process....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70041" y="3989837"/>
            <a:ext cx="13788041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Staff Training Protocol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Frequent Monitoring and Updates Every 2 Years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Our Commitment to Hiring Multilingual Staff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176971" y="1075172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How Are Staff Trained?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So far we have conducted....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3057549"/>
            <a:ext cx="11194462" cy="501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Individualized Language Access Trainings for specific MDAR Divisions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(Ex: MDAR’s Division of Animal Health)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Held 2 Department-wide trainings on EJ and Language Access protocol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Dispersed recorded trainings to staff unable to attend face-to-face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691551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240117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What is </a:t>
            </a:r>
            <a:r>
              <a:rPr kumimoji="0" lang="en-US" sz="6499" b="0" i="0" u="sng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Environmental Justice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to MDAR?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3096724"/>
            <a:ext cx="11612899" cy="3862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EJ is the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equal protection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meaningful involvement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of all people with respect to the development, implementation, and enforcement of environmental laws, regulations, and policies and the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equitable distribution of environmental benefits.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​</a:t>
            </a:r>
          </a:p>
          <a:p>
            <a:pPr algn="l">
              <a:lnSpc>
                <a:spcPts val="4325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559310" y="7117651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meaningful involvement includes </a:t>
            </a:r>
            <a:r>
              <a:rPr lang="en-US" sz="4199" b="1" u="sng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Language Access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1265004"/>
            <a:ext cx="12684454" cy="22606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Select MDAR Staff also completed an MDAR-funded Spanish Language Course alongside Farmers’ Market Managers!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211879" y="4492290"/>
            <a:ext cx="7101159" cy="311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Look for these pins next time you attend select Farmers’ Markets to find a market staff member who completed this beginner course.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822532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How Do I Request Accessibility Services?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99959" y="2591387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MDAR’s Language Access Coordinator: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EEA’s Accessibility Coordinator: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Questions?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867810"/>
            <a:ext cx="134653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Who Can I Contact for Language Services?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has a designated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Language Access Coordinator (LAC)...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Internal EJ Coordinator: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92275" y="5353559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...You can also contact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MDAR’s EJ Team: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55912" y="6110987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Director of Food + Climate Equity: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55912" y="7411340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EJ Outreach Coordinator: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Language Services Overview: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1161289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Translation/Interpretation Protocol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Staff Training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Pre-translated Material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Farmers’ Market Spanish Language Course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Accessibility Services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How Do I Request A Language Service?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840275"/>
            <a:ext cx="7659845" cy="172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Option 1: Fill out our Online Form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207418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Option 2: Contact Any MDAR Staff Member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Email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Phone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In-Person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Etc.!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0838" y="3140165"/>
            <a:ext cx="1015458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Make sure to include...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Language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Needed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Document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You Need Translated </a:t>
            </a:r>
            <a:r>
              <a:rPr lang="en-US" sz="41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OR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the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Event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You Need Interpretation Services to Attend.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Your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 Contact Info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214505" y="1002033"/>
            <a:ext cx="1365698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Option 3: For webinars or events with online registration...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1678" y="3063842"/>
            <a:ext cx="10350168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Note your language request on your registration form!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Reminder: All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Pages Can Be Auto-Translated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745006" y="726264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What Do We Do Once We Receive A Request?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MDAR’s LAC will determine if we can seek services from one of our vendors on state-wide contract.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663</Words>
  <Application>Microsoft Office PowerPoint</Application>
  <PresentationFormat>Custom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Fredoka</vt:lpstr>
      <vt:lpstr>Poppins Italics</vt:lpstr>
      <vt:lpstr>Arial</vt:lpstr>
      <vt:lpstr>Calibri</vt:lpstr>
      <vt:lpstr>Poppins Bold</vt:lpstr>
      <vt:lpstr>Poppins</vt:lpstr>
      <vt:lpstr>Office Theme</vt:lpstr>
      <vt:lpstr>LANGUAGE ACCESS</vt:lpstr>
      <vt:lpstr>What is Environmental Justice to MDAR?</vt:lpstr>
      <vt:lpstr>Who Can I Contact for Language Services?</vt:lpstr>
      <vt:lpstr>Language Services Overview:</vt:lpstr>
      <vt:lpstr>How Do I Request A Language Service?</vt:lpstr>
      <vt:lpstr>Option 2: Contact Any MDAR Staff Member</vt:lpstr>
      <vt:lpstr>Option 3: For webinars or events with online registration...</vt:lpstr>
      <vt:lpstr>Reminder: All Mass.Gov Pages Can Be Auto-Translated</vt:lpstr>
      <vt:lpstr>What Do We Do Once We Receive A Request?</vt:lpstr>
      <vt:lpstr>2. MDAR’s LAC will work to secure the language service in a timely manner.</vt:lpstr>
      <vt:lpstr>Are All Language Services Per Request?</vt:lpstr>
      <vt:lpstr>These vital documents include....</vt:lpstr>
      <vt:lpstr>“I Speak” - Information on Language Services</vt:lpstr>
      <vt:lpstr>Mass Animal Fund Resources - Supports animals in MA including spay/neuter vouchers.</vt:lpstr>
      <vt:lpstr>Mosquito Resources - Stay informed on measures to take to protect yourself against mosquitos </vt:lpstr>
      <vt:lpstr>... and many more!</vt:lpstr>
      <vt:lpstr>How Is MDAR Held Accountable?</vt:lpstr>
      <vt:lpstr>This Language Access Plan includes:</vt:lpstr>
      <vt:lpstr>How Are Staff Trained?</vt:lpstr>
      <vt:lpstr>Select MDAR Staff also completed an MDAR-funded Spanish Language Course alongside Farmers’ Market Managers!</vt:lpstr>
      <vt:lpstr>How Do I Request Accessibility Services?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 Access External Webinar</dc:title>
  <cp:lastModifiedBy>Palmer, Olivia (AGR)</cp:lastModifiedBy>
  <cp:revision>2</cp:revision>
  <dcterms:created xsi:type="dcterms:W3CDTF">2006-08-16T00:00:00Z</dcterms:created>
  <dcterms:modified xsi:type="dcterms:W3CDTF">2025-07-14T17:28:47Z</dcterms:modified>
  <dc:identifier>DAGJ6vEJTu8</dc:identifier>
</cp:coreProperties>
</file>