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257" r:id="rId5"/>
    <p:sldId id="2437" r:id="rId6"/>
    <p:sldId id="3896" r:id="rId7"/>
    <p:sldId id="3918" r:id="rId8"/>
    <p:sldId id="258" r:id="rId9"/>
    <p:sldId id="3917" r:id="rId10"/>
    <p:sldId id="3937" r:id="rId11"/>
    <p:sldId id="3938" r:id="rId12"/>
    <p:sldId id="3895" r:id="rId13"/>
    <p:sldId id="3902" r:id="rId14"/>
    <p:sldId id="3905" r:id="rId15"/>
    <p:sldId id="3908" r:id="rId16"/>
    <p:sldId id="3924" r:id="rId17"/>
    <p:sldId id="3925" r:id="rId18"/>
    <p:sldId id="3904" r:id="rId19"/>
    <p:sldId id="3887" r:id="rId20"/>
    <p:sldId id="261" r:id="rId21"/>
    <p:sldId id="260" r:id="rId22"/>
    <p:sldId id="3921" r:id="rId23"/>
    <p:sldId id="3927" r:id="rId24"/>
    <p:sldId id="3932" r:id="rId25"/>
    <p:sldId id="3926" r:id="rId26"/>
    <p:sldId id="3933" r:id="rId27"/>
    <p:sldId id="3934" r:id="rId28"/>
    <p:sldId id="3897" r:id="rId29"/>
    <p:sldId id="3890" r:id="rId30"/>
    <p:sldId id="3920" r:id="rId31"/>
    <p:sldId id="3898" r:id="rId32"/>
    <p:sldId id="3912" r:id="rId33"/>
    <p:sldId id="3901" r:id="rId34"/>
    <p:sldId id="3928" r:id="rId35"/>
    <p:sldId id="3916" r:id="rId36"/>
    <p:sldId id="3899" r:id="rId37"/>
    <p:sldId id="3894" r:id="rId38"/>
    <p:sldId id="3900" r:id="rId39"/>
    <p:sldId id="3913" r:id="rId40"/>
    <p:sldId id="3940" r:id="rId41"/>
    <p:sldId id="3935" r:id="rId42"/>
    <p:sldId id="3936" r:id="rId43"/>
    <p:sldId id="3929" r:id="rId44"/>
    <p:sldId id="3930" r:id="rId45"/>
    <p:sldId id="3931"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90F03B-E47B-FBA4-8658-21E5148A0F4E}" name="Bailey, Emily R. (EHS)" initials="B(" userId="S::emily.r.bailey@mass.gov::0c18dddc-90c6-4f7a-bbfd-8a3bbc912855" providerId="AD"/>
  <p188:author id="{21F71E3C-90B1-FE20-52A2-F51BE1034D65}" name="Bailey, Emily R. (EHS)" initials="EB" userId="S::Emily.R.Bailey@mass.gov::0c18dddc-90c6-4f7a-bbfd-8a3bbc912855" providerId="AD"/>
  <p188:author id="{22BA246D-6FE7-B6DC-0767-440502B13645}" name="Stoltz, Rebecca (EHS)" initials="SR(" userId="S::Rebecca.Stoltz@mass.gov::23be6598-0527-4268-bfdf-eadaf177c25a" providerId="AD"/>
  <p188:author id="{DD1FBFE0-C2A0-88DB-5204-567B9D7D1AAB}" name="Tamanaha, Mio (DMH)" initials="T(" userId="S::mio.tamanaha@mass.gov::5c96b2e1-bf5e-4e69-874e-ca512fc7fa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04C3E"/>
    <a:srgbClr val="F7A59E"/>
    <a:srgbClr val="95CB89"/>
    <a:srgbClr val="2C973E"/>
    <a:srgbClr val="C0C0C0"/>
    <a:srgbClr val="91B0FF"/>
    <a:srgbClr val="083669"/>
    <a:srgbClr val="C7E0FB"/>
    <a:srgbClr val="223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5F912-4E4A-44FD-A484-853EC686BB65}" v="29" dt="2024-02-20T21:44:21.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2708"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ltz, Rebecca (EHS)" userId="23be6598-0527-4268-bfdf-eadaf177c25a" providerId="ADAL" clId="{EB6F2506-BEEF-4FD5-B9D1-E5645A40D652}"/>
    <pc:docChg chg="modSld">
      <pc:chgData name="Stoltz, Rebecca (EHS)" userId="23be6598-0527-4268-bfdf-eadaf177c25a" providerId="ADAL" clId="{EB6F2506-BEEF-4FD5-B9D1-E5645A40D652}" dt="2024-02-20T22:16:33.630" v="9" actId="20577"/>
      <pc:docMkLst>
        <pc:docMk/>
      </pc:docMkLst>
      <pc:sldChg chg="modSp mod">
        <pc:chgData name="Stoltz, Rebecca (EHS)" userId="23be6598-0527-4268-bfdf-eadaf177c25a" providerId="ADAL" clId="{EB6F2506-BEEF-4FD5-B9D1-E5645A40D652}" dt="2024-02-20T22:16:33.630" v="9" actId="20577"/>
        <pc:sldMkLst>
          <pc:docMk/>
          <pc:sldMk cId="2537078521" sldId="257"/>
        </pc:sldMkLst>
        <pc:spChg chg="mod">
          <ac:chgData name="Stoltz, Rebecca (EHS)" userId="23be6598-0527-4268-bfdf-eadaf177c25a" providerId="ADAL" clId="{EB6F2506-BEEF-4FD5-B9D1-E5645A40D652}" dt="2024-02-20T22:16:33.630" v="9" actId="20577"/>
          <ac:spMkLst>
            <pc:docMk/>
            <pc:sldMk cId="2537078521" sldId="257"/>
            <ac:spMk id="2" creationId="{00000000-0000-0000-0000-000000000000}"/>
          </ac:spMkLst>
        </pc:spChg>
      </pc:sldChg>
    </pc:docChg>
  </pc:docChgLst>
  <pc:docChgLst>
    <pc:chgData name="Bailey, Emily R. (EHS)" userId="S::emily.r.bailey@mass.gov::0c18dddc-90c6-4f7a-bbfd-8a3bbc912855" providerId="AD" clId="Web-{78E2AAAA-5A9A-2E44-1E37-30A1F45AFA6E}"/>
    <pc:docChg chg="modSld">
      <pc:chgData name="Bailey, Emily R. (EHS)" userId="S::emily.r.bailey@mass.gov::0c18dddc-90c6-4f7a-bbfd-8a3bbc912855" providerId="AD" clId="Web-{78E2AAAA-5A9A-2E44-1E37-30A1F45AFA6E}" dt="2024-01-31T18:49:09.773" v="169" actId="20577"/>
      <pc:docMkLst>
        <pc:docMk/>
      </pc:docMkLst>
      <pc:sldChg chg="modSp">
        <pc:chgData name="Bailey, Emily R. (EHS)" userId="S::emily.r.bailey@mass.gov::0c18dddc-90c6-4f7a-bbfd-8a3bbc912855" providerId="AD" clId="Web-{78E2AAAA-5A9A-2E44-1E37-30A1F45AFA6E}" dt="2024-01-31T18:47:59.881" v="130" actId="1076"/>
        <pc:sldMkLst>
          <pc:docMk/>
          <pc:sldMk cId="2745551522" sldId="3913"/>
        </pc:sldMkLst>
        <pc:spChg chg="mod">
          <ac:chgData name="Bailey, Emily R. (EHS)" userId="S::emily.r.bailey@mass.gov::0c18dddc-90c6-4f7a-bbfd-8a3bbc912855" providerId="AD" clId="Web-{78E2AAAA-5A9A-2E44-1E37-30A1F45AFA6E}" dt="2024-01-31T18:47:59.881" v="130" actId="1076"/>
          <ac:spMkLst>
            <pc:docMk/>
            <pc:sldMk cId="2745551522" sldId="3913"/>
            <ac:spMk id="4" creationId="{EB1D3693-44F1-4F73-8CE6-3E1E6FCE8142}"/>
          </ac:spMkLst>
        </pc:spChg>
      </pc:sldChg>
      <pc:sldChg chg="modSp">
        <pc:chgData name="Bailey, Emily R. (EHS)" userId="S::emily.r.bailey@mass.gov::0c18dddc-90c6-4f7a-bbfd-8a3bbc912855" providerId="AD" clId="Web-{78E2AAAA-5A9A-2E44-1E37-30A1F45AFA6E}" dt="2024-01-31T18:48:34.773" v="160" actId="20577"/>
        <pc:sldMkLst>
          <pc:docMk/>
          <pc:sldMk cId="908331215" sldId="3929"/>
        </pc:sldMkLst>
        <pc:spChg chg="mod">
          <ac:chgData name="Bailey, Emily R. (EHS)" userId="S::emily.r.bailey@mass.gov::0c18dddc-90c6-4f7a-bbfd-8a3bbc912855" providerId="AD" clId="Web-{78E2AAAA-5A9A-2E44-1E37-30A1F45AFA6E}" dt="2024-01-31T18:48:34.773" v="160" actId="20577"/>
          <ac:spMkLst>
            <pc:docMk/>
            <pc:sldMk cId="908331215" sldId="3929"/>
            <ac:spMk id="2" creationId="{00000000-0000-0000-0000-000000000000}"/>
          </ac:spMkLst>
        </pc:spChg>
      </pc:sldChg>
      <pc:sldChg chg="modSp">
        <pc:chgData name="Bailey, Emily R. (EHS)" userId="S::emily.r.bailey@mass.gov::0c18dddc-90c6-4f7a-bbfd-8a3bbc912855" providerId="AD" clId="Web-{78E2AAAA-5A9A-2E44-1E37-30A1F45AFA6E}" dt="2024-01-31T18:49:01.460" v="166" actId="20577"/>
        <pc:sldMkLst>
          <pc:docMk/>
          <pc:sldMk cId="832404216" sldId="3930"/>
        </pc:sldMkLst>
        <pc:spChg chg="mod">
          <ac:chgData name="Bailey, Emily R. (EHS)" userId="S::emily.r.bailey@mass.gov::0c18dddc-90c6-4f7a-bbfd-8a3bbc912855" providerId="AD" clId="Web-{78E2AAAA-5A9A-2E44-1E37-30A1F45AFA6E}" dt="2024-01-31T18:49:01.460" v="166" actId="20577"/>
          <ac:spMkLst>
            <pc:docMk/>
            <pc:sldMk cId="832404216" sldId="3930"/>
            <ac:spMk id="2" creationId="{00000000-0000-0000-0000-000000000000}"/>
          </ac:spMkLst>
        </pc:spChg>
      </pc:sldChg>
      <pc:sldChg chg="modSp">
        <pc:chgData name="Bailey, Emily R. (EHS)" userId="S::emily.r.bailey@mass.gov::0c18dddc-90c6-4f7a-bbfd-8a3bbc912855" providerId="AD" clId="Web-{78E2AAAA-5A9A-2E44-1E37-30A1F45AFA6E}" dt="2024-01-31T18:49:09.773" v="169" actId="20577"/>
        <pc:sldMkLst>
          <pc:docMk/>
          <pc:sldMk cId="3139433521" sldId="3931"/>
        </pc:sldMkLst>
        <pc:spChg chg="mod">
          <ac:chgData name="Bailey, Emily R. (EHS)" userId="S::emily.r.bailey@mass.gov::0c18dddc-90c6-4f7a-bbfd-8a3bbc912855" providerId="AD" clId="Web-{78E2AAAA-5A9A-2E44-1E37-30A1F45AFA6E}" dt="2024-01-31T18:49:09.773" v="169" actId="20577"/>
          <ac:spMkLst>
            <pc:docMk/>
            <pc:sldMk cId="3139433521" sldId="3931"/>
            <ac:spMk id="2" creationId="{00000000-0000-0000-0000-000000000000}"/>
          </ac:spMkLst>
        </pc:spChg>
      </pc:sldChg>
    </pc:docChg>
  </pc:docChgLst>
  <pc:docChgLst>
    <pc:chgData name="Stoltz, Rebecca (EHS)" userId="23be6598-0527-4268-bfdf-eadaf177c25a" providerId="ADAL" clId="{3521303F-DF36-44FD-9231-0870042C8963}"/>
    <pc:docChg chg="custSel modSld">
      <pc:chgData name="Stoltz, Rebecca (EHS)" userId="23be6598-0527-4268-bfdf-eadaf177c25a" providerId="ADAL" clId="{3521303F-DF36-44FD-9231-0870042C8963}" dt="2024-01-29T19:43:22.815" v="1070" actId="20577"/>
      <pc:docMkLst>
        <pc:docMk/>
      </pc:docMkLst>
      <pc:sldChg chg="modSp mod addCm modCm">
        <pc:chgData name="Stoltz, Rebecca (EHS)" userId="23be6598-0527-4268-bfdf-eadaf177c25a" providerId="ADAL" clId="{3521303F-DF36-44FD-9231-0870042C8963}" dt="2024-01-29T19:43:22.815" v="1070" actId="20577"/>
        <pc:sldMkLst>
          <pc:docMk/>
          <pc:sldMk cId="2745551522" sldId="3913"/>
        </pc:sldMkLst>
        <pc:spChg chg="mod">
          <ac:chgData name="Stoltz, Rebecca (EHS)" userId="23be6598-0527-4268-bfdf-eadaf177c25a" providerId="ADAL" clId="{3521303F-DF36-44FD-9231-0870042C8963}" dt="2024-01-29T19:43:22.815" v="1070" actId="20577"/>
          <ac:spMkLst>
            <pc:docMk/>
            <pc:sldMk cId="2745551522" sldId="3913"/>
            <ac:spMk id="4" creationId="{EB1D3693-44F1-4F73-8CE6-3E1E6FCE8142}"/>
          </ac:spMkLst>
        </pc:spChg>
      </pc:sldChg>
      <pc:sldChg chg="modSp mod">
        <pc:chgData name="Stoltz, Rebecca (EHS)" userId="23be6598-0527-4268-bfdf-eadaf177c25a" providerId="ADAL" clId="{3521303F-DF36-44FD-9231-0870042C8963}" dt="2024-01-29T18:50:37.391" v="45" actId="207"/>
        <pc:sldMkLst>
          <pc:docMk/>
          <pc:sldMk cId="2629711135" sldId="3918"/>
        </pc:sldMkLst>
        <pc:spChg chg="mod">
          <ac:chgData name="Stoltz, Rebecca (EHS)" userId="23be6598-0527-4268-bfdf-eadaf177c25a" providerId="ADAL" clId="{3521303F-DF36-44FD-9231-0870042C8963}" dt="2024-01-29T18:50:37.391" v="45" actId="207"/>
          <ac:spMkLst>
            <pc:docMk/>
            <pc:sldMk cId="2629711135" sldId="3918"/>
            <ac:spMk id="2" creationId="{00000000-0000-0000-0000-000000000000}"/>
          </ac:spMkLst>
        </pc:spChg>
      </pc:sldChg>
    </pc:docChg>
  </pc:docChgLst>
  <pc:docChgLst>
    <pc:chgData name="Stoltz, Rebecca (EHS)" userId="23be6598-0527-4268-bfdf-eadaf177c25a" providerId="ADAL" clId="{69C89118-BD15-4C55-8960-9DE4CE193734}"/>
    <pc:docChg chg="undo custSel addSld modSld">
      <pc:chgData name="Stoltz, Rebecca (EHS)" userId="23be6598-0527-4268-bfdf-eadaf177c25a" providerId="ADAL" clId="{69C89118-BD15-4C55-8960-9DE4CE193734}" dt="2024-02-01T21:14:54.179" v="896" actId="1036"/>
      <pc:docMkLst>
        <pc:docMk/>
      </pc:docMkLst>
      <pc:sldChg chg="modSp mod">
        <pc:chgData name="Stoltz, Rebecca (EHS)" userId="23be6598-0527-4268-bfdf-eadaf177c25a" providerId="ADAL" clId="{69C89118-BD15-4C55-8960-9DE4CE193734}" dt="2024-02-01T19:33:17.181" v="310" actId="20577"/>
        <pc:sldMkLst>
          <pc:docMk/>
          <pc:sldMk cId="0" sldId="260"/>
        </pc:sldMkLst>
        <pc:spChg chg="mod">
          <ac:chgData name="Stoltz, Rebecca (EHS)" userId="23be6598-0527-4268-bfdf-eadaf177c25a" providerId="ADAL" clId="{69C89118-BD15-4C55-8960-9DE4CE193734}" dt="2024-02-01T19:33:17.181" v="310" actId="20577"/>
          <ac:spMkLst>
            <pc:docMk/>
            <pc:sldMk cId="0" sldId="260"/>
            <ac:spMk id="3" creationId="{9C3DF50C-3104-298A-C625-965B89F8C678}"/>
          </ac:spMkLst>
        </pc:spChg>
        <pc:spChg chg="mod">
          <ac:chgData name="Stoltz, Rebecca (EHS)" userId="23be6598-0527-4268-bfdf-eadaf177c25a" providerId="ADAL" clId="{69C89118-BD15-4C55-8960-9DE4CE193734}" dt="2024-01-31T18:43:30.295" v="250" actId="1035"/>
          <ac:spMkLst>
            <pc:docMk/>
            <pc:sldMk cId="0" sldId="260"/>
            <ac:spMk id="88" creationId="{00000000-0000-0000-0000-000000000000}"/>
          </ac:spMkLst>
        </pc:spChg>
      </pc:sldChg>
      <pc:sldChg chg="modSp mod">
        <pc:chgData name="Stoltz, Rebecca (EHS)" userId="23be6598-0527-4268-bfdf-eadaf177c25a" providerId="ADAL" clId="{69C89118-BD15-4C55-8960-9DE4CE193734}" dt="2024-02-01T21:11:10.157" v="718" actId="20577"/>
        <pc:sldMkLst>
          <pc:docMk/>
          <pc:sldMk cId="2889777357" sldId="2437"/>
        </pc:sldMkLst>
        <pc:spChg chg="mod">
          <ac:chgData name="Stoltz, Rebecca (EHS)" userId="23be6598-0527-4268-bfdf-eadaf177c25a" providerId="ADAL" clId="{69C89118-BD15-4C55-8960-9DE4CE193734}" dt="2024-02-01T21:11:10.157" v="718" actId="20577"/>
          <ac:spMkLst>
            <pc:docMk/>
            <pc:sldMk cId="2889777357" sldId="2437"/>
            <ac:spMk id="3" creationId="{E67E197E-CD4C-E339-A8CD-317F18FF6565}"/>
          </ac:spMkLst>
        </pc:spChg>
      </pc:sldChg>
      <pc:sldChg chg="addSp modSp mod">
        <pc:chgData name="Stoltz, Rebecca (EHS)" userId="23be6598-0527-4268-bfdf-eadaf177c25a" providerId="ADAL" clId="{69C89118-BD15-4C55-8960-9DE4CE193734}" dt="2024-02-01T21:14:44.065" v="893" actId="1036"/>
        <pc:sldMkLst>
          <pc:docMk/>
          <pc:sldMk cId="3154653712" sldId="3887"/>
        </pc:sldMkLst>
        <pc:spChg chg="add mod">
          <ac:chgData name="Stoltz, Rebecca (EHS)" userId="23be6598-0527-4268-bfdf-eadaf177c25a" providerId="ADAL" clId="{69C89118-BD15-4C55-8960-9DE4CE193734}" dt="2024-02-01T21:14:44.065" v="893" actId="1036"/>
          <ac:spMkLst>
            <pc:docMk/>
            <pc:sldMk cId="3154653712" sldId="3887"/>
            <ac:spMk id="3" creationId="{CE3A0249-BB66-6EE4-7DEC-64ECCA9CA4AF}"/>
          </ac:spMkLst>
        </pc:spChg>
      </pc:sldChg>
      <pc:sldChg chg="modSp mod">
        <pc:chgData name="Stoltz, Rebecca (EHS)" userId="23be6598-0527-4268-bfdf-eadaf177c25a" providerId="ADAL" clId="{69C89118-BD15-4C55-8960-9DE4CE193734}" dt="2024-02-01T19:45:02.814" v="335" actId="20577"/>
        <pc:sldMkLst>
          <pc:docMk/>
          <pc:sldMk cId="4158749949" sldId="3894"/>
        </pc:sldMkLst>
        <pc:spChg chg="mod">
          <ac:chgData name="Stoltz, Rebecca (EHS)" userId="23be6598-0527-4268-bfdf-eadaf177c25a" providerId="ADAL" clId="{69C89118-BD15-4C55-8960-9DE4CE193734}" dt="2024-02-01T19:45:02.814" v="335" actId="20577"/>
          <ac:spMkLst>
            <pc:docMk/>
            <pc:sldMk cId="4158749949" sldId="3894"/>
            <ac:spMk id="4" creationId="{EB1D3693-44F1-4F73-8CE6-3E1E6FCE8142}"/>
          </ac:spMkLst>
        </pc:spChg>
      </pc:sldChg>
      <pc:sldChg chg="addSp modSp mod">
        <pc:chgData name="Stoltz, Rebecca (EHS)" userId="23be6598-0527-4268-bfdf-eadaf177c25a" providerId="ADAL" clId="{69C89118-BD15-4C55-8960-9DE4CE193734}" dt="2024-02-01T21:14:54.179" v="896" actId="1036"/>
        <pc:sldMkLst>
          <pc:docMk/>
          <pc:sldMk cId="1226355078" sldId="3895"/>
        </pc:sldMkLst>
        <pc:spChg chg="add mod">
          <ac:chgData name="Stoltz, Rebecca (EHS)" userId="23be6598-0527-4268-bfdf-eadaf177c25a" providerId="ADAL" clId="{69C89118-BD15-4C55-8960-9DE4CE193734}" dt="2024-02-01T21:14:54.179" v="896" actId="1036"/>
          <ac:spMkLst>
            <pc:docMk/>
            <pc:sldMk cId="1226355078" sldId="3895"/>
            <ac:spMk id="3" creationId="{C53719D7-4945-3870-6F7C-1F13954A9829}"/>
          </ac:spMkLst>
        </pc:spChg>
      </pc:sldChg>
      <pc:sldChg chg="addSp delSp modSp mod">
        <pc:chgData name="Stoltz, Rebecca (EHS)" userId="23be6598-0527-4268-bfdf-eadaf177c25a" providerId="ADAL" clId="{69C89118-BD15-4C55-8960-9DE4CE193734}" dt="2024-02-01T21:11:38.699" v="782" actId="20577"/>
        <pc:sldMkLst>
          <pc:docMk/>
          <pc:sldMk cId="3352776483" sldId="3896"/>
        </pc:sldMkLst>
        <pc:spChg chg="add del">
          <ac:chgData name="Stoltz, Rebecca (EHS)" userId="23be6598-0527-4268-bfdf-eadaf177c25a" providerId="ADAL" clId="{69C89118-BD15-4C55-8960-9DE4CE193734}" dt="2024-02-01T21:11:18.591" v="723" actId="22"/>
          <ac:spMkLst>
            <pc:docMk/>
            <pc:sldMk cId="3352776483" sldId="3896"/>
            <ac:spMk id="5" creationId="{F623C606-E46E-D771-7FA1-4E477AF80F0F}"/>
          </ac:spMkLst>
        </pc:spChg>
        <pc:spChg chg="mod">
          <ac:chgData name="Stoltz, Rebecca (EHS)" userId="23be6598-0527-4268-bfdf-eadaf177c25a" providerId="ADAL" clId="{69C89118-BD15-4C55-8960-9DE4CE193734}" dt="2024-02-01T21:11:16.558" v="721"/>
          <ac:spMkLst>
            <pc:docMk/>
            <pc:sldMk cId="3352776483" sldId="3896"/>
            <ac:spMk id="9" creationId="{928E4E8F-B29B-7FC6-35A4-A59FFC3DE534}"/>
          </ac:spMkLst>
        </pc:spChg>
        <pc:spChg chg="add mod">
          <ac:chgData name="Stoltz, Rebecca (EHS)" userId="23be6598-0527-4268-bfdf-eadaf177c25a" providerId="ADAL" clId="{69C89118-BD15-4C55-8960-9DE4CE193734}" dt="2024-02-01T21:11:38.699" v="782" actId="20577"/>
          <ac:spMkLst>
            <pc:docMk/>
            <pc:sldMk cId="3352776483" sldId="3896"/>
            <ac:spMk id="10" creationId="{3EEA8BBA-FA61-78AD-2A7F-8009924BE9B8}"/>
          </ac:spMkLst>
        </pc:spChg>
      </pc:sldChg>
      <pc:sldChg chg="addSp modSp mod">
        <pc:chgData name="Stoltz, Rebecca (EHS)" userId="23be6598-0527-4268-bfdf-eadaf177c25a" providerId="ADAL" clId="{69C89118-BD15-4C55-8960-9DE4CE193734}" dt="2024-02-01T21:12:14.873" v="821" actId="1036"/>
        <pc:sldMkLst>
          <pc:docMk/>
          <pc:sldMk cId="1833815868" sldId="3897"/>
        </pc:sldMkLst>
        <pc:spChg chg="add mod">
          <ac:chgData name="Stoltz, Rebecca (EHS)" userId="23be6598-0527-4268-bfdf-eadaf177c25a" providerId="ADAL" clId="{69C89118-BD15-4C55-8960-9DE4CE193734}" dt="2024-02-01T21:12:14.873" v="821" actId="1036"/>
          <ac:spMkLst>
            <pc:docMk/>
            <pc:sldMk cId="1833815868" sldId="3897"/>
            <ac:spMk id="3" creationId="{870B6BBA-C07D-25E4-0105-E94ED3545C6E}"/>
          </ac:spMkLst>
        </pc:spChg>
      </pc:sldChg>
      <pc:sldChg chg="addSp modSp mod">
        <pc:chgData name="Stoltz, Rebecca (EHS)" userId="23be6598-0527-4268-bfdf-eadaf177c25a" providerId="ADAL" clId="{69C89118-BD15-4C55-8960-9DE4CE193734}" dt="2024-02-01T21:12:22.307" v="835" actId="1036"/>
        <pc:sldMkLst>
          <pc:docMk/>
          <pc:sldMk cId="55581106" sldId="3898"/>
        </pc:sldMkLst>
        <pc:spChg chg="add mod">
          <ac:chgData name="Stoltz, Rebecca (EHS)" userId="23be6598-0527-4268-bfdf-eadaf177c25a" providerId="ADAL" clId="{69C89118-BD15-4C55-8960-9DE4CE193734}" dt="2024-02-01T21:12:22.307" v="835" actId="1036"/>
          <ac:spMkLst>
            <pc:docMk/>
            <pc:sldMk cId="55581106" sldId="3898"/>
            <ac:spMk id="3" creationId="{FBDDCC40-62B8-C756-CFEF-BFAC691A0C73}"/>
          </ac:spMkLst>
        </pc:spChg>
      </pc:sldChg>
      <pc:sldChg chg="addSp modSp mod">
        <pc:chgData name="Stoltz, Rebecca (EHS)" userId="23be6598-0527-4268-bfdf-eadaf177c25a" providerId="ADAL" clId="{69C89118-BD15-4C55-8960-9DE4CE193734}" dt="2024-02-01T21:14:26.436" v="890" actId="1036"/>
        <pc:sldMkLst>
          <pc:docMk/>
          <pc:sldMk cId="3506492367" sldId="3899"/>
        </pc:sldMkLst>
        <pc:spChg chg="add mod">
          <ac:chgData name="Stoltz, Rebecca (EHS)" userId="23be6598-0527-4268-bfdf-eadaf177c25a" providerId="ADAL" clId="{69C89118-BD15-4C55-8960-9DE4CE193734}" dt="2024-02-01T21:14:26.436" v="890" actId="1036"/>
          <ac:spMkLst>
            <pc:docMk/>
            <pc:sldMk cId="3506492367" sldId="3899"/>
            <ac:spMk id="3" creationId="{D194552B-4897-5504-685C-1FA29613DF0C}"/>
          </ac:spMkLst>
        </pc:spChg>
      </pc:sldChg>
      <pc:sldChg chg="addSp modSp mod">
        <pc:chgData name="Stoltz, Rebecca (EHS)" userId="23be6598-0527-4268-bfdf-eadaf177c25a" providerId="ADAL" clId="{69C89118-BD15-4C55-8960-9DE4CE193734}" dt="2024-02-01T21:12:41.299" v="869" actId="1036"/>
        <pc:sldMkLst>
          <pc:docMk/>
          <pc:sldMk cId="3924223975" sldId="3900"/>
        </pc:sldMkLst>
        <pc:spChg chg="add mod">
          <ac:chgData name="Stoltz, Rebecca (EHS)" userId="23be6598-0527-4268-bfdf-eadaf177c25a" providerId="ADAL" clId="{69C89118-BD15-4C55-8960-9DE4CE193734}" dt="2024-02-01T21:12:41.299" v="869" actId="1036"/>
          <ac:spMkLst>
            <pc:docMk/>
            <pc:sldMk cId="3924223975" sldId="3900"/>
            <ac:spMk id="3" creationId="{A472AD40-76CB-DEFA-473C-58DDCF860A5A}"/>
          </ac:spMkLst>
        </pc:spChg>
      </pc:sldChg>
      <pc:sldChg chg="modSp mod">
        <pc:chgData name="Stoltz, Rebecca (EHS)" userId="23be6598-0527-4268-bfdf-eadaf177c25a" providerId="ADAL" clId="{69C89118-BD15-4C55-8960-9DE4CE193734}" dt="2024-02-01T19:07:43.912" v="306" actId="20577"/>
        <pc:sldMkLst>
          <pc:docMk/>
          <pc:sldMk cId="1289665668" sldId="3905"/>
        </pc:sldMkLst>
        <pc:spChg chg="mod">
          <ac:chgData name="Stoltz, Rebecca (EHS)" userId="23be6598-0527-4268-bfdf-eadaf177c25a" providerId="ADAL" clId="{69C89118-BD15-4C55-8960-9DE4CE193734}" dt="2024-02-01T19:07:43.912" v="306" actId="20577"/>
          <ac:spMkLst>
            <pc:docMk/>
            <pc:sldMk cId="1289665668" sldId="3905"/>
            <ac:spMk id="4" creationId="{EB1D3693-44F1-4F73-8CE6-3E1E6FCE8142}"/>
          </ac:spMkLst>
        </pc:spChg>
      </pc:sldChg>
      <pc:sldChg chg="modSp mod delCm">
        <pc:chgData name="Stoltz, Rebecca (EHS)" userId="23be6598-0527-4268-bfdf-eadaf177c25a" providerId="ADAL" clId="{69C89118-BD15-4C55-8960-9DE4CE193734}" dt="2024-01-31T18:57:07.162" v="305" actId="20577"/>
        <pc:sldMkLst>
          <pc:docMk/>
          <pc:sldMk cId="2745551522" sldId="3913"/>
        </pc:sldMkLst>
        <pc:spChg chg="mod">
          <ac:chgData name="Stoltz, Rebecca (EHS)" userId="23be6598-0527-4268-bfdf-eadaf177c25a" providerId="ADAL" clId="{69C89118-BD15-4C55-8960-9DE4CE193734}" dt="2024-01-31T18:55:23.043" v="303" actId="20577"/>
          <ac:spMkLst>
            <pc:docMk/>
            <pc:sldMk cId="2745551522" sldId="3913"/>
            <ac:spMk id="2" creationId="{00000000-0000-0000-0000-000000000000}"/>
          </ac:spMkLst>
        </pc:spChg>
        <pc:spChg chg="mod">
          <ac:chgData name="Stoltz, Rebecca (EHS)" userId="23be6598-0527-4268-bfdf-eadaf177c25a" providerId="ADAL" clId="{69C89118-BD15-4C55-8960-9DE4CE193734}" dt="2024-01-31T18:57:07.162" v="305" actId="20577"/>
          <ac:spMkLst>
            <pc:docMk/>
            <pc:sldMk cId="2745551522" sldId="3913"/>
            <ac:spMk id="4" creationId="{EB1D3693-44F1-4F73-8CE6-3E1E6FCE8142}"/>
          </ac:spMkLst>
        </pc:spChg>
        <pc:extLst>
          <p:ext xmlns:p="http://schemas.openxmlformats.org/presentationml/2006/main" uri="{D6D511B9-2390-475A-947B-AFAB55BFBCF1}">
            <pc226:cmChg xmlns:pc226="http://schemas.microsoft.com/office/powerpoint/2022/06/main/command" chg="del">
              <pc226:chgData name="Stoltz, Rebecca (EHS)" userId="23be6598-0527-4268-bfdf-eadaf177c25a" providerId="ADAL" clId="{69C89118-BD15-4C55-8960-9DE4CE193734}" dt="2024-01-31T18:44:22.253" v="251"/>
              <pc2:cmMkLst xmlns:pc2="http://schemas.microsoft.com/office/powerpoint/2019/9/main/command">
                <pc:docMk/>
                <pc:sldMk cId="2745551522" sldId="3913"/>
                <pc2:cmMk id="{E35F30AA-1F4C-4C5F-8980-0B7F4707B70E}"/>
              </pc2:cmMkLst>
            </pc226:cmChg>
          </p:ext>
        </pc:extLst>
      </pc:sldChg>
      <pc:sldChg chg="modSp mod">
        <pc:chgData name="Stoltz, Rebecca (EHS)" userId="23be6598-0527-4268-bfdf-eadaf177c25a" providerId="ADAL" clId="{69C89118-BD15-4C55-8960-9DE4CE193734}" dt="2024-02-01T19:43:56.188" v="311" actId="20577"/>
        <pc:sldMkLst>
          <pc:docMk/>
          <pc:sldMk cId="1096260628" sldId="3916"/>
        </pc:sldMkLst>
        <pc:spChg chg="mod">
          <ac:chgData name="Stoltz, Rebecca (EHS)" userId="23be6598-0527-4268-bfdf-eadaf177c25a" providerId="ADAL" clId="{69C89118-BD15-4C55-8960-9DE4CE193734}" dt="2024-02-01T19:43:56.188" v="311" actId="20577"/>
          <ac:spMkLst>
            <pc:docMk/>
            <pc:sldMk cId="1096260628" sldId="3916"/>
            <ac:spMk id="4" creationId="{EB1D3693-44F1-4F73-8CE6-3E1E6FCE8142}"/>
          </ac:spMkLst>
        </pc:spChg>
      </pc:sldChg>
      <pc:sldChg chg="modSp mod">
        <pc:chgData name="Stoltz, Rebecca (EHS)" userId="23be6598-0527-4268-bfdf-eadaf177c25a" providerId="ADAL" clId="{69C89118-BD15-4C55-8960-9DE4CE193734}" dt="2024-01-31T18:53:49.809" v="268" actId="207"/>
        <pc:sldMkLst>
          <pc:docMk/>
          <pc:sldMk cId="2629711135" sldId="3918"/>
        </pc:sldMkLst>
        <pc:spChg chg="mod">
          <ac:chgData name="Stoltz, Rebecca (EHS)" userId="23be6598-0527-4268-bfdf-eadaf177c25a" providerId="ADAL" clId="{69C89118-BD15-4C55-8960-9DE4CE193734}" dt="2024-01-31T18:53:49.809" v="268" actId="207"/>
          <ac:spMkLst>
            <pc:docMk/>
            <pc:sldMk cId="2629711135" sldId="3918"/>
            <ac:spMk id="2" creationId="{00000000-0000-0000-0000-000000000000}"/>
          </ac:spMkLst>
        </pc:spChg>
        <pc:spChg chg="mod">
          <ac:chgData name="Stoltz, Rebecca (EHS)" userId="23be6598-0527-4268-bfdf-eadaf177c25a" providerId="ADAL" clId="{69C89118-BD15-4C55-8960-9DE4CE193734}" dt="2024-01-31T18:53:32.935" v="267" actId="207"/>
          <ac:spMkLst>
            <pc:docMk/>
            <pc:sldMk cId="2629711135" sldId="3918"/>
            <ac:spMk id="4" creationId="{EB1D3693-44F1-4F73-8CE6-3E1E6FCE8142}"/>
          </ac:spMkLst>
        </pc:spChg>
      </pc:sldChg>
      <pc:sldChg chg="addSp delSp mod">
        <pc:chgData name="Stoltz, Rebecca (EHS)" userId="23be6598-0527-4268-bfdf-eadaf177c25a" providerId="ADAL" clId="{69C89118-BD15-4C55-8960-9DE4CE193734}" dt="2024-01-31T18:45:35.212" v="254" actId="22"/>
        <pc:sldMkLst>
          <pc:docMk/>
          <pc:sldMk cId="1362930427" sldId="3933"/>
        </pc:sldMkLst>
        <pc:picChg chg="del">
          <ac:chgData name="Stoltz, Rebecca (EHS)" userId="23be6598-0527-4268-bfdf-eadaf177c25a" providerId="ADAL" clId="{69C89118-BD15-4C55-8960-9DE4CE193734}" dt="2024-01-31T18:45:34.440" v="253" actId="478"/>
          <ac:picMkLst>
            <pc:docMk/>
            <pc:sldMk cId="1362930427" sldId="3933"/>
            <ac:picMk id="6" creationId="{E9D5C44D-1BAD-BFEF-B70D-0BC3360179D0}"/>
          </ac:picMkLst>
        </pc:picChg>
        <pc:picChg chg="add">
          <ac:chgData name="Stoltz, Rebecca (EHS)" userId="23be6598-0527-4268-bfdf-eadaf177c25a" providerId="ADAL" clId="{69C89118-BD15-4C55-8960-9DE4CE193734}" dt="2024-01-31T18:45:35.212" v="254" actId="22"/>
          <ac:picMkLst>
            <pc:docMk/>
            <pc:sldMk cId="1362930427" sldId="3933"/>
            <ac:picMk id="7" creationId="{CF69834B-F439-3E9E-D21D-2E706DB34D1D}"/>
          </ac:picMkLst>
        </pc:picChg>
      </pc:sldChg>
      <pc:sldChg chg="addSp delSp modSp add mod">
        <pc:chgData name="Stoltz, Rebecca (EHS)" userId="23be6598-0527-4268-bfdf-eadaf177c25a" providerId="ADAL" clId="{69C89118-BD15-4C55-8960-9DE4CE193734}" dt="2024-02-01T21:10:28.073" v="671" actId="20577"/>
        <pc:sldMkLst>
          <pc:docMk/>
          <pc:sldMk cId="2581148829" sldId="3935"/>
        </pc:sldMkLst>
        <pc:spChg chg="mod">
          <ac:chgData name="Stoltz, Rebecca (EHS)" userId="23be6598-0527-4268-bfdf-eadaf177c25a" providerId="ADAL" clId="{69C89118-BD15-4C55-8960-9DE4CE193734}" dt="2024-02-01T20:47:13.406" v="350" actId="20577"/>
          <ac:spMkLst>
            <pc:docMk/>
            <pc:sldMk cId="2581148829" sldId="3935"/>
            <ac:spMk id="2" creationId="{00000000-0000-0000-0000-000000000000}"/>
          </ac:spMkLst>
        </pc:spChg>
        <pc:spChg chg="mod">
          <ac:chgData name="Stoltz, Rebecca (EHS)" userId="23be6598-0527-4268-bfdf-eadaf177c25a" providerId="ADAL" clId="{69C89118-BD15-4C55-8960-9DE4CE193734}" dt="2024-02-01T21:06:50.847" v="575" actId="1076"/>
          <ac:spMkLst>
            <pc:docMk/>
            <pc:sldMk cId="2581148829" sldId="3935"/>
            <ac:spMk id="4" creationId="{EB1D3693-44F1-4F73-8CE6-3E1E6FCE8142}"/>
          </ac:spMkLst>
        </pc:spChg>
        <pc:graphicFrameChg chg="add del">
          <ac:chgData name="Stoltz, Rebecca (EHS)" userId="23be6598-0527-4268-bfdf-eadaf177c25a" providerId="ADAL" clId="{69C89118-BD15-4C55-8960-9DE4CE193734}" dt="2024-02-01T21:06:34.737" v="562" actId="3680"/>
          <ac:graphicFrameMkLst>
            <pc:docMk/>
            <pc:sldMk cId="2581148829" sldId="3935"/>
            <ac:graphicFrameMk id="6" creationId="{FAC2AFB0-E04F-41F5-7B7C-C3A753B60794}"/>
          </ac:graphicFrameMkLst>
        </pc:graphicFrameChg>
        <pc:graphicFrameChg chg="add mod modGraphic">
          <ac:chgData name="Stoltz, Rebecca (EHS)" userId="23be6598-0527-4268-bfdf-eadaf177c25a" providerId="ADAL" clId="{69C89118-BD15-4C55-8960-9DE4CE193734}" dt="2024-02-01T21:10:28.073" v="671" actId="20577"/>
          <ac:graphicFrameMkLst>
            <pc:docMk/>
            <pc:sldMk cId="2581148829" sldId="3935"/>
            <ac:graphicFrameMk id="7" creationId="{66E58B5A-DA3A-02DE-0E33-9C8582CA5A02}"/>
          </ac:graphicFrameMkLst>
        </pc:graphicFrameChg>
      </pc:sldChg>
      <pc:sldChg chg="modSp add mod">
        <pc:chgData name="Stoltz, Rebecca (EHS)" userId="23be6598-0527-4268-bfdf-eadaf177c25a" providerId="ADAL" clId="{69C89118-BD15-4C55-8960-9DE4CE193734}" dt="2024-02-01T21:13:44.920" v="886" actId="1035"/>
        <pc:sldMkLst>
          <pc:docMk/>
          <pc:sldMk cId="2828545233" sldId="3936"/>
        </pc:sldMkLst>
        <pc:spChg chg="mod">
          <ac:chgData name="Stoltz, Rebecca (EHS)" userId="23be6598-0527-4268-bfdf-eadaf177c25a" providerId="ADAL" clId="{69C89118-BD15-4C55-8960-9DE4CE193734}" dt="2024-02-01T21:13:44.920" v="886" actId="1035"/>
          <ac:spMkLst>
            <pc:docMk/>
            <pc:sldMk cId="2828545233" sldId="3936"/>
            <ac:spMk id="3" creationId="{A472AD40-76CB-DEFA-473C-58DDCF860A5A}"/>
          </ac:spMkLst>
        </pc:spChg>
        <pc:spChg chg="mod">
          <ac:chgData name="Stoltz, Rebecca (EHS)" userId="23be6598-0527-4268-bfdf-eadaf177c25a" providerId="ADAL" clId="{69C89118-BD15-4C55-8960-9DE4CE193734}" dt="2024-02-01T21:13:05.904" v="872" actId="207"/>
          <ac:spMkLst>
            <pc:docMk/>
            <pc:sldMk cId="2828545233" sldId="3936"/>
            <ac:spMk id="9" creationId="{928E4E8F-B29B-7FC6-35A4-A59FFC3DE534}"/>
          </ac:spMkLst>
        </pc:spChg>
      </pc:sldChg>
    </pc:docChg>
  </pc:docChgLst>
  <pc:docChgLst>
    <pc:chgData name="Stoltz, Rebecca (EHS)" userId="23be6598-0527-4268-bfdf-eadaf177c25a" providerId="ADAL" clId="{4F25F912-4E4A-44FD-A484-853EC686BB65}"/>
    <pc:docChg chg="undo custSel addSld delSld modSld modMainMaster">
      <pc:chgData name="Stoltz, Rebecca (EHS)" userId="23be6598-0527-4268-bfdf-eadaf177c25a" providerId="ADAL" clId="{4F25F912-4E4A-44FD-A484-853EC686BB65}" dt="2024-02-20T21:47:50.579" v="4813" actId="255"/>
      <pc:docMkLst>
        <pc:docMk/>
      </pc:docMkLst>
      <pc:sldChg chg="modSp mod">
        <pc:chgData name="Stoltz, Rebecca (EHS)" userId="23be6598-0527-4268-bfdf-eadaf177c25a" providerId="ADAL" clId="{4F25F912-4E4A-44FD-A484-853EC686BB65}" dt="2024-02-20T21:34:20.609" v="4772" actId="20577"/>
        <pc:sldMkLst>
          <pc:docMk/>
          <pc:sldMk cId="2537078521" sldId="257"/>
        </pc:sldMkLst>
        <pc:spChg chg="mod">
          <ac:chgData name="Stoltz, Rebecca (EHS)" userId="23be6598-0527-4268-bfdf-eadaf177c25a" providerId="ADAL" clId="{4F25F912-4E4A-44FD-A484-853EC686BB65}" dt="2024-02-20T21:34:20.609" v="4772" actId="20577"/>
          <ac:spMkLst>
            <pc:docMk/>
            <pc:sldMk cId="2537078521" sldId="257"/>
            <ac:spMk id="2" creationId="{00000000-0000-0000-0000-000000000000}"/>
          </ac:spMkLst>
        </pc:spChg>
      </pc:sldChg>
      <pc:sldChg chg="modSp mod">
        <pc:chgData name="Stoltz, Rebecca (EHS)" userId="23be6598-0527-4268-bfdf-eadaf177c25a" providerId="ADAL" clId="{4F25F912-4E4A-44FD-A484-853EC686BB65}" dt="2024-02-20T21:32:05.770" v="4402" actId="1038"/>
        <pc:sldMkLst>
          <pc:docMk/>
          <pc:sldMk cId="596861214" sldId="258"/>
        </pc:sldMkLst>
        <pc:spChg chg="mod">
          <ac:chgData name="Stoltz, Rebecca (EHS)" userId="23be6598-0527-4268-bfdf-eadaf177c25a" providerId="ADAL" clId="{4F25F912-4E4A-44FD-A484-853EC686BB65}" dt="2024-02-20T21:32:05.770" v="4402" actId="1038"/>
          <ac:spMkLst>
            <pc:docMk/>
            <pc:sldMk cId="596861214" sldId="258"/>
            <ac:spMk id="4" creationId="{EB1D3693-44F1-4F73-8CE6-3E1E6FCE8142}"/>
          </ac:spMkLst>
        </pc:spChg>
      </pc:sldChg>
      <pc:sldChg chg="modSp mod">
        <pc:chgData name="Stoltz, Rebecca (EHS)" userId="23be6598-0527-4268-bfdf-eadaf177c25a" providerId="ADAL" clId="{4F25F912-4E4A-44FD-A484-853EC686BB65}" dt="2024-02-20T21:42:34.701" v="4797"/>
        <pc:sldMkLst>
          <pc:docMk/>
          <pc:sldMk cId="1226355078" sldId="3895"/>
        </pc:sldMkLst>
        <pc:spChg chg="mod">
          <ac:chgData name="Stoltz, Rebecca (EHS)" userId="23be6598-0527-4268-bfdf-eadaf177c25a" providerId="ADAL" clId="{4F25F912-4E4A-44FD-A484-853EC686BB65}" dt="2024-02-20T21:41:56.006" v="4780" actId="1035"/>
          <ac:spMkLst>
            <pc:docMk/>
            <pc:sldMk cId="1226355078" sldId="3895"/>
            <ac:spMk id="3" creationId="{C53719D7-4945-3870-6F7C-1F13954A9829}"/>
          </ac:spMkLst>
        </pc:spChg>
        <pc:spChg chg="mod modVis">
          <ac:chgData name="Stoltz, Rebecca (EHS)" userId="23be6598-0527-4268-bfdf-eadaf177c25a" providerId="ADAL" clId="{4F25F912-4E4A-44FD-A484-853EC686BB65}" dt="2024-02-20T21:42:04.034" v="4782" actId="14429"/>
          <ac:spMkLst>
            <pc:docMk/>
            <pc:sldMk cId="1226355078" sldId="3895"/>
            <ac:spMk id="6" creationId="{B38E7E22-9A12-4D70-B3B0-DAE6F6055BC9}"/>
          </ac:spMkLst>
        </pc:spChg>
        <pc:spChg chg="ord">
          <ac:chgData name="Stoltz, Rebecca (EHS)" userId="23be6598-0527-4268-bfdf-eadaf177c25a" providerId="ADAL" clId="{4F25F912-4E4A-44FD-A484-853EC686BB65}" dt="2024-02-20T21:42:34.701" v="4797"/>
          <ac:spMkLst>
            <pc:docMk/>
            <pc:sldMk cId="1226355078" sldId="3895"/>
            <ac:spMk id="15" creationId="{6AF5BD85-8470-4772-8163-C14B4260D939}"/>
          </ac:spMkLst>
        </pc:spChg>
        <pc:graphicFrameChg chg="mod modVis">
          <ac:chgData name="Stoltz, Rebecca (EHS)" userId="23be6598-0527-4268-bfdf-eadaf177c25a" providerId="ADAL" clId="{4F25F912-4E4A-44FD-A484-853EC686BB65}" dt="2024-02-20T21:42:00.386" v="4781" actId="14429"/>
          <ac:graphicFrameMkLst>
            <pc:docMk/>
            <pc:sldMk cId="1226355078" sldId="3895"/>
            <ac:graphicFrameMk id="7" creationId="{D1258BB7-FD13-4221-8B54-F9F6C2277013}"/>
          </ac:graphicFrameMkLst>
        </pc:graphicFrameChg>
      </pc:sldChg>
      <pc:sldChg chg="modSp mod">
        <pc:chgData name="Stoltz, Rebecca (EHS)" userId="23be6598-0527-4268-bfdf-eadaf177c25a" providerId="ADAL" clId="{4F25F912-4E4A-44FD-A484-853EC686BB65}" dt="2024-02-20T21:32:53.184" v="4771" actId="1037"/>
        <pc:sldMkLst>
          <pc:docMk/>
          <pc:sldMk cId="83267173" sldId="3902"/>
        </pc:sldMkLst>
        <pc:spChg chg="mod">
          <ac:chgData name="Stoltz, Rebecca (EHS)" userId="23be6598-0527-4268-bfdf-eadaf177c25a" providerId="ADAL" clId="{4F25F912-4E4A-44FD-A484-853EC686BB65}" dt="2024-02-20T21:32:53.184" v="4771" actId="1037"/>
          <ac:spMkLst>
            <pc:docMk/>
            <pc:sldMk cId="83267173" sldId="3902"/>
            <ac:spMk id="4" creationId="{EB1D3693-44F1-4F73-8CE6-3E1E6FCE8142}"/>
          </ac:spMkLst>
        </pc:spChg>
      </pc:sldChg>
      <pc:sldChg chg="modSp mod">
        <pc:chgData name="Stoltz, Rebecca (EHS)" userId="23be6598-0527-4268-bfdf-eadaf177c25a" providerId="ADAL" clId="{4F25F912-4E4A-44FD-A484-853EC686BB65}" dt="2024-02-14T23:12:55.959" v="4316" actId="1038"/>
        <pc:sldMkLst>
          <pc:docMk/>
          <pc:sldMk cId="591854377" sldId="3904"/>
        </pc:sldMkLst>
        <pc:spChg chg="mod">
          <ac:chgData name="Stoltz, Rebecca (EHS)" userId="23be6598-0527-4268-bfdf-eadaf177c25a" providerId="ADAL" clId="{4F25F912-4E4A-44FD-A484-853EC686BB65}" dt="2024-02-14T23:12:55.959" v="4316" actId="1038"/>
          <ac:spMkLst>
            <pc:docMk/>
            <pc:sldMk cId="591854377" sldId="3904"/>
            <ac:spMk id="22" creationId="{00000000-0000-0000-0000-000000000000}"/>
          </ac:spMkLst>
        </pc:spChg>
      </pc:sldChg>
      <pc:sldChg chg="modSp mod">
        <pc:chgData name="Stoltz, Rebecca (EHS)" userId="23be6598-0527-4268-bfdf-eadaf177c25a" providerId="ADAL" clId="{4F25F912-4E4A-44FD-A484-853EC686BB65}" dt="2024-02-14T22:00:07.679" v="4244" actId="20577"/>
        <pc:sldMkLst>
          <pc:docMk/>
          <pc:sldMk cId="2745551522" sldId="3913"/>
        </pc:sldMkLst>
        <pc:spChg chg="mod">
          <ac:chgData name="Stoltz, Rebecca (EHS)" userId="23be6598-0527-4268-bfdf-eadaf177c25a" providerId="ADAL" clId="{4F25F912-4E4A-44FD-A484-853EC686BB65}" dt="2024-02-14T22:00:07.679" v="4244" actId="20577"/>
          <ac:spMkLst>
            <pc:docMk/>
            <pc:sldMk cId="2745551522" sldId="3913"/>
            <ac:spMk id="2" creationId="{00000000-0000-0000-0000-000000000000}"/>
          </ac:spMkLst>
        </pc:spChg>
        <pc:spChg chg="mod">
          <ac:chgData name="Stoltz, Rebecca (EHS)" userId="23be6598-0527-4268-bfdf-eadaf177c25a" providerId="ADAL" clId="{4F25F912-4E4A-44FD-A484-853EC686BB65}" dt="2024-02-14T21:59:58.021" v="4222" actId="14100"/>
          <ac:spMkLst>
            <pc:docMk/>
            <pc:sldMk cId="2745551522" sldId="3913"/>
            <ac:spMk id="4" creationId="{EB1D3693-44F1-4F73-8CE6-3E1E6FCE8142}"/>
          </ac:spMkLst>
        </pc:spChg>
      </pc:sldChg>
      <pc:sldChg chg="modSp mod">
        <pc:chgData name="Stoltz, Rebecca (EHS)" userId="23be6598-0527-4268-bfdf-eadaf177c25a" providerId="ADAL" clId="{4F25F912-4E4A-44FD-A484-853EC686BB65}" dt="2024-02-20T21:32:14.387" v="4503" actId="1038"/>
        <pc:sldMkLst>
          <pc:docMk/>
          <pc:sldMk cId="3430025487" sldId="3917"/>
        </pc:sldMkLst>
        <pc:spChg chg="mod">
          <ac:chgData name="Stoltz, Rebecca (EHS)" userId="23be6598-0527-4268-bfdf-eadaf177c25a" providerId="ADAL" clId="{4F25F912-4E4A-44FD-A484-853EC686BB65}" dt="2024-02-20T21:32:14.387" v="4503" actId="1038"/>
          <ac:spMkLst>
            <pc:docMk/>
            <pc:sldMk cId="3430025487" sldId="3917"/>
            <ac:spMk id="4" creationId="{EB1D3693-44F1-4F73-8CE6-3E1E6FCE8142}"/>
          </ac:spMkLst>
        </pc:spChg>
      </pc:sldChg>
      <pc:sldChg chg="modSp mod">
        <pc:chgData name="Stoltz, Rebecca (EHS)" userId="23be6598-0527-4268-bfdf-eadaf177c25a" providerId="ADAL" clId="{4F25F912-4E4A-44FD-A484-853EC686BB65}" dt="2024-02-20T21:45:33.311" v="4807" actId="14100"/>
        <pc:sldMkLst>
          <pc:docMk/>
          <pc:sldMk cId="2629711135" sldId="3918"/>
        </pc:sldMkLst>
        <pc:spChg chg="mod">
          <ac:chgData name="Stoltz, Rebecca (EHS)" userId="23be6598-0527-4268-bfdf-eadaf177c25a" providerId="ADAL" clId="{4F25F912-4E4A-44FD-A484-853EC686BB65}" dt="2024-02-14T21:57:55.954" v="4211" actId="20577"/>
          <ac:spMkLst>
            <pc:docMk/>
            <pc:sldMk cId="2629711135" sldId="3918"/>
            <ac:spMk id="2" creationId="{00000000-0000-0000-0000-000000000000}"/>
          </ac:spMkLst>
        </pc:spChg>
        <pc:spChg chg="mod">
          <ac:chgData name="Stoltz, Rebecca (EHS)" userId="23be6598-0527-4268-bfdf-eadaf177c25a" providerId="ADAL" clId="{4F25F912-4E4A-44FD-A484-853EC686BB65}" dt="2024-02-20T21:45:33.311" v="4807" actId="14100"/>
          <ac:spMkLst>
            <pc:docMk/>
            <pc:sldMk cId="2629711135" sldId="3918"/>
            <ac:spMk id="4" creationId="{EB1D3693-44F1-4F73-8CE6-3E1E6FCE8142}"/>
          </ac:spMkLst>
        </pc:spChg>
      </pc:sldChg>
      <pc:sldChg chg="modSp mod">
        <pc:chgData name="Stoltz, Rebecca (EHS)" userId="23be6598-0527-4268-bfdf-eadaf177c25a" providerId="ADAL" clId="{4F25F912-4E4A-44FD-A484-853EC686BB65}" dt="2024-02-20T21:47:12.527" v="4811" actId="255"/>
        <pc:sldMkLst>
          <pc:docMk/>
          <pc:sldMk cId="908331215" sldId="3929"/>
        </pc:sldMkLst>
        <pc:spChg chg="mod">
          <ac:chgData name="Stoltz, Rebecca (EHS)" userId="23be6598-0527-4268-bfdf-eadaf177c25a" providerId="ADAL" clId="{4F25F912-4E4A-44FD-A484-853EC686BB65}" dt="2024-02-20T21:47:12.527" v="4811" actId="255"/>
          <ac:spMkLst>
            <pc:docMk/>
            <pc:sldMk cId="908331215" sldId="3929"/>
            <ac:spMk id="4" creationId="{EB1D3693-44F1-4F73-8CE6-3E1E6FCE8142}"/>
          </ac:spMkLst>
        </pc:spChg>
      </pc:sldChg>
      <pc:sldChg chg="modSp mod">
        <pc:chgData name="Stoltz, Rebecca (EHS)" userId="23be6598-0527-4268-bfdf-eadaf177c25a" providerId="ADAL" clId="{4F25F912-4E4A-44FD-A484-853EC686BB65}" dt="2024-02-20T21:47:50.579" v="4813" actId="255"/>
        <pc:sldMkLst>
          <pc:docMk/>
          <pc:sldMk cId="3139433521" sldId="3931"/>
        </pc:sldMkLst>
        <pc:spChg chg="mod">
          <ac:chgData name="Stoltz, Rebecca (EHS)" userId="23be6598-0527-4268-bfdf-eadaf177c25a" providerId="ADAL" clId="{4F25F912-4E4A-44FD-A484-853EC686BB65}" dt="2024-02-20T21:47:50.579" v="4813" actId="255"/>
          <ac:spMkLst>
            <pc:docMk/>
            <pc:sldMk cId="3139433521" sldId="3931"/>
            <ac:spMk id="4" creationId="{EB1D3693-44F1-4F73-8CE6-3E1E6FCE8142}"/>
          </ac:spMkLst>
        </pc:spChg>
      </pc:sldChg>
      <pc:sldChg chg="modSp add mod">
        <pc:chgData name="Stoltz, Rebecca (EHS)" userId="23be6598-0527-4268-bfdf-eadaf177c25a" providerId="ADAL" clId="{4F25F912-4E4A-44FD-A484-853EC686BB65}" dt="2024-02-20T21:32:24.513" v="4571" actId="1038"/>
        <pc:sldMkLst>
          <pc:docMk/>
          <pc:sldMk cId="2479275517" sldId="3937"/>
        </pc:sldMkLst>
        <pc:spChg chg="mod">
          <ac:chgData name="Stoltz, Rebecca (EHS)" userId="23be6598-0527-4268-bfdf-eadaf177c25a" providerId="ADAL" clId="{4F25F912-4E4A-44FD-A484-853EC686BB65}" dt="2024-02-14T19:55:28.589" v="7" actId="20577"/>
          <ac:spMkLst>
            <pc:docMk/>
            <pc:sldMk cId="2479275517" sldId="3937"/>
            <ac:spMk id="2" creationId="{00000000-0000-0000-0000-000000000000}"/>
          </ac:spMkLst>
        </pc:spChg>
        <pc:spChg chg="mod">
          <ac:chgData name="Stoltz, Rebecca (EHS)" userId="23be6598-0527-4268-bfdf-eadaf177c25a" providerId="ADAL" clId="{4F25F912-4E4A-44FD-A484-853EC686BB65}" dt="2024-02-20T21:32:24.513" v="4571" actId="1038"/>
          <ac:spMkLst>
            <pc:docMk/>
            <pc:sldMk cId="2479275517" sldId="3937"/>
            <ac:spMk id="4" creationId="{EB1D3693-44F1-4F73-8CE6-3E1E6FCE8142}"/>
          </ac:spMkLst>
        </pc:spChg>
      </pc:sldChg>
      <pc:sldChg chg="modSp add mod">
        <pc:chgData name="Stoltz, Rebecca (EHS)" userId="23be6598-0527-4268-bfdf-eadaf177c25a" providerId="ADAL" clId="{4F25F912-4E4A-44FD-A484-853EC686BB65}" dt="2024-02-20T21:45:46.737" v="4808" actId="14100"/>
        <pc:sldMkLst>
          <pc:docMk/>
          <pc:sldMk cId="1546795321" sldId="3938"/>
        </pc:sldMkLst>
        <pc:spChg chg="mod">
          <ac:chgData name="Stoltz, Rebecca (EHS)" userId="23be6598-0527-4268-bfdf-eadaf177c25a" providerId="ADAL" clId="{4F25F912-4E4A-44FD-A484-853EC686BB65}" dt="2024-02-14T21:50:34.600" v="3893" actId="20577"/>
          <ac:spMkLst>
            <pc:docMk/>
            <pc:sldMk cId="1546795321" sldId="3938"/>
            <ac:spMk id="2" creationId="{00000000-0000-0000-0000-000000000000}"/>
          </ac:spMkLst>
        </pc:spChg>
        <pc:spChg chg="mod">
          <ac:chgData name="Stoltz, Rebecca (EHS)" userId="23be6598-0527-4268-bfdf-eadaf177c25a" providerId="ADAL" clId="{4F25F912-4E4A-44FD-A484-853EC686BB65}" dt="2024-02-20T21:45:46.737" v="4808" actId="14100"/>
          <ac:spMkLst>
            <pc:docMk/>
            <pc:sldMk cId="1546795321" sldId="3938"/>
            <ac:spMk id="4" creationId="{EB1D3693-44F1-4F73-8CE6-3E1E6FCE8142}"/>
          </ac:spMkLst>
        </pc:spChg>
      </pc:sldChg>
      <pc:sldChg chg="add del">
        <pc:chgData name="Stoltz, Rebecca (EHS)" userId="23be6598-0527-4268-bfdf-eadaf177c25a" providerId="ADAL" clId="{4F25F912-4E4A-44FD-A484-853EC686BB65}" dt="2024-02-14T23:14:50.760" v="4317" actId="47"/>
        <pc:sldMkLst>
          <pc:docMk/>
          <pc:sldMk cId="370622088" sldId="3939"/>
        </pc:sldMkLst>
      </pc:sldChg>
      <pc:sldChg chg="modSp mod">
        <pc:chgData name="Stoltz, Rebecca (EHS)" userId="23be6598-0527-4268-bfdf-eadaf177c25a" providerId="ADAL" clId="{4F25F912-4E4A-44FD-A484-853EC686BB65}" dt="2024-02-14T22:00:12.698" v="4256" actId="20577"/>
        <pc:sldMkLst>
          <pc:docMk/>
          <pc:sldMk cId="1429019114" sldId="3940"/>
        </pc:sldMkLst>
        <pc:spChg chg="mod">
          <ac:chgData name="Stoltz, Rebecca (EHS)" userId="23be6598-0527-4268-bfdf-eadaf177c25a" providerId="ADAL" clId="{4F25F912-4E4A-44FD-A484-853EC686BB65}" dt="2024-02-14T22:00:12.698" v="4256" actId="20577"/>
          <ac:spMkLst>
            <pc:docMk/>
            <pc:sldMk cId="1429019114" sldId="3940"/>
            <ac:spMk id="2" creationId="{00000000-0000-0000-0000-000000000000}"/>
          </ac:spMkLst>
        </pc:spChg>
        <pc:spChg chg="mod">
          <ac:chgData name="Stoltz, Rebecca (EHS)" userId="23be6598-0527-4268-bfdf-eadaf177c25a" providerId="ADAL" clId="{4F25F912-4E4A-44FD-A484-853EC686BB65}" dt="2024-02-14T21:59:50.882" v="4221" actId="14100"/>
          <ac:spMkLst>
            <pc:docMk/>
            <pc:sldMk cId="1429019114" sldId="3940"/>
            <ac:spMk id="4" creationId="{EB1D3693-44F1-4F73-8CE6-3E1E6FCE8142}"/>
          </ac:spMkLst>
        </pc:spChg>
      </pc:sldChg>
      <pc:sldMasterChg chg="delSp modSldLayout">
        <pc:chgData name="Stoltz, Rebecca (EHS)" userId="23be6598-0527-4268-bfdf-eadaf177c25a" providerId="ADAL" clId="{4F25F912-4E4A-44FD-A484-853EC686BB65}" dt="2024-02-20T21:44:21.199" v="4799" actId="478"/>
        <pc:sldMasterMkLst>
          <pc:docMk/>
          <pc:sldMasterMk cId="2497204213" sldId="2147483648"/>
        </pc:sldMasterMkLst>
        <pc:spChg chg="del">
          <ac:chgData name="Stoltz, Rebecca (EHS)" userId="23be6598-0527-4268-bfdf-eadaf177c25a" providerId="ADAL" clId="{4F25F912-4E4A-44FD-A484-853EC686BB65}" dt="2024-02-20T21:44:13.986" v="4798"/>
          <ac:spMkLst>
            <pc:docMk/>
            <pc:sldMasterMk cId="2497204213" sldId="2147483648"/>
            <ac:spMk id="4" creationId="{2D5B034A-32E1-82EC-3F96-621EC9EA89B6}"/>
          </ac:spMkLst>
        </pc:spChg>
        <pc:spChg chg="del">
          <ac:chgData name="Stoltz, Rebecca (EHS)" userId="23be6598-0527-4268-bfdf-eadaf177c25a" providerId="ADAL" clId="{4F25F912-4E4A-44FD-A484-853EC686BB65}" dt="2024-02-20T21:44:21.199" v="4799" actId="478"/>
          <ac:spMkLst>
            <pc:docMk/>
            <pc:sldMasterMk cId="2497204213" sldId="2147483648"/>
            <ac:spMk id="20" creationId="{00000000-0000-0000-0000-000000000000}"/>
          </ac:spMkLst>
        </pc:spChg>
        <pc:sldLayoutChg chg="addSp delSp">
          <pc:chgData name="Stoltz, Rebecca (EHS)" userId="23be6598-0527-4268-bfdf-eadaf177c25a" providerId="ADAL" clId="{4F25F912-4E4A-44FD-A484-853EC686BB65}" dt="2024-02-20T21:37:26.710" v="4777" actId="478"/>
          <pc:sldLayoutMkLst>
            <pc:docMk/>
            <pc:sldMasterMk cId="2497204213" sldId="2147483648"/>
            <pc:sldLayoutMk cId="3576632432" sldId="2147483649"/>
          </pc:sldLayoutMkLst>
          <pc:spChg chg="add del">
            <ac:chgData name="Stoltz, Rebecca (EHS)" userId="23be6598-0527-4268-bfdf-eadaf177c25a" providerId="ADAL" clId="{4F25F912-4E4A-44FD-A484-853EC686BB65}" dt="2024-02-20T21:37:26.710" v="4777" actId="478"/>
            <ac:spMkLst>
              <pc:docMk/>
              <pc:sldMasterMk cId="2497204213" sldId="2147483648"/>
              <pc:sldLayoutMk cId="3576632432" sldId="2147483649"/>
              <ac:spMk id="23" creationId="{00000000-0000-0000-0000-000000000000}"/>
            </ac:spMkLst>
          </pc:spChg>
        </pc:sldLayoutChg>
        <pc:sldLayoutChg chg="delSp mod">
          <pc:chgData name="Stoltz, Rebecca (EHS)" userId="23be6598-0527-4268-bfdf-eadaf177c25a" providerId="ADAL" clId="{4F25F912-4E4A-44FD-A484-853EC686BB65}" dt="2024-02-20T21:31:59.172" v="4360" actId="478"/>
          <pc:sldLayoutMkLst>
            <pc:docMk/>
            <pc:sldMasterMk cId="2497204213" sldId="2147483648"/>
            <pc:sldLayoutMk cId="1775630537" sldId="2147483651"/>
          </pc:sldLayoutMkLst>
          <pc:spChg chg="del">
            <ac:chgData name="Stoltz, Rebecca (EHS)" userId="23be6598-0527-4268-bfdf-eadaf177c25a" providerId="ADAL" clId="{4F25F912-4E4A-44FD-A484-853EC686BB65}" dt="2024-02-20T21:31:59.172" v="4360" actId="478"/>
            <ac:spMkLst>
              <pc:docMk/>
              <pc:sldMasterMk cId="2497204213" sldId="2147483648"/>
              <pc:sldLayoutMk cId="1775630537" sldId="2147483651"/>
              <ac:spMk id="3" creationId="{95FFCA13-37E5-A251-6520-62483FB265C7}"/>
            </ac:spMkLst>
          </pc:spChg>
        </pc:sldLayoutChg>
        <pc:sldLayoutChg chg="addSp delSp modSp mod">
          <pc:chgData name="Stoltz, Rebecca (EHS)" userId="23be6598-0527-4268-bfdf-eadaf177c25a" providerId="ADAL" clId="{4F25F912-4E4A-44FD-A484-853EC686BB65}" dt="2024-02-20T21:39:16.678" v="4778" actId="1076"/>
          <pc:sldLayoutMkLst>
            <pc:docMk/>
            <pc:sldMasterMk cId="2497204213" sldId="2147483648"/>
            <pc:sldLayoutMk cId="3609017609" sldId="2147483657"/>
          </pc:sldLayoutMkLst>
          <pc:spChg chg="mod">
            <ac:chgData name="Stoltz, Rebecca (EHS)" userId="23be6598-0527-4268-bfdf-eadaf177c25a" providerId="ADAL" clId="{4F25F912-4E4A-44FD-A484-853EC686BB65}" dt="2024-02-20T21:39:16.678" v="4778" actId="1076"/>
            <ac:spMkLst>
              <pc:docMk/>
              <pc:sldMasterMk cId="2497204213" sldId="2147483648"/>
              <pc:sldLayoutMk cId="3609017609" sldId="2147483657"/>
              <ac:spMk id="3" creationId="{00000000-0000-0000-0000-000000000000}"/>
            </ac:spMkLst>
          </pc:spChg>
          <pc:spChg chg="add del">
            <ac:chgData name="Stoltz, Rebecca (EHS)" userId="23be6598-0527-4268-bfdf-eadaf177c25a" providerId="ADAL" clId="{4F25F912-4E4A-44FD-A484-853EC686BB65}" dt="2024-02-20T21:37:23.875" v="4775" actId="478"/>
            <ac:spMkLst>
              <pc:docMk/>
              <pc:sldMasterMk cId="2497204213" sldId="2147483648"/>
              <pc:sldLayoutMk cId="3609017609" sldId="2147483657"/>
              <ac:spMk id="4" creationId="{9DDDFB84-A7EC-403B-BB9A-DAD5596CF9DA}"/>
            </ac:spMkLst>
          </pc:spChg>
          <pc:spChg chg="del">
            <ac:chgData name="Stoltz, Rebecca (EHS)" userId="23be6598-0527-4268-bfdf-eadaf177c25a" providerId="ADAL" clId="{4F25F912-4E4A-44FD-A484-853EC686BB65}" dt="2024-02-20T21:31:30.481" v="4318" actId="478"/>
            <ac:spMkLst>
              <pc:docMk/>
              <pc:sldMasterMk cId="2497204213" sldId="2147483648"/>
              <pc:sldLayoutMk cId="3609017609" sldId="2147483657"/>
              <ac:spMk id="5" creationId="{16F8EF4E-E878-C3CD-0349-B4853EFB5604}"/>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MA 988 Call Volume</a:t>
            </a:r>
            <a:r>
              <a:rPr lang="en-US" baseline="0"/>
              <a:t> and Answer Rate Trends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0736153300786176"/>
          <c:y val="0.13184469009587496"/>
          <c:w val="0.79618170807188193"/>
          <c:h val="0.75140505454037854"/>
        </c:manualLayout>
      </c:layout>
      <c:barChart>
        <c:barDir val="col"/>
        <c:grouping val="clustered"/>
        <c:varyColors val="0"/>
        <c:ser>
          <c:idx val="0"/>
          <c:order val="0"/>
          <c:tx>
            <c:strRef>
              <c:f>'[MA988 fiscal year analysis.xlsx]988 commission'!$W$5</c:f>
              <c:strCache>
                <c:ptCount val="1"/>
                <c:pt idx="0">
                  <c:v>Calls Received</c:v>
                </c:pt>
              </c:strCache>
            </c:strRef>
          </c:tx>
          <c:spPr>
            <a:solidFill>
              <a:schemeClr val="accent6"/>
            </a:solidFill>
            <a:ln>
              <a:noFill/>
            </a:ln>
            <a:effectLst/>
          </c:spPr>
          <c:invertIfNegative val="0"/>
          <c:cat>
            <c:strRef>
              <c:f>'[MA988 fiscal year analysis.xlsx]988 commission'!$X$4:$AD$4</c:f>
              <c:strCache>
                <c:ptCount val="7"/>
                <c:pt idx="0">
                  <c:v>2022 Q1</c:v>
                </c:pt>
                <c:pt idx="1">
                  <c:v>2022 Q2</c:v>
                </c:pt>
                <c:pt idx="2">
                  <c:v>2022 Q3</c:v>
                </c:pt>
                <c:pt idx="3">
                  <c:v>2022 Q4</c:v>
                </c:pt>
                <c:pt idx="4">
                  <c:v>2023 Q1</c:v>
                </c:pt>
                <c:pt idx="5">
                  <c:v>2023 Q2</c:v>
                </c:pt>
                <c:pt idx="6">
                  <c:v>2023 Q3</c:v>
                </c:pt>
              </c:strCache>
            </c:strRef>
          </c:cat>
          <c:val>
            <c:numRef>
              <c:f>'[MA988 fiscal year analysis.xlsx]988 commission'!$X$5:$AD$5</c:f>
              <c:numCache>
                <c:formatCode>General</c:formatCode>
                <c:ptCount val="7"/>
                <c:pt idx="0">
                  <c:v>12764</c:v>
                </c:pt>
                <c:pt idx="1">
                  <c:v>12958</c:v>
                </c:pt>
                <c:pt idx="2">
                  <c:v>14182</c:v>
                </c:pt>
                <c:pt idx="3">
                  <c:v>16494</c:v>
                </c:pt>
                <c:pt idx="4">
                  <c:v>16418</c:v>
                </c:pt>
                <c:pt idx="5">
                  <c:v>15224</c:v>
                </c:pt>
                <c:pt idx="6">
                  <c:v>18376</c:v>
                </c:pt>
              </c:numCache>
            </c:numRef>
          </c:val>
          <c:extLst>
            <c:ext xmlns:c16="http://schemas.microsoft.com/office/drawing/2014/chart" uri="{C3380CC4-5D6E-409C-BE32-E72D297353CC}">
              <c16:uniqueId val="{00000000-3FE4-4661-9E5B-8091558584ED}"/>
            </c:ext>
          </c:extLst>
        </c:ser>
        <c:ser>
          <c:idx val="1"/>
          <c:order val="1"/>
          <c:tx>
            <c:strRef>
              <c:f>'[MA988 fiscal year analysis.xlsx]988 commission'!$W$6</c:f>
              <c:strCache>
                <c:ptCount val="1"/>
                <c:pt idx="0">
                  <c:v>Calls Answered</c:v>
                </c:pt>
              </c:strCache>
            </c:strRef>
          </c:tx>
          <c:spPr>
            <a:solidFill>
              <a:schemeClr val="accent5"/>
            </a:solidFill>
            <a:ln>
              <a:noFill/>
            </a:ln>
            <a:effectLst/>
          </c:spPr>
          <c:invertIfNegative val="0"/>
          <c:cat>
            <c:strRef>
              <c:f>'[MA988 fiscal year analysis.xlsx]988 commission'!$X$4:$AD$4</c:f>
              <c:strCache>
                <c:ptCount val="7"/>
                <c:pt idx="0">
                  <c:v>2022 Q1</c:v>
                </c:pt>
                <c:pt idx="1">
                  <c:v>2022 Q2</c:v>
                </c:pt>
                <c:pt idx="2">
                  <c:v>2022 Q3</c:v>
                </c:pt>
                <c:pt idx="3">
                  <c:v>2022 Q4</c:v>
                </c:pt>
                <c:pt idx="4">
                  <c:v>2023 Q1</c:v>
                </c:pt>
                <c:pt idx="5">
                  <c:v>2023 Q2</c:v>
                </c:pt>
                <c:pt idx="6">
                  <c:v>2023 Q3</c:v>
                </c:pt>
              </c:strCache>
            </c:strRef>
          </c:cat>
          <c:val>
            <c:numRef>
              <c:f>'[MA988 fiscal year analysis.xlsx]988 commission'!$X$6:$AD$6</c:f>
              <c:numCache>
                <c:formatCode>General</c:formatCode>
                <c:ptCount val="7"/>
                <c:pt idx="0">
                  <c:v>8788</c:v>
                </c:pt>
                <c:pt idx="1">
                  <c:v>8498</c:v>
                </c:pt>
                <c:pt idx="2">
                  <c:v>11595</c:v>
                </c:pt>
                <c:pt idx="3">
                  <c:v>13927</c:v>
                </c:pt>
                <c:pt idx="4">
                  <c:v>14292</c:v>
                </c:pt>
                <c:pt idx="5">
                  <c:v>13599</c:v>
                </c:pt>
                <c:pt idx="6">
                  <c:v>16132</c:v>
                </c:pt>
              </c:numCache>
            </c:numRef>
          </c:val>
          <c:extLst>
            <c:ext xmlns:c16="http://schemas.microsoft.com/office/drawing/2014/chart" uri="{C3380CC4-5D6E-409C-BE32-E72D297353CC}">
              <c16:uniqueId val="{00000001-3FE4-4661-9E5B-8091558584ED}"/>
            </c:ext>
          </c:extLst>
        </c:ser>
        <c:dLbls>
          <c:showLegendKey val="0"/>
          <c:showVal val="0"/>
          <c:showCatName val="0"/>
          <c:showSerName val="0"/>
          <c:showPercent val="0"/>
          <c:showBubbleSize val="0"/>
        </c:dLbls>
        <c:gapWidth val="219"/>
        <c:overlap val="-27"/>
        <c:axId val="1029245520"/>
        <c:axId val="599117184"/>
      </c:barChart>
      <c:lineChart>
        <c:grouping val="standard"/>
        <c:varyColors val="0"/>
        <c:ser>
          <c:idx val="2"/>
          <c:order val="2"/>
          <c:tx>
            <c:strRef>
              <c:f>'[MA988 fiscal year analysis.xlsx]988 commission'!$W$7</c:f>
              <c:strCache>
                <c:ptCount val="1"/>
                <c:pt idx="0">
                  <c:v>Answer Rate*</c:v>
                </c:pt>
              </c:strCache>
            </c:strRef>
          </c:tx>
          <c:spPr>
            <a:ln w="19050" cap="rnd">
              <a:solidFill>
                <a:srgbClr val="000000"/>
              </a:solidFill>
              <a:round/>
            </a:ln>
            <a:effectLst/>
          </c:spPr>
          <c:marker>
            <c:symbol val="none"/>
          </c:marker>
          <c:cat>
            <c:strRef>
              <c:f>'[MA988 fiscal year analysis.xlsx]988 commission'!$X$4:$AD$4</c:f>
              <c:strCache>
                <c:ptCount val="7"/>
                <c:pt idx="0">
                  <c:v>2022 Q1</c:v>
                </c:pt>
                <c:pt idx="1">
                  <c:v>2022 Q2</c:v>
                </c:pt>
                <c:pt idx="2">
                  <c:v>2022 Q3</c:v>
                </c:pt>
                <c:pt idx="3">
                  <c:v>2022 Q4</c:v>
                </c:pt>
                <c:pt idx="4">
                  <c:v>2023 Q1</c:v>
                </c:pt>
                <c:pt idx="5">
                  <c:v>2023 Q2</c:v>
                </c:pt>
                <c:pt idx="6">
                  <c:v>2023 Q3</c:v>
                </c:pt>
              </c:strCache>
            </c:strRef>
          </c:cat>
          <c:val>
            <c:numRef>
              <c:f>'[MA988 fiscal year analysis.xlsx]988 commission'!$X$7:$AD$7</c:f>
              <c:numCache>
                <c:formatCode>0%</c:formatCode>
                <c:ptCount val="7"/>
                <c:pt idx="0">
                  <c:v>0.68849890316515194</c:v>
                </c:pt>
                <c:pt idx="1">
                  <c:v>0.65581108195709215</c:v>
                </c:pt>
                <c:pt idx="2">
                  <c:v>0.81758567197856435</c:v>
                </c:pt>
                <c:pt idx="3">
                  <c:v>0.8443676488420031</c:v>
                </c:pt>
                <c:pt idx="4">
                  <c:v>0.87050797904738697</c:v>
                </c:pt>
                <c:pt idx="5">
                  <c:v>0.89326064109301107</c:v>
                </c:pt>
                <c:pt idx="6">
                  <c:v>0.87788419677840657</c:v>
                </c:pt>
              </c:numCache>
            </c:numRef>
          </c:val>
          <c:smooth val="0"/>
          <c:extLst>
            <c:ext xmlns:c16="http://schemas.microsoft.com/office/drawing/2014/chart" uri="{C3380CC4-5D6E-409C-BE32-E72D297353CC}">
              <c16:uniqueId val="{00000002-3FE4-4661-9E5B-8091558584ED}"/>
            </c:ext>
          </c:extLst>
        </c:ser>
        <c:dLbls>
          <c:showLegendKey val="0"/>
          <c:showVal val="0"/>
          <c:showCatName val="0"/>
          <c:showSerName val="0"/>
          <c:showPercent val="0"/>
          <c:showBubbleSize val="0"/>
        </c:dLbls>
        <c:marker val="1"/>
        <c:smooth val="0"/>
        <c:axId val="1029234960"/>
        <c:axId val="599108752"/>
      </c:lineChart>
      <c:catAx>
        <c:axId val="1029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99117184"/>
        <c:crosses val="autoZero"/>
        <c:auto val="1"/>
        <c:lblAlgn val="ctr"/>
        <c:lblOffset val="100"/>
        <c:noMultiLvlLbl val="0"/>
      </c:catAx>
      <c:valAx>
        <c:axId val="599117184"/>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sz="900"/>
                  <a:t># of calls</a:t>
                </a:r>
              </a:p>
            </c:rich>
          </c:tx>
          <c:layout>
            <c:manualLayout>
              <c:xMode val="edge"/>
              <c:yMode val="edge"/>
              <c:x val="3.6413650807541366E-2"/>
              <c:y val="0.441058058969637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029245520"/>
        <c:crosses val="autoZero"/>
        <c:crossBetween val="between"/>
      </c:valAx>
      <c:valAx>
        <c:axId val="599108752"/>
        <c:scaling>
          <c:orientation val="minMax"/>
        </c:scaling>
        <c:delete val="0"/>
        <c:axPos val="r"/>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sz="900"/>
                  <a:t>answer rate</a:t>
                </a:r>
              </a:p>
            </c:rich>
          </c:tx>
          <c:layout>
            <c:manualLayout>
              <c:xMode val="edge"/>
              <c:yMode val="edge"/>
              <c:x val="0.94851604399979561"/>
              <c:y val="0.42383983984649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029234960"/>
        <c:crosses val="max"/>
        <c:crossBetween val="between"/>
      </c:valAx>
      <c:catAx>
        <c:axId val="1029234960"/>
        <c:scaling>
          <c:orientation val="minMax"/>
        </c:scaling>
        <c:delete val="1"/>
        <c:axPos val="b"/>
        <c:numFmt formatCode="General" sourceLinked="1"/>
        <c:majorTickMark val="none"/>
        <c:minorTickMark val="none"/>
        <c:tickLblPos val="nextTo"/>
        <c:crossAx val="59910875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rgbClr val="EEEEEE"/>
    </a:solidFill>
    <a:ln w="9525"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0.72414</cdr:x>
      <cdr:y>0.94033</cdr:y>
    </cdr:from>
    <cdr:to>
      <cdr:x>1</cdr:x>
      <cdr:y>1</cdr:y>
    </cdr:to>
    <cdr:sp macro="" textlink="">
      <cdr:nvSpPr>
        <cdr:cNvPr id="3" name="TextBox 2">
          <a:extLst xmlns:a="http://schemas.openxmlformats.org/drawingml/2006/main">
            <a:ext uri="{FF2B5EF4-FFF2-40B4-BE49-F238E27FC236}">
              <a16:creationId xmlns:a16="http://schemas.microsoft.com/office/drawing/2014/main" id="{41C51C95-605A-4D2C-B7A8-A6285FB1294C}"/>
            </a:ext>
          </a:extLst>
        </cdr:cNvPr>
        <cdr:cNvSpPr txBox="1"/>
      </cdr:nvSpPr>
      <cdr:spPr>
        <a:xfrm xmlns:a="http://schemas.openxmlformats.org/drawingml/2006/main">
          <a:off x="6504040" y="3395092"/>
          <a:ext cx="247772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i="1" dirty="0"/>
            <a:t>Data Source: Vibrant 988 Broad State</a:t>
          </a:r>
          <a:r>
            <a:rPr lang="en-US" sz="800" i="1" baseline="0" dirty="0"/>
            <a:t> Metrics for MA</a:t>
          </a:r>
        </a:p>
      </cdr:txBody>
    </cdr:sp>
  </cdr:relSizeAnchor>
  <cdr:relSizeAnchor xmlns:cdr="http://schemas.openxmlformats.org/drawingml/2006/chartDrawing">
    <cdr:from>
      <cdr:x>0.35796</cdr:x>
      <cdr:y>0.92694</cdr:y>
    </cdr:from>
    <cdr:to>
      <cdr:x>0.37618</cdr:x>
      <cdr:y>0.9679</cdr:y>
    </cdr:to>
    <cdr:sp macro="" textlink="">
      <cdr:nvSpPr>
        <cdr:cNvPr id="4" name="Star: 5 Points 3">
          <a:extLst xmlns:a="http://schemas.openxmlformats.org/drawingml/2006/main">
            <a:ext uri="{FF2B5EF4-FFF2-40B4-BE49-F238E27FC236}">
              <a16:creationId xmlns:a16="http://schemas.microsoft.com/office/drawing/2014/main" id="{D1551EA9-395D-F2BA-4FB6-904E7E22B019}"/>
            </a:ext>
          </a:extLst>
        </cdr:cNvPr>
        <cdr:cNvSpPr/>
      </cdr:nvSpPr>
      <cdr:spPr>
        <a:xfrm xmlns:a="http://schemas.openxmlformats.org/drawingml/2006/main">
          <a:off x="3215150" y="3346753"/>
          <a:ext cx="163570" cy="147902"/>
        </a:xfrm>
        <a:prstGeom xmlns:a="http://schemas.openxmlformats.org/drawingml/2006/main" prst="star5">
          <a:avLst/>
        </a:prstGeom>
        <a:solidFill xmlns:a="http://schemas.openxmlformats.org/drawingml/2006/main">
          <a:srgbClr val="FF66CC"/>
        </a:solidFill>
        <a:ln xmlns:a="http://schemas.openxmlformats.org/drawingml/2006/main">
          <a:solidFill>
            <a:srgbClr val="FF66CC"/>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0.36865</cdr:x>
      <cdr:y>0.91759</cdr:y>
    </cdr:from>
    <cdr:to>
      <cdr:x>0.4532</cdr:x>
      <cdr:y>0.97726</cdr:y>
    </cdr:to>
    <cdr:sp macro="" textlink="">
      <cdr:nvSpPr>
        <cdr:cNvPr id="5" name="TextBox 10">
          <a:extLst xmlns:a="http://schemas.openxmlformats.org/drawingml/2006/main">
            <a:ext uri="{FF2B5EF4-FFF2-40B4-BE49-F238E27FC236}">
              <a16:creationId xmlns:a16="http://schemas.microsoft.com/office/drawing/2014/main" id="{17EED9B0-3B49-D83A-7204-39EFF9117892}"/>
            </a:ext>
          </a:extLst>
        </cdr:cNvPr>
        <cdr:cNvSpPr txBox="1"/>
      </cdr:nvSpPr>
      <cdr:spPr>
        <a:xfrm xmlns:a="http://schemas.openxmlformats.org/drawingml/2006/main">
          <a:off x="3311165" y="3312982"/>
          <a:ext cx="759392"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b">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dirty="0">
              <a:solidFill>
                <a:schemeClr val="bg1">
                  <a:lumMod val="50000"/>
                </a:schemeClr>
              </a:solidFill>
            </a:rPr>
            <a:t>988 Launched </a:t>
          </a:r>
        </a:p>
      </cdr:txBody>
    </cdr:sp>
  </cdr:relSizeAnchor>
  <cdr:relSizeAnchor xmlns:cdr="http://schemas.openxmlformats.org/drawingml/2006/chartDrawing">
    <cdr:from>
      <cdr:x>0.12924</cdr:x>
      <cdr:y>0.20804</cdr:y>
    </cdr:from>
    <cdr:to>
      <cdr:x>0.90508</cdr:x>
      <cdr:y>0.20804</cdr:y>
    </cdr:to>
    <cdr:cxnSp macro="">
      <cdr:nvCxnSpPr>
        <cdr:cNvPr id="7" name="Straight Connector 6">
          <a:extLst xmlns:a="http://schemas.openxmlformats.org/drawingml/2006/main">
            <a:ext uri="{FF2B5EF4-FFF2-40B4-BE49-F238E27FC236}">
              <a16:creationId xmlns:a16="http://schemas.microsoft.com/office/drawing/2014/main" id="{273BBCFF-25A7-2EC3-5B8A-C8CC9A908D35}"/>
            </a:ext>
          </a:extLst>
        </cdr:cNvPr>
        <cdr:cNvCxnSpPr/>
      </cdr:nvCxnSpPr>
      <cdr:spPr>
        <a:xfrm xmlns:a="http://schemas.openxmlformats.org/drawingml/2006/main">
          <a:off x="1160773" y="751124"/>
          <a:ext cx="6968415" cy="0"/>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0.11791</cdr:x>
      <cdr:y>0.1511</cdr:y>
    </cdr:from>
    <cdr:to>
      <cdr:x>0.36844</cdr:x>
      <cdr:y>0.21504</cdr:y>
    </cdr:to>
    <cdr:sp macro="" textlink="">
      <cdr:nvSpPr>
        <cdr:cNvPr id="8" name="TextBox 9">
          <a:extLst xmlns:a="http://schemas.openxmlformats.org/drawingml/2006/main">
            <a:ext uri="{FF2B5EF4-FFF2-40B4-BE49-F238E27FC236}">
              <a16:creationId xmlns:a16="http://schemas.microsoft.com/office/drawing/2014/main" id="{26613428-18F7-3FA4-CBAC-F7F7AE8A9FC2}"/>
            </a:ext>
          </a:extLst>
        </cdr:cNvPr>
        <cdr:cNvSpPr txBox="1"/>
      </cdr:nvSpPr>
      <cdr:spPr>
        <a:xfrm xmlns:a="http://schemas.openxmlformats.org/drawingml/2006/main">
          <a:off x="636493" y="545561"/>
          <a:ext cx="1352328"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i="1" dirty="0">
              <a:solidFill>
                <a:srgbClr val="FF0000"/>
              </a:solidFill>
            </a:rPr>
            <a:t>Goal 90%+ answer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572F3-28B1-40B1-9814-E6DB6F441E0C}" type="datetimeFigureOut">
              <a:rPr lang="en-US" smtClean="0"/>
              <a:t>2/20/2024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51ACD-0C67-4CDF-841A-B6ED40D41F91}" type="slidenum">
              <a:rPr lang="en-US" smtClean="0"/>
              <a:t>‹#›</a:t>
            </a:fld>
            <a:endParaRPr lang="en-US"/>
          </a:p>
        </p:txBody>
      </p:sp>
    </p:spTree>
    <p:extLst>
      <p:ext uri="{BB962C8B-B14F-4D97-AF65-F5344CB8AC3E}">
        <p14:creationId xmlns:p14="http://schemas.microsoft.com/office/powerpoint/2010/main" val="121971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23D5D-05BF-458D-8494-2550901E4C33}" type="datetimeFigureOut">
              <a:rPr lang="en-US" smtClean="0"/>
              <a:t>2/20/2024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9890E-7CF6-4448-B58E-405862340BEB}" type="slidenum">
              <a:rPr lang="en-US" smtClean="0"/>
              <a:t>‹#›</a:t>
            </a:fld>
            <a:endParaRPr lang="en-US"/>
          </a:p>
        </p:txBody>
      </p:sp>
    </p:spTree>
    <p:extLst>
      <p:ext uri="{BB962C8B-B14F-4D97-AF65-F5344CB8AC3E}">
        <p14:creationId xmlns:p14="http://schemas.microsoft.com/office/powerpoint/2010/main" val="13852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92CA2-CF14-4ECE-8E8F-D451A1557981}" type="slidenum">
              <a:rPr lang="en-US" smtClean="0"/>
              <a:t>13</a:t>
            </a:fld>
            <a:endParaRPr lang="en-US"/>
          </a:p>
        </p:txBody>
      </p:sp>
    </p:spTree>
    <p:extLst>
      <p:ext uri="{BB962C8B-B14F-4D97-AF65-F5344CB8AC3E}">
        <p14:creationId xmlns:p14="http://schemas.microsoft.com/office/powerpoint/2010/main" val="282533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14</a:t>
            </a:fld>
            <a:endParaRPr lang="en-US"/>
          </a:p>
        </p:txBody>
      </p:sp>
    </p:spTree>
    <p:extLst>
      <p:ext uri="{BB962C8B-B14F-4D97-AF65-F5344CB8AC3E}">
        <p14:creationId xmlns:p14="http://schemas.microsoft.com/office/powerpoint/2010/main" val="35653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9676f8a9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9676f8a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24</a:t>
            </a:fld>
            <a:endParaRPr lang="en-US"/>
          </a:p>
        </p:txBody>
      </p:sp>
    </p:spTree>
    <p:extLst>
      <p:ext uri="{BB962C8B-B14F-4D97-AF65-F5344CB8AC3E}">
        <p14:creationId xmlns:p14="http://schemas.microsoft.com/office/powerpoint/2010/main" val="151548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American Foundation for Suicide Prevention</a:t>
            </a:r>
            <a:br>
              <a:rPr lang="en-US" sz="1800">
                <a:effectLst/>
                <a:latin typeface="Segoe UI" panose="020B0502040204020203" pitchFamily="34" charset="0"/>
              </a:rPr>
            </a:br>
            <a:r>
              <a:rPr lang="en-US" sz="1800">
                <a:effectLst/>
                <a:latin typeface="Segoe UI" panose="020B0502040204020203" pitchFamily="34" charset="0"/>
              </a:rPr>
              <a:t>American Psychiatric Association</a:t>
            </a:r>
            <a:br>
              <a:rPr lang="en-US" sz="1800">
                <a:effectLst/>
                <a:latin typeface="Segoe UI" panose="020B0502040204020203" pitchFamily="34" charset="0"/>
              </a:rPr>
            </a:br>
            <a:r>
              <a:rPr lang="en-US" sz="1800">
                <a:effectLst/>
                <a:latin typeface="Segoe UI" panose="020B0502040204020203" pitchFamily="34" charset="0"/>
              </a:rPr>
              <a:t>American Psychological Association</a:t>
            </a:r>
            <a:br>
              <a:rPr lang="en-US" sz="1800">
                <a:effectLst/>
                <a:latin typeface="Segoe UI" panose="020B0502040204020203" pitchFamily="34" charset="0"/>
              </a:rPr>
            </a:br>
            <a:r>
              <a:rPr lang="en-US" sz="1800">
                <a:effectLst/>
                <a:latin typeface="Segoe UI" panose="020B0502040204020203" pitchFamily="34" charset="0"/>
              </a:rPr>
              <a:t>MAMH</a:t>
            </a:r>
            <a:br>
              <a:rPr lang="en-US" sz="1800">
                <a:effectLst/>
                <a:latin typeface="Segoe UI" panose="020B0502040204020203" pitchFamily="34" charset="0"/>
              </a:rPr>
            </a:br>
            <a:r>
              <a:rPr lang="en-US" sz="1800">
                <a:effectLst/>
                <a:latin typeface="Segoe UI" panose="020B0502040204020203" pitchFamily="34" charset="0"/>
              </a:rPr>
              <a:t>Meadows Mental Health Policy Institute</a:t>
            </a:r>
            <a:br>
              <a:rPr lang="en-US" sz="1800">
                <a:effectLst/>
                <a:latin typeface="Segoe UI" panose="020B0502040204020203" pitchFamily="34" charset="0"/>
              </a:rPr>
            </a:br>
            <a:r>
              <a:rPr lang="en-US" sz="1800">
                <a:effectLst/>
                <a:latin typeface="Segoe UI" panose="020B0502040204020203" pitchFamily="34" charset="0"/>
              </a:rPr>
              <a:t>Mental Health America</a:t>
            </a:r>
            <a:br>
              <a:rPr lang="en-US" sz="1800">
                <a:effectLst/>
                <a:latin typeface="Segoe UI" panose="020B0502040204020203" pitchFamily="34" charset="0"/>
              </a:rPr>
            </a:br>
            <a:r>
              <a:rPr lang="en-US" sz="1800">
                <a:effectLst/>
                <a:latin typeface="Segoe UI" panose="020B0502040204020203" pitchFamily="34" charset="0"/>
              </a:rPr>
              <a:t>National Association for Behavioral Healthcare</a:t>
            </a:r>
            <a:br>
              <a:rPr lang="en-US" sz="1800">
                <a:effectLst/>
                <a:latin typeface="Segoe UI" panose="020B0502040204020203" pitchFamily="34" charset="0"/>
              </a:rPr>
            </a:br>
            <a:r>
              <a:rPr lang="en-US" sz="1800">
                <a:effectLst/>
                <a:latin typeface="Segoe UI" panose="020B0502040204020203" pitchFamily="34" charset="0"/>
              </a:rPr>
              <a:t>NAMI</a:t>
            </a:r>
            <a:br>
              <a:rPr lang="en-US" sz="1800">
                <a:effectLst/>
                <a:latin typeface="Segoe UI" panose="020B0502040204020203" pitchFamily="34" charset="0"/>
              </a:rPr>
            </a:br>
            <a:r>
              <a:rPr lang="en-US" sz="1800">
                <a:effectLst/>
                <a:latin typeface="Segoe UI" panose="020B0502040204020203" pitchFamily="34" charset="0"/>
              </a:rPr>
              <a:t>National Council for Mental Wellbeing</a:t>
            </a:r>
            <a:br>
              <a:rPr lang="en-US" sz="1800">
                <a:effectLst/>
                <a:latin typeface="Segoe UI" panose="020B0502040204020203" pitchFamily="34" charset="0"/>
              </a:rPr>
            </a:br>
            <a:r>
              <a:rPr lang="en-US" sz="1800">
                <a:effectLst/>
                <a:latin typeface="Segoe UI" panose="020B0502040204020203" pitchFamily="34" charset="0"/>
              </a:rPr>
              <a:t>One Mind</a:t>
            </a:r>
            <a:br>
              <a:rPr lang="en-US" sz="1800">
                <a:effectLst/>
                <a:latin typeface="Segoe UI" panose="020B0502040204020203" pitchFamily="34" charset="0"/>
              </a:rPr>
            </a:br>
            <a:r>
              <a:rPr lang="en-US" sz="1800">
                <a:effectLst/>
                <a:latin typeface="Segoe UI" panose="020B0502040204020203" pitchFamily="34" charset="0"/>
              </a:rPr>
              <a:t>Peg's Foundation</a:t>
            </a:r>
            <a:br>
              <a:rPr lang="en-US" sz="1800">
                <a:effectLst/>
                <a:latin typeface="Segoe UI" panose="020B0502040204020203" pitchFamily="34" charset="0"/>
              </a:rPr>
            </a:br>
            <a:r>
              <a:rPr lang="en-US" sz="1800">
                <a:effectLst/>
                <a:latin typeface="Segoe UI" panose="020B0502040204020203" pitchFamily="34" charset="0"/>
              </a:rPr>
              <a:t>Steinberg Institute</a:t>
            </a:r>
            <a:br>
              <a:rPr lang="en-US" sz="1800">
                <a:effectLst/>
                <a:latin typeface="Segoe UI" panose="020B0502040204020203" pitchFamily="34" charset="0"/>
              </a:rPr>
            </a:br>
            <a:r>
              <a:rPr lang="en-US" sz="1800">
                <a:effectLst/>
                <a:latin typeface="Segoe UI" panose="020B0502040204020203" pitchFamily="34" charset="0"/>
              </a:rPr>
              <a:t>The Kennedy Forum</a:t>
            </a:r>
            <a:br>
              <a:rPr lang="en-US" sz="1800">
                <a:effectLst/>
                <a:latin typeface="Segoe UI" panose="020B0502040204020203" pitchFamily="34" charset="0"/>
              </a:rPr>
            </a:br>
            <a:r>
              <a:rPr lang="en-US" sz="1800">
                <a:effectLst/>
                <a:latin typeface="Segoe UI" panose="020B0502040204020203" pitchFamily="34" charset="0"/>
              </a:rPr>
              <a:t>Treatment Advocacy Center</a:t>
            </a:r>
            <a:br>
              <a:rPr lang="en-US" sz="1800">
                <a:effectLst/>
                <a:latin typeface="Segoe UI" panose="020B0502040204020203" pitchFamily="34" charset="0"/>
              </a:rPr>
            </a:br>
            <a:r>
              <a:rPr lang="en-US" sz="1800">
                <a:effectLst/>
                <a:latin typeface="Segoe UI" panose="020B0502040204020203" pitchFamily="34" charset="0"/>
              </a:rPr>
              <a:t>Well Being Trust</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29</a:t>
            </a:fld>
            <a:endParaRPr lang="en-US"/>
          </a:p>
        </p:txBody>
      </p:sp>
    </p:spTree>
    <p:extLst>
      <p:ext uri="{BB962C8B-B14F-4D97-AF65-F5344CB8AC3E}">
        <p14:creationId xmlns:p14="http://schemas.microsoft.com/office/powerpoint/2010/main" val="183304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264251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2688336" y="2724912"/>
            <a:ext cx="4956485"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689602" y="4937760"/>
            <a:ext cx="278121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McK Disclaimer"/>
          <p:cNvSpPr>
            <a:spLocks noChangeArrowheads="1"/>
          </p:cNvSpPr>
          <p:nvPr userDrawn="1"/>
        </p:nvSpPr>
        <p:spPr bwMode="auto">
          <a:xfrm>
            <a:off x="2689602" y="4343400"/>
            <a:ext cx="56161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563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7031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028700" y="1371600"/>
            <a:ext cx="70866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282418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98647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11430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4825" y="1771650"/>
            <a:ext cx="2901756" cy="120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DDDFB84-A7EC-403B-BB9A-DAD5596CF9DA}"/>
              </a:ext>
            </a:extLst>
          </p:cNvPr>
          <p:cNvSpPr>
            <a:spLocks noGrp="1"/>
          </p:cNvSpPr>
          <p:nvPr>
            <p:ph type="sldNum" sz="quarter" idx="10"/>
          </p:nvPr>
        </p:nvSpPr>
        <p:spPr>
          <a:xfrm>
            <a:off x="9007933" y="6519474"/>
            <a:ext cx="136067" cy="72888"/>
          </a:xfrm>
          <a:prstGeom prst="rect">
            <a:avLst/>
          </a:prstGeom>
        </p:spPr>
        <p:txBody>
          <a:bodyPr vert="horz" wrap="square" lIns="91440" tIns="45720" rIns="91440" bIns="45720" numCol="1" anchor="t" anchorCtr="0" compatLnSpc="1">
            <a:prstTxWarp prst="textNoShape">
              <a:avLst/>
            </a:prstTxWarp>
          </a:bodyPr>
          <a:lstStyle>
            <a:lvl1pPr>
              <a:buClr>
                <a:schemeClr val="tx2"/>
              </a:buClr>
              <a:defRPr sz="204">
                <a:solidFill>
                  <a:schemeClr val="bg1"/>
                </a:solidFill>
              </a:defRPr>
            </a:lvl1pPr>
          </a:lstStyle>
          <a:p>
            <a:fld id="{035FF39A-D20A-42AE-AFD4-F3FEF33B0E20}" type="slidenum">
              <a:rPr lang="en-US" altLang="en-US"/>
              <a:pPr/>
              <a:t>‹#›</a:t>
            </a:fld>
            <a:r>
              <a:rPr lang="en-US" altLang="en-US"/>
              <a:t> </a:t>
            </a:r>
          </a:p>
        </p:txBody>
      </p:sp>
    </p:spTree>
    <p:extLst>
      <p:ext uri="{BB962C8B-B14F-4D97-AF65-F5344CB8AC3E}">
        <p14:creationId xmlns:p14="http://schemas.microsoft.com/office/powerpoint/2010/main" val="360901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55889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0953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247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1"/>
            </p:custDataLst>
            <p:extLst>
              <p:ext uri="{D42A27DB-BD31-4B8C-83A1-F6EECF244321}">
                <p14:modId xmlns:p14="http://schemas.microsoft.com/office/powerpoint/2010/main" val="369458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8" name="Object 7"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173736" y="237744"/>
            <a:ext cx="8763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533400" y="914400"/>
            <a:ext cx="2901756"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latin typeface="Arial"/>
              </a:rPr>
              <a:pPr algn="r" fontAlgn="base">
                <a:spcBef>
                  <a:spcPct val="0"/>
                </a:spcBef>
                <a:spcAft>
                  <a:spcPct val="0"/>
                </a:spcAft>
              </a:pPr>
              <a:t>‹#›</a:t>
            </a:fld>
            <a:endParaRPr lang="en-US">
              <a:solidFill>
                <a:srgbClr val="000000"/>
              </a:solidFill>
              <a:latin typeface="Arial"/>
            </a:endParaRP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7" r:id="rId6"/>
    <p:sldLayoutId id="2147483685" r:id="rId7"/>
    <p:sldLayoutId id="2147483686" r:id="rId8"/>
    <p:sldLayoutId id="2147483687" r:id="rId9"/>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https://www.mass.gov/roadmap-for-behavioral-health-reform" TargetMode="Externa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3.emf"/><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oleObject" Target="../embeddings/oleObject10.bin"/><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6.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3.emf"/><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oleObject" Target="../embeddings/oleObject10.bin"/><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6.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hyperlink" Target="https://malegislature.gov/Laws/SessionLaws/Acts/2022/Chapter177" TargetMode="Externa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3.emf"/><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oleObject" Target="../embeddings/oleObject10.bin"/><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Layout" Target="../slideLayouts/slideLayout6.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emf"/><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oleObject" Target="../embeddings/oleObject10.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6.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8" Type="http://schemas.openxmlformats.org/officeDocument/2006/relationships/hyperlink" Target="https://www.samhsa.gov/sites/default/files/988-appropriations-report.pdf" TargetMode="External"/><Relationship Id="rId13" Type="http://schemas.openxmlformats.org/officeDocument/2006/relationships/hyperlink" Target="https://www.kff.org/medicaid/issue-brief/behavioral-health-crisis-response-findings-from-a-survey-of-state-medicaid-programs/" TargetMode="External"/><Relationship Id="rId3" Type="http://schemas.openxmlformats.org/officeDocument/2006/relationships/slideLayout" Target="../slideLayouts/slideLayout2.xml"/><Relationship Id="rId7" Type="http://schemas.openxmlformats.org/officeDocument/2006/relationships/hyperlink" Target="https://appropriations.house.gov/sites/democrats.appropriations.house.gov/files/Labor%2C%20Health%20and%20Human%20Services%2C%20Education%2C%20and%20Related%20Agencies%20FY23%20Summary.pdf" TargetMode="External"/><Relationship Id="rId12" Type="http://schemas.openxmlformats.org/officeDocument/2006/relationships/hyperlink" Target="https://nashp.org/state-legislation-to-fund-and-implement-988-for-the-national-suicide-prevention-lifeline/" TargetMode="Externa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hyperlink" Target="https://www.samhsa.gov/newsroom/press-announcements/20221216/hhs-announces-988-lifeline-grant-funding-under-bsca" TargetMode="External"/><Relationship Id="rId11" Type="http://schemas.openxmlformats.org/officeDocument/2006/relationships/hyperlink" Target="https://www.nena.org/page/911RateByState" TargetMode="External"/><Relationship Id="rId5" Type="http://schemas.openxmlformats.org/officeDocument/2006/relationships/image" Target="../media/image3.emf"/><Relationship Id="rId10" Type="http://schemas.openxmlformats.org/officeDocument/2006/relationships/hyperlink" Target="https://www.fcc.gov/general/9-1-1-and-e9-1-1-services" TargetMode="External"/><Relationship Id="rId4" Type="http://schemas.openxmlformats.org/officeDocument/2006/relationships/oleObject" Target="../embeddings/oleObject11.bin"/><Relationship Id="rId9" Type="http://schemas.openxmlformats.org/officeDocument/2006/relationships/hyperlink" Target="https://www.congress.gov/bill/116th-congress/senate-bill/2661/text?q=%7B%22search%22%3A%5B%22National+Suicide+Hotline+Designation+Act+of+2019%22%5D%7D&amp;r=2&amp;s=1" TargetMode="External"/><Relationship Id="rId14" Type="http://schemas.openxmlformats.org/officeDocument/2006/relationships/hyperlink" Target="https://kffhealthnews.org/news/article/a-year-with-988-what-worked-what-challenges-lie-ahead/?utm_campaign=KFF-2023-The-Latest&amp;utm_medium=email&amp;_hsmi=267914436&amp;_hsenc=p2ANqtz--Nnw5VUahfMCfOL72nPGX0YcCmKfh9k0Re0GGp273NFtgqjzX0S_DPoT2PIruEvd6RyFugcaXAed6i3Xg_mxK_QDnSvw&amp;utm_content=267914436&amp;utm_source=hs_email." TargetMode="External"/></Relationships>
</file>

<file path=ppt/slides/_rels/slide3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3.emf"/><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oleObject" Target="../embeddings/oleObject10.bin"/><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slideLayout" Target="../slideLayouts/slideLayout6.xml"/><Relationship Id="rId5" Type="http://schemas.openxmlformats.org/officeDocument/2006/relationships/tags" Target="../tags/tag11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image" Target="../media/image3.emf"/><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oleObject" Target="../embeddings/oleObject10.bin"/><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Layout" Target="../slideLayouts/slideLayout6.xml"/><Relationship Id="rId5" Type="http://schemas.openxmlformats.org/officeDocument/2006/relationships/tags" Target="../tags/tag12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media/image3.emf"/><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oleObject" Target="../embeddings/oleObject10.bin"/><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slideLayout" Target="../slideLayouts/slideLayout6.xml"/><Relationship Id="rId5" Type="http://schemas.openxmlformats.org/officeDocument/2006/relationships/tags" Target="../tags/tag14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ahrq.gov/topics/access-care.html"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s://www.cdc.gov/healthequity/whatis/index.html#:~:text=Health%20equity%20is%20the%20state%20in%20which%20everyone,opportunity%20to%20attain%20their%20highest%20level%20of%20health." TargetMode="Externa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3.emf"/><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oleObject" Target="../embeddings/oleObject10.bin"/><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6.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1"/>
            </p:custDataLst>
            <p:extLst>
              <p:ext uri="{D42A27DB-BD31-4B8C-83A1-F6EECF244321}">
                <p14:modId xmlns:p14="http://schemas.microsoft.com/office/powerpoint/2010/main" val="4034614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08E1A0E-58FC-4C3A-BE87-CD4FC383EE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2688336" y="2133600"/>
            <a:ext cx="5998464" cy="861774"/>
          </a:xfrm>
        </p:spPr>
        <p:txBody>
          <a:bodyPr/>
          <a:lstStyle/>
          <a:p>
            <a:r>
              <a:rPr lang="en-US" dirty="0">
                <a:latin typeface="Arial"/>
                <a:cs typeface="Arial"/>
              </a:rPr>
              <a:t>988 Commission</a:t>
            </a:r>
            <a:br>
              <a:rPr lang="en-US"/>
            </a:br>
            <a:r>
              <a:rPr lang="en-US"/>
              <a:t>2023-24 </a:t>
            </a:r>
            <a:r>
              <a:rPr lang="en-US">
                <a:latin typeface="Arial"/>
                <a:cs typeface="Arial"/>
              </a:rPr>
              <a:t>Annual </a:t>
            </a:r>
            <a:r>
              <a:rPr lang="en-US" dirty="0">
                <a:latin typeface="Arial"/>
                <a:cs typeface="Arial"/>
              </a:rPr>
              <a:t>R</a:t>
            </a:r>
            <a:r>
              <a:rPr lang="en-US">
                <a:latin typeface="Arial"/>
                <a:cs typeface="Arial"/>
              </a:rPr>
              <a:t>eport</a:t>
            </a:r>
            <a:endParaRPr lang="en-US" dirty="0"/>
          </a:p>
        </p:txBody>
      </p:sp>
      <p:sp>
        <p:nvSpPr>
          <p:cNvPr id="3" name="Subtitle 2"/>
          <p:cNvSpPr>
            <a:spLocks noGrp="1"/>
          </p:cNvSpPr>
          <p:nvPr>
            <p:ph type="subTitle" idx="1"/>
          </p:nvPr>
        </p:nvSpPr>
        <p:spPr/>
        <p:txBody>
          <a:bodyPr/>
          <a:lstStyle/>
          <a:p>
            <a:r>
              <a:rPr lang="en-US"/>
              <a:t>March 1, 2024</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50180" y="482029"/>
            <a:ext cx="8229600" cy="6217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dirty="0"/>
              <a:t>Federal law created 988 in November 2020 as the dedicated 3-digit national number for mental health or suicidal crisis support</a:t>
            </a:r>
          </a:p>
          <a:p>
            <a:pPr lvl="2"/>
            <a:r>
              <a:rPr lang="en-US" dirty="0"/>
              <a:t>988 went live on July 16, 2022</a:t>
            </a:r>
          </a:p>
          <a:p>
            <a:pPr lvl="2"/>
            <a:r>
              <a:rPr lang="en-US" dirty="0"/>
              <a:t>This was formerly the National Suicide Prevention Line (NSPL): 1-800-273-8255</a:t>
            </a:r>
          </a:p>
          <a:p>
            <a:pPr lvl="2"/>
            <a:r>
              <a:rPr lang="en-US" dirty="0"/>
              <a:t>This line is overseen by the Substance Abuse and Mental Health Services Administration (SAMHSA) and administered by Vibrant Emotional Health</a:t>
            </a:r>
          </a:p>
          <a:p>
            <a:pPr lvl="2"/>
            <a:r>
              <a:rPr lang="en-US" sz="1400" dirty="0">
                <a:ea typeface="Times New Roman" panose="02020603050405020304" pitchFamily="18" charset="0"/>
              </a:rPr>
              <a:t>Call takers offer non-judgmental, emotional suppor</a:t>
            </a:r>
            <a:r>
              <a:rPr lang="en-US" dirty="0">
                <a:ea typeface="Times New Roman" panose="02020603050405020304" pitchFamily="18" charset="0"/>
              </a:rPr>
              <a:t>t and</a:t>
            </a:r>
            <a:r>
              <a:rPr lang="en-US" sz="1400" dirty="0">
                <a:ea typeface="Times New Roman" panose="02020603050405020304" pitchFamily="18" charset="0"/>
              </a:rPr>
              <a:t> are not licensed mental health clinicians</a:t>
            </a:r>
          </a:p>
          <a:p>
            <a:pPr lvl="2"/>
            <a:r>
              <a:rPr lang="en-US" dirty="0"/>
              <a:t>A caller does not need to be suicidal to call this number</a:t>
            </a:r>
          </a:p>
          <a:p>
            <a:pPr marL="0" lvl="1" indent="0">
              <a:buNone/>
            </a:pPr>
            <a:endParaRPr lang="en-US" dirty="0"/>
          </a:p>
          <a:p>
            <a:pPr lvl="1"/>
            <a:r>
              <a:rPr lang="en-US" dirty="0"/>
              <a:t>Only centers that are members of the NSPL network can answer 988 calls</a:t>
            </a:r>
          </a:p>
          <a:p>
            <a:pPr lvl="2"/>
            <a:r>
              <a:rPr lang="en-US" dirty="0"/>
              <a:t>Five (5) Call Centers in Massachusetts are part of the NSPL Network:</a:t>
            </a:r>
          </a:p>
          <a:p>
            <a:pPr lvl="3"/>
            <a:r>
              <a:rPr lang="en-US" dirty="0">
                <a:effectLst/>
                <a:ea typeface="Times New Roman" panose="02020603050405020304" pitchFamily="18" charset="0"/>
              </a:rPr>
              <a:t>Call2Talk (part of United Way of </a:t>
            </a:r>
            <a:r>
              <a:rPr lang="en-US" dirty="0" err="1">
                <a:effectLst/>
                <a:ea typeface="Times New Roman" panose="02020603050405020304" pitchFamily="18" charset="0"/>
              </a:rPr>
              <a:t>TriCounty</a:t>
            </a:r>
            <a:r>
              <a:rPr lang="en-US" dirty="0">
                <a:effectLst/>
                <a:ea typeface="Times New Roman" panose="02020603050405020304" pitchFamily="18" charset="0"/>
              </a:rPr>
              <a:t>, Mass211)</a:t>
            </a:r>
          </a:p>
          <a:p>
            <a:pPr lvl="3"/>
            <a:r>
              <a:rPr lang="en-US" dirty="0">
                <a:effectLst/>
                <a:ea typeface="Times New Roman" panose="02020603050405020304" pitchFamily="18" charset="0"/>
              </a:rPr>
              <a:t>Samaritans of Cape Cod and the Islands</a:t>
            </a:r>
          </a:p>
          <a:p>
            <a:pPr lvl="3"/>
            <a:r>
              <a:rPr lang="en-US" dirty="0">
                <a:ea typeface="Times New Roman" panose="02020603050405020304" pitchFamily="18" charset="0"/>
              </a:rPr>
              <a:t>Samaritans, Inc. (Boston)</a:t>
            </a:r>
          </a:p>
          <a:p>
            <a:pPr lvl="3"/>
            <a:r>
              <a:rPr lang="en-US" dirty="0">
                <a:effectLst/>
                <a:ea typeface="Times New Roman" panose="02020603050405020304" pitchFamily="18" charset="0"/>
              </a:rPr>
              <a:t>Samaritans of Merrimack Valley (part of Family Services of Merrimack </a:t>
            </a:r>
            <a:r>
              <a:rPr lang="en-US" dirty="0">
                <a:ea typeface="Times New Roman" panose="02020603050405020304" pitchFamily="18" charset="0"/>
              </a:rPr>
              <a:t>Valley)</a:t>
            </a:r>
          </a:p>
          <a:p>
            <a:pPr lvl="3"/>
            <a:r>
              <a:rPr lang="en-US" dirty="0">
                <a:effectLst/>
                <a:ea typeface="Times New Roman" panose="02020603050405020304" pitchFamily="18" charset="0"/>
              </a:rPr>
              <a:t>Samaritans </a:t>
            </a:r>
            <a:r>
              <a:rPr lang="en-US" dirty="0" err="1">
                <a:effectLst/>
                <a:ea typeface="Times New Roman" panose="02020603050405020304" pitchFamily="18" charset="0"/>
              </a:rPr>
              <a:t>SouthCoast</a:t>
            </a:r>
            <a:endParaRPr lang="en-US" dirty="0"/>
          </a:p>
          <a:p>
            <a:pPr lvl="2"/>
            <a:r>
              <a:rPr lang="en-US" dirty="0"/>
              <a:t>Membership requires meeting accreditation and training requirements and following guidelines set forth by Vibrant</a:t>
            </a:r>
          </a:p>
          <a:p>
            <a:pPr lvl="2"/>
            <a:r>
              <a:rPr lang="en-US" sz="1400" dirty="0"/>
              <a:t>Centers receive calls from both 988 callers and callers using the local suicide prevention number; text/chat is answered by the national centers</a:t>
            </a:r>
            <a:endParaRPr lang="en-US" dirty="0"/>
          </a:p>
          <a:p>
            <a:pPr lvl="3"/>
            <a:endParaRPr lang="en-US" dirty="0"/>
          </a:p>
          <a:p>
            <a:pPr lvl="1"/>
            <a:r>
              <a:rPr lang="en-US" dirty="0"/>
              <a:t>Calls are distributed to the closest local center based on the caller’s area code</a:t>
            </a:r>
          </a:p>
          <a:p>
            <a:pPr lvl="2"/>
            <a:r>
              <a:rPr lang="en-US" dirty="0"/>
              <a:t>Geolocation is not available through 988, which means that if a caller with a Massachusetts area code is in another state when they call 988, the call will go to a Massachusetts call center</a:t>
            </a:r>
          </a:p>
          <a:p>
            <a:pPr lvl="2"/>
            <a:endParaRPr lang="en-US" dirty="0"/>
          </a:p>
          <a:p>
            <a:pPr lvl="1"/>
            <a:r>
              <a:rPr lang="en-US" dirty="0"/>
              <a:t>Functionality includes text and chat options, as well as access for the Deaf and Hard of Hearing</a:t>
            </a:r>
          </a:p>
          <a:p>
            <a:pPr lvl="2"/>
            <a:r>
              <a:rPr lang="en-US" dirty="0"/>
              <a:t>The Deaf and Hard of Hearing may use their preferred relay service or dial 711, then 988</a:t>
            </a:r>
          </a:p>
          <a:p>
            <a:pPr lvl="2"/>
            <a:r>
              <a:rPr lang="en-US" dirty="0"/>
              <a:t>In addition to the relay service, there is also a video option in American Sign Language (ASL)</a:t>
            </a:r>
          </a:p>
        </p:txBody>
      </p:sp>
      <p:sp>
        <p:nvSpPr>
          <p:cNvPr id="2" name="Title 1"/>
          <p:cNvSpPr>
            <a:spLocks noGrp="1"/>
          </p:cNvSpPr>
          <p:nvPr>
            <p:ph type="title"/>
          </p:nvPr>
        </p:nvSpPr>
        <p:spPr>
          <a:xfrm>
            <a:off x="173736" y="210312"/>
            <a:ext cx="8763000" cy="292388"/>
          </a:xfrm>
        </p:spPr>
        <p:txBody>
          <a:bodyPr/>
          <a:lstStyle/>
          <a:p>
            <a:r>
              <a:rPr lang="en-US">
                <a:latin typeface="Arial"/>
                <a:cs typeface="Arial"/>
              </a:rPr>
              <a:t>Overview of the Development and Implementation: 988 </a:t>
            </a:r>
          </a:p>
        </p:txBody>
      </p:sp>
    </p:spTree>
    <p:extLst>
      <p:ext uri="{BB962C8B-B14F-4D97-AF65-F5344CB8AC3E}">
        <p14:creationId xmlns:p14="http://schemas.microsoft.com/office/powerpoint/2010/main" val="8326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838200"/>
            <a:ext cx="8229600" cy="57861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dirty="0">
                <a:latin typeface="Arial"/>
                <a:cs typeface="Arial"/>
              </a:rPr>
              <a:t>Through a reform effort called the </a:t>
            </a:r>
            <a:r>
              <a:rPr lang="en-US" dirty="0">
                <a:latin typeface="Arial"/>
                <a:cs typeface="Arial"/>
                <a:hlinkClick r:id="rId6"/>
              </a:rPr>
              <a:t>Roadmap for Behavioral Health Reform</a:t>
            </a:r>
            <a:r>
              <a:rPr lang="en-US" dirty="0">
                <a:latin typeface="Arial"/>
                <a:cs typeface="Arial"/>
              </a:rPr>
              <a:t>, the Commonwealth has reimagined the crisis system for all residents, regardless of insurance. </a:t>
            </a:r>
          </a:p>
          <a:p>
            <a:pPr marL="229870" lvl="1" indent="-229870"/>
            <a:r>
              <a:rPr lang="en-US" dirty="0">
                <a:latin typeface="Arial"/>
                <a:cs typeface="Arial"/>
              </a:rPr>
              <a:t>The Behavioral Health Help Line (BHHL) is a single, insurance-blind, multi-channel entry point for people in the Commonwealth in search of mental health and substance use disorder (SUD) treatment. The BHHL is the front door for the MA behavioral health crisis system. Crisis services are delivered by Community Behavioral Health Centers, which are connected to the BHHL.</a:t>
            </a:r>
          </a:p>
          <a:p>
            <a:pPr marL="229870" lvl="1" indent="-229870"/>
            <a:r>
              <a:rPr lang="en-US" dirty="0"/>
              <a:t>Key elements include:</a:t>
            </a:r>
          </a:p>
          <a:p>
            <a:pPr lvl="2"/>
            <a:r>
              <a:rPr lang="en-US" dirty="0"/>
              <a:t>Multi-channel access</a:t>
            </a:r>
          </a:p>
          <a:p>
            <a:pPr lvl="3"/>
            <a:r>
              <a:rPr lang="en-US" dirty="0"/>
              <a:t>Available 24/7/365</a:t>
            </a:r>
          </a:p>
          <a:p>
            <a:pPr lvl="3"/>
            <a:r>
              <a:rPr lang="en-US" dirty="0"/>
              <a:t>Multi-lingual, live response</a:t>
            </a:r>
          </a:p>
          <a:p>
            <a:pPr lvl="3"/>
            <a:r>
              <a:rPr lang="en-US" dirty="0"/>
              <a:t>Phone, text, chat</a:t>
            </a:r>
          </a:p>
          <a:p>
            <a:pPr lvl="3"/>
            <a:r>
              <a:rPr lang="en-US" dirty="0"/>
              <a:t>Includes informative website</a:t>
            </a:r>
          </a:p>
          <a:p>
            <a:pPr lvl="2"/>
            <a:r>
              <a:rPr lang="en-US" dirty="0"/>
              <a:t>Knowledgeable clinical team</a:t>
            </a:r>
          </a:p>
          <a:p>
            <a:pPr lvl="3"/>
            <a:r>
              <a:rPr lang="en-US" dirty="0"/>
              <a:t>MA- and BA-level clinicians, Peer Specialists</a:t>
            </a:r>
          </a:p>
          <a:p>
            <a:pPr lvl="3"/>
            <a:r>
              <a:rPr lang="en-US" dirty="0"/>
              <a:t>Expertise in appropriate crisis identification and action, de-escalation, and stabilization</a:t>
            </a:r>
          </a:p>
          <a:p>
            <a:pPr lvl="2"/>
            <a:r>
              <a:rPr lang="en-US" dirty="0"/>
              <a:t>Clinical assessment and triage</a:t>
            </a:r>
          </a:p>
          <a:p>
            <a:pPr lvl="3"/>
            <a:r>
              <a:rPr lang="en-US" dirty="0"/>
              <a:t>Formalized assessment tool supports appropriate triage pathway</a:t>
            </a:r>
          </a:p>
          <a:p>
            <a:pPr lvl="3"/>
            <a:r>
              <a:rPr lang="en-US" dirty="0"/>
              <a:t>Rapid determination of immediate crisis and completion of appropriate handoff</a:t>
            </a:r>
          </a:p>
          <a:p>
            <a:pPr lvl="2"/>
            <a:r>
              <a:rPr lang="en-US" dirty="0"/>
              <a:t>Referral match and warm hand-off</a:t>
            </a:r>
          </a:p>
          <a:p>
            <a:pPr lvl="3"/>
            <a:r>
              <a:rPr lang="en-US" dirty="0"/>
              <a:t>Staff search for and identify providers with appropriate expertise</a:t>
            </a:r>
          </a:p>
          <a:p>
            <a:pPr lvl="3"/>
            <a:r>
              <a:rPr lang="en-US" dirty="0"/>
              <a:t>Warm hand-off to referring provider whenever possible and appropriate</a:t>
            </a:r>
          </a:p>
          <a:p>
            <a:pPr lvl="2"/>
            <a:r>
              <a:rPr lang="en-US" dirty="0"/>
              <a:t>Consistent follow-up</a:t>
            </a:r>
          </a:p>
          <a:p>
            <a:pPr lvl="3"/>
            <a:r>
              <a:rPr lang="en-US" dirty="0"/>
              <a:t>Process to ensure individual is successfully connecting with the right services</a:t>
            </a:r>
          </a:p>
          <a:p>
            <a:pPr lvl="3"/>
            <a:r>
              <a:rPr lang="en-US" dirty="0"/>
              <a:t>Within 48 hours for crisis hand-offs</a:t>
            </a:r>
          </a:p>
          <a:p>
            <a:pPr lvl="3"/>
            <a:r>
              <a:rPr lang="en-US" dirty="0"/>
              <a:t>Within 14 days for outpatient referrals</a:t>
            </a:r>
          </a:p>
        </p:txBody>
      </p:sp>
      <p:sp>
        <p:nvSpPr>
          <p:cNvPr id="2" name="Title 1"/>
          <p:cNvSpPr>
            <a:spLocks noGrp="1"/>
          </p:cNvSpPr>
          <p:nvPr>
            <p:ph type="title"/>
          </p:nvPr>
        </p:nvSpPr>
        <p:spPr>
          <a:xfrm>
            <a:off x="173736" y="91551"/>
            <a:ext cx="8665464" cy="584775"/>
          </a:xfrm>
        </p:spPr>
        <p:txBody>
          <a:bodyPr/>
          <a:lstStyle/>
          <a:p>
            <a:r>
              <a:rPr lang="en-US">
                <a:latin typeface="Arial"/>
                <a:cs typeface="Arial"/>
              </a:rPr>
              <a:t>Overview of the Development and Implementation: Behavioral Health Help Line and the MA Crisis System</a:t>
            </a:r>
          </a:p>
        </p:txBody>
      </p:sp>
    </p:spTree>
    <p:extLst>
      <p:ext uri="{BB962C8B-B14F-4D97-AF65-F5344CB8AC3E}">
        <p14:creationId xmlns:p14="http://schemas.microsoft.com/office/powerpoint/2010/main" val="128966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893088"/>
            <a:ext cx="8229600" cy="55707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dirty="0"/>
              <a:t>Required trainings for 988:</a:t>
            </a:r>
          </a:p>
          <a:p>
            <a:pPr lvl="2"/>
            <a:r>
              <a:rPr lang="en-US" dirty="0">
                <a:ea typeface="Times New Roman" panose="02020603050405020304" pitchFamily="18" charset="0"/>
              </a:rPr>
              <a:t>National Administrator level (Vibrant)</a:t>
            </a:r>
          </a:p>
          <a:p>
            <a:pPr lvl="3"/>
            <a:r>
              <a:rPr lang="en-US" dirty="0">
                <a:ea typeface="Times New Roman" panose="02020603050405020304" pitchFamily="18" charset="0"/>
              </a:rPr>
              <a:t>Establishes standards, policies, and best practices, including the Suicide Safety Policy and risk assessment standards</a:t>
            </a:r>
          </a:p>
          <a:p>
            <a:pPr lvl="3"/>
            <a:r>
              <a:rPr lang="en-US" dirty="0">
                <a:ea typeface="Times New Roman" panose="02020603050405020304" pitchFamily="18" charset="0"/>
              </a:rPr>
              <a:t>Maintains resources and continuing education portal (Network Resource Center)</a:t>
            </a:r>
          </a:p>
          <a:p>
            <a:pPr lvl="3"/>
            <a:r>
              <a:rPr lang="en-US" dirty="0">
                <a:ea typeface="Times New Roman" panose="02020603050405020304" pitchFamily="18" charset="0"/>
              </a:rPr>
              <a:t>Requires 4 core trainings: </a:t>
            </a:r>
          </a:p>
          <a:p>
            <a:pPr marL="1023938" lvl="1" indent="-342900">
              <a:buFont typeface="+mj-lt"/>
              <a:buAutoNum type="arabicPeriod"/>
            </a:pPr>
            <a:r>
              <a:rPr lang="en-US" dirty="0">
                <a:ea typeface="Times New Roman" panose="02020603050405020304" pitchFamily="18" charset="0"/>
              </a:rPr>
              <a:t>Fundamentals of Crisis Counseling</a:t>
            </a:r>
          </a:p>
          <a:p>
            <a:pPr marL="1023938" lvl="1" indent="-342900">
              <a:buFont typeface="+mj-lt"/>
              <a:buAutoNum type="arabicPeriod"/>
            </a:pPr>
            <a:r>
              <a:rPr lang="en-US" dirty="0">
                <a:ea typeface="Times New Roman" panose="02020603050405020304" pitchFamily="18" charset="0"/>
              </a:rPr>
              <a:t>Essential Skills in Crisis Counseling</a:t>
            </a:r>
          </a:p>
          <a:p>
            <a:pPr marL="1023938" lvl="1" indent="-342900">
              <a:buFont typeface="+mj-lt"/>
              <a:buAutoNum type="arabicPeriod"/>
            </a:pPr>
            <a:r>
              <a:rPr lang="en-US" dirty="0">
                <a:ea typeface="Times New Roman" panose="02020603050405020304" pitchFamily="18" charset="0"/>
              </a:rPr>
              <a:t>Assessing Safety and Suicide Risk</a:t>
            </a:r>
          </a:p>
          <a:p>
            <a:pPr marL="1023938" lvl="1" indent="-342900">
              <a:buFont typeface="+mj-lt"/>
              <a:buAutoNum type="arabicPeriod"/>
            </a:pPr>
            <a:r>
              <a:rPr lang="en-US" dirty="0">
                <a:ea typeface="Times New Roman" panose="02020603050405020304" pitchFamily="18" charset="0"/>
              </a:rPr>
              <a:t>Imminent Risk of Suicide</a:t>
            </a:r>
          </a:p>
          <a:p>
            <a:pPr lvl="2"/>
            <a:r>
              <a:rPr lang="en-US" dirty="0">
                <a:ea typeface="Times New Roman" panose="02020603050405020304" pitchFamily="18" charset="0"/>
              </a:rPr>
              <a:t>State level (DPH)</a:t>
            </a:r>
          </a:p>
          <a:p>
            <a:pPr lvl="3"/>
            <a:r>
              <a:rPr lang="en-US" dirty="0">
                <a:ea typeface="Times New Roman" panose="02020603050405020304" pitchFamily="18" charset="0"/>
              </a:rPr>
              <a:t>Emergency Services Program Warm Connection Policy and Training</a:t>
            </a:r>
          </a:p>
          <a:p>
            <a:pPr lvl="3"/>
            <a:r>
              <a:rPr lang="en-US" dirty="0">
                <a:ea typeface="Times New Roman" panose="02020603050405020304" pitchFamily="18" charset="0"/>
              </a:rPr>
              <a:t>Assessing additional opportunities; waiting to understand </a:t>
            </a:r>
            <a:r>
              <a:rPr lang="en-US" dirty="0" err="1">
                <a:ea typeface="Times New Roman" panose="02020603050405020304" pitchFamily="18" charset="0"/>
              </a:rPr>
              <a:t>Vibrant’s</a:t>
            </a:r>
            <a:r>
              <a:rPr lang="en-US" dirty="0">
                <a:ea typeface="Times New Roman" panose="02020603050405020304" pitchFamily="18" charset="0"/>
              </a:rPr>
              <a:t> planning</a:t>
            </a:r>
          </a:p>
          <a:p>
            <a:pPr lvl="2"/>
            <a:r>
              <a:rPr lang="en-US" dirty="0">
                <a:ea typeface="Times New Roman" panose="02020603050405020304" pitchFamily="18" charset="0"/>
              </a:rPr>
              <a:t>Center level (third-party accreditation; MA centers accredited through International Council of Helplines)</a:t>
            </a:r>
          </a:p>
          <a:p>
            <a:pPr lvl="3"/>
            <a:r>
              <a:rPr lang="en-US" b="0" i="0" u="none" strike="noStrike" kern="1200" dirty="0">
                <a:solidFill>
                  <a:srgbClr val="000000"/>
                </a:solidFill>
                <a:effectLst/>
              </a:rPr>
              <a:t>Governance and Leadership</a:t>
            </a:r>
            <a:endParaRPr lang="en-US" dirty="0"/>
          </a:p>
          <a:p>
            <a:pPr lvl="3"/>
            <a:r>
              <a:rPr lang="en-US" b="0" i="0" u="none" strike="noStrike" kern="1200" dirty="0">
                <a:solidFill>
                  <a:srgbClr val="000000"/>
                </a:solidFill>
                <a:effectLst/>
              </a:rPr>
              <a:t>Fiscal and Administrative</a:t>
            </a:r>
          </a:p>
          <a:p>
            <a:pPr lvl="3"/>
            <a:r>
              <a:rPr lang="en-US" b="0" i="0" u="none" strike="noStrike" kern="1200" dirty="0">
                <a:solidFill>
                  <a:srgbClr val="000000"/>
                </a:solidFill>
                <a:effectLst/>
              </a:rPr>
              <a:t>Facilities, Equipment, and Safety</a:t>
            </a:r>
            <a:endParaRPr lang="en-US" dirty="0"/>
          </a:p>
          <a:p>
            <a:pPr lvl="3"/>
            <a:r>
              <a:rPr lang="en-US" b="0" i="0" u="none" strike="noStrike" kern="1200" dirty="0">
                <a:solidFill>
                  <a:srgbClr val="000000"/>
                </a:solidFill>
                <a:effectLst/>
              </a:rPr>
              <a:t>Training</a:t>
            </a:r>
          </a:p>
          <a:p>
            <a:pPr lvl="3"/>
            <a:r>
              <a:rPr lang="en-US" b="0" i="0" u="none" strike="noStrike" kern="1200" dirty="0">
                <a:solidFill>
                  <a:srgbClr val="000000"/>
                </a:solidFill>
                <a:effectLst/>
              </a:rPr>
              <a:t>Program Management</a:t>
            </a:r>
          </a:p>
          <a:p>
            <a:pPr lvl="3"/>
            <a:r>
              <a:rPr lang="en-US" b="0" i="0" u="none" strike="noStrike" kern="1200" dirty="0">
                <a:solidFill>
                  <a:srgbClr val="000000"/>
                </a:solidFill>
                <a:effectLst/>
              </a:rPr>
              <a:t>Supervisions, Support, and Evaluation of Specialists</a:t>
            </a:r>
          </a:p>
          <a:p>
            <a:pPr lvl="3"/>
            <a:r>
              <a:rPr lang="en-US" b="0" i="0" u="none" strike="noStrike" kern="1200" dirty="0">
                <a:solidFill>
                  <a:srgbClr val="000000"/>
                </a:solidFill>
                <a:effectLst/>
              </a:rPr>
              <a:t>Suicide Prevention and Intervention</a:t>
            </a:r>
          </a:p>
          <a:p>
            <a:pPr lvl="3"/>
            <a:r>
              <a:rPr lang="en-US" b="0" i="0" u="none" strike="noStrike" kern="1200" dirty="0">
                <a:solidFill>
                  <a:srgbClr val="000000"/>
                </a:solidFill>
                <a:effectLst/>
              </a:rPr>
              <a:t>Management of Specific Contact Types</a:t>
            </a:r>
          </a:p>
          <a:p>
            <a:pPr lvl="2"/>
            <a:r>
              <a:rPr lang="en-US" dirty="0">
                <a:solidFill>
                  <a:srgbClr val="000000"/>
                </a:solidFill>
              </a:rPr>
              <a:t>Onboarding training: 21 core elements</a:t>
            </a:r>
            <a:endParaRPr lang="en-US" b="0" i="0" u="none" strike="noStrike" dirty="0">
              <a:effectLst/>
            </a:endParaRPr>
          </a:p>
          <a:p>
            <a:pPr lvl="2"/>
            <a:endParaRPr lang="en-US" dirty="0"/>
          </a:p>
        </p:txBody>
      </p:sp>
      <p:sp>
        <p:nvSpPr>
          <p:cNvPr id="2" name="Title 1"/>
          <p:cNvSpPr>
            <a:spLocks noGrp="1"/>
          </p:cNvSpPr>
          <p:nvPr>
            <p:ph type="title"/>
          </p:nvPr>
        </p:nvSpPr>
        <p:spPr>
          <a:xfrm>
            <a:off x="173736" y="241012"/>
            <a:ext cx="8763000" cy="292388"/>
          </a:xfrm>
        </p:spPr>
        <p:txBody>
          <a:bodyPr/>
          <a:lstStyle/>
          <a:p>
            <a:r>
              <a:rPr lang="en-US">
                <a:latin typeface="Arial"/>
                <a:cs typeface="Arial"/>
              </a:rPr>
              <a:t>Overview of the Development and Implementation: 988 Required Training</a:t>
            </a:r>
            <a:endParaRPr lang="en-US"/>
          </a:p>
        </p:txBody>
      </p:sp>
    </p:spTree>
    <p:extLst>
      <p:ext uri="{BB962C8B-B14F-4D97-AF65-F5344CB8AC3E}">
        <p14:creationId xmlns:p14="http://schemas.microsoft.com/office/powerpoint/2010/main" val="173636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8C8B4E-9183-DF14-FE87-E60F50E24A44}"/>
              </a:ext>
            </a:extLst>
          </p:cNvPr>
          <p:cNvSpPr>
            <a:spLocks noGrp="1"/>
          </p:cNvSpPr>
          <p:nvPr>
            <p:ph type="title"/>
          </p:nvPr>
        </p:nvSpPr>
        <p:spPr>
          <a:xfrm>
            <a:off x="231040" y="102871"/>
            <a:ext cx="8823960" cy="514420"/>
          </a:xfrm>
        </p:spPr>
        <p:txBody>
          <a:bodyPr>
            <a:normAutofit fontScale="90000"/>
          </a:bodyPr>
          <a:lstStyle/>
          <a:p>
            <a:r>
              <a:rPr lang="en-US" sz="2000">
                <a:latin typeface="Arial"/>
                <a:cs typeface="Arial"/>
              </a:rPr>
              <a:t>Overview of the Development and Implementation: BHHL Required Training</a:t>
            </a:r>
          </a:p>
        </p:txBody>
      </p:sp>
      <p:graphicFrame>
        <p:nvGraphicFramePr>
          <p:cNvPr id="4" name="Table 3">
            <a:extLst>
              <a:ext uri="{FF2B5EF4-FFF2-40B4-BE49-F238E27FC236}">
                <a16:creationId xmlns:a16="http://schemas.microsoft.com/office/drawing/2014/main" id="{4D131FE7-4811-8355-DC7D-DD255E7727B9}"/>
              </a:ext>
            </a:extLst>
          </p:cNvPr>
          <p:cNvGraphicFramePr>
            <a:graphicFrameLocks noGrp="1"/>
          </p:cNvGraphicFramePr>
          <p:nvPr>
            <p:extLst>
              <p:ext uri="{D42A27DB-BD31-4B8C-83A1-F6EECF244321}">
                <p14:modId xmlns:p14="http://schemas.microsoft.com/office/powerpoint/2010/main" val="4226255181"/>
              </p:ext>
            </p:extLst>
          </p:nvPr>
        </p:nvGraphicFramePr>
        <p:xfrm>
          <a:off x="76200" y="888960"/>
          <a:ext cx="2678501" cy="5758943"/>
        </p:xfrm>
        <a:graphic>
          <a:graphicData uri="http://schemas.openxmlformats.org/drawingml/2006/table">
            <a:tbl>
              <a:tblPr>
                <a:tableStyleId>{5C22544A-7EE6-4342-B048-85BDC9FD1C3A}</a:tableStyleId>
              </a:tblPr>
              <a:tblGrid>
                <a:gridCol w="2678501">
                  <a:extLst>
                    <a:ext uri="{9D8B030D-6E8A-4147-A177-3AD203B41FA5}">
                      <a16:colId xmlns:a16="http://schemas.microsoft.com/office/drawing/2014/main" val="1585196795"/>
                    </a:ext>
                  </a:extLst>
                </a:gridCol>
              </a:tblGrid>
              <a:tr h="118980">
                <a:tc>
                  <a:txBody>
                    <a:bodyPr/>
                    <a:lstStyle/>
                    <a:p>
                      <a:pPr algn="l" fontAlgn="b"/>
                      <a:r>
                        <a:rPr lang="en-US" sz="900" u="none" strike="noStrike">
                          <a:effectLst/>
                        </a:rPr>
                        <a:t>Telephone Procedures, log-ons, passwords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565774096"/>
                  </a:ext>
                </a:extLst>
              </a:tr>
              <a:tr h="118980">
                <a:tc>
                  <a:txBody>
                    <a:bodyPr/>
                    <a:lstStyle/>
                    <a:p>
                      <a:pPr algn="l" fontAlgn="b"/>
                      <a:r>
                        <a:rPr lang="en-US" sz="900" u="none" strike="noStrike">
                          <a:effectLst/>
                        </a:rPr>
                        <a:t>No-Hold Conference function</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012796974"/>
                  </a:ext>
                </a:extLst>
              </a:tr>
              <a:tr h="118980">
                <a:tc>
                  <a:txBody>
                    <a:bodyPr/>
                    <a:lstStyle/>
                    <a:p>
                      <a:pPr algn="l" fontAlgn="b"/>
                      <a:r>
                        <a:rPr lang="en-US" sz="900" u="none" strike="noStrike">
                          <a:effectLst/>
                        </a:rPr>
                        <a:t>Setting up Voice Mail</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383502437"/>
                  </a:ext>
                </a:extLst>
              </a:tr>
              <a:tr h="118980">
                <a:tc>
                  <a:txBody>
                    <a:bodyPr/>
                    <a:lstStyle/>
                    <a:p>
                      <a:pPr algn="l" fontAlgn="b"/>
                      <a:r>
                        <a:rPr lang="en-US" sz="900" u="none" strike="noStrike">
                          <a:effectLst/>
                        </a:rPr>
                        <a:t>Sending Emails to Members (SOP if needed)</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001464683"/>
                  </a:ext>
                </a:extLst>
              </a:tr>
              <a:tr h="118980">
                <a:tc>
                  <a:txBody>
                    <a:bodyPr/>
                    <a:lstStyle/>
                    <a:p>
                      <a:pPr algn="l" fontAlgn="b"/>
                      <a:r>
                        <a:rPr lang="en-US" sz="900" u="none" strike="noStrike">
                          <a:effectLst/>
                        </a:rPr>
                        <a:t>Setting up Signatures in Email</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687688608"/>
                  </a:ext>
                </a:extLst>
              </a:tr>
              <a:tr h="118980">
                <a:tc>
                  <a:txBody>
                    <a:bodyPr/>
                    <a:lstStyle/>
                    <a:p>
                      <a:pPr algn="l" fontAlgn="b"/>
                      <a:r>
                        <a:rPr lang="en-US" sz="900" u="none" strike="noStrike">
                          <a:effectLst/>
                        </a:rPr>
                        <a:t>VCC Overview PPT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694676736"/>
                  </a:ext>
                </a:extLst>
              </a:tr>
              <a:tr h="118980">
                <a:tc>
                  <a:txBody>
                    <a:bodyPr/>
                    <a:lstStyle/>
                    <a:p>
                      <a:pPr algn="l" fontAlgn="b"/>
                      <a:r>
                        <a:rPr lang="en-US" sz="900" u="none" strike="noStrike">
                          <a:effectLst/>
                        </a:rPr>
                        <a:t>Verbal Scripts Tip Sheet /Note Templates /Coding Cheat Sheet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4140884565"/>
                  </a:ext>
                </a:extLst>
              </a:tr>
              <a:tr h="118980">
                <a:tc>
                  <a:txBody>
                    <a:bodyPr/>
                    <a:lstStyle/>
                    <a:p>
                      <a:pPr algn="l" fontAlgn="b"/>
                      <a:r>
                        <a:rPr lang="en-US" sz="900" u="none" strike="noStrike">
                          <a:effectLst/>
                        </a:rPr>
                        <a:t>HIPAA Training (recorded)</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326905920"/>
                  </a:ext>
                </a:extLst>
              </a:tr>
              <a:tr h="118980">
                <a:tc>
                  <a:txBody>
                    <a:bodyPr/>
                    <a:lstStyle/>
                    <a:p>
                      <a:pPr algn="l" fontAlgn="b"/>
                      <a:r>
                        <a:rPr lang="en-US" sz="900" u="none" strike="noStrike">
                          <a:effectLst/>
                        </a:rPr>
                        <a:t>State By State Minor Chart</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550841864"/>
                  </a:ext>
                </a:extLst>
              </a:tr>
              <a:tr h="118980">
                <a:tc>
                  <a:txBody>
                    <a:bodyPr/>
                    <a:lstStyle/>
                    <a:p>
                      <a:pPr algn="l" fontAlgn="b"/>
                      <a:r>
                        <a:rPr lang="en-US" sz="900" u="none" strike="noStrike">
                          <a:effectLst/>
                        </a:rPr>
                        <a:t>Flags, Attachment, Where to find form</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783077934"/>
                  </a:ext>
                </a:extLst>
              </a:tr>
              <a:tr h="118980">
                <a:tc>
                  <a:txBody>
                    <a:bodyPr/>
                    <a:lstStyle/>
                    <a:p>
                      <a:pPr algn="l" fontAlgn="b"/>
                      <a:r>
                        <a:rPr lang="en-US" sz="900" u="none" strike="noStrike">
                          <a:effectLst/>
                        </a:rPr>
                        <a:t>Building Temp Member File</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177252251"/>
                  </a:ext>
                </a:extLst>
              </a:tr>
              <a:tr h="118980">
                <a:tc>
                  <a:txBody>
                    <a:bodyPr/>
                    <a:lstStyle/>
                    <a:p>
                      <a:pPr algn="l" fontAlgn="b"/>
                      <a:r>
                        <a:rPr lang="en-US" sz="900" u="none" strike="noStrike" err="1">
                          <a:effectLst/>
                        </a:rPr>
                        <a:t>Voiance</a:t>
                      </a:r>
                      <a:r>
                        <a:rPr lang="en-US" sz="900" u="none" strike="noStrike">
                          <a:effectLst/>
                        </a:rPr>
                        <a:t> Language Translation Services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908385273"/>
                  </a:ext>
                </a:extLst>
              </a:tr>
              <a:tr h="118980">
                <a:tc>
                  <a:txBody>
                    <a:bodyPr/>
                    <a:lstStyle/>
                    <a:p>
                      <a:pPr algn="l" fontAlgn="b"/>
                      <a:r>
                        <a:rPr lang="en-US" sz="900" u="none" strike="noStrike">
                          <a:effectLst/>
                        </a:rPr>
                        <a:t>Engagement Tip Sheets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882350969"/>
                  </a:ext>
                </a:extLst>
              </a:tr>
              <a:tr h="118980">
                <a:tc>
                  <a:txBody>
                    <a:bodyPr/>
                    <a:lstStyle/>
                    <a:p>
                      <a:pPr algn="l" fontAlgn="b"/>
                      <a:r>
                        <a:rPr lang="en-US" sz="900" u="none" strike="noStrike">
                          <a:effectLst/>
                        </a:rPr>
                        <a:t>Assessment and Referral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543611036"/>
                  </a:ext>
                </a:extLst>
              </a:tr>
              <a:tr h="118980">
                <a:tc>
                  <a:txBody>
                    <a:bodyPr/>
                    <a:lstStyle/>
                    <a:p>
                      <a:pPr algn="l" fontAlgn="b"/>
                      <a:r>
                        <a:rPr lang="en-US" sz="900" u="none" strike="noStrike">
                          <a:effectLst/>
                        </a:rPr>
                        <a:t>Columbia Videos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831811858"/>
                  </a:ext>
                </a:extLst>
              </a:tr>
              <a:tr h="118980">
                <a:tc>
                  <a:txBody>
                    <a:bodyPr/>
                    <a:lstStyle/>
                    <a:p>
                      <a:pPr algn="l" fontAlgn="b"/>
                      <a:r>
                        <a:rPr lang="en-US" sz="900" u="none" strike="noStrike">
                          <a:effectLst/>
                        </a:rPr>
                        <a:t>Columbia Videos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870069284"/>
                  </a:ext>
                </a:extLst>
              </a:tr>
              <a:tr h="118980">
                <a:tc>
                  <a:txBody>
                    <a:bodyPr/>
                    <a:lstStyle/>
                    <a:p>
                      <a:pPr algn="l" fontAlgn="b"/>
                      <a:r>
                        <a:rPr lang="en-US" sz="900" u="none" strike="noStrike">
                          <a:effectLst/>
                        </a:rPr>
                        <a:t>Practice Assessment and Referrals in Training Environment</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510682717"/>
                  </a:ext>
                </a:extLst>
              </a:tr>
              <a:tr h="118980">
                <a:tc>
                  <a:txBody>
                    <a:bodyPr/>
                    <a:lstStyle/>
                    <a:p>
                      <a:pPr algn="l" fontAlgn="b"/>
                      <a:r>
                        <a:rPr lang="en-US" sz="900" u="none" strike="noStrike">
                          <a:effectLst/>
                        </a:rPr>
                        <a:t>Observing staff taking live calls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730646758"/>
                  </a:ext>
                </a:extLst>
              </a:tr>
              <a:tr h="118980">
                <a:tc>
                  <a:txBody>
                    <a:bodyPr/>
                    <a:lstStyle/>
                    <a:p>
                      <a:pPr algn="l" fontAlgn="b"/>
                      <a:r>
                        <a:rPr lang="en-US" sz="900" u="none" strike="noStrike">
                          <a:effectLst/>
                        </a:rPr>
                        <a:t>RR Follow - UP</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991140918"/>
                  </a:ext>
                </a:extLst>
              </a:tr>
              <a:tr h="118980">
                <a:tc>
                  <a:txBody>
                    <a:bodyPr/>
                    <a:lstStyle/>
                    <a:p>
                      <a:pPr algn="l" fontAlgn="b"/>
                      <a:r>
                        <a:rPr lang="en-US" sz="900" u="none" strike="noStrike">
                          <a:effectLst/>
                        </a:rPr>
                        <a:t>Managing Risk and Risk Ratings PPT</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118747673"/>
                  </a:ext>
                </a:extLst>
              </a:tr>
              <a:tr h="118980">
                <a:tc>
                  <a:txBody>
                    <a:bodyPr/>
                    <a:lstStyle/>
                    <a:p>
                      <a:pPr algn="l" fontAlgn="b"/>
                      <a:r>
                        <a:rPr lang="en-US" sz="900" u="none" strike="noStrike">
                          <a:effectLst/>
                        </a:rPr>
                        <a:t>Urgent Emergent Workflow</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414286483"/>
                  </a:ext>
                </a:extLst>
              </a:tr>
              <a:tr h="118980">
                <a:tc>
                  <a:txBody>
                    <a:bodyPr/>
                    <a:lstStyle/>
                    <a:p>
                      <a:pPr algn="l" fontAlgn="b"/>
                      <a:r>
                        <a:rPr lang="en-US" sz="900" u="none" strike="noStrike">
                          <a:effectLst/>
                        </a:rPr>
                        <a:t>Reviewing the Urgent Emergent Folder on SharePoint</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442238409"/>
                  </a:ext>
                </a:extLst>
              </a:tr>
              <a:tr h="118980">
                <a:tc>
                  <a:txBody>
                    <a:bodyPr/>
                    <a:lstStyle/>
                    <a:p>
                      <a:pPr algn="l" fontAlgn="b"/>
                      <a:r>
                        <a:rPr lang="en-US" sz="900" u="none" strike="noStrike">
                          <a:effectLst/>
                        </a:rPr>
                        <a:t>Safety Planning with voiceover PPT</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963468496"/>
                  </a:ext>
                </a:extLst>
              </a:tr>
              <a:tr h="118980">
                <a:tc>
                  <a:txBody>
                    <a:bodyPr/>
                    <a:lstStyle/>
                    <a:p>
                      <a:pPr algn="l" fontAlgn="b"/>
                      <a:r>
                        <a:rPr lang="en-US" sz="900" u="none" strike="noStrike">
                          <a:effectLst/>
                        </a:rPr>
                        <a:t>MD Consult SOP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861910082"/>
                  </a:ext>
                </a:extLst>
              </a:tr>
              <a:tr h="118980">
                <a:tc>
                  <a:txBody>
                    <a:bodyPr/>
                    <a:lstStyle/>
                    <a:p>
                      <a:pPr algn="l" fontAlgn="b"/>
                      <a:r>
                        <a:rPr lang="en-US" sz="900" u="none" strike="noStrike">
                          <a:effectLst/>
                        </a:rPr>
                        <a:t>Quality of Care and Complaints Training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045160264"/>
                  </a:ext>
                </a:extLst>
              </a:tr>
              <a:tr h="118980">
                <a:tc>
                  <a:txBody>
                    <a:bodyPr/>
                    <a:lstStyle/>
                    <a:p>
                      <a:pPr algn="l" fontAlgn="b"/>
                      <a:r>
                        <a:rPr lang="en-US" sz="900" u="none" strike="noStrike">
                          <a:effectLst/>
                        </a:rPr>
                        <a:t>Handling Difficult Calls PPT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729789336"/>
                  </a:ext>
                </a:extLst>
              </a:tr>
              <a:tr h="118980">
                <a:tc>
                  <a:txBody>
                    <a:bodyPr/>
                    <a:lstStyle/>
                    <a:p>
                      <a:pPr algn="l" fontAlgn="b"/>
                      <a:r>
                        <a:rPr lang="en-US" sz="900" u="none" strike="noStrike">
                          <a:effectLst/>
                        </a:rPr>
                        <a:t>Supervisor Call Backs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963389945"/>
                  </a:ext>
                </a:extLst>
              </a:tr>
              <a:tr h="118980">
                <a:tc>
                  <a:txBody>
                    <a:bodyPr/>
                    <a:lstStyle/>
                    <a:p>
                      <a:pPr algn="l" fontAlgn="b"/>
                      <a:r>
                        <a:rPr lang="en-US" sz="900" u="none" strike="noStrike">
                          <a:effectLst/>
                        </a:rPr>
                        <a:t>Complaints Process  SOP</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826777601"/>
                  </a:ext>
                </a:extLst>
              </a:tr>
              <a:tr h="118980">
                <a:tc>
                  <a:txBody>
                    <a:bodyPr/>
                    <a:lstStyle/>
                    <a:p>
                      <a:pPr algn="l" fontAlgn="b"/>
                      <a:r>
                        <a:rPr lang="en-US" sz="900" u="none" strike="noStrike">
                          <a:effectLst/>
                        </a:rPr>
                        <a:t>Audits and NICE overview</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674640485"/>
                  </a:ext>
                </a:extLst>
              </a:tr>
              <a:tr h="118980">
                <a:tc>
                  <a:txBody>
                    <a:bodyPr/>
                    <a:lstStyle/>
                    <a:p>
                      <a:pPr algn="l" fontAlgn="b"/>
                      <a:r>
                        <a:rPr lang="en-US" sz="900" u="none" strike="noStrike">
                          <a:effectLst/>
                        </a:rPr>
                        <a:t>Account Specific Trainings </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9156859"/>
                  </a:ext>
                </a:extLst>
              </a:tr>
              <a:tr h="118980">
                <a:tc>
                  <a:txBody>
                    <a:bodyPr/>
                    <a:lstStyle/>
                    <a:p>
                      <a:pPr algn="l" fontAlgn="b"/>
                      <a:r>
                        <a:rPr lang="en-US" sz="900" u="none" strike="noStrike">
                          <a:effectLst/>
                        </a:rPr>
                        <a:t>Backline 911</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886469456"/>
                  </a:ext>
                </a:extLst>
              </a:tr>
              <a:tr h="237960">
                <a:tc>
                  <a:txBody>
                    <a:bodyPr/>
                    <a:lstStyle/>
                    <a:p>
                      <a:pPr algn="l" fontAlgn="b"/>
                      <a:r>
                        <a:rPr lang="en-US" sz="900" u="none" strike="noStrike">
                          <a:effectLst/>
                        </a:rPr>
                        <a:t>CALM training SPRC website - -after completion, email certificate to trainer</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837788769"/>
                  </a:ext>
                </a:extLst>
              </a:tr>
              <a:tr h="118980">
                <a:tc>
                  <a:txBody>
                    <a:bodyPr/>
                    <a:lstStyle/>
                    <a:p>
                      <a:pPr algn="l" fontAlgn="b"/>
                      <a:r>
                        <a:rPr lang="en-US" sz="900" u="none" strike="noStrike">
                          <a:effectLst/>
                        </a:rPr>
                        <a:t>Kansas - Accessing Mobile Crisis and uploading Forms</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023948212"/>
                  </a:ext>
                </a:extLst>
              </a:tr>
              <a:tr h="118980">
                <a:tc>
                  <a:txBody>
                    <a:bodyPr/>
                    <a:lstStyle/>
                    <a:p>
                      <a:pPr algn="l" fontAlgn="b"/>
                      <a:r>
                        <a:rPr lang="en-US" sz="900" u="none" strike="noStrike">
                          <a:effectLst/>
                        </a:rPr>
                        <a:t>NH CT Suites Training</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70895893"/>
                  </a:ext>
                </a:extLst>
              </a:tr>
              <a:tr h="118980">
                <a:tc>
                  <a:txBody>
                    <a:bodyPr/>
                    <a:lstStyle/>
                    <a:p>
                      <a:pPr algn="l" fontAlgn="b"/>
                      <a:r>
                        <a:rPr lang="en-US" sz="900" u="none" strike="noStrike">
                          <a:effectLst/>
                        </a:rPr>
                        <a:t>OPEN BEDS Training</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238699857"/>
                  </a:ext>
                </a:extLst>
              </a:tr>
              <a:tr h="118980">
                <a:tc>
                  <a:txBody>
                    <a:bodyPr/>
                    <a:lstStyle/>
                    <a:p>
                      <a:pPr algn="l" fontAlgn="b"/>
                      <a:r>
                        <a:rPr lang="en-US" sz="900" u="none" strike="noStrike">
                          <a:effectLst/>
                        </a:rPr>
                        <a:t>3 Lifeline Simulation Trainings (this is assigned in a different platform)</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379062919"/>
                  </a:ext>
                </a:extLst>
              </a:tr>
              <a:tr h="118980">
                <a:tc>
                  <a:txBody>
                    <a:bodyPr/>
                    <a:lstStyle/>
                    <a:p>
                      <a:pPr algn="l" fontAlgn="b"/>
                      <a:r>
                        <a:rPr lang="en-US" sz="900" u="none" strike="noStrike">
                          <a:effectLst/>
                        </a:rPr>
                        <a:t>Final Competency Assessment Role Play</a:t>
                      </a:r>
                      <a:endParaRPr lang="en-US" sz="900" b="0" i="0" u="none" strike="noStrike">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192313719"/>
                  </a:ext>
                </a:extLst>
              </a:tr>
            </a:tbl>
          </a:graphicData>
        </a:graphic>
      </p:graphicFrame>
      <p:sp>
        <p:nvSpPr>
          <p:cNvPr id="5" name="TextBox 4">
            <a:extLst>
              <a:ext uri="{FF2B5EF4-FFF2-40B4-BE49-F238E27FC236}">
                <a16:creationId xmlns:a16="http://schemas.microsoft.com/office/drawing/2014/main" id="{DC13F931-5628-BCD8-5A03-7DBE236C528E}"/>
              </a:ext>
            </a:extLst>
          </p:cNvPr>
          <p:cNvSpPr txBox="1"/>
          <p:nvPr/>
        </p:nvSpPr>
        <p:spPr>
          <a:xfrm>
            <a:off x="0" y="609600"/>
            <a:ext cx="1748977" cy="300082"/>
          </a:xfrm>
          <a:prstGeom prst="rect">
            <a:avLst/>
          </a:prstGeom>
          <a:noFill/>
        </p:spPr>
        <p:txBody>
          <a:bodyPr wrap="square" rtlCol="0">
            <a:spAutoFit/>
          </a:bodyPr>
          <a:lstStyle/>
          <a:p>
            <a:r>
              <a:rPr lang="en-US" sz="1350" b="1"/>
              <a:t>Clinical</a:t>
            </a:r>
          </a:p>
        </p:txBody>
      </p:sp>
      <p:graphicFrame>
        <p:nvGraphicFramePr>
          <p:cNvPr id="11" name="Table 10">
            <a:extLst>
              <a:ext uri="{FF2B5EF4-FFF2-40B4-BE49-F238E27FC236}">
                <a16:creationId xmlns:a16="http://schemas.microsoft.com/office/drawing/2014/main" id="{81575ADB-4079-DD20-CF31-731F0AC8D0A6}"/>
              </a:ext>
            </a:extLst>
          </p:cNvPr>
          <p:cNvGraphicFramePr>
            <a:graphicFrameLocks noGrp="1"/>
          </p:cNvGraphicFramePr>
          <p:nvPr>
            <p:extLst>
              <p:ext uri="{D42A27DB-BD31-4B8C-83A1-F6EECF244321}">
                <p14:modId xmlns:p14="http://schemas.microsoft.com/office/powerpoint/2010/main" val="401133783"/>
              </p:ext>
            </p:extLst>
          </p:nvPr>
        </p:nvGraphicFramePr>
        <p:xfrm>
          <a:off x="2857382" y="914400"/>
          <a:ext cx="2114706" cy="1095376"/>
        </p:xfrm>
        <a:graphic>
          <a:graphicData uri="http://schemas.openxmlformats.org/drawingml/2006/table">
            <a:tbl>
              <a:tblPr>
                <a:tableStyleId>{5C22544A-7EE6-4342-B048-85BDC9FD1C3A}</a:tableStyleId>
              </a:tblPr>
              <a:tblGrid>
                <a:gridCol w="2114706">
                  <a:extLst>
                    <a:ext uri="{9D8B030D-6E8A-4147-A177-3AD203B41FA5}">
                      <a16:colId xmlns:a16="http://schemas.microsoft.com/office/drawing/2014/main" val="679933465"/>
                    </a:ext>
                  </a:extLst>
                </a:gridCol>
              </a:tblGrid>
              <a:tr h="132874">
                <a:tc>
                  <a:txBody>
                    <a:bodyPr/>
                    <a:lstStyle/>
                    <a:p>
                      <a:pPr algn="l" fontAlgn="b"/>
                      <a:r>
                        <a:rPr lang="en-US" sz="1000" u="none" strike="noStrike">
                          <a:effectLst/>
                        </a:rPr>
                        <a:t>Sensitivity and Engagement Training</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29185961"/>
                  </a:ext>
                </a:extLst>
              </a:tr>
              <a:tr h="224054">
                <a:tc>
                  <a:txBody>
                    <a:bodyPr/>
                    <a:lstStyle/>
                    <a:p>
                      <a:pPr algn="l" fontAlgn="b"/>
                      <a:r>
                        <a:rPr lang="en-US" sz="1000" u="none" strike="noStrike">
                          <a:effectLst/>
                        </a:rPr>
                        <a:t>Transgender 101: A Psychosocial Perspective</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750080"/>
                  </a:ext>
                </a:extLst>
              </a:tr>
              <a:tr h="258604">
                <a:tc>
                  <a:txBody>
                    <a:bodyPr/>
                    <a:lstStyle/>
                    <a:p>
                      <a:pPr algn="l" fontAlgn="b"/>
                      <a:r>
                        <a:rPr lang="en-US" sz="1000" u="none" strike="noStrike">
                          <a:effectLst/>
                        </a:rPr>
                        <a:t>Working More Effectively with the LGBTQ+ Community</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13783320"/>
                  </a:ext>
                </a:extLst>
              </a:tr>
              <a:tr h="134458">
                <a:tc>
                  <a:txBody>
                    <a:bodyPr/>
                    <a:lstStyle/>
                    <a:p>
                      <a:pPr algn="l" fontAlgn="b"/>
                      <a:r>
                        <a:rPr lang="en-US" sz="1000" u="none" strike="noStrike">
                          <a:effectLst/>
                        </a:rPr>
                        <a:t>  Building a Multicultural Care Environment</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53872094"/>
                  </a:ext>
                </a:extLst>
              </a:tr>
            </a:tbl>
          </a:graphicData>
        </a:graphic>
      </p:graphicFrame>
      <p:sp>
        <p:nvSpPr>
          <p:cNvPr id="12" name="TextBox 11">
            <a:extLst>
              <a:ext uri="{FF2B5EF4-FFF2-40B4-BE49-F238E27FC236}">
                <a16:creationId xmlns:a16="http://schemas.microsoft.com/office/drawing/2014/main" id="{F4865EA9-5683-9D06-4E5C-7614423228C8}"/>
              </a:ext>
            </a:extLst>
          </p:cNvPr>
          <p:cNvSpPr txBox="1"/>
          <p:nvPr/>
        </p:nvSpPr>
        <p:spPr>
          <a:xfrm>
            <a:off x="2781227" y="609600"/>
            <a:ext cx="1431095" cy="300082"/>
          </a:xfrm>
          <a:prstGeom prst="rect">
            <a:avLst/>
          </a:prstGeom>
          <a:noFill/>
        </p:spPr>
        <p:txBody>
          <a:bodyPr wrap="square" rtlCol="0">
            <a:spAutoFit/>
          </a:bodyPr>
          <a:lstStyle/>
          <a:p>
            <a:r>
              <a:rPr lang="en-US" sz="1350" b="1"/>
              <a:t>Cultural Humility</a:t>
            </a:r>
          </a:p>
        </p:txBody>
      </p:sp>
      <p:graphicFrame>
        <p:nvGraphicFramePr>
          <p:cNvPr id="7" name="Table 6">
            <a:extLst>
              <a:ext uri="{FF2B5EF4-FFF2-40B4-BE49-F238E27FC236}">
                <a16:creationId xmlns:a16="http://schemas.microsoft.com/office/drawing/2014/main" id="{B9E9F732-21A4-BBE9-BB7C-1EEEECCADEAE}"/>
              </a:ext>
            </a:extLst>
          </p:cNvPr>
          <p:cNvGraphicFramePr>
            <a:graphicFrameLocks noGrp="1"/>
          </p:cNvGraphicFramePr>
          <p:nvPr>
            <p:extLst>
              <p:ext uri="{D42A27DB-BD31-4B8C-83A1-F6EECF244321}">
                <p14:modId xmlns:p14="http://schemas.microsoft.com/office/powerpoint/2010/main" val="231260261"/>
              </p:ext>
            </p:extLst>
          </p:nvPr>
        </p:nvGraphicFramePr>
        <p:xfrm>
          <a:off x="5117931" y="914400"/>
          <a:ext cx="1899746" cy="1079046"/>
        </p:xfrm>
        <a:graphic>
          <a:graphicData uri="http://schemas.openxmlformats.org/drawingml/2006/table">
            <a:tbl>
              <a:tblPr>
                <a:tableStyleId>{5C22544A-7EE6-4342-B048-85BDC9FD1C3A}</a:tableStyleId>
              </a:tblPr>
              <a:tblGrid>
                <a:gridCol w="1899746">
                  <a:extLst>
                    <a:ext uri="{9D8B030D-6E8A-4147-A177-3AD203B41FA5}">
                      <a16:colId xmlns:a16="http://schemas.microsoft.com/office/drawing/2014/main" val="3721666971"/>
                    </a:ext>
                  </a:extLst>
                </a:gridCol>
              </a:tblGrid>
              <a:tr h="285611">
                <a:tc>
                  <a:txBody>
                    <a:bodyPr/>
                    <a:lstStyle/>
                    <a:p>
                      <a:pPr algn="l" fontAlgn="b"/>
                      <a:r>
                        <a:rPr lang="en-US" sz="1000" u="none" strike="noStrike">
                          <a:effectLst/>
                        </a:rPr>
                        <a:t>An Overview of Substance Use Disorders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913121951"/>
                  </a:ext>
                </a:extLst>
              </a:tr>
              <a:tr h="285611">
                <a:tc>
                  <a:txBody>
                    <a:bodyPr/>
                    <a:lstStyle/>
                    <a:p>
                      <a:pPr algn="l" fontAlgn="b"/>
                      <a:r>
                        <a:rPr lang="en-US" sz="1000" u="none" strike="noStrike">
                          <a:effectLst/>
                        </a:rPr>
                        <a:t>Confidentiality in the Treatment of substance Use Disorders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814632878"/>
                  </a:ext>
                </a:extLst>
              </a:tr>
              <a:tr h="426135">
                <a:tc>
                  <a:txBody>
                    <a:bodyPr/>
                    <a:lstStyle/>
                    <a:p>
                      <a:pPr algn="l" fontAlgn="b"/>
                      <a:r>
                        <a:rPr lang="en-US" sz="1000" u="none" strike="noStrike">
                          <a:effectLst/>
                        </a:rPr>
                        <a:t>Advanced Practice in Treating Individuals with Co-Occurring Disorders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275641877"/>
                  </a:ext>
                </a:extLst>
              </a:tr>
            </a:tbl>
          </a:graphicData>
        </a:graphic>
      </p:graphicFrame>
      <p:sp>
        <p:nvSpPr>
          <p:cNvPr id="9" name="TextBox 8">
            <a:extLst>
              <a:ext uri="{FF2B5EF4-FFF2-40B4-BE49-F238E27FC236}">
                <a16:creationId xmlns:a16="http://schemas.microsoft.com/office/drawing/2014/main" id="{C7AB03FF-7DA9-0E71-3346-E88EB457807F}"/>
              </a:ext>
            </a:extLst>
          </p:cNvPr>
          <p:cNvSpPr txBox="1"/>
          <p:nvPr/>
        </p:nvSpPr>
        <p:spPr>
          <a:xfrm>
            <a:off x="5052765" y="609600"/>
            <a:ext cx="962207" cy="300082"/>
          </a:xfrm>
          <a:prstGeom prst="rect">
            <a:avLst/>
          </a:prstGeom>
          <a:noFill/>
        </p:spPr>
        <p:txBody>
          <a:bodyPr wrap="square" rtlCol="0">
            <a:spAutoFit/>
          </a:bodyPr>
          <a:lstStyle/>
          <a:p>
            <a:r>
              <a:rPr lang="en-US" sz="1350" b="1"/>
              <a:t>SUD</a:t>
            </a:r>
          </a:p>
        </p:txBody>
      </p:sp>
      <p:graphicFrame>
        <p:nvGraphicFramePr>
          <p:cNvPr id="13" name="Table 12">
            <a:extLst>
              <a:ext uri="{FF2B5EF4-FFF2-40B4-BE49-F238E27FC236}">
                <a16:creationId xmlns:a16="http://schemas.microsoft.com/office/drawing/2014/main" id="{20DA5A7E-404F-E0A5-C7F6-B5D2F416CE3E}"/>
              </a:ext>
            </a:extLst>
          </p:cNvPr>
          <p:cNvGraphicFramePr>
            <a:graphicFrameLocks noGrp="1"/>
          </p:cNvGraphicFramePr>
          <p:nvPr>
            <p:extLst>
              <p:ext uri="{D42A27DB-BD31-4B8C-83A1-F6EECF244321}">
                <p14:modId xmlns:p14="http://schemas.microsoft.com/office/powerpoint/2010/main" val="582293469"/>
              </p:ext>
            </p:extLst>
          </p:nvPr>
        </p:nvGraphicFramePr>
        <p:xfrm>
          <a:off x="2877103" y="2323173"/>
          <a:ext cx="2114705" cy="929676"/>
        </p:xfrm>
        <a:graphic>
          <a:graphicData uri="http://schemas.openxmlformats.org/drawingml/2006/table">
            <a:tbl>
              <a:tblPr>
                <a:tableStyleId>{5C22544A-7EE6-4342-B048-85BDC9FD1C3A}</a:tableStyleId>
              </a:tblPr>
              <a:tblGrid>
                <a:gridCol w="2114705">
                  <a:extLst>
                    <a:ext uri="{9D8B030D-6E8A-4147-A177-3AD203B41FA5}">
                      <a16:colId xmlns:a16="http://schemas.microsoft.com/office/drawing/2014/main" val="2009968521"/>
                    </a:ext>
                  </a:extLst>
                </a:gridCol>
              </a:tblGrid>
              <a:tr h="167482">
                <a:tc>
                  <a:txBody>
                    <a:bodyPr/>
                    <a:lstStyle/>
                    <a:p>
                      <a:pPr algn="l" fontAlgn="b"/>
                      <a:r>
                        <a:rPr lang="en-US" sz="1000" u="none" strike="noStrike">
                          <a:effectLst/>
                        </a:rPr>
                        <a:t>Suicide: Assess and Intervene Confidently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928485788"/>
                  </a:ext>
                </a:extLst>
              </a:tr>
              <a:tr h="310397">
                <a:tc>
                  <a:txBody>
                    <a:bodyPr/>
                    <a:lstStyle/>
                    <a:p>
                      <a:pPr algn="l" fontAlgn="b"/>
                      <a:r>
                        <a:rPr lang="en-US" sz="1000" u="none" strike="noStrike">
                          <a:effectLst/>
                        </a:rPr>
                        <a:t>Preventing Suicide through effective postvention</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514940513"/>
                  </a:ext>
                </a:extLst>
              </a:tr>
              <a:tr h="310397">
                <a:tc>
                  <a:txBody>
                    <a:bodyPr/>
                    <a:lstStyle/>
                    <a:p>
                      <a:pPr algn="l" fontAlgn="b"/>
                      <a:r>
                        <a:rPr lang="en-US" sz="1000" u="none" strike="noStrike">
                          <a:effectLst/>
                        </a:rPr>
                        <a:t>Addressing Suicide in Adolescents and Transition Age Youth</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435286439"/>
                  </a:ext>
                </a:extLst>
              </a:tr>
            </a:tbl>
          </a:graphicData>
        </a:graphic>
      </p:graphicFrame>
      <p:sp>
        <p:nvSpPr>
          <p:cNvPr id="14" name="TextBox 13">
            <a:extLst>
              <a:ext uri="{FF2B5EF4-FFF2-40B4-BE49-F238E27FC236}">
                <a16:creationId xmlns:a16="http://schemas.microsoft.com/office/drawing/2014/main" id="{0409F48F-8F9F-A896-ED1C-B40C4B735E28}"/>
              </a:ext>
            </a:extLst>
          </p:cNvPr>
          <p:cNvSpPr txBox="1"/>
          <p:nvPr/>
        </p:nvSpPr>
        <p:spPr>
          <a:xfrm>
            <a:off x="2801205" y="2059704"/>
            <a:ext cx="1905337" cy="300082"/>
          </a:xfrm>
          <a:prstGeom prst="rect">
            <a:avLst/>
          </a:prstGeom>
          <a:noFill/>
        </p:spPr>
        <p:txBody>
          <a:bodyPr wrap="square" rtlCol="0">
            <a:spAutoFit/>
          </a:bodyPr>
          <a:lstStyle/>
          <a:p>
            <a:r>
              <a:rPr lang="en-US" sz="1350" b="1"/>
              <a:t>Suicide</a:t>
            </a:r>
            <a:r>
              <a:rPr lang="en-US" sz="1350"/>
              <a:t> </a:t>
            </a:r>
            <a:r>
              <a:rPr lang="en-US" sz="1350" b="1"/>
              <a:t>Prevention</a:t>
            </a:r>
          </a:p>
        </p:txBody>
      </p:sp>
      <p:graphicFrame>
        <p:nvGraphicFramePr>
          <p:cNvPr id="3" name="Table 2">
            <a:extLst>
              <a:ext uri="{FF2B5EF4-FFF2-40B4-BE49-F238E27FC236}">
                <a16:creationId xmlns:a16="http://schemas.microsoft.com/office/drawing/2014/main" id="{DC11550D-D17C-9C80-58C9-60AAB707021A}"/>
              </a:ext>
            </a:extLst>
          </p:cNvPr>
          <p:cNvGraphicFramePr>
            <a:graphicFrameLocks noGrp="1"/>
          </p:cNvGraphicFramePr>
          <p:nvPr>
            <p:extLst>
              <p:ext uri="{D42A27DB-BD31-4B8C-83A1-F6EECF244321}">
                <p14:modId xmlns:p14="http://schemas.microsoft.com/office/powerpoint/2010/main" val="2182732155"/>
              </p:ext>
            </p:extLst>
          </p:nvPr>
        </p:nvGraphicFramePr>
        <p:xfrm>
          <a:off x="5125917" y="2438400"/>
          <a:ext cx="1858003" cy="501417"/>
        </p:xfrm>
        <a:graphic>
          <a:graphicData uri="http://schemas.openxmlformats.org/drawingml/2006/table">
            <a:tbl>
              <a:tblPr>
                <a:tableStyleId>{5C22544A-7EE6-4342-B048-85BDC9FD1C3A}</a:tableStyleId>
              </a:tblPr>
              <a:tblGrid>
                <a:gridCol w="1858003">
                  <a:extLst>
                    <a:ext uri="{9D8B030D-6E8A-4147-A177-3AD203B41FA5}">
                      <a16:colId xmlns:a16="http://schemas.microsoft.com/office/drawing/2014/main" val="1114581013"/>
                    </a:ext>
                  </a:extLst>
                </a:gridCol>
              </a:tblGrid>
              <a:tr h="192535">
                <a:tc>
                  <a:txBody>
                    <a:bodyPr/>
                    <a:lstStyle/>
                    <a:p>
                      <a:pPr algn="l" fontAlgn="b"/>
                      <a:r>
                        <a:rPr lang="en-US" sz="1000" u="none" strike="noStrike">
                          <a:effectLst/>
                        </a:rPr>
                        <a:t>Disease and Self-Management</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864971772"/>
                  </a:ext>
                </a:extLst>
              </a:tr>
              <a:tr h="255542">
                <a:tc>
                  <a:txBody>
                    <a:bodyPr/>
                    <a:lstStyle/>
                    <a:p>
                      <a:pPr algn="l" fontAlgn="b"/>
                      <a:r>
                        <a:rPr lang="en-US" sz="1000" u="none" strike="noStrike">
                          <a:effectLst/>
                        </a:rPr>
                        <a:t>Mindfulness, Meditation and Spirituality in Recovery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153382388"/>
                  </a:ext>
                </a:extLst>
              </a:tr>
            </a:tbl>
          </a:graphicData>
        </a:graphic>
      </p:graphicFrame>
      <p:sp>
        <p:nvSpPr>
          <p:cNvPr id="6" name="TextBox 5">
            <a:extLst>
              <a:ext uri="{FF2B5EF4-FFF2-40B4-BE49-F238E27FC236}">
                <a16:creationId xmlns:a16="http://schemas.microsoft.com/office/drawing/2014/main" id="{96393AAA-26C2-38E9-850D-E96C749C77B3}"/>
              </a:ext>
            </a:extLst>
          </p:cNvPr>
          <p:cNvSpPr txBox="1"/>
          <p:nvPr/>
        </p:nvSpPr>
        <p:spPr>
          <a:xfrm>
            <a:off x="5056568" y="2138318"/>
            <a:ext cx="825547" cy="300082"/>
          </a:xfrm>
          <a:prstGeom prst="rect">
            <a:avLst/>
          </a:prstGeom>
          <a:noFill/>
        </p:spPr>
        <p:txBody>
          <a:bodyPr wrap="none" rtlCol="0">
            <a:spAutoFit/>
          </a:bodyPr>
          <a:lstStyle/>
          <a:p>
            <a:r>
              <a:rPr lang="en-US" sz="1350" b="1"/>
              <a:t>Self-Care</a:t>
            </a:r>
          </a:p>
        </p:txBody>
      </p:sp>
      <p:graphicFrame>
        <p:nvGraphicFramePr>
          <p:cNvPr id="22" name="Table 21">
            <a:extLst>
              <a:ext uri="{FF2B5EF4-FFF2-40B4-BE49-F238E27FC236}">
                <a16:creationId xmlns:a16="http://schemas.microsoft.com/office/drawing/2014/main" id="{0EA2F57A-BC19-8316-14CE-58E2A5D41B3C}"/>
              </a:ext>
            </a:extLst>
          </p:cNvPr>
          <p:cNvGraphicFramePr>
            <a:graphicFrameLocks noGrp="1"/>
          </p:cNvGraphicFramePr>
          <p:nvPr>
            <p:extLst>
              <p:ext uri="{D42A27DB-BD31-4B8C-83A1-F6EECF244321}">
                <p14:modId xmlns:p14="http://schemas.microsoft.com/office/powerpoint/2010/main" val="2280167654"/>
              </p:ext>
            </p:extLst>
          </p:nvPr>
        </p:nvGraphicFramePr>
        <p:xfrm>
          <a:off x="2894992" y="3685188"/>
          <a:ext cx="2096816" cy="1027289"/>
        </p:xfrm>
        <a:graphic>
          <a:graphicData uri="http://schemas.openxmlformats.org/drawingml/2006/table">
            <a:tbl>
              <a:tblPr>
                <a:tableStyleId>{5C22544A-7EE6-4342-B048-85BDC9FD1C3A}</a:tableStyleId>
              </a:tblPr>
              <a:tblGrid>
                <a:gridCol w="2096816">
                  <a:extLst>
                    <a:ext uri="{9D8B030D-6E8A-4147-A177-3AD203B41FA5}">
                      <a16:colId xmlns:a16="http://schemas.microsoft.com/office/drawing/2014/main" val="834079269"/>
                    </a:ext>
                  </a:extLst>
                </a:gridCol>
              </a:tblGrid>
              <a:tr h="280423">
                <a:tc>
                  <a:txBody>
                    <a:bodyPr/>
                    <a:lstStyle/>
                    <a:p>
                      <a:pPr algn="l" fontAlgn="b"/>
                      <a:r>
                        <a:rPr lang="en-US" sz="1000" u="none" strike="noStrike">
                          <a:solidFill>
                            <a:schemeClr val="tx1"/>
                          </a:solidFill>
                          <a:effectLst/>
                        </a:rPr>
                        <a:t>Addressing the Needs of Transition Age Youth</a:t>
                      </a:r>
                      <a:endParaRPr lang="en-US" sz="1000" b="0" i="0" u="none" strike="noStrike">
                        <a:solidFill>
                          <a:schemeClr val="tx1"/>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979974568"/>
                  </a:ext>
                </a:extLst>
              </a:tr>
              <a:tr h="181025">
                <a:tc>
                  <a:txBody>
                    <a:bodyPr/>
                    <a:lstStyle/>
                    <a:p>
                      <a:pPr algn="l" fontAlgn="b"/>
                      <a:r>
                        <a:rPr lang="en-US" sz="1000" u="none" strike="noStrike">
                          <a:solidFill>
                            <a:schemeClr val="tx1"/>
                          </a:solidFill>
                          <a:effectLst/>
                        </a:rPr>
                        <a:t>Positive Behavior Support for Children</a:t>
                      </a:r>
                      <a:endParaRPr lang="en-US" sz="1000" b="0" i="0" u="none" strike="noStrike">
                        <a:solidFill>
                          <a:schemeClr val="tx1"/>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4204810363"/>
                  </a:ext>
                </a:extLst>
              </a:tr>
              <a:tr h="356357">
                <a:tc>
                  <a:txBody>
                    <a:bodyPr/>
                    <a:lstStyle/>
                    <a:p>
                      <a:pPr algn="l" fontAlgn="b"/>
                      <a:r>
                        <a:rPr lang="en-US" sz="1000" u="none" strike="noStrike">
                          <a:solidFill>
                            <a:schemeClr val="tx1"/>
                          </a:solidFill>
                          <a:effectLst/>
                        </a:rPr>
                        <a:t>Traumatic Stress Disorders in Children and Adolescents</a:t>
                      </a:r>
                      <a:endParaRPr lang="en-US" sz="1000" b="0" i="0" u="none" strike="noStrike">
                        <a:solidFill>
                          <a:schemeClr val="tx1"/>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120069556"/>
                  </a:ext>
                </a:extLst>
              </a:tr>
              <a:tr h="181025">
                <a:tc>
                  <a:txBody>
                    <a:bodyPr/>
                    <a:lstStyle/>
                    <a:p>
                      <a:pPr algn="l" fontAlgn="b"/>
                      <a:r>
                        <a:rPr lang="en-US" sz="1000" u="none" strike="noStrike">
                          <a:effectLst/>
                        </a:rPr>
                        <a:t>Calming Children in Crisis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860043364"/>
                  </a:ext>
                </a:extLst>
              </a:tr>
            </a:tbl>
          </a:graphicData>
        </a:graphic>
      </p:graphicFrame>
      <p:sp>
        <p:nvSpPr>
          <p:cNvPr id="23" name="TextBox 22">
            <a:extLst>
              <a:ext uri="{FF2B5EF4-FFF2-40B4-BE49-F238E27FC236}">
                <a16:creationId xmlns:a16="http://schemas.microsoft.com/office/drawing/2014/main" id="{CD0762CD-8309-B316-DF7A-2C42BF6E2DE9}"/>
              </a:ext>
            </a:extLst>
          </p:cNvPr>
          <p:cNvSpPr txBox="1"/>
          <p:nvPr/>
        </p:nvSpPr>
        <p:spPr>
          <a:xfrm>
            <a:off x="2813025" y="3367481"/>
            <a:ext cx="1183786" cy="300082"/>
          </a:xfrm>
          <a:prstGeom prst="rect">
            <a:avLst/>
          </a:prstGeom>
          <a:noFill/>
        </p:spPr>
        <p:txBody>
          <a:bodyPr wrap="none" rtlCol="0">
            <a:spAutoFit/>
          </a:bodyPr>
          <a:lstStyle/>
          <a:p>
            <a:r>
              <a:rPr lang="en-US" sz="1350" b="1"/>
              <a:t>Youth Specific</a:t>
            </a:r>
          </a:p>
        </p:txBody>
      </p:sp>
      <p:graphicFrame>
        <p:nvGraphicFramePr>
          <p:cNvPr id="28" name="Table 27">
            <a:extLst>
              <a:ext uri="{FF2B5EF4-FFF2-40B4-BE49-F238E27FC236}">
                <a16:creationId xmlns:a16="http://schemas.microsoft.com/office/drawing/2014/main" id="{9A04E71C-7C0E-73B6-E433-5D69F0CF2676}"/>
              </a:ext>
            </a:extLst>
          </p:cNvPr>
          <p:cNvGraphicFramePr>
            <a:graphicFrameLocks noGrp="1"/>
          </p:cNvGraphicFramePr>
          <p:nvPr>
            <p:extLst>
              <p:ext uri="{D42A27DB-BD31-4B8C-83A1-F6EECF244321}">
                <p14:modId xmlns:p14="http://schemas.microsoft.com/office/powerpoint/2010/main" val="2295474330"/>
              </p:ext>
            </p:extLst>
          </p:nvPr>
        </p:nvGraphicFramePr>
        <p:xfrm>
          <a:off x="5157054" y="3719343"/>
          <a:ext cx="1826865" cy="953362"/>
        </p:xfrm>
        <a:graphic>
          <a:graphicData uri="http://schemas.openxmlformats.org/drawingml/2006/table">
            <a:tbl>
              <a:tblPr>
                <a:tableStyleId>{5C22544A-7EE6-4342-B048-85BDC9FD1C3A}</a:tableStyleId>
              </a:tblPr>
              <a:tblGrid>
                <a:gridCol w="1826865">
                  <a:extLst>
                    <a:ext uri="{9D8B030D-6E8A-4147-A177-3AD203B41FA5}">
                      <a16:colId xmlns:a16="http://schemas.microsoft.com/office/drawing/2014/main" val="372068027"/>
                    </a:ext>
                  </a:extLst>
                </a:gridCol>
              </a:tblGrid>
              <a:tr h="161120">
                <a:tc>
                  <a:txBody>
                    <a:bodyPr/>
                    <a:lstStyle/>
                    <a:p>
                      <a:pPr algn="l" fontAlgn="b"/>
                      <a:r>
                        <a:rPr lang="en-US" sz="1000" u="none" strike="noStrike">
                          <a:effectLst/>
                        </a:rPr>
                        <a:t>Fire Setting - Childhood Pathology?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189992633"/>
                  </a:ext>
                </a:extLst>
              </a:tr>
              <a:tr h="255542">
                <a:tc>
                  <a:txBody>
                    <a:bodyPr/>
                    <a:lstStyle/>
                    <a:p>
                      <a:pPr algn="l" fontAlgn="b"/>
                      <a:r>
                        <a:rPr lang="en-US" sz="1000" u="none" strike="noStrike">
                          <a:effectLst/>
                        </a:rPr>
                        <a:t>Living and Accessing Services with a Disability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612521416"/>
                  </a:ext>
                </a:extLst>
              </a:tr>
              <a:tr h="161120">
                <a:tc>
                  <a:txBody>
                    <a:bodyPr/>
                    <a:lstStyle/>
                    <a:p>
                      <a:pPr algn="l" fontAlgn="b"/>
                      <a:r>
                        <a:rPr lang="en-US" sz="1000" u="none" strike="noStrike">
                          <a:effectLst/>
                        </a:rPr>
                        <a:t>English Language Proficiency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330155394"/>
                  </a:ext>
                </a:extLst>
              </a:tr>
              <a:tr h="161120">
                <a:tc>
                  <a:txBody>
                    <a:bodyPr/>
                    <a:lstStyle/>
                    <a:p>
                      <a:pPr algn="l" fontAlgn="b"/>
                      <a:r>
                        <a:rPr lang="en-US" sz="1000" u="none" strike="noStrike">
                          <a:effectLst/>
                        </a:rPr>
                        <a:t>Signing up for </a:t>
                      </a:r>
                      <a:r>
                        <a:rPr lang="en-US" sz="1000" u="none" strike="noStrike" err="1">
                          <a:effectLst/>
                        </a:rPr>
                        <a:t>MBHP</a:t>
                      </a:r>
                      <a:r>
                        <a:rPr lang="en-US" sz="1000" u="none" strike="noStrike">
                          <a:effectLst/>
                        </a:rPr>
                        <a:t> Services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824297923"/>
                  </a:ext>
                </a:extLst>
              </a:tr>
              <a:tr h="161120">
                <a:tc>
                  <a:txBody>
                    <a:bodyPr/>
                    <a:lstStyle/>
                    <a:p>
                      <a:pPr algn="l" fontAlgn="b"/>
                      <a:r>
                        <a:rPr lang="en-US" sz="1000" u="none" strike="noStrike">
                          <a:effectLst/>
                        </a:rPr>
                        <a:t>Relapse Prevention with SUD</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297249241"/>
                  </a:ext>
                </a:extLst>
              </a:tr>
            </a:tbl>
          </a:graphicData>
        </a:graphic>
      </p:graphicFrame>
      <p:sp>
        <p:nvSpPr>
          <p:cNvPr id="29" name="TextBox 28">
            <a:extLst>
              <a:ext uri="{FF2B5EF4-FFF2-40B4-BE49-F238E27FC236}">
                <a16:creationId xmlns:a16="http://schemas.microsoft.com/office/drawing/2014/main" id="{289F92D3-1211-3B5F-0D3F-B544D15FE5AD}"/>
              </a:ext>
            </a:extLst>
          </p:cNvPr>
          <p:cNvSpPr txBox="1"/>
          <p:nvPr/>
        </p:nvSpPr>
        <p:spPr>
          <a:xfrm>
            <a:off x="5077968" y="3380232"/>
            <a:ext cx="1477587" cy="300082"/>
          </a:xfrm>
          <a:prstGeom prst="rect">
            <a:avLst/>
          </a:prstGeom>
          <a:noFill/>
        </p:spPr>
        <p:txBody>
          <a:bodyPr wrap="square" rtlCol="0">
            <a:spAutoFit/>
          </a:bodyPr>
          <a:lstStyle/>
          <a:p>
            <a:r>
              <a:rPr lang="en-US" sz="1350" b="1"/>
              <a:t>MBHP Specific</a:t>
            </a:r>
          </a:p>
        </p:txBody>
      </p:sp>
      <p:graphicFrame>
        <p:nvGraphicFramePr>
          <p:cNvPr id="30" name="Table 29">
            <a:extLst>
              <a:ext uri="{FF2B5EF4-FFF2-40B4-BE49-F238E27FC236}">
                <a16:creationId xmlns:a16="http://schemas.microsoft.com/office/drawing/2014/main" id="{932C47B2-DA75-D604-FD35-7B888568707F}"/>
              </a:ext>
            </a:extLst>
          </p:cNvPr>
          <p:cNvGraphicFramePr>
            <a:graphicFrameLocks noGrp="1"/>
          </p:cNvGraphicFramePr>
          <p:nvPr>
            <p:extLst>
              <p:ext uri="{D42A27DB-BD31-4B8C-83A1-F6EECF244321}">
                <p14:modId xmlns:p14="http://schemas.microsoft.com/office/powerpoint/2010/main" val="2128767291"/>
              </p:ext>
            </p:extLst>
          </p:nvPr>
        </p:nvGraphicFramePr>
        <p:xfrm>
          <a:off x="7086600" y="914400"/>
          <a:ext cx="1991975" cy="3449206"/>
        </p:xfrm>
        <a:graphic>
          <a:graphicData uri="http://schemas.openxmlformats.org/drawingml/2006/table">
            <a:tbl>
              <a:tblPr>
                <a:tableStyleId>{5C22544A-7EE6-4342-B048-85BDC9FD1C3A}</a:tableStyleId>
              </a:tblPr>
              <a:tblGrid>
                <a:gridCol w="1991975">
                  <a:extLst>
                    <a:ext uri="{9D8B030D-6E8A-4147-A177-3AD203B41FA5}">
                      <a16:colId xmlns:a16="http://schemas.microsoft.com/office/drawing/2014/main" val="2598315153"/>
                    </a:ext>
                  </a:extLst>
                </a:gridCol>
              </a:tblGrid>
              <a:tr h="158733">
                <a:tc>
                  <a:txBody>
                    <a:bodyPr/>
                    <a:lstStyle/>
                    <a:p>
                      <a:pPr algn="l" fontAlgn="b"/>
                      <a:r>
                        <a:rPr lang="en-US" sz="1000" u="none" strike="noStrike">
                          <a:effectLst/>
                        </a:rPr>
                        <a:t>Password Management</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688512821"/>
                  </a:ext>
                </a:extLst>
              </a:tr>
              <a:tr h="158733">
                <a:tc>
                  <a:txBody>
                    <a:bodyPr/>
                    <a:lstStyle/>
                    <a:p>
                      <a:pPr algn="l" fontAlgn="b"/>
                      <a:r>
                        <a:rPr lang="en-US" sz="1000" u="none" strike="noStrike">
                          <a:effectLst/>
                        </a:rPr>
                        <a:t>Agency Reporting Responsibilities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80856275"/>
                  </a:ext>
                </a:extLst>
              </a:tr>
              <a:tr h="264743">
                <a:tc>
                  <a:txBody>
                    <a:bodyPr/>
                    <a:lstStyle/>
                    <a:p>
                      <a:pPr algn="l" fontAlgn="b"/>
                      <a:r>
                        <a:rPr lang="en-US" sz="1000" u="none" strike="noStrike">
                          <a:effectLst/>
                        </a:rPr>
                        <a:t>Identification of Community Referral Resources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906541909"/>
                  </a:ext>
                </a:extLst>
              </a:tr>
              <a:tr h="264743">
                <a:tc>
                  <a:txBody>
                    <a:bodyPr/>
                    <a:lstStyle/>
                    <a:p>
                      <a:pPr algn="l" fontAlgn="b"/>
                      <a:r>
                        <a:rPr lang="en-US" sz="1000" u="none" strike="noStrike">
                          <a:effectLst/>
                        </a:rPr>
                        <a:t>Confidentiality of Protected Health Information (PHI)</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431845760"/>
                  </a:ext>
                </a:extLst>
              </a:tr>
              <a:tr h="158733">
                <a:tc>
                  <a:txBody>
                    <a:bodyPr/>
                    <a:lstStyle/>
                    <a:p>
                      <a:pPr algn="l" fontAlgn="b"/>
                      <a:r>
                        <a:rPr lang="en-US" sz="1000" u="none" strike="noStrike">
                          <a:effectLst/>
                        </a:rPr>
                        <a:t>Verification of Identity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975027654"/>
                  </a:ext>
                </a:extLst>
              </a:tr>
              <a:tr h="264743">
                <a:tc>
                  <a:txBody>
                    <a:bodyPr/>
                    <a:lstStyle/>
                    <a:p>
                      <a:pPr algn="l" fontAlgn="b"/>
                      <a:r>
                        <a:rPr lang="en-US" sz="1000" u="none" strike="noStrike">
                          <a:effectLst/>
                        </a:rPr>
                        <a:t>Permitted Uses and Disclosure of Protect Health Information</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698736451"/>
                  </a:ext>
                </a:extLst>
              </a:tr>
              <a:tr h="158733">
                <a:tc>
                  <a:txBody>
                    <a:bodyPr/>
                    <a:lstStyle/>
                    <a:p>
                      <a:pPr algn="l" fontAlgn="b"/>
                      <a:r>
                        <a:rPr lang="en-US" sz="1000" u="none" strike="noStrike">
                          <a:effectLst/>
                        </a:rPr>
                        <a:t>EAP/HPS and Notice of Privacy Practices </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329531928"/>
                  </a:ext>
                </a:extLst>
              </a:tr>
              <a:tr h="158733">
                <a:tc>
                  <a:txBody>
                    <a:bodyPr/>
                    <a:lstStyle/>
                    <a:p>
                      <a:pPr algn="l" fontAlgn="b"/>
                      <a:r>
                        <a:rPr lang="en-US" sz="1000" u="none" strike="noStrike">
                          <a:effectLst/>
                        </a:rPr>
                        <a:t>Member’s Rights and Responsibilities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758130430"/>
                  </a:ext>
                </a:extLst>
              </a:tr>
              <a:tr h="158733">
                <a:tc>
                  <a:txBody>
                    <a:bodyPr/>
                    <a:lstStyle/>
                    <a:p>
                      <a:pPr algn="l" fontAlgn="b"/>
                      <a:r>
                        <a:rPr lang="en-US" sz="1000" u="none" strike="noStrike">
                          <a:effectLst/>
                        </a:rPr>
                        <a:t>Language and Communications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196913487"/>
                  </a:ext>
                </a:extLst>
              </a:tr>
              <a:tr h="158733">
                <a:tc>
                  <a:txBody>
                    <a:bodyPr/>
                    <a:lstStyle/>
                    <a:p>
                      <a:pPr algn="l" fontAlgn="b"/>
                      <a:r>
                        <a:rPr lang="en-US" sz="1000" u="none" strike="noStrike">
                          <a:effectLst/>
                        </a:rPr>
                        <a:t>Member Risk Assessment and Triage </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551472271"/>
                  </a:ext>
                </a:extLst>
              </a:tr>
              <a:tr h="158733">
                <a:tc>
                  <a:txBody>
                    <a:bodyPr/>
                    <a:lstStyle/>
                    <a:p>
                      <a:pPr algn="l" fontAlgn="b"/>
                      <a:r>
                        <a:rPr lang="en-US" sz="1000" u="none" strike="noStrike">
                          <a:effectLst/>
                        </a:rPr>
                        <a:t>Dealing with Explicit Threats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813338719"/>
                  </a:ext>
                </a:extLst>
              </a:tr>
              <a:tr h="158733">
                <a:tc>
                  <a:txBody>
                    <a:bodyPr/>
                    <a:lstStyle/>
                    <a:p>
                      <a:pPr algn="l" fontAlgn="b"/>
                      <a:r>
                        <a:rPr lang="en-US" sz="1000" u="none" strike="noStrike">
                          <a:effectLst/>
                        </a:rPr>
                        <a:t>Internal Potential Quality of Care</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288448047"/>
                  </a:ext>
                </a:extLst>
              </a:tr>
              <a:tr h="264743">
                <a:tc>
                  <a:txBody>
                    <a:bodyPr/>
                    <a:lstStyle/>
                    <a:p>
                      <a:pPr algn="l" fontAlgn="b"/>
                      <a:r>
                        <a:rPr lang="en-US" sz="1000" u="none" strike="noStrike">
                          <a:effectLst/>
                        </a:rPr>
                        <a:t>Member Complaints and Complaint Appeals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137745860"/>
                  </a:ext>
                </a:extLst>
              </a:tr>
              <a:tr h="158733">
                <a:tc>
                  <a:txBody>
                    <a:bodyPr/>
                    <a:lstStyle/>
                    <a:p>
                      <a:pPr algn="l" fontAlgn="b"/>
                      <a:r>
                        <a:rPr lang="en-US" sz="1000" u="none" strike="noStrike">
                          <a:effectLst/>
                        </a:rPr>
                        <a:t>Conflict of Interest</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977317100"/>
                  </a:ext>
                </a:extLst>
              </a:tr>
              <a:tr h="158733">
                <a:tc>
                  <a:txBody>
                    <a:bodyPr/>
                    <a:lstStyle/>
                    <a:p>
                      <a:pPr algn="l" fontAlgn="b"/>
                      <a:r>
                        <a:rPr lang="en-US" sz="1000" u="none" strike="noStrike">
                          <a:effectLst/>
                        </a:rPr>
                        <a:t>Inquiry Call Documentation</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747328830"/>
                  </a:ext>
                </a:extLst>
              </a:tr>
              <a:tr h="158733">
                <a:tc>
                  <a:txBody>
                    <a:bodyPr/>
                    <a:lstStyle/>
                    <a:p>
                      <a:pPr algn="l" fontAlgn="b"/>
                      <a:r>
                        <a:rPr lang="en-US" sz="1000" u="none" strike="noStrike">
                          <a:effectLst/>
                        </a:rPr>
                        <a:t>Cultural and Linguistic Literacy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4137714124"/>
                  </a:ext>
                </a:extLst>
              </a:tr>
              <a:tr h="158733">
                <a:tc>
                  <a:txBody>
                    <a:bodyPr/>
                    <a:lstStyle/>
                    <a:p>
                      <a:pPr algn="l" fontAlgn="b"/>
                      <a:r>
                        <a:rPr lang="en-US" sz="1000" u="none" strike="noStrike">
                          <a:effectLst/>
                        </a:rPr>
                        <a:t>ADA Compliance</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598893605"/>
                  </a:ext>
                </a:extLst>
              </a:tr>
            </a:tbl>
          </a:graphicData>
        </a:graphic>
      </p:graphicFrame>
      <p:sp>
        <p:nvSpPr>
          <p:cNvPr id="31" name="TextBox 30">
            <a:extLst>
              <a:ext uri="{FF2B5EF4-FFF2-40B4-BE49-F238E27FC236}">
                <a16:creationId xmlns:a16="http://schemas.microsoft.com/office/drawing/2014/main" id="{1B59AE55-76C9-1F4C-D43C-08A17757790F}"/>
              </a:ext>
            </a:extLst>
          </p:cNvPr>
          <p:cNvSpPr txBox="1"/>
          <p:nvPr/>
        </p:nvSpPr>
        <p:spPr>
          <a:xfrm>
            <a:off x="6992112" y="609600"/>
            <a:ext cx="1756763" cy="300082"/>
          </a:xfrm>
          <a:prstGeom prst="rect">
            <a:avLst/>
          </a:prstGeom>
          <a:noFill/>
        </p:spPr>
        <p:txBody>
          <a:bodyPr wrap="none" rtlCol="0">
            <a:spAutoFit/>
          </a:bodyPr>
          <a:lstStyle/>
          <a:p>
            <a:r>
              <a:rPr lang="en-US" sz="1350" b="1"/>
              <a:t>Policy and Procedures</a:t>
            </a:r>
          </a:p>
        </p:txBody>
      </p:sp>
    </p:spTree>
    <p:extLst>
      <p:ext uri="{BB962C8B-B14F-4D97-AF65-F5344CB8AC3E}">
        <p14:creationId xmlns:p14="http://schemas.microsoft.com/office/powerpoint/2010/main" val="234922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91551"/>
            <a:ext cx="8763000" cy="584775"/>
          </a:xfrm>
        </p:spPr>
        <p:txBody>
          <a:bodyPr/>
          <a:lstStyle/>
          <a:p>
            <a:r>
              <a:rPr lang="en-US"/>
              <a:t>Overview of the Development and Implementation of 988 and the </a:t>
            </a:r>
            <a:br>
              <a:rPr lang="en-US"/>
            </a:br>
            <a:r>
              <a:rPr lang="en-US"/>
              <a:t>    Behavioral Health Help Line</a:t>
            </a:r>
          </a:p>
        </p:txBody>
      </p:sp>
      <p:pic>
        <p:nvPicPr>
          <p:cNvPr id="71682" name="Picture 1" descr="infographic">
            <a:extLst>
              <a:ext uri="{FF2B5EF4-FFF2-40B4-BE49-F238E27FC236}">
                <a16:creationId xmlns:a16="http://schemas.microsoft.com/office/drawing/2014/main" id="{93E8C00B-D773-EDF4-B0CA-563F665D7B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194"/>
          <a:stretch/>
        </p:blipFill>
        <p:spPr bwMode="auto">
          <a:xfrm>
            <a:off x="1295400" y="706452"/>
            <a:ext cx="5943600" cy="569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9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0" name="Object 3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2"/>
            </p:custDataLst>
          </p:nvPr>
        </p:nvSpPr>
        <p:spPr bwMode="auto">
          <a:xfrm>
            <a:off x="0" y="0"/>
            <a:ext cx="158750" cy="158750"/>
          </a:xfrm>
          <a:prstGeom prst="rect">
            <a:avLst/>
          </a:prstGeom>
          <a:solidFill>
            <a:schemeClr val="bg1">
              <a:lumMod val="95000"/>
            </a:schemeClr>
          </a:solidFill>
          <a:ln w="9525">
            <a:solidFill>
              <a:schemeClr val="bg1">
                <a:lumMod val="50000"/>
              </a:schemeClr>
            </a:solidFill>
            <a:miter lim="800000"/>
            <a:headEnd/>
            <a:tailEn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900" b="1">
              <a:solidFill>
                <a:srgbClr val="000000"/>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8" name="Title 1"/>
          <p:cNvSpPr>
            <a:spLocks noGrp="1"/>
          </p:cNvSpPr>
          <p:nvPr>
            <p:ph type="title"/>
          </p:nvPr>
        </p:nvSpPr>
        <p:spPr>
          <a:xfrm>
            <a:off x="212156" y="186998"/>
            <a:ext cx="8053675" cy="584775"/>
          </a:xfrm>
        </p:spPr>
        <p:txBody>
          <a:bodyPr/>
          <a:lstStyle/>
          <a:p>
            <a:r>
              <a:rPr lang="en-US"/>
              <a:t>Overview of the Development and Implementation of 988 and the </a:t>
            </a:r>
            <a:br>
              <a:rPr lang="en-US"/>
            </a:br>
            <a:r>
              <a:rPr lang="en-US"/>
              <a:t>    Behavioral Health Help Line</a:t>
            </a:r>
          </a:p>
        </p:txBody>
      </p:sp>
      <p:cxnSp>
        <p:nvCxnSpPr>
          <p:cNvPr id="11" name="Straight Connector 10"/>
          <p:cNvCxnSpPr/>
          <p:nvPr/>
        </p:nvCxnSpPr>
        <p:spPr>
          <a:xfrm>
            <a:off x="212147" y="5049940"/>
            <a:ext cx="868680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2147" y="3331908"/>
            <a:ext cx="868680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286"/>
          <p:cNvSpPr txBox="1">
            <a:spLocks noChangeArrowheads="1"/>
          </p:cNvSpPr>
          <p:nvPr/>
        </p:nvSpPr>
        <p:spPr bwMode="auto">
          <a:xfrm>
            <a:off x="212148" y="5151120"/>
            <a:ext cx="1921452" cy="102108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a:solidFill>
                  <a:srgbClr val="000000"/>
                </a:solidFill>
                <a:latin typeface="Arial" panose="020B0604020202020204" pitchFamily="34" charset="0"/>
                <a:cs typeface="Arial" panose="020B0604020202020204" pitchFamily="34" charset="0"/>
              </a:rPr>
              <a:t>A safe place for help</a:t>
            </a:r>
          </a:p>
        </p:txBody>
      </p:sp>
      <p:sp>
        <p:nvSpPr>
          <p:cNvPr id="5" name="Rectangle 286"/>
          <p:cNvSpPr txBox="1">
            <a:spLocks noChangeArrowheads="1"/>
          </p:cNvSpPr>
          <p:nvPr/>
        </p:nvSpPr>
        <p:spPr bwMode="auto">
          <a:xfrm>
            <a:off x="212148" y="3433089"/>
            <a:ext cx="1921452" cy="102108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a:solidFill>
                  <a:srgbClr val="000000"/>
                </a:solidFill>
                <a:latin typeface="Arial" panose="020B0604020202020204" pitchFamily="34" charset="0"/>
                <a:cs typeface="Arial" panose="020B0604020202020204" pitchFamily="34" charset="0"/>
              </a:rPr>
              <a:t>Someone to respond</a:t>
            </a:r>
          </a:p>
        </p:txBody>
      </p:sp>
      <p:sp>
        <p:nvSpPr>
          <p:cNvPr id="3" name="Rectangle 286"/>
          <p:cNvSpPr txBox="1">
            <a:spLocks noChangeArrowheads="1"/>
          </p:cNvSpPr>
          <p:nvPr/>
        </p:nvSpPr>
        <p:spPr bwMode="auto">
          <a:xfrm>
            <a:off x="212149" y="1715057"/>
            <a:ext cx="1921452" cy="102108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a:solidFill>
                  <a:srgbClr val="000000"/>
                </a:solidFill>
                <a:latin typeface="Arial" panose="020B0604020202020204" pitchFamily="34" charset="0"/>
                <a:cs typeface="Arial" panose="020B0604020202020204" pitchFamily="34" charset="0"/>
              </a:rPr>
              <a:t>Someone to talk to</a:t>
            </a:r>
          </a:p>
        </p:txBody>
      </p:sp>
      <p:sp>
        <p:nvSpPr>
          <p:cNvPr id="22" name="Rectangle 286"/>
          <p:cNvSpPr txBox="1">
            <a:spLocks noChangeArrowheads="1"/>
          </p:cNvSpPr>
          <p:nvPr/>
        </p:nvSpPr>
        <p:spPr bwMode="auto">
          <a:xfrm>
            <a:off x="-21258" y="953272"/>
            <a:ext cx="9058434"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468052" lvl="3" indent="0">
              <a:buNone/>
            </a:pPr>
            <a:r>
              <a:rPr lang="en-US" sz="1400" dirty="0">
                <a:latin typeface="Arial" panose="020B0604020202020204" pitchFamily="34" charset="0"/>
                <a:cs typeface="Arial" panose="020B0604020202020204" pitchFamily="34" charset="0"/>
              </a:rPr>
              <a:t>SAMHSA 5-year vision: Transform America’s behavioral health crisis care system to one that saves lives by serving anyone, at any time, in a seamless way, from anywhere in the nation</a:t>
            </a:r>
          </a:p>
        </p:txBody>
      </p:sp>
      <p:sp>
        <p:nvSpPr>
          <p:cNvPr id="21" name="Rectangle 286">
            <a:extLst>
              <a:ext uri="{FF2B5EF4-FFF2-40B4-BE49-F238E27FC236}">
                <a16:creationId xmlns:a16="http://schemas.microsoft.com/office/drawing/2014/main" id="{9A5230E0-1B48-4351-8B62-97617B09A657}"/>
              </a:ext>
            </a:extLst>
          </p:cNvPr>
          <p:cNvSpPr txBox="1">
            <a:spLocks noChangeArrowheads="1"/>
          </p:cNvSpPr>
          <p:nvPr/>
        </p:nvSpPr>
        <p:spPr bwMode="auto">
          <a:xfrm>
            <a:off x="2172347" y="3413682"/>
            <a:ext cx="6743052" cy="15081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7485" lvl="1" indent="-195580"/>
            <a:r>
              <a:rPr lang="en-US" sz="1400" kern="0">
                <a:latin typeface="Arial"/>
                <a:cs typeface="Arial"/>
              </a:rPr>
              <a:t>Service: Behavioral Health Help Line (BHHL) for clinical assessment and connection to services</a:t>
            </a:r>
            <a:endParaRPr lang="en-US"/>
          </a:p>
          <a:p>
            <a:pPr lvl="1"/>
            <a:r>
              <a:rPr lang="en-US" sz="1400" kern="0">
                <a:latin typeface="Arial" panose="020B0604020202020204" pitchFamily="34" charset="0"/>
                <a:cs typeface="Arial" panose="020B0604020202020204" pitchFamily="34" charset="0"/>
              </a:rPr>
              <a:t>SAMHSA 988 goal: 80%+ individuals have access to mobile crisis response </a:t>
            </a:r>
          </a:p>
          <a:p>
            <a:pPr lvl="1"/>
            <a:r>
              <a:rPr lang="en-US" sz="1400">
                <a:latin typeface="Arial" panose="020B0604020202020204" pitchFamily="34" charset="0"/>
                <a:cs typeface="Arial" panose="020B0604020202020204" pitchFamily="34" charset="0"/>
              </a:rPr>
              <a:t>MA: 100% of individuals </a:t>
            </a:r>
            <a:r>
              <a:rPr lang="en-US" sz="1400" i="1">
                <a:latin typeface="Arial" panose="020B0604020202020204" pitchFamily="34" charset="0"/>
                <a:cs typeface="Arial" panose="020B0604020202020204" pitchFamily="34" charset="0"/>
              </a:rPr>
              <a:t>who call the BHHL or call/visit a local CBHC </a:t>
            </a:r>
            <a:r>
              <a:rPr lang="en-US" sz="1400">
                <a:latin typeface="Arial" panose="020B0604020202020204" pitchFamily="34" charset="0"/>
                <a:cs typeface="Arial" panose="020B0604020202020204" pitchFamily="34" charset="0"/>
              </a:rPr>
              <a:t>have </a:t>
            </a:r>
            <a:r>
              <a:rPr lang="en-US" sz="1400" i="1">
                <a:latin typeface="Arial" panose="020B0604020202020204" pitchFamily="34" charset="0"/>
                <a:cs typeface="Arial" panose="020B0604020202020204" pitchFamily="34" charset="0"/>
              </a:rPr>
              <a:t>the opportunity to </a:t>
            </a:r>
            <a:r>
              <a:rPr lang="en-US" sz="1400">
                <a:latin typeface="Arial" panose="020B0604020202020204" pitchFamily="34" charset="0"/>
                <a:cs typeface="Arial" panose="020B0604020202020204" pitchFamily="34" charset="0"/>
              </a:rPr>
              <a:t>access to mobile crisis response</a:t>
            </a:r>
          </a:p>
          <a:p>
            <a:pPr lvl="1"/>
            <a:r>
              <a:rPr lang="en-US" sz="1400">
                <a:latin typeface="Arial" panose="020B0604020202020204" pitchFamily="34" charset="0"/>
                <a:cs typeface="Arial" panose="020B0604020202020204" pitchFamily="34" charset="0"/>
              </a:rPr>
              <a:t>Deadline: 2025</a:t>
            </a:r>
          </a:p>
          <a:p>
            <a:pPr lvl="1"/>
            <a:endParaRPr lang="en-US" sz="1400" kern="0">
              <a:latin typeface="Arial" panose="020B0604020202020204" pitchFamily="34" charset="0"/>
              <a:cs typeface="Arial" panose="020B0604020202020204" pitchFamily="34" charset="0"/>
            </a:endParaRPr>
          </a:p>
        </p:txBody>
      </p:sp>
      <p:sp>
        <p:nvSpPr>
          <p:cNvPr id="28" name="Rectangle 286">
            <a:extLst>
              <a:ext uri="{FF2B5EF4-FFF2-40B4-BE49-F238E27FC236}">
                <a16:creationId xmlns:a16="http://schemas.microsoft.com/office/drawing/2014/main" id="{46DDA44F-367D-4437-8255-117884A73258}"/>
              </a:ext>
            </a:extLst>
          </p:cNvPr>
          <p:cNvSpPr txBox="1">
            <a:spLocks noChangeArrowheads="1"/>
          </p:cNvSpPr>
          <p:nvPr/>
        </p:nvSpPr>
        <p:spPr bwMode="auto">
          <a:xfrm>
            <a:off x="2172347" y="5131713"/>
            <a:ext cx="6743052"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400" kern="0">
                <a:latin typeface="Arial" panose="020B0604020202020204" pitchFamily="34" charset="0"/>
                <a:cs typeface="Arial" panose="020B0604020202020204" pitchFamily="34" charset="0"/>
              </a:rPr>
              <a:t>Service: Community Behavioral Health Centers</a:t>
            </a:r>
          </a:p>
          <a:p>
            <a:pPr lvl="1"/>
            <a:r>
              <a:rPr lang="en-US" sz="1400" kern="0">
                <a:latin typeface="Arial" panose="020B0604020202020204" pitchFamily="34" charset="0"/>
                <a:cs typeface="Arial" panose="020B0604020202020204" pitchFamily="34" charset="0"/>
              </a:rPr>
              <a:t>SAMHSA goal: 80%+ individuals have access to community-based crisis care</a:t>
            </a:r>
          </a:p>
          <a:p>
            <a:pPr lvl="1"/>
            <a:r>
              <a:rPr lang="en-US" sz="1400">
                <a:latin typeface="Arial" panose="020B0604020202020204" pitchFamily="34" charset="0"/>
                <a:cs typeface="Arial" panose="020B0604020202020204" pitchFamily="34" charset="0"/>
              </a:rPr>
              <a:t>MA: 100% of individuals </a:t>
            </a:r>
            <a:r>
              <a:rPr lang="en-US" sz="1400" i="1">
                <a:latin typeface="Arial" panose="020B0604020202020204" pitchFamily="34" charset="0"/>
                <a:cs typeface="Arial" panose="020B0604020202020204" pitchFamily="34" charset="0"/>
              </a:rPr>
              <a:t>live within one of the 26 CBHC catchment areas and </a:t>
            </a:r>
            <a:r>
              <a:rPr lang="en-US" sz="1400">
                <a:latin typeface="Arial" panose="020B0604020202020204" pitchFamily="34" charset="0"/>
                <a:cs typeface="Arial" panose="020B0604020202020204" pitchFamily="34" charset="0"/>
              </a:rPr>
              <a:t>have access to community-based crisis care (i.e., CBHCs and Community Crisis Stabilization)</a:t>
            </a:r>
          </a:p>
          <a:p>
            <a:pPr lvl="1"/>
            <a:r>
              <a:rPr lang="en-US" sz="1400">
                <a:latin typeface="Arial" panose="020B0604020202020204" pitchFamily="34" charset="0"/>
                <a:cs typeface="Arial" panose="020B0604020202020204" pitchFamily="34" charset="0"/>
              </a:rPr>
              <a:t>Deadline: 2027</a:t>
            </a:r>
          </a:p>
        </p:txBody>
      </p:sp>
      <p:cxnSp>
        <p:nvCxnSpPr>
          <p:cNvPr id="23" name="Straight Connector 22">
            <a:extLst>
              <a:ext uri="{FF2B5EF4-FFF2-40B4-BE49-F238E27FC236}">
                <a16:creationId xmlns:a16="http://schemas.microsoft.com/office/drawing/2014/main" id="{B0A971A4-1C9C-4CF9-95EA-6992C83D45E5}"/>
              </a:ext>
            </a:extLst>
          </p:cNvPr>
          <p:cNvCxnSpPr/>
          <p:nvPr/>
        </p:nvCxnSpPr>
        <p:spPr>
          <a:xfrm>
            <a:off x="212148" y="1656995"/>
            <a:ext cx="8686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286">
            <a:extLst>
              <a:ext uri="{FF2B5EF4-FFF2-40B4-BE49-F238E27FC236}">
                <a16:creationId xmlns:a16="http://schemas.microsoft.com/office/drawing/2014/main" id="{A4986931-9106-6FEA-16F7-0828343F05FD}"/>
              </a:ext>
            </a:extLst>
          </p:cNvPr>
          <p:cNvSpPr txBox="1">
            <a:spLocks noChangeArrowheads="1"/>
          </p:cNvSpPr>
          <p:nvPr/>
        </p:nvSpPr>
        <p:spPr bwMode="auto">
          <a:xfrm>
            <a:off x="2172348" y="1809395"/>
            <a:ext cx="6743052"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400" kern="0">
                <a:latin typeface="Arial" panose="020B0604020202020204" pitchFamily="34" charset="0"/>
                <a:cs typeface="Arial" panose="020B0604020202020204" pitchFamily="34" charset="0"/>
              </a:rPr>
              <a:t>Service: 988</a:t>
            </a:r>
          </a:p>
          <a:p>
            <a:pPr lvl="1"/>
            <a:r>
              <a:rPr lang="en-US" sz="1400" kern="0">
                <a:latin typeface="Arial" panose="020B0604020202020204" pitchFamily="34" charset="0"/>
                <a:cs typeface="Arial" panose="020B0604020202020204" pitchFamily="34" charset="0"/>
              </a:rPr>
              <a:t>SAMHSA 988 goal: </a:t>
            </a:r>
            <a:r>
              <a:rPr lang="en-US" sz="1400">
                <a:latin typeface="Arial" panose="020B0604020202020204" pitchFamily="34" charset="0"/>
                <a:cs typeface="Arial" panose="020B0604020202020204" pitchFamily="34" charset="0"/>
              </a:rPr>
              <a:t>90%+ calls answered in-state</a:t>
            </a:r>
          </a:p>
          <a:p>
            <a:pPr lvl="1"/>
            <a:r>
              <a:rPr lang="en-US" sz="1400">
                <a:latin typeface="Arial" panose="020B0604020202020204" pitchFamily="34" charset="0"/>
                <a:cs typeface="Arial" panose="020B0604020202020204" pitchFamily="34" charset="0"/>
              </a:rPr>
              <a:t>MA: 88% calls answered in-state (as reported by Vibrant, the 988 vendor, in December 2023)</a:t>
            </a:r>
          </a:p>
          <a:p>
            <a:pPr lvl="2"/>
            <a:r>
              <a:rPr lang="en-US" sz="1400">
                <a:latin typeface="Arial" panose="020B0604020202020204" pitchFamily="34" charset="0"/>
                <a:cs typeface="Arial" panose="020B0604020202020204" pitchFamily="34" charset="0"/>
              </a:rPr>
              <a:t>97% calls answered in-state (as reported by DPH in December 2023)</a:t>
            </a:r>
          </a:p>
          <a:p>
            <a:pPr lvl="1"/>
            <a:r>
              <a:rPr lang="en-US" sz="1400">
                <a:latin typeface="Arial" panose="020B0604020202020204" pitchFamily="34" charset="0"/>
                <a:cs typeface="Arial" panose="020B0604020202020204" pitchFamily="34" charset="0"/>
              </a:rPr>
              <a:t>Deadline: 2023</a:t>
            </a:r>
          </a:p>
        </p:txBody>
      </p:sp>
      <p:sp>
        <p:nvSpPr>
          <p:cNvPr id="7" name="TextBox 6">
            <a:extLst>
              <a:ext uri="{FF2B5EF4-FFF2-40B4-BE49-F238E27FC236}">
                <a16:creationId xmlns:a16="http://schemas.microsoft.com/office/drawing/2014/main" id="{CD4D2C88-61DA-61DB-6230-D63D0C551F00}"/>
              </a:ext>
            </a:extLst>
          </p:cNvPr>
          <p:cNvSpPr txBox="1"/>
          <p:nvPr/>
        </p:nvSpPr>
        <p:spPr bwMode="auto">
          <a:xfrm>
            <a:off x="0" y="6705600"/>
            <a:ext cx="5198364" cy="152400"/>
          </a:xfrm>
          <a:prstGeom prst="rect">
            <a:avLst/>
          </a:prstGeom>
          <a:solidFill>
            <a:schemeClr val="bg1"/>
          </a:solid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l"/>
            <a:r>
              <a:rPr lang="en-US" sz="1100" kern="0">
                <a:solidFill>
                  <a:srgbClr val="000000"/>
                </a:solidFill>
                <a:latin typeface="Arial" panose="020B0604020202020204" pitchFamily="34" charset="0"/>
                <a:cs typeface="Arial" panose="020B0604020202020204" pitchFamily="34" charset="0"/>
              </a:rPr>
              <a:t>* SAMHSA External Convening on 988 Readiness, Spring 2022</a:t>
            </a:r>
          </a:p>
        </p:txBody>
      </p:sp>
    </p:spTree>
    <p:extLst>
      <p:ext uri="{BB962C8B-B14F-4D97-AF65-F5344CB8AC3E}">
        <p14:creationId xmlns:p14="http://schemas.microsoft.com/office/powerpoint/2010/main" val="591854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16</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143000" cy="354012"/>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
        <p:nvSpPr>
          <p:cNvPr id="3" name="Text Placeholder 2">
            <a:hlinkClick r:id="" action="ppaction://noaction"/>
            <a:extLst>
              <a:ext uri="{FF2B5EF4-FFF2-40B4-BE49-F238E27FC236}">
                <a16:creationId xmlns:a16="http://schemas.microsoft.com/office/drawing/2014/main" id="{CE3A0249-BB66-6EE4-7DEC-64ECCA9CA4AF}"/>
              </a:ext>
            </a:extLst>
          </p:cNvPr>
          <p:cNvSpPr>
            <a:spLocks noGrp="1"/>
          </p:cNvSpPr>
          <p:nvPr>
            <p:custDataLst>
              <p:tags r:id="rId10"/>
            </p:custDataLst>
          </p:nvPr>
        </p:nvSpPr>
        <p:spPr bwMode="gray">
          <a:xfrm>
            <a:off x="2524125" y="5051425"/>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315465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097DCD-5B45-5716-178F-CB1F6911DD4D}"/>
              </a:ext>
            </a:extLst>
          </p:cNvPr>
          <p:cNvSpPr txBox="1"/>
          <p:nvPr/>
        </p:nvSpPr>
        <p:spPr>
          <a:xfrm>
            <a:off x="5250486" y="1782291"/>
            <a:ext cx="3756156" cy="246221"/>
          </a:xfrm>
          <a:prstGeom prst="rect">
            <a:avLst/>
          </a:prstGeom>
          <a:noFill/>
        </p:spPr>
        <p:txBody>
          <a:bodyPr wrap="none" rtlCol="0">
            <a:spAutoFit/>
          </a:bodyPr>
          <a:lstStyle/>
          <a:p>
            <a:r>
              <a:rPr lang="en-US" sz="1000" i="1">
                <a:latin typeface="Calibri" panose="020F0502020204030204" pitchFamily="34" charset="0"/>
                <a:cs typeface="Calibri" panose="020F0502020204030204" pitchFamily="34" charset="0"/>
              </a:rPr>
              <a:t>Date Source: Vibrant 988 Broad State Metric Report, November 2023</a:t>
            </a:r>
          </a:p>
        </p:txBody>
      </p:sp>
      <p:sp>
        <p:nvSpPr>
          <p:cNvPr id="11" name="TextBox 10">
            <a:extLst>
              <a:ext uri="{FF2B5EF4-FFF2-40B4-BE49-F238E27FC236}">
                <a16:creationId xmlns:a16="http://schemas.microsoft.com/office/drawing/2014/main" id="{6CCFA476-1549-8894-5327-187AD3507E0A}"/>
              </a:ext>
            </a:extLst>
          </p:cNvPr>
          <p:cNvSpPr txBox="1"/>
          <p:nvPr/>
        </p:nvSpPr>
        <p:spPr>
          <a:xfrm>
            <a:off x="3443915" y="1941067"/>
            <a:ext cx="5631670" cy="246221"/>
          </a:xfrm>
          <a:prstGeom prst="rect">
            <a:avLst/>
          </a:prstGeom>
          <a:noFill/>
        </p:spPr>
        <p:txBody>
          <a:bodyPr wrap="none" rtlCol="0">
            <a:spAutoFit/>
          </a:bodyPr>
          <a:lstStyle/>
          <a:p>
            <a:r>
              <a:rPr lang="en-US" sz="1000" i="1">
                <a:latin typeface="Calibri" panose="020F0502020204030204" pitchFamily="34" charset="0"/>
                <a:cs typeface="Calibri" panose="020F0502020204030204" pitchFamily="34" charset="0"/>
              </a:rPr>
              <a:t>*there is currently an 8pp discrepancy between nationally (89%) and locally (97%) measured answer rate</a:t>
            </a:r>
          </a:p>
        </p:txBody>
      </p:sp>
      <p:graphicFrame>
        <p:nvGraphicFramePr>
          <p:cNvPr id="12" name="Chart 11">
            <a:extLst>
              <a:ext uri="{FF2B5EF4-FFF2-40B4-BE49-F238E27FC236}">
                <a16:creationId xmlns:a16="http://schemas.microsoft.com/office/drawing/2014/main" id="{BBC11C7E-7E56-B1CE-9FD8-E197DE076806}"/>
              </a:ext>
            </a:extLst>
          </p:cNvPr>
          <p:cNvGraphicFramePr>
            <a:graphicFrameLocks/>
          </p:cNvGraphicFramePr>
          <p:nvPr>
            <p:extLst>
              <p:ext uri="{D42A27DB-BD31-4B8C-83A1-F6EECF244321}">
                <p14:modId xmlns:p14="http://schemas.microsoft.com/office/powerpoint/2010/main" val="1261885967"/>
              </p:ext>
            </p:extLst>
          </p:nvPr>
        </p:nvGraphicFramePr>
        <p:xfrm>
          <a:off x="-1" y="2336280"/>
          <a:ext cx="9144001" cy="4121669"/>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23FABB12-4BCB-35F2-84EC-B3BD55284B37}"/>
              </a:ext>
            </a:extLst>
          </p:cNvPr>
          <p:cNvPicPr>
            <a:picLocks noChangeAspect="1"/>
          </p:cNvPicPr>
          <p:nvPr/>
        </p:nvPicPr>
        <p:blipFill>
          <a:blip r:embed="rId3"/>
          <a:stretch>
            <a:fillRect/>
          </a:stretch>
        </p:blipFill>
        <p:spPr>
          <a:xfrm>
            <a:off x="68679" y="723014"/>
            <a:ext cx="9006642" cy="1069061"/>
          </a:xfrm>
          <a:prstGeom prst="rect">
            <a:avLst/>
          </a:prstGeom>
        </p:spPr>
      </p:pic>
      <p:sp>
        <p:nvSpPr>
          <p:cNvPr id="2" name="Google Shape;87;p20">
            <a:extLst>
              <a:ext uri="{FF2B5EF4-FFF2-40B4-BE49-F238E27FC236}">
                <a16:creationId xmlns:a16="http://schemas.microsoft.com/office/drawing/2014/main" id="{CFB96BF3-B774-D171-D2E7-F9CEF0418DBB}"/>
              </a:ext>
            </a:extLst>
          </p:cNvPr>
          <p:cNvSpPr txBox="1">
            <a:spLocks/>
          </p:cNvSpPr>
          <p:nvPr/>
        </p:nvSpPr>
        <p:spPr>
          <a:xfrm>
            <a:off x="126010" y="42816"/>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a:ea typeface="Georgia"/>
                <a:sym typeface="Georgia"/>
              </a:rPr>
              <a:t>Evaluation: 988 Key Performance Indicators</a:t>
            </a:r>
          </a:p>
        </p:txBody>
      </p:sp>
    </p:spTree>
    <p:extLst>
      <p:ext uri="{BB962C8B-B14F-4D97-AF65-F5344CB8AC3E}">
        <p14:creationId xmlns:p14="http://schemas.microsoft.com/office/powerpoint/2010/main" val="81375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126010" y="284"/>
            <a:ext cx="8520600" cy="460387"/>
          </a:xfrm>
          <a:prstGeom prst="rect">
            <a:avLst/>
          </a:prstGeom>
        </p:spPr>
        <p:txBody>
          <a:bodyPr spcFirstLastPara="1" vert="horz" wrap="square" lIns="91425" tIns="91425" rIns="91425" bIns="91425" rtlCol="0" anchor="t" anchorCtr="0">
            <a:noAutofit/>
          </a:bodyPr>
          <a:lstStyle/>
          <a:p>
            <a:r>
              <a:rPr lang="en">
                <a:ea typeface="Georgia"/>
                <a:sym typeface="Georgia"/>
              </a:rPr>
              <a:t>Evaluation: 988 Lifeline Awareness Campaign Reporting*</a:t>
            </a:r>
            <a:endParaRPr>
              <a:ea typeface="Georgia"/>
              <a:sym typeface="Georgia"/>
            </a:endParaRPr>
          </a:p>
        </p:txBody>
      </p:sp>
      <p:sp>
        <p:nvSpPr>
          <p:cNvPr id="88" name="Google Shape;88;p20"/>
          <p:cNvSpPr txBox="1"/>
          <p:nvPr/>
        </p:nvSpPr>
        <p:spPr>
          <a:xfrm>
            <a:off x="157909" y="3029412"/>
            <a:ext cx="3910657" cy="2662237"/>
          </a:xfrm>
          <a:prstGeom prst="rect">
            <a:avLst/>
          </a:prstGeom>
          <a:noFill/>
          <a:ln>
            <a:noFill/>
          </a:ln>
        </p:spPr>
        <p:txBody>
          <a:bodyPr spcFirstLastPara="1" wrap="square" lIns="91425" tIns="91425" rIns="91425" bIns="91425" anchor="t" anchorCtr="0">
            <a:spAutoFit/>
          </a:bodyPr>
          <a:lstStyle/>
          <a:p>
            <a:pPr marL="457200" indent="-317500">
              <a:lnSpc>
                <a:spcPct val="115000"/>
              </a:lnSpc>
              <a:buClr>
                <a:schemeClr val="dk2"/>
              </a:buClr>
              <a:buSzPts val="1400"/>
              <a:buFont typeface="Helvetica Neue"/>
              <a:buChar char="●"/>
            </a:pPr>
            <a:r>
              <a:rPr lang="en" sz="1400" b="1" dirty="0">
                <a:latin typeface="Arial" panose="020B0604020202020204" pitchFamily="34" charset="0"/>
                <a:ea typeface="Helvetica Neue"/>
                <a:cs typeface="Arial" panose="020B0604020202020204" pitchFamily="34" charset="0"/>
                <a:sym typeface="Helvetica Neue"/>
              </a:rPr>
              <a:t>Campaign Dates: </a:t>
            </a:r>
            <a:r>
              <a:rPr lang="en" sz="1400" dirty="0">
                <a:latin typeface="Arial" panose="020B0604020202020204" pitchFamily="34" charset="0"/>
                <a:ea typeface="Helvetica Neue Light"/>
                <a:cs typeface="Arial" panose="020B0604020202020204" pitchFamily="34" charset="0"/>
                <a:sym typeface="Helvetica Neue Light"/>
              </a:rPr>
              <a:t>7/25/23 - 1/7/24  </a:t>
            </a:r>
            <a:endParaRPr sz="1400" dirty="0">
              <a:latin typeface="Arial" panose="020B0604020202020204" pitchFamily="34" charset="0"/>
              <a:ea typeface="Helvetica Neue Light"/>
              <a:cs typeface="Arial" panose="020B0604020202020204" pitchFamily="34" charset="0"/>
              <a:sym typeface="Helvetica Neue Light"/>
            </a:endParaRPr>
          </a:p>
          <a:p>
            <a:pPr marL="457200" indent="-317500">
              <a:lnSpc>
                <a:spcPct val="115000"/>
              </a:lnSpc>
              <a:buClr>
                <a:schemeClr val="dk2"/>
              </a:buClr>
              <a:buSzPts val="1400"/>
              <a:buFont typeface="Helvetica Neue"/>
              <a:buChar char="●"/>
            </a:pPr>
            <a:r>
              <a:rPr lang="en" sz="1400" b="1" dirty="0">
                <a:latin typeface="Arial" panose="020B0604020202020204" pitchFamily="34" charset="0"/>
                <a:ea typeface="Helvetica Neue"/>
                <a:cs typeface="Arial" panose="020B0604020202020204" pitchFamily="34" charset="0"/>
                <a:sym typeface="Helvetica Neue"/>
              </a:rPr>
              <a:t>Tactics: </a:t>
            </a:r>
            <a:r>
              <a:rPr lang="en" sz="1400" dirty="0">
                <a:latin typeface="Arial" panose="020B0604020202020204" pitchFamily="34" charset="0"/>
                <a:ea typeface="Helvetica Neue Light"/>
                <a:cs typeface="Arial" panose="020B0604020202020204" pitchFamily="34" charset="0"/>
                <a:sym typeface="Helvetica Neue Light"/>
              </a:rPr>
              <a:t>Digital display ads, social media (Facebook/Instagram), out-of-home (billboards, transit, convenience store posters, wildpostings)</a:t>
            </a:r>
            <a:endParaRPr sz="1400" dirty="0">
              <a:latin typeface="Arial" panose="020B0604020202020204" pitchFamily="34" charset="0"/>
              <a:ea typeface="Helvetica Neue Light"/>
              <a:cs typeface="Arial" panose="020B0604020202020204" pitchFamily="34" charset="0"/>
              <a:sym typeface="Helvetica Neue Light"/>
            </a:endParaRPr>
          </a:p>
          <a:p>
            <a:pPr marL="457200" indent="-317500">
              <a:lnSpc>
                <a:spcPct val="115000"/>
              </a:lnSpc>
              <a:buClr>
                <a:schemeClr val="dk2"/>
              </a:buClr>
              <a:buSzPts val="1400"/>
              <a:buFont typeface="Helvetica Neue"/>
              <a:buChar char="●"/>
            </a:pPr>
            <a:r>
              <a:rPr lang="en" sz="1400" b="1" dirty="0">
                <a:latin typeface="Arial" panose="020B0604020202020204" pitchFamily="34" charset="0"/>
                <a:ea typeface="Helvetica Neue"/>
                <a:cs typeface="Arial" panose="020B0604020202020204" pitchFamily="34" charset="0"/>
                <a:sym typeface="Helvetica Neue"/>
              </a:rPr>
              <a:t>Highlights:</a:t>
            </a:r>
            <a:endParaRPr sz="1400" b="1" dirty="0">
              <a:latin typeface="Arial" panose="020B0604020202020204" pitchFamily="34" charset="0"/>
              <a:ea typeface="Helvetica Neue"/>
              <a:cs typeface="Arial" panose="020B0604020202020204" pitchFamily="34" charset="0"/>
              <a:sym typeface="Helvetica Neue"/>
            </a:endParaRPr>
          </a:p>
          <a:p>
            <a:pPr marL="914400" lvl="1" indent="-317500">
              <a:lnSpc>
                <a:spcPct val="115000"/>
              </a:lnSpc>
              <a:buClr>
                <a:schemeClr val="dk2"/>
              </a:buClr>
              <a:buSzPts val="14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Digital click-to-call ads delivered 228 calls to the lifeline</a:t>
            </a:r>
            <a:endParaRPr sz="1400" dirty="0">
              <a:latin typeface="Arial" panose="020B0604020202020204" pitchFamily="34" charset="0"/>
              <a:ea typeface="Helvetica Neue Light"/>
              <a:cs typeface="Arial" panose="020B0604020202020204" pitchFamily="34" charset="0"/>
              <a:sym typeface="Helvetica Neue Light"/>
            </a:endParaRPr>
          </a:p>
          <a:p>
            <a:pPr marL="914400" lvl="1" indent="-317500">
              <a:lnSpc>
                <a:spcPct val="115000"/>
              </a:lnSpc>
              <a:buClr>
                <a:schemeClr val="dk2"/>
              </a:buClr>
              <a:buSzPts val="14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Ads delivered 34k+ visits to the website</a:t>
            </a:r>
          </a:p>
        </p:txBody>
      </p:sp>
      <p:graphicFrame>
        <p:nvGraphicFramePr>
          <p:cNvPr id="89" name="Google Shape;89;p20"/>
          <p:cNvGraphicFramePr/>
          <p:nvPr>
            <p:extLst>
              <p:ext uri="{D42A27DB-BD31-4B8C-83A1-F6EECF244321}">
                <p14:modId xmlns:p14="http://schemas.microsoft.com/office/powerpoint/2010/main" val="1476770423"/>
              </p:ext>
            </p:extLst>
          </p:nvPr>
        </p:nvGraphicFramePr>
        <p:xfrm>
          <a:off x="4288167" y="3244361"/>
          <a:ext cx="4658098" cy="2409013"/>
        </p:xfrm>
        <a:graphic>
          <a:graphicData uri="http://schemas.openxmlformats.org/drawingml/2006/table">
            <a:tbl>
              <a:tblPr>
                <a:noFill/>
              </a:tblPr>
              <a:tblGrid>
                <a:gridCol w="1321521">
                  <a:extLst>
                    <a:ext uri="{9D8B030D-6E8A-4147-A177-3AD203B41FA5}">
                      <a16:colId xmlns:a16="http://schemas.microsoft.com/office/drawing/2014/main" val="20000"/>
                    </a:ext>
                  </a:extLst>
                </a:gridCol>
                <a:gridCol w="1416337">
                  <a:extLst>
                    <a:ext uri="{9D8B030D-6E8A-4147-A177-3AD203B41FA5}">
                      <a16:colId xmlns:a16="http://schemas.microsoft.com/office/drawing/2014/main" val="20001"/>
                    </a:ext>
                  </a:extLst>
                </a:gridCol>
                <a:gridCol w="1051845">
                  <a:extLst>
                    <a:ext uri="{9D8B030D-6E8A-4147-A177-3AD203B41FA5}">
                      <a16:colId xmlns:a16="http://schemas.microsoft.com/office/drawing/2014/main" val="20002"/>
                    </a:ext>
                  </a:extLst>
                </a:gridCol>
                <a:gridCol w="868395">
                  <a:extLst>
                    <a:ext uri="{9D8B030D-6E8A-4147-A177-3AD203B41FA5}">
                      <a16:colId xmlns:a16="http://schemas.microsoft.com/office/drawing/2014/main" val="20003"/>
                    </a:ext>
                  </a:extLst>
                </a:gridCol>
              </a:tblGrid>
              <a:tr h="380973">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Tactic</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Impressions**</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Clicks</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CTR***</a:t>
                      </a:r>
                      <a:endParaRPr sz="1400" b="1"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0"/>
                  </a:ext>
                </a:extLst>
              </a:tr>
              <a:tr h="396488">
                <a:tc>
                  <a:txBody>
                    <a:bodyPr/>
                    <a:lstStyle/>
                    <a:p>
                      <a:pPr marL="0" lvl="0" indent="0" algn="l" rtl="0">
                        <a:spcBef>
                          <a:spcPts val="0"/>
                        </a:spcBef>
                        <a:spcAft>
                          <a:spcPts val="0"/>
                        </a:spcAft>
                        <a:buNone/>
                      </a:pPr>
                      <a:r>
                        <a:rPr lang="en" sz="1400" b="0" i="0">
                          <a:latin typeface="Arial" panose="020B0604020202020204" pitchFamily="34" charset="0"/>
                          <a:cs typeface="Arial" panose="020B0604020202020204" pitchFamily="34" charset="0"/>
                        </a:rPr>
                        <a:t>Digital display</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9720,561</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29,180</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0.30%</a:t>
                      </a:r>
                      <a:endParaRPr sz="1400" b="0"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563887">
                <a:tc>
                  <a:txBody>
                    <a:bodyPr/>
                    <a:lstStyle/>
                    <a:p>
                      <a:pPr marL="0" lvl="0" indent="0" algn="l" rtl="0">
                        <a:spcBef>
                          <a:spcPts val="0"/>
                        </a:spcBef>
                        <a:spcAft>
                          <a:spcPts val="0"/>
                        </a:spcAft>
                        <a:buNone/>
                      </a:pPr>
                      <a:r>
                        <a:rPr lang="en" sz="1400" b="0" i="0">
                          <a:latin typeface="Arial" panose="020B0604020202020204" pitchFamily="34" charset="0"/>
                          <a:cs typeface="Arial" panose="020B0604020202020204" pitchFamily="34" charset="0"/>
                        </a:rPr>
                        <a:t>Social media (FB/IG)</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3,580,074</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46,819</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1.31%</a:t>
                      </a:r>
                      <a:endParaRPr sz="1400" b="0"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2"/>
                  </a:ext>
                </a:extLst>
              </a:tr>
              <a:tr h="366517">
                <a:tc>
                  <a:txBody>
                    <a:bodyPr/>
                    <a:lstStyle/>
                    <a:p>
                      <a:pPr marL="0" lvl="0" indent="0" algn="l" rtl="0">
                        <a:spcBef>
                          <a:spcPts val="0"/>
                        </a:spcBef>
                        <a:spcAft>
                          <a:spcPts val="0"/>
                        </a:spcAft>
                        <a:buNone/>
                      </a:pPr>
                      <a:r>
                        <a:rPr lang="en" sz="1400" b="0" i="0">
                          <a:latin typeface="Arial" panose="020B0604020202020204" pitchFamily="34" charset="0"/>
                          <a:cs typeface="Arial" panose="020B0604020202020204" pitchFamily="34" charset="0"/>
                        </a:rPr>
                        <a:t>Out-of-home</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~116,000,000</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a:t>
                      </a:r>
                      <a:endParaRPr sz="1400" b="0"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3"/>
                  </a:ext>
                </a:extLst>
              </a:tr>
              <a:tr h="610535">
                <a:tc>
                  <a:txBody>
                    <a:bodyPr/>
                    <a:lstStyle/>
                    <a:p>
                      <a:pPr marL="0" lvl="0" indent="0" algn="l" rtl="0">
                        <a:spcBef>
                          <a:spcPts val="0"/>
                        </a:spcBef>
                        <a:spcAft>
                          <a:spcPts val="0"/>
                        </a:spcAft>
                        <a:buNone/>
                      </a:pPr>
                      <a:r>
                        <a:rPr lang="en" sz="1400" b="1" i="0">
                          <a:latin typeface="Arial" panose="020B0604020202020204" pitchFamily="34" charset="0"/>
                          <a:cs typeface="Arial" panose="020B0604020202020204" pitchFamily="34" charset="0"/>
                        </a:rPr>
                        <a:t>Total*</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~129,300,635</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75,999</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0.57%</a:t>
                      </a:r>
                      <a:endParaRPr sz="1400" b="1"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4"/>
                  </a:ext>
                </a:extLst>
              </a:tr>
            </a:tbl>
          </a:graphicData>
        </a:graphic>
      </p:graphicFrame>
      <p:sp>
        <p:nvSpPr>
          <p:cNvPr id="90" name="Google Shape;90;p20"/>
          <p:cNvSpPr txBox="1"/>
          <p:nvPr/>
        </p:nvSpPr>
        <p:spPr>
          <a:xfrm>
            <a:off x="126010" y="5731863"/>
            <a:ext cx="8931515" cy="479468"/>
          </a:xfrm>
          <a:prstGeom prst="rect">
            <a:avLst/>
          </a:prstGeom>
          <a:noFill/>
          <a:ln>
            <a:noFill/>
          </a:ln>
        </p:spPr>
        <p:txBody>
          <a:bodyPr spcFirstLastPara="1" wrap="square" lIns="91425" tIns="91425" rIns="91425" bIns="91425" anchor="t" anchorCtr="0">
            <a:noAutofit/>
          </a:bodyPr>
          <a:lstStyle/>
          <a:p>
            <a:pPr algn="r">
              <a:lnSpc>
                <a:spcPct val="115000"/>
              </a:lnSpc>
            </a:pPr>
            <a:r>
              <a:rPr lang="en" sz="1300" i="1">
                <a:latin typeface="Helvetica Oblique" pitchFamily="2" charset="0"/>
                <a:ea typeface="Helvetica Neue Light"/>
                <a:cs typeface="Helvetica Neue Light"/>
                <a:sym typeface="Helvetica Neue Light"/>
              </a:rPr>
              <a:t>*</a:t>
            </a:r>
            <a:r>
              <a:rPr lang="en" sz="1200" i="1">
                <a:latin typeface="Helvetica Oblique" pitchFamily="2" charset="0"/>
                <a:ea typeface="Helvetica Neue Light"/>
                <a:cs typeface="Helvetica Neue Light"/>
                <a:sym typeface="Helvetica Neue Light"/>
              </a:rPr>
              <a:t>Reporting as of 12/3/23</a:t>
            </a:r>
          </a:p>
          <a:p>
            <a:pPr algn="r">
              <a:lnSpc>
                <a:spcPct val="115000"/>
              </a:lnSpc>
            </a:pPr>
            <a:r>
              <a:rPr lang="en" sz="1200" i="1">
                <a:latin typeface="Helvetica Oblique" pitchFamily="2" charset="0"/>
                <a:ea typeface="Helvetica Neue Light"/>
                <a:cs typeface="Helvetica Neue Light"/>
                <a:sym typeface="Helvetica Neue Light"/>
              </a:rPr>
              <a:t>** Impressions are the number of times an ad or another form of media appars on a user’s screen</a:t>
            </a:r>
          </a:p>
          <a:p>
            <a:pPr algn="r">
              <a:lnSpc>
                <a:spcPct val="115000"/>
              </a:lnSpc>
            </a:pPr>
            <a:r>
              <a:rPr lang="en" sz="1200" i="1">
                <a:latin typeface="Helvetica Oblique" pitchFamily="2" charset="0"/>
                <a:ea typeface="Helvetica Neue Light"/>
                <a:cs typeface="Helvetica Neue Light"/>
                <a:sym typeface="Helvetica Neue Light"/>
              </a:rPr>
              <a:t>*** CTR: Click Through Rate or how many times something is clicked compared to how many times it is shown</a:t>
            </a:r>
            <a:endParaRPr sz="1200" i="1">
              <a:latin typeface="Helvetica Oblique" pitchFamily="2" charset="0"/>
              <a:ea typeface="Helvetica Neue Light"/>
              <a:cs typeface="Helvetica Neue Light"/>
              <a:sym typeface="Helvetica Neue Light"/>
            </a:endParaRPr>
          </a:p>
        </p:txBody>
      </p:sp>
      <p:sp>
        <p:nvSpPr>
          <p:cNvPr id="3" name="Google Shape;82;p19">
            <a:extLst>
              <a:ext uri="{FF2B5EF4-FFF2-40B4-BE49-F238E27FC236}">
                <a16:creationId xmlns:a16="http://schemas.microsoft.com/office/drawing/2014/main" id="{9C3DF50C-3104-298A-C625-965B89F8C678}"/>
              </a:ext>
            </a:extLst>
          </p:cNvPr>
          <p:cNvSpPr txBox="1"/>
          <p:nvPr/>
        </p:nvSpPr>
        <p:spPr>
          <a:xfrm>
            <a:off x="153209" y="520573"/>
            <a:ext cx="8731387" cy="2662237"/>
          </a:xfrm>
          <a:prstGeom prst="rect">
            <a:avLst/>
          </a:prstGeom>
          <a:noFill/>
          <a:ln>
            <a:noFill/>
          </a:ln>
        </p:spPr>
        <p:txBody>
          <a:bodyPr spcFirstLastPara="1" wrap="square" lIns="91425" tIns="91425" rIns="91425" bIns="91425" anchor="t" anchorCtr="0">
            <a:spAutoFit/>
          </a:bodyPr>
          <a:lstStyle/>
          <a:p>
            <a:pPr>
              <a:lnSpc>
                <a:spcPct val="115000"/>
              </a:lnSpc>
            </a:pPr>
            <a:r>
              <a:rPr lang="en-US" sz="1400" dirty="0" err="1">
                <a:latin typeface="Arial" panose="020B0604020202020204" pitchFamily="34" charset="0"/>
                <a:ea typeface="Helvetica Neue Light"/>
                <a:cs typeface="Arial" panose="020B0604020202020204" pitchFamily="34" charset="0"/>
                <a:sym typeface="Helvetica Neue Light"/>
              </a:rPr>
              <a:t>ThinkArgus</a:t>
            </a:r>
            <a:r>
              <a:rPr lang="en-US" sz="1400" dirty="0">
                <a:latin typeface="Arial" panose="020B0604020202020204" pitchFamily="34" charset="0"/>
                <a:ea typeface="Helvetica Neue Light"/>
                <a:cs typeface="Arial" panose="020B0604020202020204" pitchFamily="34" charset="0"/>
                <a:sym typeface="Helvetica Neue Light"/>
              </a:rPr>
              <a:t>, a marketing firm, enlisted a variety of research tactics to better understand the target audience and how to best connect with them. This included an environmental scan, digital ethnography, quantitative, and qualitative research. </a:t>
            </a:r>
            <a:r>
              <a:rPr lang="en" sz="1400" dirty="0">
                <a:latin typeface="Arial" panose="020B0604020202020204" pitchFamily="34" charset="0"/>
                <a:ea typeface="Helvetica Neue Light"/>
                <a:cs typeface="Arial" panose="020B0604020202020204" pitchFamily="34" charset="0"/>
                <a:sym typeface="Helvetica Neue Light"/>
              </a:rPr>
              <a:t>Based on the research findings, ThinkArgus developed four marketing objectives and a campaign position to inform the strategy and measurements for success. </a:t>
            </a:r>
            <a:endParaRPr sz="1400" dirty="0">
              <a:latin typeface="Arial" panose="020B0604020202020204" pitchFamily="34" charset="0"/>
              <a:ea typeface="Helvetica Neue Light"/>
              <a:cs typeface="Arial" panose="020B0604020202020204" pitchFamily="34" charset="0"/>
              <a:sym typeface="Helvetica Neue Light"/>
            </a:endParaRPr>
          </a:p>
          <a:p>
            <a:pPr marL="0" lvl="0" indent="0" algn="l" rtl="0">
              <a:lnSpc>
                <a:spcPct val="115000"/>
              </a:lnSpc>
              <a:spcBef>
                <a:spcPts val="0"/>
              </a:spcBef>
              <a:spcAft>
                <a:spcPts val="0"/>
              </a:spcAft>
              <a:buNone/>
            </a:pPr>
            <a:endParaRPr sz="1400" dirty="0">
              <a:latin typeface="Arial" panose="020B0604020202020204" pitchFamily="34" charset="0"/>
              <a:ea typeface="Helvetica Neue Light"/>
              <a:cs typeface="Arial" panose="020B0604020202020204" pitchFamily="34" charset="0"/>
              <a:sym typeface="Helvetica Neue Light"/>
            </a:endParaRPr>
          </a:p>
          <a:p>
            <a:pPr marL="0" lvl="0" indent="0" algn="l" rtl="0">
              <a:lnSpc>
                <a:spcPct val="115000"/>
              </a:lnSpc>
              <a:spcBef>
                <a:spcPts val="0"/>
              </a:spcBef>
              <a:spcAft>
                <a:spcPts val="0"/>
              </a:spcAft>
              <a:buNone/>
            </a:pPr>
            <a:r>
              <a:rPr lang="en" sz="1400" b="1" dirty="0">
                <a:latin typeface="Arial" panose="020B0604020202020204" pitchFamily="34" charset="0"/>
                <a:ea typeface="Helvetica Neue"/>
                <a:cs typeface="Arial" panose="020B0604020202020204" pitchFamily="34" charset="0"/>
                <a:sym typeface="Helvetica Neue"/>
              </a:rPr>
              <a:t>Marketing Objectives: </a:t>
            </a:r>
            <a:endParaRPr sz="1400" b="1" dirty="0">
              <a:latin typeface="Arial" panose="020B0604020202020204" pitchFamily="34" charset="0"/>
              <a:ea typeface="Helvetica Neue"/>
              <a:cs typeface="Arial" panose="020B0604020202020204" pitchFamily="34" charset="0"/>
              <a:sym typeface="Helvetica Neue"/>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Raise awareness of 988 while setting realistic expectations for the experience and outcomes</a:t>
            </a:r>
            <a:endParaRPr sz="1400" dirty="0">
              <a:latin typeface="Arial" panose="020B0604020202020204" pitchFamily="34" charset="0"/>
              <a:ea typeface="Helvetica Neue Light"/>
              <a:cs typeface="Arial" panose="020B0604020202020204" pitchFamily="34" charset="0"/>
              <a:sym typeface="Helvetica Neue Light"/>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Lift the perceived value of the 988 experience - “calling is worth it”</a:t>
            </a:r>
            <a:endParaRPr sz="1400" dirty="0">
              <a:latin typeface="Arial" panose="020B0604020202020204" pitchFamily="34" charset="0"/>
              <a:ea typeface="Helvetica Neue Light"/>
              <a:cs typeface="Arial" panose="020B0604020202020204" pitchFamily="34" charset="0"/>
              <a:sym typeface="Helvetica Neue Light"/>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Lower the barriers of entry including stigma, mistrust, and irrelevance</a:t>
            </a:r>
            <a:endParaRPr sz="1400" dirty="0">
              <a:latin typeface="Arial" panose="020B0604020202020204" pitchFamily="34" charset="0"/>
              <a:ea typeface="Helvetica Neue Light"/>
              <a:cs typeface="Arial" panose="020B0604020202020204" pitchFamily="34" charset="0"/>
              <a:sym typeface="Helvetica Neue Light"/>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Differentiate 988 from other mental health and crisis support services</a:t>
            </a:r>
            <a:endParaRPr sz="1400" dirty="0">
              <a:latin typeface="Arial" panose="020B0604020202020204" pitchFamily="34" charset="0"/>
              <a:ea typeface="Helvetica Neue Light"/>
              <a:cs typeface="Arial" panose="020B0604020202020204" pitchFamily="34" charset="0"/>
              <a:sym typeface="Helvetica Neue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latin typeface="Arial"/>
                <a:cs typeface="Arial"/>
              </a:rPr>
              <a:t>Evaluation: Behavioral Health Help Line Data </a:t>
            </a:r>
            <a:endParaRPr lang="en-US"/>
          </a:p>
        </p:txBody>
      </p:sp>
      <p:pic>
        <p:nvPicPr>
          <p:cNvPr id="7" name="Picture 6">
            <a:extLst>
              <a:ext uri="{FF2B5EF4-FFF2-40B4-BE49-F238E27FC236}">
                <a16:creationId xmlns:a16="http://schemas.microsoft.com/office/drawing/2014/main" id="{72256883-A018-58F1-7418-4C6847F21676}"/>
              </a:ext>
            </a:extLst>
          </p:cNvPr>
          <p:cNvPicPr>
            <a:picLocks noChangeAspect="1"/>
          </p:cNvPicPr>
          <p:nvPr/>
        </p:nvPicPr>
        <p:blipFill>
          <a:blip r:embed="rId6"/>
          <a:stretch>
            <a:fillRect/>
          </a:stretch>
        </p:blipFill>
        <p:spPr>
          <a:xfrm>
            <a:off x="1219200" y="1353118"/>
            <a:ext cx="6263640" cy="5200082"/>
          </a:xfrm>
          <a:prstGeom prst="rect">
            <a:avLst/>
          </a:prstGeom>
        </p:spPr>
      </p:pic>
      <p:sp>
        <p:nvSpPr>
          <p:cNvPr id="10" name="TextBox 9">
            <a:extLst>
              <a:ext uri="{FF2B5EF4-FFF2-40B4-BE49-F238E27FC236}">
                <a16:creationId xmlns:a16="http://schemas.microsoft.com/office/drawing/2014/main" id="{42E21D40-4FAD-58B8-8104-7A4B79F98B19}"/>
              </a:ext>
            </a:extLst>
          </p:cNvPr>
          <p:cNvSpPr txBox="1"/>
          <p:nvPr/>
        </p:nvSpPr>
        <p:spPr bwMode="auto">
          <a:xfrm>
            <a:off x="2133600" y="685800"/>
            <a:ext cx="4495800" cy="4572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ctr"/>
            <a:r>
              <a:rPr lang="en-US" sz="1600" b="1" kern="0">
                <a:solidFill>
                  <a:srgbClr val="000000"/>
                </a:solidFill>
                <a:latin typeface="Arial" panose="020B0604020202020204" pitchFamily="34" charset="0"/>
                <a:cs typeface="Arial" panose="020B0604020202020204" pitchFamily="34" charset="0"/>
              </a:rPr>
              <a:t>Behavioral Health Help Line</a:t>
            </a:r>
          </a:p>
          <a:p>
            <a:pPr algn="ctr"/>
            <a:r>
              <a:rPr lang="en-US" sz="1600" b="1" kern="0">
                <a:solidFill>
                  <a:srgbClr val="000000"/>
                </a:solidFill>
                <a:latin typeface="Arial" panose="020B0604020202020204" pitchFamily="34" charset="0"/>
                <a:cs typeface="Arial" panose="020B0604020202020204" pitchFamily="34" charset="0"/>
              </a:rPr>
              <a:t>January 1 – December 9, 2023</a:t>
            </a:r>
          </a:p>
        </p:txBody>
      </p:sp>
    </p:spTree>
    <p:extLst>
      <p:ext uri="{BB962C8B-B14F-4D97-AF65-F5344CB8AC3E}">
        <p14:creationId xmlns:p14="http://schemas.microsoft.com/office/powerpoint/2010/main" val="126306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extLst>
              <p:ext uri="{D42A27DB-BD31-4B8C-83A1-F6EECF244321}">
                <p14:modId xmlns:p14="http://schemas.microsoft.com/office/powerpoint/2010/main" val="2988865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smtClean="0"/>
              <a:pPr/>
              <a:t>2</a:t>
            </a:fld>
            <a:r>
              <a:rPr lang="en-US" altLang="en-US"/>
              <a:t> </a:t>
            </a:r>
          </a:p>
        </p:txBody>
      </p:sp>
      <p:sp>
        <p:nvSpPr>
          <p:cNvPr id="3" name="Rectangle 286">
            <a:extLst>
              <a:ext uri="{FF2B5EF4-FFF2-40B4-BE49-F238E27FC236}">
                <a16:creationId xmlns:a16="http://schemas.microsoft.com/office/drawing/2014/main" id="{E67E197E-CD4C-E339-A8CD-317F18FF6565}"/>
              </a:ext>
            </a:extLst>
          </p:cNvPr>
          <p:cNvSpPr txBox="1">
            <a:spLocks noChangeArrowheads="1"/>
          </p:cNvSpPr>
          <p:nvPr/>
        </p:nvSpPr>
        <p:spPr bwMode="auto">
          <a:xfrm>
            <a:off x="762000" y="1297900"/>
            <a:ext cx="6743052" cy="32932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spcAft>
                <a:spcPts val="1200"/>
              </a:spcAft>
            </a:pPr>
            <a:r>
              <a:rPr lang="en-US" kern="0" dirty="0">
                <a:latin typeface="Arial" panose="020B0604020202020204" pitchFamily="34" charset="0"/>
                <a:cs typeface="Arial" panose="020B0604020202020204" pitchFamily="34" charset="0"/>
              </a:rPr>
              <a:t>Background</a:t>
            </a:r>
          </a:p>
          <a:p>
            <a:pPr lvl="1">
              <a:spcAft>
                <a:spcPts val="1200"/>
              </a:spcAft>
            </a:pPr>
            <a:r>
              <a:rPr lang="en-US" kern="0" dirty="0">
                <a:latin typeface="Arial" panose="020B0604020202020204" pitchFamily="34" charset="0"/>
                <a:cs typeface="Arial" panose="020B0604020202020204" pitchFamily="34" charset="0"/>
              </a:rPr>
              <a:t>Overview of the Development and Implementation of 988 and the Behavioral Health Help Line</a:t>
            </a:r>
          </a:p>
          <a:p>
            <a:pPr lvl="1">
              <a:spcAft>
                <a:spcPts val="1200"/>
              </a:spcAft>
            </a:pPr>
            <a:r>
              <a:rPr lang="en-US" kern="0" dirty="0">
                <a:latin typeface="Arial" panose="020B0604020202020204" pitchFamily="34" charset="0"/>
                <a:cs typeface="Arial" panose="020B0604020202020204" pitchFamily="34" charset="0"/>
              </a:rPr>
              <a:t>Evaluation</a:t>
            </a:r>
          </a:p>
          <a:p>
            <a:pPr lvl="1">
              <a:spcAft>
                <a:spcPts val="1200"/>
              </a:spcAft>
            </a:pPr>
            <a:r>
              <a:rPr lang="en-US" kern="0" dirty="0">
                <a:latin typeface="Arial" panose="020B0604020202020204" pitchFamily="34" charset="0"/>
                <a:cs typeface="Arial" panose="020B0604020202020204" pitchFamily="34" charset="0"/>
              </a:rPr>
              <a:t>Current Funding Sources</a:t>
            </a:r>
          </a:p>
          <a:p>
            <a:pPr lvl="1">
              <a:spcAft>
                <a:spcPts val="1200"/>
              </a:spcAft>
            </a:pPr>
            <a:r>
              <a:rPr lang="en-US" kern="0" dirty="0">
                <a:latin typeface="Arial" panose="020B0604020202020204" pitchFamily="34" charset="0"/>
                <a:cs typeface="Arial" panose="020B0604020202020204" pitchFamily="34" charset="0"/>
              </a:rPr>
              <a:t>Overview of the National Landscape and Funding Mechanisms</a:t>
            </a:r>
          </a:p>
          <a:p>
            <a:pPr lvl="1">
              <a:spcAft>
                <a:spcPts val="1200"/>
              </a:spcAft>
            </a:pPr>
            <a:r>
              <a:rPr lang="en-US" kern="0" dirty="0">
                <a:latin typeface="Arial" panose="020B0604020202020204" pitchFamily="34" charset="0"/>
                <a:cs typeface="Arial" panose="020B0604020202020204" pitchFamily="34" charset="0"/>
              </a:rPr>
              <a:t>Plans for 2024</a:t>
            </a:r>
          </a:p>
          <a:p>
            <a:pPr lvl="1">
              <a:spcAft>
                <a:spcPts val="1200"/>
              </a:spcAft>
            </a:pPr>
            <a:r>
              <a:rPr lang="en-US" kern="0" dirty="0">
                <a:latin typeface="Arial" panose="020B0604020202020204" pitchFamily="34" charset="0"/>
                <a:cs typeface="Arial" panose="020B0604020202020204" pitchFamily="34" charset="0"/>
              </a:rPr>
              <a:t>Commission Recommendations</a:t>
            </a:r>
          </a:p>
          <a:p>
            <a:pPr lvl="1">
              <a:spcAft>
                <a:spcPts val="1200"/>
              </a:spcAft>
            </a:pPr>
            <a:r>
              <a:rPr lang="en-US" kern="0" dirty="0">
                <a:latin typeface="Arial" panose="020B0604020202020204" pitchFamily="34" charset="0"/>
                <a:cs typeface="Arial" panose="020B0604020202020204" pitchFamily="34" charset="0"/>
              </a:rPr>
              <a:t>Appendix: MAMH recommendations</a:t>
            </a:r>
          </a:p>
        </p:txBody>
      </p:sp>
    </p:spTree>
    <p:extLst>
      <p:ext uri="{BB962C8B-B14F-4D97-AF65-F5344CB8AC3E}">
        <p14:creationId xmlns:p14="http://schemas.microsoft.com/office/powerpoint/2010/main" val="288977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latin typeface="Arial"/>
                <a:cs typeface="Arial"/>
              </a:rPr>
              <a:t>Evaluation: Behavioral Health Help Line Data </a:t>
            </a:r>
            <a:endParaRPr lang="en-US"/>
          </a:p>
        </p:txBody>
      </p:sp>
      <p:pic>
        <p:nvPicPr>
          <p:cNvPr id="11" name="Picture 10">
            <a:extLst>
              <a:ext uri="{FF2B5EF4-FFF2-40B4-BE49-F238E27FC236}">
                <a16:creationId xmlns:a16="http://schemas.microsoft.com/office/drawing/2014/main" id="{77076CB1-48A7-82E5-C609-A0DCB4A2FE7E}"/>
              </a:ext>
            </a:extLst>
          </p:cNvPr>
          <p:cNvPicPr>
            <a:picLocks noChangeAspect="1"/>
          </p:cNvPicPr>
          <p:nvPr/>
        </p:nvPicPr>
        <p:blipFill>
          <a:blip r:embed="rId6"/>
          <a:stretch>
            <a:fillRect/>
          </a:stretch>
        </p:blipFill>
        <p:spPr>
          <a:xfrm>
            <a:off x="1066801" y="1566070"/>
            <a:ext cx="6629399" cy="4682330"/>
          </a:xfrm>
          <a:prstGeom prst="rect">
            <a:avLst/>
          </a:prstGeom>
        </p:spPr>
      </p:pic>
      <p:sp>
        <p:nvSpPr>
          <p:cNvPr id="4" name="TextBox 3">
            <a:extLst>
              <a:ext uri="{FF2B5EF4-FFF2-40B4-BE49-F238E27FC236}">
                <a16:creationId xmlns:a16="http://schemas.microsoft.com/office/drawing/2014/main" id="{C148E262-CE46-2596-9824-27FAA2BB987B}"/>
              </a:ext>
            </a:extLst>
          </p:cNvPr>
          <p:cNvSpPr txBox="1"/>
          <p:nvPr/>
        </p:nvSpPr>
        <p:spPr bwMode="auto">
          <a:xfrm>
            <a:off x="2133600" y="762000"/>
            <a:ext cx="4495800" cy="4572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ctr"/>
            <a:r>
              <a:rPr lang="en-US" sz="1600" b="1" kern="0">
                <a:solidFill>
                  <a:srgbClr val="000000"/>
                </a:solidFill>
                <a:latin typeface="Arial" panose="020B0604020202020204" pitchFamily="34" charset="0"/>
                <a:cs typeface="Arial" panose="020B0604020202020204" pitchFamily="34" charset="0"/>
              </a:rPr>
              <a:t>Behavioral Health Help Line</a:t>
            </a:r>
          </a:p>
          <a:p>
            <a:pPr algn="ctr"/>
            <a:r>
              <a:rPr lang="en-US" sz="1600" b="1" kern="0">
                <a:solidFill>
                  <a:srgbClr val="000000"/>
                </a:solidFill>
                <a:latin typeface="Arial" panose="020B0604020202020204" pitchFamily="34" charset="0"/>
                <a:cs typeface="Arial" panose="020B0604020202020204" pitchFamily="34" charset="0"/>
              </a:rPr>
              <a:t>January 1 – September 30, 2023</a:t>
            </a:r>
          </a:p>
        </p:txBody>
      </p:sp>
    </p:spTree>
    <p:extLst>
      <p:ext uri="{BB962C8B-B14F-4D97-AF65-F5344CB8AC3E}">
        <p14:creationId xmlns:p14="http://schemas.microsoft.com/office/powerpoint/2010/main" val="294655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pic>
        <p:nvPicPr>
          <p:cNvPr id="8" name="Picture 7">
            <a:extLst>
              <a:ext uri="{FF2B5EF4-FFF2-40B4-BE49-F238E27FC236}">
                <a16:creationId xmlns:a16="http://schemas.microsoft.com/office/drawing/2014/main" id="{26BBFF1B-4B8E-AFD0-4251-1DE2670010F0}"/>
              </a:ext>
            </a:extLst>
          </p:cNvPr>
          <p:cNvPicPr>
            <a:picLocks noChangeAspect="1"/>
          </p:cNvPicPr>
          <p:nvPr/>
        </p:nvPicPr>
        <p:blipFill>
          <a:blip r:embed="rId6"/>
          <a:stretch>
            <a:fillRect/>
          </a:stretch>
        </p:blipFill>
        <p:spPr>
          <a:xfrm>
            <a:off x="0" y="877036"/>
            <a:ext cx="9144000" cy="5145024"/>
          </a:xfrm>
          <a:prstGeom prst="rect">
            <a:avLst/>
          </a:prstGeom>
        </p:spPr>
      </p:pic>
    </p:spTree>
    <p:extLst>
      <p:ext uri="{BB962C8B-B14F-4D97-AF65-F5344CB8AC3E}">
        <p14:creationId xmlns:p14="http://schemas.microsoft.com/office/powerpoint/2010/main" val="10677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pic>
        <p:nvPicPr>
          <p:cNvPr id="7" name="Picture 6">
            <a:extLst>
              <a:ext uri="{FF2B5EF4-FFF2-40B4-BE49-F238E27FC236}">
                <a16:creationId xmlns:a16="http://schemas.microsoft.com/office/drawing/2014/main" id="{EB2EB2D0-D193-8F15-E4D8-1E245A10AF99}"/>
              </a:ext>
            </a:extLst>
          </p:cNvPr>
          <p:cNvPicPr>
            <a:picLocks noChangeAspect="1"/>
          </p:cNvPicPr>
          <p:nvPr/>
        </p:nvPicPr>
        <p:blipFill>
          <a:blip r:embed="rId6"/>
          <a:stretch>
            <a:fillRect/>
          </a:stretch>
        </p:blipFill>
        <p:spPr>
          <a:xfrm>
            <a:off x="0" y="856488"/>
            <a:ext cx="9144000" cy="5145024"/>
          </a:xfrm>
          <a:prstGeom prst="rect">
            <a:avLst/>
          </a:prstGeom>
        </p:spPr>
      </p:pic>
    </p:spTree>
    <p:extLst>
      <p:ext uri="{BB962C8B-B14F-4D97-AF65-F5344CB8AC3E}">
        <p14:creationId xmlns:p14="http://schemas.microsoft.com/office/powerpoint/2010/main" val="362439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pic>
        <p:nvPicPr>
          <p:cNvPr id="7" name="Picture 6">
            <a:extLst>
              <a:ext uri="{FF2B5EF4-FFF2-40B4-BE49-F238E27FC236}">
                <a16:creationId xmlns:a16="http://schemas.microsoft.com/office/drawing/2014/main" id="{CF69834B-F439-3E9E-D21D-2E706DB34D1D}"/>
              </a:ext>
            </a:extLst>
          </p:cNvPr>
          <p:cNvPicPr>
            <a:picLocks noChangeAspect="1"/>
          </p:cNvPicPr>
          <p:nvPr/>
        </p:nvPicPr>
        <p:blipFill>
          <a:blip r:embed="rId6"/>
          <a:stretch>
            <a:fillRect/>
          </a:stretch>
        </p:blipFill>
        <p:spPr>
          <a:xfrm>
            <a:off x="0" y="856488"/>
            <a:ext cx="9144000" cy="5145024"/>
          </a:xfrm>
          <a:prstGeom prst="rect">
            <a:avLst/>
          </a:prstGeom>
        </p:spPr>
      </p:pic>
    </p:spTree>
    <p:extLst>
      <p:ext uri="{BB962C8B-B14F-4D97-AF65-F5344CB8AC3E}">
        <p14:creationId xmlns:p14="http://schemas.microsoft.com/office/powerpoint/2010/main" val="1362930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graphicFrame>
        <p:nvGraphicFramePr>
          <p:cNvPr id="10" name="Content Placeholder 3">
            <a:extLst>
              <a:ext uri="{FF2B5EF4-FFF2-40B4-BE49-F238E27FC236}">
                <a16:creationId xmlns:a16="http://schemas.microsoft.com/office/drawing/2014/main" id="{D36FABD7-02C3-2E4C-3336-043FC9F01B26}"/>
              </a:ext>
            </a:extLst>
          </p:cNvPr>
          <p:cNvGraphicFramePr>
            <a:graphicFrameLocks/>
          </p:cNvGraphicFramePr>
          <p:nvPr>
            <p:extLst>
              <p:ext uri="{D42A27DB-BD31-4B8C-83A1-F6EECF244321}">
                <p14:modId xmlns:p14="http://schemas.microsoft.com/office/powerpoint/2010/main" val="1981369647"/>
              </p:ext>
            </p:extLst>
          </p:nvPr>
        </p:nvGraphicFramePr>
        <p:xfrm>
          <a:off x="190500" y="1509823"/>
          <a:ext cx="8763000" cy="4824784"/>
        </p:xfrm>
        <a:graphic>
          <a:graphicData uri="http://schemas.openxmlformats.org/drawingml/2006/table">
            <a:tbl>
              <a:tblPr firstRow="1" bandRow="1"/>
              <a:tblGrid>
                <a:gridCol w="5781433">
                  <a:extLst>
                    <a:ext uri="{9D8B030D-6E8A-4147-A177-3AD203B41FA5}">
                      <a16:colId xmlns:a16="http://schemas.microsoft.com/office/drawing/2014/main" val="3099762405"/>
                    </a:ext>
                  </a:extLst>
                </a:gridCol>
                <a:gridCol w="2981567">
                  <a:extLst>
                    <a:ext uri="{9D8B030D-6E8A-4147-A177-3AD203B41FA5}">
                      <a16:colId xmlns:a16="http://schemas.microsoft.com/office/drawing/2014/main" val="845857374"/>
                    </a:ext>
                  </a:extLst>
                </a:gridCol>
              </a:tblGrid>
              <a:tr h="3711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latin typeface="Arial" panose="020B0604020202020204" pitchFamily="34" charset="0"/>
                          <a:cs typeface="Arial" panose="020B0604020202020204" pitchFamily="34" charset="0"/>
                        </a:rPr>
                        <a:t>Projection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latin typeface="Arial" panose="020B0604020202020204" pitchFamily="34" charset="0"/>
                          <a:cs typeface="Arial" panose="020B0604020202020204" pitchFamily="34" charset="0"/>
                        </a:rPr>
                        <a:t>Year 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81941422"/>
                  </a:ext>
                </a:extLst>
              </a:tr>
              <a:tr h="6494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latin typeface="Arial" panose="020B0604020202020204" pitchFamily="34" charset="0"/>
                          <a:cs typeface="Arial" panose="020B0604020202020204" pitchFamily="34" charset="0"/>
                        </a:rPr>
                        <a:t>115,000 contacts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kern="1200">
                          <a:solidFill>
                            <a:schemeClr val="dk1"/>
                          </a:solidFill>
                          <a:effectLst/>
                          <a:latin typeface="Arial" panose="020B0604020202020204" pitchFamily="34" charset="0"/>
                          <a:ea typeface="+mn-ea"/>
                          <a:cs typeface="Arial" panose="020B0604020202020204" pitchFamily="34" charset="0"/>
                        </a:rPr>
                        <a:t>107,383 contacts (calls, texts, chats, outbound calls)</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87659840"/>
                  </a:ext>
                </a:extLst>
              </a:tr>
              <a:tr h="3711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kern="1200">
                          <a:solidFill>
                            <a:schemeClr val="lt1"/>
                          </a:solidFill>
                          <a:latin typeface="Arial" panose="020B0604020202020204" pitchFamily="34" charset="0"/>
                          <a:ea typeface="+mn-ea"/>
                          <a:cs typeface="Arial" panose="020B0604020202020204" pitchFamily="34" charset="0"/>
                        </a:rPr>
                        <a:t>Performance</a:t>
                      </a:r>
                      <a:r>
                        <a:rPr lang="en-US" sz="1600">
                          <a:latin typeface="Arial" panose="020B0604020202020204" pitchFamily="34" charset="0"/>
                          <a:cs typeface="Arial" panose="020B0604020202020204" pitchFamily="34" charset="0"/>
                        </a:rPr>
                        <a:t> </a:t>
                      </a:r>
                      <a:r>
                        <a:rPr lang="en-US" sz="1600" b="1" kern="1200">
                          <a:solidFill>
                            <a:schemeClr val="lt1"/>
                          </a:solidFill>
                          <a:latin typeface="Arial" panose="020B0604020202020204" pitchFamily="34" charset="0"/>
                          <a:ea typeface="+mn-ea"/>
                          <a:cs typeface="Arial" panose="020B0604020202020204" pitchFamily="34" charset="0"/>
                        </a:rPr>
                        <a:t>Metrics</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kern="1200">
                          <a:solidFill>
                            <a:schemeClr val="lt1"/>
                          </a:solidFill>
                          <a:latin typeface="Arial" panose="020B0604020202020204" pitchFamily="34" charset="0"/>
                          <a:ea typeface="+mn-ea"/>
                          <a:cs typeface="Arial" panose="020B0604020202020204" pitchFamily="34" charset="0"/>
                        </a:rPr>
                        <a:t>Year 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019359582"/>
                  </a:ext>
                </a:extLst>
              </a:tr>
              <a:tr h="3711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cs typeface="Arial" panose="020B0604020202020204" pitchFamily="34" charset="0"/>
                        </a:rPr>
                        <a:t>95% of calls will be answered live within 15 seconds.</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2798376"/>
                  </a:ext>
                </a:extLst>
              </a:tr>
              <a:tr h="927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effectLst/>
                          <a:latin typeface="Arial" panose="020B0604020202020204" pitchFamily="34" charset="0"/>
                          <a:cs typeface="Arial" panose="020B0604020202020204" pitchFamily="34" charset="0"/>
                        </a:rPr>
                        <a:t>100% of assessed need for crisis intervention have a documented completed warm hand off in accordance with the approved protocols. </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656101031"/>
                  </a:ext>
                </a:extLst>
              </a:tr>
              <a:tr h="12061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effectLst/>
                          <a:latin typeface="Arial" panose="020B0604020202020204" pitchFamily="34" charset="0"/>
                          <a:cs typeface="Arial" panose="020B0604020202020204" pitchFamily="34" charset="0"/>
                        </a:rPr>
                        <a:t>95% of Clients calling the Help Line and requiring language services will be connected to language concordant Help Line staff or an interpreter within 45 seconds. </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Average connection time = </a:t>
                      </a:r>
                    </a:p>
                    <a:p>
                      <a:pPr algn="ctr"/>
                      <a:r>
                        <a:rPr lang="en-US" sz="1600">
                          <a:latin typeface="Arial" panose="020B0604020202020204" pitchFamily="34" charset="0"/>
                          <a:cs typeface="Arial" panose="020B0604020202020204" pitchFamily="34" charset="0"/>
                        </a:rPr>
                        <a:t>18 seconds </a:t>
                      </a:r>
                    </a:p>
                    <a:p>
                      <a:pPr algn="ctr"/>
                      <a:r>
                        <a:rPr lang="en-US" sz="1600">
                          <a:latin typeface="Arial" panose="020B0604020202020204" pitchFamily="34" charset="0"/>
                          <a:cs typeface="Arial" panose="020B0604020202020204" pitchFamily="34" charset="0"/>
                        </a:rPr>
                        <a:t>(currently unavailable as % of callers)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558876736"/>
                  </a:ext>
                </a:extLst>
              </a:tr>
              <a:tr h="927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effectLst/>
                          <a:latin typeface="Arial" panose="020B0604020202020204" pitchFamily="34" charset="0"/>
                          <a:cs typeface="Arial" panose="020B0604020202020204" pitchFamily="34" charset="0"/>
                        </a:rPr>
                        <a:t>The Contractor shall ensure that systems are available 24/7/365 with 99.9% uptime and limited maintenance window. </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100% uptime for calls</a:t>
                      </a:r>
                    </a:p>
                    <a:p>
                      <a:pPr algn="ctr"/>
                      <a:r>
                        <a:rPr lang="en-US" sz="1600">
                          <a:latin typeface="Arial" panose="020B0604020202020204" pitchFamily="34" charset="0"/>
                          <a:cs typeface="Arial" panose="020B0604020202020204" pitchFamily="34" charset="0"/>
                        </a:rPr>
                        <a:t>99.5% uptime for text/chat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942702"/>
                  </a:ext>
                </a:extLst>
              </a:tr>
            </a:tbl>
          </a:graphicData>
        </a:graphic>
      </p:graphicFrame>
      <p:sp>
        <p:nvSpPr>
          <p:cNvPr id="11" name="TextBox 10">
            <a:extLst>
              <a:ext uri="{FF2B5EF4-FFF2-40B4-BE49-F238E27FC236}">
                <a16:creationId xmlns:a16="http://schemas.microsoft.com/office/drawing/2014/main" id="{5B6377C9-C7F5-F017-1AEA-F02ACC658A58}"/>
              </a:ext>
            </a:extLst>
          </p:cNvPr>
          <p:cNvSpPr txBox="1"/>
          <p:nvPr/>
        </p:nvSpPr>
        <p:spPr bwMode="auto">
          <a:xfrm>
            <a:off x="138544" y="589476"/>
            <a:ext cx="8760714" cy="64390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r>
              <a:rPr lang="en-US" sz="1400">
                <a:solidFill>
                  <a:schemeClr val="tx1"/>
                </a:solidFill>
                <a:latin typeface="Arial" panose="020B0604020202020204" pitchFamily="34" charset="0"/>
                <a:ea typeface="Calibri" panose="020F0502020204030204" pitchFamily="34" charset="0"/>
                <a:cs typeface="Arial" panose="020B0604020202020204" pitchFamily="34" charset="0"/>
              </a:rPr>
              <a:t>Performance </a:t>
            </a: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benchmarks</a:t>
            </a:r>
            <a:r>
              <a:rPr lang="en-US" sz="1400">
                <a:solidFill>
                  <a:schemeClr val="tx1"/>
                </a:solidFill>
                <a:latin typeface="Arial" panose="020B0604020202020204" pitchFamily="34" charset="0"/>
                <a:ea typeface="Calibri" panose="020F0502020204030204" pitchFamily="34" charset="0"/>
                <a:cs typeface="Arial" panose="020B0604020202020204" pitchFamily="34" charset="0"/>
              </a:rPr>
              <a:t> and </a:t>
            </a: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improvement targets continue to be developed based on industry standards, Year 1 results and evaluation, and input from advisory groups. Data and reporting period January 3, 2023 – December 31, 2023.</a:t>
            </a:r>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6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25</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
        <p:nvSpPr>
          <p:cNvPr id="3" name="Text Placeholder 2">
            <a:hlinkClick r:id="" action="ppaction://noaction"/>
            <a:extLst>
              <a:ext uri="{FF2B5EF4-FFF2-40B4-BE49-F238E27FC236}">
                <a16:creationId xmlns:a16="http://schemas.microsoft.com/office/drawing/2014/main" id="{870B6BBA-C07D-25E4-0105-E94ED3545C6E}"/>
              </a:ext>
            </a:extLst>
          </p:cNvPr>
          <p:cNvSpPr>
            <a:spLocks noGrp="1"/>
          </p:cNvSpPr>
          <p:nvPr>
            <p:custDataLst>
              <p:tags r:id="rId10"/>
            </p:custDataLst>
          </p:nvPr>
        </p:nvSpPr>
        <p:spPr bwMode="gray">
          <a:xfrm>
            <a:off x="2524125" y="502285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183381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57200" y="990600"/>
            <a:ext cx="8229600" cy="427809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a:latin typeface="Arial"/>
                <a:cs typeface="Arial"/>
              </a:rPr>
              <a:t>988 FY23 funding</a:t>
            </a:r>
            <a:endParaRPr lang="en-US">
              <a:latin typeface="Arial"/>
              <a:cs typeface="Arial"/>
            </a:endParaRPr>
          </a:p>
          <a:p>
            <a:pPr lvl="2"/>
            <a:r>
              <a:rPr lang="en-US" b="1">
                <a:latin typeface="Arial"/>
                <a:cs typeface="Arial"/>
              </a:rPr>
              <a:t>State: </a:t>
            </a:r>
            <a:r>
              <a:rPr lang="en-US">
                <a:latin typeface="Arial"/>
                <a:cs typeface="Arial"/>
              </a:rPr>
              <a:t>$10 million supplemental funding</a:t>
            </a:r>
            <a:endParaRPr lang="en-US" b="1">
              <a:latin typeface="Arial"/>
              <a:cs typeface="Arial"/>
            </a:endParaRPr>
          </a:p>
          <a:p>
            <a:pPr lvl="2"/>
            <a:r>
              <a:rPr lang="en-US" b="1">
                <a:latin typeface="Arial"/>
                <a:cs typeface="Arial"/>
              </a:rPr>
              <a:t>Federal: </a:t>
            </a:r>
            <a:r>
              <a:rPr lang="en-US">
                <a:latin typeface="Arial"/>
                <a:cs typeface="Arial"/>
              </a:rPr>
              <a:t>$3.5 million SAMHSA grant (April 30, 2022 – April 29, 2024) (across multiple FYs)</a:t>
            </a:r>
          </a:p>
          <a:p>
            <a:pPr marL="229870" lvl="1" indent="-229870"/>
            <a:endParaRPr lang="en-US"/>
          </a:p>
          <a:p>
            <a:pPr marL="229870" lvl="1" indent="-229870"/>
            <a:r>
              <a:rPr lang="en-US" b="1">
                <a:latin typeface="Arial"/>
                <a:cs typeface="Arial"/>
              </a:rPr>
              <a:t>988 Funding supports:</a:t>
            </a:r>
          </a:p>
          <a:p>
            <a:pPr lvl="2"/>
            <a:r>
              <a:rPr lang="en-US">
                <a:latin typeface="Arial"/>
                <a:cs typeface="Arial"/>
              </a:rPr>
              <a:t>Expansion of center operational hours (24/7/365)</a:t>
            </a:r>
          </a:p>
          <a:p>
            <a:pPr lvl="2"/>
            <a:r>
              <a:rPr lang="en-US">
                <a:latin typeface="Arial"/>
                <a:cs typeface="Arial"/>
              </a:rPr>
              <a:t>Increased capacity through workforce and technology investments</a:t>
            </a:r>
          </a:p>
          <a:p>
            <a:pPr lvl="2"/>
            <a:r>
              <a:rPr lang="en-US">
                <a:latin typeface="Arial"/>
                <a:cs typeface="Arial"/>
              </a:rPr>
              <a:t>Workforce training</a:t>
            </a:r>
          </a:p>
          <a:p>
            <a:pPr lvl="2"/>
            <a:r>
              <a:rPr lang="en-US">
                <a:latin typeface="Arial"/>
                <a:cs typeface="Arial"/>
              </a:rPr>
              <a:t>Marketing and Communications Campaign (updated public transit awareness materials, workforce recruitment, and misinformation research)</a:t>
            </a:r>
          </a:p>
          <a:p>
            <a:pPr marL="234950" lvl="2" indent="0">
              <a:buNone/>
            </a:pPr>
            <a:endParaRPr lang="en-US"/>
          </a:p>
          <a:p>
            <a:pPr marL="229870" lvl="1" indent="-229870"/>
            <a:r>
              <a:rPr lang="en-US" b="1">
                <a:latin typeface="Arial"/>
                <a:cs typeface="Arial"/>
              </a:rPr>
              <a:t>988 FY24 funding</a:t>
            </a:r>
          </a:p>
          <a:p>
            <a:pPr lvl="2"/>
            <a:r>
              <a:rPr lang="en-US" b="1">
                <a:latin typeface="Arial"/>
                <a:cs typeface="Arial"/>
              </a:rPr>
              <a:t>State: </a:t>
            </a:r>
            <a:r>
              <a:rPr lang="en-US">
                <a:latin typeface="Arial"/>
                <a:cs typeface="Arial"/>
              </a:rPr>
              <a:t>FY24 received $1 million in the state budget</a:t>
            </a:r>
          </a:p>
          <a:p>
            <a:pPr lvl="2"/>
            <a:r>
              <a:rPr lang="en-US" b="1">
                <a:latin typeface="Arial"/>
                <a:cs typeface="Arial"/>
              </a:rPr>
              <a:t>Federal: </a:t>
            </a:r>
            <a:r>
              <a:rPr lang="en-US">
                <a:latin typeface="Arial"/>
                <a:cs typeface="Arial"/>
              </a:rPr>
              <a:t>$4.1 million SAMHSA grant (September 30, 2023 – September 29, 2026)</a:t>
            </a:r>
          </a:p>
          <a:p>
            <a:pPr marL="229870" lvl="1" indent="-229870"/>
            <a:endParaRPr lang="en-US">
              <a:highlight>
                <a:srgbClr val="FFFF00"/>
              </a:highlight>
            </a:endParaRPr>
          </a:p>
          <a:p>
            <a:pPr marL="229870" lvl="1" indent="-229870"/>
            <a:r>
              <a:rPr lang="en-US" b="1"/>
              <a:t>BHHL FY24 funding</a:t>
            </a:r>
            <a:endParaRPr lang="en-US"/>
          </a:p>
          <a:p>
            <a:pPr marL="462915" lvl="2" indent="-229870"/>
            <a:r>
              <a:rPr lang="en-US" b="1">
                <a:latin typeface="Arial"/>
                <a:cs typeface="Arial"/>
              </a:rPr>
              <a:t>State: </a:t>
            </a:r>
            <a:r>
              <a:rPr lang="en-US">
                <a:latin typeface="Arial"/>
                <a:cs typeface="Arial"/>
              </a:rPr>
              <a:t>$18.7M funded partly by the Behavioral Health Access and Crisis Intervention Trust Fund and state appropriation through the DMH budget </a:t>
            </a:r>
          </a:p>
          <a:p>
            <a:pPr marL="229870" lvl="1" indent="-229870"/>
            <a:endParaRPr lang="en-US">
              <a:highlight>
                <a:srgbClr val="FFFF00"/>
              </a:highlight>
            </a:endParaRPr>
          </a:p>
        </p:txBody>
      </p:sp>
      <p:sp>
        <p:nvSpPr>
          <p:cNvPr id="2" name="Title 1"/>
          <p:cNvSpPr>
            <a:spLocks noGrp="1"/>
          </p:cNvSpPr>
          <p:nvPr>
            <p:ph type="title"/>
          </p:nvPr>
        </p:nvSpPr>
        <p:spPr/>
        <p:txBody>
          <a:bodyPr/>
          <a:lstStyle/>
          <a:p>
            <a:r>
              <a:rPr lang="en-US"/>
              <a:t>Current Funding Sources</a:t>
            </a:r>
          </a:p>
        </p:txBody>
      </p:sp>
    </p:spTree>
    <p:extLst>
      <p:ext uri="{BB962C8B-B14F-4D97-AF65-F5344CB8AC3E}">
        <p14:creationId xmlns:p14="http://schemas.microsoft.com/office/powerpoint/2010/main" val="111329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29768" y="876074"/>
            <a:ext cx="8229600" cy="55707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a:latin typeface="Arial"/>
                <a:cs typeface="Arial"/>
              </a:rPr>
              <a:t>Community Based Crisis Intervention funding</a:t>
            </a:r>
          </a:p>
          <a:p>
            <a:pPr marL="0" lvl="1" indent="0">
              <a:buNone/>
            </a:pPr>
            <a:endParaRPr lang="en-US">
              <a:latin typeface="Arial"/>
              <a:cs typeface="Arial"/>
            </a:endParaRPr>
          </a:p>
          <a:p>
            <a:pPr lvl="1"/>
            <a:r>
              <a:rPr lang="en-US">
                <a:latin typeface="Arial"/>
                <a:cs typeface="Arial"/>
              </a:rPr>
              <a:t>Crisis intervention at non-hospital, community locations through Mobile Crisis Intervention (MCI) is provided by Community Behavioral Health Centers (CBHCs). </a:t>
            </a:r>
          </a:p>
          <a:p>
            <a:pPr lvl="1"/>
            <a:r>
              <a:rPr lang="en-US">
                <a:latin typeface="Arial"/>
                <a:cs typeface="Arial"/>
              </a:rPr>
              <a:t>Crisis services and post-crisis stabilization are covered by MassHealth and most commercial payers. </a:t>
            </a:r>
          </a:p>
          <a:p>
            <a:pPr lvl="2"/>
            <a:r>
              <a:rPr lang="en-US" b="1">
                <a:latin typeface="Arial"/>
                <a:cs typeface="Arial"/>
                <a:hlinkClick r:id="rId6"/>
              </a:rPr>
              <a:t>Chapter 177</a:t>
            </a:r>
            <a:r>
              <a:rPr lang="en-US">
                <a:latin typeface="Arial"/>
                <a:cs typeface="Arial"/>
              </a:rPr>
              <a:t> mandates commercial payors to cover MCI and Adult Community Crisis Stabilization services, including follow-up crisis services.</a:t>
            </a:r>
            <a:endParaRPr lang="en-US" b="1">
              <a:latin typeface="Arial"/>
              <a:cs typeface="Arial"/>
            </a:endParaRPr>
          </a:p>
          <a:p>
            <a:pPr lvl="2"/>
            <a:endParaRPr lang="en-US" b="1">
              <a:latin typeface="Arial"/>
              <a:cs typeface="Arial"/>
            </a:endParaRPr>
          </a:p>
          <a:p>
            <a:pPr lvl="1"/>
            <a:r>
              <a:rPr lang="en-US" b="1">
                <a:latin typeface="Arial"/>
                <a:cs typeface="Arial"/>
              </a:rPr>
              <a:t>For people not covered for these services through their insurance, services are funded otherwise:</a:t>
            </a:r>
          </a:p>
          <a:p>
            <a:pPr lvl="2"/>
            <a:r>
              <a:rPr lang="en-US" b="1">
                <a:latin typeface="Arial"/>
                <a:cs typeface="Arial"/>
              </a:rPr>
              <a:t>The FY23 budget</a:t>
            </a:r>
            <a:r>
              <a:rPr lang="en-US">
                <a:latin typeface="Arial"/>
                <a:cs typeface="Arial"/>
              </a:rPr>
              <a:t> created a $33.7 million surcharge on commercial insurers to fund the Behavioral Health Access and Crisis Intervention Trust Fund (BH Trust). </a:t>
            </a:r>
            <a:endParaRPr lang="en-US"/>
          </a:p>
          <a:p>
            <a:pPr lvl="2"/>
            <a:r>
              <a:rPr lang="en-US">
                <a:latin typeface="Arial"/>
                <a:cs typeface="Arial"/>
              </a:rPr>
              <a:t>Funding enables the BHHL and 24/7 mobile and community-based crisis intervention services to be accessible for all comers.</a:t>
            </a:r>
          </a:p>
          <a:p>
            <a:pPr lvl="2"/>
            <a:r>
              <a:rPr lang="en-US">
                <a:latin typeface="Arial"/>
                <a:cs typeface="Arial"/>
              </a:rPr>
              <a:t>The BH Trust is authorized through FY24 and will require reauthorization to continue covering uninsured and underinsured people.</a:t>
            </a:r>
          </a:p>
          <a:p>
            <a:pPr lvl="2"/>
            <a:r>
              <a:rPr lang="en-US">
                <a:latin typeface="Arial"/>
                <a:cs typeface="Arial"/>
              </a:rPr>
              <a:t>The FY23 budget requires the Health Policy Commission (HPC), in collaboration with EOHHS and CHIA, to issue a report on the use of the BH Helpline and BH crisis services and make recommendations for equitable and sustainable funding. The report must be submitted to the legislature by January 15, 2025.</a:t>
            </a:r>
          </a:p>
          <a:p>
            <a:pPr marL="234950" lvl="2" indent="0">
              <a:buNone/>
            </a:pPr>
            <a:endParaRPr lang="en-US" b="1">
              <a:highlight>
                <a:srgbClr val="FFFF00"/>
              </a:highlight>
            </a:endParaRPr>
          </a:p>
          <a:p>
            <a:pPr lvl="2"/>
            <a:endParaRPr lang="en-US"/>
          </a:p>
          <a:p>
            <a:pPr marL="234950" lvl="2" indent="0">
              <a:buNone/>
            </a:pPr>
            <a:r>
              <a:rPr lang="en-US" b="1">
                <a:latin typeface="Arial"/>
                <a:cs typeface="Arial"/>
              </a:rPr>
              <a:t>A recommendation</a:t>
            </a:r>
            <a:r>
              <a:rPr lang="en-US">
                <a:latin typeface="Arial"/>
                <a:cs typeface="Arial"/>
              </a:rPr>
              <a:t> is being made to maintain current funding levels to ensure all people are covered for crisis services in the community.</a:t>
            </a:r>
          </a:p>
        </p:txBody>
      </p:sp>
      <p:sp>
        <p:nvSpPr>
          <p:cNvPr id="2" name="Title 1"/>
          <p:cNvSpPr>
            <a:spLocks noGrp="1"/>
          </p:cNvSpPr>
          <p:nvPr>
            <p:ph type="title"/>
          </p:nvPr>
        </p:nvSpPr>
        <p:spPr/>
        <p:txBody>
          <a:bodyPr/>
          <a:lstStyle/>
          <a:p>
            <a:r>
              <a:rPr lang="en-US"/>
              <a:t>Current Funding Sources</a:t>
            </a:r>
          </a:p>
        </p:txBody>
      </p:sp>
    </p:spTree>
    <p:extLst>
      <p:ext uri="{BB962C8B-B14F-4D97-AF65-F5344CB8AC3E}">
        <p14:creationId xmlns:p14="http://schemas.microsoft.com/office/powerpoint/2010/main" val="21841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28</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t>Executive Summary</a:t>
            </a:r>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accent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
        <p:nvSpPr>
          <p:cNvPr id="3" name="Text Placeholder 2">
            <a:hlinkClick r:id="" action="ppaction://noaction"/>
            <a:extLst>
              <a:ext uri="{FF2B5EF4-FFF2-40B4-BE49-F238E27FC236}">
                <a16:creationId xmlns:a16="http://schemas.microsoft.com/office/drawing/2014/main" id="{FBDDCC40-62B8-C756-CFEF-BFAC691A0C73}"/>
              </a:ext>
            </a:extLst>
          </p:cNvPr>
          <p:cNvSpPr>
            <a:spLocks noGrp="1"/>
          </p:cNvSpPr>
          <p:nvPr>
            <p:custDataLst>
              <p:tags r:id="rId10"/>
            </p:custDataLst>
          </p:nvPr>
        </p:nvSpPr>
        <p:spPr bwMode="gray">
          <a:xfrm>
            <a:off x="2514600" y="50419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55581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218694"/>
            <a:ext cx="8763000" cy="292388"/>
          </a:xfrm>
        </p:spPr>
        <p:txBody>
          <a:bodyPr/>
          <a:lstStyle/>
          <a:p>
            <a:r>
              <a:rPr lang="en-US"/>
              <a:t>Overview of the National Landscape and Funding Mechanisms</a:t>
            </a:r>
          </a:p>
        </p:txBody>
      </p:sp>
      <p:pic>
        <p:nvPicPr>
          <p:cNvPr id="10" name="Picture 9" descr="Timeline">
            <a:extLst>
              <a:ext uri="{FF2B5EF4-FFF2-40B4-BE49-F238E27FC236}">
                <a16:creationId xmlns:a16="http://schemas.microsoft.com/office/drawing/2014/main" id="{4C3C50F0-11B8-1328-F2CE-93BAE137C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271" y="685800"/>
            <a:ext cx="6858129" cy="5247509"/>
          </a:xfrm>
          <a:prstGeom prst="rect">
            <a:avLst/>
          </a:prstGeom>
        </p:spPr>
      </p:pic>
      <p:sp>
        <p:nvSpPr>
          <p:cNvPr id="11" name="TextBox 10">
            <a:extLst>
              <a:ext uri="{FF2B5EF4-FFF2-40B4-BE49-F238E27FC236}">
                <a16:creationId xmlns:a16="http://schemas.microsoft.com/office/drawing/2014/main" id="{A28C454D-9F8F-7262-7D10-E7BCB1505C39}"/>
              </a:ext>
            </a:extLst>
          </p:cNvPr>
          <p:cNvSpPr txBox="1"/>
          <p:nvPr/>
        </p:nvSpPr>
        <p:spPr bwMode="auto">
          <a:xfrm>
            <a:off x="175508" y="6400800"/>
            <a:ext cx="5310892" cy="292388"/>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000" kern="0">
                <a:solidFill>
                  <a:srgbClr val="000000"/>
                </a:solidFill>
                <a:latin typeface="Arial" panose="020B0604020202020204" pitchFamily="34" charset="0"/>
                <a:cs typeface="Arial" panose="020B0604020202020204" pitchFamily="34" charset="0"/>
              </a:rPr>
              <a:t>Consensus Approach and Recommendations for the Creation of a Comprehensive Crisis Response System (November 2021)</a:t>
            </a:r>
          </a:p>
        </p:txBody>
      </p:sp>
    </p:spTree>
    <p:extLst>
      <p:ext uri="{BB962C8B-B14F-4D97-AF65-F5344CB8AC3E}">
        <p14:creationId xmlns:p14="http://schemas.microsoft.com/office/powerpoint/2010/main" val="38316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Commission Recommendations</a:t>
            </a:r>
          </a:p>
          <a:p>
            <a:pPr>
              <a:spcBef>
                <a:spcPct val="0"/>
              </a:spcBef>
              <a:spcAft>
                <a:spcPct val="0"/>
              </a:spcAft>
            </a:pPr>
            <a:endParaRPr lang="en-US" dirty="0"/>
          </a:p>
        </p:txBody>
      </p:sp>
      <p:sp>
        <p:nvSpPr>
          <p:cNvPr id="10" name="Text Placeholder 2">
            <a:hlinkClick r:id="" action="ppaction://noaction"/>
            <a:extLst>
              <a:ext uri="{FF2B5EF4-FFF2-40B4-BE49-F238E27FC236}">
                <a16:creationId xmlns:a16="http://schemas.microsoft.com/office/drawing/2014/main" id="{3EEA8BBA-FA61-78AD-2A7F-8009924BE9B8}"/>
              </a:ext>
            </a:extLst>
          </p:cNvPr>
          <p:cNvSpPr>
            <a:spLocks noGrp="1"/>
          </p:cNvSpPr>
          <p:nvPr>
            <p:custDataLst>
              <p:tags r:id="rId10"/>
            </p:custDataLst>
          </p:nvPr>
        </p:nvSpPr>
        <p:spPr bwMode="gray">
          <a:xfrm>
            <a:off x="2524125" y="4879975"/>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3352776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51460" y="1714500"/>
            <a:ext cx="8610600" cy="47089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a:latin typeface="Arial"/>
                <a:ea typeface="Calibri" panose="020F0502020204030204" pitchFamily="34" charset="0"/>
                <a:cs typeface="Arial"/>
              </a:rPr>
              <a:t>Best Practices: Georgia</a:t>
            </a:r>
            <a:endParaRPr lang="en-US">
              <a:latin typeface="Arial"/>
              <a:cs typeface="Arial"/>
            </a:endParaRPr>
          </a:p>
          <a:p>
            <a:pPr lvl="2"/>
            <a:r>
              <a:rPr lang="en-US">
                <a:effectLst/>
                <a:latin typeface="Arial"/>
                <a:ea typeface="Calibri" panose="020F0502020204030204" pitchFamily="34" charset="0"/>
                <a:cs typeface="Arial"/>
              </a:rPr>
              <a:t>Georgia Crisis and Access Line (GCAL) </a:t>
            </a:r>
            <a:r>
              <a:rPr lang="en-US">
                <a:latin typeface="Arial"/>
                <a:ea typeface="+mn-lt"/>
                <a:cs typeface="Arial"/>
              </a:rPr>
              <a:t>is a call center integrated into the local healthcare system with 24-hour mobile crisis response coverage within 100 miles of every community.</a:t>
            </a:r>
          </a:p>
          <a:p>
            <a:pPr lvl="2"/>
            <a:r>
              <a:rPr lang="en-US">
                <a:latin typeface="Arial"/>
                <a:ea typeface="+mn-lt"/>
                <a:cs typeface="Arial"/>
              </a:rPr>
              <a:t>GCAL has real-time access to available crisis and detox beds throughout Georgia. It also provides phone, text, and chat intervention services, follow-up, and will make urgent and emergent appointments for callers.</a:t>
            </a:r>
          </a:p>
          <a:p>
            <a:pPr lvl="2"/>
            <a:r>
              <a:rPr lang="en-US">
                <a:latin typeface="Arial"/>
                <a:ea typeface="+mn-lt"/>
                <a:cs typeface="Arial"/>
              </a:rPr>
              <a:t>A 24/7/365 single point of entry exists for Mobile Crisis Dispatch, state contracted inpatient beds, and crisis stabilization units and state hospitals.</a:t>
            </a:r>
            <a:endParaRPr lang="en-US" b="1">
              <a:highlight>
                <a:srgbClr val="FFFF00"/>
              </a:highlight>
              <a:ea typeface="Calibri" panose="020F0502020204030204" pitchFamily="34" charset="0"/>
            </a:endParaRPr>
          </a:p>
          <a:p>
            <a:pPr marL="229870" lvl="1" indent="-229870"/>
            <a:endParaRPr lang="en-US" b="1">
              <a:highlight>
                <a:srgbClr val="FFFF00"/>
              </a:highlight>
              <a:ea typeface="Calibri" panose="020F0502020204030204" pitchFamily="34" charset="0"/>
            </a:endParaRPr>
          </a:p>
          <a:p>
            <a:pPr marL="229870" lvl="1" indent="-229870"/>
            <a:r>
              <a:rPr lang="en-US" b="1">
                <a:latin typeface="Arial"/>
                <a:ea typeface="Calibri" panose="020F0502020204030204" pitchFamily="34" charset="0"/>
                <a:cs typeface="Arial"/>
              </a:rPr>
              <a:t>Best Practices: Arizona</a:t>
            </a:r>
          </a:p>
          <a:p>
            <a:pPr lvl="2"/>
            <a:r>
              <a:rPr lang="en-US" i="0" u="none" strike="noStrike" baseline="0">
                <a:solidFill>
                  <a:srgbClr val="000000"/>
                </a:solidFill>
                <a:latin typeface="Arial"/>
                <a:cs typeface="Arial"/>
              </a:rPr>
              <a:t>Arizona has several crisis call centers that leverage and maximize the use of </a:t>
            </a:r>
            <a:r>
              <a:rPr lang="en-US" b="0" i="0" u="none" strike="noStrike" baseline="0">
                <a:solidFill>
                  <a:srgbClr val="000000"/>
                </a:solidFill>
                <a:latin typeface="Arial"/>
                <a:cs typeface="Arial"/>
              </a:rPr>
              <a:t>technology, including:</a:t>
            </a:r>
          </a:p>
          <a:p>
            <a:pPr lvl="3"/>
            <a:r>
              <a:rPr lang="en-US" b="0" i="0" u="none" strike="noStrike" baseline="0">
                <a:solidFill>
                  <a:srgbClr val="000000"/>
                </a:solidFill>
                <a:latin typeface="Arial"/>
                <a:cs typeface="Arial"/>
              </a:rPr>
              <a:t>Electronic health records that are customized for crisis calls;</a:t>
            </a:r>
          </a:p>
          <a:p>
            <a:pPr lvl="3"/>
            <a:r>
              <a:rPr lang="en-US" i="0" u="none" strike="noStrike" baseline="0">
                <a:solidFill>
                  <a:srgbClr val="000000"/>
                </a:solidFill>
                <a:latin typeface="Arial"/>
                <a:cs typeface="Arial"/>
              </a:rPr>
              <a:t>Electronic dispatch of mobile teams that include sharing of clinical information and automatic collection of time stamp of activity;</a:t>
            </a:r>
          </a:p>
          <a:p>
            <a:pPr lvl="3"/>
            <a:r>
              <a:rPr lang="en-US" i="0" u="none" strike="noStrike" baseline="0">
                <a:solidFill>
                  <a:srgbClr val="000000"/>
                </a:solidFill>
                <a:latin typeface="Arial"/>
                <a:cs typeface="Arial"/>
              </a:rPr>
              <a:t>GPS technology to see the location of mobile teams in the community;</a:t>
            </a:r>
          </a:p>
          <a:p>
            <a:pPr lvl="3"/>
            <a:r>
              <a:rPr lang="en-US" b="0">
                <a:solidFill>
                  <a:srgbClr val="000000"/>
                </a:solidFill>
                <a:latin typeface="Arial"/>
                <a:cs typeface="Arial"/>
              </a:rPr>
              <a:t>M</a:t>
            </a:r>
            <a:r>
              <a:rPr lang="en-US" b="0" i="0" u="none" strike="noStrike" baseline="0">
                <a:solidFill>
                  <a:srgbClr val="000000"/>
                </a:solidFill>
                <a:latin typeface="Arial"/>
                <a:cs typeface="Arial"/>
              </a:rPr>
              <a:t>obile teams have electronic tools to receive dispatch, record time stamps, and receive and send information regarding the crisis and intervention needed; and</a:t>
            </a:r>
            <a:r>
              <a:rPr lang="en-US">
                <a:solidFill>
                  <a:srgbClr val="000000"/>
                </a:solidFill>
                <a:latin typeface="Arial"/>
                <a:cs typeface="Arial"/>
              </a:rPr>
              <a:t> </a:t>
            </a:r>
            <a:endParaRPr lang="en-US" b="0" i="0" u="none" strike="noStrike" baseline="0">
              <a:solidFill>
                <a:srgbClr val="000000"/>
              </a:solidFill>
              <a:latin typeface="Arial" panose="020B0604020202020204" pitchFamily="34" charset="0"/>
              <a:cs typeface="Arial" panose="020B0604020202020204" pitchFamily="34" charset="0"/>
            </a:endParaRPr>
          </a:p>
          <a:p>
            <a:pPr lvl="3"/>
            <a:r>
              <a:rPr lang="en-US">
                <a:solidFill>
                  <a:srgbClr val="000000"/>
                </a:solidFill>
                <a:latin typeface="Arial"/>
                <a:cs typeface="Arial"/>
              </a:rPr>
              <a:t>C</a:t>
            </a:r>
            <a:r>
              <a:rPr lang="en-US" b="0" i="0" u="none" strike="noStrike" baseline="0">
                <a:solidFill>
                  <a:srgbClr val="000000"/>
                </a:solidFill>
                <a:latin typeface="Arial"/>
                <a:cs typeface="Arial"/>
              </a:rPr>
              <a:t>all centers can support mobile teams in electronically setting up appointments with community-based providers.</a:t>
            </a:r>
            <a:endParaRPr lang="en-US" b="1">
              <a:highlight>
                <a:srgbClr val="FFFF00"/>
              </a:highlight>
              <a:latin typeface="Arial"/>
              <a:ea typeface="Calibri" panose="020F0502020204030204" pitchFamily="34" charset="0"/>
              <a:cs typeface="Arial"/>
            </a:endParaRPr>
          </a:p>
          <a:p>
            <a:pPr marL="229870" lvl="1" indent="-229870"/>
            <a:endParaRPr lang="en-US" b="1">
              <a:highlight>
                <a:srgbClr val="FFFF00"/>
              </a:highlight>
              <a:ea typeface="Calibri" panose="020F0502020204030204" pitchFamily="34" charset="0"/>
            </a:endParaRPr>
          </a:p>
          <a:p>
            <a:pPr marL="229870" lvl="1" indent="-229870"/>
            <a:endParaRPr lang="en-US" b="1"/>
          </a:p>
        </p:txBody>
      </p:sp>
      <p:sp>
        <p:nvSpPr>
          <p:cNvPr id="2" name="Title 1"/>
          <p:cNvSpPr>
            <a:spLocks noGrp="1"/>
          </p:cNvSpPr>
          <p:nvPr>
            <p:ph type="title"/>
          </p:nvPr>
        </p:nvSpPr>
        <p:spPr>
          <a:xfrm>
            <a:off x="93726" y="207264"/>
            <a:ext cx="8763000" cy="292388"/>
          </a:xfrm>
        </p:spPr>
        <p:txBody>
          <a:bodyPr/>
          <a:lstStyle/>
          <a:p>
            <a:r>
              <a:rPr lang="en-US"/>
              <a:t>Overview of the National Landscape and Funding Mechanisms</a:t>
            </a:r>
          </a:p>
        </p:txBody>
      </p:sp>
      <p:sp>
        <p:nvSpPr>
          <p:cNvPr id="6" name="TextBox 5">
            <a:extLst>
              <a:ext uri="{FF2B5EF4-FFF2-40B4-BE49-F238E27FC236}">
                <a16:creationId xmlns:a16="http://schemas.microsoft.com/office/drawing/2014/main" id="{9C6AA804-DD09-6EA6-C6BC-69C25F8AAD7E}"/>
              </a:ext>
            </a:extLst>
          </p:cNvPr>
          <p:cNvSpPr txBox="1"/>
          <p:nvPr/>
        </p:nvSpPr>
        <p:spPr bwMode="auto">
          <a:xfrm>
            <a:off x="96012" y="536310"/>
            <a:ext cx="8760714" cy="897633"/>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400" kern="0">
                <a:solidFill>
                  <a:srgbClr val="000000"/>
                </a:solidFill>
                <a:latin typeface="Arial" panose="020B0604020202020204" pitchFamily="34" charset="0"/>
                <a:cs typeface="Arial" panose="020B0604020202020204" pitchFamily="34" charset="0"/>
              </a:rPr>
              <a:t>In its first year, the Commission heard presentations regarding national best practices. While there are state-specific differences leading to variability in overall models, the Massachusetts model includes common national best practices while addressing the state’s unique population and geography. </a:t>
            </a:r>
          </a:p>
        </p:txBody>
      </p:sp>
    </p:spTree>
    <p:extLst>
      <p:ext uri="{BB962C8B-B14F-4D97-AF65-F5344CB8AC3E}">
        <p14:creationId xmlns:p14="http://schemas.microsoft.com/office/powerpoint/2010/main" val="1087328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722376"/>
            <a:ext cx="8763000" cy="427809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dirty="0"/>
              <a:t>Best Practices: Washington state</a:t>
            </a:r>
            <a:endParaRPr lang="en-US" dirty="0"/>
          </a:p>
          <a:p>
            <a:pPr lvl="2">
              <a:buFont typeface="Arial" panose="05000000000000000000" pitchFamily="2" charset="2"/>
              <a:buChar char="–"/>
            </a:pPr>
            <a:r>
              <a:rPr lang="en-US" dirty="0">
                <a:latin typeface="Arial"/>
                <a:cs typeface="Arial"/>
              </a:rPr>
              <a:t>Washington has three statewide hubs that receive all 988 calls for their covered regions and provide emotional support, conduct telephonic triage, dispatch mobile crisis teams, manage involuntary inpatient psychiatric hospital bed finding, coordinate bidirectionally with 911, and refer moderate-risk callers for next day follow-up calls, outreach, and support.</a:t>
            </a:r>
          </a:p>
          <a:p>
            <a:pPr marL="229870" lvl="1" indent="-229870"/>
            <a:endParaRPr lang="en-US" b="1" dirty="0">
              <a:latin typeface="Arial"/>
              <a:ea typeface="Calibri" panose="020F0502020204030204" pitchFamily="34" charset="0"/>
              <a:cs typeface="Arial"/>
            </a:endParaRPr>
          </a:p>
          <a:p>
            <a:pPr marL="229870" lvl="1" indent="-229870"/>
            <a:endParaRPr lang="en-US" b="1" dirty="0">
              <a:latin typeface="Arial"/>
              <a:ea typeface="Calibri" panose="020F0502020204030204" pitchFamily="34" charset="0"/>
              <a:cs typeface="Arial"/>
            </a:endParaRPr>
          </a:p>
          <a:p>
            <a:pPr marL="229870" lvl="1" indent="-229870"/>
            <a:r>
              <a:rPr lang="en-US" b="1" dirty="0">
                <a:latin typeface="Arial"/>
                <a:ea typeface="Calibri" panose="020F0502020204030204" pitchFamily="34" charset="0"/>
                <a:cs typeface="Arial"/>
              </a:rPr>
              <a:t>Best Practices in the 988 Massachusetts model:</a:t>
            </a:r>
            <a:endParaRPr lang="en-US" dirty="0"/>
          </a:p>
          <a:p>
            <a:pPr lvl="2"/>
            <a:r>
              <a:rPr lang="en-US" dirty="0">
                <a:latin typeface="Arial"/>
                <a:cs typeface="Arial"/>
              </a:rPr>
              <a:t>Phone, text, and chat</a:t>
            </a:r>
          </a:p>
          <a:p>
            <a:pPr lvl="2"/>
            <a:r>
              <a:rPr lang="en-US" dirty="0">
                <a:latin typeface="Arial"/>
                <a:cs typeface="Arial"/>
              </a:rPr>
              <a:t>988 has a bi-directional connection with the BHHL, the front door for the MA 24/7/365 behavioral health crisis system, including Community Behavioral Health Centers covering every city and town in the Commonwealth, which can provide Mobile Crisis Intervention (MCI) in the community or at the site. </a:t>
            </a:r>
          </a:p>
          <a:p>
            <a:pPr lvl="2"/>
            <a:r>
              <a:rPr lang="en-US" dirty="0">
                <a:latin typeface="Arial"/>
                <a:cs typeface="Arial"/>
              </a:rPr>
              <a:t>Community Crisis Stabilization (CCS) units are 24/7, non-hospital beds. </a:t>
            </a:r>
            <a:endParaRPr lang="en-US" dirty="0"/>
          </a:p>
          <a:p>
            <a:pPr lvl="3"/>
            <a:r>
              <a:rPr lang="en-US" dirty="0">
                <a:latin typeface="Arial"/>
                <a:cs typeface="Arial"/>
              </a:rPr>
              <a:t>988 can make warm hand-offs to the BHHL for MCI, urgent, and emergent appointments.</a:t>
            </a:r>
          </a:p>
          <a:p>
            <a:pPr marL="457200" lvl="3" indent="0">
              <a:buNone/>
            </a:pPr>
            <a:endParaRPr lang="en-US" dirty="0">
              <a:latin typeface="Arial"/>
              <a:cs typeface="Arial"/>
            </a:endParaRPr>
          </a:p>
          <a:p>
            <a:pPr lvl="2"/>
            <a:r>
              <a:rPr lang="en-US" dirty="0">
                <a:latin typeface="Arial"/>
                <a:cs typeface="Arial"/>
              </a:rPr>
              <a:t>Both 988 and the BHHL can make a warm hand-off to a caller’s local 911 department (if the caller’s location is known).</a:t>
            </a:r>
          </a:p>
          <a:p>
            <a:pPr lvl="2"/>
            <a:endParaRPr lang="en-US" dirty="0">
              <a:latin typeface="Arial"/>
              <a:cs typeface="Arial"/>
            </a:endParaRPr>
          </a:p>
          <a:p>
            <a:pPr lvl="2"/>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73736" y="218694"/>
            <a:ext cx="8763000" cy="292388"/>
          </a:xfrm>
        </p:spPr>
        <p:txBody>
          <a:bodyPr/>
          <a:lstStyle/>
          <a:p>
            <a:r>
              <a:rPr lang="en-US"/>
              <a:t>Overview of the National Landscape and Funding Mechanisms (continued)</a:t>
            </a:r>
          </a:p>
        </p:txBody>
      </p:sp>
    </p:spTree>
    <p:extLst>
      <p:ext uri="{BB962C8B-B14F-4D97-AF65-F5344CB8AC3E}">
        <p14:creationId xmlns:p14="http://schemas.microsoft.com/office/powerpoint/2010/main" val="267010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152400" y="1114213"/>
            <a:ext cx="8651358" cy="553997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sz="1400" b="0" i="0" dirty="0">
                <a:solidFill>
                  <a:srgbClr val="393D40"/>
                </a:solidFill>
                <a:effectLst/>
              </a:rPr>
              <a:t>Although </a:t>
            </a:r>
            <a:r>
              <a:rPr lang="en-US" sz="1400" b="0" i="0" u="none" strike="noStrike" dirty="0">
                <a:solidFill>
                  <a:srgbClr val="0075C9"/>
                </a:solidFill>
                <a:effectLst/>
                <a:hlinkClick r:id="rId6"/>
              </a:rPr>
              <a:t>federal</a:t>
            </a:r>
            <a:r>
              <a:rPr lang="en-US" sz="1400" b="0" i="0" dirty="0">
                <a:solidFill>
                  <a:srgbClr val="393D40"/>
                </a:solidFill>
                <a:effectLst/>
              </a:rPr>
              <a:t> </a:t>
            </a:r>
            <a:r>
              <a:rPr lang="en-US" sz="1400" b="0" i="0" u="none" strike="noStrike" dirty="0">
                <a:solidFill>
                  <a:srgbClr val="0075C9"/>
                </a:solidFill>
                <a:effectLst/>
                <a:hlinkClick r:id="rId7"/>
              </a:rPr>
              <a:t>investments</a:t>
            </a:r>
            <a:r>
              <a:rPr lang="en-US" sz="1400" b="0" i="0" dirty="0">
                <a:solidFill>
                  <a:srgbClr val="393D40"/>
                </a:solidFill>
                <a:effectLst/>
              </a:rPr>
              <a:t> support 988 nationally, states are responsible for long-term funding of the local 988 crisis call centers, which have historically received </a:t>
            </a:r>
            <a:r>
              <a:rPr lang="en-US" sz="1400" b="0" i="0" u="none" strike="noStrike" dirty="0">
                <a:solidFill>
                  <a:srgbClr val="0075C9"/>
                </a:solidFill>
                <a:effectLst/>
                <a:hlinkClick r:id="rId8"/>
              </a:rPr>
              <a:t>minimal funding</a:t>
            </a:r>
            <a:r>
              <a:rPr lang="en-US" sz="1400" b="0" i="0" dirty="0">
                <a:solidFill>
                  <a:srgbClr val="393D40"/>
                </a:solidFill>
                <a:effectLst/>
              </a:rPr>
              <a:t> from the federal government (typically between $2,500-$5,000 annually).</a:t>
            </a:r>
          </a:p>
          <a:p>
            <a:pPr marL="0" lvl="1" indent="0">
              <a:buNone/>
            </a:pPr>
            <a:endParaRPr lang="en-US" sz="1400" b="0" i="0" dirty="0">
              <a:solidFill>
                <a:srgbClr val="393D40"/>
              </a:solidFill>
              <a:effectLst/>
            </a:endParaRPr>
          </a:p>
          <a:p>
            <a:pPr lvl="1"/>
            <a:r>
              <a:rPr lang="en-US" sz="1400" b="0" i="0" dirty="0">
                <a:solidFill>
                  <a:srgbClr val="393D40"/>
                </a:solidFill>
                <a:effectLst/>
              </a:rPr>
              <a:t>Under the </a:t>
            </a:r>
            <a:r>
              <a:rPr lang="en-US" sz="1400" b="0" i="0" u="none" strike="noStrike" dirty="0">
                <a:solidFill>
                  <a:srgbClr val="0075C9"/>
                </a:solidFill>
                <a:effectLst/>
                <a:hlinkClick r:id="rId9"/>
              </a:rPr>
              <a:t>National Suicide Hotline Designation Act of 2020</a:t>
            </a:r>
            <a:r>
              <a:rPr lang="en-US" sz="1400" b="0" i="0" dirty="0">
                <a:solidFill>
                  <a:srgbClr val="393D40"/>
                </a:solidFill>
                <a:effectLst/>
              </a:rPr>
              <a:t>, states can collect cell phone fees to help sustainably fund their local 988 call centers 988 legislation authorized states to collect cell phone fees to help sustainably fund 988 and other crisis services.</a:t>
            </a:r>
          </a:p>
          <a:p>
            <a:pPr lvl="2"/>
            <a:r>
              <a:rPr lang="en-US" sz="1400" b="0" i="0" u="sng" dirty="0">
                <a:solidFill>
                  <a:srgbClr val="0075C9"/>
                </a:solidFill>
                <a:effectLst/>
                <a:hlinkClick r:id="rId10"/>
              </a:rPr>
              <a:t>The Wireless Communications and Public Safety Act of 1999</a:t>
            </a:r>
            <a:r>
              <a:rPr lang="en-US" sz="1400" b="0" i="0" dirty="0">
                <a:solidFill>
                  <a:srgbClr val="333333"/>
                </a:solidFill>
                <a:effectLst/>
              </a:rPr>
              <a:t> mandated 911 to be the country’s universal emergency number; since then, users have automatically been charged </a:t>
            </a:r>
            <a:r>
              <a:rPr lang="en-US" sz="1400" b="0" i="0" u="sng" dirty="0">
                <a:solidFill>
                  <a:srgbClr val="0075C9"/>
                </a:solidFill>
                <a:effectLst/>
                <a:hlinkClick r:id="rId11"/>
              </a:rPr>
              <a:t>an average of about a dollar a month</a:t>
            </a:r>
            <a:r>
              <a:rPr lang="en-US" u="sng" dirty="0">
                <a:solidFill>
                  <a:srgbClr val="333333"/>
                </a:solidFill>
              </a:rPr>
              <a:t> </a:t>
            </a:r>
            <a:r>
              <a:rPr lang="en-US" sz="1400" b="0" i="0" dirty="0">
                <a:solidFill>
                  <a:srgbClr val="333333"/>
                </a:solidFill>
                <a:effectLst/>
              </a:rPr>
              <a:t>on their monthly phone bills to fund it.</a:t>
            </a:r>
          </a:p>
          <a:p>
            <a:pPr marL="234950" lvl="2" indent="0">
              <a:buNone/>
            </a:pPr>
            <a:endParaRPr lang="en-US" b="0" i="0" dirty="0">
              <a:solidFill>
                <a:srgbClr val="393D40"/>
              </a:solidFill>
              <a:effectLst/>
            </a:endParaRPr>
          </a:p>
          <a:p>
            <a:pPr lvl="1"/>
            <a:r>
              <a:rPr lang="en-US" sz="1400" b="0" i="0" u="none" strike="noStrike" dirty="0">
                <a:solidFill>
                  <a:srgbClr val="0066CC"/>
                </a:solidFill>
                <a:effectLst/>
                <a:hlinkClick r:id="rId12">
                  <a:extLst>
                    <a:ext uri="{A12FA001-AC4F-418D-AE19-62706E023703}">
                      <ahyp:hlinkClr xmlns:ahyp="http://schemas.microsoft.com/office/drawing/2018/hyperlinkcolor" val="tx"/>
                    </a:ext>
                  </a:extLst>
                </a:hlinkClick>
              </a:rPr>
              <a:t>Trust funds and general funds</a:t>
            </a:r>
            <a:r>
              <a:rPr lang="en-US" sz="1400" b="0" i="0" dirty="0">
                <a:solidFill>
                  <a:srgbClr val="393D40"/>
                </a:solidFill>
                <a:effectLst/>
              </a:rPr>
              <a:t> appropriations have been set up by some states to support 988 crisis centers, but it is unclear whether these initiatives will sustainably support crisis centers’ long-term funding needs.</a:t>
            </a:r>
          </a:p>
          <a:p>
            <a:pPr lvl="1"/>
            <a:endParaRPr lang="en-US" sz="1400" b="0" i="0" dirty="0">
              <a:solidFill>
                <a:srgbClr val="393D40"/>
              </a:solidFill>
              <a:effectLst/>
            </a:endParaRPr>
          </a:p>
          <a:p>
            <a:pPr lvl="1"/>
            <a:r>
              <a:rPr lang="en-US" sz="1400" dirty="0">
                <a:solidFill>
                  <a:srgbClr val="393D40"/>
                </a:solidFill>
              </a:rPr>
              <a:t>S</a:t>
            </a:r>
            <a:r>
              <a:rPr lang="en-US" sz="1400" b="0" i="0" dirty="0">
                <a:solidFill>
                  <a:srgbClr val="393D40"/>
                </a:solidFill>
                <a:effectLst/>
              </a:rPr>
              <a:t>ome states have considered </a:t>
            </a:r>
            <a:r>
              <a:rPr lang="en-US" sz="1400" b="0" i="0" u="none" strike="noStrike" dirty="0">
                <a:solidFill>
                  <a:srgbClr val="0075C9"/>
                </a:solidFill>
                <a:effectLst/>
                <a:hlinkClick r:id="rId13"/>
              </a:rPr>
              <a:t>billing Medicaid</a:t>
            </a:r>
            <a:r>
              <a:rPr lang="en-US" sz="1400" b="0" i="0" dirty="0">
                <a:solidFill>
                  <a:srgbClr val="393D40"/>
                </a:solidFill>
                <a:effectLst/>
              </a:rPr>
              <a:t> or other payers for crisis hotlines and other crisis services.</a:t>
            </a:r>
          </a:p>
          <a:p>
            <a:pPr lvl="1"/>
            <a:endParaRPr lang="en-US" u="sng" dirty="0">
              <a:solidFill>
                <a:srgbClr val="393D40"/>
              </a:solidFill>
            </a:endParaRPr>
          </a:p>
          <a:p>
            <a:pPr lvl="1"/>
            <a:r>
              <a:rPr lang="en-US" dirty="0">
                <a:solidFill>
                  <a:srgbClr val="333333"/>
                </a:solidFill>
              </a:rPr>
              <a:t>26 states have enacted legislation to fund 988; 13 states are appropriating general fund dollars</a:t>
            </a:r>
          </a:p>
          <a:p>
            <a:pPr lvl="2"/>
            <a:r>
              <a:rPr lang="en-US" b="0" i="0" dirty="0">
                <a:solidFill>
                  <a:srgbClr val="333333"/>
                </a:solidFill>
                <a:effectLst/>
              </a:rPr>
              <a:t>Eight of these states have imposed a </a:t>
            </a:r>
            <a:r>
              <a:rPr lang="en-US" dirty="0">
                <a:solidFill>
                  <a:srgbClr val="333333"/>
                </a:solidFill>
              </a:rPr>
              <a:t>telecommunications fee (CA, CO, DE, MN, NV, OR, VA, WA).</a:t>
            </a:r>
          </a:p>
          <a:p>
            <a:pPr lvl="2"/>
            <a:endParaRPr lang="en-US" dirty="0">
              <a:solidFill>
                <a:srgbClr val="333333"/>
              </a:solidFill>
            </a:endParaRPr>
          </a:p>
          <a:p>
            <a:pPr lvl="1"/>
            <a:r>
              <a:rPr lang="en-US" dirty="0">
                <a:solidFill>
                  <a:srgbClr val="333333"/>
                </a:solidFill>
              </a:rPr>
              <a:t>T</a:t>
            </a:r>
            <a:r>
              <a:rPr lang="en-US" b="0" i="0" dirty="0">
                <a:solidFill>
                  <a:srgbClr val="333333"/>
                </a:solidFill>
                <a:effectLst/>
              </a:rPr>
              <a:t>he FCC (Fe</a:t>
            </a:r>
            <a:r>
              <a:rPr lang="en-US" sz="1400" b="0" i="0" dirty="0">
                <a:solidFill>
                  <a:srgbClr val="333333"/>
                </a:solidFill>
                <a:effectLst/>
              </a:rPr>
              <a:t>deral Communications Commission) has the authority to levy a nationwide tax but has yet to do so.</a:t>
            </a:r>
          </a:p>
          <a:p>
            <a:pPr lvl="1"/>
            <a:endParaRPr lang="en-US" sz="1000" dirty="0">
              <a:solidFill>
                <a:srgbClr val="333333"/>
              </a:solidFill>
              <a:ea typeface="Times New Roman" panose="02020603050405020304" pitchFamily="18" charset="0"/>
              <a:cs typeface="Calibri"/>
            </a:endParaRPr>
          </a:p>
          <a:p>
            <a:r>
              <a:rPr lang="en-US" sz="1000" dirty="0">
                <a:effectLst/>
                <a:latin typeface="Arial" panose="020B0604020202020204" pitchFamily="34" charset="0"/>
                <a:cs typeface="Arial" panose="020B0604020202020204" pitchFamily="34" charset="0"/>
              </a:rPr>
              <a:t>Saunders, Heather. “Behavioral Health Crisis Response: Findings from a Survey of State Medicaid Programs.” KFF, May 25, 2023.</a:t>
            </a:r>
          </a:p>
          <a:p>
            <a:r>
              <a:rPr lang="en-US" sz="1000" dirty="0">
                <a:effectLst/>
                <a:latin typeface="Arial" panose="020B0604020202020204" pitchFamily="34" charset="0"/>
                <a:cs typeface="Arial" panose="020B0604020202020204" pitchFamily="34" charset="0"/>
              </a:rPr>
              <a:t>Saunders, Heather. “Taking a Look at 988 Suicide &amp; Crisis </a:t>
            </a:r>
            <a:r>
              <a:rPr lang="en-US" sz="1000" dirty="0">
                <a:latin typeface="Arial" panose="020B0604020202020204" pitchFamily="34" charset="0"/>
                <a:cs typeface="Arial" panose="020B0604020202020204" pitchFamily="34" charset="0"/>
              </a:rPr>
              <a:t>L</a:t>
            </a:r>
            <a:r>
              <a:rPr lang="en-US" sz="1000" dirty="0">
                <a:effectLst/>
                <a:latin typeface="Arial" panose="020B0604020202020204" pitchFamily="34" charset="0"/>
                <a:cs typeface="Arial" panose="020B0604020202020204" pitchFamily="34" charset="0"/>
              </a:rPr>
              <a:t>ifeline </a:t>
            </a:r>
            <a:r>
              <a:rPr lang="en-US" sz="1000" dirty="0">
                <a:latin typeface="Arial" panose="020B0604020202020204" pitchFamily="34" charset="0"/>
                <a:cs typeface="Arial" panose="020B0604020202020204" pitchFamily="34" charset="0"/>
              </a:rPr>
              <a:t>I</a:t>
            </a:r>
            <a:r>
              <a:rPr lang="en-US" sz="1000" dirty="0">
                <a:effectLst/>
                <a:latin typeface="Arial" panose="020B0604020202020204" pitchFamily="34" charset="0"/>
                <a:cs typeface="Arial" panose="020B0604020202020204" pitchFamily="34" charset="0"/>
              </a:rPr>
              <a:t>mplementation </a:t>
            </a:r>
            <a:r>
              <a:rPr lang="en-US" sz="1000" dirty="0">
                <a:latin typeface="Arial" panose="020B0604020202020204" pitchFamily="34" charset="0"/>
                <a:cs typeface="Arial" panose="020B0604020202020204" pitchFamily="34" charset="0"/>
              </a:rPr>
              <a:t>O</a:t>
            </a:r>
            <a:r>
              <a:rPr lang="en-US" sz="1000" dirty="0">
                <a:effectLst/>
                <a:latin typeface="Arial" panose="020B0604020202020204" pitchFamily="34" charset="0"/>
                <a:cs typeface="Arial" panose="020B0604020202020204" pitchFamily="34" charset="0"/>
              </a:rPr>
              <a:t>ne </a:t>
            </a:r>
            <a:r>
              <a:rPr lang="en-US" sz="1000" dirty="0">
                <a:latin typeface="Arial" panose="020B0604020202020204" pitchFamily="34" charset="0"/>
                <a:cs typeface="Arial" panose="020B0604020202020204" pitchFamily="34" charset="0"/>
              </a:rPr>
              <a:t>Y</a:t>
            </a:r>
            <a:r>
              <a:rPr lang="en-US" sz="1000" dirty="0">
                <a:effectLst/>
                <a:latin typeface="Arial" panose="020B0604020202020204" pitchFamily="34" charset="0"/>
                <a:cs typeface="Arial" panose="020B0604020202020204" pitchFamily="34" charset="0"/>
              </a:rPr>
              <a:t>ear </a:t>
            </a:r>
            <a:r>
              <a:rPr lang="en-US" sz="1000" dirty="0">
                <a:latin typeface="Arial" panose="020B0604020202020204" pitchFamily="34" charset="0"/>
                <a:cs typeface="Arial" panose="020B0604020202020204" pitchFamily="34" charset="0"/>
              </a:rPr>
              <a:t>A</a:t>
            </a:r>
            <a:r>
              <a:rPr lang="en-US" sz="1000" dirty="0">
                <a:effectLst/>
                <a:latin typeface="Arial" panose="020B0604020202020204" pitchFamily="34" charset="0"/>
                <a:cs typeface="Arial" panose="020B0604020202020204" pitchFamily="34" charset="0"/>
              </a:rPr>
              <a:t>fter </a:t>
            </a:r>
            <a:r>
              <a:rPr lang="en-US" sz="1000" dirty="0">
                <a:latin typeface="Arial" panose="020B0604020202020204" pitchFamily="34" charset="0"/>
                <a:cs typeface="Arial" panose="020B0604020202020204" pitchFamily="34" charset="0"/>
              </a:rPr>
              <a:t>L</a:t>
            </a:r>
            <a:r>
              <a:rPr lang="en-US" sz="1000" dirty="0">
                <a:effectLst/>
                <a:latin typeface="Arial" panose="020B0604020202020204" pitchFamily="34" charset="0"/>
                <a:cs typeface="Arial" panose="020B0604020202020204" pitchFamily="34" charset="0"/>
              </a:rPr>
              <a:t>aunch.” KFF, July 14, 2023. </a:t>
            </a:r>
          </a:p>
          <a:p>
            <a:r>
              <a:rPr lang="en-US" sz="1000" dirty="0" err="1">
                <a:effectLst/>
                <a:latin typeface="Arial" panose="020B0604020202020204" pitchFamily="34" charset="0"/>
                <a:ea typeface="Calibri" panose="020F0502020204030204" pitchFamily="34" charset="0"/>
                <a:cs typeface="Arial" panose="020B0604020202020204" pitchFamily="34" charset="0"/>
              </a:rPr>
              <a:t>DeGuzman</a:t>
            </a:r>
            <a:r>
              <a:rPr lang="en-US" sz="1000" dirty="0">
                <a:effectLst/>
                <a:latin typeface="Arial" panose="020B0604020202020204" pitchFamily="34" charset="0"/>
                <a:ea typeface="Calibri" panose="020F0502020204030204" pitchFamily="34" charset="0"/>
                <a:cs typeface="Arial" panose="020B0604020202020204" pitchFamily="34" charset="0"/>
              </a:rPr>
              <a:t>, C. A Year With 988: What Worked? What Challenges Lie Ahead? </a:t>
            </a:r>
            <a:r>
              <a:rPr lang="en-US" sz="1000" i="1" dirty="0">
                <a:effectLst/>
                <a:latin typeface="Arial" panose="020B0604020202020204" pitchFamily="34" charset="0"/>
                <a:ea typeface="Calibri" panose="020F0502020204030204" pitchFamily="34" charset="0"/>
                <a:cs typeface="Arial" panose="020B0604020202020204" pitchFamily="34" charset="0"/>
              </a:rPr>
              <a:t>KFF Health News</a:t>
            </a:r>
            <a:r>
              <a:rPr lang="en-US" sz="1000" i="1" dirty="0">
                <a:latin typeface="Arial" panose="020B0604020202020204" pitchFamily="34" charset="0"/>
                <a:ea typeface="Calibri" panose="020F0502020204030204" pitchFamily="34" charset="0"/>
                <a:cs typeface="Arial" panose="020B0604020202020204" pitchFamily="34" charset="0"/>
              </a:rPr>
              <a:t>.</a:t>
            </a:r>
            <a:r>
              <a:rPr lang="en-US" sz="1000" dirty="0">
                <a:effectLst/>
                <a:latin typeface="Arial" panose="020B0604020202020204" pitchFamily="34" charset="0"/>
                <a:ea typeface="Calibri" panose="020F0502020204030204" pitchFamily="34" charset="0"/>
                <a:cs typeface="Arial" panose="020B0604020202020204" pitchFamily="34" charset="0"/>
              </a:rPr>
              <a:t> July 26, 2023. Available </a:t>
            </a:r>
            <a:r>
              <a:rPr lang="en-US" sz="1000" dirty="0">
                <a:latin typeface="Arial" panose="020B0604020202020204" pitchFamily="34" charset="0"/>
                <a:ea typeface="Calibri" panose="020F0502020204030204" pitchFamily="34" charset="0"/>
                <a:cs typeface="Arial" panose="020B0604020202020204" pitchFamily="34" charset="0"/>
                <a:hlinkClick r:id="rId14"/>
              </a:rPr>
              <a:t>here</a:t>
            </a:r>
            <a:r>
              <a:rPr lang="en-US" sz="1000" dirty="0">
                <a:latin typeface="Arial" panose="020B0604020202020204" pitchFamily="34" charset="0"/>
                <a:ea typeface="Calibri" panose="020F0502020204030204" pitchFamily="34" charset="0"/>
                <a:cs typeface="Arial" panose="020B0604020202020204" pitchFamily="34" charset="0"/>
              </a:rPr>
              <a:t>.</a:t>
            </a:r>
            <a:endParaRPr lang="en-US" sz="1400" dirty="0">
              <a:ea typeface="Times New Roman" panose="02020603050405020304" pitchFamily="18" charset="0"/>
              <a:cs typeface="Calibri"/>
            </a:endParaRPr>
          </a:p>
        </p:txBody>
      </p:sp>
      <p:sp>
        <p:nvSpPr>
          <p:cNvPr id="2" name="Title 1"/>
          <p:cNvSpPr>
            <a:spLocks noGrp="1"/>
          </p:cNvSpPr>
          <p:nvPr>
            <p:ph type="title"/>
          </p:nvPr>
        </p:nvSpPr>
        <p:spPr>
          <a:xfrm>
            <a:off x="173736" y="154899"/>
            <a:ext cx="8763000" cy="292388"/>
          </a:xfrm>
        </p:spPr>
        <p:txBody>
          <a:bodyPr/>
          <a:lstStyle/>
          <a:p>
            <a:r>
              <a:rPr lang="en-US"/>
              <a:t>Overview of the National Landscape and Funding Mechanisms</a:t>
            </a:r>
          </a:p>
        </p:txBody>
      </p:sp>
      <p:sp>
        <p:nvSpPr>
          <p:cNvPr id="6" name="TextBox 5">
            <a:extLst>
              <a:ext uri="{FF2B5EF4-FFF2-40B4-BE49-F238E27FC236}">
                <a16:creationId xmlns:a16="http://schemas.microsoft.com/office/drawing/2014/main" id="{EDA19620-91BE-4029-DD2F-262AFAC6EAB5}"/>
              </a:ext>
            </a:extLst>
          </p:cNvPr>
          <p:cNvSpPr txBox="1"/>
          <p:nvPr/>
        </p:nvSpPr>
        <p:spPr bwMode="auto">
          <a:xfrm>
            <a:off x="132588" y="342804"/>
            <a:ext cx="8760714" cy="897633"/>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400" kern="0">
                <a:solidFill>
                  <a:srgbClr val="000000"/>
                </a:solidFill>
                <a:latin typeface="Arial" panose="020B0604020202020204" pitchFamily="34" charset="0"/>
                <a:cs typeface="Arial" panose="020B0604020202020204" pitchFamily="34" charset="0"/>
              </a:rPr>
              <a:t>Federal investments support some but not all costs to operationalize 988, and states are responsible for long-term funding and sustainability. While demonstrated best practices for financial sustainability have not yet emerged, the following summarizes current approaches to date.</a:t>
            </a:r>
          </a:p>
        </p:txBody>
      </p:sp>
    </p:spTree>
    <p:extLst>
      <p:ext uri="{BB962C8B-B14F-4D97-AF65-F5344CB8AC3E}">
        <p14:creationId xmlns:p14="http://schemas.microsoft.com/office/powerpoint/2010/main" val="1096260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33</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bg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2"/>
            <a:ext cx="1371600" cy="352425"/>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
        <p:nvSpPr>
          <p:cNvPr id="3" name="Text Placeholder 2">
            <a:hlinkClick r:id="" action="ppaction://noaction"/>
            <a:extLst>
              <a:ext uri="{FF2B5EF4-FFF2-40B4-BE49-F238E27FC236}">
                <a16:creationId xmlns:a16="http://schemas.microsoft.com/office/drawing/2014/main" id="{D194552B-4897-5504-685C-1FA29613DF0C}"/>
              </a:ext>
            </a:extLst>
          </p:cNvPr>
          <p:cNvSpPr>
            <a:spLocks noGrp="1"/>
          </p:cNvSpPr>
          <p:nvPr>
            <p:custDataLst>
              <p:tags r:id="rId10"/>
            </p:custDataLst>
          </p:nvPr>
        </p:nvSpPr>
        <p:spPr bwMode="gray">
          <a:xfrm>
            <a:off x="2524125" y="5032375"/>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350649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914400"/>
            <a:ext cx="8229600" cy="3200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dirty="0">
                <a:latin typeface="Arial"/>
                <a:cs typeface="Arial"/>
              </a:rPr>
              <a:t>988</a:t>
            </a:r>
          </a:p>
          <a:p>
            <a:pPr lvl="2"/>
            <a:r>
              <a:rPr lang="en-US" dirty="0">
                <a:latin typeface="Arial"/>
                <a:cs typeface="Arial"/>
              </a:rPr>
              <a:t>Planning phase and implementation for local text and chat (supported by 2023</a:t>
            </a:r>
            <a:r>
              <a:rPr lang="en-US" dirty="0"/>
              <a:t>-26 grant) (national text and chat already available)</a:t>
            </a:r>
          </a:p>
          <a:p>
            <a:pPr lvl="2"/>
            <a:r>
              <a:rPr lang="en-US" dirty="0">
                <a:ea typeface="Calibri" panose="020F0502020204030204" pitchFamily="34" charset="0"/>
              </a:rPr>
              <a:t>E</a:t>
            </a:r>
            <a:r>
              <a:rPr lang="en-US" dirty="0">
                <a:effectLst/>
                <a:ea typeface="Calibri" panose="020F0502020204030204" pitchFamily="34" charset="0"/>
              </a:rPr>
              <a:t>xtending online media buys</a:t>
            </a:r>
          </a:p>
          <a:p>
            <a:pPr lvl="2"/>
            <a:r>
              <a:rPr lang="en-US" dirty="0">
                <a:effectLst/>
                <a:ea typeface="Calibri" panose="020F0502020204030204" pitchFamily="34" charset="0"/>
              </a:rPr>
              <a:t>Updating signage (e.g., public transit, bridges, highways)</a:t>
            </a:r>
          </a:p>
          <a:p>
            <a:pPr lvl="2"/>
            <a:r>
              <a:rPr lang="en-US" dirty="0">
                <a:effectLst/>
                <a:ea typeface="Calibri" panose="020F0502020204030204" pitchFamily="34" charset="0"/>
              </a:rPr>
              <a:t>Exploring translation of materials into Portuguese and Haitian Creole</a:t>
            </a:r>
            <a:endParaRPr lang="en-US" dirty="0"/>
          </a:p>
          <a:p>
            <a:pPr marL="234950" lvl="2" indent="0">
              <a:buNone/>
            </a:pPr>
            <a:endParaRPr lang="en-US" dirty="0"/>
          </a:p>
          <a:p>
            <a:pPr marL="229870" lvl="1" indent="-229870"/>
            <a:r>
              <a:rPr lang="en-US" dirty="0">
                <a:latin typeface="Arial"/>
                <a:cs typeface="Arial"/>
              </a:rPr>
              <a:t>BHHL</a:t>
            </a:r>
            <a:endParaRPr lang="en-US" dirty="0"/>
          </a:p>
          <a:p>
            <a:pPr lvl="2"/>
            <a:r>
              <a:rPr lang="en-US" dirty="0">
                <a:latin typeface="Arial"/>
                <a:cs typeface="Arial"/>
              </a:rPr>
              <a:t>Launch BHHL Treatment Connection Resource Directory (incorporating Massachusetts Association for Mental Health’s [MAMH] Network of Care and Massachusetts Behavioral Health Partnership’s [MBHP] Massachusetts Behavioral Health Access [MABHA])</a:t>
            </a:r>
            <a:endParaRPr lang="en-US" dirty="0"/>
          </a:p>
          <a:p>
            <a:pPr lvl="2"/>
            <a:r>
              <a:rPr lang="en-US" dirty="0">
                <a:latin typeface="Arial"/>
                <a:cs typeface="Arial"/>
              </a:rPr>
              <a:t>Adding staff dedicated to conducting follow-up calls (e.g., bridge support between treatment visits, checking on referrals, etc.)</a:t>
            </a:r>
            <a:endParaRPr lang="en-US" dirty="0"/>
          </a:p>
          <a:p>
            <a:pPr lvl="2"/>
            <a:r>
              <a:rPr lang="en-US" dirty="0" err="1">
                <a:latin typeface="Arial"/>
                <a:cs typeface="Arial"/>
              </a:rPr>
              <a:t>ForHealth</a:t>
            </a:r>
            <a:r>
              <a:rPr lang="en-US" dirty="0">
                <a:latin typeface="Arial"/>
                <a:cs typeface="Arial"/>
              </a:rPr>
              <a:t> Consulting (UMass Chan School of Medicine) evaluation reports due in 2024</a:t>
            </a:r>
            <a:endParaRPr lang="en-US" dirty="0"/>
          </a:p>
        </p:txBody>
      </p:sp>
      <p:sp>
        <p:nvSpPr>
          <p:cNvPr id="2" name="Title 1"/>
          <p:cNvSpPr>
            <a:spLocks noGrp="1"/>
          </p:cNvSpPr>
          <p:nvPr>
            <p:ph type="title"/>
          </p:nvPr>
        </p:nvSpPr>
        <p:spPr/>
        <p:txBody>
          <a:bodyPr/>
          <a:lstStyle/>
          <a:p>
            <a:r>
              <a:rPr lang="en-US"/>
              <a:t>Plans for 2024</a:t>
            </a:r>
          </a:p>
        </p:txBody>
      </p:sp>
    </p:spTree>
    <p:extLst>
      <p:ext uri="{BB962C8B-B14F-4D97-AF65-F5344CB8AC3E}">
        <p14:creationId xmlns:p14="http://schemas.microsoft.com/office/powerpoint/2010/main" val="415874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35</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bg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2"/>
            <a:ext cx="1371600" cy="352425"/>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2743200" cy="352425"/>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
        <p:nvSpPr>
          <p:cNvPr id="3" name="Text Placeholder 2">
            <a:hlinkClick r:id="" action="ppaction://noaction"/>
            <a:extLst>
              <a:ext uri="{FF2B5EF4-FFF2-40B4-BE49-F238E27FC236}">
                <a16:creationId xmlns:a16="http://schemas.microsoft.com/office/drawing/2014/main" id="{A472AD40-76CB-DEFA-473C-58DDCF860A5A}"/>
              </a:ext>
            </a:extLst>
          </p:cNvPr>
          <p:cNvSpPr>
            <a:spLocks noGrp="1"/>
          </p:cNvSpPr>
          <p:nvPr>
            <p:custDataLst>
              <p:tags r:id="rId10"/>
            </p:custDataLst>
          </p:nvPr>
        </p:nvSpPr>
        <p:spPr bwMode="gray">
          <a:xfrm>
            <a:off x="2524125" y="5070475"/>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3924223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37566" y="569037"/>
            <a:ext cx="8423662" cy="55707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dirty="0">
                <a:latin typeface="Arial"/>
                <a:ea typeface="Calibri" panose="020F0502020204030204" pitchFamily="34" charset="0"/>
                <a:cs typeface="Arial"/>
              </a:rPr>
              <a:t>C</a:t>
            </a:r>
            <a:r>
              <a:rPr lang="en-US" b="1" dirty="0">
                <a:effectLst/>
                <a:latin typeface="Arial"/>
                <a:ea typeface="Calibri" panose="020F0502020204030204" pitchFamily="34" charset="0"/>
                <a:cs typeface="Arial"/>
              </a:rPr>
              <a:t>ommission recommendations are based on the goal to ensure that the consumer experience</a:t>
            </a:r>
            <a:r>
              <a:rPr lang="en-US" b="1" dirty="0">
                <a:latin typeface="Arial"/>
                <a:ea typeface="Calibri" panose="020F0502020204030204" pitchFamily="34" charset="0"/>
                <a:cs typeface="Arial"/>
              </a:rPr>
              <a:t> is seamless, </a:t>
            </a:r>
            <a:r>
              <a:rPr lang="en-US" b="1" dirty="0">
                <a:effectLst/>
                <a:latin typeface="Arial"/>
                <a:ea typeface="Calibri" panose="020F0502020204030204" pitchFamily="34" charset="0"/>
                <a:cs typeface="Arial"/>
              </a:rPr>
              <a:t>meets each caller’s needs, is equitable, accessible, and continuously improving through quality assurance.</a:t>
            </a:r>
          </a:p>
          <a:p>
            <a:pPr marL="0" lvl="1" indent="0">
              <a:buNone/>
            </a:pPr>
            <a:endParaRPr lang="en-US" b="1" dirty="0">
              <a:latin typeface="Arial"/>
              <a:ea typeface="Calibri" panose="020F0502020204030204" pitchFamily="34" charset="0"/>
              <a:cs typeface="Arial"/>
            </a:endParaRPr>
          </a:p>
          <a:p>
            <a:pPr marL="229870" lvl="1" indent="-229870">
              <a:buFont typeface="+mj-lt"/>
              <a:buAutoNum type="arabicParenR"/>
            </a:pPr>
            <a:r>
              <a:rPr lang="en-US" dirty="0">
                <a:effectLst/>
                <a:latin typeface="Arial"/>
                <a:ea typeface="Calibri" panose="020F0502020204030204" pitchFamily="34" charset="0"/>
                <a:cs typeface="Arial"/>
              </a:rPr>
              <a:t>Conduct a feasibility assessment of technology-supported information sharing, in compliance with state and federal privacy laws, </a:t>
            </a:r>
            <a:r>
              <a:rPr lang="en-US" dirty="0">
                <a:latin typeface="Arial"/>
                <a:ea typeface="Calibri" panose="020F0502020204030204" pitchFamily="34" charset="0"/>
                <a:cs typeface="Arial"/>
              </a:rPr>
              <a:t>to ensure a coordinated </a:t>
            </a:r>
            <a:r>
              <a:rPr lang="en-US" dirty="0">
                <a:effectLst/>
                <a:latin typeface="Arial"/>
                <a:ea typeface="Calibri" panose="020F0502020204030204" pitchFamily="34" charset="0"/>
                <a:cs typeface="Arial"/>
              </a:rPr>
              <a:t>technology-supported interface</a:t>
            </a:r>
            <a:r>
              <a:rPr lang="en-US" dirty="0">
                <a:latin typeface="Arial"/>
                <a:ea typeface="Calibri" panose="020F0502020204030204" pitchFamily="34" charset="0"/>
                <a:cs typeface="Arial"/>
              </a:rPr>
              <a:t> between 988 and the crisis system.</a:t>
            </a:r>
            <a:endParaRPr lang="en-US" dirty="0">
              <a:effectLst/>
              <a:ea typeface="Calibri" panose="020F0502020204030204" pitchFamily="34" charset="0"/>
            </a:endParaRPr>
          </a:p>
          <a:p>
            <a:pPr marL="229870" lvl="1" indent="-229870">
              <a:buFont typeface="+mj-lt"/>
              <a:buAutoNum type="arabicParenR"/>
            </a:pPr>
            <a:r>
              <a:rPr lang="en-US" dirty="0">
                <a:latin typeface="Arial"/>
                <a:cs typeface="Arial"/>
              </a:rPr>
              <a:t>Implement a technology solution to enable one-touch, bi-directional transfer among the BHHL, MCI, and 988.</a:t>
            </a:r>
          </a:p>
          <a:p>
            <a:pPr marL="229870" lvl="1" indent="-229870">
              <a:buFont typeface="+mj-lt"/>
              <a:buAutoNum type="arabicParenR"/>
            </a:pPr>
            <a:r>
              <a:rPr lang="en-US" dirty="0">
                <a:latin typeface="Arial"/>
                <a:ea typeface="Calibri" panose="020F0502020204030204" pitchFamily="34" charset="0"/>
                <a:cs typeface="Arial"/>
              </a:rPr>
              <a:t>Stand up an ongoing</a:t>
            </a:r>
            <a:r>
              <a:rPr lang="en-US" dirty="0">
                <a:effectLst/>
                <a:latin typeface="Arial"/>
                <a:ea typeface="Calibri" panose="020F0502020204030204" pitchFamily="34" charset="0"/>
                <a:cs typeface="Arial"/>
              </a:rPr>
              <a:t> </a:t>
            </a:r>
            <a:r>
              <a:rPr lang="en-US" dirty="0">
                <a:latin typeface="Arial"/>
                <a:ea typeface="Calibri" panose="020F0502020204030204" pitchFamily="34" charset="0"/>
                <a:cs typeface="Arial"/>
              </a:rPr>
              <a:t>system-wide evaluation</a:t>
            </a:r>
            <a:r>
              <a:rPr lang="en-US" dirty="0">
                <a:effectLst/>
                <a:latin typeface="Arial"/>
                <a:ea typeface="Calibri" panose="020F0502020204030204" pitchFamily="34" charset="0"/>
                <a:cs typeface="Arial"/>
              </a:rPr>
              <a:t> process that solicits</a:t>
            </a:r>
            <a:r>
              <a:rPr lang="en-US" dirty="0">
                <a:latin typeface="Arial"/>
                <a:ea typeface="Calibri" panose="020F0502020204030204" pitchFamily="34" charset="0"/>
                <a:cs typeface="Arial"/>
              </a:rPr>
              <a:t> information from both 988 and the BHHL that includes</a:t>
            </a:r>
            <a:r>
              <a:rPr lang="en-US" dirty="0">
                <a:effectLst/>
                <a:latin typeface="Arial"/>
                <a:ea typeface="Calibri" panose="020F0502020204030204" pitchFamily="34" charset="0"/>
                <a:cs typeface="Arial"/>
              </a:rPr>
              <a:t>:</a:t>
            </a:r>
          </a:p>
          <a:p>
            <a:pPr lvl="2"/>
            <a:r>
              <a:rPr lang="en-US" dirty="0">
                <a:latin typeface="Arial"/>
                <a:ea typeface="Calibri" panose="020F0502020204030204" pitchFamily="34" charset="0"/>
                <a:cs typeface="Arial"/>
              </a:rPr>
              <a:t>Feedback from call-takers/staff about quality improvement opportunities.</a:t>
            </a:r>
          </a:p>
          <a:p>
            <a:pPr lvl="2"/>
            <a:r>
              <a:rPr lang="en-US" dirty="0">
                <a:effectLst/>
                <a:latin typeface="Arial"/>
                <a:ea typeface="Calibri" panose="020F0502020204030204" pitchFamily="34" charset="0"/>
                <a:cs typeface="Arial"/>
              </a:rPr>
              <a:t>Caller feedback</a:t>
            </a:r>
            <a:r>
              <a:rPr lang="en-US" dirty="0">
                <a:latin typeface="Arial"/>
                <a:ea typeface="Calibri" panose="020F0502020204030204" pitchFamily="34" charset="0"/>
                <a:cs typeface="Arial"/>
              </a:rPr>
              <a:t> </a:t>
            </a:r>
          </a:p>
          <a:p>
            <a:pPr lvl="3"/>
            <a:r>
              <a:rPr lang="en-US" dirty="0">
                <a:latin typeface="Arial"/>
                <a:ea typeface="Calibri" panose="020F0502020204030204" pitchFamily="34" charset="0"/>
                <a:cs typeface="Arial"/>
              </a:rPr>
              <a:t>Direct feedback while ensuring compliance</a:t>
            </a:r>
            <a:r>
              <a:rPr lang="en-US" dirty="0">
                <a:effectLst/>
                <a:latin typeface="Arial"/>
                <a:ea typeface="Calibri" panose="020F0502020204030204" pitchFamily="34" charset="0"/>
                <a:cs typeface="Arial"/>
              </a:rPr>
              <a:t> with the anonymous nature of 988.</a:t>
            </a:r>
            <a:r>
              <a:rPr lang="en-US" dirty="0">
                <a:latin typeface="Arial"/>
                <a:ea typeface="Calibri" panose="020F0502020204030204" pitchFamily="34" charset="0"/>
                <a:cs typeface="Arial"/>
              </a:rPr>
              <a:t>  </a:t>
            </a:r>
          </a:p>
          <a:p>
            <a:pPr lvl="3"/>
            <a:r>
              <a:rPr lang="en-US" dirty="0">
                <a:latin typeface="Arial"/>
                <a:ea typeface="Calibri" panose="020F0502020204030204" pitchFamily="34" charset="0"/>
                <a:cs typeface="Arial"/>
              </a:rPr>
              <a:t>Aggregated consumer feedback through engagement with stakeholder and consumer advocacy</a:t>
            </a:r>
            <a:r>
              <a:rPr lang="en-US" dirty="0">
                <a:effectLst/>
                <a:latin typeface="Arial"/>
                <a:ea typeface="Calibri" panose="020F0502020204030204" pitchFamily="34" charset="0"/>
                <a:cs typeface="Arial"/>
              </a:rPr>
              <a:t> groups that represent individuals</a:t>
            </a:r>
            <a:r>
              <a:rPr lang="en-US" dirty="0">
                <a:latin typeface="Arial"/>
                <a:ea typeface="Calibri" panose="020F0502020204030204" pitchFamily="34" charset="0"/>
                <a:cs typeface="Arial"/>
              </a:rPr>
              <a:t> who</a:t>
            </a:r>
            <a:r>
              <a:rPr lang="en-US" dirty="0">
                <a:effectLst/>
                <a:latin typeface="Arial"/>
                <a:ea typeface="Calibri" panose="020F0502020204030204" pitchFamily="34" charset="0"/>
                <a:cs typeface="Arial"/>
              </a:rPr>
              <a:t> </a:t>
            </a:r>
            <a:r>
              <a:rPr lang="en-US" dirty="0">
                <a:latin typeface="Arial"/>
                <a:ea typeface="Calibri" panose="020F0502020204030204" pitchFamily="34" charset="0"/>
                <a:cs typeface="Arial"/>
              </a:rPr>
              <a:t>use 988 and the crisis system </a:t>
            </a:r>
            <a:r>
              <a:rPr lang="en-US" dirty="0">
                <a:effectLst/>
                <a:latin typeface="Arial"/>
                <a:ea typeface="Calibri" panose="020F0502020204030204" pitchFamily="34" charset="0"/>
                <a:cs typeface="Arial"/>
              </a:rPr>
              <a:t>(e.g., KIVA </a:t>
            </a:r>
            <a:r>
              <a:rPr lang="en-US" dirty="0">
                <a:latin typeface="Arial"/>
                <a:ea typeface="Calibri" panose="020F0502020204030204" pitchFamily="34" charset="0"/>
                <a:cs typeface="Arial"/>
              </a:rPr>
              <a:t>center, NAMI,</a:t>
            </a:r>
            <a:r>
              <a:rPr lang="en-US" dirty="0">
                <a:effectLst/>
                <a:latin typeface="Arial"/>
                <a:ea typeface="Calibri" panose="020F0502020204030204" pitchFamily="34" charset="0"/>
                <a:cs typeface="Arial"/>
              </a:rPr>
              <a:t> </a:t>
            </a:r>
            <a:r>
              <a:rPr lang="en-US" dirty="0">
                <a:latin typeface="Arial"/>
                <a:ea typeface="Calibri" panose="020F0502020204030204" pitchFamily="34" charset="0"/>
                <a:cs typeface="Arial"/>
              </a:rPr>
              <a:t>PPAL</a:t>
            </a:r>
            <a:r>
              <a:rPr lang="en-US" dirty="0">
                <a:effectLst/>
                <a:latin typeface="Arial"/>
                <a:ea typeface="Calibri" panose="020F0502020204030204" pitchFamily="34" charset="0"/>
                <a:cs typeface="Arial"/>
              </a:rPr>
              <a:t>).</a:t>
            </a:r>
            <a:endParaRPr lang="en-US" dirty="0">
              <a:latin typeface="Arial"/>
              <a:ea typeface="Calibri" panose="020F0502020204030204" pitchFamily="34" charset="0"/>
              <a:cs typeface="Arial"/>
            </a:endParaRPr>
          </a:p>
          <a:p>
            <a:pPr marL="229870" lvl="1" indent="-229870">
              <a:buFont typeface="+mj-lt"/>
              <a:buAutoNum type="arabicParenR"/>
            </a:pPr>
            <a:r>
              <a:rPr lang="en-US" dirty="0">
                <a:effectLst/>
                <a:latin typeface="Arial"/>
                <a:ea typeface="Calibri" panose="020F0502020204030204" pitchFamily="34" charset="0"/>
                <a:cs typeface="Arial"/>
              </a:rPr>
              <a:t>Implement a feedback process </a:t>
            </a:r>
            <a:r>
              <a:rPr lang="en-US" dirty="0">
                <a:latin typeface="Arial"/>
                <a:ea typeface="Calibri" panose="020F0502020204030204" pitchFamily="34" charset="0"/>
                <a:cs typeface="Arial"/>
              </a:rPr>
              <a:t>with quality improvement activities for both 988, the BHHL, and MCI, and streamline</a:t>
            </a:r>
            <a:r>
              <a:rPr lang="en-US" dirty="0">
                <a:effectLst/>
                <a:latin typeface="Arial"/>
                <a:ea typeface="Calibri" panose="020F0502020204030204" pitchFamily="34" charset="0"/>
                <a:cs typeface="Arial"/>
              </a:rPr>
              <a:t> input </a:t>
            </a:r>
            <a:r>
              <a:rPr lang="en-US" dirty="0">
                <a:solidFill>
                  <a:srgbClr val="141414"/>
                </a:solidFill>
                <a:effectLst/>
                <a:latin typeface="Arial"/>
                <a:ea typeface="Calibri" panose="020F0502020204030204" pitchFamily="34" charset="0"/>
                <a:cs typeface="Arial"/>
              </a:rPr>
              <a:t>from the</a:t>
            </a:r>
            <a:r>
              <a:rPr lang="en-US" dirty="0">
                <a:solidFill>
                  <a:srgbClr val="141414"/>
                </a:solidFill>
                <a:latin typeface="Arial"/>
                <a:ea typeface="Calibri" panose="020F0502020204030204" pitchFamily="34" charset="0"/>
                <a:cs typeface="Arial"/>
              </a:rPr>
              <a:t> feedback</a:t>
            </a:r>
            <a:r>
              <a:rPr lang="en-US" dirty="0">
                <a:solidFill>
                  <a:srgbClr val="141414"/>
                </a:solidFill>
                <a:effectLst/>
                <a:latin typeface="Arial"/>
                <a:ea typeface="Calibri" panose="020F0502020204030204" pitchFamily="34" charset="0"/>
                <a:cs typeface="Arial"/>
              </a:rPr>
              <a:t> QR codes,</a:t>
            </a:r>
            <a:r>
              <a:rPr lang="en-US" dirty="0">
                <a:solidFill>
                  <a:srgbClr val="141414"/>
                </a:solidFill>
                <a:latin typeface="Arial"/>
                <a:ea typeface="Calibri" panose="020F0502020204030204" pitchFamily="34" charset="0"/>
                <a:cs typeface="Arial"/>
              </a:rPr>
              <a:t> mailboxes, </a:t>
            </a:r>
            <a:r>
              <a:rPr lang="en-US" dirty="0">
                <a:solidFill>
                  <a:srgbClr val="141414"/>
                </a:solidFill>
                <a:effectLst/>
                <a:latin typeface="Arial"/>
                <a:ea typeface="Calibri" panose="020F0502020204030204" pitchFamily="34" charset="0"/>
                <a:cs typeface="Arial"/>
              </a:rPr>
              <a:t>ombuds,</a:t>
            </a:r>
            <a:r>
              <a:rPr lang="en-US" dirty="0">
                <a:solidFill>
                  <a:srgbClr val="141414"/>
                </a:solidFill>
                <a:latin typeface="Arial"/>
                <a:ea typeface="Calibri" panose="020F0502020204030204" pitchFamily="34" charset="0"/>
                <a:cs typeface="Arial"/>
              </a:rPr>
              <a:t> advisory groups so there is a system-wide perspective on improvement opportunities. </a:t>
            </a:r>
            <a:endParaRPr lang="en-US" dirty="0">
              <a:solidFill>
                <a:srgbClr val="141414"/>
              </a:solidFill>
              <a:effectLst/>
              <a:latin typeface="Arial"/>
              <a:ea typeface="Calibri" panose="020F0502020204030204" pitchFamily="34" charset="0"/>
              <a:cs typeface="Arial"/>
            </a:endParaRPr>
          </a:p>
          <a:p>
            <a:pPr marL="229870" lvl="1" indent="-229870">
              <a:buFont typeface="+mj-lt"/>
              <a:buAutoNum type="arabicParenR"/>
            </a:pPr>
            <a:r>
              <a:rPr lang="en-US" dirty="0">
                <a:latin typeface="Arial"/>
                <a:ea typeface="Calibri" panose="020F0502020204030204" pitchFamily="34" charset="0"/>
                <a:cs typeface="Arial"/>
              </a:rPr>
              <a:t>Develop a singular, streamlined directory to support all phone lines (988, BHHL, 211, etc.) to be updated regularly so that there is a source of accurate public information.</a:t>
            </a:r>
          </a:p>
          <a:p>
            <a:pPr marL="229870" lvl="1" indent="-229870">
              <a:buFont typeface="+mj-lt"/>
              <a:buAutoNum type="arabicParenR"/>
            </a:pPr>
            <a:r>
              <a:rPr lang="en-US" dirty="0">
                <a:latin typeface="Arial"/>
                <a:ea typeface="Calibri" panose="020F0502020204030204" pitchFamily="34" charset="0"/>
                <a:cs typeface="Arial"/>
              </a:rPr>
              <a:t>Establish </a:t>
            </a:r>
            <a:r>
              <a:rPr lang="en-US" dirty="0">
                <a:effectLst/>
                <a:latin typeface="Arial"/>
                <a:ea typeface="Calibri" panose="020F0502020204030204" pitchFamily="34" charset="0"/>
                <a:cs typeface="Arial"/>
              </a:rPr>
              <a:t>an ongoing process to review incidents of emergency calls from 988 and/or the BHHL to 911 to ensure that dispatch is only happening when necessary and appropriate and to initiate quality improvement opportunities.</a:t>
            </a:r>
          </a:p>
        </p:txBody>
      </p:sp>
      <p:sp>
        <p:nvSpPr>
          <p:cNvPr id="2" name="Title 1"/>
          <p:cNvSpPr>
            <a:spLocks noGrp="1"/>
          </p:cNvSpPr>
          <p:nvPr>
            <p:ph type="title"/>
          </p:nvPr>
        </p:nvSpPr>
        <p:spPr>
          <a:xfrm>
            <a:off x="173736" y="218694"/>
            <a:ext cx="8763000" cy="292388"/>
          </a:xfrm>
        </p:spPr>
        <p:txBody>
          <a:bodyPr/>
          <a:lstStyle/>
          <a:p>
            <a:r>
              <a:rPr lang="en-US" dirty="0">
                <a:latin typeface="Arial"/>
                <a:cs typeface="Arial"/>
              </a:rPr>
              <a:t>Commission Recommendations</a:t>
            </a:r>
            <a:endParaRPr lang="en-US" dirty="0">
              <a:highlight>
                <a:srgbClr val="FFFF00"/>
              </a:highlight>
            </a:endParaRPr>
          </a:p>
        </p:txBody>
      </p:sp>
    </p:spTree>
    <p:extLst>
      <p:ext uri="{BB962C8B-B14F-4D97-AF65-F5344CB8AC3E}">
        <p14:creationId xmlns:p14="http://schemas.microsoft.com/office/powerpoint/2010/main" val="2745551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37566" y="569037"/>
            <a:ext cx="8413029" cy="36317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Commission recommendations are based on the goal to ensure that the consumer experience is seamless, meets each caller’s needs, is equitable, accessible, and continuously improving through quality assurance.</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Reauthorize funding through budget appropriation with consideration to any increased operating cost or new operating expenses, and an adequate marketing budget. </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Stand up an ongoing evaluation process to explore whether there is fiscal efficiency in streamlining any aspect of 988 with any aspects of other call support and service lines, such as the BHHL.</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Require an EOHHS cross-agency point person to ensure cross department oversight of the 988, the BHHL, and MCI occurs, and policies, operations and funding are overseen centrally.  </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mn-ea"/>
                <a:cs typeface="Arial"/>
              </a:rPr>
              <a:t>Continuously involve consumer voices, including family voices, as an ongoing role in all evaluation, planning, and implementation decisions of 988 and the MA crisis system.</a:t>
            </a:r>
          </a:p>
          <a:p>
            <a:pPr marL="229870" marR="0" lvl="1" indent="-229870" algn="l" defTabSz="914400" rtl="0" eaLnBrk="1" fontAlgn="auto" latinLnBrk="0" hangingPunct="1">
              <a:lnSpc>
                <a:spcPct val="100000"/>
              </a:lnSpc>
              <a:spcBef>
                <a:spcPts val="0"/>
              </a:spcBef>
              <a:spcAft>
                <a:spcPts val="0"/>
              </a:spcAft>
              <a:buClrTx/>
              <a:buSzTx/>
              <a:buFont typeface="+mj-lt"/>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mn-ea"/>
                <a:cs typeface="Arial"/>
              </a:rPr>
              <a:t>List the 988 number on student identification cards.</a:t>
            </a:r>
          </a:p>
          <a:p>
            <a:pPr marL="229870" marR="0" lvl="1" indent="-229870" algn="l" defTabSz="914400" rtl="0" eaLnBrk="1" fontAlgn="auto" latinLnBrk="0" hangingPunct="1">
              <a:lnSpc>
                <a:spcPct val="100000"/>
              </a:lnSpc>
              <a:spcBef>
                <a:spcPts val="0"/>
              </a:spcBef>
              <a:spcAft>
                <a:spcPts val="0"/>
              </a:spcAft>
              <a:buClrTx/>
              <a:buSzTx/>
              <a:buFont typeface="Wingdings" panose="05000000000000000000" pitchFamily="2" charset="2"/>
              <a:buAutoNum type="arabicParenR" startAt="7"/>
              <a:tabLst/>
              <a:defRPr/>
            </a:pPr>
            <a:r>
              <a:rPr kumimoji="0" lang="en-US"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Near-term topics for this Commission to assess and provide ad hoc recommendations before the next annual report include options for fee-based funding, including potential telephonic tax and additional trainings related to police and crisis system intersection. </a:t>
            </a:r>
            <a:endParaRPr kumimoji="0" lang="en-US"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Title 1"/>
          <p:cNvSpPr>
            <a:spLocks noGrp="1"/>
          </p:cNvSpPr>
          <p:nvPr>
            <p:ph type="title"/>
          </p:nvPr>
        </p:nvSpPr>
        <p:spPr>
          <a:xfrm>
            <a:off x="173736" y="218694"/>
            <a:ext cx="8763000" cy="292388"/>
          </a:xfrm>
        </p:spPr>
        <p:txBody>
          <a:bodyPr/>
          <a:lstStyle/>
          <a:p>
            <a:r>
              <a:rPr lang="en-US" dirty="0">
                <a:latin typeface="Arial"/>
                <a:cs typeface="Arial"/>
              </a:rPr>
              <a:t>Commission Recommendations (continued)</a:t>
            </a:r>
            <a:endParaRPr lang="en-US" dirty="0">
              <a:highlight>
                <a:srgbClr val="FFFF00"/>
              </a:highlight>
            </a:endParaRPr>
          </a:p>
        </p:txBody>
      </p:sp>
    </p:spTree>
    <p:extLst>
      <p:ext uri="{BB962C8B-B14F-4D97-AF65-F5344CB8AC3E}">
        <p14:creationId xmlns:p14="http://schemas.microsoft.com/office/powerpoint/2010/main" val="1429019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26136" y="1064478"/>
            <a:ext cx="8610600" cy="36317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dirty="0">
                <a:latin typeface="Arial"/>
                <a:ea typeface="Calibri" panose="020F0502020204030204" pitchFamily="34" charset="0"/>
                <a:cs typeface="Arial"/>
              </a:rPr>
              <a:t>At the Commission meeting on January 29, 2024, the group voted on the recommendations in full:</a:t>
            </a: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a:p>
            <a:pPr marL="0" lvl="1" indent="0">
              <a:buNone/>
            </a:pPr>
            <a:endParaRPr lang="en-US" b="1" dirty="0">
              <a:latin typeface="Arial"/>
              <a:ea typeface="Calibri" panose="020F0502020204030204" pitchFamily="34" charset="0"/>
              <a:cs typeface="Arial"/>
            </a:endParaRPr>
          </a:p>
        </p:txBody>
      </p:sp>
      <p:sp>
        <p:nvSpPr>
          <p:cNvPr id="2" name="Title 1"/>
          <p:cNvSpPr>
            <a:spLocks noGrp="1"/>
          </p:cNvSpPr>
          <p:nvPr>
            <p:ph type="title"/>
          </p:nvPr>
        </p:nvSpPr>
        <p:spPr>
          <a:xfrm>
            <a:off x="173736" y="218694"/>
            <a:ext cx="8763000" cy="292388"/>
          </a:xfrm>
        </p:spPr>
        <p:txBody>
          <a:bodyPr/>
          <a:lstStyle/>
          <a:p>
            <a:r>
              <a:rPr lang="en-US" dirty="0">
                <a:latin typeface="Arial"/>
                <a:cs typeface="Arial"/>
              </a:rPr>
              <a:t>Commission Recommendations</a:t>
            </a:r>
            <a:endParaRPr lang="en-US" dirty="0">
              <a:highlight>
                <a:srgbClr val="FFFF00"/>
              </a:highlight>
            </a:endParaRPr>
          </a:p>
        </p:txBody>
      </p:sp>
      <p:graphicFrame>
        <p:nvGraphicFramePr>
          <p:cNvPr id="7" name="Table 7">
            <a:extLst>
              <a:ext uri="{FF2B5EF4-FFF2-40B4-BE49-F238E27FC236}">
                <a16:creationId xmlns:a16="http://schemas.microsoft.com/office/drawing/2014/main" id="{66E58B5A-DA3A-02DE-0E33-9C8582CA5A02}"/>
              </a:ext>
            </a:extLst>
          </p:cNvPr>
          <p:cNvGraphicFramePr>
            <a:graphicFrameLocks noGrp="1"/>
          </p:cNvGraphicFramePr>
          <p:nvPr>
            <p:extLst>
              <p:ext uri="{D42A27DB-BD31-4B8C-83A1-F6EECF244321}">
                <p14:modId xmlns:p14="http://schemas.microsoft.com/office/powerpoint/2010/main" val="1502938729"/>
              </p:ext>
            </p:extLst>
          </p:nvPr>
        </p:nvGraphicFramePr>
        <p:xfrm>
          <a:off x="400050" y="1945640"/>
          <a:ext cx="7584185" cy="889000"/>
        </p:xfrm>
        <a:graphic>
          <a:graphicData uri="http://schemas.openxmlformats.org/drawingml/2006/table">
            <a:tbl>
              <a:tblPr firstRow="1" bandRow="1">
                <a:tableStyleId>{5C22544A-7EE6-4342-B048-85BDC9FD1C3A}</a:tableStyleId>
              </a:tblPr>
              <a:tblGrid>
                <a:gridCol w="2276475">
                  <a:extLst>
                    <a:ext uri="{9D8B030D-6E8A-4147-A177-3AD203B41FA5}">
                      <a16:colId xmlns:a16="http://schemas.microsoft.com/office/drawing/2014/main" val="2541860515"/>
                    </a:ext>
                  </a:extLst>
                </a:gridCol>
                <a:gridCol w="1152525">
                  <a:extLst>
                    <a:ext uri="{9D8B030D-6E8A-4147-A177-3AD203B41FA5}">
                      <a16:colId xmlns:a16="http://schemas.microsoft.com/office/drawing/2014/main" val="99313074"/>
                    </a:ext>
                  </a:extLst>
                </a:gridCol>
                <a:gridCol w="1524000">
                  <a:extLst>
                    <a:ext uri="{9D8B030D-6E8A-4147-A177-3AD203B41FA5}">
                      <a16:colId xmlns:a16="http://schemas.microsoft.com/office/drawing/2014/main" val="264408978"/>
                    </a:ext>
                  </a:extLst>
                </a:gridCol>
                <a:gridCol w="1476375">
                  <a:extLst>
                    <a:ext uri="{9D8B030D-6E8A-4147-A177-3AD203B41FA5}">
                      <a16:colId xmlns:a16="http://schemas.microsoft.com/office/drawing/2014/main" val="3797732347"/>
                    </a:ext>
                  </a:extLst>
                </a:gridCol>
                <a:gridCol w="1154810">
                  <a:extLst>
                    <a:ext uri="{9D8B030D-6E8A-4147-A177-3AD203B41FA5}">
                      <a16:colId xmlns:a16="http://schemas.microsoft.com/office/drawing/2014/main" val="2469694346"/>
                    </a:ext>
                  </a:extLst>
                </a:gridCol>
              </a:tblGrid>
              <a:tr h="370840">
                <a:tc>
                  <a:txBody>
                    <a:bodyPr/>
                    <a:lstStyle/>
                    <a:p>
                      <a:pPr algn="ctr"/>
                      <a:endParaRPr lang="en-US" sz="140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In favor</a:t>
                      </a: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Opposed</a:t>
                      </a: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Abstained</a:t>
                      </a:r>
                    </a:p>
                  </a:txBody>
                  <a:tcPr/>
                </a:tc>
                <a:tc>
                  <a:txBody>
                    <a:bodyPr/>
                    <a:lstStyle/>
                    <a:p>
                      <a:pPr algn="ctr"/>
                      <a:r>
                        <a:rPr lang="en-US" sz="1400" dirty="0">
                          <a:solidFill>
                            <a:schemeClr val="tx1"/>
                          </a:solidFill>
                          <a:latin typeface="Arial" panose="020B0604020202020204" pitchFamily="34" charset="0"/>
                          <a:cs typeface="Arial" panose="020B0604020202020204" pitchFamily="34" charset="0"/>
                        </a:rPr>
                        <a:t>Absent</a:t>
                      </a:r>
                    </a:p>
                  </a:txBody>
                  <a:tcPr/>
                </a:tc>
                <a:extLst>
                  <a:ext uri="{0D108BD9-81ED-4DB2-BD59-A6C34878D82A}">
                    <a16:rowId xmlns:a16="http://schemas.microsoft.com/office/drawing/2014/main" val="1643433828"/>
                  </a:ext>
                </a:extLst>
              </a:tr>
              <a:tr h="370840">
                <a:tc>
                  <a:txBody>
                    <a:bodyPr/>
                    <a:lstStyle/>
                    <a:p>
                      <a:pPr algn="ctr"/>
                      <a:r>
                        <a:rPr lang="en-US" sz="1400" dirty="0">
                          <a:latin typeface="Arial" panose="020B0604020202020204" pitchFamily="34" charset="0"/>
                          <a:cs typeface="Arial" panose="020B0604020202020204" pitchFamily="34" charset="0"/>
                        </a:rPr>
                        <a:t>988 Commission Annual Report recommendations</a:t>
                      </a:r>
                    </a:p>
                  </a:txBody>
                  <a:tcPr anchor="ctr"/>
                </a:tc>
                <a:tc>
                  <a:txBody>
                    <a:bodyPr/>
                    <a:lstStyle/>
                    <a:p>
                      <a:pPr algn="ctr"/>
                      <a:r>
                        <a:rPr lang="en-US" sz="1400" dirty="0">
                          <a:latin typeface="Arial" panose="020B0604020202020204" pitchFamily="34" charset="0"/>
                          <a:cs typeface="Arial" panose="020B0604020202020204" pitchFamily="34" charset="0"/>
                        </a:rPr>
                        <a:t>17</a:t>
                      </a:r>
                    </a:p>
                  </a:txBody>
                  <a:tcPr anchor="ctr"/>
                </a:tc>
                <a:tc>
                  <a:txBody>
                    <a:bodyPr/>
                    <a:lstStyle/>
                    <a:p>
                      <a:pPr algn="ctr"/>
                      <a:r>
                        <a:rPr lang="en-US" sz="1400" dirty="0">
                          <a:latin typeface="Arial" panose="020B0604020202020204" pitchFamily="34" charset="0"/>
                          <a:cs typeface="Arial" panose="020B0604020202020204" pitchFamily="34" charset="0"/>
                        </a:rPr>
                        <a:t>0</a:t>
                      </a:r>
                    </a:p>
                  </a:txBody>
                  <a:tcPr anchor="ctr"/>
                </a:tc>
                <a:tc>
                  <a:txBody>
                    <a:bodyPr/>
                    <a:lstStyle/>
                    <a:p>
                      <a:pPr algn="ctr"/>
                      <a:r>
                        <a:rPr lang="en-US" sz="1400" dirty="0">
                          <a:latin typeface="Arial" panose="020B0604020202020204" pitchFamily="34" charset="0"/>
                          <a:cs typeface="Arial" panose="020B0604020202020204" pitchFamily="34" charset="0"/>
                        </a:rPr>
                        <a:t>2</a:t>
                      </a:r>
                    </a:p>
                  </a:txBody>
                  <a:tcPr anchor="ctr"/>
                </a:tc>
                <a:tc>
                  <a:txBody>
                    <a:bodyPr/>
                    <a:lstStyle/>
                    <a:p>
                      <a:pPr algn="ctr"/>
                      <a:r>
                        <a:rPr lang="en-US" sz="1400" dirty="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407382622"/>
                  </a:ext>
                </a:extLst>
              </a:tr>
            </a:tbl>
          </a:graphicData>
        </a:graphic>
      </p:graphicFrame>
    </p:spTree>
    <p:extLst>
      <p:ext uri="{BB962C8B-B14F-4D97-AF65-F5344CB8AC3E}">
        <p14:creationId xmlns:p14="http://schemas.microsoft.com/office/powerpoint/2010/main" val="258114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39</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bg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2"/>
            <a:ext cx="1371600" cy="352425"/>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2743200" cy="352425"/>
          </a:xfrm>
          <a:prstGeom prst="rect">
            <a:avLst/>
          </a:prstGeom>
          <a:noFill/>
          <a:ln w="38100" algn="ctr">
            <a:no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Commission Recommendations</a:t>
            </a:r>
            <a:endParaRPr lang="en-US" dirty="0"/>
          </a:p>
        </p:txBody>
      </p:sp>
      <p:sp>
        <p:nvSpPr>
          <p:cNvPr id="3" name="Text Placeholder 2">
            <a:hlinkClick r:id="" action="ppaction://noaction"/>
            <a:extLst>
              <a:ext uri="{FF2B5EF4-FFF2-40B4-BE49-F238E27FC236}">
                <a16:creationId xmlns:a16="http://schemas.microsoft.com/office/drawing/2014/main" id="{A472AD40-76CB-DEFA-473C-58DDCF860A5A}"/>
              </a:ext>
            </a:extLst>
          </p:cNvPr>
          <p:cNvSpPr>
            <a:spLocks noGrp="1"/>
          </p:cNvSpPr>
          <p:nvPr>
            <p:custDataLst>
              <p:tags r:id="rId10"/>
            </p:custDataLst>
          </p:nvPr>
        </p:nvSpPr>
        <p:spPr bwMode="gray">
          <a:xfrm>
            <a:off x="2543174" y="4984750"/>
            <a:ext cx="3038476"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endParaRPr lang="en-US" altLang="en-US" dirty="0"/>
          </a:p>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282854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40932" y="503271"/>
            <a:ext cx="8520296" cy="618630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200" b="1" dirty="0"/>
              <a:t>988 Suicide &amp; Crisis Lifeline: </a:t>
            </a:r>
            <a:r>
              <a:rPr lang="en-US" sz="1200" dirty="0"/>
              <a:t>Formerly known as the National Suicide Prevention Line (NSPL), </a:t>
            </a:r>
            <a:r>
              <a:rPr lang="en-US" sz="1200" dirty="0">
                <a:solidFill>
                  <a:srgbClr val="141414"/>
                </a:solidFill>
              </a:rPr>
              <a:t>this is a national network of call centers </a:t>
            </a:r>
            <a:r>
              <a:rPr lang="en-US" sz="1200" dirty="0"/>
              <a:t>overseen by the Substance Abuse and Mental Health Services Administration (SAMHSA) and administered by Vibrant Emotional Health.</a:t>
            </a:r>
          </a:p>
          <a:p>
            <a:pPr algn="l"/>
            <a:endParaRPr lang="en-US" sz="1200" b="1" dirty="0"/>
          </a:p>
          <a:p>
            <a:pPr algn="l"/>
            <a:r>
              <a:rPr lang="en-US" sz="1200" b="1" dirty="0"/>
              <a:t>Behavioral Health Access and Crisis Intervention Trust Fund (BH Trust): </a:t>
            </a:r>
            <a:r>
              <a:rPr lang="en-US" sz="1200" dirty="0"/>
              <a:t>Funds from an all-payer surcharge on commercial insurers that supports the statewide, payor-agnostic community behavioral health crisis system.</a:t>
            </a:r>
            <a:endParaRPr lang="en-US" sz="1200" b="1" dirty="0">
              <a:solidFill>
                <a:srgbClr val="141414"/>
              </a:solidFill>
            </a:endParaRPr>
          </a:p>
          <a:p>
            <a:pPr algn="l"/>
            <a:endParaRPr lang="en-US" sz="1200" b="1" dirty="0">
              <a:solidFill>
                <a:srgbClr val="141414"/>
              </a:solidFill>
            </a:endParaRPr>
          </a:p>
          <a:p>
            <a:pPr algn="l"/>
            <a:r>
              <a:rPr lang="en-US" sz="1200" b="1" dirty="0">
                <a:solidFill>
                  <a:srgbClr val="141414"/>
                </a:solidFill>
              </a:rPr>
              <a:t>Behavioral Health Help Line (BHHL):</a:t>
            </a:r>
            <a:r>
              <a:rPr lang="en-US" sz="1200" b="0" i="0" dirty="0">
                <a:solidFill>
                  <a:srgbClr val="141414"/>
                </a:solidFill>
                <a:effectLst/>
              </a:rPr>
              <a:t> A 10-digit phone line that connects individuals and families to the full range of clinical treatment services for mental health and substance use offered in Massachusetts. Anyone in Massachusetts can call, text, or chat at any time to receive individualized support, clinical assessment, and personalized treatment referrals.</a:t>
            </a:r>
          </a:p>
          <a:p>
            <a:pPr algn="l"/>
            <a:endParaRPr lang="en-US" sz="1200" b="1" dirty="0">
              <a:solidFill>
                <a:srgbClr val="141414"/>
              </a:solidFill>
            </a:endParaRPr>
          </a:p>
          <a:p>
            <a:pPr algn="l"/>
            <a:r>
              <a:rPr lang="en-US" sz="1200" b="1" dirty="0">
                <a:solidFill>
                  <a:srgbClr val="141414"/>
                </a:solidFill>
              </a:rPr>
              <a:t>Community Behavioral Health Center (CBHC): </a:t>
            </a:r>
            <a:r>
              <a:rPr lang="en-US" sz="1200" dirty="0">
                <a:solidFill>
                  <a:srgbClr val="141414"/>
                </a:solidFill>
              </a:rPr>
              <a:t>A</a:t>
            </a:r>
            <a:r>
              <a:rPr lang="en-US" sz="1200" dirty="0"/>
              <a:t>n entity that serves as a hub of coordinated and integrated behavioral health disorder treatment for individuals of all ages, including routine and urgent behavioral health outpatient services, mobile crisis services for adults and youth, and community crisis stabilization services for adults and youth.</a:t>
            </a:r>
            <a:endParaRPr lang="en-US" sz="1200" b="1" dirty="0">
              <a:solidFill>
                <a:srgbClr val="141414"/>
              </a:solidFill>
            </a:endParaRPr>
          </a:p>
          <a:p>
            <a:pPr algn="l"/>
            <a:endParaRPr lang="en-US" sz="1200" b="1" i="0" dirty="0">
              <a:solidFill>
                <a:srgbClr val="141414"/>
              </a:solidFill>
              <a:effectLst/>
            </a:endParaRPr>
          </a:p>
          <a:p>
            <a:pPr algn="l"/>
            <a:r>
              <a:rPr lang="en-US" sz="1200" b="1" i="0" dirty="0">
                <a:solidFill>
                  <a:srgbClr val="141414"/>
                </a:solidFill>
                <a:effectLst/>
              </a:rPr>
              <a:t>Community Crisis Stabili</a:t>
            </a:r>
            <a:r>
              <a:rPr lang="en-US" sz="1200" b="1" dirty="0">
                <a:solidFill>
                  <a:srgbClr val="141414"/>
                </a:solidFill>
              </a:rPr>
              <a:t>zation (CCS): </a:t>
            </a:r>
            <a:r>
              <a:rPr lang="en-US" sz="1200" dirty="0">
                <a:solidFill>
                  <a:srgbClr val="141414"/>
                </a:solidFill>
              </a:rPr>
              <a:t>A</a:t>
            </a:r>
            <a:r>
              <a:rPr lang="en-US" sz="1200" dirty="0"/>
              <a:t> community-based program that serves as a medically necessary, less-restrictive alternative to inpatient psychiatric hospitalization when clinically appropriate and provides short-term staff-secure, safe, and structured crisis stabilization and treatment services for individuals with mental health and substance use disorders; services for adults and youth.</a:t>
            </a:r>
          </a:p>
          <a:p>
            <a:pPr algn="l"/>
            <a:endParaRPr lang="en-US" sz="1200" dirty="0"/>
          </a:p>
          <a:p>
            <a:pPr algn="l"/>
            <a:r>
              <a:rPr lang="en-US" sz="1200" b="1" dirty="0"/>
              <a:t>Equity and accessibility</a:t>
            </a:r>
            <a:r>
              <a:rPr lang="en-US" sz="1200" dirty="0"/>
              <a:t>: </a:t>
            </a:r>
            <a:r>
              <a:rPr lang="en-US" sz="1200" b="1" i="0" dirty="0">
                <a:effectLst/>
              </a:rPr>
              <a:t>Health equity</a:t>
            </a:r>
            <a:r>
              <a:rPr lang="en-US" sz="1200" b="0" i="0" dirty="0">
                <a:effectLst/>
              </a:rPr>
              <a:t> is the state in which everyone has a fair and just opportunity to attain their highest level of health. Achieving this requires ongoing societal efforts to address historical and contemporary injustices; overcome economic, social, and other obstacles to health and health care; and eliminate preventable health disparities.</a:t>
            </a:r>
            <a:r>
              <a:rPr lang="en-US" sz="1200" b="0" i="0" baseline="30000" dirty="0">
                <a:effectLst/>
              </a:rPr>
              <a:t>1</a:t>
            </a:r>
            <a:r>
              <a:rPr lang="en-US" sz="1200" b="0" i="0" u="none" strike="noStrike" baseline="30000" dirty="0">
                <a:effectLst/>
              </a:rPr>
              <a:t> </a:t>
            </a:r>
            <a:r>
              <a:rPr lang="en-US" sz="1200" b="1" i="0" dirty="0">
                <a:effectLst/>
              </a:rPr>
              <a:t>Access</a:t>
            </a:r>
            <a:r>
              <a:rPr lang="en-US" sz="1200" b="0" i="0" dirty="0">
                <a:effectLst/>
              </a:rPr>
              <a:t> to health care means having the timely use of personal health services to achieve the best health outcomes.</a:t>
            </a:r>
            <a:r>
              <a:rPr lang="en-US" sz="1200" b="0" i="0" baseline="30000" dirty="0">
                <a:effectLst/>
              </a:rPr>
              <a:t>2</a:t>
            </a:r>
            <a:endParaRPr lang="en-US" sz="1200" baseline="30000" dirty="0"/>
          </a:p>
          <a:p>
            <a:pPr algn="l"/>
            <a:endParaRPr lang="en-US" sz="1200" b="0" i="0" dirty="0">
              <a:solidFill>
                <a:srgbClr val="141414"/>
              </a:solidFill>
              <a:effectLst/>
            </a:endParaRPr>
          </a:p>
          <a:p>
            <a:pPr algn="l"/>
            <a:r>
              <a:rPr lang="en-US" sz="1200" b="1" dirty="0">
                <a:solidFill>
                  <a:srgbClr val="141414"/>
                </a:solidFill>
              </a:rPr>
              <a:t>Mobile Crisis Intervention (MCI): </a:t>
            </a:r>
            <a:r>
              <a:rPr lang="en-US" sz="1200" b="0" i="0" dirty="0">
                <a:solidFill>
                  <a:srgbClr val="141414"/>
                </a:solidFill>
                <a:effectLst/>
              </a:rPr>
              <a:t>A</a:t>
            </a:r>
            <a:r>
              <a:rPr lang="en-US" sz="1200" dirty="0"/>
              <a:t> community-based behavioral health service available 24/7/365 that provides short-term mobile, on-site, face-to-face crisis assessment, intervention, and stabilization for people experiencing a behavioral health crisis. Services may be provided in community-based settings outside the CBHC, at the CBHC, or in emergency department sites of services to support stabilization for transition into the community, when necessary; services for adults and youth.</a:t>
            </a:r>
          </a:p>
          <a:p>
            <a:pPr algn="l"/>
            <a:endParaRPr lang="en-US" sz="1200" b="1" dirty="0">
              <a:solidFill>
                <a:srgbClr val="141414"/>
              </a:solidFill>
            </a:endParaRPr>
          </a:p>
          <a:p>
            <a:pPr algn="l"/>
            <a:r>
              <a:rPr lang="en-US" sz="900" baseline="30000" dirty="0"/>
              <a:t>1</a:t>
            </a:r>
            <a:r>
              <a:rPr lang="en-US" sz="900" dirty="0"/>
              <a:t> Centers for Disease Control and Prevention: </a:t>
            </a:r>
            <a:r>
              <a:rPr lang="en-US" sz="900" dirty="0">
                <a:hlinkClick r:id="rId6"/>
              </a:rPr>
              <a:t>What is Health Equity? | Health Equity | CDC</a:t>
            </a:r>
            <a:endParaRPr lang="en-US" sz="900" dirty="0">
              <a:solidFill>
                <a:srgbClr val="FF0000"/>
              </a:solidFill>
            </a:endParaRPr>
          </a:p>
          <a:p>
            <a:pPr algn="l"/>
            <a:r>
              <a:rPr lang="en-US" sz="900" baseline="30000" dirty="0"/>
              <a:t>2</a:t>
            </a:r>
            <a:r>
              <a:rPr lang="en-US" sz="900" dirty="0"/>
              <a:t> Agency for Healthcare Research and Quality:</a:t>
            </a:r>
            <a:r>
              <a:rPr lang="en-US" sz="900" dirty="0">
                <a:solidFill>
                  <a:srgbClr val="FF0000"/>
                </a:solidFill>
              </a:rPr>
              <a:t> </a:t>
            </a:r>
            <a:r>
              <a:rPr lang="en-US" sz="900" dirty="0">
                <a:hlinkClick r:id="rId7"/>
              </a:rPr>
              <a:t>Access to Care | Agency for Healthcare Research and Quality (ahrq.gov)</a:t>
            </a:r>
            <a:endParaRPr lang="en-US" sz="900" dirty="0">
              <a:solidFill>
                <a:srgbClr val="FF0000"/>
              </a:solidFill>
            </a:endParaRPr>
          </a:p>
        </p:txBody>
      </p:sp>
      <p:sp>
        <p:nvSpPr>
          <p:cNvPr id="2" name="Title 1"/>
          <p:cNvSpPr>
            <a:spLocks noGrp="1"/>
          </p:cNvSpPr>
          <p:nvPr>
            <p:ph type="title"/>
          </p:nvPr>
        </p:nvSpPr>
        <p:spPr>
          <a:xfrm>
            <a:off x="173736" y="46358"/>
            <a:ext cx="8763000" cy="292388"/>
          </a:xfrm>
        </p:spPr>
        <p:txBody>
          <a:bodyPr/>
          <a:lstStyle/>
          <a:p>
            <a:r>
              <a:rPr lang="en-US" dirty="0"/>
              <a:t>Background: Definitions of Components of the MA Crisis System</a:t>
            </a:r>
          </a:p>
        </p:txBody>
      </p:sp>
    </p:spTree>
    <p:extLst>
      <p:ext uri="{BB962C8B-B14F-4D97-AF65-F5344CB8AC3E}">
        <p14:creationId xmlns:p14="http://schemas.microsoft.com/office/powerpoint/2010/main" val="262971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533400"/>
            <a:ext cx="8610600" cy="61076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sz="1350" dirty="0">
                <a:effectLst/>
                <a:ea typeface="Calibri" panose="020F0502020204030204" pitchFamily="34" charset="0"/>
              </a:rPr>
              <a:t>Establish </a:t>
            </a:r>
            <a:r>
              <a:rPr lang="en-US" sz="1350" b="1" dirty="0">
                <a:effectLst/>
                <a:ea typeface="Calibri" panose="020F0502020204030204" pitchFamily="34" charset="0"/>
              </a:rPr>
              <a:t>an entity, staffed at EOHHS, responsible for coordinating the crisis services reform work of</a:t>
            </a:r>
            <a:r>
              <a:rPr lang="en-US" sz="1350" dirty="0">
                <a:effectLst/>
                <a:ea typeface="Calibri" panose="020F0502020204030204" pitchFamily="34" charset="0"/>
              </a:rPr>
              <a:t> </a:t>
            </a:r>
            <a:r>
              <a:rPr lang="en-US" sz="1350" b="1" dirty="0">
                <a:effectLst/>
                <a:ea typeface="Calibri" panose="020F0502020204030204" pitchFamily="34" charset="0"/>
              </a:rPr>
              <a:t>MassHealth, DMH, DPH, EOPSS, and Statewide 911 </a:t>
            </a:r>
            <a:r>
              <a:rPr lang="en-US" sz="1350" dirty="0">
                <a:effectLst/>
                <a:ea typeface="Calibri" panose="020F0502020204030204" pitchFamily="34" charset="0"/>
              </a:rPr>
              <a:t>regarding</a:t>
            </a:r>
            <a:r>
              <a:rPr lang="en-US" sz="1350" b="1" dirty="0">
                <a:effectLst/>
                <a:ea typeface="Calibri" panose="020F0502020204030204" pitchFamily="34" charset="0"/>
              </a:rPr>
              <a:t> 988/the BHHL/CBHCS/911/mobile crisis/crisis stabilization units/other crisis lines/regional responders</a:t>
            </a:r>
            <a:r>
              <a:rPr lang="en-US" sz="1350" dirty="0">
                <a:effectLst/>
                <a:ea typeface="Calibri" panose="020F0502020204030204" pitchFamily="34" charset="0"/>
              </a:rPr>
              <a:t>.</a:t>
            </a:r>
            <a:r>
              <a:rPr lang="en-US" sz="1350" b="1" dirty="0">
                <a:solidFill>
                  <a:srgbClr val="141414"/>
                </a:solidFill>
                <a:effectLst/>
                <a:ea typeface="Calibri" panose="020F0502020204030204" pitchFamily="34" charset="0"/>
              </a:rPr>
              <a:t>*</a:t>
            </a:r>
            <a:r>
              <a:rPr lang="en-US" sz="1350" dirty="0">
                <a:effectLst/>
                <a:ea typeface="Calibri" panose="020F0502020204030204" pitchFamily="34" charset="0"/>
              </a:rPr>
              <a:t>,**</a:t>
            </a:r>
          </a:p>
          <a:p>
            <a:pPr lvl="2"/>
            <a:r>
              <a:rPr lang="en-US" sz="1350" dirty="0">
                <a:effectLst/>
                <a:ea typeface="Calibri" panose="020F0502020204030204" pitchFamily="34" charset="0"/>
              </a:rPr>
              <a:t>This entity oversees, for purposes of integration of the Commonwealth’s behavioral health crisis response, all matters related to the 988 service system and other crisis response elements.</a:t>
            </a:r>
            <a:endParaRPr lang="en-US" sz="1350" dirty="0">
              <a:ea typeface="Calibri" panose="020F0502020204030204" pitchFamily="34" charset="0"/>
            </a:endParaRPr>
          </a:p>
          <a:p>
            <a:pPr lvl="2"/>
            <a:r>
              <a:rPr lang="en-US" sz="1350" dirty="0">
                <a:effectLst/>
                <a:ea typeface="Calibri" panose="020F0502020204030204" pitchFamily="34" charset="0"/>
              </a:rPr>
              <a:t>This entity addresses 988 implementation, marketing and community engagement, financing, data collection, and workforce.</a:t>
            </a:r>
          </a:p>
          <a:p>
            <a:pPr lvl="2"/>
            <a:r>
              <a:rPr lang="en-US" sz="1350" dirty="0">
                <a:effectLst/>
                <a:ea typeface="Calibri" panose="020F0502020204030204" pitchFamily="34" charset="0"/>
              </a:rPr>
              <a:t>This entity oversees 988 workgroups and councils, but its creation does not change existing reporting structures.</a:t>
            </a:r>
          </a:p>
          <a:p>
            <a:pPr lvl="2"/>
            <a:r>
              <a:rPr lang="en-US" sz="1350" dirty="0">
                <a:effectLst/>
                <a:ea typeface="Calibri" panose="020F0502020204030204" pitchFamily="34" charset="0"/>
              </a:rPr>
              <a:t>This entity reports regularly to the 988 Commission. </a:t>
            </a:r>
          </a:p>
          <a:p>
            <a:pPr marL="285750" marR="0" indent="-285750">
              <a:lnSpc>
                <a:spcPct val="107000"/>
              </a:lnSpc>
              <a:spcBef>
                <a:spcPts val="0"/>
              </a:spcBef>
              <a:spcAft>
                <a:spcPts val="0"/>
              </a:spcAft>
              <a:buFont typeface="Wingdings" panose="05000000000000000000" pitchFamily="2" charset="2"/>
              <a:buChar char="§"/>
            </a:pPr>
            <a:endParaRPr lang="en-US" sz="1350" dirty="0">
              <a:effectLst/>
              <a:ea typeface="Calibri" panose="020F0502020204030204" pitchFamily="34" charset="0"/>
            </a:endParaRPr>
          </a:p>
          <a:p>
            <a:pPr marL="285750" indent="-285750">
              <a:lnSpc>
                <a:spcPct val="107000"/>
              </a:lnSpc>
              <a:buFont typeface="Wingdings" panose="05000000000000000000" pitchFamily="2" charset="2"/>
              <a:buChar char="§"/>
            </a:pPr>
            <a:r>
              <a:rPr lang="en-US" sz="1350" b="1" kern="100" dirty="0">
                <a:effectLst/>
                <a:ea typeface="Calibri" panose="020F0502020204030204" pitchFamily="34" charset="0"/>
              </a:rPr>
              <a:t>988 Implementation Workgroup: </a:t>
            </a:r>
            <a:r>
              <a:rPr lang="en-US" sz="1350" dirty="0">
                <a:effectLst/>
                <a:ea typeface="Calibri" panose="020F0502020204030204" pitchFamily="34" charset="0"/>
              </a:rPr>
              <a:t>Establish </a:t>
            </a:r>
            <a:r>
              <a:rPr lang="en-US" sz="1350" b="1" dirty="0">
                <a:effectLst/>
                <a:ea typeface="Calibri" panose="020F0502020204030204" pitchFamily="34" charset="0"/>
              </a:rPr>
              <a:t>an interagency workgroup</a:t>
            </a:r>
            <a:r>
              <a:rPr lang="en-US" sz="1350" dirty="0">
                <a:effectLst/>
                <a:ea typeface="Calibri" panose="020F0502020204030204" pitchFamily="34" charset="0"/>
              </a:rPr>
              <a:t> </a:t>
            </a:r>
            <a:r>
              <a:rPr lang="en-US" sz="1350" b="1" dirty="0">
                <a:effectLst/>
                <a:ea typeface="Calibri" panose="020F0502020204030204" pitchFamily="34" charset="0"/>
              </a:rPr>
              <a:t>on 988 implementation</a:t>
            </a:r>
            <a:r>
              <a:rPr lang="en-US" sz="1350" b="1" dirty="0">
                <a:ea typeface="Calibri" panose="020F0502020204030204" pitchFamily="34" charset="0"/>
              </a:rPr>
              <a:t>.</a:t>
            </a:r>
          </a:p>
          <a:p>
            <a:pPr lvl="2"/>
            <a:r>
              <a:rPr lang="en-US" sz="1350" dirty="0">
                <a:effectLst/>
                <a:ea typeface="Calibri" panose="020F0502020204030204" pitchFamily="34" charset="0"/>
              </a:rPr>
              <a:t>To </a:t>
            </a:r>
            <a:r>
              <a:rPr lang="en-US" sz="1350" b="1" dirty="0">
                <a:effectLst/>
                <a:ea typeface="Calibri" panose="020F0502020204030204" pitchFamily="34" charset="0"/>
              </a:rPr>
              <a:t>ensure full 988 integration within the crisis system</a:t>
            </a:r>
            <a:r>
              <a:rPr lang="en-US" sz="1350" dirty="0">
                <a:effectLst/>
                <a:ea typeface="Calibri" panose="020F0502020204030204" pitchFamily="34" charset="0"/>
              </a:rPr>
              <a:t> so that persons contacting 988 receive the most appropriate service whether from 988 or another service.</a:t>
            </a:r>
          </a:p>
          <a:p>
            <a:pPr lvl="2"/>
            <a:r>
              <a:rPr lang="en-US" sz="1350" dirty="0">
                <a:effectLst/>
                <a:ea typeface="Calibri" panose="020F0502020204030204" pitchFamily="34" charset="0"/>
              </a:rPr>
              <a:t>To pursue a standardized framework and coding definitions for screening, triaging, and reporting behavioral health calls across 988, the Behavioral Health Help Line, the Substance Use Helpline, and PSAPs.**</a:t>
            </a:r>
          </a:p>
          <a:p>
            <a:pPr lvl="2"/>
            <a:r>
              <a:rPr lang="en-US" sz="1350" dirty="0">
                <a:effectLst/>
                <a:ea typeface="Calibri" panose="020F0502020204030204" pitchFamily="34" charset="0"/>
              </a:rPr>
              <a:t>To ensure 988 is able to offer services by </a:t>
            </a:r>
            <a:r>
              <a:rPr lang="en-US" sz="1350" b="1" dirty="0">
                <a:effectLst/>
                <a:ea typeface="Calibri" panose="020F0502020204030204" pitchFamily="34" charset="0"/>
              </a:rPr>
              <a:t>call, text, chat, and video-conference.</a:t>
            </a:r>
            <a:endParaRPr lang="en-US" sz="1350" b="1" dirty="0">
              <a:ea typeface="Calibri" panose="020F0502020204030204" pitchFamily="34" charset="0"/>
            </a:endParaRPr>
          </a:p>
          <a:p>
            <a:pPr lvl="2"/>
            <a:r>
              <a:rPr lang="en-US" sz="1350" dirty="0">
                <a:effectLst/>
                <a:ea typeface="Calibri" panose="020F0502020204030204" pitchFamily="34" charset="0"/>
              </a:rPr>
              <a:t>To </a:t>
            </a:r>
            <a:r>
              <a:rPr lang="en-US" sz="1350" b="1" dirty="0">
                <a:effectLst/>
                <a:ea typeface="Calibri" panose="020F0502020204030204" pitchFamily="34" charset="0"/>
              </a:rPr>
              <a:t>streamline and improve </a:t>
            </a:r>
            <a:r>
              <a:rPr lang="en-US" sz="1350" dirty="0">
                <a:effectLst/>
                <a:ea typeface="Calibri" panose="020F0502020204030204" pitchFamily="34" charset="0"/>
              </a:rPr>
              <a:t>the client experience.</a:t>
            </a:r>
          </a:p>
          <a:p>
            <a:pPr lvl="2"/>
            <a:r>
              <a:rPr lang="en-US" sz="1350" dirty="0">
                <a:effectLst/>
                <a:ea typeface="Calibri" panose="020F0502020204030204" pitchFamily="34" charset="0"/>
              </a:rPr>
              <a:t>To </a:t>
            </a:r>
            <a:r>
              <a:rPr lang="en-US" sz="1350" b="1" dirty="0">
                <a:effectLst/>
                <a:ea typeface="Calibri" panose="020F0502020204030204" pitchFamily="34" charset="0"/>
              </a:rPr>
              <a:t>establish, review, and update</a:t>
            </a:r>
            <a:r>
              <a:rPr lang="en-US" sz="1350" dirty="0">
                <a:effectLst/>
                <a:ea typeface="Calibri" panose="020F0502020204030204" pitchFamily="34" charset="0"/>
              </a:rPr>
              <a:t> </a:t>
            </a:r>
            <a:r>
              <a:rPr lang="en-US" sz="1350" b="1" dirty="0">
                <a:effectLst/>
                <a:ea typeface="Calibri" panose="020F0502020204030204" pitchFamily="34" charset="0"/>
              </a:rPr>
              <a:t>988 quality assessment measures, </a:t>
            </a:r>
            <a:r>
              <a:rPr lang="en-US" sz="1350" dirty="0">
                <a:effectLst/>
                <a:ea typeface="Calibri" panose="020F0502020204030204" pitchFamily="34" charset="0"/>
              </a:rPr>
              <a:t>including through processes to collect, review, and respond to </a:t>
            </a:r>
          </a:p>
          <a:p>
            <a:pPr lvl="3"/>
            <a:r>
              <a:rPr lang="en-US" sz="1350" dirty="0">
                <a:effectLst/>
                <a:ea typeface="Calibri" panose="020F0502020204030204" pitchFamily="34" charset="0"/>
              </a:rPr>
              <a:t>process data, using standardized measures aligned with other crisis responders*, **</a:t>
            </a:r>
          </a:p>
          <a:p>
            <a:pPr lvl="3"/>
            <a:r>
              <a:rPr lang="en-US" sz="1350" dirty="0">
                <a:effectLst/>
                <a:ea typeface="Calibri" panose="020F0502020204030204" pitchFamily="34" charset="0"/>
              </a:rPr>
              <a:t>outcome data, including longer-term outcome data, using standardized measures aligned with other crisis responders*, **</a:t>
            </a:r>
          </a:p>
          <a:p>
            <a:pPr lvl="3"/>
            <a:r>
              <a:rPr lang="en-US" sz="1350" dirty="0">
                <a:effectLst/>
                <a:ea typeface="Calibri" panose="020F0502020204030204" pitchFamily="34" charset="0"/>
              </a:rPr>
              <a:t>consumer feedback, and </a:t>
            </a:r>
          </a:p>
          <a:p>
            <a:pPr lvl="3"/>
            <a:r>
              <a:rPr lang="en-US" sz="1350" dirty="0">
                <a:effectLst/>
                <a:ea typeface="Calibri" panose="020F0502020204030204" pitchFamily="34" charset="0"/>
              </a:rPr>
              <a:t>complaints.</a:t>
            </a:r>
          </a:p>
          <a:p>
            <a:pPr marL="0" lvl="1" indent="0">
              <a:buNone/>
            </a:pPr>
            <a:endParaRPr lang="en-US" sz="800" dirty="0"/>
          </a:p>
          <a:p>
            <a:pPr marL="0" marR="0">
              <a:spcBef>
                <a:spcPts val="0"/>
              </a:spcBef>
            </a:pPr>
            <a:r>
              <a:rPr lang="en-US" sz="800" kern="100" dirty="0">
                <a:effectLst/>
                <a:ea typeface="Calibri" panose="020F0502020204030204" pitchFamily="34" charset="0"/>
              </a:rPr>
              <a:t>*We note that a similar recommendation appears in the </a:t>
            </a:r>
            <a:r>
              <a:rPr lang="en-US" sz="800" i="1" kern="100" dirty="0">
                <a:effectLst/>
                <a:ea typeface="Calibri" panose="020F0502020204030204" pitchFamily="34" charset="0"/>
              </a:rPr>
              <a:t>Crisis Services in the Commonwealth</a:t>
            </a:r>
            <a:r>
              <a:rPr lang="en-US" sz="800" kern="100" dirty="0">
                <a:effectLst/>
                <a:ea typeface="Calibri" panose="020F0502020204030204" pitchFamily="34" charset="0"/>
              </a:rPr>
              <a:t> Report of the Community Policing and Behavioral Health Advisory Council.</a:t>
            </a:r>
          </a:p>
          <a:p>
            <a:pPr marL="0" marR="0">
              <a:spcBef>
                <a:spcPts val="0"/>
              </a:spcBef>
            </a:pPr>
            <a:r>
              <a:rPr lang="en-US" sz="800" kern="100" dirty="0">
                <a:effectLst/>
                <a:ea typeface="Calibri" panose="020F0502020204030204" pitchFamily="34" charset="0"/>
              </a:rPr>
              <a:t>**We note that a similar recommendation appears in the </a:t>
            </a:r>
            <a:r>
              <a:rPr lang="en-US" sz="800" i="1" kern="100" dirty="0">
                <a:effectLst/>
                <a:ea typeface="Calibri" panose="020F0502020204030204" pitchFamily="34" charset="0"/>
              </a:rPr>
              <a:t>Massachusetts 911 Call Study: Assessing the Potential to Divert Behavioral Health Calls to Alternative Responses</a:t>
            </a:r>
            <a:r>
              <a:rPr lang="en-US" sz="800" kern="100" dirty="0">
                <a:effectLst/>
                <a:ea typeface="Calibri" panose="020F0502020204030204" pitchFamily="34" charset="0"/>
              </a:rPr>
              <a:t> Report of EOHHS and EOPSS.  </a:t>
            </a:r>
          </a:p>
        </p:txBody>
      </p:sp>
      <p:sp>
        <p:nvSpPr>
          <p:cNvPr id="2" name="Title 1"/>
          <p:cNvSpPr>
            <a:spLocks noGrp="1"/>
          </p:cNvSpPr>
          <p:nvPr>
            <p:ph type="title"/>
          </p:nvPr>
        </p:nvSpPr>
        <p:spPr>
          <a:xfrm>
            <a:off x="173736" y="218694"/>
            <a:ext cx="8763000" cy="292388"/>
          </a:xfrm>
        </p:spPr>
        <p:txBody>
          <a:bodyPr/>
          <a:lstStyle/>
          <a:p>
            <a:r>
              <a:rPr lang="en-US">
                <a:latin typeface="Arial"/>
                <a:cs typeface="Arial"/>
              </a:rPr>
              <a:t>Appendix: Recommendations submitted by MAMH to the Commission (1/3)</a:t>
            </a:r>
          </a:p>
        </p:txBody>
      </p:sp>
    </p:spTree>
    <p:extLst>
      <p:ext uri="{BB962C8B-B14F-4D97-AF65-F5344CB8AC3E}">
        <p14:creationId xmlns:p14="http://schemas.microsoft.com/office/powerpoint/2010/main" val="908331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533400"/>
            <a:ext cx="8610600" cy="53088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2"/>
            <a:r>
              <a:rPr lang="en-US" dirty="0">
                <a:effectLst/>
                <a:ea typeface="Calibri" panose="020F0502020204030204" pitchFamily="34" charset="0"/>
              </a:rPr>
              <a:t>To work towards establishing cross-system data collection requirements/standards to assess and inform the capacity and performance of crisis services, including a statewide BH crisis dashboard that is public-facing and integrates 988, BHHL, MCI, hospital, and co-response data.*</a:t>
            </a:r>
          </a:p>
          <a:p>
            <a:pPr lvl="2"/>
            <a:r>
              <a:rPr lang="en-US" dirty="0">
                <a:effectLst/>
                <a:ea typeface="Calibri" panose="020F0502020204030204" pitchFamily="34" charset="0"/>
              </a:rPr>
              <a:t>To review and update </a:t>
            </a:r>
            <a:r>
              <a:rPr lang="en-US" b="1" dirty="0">
                <a:effectLst/>
                <a:ea typeface="Calibri" panose="020F0502020204030204" pitchFamily="34" charset="0"/>
              </a:rPr>
              <a:t>training requirements</a:t>
            </a:r>
            <a:r>
              <a:rPr lang="en-US" dirty="0">
                <a:effectLst/>
                <a:ea typeface="Calibri" panose="020F0502020204030204" pitchFamily="34" charset="0"/>
              </a:rPr>
              <a:t> for the 988 workforce, in conjunction with other state agencies providing crisis services and with the participation of people with lived experience.** Training should address:</a:t>
            </a:r>
          </a:p>
          <a:p>
            <a:pPr lvl="3"/>
            <a:r>
              <a:rPr lang="en-US" dirty="0">
                <a:effectLst/>
                <a:ea typeface="Calibri" panose="020F0502020204030204" pitchFamily="34" charset="0"/>
              </a:rPr>
              <a:t>cultural competence;</a:t>
            </a:r>
          </a:p>
          <a:p>
            <a:pPr lvl="3"/>
            <a:r>
              <a:rPr lang="en-US" dirty="0">
                <a:effectLst/>
                <a:ea typeface="Calibri" panose="020F0502020204030204" pitchFamily="34" charset="0"/>
              </a:rPr>
              <a:t>issues of gender identity and sexual orientation; </a:t>
            </a:r>
          </a:p>
          <a:p>
            <a:pPr lvl="3"/>
            <a:r>
              <a:rPr lang="en-US" dirty="0">
                <a:effectLst/>
                <a:ea typeface="Calibri" panose="020F0502020204030204" pitchFamily="34" charset="0"/>
              </a:rPr>
              <a:t>implicit bias and other BIPOC issues; </a:t>
            </a:r>
          </a:p>
          <a:p>
            <a:pPr lvl="3"/>
            <a:r>
              <a:rPr lang="en-US" dirty="0">
                <a:effectLst/>
                <a:ea typeface="Calibri" panose="020F0502020204030204" pitchFamily="34" charset="0"/>
              </a:rPr>
              <a:t>developmentally appropriate responses to different age callers; </a:t>
            </a:r>
          </a:p>
          <a:p>
            <a:pPr lvl="3"/>
            <a:r>
              <a:rPr lang="en-US" dirty="0">
                <a:effectLst/>
                <a:ea typeface="Calibri" panose="020F0502020204030204" pitchFamily="34" charset="0"/>
              </a:rPr>
              <a:t>youth, adolescent, young adult, adult, and older adult behavioral health issues and family support; and </a:t>
            </a:r>
          </a:p>
          <a:p>
            <a:pPr lvl="3"/>
            <a:r>
              <a:rPr lang="en-US" dirty="0">
                <a:effectLst/>
                <a:ea typeface="Calibri" panose="020F0502020204030204" pitchFamily="34" charset="0"/>
              </a:rPr>
              <a:t>how to serve people with diverse behavioral health disabilities, particularly as such persons face situations which may not involve potential for suicidal.</a:t>
            </a:r>
          </a:p>
          <a:p>
            <a:pPr lvl="2"/>
            <a:r>
              <a:rPr lang="en-US" dirty="0">
                <a:effectLst/>
                <a:ea typeface="Calibri" panose="020F0502020204030204" pitchFamily="34" charset="0"/>
              </a:rPr>
              <a:t>To improve the </a:t>
            </a:r>
            <a:r>
              <a:rPr lang="en-US" b="1" dirty="0">
                <a:effectLst/>
                <a:ea typeface="Calibri" panose="020F0502020204030204" pitchFamily="34" charset="0"/>
              </a:rPr>
              <a:t>service directory</a:t>
            </a:r>
            <a:r>
              <a:rPr lang="en-US" dirty="0">
                <a:effectLst/>
                <a:ea typeface="Calibri" panose="020F0502020204030204" pitchFamily="34" charset="0"/>
              </a:rPr>
              <a:t> supporting 988. </a:t>
            </a:r>
          </a:p>
          <a:p>
            <a:pPr lvl="2"/>
            <a:r>
              <a:rPr lang="en-US" dirty="0">
                <a:effectLst/>
                <a:ea typeface="Calibri" panose="020F0502020204030204" pitchFamily="34" charset="0"/>
              </a:rPr>
              <a:t>To establish a process to </a:t>
            </a:r>
            <a:r>
              <a:rPr lang="en-US" b="1" dirty="0">
                <a:effectLst/>
                <a:ea typeface="Calibri" panose="020F0502020204030204" pitchFamily="34" charset="0"/>
              </a:rPr>
              <a:t>review cases of police dispatch</a:t>
            </a:r>
            <a:r>
              <a:rPr lang="en-US" dirty="0">
                <a:effectLst/>
                <a:ea typeface="Calibri" panose="020F0502020204030204" pitchFamily="34" charset="0"/>
              </a:rPr>
              <a:t> to persons contacting 988, to ensure that dispatch is occurring only when necessary and appropriate.</a:t>
            </a:r>
          </a:p>
          <a:p>
            <a:pPr lvl="2"/>
            <a:r>
              <a:rPr lang="en-US" dirty="0">
                <a:effectLst/>
                <a:ea typeface="Calibri" panose="020F0502020204030204" pitchFamily="34" charset="0"/>
              </a:rPr>
              <a:t>To monitor and ensure </a:t>
            </a:r>
            <a:r>
              <a:rPr lang="en-US" b="1" dirty="0">
                <a:effectLst/>
                <a:ea typeface="Calibri" panose="020F0502020204030204" pitchFamily="34" charset="0"/>
              </a:rPr>
              <a:t>988 system alignment with national guidelines</a:t>
            </a:r>
            <a:r>
              <a:rPr lang="en-US" dirty="0">
                <a:effectLst/>
                <a:ea typeface="Calibri" panose="020F0502020204030204" pitchFamily="34" charset="0"/>
              </a:rPr>
              <a:t>, including those of SAMHSA, National Association of State Mental Health Program Directors, and Technical Assistance Center TAC, including planning to integrate the three pillars of 988 (someone to call, someone to respond, safe place to go).</a:t>
            </a:r>
          </a:p>
          <a:p>
            <a:pPr marL="0" marR="0">
              <a:lnSpc>
                <a:spcPct val="107000"/>
              </a:lnSpc>
              <a:spcBef>
                <a:spcPts val="0"/>
              </a:spcBef>
              <a:spcAft>
                <a:spcPts val="0"/>
              </a:spcAft>
            </a:pPr>
            <a:r>
              <a:rPr lang="en-US" kern="100" dirty="0">
                <a:effectLst/>
                <a:ea typeface="Calibri" panose="020F0502020204030204" pitchFamily="34" charset="0"/>
              </a:rPr>
              <a:t> </a:t>
            </a:r>
          </a:p>
          <a:p>
            <a:pPr marL="0" marR="0">
              <a:spcBef>
                <a:spcPts val="0"/>
              </a:spcBef>
            </a:pPr>
            <a:r>
              <a:rPr lang="en-US" sz="800" kern="100" dirty="0">
                <a:effectLst/>
                <a:ea typeface="Calibri" panose="020F0502020204030204" pitchFamily="34" charset="0"/>
              </a:rPr>
              <a:t>*We note that a similar recommendation appears in the </a:t>
            </a:r>
            <a:r>
              <a:rPr lang="en-US" sz="800" i="1" kern="100" dirty="0">
                <a:effectLst/>
                <a:ea typeface="Calibri" panose="020F0502020204030204" pitchFamily="34" charset="0"/>
              </a:rPr>
              <a:t>Crisis Services in the Commonwealth</a:t>
            </a:r>
            <a:r>
              <a:rPr lang="en-US" sz="800" kern="100" dirty="0">
                <a:effectLst/>
                <a:ea typeface="Calibri" panose="020F0502020204030204" pitchFamily="34" charset="0"/>
              </a:rPr>
              <a:t> Report of the Community Policing and Behavioral Health Advisory Council.</a:t>
            </a:r>
          </a:p>
          <a:p>
            <a:pPr marL="0" marR="0">
              <a:spcBef>
                <a:spcPts val="0"/>
              </a:spcBef>
            </a:pPr>
            <a:r>
              <a:rPr lang="en-US" sz="800" kern="100" dirty="0">
                <a:effectLst/>
                <a:ea typeface="Calibri" panose="020F0502020204030204" pitchFamily="34" charset="0"/>
              </a:rPr>
              <a:t>**We note that a similar recommendation appears in the </a:t>
            </a:r>
            <a:r>
              <a:rPr lang="en-US" sz="800" i="1" kern="100" dirty="0">
                <a:effectLst/>
                <a:ea typeface="Calibri" panose="020F0502020204030204" pitchFamily="34" charset="0"/>
              </a:rPr>
              <a:t>Massachusetts 911 Call Study: Assessing the Potential to Divert Behavioral Health Calls to Alternative Responses</a:t>
            </a:r>
            <a:r>
              <a:rPr lang="en-US" sz="800" kern="100" dirty="0">
                <a:effectLst/>
                <a:ea typeface="Calibri" panose="020F0502020204030204" pitchFamily="34" charset="0"/>
              </a:rPr>
              <a:t> Report of EOHHS and EOPSS.  </a:t>
            </a:r>
          </a:p>
        </p:txBody>
      </p:sp>
      <p:sp>
        <p:nvSpPr>
          <p:cNvPr id="2" name="Title 1"/>
          <p:cNvSpPr>
            <a:spLocks noGrp="1"/>
          </p:cNvSpPr>
          <p:nvPr>
            <p:ph type="title"/>
          </p:nvPr>
        </p:nvSpPr>
        <p:spPr>
          <a:xfrm>
            <a:off x="173736" y="218694"/>
            <a:ext cx="8763000" cy="292388"/>
          </a:xfrm>
        </p:spPr>
        <p:txBody>
          <a:bodyPr/>
          <a:lstStyle/>
          <a:p>
            <a:r>
              <a:rPr lang="en-US">
                <a:latin typeface="Arial"/>
                <a:cs typeface="Arial"/>
              </a:rPr>
              <a:t>Appendix: Recommendations submitted by MAMH to the Commission </a:t>
            </a:r>
            <a:r>
              <a:rPr lang="en-US" sz="1100">
                <a:latin typeface="Arial"/>
                <a:cs typeface="Arial"/>
              </a:rPr>
              <a:t> </a:t>
            </a:r>
            <a:r>
              <a:rPr lang="en-US">
                <a:latin typeface="Arial"/>
                <a:cs typeface="Arial"/>
              </a:rPr>
              <a:t> (2/3)</a:t>
            </a:r>
          </a:p>
        </p:txBody>
      </p:sp>
    </p:spTree>
    <p:extLst>
      <p:ext uri="{BB962C8B-B14F-4D97-AF65-F5344CB8AC3E}">
        <p14:creationId xmlns:p14="http://schemas.microsoft.com/office/powerpoint/2010/main" val="832404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533400"/>
            <a:ext cx="8610600" cy="6198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sz="1300" b="1" kern="100" dirty="0">
                <a:effectLst/>
                <a:ea typeface="Calibri" panose="020F0502020204030204" pitchFamily="34" charset="0"/>
              </a:rPr>
              <a:t>Marketing and Community Engagement</a:t>
            </a:r>
            <a:endParaRPr lang="en-US" sz="1300" b="1" kern="100" dirty="0">
              <a:ea typeface="Calibri" panose="020F0502020204030204" pitchFamily="34" charset="0"/>
            </a:endParaRPr>
          </a:p>
          <a:p>
            <a:pPr lvl="1"/>
            <a:r>
              <a:rPr lang="en-US" sz="1300" dirty="0">
                <a:effectLst/>
                <a:ea typeface="Calibri" panose="020F0502020204030204" pitchFamily="34" charset="0"/>
              </a:rPr>
              <a:t>Establish </a:t>
            </a:r>
            <a:r>
              <a:rPr lang="en-US" sz="1300" b="1" dirty="0">
                <a:effectLst/>
                <a:ea typeface="Calibri" panose="020F0502020204030204" pitchFamily="34" charset="0"/>
              </a:rPr>
              <a:t>an interagency workgroup</a:t>
            </a:r>
            <a:r>
              <a:rPr lang="en-US" sz="1300" dirty="0">
                <a:effectLst/>
                <a:ea typeface="Calibri" panose="020F0502020204030204" pitchFamily="34" charset="0"/>
              </a:rPr>
              <a:t> </a:t>
            </a:r>
            <a:r>
              <a:rPr lang="en-US" sz="1300" b="1" dirty="0">
                <a:effectLst/>
                <a:ea typeface="Calibri" panose="020F0502020204030204" pitchFamily="34" charset="0"/>
              </a:rPr>
              <a:t>on marketing and community engagement</a:t>
            </a:r>
            <a:endParaRPr lang="en-US" sz="1300" b="1" dirty="0">
              <a:ea typeface="Calibri" panose="020F0502020204030204" pitchFamily="34" charset="0"/>
            </a:endParaRPr>
          </a:p>
          <a:p>
            <a:pPr lvl="2"/>
            <a:r>
              <a:rPr lang="en-US" sz="1300" dirty="0">
                <a:effectLst/>
                <a:ea typeface="Calibri" panose="020F0502020204030204" pitchFamily="34" charset="0"/>
              </a:rPr>
              <a:t>To develop an evaluation plan for consumer feedback, including from persons who decline to use 988 services, and identify gaps or opportunities for quality improvement.</a:t>
            </a:r>
          </a:p>
          <a:p>
            <a:pPr lvl="2"/>
            <a:r>
              <a:rPr lang="en-US" sz="1300" dirty="0">
                <a:effectLst/>
                <a:ea typeface="Calibri" panose="020F0502020204030204" pitchFamily="34" charset="0"/>
              </a:rPr>
              <a:t>To review the 2023 evaluation of the 988 marketing plan. </a:t>
            </a:r>
          </a:p>
          <a:p>
            <a:pPr lvl="2"/>
            <a:r>
              <a:rPr lang="en-US" sz="1300" dirty="0">
                <a:effectLst/>
                <a:ea typeface="Calibri" panose="020F0502020204030204" pitchFamily="34" charset="0"/>
              </a:rPr>
              <a:t>To make recommendations regarding efforts to reach communities most in need.</a:t>
            </a:r>
          </a:p>
          <a:p>
            <a:pPr lvl="2"/>
            <a:r>
              <a:rPr lang="en-US" sz="1300" dirty="0">
                <a:effectLst/>
                <a:ea typeface="Calibri" panose="020F0502020204030204" pitchFamily="34" charset="0"/>
              </a:rPr>
              <a:t>To make recommendations regarding non-suicide related calls to 988.</a:t>
            </a:r>
          </a:p>
          <a:p>
            <a:pPr lvl="1"/>
            <a:r>
              <a:rPr lang="en-US" sz="1300" b="1" dirty="0">
                <a:effectLst/>
                <a:ea typeface="Calibri" panose="020F0502020204030204" pitchFamily="34" charset="0"/>
              </a:rPr>
              <a:t>Establish a consumer advisory council</a:t>
            </a:r>
            <a:r>
              <a:rPr lang="en-US" sz="1300" dirty="0">
                <a:effectLst/>
                <a:ea typeface="Calibri" panose="020F0502020204030204" pitchFamily="34" charset="0"/>
              </a:rPr>
              <a:t> to advise on marketing and community engagement.</a:t>
            </a:r>
          </a:p>
          <a:p>
            <a:pPr lvl="2"/>
            <a:r>
              <a:rPr lang="en-US" sz="1300" dirty="0">
                <a:effectLst/>
                <a:ea typeface="Calibri" panose="020F0502020204030204" pitchFamily="34" charset="0"/>
              </a:rPr>
              <a:t>The council includes representation of people: from BIPOC communities; from historically underserved or marginalized communities; who identify as LGBTQ; with lived experience of behavioral health conditions; who work in the positions being addressed by the workgroup; and who work in the position of a certified peer support specialist. </a:t>
            </a:r>
          </a:p>
          <a:p>
            <a:pPr lvl="2"/>
            <a:r>
              <a:rPr lang="en-US" sz="1300" dirty="0">
                <a:effectLst/>
                <a:ea typeface="Calibri" panose="020F0502020204030204" pitchFamily="34" charset="0"/>
              </a:rPr>
              <a:t>A single council member may not fill the requirement for more than one of these specially designated categories.</a:t>
            </a:r>
          </a:p>
          <a:p>
            <a:pPr lvl="2"/>
            <a:r>
              <a:rPr lang="en-US" sz="1300" dirty="0">
                <a:effectLst/>
                <a:ea typeface="Calibri" panose="020F0502020204030204" pitchFamily="34" charset="0"/>
              </a:rPr>
              <a:t>Representation on the council should also include both persons who have experienced crisis related to suicide and persons who have experienced other types of crises.</a:t>
            </a:r>
          </a:p>
          <a:p>
            <a:pPr marL="0" marR="0">
              <a:lnSpc>
                <a:spcPct val="107000"/>
              </a:lnSpc>
              <a:spcBef>
                <a:spcPts val="0"/>
              </a:spcBef>
              <a:spcAft>
                <a:spcPts val="0"/>
              </a:spcAft>
            </a:pPr>
            <a:r>
              <a:rPr lang="en-US" sz="1300" b="1" kern="100" dirty="0">
                <a:effectLst/>
                <a:ea typeface="Calibri" panose="020F0502020204030204" pitchFamily="34" charset="0"/>
              </a:rPr>
              <a:t> </a:t>
            </a:r>
            <a:endParaRPr lang="en-US" sz="1300" kern="100" dirty="0">
              <a:effectLst/>
              <a:ea typeface="Calibri" panose="020F0502020204030204" pitchFamily="34" charset="0"/>
            </a:endParaRPr>
          </a:p>
          <a:p>
            <a:pPr marL="0" marR="0">
              <a:lnSpc>
                <a:spcPct val="107000"/>
              </a:lnSpc>
              <a:spcBef>
                <a:spcPts val="0"/>
              </a:spcBef>
              <a:spcAft>
                <a:spcPts val="0"/>
              </a:spcAft>
            </a:pPr>
            <a:r>
              <a:rPr lang="en-US" sz="1300" b="1" kern="100" dirty="0">
                <a:effectLst/>
                <a:ea typeface="Calibri" panose="020F0502020204030204" pitchFamily="34" charset="0"/>
              </a:rPr>
              <a:t>Financing</a:t>
            </a:r>
            <a:endParaRPr lang="en-US" sz="1300" kern="100" dirty="0">
              <a:effectLst/>
              <a:ea typeface="Calibri" panose="020F0502020204030204" pitchFamily="34" charset="0"/>
            </a:endParaRPr>
          </a:p>
          <a:p>
            <a:pPr lvl="1"/>
            <a:r>
              <a:rPr lang="en-US" sz="1300" dirty="0">
                <a:effectLst/>
                <a:ea typeface="Calibri" panose="020F0502020204030204" pitchFamily="34" charset="0"/>
              </a:rPr>
              <a:t>Establish an </a:t>
            </a:r>
            <a:r>
              <a:rPr lang="en-US" sz="1300" b="1" dirty="0">
                <a:effectLst/>
                <a:ea typeface="Calibri" panose="020F0502020204030204" pitchFamily="34" charset="0"/>
              </a:rPr>
              <a:t>interagency workgroup on financing</a:t>
            </a:r>
            <a:r>
              <a:rPr lang="en-US" sz="1300" dirty="0">
                <a:effectLst/>
                <a:ea typeface="Calibri" panose="020F0502020204030204" pitchFamily="34" charset="0"/>
              </a:rPr>
              <a:t> </a:t>
            </a:r>
            <a:r>
              <a:rPr lang="en-US" sz="1300" b="1" dirty="0">
                <a:effectLst/>
                <a:ea typeface="Calibri" panose="020F0502020204030204" pitchFamily="34" charset="0"/>
              </a:rPr>
              <a:t>of 988</a:t>
            </a:r>
            <a:endParaRPr lang="en-US" sz="1300" b="1" dirty="0">
              <a:ea typeface="Calibri" panose="020F0502020204030204" pitchFamily="34" charset="0"/>
            </a:endParaRPr>
          </a:p>
          <a:p>
            <a:pPr lvl="2"/>
            <a:r>
              <a:rPr lang="en-US" sz="1300" dirty="0">
                <a:effectLst/>
                <a:ea typeface="Calibri" panose="020F0502020204030204" pitchFamily="34" charset="0"/>
              </a:rPr>
              <a:t>To identify and report on one-time, ongoing, and potential </a:t>
            </a:r>
            <a:r>
              <a:rPr lang="en-US" sz="1300" b="1" dirty="0">
                <a:effectLst/>
                <a:ea typeface="Calibri" panose="020F0502020204030204" pitchFamily="34" charset="0"/>
              </a:rPr>
              <a:t>costs </a:t>
            </a:r>
            <a:r>
              <a:rPr lang="en-US" sz="1300" dirty="0">
                <a:effectLst/>
                <a:ea typeface="Calibri" panose="020F0502020204030204" pitchFamily="34" charset="0"/>
              </a:rPr>
              <a:t>associated with the 988 service system and its long-term sustainability.</a:t>
            </a:r>
          </a:p>
          <a:p>
            <a:pPr lvl="2"/>
            <a:r>
              <a:rPr lang="en-US" sz="1300" dirty="0">
                <a:effectLst/>
                <a:ea typeface="Calibri" panose="020F0502020204030204" pitchFamily="34" charset="0"/>
              </a:rPr>
              <a:t>To identify and report on current and potential </a:t>
            </a:r>
            <a:r>
              <a:rPr lang="en-US" sz="1300" b="1" dirty="0">
                <a:effectLst/>
                <a:ea typeface="Calibri" panose="020F0502020204030204" pitchFamily="34" charset="0"/>
              </a:rPr>
              <a:t>funding sources for the 988 service system</a:t>
            </a:r>
            <a:r>
              <a:rPr lang="en-US" sz="1300" dirty="0">
                <a:effectLst/>
                <a:ea typeface="Calibri" panose="020F0502020204030204" pitchFamily="34" charset="0"/>
              </a:rPr>
              <a:t>, including but not limited to a telephony tax, including through review of other states’ models for funding and an analysis of what might constitute an appropriate telephonic tax and how the funds from such a tax would be used.</a:t>
            </a:r>
          </a:p>
          <a:p>
            <a:pPr lvl="2"/>
            <a:r>
              <a:rPr lang="en-US" sz="1300" dirty="0">
                <a:effectLst/>
                <a:ea typeface="Calibri" panose="020F0502020204030204" pitchFamily="34" charset="0"/>
              </a:rPr>
              <a:t>To evaluate funding of other MA crisis and service lines to inform funding decisions regarding 988.</a:t>
            </a:r>
          </a:p>
          <a:p>
            <a:pPr lvl="2"/>
            <a:r>
              <a:rPr lang="en-US" sz="1300" dirty="0">
                <a:effectLst/>
                <a:ea typeface="Calibri" panose="020F0502020204030204" pitchFamily="34" charset="0"/>
              </a:rPr>
              <a:t>To evaluate potential means to achieve </a:t>
            </a:r>
            <a:r>
              <a:rPr lang="en-US" sz="1300" b="1" dirty="0">
                <a:effectLst/>
                <a:ea typeface="Calibri" panose="020F0502020204030204" pitchFamily="34" charset="0"/>
              </a:rPr>
              <a:t>fiscal efficiency</a:t>
            </a:r>
            <a:r>
              <a:rPr lang="en-US" sz="1300" dirty="0">
                <a:effectLst/>
                <a:ea typeface="Calibri" panose="020F0502020204030204" pitchFamily="34" charset="0"/>
              </a:rPr>
              <a:t>, such as by streamlining any aspects of the 988 Suicide and Crisis Lifeline with any aspects of other call support and service lines.</a:t>
            </a:r>
          </a:p>
          <a:p>
            <a:pPr marL="0" lvl="1" indent="0">
              <a:buNone/>
            </a:pPr>
            <a:endParaRPr lang="en-US" dirty="0"/>
          </a:p>
          <a:p>
            <a:pPr marL="0" marR="0">
              <a:spcBef>
                <a:spcPts val="0"/>
              </a:spcBef>
            </a:pPr>
            <a:r>
              <a:rPr lang="en-US" sz="800" kern="100" dirty="0">
                <a:effectLst/>
                <a:ea typeface="Calibri" panose="020F0502020204030204" pitchFamily="34" charset="0"/>
              </a:rPr>
              <a:t>*We note that a similar recommendation appears in the </a:t>
            </a:r>
            <a:r>
              <a:rPr lang="en-US" sz="800" i="1" kern="100" dirty="0">
                <a:effectLst/>
                <a:ea typeface="Calibri" panose="020F0502020204030204" pitchFamily="34" charset="0"/>
              </a:rPr>
              <a:t>Crisis Services in the Commonwealth</a:t>
            </a:r>
            <a:r>
              <a:rPr lang="en-US" sz="800" kern="100" dirty="0">
                <a:effectLst/>
                <a:ea typeface="Calibri" panose="020F0502020204030204" pitchFamily="34" charset="0"/>
              </a:rPr>
              <a:t> Report of the Community Policing and Behavioral Health Advisory Council.</a:t>
            </a:r>
          </a:p>
          <a:p>
            <a:pPr marL="0" marR="0">
              <a:spcBef>
                <a:spcPts val="0"/>
              </a:spcBef>
            </a:pPr>
            <a:r>
              <a:rPr lang="en-US" sz="800" kern="100" dirty="0">
                <a:effectLst/>
                <a:ea typeface="Calibri" panose="020F0502020204030204" pitchFamily="34" charset="0"/>
              </a:rPr>
              <a:t>**We note that a similar recommendation appears in the </a:t>
            </a:r>
            <a:r>
              <a:rPr lang="en-US" sz="800" i="1" kern="100" dirty="0">
                <a:effectLst/>
                <a:ea typeface="Calibri" panose="020F0502020204030204" pitchFamily="34" charset="0"/>
              </a:rPr>
              <a:t>Massachusetts 911 Call Study: Assessing the Potential to Divert Behavioral Health Calls to Alternative Responses</a:t>
            </a:r>
            <a:r>
              <a:rPr lang="en-US" sz="800" kern="100" dirty="0">
                <a:effectLst/>
                <a:ea typeface="Calibri" panose="020F0502020204030204" pitchFamily="34" charset="0"/>
              </a:rPr>
              <a:t> Report of EOHHS and EOPSS.  </a:t>
            </a:r>
          </a:p>
        </p:txBody>
      </p:sp>
      <p:sp>
        <p:nvSpPr>
          <p:cNvPr id="2" name="Title 1"/>
          <p:cNvSpPr>
            <a:spLocks noGrp="1"/>
          </p:cNvSpPr>
          <p:nvPr>
            <p:ph type="title"/>
          </p:nvPr>
        </p:nvSpPr>
        <p:spPr>
          <a:xfrm>
            <a:off x="173736" y="218694"/>
            <a:ext cx="8763000" cy="292388"/>
          </a:xfrm>
        </p:spPr>
        <p:txBody>
          <a:bodyPr/>
          <a:lstStyle/>
          <a:p>
            <a:r>
              <a:rPr lang="en-US">
                <a:latin typeface="Arial"/>
                <a:cs typeface="Arial"/>
              </a:rPr>
              <a:t>Appendix: Recommendations submitted by MAMH to the Commission  (3/3)</a:t>
            </a:r>
          </a:p>
        </p:txBody>
      </p:sp>
    </p:spTree>
    <p:extLst>
      <p:ext uri="{BB962C8B-B14F-4D97-AF65-F5344CB8AC3E}">
        <p14:creationId xmlns:p14="http://schemas.microsoft.com/office/powerpoint/2010/main" val="313943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extLst>
              <p:ext uri="{D42A27DB-BD31-4B8C-83A1-F6EECF244321}">
                <p14:modId xmlns:p14="http://schemas.microsoft.com/office/powerpoint/2010/main" val="223792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75006" y="600456"/>
            <a:ext cx="8229600" cy="60016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i="0" dirty="0">
                <a:solidFill>
                  <a:srgbClr val="141414"/>
                </a:solidFill>
                <a:effectLst/>
              </a:rPr>
              <a:t>Legal Authority: </a:t>
            </a:r>
            <a:r>
              <a:rPr lang="en-US" b="1" i="1" dirty="0">
                <a:solidFill>
                  <a:srgbClr val="141414"/>
                </a:solidFill>
                <a:effectLst/>
              </a:rPr>
              <a:t>Chapter 177 of the Acts of 2022</a:t>
            </a:r>
            <a:endParaRPr lang="en-US" b="1" i="0" dirty="0">
              <a:solidFill>
                <a:srgbClr val="141414"/>
              </a:solidFill>
              <a:effectLst/>
            </a:endParaRPr>
          </a:p>
          <a:p>
            <a:br>
              <a:rPr lang="en-US" dirty="0"/>
            </a:br>
            <a:r>
              <a:rPr lang="en-US" b="1" i="0" dirty="0">
                <a:solidFill>
                  <a:srgbClr val="141414"/>
                </a:solidFill>
                <a:effectLst/>
              </a:rPr>
              <a:t>Summary</a:t>
            </a:r>
          </a:p>
          <a:p>
            <a:pPr algn="l"/>
            <a:r>
              <a:rPr lang="en-US" b="0" i="0" dirty="0">
                <a:solidFill>
                  <a:srgbClr val="141414"/>
                </a:solidFill>
                <a:effectLst/>
              </a:rPr>
              <a:t>(1)  There shall be a state 988 commission within the executive office of health and human services to provide ongoing strategic oversight and guidance in all matters regarding 988 service in the commonwealth.</a:t>
            </a:r>
          </a:p>
          <a:p>
            <a:pPr algn="l"/>
            <a:r>
              <a:rPr lang="en-US" b="0" i="0" dirty="0">
                <a:solidFill>
                  <a:srgbClr val="141414"/>
                </a:solidFill>
                <a:effectLst/>
              </a:rPr>
              <a:t>(2)  The commission shall review national guidelines and best practices and make recommendations for implementation of a statewide 988 suicide prevention and behavioral health crisis system, including any legislative or regulatory changes that may be necessary for 988 implementation and recommendations for funding that may include the establishment of user fees. The commission shall also advise on promoting the 988 number including, but not limited to, recommendations for including information about calling 988 on student identification cards and on signage in locations where there have been known suicide attempts.</a:t>
            </a:r>
          </a:p>
          <a:p>
            <a:pPr algn="l"/>
            <a:r>
              <a:rPr lang="en-US" b="0" i="0" dirty="0">
                <a:solidFill>
                  <a:srgbClr val="141414"/>
                </a:solidFill>
                <a:effectLst/>
              </a:rPr>
              <a:t>(3)  The commission shall consist of:</a:t>
            </a:r>
          </a:p>
          <a:p>
            <a:pPr algn="l">
              <a:buFont typeface="Arial" panose="020B0604020202020204" pitchFamily="34" charset="0"/>
              <a:buChar char="•"/>
            </a:pPr>
            <a:r>
              <a:rPr lang="en-US" b="0" i="0" dirty="0">
                <a:solidFill>
                  <a:srgbClr val="141414"/>
                </a:solidFill>
                <a:effectLst/>
              </a:rPr>
              <a:t> The secretary of health and human services or the secretary’s designee, who shall serve as chair;</a:t>
            </a:r>
          </a:p>
          <a:p>
            <a:pPr algn="l">
              <a:buFont typeface="Arial" panose="020B0604020202020204" pitchFamily="34" charset="0"/>
              <a:buChar char="•"/>
            </a:pPr>
            <a:r>
              <a:rPr lang="en-US" b="0" i="0" dirty="0">
                <a:solidFill>
                  <a:srgbClr val="141414"/>
                </a:solidFill>
                <a:effectLst/>
              </a:rPr>
              <a:t> The secretary of public safety and security or the secretary’s designee;</a:t>
            </a:r>
          </a:p>
          <a:p>
            <a:pPr algn="l">
              <a:buFont typeface="Arial" panose="020B0604020202020204" pitchFamily="34" charset="0"/>
              <a:buChar char="•"/>
            </a:pPr>
            <a:r>
              <a:rPr lang="en-US" b="0" i="0" dirty="0">
                <a:solidFill>
                  <a:srgbClr val="141414"/>
                </a:solidFill>
                <a:effectLst/>
              </a:rPr>
              <a:t> The commissioner of mental health or the commissioner’s designee;</a:t>
            </a:r>
          </a:p>
          <a:p>
            <a:pPr algn="l">
              <a:buFont typeface="Arial" panose="020B0604020202020204" pitchFamily="34" charset="0"/>
              <a:buChar char="•"/>
            </a:pPr>
            <a:r>
              <a:rPr lang="en-US" b="0" i="0" dirty="0">
                <a:solidFill>
                  <a:srgbClr val="141414"/>
                </a:solidFill>
                <a:effectLst/>
              </a:rPr>
              <a:t> The commissioner of public health or the commissioner’s designee;</a:t>
            </a:r>
          </a:p>
          <a:p>
            <a:pPr algn="l">
              <a:buFont typeface="Arial" panose="020B0604020202020204" pitchFamily="34" charset="0"/>
              <a:buChar char="•"/>
            </a:pPr>
            <a:r>
              <a:rPr lang="en-US" b="0" i="0" dirty="0">
                <a:solidFill>
                  <a:srgbClr val="141414"/>
                </a:solidFill>
                <a:effectLst/>
              </a:rPr>
              <a:t> The executive director of the Massachusetts Behavioral Health Partnership or the executive director’s designee;</a:t>
            </a:r>
          </a:p>
          <a:p>
            <a:pPr algn="l">
              <a:buFont typeface="Arial" panose="020B0604020202020204" pitchFamily="34" charset="0"/>
              <a:buChar char="•"/>
            </a:pPr>
            <a:r>
              <a:rPr lang="en-US" b="0" i="0" dirty="0">
                <a:solidFill>
                  <a:srgbClr val="141414"/>
                </a:solidFill>
                <a:effectLst/>
              </a:rPr>
              <a:t> The executive director of the state 911 department or the executive director’s designee;</a:t>
            </a:r>
          </a:p>
          <a:p>
            <a:pPr algn="l">
              <a:buFont typeface="Arial" panose="020B0604020202020204" pitchFamily="34" charset="0"/>
              <a:buChar char="•"/>
            </a:pPr>
            <a:r>
              <a:rPr lang="en-US" b="0" i="0" dirty="0">
                <a:solidFill>
                  <a:srgbClr val="141414"/>
                </a:solidFill>
                <a:effectLst/>
              </a:rPr>
              <a:t> The executive director of Mass 2-1-1 or the executive director’s designee;</a:t>
            </a:r>
          </a:p>
          <a:p>
            <a:pPr algn="l">
              <a:buFont typeface="Arial" panose="020B0604020202020204" pitchFamily="34" charset="0"/>
              <a:buChar char="•"/>
            </a:pPr>
            <a:r>
              <a:rPr lang="en-US" b="0" i="0" dirty="0">
                <a:solidFill>
                  <a:srgbClr val="141414"/>
                </a:solidFill>
                <a:effectLst/>
              </a:rPr>
              <a:t> A representative designated by the Massachusetts Chapter of the National Association of Social Workers, Inc.;</a:t>
            </a:r>
          </a:p>
          <a:p>
            <a:pPr algn="l">
              <a:buFont typeface="Arial" panose="020B0604020202020204" pitchFamily="34" charset="0"/>
              <a:buChar char="•"/>
            </a:pPr>
            <a:r>
              <a:rPr lang="en-US" dirty="0">
                <a:solidFill>
                  <a:srgbClr val="141414"/>
                </a:solidFill>
              </a:rPr>
              <a:t> A </a:t>
            </a:r>
            <a:r>
              <a:rPr lang="en-US" b="0" i="0" dirty="0">
                <a:solidFill>
                  <a:srgbClr val="141414"/>
                </a:solidFill>
                <a:effectLst/>
              </a:rPr>
              <a:t>911 dispatcher designated by the Massachusetts Chiefs of Police Association Incorporated;</a:t>
            </a:r>
          </a:p>
          <a:p>
            <a:pPr algn="l">
              <a:buFont typeface="Arial" panose="020B0604020202020204" pitchFamily="34" charset="0"/>
              <a:buChar char="•"/>
            </a:pPr>
            <a:r>
              <a:rPr lang="en-US" b="0" i="0" dirty="0">
                <a:solidFill>
                  <a:srgbClr val="141414"/>
                </a:solidFill>
                <a:effectLst/>
              </a:rPr>
              <a:t> An emergency medical technician or first responder nominated by the Massachusetts Ambulance Association, Incorporated;</a:t>
            </a:r>
          </a:p>
        </p:txBody>
      </p:sp>
      <p:sp>
        <p:nvSpPr>
          <p:cNvPr id="2" name="Title 1"/>
          <p:cNvSpPr>
            <a:spLocks noGrp="1"/>
          </p:cNvSpPr>
          <p:nvPr>
            <p:ph type="title"/>
          </p:nvPr>
        </p:nvSpPr>
        <p:spPr>
          <a:xfrm>
            <a:off x="173736" y="210312"/>
            <a:ext cx="8763000" cy="292388"/>
          </a:xfrm>
        </p:spPr>
        <p:txBody>
          <a:bodyPr/>
          <a:lstStyle/>
          <a:p>
            <a:r>
              <a:rPr lang="en-US">
                <a:latin typeface="Arial"/>
                <a:cs typeface="Arial"/>
              </a:rPr>
              <a:t>Background: 988 Commission Statute Language</a:t>
            </a:r>
            <a:endParaRPr lang="en-US"/>
          </a:p>
        </p:txBody>
      </p:sp>
    </p:spTree>
    <p:extLst>
      <p:ext uri="{BB962C8B-B14F-4D97-AF65-F5344CB8AC3E}">
        <p14:creationId xmlns:p14="http://schemas.microsoft.com/office/powerpoint/2010/main" val="59686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57200" y="600359"/>
            <a:ext cx="8229600" cy="60016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i="0" dirty="0">
                <a:solidFill>
                  <a:srgbClr val="141414"/>
                </a:solidFill>
                <a:effectLst/>
              </a:rPr>
              <a:t>Legal Authority: </a:t>
            </a:r>
            <a:r>
              <a:rPr lang="en-US" b="1" i="1" dirty="0">
                <a:solidFill>
                  <a:srgbClr val="141414"/>
                </a:solidFill>
                <a:effectLst/>
              </a:rPr>
              <a:t>Chapter 177 of the Acts of 2022</a:t>
            </a:r>
            <a:endParaRPr lang="en-US" b="1" i="0" dirty="0">
              <a:solidFill>
                <a:srgbClr val="141414"/>
              </a:solidFill>
              <a:effectLst/>
            </a:endParaRPr>
          </a:p>
          <a:p>
            <a:br>
              <a:rPr lang="en-US" dirty="0"/>
            </a:br>
            <a:r>
              <a:rPr lang="en-US" b="1" i="0" dirty="0">
                <a:solidFill>
                  <a:srgbClr val="141414"/>
                </a:solidFill>
                <a:effectLst/>
              </a:rPr>
              <a:t>Summary</a:t>
            </a:r>
            <a:r>
              <a:rPr lang="en-US" b="1" i="1" dirty="0">
                <a:solidFill>
                  <a:srgbClr val="141414"/>
                </a:solidFill>
                <a:effectLst/>
              </a:rPr>
              <a:t> (continued)</a:t>
            </a:r>
          </a:p>
          <a:p>
            <a:pPr algn="l">
              <a:buFont typeface="Arial" panose="020B0604020202020204" pitchFamily="34" charset="0"/>
              <a:buChar char="•"/>
            </a:pPr>
            <a:r>
              <a:rPr lang="en-US" b="0" i="0" dirty="0">
                <a:solidFill>
                  <a:srgbClr val="141414"/>
                </a:solidFill>
                <a:effectLst/>
              </a:rPr>
              <a:t>And the following members to be appointed by the chair:</a:t>
            </a:r>
          </a:p>
          <a:p>
            <a:pPr marL="742950" lvl="1" indent="-285750" algn="l">
              <a:buFont typeface="Arial" panose="020B0604020202020204" pitchFamily="34" charset="0"/>
              <a:buChar char="•"/>
            </a:pPr>
            <a:r>
              <a:rPr lang="en-US" b="0" i="0" dirty="0">
                <a:solidFill>
                  <a:srgbClr val="141414"/>
                </a:solidFill>
                <a:effectLst/>
              </a:rPr>
              <a:t>1 representative from an emergency service provider, nominated by the Association for Behavioral Healthcare, Inc.;</a:t>
            </a:r>
          </a:p>
          <a:p>
            <a:pPr marL="742950" lvl="1" indent="-285750" algn="l">
              <a:buFont typeface="Arial" panose="020B0604020202020204" pitchFamily="34" charset="0"/>
              <a:buChar char="•"/>
            </a:pPr>
            <a:r>
              <a:rPr lang="en-US" b="0" i="0" dirty="0">
                <a:solidFill>
                  <a:srgbClr val="141414"/>
                </a:solidFill>
                <a:effectLst/>
              </a:rPr>
              <a:t>1 representative from the Association for Behavioral Healthcare, Inc.;</a:t>
            </a:r>
          </a:p>
          <a:p>
            <a:pPr marL="742950" lvl="1" indent="-285750" algn="l">
              <a:buFont typeface="Arial" panose="020B0604020202020204" pitchFamily="34" charset="0"/>
              <a:buChar char="•"/>
            </a:pPr>
            <a:r>
              <a:rPr lang="en-US" b="0" i="0" dirty="0">
                <a:solidFill>
                  <a:srgbClr val="141414"/>
                </a:solidFill>
                <a:effectLst/>
              </a:rPr>
              <a:t>1 representative from a suicide prevention hotline in the commonwealth, nominated by the Samaritans, Inc.;</a:t>
            </a:r>
          </a:p>
          <a:p>
            <a:pPr marL="742950" lvl="1" indent="-285750" algn="l">
              <a:buFont typeface="Arial" panose="020B0604020202020204" pitchFamily="34" charset="0"/>
              <a:buChar char="•"/>
            </a:pPr>
            <a:r>
              <a:rPr lang="en-US" b="0" i="0" dirty="0">
                <a:solidFill>
                  <a:srgbClr val="141414"/>
                </a:solidFill>
                <a:effectLst/>
              </a:rPr>
              <a:t>1 representative from the Riverside Community Care, Inc. </a:t>
            </a:r>
            <a:r>
              <a:rPr lang="en-US" b="0" i="0" dirty="0" err="1">
                <a:solidFill>
                  <a:srgbClr val="141414"/>
                </a:solidFill>
                <a:effectLst/>
              </a:rPr>
              <a:t>MassSupport</a:t>
            </a:r>
            <a:r>
              <a:rPr lang="en-US" b="0" i="0" dirty="0">
                <a:solidFill>
                  <a:srgbClr val="141414"/>
                </a:solidFill>
                <a:effectLst/>
              </a:rPr>
              <a:t> program;</a:t>
            </a:r>
          </a:p>
          <a:p>
            <a:pPr marL="742950" lvl="1" indent="-285750" algn="l">
              <a:buFont typeface="Arial" panose="020B0604020202020204" pitchFamily="34" charset="0"/>
              <a:buChar char="•"/>
            </a:pPr>
            <a:r>
              <a:rPr lang="en-US" b="0" i="0" dirty="0">
                <a:solidFill>
                  <a:srgbClr val="141414"/>
                </a:solidFill>
                <a:effectLst/>
              </a:rPr>
              <a:t>1 representative from the Massachusetts Coalition for Suicide Prevention;</a:t>
            </a:r>
          </a:p>
          <a:p>
            <a:pPr marL="742950" lvl="1" indent="-285750" algn="l">
              <a:buFont typeface="Arial" panose="020B0604020202020204" pitchFamily="34" charset="0"/>
              <a:buChar char="•"/>
            </a:pPr>
            <a:r>
              <a:rPr lang="en-US" b="0" i="0" dirty="0">
                <a:solidFill>
                  <a:srgbClr val="141414"/>
                </a:solidFill>
                <a:effectLst/>
              </a:rPr>
              <a:t>1 representative from the Children’s Mental Health Campaign;</a:t>
            </a:r>
          </a:p>
          <a:p>
            <a:pPr marL="742950" lvl="1" indent="-285750" algn="l">
              <a:buFont typeface="Arial" panose="020B0604020202020204" pitchFamily="34" charset="0"/>
              <a:buChar char="•"/>
            </a:pPr>
            <a:r>
              <a:rPr lang="en-US" b="0" i="0" dirty="0">
                <a:solidFill>
                  <a:srgbClr val="141414"/>
                </a:solidFill>
                <a:effectLst/>
              </a:rPr>
              <a:t>1 representative from the INTERFACE Referral Service at William James College, Inc.;</a:t>
            </a:r>
          </a:p>
          <a:p>
            <a:pPr marL="742950" lvl="1" indent="-285750" algn="l">
              <a:buFont typeface="Arial" panose="020B0604020202020204" pitchFamily="34" charset="0"/>
              <a:buChar char="•"/>
            </a:pPr>
            <a:r>
              <a:rPr lang="en-US" b="0" i="0" dirty="0">
                <a:solidFill>
                  <a:srgbClr val="141414"/>
                </a:solidFill>
                <a:effectLst/>
              </a:rPr>
              <a:t>1 representative from the National Alliance on Mental Illness of Massachusetts, Inc.;</a:t>
            </a:r>
          </a:p>
          <a:p>
            <a:pPr marL="742950" lvl="1" indent="-285750" algn="l">
              <a:buFont typeface="Arial" panose="020B0604020202020204" pitchFamily="34" charset="0"/>
              <a:buChar char="•"/>
            </a:pPr>
            <a:r>
              <a:rPr lang="en-US" b="0" i="0" dirty="0">
                <a:solidFill>
                  <a:srgbClr val="141414"/>
                </a:solidFill>
                <a:effectLst/>
              </a:rPr>
              <a:t>1 representative from the Parent/Professional Advocacy League, Inc.;</a:t>
            </a:r>
          </a:p>
          <a:p>
            <a:pPr marL="742950" lvl="1" indent="-285750" algn="l">
              <a:buFont typeface="Arial" panose="020B0604020202020204" pitchFamily="34" charset="0"/>
              <a:buChar char="•"/>
            </a:pPr>
            <a:r>
              <a:rPr lang="en-US" b="0" i="0" dirty="0">
                <a:solidFill>
                  <a:srgbClr val="141414"/>
                </a:solidFill>
                <a:effectLst/>
              </a:rPr>
              <a:t>1 representative from the Massachusetts Association for Mental Health, Inc.;</a:t>
            </a:r>
          </a:p>
          <a:p>
            <a:pPr marL="742950" lvl="1" indent="-285750" algn="l">
              <a:buFont typeface="Arial" panose="020B0604020202020204" pitchFamily="34" charset="0"/>
              <a:buChar char="•"/>
            </a:pPr>
            <a:r>
              <a:rPr lang="en-US" b="0" i="0" dirty="0">
                <a:solidFill>
                  <a:srgbClr val="141414"/>
                </a:solidFill>
                <a:effectLst/>
              </a:rPr>
              <a:t>1 representative from the Boston branch of the National Association for the Advancement of Colored People;</a:t>
            </a:r>
          </a:p>
          <a:p>
            <a:pPr marL="742950" lvl="1" indent="-285750" algn="l">
              <a:buFont typeface="Arial" panose="020B0604020202020204" pitchFamily="34" charset="0"/>
              <a:buChar char="•"/>
            </a:pPr>
            <a:r>
              <a:rPr lang="en-US" b="0" i="0" dirty="0">
                <a:solidFill>
                  <a:srgbClr val="141414"/>
                </a:solidFill>
                <a:effectLst/>
              </a:rPr>
              <a:t>1 representative from the American Civil Liberties Union of Massachusetts, Inc.;</a:t>
            </a:r>
          </a:p>
          <a:p>
            <a:pPr marL="742950" lvl="1" indent="-285750" algn="l">
              <a:buFont typeface="Arial" panose="020B0604020202020204" pitchFamily="34" charset="0"/>
              <a:buChar char="•"/>
            </a:pPr>
            <a:r>
              <a:rPr lang="en-US" b="0" i="0" dirty="0">
                <a:solidFill>
                  <a:srgbClr val="141414"/>
                </a:solidFill>
                <a:effectLst/>
              </a:rPr>
              <a:t>1 representative from the mental health legal advisors committee; and</a:t>
            </a:r>
          </a:p>
          <a:p>
            <a:pPr marL="742950" lvl="1" indent="-285750" algn="l">
              <a:buFont typeface="Arial" panose="020B0604020202020204" pitchFamily="34" charset="0"/>
              <a:buChar char="•"/>
            </a:pPr>
            <a:r>
              <a:rPr lang="en-US" b="0" i="0" dirty="0">
                <a:solidFill>
                  <a:srgbClr val="141414"/>
                </a:solidFill>
                <a:effectLst/>
              </a:rPr>
              <a:t>3 persons who are or have been consumers of mental health or substance use disorder supports or services.</a:t>
            </a:r>
          </a:p>
          <a:p>
            <a:pPr algn="l"/>
            <a:r>
              <a:rPr lang="en-US" b="0" i="0" dirty="0">
                <a:solidFill>
                  <a:srgbClr val="141414"/>
                </a:solidFill>
                <a:effectLst/>
              </a:rPr>
              <a:t>Every reasonable effort shall be made to ensure representation from all geographic areas of the Commonwealth.</a:t>
            </a:r>
          </a:p>
          <a:p>
            <a:pPr algn="l"/>
            <a:r>
              <a:rPr lang="en-US" b="0" i="0" dirty="0">
                <a:solidFill>
                  <a:srgbClr val="141414"/>
                </a:solidFill>
                <a:effectLst/>
              </a:rPr>
              <a:t>(4)  Annually, not later than March 1, the commission shall submit its findings and recommendations to the clerks of the senate and house of representatives, the joint committee on mental health, substance use and recovery and the joint committee on health care financing.</a:t>
            </a:r>
          </a:p>
        </p:txBody>
      </p:sp>
      <p:sp>
        <p:nvSpPr>
          <p:cNvPr id="2" name="Title 1"/>
          <p:cNvSpPr>
            <a:spLocks noGrp="1"/>
          </p:cNvSpPr>
          <p:nvPr>
            <p:ph type="title"/>
          </p:nvPr>
        </p:nvSpPr>
        <p:spPr>
          <a:xfrm>
            <a:off x="173736" y="228600"/>
            <a:ext cx="8763000" cy="292388"/>
          </a:xfrm>
        </p:spPr>
        <p:txBody>
          <a:bodyPr/>
          <a:lstStyle/>
          <a:p>
            <a:r>
              <a:rPr lang="en-US">
                <a:latin typeface="Arial"/>
                <a:cs typeface="Arial"/>
              </a:rPr>
              <a:t>Background: 988 Commission Statute Language</a:t>
            </a:r>
            <a:endParaRPr lang="en-US"/>
          </a:p>
        </p:txBody>
      </p:sp>
    </p:spTree>
    <p:extLst>
      <p:ext uri="{BB962C8B-B14F-4D97-AF65-F5344CB8AC3E}">
        <p14:creationId xmlns:p14="http://schemas.microsoft.com/office/powerpoint/2010/main" val="343002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08294" y="616758"/>
            <a:ext cx="8273332" cy="57861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dirty="0">
                <a:solidFill>
                  <a:srgbClr val="141414"/>
                </a:solidFill>
              </a:rPr>
              <a:t>988 Commission Members (as of January 2024):</a:t>
            </a:r>
            <a:endParaRPr lang="en-US" b="1" i="0" dirty="0">
              <a:solidFill>
                <a:srgbClr val="141414"/>
              </a:solidFill>
              <a:effectLst/>
            </a:endParaRPr>
          </a:p>
          <a:p>
            <a:endParaRPr lang="en-US" dirty="0"/>
          </a:p>
          <a:p>
            <a:pPr marL="285750" indent="-285750">
              <a:buFont typeface="Arial" panose="020B0604020202020204" pitchFamily="34" charset="0"/>
              <a:buChar char="•"/>
            </a:pPr>
            <a:r>
              <a:rPr lang="en-US" dirty="0"/>
              <a:t>Emily Bailey, Chair, Office of Behavioral Health, MassHealth, Executive Office of Health and Human Services (EOHHS), designee of the EOHHS Secretary</a:t>
            </a:r>
          </a:p>
          <a:p>
            <a:pPr marL="285750" indent="-285750">
              <a:buFont typeface="Arial" panose="020B0604020202020204" pitchFamily="34" charset="0"/>
              <a:buChar char="•"/>
            </a:pPr>
            <a:r>
              <a:rPr lang="en-US" dirty="0"/>
              <a:t>Rebecca Ames, Riverside Trauma Center, Riverside Community Care</a:t>
            </a:r>
          </a:p>
          <a:p>
            <a:pPr marL="285750" indent="-285750">
              <a:buFont typeface="Arial" panose="020B0604020202020204" pitchFamily="34" charset="0"/>
              <a:buChar char="•"/>
            </a:pPr>
            <a:r>
              <a:rPr lang="en-US" dirty="0"/>
              <a:t>Chris Carleton, Northborough Police Department</a:t>
            </a:r>
          </a:p>
          <a:p>
            <a:pPr marL="285750" indent="-285750">
              <a:buFont typeface="Arial" panose="020B0604020202020204" pitchFamily="34" charset="0"/>
              <a:buChar char="•"/>
            </a:pPr>
            <a:r>
              <a:rPr lang="en-US" dirty="0"/>
              <a:t>Kelly Casey, Department of Forensic &amp; Clinical Services at William James College</a:t>
            </a:r>
          </a:p>
          <a:p>
            <a:pPr marL="285750" indent="-285750">
              <a:buFont typeface="Arial" panose="020B0604020202020204" pitchFamily="34" charset="0"/>
              <a:buChar char="•"/>
            </a:pPr>
            <a:r>
              <a:rPr lang="en-US" dirty="0"/>
              <a:t>Courtney Chelo, Massachusetts Society for the Prevention of Cruelty to Children (MSPCC)</a:t>
            </a:r>
          </a:p>
          <a:p>
            <a:pPr marL="285750" indent="-285750">
              <a:buFont typeface="Arial" panose="020B0604020202020204" pitchFamily="34" charset="0"/>
              <a:buChar char="•"/>
            </a:pPr>
            <a:r>
              <a:rPr lang="en-US" dirty="0"/>
              <a:t>Kerry Collins, Executive Office of Public Safety and Security (EOPSS)</a:t>
            </a:r>
          </a:p>
          <a:p>
            <a:pPr marL="285750" indent="-285750">
              <a:buFont typeface="Arial" panose="020B0604020202020204" pitchFamily="34" charset="0"/>
              <a:buChar char="•"/>
            </a:pPr>
            <a:r>
              <a:rPr lang="en-US" dirty="0"/>
              <a:t>Kelley Cunningham, Division of Violence and Injury Prevention, Department of Public Health</a:t>
            </a:r>
          </a:p>
          <a:p>
            <a:pPr marL="285750" indent="-285750">
              <a:buFont typeface="Arial" panose="020B0604020202020204" pitchFamily="34" charset="0"/>
              <a:buChar char="•"/>
            </a:pPr>
            <a:r>
              <a:rPr lang="en-US" dirty="0"/>
              <a:t>Commissioner Brooke Doyle, Department of Mental Health</a:t>
            </a:r>
          </a:p>
          <a:p>
            <a:pPr marL="285750" indent="-285750">
              <a:buFont typeface="Arial" panose="020B0604020202020204" pitchFamily="34" charset="0"/>
              <a:buChar char="•"/>
            </a:pPr>
            <a:r>
              <a:rPr lang="en-US" dirty="0"/>
              <a:t>Eriq Gasse, </a:t>
            </a:r>
            <a:r>
              <a:rPr lang="en-US" dirty="0" err="1"/>
              <a:t>Cataldo</a:t>
            </a:r>
            <a:r>
              <a:rPr lang="en-US" dirty="0"/>
              <a:t> Ambulance Service</a:t>
            </a:r>
          </a:p>
          <a:p>
            <a:pPr marL="285750" indent="-285750">
              <a:buFont typeface="Arial" panose="020B0604020202020204" pitchFamily="34" charset="0"/>
              <a:buChar char="•"/>
            </a:pPr>
            <a:r>
              <a:rPr lang="en-US" dirty="0"/>
              <a:t>Rebecca Gewirtz, National Association of Social Workers – MA &amp; RI Chapter</a:t>
            </a:r>
          </a:p>
          <a:p>
            <a:pPr marL="285750" indent="-285750">
              <a:buFont typeface="Arial" panose="020B0604020202020204" pitchFamily="34" charset="0"/>
              <a:buChar char="•"/>
            </a:pPr>
            <a:r>
              <a:rPr lang="en-US" dirty="0"/>
              <a:t>Gloria Gonzalez, Samaritans Merrimack Valley</a:t>
            </a:r>
          </a:p>
          <a:p>
            <a:pPr marL="285750" indent="-285750">
              <a:buFont typeface="Arial" panose="020B0604020202020204" pitchFamily="34" charset="0"/>
              <a:buChar char="•"/>
            </a:pPr>
            <a:r>
              <a:rPr lang="en-US" dirty="0"/>
              <a:t>Sharon Hanson, Massachusetts Behavioral Health Partnership (MBHP)</a:t>
            </a:r>
          </a:p>
          <a:p>
            <a:pPr marL="285750" indent="-285750">
              <a:buFont typeface="Arial" panose="020B0604020202020204" pitchFamily="34" charset="0"/>
              <a:buChar char="•"/>
            </a:pPr>
            <a:r>
              <a:rPr lang="en-US" dirty="0"/>
              <a:t>Debbie Helms, Samarians Merrimack Valley</a:t>
            </a:r>
          </a:p>
          <a:p>
            <a:pPr marL="285750" indent="-285750">
              <a:buFont typeface="Arial" panose="020B0604020202020204" pitchFamily="34" charset="0"/>
              <a:buChar char="•"/>
            </a:pPr>
            <a:r>
              <a:rPr lang="en-US" dirty="0"/>
              <a:t>Jennifer Honig, Massachusetts Association for Mental Health (MAMH)</a:t>
            </a:r>
          </a:p>
          <a:p>
            <a:pPr marL="285750" indent="-285750">
              <a:buFont typeface="Arial" panose="020B0604020202020204" pitchFamily="34" charset="0"/>
              <a:buChar char="•"/>
            </a:pPr>
            <a:r>
              <a:rPr lang="en-US" dirty="0"/>
              <a:t>Pamela Hooks Sager, Parent/Professional Advocacy League (PPAL)</a:t>
            </a:r>
          </a:p>
          <a:p>
            <a:pPr marL="285750" indent="-285750">
              <a:buFont typeface="Arial" panose="020B0604020202020204" pitchFamily="34" charset="0"/>
              <a:buChar char="•"/>
            </a:pPr>
            <a:r>
              <a:rPr lang="en-US" dirty="0"/>
              <a:t>Charmain Jackman, </a:t>
            </a:r>
            <a:r>
              <a:rPr lang="en-US" dirty="0" err="1"/>
              <a:t>InnoPsych</a:t>
            </a:r>
            <a:r>
              <a:rPr lang="en-US" dirty="0"/>
              <a:t>, Inc.</a:t>
            </a:r>
          </a:p>
          <a:p>
            <a:pPr marL="285750" indent="-285750">
              <a:buFont typeface="Arial" panose="020B0604020202020204" pitchFamily="34" charset="0"/>
              <a:buChar char="•"/>
            </a:pPr>
            <a:r>
              <a:rPr lang="en-US" dirty="0"/>
              <a:t>Karin Jeffers, Clinical &amp; Support Options, Inc.</a:t>
            </a:r>
          </a:p>
          <a:p>
            <a:pPr marL="285750" indent="-285750">
              <a:buFont typeface="Arial" panose="020B0604020202020204" pitchFamily="34" charset="0"/>
              <a:buChar char="•"/>
            </a:pPr>
            <a:r>
              <a:rPr lang="en-US" dirty="0"/>
              <a:t>Kathy Marchi, Samaritans, Inc.</a:t>
            </a:r>
          </a:p>
          <a:p>
            <a:pPr marL="285750" indent="-285750">
              <a:buFont typeface="Arial" panose="020B0604020202020204" pitchFamily="34" charset="0"/>
              <a:buChar char="•"/>
            </a:pPr>
            <a:r>
              <a:rPr lang="en-US" dirty="0"/>
              <a:t>Paul Mina, United Way of Tri-County &amp; United Way of Pioneer Valley, Mass 211</a:t>
            </a:r>
          </a:p>
          <a:p>
            <a:pPr marL="285750" indent="-285750">
              <a:buFont typeface="Arial" panose="020B0604020202020204" pitchFamily="34" charset="0"/>
              <a:buChar char="•"/>
            </a:pPr>
            <a:r>
              <a:rPr lang="en-US" dirty="0"/>
              <a:t>Ivy Moody, Mental Health Legal Advisors Committee (MHLAC)</a:t>
            </a:r>
          </a:p>
          <a:p>
            <a:pPr marL="285750" indent="-285750">
              <a:buFont typeface="Arial" panose="020B0604020202020204" pitchFamily="34" charset="0"/>
              <a:buChar char="•"/>
            </a:pPr>
            <a:r>
              <a:rPr lang="en-US" dirty="0"/>
              <a:t>Kristen Rhodes, City of Northampton Division of Community Care</a:t>
            </a:r>
          </a:p>
          <a:p>
            <a:pPr marL="285750" indent="-285750">
              <a:buFont typeface="Arial" panose="020B0604020202020204" pitchFamily="34" charset="0"/>
              <a:buChar char="•"/>
            </a:pPr>
            <a:r>
              <a:rPr lang="en-US" dirty="0"/>
              <a:t>Myisha Rodrigues, National Alliance on Mental Illness Massachusetts (NAMI-MA)</a:t>
            </a:r>
          </a:p>
          <a:p>
            <a:pPr marL="285750" indent="-285750">
              <a:buFont typeface="Arial" panose="020B0604020202020204" pitchFamily="34" charset="0"/>
              <a:buChar char="•"/>
            </a:pPr>
            <a:r>
              <a:rPr lang="en-US" dirty="0"/>
              <a:t>Monna Wallace, State 911 Department</a:t>
            </a:r>
          </a:p>
        </p:txBody>
      </p:sp>
      <p:sp>
        <p:nvSpPr>
          <p:cNvPr id="2" name="Title 1"/>
          <p:cNvSpPr>
            <a:spLocks noGrp="1"/>
          </p:cNvSpPr>
          <p:nvPr>
            <p:ph type="title"/>
          </p:nvPr>
        </p:nvSpPr>
        <p:spPr>
          <a:xfrm>
            <a:off x="173736" y="210312"/>
            <a:ext cx="8763000" cy="292388"/>
          </a:xfrm>
        </p:spPr>
        <p:txBody>
          <a:bodyPr/>
          <a:lstStyle/>
          <a:p>
            <a:r>
              <a:rPr lang="en-US" dirty="0">
                <a:latin typeface="Arial"/>
                <a:cs typeface="Arial"/>
              </a:rPr>
              <a:t>Background: 988 Commission Members</a:t>
            </a:r>
            <a:endParaRPr lang="en-US" dirty="0"/>
          </a:p>
        </p:txBody>
      </p:sp>
    </p:spTree>
    <p:extLst>
      <p:ext uri="{BB962C8B-B14F-4D97-AF65-F5344CB8AC3E}">
        <p14:creationId xmlns:p14="http://schemas.microsoft.com/office/powerpoint/2010/main" val="247927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5110" y="536034"/>
            <a:ext cx="8397895" cy="59862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85750" indent="-285750">
              <a:buFont typeface="Arial" panose="020B0604020202020204" pitchFamily="34" charset="0"/>
              <a:buChar char="•"/>
            </a:pPr>
            <a:r>
              <a:rPr lang="en-US" sz="1300" dirty="0"/>
              <a:t>Introductions, Overview, and Housekeeping (February 27, 2023)</a:t>
            </a:r>
          </a:p>
          <a:p>
            <a:endParaRPr lang="en-US" sz="1300" dirty="0"/>
          </a:p>
          <a:p>
            <a:pPr marL="285750" indent="-285750">
              <a:buFont typeface="Arial" panose="020B0604020202020204" pitchFamily="34" charset="0"/>
              <a:buChar char="•"/>
            </a:pPr>
            <a:r>
              <a:rPr lang="en-US" sz="1300" dirty="0"/>
              <a:t>Overview of 988 and the Behavioral Health Help Line (BHHL) (March 30, 2023)</a:t>
            </a:r>
          </a:p>
          <a:p>
            <a:pPr lvl="2"/>
            <a:r>
              <a:rPr lang="en-US" sz="1300" dirty="0"/>
              <a:t>988 presented by Kelley Cunningham, Director for the Division of Violence &amp; Injury Prevention, DPH, &amp; Danielle Bolduc, Acting Director, Suicide Prevention Program, DPH</a:t>
            </a:r>
          </a:p>
          <a:p>
            <a:pPr lvl="2"/>
            <a:r>
              <a:rPr lang="en-US" sz="1300" dirty="0"/>
              <a:t>BHHL presented by Julie Hwayoung Shepherd, Assistant Commissioner for Mental Health Services, DMH, and Mio Tamanaha, Director of the Behavioral Health Help Line, DMH</a:t>
            </a:r>
          </a:p>
          <a:p>
            <a:endParaRPr lang="en-US" sz="1300" dirty="0"/>
          </a:p>
          <a:p>
            <a:pPr marL="285750" indent="-285750">
              <a:buFont typeface="Arial" panose="020B0604020202020204" pitchFamily="34" charset="0"/>
              <a:buChar char="•"/>
            </a:pPr>
            <a:r>
              <a:rPr lang="en-US" sz="1300" dirty="0"/>
              <a:t>Continued conversation about 988 and the BHHL (April 24, 2023)</a:t>
            </a:r>
          </a:p>
          <a:p>
            <a:pPr lvl="1" indent="0">
              <a:buNone/>
            </a:pPr>
            <a:endParaRPr lang="en-US" sz="1300" dirty="0"/>
          </a:p>
          <a:p>
            <a:pPr marL="285750" indent="-285750">
              <a:buFont typeface="Arial" panose="020B0604020202020204" pitchFamily="34" charset="0"/>
              <a:buChar char="•"/>
            </a:pPr>
            <a:r>
              <a:rPr lang="en-US" sz="1300" dirty="0"/>
              <a:t>Synthesis of previous meetings and initial brainstorming about categories for annual report recommendations (May 22, 2023)</a:t>
            </a:r>
          </a:p>
          <a:p>
            <a:pPr marL="234950" lvl="2" indent="0">
              <a:buNone/>
            </a:pPr>
            <a:endParaRPr lang="en-US" sz="1300" dirty="0"/>
          </a:p>
          <a:p>
            <a:pPr marL="285750" indent="-285750">
              <a:buFont typeface="Arial" panose="020B0604020202020204" pitchFamily="34" charset="0"/>
              <a:buChar char="•"/>
            </a:pPr>
            <a:r>
              <a:rPr lang="en-US" sz="1300" dirty="0"/>
              <a:t>911 Overview and Implementation of Section 6-8 &amp; 81 of Chapter 177 of the Acts of 2022 (June 26, 2023)</a:t>
            </a:r>
          </a:p>
          <a:p>
            <a:pPr lvl="2"/>
            <a:r>
              <a:rPr lang="en-US" sz="1300" dirty="0"/>
              <a:t>Presented by Kerry Collins, Undersecretary for Forensic Sciences, EOPSS and Monna Wallace, Program Director, State 911 Department</a:t>
            </a:r>
          </a:p>
          <a:p>
            <a:pPr marL="234950" lvl="2" indent="0">
              <a:buNone/>
            </a:pPr>
            <a:endParaRPr lang="en-US" sz="1300" dirty="0"/>
          </a:p>
          <a:p>
            <a:pPr marL="285750" indent="-285750">
              <a:buFont typeface="Arial" panose="020B0604020202020204" pitchFamily="34" charset="0"/>
              <a:buChar char="•"/>
            </a:pPr>
            <a:r>
              <a:rPr lang="en-US" sz="1300" dirty="0"/>
              <a:t>Community Behavioral Health Centers (CBHC) and Mobile Crisis Intervention (MCI) (July 31, 2023)</a:t>
            </a:r>
          </a:p>
          <a:p>
            <a:pPr lvl="2"/>
            <a:r>
              <a:rPr lang="en-US" sz="1300" dirty="0"/>
              <a:t>Presented by Rebecca Ames and Manny Oppong, Riverside Community Care</a:t>
            </a:r>
          </a:p>
          <a:p>
            <a:pPr marL="234950" lvl="2" indent="0">
              <a:buNone/>
            </a:pPr>
            <a:endParaRPr lang="en-US" sz="1300" dirty="0"/>
          </a:p>
          <a:p>
            <a:pPr marL="285750" indent="-285750">
              <a:buFont typeface="Arial" panose="020B0604020202020204" pitchFamily="34" charset="0"/>
              <a:buChar char="•"/>
            </a:pPr>
            <a:r>
              <a:rPr lang="en-US" sz="1300" dirty="0"/>
              <a:t>988: Year One and Two Priorities and State Policies and Funding Highlights (September 18, 2023)</a:t>
            </a:r>
          </a:p>
          <a:p>
            <a:pPr lvl="2"/>
            <a:r>
              <a:rPr lang="en-US" sz="1300" dirty="0"/>
              <a:t>Presented by Moira Muir, Health Management Associates</a:t>
            </a:r>
          </a:p>
          <a:p>
            <a:pPr marL="234950" lvl="2" indent="0">
              <a:buNone/>
            </a:pPr>
            <a:endParaRPr lang="en-US" sz="1300" dirty="0"/>
          </a:p>
          <a:p>
            <a:pPr marL="285750" indent="-285750">
              <a:buFont typeface="Arial" panose="020B0604020202020204" pitchFamily="34" charset="0"/>
              <a:buChar char="•"/>
            </a:pPr>
            <a:r>
              <a:rPr lang="en-US" sz="1300" dirty="0"/>
              <a:t>Review and discussion of recommendations to date (November 13, 2023, rescheduled from October 30, 2023)</a:t>
            </a:r>
          </a:p>
          <a:p>
            <a:pPr marL="234950" lvl="2" indent="0">
              <a:buNone/>
            </a:pPr>
            <a:endParaRPr lang="en-US" sz="1300" dirty="0"/>
          </a:p>
          <a:p>
            <a:pPr marL="285750" indent="-285750">
              <a:buFont typeface="Arial" panose="020B0604020202020204" pitchFamily="34" charset="0"/>
              <a:buChar char="•"/>
            </a:pPr>
            <a:r>
              <a:rPr lang="en-US" sz="1300" dirty="0"/>
              <a:t>Continued discussion of recommendations to date (November 27, 2023)</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Group editing and voting on recommendations (January 29, 2024)</a:t>
            </a:r>
          </a:p>
        </p:txBody>
      </p:sp>
      <p:sp>
        <p:nvSpPr>
          <p:cNvPr id="2" name="Title 1"/>
          <p:cNvSpPr>
            <a:spLocks noGrp="1"/>
          </p:cNvSpPr>
          <p:nvPr>
            <p:ph type="title"/>
          </p:nvPr>
        </p:nvSpPr>
        <p:spPr>
          <a:xfrm>
            <a:off x="173736" y="210312"/>
            <a:ext cx="8763000" cy="292388"/>
          </a:xfrm>
        </p:spPr>
        <p:txBody>
          <a:bodyPr/>
          <a:lstStyle/>
          <a:p>
            <a:r>
              <a:rPr lang="en-US" dirty="0">
                <a:latin typeface="Arial"/>
                <a:cs typeface="Arial"/>
              </a:rPr>
              <a:t>Background: 988 Commission Meeting Topics</a:t>
            </a:r>
            <a:endParaRPr lang="en-US" dirty="0"/>
          </a:p>
        </p:txBody>
      </p:sp>
    </p:spTree>
    <p:extLst>
      <p:ext uri="{BB962C8B-B14F-4D97-AF65-F5344CB8AC3E}">
        <p14:creationId xmlns:p14="http://schemas.microsoft.com/office/powerpoint/2010/main" val="154679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extLst>
              <p:ext uri="{D42A27DB-BD31-4B8C-83A1-F6EECF244321}">
                <p14:modId xmlns:p14="http://schemas.microsoft.com/office/powerpoint/2010/main" val="3965506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7" name="Object 6">
                        <a:extLst>
                          <a:ext uri="{FF2B5EF4-FFF2-40B4-BE49-F238E27FC236}">
                            <a16:creationId xmlns:a16="http://schemas.microsoft.com/office/drawing/2014/main" id="{D1258BB7-FD13-4221-8B54-F9F6C227701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a:xfrm>
            <a:off x="9007933" y="6519474"/>
            <a:ext cx="136067" cy="72888"/>
          </a:xfrm>
          <a:prstGeom prst="rect">
            <a:avLst/>
          </a:prstGeom>
        </p:spPr>
        <p:txBody>
          <a:bodyPr/>
          <a:lstStyle/>
          <a:p>
            <a:fld id="{035FF39A-D20A-42AE-AFD4-F3FEF33B0E20}" type="slidenum">
              <a:rPr lang="en-US" altLang="en-US" dirty="0" smtClean="0"/>
              <a:pPr/>
              <a:t>9</a:t>
            </a:fld>
            <a:r>
              <a:rPr lang="en-US" altLang="en-US"/>
              <a:t> </a:t>
            </a:r>
          </a:p>
        </p:txBody>
      </p:sp>
      <p:sp>
        <p:nvSpPr>
          <p:cNvPr id="16" name="Text Placeholder 2">
            <a:hlinkClick r:id="rId14"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4"/>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5"/>
            </p:custDataLst>
          </p:nvPr>
        </p:nvSpPr>
        <p:spPr bwMode="gray">
          <a:xfrm>
            <a:off x="2514600" y="2717800"/>
            <a:ext cx="4419600" cy="482600"/>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6"/>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7"/>
            </p:custDataLst>
          </p:nvPr>
        </p:nvSpPr>
        <p:spPr bwMode="gray">
          <a:xfrm>
            <a:off x="2514600" y="3556000"/>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8"/>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
        <p:nvSpPr>
          <p:cNvPr id="3" name="Text Placeholder 2">
            <a:hlinkClick r:id="" action="ppaction://noaction"/>
            <a:extLst>
              <a:ext uri="{FF2B5EF4-FFF2-40B4-BE49-F238E27FC236}">
                <a16:creationId xmlns:a16="http://schemas.microsoft.com/office/drawing/2014/main" id="{C53719D7-4945-3870-6F7C-1F13954A9829}"/>
              </a:ext>
            </a:extLst>
          </p:cNvPr>
          <p:cNvSpPr>
            <a:spLocks noGrp="1"/>
          </p:cNvSpPr>
          <p:nvPr>
            <p:custDataLst>
              <p:tags r:id="rId10"/>
            </p:custDataLst>
          </p:nvPr>
        </p:nvSpPr>
        <p:spPr bwMode="gray">
          <a:xfrm>
            <a:off x="2524125" y="50419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dirty="0"/>
              <a:t>Appendix: MAMH recommendations</a:t>
            </a:r>
          </a:p>
          <a:p>
            <a:pPr>
              <a:spcBef>
                <a:spcPct val="0"/>
              </a:spcBef>
              <a:spcAft>
                <a:spcPct val="0"/>
              </a:spcAft>
            </a:pPr>
            <a:endParaRPr lang="en-US" dirty="0"/>
          </a:p>
        </p:txBody>
      </p:sp>
    </p:spTree>
    <p:extLst>
      <p:ext uri="{BB962C8B-B14F-4D97-AF65-F5344CB8AC3E}">
        <p14:creationId xmlns:p14="http://schemas.microsoft.com/office/powerpoint/2010/main" val="1226355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XUBjRCUyIoyRPpaZpMaUu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heme/theme1.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6" ma:contentTypeDescription="Create a new document." ma:contentTypeScope="" ma:versionID="0097126f54bec1cc4d7bcda98a2b8135">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f6979a4666f0d332bd2ebee7f9b51145"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033965b-dcc6-4f7a-862c-ab8aa33e72ed}"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Props1.xml><?xml version="1.0" encoding="utf-8"?>
<ds:datastoreItem xmlns:ds="http://schemas.openxmlformats.org/officeDocument/2006/customXml" ds:itemID="{C38A71EF-F681-497B-86AD-08E158668AB0}">
  <ds:schemaRefs>
    <ds:schemaRef ds:uri="5f8eec94-f1e8-4333-9199-0fcb2e707b9d"/>
    <ds:schemaRef ds:uri="e1196768-4157-4d80-b3c6-79cf9493a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767640-A96D-4894-89BC-CDE4AC74AA6F}">
  <ds:schemaRefs>
    <ds:schemaRef ds:uri="http://schemas.microsoft.com/sharepoint/v3/contenttype/forms"/>
  </ds:schemaRefs>
</ds:datastoreItem>
</file>

<file path=customXml/itemProps3.xml><?xml version="1.0" encoding="utf-8"?>
<ds:datastoreItem xmlns:ds="http://schemas.openxmlformats.org/officeDocument/2006/customXml" ds:itemID="{86392461-D4C1-4FAC-9077-44ED7C4E07F3}">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e1196768-4157-4d80-b3c6-79cf9493a5fe"/>
    <ds:schemaRef ds:uri="http://purl.org/dc/elements/1.1/"/>
    <ds:schemaRef ds:uri="http://schemas.openxmlformats.org/package/2006/metadata/core-properties"/>
    <ds:schemaRef ds:uri="http://purl.org/dc/terms/"/>
    <ds:schemaRef ds:uri="5f8eec94-f1e8-4333-9199-0fcb2e707b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1977</TotalTime>
  <Words>6840</Words>
  <Application>Microsoft Office PowerPoint</Application>
  <PresentationFormat>On-screen Show (4:3)</PresentationFormat>
  <Paragraphs>648</Paragraphs>
  <Slides>42</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Calibri</vt:lpstr>
      <vt:lpstr>Helvetica Neue</vt:lpstr>
      <vt:lpstr>Helvetica Neue Light</vt:lpstr>
      <vt:lpstr>Helvetica Oblique</vt:lpstr>
      <vt:lpstr>Segoe UI</vt:lpstr>
      <vt:lpstr>Wingdings</vt:lpstr>
      <vt:lpstr>Office Theme</vt:lpstr>
      <vt:lpstr>think-cell Slide</vt:lpstr>
      <vt:lpstr>988 Commission 2023-24 Annual Report</vt:lpstr>
      <vt:lpstr>Table of Contents</vt:lpstr>
      <vt:lpstr>Table of Contents</vt:lpstr>
      <vt:lpstr>Background: Definitions of Components of the MA Crisis System</vt:lpstr>
      <vt:lpstr>Background: 988 Commission Statute Language</vt:lpstr>
      <vt:lpstr>Background: 988 Commission Statute Language</vt:lpstr>
      <vt:lpstr>Background: 988 Commission Members</vt:lpstr>
      <vt:lpstr>Background: 988 Commission Meeting Topics</vt:lpstr>
      <vt:lpstr>Table of Contents</vt:lpstr>
      <vt:lpstr>Overview of the Development and Implementation: 988 </vt:lpstr>
      <vt:lpstr>Overview of the Development and Implementation: Behavioral Health Help Line and the MA Crisis System</vt:lpstr>
      <vt:lpstr>Overview of the Development and Implementation: 988 Required Training</vt:lpstr>
      <vt:lpstr>Overview of the Development and Implementation: BHHL Required Training</vt:lpstr>
      <vt:lpstr>Overview of the Development and Implementation of 988 and the      Behavioral Health Help Line</vt:lpstr>
      <vt:lpstr>Overview of the Development and Implementation of 988 and the      Behavioral Health Help Line</vt:lpstr>
      <vt:lpstr>Table of Contents</vt:lpstr>
      <vt:lpstr>PowerPoint Presentation</vt:lpstr>
      <vt:lpstr>Evaluation: 988 Lifeline Awareness Campaign Reporting*</vt:lpstr>
      <vt:lpstr>Evaluation: Behavioral Health Help Line Data </vt:lpstr>
      <vt:lpstr>Evaluation: Behavioral Health Help Line Data </vt:lpstr>
      <vt:lpstr>Evaluation: Behavioral Health Help Line Data </vt:lpstr>
      <vt:lpstr>Evaluation: Behavioral Health Help Line Data </vt:lpstr>
      <vt:lpstr>Evaluation: Behavioral Health Help Line Data </vt:lpstr>
      <vt:lpstr>Evaluation: Behavioral Health Help Line Data </vt:lpstr>
      <vt:lpstr>Table of Contents</vt:lpstr>
      <vt:lpstr>Current Funding Sources</vt:lpstr>
      <vt:lpstr>Current Funding Sources</vt:lpstr>
      <vt:lpstr>Table of Contents</vt:lpstr>
      <vt:lpstr>Overview of the National Landscape and Funding Mechanisms</vt:lpstr>
      <vt:lpstr>Overview of the National Landscape and Funding Mechanisms</vt:lpstr>
      <vt:lpstr>Overview of the National Landscape and Funding Mechanisms (continued)</vt:lpstr>
      <vt:lpstr>Overview of the National Landscape and Funding Mechanisms</vt:lpstr>
      <vt:lpstr>Table of Contents</vt:lpstr>
      <vt:lpstr>Plans for 2024</vt:lpstr>
      <vt:lpstr>Table of Contents</vt:lpstr>
      <vt:lpstr>Commission Recommendations</vt:lpstr>
      <vt:lpstr>Commission Recommendations (continued)</vt:lpstr>
      <vt:lpstr>Commission Recommendations</vt:lpstr>
      <vt:lpstr>Table of Contents</vt:lpstr>
      <vt:lpstr>Appendix: Recommendations submitted by MAMH to the Commission (1/3)</vt:lpstr>
      <vt:lpstr>Appendix: Recommendations submitted by MAMH to the Commission   (2/3)</vt:lpstr>
      <vt:lpstr>Appendix: Recommendations submitted by MAMH to the Commission  (3/3)</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PowerPoint Templates</dc:title>
  <dc:creator>Rubel, Jeremy (EHS)</dc:creator>
  <cp:lastModifiedBy>Stoltz, Rebecca (EHS)</cp:lastModifiedBy>
  <cp:revision>2</cp:revision>
  <dcterms:created xsi:type="dcterms:W3CDTF">2020-02-28T12:40:34Z</dcterms:created>
  <dcterms:modified xsi:type="dcterms:W3CDTF">2024-02-20T22:16:40Z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