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comments/modernComment_F6D_BC8C583.xml" ContentType="application/vnd.ms-powerpoint.comments+xml"/>
  <Override PartName="/ppt/tags/tag62.xml" ContentType="application/vnd.openxmlformats-officedocument.presentationml.tags+xml"/>
  <Override PartName="/ppt/tags/tag63.xml" ContentType="application/vnd.openxmlformats-officedocument.presentationml.tags+xml"/>
  <Override PartName="/ppt/notesSlides/notesSlide1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6.xml" ContentType="application/vnd.openxmlformats-officedocument.presentationml.notesSlide+xml"/>
  <Override PartName="/ppt/comments/modernComment_F8B_74EF25A8.xml" ContentType="application/vnd.ms-powerpoint.comments+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ppt/comments/modernComment_F8C_313B17C3.xml" ContentType="application/vnd.ms-powerpoint.comment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30.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5.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36.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7.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5" r:id="rId5"/>
  </p:sldMasterIdLst>
  <p:notesMasterIdLst>
    <p:notesMasterId r:id="rId48"/>
  </p:notesMasterIdLst>
  <p:handoutMasterIdLst>
    <p:handoutMasterId r:id="rId49"/>
  </p:handoutMasterIdLst>
  <p:sldIdLst>
    <p:sldId id="257" r:id="rId6"/>
    <p:sldId id="2437" r:id="rId7"/>
    <p:sldId id="3896" r:id="rId8"/>
    <p:sldId id="3918" r:id="rId9"/>
    <p:sldId id="258" r:id="rId10"/>
    <p:sldId id="3917" r:id="rId11"/>
    <p:sldId id="3958" r:id="rId12"/>
    <p:sldId id="3985" r:id="rId13"/>
    <p:sldId id="3962" r:id="rId14"/>
    <p:sldId id="3949" r:id="rId15"/>
    <p:sldId id="3976" r:id="rId16"/>
    <p:sldId id="3983" r:id="rId17"/>
    <p:sldId id="3984" r:id="rId18"/>
    <p:sldId id="3978" r:id="rId19"/>
    <p:sldId id="3947" r:id="rId20"/>
    <p:sldId id="3961" r:id="rId21"/>
    <p:sldId id="3979" r:id="rId22"/>
    <p:sldId id="3980" r:id="rId23"/>
    <p:sldId id="3981" r:id="rId24"/>
    <p:sldId id="3895" r:id="rId25"/>
    <p:sldId id="3902" r:id="rId26"/>
    <p:sldId id="3968" r:id="rId27"/>
    <p:sldId id="3991" r:id="rId28"/>
    <p:sldId id="3990" r:id="rId29"/>
    <p:sldId id="3994" r:id="rId30"/>
    <p:sldId id="3993" r:id="rId31"/>
    <p:sldId id="3987" r:id="rId32"/>
    <p:sldId id="3969" r:id="rId33"/>
    <p:sldId id="3988" r:id="rId34"/>
    <p:sldId id="3970" r:id="rId35"/>
    <p:sldId id="3974" r:id="rId36"/>
    <p:sldId id="3975" r:id="rId37"/>
    <p:sldId id="3955" r:id="rId38"/>
    <p:sldId id="3956" r:id="rId39"/>
    <p:sldId id="3957" r:id="rId40"/>
    <p:sldId id="262" r:id="rId41"/>
    <p:sldId id="3971" r:id="rId42"/>
    <p:sldId id="3954" r:id="rId43"/>
    <p:sldId id="3972" r:id="rId44"/>
    <p:sldId id="3913" r:id="rId45"/>
    <p:sldId id="3940" r:id="rId46"/>
    <p:sldId id="3935"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FDC01-86B9-0D2A-4EEA-85C1FA2B2552}" name="Bolduc, Danielle (DPH)" initials="B(" userId="S::danielle.bolduc@mass.gov::8eab097f-3aad-41b1-a329-3684d04c26ce" providerId="AD"/>
  <p188:author id="{8890F03B-E47B-FBA4-8658-21E5148A0F4E}" name="Bailey, Emily R. (EHS)" initials="B(" userId="S::emily.r.bailey@mass.gov::0c18dddc-90c6-4f7a-bbfd-8a3bbc912855" providerId="AD"/>
  <p188:author id="{21F71E3C-90B1-FE20-52A2-F51BE1034D65}" name="Bailey, Emily R. (EHS)" initials="EB" userId="S::Emily.R.Bailey@mass.gov::0c18dddc-90c6-4f7a-bbfd-8a3bbc912855" providerId="AD"/>
  <p188:author id="{7476063D-50C8-F97B-8B8D-9CF314EDD46B}" name="Lisa Swanson" initials="LS" userId="86203752181ed5a7" providerId="Windows Live"/>
  <p188:author id="{22BA246D-6FE7-B6DC-0767-440502B13645}" name="Stoltz, Rebecca (EHS)" initials="SR(" userId="S::Rebecca.Stoltz@mass.gov::23be6598-0527-4268-bfdf-eadaf177c25a" providerId="AD"/>
  <p188:author id="{2C218585-633C-FDF2-4EA7-9B80024B9E14}" name="Monica Monica" initials="MM" userId="330a1abf12b0b64e" providerId="Windows Live"/>
  <p188:author id="{65B0E698-EDF8-42FB-D279-9728F0B71AC4}" name="Cunningham, Kelley (DPH)" initials="CK(" userId="S::kelley.cunningham@mass.gov::402a7da9-9814-48a7-a0a8-36b9968f81bd" providerId="AD"/>
  <p188:author id="{25F1EA98-AE7A-27F7-713D-2973C502CEDB}" name="Jennifer Honig" initials="JH" userId="S::Jennifer@MAMH.ORG::f06bb52c-b806-4cba-b9d7-1db9f99d8db8" providerId="AD"/>
  <p188:author id="{1CC5BBDF-E758-787F-878A-5CAC8F39CDC4}" name="Kingston, Benjamin (DPH)" initials="KB" userId="S::benjamin.kingston@mass.gov::a930a708-a62c-4e62-8d49-ddacd8968452" providerId="AD"/>
  <p188:author id="{DD1FBFE0-C2A0-88DB-5204-567B9D7D1AAB}" name="Tamanaha, Mio (DMH)" initials="T(" userId="S::mio.tamanaha@mass.gov::5c96b2e1-bf5e-4e69-874e-ca512fc7fa3b" providerId="AD"/>
  <p188:author id="{6169A8ED-1BA1-D1DD-D35A-2DC40C255CCD}" name="Statuto, Thomas (EHS)" initials="TS" userId="S::thomas.statuto@mass.gov::444200d9-d853-494a-a6b4-21de26e112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7E0FB"/>
    <a:srgbClr val="B2B2B2"/>
    <a:srgbClr val="F04C3E"/>
    <a:srgbClr val="F7A59E"/>
    <a:srgbClr val="95CB89"/>
    <a:srgbClr val="2C973E"/>
    <a:srgbClr val="91B0FF"/>
    <a:srgbClr val="083669"/>
    <a:srgbClr val="223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BFD4C-B6A2-46FD-AB0D-74782550184A}" v="5" dt="2025-08-26T20:32:41.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80"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lez, Brenda-Liz (DPH)" userId="1c98c32b-39d2-44e1-847e-91e6808e57fe" providerId="ADAL" clId="{C0EBFD4C-B6A2-46FD-AB0D-74782550184A}"/>
    <pc:docChg chg="undo custSel addSld delSld modSld">
      <pc:chgData name="Velez, Brenda-Liz (DPH)" userId="1c98c32b-39d2-44e1-847e-91e6808e57fe" providerId="ADAL" clId="{C0EBFD4C-B6A2-46FD-AB0D-74782550184A}" dt="2025-09-05T20:13:00.803" v="13" actId="47"/>
      <pc:docMkLst>
        <pc:docMk/>
      </pc:docMkLst>
      <pc:sldChg chg="modSp mod">
        <pc:chgData name="Velez, Brenda-Liz (DPH)" userId="1c98c32b-39d2-44e1-847e-91e6808e57fe" providerId="ADAL" clId="{C0EBFD4C-B6A2-46FD-AB0D-74782550184A}" dt="2025-08-26T19:38:38.694" v="1" actId="15"/>
        <pc:sldMkLst>
          <pc:docMk/>
          <pc:sldMk cId="3430025487" sldId="3917"/>
        </pc:sldMkLst>
        <pc:spChg chg="mod">
          <ac:chgData name="Velez, Brenda-Liz (DPH)" userId="1c98c32b-39d2-44e1-847e-91e6808e57fe" providerId="ADAL" clId="{C0EBFD4C-B6A2-46FD-AB0D-74782550184A}" dt="2025-08-26T19:38:38.694" v="1" actId="15"/>
          <ac:spMkLst>
            <pc:docMk/>
            <pc:sldMk cId="3430025487" sldId="3917"/>
            <ac:spMk id="4" creationId="{EB1D3693-44F1-4F73-8CE6-3E1E6FCE8142}"/>
          </ac:spMkLst>
        </pc:spChg>
      </pc:sldChg>
      <pc:sldChg chg="modSp mod">
        <pc:chgData name="Velez, Brenda-Liz (DPH)" userId="1c98c32b-39d2-44e1-847e-91e6808e57fe" providerId="ADAL" clId="{C0EBFD4C-B6A2-46FD-AB0D-74782550184A}" dt="2025-08-26T19:41:43.164" v="2" actId="1076"/>
        <pc:sldMkLst>
          <pc:docMk/>
          <pc:sldMk cId="197707139" sldId="3949"/>
        </pc:sldMkLst>
        <pc:spChg chg="mod">
          <ac:chgData name="Velez, Brenda-Liz (DPH)" userId="1c98c32b-39d2-44e1-847e-91e6808e57fe" providerId="ADAL" clId="{C0EBFD4C-B6A2-46FD-AB0D-74782550184A}" dt="2025-08-26T19:41:43.164" v="2" actId="1076"/>
          <ac:spMkLst>
            <pc:docMk/>
            <pc:sldMk cId="197707139" sldId="3949"/>
            <ac:spMk id="8" creationId="{8F4617D0-16CF-5366-F7A1-6D11C768EC26}"/>
          </ac:spMkLst>
        </pc:spChg>
      </pc:sldChg>
      <pc:sldChg chg="modSp mod">
        <pc:chgData name="Velez, Brenda-Liz (DPH)" userId="1c98c32b-39d2-44e1-847e-91e6808e57fe" providerId="ADAL" clId="{C0EBFD4C-B6A2-46FD-AB0D-74782550184A}" dt="2025-08-26T20:23:49.471" v="6" actId="14734"/>
        <pc:sldMkLst>
          <pc:docMk/>
          <pc:sldMk cId="3803589334" sldId="3961"/>
        </pc:sldMkLst>
        <pc:graphicFrameChg chg="modGraphic">
          <ac:chgData name="Velez, Brenda-Liz (DPH)" userId="1c98c32b-39d2-44e1-847e-91e6808e57fe" providerId="ADAL" clId="{C0EBFD4C-B6A2-46FD-AB0D-74782550184A}" dt="2025-08-26T20:23:49.471" v="6" actId="14734"/>
          <ac:graphicFrameMkLst>
            <pc:docMk/>
            <pc:sldMk cId="3803589334" sldId="3961"/>
            <ac:graphicFrameMk id="5" creationId="{5CA3D81C-1932-A36E-0FB8-92AF5AE98C84}"/>
          </ac:graphicFrameMkLst>
        </pc:graphicFrameChg>
      </pc:sldChg>
      <pc:sldChg chg="modSp">
        <pc:chgData name="Velez, Brenda-Liz (DPH)" userId="1c98c32b-39d2-44e1-847e-91e6808e57fe" providerId="ADAL" clId="{C0EBFD4C-B6A2-46FD-AB0D-74782550184A}" dt="2025-08-26T20:27:57.202" v="8" actId="1076"/>
        <pc:sldMkLst>
          <pc:docMk/>
          <pc:sldMk cId="1961829800" sldId="3979"/>
        </pc:sldMkLst>
        <pc:spChg chg="mod">
          <ac:chgData name="Velez, Brenda-Liz (DPH)" userId="1c98c32b-39d2-44e1-847e-91e6808e57fe" providerId="ADAL" clId="{C0EBFD4C-B6A2-46FD-AB0D-74782550184A}" dt="2025-08-26T20:27:57.202" v="8" actId="1076"/>
          <ac:spMkLst>
            <pc:docMk/>
            <pc:sldMk cId="1961829800" sldId="3979"/>
            <ac:spMk id="6" creationId="{0532898F-EAB0-118C-5FD6-0B768139B066}"/>
          </ac:spMkLst>
        </pc:spChg>
      </pc:sldChg>
      <pc:sldChg chg="modSp">
        <pc:chgData name="Velez, Brenda-Liz (DPH)" userId="1c98c32b-39d2-44e1-847e-91e6808e57fe" providerId="ADAL" clId="{C0EBFD4C-B6A2-46FD-AB0D-74782550184A}" dt="2025-08-26T20:32:41.806" v="9" actId="1076"/>
        <pc:sldMkLst>
          <pc:docMk/>
          <pc:sldMk cId="471454537" sldId="3981"/>
        </pc:sldMkLst>
        <pc:spChg chg="mod">
          <ac:chgData name="Velez, Brenda-Liz (DPH)" userId="1c98c32b-39d2-44e1-847e-91e6808e57fe" providerId="ADAL" clId="{C0EBFD4C-B6A2-46FD-AB0D-74782550184A}" dt="2025-08-26T20:32:41.806" v="9" actId="1076"/>
          <ac:spMkLst>
            <pc:docMk/>
            <pc:sldMk cId="471454537" sldId="3981"/>
            <ac:spMk id="6" creationId="{4ACB37DE-A4EF-241E-A4B2-A142F794E16C}"/>
          </ac:spMkLst>
        </pc:spChg>
      </pc:sldChg>
      <pc:sldChg chg="modSp">
        <pc:chgData name="Velez, Brenda-Liz (DPH)" userId="1c98c32b-39d2-44e1-847e-91e6808e57fe" providerId="ADAL" clId="{C0EBFD4C-B6A2-46FD-AB0D-74782550184A}" dt="2025-08-26T19:46:53.128" v="3"/>
        <pc:sldMkLst>
          <pc:docMk/>
          <pc:sldMk cId="3234050509" sldId="3983"/>
        </pc:sldMkLst>
        <pc:graphicFrameChg chg="mod">
          <ac:chgData name="Velez, Brenda-Liz (DPH)" userId="1c98c32b-39d2-44e1-847e-91e6808e57fe" providerId="ADAL" clId="{C0EBFD4C-B6A2-46FD-AB0D-74782550184A}" dt="2025-08-26T19:46:53.128" v="3"/>
          <ac:graphicFrameMkLst>
            <pc:docMk/>
            <pc:sldMk cId="3234050509" sldId="3983"/>
            <ac:graphicFrameMk id="4" creationId="{7A57126E-704C-F40A-661D-E3DE151F3BC6}"/>
          </ac:graphicFrameMkLst>
        </pc:graphicFrameChg>
      </pc:sldChg>
      <pc:sldChg chg="new del">
        <pc:chgData name="Velez, Brenda-Liz (DPH)" userId="1c98c32b-39d2-44e1-847e-91e6808e57fe" providerId="ADAL" clId="{C0EBFD4C-B6A2-46FD-AB0D-74782550184A}" dt="2025-09-05T20:13:00.803" v="13" actId="47"/>
        <pc:sldMkLst>
          <pc:docMk/>
          <pc:sldMk cId="2286465524" sldId="3995"/>
        </pc:sldMkLst>
      </pc:sldChg>
      <pc:sldChg chg="new del">
        <pc:chgData name="Velez, Brenda-Liz (DPH)" userId="1c98c32b-39d2-44e1-847e-91e6808e57fe" providerId="ADAL" clId="{C0EBFD4C-B6A2-46FD-AB0D-74782550184A}" dt="2025-09-05T20:12:58.581" v="12" actId="47"/>
        <pc:sldMkLst>
          <pc:docMk/>
          <pc:sldMk cId="2857115749" sldId="39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'Network Data'!$B$75</c:f>
              <c:strCache>
                <c:ptCount val="1"/>
                <c:pt idx="0">
                  <c:v>988 Calls Received</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90-4C97-8167-CC0814765E4F}"/>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090-4C97-8167-CC0814765E4F}"/>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090-4C97-8167-CC0814765E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'Network Data'!$C$74:$P$74</c:f>
              <c:strCache>
                <c:ptCount val="14"/>
                <c:pt idx="0">
                  <c:v>FY22 Q1</c:v>
                </c:pt>
                <c:pt idx="1">
                  <c:v>FY22 Q2</c:v>
                </c:pt>
                <c:pt idx="2">
                  <c:v>FY22 Q3</c:v>
                </c:pt>
                <c:pt idx="3">
                  <c:v>FY22 Q4</c:v>
                </c:pt>
                <c:pt idx="4">
                  <c:v>FY23 Q1</c:v>
                </c:pt>
                <c:pt idx="5">
                  <c:v>FY23 Q2</c:v>
                </c:pt>
                <c:pt idx="6">
                  <c:v>FY23 Q3</c:v>
                </c:pt>
                <c:pt idx="7">
                  <c:v>FY23 Q4</c:v>
                </c:pt>
                <c:pt idx="8">
                  <c:v>FY24 Q1</c:v>
                </c:pt>
                <c:pt idx="9">
                  <c:v>FY24 Q2</c:v>
                </c:pt>
                <c:pt idx="10">
                  <c:v>FY24 Q3</c:v>
                </c:pt>
                <c:pt idx="11">
                  <c:v>FY24 Q4</c:v>
                </c:pt>
                <c:pt idx="12">
                  <c:v>FY25 Q1</c:v>
                </c:pt>
                <c:pt idx="13">
                  <c:v>FY25 Q2</c:v>
                </c:pt>
              </c:strCache>
            </c:strRef>
          </c:cat>
          <c:val>
            <c:numRef>
              <c:f>'Network Data'!$C$75:$P$75</c:f>
              <c:numCache>
                <c:formatCode>_(* #,##0_);_(* \(#,##0\);_(* "-"??_);_(@_)</c:formatCode>
                <c:ptCount val="14"/>
                <c:pt idx="0">
                  <c:v>11403</c:v>
                </c:pt>
                <c:pt idx="1">
                  <c:v>13390</c:v>
                </c:pt>
                <c:pt idx="2">
                  <c:v>12764</c:v>
                </c:pt>
                <c:pt idx="3">
                  <c:v>12961</c:v>
                </c:pt>
                <c:pt idx="4">
                  <c:v>14182</c:v>
                </c:pt>
                <c:pt idx="5">
                  <c:v>16494</c:v>
                </c:pt>
                <c:pt idx="6">
                  <c:v>16418</c:v>
                </c:pt>
                <c:pt idx="7">
                  <c:v>15224</c:v>
                </c:pt>
                <c:pt idx="8">
                  <c:v>18319</c:v>
                </c:pt>
                <c:pt idx="9">
                  <c:v>17935</c:v>
                </c:pt>
                <c:pt idx="10">
                  <c:v>18181</c:v>
                </c:pt>
                <c:pt idx="11">
                  <c:v>19423</c:v>
                </c:pt>
                <c:pt idx="12">
                  <c:v>23380</c:v>
                </c:pt>
                <c:pt idx="13">
                  <c:v>21239</c:v>
                </c:pt>
              </c:numCache>
            </c:numRef>
          </c:val>
          <c:extLst>
            <c:ext xmlns:c16="http://schemas.microsoft.com/office/drawing/2014/chart" uri="{C3380CC4-5D6E-409C-BE32-E72D297353CC}">
              <c16:uniqueId val="{00000000-4090-4C97-8167-CC0814765E4F}"/>
            </c:ext>
          </c:extLst>
        </c:ser>
        <c:ser>
          <c:idx val="1"/>
          <c:order val="1"/>
          <c:tx>
            <c:strRef>
              <c:f>'Network Data'!$B$76</c:f>
              <c:strCache>
                <c:ptCount val="1"/>
                <c:pt idx="0">
                  <c:v>988 Calls Answered </c:v>
                </c:pt>
              </c:strCache>
            </c:strRef>
          </c:tx>
          <c:spPr>
            <a:solidFill>
              <a:srgbClr val="95CB89"/>
            </a:solidFill>
            <a:ln>
              <a:solidFill>
                <a:srgbClr val="95CB89"/>
              </a:solid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90-4C97-8167-CC0814765E4F}"/>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090-4C97-8167-CC0814765E4F}"/>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090-4C97-8167-CC0814765E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'Network Data'!$C$74:$P$74</c:f>
              <c:strCache>
                <c:ptCount val="14"/>
                <c:pt idx="0">
                  <c:v>FY22 Q1</c:v>
                </c:pt>
                <c:pt idx="1">
                  <c:v>FY22 Q2</c:v>
                </c:pt>
                <c:pt idx="2">
                  <c:v>FY22 Q3</c:v>
                </c:pt>
                <c:pt idx="3">
                  <c:v>FY22 Q4</c:v>
                </c:pt>
                <c:pt idx="4">
                  <c:v>FY23 Q1</c:v>
                </c:pt>
                <c:pt idx="5">
                  <c:v>FY23 Q2</c:v>
                </c:pt>
                <c:pt idx="6">
                  <c:v>FY23 Q3</c:v>
                </c:pt>
                <c:pt idx="7">
                  <c:v>FY23 Q4</c:v>
                </c:pt>
                <c:pt idx="8">
                  <c:v>FY24 Q1</c:v>
                </c:pt>
                <c:pt idx="9">
                  <c:v>FY24 Q2</c:v>
                </c:pt>
                <c:pt idx="10">
                  <c:v>FY24 Q3</c:v>
                </c:pt>
                <c:pt idx="11">
                  <c:v>FY24 Q4</c:v>
                </c:pt>
                <c:pt idx="12">
                  <c:v>FY25 Q1</c:v>
                </c:pt>
                <c:pt idx="13">
                  <c:v>FY25 Q2</c:v>
                </c:pt>
              </c:strCache>
            </c:strRef>
          </c:cat>
          <c:val>
            <c:numRef>
              <c:f>'Network Data'!$C$76:$P$76</c:f>
              <c:numCache>
                <c:formatCode>_(* #,##0_);_(* \(#,##0\);_(* "-"??_);_(@_)</c:formatCode>
                <c:ptCount val="14"/>
                <c:pt idx="0">
                  <c:v>8082</c:v>
                </c:pt>
                <c:pt idx="1">
                  <c:v>9843</c:v>
                </c:pt>
                <c:pt idx="2">
                  <c:v>8788</c:v>
                </c:pt>
                <c:pt idx="3">
                  <c:v>8548</c:v>
                </c:pt>
                <c:pt idx="4">
                  <c:v>11595</c:v>
                </c:pt>
                <c:pt idx="5">
                  <c:v>13927</c:v>
                </c:pt>
                <c:pt idx="6">
                  <c:v>14292</c:v>
                </c:pt>
                <c:pt idx="7">
                  <c:v>13599</c:v>
                </c:pt>
                <c:pt idx="8">
                  <c:v>15779</c:v>
                </c:pt>
                <c:pt idx="9">
                  <c:v>15900</c:v>
                </c:pt>
                <c:pt idx="10">
                  <c:v>16172</c:v>
                </c:pt>
                <c:pt idx="11">
                  <c:v>17090</c:v>
                </c:pt>
                <c:pt idx="12">
                  <c:v>20574</c:v>
                </c:pt>
                <c:pt idx="13">
                  <c:v>19026</c:v>
                </c:pt>
              </c:numCache>
            </c:numRef>
          </c:val>
          <c:extLst>
            <c:ext xmlns:c16="http://schemas.microsoft.com/office/drawing/2014/chart" uri="{C3380CC4-5D6E-409C-BE32-E72D297353CC}">
              <c16:uniqueId val="{00000001-4090-4C97-8167-CC0814765E4F}"/>
            </c:ext>
          </c:extLst>
        </c:ser>
        <c:dLbls>
          <c:showLegendKey val="0"/>
          <c:showVal val="0"/>
          <c:showCatName val="0"/>
          <c:showSerName val="0"/>
          <c:showPercent val="0"/>
          <c:showBubbleSize val="0"/>
        </c:dLbls>
        <c:gapWidth val="219"/>
        <c:overlap val="-27"/>
        <c:axId val="1030490783"/>
        <c:axId val="1030491263"/>
      </c:barChart>
      <c:lineChart>
        <c:grouping val="standard"/>
        <c:varyColors val="0"/>
        <c:ser>
          <c:idx val="2"/>
          <c:order val="2"/>
          <c:tx>
            <c:strRef>
              <c:f>'Network Data'!$B$77</c:f>
              <c:strCache>
                <c:ptCount val="1"/>
                <c:pt idx="0">
                  <c:v>Answer Rate</c:v>
                </c:pt>
              </c:strCache>
            </c:strRef>
          </c:tx>
          <c:spPr>
            <a:ln w="28575" cap="rnd">
              <a:solidFill>
                <a:srgbClr val="F7A59E"/>
              </a:solidFill>
              <a:round/>
            </a:ln>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F-4090-4C97-8167-CC0814765E4F}"/>
                </c:ext>
              </c:extLst>
            </c:dLbl>
            <c:dLbl>
              <c:idx val="1"/>
              <c:delete val="1"/>
              <c:extLst>
                <c:ext xmlns:c15="http://schemas.microsoft.com/office/drawing/2012/chart" uri="{CE6537A1-D6FC-4f65-9D91-7224C49458BB}"/>
                <c:ext xmlns:c16="http://schemas.microsoft.com/office/drawing/2014/chart" uri="{C3380CC4-5D6E-409C-BE32-E72D297353CC}">
                  <c16:uniqueId val="{00000003-4090-4C97-8167-CC0814765E4F}"/>
                </c:ext>
              </c:extLst>
            </c:dLbl>
            <c:dLbl>
              <c:idx val="2"/>
              <c:delete val="1"/>
              <c:extLst>
                <c:ext xmlns:c15="http://schemas.microsoft.com/office/drawing/2012/chart" uri="{CE6537A1-D6FC-4f65-9D91-7224C49458BB}"/>
                <c:ext xmlns:c16="http://schemas.microsoft.com/office/drawing/2014/chart" uri="{C3380CC4-5D6E-409C-BE32-E72D297353CC}">
                  <c16:uniqueId val="{00000004-4090-4C97-8167-CC0814765E4F}"/>
                </c:ext>
              </c:extLst>
            </c:dLbl>
            <c:dLbl>
              <c:idx val="3"/>
              <c:delete val="1"/>
              <c:extLst>
                <c:ext xmlns:c15="http://schemas.microsoft.com/office/drawing/2012/chart" uri="{CE6537A1-D6FC-4f65-9D91-7224C49458BB}"/>
                <c:ext xmlns:c16="http://schemas.microsoft.com/office/drawing/2014/chart" uri="{C3380CC4-5D6E-409C-BE32-E72D297353CC}">
                  <c16:uniqueId val="{00000005-4090-4C97-8167-CC0814765E4F}"/>
                </c:ext>
              </c:extLst>
            </c:dLbl>
            <c:dLbl>
              <c:idx val="5"/>
              <c:delete val="1"/>
              <c:extLst>
                <c:ext xmlns:c15="http://schemas.microsoft.com/office/drawing/2012/chart" uri="{CE6537A1-D6FC-4f65-9D91-7224C49458BB}"/>
                <c:ext xmlns:c16="http://schemas.microsoft.com/office/drawing/2014/chart" uri="{C3380CC4-5D6E-409C-BE32-E72D297353CC}">
                  <c16:uniqueId val="{00000007-4090-4C97-8167-CC0814765E4F}"/>
                </c:ext>
              </c:extLst>
            </c:dLbl>
            <c:dLbl>
              <c:idx val="6"/>
              <c:delete val="1"/>
              <c:extLst>
                <c:ext xmlns:c15="http://schemas.microsoft.com/office/drawing/2012/chart" uri="{CE6537A1-D6FC-4f65-9D91-7224C49458BB}"/>
                <c:ext xmlns:c16="http://schemas.microsoft.com/office/drawing/2014/chart" uri="{C3380CC4-5D6E-409C-BE32-E72D297353CC}">
                  <c16:uniqueId val="{00000008-4090-4C97-8167-CC0814765E4F}"/>
                </c:ext>
              </c:extLst>
            </c:dLbl>
            <c:dLbl>
              <c:idx val="7"/>
              <c:delete val="1"/>
              <c:extLst>
                <c:ext xmlns:c15="http://schemas.microsoft.com/office/drawing/2012/chart" uri="{CE6537A1-D6FC-4f65-9D91-7224C49458BB}"/>
                <c:ext xmlns:c16="http://schemas.microsoft.com/office/drawing/2014/chart" uri="{C3380CC4-5D6E-409C-BE32-E72D297353CC}">
                  <c16:uniqueId val="{00000009-4090-4C97-8167-CC0814765E4F}"/>
                </c:ext>
              </c:extLst>
            </c:dLbl>
            <c:dLbl>
              <c:idx val="8"/>
              <c:delete val="1"/>
              <c:extLst>
                <c:ext xmlns:c15="http://schemas.microsoft.com/office/drawing/2012/chart" uri="{CE6537A1-D6FC-4f65-9D91-7224C49458BB}"/>
                <c:ext xmlns:c16="http://schemas.microsoft.com/office/drawing/2014/chart" uri="{C3380CC4-5D6E-409C-BE32-E72D297353CC}">
                  <c16:uniqueId val="{0000000A-4090-4C97-8167-CC0814765E4F}"/>
                </c:ext>
              </c:extLst>
            </c:dLbl>
            <c:dLbl>
              <c:idx val="9"/>
              <c:delete val="1"/>
              <c:extLst>
                <c:ext xmlns:c15="http://schemas.microsoft.com/office/drawing/2012/chart" uri="{CE6537A1-D6FC-4f65-9D91-7224C49458BB}"/>
                <c:ext xmlns:c16="http://schemas.microsoft.com/office/drawing/2014/chart" uri="{C3380CC4-5D6E-409C-BE32-E72D297353CC}">
                  <c16:uniqueId val="{0000000B-4090-4C97-8167-CC0814765E4F}"/>
                </c:ext>
              </c:extLst>
            </c:dLbl>
            <c:dLbl>
              <c:idx val="10"/>
              <c:delete val="1"/>
              <c:extLst>
                <c:ext xmlns:c15="http://schemas.microsoft.com/office/drawing/2012/chart" uri="{CE6537A1-D6FC-4f65-9D91-7224C49458BB}"/>
                <c:ext xmlns:c16="http://schemas.microsoft.com/office/drawing/2014/chart" uri="{C3380CC4-5D6E-409C-BE32-E72D297353CC}">
                  <c16:uniqueId val="{0000000C-4090-4C97-8167-CC0814765E4F}"/>
                </c:ext>
              </c:extLst>
            </c:dLbl>
            <c:dLbl>
              <c:idx val="11"/>
              <c:delete val="1"/>
              <c:extLst>
                <c:ext xmlns:c15="http://schemas.microsoft.com/office/drawing/2012/chart" uri="{CE6537A1-D6FC-4f65-9D91-7224C49458BB}"/>
                <c:ext xmlns:c16="http://schemas.microsoft.com/office/drawing/2014/chart" uri="{C3380CC4-5D6E-409C-BE32-E72D297353CC}">
                  <c16:uniqueId val="{0000000D-4090-4C97-8167-CC0814765E4F}"/>
                </c:ext>
              </c:extLst>
            </c:dLbl>
            <c:dLbl>
              <c:idx val="12"/>
              <c:delete val="1"/>
              <c:extLst>
                <c:ext xmlns:c15="http://schemas.microsoft.com/office/drawing/2012/chart" uri="{CE6537A1-D6FC-4f65-9D91-7224C49458BB}"/>
                <c:ext xmlns:c16="http://schemas.microsoft.com/office/drawing/2014/chart" uri="{C3380CC4-5D6E-409C-BE32-E72D297353CC}">
                  <c16:uniqueId val="{0000000E-4090-4C97-8167-CC0814765E4F}"/>
                </c:ext>
              </c:extLst>
            </c:dLbl>
            <c:dLbl>
              <c:idx val="1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0-4090-4C97-8167-CC0814765E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'Network Data'!$C$74:$P$74</c:f>
              <c:strCache>
                <c:ptCount val="14"/>
                <c:pt idx="0">
                  <c:v>FY22 Q1</c:v>
                </c:pt>
                <c:pt idx="1">
                  <c:v>FY22 Q2</c:v>
                </c:pt>
                <c:pt idx="2">
                  <c:v>FY22 Q3</c:v>
                </c:pt>
                <c:pt idx="3">
                  <c:v>FY22 Q4</c:v>
                </c:pt>
                <c:pt idx="4">
                  <c:v>FY23 Q1</c:v>
                </c:pt>
                <c:pt idx="5">
                  <c:v>FY23 Q2</c:v>
                </c:pt>
                <c:pt idx="6">
                  <c:v>FY23 Q3</c:v>
                </c:pt>
                <c:pt idx="7">
                  <c:v>FY23 Q4</c:v>
                </c:pt>
                <c:pt idx="8">
                  <c:v>FY24 Q1</c:v>
                </c:pt>
                <c:pt idx="9">
                  <c:v>FY24 Q2</c:v>
                </c:pt>
                <c:pt idx="10">
                  <c:v>FY24 Q3</c:v>
                </c:pt>
                <c:pt idx="11">
                  <c:v>FY24 Q4</c:v>
                </c:pt>
                <c:pt idx="12">
                  <c:v>FY25 Q1</c:v>
                </c:pt>
                <c:pt idx="13">
                  <c:v>FY25 Q2</c:v>
                </c:pt>
              </c:strCache>
            </c:strRef>
          </c:cat>
          <c:val>
            <c:numRef>
              <c:f>'Network Data'!$C$77:$P$77</c:f>
              <c:numCache>
                <c:formatCode>0%</c:formatCode>
                <c:ptCount val="14"/>
                <c:pt idx="0">
                  <c:v>0.70876085240726128</c:v>
                </c:pt>
                <c:pt idx="1">
                  <c:v>0.73510082150858846</c:v>
                </c:pt>
                <c:pt idx="2">
                  <c:v>0.68849890316515194</c:v>
                </c:pt>
                <c:pt idx="3">
                  <c:v>0.65951701257619011</c:v>
                </c:pt>
                <c:pt idx="4">
                  <c:v>0.81758567197856435</c:v>
                </c:pt>
                <c:pt idx="5">
                  <c:v>0.8443676488420031</c:v>
                </c:pt>
                <c:pt idx="6">
                  <c:v>0.87050797904738697</c:v>
                </c:pt>
                <c:pt idx="7">
                  <c:v>0.89326064109301107</c:v>
                </c:pt>
                <c:pt idx="8">
                  <c:v>0.86134614334843607</c:v>
                </c:pt>
                <c:pt idx="9">
                  <c:v>0.8865347086701979</c:v>
                </c:pt>
                <c:pt idx="10">
                  <c:v>0.88950002750123758</c:v>
                </c:pt>
                <c:pt idx="11">
                  <c:v>0.87988467281058536</c:v>
                </c:pt>
                <c:pt idx="12">
                  <c:v>0.87998289136013685</c:v>
                </c:pt>
                <c:pt idx="13">
                  <c:v>0.89580488723574558</c:v>
                </c:pt>
              </c:numCache>
            </c:numRef>
          </c:val>
          <c:smooth val="0"/>
          <c:extLst>
            <c:ext xmlns:c16="http://schemas.microsoft.com/office/drawing/2014/chart" uri="{C3380CC4-5D6E-409C-BE32-E72D297353CC}">
              <c16:uniqueId val="{00000002-4090-4C97-8167-CC0814765E4F}"/>
            </c:ext>
          </c:extLst>
        </c:ser>
        <c:dLbls>
          <c:showLegendKey val="0"/>
          <c:showVal val="0"/>
          <c:showCatName val="0"/>
          <c:showSerName val="0"/>
          <c:showPercent val="0"/>
          <c:showBubbleSize val="0"/>
        </c:dLbls>
        <c:marker val="1"/>
        <c:smooth val="0"/>
        <c:axId val="1275804447"/>
        <c:axId val="1275805887"/>
      </c:lineChart>
      <c:catAx>
        <c:axId val="103049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30491263"/>
        <c:crosses val="autoZero"/>
        <c:auto val="1"/>
        <c:lblAlgn val="ctr"/>
        <c:lblOffset val="100"/>
        <c:noMultiLvlLbl val="0"/>
      </c:catAx>
      <c:valAx>
        <c:axId val="103049126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 of 988 calls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30490783"/>
        <c:crosses val="autoZero"/>
        <c:crossBetween val="between"/>
      </c:valAx>
      <c:valAx>
        <c:axId val="1275805887"/>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Answer 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75804447"/>
        <c:crosses val="max"/>
        <c:crossBetween val="between"/>
      </c:valAx>
      <c:catAx>
        <c:axId val="1275804447"/>
        <c:scaling>
          <c:orientation val="minMax"/>
        </c:scaling>
        <c:delete val="1"/>
        <c:axPos val="b"/>
        <c:numFmt formatCode="General" sourceLinked="1"/>
        <c:majorTickMark val="none"/>
        <c:minorTickMark val="none"/>
        <c:tickLblPos val="nextTo"/>
        <c:crossAx val="1275805887"/>
        <c:crosses val="autoZero"/>
        <c:auto val="1"/>
        <c:lblAlgn val="ctr"/>
        <c:lblOffset val="100"/>
        <c:noMultiLvlLbl val="0"/>
      </c:catAx>
      <c:spPr>
        <a:solidFill>
          <a:schemeClr val="lt1"/>
        </a:solidFill>
        <a:ln w="3175" cap="flat" cmpd="sng" algn="ctr">
          <a:solidFill>
            <a:schemeClr val="accent4"/>
          </a:solidFill>
          <a:prstDash val="solid"/>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textchatdemand!$A$10</c:f>
              <c:strCache>
                <c:ptCount val="1"/>
                <c:pt idx="0">
                  <c:v>988 Chat Demand</c:v>
                </c:pt>
              </c:strCache>
            </c:strRef>
          </c:tx>
          <c:spPr>
            <a:solidFill>
              <a:srgbClr val="CC99FF"/>
            </a:solidFill>
            <a:ln>
              <a:noFill/>
            </a:ln>
            <a:effectLst/>
          </c:spPr>
          <c:invertIfNegative val="0"/>
          <c:cat>
            <c:strRef>
              <c:f>textchatdemand!$B$9:$I$9</c:f>
              <c:strCache>
                <c:ptCount val="8"/>
                <c:pt idx="0">
                  <c:v>FY23 Q1</c:v>
                </c:pt>
                <c:pt idx="1">
                  <c:v>FY23 Q2</c:v>
                </c:pt>
                <c:pt idx="2">
                  <c:v>FY23 Q3</c:v>
                </c:pt>
                <c:pt idx="3">
                  <c:v>FY23 Q4</c:v>
                </c:pt>
                <c:pt idx="4">
                  <c:v>FY24 Q1</c:v>
                </c:pt>
                <c:pt idx="5">
                  <c:v>FY24 Q2</c:v>
                </c:pt>
                <c:pt idx="6">
                  <c:v>FY24 Q3</c:v>
                </c:pt>
                <c:pt idx="7">
                  <c:v>FY24 Q4</c:v>
                </c:pt>
              </c:strCache>
            </c:strRef>
          </c:cat>
          <c:val>
            <c:numRef>
              <c:f>textchatdemand!$B$10:$I$10</c:f>
              <c:numCache>
                <c:formatCode>General</c:formatCode>
                <c:ptCount val="8"/>
                <c:pt idx="0">
                  <c:v>5654</c:v>
                </c:pt>
                <c:pt idx="1">
                  <c:v>3889</c:v>
                </c:pt>
                <c:pt idx="2">
                  <c:v>2860</c:v>
                </c:pt>
                <c:pt idx="3" formatCode="0">
                  <c:v>2714</c:v>
                </c:pt>
                <c:pt idx="4">
                  <c:v>2483</c:v>
                </c:pt>
                <c:pt idx="5">
                  <c:v>1695</c:v>
                </c:pt>
                <c:pt idx="6">
                  <c:v>1916</c:v>
                </c:pt>
                <c:pt idx="7">
                  <c:v>2317</c:v>
                </c:pt>
              </c:numCache>
            </c:numRef>
          </c:val>
          <c:extLst>
            <c:ext xmlns:c16="http://schemas.microsoft.com/office/drawing/2014/chart" uri="{C3380CC4-5D6E-409C-BE32-E72D297353CC}">
              <c16:uniqueId val="{00000000-5BC6-4B95-8391-579B62E8AB2E}"/>
            </c:ext>
          </c:extLst>
        </c:ser>
        <c:ser>
          <c:idx val="1"/>
          <c:order val="1"/>
          <c:tx>
            <c:strRef>
              <c:f>textchatdemand!$A$11</c:f>
              <c:strCache>
                <c:ptCount val="1"/>
                <c:pt idx="0">
                  <c:v>988 Text Demand</c:v>
                </c:pt>
              </c:strCache>
            </c:strRef>
          </c:tx>
          <c:spPr>
            <a:solidFill>
              <a:srgbClr val="6600CC"/>
            </a:solidFill>
            <a:ln>
              <a:noFill/>
            </a:ln>
            <a:effectLst/>
          </c:spPr>
          <c:invertIfNegative val="0"/>
          <c:cat>
            <c:strRef>
              <c:f>textchatdemand!$B$9:$I$9</c:f>
              <c:strCache>
                <c:ptCount val="8"/>
                <c:pt idx="0">
                  <c:v>FY23 Q1</c:v>
                </c:pt>
                <c:pt idx="1">
                  <c:v>FY23 Q2</c:v>
                </c:pt>
                <c:pt idx="2">
                  <c:v>FY23 Q3</c:v>
                </c:pt>
                <c:pt idx="3">
                  <c:v>FY23 Q4</c:v>
                </c:pt>
                <c:pt idx="4">
                  <c:v>FY24 Q1</c:v>
                </c:pt>
                <c:pt idx="5">
                  <c:v>FY24 Q2</c:v>
                </c:pt>
                <c:pt idx="6">
                  <c:v>FY24 Q3</c:v>
                </c:pt>
                <c:pt idx="7">
                  <c:v>FY24 Q4</c:v>
                </c:pt>
              </c:strCache>
            </c:strRef>
          </c:cat>
          <c:val>
            <c:numRef>
              <c:f>textchatdemand!$B$11:$I$11</c:f>
              <c:numCache>
                <c:formatCode>General</c:formatCode>
                <c:ptCount val="8"/>
                <c:pt idx="0">
                  <c:v>2063</c:v>
                </c:pt>
                <c:pt idx="1">
                  <c:v>3096</c:v>
                </c:pt>
                <c:pt idx="2">
                  <c:v>3727</c:v>
                </c:pt>
                <c:pt idx="3" formatCode="0">
                  <c:v>3951</c:v>
                </c:pt>
                <c:pt idx="4">
                  <c:v>4110</c:v>
                </c:pt>
                <c:pt idx="5">
                  <c:v>4078</c:v>
                </c:pt>
                <c:pt idx="6">
                  <c:v>4396</c:v>
                </c:pt>
                <c:pt idx="7">
                  <c:v>5549</c:v>
                </c:pt>
              </c:numCache>
            </c:numRef>
          </c:val>
          <c:extLst>
            <c:ext xmlns:c16="http://schemas.microsoft.com/office/drawing/2014/chart" uri="{C3380CC4-5D6E-409C-BE32-E72D297353CC}">
              <c16:uniqueId val="{00000001-5BC6-4B95-8391-579B62E8AB2E}"/>
            </c:ext>
          </c:extLst>
        </c:ser>
        <c:dLbls>
          <c:showLegendKey val="0"/>
          <c:showVal val="0"/>
          <c:showCatName val="0"/>
          <c:showSerName val="0"/>
          <c:showPercent val="0"/>
          <c:showBubbleSize val="0"/>
        </c:dLbls>
        <c:gapWidth val="150"/>
        <c:overlap val="100"/>
        <c:axId val="1356309039"/>
        <c:axId val="1356319119"/>
      </c:barChart>
      <c:catAx>
        <c:axId val="135630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56319119"/>
        <c:crosses val="autoZero"/>
        <c:auto val="1"/>
        <c:lblAlgn val="ctr"/>
        <c:lblOffset val="100"/>
        <c:noMultiLvlLbl val="0"/>
      </c:catAx>
      <c:valAx>
        <c:axId val="135631911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 of contacts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56309039"/>
        <c:crosses val="autoZero"/>
        <c:crossBetween val="between"/>
      </c:valAx>
      <c:spPr>
        <a:solidFill>
          <a:schemeClr val="lt1"/>
        </a:solidFill>
        <a:ln w="3175" cap="flat" cmpd="sng" algn="ctr">
          <a:solidFill>
            <a:schemeClr val="accent6"/>
          </a:solidFill>
          <a:prstDash val="solid"/>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'Network Data'!$B$11</c:f>
              <c:strCache>
                <c:ptCount val="1"/>
                <c:pt idx="0">
                  <c:v>988</c:v>
                </c:pt>
              </c:strCache>
            </c:strRef>
          </c:tx>
          <c:spPr>
            <a:solidFill>
              <a:schemeClr val="accent2"/>
            </a:solidFill>
            <a:ln>
              <a:noFill/>
            </a:ln>
            <a:effectLst/>
          </c:spPr>
          <c:invertIfNegative val="0"/>
          <c:cat>
            <c:strRef>
              <c:f>'Network Data'!$C$10:$P$10</c:f>
              <c:strCache>
                <c:ptCount val="14"/>
                <c:pt idx="0">
                  <c:v>FY22 Q1</c:v>
                </c:pt>
                <c:pt idx="1">
                  <c:v>FY22 Q2</c:v>
                </c:pt>
                <c:pt idx="2">
                  <c:v>FY22 Q3</c:v>
                </c:pt>
                <c:pt idx="3">
                  <c:v>FY22 Q4</c:v>
                </c:pt>
                <c:pt idx="4">
                  <c:v>FY23 Q1</c:v>
                </c:pt>
                <c:pt idx="5">
                  <c:v>FY23 Q2</c:v>
                </c:pt>
                <c:pt idx="6">
                  <c:v>FY23 Q3</c:v>
                </c:pt>
                <c:pt idx="7">
                  <c:v>FY23 Q4</c:v>
                </c:pt>
                <c:pt idx="8">
                  <c:v>FY24 Q1</c:v>
                </c:pt>
                <c:pt idx="9">
                  <c:v>FY24 Q2</c:v>
                </c:pt>
                <c:pt idx="10">
                  <c:v>FY24 Q3</c:v>
                </c:pt>
                <c:pt idx="11">
                  <c:v>FY24 Q4</c:v>
                </c:pt>
                <c:pt idx="12">
                  <c:v>FY25 Q1</c:v>
                </c:pt>
                <c:pt idx="13">
                  <c:v>FY25 Q2</c:v>
                </c:pt>
              </c:strCache>
            </c:strRef>
          </c:cat>
          <c:val>
            <c:numRef>
              <c:f>'Network Data'!$C$11:$P$11</c:f>
              <c:numCache>
                <c:formatCode>_(* #,##0_);_(* \(#,##0\);_(* "-"??_);_(@_)</c:formatCode>
                <c:ptCount val="14"/>
                <c:pt idx="0">
                  <c:v>11403</c:v>
                </c:pt>
                <c:pt idx="1">
                  <c:v>13390</c:v>
                </c:pt>
                <c:pt idx="2">
                  <c:v>12764</c:v>
                </c:pt>
                <c:pt idx="3">
                  <c:v>12961</c:v>
                </c:pt>
                <c:pt idx="4">
                  <c:v>14182</c:v>
                </c:pt>
                <c:pt idx="5">
                  <c:v>16494</c:v>
                </c:pt>
                <c:pt idx="6">
                  <c:v>16418</c:v>
                </c:pt>
                <c:pt idx="7">
                  <c:v>15224</c:v>
                </c:pt>
                <c:pt idx="8">
                  <c:v>18319</c:v>
                </c:pt>
                <c:pt idx="9">
                  <c:v>17935</c:v>
                </c:pt>
                <c:pt idx="10">
                  <c:v>18181</c:v>
                </c:pt>
                <c:pt idx="11">
                  <c:v>19423</c:v>
                </c:pt>
                <c:pt idx="12">
                  <c:v>23380</c:v>
                </c:pt>
                <c:pt idx="13">
                  <c:v>21239</c:v>
                </c:pt>
              </c:numCache>
            </c:numRef>
          </c:val>
          <c:extLst>
            <c:ext xmlns:c16="http://schemas.microsoft.com/office/drawing/2014/chart" uri="{C3380CC4-5D6E-409C-BE32-E72D297353CC}">
              <c16:uniqueId val="{00000000-4734-46C3-8587-D762AF26A77D}"/>
            </c:ext>
          </c:extLst>
        </c:ser>
        <c:ser>
          <c:idx val="1"/>
          <c:order val="1"/>
          <c:tx>
            <c:strRef>
              <c:f>'Network Data'!$B$12</c:f>
              <c:strCache>
                <c:ptCount val="1"/>
                <c:pt idx="0">
                  <c:v>Legacy lines</c:v>
                </c:pt>
              </c:strCache>
            </c:strRef>
          </c:tx>
          <c:spPr>
            <a:solidFill>
              <a:schemeClr val="accent4"/>
            </a:solidFill>
            <a:ln>
              <a:noFill/>
            </a:ln>
            <a:effectLst/>
          </c:spPr>
          <c:invertIfNegative val="0"/>
          <c:cat>
            <c:strRef>
              <c:f>'Network Data'!$C$10:$P$10</c:f>
              <c:strCache>
                <c:ptCount val="14"/>
                <c:pt idx="0">
                  <c:v>FY22 Q1</c:v>
                </c:pt>
                <c:pt idx="1">
                  <c:v>FY22 Q2</c:v>
                </c:pt>
                <c:pt idx="2">
                  <c:v>FY22 Q3</c:v>
                </c:pt>
                <c:pt idx="3">
                  <c:v>FY22 Q4</c:v>
                </c:pt>
                <c:pt idx="4">
                  <c:v>FY23 Q1</c:v>
                </c:pt>
                <c:pt idx="5">
                  <c:v>FY23 Q2</c:v>
                </c:pt>
                <c:pt idx="6">
                  <c:v>FY23 Q3</c:v>
                </c:pt>
                <c:pt idx="7">
                  <c:v>FY23 Q4</c:v>
                </c:pt>
                <c:pt idx="8">
                  <c:v>FY24 Q1</c:v>
                </c:pt>
                <c:pt idx="9">
                  <c:v>FY24 Q2</c:v>
                </c:pt>
                <c:pt idx="10">
                  <c:v>FY24 Q3</c:v>
                </c:pt>
                <c:pt idx="11">
                  <c:v>FY24 Q4</c:v>
                </c:pt>
                <c:pt idx="12">
                  <c:v>FY25 Q1</c:v>
                </c:pt>
                <c:pt idx="13">
                  <c:v>FY25 Q2</c:v>
                </c:pt>
              </c:strCache>
            </c:strRef>
          </c:cat>
          <c:val>
            <c:numRef>
              <c:f>'Network Data'!$C$12:$P$12</c:f>
              <c:numCache>
                <c:formatCode>_(* #,##0_);_(* \(#,##0\);_(* "-"??_);_(@_)</c:formatCode>
                <c:ptCount val="14"/>
                <c:pt idx="0">
                  <c:v>49192.149999999994</c:v>
                </c:pt>
                <c:pt idx="1">
                  <c:v>47066.2</c:v>
                </c:pt>
                <c:pt idx="2">
                  <c:v>53754.399999999994</c:v>
                </c:pt>
                <c:pt idx="3">
                  <c:v>62653.799999999996</c:v>
                </c:pt>
                <c:pt idx="4">
                  <c:v>64612</c:v>
                </c:pt>
                <c:pt idx="5">
                  <c:v>82136</c:v>
                </c:pt>
                <c:pt idx="6">
                  <c:v>79073</c:v>
                </c:pt>
                <c:pt idx="7">
                  <c:v>84380</c:v>
                </c:pt>
                <c:pt idx="8">
                  <c:v>88432</c:v>
                </c:pt>
                <c:pt idx="9">
                  <c:v>86352</c:v>
                </c:pt>
                <c:pt idx="10">
                  <c:v>81580</c:v>
                </c:pt>
                <c:pt idx="11">
                  <c:v>82098</c:v>
                </c:pt>
                <c:pt idx="12">
                  <c:v>81937</c:v>
                </c:pt>
                <c:pt idx="13">
                  <c:v>79256</c:v>
                </c:pt>
              </c:numCache>
            </c:numRef>
          </c:val>
          <c:extLst>
            <c:ext xmlns:c16="http://schemas.microsoft.com/office/drawing/2014/chart" uri="{C3380CC4-5D6E-409C-BE32-E72D297353CC}">
              <c16:uniqueId val="{00000001-4734-46C3-8587-D762AF26A77D}"/>
            </c:ext>
          </c:extLst>
        </c:ser>
        <c:dLbls>
          <c:showLegendKey val="0"/>
          <c:showVal val="0"/>
          <c:showCatName val="0"/>
          <c:showSerName val="0"/>
          <c:showPercent val="0"/>
          <c:showBubbleSize val="0"/>
        </c:dLbls>
        <c:gapWidth val="150"/>
        <c:overlap val="100"/>
        <c:axId val="790663791"/>
        <c:axId val="790639311"/>
      </c:barChart>
      <c:catAx>
        <c:axId val="79066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90639311"/>
        <c:crosses val="autoZero"/>
        <c:auto val="1"/>
        <c:lblAlgn val="ctr"/>
        <c:lblOffset val="100"/>
        <c:noMultiLvlLbl val="0"/>
      </c:catAx>
      <c:valAx>
        <c:axId val="790639311"/>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Call Demand</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90663791"/>
        <c:crosses val="autoZero"/>
        <c:crossBetween val="between"/>
      </c:valAx>
      <c:spPr>
        <a:solidFill>
          <a:schemeClr val="lt1"/>
        </a:solidFill>
        <a:ln w="12700" cap="flat" cmpd="sng" algn="ctr">
          <a:solidFill>
            <a:schemeClr val="accent3"/>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F6D_BC8C583.xml><?xml version="1.0" encoding="utf-8"?>
<p188:cmLst xmlns:a="http://schemas.openxmlformats.org/drawingml/2006/main" xmlns:r="http://schemas.openxmlformats.org/officeDocument/2006/relationships" xmlns:p188="http://schemas.microsoft.com/office/powerpoint/2018/8/main">
  <p188:cm id="{A23DE3F5-05F6-4FCD-A7F5-359AA8AF89D8}" authorId="{6169A8ED-1BA1-D1DD-D35A-2DC40C255CCD}" status="resolved" created="2025-03-10T18:04:09.509" complete="100000">
    <pc:sldMkLst xmlns:pc="http://schemas.microsoft.com/office/powerpoint/2013/main/command">
      <pc:docMk/>
      <pc:sldMk cId="197707139" sldId="3949"/>
    </pc:sldMkLst>
    <p188:replyLst>
      <p188:reply id="{FFA7E1E7-833B-4B86-BA26-3FCAA82944EF}" authorId="{1CC5BBDF-E758-787F-878A-5CAC8F39CDC4}" created="2025-03-13T16:08:20.788">
        <p188:txBody>
          <a:bodyPr/>
          <a:lstStyle/>
          <a:p>
            <a:r>
              <a:rPr lang="en-US"/>
              <a:t>DPH is in initial conversations with DTC and the 911 Department to develop the language and then we will work it through our Commissioner's office and leg team. We are in the early stages, but expect the logistics to be largely the same as the 911 surcharge. The anticipated surcharge is between 15-25c per plan per month</a:t>
            </a:r>
          </a:p>
        </p188:txBody>
      </p188:reply>
    </p188:replyLst>
    <p188:txBody>
      <a:bodyPr/>
      <a:lstStyle/>
      <a:p>
        <a:r>
          <a:rPr lang="en-US"/>
          <a:t>I know this has been mentioned in previous reports, who is putting this forward/ what would it look like? </a:t>
        </a:r>
      </a:p>
    </p188:txBody>
  </p188:cm>
  <p188:cm id="{4FB3BA61-9C30-4563-BE14-2102F7CE1B09}" authorId="{6169A8ED-1BA1-D1DD-D35A-2DC40C255CCD}" status="resolved" created="2025-03-10T18:04:57.818" complete="100000">
    <ac:txMkLst xmlns:ac="http://schemas.microsoft.com/office/drawing/2013/main/command">
      <pc:docMk xmlns:pc="http://schemas.microsoft.com/office/powerpoint/2013/main/command"/>
      <pc:sldMk xmlns:pc="http://schemas.microsoft.com/office/powerpoint/2013/main/command" cId="197707139" sldId="3949"/>
      <ac:spMk id="4" creationId="{CDED264E-E22B-B5FA-151E-9663CE2E09FE}"/>
      <ac:txMk cp="706" len="275">
        <ac:context len="982" hash="3248799248"/>
      </ac:txMk>
    </ac:txMkLst>
    <p188:pos x="8331981" y="2640756"/>
    <p188:replyLst>
      <p188:reply id="{1B7B1CAC-7F50-44EC-8929-121474E037A6}" authorId="{1CC5BBDF-E758-787F-878A-5CAC8F39CDC4}" created="2025-03-13T16:09:23.241">
        <p188:txBody>
          <a:bodyPr/>
          <a:lstStyle/>
          <a:p>
            <a:r>
              <a:rPr lang="en-US"/>
              <a:t>The Department's preferred strategy is the surcharge. We have not proposed a dedicated appropriation for 988. It is currently being supported by the suicide prevention line item</a:t>
            </a:r>
          </a:p>
        </p188:txBody>
      </p188:reply>
    </p188:replyLst>
    <p188:txBody>
      <a:bodyPr/>
      <a:lstStyle/>
      <a:p>
        <a:r>
          <a:rPr lang="en-US"/>
          <a:t>We didn’t do this in H1, correct? Are we planning on doing it in future FYs? </a:t>
        </a:r>
      </a:p>
    </p188:txBody>
  </p188:cm>
</p188:cmLst>
</file>

<file path=ppt/comments/modernComment_F8B_74EF25A8.xml><?xml version="1.0" encoding="utf-8"?>
<p188:cmLst xmlns:a="http://schemas.openxmlformats.org/drawingml/2006/main" xmlns:r="http://schemas.openxmlformats.org/officeDocument/2006/relationships" xmlns:p188="http://schemas.microsoft.com/office/powerpoint/2018/8/main">
  <p188:cm id="{C8828A0E-B761-41E4-93E1-CFB6F6A7B9EC}" authorId="{6169A8ED-1BA1-D1DD-D35A-2DC40C255CCD}" status="resolved" created="2025-03-10T18:09:04.803" complete="100000">
    <ac:txMkLst xmlns:ac="http://schemas.microsoft.com/office/drawing/2013/main/command">
      <pc:docMk xmlns:pc="http://schemas.microsoft.com/office/powerpoint/2013/main/command"/>
      <pc:sldMk xmlns:pc="http://schemas.microsoft.com/office/powerpoint/2013/main/command" cId="1961829800" sldId="3979"/>
      <ac:graphicFrameMk id="7" creationId="{0684BB79-7D63-8287-8AD7-8ECB8E00CC90}"/>
      <ac:tblMk/>
      <ac:tcMk rowId="1643433828" colId="264408978"/>
      <ac:txMk cp="0" len="7">
        <ac:context len="8" hash="2737206887"/>
      </ac:txMk>
    </ac:txMkLst>
    <p188:pos x="5404744" y="249981"/>
    <p188:replyLst>
      <p188:reply id="{65BB078D-EEAF-4616-89B9-7566A350C63A}" authorId="{65B0E698-EDF8-42FB-D279-9728F0B71AC4}" created="2025-03-11T18:44:18.557">
        <p188:txBody>
          <a:bodyPr/>
          <a:lstStyle/>
          <a:p>
            <a:r>
              <a:rPr lang="en-US"/>
              <a:t>Charmain Jackman, PhD – InnoPsych, Inc.</a:t>
            </a:r>
          </a:p>
        </p188:txBody>
      </p188:reply>
    </p188:replyLst>
    <p188:txBody>
      <a:bodyPr/>
      <a:lstStyle/>
      <a:p>
        <a:r>
          <a:rPr lang="en-US"/>
          <a:t>Who opposed? </a:t>
        </a:r>
      </a:p>
    </p188:txBody>
  </p188:cm>
</p188:cmLst>
</file>

<file path=ppt/comments/modernComment_F8C_313B17C3.xml><?xml version="1.0" encoding="utf-8"?>
<p188:cmLst xmlns:a="http://schemas.openxmlformats.org/drawingml/2006/main" xmlns:r="http://schemas.openxmlformats.org/officeDocument/2006/relationships" xmlns:p188="http://schemas.microsoft.com/office/powerpoint/2018/8/main">
  <p188:cm id="{FAA4A3D4-9497-4D24-831C-D043845B08E2}" authorId="{6169A8ED-1BA1-D1DD-D35A-2DC40C255CCD}" status="resolved" created="2025-03-10T18:09:18.182" complete="100000">
    <ac:txMkLst xmlns:ac="http://schemas.microsoft.com/office/drawing/2013/main/command">
      <pc:docMk xmlns:pc="http://schemas.microsoft.com/office/powerpoint/2013/main/command"/>
      <pc:sldMk xmlns:pc="http://schemas.microsoft.com/office/powerpoint/2013/main/command" cId="825956291" sldId="3980"/>
      <ac:graphicFrameMk id="7" creationId="{B22EEEF5-EAD6-035C-C023-066EB4356400}"/>
      <ac:tblMk/>
      <ac:tcMk rowId="1643433828" colId="264408978"/>
      <ac:txMk cp="0" len="7">
        <ac:context len="8" hash="2737206887"/>
      </ac:txMk>
    </ac:txMkLst>
    <p188:pos x="5404744" y="249980"/>
    <p188:replyLst>
      <p188:reply id="{8F21D98A-8F24-4286-AFB8-4FCF276FD51E}" authorId="{65B0E698-EDF8-42FB-D279-9728F0B71AC4}" created="2025-03-11T18:50:40.275">
        <p188:txBody>
          <a:bodyPr/>
          <a:lstStyle/>
          <a:p>
            <a:r>
              <a:rPr lang="en-US"/>
              <a:t>Danielle Bolduc – Director of the Suicide Prevention Program, Karin Jeffers – Clinical &amp; Support Options (CSO), Ivy Moody – Mental Health Legal Advisors Committee (MHLAC), Pata Suyemoto - National Asian American Pacific Islander Mental Health Association, Chair Kelley Cunningham – Division of Violence and Injury Prevention, DPH </a:t>
            </a:r>
          </a:p>
        </p188:txBody>
      </p188:reply>
    </p188:replyLst>
    <p188:txBody>
      <a:bodyPr/>
      <a:lstStyle/>
      <a:p>
        <a:r>
          <a:rPr lang="en-US"/>
          <a:t>Who opposed?</a:t>
        </a:r>
      </a:p>
    </p188:txBody>
  </p188:cm>
</p188:cmLst>
</file>

<file path=ppt/drawings/drawing1.xml><?xml version="1.0" encoding="utf-8"?>
<c:userShapes xmlns:c="http://schemas.openxmlformats.org/drawingml/2006/chart">
  <cdr:relSizeAnchor xmlns:cdr="http://schemas.openxmlformats.org/drawingml/2006/chartDrawing">
    <cdr:from>
      <cdr:x>0.72521</cdr:x>
      <cdr:y>0.95483</cdr:y>
    </cdr:from>
    <cdr:to>
      <cdr:x>1</cdr:x>
      <cdr:y>1</cdr:y>
    </cdr:to>
    <cdr:sp macro="" textlink="">
      <cdr:nvSpPr>
        <cdr:cNvPr id="2" name="TextBox 1">
          <a:extLst xmlns:a="http://schemas.openxmlformats.org/drawingml/2006/main">
            <a:ext uri="{FF2B5EF4-FFF2-40B4-BE49-F238E27FC236}">
              <a16:creationId xmlns:a16="http://schemas.microsoft.com/office/drawing/2014/main" id="{0F2E6DC2-6D3E-2650-365A-B6E4E3BCFA4C}"/>
            </a:ext>
          </a:extLst>
        </cdr:cNvPr>
        <cdr:cNvSpPr txBox="1"/>
      </cdr:nvSpPr>
      <cdr:spPr>
        <a:xfrm xmlns:a="http://schemas.openxmlformats.org/drawingml/2006/main">
          <a:off x="6293225" y="4553780"/>
          <a:ext cx="2384610"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800" i="1" dirty="0"/>
            <a:t>Data Source: Vibrant 988 Broad State</a:t>
          </a:r>
          <a:r>
            <a:rPr lang="en-US" sz="800" i="1" baseline="0" dirty="0"/>
            <a:t> Metrics for MA</a:t>
          </a:r>
        </a:p>
      </cdr:txBody>
    </cdr:sp>
  </cdr:relSizeAnchor>
</c:userShapes>
</file>

<file path=ppt/drawings/drawing2.xml><?xml version="1.0" encoding="utf-8"?>
<c:userShapes xmlns:c="http://schemas.openxmlformats.org/drawingml/2006/chart">
  <cdr:relSizeAnchor xmlns:cdr="http://schemas.openxmlformats.org/drawingml/2006/chartDrawing">
    <cdr:from>
      <cdr:x>0.70208</cdr:x>
      <cdr:y>0.94342</cdr:y>
    </cdr:from>
    <cdr:to>
      <cdr:x>1</cdr:x>
      <cdr:y>1</cdr:y>
    </cdr:to>
    <cdr:sp macro="" textlink="">
      <cdr:nvSpPr>
        <cdr:cNvPr id="2" name="TextBox 1">
          <a:extLst xmlns:a="http://schemas.openxmlformats.org/drawingml/2006/main">
            <a:ext uri="{FF2B5EF4-FFF2-40B4-BE49-F238E27FC236}">
              <a16:creationId xmlns:a16="http://schemas.microsoft.com/office/drawing/2014/main" id="{B4DC07DB-A1E8-E597-2B38-70E15B4BE754}"/>
            </a:ext>
          </a:extLst>
        </cdr:cNvPr>
        <cdr:cNvSpPr txBox="1"/>
      </cdr:nvSpPr>
      <cdr:spPr>
        <a:xfrm xmlns:a="http://schemas.openxmlformats.org/drawingml/2006/main">
          <a:off x="6311518" y="4493304"/>
          <a:ext cx="2372293" cy="21017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800" i="1" dirty="0"/>
            <a:t>Data Source: Vibrant 988 Broad State</a:t>
          </a:r>
          <a:r>
            <a:rPr lang="en-US" sz="800" i="1" baseline="0" dirty="0"/>
            <a:t> Metrics for MA</a:t>
          </a:r>
        </a:p>
      </cdr:txBody>
    </cdr:sp>
  </cdr:relSizeAnchor>
</c:userShapes>
</file>

<file path=ppt/drawings/drawing3.xml><?xml version="1.0" encoding="utf-8"?>
<c:userShapes xmlns:c="http://schemas.openxmlformats.org/drawingml/2006/chart">
  <cdr:relSizeAnchor xmlns:cdr="http://schemas.openxmlformats.org/drawingml/2006/chartDrawing">
    <cdr:from>
      <cdr:x>0.76165</cdr:x>
      <cdr:y>0.92195</cdr:y>
    </cdr:from>
    <cdr:to>
      <cdr:x>1</cdr:x>
      <cdr:y>1</cdr:y>
    </cdr:to>
    <cdr:sp macro="" textlink="">
      <cdr:nvSpPr>
        <cdr:cNvPr id="2" name="TextBox 1">
          <a:extLst xmlns:a="http://schemas.openxmlformats.org/drawingml/2006/main">
            <a:ext uri="{FF2B5EF4-FFF2-40B4-BE49-F238E27FC236}">
              <a16:creationId xmlns:a16="http://schemas.microsoft.com/office/drawing/2014/main" id="{1CA7BA99-8CA2-28AC-357A-5E793C02002B}"/>
            </a:ext>
          </a:extLst>
        </cdr:cNvPr>
        <cdr:cNvSpPr txBox="1"/>
      </cdr:nvSpPr>
      <cdr:spPr>
        <a:xfrm xmlns:a="http://schemas.openxmlformats.org/drawingml/2006/main">
          <a:off x="6281691" y="3998963"/>
          <a:ext cx="1965838" cy="338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800" i="1" dirty="0"/>
            <a:t>Data Source: Vibrant 988 Broad State</a:t>
          </a:r>
          <a:r>
            <a:rPr lang="en-US" sz="800" i="1" baseline="0" dirty="0"/>
            <a:t> Metrics for MA and Local Center Reporting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7572F3-28B1-40B1-9814-E6DB6F441E0C}" type="datetimeFigureOut">
              <a:rPr lang="en-US" smtClean="0"/>
              <a:t>9/5/2025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751ACD-0C67-4CDF-841A-B6ED40D41F91}" type="slidenum">
              <a:rPr lang="en-US" smtClean="0"/>
              <a:t>‹#›</a:t>
            </a:fld>
            <a:endParaRPr lang="en-US"/>
          </a:p>
        </p:txBody>
      </p:sp>
    </p:spTree>
    <p:extLst>
      <p:ext uri="{BB962C8B-B14F-4D97-AF65-F5344CB8AC3E}">
        <p14:creationId xmlns:p14="http://schemas.microsoft.com/office/powerpoint/2010/main" val="121971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23D5D-05BF-458D-8494-2550901E4C33}" type="datetimeFigureOut">
              <a:rPr lang="en-US" smtClean="0"/>
              <a:t>9/5/2025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9890E-7CF6-4448-B58E-405862340BEB}" type="slidenum">
              <a:rPr lang="en-US" smtClean="0"/>
              <a:t>‹#›</a:t>
            </a:fld>
            <a:endParaRPr lang="en-US"/>
          </a:p>
        </p:txBody>
      </p:sp>
    </p:spTree>
    <p:extLst>
      <p:ext uri="{BB962C8B-B14F-4D97-AF65-F5344CB8AC3E}">
        <p14:creationId xmlns:p14="http://schemas.microsoft.com/office/powerpoint/2010/main" val="13852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69890E-7CF6-4448-B58E-405862340BEB}" type="slidenum">
              <a:rPr lang="en-US" smtClean="0"/>
              <a:t>2</a:t>
            </a:fld>
            <a:endParaRPr lang="en-US"/>
          </a:p>
        </p:txBody>
      </p:sp>
    </p:spTree>
    <p:extLst>
      <p:ext uri="{BB962C8B-B14F-4D97-AF65-F5344CB8AC3E}">
        <p14:creationId xmlns:p14="http://schemas.microsoft.com/office/powerpoint/2010/main" val="1667336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1159-27E7-CD4F-640F-D96D99D87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AE192-63EA-AC3D-182E-168FEA3DB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C4D0F-5672-B28D-0425-3C35BFC3E8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2C7798-5AFE-3A1D-776C-D54B44508457}"/>
              </a:ext>
            </a:extLst>
          </p:cNvPr>
          <p:cNvSpPr>
            <a:spLocks noGrp="1"/>
          </p:cNvSpPr>
          <p:nvPr>
            <p:ph type="sldNum" sz="quarter" idx="5"/>
          </p:nvPr>
        </p:nvSpPr>
        <p:spPr/>
        <p:txBody>
          <a:bodyPr/>
          <a:lstStyle/>
          <a:p>
            <a:fld id="{6369890E-7CF6-4448-B58E-405862340BEB}" type="slidenum">
              <a:rPr lang="en-US" smtClean="0"/>
              <a:t>11</a:t>
            </a:fld>
            <a:endParaRPr lang="en-US"/>
          </a:p>
        </p:txBody>
      </p:sp>
    </p:spTree>
    <p:extLst>
      <p:ext uri="{BB962C8B-B14F-4D97-AF65-F5344CB8AC3E}">
        <p14:creationId xmlns:p14="http://schemas.microsoft.com/office/powerpoint/2010/main" val="1561993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FF22D-C744-4D65-01E4-01105A192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978937-A8DE-D263-8489-E2A67317A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3A5D6-C853-3F2D-B69D-457F8DF354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141414"/>
              </a:solidFill>
              <a:effectLst/>
            </a:endParaRPr>
          </a:p>
        </p:txBody>
      </p:sp>
      <p:sp>
        <p:nvSpPr>
          <p:cNvPr id="4" name="Slide Number Placeholder 3">
            <a:extLst>
              <a:ext uri="{FF2B5EF4-FFF2-40B4-BE49-F238E27FC236}">
                <a16:creationId xmlns:a16="http://schemas.microsoft.com/office/drawing/2014/main" id="{3FC9E475-3E7A-BA37-C4BE-27CAA66959D5}"/>
              </a:ext>
            </a:extLst>
          </p:cNvPr>
          <p:cNvSpPr>
            <a:spLocks noGrp="1"/>
          </p:cNvSpPr>
          <p:nvPr>
            <p:ph type="sldNum" sz="quarter" idx="5"/>
          </p:nvPr>
        </p:nvSpPr>
        <p:spPr/>
        <p:txBody>
          <a:bodyPr/>
          <a:lstStyle/>
          <a:p>
            <a:fld id="{6369890E-7CF6-4448-B58E-405862340BEB}" type="slidenum">
              <a:rPr lang="en-US" smtClean="0"/>
              <a:t>12</a:t>
            </a:fld>
            <a:endParaRPr lang="en-US"/>
          </a:p>
        </p:txBody>
      </p:sp>
    </p:spTree>
    <p:extLst>
      <p:ext uri="{BB962C8B-B14F-4D97-AF65-F5344CB8AC3E}">
        <p14:creationId xmlns:p14="http://schemas.microsoft.com/office/powerpoint/2010/main" val="27141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C064E-82E9-6F5B-B8EE-279E449C3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AB76E-7A0D-60B8-170E-BDB89113F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3FDD5-D86D-2851-801F-4A50D77981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B70369B2-F575-9056-5D2A-B478CE8FC70A}"/>
              </a:ext>
            </a:extLst>
          </p:cNvPr>
          <p:cNvSpPr>
            <a:spLocks noGrp="1"/>
          </p:cNvSpPr>
          <p:nvPr>
            <p:ph type="sldNum" sz="quarter" idx="5"/>
          </p:nvPr>
        </p:nvSpPr>
        <p:spPr/>
        <p:txBody>
          <a:bodyPr/>
          <a:lstStyle/>
          <a:p>
            <a:fld id="{6369890E-7CF6-4448-B58E-405862340BEB}" type="slidenum">
              <a:rPr lang="en-US" smtClean="0"/>
              <a:t>13</a:t>
            </a:fld>
            <a:endParaRPr lang="en-US"/>
          </a:p>
        </p:txBody>
      </p:sp>
    </p:spTree>
    <p:extLst>
      <p:ext uri="{BB962C8B-B14F-4D97-AF65-F5344CB8AC3E}">
        <p14:creationId xmlns:p14="http://schemas.microsoft.com/office/powerpoint/2010/main" val="185039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8458-7A7F-4949-CAD2-A847FEF0B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C2B4C-D106-E048-A8D5-5AED93DF0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EDA649-5B40-997C-F21E-D2CA3A104C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37924DD-68AA-0383-F343-55CF38E0CA25}"/>
              </a:ext>
            </a:extLst>
          </p:cNvPr>
          <p:cNvSpPr>
            <a:spLocks noGrp="1"/>
          </p:cNvSpPr>
          <p:nvPr>
            <p:ph type="sldNum" sz="quarter" idx="5"/>
          </p:nvPr>
        </p:nvSpPr>
        <p:spPr/>
        <p:txBody>
          <a:bodyPr/>
          <a:lstStyle/>
          <a:p>
            <a:fld id="{6369890E-7CF6-4448-B58E-405862340BEB}" type="slidenum">
              <a:rPr lang="en-US" smtClean="0"/>
              <a:t>14</a:t>
            </a:fld>
            <a:endParaRPr lang="en-US"/>
          </a:p>
        </p:txBody>
      </p:sp>
    </p:spTree>
    <p:extLst>
      <p:ext uri="{BB962C8B-B14F-4D97-AF65-F5344CB8AC3E}">
        <p14:creationId xmlns:p14="http://schemas.microsoft.com/office/powerpoint/2010/main" val="367547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15</a:t>
            </a:fld>
            <a:endParaRPr lang="en-US"/>
          </a:p>
        </p:txBody>
      </p:sp>
    </p:spTree>
    <p:extLst>
      <p:ext uri="{BB962C8B-B14F-4D97-AF65-F5344CB8AC3E}">
        <p14:creationId xmlns:p14="http://schemas.microsoft.com/office/powerpoint/2010/main" val="338196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3CB27-4627-6215-00AD-E6052FF28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EFC49-550E-5BB3-A4F8-A86A70F01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79E33-1497-59BC-927B-CB565B4FCF3F}"/>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4A39364A-1F35-6C49-4E6C-2E790FE8BB55}"/>
              </a:ext>
            </a:extLst>
          </p:cNvPr>
          <p:cNvSpPr>
            <a:spLocks noGrp="1"/>
          </p:cNvSpPr>
          <p:nvPr>
            <p:ph type="sldNum" sz="quarter" idx="5"/>
          </p:nvPr>
        </p:nvSpPr>
        <p:spPr/>
        <p:txBody>
          <a:bodyPr/>
          <a:lstStyle/>
          <a:p>
            <a:fld id="{6369890E-7CF6-4448-B58E-405862340BEB}" type="slidenum">
              <a:rPr lang="en-US" smtClean="0"/>
              <a:t>16</a:t>
            </a:fld>
            <a:endParaRPr lang="en-US"/>
          </a:p>
        </p:txBody>
      </p:sp>
    </p:spTree>
    <p:extLst>
      <p:ext uri="{BB962C8B-B14F-4D97-AF65-F5344CB8AC3E}">
        <p14:creationId xmlns:p14="http://schemas.microsoft.com/office/powerpoint/2010/main" val="95941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EDA6B-E234-D7C4-F120-54928DFA7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62A4E-A37F-B3FA-7459-297747F62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46848-C791-B23F-56E3-2A580544C7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727841-DB25-27BB-31CF-44848B6D426D}"/>
              </a:ext>
            </a:extLst>
          </p:cNvPr>
          <p:cNvSpPr>
            <a:spLocks noGrp="1"/>
          </p:cNvSpPr>
          <p:nvPr>
            <p:ph type="sldNum" sz="quarter" idx="5"/>
          </p:nvPr>
        </p:nvSpPr>
        <p:spPr/>
        <p:txBody>
          <a:bodyPr/>
          <a:lstStyle/>
          <a:p>
            <a:fld id="{6369890E-7CF6-4448-B58E-405862340BEB}" type="slidenum">
              <a:rPr lang="en-US" smtClean="0"/>
              <a:t>17</a:t>
            </a:fld>
            <a:endParaRPr lang="en-US"/>
          </a:p>
        </p:txBody>
      </p:sp>
    </p:spTree>
    <p:extLst>
      <p:ext uri="{BB962C8B-B14F-4D97-AF65-F5344CB8AC3E}">
        <p14:creationId xmlns:p14="http://schemas.microsoft.com/office/powerpoint/2010/main" val="3981289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38D1E-AFB2-B547-2FC1-AC648FAC4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C9BD7-41CE-AA87-1FD8-B63D4AA0D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CC8C9-C328-DFE3-72DB-46F2CDB4E0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FF663A-DD31-AD3A-E88F-5080D525D7F8}"/>
              </a:ext>
            </a:extLst>
          </p:cNvPr>
          <p:cNvSpPr>
            <a:spLocks noGrp="1"/>
          </p:cNvSpPr>
          <p:nvPr>
            <p:ph type="sldNum" sz="quarter" idx="5"/>
          </p:nvPr>
        </p:nvSpPr>
        <p:spPr/>
        <p:txBody>
          <a:bodyPr/>
          <a:lstStyle/>
          <a:p>
            <a:fld id="{6369890E-7CF6-4448-B58E-405862340BEB}" type="slidenum">
              <a:rPr lang="en-US" smtClean="0"/>
              <a:t>18</a:t>
            </a:fld>
            <a:endParaRPr lang="en-US"/>
          </a:p>
        </p:txBody>
      </p:sp>
    </p:spTree>
    <p:extLst>
      <p:ext uri="{BB962C8B-B14F-4D97-AF65-F5344CB8AC3E}">
        <p14:creationId xmlns:p14="http://schemas.microsoft.com/office/powerpoint/2010/main" val="3264935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1206C-F8F4-8E41-9D0F-9E414CE4E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E35E6-40B1-AA53-2C4C-C04B4222A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376E9-996A-4CEF-A3C5-2B8E2BFB15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92DF7C-B95F-C999-D62F-8857DE07799D}"/>
              </a:ext>
            </a:extLst>
          </p:cNvPr>
          <p:cNvSpPr>
            <a:spLocks noGrp="1"/>
          </p:cNvSpPr>
          <p:nvPr>
            <p:ph type="sldNum" sz="quarter" idx="5"/>
          </p:nvPr>
        </p:nvSpPr>
        <p:spPr/>
        <p:txBody>
          <a:bodyPr/>
          <a:lstStyle/>
          <a:p>
            <a:fld id="{6369890E-7CF6-4448-B58E-405862340BEB}" type="slidenum">
              <a:rPr lang="en-US" smtClean="0"/>
              <a:t>19</a:t>
            </a:fld>
            <a:endParaRPr lang="en-US"/>
          </a:p>
        </p:txBody>
      </p:sp>
    </p:spTree>
    <p:extLst>
      <p:ext uri="{BB962C8B-B14F-4D97-AF65-F5344CB8AC3E}">
        <p14:creationId xmlns:p14="http://schemas.microsoft.com/office/powerpoint/2010/main" val="3038181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20</a:t>
            </a:fld>
            <a:endParaRPr lang="en-US"/>
          </a:p>
        </p:txBody>
      </p:sp>
    </p:spTree>
    <p:extLst>
      <p:ext uri="{BB962C8B-B14F-4D97-AF65-F5344CB8AC3E}">
        <p14:creationId xmlns:p14="http://schemas.microsoft.com/office/powerpoint/2010/main" val="302990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3</a:t>
            </a:fld>
            <a:endParaRPr lang="en-US"/>
          </a:p>
        </p:txBody>
      </p:sp>
    </p:spTree>
    <p:extLst>
      <p:ext uri="{BB962C8B-B14F-4D97-AF65-F5344CB8AC3E}">
        <p14:creationId xmlns:p14="http://schemas.microsoft.com/office/powerpoint/2010/main" val="4254484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21</a:t>
            </a:fld>
            <a:endParaRPr lang="en-US"/>
          </a:p>
        </p:txBody>
      </p:sp>
    </p:spTree>
    <p:extLst>
      <p:ext uri="{BB962C8B-B14F-4D97-AF65-F5344CB8AC3E}">
        <p14:creationId xmlns:p14="http://schemas.microsoft.com/office/powerpoint/2010/main" val="1369449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E053-BA62-D339-7467-A51F2D071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8A048-2CB9-9A91-FFC0-14C2DD0BA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3551D-46D7-44C4-D450-24DCE2BFD8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B4A6FE-E247-15C3-C6E9-F13BDC523CDB}"/>
              </a:ext>
            </a:extLst>
          </p:cNvPr>
          <p:cNvSpPr>
            <a:spLocks noGrp="1"/>
          </p:cNvSpPr>
          <p:nvPr>
            <p:ph type="sldNum" sz="quarter" idx="5"/>
          </p:nvPr>
        </p:nvSpPr>
        <p:spPr/>
        <p:txBody>
          <a:bodyPr/>
          <a:lstStyle/>
          <a:p>
            <a:fld id="{6369890E-7CF6-4448-B58E-405862340BEB}" type="slidenum">
              <a:rPr lang="en-US" smtClean="0"/>
              <a:t>22</a:t>
            </a:fld>
            <a:endParaRPr lang="en-US"/>
          </a:p>
        </p:txBody>
      </p:sp>
    </p:spTree>
    <p:extLst>
      <p:ext uri="{BB962C8B-B14F-4D97-AF65-F5344CB8AC3E}">
        <p14:creationId xmlns:p14="http://schemas.microsoft.com/office/powerpoint/2010/main" val="2846980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B5A6F-6BFA-421E-ABB2-E1C438F40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A62DA-0FDC-C651-5981-7D6A2018A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7BE81-BD5D-5CF7-5850-46FA9EFDB6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3EBAFA-CB94-531A-765D-4B06F48A9D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9890E-7CF6-4448-B58E-405862340B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859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B7D2C-1A66-CFB2-9B44-93AAED178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9006C-C9C6-5BC4-6974-01820BEC1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12886-EA37-8B97-9A02-37987675F5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7A2342-33A2-DC11-9007-71E75D675C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9890E-7CF6-4448-B58E-405862340B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026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4AE03-4BDD-A92C-D324-B52B6B158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F0935-7862-F3B3-DCCA-8F9721E458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344EA-700E-F99A-9348-D3300921C2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6821CA-A72C-7E1C-3357-E52705047D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9890E-7CF6-4448-B58E-405862340B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487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C5FCF-628F-779B-8851-6CE7D062D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49D4E-F067-F541-1F17-1DB9CA801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4F46B-9B2D-0382-9BD5-A138F0D202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C626AD-5002-CAD2-614F-F19CA4A4AB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9890E-7CF6-4448-B58E-405862340B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8785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14B23-5F93-BA20-2B7E-E5C9FEB822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14C50-166C-F311-15C3-0714CA093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C2809-2475-CC8E-C169-E653CE1D6C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A40747-EBBA-628E-5339-47046114A7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9890E-7CF6-4448-B58E-405862340B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085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3EC1A-93ED-CA0A-16C7-C0D553FD0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92FE4-F367-6EC4-794A-435BFE072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0F4D7-A844-416C-67E8-E960CA01B94A}"/>
              </a:ext>
            </a:extLst>
          </p:cNvPr>
          <p:cNvSpPr>
            <a:spLocks noGrp="1"/>
          </p:cNvSpPr>
          <p:nvPr>
            <p:ph type="body" idx="1"/>
          </p:nvPr>
        </p:nvSpPr>
        <p:spPr/>
        <p:txBody>
          <a:bodyPr/>
          <a:lstStyle/>
          <a:p>
            <a:r>
              <a:rPr lang="en-US"/>
              <a:t>Update with FY25 Funding - DPH</a:t>
            </a:r>
          </a:p>
        </p:txBody>
      </p:sp>
      <p:sp>
        <p:nvSpPr>
          <p:cNvPr id="4" name="Slide Number Placeholder 3">
            <a:extLst>
              <a:ext uri="{FF2B5EF4-FFF2-40B4-BE49-F238E27FC236}">
                <a16:creationId xmlns:a16="http://schemas.microsoft.com/office/drawing/2014/main" id="{50281C4D-4E87-ED1E-9E64-2207D2B7BD27}"/>
              </a:ext>
            </a:extLst>
          </p:cNvPr>
          <p:cNvSpPr>
            <a:spLocks noGrp="1"/>
          </p:cNvSpPr>
          <p:nvPr>
            <p:ph type="sldNum" sz="quarter" idx="5"/>
          </p:nvPr>
        </p:nvSpPr>
        <p:spPr/>
        <p:txBody>
          <a:bodyPr/>
          <a:lstStyle/>
          <a:p>
            <a:fld id="{6369890E-7CF6-4448-B58E-405862340BEB}" type="slidenum">
              <a:rPr lang="en-US" smtClean="0"/>
              <a:t>28</a:t>
            </a:fld>
            <a:endParaRPr lang="en-US"/>
          </a:p>
        </p:txBody>
      </p:sp>
    </p:spTree>
    <p:extLst>
      <p:ext uri="{BB962C8B-B14F-4D97-AF65-F5344CB8AC3E}">
        <p14:creationId xmlns:p14="http://schemas.microsoft.com/office/powerpoint/2010/main" val="3511034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E552-D7DC-65E3-657A-3EC8672BB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B9BF3-D734-184C-71B8-8BA702D25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4D50B-C7A6-DD03-6EC5-D10565F0EC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8D6E41-3A00-DFFB-0B4B-7552C54CA52C}"/>
              </a:ext>
            </a:extLst>
          </p:cNvPr>
          <p:cNvSpPr>
            <a:spLocks noGrp="1"/>
          </p:cNvSpPr>
          <p:nvPr>
            <p:ph type="sldNum" sz="quarter" idx="5"/>
          </p:nvPr>
        </p:nvSpPr>
        <p:spPr/>
        <p:txBody>
          <a:bodyPr/>
          <a:lstStyle/>
          <a:p>
            <a:fld id="{6369890E-7CF6-4448-B58E-405862340BEB}" type="slidenum">
              <a:rPr lang="en-US" smtClean="0"/>
              <a:t>30</a:t>
            </a:fld>
            <a:endParaRPr lang="en-US"/>
          </a:p>
        </p:txBody>
      </p:sp>
    </p:spTree>
    <p:extLst>
      <p:ext uri="{BB962C8B-B14F-4D97-AF65-F5344CB8AC3E}">
        <p14:creationId xmlns:p14="http://schemas.microsoft.com/office/powerpoint/2010/main" val="3345718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31</a:t>
            </a:fld>
            <a:endParaRPr lang="en-US"/>
          </a:p>
        </p:txBody>
      </p:sp>
    </p:spTree>
    <p:extLst>
      <p:ext uri="{BB962C8B-B14F-4D97-AF65-F5344CB8AC3E}">
        <p14:creationId xmlns:p14="http://schemas.microsoft.com/office/powerpoint/2010/main" val="159572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4</a:t>
            </a:fld>
            <a:endParaRPr lang="en-US"/>
          </a:p>
        </p:txBody>
      </p:sp>
    </p:spTree>
    <p:extLst>
      <p:ext uri="{BB962C8B-B14F-4D97-AF65-F5344CB8AC3E}">
        <p14:creationId xmlns:p14="http://schemas.microsoft.com/office/powerpoint/2010/main" val="4097360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B446B-B4AE-8BB5-17EF-BDEE65F19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0CFB1-B9CD-3EC5-B241-1A6AC823C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B41F4-C04E-688C-484C-0FCADD660B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23ECA4-BEDD-CB5B-9682-8DD8D9F718C4}"/>
              </a:ext>
            </a:extLst>
          </p:cNvPr>
          <p:cNvSpPr>
            <a:spLocks noGrp="1"/>
          </p:cNvSpPr>
          <p:nvPr>
            <p:ph type="sldNum" sz="quarter" idx="5"/>
          </p:nvPr>
        </p:nvSpPr>
        <p:spPr/>
        <p:txBody>
          <a:bodyPr/>
          <a:lstStyle/>
          <a:p>
            <a:fld id="{6369890E-7CF6-4448-B58E-405862340BEB}" type="slidenum">
              <a:rPr lang="en-US" smtClean="0"/>
              <a:t>32</a:t>
            </a:fld>
            <a:endParaRPr lang="en-US"/>
          </a:p>
        </p:txBody>
      </p:sp>
    </p:spTree>
    <p:extLst>
      <p:ext uri="{BB962C8B-B14F-4D97-AF65-F5344CB8AC3E}">
        <p14:creationId xmlns:p14="http://schemas.microsoft.com/office/powerpoint/2010/main" val="3473451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F30BE-68E9-8F16-7FF5-E5ED6CE7A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A86D3-656A-BE74-B187-C33CF2385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C188A-9EEE-56F9-DCA3-6AAAD6D3A1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29AA7E0C-BE80-0860-8AF6-58D09D19DE95}"/>
              </a:ext>
            </a:extLst>
          </p:cNvPr>
          <p:cNvSpPr>
            <a:spLocks noGrp="1"/>
          </p:cNvSpPr>
          <p:nvPr>
            <p:ph type="sldNum" sz="quarter" idx="5"/>
          </p:nvPr>
        </p:nvSpPr>
        <p:spPr/>
        <p:txBody>
          <a:bodyPr/>
          <a:lstStyle/>
          <a:p>
            <a:fld id="{6369890E-7CF6-4448-B58E-405862340BEB}" type="slidenum">
              <a:rPr lang="en-US" smtClean="0"/>
              <a:t>33</a:t>
            </a:fld>
            <a:endParaRPr lang="en-US"/>
          </a:p>
        </p:txBody>
      </p:sp>
    </p:spTree>
    <p:extLst>
      <p:ext uri="{BB962C8B-B14F-4D97-AF65-F5344CB8AC3E}">
        <p14:creationId xmlns:p14="http://schemas.microsoft.com/office/powerpoint/2010/main" val="906497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34</a:t>
            </a:fld>
            <a:endParaRPr lang="en-US"/>
          </a:p>
        </p:txBody>
      </p:sp>
    </p:spTree>
    <p:extLst>
      <p:ext uri="{BB962C8B-B14F-4D97-AF65-F5344CB8AC3E}">
        <p14:creationId xmlns:p14="http://schemas.microsoft.com/office/powerpoint/2010/main" val="2769147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86CF36-1090-48BC-831F-F811C6DCFA5D}" type="slidenum">
              <a:rPr lang="en-US" smtClean="0"/>
              <a:t>35</a:t>
            </a:fld>
            <a:endParaRPr lang="en-US"/>
          </a:p>
        </p:txBody>
      </p:sp>
    </p:spTree>
    <p:extLst>
      <p:ext uri="{BB962C8B-B14F-4D97-AF65-F5344CB8AC3E}">
        <p14:creationId xmlns:p14="http://schemas.microsoft.com/office/powerpoint/2010/main" val="2496272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36</a:t>
            </a:fld>
            <a:endParaRPr lang="en-US"/>
          </a:p>
        </p:txBody>
      </p:sp>
    </p:spTree>
    <p:extLst>
      <p:ext uri="{BB962C8B-B14F-4D97-AF65-F5344CB8AC3E}">
        <p14:creationId xmlns:p14="http://schemas.microsoft.com/office/powerpoint/2010/main" val="167850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1E722-7B93-6B08-2391-E4E97BBA8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850DF-93F8-DD34-404C-B267E54CC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0B152-0D9B-AAA8-3FF1-3F305B0EBD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B36F34-7B51-6848-B7E4-D77072CAFC24}"/>
              </a:ext>
            </a:extLst>
          </p:cNvPr>
          <p:cNvSpPr>
            <a:spLocks noGrp="1"/>
          </p:cNvSpPr>
          <p:nvPr>
            <p:ph type="sldNum" sz="quarter" idx="5"/>
          </p:nvPr>
        </p:nvSpPr>
        <p:spPr/>
        <p:txBody>
          <a:bodyPr/>
          <a:lstStyle/>
          <a:p>
            <a:fld id="{6369890E-7CF6-4448-B58E-405862340BEB}" type="slidenum">
              <a:rPr lang="en-US" smtClean="0"/>
              <a:t>37</a:t>
            </a:fld>
            <a:endParaRPr lang="en-US"/>
          </a:p>
        </p:txBody>
      </p:sp>
    </p:spTree>
    <p:extLst>
      <p:ext uri="{BB962C8B-B14F-4D97-AF65-F5344CB8AC3E}">
        <p14:creationId xmlns:p14="http://schemas.microsoft.com/office/powerpoint/2010/main" val="2170615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A6EAC-B6CE-D850-2135-311D2D8C3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DDE44-FB85-720C-808C-DC61CC3A2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40DF2-E4AA-6CA0-1BF6-D909A5DBD1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Discuss with commission in January</a:t>
            </a:r>
          </a:p>
          <a:p>
            <a:endParaRPr lang="en-US"/>
          </a:p>
        </p:txBody>
      </p:sp>
      <p:sp>
        <p:nvSpPr>
          <p:cNvPr id="4" name="Slide Number Placeholder 3">
            <a:extLst>
              <a:ext uri="{FF2B5EF4-FFF2-40B4-BE49-F238E27FC236}">
                <a16:creationId xmlns:a16="http://schemas.microsoft.com/office/drawing/2014/main" id="{45FF0F7D-A139-A969-5CD9-4DFB523F14CD}"/>
              </a:ext>
            </a:extLst>
          </p:cNvPr>
          <p:cNvSpPr>
            <a:spLocks noGrp="1"/>
          </p:cNvSpPr>
          <p:nvPr>
            <p:ph type="sldNum" sz="quarter" idx="5"/>
          </p:nvPr>
        </p:nvSpPr>
        <p:spPr/>
        <p:txBody>
          <a:bodyPr/>
          <a:lstStyle/>
          <a:p>
            <a:fld id="{6369890E-7CF6-4448-B58E-405862340BEB}" type="slidenum">
              <a:rPr lang="en-US" smtClean="0"/>
              <a:t>38</a:t>
            </a:fld>
            <a:endParaRPr lang="en-US"/>
          </a:p>
        </p:txBody>
      </p:sp>
    </p:spTree>
    <p:extLst>
      <p:ext uri="{BB962C8B-B14F-4D97-AF65-F5344CB8AC3E}">
        <p14:creationId xmlns:p14="http://schemas.microsoft.com/office/powerpoint/2010/main" val="3385766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D9E6D-80F7-1AC5-483B-85E455246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0F095-8398-E7FA-162B-33F8BE459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883BA-8EA6-6E42-ED95-B0E2D094D3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68CED2-BAE2-B514-4968-D992FD19FE68}"/>
              </a:ext>
            </a:extLst>
          </p:cNvPr>
          <p:cNvSpPr>
            <a:spLocks noGrp="1"/>
          </p:cNvSpPr>
          <p:nvPr>
            <p:ph type="sldNum" sz="quarter" idx="5"/>
          </p:nvPr>
        </p:nvSpPr>
        <p:spPr/>
        <p:txBody>
          <a:bodyPr/>
          <a:lstStyle/>
          <a:p>
            <a:fld id="{6369890E-7CF6-4448-B58E-405862340BEB}" type="slidenum">
              <a:rPr lang="en-US" smtClean="0"/>
              <a:t>39</a:t>
            </a:fld>
            <a:endParaRPr lang="en-US"/>
          </a:p>
        </p:txBody>
      </p:sp>
    </p:spTree>
    <p:extLst>
      <p:ext uri="{BB962C8B-B14F-4D97-AF65-F5344CB8AC3E}">
        <p14:creationId xmlns:p14="http://schemas.microsoft.com/office/powerpoint/2010/main" val="12657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5</a:t>
            </a:fld>
            <a:endParaRPr lang="en-US"/>
          </a:p>
        </p:txBody>
      </p:sp>
    </p:spTree>
    <p:extLst>
      <p:ext uri="{BB962C8B-B14F-4D97-AF65-F5344CB8AC3E}">
        <p14:creationId xmlns:p14="http://schemas.microsoft.com/office/powerpoint/2010/main" val="133731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6</a:t>
            </a:fld>
            <a:endParaRPr lang="en-US"/>
          </a:p>
        </p:txBody>
      </p:sp>
    </p:spTree>
    <p:extLst>
      <p:ext uri="{BB962C8B-B14F-4D97-AF65-F5344CB8AC3E}">
        <p14:creationId xmlns:p14="http://schemas.microsoft.com/office/powerpoint/2010/main" val="194967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7D7B-04F1-C1B5-FACC-F0C81D400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6D76C-CE3B-C0D8-A039-F445C5F71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24BAE-17A3-16E6-A7DB-55D3BBBE60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14DDA5-CA5C-907F-F942-41719D06D905}"/>
              </a:ext>
            </a:extLst>
          </p:cNvPr>
          <p:cNvSpPr>
            <a:spLocks noGrp="1"/>
          </p:cNvSpPr>
          <p:nvPr>
            <p:ph type="sldNum" sz="quarter" idx="5"/>
          </p:nvPr>
        </p:nvSpPr>
        <p:spPr/>
        <p:txBody>
          <a:bodyPr/>
          <a:lstStyle/>
          <a:p>
            <a:fld id="{6369890E-7CF6-4448-B58E-405862340BEB}" type="slidenum">
              <a:rPr lang="en-US" smtClean="0"/>
              <a:t>7</a:t>
            </a:fld>
            <a:endParaRPr lang="en-US"/>
          </a:p>
        </p:txBody>
      </p:sp>
    </p:spTree>
    <p:extLst>
      <p:ext uri="{BB962C8B-B14F-4D97-AF65-F5344CB8AC3E}">
        <p14:creationId xmlns:p14="http://schemas.microsoft.com/office/powerpoint/2010/main" val="116806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42D2A-F213-9DD0-5956-59B99901E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6237A-D4D9-DF7B-B4AF-3BD987BAD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A4DC4-859C-53E4-EA6F-78EDC70B9E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a:solidFill>
                <a:srgbClr val="333333"/>
              </a:solidFill>
              <a:effectLst/>
            </a:endParaRPr>
          </a:p>
        </p:txBody>
      </p:sp>
      <p:sp>
        <p:nvSpPr>
          <p:cNvPr id="4" name="Slide Number Placeholder 3">
            <a:extLst>
              <a:ext uri="{FF2B5EF4-FFF2-40B4-BE49-F238E27FC236}">
                <a16:creationId xmlns:a16="http://schemas.microsoft.com/office/drawing/2014/main" id="{6A937141-40F6-BFF7-1B04-A15DCADE004C}"/>
              </a:ext>
            </a:extLst>
          </p:cNvPr>
          <p:cNvSpPr>
            <a:spLocks noGrp="1"/>
          </p:cNvSpPr>
          <p:nvPr>
            <p:ph type="sldNum" sz="quarter" idx="5"/>
          </p:nvPr>
        </p:nvSpPr>
        <p:spPr/>
        <p:txBody>
          <a:bodyPr/>
          <a:lstStyle/>
          <a:p>
            <a:fld id="{6369890E-7CF6-4448-B58E-405862340BEB}" type="slidenum">
              <a:rPr lang="en-US" smtClean="0"/>
              <a:t>8</a:t>
            </a:fld>
            <a:endParaRPr lang="en-US"/>
          </a:p>
        </p:txBody>
      </p:sp>
    </p:spTree>
    <p:extLst>
      <p:ext uri="{BB962C8B-B14F-4D97-AF65-F5344CB8AC3E}">
        <p14:creationId xmlns:p14="http://schemas.microsoft.com/office/powerpoint/2010/main" val="158694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4DBAB-4243-44EF-598B-418B57471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C6273-853D-AC8E-3961-E83798E6A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8CEFF-51DC-5571-1E34-D3DF111998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95262F-E166-1432-3FE1-3C877C10694E}"/>
              </a:ext>
            </a:extLst>
          </p:cNvPr>
          <p:cNvSpPr>
            <a:spLocks noGrp="1"/>
          </p:cNvSpPr>
          <p:nvPr>
            <p:ph type="sldNum" sz="quarter" idx="5"/>
          </p:nvPr>
        </p:nvSpPr>
        <p:spPr/>
        <p:txBody>
          <a:bodyPr/>
          <a:lstStyle/>
          <a:p>
            <a:fld id="{6369890E-7CF6-4448-B58E-405862340BEB}" type="slidenum">
              <a:rPr lang="en-US" smtClean="0"/>
              <a:t>9</a:t>
            </a:fld>
            <a:endParaRPr lang="en-US"/>
          </a:p>
        </p:txBody>
      </p:sp>
    </p:spTree>
    <p:extLst>
      <p:ext uri="{BB962C8B-B14F-4D97-AF65-F5344CB8AC3E}">
        <p14:creationId xmlns:p14="http://schemas.microsoft.com/office/powerpoint/2010/main" val="409349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D33D8-524B-FCB1-367D-DC5ADC3EF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EAA8C-0C28-7A7B-DA75-5D2081D30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63549-BDC6-5281-0DFA-D80BF5F32C12}"/>
              </a:ext>
            </a:extLst>
          </p:cNvPr>
          <p:cNvSpPr>
            <a:spLocks noGrp="1"/>
          </p:cNvSpPr>
          <p:nvPr>
            <p:ph type="body" idx="1"/>
          </p:nvPr>
        </p:nvSpPr>
        <p:spPr/>
        <p:txBody>
          <a:bodyPr/>
          <a:lstStyle/>
          <a:p>
            <a:pPr marL="15614" marR="437995" indent="0">
              <a:lnSpc>
                <a:spcPts val="1385"/>
              </a:lnSpc>
              <a:spcBef>
                <a:spcPts val="52"/>
              </a:spcBef>
              <a:buNone/>
              <a:tabLst>
                <a:tab pos="157777" algn="l"/>
              </a:tabLst>
            </a:pPr>
            <a:endParaRPr lang="en-US" sz="1200">
              <a:latin typeface="Arial"/>
              <a:cs typeface="Arial"/>
            </a:endParaRPr>
          </a:p>
        </p:txBody>
      </p:sp>
      <p:sp>
        <p:nvSpPr>
          <p:cNvPr id="4" name="Slide Number Placeholder 3">
            <a:extLst>
              <a:ext uri="{FF2B5EF4-FFF2-40B4-BE49-F238E27FC236}">
                <a16:creationId xmlns:a16="http://schemas.microsoft.com/office/drawing/2014/main" id="{594B0C4C-3D3D-1373-651C-43BD6D4F8889}"/>
              </a:ext>
            </a:extLst>
          </p:cNvPr>
          <p:cNvSpPr>
            <a:spLocks noGrp="1"/>
          </p:cNvSpPr>
          <p:nvPr>
            <p:ph type="sldNum" sz="quarter" idx="5"/>
          </p:nvPr>
        </p:nvSpPr>
        <p:spPr/>
        <p:txBody>
          <a:bodyPr/>
          <a:lstStyle/>
          <a:p>
            <a:fld id="{6369890E-7CF6-4448-B58E-405862340BEB}" type="slidenum">
              <a:rPr lang="en-US" smtClean="0"/>
              <a:t>10</a:t>
            </a:fld>
            <a:endParaRPr lang="en-US"/>
          </a:p>
        </p:txBody>
      </p:sp>
    </p:spTree>
    <p:extLst>
      <p:ext uri="{BB962C8B-B14F-4D97-AF65-F5344CB8AC3E}">
        <p14:creationId xmlns:p14="http://schemas.microsoft.com/office/powerpoint/2010/main" val="940061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extLst>
              <p:ext uri="{D42A27DB-BD31-4B8C-83A1-F6EECF244321}">
                <p14:modId xmlns:p14="http://schemas.microsoft.com/office/powerpoint/2010/main" val="2642517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a:ea typeface="+mj-ea"/>
              <a:cs typeface="Arial"/>
              <a:sym typeface="Arial"/>
            </a:endParaRPr>
          </a:p>
        </p:txBody>
      </p:sp>
      <p:sp>
        <p:nvSpPr>
          <p:cNvPr id="2" name="Title 1"/>
          <p:cNvSpPr>
            <a:spLocks noGrp="1"/>
          </p:cNvSpPr>
          <p:nvPr>
            <p:ph type="ctrTitle"/>
          </p:nvPr>
        </p:nvSpPr>
        <p:spPr>
          <a:xfrm>
            <a:off x="2688336" y="2724912"/>
            <a:ext cx="4956485" cy="430887"/>
          </a:xfrm>
        </p:spPr>
        <p:txBody>
          <a:bodyPr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689602" y="4937760"/>
            <a:ext cx="278121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itleTopPlaceholder"/>
          <p:cNvSpPr>
            <a:spLocks noChangeArrowheads="1"/>
          </p:cNvSpPr>
          <p:nvPr userDrawn="1"/>
        </p:nvSpPr>
        <p:spPr bwMode="ltGray">
          <a:xfrm>
            <a:off x="2125654" y="3245969"/>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0" name="TitleTopPlaceholder"/>
          <p:cNvSpPr>
            <a:spLocks noChangeArrowheads="1"/>
          </p:cNvSpPr>
          <p:nvPr userDrawn="1"/>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1" name="TitleTopPlaceholder"/>
          <p:cNvSpPr>
            <a:spLocks noChangeArrowheads="1"/>
          </p:cNvSpPr>
          <p:nvPr userDrawn="1"/>
        </p:nvSpPr>
        <p:spPr bwMode="ltGray">
          <a:xfrm>
            <a:off x="3886006" y="3246844"/>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McK Disclaimer"/>
          <p:cNvSpPr>
            <a:spLocks noChangeArrowheads="1"/>
          </p:cNvSpPr>
          <p:nvPr userDrawn="1"/>
        </p:nvSpPr>
        <p:spPr bwMode="auto">
          <a:xfrm>
            <a:off x="2689602" y="4343400"/>
            <a:ext cx="56161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357663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98647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5800" y="11430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96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4825" y="1771650"/>
            <a:ext cx="2901756" cy="1200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DDDFB84-A7EC-403B-BB9A-DAD5596CF9DA}"/>
              </a:ext>
            </a:extLst>
          </p:cNvPr>
          <p:cNvSpPr>
            <a:spLocks noGrp="1"/>
          </p:cNvSpPr>
          <p:nvPr>
            <p:ph type="sldNum" sz="quarter" idx="10"/>
          </p:nvPr>
        </p:nvSpPr>
        <p:spPr>
          <a:xfrm>
            <a:off x="9007933" y="6519474"/>
            <a:ext cx="136067" cy="72888"/>
          </a:xfrm>
          <a:prstGeom prst="rect">
            <a:avLst/>
          </a:prstGeom>
        </p:spPr>
        <p:txBody>
          <a:bodyPr vert="horz" wrap="square" lIns="91440" tIns="45720" rIns="91440" bIns="45720" numCol="1" anchor="t" anchorCtr="0" compatLnSpc="1">
            <a:prstTxWarp prst="textNoShape">
              <a:avLst/>
            </a:prstTxWarp>
          </a:bodyPr>
          <a:lstStyle>
            <a:lvl1pPr>
              <a:buClr>
                <a:schemeClr val="tx2"/>
              </a:buClr>
              <a:defRPr sz="204">
                <a:solidFill>
                  <a:schemeClr val="bg1"/>
                </a:solidFill>
              </a:defRPr>
            </a:lvl1pPr>
          </a:lstStyle>
          <a:p>
            <a:fld id="{035FF39A-D20A-42AE-AFD4-F3FEF33B0E20}" type="slidenum">
              <a:rPr lang="en-US" altLang="en-US"/>
              <a:pPr/>
              <a:t>‹#›</a:t>
            </a:fld>
            <a:r>
              <a:rPr lang="en-US" altLang="en-US"/>
              <a:t> </a:t>
            </a:r>
          </a:p>
        </p:txBody>
      </p:sp>
    </p:spTree>
    <p:extLst>
      <p:ext uri="{BB962C8B-B14F-4D97-AF65-F5344CB8AC3E}">
        <p14:creationId xmlns:p14="http://schemas.microsoft.com/office/powerpoint/2010/main" val="705591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15234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32513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23881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563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870318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028700" y="1371600"/>
            <a:ext cx="70866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extLst>
              <p:ext uri="{D42A27DB-BD31-4B8C-83A1-F6EECF244321}">
                <p14:modId xmlns:p14="http://schemas.microsoft.com/office/powerpoint/2010/main" val="4282418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173736" y="237744"/>
            <a:ext cx="8741664" cy="292388"/>
          </a:xfrm>
        </p:spPr>
        <p:txBody>
          <a:bodyPr/>
          <a:lstStyle/>
          <a:p>
            <a:r>
              <a:rPr lang="en-US"/>
              <a:t>Click to edit Master title style</a:t>
            </a:r>
          </a:p>
        </p:txBody>
      </p:sp>
      <p:sp>
        <p:nvSpPr>
          <p:cNvPr id="21" name="Text Placeholder 5"/>
          <p:cNvSpPr>
            <a:spLocks noGrp="1"/>
          </p:cNvSpPr>
          <p:nvPr>
            <p:ph type="body" sz="quarter" idx="10" hasCustomPrompt="1"/>
          </p:nvPr>
        </p:nvSpPr>
        <p:spPr>
          <a:xfrm>
            <a:off x="228600" y="1371600"/>
            <a:ext cx="173736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228600" y="2565400"/>
            <a:ext cx="173736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228600" y="3759200"/>
            <a:ext cx="173736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228600" y="4953000"/>
            <a:ext cx="173736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2286000" y="944434"/>
            <a:ext cx="756938" cy="338554"/>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4686300" y="944434"/>
            <a:ext cx="756938" cy="338554"/>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7086600" y="944434"/>
            <a:ext cx="756938" cy="338554"/>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2590800" y="17526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98647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5800" y="11430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extLst>
              <p:ext uri="{D42A27DB-BD31-4B8C-83A1-F6EECF244321}">
                <p14:modId xmlns:p14="http://schemas.microsoft.com/office/powerpoint/2010/main" val="2642517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a:ea typeface="+mj-ea"/>
              <a:cs typeface="Arial"/>
              <a:sym typeface="Arial"/>
            </a:endParaRPr>
          </a:p>
        </p:txBody>
      </p:sp>
      <p:sp>
        <p:nvSpPr>
          <p:cNvPr id="2" name="Title 1"/>
          <p:cNvSpPr>
            <a:spLocks noGrp="1"/>
          </p:cNvSpPr>
          <p:nvPr>
            <p:ph type="ctrTitle"/>
          </p:nvPr>
        </p:nvSpPr>
        <p:spPr>
          <a:xfrm>
            <a:off x="2688336" y="2724912"/>
            <a:ext cx="4956485" cy="430887"/>
          </a:xfrm>
        </p:spPr>
        <p:txBody>
          <a:bodyPr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689602" y="4937760"/>
            <a:ext cx="278121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itleTopPlaceholder"/>
          <p:cNvSpPr>
            <a:spLocks noChangeArrowheads="1"/>
          </p:cNvSpPr>
          <p:nvPr userDrawn="1"/>
        </p:nvSpPr>
        <p:spPr bwMode="ltGray">
          <a:xfrm>
            <a:off x="2125654" y="3245969"/>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0" name="TitleTopPlaceholder"/>
          <p:cNvSpPr>
            <a:spLocks noChangeArrowheads="1"/>
          </p:cNvSpPr>
          <p:nvPr userDrawn="1"/>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1" name="TitleTopPlaceholder"/>
          <p:cNvSpPr>
            <a:spLocks noChangeArrowheads="1"/>
          </p:cNvSpPr>
          <p:nvPr userDrawn="1"/>
        </p:nvSpPr>
        <p:spPr bwMode="ltGray">
          <a:xfrm>
            <a:off x="3886006" y="3246844"/>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McK Disclaimer"/>
          <p:cNvSpPr>
            <a:spLocks noChangeArrowheads="1"/>
          </p:cNvSpPr>
          <p:nvPr userDrawn="1"/>
        </p:nvSpPr>
        <p:spPr bwMode="auto">
          <a:xfrm>
            <a:off x="2689602" y="4343400"/>
            <a:ext cx="56161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38967363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23881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639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870318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028700" y="1371600"/>
            <a:ext cx="70866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246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extLst>
              <p:ext uri="{D42A27DB-BD31-4B8C-83A1-F6EECF244321}">
                <p14:modId xmlns:p14="http://schemas.microsoft.com/office/powerpoint/2010/main" val="4282418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173736" y="237744"/>
            <a:ext cx="8741664" cy="292388"/>
          </a:xfrm>
        </p:spPr>
        <p:txBody>
          <a:bodyPr/>
          <a:lstStyle/>
          <a:p>
            <a:r>
              <a:rPr lang="en-US"/>
              <a:t>Click to edit Master title style</a:t>
            </a:r>
          </a:p>
        </p:txBody>
      </p:sp>
      <p:sp>
        <p:nvSpPr>
          <p:cNvPr id="21" name="Text Placeholder 5"/>
          <p:cNvSpPr>
            <a:spLocks noGrp="1"/>
          </p:cNvSpPr>
          <p:nvPr>
            <p:ph type="body" sz="quarter" idx="10" hasCustomPrompt="1"/>
          </p:nvPr>
        </p:nvSpPr>
        <p:spPr>
          <a:xfrm>
            <a:off x="228600" y="1371600"/>
            <a:ext cx="173736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228600" y="2565400"/>
            <a:ext cx="173736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228600" y="3759200"/>
            <a:ext cx="173736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228600" y="4953000"/>
            <a:ext cx="173736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2286000" y="944434"/>
            <a:ext cx="756938" cy="338554"/>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4686300" y="944434"/>
            <a:ext cx="756938" cy="338554"/>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7086600" y="944434"/>
            <a:ext cx="756938" cy="338554"/>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2590800" y="17526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21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15.xml"/><Relationship Id="rId5" Type="http://schemas.openxmlformats.org/officeDocument/2006/relationships/slideLayout" Target="../slideLayouts/slideLayout10.xml"/><Relationship Id="rId10" Type="http://schemas.openxmlformats.org/officeDocument/2006/relationships/tags" Target="../tags/tag14.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7"/>
            </p:custDataLst>
            <p:extLst>
              <p:ext uri="{D42A27DB-BD31-4B8C-83A1-F6EECF244321}">
                <p14:modId xmlns:p14="http://schemas.microsoft.com/office/powerpoint/2010/main" val="369458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8" name="Object 7"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Placeholder 1"/>
          <p:cNvSpPr>
            <a:spLocks noGrp="1"/>
          </p:cNvSpPr>
          <p:nvPr>
            <p:ph type="title"/>
          </p:nvPr>
        </p:nvSpPr>
        <p:spPr>
          <a:xfrm>
            <a:off x="173736" y="237744"/>
            <a:ext cx="8763000" cy="292388"/>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533400" y="914400"/>
            <a:ext cx="2901756" cy="120032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cNvSpPr txBox="1">
            <a:spLocks/>
          </p:cNvSpPr>
          <p:nvPr userDrawn="1"/>
        </p:nvSpPr>
        <p:spPr bwMode="auto">
          <a:xfrm>
            <a:off x="8839200" y="6610270"/>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latin typeface="Arial"/>
              </a:rPr>
              <a:pPr algn="r" fontAlgn="base">
                <a:spcBef>
                  <a:spcPct val="0"/>
                </a:spcBef>
                <a:spcAft>
                  <a:spcPct val="0"/>
                </a:spcAft>
              </a:pPr>
              <a:t>‹#›</a:t>
            </a:fld>
            <a:endParaRPr lang="en-US">
              <a:solidFill>
                <a:srgbClr val="000000"/>
              </a:solidFill>
              <a:latin typeface="Arial"/>
            </a:endParaRPr>
          </a:p>
        </p:txBody>
      </p:sp>
    </p:spTree>
    <p:extLst>
      <p:ext uri="{BB962C8B-B14F-4D97-AF65-F5344CB8AC3E}">
        <p14:creationId xmlns:p14="http://schemas.microsoft.com/office/powerpoint/2010/main" val="249720421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hf sldNum="0" hdr="0" ftr="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0"/>
            </p:custDataLst>
            <p:extLst>
              <p:ext uri="{D42A27DB-BD31-4B8C-83A1-F6EECF244321}">
                <p14:modId xmlns:p14="http://schemas.microsoft.com/office/powerpoint/2010/main" val="369458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8" name="Object 7"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Placeholder 1"/>
          <p:cNvSpPr>
            <a:spLocks noGrp="1"/>
          </p:cNvSpPr>
          <p:nvPr>
            <p:ph type="title"/>
          </p:nvPr>
        </p:nvSpPr>
        <p:spPr>
          <a:xfrm>
            <a:off x="173736" y="237744"/>
            <a:ext cx="8763000" cy="292388"/>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533400" y="914400"/>
            <a:ext cx="2901756" cy="120032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cNvSpPr txBox="1">
            <a:spLocks/>
          </p:cNvSpPr>
          <p:nvPr userDrawn="1"/>
        </p:nvSpPr>
        <p:spPr bwMode="auto">
          <a:xfrm>
            <a:off x="8839200" y="6610270"/>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latin typeface="Arial"/>
              </a:rPr>
              <a:pPr algn="r" fontAlgn="base">
                <a:spcBef>
                  <a:spcPct val="0"/>
                </a:spcBef>
                <a:spcAft>
                  <a:spcPct val="0"/>
                </a:spcAft>
              </a:pPr>
              <a:t>‹#›</a:t>
            </a:fld>
            <a:endParaRPr lang="en-US">
              <a:solidFill>
                <a:srgbClr val="000000"/>
              </a:solidFill>
              <a:latin typeface="Arial"/>
            </a:endParaRPr>
          </a:p>
        </p:txBody>
      </p:sp>
    </p:spTree>
    <p:extLst>
      <p:ext uri="{BB962C8B-B14F-4D97-AF65-F5344CB8AC3E}">
        <p14:creationId xmlns:p14="http://schemas.microsoft.com/office/powerpoint/2010/main" val="74768317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3" r:id="rId7"/>
    <p:sldLayoutId id="2147483664" r:id="rId8"/>
  </p:sldLayoutIdLst>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8" Type="http://schemas.openxmlformats.org/officeDocument/2006/relationships/hyperlink" Target="https://reimaginecrisis.org/map/" TargetMode="External"/><Relationship Id="rId3" Type="http://schemas.openxmlformats.org/officeDocument/2006/relationships/slideLayout" Target="../slideLayouts/slideLayout2.xml"/><Relationship Id="rId7" Type="http://schemas.openxmlformats.org/officeDocument/2006/relationships/image" Target="../media/image3.emf"/><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oleObject" Target="../embeddings/oleObject10.bin"/><Relationship Id="rId5" Type="http://schemas.microsoft.com/office/2018/10/relationships/comments" Target="../comments/modernComment_F6D_BC8C583.xml"/><Relationship Id="rId4" Type="http://schemas.openxmlformats.org/officeDocument/2006/relationships/notesSlide" Target="../notesSlides/notesSlide9.xml"/><Relationship Id="rId9" Type="http://schemas.openxmlformats.org/officeDocument/2006/relationships/hyperlink" Target="https://www.nami.org/support-education/publications-reports/survey-reports/poll-of-public-perspectives-on-988-crisis-response-2023/"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mass.gov/988-commission" TargetMode="Externa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988-commission"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ss.gov/988-commission"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emf"/><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oleObject" Target="../embeddings/oleObject10.bin"/><Relationship Id="rId5" Type="http://schemas.microsoft.com/office/2018/10/relationships/comments" Target="../comments/modernComment_F8B_74EF25A8.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emf"/><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oleObject" Target="../embeddings/oleObject10.bin"/><Relationship Id="rId5" Type="http://schemas.microsoft.com/office/2018/10/relationships/comments" Target="../comments/modernComment_F8C_313B17C3.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3.emf"/><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oleObject" Target="../embeddings/oleObject9.bin"/><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notesSlide" Target="../notesSlides/notesSlide19.xml"/><Relationship Id="rId5" Type="http://schemas.openxmlformats.org/officeDocument/2006/relationships/tags" Target="../tags/tag80.xml"/><Relationship Id="rId10" Type="http://schemas.openxmlformats.org/officeDocument/2006/relationships/slideLayout" Target="../slideLayouts/slideLayout11.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oleObject" Target="../embeddings/oleObject9.bin"/><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notesSlide" Target="../notesSlides/notesSlide21.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slideLayout" Target="../slideLayouts/slideLayout11.xml"/><Relationship Id="rId5" Type="http://schemas.openxmlformats.org/officeDocument/2006/relationships/tags" Target="../tags/tag91.xml"/><Relationship Id="rId15" Type="http://schemas.openxmlformats.org/officeDocument/2006/relationships/slide" Target="slide2.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image" Target="../media/image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oleObject" Target="../embeddings/oleObject9.bin"/><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notesSlide" Target="../notesSlides/notesSlide27.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slideLayout" Target="../slideLayouts/slideLayout11.xml"/><Relationship Id="rId5" Type="http://schemas.openxmlformats.org/officeDocument/2006/relationships/tags" Target="../tags/tag101.xml"/><Relationship Id="rId15" Type="http://schemas.openxmlformats.org/officeDocument/2006/relationships/slide" Target="slide2.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hyperlink" Target="https://malegislature.gov/Laws/SessionLaws/Acts/2022/Chapter42" TargetMode="Externa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oleObject" Target="../embeddings/oleObject9.bin"/><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notesSlide" Target="../notesSlides/notesSlide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11.xml"/><Relationship Id="rId5" Type="http://schemas.openxmlformats.org/officeDocument/2006/relationships/tags" Target="../tags/tag34.xml"/><Relationship Id="rId15" Type="http://schemas.openxmlformats.org/officeDocument/2006/relationships/slide" Target="slide2.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3.emf"/></Relationships>
</file>

<file path=ppt/slides/_rels/slide30.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oleObject" Target="../embeddings/oleObject9.bin"/><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notesSlide" Target="../notesSlides/notesSlide28.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slideLayout" Target="../slideLayouts/slideLayout11.xml"/><Relationship Id="rId5" Type="http://schemas.openxmlformats.org/officeDocument/2006/relationships/tags" Target="../tags/tag113.xml"/><Relationship Id="rId15" Type="http://schemas.openxmlformats.org/officeDocument/2006/relationships/slide" Target="slide2.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slideLayout" Target="../slideLayouts/slideLayout13.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tags" Target="../tags/tag124.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123.xml"/><Relationship Id="rId6" Type="http://schemas.openxmlformats.org/officeDocument/2006/relationships/image" Target="../media/image3.emf"/><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oleObject" Target="../embeddings/oleObject10.bin"/><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notesSlide" Target="../notesSlides/notesSlide31.xml"/><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9.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notesSlide" Target="../notesSlides/notesSlide33.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8" Type="http://schemas.openxmlformats.org/officeDocument/2006/relationships/image" Target="../media/image28.png"/><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82.png"/><Relationship Id="rId21" Type="http://schemas.openxmlformats.org/officeDocument/2006/relationships/image" Target="../media/image77.png"/><Relationship Id="rId34" Type="http://schemas.openxmlformats.org/officeDocument/2006/relationships/image" Target="../media/image90.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5" Type="http://schemas.openxmlformats.org/officeDocument/2006/relationships/image" Target="../media/image81.png"/><Relationship Id="rId33" Type="http://schemas.openxmlformats.org/officeDocument/2006/relationships/image" Target="../media/image89.png"/><Relationship Id="rId38" Type="http://schemas.openxmlformats.org/officeDocument/2006/relationships/image" Target="../media/image94.png"/><Relationship Id="rId2" Type="http://schemas.openxmlformats.org/officeDocument/2006/relationships/notesSlide" Target="../notesSlides/notesSlide34.xml"/><Relationship Id="rId16" Type="http://schemas.openxmlformats.org/officeDocument/2006/relationships/image" Target="../media/image72.png"/><Relationship Id="rId20" Type="http://schemas.openxmlformats.org/officeDocument/2006/relationships/image" Target="../media/image76.png"/><Relationship Id="rId29" Type="http://schemas.openxmlformats.org/officeDocument/2006/relationships/image" Target="../media/image85.png"/><Relationship Id="rId1" Type="http://schemas.openxmlformats.org/officeDocument/2006/relationships/slideLayout" Target="../slideLayouts/slideLayout11.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80.png"/><Relationship Id="rId32" Type="http://schemas.openxmlformats.org/officeDocument/2006/relationships/image" Target="../media/image88.png"/><Relationship Id="rId37" Type="http://schemas.openxmlformats.org/officeDocument/2006/relationships/image" Target="../media/image93.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28" Type="http://schemas.openxmlformats.org/officeDocument/2006/relationships/image" Target="../media/image84.png"/><Relationship Id="rId36" Type="http://schemas.openxmlformats.org/officeDocument/2006/relationships/image" Target="../media/image92.png"/><Relationship Id="rId10" Type="http://schemas.openxmlformats.org/officeDocument/2006/relationships/image" Target="../media/image66.png"/><Relationship Id="rId19" Type="http://schemas.openxmlformats.org/officeDocument/2006/relationships/image" Target="../media/image75.png"/><Relationship Id="rId31" Type="http://schemas.openxmlformats.org/officeDocument/2006/relationships/image" Target="../media/image87.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 Id="rId27" Type="http://schemas.openxmlformats.org/officeDocument/2006/relationships/image" Target="../media/image83.png"/><Relationship Id="rId30" Type="http://schemas.openxmlformats.org/officeDocument/2006/relationships/image" Target="../media/image86.png"/><Relationship Id="rId35" Type="http://schemas.openxmlformats.org/officeDocument/2006/relationships/image" Target="../media/image91.png"/><Relationship Id="rId8" Type="http://schemas.openxmlformats.org/officeDocument/2006/relationships/image" Target="../media/image64.png"/><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oleObject" Target="../embeddings/oleObject9.bin"/><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notesSlide" Target="../notesSlides/notesSlide35.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Layout" Target="../slideLayouts/slideLayout11.xml"/><Relationship Id="rId5" Type="http://schemas.openxmlformats.org/officeDocument/2006/relationships/tags" Target="../tags/tag129.xml"/><Relationship Id="rId15" Type="http://schemas.openxmlformats.org/officeDocument/2006/relationships/slide" Target="slide2.xml"/><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oleObject" Target="../embeddings/oleObject9.bin"/><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notesSlide" Target="../notesSlides/notesSlide37.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slideLayout" Target="../slideLayouts/slideLayout11.xml"/><Relationship Id="rId5" Type="http://schemas.openxmlformats.org/officeDocument/2006/relationships/tags" Target="../tags/tag141.xml"/><Relationship Id="rId15" Type="http://schemas.openxmlformats.org/officeDocument/2006/relationships/slide" Target="slide2.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hyperlink" Target="https://www.ahrq.gov/topics/access-care.html" TargetMode="External"/><Relationship Id="rId3" Type="http://schemas.openxmlformats.org/officeDocument/2006/relationships/slideLayout" Target="../slideLayouts/slideLayout7.xml"/><Relationship Id="rId7" Type="http://schemas.openxmlformats.org/officeDocument/2006/relationships/hyperlink" Target="https://www.cdc.gov/healthequity/whatis/index.html#:~:text=Health%20equity%20is%20the%20state%20in%20which%20everyone,opportunity%20to%20attain%20their%20highest%20level%20of%20health."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oleObject" Target="../embeddings/oleObject9.bin"/><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notesSlide" Target="../notesSlides/notesSlide6.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slideLayout" Target="../slideLayouts/slideLayout11.xml"/><Relationship Id="rId5" Type="http://schemas.openxmlformats.org/officeDocument/2006/relationships/tags" Target="../tags/tag50.xml"/><Relationship Id="rId15" Type="http://schemas.openxmlformats.org/officeDocument/2006/relationships/slide" Target="slide2.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hyperlink" Target="https://www.fcc.gov/general/9-1-1-and-e9-1-1-services" TargetMode="External"/><Relationship Id="rId3" Type="http://schemas.openxmlformats.org/officeDocument/2006/relationships/slideLayout" Target="../slideLayouts/slideLayout2.xml"/><Relationship Id="rId7" Type="http://schemas.openxmlformats.org/officeDocument/2006/relationships/hyperlink" Target="https://www.nami.org/support-education/publications-reports/survey-reports/poll-of-public-perspectives-on-988-crisis-response-2023/"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7.xml"/><Relationship Id="rId9" Type="http://schemas.openxmlformats.org/officeDocument/2006/relationships/hyperlink" Target="https://www.congress.gov/bill/116th-congress/senate-bill/2661/text?q=%7B%22search%22%3A%5B%22National+Suicide+Hotline+Designation+Act+of+2019%22%5D%7D&amp;r=2&amp;s=1"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08E1A0E-58FC-4C3A-BE87-CD4FC383EE3A}"/>
              </a:ext>
            </a:extLst>
          </p:cNvPr>
          <p:cNvGraphicFramePr>
            <a:graphicFrameLocks noChangeAspect="1"/>
          </p:cNvGraphicFramePr>
          <p:nvPr>
            <p:custDataLst>
              <p:tags r:id="rId1"/>
            </p:custDataLst>
            <p:extLst>
              <p:ext uri="{D42A27DB-BD31-4B8C-83A1-F6EECF244321}">
                <p14:modId xmlns:p14="http://schemas.microsoft.com/office/powerpoint/2010/main" val="4034614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08E1A0E-58FC-4C3A-BE87-CD4FC383EE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A8B720A-00B6-4D3C-8A4E-D6E4CDDB350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2688336" y="2133600"/>
            <a:ext cx="5998464" cy="861774"/>
          </a:xfrm>
        </p:spPr>
        <p:txBody>
          <a:bodyPr/>
          <a:lstStyle/>
          <a:p>
            <a:r>
              <a:rPr lang="en-US">
                <a:latin typeface="Arial"/>
                <a:cs typeface="Arial"/>
              </a:rPr>
              <a:t>988 Commission</a:t>
            </a:r>
            <a:br>
              <a:rPr lang="en-US"/>
            </a:br>
            <a:r>
              <a:rPr lang="en-US"/>
              <a:t>2024-25 </a:t>
            </a:r>
            <a:r>
              <a:rPr lang="en-US">
                <a:latin typeface="Arial"/>
                <a:cs typeface="Arial"/>
              </a:rPr>
              <a:t>Annual Report</a:t>
            </a:r>
            <a:endParaRPr lang="en-US"/>
          </a:p>
        </p:txBody>
      </p:sp>
      <p:sp>
        <p:nvSpPr>
          <p:cNvPr id="3" name="Subtitle 2"/>
          <p:cNvSpPr>
            <a:spLocks noGrp="1"/>
          </p:cNvSpPr>
          <p:nvPr>
            <p:ph type="subTitle" idx="1"/>
          </p:nvPr>
        </p:nvSpPr>
        <p:spPr/>
        <p:txBody>
          <a:bodyPr/>
          <a:lstStyle/>
          <a:p>
            <a:r>
              <a:rPr lang="en-US" dirty="0"/>
              <a:t>July 30, 2025</a:t>
            </a:r>
          </a:p>
        </p:txBody>
      </p:sp>
      <p:sp>
        <p:nvSpPr>
          <p:cNvPr id="6" name="TextBox 5">
            <a:extLst>
              <a:ext uri="{FF2B5EF4-FFF2-40B4-BE49-F238E27FC236}">
                <a16:creationId xmlns:a16="http://schemas.microsoft.com/office/drawing/2014/main" id="{5C0E85AD-2B39-EE9C-D47A-984B200C93E5}"/>
              </a:ext>
            </a:extLst>
          </p:cNvPr>
          <p:cNvSpPr txBox="1"/>
          <p:nvPr/>
        </p:nvSpPr>
        <p:spPr bwMode="auto">
          <a:xfrm>
            <a:off x="1967345" y="5828145"/>
            <a:ext cx="5828146" cy="914400"/>
          </a:xfrm>
          <a:prstGeom prst="rect">
            <a:avLst/>
          </a:prstGeom>
          <a:noFill/>
          <a:ln w="9525">
            <a:noFill/>
            <a:miter lim="800000"/>
            <a:headEnd/>
            <a:tailEnd/>
          </a:ln>
          <a:effectLst/>
        </p:spPr>
        <p:txBody>
          <a:bodyPr vert="horz" wrap="none" lIns="76200" tIns="76200" rIns="76200" bIns="76200" numCol="1" rtlCol="0" anchor="ctr" anchorCtr="0" compatLnSpc="1">
            <a:prstTxWarp prst="textNoShape">
              <a:avLst/>
            </a:prstTxWarp>
            <a:noAutofit/>
          </a:bodyPr>
          <a:lstStyle/>
          <a:p>
            <a:pPr algn="l"/>
            <a:r>
              <a:rPr lang="en-US" sz="1400" kern="0">
                <a:solidFill>
                  <a:srgbClr val="000000"/>
                </a:solidFill>
                <a:latin typeface="Arial" panose="020B0604020202020204" pitchFamily="34" charset="0"/>
                <a:cs typeface="Arial" panose="020B0604020202020204" pitchFamily="34" charset="0"/>
              </a:rPr>
              <a:t>CONFIDENTIAL; FOR POLICY DEVELOPMENT PURPOSES ONLY</a:t>
            </a:r>
          </a:p>
        </p:txBody>
      </p:sp>
    </p:spTree>
    <p:extLst>
      <p:ext uri="{BB962C8B-B14F-4D97-AF65-F5344CB8AC3E}">
        <p14:creationId xmlns:p14="http://schemas.microsoft.com/office/powerpoint/2010/main" val="25370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5F523-C0B2-0191-9715-A9BF2E352934}"/>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93925A-867C-01F7-C9A7-203B8AA21F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5" name="Object 4" hidden="1">
                        <a:extLst>
                          <a:ext uri="{FF2B5EF4-FFF2-40B4-BE49-F238E27FC236}">
                            <a16:creationId xmlns:a16="http://schemas.microsoft.com/office/drawing/2014/main" id="{4A93925A-867C-01F7-C9A7-203B8AA21F7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7CF72F4-BDD1-12D2-F620-8CAD79F67E4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CDED264E-E22B-B5FA-151E-9663CE2E09FE}"/>
              </a:ext>
            </a:extLst>
          </p:cNvPr>
          <p:cNvSpPr txBox="1">
            <a:spLocks/>
          </p:cNvSpPr>
          <p:nvPr/>
        </p:nvSpPr>
        <p:spPr>
          <a:xfrm>
            <a:off x="337566" y="792557"/>
            <a:ext cx="8423662" cy="32008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b="1" dirty="0">
                <a:latin typeface="Arial"/>
                <a:ea typeface="Calibri" panose="020F0502020204030204" pitchFamily="34" charset="0"/>
                <a:cs typeface="Arial"/>
              </a:rPr>
              <a:t>This year’s recommendations are to address the following language in the statute which states: </a:t>
            </a:r>
          </a:p>
          <a:p>
            <a:pPr marL="233362" lvl="2" indent="0">
              <a:buNone/>
            </a:pPr>
            <a:r>
              <a:rPr lang="en-US" b="1" i="1" dirty="0">
                <a:solidFill>
                  <a:srgbClr val="141414"/>
                </a:solidFill>
                <a:effectLst/>
              </a:rPr>
              <a:t>including any legislative or regulatory changes that may be necessary for 988 implementation and recommendations for funding that may include the establishment of user fees</a:t>
            </a:r>
            <a:r>
              <a:rPr lang="en-US" b="0" i="1" dirty="0">
                <a:solidFill>
                  <a:srgbClr val="141414"/>
                </a:solidFill>
                <a:effectLst/>
              </a:rPr>
              <a:t>. </a:t>
            </a:r>
            <a:endParaRPr lang="en-US" b="1" i="1" dirty="0">
              <a:effectLst/>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r>
              <a:rPr lang="en-US" kern="100" dirty="0"/>
              <a:t>The two recommendations set forth by the 988 commission:</a:t>
            </a:r>
          </a:p>
          <a:p>
            <a:pPr marL="0" lvl="1" indent="0">
              <a:buNone/>
            </a:pPr>
            <a:endParaRPr lang="en-US" b="1" dirty="0">
              <a:latin typeface="Arial"/>
              <a:ea typeface="Calibri" panose="020F0502020204030204" pitchFamily="34" charset="0"/>
              <a:cs typeface="Arial"/>
            </a:endParaRPr>
          </a:p>
          <a:p>
            <a:pPr marL="229870" lvl="1" indent="-229870">
              <a:buFont typeface="+mj-lt"/>
              <a:buAutoNum type="arabicParenR"/>
            </a:pPr>
            <a:r>
              <a:rPr lang="en-US" dirty="0">
                <a:effectLst/>
                <a:latin typeface="Arial"/>
                <a:ea typeface="Calibri" panose="020F0502020204030204" pitchFamily="34" charset="0"/>
                <a:cs typeface="Arial"/>
              </a:rPr>
              <a:t>Draft a statute establishing a reasonable user fee amount for all phones within the commonwealth. Funding would be deposited into a trust fund designated specifically for 988 services and only to be used for 988 centers for phone, text, chat services or other 988 related services. The Department of Public Health will be responsible for maintaining</a:t>
            </a:r>
            <a:r>
              <a:rPr lang="en-US" dirty="0">
                <a:latin typeface="Arial"/>
                <a:ea typeface="Calibri" panose="020F0502020204030204" pitchFamily="34" charset="0"/>
                <a:cs typeface="Arial"/>
              </a:rPr>
              <a:t> </a:t>
            </a:r>
            <a:r>
              <a:rPr lang="en-US" dirty="0">
                <a:effectLst/>
                <a:latin typeface="Arial"/>
                <a:ea typeface="Calibri" panose="020F0502020204030204" pitchFamily="34" charset="0"/>
                <a:cs typeface="Arial"/>
              </a:rPr>
              <a:t>and distributing funds. </a:t>
            </a:r>
          </a:p>
          <a:p>
            <a:pPr marL="229870" lvl="1" indent="-229870">
              <a:buFont typeface="+mj-lt"/>
              <a:buAutoNum type="arabicParenR"/>
            </a:pPr>
            <a:endParaRPr lang="en-US" dirty="0">
              <a:effectLst/>
              <a:ea typeface="Calibri" panose="020F0502020204030204" pitchFamily="34" charset="0"/>
            </a:endParaRPr>
          </a:p>
          <a:p>
            <a:pPr marL="229870" lvl="1" indent="-229870">
              <a:buFont typeface="+mj-lt"/>
              <a:buAutoNum type="arabicParenR"/>
            </a:pPr>
            <a:r>
              <a:rPr lang="en-US" dirty="0">
                <a:latin typeface="Arial"/>
                <a:cs typeface="Arial"/>
              </a:rPr>
              <a:t>Establish a designated appropriation line within the DPH Suicide Prevention Program to maintain and distribute funds for 988 centers and services. DPH will evaluate said appropriation each year to anticipate further growth of funding based on increase of service to the line.</a:t>
            </a:r>
          </a:p>
        </p:txBody>
      </p:sp>
      <p:sp>
        <p:nvSpPr>
          <p:cNvPr id="2" name="Title 1">
            <a:extLst>
              <a:ext uri="{FF2B5EF4-FFF2-40B4-BE49-F238E27FC236}">
                <a16:creationId xmlns:a16="http://schemas.microsoft.com/office/drawing/2014/main" id="{63653255-3340-8022-B682-9ABE31D3F79A}"/>
              </a:ext>
            </a:extLst>
          </p:cNvPr>
          <p:cNvSpPr>
            <a:spLocks noGrp="1"/>
          </p:cNvSpPr>
          <p:nvPr>
            <p:ph type="title"/>
          </p:nvPr>
        </p:nvSpPr>
        <p:spPr>
          <a:xfrm>
            <a:off x="173736" y="218694"/>
            <a:ext cx="8763000" cy="292388"/>
          </a:xfrm>
        </p:spPr>
        <p:txBody>
          <a:bodyPr/>
          <a:lstStyle/>
          <a:p>
            <a:r>
              <a:rPr lang="en-US">
                <a:latin typeface="Arial"/>
                <a:cs typeface="Arial"/>
              </a:rPr>
              <a:t>Executive Summary: 2024-2025 Commission Recommendations</a:t>
            </a:r>
            <a:endParaRPr lang="en-US">
              <a:highlight>
                <a:srgbClr val="FFFF00"/>
              </a:highlight>
            </a:endParaRPr>
          </a:p>
        </p:txBody>
      </p:sp>
      <p:sp>
        <p:nvSpPr>
          <p:cNvPr id="8" name="Text Placeholder 2">
            <a:extLst>
              <a:ext uri="{FF2B5EF4-FFF2-40B4-BE49-F238E27FC236}">
                <a16:creationId xmlns:a16="http://schemas.microsoft.com/office/drawing/2014/main" id="{8F4617D0-16CF-5366-F7A1-6D11C768EC26}"/>
              </a:ext>
            </a:extLst>
          </p:cNvPr>
          <p:cNvSpPr txBox="1">
            <a:spLocks/>
          </p:cNvSpPr>
          <p:nvPr/>
        </p:nvSpPr>
        <p:spPr>
          <a:xfrm>
            <a:off x="337566" y="4274908"/>
            <a:ext cx="8423662" cy="201593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nSpc>
                <a:spcPct val="150000"/>
              </a:lnSpc>
              <a:buNone/>
            </a:pPr>
            <a:r>
              <a:rPr lang="en-US" b="1" dirty="0">
                <a:latin typeface="Arial"/>
                <a:ea typeface="Calibri" panose="020F0502020204030204" pitchFamily="34" charset="0"/>
                <a:cs typeface="Arial"/>
              </a:rPr>
              <a:t>Recommendation Rationale</a:t>
            </a:r>
            <a:endParaRPr lang="en-US" b="1" dirty="0">
              <a:solidFill>
                <a:srgbClr val="FF0000"/>
              </a:solidFill>
              <a:latin typeface="Arial"/>
              <a:ea typeface="Calibri" panose="020F0502020204030204" pitchFamily="34" charset="0"/>
              <a:cs typeface="Arial"/>
            </a:endParaRPr>
          </a:p>
          <a:p>
            <a:pPr marL="0" lvl="1" indent="0">
              <a:buNone/>
            </a:pPr>
            <a:r>
              <a:rPr lang="en-US" kern="100" dirty="0"/>
              <a:t>Fee models across States show line surcharge fees and trust funds provide </a:t>
            </a:r>
            <a:r>
              <a:rPr lang="en-US" sz="1400" b="0" spc="65" dirty="0"/>
              <a:t>sustainable and </a:t>
            </a:r>
            <a:r>
              <a:rPr lang="en-US" kern="100" dirty="0"/>
              <a:t>consistent long-term revenue for 988 programs. For Massachusetts, the fee would be a per phone line surcharge. </a:t>
            </a:r>
            <a:r>
              <a:rPr lang="en-US" sz="1400" dirty="0">
                <a:solidFill>
                  <a:srgbClr val="231F20"/>
                </a:solidFill>
                <a:latin typeface="Arial"/>
                <a:cs typeface="Arial"/>
              </a:rPr>
              <a:t>When</a:t>
            </a:r>
            <a:r>
              <a:rPr lang="en-US" sz="1400" spc="239" dirty="0">
                <a:solidFill>
                  <a:srgbClr val="231F20"/>
                </a:solidFill>
                <a:latin typeface="Arial"/>
                <a:cs typeface="Arial"/>
              </a:rPr>
              <a:t> </a:t>
            </a:r>
            <a:r>
              <a:rPr lang="en-US" sz="1400" dirty="0">
                <a:solidFill>
                  <a:srgbClr val="231F20"/>
                </a:solidFill>
                <a:latin typeface="Arial"/>
                <a:cs typeface="Arial"/>
              </a:rPr>
              <a:t>surveyed nationally,</a:t>
            </a:r>
            <a:r>
              <a:rPr lang="en-US" sz="1400" spc="246" dirty="0">
                <a:solidFill>
                  <a:srgbClr val="231F20"/>
                </a:solidFill>
                <a:latin typeface="Arial"/>
                <a:cs typeface="Arial"/>
              </a:rPr>
              <a:t> </a:t>
            </a:r>
            <a:r>
              <a:rPr lang="en-US" sz="1400" b="1" dirty="0">
                <a:solidFill>
                  <a:srgbClr val="231F20"/>
                </a:solidFill>
                <a:latin typeface="Arial"/>
                <a:cs typeface="Arial"/>
              </a:rPr>
              <a:t>78%</a:t>
            </a:r>
            <a:r>
              <a:rPr lang="en-US" sz="1400" b="1" spc="45" dirty="0">
                <a:solidFill>
                  <a:srgbClr val="231F20"/>
                </a:solidFill>
                <a:latin typeface="Arial"/>
                <a:cs typeface="Arial"/>
              </a:rPr>
              <a:t> </a:t>
            </a:r>
            <a:r>
              <a:rPr lang="en-US" sz="1400" spc="45" dirty="0">
                <a:solidFill>
                  <a:srgbClr val="231F20"/>
                </a:solidFill>
                <a:latin typeface="Arial"/>
                <a:cs typeface="Arial"/>
              </a:rPr>
              <a:t>of </a:t>
            </a:r>
            <a:r>
              <a:rPr lang="en-US" sz="1400" spc="13" dirty="0">
                <a:solidFill>
                  <a:srgbClr val="231F20"/>
                </a:solidFill>
                <a:latin typeface="Arial"/>
                <a:cs typeface="Arial"/>
              </a:rPr>
              <a:t>Americans</a:t>
            </a:r>
            <a:r>
              <a:rPr lang="en-US" sz="1400" spc="162" dirty="0">
                <a:solidFill>
                  <a:srgbClr val="231F20"/>
                </a:solidFill>
                <a:latin typeface="Arial"/>
                <a:cs typeface="Arial"/>
              </a:rPr>
              <a:t> </a:t>
            </a:r>
            <a:r>
              <a:rPr lang="en-US" sz="1400" spc="13" dirty="0">
                <a:solidFill>
                  <a:srgbClr val="231F20"/>
                </a:solidFill>
                <a:latin typeface="Arial"/>
                <a:cs typeface="Arial"/>
              </a:rPr>
              <a:t>are</a:t>
            </a:r>
            <a:r>
              <a:rPr lang="en-US" sz="1400" spc="162" dirty="0">
                <a:solidFill>
                  <a:srgbClr val="231F20"/>
                </a:solidFill>
                <a:latin typeface="Arial"/>
                <a:cs typeface="Arial"/>
              </a:rPr>
              <a:t> </a:t>
            </a:r>
            <a:r>
              <a:rPr lang="en-US" sz="1400" b="1" spc="-13" dirty="0">
                <a:solidFill>
                  <a:srgbClr val="231F20"/>
                </a:solidFill>
                <a:latin typeface="Arial"/>
                <a:cs typeface="Arial"/>
              </a:rPr>
              <a:t>willing</a:t>
            </a:r>
            <a:r>
              <a:rPr lang="en-US" sz="1400" b="1" spc="97" dirty="0">
                <a:solidFill>
                  <a:srgbClr val="231F20"/>
                </a:solidFill>
                <a:latin typeface="Arial"/>
                <a:cs typeface="Arial"/>
              </a:rPr>
              <a:t> </a:t>
            </a:r>
            <a:r>
              <a:rPr lang="en-US" sz="1400" spc="97" dirty="0">
                <a:solidFill>
                  <a:srgbClr val="231F20"/>
                </a:solidFill>
                <a:latin typeface="Arial"/>
                <a:cs typeface="Arial"/>
              </a:rPr>
              <a:t>to</a:t>
            </a:r>
            <a:r>
              <a:rPr lang="en-US" sz="1400" spc="13" dirty="0">
                <a:solidFill>
                  <a:srgbClr val="231F20"/>
                </a:solidFill>
                <a:latin typeface="Arial"/>
                <a:cs typeface="Arial"/>
              </a:rPr>
              <a:t> </a:t>
            </a:r>
            <a:r>
              <a:rPr lang="en-US" sz="1400" dirty="0">
                <a:solidFill>
                  <a:srgbClr val="231F20"/>
                </a:solidFill>
                <a:latin typeface="Arial"/>
                <a:cs typeface="Arial"/>
              </a:rPr>
              <a:t>pay</a:t>
            </a:r>
            <a:r>
              <a:rPr lang="en-US" sz="1400" spc="13" dirty="0">
                <a:solidFill>
                  <a:srgbClr val="231F20"/>
                </a:solidFill>
                <a:latin typeface="Arial"/>
                <a:cs typeface="Arial"/>
              </a:rPr>
              <a:t> </a:t>
            </a:r>
            <a:r>
              <a:rPr lang="en-US" sz="1400" spc="78" dirty="0">
                <a:solidFill>
                  <a:srgbClr val="231F20"/>
                </a:solidFill>
                <a:latin typeface="Arial"/>
                <a:cs typeface="Arial"/>
              </a:rPr>
              <a:t>for</a:t>
            </a:r>
            <a:r>
              <a:rPr lang="en-US" sz="1400" spc="19" dirty="0">
                <a:solidFill>
                  <a:srgbClr val="231F20"/>
                </a:solidFill>
                <a:latin typeface="Arial"/>
                <a:cs typeface="Arial"/>
              </a:rPr>
              <a:t> </a:t>
            </a:r>
            <a:r>
              <a:rPr lang="en-US" sz="1400" dirty="0">
                <a:solidFill>
                  <a:srgbClr val="231F20"/>
                </a:solidFill>
                <a:latin typeface="Arial"/>
                <a:cs typeface="Arial"/>
              </a:rPr>
              <a:t>a</a:t>
            </a:r>
            <a:r>
              <a:rPr lang="en-US" sz="1400" spc="13" dirty="0">
                <a:solidFill>
                  <a:srgbClr val="231F20"/>
                </a:solidFill>
                <a:latin typeface="Arial"/>
                <a:cs typeface="Arial"/>
              </a:rPr>
              <a:t> </a:t>
            </a:r>
            <a:r>
              <a:rPr lang="en-US" sz="1400" spc="-13" dirty="0">
                <a:solidFill>
                  <a:srgbClr val="231F20"/>
                </a:solidFill>
                <a:latin typeface="Arial"/>
                <a:cs typeface="Arial"/>
              </a:rPr>
              <a:t>surcharge </a:t>
            </a:r>
            <a:r>
              <a:rPr lang="en-US" sz="1400" spc="78" dirty="0">
                <a:solidFill>
                  <a:srgbClr val="231F20"/>
                </a:solidFill>
                <a:latin typeface="Arial"/>
                <a:cs typeface="Arial"/>
              </a:rPr>
              <a:t>on</a:t>
            </a:r>
            <a:r>
              <a:rPr lang="en-US" sz="1400" dirty="0">
                <a:solidFill>
                  <a:srgbClr val="231F20"/>
                </a:solidFill>
                <a:latin typeface="Arial"/>
                <a:cs typeface="Arial"/>
              </a:rPr>
              <a:t> </a:t>
            </a:r>
            <a:r>
              <a:rPr lang="en-US" sz="1400" spc="65" dirty="0">
                <a:solidFill>
                  <a:srgbClr val="231F20"/>
                </a:solidFill>
                <a:latin typeface="Arial"/>
                <a:cs typeface="Arial"/>
              </a:rPr>
              <a:t>their</a:t>
            </a:r>
            <a:r>
              <a:rPr lang="en-US" sz="1400" spc="13" dirty="0">
                <a:solidFill>
                  <a:srgbClr val="231F20"/>
                </a:solidFill>
                <a:latin typeface="Arial"/>
                <a:cs typeface="Arial"/>
              </a:rPr>
              <a:t> </a:t>
            </a:r>
            <a:r>
              <a:rPr lang="en-US" sz="1400" spc="78" dirty="0">
                <a:solidFill>
                  <a:srgbClr val="231F20"/>
                </a:solidFill>
                <a:latin typeface="Arial"/>
                <a:cs typeface="Arial"/>
              </a:rPr>
              <a:t>monthly</a:t>
            </a:r>
            <a:r>
              <a:rPr lang="en-US" sz="1400" spc="26" dirty="0">
                <a:solidFill>
                  <a:srgbClr val="231F20"/>
                </a:solidFill>
                <a:latin typeface="Arial"/>
                <a:cs typeface="Arial"/>
              </a:rPr>
              <a:t> </a:t>
            </a:r>
            <a:r>
              <a:rPr lang="en-US" sz="1400" spc="52" dirty="0">
                <a:solidFill>
                  <a:srgbClr val="231F20"/>
                </a:solidFill>
                <a:latin typeface="Arial"/>
                <a:cs typeface="Arial"/>
              </a:rPr>
              <a:t>phone </a:t>
            </a:r>
            <a:r>
              <a:rPr lang="en-US" sz="1400" spc="84" dirty="0">
                <a:solidFill>
                  <a:srgbClr val="231F20"/>
                </a:solidFill>
                <a:latin typeface="Arial"/>
                <a:cs typeface="Arial"/>
              </a:rPr>
              <a:t>bill</a:t>
            </a:r>
            <a:r>
              <a:rPr lang="en-US" sz="1400" spc="-19" dirty="0">
                <a:solidFill>
                  <a:srgbClr val="231F20"/>
                </a:solidFill>
                <a:latin typeface="Arial"/>
                <a:cs typeface="Arial"/>
              </a:rPr>
              <a:t> </a:t>
            </a:r>
            <a:r>
              <a:rPr lang="en-US" sz="1400" spc="84" dirty="0">
                <a:solidFill>
                  <a:srgbClr val="231F20"/>
                </a:solidFill>
                <a:latin typeface="Arial"/>
                <a:cs typeface="Arial"/>
              </a:rPr>
              <a:t>for</a:t>
            </a:r>
            <a:r>
              <a:rPr lang="en-US" sz="1400" dirty="0">
                <a:solidFill>
                  <a:srgbClr val="231F20"/>
                </a:solidFill>
                <a:latin typeface="Arial"/>
                <a:cs typeface="Arial"/>
              </a:rPr>
              <a:t> </a:t>
            </a:r>
            <a:r>
              <a:rPr lang="en-US" sz="1400" b="1" spc="155" dirty="0">
                <a:solidFill>
                  <a:srgbClr val="231F20"/>
                </a:solidFill>
                <a:latin typeface="Arial"/>
                <a:cs typeface="Arial"/>
              </a:rPr>
              <a:t>988</a:t>
            </a:r>
            <a:r>
              <a:rPr lang="en-US" sz="1400" b="1" spc="-6" dirty="0">
                <a:solidFill>
                  <a:srgbClr val="231F20"/>
                </a:solidFill>
                <a:latin typeface="Arial"/>
                <a:cs typeface="Arial"/>
              </a:rPr>
              <a:t> </a:t>
            </a:r>
            <a:r>
              <a:rPr lang="en-US" sz="1400" spc="39" dirty="0">
                <a:solidFill>
                  <a:srgbClr val="231F20"/>
                </a:solidFill>
                <a:latin typeface="Arial"/>
                <a:cs typeface="Arial"/>
              </a:rPr>
              <a:t>after </a:t>
            </a:r>
            <a:r>
              <a:rPr lang="en-US" sz="1400" spc="13" dirty="0">
                <a:solidFill>
                  <a:srgbClr val="231F20"/>
                </a:solidFill>
                <a:latin typeface="Arial"/>
                <a:cs typeface="Arial"/>
              </a:rPr>
              <a:t>learning</a:t>
            </a:r>
            <a:r>
              <a:rPr lang="en-US" sz="1400" spc="175" dirty="0">
                <a:solidFill>
                  <a:srgbClr val="231F20"/>
                </a:solidFill>
                <a:latin typeface="Arial"/>
                <a:cs typeface="Arial"/>
              </a:rPr>
              <a:t> </a:t>
            </a:r>
            <a:r>
              <a:rPr lang="en-US" sz="1400" spc="78" dirty="0">
                <a:solidFill>
                  <a:srgbClr val="231F20"/>
                </a:solidFill>
                <a:latin typeface="Arial"/>
                <a:cs typeface="Arial"/>
              </a:rPr>
              <a:t>on</a:t>
            </a:r>
            <a:r>
              <a:rPr lang="en-US" sz="1400" spc="175" dirty="0">
                <a:solidFill>
                  <a:srgbClr val="231F20"/>
                </a:solidFill>
                <a:latin typeface="Arial"/>
                <a:cs typeface="Arial"/>
              </a:rPr>
              <a:t> </a:t>
            </a:r>
            <a:r>
              <a:rPr lang="en-US" sz="1400" spc="-13" dirty="0">
                <a:solidFill>
                  <a:srgbClr val="231F20"/>
                </a:solidFill>
                <a:latin typeface="Arial"/>
                <a:cs typeface="Arial"/>
              </a:rPr>
              <a:t>average </a:t>
            </a:r>
            <a:r>
              <a:rPr lang="en-US" sz="1400" dirty="0">
                <a:solidFill>
                  <a:srgbClr val="231F20"/>
                </a:solidFill>
                <a:latin typeface="Arial"/>
                <a:cs typeface="Arial"/>
              </a:rPr>
              <a:t>$1.00</a:t>
            </a:r>
            <a:r>
              <a:rPr lang="en-US" sz="1400" spc="71" dirty="0">
                <a:solidFill>
                  <a:srgbClr val="231F20"/>
                </a:solidFill>
                <a:latin typeface="Arial"/>
                <a:cs typeface="Arial"/>
              </a:rPr>
              <a:t> per</a:t>
            </a:r>
            <a:r>
              <a:rPr lang="en-US" sz="1400" spc="84" dirty="0">
                <a:solidFill>
                  <a:srgbClr val="231F20"/>
                </a:solidFill>
                <a:latin typeface="Arial"/>
                <a:cs typeface="Arial"/>
              </a:rPr>
              <a:t> </a:t>
            </a:r>
            <a:r>
              <a:rPr lang="en-US" sz="1400" spc="91" dirty="0">
                <a:solidFill>
                  <a:srgbClr val="231F20"/>
                </a:solidFill>
                <a:latin typeface="Arial"/>
                <a:cs typeface="Arial"/>
              </a:rPr>
              <a:t>month</a:t>
            </a:r>
            <a:r>
              <a:rPr lang="en-US" sz="1400" spc="129" dirty="0">
                <a:solidFill>
                  <a:srgbClr val="231F20"/>
                </a:solidFill>
                <a:latin typeface="Arial"/>
                <a:cs typeface="Arial"/>
              </a:rPr>
              <a:t> </a:t>
            </a:r>
            <a:r>
              <a:rPr lang="en-US" sz="1400" spc="-26" dirty="0">
                <a:solidFill>
                  <a:srgbClr val="231F20"/>
                </a:solidFill>
                <a:latin typeface="Arial"/>
                <a:cs typeface="Arial"/>
              </a:rPr>
              <a:t>goes </a:t>
            </a:r>
            <a:r>
              <a:rPr lang="en-US" sz="1400" spc="104" dirty="0">
                <a:solidFill>
                  <a:srgbClr val="231F20"/>
                </a:solidFill>
                <a:latin typeface="Arial"/>
                <a:cs typeface="Arial"/>
              </a:rPr>
              <a:t>to</a:t>
            </a:r>
            <a:r>
              <a:rPr lang="en-US" sz="1400" spc="-26" dirty="0">
                <a:solidFill>
                  <a:srgbClr val="231F20"/>
                </a:solidFill>
                <a:latin typeface="Arial"/>
                <a:cs typeface="Arial"/>
              </a:rPr>
              <a:t> </a:t>
            </a:r>
            <a:r>
              <a:rPr lang="en-US" sz="1400" spc="-32" dirty="0">
                <a:solidFill>
                  <a:srgbClr val="231F20"/>
                </a:solidFill>
                <a:latin typeface="Arial"/>
                <a:cs typeface="Arial"/>
              </a:rPr>
              <a:t>911. </a:t>
            </a:r>
            <a:r>
              <a:rPr lang="en-US" sz="1400" spc="13" dirty="0">
                <a:solidFill>
                  <a:srgbClr val="231F20"/>
                </a:solidFill>
                <a:latin typeface="Arial"/>
                <a:cs typeface="Arial"/>
              </a:rPr>
              <a:t>Funds</a:t>
            </a:r>
            <a:r>
              <a:rPr lang="en-US" sz="1400" spc="78" dirty="0">
                <a:solidFill>
                  <a:srgbClr val="231F20"/>
                </a:solidFill>
                <a:latin typeface="Arial"/>
                <a:cs typeface="Arial"/>
              </a:rPr>
              <a:t> </a:t>
            </a:r>
            <a:r>
              <a:rPr lang="en-US" sz="1400" spc="13" dirty="0">
                <a:solidFill>
                  <a:srgbClr val="231F20"/>
                </a:solidFill>
                <a:latin typeface="Arial"/>
                <a:cs typeface="Arial"/>
              </a:rPr>
              <a:t>within</a:t>
            </a:r>
            <a:r>
              <a:rPr lang="en-US" sz="1400" spc="104" dirty="0">
                <a:solidFill>
                  <a:srgbClr val="231F20"/>
                </a:solidFill>
                <a:latin typeface="Arial"/>
                <a:cs typeface="Arial"/>
              </a:rPr>
              <a:t> </a:t>
            </a:r>
            <a:r>
              <a:rPr lang="en-US" sz="1400" spc="13" dirty="0">
                <a:solidFill>
                  <a:srgbClr val="231F20"/>
                </a:solidFill>
                <a:latin typeface="Arial"/>
                <a:cs typeface="Arial"/>
              </a:rPr>
              <a:t>the</a:t>
            </a:r>
            <a:r>
              <a:rPr lang="en-US" sz="1400" spc="91" dirty="0">
                <a:solidFill>
                  <a:srgbClr val="231F20"/>
                </a:solidFill>
                <a:latin typeface="Arial"/>
                <a:cs typeface="Arial"/>
              </a:rPr>
              <a:t> </a:t>
            </a:r>
            <a:r>
              <a:rPr lang="en-US" sz="1400" spc="13" dirty="0">
                <a:solidFill>
                  <a:srgbClr val="231F20"/>
                </a:solidFill>
                <a:latin typeface="Arial"/>
                <a:cs typeface="Arial"/>
              </a:rPr>
              <a:t>trust</a:t>
            </a:r>
            <a:r>
              <a:rPr lang="en-US" sz="1400" spc="97" dirty="0">
                <a:solidFill>
                  <a:srgbClr val="231F20"/>
                </a:solidFill>
                <a:latin typeface="Arial"/>
                <a:cs typeface="Arial"/>
              </a:rPr>
              <a:t> </a:t>
            </a:r>
            <a:r>
              <a:rPr lang="en-US" sz="1400" spc="65" dirty="0">
                <a:solidFill>
                  <a:srgbClr val="231F20"/>
                </a:solidFill>
                <a:latin typeface="Arial"/>
                <a:cs typeface="Arial"/>
              </a:rPr>
              <a:t>grow</a:t>
            </a:r>
            <a:r>
              <a:rPr lang="en-US" sz="1400" spc="91" dirty="0">
                <a:solidFill>
                  <a:srgbClr val="231F20"/>
                </a:solidFill>
                <a:latin typeface="Arial"/>
                <a:cs typeface="Arial"/>
              </a:rPr>
              <a:t> </a:t>
            </a:r>
            <a:r>
              <a:rPr lang="en-US" sz="1400" spc="13" dirty="0">
                <a:solidFill>
                  <a:srgbClr val="231F20"/>
                </a:solidFill>
                <a:latin typeface="Arial"/>
                <a:cs typeface="Arial"/>
              </a:rPr>
              <a:t>over</a:t>
            </a:r>
            <a:r>
              <a:rPr lang="en-US" sz="1400" spc="104" dirty="0">
                <a:solidFill>
                  <a:srgbClr val="231F20"/>
                </a:solidFill>
                <a:latin typeface="Arial"/>
                <a:cs typeface="Arial"/>
              </a:rPr>
              <a:t> </a:t>
            </a:r>
            <a:r>
              <a:rPr lang="en-US" sz="1400" spc="13" dirty="0">
                <a:solidFill>
                  <a:srgbClr val="231F20"/>
                </a:solidFill>
                <a:latin typeface="Arial"/>
                <a:cs typeface="Arial"/>
              </a:rPr>
              <a:t>time</a:t>
            </a:r>
            <a:r>
              <a:rPr lang="en-US" sz="1400" spc="91" dirty="0">
                <a:solidFill>
                  <a:srgbClr val="231F20"/>
                </a:solidFill>
                <a:latin typeface="Arial"/>
                <a:cs typeface="Arial"/>
              </a:rPr>
              <a:t> </a:t>
            </a:r>
            <a:r>
              <a:rPr lang="en-US" sz="1400" spc="58" dirty="0">
                <a:solidFill>
                  <a:srgbClr val="231F20"/>
                </a:solidFill>
                <a:latin typeface="Arial"/>
                <a:cs typeface="Arial"/>
              </a:rPr>
              <a:t>through</a:t>
            </a:r>
            <a:r>
              <a:rPr lang="en-US" sz="1400" spc="97" dirty="0">
                <a:solidFill>
                  <a:srgbClr val="231F20"/>
                </a:solidFill>
                <a:latin typeface="Arial"/>
                <a:cs typeface="Arial"/>
              </a:rPr>
              <a:t> </a:t>
            </a:r>
            <a:r>
              <a:rPr lang="en-US" sz="1400" spc="-13" dirty="0">
                <a:solidFill>
                  <a:srgbClr val="231F20"/>
                </a:solidFill>
                <a:latin typeface="Arial"/>
                <a:cs typeface="Arial"/>
              </a:rPr>
              <a:t>investment </a:t>
            </a:r>
            <a:r>
              <a:rPr lang="en-US" sz="1400" spc="39" dirty="0">
                <a:solidFill>
                  <a:srgbClr val="231F20"/>
                </a:solidFill>
                <a:latin typeface="Arial"/>
                <a:cs typeface="Arial"/>
              </a:rPr>
              <a:t>strategies</a:t>
            </a:r>
            <a:r>
              <a:rPr lang="en-US" sz="1400" spc="-6" dirty="0">
                <a:solidFill>
                  <a:srgbClr val="231F20"/>
                </a:solidFill>
                <a:latin typeface="Arial"/>
                <a:cs typeface="Arial"/>
              </a:rPr>
              <a:t> </a:t>
            </a:r>
            <a:r>
              <a:rPr lang="en-US" sz="1400" spc="39" dirty="0">
                <a:solidFill>
                  <a:srgbClr val="231F20"/>
                </a:solidFill>
                <a:latin typeface="Arial"/>
                <a:cs typeface="Arial"/>
              </a:rPr>
              <a:t>and</a:t>
            </a:r>
            <a:r>
              <a:rPr lang="en-US" sz="1400" spc="26" dirty="0">
                <a:solidFill>
                  <a:srgbClr val="231F20"/>
                </a:solidFill>
                <a:latin typeface="Arial"/>
                <a:cs typeface="Arial"/>
              </a:rPr>
              <a:t> </a:t>
            </a:r>
            <a:r>
              <a:rPr lang="en-US" sz="1400" spc="39" dirty="0">
                <a:solidFill>
                  <a:srgbClr val="231F20"/>
                </a:solidFill>
                <a:latin typeface="Arial"/>
                <a:cs typeface="Arial"/>
              </a:rPr>
              <a:t>replenishment</a:t>
            </a:r>
            <a:r>
              <a:rPr lang="en-US" sz="1400" spc="-13" dirty="0">
                <a:solidFill>
                  <a:srgbClr val="231F20"/>
                </a:solidFill>
                <a:latin typeface="Arial"/>
                <a:cs typeface="Arial"/>
              </a:rPr>
              <a:t> </a:t>
            </a:r>
            <a:r>
              <a:rPr lang="en-US" sz="1400" spc="71" dirty="0">
                <a:solidFill>
                  <a:srgbClr val="231F20"/>
                </a:solidFill>
                <a:latin typeface="Arial"/>
                <a:cs typeface="Arial"/>
              </a:rPr>
              <a:t>from</a:t>
            </a:r>
            <a:r>
              <a:rPr lang="en-US" sz="1400" spc="19" dirty="0">
                <a:solidFill>
                  <a:srgbClr val="231F20"/>
                </a:solidFill>
                <a:latin typeface="Arial"/>
                <a:cs typeface="Arial"/>
              </a:rPr>
              <a:t> </a:t>
            </a:r>
            <a:r>
              <a:rPr lang="en-US" sz="1400" spc="71" dirty="0">
                <a:solidFill>
                  <a:srgbClr val="231F20"/>
                </a:solidFill>
                <a:latin typeface="Arial"/>
                <a:cs typeface="Arial"/>
              </a:rPr>
              <a:t>fund</a:t>
            </a:r>
            <a:r>
              <a:rPr lang="en-US" sz="1400" spc="26" dirty="0">
                <a:solidFill>
                  <a:srgbClr val="231F20"/>
                </a:solidFill>
                <a:latin typeface="Arial"/>
                <a:cs typeface="Arial"/>
              </a:rPr>
              <a:t> </a:t>
            </a:r>
            <a:r>
              <a:rPr lang="en-US" sz="1400" spc="-13" dirty="0">
                <a:solidFill>
                  <a:srgbClr val="231F20"/>
                </a:solidFill>
                <a:latin typeface="Arial"/>
                <a:cs typeface="Arial"/>
              </a:rPr>
              <a:t>sources, ensuring </a:t>
            </a:r>
            <a:r>
              <a:rPr lang="en-US" sz="1400" dirty="0">
                <a:solidFill>
                  <a:srgbClr val="231F20"/>
                </a:solidFill>
                <a:latin typeface="Arial"/>
                <a:cs typeface="Arial"/>
              </a:rPr>
              <a:t>continuity</a:t>
            </a:r>
            <a:r>
              <a:rPr lang="en-US" sz="1400" spc="207" dirty="0">
                <a:solidFill>
                  <a:srgbClr val="231F20"/>
                </a:solidFill>
                <a:latin typeface="Arial"/>
                <a:cs typeface="Arial"/>
              </a:rPr>
              <a:t> </a:t>
            </a:r>
            <a:r>
              <a:rPr lang="en-US" sz="1400" dirty="0">
                <a:solidFill>
                  <a:srgbClr val="231F20"/>
                </a:solidFill>
                <a:latin typeface="Arial"/>
                <a:cs typeface="Arial"/>
              </a:rPr>
              <a:t>and</a:t>
            </a:r>
            <a:r>
              <a:rPr lang="en-US" sz="1400" spc="214" dirty="0">
                <a:solidFill>
                  <a:srgbClr val="231F20"/>
                </a:solidFill>
                <a:latin typeface="Arial"/>
                <a:cs typeface="Arial"/>
              </a:rPr>
              <a:t> </a:t>
            </a:r>
            <a:r>
              <a:rPr lang="en-US" sz="1400" dirty="0">
                <a:solidFill>
                  <a:srgbClr val="231F20"/>
                </a:solidFill>
                <a:latin typeface="Arial"/>
                <a:cs typeface="Arial"/>
              </a:rPr>
              <a:t>effectiveness</a:t>
            </a:r>
            <a:r>
              <a:rPr lang="en-US" sz="1400" spc="207" dirty="0">
                <a:solidFill>
                  <a:srgbClr val="231F20"/>
                </a:solidFill>
                <a:latin typeface="Arial"/>
                <a:cs typeface="Arial"/>
              </a:rPr>
              <a:t> </a:t>
            </a:r>
            <a:r>
              <a:rPr lang="en-US" sz="1400" spc="71" dirty="0">
                <a:solidFill>
                  <a:srgbClr val="231F20"/>
                </a:solidFill>
                <a:latin typeface="Arial"/>
                <a:cs typeface="Arial"/>
              </a:rPr>
              <a:t>of</a:t>
            </a:r>
            <a:r>
              <a:rPr lang="en-US" sz="1400" spc="175" dirty="0">
                <a:solidFill>
                  <a:srgbClr val="231F20"/>
                </a:solidFill>
                <a:latin typeface="Arial"/>
                <a:cs typeface="Arial"/>
              </a:rPr>
              <a:t> </a:t>
            </a:r>
            <a:r>
              <a:rPr lang="en-US" sz="1400" dirty="0">
                <a:solidFill>
                  <a:srgbClr val="231F20"/>
                </a:solidFill>
                <a:latin typeface="Arial"/>
                <a:cs typeface="Arial"/>
              </a:rPr>
              <a:t>crisis</a:t>
            </a:r>
            <a:r>
              <a:rPr lang="en-US" sz="1400" spc="175" dirty="0">
                <a:solidFill>
                  <a:srgbClr val="231F20"/>
                </a:solidFill>
                <a:latin typeface="Arial"/>
                <a:cs typeface="Arial"/>
              </a:rPr>
              <a:t> </a:t>
            </a:r>
            <a:r>
              <a:rPr lang="en-US" sz="1400" spc="-13" dirty="0">
                <a:solidFill>
                  <a:srgbClr val="231F20"/>
                </a:solidFill>
                <a:latin typeface="Arial"/>
                <a:cs typeface="Arial"/>
              </a:rPr>
              <a:t>support </a:t>
            </a:r>
            <a:r>
              <a:rPr lang="en-US" sz="1400" dirty="0">
                <a:solidFill>
                  <a:srgbClr val="231F20"/>
                </a:solidFill>
                <a:latin typeface="Arial"/>
                <a:cs typeface="Arial"/>
              </a:rPr>
              <a:t>services</a:t>
            </a:r>
            <a:r>
              <a:rPr lang="en-US" sz="1400" spc="175" dirty="0">
                <a:solidFill>
                  <a:srgbClr val="231F20"/>
                </a:solidFill>
                <a:latin typeface="Arial"/>
                <a:cs typeface="Arial"/>
              </a:rPr>
              <a:t> </a:t>
            </a:r>
            <a:r>
              <a:rPr lang="en-US" sz="1400" dirty="0">
                <a:solidFill>
                  <a:srgbClr val="231F20"/>
                </a:solidFill>
                <a:latin typeface="Arial"/>
                <a:cs typeface="Arial"/>
              </a:rPr>
              <a:t>over</a:t>
            </a:r>
            <a:r>
              <a:rPr lang="en-US" sz="1400" spc="188" dirty="0">
                <a:solidFill>
                  <a:srgbClr val="231F20"/>
                </a:solidFill>
                <a:latin typeface="Arial"/>
                <a:cs typeface="Arial"/>
              </a:rPr>
              <a:t> </a:t>
            </a:r>
            <a:r>
              <a:rPr lang="en-US" sz="1400" spc="39" dirty="0">
                <a:solidFill>
                  <a:srgbClr val="231F20"/>
                </a:solidFill>
                <a:latin typeface="Arial"/>
                <a:cs typeface="Arial"/>
              </a:rPr>
              <a:t>time. </a:t>
            </a:r>
            <a:r>
              <a:rPr lang="en-US" sz="1400" spc="39" dirty="0">
                <a:latin typeface="Arial"/>
                <a:cs typeface="Arial"/>
              </a:rPr>
              <a:t>Additional </a:t>
            </a:r>
            <a:r>
              <a:rPr lang="en-US" kern="100" dirty="0"/>
              <a:t>details on legislation in other states can be found on the </a:t>
            </a:r>
            <a:r>
              <a:rPr lang="en-US" dirty="0">
                <a:solidFill>
                  <a:srgbClr val="FF0000"/>
                </a:solidFill>
                <a:latin typeface="Arial"/>
                <a:cs typeface="Arial"/>
                <a:hlinkClick r:id="rId8"/>
              </a:rPr>
              <a:t>988 Crisis Response State Legislation Map.</a:t>
            </a:r>
            <a:endParaRPr lang="en-US" dirty="0">
              <a:solidFill>
                <a:srgbClr val="FF0000"/>
              </a:solidFill>
              <a:latin typeface="Arial"/>
              <a:cs typeface="Arial"/>
            </a:endParaRPr>
          </a:p>
        </p:txBody>
      </p:sp>
      <p:sp>
        <p:nvSpPr>
          <p:cNvPr id="7" name="object 14">
            <a:extLst>
              <a:ext uri="{FF2B5EF4-FFF2-40B4-BE49-F238E27FC236}">
                <a16:creationId xmlns:a16="http://schemas.microsoft.com/office/drawing/2014/main" id="{B4FD638E-CFF0-757C-4616-ED2F364C35BB}"/>
              </a:ext>
            </a:extLst>
          </p:cNvPr>
          <p:cNvSpPr txBox="1"/>
          <p:nvPr/>
        </p:nvSpPr>
        <p:spPr>
          <a:xfrm>
            <a:off x="5407741" y="6420466"/>
            <a:ext cx="3392815" cy="308103"/>
          </a:xfrm>
          <a:prstGeom prst="rect">
            <a:avLst/>
          </a:prstGeom>
        </p:spPr>
        <p:txBody>
          <a:bodyPr vert="horz" wrap="square" lIns="0" tIns="15614" rIns="0" bIns="0" rtlCol="0">
            <a:spAutoFit/>
          </a:bodyPr>
          <a:lstStyle/>
          <a:p>
            <a:pPr marL="16435" marR="6574">
              <a:lnSpc>
                <a:spcPct val="102000"/>
              </a:lnSpc>
              <a:spcBef>
                <a:spcPts val="123"/>
              </a:spcBef>
            </a:pPr>
            <a:r>
              <a:rPr sz="971" spc="26">
                <a:solidFill>
                  <a:srgbClr val="231F20"/>
                </a:solidFill>
                <a:latin typeface="Arial"/>
                <a:cs typeface="Arial"/>
              </a:rPr>
              <a:t>Source:</a:t>
            </a:r>
            <a:r>
              <a:rPr sz="971" spc="97">
                <a:solidFill>
                  <a:srgbClr val="231F20"/>
                </a:solidFill>
                <a:latin typeface="Arial"/>
                <a:cs typeface="Arial"/>
              </a:rPr>
              <a:t> </a:t>
            </a:r>
            <a:r>
              <a:rPr sz="971" spc="26">
                <a:solidFill>
                  <a:srgbClr val="231F20"/>
                </a:solidFill>
                <a:latin typeface="Arial"/>
                <a:cs typeface="Arial"/>
              </a:rPr>
              <a:t>National</a:t>
            </a:r>
            <a:r>
              <a:rPr sz="971" spc="123">
                <a:solidFill>
                  <a:srgbClr val="231F20"/>
                </a:solidFill>
                <a:latin typeface="Arial"/>
                <a:cs typeface="Arial"/>
              </a:rPr>
              <a:t> </a:t>
            </a:r>
            <a:r>
              <a:rPr sz="971" spc="26">
                <a:solidFill>
                  <a:srgbClr val="231F20"/>
                </a:solidFill>
                <a:latin typeface="Arial"/>
                <a:cs typeface="Arial"/>
              </a:rPr>
              <a:t>Alliance</a:t>
            </a:r>
            <a:r>
              <a:rPr sz="971" spc="136">
                <a:solidFill>
                  <a:srgbClr val="231F20"/>
                </a:solidFill>
                <a:latin typeface="Arial"/>
                <a:cs typeface="Arial"/>
              </a:rPr>
              <a:t> </a:t>
            </a:r>
            <a:r>
              <a:rPr sz="971" spc="65">
                <a:solidFill>
                  <a:srgbClr val="231F20"/>
                </a:solidFill>
                <a:latin typeface="Arial"/>
                <a:cs typeface="Arial"/>
              </a:rPr>
              <a:t>on</a:t>
            </a:r>
            <a:r>
              <a:rPr sz="971" spc="123">
                <a:solidFill>
                  <a:srgbClr val="231F20"/>
                </a:solidFill>
                <a:latin typeface="Arial"/>
                <a:cs typeface="Arial"/>
              </a:rPr>
              <a:t> </a:t>
            </a:r>
            <a:r>
              <a:rPr sz="971" spc="26">
                <a:solidFill>
                  <a:srgbClr val="231F20"/>
                </a:solidFill>
                <a:latin typeface="Arial"/>
                <a:cs typeface="Arial"/>
              </a:rPr>
              <a:t>Mental</a:t>
            </a:r>
            <a:r>
              <a:rPr sz="971" spc="123">
                <a:solidFill>
                  <a:srgbClr val="231F20"/>
                </a:solidFill>
                <a:latin typeface="Arial"/>
                <a:cs typeface="Arial"/>
              </a:rPr>
              <a:t> </a:t>
            </a:r>
            <a:r>
              <a:rPr sz="971" spc="-13">
                <a:solidFill>
                  <a:srgbClr val="231F20"/>
                </a:solidFill>
                <a:latin typeface="Arial"/>
                <a:cs typeface="Arial"/>
              </a:rPr>
              <a:t>Alliance </a:t>
            </a:r>
            <a:r>
              <a:rPr sz="971" u="sng" spc="26">
                <a:solidFill>
                  <a:srgbClr val="7B4D9F"/>
                </a:solidFill>
                <a:uFill>
                  <a:solidFill>
                    <a:srgbClr val="7B4D9F"/>
                  </a:solidFill>
                </a:uFill>
                <a:latin typeface="Arial"/>
                <a:cs typeface="Arial"/>
                <a:hlinkClick r:id="rId9"/>
              </a:rPr>
              <a:t>Poll</a:t>
            </a:r>
            <a:r>
              <a:rPr sz="971" u="sng" spc="39">
                <a:solidFill>
                  <a:srgbClr val="7B4D9F"/>
                </a:solidFill>
                <a:uFill>
                  <a:solidFill>
                    <a:srgbClr val="7B4D9F"/>
                  </a:solidFill>
                </a:uFill>
                <a:latin typeface="Arial"/>
                <a:cs typeface="Arial"/>
                <a:hlinkClick r:id="rId9"/>
              </a:rPr>
              <a:t> </a:t>
            </a:r>
            <a:r>
              <a:rPr sz="971" u="sng" spc="71">
                <a:solidFill>
                  <a:srgbClr val="7B4D9F"/>
                </a:solidFill>
                <a:uFill>
                  <a:solidFill>
                    <a:srgbClr val="7B4D9F"/>
                  </a:solidFill>
                </a:uFill>
                <a:latin typeface="Arial"/>
                <a:cs typeface="Arial"/>
                <a:hlinkClick r:id="rId9"/>
              </a:rPr>
              <a:t>on</a:t>
            </a:r>
            <a:r>
              <a:rPr sz="971" u="sng" spc="45">
                <a:solidFill>
                  <a:srgbClr val="7B4D9F"/>
                </a:solidFill>
                <a:uFill>
                  <a:solidFill>
                    <a:srgbClr val="7B4D9F"/>
                  </a:solidFill>
                </a:uFill>
                <a:latin typeface="Arial"/>
                <a:cs typeface="Arial"/>
                <a:hlinkClick r:id="rId9"/>
              </a:rPr>
              <a:t> </a:t>
            </a:r>
            <a:r>
              <a:rPr sz="971" u="sng" spc="26">
                <a:solidFill>
                  <a:srgbClr val="7B4D9F"/>
                </a:solidFill>
                <a:uFill>
                  <a:solidFill>
                    <a:srgbClr val="7B4D9F"/>
                  </a:solidFill>
                </a:uFill>
                <a:latin typeface="Arial"/>
                <a:cs typeface="Arial"/>
                <a:hlinkClick r:id="rId9"/>
              </a:rPr>
              <a:t>Public</a:t>
            </a:r>
            <a:r>
              <a:rPr sz="971" u="sng" spc="39">
                <a:solidFill>
                  <a:srgbClr val="7B4D9F"/>
                </a:solidFill>
                <a:uFill>
                  <a:solidFill>
                    <a:srgbClr val="7B4D9F"/>
                  </a:solidFill>
                </a:uFill>
                <a:latin typeface="Arial"/>
                <a:cs typeface="Arial"/>
                <a:hlinkClick r:id="rId9"/>
              </a:rPr>
              <a:t> </a:t>
            </a:r>
            <a:r>
              <a:rPr sz="971" u="sng" spc="26">
                <a:solidFill>
                  <a:srgbClr val="7B4D9F"/>
                </a:solidFill>
                <a:uFill>
                  <a:solidFill>
                    <a:srgbClr val="7B4D9F"/>
                  </a:solidFill>
                </a:uFill>
                <a:latin typeface="Arial"/>
                <a:cs typeface="Arial"/>
                <a:hlinkClick r:id="rId9"/>
              </a:rPr>
              <a:t>Perspectives</a:t>
            </a:r>
            <a:r>
              <a:rPr sz="971" u="sng" spc="32">
                <a:solidFill>
                  <a:srgbClr val="7B4D9F"/>
                </a:solidFill>
                <a:uFill>
                  <a:solidFill>
                    <a:srgbClr val="7B4D9F"/>
                  </a:solidFill>
                </a:uFill>
                <a:latin typeface="Arial"/>
                <a:cs typeface="Arial"/>
                <a:hlinkClick r:id="rId9"/>
              </a:rPr>
              <a:t> </a:t>
            </a:r>
            <a:r>
              <a:rPr sz="971" u="sng" spc="71">
                <a:solidFill>
                  <a:srgbClr val="7B4D9F"/>
                </a:solidFill>
                <a:uFill>
                  <a:solidFill>
                    <a:srgbClr val="7B4D9F"/>
                  </a:solidFill>
                </a:uFill>
                <a:latin typeface="Arial"/>
                <a:cs typeface="Arial"/>
                <a:hlinkClick r:id="rId9"/>
              </a:rPr>
              <a:t>on</a:t>
            </a:r>
            <a:r>
              <a:rPr sz="971" u="sng" spc="39">
                <a:solidFill>
                  <a:srgbClr val="7B4D9F"/>
                </a:solidFill>
                <a:uFill>
                  <a:solidFill>
                    <a:srgbClr val="7B4D9F"/>
                  </a:solidFill>
                </a:uFill>
                <a:latin typeface="Arial"/>
                <a:cs typeface="Arial"/>
                <a:hlinkClick r:id="rId9"/>
              </a:rPr>
              <a:t> </a:t>
            </a:r>
            <a:r>
              <a:rPr sz="971" u="sng" spc="78">
                <a:solidFill>
                  <a:srgbClr val="7B4D9F"/>
                </a:solidFill>
                <a:uFill>
                  <a:solidFill>
                    <a:srgbClr val="7B4D9F"/>
                  </a:solidFill>
                </a:uFill>
                <a:latin typeface="Arial"/>
                <a:cs typeface="Arial"/>
                <a:hlinkClick r:id="rId9"/>
              </a:rPr>
              <a:t>988</a:t>
            </a:r>
            <a:r>
              <a:rPr sz="971" u="sng" spc="45">
                <a:solidFill>
                  <a:srgbClr val="7B4D9F"/>
                </a:solidFill>
                <a:uFill>
                  <a:solidFill>
                    <a:srgbClr val="7B4D9F"/>
                  </a:solidFill>
                </a:uFill>
                <a:latin typeface="Arial"/>
                <a:cs typeface="Arial"/>
                <a:hlinkClick r:id="rId9"/>
              </a:rPr>
              <a:t> </a:t>
            </a:r>
            <a:r>
              <a:rPr sz="971" u="sng" spc="26">
                <a:solidFill>
                  <a:srgbClr val="7B4D9F"/>
                </a:solidFill>
                <a:uFill>
                  <a:solidFill>
                    <a:srgbClr val="7B4D9F"/>
                  </a:solidFill>
                </a:uFill>
                <a:latin typeface="Arial"/>
                <a:cs typeface="Arial"/>
                <a:hlinkClick r:id="rId9"/>
              </a:rPr>
              <a:t>&amp;</a:t>
            </a:r>
            <a:r>
              <a:rPr sz="971" u="sng" spc="45">
                <a:solidFill>
                  <a:srgbClr val="7B4D9F"/>
                </a:solidFill>
                <a:uFill>
                  <a:solidFill>
                    <a:srgbClr val="7B4D9F"/>
                  </a:solidFill>
                </a:uFill>
                <a:latin typeface="Arial"/>
                <a:cs typeface="Arial"/>
                <a:hlinkClick r:id="rId9"/>
              </a:rPr>
              <a:t> </a:t>
            </a:r>
            <a:r>
              <a:rPr sz="971" u="sng" spc="-13">
                <a:solidFill>
                  <a:srgbClr val="7B4D9F"/>
                </a:solidFill>
                <a:uFill>
                  <a:solidFill>
                    <a:srgbClr val="7B4D9F"/>
                  </a:solidFill>
                </a:uFill>
                <a:latin typeface="Arial"/>
                <a:cs typeface="Arial"/>
                <a:hlinkClick r:id="rId9"/>
              </a:rPr>
              <a:t>Crisis</a:t>
            </a:r>
            <a:r>
              <a:rPr sz="971" spc="-13">
                <a:solidFill>
                  <a:srgbClr val="7B4D9F"/>
                </a:solidFill>
                <a:latin typeface="Arial"/>
                <a:cs typeface="Arial"/>
                <a:hlinkClick r:id="rId9"/>
              </a:rPr>
              <a:t> </a:t>
            </a:r>
            <a:r>
              <a:rPr sz="971" u="sng">
                <a:solidFill>
                  <a:srgbClr val="7B4D9F"/>
                </a:solidFill>
                <a:uFill>
                  <a:solidFill>
                    <a:srgbClr val="7B4D9F"/>
                  </a:solidFill>
                </a:uFill>
                <a:latin typeface="Arial"/>
                <a:cs typeface="Arial"/>
                <a:hlinkClick r:id="rId9"/>
              </a:rPr>
              <a:t>Response</a:t>
            </a:r>
            <a:r>
              <a:rPr sz="971" u="sng" spc="207">
                <a:solidFill>
                  <a:srgbClr val="7B4D9F"/>
                </a:solidFill>
                <a:uFill>
                  <a:solidFill>
                    <a:srgbClr val="7B4D9F"/>
                  </a:solidFill>
                </a:uFill>
                <a:latin typeface="Arial"/>
                <a:cs typeface="Arial"/>
                <a:hlinkClick r:id="rId9"/>
              </a:rPr>
              <a:t> </a:t>
            </a:r>
            <a:r>
              <a:rPr sz="971" u="sng" spc="-13">
                <a:solidFill>
                  <a:srgbClr val="7B4D9F"/>
                </a:solidFill>
                <a:uFill>
                  <a:solidFill>
                    <a:srgbClr val="7B4D9F"/>
                  </a:solidFill>
                </a:uFill>
                <a:latin typeface="Arial"/>
                <a:cs typeface="Arial"/>
                <a:hlinkClick r:id="rId9"/>
              </a:rPr>
              <a:t>(2023</a:t>
            </a:r>
            <a:r>
              <a:rPr sz="971" u="sng" spc="-13">
                <a:solidFill>
                  <a:srgbClr val="7B4D9F"/>
                </a:solidFill>
                <a:uFill>
                  <a:solidFill>
                    <a:srgbClr val="7B4D9F"/>
                  </a:solidFill>
                </a:uFill>
                <a:latin typeface="Arial"/>
                <a:cs typeface="Arial"/>
              </a:rPr>
              <a:t>)</a:t>
            </a:r>
            <a:endParaRPr sz="971">
              <a:latin typeface="Arial"/>
              <a:cs typeface="Arial"/>
            </a:endParaRPr>
          </a:p>
        </p:txBody>
      </p:sp>
    </p:spTree>
    <p:extLst>
      <p:ext uri="{BB962C8B-B14F-4D97-AF65-F5344CB8AC3E}">
        <p14:creationId xmlns:p14="http://schemas.microsoft.com/office/powerpoint/2010/main" val="197707139"/>
      </p:ext>
    </p:extLst>
  </p:cSld>
  <p:clrMapOvr>
    <a:masterClrMapping/>
  </p:clrMapOvr>
  <p:extLst>
    <p:ext uri="{6950BFC3-D8DA-4A85-94F7-54DA5524770B}">
      <p188:commentRel xmlns:p188="http://schemas.microsoft.com/office/powerpoint/2018/8/main" r:id="rId5"/>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10C5A-67EB-0D8E-AA41-7BCC604BD960}"/>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3CBA88-F62E-8CFE-F1ED-6F47B38B3A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0E3CBA88-F62E-8CFE-F1ED-6F47B38B3A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A7CDABC-5D97-D870-D1CC-A199B8B4A88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5C988F5-FF3C-6DF2-B536-FAADA5B2FCF6}"/>
              </a:ext>
            </a:extLst>
          </p:cNvPr>
          <p:cNvSpPr txBox="1">
            <a:spLocks/>
          </p:cNvSpPr>
          <p:nvPr/>
        </p:nvSpPr>
        <p:spPr>
          <a:xfrm>
            <a:off x="337566" y="792557"/>
            <a:ext cx="8423662" cy="524034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R="0">
              <a:lnSpc>
                <a:spcPct val="107000"/>
              </a:lnSpc>
              <a:spcBef>
                <a:spcPts val="600"/>
              </a:spcBef>
              <a:spcAft>
                <a:spcPts val="800"/>
              </a:spcAft>
            </a:pPr>
            <a:r>
              <a:rPr lang="en-US" b="1" kern="100" dirty="0">
                <a:effectLst/>
                <a:ea typeface="Aptos" panose="020B0004020202020204" pitchFamily="34" charset="0"/>
              </a:rPr>
              <a:t>988 Commission Meetings </a:t>
            </a:r>
          </a:p>
          <a:p>
            <a:pPr marL="342900" marR="0" lvl="0" indent="-342900">
              <a:lnSpc>
                <a:spcPct val="107000"/>
              </a:lnSpc>
              <a:spcAft>
                <a:spcPts val="600"/>
              </a:spcAft>
              <a:buFont typeface="Wingdings" panose="05000000000000000000" pitchFamily="2" charset="2"/>
              <a:buChar char="§"/>
            </a:pPr>
            <a:r>
              <a:rPr lang="en-US" kern="100" dirty="0">
                <a:effectLst/>
                <a:ea typeface="Aptos" panose="020B0004020202020204" pitchFamily="34" charset="0"/>
              </a:rPr>
              <a:t>The Commission met five times between 3/1/24 – 2/28/25</a:t>
            </a:r>
          </a:p>
          <a:p>
            <a:pPr marL="742950" marR="0" lvl="1" indent="-285750">
              <a:lnSpc>
                <a:spcPct val="107000"/>
              </a:lnSpc>
              <a:spcAft>
                <a:spcPts val="600"/>
              </a:spcAft>
              <a:buFont typeface="Arial" panose="020B0604020202020204" pitchFamily="34" charset="0"/>
              <a:buChar char="-"/>
            </a:pPr>
            <a:r>
              <a:rPr lang="en-US" kern="100" dirty="0">
                <a:effectLst/>
                <a:ea typeface="Aptos" panose="020B0004020202020204" pitchFamily="34" charset="0"/>
              </a:rPr>
              <a:t>2024: May 13</a:t>
            </a:r>
            <a:r>
              <a:rPr lang="en-US" kern="100" baseline="30000" dirty="0">
                <a:effectLst/>
                <a:ea typeface="Aptos" panose="020B0004020202020204" pitchFamily="34" charset="0"/>
              </a:rPr>
              <a:t>th</a:t>
            </a:r>
            <a:r>
              <a:rPr lang="en-US" kern="100" dirty="0">
                <a:effectLst/>
                <a:ea typeface="Aptos" panose="020B0004020202020204" pitchFamily="34" charset="0"/>
              </a:rPr>
              <a:t>, August 15</a:t>
            </a:r>
            <a:r>
              <a:rPr lang="en-US" kern="100" baseline="30000" dirty="0">
                <a:effectLst/>
                <a:ea typeface="Aptos" panose="020B0004020202020204" pitchFamily="34" charset="0"/>
              </a:rPr>
              <a:t>th</a:t>
            </a:r>
            <a:r>
              <a:rPr lang="en-US" kern="100" dirty="0">
                <a:effectLst/>
                <a:ea typeface="Aptos" panose="020B0004020202020204" pitchFamily="34" charset="0"/>
              </a:rPr>
              <a:t>, September 30</a:t>
            </a:r>
            <a:r>
              <a:rPr lang="en-US" kern="100" baseline="30000" dirty="0">
                <a:effectLst/>
                <a:ea typeface="Aptos" panose="020B0004020202020204" pitchFamily="34" charset="0"/>
              </a:rPr>
              <a:t>th</a:t>
            </a:r>
            <a:r>
              <a:rPr lang="en-US" kern="100" dirty="0">
                <a:effectLst/>
                <a:ea typeface="Aptos" panose="020B0004020202020204" pitchFamily="34" charset="0"/>
              </a:rPr>
              <a:t>, November 18</a:t>
            </a:r>
            <a:r>
              <a:rPr lang="en-US" kern="100" baseline="30000" dirty="0">
                <a:effectLst/>
                <a:ea typeface="Aptos" panose="020B0004020202020204" pitchFamily="34" charset="0"/>
              </a:rPr>
              <a:t>th</a:t>
            </a:r>
            <a:r>
              <a:rPr lang="en-US" kern="100" dirty="0">
                <a:effectLst/>
                <a:ea typeface="Aptos" panose="020B0004020202020204" pitchFamily="34" charset="0"/>
              </a:rPr>
              <a:t> </a:t>
            </a:r>
          </a:p>
          <a:p>
            <a:pPr marL="742950" marR="0" lvl="1" indent="-285750">
              <a:lnSpc>
                <a:spcPct val="107000"/>
              </a:lnSpc>
              <a:spcAft>
                <a:spcPts val="600"/>
              </a:spcAft>
              <a:buFont typeface="Arial" panose="020B0604020202020204" pitchFamily="34" charset="0"/>
              <a:buChar char="-"/>
            </a:pPr>
            <a:r>
              <a:rPr lang="en-US" kern="100" dirty="0">
                <a:effectLst/>
                <a:ea typeface="Aptos" panose="020B0004020202020204" pitchFamily="34" charset="0"/>
              </a:rPr>
              <a:t>2025: January 27</a:t>
            </a:r>
            <a:r>
              <a:rPr lang="en-US" kern="100" baseline="30000" dirty="0">
                <a:effectLst/>
                <a:ea typeface="Aptos" panose="020B0004020202020204" pitchFamily="34" charset="0"/>
              </a:rPr>
              <a:t>th</a:t>
            </a:r>
            <a:r>
              <a:rPr lang="en-US" kern="100" dirty="0">
                <a:effectLst/>
                <a:ea typeface="Aptos" panose="020B0004020202020204" pitchFamily="34" charset="0"/>
              </a:rPr>
              <a:t> </a:t>
            </a:r>
          </a:p>
          <a:p>
            <a:pPr marL="342900" marR="0" lvl="0" indent="-342900">
              <a:lnSpc>
                <a:spcPct val="107000"/>
              </a:lnSpc>
              <a:spcAft>
                <a:spcPts val="600"/>
              </a:spcAft>
              <a:buFont typeface="Wingdings" panose="05000000000000000000" pitchFamily="2" charset="2"/>
              <a:buChar char="§"/>
            </a:pPr>
            <a:r>
              <a:rPr lang="en-US" kern="100" dirty="0">
                <a:effectLst/>
                <a:ea typeface="Aptos" panose="020B0004020202020204" pitchFamily="34" charset="0"/>
              </a:rPr>
              <a:t>Kelley Cunningham started as the Chair fo</a:t>
            </a:r>
            <a:r>
              <a:rPr lang="en-US" kern="100" dirty="0">
                <a:ea typeface="Aptos" panose="020B0004020202020204" pitchFamily="34" charset="0"/>
              </a:rPr>
              <a:t>r the </a:t>
            </a:r>
            <a:r>
              <a:rPr lang="en-US" kern="100" dirty="0">
                <a:effectLst/>
                <a:ea typeface="Aptos" panose="020B0004020202020204" pitchFamily="34" charset="0"/>
              </a:rPr>
              <a:t>988 Commission in May 2024</a:t>
            </a:r>
          </a:p>
          <a:p>
            <a:pPr marL="342900" indent="-342900">
              <a:lnSpc>
                <a:spcPct val="107000"/>
              </a:lnSpc>
              <a:spcAft>
                <a:spcPts val="600"/>
              </a:spcAft>
              <a:buFont typeface="Wingdings" panose="05000000000000000000" pitchFamily="2" charset="2"/>
              <a:buChar char="§"/>
            </a:pPr>
            <a:r>
              <a:rPr lang="en-US" sz="1400" b="0" dirty="0">
                <a:latin typeface="Arial"/>
                <a:ea typeface="Calibri" panose="020F0502020204030204" pitchFamily="34" charset="0"/>
                <a:cs typeface="Arial"/>
              </a:rPr>
              <a:t>The priority of the 988 Commission in 2024 was to explore and identify long-term funding for the 988-suicide crisis hotline, support, and services. </a:t>
            </a:r>
            <a:endParaRPr lang="en-US" b="0" dirty="0"/>
          </a:p>
          <a:p>
            <a:pPr marL="342900" indent="-342900">
              <a:lnSpc>
                <a:spcPct val="107000"/>
              </a:lnSpc>
              <a:spcAft>
                <a:spcPts val="600"/>
              </a:spcAft>
              <a:buFont typeface="Wingdings" panose="05000000000000000000" pitchFamily="2" charset="2"/>
              <a:buChar char="§"/>
            </a:pPr>
            <a:r>
              <a:rPr lang="en-US" kern="100" dirty="0">
                <a:ea typeface="Aptos" panose="020B0004020202020204" pitchFamily="34" charset="0"/>
              </a:rPr>
              <a:t>M</a:t>
            </a:r>
            <a:r>
              <a:rPr lang="en-US" kern="100" dirty="0">
                <a:effectLst/>
                <a:ea typeface="Aptos" panose="020B0004020202020204" pitchFamily="34" charset="0"/>
              </a:rPr>
              <a:t>eetings focused on the statute and commission's purpose with a priority on funding mechanisms, crisis response, </a:t>
            </a:r>
            <a:r>
              <a:rPr lang="en-US" kern="100" dirty="0">
                <a:ea typeface="Aptos" panose="020B0004020202020204" pitchFamily="34" charset="0"/>
              </a:rPr>
              <a:t>clear messaging/marketing, and operational improvements</a:t>
            </a:r>
            <a:r>
              <a:rPr lang="en-US" kern="100" dirty="0">
                <a:effectLst/>
                <a:ea typeface="Aptos" panose="020B0004020202020204" pitchFamily="34" charset="0"/>
              </a:rPr>
              <a:t>. </a:t>
            </a:r>
          </a:p>
          <a:p>
            <a:pPr marL="342900" marR="0" lvl="0" indent="-342900">
              <a:lnSpc>
                <a:spcPct val="107000"/>
              </a:lnSpc>
              <a:buFont typeface="Wingdings" panose="05000000000000000000" pitchFamily="2" charset="2"/>
              <a:buChar char="§"/>
            </a:pPr>
            <a:endParaRPr lang="en-US" kern="100" dirty="0">
              <a:ea typeface="Aptos" panose="020B0004020202020204" pitchFamily="34" charset="0"/>
            </a:endParaRPr>
          </a:p>
          <a:p>
            <a:pPr>
              <a:lnSpc>
                <a:spcPct val="90000"/>
              </a:lnSpc>
              <a:spcBef>
                <a:spcPts val="600"/>
              </a:spcBef>
              <a:spcAft>
                <a:spcPts val="800"/>
              </a:spcAft>
            </a:pPr>
            <a:r>
              <a:rPr lang="en-US" b="1" dirty="0"/>
              <a:t>Commission</a:t>
            </a:r>
            <a:r>
              <a:rPr lang="en-US" b="0" i="0" dirty="0">
                <a:effectLst/>
              </a:rPr>
              <a:t> </a:t>
            </a:r>
            <a:r>
              <a:rPr lang="en-US" b="1" i="0" dirty="0">
                <a:effectLst/>
              </a:rPr>
              <a:t>Composition</a:t>
            </a:r>
          </a:p>
          <a:p>
            <a:pPr marL="508000" lvl="3" indent="-285750">
              <a:lnSpc>
                <a:spcPct val="90000"/>
              </a:lnSpc>
              <a:spcAft>
                <a:spcPts val="600"/>
              </a:spcAft>
              <a:buFont typeface="Wingdings" panose="05000000000000000000" pitchFamily="2" charset="2"/>
              <a:buChar char="§"/>
            </a:pPr>
            <a:r>
              <a:rPr lang="en-US" dirty="0">
                <a:solidFill>
                  <a:schemeClr val="dk1"/>
                </a:solidFill>
              </a:rPr>
              <a:t>Comprised of 26 members </a:t>
            </a:r>
          </a:p>
          <a:p>
            <a:pPr marL="508000" lvl="3" indent="-285750">
              <a:lnSpc>
                <a:spcPct val="90000"/>
              </a:lnSpc>
              <a:spcAft>
                <a:spcPts val="600"/>
              </a:spcAft>
              <a:buFont typeface="Wingdings" panose="05000000000000000000" pitchFamily="2" charset="2"/>
              <a:buChar char="§"/>
            </a:pPr>
            <a:r>
              <a:rPr lang="en-US" dirty="0">
                <a:solidFill>
                  <a:schemeClr val="dk1"/>
                </a:solidFill>
              </a:rPr>
              <a:t>Chaired by Kelley Cunningham, Director of the Division of Violence and Injury Prevention at the Department of Public Health, acting as the designee of Executive Office of Health and Human Services Secretary Kate Walsh</a:t>
            </a:r>
          </a:p>
          <a:p>
            <a:pPr marL="508000" lvl="3" indent="-285750">
              <a:lnSpc>
                <a:spcPct val="90000"/>
              </a:lnSpc>
              <a:spcAft>
                <a:spcPts val="600"/>
              </a:spcAft>
              <a:buFont typeface="Wingdings" panose="05000000000000000000" pitchFamily="2" charset="2"/>
              <a:buChar char="§"/>
            </a:pPr>
            <a:r>
              <a:rPr lang="en-US" dirty="0">
                <a:solidFill>
                  <a:schemeClr val="dk1"/>
                </a:solidFill>
              </a:rPr>
              <a:t>Meeting Topics and Dates are outlined on the following slides. Additional detailed information can be found including the meeting minutes, agendas, and presentations on the Commission website: </a:t>
            </a:r>
            <a:r>
              <a:rPr lang="en-US" dirty="0">
                <a:hlinkClick r:id="rId7"/>
              </a:rPr>
              <a:t>https://www.mass.gov/988-commission</a:t>
            </a:r>
            <a:endParaRPr lang="en-US" b="1" dirty="0">
              <a:solidFill>
                <a:schemeClr val="dk1"/>
              </a:solidFill>
            </a:endParaRPr>
          </a:p>
          <a:p>
            <a:pPr marR="0" lvl="0">
              <a:lnSpc>
                <a:spcPct val="107000"/>
              </a:lnSpc>
            </a:pPr>
            <a:endParaRPr lang="en-US" sz="800" kern="100" dirty="0"/>
          </a:p>
        </p:txBody>
      </p:sp>
      <p:sp>
        <p:nvSpPr>
          <p:cNvPr id="2" name="Title 1">
            <a:extLst>
              <a:ext uri="{FF2B5EF4-FFF2-40B4-BE49-F238E27FC236}">
                <a16:creationId xmlns:a16="http://schemas.microsoft.com/office/drawing/2014/main" id="{3808E7AE-8F17-90F3-E66C-5BB5C7CDA376}"/>
              </a:ext>
            </a:extLst>
          </p:cNvPr>
          <p:cNvSpPr>
            <a:spLocks noGrp="1"/>
          </p:cNvSpPr>
          <p:nvPr>
            <p:ph type="title"/>
          </p:nvPr>
        </p:nvSpPr>
        <p:spPr>
          <a:xfrm>
            <a:off x="173736" y="218694"/>
            <a:ext cx="8763000" cy="292388"/>
          </a:xfrm>
        </p:spPr>
        <p:txBody>
          <a:bodyPr/>
          <a:lstStyle/>
          <a:p>
            <a:r>
              <a:rPr lang="en-US" dirty="0">
                <a:latin typeface="Arial"/>
                <a:cs typeface="Arial"/>
              </a:rPr>
              <a:t>The 988 Commission: 2024 - 2025</a:t>
            </a:r>
            <a:endParaRPr lang="en-US" dirty="0">
              <a:highlight>
                <a:srgbClr val="FFFF00"/>
              </a:highlight>
            </a:endParaRPr>
          </a:p>
        </p:txBody>
      </p:sp>
    </p:spTree>
    <p:extLst>
      <p:ext uri="{BB962C8B-B14F-4D97-AF65-F5344CB8AC3E}">
        <p14:creationId xmlns:p14="http://schemas.microsoft.com/office/powerpoint/2010/main" val="42926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E9D9D-DE60-D55D-2502-1ACEB27B7802}"/>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9A67E8B-9EAF-3233-54FB-7F90EDF596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E9A67E8B-9EAF-3233-54FB-7F90EDF596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FFDB999-6334-812B-CCF6-54586E1EFAF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E00A91BF-0013-65C5-EA3B-20A955AECB7D}"/>
              </a:ext>
            </a:extLst>
          </p:cNvPr>
          <p:cNvSpPr>
            <a:spLocks noGrp="1"/>
          </p:cNvSpPr>
          <p:nvPr>
            <p:ph type="title"/>
          </p:nvPr>
        </p:nvSpPr>
        <p:spPr>
          <a:xfrm>
            <a:off x="173736" y="210312"/>
            <a:ext cx="8763000" cy="292388"/>
          </a:xfrm>
        </p:spPr>
        <p:txBody>
          <a:bodyPr/>
          <a:lstStyle/>
          <a:p>
            <a:r>
              <a:rPr lang="en-US" dirty="0">
                <a:latin typeface="Arial"/>
                <a:cs typeface="Arial"/>
              </a:rPr>
              <a:t>988 Commission Members (as-of 1/3/25)</a:t>
            </a:r>
          </a:p>
        </p:txBody>
      </p:sp>
      <p:graphicFrame>
        <p:nvGraphicFramePr>
          <p:cNvPr id="4" name="Table 3">
            <a:extLst>
              <a:ext uri="{FF2B5EF4-FFF2-40B4-BE49-F238E27FC236}">
                <a16:creationId xmlns:a16="http://schemas.microsoft.com/office/drawing/2014/main" id="{7A57126E-704C-F40A-661D-E3DE151F3BC6}"/>
              </a:ext>
            </a:extLst>
          </p:cNvPr>
          <p:cNvGraphicFramePr>
            <a:graphicFrameLocks noGrp="1"/>
          </p:cNvGraphicFramePr>
          <p:nvPr>
            <p:extLst>
              <p:ext uri="{D42A27DB-BD31-4B8C-83A1-F6EECF244321}">
                <p14:modId xmlns:p14="http://schemas.microsoft.com/office/powerpoint/2010/main" val="3911082386"/>
              </p:ext>
            </p:extLst>
          </p:nvPr>
        </p:nvGraphicFramePr>
        <p:xfrm>
          <a:off x="428849" y="727617"/>
          <a:ext cx="8125217" cy="5987157"/>
        </p:xfrm>
        <a:graphic>
          <a:graphicData uri="http://schemas.openxmlformats.org/drawingml/2006/table">
            <a:tbl>
              <a:tblPr firstRow="1" bandRow="1">
                <a:tableStyleId>{00A15C55-8517-42AA-B614-E9B94910E393}</a:tableStyleId>
              </a:tblPr>
              <a:tblGrid>
                <a:gridCol w="457961">
                  <a:extLst>
                    <a:ext uri="{9D8B030D-6E8A-4147-A177-3AD203B41FA5}">
                      <a16:colId xmlns:a16="http://schemas.microsoft.com/office/drawing/2014/main" val="3789376912"/>
                    </a:ext>
                  </a:extLst>
                </a:gridCol>
                <a:gridCol w="2456465">
                  <a:extLst>
                    <a:ext uri="{9D8B030D-6E8A-4147-A177-3AD203B41FA5}">
                      <a16:colId xmlns:a16="http://schemas.microsoft.com/office/drawing/2014/main" val="2672382571"/>
                    </a:ext>
                  </a:extLst>
                </a:gridCol>
                <a:gridCol w="5210791">
                  <a:extLst>
                    <a:ext uri="{9D8B030D-6E8A-4147-A177-3AD203B41FA5}">
                      <a16:colId xmlns:a16="http://schemas.microsoft.com/office/drawing/2014/main" val="2409729718"/>
                    </a:ext>
                  </a:extLst>
                </a:gridCol>
              </a:tblGrid>
              <a:tr h="334868">
                <a:tc>
                  <a:txBody>
                    <a:bodyPr/>
                    <a:lstStyle/>
                    <a:p>
                      <a:endParaRPr lang="en-US"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Member</a:t>
                      </a:r>
                    </a:p>
                  </a:txBody>
                  <a:tcPr/>
                </a:tc>
                <a:tc>
                  <a:txBody>
                    <a:bodyPr/>
                    <a:lstStyle/>
                    <a:p>
                      <a:r>
                        <a:rPr lang="en-US" sz="1400">
                          <a:latin typeface="Arial" panose="020B0604020202020204" pitchFamily="34" charset="0"/>
                          <a:cs typeface="Arial" panose="020B0604020202020204" pitchFamily="34" charset="0"/>
                        </a:rPr>
                        <a:t>Seat and Affiliation</a:t>
                      </a:r>
                    </a:p>
                  </a:txBody>
                  <a:tcPr/>
                </a:tc>
                <a:extLst>
                  <a:ext uri="{0D108BD9-81ED-4DB2-BD59-A6C34878D82A}">
                    <a16:rowId xmlns:a16="http://schemas.microsoft.com/office/drawing/2014/main" val="2112880407"/>
                  </a:ext>
                </a:extLst>
              </a:tr>
              <a:tr h="512752">
                <a:tc>
                  <a:txBody>
                    <a:bodyPr/>
                    <a:lstStyle/>
                    <a:p>
                      <a:pPr marL="0" marR="0" algn="ctr"/>
                      <a:r>
                        <a:rPr lang="en-US" sz="1400" b="1">
                          <a:solidFill>
                            <a:schemeClr val="tx2"/>
                          </a:solidFill>
                          <a:effectLst/>
                          <a:latin typeface="Arial" panose="020B0604020202020204" pitchFamily="34" charset="0"/>
                          <a:cs typeface="Arial" panose="020B0604020202020204" pitchFamily="34" charset="0"/>
                        </a:rPr>
                        <a:t>1</a:t>
                      </a:r>
                      <a:endPar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1539" marR="11539" marT="0" marB="0" anchor="ctr"/>
                </a:tc>
                <a:tc>
                  <a:txBody>
                    <a:bodyPr/>
                    <a:lstStyle/>
                    <a:p>
                      <a:pPr marL="0" marR="0">
                        <a:lnSpc>
                          <a:spcPct val="107000"/>
                        </a:lnSpc>
                        <a:spcAft>
                          <a:spcPts val="800"/>
                        </a:spcAft>
                      </a:pPr>
                      <a:r>
                        <a:rPr lang="en-US" sz="1400" kern="100">
                          <a:solidFill>
                            <a:srgbClr val="000000"/>
                          </a:solidFill>
                          <a:effectLst/>
                          <a:latin typeface="Arial" panose="020B0604020202020204" pitchFamily="34" charset="0"/>
                          <a:ea typeface="Aptos" panose="020B0004020202020204" pitchFamily="34" charset="0"/>
                          <a:cs typeface="Arial" panose="020B0604020202020204" pitchFamily="34" charset="0"/>
                        </a:rPr>
                        <a:t>Kelley Cunningham</a:t>
                      </a:r>
                      <a:endParaRPr lang="en-US" sz="1400" kern="10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Chair, DPH Division of Violence and Injury Prevention</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EOHHS</a:t>
                      </a: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Secretary Appointee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3644429695"/>
                  </a:ext>
                </a:extLst>
              </a:tr>
              <a:tr h="416263">
                <a:tc>
                  <a:txBody>
                    <a:bodyPr/>
                    <a:lstStyle/>
                    <a:p>
                      <a:pPr marL="0" marR="0" algn="ctr"/>
                      <a:r>
                        <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rPr>
                        <a:t>2</a:t>
                      </a: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Danielle Bolduc</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Director of the Suicide Prevention Program</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DPH Commissioner Appointee for Public Health</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1198327542"/>
                  </a:ext>
                </a:extLst>
              </a:tr>
              <a:tr h="545818">
                <a:tc>
                  <a:txBody>
                    <a:bodyPr/>
                    <a:lstStyle/>
                    <a:p>
                      <a:pPr marL="0" marR="0" algn="ctr"/>
                      <a:r>
                        <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rPr>
                        <a:t>3</a:t>
                      </a: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Patrick Bowlin</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Current or former consumer of mental health or substance use disorder supports or services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1360138391"/>
                  </a:ext>
                </a:extLst>
              </a:tr>
              <a:tr h="887839">
                <a:tc>
                  <a:txBody>
                    <a:bodyPr/>
                    <a:lstStyle/>
                    <a:p>
                      <a:pPr marL="0" marR="0" algn="ctr"/>
                      <a:r>
                        <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rPr>
                        <a:t>4</a:t>
                      </a: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Kelly Casey, PhD</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8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Managing Director, Department of Forensic &amp; Clinical Services at William James College and Executive Director, Brenner Assessment and Consultation Center</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from the INTERFACE Referral Service at William James College, Inc.</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2820544134"/>
                  </a:ext>
                </a:extLst>
              </a:tr>
              <a:tr h="951808">
                <a:tc>
                  <a:txBody>
                    <a:bodyPr/>
                    <a:lstStyle/>
                    <a:p>
                      <a:pPr marL="0" marR="0" algn="ctr"/>
                      <a:r>
                        <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rPr>
                        <a:t>5</a:t>
                      </a: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Courtney Chelo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8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Assistant Director of Government Relations, leads Mass. Society for the Prevention of Cruelty to Children (MSPCC) and serves as a member of the LGBTQ Youth Commission and the Cannabis Advisory Board</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from the Children’s Mental Health Campaign</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2993453089"/>
                  </a:ext>
                </a:extLst>
              </a:tr>
              <a:tr h="443421">
                <a:tc>
                  <a:txBody>
                    <a:bodyPr/>
                    <a:lstStyle/>
                    <a:p>
                      <a:pPr marL="0" marR="0" algn="ctr"/>
                      <a:r>
                        <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rPr>
                        <a:t>6</a:t>
                      </a: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Undersecretary Kerry Collins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Undersecretary for Forensic Sciences, oversees State 911</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for Secretary of Executive Office of Public Safety and Security (EOPSS)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2174922683"/>
                  </a:ext>
                </a:extLst>
              </a:tr>
              <a:tr h="323081">
                <a:tc>
                  <a:txBody>
                    <a:bodyPr/>
                    <a:lstStyle/>
                    <a:p>
                      <a:pPr marL="0" marR="0" algn="ctr"/>
                      <a:r>
                        <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rPr>
                        <a:t>7</a:t>
                      </a: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Commissioner Brooke Doyle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Commissioner of Mental Health</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2901185024"/>
                  </a:ext>
                </a:extLst>
              </a:tr>
              <a:tr h="585967">
                <a:tc>
                  <a:txBody>
                    <a:bodyPr/>
                    <a:lstStyle/>
                    <a:p>
                      <a:pPr marL="0" marR="0" algn="ctr"/>
                      <a:r>
                        <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rPr>
                        <a:t>8</a:t>
                      </a: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Rebekah Gewirtz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Executive Director at NASW-MA &amp; RI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for the Massachusetts National Association of Social Workers, MA &amp; RI Chapter</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949681308"/>
                  </a:ext>
                </a:extLst>
              </a:tr>
              <a:tr h="416263">
                <a:tc>
                  <a:txBody>
                    <a:bodyPr/>
                    <a:lstStyle/>
                    <a:p>
                      <a:pPr marL="0" marR="0" algn="ctr"/>
                      <a:r>
                        <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rPr>
                        <a:t>9</a:t>
                      </a: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Sharon Hanson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Chief Executive Officer, Mass. Behavioral Health Partnership (MBHP)</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from the Association for Behavioral Healthcare, Inc.</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831193724"/>
                  </a:ext>
                </a:extLst>
              </a:tr>
            </a:tbl>
          </a:graphicData>
        </a:graphic>
      </p:graphicFrame>
    </p:spTree>
    <p:extLst>
      <p:ext uri="{BB962C8B-B14F-4D97-AF65-F5344CB8AC3E}">
        <p14:creationId xmlns:p14="http://schemas.microsoft.com/office/powerpoint/2010/main" val="323405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1BD22-215A-D9A0-5262-F1CCB54BAB03}"/>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740F112-10A8-AED1-E7A9-1215EC86A4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6740F112-10A8-AED1-E7A9-1215EC86A4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4A8A441-EF20-B844-A7DF-1E5D1814A79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E9D6EBE-8FFC-BCAC-4951-7F2EB6BB0988}"/>
              </a:ext>
            </a:extLst>
          </p:cNvPr>
          <p:cNvSpPr>
            <a:spLocks noGrp="1"/>
          </p:cNvSpPr>
          <p:nvPr>
            <p:ph type="title"/>
          </p:nvPr>
        </p:nvSpPr>
        <p:spPr>
          <a:xfrm>
            <a:off x="173736" y="210312"/>
            <a:ext cx="8763000" cy="292388"/>
          </a:xfrm>
        </p:spPr>
        <p:txBody>
          <a:bodyPr/>
          <a:lstStyle/>
          <a:p>
            <a:r>
              <a:rPr lang="en-US">
                <a:latin typeface="Arial"/>
                <a:cs typeface="Arial"/>
              </a:rPr>
              <a:t>988 Commission Members (as-of 1/3/25)</a:t>
            </a:r>
            <a:endParaRPr lang="en-US">
              <a:solidFill>
                <a:srgbClr val="FF0000"/>
              </a:solidFill>
            </a:endParaRPr>
          </a:p>
        </p:txBody>
      </p:sp>
      <p:graphicFrame>
        <p:nvGraphicFramePr>
          <p:cNvPr id="4" name="Table 3">
            <a:extLst>
              <a:ext uri="{FF2B5EF4-FFF2-40B4-BE49-F238E27FC236}">
                <a16:creationId xmlns:a16="http://schemas.microsoft.com/office/drawing/2014/main" id="{9D2512FE-361B-9514-5D66-CE4B332B68BE}"/>
              </a:ext>
            </a:extLst>
          </p:cNvPr>
          <p:cNvGraphicFramePr>
            <a:graphicFrameLocks noGrp="1"/>
          </p:cNvGraphicFramePr>
          <p:nvPr>
            <p:extLst>
              <p:ext uri="{D42A27DB-BD31-4B8C-83A1-F6EECF244321}">
                <p14:modId xmlns:p14="http://schemas.microsoft.com/office/powerpoint/2010/main" val="768408419"/>
              </p:ext>
            </p:extLst>
          </p:nvPr>
        </p:nvGraphicFramePr>
        <p:xfrm>
          <a:off x="367646" y="753753"/>
          <a:ext cx="8176587" cy="5897577"/>
        </p:xfrm>
        <a:graphic>
          <a:graphicData uri="http://schemas.openxmlformats.org/drawingml/2006/table">
            <a:tbl>
              <a:tblPr firstRow="1" bandRow="1">
                <a:tableStyleId>{00A15C55-8517-42AA-B614-E9B94910E393}</a:tableStyleId>
              </a:tblPr>
              <a:tblGrid>
                <a:gridCol w="602190">
                  <a:extLst>
                    <a:ext uri="{9D8B030D-6E8A-4147-A177-3AD203B41FA5}">
                      <a16:colId xmlns:a16="http://schemas.microsoft.com/office/drawing/2014/main" val="3789376912"/>
                    </a:ext>
                  </a:extLst>
                </a:gridCol>
                <a:gridCol w="2372496">
                  <a:extLst>
                    <a:ext uri="{9D8B030D-6E8A-4147-A177-3AD203B41FA5}">
                      <a16:colId xmlns:a16="http://schemas.microsoft.com/office/drawing/2014/main" val="2672382571"/>
                    </a:ext>
                  </a:extLst>
                </a:gridCol>
                <a:gridCol w="5201901">
                  <a:extLst>
                    <a:ext uri="{9D8B030D-6E8A-4147-A177-3AD203B41FA5}">
                      <a16:colId xmlns:a16="http://schemas.microsoft.com/office/drawing/2014/main" val="2409729718"/>
                    </a:ext>
                  </a:extLst>
                </a:gridCol>
              </a:tblGrid>
              <a:tr h="325502">
                <a:tc>
                  <a:txBody>
                    <a:bodyPr/>
                    <a:lstStyle/>
                    <a:p>
                      <a:pPr algn="ctr"/>
                      <a:endParaRPr lang="en-US" sz="16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Member</a:t>
                      </a:r>
                    </a:p>
                  </a:txBody>
                  <a:tcPr/>
                </a:tc>
                <a:tc>
                  <a:txBody>
                    <a:bodyPr/>
                    <a:lstStyle/>
                    <a:p>
                      <a:r>
                        <a:rPr lang="en-US" sz="1400">
                          <a:latin typeface="Arial" panose="020B0604020202020204" pitchFamily="34" charset="0"/>
                          <a:cs typeface="Arial" panose="020B0604020202020204" pitchFamily="34" charset="0"/>
                        </a:rPr>
                        <a:t>Seat and Affiliation</a:t>
                      </a:r>
                    </a:p>
                  </a:txBody>
                  <a:tcPr/>
                </a:tc>
                <a:extLst>
                  <a:ext uri="{0D108BD9-81ED-4DB2-BD59-A6C34878D82A}">
                    <a16:rowId xmlns:a16="http://schemas.microsoft.com/office/drawing/2014/main" val="2112880407"/>
                  </a:ext>
                </a:extLst>
              </a:tr>
              <a:tr h="289399">
                <a:tc>
                  <a:txBody>
                    <a:bodyPr/>
                    <a:lstStyle/>
                    <a:p>
                      <a:pPr marL="0" marR="0" algn="ctr"/>
                      <a:r>
                        <a:rPr lang="en-US" sz="1400" b="1">
                          <a:solidFill>
                            <a:schemeClr val="tx2"/>
                          </a:solidFill>
                          <a:effectLst/>
                          <a:latin typeface="Arial" panose="020B0604020202020204" pitchFamily="34" charset="0"/>
                          <a:cs typeface="Arial" panose="020B0604020202020204" pitchFamily="34" charset="0"/>
                        </a:rPr>
                        <a:t>10</a:t>
                      </a:r>
                      <a:endPar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Debbie Helms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Director, Samaritans Merrimack Valley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for the Mass Coalition for Suicide Prevention</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1485025968"/>
                  </a:ext>
                </a:extLst>
              </a:tr>
              <a:tr h="289399">
                <a:tc>
                  <a:txBody>
                    <a:bodyPr/>
                    <a:lstStyle/>
                    <a:p>
                      <a:pPr marL="0" marR="0" algn="ctr" defTabSz="914400" rtl="0" eaLnBrk="1" latinLnBrk="0" hangingPunct="1">
                        <a:lnSpc>
                          <a:spcPct val="115000"/>
                        </a:lnSpc>
                        <a:spcAft>
                          <a:spcPts val="1000"/>
                        </a:spcAft>
                      </a:pPr>
                      <a:r>
                        <a:rPr lang="en-US" sz="1400" b="1" kern="1200">
                          <a:solidFill>
                            <a:schemeClr val="tx2"/>
                          </a:solidFill>
                          <a:effectLst/>
                          <a:latin typeface="Arial" panose="020B0604020202020204" pitchFamily="34" charset="0"/>
                          <a:ea typeface="+mn-ea"/>
                          <a:cs typeface="Arial" panose="020B0604020202020204" pitchFamily="34" charset="0"/>
                        </a:rPr>
                        <a:t>11</a:t>
                      </a:r>
                    </a:p>
                  </a:txBody>
                  <a:tcPr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Jennifer Honig</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Co-Director for Public Policy and Government Relations, MAMH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for Mass. Association for Mental Health (MAMH)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290950606"/>
                  </a:ext>
                </a:extLst>
              </a:tr>
              <a:tr h="289399">
                <a:tc>
                  <a:txBody>
                    <a:bodyPr/>
                    <a:lstStyle/>
                    <a:p>
                      <a:pPr marL="0" marR="0" algn="ctr" defTabSz="914400" rtl="0" eaLnBrk="1" latinLnBrk="0" hangingPunct="1">
                        <a:lnSpc>
                          <a:spcPct val="115000"/>
                        </a:lnSpc>
                        <a:spcAft>
                          <a:spcPts val="1000"/>
                        </a:spcAft>
                      </a:pPr>
                      <a:r>
                        <a:rPr lang="en-US" sz="1400" b="1" kern="1200">
                          <a:solidFill>
                            <a:schemeClr val="tx2"/>
                          </a:solidFill>
                          <a:effectLst/>
                          <a:latin typeface="Arial" panose="020B0604020202020204" pitchFamily="34" charset="0"/>
                          <a:ea typeface="+mn-ea"/>
                          <a:cs typeface="Arial" panose="020B0604020202020204" pitchFamily="34" charset="0"/>
                        </a:rPr>
                        <a:t>12</a:t>
                      </a:r>
                    </a:p>
                  </a:txBody>
                  <a:tcPr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Jacqueline Hubbard, Esq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Deputy Director of Policy, Advocacy, and Communications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for National Alliance on Mental Illness of Massachusetts (NAMI MA)</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3677604597"/>
                  </a:ext>
                </a:extLst>
              </a:tr>
              <a:tr h="289399">
                <a:tc>
                  <a:txBody>
                    <a:bodyPr/>
                    <a:lstStyle/>
                    <a:p>
                      <a:pPr marL="0" marR="0" algn="ctr"/>
                      <a:r>
                        <a:rPr lang="en-US" sz="1400" b="1">
                          <a:solidFill>
                            <a:schemeClr val="tx2"/>
                          </a:solidFill>
                          <a:effectLst/>
                          <a:latin typeface="Arial" panose="020B0604020202020204" pitchFamily="34" charset="0"/>
                          <a:cs typeface="Arial" panose="020B0604020202020204" pitchFamily="34" charset="0"/>
                        </a:rPr>
                        <a:t>13</a:t>
                      </a:r>
                      <a:endPar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Charmain Jackman, PhD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InnoPsych</a:t>
                      </a: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Inc.</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from the Boston branch of the National Association for the Advancement of Colored People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1360138391"/>
                  </a:ext>
                </a:extLst>
              </a:tr>
              <a:tr h="286144">
                <a:tc>
                  <a:txBody>
                    <a:bodyPr/>
                    <a:lstStyle/>
                    <a:p>
                      <a:pPr marL="0" marR="0" algn="ctr"/>
                      <a:r>
                        <a:rPr lang="en-US" sz="1400" b="1">
                          <a:solidFill>
                            <a:schemeClr val="tx2"/>
                          </a:solidFill>
                          <a:effectLst/>
                          <a:latin typeface="Arial" panose="020B0604020202020204" pitchFamily="34" charset="0"/>
                          <a:cs typeface="Arial" panose="020B0604020202020204" pitchFamily="34" charset="0"/>
                        </a:rPr>
                        <a:t>14</a:t>
                      </a:r>
                      <a:endPar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1539" marR="11539" marT="0" marB="0" anchor="ctr"/>
                </a:tc>
                <a:tc>
                  <a:txBody>
                    <a:bodyPr/>
                    <a:lstStyle/>
                    <a:p>
                      <a:pPr marL="0" marR="0">
                        <a:lnSpc>
                          <a:spcPct val="107000"/>
                        </a:lnSpc>
                        <a:spcAft>
                          <a:spcPts val="600"/>
                        </a:spcAft>
                      </a:pPr>
                      <a:r>
                        <a:rPr lang="en-US" sz="1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Karin Jeffers </a:t>
                      </a:r>
                    </a:p>
                  </a:txBody>
                  <a:tcPr marT="9525" marB="0" anchor="ctr"/>
                </a:tc>
                <a:tc>
                  <a:txBody>
                    <a:bodyPr/>
                    <a:lstStyle/>
                    <a:p>
                      <a:pPr marL="0" marR="0">
                        <a:lnSpc>
                          <a:spcPct val="107000"/>
                        </a:lnSpc>
                        <a:spcAft>
                          <a:spcPts val="600"/>
                        </a:spcAft>
                      </a:pPr>
                      <a:r>
                        <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President and CEO of Clinical &amp; Support Options (CSO)</a:t>
                      </a:r>
                    </a:p>
                    <a:p>
                      <a:pPr marL="0" marR="0">
                        <a:lnSpc>
                          <a:spcPct val="107000"/>
                        </a:lnSpc>
                        <a:spcAft>
                          <a:spcPts val="600"/>
                        </a:spcAft>
                      </a:pPr>
                      <a:r>
                        <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Representative for the Association for Behavioral Health (ABH)</a:t>
                      </a:r>
                    </a:p>
                  </a:txBody>
                  <a:tcPr marT="9525" marB="0" anchor="ctr"/>
                </a:tc>
                <a:extLst>
                  <a:ext uri="{0D108BD9-81ED-4DB2-BD59-A6C34878D82A}">
                    <a16:rowId xmlns:a16="http://schemas.microsoft.com/office/drawing/2014/main" val="2820544134"/>
                  </a:ext>
                </a:extLst>
              </a:tr>
              <a:tr h="294586">
                <a:tc>
                  <a:txBody>
                    <a:bodyPr/>
                    <a:lstStyle/>
                    <a:p>
                      <a:pPr marL="0" marR="0" algn="ctr"/>
                      <a:r>
                        <a:rPr lang="en-US" sz="1400" b="1">
                          <a:solidFill>
                            <a:schemeClr val="tx2"/>
                          </a:solidFill>
                          <a:effectLst/>
                          <a:latin typeface="Arial" panose="020B0604020202020204" pitchFamily="34" charset="0"/>
                          <a:cs typeface="Arial" panose="020B0604020202020204" pitchFamily="34" charset="0"/>
                        </a:rPr>
                        <a:t>15</a:t>
                      </a:r>
                      <a:endPar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1539" marR="11539" marT="0" marB="0" anchor="ctr"/>
                </a:tc>
                <a:tc>
                  <a:txBody>
                    <a:bodyPr/>
                    <a:lstStyle/>
                    <a:p>
                      <a:pPr marL="0" marR="0">
                        <a:lnSpc>
                          <a:spcPct val="107000"/>
                        </a:lnSpc>
                        <a:spcAft>
                          <a:spcPts val="600"/>
                        </a:spcAft>
                      </a:pPr>
                      <a:r>
                        <a:rPr lang="en-US" sz="1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Kathy Marchi </a:t>
                      </a:r>
                    </a:p>
                  </a:txBody>
                  <a:tcPr marT="9525" marB="0" anchor="ctr"/>
                </a:tc>
                <a:tc>
                  <a:txBody>
                    <a:bodyPr/>
                    <a:lstStyle/>
                    <a:p>
                      <a:pPr marL="0" marR="0">
                        <a:lnSpc>
                          <a:spcPct val="107000"/>
                        </a:lnSpc>
                        <a:spcAft>
                          <a:spcPts val="600"/>
                        </a:spcAft>
                      </a:pPr>
                      <a:r>
                        <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Representative for Samaritans, Inc. Suicide Prevention Hotline in Mass</a:t>
                      </a:r>
                    </a:p>
                  </a:txBody>
                  <a:tcPr marT="9525" marB="0" anchor="ctr"/>
                </a:tc>
                <a:extLst>
                  <a:ext uri="{0D108BD9-81ED-4DB2-BD59-A6C34878D82A}">
                    <a16:rowId xmlns:a16="http://schemas.microsoft.com/office/drawing/2014/main" val="2993453089"/>
                  </a:ext>
                </a:extLst>
              </a:tr>
              <a:tr h="378076">
                <a:tc>
                  <a:txBody>
                    <a:bodyPr/>
                    <a:lstStyle/>
                    <a:p>
                      <a:pPr marL="0" marR="0" algn="ctr"/>
                      <a:r>
                        <a:rPr lang="en-US" sz="1400" b="1">
                          <a:solidFill>
                            <a:schemeClr val="tx2"/>
                          </a:solidFill>
                          <a:effectLst/>
                          <a:latin typeface="Arial" panose="020B0604020202020204" pitchFamily="34" charset="0"/>
                          <a:cs typeface="Arial" panose="020B0604020202020204" pitchFamily="34" charset="0"/>
                        </a:rPr>
                        <a:t>16</a:t>
                      </a:r>
                      <a:endPar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Paul Mina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8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President &amp; CEO of the United Way of Tri-County and 2-1-1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for Mass 211</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2174922683"/>
                  </a:ext>
                </a:extLst>
              </a:tr>
              <a:tr h="360184">
                <a:tc>
                  <a:txBody>
                    <a:bodyPr/>
                    <a:lstStyle/>
                    <a:p>
                      <a:pPr marL="0" marR="0" algn="ctr"/>
                      <a:r>
                        <a:rPr lang="en-US" sz="1400" b="1">
                          <a:solidFill>
                            <a:schemeClr val="tx2"/>
                          </a:solidFill>
                          <a:effectLst/>
                          <a:latin typeface="Arial" panose="020B0604020202020204" pitchFamily="34" charset="0"/>
                          <a:cs typeface="Arial" panose="020B0604020202020204" pitchFamily="34" charset="0"/>
                        </a:rPr>
                        <a:t>17</a:t>
                      </a:r>
                      <a:endPar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Ivy Moody</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Staff Attorney, MHLAC</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for Mental Health Legal Advisors Committee (MHLAC)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2901185024"/>
                  </a:ext>
                </a:extLst>
              </a:tr>
              <a:tr h="323216">
                <a:tc>
                  <a:txBody>
                    <a:bodyPr/>
                    <a:lstStyle/>
                    <a:p>
                      <a:pPr marL="0" marR="0" algn="ctr"/>
                      <a:r>
                        <a:rPr lang="en-US" sz="1400" b="1">
                          <a:solidFill>
                            <a:schemeClr val="tx2"/>
                          </a:solidFill>
                          <a:effectLst/>
                          <a:latin typeface="Arial" panose="020B0604020202020204" pitchFamily="34" charset="0"/>
                          <a:cs typeface="Arial" panose="020B0604020202020204" pitchFamily="34" charset="0"/>
                        </a:rPr>
                        <a:t>18</a:t>
                      </a:r>
                      <a:endPar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Pam Sager</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8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Executive Director, Parent/Professional Advocacy League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for Parent/Professional Advocacy League (PPAL)</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949681308"/>
                  </a:ext>
                </a:extLst>
              </a:tr>
              <a:tr h="549314">
                <a:tc>
                  <a:txBody>
                    <a:bodyPr/>
                    <a:lstStyle/>
                    <a:p>
                      <a:pPr marL="0" marR="0" algn="ctr"/>
                      <a:r>
                        <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rPr>
                        <a:t>19</a:t>
                      </a:r>
                    </a:p>
                  </a:txBody>
                  <a:tcPr marL="11539" marR="11539"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Pata Suyemoto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National Asian American Pacific Islander Mental Health Association</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Current or former consumer of mental health or substance use disorder supports or services</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831193724"/>
                  </a:ext>
                </a:extLst>
              </a:tr>
              <a:tr h="237563">
                <a:tc>
                  <a:txBody>
                    <a:bodyPr/>
                    <a:lstStyle/>
                    <a:p>
                      <a:pPr marL="0" marR="0" algn="ctr"/>
                      <a:r>
                        <a:rPr lang="en-US" sz="1400" b="1">
                          <a:solidFill>
                            <a:schemeClr val="tx2"/>
                          </a:solidFill>
                          <a:effectLst/>
                          <a:latin typeface="Arial" panose="020B0604020202020204" pitchFamily="34" charset="0"/>
                          <a:cs typeface="Arial" panose="020B0604020202020204" pitchFamily="34" charset="0"/>
                        </a:rPr>
                        <a:t>20</a:t>
                      </a:r>
                      <a:endParaRPr lang="en-US" sz="1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1539" marR="11539" marT="0" marB="0" anchor="ctr"/>
                </a:tc>
                <a:tc>
                  <a:txBody>
                    <a:bodyPr/>
                    <a:lstStyle/>
                    <a:p>
                      <a:pPr marL="0" marR="0">
                        <a:lnSpc>
                          <a:spcPct val="107000"/>
                        </a:lnSpc>
                        <a:spcAft>
                          <a:spcPts val="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Joan Taglieri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Senior Director, Cambridge Health Alliance</a:t>
                      </a:r>
                    </a:p>
                    <a:p>
                      <a:pPr marL="0" marR="0">
                        <a:lnSpc>
                          <a:spcPct val="107000"/>
                        </a:lnSpc>
                        <a:spcAft>
                          <a:spcPts val="600"/>
                        </a:spcAft>
                      </a:pPr>
                      <a:r>
                        <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Representative for ABH – Emergency Service Provider</a:t>
                      </a:r>
                    </a:p>
                  </a:txBody>
                  <a:tcPr marT="9525" marB="0" anchor="ctr"/>
                </a:tc>
                <a:extLst>
                  <a:ext uri="{0D108BD9-81ED-4DB2-BD59-A6C34878D82A}">
                    <a16:rowId xmlns:a16="http://schemas.microsoft.com/office/drawing/2014/main" val="326259382"/>
                  </a:ext>
                </a:extLst>
              </a:tr>
            </a:tbl>
          </a:graphicData>
        </a:graphic>
      </p:graphicFrame>
    </p:spTree>
    <p:extLst>
      <p:ext uri="{BB962C8B-B14F-4D97-AF65-F5344CB8AC3E}">
        <p14:creationId xmlns:p14="http://schemas.microsoft.com/office/powerpoint/2010/main" val="1798119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B5449-BD5C-A4BC-DBC8-0F4C681B09BC}"/>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97A263B-4A2D-38BA-2A00-D706871855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D97A263B-4A2D-38BA-2A00-D7068718558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24C0F7A-7BB3-AA79-1A3C-CC83ADEF7F6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EF041B7-2517-2523-682D-D4C92265A43C}"/>
              </a:ext>
            </a:extLst>
          </p:cNvPr>
          <p:cNvSpPr>
            <a:spLocks noGrp="1"/>
          </p:cNvSpPr>
          <p:nvPr>
            <p:ph type="title"/>
          </p:nvPr>
        </p:nvSpPr>
        <p:spPr>
          <a:xfrm>
            <a:off x="173736" y="210312"/>
            <a:ext cx="8763000" cy="292388"/>
          </a:xfrm>
        </p:spPr>
        <p:txBody>
          <a:bodyPr/>
          <a:lstStyle/>
          <a:p>
            <a:r>
              <a:rPr lang="en-US">
                <a:latin typeface="Arial"/>
                <a:cs typeface="Arial"/>
              </a:rPr>
              <a:t>988 Commission Members (as-of 1/3/25)</a:t>
            </a:r>
            <a:endParaRPr lang="en-US">
              <a:solidFill>
                <a:srgbClr val="FF0000"/>
              </a:solidFill>
            </a:endParaRPr>
          </a:p>
        </p:txBody>
      </p:sp>
      <p:graphicFrame>
        <p:nvGraphicFramePr>
          <p:cNvPr id="4" name="Table 3">
            <a:extLst>
              <a:ext uri="{FF2B5EF4-FFF2-40B4-BE49-F238E27FC236}">
                <a16:creationId xmlns:a16="http://schemas.microsoft.com/office/drawing/2014/main" id="{FBC1710E-D969-9B1A-0480-58E920A3CC26}"/>
              </a:ext>
            </a:extLst>
          </p:cNvPr>
          <p:cNvGraphicFramePr>
            <a:graphicFrameLocks noGrp="1"/>
          </p:cNvGraphicFramePr>
          <p:nvPr>
            <p:extLst>
              <p:ext uri="{D42A27DB-BD31-4B8C-83A1-F6EECF244321}">
                <p14:modId xmlns:p14="http://schemas.microsoft.com/office/powerpoint/2010/main" val="183847076"/>
              </p:ext>
            </p:extLst>
          </p:nvPr>
        </p:nvGraphicFramePr>
        <p:xfrm>
          <a:off x="466942" y="901184"/>
          <a:ext cx="8176587" cy="3443428"/>
        </p:xfrm>
        <a:graphic>
          <a:graphicData uri="http://schemas.openxmlformats.org/drawingml/2006/table">
            <a:tbl>
              <a:tblPr firstRow="1" bandRow="1">
                <a:tableStyleId>{00A15C55-8517-42AA-B614-E9B94910E393}</a:tableStyleId>
              </a:tblPr>
              <a:tblGrid>
                <a:gridCol w="602190">
                  <a:extLst>
                    <a:ext uri="{9D8B030D-6E8A-4147-A177-3AD203B41FA5}">
                      <a16:colId xmlns:a16="http://schemas.microsoft.com/office/drawing/2014/main" val="3789376912"/>
                    </a:ext>
                  </a:extLst>
                </a:gridCol>
                <a:gridCol w="2372496">
                  <a:extLst>
                    <a:ext uri="{9D8B030D-6E8A-4147-A177-3AD203B41FA5}">
                      <a16:colId xmlns:a16="http://schemas.microsoft.com/office/drawing/2014/main" val="2672382571"/>
                    </a:ext>
                  </a:extLst>
                </a:gridCol>
                <a:gridCol w="5201901">
                  <a:extLst>
                    <a:ext uri="{9D8B030D-6E8A-4147-A177-3AD203B41FA5}">
                      <a16:colId xmlns:a16="http://schemas.microsoft.com/office/drawing/2014/main" val="2409729718"/>
                    </a:ext>
                  </a:extLst>
                </a:gridCol>
              </a:tblGrid>
              <a:tr h="325502">
                <a:tc>
                  <a:txBody>
                    <a:bodyPr/>
                    <a:lstStyle/>
                    <a:p>
                      <a:pPr algn="ctr"/>
                      <a:endParaRPr lang="en-US" sz="16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Member</a:t>
                      </a:r>
                    </a:p>
                  </a:txBody>
                  <a:tcPr/>
                </a:tc>
                <a:tc>
                  <a:txBody>
                    <a:bodyPr/>
                    <a:lstStyle/>
                    <a:p>
                      <a:r>
                        <a:rPr lang="en-US" sz="1400">
                          <a:latin typeface="Arial" panose="020B0604020202020204" pitchFamily="34" charset="0"/>
                          <a:cs typeface="Arial" panose="020B0604020202020204" pitchFamily="34" charset="0"/>
                        </a:rPr>
                        <a:t>Seat and Affiliation</a:t>
                      </a:r>
                    </a:p>
                  </a:txBody>
                  <a:tcPr/>
                </a:tc>
                <a:extLst>
                  <a:ext uri="{0D108BD9-81ED-4DB2-BD59-A6C34878D82A}">
                    <a16:rowId xmlns:a16="http://schemas.microsoft.com/office/drawing/2014/main" val="2112880407"/>
                  </a:ext>
                </a:extLst>
              </a:tr>
              <a:tr h="562519">
                <a:tc>
                  <a:txBody>
                    <a:bodyPr/>
                    <a:lstStyle/>
                    <a:p>
                      <a:pPr marL="0" marR="0" algn="ctr" defTabSz="914400" rtl="0" eaLnBrk="1" latinLnBrk="0" hangingPunct="1">
                        <a:lnSpc>
                          <a:spcPct val="115000"/>
                        </a:lnSpc>
                        <a:spcAft>
                          <a:spcPts val="1000"/>
                        </a:spcAft>
                      </a:pPr>
                      <a:r>
                        <a:rPr lang="en-US" sz="1400" b="1" kern="1200">
                          <a:solidFill>
                            <a:schemeClr val="tx2"/>
                          </a:solidFill>
                          <a:effectLst/>
                          <a:latin typeface="Arial" panose="020B0604020202020204" pitchFamily="34" charset="0"/>
                          <a:ea typeface="+mn-ea"/>
                          <a:cs typeface="Arial" panose="020B0604020202020204" pitchFamily="34" charset="0"/>
                        </a:rPr>
                        <a:t>21</a:t>
                      </a:r>
                    </a:p>
                  </a:txBody>
                  <a:tcPr marT="0" marB="0" anchor="ctr"/>
                </a:tc>
                <a:tc>
                  <a:txBody>
                    <a:bodyPr/>
                    <a:lstStyle/>
                    <a:p>
                      <a:pPr marL="0" marR="0">
                        <a:lnSpc>
                          <a:spcPct val="107000"/>
                        </a:lnSpc>
                        <a:spcAft>
                          <a:spcPts val="600"/>
                        </a:spcAft>
                      </a:pPr>
                      <a:r>
                        <a:rPr lang="en-US"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Monna Wallace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tc>
                  <a:txBody>
                    <a:bodyPr/>
                    <a:lstStyle/>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Programs Director for the State 911 Department </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600"/>
                        </a:spcAft>
                      </a:pPr>
                      <a:r>
                        <a:rPr lang="en-US"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Representative for the State 911 Department</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T="9525" marB="0" anchor="ctr"/>
                </a:tc>
                <a:extLst>
                  <a:ext uri="{0D108BD9-81ED-4DB2-BD59-A6C34878D82A}">
                    <a16:rowId xmlns:a16="http://schemas.microsoft.com/office/drawing/2014/main" val="3917281614"/>
                  </a:ext>
                </a:extLst>
              </a:tr>
              <a:tr h="562519">
                <a:tc>
                  <a:txBody>
                    <a:bodyPr/>
                    <a:lstStyle/>
                    <a:p>
                      <a:pPr marL="0" marR="0" algn="ctr" defTabSz="914400" rtl="0" eaLnBrk="1" latinLnBrk="0" hangingPunct="1">
                        <a:lnSpc>
                          <a:spcPct val="115000"/>
                        </a:lnSpc>
                        <a:spcAft>
                          <a:spcPts val="1000"/>
                        </a:spcAft>
                      </a:pPr>
                      <a:r>
                        <a:rPr lang="en-US" sz="1400" b="1" kern="1200">
                          <a:solidFill>
                            <a:schemeClr val="tx2"/>
                          </a:solidFill>
                          <a:effectLst/>
                          <a:latin typeface="Arial" panose="020B0604020202020204" pitchFamily="34" charset="0"/>
                          <a:ea typeface="+mn-ea"/>
                          <a:cs typeface="Arial" panose="020B0604020202020204" pitchFamily="34" charset="0"/>
                        </a:rPr>
                        <a:t>22</a:t>
                      </a:r>
                    </a:p>
                  </a:txBody>
                  <a:tcPr marT="0" marB="0" anchor="ctr"/>
                </a:tc>
                <a:tc>
                  <a:txBody>
                    <a:bodyPr/>
                    <a:lstStyle/>
                    <a:p>
                      <a:pPr marL="0" marR="0" algn="just" defTabSz="914400" rtl="0" eaLnBrk="1" latinLnBrk="0" hangingPunct="1">
                        <a:lnSpc>
                          <a:spcPct val="115000"/>
                        </a:lnSpc>
                        <a:spcAft>
                          <a:spcPts val="1000"/>
                        </a:spcAft>
                      </a:pPr>
                      <a:r>
                        <a:rPr lang="en-US" sz="1400" b="0" kern="1200" dirty="0">
                          <a:solidFill>
                            <a:schemeClr val="dk1"/>
                          </a:solidFill>
                          <a:effectLst/>
                          <a:latin typeface="Arial" panose="020B0604020202020204" pitchFamily="34" charset="0"/>
                          <a:ea typeface="+mn-ea"/>
                          <a:cs typeface="Arial" panose="020B0604020202020204" pitchFamily="34" charset="0"/>
                        </a:rPr>
                        <a:t>Vacant</a:t>
                      </a:r>
                    </a:p>
                  </a:txBody>
                  <a:tcPr marT="0" marB="0" anchor="ctr"/>
                </a:tc>
                <a:tc>
                  <a:txBody>
                    <a:bodyPr/>
                    <a:lstStyle/>
                    <a:p>
                      <a:pPr marL="60325" marR="0" lvl="0" indent="0" algn="l" defTabSz="914400" rtl="0" eaLnBrk="1" fontAlgn="auto" latinLnBrk="0" hangingPunct="1">
                        <a:lnSpc>
                          <a:spcPct val="107000"/>
                        </a:lnSpc>
                        <a:spcBef>
                          <a:spcPts val="0"/>
                        </a:spcBef>
                        <a:spcAft>
                          <a:spcPts val="600"/>
                        </a:spcAft>
                        <a:buClrTx/>
                        <a:buSzTx/>
                        <a:buFontTx/>
                        <a:buNone/>
                        <a:tabLst/>
                        <a:defRPr/>
                      </a:pPr>
                      <a:r>
                        <a:rPr lang="en-US" sz="1200" kern="100" dirty="0">
                          <a:solidFill>
                            <a:srgbClr val="000000"/>
                          </a:solidFill>
                          <a:effectLst/>
                          <a:latin typeface="Arial" panose="020B0604020202020204" pitchFamily="34" charset="0"/>
                          <a:ea typeface="+mn-ea"/>
                          <a:cs typeface="Arial" panose="020B0604020202020204" pitchFamily="34" charset="0"/>
                        </a:rPr>
                        <a:t>An emergency medical technician or first responder nominated  by the Massachusetts Ambulance Association, Incorporated </a:t>
                      </a:r>
                    </a:p>
                  </a:txBody>
                  <a:tcPr marL="11539" marR="11539" marT="0" marB="0" anchor="ctr"/>
                </a:tc>
                <a:extLst>
                  <a:ext uri="{0D108BD9-81ED-4DB2-BD59-A6C34878D82A}">
                    <a16:rowId xmlns:a16="http://schemas.microsoft.com/office/drawing/2014/main" val="570556980"/>
                  </a:ext>
                </a:extLst>
              </a:tr>
              <a:tr h="576470">
                <a:tc>
                  <a:txBody>
                    <a:bodyPr/>
                    <a:lstStyle/>
                    <a:p>
                      <a:pPr marL="0" marR="0" algn="ctr" defTabSz="914400" rtl="0" eaLnBrk="1" latinLnBrk="0" hangingPunct="1">
                        <a:lnSpc>
                          <a:spcPct val="115000"/>
                        </a:lnSpc>
                        <a:spcAft>
                          <a:spcPts val="1000"/>
                        </a:spcAft>
                      </a:pPr>
                      <a:r>
                        <a:rPr lang="en-US" sz="1400" b="1" kern="1200">
                          <a:solidFill>
                            <a:schemeClr val="tx2"/>
                          </a:solidFill>
                          <a:effectLst/>
                          <a:latin typeface="Arial" panose="020B0604020202020204" pitchFamily="34" charset="0"/>
                          <a:ea typeface="+mn-ea"/>
                          <a:cs typeface="Arial" panose="020B0604020202020204" pitchFamily="34" charset="0"/>
                        </a:rPr>
                        <a:t>23</a:t>
                      </a:r>
                    </a:p>
                  </a:txBody>
                  <a:tcPr marT="0" marB="0" anchor="ctr"/>
                </a:tc>
                <a:tc>
                  <a:txBody>
                    <a:bodyPr/>
                    <a:lstStyle/>
                    <a:p>
                      <a:pPr marL="0" marR="0" algn="just" defTabSz="914400" rtl="0" eaLnBrk="1" latinLnBrk="0" hangingPunct="1">
                        <a:lnSpc>
                          <a:spcPct val="115000"/>
                        </a:lnSpc>
                        <a:spcAft>
                          <a:spcPts val="1000"/>
                        </a:spcAft>
                      </a:pPr>
                      <a:r>
                        <a:rPr lang="en-US" sz="1400" b="0" kern="1200" dirty="0">
                          <a:solidFill>
                            <a:schemeClr val="dk1"/>
                          </a:solidFill>
                          <a:effectLst/>
                          <a:latin typeface="Arial" panose="020B0604020202020204" pitchFamily="34" charset="0"/>
                          <a:ea typeface="+mn-ea"/>
                          <a:cs typeface="Arial" panose="020B0604020202020204" pitchFamily="34" charset="0"/>
                        </a:rPr>
                        <a:t>Vacant</a:t>
                      </a:r>
                    </a:p>
                  </a:txBody>
                  <a:tcPr marT="0" marB="0" anchor="ct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kern="100" dirty="0">
                          <a:solidFill>
                            <a:srgbClr val="000000"/>
                          </a:solidFill>
                          <a:effectLst/>
                          <a:latin typeface="Arial" panose="020B0604020202020204" pitchFamily="34" charset="0"/>
                          <a:ea typeface="+mn-ea"/>
                          <a:cs typeface="Arial" panose="020B0604020202020204" pitchFamily="34" charset="0"/>
                        </a:rPr>
                        <a:t>A 911 dispatcher designated by the Massachusetts Chiefs of Police Association Incorporated</a:t>
                      </a:r>
                    </a:p>
                  </a:txBody>
                  <a:tcPr marT="0" marB="0" anchor="ctr"/>
                </a:tc>
                <a:extLst>
                  <a:ext uri="{0D108BD9-81ED-4DB2-BD59-A6C34878D82A}">
                    <a16:rowId xmlns:a16="http://schemas.microsoft.com/office/drawing/2014/main" val="189430034"/>
                  </a:ext>
                </a:extLst>
              </a:tr>
              <a:tr h="576469">
                <a:tc>
                  <a:txBody>
                    <a:bodyPr/>
                    <a:lstStyle/>
                    <a:p>
                      <a:pPr marL="0" marR="0" algn="ctr" defTabSz="914400" rtl="0" eaLnBrk="1" latinLnBrk="0" hangingPunct="1">
                        <a:lnSpc>
                          <a:spcPct val="115000"/>
                        </a:lnSpc>
                        <a:spcAft>
                          <a:spcPts val="1000"/>
                        </a:spcAft>
                      </a:pPr>
                      <a:r>
                        <a:rPr lang="en-US" sz="1400" b="1" kern="1200">
                          <a:solidFill>
                            <a:schemeClr val="tx2"/>
                          </a:solidFill>
                          <a:effectLst/>
                          <a:latin typeface="Arial" panose="020B0604020202020204" pitchFamily="34" charset="0"/>
                          <a:ea typeface="+mn-ea"/>
                          <a:cs typeface="Arial" panose="020B0604020202020204" pitchFamily="34" charset="0"/>
                        </a:rPr>
                        <a:t>24</a:t>
                      </a:r>
                    </a:p>
                  </a:txBody>
                  <a:tcPr marT="0" marB="0" anchor="ctr"/>
                </a:tc>
                <a:tc>
                  <a:txBody>
                    <a:bodyPr/>
                    <a:lstStyle/>
                    <a:p>
                      <a:pPr marL="0" marR="0" algn="just" defTabSz="914400" rtl="0" eaLnBrk="1" latinLnBrk="0" hangingPunct="1">
                        <a:lnSpc>
                          <a:spcPct val="115000"/>
                        </a:lnSpc>
                        <a:spcAft>
                          <a:spcPts val="1000"/>
                        </a:spcAft>
                      </a:pPr>
                      <a:r>
                        <a:rPr lang="en-US" sz="1400" b="0" kern="1200" dirty="0">
                          <a:solidFill>
                            <a:schemeClr val="dk1"/>
                          </a:solidFill>
                          <a:effectLst/>
                          <a:latin typeface="Arial" panose="020B0604020202020204" pitchFamily="34" charset="0"/>
                          <a:ea typeface="+mn-ea"/>
                          <a:cs typeface="Arial" panose="020B0604020202020204" pitchFamily="34" charset="0"/>
                        </a:rPr>
                        <a:t>Vacant</a:t>
                      </a:r>
                    </a:p>
                  </a:txBody>
                  <a:tcPr marT="0" marB="0" anchor="ct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kern="100" dirty="0">
                          <a:solidFill>
                            <a:srgbClr val="000000"/>
                          </a:solidFill>
                          <a:effectLst/>
                          <a:latin typeface="Arial" panose="020B0604020202020204" pitchFamily="34" charset="0"/>
                          <a:ea typeface="+mn-ea"/>
                          <a:cs typeface="Arial" panose="020B0604020202020204" pitchFamily="34" charset="0"/>
                        </a:rPr>
                        <a:t>Representative from an emergency service provider, nominated by the Association for Behavioral Healthcare - ACLU of Mass. </a:t>
                      </a:r>
                    </a:p>
                  </a:txBody>
                  <a:tcPr marT="0" marB="0" anchor="ctr"/>
                </a:tc>
                <a:extLst>
                  <a:ext uri="{0D108BD9-81ED-4DB2-BD59-A6C34878D82A}">
                    <a16:rowId xmlns:a16="http://schemas.microsoft.com/office/drawing/2014/main" val="1624334149"/>
                  </a:ext>
                </a:extLst>
              </a:tr>
              <a:tr h="367748">
                <a:tc>
                  <a:txBody>
                    <a:bodyPr/>
                    <a:lstStyle/>
                    <a:p>
                      <a:pPr marL="0" marR="0" algn="ctr" defTabSz="914400" rtl="0" eaLnBrk="1" latinLnBrk="0" hangingPunct="1">
                        <a:lnSpc>
                          <a:spcPct val="115000"/>
                        </a:lnSpc>
                        <a:spcAft>
                          <a:spcPts val="1000"/>
                        </a:spcAft>
                      </a:pPr>
                      <a:r>
                        <a:rPr lang="en-US" sz="1400" b="1" kern="1200">
                          <a:solidFill>
                            <a:schemeClr val="tx2"/>
                          </a:solidFill>
                          <a:effectLst/>
                          <a:latin typeface="Arial" panose="020B0604020202020204" pitchFamily="34" charset="0"/>
                          <a:ea typeface="+mn-ea"/>
                          <a:cs typeface="Arial" panose="020B0604020202020204" pitchFamily="34" charset="0"/>
                        </a:rPr>
                        <a:t>25</a:t>
                      </a:r>
                    </a:p>
                  </a:txBody>
                  <a:tcPr marT="0" marB="0" anchor="ctr"/>
                </a:tc>
                <a:tc>
                  <a:txBody>
                    <a:bodyPr/>
                    <a:lstStyle/>
                    <a:p>
                      <a:pPr marL="0" marR="0" algn="just" defTabSz="914400" rtl="0" eaLnBrk="1" latinLnBrk="0" hangingPunct="1">
                        <a:lnSpc>
                          <a:spcPct val="115000"/>
                        </a:lnSpc>
                        <a:spcAft>
                          <a:spcPts val="1000"/>
                        </a:spcAft>
                      </a:pPr>
                      <a:r>
                        <a:rPr lang="en-US" sz="1400" b="0" kern="1200" dirty="0">
                          <a:solidFill>
                            <a:schemeClr val="dk1"/>
                          </a:solidFill>
                          <a:effectLst/>
                          <a:latin typeface="Arial" panose="020B0604020202020204" pitchFamily="34" charset="0"/>
                          <a:ea typeface="+mn-ea"/>
                          <a:cs typeface="Arial" panose="020B0604020202020204" pitchFamily="34" charset="0"/>
                        </a:rPr>
                        <a:t>Vacant</a:t>
                      </a:r>
                    </a:p>
                  </a:txBody>
                  <a:tcPr marT="0" marB="0" anchor="ct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kern="100" dirty="0">
                          <a:solidFill>
                            <a:srgbClr val="000000"/>
                          </a:solidFill>
                          <a:effectLst/>
                          <a:latin typeface="Arial" panose="020B0604020202020204" pitchFamily="34" charset="0"/>
                          <a:ea typeface="+mn-ea"/>
                          <a:cs typeface="Arial" panose="020B0604020202020204" pitchFamily="34" charset="0"/>
                        </a:rPr>
                        <a:t>Riverside Trauma Center, Riverside Community Care</a:t>
                      </a:r>
                    </a:p>
                  </a:txBody>
                  <a:tcPr marT="0" marB="0" anchor="ctr"/>
                </a:tc>
                <a:extLst>
                  <a:ext uri="{0D108BD9-81ED-4DB2-BD59-A6C34878D82A}">
                    <a16:rowId xmlns:a16="http://schemas.microsoft.com/office/drawing/2014/main" val="970158981"/>
                  </a:ext>
                </a:extLst>
              </a:tr>
              <a:tr h="462423">
                <a:tc>
                  <a:txBody>
                    <a:bodyPr/>
                    <a:lstStyle/>
                    <a:p>
                      <a:pPr marL="0" marR="0" algn="ctr" defTabSz="914400" rtl="0" eaLnBrk="1" latinLnBrk="0" hangingPunct="1">
                        <a:lnSpc>
                          <a:spcPct val="115000"/>
                        </a:lnSpc>
                        <a:spcAft>
                          <a:spcPts val="1000"/>
                        </a:spcAft>
                      </a:pPr>
                      <a:r>
                        <a:rPr lang="en-US" sz="1400" b="1" kern="1200">
                          <a:solidFill>
                            <a:schemeClr val="tx2"/>
                          </a:solidFill>
                          <a:effectLst/>
                          <a:latin typeface="Arial" panose="020B0604020202020204" pitchFamily="34" charset="0"/>
                          <a:ea typeface="+mn-ea"/>
                          <a:cs typeface="Arial" panose="020B0604020202020204" pitchFamily="34" charset="0"/>
                        </a:rPr>
                        <a:t>26</a:t>
                      </a:r>
                    </a:p>
                  </a:txBody>
                  <a:tcPr marT="0" marB="0" anchor="ctr"/>
                </a:tc>
                <a:tc>
                  <a:txBody>
                    <a:bodyPr/>
                    <a:lstStyle/>
                    <a:p>
                      <a:pPr marL="0" marR="0" algn="just" defTabSz="914400" rtl="0" eaLnBrk="1" latinLnBrk="0" hangingPunct="1">
                        <a:lnSpc>
                          <a:spcPct val="115000"/>
                        </a:lnSpc>
                        <a:spcAft>
                          <a:spcPts val="1000"/>
                        </a:spcAft>
                      </a:pPr>
                      <a:r>
                        <a:rPr lang="en-US" sz="1400" b="0" kern="1200" dirty="0">
                          <a:solidFill>
                            <a:schemeClr val="dk1"/>
                          </a:solidFill>
                          <a:effectLst/>
                          <a:latin typeface="Arial" panose="020B0604020202020204" pitchFamily="34" charset="0"/>
                          <a:ea typeface="+mn-ea"/>
                          <a:cs typeface="Arial" panose="020B0604020202020204" pitchFamily="34" charset="0"/>
                        </a:rPr>
                        <a:t>Vacant </a:t>
                      </a:r>
                    </a:p>
                  </a:txBody>
                  <a:tcPr marT="0" marB="0" anchor="ct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kern="100" dirty="0">
                          <a:solidFill>
                            <a:srgbClr val="000000"/>
                          </a:solidFill>
                          <a:effectLst/>
                          <a:latin typeface="Arial" panose="020B0604020202020204" pitchFamily="34" charset="0"/>
                          <a:ea typeface="+mn-ea"/>
                          <a:cs typeface="Arial" panose="020B0604020202020204" pitchFamily="34" charset="0"/>
                        </a:rPr>
                        <a:t>Current or former consumer of mental health or substance use disorder supports or services (3rd Rep)</a:t>
                      </a:r>
                    </a:p>
                  </a:txBody>
                  <a:tcPr marT="0" marB="0" anchor="ctr"/>
                </a:tc>
                <a:extLst>
                  <a:ext uri="{0D108BD9-81ED-4DB2-BD59-A6C34878D82A}">
                    <a16:rowId xmlns:a16="http://schemas.microsoft.com/office/drawing/2014/main" val="1795335251"/>
                  </a:ext>
                </a:extLst>
              </a:tr>
            </a:tbl>
          </a:graphicData>
        </a:graphic>
      </p:graphicFrame>
    </p:spTree>
    <p:extLst>
      <p:ext uri="{BB962C8B-B14F-4D97-AF65-F5344CB8AC3E}">
        <p14:creationId xmlns:p14="http://schemas.microsoft.com/office/powerpoint/2010/main" val="424578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C28B-F97C-76D7-BAE6-6A450C2631A4}"/>
              </a:ext>
            </a:extLst>
          </p:cNvPr>
          <p:cNvSpPr>
            <a:spLocks noGrp="1"/>
          </p:cNvSpPr>
          <p:nvPr>
            <p:ph type="title"/>
          </p:nvPr>
        </p:nvSpPr>
        <p:spPr/>
        <p:txBody>
          <a:bodyPr/>
          <a:lstStyle/>
          <a:p>
            <a:r>
              <a:rPr lang="en-US" dirty="0"/>
              <a:t>988 Commission: Meeting Topics </a:t>
            </a:r>
          </a:p>
        </p:txBody>
      </p:sp>
      <p:graphicFrame>
        <p:nvGraphicFramePr>
          <p:cNvPr id="5" name="Content Placeholder 4">
            <a:extLst>
              <a:ext uri="{FF2B5EF4-FFF2-40B4-BE49-F238E27FC236}">
                <a16:creationId xmlns:a16="http://schemas.microsoft.com/office/drawing/2014/main" id="{79C1ACA4-8E30-AB43-DAD3-0995B6F61CC3}"/>
              </a:ext>
            </a:extLst>
          </p:cNvPr>
          <p:cNvGraphicFramePr>
            <a:graphicFrameLocks noGrp="1"/>
          </p:cNvGraphicFramePr>
          <p:nvPr>
            <p:ph idx="1"/>
            <p:extLst>
              <p:ext uri="{D42A27DB-BD31-4B8C-83A1-F6EECF244321}">
                <p14:modId xmlns:p14="http://schemas.microsoft.com/office/powerpoint/2010/main" val="1140706735"/>
              </p:ext>
            </p:extLst>
          </p:nvPr>
        </p:nvGraphicFramePr>
        <p:xfrm>
          <a:off x="513016" y="652781"/>
          <a:ext cx="8117968" cy="5532120"/>
        </p:xfrm>
        <a:graphic>
          <a:graphicData uri="http://schemas.openxmlformats.org/drawingml/2006/table">
            <a:tbl>
              <a:tblPr firstRow="1" bandRow="1">
                <a:tableStyleId>{00A15C55-8517-42AA-B614-E9B94910E393}</a:tableStyleId>
              </a:tblPr>
              <a:tblGrid>
                <a:gridCol w="6106859">
                  <a:extLst>
                    <a:ext uri="{9D8B030D-6E8A-4147-A177-3AD203B41FA5}">
                      <a16:colId xmlns:a16="http://schemas.microsoft.com/office/drawing/2014/main" val="1158769623"/>
                    </a:ext>
                  </a:extLst>
                </a:gridCol>
                <a:gridCol w="2011109">
                  <a:extLst>
                    <a:ext uri="{9D8B030D-6E8A-4147-A177-3AD203B41FA5}">
                      <a16:colId xmlns:a16="http://schemas.microsoft.com/office/drawing/2014/main" val="1478554147"/>
                    </a:ext>
                  </a:extLst>
                </a:gridCol>
              </a:tblGrid>
              <a:tr h="333684">
                <a:tc>
                  <a:txBody>
                    <a:bodyPr/>
                    <a:lstStyle/>
                    <a:p>
                      <a:r>
                        <a:rPr lang="en-US" sz="1600">
                          <a:solidFill>
                            <a:schemeClr val="bg1"/>
                          </a:solidFill>
                          <a:latin typeface="Arial" panose="020B0604020202020204" pitchFamily="34" charset="0"/>
                          <a:cs typeface="Arial" panose="020B0604020202020204" pitchFamily="34" charset="0"/>
                        </a:rPr>
                        <a:t>Topic</a:t>
                      </a:r>
                    </a:p>
                  </a:txBody>
                  <a:tcPr/>
                </a:tc>
                <a:tc>
                  <a:txBody>
                    <a:bodyPr/>
                    <a:lstStyle/>
                    <a:p>
                      <a:r>
                        <a:rPr lang="en-US" sz="1600">
                          <a:solidFill>
                            <a:schemeClr val="bg1"/>
                          </a:solidFill>
                          <a:latin typeface="Arial" panose="020B0604020202020204" pitchFamily="34" charset="0"/>
                          <a:cs typeface="Arial" panose="020B0604020202020204" pitchFamily="34" charset="0"/>
                        </a:rPr>
                        <a:t>Date</a:t>
                      </a:r>
                    </a:p>
                  </a:txBody>
                  <a:tcPr/>
                </a:tc>
                <a:extLst>
                  <a:ext uri="{0D108BD9-81ED-4DB2-BD59-A6C34878D82A}">
                    <a16:rowId xmlns:a16="http://schemas.microsoft.com/office/drawing/2014/main" val="145324087"/>
                  </a:ext>
                </a:extLst>
              </a:tr>
              <a:tr h="1621132">
                <a:tc>
                  <a:txBody>
                    <a:bodyPr/>
                    <a:lstStyle/>
                    <a:p>
                      <a:pPr>
                        <a:lnSpc>
                          <a:spcPct val="100000"/>
                        </a:lnSpc>
                        <a:spcAft>
                          <a:spcPts val="600"/>
                        </a:spcAft>
                      </a:pPr>
                      <a:r>
                        <a:rPr lang="en-US" sz="1400" b="1" dirty="0">
                          <a:latin typeface="Arial" panose="020B0604020202020204" pitchFamily="34" charset="0"/>
                          <a:cs typeface="Arial" panose="020B0604020202020204" pitchFamily="34" charset="0"/>
                        </a:rPr>
                        <a:t>Kelley Cunningham Appointed Commission Chair</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1400" kern="1200" dirty="0">
                          <a:solidFill>
                            <a:schemeClr val="dk1"/>
                          </a:solidFill>
                          <a:effectLst/>
                          <a:latin typeface="Arial" panose="020B0604020202020204" pitchFamily="34" charset="0"/>
                          <a:ea typeface="+mn-ea"/>
                          <a:cs typeface="Arial" panose="020B0604020202020204" pitchFamily="34" charset="0"/>
                        </a:rPr>
                        <a:t>Chair reiterated Statute defining the Commission’s purpose and goals.</a:t>
                      </a:r>
                    </a:p>
                    <a:p>
                      <a:pPr marL="285750" indent="-285750">
                        <a:lnSpc>
                          <a:spcPct val="100000"/>
                        </a:lnSpc>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Emphasized need for sustainable long-term 988 funding.</a:t>
                      </a:r>
                    </a:p>
                    <a:p>
                      <a:pPr marL="285750" indent="-285750">
                        <a:lnSpc>
                          <a:spcPct val="100000"/>
                        </a:lnSpc>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Importance of clear messaging to the public on 988.</a:t>
                      </a:r>
                    </a:p>
                    <a:p>
                      <a:pPr marL="285750" indent="-285750">
                        <a:lnSpc>
                          <a:spcPct val="100000"/>
                        </a:lnSpc>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Concerns on call routing.</a:t>
                      </a:r>
                    </a:p>
                    <a:p>
                      <a:pPr marL="0" indent="0">
                        <a:lnSpc>
                          <a:spcPct val="100000"/>
                        </a:lnSpc>
                        <a:spcAft>
                          <a:spcPts val="0"/>
                        </a:spcAft>
                        <a:buFont typeface="Arial" panose="020B0604020202020204" pitchFamily="34" charset="0"/>
                        <a:buNone/>
                      </a:pPr>
                      <a:endParaRPr lang="en-US" sz="800" dirty="0">
                        <a:latin typeface="Arial" panose="020B0604020202020204" pitchFamily="34" charset="0"/>
                        <a:cs typeface="Arial" panose="020B0604020202020204" pitchFamily="34" charset="0"/>
                      </a:endParaRPr>
                    </a:p>
                  </a:txBody>
                  <a:tcPr/>
                </a:tc>
                <a:tc>
                  <a:txBody>
                    <a:bodyPr/>
                    <a:lstStyle/>
                    <a:p>
                      <a:r>
                        <a:rPr lang="en-US" sz="1400" b="1">
                          <a:latin typeface="Arial" panose="020B0604020202020204" pitchFamily="34" charset="0"/>
                          <a:cs typeface="Arial" panose="020B0604020202020204" pitchFamily="34" charset="0"/>
                        </a:rPr>
                        <a:t>May 13, 2024</a:t>
                      </a:r>
                    </a:p>
                  </a:txBody>
                  <a:tcPr/>
                </a:tc>
                <a:extLst>
                  <a:ext uri="{0D108BD9-81ED-4DB2-BD59-A6C34878D82A}">
                    <a16:rowId xmlns:a16="http://schemas.microsoft.com/office/drawing/2014/main" val="2729531967"/>
                  </a:ext>
                </a:extLst>
              </a:tr>
              <a:tr h="1264185">
                <a:tc>
                  <a:txBody>
                    <a:bodyPr/>
                    <a:lstStyle/>
                    <a:p>
                      <a:pPr>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988 Suicide and Crisis Lifeline Business Analysis &amp; Planning</a:t>
                      </a:r>
                    </a:p>
                    <a:p>
                      <a:pPr marL="285750" indent="-285750">
                        <a:spcAft>
                          <a:spcPts val="600"/>
                        </a:spcAft>
                        <a:buFont typeface="Wingdings" panose="05000000000000000000" pitchFamily="2" charset="2"/>
                        <a:buChar char="§"/>
                      </a:pPr>
                      <a:r>
                        <a:rPr lang="en-US" sz="1400" kern="1200" dirty="0">
                          <a:solidFill>
                            <a:schemeClr val="dk1"/>
                          </a:solidFill>
                          <a:effectLst/>
                          <a:latin typeface="Arial" panose="020B0604020202020204" pitchFamily="34" charset="0"/>
                          <a:ea typeface="+mn-ea"/>
                          <a:cs typeface="Arial" panose="020B0604020202020204" pitchFamily="34" charset="0"/>
                        </a:rPr>
                        <a:t>Presented findings on surcharges and sustainability for the 988 service.</a:t>
                      </a:r>
                    </a:p>
                    <a:p>
                      <a:pPr marL="285750" indent="-285750">
                        <a:spcAft>
                          <a:spcPts val="600"/>
                        </a:spcAft>
                        <a:buFont typeface="Wingdings" panose="05000000000000000000" pitchFamily="2" charset="2"/>
                        <a:buChar char="§"/>
                      </a:pPr>
                      <a:r>
                        <a:rPr lang="en-US" sz="1400" kern="1200" dirty="0">
                          <a:solidFill>
                            <a:schemeClr val="dk1"/>
                          </a:solidFill>
                          <a:effectLst/>
                          <a:latin typeface="Arial" panose="020B0604020202020204" pitchFamily="34" charset="0"/>
                          <a:ea typeface="+mn-ea"/>
                          <a:cs typeface="Arial" panose="020B0604020202020204" pitchFamily="34" charset="0"/>
                        </a:rPr>
                        <a:t>Key Take Aways: Fee Model - customize for costs over time, affordable fee has significant impact, and surcharge creates sustainable revenue.</a:t>
                      </a:r>
                    </a:p>
                    <a:p>
                      <a:pPr marL="0" indent="0">
                        <a:spcAft>
                          <a:spcPts val="0"/>
                        </a:spcAft>
                        <a:buFont typeface="Arial" panose="020B0604020202020204" pitchFamily="34" charset="0"/>
                        <a:buNone/>
                      </a:pPr>
                      <a:endParaRPr lang="en-US" sz="8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August 15, 2024</a:t>
                      </a:r>
                    </a:p>
                    <a:p>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4828149"/>
                  </a:ext>
                </a:extLst>
              </a:tr>
              <a:tr h="210839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988 Funding: Key Insights from Virginia</a:t>
                      </a:r>
                    </a:p>
                    <a:p>
                      <a:pPr marL="285750" indent="-285750">
                        <a:spcAft>
                          <a:spcPts val="600"/>
                        </a:spcAft>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Virginia shared key insights: supportive champion for fee, introduced with 911 fee change, trust fund established, and minimal surcharge did not face opposition. </a:t>
                      </a:r>
                    </a:p>
                    <a:p>
                      <a:pPr marL="285750" indent="-285750">
                        <a:spcAft>
                          <a:spcPts val="600"/>
                        </a:spcAft>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Announced geo-routing for the 988 service went live nationally on September 17th with Verizon and T-Mobile. Discussions are in progress at the national level for all other providers.</a:t>
                      </a:r>
                    </a:p>
                    <a:p>
                      <a:pPr marL="285750" indent="-285750">
                        <a:spcAft>
                          <a:spcPts val="0"/>
                        </a:spcAft>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Drafted funding recommendations to address commission concerns on options researched and presented by other States.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September 30, 2024 </a:t>
                      </a:r>
                    </a:p>
                  </a:txBody>
                  <a:tcPr/>
                </a:tc>
                <a:extLst>
                  <a:ext uri="{0D108BD9-81ED-4DB2-BD59-A6C34878D82A}">
                    <a16:rowId xmlns:a16="http://schemas.microsoft.com/office/drawing/2014/main" val="765724778"/>
                  </a:ext>
                </a:extLst>
              </a:tr>
            </a:tbl>
          </a:graphicData>
        </a:graphic>
      </p:graphicFrame>
      <p:sp>
        <p:nvSpPr>
          <p:cNvPr id="4" name="Slide Number Placeholder 3">
            <a:extLst>
              <a:ext uri="{FF2B5EF4-FFF2-40B4-BE49-F238E27FC236}">
                <a16:creationId xmlns:a16="http://schemas.microsoft.com/office/drawing/2014/main" id="{B9938911-32CB-A79E-BBA3-679E73987D4D}"/>
              </a:ext>
            </a:extLst>
          </p:cNvPr>
          <p:cNvSpPr>
            <a:spLocks noGrp="1"/>
          </p:cNvSpPr>
          <p:nvPr>
            <p:ph type="sldNum" sz="quarter" idx="10"/>
          </p:nvPr>
        </p:nvSpPr>
        <p:spPr/>
        <p:txBody>
          <a:bodyPr/>
          <a:lstStyle/>
          <a:p>
            <a:fld id="{035FF39A-D20A-42AE-AFD4-F3FEF33B0E20}" type="slidenum">
              <a:rPr lang="en-US" altLang="en-US" smtClean="0"/>
              <a:pPr/>
              <a:t>15</a:t>
            </a:fld>
            <a:r>
              <a:rPr lang="en-US" altLang="en-US"/>
              <a:t> </a:t>
            </a:r>
          </a:p>
        </p:txBody>
      </p:sp>
      <p:sp>
        <p:nvSpPr>
          <p:cNvPr id="8" name="TextBox 7">
            <a:extLst>
              <a:ext uri="{FF2B5EF4-FFF2-40B4-BE49-F238E27FC236}">
                <a16:creationId xmlns:a16="http://schemas.microsoft.com/office/drawing/2014/main" id="{B69B13AC-6A78-F8E4-3268-824B4E9FBE4F}"/>
              </a:ext>
            </a:extLst>
          </p:cNvPr>
          <p:cNvSpPr txBox="1"/>
          <p:nvPr/>
        </p:nvSpPr>
        <p:spPr bwMode="auto">
          <a:xfrm>
            <a:off x="496252" y="6273382"/>
            <a:ext cx="8151496" cy="307777"/>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indent="0" algn="ctr">
              <a:buNone/>
            </a:pPr>
            <a:r>
              <a:rPr lang="en-US" sz="1400">
                <a:latin typeface="Arial" panose="020B0604020202020204" pitchFamily="34" charset="0"/>
                <a:cs typeface="Arial" panose="020B0604020202020204" pitchFamily="34" charset="0"/>
              </a:rPr>
              <a:t>All meeting materials can be found on the 988 Commission website: </a:t>
            </a:r>
            <a:r>
              <a:rPr lang="en-US" sz="1400">
                <a:latin typeface="Arial" panose="020B0604020202020204" pitchFamily="34" charset="0"/>
                <a:cs typeface="Arial" panose="020B0604020202020204" pitchFamily="34" charset="0"/>
                <a:hlinkClick r:id="rId3"/>
              </a:rPr>
              <a:t>988 Commission | Mass.gov</a:t>
            </a: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8EAFF-B4E1-DBE9-5BCB-0B04FC73F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98A96-C808-ECBE-B565-7CC1C82A2C56}"/>
              </a:ext>
            </a:extLst>
          </p:cNvPr>
          <p:cNvSpPr>
            <a:spLocks noGrp="1"/>
          </p:cNvSpPr>
          <p:nvPr>
            <p:ph type="title"/>
          </p:nvPr>
        </p:nvSpPr>
        <p:spPr/>
        <p:txBody>
          <a:bodyPr/>
          <a:lstStyle/>
          <a:p>
            <a:r>
              <a:rPr lang="en-US" dirty="0"/>
              <a:t>988 Commission: Meeting Topics </a:t>
            </a:r>
          </a:p>
        </p:txBody>
      </p:sp>
      <p:graphicFrame>
        <p:nvGraphicFramePr>
          <p:cNvPr id="5" name="Content Placeholder 4">
            <a:extLst>
              <a:ext uri="{FF2B5EF4-FFF2-40B4-BE49-F238E27FC236}">
                <a16:creationId xmlns:a16="http://schemas.microsoft.com/office/drawing/2014/main" id="{5CA3D81C-1932-A36E-0FB8-92AF5AE98C84}"/>
              </a:ext>
            </a:extLst>
          </p:cNvPr>
          <p:cNvGraphicFramePr>
            <a:graphicFrameLocks noGrp="1"/>
          </p:cNvGraphicFramePr>
          <p:nvPr>
            <p:ph idx="1"/>
            <p:extLst>
              <p:ext uri="{D42A27DB-BD31-4B8C-83A1-F6EECF244321}">
                <p14:modId xmlns:p14="http://schemas.microsoft.com/office/powerpoint/2010/main" val="3141505179"/>
              </p:ext>
            </p:extLst>
          </p:nvPr>
        </p:nvGraphicFramePr>
        <p:xfrm>
          <a:off x="506186" y="640081"/>
          <a:ext cx="8108034" cy="5419467"/>
        </p:xfrm>
        <a:graphic>
          <a:graphicData uri="http://schemas.openxmlformats.org/drawingml/2006/table">
            <a:tbl>
              <a:tblPr firstRow="1" bandRow="1">
                <a:tableStyleId>{00A15C55-8517-42AA-B614-E9B94910E393}</a:tableStyleId>
              </a:tblPr>
              <a:tblGrid>
                <a:gridCol w="6096925">
                  <a:extLst>
                    <a:ext uri="{9D8B030D-6E8A-4147-A177-3AD203B41FA5}">
                      <a16:colId xmlns:a16="http://schemas.microsoft.com/office/drawing/2014/main" val="1158769623"/>
                    </a:ext>
                  </a:extLst>
                </a:gridCol>
                <a:gridCol w="2011109">
                  <a:extLst>
                    <a:ext uri="{9D8B030D-6E8A-4147-A177-3AD203B41FA5}">
                      <a16:colId xmlns:a16="http://schemas.microsoft.com/office/drawing/2014/main" val="1478554147"/>
                    </a:ext>
                  </a:extLst>
                </a:gridCol>
              </a:tblGrid>
              <a:tr h="323978">
                <a:tc>
                  <a:txBody>
                    <a:bodyPr/>
                    <a:lstStyle/>
                    <a:p>
                      <a:r>
                        <a:rPr lang="en-US" sz="1600">
                          <a:solidFill>
                            <a:schemeClr val="bg1"/>
                          </a:solidFill>
                          <a:latin typeface="Arial" panose="020B0604020202020204" pitchFamily="34" charset="0"/>
                          <a:cs typeface="Arial" panose="020B0604020202020204" pitchFamily="34" charset="0"/>
                        </a:rPr>
                        <a:t>Topic</a:t>
                      </a:r>
                    </a:p>
                  </a:txBody>
                  <a:tcPr/>
                </a:tc>
                <a:tc>
                  <a:txBody>
                    <a:bodyPr/>
                    <a:lstStyle/>
                    <a:p>
                      <a:r>
                        <a:rPr lang="en-US" sz="1600">
                          <a:solidFill>
                            <a:schemeClr val="bg1"/>
                          </a:solidFill>
                          <a:latin typeface="Arial" panose="020B0604020202020204" pitchFamily="34" charset="0"/>
                          <a:cs typeface="Arial" panose="020B0604020202020204" pitchFamily="34" charset="0"/>
                        </a:rPr>
                        <a:t>Date</a:t>
                      </a:r>
                    </a:p>
                  </a:txBody>
                  <a:tcPr/>
                </a:tc>
                <a:extLst>
                  <a:ext uri="{0D108BD9-81ED-4DB2-BD59-A6C34878D82A}">
                    <a16:rowId xmlns:a16="http://schemas.microsoft.com/office/drawing/2014/main" val="145324087"/>
                  </a:ext>
                </a:extLst>
              </a:tr>
              <a:tr h="4241162">
                <a:tc>
                  <a:txBody>
                    <a:bodyPr/>
                    <a:lstStyle/>
                    <a:p>
                      <a:pPr>
                        <a:spcAft>
                          <a:spcPts val="600"/>
                        </a:spcAft>
                      </a:pPr>
                      <a:r>
                        <a:rPr lang="en-US" sz="1400" b="1" dirty="0">
                          <a:latin typeface="Arial" panose="020B0604020202020204" pitchFamily="34" charset="0"/>
                          <a:cs typeface="Arial" panose="020B0604020202020204" pitchFamily="34" charset="0"/>
                        </a:rPr>
                        <a:t>Review Commission Recommendations</a:t>
                      </a:r>
                    </a:p>
                    <a:p>
                      <a:pPr marL="0" indent="0">
                        <a:spcAft>
                          <a:spcPts val="600"/>
                        </a:spcAft>
                        <a:buFont typeface="Arial" panose="020B0604020202020204" pitchFamily="34" charset="0"/>
                        <a:buNone/>
                      </a:pPr>
                      <a:r>
                        <a:rPr lang="en-US" sz="1400" b="0" dirty="0">
                          <a:latin typeface="Arial"/>
                          <a:ea typeface="Calibri" panose="020F0502020204030204" pitchFamily="34" charset="0"/>
                          <a:cs typeface="Arial"/>
                        </a:rPr>
                        <a:t>Recommendations discussed, updated live based on input and voted on:</a:t>
                      </a:r>
                    </a:p>
                    <a:p>
                      <a:pPr marL="229870" lvl="1" indent="-229870">
                        <a:buFont typeface="+mj-lt"/>
                        <a:buAutoNum type="arabicParenR"/>
                      </a:pPr>
                      <a:r>
                        <a:rPr lang="en-US" sz="1400" dirty="0">
                          <a:effectLst/>
                          <a:latin typeface="Arial" panose="020B0604020202020204" pitchFamily="34" charset="0"/>
                          <a:ea typeface="Calibri" panose="020F0502020204030204" pitchFamily="34" charset="0"/>
                          <a:cs typeface="Arial" panose="020B0604020202020204" pitchFamily="34" charset="0"/>
                        </a:rPr>
                        <a:t>Draft a statute establishing a reasonable user fee amount for all phones within the commonwealth. Funding would be deposited into a trust fund designated specifically for 988 services and only to be used for 988 centers for phone, text, chat services or other 988 related services. The Department of Public Health will be responsible for maintaining</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and distributing funds. </a:t>
                      </a:r>
                    </a:p>
                    <a:p>
                      <a:pPr marL="229870" lvl="1" indent="-229870">
                        <a:buFont typeface="+mj-lt"/>
                        <a:buAutoNum type="arabicParenR"/>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marL="229870" lvl="1" indent="-229870">
                        <a:buFont typeface="+mj-lt"/>
                        <a:buAutoNum type="arabicParenR"/>
                      </a:pPr>
                      <a:r>
                        <a:rPr lang="en-US" sz="1400" dirty="0">
                          <a:latin typeface="Arial" panose="020B0604020202020204" pitchFamily="34" charset="0"/>
                          <a:cs typeface="Arial" panose="020B0604020202020204" pitchFamily="34" charset="0"/>
                        </a:rPr>
                        <a:t>Establish a designated appropriation line within the DPH Suicide Prevention Program to maintain and distribute funds for 988 centers and services. DPH will evaluate said appropriation each year to anticipate further growth of funding based on increase of service to the line.</a:t>
                      </a:r>
                    </a:p>
                    <a:p>
                      <a:pPr marL="229870" lvl="1" indent="-229870">
                        <a:buFont typeface="+mj-lt"/>
                        <a:buAutoNum type="arabicParenR"/>
                      </a:pPr>
                      <a:endParaRPr lang="en-US" sz="600" dirty="0">
                        <a:latin typeface="Arial" panose="020B0604020202020204" pitchFamily="34" charset="0"/>
                        <a:cs typeface="Arial" panose="020B0604020202020204" pitchFamily="34" charset="0"/>
                      </a:endParaRPr>
                    </a:p>
                    <a:p>
                      <a:pPr marL="229870" lvl="1" indent="-229870">
                        <a:buFont typeface="+mj-lt"/>
                        <a:buAutoNum type="arabicParenR"/>
                      </a:pPr>
                      <a:r>
                        <a:rPr lang="en-US" sz="1400" dirty="0">
                          <a:latin typeface="Arial" panose="020B0604020202020204" pitchFamily="34" charset="0"/>
                          <a:ea typeface="Calibri" panose="020F0502020204030204" pitchFamily="34" charset="0"/>
                          <a:cs typeface="Arial" panose="020B0604020202020204" pitchFamily="34" charset="0"/>
                        </a:rPr>
                        <a:t>Combine funding sources between state appropriation and user fees. User fees will be deposited into a designated trust fund for this service. State appropriation will be a set funding amount with any additional funding needed to be obtained through the trust fund.</a:t>
                      </a:r>
                    </a:p>
                    <a:p>
                      <a:pPr marL="0" lvl="1" indent="0">
                        <a:buFont typeface="+mj-lt"/>
                        <a:buNone/>
                      </a:pPr>
                      <a:endParaRPr lang="en-US" sz="1400" dirty="0">
                        <a:latin typeface="Arial" panose="020B0604020202020204" pitchFamily="34" charset="0"/>
                        <a:ea typeface="Calibri" panose="020F0502020204030204" pitchFamily="34" charset="0"/>
                        <a:cs typeface="Arial" panose="020B0604020202020204" pitchFamily="34" charset="0"/>
                      </a:endParaRPr>
                    </a:p>
                    <a:p>
                      <a:pPr marL="0" lvl="1" indent="0">
                        <a:buFont typeface="+mj-lt"/>
                        <a:buNone/>
                      </a:pPr>
                      <a:r>
                        <a:rPr lang="en-US" sz="1400" dirty="0">
                          <a:solidFill>
                            <a:schemeClr val="tx2"/>
                          </a:solidFill>
                          <a:latin typeface="Arial" panose="020B0604020202020204" pitchFamily="34" charset="0"/>
                          <a:ea typeface="Calibri" panose="020F0502020204030204" pitchFamily="34" charset="0"/>
                          <a:cs typeface="Arial" panose="020B0604020202020204" pitchFamily="34" charset="0"/>
                        </a:rPr>
                        <a:t>An official vote was held on all 3 recommendations, results on next slides. </a:t>
                      </a:r>
                    </a:p>
                    <a:p>
                      <a:pPr marL="0" lvl="1" indent="0">
                        <a:buFont typeface="+mj-lt"/>
                        <a:buNone/>
                      </a:pPr>
                      <a:endParaRPr lang="en-US" sz="800" dirty="0">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US" sz="1400" b="1">
                          <a:latin typeface="Arial" panose="020B0604020202020204" pitchFamily="34" charset="0"/>
                          <a:cs typeface="Arial" panose="020B0604020202020204" pitchFamily="34" charset="0"/>
                        </a:rPr>
                        <a:t>November 18, 2024</a:t>
                      </a:r>
                    </a:p>
                  </a:txBody>
                  <a:tcPr/>
                </a:tc>
                <a:extLst>
                  <a:ext uri="{0D108BD9-81ED-4DB2-BD59-A6C34878D82A}">
                    <a16:rowId xmlns:a16="http://schemas.microsoft.com/office/drawing/2014/main" val="4221314261"/>
                  </a:ext>
                </a:extLst>
              </a:tr>
              <a:tr h="695067">
                <a:tc>
                  <a:txBody>
                    <a:bodyPr/>
                    <a:lstStyle/>
                    <a:p>
                      <a:pPr>
                        <a:spcAft>
                          <a:spcPts val="600"/>
                        </a:spcAft>
                      </a:pPr>
                      <a:r>
                        <a:rPr lang="en-US" sz="1400" b="1" dirty="0">
                          <a:latin typeface="Arial" panose="020B0604020202020204" pitchFamily="34" charset="0"/>
                          <a:cs typeface="Arial" panose="020B0604020202020204" pitchFamily="34" charset="0"/>
                        </a:rPr>
                        <a:t>Discussion of Final Report</a:t>
                      </a:r>
                    </a:p>
                    <a:p>
                      <a:pPr marL="285750" indent="-285750">
                        <a:spcAft>
                          <a:spcPts val="0"/>
                        </a:spcAft>
                        <a:buFont typeface="Arial" panose="020B0604020202020204" pitchFamily="34" charset="0"/>
                        <a:buChar char="•"/>
                      </a:pPr>
                      <a:r>
                        <a:rPr lang="en-US" sz="1400" dirty="0">
                          <a:latin typeface="Arial" panose="020B0604020202020204" pitchFamily="34" charset="0"/>
                          <a:cs typeface="Arial" panose="020B0604020202020204" pitchFamily="34" charset="0"/>
                        </a:rPr>
                        <a:t>Input on draft of 988 Commission 2024 – 2025 Annual Report</a:t>
                      </a:r>
                    </a:p>
                  </a:txBody>
                  <a:tcPr/>
                </a:tc>
                <a:tc>
                  <a:txBody>
                    <a:bodyPr/>
                    <a:lstStyle/>
                    <a:p>
                      <a:r>
                        <a:rPr lang="en-US" sz="1400" b="1" dirty="0">
                          <a:latin typeface="Arial" panose="020B0604020202020204" pitchFamily="34" charset="0"/>
                          <a:cs typeface="Arial" panose="020B0604020202020204" pitchFamily="34" charset="0"/>
                        </a:rPr>
                        <a:t>January 27, 2025</a:t>
                      </a:r>
                    </a:p>
                  </a:txBody>
                  <a:tcPr/>
                </a:tc>
                <a:extLst>
                  <a:ext uri="{0D108BD9-81ED-4DB2-BD59-A6C34878D82A}">
                    <a16:rowId xmlns:a16="http://schemas.microsoft.com/office/drawing/2014/main" val="3566675727"/>
                  </a:ext>
                </a:extLst>
              </a:tr>
            </a:tbl>
          </a:graphicData>
        </a:graphic>
      </p:graphicFrame>
      <p:sp>
        <p:nvSpPr>
          <p:cNvPr id="4" name="Slide Number Placeholder 3">
            <a:extLst>
              <a:ext uri="{FF2B5EF4-FFF2-40B4-BE49-F238E27FC236}">
                <a16:creationId xmlns:a16="http://schemas.microsoft.com/office/drawing/2014/main" id="{2A5EDBF4-A65F-6F48-9678-B5D387CD6DB0}"/>
              </a:ext>
            </a:extLst>
          </p:cNvPr>
          <p:cNvSpPr>
            <a:spLocks noGrp="1"/>
          </p:cNvSpPr>
          <p:nvPr>
            <p:ph type="sldNum" sz="quarter" idx="10"/>
          </p:nvPr>
        </p:nvSpPr>
        <p:spPr/>
        <p:txBody>
          <a:bodyPr/>
          <a:lstStyle/>
          <a:p>
            <a:fld id="{035FF39A-D20A-42AE-AFD4-F3FEF33B0E20}" type="slidenum">
              <a:rPr lang="en-US" altLang="en-US" smtClean="0"/>
              <a:pPr/>
              <a:t>16</a:t>
            </a:fld>
            <a:r>
              <a:rPr lang="en-US" altLang="en-US"/>
              <a:t> </a:t>
            </a:r>
          </a:p>
        </p:txBody>
      </p:sp>
      <p:sp>
        <p:nvSpPr>
          <p:cNvPr id="3" name="TextBox 2">
            <a:extLst>
              <a:ext uri="{FF2B5EF4-FFF2-40B4-BE49-F238E27FC236}">
                <a16:creationId xmlns:a16="http://schemas.microsoft.com/office/drawing/2014/main" id="{A8057A53-BA27-1113-7D3D-1D2002F5328A}"/>
              </a:ext>
            </a:extLst>
          </p:cNvPr>
          <p:cNvSpPr txBox="1"/>
          <p:nvPr/>
        </p:nvSpPr>
        <p:spPr bwMode="auto">
          <a:xfrm>
            <a:off x="496252" y="6217919"/>
            <a:ext cx="8117968" cy="410715"/>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rtlCol="0" anchor="ctr" anchorCtr="0" compatLnSpc="1">
            <a:prstTxWarp prst="textNoShape">
              <a:avLst/>
            </a:prstTxWarp>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All meeting materials can be found on the 988 Commission website: </a:t>
            </a: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3"/>
              </a:rPr>
              <a:t>988 Commission | Mass.gov</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58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C974-3356-2DDF-ED76-65C6218EDA9A}"/>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F6E1BB3-746C-63ED-D25F-20E9D8460B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5" name="Object 4" hidden="1">
                        <a:extLst>
                          <a:ext uri="{FF2B5EF4-FFF2-40B4-BE49-F238E27FC236}">
                            <a16:creationId xmlns:a16="http://schemas.microsoft.com/office/drawing/2014/main" id="{8F6E1BB3-746C-63ED-D25F-20E9D8460B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1121C5-B145-9BCB-89B3-7688612826D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7C2EFBE8-B5A8-F7FD-B69B-BA3D98354E80}"/>
              </a:ext>
            </a:extLst>
          </p:cNvPr>
          <p:cNvSpPr txBox="1">
            <a:spLocks/>
          </p:cNvSpPr>
          <p:nvPr/>
        </p:nvSpPr>
        <p:spPr>
          <a:xfrm>
            <a:off x="326136" y="1064478"/>
            <a:ext cx="8610600" cy="406265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dirty="0">
                <a:latin typeface="Arial"/>
                <a:ea typeface="Calibri" panose="020F0502020204030204" pitchFamily="34" charset="0"/>
                <a:cs typeface="Arial"/>
              </a:rPr>
              <a:t>At the 988 Commission meeting on November 18, 2024, the group voted on the recommendations in full:</a:t>
            </a: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p:txBody>
      </p:sp>
      <p:sp>
        <p:nvSpPr>
          <p:cNvPr id="2" name="Title 1">
            <a:extLst>
              <a:ext uri="{FF2B5EF4-FFF2-40B4-BE49-F238E27FC236}">
                <a16:creationId xmlns:a16="http://schemas.microsoft.com/office/drawing/2014/main" id="{4A285ABF-C631-E01F-3689-970382A20174}"/>
              </a:ext>
            </a:extLst>
          </p:cNvPr>
          <p:cNvSpPr>
            <a:spLocks noGrp="1"/>
          </p:cNvSpPr>
          <p:nvPr>
            <p:ph type="title"/>
          </p:nvPr>
        </p:nvSpPr>
        <p:spPr>
          <a:xfrm>
            <a:off x="173736" y="218694"/>
            <a:ext cx="8763000" cy="292388"/>
          </a:xfrm>
        </p:spPr>
        <p:txBody>
          <a:bodyPr/>
          <a:lstStyle/>
          <a:p>
            <a:r>
              <a:rPr lang="en-US" dirty="0">
                <a:latin typeface="Arial"/>
                <a:cs typeface="Arial"/>
              </a:rPr>
              <a:t>Commission Recommendations </a:t>
            </a:r>
            <a:endParaRPr lang="en-US" dirty="0">
              <a:highlight>
                <a:srgbClr val="FFFF00"/>
              </a:highlight>
            </a:endParaRPr>
          </a:p>
        </p:txBody>
      </p:sp>
      <p:graphicFrame>
        <p:nvGraphicFramePr>
          <p:cNvPr id="7" name="Table 7">
            <a:extLst>
              <a:ext uri="{FF2B5EF4-FFF2-40B4-BE49-F238E27FC236}">
                <a16:creationId xmlns:a16="http://schemas.microsoft.com/office/drawing/2014/main" id="{0684BB79-7D63-8287-8AD7-8ECB8E00CC90}"/>
              </a:ext>
            </a:extLst>
          </p:cNvPr>
          <p:cNvGraphicFramePr>
            <a:graphicFrameLocks noGrp="1"/>
          </p:cNvGraphicFramePr>
          <p:nvPr>
            <p:extLst>
              <p:ext uri="{D42A27DB-BD31-4B8C-83A1-F6EECF244321}">
                <p14:modId xmlns:p14="http://schemas.microsoft.com/office/powerpoint/2010/main" val="771436345"/>
              </p:ext>
            </p:extLst>
          </p:nvPr>
        </p:nvGraphicFramePr>
        <p:xfrm>
          <a:off x="763143" y="1639204"/>
          <a:ext cx="7584185" cy="3033379"/>
        </p:xfrm>
        <a:graphic>
          <a:graphicData uri="http://schemas.openxmlformats.org/drawingml/2006/table">
            <a:tbl>
              <a:tblPr firstRow="1" bandRow="1">
                <a:tableStyleId>{00A15C55-8517-42AA-B614-E9B94910E393}</a:tableStyleId>
              </a:tblPr>
              <a:tblGrid>
                <a:gridCol w="3397377">
                  <a:extLst>
                    <a:ext uri="{9D8B030D-6E8A-4147-A177-3AD203B41FA5}">
                      <a16:colId xmlns:a16="http://schemas.microsoft.com/office/drawing/2014/main" val="2541860515"/>
                    </a:ext>
                  </a:extLst>
                </a:gridCol>
                <a:gridCol w="962607">
                  <a:extLst>
                    <a:ext uri="{9D8B030D-6E8A-4147-A177-3AD203B41FA5}">
                      <a16:colId xmlns:a16="http://schemas.microsoft.com/office/drawing/2014/main" val="99313074"/>
                    </a:ext>
                  </a:extLst>
                </a:gridCol>
                <a:gridCol w="1145406">
                  <a:extLst>
                    <a:ext uri="{9D8B030D-6E8A-4147-A177-3AD203B41FA5}">
                      <a16:colId xmlns:a16="http://schemas.microsoft.com/office/drawing/2014/main" val="264408978"/>
                    </a:ext>
                  </a:extLst>
                </a:gridCol>
                <a:gridCol w="1174282">
                  <a:extLst>
                    <a:ext uri="{9D8B030D-6E8A-4147-A177-3AD203B41FA5}">
                      <a16:colId xmlns:a16="http://schemas.microsoft.com/office/drawing/2014/main" val="3797732347"/>
                    </a:ext>
                  </a:extLst>
                </a:gridCol>
                <a:gridCol w="904513">
                  <a:extLst>
                    <a:ext uri="{9D8B030D-6E8A-4147-A177-3AD203B41FA5}">
                      <a16:colId xmlns:a16="http://schemas.microsoft.com/office/drawing/2014/main" val="2469694346"/>
                    </a:ext>
                  </a:extLst>
                </a:gridCol>
              </a:tblGrid>
              <a:tr h="341589">
                <a:tc>
                  <a:txBody>
                    <a:bodyPr/>
                    <a:lstStyle/>
                    <a:p>
                      <a:pPr algn="ctr"/>
                      <a:r>
                        <a:rPr lang="en-US" sz="1400">
                          <a:solidFill>
                            <a:schemeClr val="bg1"/>
                          </a:solidFill>
                          <a:latin typeface="Arial" panose="020B0604020202020204" pitchFamily="34" charset="0"/>
                          <a:cs typeface="Arial" panose="020B0604020202020204" pitchFamily="34" charset="0"/>
                        </a:rPr>
                        <a:t>Recommendation One</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In favor</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Opposed</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Abstained</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Absent</a:t>
                      </a:r>
                    </a:p>
                  </a:txBody>
                  <a:tcPr/>
                </a:tc>
                <a:extLst>
                  <a:ext uri="{0D108BD9-81ED-4DB2-BD59-A6C34878D82A}">
                    <a16:rowId xmlns:a16="http://schemas.microsoft.com/office/drawing/2014/main" val="1643433828"/>
                  </a:ext>
                </a:extLst>
              </a:tr>
              <a:tr h="2691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Draft a statute establishing a reasonable user fee amount for all phones within the commonwealth. Funding would be deposited into a trust fund designated specifically for 988 services and only to be used for 988 centers for phone, text, chat services or other 988 related services. The Department of Public Health will be responsible for maintaining and distributing funds. </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Arial" panose="020B0604020202020204" pitchFamily="34" charset="0"/>
                          <a:ea typeface="+mn-ea"/>
                          <a:cs typeface="Arial" panose="020B0604020202020204" pitchFamily="34" charset="0"/>
                        </a:rPr>
                        <a:t>14</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1</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1</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rPr>
                        <a:t>6</a:t>
                      </a:r>
                    </a:p>
                  </a:txBody>
                  <a:tcPr anchor="ctr">
                    <a:solidFill>
                      <a:schemeClr val="accent6">
                        <a:lumMod val="20000"/>
                        <a:lumOff val="80000"/>
                      </a:schemeClr>
                    </a:solidFill>
                  </a:tcPr>
                </a:tc>
                <a:extLst>
                  <a:ext uri="{0D108BD9-81ED-4DB2-BD59-A6C34878D82A}">
                    <a16:rowId xmlns:a16="http://schemas.microsoft.com/office/drawing/2014/main" val="407382622"/>
                  </a:ext>
                </a:extLst>
              </a:tr>
            </a:tbl>
          </a:graphicData>
        </a:graphic>
      </p:graphicFrame>
      <p:sp>
        <p:nvSpPr>
          <p:cNvPr id="6" name="TextBox 5">
            <a:extLst>
              <a:ext uri="{FF2B5EF4-FFF2-40B4-BE49-F238E27FC236}">
                <a16:creationId xmlns:a16="http://schemas.microsoft.com/office/drawing/2014/main" id="{0532898F-EAB0-118C-5FD6-0B768139B066}"/>
              </a:ext>
            </a:extLst>
          </p:cNvPr>
          <p:cNvSpPr txBox="1"/>
          <p:nvPr/>
        </p:nvSpPr>
        <p:spPr bwMode="auto">
          <a:xfrm>
            <a:off x="1299896" y="5496497"/>
            <a:ext cx="6152322" cy="410715"/>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rtlCol="0" anchor="ctr" anchorCtr="0" compatLnSpc="1">
            <a:prstTxWarp prst="textNoShape">
              <a:avLst/>
            </a:prstTxWarp>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Recommendation One Passed</a:t>
            </a:r>
          </a:p>
        </p:txBody>
      </p:sp>
    </p:spTree>
    <p:extLst>
      <p:ext uri="{BB962C8B-B14F-4D97-AF65-F5344CB8AC3E}">
        <p14:creationId xmlns:p14="http://schemas.microsoft.com/office/powerpoint/2010/main" val="1961829800"/>
      </p:ext>
    </p:extLst>
  </p:cSld>
  <p:clrMapOvr>
    <a:masterClrMapping/>
  </p:clrMapOvr>
  <p:extLst>
    <p:ext uri="{6950BFC3-D8DA-4A85-94F7-54DA5524770B}">
      <p188:commentRel xmlns:p188="http://schemas.microsoft.com/office/powerpoint/2018/8/main" r:id="rId5"/>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3BBA8-F12B-0AA6-408C-701AF8DD5BFF}"/>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27B4A2E-72F4-0EC9-DE61-C44D2A65EE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5" name="Object 4" hidden="1">
                        <a:extLst>
                          <a:ext uri="{FF2B5EF4-FFF2-40B4-BE49-F238E27FC236}">
                            <a16:creationId xmlns:a16="http://schemas.microsoft.com/office/drawing/2014/main" id="{027B4A2E-72F4-0EC9-DE61-C44D2A65EE0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7FD81CA-8AF6-B69C-007A-985521269B4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A6AC5F4F-4E95-B68F-DDB3-4064338E5FCF}"/>
              </a:ext>
            </a:extLst>
          </p:cNvPr>
          <p:cNvSpPr txBox="1">
            <a:spLocks/>
          </p:cNvSpPr>
          <p:nvPr/>
        </p:nvSpPr>
        <p:spPr>
          <a:xfrm>
            <a:off x="326136" y="1064478"/>
            <a:ext cx="8610600" cy="406265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dirty="0">
                <a:latin typeface="Arial"/>
                <a:ea typeface="Calibri" panose="020F0502020204030204" pitchFamily="34" charset="0"/>
                <a:cs typeface="Arial"/>
              </a:rPr>
              <a:t>At the 988 Commission meeting on November 18, 2024, the group voted on the recommendations in full:</a:t>
            </a: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p:txBody>
      </p:sp>
      <p:sp>
        <p:nvSpPr>
          <p:cNvPr id="2" name="Title 1">
            <a:extLst>
              <a:ext uri="{FF2B5EF4-FFF2-40B4-BE49-F238E27FC236}">
                <a16:creationId xmlns:a16="http://schemas.microsoft.com/office/drawing/2014/main" id="{13E83376-C224-733D-8567-880A0E060A11}"/>
              </a:ext>
            </a:extLst>
          </p:cNvPr>
          <p:cNvSpPr>
            <a:spLocks noGrp="1"/>
          </p:cNvSpPr>
          <p:nvPr>
            <p:ph type="title"/>
          </p:nvPr>
        </p:nvSpPr>
        <p:spPr>
          <a:xfrm>
            <a:off x="173736" y="218694"/>
            <a:ext cx="8763000" cy="292388"/>
          </a:xfrm>
        </p:spPr>
        <p:txBody>
          <a:bodyPr/>
          <a:lstStyle/>
          <a:p>
            <a:r>
              <a:rPr lang="en-US" dirty="0">
                <a:latin typeface="Arial"/>
                <a:cs typeface="Arial"/>
              </a:rPr>
              <a:t>Commission Recommendations </a:t>
            </a:r>
            <a:endParaRPr lang="en-US" dirty="0">
              <a:highlight>
                <a:srgbClr val="FFFF00"/>
              </a:highlight>
            </a:endParaRPr>
          </a:p>
        </p:txBody>
      </p:sp>
      <p:graphicFrame>
        <p:nvGraphicFramePr>
          <p:cNvPr id="7" name="Table 7">
            <a:extLst>
              <a:ext uri="{FF2B5EF4-FFF2-40B4-BE49-F238E27FC236}">
                <a16:creationId xmlns:a16="http://schemas.microsoft.com/office/drawing/2014/main" id="{B22EEEF5-EAD6-035C-C023-066EB4356400}"/>
              </a:ext>
            </a:extLst>
          </p:cNvPr>
          <p:cNvGraphicFramePr>
            <a:graphicFrameLocks noGrp="1"/>
          </p:cNvGraphicFramePr>
          <p:nvPr>
            <p:extLst>
              <p:ext uri="{D42A27DB-BD31-4B8C-83A1-F6EECF244321}">
                <p14:modId xmlns:p14="http://schemas.microsoft.com/office/powerpoint/2010/main" val="3931249475"/>
              </p:ext>
            </p:extLst>
          </p:nvPr>
        </p:nvGraphicFramePr>
        <p:xfrm>
          <a:off x="763143" y="1639205"/>
          <a:ext cx="7584185" cy="2420731"/>
        </p:xfrm>
        <a:graphic>
          <a:graphicData uri="http://schemas.openxmlformats.org/drawingml/2006/table">
            <a:tbl>
              <a:tblPr firstRow="1" bandRow="1">
                <a:tableStyleId>{00A15C55-8517-42AA-B614-E9B94910E393}</a:tableStyleId>
              </a:tblPr>
              <a:tblGrid>
                <a:gridCol w="3406521">
                  <a:extLst>
                    <a:ext uri="{9D8B030D-6E8A-4147-A177-3AD203B41FA5}">
                      <a16:colId xmlns:a16="http://schemas.microsoft.com/office/drawing/2014/main" val="2541860515"/>
                    </a:ext>
                  </a:extLst>
                </a:gridCol>
                <a:gridCol w="953463">
                  <a:extLst>
                    <a:ext uri="{9D8B030D-6E8A-4147-A177-3AD203B41FA5}">
                      <a16:colId xmlns:a16="http://schemas.microsoft.com/office/drawing/2014/main" val="99313074"/>
                    </a:ext>
                  </a:extLst>
                </a:gridCol>
                <a:gridCol w="1145406">
                  <a:extLst>
                    <a:ext uri="{9D8B030D-6E8A-4147-A177-3AD203B41FA5}">
                      <a16:colId xmlns:a16="http://schemas.microsoft.com/office/drawing/2014/main" val="264408978"/>
                    </a:ext>
                  </a:extLst>
                </a:gridCol>
                <a:gridCol w="1174282">
                  <a:extLst>
                    <a:ext uri="{9D8B030D-6E8A-4147-A177-3AD203B41FA5}">
                      <a16:colId xmlns:a16="http://schemas.microsoft.com/office/drawing/2014/main" val="3797732347"/>
                    </a:ext>
                  </a:extLst>
                </a:gridCol>
                <a:gridCol w="904513">
                  <a:extLst>
                    <a:ext uri="{9D8B030D-6E8A-4147-A177-3AD203B41FA5}">
                      <a16:colId xmlns:a16="http://schemas.microsoft.com/office/drawing/2014/main" val="2469694346"/>
                    </a:ext>
                  </a:extLst>
                </a:gridCol>
              </a:tblGrid>
              <a:tr h="319593">
                <a:tc>
                  <a:txBody>
                    <a:bodyPr/>
                    <a:lstStyle/>
                    <a:p>
                      <a:pPr algn="ctr"/>
                      <a:r>
                        <a:rPr lang="en-US" sz="1400" dirty="0">
                          <a:solidFill>
                            <a:schemeClr val="bg1"/>
                          </a:solidFill>
                          <a:latin typeface="Arial" panose="020B0604020202020204" pitchFamily="34" charset="0"/>
                          <a:cs typeface="Arial" panose="020B0604020202020204" pitchFamily="34" charset="0"/>
                        </a:rPr>
                        <a:t>Recommendation Two</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In favor</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Opposed</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Abstained</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Absent</a:t>
                      </a:r>
                    </a:p>
                  </a:txBody>
                  <a:tcPr/>
                </a:tc>
                <a:extLst>
                  <a:ext uri="{0D108BD9-81ED-4DB2-BD59-A6C34878D82A}">
                    <a16:rowId xmlns:a16="http://schemas.microsoft.com/office/drawing/2014/main" val="1643433828"/>
                  </a:ext>
                </a:extLst>
              </a:tr>
              <a:tr h="2085451">
                <a:tc>
                  <a:txBody>
                    <a:bodyPr/>
                    <a:lstStyle/>
                    <a:p>
                      <a:pPr marL="0" lvl="1" indent="0">
                        <a:buFont typeface="+mj-lt"/>
                        <a:buNone/>
                      </a:pPr>
                      <a:r>
                        <a:rPr lang="en-US" sz="1400" dirty="0">
                          <a:latin typeface="Arial" panose="020B0604020202020204" pitchFamily="34" charset="0"/>
                          <a:cs typeface="Arial" panose="020B0604020202020204" pitchFamily="34" charset="0"/>
                        </a:rPr>
                        <a:t>Establish a designated appropriation line within the DPH Suicide Prevention Program to maintain and distribute funds for 988 centers and services. DPH will evaluate said appropriation each year to anticipate further growth of funding based on increase of service to the line.</a:t>
                      </a:r>
                    </a:p>
                  </a:txBody>
                  <a:tcPr anchor="ctr">
                    <a:solidFill>
                      <a:schemeClr val="accent6">
                        <a:lumMod val="20000"/>
                        <a:lumOff val="80000"/>
                      </a:schemeClr>
                    </a:solidFill>
                  </a:tcPr>
                </a:tc>
                <a:tc>
                  <a:txBody>
                    <a:bodyPr/>
                    <a:lstStyle/>
                    <a:p>
                      <a:pPr algn="ctr"/>
                      <a:r>
                        <a:rPr lang="en-US" sz="1400">
                          <a:solidFill>
                            <a:schemeClr val="tx1"/>
                          </a:solidFill>
                          <a:latin typeface="Arial" panose="020B0604020202020204" pitchFamily="34" charset="0"/>
                          <a:cs typeface="Arial" panose="020B0604020202020204" pitchFamily="34" charset="0"/>
                        </a:rPr>
                        <a:t>11</a:t>
                      </a:r>
                    </a:p>
                  </a:txBody>
                  <a:tcPr anchor="ctr">
                    <a:solidFill>
                      <a:schemeClr val="accent6">
                        <a:lumMod val="20000"/>
                        <a:lumOff val="80000"/>
                      </a:schemeClr>
                    </a:solidFill>
                  </a:tcPr>
                </a:tc>
                <a:tc>
                  <a:txBody>
                    <a:bodyPr/>
                    <a:lstStyle/>
                    <a:p>
                      <a:pPr algn="ctr"/>
                      <a:r>
                        <a:rPr lang="en-US" sz="1400">
                          <a:latin typeface="Arial" panose="020B0604020202020204" pitchFamily="34" charset="0"/>
                          <a:cs typeface="Arial" panose="020B0604020202020204" pitchFamily="34" charset="0"/>
                        </a:rPr>
                        <a:t>5</a:t>
                      </a:r>
                    </a:p>
                  </a:txBody>
                  <a:tcPr anchor="ctr">
                    <a:solidFill>
                      <a:schemeClr val="accent6">
                        <a:lumMod val="20000"/>
                        <a:lumOff val="80000"/>
                      </a:schemeClr>
                    </a:solidFill>
                  </a:tcPr>
                </a:tc>
                <a:tc>
                  <a:txBody>
                    <a:bodyPr/>
                    <a:lstStyle/>
                    <a:p>
                      <a:pPr algn="ctr"/>
                      <a:r>
                        <a:rPr lang="en-US" sz="1400">
                          <a:latin typeface="Arial" panose="020B0604020202020204" pitchFamily="34" charset="0"/>
                          <a:cs typeface="Arial" panose="020B0604020202020204" pitchFamily="34" charset="0"/>
                        </a:rPr>
                        <a:t>0</a:t>
                      </a:r>
                    </a:p>
                  </a:txBody>
                  <a:tcPr anchor="ctr">
                    <a:solidFill>
                      <a:schemeClr val="accent6">
                        <a:lumMod val="20000"/>
                        <a:lumOff val="80000"/>
                      </a:schemeClr>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6</a:t>
                      </a:r>
                    </a:p>
                  </a:txBody>
                  <a:tcPr anchor="ctr">
                    <a:solidFill>
                      <a:schemeClr val="accent6">
                        <a:lumMod val="20000"/>
                        <a:lumOff val="80000"/>
                      </a:schemeClr>
                    </a:solidFill>
                  </a:tcPr>
                </a:tc>
                <a:extLst>
                  <a:ext uri="{0D108BD9-81ED-4DB2-BD59-A6C34878D82A}">
                    <a16:rowId xmlns:a16="http://schemas.microsoft.com/office/drawing/2014/main" val="407382622"/>
                  </a:ext>
                </a:extLst>
              </a:tr>
            </a:tbl>
          </a:graphicData>
        </a:graphic>
      </p:graphicFrame>
      <p:sp>
        <p:nvSpPr>
          <p:cNvPr id="6" name="TextBox 5">
            <a:extLst>
              <a:ext uri="{FF2B5EF4-FFF2-40B4-BE49-F238E27FC236}">
                <a16:creationId xmlns:a16="http://schemas.microsoft.com/office/drawing/2014/main" id="{7D937204-663E-4647-2695-E0391EFF3AF6}"/>
              </a:ext>
            </a:extLst>
          </p:cNvPr>
          <p:cNvSpPr txBox="1"/>
          <p:nvPr/>
        </p:nvSpPr>
        <p:spPr bwMode="auto">
          <a:xfrm>
            <a:off x="1679713" y="5588164"/>
            <a:ext cx="6152322" cy="410715"/>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rtlCol="0" anchor="ctr" anchorCtr="0" compatLnSpc="1">
            <a:prstTxWarp prst="textNoShape">
              <a:avLst/>
            </a:prstTxWarp>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Recommendation Two Passed</a:t>
            </a:r>
          </a:p>
        </p:txBody>
      </p:sp>
    </p:spTree>
    <p:extLst>
      <p:ext uri="{BB962C8B-B14F-4D97-AF65-F5344CB8AC3E}">
        <p14:creationId xmlns:p14="http://schemas.microsoft.com/office/powerpoint/2010/main" val="825956291"/>
      </p:ext>
    </p:extLst>
  </p:cSld>
  <p:clrMapOvr>
    <a:masterClrMapping/>
  </p:clrMapOvr>
  <p:extLst>
    <p:ext uri="{6950BFC3-D8DA-4A85-94F7-54DA5524770B}">
      <p188:commentRel xmlns:p188="http://schemas.microsoft.com/office/powerpoint/2018/8/main" r:id="rId5"/>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40056-99FD-EF44-C8A9-7B43D19F2669}"/>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DB5154-BCDF-9252-F28F-919286A285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B3DB5154-BCDF-9252-F28F-919286A285E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033A63E-6373-5B55-63C5-DA3A2FA2CFA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67194056-3C23-23AC-7665-DE86B4943A07}"/>
              </a:ext>
            </a:extLst>
          </p:cNvPr>
          <p:cNvSpPr txBox="1">
            <a:spLocks/>
          </p:cNvSpPr>
          <p:nvPr/>
        </p:nvSpPr>
        <p:spPr>
          <a:xfrm>
            <a:off x="326136" y="1064478"/>
            <a:ext cx="8610600" cy="406265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dirty="0">
                <a:latin typeface="Arial"/>
                <a:ea typeface="Calibri" panose="020F0502020204030204" pitchFamily="34" charset="0"/>
                <a:cs typeface="Arial"/>
              </a:rPr>
              <a:t>At the 988 Commission meeting on November 18, 2024, the group voted on the recommendations in full:</a:t>
            </a: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p:txBody>
      </p:sp>
      <p:sp>
        <p:nvSpPr>
          <p:cNvPr id="2" name="Title 1">
            <a:extLst>
              <a:ext uri="{FF2B5EF4-FFF2-40B4-BE49-F238E27FC236}">
                <a16:creationId xmlns:a16="http://schemas.microsoft.com/office/drawing/2014/main" id="{1658BF45-5D4E-BB20-DE13-1E8B454B51E3}"/>
              </a:ext>
            </a:extLst>
          </p:cNvPr>
          <p:cNvSpPr>
            <a:spLocks noGrp="1"/>
          </p:cNvSpPr>
          <p:nvPr>
            <p:ph type="title"/>
          </p:nvPr>
        </p:nvSpPr>
        <p:spPr>
          <a:xfrm>
            <a:off x="173736" y="218694"/>
            <a:ext cx="8763000" cy="292388"/>
          </a:xfrm>
        </p:spPr>
        <p:txBody>
          <a:bodyPr/>
          <a:lstStyle/>
          <a:p>
            <a:r>
              <a:rPr lang="en-US" dirty="0">
                <a:latin typeface="Arial"/>
                <a:cs typeface="Arial"/>
              </a:rPr>
              <a:t>Commission Recommendations </a:t>
            </a:r>
            <a:endParaRPr lang="en-US" dirty="0">
              <a:highlight>
                <a:srgbClr val="FFFF00"/>
              </a:highlight>
            </a:endParaRPr>
          </a:p>
        </p:txBody>
      </p:sp>
      <p:graphicFrame>
        <p:nvGraphicFramePr>
          <p:cNvPr id="7" name="Table 7">
            <a:extLst>
              <a:ext uri="{FF2B5EF4-FFF2-40B4-BE49-F238E27FC236}">
                <a16:creationId xmlns:a16="http://schemas.microsoft.com/office/drawing/2014/main" id="{C75E51CF-17C2-D877-32B0-171325672D96}"/>
              </a:ext>
            </a:extLst>
          </p:cNvPr>
          <p:cNvGraphicFramePr>
            <a:graphicFrameLocks noGrp="1"/>
          </p:cNvGraphicFramePr>
          <p:nvPr>
            <p:extLst>
              <p:ext uri="{D42A27DB-BD31-4B8C-83A1-F6EECF244321}">
                <p14:modId xmlns:p14="http://schemas.microsoft.com/office/powerpoint/2010/main" val="3225024641"/>
              </p:ext>
            </p:extLst>
          </p:nvPr>
        </p:nvGraphicFramePr>
        <p:xfrm>
          <a:off x="763143" y="1639205"/>
          <a:ext cx="7584185" cy="2186625"/>
        </p:xfrm>
        <a:graphic>
          <a:graphicData uri="http://schemas.openxmlformats.org/drawingml/2006/table">
            <a:tbl>
              <a:tblPr firstRow="1" bandRow="1">
                <a:tableStyleId>{00A15C55-8517-42AA-B614-E9B94910E393}</a:tableStyleId>
              </a:tblPr>
              <a:tblGrid>
                <a:gridCol w="3397377">
                  <a:extLst>
                    <a:ext uri="{9D8B030D-6E8A-4147-A177-3AD203B41FA5}">
                      <a16:colId xmlns:a16="http://schemas.microsoft.com/office/drawing/2014/main" val="2541860515"/>
                    </a:ext>
                  </a:extLst>
                </a:gridCol>
                <a:gridCol w="962607">
                  <a:extLst>
                    <a:ext uri="{9D8B030D-6E8A-4147-A177-3AD203B41FA5}">
                      <a16:colId xmlns:a16="http://schemas.microsoft.com/office/drawing/2014/main" val="99313074"/>
                    </a:ext>
                  </a:extLst>
                </a:gridCol>
                <a:gridCol w="1145406">
                  <a:extLst>
                    <a:ext uri="{9D8B030D-6E8A-4147-A177-3AD203B41FA5}">
                      <a16:colId xmlns:a16="http://schemas.microsoft.com/office/drawing/2014/main" val="264408978"/>
                    </a:ext>
                  </a:extLst>
                </a:gridCol>
                <a:gridCol w="1174282">
                  <a:extLst>
                    <a:ext uri="{9D8B030D-6E8A-4147-A177-3AD203B41FA5}">
                      <a16:colId xmlns:a16="http://schemas.microsoft.com/office/drawing/2014/main" val="3797732347"/>
                    </a:ext>
                  </a:extLst>
                </a:gridCol>
                <a:gridCol w="904513">
                  <a:extLst>
                    <a:ext uri="{9D8B030D-6E8A-4147-A177-3AD203B41FA5}">
                      <a16:colId xmlns:a16="http://schemas.microsoft.com/office/drawing/2014/main" val="2469694346"/>
                    </a:ext>
                  </a:extLst>
                </a:gridCol>
              </a:tblGrid>
              <a:tr h="322498">
                <a:tc>
                  <a:txBody>
                    <a:bodyPr/>
                    <a:lstStyle/>
                    <a:p>
                      <a:pPr algn="ctr"/>
                      <a:r>
                        <a:rPr lang="en-US" sz="1400">
                          <a:solidFill>
                            <a:schemeClr val="bg1"/>
                          </a:solidFill>
                          <a:latin typeface="Arial" panose="020B0604020202020204" pitchFamily="34" charset="0"/>
                          <a:cs typeface="Arial" panose="020B0604020202020204" pitchFamily="34" charset="0"/>
                        </a:rPr>
                        <a:t>Recommendation Three</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In favor</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Opposed</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Abstained</a:t>
                      </a:r>
                    </a:p>
                  </a:txBody>
                  <a:tcPr/>
                </a:tc>
                <a:tc>
                  <a:txBody>
                    <a:bodyPr/>
                    <a:lstStyle/>
                    <a:p>
                      <a:pPr algn="ctr"/>
                      <a:r>
                        <a:rPr lang="en-US" sz="1600">
                          <a:solidFill>
                            <a:schemeClr val="bg1"/>
                          </a:solidFill>
                          <a:latin typeface="Arial" panose="020B0604020202020204" pitchFamily="34" charset="0"/>
                          <a:cs typeface="Arial" panose="020B0604020202020204" pitchFamily="34" charset="0"/>
                        </a:rPr>
                        <a:t>Absent</a:t>
                      </a:r>
                    </a:p>
                  </a:txBody>
                  <a:tcPr/>
                </a:tc>
                <a:extLst>
                  <a:ext uri="{0D108BD9-81ED-4DB2-BD59-A6C34878D82A}">
                    <a16:rowId xmlns:a16="http://schemas.microsoft.com/office/drawing/2014/main" val="1643433828"/>
                  </a:ext>
                </a:extLst>
              </a:tr>
              <a:tr h="1851345">
                <a:tc>
                  <a:txBody>
                    <a:bodyPr/>
                    <a:lstStyle/>
                    <a:p>
                      <a:pPr marL="0" lvl="1" indent="0">
                        <a:buFont typeface="+mj-lt"/>
                        <a:buNone/>
                      </a:pPr>
                      <a:r>
                        <a:rPr lang="en-US" sz="1400" dirty="0">
                          <a:latin typeface="Arial" panose="020B0604020202020204" pitchFamily="34" charset="0"/>
                          <a:ea typeface="Calibri" panose="020F0502020204030204" pitchFamily="34" charset="0"/>
                          <a:cs typeface="Arial" panose="020B0604020202020204" pitchFamily="34" charset="0"/>
                        </a:rPr>
                        <a:t>Combine funding sources between state appropriation and user fees. User fees will be deposited into a designated trust fund for this service. State appropriation will be a set funding amount with any additional funding needed to be obtained through the trust fund.</a:t>
                      </a:r>
                      <a:endParaRPr lang="en-US" sz="14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US" sz="1400">
                          <a:latin typeface="Arial" panose="020B0604020202020204" pitchFamily="34" charset="0"/>
                          <a:cs typeface="Arial" panose="020B0604020202020204" pitchFamily="34" charset="0"/>
                        </a:rPr>
                        <a:t>2</a:t>
                      </a:r>
                    </a:p>
                  </a:txBody>
                  <a:tcPr anchor="ctr">
                    <a:solidFill>
                      <a:schemeClr val="accent6">
                        <a:lumMod val="20000"/>
                        <a:lumOff val="80000"/>
                      </a:schemeClr>
                    </a:solidFill>
                  </a:tcPr>
                </a:tc>
                <a:tc>
                  <a:txBody>
                    <a:bodyPr/>
                    <a:lstStyle/>
                    <a:p>
                      <a:pPr algn="ctr"/>
                      <a:r>
                        <a:rPr lang="en-US" sz="1400">
                          <a:solidFill>
                            <a:schemeClr val="tx1"/>
                          </a:solidFill>
                          <a:latin typeface="Arial" panose="020B0604020202020204" pitchFamily="34" charset="0"/>
                          <a:cs typeface="Arial" panose="020B0604020202020204" pitchFamily="34" charset="0"/>
                        </a:rPr>
                        <a:t>13</a:t>
                      </a:r>
                    </a:p>
                  </a:txBody>
                  <a:tcPr anchor="ctr">
                    <a:solidFill>
                      <a:schemeClr val="accent6">
                        <a:lumMod val="20000"/>
                        <a:lumOff val="80000"/>
                      </a:schemeClr>
                    </a:solidFill>
                  </a:tcPr>
                </a:tc>
                <a:tc>
                  <a:txBody>
                    <a:bodyPr/>
                    <a:lstStyle/>
                    <a:p>
                      <a:pPr algn="ctr"/>
                      <a:r>
                        <a:rPr lang="en-US" sz="1400">
                          <a:latin typeface="Arial" panose="020B0604020202020204" pitchFamily="34" charset="0"/>
                          <a:cs typeface="Arial" panose="020B0604020202020204" pitchFamily="34" charset="0"/>
                        </a:rPr>
                        <a:t>1</a:t>
                      </a:r>
                    </a:p>
                  </a:txBody>
                  <a:tcPr anchor="ctr">
                    <a:solidFill>
                      <a:schemeClr val="accent6">
                        <a:lumMod val="20000"/>
                        <a:lumOff val="80000"/>
                      </a:schemeClr>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6</a:t>
                      </a:r>
                    </a:p>
                  </a:txBody>
                  <a:tcPr anchor="ctr">
                    <a:solidFill>
                      <a:schemeClr val="accent6">
                        <a:lumMod val="20000"/>
                        <a:lumOff val="80000"/>
                      </a:schemeClr>
                    </a:solidFill>
                  </a:tcPr>
                </a:tc>
                <a:extLst>
                  <a:ext uri="{0D108BD9-81ED-4DB2-BD59-A6C34878D82A}">
                    <a16:rowId xmlns:a16="http://schemas.microsoft.com/office/drawing/2014/main" val="407382622"/>
                  </a:ext>
                </a:extLst>
              </a:tr>
            </a:tbl>
          </a:graphicData>
        </a:graphic>
      </p:graphicFrame>
      <p:sp>
        <p:nvSpPr>
          <p:cNvPr id="6" name="TextBox 5">
            <a:extLst>
              <a:ext uri="{FF2B5EF4-FFF2-40B4-BE49-F238E27FC236}">
                <a16:creationId xmlns:a16="http://schemas.microsoft.com/office/drawing/2014/main" id="{4ACB37DE-A4EF-241E-A4B2-A142F794E16C}"/>
              </a:ext>
            </a:extLst>
          </p:cNvPr>
          <p:cNvSpPr txBox="1"/>
          <p:nvPr/>
        </p:nvSpPr>
        <p:spPr bwMode="auto">
          <a:xfrm>
            <a:off x="1555275" y="5572421"/>
            <a:ext cx="6152322" cy="410715"/>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rtlCol="0" anchor="ctr" anchorCtr="0" compatLnSpc="1">
            <a:prstTxWarp prst="textNoShape">
              <a:avLst/>
            </a:prstTxWarp>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Recommendation Three Did Not Pass</a:t>
            </a:r>
          </a:p>
        </p:txBody>
      </p:sp>
    </p:spTree>
    <p:extLst>
      <p:ext uri="{BB962C8B-B14F-4D97-AF65-F5344CB8AC3E}">
        <p14:creationId xmlns:p14="http://schemas.microsoft.com/office/powerpoint/2010/main" val="47145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2960"/>
              </a:buClr>
              <a:buSzTx/>
              <a:buFontTx/>
              <a:buNone/>
              <a:tabLst/>
              <a:defRPr/>
            </a:pPr>
            <a:fld id="{035FF39A-D20A-42AE-AFD4-F3FEF33B0E20}" type="slidenum">
              <a:rPr kumimoji="0" lang="en-US" altLang="en-US" sz="204"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
                  <a:srgbClr val="002960"/>
                </a:buClr>
                <a:buSzTx/>
                <a:buFontTx/>
                <a:buNone/>
                <a:tabLst/>
                <a:defRPr/>
              </a:pPr>
              <a:t>2</a:t>
            </a:fld>
            <a:r>
              <a:rPr kumimoji="0" lang="en-US" altLang="en-US" sz="204" b="0" i="0" u="none" strike="noStrike" kern="1200" cap="none" spc="0" normalizeH="0" baseline="0" noProof="0">
                <a:ln>
                  <a:noFill/>
                </a:ln>
                <a:solidFill>
                  <a:srgbClr val="FFFFFF"/>
                </a:solidFill>
                <a:effectLst/>
                <a:uLnTx/>
                <a:uFillTx/>
                <a:latin typeface="Calibri"/>
                <a:ea typeface="+mn-ea"/>
                <a:cs typeface="+mn-cs"/>
              </a:rPr>
              <a:t> </a:t>
            </a:r>
          </a:p>
        </p:txBody>
      </p:sp>
      <p:sp>
        <p:nvSpPr>
          <p:cNvPr id="3" name="Rectangle 286">
            <a:extLst>
              <a:ext uri="{FF2B5EF4-FFF2-40B4-BE49-F238E27FC236}">
                <a16:creationId xmlns:a16="http://schemas.microsoft.com/office/drawing/2014/main" id="{E67E197E-CD4C-E339-A8CD-317F18FF6565}"/>
              </a:ext>
            </a:extLst>
          </p:cNvPr>
          <p:cNvSpPr txBox="1">
            <a:spLocks noChangeArrowheads="1"/>
          </p:cNvSpPr>
          <p:nvPr/>
        </p:nvSpPr>
        <p:spPr bwMode="auto">
          <a:xfrm>
            <a:off x="762000" y="1297900"/>
            <a:ext cx="6743052" cy="34470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spcAft>
                <a:spcPts val="1200"/>
              </a:spcAft>
              <a:buClr>
                <a:srgbClr val="002960"/>
              </a:buCl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Background </a:t>
            </a:r>
          </a:p>
          <a:p>
            <a:pPr lvl="1">
              <a:spcAft>
                <a:spcPts val="1200"/>
              </a:spcAft>
              <a:buClr>
                <a:srgbClr val="002960"/>
              </a:buCl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Executive Summary </a:t>
            </a:r>
          </a:p>
          <a:p>
            <a:pPr marL="197586" marR="0" lvl="1" indent="-195966" algn="l" defTabSz="913429" rtl="0" eaLnBrk="1" fontAlgn="base" latinLnBrk="0" hangingPunct="1">
              <a:lnSpc>
                <a:spcPct val="100000"/>
              </a:lnSpc>
              <a:spcBef>
                <a:spcPct val="0"/>
              </a:spcBef>
              <a:spcAft>
                <a:spcPts val="1200"/>
              </a:spcAft>
              <a:buClr>
                <a:srgbClr val="002960"/>
              </a:buClr>
              <a:buSzPct val="125000"/>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Overview of the Development and Implementation of 988</a:t>
            </a:r>
            <a:endParaRPr kumimoji="0" lang="en-US" sz="160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97586" marR="0" lvl="1" indent="-195966" algn="l" defTabSz="913429" rtl="0" eaLnBrk="1" fontAlgn="base" latinLnBrk="0" hangingPunct="1">
              <a:lnSpc>
                <a:spcPct val="100000"/>
              </a:lnSpc>
              <a:spcBef>
                <a:spcPct val="0"/>
              </a:spcBef>
              <a:spcAft>
                <a:spcPts val="1200"/>
              </a:spcAft>
              <a:buClr>
                <a:srgbClr val="002960"/>
              </a:buClr>
              <a:buSzPct val="125000"/>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Evaluation </a:t>
            </a:r>
          </a:p>
          <a:p>
            <a:pPr marL="197586" marR="0" lvl="1" indent="-195966" algn="l" defTabSz="913429" rtl="0" eaLnBrk="1" fontAlgn="base" latinLnBrk="0" hangingPunct="1">
              <a:lnSpc>
                <a:spcPct val="100000"/>
              </a:lnSpc>
              <a:spcBef>
                <a:spcPct val="0"/>
              </a:spcBef>
              <a:spcAft>
                <a:spcPts val="1200"/>
              </a:spcAft>
              <a:buClr>
                <a:srgbClr val="002960"/>
              </a:buClr>
              <a:buSzPct val="125000"/>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Current Funding Sources </a:t>
            </a:r>
          </a:p>
          <a:p>
            <a:pPr marL="197586" marR="0" lvl="1" indent="-195966" algn="l" defTabSz="913429" rtl="0" eaLnBrk="1" fontAlgn="base" latinLnBrk="0" hangingPunct="1">
              <a:lnSpc>
                <a:spcPct val="100000"/>
              </a:lnSpc>
              <a:spcBef>
                <a:spcPct val="0"/>
              </a:spcBef>
              <a:spcAft>
                <a:spcPts val="1200"/>
              </a:spcAft>
              <a:buClr>
                <a:srgbClr val="002960"/>
              </a:buClr>
              <a:buSzPct val="125000"/>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Overview of the National Landscape and Funding Mechanisms </a:t>
            </a:r>
          </a:p>
          <a:p>
            <a:pPr marL="197586" marR="0" lvl="1" indent="-195966" algn="l" defTabSz="913429" rtl="0" eaLnBrk="1" fontAlgn="base" latinLnBrk="0" hangingPunct="1">
              <a:lnSpc>
                <a:spcPct val="100000"/>
              </a:lnSpc>
              <a:spcBef>
                <a:spcPct val="0"/>
              </a:spcBef>
              <a:spcAft>
                <a:spcPts val="1200"/>
              </a:spcAft>
              <a:buClr>
                <a:srgbClr val="002960"/>
              </a:buClr>
              <a:buSzPct val="125000"/>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Plans for 2025 </a:t>
            </a:r>
          </a:p>
          <a:p>
            <a:pPr lvl="1">
              <a:spcAft>
                <a:spcPts val="1200"/>
              </a:spcAft>
              <a:buClr>
                <a:srgbClr val="002960"/>
              </a:buClr>
              <a:defRPr/>
            </a:pPr>
            <a:r>
              <a:rPr lang="en-US" altLang="en-US" kern="0" dirty="0">
                <a:solidFill>
                  <a:srgbClr val="000000"/>
                </a:solidFill>
                <a:latin typeface="Arial" panose="020B0604020202020204" pitchFamily="34" charset="0"/>
                <a:cs typeface="Arial" panose="020B0604020202020204" pitchFamily="34" charset="0"/>
              </a:rPr>
              <a:t>Appendix: Commission 2024 Recommendations</a:t>
            </a:r>
            <a:endParaRPr lang="en-US" kern="0" dirty="0">
              <a:solidFill>
                <a:srgbClr val="000000"/>
              </a:solidFill>
              <a:latin typeface="Arial" panose="020B0604020202020204" pitchFamily="34" charset="0"/>
              <a:cs typeface="Arial" panose="020B0604020202020204" pitchFamily="34" charset="0"/>
            </a:endParaRPr>
          </a:p>
          <a:p>
            <a:pPr marL="197586" marR="0" lvl="1" indent="-195966" algn="l" defTabSz="913429" rtl="0" eaLnBrk="1" fontAlgn="base" latinLnBrk="0" hangingPunct="1">
              <a:lnSpc>
                <a:spcPct val="100000"/>
              </a:lnSpc>
              <a:spcBef>
                <a:spcPct val="0"/>
              </a:spcBef>
              <a:spcAft>
                <a:spcPts val="1200"/>
              </a:spcAft>
              <a:buClr>
                <a:srgbClr val="002960"/>
              </a:buClr>
              <a:buSzPct val="125000"/>
              <a:buFont typeface="Arial" charset="0"/>
              <a:buChar char="▪"/>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9777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7" name="Object 6">
                        <a:extLst>
                          <a:ext uri="{FF2B5EF4-FFF2-40B4-BE49-F238E27FC236}">
                            <a16:creationId xmlns:a16="http://schemas.microsoft.com/office/drawing/2014/main" id="{D1258BB7-FD13-4221-8B54-F9F6C227701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20</a:t>
            </a:fld>
            <a:r>
              <a:rPr lang="en-US" altLang="en-US"/>
              <a:t> </a:t>
            </a:r>
          </a:p>
        </p:txBody>
      </p:sp>
      <p:sp>
        <p:nvSpPr>
          <p:cNvPr id="16" name="Text Placeholder 2">
            <a:hlinkClick r:id="rId14" action="ppaction://hlinksldjump"/>
            <a:extLst>
              <a:ext uri="{FF2B5EF4-FFF2-40B4-BE49-F238E27FC236}">
                <a16:creationId xmlns:a16="http://schemas.microsoft.com/office/drawing/2014/main" id="{F6403934-2DD6-4C77-8BB9-A279A5481514}"/>
              </a:ext>
            </a:extLst>
          </p:cNvPr>
          <p:cNvSpPr>
            <a:spLocks noGrp="1"/>
          </p:cNvSpPr>
          <p:nvPr>
            <p:custDataLst>
              <p:tags r:id="rId2"/>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  </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3"/>
            </p:custDataLst>
          </p:nvPr>
        </p:nvSpPr>
        <p:spPr bwMode="gray">
          <a:xfrm>
            <a:off x="2514600" y="4622801"/>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2025</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4"/>
            </p:custDataLst>
          </p:nvPr>
        </p:nvSpPr>
        <p:spPr bwMode="gray">
          <a:xfrm>
            <a:off x="2514600" y="3557588"/>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5"/>
            </p:custDataLst>
          </p:nvPr>
        </p:nvSpPr>
        <p:spPr bwMode="gray">
          <a:xfrm>
            <a:off x="2514600" y="39131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6"/>
            </p:custDataLst>
          </p:nvPr>
        </p:nvSpPr>
        <p:spPr bwMode="gray">
          <a:xfrm>
            <a:off x="2514600" y="4268789"/>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7"/>
            </p:custDataLst>
          </p:nvPr>
        </p:nvSpPr>
        <p:spPr bwMode="gray">
          <a:xfrm>
            <a:off x="2514600" y="4979988"/>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Appendix: Commission 2024 Recommendations</a:t>
            </a:r>
            <a:endParaRPr lang="en-US"/>
          </a:p>
        </p:txBody>
      </p:sp>
      <p:sp>
        <p:nvSpPr>
          <p:cNvPr id="3" name="Text Placeholder 2">
            <a:hlinkClick r:id="rId14" action="ppaction://hlinksldjump"/>
            <a:extLst>
              <a:ext uri="{FF2B5EF4-FFF2-40B4-BE49-F238E27FC236}">
                <a16:creationId xmlns:a16="http://schemas.microsoft.com/office/drawing/2014/main" id="{186946E9-CE16-3A98-3006-6E9B4800447C}"/>
              </a:ext>
            </a:extLst>
          </p:cNvPr>
          <p:cNvSpPr>
            <a:spLocks noGrp="1"/>
          </p:cNvSpPr>
          <p:nvPr>
            <p:custDataLst>
              <p:tags r:id="rId8"/>
            </p:custDataLst>
          </p:nvPr>
        </p:nvSpPr>
        <p:spPr bwMode="gray">
          <a:xfrm>
            <a:off x="2514600" y="27193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Executive Summary </a:t>
            </a:r>
            <a:endParaRPr lang="en-US"/>
          </a:p>
        </p:txBody>
      </p:sp>
      <p:sp>
        <p:nvSpPr>
          <p:cNvPr id="5" name="Text Placeholder 2">
            <a:hlinkClick r:id="" action="ppaction://noaction"/>
            <a:extLst>
              <a:ext uri="{FF2B5EF4-FFF2-40B4-BE49-F238E27FC236}">
                <a16:creationId xmlns:a16="http://schemas.microsoft.com/office/drawing/2014/main" id="{80A39D3B-FF0F-D9BB-B15C-D2976CC5D0E7}"/>
              </a:ext>
            </a:extLst>
          </p:cNvPr>
          <p:cNvSpPr>
            <a:spLocks noGrp="1"/>
          </p:cNvSpPr>
          <p:nvPr>
            <p:custDataLst>
              <p:tags r:id="rId9"/>
            </p:custDataLst>
          </p:nvPr>
        </p:nvSpPr>
        <p:spPr bwMode="gray">
          <a:xfrm>
            <a:off x="2514600" y="3098139"/>
            <a:ext cx="4695498" cy="459449"/>
          </a:xfrm>
          <a:prstGeom prst="rect">
            <a:avLst/>
          </a:prstGeom>
          <a:solidFill>
            <a:srgbClr val="C7E0FB"/>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 988</a:t>
            </a:r>
            <a:endParaRPr lang="en-US"/>
          </a:p>
        </p:txBody>
      </p:sp>
    </p:spTree>
    <p:extLst>
      <p:ext uri="{BB962C8B-B14F-4D97-AF65-F5344CB8AC3E}">
        <p14:creationId xmlns:p14="http://schemas.microsoft.com/office/powerpoint/2010/main" val="122635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173736" y="417182"/>
            <a:ext cx="8608314" cy="64325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US"/>
              <a:t>Federal law created 988 in November 2020 as the dedicated 3-digit national number for mental health or suicidal crisis support</a:t>
            </a:r>
          </a:p>
          <a:p>
            <a:pPr lvl="2"/>
            <a:r>
              <a:rPr lang="en-US"/>
              <a:t>988 went live on July 16, 2022</a:t>
            </a:r>
          </a:p>
          <a:p>
            <a:pPr lvl="2"/>
            <a:r>
              <a:rPr lang="en-US"/>
              <a:t>This was formerly the National Suicide Prevention Line (NSPL): 1-800-273-8255</a:t>
            </a:r>
          </a:p>
          <a:p>
            <a:pPr lvl="2"/>
            <a:r>
              <a:rPr lang="en-US"/>
              <a:t>This line is overseen by the Substance Abuse and Mental Health Services Administration (SAMHSA) and administered by Vibrant Emotional Health</a:t>
            </a:r>
          </a:p>
          <a:p>
            <a:pPr lvl="2"/>
            <a:r>
              <a:rPr lang="en-US" sz="1400">
                <a:ea typeface="Times New Roman" panose="02020603050405020304" pitchFamily="18" charset="0"/>
              </a:rPr>
              <a:t>Trained Call takers offer non-judgmental, emotional suppor</a:t>
            </a:r>
            <a:r>
              <a:rPr lang="en-US">
                <a:ea typeface="Times New Roman" panose="02020603050405020304" pitchFamily="18" charset="0"/>
              </a:rPr>
              <a:t>t and</a:t>
            </a:r>
            <a:r>
              <a:rPr lang="en-US" sz="1400">
                <a:ea typeface="Times New Roman" panose="02020603050405020304" pitchFamily="18" charset="0"/>
              </a:rPr>
              <a:t> are not licensed mental health clinicians</a:t>
            </a:r>
          </a:p>
          <a:p>
            <a:pPr lvl="2"/>
            <a:r>
              <a:rPr lang="en-US"/>
              <a:t>A caller does not need to be suicidal to call this number</a:t>
            </a:r>
          </a:p>
          <a:p>
            <a:pPr lvl="1"/>
            <a:r>
              <a:rPr lang="en-US"/>
              <a:t>Only centers that are members of the 988 Lifeline can answer 988 calls</a:t>
            </a:r>
          </a:p>
          <a:p>
            <a:pPr lvl="2"/>
            <a:r>
              <a:rPr lang="en-US"/>
              <a:t>Five (5) Call Centers in Massachusetts are part of the 988 Lifeline:</a:t>
            </a:r>
          </a:p>
          <a:p>
            <a:pPr lvl="3"/>
            <a:r>
              <a:rPr lang="en-US">
                <a:effectLst/>
                <a:ea typeface="Times New Roman" panose="02020603050405020304" pitchFamily="18" charset="0"/>
              </a:rPr>
              <a:t>Call2Talk (part of United Way of </a:t>
            </a:r>
            <a:r>
              <a:rPr lang="en-US" err="1">
                <a:effectLst/>
                <a:ea typeface="Times New Roman" panose="02020603050405020304" pitchFamily="18" charset="0"/>
              </a:rPr>
              <a:t>TriCounty</a:t>
            </a:r>
            <a:r>
              <a:rPr lang="en-US">
                <a:effectLst/>
                <a:ea typeface="Times New Roman" panose="02020603050405020304" pitchFamily="18" charset="0"/>
              </a:rPr>
              <a:t>, Mass211)</a:t>
            </a:r>
          </a:p>
          <a:p>
            <a:pPr lvl="3"/>
            <a:r>
              <a:rPr lang="en-US">
                <a:effectLst/>
                <a:ea typeface="Times New Roman" panose="02020603050405020304" pitchFamily="18" charset="0"/>
              </a:rPr>
              <a:t>Samaritans of Cape Cod and the Islands</a:t>
            </a:r>
          </a:p>
          <a:p>
            <a:pPr lvl="3"/>
            <a:r>
              <a:rPr lang="en-US">
                <a:ea typeface="Times New Roman" panose="02020603050405020304" pitchFamily="18" charset="0"/>
              </a:rPr>
              <a:t>Samaritans, Inc. (Boston)</a:t>
            </a:r>
          </a:p>
          <a:p>
            <a:pPr lvl="3"/>
            <a:r>
              <a:rPr lang="en-US">
                <a:effectLst/>
                <a:ea typeface="Times New Roman" panose="02020603050405020304" pitchFamily="18" charset="0"/>
              </a:rPr>
              <a:t>Samaritans of Merrimack Valley (part of Family Services of Merrimack </a:t>
            </a:r>
            <a:r>
              <a:rPr lang="en-US">
                <a:ea typeface="Times New Roman" panose="02020603050405020304" pitchFamily="18" charset="0"/>
              </a:rPr>
              <a:t>Valley)</a:t>
            </a:r>
          </a:p>
          <a:p>
            <a:pPr lvl="3"/>
            <a:r>
              <a:rPr lang="en-US">
                <a:effectLst/>
                <a:ea typeface="Times New Roman" panose="02020603050405020304" pitchFamily="18" charset="0"/>
              </a:rPr>
              <a:t>Samaritans </a:t>
            </a:r>
            <a:r>
              <a:rPr lang="en-US" err="1">
                <a:effectLst/>
                <a:ea typeface="Times New Roman" panose="02020603050405020304" pitchFamily="18" charset="0"/>
              </a:rPr>
              <a:t>SouthCoast</a:t>
            </a:r>
            <a:endParaRPr lang="en-US"/>
          </a:p>
          <a:p>
            <a:pPr lvl="2"/>
            <a:r>
              <a:rPr lang="en-US"/>
              <a:t>Membership requires meeting accreditation and training requirements and following guidelines set forth by Vibrant</a:t>
            </a:r>
          </a:p>
          <a:p>
            <a:pPr lvl="2"/>
            <a:r>
              <a:rPr lang="en-US" sz="1400"/>
              <a:t>Centers receive calls from both 988 callers and callers using the local suicide prevention number; currently text/chat </a:t>
            </a:r>
            <a:r>
              <a:rPr lang="en-US"/>
              <a:t>is </a:t>
            </a:r>
            <a:r>
              <a:rPr lang="en-US" sz="1400"/>
              <a:t>answered by the national centers with the goal of answering all texts and chats locally.</a:t>
            </a:r>
            <a:endParaRPr lang="en-US"/>
          </a:p>
          <a:p>
            <a:pPr lvl="1"/>
            <a:r>
              <a:rPr lang="en-US"/>
              <a:t>Calls are distributed to the closest local center based on the caller’s location</a:t>
            </a:r>
            <a:endParaRPr lang="en-US" strike="sngStrike"/>
          </a:p>
          <a:p>
            <a:pPr lvl="2"/>
            <a:r>
              <a:rPr lang="en-US"/>
              <a:t>Geolocation is now</a:t>
            </a:r>
            <a:r>
              <a:rPr lang="en-US">
                <a:solidFill>
                  <a:srgbClr val="FF0000"/>
                </a:solidFill>
              </a:rPr>
              <a:t> </a:t>
            </a:r>
            <a:r>
              <a:rPr lang="en-US"/>
              <a:t>available through 988 with Verizon and T-Mobile (AT&amp;T plans to join later) which means that if a caller with a California area code is in Massachusetts when they call 988, the call will be routed to a Massachusetts call center</a:t>
            </a:r>
          </a:p>
          <a:p>
            <a:pPr lvl="1"/>
            <a:r>
              <a:rPr lang="en-US"/>
              <a:t>Functionality includes text and chat options, as well as access for the Deaf and Hard of Hearing</a:t>
            </a:r>
          </a:p>
          <a:p>
            <a:pPr lvl="2"/>
            <a:r>
              <a:rPr lang="en-US"/>
              <a:t>Videophone launched in 2024 as the primary communication and preferred option in American Sign Language (ASL)</a:t>
            </a:r>
            <a:endParaRPr lang="en-US" strike="sngStrike">
              <a:solidFill>
                <a:srgbClr val="FF0000"/>
              </a:solidFill>
            </a:endParaRPr>
          </a:p>
          <a:p>
            <a:pPr lvl="2"/>
            <a:r>
              <a:rPr lang="en-US"/>
              <a:t>The Deaf and Hard of Hearing may use their preferred relay service or dial 711, then 988</a:t>
            </a:r>
          </a:p>
        </p:txBody>
      </p:sp>
      <p:sp>
        <p:nvSpPr>
          <p:cNvPr id="2" name="Title 1"/>
          <p:cNvSpPr>
            <a:spLocks noGrp="1"/>
          </p:cNvSpPr>
          <p:nvPr>
            <p:ph type="title"/>
          </p:nvPr>
        </p:nvSpPr>
        <p:spPr>
          <a:xfrm>
            <a:off x="173736" y="129627"/>
            <a:ext cx="8763000" cy="292388"/>
          </a:xfrm>
        </p:spPr>
        <p:txBody>
          <a:bodyPr/>
          <a:lstStyle/>
          <a:p>
            <a:r>
              <a:rPr lang="en-US">
                <a:latin typeface="Arial"/>
                <a:cs typeface="Arial"/>
              </a:rPr>
              <a:t>Overview of the Development and Implementation: 988 Call Centers</a:t>
            </a:r>
          </a:p>
        </p:txBody>
      </p:sp>
    </p:spTree>
    <p:extLst>
      <p:ext uri="{BB962C8B-B14F-4D97-AF65-F5344CB8AC3E}">
        <p14:creationId xmlns:p14="http://schemas.microsoft.com/office/powerpoint/2010/main" val="83267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29D0-4DFC-5B2C-6E53-C5C1C898CA47}"/>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9C9B879-F452-CDEF-60FF-2A0D6DFD64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7" name="Object 6" hidden="1">
                        <a:extLst>
                          <a:ext uri="{FF2B5EF4-FFF2-40B4-BE49-F238E27FC236}">
                            <a16:creationId xmlns:a16="http://schemas.microsoft.com/office/drawing/2014/main" id="{79C9B879-F452-CDEF-60FF-2A0D6DFD64C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969C01B-AC49-E0F5-9662-837577D15BE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ED340C6-CA92-3F91-DF19-DB9E8D98D19B}"/>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2924E126-2D0E-F8FA-84F6-30F81DD671E8}"/>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22</a:t>
            </a:fld>
            <a:r>
              <a:rPr lang="en-US" altLang="en-US"/>
              <a:t> </a:t>
            </a:r>
          </a:p>
        </p:txBody>
      </p:sp>
      <p:sp>
        <p:nvSpPr>
          <p:cNvPr id="16" name="Text Placeholder 2">
            <a:hlinkClick r:id="rId15" action="ppaction://hlinksldjump"/>
            <a:extLst>
              <a:ext uri="{FF2B5EF4-FFF2-40B4-BE49-F238E27FC236}">
                <a16:creationId xmlns:a16="http://schemas.microsoft.com/office/drawing/2014/main" id="{5EE68008-BFE4-20F0-1D7E-2C0F8D4166C2}"/>
              </a:ext>
            </a:extLst>
          </p:cNvPr>
          <p:cNvSpPr>
            <a:spLocks noGrp="1"/>
          </p:cNvSpPr>
          <p:nvPr>
            <p:custDataLst>
              <p:tags r:id="rId3"/>
            </p:custDataLst>
          </p:nvPr>
        </p:nvSpPr>
        <p:spPr bwMode="gray">
          <a:xfrm>
            <a:off x="2514600" y="2363787"/>
            <a:ext cx="1746250" cy="399591"/>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3" name="Text Placeholder 2">
            <a:hlinkClick r:id="" action="ppaction://noaction"/>
            <a:extLst>
              <a:ext uri="{FF2B5EF4-FFF2-40B4-BE49-F238E27FC236}">
                <a16:creationId xmlns:a16="http://schemas.microsoft.com/office/drawing/2014/main" id="{190C732B-65B2-5CC3-F0CA-0924F38D9D48}"/>
              </a:ext>
            </a:extLst>
          </p:cNvPr>
          <p:cNvSpPr>
            <a:spLocks noGrp="1"/>
          </p:cNvSpPr>
          <p:nvPr>
            <p:custDataLst>
              <p:tags r:id="rId4"/>
            </p:custDataLst>
          </p:nvPr>
        </p:nvSpPr>
        <p:spPr bwMode="gray">
          <a:xfrm>
            <a:off x="2514600" y="3766009"/>
            <a:ext cx="949960" cy="339741"/>
          </a:xfrm>
          <a:prstGeom prst="rect">
            <a:avLst/>
          </a:prstGeom>
          <a:solidFill>
            <a:srgbClr val="C7E0FB"/>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 </a:t>
            </a:r>
            <a:endParaRPr lang="en-US"/>
          </a:p>
        </p:txBody>
      </p:sp>
      <p:sp>
        <p:nvSpPr>
          <p:cNvPr id="8" name="Text Placeholder 2">
            <a:extLst>
              <a:ext uri="{FF2B5EF4-FFF2-40B4-BE49-F238E27FC236}">
                <a16:creationId xmlns:a16="http://schemas.microsoft.com/office/drawing/2014/main" id="{FCBABF90-ABF0-A016-2716-9878C77A2E54}"/>
              </a:ext>
            </a:extLst>
          </p:cNvPr>
          <p:cNvSpPr>
            <a:spLocks noGrp="1"/>
          </p:cNvSpPr>
          <p:nvPr>
            <p:custDataLst>
              <p:tags r:id="rId5"/>
            </p:custDataLst>
          </p:nvPr>
        </p:nvSpPr>
        <p:spPr bwMode="gray">
          <a:xfrm>
            <a:off x="2514600" y="4121609"/>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D61E525E-0A66-F6D8-1BB6-C21EF3CBCEB6}"/>
              </a:ext>
            </a:extLst>
          </p:cNvPr>
          <p:cNvSpPr>
            <a:spLocks noGrp="1"/>
          </p:cNvSpPr>
          <p:nvPr>
            <p:custDataLst>
              <p:tags r:id="rId6"/>
            </p:custDataLst>
          </p:nvPr>
        </p:nvSpPr>
        <p:spPr bwMode="gray">
          <a:xfrm>
            <a:off x="2514600" y="4477210"/>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1CFE5CB1-52D5-BA88-2598-838E52FBF4C3}"/>
              </a:ext>
            </a:extLst>
          </p:cNvPr>
          <p:cNvSpPr>
            <a:spLocks noGrp="1"/>
          </p:cNvSpPr>
          <p:nvPr>
            <p:custDataLst>
              <p:tags r:id="rId7"/>
            </p:custDataLst>
          </p:nvPr>
        </p:nvSpPr>
        <p:spPr bwMode="gray">
          <a:xfrm>
            <a:off x="2514600" y="4831222"/>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2025</a:t>
            </a:r>
            <a:endParaRPr lang="en-US"/>
          </a:p>
        </p:txBody>
      </p:sp>
      <p:sp>
        <p:nvSpPr>
          <p:cNvPr id="9" name="Text Placeholder 2">
            <a:hlinkClick r:id="" action="ppaction://noaction"/>
            <a:extLst>
              <a:ext uri="{FF2B5EF4-FFF2-40B4-BE49-F238E27FC236}">
                <a16:creationId xmlns:a16="http://schemas.microsoft.com/office/drawing/2014/main" id="{7C6D9B06-B5B1-BACB-2E6A-C324AE93EE85}"/>
              </a:ext>
            </a:extLst>
          </p:cNvPr>
          <p:cNvSpPr>
            <a:spLocks noGrp="1"/>
          </p:cNvSpPr>
          <p:nvPr>
            <p:custDataLst>
              <p:tags r:id="rId8"/>
            </p:custDataLst>
          </p:nvPr>
        </p:nvSpPr>
        <p:spPr bwMode="gray">
          <a:xfrm>
            <a:off x="2514600" y="5188409"/>
            <a:ext cx="1746250" cy="5588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Appendix: Commission 2024 Recommendations</a:t>
            </a:r>
            <a:endParaRPr lang="en-US"/>
          </a:p>
          <a:p>
            <a:pPr>
              <a:spcBef>
                <a:spcPct val="0"/>
              </a:spcBef>
              <a:spcAft>
                <a:spcPct val="0"/>
              </a:spcAft>
            </a:pPr>
            <a:endParaRPr lang="en-US"/>
          </a:p>
        </p:txBody>
      </p:sp>
      <p:sp>
        <p:nvSpPr>
          <p:cNvPr id="5" name="Text Placeholder 2">
            <a:hlinkClick r:id="rId15" action="ppaction://hlinksldjump"/>
            <a:extLst>
              <a:ext uri="{FF2B5EF4-FFF2-40B4-BE49-F238E27FC236}">
                <a16:creationId xmlns:a16="http://schemas.microsoft.com/office/drawing/2014/main" id="{B229DF48-A908-1B8D-30A1-935064F24820}"/>
              </a:ext>
            </a:extLst>
          </p:cNvPr>
          <p:cNvSpPr>
            <a:spLocks noGrp="1"/>
          </p:cNvSpPr>
          <p:nvPr>
            <p:custDataLst>
              <p:tags r:id="rId9"/>
            </p:custDataLst>
          </p:nvPr>
        </p:nvSpPr>
        <p:spPr bwMode="gray">
          <a:xfrm>
            <a:off x="2514600" y="2846388"/>
            <a:ext cx="1859437" cy="39959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Executive Summary </a:t>
            </a:r>
            <a:endParaRPr lang="en-US"/>
          </a:p>
        </p:txBody>
      </p:sp>
      <p:sp>
        <p:nvSpPr>
          <p:cNvPr id="3" name="Text Placeholder 2">
            <a:hlinkClick r:id="" action="ppaction://noaction"/>
            <a:extLst>
              <a:ext uri="{FF2B5EF4-FFF2-40B4-BE49-F238E27FC236}">
                <a16:creationId xmlns:a16="http://schemas.microsoft.com/office/drawing/2014/main" id="{C6FB2264-A6DD-9662-7E0C-A590269EFCDD}"/>
              </a:ext>
            </a:extLst>
          </p:cNvPr>
          <p:cNvSpPr>
            <a:spLocks noGrp="1"/>
          </p:cNvSpPr>
          <p:nvPr>
            <p:custDataLst>
              <p:tags r:id="rId10"/>
            </p:custDataLst>
          </p:nvPr>
        </p:nvSpPr>
        <p:spPr bwMode="gray">
          <a:xfrm>
            <a:off x="2514599" y="3234769"/>
            <a:ext cx="5305097"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 988</a:t>
            </a:r>
            <a:endParaRPr lang="en-US"/>
          </a:p>
        </p:txBody>
      </p:sp>
    </p:spTree>
    <p:extLst>
      <p:ext uri="{BB962C8B-B14F-4D97-AF65-F5344CB8AC3E}">
        <p14:creationId xmlns:p14="http://schemas.microsoft.com/office/powerpoint/2010/main" val="240614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F9648-F3DD-7EAE-A477-C7B749356249}"/>
            </a:ext>
          </a:extLst>
        </p:cNvPr>
        <p:cNvGrpSpPr/>
        <p:nvPr/>
      </p:nvGrpSpPr>
      <p:grpSpPr>
        <a:xfrm>
          <a:off x="0" y="0"/>
          <a:ext cx="0" cy="0"/>
          <a:chOff x="0" y="0"/>
          <a:chExt cx="0" cy="0"/>
        </a:xfrm>
      </p:grpSpPr>
      <p:sp>
        <p:nvSpPr>
          <p:cNvPr id="2" name="Google Shape;87;p20">
            <a:extLst>
              <a:ext uri="{FF2B5EF4-FFF2-40B4-BE49-F238E27FC236}">
                <a16:creationId xmlns:a16="http://schemas.microsoft.com/office/drawing/2014/main" id="{DD86C4E5-5937-F380-D779-FFA6C44BA276}"/>
              </a:ext>
            </a:extLst>
          </p:cNvPr>
          <p:cNvSpPr txBox="1">
            <a:spLocks/>
          </p:cNvSpPr>
          <p:nvPr/>
        </p:nvSpPr>
        <p:spPr>
          <a:xfrm>
            <a:off x="311700" y="196831"/>
            <a:ext cx="8520600" cy="460387"/>
          </a:xfrm>
          <a:prstGeom prst="rect">
            <a:avLst/>
          </a:prstGeom>
        </p:spPr>
        <p:txBody>
          <a:bodyPr spcFirstLastPara="1" vert="horz" wrap="square" lIns="91425" tIns="91425" rIns="91425" bIns="91425" rtlCol="0" anchor="t" anchorCtr="0">
            <a:no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900" b="1" i="0" u="none" strike="noStrike" kern="1200" cap="none" spc="0" normalizeH="0" baseline="0" noProof="0">
                <a:ln>
                  <a:noFill/>
                </a:ln>
                <a:effectLst/>
                <a:uLnTx/>
                <a:uFillTx/>
                <a:latin typeface="Arial" panose="020B0604020202020204" pitchFamily="34" charset="0"/>
                <a:ea typeface="Georgia"/>
                <a:cs typeface="Arial" panose="020B0604020202020204" pitchFamily="34" charset="0"/>
                <a:sym typeface="Georgia"/>
              </a:rPr>
              <a:t>MA 988 Suicide Prevention Helpline Network: Evaluation Overview</a:t>
            </a:r>
          </a:p>
        </p:txBody>
      </p:sp>
      <p:sp>
        <p:nvSpPr>
          <p:cNvPr id="8" name="Text Placeholder 2">
            <a:extLst>
              <a:ext uri="{FF2B5EF4-FFF2-40B4-BE49-F238E27FC236}">
                <a16:creationId xmlns:a16="http://schemas.microsoft.com/office/drawing/2014/main" id="{A8CE5F99-150B-C8EF-45CA-25ECA737975A}"/>
              </a:ext>
            </a:extLst>
          </p:cNvPr>
          <p:cNvSpPr txBox="1">
            <a:spLocks/>
          </p:cNvSpPr>
          <p:nvPr/>
        </p:nvSpPr>
        <p:spPr>
          <a:xfrm>
            <a:off x="311700" y="687698"/>
            <a:ext cx="8520600" cy="5688001"/>
          </a:xfrm>
          <a:prstGeom prst="rect">
            <a:avLst/>
          </a:prstGeom>
        </p:spPr>
        <p:txBody>
          <a:bodyPr>
            <a:norm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MA 988 Suicide Prevention Helpline Network consists of a network of five contact centers, overseen by the MDPH Suicide Prevention Program, that responds to contacts received through the national 988 Lifeline and local suicide prevention legacy lines. </a:t>
            </a: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following evaluation and data section reviews:</a:t>
            </a: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687388"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988 Lifeline: Phone demand and response over time within Massachusetts </a:t>
            </a:r>
          </a:p>
          <a:p>
            <a:pPr marL="687388"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988 Lifeline: Phone KPIs and most current monthly performance </a:t>
            </a:r>
          </a:p>
          <a:p>
            <a:pPr marL="687388"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988 Lifeline: Chat and text demand over time within Massachusetts </a:t>
            </a:r>
          </a:p>
          <a:p>
            <a:pPr marL="687388"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Total network: Phone demand (988 + legacy lines) over time within Massachusetts </a:t>
            </a:r>
          </a:p>
          <a:p>
            <a:pPr marL="5159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159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159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8594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55538-53AA-4477-F0F2-D0DCD482ABFD}"/>
            </a:ext>
          </a:extLst>
        </p:cNvPr>
        <p:cNvGrpSpPr/>
        <p:nvPr/>
      </p:nvGrpSpPr>
      <p:grpSpPr>
        <a:xfrm>
          <a:off x="0" y="0"/>
          <a:ext cx="0" cy="0"/>
          <a:chOff x="0" y="0"/>
          <a:chExt cx="0" cy="0"/>
        </a:xfrm>
      </p:grpSpPr>
      <p:sp>
        <p:nvSpPr>
          <p:cNvPr id="2" name="Google Shape;87;p20">
            <a:extLst>
              <a:ext uri="{FF2B5EF4-FFF2-40B4-BE49-F238E27FC236}">
                <a16:creationId xmlns:a16="http://schemas.microsoft.com/office/drawing/2014/main" id="{7B246549-FE2F-8C64-BD57-AF2903110EE2}"/>
              </a:ext>
            </a:extLst>
          </p:cNvPr>
          <p:cNvSpPr txBox="1">
            <a:spLocks/>
          </p:cNvSpPr>
          <p:nvPr/>
        </p:nvSpPr>
        <p:spPr>
          <a:xfrm>
            <a:off x="126010" y="42816"/>
            <a:ext cx="8520600" cy="460387"/>
          </a:xfrm>
          <a:prstGeom prst="rect">
            <a:avLst/>
          </a:prstGeom>
        </p:spPr>
        <p:txBody>
          <a:bodyPr spcFirstLastPara="1" vert="horz" wrap="square" lIns="91425" tIns="91425" rIns="91425" bIns="91425" rtlCol="0" anchor="t" anchorCtr="0">
            <a:no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900" b="1" i="0" u="none" strike="noStrike" kern="1200" cap="none" spc="0" normalizeH="0" baseline="0" noProof="0">
                <a:ln>
                  <a:noFill/>
                </a:ln>
                <a:solidFill>
                  <a:srgbClr val="002960"/>
                </a:solidFill>
                <a:effectLst/>
                <a:uLnTx/>
                <a:uFillTx/>
                <a:latin typeface="Arial" panose="020B0604020202020204" pitchFamily="34" charset="0"/>
                <a:ea typeface="Georgia"/>
                <a:cs typeface="Arial" panose="020B0604020202020204" pitchFamily="34" charset="0"/>
                <a:sym typeface="Georgia"/>
              </a:rPr>
              <a:t>988 Lifeline: Phone Demand and Response in MA</a:t>
            </a:r>
            <a:endParaRPr kumimoji="0" lang="en-US" sz="1900" b="1" i="0" u="none" strike="noStrike" kern="1200" cap="none" spc="0" normalizeH="0" baseline="0" noProof="0">
              <a:ln>
                <a:noFill/>
              </a:ln>
              <a:solidFill>
                <a:srgbClr val="FF0000"/>
              </a:solidFill>
              <a:effectLst/>
              <a:uLnTx/>
              <a:uFillTx/>
              <a:latin typeface="Arial" panose="020B0604020202020204" pitchFamily="34" charset="0"/>
              <a:ea typeface="Georgia"/>
              <a:cs typeface="Arial" panose="020B0604020202020204" pitchFamily="34" charset="0"/>
              <a:sym typeface="Georgia"/>
            </a:endParaRPr>
          </a:p>
        </p:txBody>
      </p:sp>
      <p:sp>
        <p:nvSpPr>
          <p:cNvPr id="8" name="Text Placeholder 2">
            <a:extLst>
              <a:ext uri="{FF2B5EF4-FFF2-40B4-BE49-F238E27FC236}">
                <a16:creationId xmlns:a16="http://schemas.microsoft.com/office/drawing/2014/main" id="{B5B7B5AD-FBA3-4FB5-C4CE-369D5DF55C15}"/>
              </a:ext>
            </a:extLst>
          </p:cNvPr>
          <p:cNvSpPr txBox="1">
            <a:spLocks/>
          </p:cNvSpPr>
          <p:nvPr/>
        </p:nvSpPr>
        <p:spPr>
          <a:xfrm>
            <a:off x="126008" y="596258"/>
            <a:ext cx="8520600" cy="1671813"/>
          </a:xfrm>
          <a:prstGeom prst="rect">
            <a:avLst/>
          </a:prstGeom>
        </p:spPr>
        <p:txBody>
          <a:bodyPr>
            <a:norm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The 988 Lifeline is available 24/7 via phone.</a:t>
            </a:r>
          </a:p>
          <a:p>
            <a:pPr marL="63023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MA responds to phone contacts 24/7/365</a:t>
            </a:r>
          </a:p>
          <a:p>
            <a:pPr marL="63023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Call volume has steadily grown over time – FY25 Q2 received 50% more volume compared to FY23Q1 when 988 first went live</a:t>
            </a:r>
          </a:p>
          <a:p>
            <a:pPr marL="63023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Capacity to respond has also steadily grown over time with an 8 percentage point increase in the answer rate since 988 went live in July 2022 (FY23 Q1)</a:t>
            </a:r>
          </a:p>
          <a:p>
            <a:pPr marL="5159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751409BF-AFE0-8A78-419D-14F273F20E11}"/>
              </a:ext>
            </a:extLst>
          </p:cNvPr>
          <p:cNvGraphicFramePr>
            <a:graphicFrameLocks/>
          </p:cNvGraphicFramePr>
          <p:nvPr/>
        </p:nvGraphicFramePr>
        <p:xfrm>
          <a:off x="156530" y="2008092"/>
          <a:ext cx="8633011" cy="4652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73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8B3D4-B052-6FD6-7878-EACB5F958182}"/>
            </a:ext>
          </a:extLst>
        </p:cNvPr>
        <p:cNvGrpSpPr/>
        <p:nvPr/>
      </p:nvGrpSpPr>
      <p:grpSpPr>
        <a:xfrm>
          <a:off x="0" y="0"/>
          <a:ext cx="0" cy="0"/>
          <a:chOff x="0" y="0"/>
          <a:chExt cx="0" cy="0"/>
        </a:xfrm>
      </p:grpSpPr>
      <p:sp>
        <p:nvSpPr>
          <p:cNvPr id="2" name="Google Shape;87;p20">
            <a:extLst>
              <a:ext uri="{FF2B5EF4-FFF2-40B4-BE49-F238E27FC236}">
                <a16:creationId xmlns:a16="http://schemas.microsoft.com/office/drawing/2014/main" id="{62D5C938-2BD5-E2A1-2EB4-698EE29CA0DF}"/>
              </a:ext>
            </a:extLst>
          </p:cNvPr>
          <p:cNvSpPr txBox="1">
            <a:spLocks/>
          </p:cNvSpPr>
          <p:nvPr/>
        </p:nvSpPr>
        <p:spPr>
          <a:xfrm>
            <a:off x="126010" y="42816"/>
            <a:ext cx="8520600" cy="460387"/>
          </a:xfrm>
          <a:prstGeom prst="rect">
            <a:avLst/>
          </a:prstGeom>
        </p:spPr>
        <p:txBody>
          <a:bodyPr spcFirstLastPara="1" vert="horz" wrap="square" lIns="91425" tIns="91425" rIns="91425" bIns="91425" rtlCol="0" anchor="t" anchorCtr="0">
            <a:no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900" b="1" i="0" u="none" strike="noStrike" kern="1200" cap="none" spc="0" normalizeH="0" baseline="0" noProof="0">
                <a:ln>
                  <a:noFill/>
                </a:ln>
                <a:solidFill>
                  <a:srgbClr val="002960"/>
                </a:solidFill>
                <a:effectLst/>
                <a:uLnTx/>
                <a:uFillTx/>
                <a:latin typeface="Arial" panose="020B0604020202020204" pitchFamily="34" charset="0"/>
                <a:ea typeface="Georgia"/>
                <a:cs typeface="Arial" panose="020B0604020202020204" pitchFamily="34" charset="0"/>
                <a:sym typeface="Georgia"/>
              </a:rPr>
              <a:t>988 Lifeline: Phone Key Performance Indicators</a:t>
            </a:r>
            <a:endParaRPr kumimoji="0" lang="en-US" sz="1900" b="1" i="0" u="none" strike="noStrike" kern="1200" cap="none" spc="0" normalizeH="0" baseline="0" noProof="0">
              <a:ln>
                <a:noFill/>
              </a:ln>
              <a:solidFill>
                <a:srgbClr val="FF0000"/>
              </a:solidFill>
              <a:effectLst/>
              <a:uLnTx/>
              <a:uFillTx/>
              <a:latin typeface="Arial" panose="020B0604020202020204" pitchFamily="34" charset="0"/>
              <a:ea typeface="Georgia"/>
              <a:cs typeface="Arial" panose="020B0604020202020204" pitchFamily="34" charset="0"/>
              <a:sym typeface="Georgia"/>
            </a:endParaRPr>
          </a:p>
        </p:txBody>
      </p:sp>
      <p:sp>
        <p:nvSpPr>
          <p:cNvPr id="8" name="Text Placeholder 2">
            <a:extLst>
              <a:ext uri="{FF2B5EF4-FFF2-40B4-BE49-F238E27FC236}">
                <a16:creationId xmlns:a16="http://schemas.microsoft.com/office/drawing/2014/main" id="{B66A03CD-AE41-3527-2939-4E2CDDD5DFEE}"/>
              </a:ext>
            </a:extLst>
          </p:cNvPr>
          <p:cNvSpPr txBox="1">
            <a:spLocks/>
          </p:cNvSpPr>
          <p:nvPr/>
        </p:nvSpPr>
        <p:spPr>
          <a:xfrm>
            <a:off x="126008" y="596258"/>
            <a:ext cx="8520600" cy="1671813"/>
          </a:xfrm>
          <a:prstGeom prst="rect">
            <a:avLst/>
          </a:prstGeom>
        </p:spPr>
        <p:txBody>
          <a:bodyPr>
            <a:norm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Key Performance Indicators for the 988 Lifeline are established by SAMHSA (federal partner and funder) and Vibrant Emotional Health (national administrator):</a:t>
            </a: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a:p>
            <a:pPr marL="5159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FE8C2427-E6A7-FD0A-C531-DBF58DF20F3A}"/>
              </a:ext>
            </a:extLst>
          </p:cNvPr>
          <p:cNvGraphicFramePr>
            <a:graphicFrameLocks noGrp="1"/>
          </p:cNvGraphicFramePr>
          <p:nvPr>
            <p:extLst>
              <p:ext uri="{D42A27DB-BD31-4B8C-83A1-F6EECF244321}">
                <p14:modId xmlns:p14="http://schemas.microsoft.com/office/powerpoint/2010/main" val="890218880"/>
              </p:ext>
            </p:extLst>
          </p:nvPr>
        </p:nvGraphicFramePr>
        <p:xfrm>
          <a:off x="497392" y="1134932"/>
          <a:ext cx="8014448" cy="4267200"/>
        </p:xfrm>
        <a:graphic>
          <a:graphicData uri="http://schemas.openxmlformats.org/drawingml/2006/table">
            <a:tbl>
              <a:tblPr firstRow="1" bandRow="1">
                <a:tableStyleId>{00A15C55-8517-42AA-B614-E9B94910E393}</a:tableStyleId>
              </a:tblPr>
              <a:tblGrid>
                <a:gridCol w="2003612">
                  <a:extLst>
                    <a:ext uri="{9D8B030D-6E8A-4147-A177-3AD203B41FA5}">
                      <a16:colId xmlns:a16="http://schemas.microsoft.com/office/drawing/2014/main" val="2900449328"/>
                    </a:ext>
                  </a:extLst>
                </a:gridCol>
                <a:gridCol w="2460813">
                  <a:extLst>
                    <a:ext uri="{9D8B030D-6E8A-4147-A177-3AD203B41FA5}">
                      <a16:colId xmlns:a16="http://schemas.microsoft.com/office/drawing/2014/main" val="325941607"/>
                    </a:ext>
                  </a:extLst>
                </a:gridCol>
                <a:gridCol w="1546411">
                  <a:extLst>
                    <a:ext uri="{9D8B030D-6E8A-4147-A177-3AD203B41FA5}">
                      <a16:colId xmlns:a16="http://schemas.microsoft.com/office/drawing/2014/main" val="2438253735"/>
                    </a:ext>
                  </a:extLst>
                </a:gridCol>
                <a:gridCol w="2003612">
                  <a:extLst>
                    <a:ext uri="{9D8B030D-6E8A-4147-A177-3AD203B41FA5}">
                      <a16:colId xmlns:a16="http://schemas.microsoft.com/office/drawing/2014/main" val="3722614081"/>
                    </a:ext>
                  </a:extLst>
                </a:gridCol>
              </a:tblGrid>
              <a:tr h="370840">
                <a:tc>
                  <a:txBody>
                    <a:bodyPr/>
                    <a:lstStyle/>
                    <a:p>
                      <a:pPr algn="ctr"/>
                      <a:r>
                        <a:rPr lang="en-US" sz="1400">
                          <a:latin typeface="Arial" panose="020B0604020202020204" pitchFamily="34" charset="0"/>
                          <a:cs typeface="Arial" panose="020B0604020202020204" pitchFamily="34" charset="0"/>
                        </a:rPr>
                        <a:t>KPI</a:t>
                      </a:r>
                    </a:p>
                  </a:txBody>
                  <a:tcPr/>
                </a:tc>
                <a:tc>
                  <a:txBody>
                    <a:bodyPr/>
                    <a:lstStyle/>
                    <a:p>
                      <a:pPr algn="ctr"/>
                      <a:r>
                        <a:rPr lang="en-US" sz="1400">
                          <a:latin typeface="Arial" panose="020B0604020202020204" pitchFamily="34" charset="0"/>
                          <a:cs typeface="Arial" panose="020B0604020202020204" pitchFamily="34" charset="0"/>
                        </a:rPr>
                        <a:t>Definition </a:t>
                      </a:r>
                    </a:p>
                  </a:txBody>
                  <a:tcPr/>
                </a:tc>
                <a:tc>
                  <a:txBody>
                    <a:bodyPr/>
                    <a:lstStyle/>
                    <a:p>
                      <a:pPr algn="ctr"/>
                      <a:r>
                        <a:rPr lang="en-US" sz="1400">
                          <a:latin typeface="Arial" panose="020B0604020202020204" pitchFamily="34" charset="0"/>
                          <a:cs typeface="Arial" panose="020B0604020202020204" pitchFamily="34" charset="0"/>
                        </a:rPr>
                        <a:t>Goal</a:t>
                      </a:r>
                    </a:p>
                  </a:txBody>
                  <a:tcPr/>
                </a:tc>
                <a:tc>
                  <a:txBody>
                    <a:bodyPr/>
                    <a:lstStyle/>
                    <a:p>
                      <a:pPr algn="ctr"/>
                      <a:r>
                        <a:rPr lang="en-US" sz="1400">
                          <a:latin typeface="Arial" panose="020B0604020202020204" pitchFamily="34" charset="0"/>
                          <a:cs typeface="Arial" panose="020B0604020202020204" pitchFamily="34" charset="0"/>
                        </a:rPr>
                        <a:t>December 2024 Performance</a:t>
                      </a:r>
                    </a:p>
                    <a:p>
                      <a:pPr algn="ctr"/>
                      <a:r>
                        <a:rPr lang="en-US" sz="1400" b="0" i="1">
                          <a:latin typeface="Arial" panose="020B0604020202020204" pitchFamily="34" charset="0"/>
                          <a:cs typeface="Arial" panose="020B0604020202020204" pitchFamily="34" charset="0"/>
                        </a:rPr>
                        <a:t>(Data source: Vibrant Broad State Metrics Report)</a:t>
                      </a:r>
                    </a:p>
                  </a:txBody>
                  <a:tcPr/>
                </a:tc>
                <a:extLst>
                  <a:ext uri="{0D108BD9-81ED-4DB2-BD59-A6C34878D82A}">
                    <a16:rowId xmlns:a16="http://schemas.microsoft.com/office/drawing/2014/main" val="2076212411"/>
                  </a:ext>
                </a:extLst>
              </a:tr>
              <a:tr h="370840">
                <a:tc>
                  <a:txBody>
                    <a:bodyPr/>
                    <a:lstStyle/>
                    <a:p>
                      <a:pPr algn="l"/>
                      <a:r>
                        <a:rPr lang="en-US" sz="1400">
                          <a:latin typeface="Arial" panose="020B0604020202020204" pitchFamily="34" charset="0"/>
                          <a:cs typeface="Arial" panose="020B0604020202020204" pitchFamily="34" charset="0"/>
                        </a:rPr>
                        <a:t>Calls Received</a:t>
                      </a:r>
                    </a:p>
                  </a:txBody>
                  <a:tcPr anchor="ctr"/>
                </a:tc>
                <a:tc>
                  <a:txBody>
                    <a:bodyPr/>
                    <a:lstStyle/>
                    <a:p>
                      <a:pPr algn="l"/>
                      <a:r>
                        <a:rPr lang="en-US" sz="1400">
                          <a:latin typeface="Arial" panose="020B0604020202020204" pitchFamily="34" charset="0"/>
                          <a:cs typeface="Arial" panose="020B0604020202020204" pitchFamily="34" charset="0"/>
                        </a:rPr>
                        <a:t>Total number of calls received</a:t>
                      </a:r>
                    </a:p>
                  </a:txBody>
                  <a:tcPr anchor="ctr"/>
                </a:tc>
                <a:tc>
                  <a:txBody>
                    <a:bodyPr/>
                    <a:lstStyle/>
                    <a:p>
                      <a:pPr algn="ctr"/>
                      <a:r>
                        <a:rPr lang="en-US" sz="1400">
                          <a:latin typeface="Arial" panose="020B0604020202020204" pitchFamily="34" charset="0"/>
                          <a:cs typeface="Arial" panose="020B0604020202020204" pitchFamily="34" charset="0"/>
                        </a:rPr>
                        <a:t>n/a</a:t>
                      </a:r>
                    </a:p>
                  </a:txBody>
                  <a:tcPr anchor="ctr"/>
                </a:tc>
                <a:tc>
                  <a:txBody>
                    <a:bodyPr/>
                    <a:lstStyle/>
                    <a:p>
                      <a:pPr algn="ctr"/>
                      <a:r>
                        <a:rPr lang="en-US" sz="1400">
                          <a:latin typeface="Arial" panose="020B0604020202020204" pitchFamily="34" charset="0"/>
                          <a:cs typeface="Arial" panose="020B0604020202020204" pitchFamily="34" charset="0"/>
                        </a:rPr>
                        <a:t>7,266</a:t>
                      </a:r>
                    </a:p>
                  </a:txBody>
                  <a:tcPr anchor="ctr"/>
                </a:tc>
                <a:extLst>
                  <a:ext uri="{0D108BD9-81ED-4DB2-BD59-A6C34878D82A}">
                    <a16:rowId xmlns:a16="http://schemas.microsoft.com/office/drawing/2014/main" val="3625416830"/>
                  </a:ext>
                </a:extLst>
              </a:tr>
              <a:tr h="370840">
                <a:tc>
                  <a:txBody>
                    <a:bodyPr/>
                    <a:lstStyle/>
                    <a:p>
                      <a:pPr algn="l"/>
                      <a:r>
                        <a:rPr lang="en-US" sz="1400">
                          <a:latin typeface="Arial" panose="020B0604020202020204" pitchFamily="34" charset="0"/>
                          <a:cs typeface="Arial" panose="020B0604020202020204" pitchFamily="34" charset="0"/>
                        </a:rPr>
                        <a:t>Calls Answered</a:t>
                      </a:r>
                    </a:p>
                  </a:txBody>
                  <a:tcPr anchor="ctr"/>
                </a:tc>
                <a:tc>
                  <a:txBody>
                    <a:bodyPr/>
                    <a:lstStyle/>
                    <a:p>
                      <a:pPr algn="l"/>
                      <a:r>
                        <a:rPr lang="en-US" sz="1400">
                          <a:latin typeface="Arial" panose="020B0604020202020204" pitchFamily="34" charset="0"/>
                          <a:cs typeface="Arial" panose="020B0604020202020204" pitchFamily="34" charset="0"/>
                        </a:rPr>
                        <a:t>Total number of calls answered</a:t>
                      </a:r>
                    </a:p>
                  </a:txBody>
                  <a:tcPr anchor="ctr"/>
                </a:tc>
                <a:tc>
                  <a:txBody>
                    <a:bodyPr/>
                    <a:lstStyle/>
                    <a:p>
                      <a:pPr algn="ctr"/>
                      <a:r>
                        <a:rPr lang="en-US" sz="1400">
                          <a:latin typeface="Arial" panose="020B0604020202020204" pitchFamily="34" charset="0"/>
                          <a:cs typeface="Arial" panose="020B0604020202020204" pitchFamily="34" charset="0"/>
                        </a:rPr>
                        <a:t>n/a</a:t>
                      </a:r>
                    </a:p>
                  </a:txBody>
                  <a:tcPr anchor="ctr"/>
                </a:tc>
                <a:tc>
                  <a:txBody>
                    <a:bodyPr/>
                    <a:lstStyle/>
                    <a:p>
                      <a:pPr algn="ctr"/>
                      <a:r>
                        <a:rPr lang="en-US" sz="1400">
                          <a:latin typeface="Arial" panose="020B0604020202020204" pitchFamily="34" charset="0"/>
                          <a:cs typeface="Arial" panose="020B0604020202020204" pitchFamily="34" charset="0"/>
                        </a:rPr>
                        <a:t>6,488</a:t>
                      </a:r>
                    </a:p>
                  </a:txBody>
                  <a:tcPr anchor="ctr"/>
                </a:tc>
                <a:extLst>
                  <a:ext uri="{0D108BD9-81ED-4DB2-BD59-A6C34878D82A}">
                    <a16:rowId xmlns:a16="http://schemas.microsoft.com/office/drawing/2014/main" val="1301956522"/>
                  </a:ext>
                </a:extLst>
              </a:tr>
              <a:tr h="370840">
                <a:tc>
                  <a:txBody>
                    <a:bodyPr/>
                    <a:lstStyle/>
                    <a:p>
                      <a:pPr algn="l"/>
                      <a:r>
                        <a:rPr lang="en-US" sz="1400">
                          <a:latin typeface="Arial" panose="020B0604020202020204" pitchFamily="34" charset="0"/>
                          <a:cs typeface="Arial" panose="020B0604020202020204" pitchFamily="34" charset="0"/>
                        </a:rPr>
                        <a:t>Answer Rate</a:t>
                      </a:r>
                    </a:p>
                  </a:txBody>
                  <a:tcPr anchor="ctr"/>
                </a:tc>
                <a:tc>
                  <a:txBody>
                    <a:bodyPr/>
                    <a:lstStyle/>
                    <a:p>
                      <a:pPr algn="l"/>
                      <a:r>
                        <a:rPr lang="en-US" sz="1400">
                          <a:latin typeface="Arial" panose="020B0604020202020204" pitchFamily="34" charset="0"/>
                          <a:cs typeface="Arial" panose="020B0604020202020204" pitchFamily="34" charset="0"/>
                        </a:rPr>
                        <a:t># of calls answered out of # of calls received</a:t>
                      </a:r>
                    </a:p>
                  </a:txBody>
                  <a:tcPr anchor="ctr"/>
                </a:tc>
                <a:tc>
                  <a:txBody>
                    <a:bodyPr/>
                    <a:lstStyle/>
                    <a:p>
                      <a:pPr algn="ctr"/>
                      <a:r>
                        <a:rPr lang="en-US" sz="1400">
                          <a:latin typeface="Arial" panose="020B0604020202020204" pitchFamily="34" charset="0"/>
                          <a:cs typeface="Arial" panose="020B0604020202020204" pitchFamily="34" charset="0"/>
                        </a:rPr>
                        <a:t>Greater than 90%</a:t>
                      </a:r>
                    </a:p>
                  </a:txBody>
                  <a:tcPr anchor="ctr"/>
                </a:tc>
                <a:tc>
                  <a:txBody>
                    <a:bodyPr/>
                    <a:lstStyle/>
                    <a:p>
                      <a:pPr algn="ctr"/>
                      <a:r>
                        <a:rPr lang="en-US" sz="1400">
                          <a:latin typeface="Arial" panose="020B0604020202020204" pitchFamily="34" charset="0"/>
                          <a:cs typeface="Arial" panose="020B0604020202020204" pitchFamily="34" charset="0"/>
                        </a:rPr>
                        <a:t>89.3%*</a:t>
                      </a:r>
                    </a:p>
                  </a:txBody>
                  <a:tcPr anchor="ctr"/>
                </a:tc>
                <a:extLst>
                  <a:ext uri="{0D108BD9-81ED-4DB2-BD59-A6C34878D82A}">
                    <a16:rowId xmlns:a16="http://schemas.microsoft.com/office/drawing/2014/main" val="2473627496"/>
                  </a:ext>
                </a:extLst>
              </a:tr>
              <a:tr h="370840">
                <a:tc>
                  <a:txBody>
                    <a:bodyPr/>
                    <a:lstStyle/>
                    <a:p>
                      <a:pPr algn="l"/>
                      <a:r>
                        <a:rPr lang="en-US" sz="1400">
                          <a:latin typeface="Arial" panose="020B0604020202020204" pitchFamily="34" charset="0"/>
                          <a:cs typeface="Arial" panose="020B0604020202020204" pitchFamily="34" charset="0"/>
                        </a:rPr>
                        <a:t>Abandoned Calls</a:t>
                      </a:r>
                    </a:p>
                  </a:txBody>
                  <a:tcPr anchor="ctr"/>
                </a:tc>
                <a:tc>
                  <a:txBody>
                    <a:bodyPr/>
                    <a:lstStyle/>
                    <a:p>
                      <a:pPr algn="l"/>
                      <a:r>
                        <a:rPr lang="en-US" sz="1400">
                          <a:latin typeface="Arial" panose="020B0604020202020204" pitchFamily="34" charset="0"/>
                          <a:cs typeface="Arial" panose="020B0604020202020204" pitchFamily="34" charset="0"/>
                        </a:rPr>
                        <a:t>% of calls received vs. disconnected prior to answer</a:t>
                      </a:r>
                    </a:p>
                  </a:txBody>
                  <a:tcPr anchor="ctr"/>
                </a:tc>
                <a:tc>
                  <a:txBody>
                    <a:bodyPr/>
                    <a:lstStyle/>
                    <a:p>
                      <a:pPr algn="ctr"/>
                      <a:r>
                        <a:rPr lang="en-US" sz="1400">
                          <a:latin typeface="Arial" panose="020B0604020202020204" pitchFamily="34" charset="0"/>
                          <a:cs typeface="Arial" panose="020B0604020202020204" pitchFamily="34" charset="0"/>
                        </a:rPr>
                        <a:t>Less than 5%</a:t>
                      </a:r>
                    </a:p>
                  </a:txBody>
                  <a:tcPr anchor="ctr"/>
                </a:tc>
                <a:tc>
                  <a:txBody>
                    <a:bodyPr/>
                    <a:lstStyle/>
                    <a:p>
                      <a:pPr algn="ctr"/>
                      <a:r>
                        <a:rPr lang="en-US" sz="1400">
                          <a:latin typeface="Arial" panose="020B0604020202020204" pitchFamily="34" charset="0"/>
                          <a:cs typeface="Arial" panose="020B0604020202020204" pitchFamily="34" charset="0"/>
                        </a:rPr>
                        <a:t>10.3%*</a:t>
                      </a:r>
                    </a:p>
                  </a:txBody>
                  <a:tcPr anchor="ctr"/>
                </a:tc>
                <a:extLst>
                  <a:ext uri="{0D108BD9-81ED-4DB2-BD59-A6C34878D82A}">
                    <a16:rowId xmlns:a16="http://schemas.microsoft.com/office/drawing/2014/main" val="923383928"/>
                  </a:ext>
                </a:extLst>
              </a:tr>
              <a:tr h="370840">
                <a:tc>
                  <a:txBody>
                    <a:bodyPr/>
                    <a:lstStyle/>
                    <a:p>
                      <a:pPr algn="l"/>
                      <a:r>
                        <a:rPr lang="en-US" sz="1400">
                          <a:latin typeface="Arial" panose="020B0604020202020204" pitchFamily="34" charset="0"/>
                          <a:cs typeface="Arial" panose="020B0604020202020204" pitchFamily="34" charset="0"/>
                        </a:rPr>
                        <a:t>Rollover Rate</a:t>
                      </a:r>
                    </a:p>
                  </a:txBody>
                  <a:tcPr anchor="ctr"/>
                </a:tc>
                <a:tc>
                  <a:txBody>
                    <a:bodyPr/>
                    <a:lstStyle/>
                    <a:p>
                      <a:pPr algn="l"/>
                      <a:r>
                        <a:rPr lang="en-US" sz="1400">
                          <a:latin typeface="Arial" panose="020B0604020202020204" pitchFamily="34" charset="0"/>
                          <a:cs typeface="Arial" panose="020B0604020202020204" pitchFamily="34" charset="0"/>
                        </a:rPr>
                        <a:t>Total number of calls sent to backup centers</a:t>
                      </a:r>
                    </a:p>
                  </a:txBody>
                  <a:tcPr anchor="ctr"/>
                </a:tc>
                <a:tc>
                  <a:txBody>
                    <a:bodyPr/>
                    <a:lstStyle/>
                    <a:p>
                      <a:pPr algn="ctr"/>
                      <a:r>
                        <a:rPr lang="en-US" sz="1400">
                          <a:latin typeface="Arial" panose="020B0604020202020204" pitchFamily="34" charset="0"/>
                          <a:cs typeface="Arial" panose="020B0604020202020204" pitchFamily="34" charset="0"/>
                        </a:rPr>
                        <a:t>Less than 10%</a:t>
                      </a:r>
                    </a:p>
                  </a:txBody>
                  <a:tcPr anchor="ctr"/>
                </a:tc>
                <a:tc>
                  <a:txBody>
                    <a:bodyPr/>
                    <a:lstStyle/>
                    <a:p>
                      <a:pPr algn="ctr"/>
                      <a:r>
                        <a:rPr lang="en-US" sz="1400">
                          <a:latin typeface="Arial" panose="020B0604020202020204" pitchFamily="34" charset="0"/>
                          <a:cs typeface="Arial" panose="020B0604020202020204" pitchFamily="34" charset="0"/>
                        </a:rPr>
                        <a:t>0.3%</a:t>
                      </a:r>
                    </a:p>
                  </a:txBody>
                  <a:tcPr anchor="ctr"/>
                </a:tc>
                <a:extLst>
                  <a:ext uri="{0D108BD9-81ED-4DB2-BD59-A6C34878D82A}">
                    <a16:rowId xmlns:a16="http://schemas.microsoft.com/office/drawing/2014/main" val="1998148924"/>
                  </a:ext>
                </a:extLst>
              </a:tr>
              <a:tr h="370840">
                <a:tc>
                  <a:txBody>
                    <a:bodyPr/>
                    <a:lstStyle/>
                    <a:p>
                      <a:pPr algn="l"/>
                      <a:r>
                        <a:rPr lang="en-US" sz="1400">
                          <a:latin typeface="Arial" panose="020B0604020202020204" pitchFamily="34" charset="0"/>
                          <a:cs typeface="Arial" panose="020B0604020202020204" pitchFamily="34" charset="0"/>
                        </a:rPr>
                        <a:t>Avg. Speed to Answer (ASA)</a:t>
                      </a:r>
                    </a:p>
                  </a:txBody>
                  <a:tcPr anchor="ctr"/>
                </a:tc>
                <a:tc>
                  <a:txBody>
                    <a:bodyPr/>
                    <a:lstStyle/>
                    <a:p>
                      <a:pPr algn="l"/>
                      <a:r>
                        <a:rPr lang="en-US" sz="1400">
                          <a:latin typeface="Arial" panose="020B0604020202020204" pitchFamily="34" charset="0"/>
                          <a:cs typeface="Arial" panose="020B0604020202020204" pitchFamily="34" charset="0"/>
                        </a:rPr>
                        <a:t>Speed to answer call</a:t>
                      </a:r>
                    </a:p>
                  </a:txBody>
                  <a:tcPr anchor="ctr"/>
                </a:tc>
                <a:tc>
                  <a:txBody>
                    <a:bodyPr/>
                    <a:lstStyle/>
                    <a:p>
                      <a:pPr algn="ctr"/>
                      <a:r>
                        <a:rPr lang="en-US" sz="1400">
                          <a:latin typeface="Arial" panose="020B0604020202020204" pitchFamily="34" charset="0"/>
                          <a:cs typeface="Arial" panose="020B0604020202020204" pitchFamily="34" charset="0"/>
                        </a:rPr>
                        <a:t>20 seconds</a:t>
                      </a:r>
                    </a:p>
                  </a:txBody>
                  <a:tcPr anchor="ctr"/>
                </a:tc>
                <a:tc>
                  <a:txBody>
                    <a:bodyPr/>
                    <a:lstStyle/>
                    <a:p>
                      <a:pPr algn="ctr"/>
                      <a:r>
                        <a:rPr lang="en-US" sz="1400">
                          <a:latin typeface="Arial" panose="020B0604020202020204" pitchFamily="34" charset="0"/>
                          <a:cs typeface="Arial" panose="020B0604020202020204" pitchFamily="34" charset="0"/>
                        </a:rPr>
                        <a:t>26.2 seconds</a:t>
                      </a:r>
                    </a:p>
                  </a:txBody>
                  <a:tcPr anchor="ctr"/>
                </a:tc>
                <a:extLst>
                  <a:ext uri="{0D108BD9-81ED-4DB2-BD59-A6C34878D82A}">
                    <a16:rowId xmlns:a16="http://schemas.microsoft.com/office/drawing/2014/main" val="3855928206"/>
                  </a:ext>
                </a:extLst>
              </a:tr>
            </a:tbl>
          </a:graphicData>
        </a:graphic>
      </p:graphicFrame>
      <p:sp>
        <p:nvSpPr>
          <p:cNvPr id="7" name="TextBox 6">
            <a:extLst>
              <a:ext uri="{FF2B5EF4-FFF2-40B4-BE49-F238E27FC236}">
                <a16:creationId xmlns:a16="http://schemas.microsoft.com/office/drawing/2014/main" id="{5E426067-2253-35C1-B268-7C2AC2306EE3}"/>
              </a:ext>
            </a:extLst>
          </p:cNvPr>
          <p:cNvSpPr txBox="1"/>
          <p:nvPr/>
        </p:nvSpPr>
        <p:spPr bwMode="auto">
          <a:xfrm>
            <a:off x="582706" y="5857327"/>
            <a:ext cx="7758654" cy="547428"/>
          </a:xfrm>
          <a:prstGeom prst="rect">
            <a:avLst/>
          </a:prstGeom>
          <a:noFill/>
          <a:ln w="9525">
            <a:noFill/>
            <a:miter lim="800000"/>
            <a:headEnd/>
            <a:tailEnd/>
          </a:ln>
          <a:effectLst/>
        </p:spPr>
        <p:txBody>
          <a:bodyPr vert="horz" wrap="none" lIns="76200" tIns="76200" rIns="76200" bIns="7620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*There has been an average 8 percentage point discrepancy in the measured answer rate and abandoned calls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Between national and local measurement, with the national measurement being the lower of the two.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Locally measured answer rate for December 2024 captured 7,008 answered calls for an answer rate of 96%.</a:t>
            </a:r>
          </a:p>
        </p:txBody>
      </p:sp>
      <p:sp>
        <p:nvSpPr>
          <p:cNvPr id="9" name="TextBox 1">
            <a:extLst>
              <a:ext uri="{FF2B5EF4-FFF2-40B4-BE49-F238E27FC236}">
                <a16:creationId xmlns:a16="http://schemas.microsoft.com/office/drawing/2014/main" id="{C5EBA2D0-AD60-30FA-B6B8-584D976E1D04}"/>
              </a:ext>
            </a:extLst>
          </p:cNvPr>
          <p:cNvSpPr txBox="1"/>
          <p:nvPr/>
        </p:nvSpPr>
        <p:spPr>
          <a:xfrm>
            <a:off x="3200161" y="5546357"/>
            <a:ext cx="2372293" cy="21017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Calibri"/>
                <a:ea typeface="+mn-ea"/>
                <a:cs typeface="+mn-cs"/>
              </a:rPr>
              <a:t>Data Source: Vibrant 988 Broad State Metrics for MA</a:t>
            </a:r>
          </a:p>
        </p:txBody>
      </p:sp>
    </p:spTree>
    <p:extLst>
      <p:ext uri="{BB962C8B-B14F-4D97-AF65-F5344CB8AC3E}">
        <p14:creationId xmlns:p14="http://schemas.microsoft.com/office/powerpoint/2010/main" val="1728827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A0D89-F633-F1A1-A5CB-F83D2F0B5209}"/>
            </a:ext>
          </a:extLst>
        </p:cNvPr>
        <p:cNvGrpSpPr/>
        <p:nvPr/>
      </p:nvGrpSpPr>
      <p:grpSpPr>
        <a:xfrm>
          <a:off x="0" y="0"/>
          <a:ext cx="0" cy="0"/>
          <a:chOff x="0" y="0"/>
          <a:chExt cx="0" cy="0"/>
        </a:xfrm>
      </p:grpSpPr>
      <p:sp>
        <p:nvSpPr>
          <p:cNvPr id="2" name="Google Shape;87;p20">
            <a:extLst>
              <a:ext uri="{FF2B5EF4-FFF2-40B4-BE49-F238E27FC236}">
                <a16:creationId xmlns:a16="http://schemas.microsoft.com/office/drawing/2014/main" id="{7E8FFBE6-CE69-24CE-4F9B-B7623D698456}"/>
              </a:ext>
            </a:extLst>
          </p:cNvPr>
          <p:cNvSpPr txBox="1">
            <a:spLocks/>
          </p:cNvSpPr>
          <p:nvPr/>
        </p:nvSpPr>
        <p:spPr>
          <a:xfrm>
            <a:off x="126010" y="42816"/>
            <a:ext cx="8520600" cy="460387"/>
          </a:xfrm>
          <a:prstGeom prst="rect">
            <a:avLst/>
          </a:prstGeom>
        </p:spPr>
        <p:txBody>
          <a:bodyPr spcFirstLastPara="1" vert="horz" wrap="square" lIns="91425" tIns="91425" rIns="91425" bIns="91425" rtlCol="0" anchor="t" anchorCtr="0">
            <a:no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900" b="1" i="0" u="none" strike="noStrike" kern="1200" cap="none" spc="0" normalizeH="0" baseline="0" noProof="0">
                <a:ln>
                  <a:noFill/>
                </a:ln>
                <a:effectLst/>
                <a:uLnTx/>
                <a:uFillTx/>
                <a:latin typeface="Arial" panose="020B0604020202020204" pitchFamily="34" charset="0"/>
                <a:ea typeface="Georgia"/>
                <a:cs typeface="Arial" panose="020B0604020202020204" pitchFamily="34" charset="0"/>
                <a:sym typeface="Georgia"/>
              </a:rPr>
              <a:t>988 Lifeline: Chat and Text Demand in MA</a:t>
            </a:r>
          </a:p>
        </p:txBody>
      </p:sp>
      <p:sp>
        <p:nvSpPr>
          <p:cNvPr id="8" name="Text Placeholder 2">
            <a:extLst>
              <a:ext uri="{FF2B5EF4-FFF2-40B4-BE49-F238E27FC236}">
                <a16:creationId xmlns:a16="http://schemas.microsoft.com/office/drawing/2014/main" id="{50CD9910-2913-418A-2049-D8FA1900C85E}"/>
              </a:ext>
            </a:extLst>
          </p:cNvPr>
          <p:cNvSpPr txBox="1">
            <a:spLocks/>
          </p:cNvSpPr>
          <p:nvPr/>
        </p:nvSpPr>
        <p:spPr>
          <a:xfrm>
            <a:off x="311700" y="632602"/>
            <a:ext cx="8520600" cy="1784992"/>
          </a:xfrm>
          <a:prstGeom prst="rect">
            <a:avLst/>
          </a:prstGeom>
        </p:spPr>
        <p:txBody>
          <a:bodyPr>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988 Lifeline is available 24/7 via chat and text.</a:t>
            </a:r>
          </a:p>
          <a:p>
            <a:pPr marL="63023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Text support launched on the network in July 2022 </a:t>
            </a:r>
          </a:p>
          <a:p>
            <a:pPr marL="63023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Chat and texts are currently answered by national back-up centers</a:t>
            </a:r>
          </a:p>
          <a:p>
            <a:pPr marL="63023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Providing local response to chat and text is a national priority and requires state resource investment to launch and sustain.</a:t>
            </a:r>
          </a:p>
          <a:p>
            <a:pPr marL="63023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Reporting from the national administrator (Vibrant Emotional Health) provides us with insight into chat and text demand trends. Chat/text support commonly engages adults and youth that might not otherwise seek support through a phone call. </a:t>
            </a:r>
          </a:p>
          <a:p>
            <a:pPr marL="63023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September 2024, Vibrant transitioned reporting to an online dashboard; reporting on chat/text demand was paused at that time and is planned to be included in future, upcoming versions of the dashboard.</a:t>
            </a:r>
          </a:p>
          <a:p>
            <a:pPr marL="5159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Chart 2">
            <a:extLst>
              <a:ext uri="{FF2B5EF4-FFF2-40B4-BE49-F238E27FC236}">
                <a16:creationId xmlns:a16="http://schemas.microsoft.com/office/drawing/2014/main" id="{8B2EC158-B037-9F38-321E-9B75E63B367B}"/>
              </a:ext>
            </a:extLst>
          </p:cNvPr>
          <p:cNvGraphicFramePr>
            <a:graphicFrameLocks/>
          </p:cNvGraphicFramePr>
          <p:nvPr/>
        </p:nvGraphicFramePr>
        <p:xfrm>
          <a:off x="466725" y="2546993"/>
          <a:ext cx="8086725" cy="3930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161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7D212-AEEB-7A77-A303-2C2B964154B0}"/>
            </a:ext>
          </a:extLst>
        </p:cNvPr>
        <p:cNvGrpSpPr/>
        <p:nvPr/>
      </p:nvGrpSpPr>
      <p:grpSpPr>
        <a:xfrm>
          <a:off x="0" y="0"/>
          <a:ext cx="0" cy="0"/>
          <a:chOff x="0" y="0"/>
          <a:chExt cx="0" cy="0"/>
        </a:xfrm>
      </p:grpSpPr>
      <p:sp>
        <p:nvSpPr>
          <p:cNvPr id="2" name="Google Shape;87;p20">
            <a:extLst>
              <a:ext uri="{FF2B5EF4-FFF2-40B4-BE49-F238E27FC236}">
                <a16:creationId xmlns:a16="http://schemas.microsoft.com/office/drawing/2014/main" id="{EF3500E4-18B3-1E4A-FA39-324682F0608A}"/>
              </a:ext>
            </a:extLst>
          </p:cNvPr>
          <p:cNvSpPr txBox="1">
            <a:spLocks/>
          </p:cNvSpPr>
          <p:nvPr/>
        </p:nvSpPr>
        <p:spPr>
          <a:xfrm>
            <a:off x="126010" y="42816"/>
            <a:ext cx="8520600" cy="460387"/>
          </a:xfrm>
          <a:prstGeom prst="rect">
            <a:avLst/>
          </a:prstGeom>
        </p:spPr>
        <p:txBody>
          <a:bodyPr spcFirstLastPara="1" vert="horz" wrap="square" lIns="91425" tIns="91425" rIns="91425" bIns="91425" rtlCol="0" anchor="t" anchorCtr="0">
            <a:no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900" b="1" i="0" u="none" strike="noStrike" kern="1200" cap="none" spc="0" normalizeH="0" baseline="0" noProof="0">
                <a:ln>
                  <a:noFill/>
                </a:ln>
                <a:effectLst/>
                <a:uLnTx/>
                <a:uFillTx/>
                <a:latin typeface="Arial" panose="020B0604020202020204" pitchFamily="34" charset="0"/>
                <a:ea typeface="Georgia"/>
                <a:cs typeface="Arial" panose="020B0604020202020204" pitchFamily="34" charset="0"/>
                <a:sym typeface="Georgia"/>
              </a:rPr>
              <a:t>MA 988 Network Overall Demand: Phone Contacts</a:t>
            </a:r>
          </a:p>
        </p:txBody>
      </p:sp>
      <p:graphicFrame>
        <p:nvGraphicFramePr>
          <p:cNvPr id="5" name="Chart 4">
            <a:extLst>
              <a:ext uri="{FF2B5EF4-FFF2-40B4-BE49-F238E27FC236}">
                <a16:creationId xmlns:a16="http://schemas.microsoft.com/office/drawing/2014/main" id="{6EE3167C-80E8-FF24-60DC-B43E082432A9}"/>
              </a:ext>
            </a:extLst>
          </p:cNvPr>
          <p:cNvGraphicFramePr>
            <a:graphicFrameLocks/>
          </p:cNvGraphicFramePr>
          <p:nvPr/>
        </p:nvGraphicFramePr>
        <p:xfrm>
          <a:off x="262544" y="2477667"/>
          <a:ext cx="8247529" cy="43375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a:extLst>
              <a:ext uri="{FF2B5EF4-FFF2-40B4-BE49-F238E27FC236}">
                <a16:creationId xmlns:a16="http://schemas.microsoft.com/office/drawing/2014/main" id="{CE374124-9AA0-3DAF-81CF-88661DD114C1}"/>
              </a:ext>
            </a:extLst>
          </p:cNvPr>
          <p:cNvSpPr txBox="1">
            <a:spLocks/>
          </p:cNvSpPr>
          <p:nvPr/>
        </p:nvSpPr>
        <p:spPr>
          <a:xfrm>
            <a:off x="311700" y="549730"/>
            <a:ext cx="8520600" cy="1881409"/>
          </a:xfrm>
          <a:prstGeom prst="rect">
            <a:avLst/>
          </a:prstGeom>
        </p:spPr>
        <p:txBody>
          <a:bodyPr>
            <a:norm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MA 988 Network responds to phone contacts received through 988 Lifeline and local legacy lines established prior to the National Lifeline.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Demand through legacy lines continues to be a significant avenue of help-seeking for MA residents due to the long-term historical presence of the resource (40+ years).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Current awareness efforts aim to educate the public about the local availability and national accessibility of 988; the proportion of calls received from 988 has increased from 23% to 27%.</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Volume conversion from legacy lines over to 988 is expected to continue over the next 5-10 years.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Overall, more individuals are reaching out for support with total network demand in FY25Q1 experiencing 74% more volume demand compared to FY22 Q1.</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3849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C8E41-2184-6A02-3499-113B1C04C5C4}"/>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A94C06-B0DC-866C-D7A9-D6C26B038B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7" name="Object 6" hidden="1">
                        <a:extLst>
                          <a:ext uri="{FF2B5EF4-FFF2-40B4-BE49-F238E27FC236}">
                            <a16:creationId xmlns:a16="http://schemas.microsoft.com/office/drawing/2014/main" id="{BEA94C06-B0DC-866C-D7A9-D6C26B038B8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5C6FA8A-5051-E04C-D43C-6DCA530DEDA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4B7F70-3642-95B7-ACE3-4D5C5B0BBF0D}"/>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D6396B13-C3F2-C9BE-4E18-0448C6B52DA5}"/>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28</a:t>
            </a:fld>
            <a:r>
              <a:rPr lang="en-US" altLang="en-US"/>
              <a:t> </a:t>
            </a:r>
          </a:p>
        </p:txBody>
      </p:sp>
      <p:sp>
        <p:nvSpPr>
          <p:cNvPr id="16" name="Text Placeholder 2">
            <a:hlinkClick r:id="rId15" action="ppaction://hlinksldjump"/>
            <a:extLst>
              <a:ext uri="{FF2B5EF4-FFF2-40B4-BE49-F238E27FC236}">
                <a16:creationId xmlns:a16="http://schemas.microsoft.com/office/drawing/2014/main" id="{EF7C3EFA-3E02-A292-7752-C1A4E7BEA1FA}"/>
              </a:ext>
            </a:extLst>
          </p:cNvPr>
          <p:cNvSpPr>
            <a:spLocks noGrp="1"/>
          </p:cNvSpPr>
          <p:nvPr>
            <p:custDataLst>
              <p:tags r:id="rId3"/>
            </p:custDataLst>
          </p:nvPr>
        </p:nvSpPr>
        <p:spPr bwMode="gray">
          <a:xfrm>
            <a:off x="2514600" y="2363787"/>
            <a:ext cx="1746250" cy="399591"/>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3" name="Text Placeholder 2">
            <a:hlinkClick r:id="" action="ppaction://noaction"/>
            <a:extLst>
              <a:ext uri="{FF2B5EF4-FFF2-40B4-BE49-F238E27FC236}">
                <a16:creationId xmlns:a16="http://schemas.microsoft.com/office/drawing/2014/main" id="{2507E8C2-3CD5-DEE2-9416-2F8A93933786}"/>
              </a:ext>
            </a:extLst>
          </p:cNvPr>
          <p:cNvSpPr>
            <a:spLocks noGrp="1"/>
          </p:cNvSpPr>
          <p:nvPr>
            <p:custDataLst>
              <p:tags r:id="rId4"/>
            </p:custDataLst>
          </p:nvPr>
        </p:nvSpPr>
        <p:spPr bwMode="gray">
          <a:xfrm>
            <a:off x="2514600" y="3766009"/>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FEB770AF-7A60-5D86-073C-0F5165D3F7AF}"/>
              </a:ext>
            </a:extLst>
          </p:cNvPr>
          <p:cNvSpPr>
            <a:spLocks noGrp="1"/>
          </p:cNvSpPr>
          <p:nvPr>
            <p:custDataLst>
              <p:tags r:id="rId5"/>
            </p:custDataLst>
          </p:nvPr>
        </p:nvSpPr>
        <p:spPr bwMode="gray">
          <a:xfrm>
            <a:off x="2514600" y="4121609"/>
            <a:ext cx="2057400" cy="354013"/>
          </a:xfrm>
          <a:prstGeom prst="rect">
            <a:avLst/>
          </a:prstGeom>
          <a:solidFill>
            <a:srgbClr val="C7E0FB"/>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01ABC05-F144-0F58-DE72-DD24AD3D0493}"/>
              </a:ext>
            </a:extLst>
          </p:cNvPr>
          <p:cNvSpPr>
            <a:spLocks noGrp="1"/>
          </p:cNvSpPr>
          <p:nvPr>
            <p:custDataLst>
              <p:tags r:id="rId6"/>
            </p:custDataLst>
          </p:nvPr>
        </p:nvSpPr>
        <p:spPr bwMode="gray">
          <a:xfrm>
            <a:off x="2514600" y="4477210"/>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0C943EF2-FC8C-4934-CB6D-C7EDF6A1714C}"/>
              </a:ext>
            </a:extLst>
          </p:cNvPr>
          <p:cNvSpPr>
            <a:spLocks noGrp="1"/>
          </p:cNvSpPr>
          <p:nvPr>
            <p:custDataLst>
              <p:tags r:id="rId7"/>
            </p:custDataLst>
          </p:nvPr>
        </p:nvSpPr>
        <p:spPr bwMode="gray">
          <a:xfrm>
            <a:off x="2514600" y="4831222"/>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2025</a:t>
            </a:r>
            <a:endParaRPr lang="en-US"/>
          </a:p>
        </p:txBody>
      </p:sp>
      <p:sp>
        <p:nvSpPr>
          <p:cNvPr id="9" name="Text Placeholder 2">
            <a:hlinkClick r:id="" action="ppaction://noaction"/>
            <a:extLst>
              <a:ext uri="{FF2B5EF4-FFF2-40B4-BE49-F238E27FC236}">
                <a16:creationId xmlns:a16="http://schemas.microsoft.com/office/drawing/2014/main" id="{FD491F46-7EA4-2048-0247-49F52DD31A60}"/>
              </a:ext>
            </a:extLst>
          </p:cNvPr>
          <p:cNvSpPr>
            <a:spLocks noGrp="1"/>
          </p:cNvSpPr>
          <p:nvPr>
            <p:custDataLst>
              <p:tags r:id="rId8"/>
            </p:custDataLst>
          </p:nvPr>
        </p:nvSpPr>
        <p:spPr bwMode="gray">
          <a:xfrm>
            <a:off x="2514600" y="5188409"/>
            <a:ext cx="1746250" cy="5588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Appendix: Commission 2024 Recommendations</a:t>
            </a:r>
            <a:endParaRPr lang="en-US"/>
          </a:p>
          <a:p>
            <a:pPr>
              <a:spcBef>
                <a:spcPct val="0"/>
              </a:spcBef>
              <a:spcAft>
                <a:spcPct val="0"/>
              </a:spcAft>
            </a:pPr>
            <a:endParaRPr lang="en-US"/>
          </a:p>
        </p:txBody>
      </p:sp>
      <p:sp>
        <p:nvSpPr>
          <p:cNvPr id="5" name="Text Placeholder 2">
            <a:hlinkClick r:id="rId15" action="ppaction://hlinksldjump"/>
            <a:extLst>
              <a:ext uri="{FF2B5EF4-FFF2-40B4-BE49-F238E27FC236}">
                <a16:creationId xmlns:a16="http://schemas.microsoft.com/office/drawing/2014/main" id="{A289BD49-9298-1533-20B9-7AEAC9341ECE}"/>
              </a:ext>
            </a:extLst>
          </p:cNvPr>
          <p:cNvSpPr>
            <a:spLocks noGrp="1"/>
          </p:cNvSpPr>
          <p:nvPr>
            <p:custDataLst>
              <p:tags r:id="rId9"/>
            </p:custDataLst>
          </p:nvPr>
        </p:nvSpPr>
        <p:spPr bwMode="gray">
          <a:xfrm>
            <a:off x="2514600" y="2846388"/>
            <a:ext cx="1859437" cy="39959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Executive Summary </a:t>
            </a:r>
            <a:endParaRPr lang="en-US"/>
          </a:p>
        </p:txBody>
      </p:sp>
      <p:sp>
        <p:nvSpPr>
          <p:cNvPr id="3" name="Text Placeholder 2">
            <a:hlinkClick r:id="" action="ppaction://noaction"/>
            <a:extLst>
              <a:ext uri="{FF2B5EF4-FFF2-40B4-BE49-F238E27FC236}">
                <a16:creationId xmlns:a16="http://schemas.microsoft.com/office/drawing/2014/main" id="{A225FC88-5C8E-EB47-A4F5-7DB358CEABEF}"/>
              </a:ext>
            </a:extLst>
          </p:cNvPr>
          <p:cNvSpPr>
            <a:spLocks noGrp="1"/>
          </p:cNvSpPr>
          <p:nvPr>
            <p:custDataLst>
              <p:tags r:id="rId10"/>
            </p:custDataLst>
          </p:nvPr>
        </p:nvSpPr>
        <p:spPr bwMode="gray">
          <a:xfrm>
            <a:off x="2514599" y="3245279"/>
            <a:ext cx="5305097"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 988</a:t>
            </a:r>
            <a:endParaRPr lang="en-US"/>
          </a:p>
        </p:txBody>
      </p:sp>
    </p:spTree>
    <p:extLst>
      <p:ext uri="{BB962C8B-B14F-4D97-AF65-F5344CB8AC3E}">
        <p14:creationId xmlns:p14="http://schemas.microsoft.com/office/powerpoint/2010/main" val="3133535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BFA5-987E-AD06-B260-8ADC0F119EAD}"/>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A4A947-8D1C-7F1C-40D3-B4141C0051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FA4A947-8D1C-7F1C-40D3-B4141C0051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662C61F-B467-E23E-869F-1A81FE0F64A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7B6191A9-8349-AEB6-FC98-26A599F3F33E}"/>
              </a:ext>
            </a:extLst>
          </p:cNvPr>
          <p:cNvSpPr txBox="1">
            <a:spLocks/>
          </p:cNvSpPr>
          <p:nvPr/>
        </p:nvSpPr>
        <p:spPr>
          <a:xfrm>
            <a:off x="457200" y="990600"/>
            <a:ext cx="8229600" cy="513986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b="1">
                <a:latin typeface="Arial"/>
                <a:cs typeface="Arial"/>
              </a:rPr>
              <a:t>988 Funding supports:</a:t>
            </a:r>
          </a:p>
          <a:p>
            <a:pPr lvl="2"/>
            <a:r>
              <a:rPr lang="en-US">
                <a:latin typeface="Arial"/>
                <a:cs typeface="Arial"/>
              </a:rPr>
              <a:t>Expansion of center operational hours (24/7/365)</a:t>
            </a:r>
          </a:p>
          <a:p>
            <a:pPr lvl="2"/>
            <a:r>
              <a:rPr lang="en-US">
                <a:latin typeface="Arial"/>
                <a:cs typeface="Arial"/>
              </a:rPr>
              <a:t>Increased capacity through workforce and technology investments</a:t>
            </a:r>
          </a:p>
          <a:p>
            <a:pPr lvl="2"/>
            <a:r>
              <a:rPr lang="en-US">
                <a:latin typeface="Arial"/>
                <a:cs typeface="Arial"/>
              </a:rPr>
              <a:t>Workforce training</a:t>
            </a:r>
          </a:p>
          <a:p>
            <a:pPr lvl="2"/>
            <a:r>
              <a:rPr lang="en-US">
                <a:latin typeface="Arial"/>
                <a:cs typeface="Arial"/>
              </a:rPr>
              <a:t>Marketing and Communications Campaign (updated public transit awareness materials, workforce recruitment, and misinformation research)</a:t>
            </a:r>
          </a:p>
          <a:p>
            <a:pPr marL="234950" lvl="2" indent="0">
              <a:buNone/>
            </a:pPr>
            <a:endParaRPr lang="en-US"/>
          </a:p>
          <a:p>
            <a:pPr marL="229870" lvl="1" indent="-229870"/>
            <a:r>
              <a:rPr lang="en-US" b="1">
                <a:latin typeface="Arial"/>
                <a:cs typeface="Arial"/>
              </a:rPr>
              <a:t>988 FY22 funding</a:t>
            </a:r>
          </a:p>
          <a:p>
            <a:pPr lvl="2"/>
            <a:r>
              <a:rPr lang="en-US" b="1">
                <a:latin typeface="Arial"/>
                <a:cs typeface="Arial"/>
              </a:rPr>
              <a:t>State: </a:t>
            </a:r>
            <a:r>
              <a:rPr lang="en-US">
                <a:latin typeface="Arial"/>
                <a:cs typeface="Arial"/>
              </a:rPr>
              <a:t>$500k</a:t>
            </a:r>
          </a:p>
          <a:p>
            <a:pPr lvl="2"/>
            <a:r>
              <a:rPr lang="en-US" b="1">
                <a:latin typeface="Arial"/>
                <a:cs typeface="Arial"/>
              </a:rPr>
              <a:t>State: </a:t>
            </a:r>
            <a:r>
              <a:rPr lang="en-US">
                <a:latin typeface="Arial"/>
                <a:cs typeface="Arial"/>
              </a:rPr>
              <a:t>$10 million supplemental funding </a:t>
            </a:r>
            <a:r>
              <a:rPr lang="en-US"/>
              <a:t>-</a:t>
            </a:r>
            <a:r>
              <a:rPr lang="en-US">
                <a:effectLst/>
                <a:ea typeface="Aptos" panose="020B0004020202020204" pitchFamily="34" charset="0"/>
              </a:rPr>
              <a:t> </a:t>
            </a:r>
            <a:r>
              <a:rPr lang="en-US" u="sng">
                <a:solidFill>
                  <a:srgbClr val="467886"/>
                </a:solidFill>
                <a:effectLst/>
                <a:ea typeface="Aptos" panose="020B0004020202020204" pitchFamily="34" charset="0"/>
                <a:hlinkClick r:id="rId6"/>
              </a:rPr>
              <a:t>Session Law - Acts of 2022 Chapter 42</a:t>
            </a:r>
            <a:endParaRPr lang="en-US"/>
          </a:p>
          <a:p>
            <a:pPr marL="229870" lvl="1" indent="-229870"/>
            <a:endParaRPr lang="en-US">
              <a:highlight>
                <a:srgbClr val="FFFF00"/>
              </a:highlight>
            </a:endParaRPr>
          </a:p>
          <a:p>
            <a:pPr marL="229870" lvl="1" indent="-229870"/>
            <a:r>
              <a:rPr lang="en-US" b="1">
                <a:latin typeface="Arial"/>
                <a:cs typeface="Arial"/>
              </a:rPr>
              <a:t>988 FY23 funding</a:t>
            </a:r>
          </a:p>
          <a:p>
            <a:pPr lvl="2"/>
            <a:r>
              <a:rPr lang="en-US" b="1"/>
              <a:t>State: </a:t>
            </a:r>
            <a:r>
              <a:rPr lang="en-US">
                <a:effectLst/>
                <a:ea typeface="Aptos" panose="020B0004020202020204" pitchFamily="34" charset="0"/>
              </a:rPr>
              <a:t>$6 million from FY22 supplemental funding </a:t>
            </a:r>
          </a:p>
          <a:p>
            <a:pPr lvl="2"/>
            <a:r>
              <a:rPr lang="en-US" b="1"/>
              <a:t>Federal: </a:t>
            </a:r>
            <a:r>
              <a:rPr lang="en-US">
                <a:effectLst/>
                <a:ea typeface="Aptos" panose="020B0004020202020204" pitchFamily="34" charset="0"/>
              </a:rPr>
              <a:t>$3.5 million SAMHSA grant (April 30, 2022 – April 29, 2024) (across multiple FYs)</a:t>
            </a:r>
          </a:p>
          <a:p>
            <a:pPr marL="234950" lvl="2" indent="0">
              <a:buNone/>
            </a:pPr>
            <a:endParaRPr lang="en-US" b="1"/>
          </a:p>
          <a:p>
            <a:pPr marL="229870" lvl="1" indent="-229870"/>
            <a:r>
              <a:rPr lang="en-US" b="1">
                <a:latin typeface="Arial"/>
                <a:cs typeface="Arial"/>
              </a:rPr>
              <a:t>988 FY24 funding</a:t>
            </a:r>
          </a:p>
          <a:p>
            <a:pPr lvl="2"/>
            <a:r>
              <a:rPr lang="en-US" b="1">
                <a:latin typeface="Arial"/>
                <a:cs typeface="Arial"/>
              </a:rPr>
              <a:t>State: </a:t>
            </a:r>
            <a:r>
              <a:rPr lang="en-US">
                <a:latin typeface="Arial"/>
                <a:cs typeface="Arial"/>
              </a:rPr>
              <a:t>$1 million + $4 million from FY22 supplemental funding</a:t>
            </a:r>
          </a:p>
          <a:p>
            <a:pPr lvl="2"/>
            <a:r>
              <a:rPr lang="en-US" b="1">
                <a:effectLst/>
                <a:ea typeface="Aptos" panose="020B0004020202020204" pitchFamily="34" charset="0"/>
              </a:rPr>
              <a:t>Federal: </a:t>
            </a:r>
            <a:r>
              <a:rPr lang="en-US">
                <a:effectLst/>
                <a:ea typeface="Aptos" panose="020B0004020202020204" pitchFamily="34" charset="0"/>
              </a:rPr>
              <a:t>$4.1 million SAMHSA grant (September 30, 2023 – September 29, 2026)</a:t>
            </a:r>
          </a:p>
          <a:p>
            <a:pPr lvl="2"/>
            <a:endParaRPr lang="en-US" b="1"/>
          </a:p>
          <a:p>
            <a:pPr marL="229870" lvl="1" indent="-229870"/>
            <a:r>
              <a:rPr lang="en-US" b="1"/>
              <a:t>988 FY25 funding</a:t>
            </a:r>
            <a:endParaRPr lang="en-US"/>
          </a:p>
          <a:p>
            <a:pPr marL="462915" lvl="2" indent="-229870"/>
            <a:r>
              <a:rPr lang="en-US" b="1"/>
              <a:t>State: </a:t>
            </a:r>
            <a:r>
              <a:rPr lang="en-US">
                <a:effectLst/>
                <a:ea typeface="Aptos" panose="020B0004020202020204" pitchFamily="34" charset="0"/>
              </a:rPr>
              <a:t>$6.2 million</a:t>
            </a:r>
          </a:p>
          <a:p>
            <a:pPr marL="462915" lvl="2" indent="-229870"/>
            <a:r>
              <a:rPr lang="en-US" b="1">
                <a:effectLst/>
                <a:ea typeface="Aptos" panose="020B0004020202020204" pitchFamily="34" charset="0"/>
              </a:rPr>
              <a:t>Federal: </a:t>
            </a:r>
            <a:r>
              <a:rPr lang="en-US">
                <a:effectLst/>
                <a:ea typeface="Aptos" panose="020B0004020202020204" pitchFamily="34" charset="0"/>
              </a:rPr>
              <a:t>$4.2 million SAMHSA grant (September 30, 2023 – September 29, 2026)</a:t>
            </a:r>
          </a:p>
          <a:p>
            <a:pPr marL="233045" lvl="2" indent="0">
              <a:buNone/>
            </a:pPr>
            <a:r>
              <a:rPr lang="en-US" b="1">
                <a:ea typeface="Aptos" panose="020B0004020202020204" pitchFamily="34" charset="0"/>
              </a:rPr>
              <a:t>     </a:t>
            </a:r>
            <a:r>
              <a:rPr lang="en-US" b="1">
                <a:effectLst/>
                <a:ea typeface="Aptos" panose="020B0004020202020204" pitchFamily="34" charset="0"/>
              </a:rPr>
              <a:t>80% ($8.3 million goes directly to centers for phone response)</a:t>
            </a:r>
            <a:endParaRPr lang="en-US">
              <a:effectLst/>
              <a:ea typeface="Aptos" panose="020B0004020202020204" pitchFamily="34" charset="0"/>
            </a:endParaRPr>
          </a:p>
        </p:txBody>
      </p:sp>
      <p:sp>
        <p:nvSpPr>
          <p:cNvPr id="2" name="Title 1">
            <a:extLst>
              <a:ext uri="{FF2B5EF4-FFF2-40B4-BE49-F238E27FC236}">
                <a16:creationId xmlns:a16="http://schemas.microsoft.com/office/drawing/2014/main" id="{E3420B24-C264-2A45-1E0F-2858D3C2B6FB}"/>
              </a:ext>
            </a:extLst>
          </p:cNvPr>
          <p:cNvSpPr>
            <a:spLocks noGrp="1"/>
          </p:cNvSpPr>
          <p:nvPr>
            <p:ph type="title"/>
          </p:nvPr>
        </p:nvSpPr>
        <p:spPr/>
        <p:txBody>
          <a:bodyPr/>
          <a:lstStyle/>
          <a:p>
            <a:r>
              <a:rPr lang="en-US"/>
              <a:t>Current Funding Sources</a:t>
            </a:r>
          </a:p>
        </p:txBody>
      </p:sp>
    </p:spTree>
    <p:extLst>
      <p:ext uri="{BB962C8B-B14F-4D97-AF65-F5344CB8AC3E}">
        <p14:creationId xmlns:p14="http://schemas.microsoft.com/office/powerpoint/2010/main" val="280699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3</a:t>
            </a:fld>
            <a:r>
              <a:rPr lang="en-US" altLang="en-US"/>
              <a:t> </a:t>
            </a:r>
          </a:p>
        </p:txBody>
      </p:sp>
      <p:sp>
        <p:nvSpPr>
          <p:cNvPr id="16" name="Text Placeholder 2">
            <a:hlinkClick r:id="rId15"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265548" cy="352425"/>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599" y="3150689"/>
            <a:ext cx="5305097"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 988</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605761"/>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961361"/>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4316962"/>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670974"/>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2025</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5028161"/>
            <a:ext cx="1746250" cy="5588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Appendix: Commission 2024 Recommendations</a:t>
            </a:r>
            <a:endParaRPr lang="en-US"/>
          </a:p>
          <a:p>
            <a:pPr>
              <a:spcBef>
                <a:spcPct val="0"/>
              </a:spcBef>
              <a:spcAft>
                <a:spcPct val="0"/>
              </a:spcAft>
            </a:pPr>
            <a:endParaRPr lang="en-US"/>
          </a:p>
        </p:txBody>
      </p:sp>
      <p:sp>
        <p:nvSpPr>
          <p:cNvPr id="3" name="Text Placeholder 2">
            <a:hlinkClick r:id="rId15" action="ppaction://hlinksldjump"/>
            <a:extLst>
              <a:ext uri="{FF2B5EF4-FFF2-40B4-BE49-F238E27FC236}">
                <a16:creationId xmlns:a16="http://schemas.microsoft.com/office/drawing/2014/main" id="{7FCAC669-3C97-1C50-A8DD-9854B2FF61A0}"/>
              </a:ext>
            </a:extLst>
          </p:cNvPr>
          <p:cNvSpPr>
            <a:spLocks noGrp="1"/>
          </p:cNvSpPr>
          <p:nvPr>
            <p:custDataLst>
              <p:tags r:id="rId10"/>
            </p:custDataLst>
          </p:nvPr>
        </p:nvSpPr>
        <p:spPr bwMode="gray">
          <a:xfrm>
            <a:off x="2514600" y="2765302"/>
            <a:ext cx="1265548" cy="352425"/>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Executive Summary</a:t>
            </a:r>
            <a:endParaRPr lang="en-US"/>
          </a:p>
        </p:txBody>
      </p:sp>
    </p:spTree>
    <p:extLst>
      <p:ext uri="{BB962C8B-B14F-4D97-AF65-F5344CB8AC3E}">
        <p14:creationId xmlns:p14="http://schemas.microsoft.com/office/powerpoint/2010/main" val="3352776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84CCD-E15B-CFB6-00BA-80968044AF31}"/>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5A05BF2-EF97-360C-2388-2827CD2E89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7" name="Object 6" hidden="1">
                        <a:extLst>
                          <a:ext uri="{FF2B5EF4-FFF2-40B4-BE49-F238E27FC236}">
                            <a16:creationId xmlns:a16="http://schemas.microsoft.com/office/drawing/2014/main" id="{15A05BF2-EF97-360C-2388-2827CD2E89D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B42DEFC-EE4E-A597-6BF5-00DFDCF88BE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A41A175-9411-296C-F0B2-7C71D1928DBB}"/>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9F3728F7-3BFD-8810-E99E-EBF6C136C84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30</a:t>
            </a:fld>
            <a:r>
              <a:rPr lang="en-US" altLang="en-US"/>
              <a:t> </a:t>
            </a:r>
          </a:p>
        </p:txBody>
      </p:sp>
      <p:sp>
        <p:nvSpPr>
          <p:cNvPr id="16" name="Text Placeholder 2">
            <a:hlinkClick r:id="rId15" action="ppaction://hlinksldjump"/>
            <a:extLst>
              <a:ext uri="{FF2B5EF4-FFF2-40B4-BE49-F238E27FC236}">
                <a16:creationId xmlns:a16="http://schemas.microsoft.com/office/drawing/2014/main" id="{303C6C9D-197F-0AD6-330F-D177626EABF9}"/>
              </a:ext>
            </a:extLst>
          </p:cNvPr>
          <p:cNvSpPr>
            <a:spLocks noGrp="1"/>
          </p:cNvSpPr>
          <p:nvPr>
            <p:custDataLst>
              <p:tags r:id="rId3"/>
            </p:custDataLst>
          </p:nvPr>
        </p:nvSpPr>
        <p:spPr bwMode="gray">
          <a:xfrm>
            <a:off x="2514600" y="2363787"/>
            <a:ext cx="1746250" cy="399591"/>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3" name="Text Placeholder 2">
            <a:hlinkClick r:id="" action="ppaction://noaction"/>
            <a:extLst>
              <a:ext uri="{FF2B5EF4-FFF2-40B4-BE49-F238E27FC236}">
                <a16:creationId xmlns:a16="http://schemas.microsoft.com/office/drawing/2014/main" id="{17CBC54A-B737-F151-8431-BF1FADB5254D}"/>
              </a:ext>
            </a:extLst>
          </p:cNvPr>
          <p:cNvSpPr>
            <a:spLocks noGrp="1"/>
          </p:cNvSpPr>
          <p:nvPr>
            <p:custDataLst>
              <p:tags r:id="rId4"/>
            </p:custDataLst>
          </p:nvPr>
        </p:nvSpPr>
        <p:spPr bwMode="gray">
          <a:xfrm>
            <a:off x="2514600" y="3766009"/>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C4A3FDF1-D9E2-1AF0-B271-EA2E9B1C4ED1}"/>
              </a:ext>
            </a:extLst>
          </p:cNvPr>
          <p:cNvSpPr>
            <a:spLocks noGrp="1"/>
          </p:cNvSpPr>
          <p:nvPr>
            <p:custDataLst>
              <p:tags r:id="rId5"/>
            </p:custDataLst>
          </p:nvPr>
        </p:nvSpPr>
        <p:spPr bwMode="gray">
          <a:xfrm>
            <a:off x="2514600" y="4121609"/>
            <a:ext cx="2057400" cy="354013"/>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04A5DCB2-1E0F-7CA2-1BC0-33266919F97A}"/>
              </a:ext>
            </a:extLst>
          </p:cNvPr>
          <p:cNvSpPr>
            <a:spLocks noGrp="1"/>
          </p:cNvSpPr>
          <p:nvPr>
            <p:custDataLst>
              <p:tags r:id="rId6"/>
            </p:custDataLst>
          </p:nvPr>
        </p:nvSpPr>
        <p:spPr bwMode="gray">
          <a:xfrm>
            <a:off x="2514600" y="4477210"/>
            <a:ext cx="5094890" cy="352425"/>
          </a:xfrm>
          <a:prstGeom prst="rect">
            <a:avLst/>
          </a:prstGeom>
          <a:solidFill>
            <a:srgbClr val="C7E0FB"/>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1E060395-EB1F-99AC-CF74-248CF8B44AEF}"/>
              </a:ext>
            </a:extLst>
          </p:cNvPr>
          <p:cNvSpPr>
            <a:spLocks noGrp="1"/>
          </p:cNvSpPr>
          <p:nvPr>
            <p:custDataLst>
              <p:tags r:id="rId7"/>
            </p:custDataLst>
          </p:nvPr>
        </p:nvSpPr>
        <p:spPr bwMode="gray">
          <a:xfrm>
            <a:off x="2514600" y="4831222"/>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2025</a:t>
            </a:r>
            <a:endParaRPr lang="en-US"/>
          </a:p>
        </p:txBody>
      </p:sp>
      <p:sp>
        <p:nvSpPr>
          <p:cNvPr id="9" name="Text Placeholder 2">
            <a:hlinkClick r:id="" action="ppaction://noaction"/>
            <a:extLst>
              <a:ext uri="{FF2B5EF4-FFF2-40B4-BE49-F238E27FC236}">
                <a16:creationId xmlns:a16="http://schemas.microsoft.com/office/drawing/2014/main" id="{0F53BC40-C50B-25E7-E161-64DB2009C961}"/>
              </a:ext>
            </a:extLst>
          </p:cNvPr>
          <p:cNvSpPr>
            <a:spLocks noGrp="1"/>
          </p:cNvSpPr>
          <p:nvPr>
            <p:custDataLst>
              <p:tags r:id="rId8"/>
            </p:custDataLst>
          </p:nvPr>
        </p:nvSpPr>
        <p:spPr bwMode="gray">
          <a:xfrm>
            <a:off x="2514600" y="5188409"/>
            <a:ext cx="1746250" cy="5588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Appendix: Commission 2024 Recommendations</a:t>
            </a:r>
            <a:endParaRPr lang="en-US"/>
          </a:p>
          <a:p>
            <a:pPr>
              <a:spcBef>
                <a:spcPct val="0"/>
              </a:spcBef>
              <a:spcAft>
                <a:spcPct val="0"/>
              </a:spcAft>
            </a:pPr>
            <a:endParaRPr lang="en-US"/>
          </a:p>
        </p:txBody>
      </p:sp>
      <p:sp>
        <p:nvSpPr>
          <p:cNvPr id="5" name="Text Placeholder 2">
            <a:hlinkClick r:id="rId15" action="ppaction://hlinksldjump"/>
            <a:extLst>
              <a:ext uri="{FF2B5EF4-FFF2-40B4-BE49-F238E27FC236}">
                <a16:creationId xmlns:a16="http://schemas.microsoft.com/office/drawing/2014/main" id="{2249DE67-B722-C476-9FFA-8EDC4116AB26}"/>
              </a:ext>
            </a:extLst>
          </p:cNvPr>
          <p:cNvSpPr>
            <a:spLocks noGrp="1"/>
          </p:cNvSpPr>
          <p:nvPr>
            <p:custDataLst>
              <p:tags r:id="rId9"/>
            </p:custDataLst>
          </p:nvPr>
        </p:nvSpPr>
        <p:spPr bwMode="gray">
          <a:xfrm>
            <a:off x="2514600" y="2846388"/>
            <a:ext cx="1859437" cy="39959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Executive Summary </a:t>
            </a:r>
            <a:endParaRPr lang="en-US"/>
          </a:p>
        </p:txBody>
      </p:sp>
      <p:sp>
        <p:nvSpPr>
          <p:cNvPr id="3" name="Text Placeholder 2">
            <a:hlinkClick r:id="" action="ppaction://noaction"/>
            <a:extLst>
              <a:ext uri="{FF2B5EF4-FFF2-40B4-BE49-F238E27FC236}">
                <a16:creationId xmlns:a16="http://schemas.microsoft.com/office/drawing/2014/main" id="{0130E1DA-F34B-5004-DC5F-091E9A324071}"/>
              </a:ext>
            </a:extLst>
          </p:cNvPr>
          <p:cNvSpPr>
            <a:spLocks noGrp="1"/>
          </p:cNvSpPr>
          <p:nvPr>
            <p:custDataLst>
              <p:tags r:id="rId10"/>
            </p:custDataLst>
          </p:nvPr>
        </p:nvSpPr>
        <p:spPr bwMode="gray">
          <a:xfrm>
            <a:off x="2514599" y="3255789"/>
            <a:ext cx="5305097"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 988</a:t>
            </a:r>
            <a:endParaRPr lang="en-US"/>
          </a:p>
        </p:txBody>
      </p:sp>
    </p:spTree>
    <p:extLst>
      <p:ext uri="{BB962C8B-B14F-4D97-AF65-F5344CB8AC3E}">
        <p14:creationId xmlns:p14="http://schemas.microsoft.com/office/powerpoint/2010/main" val="1832980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562CC-DE75-D523-FB24-C28258683F2D}"/>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054335-E487-AEEC-D6AA-D7FF321C6E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5A054335-E487-AEEC-D6AA-D7FF321C6E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E41EEF1-83F7-F9C4-910F-E1687EF2B05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A89E4908-C3CA-05B2-689B-B92402C41FBB}"/>
              </a:ext>
            </a:extLst>
          </p:cNvPr>
          <p:cNvSpPr txBox="1">
            <a:spLocks/>
          </p:cNvSpPr>
          <p:nvPr/>
        </p:nvSpPr>
        <p:spPr>
          <a:xfrm>
            <a:off x="378968" y="876074"/>
            <a:ext cx="8229600" cy="455509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R="0" lvl="0">
              <a:spcBef>
                <a:spcPts val="600"/>
              </a:spcBef>
              <a:spcAft>
                <a:spcPts val="600"/>
              </a:spcAft>
              <a:buSzPts val="1100"/>
              <a:tabLst>
                <a:tab pos="799465" algn="l"/>
              </a:tabLst>
            </a:pPr>
            <a:r>
              <a:rPr lang="en-US" b="1" kern="0" spc="-10" dirty="0">
                <a:effectLst/>
                <a:ea typeface="Calibri" panose="020F0502020204030204" pitchFamily="34" charset="0"/>
              </a:rPr>
              <a:t>State-by-State</a:t>
            </a:r>
            <a:r>
              <a:rPr lang="en-US" b="1" kern="0" spc="60" dirty="0">
                <a:effectLst/>
                <a:ea typeface="Calibri" panose="020F0502020204030204" pitchFamily="34" charset="0"/>
              </a:rPr>
              <a:t> </a:t>
            </a:r>
            <a:r>
              <a:rPr lang="en-US" b="1" kern="0" spc="-10" dirty="0">
                <a:effectLst/>
                <a:ea typeface="Calibri" panose="020F0502020204030204" pitchFamily="34" charset="0"/>
              </a:rPr>
              <a:t>Analysis:</a:t>
            </a:r>
            <a:endParaRPr lang="en-US" b="1" kern="0" spc="0" dirty="0">
              <a:effectLst/>
              <a:ea typeface="Calibri" panose="020F0502020204030204" pitchFamily="34" charset="0"/>
            </a:endParaRPr>
          </a:p>
          <a:p>
            <a:pPr marL="285750" marR="0" lvl="1" indent="-285750">
              <a:spcAft>
                <a:spcPts val="600"/>
              </a:spcAft>
              <a:buSzPts val="1000"/>
              <a:tabLst>
                <a:tab pos="1256665" algn="l"/>
              </a:tabLst>
            </a:pPr>
            <a:r>
              <a:rPr lang="en-US" dirty="0">
                <a:solidFill>
                  <a:schemeClr val="dk1"/>
                </a:solidFill>
              </a:rPr>
              <a:t>A scan of all </a:t>
            </a:r>
            <a:r>
              <a:rPr lang="en-US" dirty="0"/>
              <a:t>50</a:t>
            </a:r>
            <a:r>
              <a:rPr lang="en-US" dirty="0">
                <a:solidFill>
                  <a:schemeClr val="dk1"/>
                </a:solidFill>
              </a:rPr>
              <a:t> states’ legislation regarding 988 implementation was conducted.</a:t>
            </a:r>
          </a:p>
          <a:p>
            <a:pPr marL="285750" marR="414655" lvl="1" indent="-285750">
              <a:spcAft>
                <a:spcPts val="600"/>
              </a:spcAft>
              <a:buSzPts val="1000"/>
              <a:tabLst>
                <a:tab pos="1257300" algn="l"/>
              </a:tabLst>
            </a:pPr>
            <a:r>
              <a:rPr lang="en-US" dirty="0">
                <a:solidFill>
                  <a:schemeClr val="dk1"/>
                </a:solidFill>
              </a:rPr>
              <a:t>Differences in how 988 operates across states were emphasized, particularly regarding funding and service expansion.</a:t>
            </a:r>
          </a:p>
          <a:p>
            <a:pPr marL="285750" marR="416560" lvl="1" indent="-285750">
              <a:spcAft>
                <a:spcPts val="600"/>
              </a:spcAft>
              <a:buSzPts val="1000"/>
              <a:tabLst>
                <a:tab pos="1257300" algn="l"/>
              </a:tabLst>
            </a:pPr>
            <a:r>
              <a:rPr lang="en-US" dirty="0">
                <a:solidFill>
                  <a:schemeClr val="dk1"/>
                </a:solidFill>
              </a:rPr>
              <a:t>Key </a:t>
            </a:r>
            <a:r>
              <a:rPr lang="en-US" dirty="0"/>
              <a:t>expenditures</a:t>
            </a:r>
            <a:r>
              <a:rPr lang="en-US" dirty="0">
                <a:solidFill>
                  <a:srgbClr val="FF0000"/>
                </a:solidFill>
              </a:rPr>
              <a:t> </a:t>
            </a:r>
            <a:r>
              <a:rPr lang="en-US" dirty="0">
                <a:solidFill>
                  <a:schemeClr val="dk1"/>
                </a:solidFill>
              </a:rPr>
              <a:t>identified: operational expenses, service expansion, and infrastructure development.</a:t>
            </a:r>
          </a:p>
          <a:p>
            <a:pPr marR="0" lvl="0">
              <a:spcBef>
                <a:spcPts val="600"/>
              </a:spcBef>
              <a:spcAft>
                <a:spcPts val="600"/>
              </a:spcAft>
              <a:buSzPts val="1100"/>
              <a:tabLst>
                <a:tab pos="799465" algn="l"/>
              </a:tabLst>
            </a:pPr>
            <a:r>
              <a:rPr lang="en-US" b="1" kern="0" spc="0" dirty="0">
                <a:effectLst/>
                <a:ea typeface="Calibri" panose="020F0502020204030204" pitchFamily="34" charset="0"/>
              </a:rPr>
              <a:t>Funding </a:t>
            </a:r>
            <a:r>
              <a:rPr lang="en-US" b="1" kern="0" spc="-10" dirty="0">
                <a:effectLst/>
                <a:ea typeface="Calibri" panose="020F0502020204030204" pitchFamily="34" charset="0"/>
              </a:rPr>
              <a:t>Mechanisms:</a:t>
            </a:r>
            <a:endParaRPr lang="en-US" b="1" kern="0" spc="0" dirty="0">
              <a:effectLst/>
              <a:ea typeface="Calibri" panose="020F0502020204030204" pitchFamily="34" charset="0"/>
            </a:endParaRPr>
          </a:p>
          <a:p>
            <a:pPr marL="285750" marR="0" lvl="1" indent="-285750">
              <a:spcAft>
                <a:spcPts val="600"/>
              </a:spcAft>
              <a:buSzPts val="1000"/>
              <a:tabLst>
                <a:tab pos="1256665" algn="l"/>
              </a:tabLst>
            </a:pPr>
            <a:r>
              <a:rPr lang="en-US" dirty="0">
                <a:solidFill>
                  <a:schemeClr val="dk1"/>
                </a:solidFill>
              </a:rPr>
              <a:t>Increasing trend of states enacting legislative surcharges for 988.</a:t>
            </a:r>
          </a:p>
          <a:p>
            <a:pPr marL="285750" marR="415925" lvl="1" indent="-285750">
              <a:spcAft>
                <a:spcPts val="600"/>
              </a:spcAft>
              <a:buSzPts val="1000"/>
              <a:tabLst>
                <a:tab pos="1257300" algn="l"/>
              </a:tabLst>
            </a:pPr>
            <a:r>
              <a:rPr lang="en-US" dirty="0">
                <a:solidFill>
                  <a:schemeClr val="dk1"/>
                </a:solidFill>
              </a:rPr>
              <a:t>Three main revenue sources were identified: </a:t>
            </a:r>
            <a:r>
              <a:rPr lang="en-US" dirty="0"/>
              <a:t>phone line </a:t>
            </a:r>
            <a:r>
              <a:rPr lang="en-US" dirty="0">
                <a:solidFill>
                  <a:schemeClr val="dk1"/>
                </a:solidFill>
              </a:rPr>
              <a:t>surcharges, trust funds, and state general appropriations.</a:t>
            </a:r>
          </a:p>
          <a:p>
            <a:pPr marL="285750" marR="418465" lvl="1" indent="-285750">
              <a:spcAft>
                <a:spcPts val="600"/>
              </a:spcAft>
              <a:buSzPts val="1000"/>
              <a:tabLst>
                <a:tab pos="1256665" algn="l"/>
              </a:tabLst>
            </a:pPr>
            <a:r>
              <a:rPr lang="en-US" dirty="0">
                <a:solidFill>
                  <a:schemeClr val="dk1"/>
                </a:solidFill>
              </a:rPr>
              <a:t>Potential legislative amendments required for Massachusetts to implement a surcharge.</a:t>
            </a:r>
          </a:p>
          <a:p>
            <a:pPr marR="0" lvl="0">
              <a:spcBef>
                <a:spcPts val="600"/>
              </a:spcBef>
              <a:spcAft>
                <a:spcPts val="600"/>
              </a:spcAft>
              <a:buSzPts val="1100"/>
              <a:tabLst>
                <a:tab pos="799465" algn="l"/>
              </a:tabLst>
            </a:pPr>
            <a:r>
              <a:rPr lang="en-US" b="1" kern="0" spc="0" dirty="0">
                <a:effectLst/>
                <a:ea typeface="Calibri" panose="020F0502020204030204" pitchFamily="34" charset="0"/>
              </a:rPr>
              <a:t>Trust</a:t>
            </a:r>
            <a:r>
              <a:rPr lang="en-US" b="1" kern="0" spc="-40" dirty="0">
                <a:effectLst/>
                <a:ea typeface="Calibri" panose="020F0502020204030204" pitchFamily="34" charset="0"/>
              </a:rPr>
              <a:t> </a:t>
            </a:r>
            <a:r>
              <a:rPr lang="en-US" b="1" kern="0" spc="0" dirty="0">
                <a:effectLst/>
                <a:ea typeface="Calibri" panose="020F0502020204030204" pitchFamily="34" charset="0"/>
              </a:rPr>
              <a:t>Fund</a:t>
            </a:r>
            <a:r>
              <a:rPr lang="en-US" b="1" kern="0" spc="-40" dirty="0">
                <a:effectLst/>
                <a:ea typeface="Calibri" panose="020F0502020204030204" pitchFamily="34" charset="0"/>
              </a:rPr>
              <a:t> </a:t>
            </a:r>
            <a:r>
              <a:rPr lang="en-US" b="1" kern="0" spc="-10" dirty="0">
                <a:effectLst/>
                <a:ea typeface="Calibri" panose="020F0502020204030204" pitchFamily="34" charset="0"/>
              </a:rPr>
              <a:t>Implementation:</a:t>
            </a:r>
            <a:endParaRPr lang="en-US" b="1" kern="0" spc="0" dirty="0">
              <a:effectLst/>
              <a:ea typeface="Calibri" panose="020F0502020204030204" pitchFamily="34" charset="0"/>
            </a:endParaRPr>
          </a:p>
          <a:p>
            <a:pPr marL="285750" marR="415290" lvl="1" indent="-285750">
              <a:spcAft>
                <a:spcPts val="600"/>
              </a:spcAft>
              <a:buSzPts val="1000"/>
              <a:tabLst>
                <a:tab pos="1257300" algn="l"/>
              </a:tabLst>
            </a:pPr>
            <a:r>
              <a:rPr lang="en-US" dirty="0">
                <a:solidFill>
                  <a:schemeClr val="dk1"/>
                </a:solidFill>
              </a:rPr>
              <a:t>Establishing a trust fund for 988 to ensure sustainable, long-term funding without the risk of legislative cuts affecting service levels.</a:t>
            </a:r>
          </a:p>
          <a:p>
            <a:pPr marL="285750" marR="419100" lvl="1" indent="-285750">
              <a:spcAft>
                <a:spcPts val="600"/>
              </a:spcAft>
              <a:buSzPts val="1000"/>
              <a:tabLst>
                <a:tab pos="1257300" algn="l"/>
              </a:tabLst>
            </a:pPr>
            <a:r>
              <a:rPr lang="en-US" dirty="0">
                <a:solidFill>
                  <a:schemeClr val="dk1"/>
                </a:solidFill>
              </a:rPr>
              <a:t>Examples from other states like Kentucky and Missouri provided context on the potential for a trust fund model.</a:t>
            </a:r>
          </a:p>
        </p:txBody>
      </p:sp>
      <p:sp>
        <p:nvSpPr>
          <p:cNvPr id="2" name="Title 1">
            <a:extLst>
              <a:ext uri="{FF2B5EF4-FFF2-40B4-BE49-F238E27FC236}">
                <a16:creationId xmlns:a16="http://schemas.microsoft.com/office/drawing/2014/main" id="{778C2AFF-FE7C-922E-99D5-3E382D51AEAA}"/>
              </a:ext>
            </a:extLst>
          </p:cNvPr>
          <p:cNvSpPr>
            <a:spLocks noGrp="1"/>
          </p:cNvSpPr>
          <p:nvPr>
            <p:ph type="title"/>
          </p:nvPr>
        </p:nvSpPr>
        <p:spPr/>
        <p:txBody>
          <a:bodyPr/>
          <a:lstStyle/>
          <a:p>
            <a:r>
              <a:rPr lang="en-US" dirty="0"/>
              <a:t>Presentation: An analysis of 988 Funding Mechanisms</a:t>
            </a:r>
          </a:p>
        </p:txBody>
      </p:sp>
    </p:spTree>
    <p:extLst>
      <p:ext uri="{BB962C8B-B14F-4D97-AF65-F5344CB8AC3E}">
        <p14:creationId xmlns:p14="http://schemas.microsoft.com/office/powerpoint/2010/main" val="116444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317ED-AF2A-D95F-D4E9-8CC8E7F32AE4}"/>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A387E7B-6097-FC97-9867-C8CE622274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9A387E7B-6097-FC97-9867-C8CE622274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9430401-86F5-384C-7118-8B55C298972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43E28788-5A96-9FA3-0DD6-DAE6FD8A0927}"/>
              </a:ext>
            </a:extLst>
          </p:cNvPr>
          <p:cNvSpPr txBox="1">
            <a:spLocks/>
          </p:cNvSpPr>
          <p:nvPr/>
        </p:nvSpPr>
        <p:spPr>
          <a:xfrm>
            <a:off x="429768" y="876074"/>
            <a:ext cx="8229600" cy="375487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R="0" lvl="0">
              <a:spcBef>
                <a:spcPts val="600"/>
              </a:spcBef>
              <a:spcAft>
                <a:spcPts val="600"/>
              </a:spcAft>
              <a:buSzPts val="1100"/>
              <a:tabLst>
                <a:tab pos="799465" algn="l"/>
              </a:tabLst>
            </a:pPr>
            <a:r>
              <a:rPr lang="en-US" b="1" kern="0" spc="0" dirty="0">
                <a:effectLst/>
                <a:ea typeface="Calibri" panose="020F0502020204030204" pitchFamily="34" charset="0"/>
              </a:rPr>
              <a:t>Public</a:t>
            </a:r>
            <a:r>
              <a:rPr lang="en-US" b="1" kern="0" spc="-30" dirty="0">
                <a:effectLst/>
                <a:ea typeface="Calibri" panose="020F0502020204030204" pitchFamily="34" charset="0"/>
              </a:rPr>
              <a:t> </a:t>
            </a:r>
            <a:r>
              <a:rPr lang="en-US" b="1" kern="0" spc="0" dirty="0">
                <a:effectLst/>
                <a:ea typeface="Calibri" panose="020F0502020204030204" pitchFamily="34" charset="0"/>
              </a:rPr>
              <a:t>Support</a:t>
            </a:r>
            <a:r>
              <a:rPr lang="en-US" b="1" kern="0" spc="-40" dirty="0">
                <a:effectLst/>
                <a:ea typeface="Calibri" panose="020F0502020204030204" pitchFamily="34" charset="0"/>
              </a:rPr>
              <a:t> </a:t>
            </a:r>
            <a:r>
              <a:rPr lang="en-US" b="1" kern="0" spc="0" dirty="0">
                <a:effectLst/>
                <a:ea typeface="Calibri" panose="020F0502020204030204" pitchFamily="34" charset="0"/>
              </a:rPr>
              <a:t>for</a:t>
            </a:r>
            <a:r>
              <a:rPr lang="en-US" b="1" kern="0" spc="-35" dirty="0">
                <a:effectLst/>
                <a:ea typeface="Calibri" panose="020F0502020204030204" pitchFamily="34" charset="0"/>
              </a:rPr>
              <a:t> </a:t>
            </a:r>
            <a:r>
              <a:rPr lang="en-US" b="1" kern="0" spc="-10" dirty="0">
                <a:effectLst/>
                <a:ea typeface="Calibri" panose="020F0502020204030204" pitchFamily="34" charset="0"/>
              </a:rPr>
              <a:t>Surcharges:</a:t>
            </a:r>
            <a:endParaRPr lang="en-US" b="1" kern="0" spc="0" dirty="0">
              <a:effectLst/>
              <a:ea typeface="Calibri" panose="020F0502020204030204" pitchFamily="34" charset="0"/>
            </a:endParaRPr>
          </a:p>
          <a:p>
            <a:pPr marL="285750" marR="417195" lvl="1" indent="-285750">
              <a:spcAft>
                <a:spcPts val="600"/>
              </a:spcAft>
              <a:buSzPts val="1000"/>
              <a:tabLst>
                <a:tab pos="1257300" algn="l"/>
              </a:tabLst>
            </a:pPr>
            <a:r>
              <a:rPr lang="en-US" dirty="0">
                <a:solidFill>
                  <a:schemeClr val="dk1"/>
                </a:solidFill>
              </a:rPr>
              <a:t>Survey data showed strong public support for a surcharge, especially when linked to the funding of public health services like 988.</a:t>
            </a:r>
          </a:p>
          <a:p>
            <a:pPr marL="285750" marR="417830" lvl="1" indent="-285750">
              <a:spcAft>
                <a:spcPts val="600"/>
              </a:spcAft>
              <a:buSzPts val="1000"/>
              <a:tabLst>
                <a:tab pos="1257300" algn="l"/>
              </a:tabLst>
            </a:pPr>
            <a:r>
              <a:rPr lang="en-US" dirty="0">
                <a:solidFill>
                  <a:schemeClr val="dk1"/>
                </a:solidFill>
              </a:rPr>
              <a:t>Americans expressed willingness to pay a surcharge, with support increasing after awareness of existing 911 surcharges.</a:t>
            </a:r>
          </a:p>
          <a:p>
            <a:pPr marR="0" lvl="0">
              <a:spcBef>
                <a:spcPts val="600"/>
              </a:spcBef>
              <a:spcAft>
                <a:spcPts val="600"/>
              </a:spcAft>
              <a:buSzPts val="1100"/>
              <a:tabLst>
                <a:tab pos="799465" algn="l"/>
              </a:tabLst>
            </a:pPr>
            <a:r>
              <a:rPr lang="en-US" b="1" kern="0" spc="0" dirty="0">
                <a:effectLst/>
                <a:ea typeface="Calibri" panose="020F0502020204030204" pitchFamily="34" charset="0"/>
              </a:rPr>
              <a:t>Revenue</a:t>
            </a:r>
            <a:r>
              <a:rPr lang="en-US" b="1" kern="0" spc="-30" dirty="0">
                <a:effectLst/>
                <a:ea typeface="Calibri" panose="020F0502020204030204" pitchFamily="34" charset="0"/>
              </a:rPr>
              <a:t> </a:t>
            </a:r>
            <a:r>
              <a:rPr lang="en-US" b="1" kern="0" spc="0" dirty="0">
                <a:effectLst/>
                <a:ea typeface="Calibri" panose="020F0502020204030204" pitchFamily="34" charset="0"/>
              </a:rPr>
              <a:t>Potential</a:t>
            </a:r>
            <a:r>
              <a:rPr lang="en-US" b="1" kern="0" spc="-30" dirty="0">
                <a:effectLst/>
                <a:ea typeface="Calibri" panose="020F0502020204030204" pitchFamily="34" charset="0"/>
              </a:rPr>
              <a:t> </a:t>
            </a:r>
            <a:r>
              <a:rPr lang="en-US" b="1" kern="0" spc="0" dirty="0">
                <a:effectLst/>
                <a:ea typeface="Calibri" panose="020F0502020204030204" pitchFamily="34" charset="0"/>
              </a:rPr>
              <a:t>in</a:t>
            </a:r>
            <a:r>
              <a:rPr lang="en-US" b="1" kern="0" spc="-35" dirty="0">
                <a:effectLst/>
                <a:ea typeface="Calibri" panose="020F0502020204030204" pitchFamily="34" charset="0"/>
              </a:rPr>
              <a:t> </a:t>
            </a:r>
            <a:r>
              <a:rPr lang="en-US" b="1" kern="0" spc="-10" dirty="0">
                <a:effectLst/>
                <a:ea typeface="Calibri" panose="020F0502020204030204" pitchFamily="34" charset="0"/>
              </a:rPr>
              <a:t>Massachusetts:</a:t>
            </a:r>
            <a:endParaRPr lang="en-US" b="1" kern="0" spc="0" dirty="0">
              <a:effectLst/>
              <a:ea typeface="Calibri" panose="020F0502020204030204" pitchFamily="34" charset="0"/>
            </a:endParaRPr>
          </a:p>
          <a:p>
            <a:pPr marL="285750" marR="0" lvl="1" indent="-285750">
              <a:spcAft>
                <a:spcPts val="600"/>
              </a:spcAft>
              <a:buSzPts val="1000"/>
              <a:tabLst>
                <a:tab pos="1257300" algn="l"/>
              </a:tabLst>
            </a:pPr>
            <a:r>
              <a:rPr lang="en-US" dirty="0">
                <a:solidFill>
                  <a:schemeClr val="dk1"/>
                </a:solidFill>
              </a:rPr>
              <a:t>A comparison of the proposed 988 surcharge with the existing 911 surcharge in Massachusetts.</a:t>
            </a:r>
          </a:p>
          <a:p>
            <a:pPr marL="285750" marR="418465" lvl="1" indent="-285750">
              <a:spcAft>
                <a:spcPts val="600"/>
              </a:spcAft>
              <a:buSzPts val="1000"/>
              <a:tabLst>
                <a:tab pos="1257300" algn="l"/>
              </a:tabLst>
            </a:pPr>
            <a:r>
              <a:rPr lang="en-US" dirty="0">
                <a:solidFill>
                  <a:schemeClr val="dk1"/>
                </a:solidFill>
              </a:rPr>
              <a:t>Estimated revenue implications based on different surcharge amounts discussed, indicating potential significant increases in funding for 988 operations.</a:t>
            </a:r>
          </a:p>
          <a:p>
            <a:pPr marR="0" lvl="0">
              <a:spcBef>
                <a:spcPts val="600"/>
              </a:spcBef>
              <a:spcAft>
                <a:spcPts val="600"/>
              </a:spcAft>
              <a:buSzPts val="1100"/>
              <a:tabLst>
                <a:tab pos="799465" algn="l"/>
              </a:tabLst>
            </a:pPr>
            <a:r>
              <a:rPr lang="en-US" b="1" kern="0" spc="-10" dirty="0">
                <a:effectLst/>
                <a:ea typeface="Calibri" panose="020F0502020204030204" pitchFamily="34" charset="0"/>
              </a:rPr>
              <a:t>Conclusion:</a:t>
            </a:r>
            <a:endParaRPr lang="en-US" b="1" kern="0" spc="0" dirty="0">
              <a:effectLst/>
              <a:ea typeface="Calibri" panose="020F0502020204030204" pitchFamily="34" charset="0"/>
            </a:endParaRPr>
          </a:p>
          <a:p>
            <a:pPr marL="285750" marR="420370" lvl="1" indent="-285750">
              <a:spcAft>
                <a:spcPts val="600"/>
              </a:spcAft>
              <a:buSzPts val="1000"/>
              <a:tabLst>
                <a:tab pos="1257300" algn="l"/>
              </a:tabLst>
            </a:pPr>
            <a:r>
              <a:rPr lang="en-US" dirty="0">
                <a:solidFill>
                  <a:schemeClr val="dk1"/>
                </a:solidFill>
              </a:rPr>
              <a:t>The presentation concluded with a call for discussion on the recommendations and next steps for implementing a sustainable funding mechanism for 988 in Massachusetts.</a:t>
            </a:r>
          </a:p>
          <a:p>
            <a:pPr marL="285750" marR="420370" lvl="1" indent="-285750">
              <a:spcAft>
                <a:spcPts val="600"/>
              </a:spcAft>
              <a:buSzPts val="1000"/>
              <a:tabLst>
                <a:tab pos="1257300" algn="l"/>
              </a:tabLst>
            </a:pPr>
            <a:r>
              <a:rPr lang="en-US" dirty="0">
                <a:solidFill>
                  <a:schemeClr val="dk1"/>
                </a:solidFill>
              </a:rPr>
              <a:t>Key findings in the presentation are included on the following slides. </a:t>
            </a:r>
          </a:p>
        </p:txBody>
      </p:sp>
      <p:sp>
        <p:nvSpPr>
          <p:cNvPr id="2" name="Title 1">
            <a:extLst>
              <a:ext uri="{FF2B5EF4-FFF2-40B4-BE49-F238E27FC236}">
                <a16:creationId xmlns:a16="http://schemas.microsoft.com/office/drawing/2014/main" id="{6C0B0516-02CB-08A0-FE6D-57405BF05F55}"/>
              </a:ext>
            </a:extLst>
          </p:cNvPr>
          <p:cNvSpPr>
            <a:spLocks noGrp="1"/>
          </p:cNvSpPr>
          <p:nvPr>
            <p:ph type="title"/>
          </p:nvPr>
        </p:nvSpPr>
        <p:spPr/>
        <p:txBody>
          <a:bodyPr/>
          <a:lstStyle/>
          <a:p>
            <a:r>
              <a:rPr lang="en-US" dirty="0"/>
              <a:t>Presentation: An analysis of 988 surcharge options &amp; sustainable revenue</a:t>
            </a:r>
          </a:p>
        </p:txBody>
      </p:sp>
    </p:spTree>
    <p:extLst>
      <p:ext uri="{BB962C8B-B14F-4D97-AF65-F5344CB8AC3E}">
        <p14:creationId xmlns:p14="http://schemas.microsoft.com/office/powerpoint/2010/main" val="102798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BB89F-8CEE-9F8B-B7B7-D9BF59D13F4C}"/>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6EFDF1-40EB-49DA-EA25-EDB677BEDC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EA6EFDF1-40EB-49DA-EA25-EDB677BEDC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D37C184-31FF-CFB9-7C6B-75B93B7B4D1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659B5F80-C903-6C08-E952-9F0B5F40CD05}"/>
              </a:ext>
            </a:extLst>
          </p:cNvPr>
          <p:cNvSpPr>
            <a:spLocks noGrp="1"/>
          </p:cNvSpPr>
          <p:nvPr>
            <p:ph type="title"/>
          </p:nvPr>
        </p:nvSpPr>
        <p:spPr/>
        <p:txBody>
          <a:bodyPr/>
          <a:lstStyle/>
          <a:p>
            <a:r>
              <a:rPr lang="en-US" spc="13" dirty="0"/>
              <a:t>Sustainable</a:t>
            </a:r>
            <a:r>
              <a:rPr lang="en-US" spc="-6" dirty="0"/>
              <a:t> </a:t>
            </a:r>
            <a:r>
              <a:rPr lang="en-US" spc="78" dirty="0"/>
              <a:t>Revenue</a:t>
            </a:r>
            <a:r>
              <a:rPr lang="en-US" dirty="0"/>
              <a:t> </a:t>
            </a:r>
            <a:r>
              <a:rPr lang="en-US" spc="13" dirty="0"/>
              <a:t>Legislation</a:t>
            </a:r>
            <a:r>
              <a:rPr lang="en-US" spc="-6" dirty="0"/>
              <a:t> </a:t>
            </a:r>
            <a:r>
              <a:rPr lang="en-US" spc="13" dirty="0"/>
              <a:t>Best</a:t>
            </a:r>
            <a:r>
              <a:rPr lang="en-US" dirty="0"/>
              <a:t> </a:t>
            </a:r>
            <a:r>
              <a:rPr lang="en-US" spc="52" dirty="0"/>
              <a:t>Practices</a:t>
            </a:r>
            <a:endParaRPr lang="en-US" dirty="0"/>
          </a:p>
        </p:txBody>
      </p:sp>
      <p:sp>
        <p:nvSpPr>
          <p:cNvPr id="8" name="Text Placeholder 7">
            <a:extLst>
              <a:ext uri="{FF2B5EF4-FFF2-40B4-BE49-F238E27FC236}">
                <a16:creationId xmlns:a16="http://schemas.microsoft.com/office/drawing/2014/main" id="{81A25950-1FD0-A6D1-B8A0-F5004ABBC54F}"/>
              </a:ext>
            </a:extLst>
          </p:cNvPr>
          <p:cNvSpPr>
            <a:spLocks noGrp="1"/>
          </p:cNvSpPr>
          <p:nvPr>
            <p:ph type="body" idx="1"/>
          </p:nvPr>
        </p:nvSpPr>
        <p:spPr/>
        <p:txBody>
          <a:bodyPr/>
          <a:lstStyle/>
          <a:p>
            <a:pPr marL="114300" indent="0">
              <a:buNone/>
            </a:pPr>
            <a:r>
              <a:rPr lang="en-US" sz="1400" b="0" spc="26" dirty="0"/>
              <a:t>As</a:t>
            </a:r>
            <a:r>
              <a:rPr lang="en-US" sz="1400" b="0" spc="58" dirty="0"/>
              <a:t> </a:t>
            </a:r>
            <a:r>
              <a:rPr lang="en-US" sz="1400" b="0" spc="71" dirty="0"/>
              <a:t>modeled</a:t>
            </a:r>
            <a:r>
              <a:rPr lang="en-US" sz="1400" b="0" spc="84" dirty="0"/>
              <a:t> </a:t>
            </a:r>
            <a:r>
              <a:rPr lang="en-US" sz="1400" b="0" spc="78" dirty="0"/>
              <a:t>by</a:t>
            </a:r>
            <a:r>
              <a:rPr lang="en-US" sz="1400" b="0" spc="45" dirty="0"/>
              <a:t> </a:t>
            </a:r>
            <a:r>
              <a:rPr lang="en-US" sz="1400" b="0" spc="65" dirty="0"/>
              <a:t>other</a:t>
            </a:r>
            <a:r>
              <a:rPr lang="en-US" sz="1400" b="0" spc="78" dirty="0"/>
              <a:t> </a:t>
            </a:r>
            <a:r>
              <a:rPr lang="en-US" sz="1400" b="0" spc="26" dirty="0"/>
              <a:t>states,</a:t>
            </a:r>
            <a:r>
              <a:rPr lang="en-US" sz="1400" b="0" spc="65" dirty="0"/>
              <a:t> </a:t>
            </a:r>
            <a:r>
              <a:rPr lang="en-US" sz="1400" b="0" spc="26" dirty="0"/>
              <a:t>fee-per-line</a:t>
            </a:r>
            <a:r>
              <a:rPr lang="en-US" sz="1400" b="0" spc="91" dirty="0"/>
              <a:t> </a:t>
            </a:r>
            <a:r>
              <a:rPr lang="en-US" sz="1400" b="0" spc="26" dirty="0"/>
              <a:t>models</a:t>
            </a:r>
            <a:r>
              <a:rPr lang="en-US" sz="1400" b="0" spc="91" dirty="0"/>
              <a:t> </a:t>
            </a:r>
            <a:r>
              <a:rPr lang="en-US" sz="1400" b="0" spc="26" dirty="0"/>
              <a:t>and</a:t>
            </a:r>
            <a:r>
              <a:rPr lang="en-US" sz="1400" b="0" spc="45" dirty="0"/>
              <a:t> </a:t>
            </a:r>
            <a:r>
              <a:rPr lang="en-US" sz="1400" b="0" spc="65" dirty="0"/>
              <a:t>trust</a:t>
            </a:r>
            <a:r>
              <a:rPr lang="en-US" sz="1400" b="0" spc="58" dirty="0"/>
              <a:t> </a:t>
            </a:r>
            <a:r>
              <a:rPr lang="en-US" sz="1400" b="0" spc="65" dirty="0"/>
              <a:t>funds give</a:t>
            </a:r>
            <a:r>
              <a:rPr lang="en-US" sz="1400" b="0" spc="58" dirty="0"/>
              <a:t> </a:t>
            </a:r>
            <a:r>
              <a:rPr lang="en-US" sz="1400" b="0" spc="91" dirty="0"/>
              <a:t>988</a:t>
            </a:r>
            <a:r>
              <a:rPr lang="en-US" sz="1400" b="0" spc="39" dirty="0"/>
              <a:t> </a:t>
            </a:r>
            <a:r>
              <a:rPr lang="en-US" sz="1400" b="0" spc="65" dirty="0"/>
              <a:t>programs</a:t>
            </a:r>
            <a:r>
              <a:rPr lang="en-US" sz="1400" b="0" spc="71" dirty="0"/>
              <a:t> </a:t>
            </a:r>
            <a:r>
              <a:rPr lang="en-US" sz="1400" b="0" spc="26" dirty="0"/>
              <a:t>consistent</a:t>
            </a:r>
            <a:r>
              <a:rPr lang="en-US" sz="1400" b="0" spc="78" dirty="0"/>
              <a:t> </a:t>
            </a:r>
            <a:r>
              <a:rPr lang="en-US" sz="1400" b="0" spc="45" dirty="0"/>
              <a:t>long- </a:t>
            </a:r>
            <a:r>
              <a:rPr lang="en-US" sz="1400" b="0" spc="71" dirty="0"/>
              <a:t>term</a:t>
            </a:r>
            <a:r>
              <a:rPr lang="en-US" sz="1400" b="0" spc="78" dirty="0"/>
              <a:t> </a:t>
            </a:r>
            <a:r>
              <a:rPr lang="en-US" sz="1400" b="0" dirty="0"/>
              <a:t>revenue</a:t>
            </a:r>
            <a:r>
              <a:rPr lang="en-US" sz="1400" b="0" spc="104" dirty="0"/>
              <a:t> </a:t>
            </a:r>
            <a:r>
              <a:rPr lang="en-US" sz="1400" b="0" spc="97" dirty="0"/>
              <a:t>to</a:t>
            </a:r>
            <a:r>
              <a:rPr lang="en-US" sz="1400" b="0" spc="78" dirty="0"/>
              <a:t> </a:t>
            </a:r>
            <a:r>
              <a:rPr lang="en-US" sz="1400" b="0" spc="58" dirty="0"/>
              <a:t>operate</a:t>
            </a:r>
            <a:r>
              <a:rPr lang="en-US" sz="1400" b="0" spc="84" dirty="0"/>
              <a:t> </a:t>
            </a:r>
            <a:r>
              <a:rPr lang="en-US" sz="1400" b="0" dirty="0"/>
              <a:t>and</a:t>
            </a:r>
            <a:r>
              <a:rPr lang="en-US" sz="1400" b="0" spc="58" dirty="0"/>
              <a:t> </a:t>
            </a:r>
            <a:r>
              <a:rPr lang="en-US" sz="1400" b="0" spc="91" dirty="0"/>
              <a:t>grow</a:t>
            </a:r>
            <a:r>
              <a:rPr lang="en-US" sz="1400" b="0" spc="71" dirty="0"/>
              <a:t> </a:t>
            </a:r>
            <a:r>
              <a:rPr lang="en-US" sz="1400" b="0" spc="-13" dirty="0"/>
              <a:t>capabilities.</a:t>
            </a:r>
          </a:p>
          <a:p>
            <a:pPr marL="114300" indent="0">
              <a:buNone/>
            </a:pPr>
            <a:endParaRPr lang="en-US" spc="-13" dirty="0"/>
          </a:p>
          <a:p>
            <a:pPr marL="114300" indent="0">
              <a:buNone/>
            </a:pPr>
            <a:endParaRPr lang="en-US" dirty="0"/>
          </a:p>
        </p:txBody>
      </p:sp>
      <p:pic>
        <p:nvPicPr>
          <p:cNvPr id="9" name="object 3">
            <a:extLst>
              <a:ext uri="{FF2B5EF4-FFF2-40B4-BE49-F238E27FC236}">
                <a16:creationId xmlns:a16="http://schemas.microsoft.com/office/drawing/2014/main" id="{005DF63D-5025-228A-5DB5-2C1A8E78668C}"/>
              </a:ext>
            </a:extLst>
          </p:cNvPr>
          <p:cNvPicPr/>
          <p:nvPr/>
        </p:nvPicPr>
        <p:blipFill>
          <a:blip r:embed="rId7" cstate="print"/>
          <a:stretch>
            <a:fillRect/>
          </a:stretch>
        </p:blipFill>
        <p:spPr>
          <a:xfrm>
            <a:off x="6711583" y="6345715"/>
            <a:ext cx="1952693" cy="81223"/>
          </a:xfrm>
          <a:prstGeom prst="rect">
            <a:avLst/>
          </a:prstGeom>
        </p:spPr>
      </p:pic>
      <p:grpSp>
        <p:nvGrpSpPr>
          <p:cNvPr id="13" name="object 5">
            <a:extLst>
              <a:ext uri="{FF2B5EF4-FFF2-40B4-BE49-F238E27FC236}">
                <a16:creationId xmlns:a16="http://schemas.microsoft.com/office/drawing/2014/main" id="{593214E8-9262-2EF6-11AF-443EFFB69CFB}"/>
              </a:ext>
            </a:extLst>
          </p:cNvPr>
          <p:cNvGrpSpPr/>
          <p:nvPr/>
        </p:nvGrpSpPr>
        <p:grpSpPr>
          <a:xfrm>
            <a:off x="506171" y="2335963"/>
            <a:ext cx="4080062" cy="1657499"/>
            <a:chOff x="660654" y="3831285"/>
            <a:chExt cx="3152775" cy="1280795"/>
          </a:xfrm>
        </p:grpSpPr>
        <p:sp>
          <p:nvSpPr>
            <p:cNvPr id="14" name="object 6">
              <a:extLst>
                <a:ext uri="{FF2B5EF4-FFF2-40B4-BE49-F238E27FC236}">
                  <a16:creationId xmlns:a16="http://schemas.microsoft.com/office/drawing/2014/main" id="{65D31978-D2D7-0F2F-DF9F-56742A35129B}"/>
                </a:ext>
              </a:extLst>
            </p:cNvPr>
            <p:cNvSpPr/>
            <p:nvPr/>
          </p:nvSpPr>
          <p:spPr>
            <a:xfrm>
              <a:off x="729564" y="4116844"/>
              <a:ext cx="3084195" cy="995044"/>
            </a:xfrm>
            <a:custGeom>
              <a:avLst/>
              <a:gdLst/>
              <a:ahLst/>
              <a:cxnLst/>
              <a:rect l="l" t="t" r="r" b="b"/>
              <a:pathLst>
                <a:path w="3084195" h="995045">
                  <a:moveTo>
                    <a:pt x="2987027" y="0"/>
                  </a:moveTo>
                  <a:lnTo>
                    <a:pt x="96824" y="0"/>
                  </a:lnTo>
                  <a:lnTo>
                    <a:pt x="59128" y="7606"/>
                  </a:lnTo>
                  <a:lnTo>
                    <a:pt x="28352" y="28354"/>
                  </a:lnTo>
                  <a:lnTo>
                    <a:pt x="7606" y="59134"/>
                  </a:lnTo>
                  <a:lnTo>
                    <a:pt x="0" y="96837"/>
                  </a:lnTo>
                  <a:lnTo>
                    <a:pt x="0" y="898194"/>
                  </a:lnTo>
                  <a:lnTo>
                    <a:pt x="7606" y="935898"/>
                  </a:lnTo>
                  <a:lnTo>
                    <a:pt x="28352" y="966677"/>
                  </a:lnTo>
                  <a:lnTo>
                    <a:pt x="59128" y="987425"/>
                  </a:lnTo>
                  <a:lnTo>
                    <a:pt x="96824" y="995032"/>
                  </a:lnTo>
                  <a:lnTo>
                    <a:pt x="2987027" y="995032"/>
                  </a:lnTo>
                  <a:lnTo>
                    <a:pt x="3007107" y="990981"/>
                  </a:lnTo>
                  <a:lnTo>
                    <a:pt x="96824" y="990981"/>
                  </a:lnTo>
                  <a:lnTo>
                    <a:pt x="78122" y="989097"/>
                  </a:lnTo>
                  <a:lnTo>
                    <a:pt x="31216" y="963815"/>
                  </a:lnTo>
                  <a:lnTo>
                    <a:pt x="5924" y="916904"/>
                  </a:lnTo>
                  <a:lnTo>
                    <a:pt x="4038" y="898194"/>
                  </a:lnTo>
                  <a:lnTo>
                    <a:pt x="4038" y="96837"/>
                  </a:lnTo>
                  <a:lnTo>
                    <a:pt x="19887" y="44947"/>
                  </a:lnTo>
                  <a:lnTo>
                    <a:pt x="60705" y="11337"/>
                  </a:lnTo>
                  <a:lnTo>
                    <a:pt x="96824" y="4051"/>
                  </a:lnTo>
                  <a:lnTo>
                    <a:pt x="3007107" y="4051"/>
                  </a:lnTo>
                  <a:lnTo>
                    <a:pt x="2987027" y="0"/>
                  </a:lnTo>
                  <a:close/>
                </a:path>
                <a:path w="3084195" h="995045">
                  <a:moveTo>
                    <a:pt x="3007107" y="4051"/>
                  </a:moveTo>
                  <a:lnTo>
                    <a:pt x="2987027" y="4051"/>
                  </a:lnTo>
                  <a:lnTo>
                    <a:pt x="3005735" y="5934"/>
                  </a:lnTo>
                  <a:lnTo>
                    <a:pt x="3023152" y="11337"/>
                  </a:lnTo>
                  <a:lnTo>
                    <a:pt x="3063975" y="44947"/>
                  </a:lnTo>
                  <a:lnTo>
                    <a:pt x="3079813" y="96837"/>
                  </a:lnTo>
                  <a:lnTo>
                    <a:pt x="3079813" y="898194"/>
                  </a:lnTo>
                  <a:lnTo>
                    <a:pt x="3063975" y="950085"/>
                  </a:lnTo>
                  <a:lnTo>
                    <a:pt x="3023152" y="983694"/>
                  </a:lnTo>
                  <a:lnTo>
                    <a:pt x="2987027" y="990981"/>
                  </a:lnTo>
                  <a:lnTo>
                    <a:pt x="3007107" y="990981"/>
                  </a:lnTo>
                  <a:lnTo>
                    <a:pt x="3024730" y="987425"/>
                  </a:lnTo>
                  <a:lnTo>
                    <a:pt x="3055510" y="966677"/>
                  </a:lnTo>
                  <a:lnTo>
                    <a:pt x="3076258" y="935898"/>
                  </a:lnTo>
                  <a:lnTo>
                    <a:pt x="3083864" y="898194"/>
                  </a:lnTo>
                  <a:lnTo>
                    <a:pt x="3083864" y="96837"/>
                  </a:lnTo>
                  <a:lnTo>
                    <a:pt x="3076258" y="59134"/>
                  </a:lnTo>
                  <a:lnTo>
                    <a:pt x="3055510" y="28354"/>
                  </a:lnTo>
                  <a:lnTo>
                    <a:pt x="3024730" y="7606"/>
                  </a:lnTo>
                  <a:lnTo>
                    <a:pt x="3007107" y="4051"/>
                  </a:lnTo>
                  <a:close/>
                </a:path>
              </a:pathLst>
            </a:custGeom>
            <a:solidFill>
              <a:srgbClr val="C7C8CA"/>
            </a:solidFill>
          </p:spPr>
          <p:txBody>
            <a:bodyPr wrap="square" lIns="0" tIns="0" rIns="0" bIns="0" rtlCol="0"/>
            <a:lstStyle/>
            <a:p>
              <a:endParaRPr/>
            </a:p>
          </p:txBody>
        </p:sp>
        <p:pic>
          <p:nvPicPr>
            <p:cNvPr id="15" name="object 7">
              <a:extLst>
                <a:ext uri="{FF2B5EF4-FFF2-40B4-BE49-F238E27FC236}">
                  <a16:creationId xmlns:a16="http://schemas.microsoft.com/office/drawing/2014/main" id="{D4ADAFE0-0E7C-2430-65A3-2C47F960D1EE}"/>
                </a:ext>
              </a:extLst>
            </p:cNvPr>
            <p:cNvPicPr/>
            <p:nvPr/>
          </p:nvPicPr>
          <p:blipFill>
            <a:blip r:embed="rId8" cstate="print"/>
            <a:stretch>
              <a:fillRect/>
            </a:stretch>
          </p:blipFill>
          <p:spPr>
            <a:xfrm>
              <a:off x="660654" y="3831285"/>
              <a:ext cx="713117" cy="712152"/>
            </a:xfrm>
            <a:prstGeom prst="rect">
              <a:avLst/>
            </a:prstGeom>
          </p:spPr>
        </p:pic>
        <p:pic>
          <p:nvPicPr>
            <p:cNvPr id="16" name="object 8">
              <a:extLst>
                <a:ext uri="{FF2B5EF4-FFF2-40B4-BE49-F238E27FC236}">
                  <a16:creationId xmlns:a16="http://schemas.microsoft.com/office/drawing/2014/main" id="{2E058798-B902-565B-FDEF-4434CE81AC7B}"/>
                </a:ext>
              </a:extLst>
            </p:cNvPr>
            <p:cNvPicPr/>
            <p:nvPr/>
          </p:nvPicPr>
          <p:blipFill>
            <a:blip r:embed="rId9" cstate="print"/>
            <a:stretch>
              <a:fillRect/>
            </a:stretch>
          </p:blipFill>
          <p:spPr>
            <a:xfrm>
              <a:off x="729551" y="4341355"/>
              <a:ext cx="644220" cy="202082"/>
            </a:xfrm>
            <a:prstGeom prst="rect">
              <a:avLst/>
            </a:prstGeom>
          </p:spPr>
        </p:pic>
        <p:sp>
          <p:nvSpPr>
            <p:cNvPr id="17" name="object 9">
              <a:extLst>
                <a:ext uri="{FF2B5EF4-FFF2-40B4-BE49-F238E27FC236}">
                  <a16:creationId xmlns:a16="http://schemas.microsoft.com/office/drawing/2014/main" id="{BBCC7D29-3CAD-82D6-ECB0-915E09659DFA}"/>
                </a:ext>
              </a:extLst>
            </p:cNvPr>
            <p:cNvSpPr/>
            <p:nvPr/>
          </p:nvSpPr>
          <p:spPr>
            <a:xfrm>
              <a:off x="673277" y="3852658"/>
              <a:ext cx="2766060" cy="648335"/>
            </a:xfrm>
            <a:custGeom>
              <a:avLst/>
              <a:gdLst/>
              <a:ahLst/>
              <a:cxnLst/>
              <a:rect l="l" t="t" r="r" b="b"/>
              <a:pathLst>
                <a:path w="2766060" h="648335">
                  <a:moveTo>
                    <a:pt x="2766022" y="237718"/>
                  </a:moveTo>
                  <a:lnTo>
                    <a:pt x="2762072" y="218198"/>
                  </a:lnTo>
                  <a:lnTo>
                    <a:pt x="2751302" y="202234"/>
                  </a:lnTo>
                  <a:lnTo>
                    <a:pt x="2735351" y="191465"/>
                  </a:lnTo>
                  <a:lnTo>
                    <a:pt x="2715831" y="187515"/>
                  </a:lnTo>
                  <a:lnTo>
                    <a:pt x="617931" y="187515"/>
                  </a:lnTo>
                  <a:lnTo>
                    <a:pt x="595820" y="147599"/>
                  </a:lnTo>
                  <a:lnTo>
                    <a:pt x="568540" y="111455"/>
                  </a:lnTo>
                  <a:lnTo>
                    <a:pt x="536575" y="79489"/>
                  </a:lnTo>
                  <a:lnTo>
                    <a:pt x="500430" y="52209"/>
                  </a:lnTo>
                  <a:lnTo>
                    <a:pt x="460603" y="30124"/>
                  </a:lnTo>
                  <a:lnTo>
                    <a:pt x="417576" y="13728"/>
                  </a:lnTo>
                  <a:lnTo>
                    <a:pt x="371881" y="3517"/>
                  </a:lnTo>
                  <a:lnTo>
                    <a:pt x="324015" y="0"/>
                  </a:lnTo>
                  <a:lnTo>
                    <a:pt x="276136" y="3517"/>
                  </a:lnTo>
                  <a:lnTo>
                    <a:pt x="230441" y="13728"/>
                  </a:lnTo>
                  <a:lnTo>
                    <a:pt x="187413" y="30124"/>
                  </a:lnTo>
                  <a:lnTo>
                    <a:pt x="147586" y="52209"/>
                  </a:lnTo>
                  <a:lnTo>
                    <a:pt x="111442" y="79489"/>
                  </a:lnTo>
                  <a:lnTo>
                    <a:pt x="79476" y="111455"/>
                  </a:lnTo>
                  <a:lnTo>
                    <a:pt x="52197" y="147599"/>
                  </a:lnTo>
                  <a:lnTo>
                    <a:pt x="30111" y="187439"/>
                  </a:lnTo>
                  <a:lnTo>
                    <a:pt x="13716" y="230454"/>
                  </a:lnTo>
                  <a:lnTo>
                    <a:pt x="3505" y="276148"/>
                  </a:lnTo>
                  <a:lnTo>
                    <a:pt x="0" y="324015"/>
                  </a:lnTo>
                  <a:lnTo>
                    <a:pt x="3505" y="371894"/>
                  </a:lnTo>
                  <a:lnTo>
                    <a:pt x="13716" y="417588"/>
                  </a:lnTo>
                  <a:lnTo>
                    <a:pt x="30111" y="460616"/>
                  </a:lnTo>
                  <a:lnTo>
                    <a:pt x="52197" y="500443"/>
                  </a:lnTo>
                  <a:lnTo>
                    <a:pt x="79476" y="536587"/>
                  </a:lnTo>
                  <a:lnTo>
                    <a:pt x="111442" y="568553"/>
                  </a:lnTo>
                  <a:lnTo>
                    <a:pt x="147586" y="595833"/>
                  </a:lnTo>
                  <a:lnTo>
                    <a:pt x="187413" y="617918"/>
                  </a:lnTo>
                  <a:lnTo>
                    <a:pt x="230441" y="634314"/>
                  </a:lnTo>
                  <a:lnTo>
                    <a:pt x="276136" y="644525"/>
                  </a:lnTo>
                  <a:lnTo>
                    <a:pt x="324015" y="648030"/>
                  </a:lnTo>
                  <a:lnTo>
                    <a:pt x="371881" y="644525"/>
                  </a:lnTo>
                  <a:lnTo>
                    <a:pt x="417576" y="634314"/>
                  </a:lnTo>
                  <a:lnTo>
                    <a:pt x="460603" y="617918"/>
                  </a:lnTo>
                  <a:lnTo>
                    <a:pt x="500430" y="595833"/>
                  </a:lnTo>
                  <a:lnTo>
                    <a:pt x="536575" y="568553"/>
                  </a:lnTo>
                  <a:lnTo>
                    <a:pt x="568540" y="536587"/>
                  </a:lnTo>
                  <a:lnTo>
                    <a:pt x="595820" y="500443"/>
                  </a:lnTo>
                  <a:lnTo>
                    <a:pt x="602322" y="488696"/>
                  </a:lnTo>
                  <a:lnTo>
                    <a:pt x="2715831" y="488696"/>
                  </a:lnTo>
                  <a:lnTo>
                    <a:pt x="2735351" y="484759"/>
                  </a:lnTo>
                  <a:lnTo>
                    <a:pt x="2751302" y="473989"/>
                  </a:lnTo>
                  <a:lnTo>
                    <a:pt x="2762072" y="458025"/>
                  </a:lnTo>
                  <a:lnTo>
                    <a:pt x="2766022" y="438492"/>
                  </a:lnTo>
                  <a:lnTo>
                    <a:pt x="2766022" y="237718"/>
                  </a:lnTo>
                  <a:close/>
                </a:path>
              </a:pathLst>
            </a:custGeom>
            <a:solidFill>
              <a:srgbClr val="7B4D9F"/>
            </a:solidFill>
          </p:spPr>
          <p:txBody>
            <a:bodyPr wrap="square" lIns="0" tIns="0" rIns="0" bIns="0" rtlCol="0"/>
            <a:lstStyle/>
            <a:p>
              <a:endParaRPr/>
            </a:p>
          </p:txBody>
        </p:sp>
      </p:grpSp>
      <p:sp>
        <p:nvSpPr>
          <p:cNvPr id="18" name="object 10">
            <a:extLst>
              <a:ext uri="{FF2B5EF4-FFF2-40B4-BE49-F238E27FC236}">
                <a16:creationId xmlns:a16="http://schemas.microsoft.com/office/drawing/2014/main" id="{659FC0A2-9208-2062-B082-AE9B37D66239}"/>
              </a:ext>
            </a:extLst>
          </p:cNvPr>
          <p:cNvSpPr txBox="1"/>
          <p:nvPr/>
        </p:nvSpPr>
        <p:spPr>
          <a:xfrm>
            <a:off x="1419088" y="2671775"/>
            <a:ext cx="1116778" cy="244740"/>
          </a:xfrm>
          <a:prstGeom prst="rect">
            <a:avLst/>
          </a:prstGeom>
        </p:spPr>
        <p:txBody>
          <a:bodyPr vert="horz" wrap="square" lIns="0" tIns="15614" rIns="0" bIns="0" rtlCol="0">
            <a:spAutoFit/>
          </a:bodyPr>
          <a:lstStyle/>
          <a:p>
            <a:pPr marL="16435">
              <a:spcBef>
                <a:spcPts val="123"/>
              </a:spcBef>
            </a:pPr>
            <a:r>
              <a:rPr sz="1488" b="1" spc="-13">
                <a:solidFill>
                  <a:srgbClr val="FFFFFF"/>
                </a:solidFill>
                <a:latin typeface="Arial"/>
                <a:cs typeface="Arial"/>
              </a:rPr>
              <a:t>Surcharges</a:t>
            </a:r>
            <a:endParaRPr sz="1488">
              <a:latin typeface="Arial"/>
              <a:cs typeface="Arial"/>
            </a:endParaRPr>
          </a:p>
        </p:txBody>
      </p:sp>
      <p:grpSp>
        <p:nvGrpSpPr>
          <p:cNvPr id="19" name="object 11">
            <a:extLst>
              <a:ext uri="{FF2B5EF4-FFF2-40B4-BE49-F238E27FC236}">
                <a16:creationId xmlns:a16="http://schemas.microsoft.com/office/drawing/2014/main" id="{9308288D-99AF-3CCF-F41E-D9567CDD4A34}"/>
              </a:ext>
            </a:extLst>
          </p:cNvPr>
          <p:cNvGrpSpPr/>
          <p:nvPr/>
        </p:nvGrpSpPr>
        <p:grpSpPr>
          <a:xfrm>
            <a:off x="535090" y="2430279"/>
            <a:ext cx="746162" cy="746162"/>
            <a:chOff x="683005" y="3904170"/>
            <a:chExt cx="576580" cy="576580"/>
          </a:xfrm>
        </p:grpSpPr>
        <p:pic>
          <p:nvPicPr>
            <p:cNvPr id="20" name="object 12">
              <a:extLst>
                <a:ext uri="{FF2B5EF4-FFF2-40B4-BE49-F238E27FC236}">
                  <a16:creationId xmlns:a16="http://schemas.microsoft.com/office/drawing/2014/main" id="{CFB0B869-C1E7-119E-5441-AD8046329CB9}"/>
                </a:ext>
              </a:extLst>
            </p:cNvPr>
            <p:cNvPicPr/>
            <p:nvPr/>
          </p:nvPicPr>
          <p:blipFill>
            <a:blip r:embed="rId10" cstate="print"/>
            <a:stretch>
              <a:fillRect/>
            </a:stretch>
          </p:blipFill>
          <p:spPr>
            <a:xfrm>
              <a:off x="1110691" y="4367568"/>
              <a:ext cx="148437" cy="112712"/>
            </a:xfrm>
            <a:prstGeom prst="rect">
              <a:avLst/>
            </a:prstGeom>
          </p:spPr>
        </p:pic>
        <p:pic>
          <p:nvPicPr>
            <p:cNvPr id="21" name="object 13">
              <a:extLst>
                <a:ext uri="{FF2B5EF4-FFF2-40B4-BE49-F238E27FC236}">
                  <a16:creationId xmlns:a16="http://schemas.microsoft.com/office/drawing/2014/main" id="{A35F9A63-E3D3-5A39-4539-9724E43DF11B}"/>
                </a:ext>
              </a:extLst>
            </p:cNvPr>
            <p:cNvPicPr/>
            <p:nvPr/>
          </p:nvPicPr>
          <p:blipFill>
            <a:blip r:embed="rId11" cstate="print"/>
            <a:stretch>
              <a:fillRect/>
            </a:stretch>
          </p:blipFill>
          <p:spPr>
            <a:xfrm>
              <a:off x="683005" y="4255731"/>
              <a:ext cx="46545" cy="224548"/>
            </a:xfrm>
            <a:prstGeom prst="rect">
              <a:avLst/>
            </a:prstGeom>
          </p:spPr>
        </p:pic>
        <p:pic>
          <p:nvPicPr>
            <p:cNvPr id="22" name="object 14">
              <a:extLst>
                <a:ext uri="{FF2B5EF4-FFF2-40B4-BE49-F238E27FC236}">
                  <a16:creationId xmlns:a16="http://schemas.microsoft.com/office/drawing/2014/main" id="{85EF01E4-CF81-6B16-91FB-89A97DE365DD}"/>
                </a:ext>
              </a:extLst>
            </p:cNvPr>
            <p:cNvPicPr/>
            <p:nvPr/>
          </p:nvPicPr>
          <p:blipFill>
            <a:blip r:embed="rId12" cstate="print"/>
            <a:stretch>
              <a:fillRect/>
            </a:stretch>
          </p:blipFill>
          <p:spPr>
            <a:xfrm>
              <a:off x="729551" y="4359186"/>
              <a:ext cx="154343" cy="121094"/>
            </a:xfrm>
            <a:prstGeom prst="rect">
              <a:avLst/>
            </a:prstGeom>
          </p:spPr>
        </p:pic>
        <p:pic>
          <p:nvPicPr>
            <p:cNvPr id="23" name="object 15">
              <a:extLst>
                <a:ext uri="{FF2B5EF4-FFF2-40B4-BE49-F238E27FC236}">
                  <a16:creationId xmlns:a16="http://schemas.microsoft.com/office/drawing/2014/main" id="{8E94314E-E589-C872-E61A-498EE5C9A3CF}"/>
                </a:ext>
              </a:extLst>
            </p:cNvPr>
            <p:cNvPicPr/>
            <p:nvPr/>
          </p:nvPicPr>
          <p:blipFill>
            <a:blip r:embed="rId13" cstate="print"/>
            <a:stretch>
              <a:fillRect/>
            </a:stretch>
          </p:blipFill>
          <p:spPr>
            <a:xfrm>
              <a:off x="683005" y="3904170"/>
              <a:ext cx="138963" cy="193459"/>
            </a:xfrm>
            <a:prstGeom prst="rect">
              <a:avLst/>
            </a:prstGeom>
          </p:spPr>
        </p:pic>
        <p:pic>
          <p:nvPicPr>
            <p:cNvPr id="24" name="object 16">
              <a:extLst>
                <a:ext uri="{FF2B5EF4-FFF2-40B4-BE49-F238E27FC236}">
                  <a16:creationId xmlns:a16="http://schemas.microsoft.com/office/drawing/2014/main" id="{5EA7710C-6326-022D-F183-F9720280ED58}"/>
                </a:ext>
              </a:extLst>
            </p:cNvPr>
            <p:cNvPicPr/>
            <p:nvPr/>
          </p:nvPicPr>
          <p:blipFill>
            <a:blip r:embed="rId14" cstate="print"/>
            <a:stretch>
              <a:fillRect/>
            </a:stretch>
          </p:blipFill>
          <p:spPr>
            <a:xfrm>
              <a:off x="1172629" y="3904170"/>
              <a:ext cx="86499" cy="81610"/>
            </a:xfrm>
            <a:prstGeom prst="rect">
              <a:avLst/>
            </a:prstGeom>
          </p:spPr>
        </p:pic>
        <p:pic>
          <p:nvPicPr>
            <p:cNvPr id="25" name="object 17">
              <a:extLst>
                <a:ext uri="{FF2B5EF4-FFF2-40B4-BE49-F238E27FC236}">
                  <a16:creationId xmlns:a16="http://schemas.microsoft.com/office/drawing/2014/main" id="{BB919436-9BBB-C807-735A-6D71154BAF4D}"/>
                </a:ext>
              </a:extLst>
            </p:cNvPr>
            <p:cNvPicPr/>
            <p:nvPr/>
          </p:nvPicPr>
          <p:blipFill>
            <a:blip r:embed="rId15" cstate="print"/>
            <a:stretch>
              <a:fillRect/>
            </a:stretch>
          </p:blipFill>
          <p:spPr>
            <a:xfrm>
              <a:off x="683005" y="3904170"/>
              <a:ext cx="576122" cy="576110"/>
            </a:xfrm>
            <a:prstGeom prst="rect">
              <a:avLst/>
            </a:prstGeom>
          </p:spPr>
        </p:pic>
        <p:pic>
          <p:nvPicPr>
            <p:cNvPr id="26" name="object 18">
              <a:extLst>
                <a:ext uri="{FF2B5EF4-FFF2-40B4-BE49-F238E27FC236}">
                  <a16:creationId xmlns:a16="http://schemas.microsoft.com/office/drawing/2014/main" id="{4D8745A1-566B-9128-D055-732C172172BE}"/>
                </a:ext>
              </a:extLst>
            </p:cNvPr>
            <p:cNvPicPr/>
            <p:nvPr/>
          </p:nvPicPr>
          <p:blipFill>
            <a:blip r:embed="rId16" cstate="print"/>
            <a:stretch>
              <a:fillRect/>
            </a:stretch>
          </p:blipFill>
          <p:spPr>
            <a:xfrm>
              <a:off x="1180439" y="4040174"/>
              <a:ext cx="78689" cy="301180"/>
            </a:xfrm>
            <a:prstGeom prst="rect">
              <a:avLst/>
            </a:prstGeom>
          </p:spPr>
        </p:pic>
        <p:sp>
          <p:nvSpPr>
            <p:cNvPr id="27" name="object 19">
              <a:extLst>
                <a:ext uri="{FF2B5EF4-FFF2-40B4-BE49-F238E27FC236}">
                  <a16:creationId xmlns:a16="http://schemas.microsoft.com/office/drawing/2014/main" id="{4C284092-60C3-DAA8-6D55-68C6E61288A4}"/>
                </a:ext>
              </a:extLst>
            </p:cNvPr>
            <p:cNvSpPr/>
            <p:nvPr/>
          </p:nvSpPr>
          <p:spPr>
            <a:xfrm>
              <a:off x="749058" y="3920667"/>
              <a:ext cx="496570" cy="496570"/>
            </a:xfrm>
            <a:custGeom>
              <a:avLst/>
              <a:gdLst/>
              <a:ahLst/>
              <a:cxnLst/>
              <a:rect l="l" t="t" r="r" b="b"/>
              <a:pathLst>
                <a:path w="496569" h="496570">
                  <a:moveTo>
                    <a:pt x="248234" y="0"/>
                  </a:moveTo>
                  <a:lnTo>
                    <a:pt x="198213" y="5044"/>
                  </a:lnTo>
                  <a:lnTo>
                    <a:pt x="151620" y="19510"/>
                  </a:lnTo>
                  <a:lnTo>
                    <a:pt x="109455" y="42401"/>
                  </a:lnTo>
                  <a:lnTo>
                    <a:pt x="72715" y="72715"/>
                  </a:lnTo>
                  <a:lnTo>
                    <a:pt x="42401" y="109455"/>
                  </a:lnTo>
                  <a:lnTo>
                    <a:pt x="19510" y="151620"/>
                  </a:lnTo>
                  <a:lnTo>
                    <a:pt x="5044" y="198213"/>
                  </a:lnTo>
                  <a:lnTo>
                    <a:pt x="0" y="248234"/>
                  </a:lnTo>
                  <a:lnTo>
                    <a:pt x="5044" y="298254"/>
                  </a:lnTo>
                  <a:lnTo>
                    <a:pt x="19510" y="344847"/>
                  </a:lnTo>
                  <a:lnTo>
                    <a:pt x="42401" y="387013"/>
                  </a:lnTo>
                  <a:lnTo>
                    <a:pt x="72715" y="423752"/>
                  </a:lnTo>
                  <a:lnTo>
                    <a:pt x="109455" y="454067"/>
                  </a:lnTo>
                  <a:lnTo>
                    <a:pt x="151620" y="476957"/>
                  </a:lnTo>
                  <a:lnTo>
                    <a:pt x="198213" y="491424"/>
                  </a:lnTo>
                  <a:lnTo>
                    <a:pt x="248234" y="496468"/>
                  </a:lnTo>
                  <a:lnTo>
                    <a:pt x="298254" y="491424"/>
                  </a:lnTo>
                  <a:lnTo>
                    <a:pt x="344847" y="476957"/>
                  </a:lnTo>
                  <a:lnTo>
                    <a:pt x="387013" y="454067"/>
                  </a:lnTo>
                  <a:lnTo>
                    <a:pt x="423752" y="423752"/>
                  </a:lnTo>
                  <a:lnTo>
                    <a:pt x="454067" y="387013"/>
                  </a:lnTo>
                  <a:lnTo>
                    <a:pt x="476957" y="344847"/>
                  </a:lnTo>
                  <a:lnTo>
                    <a:pt x="491424" y="298254"/>
                  </a:lnTo>
                  <a:lnTo>
                    <a:pt x="496468" y="248234"/>
                  </a:lnTo>
                  <a:lnTo>
                    <a:pt x="491424" y="198213"/>
                  </a:lnTo>
                  <a:lnTo>
                    <a:pt x="476957" y="151620"/>
                  </a:lnTo>
                  <a:lnTo>
                    <a:pt x="454067" y="109455"/>
                  </a:lnTo>
                  <a:lnTo>
                    <a:pt x="423752" y="72715"/>
                  </a:lnTo>
                  <a:lnTo>
                    <a:pt x="387013" y="42401"/>
                  </a:lnTo>
                  <a:lnTo>
                    <a:pt x="344847" y="19510"/>
                  </a:lnTo>
                  <a:lnTo>
                    <a:pt x="298254" y="5044"/>
                  </a:lnTo>
                  <a:lnTo>
                    <a:pt x="248234" y="0"/>
                  </a:lnTo>
                  <a:close/>
                </a:path>
              </a:pathLst>
            </a:custGeom>
            <a:solidFill>
              <a:srgbClr val="FFFFFF"/>
            </a:solidFill>
          </p:spPr>
          <p:txBody>
            <a:bodyPr wrap="square" lIns="0" tIns="0" rIns="0" bIns="0" rtlCol="0"/>
            <a:lstStyle/>
            <a:p>
              <a:endParaRPr/>
            </a:p>
          </p:txBody>
        </p:sp>
        <p:pic>
          <p:nvPicPr>
            <p:cNvPr id="28" name="object 20">
              <a:extLst>
                <a:ext uri="{FF2B5EF4-FFF2-40B4-BE49-F238E27FC236}">
                  <a16:creationId xmlns:a16="http://schemas.microsoft.com/office/drawing/2014/main" id="{23F929C1-900E-BA38-69E5-C9A984A5D42C}"/>
                </a:ext>
              </a:extLst>
            </p:cNvPr>
            <p:cNvPicPr/>
            <p:nvPr/>
          </p:nvPicPr>
          <p:blipFill>
            <a:blip r:embed="rId17" cstate="print"/>
            <a:stretch>
              <a:fillRect/>
            </a:stretch>
          </p:blipFill>
          <p:spPr>
            <a:xfrm>
              <a:off x="850112" y="4035310"/>
              <a:ext cx="286600" cy="268147"/>
            </a:xfrm>
            <a:prstGeom prst="rect">
              <a:avLst/>
            </a:prstGeom>
          </p:spPr>
        </p:pic>
      </p:grpSp>
      <p:sp>
        <p:nvSpPr>
          <p:cNvPr id="29" name="object 21">
            <a:extLst>
              <a:ext uri="{FF2B5EF4-FFF2-40B4-BE49-F238E27FC236}">
                <a16:creationId xmlns:a16="http://schemas.microsoft.com/office/drawing/2014/main" id="{D0EED214-2995-4824-C5D2-D7246B07870C}"/>
              </a:ext>
            </a:extLst>
          </p:cNvPr>
          <p:cNvSpPr txBox="1"/>
          <p:nvPr/>
        </p:nvSpPr>
        <p:spPr>
          <a:xfrm>
            <a:off x="536256" y="3228759"/>
            <a:ext cx="3953510" cy="2350961"/>
          </a:xfrm>
          <a:prstGeom prst="rect">
            <a:avLst/>
          </a:prstGeom>
        </p:spPr>
        <p:txBody>
          <a:bodyPr vert="horz" wrap="square" lIns="0" tIns="14792" rIns="0" bIns="0" rtlCol="0">
            <a:spAutoFit/>
          </a:bodyPr>
          <a:lstStyle/>
          <a:p>
            <a:pPr marL="474152" marR="262139">
              <a:lnSpc>
                <a:spcPct val="102200"/>
              </a:lnSpc>
              <a:spcBef>
                <a:spcPts val="116"/>
              </a:spcBef>
            </a:pPr>
            <a:r>
              <a:rPr sz="1294" dirty="0">
                <a:solidFill>
                  <a:srgbClr val="231F20"/>
                </a:solidFill>
                <a:latin typeface="Arial"/>
                <a:cs typeface="Arial"/>
              </a:rPr>
              <a:t>Fee</a:t>
            </a:r>
            <a:r>
              <a:rPr sz="1294" spc="91" dirty="0">
                <a:solidFill>
                  <a:srgbClr val="231F20"/>
                </a:solidFill>
                <a:latin typeface="Arial"/>
                <a:cs typeface="Arial"/>
              </a:rPr>
              <a:t> </a:t>
            </a:r>
            <a:r>
              <a:rPr sz="1294" dirty="0">
                <a:solidFill>
                  <a:srgbClr val="231F20"/>
                </a:solidFill>
                <a:latin typeface="Arial"/>
                <a:cs typeface="Arial"/>
              </a:rPr>
              <a:t>Per</a:t>
            </a:r>
            <a:r>
              <a:rPr sz="1294" spc="97" dirty="0">
                <a:solidFill>
                  <a:srgbClr val="231F20"/>
                </a:solidFill>
                <a:latin typeface="Arial"/>
                <a:cs typeface="Arial"/>
              </a:rPr>
              <a:t> </a:t>
            </a:r>
            <a:r>
              <a:rPr sz="1294" dirty="0">
                <a:solidFill>
                  <a:srgbClr val="231F20"/>
                </a:solidFill>
                <a:latin typeface="Arial"/>
                <a:cs typeface="Arial"/>
              </a:rPr>
              <a:t>Line</a:t>
            </a:r>
            <a:r>
              <a:rPr sz="1294" spc="91" dirty="0">
                <a:solidFill>
                  <a:srgbClr val="231F20"/>
                </a:solidFill>
                <a:latin typeface="Arial"/>
                <a:cs typeface="Arial"/>
              </a:rPr>
              <a:t> </a:t>
            </a:r>
            <a:r>
              <a:rPr sz="1294" dirty="0">
                <a:solidFill>
                  <a:srgbClr val="231F20"/>
                </a:solidFill>
                <a:latin typeface="Arial"/>
                <a:cs typeface="Arial"/>
              </a:rPr>
              <a:t>systems</a:t>
            </a:r>
            <a:r>
              <a:rPr sz="1294" spc="116" dirty="0">
                <a:solidFill>
                  <a:srgbClr val="231F20"/>
                </a:solidFill>
                <a:latin typeface="Arial"/>
                <a:cs typeface="Arial"/>
              </a:rPr>
              <a:t> </a:t>
            </a:r>
            <a:r>
              <a:rPr sz="1294" spc="84" dirty="0">
                <a:solidFill>
                  <a:srgbClr val="231F20"/>
                </a:solidFill>
                <a:latin typeface="Arial"/>
                <a:cs typeface="Arial"/>
              </a:rPr>
              <a:t>provide</a:t>
            </a:r>
            <a:r>
              <a:rPr sz="1294" spc="104" dirty="0">
                <a:solidFill>
                  <a:srgbClr val="231F20"/>
                </a:solidFill>
                <a:latin typeface="Arial"/>
                <a:cs typeface="Arial"/>
              </a:rPr>
              <a:t> </a:t>
            </a:r>
            <a:r>
              <a:rPr sz="1294" spc="58" dirty="0">
                <a:solidFill>
                  <a:srgbClr val="231F20"/>
                </a:solidFill>
                <a:latin typeface="Arial"/>
                <a:cs typeface="Arial"/>
              </a:rPr>
              <a:t>consistent </a:t>
            </a:r>
            <a:r>
              <a:rPr sz="1294" spc="65" dirty="0">
                <a:solidFill>
                  <a:srgbClr val="231F20"/>
                </a:solidFill>
                <a:latin typeface="Arial"/>
                <a:cs typeface="Arial"/>
              </a:rPr>
              <a:t>revenue</a:t>
            </a:r>
            <a:r>
              <a:rPr sz="1294" dirty="0">
                <a:solidFill>
                  <a:srgbClr val="231F20"/>
                </a:solidFill>
                <a:latin typeface="Arial"/>
                <a:cs typeface="Arial"/>
              </a:rPr>
              <a:t> </a:t>
            </a:r>
            <a:r>
              <a:rPr sz="1294" spc="91" dirty="0">
                <a:solidFill>
                  <a:srgbClr val="231F20"/>
                </a:solidFill>
                <a:latin typeface="Arial"/>
                <a:cs typeface="Arial"/>
              </a:rPr>
              <a:t>for</a:t>
            </a:r>
            <a:r>
              <a:rPr sz="1294" spc="6" dirty="0">
                <a:solidFill>
                  <a:srgbClr val="231F20"/>
                </a:solidFill>
                <a:latin typeface="Arial"/>
                <a:cs typeface="Arial"/>
              </a:rPr>
              <a:t> </a:t>
            </a:r>
            <a:r>
              <a:rPr sz="1294" spc="71" dirty="0">
                <a:solidFill>
                  <a:srgbClr val="231F20"/>
                </a:solidFill>
                <a:latin typeface="Arial"/>
                <a:cs typeface="Arial"/>
              </a:rPr>
              <a:t>988</a:t>
            </a:r>
            <a:endParaRPr sz="1294" dirty="0">
              <a:latin typeface="Arial"/>
              <a:cs typeface="Arial"/>
            </a:endParaRPr>
          </a:p>
          <a:p>
            <a:pPr>
              <a:lnSpc>
                <a:spcPct val="100000"/>
              </a:lnSpc>
            </a:pPr>
            <a:endParaRPr sz="1294" dirty="0">
              <a:latin typeface="Arial"/>
              <a:cs typeface="Arial"/>
            </a:endParaRPr>
          </a:p>
          <a:p>
            <a:pPr>
              <a:spcBef>
                <a:spcPts val="511"/>
              </a:spcBef>
            </a:pPr>
            <a:endParaRPr sz="1294" dirty="0">
              <a:latin typeface="Arial"/>
              <a:cs typeface="Arial"/>
            </a:endParaRPr>
          </a:p>
          <a:p>
            <a:pPr marL="249813" marR="423203" indent="-234200">
              <a:lnSpc>
                <a:spcPct val="101400"/>
              </a:lnSpc>
              <a:buSzPct val="150000"/>
              <a:buFont typeface="Arial"/>
              <a:buChar char="•"/>
              <a:tabLst>
                <a:tab pos="252278" algn="l"/>
              </a:tabLst>
            </a:pPr>
            <a:r>
              <a:rPr sz="1294" b="1" spc="26" dirty="0">
                <a:solidFill>
                  <a:srgbClr val="231F20"/>
                </a:solidFill>
                <a:latin typeface="Arial"/>
                <a:cs typeface="Arial"/>
              </a:rPr>
              <a:t>Flat</a:t>
            </a:r>
            <a:r>
              <a:rPr sz="1294" b="1" spc="6" dirty="0">
                <a:solidFill>
                  <a:srgbClr val="231F20"/>
                </a:solidFill>
                <a:latin typeface="Arial"/>
                <a:cs typeface="Arial"/>
              </a:rPr>
              <a:t> </a:t>
            </a:r>
            <a:r>
              <a:rPr sz="1294" b="1" spc="65" dirty="0">
                <a:solidFill>
                  <a:srgbClr val="231F20"/>
                </a:solidFill>
                <a:latin typeface="Arial"/>
                <a:cs typeface="Arial"/>
              </a:rPr>
              <a:t>rate</a:t>
            </a:r>
            <a:r>
              <a:rPr sz="1294" b="1" spc="19" dirty="0">
                <a:solidFill>
                  <a:srgbClr val="231F20"/>
                </a:solidFill>
                <a:latin typeface="Arial"/>
                <a:cs typeface="Arial"/>
              </a:rPr>
              <a:t> </a:t>
            </a:r>
            <a:r>
              <a:rPr sz="1294" b="1" spc="26" dirty="0">
                <a:solidFill>
                  <a:srgbClr val="231F20"/>
                </a:solidFill>
                <a:latin typeface="Arial"/>
                <a:cs typeface="Arial"/>
              </a:rPr>
              <a:t>monthly</a:t>
            </a:r>
            <a:r>
              <a:rPr sz="1294" b="1" spc="39" dirty="0">
                <a:solidFill>
                  <a:srgbClr val="231F20"/>
                </a:solidFill>
                <a:latin typeface="Arial"/>
                <a:cs typeface="Arial"/>
              </a:rPr>
              <a:t> </a:t>
            </a:r>
            <a:r>
              <a:rPr sz="1294" b="1" spc="26" dirty="0">
                <a:solidFill>
                  <a:srgbClr val="231F20"/>
                </a:solidFill>
                <a:latin typeface="Arial"/>
                <a:cs typeface="Arial"/>
              </a:rPr>
              <a:t>surcharges</a:t>
            </a:r>
            <a:r>
              <a:rPr sz="1294" b="1" spc="39" dirty="0">
                <a:solidFill>
                  <a:srgbClr val="231F20"/>
                </a:solidFill>
                <a:latin typeface="Arial"/>
                <a:cs typeface="Arial"/>
              </a:rPr>
              <a:t> </a:t>
            </a:r>
            <a:r>
              <a:rPr sz="1294" spc="26" dirty="0">
                <a:solidFill>
                  <a:srgbClr val="231F20"/>
                </a:solidFill>
                <a:latin typeface="Arial"/>
                <a:cs typeface="Arial"/>
              </a:rPr>
              <a:t>usually</a:t>
            </a:r>
            <a:r>
              <a:rPr sz="1294" spc="155" dirty="0">
                <a:solidFill>
                  <a:srgbClr val="231F20"/>
                </a:solidFill>
                <a:latin typeface="Arial"/>
                <a:cs typeface="Arial"/>
              </a:rPr>
              <a:t> </a:t>
            </a:r>
            <a:r>
              <a:rPr sz="1294" spc="-26" dirty="0">
                <a:solidFill>
                  <a:srgbClr val="231F20"/>
                </a:solidFill>
                <a:latin typeface="Arial"/>
                <a:cs typeface="Arial"/>
              </a:rPr>
              <a:t>fall 	</a:t>
            </a:r>
            <a:r>
              <a:rPr sz="1294" spc="78" dirty="0">
                <a:solidFill>
                  <a:srgbClr val="231F20"/>
                </a:solidFill>
                <a:latin typeface="Arial"/>
                <a:cs typeface="Arial"/>
              </a:rPr>
              <a:t>between</a:t>
            </a:r>
            <a:r>
              <a:rPr sz="1294" dirty="0">
                <a:solidFill>
                  <a:srgbClr val="231F20"/>
                </a:solidFill>
                <a:latin typeface="Arial"/>
                <a:cs typeface="Arial"/>
              </a:rPr>
              <a:t> </a:t>
            </a:r>
            <a:r>
              <a:rPr sz="1294" spc="129" dirty="0">
                <a:solidFill>
                  <a:srgbClr val="231F20"/>
                </a:solidFill>
                <a:latin typeface="Arial"/>
                <a:cs typeface="Arial"/>
              </a:rPr>
              <a:t>$0.06</a:t>
            </a:r>
            <a:r>
              <a:rPr sz="1294" spc="19" dirty="0">
                <a:solidFill>
                  <a:srgbClr val="231F20"/>
                </a:solidFill>
                <a:latin typeface="Arial"/>
                <a:cs typeface="Arial"/>
              </a:rPr>
              <a:t> </a:t>
            </a:r>
            <a:r>
              <a:rPr sz="1294" dirty="0">
                <a:solidFill>
                  <a:srgbClr val="231F20"/>
                </a:solidFill>
                <a:latin typeface="Arial"/>
                <a:cs typeface="Arial"/>
              </a:rPr>
              <a:t>-</a:t>
            </a:r>
            <a:r>
              <a:rPr sz="1294" spc="-13" dirty="0">
                <a:solidFill>
                  <a:srgbClr val="231F20"/>
                </a:solidFill>
                <a:latin typeface="Arial"/>
                <a:cs typeface="Arial"/>
              </a:rPr>
              <a:t> </a:t>
            </a:r>
            <a:r>
              <a:rPr sz="1294" spc="110" dirty="0">
                <a:solidFill>
                  <a:srgbClr val="231F20"/>
                </a:solidFill>
                <a:latin typeface="Arial"/>
                <a:cs typeface="Arial"/>
              </a:rPr>
              <a:t>$0.60</a:t>
            </a:r>
            <a:endParaRPr sz="1294" dirty="0">
              <a:latin typeface="Arial"/>
              <a:cs typeface="Arial"/>
            </a:endParaRPr>
          </a:p>
          <a:p>
            <a:pPr marL="249813" marR="234200" indent="-234200">
              <a:lnSpc>
                <a:spcPct val="102000"/>
              </a:lnSpc>
              <a:spcBef>
                <a:spcPts val="990"/>
              </a:spcBef>
              <a:buSzPct val="150000"/>
              <a:buChar char="•"/>
              <a:tabLst>
                <a:tab pos="252278" algn="l"/>
              </a:tabLst>
            </a:pPr>
            <a:r>
              <a:rPr sz="1294" spc="39" dirty="0">
                <a:solidFill>
                  <a:srgbClr val="231F20"/>
                </a:solidFill>
                <a:latin typeface="Arial"/>
                <a:cs typeface="Arial"/>
              </a:rPr>
              <a:t>Differences </a:t>
            </a:r>
            <a:r>
              <a:rPr sz="1294" spc="78" dirty="0">
                <a:solidFill>
                  <a:srgbClr val="231F20"/>
                </a:solidFill>
                <a:latin typeface="Arial"/>
                <a:cs typeface="Arial"/>
              </a:rPr>
              <a:t>between</a:t>
            </a:r>
            <a:r>
              <a:rPr sz="1294" spc="26" dirty="0">
                <a:solidFill>
                  <a:srgbClr val="231F20"/>
                </a:solidFill>
                <a:latin typeface="Arial"/>
                <a:cs typeface="Arial"/>
              </a:rPr>
              <a:t> </a:t>
            </a:r>
            <a:r>
              <a:rPr sz="1294" spc="97" dirty="0">
                <a:solidFill>
                  <a:srgbClr val="231F20"/>
                </a:solidFill>
                <a:latin typeface="Arial"/>
                <a:cs typeface="Arial"/>
              </a:rPr>
              <a:t>how</a:t>
            </a:r>
            <a:r>
              <a:rPr sz="1294" spc="45" dirty="0">
                <a:solidFill>
                  <a:srgbClr val="231F20"/>
                </a:solidFill>
                <a:latin typeface="Arial"/>
                <a:cs typeface="Arial"/>
              </a:rPr>
              <a:t> </a:t>
            </a:r>
            <a:r>
              <a:rPr sz="1294" spc="65" dirty="0">
                <a:solidFill>
                  <a:srgbClr val="231F20"/>
                </a:solidFill>
                <a:latin typeface="Arial"/>
                <a:cs typeface="Arial"/>
              </a:rPr>
              <a:t>fee</a:t>
            </a:r>
            <a:r>
              <a:rPr sz="1294" spc="26" dirty="0">
                <a:solidFill>
                  <a:srgbClr val="231F20"/>
                </a:solidFill>
                <a:latin typeface="Arial"/>
                <a:cs typeface="Arial"/>
              </a:rPr>
              <a:t> </a:t>
            </a:r>
            <a:r>
              <a:rPr sz="1294" spc="39" dirty="0">
                <a:solidFill>
                  <a:srgbClr val="231F20"/>
                </a:solidFill>
                <a:latin typeface="Arial"/>
                <a:cs typeface="Arial"/>
              </a:rPr>
              <a:t>is</a:t>
            </a:r>
            <a:r>
              <a:rPr sz="1294" spc="26" dirty="0">
                <a:solidFill>
                  <a:srgbClr val="231F20"/>
                </a:solidFill>
                <a:latin typeface="Arial"/>
                <a:cs typeface="Arial"/>
              </a:rPr>
              <a:t> </a:t>
            </a:r>
            <a:r>
              <a:rPr sz="1294" spc="-13" dirty="0">
                <a:solidFill>
                  <a:srgbClr val="231F20"/>
                </a:solidFill>
                <a:latin typeface="Arial"/>
                <a:cs typeface="Arial"/>
              </a:rPr>
              <a:t>transferred 	</a:t>
            </a:r>
            <a:r>
              <a:rPr sz="1294" spc="104" dirty="0">
                <a:solidFill>
                  <a:srgbClr val="231F20"/>
                </a:solidFill>
                <a:latin typeface="Arial"/>
                <a:cs typeface="Arial"/>
              </a:rPr>
              <a:t>from</a:t>
            </a:r>
            <a:r>
              <a:rPr sz="1294" spc="39" dirty="0">
                <a:solidFill>
                  <a:srgbClr val="231F20"/>
                </a:solidFill>
                <a:latin typeface="Arial"/>
                <a:cs typeface="Arial"/>
              </a:rPr>
              <a:t> </a:t>
            </a:r>
            <a:r>
              <a:rPr sz="1294" spc="78" dirty="0">
                <a:solidFill>
                  <a:srgbClr val="231F20"/>
                </a:solidFill>
                <a:latin typeface="Arial"/>
                <a:cs typeface="Arial"/>
              </a:rPr>
              <a:t>consumer</a:t>
            </a:r>
            <a:r>
              <a:rPr sz="1294" spc="58" dirty="0">
                <a:solidFill>
                  <a:srgbClr val="231F20"/>
                </a:solidFill>
                <a:latin typeface="Arial"/>
                <a:cs typeface="Arial"/>
              </a:rPr>
              <a:t> </a:t>
            </a:r>
            <a:r>
              <a:rPr sz="1294" spc="110" dirty="0">
                <a:solidFill>
                  <a:srgbClr val="231F20"/>
                </a:solidFill>
                <a:latin typeface="Arial"/>
                <a:cs typeface="Arial"/>
              </a:rPr>
              <a:t>to</a:t>
            </a:r>
            <a:r>
              <a:rPr sz="1294" spc="45" dirty="0">
                <a:solidFill>
                  <a:srgbClr val="231F20"/>
                </a:solidFill>
                <a:latin typeface="Arial"/>
                <a:cs typeface="Arial"/>
              </a:rPr>
              <a:t> </a:t>
            </a:r>
            <a:r>
              <a:rPr sz="1294" dirty="0">
                <a:solidFill>
                  <a:srgbClr val="231F20"/>
                </a:solidFill>
                <a:latin typeface="Arial"/>
                <a:cs typeface="Arial"/>
              </a:rPr>
              <a:t>state</a:t>
            </a:r>
            <a:r>
              <a:rPr sz="1294" spc="58" dirty="0">
                <a:solidFill>
                  <a:srgbClr val="231F20"/>
                </a:solidFill>
                <a:latin typeface="Arial"/>
                <a:cs typeface="Arial"/>
              </a:rPr>
              <a:t> </a:t>
            </a:r>
            <a:r>
              <a:rPr sz="1294" spc="91" dirty="0">
                <a:solidFill>
                  <a:srgbClr val="231F20"/>
                </a:solidFill>
                <a:latin typeface="Arial"/>
                <a:cs typeface="Arial"/>
              </a:rPr>
              <a:t>for</a:t>
            </a:r>
            <a:r>
              <a:rPr sz="1294" spc="58" dirty="0">
                <a:solidFill>
                  <a:srgbClr val="231F20"/>
                </a:solidFill>
                <a:latin typeface="Arial"/>
                <a:cs typeface="Arial"/>
              </a:rPr>
              <a:t> </a:t>
            </a:r>
            <a:r>
              <a:rPr sz="1294" spc="78" dirty="0">
                <a:solidFill>
                  <a:srgbClr val="231F20"/>
                </a:solidFill>
                <a:latin typeface="Arial"/>
                <a:cs typeface="Arial"/>
              </a:rPr>
              <a:t>prepaid</a:t>
            </a:r>
            <a:r>
              <a:rPr sz="1294" spc="58" dirty="0">
                <a:solidFill>
                  <a:srgbClr val="231F20"/>
                </a:solidFill>
                <a:latin typeface="Arial"/>
                <a:cs typeface="Arial"/>
              </a:rPr>
              <a:t> </a:t>
            </a:r>
            <a:r>
              <a:rPr sz="1294" spc="45" dirty="0">
                <a:solidFill>
                  <a:srgbClr val="231F20"/>
                </a:solidFill>
                <a:latin typeface="Arial"/>
                <a:cs typeface="Arial"/>
              </a:rPr>
              <a:t>and 	</a:t>
            </a:r>
            <a:r>
              <a:rPr sz="1294" spc="78" dirty="0">
                <a:solidFill>
                  <a:srgbClr val="231F20"/>
                </a:solidFill>
                <a:latin typeface="Arial"/>
                <a:cs typeface="Arial"/>
              </a:rPr>
              <a:t>postpaid</a:t>
            </a:r>
            <a:r>
              <a:rPr sz="1294" spc="26" dirty="0">
                <a:solidFill>
                  <a:srgbClr val="231F20"/>
                </a:solidFill>
                <a:latin typeface="Arial"/>
                <a:cs typeface="Arial"/>
              </a:rPr>
              <a:t> </a:t>
            </a:r>
            <a:r>
              <a:rPr sz="1294" spc="-13" dirty="0">
                <a:solidFill>
                  <a:srgbClr val="231F20"/>
                </a:solidFill>
                <a:latin typeface="Arial"/>
                <a:cs typeface="Arial"/>
              </a:rPr>
              <a:t>lines</a:t>
            </a:r>
            <a:endParaRPr sz="1294" dirty="0">
              <a:latin typeface="Arial"/>
              <a:cs typeface="Arial"/>
            </a:endParaRPr>
          </a:p>
          <a:p>
            <a:pPr marL="250635" indent="-234200">
              <a:spcBef>
                <a:spcPts val="1022"/>
              </a:spcBef>
              <a:buSzPct val="150000"/>
              <a:buChar char="•"/>
              <a:tabLst>
                <a:tab pos="250635" algn="l"/>
              </a:tabLst>
            </a:pPr>
            <a:r>
              <a:rPr sz="1294" spc="13" dirty="0">
                <a:solidFill>
                  <a:srgbClr val="231F20"/>
                </a:solidFill>
                <a:latin typeface="Arial"/>
                <a:cs typeface="Arial"/>
              </a:rPr>
              <a:t>Relies</a:t>
            </a:r>
            <a:r>
              <a:rPr sz="1294" spc="52" dirty="0">
                <a:solidFill>
                  <a:srgbClr val="231F20"/>
                </a:solidFill>
                <a:latin typeface="Arial"/>
                <a:cs typeface="Arial"/>
              </a:rPr>
              <a:t> </a:t>
            </a:r>
            <a:r>
              <a:rPr sz="1294" spc="91" dirty="0">
                <a:solidFill>
                  <a:srgbClr val="231F20"/>
                </a:solidFill>
                <a:latin typeface="Arial"/>
                <a:cs typeface="Arial"/>
              </a:rPr>
              <a:t>on</a:t>
            </a:r>
            <a:r>
              <a:rPr sz="1294" spc="52" dirty="0">
                <a:solidFill>
                  <a:srgbClr val="231F20"/>
                </a:solidFill>
                <a:latin typeface="Arial"/>
                <a:cs typeface="Arial"/>
              </a:rPr>
              <a:t> </a:t>
            </a:r>
            <a:r>
              <a:rPr sz="1294" spc="13" dirty="0">
                <a:solidFill>
                  <a:srgbClr val="231F20"/>
                </a:solidFill>
                <a:latin typeface="Arial"/>
                <a:cs typeface="Arial"/>
              </a:rPr>
              <a:t>service</a:t>
            </a:r>
            <a:r>
              <a:rPr sz="1294" spc="58" dirty="0">
                <a:solidFill>
                  <a:srgbClr val="231F20"/>
                </a:solidFill>
                <a:latin typeface="Arial"/>
                <a:cs typeface="Arial"/>
              </a:rPr>
              <a:t> </a:t>
            </a:r>
            <a:r>
              <a:rPr sz="1294" spc="71" dirty="0">
                <a:solidFill>
                  <a:srgbClr val="231F20"/>
                </a:solidFill>
                <a:latin typeface="Arial"/>
                <a:cs typeface="Arial"/>
              </a:rPr>
              <a:t>providers</a:t>
            </a:r>
            <a:r>
              <a:rPr sz="1294" spc="65" dirty="0">
                <a:solidFill>
                  <a:srgbClr val="231F20"/>
                </a:solidFill>
                <a:latin typeface="Arial"/>
                <a:cs typeface="Arial"/>
              </a:rPr>
              <a:t> </a:t>
            </a:r>
            <a:r>
              <a:rPr sz="1294" spc="13" dirty="0">
                <a:solidFill>
                  <a:srgbClr val="231F20"/>
                </a:solidFill>
                <a:latin typeface="Arial"/>
                <a:cs typeface="Arial"/>
              </a:rPr>
              <a:t>as</a:t>
            </a:r>
            <a:r>
              <a:rPr sz="1294" spc="71" dirty="0">
                <a:solidFill>
                  <a:srgbClr val="231F20"/>
                </a:solidFill>
                <a:latin typeface="Arial"/>
                <a:cs typeface="Arial"/>
              </a:rPr>
              <a:t> </a:t>
            </a:r>
            <a:r>
              <a:rPr sz="1294" spc="84" dirty="0">
                <a:solidFill>
                  <a:srgbClr val="231F20"/>
                </a:solidFill>
                <a:latin typeface="Arial"/>
                <a:cs typeface="Arial"/>
              </a:rPr>
              <a:t>the</a:t>
            </a:r>
            <a:r>
              <a:rPr sz="1294" spc="65" dirty="0">
                <a:solidFill>
                  <a:srgbClr val="231F20"/>
                </a:solidFill>
                <a:latin typeface="Arial"/>
                <a:cs typeface="Arial"/>
              </a:rPr>
              <a:t> </a:t>
            </a:r>
            <a:r>
              <a:rPr sz="1294" spc="78" dirty="0">
                <a:solidFill>
                  <a:srgbClr val="231F20"/>
                </a:solidFill>
                <a:latin typeface="Arial"/>
                <a:cs typeface="Arial"/>
              </a:rPr>
              <a:t>middle-</a:t>
            </a:r>
            <a:r>
              <a:rPr sz="1294" spc="32" dirty="0">
                <a:solidFill>
                  <a:srgbClr val="231F20"/>
                </a:solidFill>
                <a:latin typeface="Arial"/>
                <a:cs typeface="Arial"/>
              </a:rPr>
              <a:t>man</a:t>
            </a:r>
            <a:endParaRPr sz="1294" dirty="0">
              <a:latin typeface="Arial"/>
              <a:cs typeface="Arial"/>
            </a:endParaRPr>
          </a:p>
        </p:txBody>
      </p:sp>
      <p:grpSp>
        <p:nvGrpSpPr>
          <p:cNvPr id="30" name="object 22">
            <a:extLst>
              <a:ext uri="{FF2B5EF4-FFF2-40B4-BE49-F238E27FC236}">
                <a16:creationId xmlns:a16="http://schemas.microsoft.com/office/drawing/2014/main" id="{9074FCDC-8ADF-31FC-51D1-19CFF9F8A68F}"/>
              </a:ext>
            </a:extLst>
          </p:cNvPr>
          <p:cNvGrpSpPr/>
          <p:nvPr/>
        </p:nvGrpSpPr>
        <p:grpSpPr>
          <a:xfrm>
            <a:off x="4808667" y="2335963"/>
            <a:ext cx="4080062" cy="1657499"/>
            <a:chOff x="3985310" y="3831285"/>
            <a:chExt cx="3152775" cy="1280795"/>
          </a:xfrm>
        </p:grpSpPr>
        <p:sp>
          <p:nvSpPr>
            <p:cNvPr id="31" name="object 23">
              <a:extLst>
                <a:ext uri="{FF2B5EF4-FFF2-40B4-BE49-F238E27FC236}">
                  <a16:creationId xmlns:a16="http://schemas.microsoft.com/office/drawing/2014/main" id="{7EBC4894-C7E3-99B8-D5E3-93DD2A970479}"/>
                </a:ext>
              </a:extLst>
            </p:cNvPr>
            <p:cNvSpPr/>
            <p:nvPr/>
          </p:nvSpPr>
          <p:spPr>
            <a:xfrm>
              <a:off x="4054208" y="4116844"/>
              <a:ext cx="3084195" cy="995044"/>
            </a:xfrm>
            <a:custGeom>
              <a:avLst/>
              <a:gdLst/>
              <a:ahLst/>
              <a:cxnLst/>
              <a:rect l="l" t="t" r="r" b="b"/>
              <a:pathLst>
                <a:path w="3084195" h="995045">
                  <a:moveTo>
                    <a:pt x="2987027" y="0"/>
                  </a:moveTo>
                  <a:lnTo>
                    <a:pt x="96837" y="0"/>
                  </a:lnTo>
                  <a:lnTo>
                    <a:pt x="59134" y="7606"/>
                  </a:lnTo>
                  <a:lnTo>
                    <a:pt x="28354" y="28354"/>
                  </a:lnTo>
                  <a:lnTo>
                    <a:pt x="7606" y="59134"/>
                  </a:lnTo>
                  <a:lnTo>
                    <a:pt x="0" y="96837"/>
                  </a:lnTo>
                  <a:lnTo>
                    <a:pt x="0" y="898194"/>
                  </a:lnTo>
                  <a:lnTo>
                    <a:pt x="7606" y="935898"/>
                  </a:lnTo>
                  <a:lnTo>
                    <a:pt x="28354" y="966677"/>
                  </a:lnTo>
                  <a:lnTo>
                    <a:pt x="59134" y="987425"/>
                  </a:lnTo>
                  <a:lnTo>
                    <a:pt x="96837" y="995032"/>
                  </a:lnTo>
                  <a:lnTo>
                    <a:pt x="2987027" y="995032"/>
                  </a:lnTo>
                  <a:lnTo>
                    <a:pt x="3007110" y="990981"/>
                  </a:lnTo>
                  <a:lnTo>
                    <a:pt x="96837" y="990981"/>
                  </a:lnTo>
                  <a:lnTo>
                    <a:pt x="78127" y="989097"/>
                  </a:lnTo>
                  <a:lnTo>
                    <a:pt x="31216" y="963815"/>
                  </a:lnTo>
                  <a:lnTo>
                    <a:pt x="5934" y="916904"/>
                  </a:lnTo>
                  <a:lnTo>
                    <a:pt x="4051" y="898194"/>
                  </a:lnTo>
                  <a:lnTo>
                    <a:pt x="4051" y="96837"/>
                  </a:lnTo>
                  <a:lnTo>
                    <a:pt x="19888" y="44947"/>
                  </a:lnTo>
                  <a:lnTo>
                    <a:pt x="60707" y="11337"/>
                  </a:lnTo>
                  <a:lnTo>
                    <a:pt x="96837" y="4051"/>
                  </a:lnTo>
                  <a:lnTo>
                    <a:pt x="3007110" y="4051"/>
                  </a:lnTo>
                  <a:lnTo>
                    <a:pt x="2987027" y="0"/>
                  </a:lnTo>
                  <a:close/>
                </a:path>
                <a:path w="3084195" h="995045">
                  <a:moveTo>
                    <a:pt x="3007110" y="4051"/>
                  </a:moveTo>
                  <a:lnTo>
                    <a:pt x="2987027" y="4051"/>
                  </a:lnTo>
                  <a:lnTo>
                    <a:pt x="3005735" y="5934"/>
                  </a:lnTo>
                  <a:lnTo>
                    <a:pt x="3023152" y="11337"/>
                  </a:lnTo>
                  <a:lnTo>
                    <a:pt x="3063981" y="44947"/>
                  </a:lnTo>
                  <a:lnTo>
                    <a:pt x="3079813" y="96837"/>
                  </a:lnTo>
                  <a:lnTo>
                    <a:pt x="3079813" y="898194"/>
                  </a:lnTo>
                  <a:lnTo>
                    <a:pt x="3063981" y="950085"/>
                  </a:lnTo>
                  <a:lnTo>
                    <a:pt x="3023152" y="983694"/>
                  </a:lnTo>
                  <a:lnTo>
                    <a:pt x="2987027" y="990981"/>
                  </a:lnTo>
                  <a:lnTo>
                    <a:pt x="3007110" y="990981"/>
                  </a:lnTo>
                  <a:lnTo>
                    <a:pt x="3024735" y="987425"/>
                  </a:lnTo>
                  <a:lnTo>
                    <a:pt x="3055515" y="966677"/>
                  </a:lnTo>
                  <a:lnTo>
                    <a:pt x="3076259" y="935898"/>
                  </a:lnTo>
                  <a:lnTo>
                    <a:pt x="3083864" y="898194"/>
                  </a:lnTo>
                  <a:lnTo>
                    <a:pt x="3083864" y="96837"/>
                  </a:lnTo>
                  <a:lnTo>
                    <a:pt x="3076259" y="59134"/>
                  </a:lnTo>
                  <a:lnTo>
                    <a:pt x="3055515" y="28354"/>
                  </a:lnTo>
                  <a:lnTo>
                    <a:pt x="3024735" y="7606"/>
                  </a:lnTo>
                  <a:lnTo>
                    <a:pt x="3007110" y="4051"/>
                  </a:lnTo>
                  <a:close/>
                </a:path>
              </a:pathLst>
            </a:custGeom>
            <a:solidFill>
              <a:srgbClr val="C7C8CA"/>
            </a:solidFill>
          </p:spPr>
          <p:txBody>
            <a:bodyPr wrap="square" lIns="0" tIns="0" rIns="0" bIns="0" rtlCol="0"/>
            <a:lstStyle/>
            <a:p>
              <a:endParaRPr/>
            </a:p>
          </p:txBody>
        </p:sp>
        <p:pic>
          <p:nvPicPr>
            <p:cNvPr id="32" name="object 24">
              <a:extLst>
                <a:ext uri="{FF2B5EF4-FFF2-40B4-BE49-F238E27FC236}">
                  <a16:creationId xmlns:a16="http://schemas.microsoft.com/office/drawing/2014/main" id="{DFEB5834-45CC-0AFE-2308-6924E03D7049}"/>
                </a:ext>
              </a:extLst>
            </p:cNvPr>
            <p:cNvPicPr/>
            <p:nvPr/>
          </p:nvPicPr>
          <p:blipFill>
            <a:blip r:embed="rId18" cstate="print"/>
            <a:stretch>
              <a:fillRect/>
            </a:stretch>
          </p:blipFill>
          <p:spPr>
            <a:xfrm>
              <a:off x="3985310" y="3831285"/>
              <a:ext cx="714082" cy="712152"/>
            </a:xfrm>
            <a:prstGeom prst="rect">
              <a:avLst/>
            </a:prstGeom>
          </p:spPr>
        </p:pic>
        <p:pic>
          <p:nvPicPr>
            <p:cNvPr id="33" name="object 25">
              <a:extLst>
                <a:ext uri="{FF2B5EF4-FFF2-40B4-BE49-F238E27FC236}">
                  <a16:creationId xmlns:a16="http://schemas.microsoft.com/office/drawing/2014/main" id="{E575CC07-416B-8E23-CD4C-A0C01265E025}"/>
                </a:ext>
              </a:extLst>
            </p:cNvPr>
            <p:cNvPicPr/>
            <p:nvPr/>
          </p:nvPicPr>
          <p:blipFill>
            <a:blip r:embed="rId19" cstate="print"/>
            <a:stretch>
              <a:fillRect/>
            </a:stretch>
          </p:blipFill>
          <p:spPr>
            <a:xfrm>
              <a:off x="4054208" y="4341355"/>
              <a:ext cx="645185" cy="202082"/>
            </a:xfrm>
            <a:prstGeom prst="rect">
              <a:avLst/>
            </a:prstGeom>
          </p:spPr>
        </p:pic>
        <p:sp>
          <p:nvSpPr>
            <p:cNvPr id="34" name="object 26">
              <a:extLst>
                <a:ext uri="{FF2B5EF4-FFF2-40B4-BE49-F238E27FC236}">
                  <a16:creationId xmlns:a16="http://schemas.microsoft.com/office/drawing/2014/main" id="{FB49E3F3-894E-C1EB-04CF-B5D89BFDFB44}"/>
                </a:ext>
              </a:extLst>
            </p:cNvPr>
            <p:cNvSpPr/>
            <p:nvPr/>
          </p:nvSpPr>
          <p:spPr>
            <a:xfrm>
              <a:off x="3997934" y="3852658"/>
              <a:ext cx="2767330" cy="648335"/>
            </a:xfrm>
            <a:custGeom>
              <a:avLst/>
              <a:gdLst/>
              <a:ahLst/>
              <a:cxnLst/>
              <a:rect l="l" t="t" r="r" b="b"/>
              <a:pathLst>
                <a:path w="2767329" h="648335">
                  <a:moveTo>
                    <a:pt x="2766974" y="237718"/>
                  </a:moveTo>
                  <a:lnTo>
                    <a:pt x="2763024" y="218198"/>
                  </a:lnTo>
                  <a:lnTo>
                    <a:pt x="2752255" y="202234"/>
                  </a:lnTo>
                  <a:lnTo>
                    <a:pt x="2736304" y="191465"/>
                  </a:lnTo>
                  <a:lnTo>
                    <a:pt x="2716784" y="187515"/>
                  </a:lnTo>
                  <a:lnTo>
                    <a:pt x="618858" y="187515"/>
                  </a:lnTo>
                  <a:lnTo>
                    <a:pt x="596722" y="147599"/>
                  </a:lnTo>
                  <a:lnTo>
                    <a:pt x="569417" y="111455"/>
                  </a:lnTo>
                  <a:lnTo>
                    <a:pt x="537400" y="79489"/>
                  </a:lnTo>
                  <a:lnTo>
                    <a:pt x="501205" y="52209"/>
                  </a:lnTo>
                  <a:lnTo>
                    <a:pt x="461314" y="30124"/>
                  </a:lnTo>
                  <a:lnTo>
                    <a:pt x="418236" y="13728"/>
                  </a:lnTo>
                  <a:lnTo>
                    <a:pt x="372465" y="3517"/>
                  </a:lnTo>
                  <a:lnTo>
                    <a:pt x="324510" y="0"/>
                  </a:lnTo>
                  <a:lnTo>
                    <a:pt x="276542" y="3517"/>
                  </a:lnTo>
                  <a:lnTo>
                    <a:pt x="230771" y="13728"/>
                  </a:lnTo>
                  <a:lnTo>
                    <a:pt x="187680" y="30124"/>
                  </a:lnTo>
                  <a:lnTo>
                    <a:pt x="147789" y="52209"/>
                  </a:lnTo>
                  <a:lnTo>
                    <a:pt x="111582" y="79489"/>
                  </a:lnTo>
                  <a:lnTo>
                    <a:pt x="79578" y="111455"/>
                  </a:lnTo>
                  <a:lnTo>
                    <a:pt x="52260" y="147599"/>
                  </a:lnTo>
                  <a:lnTo>
                    <a:pt x="30149" y="187439"/>
                  </a:lnTo>
                  <a:lnTo>
                    <a:pt x="13728" y="230454"/>
                  </a:lnTo>
                  <a:lnTo>
                    <a:pt x="3505" y="276148"/>
                  </a:lnTo>
                  <a:lnTo>
                    <a:pt x="0" y="324015"/>
                  </a:lnTo>
                  <a:lnTo>
                    <a:pt x="3505" y="371894"/>
                  </a:lnTo>
                  <a:lnTo>
                    <a:pt x="13728" y="417588"/>
                  </a:lnTo>
                  <a:lnTo>
                    <a:pt x="30149" y="460616"/>
                  </a:lnTo>
                  <a:lnTo>
                    <a:pt x="52260" y="500443"/>
                  </a:lnTo>
                  <a:lnTo>
                    <a:pt x="79578" y="536587"/>
                  </a:lnTo>
                  <a:lnTo>
                    <a:pt x="111582" y="568553"/>
                  </a:lnTo>
                  <a:lnTo>
                    <a:pt x="147789" y="595833"/>
                  </a:lnTo>
                  <a:lnTo>
                    <a:pt x="187680" y="617918"/>
                  </a:lnTo>
                  <a:lnTo>
                    <a:pt x="230771" y="634314"/>
                  </a:lnTo>
                  <a:lnTo>
                    <a:pt x="276542" y="644525"/>
                  </a:lnTo>
                  <a:lnTo>
                    <a:pt x="324510" y="648030"/>
                  </a:lnTo>
                  <a:lnTo>
                    <a:pt x="372465" y="644525"/>
                  </a:lnTo>
                  <a:lnTo>
                    <a:pt x="418236" y="634314"/>
                  </a:lnTo>
                  <a:lnTo>
                    <a:pt x="461314" y="617918"/>
                  </a:lnTo>
                  <a:lnTo>
                    <a:pt x="501205" y="595833"/>
                  </a:lnTo>
                  <a:lnTo>
                    <a:pt x="537400" y="568553"/>
                  </a:lnTo>
                  <a:lnTo>
                    <a:pt x="569417" y="536587"/>
                  </a:lnTo>
                  <a:lnTo>
                    <a:pt x="596722" y="500443"/>
                  </a:lnTo>
                  <a:lnTo>
                    <a:pt x="603237" y="488696"/>
                  </a:lnTo>
                  <a:lnTo>
                    <a:pt x="2716784" y="488696"/>
                  </a:lnTo>
                  <a:lnTo>
                    <a:pt x="2736304" y="484759"/>
                  </a:lnTo>
                  <a:lnTo>
                    <a:pt x="2752255" y="473989"/>
                  </a:lnTo>
                  <a:lnTo>
                    <a:pt x="2763024" y="458025"/>
                  </a:lnTo>
                  <a:lnTo>
                    <a:pt x="2766974" y="438492"/>
                  </a:lnTo>
                  <a:lnTo>
                    <a:pt x="2766974" y="237718"/>
                  </a:lnTo>
                  <a:close/>
                </a:path>
              </a:pathLst>
            </a:custGeom>
            <a:solidFill>
              <a:srgbClr val="7B4D9F"/>
            </a:solidFill>
          </p:spPr>
          <p:txBody>
            <a:bodyPr wrap="square" lIns="0" tIns="0" rIns="0" bIns="0" rtlCol="0"/>
            <a:lstStyle/>
            <a:p>
              <a:endParaRPr/>
            </a:p>
          </p:txBody>
        </p:sp>
      </p:grpSp>
      <p:sp>
        <p:nvSpPr>
          <p:cNvPr id="35" name="object 27">
            <a:extLst>
              <a:ext uri="{FF2B5EF4-FFF2-40B4-BE49-F238E27FC236}">
                <a16:creationId xmlns:a16="http://schemas.microsoft.com/office/drawing/2014/main" id="{6186F293-E271-A751-AAC3-89F7515D966A}"/>
              </a:ext>
            </a:extLst>
          </p:cNvPr>
          <p:cNvSpPr txBox="1"/>
          <p:nvPr/>
        </p:nvSpPr>
        <p:spPr>
          <a:xfrm>
            <a:off x="5722837" y="2671775"/>
            <a:ext cx="1132392" cy="244740"/>
          </a:xfrm>
          <a:prstGeom prst="rect">
            <a:avLst/>
          </a:prstGeom>
        </p:spPr>
        <p:txBody>
          <a:bodyPr vert="horz" wrap="square" lIns="0" tIns="15614" rIns="0" bIns="0" rtlCol="0">
            <a:spAutoFit/>
          </a:bodyPr>
          <a:lstStyle/>
          <a:p>
            <a:pPr marL="16435">
              <a:spcBef>
                <a:spcPts val="123"/>
              </a:spcBef>
            </a:pPr>
            <a:r>
              <a:rPr sz="1488" b="1">
                <a:solidFill>
                  <a:srgbClr val="FFFFFF"/>
                </a:solidFill>
                <a:latin typeface="Arial"/>
                <a:cs typeface="Arial"/>
              </a:rPr>
              <a:t>Trust</a:t>
            </a:r>
            <a:r>
              <a:rPr sz="1488" b="1" spc="-6">
                <a:solidFill>
                  <a:srgbClr val="FFFFFF"/>
                </a:solidFill>
                <a:latin typeface="Arial"/>
                <a:cs typeface="Arial"/>
              </a:rPr>
              <a:t> </a:t>
            </a:r>
            <a:r>
              <a:rPr sz="1488" b="1" spc="-13">
                <a:solidFill>
                  <a:srgbClr val="FFFFFF"/>
                </a:solidFill>
                <a:latin typeface="Arial"/>
                <a:cs typeface="Arial"/>
              </a:rPr>
              <a:t>Funds</a:t>
            </a:r>
            <a:endParaRPr sz="1488">
              <a:latin typeface="Arial"/>
              <a:cs typeface="Arial"/>
            </a:endParaRPr>
          </a:p>
        </p:txBody>
      </p:sp>
      <p:grpSp>
        <p:nvGrpSpPr>
          <p:cNvPr id="36" name="object 28">
            <a:extLst>
              <a:ext uri="{FF2B5EF4-FFF2-40B4-BE49-F238E27FC236}">
                <a16:creationId xmlns:a16="http://schemas.microsoft.com/office/drawing/2014/main" id="{4A0B0551-9079-8451-D51F-421C7206CC27}"/>
              </a:ext>
            </a:extLst>
          </p:cNvPr>
          <p:cNvGrpSpPr/>
          <p:nvPr/>
        </p:nvGrpSpPr>
        <p:grpSpPr>
          <a:xfrm>
            <a:off x="4838837" y="2430279"/>
            <a:ext cx="746162" cy="746162"/>
            <a:chOff x="4008628" y="3904170"/>
            <a:chExt cx="576580" cy="576580"/>
          </a:xfrm>
        </p:grpSpPr>
        <p:pic>
          <p:nvPicPr>
            <p:cNvPr id="37" name="object 29">
              <a:extLst>
                <a:ext uri="{FF2B5EF4-FFF2-40B4-BE49-F238E27FC236}">
                  <a16:creationId xmlns:a16="http://schemas.microsoft.com/office/drawing/2014/main" id="{A816D53E-7FAE-D176-9AD8-2417DFDE30C7}"/>
                </a:ext>
              </a:extLst>
            </p:cNvPr>
            <p:cNvPicPr/>
            <p:nvPr/>
          </p:nvPicPr>
          <p:blipFill>
            <a:blip r:embed="rId20" cstate="print"/>
            <a:stretch>
              <a:fillRect/>
            </a:stretch>
          </p:blipFill>
          <p:spPr>
            <a:xfrm>
              <a:off x="4436033" y="4367466"/>
              <a:ext cx="148717" cy="112814"/>
            </a:xfrm>
            <a:prstGeom prst="rect">
              <a:avLst/>
            </a:prstGeom>
          </p:spPr>
        </p:pic>
        <p:pic>
          <p:nvPicPr>
            <p:cNvPr id="38" name="object 30">
              <a:extLst>
                <a:ext uri="{FF2B5EF4-FFF2-40B4-BE49-F238E27FC236}">
                  <a16:creationId xmlns:a16="http://schemas.microsoft.com/office/drawing/2014/main" id="{1D1CCBD1-3C54-9E9D-BCB7-1DE08BD0490E}"/>
                </a:ext>
              </a:extLst>
            </p:cNvPr>
            <p:cNvPicPr/>
            <p:nvPr/>
          </p:nvPicPr>
          <p:blipFill>
            <a:blip r:embed="rId21" cstate="print"/>
            <a:stretch>
              <a:fillRect/>
            </a:stretch>
          </p:blipFill>
          <p:spPr>
            <a:xfrm>
              <a:off x="4008628" y="4259465"/>
              <a:ext cx="45580" cy="220814"/>
            </a:xfrm>
            <a:prstGeom prst="rect">
              <a:avLst/>
            </a:prstGeom>
          </p:spPr>
        </p:pic>
        <p:pic>
          <p:nvPicPr>
            <p:cNvPr id="39" name="object 31">
              <a:extLst>
                <a:ext uri="{FF2B5EF4-FFF2-40B4-BE49-F238E27FC236}">
                  <a16:creationId xmlns:a16="http://schemas.microsoft.com/office/drawing/2014/main" id="{9509DA15-0F3C-D2CE-C2CF-66661D001415}"/>
                </a:ext>
              </a:extLst>
            </p:cNvPr>
            <p:cNvPicPr/>
            <p:nvPr/>
          </p:nvPicPr>
          <p:blipFill>
            <a:blip r:embed="rId22" cstate="print"/>
            <a:stretch>
              <a:fillRect/>
            </a:stretch>
          </p:blipFill>
          <p:spPr>
            <a:xfrm>
              <a:off x="4054208" y="4359084"/>
              <a:ext cx="154635" cy="121196"/>
            </a:xfrm>
            <a:prstGeom prst="rect">
              <a:avLst/>
            </a:prstGeom>
          </p:spPr>
        </p:pic>
        <p:pic>
          <p:nvPicPr>
            <p:cNvPr id="40" name="object 32">
              <a:extLst>
                <a:ext uri="{FF2B5EF4-FFF2-40B4-BE49-F238E27FC236}">
                  <a16:creationId xmlns:a16="http://schemas.microsoft.com/office/drawing/2014/main" id="{10A2A242-B9B6-89E4-746B-4323133EACAF}"/>
                </a:ext>
              </a:extLst>
            </p:cNvPr>
            <p:cNvPicPr/>
            <p:nvPr/>
          </p:nvPicPr>
          <p:blipFill>
            <a:blip r:embed="rId23" cstate="print"/>
            <a:stretch>
              <a:fillRect/>
            </a:stretch>
          </p:blipFill>
          <p:spPr>
            <a:xfrm>
              <a:off x="4008628" y="3904170"/>
              <a:ext cx="138188" cy="189725"/>
            </a:xfrm>
            <a:prstGeom prst="rect">
              <a:avLst/>
            </a:prstGeom>
          </p:spPr>
        </p:pic>
        <p:pic>
          <p:nvPicPr>
            <p:cNvPr id="41" name="object 33">
              <a:extLst>
                <a:ext uri="{FF2B5EF4-FFF2-40B4-BE49-F238E27FC236}">
                  <a16:creationId xmlns:a16="http://schemas.microsoft.com/office/drawing/2014/main" id="{CE81A2D6-BD18-9EA0-03C3-0D3F3F81DD05}"/>
                </a:ext>
              </a:extLst>
            </p:cNvPr>
            <p:cNvPicPr/>
            <p:nvPr/>
          </p:nvPicPr>
          <p:blipFill>
            <a:blip r:embed="rId24" cstate="print"/>
            <a:stretch>
              <a:fillRect/>
            </a:stretch>
          </p:blipFill>
          <p:spPr>
            <a:xfrm>
              <a:off x="4498060" y="3904170"/>
              <a:ext cx="86690" cy="81724"/>
            </a:xfrm>
            <a:prstGeom prst="rect">
              <a:avLst/>
            </a:prstGeom>
          </p:spPr>
        </p:pic>
        <p:pic>
          <p:nvPicPr>
            <p:cNvPr id="42" name="object 34">
              <a:extLst>
                <a:ext uri="{FF2B5EF4-FFF2-40B4-BE49-F238E27FC236}">
                  <a16:creationId xmlns:a16="http://schemas.microsoft.com/office/drawing/2014/main" id="{11F2AA11-5493-6410-BF02-657B89BD8F6D}"/>
                </a:ext>
              </a:extLst>
            </p:cNvPr>
            <p:cNvPicPr/>
            <p:nvPr/>
          </p:nvPicPr>
          <p:blipFill>
            <a:blip r:embed="rId25" cstate="print"/>
            <a:stretch>
              <a:fillRect/>
            </a:stretch>
          </p:blipFill>
          <p:spPr>
            <a:xfrm>
              <a:off x="4008628" y="3904170"/>
              <a:ext cx="576122" cy="576110"/>
            </a:xfrm>
            <a:prstGeom prst="rect">
              <a:avLst/>
            </a:prstGeom>
          </p:spPr>
        </p:pic>
        <p:pic>
          <p:nvPicPr>
            <p:cNvPr id="43" name="object 35">
              <a:extLst>
                <a:ext uri="{FF2B5EF4-FFF2-40B4-BE49-F238E27FC236}">
                  <a16:creationId xmlns:a16="http://schemas.microsoft.com/office/drawing/2014/main" id="{A37DD42A-6A55-3687-2046-90815BB7C7B1}"/>
                </a:ext>
              </a:extLst>
            </p:cNvPr>
            <p:cNvPicPr/>
            <p:nvPr/>
          </p:nvPicPr>
          <p:blipFill>
            <a:blip r:embed="rId26" cstate="print"/>
            <a:stretch>
              <a:fillRect/>
            </a:stretch>
          </p:blipFill>
          <p:spPr>
            <a:xfrm>
              <a:off x="4505083" y="4040174"/>
              <a:ext cx="79667" cy="301180"/>
            </a:xfrm>
            <a:prstGeom prst="rect">
              <a:avLst/>
            </a:prstGeom>
          </p:spPr>
        </p:pic>
        <p:sp>
          <p:nvSpPr>
            <p:cNvPr id="44" name="object 36">
              <a:extLst>
                <a:ext uri="{FF2B5EF4-FFF2-40B4-BE49-F238E27FC236}">
                  <a16:creationId xmlns:a16="http://schemas.microsoft.com/office/drawing/2014/main" id="{2E17A48E-D869-AB46-05A1-F0E21241DB31}"/>
                </a:ext>
              </a:extLst>
            </p:cNvPr>
            <p:cNvSpPr/>
            <p:nvPr/>
          </p:nvSpPr>
          <p:spPr>
            <a:xfrm>
              <a:off x="4074693" y="3920667"/>
              <a:ext cx="496570" cy="496570"/>
            </a:xfrm>
            <a:custGeom>
              <a:avLst/>
              <a:gdLst/>
              <a:ahLst/>
              <a:cxnLst/>
              <a:rect l="l" t="t" r="r" b="b"/>
              <a:pathLst>
                <a:path w="496570" h="496570">
                  <a:moveTo>
                    <a:pt x="248234" y="0"/>
                  </a:moveTo>
                  <a:lnTo>
                    <a:pt x="198213" y="5044"/>
                  </a:lnTo>
                  <a:lnTo>
                    <a:pt x="151620" y="19510"/>
                  </a:lnTo>
                  <a:lnTo>
                    <a:pt x="109455" y="42401"/>
                  </a:lnTo>
                  <a:lnTo>
                    <a:pt x="72715" y="72715"/>
                  </a:lnTo>
                  <a:lnTo>
                    <a:pt x="42401" y="109455"/>
                  </a:lnTo>
                  <a:lnTo>
                    <a:pt x="19510" y="151620"/>
                  </a:lnTo>
                  <a:lnTo>
                    <a:pt x="5044" y="198213"/>
                  </a:lnTo>
                  <a:lnTo>
                    <a:pt x="0" y="248234"/>
                  </a:lnTo>
                  <a:lnTo>
                    <a:pt x="5044" y="298254"/>
                  </a:lnTo>
                  <a:lnTo>
                    <a:pt x="19510" y="344847"/>
                  </a:lnTo>
                  <a:lnTo>
                    <a:pt x="42401" y="387013"/>
                  </a:lnTo>
                  <a:lnTo>
                    <a:pt x="72715" y="423752"/>
                  </a:lnTo>
                  <a:lnTo>
                    <a:pt x="109455" y="454067"/>
                  </a:lnTo>
                  <a:lnTo>
                    <a:pt x="151620" y="476957"/>
                  </a:lnTo>
                  <a:lnTo>
                    <a:pt x="198213" y="491424"/>
                  </a:lnTo>
                  <a:lnTo>
                    <a:pt x="248234" y="496468"/>
                  </a:lnTo>
                  <a:lnTo>
                    <a:pt x="298254" y="491424"/>
                  </a:lnTo>
                  <a:lnTo>
                    <a:pt x="344845" y="476957"/>
                  </a:lnTo>
                  <a:lnTo>
                    <a:pt x="387009" y="454067"/>
                  </a:lnTo>
                  <a:lnTo>
                    <a:pt x="423746" y="423752"/>
                  </a:lnTo>
                  <a:lnTo>
                    <a:pt x="454058" y="387013"/>
                  </a:lnTo>
                  <a:lnTo>
                    <a:pt x="476946" y="344847"/>
                  </a:lnTo>
                  <a:lnTo>
                    <a:pt x="491411" y="298254"/>
                  </a:lnTo>
                  <a:lnTo>
                    <a:pt x="496455" y="248234"/>
                  </a:lnTo>
                  <a:lnTo>
                    <a:pt x="491411" y="198213"/>
                  </a:lnTo>
                  <a:lnTo>
                    <a:pt x="476946" y="151620"/>
                  </a:lnTo>
                  <a:lnTo>
                    <a:pt x="454058" y="109455"/>
                  </a:lnTo>
                  <a:lnTo>
                    <a:pt x="423746" y="72715"/>
                  </a:lnTo>
                  <a:lnTo>
                    <a:pt x="387009" y="42401"/>
                  </a:lnTo>
                  <a:lnTo>
                    <a:pt x="344845" y="19510"/>
                  </a:lnTo>
                  <a:lnTo>
                    <a:pt x="298254" y="5044"/>
                  </a:lnTo>
                  <a:lnTo>
                    <a:pt x="248234" y="0"/>
                  </a:lnTo>
                  <a:close/>
                </a:path>
              </a:pathLst>
            </a:custGeom>
            <a:solidFill>
              <a:srgbClr val="FFFFFF"/>
            </a:solidFill>
          </p:spPr>
          <p:txBody>
            <a:bodyPr wrap="square" lIns="0" tIns="0" rIns="0" bIns="0" rtlCol="0"/>
            <a:lstStyle/>
            <a:p>
              <a:endParaRPr/>
            </a:p>
          </p:txBody>
        </p:sp>
        <p:sp>
          <p:nvSpPr>
            <p:cNvPr id="45" name="object 37">
              <a:extLst>
                <a:ext uri="{FF2B5EF4-FFF2-40B4-BE49-F238E27FC236}">
                  <a16:creationId xmlns:a16="http://schemas.microsoft.com/office/drawing/2014/main" id="{CAEF4E34-122E-DA9D-CF53-7F6409965635}"/>
                </a:ext>
              </a:extLst>
            </p:cNvPr>
            <p:cNvSpPr/>
            <p:nvPr/>
          </p:nvSpPr>
          <p:spPr>
            <a:xfrm>
              <a:off x="4167962" y="4040174"/>
              <a:ext cx="309245" cy="263525"/>
            </a:xfrm>
            <a:custGeom>
              <a:avLst/>
              <a:gdLst/>
              <a:ahLst/>
              <a:cxnLst/>
              <a:rect l="l" t="t" r="r" b="b"/>
              <a:pathLst>
                <a:path w="309245" h="263525">
                  <a:moveTo>
                    <a:pt x="90347" y="99910"/>
                  </a:moveTo>
                  <a:lnTo>
                    <a:pt x="84442" y="94234"/>
                  </a:lnTo>
                  <a:lnTo>
                    <a:pt x="70027" y="94234"/>
                  </a:lnTo>
                  <a:lnTo>
                    <a:pt x="64122" y="99910"/>
                  </a:lnTo>
                  <a:lnTo>
                    <a:pt x="64122" y="106870"/>
                  </a:lnTo>
                  <a:lnTo>
                    <a:pt x="64122" y="113830"/>
                  </a:lnTo>
                  <a:lnTo>
                    <a:pt x="70027" y="119507"/>
                  </a:lnTo>
                  <a:lnTo>
                    <a:pt x="84442" y="119507"/>
                  </a:lnTo>
                  <a:lnTo>
                    <a:pt x="90347" y="113830"/>
                  </a:lnTo>
                  <a:lnTo>
                    <a:pt x="90347" y="99910"/>
                  </a:lnTo>
                  <a:close/>
                </a:path>
                <a:path w="309245" h="263525">
                  <a:moveTo>
                    <a:pt x="218592" y="72301"/>
                  </a:moveTo>
                  <a:lnTo>
                    <a:pt x="183324" y="54965"/>
                  </a:lnTo>
                  <a:lnTo>
                    <a:pt x="147269" y="50596"/>
                  </a:lnTo>
                  <a:lnTo>
                    <a:pt x="144030" y="51650"/>
                  </a:lnTo>
                  <a:lnTo>
                    <a:pt x="140868" y="54724"/>
                  </a:lnTo>
                  <a:lnTo>
                    <a:pt x="141922" y="57810"/>
                  </a:lnTo>
                  <a:lnTo>
                    <a:pt x="141922" y="60960"/>
                  </a:lnTo>
                  <a:lnTo>
                    <a:pt x="145161" y="64046"/>
                  </a:lnTo>
                  <a:lnTo>
                    <a:pt x="148323" y="62992"/>
                  </a:lnTo>
                  <a:lnTo>
                    <a:pt x="164223" y="63550"/>
                  </a:lnTo>
                  <a:lnTo>
                    <a:pt x="179717" y="66738"/>
                  </a:lnTo>
                  <a:lnTo>
                    <a:pt x="194411" y="72440"/>
                  </a:lnTo>
                  <a:lnTo>
                    <a:pt x="207911" y="80556"/>
                  </a:lnTo>
                  <a:lnTo>
                    <a:pt x="209042" y="81610"/>
                  </a:lnTo>
                  <a:lnTo>
                    <a:pt x="212204" y="81610"/>
                  </a:lnTo>
                  <a:lnTo>
                    <a:pt x="213258" y="81610"/>
                  </a:lnTo>
                  <a:lnTo>
                    <a:pt x="215442" y="80556"/>
                  </a:lnTo>
                  <a:lnTo>
                    <a:pt x="216496" y="79502"/>
                  </a:lnTo>
                  <a:lnTo>
                    <a:pt x="218592" y="76428"/>
                  </a:lnTo>
                  <a:lnTo>
                    <a:pt x="218592" y="72301"/>
                  </a:lnTo>
                  <a:close/>
                </a:path>
                <a:path w="309245" h="263525">
                  <a:moveTo>
                    <a:pt x="308952" y="97320"/>
                  </a:moveTo>
                  <a:lnTo>
                    <a:pt x="305714" y="94234"/>
                  </a:lnTo>
                  <a:lnTo>
                    <a:pt x="298183" y="94234"/>
                  </a:lnTo>
                  <a:lnTo>
                    <a:pt x="295998" y="97320"/>
                  </a:lnTo>
                  <a:lnTo>
                    <a:pt x="295998" y="100393"/>
                  </a:lnTo>
                  <a:lnTo>
                    <a:pt x="294474" y="107619"/>
                  </a:lnTo>
                  <a:lnTo>
                    <a:pt x="290322" y="113487"/>
                  </a:lnTo>
                  <a:lnTo>
                    <a:pt x="284137" y="117411"/>
                  </a:lnTo>
                  <a:lnTo>
                    <a:pt x="280873" y="118033"/>
                  </a:lnTo>
                  <a:lnTo>
                    <a:pt x="272567" y="84137"/>
                  </a:lnTo>
                  <a:lnTo>
                    <a:pt x="269849" y="80810"/>
                  </a:lnTo>
                  <a:lnTo>
                    <a:pt x="269849" y="125488"/>
                  </a:lnTo>
                  <a:lnTo>
                    <a:pt x="260654" y="162267"/>
                  </a:lnTo>
                  <a:lnTo>
                    <a:pt x="235712" y="192189"/>
                  </a:lnTo>
                  <a:lnTo>
                    <a:pt x="198932" y="212293"/>
                  </a:lnTo>
                  <a:lnTo>
                    <a:pt x="154228" y="219646"/>
                  </a:lnTo>
                  <a:lnTo>
                    <a:pt x="119532" y="215506"/>
                  </a:lnTo>
                  <a:lnTo>
                    <a:pt x="88887" y="203720"/>
                  </a:lnTo>
                  <a:lnTo>
                    <a:pt x="63855" y="185254"/>
                  </a:lnTo>
                  <a:lnTo>
                    <a:pt x="46062" y="161112"/>
                  </a:lnTo>
                  <a:lnTo>
                    <a:pt x="45008" y="159004"/>
                  </a:lnTo>
                  <a:lnTo>
                    <a:pt x="42824" y="156908"/>
                  </a:lnTo>
                  <a:lnTo>
                    <a:pt x="12877" y="156908"/>
                  </a:lnTo>
                  <a:lnTo>
                    <a:pt x="12877" y="119253"/>
                  </a:lnTo>
                  <a:lnTo>
                    <a:pt x="36436" y="119253"/>
                  </a:lnTo>
                  <a:lnTo>
                    <a:pt x="38531" y="117157"/>
                  </a:lnTo>
                  <a:lnTo>
                    <a:pt x="38531" y="113995"/>
                  </a:lnTo>
                  <a:lnTo>
                    <a:pt x="44094" y="95491"/>
                  </a:lnTo>
                  <a:lnTo>
                    <a:pt x="54076" y="78054"/>
                  </a:lnTo>
                  <a:lnTo>
                    <a:pt x="68072" y="62382"/>
                  </a:lnTo>
                  <a:lnTo>
                    <a:pt x="85661" y="49149"/>
                  </a:lnTo>
                  <a:lnTo>
                    <a:pt x="87845" y="48094"/>
                  </a:lnTo>
                  <a:lnTo>
                    <a:pt x="88900" y="45986"/>
                  </a:lnTo>
                  <a:lnTo>
                    <a:pt x="88900" y="42913"/>
                  </a:lnTo>
                  <a:lnTo>
                    <a:pt x="87261" y="35547"/>
                  </a:lnTo>
                  <a:lnTo>
                    <a:pt x="87160" y="35077"/>
                  </a:lnTo>
                  <a:lnTo>
                    <a:pt x="83921" y="27724"/>
                  </a:lnTo>
                  <a:lnTo>
                    <a:pt x="83807" y="27444"/>
                  </a:lnTo>
                  <a:lnTo>
                    <a:pt x="79248" y="20231"/>
                  </a:lnTo>
                  <a:lnTo>
                    <a:pt x="73914" y="13601"/>
                  </a:lnTo>
                  <a:lnTo>
                    <a:pt x="77076" y="13601"/>
                  </a:lnTo>
                  <a:lnTo>
                    <a:pt x="80314" y="12547"/>
                  </a:lnTo>
                  <a:lnTo>
                    <a:pt x="83553" y="12547"/>
                  </a:lnTo>
                  <a:lnTo>
                    <a:pt x="93700" y="13893"/>
                  </a:lnTo>
                  <a:lnTo>
                    <a:pt x="102997" y="17805"/>
                  </a:lnTo>
                  <a:lnTo>
                    <a:pt x="110782" y="24003"/>
                  </a:lnTo>
                  <a:lnTo>
                    <a:pt x="116751" y="32385"/>
                  </a:lnTo>
                  <a:lnTo>
                    <a:pt x="117805" y="34493"/>
                  </a:lnTo>
                  <a:lnTo>
                    <a:pt x="121043" y="35547"/>
                  </a:lnTo>
                  <a:lnTo>
                    <a:pt x="154228" y="31407"/>
                  </a:lnTo>
                  <a:lnTo>
                    <a:pt x="198932" y="38912"/>
                  </a:lnTo>
                  <a:lnTo>
                    <a:pt x="235712" y="59232"/>
                  </a:lnTo>
                  <a:lnTo>
                    <a:pt x="260654" y="89179"/>
                  </a:lnTo>
                  <a:lnTo>
                    <a:pt x="269849" y="125488"/>
                  </a:lnTo>
                  <a:lnTo>
                    <a:pt x="269849" y="80810"/>
                  </a:lnTo>
                  <a:lnTo>
                    <a:pt x="244970" y="50228"/>
                  </a:lnTo>
                  <a:lnTo>
                    <a:pt x="211455" y="31407"/>
                  </a:lnTo>
                  <a:lnTo>
                    <a:pt x="172491" y="21945"/>
                  </a:lnTo>
                  <a:lnTo>
                    <a:pt x="154228" y="18859"/>
                  </a:lnTo>
                  <a:lnTo>
                    <a:pt x="147002" y="19050"/>
                  </a:lnTo>
                  <a:lnTo>
                    <a:pt x="139776" y="19621"/>
                  </a:lnTo>
                  <a:lnTo>
                    <a:pt x="132549" y="20574"/>
                  </a:lnTo>
                  <a:lnTo>
                    <a:pt x="125323" y="21945"/>
                  </a:lnTo>
                  <a:lnTo>
                    <a:pt x="116979" y="12788"/>
                  </a:lnTo>
                  <a:lnTo>
                    <a:pt x="116649" y="12547"/>
                  </a:lnTo>
                  <a:lnTo>
                    <a:pt x="106832" y="5880"/>
                  </a:lnTo>
                  <a:lnTo>
                    <a:pt x="95478" y="1524"/>
                  </a:lnTo>
                  <a:lnTo>
                    <a:pt x="83553" y="0"/>
                  </a:lnTo>
                  <a:lnTo>
                    <a:pt x="76517" y="419"/>
                  </a:lnTo>
                  <a:lnTo>
                    <a:pt x="69888" y="1701"/>
                  </a:lnTo>
                  <a:lnTo>
                    <a:pt x="63652" y="3975"/>
                  </a:lnTo>
                  <a:lnTo>
                    <a:pt x="57810" y="7289"/>
                  </a:lnTo>
                  <a:lnTo>
                    <a:pt x="55702" y="8343"/>
                  </a:lnTo>
                  <a:lnTo>
                    <a:pt x="54648" y="10439"/>
                  </a:lnTo>
                  <a:lnTo>
                    <a:pt x="54648" y="14655"/>
                  </a:lnTo>
                  <a:lnTo>
                    <a:pt x="55702" y="16764"/>
                  </a:lnTo>
                  <a:lnTo>
                    <a:pt x="57810" y="17805"/>
                  </a:lnTo>
                  <a:lnTo>
                    <a:pt x="63804" y="22275"/>
                  </a:lnTo>
                  <a:lnTo>
                    <a:pt x="68910" y="27724"/>
                  </a:lnTo>
                  <a:lnTo>
                    <a:pt x="73012" y="33985"/>
                  </a:lnTo>
                  <a:lnTo>
                    <a:pt x="76022" y="40805"/>
                  </a:lnTo>
                  <a:lnTo>
                    <a:pt x="58407" y="54508"/>
                  </a:lnTo>
                  <a:lnTo>
                    <a:pt x="44310" y="70243"/>
                  </a:lnTo>
                  <a:lnTo>
                    <a:pt x="34023" y="87744"/>
                  </a:lnTo>
                  <a:lnTo>
                    <a:pt x="27851" y="106705"/>
                  </a:lnTo>
                  <a:lnTo>
                    <a:pt x="2108" y="106705"/>
                  </a:lnTo>
                  <a:lnTo>
                    <a:pt x="0" y="109778"/>
                  </a:lnTo>
                  <a:lnTo>
                    <a:pt x="0" y="167347"/>
                  </a:lnTo>
                  <a:lnTo>
                    <a:pt x="2108" y="169456"/>
                  </a:lnTo>
                  <a:lnTo>
                    <a:pt x="36436" y="169456"/>
                  </a:lnTo>
                  <a:lnTo>
                    <a:pt x="56616" y="195592"/>
                  </a:lnTo>
                  <a:lnTo>
                    <a:pt x="84061" y="215341"/>
                  </a:lnTo>
                  <a:lnTo>
                    <a:pt x="90347" y="217728"/>
                  </a:lnTo>
                  <a:lnTo>
                    <a:pt x="90347" y="261188"/>
                  </a:lnTo>
                  <a:lnTo>
                    <a:pt x="92456" y="263283"/>
                  </a:lnTo>
                  <a:lnTo>
                    <a:pt x="96672" y="263283"/>
                  </a:lnTo>
                  <a:lnTo>
                    <a:pt x="99822" y="263283"/>
                  </a:lnTo>
                  <a:lnTo>
                    <a:pt x="102984" y="261188"/>
                  </a:lnTo>
                  <a:lnTo>
                    <a:pt x="102984" y="222504"/>
                  </a:lnTo>
                  <a:lnTo>
                    <a:pt x="117132" y="227838"/>
                  </a:lnTo>
                  <a:lnTo>
                    <a:pt x="154228" y="232194"/>
                  </a:lnTo>
                  <a:lnTo>
                    <a:pt x="204114" y="223774"/>
                  </a:lnTo>
                  <a:lnTo>
                    <a:pt x="205968" y="222732"/>
                  </a:lnTo>
                  <a:lnTo>
                    <a:pt x="205968" y="261188"/>
                  </a:lnTo>
                  <a:lnTo>
                    <a:pt x="208076" y="263283"/>
                  </a:lnTo>
                  <a:lnTo>
                    <a:pt x="212280" y="263283"/>
                  </a:lnTo>
                  <a:lnTo>
                    <a:pt x="215442" y="263283"/>
                  </a:lnTo>
                  <a:lnTo>
                    <a:pt x="218592" y="261188"/>
                  </a:lnTo>
                  <a:lnTo>
                    <a:pt x="218592" y="215646"/>
                  </a:lnTo>
                  <a:lnTo>
                    <a:pt x="244970" y="200825"/>
                  </a:lnTo>
                  <a:lnTo>
                    <a:pt x="272567" y="166903"/>
                  </a:lnTo>
                  <a:lnTo>
                    <a:pt x="281546" y="130225"/>
                  </a:lnTo>
                  <a:lnTo>
                    <a:pt x="288899" y="128816"/>
                  </a:lnTo>
                  <a:lnTo>
                    <a:pt x="299224" y="122313"/>
                  </a:lnTo>
                  <a:lnTo>
                    <a:pt x="306311" y="112547"/>
                  </a:lnTo>
                  <a:lnTo>
                    <a:pt x="308952" y="100393"/>
                  </a:lnTo>
                  <a:lnTo>
                    <a:pt x="308952" y="97320"/>
                  </a:lnTo>
                  <a:close/>
                </a:path>
              </a:pathLst>
            </a:custGeom>
            <a:solidFill>
              <a:srgbClr val="231F20"/>
            </a:solidFill>
          </p:spPr>
          <p:txBody>
            <a:bodyPr wrap="square" lIns="0" tIns="0" rIns="0" bIns="0" rtlCol="0"/>
            <a:lstStyle/>
            <a:p>
              <a:endParaRPr/>
            </a:p>
          </p:txBody>
        </p:sp>
      </p:grpSp>
      <p:sp>
        <p:nvSpPr>
          <p:cNvPr id="46" name="object 38">
            <a:extLst>
              <a:ext uri="{FF2B5EF4-FFF2-40B4-BE49-F238E27FC236}">
                <a16:creationId xmlns:a16="http://schemas.microsoft.com/office/drawing/2014/main" id="{02C25F6A-B92D-A268-DC90-4D30DA40D962}"/>
              </a:ext>
            </a:extLst>
          </p:cNvPr>
          <p:cNvSpPr txBox="1"/>
          <p:nvPr/>
        </p:nvSpPr>
        <p:spPr>
          <a:xfrm>
            <a:off x="4839783" y="3228758"/>
            <a:ext cx="3824493" cy="1803952"/>
          </a:xfrm>
          <a:prstGeom prst="rect">
            <a:avLst/>
          </a:prstGeom>
        </p:spPr>
        <p:txBody>
          <a:bodyPr vert="horz" wrap="square" lIns="0" tIns="14792" rIns="0" bIns="0" rtlCol="0">
            <a:spAutoFit/>
          </a:bodyPr>
          <a:lstStyle/>
          <a:p>
            <a:pPr marL="474152" marR="316375">
              <a:lnSpc>
                <a:spcPct val="102200"/>
              </a:lnSpc>
              <a:spcBef>
                <a:spcPts val="116"/>
              </a:spcBef>
            </a:pPr>
            <a:r>
              <a:rPr sz="1294" dirty="0">
                <a:solidFill>
                  <a:srgbClr val="231F20"/>
                </a:solidFill>
                <a:latin typeface="Arial"/>
                <a:cs typeface="Arial"/>
              </a:rPr>
              <a:t>Trust</a:t>
            </a:r>
            <a:r>
              <a:rPr sz="1294" spc="194" dirty="0">
                <a:solidFill>
                  <a:srgbClr val="231F20"/>
                </a:solidFill>
                <a:latin typeface="Arial"/>
                <a:cs typeface="Arial"/>
              </a:rPr>
              <a:t> </a:t>
            </a:r>
            <a:r>
              <a:rPr sz="1294" dirty="0">
                <a:solidFill>
                  <a:srgbClr val="231F20"/>
                </a:solidFill>
                <a:latin typeface="Arial"/>
                <a:cs typeface="Arial"/>
              </a:rPr>
              <a:t>Funds</a:t>
            </a:r>
            <a:r>
              <a:rPr sz="1294" spc="194" dirty="0">
                <a:solidFill>
                  <a:srgbClr val="231F20"/>
                </a:solidFill>
                <a:latin typeface="Arial"/>
                <a:cs typeface="Arial"/>
              </a:rPr>
              <a:t> </a:t>
            </a:r>
            <a:r>
              <a:rPr sz="1294" spc="84" dirty="0">
                <a:solidFill>
                  <a:srgbClr val="231F20"/>
                </a:solidFill>
                <a:latin typeface="Arial"/>
                <a:cs typeface="Arial"/>
              </a:rPr>
              <a:t>provide</a:t>
            </a:r>
            <a:r>
              <a:rPr sz="1294" spc="194" dirty="0">
                <a:solidFill>
                  <a:srgbClr val="231F20"/>
                </a:solidFill>
                <a:latin typeface="Arial"/>
                <a:cs typeface="Arial"/>
              </a:rPr>
              <a:t> </a:t>
            </a:r>
            <a:r>
              <a:rPr sz="1294" dirty="0">
                <a:solidFill>
                  <a:srgbClr val="231F20"/>
                </a:solidFill>
                <a:latin typeface="Arial"/>
                <a:cs typeface="Arial"/>
              </a:rPr>
              <a:t>secure</a:t>
            </a:r>
            <a:r>
              <a:rPr sz="1294" spc="214" dirty="0">
                <a:solidFill>
                  <a:srgbClr val="231F20"/>
                </a:solidFill>
                <a:latin typeface="Arial"/>
                <a:cs typeface="Arial"/>
              </a:rPr>
              <a:t> </a:t>
            </a:r>
            <a:r>
              <a:rPr sz="1294" spc="84" dirty="0">
                <a:solidFill>
                  <a:srgbClr val="231F20"/>
                </a:solidFill>
                <a:latin typeface="Arial"/>
                <a:cs typeface="Arial"/>
              </a:rPr>
              <a:t>long-</a:t>
            </a:r>
            <a:r>
              <a:rPr sz="1294" spc="58" dirty="0">
                <a:solidFill>
                  <a:srgbClr val="231F20"/>
                </a:solidFill>
                <a:latin typeface="Arial"/>
                <a:cs typeface="Arial"/>
              </a:rPr>
              <a:t>term </a:t>
            </a:r>
            <a:r>
              <a:rPr sz="1294" spc="91" dirty="0">
                <a:solidFill>
                  <a:srgbClr val="231F20"/>
                </a:solidFill>
                <a:latin typeface="Arial"/>
                <a:cs typeface="Arial"/>
              </a:rPr>
              <a:t>funding</a:t>
            </a:r>
            <a:r>
              <a:rPr sz="1294" spc="19" dirty="0">
                <a:solidFill>
                  <a:srgbClr val="231F20"/>
                </a:solidFill>
                <a:latin typeface="Arial"/>
                <a:cs typeface="Arial"/>
              </a:rPr>
              <a:t> </a:t>
            </a:r>
            <a:r>
              <a:rPr sz="1294" spc="97" dirty="0">
                <a:solidFill>
                  <a:srgbClr val="231F20"/>
                </a:solidFill>
                <a:latin typeface="Arial"/>
                <a:cs typeface="Arial"/>
              </a:rPr>
              <a:t>through</a:t>
            </a:r>
            <a:r>
              <a:rPr sz="1294" spc="26" dirty="0">
                <a:solidFill>
                  <a:srgbClr val="231F20"/>
                </a:solidFill>
                <a:latin typeface="Arial"/>
                <a:cs typeface="Arial"/>
              </a:rPr>
              <a:t> </a:t>
            </a:r>
            <a:r>
              <a:rPr sz="1294" spc="78" dirty="0">
                <a:solidFill>
                  <a:srgbClr val="231F20"/>
                </a:solidFill>
                <a:latin typeface="Arial"/>
                <a:cs typeface="Arial"/>
              </a:rPr>
              <a:t>their</a:t>
            </a:r>
            <a:r>
              <a:rPr sz="1294" spc="6" dirty="0">
                <a:solidFill>
                  <a:srgbClr val="231F20"/>
                </a:solidFill>
                <a:latin typeface="Arial"/>
                <a:cs typeface="Arial"/>
              </a:rPr>
              <a:t> </a:t>
            </a:r>
            <a:r>
              <a:rPr sz="1294" spc="58" dirty="0">
                <a:solidFill>
                  <a:srgbClr val="231F20"/>
                </a:solidFill>
                <a:latin typeface="Arial"/>
                <a:cs typeface="Arial"/>
              </a:rPr>
              <a:t>perpetuities</a:t>
            </a:r>
            <a:endParaRPr sz="1294" dirty="0">
              <a:latin typeface="Arial"/>
              <a:cs typeface="Arial"/>
            </a:endParaRPr>
          </a:p>
          <a:p>
            <a:pPr>
              <a:lnSpc>
                <a:spcPct val="100000"/>
              </a:lnSpc>
            </a:pPr>
            <a:endParaRPr sz="1294" dirty="0">
              <a:latin typeface="Arial"/>
              <a:cs typeface="Arial"/>
            </a:endParaRPr>
          </a:p>
          <a:p>
            <a:pPr>
              <a:spcBef>
                <a:spcPts val="511"/>
              </a:spcBef>
            </a:pPr>
            <a:endParaRPr sz="1294" dirty="0">
              <a:latin typeface="Arial"/>
              <a:cs typeface="Arial"/>
            </a:endParaRPr>
          </a:p>
          <a:p>
            <a:pPr marL="249813" marR="291722" indent="-234200">
              <a:lnSpc>
                <a:spcPct val="101400"/>
              </a:lnSpc>
              <a:buSzPct val="150000"/>
              <a:buChar char="•"/>
              <a:tabLst>
                <a:tab pos="252278" algn="l"/>
              </a:tabLst>
            </a:pPr>
            <a:r>
              <a:rPr sz="1294" spc="13" dirty="0">
                <a:solidFill>
                  <a:srgbClr val="231F20"/>
                </a:solidFill>
                <a:latin typeface="Arial"/>
                <a:cs typeface="Arial"/>
              </a:rPr>
              <a:t>Needs</a:t>
            </a:r>
            <a:r>
              <a:rPr sz="1294" spc="71" dirty="0">
                <a:solidFill>
                  <a:srgbClr val="231F20"/>
                </a:solidFill>
                <a:latin typeface="Arial"/>
                <a:cs typeface="Arial"/>
              </a:rPr>
              <a:t> </a:t>
            </a:r>
            <a:r>
              <a:rPr sz="1294" spc="13" dirty="0">
                <a:solidFill>
                  <a:srgbClr val="231F20"/>
                </a:solidFill>
                <a:latin typeface="Arial"/>
                <a:cs typeface="Arial"/>
              </a:rPr>
              <a:t>a</a:t>
            </a:r>
            <a:r>
              <a:rPr sz="1294" spc="71" dirty="0">
                <a:solidFill>
                  <a:srgbClr val="231F20"/>
                </a:solidFill>
                <a:latin typeface="Arial"/>
                <a:cs typeface="Arial"/>
              </a:rPr>
              <a:t> </a:t>
            </a:r>
            <a:r>
              <a:rPr sz="1294" b="1" spc="13" dirty="0">
                <a:solidFill>
                  <a:srgbClr val="231F20"/>
                </a:solidFill>
                <a:latin typeface="Arial"/>
                <a:cs typeface="Arial"/>
              </a:rPr>
              <a:t>large</a:t>
            </a:r>
            <a:r>
              <a:rPr sz="1294" b="1" spc="-26" dirty="0">
                <a:solidFill>
                  <a:srgbClr val="231F20"/>
                </a:solidFill>
                <a:latin typeface="Arial"/>
                <a:cs typeface="Arial"/>
              </a:rPr>
              <a:t> </a:t>
            </a:r>
            <a:r>
              <a:rPr sz="1294" b="1" spc="13" dirty="0">
                <a:solidFill>
                  <a:srgbClr val="231F20"/>
                </a:solidFill>
                <a:latin typeface="Arial"/>
                <a:cs typeface="Arial"/>
              </a:rPr>
              <a:t>fund</a:t>
            </a:r>
            <a:r>
              <a:rPr sz="1294" b="1" spc="-45" dirty="0">
                <a:solidFill>
                  <a:srgbClr val="231F20"/>
                </a:solidFill>
                <a:latin typeface="Arial"/>
                <a:cs typeface="Arial"/>
              </a:rPr>
              <a:t> </a:t>
            </a:r>
            <a:r>
              <a:rPr sz="1294" spc="110" dirty="0">
                <a:solidFill>
                  <a:srgbClr val="231F20"/>
                </a:solidFill>
                <a:latin typeface="Arial"/>
                <a:cs typeface="Arial"/>
              </a:rPr>
              <a:t>to</a:t>
            </a:r>
            <a:r>
              <a:rPr sz="1294" spc="65" dirty="0">
                <a:solidFill>
                  <a:srgbClr val="231F20"/>
                </a:solidFill>
                <a:latin typeface="Arial"/>
                <a:cs typeface="Arial"/>
              </a:rPr>
              <a:t> </a:t>
            </a:r>
            <a:r>
              <a:rPr sz="1294" spc="84" dirty="0">
                <a:solidFill>
                  <a:srgbClr val="231F20"/>
                </a:solidFill>
                <a:latin typeface="Arial"/>
                <a:cs typeface="Arial"/>
              </a:rPr>
              <a:t>be</a:t>
            </a:r>
            <a:r>
              <a:rPr sz="1294" spc="71" dirty="0">
                <a:solidFill>
                  <a:srgbClr val="231F20"/>
                </a:solidFill>
                <a:latin typeface="Arial"/>
                <a:cs typeface="Arial"/>
              </a:rPr>
              <a:t> allocated</a:t>
            </a:r>
            <a:r>
              <a:rPr sz="1294" spc="78" dirty="0">
                <a:solidFill>
                  <a:srgbClr val="231F20"/>
                </a:solidFill>
                <a:latin typeface="Arial"/>
                <a:cs typeface="Arial"/>
              </a:rPr>
              <a:t> </a:t>
            </a:r>
            <a:r>
              <a:rPr sz="1294" spc="71" dirty="0">
                <a:solidFill>
                  <a:srgbClr val="231F20"/>
                </a:solidFill>
                <a:latin typeface="Arial"/>
                <a:cs typeface="Arial"/>
              </a:rPr>
              <a:t>in</a:t>
            </a:r>
            <a:r>
              <a:rPr sz="1294" spc="58" dirty="0">
                <a:solidFill>
                  <a:srgbClr val="231F20"/>
                </a:solidFill>
                <a:latin typeface="Arial"/>
                <a:cs typeface="Arial"/>
              </a:rPr>
              <a:t> </a:t>
            </a:r>
            <a:r>
              <a:rPr sz="1294" spc="52" dirty="0">
                <a:solidFill>
                  <a:srgbClr val="231F20"/>
                </a:solidFill>
                <a:latin typeface="Arial"/>
                <a:cs typeface="Arial"/>
              </a:rPr>
              <a:t>the 	</a:t>
            </a:r>
            <a:r>
              <a:rPr sz="1294" spc="78" dirty="0">
                <a:solidFill>
                  <a:srgbClr val="231F20"/>
                </a:solidFill>
                <a:latin typeface="Arial"/>
                <a:cs typeface="Arial"/>
              </a:rPr>
              <a:t>beginning</a:t>
            </a:r>
            <a:endParaRPr sz="1294" dirty="0">
              <a:latin typeface="Arial"/>
              <a:cs typeface="Arial"/>
            </a:endParaRPr>
          </a:p>
          <a:p>
            <a:pPr marL="249813" marR="6574" indent="-234200">
              <a:lnSpc>
                <a:spcPct val="101400"/>
              </a:lnSpc>
              <a:spcBef>
                <a:spcPts val="1009"/>
              </a:spcBef>
              <a:buSzPct val="150000"/>
              <a:buFont typeface="Arial"/>
              <a:buChar char="•"/>
              <a:tabLst>
                <a:tab pos="252278" algn="l"/>
              </a:tabLst>
            </a:pPr>
            <a:r>
              <a:rPr sz="1294" b="1" spc="26" dirty="0">
                <a:solidFill>
                  <a:srgbClr val="231F20"/>
                </a:solidFill>
                <a:latin typeface="Arial"/>
                <a:cs typeface="Arial"/>
              </a:rPr>
              <a:t>Continues</a:t>
            </a:r>
            <a:r>
              <a:rPr sz="1294" b="1" spc="-19" dirty="0">
                <a:solidFill>
                  <a:srgbClr val="231F20"/>
                </a:solidFill>
                <a:latin typeface="Arial"/>
                <a:cs typeface="Arial"/>
              </a:rPr>
              <a:t> </a:t>
            </a:r>
            <a:r>
              <a:rPr sz="1294" b="1" spc="26" dirty="0">
                <a:solidFill>
                  <a:srgbClr val="231F20"/>
                </a:solidFill>
                <a:latin typeface="Arial"/>
                <a:cs typeface="Arial"/>
              </a:rPr>
              <a:t>to</a:t>
            </a:r>
            <a:r>
              <a:rPr sz="1294" b="1" spc="-32" dirty="0">
                <a:solidFill>
                  <a:srgbClr val="231F20"/>
                </a:solidFill>
                <a:latin typeface="Arial"/>
                <a:cs typeface="Arial"/>
              </a:rPr>
              <a:t> </a:t>
            </a:r>
            <a:r>
              <a:rPr sz="1294" b="1" spc="65" dirty="0">
                <a:solidFill>
                  <a:srgbClr val="231F20"/>
                </a:solidFill>
                <a:latin typeface="Arial"/>
                <a:cs typeface="Arial"/>
              </a:rPr>
              <a:t>generate</a:t>
            </a:r>
            <a:r>
              <a:rPr sz="1294" b="1" spc="-13" dirty="0">
                <a:solidFill>
                  <a:srgbClr val="231F20"/>
                </a:solidFill>
                <a:latin typeface="Arial"/>
                <a:cs typeface="Arial"/>
              </a:rPr>
              <a:t> </a:t>
            </a:r>
            <a:r>
              <a:rPr sz="1294" b="1" spc="26" dirty="0">
                <a:solidFill>
                  <a:srgbClr val="231F20"/>
                </a:solidFill>
                <a:latin typeface="Arial"/>
                <a:cs typeface="Arial"/>
              </a:rPr>
              <a:t>revenue</a:t>
            </a:r>
            <a:r>
              <a:rPr sz="1294" b="1" spc="-6" dirty="0">
                <a:solidFill>
                  <a:srgbClr val="231F20"/>
                </a:solidFill>
                <a:latin typeface="Arial"/>
                <a:cs typeface="Arial"/>
              </a:rPr>
              <a:t> </a:t>
            </a:r>
            <a:r>
              <a:rPr sz="1294" spc="26" dirty="0">
                <a:solidFill>
                  <a:srgbClr val="231F20"/>
                </a:solidFill>
                <a:latin typeface="Arial"/>
                <a:cs typeface="Arial"/>
              </a:rPr>
              <a:t>as</a:t>
            </a:r>
            <a:r>
              <a:rPr sz="1294" spc="91" dirty="0">
                <a:solidFill>
                  <a:srgbClr val="231F20"/>
                </a:solidFill>
                <a:latin typeface="Arial"/>
                <a:cs typeface="Arial"/>
              </a:rPr>
              <a:t> </a:t>
            </a:r>
            <a:r>
              <a:rPr sz="1294" spc="78" dirty="0">
                <a:solidFill>
                  <a:srgbClr val="231F20"/>
                </a:solidFill>
                <a:latin typeface="Arial"/>
                <a:cs typeface="Arial"/>
              </a:rPr>
              <a:t>money </a:t>
            </a:r>
            <a:r>
              <a:rPr sz="1294" spc="-32" dirty="0">
                <a:solidFill>
                  <a:srgbClr val="231F20"/>
                </a:solidFill>
                <a:latin typeface="Arial"/>
                <a:cs typeface="Arial"/>
              </a:rPr>
              <a:t>is 	</a:t>
            </a:r>
            <a:r>
              <a:rPr sz="1294" spc="84" dirty="0">
                <a:solidFill>
                  <a:srgbClr val="231F20"/>
                </a:solidFill>
                <a:latin typeface="Arial"/>
                <a:cs typeface="Arial"/>
              </a:rPr>
              <a:t>withdrawn</a:t>
            </a:r>
            <a:r>
              <a:rPr sz="1294" spc="19" dirty="0">
                <a:solidFill>
                  <a:srgbClr val="231F20"/>
                </a:solidFill>
                <a:latin typeface="Arial"/>
                <a:cs typeface="Arial"/>
              </a:rPr>
              <a:t> </a:t>
            </a:r>
            <a:r>
              <a:rPr sz="1294" spc="104" dirty="0">
                <a:solidFill>
                  <a:srgbClr val="231F20"/>
                </a:solidFill>
                <a:latin typeface="Arial"/>
                <a:cs typeface="Arial"/>
              </a:rPr>
              <a:t>from</a:t>
            </a:r>
            <a:r>
              <a:rPr sz="1294" spc="19" dirty="0">
                <a:solidFill>
                  <a:srgbClr val="231F20"/>
                </a:solidFill>
                <a:latin typeface="Arial"/>
                <a:cs typeface="Arial"/>
              </a:rPr>
              <a:t> </a:t>
            </a:r>
            <a:r>
              <a:rPr sz="1294" spc="84" dirty="0">
                <a:solidFill>
                  <a:srgbClr val="231F20"/>
                </a:solidFill>
                <a:latin typeface="Arial"/>
                <a:cs typeface="Arial"/>
              </a:rPr>
              <a:t>the</a:t>
            </a:r>
            <a:r>
              <a:rPr sz="1294" spc="13" dirty="0">
                <a:solidFill>
                  <a:srgbClr val="231F20"/>
                </a:solidFill>
                <a:latin typeface="Arial"/>
                <a:cs typeface="Arial"/>
              </a:rPr>
              <a:t> </a:t>
            </a:r>
            <a:r>
              <a:rPr sz="1294" spc="71" dirty="0">
                <a:solidFill>
                  <a:srgbClr val="231F20"/>
                </a:solidFill>
                <a:latin typeface="Arial"/>
                <a:cs typeface="Arial"/>
              </a:rPr>
              <a:t>fund</a:t>
            </a:r>
            <a:endParaRPr sz="1294" dirty="0">
              <a:latin typeface="Arial"/>
              <a:cs typeface="Arial"/>
            </a:endParaRPr>
          </a:p>
        </p:txBody>
      </p:sp>
    </p:spTree>
    <p:extLst>
      <p:ext uri="{BB962C8B-B14F-4D97-AF65-F5344CB8AC3E}">
        <p14:creationId xmlns:p14="http://schemas.microsoft.com/office/powerpoint/2010/main" val="1617266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7319" y="1176002"/>
            <a:ext cx="3810330" cy="306299"/>
          </a:xfrm>
          <a:prstGeom prst="rect">
            <a:avLst/>
          </a:prstGeom>
        </p:spPr>
        <p:txBody>
          <a:bodyPr vert="horz" wrap="square" lIns="0" tIns="13777" rIns="0" bIns="0" rtlCol="0" anchor="ctr">
            <a:spAutoFit/>
          </a:bodyPr>
          <a:lstStyle/>
          <a:p>
            <a:pPr marL="14502">
              <a:spcBef>
                <a:spcPts val="109"/>
              </a:spcBef>
            </a:pPr>
            <a:r>
              <a:rPr spc="63" dirty="0"/>
              <a:t>Surcharge</a:t>
            </a:r>
            <a:r>
              <a:rPr spc="-160" dirty="0"/>
              <a:t> </a:t>
            </a:r>
            <a:r>
              <a:rPr spc="102" dirty="0"/>
              <a:t>to</a:t>
            </a:r>
            <a:r>
              <a:rPr spc="-160" dirty="0"/>
              <a:t> </a:t>
            </a:r>
            <a:r>
              <a:rPr dirty="0"/>
              <a:t>Fund</a:t>
            </a:r>
            <a:r>
              <a:rPr spc="-160" dirty="0"/>
              <a:t> </a:t>
            </a:r>
            <a:r>
              <a:rPr spc="257" dirty="0"/>
              <a:t>988</a:t>
            </a:r>
          </a:p>
        </p:txBody>
      </p:sp>
      <p:sp>
        <p:nvSpPr>
          <p:cNvPr id="3" name="object 3"/>
          <p:cNvSpPr txBox="1"/>
          <p:nvPr/>
        </p:nvSpPr>
        <p:spPr>
          <a:xfrm>
            <a:off x="8674430" y="5670342"/>
            <a:ext cx="73958" cy="103952"/>
          </a:xfrm>
          <a:prstGeom prst="rect">
            <a:avLst/>
          </a:prstGeom>
        </p:spPr>
        <p:txBody>
          <a:bodyPr vert="horz" wrap="square" lIns="0" tIns="15952" rIns="0" bIns="0" rtlCol="0">
            <a:spAutoFit/>
          </a:bodyPr>
          <a:lstStyle/>
          <a:p>
            <a:pPr marL="14502">
              <a:spcBef>
                <a:spcPts val="125"/>
              </a:spcBef>
            </a:pPr>
            <a:r>
              <a:rPr sz="571" spc="-57">
                <a:solidFill>
                  <a:srgbClr val="231F20"/>
                </a:solidFill>
                <a:latin typeface="Arial"/>
                <a:cs typeface="Arial"/>
              </a:rPr>
              <a:t>5</a:t>
            </a:r>
            <a:endParaRPr sz="571">
              <a:latin typeface="Arial"/>
              <a:cs typeface="Arial"/>
            </a:endParaRPr>
          </a:p>
        </p:txBody>
      </p:sp>
      <p:sp>
        <p:nvSpPr>
          <p:cNvPr id="4" name="object 4"/>
          <p:cNvSpPr txBox="1"/>
          <p:nvPr/>
        </p:nvSpPr>
        <p:spPr>
          <a:xfrm>
            <a:off x="394435" y="1494352"/>
            <a:ext cx="8256560" cy="417997"/>
          </a:xfrm>
          <a:prstGeom prst="rect">
            <a:avLst/>
          </a:prstGeom>
        </p:spPr>
        <p:txBody>
          <a:bodyPr vert="horz" wrap="square" lIns="0" tIns="13777" rIns="0" bIns="0" rtlCol="0">
            <a:spAutoFit/>
          </a:bodyPr>
          <a:lstStyle/>
          <a:p>
            <a:pPr marL="14502" marR="5801">
              <a:spcBef>
                <a:spcPts val="109"/>
              </a:spcBef>
            </a:pPr>
            <a:r>
              <a:rPr sz="1313" spc="23" dirty="0">
                <a:solidFill>
                  <a:srgbClr val="231F20"/>
                </a:solidFill>
                <a:latin typeface="Arial"/>
                <a:cs typeface="Arial"/>
              </a:rPr>
              <a:t>A</a:t>
            </a:r>
            <a:r>
              <a:rPr sz="1313" spc="40" dirty="0">
                <a:solidFill>
                  <a:srgbClr val="231F20"/>
                </a:solidFill>
                <a:latin typeface="Arial"/>
                <a:cs typeface="Arial"/>
              </a:rPr>
              <a:t> </a:t>
            </a:r>
            <a:r>
              <a:rPr sz="1313" spc="23" dirty="0">
                <a:solidFill>
                  <a:srgbClr val="231F20"/>
                </a:solidFill>
                <a:latin typeface="Arial"/>
                <a:cs typeface="Arial"/>
              </a:rPr>
              <a:t>surcharge</a:t>
            </a:r>
            <a:r>
              <a:rPr sz="1313" spc="46" dirty="0">
                <a:solidFill>
                  <a:srgbClr val="231F20"/>
                </a:solidFill>
                <a:latin typeface="Arial"/>
                <a:cs typeface="Arial"/>
              </a:rPr>
              <a:t> </a:t>
            </a:r>
            <a:r>
              <a:rPr sz="1313" spc="23" dirty="0">
                <a:solidFill>
                  <a:srgbClr val="231F20"/>
                </a:solidFill>
                <a:latin typeface="Arial"/>
                <a:cs typeface="Arial"/>
              </a:rPr>
              <a:t>fee</a:t>
            </a:r>
            <a:r>
              <a:rPr sz="1313" spc="63" dirty="0">
                <a:solidFill>
                  <a:srgbClr val="231F20"/>
                </a:solidFill>
                <a:latin typeface="Arial"/>
                <a:cs typeface="Arial"/>
              </a:rPr>
              <a:t> </a:t>
            </a:r>
            <a:r>
              <a:rPr sz="1313" spc="23" dirty="0">
                <a:solidFill>
                  <a:srgbClr val="231F20"/>
                </a:solidFill>
                <a:latin typeface="Arial"/>
                <a:cs typeface="Arial"/>
              </a:rPr>
              <a:t>passed</a:t>
            </a:r>
            <a:r>
              <a:rPr sz="1313" spc="46" dirty="0">
                <a:solidFill>
                  <a:srgbClr val="231F20"/>
                </a:solidFill>
                <a:latin typeface="Arial"/>
                <a:cs typeface="Arial"/>
              </a:rPr>
              <a:t> </a:t>
            </a:r>
            <a:r>
              <a:rPr sz="1313" spc="69" dirty="0">
                <a:solidFill>
                  <a:srgbClr val="231F20"/>
                </a:solidFill>
                <a:latin typeface="Arial"/>
                <a:cs typeface="Arial"/>
              </a:rPr>
              <a:t>by</a:t>
            </a:r>
            <a:r>
              <a:rPr sz="1313" spc="46" dirty="0">
                <a:solidFill>
                  <a:srgbClr val="231F20"/>
                </a:solidFill>
                <a:latin typeface="Arial"/>
                <a:cs typeface="Arial"/>
              </a:rPr>
              <a:t> </a:t>
            </a:r>
            <a:r>
              <a:rPr sz="1313" spc="63" dirty="0">
                <a:solidFill>
                  <a:srgbClr val="231F20"/>
                </a:solidFill>
                <a:latin typeface="Arial"/>
                <a:cs typeface="Arial"/>
              </a:rPr>
              <a:t>Commonwealth</a:t>
            </a:r>
            <a:r>
              <a:rPr sz="1313" spc="92" dirty="0">
                <a:solidFill>
                  <a:srgbClr val="231F20"/>
                </a:solidFill>
                <a:latin typeface="Arial"/>
                <a:cs typeface="Arial"/>
              </a:rPr>
              <a:t> </a:t>
            </a:r>
            <a:r>
              <a:rPr sz="1313" spc="23" dirty="0">
                <a:solidFill>
                  <a:srgbClr val="231F20"/>
                </a:solidFill>
                <a:latin typeface="Arial"/>
                <a:cs typeface="Arial"/>
              </a:rPr>
              <a:t>legislation</a:t>
            </a:r>
            <a:r>
              <a:rPr sz="1313" spc="51" dirty="0">
                <a:solidFill>
                  <a:srgbClr val="231F20"/>
                </a:solidFill>
                <a:latin typeface="Arial"/>
                <a:cs typeface="Arial"/>
              </a:rPr>
              <a:t> </a:t>
            </a:r>
            <a:r>
              <a:rPr sz="1313" spc="74" dirty="0">
                <a:solidFill>
                  <a:srgbClr val="231F20"/>
                </a:solidFill>
                <a:latin typeface="Arial"/>
                <a:cs typeface="Arial"/>
              </a:rPr>
              <a:t>would</a:t>
            </a:r>
            <a:r>
              <a:rPr sz="1313" spc="46" dirty="0">
                <a:solidFill>
                  <a:srgbClr val="231F20"/>
                </a:solidFill>
                <a:latin typeface="Arial"/>
                <a:cs typeface="Arial"/>
              </a:rPr>
              <a:t> </a:t>
            </a:r>
            <a:r>
              <a:rPr sz="1313" spc="23" dirty="0">
                <a:solidFill>
                  <a:srgbClr val="231F20"/>
                </a:solidFill>
                <a:latin typeface="Arial"/>
                <a:cs typeface="Arial"/>
              </a:rPr>
              <a:t>allow</a:t>
            </a:r>
            <a:r>
              <a:rPr sz="1313" spc="63" dirty="0">
                <a:solidFill>
                  <a:srgbClr val="231F20"/>
                </a:solidFill>
                <a:latin typeface="Arial"/>
                <a:cs typeface="Arial"/>
              </a:rPr>
              <a:t> </a:t>
            </a:r>
            <a:r>
              <a:rPr sz="1313" spc="23" dirty="0">
                <a:solidFill>
                  <a:srgbClr val="231F20"/>
                </a:solidFill>
                <a:latin typeface="Arial"/>
                <a:cs typeface="Arial"/>
              </a:rPr>
              <a:t>Massachusetts</a:t>
            </a:r>
            <a:r>
              <a:rPr sz="1313" spc="51" dirty="0">
                <a:solidFill>
                  <a:srgbClr val="231F20"/>
                </a:solidFill>
                <a:latin typeface="Arial"/>
                <a:cs typeface="Arial"/>
              </a:rPr>
              <a:t> </a:t>
            </a:r>
            <a:r>
              <a:rPr sz="1313" spc="86" dirty="0">
                <a:solidFill>
                  <a:srgbClr val="231F20"/>
                </a:solidFill>
                <a:latin typeface="Arial"/>
                <a:cs typeface="Arial"/>
              </a:rPr>
              <a:t>to</a:t>
            </a:r>
            <a:r>
              <a:rPr sz="1313" spc="57" dirty="0">
                <a:solidFill>
                  <a:srgbClr val="231F20"/>
                </a:solidFill>
                <a:latin typeface="Arial"/>
                <a:cs typeface="Arial"/>
              </a:rPr>
              <a:t> </a:t>
            </a:r>
            <a:r>
              <a:rPr sz="1313" spc="74" dirty="0">
                <a:solidFill>
                  <a:srgbClr val="231F20"/>
                </a:solidFill>
                <a:latin typeface="Arial"/>
                <a:cs typeface="Arial"/>
              </a:rPr>
              <a:t>adopt</a:t>
            </a:r>
            <a:r>
              <a:rPr sz="1313" spc="40" dirty="0">
                <a:solidFill>
                  <a:srgbClr val="231F20"/>
                </a:solidFill>
                <a:latin typeface="Arial"/>
                <a:cs typeface="Arial"/>
              </a:rPr>
              <a:t> </a:t>
            </a:r>
            <a:r>
              <a:rPr sz="1313" spc="23" dirty="0">
                <a:solidFill>
                  <a:srgbClr val="231F20"/>
                </a:solidFill>
                <a:latin typeface="Arial"/>
                <a:cs typeface="Arial"/>
              </a:rPr>
              <a:t>a</a:t>
            </a:r>
            <a:r>
              <a:rPr sz="1313" spc="40" dirty="0">
                <a:solidFill>
                  <a:srgbClr val="231F20"/>
                </a:solidFill>
                <a:latin typeface="Arial"/>
                <a:cs typeface="Arial"/>
              </a:rPr>
              <a:t> </a:t>
            </a:r>
            <a:r>
              <a:rPr sz="1313" spc="-11" dirty="0">
                <a:solidFill>
                  <a:srgbClr val="231F20"/>
                </a:solidFill>
                <a:latin typeface="Arial"/>
                <a:cs typeface="Arial"/>
              </a:rPr>
              <a:t>consistent </a:t>
            </a:r>
            <a:r>
              <a:rPr sz="1313" spc="74" dirty="0">
                <a:solidFill>
                  <a:srgbClr val="231F20"/>
                </a:solidFill>
                <a:latin typeface="Arial"/>
                <a:cs typeface="Arial"/>
              </a:rPr>
              <a:t>funding</a:t>
            </a:r>
            <a:r>
              <a:rPr sz="1313" spc="40" dirty="0">
                <a:solidFill>
                  <a:srgbClr val="231F20"/>
                </a:solidFill>
                <a:latin typeface="Arial"/>
                <a:cs typeface="Arial"/>
              </a:rPr>
              <a:t> </a:t>
            </a:r>
            <a:r>
              <a:rPr sz="1313" spc="57" dirty="0">
                <a:solidFill>
                  <a:srgbClr val="231F20"/>
                </a:solidFill>
                <a:latin typeface="Arial"/>
                <a:cs typeface="Arial"/>
              </a:rPr>
              <a:t>structure</a:t>
            </a:r>
            <a:r>
              <a:rPr sz="1313" spc="46" dirty="0">
                <a:solidFill>
                  <a:srgbClr val="231F20"/>
                </a:solidFill>
                <a:latin typeface="Arial"/>
                <a:cs typeface="Arial"/>
              </a:rPr>
              <a:t> </a:t>
            </a:r>
            <a:r>
              <a:rPr sz="1313" spc="69" dirty="0">
                <a:solidFill>
                  <a:srgbClr val="231F20"/>
                </a:solidFill>
                <a:latin typeface="Arial"/>
                <a:cs typeface="Arial"/>
              </a:rPr>
              <a:t>for</a:t>
            </a:r>
            <a:r>
              <a:rPr sz="1313" spc="40" dirty="0">
                <a:solidFill>
                  <a:srgbClr val="231F20"/>
                </a:solidFill>
                <a:latin typeface="Arial"/>
                <a:cs typeface="Arial"/>
              </a:rPr>
              <a:t> </a:t>
            </a:r>
            <a:r>
              <a:rPr sz="1313" spc="80" dirty="0">
                <a:solidFill>
                  <a:srgbClr val="231F20"/>
                </a:solidFill>
                <a:latin typeface="Arial"/>
                <a:cs typeface="Arial"/>
              </a:rPr>
              <a:t>988</a:t>
            </a:r>
            <a:r>
              <a:rPr sz="1313" spc="23" dirty="0">
                <a:solidFill>
                  <a:srgbClr val="231F20"/>
                </a:solidFill>
                <a:latin typeface="Arial"/>
                <a:cs typeface="Arial"/>
              </a:rPr>
              <a:t> </a:t>
            </a:r>
            <a:r>
              <a:rPr sz="1313" spc="57" dirty="0">
                <a:solidFill>
                  <a:srgbClr val="231F20"/>
                </a:solidFill>
                <a:latin typeface="Arial"/>
                <a:cs typeface="Arial"/>
              </a:rPr>
              <a:t>programs</a:t>
            </a:r>
            <a:r>
              <a:rPr sz="1313" spc="46" dirty="0">
                <a:solidFill>
                  <a:srgbClr val="231F20"/>
                </a:solidFill>
                <a:latin typeface="Arial"/>
                <a:cs typeface="Arial"/>
              </a:rPr>
              <a:t> </a:t>
            </a:r>
            <a:r>
              <a:rPr sz="1313" spc="63" dirty="0">
                <a:solidFill>
                  <a:srgbClr val="231F20"/>
                </a:solidFill>
                <a:latin typeface="Arial"/>
                <a:cs typeface="Arial"/>
              </a:rPr>
              <a:t>that</a:t>
            </a:r>
            <a:r>
              <a:rPr sz="1313" spc="40" dirty="0">
                <a:solidFill>
                  <a:srgbClr val="231F20"/>
                </a:solidFill>
                <a:latin typeface="Arial"/>
                <a:cs typeface="Arial"/>
              </a:rPr>
              <a:t> </a:t>
            </a:r>
            <a:r>
              <a:rPr sz="1313" dirty="0">
                <a:solidFill>
                  <a:srgbClr val="231F20"/>
                </a:solidFill>
                <a:latin typeface="Arial"/>
                <a:cs typeface="Arial"/>
              </a:rPr>
              <a:t>already</a:t>
            </a:r>
            <a:r>
              <a:rPr sz="1313" spc="40" dirty="0">
                <a:solidFill>
                  <a:srgbClr val="231F20"/>
                </a:solidFill>
                <a:latin typeface="Arial"/>
                <a:cs typeface="Arial"/>
              </a:rPr>
              <a:t> </a:t>
            </a:r>
            <a:r>
              <a:rPr sz="1313" dirty="0">
                <a:solidFill>
                  <a:srgbClr val="231F20"/>
                </a:solidFill>
                <a:latin typeface="Arial"/>
                <a:cs typeface="Arial"/>
              </a:rPr>
              <a:t>exists</a:t>
            </a:r>
            <a:r>
              <a:rPr sz="1313" spc="46" dirty="0">
                <a:solidFill>
                  <a:srgbClr val="231F20"/>
                </a:solidFill>
                <a:latin typeface="Arial"/>
                <a:cs typeface="Arial"/>
              </a:rPr>
              <a:t> </a:t>
            </a:r>
            <a:r>
              <a:rPr sz="1313" spc="74" dirty="0">
                <a:solidFill>
                  <a:srgbClr val="231F20"/>
                </a:solidFill>
                <a:latin typeface="Arial"/>
                <a:cs typeface="Arial"/>
              </a:rPr>
              <a:t>for</a:t>
            </a:r>
            <a:r>
              <a:rPr sz="1313" spc="40" dirty="0">
                <a:solidFill>
                  <a:srgbClr val="231F20"/>
                </a:solidFill>
                <a:latin typeface="Arial"/>
                <a:cs typeface="Arial"/>
              </a:rPr>
              <a:t> </a:t>
            </a:r>
            <a:r>
              <a:rPr sz="1313" spc="-102" dirty="0">
                <a:solidFill>
                  <a:srgbClr val="231F20"/>
                </a:solidFill>
                <a:latin typeface="Arial"/>
                <a:cs typeface="Arial"/>
              </a:rPr>
              <a:t>911</a:t>
            </a:r>
            <a:r>
              <a:rPr sz="1313" spc="40" dirty="0">
                <a:solidFill>
                  <a:srgbClr val="231F20"/>
                </a:solidFill>
                <a:latin typeface="Arial"/>
                <a:cs typeface="Arial"/>
              </a:rPr>
              <a:t> </a:t>
            </a:r>
            <a:r>
              <a:rPr sz="1313" spc="46" dirty="0">
                <a:solidFill>
                  <a:srgbClr val="231F20"/>
                </a:solidFill>
                <a:latin typeface="Arial"/>
                <a:cs typeface="Arial"/>
              </a:rPr>
              <a:t>operation.</a:t>
            </a:r>
            <a:endParaRPr sz="1313" dirty="0">
              <a:latin typeface="Arial"/>
              <a:cs typeface="Arial"/>
            </a:endParaRPr>
          </a:p>
        </p:txBody>
      </p:sp>
      <p:sp>
        <p:nvSpPr>
          <p:cNvPr id="5" name="object 5"/>
          <p:cNvSpPr txBox="1"/>
          <p:nvPr/>
        </p:nvSpPr>
        <p:spPr>
          <a:xfrm>
            <a:off x="416447" y="2924818"/>
            <a:ext cx="2344204" cy="2141545"/>
          </a:xfrm>
          <a:prstGeom prst="rect">
            <a:avLst/>
          </a:prstGeom>
        </p:spPr>
        <p:txBody>
          <a:bodyPr vert="horz" wrap="square" lIns="0" tIns="13777" rIns="0" bIns="0" rtlCol="0">
            <a:spAutoFit/>
          </a:bodyPr>
          <a:lstStyle/>
          <a:p>
            <a:pPr marL="308174" marR="129795" indent="-208833">
              <a:spcBef>
                <a:spcPts val="109"/>
              </a:spcBef>
              <a:buChar char="•"/>
              <a:tabLst>
                <a:tab pos="308174" algn="l"/>
              </a:tabLst>
            </a:pPr>
            <a:r>
              <a:rPr sz="1313" spc="80" dirty="0">
                <a:solidFill>
                  <a:srgbClr val="231F20"/>
                </a:solidFill>
                <a:latin typeface="Arial"/>
                <a:cs typeface="Arial"/>
              </a:rPr>
              <a:t>988</a:t>
            </a:r>
            <a:r>
              <a:rPr sz="1313" spc="137" dirty="0">
                <a:solidFill>
                  <a:srgbClr val="231F20"/>
                </a:solidFill>
                <a:latin typeface="Arial"/>
                <a:cs typeface="Arial"/>
              </a:rPr>
              <a:t> </a:t>
            </a:r>
            <a:r>
              <a:rPr sz="1313" spc="11" dirty="0">
                <a:solidFill>
                  <a:srgbClr val="231F20"/>
                </a:solidFill>
                <a:latin typeface="Arial"/>
                <a:cs typeface="Arial"/>
              </a:rPr>
              <a:t>surcharge</a:t>
            </a:r>
            <a:r>
              <a:rPr sz="1313" spc="143" dirty="0">
                <a:solidFill>
                  <a:srgbClr val="231F20"/>
                </a:solidFill>
                <a:latin typeface="Arial"/>
                <a:cs typeface="Arial"/>
              </a:rPr>
              <a:t> </a:t>
            </a:r>
            <a:r>
              <a:rPr sz="1313" spc="-11" dirty="0">
                <a:solidFill>
                  <a:srgbClr val="231F20"/>
                </a:solidFill>
                <a:latin typeface="Arial"/>
                <a:cs typeface="Arial"/>
              </a:rPr>
              <a:t>should</a:t>
            </a:r>
            <a:r>
              <a:rPr sz="1313" spc="63" dirty="0">
                <a:solidFill>
                  <a:srgbClr val="231F20"/>
                </a:solidFill>
                <a:latin typeface="Arial"/>
                <a:cs typeface="Arial"/>
              </a:rPr>
              <a:t> be</a:t>
            </a:r>
            <a:r>
              <a:rPr sz="1313" spc="-11" dirty="0">
                <a:solidFill>
                  <a:srgbClr val="231F20"/>
                </a:solidFill>
                <a:latin typeface="Arial"/>
                <a:cs typeface="Arial"/>
              </a:rPr>
              <a:t> </a:t>
            </a:r>
            <a:r>
              <a:rPr sz="1313" spc="69" dirty="0">
                <a:solidFill>
                  <a:srgbClr val="231F20"/>
                </a:solidFill>
                <a:latin typeface="Arial"/>
                <a:cs typeface="Arial"/>
              </a:rPr>
              <a:t>modeled</a:t>
            </a:r>
            <a:r>
              <a:rPr sz="1313" spc="5" dirty="0">
                <a:solidFill>
                  <a:srgbClr val="231F20"/>
                </a:solidFill>
                <a:latin typeface="Arial"/>
                <a:cs typeface="Arial"/>
              </a:rPr>
              <a:t> </a:t>
            </a:r>
            <a:r>
              <a:rPr sz="1313" spc="86" dirty="0">
                <a:solidFill>
                  <a:srgbClr val="231F20"/>
                </a:solidFill>
                <a:latin typeface="Arial"/>
                <a:cs typeface="Arial"/>
              </a:rPr>
              <a:t>off</a:t>
            </a:r>
            <a:r>
              <a:rPr sz="1313" dirty="0">
                <a:solidFill>
                  <a:srgbClr val="231F20"/>
                </a:solidFill>
                <a:latin typeface="Arial"/>
                <a:cs typeface="Arial"/>
              </a:rPr>
              <a:t> </a:t>
            </a:r>
            <a:r>
              <a:rPr sz="1313" spc="63" dirty="0">
                <a:solidFill>
                  <a:srgbClr val="231F20"/>
                </a:solidFill>
                <a:latin typeface="Arial"/>
                <a:cs typeface="Arial"/>
              </a:rPr>
              <a:t>the</a:t>
            </a:r>
            <a:r>
              <a:rPr sz="1313" dirty="0">
                <a:solidFill>
                  <a:srgbClr val="231F20"/>
                </a:solidFill>
                <a:latin typeface="Arial"/>
                <a:cs typeface="Arial"/>
              </a:rPr>
              <a:t> </a:t>
            </a:r>
            <a:r>
              <a:rPr sz="1313" spc="-23" dirty="0">
                <a:solidFill>
                  <a:srgbClr val="231F20"/>
                </a:solidFill>
                <a:latin typeface="Arial"/>
                <a:cs typeface="Arial"/>
              </a:rPr>
              <a:t>pre- </a:t>
            </a:r>
            <a:r>
              <a:rPr sz="1313" dirty="0">
                <a:solidFill>
                  <a:srgbClr val="231F20"/>
                </a:solidFill>
                <a:latin typeface="Arial"/>
                <a:cs typeface="Arial"/>
              </a:rPr>
              <a:t>existing</a:t>
            </a:r>
            <a:r>
              <a:rPr sz="1313" spc="217" dirty="0">
                <a:solidFill>
                  <a:srgbClr val="231F20"/>
                </a:solidFill>
                <a:latin typeface="Arial"/>
                <a:cs typeface="Arial"/>
              </a:rPr>
              <a:t> </a:t>
            </a:r>
            <a:r>
              <a:rPr sz="1313" spc="-109" dirty="0">
                <a:solidFill>
                  <a:srgbClr val="231F20"/>
                </a:solidFill>
                <a:latin typeface="Arial"/>
                <a:cs typeface="Arial"/>
              </a:rPr>
              <a:t>911</a:t>
            </a:r>
            <a:r>
              <a:rPr sz="1313" spc="199" dirty="0">
                <a:solidFill>
                  <a:srgbClr val="231F20"/>
                </a:solidFill>
                <a:latin typeface="Arial"/>
                <a:cs typeface="Arial"/>
              </a:rPr>
              <a:t> </a:t>
            </a:r>
            <a:r>
              <a:rPr sz="1313" spc="-11" dirty="0">
                <a:solidFill>
                  <a:srgbClr val="231F20"/>
                </a:solidFill>
                <a:latin typeface="Arial"/>
                <a:cs typeface="Arial"/>
              </a:rPr>
              <a:t>surcharge</a:t>
            </a:r>
            <a:endParaRPr sz="1313" dirty="0">
              <a:latin typeface="Arial"/>
              <a:cs typeface="Arial"/>
            </a:endParaRPr>
          </a:p>
          <a:p>
            <a:pPr marL="641002" marR="232037" lvl="1" indent="-208833">
              <a:spcBef>
                <a:spcPts val="428"/>
              </a:spcBef>
              <a:buChar char="•"/>
              <a:tabLst>
                <a:tab pos="641002" algn="l"/>
              </a:tabLst>
            </a:pPr>
            <a:r>
              <a:rPr sz="1313" spc="-109" dirty="0">
                <a:solidFill>
                  <a:srgbClr val="231F20"/>
                </a:solidFill>
                <a:latin typeface="Arial"/>
                <a:cs typeface="Arial"/>
              </a:rPr>
              <a:t>911</a:t>
            </a:r>
            <a:r>
              <a:rPr sz="1313" spc="5" dirty="0">
                <a:solidFill>
                  <a:srgbClr val="231F20"/>
                </a:solidFill>
                <a:latin typeface="Arial"/>
                <a:cs typeface="Arial"/>
              </a:rPr>
              <a:t> </a:t>
            </a:r>
            <a:r>
              <a:rPr sz="1313" dirty="0">
                <a:solidFill>
                  <a:srgbClr val="231F20"/>
                </a:solidFill>
                <a:latin typeface="Arial"/>
                <a:cs typeface="Arial"/>
              </a:rPr>
              <a:t>is</a:t>
            </a:r>
            <a:r>
              <a:rPr sz="1313" spc="11" dirty="0">
                <a:solidFill>
                  <a:srgbClr val="231F20"/>
                </a:solidFill>
                <a:latin typeface="Arial"/>
                <a:cs typeface="Arial"/>
              </a:rPr>
              <a:t> </a:t>
            </a:r>
            <a:r>
              <a:rPr sz="1313" spc="57" dirty="0">
                <a:solidFill>
                  <a:srgbClr val="231F20"/>
                </a:solidFill>
                <a:latin typeface="Arial"/>
                <a:cs typeface="Arial"/>
              </a:rPr>
              <a:t>currently</a:t>
            </a:r>
            <a:r>
              <a:rPr sz="1313" spc="46" dirty="0">
                <a:solidFill>
                  <a:srgbClr val="231F20"/>
                </a:solidFill>
                <a:latin typeface="Arial"/>
                <a:cs typeface="Arial"/>
              </a:rPr>
              <a:t> </a:t>
            </a:r>
            <a:r>
              <a:rPr sz="1313" spc="-28" dirty="0">
                <a:solidFill>
                  <a:srgbClr val="231F20"/>
                </a:solidFill>
                <a:latin typeface="Arial"/>
                <a:cs typeface="Arial"/>
              </a:rPr>
              <a:t>set </a:t>
            </a:r>
            <a:r>
              <a:rPr sz="1313" dirty="0">
                <a:solidFill>
                  <a:srgbClr val="231F20"/>
                </a:solidFill>
                <a:latin typeface="Arial"/>
                <a:cs typeface="Arial"/>
              </a:rPr>
              <a:t>at</a:t>
            </a:r>
            <a:r>
              <a:rPr sz="1313" spc="46" dirty="0">
                <a:solidFill>
                  <a:srgbClr val="231F20"/>
                </a:solidFill>
                <a:latin typeface="Arial"/>
                <a:cs typeface="Arial"/>
              </a:rPr>
              <a:t> </a:t>
            </a:r>
            <a:r>
              <a:rPr sz="1313" dirty="0">
                <a:solidFill>
                  <a:srgbClr val="231F20"/>
                </a:solidFill>
                <a:latin typeface="Arial"/>
                <a:cs typeface="Arial"/>
              </a:rPr>
              <a:t>$1.50</a:t>
            </a:r>
            <a:r>
              <a:rPr sz="1313" spc="46" dirty="0">
                <a:solidFill>
                  <a:srgbClr val="231F20"/>
                </a:solidFill>
                <a:latin typeface="Arial"/>
                <a:cs typeface="Arial"/>
              </a:rPr>
              <a:t> </a:t>
            </a:r>
            <a:r>
              <a:rPr sz="1313" spc="57" dirty="0">
                <a:solidFill>
                  <a:srgbClr val="231F20"/>
                </a:solidFill>
                <a:latin typeface="Arial"/>
                <a:cs typeface="Arial"/>
              </a:rPr>
              <a:t>per</a:t>
            </a:r>
            <a:r>
              <a:rPr sz="1313" spc="74" dirty="0">
                <a:solidFill>
                  <a:srgbClr val="231F20"/>
                </a:solidFill>
                <a:latin typeface="Arial"/>
                <a:cs typeface="Arial"/>
              </a:rPr>
              <a:t> </a:t>
            </a:r>
            <a:r>
              <a:rPr sz="1313" spc="-11" dirty="0">
                <a:solidFill>
                  <a:srgbClr val="231F20"/>
                </a:solidFill>
                <a:latin typeface="Arial"/>
                <a:cs typeface="Arial"/>
              </a:rPr>
              <a:t>line, </a:t>
            </a:r>
            <a:r>
              <a:rPr sz="1313" spc="57" dirty="0">
                <a:solidFill>
                  <a:srgbClr val="231F20"/>
                </a:solidFill>
                <a:latin typeface="Arial"/>
                <a:cs typeface="Arial"/>
              </a:rPr>
              <a:t>monthly</a:t>
            </a:r>
            <a:endParaRPr sz="1313" dirty="0">
              <a:latin typeface="Arial"/>
              <a:cs typeface="Arial"/>
            </a:endParaRPr>
          </a:p>
          <a:p>
            <a:pPr marL="308174" marR="289321" indent="-208833">
              <a:lnSpc>
                <a:spcPct val="99300"/>
              </a:lnSpc>
              <a:spcBef>
                <a:spcPts val="462"/>
              </a:spcBef>
              <a:buFont typeface="Arial"/>
              <a:buChar char="•"/>
              <a:tabLst>
                <a:tab pos="308174" algn="l"/>
              </a:tabLst>
            </a:pPr>
            <a:r>
              <a:rPr sz="1313" b="1" spc="11" dirty="0">
                <a:solidFill>
                  <a:srgbClr val="231F20"/>
                </a:solidFill>
                <a:latin typeface="Arial"/>
                <a:cs typeface="Arial"/>
              </a:rPr>
              <a:t>Minimal</a:t>
            </a:r>
            <a:r>
              <a:rPr sz="1313" b="1" spc="120" dirty="0">
                <a:solidFill>
                  <a:srgbClr val="231F20"/>
                </a:solidFill>
                <a:latin typeface="Arial"/>
                <a:cs typeface="Arial"/>
              </a:rPr>
              <a:t> </a:t>
            </a:r>
            <a:r>
              <a:rPr sz="1313" b="1" spc="11" dirty="0">
                <a:solidFill>
                  <a:srgbClr val="231F20"/>
                </a:solidFill>
                <a:latin typeface="Arial"/>
                <a:cs typeface="Arial"/>
              </a:rPr>
              <a:t>initial</a:t>
            </a:r>
            <a:r>
              <a:rPr sz="1313" b="1" spc="120" dirty="0">
                <a:solidFill>
                  <a:srgbClr val="231F20"/>
                </a:solidFill>
                <a:latin typeface="Arial"/>
                <a:cs typeface="Arial"/>
              </a:rPr>
              <a:t> </a:t>
            </a:r>
            <a:r>
              <a:rPr sz="1313" b="1" spc="11" dirty="0">
                <a:solidFill>
                  <a:srgbClr val="231F20"/>
                </a:solidFill>
                <a:latin typeface="Arial"/>
                <a:cs typeface="Arial"/>
              </a:rPr>
              <a:t>set-</a:t>
            </a:r>
            <a:r>
              <a:rPr sz="1313" b="1" spc="-28" dirty="0">
                <a:solidFill>
                  <a:srgbClr val="231F20"/>
                </a:solidFill>
                <a:latin typeface="Arial"/>
                <a:cs typeface="Arial"/>
              </a:rPr>
              <a:t>up </a:t>
            </a:r>
            <a:r>
              <a:rPr sz="1313" dirty="0">
                <a:solidFill>
                  <a:srgbClr val="231F20"/>
                </a:solidFill>
                <a:latin typeface="Arial"/>
                <a:cs typeface="Arial"/>
              </a:rPr>
              <a:t>as</a:t>
            </a:r>
            <a:r>
              <a:rPr sz="1313" spc="-34" dirty="0">
                <a:solidFill>
                  <a:srgbClr val="231F20"/>
                </a:solidFill>
                <a:latin typeface="Arial"/>
                <a:cs typeface="Arial"/>
              </a:rPr>
              <a:t> </a:t>
            </a:r>
            <a:r>
              <a:rPr sz="1313" spc="63" dirty="0">
                <a:solidFill>
                  <a:srgbClr val="231F20"/>
                </a:solidFill>
                <a:latin typeface="Arial"/>
                <a:cs typeface="Arial"/>
              </a:rPr>
              <a:t>current</a:t>
            </a:r>
            <a:r>
              <a:rPr sz="1313" spc="-5" dirty="0">
                <a:solidFill>
                  <a:srgbClr val="231F20"/>
                </a:solidFill>
                <a:latin typeface="Arial"/>
                <a:cs typeface="Arial"/>
              </a:rPr>
              <a:t> </a:t>
            </a:r>
            <a:r>
              <a:rPr sz="1313" spc="-11" dirty="0">
                <a:solidFill>
                  <a:srgbClr val="231F20"/>
                </a:solidFill>
                <a:latin typeface="Arial"/>
                <a:cs typeface="Arial"/>
              </a:rPr>
              <a:t>service </a:t>
            </a:r>
            <a:r>
              <a:rPr sz="1313" spc="63" dirty="0">
                <a:solidFill>
                  <a:srgbClr val="231F20"/>
                </a:solidFill>
                <a:latin typeface="Arial"/>
                <a:cs typeface="Arial"/>
              </a:rPr>
              <a:t>provider</a:t>
            </a:r>
            <a:r>
              <a:rPr sz="1313" spc="5" dirty="0">
                <a:solidFill>
                  <a:srgbClr val="231F20"/>
                </a:solidFill>
                <a:latin typeface="Arial"/>
                <a:cs typeface="Arial"/>
              </a:rPr>
              <a:t> </a:t>
            </a:r>
            <a:r>
              <a:rPr sz="1313" spc="-11" dirty="0">
                <a:solidFill>
                  <a:srgbClr val="231F20"/>
                </a:solidFill>
                <a:latin typeface="Arial"/>
                <a:cs typeface="Arial"/>
              </a:rPr>
              <a:t>partnerships </a:t>
            </a:r>
            <a:r>
              <a:rPr sz="1313" dirty="0">
                <a:solidFill>
                  <a:srgbClr val="231F20"/>
                </a:solidFill>
                <a:latin typeface="Arial"/>
                <a:cs typeface="Arial"/>
              </a:rPr>
              <a:t>can</a:t>
            </a:r>
            <a:r>
              <a:rPr sz="1313" spc="63" dirty="0">
                <a:solidFill>
                  <a:srgbClr val="231F20"/>
                </a:solidFill>
                <a:latin typeface="Arial"/>
                <a:cs typeface="Arial"/>
              </a:rPr>
              <a:t> </a:t>
            </a:r>
            <a:r>
              <a:rPr sz="1313" spc="57" dirty="0">
                <a:solidFill>
                  <a:srgbClr val="231F20"/>
                </a:solidFill>
                <a:latin typeface="Arial"/>
                <a:cs typeface="Arial"/>
              </a:rPr>
              <a:t>be</a:t>
            </a:r>
            <a:r>
              <a:rPr sz="1313" spc="69" dirty="0">
                <a:solidFill>
                  <a:srgbClr val="231F20"/>
                </a:solidFill>
                <a:latin typeface="Arial"/>
                <a:cs typeface="Arial"/>
              </a:rPr>
              <a:t> </a:t>
            </a:r>
            <a:r>
              <a:rPr sz="1313" spc="-11" dirty="0">
                <a:solidFill>
                  <a:srgbClr val="231F20"/>
                </a:solidFill>
                <a:latin typeface="Arial"/>
                <a:cs typeface="Arial"/>
              </a:rPr>
              <a:t>leveraged</a:t>
            </a:r>
            <a:endParaRPr sz="1313" dirty="0">
              <a:latin typeface="Arial"/>
              <a:cs typeface="Arial"/>
            </a:endParaRPr>
          </a:p>
        </p:txBody>
      </p:sp>
      <p:sp>
        <p:nvSpPr>
          <p:cNvPr id="6" name="object 6"/>
          <p:cNvSpPr txBox="1"/>
          <p:nvPr/>
        </p:nvSpPr>
        <p:spPr>
          <a:xfrm>
            <a:off x="411815" y="2158784"/>
            <a:ext cx="2353631" cy="534815"/>
          </a:xfrm>
          <a:prstGeom prst="rect">
            <a:avLst/>
          </a:prstGeom>
          <a:solidFill>
            <a:srgbClr val="3B1660"/>
          </a:solidFill>
        </p:spPr>
        <p:txBody>
          <a:bodyPr vert="horz" wrap="square" lIns="0" tIns="148643" rIns="0" bIns="0" rtlCol="0">
            <a:spAutoFit/>
          </a:bodyPr>
          <a:lstStyle/>
          <a:p>
            <a:pPr marL="104417">
              <a:lnSpc>
                <a:spcPts val="1456"/>
              </a:lnSpc>
              <a:spcBef>
                <a:spcPts val="1170"/>
              </a:spcBef>
            </a:pPr>
            <a:r>
              <a:rPr sz="1313" b="1" spc="-23">
                <a:solidFill>
                  <a:srgbClr val="FFFFFF"/>
                </a:solidFill>
                <a:latin typeface="Arial"/>
                <a:cs typeface="Arial"/>
              </a:rPr>
              <a:t>Fund</a:t>
            </a:r>
            <a:endParaRPr sz="1313">
              <a:latin typeface="Arial"/>
              <a:cs typeface="Arial"/>
            </a:endParaRPr>
          </a:p>
          <a:p>
            <a:pPr marL="104417">
              <a:lnSpc>
                <a:spcPts val="1456"/>
              </a:lnSpc>
            </a:pPr>
            <a:r>
              <a:rPr sz="1313" b="1" spc="-11">
                <a:solidFill>
                  <a:srgbClr val="FFFFFF"/>
                </a:solidFill>
                <a:latin typeface="Arial"/>
                <a:cs typeface="Arial"/>
              </a:rPr>
              <a:t>Design</a:t>
            </a:r>
            <a:endParaRPr sz="1313">
              <a:latin typeface="Arial"/>
              <a:cs typeface="Arial"/>
            </a:endParaRPr>
          </a:p>
        </p:txBody>
      </p:sp>
      <p:sp>
        <p:nvSpPr>
          <p:cNvPr id="7" name="object 7"/>
          <p:cNvSpPr/>
          <p:nvPr/>
        </p:nvSpPr>
        <p:spPr>
          <a:xfrm>
            <a:off x="411815" y="2158779"/>
            <a:ext cx="2353631" cy="2971405"/>
          </a:xfrm>
          <a:custGeom>
            <a:avLst/>
            <a:gdLst/>
            <a:ahLst/>
            <a:cxnLst/>
            <a:rect l="l" t="t" r="r" b="b"/>
            <a:pathLst>
              <a:path w="2061210" h="2602229">
                <a:moveTo>
                  <a:pt x="0" y="2601798"/>
                </a:moveTo>
                <a:lnTo>
                  <a:pt x="2060663" y="2601798"/>
                </a:lnTo>
                <a:lnTo>
                  <a:pt x="2060663" y="0"/>
                </a:lnTo>
                <a:lnTo>
                  <a:pt x="0" y="0"/>
                </a:lnTo>
                <a:lnTo>
                  <a:pt x="0" y="2601798"/>
                </a:lnTo>
                <a:close/>
              </a:path>
            </a:pathLst>
          </a:custGeom>
          <a:ln w="8102">
            <a:solidFill>
              <a:srgbClr val="04264E"/>
            </a:solidFill>
          </a:ln>
        </p:spPr>
        <p:txBody>
          <a:bodyPr wrap="square" lIns="0" tIns="0" rIns="0" bIns="0" rtlCol="0"/>
          <a:lstStyle/>
          <a:p>
            <a:endParaRPr sz="1588"/>
          </a:p>
        </p:txBody>
      </p:sp>
      <p:sp>
        <p:nvSpPr>
          <p:cNvPr id="8" name="object 8"/>
          <p:cNvSpPr txBox="1"/>
          <p:nvPr/>
        </p:nvSpPr>
        <p:spPr>
          <a:xfrm>
            <a:off x="3111130" y="2933041"/>
            <a:ext cx="2344204" cy="1681548"/>
          </a:xfrm>
          <a:prstGeom prst="rect">
            <a:avLst/>
          </a:prstGeom>
        </p:spPr>
        <p:txBody>
          <a:bodyPr vert="horz" wrap="square" lIns="0" tIns="13777" rIns="0" bIns="0" rtlCol="0">
            <a:spAutoFit/>
          </a:bodyPr>
          <a:lstStyle/>
          <a:p>
            <a:pPr marL="308899" marR="150099" indent="-208833" algn="just">
              <a:spcBef>
                <a:spcPts val="109"/>
              </a:spcBef>
              <a:buChar char="•"/>
              <a:tabLst>
                <a:tab pos="308899" algn="l"/>
                <a:tab pos="310349" algn="l"/>
              </a:tabLst>
            </a:pPr>
            <a:r>
              <a:rPr sz="1313" dirty="0">
                <a:solidFill>
                  <a:srgbClr val="231F20"/>
                </a:solidFill>
                <a:latin typeface="Arial"/>
                <a:cs typeface="Arial"/>
              </a:rPr>
              <a:t>	Revenue</a:t>
            </a:r>
            <a:r>
              <a:rPr sz="1313" spc="171" dirty="0">
                <a:solidFill>
                  <a:srgbClr val="231F20"/>
                </a:solidFill>
                <a:latin typeface="Arial"/>
                <a:cs typeface="Arial"/>
              </a:rPr>
              <a:t> </a:t>
            </a:r>
            <a:r>
              <a:rPr sz="1313" dirty="0">
                <a:solidFill>
                  <a:srgbClr val="231F20"/>
                </a:solidFill>
                <a:latin typeface="Arial"/>
                <a:cs typeface="Arial"/>
              </a:rPr>
              <a:t>is</a:t>
            </a:r>
            <a:r>
              <a:rPr sz="1313" spc="177" dirty="0">
                <a:solidFill>
                  <a:srgbClr val="231F20"/>
                </a:solidFill>
                <a:latin typeface="Arial"/>
                <a:cs typeface="Arial"/>
              </a:rPr>
              <a:t> </a:t>
            </a:r>
            <a:r>
              <a:rPr sz="1313" dirty="0">
                <a:solidFill>
                  <a:srgbClr val="231F20"/>
                </a:solidFill>
                <a:latin typeface="Arial"/>
                <a:cs typeface="Arial"/>
              </a:rPr>
              <a:t>reserved</a:t>
            </a:r>
            <a:r>
              <a:rPr sz="1313" spc="177" dirty="0">
                <a:solidFill>
                  <a:srgbClr val="231F20"/>
                </a:solidFill>
                <a:latin typeface="Arial"/>
                <a:cs typeface="Arial"/>
              </a:rPr>
              <a:t> </a:t>
            </a:r>
            <a:r>
              <a:rPr sz="1313" spc="-28" dirty="0">
                <a:solidFill>
                  <a:srgbClr val="231F20"/>
                </a:solidFill>
                <a:latin typeface="Arial"/>
                <a:cs typeface="Arial"/>
              </a:rPr>
              <a:t>for </a:t>
            </a:r>
            <a:r>
              <a:rPr sz="1313" spc="80" dirty="0">
                <a:solidFill>
                  <a:srgbClr val="231F20"/>
                </a:solidFill>
                <a:latin typeface="Arial"/>
                <a:cs typeface="Arial"/>
              </a:rPr>
              <a:t>988</a:t>
            </a:r>
            <a:r>
              <a:rPr sz="1313" spc="109" dirty="0">
                <a:solidFill>
                  <a:srgbClr val="231F20"/>
                </a:solidFill>
                <a:latin typeface="Arial"/>
                <a:cs typeface="Arial"/>
              </a:rPr>
              <a:t> </a:t>
            </a:r>
            <a:r>
              <a:rPr sz="1313" dirty="0">
                <a:solidFill>
                  <a:srgbClr val="231F20"/>
                </a:solidFill>
                <a:latin typeface="Arial"/>
                <a:cs typeface="Arial"/>
              </a:rPr>
              <a:t>Programs</a:t>
            </a:r>
            <a:r>
              <a:rPr sz="1313" spc="114" dirty="0">
                <a:solidFill>
                  <a:srgbClr val="231F20"/>
                </a:solidFill>
                <a:latin typeface="Arial"/>
                <a:cs typeface="Arial"/>
              </a:rPr>
              <a:t> </a:t>
            </a:r>
            <a:r>
              <a:rPr sz="1313" dirty="0">
                <a:solidFill>
                  <a:srgbClr val="231F20"/>
                </a:solidFill>
                <a:latin typeface="Arial"/>
                <a:cs typeface="Arial"/>
              </a:rPr>
              <a:t>and</a:t>
            </a:r>
            <a:r>
              <a:rPr sz="1313" spc="114" dirty="0">
                <a:solidFill>
                  <a:srgbClr val="231F20"/>
                </a:solidFill>
                <a:latin typeface="Arial"/>
                <a:cs typeface="Arial"/>
              </a:rPr>
              <a:t> </a:t>
            </a:r>
            <a:r>
              <a:rPr sz="1313" spc="46" dirty="0">
                <a:solidFill>
                  <a:srgbClr val="231F20"/>
                </a:solidFill>
                <a:latin typeface="Arial"/>
                <a:cs typeface="Arial"/>
              </a:rPr>
              <a:t>their </a:t>
            </a:r>
            <a:r>
              <a:rPr sz="1313" spc="57" dirty="0">
                <a:solidFill>
                  <a:srgbClr val="231F20"/>
                </a:solidFill>
                <a:latin typeface="Arial"/>
                <a:cs typeface="Arial"/>
              </a:rPr>
              <a:t>operating</a:t>
            </a:r>
            <a:r>
              <a:rPr sz="1313" spc="28" dirty="0">
                <a:solidFill>
                  <a:srgbClr val="231F20"/>
                </a:solidFill>
                <a:latin typeface="Arial"/>
                <a:cs typeface="Arial"/>
              </a:rPr>
              <a:t> </a:t>
            </a:r>
            <a:r>
              <a:rPr sz="1313" spc="-11" dirty="0">
                <a:solidFill>
                  <a:srgbClr val="231F20"/>
                </a:solidFill>
                <a:latin typeface="Arial"/>
                <a:cs typeface="Arial"/>
              </a:rPr>
              <a:t>costs</a:t>
            </a:r>
            <a:endParaRPr sz="1313" dirty="0">
              <a:latin typeface="Arial"/>
              <a:cs typeface="Arial"/>
            </a:endParaRPr>
          </a:p>
          <a:p>
            <a:pPr marL="641727" marR="92090" lvl="1" indent="-208833">
              <a:spcBef>
                <a:spcPts val="428"/>
              </a:spcBef>
              <a:buChar char="•"/>
              <a:tabLst>
                <a:tab pos="641727" algn="l"/>
              </a:tabLst>
            </a:pPr>
            <a:r>
              <a:rPr sz="1313" spc="11" dirty="0">
                <a:solidFill>
                  <a:srgbClr val="231F20"/>
                </a:solidFill>
                <a:latin typeface="Arial"/>
                <a:cs typeface="Arial"/>
              </a:rPr>
              <a:t>Similarly</a:t>
            </a:r>
            <a:r>
              <a:rPr sz="1313" spc="125" dirty="0">
                <a:solidFill>
                  <a:srgbClr val="231F20"/>
                </a:solidFill>
                <a:latin typeface="Arial"/>
                <a:cs typeface="Arial"/>
              </a:rPr>
              <a:t> </a:t>
            </a:r>
            <a:r>
              <a:rPr sz="1313" spc="86" dirty="0">
                <a:solidFill>
                  <a:srgbClr val="231F20"/>
                </a:solidFill>
                <a:latin typeface="Arial"/>
                <a:cs typeface="Arial"/>
              </a:rPr>
              <a:t>to</a:t>
            </a:r>
            <a:r>
              <a:rPr sz="1313" spc="143" dirty="0">
                <a:solidFill>
                  <a:srgbClr val="231F20"/>
                </a:solidFill>
                <a:latin typeface="Arial"/>
                <a:cs typeface="Arial"/>
              </a:rPr>
              <a:t> </a:t>
            </a:r>
            <a:r>
              <a:rPr sz="1313" spc="-23" dirty="0">
                <a:solidFill>
                  <a:srgbClr val="231F20"/>
                </a:solidFill>
                <a:latin typeface="Arial"/>
                <a:cs typeface="Arial"/>
              </a:rPr>
              <a:t>911, </a:t>
            </a:r>
            <a:r>
              <a:rPr sz="1313" spc="63" dirty="0">
                <a:solidFill>
                  <a:srgbClr val="231F20"/>
                </a:solidFill>
                <a:latin typeface="Arial"/>
                <a:cs typeface="Arial"/>
              </a:rPr>
              <a:t>funds</a:t>
            </a:r>
            <a:r>
              <a:rPr sz="1313" spc="23" dirty="0">
                <a:solidFill>
                  <a:srgbClr val="231F20"/>
                </a:solidFill>
                <a:latin typeface="Arial"/>
                <a:cs typeface="Arial"/>
              </a:rPr>
              <a:t> </a:t>
            </a:r>
            <a:r>
              <a:rPr sz="1313" dirty="0">
                <a:solidFill>
                  <a:srgbClr val="231F20"/>
                </a:solidFill>
                <a:latin typeface="Arial"/>
                <a:cs typeface="Arial"/>
              </a:rPr>
              <a:t>are</a:t>
            </a:r>
            <a:r>
              <a:rPr sz="1313" spc="23" dirty="0">
                <a:solidFill>
                  <a:srgbClr val="231F20"/>
                </a:solidFill>
                <a:latin typeface="Arial"/>
                <a:cs typeface="Arial"/>
              </a:rPr>
              <a:t> </a:t>
            </a:r>
            <a:r>
              <a:rPr sz="1313" spc="51" dirty="0">
                <a:solidFill>
                  <a:srgbClr val="231F20"/>
                </a:solidFill>
                <a:latin typeface="Arial"/>
                <a:cs typeface="Arial"/>
              </a:rPr>
              <a:t>mandated </a:t>
            </a:r>
            <a:r>
              <a:rPr sz="1313" dirty="0">
                <a:solidFill>
                  <a:srgbClr val="231F20"/>
                </a:solidFill>
                <a:latin typeface="Arial"/>
                <a:cs typeface="Arial"/>
              </a:rPr>
              <a:t>via</a:t>
            </a:r>
            <a:r>
              <a:rPr sz="1313" spc="148" dirty="0">
                <a:solidFill>
                  <a:srgbClr val="231F20"/>
                </a:solidFill>
                <a:latin typeface="Arial"/>
                <a:cs typeface="Arial"/>
              </a:rPr>
              <a:t> </a:t>
            </a:r>
            <a:r>
              <a:rPr sz="1313" dirty="0">
                <a:solidFill>
                  <a:srgbClr val="231F20"/>
                </a:solidFill>
                <a:latin typeface="Arial"/>
                <a:cs typeface="Arial"/>
              </a:rPr>
              <a:t>state</a:t>
            </a:r>
            <a:r>
              <a:rPr sz="1313" spc="148" dirty="0">
                <a:solidFill>
                  <a:srgbClr val="231F20"/>
                </a:solidFill>
                <a:latin typeface="Arial"/>
                <a:cs typeface="Arial"/>
              </a:rPr>
              <a:t> </a:t>
            </a:r>
            <a:r>
              <a:rPr sz="1313" spc="46" dirty="0">
                <a:solidFill>
                  <a:srgbClr val="231F20"/>
                </a:solidFill>
                <a:latin typeface="Arial"/>
                <a:cs typeface="Arial"/>
              </a:rPr>
              <a:t>legislation </a:t>
            </a:r>
            <a:r>
              <a:rPr sz="1313" dirty="0">
                <a:solidFill>
                  <a:srgbClr val="231F20"/>
                </a:solidFill>
                <a:latin typeface="Arial"/>
                <a:cs typeface="Arial"/>
              </a:rPr>
              <a:t>and</a:t>
            </a:r>
            <a:r>
              <a:rPr sz="1313" spc="63" dirty="0">
                <a:solidFill>
                  <a:srgbClr val="231F20"/>
                </a:solidFill>
                <a:latin typeface="Arial"/>
                <a:cs typeface="Arial"/>
              </a:rPr>
              <a:t> </a:t>
            </a:r>
            <a:r>
              <a:rPr sz="1313" spc="69" dirty="0">
                <a:solidFill>
                  <a:srgbClr val="231F20"/>
                </a:solidFill>
                <a:latin typeface="Arial"/>
                <a:cs typeface="Arial"/>
              </a:rPr>
              <a:t>pooled</a:t>
            </a:r>
            <a:r>
              <a:rPr sz="1313" spc="97" dirty="0">
                <a:solidFill>
                  <a:srgbClr val="231F20"/>
                </a:solidFill>
                <a:latin typeface="Arial"/>
                <a:cs typeface="Arial"/>
              </a:rPr>
              <a:t> </a:t>
            </a:r>
            <a:r>
              <a:rPr sz="1313" spc="46" dirty="0">
                <a:solidFill>
                  <a:srgbClr val="231F20"/>
                </a:solidFill>
                <a:latin typeface="Arial"/>
                <a:cs typeface="Arial"/>
              </a:rPr>
              <a:t>into </a:t>
            </a:r>
            <a:r>
              <a:rPr sz="1313" spc="57" dirty="0">
                <a:solidFill>
                  <a:srgbClr val="231F20"/>
                </a:solidFill>
                <a:latin typeface="Arial"/>
                <a:cs typeface="Arial"/>
              </a:rPr>
              <a:t>trust</a:t>
            </a:r>
            <a:r>
              <a:rPr sz="1313" dirty="0">
                <a:solidFill>
                  <a:srgbClr val="231F20"/>
                </a:solidFill>
                <a:latin typeface="Arial"/>
                <a:cs typeface="Arial"/>
              </a:rPr>
              <a:t> </a:t>
            </a:r>
            <a:r>
              <a:rPr sz="1313" spc="51" dirty="0">
                <a:solidFill>
                  <a:srgbClr val="231F20"/>
                </a:solidFill>
                <a:latin typeface="Arial"/>
                <a:cs typeface="Arial"/>
              </a:rPr>
              <a:t>fund</a:t>
            </a:r>
            <a:endParaRPr sz="1313" dirty="0">
              <a:latin typeface="Arial"/>
              <a:cs typeface="Arial"/>
            </a:endParaRPr>
          </a:p>
        </p:txBody>
      </p:sp>
      <p:sp>
        <p:nvSpPr>
          <p:cNvPr id="9" name="object 9"/>
          <p:cNvSpPr txBox="1"/>
          <p:nvPr/>
        </p:nvSpPr>
        <p:spPr>
          <a:xfrm>
            <a:off x="3106498" y="2158769"/>
            <a:ext cx="2353631" cy="514270"/>
          </a:xfrm>
          <a:prstGeom prst="rect">
            <a:avLst/>
          </a:prstGeom>
          <a:solidFill>
            <a:srgbClr val="6A3494"/>
          </a:solidFill>
        </p:spPr>
        <p:txBody>
          <a:bodyPr vert="horz" wrap="square" lIns="0" tIns="179096" rIns="0" bIns="0" rtlCol="0">
            <a:spAutoFit/>
          </a:bodyPr>
          <a:lstStyle/>
          <a:p>
            <a:pPr marL="105141" marR="1518392">
              <a:lnSpc>
                <a:spcPts val="1336"/>
              </a:lnSpc>
              <a:spcBef>
                <a:spcPts val="1410"/>
              </a:spcBef>
            </a:pPr>
            <a:r>
              <a:rPr sz="1313" b="1" spc="-11">
                <a:solidFill>
                  <a:srgbClr val="FFFFFF"/>
                </a:solidFill>
                <a:latin typeface="Arial"/>
                <a:cs typeface="Arial"/>
              </a:rPr>
              <a:t>Program Support</a:t>
            </a:r>
            <a:endParaRPr sz="1313">
              <a:latin typeface="Arial"/>
              <a:cs typeface="Arial"/>
            </a:endParaRPr>
          </a:p>
        </p:txBody>
      </p:sp>
      <p:sp>
        <p:nvSpPr>
          <p:cNvPr id="10" name="object 10"/>
          <p:cNvSpPr/>
          <p:nvPr/>
        </p:nvSpPr>
        <p:spPr>
          <a:xfrm>
            <a:off x="3106498" y="2166536"/>
            <a:ext cx="2353631" cy="2971405"/>
          </a:xfrm>
          <a:custGeom>
            <a:avLst/>
            <a:gdLst/>
            <a:ahLst/>
            <a:cxnLst/>
            <a:rect l="l" t="t" r="r" b="b"/>
            <a:pathLst>
              <a:path w="2061210" h="2602229">
                <a:moveTo>
                  <a:pt x="0" y="2601810"/>
                </a:moveTo>
                <a:lnTo>
                  <a:pt x="2060663" y="2601810"/>
                </a:lnTo>
                <a:lnTo>
                  <a:pt x="2060663" y="0"/>
                </a:lnTo>
                <a:lnTo>
                  <a:pt x="0" y="0"/>
                </a:lnTo>
                <a:lnTo>
                  <a:pt x="0" y="2601810"/>
                </a:lnTo>
                <a:close/>
              </a:path>
            </a:pathLst>
          </a:custGeom>
          <a:ln w="8102">
            <a:solidFill>
              <a:srgbClr val="04264E"/>
            </a:solidFill>
          </a:ln>
        </p:spPr>
        <p:txBody>
          <a:bodyPr wrap="square" lIns="0" tIns="0" rIns="0" bIns="0" rtlCol="0"/>
          <a:lstStyle/>
          <a:p>
            <a:endParaRPr sz="1588"/>
          </a:p>
        </p:txBody>
      </p:sp>
      <p:sp>
        <p:nvSpPr>
          <p:cNvPr id="11" name="object 11"/>
          <p:cNvSpPr txBox="1"/>
          <p:nvPr/>
        </p:nvSpPr>
        <p:spPr>
          <a:xfrm>
            <a:off x="5806958" y="2941041"/>
            <a:ext cx="2342755" cy="1634125"/>
          </a:xfrm>
          <a:prstGeom prst="rect">
            <a:avLst/>
          </a:prstGeom>
        </p:spPr>
        <p:txBody>
          <a:bodyPr vert="horz" wrap="square" lIns="0" tIns="14501" rIns="0" bIns="0" rtlCol="0">
            <a:spAutoFit/>
          </a:bodyPr>
          <a:lstStyle/>
          <a:p>
            <a:pPr marL="308899" marR="155900" indent="-208833">
              <a:spcBef>
                <a:spcPts val="114"/>
              </a:spcBef>
              <a:buChar char="•"/>
              <a:tabLst>
                <a:tab pos="308899" algn="l"/>
              </a:tabLst>
            </a:pPr>
            <a:r>
              <a:rPr sz="1313" dirty="0">
                <a:solidFill>
                  <a:srgbClr val="231F20"/>
                </a:solidFill>
                <a:latin typeface="Arial"/>
                <a:cs typeface="Arial"/>
              </a:rPr>
              <a:t>When</a:t>
            </a:r>
            <a:r>
              <a:rPr sz="1313" spc="211" dirty="0">
                <a:solidFill>
                  <a:srgbClr val="231F20"/>
                </a:solidFill>
                <a:latin typeface="Arial"/>
                <a:cs typeface="Arial"/>
              </a:rPr>
              <a:t> </a:t>
            </a:r>
            <a:r>
              <a:rPr sz="1313" dirty="0">
                <a:solidFill>
                  <a:srgbClr val="231F20"/>
                </a:solidFill>
                <a:latin typeface="Arial"/>
                <a:cs typeface="Arial"/>
              </a:rPr>
              <a:t>surveyed,</a:t>
            </a:r>
            <a:r>
              <a:rPr sz="1313" spc="217" dirty="0">
                <a:solidFill>
                  <a:srgbClr val="231F20"/>
                </a:solidFill>
                <a:latin typeface="Arial"/>
                <a:cs typeface="Arial"/>
              </a:rPr>
              <a:t> </a:t>
            </a:r>
            <a:r>
              <a:rPr sz="1313" b="1" dirty="0">
                <a:solidFill>
                  <a:srgbClr val="231F20"/>
                </a:solidFill>
                <a:latin typeface="Arial"/>
                <a:cs typeface="Arial"/>
              </a:rPr>
              <a:t>78%</a:t>
            </a:r>
            <a:r>
              <a:rPr sz="1313" b="1" spc="40" dirty="0">
                <a:solidFill>
                  <a:srgbClr val="231F20"/>
                </a:solidFill>
                <a:latin typeface="Arial"/>
                <a:cs typeface="Arial"/>
              </a:rPr>
              <a:t> </a:t>
            </a:r>
            <a:r>
              <a:rPr sz="1313" spc="40" dirty="0">
                <a:solidFill>
                  <a:srgbClr val="231F20"/>
                </a:solidFill>
                <a:latin typeface="Arial"/>
                <a:cs typeface="Arial"/>
              </a:rPr>
              <a:t>of </a:t>
            </a:r>
            <a:r>
              <a:rPr sz="1313" spc="11" dirty="0">
                <a:solidFill>
                  <a:srgbClr val="231F20"/>
                </a:solidFill>
                <a:latin typeface="Arial"/>
                <a:cs typeface="Arial"/>
              </a:rPr>
              <a:t>Americans</a:t>
            </a:r>
            <a:r>
              <a:rPr sz="1313" spc="143" dirty="0">
                <a:solidFill>
                  <a:srgbClr val="231F20"/>
                </a:solidFill>
                <a:latin typeface="Arial"/>
                <a:cs typeface="Arial"/>
              </a:rPr>
              <a:t> </a:t>
            </a:r>
            <a:r>
              <a:rPr sz="1313" spc="11" dirty="0">
                <a:solidFill>
                  <a:srgbClr val="231F20"/>
                </a:solidFill>
                <a:latin typeface="Arial"/>
                <a:cs typeface="Arial"/>
              </a:rPr>
              <a:t>are</a:t>
            </a:r>
            <a:r>
              <a:rPr sz="1313" spc="143" dirty="0">
                <a:solidFill>
                  <a:srgbClr val="231F20"/>
                </a:solidFill>
                <a:latin typeface="Arial"/>
                <a:cs typeface="Arial"/>
              </a:rPr>
              <a:t> </a:t>
            </a:r>
            <a:r>
              <a:rPr sz="1313" b="1" spc="-11" dirty="0">
                <a:solidFill>
                  <a:srgbClr val="231F20"/>
                </a:solidFill>
                <a:latin typeface="Arial"/>
                <a:cs typeface="Arial"/>
              </a:rPr>
              <a:t>willing</a:t>
            </a:r>
            <a:r>
              <a:rPr sz="1313" b="1" spc="86" dirty="0">
                <a:solidFill>
                  <a:srgbClr val="231F20"/>
                </a:solidFill>
                <a:latin typeface="Arial"/>
                <a:cs typeface="Arial"/>
              </a:rPr>
              <a:t> </a:t>
            </a:r>
            <a:r>
              <a:rPr sz="1313" spc="86" dirty="0">
                <a:solidFill>
                  <a:srgbClr val="231F20"/>
                </a:solidFill>
                <a:latin typeface="Arial"/>
                <a:cs typeface="Arial"/>
              </a:rPr>
              <a:t>to</a:t>
            </a:r>
            <a:r>
              <a:rPr sz="1313" spc="11" dirty="0">
                <a:solidFill>
                  <a:srgbClr val="231F20"/>
                </a:solidFill>
                <a:latin typeface="Arial"/>
                <a:cs typeface="Arial"/>
              </a:rPr>
              <a:t> </a:t>
            </a:r>
            <a:r>
              <a:rPr sz="1313" dirty="0">
                <a:solidFill>
                  <a:srgbClr val="231F20"/>
                </a:solidFill>
                <a:latin typeface="Arial"/>
                <a:cs typeface="Arial"/>
              </a:rPr>
              <a:t>pay</a:t>
            </a:r>
            <a:r>
              <a:rPr sz="1313" spc="11" dirty="0">
                <a:solidFill>
                  <a:srgbClr val="231F20"/>
                </a:solidFill>
                <a:latin typeface="Arial"/>
                <a:cs typeface="Arial"/>
              </a:rPr>
              <a:t> </a:t>
            </a:r>
            <a:r>
              <a:rPr sz="1313" spc="69" dirty="0">
                <a:solidFill>
                  <a:srgbClr val="231F20"/>
                </a:solidFill>
                <a:latin typeface="Arial"/>
                <a:cs typeface="Arial"/>
              </a:rPr>
              <a:t>for</a:t>
            </a:r>
            <a:r>
              <a:rPr sz="1313" spc="17" dirty="0">
                <a:solidFill>
                  <a:srgbClr val="231F20"/>
                </a:solidFill>
                <a:latin typeface="Arial"/>
                <a:cs typeface="Arial"/>
              </a:rPr>
              <a:t> </a:t>
            </a:r>
            <a:r>
              <a:rPr sz="1313" dirty="0">
                <a:solidFill>
                  <a:srgbClr val="231F20"/>
                </a:solidFill>
                <a:latin typeface="Arial"/>
                <a:cs typeface="Arial"/>
              </a:rPr>
              <a:t>a</a:t>
            </a:r>
            <a:r>
              <a:rPr sz="1313" spc="11" dirty="0">
                <a:solidFill>
                  <a:srgbClr val="231F20"/>
                </a:solidFill>
                <a:latin typeface="Arial"/>
                <a:cs typeface="Arial"/>
              </a:rPr>
              <a:t> </a:t>
            </a:r>
            <a:r>
              <a:rPr sz="1313" spc="-11" dirty="0">
                <a:solidFill>
                  <a:srgbClr val="231F20"/>
                </a:solidFill>
                <a:latin typeface="Arial"/>
                <a:cs typeface="Arial"/>
              </a:rPr>
              <a:t>surcharge </a:t>
            </a:r>
            <a:r>
              <a:rPr sz="1313" spc="69" dirty="0">
                <a:solidFill>
                  <a:srgbClr val="231F20"/>
                </a:solidFill>
                <a:latin typeface="Arial"/>
                <a:cs typeface="Arial"/>
              </a:rPr>
              <a:t>on</a:t>
            </a:r>
            <a:r>
              <a:rPr sz="1313" dirty="0">
                <a:solidFill>
                  <a:srgbClr val="231F20"/>
                </a:solidFill>
                <a:latin typeface="Arial"/>
                <a:cs typeface="Arial"/>
              </a:rPr>
              <a:t> </a:t>
            </a:r>
            <a:r>
              <a:rPr sz="1313" spc="57" dirty="0">
                <a:solidFill>
                  <a:srgbClr val="231F20"/>
                </a:solidFill>
                <a:latin typeface="Arial"/>
                <a:cs typeface="Arial"/>
              </a:rPr>
              <a:t>their</a:t>
            </a:r>
            <a:r>
              <a:rPr sz="1313" spc="11" dirty="0">
                <a:solidFill>
                  <a:srgbClr val="231F20"/>
                </a:solidFill>
                <a:latin typeface="Arial"/>
                <a:cs typeface="Arial"/>
              </a:rPr>
              <a:t> </a:t>
            </a:r>
            <a:r>
              <a:rPr sz="1313" spc="69" dirty="0">
                <a:solidFill>
                  <a:srgbClr val="231F20"/>
                </a:solidFill>
                <a:latin typeface="Arial"/>
                <a:cs typeface="Arial"/>
              </a:rPr>
              <a:t>monthly</a:t>
            </a:r>
            <a:r>
              <a:rPr sz="1313" spc="23" dirty="0">
                <a:solidFill>
                  <a:srgbClr val="231F20"/>
                </a:solidFill>
                <a:latin typeface="Arial"/>
                <a:cs typeface="Arial"/>
              </a:rPr>
              <a:t> </a:t>
            </a:r>
            <a:r>
              <a:rPr sz="1313" spc="46" dirty="0">
                <a:solidFill>
                  <a:srgbClr val="231F20"/>
                </a:solidFill>
                <a:latin typeface="Arial"/>
                <a:cs typeface="Arial"/>
              </a:rPr>
              <a:t>phone </a:t>
            </a:r>
            <a:r>
              <a:rPr sz="1313" spc="74" dirty="0">
                <a:solidFill>
                  <a:srgbClr val="231F20"/>
                </a:solidFill>
                <a:latin typeface="Arial"/>
                <a:cs typeface="Arial"/>
              </a:rPr>
              <a:t>bill</a:t>
            </a:r>
            <a:r>
              <a:rPr sz="1313" spc="-17" dirty="0">
                <a:solidFill>
                  <a:srgbClr val="231F20"/>
                </a:solidFill>
                <a:latin typeface="Arial"/>
                <a:cs typeface="Arial"/>
              </a:rPr>
              <a:t> </a:t>
            </a:r>
            <a:r>
              <a:rPr sz="1313" spc="74" dirty="0">
                <a:solidFill>
                  <a:srgbClr val="231F20"/>
                </a:solidFill>
                <a:latin typeface="Arial"/>
                <a:cs typeface="Arial"/>
              </a:rPr>
              <a:t>for</a:t>
            </a:r>
            <a:r>
              <a:rPr sz="1313" dirty="0">
                <a:solidFill>
                  <a:srgbClr val="231F20"/>
                </a:solidFill>
                <a:latin typeface="Arial"/>
                <a:cs typeface="Arial"/>
              </a:rPr>
              <a:t> </a:t>
            </a:r>
            <a:r>
              <a:rPr sz="1313" b="1" spc="137" dirty="0">
                <a:solidFill>
                  <a:srgbClr val="231F20"/>
                </a:solidFill>
                <a:latin typeface="Arial"/>
                <a:cs typeface="Arial"/>
              </a:rPr>
              <a:t>988</a:t>
            </a:r>
            <a:r>
              <a:rPr sz="1313" b="1" spc="-5" dirty="0">
                <a:solidFill>
                  <a:srgbClr val="231F20"/>
                </a:solidFill>
                <a:latin typeface="Arial"/>
                <a:cs typeface="Arial"/>
              </a:rPr>
              <a:t> </a:t>
            </a:r>
            <a:r>
              <a:rPr sz="1313" spc="34" dirty="0">
                <a:solidFill>
                  <a:srgbClr val="231F20"/>
                </a:solidFill>
                <a:latin typeface="Arial"/>
                <a:cs typeface="Arial"/>
              </a:rPr>
              <a:t>after </a:t>
            </a:r>
            <a:r>
              <a:rPr sz="1313" spc="11" dirty="0">
                <a:solidFill>
                  <a:srgbClr val="231F20"/>
                </a:solidFill>
                <a:latin typeface="Arial"/>
                <a:cs typeface="Arial"/>
              </a:rPr>
              <a:t>learning</a:t>
            </a:r>
            <a:r>
              <a:rPr sz="1313" spc="154" dirty="0">
                <a:solidFill>
                  <a:srgbClr val="231F20"/>
                </a:solidFill>
                <a:latin typeface="Arial"/>
                <a:cs typeface="Arial"/>
              </a:rPr>
              <a:t> </a:t>
            </a:r>
            <a:r>
              <a:rPr sz="1313" spc="69" dirty="0">
                <a:solidFill>
                  <a:srgbClr val="231F20"/>
                </a:solidFill>
                <a:latin typeface="Arial"/>
                <a:cs typeface="Arial"/>
              </a:rPr>
              <a:t>on</a:t>
            </a:r>
            <a:r>
              <a:rPr sz="1313" spc="154" dirty="0">
                <a:solidFill>
                  <a:srgbClr val="231F20"/>
                </a:solidFill>
                <a:latin typeface="Arial"/>
                <a:cs typeface="Arial"/>
              </a:rPr>
              <a:t> </a:t>
            </a:r>
            <a:r>
              <a:rPr sz="1313" spc="-11" dirty="0">
                <a:solidFill>
                  <a:srgbClr val="231F20"/>
                </a:solidFill>
                <a:latin typeface="Arial"/>
                <a:cs typeface="Arial"/>
              </a:rPr>
              <a:t>average</a:t>
            </a:r>
            <a:endParaRPr sz="1313" dirty="0">
              <a:latin typeface="Arial"/>
              <a:cs typeface="Arial"/>
            </a:endParaRPr>
          </a:p>
          <a:p>
            <a:pPr marL="308899">
              <a:lnSpc>
                <a:spcPts val="1558"/>
              </a:lnSpc>
            </a:pPr>
            <a:r>
              <a:rPr sz="1313" dirty="0">
                <a:solidFill>
                  <a:srgbClr val="231F20"/>
                </a:solidFill>
                <a:latin typeface="Arial"/>
                <a:cs typeface="Arial"/>
              </a:rPr>
              <a:t>$1.00</a:t>
            </a:r>
            <a:r>
              <a:rPr sz="1313" spc="63" dirty="0">
                <a:solidFill>
                  <a:srgbClr val="231F20"/>
                </a:solidFill>
                <a:latin typeface="Arial"/>
                <a:cs typeface="Arial"/>
              </a:rPr>
              <a:t> per</a:t>
            </a:r>
            <a:r>
              <a:rPr sz="1313" spc="74" dirty="0">
                <a:solidFill>
                  <a:srgbClr val="231F20"/>
                </a:solidFill>
                <a:latin typeface="Arial"/>
                <a:cs typeface="Arial"/>
              </a:rPr>
              <a:t> </a:t>
            </a:r>
            <a:r>
              <a:rPr sz="1313" spc="80" dirty="0">
                <a:solidFill>
                  <a:srgbClr val="231F20"/>
                </a:solidFill>
                <a:latin typeface="Arial"/>
                <a:cs typeface="Arial"/>
              </a:rPr>
              <a:t>month</a:t>
            </a:r>
            <a:r>
              <a:rPr sz="1313" spc="114" dirty="0">
                <a:solidFill>
                  <a:srgbClr val="231F20"/>
                </a:solidFill>
                <a:latin typeface="Arial"/>
                <a:cs typeface="Arial"/>
              </a:rPr>
              <a:t> </a:t>
            </a:r>
            <a:r>
              <a:rPr sz="1313" spc="-23" dirty="0">
                <a:solidFill>
                  <a:srgbClr val="231F20"/>
                </a:solidFill>
                <a:latin typeface="Arial"/>
                <a:cs typeface="Arial"/>
              </a:rPr>
              <a:t>goes</a:t>
            </a:r>
            <a:endParaRPr sz="1313" dirty="0">
              <a:latin typeface="Arial"/>
              <a:cs typeface="Arial"/>
            </a:endParaRPr>
          </a:p>
          <a:p>
            <a:pPr marL="308899"/>
            <a:r>
              <a:rPr sz="1313" spc="92" dirty="0">
                <a:solidFill>
                  <a:srgbClr val="231F20"/>
                </a:solidFill>
                <a:latin typeface="Arial"/>
                <a:cs typeface="Arial"/>
              </a:rPr>
              <a:t>to</a:t>
            </a:r>
            <a:r>
              <a:rPr sz="1313" spc="-23" dirty="0">
                <a:solidFill>
                  <a:srgbClr val="231F20"/>
                </a:solidFill>
                <a:latin typeface="Arial"/>
                <a:cs typeface="Arial"/>
              </a:rPr>
              <a:t> </a:t>
            </a:r>
            <a:r>
              <a:rPr sz="1313" spc="-28" dirty="0">
                <a:solidFill>
                  <a:srgbClr val="231F20"/>
                </a:solidFill>
                <a:latin typeface="Arial"/>
                <a:cs typeface="Arial"/>
              </a:rPr>
              <a:t>911</a:t>
            </a:r>
            <a:endParaRPr sz="1313" dirty="0">
              <a:latin typeface="Arial"/>
              <a:cs typeface="Arial"/>
            </a:endParaRPr>
          </a:p>
        </p:txBody>
      </p:sp>
      <p:sp>
        <p:nvSpPr>
          <p:cNvPr id="12" name="object 12"/>
          <p:cNvSpPr txBox="1"/>
          <p:nvPr/>
        </p:nvSpPr>
        <p:spPr>
          <a:xfrm>
            <a:off x="5802331" y="2176519"/>
            <a:ext cx="2352179" cy="534815"/>
          </a:xfrm>
          <a:prstGeom prst="rect">
            <a:avLst/>
          </a:prstGeom>
          <a:solidFill>
            <a:srgbClr val="7B4D9F"/>
          </a:solidFill>
        </p:spPr>
        <p:txBody>
          <a:bodyPr vert="horz" wrap="square" lIns="0" tIns="148643" rIns="0" bIns="0" rtlCol="0">
            <a:spAutoFit/>
          </a:bodyPr>
          <a:lstStyle/>
          <a:p>
            <a:pPr marL="105141">
              <a:lnSpc>
                <a:spcPts val="1456"/>
              </a:lnSpc>
              <a:spcBef>
                <a:spcPts val="1170"/>
              </a:spcBef>
            </a:pPr>
            <a:r>
              <a:rPr sz="1313" b="1">
                <a:solidFill>
                  <a:srgbClr val="FFFFFF"/>
                </a:solidFill>
                <a:latin typeface="Arial"/>
                <a:cs typeface="Arial"/>
              </a:rPr>
              <a:t>Existing</a:t>
            </a:r>
            <a:r>
              <a:rPr sz="1313" b="1" spc="5">
                <a:solidFill>
                  <a:srgbClr val="FFFFFF"/>
                </a:solidFill>
                <a:latin typeface="Arial"/>
                <a:cs typeface="Arial"/>
              </a:rPr>
              <a:t> </a:t>
            </a:r>
            <a:r>
              <a:rPr sz="1313" b="1" spc="-11">
                <a:solidFill>
                  <a:srgbClr val="FFFFFF"/>
                </a:solidFill>
                <a:latin typeface="Arial"/>
                <a:cs typeface="Arial"/>
              </a:rPr>
              <a:t>Public</a:t>
            </a:r>
            <a:endParaRPr sz="1313">
              <a:latin typeface="Arial"/>
              <a:cs typeface="Arial"/>
            </a:endParaRPr>
          </a:p>
          <a:p>
            <a:pPr marL="105141">
              <a:lnSpc>
                <a:spcPts val="1456"/>
              </a:lnSpc>
            </a:pPr>
            <a:r>
              <a:rPr sz="1313" b="1">
                <a:solidFill>
                  <a:srgbClr val="FFFFFF"/>
                </a:solidFill>
                <a:latin typeface="Arial"/>
                <a:cs typeface="Arial"/>
              </a:rPr>
              <a:t>Buy-</a:t>
            </a:r>
            <a:r>
              <a:rPr sz="1313" b="1" spc="-28">
                <a:solidFill>
                  <a:srgbClr val="FFFFFF"/>
                </a:solidFill>
                <a:latin typeface="Arial"/>
                <a:cs typeface="Arial"/>
              </a:rPr>
              <a:t>In</a:t>
            </a:r>
            <a:endParaRPr sz="1313">
              <a:latin typeface="Arial"/>
              <a:cs typeface="Arial"/>
            </a:endParaRPr>
          </a:p>
        </p:txBody>
      </p:sp>
      <p:sp>
        <p:nvSpPr>
          <p:cNvPr id="13" name="object 13"/>
          <p:cNvSpPr/>
          <p:nvPr/>
        </p:nvSpPr>
        <p:spPr>
          <a:xfrm>
            <a:off x="5802331" y="2175412"/>
            <a:ext cx="2352179" cy="2971405"/>
          </a:xfrm>
          <a:custGeom>
            <a:avLst/>
            <a:gdLst/>
            <a:ahLst/>
            <a:cxnLst/>
            <a:rect l="l" t="t" r="r" b="b"/>
            <a:pathLst>
              <a:path w="2059940" h="2602229">
                <a:moveTo>
                  <a:pt x="0" y="2601810"/>
                </a:moveTo>
                <a:lnTo>
                  <a:pt x="2059673" y="2601810"/>
                </a:lnTo>
                <a:lnTo>
                  <a:pt x="2059673" y="0"/>
                </a:lnTo>
                <a:lnTo>
                  <a:pt x="0" y="0"/>
                </a:lnTo>
                <a:lnTo>
                  <a:pt x="0" y="2601810"/>
                </a:lnTo>
                <a:close/>
              </a:path>
            </a:pathLst>
          </a:custGeom>
          <a:ln w="8102">
            <a:solidFill>
              <a:srgbClr val="04264E"/>
            </a:solidFill>
          </a:ln>
        </p:spPr>
        <p:txBody>
          <a:bodyPr wrap="square" lIns="0" tIns="0" rIns="0" bIns="0" rtlCol="0"/>
          <a:lstStyle/>
          <a:p>
            <a:endParaRPr sz="1588"/>
          </a:p>
        </p:txBody>
      </p:sp>
      <p:sp>
        <p:nvSpPr>
          <p:cNvPr id="14" name="object 14"/>
          <p:cNvSpPr txBox="1"/>
          <p:nvPr/>
        </p:nvSpPr>
        <p:spPr>
          <a:xfrm>
            <a:off x="5787994" y="5197289"/>
            <a:ext cx="2370307" cy="408891"/>
          </a:xfrm>
          <a:prstGeom prst="rect">
            <a:avLst/>
          </a:prstGeom>
        </p:spPr>
        <p:txBody>
          <a:bodyPr vert="horz" wrap="square" lIns="0" tIns="13777" rIns="0" bIns="0" rtlCol="0">
            <a:spAutoFit/>
          </a:bodyPr>
          <a:lstStyle/>
          <a:p>
            <a:pPr marL="14502" marR="5801">
              <a:lnSpc>
                <a:spcPct val="102000"/>
              </a:lnSpc>
              <a:spcBef>
                <a:spcPts val="109"/>
              </a:spcBef>
            </a:pPr>
            <a:r>
              <a:rPr sz="857" spc="23" dirty="0">
                <a:solidFill>
                  <a:srgbClr val="231F20"/>
                </a:solidFill>
                <a:latin typeface="Arial"/>
                <a:cs typeface="Arial"/>
              </a:rPr>
              <a:t>Source:</a:t>
            </a:r>
            <a:r>
              <a:rPr sz="857" spc="86" dirty="0">
                <a:solidFill>
                  <a:srgbClr val="231F20"/>
                </a:solidFill>
                <a:latin typeface="Arial"/>
                <a:cs typeface="Arial"/>
              </a:rPr>
              <a:t> </a:t>
            </a:r>
            <a:r>
              <a:rPr sz="857" spc="23" dirty="0">
                <a:solidFill>
                  <a:srgbClr val="231F20"/>
                </a:solidFill>
                <a:latin typeface="Arial"/>
                <a:cs typeface="Arial"/>
              </a:rPr>
              <a:t>National</a:t>
            </a:r>
            <a:r>
              <a:rPr sz="857" spc="109" dirty="0">
                <a:solidFill>
                  <a:srgbClr val="231F20"/>
                </a:solidFill>
                <a:latin typeface="Arial"/>
                <a:cs typeface="Arial"/>
              </a:rPr>
              <a:t> </a:t>
            </a:r>
            <a:r>
              <a:rPr sz="857" spc="23" dirty="0">
                <a:solidFill>
                  <a:srgbClr val="231F20"/>
                </a:solidFill>
                <a:latin typeface="Arial"/>
                <a:cs typeface="Arial"/>
              </a:rPr>
              <a:t>Alliance</a:t>
            </a:r>
            <a:r>
              <a:rPr sz="857" spc="120" dirty="0">
                <a:solidFill>
                  <a:srgbClr val="231F20"/>
                </a:solidFill>
                <a:latin typeface="Arial"/>
                <a:cs typeface="Arial"/>
              </a:rPr>
              <a:t> </a:t>
            </a:r>
            <a:r>
              <a:rPr sz="857" spc="57" dirty="0">
                <a:solidFill>
                  <a:srgbClr val="231F20"/>
                </a:solidFill>
                <a:latin typeface="Arial"/>
                <a:cs typeface="Arial"/>
              </a:rPr>
              <a:t>on</a:t>
            </a:r>
            <a:r>
              <a:rPr sz="857" spc="109" dirty="0">
                <a:solidFill>
                  <a:srgbClr val="231F20"/>
                </a:solidFill>
                <a:latin typeface="Arial"/>
                <a:cs typeface="Arial"/>
              </a:rPr>
              <a:t> </a:t>
            </a:r>
            <a:r>
              <a:rPr sz="857" spc="23" dirty="0">
                <a:solidFill>
                  <a:srgbClr val="231F20"/>
                </a:solidFill>
                <a:latin typeface="Arial"/>
                <a:cs typeface="Arial"/>
              </a:rPr>
              <a:t>Mental</a:t>
            </a:r>
            <a:r>
              <a:rPr sz="857" spc="109" dirty="0">
                <a:solidFill>
                  <a:srgbClr val="231F20"/>
                </a:solidFill>
                <a:latin typeface="Arial"/>
                <a:cs typeface="Arial"/>
              </a:rPr>
              <a:t> </a:t>
            </a:r>
            <a:r>
              <a:rPr sz="857" spc="-11" dirty="0">
                <a:solidFill>
                  <a:srgbClr val="231F20"/>
                </a:solidFill>
                <a:latin typeface="Arial"/>
                <a:cs typeface="Arial"/>
              </a:rPr>
              <a:t>Alliance </a:t>
            </a:r>
            <a:r>
              <a:rPr sz="857" u="sng" spc="23" dirty="0">
                <a:solidFill>
                  <a:srgbClr val="7B4D9F"/>
                </a:solidFill>
                <a:uFill>
                  <a:solidFill>
                    <a:srgbClr val="7B4D9F"/>
                  </a:solidFill>
                </a:uFill>
                <a:latin typeface="Arial"/>
                <a:cs typeface="Arial"/>
              </a:rPr>
              <a:t>Poll</a:t>
            </a:r>
            <a:r>
              <a:rPr sz="857" u="sng" spc="34" dirty="0">
                <a:solidFill>
                  <a:srgbClr val="7B4D9F"/>
                </a:solidFill>
                <a:uFill>
                  <a:solidFill>
                    <a:srgbClr val="7B4D9F"/>
                  </a:solidFill>
                </a:uFill>
                <a:latin typeface="Arial"/>
                <a:cs typeface="Arial"/>
              </a:rPr>
              <a:t> </a:t>
            </a:r>
            <a:r>
              <a:rPr sz="857" u="sng" spc="63" dirty="0">
                <a:solidFill>
                  <a:srgbClr val="7B4D9F"/>
                </a:solidFill>
                <a:uFill>
                  <a:solidFill>
                    <a:srgbClr val="7B4D9F"/>
                  </a:solidFill>
                </a:uFill>
                <a:latin typeface="Arial"/>
                <a:cs typeface="Arial"/>
              </a:rPr>
              <a:t>on</a:t>
            </a:r>
            <a:r>
              <a:rPr sz="857" u="sng" spc="40" dirty="0">
                <a:solidFill>
                  <a:srgbClr val="7B4D9F"/>
                </a:solidFill>
                <a:uFill>
                  <a:solidFill>
                    <a:srgbClr val="7B4D9F"/>
                  </a:solidFill>
                </a:uFill>
                <a:latin typeface="Arial"/>
                <a:cs typeface="Arial"/>
              </a:rPr>
              <a:t> </a:t>
            </a:r>
            <a:r>
              <a:rPr sz="857" u="sng" spc="23" dirty="0">
                <a:solidFill>
                  <a:srgbClr val="7B4D9F"/>
                </a:solidFill>
                <a:uFill>
                  <a:solidFill>
                    <a:srgbClr val="7B4D9F"/>
                  </a:solidFill>
                </a:uFill>
                <a:latin typeface="Arial"/>
                <a:cs typeface="Arial"/>
              </a:rPr>
              <a:t>Public</a:t>
            </a:r>
            <a:r>
              <a:rPr sz="857" u="sng" spc="34" dirty="0">
                <a:solidFill>
                  <a:srgbClr val="7B4D9F"/>
                </a:solidFill>
                <a:uFill>
                  <a:solidFill>
                    <a:srgbClr val="7B4D9F"/>
                  </a:solidFill>
                </a:uFill>
                <a:latin typeface="Arial"/>
                <a:cs typeface="Arial"/>
              </a:rPr>
              <a:t> </a:t>
            </a:r>
            <a:r>
              <a:rPr sz="857" u="sng" spc="23" dirty="0">
                <a:solidFill>
                  <a:srgbClr val="7B4D9F"/>
                </a:solidFill>
                <a:uFill>
                  <a:solidFill>
                    <a:srgbClr val="7B4D9F"/>
                  </a:solidFill>
                </a:uFill>
                <a:latin typeface="Arial"/>
                <a:cs typeface="Arial"/>
              </a:rPr>
              <a:t>Perspectives</a:t>
            </a:r>
            <a:r>
              <a:rPr sz="857" u="sng" spc="28" dirty="0">
                <a:solidFill>
                  <a:srgbClr val="7B4D9F"/>
                </a:solidFill>
                <a:uFill>
                  <a:solidFill>
                    <a:srgbClr val="7B4D9F"/>
                  </a:solidFill>
                </a:uFill>
                <a:latin typeface="Arial"/>
                <a:cs typeface="Arial"/>
              </a:rPr>
              <a:t> </a:t>
            </a:r>
            <a:r>
              <a:rPr sz="857" u="sng" spc="63" dirty="0">
                <a:solidFill>
                  <a:srgbClr val="7B4D9F"/>
                </a:solidFill>
                <a:uFill>
                  <a:solidFill>
                    <a:srgbClr val="7B4D9F"/>
                  </a:solidFill>
                </a:uFill>
                <a:latin typeface="Arial"/>
                <a:cs typeface="Arial"/>
              </a:rPr>
              <a:t>on</a:t>
            </a:r>
            <a:r>
              <a:rPr sz="857" u="sng" spc="34" dirty="0">
                <a:solidFill>
                  <a:srgbClr val="7B4D9F"/>
                </a:solidFill>
                <a:uFill>
                  <a:solidFill>
                    <a:srgbClr val="7B4D9F"/>
                  </a:solidFill>
                </a:uFill>
                <a:latin typeface="Arial"/>
                <a:cs typeface="Arial"/>
              </a:rPr>
              <a:t> </a:t>
            </a:r>
            <a:r>
              <a:rPr sz="857" u="sng" spc="69" dirty="0">
                <a:solidFill>
                  <a:srgbClr val="7B4D9F"/>
                </a:solidFill>
                <a:uFill>
                  <a:solidFill>
                    <a:srgbClr val="7B4D9F"/>
                  </a:solidFill>
                </a:uFill>
                <a:latin typeface="Arial"/>
                <a:cs typeface="Arial"/>
              </a:rPr>
              <a:t>988</a:t>
            </a:r>
            <a:r>
              <a:rPr sz="857" u="sng" spc="40" dirty="0">
                <a:solidFill>
                  <a:srgbClr val="7B4D9F"/>
                </a:solidFill>
                <a:uFill>
                  <a:solidFill>
                    <a:srgbClr val="7B4D9F"/>
                  </a:solidFill>
                </a:uFill>
                <a:latin typeface="Arial"/>
                <a:cs typeface="Arial"/>
              </a:rPr>
              <a:t> </a:t>
            </a:r>
            <a:r>
              <a:rPr sz="857" u="sng" spc="23" dirty="0">
                <a:solidFill>
                  <a:srgbClr val="7B4D9F"/>
                </a:solidFill>
                <a:uFill>
                  <a:solidFill>
                    <a:srgbClr val="7B4D9F"/>
                  </a:solidFill>
                </a:uFill>
                <a:latin typeface="Arial"/>
                <a:cs typeface="Arial"/>
              </a:rPr>
              <a:t>&amp;</a:t>
            </a:r>
            <a:r>
              <a:rPr sz="857" u="sng" spc="40" dirty="0">
                <a:solidFill>
                  <a:srgbClr val="7B4D9F"/>
                </a:solidFill>
                <a:uFill>
                  <a:solidFill>
                    <a:srgbClr val="7B4D9F"/>
                  </a:solidFill>
                </a:uFill>
                <a:latin typeface="Arial"/>
                <a:cs typeface="Arial"/>
              </a:rPr>
              <a:t> </a:t>
            </a:r>
            <a:r>
              <a:rPr sz="857" u="sng" spc="-11" dirty="0">
                <a:solidFill>
                  <a:srgbClr val="7B4D9F"/>
                </a:solidFill>
                <a:uFill>
                  <a:solidFill>
                    <a:srgbClr val="7B4D9F"/>
                  </a:solidFill>
                </a:uFill>
                <a:latin typeface="Arial"/>
                <a:cs typeface="Arial"/>
              </a:rPr>
              <a:t>Crisis</a:t>
            </a:r>
            <a:r>
              <a:rPr sz="857" spc="-11" dirty="0">
                <a:solidFill>
                  <a:srgbClr val="7B4D9F"/>
                </a:solidFill>
                <a:latin typeface="Arial"/>
                <a:cs typeface="Arial"/>
              </a:rPr>
              <a:t> </a:t>
            </a:r>
            <a:r>
              <a:rPr sz="857" u="sng" dirty="0">
                <a:solidFill>
                  <a:srgbClr val="7B4D9F"/>
                </a:solidFill>
                <a:uFill>
                  <a:solidFill>
                    <a:srgbClr val="7B4D9F"/>
                  </a:solidFill>
                </a:uFill>
                <a:latin typeface="Arial"/>
                <a:cs typeface="Arial"/>
              </a:rPr>
              <a:t>Response</a:t>
            </a:r>
            <a:r>
              <a:rPr sz="857" u="sng" spc="183" dirty="0">
                <a:solidFill>
                  <a:srgbClr val="7B4D9F"/>
                </a:solidFill>
                <a:uFill>
                  <a:solidFill>
                    <a:srgbClr val="7B4D9F"/>
                  </a:solidFill>
                </a:uFill>
                <a:latin typeface="Arial"/>
                <a:cs typeface="Arial"/>
              </a:rPr>
              <a:t> </a:t>
            </a:r>
            <a:r>
              <a:rPr sz="857" u="sng" spc="-11" dirty="0">
                <a:solidFill>
                  <a:srgbClr val="7B4D9F"/>
                </a:solidFill>
                <a:uFill>
                  <a:solidFill>
                    <a:srgbClr val="7B4D9F"/>
                  </a:solidFill>
                </a:uFill>
                <a:latin typeface="Arial"/>
                <a:cs typeface="Arial"/>
              </a:rPr>
              <a:t>(2023)</a:t>
            </a:r>
            <a:endParaRPr sz="857" dirty="0">
              <a:latin typeface="Arial"/>
              <a:cs typeface="Arial"/>
            </a:endParaRPr>
          </a:p>
        </p:txBody>
      </p:sp>
      <p:pic>
        <p:nvPicPr>
          <p:cNvPr id="15" name="object 3">
            <a:extLst>
              <a:ext uri="{FF2B5EF4-FFF2-40B4-BE49-F238E27FC236}">
                <a16:creationId xmlns:a16="http://schemas.microsoft.com/office/drawing/2014/main" id="{0AF8D12D-0407-D940-55FB-CE8443A85E7B}"/>
              </a:ext>
            </a:extLst>
          </p:cNvPr>
          <p:cNvPicPr/>
          <p:nvPr/>
        </p:nvPicPr>
        <p:blipFill>
          <a:blip r:embed="rId3" cstate="print"/>
          <a:stretch>
            <a:fillRect/>
          </a:stretch>
        </p:blipFill>
        <p:spPr>
          <a:xfrm>
            <a:off x="6517640" y="6228303"/>
            <a:ext cx="1952693" cy="8122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647006" y="4228886"/>
            <a:ext cx="7990453" cy="1887242"/>
            <a:chOff x="448856" y="5729706"/>
            <a:chExt cx="6997700" cy="1350010"/>
          </a:xfrm>
        </p:grpSpPr>
        <p:pic>
          <p:nvPicPr>
            <p:cNvPr id="3" name="object 3"/>
            <p:cNvPicPr/>
            <p:nvPr/>
          </p:nvPicPr>
          <p:blipFill>
            <a:blip r:embed="rId3" cstate="print"/>
            <a:stretch>
              <a:fillRect/>
            </a:stretch>
          </p:blipFill>
          <p:spPr>
            <a:xfrm>
              <a:off x="448856" y="5729706"/>
              <a:ext cx="6997115" cy="1253299"/>
            </a:xfrm>
            <a:prstGeom prst="rect">
              <a:avLst/>
            </a:prstGeom>
          </p:spPr>
        </p:pic>
        <p:sp>
          <p:nvSpPr>
            <p:cNvPr id="4" name="object 4"/>
            <p:cNvSpPr/>
            <p:nvPr/>
          </p:nvSpPr>
          <p:spPr>
            <a:xfrm>
              <a:off x="465378" y="5746216"/>
              <a:ext cx="6932295" cy="1188720"/>
            </a:xfrm>
            <a:custGeom>
              <a:avLst/>
              <a:gdLst/>
              <a:ahLst/>
              <a:cxnLst/>
              <a:rect l="l" t="t" r="r" b="b"/>
              <a:pathLst>
                <a:path w="6932295" h="1188720">
                  <a:moveTo>
                    <a:pt x="6932028" y="0"/>
                  </a:moveTo>
                  <a:lnTo>
                    <a:pt x="0" y="0"/>
                  </a:lnTo>
                  <a:lnTo>
                    <a:pt x="0" y="1188199"/>
                  </a:lnTo>
                  <a:lnTo>
                    <a:pt x="6932028" y="1188199"/>
                  </a:lnTo>
                  <a:lnTo>
                    <a:pt x="6932028" y="0"/>
                  </a:lnTo>
                  <a:close/>
                </a:path>
              </a:pathLst>
            </a:custGeom>
            <a:solidFill>
              <a:srgbClr val="7B4D9F"/>
            </a:solidFill>
          </p:spPr>
          <p:txBody>
            <a:bodyPr wrap="square" lIns="0" tIns="0" rIns="0" bIns="0" rtlCol="0"/>
            <a:lstStyle/>
            <a:p>
              <a:endParaRPr sz="1588"/>
            </a:p>
          </p:txBody>
        </p:sp>
        <p:pic>
          <p:nvPicPr>
            <p:cNvPr id="5" name="object 5"/>
            <p:cNvPicPr/>
            <p:nvPr/>
          </p:nvPicPr>
          <p:blipFill>
            <a:blip r:embed="rId4" cstate="print"/>
            <a:stretch>
              <a:fillRect/>
            </a:stretch>
          </p:blipFill>
          <p:spPr>
            <a:xfrm>
              <a:off x="5772073" y="7016648"/>
              <a:ext cx="1508899" cy="62763"/>
            </a:xfrm>
            <a:prstGeom prst="rect">
              <a:avLst/>
            </a:prstGeom>
          </p:spPr>
        </p:pic>
      </p:grpSp>
      <p:sp>
        <p:nvSpPr>
          <p:cNvPr id="6" name="object 6">
            <a:extLst>
              <a:ext uri="{C183D7F6-B498-43B3-948B-1728B52AA6E4}">
                <adec:decorative xmlns:adec="http://schemas.microsoft.com/office/drawing/2017/decorative" val="1"/>
              </a:ext>
            </a:extLst>
          </p:cNvPr>
          <p:cNvSpPr txBox="1">
            <a:spLocks noGrp="1"/>
          </p:cNvSpPr>
          <p:nvPr>
            <p:ph type="title"/>
          </p:nvPr>
        </p:nvSpPr>
        <p:spPr>
          <a:xfrm>
            <a:off x="397320" y="1170368"/>
            <a:ext cx="6633816" cy="306299"/>
          </a:xfrm>
          <a:prstGeom prst="rect">
            <a:avLst/>
          </a:prstGeom>
        </p:spPr>
        <p:txBody>
          <a:bodyPr vert="horz" wrap="square" lIns="0" tIns="13777" rIns="0" bIns="0" rtlCol="0" anchor="ctr">
            <a:spAutoFit/>
          </a:bodyPr>
          <a:lstStyle/>
          <a:p>
            <a:pPr marL="14502">
              <a:spcBef>
                <a:spcPts val="109"/>
              </a:spcBef>
            </a:pPr>
            <a:r>
              <a:rPr spc="69" dirty="0"/>
              <a:t>Estimated</a:t>
            </a:r>
            <a:r>
              <a:rPr spc="-206" dirty="0"/>
              <a:t> </a:t>
            </a:r>
            <a:r>
              <a:rPr spc="74" dirty="0"/>
              <a:t>Revenue</a:t>
            </a:r>
            <a:r>
              <a:rPr spc="-206" dirty="0"/>
              <a:t> </a:t>
            </a:r>
            <a:r>
              <a:rPr spc="97" dirty="0"/>
              <a:t>from</a:t>
            </a:r>
            <a:r>
              <a:rPr spc="-199" dirty="0"/>
              <a:t> </a:t>
            </a:r>
            <a:r>
              <a:rPr spc="290" dirty="0"/>
              <a:t>988</a:t>
            </a:r>
            <a:r>
              <a:rPr spc="-206" dirty="0"/>
              <a:t> </a:t>
            </a:r>
            <a:r>
              <a:rPr spc="57" dirty="0"/>
              <a:t>Surcharge</a:t>
            </a:r>
          </a:p>
        </p:txBody>
      </p:sp>
      <p:sp>
        <p:nvSpPr>
          <p:cNvPr id="7" name="object 7">
            <a:extLst>
              <a:ext uri="{C183D7F6-B498-43B3-948B-1728B52AA6E4}">
                <adec:decorative xmlns:adec="http://schemas.microsoft.com/office/drawing/2017/decorative" val="1"/>
              </a:ext>
            </a:extLst>
          </p:cNvPr>
          <p:cNvSpPr txBox="1"/>
          <p:nvPr/>
        </p:nvSpPr>
        <p:spPr>
          <a:xfrm>
            <a:off x="8672212" y="5670328"/>
            <a:ext cx="76134" cy="103952"/>
          </a:xfrm>
          <a:prstGeom prst="rect">
            <a:avLst/>
          </a:prstGeom>
        </p:spPr>
        <p:txBody>
          <a:bodyPr vert="horz" wrap="square" lIns="0" tIns="15952" rIns="0" bIns="0" rtlCol="0">
            <a:spAutoFit/>
          </a:bodyPr>
          <a:lstStyle/>
          <a:p>
            <a:pPr marL="14502">
              <a:spcBef>
                <a:spcPts val="125"/>
              </a:spcBef>
            </a:pPr>
            <a:r>
              <a:rPr sz="571" spc="-57">
                <a:solidFill>
                  <a:srgbClr val="231F20"/>
                </a:solidFill>
                <a:latin typeface="Arial"/>
                <a:cs typeface="Arial"/>
              </a:rPr>
              <a:t>6</a:t>
            </a:r>
            <a:endParaRPr sz="571">
              <a:latin typeface="Arial"/>
              <a:cs typeface="Arial"/>
            </a:endParaRPr>
          </a:p>
        </p:txBody>
      </p:sp>
      <p:grpSp>
        <p:nvGrpSpPr>
          <p:cNvPr id="8" name="object 8" descr="This chart shows Estimated Revenues from 988 surcharge in Minnesota, Pennsylvania, California, Virginia, Washington, Delaware, and Vermont.&#10;"/>
          <p:cNvGrpSpPr/>
          <p:nvPr/>
        </p:nvGrpSpPr>
        <p:grpSpPr>
          <a:xfrm>
            <a:off x="392964" y="1565222"/>
            <a:ext cx="1921479" cy="368344"/>
            <a:chOff x="226377" y="3396983"/>
            <a:chExt cx="1682750" cy="322580"/>
          </a:xfrm>
        </p:grpSpPr>
        <p:pic>
          <p:nvPicPr>
            <p:cNvPr id="9" name="object 9"/>
            <p:cNvPicPr/>
            <p:nvPr/>
          </p:nvPicPr>
          <p:blipFill>
            <a:blip r:embed="rId5" cstate="print"/>
            <a:stretch>
              <a:fillRect/>
            </a:stretch>
          </p:blipFill>
          <p:spPr>
            <a:xfrm>
              <a:off x="226377" y="3396983"/>
              <a:ext cx="896734" cy="318706"/>
            </a:xfrm>
            <a:prstGeom prst="rect">
              <a:avLst/>
            </a:prstGeom>
          </p:spPr>
        </p:pic>
        <p:pic>
          <p:nvPicPr>
            <p:cNvPr id="10" name="object 10"/>
            <p:cNvPicPr/>
            <p:nvPr/>
          </p:nvPicPr>
          <p:blipFill>
            <a:blip r:embed="rId6" cstate="print"/>
            <a:stretch>
              <a:fillRect/>
            </a:stretch>
          </p:blipFill>
          <p:spPr>
            <a:xfrm>
              <a:off x="332270" y="3444595"/>
              <a:ext cx="684949" cy="251650"/>
            </a:xfrm>
            <a:prstGeom prst="rect">
              <a:avLst/>
            </a:prstGeom>
          </p:spPr>
        </p:pic>
        <p:sp>
          <p:nvSpPr>
            <p:cNvPr id="11" name="object 11"/>
            <p:cNvSpPr/>
            <p:nvPr/>
          </p:nvSpPr>
          <p:spPr>
            <a:xfrm>
              <a:off x="242887" y="3413518"/>
              <a:ext cx="833119" cy="257810"/>
            </a:xfrm>
            <a:custGeom>
              <a:avLst/>
              <a:gdLst/>
              <a:ahLst/>
              <a:cxnLst/>
              <a:rect l="l" t="t" r="r" b="b"/>
              <a:pathLst>
                <a:path w="833119" h="257810">
                  <a:moveTo>
                    <a:pt x="789711" y="0"/>
                  </a:moveTo>
                  <a:lnTo>
                    <a:pt x="42913" y="0"/>
                  </a:lnTo>
                  <a:lnTo>
                    <a:pt x="26210" y="3369"/>
                  </a:lnTo>
                  <a:lnTo>
                    <a:pt x="12569" y="12560"/>
                  </a:lnTo>
                  <a:lnTo>
                    <a:pt x="3372" y="26199"/>
                  </a:lnTo>
                  <a:lnTo>
                    <a:pt x="0" y="42913"/>
                  </a:lnTo>
                  <a:lnTo>
                    <a:pt x="0" y="214553"/>
                  </a:lnTo>
                  <a:lnTo>
                    <a:pt x="3372" y="231267"/>
                  </a:lnTo>
                  <a:lnTo>
                    <a:pt x="12569" y="244906"/>
                  </a:lnTo>
                  <a:lnTo>
                    <a:pt x="26210" y="254098"/>
                  </a:lnTo>
                  <a:lnTo>
                    <a:pt x="42913" y="257467"/>
                  </a:lnTo>
                  <a:lnTo>
                    <a:pt x="789711" y="257467"/>
                  </a:lnTo>
                  <a:lnTo>
                    <a:pt x="806424" y="254098"/>
                  </a:lnTo>
                  <a:lnTo>
                    <a:pt x="820064" y="244906"/>
                  </a:lnTo>
                  <a:lnTo>
                    <a:pt x="829255" y="231267"/>
                  </a:lnTo>
                  <a:lnTo>
                    <a:pt x="832624" y="214553"/>
                  </a:lnTo>
                  <a:lnTo>
                    <a:pt x="832624" y="42913"/>
                  </a:lnTo>
                  <a:lnTo>
                    <a:pt x="829255" y="26199"/>
                  </a:lnTo>
                  <a:lnTo>
                    <a:pt x="820064" y="12560"/>
                  </a:lnTo>
                  <a:lnTo>
                    <a:pt x="806424" y="3369"/>
                  </a:lnTo>
                  <a:lnTo>
                    <a:pt x="789711" y="0"/>
                  </a:lnTo>
                  <a:close/>
                </a:path>
              </a:pathLst>
            </a:custGeom>
            <a:solidFill>
              <a:srgbClr val="7B4D9F"/>
            </a:solidFill>
          </p:spPr>
          <p:txBody>
            <a:bodyPr wrap="square" lIns="0" tIns="0" rIns="0" bIns="0" rtlCol="0"/>
            <a:lstStyle/>
            <a:p>
              <a:endParaRPr sz="1588"/>
            </a:p>
          </p:txBody>
        </p:sp>
        <p:pic>
          <p:nvPicPr>
            <p:cNvPr id="12" name="object 12"/>
            <p:cNvPicPr/>
            <p:nvPr/>
          </p:nvPicPr>
          <p:blipFill>
            <a:blip r:embed="rId7" cstate="print"/>
            <a:stretch>
              <a:fillRect/>
            </a:stretch>
          </p:blipFill>
          <p:spPr>
            <a:xfrm>
              <a:off x="1123111" y="3396983"/>
              <a:ext cx="785977" cy="322579"/>
            </a:xfrm>
            <a:prstGeom prst="rect">
              <a:avLst/>
            </a:prstGeom>
          </p:spPr>
        </p:pic>
      </p:grpSp>
      <p:grpSp>
        <p:nvGrpSpPr>
          <p:cNvPr id="13" name="object 13" descr="This chart shows Estimated Revenues from 988 surcharge in Minnesota, Pennsylvania, California, Virginia, Washington, Delaware, and Vermont.&#10;"/>
          <p:cNvGrpSpPr/>
          <p:nvPr/>
        </p:nvGrpSpPr>
        <p:grpSpPr>
          <a:xfrm>
            <a:off x="1435783" y="1584103"/>
            <a:ext cx="823699" cy="323389"/>
            <a:chOff x="1139634" y="3413518"/>
            <a:chExt cx="721360" cy="283210"/>
          </a:xfrm>
        </p:grpSpPr>
        <p:pic>
          <p:nvPicPr>
            <p:cNvPr id="14" name="object 14"/>
            <p:cNvPicPr/>
            <p:nvPr/>
          </p:nvPicPr>
          <p:blipFill>
            <a:blip r:embed="rId8" cstate="print"/>
            <a:stretch>
              <a:fillRect/>
            </a:stretch>
          </p:blipFill>
          <p:spPr>
            <a:xfrm>
              <a:off x="1250391" y="3444595"/>
              <a:ext cx="530479" cy="251650"/>
            </a:xfrm>
            <a:prstGeom prst="rect">
              <a:avLst/>
            </a:prstGeom>
          </p:spPr>
        </p:pic>
        <p:sp>
          <p:nvSpPr>
            <p:cNvPr id="15" name="object 15"/>
            <p:cNvSpPr/>
            <p:nvPr/>
          </p:nvSpPr>
          <p:spPr>
            <a:xfrm>
              <a:off x="1139634" y="3413518"/>
              <a:ext cx="721360" cy="257810"/>
            </a:xfrm>
            <a:custGeom>
              <a:avLst/>
              <a:gdLst/>
              <a:ahLst/>
              <a:cxnLst/>
              <a:rect l="l" t="t" r="r" b="b"/>
              <a:pathLst>
                <a:path w="721360" h="257810">
                  <a:moveTo>
                    <a:pt x="677989" y="0"/>
                  </a:moveTo>
                  <a:lnTo>
                    <a:pt x="42913" y="0"/>
                  </a:lnTo>
                  <a:lnTo>
                    <a:pt x="26199" y="3369"/>
                  </a:lnTo>
                  <a:lnTo>
                    <a:pt x="12560" y="12560"/>
                  </a:lnTo>
                  <a:lnTo>
                    <a:pt x="3369" y="26199"/>
                  </a:lnTo>
                  <a:lnTo>
                    <a:pt x="0" y="42913"/>
                  </a:lnTo>
                  <a:lnTo>
                    <a:pt x="0" y="214553"/>
                  </a:lnTo>
                  <a:lnTo>
                    <a:pt x="3369" y="231267"/>
                  </a:lnTo>
                  <a:lnTo>
                    <a:pt x="12560" y="244906"/>
                  </a:lnTo>
                  <a:lnTo>
                    <a:pt x="26199" y="254098"/>
                  </a:lnTo>
                  <a:lnTo>
                    <a:pt x="42913" y="257467"/>
                  </a:lnTo>
                  <a:lnTo>
                    <a:pt x="677989" y="257467"/>
                  </a:lnTo>
                  <a:lnTo>
                    <a:pt x="694701" y="254098"/>
                  </a:lnTo>
                  <a:lnTo>
                    <a:pt x="708336" y="244906"/>
                  </a:lnTo>
                  <a:lnTo>
                    <a:pt x="717523" y="231267"/>
                  </a:lnTo>
                  <a:lnTo>
                    <a:pt x="720890" y="214553"/>
                  </a:lnTo>
                  <a:lnTo>
                    <a:pt x="720890" y="42913"/>
                  </a:lnTo>
                  <a:lnTo>
                    <a:pt x="717523" y="26199"/>
                  </a:lnTo>
                  <a:lnTo>
                    <a:pt x="708336" y="12560"/>
                  </a:lnTo>
                  <a:lnTo>
                    <a:pt x="694701" y="3369"/>
                  </a:lnTo>
                  <a:lnTo>
                    <a:pt x="677989" y="0"/>
                  </a:lnTo>
                  <a:close/>
                </a:path>
              </a:pathLst>
            </a:custGeom>
            <a:solidFill>
              <a:srgbClr val="7B4D9F"/>
            </a:solidFill>
          </p:spPr>
          <p:txBody>
            <a:bodyPr wrap="square" lIns="0" tIns="0" rIns="0" bIns="0" rtlCol="0"/>
            <a:lstStyle/>
            <a:p>
              <a:endParaRPr sz="1588"/>
            </a:p>
          </p:txBody>
        </p:sp>
      </p:grpSp>
      <p:sp>
        <p:nvSpPr>
          <p:cNvPr id="16" name="object 16" descr="This chart shows Estimated Revenues from 988 surcharge in Minnesota, Pennsylvania, California, Virginia, Washington, Delaware, and Vermont.&#10;">
            <a:extLst>
              <a:ext uri="{C183D7F6-B498-43B3-948B-1728B52AA6E4}">
                <adec:decorative xmlns:adec="http://schemas.microsoft.com/office/drawing/2017/decorative" val="0"/>
              </a:ext>
            </a:extLst>
          </p:cNvPr>
          <p:cNvSpPr txBox="1"/>
          <p:nvPr/>
        </p:nvSpPr>
        <p:spPr>
          <a:xfrm>
            <a:off x="579480" y="1654564"/>
            <a:ext cx="1487152" cy="137625"/>
          </a:xfrm>
          <a:prstGeom prst="rect">
            <a:avLst/>
          </a:prstGeom>
        </p:spPr>
        <p:txBody>
          <a:bodyPr vert="horz" wrap="square" lIns="0" tIns="14501" rIns="0" bIns="0" rtlCol="0">
            <a:spAutoFit/>
          </a:bodyPr>
          <a:lstStyle/>
          <a:p>
            <a:pPr marL="14502">
              <a:spcBef>
                <a:spcPts val="114"/>
              </a:spcBef>
              <a:tabLst>
                <a:tab pos="1063019" algn="l"/>
              </a:tabLst>
            </a:pPr>
            <a:r>
              <a:rPr sz="799" b="1" spc="11">
                <a:solidFill>
                  <a:srgbClr val="FFFFFF"/>
                </a:solidFill>
                <a:latin typeface="Arial"/>
                <a:cs typeface="Arial"/>
              </a:rPr>
              <a:t>State</a:t>
            </a:r>
            <a:r>
              <a:rPr sz="799" b="1" spc="17">
                <a:solidFill>
                  <a:srgbClr val="FFFFFF"/>
                </a:solidFill>
                <a:latin typeface="Arial"/>
                <a:cs typeface="Arial"/>
              </a:rPr>
              <a:t> </a:t>
            </a:r>
            <a:r>
              <a:rPr sz="799" b="1" spc="-23">
                <a:solidFill>
                  <a:srgbClr val="FFFFFF"/>
                </a:solidFill>
                <a:latin typeface="Arial"/>
                <a:cs typeface="Arial"/>
              </a:rPr>
              <a:t>Name</a:t>
            </a:r>
            <a:r>
              <a:rPr sz="799" b="1">
                <a:solidFill>
                  <a:srgbClr val="FFFFFF"/>
                </a:solidFill>
                <a:latin typeface="Arial"/>
                <a:cs typeface="Arial"/>
              </a:rPr>
              <a:t>	</a:t>
            </a:r>
            <a:r>
              <a:rPr sz="799" b="1" spc="92">
                <a:solidFill>
                  <a:srgbClr val="FFFFFF"/>
                </a:solidFill>
                <a:latin typeface="Arial"/>
                <a:cs typeface="Arial"/>
              </a:rPr>
              <a:t>988</a:t>
            </a:r>
            <a:r>
              <a:rPr sz="799" b="1" spc="-69">
                <a:solidFill>
                  <a:srgbClr val="FFFFFF"/>
                </a:solidFill>
                <a:latin typeface="Arial"/>
                <a:cs typeface="Arial"/>
              </a:rPr>
              <a:t> </a:t>
            </a:r>
            <a:r>
              <a:rPr sz="799" b="1" spc="-28">
                <a:solidFill>
                  <a:srgbClr val="FFFFFF"/>
                </a:solidFill>
                <a:latin typeface="Arial"/>
                <a:cs typeface="Arial"/>
              </a:rPr>
              <a:t>Fee</a:t>
            </a:r>
            <a:endParaRPr sz="799">
              <a:latin typeface="Arial"/>
              <a:cs typeface="Arial"/>
            </a:endParaRPr>
          </a:p>
        </p:txBody>
      </p:sp>
      <p:grpSp>
        <p:nvGrpSpPr>
          <p:cNvPr id="17" name="object 17" descr="This chart shows Estimated Revenues from 988 surcharge in Minnesota, Pennsylvania, California, Virginia, Washington, Delaware, and Vermont.&#10;"/>
          <p:cNvGrpSpPr/>
          <p:nvPr/>
        </p:nvGrpSpPr>
        <p:grpSpPr>
          <a:xfrm>
            <a:off x="2343263" y="1558601"/>
            <a:ext cx="873729" cy="409674"/>
            <a:chOff x="1934362" y="3391179"/>
            <a:chExt cx="765175" cy="358775"/>
          </a:xfrm>
        </p:grpSpPr>
        <p:pic>
          <p:nvPicPr>
            <p:cNvPr id="18" name="object 18"/>
            <p:cNvPicPr/>
            <p:nvPr/>
          </p:nvPicPr>
          <p:blipFill>
            <a:blip r:embed="rId9" cstate="print"/>
            <a:stretch>
              <a:fillRect/>
            </a:stretch>
          </p:blipFill>
          <p:spPr>
            <a:xfrm>
              <a:off x="1934362" y="3391179"/>
              <a:ext cx="764616" cy="358495"/>
            </a:xfrm>
            <a:prstGeom prst="rect">
              <a:avLst/>
            </a:prstGeom>
          </p:spPr>
        </p:pic>
        <p:pic>
          <p:nvPicPr>
            <p:cNvPr id="19" name="object 19"/>
            <p:cNvPicPr/>
            <p:nvPr/>
          </p:nvPicPr>
          <p:blipFill>
            <a:blip r:embed="rId10" cstate="print"/>
            <a:stretch>
              <a:fillRect/>
            </a:stretch>
          </p:blipFill>
          <p:spPr>
            <a:xfrm>
              <a:off x="2009165" y="3396983"/>
              <a:ext cx="614984" cy="321602"/>
            </a:xfrm>
            <a:prstGeom prst="rect">
              <a:avLst/>
            </a:prstGeom>
          </p:spPr>
        </p:pic>
        <p:sp>
          <p:nvSpPr>
            <p:cNvPr id="20" name="object 20"/>
            <p:cNvSpPr/>
            <p:nvPr/>
          </p:nvSpPr>
          <p:spPr>
            <a:xfrm>
              <a:off x="1950872" y="3413518"/>
              <a:ext cx="699770" cy="256540"/>
            </a:xfrm>
            <a:custGeom>
              <a:avLst/>
              <a:gdLst/>
              <a:ahLst/>
              <a:cxnLst/>
              <a:rect l="l" t="t" r="r" b="b"/>
              <a:pathLst>
                <a:path w="699769" h="256539">
                  <a:moveTo>
                    <a:pt x="656767" y="0"/>
                  </a:moveTo>
                  <a:lnTo>
                    <a:pt x="42748" y="0"/>
                  </a:lnTo>
                  <a:lnTo>
                    <a:pt x="26097" y="3355"/>
                  </a:lnTo>
                  <a:lnTo>
                    <a:pt x="12511" y="12511"/>
                  </a:lnTo>
                  <a:lnTo>
                    <a:pt x="3355" y="26097"/>
                  </a:lnTo>
                  <a:lnTo>
                    <a:pt x="0" y="42748"/>
                  </a:lnTo>
                  <a:lnTo>
                    <a:pt x="0" y="213740"/>
                  </a:lnTo>
                  <a:lnTo>
                    <a:pt x="3355" y="230396"/>
                  </a:lnTo>
                  <a:lnTo>
                    <a:pt x="12511" y="243982"/>
                  </a:lnTo>
                  <a:lnTo>
                    <a:pt x="26097" y="253135"/>
                  </a:lnTo>
                  <a:lnTo>
                    <a:pt x="42748" y="256489"/>
                  </a:lnTo>
                  <a:lnTo>
                    <a:pt x="656767" y="256489"/>
                  </a:lnTo>
                  <a:lnTo>
                    <a:pt x="673418" y="253135"/>
                  </a:lnTo>
                  <a:lnTo>
                    <a:pt x="687004" y="243982"/>
                  </a:lnTo>
                  <a:lnTo>
                    <a:pt x="696160" y="230396"/>
                  </a:lnTo>
                  <a:lnTo>
                    <a:pt x="699516" y="213740"/>
                  </a:lnTo>
                  <a:lnTo>
                    <a:pt x="699516" y="42748"/>
                  </a:lnTo>
                  <a:lnTo>
                    <a:pt x="696160" y="26097"/>
                  </a:lnTo>
                  <a:lnTo>
                    <a:pt x="687004" y="12511"/>
                  </a:lnTo>
                  <a:lnTo>
                    <a:pt x="673418" y="3355"/>
                  </a:lnTo>
                  <a:lnTo>
                    <a:pt x="656767" y="0"/>
                  </a:lnTo>
                  <a:close/>
                </a:path>
              </a:pathLst>
            </a:custGeom>
            <a:solidFill>
              <a:srgbClr val="7B4D9F"/>
            </a:solidFill>
          </p:spPr>
          <p:txBody>
            <a:bodyPr wrap="square" lIns="0" tIns="0" rIns="0" bIns="0" rtlCol="0"/>
            <a:lstStyle/>
            <a:p>
              <a:endParaRPr sz="1588"/>
            </a:p>
          </p:txBody>
        </p:sp>
      </p:grpSp>
      <p:sp>
        <p:nvSpPr>
          <p:cNvPr id="21" name="object 21" descr="This chart shows Estimated Revenues from 988 surcharge in Minnesota, Pennsylvania, California, Virginia, Washington, Delaware, and Vermont.&#10;"/>
          <p:cNvSpPr txBox="1"/>
          <p:nvPr/>
        </p:nvSpPr>
        <p:spPr>
          <a:xfrm>
            <a:off x="2494709" y="1593146"/>
            <a:ext cx="535839" cy="261340"/>
          </a:xfrm>
          <a:prstGeom prst="rect">
            <a:avLst/>
          </a:prstGeom>
        </p:spPr>
        <p:txBody>
          <a:bodyPr vert="horz" wrap="square" lIns="0" tIns="15227" rIns="0" bIns="0" rtlCol="0">
            <a:spAutoFit/>
          </a:bodyPr>
          <a:lstStyle/>
          <a:p>
            <a:pPr marL="61635">
              <a:spcBef>
                <a:spcPts val="120"/>
              </a:spcBef>
            </a:pPr>
            <a:r>
              <a:rPr sz="799" b="1" spc="92">
                <a:solidFill>
                  <a:srgbClr val="FFFFFF"/>
                </a:solidFill>
                <a:latin typeface="Arial"/>
                <a:cs typeface="Arial"/>
              </a:rPr>
              <a:t>988</a:t>
            </a:r>
            <a:r>
              <a:rPr sz="799" b="1" spc="-63">
                <a:solidFill>
                  <a:srgbClr val="FFFFFF"/>
                </a:solidFill>
                <a:latin typeface="Arial"/>
                <a:cs typeface="Arial"/>
              </a:rPr>
              <a:t> </a:t>
            </a:r>
            <a:r>
              <a:rPr sz="799" b="1" spc="-28">
                <a:solidFill>
                  <a:srgbClr val="FFFFFF"/>
                </a:solidFill>
                <a:latin typeface="Arial"/>
                <a:cs typeface="Arial"/>
              </a:rPr>
              <a:t>Fee</a:t>
            </a:r>
            <a:endParaRPr sz="799">
              <a:latin typeface="Arial"/>
              <a:cs typeface="Arial"/>
            </a:endParaRPr>
          </a:p>
          <a:p>
            <a:pPr marL="14502"/>
            <a:r>
              <a:rPr sz="799" b="1" spc="-11">
                <a:solidFill>
                  <a:srgbClr val="FFFFFF"/>
                </a:solidFill>
                <a:latin typeface="Arial"/>
                <a:cs typeface="Arial"/>
              </a:rPr>
              <a:t>(Average)</a:t>
            </a:r>
            <a:endParaRPr sz="799">
              <a:latin typeface="Arial"/>
              <a:cs typeface="Arial"/>
            </a:endParaRPr>
          </a:p>
        </p:txBody>
      </p:sp>
      <p:grpSp>
        <p:nvGrpSpPr>
          <p:cNvPr id="22" name="object 22" descr="This chart shows Estimated Revenues from 988 surcharge in Minnesota, Pennsylvania, California, Virginia, Washington, Delaware, and Vermont.&#10;"/>
          <p:cNvGrpSpPr/>
          <p:nvPr/>
        </p:nvGrpSpPr>
        <p:grpSpPr>
          <a:xfrm>
            <a:off x="4094999" y="1558601"/>
            <a:ext cx="1272527" cy="409674"/>
            <a:chOff x="3468458" y="3391179"/>
            <a:chExt cx="1114425" cy="358775"/>
          </a:xfrm>
        </p:grpSpPr>
        <p:pic>
          <p:nvPicPr>
            <p:cNvPr id="23" name="object 23"/>
            <p:cNvPicPr/>
            <p:nvPr/>
          </p:nvPicPr>
          <p:blipFill>
            <a:blip r:embed="rId11" cstate="print"/>
            <a:stretch>
              <a:fillRect/>
            </a:stretch>
          </p:blipFill>
          <p:spPr>
            <a:xfrm>
              <a:off x="3468458" y="3391179"/>
              <a:ext cx="1114348" cy="358495"/>
            </a:xfrm>
            <a:prstGeom prst="rect">
              <a:avLst/>
            </a:prstGeom>
          </p:spPr>
        </p:pic>
        <p:sp>
          <p:nvSpPr>
            <p:cNvPr id="24" name="object 24"/>
            <p:cNvSpPr/>
            <p:nvPr/>
          </p:nvSpPr>
          <p:spPr>
            <a:xfrm>
              <a:off x="3474275" y="3413518"/>
              <a:ext cx="1060450" cy="256540"/>
            </a:xfrm>
            <a:custGeom>
              <a:avLst/>
              <a:gdLst/>
              <a:ahLst/>
              <a:cxnLst/>
              <a:rect l="l" t="t" r="r" b="b"/>
              <a:pathLst>
                <a:path w="1060450" h="256539">
                  <a:moveTo>
                    <a:pt x="1017219" y="0"/>
                  </a:moveTo>
                  <a:lnTo>
                    <a:pt x="42748" y="0"/>
                  </a:lnTo>
                  <a:lnTo>
                    <a:pt x="26097" y="3355"/>
                  </a:lnTo>
                  <a:lnTo>
                    <a:pt x="12511" y="12511"/>
                  </a:lnTo>
                  <a:lnTo>
                    <a:pt x="3355" y="26097"/>
                  </a:lnTo>
                  <a:lnTo>
                    <a:pt x="0" y="42748"/>
                  </a:lnTo>
                  <a:lnTo>
                    <a:pt x="0" y="213753"/>
                  </a:lnTo>
                  <a:lnTo>
                    <a:pt x="3355" y="230403"/>
                  </a:lnTo>
                  <a:lnTo>
                    <a:pt x="12511" y="243990"/>
                  </a:lnTo>
                  <a:lnTo>
                    <a:pt x="26097" y="253146"/>
                  </a:lnTo>
                  <a:lnTo>
                    <a:pt x="42748" y="256501"/>
                  </a:lnTo>
                  <a:lnTo>
                    <a:pt x="1017219" y="256501"/>
                  </a:lnTo>
                  <a:lnTo>
                    <a:pt x="1033869" y="253146"/>
                  </a:lnTo>
                  <a:lnTo>
                    <a:pt x="1047456" y="243990"/>
                  </a:lnTo>
                  <a:lnTo>
                    <a:pt x="1056611" y="230403"/>
                  </a:lnTo>
                  <a:lnTo>
                    <a:pt x="1059967" y="213753"/>
                  </a:lnTo>
                  <a:lnTo>
                    <a:pt x="1059967" y="42748"/>
                  </a:lnTo>
                  <a:lnTo>
                    <a:pt x="1056611" y="26097"/>
                  </a:lnTo>
                  <a:lnTo>
                    <a:pt x="1047456" y="12511"/>
                  </a:lnTo>
                  <a:lnTo>
                    <a:pt x="1033869" y="3355"/>
                  </a:lnTo>
                  <a:lnTo>
                    <a:pt x="1017219" y="0"/>
                  </a:lnTo>
                  <a:close/>
                </a:path>
              </a:pathLst>
            </a:custGeom>
            <a:solidFill>
              <a:srgbClr val="7B4D9F"/>
            </a:solidFill>
          </p:spPr>
          <p:txBody>
            <a:bodyPr wrap="square" lIns="0" tIns="0" rIns="0" bIns="0" rtlCol="0"/>
            <a:lstStyle/>
            <a:p>
              <a:endParaRPr sz="1588"/>
            </a:p>
          </p:txBody>
        </p:sp>
      </p:grpSp>
      <p:sp>
        <p:nvSpPr>
          <p:cNvPr id="25" name="object 25" descr="This chart shows Estimated Revenues from 988 surcharge in Minnesota, Pennsylvania, California, Virginia, Washington, Delaware, and Vermont.&#10;"/>
          <p:cNvSpPr txBox="1"/>
          <p:nvPr/>
        </p:nvSpPr>
        <p:spPr>
          <a:xfrm>
            <a:off x="4235326" y="1593146"/>
            <a:ext cx="944787" cy="261340"/>
          </a:xfrm>
          <a:prstGeom prst="rect">
            <a:avLst/>
          </a:prstGeom>
        </p:spPr>
        <p:txBody>
          <a:bodyPr vert="horz" wrap="square" lIns="0" tIns="15227" rIns="0" bIns="0" rtlCol="0">
            <a:spAutoFit/>
          </a:bodyPr>
          <a:lstStyle/>
          <a:p>
            <a:pPr algn="ctr">
              <a:spcBef>
                <a:spcPts val="120"/>
              </a:spcBef>
            </a:pPr>
            <a:r>
              <a:rPr sz="799" b="1">
                <a:solidFill>
                  <a:srgbClr val="FFFFFF"/>
                </a:solidFill>
                <a:latin typeface="Arial"/>
                <a:cs typeface="Arial"/>
              </a:rPr>
              <a:t>Total</a:t>
            </a:r>
            <a:r>
              <a:rPr sz="799" b="1" spc="46">
                <a:solidFill>
                  <a:srgbClr val="FFFFFF"/>
                </a:solidFill>
                <a:latin typeface="Arial"/>
                <a:cs typeface="Arial"/>
              </a:rPr>
              <a:t> </a:t>
            </a:r>
            <a:r>
              <a:rPr sz="799" b="1" spc="-11">
                <a:solidFill>
                  <a:srgbClr val="FFFFFF"/>
                </a:solidFill>
                <a:latin typeface="Arial"/>
                <a:cs typeface="Arial"/>
              </a:rPr>
              <a:t>Lines</a:t>
            </a:r>
            <a:endParaRPr sz="799">
              <a:latin typeface="Arial"/>
              <a:cs typeface="Arial"/>
            </a:endParaRPr>
          </a:p>
          <a:p>
            <a:pPr algn="ctr">
              <a:lnSpc>
                <a:spcPct val="100000"/>
              </a:lnSpc>
            </a:pPr>
            <a:r>
              <a:rPr sz="799" b="1">
                <a:solidFill>
                  <a:srgbClr val="FFFFFF"/>
                </a:solidFill>
                <a:latin typeface="Arial"/>
                <a:cs typeface="Arial"/>
              </a:rPr>
              <a:t>(Wireless</a:t>
            </a:r>
            <a:r>
              <a:rPr sz="799" b="1" spc="-23">
                <a:solidFill>
                  <a:srgbClr val="FFFFFF"/>
                </a:solidFill>
                <a:latin typeface="Arial"/>
                <a:cs typeface="Arial"/>
              </a:rPr>
              <a:t> </a:t>
            </a:r>
            <a:r>
              <a:rPr sz="799" b="1" spc="-11">
                <a:solidFill>
                  <a:srgbClr val="FFFFFF"/>
                </a:solidFill>
                <a:latin typeface="Arial"/>
                <a:cs typeface="Arial"/>
              </a:rPr>
              <a:t>+</a:t>
            </a:r>
            <a:r>
              <a:rPr sz="799" b="1">
                <a:solidFill>
                  <a:srgbClr val="FFFFFF"/>
                </a:solidFill>
                <a:latin typeface="Arial"/>
                <a:cs typeface="Arial"/>
              </a:rPr>
              <a:t> </a:t>
            </a:r>
            <a:r>
              <a:rPr sz="799" b="1" spc="-11">
                <a:solidFill>
                  <a:srgbClr val="FFFFFF"/>
                </a:solidFill>
                <a:latin typeface="Arial"/>
                <a:cs typeface="Arial"/>
              </a:rPr>
              <a:t>Wired)</a:t>
            </a:r>
            <a:endParaRPr sz="799">
              <a:latin typeface="Arial"/>
              <a:cs typeface="Arial"/>
            </a:endParaRPr>
          </a:p>
        </p:txBody>
      </p:sp>
      <p:grpSp>
        <p:nvGrpSpPr>
          <p:cNvPr id="26" name="object 26" descr="This chart shows Estimated Revenues from 988 surcharge in Minnesota, Pennsylvania, California, Virginia, Washington, Delaware, and Vermont.&#10;"/>
          <p:cNvGrpSpPr/>
          <p:nvPr/>
        </p:nvGrpSpPr>
        <p:grpSpPr>
          <a:xfrm>
            <a:off x="5372988" y="1558601"/>
            <a:ext cx="1326908" cy="409674"/>
            <a:chOff x="4587671" y="3391179"/>
            <a:chExt cx="1162050" cy="358775"/>
          </a:xfrm>
        </p:grpSpPr>
        <p:pic>
          <p:nvPicPr>
            <p:cNvPr id="27" name="object 27"/>
            <p:cNvPicPr/>
            <p:nvPr/>
          </p:nvPicPr>
          <p:blipFill>
            <a:blip r:embed="rId12" cstate="print"/>
            <a:stretch>
              <a:fillRect/>
            </a:stretch>
          </p:blipFill>
          <p:spPr>
            <a:xfrm>
              <a:off x="4587671" y="3391179"/>
              <a:ext cx="1161973" cy="358495"/>
            </a:xfrm>
            <a:prstGeom prst="rect">
              <a:avLst/>
            </a:prstGeom>
          </p:spPr>
        </p:pic>
        <p:pic>
          <p:nvPicPr>
            <p:cNvPr id="28" name="object 28"/>
            <p:cNvPicPr/>
            <p:nvPr/>
          </p:nvPicPr>
          <p:blipFill>
            <a:blip r:embed="rId13" cstate="print"/>
            <a:stretch>
              <a:fillRect/>
            </a:stretch>
          </p:blipFill>
          <p:spPr>
            <a:xfrm>
              <a:off x="4641100" y="3396983"/>
              <a:ext cx="1078420" cy="321602"/>
            </a:xfrm>
            <a:prstGeom prst="rect">
              <a:avLst/>
            </a:prstGeom>
          </p:spPr>
        </p:pic>
        <p:sp>
          <p:nvSpPr>
            <p:cNvPr id="29" name="object 29"/>
            <p:cNvSpPr/>
            <p:nvPr/>
          </p:nvSpPr>
          <p:spPr>
            <a:xfrm>
              <a:off x="4604181" y="3413518"/>
              <a:ext cx="1104265" cy="256540"/>
            </a:xfrm>
            <a:custGeom>
              <a:avLst/>
              <a:gdLst/>
              <a:ahLst/>
              <a:cxnLst/>
              <a:rect l="l" t="t" r="r" b="b"/>
              <a:pathLst>
                <a:path w="1104264" h="256539">
                  <a:moveTo>
                    <a:pt x="1060932" y="0"/>
                  </a:moveTo>
                  <a:lnTo>
                    <a:pt x="42760" y="0"/>
                  </a:lnTo>
                  <a:lnTo>
                    <a:pt x="26103" y="3355"/>
                  </a:lnTo>
                  <a:lnTo>
                    <a:pt x="12512" y="12511"/>
                  </a:lnTo>
                  <a:lnTo>
                    <a:pt x="3355" y="26097"/>
                  </a:lnTo>
                  <a:lnTo>
                    <a:pt x="0" y="42748"/>
                  </a:lnTo>
                  <a:lnTo>
                    <a:pt x="0" y="213740"/>
                  </a:lnTo>
                  <a:lnTo>
                    <a:pt x="3355" y="230396"/>
                  </a:lnTo>
                  <a:lnTo>
                    <a:pt x="12512" y="243982"/>
                  </a:lnTo>
                  <a:lnTo>
                    <a:pt x="26103" y="253135"/>
                  </a:lnTo>
                  <a:lnTo>
                    <a:pt x="42760" y="256489"/>
                  </a:lnTo>
                  <a:lnTo>
                    <a:pt x="1060932" y="256489"/>
                  </a:lnTo>
                  <a:lnTo>
                    <a:pt x="1077588" y="253135"/>
                  </a:lnTo>
                  <a:lnTo>
                    <a:pt x="1091174" y="243982"/>
                  </a:lnTo>
                  <a:lnTo>
                    <a:pt x="1100326" y="230396"/>
                  </a:lnTo>
                  <a:lnTo>
                    <a:pt x="1103680" y="213740"/>
                  </a:lnTo>
                  <a:lnTo>
                    <a:pt x="1103680" y="42748"/>
                  </a:lnTo>
                  <a:lnTo>
                    <a:pt x="1100326" y="26097"/>
                  </a:lnTo>
                  <a:lnTo>
                    <a:pt x="1091174" y="12511"/>
                  </a:lnTo>
                  <a:lnTo>
                    <a:pt x="1077588" y="3355"/>
                  </a:lnTo>
                  <a:lnTo>
                    <a:pt x="1060932" y="0"/>
                  </a:lnTo>
                  <a:close/>
                </a:path>
              </a:pathLst>
            </a:custGeom>
            <a:solidFill>
              <a:srgbClr val="7B4D9F"/>
            </a:solidFill>
          </p:spPr>
          <p:txBody>
            <a:bodyPr wrap="square" lIns="0" tIns="0" rIns="0" bIns="0" rtlCol="0"/>
            <a:lstStyle/>
            <a:p>
              <a:endParaRPr sz="1588"/>
            </a:p>
          </p:txBody>
        </p:sp>
      </p:grpSp>
      <p:sp>
        <p:nvSpPr>
          <p:cNvPr id="30" name="object 30" descr="This chart shows Estimated Revenues from 988 surcharge in Minnesota, Pennsylvania, California, Virginia, Washington, Delaware, and Vermont.&#10;"/>
          <p:cNvSpPr txBox="1"/>
          <p:nvPr/>
        </p:nvSpPr>
        <p:spPr>
          <a:xfrm>
            <a:off x="5500300" y="1593146"/>
            <a:ext cx="1043399" cy="261340"/>
          </a:xfrm>
          <a:prstGeom prst="rect">
            <a:avLst/>
          </a:prstGeom>
        </p:spPr>
        <p:txBody>
          <a:bodyPr vert="horz" wrap="square" lIns="0" tIns="15227" rIns="0" bIns="0" rtlCol="0">
            <a:spAutoFit/>
          </a:bodyPr>
          <a:lstStyle/>
          <a:p>
            <a:pPr algn="ctr">
              <a:spcBef>
                <a:spcPts val="120"/>
              </a:spcBef>
            </a:pPr>
            <a:r>
              <a:rPr sz="799" b="1" spc="11">
                <a:solidFill>
                  <a:srgbClr val="FFFFFF"/>
                </a:solidFill>
                <a:latin typeface="Arial"/>
                <a:cs typeface="Arial"/>
              </a:rPr>
              <a:t>Estimated</a:t>
            </a:r>
            <a:r>
              <a:rPr sz="799" b="1" spc="-34">
                <a:solidFill>
                  <a:srgbClr val="FFFFFF"/>
                </a:solidFill>
                <a:latin typeface="Arial"/>
                <a:cs typeface="Arial"/>
              </a:rPr>
              <a:t> </a:t>
            </a:r>
            <a:r>
              <a:rPr sz="799" b="1" spc="11">
                <a:solidFill>
                  <a:srgbClr val="FFFFFF"/>
                </a:solidFill>
                <a:latin typeface="Arial"/>
                <a:cs typeface="Arial"/>
              </a:rPr>
              <a:t>Total</a:t>
            </a:r>
            <a:r>
              <a:rPr sz="799" b="1" spc="-28">
                <a:solidFill>
                  <a:srgbClr val="FFFFFF"/>
                </a:solidFill>
                <a:latin typeface="Arial"/>
                <a:cs typeface="Arial"/>
              </a:rPr>
              <a:t> </a:t>
            </a:r>
            <a:r>
              <a:rPr sz="799" b="1" spc="63">
                <a:solidFill>
                  <a:srgbClr val="FFFFFF"/>
                </a:solidFill>
                <a:latin typeface="Arial"/>
                <a:cs typeface="Arial"/>
              </a:rPr>
              <a:t>988</a:t>
            </a:r>
            <a:endParaRPr sz="799">
              <a:latin typeface="Arial"/>
              <a:cs typeface="Arial"/>
            </a:endParaRPr>
          </a:p>
          <a:p>
            <a:pPr marL="725" algn="ctr"/>
            <a:r>
              <a:rPr sz="799" b="1" spc="-11">
                <a:solidFill>
                  <a:srgbClr val="FFFFFF"/>
                </a:solidFill>
                <a:latin typeface="Arial"/>
                <a:cs typeface="Arial"/>
              </a:rPr>
              <a:t>Revenue</a:t>
            </a:r>
            <a:endParaRPr sz="799">
              <a:latin typeface="Arial"/>
              <a:cs typeface="Arial"/>
            </a:endParaRPr>
          </a:p>
        </p:txBody>
      </p:sp>
      <p:sp>
        <p:nvSpPr>
          <p:cNvPr id="31" name="object 31" descr="This chart shows Estimated Revenues from 988 surcharge in Minnesota, Pennsylvania, California, Virginia, Washington, Delaware, and Vermont.&#10;"/>
          <p:cNvSpPr/>
          <p:nvPr/>
        </p:nvSpPr>
        <p:spPr>
          <a:xfrm>
            <a:off x="1462412" y="2250850"/>
            <a:ext cx="825874" cy="246529"/>
          </a:xfrm>
          <a:custGeom>
            <a:avLst/>
            <a:gdLst/>
            <a:ahLst/>
            <a:cxnLst/>
            <a:rect l="l" t="t" r="r" b="b"/>
            <a:pathLst>
              <a:path w="723264" h="215900">
                <a:moveTo>
                  <a:pt x="686892" y="0"/>
                </a:moveTo>
                <a:lnTo>
                  <a:pt x="35953" y="0"/>
                </a:lnTo>
                <a:lnTo>
                  <a:pt x="21967" y="2827"/>
                </a:lnTo>
                <a:lnTo>
                  <a:pt x="10537" y="10536"/>
                </a:lnTo>
                <a:lnTo>
                  <a:pt x="2828" y="21961"/>
                </a:lnTo>
                <a:lnTo>
                  <a:pt x="0" y="35940"/>
                </a:lnTo>
                <a:lnTo>
                  <a:pt x="0" y="179730"/>
                </a:lnTo>
                <a:lnTo>
                  <a:pt x="2828" y="193717"/>
                </a:lnTo>
                <a:lnTo>
                  <a:pt x="10537" y="205146"/>
                </a:lnTo>
                <a:lnTo>
                  <a:pt x="21967" y="212855"/>
                </a:lnTo>
                <a:lnTo>
                  <a:pt x="35953" y="215684"/>
                </a:lnTo>
                <a:lnTo>
                  <a:pt x="686892" y="215684"/>
                </a:lnTo>
                <a:lnTo>
                  <a:pt x="700876" y="212855"/>
                </a:lnTo>
                <a:lnTo>
                  <a:pt x="712301" y="205146"/>
                </a:lnTo>
                <a:lnTo>
                  <a:pt x="720007" y="193717"/>
                </a:lnTo>
                <a:lnTo>
                  <a:pt x="722833" y="179730"/>
                </a:lnTo>
                <a:lnTo>
                  <a:pt x="722833" y="35940"/>
                </a:lnTo>
                <a:lnTo>
                  <a:pt x="720007" y="21961"/>
                </a:lnTo>
                <a:lnTo>
                  <a:pt x="712301" y="10536"/>
                </a:lnTo>
                <a:lnTo>
                  <a:pt x="700876" y="2827"/>
                </a:lnTo>
                <a:lnTo>
                  <a:pt x="686892" y="0"/>
                </a:lnTo>
                <a:close/>
              </a:path>
            </a:pathLst>
          </a:custGeom>
          <a:solidFill>
            <a:srgbClr val="EAE9E7"/>
          </a:solidFill>
        </p:spPr>
        <p:txBody>
          <a:bodyPr wrap="square" lIns="0" tIns="0" rIns="0" bIns="0" rtlCol="0"/>
          <a:lstStyle/>
          <a:p>
            <a:endParaRPr sz="1588"/>
          </a:p>
        </p:txBody>
      </p:sp>
      <p:sp>
        <p:nvSpPr>
          <p:cNvPr id="32" name="object 32" descr="This chart shows Estimated Revenues from 988 surcharge in Minnesota, Pennsylvania, California, Virginia, Washington, Delaware, and Vermont.&#10;"/>
          <p:cNvSpPr/>
          <p:nvPr/>
        </p:nvSpPr>
        <p:spPr>
          <a:xfrm>
            <a:off x="2362110" y="2250850"/>
            <a:ext cx="799046" cy="246529"/>
          </a:xfrm>
          <a:custGeom>
            <a:avLst/>
            <a:gdLst/>
            <a:ahLst/>
            <a:cxnLst/>
            <a:rect l="l" t="t" r="r" b="b"/>
            <a:pathLst>
              <a:path w="699769" h="215900">
                <a:moveTo>
                  <a:pt x="663562" y="0"/>
                </a:moveTo>
                <a:lnTo>
                  <a:pt x="35941" y="0"/>
                </a:lnTo>
                <a:lnTo>
                  <a:pt x="21961" y="2827"/>
                </a:lnTo>
                <a:lnTo>
                  <a:pt x="10536" y="10536"/>
                </a:lnTo>
                <a:lnTo>
                  <a:pt x="2827" y="21961"/>
                </a:lnTo>
                <a:lnTo>
                  <a:pt x="0" y="35940"/>
                </a:lnTo>
                <a:lnTo>
                  <a:pt x="0" y="179730"/>
                </a:lnTo>
                <a:lnTo>
                  <a:pt x="2827" y="193717"/>
                </a:lnTo>
                <a:lnTo>
                  <a:pt x="10536" y="205146"/>
                </a:lnTo>
                <a:lnTo>
                  <a:pt x="21961" y="212855"/>
                </a:lnTo>
                <a:lnTo>
                  <a:pt x="35941" y="215684"/>
                </a:lnTo>
                <a:lnTo>
                  <a:pt x="663562" y="215684"/>
                </a:lnTo>
                <a:lnTo>
                  <a:pt x="677548" y="212855"/>
                </a:lnTo>
                <a:lnTo>
                  <a:pt x="688978" y="205146"/>
                </a:lnTo>
                <a:lnTo>
                  <a:pt x="696687" y="193717"/>
                </a:lnTo>
                <a:lnTo>
                  <a:pt x="699516" y="179730"/>
                </a:lnTo>
                <a:lnTo>
                  <a:pt x="699516" y="35940"/>
                </a:lnTo>
                <a:lnTo>
                  <a:pt x="696687" y="21961"/>
                </a:lnTo>
                <a:lnTo>
                  <a:pt x="688978" y="10536"/>
                </a:lnTo>
                <a:lnTo>
                  <a:pt x="677548" y="2827"/>
                </a:lnTo>
                <a:lnTo>
                  <a:pt x="663562" y="0"/>
                </a:lnTo>
                <a:close/>
              </a:path>
            </a:pathLst>
          </a:custGeom>
          <a:solidFill>
            <a:srgbClr val="EAE9E7"/>
          </a:solidFill>
        </p:spPr>
        <p:txBody>
          <a:bodyPr wrap="square" lIns="0" tIns="0" rIns="0" bIns="0" rtlCol="0"/>
          <a:lstStyle/>
          <a:p>
            <a:endParaRPr sz="1588"/>
          </a:p>
        </p:txBody>
      </p:sp>
      <p:sp>
        <p:nvSpPr>
          <p:cNvPr id="33" name="object 33" descr="This chart shows Estimated Revenues from 988 surcharge in Minnesota, Pennsylvania, California, Virginia, Washington, Delaware, and Vermont.&#10;"/>
          <p:cNvSpPr/>
          <p:nvPr/>
        </p:nvSpPr>
        <p:spPr>
          <a:xfrm>
            <a:off x="4100525" y="2250850"/>
            <a:ext cx="1211620" cy="246529"/>
          </a:xfrm>
          <a:custGeom>
            <a:avLst/>
            <a:gdLst/>
            <a:ahLst/>
            <a:cxnLst/>
            <a:rect l="l" t="t" r="r" b="b"/>
            <a:pathLst>
              <a:path w="1061085" h="215900">
                <a:moveTo>
                  <a:pt x="1024991" y="0"/>
                </a:moveTo>
                <a:lnTo>
                  <a:pt x="35953" y="0"/>
                </a:lnTo>
                <a:lnTo>
                  <a:pt x="21967" y="2827"/>
                </a:lnTo>
                <a:lnTo>
                  <a:pt x="10537" y="10536"/>
                </a:lnTo>
                <a:lnTo>
                  <a:pt x="2828" y="21961"/>
                </a:lnTo>
                <a:lnTo>
                  <a:pt x="0" y="35940"/>
                </a:lnTo>
                <a:lnTo>
                  <a:pt x="0" y="179730"/>
                </a:lnTo>
                <a:lnTo>
                  <a:pt x="2828" y="193717"/>
                </a:lnTo>
                <a:lnTo>
                  <a:pt x="10537" y="205146"/>
                </a:lnTo>
                <a:lnTo>
                  <a:pt x="21967" y="212855"/>
                </a:lnTo>
                <a:lnTo>
                  <a:pt x="35953" y="215684"/>
                </a:lnTo>
                <a:lnTo>
                  <a:pt x="1024991" y="215684"/>
                </a:lnTo>
                <a:lnTo>
                  <a:pt x="1038976" y="212855"/>
                </a:lnTo>
                <a:lnTo>
                  <a:pt x="1050401" y="205146"/>
                </a:lnTo>
                <a:lnTo>
                  <a:pt x="1058106" y="193717"/>
                </a:lnTo>
                <a:lnTo>
                  <a:pt x="1060932" y="179730"/>
                </a:lnTo>
                <a:lnTo>
                  <a:pt x="1060932" y="35940"/>
                </a:lnTo>
                <a:lnTo>
                  <a:pt x="1058106" y="21961"/>
                </a:lnTo>
                <a:lnTo>
                  <a:pt x="1050401" y="10536"/>
                </a:lnTo>
                <a:lnTo>
                  <a:pt x="1038976" y="2827"/>
                </a:lnTo>
                <a:lnTo>
                  <a:pt x="1024991" y="0"/>
                </a:lnTo>
                <a:close/>
              </a:path>
            </a:pathLst>
          </a:custGeom>
          <a:solidFill>
            <a:srgbClr val="EAE9E7"/>
          </a:solidFill>
        </p:spPr>
        <p:txBody>
          <a:bodyPr wrap="square" lIns="0" tIns="0" rIns="0" bIns="0" rtlCol="0"/>
          <a:lstStyle/>
          <a:p>
            <a:endParaRPr sz="1588"/>
          </a:p>
        </p:txBody>
      </p:sp>
      <p:sp>
        <p:nvSpPr>
          <p:cNvPr id="34" name="object 34" descr="This chart shows Estimated Revenues from 988 surcharge in Minnesota, Pennsylvania, California, Virginia, Washington, Delaware, and Vermont.&#10;"/>
          <p:cNvSpPr/>
          <p:nvPr/>
        </p:nvSpPr>
        <p:spPr>
          <a:xfrm>
            <a:off x="5394060" y="2250850"/>
            <a:ext cx="1255849" cy="246529"/>
          </a:xfrm>
          <a:custGeom>
            <a:avLst/>
            <a:gdLst/>
            <a:ahLst/>
            <a:cxnLst/>
            <a:rect l="l" t="t" r="r" b="b"/>
            <a:pathLst>
              <a:path w="1099820" h="215900">
                <a:moveTo>
                  <a:pt x="1063853" y="0"/>
                </a:moveTo>
                <a:lnTo>
                  <a:pt x="35953" y="0"/>
                </a:lnTo>
                <a:lnTo>
                  <a:pt x="21967" y="2827"/>
                </a:lnTo>
                <a:lnTo>
                  <a:pt x="10537" y="10536"/>
                </a:lnTo>
                <a:lnTo>
                  <a:pt x="2828" y="21961"/>
                </a:lnTo>
                <a:lnTo>
                  <a:pt x="0" y="35940"/>
                </a:lnTo>
                <a:lnTo>
                  <a:pt x="0" y="179730"/>
                </a:lnTo>
                <a:lnTo>
                  <a:pt x="2828" y="193717"/>
                </a:lnTo>
                <a:lnTo>
                  <a:pt x="10537" y="205146"/>
                </a:lnTo>
                <a:lnTo>
                  <a:pt x="21967" y="212855"/>
                </a:lnTo>
                <a:lnTo>
                  <a:pt x="35953" y="215684"/>
                </a:lnTo>
                <a:lnTo>
                  <a:pt x="1063853" y="215684"/>
                </a:lnTo>
                <a:lnTo>
                  <a:pt x="1077838" y="212855"/>
                </a:lnTo>
                <a:lnTo>
                  <a:pt x="1089263" y="205146"/>
                </a:lnTo>
                <a:lnTo>
                  <a:pt x="1096968" y="193717"/>
                </a:lnTo>
                <a:lnTo>
                  <a:pt x="1099794" y="179730"/>
                </a:lnTo>
                <a:lnTo>
                  <a:pt x="1099794" y="35940"/>
                </a:lnTo>
                <a:lnTo>
                  <a:pt x="1096968" y="21961"/>
                </a:lnTo>
                <a:lnTo>
                  <a:pt x="1089263" y="10536"/>
                </a:lnTo>
                <a:lnTo>
                  <a:pt x="1077838" y="2827"/>
                </a:lnTo>
                <a:lnTo>
                  <a:pt x="1063853" y="0"/>
                </a:lnTo>
                <a:close/>
              </a:path>
            </a:pathLst>
          </a:custGeom>
          <a:solidFill>
            <a:srgbClr val="EAE9E7"/>
          </a:solidFill>
        </p:spPr>
        <p:txBody>
          <a:bodyPr wrap="square" lIns="0" tIns="0" rIns="0" bIns="0" rtlCol="0"/>
          <a:lstStyle/>
          <a:p>
            <a:endParaRPr sz="1588"/>
          </a:p>
        </p:txBody>
      </p:sp>
      <p:sp>
        <p:nvSpPr>
          <p:cNvPr id="35" name="object 35" descr="This chart shows Estimated Revenues from 988 surcharge in Minnesota, Pennsylvania, California, Virginia, Washington, Delaware, and Vermont.&#10;"/>
          <p:cNvSpPr/>
          <p:nvPr/>
        </p:nvSpPr>
        <p:spPr>
          <a:xfrm>
            <a:off x="1462412" y="3441210"/>
            <a:ext cx="825874" cy="246529"/>
          </a:xfrm>
          <a:custGeom>
            <a:avLst/>
            <a:gdLst/>
            <a:ahLst/>
            <a:cxnLst/>
            <a:rect l="l" t="t" r="r" b="b"/>
            <a:pathLst>
              <a:path w="723264" h="215900">
                <a:moveTo>
                  <a:pt x="686892"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686892" y="215684"/>
                </a:lnTo>
                <a:lnTo>
                  <a:pt x="700876" y="212857"/>
                </a:lnTo>
                <a:lnTo>
                  <a:pt x="712301" y="205152"/>
                </a:lnTo>
                <a:lnTo>
                  <a:pt x="720007" y="193727"/>
                </a:lnTo>
                <a:lnTo>
                  <a:pt x="722833" y="179743"/>
                </a:lnTo>
                <a:lnTo>
                  <a:pt x="722833" y="35953"/>
                </a:lnTo>
                <a:lnTo>
                  <a:pt x="720007" y="21967"/>
                </a:lnTo>
                <a:lnTo>
                  <a:pt x="712301" y="10537"/>
                </a:lnTo>
                <a:lnTo>
                  <a:pt x="700876" y="2828"/>
                </a:lnTo>
                <a:lnTo>
                  <a:pt x="686892" y="0"/>
                </a:lnTo>
                <a:close/>
              </a:path>
            </a:pathLst>
          </a:custGeom>
          <a:solidFill>
            <a:srgbClr val="EAE9E7"/>
          </a:solidFill>
        </p:spPr>
        <p:txBody>
          <a:bodyPr wrap="square" lIns="0" tIns="0" rIns="0" bIns="0" rtlCol="0"/>
          <a:lstStyle/>
          <a:p>
            <a:endParaRPr sz="1588"/>
          </a:p>
        </p:txBody>
      </p:sp>
      <p:sp>
        <p:nvSpPr>
          <p:cNvPr id="36" name="object 36" descr="This chart shows Estimated Revenues from 988 surcharge in Minnesota, Pennsylvania, California, Virginia, Washington, Delaware, and Vermont.&#10;"/>
          <p:cNvSpPr/>
          <p:nvPr/>
        </p:nvSpPr>
        <p:spPr>
          <a:xfrm>
            <a:off x="2362110" y="3441210"/>
            <a:ext cx="799046" cy="246529"/>
          </a:xfrm>
          <a:custGeom>
            <a:avLst/>
            <a:gdLst/>
            <a:ahLst/>
            <a:cxnLst/>
            <a:rect l="l" t="t" r="r" b="b"/>
            <a:pathLst>
              <a:path w="699769" h="215900">
                <a:moveTo>
                  <a:pt x="663562" y="0"/>
                </a:moveTo>
                <a:lnTo>
                  <a:pt x="35941" y="0"/>
                </a:lnTo>
                <a:lnTo>
                  <a:pt x="21961" y="2828"/>
                </a:lnTo>
                <a:lnTo>
                  <a:pt x="10536" y="10537"/>
                </a:lnTo>
                <a:lnTo>
                  <a:pt x="2827" y="21967"/>
                </a:lnTo>
                <a:lnTo>
                  <a:pt x="0" y="35953"/>
                </a:lnTo>
                <a:lnTo>
                  <a:pt x="0" y="179743"/>
                </a:lnTo>
                <a:lnTo>
                  <a:pt x="2827" y="193727"/>
                </a:lnTo>
                <a:lnTo>
                  <a:pt x="10536" y="205152"/>
                </a:lnTo>
                <a:lnTo>
                  <a:pt x="21961" y="212857"/>
                </a:lnTo>
                <a:lnTo>
                  <a:pt x="35941" y="215684"/>
                </a:lnTo>
                <a:lnTo>
                  <a:pt x="663562" y="215684"/>
                </a:lnTo>
                <a:lnTo>
                  <a:pt x="677548" y="212857"/>
                </a:lnTo>
                <a:lnTo>
                  <a:pt x="688978" y="205152"/>
                </a:lnTo>
                <a:lnTo>
                  <a:pt x="696687" y="193727"/>
                </a:lnTo>
                <a:lnTo>
                  <a:pt x="699516" y="179743"/>
                </a:lnTo>
                <a:lnTo>
                  <a:pt x="699516" y="35953"/>
                </a:lnTo>
                <a:lnTo>
                  <a:pt x="696687" y="21967"/>
                </a:lnTo>
                <a:lnTo>
                  <a:pt x="688978" y="10537"/>
                </a:lnTo>
                <a:lnTo>
                  <a:pt x="677548" y="2828"/>
                </a:lnTo>
                <a:lnTo>
                  <a:pt x="663562" y="0"/>
                </a:lnTo>
                <a:close/>
              </a:path>
            </a:pathLst>
          </a:custGeom>
          <a:solidFill>
            <a:srgbClr val="EAE9E7"/>
          </a:solidFill>
        </p:spPr>
        <p:txBody>
          <a:bodyPr wrap="square" lIns="0" tIns="0" rIns="0" bIns="0" rtlCol="0"/>
          <a:lstStyle/>
          <a:p>
            <a:endParaRPr sz="1588"/>
          </a:p>
        </p:txBody>
      </p:sp>
      <p:sp>
        <p:nvSpPr>
          <p:cNvPr id="37" name="object 37" descr="This chart shows Estimated Revenues from 988 surcharge in Minnesota, Pennsylvania, California, Virginia, Washington, Delaware, and Vermont.&#10;"/>
          <p:cNvSpPr/>
          <p:nvPr/>
        </p:nvSpPr>
        <p:spPr>
          <a:xfrm>
            <a:off x="4100525" y="3441210"/>
            <a:ext cx="1211620" cy="246529"/>
          </a:xfrm>
          <a:custGeom>
            <a:avLst/>
            <a:gdLst/>
            <a:ahLst/>
            <a:cxnLst/>
            <a:rect l="l" t="t" r="r" b="b"/>
            <a:pathLst>
              <a:path w="1061085" h="215900">
                <a:moveTo>
                  <a:pt x="1024991"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1024991" y="215684"/>
                </a:lnTo>
                <a:lnTo>
                  <a:pt x="1038976" y="212857"/>
                </a:lnTo>
                <a:lnTo>
                  <a:pt x="1050401" y="205152"/>
                </a:lnTo>
                <a:lnTo>
                  <a:pt x="1058106" y="193727"/>
                </a:lnTo>
                <a:lnTo>
                  <a:pt x="1060932" y="179743"/>
                </a:lnTo>
                <a:lnTo>
                  <a:pt x="1060932" y="35953"/>
                </a:lnTo>
                <a:lnTo>
                  <a:pt x="1058106" y="21967"/>
                </a:lnTo>
                <a:lnTo>
                  <a:pt x="1050401" y="10537"/>
                </a:lnTo>
                <a:lnTo>
                  <a:pt x="1038976" y="2828"/>
                </a:lnTo>
                <a:lnTo>
                  <a:pt x="1024991" y="0"/>
                </a:lnTo>
                <a:close/>
              </a:path>
            </a:pathLst>
          </a:custGeom>
          <a:solidFill>
            <a:srgbClr val="EAE9E7"/>
          </a:solidFill>
        </p:spPr>
        <p:txBody>
          <a:bodyPr wrap="square" lIns="0" tIns="0" rIns="0" bIns="0" rtlCol="0"/>
          <a:lstStyle/>
          <a:p>
            <a:endParaRPr sz="1588"/>
          </a:p>
        </p:txBody>
      </p:sp>
      <p:sp>
        <p:nvSpPr>
          <p:cNvPr id="38" name="object 38" descr="This chart shows Estimated Revenues from 988 surcharge in Minnesota, Pennsylvania, California, Virginia, Washington, Delaware, and Vermont.&#10;"/>
          <p:cNvSpPr/>
          <p:nvPr/>
        </p:nvSpPr>
        <p:spPr>
          <a:xfrm>
            <a:off x="5394060" y="3441210"/>
            <a:ext cx="1255849" cy="246529"/>
          </a:xfrm>
          <a:custGeom>
            <a:avLst/>
            <a:gdLst/>
            <a:ahLst/>
            <a:cxnLst/>
            <a:rect l="l" t="t" r="r" b="b"/>
            <a:pathLst>
              <a:path w="1099820" h="215900">
                <a:moveTo>
                  <a:pt x="1063853"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1063853" y="215684"/>
                </a:lnTo>
                <a:lnTo>
                  <a:pt x="1077838" y="212857"/>
                </a:lnTo>
                <a:lnTo>
                  <a:pt x="1089263" y="205152"/>
                </a:lnTo>
                <a:lnTo>
                  <a:pt x="1096968" y="193727"/>
                </a:lnTo>
                <a:lnTo>
                  <a:pt x="1099794" y="179743"/>
                </a:lnTo>
                <a:lnTo>
                  <a:pt x="1099794" y="35953"/>
                </a:lnTo>
                <a:lnTo>
                  <a:pt x="1096968" y="21967"/>
                </a:lnTo>
                <a:lnTo>
                  <a:pt x="1089263" y="10537"/>
                </a:lnTo>
                <a:lnTo>
                  <a:pt x="1077838" y="2828"/>
                </a:lnTo>
                <a:lnTo>
                  <a:pt x="1063853" y="0"/>
                </a:lnTo>
                <a:close/>
              </a:path>
            </a:pathLst>
          </a:custGeom>
          <a:solidFill>
            <a:srgbClr val="EAE9E7"/>
          </a:solidFill>
        </p:spPr>
        <p:txBody>
          <a:bodyPr wrap="square" lIns="0" tIns="0" rIns="0" bIns="0" rtlCol="0"/>
          <a:lstStyle/>
          <a:p>
            <a:endParaRPr sz="1588"/>
          </a:p>
        </p:txBody>
      </p:sp>
      <p:sp>
        <p:nvSpPr>
          <p:cNvPr id="39" name="object 39" descr="This chart shows Estimated Revenues from 988 surcharge in Minnesota, Pennsylvania, California, Virginia, Washington, Delaware, and Vermont.&#10;"/>
          <p:cNvSpPr/>
          <p:nvPr/>
        </p:nvSpPr>
        <p:spPr>
          <a:xfrm>
            <a:off x="1463510" y="1951323"/>
            <a:ext cx="823699" cy="245804"/>
          </a:xfrm>
          <a:custGeom>
            <a:avLst/>
            <a:gdLst/>
            <a:ahLst/>
            <a:cxnLst/>
            <a:rect l="l" t="t" r="r" b="b"/>
            <a:pathLst>
              <a:path w="721360" h="215264">
                <a:moveTo>
                  <a:pt x="685101" y="0"/>
                </a:moveTo>
                <a:lnTo>
                  <a:pt x="35788" y="0"/>
                </a:lnTo>
                <a:lnTo>
                  <a:pt x="21859" y="2813"/>
                </a:lnTo>
                <a:lnTo>
                  <a:pt x="10483" y="10483"/>
                </a:lnTo>
                <a:lnTo>
                  <a:pt x="2813" y="21859"/>
                </a:lnTo>
                <a:lnTo>
                  <a:pt x="0" y="35788"/>
                </a:lnTo>
                <a:lnTo>
                  <a:pt x="0" y="178930"/>
                </a:lnTo>
                <a:lnTo>
                  <a:pt x="2813" y="192851"/>
                </a:lnTo>
                <a:lnTo>
                  <a:pt x="10483" y="204223"/>
                </a:lnTo>
                <a:lnTo>
                  <a:pt x="21859" y="211893"/>
                </a:lnTo>
                <a:lnTo>
                  <a:pt x="35788" y="214706"/>
                </a:lnTo>
                <a:lnTo>
                  <a:pt x="685101" y="214706"/>
                </a:lnTo>
                <a:lnTo>
                  <a:pt x="699030" y="211893"/>
                </a:lnTo>
                <a:lnTo>
                  <a:pt x="710406" y="204223"/>
                </a:lnTo>
                <a:lnTo>
                  <a:pt x="718077" y="192851"/>
                </a:lnTo>
                <a:lnTo>
                  <a:pt x="720890" y="178930"/>
                </a:lnTo>
                <a:lnTo>
                  <a:pt x="720890" y="35788"/>
                </a:lnTo>
                <a:lnTo>
                  <a:pt x="718077" y="21859"/>
                </a:lnTo>
                <a:lnTo>
                  <a:pt x="710406" y="10483"/>
                </a:lnTo>
                <a:lnTo>
                  <a:pt x="699030" y="2813"/>
                </a:lnTo>
                <a:lnTo>
                  <a:pt x="685101" y="0"/>
                </a:lnTo>
                <a:close/>
              </a:path>
            </a:pathLst>
          </a:custGeom>
          <a:solidFill>
            <a:srgbClr val="D4D3D0"/>
          </a:solidFill>
        </p:spPr>
        <p:txBody>
          <a:bodyPr wrap="square" lIns="0" tIns="0" rIns="0" bIns="0" rtlCol="0"/>
          <a:lstStyle/>
          <a:p>
            <a:endParaRPr sz="1588"/>
          </a:p>
        </p:txBody>
      </p:sp>
      <p:sp>
        <p:nvSpPr>
          <p:cNvPr id="40" name="object 40" descr="This chart shows Estimated Revenues from 988 surcharge in Minnesota, Pennsylvania, California, Virginia, Washington, Delaware, and Vermont.&#10;"/>
          <p:cNvSpPr/>
          <p:nvPr/>
        </p:nvSpPr>
        <p:spPr>
          <a:xfrm>
            <a:off x="2362110" y="1950201"/>
            <a:ext cx="799046" cy="246529"/>
          </a:xfrm>
          <a:custGeom>
            <a:avLst/>
            <a:gdLst/>
            <a:ahLst/>
            <a:cxnLst/>
            <a:rect l="l" t="t" r="r" b="b"/>
            <a:pathLst>
              <a:path w="699769" h="215900">
                <a:moveTo>
                  <a:pt x="663562" y="0"/>
                </a:moveTo>
                <a:lnTo>
                  <a:pt x="35941" y="0"/>
                </a:lnTo>
                <a:lnTo>
                  <a:pt x="21961" y="2828"/>
                </a:lnTo>
                <a:lnTo>
                  <a:pt x="10536" y="10537"/>
                </a:lnTo>
                <a:lnTo>
                  <a:pt x="2827" y="21967"/>
                </a:lnTo>
                <a:lnTo>
                  <a:pt x="0" y="35953"/>
                </a:lnTo>
                <a:lnTo>
                  <a:pt x="0" y="179743"/>
                </a:lnTo>
                <a:lnTo>
                  <a:pt x="2827" y="193727"/>
                </a:lnTo>
                <a:lnTo>
                  <a:pt x="10536" y="205152"/>
                </a:lnTo>
                <a:lnTo>
                  <a:pt x="21961" y="212857"/>
                </a:lnTo>
                <a:lnTo>
                  <a:pt x="35941" y="215684"/>
                </a:lnTo>
                <a:lnTo>
                  <a:pt x="663562" y="215684"/>
                </a:lnTo>
                <a:lnTo>
                  <a:pt x="677548" y="212857"/>
                </a:lnTo>
                <a:lnTo>
                  <a:pt x="688978" y="205152"/>
                </a:lnTo>
                <a:lnTo>
                  <a:pt x="696687" y="193727"/>
                </a:lnTo>
                <a:lnTo>
                  <a:pt x="699516" y="179743"/>
                </a:lnTo>
                <a:lnTo>
                  <a:pt x="699516" y="35953"/>
                </a:lnTo>
                <a:lnTo>
                  <a:pt x="696687" y="21967"/>
                </a:lnTo>
                <a:lnTo>
                  <a:pt x="688978" y="10537"/>
                </a:lnTo>
                <a:lnTo>
                  <a:pt x="677548" y="2828"/>
                </a:lnTo>
                <a:lnTo>
                  <a:pt x="663562" y="0"/>
                </a:lnTo>
                <a:close/>
              </a:path>
            </a:pathLst>
          </a:custGeom>
          <a:solidFill>
            <a:srgbClr val="D4D3D0"/>
          </a:solidFill>
        </p:spPr>
        <p:txBody>
          <a:bodyPr wrap="square" lIns="0" tIns="0" rIns="0" bIns="0" rtlCol="0"/>
          <a:lstStyle/>
          <a:p>
            <a:endParaRPr sz="1588"/>
          </a:p>
        </p:txBody>
      </p:sp>
      <p:grpSp>
        <p:nvGrpSpPr>
          <p:cNvPr id="41" name="object 41" descr="This chart shows Estimated Revenues from 988 surcharge in Minnesota, Pennsylvania, California, Virginia, Washington, Delaware, and Vermont.&#10;"/>
          <p:cNvGrpSpPr/>
          <p:nvPr/>
        </p:nvGrpSpPr>
        <p:grpSpPr>
          <a:xfrm>
            <a:off x="1462412" y="2549267"/>
            <a:ext cx="825874" cy="539464"/>
            <a:chOff x="1162951" y="4258767"/>
            <a:chExt cx="723265" cy="472440"/>
          </a:xfrm>
        </p:grpSpPr>
        <p:sp>
          <p:nvSpPr>
            <p:cNvPr id="42" name="object 42"/>
            <p:cNvSpPr/>
            <p:nvPr/>
          </p:nvSpPr>
          <p:spPr>
            <a:xfrm>
              <a:off x="1162951" y="4258767"/>
              <a:ext cx="723265" cy="215900"/>
            </a:xfrm>
            <a:custGeom>
              <a:avLst/>
              <a:gdLst/>
              <a:ahLst/>
              <a:cxnLst/>
              <a:rect l="l" t="t" r="r" b="b"/>
              <a:pathLst>
                <a:path w="723264" h="215900">
                  <a:moveTo>
                    <a:pt x="686892"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686892" y="215684"/>
                  </a:lnTo>
                  <a:lnTo>
                    <a:pt x="700876" y="212857"/>
                  </a:lnTo>
                  <a:lnTo>
                    <a:pt x="712301" y="205152"/>
                  </a:lnTo>
                  <a:lnTo>
                    <a:pt x="720007" y="193727"/>
                  </a:lnTo>
                  <a:lnTo>
                    <a:pt x="722833" y="179743"/>
                  </a:lnTo>
                  <a:lnTo>
                    <a:pt x="722833" y="35953"/>
                  </a:lnTo>
                  <a:lnTo>
                    <a:pt x="720007" y="21967"/>
                  </a:lnTo>
                  <a:lnTo>
                    <a:pt x="712301" y="10537"/>
                  </a:lnTo>
                  <a:lnTo>
                    <a:pt x="700876" y="2828"/>
                  </a:lnTo>
                  <a:lnTo>
                    <a:pt x="686892" y="0"/>
                  </a:lnTo>
                  <a:close/>
                </a:path>
              </a:pathLst>
            </a:custGeom>
            <a:solidFill>
              <a:srgbClr val="D4D3D0"/>
            </a:solidFill>
          </p:spPr>
          <p:txBody>
            <a:bodyPr wrap="square" lIns="0" tIns="0" rIns="0" bIns="0" rtlCol="0"/>
            <a:lstStyle/>
            <a:p>
              <a:endParaRPr sz="1588"/>
            </a:p>
          </p:txBody>
        </p:sp>
        <p:sp>
          <p:nvSpPr>
            <p:cNvPr id="43" name="object 43"/>
            <p:cNvSpPr/>
            <p:nvPr/>
          </p:nvSpPr>
          <p:spPr>
            <a:xfrm>
              <a:off x="1162951" y="4515256"/>
              <a:ext cx="723265" cy="215900"/>
            </a:xfrm>
            <a:custGeom>
              <a:avLst/>
              <a:gdLst/>
              <a:ahLst/>
              <a:cxnLst/>
              <a:rect l="l" t="t" r="r" b="b"/>
              <a:pathLst>
                <a:path w="723264" h="215900">
                  <a:moveTo>
                    <a:pt x="686892"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686892" y="215684"/>
                  </a:lnTo>
                  <a:lnTo>
                    <a:pt x="700876" y="212857"/>
                  </a:lnTo>
                  <a:lnTo>
                    <a:pt x="712301" y="205152"/>
                  </a:lnTo>
                  <a:lnTo>
                    <a:pt x="720007" y="193727"/>
                  </a:lnTo>
                  <a:lnTo>
                    <a:pt x="722833" y="179743"/>
                  </a:lnTo>
                  <a:lnTo>
                    <a:pt x="722833" y="35953"/>
                  </a:lnTo>
                  <a:lnTo>
                    <a:pt x="720007" y="21967"/>
                  </a:lnTo>
                  <a:lnTo>
                    <a:pt x="712301" y="10537"/>
                  </a:lnTo>
                  <a:lnTo>
                    <a:pt x="700876" y="2828"/>
                  </a:lnTo>
                  <a:lnTo>
                    <a:pt x="686892" y="0"/>
                  </a:lnTo>
                  <a:close/>
                </a:path>
              </a:pathLst>
            </a:custGeom>
            <a:solidFill>
              <a:srgbClr val="EAE9E7"/>
            </a:solidFill>
          </p:spPr>
          <p:txBody>
            <a:bodyPr wrap="square" lIns="0" tIns="0" rIns="0" bIns="0" rtlCol="0"/>
            <a:lstStyle/>
            <a:p>
              <a:endParaRPr sz="1588"/>
            </a:p>
          </p:txBody>
        </p:sp>
      </p:grpSp>
      <p:grpSp>
        <p:nvGrpSpPr>
          <p:cNvPr id="44" name="object 44" descr="This chart shows Estimated Revenues from 988 surcharge in Minnesota, Pennsylvania, California, Virginia, Washington, Delaware, and Vermont.&#10;"/>
          <p:cNvGrpSpPr/>
          <p:nvPr/>
        </p:nvGrpSpPr>
        <p:grpSpPr>
          <a:xfrm>
            <a:off x="2362110" y="2549267"/>
            <a:ext cx="799046" cy="539464"/>
            <a:chOff x="1950872" y="4258767"/>
            <a:chExt cx="699770" cy="472440"/>
          </a:xfrm>
        </p:grpSpPr>
        <p:sp>
          <p:nvSpPr>
            <p:cNvPr id="45" name="object 45"/>
            <p:cNvSpPr/>
            <p:nvPr/>
          </p:nvSpPr>
          <p:spPr>
            <a:xfrm>
              <a:off x="1950872" y="4258767"/>
              <a:ext cx="699770" cy="215900"/>
            </a:xfrm>
            <a:custGeom>
              <a:avLst/>
              <a:gdLst/>
              <a:ahLst/>
              <a:cxnLst/>
              <a:rect l="l" t="t" r="r" b="b"/>
              <a:pathLst>
                <a:path w="699769" h="215900">
                  <a:moveTo>
                    <a:pt x="663562" y="0"/>
                  </a:moveTo>
                  <a:lnTo>
                    <a:pt x="35941" y="0"/>
                  </a:lnTo>
                  <a:lnTo>
                    <a:pt x="21961" y="2828"/>
                  </a:lnTo>
                  <a:lnTo>
                    <a:pt x="10536" y="10537"/>
                  </a:lnTo>
                  <a:lnTo>
                    <a:pt x="2827" y="21967"/>
                  </a:lnTo>
                  <a:lnTo>
                    <a:pt x="0" y="35953"/>
                  </a:lnTo>
                  <a:lnTo>
                    <a:pt x="0" y="179743"/>
                  </a:lnTo>
                  <a:lnTo>
                    <a:pt x="2827" y="193727"/>
                  </a:lnTo>
                  <a:lnTo>
                    <a:pt x="10536" y="205152"/>
                  </a:lnTo>
                  <a:lnTo>
                    <a:pt x="21961" y="212857"/>
                  </a:lnTo>
                  <a:lnTo>
                    <a:pt x="35941" y="215684"/>
                  </a:lnTo>
                  <a:lnTo>
                    <a:pt x="663562" y="215684"/>
                  </a:lnTo>
                  <a:lnTo>
                    <a:pt x="677548" y="212857"/>
                  </a:lnTo>
                  <a:lnTo>
                    <a:pt x="688978" y="205152"/>
                  </a:lnTo>
                  <a:lnTo>
                    <a:pt x="696687" y="193727"/>
                  </a:lnTo>
                  <a:lnTo>
                    <a:pt x="699516" y="179743"/>
                  </a:lnTo>
                  <a:lnTo>
                    <a:pt x="699516" y="35953"/>
                  </a:lnTo>
                  <a:lnTo>
                    <a:pt x="696687" y="21967"/>
                  </a:lnTo>
                  <a:lnTo>
                    <a:pt x="688978" y="10537"/>
                  </a:lnTo>
                  <a:lnTo>
                    <a:pt x="677548" y="2828"/>
                  </a:lnTo>
                  <a:lnTo>
                    <a:pt x="663562" y="0"/>
                  </a:lnTo>
                  <a:close/>
                </a:path>
              </a:pathLst>
            </a:custGeom>
            <a:solidFill>
              <a:srgbClr val="D4D3D0"/>
            </a:solidFill>
          </p:spPr>
          <p:txBody>
            <a:bodyPr wrap="square" lIns="0" tIns="0" rIns="0" bIns="0" rtlCol="0"/>
            <a:lstStyle/>
            <a:p>
              <a:endParaRPr sz="1588"/>
            </a:p>
          </p:txBody>
        </p:sp>
        <p:sp>
          <p:nvSpPr>
            <p:cNvPr id="46" name="object 46"/>
            <p:cNvSpPr/>
            <p:nvPr/>
          </p:nvSpPr>
          <p:spPr>
            <a:xfrm>
              <a:off x="1950872" y="4515256"/>
              <a:ext cx="699770" cy="215900"/>
            </a:xfrm>
            <a:custGeom>
              <a:avLst/>
              <a:gdLst/>
              <a:ahLst/>
              <a:cxnLst/>
              <a:rect l="l" t="t" r="r" b="b"/>
              <a:pathLst>
                <a:path w="699769" h="215900">
                  <a:moveTo>
                    <a:pt x="663562" y="0"/>
                  </a:moveTo>
                  <a:lnTo>
                    <a:pt x="35941" y="0"/>
                  </a:lnTo>
                  <a:lnTo>
                    <a:pt x="21961" y="2828"/>
                  </a:lnTo>
                  <a:lnTo>
                    <a:pt x="10536" y="10537"/>
                  </a:lnTo>
                  <a:lnTo>
                    <a:pt x="2827" y="21967"/>
                  </a:lnTo>
                  <a:lnTo>
                    <a:pt x="0" y="35953"/>
                  </a:lnTo>
                  <a:lnTo>
                    <a:pt x="0" y="179743"/>
                  </a:lnTo>
                  <a:lnTo>
                    <a:pt x="2827" y="193727"/>
                  </a:lnTo>
                  <a:lnTo>
                    <a:pt x="10536" y="205152"/>
                  </a:lnTo>
                  <a:lnTo>
                    <a:pt x="21961" y="212857"/>
                  </a:lnTo>
                  <a:lnTo>
                    <a:pt x="35941" y="215684"/>
                  </a:lnTo>
                  <a:lnTo>
                    <a:pt x="663562" y="215684"/>
                  </a:lnTo>
                  <a:lnTo>
                    <a:pt x="677548" y="212857"/>
                  </a:lnTo>
                  <a:lnTo>
                    <a:pt x="688978" y="205152"/>
                  </a:lnTo>
                  <a:lnTo>
                    <a:pt x="696687" y="193727"/>
                  </a:lnTo>
                  <a:lnTo>
                    <a:pt x="699516" y="179743"/>
                  </a:lnTo>
                  <a:lnTo>
                    <a:pt x="699516" y="35953"/>
                  </a:lnTo>
                  <a:lnTo>
                    <a:pt x="696687" y="21967"/>
                  </a:lnTo>
                  <a:lnTo>
                    <a:pt x="688978" y="10537"/>
                  </a:lnTo>
                  <a:lnTo>
                    <a:pt x="677548" y="2828"/>
                  </a:lnTo>
                  <a:lnTo>
                    <a:pt x="663562" y="0"/>
                  </a:lnTo>
                  <a:close/>
                </a:path>
              </a:pathLst>
            </a:custGeom>
            <a:solidFill>
              <a:srgbClr val="EAE9E7"/>
            </a:solidFill>
          </p:spPr>
          <p:txBody>
            <a:bodyPr wrap="square" lIns="0" tIns="0" rIns="0" bIns="0" rtlCol="0"/>
            <a:lstStyle/>
            <a:p>
              <a:endParaRPr sz="1588"/>
            </a:p>
          </p:txBody>
        </p:sp>
      </p:grpSp>
      <p:grpSp>
        <p:nvGrpSpPr>
          <p:cNvPr id="47" name="object 47" descr="This chart shows Estimated Revenues from 988 surcharge in Minnesota, Pennsylvania, California, Virginia, Washington, Delaware, and Vermont.&#10;"/>
          <p:cNvGrpSpPr/>
          <p:nvPr/>
        </p:nvGrpSpPr>
        <p:grpSpPr>
          <a:xfrm>
            <a:off x="4100525" y="2549267"/>
            <a:ext cx="1211620" cy="539464"/>
            <a:chOff x="3473297" y="4258767"/>
            <a:chExt cx="1061085" cy="472440"/>
          </a:xfrm>
        </p:grpSpPr>
        <p:sp>
          <p:nvSpPr>
            <p:cNvPr id="48" name="object 48"/>
            <p:cNvSpPr/>
            <p:nvPr/>
          </p:nvSpPr>
          <p:spPr>
            <a:xfrm>
              <a:off x="3473297" y="4258767"/>
              <a:ext cx="1061085" cy="215900"/>
            </a:xfrm>
            <a:custGeom>
              <a:avLst/>
              <a:gdLst/>
              <a:ahLst/>
              <a:cxnLst/>
              <a:rect l="l" t="t" r="r" b="b"/>
              <a:pathLst>
                <a:path w="1061085" h="215900">
                  <a:moveTo>
                    <a:pt x="1024991"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1024991" y="215684"/>
                  </a:lnTo>
                  <a:lnTo>
                    <a:pt x="1038976" y="212857"/>
                  </a:lnTo>
                  <a:lnTo>
                    <a:pt x="1050401" y="205152"/>
                  </a:lnTo>
                  <a:lnTo>
                    <a:pt x="1058106" y="193727"/>
                  </a:lnTo>
                  <a:lnTo>
                    <a:pt x="1060932" y="179743"/>
                  </a:lnTo>
                  <a:lnTo>
                    <a:pt x="1060932" y="35953"/>
                  </a:lnTo>
                  <a:lnTo>
                    <a:pt x="1058106" y="21967"/>
                  </a:lnTo>
                  <a:lnTo>
                    <a:pt x="1050401" y="10537"/>
                  </a:lnTo>
                  <a:lnTo>
                    <a:pt x="1038976" y="2828"/>
                  </a:lnTo>
                  <a:lnTo>
                    <a:pt x="1024991" y="0"/>
                  </a:lnTo>
                  <a:close/>
                </a:path>
              </a:pathLst>
            </a:custGeom>
            <a:solidFill>
              <a:srgbClr val="D4D3D0"/>
            </a:solidFill>
          </p:spPr>
          <p:txBody>
            <a:bodyPr wrap="square" lIns="0" tIns="0" rIns="0" bIns="0" rtlCol="0"/>
            <a:lstStyle/>
            <a:p>
              <a:endParaRPr sz="1588"/>
            </a:p>
          </p:txBody>
        </p:sp>
        <p:sp>
          <p:nvSpPr>
            <p:cNvPr id="49" name="object 49"/>
            <p:cNvSpPr/>
            <p:nvPr/>
          </p:nvSpPr>
          <p:spPr>
            <a:xfrm>
              <a:off x="3473297" y="4515256"/>
              <a:ext cx="1061085" cy="215900"/>
            </a:xfrm>
            <a:custGeom>
              <a:avLst/>
              <a:gdLst/>
              <a:ahLst/>
              <a:cxnLst/>
              <a:rect l="l" t="t" r="r" b="b"/>
              <a:pathLst>
                <a:path w="1061085" h="215900">
                  <a:moveTo>
                    <a:pt x="1024991"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1024991" y="215684"/>
                  </a:lnTo>
                  <a:lnTo>
                    <a:pt x="1038976" y="212857"/>
                  </a:lnTo>
                  <a:lnTo>
                    <a:pt x="1050401" y="205152"/>
                  </a:lnTo>
                  <a:lnTo>
                    <a:pt x="1058106" y="193727"/>
                  </a:lnTo>
                  <a:lnTo>
                    <a:pt x="1060932" y="179743"/>
                  </a:lnTo>
                  <a:lnTo>
                    <a:pt x="1060932" y="35953"/>
                  </a:lnTo>
                  <a:lnTo>
                    <a:pt x="1058106" y="21967"/>
                  </a:lnTo>
                  <a:lnTo>
                    <a:pt x="1050401" y="10537"/>
                  </a:lnTo>
                  <a:lnTo>
                    <a:pt x="1038976" y="2828"/>
                  </a:lnTo>
                  <a:lnTo>
                    <a:pt x="1024991" y="0"/>
                  </a:lnTo>
                  <a:close/>
                </a:path>
              </a:pathLst>
            </a:custGeom>
            <a:solidFill>
              <a:srgbClr val="EAE9E7"/>
            </a:solidFill>
          </p:spPr>
          <p:txBody>
            <a:bodyPr wrap="square" lIns="0" tIns="0" rIns="0" bIns="0" rtlCol="0"/>
            <a:lstStyle/>
            <a:p>
              <a:endParaRPr sz="1588"/>
            </a:p>
          </p:txBody>
        </p:sp>
      </p:grpSp>
      <p:grpSp>
        <p:nvGrpSpPr>
          <p:cNvPr id="50" name="object 50" descr="This chart shows Estimated Revenues from 988 surcharge in Minnesota, Pennsylvania, California, Virginia, Washington, Delaware, and Vermont.&#10;"/>
          <p:cNvGrpSpPr/>
          <p:nvPr/>
        </p:nvGrpSpPr>
        <p:grpSpPr>
          <a:xfrm>
            <a:off x="5394060" y="2549267"/>
            <a:ext cx="1255849" cy="539464"/>
            <a:chOff x="4606125" y="4258767"/>
            <a:chExt cx="1099820" cy="472440"/>
          </a:xfrm>
        </p:grpSpPr>
        <p:sp>
          <p:nvSpPr>
            <p:cNvPr id="51" name="object 51"/>
            <p:cNvSpPr/>
            <p:nvPr/>
          </p:nvSpPr>
          <p:spPr>
            <a:xfrm>
              <a:off x="4606125" y="4258767"/>
              <a:ext cx="1099820" cy="215900"/>
            </a:xfrm>
            <a:custGeom>
              <a:avLst/>
              <a:gdLst/>
              <a:ahLst/>
              <a:cxnLst/>
              <a:rect l="l" t="t" r="r" b="b"/>
              <a:pathLst>
                <a:path w="1099820" h="215900">
                  <a:moveTo>
                    <a:pt x="1063853"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1063853" y="215684"/>
                  </a:lnTo>
                  <a:lnTo>
                    <a:pt x="1077838" y="212857"/>
                  </a:lnTo>
                  <a:lnTo>
                    <a:pt x="1089263" y="205152"/>
                  </a:lnTo>
                  <a:lnTo>
                    <a:pt x="1096968" y="193727"/>
                  </a:lnTo>
                  <a:lnTo>
                    <a:pt x="1099794" y="179743"/>
                  </a:lnTo>
                  <a:lnTo>
                    <a:pt x="1099794" y="35953"/>
                  </a:lnTo>
                  <a:lnTo>
                    <a:pt x="1096968" y="21967"/>
                  </a:lnTo>
                  <a:lnTo>
                    <a:pt x="1089263" y="10537"/>
                  </a:lnTo>
                  <a:lnTo>
                    <a:pt x="1077838" y="2828"/>
                  </a:lnTo>
                  <a:lnTo>
                    <a:pt x="1063853" y="0"/>
                  </a:lnTo>
                  <a:close/>
                </a:path>
              </a:pathLst>
            </a:custGeom>
            <a:solidFill>
              <a:srgbClr val="D4D3D0"/>
            </a:solidFill>
          </p:spPr>
          <p:txBody>
            <a:bodyPr wrap="square" lIns="0" tIns="0" rIns="0" bIns="0" rtlCol="0"/>
            <a:lstStyle/>
            <a:p>
              <a:endParaRPr sz="1588"/>
            </a:p>
          </p:txBody>
        </p:sp>
        <p:sp>
          <p:nvSpPr>
            <p:cNvPr id="52" name="object 52"/>
            <p:cNvSpPr/>
            <p:nvPr/>
          </p:nvSpPr>
          <p:spPr>
            <a:xfrm>
              <a:off x="4606125" y="4515256"/>
              <a:ext cx="1099820" cy="215900"/>
            </a:xfrm>
            <a:custGeom>
              <a:avLst/>
              <a:gdLst/>
              <a:ahLst/>
              <a:cxnLst/>
              <a:rect l="l" t="t" r="r" b="b"/>
              <a:pathLst>
                <a:path w="1099820" h="215900">
                  <a:moveTo>
                    <a:pt x="1063853"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1063853" y="215684"/>
                  </a:lnTo>
                  <a:lnTo>
                    <a:pt x="1077838" y="212857"/>
                  </a:lnTo>
                  <a:lnTo>
                    <a:pt x="1089263" y="205152"/>
                  </a:lnTo>
                  <a:lnTo>
                    <a:pt x="1096968" y="193727"/>
                  </a:lnTo>
                  <a:lnTo>
                    <a:pt x="1099794" y="179743"/>
                  </a:lnTo>
                  <a:lnTo>
                    <a:pt x="1099794" y="35953"/>
                  </a:lnTo>
                  <a:lnTo>
                    <a:pt x="1096968" y="21967"/>
                  </a:lnTo>
                  <a:lnTo>
                    <a:pt x="1089263" y="10537"/>
                  </a:lnTo>
                  <a:lnTo>
                    <a:pt x="1077838" y="2828"/>
                  </a:lnTo>
                  <a:lnTo>
                    <a:pt x="1063853" y="0"/>
                  </a:lnTo>
                  <a:close/>
                </a:path>
              </a:pathLst>
            </a:custGeom>
            <a:solidFill>
              <a:srgbClr val="EAE9E7"/>
            </a:solidFill>
          </p:spPr>
          <p:txBody>
            <a:bodyPr wrap="square" lIns="0" tIns="0" rIns="0" bIns="0" rtlCol="0"/>
            <a:lstStyle/>
            <a:p>
              <a:endParaRPr sz="1588"/>
            </a:p>
          </p:txBody>
        </p:sp>
      </p:grpSp>
      <p:sp>
        <p:nvSpPr>
          <p:cNvPr id="53" name="object 53" descr="This chart shows Estimated Revenues from 988 surcharge in Minnesota, Pennsylvania, California, Virginia, Washington, Delaware, and Vermont.&#10;"/>
          <p:cNvSpPr/>
          <p:nvPr/>
        </p:nvSpPr>
        <p:spPr>
          <a:xfrm>
            <a:off x="1462412" y="3140575"/>
            <a:ext cx="825874" cy="246529"/>
          </a:xfrm>
          <a:custGeom>
            <a:avLst/>
            <a:gdLst/>
            <a:ahLst/>
            <a:cxnLst/>
            <a:rect l="l" t="t" r="r" b="b"/>
            <a:pathLst>
              <a:path w="723264" h="215900">
                <a:moveTo>
                  <a:pt x="686892" y="0"/>
                </a:moveTo>
                <a:lnTo>
                  <a:pt x="35953" y="0"/>
                </a:lnTo>
                <a:lnTo>
                  <a:pt x="21967" y="2827"/>
                </a:lnTo>
                <a:lnTo>
                  <a:pt x="10537" y="10536"/>
                </a:lnTo>
                <a:lnTo>
                  <a:pt x="2828" y="21961"/>
                </a:lnTo>
                <a:lnTo>
                  <a:pt x="0" y="35940"/>
                </a:lnTo>
                <a:lnTo>
                  <a:pt x="0" y="179730"/>
                </a:lnTo>
                <a:lnTo>
                  <a:pt x="2828" y="193717"/>
                </a:lnTo>
                <a:lnTo>
                  <a:pt x="10537" y="205146"/>
                </a:lnTo>
                <a:lnTo>
                  <a:pt x="21967" y="212855"/>
                </a:lnTo>
                <a:lnTo>
                  <a:pt x="35953" y="215684"/>
                </a:lnTo>
                <a:lnTo>
                  <a:pt x="686892" y="215684"/>
                </a:lnTo>
                <a:lnTo>
                  <a:pt x="700876" y="212855"/>
                </a:lnTo>
                <a:lnTo>
                  <a:pt x="712301" y="205146"/>
                </a:lnTo>
                <a:lnTo>
                  <a:pt x="720007" y="193717"/>
                </a:lnTo>
                <a:lnTo>
                  <a:pt x="722833" y="179730"/>
                </a:lnTo>
                <a:lnTo>
                  <a:pt x="722833" y="35940"/>
                </a:lnTo>
                <a:lnTo>
                  <a:pt x="720007" y="21961"/>
                </a:lnTo>
                <a:lnTo>
                  <a:pt x="712301" y="10536"/>
                </a:lnTo>
                <a:lnTo>
                  <a:pt x="700876" y="2827"/>
                </a:lnTo>
                <a:lnTo>
                  <a:pt x="686892" y="0"/>
                </a:lnTo>
                <a:close/>
              </a:path>
            </a:pathLst>
          </a:custGeom>
          <a:solidFill>
            <a:srgbClr val="D4D3D0"/>
          </a:solidFill>
        </p:spPr>
        <p:txBody>
          <a:bodyPr wrap="square" lIns="0" tIns="0" rIns="0" bIns="0" rtlCol="0"/>
          <a:lstStyle/>
          <a:p>
            <a:endParaRPr sz="1588"/>
          </a:p>
        </p:txBody>
      </p:sp>
      <p:sp>
        <p:nvSpPr>
          <p:cNvPr id="54" name="object 54" descr="This chart shows Estimated Revenues from 988 surcharge in Minnesota, Pennsylvania, California, Virginia, Washington, Delaware, and Vermont.&#10;"/>
          <p:cNvSpPr/>
          <p:nvPr/>
        </p:nvSpPr>
        <p:spPr>
          <a:xfrm>
            <a:off x="2362110" y="3140575"/>
            <a:ext cx="799046" cy="246529"/>
          </a:xfrm>
          <a:custGeom>
            <a:avLst/>
            <a:gdLst/>
            <a:ahLst/>
            <a:cxnLst/>
            <a:rect l="l" t="t" r="r" b="b"/>
            <a:pathLst>
              <a:path w="699769" h="215900">
                <a:moveTo>
                  <a:pt x="663562" y="0"/>
                </a:moveTo>
                <a:lnTo>
                  <a:pt x="35941" y="0"/>
                </a:lnTo>
                <a:lnTo>
                  <a:pt x="21961" y="2827"/>
                </a:lnTo>
                <a:lnTo>
                  <a:pt x="10536" y="10536"/>
                </a:lnTo>
                <a:lnTo>
                  <a:pt x="2827" y="21961"/>
                </a:lnTo>
                <a:lnTo>
                  <a:pt x="0" y="35940"/>
                </a:lnTo>
                <a:lnTo>
                  <a:pt x="0" y="179730"/>
                </a:lnTo>
                <a:lnTo>
                  <a:pt x="2827" y="193717"/>
                </a:lnTo>
                <a:lnTo>
                  <a:pt x="10536" y="205146"/>
                </a:lnTo>
                <a:lnTo>
                  <a:pt x="21961" y="212855"/>
                </a:lnTo>
                <a:lnTo>
                  <a:pt x="35941" y="215684"/>
                </a:lnTo>
                <a:lnTo>
                  <a:pt x="663562" y="215684"/>
                </a:lnTo>
                <a:lnTo>
                  <a:pt x="677548" y="212855"/>
                </a:lnTo>
                <a:lnTo>
                  <a:pt x="688978" y="205146"/>
                </a:lnTo>
                <a:lnTo>
                  <a:pt x="696687" y="193717"/>
                </a:lnTo>
                <a:lnTo>
                  <a:pt x="699516" y="179730"/>
                </a:lnTo>
                <a:lnTo>
                  <a:pt x="699516" y="35940"/>
                </a:lnTo>
                <a:lnTo>
                  <a:pt x="696687" y="21961"/>
                </a:lnTo>
                <a:lnTo>
                  <a:pt x="688978" y="10536"/>
                </a:lnTo>
                <a:lnTo>
                  <a:pt x="677548" y="2827"/>
                </a:lnTo>
                <a:lnTo>
                  <a:pt x="663562" y="0"/>
                </a:lnTo>
                <a:close/>
              </a:path>
            </a:pathLst>
          </a:custGeom>
          <a:solidFill>
            <a:srgbClr val="D4D3D0"/>
          </a:solidFill>
        </p:spPr>
        <p:txBody>
          <a:bodyPr wrap="square" lIns="0" tIns="0" rIns="0" bIns="0" rtlCol="0"/>
          <a:lstStyle/>
          <a:p>
            <a:endParaRPr sz="1588"/>
          </a:p>
        </p:txBody>
      </p:sp>
      <p:sp>
        <p:nvSpPr>
          <p:cNvPr id="55" name="object 55" descr="This chart shows Estimated Revenues from 988 surcharge in Minnesota, Pennsylvania, California, Virginia, Washington, Delaware, and Vermont.&#10;"/>
          <p:cNvSpPr/>
          <p:nvPr/>
        </p:nvSpPr>
        <p:spPr>
          <a:xfrm>
            <a:off x="4100525" y="3140575"/>
            <a:ext cx="1211620" cy="246529"/>
          </a:xfrm>
          <a:custGeom>
            <a:avLst/>
            <a:gdLst/>
            <a:ahLst/>
            <a:cxnLst/>
            <a:rect l="l" t="t" r="r" b="b"/>
            <a:pathLst>
              <a:path w="1061085" h="215900">
                <a:moveTo>
                  <a:pt x="1024991" y="0"/>
                </a:moveTo>
                <a:lnTo>
                  <a:pt x="35953" y="0"/>
                </a:lnTo>
                <a:lnTo>
                  <a:pt x="21967" y="2827"/>
                </a:lnTo>
                <a:lnTo>
                  <a:pt x="10537" y="10536"/>
                </a:lnTo>
                <a:lnTo>
                  <a:pt x="2828" y="21961"/>
                </a:lnTo>
                <a:lnTo>
                  <a:pt x="0" y="35940"/>
                </a:lnTo>
                <a:lnTo>
                  <a:pt x="0" y="179730"/>
                </a:lnTo>
                <a:lnTo>
                  <a:pt x="2828" y="193717"/>
                </a:lnTo>
                <a:lnTo>
                  <a:pt x="10537" y="205146"/>
                </a:lnTo>
                <a:lnTo>
                  <a:pt x="21967" y="212855"/>
                </a:lnTo>
                <a:lnTo>
                  <a:pt x="35953" y="215684"/>
                </a:lnTo>
                <a:lnTo>
                  <a:pt x="1024991" y="215684"/>
                </a:lnTo>
                <a:lnTo>
                  <a:pt x="1038976" y="212855"/>
                </a:lnTo>
                <a:lnTo>
                  <a:pt x="1050401" y="205146"/>
                </a:lnTo>
                <a:lnTo>
                  <a:pt x="1058106" y="193717"/>
                </a:lnTo>
                <a:lnTo>
                  <a:pt x="1060932" y="179730"/>
                </a:lnTo>
                <a:lnTo>
                  <a:pt x="1060932" y="35940"/>
                </a:lnTo>
                <a:lnTo>
                  <a:pt x="1058106" y="21961"/>
                </a:lnTo>
                <a:lnTo>
                  <a:pt x="1050401" y="10536"/>
                </a:lnTo>
                <a:lnTo>
                  <a:pt x="1038976" y="2827"/>
                </a:lnTo>
                <a:lnTo>
                  <a:pt x="1024991" y="0"/>
                </a:lnTo>
                <a:close/>
              </a:path>
            </a:pathLst>
          </a:custGeom>
          <a:solidFill>
            <a:srgbClr val="D4D3D0"/>
          </a:solidFill>
        </p:spPr>
        <p:txBody>
          <a:bodyPr wrap="square" lIns="0" tIns="0" rIns="0" bIns="0" rtlCol="0"/>
          <a:lstStyle/>
          <a:p>
            <a:endParaRPr sz="1588"/>
          </a:p>
        </p:txBody>
      </p:sp>
      <p:sp>
        <p:nvSpPr>
          <p:cNvPr id="56" name="object 56" descr="This chart shows Estimated Revenues from 988 surcharge in Minnesota, Pennsylvania, California, Virginia, Washington, Delaware, and Vermont.&#10;"/>
          <p:cNvSpPr/>
          <p:nvPr/>
        </p:nvSpPr>
        <p:spPr>
          <a:xfrm>
            <a:off x="5394060" y="3140575"/>
            <a:ext cx="1255849" cy="246529"/>
          </a:xfrm>
          <a:custGeom>
            <a:avLst/>
            <a:gdLst/>
            <a:ahLst/>
            <a:cxnLst/>
            <a:rect l="l" t="t" r="r" b="b"/>
            <a:pathLst>
              <a:path w="1099820" h="215900">
                <a:moveTo>
                  <a:pt x="1063853" y="0"/>
                </a:moveTo>
                <a:lnTo>
                  <a:pt x="35953" y="0"/>
                </a:lnTo>
                <a:lnTo>
                  <a:pt x="21967" y="2827"/>
                </a:lnTo>
                <a:lnTo>
                  <a:pt x="10537" y="10536"/>
                </a:lnTo>
                <a:lnTo>
                  <a:pt x="2828" y="21961"/>
                </a:lnTo>
                <a:lnTo>
                  <a:pt x="0" y="35940"/>
                </a:lnTo>
                <a:lnTo>
                  <a:pt x="0" y="179730"/>
                </a:lnTo>
                <a:lnTo>
                  <a:pt x="2828" y="193717"/>
                </a:lnTo>
                <a:lnTo>
                  <a:pt x="10537" y="205146"/>
                </a:lnTo>
                <a:lnTo>
                  <a:pt x="21967" y="212855"/>
                </a:lnTo>
                <a:lnTo>
                  <a:pt x="35953" y="215684"/>
                </a:lnTo>
                <a:lnTo>
                  <a:pt x="1063853" y="215684"/>
                </a:lnTo>
                <a:lnTo>
                  <a:pt x="1077838" y="212855"/>
                </a:lnTo>
                <a:lnTo>
                  <a:pt x="1089263" y="205146"/>
                </a:lnTo>
                <a:lnTo>
                  <a:pt x="1096968" y="193717"/>
                </a:lnTo>
                <a:lnTo>
                  <a:pt x="1099794" y="179730"/>
                </a:lnTo>
                <a:lnTo>
                  <a:pt x="1099794" y="35940"/>
                </a:lnTo>
                <a:lnTo>
                  <a:pt x="1096968" y="21961"/>
                </a:lnTo>
                <a:lnTo>
                  <a:pt x="1089263" y="10536"/>
                </a:lnTo>
                <a:lnTo>
                  <a:pt x="1077838" y="2827"/>
                </a:lnTo>
                <a:lnTo>
                  <a:pt x="1063853" y="0"/>
                </a:lnTo>
                <a:close/>
              </a:path>
            </a:pathLst>
          </a:custGeom>
          <a:solidFill>
            <a:srgbClr val="D4D3D0"/>
          </a:solidFill>
        </p:spPr>
        <p:txBody>
          <a:bodyPr wrap="square" lIns="0" tIns="0" rIns="0" bIns="0" rtlCol="0"/>
          <a:lstStyle/>
          <a:p>
            <a:endParaRPr sz="1588"/>
          </a:p>
        </p:txBody>
      </p:sp>
      <p:sp>
        <p:nvSpPr>
          <p:cNvPr id="57" name="object 57">
            <a:extLst>
              <a:ext uri="{C183D7F6-B498-43B3-948B-1728B52AA6E4}">
                <adec:decorative xmlns:adec="http://schemas.microsoft.com/office/drawing/2017/decorative" val="1"/>
              </a:ext>
            </a:extLst>
          </p:cNvPr>
          <p:cNvSpPr txBox="1"/>
          <p:nvPr/>
        </p:nvSpPr>
        <p:spPr>
          <a:xfrm>
            <a:off x="1100853" y="4330672"/>
            <a:ext cx="7299446" cy="1386435"/>
          </a:xfrm>
          <a:prstGeom prst="rect">
            <a:avLst/>
          </a:prstGeom>
        </p:spPr>
        <p:txBody>
          <a:bodyPr vert="horz" wrap="square" lIns="0" tIns="18127" rIns="0" bIns="0" rtlCol="0">
            <a:spAutoFit/>
          </a:bodyPr>
          <a:lstStyle/>
          <a:p>
            <a:pPr marL="14502">
              <a:spcBef>
                <a:spcPts val="143"/>
              </a:spcBef>
            </a:pPr>
            <a:r>
              <a:rPr sz="913" b="1" dirty="0">
                <a:solidFill>
                  <a:srgbClr val="FFFFFF"/>
                </a:solidFill>
                <a:latin typeface="Arial"/>
                <a:cs typeface="Arial"/>
              </a:rPr>
              <a:t>KEY</a:t>
            </a:r>
            <a:r>
              <a:rPr sz="913" b="1" spc="-40" dirty="0">
                <a:solidFill>
                  <a:srgbClr val="FFFFFF"/>
                </a:solidFill>
                <a:latin typeface="Arial"/>
                <a:cs typeface="Arial"/>
              </a:rPr>
              <a:t> </a:t>
            </a:r>
            <a:r>
              <a:rPr sz="913" b="1" spc="-11" dirty="0">
                <a:solidFill>
                  <a:srgbClr val="FFFFFF"/>
                </a:solidFill>
                <a:latin typeface="Arial"/>
                <a:cs typeface="Arial"/>
              </a:rPr>
              <a:t>TAKEAWAYS</a:t>
            </a:r>
            <a:endParaRPr sz="913" dirty="0">
              <a:latin typeface="Arial"/>
              <a:cs typeface="Arial"/>
            </a:endParaRPr>
          </a:p>
          <a:p>
            <a:pPr marL="181278" indent="-166776">
              <a:spcBef>
                <a:spcPts val="457"/>
              </a:spcBef>
              <a:buSzPct val="156250"/>
              <a:buChar char="•"/>
              <a:tabLst>
                <a:tab pos="181278" algn="l"/>
              </a:tabLst>
            </a:pPr>
            <a:r>
              <a:rPr sz="913" spc="69" dirty="0">
                <a:solidFill>
                  <a:srgbClr val="FFFFFF"/>
                </a:solidFill>
                <a:latin typeface="Arial"/>
                <a:cs typeface="Arial"/>
              </a:rPr>
              <a:t>988 </a:t>
            </a:r>
            <a:r>
              <a:rPr sz="913" spc="63" dirty="0">
                <a:solidFill>
                  <a:srgbClr val="FFFFFF"/>
                </a:solidFill>
                <a:latin typeface="Arial"/>
                <a:cs typeface="Arial"/>
              </a:rPr>
              <a:t>collection</a:t>
            </a:r>
            <a:r>
              <a:rPr sz="913" spc="74" dirty="0">
                <a:solidFill>
                  <a:srgbClr val="FFFFFF"/>
                </a:solidFill>
                <a:latin typeface="Arial"/>
                <a:cs typeface="Arial"/>
              </a:rPr>
              <a:t> </a:t>
            </a:r>
            <a:r>
              <a:rPr sz="913" dirty="0">
                <a:solidFill>
                  <a:srgbClr val="FFFFFF"/>
                </a:solidFill>
                <a:latin typeface="Arial"/>
                <a:cs typeface="Arial"/>
              </a:rPr>
              <a:t>is</a:t>
            </a:r>
            <a:r>
              <a:rPr sz="913" spc="74" dirty="0">
                <a:solidFill>
                  <a:srgbClr val="FFFFFF"/>
                </a:solidFill>
                <a:latin typeface="Arial"/>
                <a:cs typeface="Arial"/>
              </a:rPr>
              <a:t> </a:t>
            </a:r>
            <a:r>
              <a:rPr sz="913" spc="63" dirty="0">
                <a:solidFill>
                  <a:srgbClr val="FFFFFF"/>
                </a:solidFill>
                <a:latin typeface="Arial"/>
                <a:cs typeface="Arial"/>
              </a:rPr>
              <a:t>continuing</a:t>
            </a:r>
            <a:r>
              <a:rPr sz="913" spc="74" dirty="0">
                <a:solidFill>
                  <a:srgbClr val="FFFFFF"/>
                </a:solidFill>
                <a:latin typeface="Arial"/>
                <a:cs typeface="Arial"/>
              </a:rPr>
              <a:t> to</a:t>
            </a:r>
            <a:r>
              <a:rPr sz="913" spc="57" dirty="0">
                <a:solidFill>
                  <a:srgbClr val="FFFFFF"/>
                </a:solidFill>
                <a:latin typeface="Arial"/>
                <a:cs typeface="Arial"/>
              </a:rPr>
              <a:t> develop </a:t>
            </a:r>
            <a:r>
              <a:rPr sz="913" spc="74" dirty="0">
                <a:solidFill>
                  <a:srgbClr val="FFFFFF"/>
                </a:solidFill>
                <a:latin typeface="Arial"/>
                <a:cs typeface="Arial"/>
              </a:rPr>
              <a:t>but</a:t>
            </a:r>
            <a:r>
              <a:rPr sz="913" spc="63" dirty="0">
                <a:solidFill>
                  <a:srgbClr val="FFFFFF"/>
                </a:solidFill>
                <a:latin typeface="Arial"/>
                <a:cs typeface="Arial"/>
              </a:rPr>
              <a:t> </a:t>
            </a:r>
            <a:r>
              <a:rPr sz="913" spc="69" dirty="0">
                <a:solidFill>
                  <a:srgbClr val="FFFFFF"/>
                </a:solidFill>
                <a:latin typeface="Arial"/>
                <a:cs typeface="Arial"/>
              </a:rPr>
              <a:t>it </a:t>
            </a:r>
            <a:r>
              <a:rPr sz="913" dirty="0">
                <a:solidFill>
                  <a:srgbClr val="FFFFFF"/>
                </a:solidFill>
                <a:latin typeface="Arial"/>
                <a:cs typeface="Arial"/>
              </a:rPr>
              <a:t>is</a:t>
            </a:r>
            <a:r>
              <a:rPr sz="913" spc="80" dirty="0">
                <a:solidFill>
                  <a:srgbClr val="FFFFFF"/>
                </a:solidFill>
                <a:latin typeface="Arial"/>
                <a:cs typeface="Arial"/>
              </a:rPr>
              <a:t> </a:t>
            </a:r>
            <a:r>
              <a:rPr sz="913" dirty="0">
                <a:solidFill>
                  <a:srgbClr val="FFFFFF"/>
                </a:solidFill>
                <a:latin typeface="Arial"/>
                <a:cs typeface="Arial"/>
              </a:rPr>
              <a:t>still</a:t>
            </a:r>
            <a:r>
              <a:rPr sz="913" spc="74" dirty="0">
                <a:solidFill>
                  <a:srgbClr val="FFFFFF"/>
                </a:solidFill>
                <a:latin typeface="Arial"/>
                <a:cs typeface="Arial"/>
              </a:rPr>
              <a:t> </a:t>
            </a:r>
            <a:r>
              <a:rPr sz="913" dirty="0">
                <a:solidFill>
                  <a:srgbClr val="FFFFFF"/>
                </a:solidFill>
                <a:latin typeface="Arial"/>
                <a:cs typeface="Arial"/>
              </a:rPr>
              <a:t>in</a:t>
            </a:r>
            <a:r>
              <a:rPr sz="913" spc="74" dirty="0">
                <a:solidFill>
                  <a:srgbClr val="FFFFFF"/>
                </a:solidFill>
                <a:latin typeface="Arial"/>
                <a:cs typeface="Arial"/>
              </a:rPr>
              <a:t> </a:t>
            </a:r>
            <a:r>
              <a:rPr sz="913" dirty="0">
                <a:solidFill>
                  <a:srgbClr val="FFFFFF"/>
                </a:solidFill>
                <a:latin typeface="Arial"/>
                <a:cs typeface="Arial"/>
              </a:rPr>
              <a:t>its</a:t>
            </a:r>
            <a:r>
              <a:rPr sz="913" spc="63" dirty="0">
                <a:solidFill>
                  <a:srgbClr val="FFFFFF"/>
                </a:solidFill>
                <a:latin typeface="Arial"/>
                <a:cs typeface="Arial"/>
              </a:rPr>
              <a:t> </a:t>
            </a:r>
            <a:r>
              <a:rPr sz="913" dirty="0">
                <a:solidFill>
                  <a:srgbClr val="FFFFFF"/>
                </a:solidFill>
                <a:latin typeface="Arial"/>
                <a:cs typeface="Arial"/>
              </a:rPr>
              <a:t>early</a:t>
            </a:r>
            <a:r>
              <a:rPr sz="913" spc="57" dirty="0">
                <a:solidFill>
                  <a:srgbClr val="FFFFFF"/>
                </a:solidFill>
                <a:latin typeface="Arial"/>
                <a:cs typeface="Arial"/>
              </a:rPr>
              <a:t> </a:t>
            </a:r>
            <a:r>
              <a:rPr sz="913" spc="-11" dirty="0">
                <a:solidFill>
                  <a:srgbClr val="FFFFFF"/>
                </a:solidFill>
                <a:latin typeface="Arial"/>
                <a:cs typeface="Arial"/>
              </a:rPr>
              <a:t>stages</a:t>
            </a:r>
            <a:endParaRPr sz="913" dirty="0">
              <a:latin typeface="Arial"/>
              <a:cs typeface="Arial"/>
            </a:endParaRPr>
          </a:p>
          <a:p>
            <a:pPr marL="181278" indent="-166776">
              <a:spcBef>
                <a:spcPts val="480"/>
              </a:spcBef>
              <a:buSzPct val="156250"/>
              <a:buChar char="•"/>
              <a:tabLst>
                <a:tab pos="181278" algn="l"/>
              </a:tabLst>
            </a:pPr>
            <a:r>
              <a:rPr sz="913" spc="34" dirty="0">
                <a:solidFill>
                  <a:srgbClr val="FFFFFF"/>
                </a:solidFill>
                <a:latin typeface="Arial"/>
                <a:cs typeface="Arial"/>
              </a:rPr>
              <a:t>Colorado,</a:t>
            </a:r>
            <a:r>
              <a:rPr sz="913" spc="40" dirty="0">
                <a:solidFill>
                  <a:srgbClr val="FFFFFF"/>
                </a:solidFill>
                <a:latin typeface="Arial"/>
                <a:cs typeface="Arial"/>
              </a:rPr>
              <a:t> </a:t>
            </a:r>
            <a:r>
              <a:rPr sz="913" spc="34" dirty="0">
                <a:solidFill>
                  <a:srgbClr val="FFFFFF"/>
                </a:solidFill>
                <a:latin typeface="Arial"/>
                <a:cs typeface="Arial"/>
              </a:rPr>
              <a:t>Virginia,</a:t>
            </a:r>
            <a:r>
              <a:rPr sz="913" spc="46" dirty="0">
                <a:solidFill>
                  <a:srgbClr val="FFFFFF"/>
                </a:solidFill>
                <a:latin typeface="Arial"/>
                <a:cs typeface="Arial"/>
              </a:rPr>
              <a:t> </a:t>
            </a:r>
            <a:r>
              <a:rPr sz="913" spc="34" dirty="0">
                <a:solidFill>
                  <a:srgbClr val="FFFFFF"/>
                </a:solidFill>
                <a:latin typeface="Arial"/>
                <a:cs typeface="Arial"/>
              </a:rPr>
              <a:t>and</a:t>
            </a:r>
            <a:r>
              <a:rPr sz="913" spc="46" dirty="0">
                <a:solidFill>
                  <a:srgbClr val="FFFFFF"/>
                </a:solidFill>
                <a:latin typeface="Arial"/>
                <a:cs typeface="Arial"/>
              </a:rPr>
              <a:t> </a:t>
            </a:r>
            <a:r>
              <a:rPr sz="913" spc="34" dirty="0">
                <a:solidFill>
                  <a:srgbClr val="FFFFFF"/>
                </a:solidFill>
                <a:latin typeface="Arial"/>
                <a:cs typeface="Arial"/>
              </a:rPr>
              <a:t>Washington </a:t>
            </a:r>
            <a:r>
              <a:rPr sz="913" spc="63" dirty="0">
                <a:solidFill>
                  <a:srgbClr val="FFFFFF"/>
                </a:solidFill>
                <a:latin typeface="Arial"/>
                <a:cs typeface="Arial"/>
              </a:rPr>
              <a:t>collected</a:t>
            </a:r>
            <a:r>
              <a:rPr sz="913" spc="46" dirty="0">
                <a:solidFill>
                  <a:srgbClr val="FFFFFF"/>
                </a:solidFill>
                <a:latin typeface="Arial"/>
                <a:cs typeface="Arial"/>
              </a:rPr>
              <a:t> </a:t>
            </a:r>
            <a:r>
              <a:rPr sz="913" spc="34" dirty="0">
                <a:solidFill>
                  <a:srgbClr val="FFFFFF"/>
                </a:solidFill>
                <a:latin typeface="Arial"/>
                <a:cs typeface="Arial"/>
              </a:rPr>
              <a:t>revenue</a:t>
            </a:r>
            <a:r>
              <a:rPr sz="913" spc="46" dirty="0">
                <a:solidFill>
                  <a:srgbClr val="FFFFFF"/>
                </a:solidFill>
                <a:latin typeface="Arial"/>
                <a:cs typeface="Arial"/>
              </a:rPr>
              <a:t> </a:t>
            </a:r>
            <a:r>
              <a:rPr sz="913" spc="69" dirty="0">
                <a:solidFill>
                  <a:srgbClr val="FFFFFF"/>
                </a:solidFill>
                <a:latin typeface="Arial"/>
                <a:cs typeface="Arial"/>
              </a:rPr>
              <a:t>funding</a:t>
            </a:r>
            <a:r>
              <a:rPr sz="913" spc="40" dirty="0">
                <a:solidFill>
                  <a:srgbClr val="FFFFFF"/>
                </a:solidFill>
                <a:latin typeface="Arial"/>
                <a:cs typeface="Arial"/>
              </a:rPr>
              <a:t> </a:t>
            </a:r>
            <a:r>
              <a:rPr sz="913" spc="74" dirty="0">
                <a:solidFill>
                  <a:srgbClr val="FFFFFF"/>
                </a:solidFill>
                <a:latin typeface="Arial"/>
                <a:cs typeface="Arial"/>
              </a:rPr>
              <a:t>from</a:t>
            </a:r>
            <a:r>
              <a:rPr sz="913" spc="46" dirty="0">
                <a:solidFill>
                  <a:srgbClr val="FFFFFF"/>
                </a:solidFill>
                <a:latin typeface="Arial"/>
                <a:cs typeface="Arial"/>
              </a:rPr>
              <a:t> </a:t>
            </a:r>
            <a:r>
              <a:rPr sz="913" spc="34" dirty="0">
                <a:solidFill>
                  <a:srgbClr val="FFFFFF"/>
                </a:solidFill>
                <a:latin typeface="Arial"/>
                <a:cs typeface="Arial"/>
              </a:rPr>
              <a:t>a</a:t>
            </a:r>
            <a:r>
              <a:rPr sz="913" spc="57" dirty="0">
                <a:solidFill>
                  <a:srgbClr val="FFFFFF"/>
                </a:solidFill>
                <a:latin typeface="Arial"/>
                <a:cs typeface="Arial"/>
              </a:rPr>
              <a:t> </a:t>
            </a:r>
            <a:r>
              <a:rPr sz="913" spc="34" dirty="0">
                <a:solidFill>
                  <a:srgbClr val="FFFFFF"/>
                </a:solidFill>
                <a:latin typeface="Arial"/>
                <a:cs typeface="Arial"/>
              </a:rPr>
              <a:t>fee-based</a:t>
            </a:r>
            <a:r>
              <a:rPr sz="913" spc="40" dirty="0">
                <a:solidFill>
                  <a:srgbClr val="FFFFFF"/>
                </a:solidFill>
                <a:latin typeface="Arial"/>
                <a:cs typeface="Arial"/>
              </a:rPr>
              <a:t> </a:t>
            </a:r>
            <a:r>
              <a:rPr sz="913" spc="57" dirty="0">
                <a:solidFill>
                  <a:srgbClr val="FFFFFF"/>
                </a:solidFill>
                <a:latin typeface="Arial"/>
                <a:cs typeface="Arial"/>
              </a:rPr>
              <a:t>phone</a:t>
            </a:r>
            <a:r>
              <a:rPr sz="913" spc="28" dirty="0">
                <a:solidFill>
                  <a:srgbClr val="FFFFFF"/>
                </a:solidFill>
                <a:latin typeface="Arial"/>
                <a:cs typeface="Arial"/>
              </a:rPr>
              <a:t> </a:t>
            </a:r>
            <a:r>
              <a:rPr sz="913" spc="34" dirty="0">
                <a:solidFill>
                  <a:srgbClr val="FFFFFF"/>
                </a:solidFill>
                <a:latin typeface="Arial"/>
                <a:cs typeface="Arial"/>
              </a:rPr>
              <a:t>surcharge</a:t>
            </a:r>
            <a:r>
              <a:rPr sz="913" spc="46" dirty="0">
                <a:solidFill>
                  <a:srgbClr val="FFFFFF"/>
                </a:solidFill>
                <a:latin typeface="Arial"/>
                <a:cs typeface="Arial"/>
              </a:rPr>
              <a:t> </a:t>
            </a:r>
            <a:r>
              <a:rPr sz="913" spc="69" dirty="0">
                <a:solidFill>
                  <a:srgbClr val="FFFFFF"/>
                </a:solidFill>
                <a:latin typeface="Arial"/>
                <a:cs typeface="Arial"/>
              </a:rPr>
              <a:t>funding</a:t>
            </a:r>
            <a:r>
              <a:rPr sz="913" spc="46" dirty="0">
                <a:solidFill>
                  <a:srgbClr val="FFFFFF"/>
                </a:solidFill>
                <a:latin typeface="Arial"/>
                <a:cs typeface="Arial"/>
              </a:rPr>
              <a:t> </a:t>
            </a:r>
            <a:r>
              <a:rPr sz="913" spc="34" dirty="0">
                <a:solidFill>
                  <a:srgbClr val="FFFFFF"/>
                </a:solidFill>
                <a:latin typeface="Arial"/>
                <a:cs typeface="Arial"/>
              </a:rPr>
              <a:t>in</a:t>
            </a:r>
            <a:r>
              <a:rPr sz="913" spc="57" dirty="0">
                <a:solidFill>
                  <a:srgbClr val="FFFFFF"/>
                </a:solidFill>
                <a:latin typeface="Arial"/>
                <a:cs typeface="Arial"/>
              </a:rPr>
              <a:t> the</a:t>
            </a:r>
            <a:r>
              <a:rPr sz="913" spc="46" dirty="0">
                <a:solidFill>
                  <a:srgbClr val="FFFFFF"/>
                </a:solidFill>
                <a:latin typeface="Arial"/>
                <a:cs typeface="Arial"/>
              </a:rPr>
              <a:t> </a:t>
            </a:r>
            <a:r>
              <a:rPr sz="913" spc="34" dirty="0">
                <a:solidFill>
                  <a:srgbClr val="FFFFFF"/>
                </a:solidFill>
                <a:latin typeface="Arial"/>
                <a:cs typeface="Arial"/>
              </a:rPr>
              <a:t>last</a:t>
            </a:r>
            <a:r>
              <a:rPr sz="913" spc="57" dirty="0">
                <a:solidFill>
                  <a:srgbClr val="FFFFFF"/>
                </a:solidFill>
                <a:latin typeface="Arial"/>
                <a:cs typeface="Arial"/>
              </a:rPr>
              <a:t> </a:t>
            </a:r>
            <a:r>
              <a:rPr sz="913" spc="-28" dirty="0">
                <a:solidFill>
                  <a:srgbClr val="FFFFFF"/>
                </a:solidFill>
                <a:latin typeface="Arial"/>
                <a:cs typeface="Arial"/>
              </a:rPr>
              <a:t>FY</a:t>
            </a:r>
            <a:endParaRPr sz="913" dirty="0">
              <a:latin typeface="Arial"/>
              <a:cs typeface="Arial"/>
            </a:endParaRPr>
          </a:p>
          <a:p>
            <a:pPr marL="181278" indent="-166776">
              <a:spcBef>
                <a:spcPts val="474"/>
              </a:spcBef>
              <a:buSzPct val="156250"/>
              <a:buChar char="•"/>
              <a:tabLst>
                <a:tab pos="181278" algn="l"/>
              </a:tabLst>
            </a:pPr>
            <a:r>
              <a:rPr sz="913" spc="34" dirty="0">
                <a:solidFill>
                  <a:srgbClr val="FFFFFF"/>
                </a:solidFill>
                <a:latin typeface="Arial"/>
                <a:cs typeface="Arial"/>
              </a:rPr>
              <a:t>Many</a:t>
            </a:r>
            <a:r>
              <a:rPr sz="913" spc="40" dirty="0">
                <a:solidFill>
                  <a:srgbClr val="FFFFFF"/>
                </a:solidFill>
                <a:latin typeface="Arial"/>
                <a:cs typeface="Arial"/>
              </a:rPr>
              <a:t> </a:t>
            </a:r>
            <a:r>
              <a:rPr sz="913" spc="34" dirty="0">
                <a:solidFill>
                  <a:srgbClr val="FFFFFF"/>
                </a:solidFill>
                <a:latin typeface="Arial"/>
                <a:cs typeface="Arial"/>
              </a:rPr>
              <a:t>states</a:t>
            </a:r>
            <a:r>
              <a:rPr sz="913" spc="46" dirty="0">
                <a:solidFill>
                  <a:srgbClr val="FFFFFF"/>
                </a:solidFill>
                <a:latin typeface="Arial"/>
                <a:cs typeface="Arial"/>
              </a:rPr>
              <a:t> </a:t>
            </a:r>
            <a:r>
              <a:rPr sz="913" spc="34" dirty="0">
                <a:solidFill>
                  <a:srgbClr val="FFFFFF"/>
                </a:solidFill>
                <a:latin typeface="Arial"/>
                <a:cs typeface="Arial"/>
              </a:rPr>
              <a:t>like</a:t>
            </a:r>
            <a:r>
              <a:rPr sz="913" spc="51" dirty="0">
                <a:solidFill>
                  <a:srgbClr val="FFFFFF"/>
                </a:solidFill>
                <a:latin typeface="Arial"/>
                <a:cs typeface="Arial"/>
              </a:rPr>
              <a:t> </a:t>
            </a:r>
            <a:r>
              <a:rPr sz="913" spc="34" dirty="0">
                <a:solidFill>
                  <a:srgbClr val="FFFFFF"/>
                </a:solidFill>
                <a:latin typeface="Arial"/>
                <a:cs typeface="Arial"/>
              </a:rPr>
              <a:t>California,</a:t>
            </a:r>
            <a:r>
              <a:rPr sz="913" spc="40" dirty="0">
                <a:solidFill>
                  <a:srgbClr val="FFFFFF"/>
                </a:solidFill>
                <a:latin typeface="Arial"/>
                <a:cs typeface="Arial"/>
              </a:rPr>
              <a:t> </a:t>
            </a:r>
            <a:r>
              <a:rPr sz="913" spc="34" dirty="0">
                <a:solidFill>
                  <a:srgbClr val="FFFFFF"/>
                </a:solidFill>
                <a:latin typeface="Arial"/>
                <a:cs typeface="Arial"/>
              </a:rPr>
              <a:t>Delaware,</a:t>
            </a:r>
            <a:r>
              <a:rPr sz="913" spc="57" dirty="0">
                <a:solidFill>
                  <a:srgbClr val="FFFFFF"/>
                </a:solidFill>
                <a:latin typeface="Arial"/>
                <a:cs typeface="Arial"/>
              </a:rPr>
              <a:t> </a:t>
            </a:r>
            <a:r>
              <a:rPr sz="913" spc="34" dirty="0">
                <a:solidFill>
                  <a:srgbClr val="FFFFFF"/>
                </a:solidFill>
                <a:latin typeface="Arial"/>
                <a:cs typeface="Arial"/>
              </a:rPr>
              <a:t>Minnesota, </a:t>
            </a:r>
            <a:r>
              <a:rPr sz="913" spc="23" dirty="0">
                <a:solidFill>
                  <a:srgbClr val="FFFFFF"/>
                </a:solidFill>
                <a:latin typeface="Arial"/>
                <a:cs typeface="Arial"/>
              </a:rPr>
              <a:t>Pennsylvania,</a:t>
            </a:r>
            <a:r>
              <a:rPr sz="913" spc="40" dirty="0">
                <a:solidFill>
                  <a:srgbClr val="FFFFFF"/>
                </a:solidFill>
                <a:latin typeface="Arial"/>
                <a:cs typeface="Arial"/>
              </a:rPr>
              <a:t> </a:t>
            </a:r>
            <a:r>
              <a:rPr sz="913" spc="34" dirty="0">
                <a:solidFill>
                  <a:srgbClr val="FFFFFF"/>
                </a:solidFill>
                <a:latin typeface="Arial"/>
                <a:cs typeface="Arial"/>
              </a:rPr>
              <a:t>and</a:t>
            </a:r>
            <a:r>
              <a:rPr sz="913" spc="46" dirty="0">
                <a:solidFill>
                  <a:srgbClr val="FFFFFF"/>
                </a:solidFill>
                <a:latin typeface="Arial"/>
                <a:cs typeface="Arial"/>
              </a:rPr>
              <a:t> </a:t>
            </a:r>
            <a:r>
              <a:rPr sz="913" spc="63" dirty="0">
                <a:solidFill>
                  <a:srgbClr val="FFFFFF"/>
                </a:solidFill>
                <a:latin typeface="Arial"/>
                <a:cs typeface="Arial"/>
              </a:rPr>
              <a:t>Vermont</a:t>
            </a:r>
            <a:r>
              <a:rPr sz="913" spc="34" dirty="0">
                <a:solidFill>
                  <a:srgbClr val="FFFFFF"/>
                </a:solidFill>
                <a:latin typeface="Arial"/>
                <a:cs typeface="Arial"/>
              </a:rPr>
              <a:t> </a:t>
            </a:r>
            <a:r>
              <a:rPr sz="913" spc="63" dirty="0">
                <a:solidFill>
                  <a:srgbClr val="FFFFFF"/>
                </a:solidFill>
                <a:latin typeface="Arial"/>
                <a:cs typeface="Arial"/>
              </a:rPr>
              <a:t>will </a:t>
            </a:r>
            <a:r>
              <a:rPr sz="913" spc="57" dirty="0">
                <a:solidFill>
                  <a:srgbClr val="FFFFFF"/>
                </a:solidFill>
                <a:latin typeface="Arial"/>
                <a:cs typeface="Arial"/>
              </a:rPr>
              <a:t>be </a:t>
            </a:r>
            <a:r>
              <a:rPr sz="913" spc="69" dirty="0">
                <a:solidFill>
                  <a:srgbClr val="FFFFFF"/>
                </a:solidFill>
                <a:latin typeface="Arial"/>
                <a:cs typeface="Arial"/>
              </a:rPr>
              <a:t>collecting</a:t>
            </a:r>
            <a:r>
              <a:rPr sz="913" spc="51" dirty="0">
                <a:solidFill>
                  <a:srgbClr val="FFFFFF"/>
                </a:solidFill>
                <a:latin typeface="Arial"/>
                <a:cs typeface="Arial"/>
              </a:rPr>
              <a:t> </a:t>
            </a:r>
            <a:r>
              <a:rPr sz="913" spc="34" dirty="0">
                <a:solidFill>
                  <a:srgbClr val="FFFFFF"/>
                </a:solidFill>
                <a:latin typeface="Arial"/>
                <a:cs typeface="Arial"/>
              </a:rPr>
              <a:t>a</a:t>
            </a:r>
            <a:r>
              <a:rPr sz="913" spc="46" dirty="0">
                <a:solidFill>
                  <a:srgbClr val="FFFFFF"/>
                </a:solidFill>
                <a:latin typeface="Arial"/>
                <a:cs typeface="Arial"/>
              </a:rPr>
              <a:t> </a:t>
            </a:r>
            <a:r>
              <a:rPr sz="913" spc="34" dirty="0">
                <a:solidFill>
                  <a:srgbClr val="FFFFFF"/>
                </a:solidFill>
                <a:latin typeface="Arial"/>
                <a:cs typeface="Arial"/>
              </a:rPr>
              <a:t>statewide</a:t>
            </a:r>
            <a:r>
              <a:rPr sz="913" spc="40" dirty="0">
                <a:solidFill>
                  <a:srgbClr val="FFFFFF"/>
                </a:solidFill>
                <a:latin typeface="Arial"/>
                <a:cs typeface="Arial"/>
              </a:rPr>
              <a:t> </a:t>
            </a:r>
            <a:r>
              <a:rPr sz="913" spc="34" dirty="0">
                <a:solidFill>
                  <a:srgbClr val="FFFFFF"/>
                </a:solidFill>
                <a:latin typeface="Arial"/>
                <a:cs typeface="Arial"/>
              </a:rPr>
              <a:t>surcharge</a:t>
            </a:r>
            <a:r>
              <a:rPr sz="913" spc="46" dirty="0">
                <a:solidFill>
                  <a:srgbClr val="FFFFFF"/>
                </a:solidFill>
                <a:latin typeface="Arial"/>
                <a:cs typeface="Arial"/>
              </a:rPr>
              <a:t> </a:t>
            </a:r>
            <a:r>
              <a:rPr sz="913" spc="34" dirty="0">
                <a:solidFill>
                  <a:srgbClr val="FFFFFF"/>
                </a:solidFill>
                <a:latin typeface="Arial"/>
                <a:cs typeface="Arial"/>
              </a:rPr>
              <a:t>this</a:t>
            </a:r>
            <a:r>
              <a:rPr sz="913" spc="40" dirty="0">
                <a:solidFill>
                  <a:srgbClr val="FFFFFF"/>
                </a:solidFill>
                <a:latin typeface="Arial"/>
                <a:cs typeface="Arial"/>
              </a:rPr>
              <a:t> </a:t>
            </a:r>
            <a:r>
              <a:rPr sz="913" spc="-28" dirty="0">
                <a:solidFill>
                  <a:srgbClr val="FFFFFF"/>
                </a:solidFill>
                <a:latin typeface="Arial"/>
                <a:cs typeface="Arial"/>
              </a:rPr>
              <a:t>FY</a:t>
            </a:r>
            <a:endParaRPr sz="913" dirty="0">
              <a:latin typeface="Arial"/>
              <a:cs typeface="Arial"/>
            </a:endParaRPr>
          </a:p>
          <a:p>
            <a:pPr marL="181278" indent="-166776">
              <a:spcBef>
                <a:spcPts val="480"/>
              </a:spcBef>
              <a:buSzPct val="156250"/>
              <a:buChar char="•"/>
              <a:tabLst>
                <a:tab pos="181278" algn="l"/>
              </a:tabLst>
            </a:pPr>
            <a:r>
              <a:rPr sz="913" spc="34" dirty="0">
                <a:solidFill>
                  <a:srgbClr val="FFFFFF"/>
                </a:solidFill>
                <a:latin typeface="Arial"/>
                <a:cs typeface="Arial"/>
              </a:rPr>
              <a:t>New</a:t>
            </a:r>
            <a:r>
              <a:rPr sz="913" spc="46" dirty="0">
                <a:solidFill>
                  <a:srgbClr val="FFFFFF"/>
                </a:solidFill>
                <a:latin typeface="Arial"/>
                <a:cs typeface="Arial"/>
              </a:rPr>
              <a:t> </a:t>
            </a:r>
            <a:r>
              <a:rPr sz="913" spc="34" dirty="0">
                <a:solidFill>
                  <a:srgbClr val="FFFFFF"/>
                </a:solidFill>
                <a:latin typeface="Arial"/>
                <a:cs typeface="Arial"/>
              </a:rPr>
              <a:t>York,</a:t>
            </a:r>
            <a:r>
              <a:rPr sz="913" spc="46" dirty="0">
                <a:solidFill>
                  <a:srgbClr val="FFFFFF"/>
                </a:solidFill>
                <a:latin typeface="Arial"/>
                <a:cs typeface="Arial"/>
              </a:rPr>
              <a:t> </a:t>
            </a:r>
            <a:r>
              <a:rPr sz="913" spc="34" dirty="0">
                <a:solidFill>
                  <a:srgbClr val="FFFFFF"/>
                </a:solidFill>
                <a:latin typeface="Arial"/>
                <a:cs typeface="Arial"/>
              </a:rPr>
              <a:t>Ohio,</a:t>
            </a:r>
            <a:r>
              <a:rPr sz="913" spc="46" dirty="0">
                <a:solidFill>
                  <a:srgbClr val="FFFFFF"/>
                </a:solidFill>
                <a:latin typeface="Arial"/>
                <a:cs typeface="Arial"/>
              </a:rPr>
              <a:t> </a:t>
            </a:r>
            <a:r>
              <a:rPr sz="913" spc="34" dirty="0">
                <a:solidFill>
                  <a:srgbClr val="FFFFFF"/>
                </a:solidFill>
                <a:latin typeface="Arial"/>
                <a:cs typeface="Arial"/>
              </a:rPr>
              <a:t>Colorado,</a:t>
            </a:r>
            <a:r>
              <a:rPr sz="913" spc="28" dirty="0">
                <a:solidFill>
                  <a:srgbClr val="FFFFFF"/>
                </a:solidFill>
                <a:latin typeface="Arial"/>
                <a:cs typeface="Arial"/>
              </a:rPr>
              <a:t> </a:t>
            </a:r>
            <a:r>
              <a:rPr sz="913" spc="34" dirty="0">
                <a:solidFill>
                  <a:srgbClr val="FFFFFF"/>
                </a:solidFill>
                <a:latin typeface="Arial"/>
                <a:cs typeface="Arial"/>
              </a:rPr>
              <a:t>Nevada,</a:t>
            </a:r>
            <a:r>
              <a:rPr sz="913" spc="40" dirty="0">
                <a:solidFill>
                  <a:srgbClr val="FFFFFF"/>
                </a:solidFill>
                <a:latin typeface="Arial"/>
                <a:cs typeface="Arial"/>
              </a:rPr>
              <a:t> </a:t>
            </a:r>
            <a:r>
              <a:rPr sz="913" spc="34" dirty="0">
                <a:solidFill>
                  <a:srgbClr val="FFFFFF"/>
                </a:solidFill>
                <a:latin typeface="Arial"/>
                <a:cs typeface="Arial"/>
              </a:rPr>
              <a:t>and</a:t>
            </a:r>
            <a:r>
              <a:rPr sz="913" spc="28" dirty="0">
                <a:solidFill>
                  <a:srgbClr val="FFFFFF"/>
                </a:solidFill>
                <a:latin typeface="Arial"/>
                <a:cs typeface="Arial"/>
              </a:rPr>
              <a:t> </a:t>
            </a:r>
            <a:r>
              <a:rPr sz="913" spc="57" dirty="0">
                <a:solidFill>
                  <a:srgbClr val="FFFFFF"/>
                </a:solidFill>
                <a:latin typeface="Arial"/>
                <a:cs typeface="Arial"/>
              </a:rPr>
              <a:t>Oregon</a:t>
            </a:r>
            <a:r>
              <a:rPr sz="913" spc="28" dirty="0">
                <a:solidFill>
                  <a:srgbClr val="FFFFFF"/>
                </a:solidFill>
                <a:latin typeface="Arial"/>
                <a:cs typeface="Arial"/>
              </a:rPr>
              <a:t> </a:t>
            </a:r>
            <a:r>
              <a:rPr sz="913" spc="34" dirty="0">
                <a:solidFill>
                  <a:srgbClr val="FFFFFF"/>
                </a:solidFill>
                <a:latin typeface="Arial"/>
                <a:cs typeface="Arial"/>
              </a:rPr>
              <a:t>are </a:t>
            </a:r>
            <a:r>
              <a:rPr sz="913" spc="57" dirty="0">
                <a:solidFill>
                  <a:srgbClr val="FFFFFF"/>
                </a:solidFill>
                <a:latin typeface="Arial"/>
                <a:cs typeface="Arial"/>
              </a:rPr>
              <a:t>charging</a:t>
            </a:r>
            <a:r>
              <a:rPr sz="913" spc="28" dirty="0">
                <a:solidFill>
                  <a:srgbClr val="FFFFFF"/>
                </a:solidFill>
                <a:latin typeface="Arial"/>
                <a:cs typeface="Arial"/>
              </a:rPr>
              <a:t> </a:t>
            </a:r>
            <a:r>
              <a:rPr sz="913" spc="34" dirty="0">
                <a:solidFill>
                  <a:srgbClr val="FFFFFF"/>
                </a:solidFill>
                <a:latin typeface="Arial"/>
                <a:cs typeface="Arial"/>
              </a:rPr>
              <a:t>a</a:t>
            </a:r>
            <a:r>
              <a:rPr sz="913" spc="28" dirty="0">
                <a:solidFill>
                  <a:srgbClr val="FFFFFF"/>
                </a:solidFill>
                <a:latin typeface="Arial"/>
                <a:cs typeface="Arial"/>
              </a:rPr>
              <a:t> </a:t>
            </a:r>
            <a:r>
              <a:rPr sz="913" spc="34" dirty="0">
                <a:solidFill>
                  <a:srgbClr val="FFFFFF"/>
                </a:solidFill>
                <a:latin typeface="Arial"/>
                <a:cs typeface="Arial"/>
              </a:rPr>
              <a:t>surcharge</a:t>
            </a:r>
            <a:r>
              <a:rPr sz="913" spc="28" dirty="0">
                <a:solidFill>
                  <a:srgbClr val="FFFFFF"/>
                </a:solidFill>
                <a:latin typeface="Arial"/>
                <a:cs typeface="Arial"/>
              </a:rPr>
              <a:t> </a:t>
            </a:r>
            <a:r>
              <a:rPr sz="913" spc="34" dirty="0">
                <a:solidFill>
                  <a:srgbClr val="FFFFFF"/>
                </a:solidFill>
                <a:latin typeface="Arial"/>
                <a:cs typeface="Arial"/>
              </a:rPr>
              <a:t>at</a:t>
            </a:r>
            <a:r>
              <a:rPr sz="913" spc="28" dirty="0">
                <a:solidFill>
                  <a:srgbClr val="FFFFFF"/>
                </a:solidFill>
                <a:latin typeface="Arial"/>
                <a:cs typeface="Arial"/>
              </a:rPr>
              <a:t> </a:t>
            </a:r>
            <a:r>
              <a:rPr sz="913" spc="57" dirty="0">
                <a:solidFill>
                  <a:srgbClr val="FFFFFF"/>
                </a:solidFill>
                <a:latin typeface="Arial"/>
                <a:cs typeface="Arial"/>
              </a:rPr>
              <a:t>the</a:t>
            </a:r>
            <a:r>
              <a:rPr sz="913" spc="34" dirty="0">
                <a:solidFill>
                  <a:srgbClr val="FFFFFF"/>
                </a:solidFill>
                <a:latin typeface="Arial"/>
                <a:cs typeface="Arial"/>
              </a:rPr>
              <a:t> </a:t>
            </a:r>
            <a:r>
              <a:rPr sz="913" spc="63" dirty="0">
                <a:solidFill>
                  <a:srgbClr val="FFFFFF"/>
                </a:solidFill>
                <a:latin typeface="Arial"/>
                <a:cs typeface="Arial"/>
              </a:rPr>
              <a:t>municipality</a:t>
            </a:r>
            <a:r>
              <a:rPr sz="913" spc="46" dirty="0">
                <a:solidFill>
                  <a:srgbClr val="FFFFFF"/>
                </a:solidFill>
                <a:latin typeface="Arial"/>
                <a:cs typeface="Arial"/>
              </a:rPr>
              <a:t> </a:t>
            </a:r>
            <a:r>
              <a:rPr sz="913" spc="-11" dirty="0">
                <a:solidFill>
                  <a:srgbClr val="FFFFFF"/>
                </a:solidFill>
                <a:latin typeface="Arial"/>
                <a:cs typeface="Arial"/>
              </a:rPr>
              <a:t>level</a:t>
            </a:r>
            <a:endParaRPr sz="913" dirty="0">
              <a:latin typeface="Arial"/>
              <a:cs typeface="Arial"/>
            </a:endParaRPr>
          </a:p>
          <a:p>
            <a:pPr marL="181278" indent="-166776">
              <a:spcBef>
                <a:spcPts val="474"/>
              </a:spcBef>
              <a:buSzPct val="156250"/>
              <a:buChar char="•"/>
              <a:tabLst>
                <a:tab pos="181278" algn="l"/>
              </a:tabLst>
            </a:pPr>
            <a:r>
              <a:rPr sz="913" spc="23" dirty="0">
                <a:solidFill>
                  <a:srgbClr val="FFFFFF"/>
                </a:solidFill>
                <a:latin typeface="Arial"/>
                <a:cs typeface="Arial"/>
              </a:rPr>
              <a:t>Minnesota</a:t>
            </a:r>
            <a:r>
              <a:rPr sz="913" spc="34" dirty="0">
                <a:solidFill>
                  <a:srgbClr val="FFFFFF"/>
                </a:solidFill>
                <a:latin typeface="Arial"/>
                <a:cs typeface="Arial"/>
              </a:rPr>
              <a:t> </a:t>
            </a:r>
            <a:r>
              <a:rPr sz="913" spc="23" dirty="0">
                <a:solidFill>
                  <a:srgbClr val="FFFFFF"/>
                </a:solidFill>
                <a:latin typeface="Arial"/>
                <a:cs typeface="Arial"/>
              </a:rPr>
              <a:t>has</a:t>
            </a:r>
            <a:r>
              <a:rPr sz="913" spc="46" dirty="0">
                <a:solidFill>
                  <a:srgbClr val="FFFFFF"/>
                </a:solidFill>
                <a:latin typeface="Arial"/>
                <a:cs typeface="Arial"/>
              </a:rPr>
              <a:t> </a:t>
            </a:r>
            <a:r>
              <a:rPr sz="913" spc="63" dirty="0">
                <a:solidFill>
                  <a:srgbClr val="FFFFFF"/>
                </a:solidFill>
                <a:latin typeface="Arial"/>
                <a:cs typeface="Arial"/>
              </a:rPr>
              <a:t>imposed</a:t>
            </a:r>
            <a:r>
              <a:rPr sz="913" spc="40" dirty="0">
                <a:solidFill>
                  <a:srgbClr val="FFFFFF"/>
                </a:solidFill>
                <a:latin typeface="Arial"/>
                <a:cs typeface="Arial"/>
              </a:rPr>
              <a:t> </a:t>
            </a:r>
            <a:r>
              <a:rPr sz="913" spc="23" dirty="0">
                <a:solidFill>
                  <a:srgbClr val="FFFFFF"/>
                </a:solidFill>
                <a:latin typeface="Arial"/>
                <a:cs typeface="Arial"/>
              </a:rPr>
              <a:t>a</a:t>
            </a:r>
            <a:r>
              <a:rPr sz="913" spc="63" dirty="0">
                <a:solidFill>
                  <a:srgbClr val="FFFFFF"/>
                </a:solidFill>
                <a:latin typeface="Arial"/>
                <a:cs typeface="Arial"/>
              </a:rPr>
              <a:t> </a:t>
            </a:r>
            <a:r>
              <a:rPr sz="913" spc="57" dirty="0">
                <a:solidFill>
                  <a:srgbClr val="FFFFFF"/>
                </a:solidFill>
                <a:latin typeface="Arial"/>
                <a:cs typeface="Arial"/>
              </a:rPr>
              <a:t>phone</a:t>
            </a:r>
            <a:r>
              <a:rPr sz="913" spc="34" dirty="0">
                <a:solidFill>
                  <a:srgbClr val="FFFFFF"/>
                </a:solidFill>
                <a:latin typeface="Arial"/>
                <a:cs typeface="Arial"/>
              </a:rPr>
              <a:t> </a:t>
            </a:r>
            <a:r>
              <a:rPr sz="913" spc="23" dirty="0">
                <a:solidFill>
                  <a:srgbClr val="FFFFFF"/>
                </a:solidFill>
                <a:latin typeface="Arial"/>
                <a:cs typeface="Arial"/>
              </a:rPr>
              <a:t>fee</a:t>
            </a:r>
            <a:r>
              <a:rPr sz="913" spc="46" dirty="0">
                <a:solidFill>
                  <a:srgbClr val="FFFFFF"/>
                </a:solidFill>
                <a:latin typeface="Arial"/>
                <a:cs typeface="Arial"/>
              </a:rPr>
              <a:t> </a:t>
            </a:r>
            <a:r>
              <a:rPr sz="913" spc="23" dirty="0">
                <a:solidFill>
                  <a:srgbClr val="FFFFFF"/>
                </a:solidFill>
                <a:latin typeface="Arial"/>
                <a:cs typeface="Arial"/>
              </a:rPr>
              <a:t>range,</a:t>
            </a:r>
            <a:r>
              <a:rPr sz="913" spc="34" dirty="0">
                <a:solidFill>
                  <a:srgbClr val="FFFFFF"/>
                </a:solidFill>
                <a:latin typeface="Arial"/>
                <a:cs typeface="Arial"/>
              </a:rPr>
              <a:t> </a:t>
            </a:r>
            <a:r>
              <a:rPr sz="913" spc="69" dirty="0">
                <a:solidFill>
                  <a:srgbClr val="FFFFFF"/>
                </a:solidFill>
                <a:latin typeface="Arial"/>
                <a:cs typeface="Arial"/>
              </a:rPr>
              <a:t>with</a:t>
            </a:r>
            <a:r>
              <a:rPr sz="913" spc="57" dirty="0">
                <a:solidFill>
                  <a:srgbClr val="FFFFFF"/>
                </a:solidFill>
                <a:latin typeface="Arial"/>
                <a:cs typeface="Arial"/>
              </a:rPr>
              <a:t> </a:t>
            </a:r>
            <a:r>
              <a:rPr sz="913" spc="23" dirty="0">
                <a:solidFill>
                  <a:srgbClr val="FFFFFF"/>
                </a:solidFill>
                <a:latin typeface="Arial"/>
                <a:cs typeface="Arial"/>
              </a:rPr>
              <a:t>exact</a:t>
            </a:r>
            <a:r>
              <a:rPr sz="913" spc="63" dirty="0">
                <a:solidFill>
                  <a:srgbClr val="FFFFFF"/>
                </a:solidFill>
                <a:latin typeface="Arial"/>
                <a:cs typeface="Arial"/>
              </a:rPr>
              <a:t> </a:t>
            </a:r>
            <a:r>
              <a:rPr sz="913" spc="57" dirty="0">
                <a:solidFill>
                  <a:srgbClr val="FFFFFF"/>
                </a:solidFill>
                <a:latin typeface="Arial"/>
                <a:cs typeface="Arial"/>
              </a:rPr>
              <a:t>amount</a:t>
            </a:r>
            <a:r>
              <a:rPr sz="913" spc="40" dirty="0">
                <a:solidFill>
                  <a:srgbClr val="FFFFFF"/>
                </a:solidFill>
                <a:latin typeface="Arial"/>
                <a:cs typeface="Arial"/>
              </a:rPr>
              <a:t> </a:t>
            </a:r>
            <a:r>
              <a:rPr sz="913" spc="74" dirty="0">
                <a:solidFill>
                  <a:srgbClr val="FFFFFF"/>
                </a:solidFill>
                <a:latin typeface="Arial"/>
                <a:cs typeface="Arial"/>
              </a:rPr>
              <a:t>to</a:t>
            </a:r>
            <a:r>
              <a:rPr sz="913" spc="46" dirty="0">
                <a:solidFill>
                  <a:srgbClr val="FFFFFF"/>
                </a:solidFill>
                <a:latin typeface="Arial"/>
                <a:cs typeface="Arial"/>
              </a:rPr>
              <a:t> </a:t>
            </a:r>
            <a:r>
              <a:rPr sz="913" spc="23" dirty="0">
                <a:solidFill>
                  <a:srgbClr val="FFFFFF"/>
                </a:solidFill>
                <a:latin typeface="Arial"/>
                <a:cs typeface="Arial"/>
              </a:rPr>
              <a:t>be</a:t>
            </a:r>
            <a:r>
              <a:rPr sz="913" spc="46" dirty="0">
                <a:solidFill>
                  <a:srgbClr val="FFFFFF"/>
                </a:solidFill>
                <a:latin typeface="Arial"/>
                <a:cs typeface="Arial"/>
              </a:rPr>
              <a:t> </a:t>
            </a:r>
            <a:r>
              <a:rPr sz="913" spc="69" dirty="0">
                <a:solidFill>
                  <a:srgbClr val="FFFFFF"/>
                </a:solidFill>
                <a:latin typeface="Arial"/>
                <a:cs typeface="Arial"/>
              </a:rPr>
              <a:t>recommended</a:t>
            </a:r>
            <a:r>
              <a:rPr sz="913" spc="34" dirty="0">
                <a:solidFill>
                  <a:srgbClr val="FFFFFF"/>
                </a:solidFill>
                <a:latin typeface="Arial"/>
                <a:cs typeface="Arial"/>
              </a:rPr>
              <a:t> </a:t>
            </a:r>
            <a:r>
              <a:rPr sz="913" spc="63" dirty="0">
                <a:solidFill>
                  <a:srgbClr val="FFFFFF"/>
                </a:solidFill>
                <a:latin typeface="Arial"/>
                <a:cs typeface="Arial"/>
              </a:rPr>
              <a:t>by</a:t>
            </a:r>
            <a:r>
              <a:rPr sz="913" spc="51" dirty="0">
                <a:solidFill>
                  <a:srgbClr val="FFFFFF"/>
                </a:solidFill>
                <a:latin typeface="Arial"/>
                <a:cs typeface="Arial"/>
              </a:rPr>
              <a:t> </a:t>
            </a:r>
            <a:r>
              <a:rPr sz="913" spc="57" dirty="0">
                <a:solidFill>
                  <a:srgbClr val="FFFFFF"/>
                </a:solidFill>
                <a:latin typeface="Arial"/>
                <a:cs typeface="Arial"/>
              </a:rPr>
              <a:t>the</a:t>
            </a:r>
            <a:r>
              <a:rPr sz="913" spc="46" dirty="0">
                <a:solidFill>
                  <a:srgbClr val="FFFFFF"/>
                </a:solidFill>
                <a:latin typeface="Arial"/>
                <a:cs typeface="Arial"/>
              </a:rPr>
              <a:t> </a:t>
            </a:r>
            <a:r>
              <a:rPr sz="913" spc="23" dirty="0">
                <a:solidFill>
                  <a:srgbClr val="FFFFFF"/>
                </a:solidFill>
                <a:latin typeface="Arial"/>
                <a:cs typeface="Arial"/>
              </a:rPr>
              <a:t>Health</a:t>
            </a:r>
            <a:r>
              <a:rPr sz="913" spc="46" dirty="0">
                <a:solidFill>
                  <a:srgbClr val="FFFFFF"/>
                </a:solidFill>
                <a:latin typeface="Arial"/>
                <a:cs typeface="Arial"/>
              </a:rPr>
              <a:t> </a:t>
            </a:r>
            <a:r>
              <a:rPr sz="913" spc="-11" dirty="0">
                <a:solidFill>
                  <a:srgbClr val="FFFFFF"/>
                </a:solidFill>
                <a:latin typeface="Arial"/>
                <a:cs typeface="Arial"/>
              </a:rPr>
              <a:t>Commissioner</a:t>
            </a:r>
            <a:endParaRPr lang="en-US" sz="913" spc="-11" dirty="0">
              <a:solidFill>
                <a:srgbClr val="FFFFFF"/>
              </a:solidFill>
              <a:latin typeface="Arial"/>
              <a:cs typeface="Arial"/>
            </a:endParaRPr>
          </a:p>
          <a:p>
            <a:pPr marL="181278" indent="-166776">
              <a:spcBef>
                <a:spcPts val="474"/>
              </a:spcBef>
              <a:buSzPct val="156250"/>
              <a:buChar char="•"/>
              <a:tabLst>
                <a:tab pos="181278" algn="l"/>
              </a:tabLst>
            </a:pPr>
            <a:r>
              <a:rPr lang="en-US" sz="913" spc="-11" dirty="0">
                <a:solidFill>
                  <a:srgbClr val="FFFFFF"/>
                </a:solidFill>
                <a:latin typeface="Arial"/>
                <a:cs typeface="Arial"/>
              </a:rPr>
              <a:t>To date only 10 states have implemented a surcharge for 988</a:t>
            </a:r>
            <a:endParaRPr sz="913" dirty="0">
              <a:latin typeface="Arial"/>
              <a:cs typeface="Arial"/>
            </a:endParaRPr>
          </a:p>
        </p:txBody>
      </p:sp>
      <p:grpSp>
        <p:nvGrpSpPr>
          <p:cNvPr id="58" name="object 58">
            <a:extLst>
              <a:ext uri="{C183D7F6-B498-43B3-948B-1728B52AA6E4}">
                <adec:decorative xmlns:adec="http://schemas.microsoft.com/office/drawing/2017/decorative" val="1"/>
              </a:ext>
            </a:extLst>
          </p:cNvPr>
          <p:cNvGrpSpPr/>
          <p:nvPr/>
        </p:nvGrpSpPr>
        <p:grpSpPr>
          <a:xfrm>
            <a:off x="355244" y="4071344"/>
            <a:ext cx="729437" cy="720011"/>
            <a:chOff x="193344" y="5591733"/>
            <a:chExt cx="638810" cy="630555"/>
          </a:xfrm>
        </p:grpSpPr>
        <p:pic>
          <p:nvPicPr>
            <p:cNvPr id="59" name="object 59"/>
            <p:cNvPicPr/>
            <p:nvPr/>
          </p:nvPicPr>
          <p:blipFill>
            <a:blip r:embed="rId14" cstate="print"/>
            <a:stretch>
              <a:fillRect/>
            </a:stretch>
          </p:blipFill>
          <p:spPr>
            <a:xfrm>
              <a:off x="200139" y="6197015"/>
              <a:ext cx="265239" cy="25260"/>
            </a:xfrm>
            <a:prstGeom prst="rect">
              <a:avLst/>
            </a:prstGeom>
          </p:spPr>
        </p:pic>
        <p:pic>
          <p:nvPicPr>
            <p:cNvPr id="60" name="object 60"/>
            <p:cNvPicPr/>
            <p:nvPr/>
          </p:nvPicPr>
          <p:blipFill>
            <a:blip r:embed="rId15" cstate="print"/>
            <a:stretch>
              <a:fillRect/>
            </a:stretch>
          </p:blipFill>
          <p:spPr>
            <a:xfrm>
              <a:off x="200139" y="5591733"/>
              <a:ext cx="631520" cy="154482"/>
            </a:xfrm>
            <a:prstGeom prst="rect">
              <a:avLst/>
            </a:prstGeom>
          </p:spPr>
        </p:pic>
        <p:pic>
          <p:nvPicPr>
            <p:cNvPr id="61" name="object 61"/>
            <p:cNvPicPr/>
            <p:nvPr/>
          </p:nvPicPr>
          <p:blipFill>
            <a:blip r:embed="rId16" cstate="print"/>
            <a:stretch>
              <a:fillRect/>
            </a:stretch>
          </p:blipFill>
          <p:spPr>
            <a:xfrm>
              <a:off x="465378" y="5746216"/>
              <a:ext cx="366280" cy="476059"/>
            </a:xfrm>
            <a:prstGeom prst="rect">
              <a:avLst/>
            </a:prstGeom>
          </p:spPr>
        </p:pic>
        <p:sp>
          <p:nvSpPr>
            <p:cNvPr id="62" name="object 62"/>
            <p:cNvSpPr/>
            <p:nvPr/>
          </p:nvSpPr>
          <p:spPr>
            <a:xfrm>
              <a:off x="212763" y="5613107"/>
              <a:ext cx="566420" cy="566420"/>
            </a:xfrm>
            <a:custGeom>
              <a:avLst/>
              <a:gdLst/>
              <a:ahLst/>
              <a:cxnLst/>
              <a:rect l="l" t="t" r="r" b="b"/>
              <a:pathLst>
                <a:path w="566420" h="566420">
                  <a:moveTo>
                    <a:pt x="283210" y="0"/>
                  </a:moveTo>
                  <a:lnTo>
                    <a:pt x="237271" y="3706"/>
                  </a:lnTo>
                  <a:lnTo>
                    <a:pt x="193693" y="14438"/>
                  </a:lnTo>
                  <a:lnTo>
                    <a:pt x="153058" y="31611"/>
                  </a:lnTo>
                  <a:lnTo>
                    <a:pt x="115949" y="54642"/>
                  </a:lnTo>
                  <a:lnTo>
                    <a:pt x="82950" y="82950"/>
                  </a:lnTo>
                  <a:lnTo>
                    <a:pt x="54642" y="115949"/>
                  </a:lnTo>
                  <a:lnTo>
                    <a:pt x="31611" y="153058"/>
                  </a:lnTo>
                  <a:lnTo>
                    <a:pt x="14438" y="193693"/>
                  </a:lnTo>
                  <a:lnTo>
                    <a:pt x="3706" y="237271"/>
                  </a:lnTo>
                  <a:lnTo>
                    <a:pt x="0" y="283210"/>
                  </a:lnTo>
                  <a:lnTo>
                    <a:pt x="3706" y="329151"/>
                  </a:lnTo>
                  <a:lnTo>
                    <a:pt x="14438" y="372731"/>
                  </a:lnTo>
                  <a:lnTo>
                    <a:pt x="31611" y="413367"/>
                  </a:lnTo>
                  <a:lnTo>
                    <a:pt x="54642" y="450475"/>
                  </a:lnTo>
                  <a:lnTo>
                    <a:pt x="82950" y="483474"/>
                  </a:lnTo>
                  <a:lnTo>
                    <a:pt x="115949" y="511780"/>
                  </a:lnTo>
                  <a:lnTo>
                    <a:pt x="153058" y="534811"/>
                  </a:lnTo>
                  <a:lnTo>
                    <a:pt x="193693" y="551983"/>
                  </a:lnTo>
                  <a:lnTo>
                    <a:pt x="237271" y="562713"/>
                  </a:lnTo>
                  <a:lnTo>
                    <a:pt x="283210" y="566420"/>
                  </a:lnTo>
                  <a:lnTo>
                    <a:pt x="329148" y="562713"/>
                  </a:lnTo>
                  <a:lnTo>
                    <a:pt x="372726" y="551983"/>
                  </a:lnTo>
                  <a:lnTo>
                    <a:pt x="413361" y="534811"/>
                  </a:lnTo>
                  <a:lnTo>
                    <a:pt x="450470" y="511780"/>
                  </a:lnTo>
                  <a:lnTo>
                    <a:pt x="483469" y="483474"/>
                  </a:lnTo>
                  <a:lnTo>
                    <a:pt x="511777" y="450475"/>
                  </a:lnTo>
                  <a:lnTo>
                    <a:pt x="534808" y="413367"/>
                  </a:lnTo>
                  <a:lnTo>
                    <a:pt x="551981" y="372731"/>
                  </a:lnTo>
                  <a:lnTo>
                    <a:pt x="562713" y="329151"/>
                  </a:lnTo>
                  <a:lnTo>
                    <a:pt x="566420" y="283210"/>
                  </a:lnTo>
                  <a:lnTo>
                    <a:pt x="562713" y="237271"/>
                  </a:lnTo>
                  <a:lnTo>
                    <a:pt x="551981" y="193693"/>
                  </a:lnTo>
                  <a:lnTo>
                    <a:pt x="534808" y="153058"/>
                  </a:lnTo>
                  <a:lnTo>
                    <a:pt x="511777" y="115949"/>
                  </a:lnTo>
                  <a:lnTo>
                    <a:pt x="483469" y="82950"/>
                  </a:lnTo>
                  <a:lnTo>
                    <a:pt x="450470" y="54642"/>
                  </a:lnTo>
                  <a:lnTo>
                    <a:pt x="413361" y="31611"/>
                  </a:lnTo>
                  <a:lnTo>
                    <a:pt x="372726" y="14438"/>
                  </a:lnTo>
                  <a:lnTo>
                    <a:pt x="329148" y="3706"/>
                  </a:lnTo>
                  <a:lnTo>
                    <a:pt x="283210" y="0"/>
                  </a:lnTo>
                  <a:close/>
                </a:path>
              </a:pathLst>
            </a:custGeom>
            <a:solidFill>
              <a:srgbClr val="7B4D9F"/>
            </a:solidFill>
          </p:spPr>
          <p:txBody>
            <a:bodyPr wrap="square" lIns="0" tIns="0" rIns="0" bIns="0" rtlCol="0"/>
            <a:lstStyle/>
            <a:p>
              <a:endParaRPr sz="1588"/>
            </a:p>
          </p:txBody>
        </p:sp>
        <p:pic>
          <p:nvPicPr>
            <p:cNvPr id="63" name="object 63"/>
            <p:cNvPicPr/>
            <p:nvPr/>
          </p:nvPicPr>
          <p:blipFill>
            <a:blip r:embed="rId17" cstate="print"/>
            <a:stretch>
              <a:fillRect/>
            </a:stretch>
          </p:blipFill>
          <p:spPr>
            <a:xfrm>
              <a:off x="193344" y="5643219"/>
              <a:ext cx="272034" cy="553796"/>
            </a:xfrm>
            <a:prstGeom prst="rect">
              <a:avLst/>
            </a:prstGeom>
          </p:spPr>
        </p:pic>
        <p:pic>
          <p:nvPicPr>
            <p:cNvPr id="64" name="object 64"/>
            <p:cNvPicPr/>
            <p:nvPr/>
          </p:nvPicPr>
          <p:blipFill>
            <a:blip r:embed="rId18" cstate="print"/>
            <a:stretch>
              <a:fillRect/>
            </a:stretch>
          </p:blipFill>
          <p:spPr>
            <a:xfrm>
              <a:off x="465378" y="6029198"/>
              <a:ext cx="280771" cy="167817"/>
            </a:xfrm>
            <a:prstGeom prst="rect">
              <a:avLst/>
            </a:prstGeom>
          </p:spPr>
        </p:pic>
        <p:pic>
          <p:nvPicPr>
            <p:cNvPr id="65" name="object 65"/>
            <p:cNvPicPr/>
            <p:nvPr/>
          </p:nvPicPr>
          <p:blipFill>
            <a:blip r:embed="rId19" cstate="print"/>
            <a:stretch>
              <a:fillRect/>
            </a:stretch>
          </p:blipFill>
          <p:spPr>
            <a:xfrm>
              <a:off x="623176" y="5643219"/>
              <a:ext cx="122974" cy="120230"/>
            </a:xfrm>
            <a:prstGeom prst="rect">
              <a:avLst/>
            </a:prstGeom>
          </p:spPr>
        </p:pic>
        <p:pic>
          <p:nvPicPr>
            <p:cNvPr id="66" name="object 66"/>
            <p:cNvPicPr/>
            <p:nvPr/>
          </p:nvPicPr>
          <p:blipFill>
            <a:blip r:embed="rId20" cstate="print"/>
            <a:stretch>
              <a:fillRect/>
            </a:stretch>
          </p:blipFill>
          <p:spPr>
            <a:xfrm>
              <a:off x="212763" y="5643219"/>
              <a:ext cx="533387" cy="536308"/>
            </a:xfrm>
            <a:prstGeom prst="rect">
              <a:avLst/>
            </a:prstGeom>
          </p:spPr>
        </p:pic>
        <p:sp>
          <p:nvSpPr>
            <p:cNvPr id="67" name="object 67"/>
            <p:cNvSpPr/>
            <p:nvPr/>
          </p:nvSpPr>
          <p:spPr>
            <a:xfrm>
              <a:off x="258432" y="5659742"/>
              <a:ext cx="474345" cy="475615"/>
            </a:xfrm>
            <a:custGeom>
              <a:avLst/>
              <a:gdLst/>
              <a:ahLst/>
              <a:cxnLst/>
              <a:rect l="l" t="t" r="r" b="b"/>
              <a:pathLst>
                <a:path w="474345" h="475614">
                  <a:moveTo>
                    <a:pt x="237058" y="0"/>
                  </a:moveTo>
                  <a:lnTo>
                    <a:pt x="189282" y="4827"/>
                  </a:lnTo>
                  <a:lnTo>
                    <a:pt x="144784" y="18672"/>
                  </a:lnTo>
                  <a:lnTo>
                    <a:pt x="104516" y="40578"/>
                  </a:lnTo>
                  <a:lnTo>
                    <a:pt x="69432" y="69589"/>
                  </a:lnTo>
                  <a:lnTo>
                    <a:pt x="40485" y="104748"/>
                  </a:lnTo>
                  <a:lnTo>
                    <a:pt x="18629" y="145100"/>
                  </a:lnTo>
                  <a:lnTo>
                    <a:pt x="4816" y="189687"/>
                  </a:lnTo>
                  <a:lnTo>
                    <a:pt x="0" y="237553"/>
                  </a:lnTo>
                  <a:lnTo>
                    <a:pt x="4816" y="285415"/>
                  </a:lnTo>
                  <a:lnTo>
                    <a:pt x="18629" y="329999"/>
                  </a:lnTo>
                  <a:lnTo>
                    <a:pt x="40485" y="370348"/>
                  </a:lnTo>
                  <a:lnTo>
                    <a:pt x="69432" y="405506"/>
                  </a:lnTo>
                  <a:lnTo>
                    <a:pt x="104516" y="434516"/>
                  </a:lnTo>
                  <a:lnTo>
                    <a:pt x="144784" y="456421"/>
                  </a:lnTo>
                  <a:lnTo>
                    <a:pt x="189282" y="470266"/>
                  </a:lnTo>
                  <a:lnTo>
                    <a:pt x="237058" y="475094"/>
                  </a:lnTo>
                  <a:lnTo>
                    <a:pt x="284833" y="470266"/>
                  </a:lnTo>
                  <a:lnTo>
                    <a:pt x="329332" y="456421"/>
                  </a:lnTo>
                  <a:lnTo>
                    <a:pt x="369599" y="434516"/>
                  </a:lnTo>
                  <a:lnTo>
                    <a:pt x="404683" y="405506"/>
                  </a:lnTo>
                  <a:lnTo>
                    <a:pt x="433630" y="370348"/>
                  </a:lnTo>
                  <a:lnTo>
                    <a:pt x="455487" y="329999"/>
                  </a:lnTo>
                  <a:lnTo>
                    <a:pt x="469300" y="285415"/>
                  </a:lnTo>
                  <a:lnTo>
                    <a:pt x="474116" y="237553"/>
                  </a:lnTo>
                  <a:lnTo>
                    <a:pt x="469300" y="189687"/>
                  </a:lnTo>
                  <a:lnTo>
                    <a:pt x="455487" y="145100"/>
                  </a:lnTo>
                  <a:lnTo>
                    <a:pt x="433630" y="104748"/>
                  </a:lnTo>
                  <a:lnTo>
                    <a:pt x="404683" y="69589"/>
                  </a:lnTo>
                  <a:lnTo>
                    <a:pt x="369599" y="40578"/>
                  </a:lnTo>
                  <a:lnTo>
                    <a:pt x="329332" y="18672"/>
                  </a:lnTo>
                  <a:lnTo>
                    <a:pt x="284833" y="4827"/>
                  </a:lnTo>
                  <a:lnTo>
                    <a:pt x="237058" y="0"/>
                  </a:lnTo>
                  <a:close/>
                </a:path>
              </a:pathLst>
            </a:custGeom>
            <a:solidFill>
              <a:srgbClr val="FFFFFF"/>
            </a:solidFill>
          </p:spPr>
          <p:txBody>
            <a:bodyPr wrap="square" lIns="0" tIns="0" rIns="0" bIns="0" rtlCol="0"/>
            <a:lstStyle/>
            <a:p>
              <a:endParaRPr sz="1588"/>
            </a:p>
          </p:txBody>
        </p:sp>
        <p:pic>
          <p:nvPicPr>
            <p:cNvPr id="68" name="object 68"/>
            <p:cNvPicPr/>
            <p:nvPr/>
          </p:nvPicPr>
          <p:blipFill>
            <a:blip r:embed="rId21" cstate="print"/>
            <a:stretch>
              <a:fillRect/>
            </a:stretch>
          </p:blipFill>
          <p:spPr>
            <a:xfrm>
              <a:off x="326440" y="5700547"/>
              <a:ext cx="338099" cy="386676"/>
            </a:xfrm>
            <a:prstGeom prst="rect">
              <a:avLst/>
            </a:prstGeom>
          </p:spPr>
        </p:pic>
      </p:grpSp>
      <p:grpSp>
        <p:nvGrpSpPr>
          <p:cNvPr id="69" name="object 69" descr="This chart shows Estimated Revenues from 988 surcharge in Minnesota, Pennsylvania, California, Virginia, Washington, Delaware, and Vermont.&#10;"/>
          <p:cNvGrpSpPr/>
          <p:nvPr/>
        </p:nvGrpSpPr>
        <p:grpSpPr>
          <a:xfrm>
            <a:off x="392964" y="3719663"/>
            <a:ext cx="1025272" cy="321214"/>
            <a:chOff x="226377" y="5283746"/>
            <a:chExt cx="897890" cy="281305"/>
          </a:xfrm>
        </p:grpSpPr>
        <p:pic>
          <p:nvPicPr>
            <p:cNvPr id="70" name="object 70"/>
            <p:cNvPicPr/>
            <p:nvPr/>
          </p:nvPicPr>
          <p:blipFill>
            <a:blip r:embed="rId22" cstate="print"/>
            <a:stretch>
              <a:fillRect/>
            </a:stretch>
          </p:blipFill>
          <p:spPr>
            <a:xfrm>
              <a:off x="226377" y="5283746"/>
              <a:ext cx="897712" cy="280784"/>
            </a:xfrm>
            <a:prstGeom prst="rect">
              <a:avLst/>
            </a:prstGeom>
          </p:spPr>
        </p:pic>
        <p:pic>
          <p:nvPicPr>
            <p:cNvPr id="71" name="object 71"/>
            <p:cNvPicPr/>
            <p:nvPr/>
          </p:nvPicPr>
          <p:blipFill>
            <a:blip r:embed="rId23" cstate="print"/>
            <a:stretch>
              <a:fillRect/>
            </a:stretch>
          </p:blipFill>
          <p:spPr>
            <a:xfrm>
              <a:off x="393471" y="5310936"/>
              <a:ext cx="563499" cy="251663"/>
            </a:xfrm>
            <a:prstGeom prst="rect">
              <a:avLst/>
            </a:prstGeom>
          </p:spPr>
        </p:pic>
        <p:sp>
          <p:nvSpPr>
            <p:cNvPr id="72" name="object 72"/>
            <p:cNvSpPr/>
            <p:nvPr/>
          </p:nvSpPr>
          <p:spPr>
            <a:xfrm>
              <a:off x="242887" y="5300268"/>
              <a:ext cx="833119" cy="215900"/>
            </a:xfrm>
            <a:custGeom>
              <a:avLst/>
              <a:gdLst/>
              <a:ahLst/>
              <a:cxnLst/>
              <a:rect l="l" t="t" r="r" b="b"/>
              <a:pathLst>
                <a:path w="833119" h="215900">
                  <a:moveTo>
                    <a:pt x="796671" y="0"/>
                  </a:moveTo>
                  <a:lnTo>
                    <a:pt x="35953" y="0"/>
                  </a:lnTo>
                  <a:lnTo>
                    <a:pt x="21956" y="2828"/>
                  </a:lnTo>
                  <a:lnTo>
                    <a:pt x="10528" y="10537"/>
                  </a:lnTo>
                  <a:lnTo>
                    <a:pt x="2824" y="21967"/>
                  </a:lnTo>
                  <a:lnTo>
                    <a:pt x="0" y="35953"/>
                  </a:lnTo>
                  <a:lnTo>
                    <a:pt x="0" y="179743"/>
                  </a:lnTo>
                  <a:lnTo>
                    <a:pt x="2824" y="193727"/>
                  </a:lnTo>
                  <a:lnTo>
                    <a:pt x="10528" y="205152"/>
                  </a:lnTo>
                  <a:lnTo>
                    <a:pt x="21956" y="212857"/>
                  </a:lnTo>
                  <a:lnTo>
                    <a:pt x="35953" y="215684"/>
                  </a:lnTo>
                  <a:lnTo>
                    <a:pt x="796671" y="215684"/>
                  </a:lnTo>
                  <a:lnTo>
                    <a:pt x="810657" y="212857"/>
                  </a:lnTo>
                  <a:lnTo>
                    <a:pt x="822086" y="205152"/>
                  </a:lnTo>
                  <a:lnTo>
                    <a:pt x="829796" y="193727"/>
                  </a:lnTo>
                  <a:lnTo>
                    <a:pt x="832624" y="179743"/>
                  </a:lnTo>
                  <a:lnTo>
                    <a:pt x="832624" y="35953"/>
                  </a:lnTo>
                  <a:lnTo>
                    <a:pt x="829796" y="21967"/>
                  </a:lnTo>
                  <a:lnTo>
                    <a:pt x="822086" y="10537"/>
                  </a:lnTo>
                  <a:lnTo>
                    <a:pt x="810657" y="2828"/>
                  </a:lnTo>
                  <a:lnTo>
                    <a:pt x="796671" y="0"/>
                  </a:lnTo>
                  <a:close/>
                </a:path>
              </a:pathLst>
            </a:custGeom>
            <a:solidFill>
              <a:srgbClr val="D4D3D0"/>
            </a:solidFill>
          </p:spPr>
          <p:txBody>
            <a:bodyPr wrap="square" lIns="0" tIns="0" rIns="0" bIns="0" rtlCol="0"/>
            <a:lstStyle/>
            <a:p>
              <a:endParaRPr sz="1588"/>
            </a:p>
          </p:txBody>
        </p:sp>
      </p:grpSp>
      <p:grpSp>
        <p:nvGrpSpPr>
          <p:cNvPr id="73" name="object 73" descr="This chart shows Estimated Revenues from 988 surcharge in Minnesota, Pennsylvania, California, Virginia, Washington, Delaware, and Vermont.&#10;"/>
          <p:cNvGrpSpPr/>
          <p:nvPr/>
        </p:nvGrpSpPr>
        <p:grpSpPr>
          <a:xfrm>
            <a:off x="392968" y="1929143"/>
            <a:ext cx="1895375" cy="2056346"/>
            <a:chOff x="226377" y="3715689"/>
            <a:chExt cx="1659889" cy="1800860"/>
          </a:xfrm>
        </p:grpSpPr>
        <p:pic>
          <p:nvPicPr>
            <p:cNvPr id="74" name="object 74"/>
            <p:cNvPicPr/>
            <p:nvPr/>
          </p:nvPicPr>
          <p:blipFill>
            <a:blip r:embed="rId24" cstate="print"/>
            <a:stretch>
              <a:fillRect/>
            </a:stretch>
          </p:blipFill>
          <p:spPr>
            <a:xfrm>
              <a:off x="226377" y="4000334"/>
              <a:ext cx="897712" cy="261353"/>
            </a:xfrm>
            <a:prstGeom prst="rect">
              <a:avLst/>
            </a:prstGeom>
          </p:spPr>
        </p:pic>
        <p:sp>
          <p:nvSpPr>
            <p:cNvPr id="75" name="object 75"/>
            <p:cNvSpPr/>
            <p:nvPr/>
          </p:nvSpPr>
          <p:spPr>
            <a:xfrm>
              <a:off x="242887" y="3997426"/>
              <a:ext cx="833119" cy="215900"/>
            </a:xfrm>
            <a:custGeom>
              <a:avLst/>
              <a:gdLst/>
              <a:ahLst/>
              <a:cxnLst/>
              <a:rect l="l" t="t" r="r" b="b"/>
              <a:pathLst>
                <a:path w="833119" h="215900">
                  <a:moveTo>
                    <a:pt x="796671" y="0"/>
                  </a:moveTo>
                  <a:lnTo>
                    <a:pt x="35941" y="0"/>
                  </a:lnTo>
                  <a:lnTo>
                    <a:pt x="21950" y="2827"/>
                  </a:lnTo>
                  <a:lnTo>
                    <a:pt x="10526" y="10536"/>
                  </a:lnTo>
                  <a:lnTo>
                    <a:pt x="2824" y="21961"/>
                  </a:lnTo>
                  <a:lnTo>
                    <a:pt x="0" y="35940"/>
                  </a:lnTo>
                  <a:lnTo>
                    <a:pt x="0" y="179743"/>
                  </a:lnTo>
                  <a:lnTo>
                    <a:pt x="2824" y="193722"/>
                  </a:lnTo>
                  <a:lnTo>
                    <a:pt x="10526" y="205147"/>
                  </a:lnTo>
                  <a:lnTo>
                    <a:pt x="21950" y="212856"/>
                  </a:lnTo>
                  <a:lnTo>
                    <a:pt x="35941" y="215684"/>
                  </a:lnTo>
                  <a:lnTo>
                    <a:pt x="796671" y="215684"/>
                  </a:lnTo>
                  <a:lnTo>
                    <a:pt x="810657" y="212856"/>
                  </a:lnTo>
                  <a:lnTo>
                    <a:pt x="822086" y="205147"/>
                  </a:lnTo>
                  <a:lnTo>
                    <a:pt x="829796" y="193722"/>
                  </a:lnTo>
                  <a:lnTo>
                    <a:pt x="832624" y="179743"/>
                  </a:lnTo>
                  <a:lnTo>
                    <a:pt x="832624" y="35940"/>
                  </a:lnTo>
                  <a:lnTo>
                    <a:pt x="829796" y="21961"/>
                  </a:lnTo>
                  <a:lnTo>
                    <a:pt x="822086" y="10536"/>
                  </a:lnTo>
                  <a:lnTo>
                    <a:pt x="810657" y="2827"/>
                  </a:lnTo>
                  <a:lnTo>
                    <a:pt x="796671" y="0"/>
                  </a:lnTo>
                  <a:close/>
                </a:path>
              </a:pathLst>
            </a:custGeom>
            <a:solidFill>
              <a:srgbClr val="EAE9E7"/>
            </a:solidFill>
          </p:spPr>
          <p:txBody>
            <a:bodyPr wrap="square" lIns="0" tIns="0" rIns="0" bIns="0" rtlCol="0"/>
            <a:lstStyle/>
            <a:p>
              <a:endParaRPr sz="1588"/>
            </a:p>
          </p:txBody>
        </p:sp>
        <p:pic>
          <p:nvPicPr>
            <p:cNvPr id="76" name="object 76"/>
            <p:cNvPicPr/>
            <p:nvPr/>
          </p:nvPicPr>
          <p:blipFill>
            <a:blip r:embed="rId25" cstate="print"/>
            <a:stretch>
              <a:fillRect/>
            </a:stretch>
          </p:blipFill>
          <p:spPr>
            <a:xfrm>
              <a:off x="230263" y="4242244"/>
              <a:ext cx="896734" cy="256489"/>
            </a:xfrm>
            <a:prstGeom prst="rect">
              <a:avLst/>
            </a:prstGeom>
          </p:spPr>
        </p:pic>
        <p:pic>
          <p:nvPicPr>
            <p:cNvPr id="77" name="object 77"/>
            <p:cNvPicPr/>
            <p:nvPr/>
          </p:nvPicPr>
          <p:blipFill>
            <a:blip r:embed="rId26" cstate="print"/>
            <a:stretch>
              <a:fillRect/>
            </a:stretch>
          </p:blipFill>
          <p:spPr>
            <a:xfrm>
              <a:off x="371132" y="4268457"/>
              <a:ext cx="614032" cy="230276"/>
            </a:xfrm>
            <a:prstGeom prst="rect">
              <a:avLst/>
            </a:prstGeom>
          </p:spPr>
        </p:pic>
        <p:sp>
          <p:nvSpPr>
            <p:cNvPr id="78" name="object 78"/>
            <p:cNvSpPr/>
            <p:nvPr/>
          </p:nvSpPr>
          <p:spPr>
            <a:xfrm>
              <a:off x="246773" y="4258767"/>
              <a:ext cx="831850" cy="215900"/>
            </a:xfrm>
            <a:custGeom>
              <a:avLst/>
              <a:gdLst/>
              <a:ahLst/>
              <a:cxnLst/>
              <a:rect l="l" t="t" r="r" b="b"/>
              <a:pathLst>
                <a:path w="831850" h="215900">
                  <a:moveTo>
                    <a:pt x="795705" y="0"/>
                  </a:moveTo>
                  <a:lnTo>
                    <a:pt x="35953" y="0"/>
                  </a:lnTo>
                  <a:lnTo>
                    <a:pt x="21956" y="2828"/>
                  </a:lnTo>
                  <a:lnTo>
                    <a:pt x="10528" y="10537"/>
                  </a:lnTo>
                  <a:lnTo>
                    <a:pt x="2824" y="21967"/>
                  </a:lnTo>
                  <a:lnTo>
                    <a:pt x="0" y="35953"/>
                  </a:lnTo>
                  <a:lnTo>
                    <a:pt x="0" y="179743"/>
                  </a:lnTo>
                  <a:lnTo>
                    <a:pt x="2824" y="193727"/>
                  </a:lnTo>
                  <a:lnTo>
                    <a:pt x="10528" y="205152"/>
                  </a:lnTo>
                  <a:lnTo>
                    <a:pt x="21956" y="212857"/>
                  </a:lnTo>
                  <a:lnTo>
                    <a:pt x="35953" y="215684"/>
                  </a:lnTo>
                  <a:lnTo>
                    <a:pt x="795705" y="215684"/>
                  </a:lnTo>
                  <a:lnTo>
                    <a:pt x="809690" y="212857"/>
                  </a:lnTo>
                  <a:lnTo>
                    <a:pt x="821115" y="205152"/>
                  </a:lnTo>
                  <a:lnTo>
                    <a:pt x="828820" y="193727"/>
                  </a:lnTo>
                  <a:lnTo>
                    <a:pt x="831646" y="179743"/>
                  </a:lnTo>
                  <a:lnTo>
                    <a:pt x="831646" y="35953"/>
                  </a:lnTo>
                  <a:lnTo>
                    <a:pt x="828820" y="21967"/>
                  </a:lnTo>
                  <a:lnTo>
                    <a:pt x="821115" y="10537"/>
                  </a:lnTo>
                  <a:lnTo>
                    <a:pt x="809690" y="2828"/>
                  </a:lnTo>
                  <a:lnTo>
                    <a:pt x="795705" y="0"/>
                  </a:lnTo>
                  <a:close/>
                </a:path>
              </a:pathLst>
            </a:custGeom>
            <a:solidFill>
              <a:srgbClr val="D4D3D0"/>
            </a:solidFill>
          </p:spPr>
          <p:txBody>
            <a:bodyPr wrap="square" lIns="0" tIns="0" rIns="0" bIns="0" rtlCol="0"/>
            <a:lstStyle/>
            <a:p>
              <a:endParaRPr sz="1588"/>
            </a:p>
          </p:txBody>
        </p:sp>
        <p:pic>
          <p:nvPicPr>
            <p:cNvPr id="79" name="object 79"/>
            <p:cNvPicPr/>
            <p:nvPr/>
          </p:nvPicPr>
          <p:blipFill>
            <a:blip r:embed="rId27" cstate="print"/>
            <a:stretch>
              <a:fillRect/>
            </a:stretch>
          </p:blipFill>
          <p:spPr>
            <a:xfrm>
              <a:off x="226377" y="5023370"/>
              <a:ext cx="897712" cy="260375"/>
            </a:xfrm>
            <a:prstGeom prst="rect">
              <a:avLst/>
            </a:prstGeom>
          </p:spPr>
        </p:pic>
        <p:sp>
          <p:nvSpPr>
            <p:cNvPr id="80" name="object 80"/>
            <p:cNvSpPr/>
            <p:nvPr/>
          </p:nvSpPr>
          <p:spPr>
            <a:xfrm>
              <a:off x="242887" y="5039906"/>
              <a:ext cx="833119" cy="215900"/>
            </a:xfrm>
            <a:custGeom>
              <a:avLst/>
              <a:gdLst/>
              <a:ahLst/>
              <a:cxnLst/>
              <a:rect l="l" t="t" r="r" b="b"/>
              <a:pathLst>
                <a:path w="833119" h="215900">
                  <a:moveTo>
                    <a:pt x="796671" y="0"/>
                  </a:moveTo>
                  <a:lnTo>
                    <a:pt x="35941" y="0"/>
                  </a:lnTo>
                  <a:lnTo>
                    <a:pt x="21950" y="2826"/>
                  </a:lnTo>
                  <a:lnTo>
                    <a:pt x="10526" y="10531"/>
                  </a:lnTo>
                  <a:lnTo>
                    <a:pt x="2824" y="21956"/>
                  </a:lnTo>
                  <a:lnTo>
                    <a:pt x="0" y="35940"/>
                  </a:lnTo>
                  <a:lnTo>
                    <a:pt x="0" y="179730"/>
                  </a:lnTo>
                  <a:lnTo>
                    <a:pt x="2824" y="193715"/>
                  </a:lnTo>
                  <a:lnTo>
                    <a:pt x="10526" y="205139"/>
                  </a:lnTo>
                  <a:lnTo>
                    <a:pt x="21950" y="212845"/>
                  </a:lnTo>
                  <a:lnTo>
                    <a:pt x="35941" y="215671"/>
                  </a:lnTo>
                  <a:lnTo>
                    <a:pt x="796671" y="215671"/>
                  </a:lnTo>
                  <a:lnTo>
                    <a:pt x="810657" y="212845"/>
                  </a:lnTo>
                  <a:lnTo>
                    <a:pt x="822086" y="205139"/>
                  </a:lnTo>
                  <a:lnTo>
                    <a:pt x="829796" y="193715"/>
                  </a:lnTo>
                  <a:lnTo>
                    <a:pt x="832624" y="179730"/>
                  </a:lnTo>
                  <a:lnTo>
                    <a:pt x="832624" y="35940"/>
                  </a:lnTo>
                  <a:lnTo>
                    <a:pt x="829796" y="21956"/>
                  </a:lnTo>
                  <a:lnTo>
                    <a:pt x="822086" y="10531"/>
                  </a:lnTo>
                  <a:lnTo>
                    <a:pt x="810657" y="2826"/>
                  </a:lnTo>
                  <a:lnTo>
                    <a:pt x="796671" y="0"/>
                  </a:lnTo>
                  <a:close/>
                </a:path>
              </a:pathLst>
            </a:custGeom>
            <a:solidFill>
              <a:srgbClr val="EAE9E7"/>
            </a:solidFill>
          </p:spPr>
          <p:txBody>
            <a:bodyPr wrap="square" lIns="0" tIns="0" rIns="0" bIns="0" rtlCol="0"/>
            <a:lstStyle/>
            <a:p>
              <a:endParaRPr sz="1588"/>
            </a:p>
          </p:txBody>
        </p:sp>
        <p:pic>
          <p:nvPicPr>
            <p:cNvPr id="81" name="object 81"/>
            <p:cNvPicPr/>
            <p:nvPr/>
          </p:nvPicPr>
          <p:blipFill>
            <a:blip r:embed="rId28" cstate="print"/>
            <a:stretch>
              <a:fillRect/>
            </a:stretch>
          </p:blipFill>
          <p:spPr>
            <a:xfrm>
              <a:off x="226377" y="3715689"/>
              <a:ext cx="897712" cy="284645"/>
            </a:xfrm>
            <a:prstGeom prst="rect">
              <a:avLst/>
            </a:prstGeom>
          </p:spPr>
        </p:pic>
        <p:pic>
          <p:nvPicPr>
            <p:cNvPr id="82" name="object 82"/>
            <p:cNvPicPr/>
            <p:nvPr/>
          </p:nvPicPr>
          <p:blipFill>
            <a:blip r:embed="rId29" cstate="print"/>
            <a:stretch>
              <a:fillRect/>
            </a:stretch>
          </p:blipFill>
          <p:spPr>
            <a:xfrm>
              <a:off x="353644" y="3744798"/>
              <a:ext cx="642200" cy="251650"/>
            </a:xfrm>
            <a:prstGeom prst="rect">
              <a:avLst/>
            </a:prstGeom>
          </p:spPr>
        </p:pic>
        <p:sp>
          <p:nvSpPr>
            <p:cNvPr id="83" name="object 83"/>
            <p:cNvSpPr/>
            <p:nvPr/>
          </p:nvSpPr>
          <p:spPr>
            <a:xfrm>
              <a:off x="242887" y="3732187"/>
              <a:ext cx="833119" cy="219710"/>
            </a:xfrm>
            <a:custGeom>
              <a:avLst/>
              <a:gdLst/>
              <a:ahLst/>
              <a:cxnLst/>
              <a:rect l="l" t="t" r="r" b="b"/>
              <a:pathLst>
                <a:path w="833119" h="219710">
                  <a:moveTo>
                    <a:pt x="796023" y="0"/>
                  </a:moveTo>
                  <a:lnTo>
                    <a:pt x="36601" y="0"/>
                  </a:lnTo>
                  <a:lnTo>
                    <a:pt x="22352" y="2872"/>
                  </a:lnTo>
                  <a:lnTo>
                    <a:pt x="10718" y="10709"/>
                  </a:lnTo>
                  <a:lnTo>
                    <a:pt x="2875" y="22342"/>
                  </a:lnTo>
                  <a:lnTo>
                    <a:pt x="0" y="36601"/>
                  </a:lnTo>
                  <a:lnTo>
                    <a:pt x="0" y="182981"/>
                  </a:lnTo>
                  <a:lnTo>
                    <a:pt x="2875" y="197238"/>
                  </a:lnTo>
                  <a:lnTo>
                    <a:pt x="10718" y="208867"/>
                  </a:lnTo>
                  <a:lnTo>
                    <a:pt x="22352" y="216700"/>
                  </a:lnTo>
                  <a:lnTo>
                    <a:pt x="36601" y="219570"/>
                  </a:lnTo>
                  <a:lnTo>
                    <a:pt x="796023" y="219570"/>
                  </a:lnTo>
                  <a:lnTo>
                    <a:pt x="810282" y="216700"/>
                  </a:lnTo>
                  <a:lnTo>
                    <a:pt x="821915" y="208867"/>
                  </a:lnTo>
                  <a:lnTo>
                    <a:pt x="829752" y="197238"/>
                  </a:lnTo>
                  <a:lnTo>
                    <a:pt x="832624" y="182981"/>
                  </a:lnTo>
                  <a:lnTo>
                    <a:pt x="832624" y="36601"/>
                  </a:lnTo>
                  <a:lnTo>
                    <a:pt x="829752" y="22342"/>
                  </a:lnTo>
                  <a:lnTo>
                    <a:pt x="821915" y="10709"/>
                  </a:lnTo>
                  <a:lnTo>
                    <a:pt x="810282" y="2872"/>
                  </a:lnTo>
                  <a:lnTo>
                    <a:pt x="796023" y="0"/>
                  </a:lnTo>
                  <a:close/>
                </a:path>
              </a:pathLst>
            </a:custGeom>
            <a:solidFill>
              <a:srgbClr val="D4D3D0"/>
            </a:solidFill>
          </p:spPr>
          <p:txBody>
            <a:bodyPr wrap="square" lIns="0" tIns="0" rIns="0" bIns="0" rtlCol="0"/>
            <a:lstStyle/>
            <a:p>
              <a:endParaRPr sz="1588"/>
            </a:p>
          </p:txBody>
        </p:sp>
        <p:pic>
          <p:nvPicPr>
            <p:cNvPr id="84" name="object 84"/>
            <p:cNvPicPr/>
            <p:nvPr/>
          </p:nvPicPr>
          <p:blipFill>
            <a:blip r:embed="rId30" cstate="print"/>
            <a:stretch>
              <a:fillRect/>
            </a:stretch>
          </p:blipFill>
          <p:spPr>
            <a:xfrm>
              <a:off x="230263" y="4498733"/>
              <a:ext cx="896734" cy="280784"/>
            </a:xfrm>
            <a:prstGeom prst="rect">
              <a:avLst/>
            </a:prstGeom>
          </p:spPr>
        </p:pic>
        <p:pic>
          <p:nvPicPr>
            <p:cNvPr id="85" name="object 85"/>
            <p:cNvPicPr/>
            <p:nvPr/>
          </p:nvPicPr>
          <p:blipFill>
            <a:blip r:embed="rId31" cstate="print"/>
            <a:stretch>
              <a:fillRect/>
            </a:stretch>
          </p:blipFill>
          <p:spPr>
            <a:xfrm>
              <a:off x="414845" y="4524971"/>
              <a:ext cx="525627" cy="235102"/>
            </a:xfrm>
            <a:prstGeom prst="rect">
              <a:avLst/>
            </a:prstGeom>
          </p:spPr>
        </p:pic>
        <p:sp>
          <p:nvSpPr>
            <p:cNvPr id="86" name="object 86"/>
            <p:cNvSpPr/>
            <p:nvPr/>
          </p:nvSpPr>
          <p:spPr>
            <a:xfrm>
              <a:off x="246773" y="4515256"/>
              <a:ext cx="831850" cy="215900"/>
            </a:xfrm>
            <a:custGeom>
              <a:avLst/>
              <a:gdLst/>
              <a:ahLst/>
              <a:cxnLst/>
              <a:rect l="l" t="t" r="r" b="b"/>
              <a:pathLst>
                <a:path w="831850" h="215900">
                  <a:moveTo>
                    <a:pt x="795705" y="0"/>
                  </a:moveTo>
                  <a:lnTo>
                    <a:pt x="35953" y="0"/>
                  </a:lnTo>
                  <a:lnTo>
                    <a:pt x="21956" y="2828"/>
                  </a:lnTo>
                  <a:lnTo>
                    <a:pt x="10528" y="10537"/>
                  </a:lnTo>
                  <a:lnTo>
                    <a:pt x="2824" y="21967"/>
                  </a:lnTo>
                  <a:lnTo>
                    <a:pt x="0" y="35953"/>
                  </a:lnTo>
                  <a:lnTo>
                    <a:pt x="0" y="179743"/>
                  </a:lnTo>
                  <a:lnTo>
                    <a:pt x="2824" y="193727"/>
                  </a:lnTo>
                  <a:lnTo>
                    <a:pt x="10528" y="205152"/>
                  </a:lnTo>
                  <a:lnTo>
                    <a:pt x="21956" y="212857"/>
                  </a:lnTo>
                  <a:lnTo>
                    <a:pt x="35953" y="215684"/>
                  </a:lnTo>
                  <a:lnTo>
                    <a:pt x="795705" y="215684"/>
                  </a:lnTo>
                  <a:lnTo>
                    <a:pt x="809690" y="212857"/>
                  </a:lnTo>
                  <a:lnTo>
                    <a:pt x="821115" y="205152"/>
                  </a:lnTo>
                  <a:lnTo>
                    <a:pt x="828820" y="193727"/>
                  </a:lnTo>
                  <a:lnTo>
                    <a:pt x="831646" y="179743"/>
                  </a:lnTo>
                  <a:lnTo>
                    <a:pt x="831646" y="35953"/>
                  </a:lnTo>
                  <a:lnTo>
                    <a:pt x="828820" y="21967"/>
                  </a:lnTo>
                  <a:lnTo>
                    <a:pt x="821115" y="10537"/>
                  </a:lnTo>
                  <a:lnTo>
                    <a:pt x="809690" y="2828"/>
                  </a:lnTo>
                  <a:lnTo>
                    <a:pt x="795705" y="0"/>
                  </a:lnTo>
                  <a:close/>
                </a:path>
              </a:pathLst>
            </a:custGeom>
            <a:solidFill>
              <a:srgbClr val="EAE9E7"/>
            </a:solidFill>
          </p:spPr>
          <p:txBody>
            <a:bodyPr wrap="square" lIns="0" tIns="0" rIns="0" bIns="0" rtlCol="0"/>
            <a:lstStyle/>
            <a:p>
              <a:endParaRPr sz="1588"/>
            </a:p>
          </p:txBody>
        </p:sp>
        <p:pic>
          <p:nvPicPr>
            <p:cNvPr id="87" name="object 87"/>
            <p:cNvPicPr/>
            <p:nvPr/>
          </p:nvPicPr>
          <p:blipFill>
            <a:blip r:embed="rId32" cstate="print"/>
            <a:stretch>
              <a:fillRect/>
            </a:stretch>
          </p:blipFill>
          <p:spPr>
            <a:xfrm>
              <a:off x="235115" y="4760074"/>
              <a:ext cx="897712" cy="280796"/>
            </a:xfrm>
            <a:prstGeom prst="rect">
              <a:avLst/>
            </a:prstGeom>
          </p:spPr>
        </p:pic>
        <p:pic>
          <p:nvPicPr>
            <p:cNvPr id="88" name="object 88"/>
            <p:cNvPicPr/>
            <p:nvPr/>
          </p:nvPicPr>
          <p:blipFill>
            <a:blip r:embed="rId33" cstate="print"/>
            <a:stretch>
              <a:fillRect/>
            </a:stretch>
          </p:blipFill>
          <p:spPr>
            <a:xfrm>
              <a:off x="330327" y="4786312"/>
              <a:ext cx="707288" cy="252615"/>
            </a:xfrm>
            <a:prstGeom prst="rect">
              <a:avLst/>
            </a:prstGeom>
          </p:spPr>
        </p:pic>
        <p:sp>
          <p:nvSpPr>
            <p:cNvPr id="89" name="object 89"/>
            <p:cNvSpPr/>
            <p:nvPr/>
          </p:nvSpPr>
          <p:spPr>
            <a:xfrm>
              <a:off x="251637" y="4776609"/>
              <a:ext cx="1634489" cy="739775"/>
            </a:xfrm>
            <a:custGeom>
              <a:avLst/>
              <a:gdLst/>
              <a:ahLst/>
              <a:cxnLst/>
              <a:rect l="l" t="t" r="r" b="b"/>
              <a:pathLst>
                <a:path w="1634489" h="739775">
                  <a:moveTo>
                    <a:pt x="832624" y="35941"/>
                  </a:moveTo>
                  <a:lnTo>
                    <a:pt x="829792" y="21971"/>
                  </a:lnTo>
                  <a:lnTo>
                    <a:pt x="822083" y="10541"/>
                  </a:lnTo>
                  <a:lnTo>
                    <a:pt x="810653" y="2832"/>
                  </a:lnTo>
                  <a:lnTo>
                    <a:pt x="796671" y="0"/>
                  </a:lnTo>
                  <a:lnTo>
                    <a:pt x="35953" y="0"/>
                  </a:lnTo>
                  <a:lnTo>
                    <a:pt x="21945" y="2832"/>
                  </a:lnTo>
                  <a:lnTo>
                    <a:pt x="10528" y="10541"/>
                  </a:lnTo>
                  <a:lnTo>
                    <a:pt x="2819" y="21971"/>
                  </a:lnTo>
                  <a:lnTo>
                    <a:pt x="0" y="35941"/>
                  </a:lnTo>
                  <a:lnTo>
                    <a:pt x="0" y="179730"/>
                  </a:lnTo>
                  <a:lnTo>
                    <a:pt x="2819" y="193725"/>
                  </a:lnTo>
                  <a:lnTo>
                    <a:pt x="10528" y="205155"/>
                  </a:lnTo>
                  <a:lnTo>
                    <a:pt x="21945" y="212864"/>
                  </a:lnTo>
                  <a:lnTo>
                    <a:pt x="35953" y="215684"/>
                  </a:lnTo>
                  <a:lnTo>
                    <a:pt x="796671" y="215684"/>
                  </a:lnTo>
                  <a:lnTo>
                    <a:pt x="810653" y="212864"/>
                  </a:lnTo>
                  <a:lnTo>
                    <a:pt x="822083" y="205155"/>
                  </a:lnTo>
                  <a:lnTo>
                    <a:pt x="829792" y="193725"/>
                  </a:lnTo>
                  <a:lnTo>
                    <a:pt x="832624" y="179730"/>
                  </a:lnTo>
                  <a:lnTo>
                    <a:pt x="832624" y="35941"/>
                  </a:lnTo>
                  <a:close/>
                </a:path>
                <a:path w="1634489" h="739775">
                  <a:moveTo>
                    <a:pt x="1634147" y="559612"/>
                  </a:moveTo>
                  <a:lnTo>
                    <a:pt x="1631315" y="545630"/>
                  </a:lnTo>
                  <a:lnTo>
                    <a:pt x="1623606" y="534200"/>
                  </a:lnTo>
                  <a:lnTo>
                    <a:pt x="1612188" y="526491"/>
                  </a:lnTo>
                  <a:lnTo>
                    <a:pt x="1598206" y="523659"/>
                  </a:lnTo>
                  <a:lnTo>
                    <a:pt x="947267" y="523659"/>
                  </a:lnTo>
                  <a:lnTo>
                    <a:pt x="933272" y="526491"/>
                  </a:lnTo>
                  <a:lnTo>
                    <a:pt x="921842" y="534200"/>
                  </a:lnTo>
                  <a:lnTo>
                    <a:pt x="914133" y="545630"/>
                  </a:lnTo>
                  <a:lnTo>
                    <a:pt x="911313" y="559612"/>
                  </a:lnTo>
                  <a:lnTo>
                    <a:pt x="911313" y="703402"/>
                  </a:lnTo>
                  <a:lnTo>
                    <a:pt x="914133" y="717397"/>
                  </a:lnTo>
                  <a:lnTo>
                    <a:pt x="921842" y="728814"/>
                  </a:lnTo>
                  <a:lnTo>
                    <a:pt x="933272" y="736523"/>
                  </a:lnTo>
                  <a:lnTo>
                    <a:pt x="947267" y="739343"/>
                  </a:lnTo>
                  <a:lnTo>
                    <a:pt x="1598206" y="739343"/>
                  </a:lnTo>
                  <a:lnTo>
                    <a:pt x="1612188" y="736523"/>
                  </a:lnTo>
                  <a:lnTo>
                    <a:pt x="1623606" y="728814"/>
                  </a:lnTo>
                  <a:lnTo>
                    <a:pt x="1631315" y="717397"/>
                  </a:lnTo>
                  <a:lnTo>
                    <a:pt x="1634147" y="703402"/>
                  </a:lnTo>
                  <a:lnTo>
                    <a:pt x="1634147" y="559612"/>
                  </a:lnTo>
                  <a:close/>
                </a:path>
              </a:pathLst>
            </a:custGeom>
            <a:solidFill>
              <a:srgbClr val="D4D3D0"/>
            </a:solidFill>
          </p:spPr>
          <p:txBody>
            <a:bodyPr wrap="square" lIns="0" tIns="0" rIns="0" bIns="0" rtlCol="0"/>
            <a:lstStyle/>
            <a:p>
              <a:endParaRPr sz="1588"/>
            </a:p>
          </p:txBody>
        </p:sp>
      </p:grpSp>
      <p:grpSp>
        <p:nvGrpSpPr>
          <p:cNvPr id="90" name="object 90" descr="This chart shows Estimated Revenues from 988 surcharge in Minnesota, Pennsylvania, California, Virginia, Washington, Delaware, and Vermont.&#10;"/>
          <p:cNvGrpSpPr/>
          <p:nvPr/>
        </p:nvGrpSpPr>
        <p:grpSpPr>
          <a:xfrm>
            <a:off x="3221874" y="1558596"/>
            <a:ext cx="3428209" cy="638076"/>
            <a:chOff x="2703817" y="3391179"/>
            <a:chExt cx="3002280" cy="558800"/>
          </a:xfrm>
        </p:grpSpPr>
        <p:sp>
          <p:nvSpPr>
            <p:cNvPr id="91" name="object 91"/>
            <p:cNvSpPr/>
            <p:nvPr/>
          </p:nvSpPr>
          <p:spPr>
            <a:xfrm>
              <a:off x="3473297" y="3734129"/>
              <a:ext cx="2232660" cy="215900"/>
            </a:xfrm>
            <a:custGeom>
              <a:avLst/>
              <a:gdLst/>
              <a:ahLst/>
              <a:cxnLst/>
              <a:rect l="l" t="t" r="r" b="b"/>
              <a:pathLst>
                <a:path w="2232660" h="215900">
                  <a:moveTo>
                    <a:pt x="1060932" y="35953"/>
                  </a:moveTo>
                  <a:lnTo>
                    <a:pt x="1058100" y="21971"/>
                  </a:lnTo>
                  <a:lnTo>
                    <a:pt x="1050391" y="10541"/>
                  </a:lnTo>
                  <a:lnTo>
                    <a:pt x="1038974" y="2832"/>
                  </a:lnTo>
                  <a:lnTo>
                    <a:pt x="1024991" y="0"/>
                  </a:lnTo>
                  <a:lnTo>
                    <a:pt x="35953" y="0"/>
                  </a:lnTo>
                  <a:lnTo>
                    <a:pt x="21958" y="2832"/>
                  </a:lnTo>
                  <a:lnTo>
                    <a:pt x="10528" y="10541"/>
                  </a:lnTo>
                  <a:lnTo>
                    <a:pt x="2819" y="21971"/>
                  </a:lnTo>
                  <a:lnTo>
                    <a:pt x="0" y="35953"/>
                  </a:lnTo>
                  <a:lnTo>
                    <a:pt x="0" y="179743"/>
                  </a:lnTo>
                  <a:lnTo>
                    <a:pt x="2819" y="193738"/>
                  </a:lnTo>
                  <a:lnTo>
                    <a:pt x="10528" y="205155"/>
                  </a:lnTo>
                  <a:lnTo>
                    <a:pt x="21958" y="212864"/>
                  </a:lnTo>
                  <a:lnTo>
                    <a:pt x="35953" y="215684"/>
                  </a:lnTo>
                  <a:lnTo>
                    <a:pt x="1024991" y="215684"/>
                  </a:lnTo>
                  <a:lnTo>
                    <a:pt x="1038974" y="212864"/>
                  </a:lnTo>
                  <a:lnTo>
                    <a:pt x="1050391" y="205155"/>
                  </a:lnTo>
                  <a:lnTo>
                    <a:pt x="1058100" y="193738"/>
                  </a:lnTo>
                  <a:lnTo>
                    <a:pt x="1060932" y="179743"/>
                  </a:lnTo>
                  <a:lnTo>
                    <a:pt x="1060932" y="35953"/>
                  </a:lnTo>
                  <a:close/>
                </a:path>
                <a:path w="2232660" h="215900">
                  <a:moveTo>
                    <a:pt x="2232622" y="35953"/>
                  </a:moveTo>
                  <a:lnTo>
                    <a:pt x="2229789" y="21971"/>
                  </a:lnTo>
                  <a:lnTo>
                    <a:pt x="2222081" y="10541"/>
                  </a:lnTo>
                  <a:lnTo>
                    <a:pt x="2210663" y="2832"/>
                  </a:lnTo>
                  <a:lnTo>
                    <a:pt x="2196681" y="0"/>
                  </a:lnTo>
                  <a:lnTo>
                    <a:pt x="1168781" y="0"/>
                  </a:lnTo>
                  <a:lnTo>
                    <a:pt x="1154785" y="2832"/>
                  </a:lnTo>
                  <a:lnTo>
                    <a:pt x="1143355" y="10541"/>
                  </a:lnTo>
                  <a:lnTo>
                    <a:pt x="1135646" y="21971"/>
                  </a:lnTo>
                  <a:lnTo>
                    <a:pt x="1132827" y="35953"/>
                  </a:lnTo>
                  <a:lnTo>
                    <a:pt x="1132827" y="179743"/>
                  </a:lnTo>
                  <a:lnTo>
                    <a:pt x="1135646" y="193738"/>
                  </a:lnTo>
                  <a:lnTo>
                    <a:pt x="1143355" y="205155"/>
                  </a:lnTo>
                  <a:lnTo>
                    <a:pt x="1154785" y="212864"/>
                  </a:lnTo>
                  <a:lnTo>
                    <a:pt x="1168781" y="215684"/>
                  </a:lnTo>
                  <a:lnTo>
                    <a:pt x="2196681" y="215684"/>
                  </a:lnTo>
                  <a:lnTo>
                    <a:pt x="2210663" y="212864"/>
                  </a:lnTo>
                  <a:lnTo>
                    <a:pt x="2222081" y="205155"/>
                  </a:lnTo>
                  <a:lnTo>
                    <a:pt x="2229789" y="193738"/>
                  </a:lnTo>
                  <a:lnTo>
                    <a:pt x="2232622" y="179743"/>
                  </a:lnTo>
                  <a:lnTo>
                    <a:pt x="2232622" y="35953"/>
                  </a:lnTo>
                  <a:close/>
                </a:path>
              </a:pathLst>
            </a:custGeom>
            <a:solidFill>
              <a:srgbClr val="D4D3D0"/>
            </a:solidFill>
          </p:spPr>
          <p:txBody>
            <a:bodyPr wrap="square" lIns="0" tIns="0" rIns="0" bIns="0" rtlCol="0"/>
            <a:lstStyle/>
            <a:p>
              <a:endParaRPr sz="1588"/>
            </a:p>
          </p:txBody>
        </p:sp>
        <p:pic>
          <p:nvPicPr>
            <p:cNvPr id="92" name="object 92"/>
            <p:cNvPicPr/>
            <p:nvPr/>
          </p:nvPicPr>
          <p:blipFill>
            <a:blip r:embed="rId34" cstate="print"/>
            <a:stretch>
              <a:fillRect/>
            </a:stretch>
          </p:blipFill>
          <p:spPr>
            <a:xfrm>
              <a:off x="2703817" y="3391179"/>
              <a:ext cx="764641" cy="358495"/>
            </a:xfrm>
            <a:prstGeom prst="rect">
              <a:avLst/>
            </a:prstGeom>
          </p:spPr>
        </p:pic>
        <p:pic>
          <p:nvPicPr>
            <p:cNvPr id="93" name="object 93"/>
            <p:cNvPicPr/>
            <p:nvPr/>
          </p:nvPicPr>
          <p:blipFill>
            <a:blip r:embed="rId35" cstate="print"/>
            <a:stretch>
              <a:fillRect/>
            </a:stretch>
          </p:blipFill>
          <p:spPr>
            <a:xfrm>
              <a:off x="2752407" y="3396983"/>
              <a:ext cx="667448" cy="321602"/>
            </a:xfrm>
            <a:prstGeom prst="rect">
              <a:avLst/>
            </a:prstGeom>
          </p:spPr>
        </p:pic>
        <p:sp>
          <p:nvSpPr>
            <p:cNvPr id="94" name="object 94"/>
            <p:cNvSpPr/>
            <p:nvPr/>
          </p:nvSpPr>
          <p:spPr>
            <a:xfrm>
              <a:off x="2720340" y="3413518"/>
              <a:ext cx="699770" cy="256540"/>
            </a:xfrm>
            <a:custGeom>
              <a:avLst/>
              <a:gdLst/>
              <a:ahLst/>
              <a:cxnLst/>
              <a:rect l="l" t="t" r="r" b="b"/>
              <a:pathLst>
                <a:path w="699770" h="256539">
                  <a:moveTo>
                    <a:pt x="656767" y="0"/>
                  </a:moveTo>
                  <a:lnTo>
                    <a:pt x="42748" y="0"/>
                  </a:lnTo>
                  <a:lnTo>
                    <a:pt x="26092" y="3355"/>
                  </a:lnTo>
                  <a:lnTo>
                    <a:pt x="12506" y="12511"/>
                  </a:lnTo>
                  <a:lnTo>
                    <a:pt x="3353" y="26097"/>
                  </a:lnTo>
                  <a:lnTo>
                    <a:pt x="0" y="42748"/>
                  </a:lnTo>
                  <a:lnTo>
                    <a:pt x="0" y="213740"/>
                  </a:lnTo>
                  <a:lnTo>
                    <a:pt x="3353" y="230396"/>
                  </a:lnTo>
                  <a:lnTo>
                    <a:pt x="12506" y="243982"/>
                  </a:lnTo>
                  <a:lnTo>
                    <a:pt x="26092" y="253135"/>
                  </a:lnTo>
                  <a:lnTo>
                    <a:pt x="42748" y="256489"/>
                  </a:lnTo>
                  <a:lnTo>
                    <a:pt x="656767" y="256489"/>
                  </a:lnTo>
                  <a:lnTo>
                    <a:pt x="673418" y="253135"/>
                  </a:lnTo>
                  <a:lnTo>
                    <a:pt x="687004" y="243982"/>
                  </a:lnTo>
                  <a:lnTo>
                    <a:pt x="696160" y="230396"/>
                  </a:lnTo>
                  <a:lnTo>
                    <a:pt x="699516" y="213740"/>
                  </a:lnTo>
                  <a:lnTo>
                    <a:pt x="699516" y="42748"/>
                  </a:lnTo>
                  <a:lnTo>
                    <a:pt x="696160" y="26097"/>
                  </a:lnTo>
                  <a:lnTo>
                    <a:pt x="687004" y="12511"/>
                  </a:lnTo>
                  <a:lnTo>
                    <a:pt x="673418" y="3355"/>
                  </a:lnTo>
                  <a:lnTo>
                    <a:pt x="656767" y="0"/>
                  </a:lnTo>
                  <a:close/>
                </a:path>
              </a:pathLst>
            </a:custGeom>
            <a:solidFill>
              <a:srgbClr val="7B4D9F"/>
            </a:solidFill>
          </p:spPr>
          <p:txBody>
            <a:bodyPr wrap="square" lIns="0" tIns="0" rIns="0" bIns="0" rtlCol="0"/>
            <a:lstStyle/>
            <a:p>
              <a:endParaRPr sz="1588"/>
            </a:p>
          </p:txBody>
        </p:sp>
      </p:grpSp>
      <p:sp>
        <p:nvSpPr>
          <p:cNvPr id="95" name="object 95" descr="This chart shows Estimated Revenues from 988 surcharge in Minnesota, Pennsylvania, California, Virginia, Washington, Delaware, and Vermont.&#10;"/>
          <p:cNvSpPr txBox="1"/>
          <p:nvPr/>
        </p:nvSpPr>
        <p:spPr>
          <a:xfrm>
            <a:off x="649372" y="3786147"/>
            <a:ext cx="475655" cy="137625"/>
          </a:xfrm>
          <a:prstGeom prst="rect">
            <a:avLst/>
          </a:prstGeom>
        </p:spPr>
        <p:txBody>
          <a:bodyPr vert="horz" wrap="square" lIns="0" tIns="14501" rIns="0" bIns="0" rtlCol="0">
            <a:spAutoFit/>
          </a:bodyPr>
          <a:lstStyle/>
          <a:p>
            <a:pPr marL="14502">
              <a:spcBef>
                <a:spcPts val="114"/>
              </a:spcBef>
            </a:pPr>
            <a:r>
              <a:rPr sz="799" b="1" spc="-11">
                <a:solidFill>
                  <a:srgbClr val="231F20"/>
                </a:solidFill>
                <a:latin typeface="Arial"/>
                <a:cs typeface="Arial"/>
              </a:rPr>
              <a:t>Vermont</a:t>
            </a:r>
            <a:endParaRPr sz="799">
              <a:latin typeface="Arial"/>
              <a:cs typeface="Arial"/>
            </a:endParaRPr>
          </a:p>
        </p:txBody>
      </p:sp>
      <p:sp>
        <p:nvSpPr>
          <p:cNvPr id="96" name="object 96" descr="This chart shows Estimated Revenues from 988 surcharge in Minnesota, Pennsylvania, California, Virginia, Washington, Delaware, and Vermont.&#10;"/>
          <p:cNvSpPr txBox="1"/>
          <p:nvPr/>
        </p:nvSpPr>
        <p:spPr>
          <a:xfrm>
            <a:off x="1712121" y="3786147"/>
            <a:ext cx="325564" cy="137625"/>
          </a:xfrm>
          <a:prstGeom prst="rect">
            <a:avLst/>
          </a:prstGeom>
        </p:spPr>
        <p:txBody>
          <a:bodyPr vert="horz" wrap="square" lIns="0" tIns="14501" rIns="0" bIns="0" rtlCol="0">
            <a:spAutoFit/>
          </a:bodyPr>
          <a:lstStyle/>
          <a:p>
            <a:pPr marL="14502">
              <a:spcBef>
                <a:spcPts val="114"/>
              </a:spcBef>
            </a:pPr>
            <a:r>
              <a:rPr sz="799" b="1" spc="46">
                <a:solidFill>
                  <a:srgbClr val="231F20"/>
                </a:solidFill>
                <a:latin typeface="Arial"/>
                <a:cs typeface="Arial"/>
              </a:rPr>
              <a:t>$0.72</a:t>
            </a:r>
            <a:endParaRPr sz="799">
              <a:latin typeface="Arial"/>
              <a:cs typeface="Arial"/>
            </a:endParaRPr>
          </a:p>
        </p:txBody>
      </p:sp>
      <p:sp>
        <p:nvSpPr>
          <p:cNvPr id="97" name="object 97" descr="This chart shows Estimated Revenues from 988 surcharge in Minnesota, Pennsylvania, California, Virginia, Washington, Delaware, and Vermont.&#10;"/>
          <p:cNvSpPr/>
          <p:nvPr/>
        </p:nvSpPr>
        <p:spPr>
          <a:xfrm>
            <a:off x="2362110" y="3738524"/>
            <a:ext cx="799046" cy="246529"/>
          </a:xfrm>
          <a:custGeom>
            <a:avLst/>
            <a:gdLst/>
            <a:ahLst/>
            <a:cxnLst/>
            <a:rect l="l" t="t" r="r" b="b"/>
            <a:pathLst>
              <a:path w="699769" h="215900">
                <a:moveTo>
                  <a:pt x="663562" y="0"/>
                </a:moveTo>
                <a:lnTo>
                  <a:pt x="35941" y="0"/>
                </a:lnTo>
                <a:lnTo>
                  <a:pt x="21961" y="2828"/>
                </a:lnTo>
                <a:lnTo>
                  <a:pt x="10536" y="10537"/>
                </a:lnTo>
                <a:lnTo>
                  <a:pt x="2827" y="21967"/>
                </a:lnTo>
                <a:lnTo>
                  <a:pt x="0" y="35953"/>
                </a:lnTo>
                <a:lnTo>
                  <a:pt x="0" y="179743"/>
                </a:lnTo>
                <a:lnTo>
                  <a:pt x="2827" y="193727"/>
                </a:lnTo>
                <a:lnTo>
                  <a:pt x="10536" y="205152"/>
                </a:lnTo>
                <a:lnTo>
                  <a:pt x="21961" y="212857"/>
                </a:lnTo>
                <a:lnTo>
                  <a:pt x="35941" y="215684"/>
                </a:lnTo>
                <a:lnTo>
                  <a:pt x="663562" y="215684"/>
                </a:lnTo>
                <a:lnTo>
                  <a:pt x="677548" y="212857"/>
                </a:lnTo>
                <a:lnTo>
                  <a:pt x="688978" y="205152"/>
                </a:lnTo>
                <a:lnTo>
                  <a:pt x="696687" y="193727"/>
                </a:lnTo>
                <a:lnTo>
                  <a:pt x="699516" y="179743"/>
                </a:lnTo>
                <a:lnTo>
                  <a:pt x="699516" y="35953"/>
                </a:lnTo>
                <a:lnTo>
                  <a:pt x="696687" y="21967"/>
                </a:lnTo>
                <a:lnTo>
                  <a:pt x="688978" y="10537"/>
                </a:lnTo>
                <a:lnTo>
                  <a:pt x="677548" y="2828"/>
                </a:lnTo>
                <a:lnTo>
                  <a:pt x="663562" y="0"/>
                </a:lnTo>
                <a:close/>
              </a:path>
            </a:pathLst>
          </a:custGeom>
          <a:solidFill>
            <a:srgbClr val="D4D3D0"/>
          </a:solidFill>
        </p:spPr>
        <p:txBody>
          <a:bodyPr wrap="square" lIns="0" tIns="0" rIns="0" bIns="0" rtlCol="0"/>
          <a:lstStyle/>
          <a:p>
            <a:endParaRPr sz="1588"/>
          </a:p>
        </p:txBody>
      </p:sp>
      <p:sp>
        <p:nvSpPr>
          <p:cNvPr id="98" name="object 98" descr="This chart shows Estimated Revenues from 988 surcharge in Minnesota, Pennsylvania, California, Virginia, Washington, Delaware, and Vermont.&#10;"/>
          <p:cNvSpPr txBox="1"/>
          <p:nvPr/>
        </p:nvSpPr>
        <p:spPr>
          <a:xfrm>
            <a:off x="2598991" y="3786147"/>
            <a:ext cx="325564" cy="137625"/>
          </a:xfrm>
          <a:prstGeom prst="rect">
            <a:avLst/>
          </a:prstGeom>
        </p:spPr>
        <p:txBody>
          <a:bodyPr vert="horz" wrap="square" lIns="0" tIns="14501" rIns="0" bIns="0" rtlCol="0">
            <a:spAutoFit/>
          </a:bodyPr>
          <a:lstStyle/>
          <a:p>
            <a:pPr marL="14502">
              <a:spcBef>
                <a:spcPts val="114"/>
              </a:spcBef>
            </a:pPr>
            <a:r>
              <a:rPr sz="799" b="1" spc="46">
                <a:solidFill>
                  <a:srgbClr val="231F20"/>
                </a:solidFill>
                <a:latin typeface="Arial"/>
                <a:cs typeface="Arial"/>
              </a:rPr>
              <a:t>$0.72</a:t>
            </a:r>
            <a:endParaRPr sz="799">
              <a:latin typeface="Arial"/>
              <a:cs typeface="Arial"/>
            </a:endParaRPr>
          </a:p>
        </p:txBody>
      </p:sp>
      <p:sp>
        <p:nvSpPr>
          <p:cNvPr id="99" name="object 99" descr="This chart shows Estimated Revenues from 988 surcharge in Minnesota, Pennsylvania, California, Virginia, Washington, Delaware, and Vermont.&#10;"/>
          <p:cNvSpPr/>
          <p:nvPr/>
        </p:nvSpPr>
        <p:spPr>
          <a:xfrm>
            <a:off x="4100525" y="3738524"/>
            <a:ext cx="1211620" cy="246529"/>
          </a:xfrm>
          <a:custGeom>
            <a:avLst/>
            <a:gdLst/>
            <a:ahLst/>
            <a:cxnLst/>
            <a:rect l="l" t="t" r="r" b="b"/>
            <a:pathLst>
              <a:path w="1061085" h="215900">
                <a:moveTo>
                  <a:pt x="1024991"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1024991" y="215684"/>
                </a:lnTo>
                <a:lnTo>
                  <a:pt x="1038976" y="212857"/>
                </a:lnTo>
                <a:lnTo>
                  <a:pt x="1050401" y="205152"/>
                </a:lnTo>
                <a:lnTo>
                  <a:pt x="1058106" y="193727"/>
                </a:lnTo>
                <a:lnTo>
                  <a:pt x="1060932" y="179743"/>
                </a:lnTo>
                <a:lnTo>
                  <a:pt x="1060932" y="35953"/>
                </a:lnTo>
                <a:lnTo>
                  <a:pt x="1058106" y="21967"/>
                </a:lnTo>
                <a:lnTo>
                  <a:pt x="1050401" y="10537"/>
                </a:lnTo>
                <a:lnTo>
                  <a:pt x="1038976" y="2828"/>
                </a:lnTo>
                <a:lnTo>
                  <a:pt x="1024991" y="0"/>
                </a:lnTo>
                <a:close/>
              </a:path>
            </a:pathLst>
          </a:custGeom>
          <a:solidFill>
            <a:srgbClr val="D4D3D0"/>
          </a:solidFill>
        </p:spPr>
        <p:txBody>
          <a:bodyPr wrap="square" lIns="0" tIns="0" rIns="0" bIns="0" rtlCol="0"/>
          <a:lstStyle/>
          <a:p>
            <a:endParaRPr sz="1588"/>
          </a:p>
        </p:txBody>
      </p:sp>
      <p:sp>
        <p:nvSpPr>
          <p:cNvPr id="100" name="object 100" descr="This chart shows Estimated Revenues from 988 surcharge in Minnesota, Pennsylvania, California, Virginia, Washington, Delaware, and Vermont.&#10;"/>
          <p:cNvSpPr txBox="1"/>
          <p:nvPr/>
        </p:nvSpPr>
        <p:spPr>
          <a:xfrm>
            <a:off x="4460983" y="3786147"/>
            <a:ext cx="493059" cy="137625"/>
          </a:xfrm>
          <a:prstGeom prst="rect">
            <a:avLst/>
          </a:prstGeom>
        </p:spPr>
        <p:txBody>
          <a:bodyPr vert="horz" wrap="square" lIns="0" tIns="14501" rIns="0" bIns="0" rtlCol="0">
            <a:spAutoFit/>
          </a:bodyPr>
          <a:lstStyle/>
          <a:p>
            <a:pPr marL="14502">
              <a:spcBef>
                <a:spcPts val="114"/>
              </a:spcBef>
            </a:pPr>
            <a:r>
              <a:rPr sz="799" b="1" spc="92">
                <a:solidFill>
                  <a:srgbClr val="231F20"/>
                </a:solidFill>
                <a:latin typeface="Arial"/>
                <a:cs typeface="Arial"/>
              </a:rPr>
              <a:t>839,000</a:t>
            </a:r>
            <a:endParaRPr sz="799">
              <a:latin typeface="Arial"/>
              <a:cs typeface="Arial"/>
            </a:endParaRPr>
          </a:p>
        </p:txBody>
      </p:sp>
      <p:sp>
        <p:nvSpPr>
          <p:cNvPr id="101" name="object 101" descr="This chart shows Estimated Revenues from 988 surcharge in Minnesota, Pennsylvania, California, Virginia, Washington, Delaware, and Vermont.&#10;"/>
          <p:cNvSpPr/>
          <p:nvPr/>
        </p:nvSpPr>
        <p:spPr>
          <a:xfrm>
            <a:off x="5394060" y="3738524"/>
            <a:ext cx="1255849" cy="246529"/>
          </a:xfrm>
          <a:custGeom>
            <a:avLst/>
            <a:gdLst/>
            <a:ahLst/>
            <a:cxnLst/>
            <a:rect l="l" t="t" r="r" b="b"/>
            <a:pathLst>
              <a:path w="1099820" h="215900">
                <a:moveTo>
                  <a:pt x="1063853"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1063853" y="215684"/>
                </a:lnTo>
                <a:lnTo>
                  <a:pt x="1077838" y="212857"/>
                </a:lnTo>
                <a:lnTo>
                  <a:pt x="1089263" y="205152"/>
                </a:lnTo>
                <a:lnTo>
                  <a:pt x="1096968" y="193727"/>
                </a:lnTo>
                <a:lnTo>
                  <a:pt x="1099794" y="179743"/>
                </a:lnTo>
                <a:lnTo>
                  <a:pt x="1099794" y="35953"/>
                </a:lnTo>
                <a:lnTo>
                  <a:pt x="1096968" y="21967"/>
                </a:lnTo>
                <a:lnTo>
                  <a:pt x="1089263" y="10537"/>
                </a:lnTo>
                <a:lnTo>
                  <a:pt x="1077838" y="2828"/>
                </a:lnTo>
                <a:lnTo>
                  <a:pt x="1063853" y="0"/>
                </a:lnTo>
                <a:close/>
              </a:path>
            </a:pathLst>
          </a:custGeom>
          <a:solidFill>
            <a:srgbClr val="D4D3D0"/>
          </a:solidFill>
        </p:spPr>
        <p:txBody>
          <a:bodyPr wrap="square" lIns="0" tIns="0" rIns="0" bIns="0" rtlCol="0"/>
          <a:lstStyle/>
          <a:p>
            <a:endParaRPr sz="1588"/>
          </a:p>
        </p:txBody>
      </p:sp>
      <p:sp>
        <p:nvSpPr>
          <p:cNvPr id="102" name="object 102" descr="This chart shows Estimated Revenues from 988 surcharge in Minnesota, Pennsylvania, California, Virginia, Washington, Delaware, and Vermont.&#10;"/>
          <p:cNvSpPr txBox="1"/>
          <p:nvPr/>
        </p:nvSpPr>
        <p:spPr>
          <a:xfrm>
            <a:off x="5704798" y="3786147"/>
            <a:ext cx="638076" cy="137625"/>
          </a:xfrm>
          <a:prstGeom prst="rect">
            <a:avLst/>
          </a:prstGeom>
        </p:spPr>
        <p:txBody>
          <a:bodyPr vert="horz" wrap="square" lIns="0" tIns="14501" rIns="0" bIns="0" rtlCol="0">
            <a:spAutoFit/>
          </a:bodyPr>
          <a:lstStyle/>
          <a:p>
            <a:pPr marL="14502">
              <a:spcBef>
                <a:spcPts val="114"/>
              </a:spcBef>
            </a:pPr>
            <a:r>
              <a:rPr sz="799" b="1" spc="63">
                <a:solidFill>
                  <a:srgbClr val="231F20"/>
                </a:solidFill>
                <a:latin typeface="Arial"/>
                <a:cs typeface="Arial"/>
              </a:rPr>
              <a:t>$7,248,960</a:t>
            </a:r>
            <a:endParaRPr sz="799">
              <a:latin typeface="Arial"/>
              <a:cs typeface="Arial"/>
            </a:endParaRPr>
          </a:p>
        </p:txBody>
      </p:sp>
      <p:sp>
        <p:nvSpPr>
          <p:cNvPr id="103" name="object 103" descr="This chart shows Estimated Revenues from 988 surcharge in Minnesota, Pennsylvania, California, Virginia, Washington, Delaware, and Vermont.&#10;"/>
          <p:cNvSpPr txBox="1"/>
          <p:nvPr/>
        </p:nvSpPr>
        <p:spPr>
          <a:xfrm>
            <a:off x="3343651" y="1593146"/>
            <a:ext cx="594571" cy="261340"/>
          </a:xfrm>
          <a:prstGeom prst="rect">
            <a:avLst/>
          </a:prstGeom>
        </p:spPr>
        <p:txBody>
          <a:bodyPr vert="horz" wrap="square" lIns="0" tIns="15227" rIns="0" bIns="0" rtlCol="0">
            <a:spAutoFit/>
          </a:bodyPr>
          <a:lstStyle/>
          <a:p>
            <a:pPr marL="14502">
              <a:spcBef>
                <a:spcPts val="120"/>
              </a:spcBef>
            </a:pPr>
            <a:r>
              <a:rPr sz="799" b="1">
                <a:solidFill>
                  <a:srgbClr val="FFFFFF"/>
                </a:solidFill>
                <a:latin typeface="Arial"/>
                <a:cs typeface="Arial"/>
              </a:rPr>
              <a:t>Annual</a:t>
            </a:r>
            <a:r>
              <a:rPr sz="799" b="1" spc="57">
                <a:solidFill>
                  <a:srgbClr val="FFFFFF"/>
                </a:solidFill>
                <a:latin typeface="Arial"/>
                <a:cs typeface="Arial"/>
              </a:rPr>
              <a:t> </a:t>
            </a:r>
            <a:r>
              <a:rPr sz="799" b="1" spc="-28">
                <a:solidFill>
                  <a:srgbClr val="FFFFFF"/>
                </a:solidFill>
                <a:latin typeface="Arial"/>
                <a:cs typeface="Arial"/>
              </a:rPr>
              <a:t>Fee</a:t>
            </a:r>
            <a:endParaRPr sz="799">
              <a:latin typeface="Arial"/>
              <a:cs typeface="Arial"/>
            </a:endParaRPr>
          </a:p>
          <a:p>
            <a:pPr marL="44232"/>
            <a:r>
              <a:rPr sz="799" b="1" spc="-11">
                <a:solidFill>
                  <a:srgbClr val="FFFFFF"/>
                </a:solidFill>
                <a:latin typeface="Arial"/>
                <a:cs typeface="Arial"/>
              </a:rPr>
              <a:t>(Average)</a:t>
            </a:r>
            <a:endParaRPr sz="799">
              <a:latin typeface="Arial"/>
              <a:cs typeface="Arial"/>
            </a:endParaRPr>
          </a:p>
        </p:txBody>
      </p:sp>
      <p:sp>
        <p:nvSpPr>
          <p:cNvPr id="104" name="object 104" descr="This chart shows Estimated Revenues from 988 surcharge in Minnesota, Pennsylvania, California, Virginia, Washington, Delaware, and Vermont.&#10;"/>
          <p:cNvSpPr/>
          <p:nvPr/>
        </p:nvSpPr>
        <p:spPr>
          <a:xfrm>
            <a:off x="3240741" y="2250850"/>
            <a:ext cx="799046" cy="246529"/>
          </a:xfrm>
          <a:custGeom>
            <a:avLst/>
            <a:gdLst/>
            <a:ahLst/>
            <a:cxnLst/>
            <a:rect l="l" t="t" r="r" b="b"/>
            <a:pathLst>
              <a:path w="699770" h="215900">
                <a:moveTo>
                  <a:pt x="663562" y="0"/>
                </a:moveTo>
                <a:lnTo>
                  <a:pt x="35941" y="0"/>
                </a:lnTo>
                <a:lnTo>
                  <a:pt x="21961" y="2827"/>
                </a:lnTo>
                <a:lnTo>
                  <a:pt x="10536" y="10536"/>
                </a:lnTo>
                <a:lnTo>
                  <a:pt x="2827" y="21961"/>
                </a:lnTo>
                <a:lnTo>
                  <a:pt x="0" y="35940"/>
                </a:lnTo>
                <a:lnTo>
                  <a:pt x="0" y="179730"/>
                </a:lnTo>
                <a:lnTo>
                  <a:pt x="2827" y="193717"/>
                </a:lnTo>
                <a:lnTo>
                  <a:pt x="10536" y="205146"/>
                </a:lnTo>
                <a:lnTo>
                  <a:pt x="21961" y="212855"/>
                </a:lnTo>
                <a:lnTo>
                  <a:pt x="35941" y="215684"/>
                </a:lnTo>
                <a:lnTo>
                  <a:pt x="663562" y="215684"/>
                </a:lnTo>
                <a:lnTo>
                  <a:pt x="677548" y="212855"/>
                </a:lnTo>
                <a:lnTo>
                  <a:pt x="688978" y="205146"/>
                </a:lnTo>
                <a:lnTo>
                  <a:pt x="696687" y="193717"/>
                </a:lnTo>
                <a:lnTo>
                  <a:pt x="699516" y="179730"/>
                </a:lnTo>
                <a:lnTo>
                  <a:pt x="699516" y="35940"/>
                </a:lnTo>
                <a:lnTo>
                  <a:pt x="696687" y="21961"/>
                </a:lnTo>
                <a:lnTo>
                  <a:pt x="688978" y="10536"/>
                </a:lnTo>
                <a:lnTo>
                  <a:pt x="677548" y="2827"/>
                </a:lnTo>
                <a:lnTo>
                  <a:pt x="663562" y="0"/>
                </a:lnTo>
                <a:close/>
              </a:path>
            </a:pathLst>
          </a:custGeom>
          <a:solidFill>
            <a:srgbClr val="EAE9E7"/>
          </a:solidFill>
        </p:spPr>
        <p:txBody>
          <a:bodyPr wrap="square" lIns="0" tIns="0" rIns="0" bIns="0" rtlCol="0"/>
          <a:lstStyle/>
          <a:p>
            <a:endParaRPr sz="1588"/>
          </a:p>
        </p:txBody>
      </p:sp>
      <p:sp>
        <p:nvSpPr>
          <p:cNvPr id="105" name="object 105" descr="This chart shows Estimated Revenues from 988 surcharge in Minnesota, Pennsylvania, California, Virginia, Washington, Delaware, and Vermont.&#10;"/>
          <p:cNvSpPr/>
          <p:nvPr/>
        </p:nvSpPr>
        <p:spPr>
          <a:xfrm>
            <a:off x="3240741" y="3441210"/>
            <a:ext cx="799046" cy="246529"/>
          </a:xfrm>
          <a:custGeom>
            <a:avLst/>
            <a:gdLst/>
            <a:ahLst/>
            <a:cxnLst/>
            <a:rect l="l" t="t" r="r" b="b"/>
            <a:pathLst>
              <a:path w="699770" h="215900">
                <a:moveTo>
                  <a:pt x="663562" y="0"/>
                </a:moveTo>
                <a:lnTo>
                  <a:pt x="35941" y="0"/>
                </a:lnTo>
                <a:lnTo>
                  <a:pt x="21961" y="2828"/>
                </a:lnTo>
                <a:lnTo>
                  <a:pt x="10536" y="10537"/>
                </a:lnTo>
                <a:lnTo>
                  <a:pt x="2827" y="21967"/>
                </a:lnTo>
                <a:lnTo>
                  <a:pt x="0" y="35953"/>
                </a:lnTo>
                <a:lnTo>
                  <a:pt x="0" y="179743"/>
                </a:lnTo>
                <a:lnTo>
                  <a:pt x="2827" y="193727"/>
                </a:lnTo>
                <a:lnTo>
                  <a:pt x="10536" y="205152"/>
                </a:lnTo>
                <a:lnTo>
                  <a:pt x="21961" y="212857"/>
                </a:lnTo>
                <a:lnTo>
                  <a:pt x="35941" y="215684"/>
                </a:lnTo>
                <a:lnTo>
                  <a:pt x="663562" y="215684"/>
                </a:lnTo>
                <a:lnTo>
                  <a:pt x="677548" y="212857"/>
                </a:lnTo>
                <a:lnTo>
                  <a:pt x="688978" y="205152"/>
                </a:lnTo>
                <a:lnTo>
                  <a:pt x="696687" y="193727"/>
                </a:lnTo>
                <a:lnTo>
                  <a:pt x="699516" y="179743"/>
                </a:lnTo>
                <a:lnTo>
                  <a:pt x="699516" y="35953"/>
                </a:lnTo>
                <a:lnTo>
                  <a:pt x="696687" y="21967"/>
                </a:lnTo>
                <a:lnTo>
                  <a:pt x="688978" y="10537"/>
                </a:lnTo>
                <a:lnTo>
                  <a:pt x="677548" y="2828"/>
                </a:lnTo>
                <a:lnTo>
                  <a:pt x="663562" y="0"/>
                </a:lnTo>
                <a:close/>
              </a:path>
            </a:pathLst>
          </a:custGeom>
          <a:solidFill>
            <a:srgbClr val="EAE9E7"/>
          </a:solidFill>
        </p:spPr>
        <p:txBody>
          <a:bodyPr wrap="square" lIns="0" tIns="0" rIns="0" bIns="0" rtlCol="0"/>
          <a:lstStyle/>
          <a:p>
            <a:endParaRPr sz="1588"/>
          </a:p>
        </p:txBody>
      </p:sp>
      <p:sp>
        <p:nvSpPr>
          <p:cNvPr id="106" name="object 106" descr="This chart shows Estimated Revenues from 988 surcharge in Minnesota, Pennsylvania, California, Virginia, Washington, Delaware, and Vermont.&#10;"/>
          <p:cNvSpPr/>
          <p:nvPr/>
        </p:nvSpPr>
        <p:spPr>
          <a:xfrm>
            <a:off x="3240741" y="1950201"/>
            <a:ext cx="799046" cy="246529"/>
          </a:xfrm>
          <a:custGeom>
            <a:avLst/>
            <a:gdLst/>
            <a:ahLst/>
            <a:cxnLst/>
            <a:rect l="l" t="t" r="r" b="b"/>
            <a:pathLst>
              <a:path w="699770" h="215900">
                <a:moveTo>
                  <a:pt x="663562" y="0"/>
                </a:moveTo>
                <a:lnTo>
                  <a:pt x="35941" y="0"/>
                </a:lnTo>
                <a:lnTo>
                  <a:pt x="21961" y="2828"/>
                </a:lnTo>
                <a:lnTo>
                  <a:pt x="10536" y="10537"/>
                </a:lnTo>
                <a:lnTo>
                  <a:pt x="2827" y="21967"/>
                </a:lnTo>
                <a:lnTo>
                  <a:pt x="0" y="35953"/>
                </a:lnTo>
                <a:lnTo>
                  <a:pt x="0" y="179743"/>
                </a:lnTo>
                <a:lnTo>
                  <a:pt x="2827" y="193727"/>
                </a:lnTo>
                <a:lnTo>
                  <a:pt x="10536" y="205152"/>
                </a:lnTo>
                <a:lnTo>
                  <a:pt x="21961" y="212857"/>
                </a:lnTo>
                <a:lnTo>
                  <a:pt x="35941" y="215684"/>
                </a:lnTo>
                <a:lnTo>
                  <a:pt x="663562" y="215684"/>
                </a:lnTo>
                <a:lnTo>
                  <a:pt x="677548" y="212857"/>
                </a:lnTo>
                <a:lnTo>
                  <a:pt x="688978" y="205152"/>
                </a:lnTo>
                <a:lnTo>
                  <a:pt x="696687" y="193727"/>
                </a:lnTo>
                <a:lnTo>
                  <a:pt x="699516" y="179743"/>
                </a:lnTo>
                <a:lnTo>
                  <a:pt x="699516" y="35953"/>
                </a:lnTo>
                <a:lnTo>
                  <a:pt x="696687" y="21967"/>
                </a:lnTo>
                <a:lnTo>
                  <a:pt x="688978" y="10537"/>
                </a:lnTo>
                <a:lnTo>
                  <a:pt x="677548" y="2828"/>
                </a:lnTo>
                <a:lnTo>
                  <a:pt x="663562" y="0"/>
                </a:lnTo>
                <a:close/>
              </a:path>
            </a:pathLst>
          </a:custGeom>
          <a:solidFill>
            <a:srgbClr val="D4D3D0"/>
          </a:solidFill>
        </p:spPr>
        <p:txBody>
          <a:bodyPr wrap="square" lIns="0" tIns="0" rIns="0" bIns="0" rtlCol="0"/>
          <a:lstStyle/>
          <a:p>
            <a:endParaRPr sz="1588"/>
          </a:p>
        </p:txBody>
      </p:sp>
      <p:grpSp>
        <p:nvGrpSpPr>
          <p:cNvPr id="107" name="object 107" descr="This chart shows Estimated Revenues from 988 surcharge in Minnesota, Pennsylvania, California, Virginia, Washington, Delaware, and Vermont.&#10;"/>
          <p:cNvGrpSpPr/>
          <p:nvPr/>
        </p:nvGrpSpPr>
        <p:grpSpPr>
          <a:xfrm>
            <a:off x="3240741" y="2549267"/>
            <a:ext cx="799046" cy="539464"/>
            <a:chOff x="2720339" y="4258767"/>
            <a:chExt cx="699770" cy="472440"/>
          </a:xfrm>
        </p:grpSpPr>
        <p:sp>
          <p:nvSpPr>
            <p:cNvPr id="108" name="object 108"/>
            <p:cNvSpPr/>
            <p:nvPr/>
          </p:nvSpPr>
          <p:spPr>
            <a:xfrm>
              <a:off x="2720339" y="4258767"/>
              <a:ext cx="699770" cy="215900"/>
            </a:xfrm>
            <a:custGeom>
              <a:avLst/>
              <a:gdLst/>
              <a:ahLst/>
              <a:cxnLst/>
              <a:rect l="l" t="t" r="r" b="b"/>
              <a:pathLst>
                <a:path w="699770" h="215900">
                  <a:moveTo>
                    <a:pt x="663562" y="0"/>
                  </a:moveTo>
                  <a:lnTo>
                    <a:pt x="35941" y="0"/>
                  </a:lnTo>
                  <a:lnTo>
                    <a:pt x="21961" y="2828"/>
                  </a:lnTo>
                  <a:lnTo>
                    <a:pt x="10536" y="10537"/>
                  </a:lnTo>
                  <a:lnTo>
                    <a:pt x="2827" y="21967"/>
                  </a:lnTo>
                  <a:lnTo>
                    <a:pt x="0" y="35953"/>
                  </a:lnTo>
                  <a:lnTo>
                    <a:pt x="0" y="179743"/>
                  </a:lnTo>
                  <a:lnTo>
                    <a:pt x="2827" y="193727"/>
                  </a:lnTo>
                  <a:lnTo>
                    <a:pt x="10536" y="205152"/>
                  </a:lnTo>
                  <a:lnTo>
                    <a:pt x="21961" y="212857"/>
                  </a:lnTo>
                  <a:lnTo>
                    <a:pt x="35941" y="215684"/>
                  </a:lnTo>
                  <a:lnTo>
                    <a:pt x="663562" y="215684"/>
                  </a:lnTo>
                  <a:lnTo>
                    <a:pt x="677548" y="212857"/>
                  </a:lnTo>
                  <a:lnTo>
                    <a:pt x="688978" y="205152"/>
                  </a:lnTo>
                  <a:lnTo>
                    <a:pt x="696687" y="193727"/>
                  </a:lnTo>
                  <a:lnTo>
                    <a:pt x="699516" y="179743"/>
                  </a:lnTo>
                  <a:lnTo>
                    <a:pt x="699516" y="35953"/>
                  </a:lnTo>
                  <a:lnTo>
                    <a:pt x="696687" y="21967"/>
                  </a:lnTo>
                  <a:lnTo>
                    <a:pt x="688978" y="10537"/>
                  </a:lnTo>
                  <a:lnTo>
                    <a:pt x="677548" y="2828"/>
                  </a:lnTo>
                  <a:lnTo>
                    <a:pt x="663562" y="0"/>
                  </a:lnTo>
                  <a:close/>
                </a:path>
              </a:pathLst>
            </a:custGeom>
            <a:solidFill>
              <a:srgbClr val="D4D3D0"/>
            </a:solidFill>
          </p:spPr>
          <p:txBody>
            <a:bodyPr wrap="square" lIns="0" tIns="0" rIns="0" bIns="0" rtlCol="0"/>
            <a:lstStyle/>
            <a:p>
              <a:endParaRPr sz="1588"/>
            </a:p>
          </p:txBody>
        </p:sp>
        <p:sp>
          <p:nvSpPr>
            <p:cNvPr id="109" name="object 109"/>
            <p:cNvSpPr/>
            <p:nvPr/>
          </p:nvSpPr>
          <p:spPr>
            <a:xfrm>
              <a:off x="2720339" y="4515256"/>
              <a:ext cx="699770" cy="215900"/>
            </a:xfrm>
            <a:custGeom>
              <a:avLst/>
              <a:gdLst/>
              <a:ahLst/>
              <a:cxnLst/>
              <a:rect l="l" t="t" r="r" b="b"/>
              <a:pathLst>
                <a:path w="699770" h="215900">
                  <a:moveTo>
                    <a:pt x="663562" y="0"/>
                  </a:moveTo>
                  <a:lnTo>
                    <a:pt x="35941" y="0"/>
                  </a:lnTo>
                  <a:lnTo>
                    <a:pt x="21961" y="2828"/>
                  </a:lnTo>
                  <a:lnTo>
                    <a:pt x="10536" y="10537"/>
                  </a:lnTo>
                  <a:lnTo>
                    <a:pt x="2827" y="21967"/>
                  </a:lnTo>
                  <a:lnTo>
                    <a:pt x="0" y="35953"/>
                  </a:lnTo>
                  <a:lnTo>
                    <a:pt x="0" y="179743"/>
                  </a:lnTo>
                  <a:lnTo>
                    <a:pt x="2827" y="193727"/>
                  </a:lnTo>
                  <a:lnTo>
                    <a:pt x="10536" y="205152"/>
                  </a:lnTo>
                  <a:lnTo>
                    <a:pt x="21961" y="212857"/>
                  </a:lnTo>
                  <a:lnTo>
                    <a:pt x="35941" y="215684"/>
                  </a:lnTo>
                  <a:lnTo>
                    <a:pt x="663562" y="215684"/>
                  </a:lnTo>
                  <a:lnTo>
                    <a:pt x="677548" y="212857"/>
                  </a:lnTo>
                  <a:lnTo>
                    <a:pt x="688978" y="205152"/>
                  </a:lnTo>
                  <a:lnTo>
                    <a:pt x="696687" y="193727"/>
                  </a:lnTo>
                  <a:lnTo>
                    <a:pt x="699516" y="179743"/>
                  </a:lnTo>
                  <a:lnTo>
                    <a:pt x="699516" y="35953"/>
                  </a:lnTo>
                  <a:lnTo>
                    <a:pt x="696687" y="21967"/>
                  </a:lnTo>
                  <a:lnTo>
                    <a:pt x="688978" y="10537"/>
                  </a:lnTo>
                  <a:lnTo>
                    <a:pt x="677548" y="2828"/>
                  </a:lnTo>
                  <a:lnTo>
                    <a:pt x="663562" y="0"/>
                  </a:lnTo>
                  <a:close/>
                </a:path>
              </a:pathLst>
            </a:custGeom>
            <a:solidFill>
              <a:srgbClr val="EAE9E7"/>
            </a:solidFill>
          </p:spPr>
          <p:txBody>
            <a:bodyPr wrap="square" lIns="0" tIns="0" rIns="0" bIns="0" rtlCol="0"/>
            <a:lstStyle/>
            <a:p>
              <a:endParaRPr sz="1588"/>
            </a:p>
          </p:txBody>
        </p:sp>
      </p:grpSp>
      <p:sp>
        <p:nvSpPr>
          <p:cNvPr id="110" name="object 110" descr="This chart shows Estimated Revenues from 988 surcharge in Minnesota, Pennsylvania, California, Virginia, Washington, Delaware, and Vermont.&#10;"/>
          <p:cNvSpPr/>
          <p:nvPr/>
        </p:nvSpPr>
        <p:spPr>
          <a:xfrm>
            <a:off x="3240741" y="3140575"/>
            <a:ext cx="799046" cy="246529"/>
          </a:xfrm>
          <a:custGeom>
            <a:avLst/>
            <a:gdLst/>
            <a:ahLst/>
            <a:cxnLst/>
            <a:rect l="l" t="t" r="r" b="b"/>
            <a:pathLst>
              <a:path w="699770" h="215900">
                <a:moveTo>
                  <a:pt x="663562" y="0"/>
                </a:moveTo>
                <a:lnTo>
                  <a:pt x="35941" y="0"/>
                </a:lnTo>
                <a:lnTo>
                  <a:pt x="21961" y="2827"/>
                </a:lnTo>
                <a:lnTo>
                  <a:pt x="10536" y="10536"/>
                </a:lnTo>
                <a:lnTo>
                  <a:pt x="2827" y="21961"/>
                </a:lnTo>
                <a:lnTo>
                  <a:pt x="0" y="35940"/>
                </a:lnTo>
                <a:lnTo>
                  <a:pt x="0" y="179730"/>
                </a:lnTo>
                <a:lnTo>
                  <a:pt x="2827" y="193717"/>
                </a:lnTo>
                <a:lnTo>
                  <a:pt x="10536" y="205146"/>
                </a:lnTo>
                <a:lnTo>
                  <a:pt x="21961" y="212855"/>
                </a:lnTo>
                <a:lnTo>
                  <a:pt x="35941" y="215684"/>
                </a:lnTo>
                <a:lnTo>
                  <a:pt x="663562" y="215684"/>
                </a:lnTo>
                <a:lnTo>
                  <a:pt x="677548" y="212855"/>
                </a:lnTo>
                <a:lnTo>
                  <a:pt x="688978" y="205146"/>
                </a:lnTo>
                <a:lnTo>
                  <a:pt x="696687" y="193717"/>
                </a:lnTo>
                <a:lnTo>
                  <a:pt x="699516" y="179730"/>
                </a:lnTo>
                <a:lnTo>
                  <a:pt x="699516" y="35940"/>
                </a:lnTo>
                <a:lnTo>
                  <a:pt x="696687" y="21961"/>
                </a:lnTo>
                <a:lnTo>
                  <a:pt x="688978" y="10536"/>
                </a:lnTo>
                <a:lnTo>
                  <a:pt x="677548" y="2827"/>
                </a:lnTo>
                <a:lnTo>
                  <a:pt x="663562" y="0"/>
                </a:lnTo>
                <a:close/>
              </a:path>
            </a:pathLst>
          </a:custGeom>
          <a:solidFill>
            <a:srgbClr val="D4D3D0"/>
          </a:solidFill>
        </p:spPr>
        <p:txBody>
          <a:bodyPr wrap="square" lIns="0" tIns="0" rIns="0" bIns="0" rtlCol="0"/>
          <a:lstStyle/>
          <a:p>
            <a:endParaRPr sz="1588"/>
          </a:p>
        </p:txBody>
      </p:sp>
      <p:sp>
        <p:nvSpPr>
          <p:cNvPr id="111" name="object 111" descr="This chart shows Estimated Revenues from 988 surcharge in Minnesota, Pennsylvania, California, Virginia, Washington, Delaware, and Vermont.&#10;"/>
          <p:cNvSpPr/>
          <p:nvPr/>
        </p:nvSpPr>
        <p:spPr>
          <a:xfrm>
            <a:off x="3240741" y="3738524"/>
            <a:ext cx="799046" cy="246529"/>
          </a:xfrm>
          <a:custGeom>
            <a:avLst/>
            <a:gdLst/>
            <a:ahLst/>
            <a:cxnLst/>
            <a:rect l="l" t="t" r="r" b="b"/>
            <a:pathLst>
              <a:path w="699770" h="215900">
                <a:moveTo>
                  <a:pt x="663562" y="0"/>
                </a:moveTo>
                <a:lnTo>
                  <a:pt x="35941" y="0"/>
                </a:lnTo>
                <a:lnTo>
                  <a:pt x="21961" y="2828"/>
                </a:lnTo>
                <a:lnTo>
                  <a:pt x="10536" y="10537"/>
                </a:lnTo>
                <a:lnTo>
                  <a:pt x="2827" y="21967"/>
                </a:lnTo>
                <a:lnTo>
                  <a:pt x="0" y="35953"/>
                </a:lnTo>
                <a:lnTo>
                  <a:pt x="0" y="179743"/>
                </a:lnTo>
                <a:lnTo>
                  <a:pt x="2827" y="193727"/>
                </a:lnTo>
                <a:lnTo>
                  <a:pt x="10536" y="205152"/>
                </a:lnTo>
                <a:lnTo>
                  <a:pt x="21961" y="212857"/>
                </a:lnTo>
                <a:lnTo>
                  <a:pt x="35941" y="215684"/>
                </a:lnTo>
                <a:lnTo>
                  <a:pt x="663562" y="215684"/>
                </a:lnTo>
                <a:lnTo>
                  <a:pt x="677548" y="212857"/>
                </a:lnTo>
                <a:lnTo>
                  <a:pt x="688978" y="205152"/>
                </a:lnTo>
                <a:lnTo>
                  <a:pt x="696687" y="193727"/>
                </a:lnTo>
                <a:lnTo>
                  <a:pt x="699516" y="179743"/>
                </a:lnTo>
                <a:lnTo>
                  <a:pt x="699516" y="35953"/>
                </a:lnTo>
                <a:lnTo>
                  <a:pt x="696687" y="21967"/>
                </a:lnTo>
                <a:lnTo>
                  <a:pt x="688978" y="10537"/>
                </a:lnTo>
                <a:lnTo>
                  <a:pt x="677548" y="2828"/>
                </a:lnTo>
                <a:lnTo>
                  <a:pt x="663562" y="0"/>
                </a:lnTo>
                <a:close/>
              </a:path>
            </a:pathLst>
          </a:custGeom>
          <a:solidFill>
            <a:srgbClr val="D4D3D0"/>
          </a:solidFill>
        </p:spPr>
        <p:txBody>
          <a:bodyPr wrap="square" lIns="0" tIns="0" rIns="0" bIns="0" rtlCol="0"/>
          <a:lstStyle/>
          <a:p>
            <a:endParaRPr sz="1588"/>
          </a:p>
        </p:txBody>
      </p:sp>
      <p:sp>
        <p:nvSpPr>
          <p:cNvPr id="112" name="object 112" descr="This chart shows Estimated Revenues from 988 surcharge in Minnesota, Pennsylvania, California, Virginia, Washington, Delaware, and Vermont.&#10;"/>
          <p:cNvSpPr txBox="1"/>
          <p:nvPr/>
        </p:nvSpPr>
        <p:spPr>
          <a:xfrm>
            <a:off x="3473185" y="3786147"/>
            <a:ext cx="334265" cy="137625"/>
          </a:xfrm>
          <a:prstGeom prst="rect">
            <a:avLst/>
          </a:prstGeom>
        </p:spPr>
        <p:txBody>
          <a:bodyPr vert="horz" wrap="square" lIns="0" tIns="14501" rIns="0" bIns="0" rtlCol="0">
            <a:spAutoFit/>
          </a:bodyPr>
          <a:lstStyle/>
          <a:p>
            <a:pPr marL="14502">
              <a:spcBef>
                <a:spcPts val="114"/>
              </a:spcBef>
            </a:pPr>
            <a:r>
              <a:rPr sz="799" b="1" spc="63">
                <a:solidFill>
                  <a:srgbClr val="231F20"/>
                </a:solidFill>
                <a:latin typeface="Arial"/>
                <a:cs typeface="Arial"/>
              </a:rPr>
              <a:t>$8.64</a:t>
            </a:r>
            <a:endParaRPr sz="799">
              <a:latin typeface="Arial"/>
              <a:cs typeface="Arial"/>
            </a:endParaRPr>
          </a:p>
        </p:txBody>
      </p:sp>
      <p:grpSp>
        <p:nvGrpSpPr>
          <p:cNvPr id="113" name="object 113" descr="This chart shows Estimated Revenues from 988 surcharge in Minnesota, Pennsylvania, California, Virginia, Washington, Delaware, and Vermont.&#10;"/>
          <p:cNvGrpSpPr/>
          <p:nvPr/>
        </p:nvGrpSpPr>
        <p:grpSpPr>
          <a:xfrm>
            <a:off x="6699810" y="1558601"/>
            <a:ext cx="1027446" cy="409674"/>
            <a:chOff x="5749645" y="3391179"/>
            <a:chExt cx="899794" cy="358775"/>
          </a:xfrm>
        </p:grpSpPr>
        <p:pic>
          <p:nvPicPr>
            <p:cNvPr id="114" name="object 114"/>
            <p:cNvPicPr/>
            <p:nvPr/>
          </p:nvPicPr>
          <p:blipFill>
            <a:blip r:embed="rId36" cstate="print"/>
            <a:stretch>
              <a:fillRect/>
            </a:stretch>
          </p:blipFill>
          <p:spPr>
            <a:xfrm>
              <a:off x="5749645" y="3391179"/>
              <a:ext cx="899655" cy="358495"/>
            </a:xfrm>
            <a:prstGeom prst="rect">
              <a:avLst/>
            </a:prstGeom>
          </p:spPr>
        </p:pic>
        <p:pic>
          <p:nvPicPr>
            <p:cNvPr id="115" name="object 115"/>
            <p:cNvPicPr/>
            <p:nvPr/>
          </p:nvPicPr>
          <p:blipFill>
            <a:blip r:embed="rId37" cstate="print"/>
            <a:stretch>
              <a:fillRect/>
            </a:stretch>
          </p:blipFill>
          <p:spPr>
            <a:xfrm>
              <a:off x="5877890" y="3396983"/>
              <a:ext cx="657732" cy="321602"/>
            </a:xfrm>
            <a:prstGeom prst="rect">
              <a:avLst/>
            </a:prstGeom>
          </p:spPr>
        </p:pic>
        <p:sp>
          <p:nvSpPr>
            <p:cNvPr id="116" name="object 116"/>
            <p:cNvSpPr/>
            <p:nvPr/>
          </p:nvSpPr>
          <p:spPr>
            <a:xfrm>
              <a:off x="5766155" y="3413518"/>
              <a:ext cx="851535" cy="256540"/>
            </a:xfrm>
            <a:custGeom>
              <a:avLst/>
              <a:gdLst/>
              <a:ahLst/>
              <a:cxnLst/>
              <a:rect l="l" t="t" r="r" b="b"/>
              <a:pathLst>
                <a:path w="851534" h="256539">
                  <a:moveTo>
                    <a:pt x="808329" y="0"/>
                  </a:moveTo>
                  <a:lnTo>
                    <a:pt x="42748" y="0"/>
                  </a:lnTo>
                  <a:lnTo>
                    <a:pt x="26097" y="3355"/>
                  </a:lnTo>
                  <a:lnTo>
                    <a:pt x="12511" y="12511"/>
                  </a:lnTo>
                  <a:lnTo>
                    <a:pt x="3355" y="26097"/>
                  </a:lnTo>
                  <a:lnTo>
                    <a:pt x="0" y="42748"/>
                  </a:lnTo>
                  <a:lnTo>
                    <a:pt x="0" y="213740"/>
                  </a:lnTo>
                  <a:lnTo>
                    <a:pt x="3355" y="230396"/>
                  </a:lnTo>
                  <a:lnTo>
                    <a:pt x="12511" y="243982"/>
                  </a:lnTo>
                  <a:lnTo>
                    <a:pt x="26097" y="253135"/>
                  </a:lnTo>
                  <a:lnTo>
                    <a:pt x="42748" y="256489"/>
                  </a:lnTo>
                  <a:lnTo>
                    <a:pt x="808329" y="256489"/>
                  </a:lnTo>
                  <a:lnTo>
                    <a:pt x="824985" y="253135"/>
                  </a:lnTo>
                  <a:lnTo>
                    <a:pt x="838571" y="243982"/>
                  </a:lnTo>
                  <a:lnTo>
                    <a:pt x="847723" y="230396"/>
                  </a:lnTo>
                  <a:lnTo>
                    <a:pt x="851077" y="213740"/>
                  </a:lnTo>
                  <a:lnTo>
                    <a:pt x="851077" y="42748"/>
                  </a:lnTo>
                  <a:lnTo>
                    <a:pt x="847723" y="26097"/>
                  </a:lnTo>
                  <a:lnTo>
                    <a:pt x="838571" y="12511"/>
                  </a:lnTo>
                  <a:lnTo>
                    <a:pt x="824985" y="3355"/>
                  </a:lnTo>
                  <a:lnTo>
                    <a:pt x="808329" y="0"/>
                  </a:lnTo>
                  <a:close/>
                </a:path>
              </a:pathLst>
            </a:custGeom>
            <a:solidFill>
              <a:srgbClr val="7B4D9F"/>
            </a:solidFill>
          </p:spPr>
          <p:txBody>
            <a:bodyPr wrap="square" lIns="0" tIns="0" rIns="0" bIns="0" rtlCol="0"/>
            <a:lstStyle/>
            <a:p>
              <a:endParaRPr sz="1588"/>
            </a:p>
          </p:txBody>
        </p:sp>
      </p:grpSp>
      <p:sp>
        <p:nvSpPr>
          <p:cNvPr id="117" name="object 117" descr="This chart shows Estimated Revenues from 988 surcharge in Minnesota, Pennsylvania, California, Virginia, Washington, Delaware, and Vermont.&#10;"/>
          <p:cNvSpPr txBox="1"/>
          <p:nvPr/>
        </p:nvSpPr>
        <p:spPr>
          <a:xfrm>
            <a:off x="6912728" y="1593146"/>
            <a:ext cx="583695" cy="261340"/>
          </a:xfrm>
          <a:prstGeom prst="rect">
            <a:avLst/>
          </a:prstGeom>
        </p:spPr>
        <p:txBody>
          <a:bodyPr vert="horz" wrap="square" lIns="0" tIns="15227" rIns="0" bIns="0" rtlCol="0">
            <a:spAutoFit/>
          </a:bodyPr>
          <a:lstStyle/>
          <a:p>
            <a:pPr marL="725" algn="ctr">
              <a:spcBef>
                <a:spcPts val="120"/>
              </a:spcBef>
            </a:pPr>
            <a:r>
              <a:rPr sz="799" b="1" spc="-11">
                <a:solidFill>
                  <a:srgbClr val="FFFFFF"/>
                </a:solidFill>
                <a:latin typeface="Arial"/>
                <a:cs typeface="Arial"/>
              </a:rPr>
              <a:t>State</a:t>
            </a:r>
            <a:endParaRPr sz="799">
              <a:latin typeface="Arial"/>
              <a:cs typeface="Arial"/>
            </a:endParaRPr>
          </a:p>
          <a:p>
            <a:pPr algn="ctr">
              <a:lnSpc>
                <a:spcPct val="100000"/>
              </a:lnSpc>
            </a:pPr>
            <a:r>
              <a:rPr sz="799" b="1" spc="-11">
                <a:solidFill>
                  <a:srgbClr val="FFFFFF"/>
                </a:solidFill>
                <a:latin typeface="Arial"/>
                <a:cs typeface="Arial"/>
              </a:rPr>
              <a:t>Population</a:t>
            </a:r>
            <a:endParaRPr sz="799">
              <a:latin typeface="Arial"/>
              <a:cs typeface="Arial"/>
            </a:endParaRPr>
          </a:p>
        </p:txBody>
      </p:sp>
      <p:sp>
        <p:nvSpPr>
          <p:cNvPr id="118" name="object 118" descr="This chart shows Estimated Revenues from 988 surcharge in Minnesota, Pennsylvania, California, Virginia, Washington, Delaware, and Vermont.&#10;"/>
          <p:cNvSpPr/>
          <p:nvPr/>
        </p:nvSpPr>
        <p:spPr>
          <a:xfrm>
            <a:off x="6718667" y="2250850"/>
            <a:ext cx="972341" cy="246529"/>
          </a:xfrm>
          <a:custGeom>
            <a:avLst/>
            <a:gdLst/>
            <a:ahLst/>
            <a:cxnLst/>
            <a:rect l="l" t="t" r="r" b="b"/>
            <a:pathLst>
              <a:path w="851534" h="215900">
                <a:moveTo>
                  <a:pt x="815136" y="0"/>
                </a:moveTo>
                <a:lnTo>
                  <a:pt x="35953" y="0"/>
                </a:lnTo>
                <a:lnTo>
                  <a:pt x="21967" y="2827"/>
                </a:lnTo>
                <a:lnTo>
                  <a:pt x="10537" y="10536"/>
                </a:lnTo>
                <a:lnTo>
                  <a:pt x="2828" y="21961"/>
                </a:lnTo>
                <a:lnTo>
                  <a:pt x="0" y="35940"/>
                </a:lnTo>
                <a:lnTo>
                  <a:pt x="0" y="179730"/>
                </a:lnTo>
                <a:lnTo>
                  <a:pt x="2828" y="193717"/>
                </a:lnTo>
                <a:lnTo>
                  <a:pt x="10537" y="205146"/>
                </a:lnTo>
                <a:lnTo>
                  <a:pt x="21967" y="212855"/>
                </a:lnTo>
                <a:lnTo>
                  <a:pt x="35953" y="215684"/>
                </a:lnTo>
                <a:lnTo>
                  <a:pt x="815136" y="215684"/>
                </a:lnTo>
                <a:lnTo>
                  <a:pt x="829121" y="212855"/>
                </a:lnTo>
                <a:lnTo>
                  <a:pt x="840546" y="205146"/>
                </a:lnTo>
                <a:lnTo>
                  <a:pt x="848251" y="193717"/>
                </a:lnTo>
                <a:lnTo>
                  <a:pt x="851077" y="179730"/>
                </a:lnTo>
                <a:lnTo>
                  <a:pt x="851077" y="35940"/>
                </a:lnTo>
                <a:lnTo>
                  <a:pt x="848251" y="21961"/>
                </a:lnTo>
                <a:lnTo>
                  <a:pt x="840546" y="10536"/>
                </a:lnTo>
                <a:lnTo>
                  <a:pt x="829121" y="2827"/>
                </a:lnTo>
                <a:lnTo>
                  <a:pt x="815136" y="0"/>
                </a:lnTo>
                <a:close/>
              </a:path>
            </a:pathLst>
          </a:custGeom>
          <a:solidFill>
            <a:srgbClr val="EAE9E7"/>
          </a:solidFill>
        </p:spPr>
        <p:txBody>
          <a:bodyPr wrap="square" lIns="0" tIns="0" rIns="0" bIns="0" rtlCol="0"/>
          <a:lstStyle/>
          <a:p>
            <a:endParaRPr sz="1588"/>
          </a:p>
        </p:txBody>
      </p:sp>
      <p:sp>
        <p:nvSpPr>
          <p:cNvPr id="119" name="object 119" descr="This chart shows Estimated Revenues from 988 surcharge in Minnesota, Pennsylvania, California, Virginia, Washington, Delaware, and Vermont.&#10;"/>
          <p:cNvSpPr/>
          <p:nvPr/>
        </p:nvSpPr>
        <p:spPr>
          <a:xfrm>
            <a:off x="6718667" y="3441210"/>
            <a:ext cx="972341" cy="246529"/>
          </a:xfrm>
          <a:custGeom>
            <a:avLst/>
            <a:gdLst/>
            <a:ahLst/>
            <a:cxnLst/>
            <a:rect l="l" t="t" r="r" b="b"/>
            <a:pathLst>
              <a:path w="851534" h="215900">
                <a:moveTo>
                  <a:pt x="815136"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815136" y="215684"/>
                </a:lnTo>
                <a:lnTo>
                  <a:pt x="829121" y="212857"/>
                </a:lnTo>
                <a:lnTo>
                  <a:pt x="840546" y="205152"/>
                </a:lnTo>
                <a:lnTo>
                  <a:pt x="848251" y="193727"/>
                </a:lnTo>
                <a:lnTo>
                  <a:pt x="851077" y="179743"/>
                </a:lnTo>
                <a:lnTo>
                  <a:pt x="851077" y="35953"/>
                </a:lnTo>
                <a:lnTo>
                  <a:pt x="848251" y="21967"/>
                </a:lnTo>
                <a:lnTo>
                  <a:pt x="840546" y="10537"/>
                </a:lnTo>
                <a:lnTo>
                  <a:pt x="829121" y="2828"/>
                </a:lnTo>
                <a:lnTo>
                  <a:pt x="815136" y="0"/>
                </a:lnTo>
                <a:close/>
              </a:path>
            </a:pathLst>
          </a:custGeom>
          <a:solidFill>
            <a:srgbClr val="EAE9E7"/>
          </a:solidFill>
        </p:spPr>
        <p:txBody>
          <a:bodyPr wrap="square" lIns="0" tIns="0" rIns="0" bIns="0" rtlCol="0"/>
          <a:lstStyle/>
          <a:p>
            <a:endParaRPr sz="1588"/>
          </a:p>
        </p:txBody>
      </p:sp>
      <p:grpSp>
        <p:nvGrpSpPr>
          <p:cNvPr id="120" name="object 120" descr="This chart shows Estimated Revenues from 988 surcharge in Minnesota, Pennsylvania, California, Virginia, Washington, Delaware, and Vermont.&#10;"/>
          <p:cNvGrpSpPr/>
          <p:nvPr/>
        </p:nvGrpSpPr>
        <p:grpSpPr>
          <a:xfrm>
            <a:off x="6718667" y="2549267"/>
            <a:ext cx="972341" cy="539464"/>
            <a:chOff x="5766155" y="4258767"/>
            <a:chExt cx="851535" cy="472440"/>
          </a:xfrm>
        </p:grpSpPr>
        <p:sp>
          <p:nvSpPr>
            <p:cNvPr id="121" name="object 121"/>
            <p:cNvSpPr/>
            <p:nvPr/>
          </p:nvSpPr>
          <p:spPr>
            <a:xfrm>
              <a:off x="5766155" y="4258767"/>
              <a:ext cx="851535" cy="215900"/>
            </a:xfrm>
            <a:custGeom>
              <a:avLst/>
              <a:gdLst/>
              <a:ahLst/>
              <a:cxnLst/>
              <a:rect l="l" t="t" r="r" b="b"/>
              <a:pathLst>
                <a:path w="851534" h="215900">
                  <a:moveTo>
                    <a:pt x="815136"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815136" y="215684"/>
                  </a:lnTo>
                  <a:lnTo>
                    <a:pt x="829121" y="212857"/>
                  </a:lnTo>
                  <a:lnTo>
                    <a:pt x="840546" y="205152"/>
                  </a:lnTo>
                  <a:lnTo>
                    <a:pt x="848251" y="193727"/>
                  </a:lnTo>
                  <a:lnTo>
                    <a:pt x="851077" y="179743"/>
                  </a:lnTo>
                  <a:lnTo>
                    <a:pt x="851077" y="35953"/>
                  </a:lnTo>
                  <a:lnTo>
                    <a:pt x="848251" y="21967"/>
                  </a:lnTo>
                  <a:lnTo>
                    <a:pt x="840546" y="10537"/>
                  </a:lnTo>
                  <a:lnTo>
                    <a:pt x="829121" y="2828"/>
                  </a:lnTo>
                  <a:lnTo>
                    <a:pt x="815136" y="0"/>
                  </a:lnTo>
                  <a:close/>
                </a:path>
              </a:pathLst>
            </a:custGeom>
            <a:solidFill>
              <a:srgbClr val="D4D3D0"/>
            </a:solidFill>
          </p:spPr>
          <p:txBody>
            <a:bodyPr wrap="square" lIns="0" tIns="0" rIns="0" bIns="0" rtlCol="0"/>
            <a:lstStyle/>
            <a:p>
              <a:endParaRPr sz="1588"/>
            </a:p>
          </p:txBody>
        </p:sp>
        <p:sp>
          <p:nvSpPr>
            <p:cNvPr id="122" name="object 122"/>
            <p:cNvSpPr/>
            <p:nvPr/>
          </p:nvSpPr>
          <p:spPr>
            <a:xfrm>
              <a:off x="5766155" y="4515256"/>
              <a:ext cx="851535" cy="215900"/>
            </a:xfrm>
            <a:custGeom>
              <a:avLst/>
              <a:gdLst/>
              <a:ahLst/>
              <a:cxnLst/>
              <a:rect l="l" t="t" r="r" b="b"/>
              <a:pathLst>
                <a:path w="851534" h="215900">
                  <a:moveTo>
                    <a:pt x="815136"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815136" y="215684"/>
                  </a:lnTo>
                  <a:lnTo>
                    <a:pt x="829121" y="212857"/>
                  </a:lnTo>
                  <a:lnTo>
                    <a:pt x="840546" y="205152"/>
                  </a:lnTo>
                  <a:lnTo>
                    <a:pt x="848251" y="193727"/>
                  </a:lnTo>
                  <a:lnTo>
                    <a:pt x="851077" y="179743"/>
                  </a:lnTo>
                  <a:lnTo>
                    <a:pt x="851077" y="35953"/>
                  </a:lnTo>
                  <a:lnTo>
                    <a:pt x="848251" y="21967"/>
                  </a:lnTo>
                  <a:lnTo>
                    <a:pt x="840546" y="10537"/>
                  </a:lnTo>
                  <a:lnTo>
                    <a:pt x="829121" y="2828"/>
                  </a:lnTo>
                  <a:lnTo>
                    <a:pt x="815136" y="0"/>
                  </a:lnTo>
                  <a:close/>
                </a:path>
              </a:pathLst>
            </a:custGeom>
            <a:solidFill>
              <a:srgbClr val="EAE9E7"/>
            </a:solidFill>
          </p:spPr>
          <p:txBody>
            <a:bodyPr wrap="square" lIns="0" tIns="0" rIns="0" bIns="0" rtlCol="0"/>
            <a:lstStyle/>
            <a:p>
              <a:endParaRPr sz="1588"/>
            </a:p>
          </p:txBody>
        </p:sp>
      </p:grpSp>
      <p:sp>
        <p:nvSpPr>
          <p:cNvPr id="123" name="object 123" descr="This chart shows Estimated Revenues from 988 surcharge in Minnesota, Pennsylvania, California, Virginia, Washington, Delaware, and Vermont.&#10;"/>
          <p:cNvSpPr/>
          <p:nvPr/>
        </p:nvSpPr>
        <p:spPr>
          <a:xfrm>
            <a:off x="6718667" y="3140575"/>
            <a:ext cx="972341" cy="246529"/>
          </a:xfrm>
          <a:custGeom>
            <a:avLst/>
            <a:gdLst/>
            <a:ahLst/>
            <a:cxnLst/>
            <a:rect l="l" t="t" r="r" b="b"/>
            <a:pathLst>
              <a:path w="851534" h="215900">
                <a:moveTo>
                  <a:pt x="815136" y="0"/>
                </a:moveTo>
                <a:lnTo>
                  <a:pt x="35953" y="0"/>
                </a:lnTo>
                <a:lnTo>
                  <a:pt x="21967" y="2827"/>
                </a:lnTo>
                <a:lnTo>
                  <a:pt x="10537" y="10536"/>
                </a:lnTo>
                <a:lnTo>
                  <a:pt x="2828" y="21961"/>
                </a:lnTo>
                <a:lnTo>
                  <a:pt x="0" y="35940"/>
                </a:lnTo>
                <a:lnTo>
                  <a:pt x="0" y="179730"/>
                </a:lnTo>
                <a:lnTo>
                  <a:pt x="2828" y="193717"/>
                </a:lnTo>
                <a:lnTo>
                  <a:pt x="10537" y="205146"/>
                </a:lnTo>
                <a:lnTo>
                  <a:pt x="21967" y="212855"/>
                </a:lnTo>
                <a:lnTo>
                  <a:pt x="35953" y="215684"/>
                </a:lnTo>
                <a:lnTo>
                  <a:pt x="815136" y="215684"/>
                </a:lnTo>
                <a:lnTo>
                  <a:pt x="829121" y="212855"/>
                </a:lnTo>
                <a:lnTo>
                  <a:pt x="840546" y="205146"/>
                </a:lnTo>
                <a:lnTo>
                  <a:pt x="848251" y="193717"/>
                </a:lnTo>
                <a:lnTo>
                  <a:pt x="851077" y="179730"/>
                </a:lnTo>
                <a:lnTo>
                  <a:pt x="851077" y="35940"/>
                </a:lnTo>
                <a:lnTo>
                  <a:pt x="848251" y="21961"/>
                </a:lnTo>
                <a:lnTo>
                  <a:pt x="840546" y="10536"/>
                </a:lnTo>
                <a:lnTo>
                  <a:pt x="829121" y="2827"/>
                </a:lnTo>
                <a:lnTo>
                  <a:pt x="815136" y="0"/>
                </a:lnTo>
                <a:close/>
              </a:path>
            </a:pathLst>
          </a:custGeom>
          <a:solidFill>
            <a:srgbClr val="D4D3D0"/>
          </a:solidFill>
        </p:spPr>
        <p:txBody>
          <a:bodyPr wrap="square" lIns="0" tIns="0" rIns="0" bIns="0" rtlCol="0"/>
          <a:lstStyle/>
          <a:p>
            <a:endParaRPr sz="1588"/>
          </a:p>
        </p:txBody>
      </p:sp>
      <p:grpSp>
        <p:nvGrpSpPr>
          <p:cNvPr id="124" name="object 124" descr="This chart shows Estimated Revenues from 988 surcharge in Minnesota, Pennsylvania, California, Virginia, Washington, Delaware, and Vermont.&#10;"/>
          <p:cNvGrpSpPr/>
          <p:nvPr/>
        </p:nvGrpSpPr>
        <p:grpSpPr>
          <a:xfrm>
            <a:off x="6718667" y="1565229"/>
            <a:ext cx="2054894" cy="631550"/>
            <a:chOff x="5766155" y="3396983"/>
            <a:chExt cx="1799589" cy="553085"/>
          </a:xfrm>
        </p:grpSpPr>
        <p:sp>
          <p:nvSpPr>
            <p:cNvPr id="125" name="object 125"/>
            <p:cNvSpPr/>
            <p:nvPr/>
          </p:nvSpPr>
          <p:spPr>
            <a:xfrm>
              <a:off x="5766155" y="3734130"/>
              <a:ext cx="851535" cy="215900"/>
            </a:xfrm>
            <a:custGeom>
              <a:avLst/>
              <a:gdLst/>
              <a:ahLst/>
              <a:cxnLst/>
              <a:rect l="l" t="t" r="r" b="b"/>
              <a:pathLst>
                <a:path w="851534" h="215900">
                  <a:moveTo>
                    <a:pt x="815136"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815136" y="215684"/>
                  </a:lnTo>
                  <a:lnTo>
                    <a:pt x="829121" y="212857"/>
                  </a:lnTo>
                  <a:lnTo>
                    <a:pt x="840546" y="205152"/>
                  </a:lnTo>
                  <a:lnTo>
                    <a:pt x="848251" y="193727"/>
                  </a:lnTo>
                  <a:lnTo>
                    <a:pt x="851077" y="179743"/>
                  </a:lnTo>
                  <a:lnTo>
                    <a:pt x="851077" y="35953"/>
                  </a:lnTo>
                  <a:lnTo>
                    <a:pt x="848251" y="21967"/>
                  </a:lnTo>
                  <a:lnTo>
                    <a:pt x="840546" y="10537"/>
                  </a:lnTo>
                  <a:lnTo>
                    <a:pt x="829121" y="2828"/>
                  </a:lnTo>
                  <a:lnTo>
                    <a:pt x="815136" y="0"/>
                  </a:lnTo>
                  <a:close/>
                </a:path>
              </a:pathLst>
            </a:custGeom>
            <a:solidFill>
              <a:srgbClr val="D4D3D0"/>
            </a:solidFill>
          </p:spPr>
          <p:txBody>
            <a:bodyPr wrap="square" lIns="0" tIns="0" rIns="0" bIns="0" rtlCol="0"/>
            <a:lstStyle/>
            <a:p>
              <a:endParaRPr sz="1588"/>
            </a:p>
          </p:txBody>
        </p:sp>
        <p:pic>
          <p:nvPicPr>
            <p:cNvPr id="126" name="object 126"/>
            <p:cNvPicPr/>
            <p:nvPr/>
          </p:nvPicPr>
          <p:blipFill>
            <a:blip r:embed="rId38" cstate="print"/>
            <a:stretch>
              <a:fillRect/>
            </a:stretch>
          </p:blipFill>
          <p:spPr>
            <a:xfrm>
              <a:off x="6649301" y="3396983"/>
              <a:ext cx="916177" cy="324523"/>
            </a:xfrm>
            <a:prstGeom prst="rect">
              <a:avLst/>
            </a:prstGeom>
          </p:spPr>
        </p:pic>
        <p:pic>
          <p:nvPicPr>
            <p:cNvPr id="127" name="object 127"/>
            <p:cNvPicPr/>
            <p:nvPr/>
          </p:nvPicPr>
          <p:blipFill>
            <a:blip r:embed="rId39" cstate="print"/>
            <a:stretch>
              <a:fillRect/>
            </a:stretch>
          </p:blipFill>
          <p:spPr>
            <a:xfrm>
              <a:off x="6703707" y="3416427"/>
              <a:ext cx="819023" cy="302158"/>
            </a:xfrm>
            <a:prstGeom prst="rect">
              <a:avLst/>
            </a:prstGeom>
          </p:spPr>
        </p:pic>
        <p:sp>
          <p:nvSpPr>
            <p:cNvPr id="128" name="object 128"/>
            <p:cNvSpPr/>
            <p:nvPr/>
          </p:nvSpPr>
          <p:spPr>
            <a:xfrm>
              <a:off x="6665811" y="3413518"/>
              <a:ext cx="851535" cy="256540"/>
            </a:xfrm>
            <a:custGeom>
              <a:avLst/>
              <a:gdLst/>
              <a:ahLst/>
              <a:cxnLst/>
              <a:rect l="l" t="t" r="r" b="b"/>
              <a:pathLst>
                <a:path w="851534" h="256539">
                  <a:moveTo>
                    <a:pt x="808329" y="0"/>
                  </a:moveTo>
                  <a:lnTo>
                    <a:pt x="42748" y="0"/>
                  </a:lnTo>
                  <a:lnTo>
                    <a:pt x="26097" y="3355"/>
                  </a:lnTo>
                  <a:lnTo>
                    <a:pt x="12511" y="12511"/>
                  </a:lnTo>
                  <a:lnTo>
                    <a:pt x="3355" y="26097"/>
                  </a:lnTo>
                  <a:lnTo>
                    <a:pt x="0" y="42748"/>
                  </a:lnTo>
                  <a:lnTo>
                    <a:pt x="0" y="213740"/>
                  </a:lnTo>
                  <a:lnTo>
                    <a:pt x="3355" y="230396"/>
                  </a:lnTo>
                  <a:lnTo>
                    <a:pt x="12511" y="243982"/>
                  </a:lnTo>
                  <a:lnTo>
                    <a:pt x="26097" y="253135"/>
                  </a:lnTo>
                  <a:lnTo>
                    <a:pt x="42748" y="256489"/>
                  </a:lnTo>
                  <a:lnTo>
                    <a:pt x="808329" y="256489"/>
                  </a:lnTo>
                  <a:lnTo>
                    <a:pt x="824985" y="253135"/>
                  </a:lnTo>
                  <a:lnTo>
                    <a:pt x="838571" y="243982"/>
                  </a:lnTo>
                  <a:lnTo>
                    <a:pt x="847723" y="230396"/>
                  </a:lnTo>
                  <a:lnTo>
                    <a:pt x="851077" y="213740"/>
                  </a:lnTo>
                  <a:lnTo>
                    <a:pt x="851077" y="42748"/>
                  </a:lnTo>
                  <a:lnTo>
                    <a:pt x="847723" y="26097"/>
                  </a:lnTo>
                  <a:lnTo>
                    <a:pt x="838571" y="12511"/>
                  </a:lnTo>
                  <a:lnTo>
                    <a:pt x="824985" y="3355"/>
                  </a:lnTo>
                  <a:lnTo>
                    <a:pt x="808329" y="0"/>
                  </a:lnTo>
                  <a:close/>
                </a:path>
              </a:pathLst>
            </a:custGeom>
            <a:solidFill>
              <a:srgbClr val="7B4D9F"/>
            </a:solidFill>
          </p:spPr>
          <p:txBody>
            <a:bodyPr wrap="square" lIns="0" tIns="0" rIns="0" bIns="0" rtlCol="0"/>
            <a:lstStyle/>
            <a:p>
              <a:endParaRPr sz="1588"/>
            </a:p>
          </p:txBody>
        </p:sp>
      </p:grpSp>
      <p:sp>
        <p:nvSpPr>
          <p:cNvPr id="129" name="object 129" descr="This chart shows Estimated Revenues from 988 surcharge in Minnesota, Pennsylvania, California, Virginia, Washington, Delaware, and Vermont.&#10;"/>
          <p:cNvSpPr/>
          <p:nvPr/>
        </p:nvSpPr>
        <p:spPr>
          <a:xfrm>
            <a:off x="6718667" y="3738524"/>
            <a:ext cx="972341" cy="246529"/>
          </a:xfrm>
          <a:custGeom>
            <a:avLst/>
            <a:gdLst/>
            <a:ahLst/>
            <a:cxnLst/>
            <a:rect l="l" t="t" r="r" b="b"/>
            <a:pathLst>
              <a:path w="851534" h="215900">
                <a:moveTo>
                  <a:pt x="815136"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815136" y="215684"/>
                </a:lnTo>
                <a:lnTo>
                  <a:pt x="829121" y="212857"/>
                </a:lnTo>
                <a:lnTo>
                  <a:pt x="840546" y="205152"/>
                </a:lnTo>
                <a:lnTo>
                  <a:pt x="848251" y="193727"/>
                </a:lnTo>
                <a:lnTo>
                  <a:pt x="851077" y="179743"/>
                </a:lnTo>
                <a:lnTo>
                  <a:pt x="851077" y="35953"/>
                </a:lnTo>
                <a:lnTo>
                  <a:pt x="848251" y="21967"/>
                </a:lnTo>
                <a:lnTo>
                  <a:pt x="840546" y="10537"/>
                </a:lnTo>
                <a:lnTo>
                  <a:pt x="829121" y="2828"/>
                </a:lnTo>
                <a:lnTo>
                  <a:pt x="815136" y="0"/>
                </a:lnTo>
                <a:close/>
              </a:path>
            </a:pathLst>
          </a:custGeom>
          <a:solidFill>
            <a:srgbClr val="D4D3D0"/>
          </a:solidFill>
        </p:spPr>
        <p:txBody>
          <a:bodyPr wrap="square" lIns="0" tIns="0" rIns="0" bIns="0" rtlCol="0"/>
          <a:lstStyle/>
          <a:p>
            <a:endParaRPr sz="1588"/>
          </a:p>
        </p:txBody>
      </p:sp>
      <p:sp>
        <p:nvSpPr>
          <p:cNvPr id="130" name="object 130" descr="This chart shows Estimated Revenues from 988 surcharge in Minnesota, Pennsylvania, California, Virginia, Washington, Delaware, and Vermont.&#10;"/>
          <p:cNvSpPr txBox="1"/>
          <p:nvPr/>
        </p:nvSpPr>
        <p:spPr>
          <a:xfrm>
            <a:off x="6969313" y="3786147"/>
            <a:ext cx="470581" cy="137625"/>
          </a:xfrm>
          <a:prstGeom prst="rect">
            <a:avLst/>
          </a:prstGeom>
        </p:spPr>
        <p:txBody>
          <a:bodyPr vert="horz" wrap="square" lIns="0" tIns="14501" rIns="0" bIns="0" rtlCol="0">
            <a:spAutoFit/>
          </a:bodyPr>
          <a:lstStyle/>
          <a:p>
            <a:pPr marL="14502">
              <a:spcBef>
                <a:spcPts val="114"/>
              </a:spcBef>
            </a:pPr>
            <a:r>
              <a:rPr sz="799" b="1" spc="69">
                <a:solidFill>
                  <a:srgbClr val="231F20"/>
                </a:solidFill>
                <a:latin typeface="Arial"/>
                <a:cs typeface="Arial"/>
              </a:rPr>
              <a:t>647,464</a:t>
            </a:r>
            <a:endParaRPr sz="799">
              <a:latin typeface="Arial"/>
              <a:cs typeface="Arial"/>
            </a:endParaRPr>
          </a:p>
        </p:txBody>
      </p:sp>
      <p:sp>
        <p:nvSpPr>
          <p:cNvPr id="131" name="object 131" descr="This chart shows Estimated Revenues from 988 surcharge in Minnesota, Pennsylvania, California, Virginia, Washington, Delaware, and Vermont.&#10;"/>
          <p:cNvSpPr txBox="1"/>
          <p:nvPr/>
        </p:nvSpPr>
        <p:spPr>
          <a:xfrm>
            <a:off x="7844604" y="1616443"/>
            <a:ext cx="774393" cy="211562"/>
          </a:xfrm>
          <a:prstGeom prst="rect">
            <a:avLst/>
          </a:prstGeom>
        </p:spPr>
        <p:txBody>
          <a:bodyPr vert="horz" wrap="square" lIns="0" tIns="18127" rIns="0" bIns="0" rtlCol="0">
            <a:spAutoFit/>
          </a:bodyPr>
          <a:lstStyle/>
          <a:p>
            <a:pPr algn="ctr">
              <a:spcBef>
                <a:spcPts val="143"/>
              </a:spcBef>
            </a:pPr>
            <a:r>
              <a:rPr sz="628" b="1" spc="34">
                <a:solidFill>
                  <a:srgbClr val="FFFFFF"/>
                </a:solidFill>
                <a:latin typeface="Arial"/>
                <a:cs typeface="Arial"/>
              </a:rPr>
              <a:t>Average</a:t>
            </a:r>
            <a:r>
              <a:rPr sz="628" b="1" spc="-51">
                <a:solidFill>
                  <a:srgbClr val="FFFFFF"/>
                </a:solidFill>
                <a:latin typeface="Arial"/>
                <a:cs typeface="Arial"/>
              </a:rPr>
              <a:t> </a:t>
            </a:r>
            <a:r>
              <a:rPr sz="628" b="1" spc="92">
                <a:solidFill>
                  <a:srgbClr val="FFFFFF"/>
                </a:solidFill>
                <a:latin typeface="Arial"/>
                <a:cs typeface="Arial"/>
              </a:rPr>
              <a:t>988</a:t>
            </a:r>
            <a:r>
              <a:rPr sz="628" b="1" spc="-23">
                <a:solidFill>
                  <a:srgbClr val="FFFFFF"/>
                </a:solidFill>
                <a:latin typeface="Arial"/>
                <a:cs typeface="Arial"/>
              </a:rPr>
              <a:t> Cost</a:t>
            </a:r>
            <a:endParaRPr sz="628">
              <a:latin typeface="Arial"/>
              <a:cs typeface="Arial"/>
            </a:endParaRPr>
          </a:p>
          <a:p>
            <a:pPr algn="ctr">
              <a:spcBef>
                <a:spcPts val="34"/>
              </a:spcBef>
            </a:pPr>
            <a:r>
              <a:rPr sz="628" b="1">
                <a:solidFill>
                  <a:srgbClr val="FFFFFF"/>
                </a:solidFill>
                <a:latin typeface="Arial"/>
                <a:cs typeface="Arial"/>
              </a:rPr>
              <a:t>Per</a:t>
            </a:r>
            <a:r>
              <a:rPr sz="628" b="1" spc="63">
                <a:solidFill>
                  <a:srgbClr val="FFFFFF"/>
                </a:solidFill>
                <a:latin typeface="Arial"/>
                <a:cs typeface="Arial"/>
              </a:rPr>
              <a:t> </a:t>
            </a:r>
            <a:r>
              <a:rPr sz="628" b="1" spc="-11">
                <a:solidFill>
                  <a:srgbClr val="FFFFFF"/>
                </a:solidFill>
                <a:latin typeface="Arial"/>
                <a:cs typeface="Arial"/>
              </a:rPr>
              <a:t>Resident</a:t>
            </a:r>
            <a:endParaRPr sz="628">
              <a:latin typeface="Arial"/>
              <a:cs typeface="Arial"/>
            </a:endParaRPr>
          </a:p>
        </p:txBody>
      </p:sp>
      <p:sp>
        <p:nvSpPr>
          <p:cNvPr id="132" name="object 132" descr="This chart shows Estimated Revenues from 988 surcharge in Minnesota, Pennsylvania, California, Virginia, Washington, Delaware, and Vermont.&#10;"/>
          <p:cNvSpPr/>
          <p:nvPr/>
        </p:nvSpPr>
        <p:spPr>
          <a:xfrm>
            <a:off x="7745954" y="2250850"/>
            <a:ext cx="972341" cy="246529"/>
          </a:xfrm>
          <a:custGeom>
            <a:avLst/>
            <a:gdLst/>
            <a:ahLst/>
            <a:cxnLst/>
            <a:rect l="l" t="t" r="r" b="b"/>
            <a:pathLst>
              <a:path w="851534" h="215900">
                <a:moveTo>
                  <a:pt x="815136" y="0"/>
                </a:moveTo>
                <a:lnTo>
                  <a:pt x="35953" y="0"/>
                </a:lnTo>
                <a:lnTo>
                  <a:pt x="21967" y="2827"/>
                </a:lnTo>
                <a:lnTo>
                  <a:pt x="10537" y="10536"/>
                </a:lnTo>
                <a:lnTo>
                  <a:pt x="2828" y="21961"/>
                </a:lnTo>
                <a:lnTo>
                  <a:pt x="0" y="35940"/>
                </a:lnTo>
                <a:lnTo>
                  <a:pt x="0" y="179730"/>
                </a:lnTo>
                <a:lnTo>
                  <a:pt x="2828" y="193717"/>
                </a:lnTo>
                <a:lnTo>
                  <a:pt x="10537" y="205146"/>
                </a:lnTo>
                <a:lnTo>
                  <a:pt x="21967" y="212855"/>
                </a:lnTo>
                <a:lnTo>
                  <a:pt x="35953" y="215684"/>
                </a:lnTo>
                <a:lnTo>
                  <a:pt x="815136" y="215684"/>
                </a:lnTo>
                <a:lnTo>
                  <a:pt x="829121" y="212855"/>
                </a:lnTo>
                <a:lnTo>
                  <a:pt x="840546" y="205146"/>
                </a:lnTo>
                <a:lnTo>
                  <a:pt x="848251" y="193717"/>
                </a:lnTo>
                <a:lnTo>
                  <a:pt x="851077" y="179730"/>
                </a:lnTo>
                <a:lnTo>
                  <a:pt x="851077" y="35940"/>
                </a:lnTo>
                <a:lnTo>
                  <a:pt x="848251" y="21961"/>
                </a:lnTo>
                <a:lnTo>
                  <a:pt x="840546" y="10536"/>
                </a:lnTo>
                <a:lnTo>
                  <a:pt x="829121" y="2827"/>
                </a:lnTo>
                <a:lnTo>
                  <a:pt x="815136" y="0"/>
                </a:lnTo>
                <a:close/>
              </a:path>
            </a:pathLst>
          </a:custGeom>
          <a:solidFill>
            <a:srgbClr val="EAE9E7"/>
          </a:solidFill>
        </p:spPr>
        <p:txBody>
          <a:bodyPr wrap="square" lIns="0" tIns="0" rIns="0" bIns="0" rtlCol="0"/>
          <a:lstStyle/>
          <a:p>
            <a:endParaRPr sz="1588"/>
          </a:p>
        </p:txBody>
      </p:sp>
      <p:sp>
        <p:nvSpPr>
          <p:cNvPr id="133" name="object 133" descr="This chart shows Estimated Revenues from 988 surcharge in Minnesota, Pennsylvania, California, Virginia, Washington, Delaware, and Vermont.&#10;"/>
          <p:cNvSpPr/>
          <p:nvPr/>
        </p:nvSpPr>
        <p:spPr>
          <a:xfrm>
            <a:off x="7745954" y="3441210"/>
            <a:ext cx="972341" cy="246529"/>
          </a:xfrm>
          <a:custGeom>
            <a:avLst/>
            <a:gdLst/>
            <a:ahLst/>
            <a:cxnLst/>
            <a:rect l="l" t="t" r="r" b="b"/>
            <a:pathLst>
              <a:path w="851534" h="215900">
                <a:moveTo>
                  <a:pt x="815136"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815136" y="215684"/>
                </a:lnTo>
                <a:lnTo>
                  <a:pt x="829121" y="212857"/>
                </a:lnTo>
                <a:lnTo>
                  <a:pt x="840546" y="205152"/>
                </a:lnTo>
                <a:lnTo>
                  <a:pt x="848251" y="193727"/>
                </a:lnTo>
                <a:lnTo>
                  <a:pt x="851077" y="179743"/>
                </a:lnTo>
                <a:lnTo>
                  <a:pt x="851077" y="35953"/>
                </a:lnTo>
                <a:lnTo>
                  <a:pt x="848251" y="21967"/>
                </a:lnTo>
                <a:lnTo>
                  <a:pt x="840546" y="10537"/>
                </a:lnTo>
                <a:lnTo>
                  <a:pt x="829121" y="2828"/>
                </a:lnTo>
                <a:lnTo>
                  <a:pt x="815136" y="0"/>
                </a:lnTo>
                <a:close/>
              </a:path>
            </a:pathLst>
          </a:custGeom>
          <a:solidFill>
            <a:srgbClr val="EAE9E7"/>
          </a:solidFill>
        </p:spPr>
        <p:txBody>
          <a:bodyPr wrap="square" lIns="0" tIns="0" rIns="0" bIns="0" rtlCol="0"/>
          <a:lstStyle/>
          <a:p>
            <a:endParaRPr sz="1588"/>
          </a:p>
        </p:txBody>
      </p:sp>
      <p:sp>
        <p:nvSpPr>
          <p:cNvPr id="134" name="object 134" descr="This chart shows Estimated Revenues from 988 surcharge in Minnesota, Pennsylvania, California, Virginia, Washington, Delaware, and Vermont.&#10;"/>
          <p:cNvSpPr/>
          <p:nvPr/>
        </p:nvSpPr>
        <p:spPr>
          <a:xfrm>
            <a:off x="7745954" y="1950201"/>
            <a:ext cx="972341" cy="246529"/>
          </a:xfrm>
          <a:custGeom>
            <a:avLst/>
            <a:gdLst/>
            <a:ahLst/>
            <a:cxnLst/>
            <a:rect l="l" t="t" r="r" b="b"/>
            <a:pathLst>
              <a:path w="851534" h="215900">
                <a:moveTo>
                  <a:pt x="815136"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815136" y="215684"/>
                </a:lnTo>
                <a:lnTo>
                  <a:pt x="829121" y="212857"/>
                </a:lnTo>
                <a:lnTo>
                  <a:pt x="840546" y="205152"/>
                </a:lnTo>
                <a:lnTo>
                  <a:pt x="848251" y="193727"/>
                </a:lnTo>
                <a:lnTo>
                  <a:pt x="851077" y="179743"/>
                </a:lnTo>
                <a:lnTo>
                  <a:pt x="851077" y="35953"/>
                </a:lnTo>
                <a:lnTo>
                  <a:pt x="848251" y="21967"/>
                </a:lnTo>
                <a:lnTo>
                  <a:pt x="840546" y="10537"/>
                </a:lnTo>
                <a:lnTo>
                  <a:pt x="829121" y="2828"/>
                </a:lnTo>
                <a:lnTo>
                  <a:pt x="815136" y="0"/>
                </a:lnTo>
                <a:close/>
              </a:path>
            </a:pathLst>
          </a:custGeom>
          <a:solidFill>
            <a:srgbClr val="D4D3D0"/>
          </a:solidFill>
        </p:spPr>
        <p:txBody>
          <a:bodyPr wrap="square" lIns="0" tIns="0" rIns="0" bIns="0" rtlCol="0"/>
          <a:lstStyle/>
          <a:p>
            <a:endParaRPr sz="1588"/>
          </a:p>
        </p:txBody>
      </p:sp>
      <p:grpSp>
        <p:nvGrpSpPr>
          <p:cNvPr id="135" name="object 135" descr="This chart shows Estimated Revenues from 988 surcharge in Minnesota, Pennsylvania, California, Virginia, Washington, Delaware, and Vermont.&#10;"/>
          <p:cNvGrpSpPr/>
          <p:nvPr/>
        </p:nvGrpSpPr>
        <p:grpSpPr>
          <a:xfrm>
            <a:off x="7745954" y="2549267"/>
            <a:ext cx="972341" cy="539464"/>
            <a:chOff x="6665810" y="4258767"/>
            <a:chExt cx="851535" cy="472440"/>
          </a:xfrm>
        </p:grpSpPr>
        <p:sp>
          <p:nvSpPr>
            <p:cNvPr id="136" name="object 136"/>
            <p:cNvSpPr/>
            <p:nvPr/>
          </p:nvSpPr>
          <p:spPr>
            <a:xfrm>
              <a:off x="6665810" y="4258767"/>
              <a:ext cx="851535" cy="215900"/>
            </a:xfrm>
            <a:custGeom>
              <a:avLst/>
              <a:gdLst/>
              <a:ahLst/>
              <a:cxnLst/>
              <a:rect l="l" t="t" r="r" b="b"/>
              <a:pathLst>
                <a:path w="851534" h="215900">
                  <a:moveTo>
                    <a:pt x="815136"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815136" y="215684"/>
                  </a:lnTo>
                  <a:lnTo>
                    <a:pt x="829121" y="212857"/>
                  </a:lnTo>
                  <a:lnTo>
                    <a:pt x="840546" y="205152"/>
                  </a:lnTo>
                  <a:lnTo>
                    <a:pt x="848251" y="193727"/>
                  </a:lnTo>
                  <a:lnTo>
                    <a:pt x="851077" y="179743"/>
                  </a:lnTo>
                  <a:lnTo>
                    <a:pt x="851077" y="35953"/>
                  </a:lnTo>
                  <a:lnTo>
                    <a:pt x="848251" y="21967"/>
                  </a:lnTo>
                  <a:lnTo>
                    <a:pt x="840546" y="10537"/>
                  </a:lnTo>
                  <a:lnTo>
                    <a:pt x="829121" y="2828"/>
                  </a:lnTo>
                  <a:lnTo>
                    <a:pt x="815136" y="0"/>
                  </a:lnTo>
                  <a:close/>
                </a:path>
              </a:pathLst>
            </a:custGeom>
            <a:solidFill>
              <a:srgbClr val="D4D3D0"/>
            </a:solidFill>
          </p:spPr>
          <p:txBody>
            <a:bodyPr wrap="square" lIns="0" tIns="0" rIns="0" bIns="0" rtlCol="0"/>
            <a:lstStyle/>
            <a:p>
              <a:endParaRPr sz="1588"/>
            </a:p>
          </p:txBody>
        </p:sp>
        <p:sp>
          <p:nvSpPr>
            <p:cNvPr id="137" name="object 137"/>
            <p:cNvSpPr/>
            <p:nvPr/>
          </p:nvSpPr>
          <p:spPr>
            <a:xfrm>
              <a:off x="6665810" y="4515256"/>
              <a:ext cx="851535" cy="215900"/>
            </a:xfrm>
            <a:custGeom>
              <a:avLst/>
              <a:gdLst/>
              <a:ahLst/>
              <a:cxnLst/>
              <a:rect l="l" t="t" r="r" b="b"/>
              <a:pathLst>
                <a:path w="851534" h="215900">
                  <a:moveTo>
                    <a:pt x="815136"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815136" y="215684"/>
                  </a:lnTo>
                  <a:lnTo>
                    <a:pt x="829121" y="212857"/>
                  </a:lnTo>
                  <a:lnTo>
                    <a:pt x="840546" y="205152"/>
                  </a:lnTo>
                  <a:lnTo>
                    <a:pt x="848251" y="193727"/>
                  </a:lnTo>
                  <a:lnTo>
                    <a:pt x="851077" y="179743"/>
                  </a:lnTo>
                  <a:lnTo>
                    <a:pt x="851077" y="35953"/>
                  </a:lnTo>
                  <a:lnTo>
                    <a:pt x="848251" y="21967"/>
                  </a:lnTo>
                  <a:lnTo>
                    <a:pt x="840546" y="10537"/>
                  </a:lnTo>
                  <a:lnTo>
                    <a:pt x="829121" y="2828"/>
                  </a:lnTo>
                  <a:lnTo>
                    <a:pt x="815136" y="0"/>
                  </a:lnTo>
                  <a:close/>
                </a:path>
              </a:pathLst>
            </a:custGeom>
            <a:solidFill>
              <a:srgbClr val="EAE9E7"/>
            </a:solidFill>
          </p:spPr>
          <p:txBody>
            <a:bodyPr wrap="square" lIns="0" tIns="0" rIns="0" bIns="0" rtlCol="0"/>
            <a:lstStyle/>
            <a:p>
              <a:endParaRPr sz="1588"/>
            </a:p>
          </p:txBody>
        </p:sp>
      </p:grpSp>
      <p:sp>
        <p:nvSpPr>
          <p:cNvPr id="138" name="object 138" descr="This chart shows Estimated Revenues from 988 surcharge in Minnesota, Pennsylvania, California, Virginia, Washington, Delaware, and Vermont.&#10;"/>
          <p:cNvSpPr/>
          <p:nvPr/>
        </p:nvSpPr>
        <p:spPr>
          <a:xfrm>
            <a:off x="7745954" y="3140575"/>
            <a:ext cx="972341" cy="246529"/>
          </a:xfrm>
          <a:custGeom>
            <a:avLst/>
            <a:gdLst/>
            <a:ahLst/>
            <a:cxnLst/>
            <a:rect l="l" t="t" r="r" b="b"/>
            <a:pathLst>
              <a:path w="851534" h="215900">
                <a:moveTo>
                  <a:pt x="815136" y="0"/>
                </a:moveTo>
                <a:lnTo>
                  <a:pt x="35953" y="0"/>
                </a:lnTo>
                <a:lnTo>
                  <a:pt x="21967" y="2827"/>
                </a:lnTo>
                <a:lnTo>
                  <a:pt x="10537" y="10536"/>
                </a:lnTo>
                <a:lnTo>
                  <a:pt x="2828" y="21961"/>
                </a:lnTo>
                <a:lnTo>
                  <a:pt x="0" y="35940"/>
                </a:lnTo>
                <a:lnTo>
                  <a:pt x="0" y="179730"/>
                </a:lnTo>
                <a:lnTo>
                  <a:pt x="2828" y="193717"/>
                </a:lnTo>
                <a:lnTo>
                  <a:pt x="10537" y="205146"/>
                </a:lnTo>
                <a:lnTo>
                  <a:pt x="21967" y="212855"/>
                </a:lnTo>
                <a:lnTo>
                  <a:pt x="35953" y="215684"/>
                </a:lnTo>
                <a:lnTo>
                  <a:pt x="815136" y="215684"/>
                </a:lnTo>
                <a:lnTo>
                  <a:pt x="829121" y="212855"/>
                </a:lnTo>
                <a:lnTo>
                  <a:pt x="840546" y="205146"/>
                </a:lnTo>
                <a:lnTo>
                  <a:pt x="848251" y="193717"/>
                </a:lnTo>
                <a:lnTo>
                  <a:pt x="851077" y="179730"/>
                </a:lnTo>
                <a:lnTo>
                  <a:pt x="851077" y="35940"/>
                </a:lnTo>
                <a:lnTo>
                  <a:pt x="848251" y="21961"/>
                </a:lnTo>
                <a:lnTo>
                  <a:pt x="840546" y="10536"/>
                </a:lnTo>
                <a:lnTo>
                  <a:pt x="829121" y="2827"/>
                </a:lnTo>
                <a:lnTo>
                  <a:pt x="815136" y="0"/>
                </a:lnTo>
                <a:close/>
              </a:path>
            </a:pathLst>
          </a:custGeom>
          <a:solidFill>
            <a:srgbClr val="D4D3D0"/>
          </a:solidFill>
        </p:spPr>
        <p:txBody>
          <a:bodyPr wrap="square" lIns="0" tIns="0" rIns="0" bIns="0" rtlCol="0"/>
          <a:lstStyle/>
          <a:p>
            <a:endParaRPr sz="1588"/>
          </a:p>
        </p:txBody>
      </p:sp>
      <p:graphicFrame>
        <p:nvGraphicFramePr>
          <p:cNvPr id="139" name="object 139" descr="This chart shows Estimated Revenues from 988 surcharge in Minnesota, Pennsylvania, California, Virginia, Washington, Delaware, and Vermont.&#10;"/>
          <p:cNvGraphicFramePr>
            <a:graphicFrameLocks noGrp="1"/>
          </p:cNvGraphicFramePr>
          <p:nvPr>
            <p:extLst>
              <p:ext uri="{D42A27DB-BD31-4B8C-83A1-F6EECF244321}">
                <p14:modId xmlns:p14="http://schemas.microsoft.com/office/powerpoint/2010/main" val="3969545079"/>
              </p:ext>
            </p:extLst>
          </p:nvPr>
        </p:nvGraphicFramePr>
        <p:xfrm>
          <a:off x="508000" y="1939875"/>
          <a:ext cx="7672406" cy="1777912"/>
        </p:xfrm>
        <a:graphic>
          <a:graphicData uri="http://schemas.openxmlformats.org/drawingml/2006/table">
            <a:tbl>
              <a:tblPr firstRow="1" bandRow="1">
                <a:tableStyleId>{2D5ABB26-0587-4C30-8999-92F81FD0307C}</a:tableStyleId>
              </a:tblPr>
              <a:tblGrid>
                <a:gridCol w="903685">
                  <a:extLst>
                    <a:ext uri="{9D8B030D-6E8A-4147-A177-3AD203B41FA5}">
                      <a16:colId xmlns:a16="http://schemas.microsoft.com/office/drawing/2014/main" val="20000"/>
                    </a:ext>
                  </a:extLst>
                </a:gridCol>
                <a:gridCol w="959703">
                  <a:extLst>
                    <a:ext uri="{9D8B030D-6E8A-4147-A177-3AD203B41FA5}">
                      <a16:colId xmlns:a16="http://schemas.microsoft.com/office/drawing/2014/main" val="20001"/>
                    </a:ext>
                  </a:extLst>
                </a:gridCol>
                <a:gridCol w="849140">
                  <a:extLst>
                    <a:ext uri="{9D8B030D-6E8A-4147-A177-3AD203B41FA5}">
                      <a16:colId xmlns:a16="http://schemas.microsoft.com/office/drawing/2014/main" val="20002"/>
                    </a:ext>
                  </a:extLst>
                </a:gridCol>
                <a:gridCol w="930957">
                  <a:extLst>
                    <a:ext uri="{9D8B030D-6E8A-4147-A177-3AD203B41FA5}">
                      <a16:colId xmlns:a16="http://schemas.microsoft.com/office/drawing/2014/main" val="20003"/>
                    </a:ext>
                  </a:extLst>
                </a:gridCol>
                <a:gridCol w="1303193">
                  <a:extLst>
                    <a:ext uri="{9D8B030D-6E8A-4147-A177-3AD203B41FA5}">
                      <a16:colId xmlns:a16="http://schemas.microsoft.com/office/drawing/2014/main" val="20004"/>
                    </a:ext>
                  </a:extLst>
                </a:gridCol>
                <a:gridCol w="1329728">
                  <a:extLst>
                    <a:ext uri="{9D8B030D-6E8A-4147-A177-3AD203B41FA5}">
                      <a16:colId xmlns:a16="http://schemas.microsoft.com/office/drawing/2014/main" val="20005"/>
                    </a:ext>
                  </a:extLst>
                </a:gridCol>
                <a:gridCol w="586665">
                  <a:extLst>
                    <a:ext uri="{9D8B030D-6E8A-4147-A177-3AD203B41FA5}">
                      <a16:colId xmlns:a16="http://schemas.microsoft.com/office/drawing/2014/main" val="20006"/>
                    </a:ext>
                  </a:extLst>
                </a:gridCol>
                <a:gridCol w="809335">
                  <a:extLst>
                    <a:ext uri="{9D8B030D-6E8A-4147-A177-3AD203B41FA5}">
                      <a16:colId xmlns:a16="http://schemas.microsoft.com/office/drawing/2014/main" val="20007"/>
                    </a:ext>
                  </a:extLst>
                </a:gridCol>
              </a:tblGrid>
              <a:tr h="290760">
                <a:tc>
                  <a:txBody>
                    <a:bodyPr/>
                    <a:lstStyle/>
                    <a:p>
                      <a:pPr marL="93345">
                        <a:lnSpc>
                          <a:spcPct val="100000"/>
                        </a:lnSpc>
                        <a:spcBef>
                          <a:spcPts val="500"/>
                        </a:spcBef>
                      </a:pPr>
                      <a:r>
                        <a:rPr sz="800" b="1" spc="-10">
                          <a:solidFill>
                            <a:srgbClr val="231F20"/>
                          </a:solidFill>
                          <a:latin typeface="Arial"/>
                          <a:cs typeface="Arial"/>
                        </a:rPr>
                        <a:t>Minnesota</a:t>
                      </a:r>
                      <a:endParaRPr sz="800">
                        <a:latin typeface="Arial"/>
                        <a:cs typeface="Arial"/>
                      </a:endParaRPr>
                    </a:p>
                  </a:txBody>
                  <a:tcPr marL="0" marR="0" marT="72508" marB="0"/>
                </a:tc>
                <a:tc>
                  <a:txBody>
                    <a:bodyPr/>
                    <a:lstStyle/>
                    <a:p>
                      <a:pPr marL="5715" algn="ctr">
                        <a:lnSpc>
                          <a:spcPct val="100000"/>
                        </a:lnSpc>
                        <a:spcBef>
                          <a:spcPts val="500"/>
                        </a:spcBef>
                      </a:pPr>
                      <a:r>
                        <a:rPr sz="800" b="1" spc="70">
                          <a:solidFill>
                            <a:srgbClr val="231F20"/>
                          </a:solidFill>
                          <a:latin typeface="Arial"/>
                          <a:cs typeface="Arial"/>
                        </a:rPr>
                        <a:t>$0.00-</a:t>
                      </a:r>
                      <a:r>
                        <a:rPr sz="800" b="1" spc="50">
                          <a:solidFill>
                            <a:srgbClr val="231F20"/>
                          </a:solidFill>
                          <a:latin typeface="Arial"/>
                          <a:cs typeface="Arial"/>
                        </a:rPr>
                        <a:t>0.25</a:t>
                      </a:r>
                      <a:endParaRPr sz="800">
                        <a:latin typeface="Arial"/>
                        <a:cs typeface="Arial"/>
                      </a:endParaRPr>
                    </a:p>
                  </a:txBody>
                  <a:tcPr marL="0" marR="0" marT="72508" marB="0"/>
                </a:tc>
                <a:tc>
                  <a:txBody>
                    <a:bodyPr/>
                    <a:lstStyle/>
                    <a:p>
                      <a:pPr algn="ctr">
                        <a:lnSpc>
                          <a:spcPct val="100000"/>
                        </a:lnSpc>
                        <a:spcBef>
                          <a:spcPts val="500"/>
                        </a:spcBef>
                      </a:pPr>
                      <a:r>
                        <a:rPr sz="800" b="1" spc="-10">
                          <a:solidFill>
                            <a:srgbClr val="231F20"/>
                          </a:solidFill>
                          <a:latin typeface="Arial"/>
                          <a:cs typeface="Arial"/>
                        </a:rPr>
                        <a:t>$0.13</a:t>
                      </a:r>
                      <a:endParaRPr sz="800">
                        <a:latin typeface="Arial"/>
                        <a:cs typeface="Arial"/>
                      </a:endParaRPr>
                    </a:p>
                  </a:txBody>
                  <a:tcPr marL="0" marR="0" marT="72508" marB="0"/>
                </a:tc>
                <a:tc>
                  <a:txBody>
                    <a:bodyPr/>
                    <a:lstStyle/>
                    <a:p>
                      <a:pPr marL="6985" algn="ctr">
                        <a:lnSpc>
                          <a:spcPct val="100000"/>
                        </a:lnSpc>
                        <a:spcBef>
                          <a:spcPts val="500"/>
                        </a:spcBef>
                      </a:pPr>
                      <a:r>
                        <a:rPr sz="800" b="1" spc="-10">
                          <a:solidFill>
                            <a:srgbClr val="231F20"/>
                          </a:solidFill>
                          <a:latin typeface="Arial"/>
                          <a:cs typeface="Arial"/>
                        </a:rPr>
                        <a:t>$1.56</a:t>
                      </a:r>
                      <a:endParaRPr sz="800">
                        <a:latin typeface="Arial"/>
                        <a:cs typeface="Arial"/>
                      </a:endParaRPr>
                    </a:p>
                  </a:txBody>
                  <a:tcPr marL="0" marR="0" marT="72508" marB="0"/>
                </a:tc>
                <a:tc>
                  <a:txBody>
                    <a:bodyPr/>
                    <a:lstStyle/>
                    <a:p>
                      <a:pPr marR="41910" algn="ctr">
                        <a:lnSpc>
                          <a:spcPct val="100000"/>
                        </a:lnSpc>
                        <a:spcBef>
                          <a:spcPts val="500"/>
                        </a:spcBef>
                      </a:pPr>
                      <a:r>
                        <a:rPr sz="800" b="1" spc="40">
                          <a:solidFill>
                            <a:srgbClr val="231F20"/>
                          </a:solidFill>
                          <a:latin typeface="Arial"/>
                          <a:cs typeface="Arial"/>
                        </a:rPr>
                        <a:t>7,077,935</a:t>
                      </a:r>
                      <a:endParaRPr sz="800">
                        <a:latin typeface="Arial"/>
                        <a:cs typeface="Arial"/>
                      </a:endParaRPr>
                    </a:p>
                  </a:txBody>
                  <a:tcPr marL="0" marR="0" marT="72508" marB="0"/>
                </a:tc>
                <a:tc>
                  <a:txBody>
                    <a:bodyPr/>
                    <a:lstStyle/>
                    <a:p>
                      <a:pPr marR="5715" algn="ctr">
                        <a:lnSpc>
                          <a:spcPct val="100000"/>
                        </a:lnSpc>
                        <a:spcBef>
                          <a:spcPts val="500"/>
                        </a:spcBef>
                      </a:pPr>
                      <a:r>
                        <a:rPr sz="800" b="1" spc="-10">
                          <a:solidFill>
                            <a:srgbClr val="231F20"/>
                          </a:solidFill>
                          <a:latin typeface="Arial"/>
                          <a:cs typeface="Arial"/>
                        </a:rPr>
                        <a:t>$10,616,903.13</a:t>
                      </a:r>
                      <a:endParaRPr sz="800">
                        <a:latin typeface="Arial"/>
                        <a:cs typeface="Arial"/>
                      </a:endParaRPr>
                    </a:p>
                  </a:txBody>
                  <a:tcPr marL="0" marR="0" marT="72508" marB="0"/>
                </a:tc>
                <a:tc>
                  <a:txBody>
                    <a:bodyPr/>
                    <a:lstStyle/>
                    <a:p>
                      <a:pPr algn="ctr">
                        <a:lnSpc>
                          <a:spcPct val="100000"/>
                        </a:lnSpc>
                        <a:spcBef>
                          <a:spcPts val="500"/>
                        </a:spcBef>
                      </a:pPr>
                      <a:r>
                        <a:rPr sz="800" b="1" spc="-10">
                          <a:solidFill>
                            <a:srgbClr val="231F20"/>
                          </a:solidFill>
                          <a:latin typeface="Arial"/>
                          <a:cs typeface="Arial"/>
                        </a:rPr>
                        <a:t>5,737,915</a:t>
                      </a:r>
                      <a:endParaRPr sz="800">
                        <a:latin typeface="Arial"/>
                        <a:cs typeface="Arial"/>
                      </a:endParaRPr>
                    </a:p>
                  </a:txBody>
                  <a:tcPr marL="0" marR="0" marT="72508" marB="0"/>
                </a:tc>
                <a:tc>
                  <a:txBody>
                    <a:bodyPr/>
                    <a:lstStyle/>
                    <a:p>
                      <a:pPr marR="132715" algn="r">
                        <a:lnSpc>
                          <a:spcPct val="100000"/>
                        </a:lnSpc>
                        <a:spcBef>
                          <a:spcPts val="500"/>
                        </a:spcBef>
                      </a:pPr>
                      <a:r>
                        <a:rPr sz="800" b="1" spc="-10">
                          <a:solidFill>
                            <a:srgbClr val="231F20"/>
                          </a:solidFill>
                          <a:latin typeface="Arial"/>
                          <a:cs typeface="Arial"/>
                        </a:rPr>
                        <a:t>$1.85</a:t>
                      </a:r>
                      <a:endParaRPr sz="800">
                        <a:latin typeface="Arial"/>
                        <a:cs typeface="Arial"/>
                      </a:endParaRPr>
                    </a:p>
                  </a:txBody>
                  <a:tcPr marL="0" marR="0" marT="72508" marB="0"/>
                </a:tc>
                <a:extLst>
                  <a:ext uri="{0D108BD9-81ED-4DB2-BD59-A6C34878D82A}">
                    <a16:rowId xmlns:a16="http://schemas.microsoft.com/office/drawing/2014/main" val="10000"/>
                  </a:ext>
                </a:extLst>
              </a:tr>
              <a:tr h="298736">
                <a:tc>
                  <a:txBody>
                    <a:bodyPr/>
                    <a:lstStyle/>
                    <a:p>
                      <a:pPr marR="142875" algn="r">
                        <a:lnSpc>
                          <a:spcPct val="100000"/>
                        </a:lnSpc>
                        <a:spcBef>
                          <a:spcPts val="565"/>
                        </a:spcBef>
                      </a:pPr>
                      <a:r>
                        <a:rPr sz="800" b="1" spc="-10">
                          <a:solidFill>
                            <a:srgbClr val="231F20"/>
                          </a:solidFill>
                          <a:latin typeface="Arial"/>
                          <a:cs typeface="Arial"/>
                        </a:rPr>
                        <a:t>Pennsylvania</a:t>
                      </a:r>
                      <a:endParaRPr sz="800">
                        <a:latin typeface="Arial"/>
                        <a:cs typeface="Arial"/>
                      </a:endParaRPr>
                    </a:p>
                  </a:txBody>
                  <a:tcPr marL="0" marR="0" marT="81934" marB="0"/>
                </a:tc>
                <a:tc>
                  <a:txBody>
                    <a:bodyPr/>
                    <a:lstStyle/>
                    <a:p>
                      <a:pPr marL="5080" algn="ctr">
                        <a:lnSpc>
                          <a:spcPct val="100000"/>
                        </a:lnSpc>
                        <a:spcBef>
                          <a:spcPts val="565"/>
                        </a:spcBef>
                      </a:pPr>
                      <a:r>
                        <a:rPr sz="800" b="1" spc="75">
                          <a:solidFill>
                            <a:srgbClr val="231F20"/>
                          </a:solidFill>
                          <a:latin typeface="Arial"/>
                          <a:cs typeface="Arial"/>
                        </a:rPr>
                        <a:t>$0.06</a:t>
                      </a:r>
                      <a:endParaRPr sz="800">
                        <a:latin typeface="Arial"/>
                        <a:cs typeface="Arial"/>
                      </a:endParaRPr>
                    </a:p>
                  </a:txBody>
                  <a:tcPr marL="0" marR="0" marT="81934" marB="0"/>
                </a:tc>
                <a:tc>
                  <a:txBody>
                    <a:bodyPr/>
                    <a:lstStyle/>
                    <a:p>
                      <a:pPr algn="ctr">
                        <a:lnSpc>
                          <a:spcPct val="100000"/>
                        </a:lnSpc>
                        <a:spcBef>
                          <a:spcPts val="565"/>
                        </a:spcBef>
                      </a:pPr>
                      <a:r>
                        <a:rPr sz="800" b="1" spc="70">
                          <a:solidFill>
                            <a:srgbClr val="231F20"/>
                          </a:solidFill>
                          <a:latin typeface="Arial"/>
                          <a:cs typeface="Arial"/>
                        </a:rPr>
                        <a:t>$0.06</a:t>
                      </a:r>
                      <a:endParaRPr sz="800">
                        <a:latin typeface="Arial"/>
                        <a:cs typeface="Arial"/>
                      </a:endParaRPr>
                    </a:p>
                  </a:txBody>
                  <a:tcPr marL="0" marR="0" marT="81934" marB="0"/>
                </a:tc>
                <a:tc>
                  <a:txBody>
                    <a:bodyPr/>
                    <a:lstStyle/>
                    <a:p>
                      <a:pPr marL="6350" algn="ctr">
                        <a:lnSpc>
                          <a:spcPct val="100000"/>
                        </a:lnSpc>
                        <a:spcBef>
                          <a:spcPts val="565"/>
                        </a:spcBef>
                      </a:pPr>
                      <a:r>
                        <a:rPr sz="800" b="1" spc="40">
                          <a:solidFill>
                            <a:srgbClr val="231F20"/>
                          </a:solidFill>
                          <a:latin typeface="Arial"/>
                          <a:cs typeface="Arial"/>
                        </a:rPr>
                        <a:t>$0.72</a:t>
                      </a:r>
                      <a:endParaRPr sz="800">
                        <a:latin typeface="Arial"/>
                        <a:cs typeface="Arial"/>
                      </a:endParaRPr>
                    </a:p>
                  </a:txBody>
                  <a:tcPr marL="0" marR="0" marT="81934" marB="0"/>
                </a:tc>
                <a:tc>
                  <a:txBody>
                    <a:bodyPr/>
                    <a:lstStyle/>
                    <a:p>
                      <a:pPr marR="42545" algn="ctr">
                        <a:lnSpc>
                          <a:spcPct val="100000"/>
                        </a:lnSpc>
                        <a:spcBef>
                          <a:spcPts val="565"/>
                        </a:spcBef>
                      </a:pPr>
                      <a:r>
                        <a:rPr sz="800" b="1" spc="-10">
                          <a:solidFill>
                            <a:srgbClr val="231F20"/>
                          </a:solidFill>
                          <a:latin typeface="Arial"/>
                          <a:cs typeface="Arial"/>
                        </a:rPr>
                        <a:t>16,275,063</a:t>
                      </a:r>
                      <a:endParaRPr sz="800">
                        <a:latin typeface="Arial"/>
                        <a:cs typeface="Arial"/>
                      </a:endParaRPr>
                    </a:p>
                  </a:txBody>
                  <a:tcPr marL="0" marR="0" marT="81934" marB="0"/>
                </a:tc>
                <a:tc>
                  <a:txBody>
                    <a:bodyPr/>
                    <a:lstStyle/>
                    <a:p>
                      <a:pPr marL="5080" algn="ctr">
                        <a:lnSpc>
                          <a:spcPct val="100000"/>
                        </a:lnSpc>
                        <a:spcBef>
                          <a:spcPts val="565"/>
                        </a:spcBef>
                      </a:pPr>
                      <a:r>
                        <a:rPr sz="800" b="1" spc="65">
                          <a:solidFill>
                            <a:srgbClr val="231F20"/>
                          </a:solidFill>
                          <a:latin typeface="Arial"/>
                          <a:cs typeface="Arial"/>
                        </a:rPr>
                        <a:t>$</a:t>
                      </a:r>
                      <a:r>
                        <a:rPr sz="800" b="1" spc="-60">
                          <a:solidFill>
                            <a:srgbClr val="231F20"/>
                          </a:solidFill>
                          <a:latin typeface="Arial"/>
                          <a:cs typeface="Arial"/>
                        </a:rPr>
                        <a:t> </a:t>
                      </a:r>
                      <a:r>
                        <a:rPr sz="800" b="1" spc="-10">
                          <a:solidFill>
                            <a:srgbClr val="231F20"/>
                          </a:solidFill>
                          <a:latin typeface="Arial"/>
                          <a:cs typeface="Arial"/>
                        </a:rPr>
                        <a:t>11,718,045.05</a:t>
                      </a:r>
                      <a:endParaRPr sz="800">
                        <a:latin typeface="Arial"/>
                        <a:cs typeface="Arial"/>
                      </a:endParaRPr>
                    </a:p>
                  </a:txBody>
                  <a:tcPr marL="0" marR="0" marT="81934" marB="0"/>
                </a:tc>
                <a:tc>
                  <a:txBody>
                    <a:bodyPr/>
                    <a:lstStyle/>
                    <a:p>
                      <a:pPr marR="635" algn="ctr">
                        <a:lnSpc>
                          <a:spcPct val="100000"/>
                        </a:lnSpc>
                        <a:spcBef>
                          <a:spcPts val="565"/>
                        </a:spcBef>
                      </a:pPr>
                      <a:r>
                        <a:rPr sz="800" b="1" spc="-10">
                          <a:solidFill>
                            <a:srgbClr val="231F20"/>
                          </a:solidFill>
                          <a:latin typeface="Arial"/>
                          <a:cs typeface="Arial"/>
                        </a:rPr>
                        <a:t>12,961,683</a:t>
                      </a:r>
                      <a:endParaRPr sz="800">
                        <a:latin typeface="Arial"/>
                        <a:cs typeface="Arial"/>
                      </a:endParaRPr>
                    </a:p>
                  </a:txBody>
                  <a:tcPr marL="0" marR="0" marT="81934" marB="0"/>
                </a:tc>
                <a:tc>
                  <a:txBody>
                    <a:bodyPr/>
                    <a:lstStyle/>
                    <a:p>
                      <a:pPr marR="132080" algn="r">
                        <a:lnSpc>
                          <a:spcPct val="100000"/>
                        </a:lnSpc>
                        <a:spcBef>
                          <a:spcPts val="565"/>
                        </a:spcBef>
                      </a:pPr>
                      <a:r>
                        <a:rPr sz="800" b="1" spc="-10">
                          <a:solidFill>
                            <a:srgbClr val="231F20"/>
                          </a:solidFill>
                          <a:latin typeface="Arial"/>
                          <a:cs typeface="Arial"/>
                        </a:rPr>
                        <a:t>$1.26</a:t>
                      </a:r>
                      <a:endParaRPr sz="800">
                        <a:latin typeface="Arial"/>
                        <a:cs typeface="Arial"/>
                      </a:endParaRPr>
                    </a:p>
                  </a:txBody>
                  <a:tcPr marL="0" marR="0" marT="81934" marB="0"/>
                </a:tc>
                <a:extLst>
                  <a:ext uri="{0D108BD9-81ED-4DB2-BD59-A6C34878D82A}">
                    <a16:rowId xmlns:a16="http://schemas.microsoft.com/office/drawing/2014/main" val="10001"/>
                  </a:ext>
                </a:extLst>
              </a:tr>
              <a:tr h="295110">
                <a:tc>
                  <a:txBody>
                    <a:bodyPr/>
                    <a:lstStyle/>
                    <a:p>
                      <a:pPr marL="111760">
                        <a:lnSpc>
                          <a:spcPct val="100000"/>
                        </a:lnSpc>
                        <a:spcBef>
                          <a:spcPts val="555"/>
                        </a:spcBef>
                      </a:pPr>
                      <a:r>
                        <a:rPr sz="800" b="1" spc="-10">
                          <a:solidFill>
                            <a:srgbClr val="231F20"/>
                          </a:solidFill>
                          <a:latin typeface="Arial"/>
                          <a:cs typeface="Arial"/>
                        </a:rPr>
                        <a:t>California</a:t>
                      </a:r>
                      <a:endParaRPr sz="800">
                        <a:latin typeface="Arial"/>
                        <a:cs typeface="Arial"/>
                      </a:endParaRPr>
                    </a:p>
                  </a:txBody>
                  <a:tcPr marL="0" marR="0" marT="80485" marB="0"/>
                </a:tc>
                <a:tc>
                  <a:txBody>
                    <a:bodyPr/>
                    <a:lstStyle/>
                    <a:p>
                      <a:pPr marL="5715" algn="ctr">
                        <a:lnSpc>
                          <a:spcPct val="100000"/>
                        </a:lnSpc>
                        <a:spcBef>
                          <a:spcPts val="555"/>
                        </a:spcBef>
                      </a:pPr>
                      <a:r>
                        <a:rPr sz="800" b="1" spc="70">
                          <a:solidFill>
                            <a:srgbClr val="231F20"/>
                          </a:solidFill>
                          <a:latin typeface="Arial"/>
                          <a:cs typeface="Arial"/>
                        </a:rPr>
                        <a:t>$0.08-</a:t>
                      </a:r>
                      <a:r>
                        <a:rPr sz="800" b="1" spc="55">
                          <a:solidFill>
                            <a:srgbClr val="231F20"/>
                          </a:solidFill>
                          <a:latin typeface="Arial"/>
                          <a:cs typeface="Arial"/>
                        </a:rPr>
                        <a:t>0.30</a:t>
                      </a:r>
                      <a:endParaRPr sz="800">
                        <a:latin typeface="Arial"/>
                        <a:cs typeface="Arial"/>
                      </a:endParaRPr>
                    </a:p>
                  </a:txBody>
                  <a:tcPr marL="0" marR="0" marT="80485" marB="0"/>
                </a:tc>
                <a:tc>
                  <a:txBody>
                    <a:bodyPr/>
                    <a:lstStyle/>
                    <a:p>
                      <a:pPr algn="ctr">
                        <a:lnSpc>
                          <a:spcPct val="100000"/>
                        </a:lnSpc>
                        <a:spcBef>
                          <a:spcPts val="555"/>
                        </a:spcBef>
                      </a:pPr>
                      <a:r>
                        <a:rPr sz="800" b="1" spc="-10">
                          <a:solidFill>
                            <a:srgbClr val="231F20"/>
                          </a:solidFill>
                          <a:latin typeface="Arial"/>
                          <a:cs typeface="Arial"/>
                        </a:rPr>
                        <a:t>$0.19</a:t>
                      </a:r>
                      <a:endParaRPr sz="800">
                        <a:latin typeface="Arial"/>
                        <a:cs typeface="Arial"/>
                      </a:endParaRPr>
                    </a:p>
                  </a:txBody>
                  <a:tcPr marL="0" marR="0" marT="80485" marB="0"/>
                </a:tc>
                <a:tc>
                  <a:txBody>
                    <a:bodyPr/>
                    <a:lstStyle/>
                    <a:p>
                      <a:pPr marL="6985" algn="ctr">
                        <a:lnSpc>
                          <a:spcPct val="100000"/>
                        </a:lnSpc>
                        <a:spcBef>
                          <a:spcPts val="555"/>
                        </a:spcBef>
                      </a:pPr>
                      <a:r>
                        <a:rPr sz="800" b="1" spc="70">
                          <a:solidFill>
                            <a:srgbClr val="231F20"/>
                          </a:solidFill>
                          <a:latin typeface="Arial"/>
                          <a:cs typeface="Arial"/>
                        </a:rPr>
                        <a:t>$0.96-</a:t>
                      </a:r>
                      <a:r>
                        <a:rPr sz="800" b="1" spc="50">
                          <a:solidFill>
                            <a:srgbClr val="231F20"/>
                          </a:solidFill>
                          <a:latin typeface="Arial"/>
                          <a:cs typeface="Arial"/>
                        </a:rPr>
                        <a:t>3.60</a:t>
                      </a:r>
                      <a:endParaRPr sz="800">
                        <a:latin typeface="Arial"/>
                        <a:cs typeface="Arial"/>
                      </a:endParaRPr>
                    </a:p>
                  </a:txBody>
                  <a:tcPr marL="0" marR="0" marT="80485" marB="0"/>
                </a:tc>
                <a:tc>
                  <a:txBody>
                    <a:bodyPr/>
                    <a:lstStyle/>
                    <a:p>
                      <a:pPr marR="42545" algn="ctr">
                        <a:lnSpc>
                          <a:spcPct val="100000"/>
                        </a:lnSpc>
                        <a:spcBef>
                          <a:spcPts val="555"/>
                        </a:spcBef>
                      </a:pPr>
                      <a:r>
                        <a:rPr sz="800" b="1" spc="60">
                          <a:solidFill>
                            <a:srgbClr val="231F20"/>
                          </a:solidFill>
                          <a:latin typeface="Arial"/>
                          <a:cs typeface="Arial"/>
                        </a:rPr>
                        <a:t>49,853,056</a:t>
                      </a:r>
                      <a:endParaRPr sz="800">
                        <a:latin typeface="Arial"/>
                        <a:cs typeface="Arial"/>
                      </a:endParaRPr>
                    </a:p>
                  </a:txBody>
                  <a:tcPr marL="0" marR="0" marT="80485" marB="0"/>
                </a:tc>
                <a:tc>
                  <a:txBody>
                    <a:bodyPr/>
                    <a:lstStyle/>
                    <a:p>
                      <a:pPr marR="5715" algn="ctr">
                        <a:lnSpc>
                          <a:spcPct val="100000"/>
                        </a:lnSpc>
                        <a:spcBef>
                          <a:spcPts val="555"/>
                        </a:spcBef>
                      </a:pPr>
                      <a:r>
                        <a:rPr sz="800" b="1" spc="-10">
                          <a:solidFill>
                            <a:srgbClr val="231F20"/>
                          </a:solidFill>
                          <a:latin typeface="Arial"/>
                          <a:cs typeface="Arial"/>
                        </a:rPr>
                        <a:t>$113,664,966.67</a:t>
                      </a:r>
                      <a:endParaRPr sz="800">
                        <a:latin typeface="Arial"/>
                        <a:cs typeface="Arial"/>
                      </a:endParaRPr>
                    </a:p>
                  </a:txBody>
                  <a:tcPr marL="0" marR="0" marT="80485" marB="0"/>
                </a:tc>
                <a:tc>
                  <a:txBody>
                    <a:bodyPr/>
                    <a:lstStyle/>
                    <a:p>
                      <a:pPr algn="ctr">
                        <a:lnSpc>
                          <a:spcPct val="100000"/>
                        </a:lnSpc>
                        <a:spcBef>
                          <a:spcPts val="555"/>
                        </a:spcBef>
                      </a:pPr>
                      <a:r>
                        <a:rPr sz="800" b="1" spc="40">
                          <a:solidFill>
                            <a:srgbClr val="231F20"/>
                          </a:solidFill>
                          <a:latin typeface="Arial"/>
                          <a:cs typeface="Arial"/>
                        </a:rPr>
                        <a:t>38,965,193</a:t>
                      </a:r>
                      <a:endParaRPr sz="800">
                        <a:latin typeface="Arial"/>
                        <a:cs typeface="Arial"/>
                      </a:endParaRPr>
                    </a:p>
                  </a:txBody>
                  <a:tcPr marL="0" marR="0" marT="80485" marB="0"/>
                </a:tc>
                <a:tc>
                  <a:txBody>
                    <a:bodyPr/>
                    <a:lstStyle/>
                    <a:p>
                      <a:pPr marR="132715" algn="r">
                        <a:lnSpc>
                          <a:spcPct val="100000"/>
                        </a:lnSpc>
                        <a:spcBef>
                          <a:spcPts val="555"/>
                        </a:spcBef>
                      </a:pPr>
                      <a:r>
                        <a:rPr sz="800" b="1" spc="-10">
                          <a:solidFill>
                            <a:srgbClr val="231F20"/>
                          </a:solidFill>
                          <a:latin typeface="Arial"/>
                          <a:cs typeface="Arial"/>
                        </a:rPr>
                        <a:t>$1.28</a:t>
                      </a:r>
                      <a:endParaRPr sz="800">
                        <a:latin typeface="Arial"/>
                        <a:cs typeface="Arial"/>
                      </a:endParaRPr>
                    </a:p>
                  </a:txBody>
                  <a:tcPr marL="0" marR="0" marT="80485" marB="0"/>
                </a:tc>
                <a:extLst>
                  <a:ext uri="{0D108BD9-81ED-4DB2-BD59-A6C34878D82A}">
                    <a16:rowId xmlns:a16="http://schemas.microsoft.com/office/drawing/2014/main" val="10002"/>
                  </a:ext>
                </a:extLst>
              </a:tr>
              <a:tr h="295834">
                <a:tc>
                  <a:txBody>
                    <a:bodyPr/>
                    <a:lstStyle/>
                    <a:p>
                      <a:pPr marL="155575">
                        <a:lnSpc>
                          <a:spcPct val="100000"/>
                        </a:lnSpc>
                        <a:spcBef>
                          <a:spcPts val="540"/>
                        </a:spcBef>
                      </a:pPr>
                      <a:r>
                        <a:rPr sz="800" b="1" spc="-10">
                          <a:solidFill>
                            <a:srgbClr val="231F20"/>
                          </a:solidFill>
                          <a:latin typeface="Arial"/>
                          <a:cs typeface="Arial"/>
                        </a:rPr>
                        <a:t>Virginia</a:t>
                      </a:r>
                      <a:endParaRPr sz="800">
                        <a:latin typeface="Arial"/>
                        <a:cs typeface="Arial"/>
                      </a:endParaRPr>
                    </a:p>
                  </a:txBody>
                  <a:tcPr marL="0" marR="0" marT="78310" marB="0"/>
                </a:tc>
                <a:tc>
                  <a:txBody>
                    <a:bodyPr/>
                    <a:lstStyle/>
                    <a:p>
                      <a:pPr marL="5080" algn="ctr">
                        <a:lnSpc>
                          <a:spcPct val="100000"/>
                        </a:lnSpc>
                        <a:spcBef>
                          <a:spcPts val="540"/>
                        </a:spcBef>
                      </a:pPr>
                      <a:r>
                        <a:rPr sz="800" b="1" spc="-10">
                          <a:solidFill>
                            <a:srgbClr val="231F20"/>
                          </a:solidFill>
                          <a:latin typeface="Arial"/>
                          <a:cs typeface="Arial"/>
                        </a:rPr>
                        <a:t>$0.12</a:t>
                      </a:r>
                      <a:endParaRPr sz="800">
                        <a:latin typeface="Arial"/>
                        <a:cs typeface="Arial"/>
                      </a:endParaRPr>
                    </a:p>
                  </a:txBody>
                  <a:tcPr marL="0" marR="0" marT="78310" marB="0"/>
                </a:tc>
                <a:tc>
                  <a:txBody>
                    <a:bodyPr/>
                    <a:lstStyle/>
                    <a:p>
                      <a:pPr algn="ctr">
                        <a:lnSpc>
                          <a:spcPct val="100000"/>
                        </a:lnSpc>
                        <a:spcBef>
                          <a:spcPts val="540"/>
                        </a:spcBef>
                      </a:pPr>
                      <a:r>
                        <a:rPr sz="800" b="1" spc="-10">
                          <a:solidFill>
                            <a:srgbClr val="231F20"/>
                          </a:solidFill>
                          <a:latin typeface="Arial"/>
                          <a:cs typeface="Arial"/>
                        </a:rPr>
                        <a:t>$0.12</a:t>
                      </a:r>
                      <a:endParaRPr sz="800">
                        <a:latin typeface="Arial"/>
                        <a:cs typeface="Arial"/>
                      </a:endParaRPr>
                    </a:p>
                  </a:txBody>
                  <a:tcPr marL="0" marR="0" marT="78310" marB="0"/>
                </a:tc>
                <a:tc>
                  <a:txBody>
                    <a:bodyPr/>
                    <a:lstStyle/>
                    <a:p>
                      <a:pPr marL="6985" algn="ctr">
                        <a:lnSpc>
                          <a:spcPct val="100000"/>
                        </a:lnSpc>
                        <a:spcBef>
                          <a:spcPts val="540"/>
                        </a:spcBef>
                      </a:pPr>
                      <a:r>
                        <a:rPr sz="800" b="1" spc="-10">
                          <a:solidFill>
                            <a:srgbClr val="231F20"/>
                          </a:solidFill>
                          <a:latin typeface="Arial"/>
                          <a:cs typeface="Arial"/>
                        </a:rPr>
                        <a:t>$1.44</a:t>
                      </a:r>
                      <a:endParaRPr sz="800">
                        <a:latin typeface="Arial"/>
                        <a:cs typeface="Arial"/>
                      </a:endParaRPr>
                    </a:p>
                  </a:txBody>
                  <a:tcPr marL="0" marR="0" marT="78310" marB="0"/>
                </a:tc>
                <a:tc>
                  <a:txBody>
                    <a:bodyPr/>
                    <a:lstStyle/>
                    <a:p>
                      <a:pPr marR="42545" algn="ctr">
                        <a:lnSpc>
                          <a:spcPct val="100000"/>
                        </a:lnSpc>
                        <a:spcBef>
                          <a:spcPts val="540"/>
                        </a:spcBef>
                      </a:pPr>
                      <a:r>
                        <a:rPr sz="800" b="1" spc="-10">
                          <a:solidFill>
                            <a:srgbClr val="231F20"/>
                          </a:solidFill>
                          <a:latin typeface="Arial"/>
                          <a:cs typeface="Arial"/>
                        </a:rPr>
                        <a:t>9,339,115</a:t>
                      </a:r>
                      <a:endParaRPr sz="800">
                        <a:latin typeface="Arial"/>
                        <a:cs typeface="Arial"/>
                      </a:endParaRPr>
                    </a:p>
                  </a:txBody>
                  <a:tcPr marL="0" marR="0" marT="78310" marB="0"/>
                </a:tc>
                <a:tc>
                  <a:txBody>
                    <a:bodyPr/>
                    <a:lstStyle/>
                    <a:p>
                      <a:pPr marR="6350" algn="ctr">
                        <a:lnSpc>
                          <a:spcPct val="100000"/>
                        </a:lnSpc>
                        <a:spcBef>
                          <a:spcPts val="540"/>
                        </a:spcBef>
                      </a:pPr>
                      <a:r>
                        <a:rPr sz="800" b="1" spc="-10">
                          <a:solidFill>
                            <a:srgbClr val="231F20"/>
                          </a:solidFill>
                          <a:latin typeface="Arial"/>
                          <a:cs typeface="Arial"/>
                        </a:rPr>
                        <a:t>$13,448,325.61</a:t>
                      </a:r>
                      <a:endParaRPr sz="800">
                        <a:latin typeface="Arial"/>
                        <a:cs typeface="Arial"/>
                      </a:endParaRPr>
                    </a:p>
                  </a:txBody>
                  <a:tcPr marL="0" marR="0" marT="78310" marB="0"/>
                </a:tc>
                <a:tc>
                  <a:txBody>
                    <a:bodyPr/>
                    <a:lstStyle/>
                    <a:p>
                      <a:pPr algn="ctr">
                        <a:lnSpc>
                          <a:spcPct val="100000"/>
                        </a:lnSpc>
                        <a:spcBef>
                          <a:spcPts val="540"/>
                        </a:spcBef>
                      </a:pPr>
                      <a:r>
                        <a:rPr sz="800" b="1" spc="-10">
                          <a:solidFill>
                            <a:srgbClr val="231F20"/>
                          </a:solidFill>
                          <a:latin typeface="Arial"/>
                          <a:cs typeface="Arial"/>
                        </a:rPr>
                        <a:t>8,715,698</a:t>
                      </a:r>
                      <a:endParaRPr sz="800">
                        <a:latin typeface="Arial"/>
                        <a:cs typeface="Arial"/>
                      </a:endParaRPr>
                    </a:p>
                  </a:txBody>
                  <a:tcPr marL="0" marR="0" marT="78310" marB="0"/>
                </a:tc>
                <a:tc>
                  <a:txBody>
                    <a:bodyPr/>
                    <a:lstStyle/>
                    <a:p>
                      <a:pPr marR="130810" algn="r">
                        <a:lnSpc>
                          <a:spcPct val="100000"/>
                        </a:lnSpc>
                        <a:spcBef>
                          <a:spcPts val="540"/>
                        </a:spcBef>
                      </a:pPr>
                      <a:r>
                        <a:rPr sz="800" b="1" spc="-10">
                          <a:solidFill>
                            <a:srgbClr val="231F20"/>
                          </a:solidFill>
                          <a:latin typeface="Arial"/>
                          <a:cs typeface="Arial"/>
                        </a:rPr>
                        <a:t>$1.54</a:t>
                      </a:r>
                      <a:endParaRPr sz="800">
                        <a:latin typeface="Arial"/>
                        <a:cs typeface="Arial"/>
                      </a:endParaRPr>
                    </a:p>
                  </a:txBody>
                  <a:tcPr marL="0" marR="0" marT="78310" marB="0"/>
                </a:tc>
                <a:extLst>
                  <a:ext uri="{0D108BD9-81ED-4DB2-BD59-A6C34878D82A}">
                    <a16:rowId xmlns:a16="http://schemas.microsoft.com/office/drawing/2014/main" val="10003"/>
                  </a:ext>
                </a:extLst>
              </a:tr>
              <a:tr h="298736">
                <a:tc>
                  <a:txBody>
                    <a:bodyPr/>
                    <a:lstStyle/>
                    <a:p>
                      <a:pPr marR="164465" algn="r">
                        <a:lnSpc>
                          <a:spcPct val="100000"/>
                        </a:lnSpc>
                        <a:spcBef>
                          <a:spcPts val="555"/>
                        </a:spcBef>
                      </a:pPr>
                      <a:r>
                        <a:rPr sz="800" b="1" spc="-10">
                          <a:solidFill>
                            <a:srgbClr val="231F20"/>
                          </a:solidFill>
                          <a:latin typeface="Arial"/>
                          <a:cs typeface="Arial"/>
                        </a:rPr>
                        <a:t>Washington</a:t>
                      </a:r>
                      <a:endParaRPr sz="800">
                        <a:latin typeface="Arial"/>
                        <a:cs typeface="Arial"/>
                      </a:endParaRPr>
                    </a:p>
                  </a:txBody>
                  <a:tcPr marL="0" marR="0" marT="80485" marB="0"/>
                </a:tc>
                <a:tc>
                  <a:txBody>
                    <a:bodyPr/>
                    <a:lstStyle/>
                    <a:p>
                      <a:pPr marL="6350" algn="ctr">
                        <a:lnSpc>
                          <a:spcPct val="100000"/>
                        </a:lnSpc>
                        <a:spcBef>
                          <a:spcPts val="555"/>
                        </a:spcBef>
                      </a:pPr>
                      <a:r>
                        <a:rPr sz="800" b="1" spc="55">
                          <a:solidFill>
                            <a:srgbClr val="231F20"/>
                          </a:solidFill>
                          <a:latin typeface="Arial"/>
                          <a:cs typeface="Arial"/>
                        </a:rPr>
                        <a:t>$0.24</a:t>
                      </a:r>
                      <a:endParaRPr sz="800">
                        <a:latin typeface="Arial"/>
                        <a:cs typeface="Arial"/>
                      </a:endParaRPr>
                    </a:p>
                  </a:txBody>
                  <a:tcPr marL="0" marR="0" marT="80485" marB="0"/>
                </a:tc>
                <a:tc>
                  <a:txBody>
                    <a:bodyPr/>
                    <a:lstStyle/>
                    <a:p>
                      <a:pPr marL="1270" algn="ctr">
                        <a:lnSpc>
                          <a:spcPct val="100000"/>
                        </a:lnSpc>
                        <a:spcBef>
                          <a:spcPts val="555"/>
                        </a:spcBef>
                      </a:pPr>
                      <a:r>
                        <a:rPr sz="800" b="1" spc="55">
                          <a:solidFill>
                            <a:srgbClr val="231F20"/>
                          </a:solidFill>
                          <a:latin typeface="Arial"/>
                          <a:cs typeface="Arial"/>
                        </a:rPr>
                        <a:t>$0.24</a:t>
                      </a:r>
                      <a:endParaRPr sz="800">
                        <a:latin typeface="Arial"/>
                        <a:cs typeface="Arial"/>
                      </a:endParaRPr>
                    </a:p>
                  </a:txBody>
                  <a:tcPr marL="0" marR="0" marT="80485" marB="0"/>
                </a:tc>
                <a:tc>
                  <a:txBody>
                    <a:bodyPr/>
                    <a:lstStyle/>
                    <a:p>
                      <a:pPr marL="5715" algn="ctr">
                        <a:lnSpc>
                          <a:spcPct val="100000"/>
                        </a:lnSpc>
                        <a:spcBef>
                          <a:spcPts val="555"/>
                        </a:spcBef>
                      </a:pPr>
                      <a:r>
                        <a:rPr sz="800" b="1" spc="40">
                          <a:solidFill>
                            <a:srgbClr val="231F20"/>
                          </a:solidFill>
                          <a:latin typeface="Arial"/>
                          <a:cs typeface="Arial"/>
                        </a:rPr>
                        <a:t>$2.88</a:t>
                      </a:r>
                      <a:endParaRPr sz="800">
                        <a:latin typeface="Arial"/>
                        <a:cs typeface="Arial"/>
                      </a:endParaRPr>
                    </a:p>
                  </a:txBody>
                  <a:tcPr marL="0" marR="0" marT="80485" marB="0"/>
                </a:tc>
                <a:tc>
                  <a:txBody>
                    <a:bodyPr/>
                    <a:lstStyle/>
                    <a:p>
                      <a:pPr marR="41910" algn="ctr">
                        <a:lnSpc>
                          <a:spcPct val="100000"/>
                        </a:lnSpc>
                        <a:spcBef>
                          <a:spcPts val="555"/>
                        </a:spcBef>
                      </a:pPr>
                      <a:r>
                        <a:rPr sz="800" b="1" spc="-10">
                          <a:solidFill>
                            <a:srgbClr val="231F20"/>
                          </a:solidFill>
                          <a:latin typeface="Arial"/>
                          <a:cs typeface="Arial"/>
                        </a:rPr>
                        <a:t>9,361,812</a:t>
                      </a:r>
                      <a:endParaRPr sz="800">
                        <a:latin typeface="Arial"/>
                        <a:cs typeface="Arial"/>
                      </a:endParaRPr>
                    </a:p>
                  </a:txBody>
                  <a:tcPr marL="0" marR="0" marT="80485" marB="0"/>
                </a:tc>
                <a:tc>
                  <a:txBody>
                    <a:bodyPr/>
                    <a:lstStyle/>
                    <a:p>
                      <a:pPr marR="5080" algn="ctr">
                        <a:lnSpc>
                          <a:spcPct val="100000"/>
                        </a:lnSpc>
                        <a:spcBef>
                          <a:spcPts val="555"/>
                        </a:spcBef>
                      </a:pPr>
                      <a:r>
                        <a:rPr sz="800" b="1" spc="35">
                          <a:solidFill>
                            <a:srgbClr val="231F20"/>
                          </a:solidFill>
                          <a:latin typeface="Arial"/>
                          <a:cs typeface="Arial"/>
                        </a:rPr>
                        <a:t>$26,962,019.18</a:t>
                      </a:r>
                      <a:endParaRPr sz="800">
                        <a:latin typeface="Arial"/>
                        <a:cs typeface="Arial"/>
                      </a:endParaRPr>
                    </a:p>
                  </a:txBody>
                  <a:tcPr marL="0" marR="0" marT="80485" marB="0"/>
                </a:tc>
                <a:tc>
                  <a:txBody>
                    <a:bodyPr/>
                    <a:lstStyle/>
                    <a:p>
                      <a:pPr algn="ctr">
                        <a:lnSpc>
                          <a:spcPct val="100000"/>
                        </a:lnSpc>
                        <a:spcBef>
                          <a:spcPts val="555"/>
                        </a:spcBef>
                      </a:pPr>
                      <a:r>
                        <a:rPr sz="800" b="1" spc="-10">
                          <a:solidFill>
                            <a:srgbClr val="231F20"/>
                          </a:solidFill>
                          <a:latin typeface="Arial"/>
                          <a:cs typeface="Arial"/>
                        </a:rPr>
                        <a:t>7,812,880</a:t>
                      </a:r>
                      <a:endParaRPr sz="800">
                        <a:latin typeface="Arial"/>
                        <a:cs typeface="Arial"/>
                      </a:endParaRPr>
                    </a:p>
                  </a:txBody>
                  <a:tcPr marL="0" marR="0" marT="80485" marB="0"/>
                </a:tc>
                <a:tc>
                  <a:txBody>
                    <a:bodyPr/>
                    <a:lstStyle/>
                    <a:p>
                      <a:pPr marR="121920" algn="r">
                        <a:lnSpc>
                          <a:spcPct val="100000"/>
                        </a:lnSpc>
                        <a:spcBef>
                          <a:spcPts val="555"/>
                        </a:spcBef>
                      </a:pPr>
                      <a:r>
                        <a:rPr sz="800" b="1" spc="45">
                          <a:solidFill>
                            <a:srgbClr val="231F20"/>
                          </a:solidFill>
                          <a:latin typeface="Arial"/>
                          <a:cs typeface="Arial"/>
                        </a:rPr>
                        <a:t>$3.45</a:t>
                      </a:r>
                      <a:endParaRPr sz="800">
                        <a:latin typeface="Arial"/>
                        <a:cs typeface="Arial"/>
                      </a:endParaRPr>
                    </a:p>
                  </a:txBody>
                  <a:tcPr marL="0" marR="0" marT="80485" marB="0"/>
                </a:tc>
                <a:extLst>
                  <a:ext uri="{0D108BD9-81ED-4DB2-BD59-A6C34878D82A}">
                    <a16:rowId xmlns:a16="http://schemas.microsoft.com/office/drawing/2014/main" val="10004"/>
                  </a:ext>
                </a:extLst>
              </a:tr>
              <a:tr h="298736">
                <a:tc>
                  <a:txBody>
                    <a:bodyPr/>
                    <a:lstStyle/>
                    <a:p>
                      <a:pPr marL="118110">
                        <a:lnSpc>
                          <a:spcPct val="100000"/>
                        </a:lnSpc>
                        <a:spcBef>
                          <a:spcPts val="560"/>
                        </a:spcBef>
                      </a:pPr>
                      <a:r>
                        <a:rPr sz="800" b="1" spc="-10">
                          <a:solidFill>
                            <a:srgbClr val="231F20"/>
                          </a:solidFill>
                          <a:latin typeface="Arial"/>
                          <a:cs typeface="Arial"/>
                        </a:rPr>
                        <a:t>Delaware</a:t>
                      </a:r>
                      <a:endParaRPr sz="800">
                        <a:latin typeface="Arial"/>
                        <a:cs typeface="Arial"/>
                      </a:endParaRPr>
                    </a:p>
                  </a:txBody>
                  <a:tcPr marL="0" marR="0" marT="81210" marB="0"/>
                </a:tc>
                <a:tc>
                  <a:txBody>
                    <a:bodyPr/>
                    <a:lstStyle/>
                    <a:p>
                      <a:pPr marL="5080" algn="ctr">
                        <a:lnSpc>
                          <a:spcPct val="100000"/>
                        </a:lnSpc>
                        <a:spcBef>
                          <a:spcPts val="560"/>
                        </a:spcBef>
                      </a:pPr>
                      <a:r>
                        <a:rPr sz="800" b="1" spc="75">
                          <a:solidFill>
                            <a:srgbClr val="231F20"/>
                          </a:solidFill>
                          <a:latin typeface="Arial"/>
                          <a:cs typeface="Arial"/>
                        </a:rPr>
                        <a:t>$0.60</a:t>
                      </a:r>
                      <a:endParaRPr sz="800">
                        <a:latin typeface="Arial"/>
                        <a:cs typeface="Arial"/>
                      </a:endParaRPr>
                    </a:p>
                  </a:txBody>
                  <a:tcPr marL="0" marR="0" marT="81210" marB="0"/>
                </a:tc>
                <a:tc>
                  <a:txBody>
                    <a:bodyPr/>
                    <a:lstStyle/>
                    <a:p>
                      <a:pPr algn="ctr">
                        <a:lnSpc>
                          <a:spcPct val="100000"/>
                        </a:lnSpc>
                        <a:spcBef>
                          <a:spcPts val="560"/>
                        </a:spcBef>
                      </a:pPr>
                      <a:r>
                        <a:rPr sz="800" b="1" spc="70">
                          <a:solidFill>
                            <a:srgbClr val="231F20"/>
                          </a:solidFill>
                          <a:latin typeface="Arial"/>
                          <a:cs typeface="Arial"/>
                        </a:rPr>
                        <a:t>$0.60</a:t>
                      </a:r>
                      <a:endParaRPr sz="800">
                        <a:latin typeface="Arial"/>
                        <a:cs typeface="Arial"/>
                      </a:endParaRPr>
                    </a:p>
                  </a:txBody>
                  <a:tcPr marL="0" marR="0" marT="81210" marB="0"/>
                </a:tc>
                <a:tc>
                  <a:txBody>
                    <a:bodyPr/>
                    <a:lstStyle/>
                    <a:p>
                      <a:pPr marL="5715" algn="ctr">
                        <a:lnSpc>
                          <a:spcPct val="100000"/>
                        </a:lnSpc>
                        <a:spcBef>
                          <a:spcPts val="560"/>
                        </a:spcBef>
                      </a:pPr>
                      <a:r>
                        <a:rPr sz="800" b="1" spc="45">
                          <a:solidFill>
                            <a:srgbClr val="231F20"/>
                          </a:solidFill>
                          <a:latin typeface="Arial"/>
                          <a:cs typeface="Arial"/>
                        </a:rPr>
                        <a:t>$7.20</a:t>
                      </a:r>
                      <a:endParaRPr sz="800">
                        <a:latin typeface="Arial"/>
                        <a:cs typeface="Arial"/>
                      </a:endParaRPr>
                    </a:p>
                  </a:txBody>
                  <a:tcPr marL="0" marR="0" marT="81210" marB="0"/>
                </a:tc>
                <a:tc>
                  <a:txBody>
                    <a:bodyPr/>
                    <a:lstStyle/>
                    <a:p>
                      <a:pPr marR="41910" algn="ctr">
                        <a:lnSpc>
                          <a:spcPct val="100000"/>
                        </a:lnSpc>
                        <a:spcBef>
                          <a:spcPts val="560"/>
                        </a:spcBef>
                      </a:pPr>
                      <a:r>
                        <a:rPr sz="800" b="1" spc="-10">
                          <a:solidFill>
                            <a:srgbClr val="231F20"/>
                          </a:solidFill>
                          <a:latin typeface="Arial"/>
                          <a:cs typeface="Arial"/>
                        </a:rPr>
                        <a:t>1,341,213</a:t>
                      </a:r>
                      <a:endParaRPr sz="800">
                        <a:latin typeface="Arial"/>
                        <a:cs typeface="Arial"/>
                      </a:endParaRPr>
                    </a:p>
                  </a:txBody>
                  <a:tcPr marL="0" marR="0" marT="81210" marB="0"/>
                </a:tc>
                <a:tc>
                  <a:txBody>
                    <a:bodyPr/>
                    <a:lstStyle/>
                    <a:p>
                      <a:pPr marR="6350" algn="ctr">
                        <a:lnSpc>
                          <a:spcPct val="100000"/>
                        </a:lnSpc>
                        <a:spcBef>
                          <a:spcPts val="560"/>
                        </a:spcBef>
                      </a:pPr>
                      <a:r>
                        <a:rPr sz="800" b="1" spc="35">
                          <a:solidFill>
                            <a:srgbClr val="231F20"/>
                          </a:solidFill>
                          <a:latin typeface="Arial"/>
                          <a:cs typeface="Arial"/>
                        </a:rPr>
                        <a:t>$9,656,734.12</a:t>
                      </a:r>
                      <a:endParaRPr sz="800">
                        <a:latin typeface="Arial"/>
                        <a:cs typeface="Arial"/>
                      </a:endParaRPr>
                    </a:p>
                  </a:txBody>
                  <a:tcPr marL="0" marR="0" marT="81210" marB="0"/>
                </a:tc>
                <a:tc>
                  <a:txBody>
                    <a:bodyPr/>
                    <a:lstStyle/>
                    <a:p>
                      <a:pPr algn="ctr">
                        <a:lnSpc>
                          <a:spcPct val="100000"/>
                        </a:lnSpc>
                        <a:spcBef>
                          <a:spcPts val="560"/>
                        </a:spcBef>
                      </a:pPr>
                      <a:r>
                        <a:rPr sz="800" b="1" spc="-10">
                          <a:solidFill>
                            <a:srgbClr val="231F20"/>
                          </a:solidFill>
                          <a:latin typeface="Arial"/>
                          <a:cs typeface="Arial"/>
                        </a:rPr>
                        <a:t>1,031,890</a:t>
                      </a:r>
                      <a:endParaRPr sz="800">
                        <a:latin typeface="Arial"/>
                        <a:cs typeface="Arial"/>
                      </a:endParaRPr>
                    </a:p>
                  </a:txBody>
                  <a:tcPr marL="0" marR="0" marT="81210" marB="0"/>
                </a:tc>
                <a:tc>
                  <a:txBody>
                    <a:bodyPr/>
                    <a:lstStyle/>
                    <a:p>
                      <a:pPr marR="119380" algn="r">
                        <a:lnSpc>
                          <a:spcPct val="100000"/>
                        </a:lnSpc>
                        <a:spcBef>
                          <a:spcPts val="560"/>
                        </a:spcBef>
                      </a:pPr>
                      <a:r>
                        <a:rPr sz="800" b="1" spc="60">
                          <a:solidFill>
                            <a:srgbClr val="231F20"/>
                          </a:solidFill>
                          <a:latin typeface="Arial"/>
                          <a:cs typeface="Arial"/>
                        </a:rPr>
                        <a:t>$9.36</a:t>
                      </a:r>
                      <a:endParaRPr sz="800">
                        <a:latin typeface="Arial"/>
                        <a:cs typeface="Arial"/>
                      </a:endParaRPr>
                    </a:p>
                  </a:txBody>
                  <a:tcPr marL="0" marR="0" marT="81210" marB="0"/>
                </a:tc>
                <a:extLst>
                  <a:ext uri="{0D108BD9-81ED-4DB2-BD59-A6C34878D82A}">
                    <a16:rowId xmlns:a16="http://schemas.microsoft.com/office/drawing/2014/main" val="10005"/>
                  </a:ext>
                </a:extLst>
              </a:tr>
            </a:tbl>
          </a:graphicData>
        </a:graphic>
      </p:graphicFrame>
      <p:sp>
        <p:nvSpPr>
          <p:cNvPr id="140" name="object 140" descr="This chart shows Estimated Revenues from 988 surcharge in Minnesota, Pennsylvania, California, Virginia, Washington, Delaware, and Vermont.&#10;"/>
          <p:cNvSpPr/>
          <p:nvPr/>
        </p:nvSpPr>
        <p:spPr>
          <a:xfrm>
            <a:off x="7745954" y="3738524"/>
            <a:ext cx="972341" cy="246529"/>
          </a:xfrm>
          <a:custGeom>
            <a:avLst/>
            <a:gdLst/>
            <a:ahLst/>
            <a:cxnLst/>
            <a:rect l="l" t="t" r="r" b="b"/>
            <a:pathLst>
              <a:path w="851534" h="215900">
                <a:moveTo>
                  <a:pt x="815136" y="0"/>
                </a:moveTo>
                <a:lnTo>
                  <a:pt x="35953" y="0"/>
                </a:lnTo>
                <a:lnTo>
                  <a:pt x="21967" y="2828"/>
                </a:lnTo>
                <a:lnTo>
                  <a:pt x="10537" y="10537"/>
                </a:lnTo>
                <a:lnTo>
                  <a:pt x="2828" y="21967"/>
                </a:lnTo>
                <a:lnTo>
                  <a:pt x="0" y="35953"/>
                </a:lnTo>
                <a:lnTo>
                  <a:pt x="0" y="179743"/>
                </a:lnTo>
                <a:lnTo>
                  <a:pt x="2828" y="193727"/>
                </a:lnTo>
                <a:lnTo>
                  <a:pt x="10537" y="205152"/>
                </a:lnTo>
                <a:lnTo>
                  <a:pt x="21967" y="212857"/>
                </a:lnTo>
                <a:lnTo>
                  <a:pt x="35953" y="215684"/>
                </a:lnTo>
                <a:lnTo>
                  <a:pt x="815136" y="215684"/>
                </a:lnTo>
                <a:lnTo>
                  <a:pt x="829121" y="212857"/>
                </a:lnTo>
                <a:lnTo>
                  <a:pt x="840546" y="205152"/>
                </a:lnTo>
                <a:lnTo>
                  <a:pt x="848251" y="193727"/>
                </a:lnTo>
                <a:lnTo>
                  <a:pt x="851077" y="179743"/>
                </a:lnTo>
                <a:lnTo>
                  <a:pt x="851077" y="35953"/>
                </a:lnTo>
                <a:lnTo>
                  <a:pt x="848251" y="21967"/>
                </a:lnTo>
                <a:lnTo>
                  <a:pt x="840546" y="10537"/>
                </a:lnTo>
                <a:lnTo>
                  <a:pt x="829121" y="2828"/>
                </a:lnTo>
                <a:lnTo>
                  <a:pt x="815136" y="0"/>
                </a:lnTo>
                <a:close/>
              </a:path>
            </a:pathLst>
          </a:custGeom>
          <a:solidFill>
            <a:srgbClr val="D4D3D0"/>
          </a:solidFill>
        </p:spPr>
        <p:txBody>
          <a:bodyPr wrap="square" lIns="0" tIns="0" rIns="0" bIns="0" rtlCol="0"/>
          <a:lstStyle/>
          <a:p>
            <a:endParaRPr sz="1588"/>
          </a:p>
        </p:txBody>
      </p:sp>
      <p:sp>
        <p:nvSpPr>
          <p:cNvPr id="141" name="object 141" descr="This chart shows Estimated Revenues from 988 surcharge in Minnesota, Pennsylvania, California, Virginia, Washington, Delaware, and Vermont.&#10;"/>
          <p:cNvSpPr txBox="1"/>
          <p:nvPr/>
        </p:nvSpPr>
        <p:spPr>
          <a:xfrm>
            <a:off x="8052999" y="3765177"/>
            <a:ext cx="358918" cy="137625"/>
          </a:xfrm>
          <a:prstGeom prst="rect">
            <a:avLst/>
          </a:prstGeom>
        </p:spPr>
        <p:txBody>
          <a:bodyPr vert="horz" wrap="square" lIns="0" tIns="14501" rIns="0" bIns="0" rtlCol="0">
            <a:spAutoFit/>
          </a:bodyPr>
          <a:lstStyle/>
          <a:p>
            <a:pPr marL="14502">
              <a:spcBef>
                <a:spcPts val="114"/>
              </a:spcBef>
            </a:pPr>
            <a:r>
              <a:rPr sz="799" b="1" spc="-11">
                <a:solidFill>
                  <a:srgbClr val="231F20"/>
                </a:solidFill>
                <a:latin typeface="Arial"/>
                <a:cs typeface="Arial"/>
              </a:rPr>
              <a:t>$11.20</a:t>
            </a:r>
            <a:endParaRPr sz="799">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7319" y="1170368"/>
            <a:ext cx="5203946" cy="306299"/>
          </a:xfrm>
          <a:prstGeom prst="rect">
            <a:avLst/>
          </a:prstGeom>
        </p:spPr>
        <p:txBody>
          <a:bodyPr vert="horz" wrap="square" lIns="0" tIns="13777" rIns="0" bIns="0" rtlCol="0" anchor="ctr">
            <a:spAutoFit/>
          </a:bodyPr>
          <a:lstStyle/>
          <a:p>
            <a:pPr marL="14502">
              <a:spcBef>
                <a:spcPts val="109"/>
              </a:spcBef>
            </a:pPr>
            <a:r>
              <a:rPr spc="57" dirty="0"/>
              <a:t>Massachusetts</a:t>
            </a:r>
            <a:r>
              <a:rPr spc="-206" dirty="0"/>
              <a:t> </a:t>
            </a:r>
            <a:r>
              <a:rPr spc="290" dirty="0"/>
              <a:t>988</a:t>
            </a:r>
            <a:r>
              <a:rPr spc="-206" dirty="0"/>
              <a:t> </a:t>
            </a:r>
            <a:r>
              <a:rPr spc="57" dirty="0"/>
              <a:t>Fee</a:t>
            </a:r>
            <a:r>
              <a:rPr spc="-206" dirty="0"/>
              <a:t> </a:t>
            </a:r>
            <a:r>
              <a:rPr spc="74" dirty="0"/>
              <a:t>Models</a:t>
            </a:r>
          </a:p>
        </p:txBody>
      </p:sp>
      <p:pic>
        <p:nvPicPr>
          <p:cNvPr id="3" name="object 3"/>
          <p:cNvPicPr/>
          <p:nvPr/>
        </p:nvPicPr>
        <p:blipFill>
          <a:blip r:embed="rId3" cstate="print"/>
          <a:stretch>
            <a:fillRect/>
          </a:stretch>
        </p:blipFill>
        <p:spPr>
          <a:xfrm>
            <a:off x="6725424" y="5698410"/>
            <a:ext cx="1722964" cy="71667"/>
          </a:xfrm>
          <a:prstGeom prst="rect">
            <a:avLst/>
          </a:prstGeom>
        </p:spPr>
      </p:pic>
      <p:sp>
        <p:nvSpPr>
          <p:cNvPr id="4" name="object 4"/>
          <p:cNvSpPr txBox="1"/>
          <p:nvPr/>
        </p:nvSpPr>
        <p:spPr>
          <a:xfrm>
            <a:off x="8678863" y="5670328"/>
            <a:ext cx="69608" cy="103952"/>
          </a:xfrm>
          <a:prstGeom prst="rect">
            <a:avLst/>
          </a:prstGeom>
        </p:spPr>
        <p:txBody>
          <a:bodyPr vert="horz" wrap="square" lIns="0" tIns="15952" rIns="0" bIns="0" rtlCol="0">
            <a:spAutoFit/>
          </a:bodyPr>
          <a:lstStyle/>
          <a:p>
            <a:pPr marL="14502">
              <a:spcBef>
                <a:spcPts val="125"/>
              </a:spcBef>
            </a:pPr>
            <a:r>
              <a:rPr sz="571" spc="-57">
                <a:solidFill>
                  <a:srgbClr val="231F20"/>
                </a:solidFill>
                <a:latin typeface="Arial"/>
                <a:cs typeface="Arial"/>
              </a:rPr>
              <a:t>7</a:t>
            </a:r>
            <a:endParaRPr sz="571">
              <a:latin typeface="Arial"/>
              <a:cs typeface="Arial"/>
            </a:endParaRPr>
          </a:p>
        </p:txBody>
      </p:sp>
      <p:grpSp>
        <p:nvGrpSpPr>
          <p:cNvPr id="5" name="object 5"/>
          <p:cNvGrpSpPr/>
          <p:nvPr/>
        </p:nvGrpSpPr>
        <p:grpSpPr>
          <a:xfrm>
            <a:off x="392968" y="1721667"/>
            <a:ext cx="1485702" cy="368344"/>
            <a:chOff x="226377" y="3533990"/>
            <a:chExt cx="1301115" cy="322580"/>
          </a:xfrm>
        </p:grpSpPr>
        <p:pic>
          <p:nvPicPr>
            <p:cNvPr id="6" name="object 6"/>
            <p:cNvPicPr/>
            <p:nvPr/>
          </p:nvPicPr>
          <p:blipFill>
            <a:blip r:embed="rId4" cstate="print"/>
            <a:stretch>
              <a:fillRect/>
            </a:stretch>
          </p:blipFill>
          <p:spPr>
            <a:xfrm>
              <a:off x="226377" y="3533990"/>
              <a:ext cx="1300899" cy="322567"/>
            </a:xfrm>
            <a:prstGeom prst="rect">
              <a:avLst/>
            </a:prstGeom>
          </p:spPr>
        </p:pic>
        <p:pic>
          <p:nvPicPr>
            <p:cNvPr id="7" name="object 7"/>
            <p:cNvPicPr/>
            <p:nvPr/>
          </p:nvPicPr>
          <p:blipFill>
            <a:blip r:embed="rId5" cstate="print"/>
            <a:stretch>
              <a:fillRect/>
            </a:stretch>
          </p:blipFill>
          <p:spPr>
            <a:xfrm>
              <a:off x="619848" y="3581577"/>
              <a:ext cx="530479" cy="251650"/>
            </a:xfrm>
            <a:prstGeom prst="rect">
              <a:avLst/>
            </a:prstGeom>
          </p:spPr>
        </p:pic>
      </p:grpSp>
      <p:sp>
        <p:nvSpPr>
          <p:cNvPr id="8" name="object 8"/>
          <p:cNvSpPr/>
          <p:nvPr/>
        </p:nvSpPr>
        <p:spPr>
          <a:xfrm>
            <a:off x="411821" y="1740534"/>
            <a:ext cx="1430596" cy="294385"/>
          </a:xfrm>
          <a:custGeom>
            <a:avLst/>
            <a:gdLst/>
            <a:ahLst/>
            <a:cxnLst/>
            <a:rect l="l" t="t" r="r" b="b"/>
            <a:pathLst>
              <a:path w="1252855" h="257810">
                <a:moveTo>
                  <a:pt x="1209421" y="0"/>
                </a:moveTo>
                <a:lnTo>
                  <a:pt x="42913" y="0"/>
                </a:lnTo>
                <a:lnTo>
                  <a:pt x="26210" y="3369"/>
                </a:lnTo>
                <a:lnTo>
                  <a:pt x="12569" y="12560"/>
                </a:lnTo>
                <a:lnTo>
                  <a:pt x="3372" y="26199"/>
                </a:lnTo>
                <a:lnTo>
                  <a:pt x="0" y="42913"/>
                </a:lnTo>
                <a:lnTo>
                  <a:pt x="0" y="214553"/>
                </a:lnTo>
                <a:lnTo>
                  <a:pt x="3372" y="231265"/>
                </a:lnTo>
                <a:lnTo>
                  <a:pt x="12569" y="244900"/>
                </a:lnTo>
                <a:lnTo>
                  <a:pt x="26210" y="254087"/>
                </a:lnTo>
                <a:lnTo>
                  <a:pt x="42913" y="257454"/>
                </a:lnTo>
                <a:lnTo>
                  <a:pt x="1209421" y="257454"/>
                </a:lnTo>
                <a:lnTo>
                  <a:pt x="1226132" y="254087"/>
                </a:lnTo>
                <a:lnTo>
                  <a:pt x="1239767" y="244900"/>
                </a:lnTo>
                <a:lnTo>
                  <a:pt x="1248954" y="231265"/>
                </a:lnTo>
                <a:lnTo>
                  <a:pt x="1252321" y="214553"/>
                </a:lnTo>
                <a:lnTo>
                  <a:pt x="1252321" y="42913"/>
                </a:lnTo>
                <a:lnTo>
                  <a:pt x="1248954" y="26199"/>
                </a:lnTo>
                <a:lnTo>
                  <a:pt x="1239767" y="12560"/>
                </a:lnTo>
                <a:lnTo>
                  <a:pt x="1226132" y="3369"/>
                </a:lnTo>
                <a:lnTo>
                  <a:pt x="1209421" y="0"/>
                </a:lnTo>
                <a:close/>
              </a:path>
            </a:pathLst>
          </a:custGeom>
          <a:solidFill>
            <a:srgbClr val="7B4D9F"/>
          </a:solidFill>
        </p:spPr>
        <p:txBody>
          <a:bodyPr wrap="square" lIns="0" tIns="0" rIns="0" bIns="0" rtlCol="0"/>
          <a:lstStyle/>
          <a:p>
            <a:endParaRPr sz="1588"/>
          </a:p>
        </p:txBody>
      </p:sp>
      <p:sp>
        <p:nvSpPr>
          <p:cNvPr id="9" name="object 9"/>
          <p:cNvSpPr txBox="1"/>
          <p:nvPr/>
        </p:nvSpPr>
        <p:spPr>
          <a:xfrm>
            <a:off x="907632" y="1811268"/>
            <a:ext cx="439402" cy="137625"/>
          </a:xfrm>
          <a:prstGeom prst="rect">
            <a:avLst/>
          </a:prstGeom>
        </p:spPr>
        <p:txBody>
          <a:bodyPr vert="horz" wrap="square" lIns="0" tIns="14501" rIns="0" bIns="0" rtlCol="0">
            <a:spAutoFit/>
          </a:bodyPr>
          <a:lstStyle/>
          <a:p>
            <a:pPr marL="14502">
              <a:spcBef>
                <a:spcPts val="114"/>
              </a:spcBef>
            </a:pPr>
            <a:r>
              <a:rPr sz="799" b="1" spc="92">
                <a:solidFill>
                  <a:srgbClr val="FFFFFF"/>
                </a:solidFill>
                <a:latin typeface="Arial"/>
                <a:cs typeface="Arial"/>
              </a:rPr>
              <a:t>988</a:t>
            </a:r>
            <a:r>
              <a:rPr sz="799" b="1" spc="-63">
                <a:solidFill>
                  <a:srgbClr val="FFFFFF"/>
                </a:solidFill>
                <a:latin typeface="Arial"/>
                <a:cs typeface="Arial"/>
              </a:rPr>
              <a:t> </a:t>
            </a:r>
            <a:r>
              <a:rPr sz="799" b="1" spc="-28">
                <a:solidFill>
                  <a:srgbClr val="FFFFFF"/>
                </a:solidFill>
                <a:latin typeface="Arial"/>
                <a:cs typeface="Arial"/>
              </a:rPr>
              <a:t>Fee</a:t>
            </a:r>
            <a:endParaRPr sz="799">
              <a:latin typeface="Arial"/>
              <a:cs typeface="Arial"/>
            </a:endParaRPr>
          </a:p>
        </p:txBody>
      </p:sp>
      <p:grpSp>
        <p:nvGrpSpPr>
          <p:cNvPr id="10" name="object 10"/>
          <p:cNvGrpSpPr/>
          <p:nvPr/>
        </p:nvGrpSpPr>
        <p:grpSpPr>
          <a:xfrm>
            <a:off x="1878420" y="1715017"/>
            <a:ext cx="1167389" cy="409674"/>
            <a:chOff x="1527276" y="3528161"/>
            <a:chExt cx="1022350" cy="358775"/>
          </a:xfrm>
        </p:grpSpPr>
        <p:pic>
          <p:nvPicPr>
            <p:cNvPr id="11" name="object 11"/>
            <p:cNvPicPr/>
            <p:nvPr/>
          </p:nvPicPr>
          <p:blipFill>
            <a:blip r:embed="rId6" cstate="print"/>
            <a:stretch>
              <a:fillRect/>
            </a:stretch>
          </p:blipFill>
          <p:spPr>
            <a:xfrm>
              <a:off x="1527276" y="3528161"/>
              <a:ext cx="1022070" cy="358508"/>
            </a:xfrm>
            <a:prstGeom prst="rect">
              <a:avLst/>
            </a:prstGeom>
          </p:spPr>
        </p:pic>
        <p:pic>
          <p:nvPicPr>
            <p:cNvPr id="12" name="object 12"/>
            <p:cNvPicPr/>
            <p:nvPr/>
          </p:nvPicPr>
          <p:blipFill>
            <a:blip r:embed="rId7" cstate="print"/>
            <a:stretch>
              <a:fillRect/>
            </a:stretch>
          </p:blipFill>
          <p:spPr>
            <a:xfrm>
              <a:off x="1711871" y="3533991"/>
              <a:ext cx="668413" cy="322567"/>
            </a:xfrm>
            <a:prstGeom prst="rect">
              <a:avLst/>
            </a:prstGeom>
          </p:spPr>
        </p:pic>
        <p:sp>
          <p:nvSpPr>
            <p:cNvPr id="13" name="object 13"/>
            <p:cNvSpPr/>
            <p:nvPr/>
          </p:nvSpPr>
          <p:spPr>
            <a:xfrm>
              <a:off x="1543786" y="3550513"/>
              <a:ext cx="957580" cy="257810"/>
            </a:xfrm>
            <a:custGeom>
              <a:avLst/>
              <a:gdLst/>
              <a:ahLst/>
              <a:cxnLst/>
              <a:rect l="l" t="t" r="r" b="b"/>
              <a:pathLst>
                <a:path w="957580" h="257810">
                  <a:moveTo>
                    <a:pt x="914069" y="0"/>
                  </a:moveTo>
                  <a:lnTo>
                    <a:pt x="42913" y="0"/>
                  </a:lnTo>
                  <a:lnTo>
                    <a:pt x="26199" y="3369"/>
                  </a:lnTo>
                  <a:lnTo>
                    <a:pt x="12560" y="12560"/>
                  </a:lnTo>
                  <a:lnTo>
                    <a:pt x="3369" y="26199"/>
                  </a:lnTo>
                  <a:lnTo>
                    <a:pt x="0" y="42913"/>
                  </a:lnTo>
                  <a:lnTo>
                    <a:pt x="0" y="214553"/>
                  </a:lnTo>
                  <a:lnTo>
                    <a:pt x="3369" y="231265"/>
                  </a:lnTo>
                  <a:lnTo>
                    <a:pt x="12560" y="244900"/>
                  </a:lnTo>
                  <a:lnTo>
                    <a:pt x="26199" y="254087"/>
                  </a:lnTo>
                  <a:lnTo>
                    <a:pt x="42913" y="257454"/>
                  </a:lnTo>
                  <a:lnTo>
                    <a:pt x="914069" y="257454"/>
                  </a:lnTo>
                  <a:lnTo>
                    <a:pt x="930783" y="254087"/>
                  </a:lnTo>
                  <a:lnTo>
                    <a:pt x="944422" y="244900"/>
                  </a:lnTo>
                  <a:lnTo>
                    <a:pt x="953614" y="231265"/>
                  </a:lnTo>
                  <a:lnTo>
                    <a:pt x="956983" y="214553"/>
                  </a:lnTo>
                  <a:lnTo>
                    <a:pt x="956983" y="42913"/>
                  </a:lnTo>
                  <a:lnTo>
                    <a:pt x="953614" y="26199"/>
                  </a:lnTo>
                  <a:lnTo>
                    <a:pt x="944422" y="12560"/>
                  </a:lnTo>
                  <a:lnTo>
                    <a:pt x="930783" y="3369"/>
                  </a:lnTo>
                  <a:lnTo>
                    <a:pt x="914069" y="0"/>
                  </a:lnTo>
                  <a:close/>
                </a:path>
              </a:pathLst>
            </a:custGeom>
            <a:solidFill>
              <a:srgbClr val="7B4D9F"/>
            </a:solidFill>
          </p:spPr>
          <p:txBody>
            <a:bodyPr wrap="square" lIns="0" tIns="0" rIns="0" bIns="0" rtlCol="0"/>
            <a:lstStyle/>
            <a:p>
              <a:endParaRPr sz="1588"/>
            </a:p>
          </p:txBody>
        </p:sp>
      </p:grpSp>
      <p:sp>
        <p:nvSpPr>
          <p:cNvPr id="14" name="object 14"/>
          <p:cNvSpPr txBox="1"/>
          <p:nvPr/>
        </p:nvSpPr>
        <p:spPr>
          <a:xfrm>
            <a:off x="2155513" y="1750245"/>
            <a:ext cx="577894" cy="260607"/>
          </a:xfrm>
          <a:prstGeom prst="rect">
            <a:avLst/>
          </a:prstGeom>
        </p:spPr>
        <p:txBody>
          <a:bodyPr vert="horz" wrap="square" lIns="0" tIns="14501" rIns="0" bIns="0" rtlCol="0">
            <a:spAutoFit/>
          </a:bodyPr>
          <a:lstStyle/>
          <a:p>
            <a:pPr marL="67436" marR="5801" indent="-53659">
              <a:spcBef>
                <a:spcPts val="114"/>
              </a:spcBef>
            </a:pPr>
            <a:r>
              <a:rPr sz="799" b="1">
                <a:solidFill>
                  <a:srgbClr val="FFFFFF"/>
                </a:solidFill>
                <a:latin typeface="Arial"/>
                <a:cs typeface="Arial"/>
              </a:rPr>
              <a:t>Total</a:t>
            </a:r>
            <a:r>
              <a:rPr sz="799" b="1" spc="28">
                <a:solidFill>
                  <a:srgbClr val="FFFFFF"/>
                </a:solidFill>
                <a:latin typeface="Arial"/>
                <a:cs typeface="Arial"/>
              </a:rPr>
              <a:t> </a:t>
            </a:r>
            <a:r>
              <a:rPr sz="799" b="1" spc="-11">
                <a:solidFill>
                  <a:srgbClr val="FFFFFF"/>
                </a:solidFill>
                <a:latin typeface="Arial"/>
                <a:cs typeface="Arial"/>
              </a:rPr>
              <a:t>Lines</a:t>
            </a:r>
            <a:r>
              <a:rPr sz="799" b="1" spc="571">
                <a:solidFill>
                  <a:srgbClr val="FFFFFF"/>
                </a:solidFill>
                <a:latin typeface="Arial"/>
                <a:cs typeface="Arial"/>
              </a:rPr>
              <a:t> </a:t>
            </a:r>
            <a:r>
              <a:rPr sz="799" b="1" spc="-11">
                <a:solidFill>
                  <a:srgbClr val="FFFFFF"/>
                </a:solidFill>
                <a:latin typeface="Arial"/>
                <a:cs typeface="Arial"/>
              </a:rPr>
              <a:t>Charged</a:t>
            </a:r>
            <a:endParaRPr sz="799">
              <a:latin typeface="Arial"/>
              <a:cs typeface="Arial"/>
            </a:endParaRPr>
          </a:p>
        </p:txBody>
      </p:sp>
      <p:grpSp>
        <p:nvGrpSpPr>
          <p:cNvPr id="15" name="object 15"/>
          <p:cNvGrpSpPr/>
          <p:nvPr/>
        </p:nvGrpSpPr>
        <p:grpSpPr>
          <a:xfrm>
            <a:off x="3027740" y="1718367"/>
            <a:ext cx="1503829" cy="411124"/>
            <a:chOff x="2533802" y="3531095"/>
            <a:chExt cx="1316990" cy="360045"/>
          </a:xfrm>
        </p:grpSpPr>
        <p:pic>
          <p:nvPicPr>
            <p:cNvPr id="16" name="object 16"/>
            <p:cNvPicPr/>
            <p:nvPr/>
          </p:nvPicPr>
          <p:blipFill>
            <a:blip r:embed="rId8" cstate="print"/>
            <a:stretch>
              <a:fillRect/>
            </a:stretch>
          </p:blipFill>
          <p:spPr>
            <a:xfrm>
              <a:off x="2533802" y="3531095"/>
              <a:ext cx="1316456" cy="359460"/>
            </a:xfrm>
            <a:prstGeom prst="rect">
              <a:avLst/>
            </a:prstGeom>
          </p:spPr>
        </p:pic>
        <p:pic>
          <p:nvPicPr>
            <p:cNvPr id="17" name="object 17"/>
            <p:cNvPicPr/>
            <p:nvPr/>
          </p:nvPicPr>
          <p:blipFill>
            <a:blip r:embed="rId9" cstate="print"/>
            <a:stretch>
              <a:fillRect/>
            </a:stretch>
          </p:blipFill>
          <p:spPr>
            <a:xfrm>
              <a:off x="2758224" y="3537877"/>
              <a:ext cx="881214" cy="322554"/>
            </a:xfrm>
            <a:prstGeom prst="rect">
              <a:avLst/>
            </a:prstGeom>
          </p:spPr>
        </p:pic>
        <p:sp>
          <p:nvSpPr>
            <p:cNvPr id="18" name="object 18"/>
            <p:cNvSpPr/>
            <p:nvPr/>
          </p:nvSpPr>
          <p:spPr>
            <a:xfrm>
              <a:off x="2550312" y="3554399"/>
              <a:ext cx="1251585" cy="257810"/>
            </a:xfrm>
            <a:custGeom>
              <a:avLst/>
              <a:gdLst/>
              <a:ahLst/>
              <a:cxnLst/>
              <a:rect l="l" t="t" r="r" b="b"/>
              <a:pathLst>
                <a:path w="1251585" h="257810">
                  <a:moveTo>
                    <a:pt x="1208455" y="0"/>
                  </a:moveTo>
                  <a:lnTo>
                    <a:pt x="42913" y="0"/>
                  </a:lnTo>
                  <a:lnTo>
                    <a:pt x="26199" y="3369"/>
                  </a:lnTo>
                  <a:lnTo>
                    <a:pt x="12560" y="12560"/>
                  </a:lnTo>
                  <a:lnTo>
                    <a:pt x="3369" y="26199"/>
                  </a:lnTo>
                  <a:lnTo>
                    <a:pt x="0" y="42913"/>
                  </a:lnTo>
                  <a:lnTo>
                    <a:pt x="0" y="214553"/>
                  </a:lnTo>
                  <a:lnTo>
                    <a:pt x="3369" y="231267"/>
                  </a:lnTo>
                  <a:lnTo>
                    <a:pt x="12560" y="244906"/>
                  </a:lnTo>
                  <a:lnTo>
                    <a:pt x="26199" y="254098"/>
                  </a:lnTo>
                  <a:lnTo>
                    <a:pt x="42913" y="257467"/>
                  </a:lnTo>
                  <a:lnTo>
                    <a:pt x="1208455" y="257467"/>
                  </a:lnTo>
                  <a:lnTo>
                    <a:pt x="1225167" y="254098"/>
                  </a:lnTo>
                  <a:lnTo>
                    <a:pt x="1238802" y="244906"/>
                  </a:lnTo>
                  <a:lnTo>
                    <a:pt x="1247989" y="231267"/>
                  </a:lnTo>
                  <a:lnTo>
                    <a:pt x="1251356" y="214553"/>
                  </a:lnTo>
                  <a:lnTo>
                    <a:pt x="1251356" y="42913"/>
                  </a:lnTo>
                  <a:lnTo>
                    <a:pt x="1247989" y="26199"/>
                  </a:lnTo>
                  <a:lnTo>
                    <a:pt x="1238802" y="12560"/>
                  </a:lnTo>
                  <a:lnTo>
                    <a:pt x="1225167" y="3369"/>
                  </a:lnTo>
                  <a:lnTo>
                    <a:pt x="1208455" y="0"/>
                  </a:lnTo>
                  <a:close/>
                </a:path>
              </a:pathLst>
            </a:custGeom>
            <a:solidFill>
              <a:srgbClr val="7B4D9F"/>
            </a:solidFill>
          </p:spPr>
          <p:txBody>
            <a:bodyPr wrap="square" lIns="0" tIns="0" rIns="0" bIns="0" rtlCol="0"/>
            <a:lstStyle/>
            <a:p>
              <a:endParaRPr sz="1588"/>
            </a:p>
          </p:txBody>
        </p:sp>
      </p:grpSp>
      <p:sp>
        <p:nvSpPr>
          <p:cNvPr id="19" name="object 19"/>
          <p:cNvSpPr txBox="1"/>
          <p:nvPr/>
        </p:nvSpPr>
        <p:spPr>
          <a:xfrm>
            <a:off x="3350683" y="1754218"/>
            <a:ext cx="820798" cy="260607"/>
          </a:xfrm>
          <a:prstGeom prst="rect">
            <a:avLst/>
          </a:prstGeom>
        </p:spPr>
        <p:txBody>
          <a:bodyPr vert="horz" wrap="square" lIns="0" tIns="14501" rIns="0" bIns="0" rtlCol="0">
            <a:spAutoFit/>
          </a:bodyPr>
          <a:lstStyle/>
          <a:p>
            <a:pPr marL="73961" marR="5801" indent="-60185">
              <a:spcBef>
                <a:spcPts val="114"/>
              </a:spcBef>
            </a:pPr>
            <a:r>
              <a:rPr sz="799" b="1" spc="11">
                <a:solidFill>
                  <a:srgbClr val="FFFFFF"/>
                </a:solidFill>
                <a:latin typeface="Arial"/>
                <a:cs typeface="Arial"/>
              </a:rPr>
              <a:t>Estimated</a:t>
            </a:r>
            <a:r>
              <a:rPr sz="799" b="1">
                <a:solidFill>
                  <a:srgbClr val="FFFFFF"/>
                </a:solidFill>
                <a:latin typeface="Arial"/>
                <a:cs typeface="Arial"/>
              </a:rPr>
              <a:t> </a:t>
            </a:r>
            <a:r>
              <a:rPr sz="799" b="1" spc="-11">
                <a:solidFill>
                  <a:srgbClr val="FFFFFF"/>
                </a:solidFill>
                <a:latin typeface="Arial"/>
                <a:cs typeface="Arial"/>
              </a:rPr>
              <a:t>Total</a:t>
            </a:r>
            <a:r>
              <a:rPr sz="799" b="1" spc="92">
                <a:solidFill>
                  <a:srgbClr val="FFFFFF"/>
                </a:solidFill>
                <a:latin typeface="Arial"/>
                <a:cs typeface="Arial"/>
              </a:rPr>
              <a:t> 988</a:t>
            </a:r>
            <a:r>
              <a:rPr sz="799" b="1" spc="-69">
                <a:solidFill>
                  <a:srgbClr val="FFFFFF"/>
                </a:solidFill>
                <a:latin typeface="Arial"/>
                <a:cs typeface="Arial"/>
              </a:rPr>
              <a:t> </a:t>
            </a:r>
            <a:r>
              <a:rPr sz="799" b="1" spc="-11">
                <a:solidFill>
                  <a:srgbClr val="FFFFFF"/>
                </a:solidFill>
                <a:latin typeface="Arial"/>
                <a:cs typeface="Arial"/>
              </a:rPr>
              <a:t>Revenue</a:t>
            </a:r>
            <a:endParaRPr sz="799">
              <a:latin typeface="Arial"/>
              <a:cs typeface="Arial"/>
            </a:endParaRPr>
          </a:p>
        </p:txBody>
      </p:sp>
      <p:pic>
        <p:nvPicPr>
          <p:cNvPr id="20" name="object 20"/>
          <p:cNvPicPr/>
          <p:nvPr/>
        </p:nvPicPr>
        <p:blipFill>
          <a:blip r:embed="rId10" cstate="print"/>
          <a:stretch>
            <a:fillRect/>
          </a:stretch>
        </p:blipFill>
        <p:spPr>
          <a:xfrm>
            <a:off x="392968" y="2104402"/>
            <a:ext cx="1504308" cy="322837"/>
          </a:xfrm>
          <a:prstGeom prst="rect">
            <a:avLst/>
          </a:prstGeom>
        </p:spPr>
      </p:pic>
      <p:grpSp>
        <p:nvGrpSpPr>
          <p:cNvPr id="21" name="object 21"/>
          <p:cNvGrpSpPr/>
          <p:nvPr/>
        </p:nvGrpSpPr>
        <p:grpSpPr>
          <a:xfrm>
            <a:off x="411821" y="2123279"/>
            <a:ext cx="1430596" cy="304536"/>
            <a:chOff x="242887" y="3885704"/>
            <a:chExt cx="1252855" cy="266700"/>
          </a:xfrm>
        </p:grpSpPr>
        <p:pic>
          <p:nvPicPr>
            <p:cNvPr id="22" name="object 22"/>
            <p:cNvPicPr/>
            <p:nvPr/>
          </p:nvPicPr>
          <p:blipFill>
            <a:blip r:embed="rId11" cstate="print"/>
            <a:stretch>
              <a:fillRect/>
            </a:stretch>
          </p:blipFill>
          <p:spPr>
            <a:xfrm>
              <a:off x="661631" y="3916768"/>
              <a:ext cx="446900" cy="235127"/>
            </a:xfrm>
            <a:prstGeom prst="rect">
              <a:avLst/>
            </a:prstGeom>
          </p:spPr>
        </p:pic>
        <p:sp>
          <p:nvSpPr>
            <p:cNvPr id="23" name="object 23"/>
            <p:cNvSpPr/>
            <p:nvPr/>
          </p:nvSpPr>
          <p:spPr>
            <a:xfrm>
              <a:off x="242887" y="3885704"/>
              <a:ext cx="1252855" cy="257810"/>
            </a:xfrm>
            <a:custGeom>
              <a:avLst/>
              <a:gdLst/>
              <a:ahLst/>
              <a:cxnLst/>
              <a:rect l="l" t="t" r="r" b="b"/>
              <a:pathLst>
                <a:path w="1252855" h="257810">
                  <a:moveTo>
                    <a:pt x="1209421" y="0"/>
                  </a:moveTo>
                  <a:lnTo>
                    <a:pt x="42913" y="0"/>
                  </a:lnTo>
                  <a:lnTo>
                    <a:pt x="26210" y="3367"/>
                  </a:lnTo>
                  <a:lnTo>
                    <a:pt x="12569" y="12553"/>
                  </a:lnTo>
                  <a:lnTo>
                    <a:pt x="3372" y="26188"/>
                  </a:lnTo>
                  <a:lnTo>
                    <a:pt x="0" y="42900"/>
                  </a:lnTo>
                  <a:lnTo>
                    <a:pt x="0" y="214541"/>
                  </a:lnTo>
                  <a:lnTo>
                    <a:pt x="3372" y="231254"/>
                  </a:lnTo>
                  <a:lnTo>
                    <a:pt x="12569" y="244894"/>
                  </a:lnTo>
                  <a:lnTo>
                    <a:pt x="26210" y="254085"/>
                  </a:lnTo>
                  <a:lnTo>
                    <a:pt x="42913" y="257454"/>
                  </a:lnTo>
                  <a:lnTo>
                    <a:pt x="1209421" y="257454"/>
                  </a:lnTo>
                  <a:lnTo>
                    <a:pt x="1226132" y="254085"/>
                  </a:lnTo>
                  <a:lnTo>
                    <a:pt x="1239767" y="244894"/>
                  </a:lnTo>
                  <a:lnTo>
                    <a:pt x="1248954" y="231254"/>
                  </a:lnTo>
                  <a:lnTo>
                    <a:pt x="1252321" y="214541"/>
                  </a:lnTo>
                  <a:lnTo>
                    <a:pt x="1252321" y="42900"/>
                  </a:lnTo>
                  <a:lnTo>
                    <a:pt x="1248954" y="26188"/>
                  </a:lnTo>
                  <a:lnTo>
                    <a:pt x="1239767" y="12553"/>
                  </a:lnTo>
                  <a:lnTo>
                    <a:pt x="1226132" y="3367"/>
                  </a:lnTo>
                  <a:lnTo>
                    <a:pt x="1209421" y="0"/>
                  </a:lnTo>
                  <a:close/>
                </a:path>
              </a:pathLst>
            </a:custGeom>
            <a:solidFill>
              <a:srgbClr val="EAE9E7"/>
            </a:solidFill>
          </p:spPr>
          <p:txBody>
            <a:bodyPr wrap="square" lIns="0" tIns="0" rIns="0" bIns="0" rtlCol="0"/>
            <a:lstStyle/>
            <a:p>
              <a:endParaRPr sz="1588"/>
            </a:p>
          </p:txBody>
        </p:sp>
      </p:grpSp>
      <p:sp>
        <p:nvSpPr>
          <p:cNvPr id="24" name="object 24"/>
          <p:cNvSpPr txBox="1"/>
          <p:nvPr/>
        </p:nvSpPr>
        <p:spPr>
          <a:xfrm>
            <a:off x="955335" y="2194186"/>
            <a:ext cx="343691" cy="137625"/>
          </a:xfrm>
          <a:prstGeom prst="rect">
            <a:avLst/>
          </a:prstGeom>
        </p:spPr>
        <p:txBody>
          <a:bodyPr vert="horz" wrap="square" lIns="0" tIns="14501" rIns="0" bIns="0" rtlCol="0">
            <a:spAutoFit/>
          </a:bodyPr>
          <a:lstStyle/>
          <a:p>
            <a:pPr marL="14502">
              <a:spcBef>
                <a:spcPts val="114"/>
              </a:spcBef>
            </a:pPr>
            <a:r>
              <a:rPr sz="799" b="1" spc="80">
                <a:solidFill>
                  <a:srgbClr val="231F20"/>
                </a:solidFill>
                <a:latin typeface="Arial"/>
                <a:cs typeface="Arial"/>
              </a:rPr>
              <a:t>$0.05</a:t>
            </a:r>
            <a:endParaRPr sz="799">
              <a:latin typeface="Arial"/>
              <a:cs typeface="Arial"/>
            </a:endParaRPr>
          </a:p>
        </p:txBody>
      </p:sp>
      <p:pic>
        <p:nvPicPr>
          <p:cNvPr id="25" name="object 25"/>
          <p:cNvPicPr/>
          <p:nvPr/>
        </p:nvPicPr>
        <p:blipFill>
          <a:blip r:embed="rId12" cstate="print"/>
          <a:stretch>
            <a:fillRect/>
          </a:stretch>
        </p:blipFill>
        <p:spPr>
          <a:xfrm>
            <a:off x="392968" y="2427235"/>
            <a:ext cx="1504308" cy="322822"/>
          </a:xfrm>
          <a:prstGeom prst="rect">
            <a:avLst/>
          </a:prstGeom>
        </p:spPr>
      </p:pic>
      <p:sp>
        <p:nvSpPr>
          <p:cNvPr id="26" name="object 26"/>
          <p:cNvSpPr/>
          <p:nvPr/>
        </p:nvSpPr>
        <p:spPr>
          <a:xfrm>
            <a:off x="411821" y="2446101"/>
            <a:ext cx="1430596" cy="294385"/>
          </a:xfrm>
          <a:custGeom>
            <a:avLst/>
            <a:gdLst/>
            <a:ahLst/>
            <a:cxnLst/>
            <a:rect l="l" t="t" r="r" b="b"/>
            <a:pathLst>
              <a:path w="1252855" h="257810">
                <a:moveTo>
                  <a:pt x="1209421" y="0"/>
                </a:moveTo>
                <a:lnTo>
                  <a:pt x="42913" y="0"/>
                </a:lnTo>
                <a:lnTo>
                  <a:pt x="26210" y="3369"/>
                </a:lnTo>
                <a:lnTo>
                  <a:pt x="12569" y="12560"/>
                </a:lnTo>
                <a:lnTo>
                  <a:pt x="3372" y="26199"/>
                </a:lnTo>
                <a:lnTo>
                  <a:pt x="0" y="42913"/>
                </a:lnTo>
                <a:lnTo>
                  <a:pt x="0" y="214553"/>
                </a:lnTo>
                <a:lnTo>
                  <a:pt x="3372" y="231265"/>
                </a:lnTo>
                <a:lnTo>
                  <a:pt x="12569" y="244900"/>
                </a:lnTo>
                <a:lnTo>
                  <a:pt x="26210" y="254087"/>
                </a:lnTo>
                <a:lnTo>
                  <a:pt x="42913" y="257454"/>
                </a:lnTo>
                <a:lnTo>
                  <a:pt x="1209421" y="257454"/>
                </a:lnTo>
                <a:lnTo>
                  <a:pt x="1226132" y="254087"/>
                </a:lnTo>
                <a:lnTo>
                  <a:pt x="1239767" y="244900"/>
                </a:lnTo>
                <a:lnTo>
                  <a:pt x="1248954" y="231265"/>
                </a:lnTo>
                <a:lnTo>
                  <a:pt x="1252321" y="214553"/>
                </a:lnTo>
                <a:lnTo>
                  <a:pt x="1252321" y="42913"/>
                </a:lnTo>
                <a:lnTo>
                  <a:pt x="1248954" y="26199"/>
                </a:lnTo>
                <a:lnTo>
                  <a:pt x="1239767" y="12560"/>
                </a:lnTo>
                <a:lnTo>
                  <a:pt x="1226132" y="3369"/>
                </a:lnTo>
                <a:lnTo>
                  <a:pt x="1209421" y="0"/>
                </a:lnTo>
                <a:close/>
              </a:path>
            </a:pathLst>
          </a:custGeom>
          <a:solidFill>
            <a:srgbClr val="D4D3D0"/>
          </a:solidFill>
        </p:spPr>
        <p:txBody>
          <a:bodyPr wrap="square" lIns="0" tIns="0" rIns="0" bIns="0" rtlCol="0"/>
          <a:lstStyle/>
          <a:p>
            <a:endParaRPr sz="1588"/>
          </a:p>
        </p:txBody>
      </p:sp>
      <p:sp>
        <p:nvSpPr>
          <p:cNvPr id="27" name="object 27"/>
          <p:cNvSpPr txBox="1"/>
          <p:nvPr/>
        </p:nvSpPr>
        <p:spPr>
          <a:xfrm>
            <a:off x="964209" y="2516562"/>
            <a:ext cx="324839" cy="137625"/>
          </a:xfrm>
          <a:prstGeom prst="rect">
            <a:avLst/>
          </a:prstGeom>
        </p:spPr>
        <p:txBody>
          <a:bodyPr vert="horz" wrap="square" lIns="0" tIns="14501" rIns="0" bIns="0" rtlCol="0">
            <a:spAutoFit/>
          </a:bodyPr>
          <a:lstStyle/>
          <a:p>
            <a:pPr marL="14502">
              <a:spcBef>
                <a:spcPts val="114"/>
              </a:spcBef>
            </a:pPr>
            <a:r>
              <a:rPr sz="799" b="1" spc="46">
                <a:solidFill>
                  <a:srgbClr val="231F20"/>
                </a:solidFill>
                <a:latin typeface="Arial"/>
                <a:cs typeface="Arial"/>
              </a:rPr>
              <a:t>$0.10</a:t>
            </a:r>
            <a:endParaRPr sz="799">
              <a:latin typeface="Arial"/>
              <a:cs typeface="Arial"/>
            </a:endParaRPr>
          </a:p>
        </p:txBody>
      </p:sp>
      <p:pic>
        <p:nvPicPr>
          <p:cNvPr id="28" name="object 28"/>
          <p:cNvPicPr/>
          <p:nvPr/>
        </p:nvPicPr>
        <p:blipFill>
          <a:blip r:embed="rId13" cstate="print"/>
          <a:stretch>
            <a:fillRect/>
          </a:stretch>
        </p:blipFill>
        <p:spPr>
          <a:xfrm>
            <a:off x="392968" y="2750058"/>
            <a:ext cx="1504308" cy="338354"/>
          </a:xfrm>
          <a:prstGeom prst="rect">
            <a:avLst/>
          </a:prstGeom>
        </p:spPr>
      </p:pic>
      <p:grpSp>
        <p:nvGrpSpPr>
          <p:cNvPr id="29" name="object 29"/>
          <p:cNvGrpSpPr/>
          <p:nvPr/>
        </p:nvGrpSpPr>
        <p:grpSpPr>
          <a:xfrm>
            <a:off x="411821" y="2768930"/>
            <a:ext cx="1430596" cy="319763"/>
            <a:chOff x="242887" y="4451134"/>
            <a:chExt cx="1252855" cy="280035"/>
          </a:xfrm>
        </p:grpSpPr>
        <p:pic>
          <p:nvPicPr>
            <p:cNvPr id="30" name="object 30"/>
            <p:cNvPicPr/>
            <p:nvPr/>
          </p:nvPicPr>
          <p:blipFill>
            <a:blip r:embed="rId14" cstate="print"/>
            <a:stretch>
              <a:fillRect/>
            </a:stretch>
          </p:blipFill>
          <p:spPr>
            <a:xfrm>
              <a:off x="674255" y="4481245"/>
              <a:ext cx="421665" cy="249682"/>
            </a:xfrm>
            <a:prstGeom prst="rect">
              <a:avLst/>
            </a:prstGeom>
          </p:spPr>
        </p:pic>
        <p:sp>
          <p:nvSpPr>
            <p:cNvPr id="31" name="object 31"/>
            <p:cNvSpPr/>
            <p:nvPr/>
          </p:nvSpPr>
          <p:spPr>
            <a:xfrm>
              <a:off x="242887" y="4451134"/>
              <a:ext cx="1252855" cy="256540"/>
            </a:xfrm>
            <a:custGeom>
              <a:avLst/>
              <a:gdLst/>
              <a:ahLst/>
              <a:cxnLst/>
              <a:rect l="l" t="t" r="r" b="b"/>
              <a:pathLst>
                <a:path w="1252855" h="256539">
                  <a:moveTo>
                    <a:pt x="1209573" y="0"/>
                  </a:moveTo>
                  <a:lnTo>
                    <a:pt x="42748" y="0"/>
                  </a:lnTo>
                  <a:lnTo>
                    <a:pt x="26108" y="3355"/>
                  </a:lnTo>
                  <a:lnTo>
                    <a:pt x="12520" y="12511"/>
                  </a:lnTo>
                  <a:lnTo>
                    <a:pt x="3359" y="26097"/>
                  </a:lnTo>
                  <a:lnTo>
                    <a:pt x="0" y="42748"/>
                  </a:lnTo>
                  <a:lnTo>
                    <a:pt x="0" y="213740"/>
                  </a:lnTo>
                  <a:lnTo>
                    <a:pt x="3359" y="230396"/>
                  </a:lnTo>
                  <a:lnTo>
                    <a:pt x="12520" y="243982"/>
                  </a:lnTo>
                  <a:lnTo>
                    <a:pt x="26108" y="253135"/>
                  </a:lnTo>
                  <a:lnTo>
                    <a:pt x="42748" y="256489"/>
                  </a:lnTo>
                  <a:lnTo>
                    <a:pt x="1209573" y="256489"/>
                  </a:lnTo>
                  <a:lnTo>
                    <a:pt x="1226229" y="253135"/>
                  </a:lnTo>
                  <a:lnTo>
                    <a:pt x="1239815" y="243982"/>
                  </a:lnTo>
                  <a:lnTo>
                    <a:pt x="1248967" y="230396"/>
                  </a:lnTo>
                  <a:lnTo>
                    <a:pt x="1252321" y="213740"/>
                  </a:lnTo>
                  <a:lnTo>
                    <a:pt x="1252321" y="42748"/>
                  </a:lnTo>
                  <a:lnTo>
                    <a:pt x="1248967" y="26097"/>
                  </a:lnTo>
                  <a:lnTo>
                    <a:pt x="1239815" y="12511"/>
                  </a:lnTo>
                  <a:lnTo>
                    <a:pt x="1226229" y="3355"/>
                  </a:lnTo>
                  <a:lnTo>
                    <a:pt x="1209573" y="0"/>
                  </a:lnTo>
                  <a:close/>
                </a:path>
              </a:pathLst>
            </a:custGeom>
            <a:solidFill>
              <a:srgbClr val="EAE9E7"/>
            </a:solidFill>
          </p:spPr>
          <p:txBody>
            <a:bodyPr wrap="square" lIns="0" tIns="0" rIns="0" bIns="0" rtlCol="0"/>
            <a:lstStyle/>
            <a:p>
              <a:endParaRPr sz="1588"/>
            </a:p>
          </p:txBody>
        </p:sp>
      </p:grpSp>
      <p:sp>
        <p:nvSpPr>
          <p:cNvPr id="32" name="object 32"/>
          <p:cNvSpPr txBox="1"/>
          <p:nvPr/>
        </p:nvSpPr>
        <p:spPr>
          <a:xfrm>
            <a:off x="969983" y="2838920"/>
            <a:ext cx="313962" cy="137625"/>
          </a:xfrm>
          <a:prstGeom prst="rect">
            <a:avLst/>
          </a:prstGeom>
        </p:spPr>
        <p:txBody>
          <a:bodyPr vert="horz" wrap="square" lIns="0" tIns="14501" rIns="0" bIns="0" rtlCol="0">
            <a:spAutoFit/>
          </a:bodyPr>
          <a:lstStyle/>
          <a:p>
            <a:pPr marL="14502">
              <a:spcBef>
                <a:spcPts val="114"/>
              </a:spcBef>
            </a:pPr>
            <a:r>
              <a:rPr sz="799" b="1" spc="-11">
                <a:solidFill>
                  <a:srgbClr val="231F20"/>
                </a:solidFill>
                <a:latin typeface="Arial"/>
                <a:cs typeface="Arial"/>
              </a:rPr>
              <a:t>$0.15</a:t>
            </a:r>
            <a:endParaRPr sz="799">
              <a:latin typeface="Arial"/>
              <a:cs typeface="Arial"/>
            </a:endParaRPr>
          </a:p>
        </p:txBody>
      </p:sp>
      <p:sp>
        <p:nvSpPr>
          <p:cNvPr id="33" name="object 33"/>
          <p:cNvSpPr/>
          <p:nvPr/>
        </p:nvSpPr>
        <p:spPr>
          <a:xfrm>
            <a:off x="1897272" y="2123278"/>
            <a:ext cx="1093430" cy="294385"/>
          </a:xfrm>
          <a:custGeom>
            <a:avLst/>
            <a:gdLst/>
            <a:ahLst/>
            <a:cxnLst/>
            <a:rect l="l" t="t" r="r" b="b"/>
            <a:pathLst>
              <a:path w="957580" h="257810">
                <a:moveTo>
                  <a:pt x="914069" y="0"/>
                </a:moveTo>
                <a:lnTo>
                  <a:pt x="42913" y="0"/>
                </a:lnTo>
                <a:lnTo>
                  <a:pt x="26199" y="3367"/>
                </a:lnTo>
                <a:lnTo>
                  <a:pt x="12560" y="12553"/>
                </a:lnTo>
                <a:lnTo>
                  <a:pt x="3369" y="26188"/>
                </a:lnTo>
                <a:lnTo>
                  <a:pt x="0" y="42900"/>
                </a:lnTo>
                <a:lnTo>
                  <a:pt x="0" y="214541"/>
                </a:lnTo>
                <a:lnTo>
                  <a:pt x="3369" y="231254"/>
                </a:lnTo>
                <a:lnTo>
                  <a:pt x="12560" y="244894"/>
                </a:lnTo>
                <a:lnTo>
                  <a:pt x="26199" y="254085"/>
                </a:lnTo>
                <a:lnTo>
                  <a:pt x="42913" y="257454"/>
                </a:lnTo>
                <a:lnTo>
                  <a:pt x="914069" y="257454"/>
                </a:lnTo>
                <a:lnTo>
                  <a:pt x="930783" y="254085"/>
                </a:lnTo>
                <a:lnTo>
                  <a:pt x="944422" y="244894"/>
                </a:lnTo>
                <a:lnTo>
                  <a:pt x="953614" y="231254"/>
                </a:lnTo>
                <a:lnTo>
                  <a:pt x="956983" y="214541"/>
                </a:lnTo>
                <a:lnTo>
                  <a:pt x="956983" y="42900"/>
                </a:lnTo>
                <a:lnTo>
                  <a:pt x="953614" y="26188"/>
                </a:lnTo>
                <a:lnTo>
                  <a:pt x="944422" y="12553"/>
                </a:lnTo>
                <a:lnTo>
                  <a:pt x="930783" y="3367"/>
                </a:lnTo>
                <a:lnTo>
                  <a:pt x="914069" y="0"/>
                </a:lnTo>
                <a:close/>
              </a:path>
            </a:pathLst>
          </a:custGeom>
          <a:solidFill>
            <a:srgbClr val="EAE9E7"/>
          </a:solidFill>
        </p:spPr>
        <p:txBody>
          <a:bodyPr wrap="square" lIns="0" tIns="0" rIns="0" bIns="0" rtlCol="0"/>
          <a:lstStyle/>
          <a:p>
            <a:endParaRPr sz="1588"/>
          </a:p>
        </p:txBody>
      </p:sp>
      <p:sp>
        <p:nvSpPr>
          <p:cNvPr id="34" name="object 34"/>
          <p:cNvSpPr txBox="1"/>
          <p:nvPr/>
        </p:nvSpPr>
        <p:spPr>
          <a:xfrm>
            <a:off x="2166607" y="2194186"/>
            <a:ext cx="555415" cy="137625"/>
          </a:xfrm>
          <a:prstGeom prst="rect">
            <a:avLst/>
          </a:prstGeom>
        </p:spPr>
        <p:txBody>
          <a:bodyPr vert="horz" wrap="square" lIns="0" tIns="14501" rIns="0" bIns="0" rtlCol="0">
            <a:spAutoFit/>
          </a:bodyPr>
          <a:lstStyle/>
          <a:p>
            <a:pPr marL="14502">
              <a:spcBef>
                <a:spcPts val="114"/>
              </a:spcBef>
            </a:pPr>
            <a:r>
              <a:rPr sz="799" b="1" spc="51">
                <a:solidFill>
                  <a:srgbClr val="231F20"/>
                </a:solidFill>
                <a:latin typeface="Arial"/>
                <a:cs typeface="Arial"/>
              </a:rPr>
              <a:t>9,160,075</a:t>
            </a:r>
            <a:endParaRPr sz="799">
              <a:latin typeface="Arial"/>
              <a:cs typeface="Arial"/>
            </a:endParaRPr>
          </a:p>
        </p:txBody>
      </p:sp>
      <p:sp>
        <p:nvSpPr>
          <p:cNvPr id="35" name="object 35"/>
          <p:cNvSpPr/>
          <p:nvPr/>
        </p:nvSpPr>
        <p:spPr>
          <a:xfrm>
            <a:off x="3046597" y="2123278"/>
            <a:ext cx="1429145" cy="294385"/>
          </a:xfrm>
          <a:custGeom>
            <a:avLst/>
            <a:gdLst/>
            <a:ahLst/>
            <a:cxnLst/>
            <a:rect l="l" t="t" r="r" b="b"/>
            <a:pathLst>
              <a:path w="1251585" h="257810">
                <a:moveTo>
                  <a:pt x="1208455" y="0"/>
                </a:moveTo>
                <a:lnTo>
                  <a:pt x="42913" y="0"/>
                </a:lnTo>
                <a:lnTo>
                  <a:pt x="26199" y="3367"/>
                </a:lnTo>
                <a:lnTo>
                  <a:pt x="12560" y="12553"/>
                </a:lnTo>
                <a:lnTo>
                  <a:pt x="3369" y="26188"/>
                </a:lnTo>
                <a:lnTo>
                  <a:pt x="0" y="42900"/>
                </a:lnTo>
                <a:lnTo>
                  <a:pt x="0" y="214541"/>
                </a:lnTo>
                <a:lnTo>
                  <a:pt x="3369" y="231254"/>
                </a:lnTo>
                <a:lnTo>
                  <a:pt x="12560" y="244894"/>
                </a:lnTo>
                <a:lnTo>
                  <a:pt x="26199" y="254085"/>
                </a:lnTo>
                <a:lnTo>
                  <a:pt x="42913" y="257454"/>
                </a:lnTo>
                <a:lnTo>
                  <a:pt x="1208455" y="257454"/>
                </a:lnTo>
                <a:lnTo>
                  <a:pt x="1225167" y="254085"/>
                </a:lnTo>
                <a:lnTo>
                  <a:pt x="1238802" y="244894"/>
                </a:lnTo>
                <a:lnTo>
                  <a:pt x="1247989" y="231254"/>
                </a:lnTo>
                <a:lnTo>
                  <a:pt x="1251356" y="214541"/>
                </a:lnTo>
                <a:lnTo>
                  <a:pt x="1251356" y="42900"/>
                </a:lnTo>
                <a:lnTo>
                  <a:pt x="1247989" y="26188"/>
                </a:lnTo>
                <a:lnTo>
                  <a:pt x="1238802" y="12553"/>
                </a:lnTo>
                <a:lnTo>
                  <a:pt x="1225167" y="3367"/>
                </a:lnTo>
                <a:lnTo>
                  <a:pt x="1208455" y="0"/>
                </a:lnTo>
                <a:close/>
              </a:path>
            </a:pathLst>
          </a:custGeom>
          <a:solidFill>
            <a:srgbClr val="EAE9E7"/>
          </a:solidFill>
        </p:spPr>
        <p:txBody>
          <a:bodyPr wrap="square" lIns="0" tIns="0" rIns="0" bIns="0" rtlCol="0"/>
          <a:lstStyle/>
          <a:p>
            <a:endParaRPr sz="1588"/>
          </a:p>
        </p:txBody>
      </p:sp>
      <p:sp>
        <p:nvSpPr>
          <p:cNvPr id="36" name="object 36"/>
          <p:cNvSpPr txBox="1"/>
          <p:nvPr/>
        </p:nvSpPr>
        <p:spPr>
          <a:xfrm>
            <a:off x="3356225" y="2194186"/>
            <a:ext cx="810647" cy="137625"/>
          </a:xfrm>
          <a:prstGeom prst="rect">
            <a:avLst/>
          </a:prstGeom>
        </p:spPr>
        <p:txBody>
          <a:bodyPr vert="horz" wrap="square" lIns="0" tIns="14501" rIns="0" bIns="0" rtlCol="0">
            <a:spAutoFit/>
          </a:bodyPr>
          <a:lstStyle/>
          <a:p>
            <a:pPr marL="14502">
              <a:spcBef>
                <a:spcPts val="114"/>
              </a:spcBef>
            </a:pPr>
            <a:r>
              <a:rPr sz="799" b="1" spc="57">
                <a:solidFill>
                  <a:srgbClr val="231F20"/>
                </a:solidFill>
                <a:latin typeface="Arial"/>
                <a:cs typeface="Arial"/>
              </a:rPr>
              <a:t>$5,496,044.79</a:t>
            </a:r>
            <a:endParaRPr sz="799">
              <a:latin typeface="Arial"/>
              <a:cs typeface="Arial"/>
            </a:endParaRPr>
          </a:p>
        </p:txBody>
      </p:sp>
      <p:sp>
        <p:nvSpPr>
          <p:cNvPr id="37" name="object 37"/>
          <p:cNvSpPr/>
          <p:nvPr/>
        </p:nvSpPr>
        <p:spPr>
          <a:xfrm>
            <a:off x="1897272" y="2441664"/>
            <a:ext cx="1093430" cy="294385"/>
          </a:xfrm>
          <a:custGeom>
            <a:avLst/>
            <a:gdLst/>
            <a:ahLst/>
            <a:cxnLst/>
            <a:rect l="l" t="t" r="r" b="b"/>
            <a:pathLst>
              <a:path w="957580" h="257810">
                <a:moveTo>
                  <a:pt x="914069" y="0"/>
                </a:moveTo>
                <a:lnTo>
                  <a:pt x="42913" y="0"/>
                </a:lnTo>
                <a:lnTo>
                  <a:pt x="26199" y="3369"/>
                </a:lnTo>
                <a:lnTo>
                  <a:pt x="12560" y="12560"/>
                </a:lnTo>
                <a:lnTo>
                  <a:pt x="3369" y="26199"/>
                </a:lnTo>
                <a:lnTo>
                  <a:pt x="0" y="42913"/>
                </a:lnTo>
                <a:lnTo>
                  <a:pt x="0" y="214553"/>
                </a:lnTo>
                <a:lnTo>
                  <a:pt x="3369" y="231265"/>
                </a:lnTo>
                <a:lnTo>
                  <a:pt x="12560" y="244900"/>
                </a:lnTo>
                <a:lnTo>
                  <a:pt x="26199" y="254087"/>
                </a:lnTo>
                <a:lnTo>
                  <a:pt x="42913" y="257454"/>
                </a:lnTo>
                <a:lnTo>
                  <a:pt x="914069" y="257454"/>
                </a:lnTo>
                <a:lnTo>
                  <a:pt x="930783" y="254087"/>
                </a:lnTo>
                <a:lnTo>
                  <a:pt x="944422" y="244900"/>
                </a:lnTo>
                <a:lnTo>
                  <a:pt x="953614" y="231265"/>
                </a:lnTo>
                <a:lnTo>
                  <a:pt x="956983" y="214553"/>
                </a:lnTo>
                <a:lnTo>
                  <a:pt x="956983" y="42913"/>
                </a:lnTo>
                <a:lnTo>
                  <a:pt x="953614" y="26199"/>
                </a:lnTo>
                <a:lnTo>
                  <a:pt x="944422" y="12560"/>
                </a:lnTo>
                <a:lnTo>
                  <a:pt x="930783" y="3369"/>
                </a:lnTo>
                <a:lnTo>
                  <a:pt x="914069" y="0"/>
                </a:lnTo>
                <a:close/>
              </a:path>
            </a:pathLst>
          </a:custGeom>
          <a:solidFill>
            <a:srgbClr val="D4D3D0"/>
          </a:solidFill>
        </p:spPr>
        <p:txBody>
          <a:bodyPr wrap="square" lIns="0" tIns="0" rIns="0" bIns="0" rtlCol="0"/>
          <a:lstStyle/>
          <a:p>
            <a:endParaRPr sz="1588"/>
          </a:p>
        </p:txBody>
      </p:sp>
      <p:sp>
        <p:nvSpPr>
          <p:cNvPr id="38" name="object 38"/>
          <p:cNvSpPr txBox="1"/>
          <p:nvPr/>
        </p:nvSpPr>
        <p:spPr>
          <a:xfrm>
            <a:off x="2166607" y="2512573"/>
            <a:ext cx="555415" cy="137625"/>
          </a:xfrm>
          <a:prstGeom prst="rect">
            <a:avLst/>
          </a:prstGeom>
        </p:spPr>
        <p:txBody>
          <a:bodyPr vert="horz" wrap="square" lIns="0" tIns="14501" rIns="0" bIns="0" rtlCol="0">
            <a:spAutoFit/>
          </a:bodyPr>
          <a:lstStyle/>
          <a:p>
            <a:pPr marL="14502">
              <a:spcBef>
                <a:spcPts val="114"/>
              </a:spcBef>
            </a:pPr>
            <a:r>
              <a:rPr sz="799" b="1" spc="51">
                <a:solidFill>
                  <a:srgbClr val="231F20"/>
                </a:solidFill>
                <a:latin typeface="Arial"/>
                <a:cs typeface="Arial"/>
              </a:rPr>
              <a:t>9,160,075</a:t>
            </a:r>
            <a:endParaRPr sz="799">
              <a:latin typeface="Arial"/>
              <a:cs typeface="Arial"/>
            </a:endParaRPr>
          </a:p>
        </p:txBody>
      </p:sp>
      <p:sp>
        <p:nvSpPr>
          <p:cNvPr id="39" name="object 39"/>
          <p:cNvSpPr/>
          <p:nvPr/>
        </p:nvSpPr>
        <p:spPr>
          <a:xfrm>
            <a:off x="3046597" y="2441664"/>
            <a:ext cx="1429145" cy="294385"/>
          </a:xfrm>
          <a:custGeom>
            <a:avLst/>
            <a:gdLst/>
            <a:ahLst/>
            <a:cxnLst/>
            <a:rect l="l" t="t" r="r" b="b"/>
            <a:pathLst>
              <a:path w="1251585" h="257810">
                <a:moveTo>
                  <a:pt x="1208455" y="0"/>
                </a:moveTo>
                <a:lnTo>
                  <a:pt x="42913" y="0"/>
                </a:lnTo>
                <a:lnTo>
                  <a:pt x="26199" y="3369"/>
                </a:lnTo>
                <a:lnTo>
                  <a:pt x="12560" y="12560"/>
                </a:lnTo>
                <a:lnTo>
                  <a:pt x="3369" y="26199"/>
                </a:lnTo>
                <a:lnTo>
                  <a:pt x="0" y="42913"/>
                </a:lnTo>
                <a:lnTo>
                  <a:pt x="0" y="214553"/>
                </a:lnTo>
                <a:lnTo>
                  <a:pt x="3369" y="231265"/>
                </a:lnTo>
                <a:lnTo>
                  <a:pt x="12560" y="244900"/>
                </a:lnTo>
                <a:lnTo>
                  <a:pt x="26199" y="254087"/>
                </a:lnTo>
                <a:lnTo>
                  <a:pt x="42913" y="257454"/>
                </a:lnTo>
                <a:lnTo>
                  <a:pt x="1208455" y="257454"/>
                </a:lnTo>
                <a:lnTo>
                  <a:pt x="1225167" y="254087"/>
                </a:lnTo>
                <a:lnTo>
                  <a:pt x="1238802" y="244900"/>
                </a:lnTo>
                <a:lnTo>
                  <a:pt x="1247989" y="231265"/>
                </a:lnTo>
                <a:lnTo>
                  <a:pt x="1251356" y="214553"/>
                </a:lnTo>
                <a:lnTo>
                  <a:pt x="1251356" y="42913"/>
                </a:lnTo>
                <a:lnTo>
                  <a:pt x="1247989" y="26199"/>
                </a:lnTo>
                <a:lnTo>
                  <a:pt x="1238802" y="12560"/>
                </a:lnTo>
                <a:lnTo>
                  <a:pt x="1225167" y="3369"/>
                </a:lnTo>
                <a:lnTo>
                  <a:pt x="1208455" y="0"/>
                </a:lnTo>
                <a:close/>
              </a:path>
            </a:pathLst>
          </a:custGeom>
          <a:solidFill>
            <a:srgbClr val="D4D3D0"/>
          </a:solidFill>
        </p:spPr>
        <p:txBody>
          <a:bodyPr wrap="square" lIns="0" tIns="0" rIns="0" bIns="0" rtlCol="0"/>
          <a:lstStyle/>
          <a:p>
            <a:endParaRPr sz="1588"/>
          </a:p>
        </p:txBody>
      </p:sp>
      <p:sp>
        <p:nvSpPr>
          <p:cNvPr id="40" name="object 40"/>
          <p:cNvSpPr txBox="1"/>
          <p:nvPr/>
        </p:nvSpPr>
        <p:spPr>
          <a:xfrm>
            <a:off x="3329597" y="2512573"/>
            <a:ext cx="864304" cy="137625"/>
          </a:xfrm>
          <a:prstGeom prst="rect">
            <a:avLst/>
          </a:prstGeom>
        </p:spPr>
        <p:txBody>
          <a:bodyPr vert="horz" wrap="square" lIns="0" tIns="14501" rIns="0" bIns="0" rtlCol="0">
            <a:spAutoFit/>
          </a:bodyPr>
          <a:lstStyle/>
          <a:p>
            <a:pPr marL="14502">
              <a:spcBef>
                <a:spcPts val="114"/>
              </a:spcBef>
            </a:pPr>
            <a:r>
              <a:rPr sz="799" b="1" spc="51">
                <a:solidFill>
                  <a:srgbClr val="231F20"/>
                </a:solidFill>
                <a:latin typeface="Arial"/>
                <a:cs typeface="Arial"/>
              </a:rPr>
              <a:t>$10,992,089.59</a:t>
            </a:r>
            <a:endParaRPr sz="799">
              <a:latin typeface="Arial"/>
              <a:cs typeface="Arial"/>
            </a:endParaRPr>
          </a:p>
        </p:txBody>
      </p:sp>
      <p:sp>
        <p:nvSpPr>
          <p:cNvPr id="41" name="object 41"/>
          <p:cNvSpPr/>
          <p:nvPr/>
        </p:nvSpPr>
        <p:spPr>
          <a:xfrm>
            <a:off x="1897272" y="2770041"/>
            <a:ext cx="1093430" cy="292935"/>
          </a:xfrm>
          <a:custGeom>
            <a:avLst/>
            <a:gdLst/>
            <a:ahLst/>
            <a:cxnLst/>
            <a:rect l="l" t="t" r="r" b="b"/>
            <a:pathLst>
              <a:path w="957580" h="256539">
                <a:moveTo>
                  <a:pt x="914234" y="0"/>
                </a:moveTo>
                <a:lnTo>
                  <a:pt x="42748" y="0"/>
                </a:lnTo>
                <a:lnTo>
                  <a:pt x="26097" y="3353"/>
                </a:lnTo>
                <a:lnTo>
                  <a:pt x="12511" y="12506"/>
                </a:lnTo>
                <a:lnTo>
                  <a:pt x="3355" y="26092"/>
                </a:lnTo>
                <a:lnTo>
                  <a:pt x="0" y="42748"/>
                </a:lnTo>
                <a:lnTo>
                  <a:pt x="0" y="213740"/>
                </a:lnTo>
                <a:lnTo>
                  <a:pt x="3355" y="230391"/>
                </a:lnTo>
                <a:lnTo>
                  <a:pt x="12511" y="243978"/>
                </a:lnTo>
                <a:lnTo>
                  <a:pt x="26097" y="253133"/>
                </a:lnTo>
                <a:lnTo>
                  <a:pt x="42748" y="256489"/>
                </a:lnTo>
                <a:lnTo>
                  <a:pt x="914234" y="256489"/>
                </a:lnTo>
                <a:lnTo>
                  <a:pt x="930885" y="253133"/>
                </a:lnTo>
                <a:lnTo>
                  <a:pt x="944472" y="243978"/>
                </a:lnTo>
                <a:lnTo>
                  <a:pt x="953627" y="230391"/>
                </a:lnTo>
                <a:lnTo>
                  <a:pt x="956983" y="213740"/>
                </a:lnTo>
                <a:lnTo>
                  <a:pt x="956983" y="42748"/>
                </a:lnTo>
                <a:lnTo>
                  <a:pt x="953627" y="26092"/>
                </a:lnTo>
                <a:lnTo>
                  <a:pt x="944472" y="12506"/>
                </a:lnTo>
                <a:lnTo>
                  <a:pt x="930885" y="3353"/>
                </a:lnTo>
                <a:lnTo>
                  <a:pt x="914234" y="0"/>
                </a:lnTo>
                <a:close/>
              </a:path>
            </a:pathLst>
          </a:custGeom>
          <a:solidFill>
            <a:srgbClr val="EAE9E7"/>
          </a:solidFill>
        </p:spPr>
        <p:txBody>
          <a:bodyPr wrap="square" lIns="0" tIns="0" rIns="0" bIns="0" rtlCol="0"/>
          <a:lstStyle/>
          <a:p>
            <a:endParaRPr sz="1588"/>
          </a:p>
        </p:txBody>
      </p:sp>
      <p:sp>
        <p:nvSpPr>
          <p:cNvPr id="42" name="object 42"/>
          <p:cNvSpPr txBox="1"/>
          <p:nvPr/>
        </p:nvSpPr>
        <p:spPr>
          <a:xfrm>
            <a:off x="2166607" y="2840312"/>
            <a:ext cx="555415" cy="137625"/>
          </a:xfrm>
          <a:prstGeom prst="rect">
            <a:avLst/>
          </a:prstGeom>
        </p:spPr>
        <p:txBody>
          <a:bodyPr vert="horz" wrap="square" lIns="0" tIns="14501" rIns="0" bIns="0" rtlCol="0">
            <a:spAutoFit/>
          </a:bodyPr>
          <a:lstStyle/>
          <a:p>
            <a:pPr marL="14502">
              <a:spcBef>
                <a:spcPts val="114"/>
              </a:spcBef>
            </a:pPr>
            <a:r>
              <a:rPr sz="799" b="1" spc="51">
                <a:solidFill>
                  <a:srgbClr val="231F20"/>
                </a:solidFill>
                <a:latin typeface="Arial"/>
                <a:cs typeface="Arial"/>
              </a:rPr>
              <a:t>9,160,075</a:t>
            </a:r>
            <a:endParaRPr sz="799">
              <a:latin typeface="Arial"/>
              <a:cs typeface="Arial"/>
            </a:endParaRPr>
          </a:p>
        </p:txBody>
      </p:sp>
      <p:sp>
        <p:nvSpPr>
          <p:cNvPr id="43" name="object 43"/>
          <p:cNvSpPr/>
          <p:nvPr/>
        </p:nvSpPr>
        <p:spPr>
          <a:xfrm>
            <a:off x="3046597" y="2770041"/>
            <a:ext cx="1429145" cy="292935"/>
          </a:xfrm>
          <a:custGeom>
            <a:avLst/>
            <a:gdLst/>
            <a:ahLst/>
            <a:cxnLst/>
            <a:rect l="l" t="t" r="r" b="b"/>
            <a:pathLst>
              <a:path w="1251585" h="256539">
                <a:moveTo>
                  <a:pt x="1208608" y="0"/>
                </a:moveTo>
                <a:lnTo>
                  <a:pt x="42748" y="0"/>
                </a:lnTo>
                <a:lnTo>
                  <a:pt x="26097" y="3353"/>
                </a:lnTo>
                <a:lnTo>
                  <a:pt x="12511" y="12506"/>
                </a:lnTo>
                <a:lnTo>
                  <a:pt x="3355" y="26092"/>
                </a:lnTo>
                <a:lnTo>
                  <a:pt x="0" y="42748"/>
                </a:lnTo>
                <a:lnTo>
                  <a:pt x="0" y="213740"/>
                </a:lnTo>
                <a:lnTo>
                  <a:pt x="3355" y="230391"/>
                </a:lnTo>
                <a:lnTo>
                  <a:pt x="12511" y="243978"/>
                </a:lnTo>
                <a:lnTo>
                  <a:pt x="26097" y="253133"/>
                </a:lnTo>
                <a:lnTo>
                  <a:pt x="42748" y="256489"/>
                </a:lnTo>
                <a:lnTo>
                  <a:pt x="1208608" y="256489"/>
                </a:lnTo>
                <a:lnTo>
                  <a:pt x="1225263" y="253133"/>
                </a:lnTo>
                <a:lnTo>
                  <a:pt x="1238850" y="243978"/>
                </a:lnTo>
                <a:lnTo>
                  <a:pt x="1248002" y="230391"/>
                </a:lnTo>
                <a:lnTo>
                  <a:pt x="1251356" y="213740"/>
                </a:lnTo>
                <a:lnTo>
                  <a:pt x="1251356" y="42748"/>
                </a:lnTo>
                <a:lnTo>
                  <a:pt x="1248002" y="26092"/>
                </a:lnTo>
                <a:lnTo>
                  <a:pt x="1238850" y="12506"/>
                </a:lnTo>
                <a:lnTo>
                  <a:pt x="1225263" y="3353"/>
                </a:lnTo>
                <a:lnTo>
                  <a:pt x="1208608" y="0"/>
                </a:lnTo>
                <a:close/>
              </a:path>
            </a:pathLst>
          </a:custGeom>
          <a:solidFill>
            <a:srgbClr val="EAE9E7"/>
          </a:solidFill>
        </p:spPr>
        <p:txBody>
          <a:bodyPr wrap="square" lIns="0" tIns="0" rIns="0" bIns="0" rtlCol="0"/>
          <a:lstStyle/>
          <a:p>
            <a:endParaRPr sz="1588"/>
          </a:p>
        </p:txBody>
      </p:sp>
      <p:sp>
        <p:nvSpPr>
          <p:cNvPr id="44" name="object 44"/>
          <p:cNvSpPr txBox="1"/>
          <p:nvPr/>
        </p:nvSpPr>
        <p:spPr>
          <a:xfrm>
            <a:off x="3345135" y="2840312"/>
            <a:ext cx="833125" cy="137625"/>
          </a:xfrm>
          <a:prstGeom prst="rect">
            <a:avLst/>
          </a:prstGeom>
        </p:spPr>
        <p:txBody>
          <a:bodyPr vert="horz" wrap="square" lIns="0" tIns="14501" rIns="0" bIns="0" rtlCol="0">
            <a:spAutoFit/>
          </a:bodyPr>
          <a:lstStyle/>
          <a:p>
            <a:pPr marL="14502">
              <a:spcBef>
                <a:spcPts val="114"/>
              </a:spcBef>
            </a:pPr>
            <a:r>
              <a:rPr sz="799" b="1" spc="-11">
                <a:solidFill>
                  <a:srgbClr val="231F20"/>
                </a:solidFill>
                <a:latin typeface="Arial"/>
                <a:cs typeface="Arial"/>
              </a:rPr>
              <a:t>$16,488,134.38</a:t>
            </a:r>
            <a:endParaRPr sz="799">
              <a:latin typeface="Arial"/>
              <a:cs typeface="Arial"/>
            </a:endParaRPr>
          </a:p>
        </p:txBody>
      </p:sp>
      <p:pic>
        <p:nvPicPr>
          <p:cNvPr id="45" name="object 45"/>
          <p:cNvPicPr/>
          <p:nvPr/>
        </p:nvPicPr>
        <p:blipFill>
          <a:blip r:embed="rId15" cstate="print"/>
          <a:stretch>
            <a:fillRect/>
          </a:stretch>
        </p:blipFill>
        <p:spPr>
          <a:xfrm>
            <a:off x="392968" y="3088412"/>
            <a:ext cx="1504308" cy="353899"/>
          </a:xfrm>
          <a:prstGeom prst="rect">
            <a:avLst/>
          </a:prstGeom>
        </p:spPr>
      </p:pic>
      <p:grpSp>
        <p:nvGrpSpPr>
          <p:cNvPr id="46" name="object 46"/>
          <p:cNvGrpSpPr/>
          <p:nvPr/>
        </p:nvGrpSpPr>
        <p:grpSpPr>
          <a:xfrm>
            <a:off x="411821" y="3107293"/>
            <a:ext cx="1430596" cy="323389"/>
            <a:chOff x="242887" y="4747463"/>
            <a:chExt cx="1252855" cy="283210"/>
          </a:xfrm>
        </p:grpSpPr>
        <p:pic>
          <p:nvPicPr>
            <p:cNvPr id="47" name="object 47"/>
            <p:cNvPicPr/>
            <p:nvPr/>
          </p:nvPicPr>
          <p:blipFill>
            <a:blip r:embed="rId16" cstate="print"/>
            <a:stretch>
              <a:fillRect/>
            </a:stretch>
          </p:blipFill>
          <p:spPr>
            <a:xfrm>
              <a:off x="662597" y="4777575"/>
              <a:ext cx="444982" cy="252602"/>
            </a:xfrm>
            <a:prstGeom prst="rect">
              <a:avLst/>
            </a:prstGeom>
          </p:spPr>
        </p:pic>
        <p:sp>
          <p:nvSpPr>
            <p:cNvPr id="48" name="object 48"/>
            <p:cNvSpPr/>
            <p:nvPr/>
          </p:nvSpPr>
          <p:spPr>
            <a:xfrm>
              <a:off x="242887" y="4747463"/>
              <a:ext cx="1252855" cy="256540"/>
            </a:xfrm>
            <a:custGeom>
              <a:avLst/>
              <a:gdLst/>
              <a:ahLst/>
              <a:cxnLst/>
              <a:rect l="l" t="t" r="r" b="b"/>
              <a:pathLst>
                <a:path w="1252855" h="256539">
                  <a:moveTo>
                    <a:pt x="1209573" y="0"/>
                  </a:moveTo>
                  <a:lnTo>
                    <a:pt x="42748" y="0"/>
                  </a:lnTo>
                  <a:lnTo>
                    <a:pt x="26108" y="3353"/>
                  </a:lnTo>
                  <a:lnTo>
                    <a:pt x="12520" y="12506"/>
                  </a:lnTo>
                  <a:lnTo>
                    <a:pt x="3359" y="26092"/>
                  </a:lnTo>
                  <a:lnTo>
                    <a:pt x="0" y="42748"/>
                  </a:lnTo>
                  <a:lnTo>
                    <a:pt x="0" y="213740"/>
                  </a:lnTo>
                  <a:lnTo>
                    <a:pt x="3359" y="230391"/>
                  </a:lnTo>
                  <a:lnTo>
                    <a:pt x="12520" y="243978"/>
                  </a:lnTo>
                  <a:lnTo>
                    <a:pt x="26108" y="253133"/>
                  </a:lnTo>
                  <a:lnTo>
                    <a:pt x="42748" y="256489"/>
                  </a:lnTo>
                  <a:lnTo>
                    <a:pt x="1209573" y="256489"/>
                  </a:lnTo>
                  <a:lnTo>
                    <a:pt x="1226229" y="253133"/>
                  </a:lnTo>
                  <a:lnTo>
                    <a:pt x="1239815" y="243978"/>
                  </a:lnTo>
                  <a:lnTo>
                    <a:pt x="1248967" y="230391"/>
                  </a:lnTo>
                  <a:lnTo>
                    <a:pt x="1252321" y="213740"/>
                  </a:lnTo>
                  <a:lnTo>
                    <a:pt x="1252321" y="42748"/>
                  </a:lnTo>
                  <a:lnTo>
                    <a:pt x="1248967" y="26092"/>
                  </a:lnTo>
                  <a:lnTo>
                    <a:pt x="1239815" y="12506"/>
                  </a:lnTo>
                  <a:lnTo>
                    <a:pt x="1226229" y="3353"/>
                  </a:lnTo>
                  <a:lnTo>
                    <a:pt x="1209573" y="0"/>
                  </a:lnTo>
                  <a:close/>
                </a:path>
              </a:pathLst>
            </a:custGeom>
            <a:solidFill>
              <a:srgbClr val="D4D3D0"/>
            </a:solidFill>
          </p:spPr>
          <p:txBody>
            <a:bodyPr wrap="square" lIns="0" tIns="0" rIns="0" bIns="0" rtlCol="0"/>
            <a:lstStyle/>
            <a:p>
              <a:endParaRPr sz="1588"/>
            </a:p>
          </p:txBody>
        </p:sp>
      </p:grpSp>
      <p:sp>
        <p:nvSpPr>
          <p:cNvPr id="49" name="object 49"/>
          <p:cNvSpPr txBox="1"/>
          <p:nvPr/>
        </p:nvSpPr>
        <p:spPr>
          <a:xfrm>
            <a:off x="956672" y="3177565"/>
            <a:ext cx="341516" cy="137625"/>
          </a:xfrm>
          <a:prstGeom prst="rect">
            <a:avLst/>
          </a:prstGeom>
        </p:spPr>
        <p:txBody>
          <a:bodyPr vert="horz" wrap="square" lIns="0" tIns="14501" rIns="0" bIns="0" rtlCol="0">
            <a:spAutoFit/>
          </a:bodyPr>
          <a:lstStyle/>
          <a:p>
            <a:pPr marL="14502">
              <a:spcBef>
                <a:spcPts val="114"/>
              </a:spcBef>
            </a:pPr>
            <a:r>
              <a:rPr sz="799" b="1" spc="74">
                <a:solidFill>
                  <a:srgbClr val="231F20"/>
                </a:solidFill>
                <a:latin typeface="Arial"/>
                <a:cs typeface="Arial"/>
              </a:rPr>
              <a:t>$0.20</a:t>
            </a:r>
            <a:endParaRPr sz="799">
              <a:latin typeface="Arial"/>
              <a:cs typeface="Arial"/>
            </a:endParaRPr>
          </a:p>
        </p:txBody>
      </p:sp>
      <p:sp>
        <p:nvSpPr>
          <p:cNvPr id="50" name="object 50"/>
          <p:cNvSpPr/>
          <p:nvPr/>
        </p:nvSpPr>
        <p:spPr>
          <a:xfrm>
            <a:off x="1897272" y="3102856"/>
            <a:ext cx="1093430" cy="294385"/>
          </a:xfrm>
          <a:custGeom>
            <a:avLst/>
            <a:gdLst/>
            <a:ahLst/>
            <a:cxnLst/>
            <a:rect l="l" t="t" r="r" b="b"/>
            <a:pathLst>
              <a:path w="957580" h="257810">
                <a:moveTo>
                  <a:pt x="914069" y="0"/>
                </a:moveTo>
                <a:lnTo>
                  <a:pt x="42913" y="0"/>
                </a:lnTo>
                <a:lnTo>
                  <a:pt x="26199" y="3369"/>
                </a:lnTo>
                <a:lnTo>
                  <a:pt x="12560" y="12560"/>
                </a:lnTo>
                <a:lnTo>
                  <a:pt x="3369" y="26199"/>
                </a:lnTo>
                <a:lnTo>
                  <a:pt x="0" y="42913"/>
                </a:lnTo>
                <a:lnTo>
                  <a:pt x="0" y="214553"/>
                </a:lnTo>
                <a:lnTo>
                  <a:pt x="3369" y="231265"/>
                </a:lnTo>
                <a:lnTo>
                  <a:pt x="12560" y="244900"/>
                </a:lnTo>
                <a:lnTo>
                  <a:pt x="26199" y="254087"/>
                </a:lnTo>
                <a:lnTo>
                  <a:pt x="42913" y="257454"/>
                </a:lnTo>
                <a:lnTo>
                  <a:pt x="914069" y="257454"/>
                </a:lnTo>
                <a:lnTo>
                  <a:pt x="930783" y="254087"/>
                </a:lnTo>
                <a:lnTo>
                  <a:pt x="944422" y="244900"/>
                </a:lnTo>
                <a:lnTo>
                  <a:pt x="953614" y="231265"/>
                </a:lnTo>
                <a:lnTo>
                  <a:pt x="956983" y="214553"/>
                </a:lnTo>
                <a:lnTo>
                  <a:pt x="956983" y="42913"/>
                </a:lnTo>
                <a:lnTo>
                  <a:pt x="953614" y="26199"/>
                </a:lnTo>
                <a:lnTo>
                  <a:pt x="944422" y="12560"/>
                </a:lnTo>
                <a:lnTo>
                  <a:pt x="930783" y="3369"/>
                </a:lnTo>
                <a:lnTo>
                  <a:pt x="914069" y="0"/>
                </a:lnTo>
                <a:close/>
              </a:path>
            </a:pathLst>
          </a:custGeom>
          <a:solidFill>
            <a:srgbClr val="D4D3D0"/>
          </a:solidFill>
        </p:spPr>
        <p:txBody>
          <a:bodyPr wrap="square" lIns="0" tIns="0" rIns="0" bIns="0" rtlCol="0"/>
          <a:lstStyle/>
          <a:p>
            <a:endParaRPr sz="1588"/>
          </a:p>
        </p:txBody>
      </p:sp>
      <p:sp>
        <p:nvSpPr>
          <p:cNvPr id="51" name="object 51"/>
          <p:cNvSpPr txBox="1"/>
          <p:nvPr/>
        </p:nvSpPr>
        <p:spPr>
          <a:xfrm>
            <a:off x="2166607" y="3173592"/>
            <a:ext cx="555415" cy="137625"/>
          </a:xfrm>
          <a:prstGeom prst="rect">
            <a:avLst/>
          </a:prstGeom>
        </p:spPr>
        <p:txBody>
          <a:bodyPr vert="horz" wrap="square" lIns="0" tIns="14501" rIns="0" bIns="0" rtlCol="0">
            <a:spAutoFit/>
          </a:bodyPr>
          <a:lstStyle/>
          <a:p>
            <a:pPr marL="14502">
              <a:spcBef>
                <a:spcPts val="114"/>
              </a:spcBef>
            </a:pPr>
            <a:r>
              <a:rPr sz="799" b="1" spc="51">
                <a:solidFill>
                  <a:srgbClr val="231F20"/>
                </a:solidFill>
                <a:latin typeface="Arial"/>
                <a:cs typeface="Arial"/>
              </a:rPr>
              <a:t>9,160,075</a:t>
            </a:r>
            <a:endParaRPr sz="799">
              <a:latin typeface="Arial"/>
              <a:cs typeface="Arial"/>
            </a:endParaRPr>
          </a:p>
        </p:txBody>
      </p:sp>
      <p:sp>
        <p:nvSpPr>
          <p:cNvPr id="52" name="object 52"/>
          <p:cNvSpPr/>
          <p:nvPr/>
        </p:nvSpPr>
        <p:spPr>
          <a:xfrm>
            <a:off x="3046597" y="3102856"/>
            <a:ext cx="1429145" cy="294385"/>
          </a:xfrm>
          <a:custGeom>
            <a:avLst/>
            <a:gdLst/>
            <a:ahLst/>
            <a:cxnLst/>
            <a:rect l="l" t="t" r="r" b="b"/>
            <a:pathLst>
              <a:path w="1251585" h="257810">
                <a:moveTo>
                  <a:pt x="1208455" y="0"/>
                </a:moveTo>
                <a:lnTo>
                  <a:pt x="42913" y="0"/>
                </a:lnTo>
                <a:lnTo>
                  <a:pt x="26199" y="3369"/>
                </a:lnTo>
                <a:lnTo>
                  <a:pt x="12560" y="12560"/>
                </a:lnTo>
                <a:lnTo>
                  <a:pt x="3369" y="26199"/>
                </a:lnTo>
                <a:lnTo>
                  <a:pt x="0" y="42913"/>
                </a:lnTo>
                <a:lnTo>
                  <a:pt x="0" y="214553"/>
                </a:lnTo>
                <a:lnTo>
                  <a:pt x="3369" y="231265"/>
                </a:lnTo>
                <a:lnTo>
                  <a:pt x="12560" y="244900"/>
                </a:lnTo>
                <a:lnTo>
                  <a:pt x="26199" y="254087"/>
                </a:lnTo>
                <a:lnTo>
                  <a:pt x="42913" y="257454"/>
                </a:lnTo>
                <a:lnTo>
                  <a:pt x="1208455" y="257454"/>
                </a:lnTo>
                <a:lnTo>
                  <a:pt x="1225167" y="254087"/>
                </a:lnTo>
                <a:lnTo>
                  <a:pt x="1238802" y="244900"/>
                </a:lnTo>
                <a:lnTo>
                  <a:pt x="1247989" y="231265"/>
                </a:lnTo>
                <a:lnTo>
                  <a:pt x="1251356" y="214553"/>
                </a:lnTo>
                <a:lnTo>
                  <a:pt x="1251356" y="42913"/>
                </a:lnTo>
                <a:lnTo>
                  <a:pt x="1247989" y="26199"/>
                </a:lnTo>
                <a:lnTo>
                  <a:pt x="1238802" y="12560"/>
                </a:lnTo>
                <a:lnTo>
                  <a:pt x="1225167" y="3369"/>
                </a:lnTo>
                <a:lnTo>
                  <a:pt x="1208455" y="0"/>
                </a:lnTo>
                <a:close/>
              </a:path>
            </a:pathLst>
          </a:custGeom>
          <a:solidFill>
            <a:srgbClr val="D4D3D0"/>
          </a:solidFill>
        </p:spPr>
        <p:txBody>
          <a:bodyPr wrap="square" lIns="0" tIns="0" rIns="0" bIns="0" rtlCol="0"/>
          <a:lstStyle/>
          <a:p>
            <a:endParaRPr sz="1588"/>
          </a:p>
        </p:txBody>
      </p:sp>
      <p:sp>
        <p:nvSpPr>
          <p:cNvPr id="53" name="object 53"/>
          <p:cNvSpPr txBox="1"/>
          <p:nvPr/>
        </p:nvSpPr>
        <p:spPr>
          <a:xfrm>
            <a:off x="3366221" y="3173592"/>
            <a:ext cx="791069" cy="137625"/>
          </a:xfrm>
          <a:prstGeom prst="rect">
            <a:avLst/>
          </a:prstGeom>
        </p:spPr>
        <p:txBody>
          <a:bodyPr vert="horz" wrap="square" lIns="0" tIns="14501" rIns="0" bIns="0" rtlCol="0">
            <a:spAutoFit/>
          </a:bodyPr>
          <a:lstStyle/>
          <a:p>
            <a:pPr marL="14502">
              <a:spcBef>
                <a:spcPts val="114"/>
              </a:spcBef>
            </a:pPr>
            <a:r>
              <a:rPr sz="799" b="1" spc="-11">
                <a:solidFill>
                  <a:srgbClr val="231F20"/>
                </a:solidFill>
                <a:latin typeface="Arial"/>
                <a:cs typeface="Arial"/>
              </a:rPr>
              <a:t>$21,984,179.17</a:t>
            </a:r>
            <a:endParaRPr sz="799">
              <a:latin typeface="Arial"/>
              <a:cs typeface="Arial"/>
            </a:endParaRPr>
          </a:p>
        </p:txBody>
      </p:sp>
      <p:pic>
        <p:nvPicPr>
          <p:cNvPr id="54" name="object 54"/>
          <p:cNvPicPr/>
          <p:nvPr/>
        </p:nvPicPr>
        <p:blipFill>
          <a:blip r:embed="rId17" cstate="print"/>
          <a:stretch>
            <a:fillRect/>
          </a:stretch>
        </p:blipFill>
        <p:spPr>
          <a:xfrm>
            <a:off x="392968" y="3442317"/>
            <a:ext cx="1504308" cy="322837"/>
          </a:xfrm>
          <a:prstGeom prst="rect">
            <a:avLst/>
          </a:prstGeom>
        </p:spPr>
      </p:pic>
      <p:grpSp>
        <p:nvGrpSpPr>
          <p:cNvPr id="55" name="object 55"/>
          <p:cNvGrpSpPr/>
          <p:nvPr/>
        </p:nvGrpSpPr>
        <p:grpSpPr>
          <a:xfrm>
            <a:off x="411821" y="3461180"/>
            <a:ext cx="1430596" cy="304536"/>
            <a:chOff x="242887" y="5057381"/>
            <a:chExt cx="1252855" cy="266700"/>
          </a:xfrm>
        </p:grpSpPr>
        <p:pic>
          <p:nvPicPr>
            <p:cNvPr id="56" name="object 56"/>
            <p:cNvPicPr/>
            <p:nvPr/>
          </p:nvPicPr>
          <p:blipFill>
            <a:blip r:embed="rId18" cstate="print"/>
            <a:stretch>
              <a:fillRect/>
            </a:stretch>
          </p:blipFill>
          <p:spPr>
            <a:xfrm>
              <a:off x="666483" y="5088458"/>
              <a:ext cx="436206" cy="235127"/>
            </a:xfrm>
            <a:prstGeom prst="rect">
              <a:avLst/>
            </a:prstGeom>
          </p:spPr>
        </p:pic>
        <p:sp>
          <p:nvSpPr>
            <p:cNvPr id="57" name="object 57"/>
            <p:cNvSpPr/>
            <p:nvPr/>
          </p:nvSpPr>
          <p:spPr>
            <a:xfrm>
              <a:off x="242887" y="5057381"/>
              <a:ext cx="1252855" cy="257810"/>
            </a:xfrm>
            <a:custGeom>
              <a:avLst/>
              <a:gdLst/>
              <a:ahLst/>
              <a:cxnLst/>
              <a:rect l="l" t="t" r="r" b="b"/>
              <a:pathLst>
                <a:path w="1252855" h="257810">
                  <a:moveTo>
                    <a:pt x="1209421" y="0"/>
                  </a:moveTo>
                  <a:lnTo>
                    <a:pt x="42913" y="0"/>
                  </a:lnTo>
                  <a:lnTo>
                    <a:pt x="26210" y="3369"/>
                  </a:lnTo>
                  <a:lnTo>
                    <a:pt x="12569" y="12560"/>
                  </a:lnTo>
                  <a:lnTo>
                    <a:pt x="3372" y="26199"/>
                  </a:lnTo>
                  <a:lnTo>
                    <a:pt x="0" y="42913"/>
                  </a:lnTo>
                  <a:lnTo>
                    <a:pt x="0" y="214553"/>
                  </a:lnTo>
                  <a:lnTo>
                    <a:pt x="3372" y="231267"/>
                  </a:lnTo>
                  <a:lnTo>
                    <a:pt x="12569" y="244906"/>
                  </a:lnTo>
                  <a:lnTo>
                    <a:pt x="26210" y="254098"/>
                  </a:lnTo>
                  <a:lnTo>
                    <a:pt x="42913" y="257467"/>
                  </a:lnTo>
                  <a:lnTo>
                    <a:pt x="1209421" y="257467"/>
                  </a:lnTo>
                  <a:lnTo>
                    <a:pt x="1226132" y="254098"/>
                  </a:lnTo>
                  <a:lnTo>
                    <a:pt x="1239767" y="244906"/>
                  </a:lnTo>
                  <a:lnTo>
                    <a:pt x="1248954" y="231267"/>
                  </a:lnTo>
                  <a:lnTo>
                    <a:pt x="1252321" y="214553"/>
                  </a:lnTo>
                  <a:lnTo>
                    <a:pt x="1252321" y="42913"/>
                  </a:lnTo>
                  <a:lnTo>
                    <a:pt x="1248954" y="26199"/>
                  </a:lnTo>
                  <a:lnTo>
                    <a:pt x="1239767" y="12560"/>
                  </a:lnTo>
                  <a:lnTo>
                    <a:pt x="1226132" y="3369"/>
                  </a:lnTo>
                  <a:lnTo>
                    <a:pt x="1209421" y="0"/>
                  </a:lnTo>
                  <a:close/>
                </a:path>
              </a:pathLst>
            </a:custGeom>
            <a:solidFill>
              <a:srgbClr val="EAE9E7"/>
            </a:solidFill>
          </p:spPr>
          <p:txBody>
            <a:bodyPr wrap="square" lIns="0" tIns="0" rIns="0" bIns="0" rtlCol="0"/>
            <a:lstStyle/>
            <a:p>
              <a:endParaRPr sz="1588"/>
            </a:p>
          </p:txBody>
        </p:sp>
      </p:grpSp>
      <p:sp>
        <p:nvSpPr>
          <p:cNvPr id="58" name="object 58"/>
          <p:cNvSpPr txBox="1"/>
          <p:nvPr/>
        </p:nvSpPr>
        <p:spPr>
          <a:xfrm>
            <a:off x="960888" y="3532293"/>
            <a:ext cx="331364" cy="137625"/>
          </a:xfrm>
          <a:prstGeom prst="rect">
            <a:avLst/>
          </a:prstGeom>
        </p:spPr>
        <p:txBody>
          <a:bodyPr vert="horz" wrap="square" lIns="0" tIns="14501" rIns="0" bIns="0" rtlCol="0">
            <a:spAutoFit/>
          </a:bodyPr>
          <a:lstStyle/>
          <a:p>
            <a:pPr marL="14502">
              <a:spcBef>
                <a:spcPts val="114"/>
              </a:spcBef>
            </a:pPr>
            <a:r>
              <a:rPr sz="799" b="1" spc="57">
                <a:solidFill>
                  <a:srgbClr val="231F20"/>
                </a:solidFill>
                <a:latin typeface="Arial"/>
                <a:cs typeface="Arial"/>
              </a:rPr>
              <a:t>$0.25</a:t>
            </a:r>
            <a:endParaRPr sz="799">
              <a:latin typeface="Arial"/>
              <a:cs typeface="Arial"/>
            </a:endParaRPr>
          </a:p>
        </p:txBody>
      </p:sp>
      <p:grpSp>
        <p:nvGrpSpPr>
          <p:cNvPr id="59" name="object 59"/>
          <p:cNvGrpSpPr/>
          <p:nvPr/>
        </p:nvGrpSpPr>
        <p:grpSpPr>
          <a:xfrm>
            <a:off x="392964" y="3461185"/>
            <a:ext cx="2597260" cy="965814"/>
            <a:chOff x="226377" y="5057381"/>
            <a:chExt cx="2274570" cy="845819"/>
          </a:xfrm>
        </p:grpSpPr>
        <p:pic>
          <p:nvPicPr>
            <p:cNvPr id="60" name="object 60"/>
            <p:cNvPicPr/>
            <p:nvPr/>
          </p:nvPicPr>
          <p:blipFill>
            <a:blip r:embed="rId19" cstate="print"/>
            <a:stretch>
              <a:fillRect/>
            </a:stretch>
          </p:blipFill>
          <p:spPr>
            <a:xfrm>
              <a:off x="226377" y="5323585"/>
              <a:ext cx="1317409" cy="281749"/>
            </a:xfrm>
            <a:prstGeom prst="rect">
              <a:avLst/>
            </a:prstGeom>
          </p:spPr>
        </p:pic>
        <p:sp>
          <p:nvSpPr>
            <p:cNvPr id="61" name="object 61"/>
            <p:cNvSpPr/>
            <p:nvPr/>
          </p:nvSpPr>
          <p:spPr>
            <a:xfrm>
              <a:off x="242887" y="5340108"/>
              <a:ext cx="1252855" cy="257810"/>
            </a:xfrm>
            <a:custGeom>
              <a:avLst/>
              <a:gdLst/>
              <a:ahLst/>
              <a:cxnLst/>
              <a:rect l="l" t="t" r="r" b="b"/>
              <a:pathLst>
                <a:path w="1252855" h="257810">
                  <a:moveTo>
                    <a:pt x="1209421" y="0"/>
                  </a:moveTo>
                  <a:lnTo>
                    <a:pt x="42913" y="0"/>
                  </a:lnTo>
                  <a:lnTo>
                    <a:pt x="26210" y="3369"/>
                  </a:lnTo>
                  <a:lnTo>
                    <a:pt x="12569" y="12560"/>
                  </a:lnTo>
                  <a:lnTo>
                    <a:pt x="3372" y="26199"/>
                  </a:lnTo>
                  <a:lnTo>
                    <a:pt x="0" y="42913"/>
                  </a:lnTo>
                  <a:lnTo>
                    <a:pt x="0" y="214553"/>
                  </a:lnTo>
                  <a:lnTo>
                    <a:pt x="3372" y="231265"/>
                  </a:lnTo>
                  <a:lnTo>
                    <a:pt x="12569" y="244900"/>
                  </a:lnTo>
                  <a:lnTo>
                    <a:pt x="26210" y="254087"/>
                  </a:lnTo>
                  <a:lnTo>
                    <a:pt x="42913" y="257454"/>
                  </a:lnTo>
                  <a:lnTo>
                    <a:pt x="1209421" y="257454"/>
                  </a:lnTo>
                  <a:lnTo>
                    <a:pt x="1226132" y="254087"/>
                  </a:lnTo>
                  <a:lnTo>
                    <a:pt x="1239767" y="244900"/>
                  </a:lnTo>
                  <a:lnTo>
                    <a:pt x="1248954" y="231265"/>
                  </a:lnTo>
                  <a:lnTo>
                    <a:pt x="1252321" y="214553"/>
                  </a:lnTo>
                  <a:lnTo>
                    <a:pt x="1252321" y="42913"/>
                  </a:lnTo>
                  <a:lnTo>
                    <a:pt x="1248954" y="26199"/>
                  </a:lnTo>
                  <a:lnTo>
                    <a:pt x="1239767" y="12560"/>
                  </a:lnTo>
                  <a:lnTo>
                    <a:pt x="1226132" y="3369"/>
                  </a:lnTo>
                  <a:lnTo>
                    <a:pt x="1209421" y="0"/>
                  </a:lnTo>
                  <a:close/>
                </a:path>
              </a:pathLst>
            </a:custGeom>
            <a:solidFill>
              <a:srgbClr val="D4D3D0"/>
            </a:solidFill>
          </p:spPr>
          <p:txBody>
            <a:bodyPr wrap="square" lIns="0" tIns="0" rIns="0" bIns="0" rtlCol="0"/>
            <a:lstStyle/>
            <a:p>
              <a:endParaRPr sz="1588"/>
            </a:p>
          </p:txBody>
        </p:sp>
        <p:pic>
          <p:nvPicPr>
            <p:cNvPr id="62" name="object 62"/>
            <p:cNvPicPr/>
            <p:nvPr/>
          </p:nvPicPr>
          <p:blipFill>
            <a:blip r:embed="rId20" cstate="print"/>
            <a:stretch>
              <a:fillRect/>
            </a:stretch>
          </p:blipFill>
          <p:spPr>
            <a:xfrm>
              <a:off x="226377" y="5605335"/>
              <a:ext cx="1317409" cy="297281"/>
            </a:xfrm>
            <a:prstGeom prst="rect">
              <a:avLst/>
            </a:prstGeom>
          </p:spPr>
        </p:pic>
        <p:pic>
          <p:nvPicPr>
            <p:cNvPr id="63" name="object 63"/>
            <p:cNvPicPr/>
            <p:nvPr/>
          </p:nvPicPr>
          <p:blipFill>
            <a:blip r:embed="rId21" cstate="print"/>
            <a:stretch>
              <a:fillRect/>
            </a:stretch>
          </p:blipFill>
          <p:spPr>
            <a:xfrm>
              <a:off x="664540" y="5652922"/>
              <a:ext cx="440118" cy="249694"/>
            </a:xfrm>
            <a:prstGeom prst="rect">
              <a:avLst/>
            </a:prstGeom>
          </p:spPr>
        </p:pic>
        <p:sp>
          <p:nvSpPr>
            <p:cNvPr id="64" name="object 64"/>
            <p:cNvSpPr/>
            <p:nvPr/>
          </p:nvSpPr>
          <p:spPr>
            <a:xfrm>
              <a:off x="242887" y="5057380"/>
              <a:ext cx="2258060" cy="822325"/>
            </a:xfrm>
            <a:custGeom>
              <a:avLst/>
              <a:gdLst/>
              <a:ahLst/>
              <a:cxnLst/>
              <a:rect l="l" t="t" r="r" b="b"/>
              <a:pathLst>
                <a:path w="2258060" h="822325">
                  <a:moveTo>
                    <a:pt x="1252321" y="607390"/>
                  </a:moveTo>
                  <a:lnTo>
                    <a:pt x="1248943" y="590677"/>
                  </a:lnTo>
                  <a:lnTo>
                    <a:pt x="1239761" y="577037"/>
                  </a:lnTo>
                  <a:lnTo>
                    <a:pt x="1226121" y="567855"/>
                  </a:lnTo>
                  <a:lnTo>
                    <a:pt x="1209421" y="564476"/>
                  </a:lnTo>
                  <a:lnTo>
                    <a:pt x="42913" y="564476"/>
                  </a:lnTo>
                  <a:lnTo>
                    <a:pt x="26200" y="567855"/>
                  </a:lnTo>
                  <a:lnTo>
                    <a:pt x="12560" y="577037"/>
                  </a:lnTo>
                  <a:lnTo>
                    <a:pt x="3365" y="590677"/>
                  </a:lnTo>
                  <a:lnTo>
                    <a:pt x="0" y="607390"/>
                  </a:lnTo>
                  <a:lnTo>
                    <a:pt x="0" y="779030"/>
                  </a:lnTo>
                  <a:lnTo>
                    <a:pt x="3365" y="795743"/>
                  </a:lnTo>
                  <a:lnTo>
                    <a:pt x="12560" y="809383"/>
                  </a:lnTo>
                  <a:lnTo>
                    <a:pt x="26200" y="818565"/>
                  </a:lnTo>
                  <a:lnTo>
                    <a:pt x="42913" y="821931"/>
                  </a:lnTo>
                  <a:lnTo>
                    <a:pt x="1209421" y="821931"/>
                  </a:lnTo>
                  <a:lnTo>
                    <a:pt x="1226121" y="818565"/>
                  </a:lnTo>
                  <a:lnTo>
                    <a:pt x="1239761" y="809383"/>
                  </a:lnTo>
                  <a:lnTo>
                    <a:pt x="1248943" y="795743"/>
                  </a:lnTo>
                  <a:lnTo>
                    <a:pt x="1252321" y="779030"/>
                  </a:lnTo>
                  <a:lnTo>
                    <a:pt x="1252321" y="607390"/>
                  </a:lnTo>
                  <a:close/>
                </a:path>
                <a:path w="2258060" h="822325">
                  <a:moveTo>
                    <a:pt x="2257882" y="42913"/>
                  </a:moveTo>
                  <a:lnTo>
                    <a:pt x="2254504" y="26200"/>
                  </a:lnTo>
                  <a:lnTo>
                    <a:pt x="2245322" y="12560"/>
                  </a:lnTo>
                  <a:lnTo>
                    <a:pt x="2231682" y="3378"/>
                  </a:lnTo>
                  <a:lnTo>
                    <a:pt x="2214969" y="0"/>
                  </a:lnTo>
                  <a:lnTo>
                    <a:pt x="1343812" y="0"/>
                  </a:lnTo>
                  <a:lnTo>
                    <a:pt x="1327086" y="3378"/>
                  </a:lnTo>
                  <a:lnTo>
                    <a:pt x="1313459" y="12560"/>
                  </a:lnTo>
                  <a:lnTo>
                    <a:pt x="1304264" y="26200"/>
                  </a:lnTo>
                  <a:lnTo>
                    <a:pt x="1300899" y="42913"/>
                  </a:lnTo>
                  <a:lnTo>
                    <a:pt x="1300899" y="214553"/>
                  </a:lnTo>
                  <a:lnTo>
                    <a:pt x="1304264" y="231279"/>
                  </a:lnTo>
                  <a:lnTo>
                    <a:pt x="1313459" y="244906"/>
                  </a:lnTo>
                  <a:lnTo>
                    <a:pt x="1327086" y="254101"/>
                  </a:lnTo>
                  <a:lnTo>
                    <a:pt x="1343812" y="257467"/>
                  </a:lnTo>
                  <a:lnTo>
                    <a:pt x="2214969" y="257467"/>
                  </a:lnTo>
                  <a:lnTo>
                    <a:pt x="2231682" y="254101"/>
                  </a:lnTo>
                  <a:lnTo>
                    <a:pt x="2245322" y="244906"/>
                  </a:lnTo>
                  <a:lnTo>
                    <a:pt x="2254504" y="231279"/>
                  </a:lnTo>
                  <a:lnTo>
                    <a:pt x="2257882" y="214553"/>
                  </a:lnTo>
                  <a:lnTo>
                    <a:pt x="2257882" y="42913"/>
                  </a:lnTo>
                  <a:close/>
                </a:path>
              </a:pathLst>
            </a:custGeom>
            <a:solidFill>
              <a:srgbClr val="EAE9E7"/>
            </a:solidFill>
          </p:spPr>
          <p:txBody>
            <a:bodyPr wrap="square" lIns="0" tIns="0" rIns="0" bIns="0" rtlCol="0"/>
            <a:lstStyle/>
            <a:p>
              <a:endParaRPr sz="1588"/>
            </a:p>
          </p:txBody>
        </p:sp>
      </p:grpSp>
      <p:sp>
        <p:nvSpPr>
          <p:cNvPr id="65" name="object 65"/>
          <p:cNvSpPr txBox="1"/>
          <p:nvPr/>
        </p:nvSpPr>
        <p:spPr>
          <a:xfrm>
            <a:off x="2166607" y="3532293"/>
            <a:ext cx="555415" cy="137625"/>
          </a:xfrm>
          <a:prstGeom prst="rect">
            <a:avLst/>
          </a:prstGeom>
        </p:spPr>
        <p:txBody>
          <a:bodyPr vert="horz" wrap="square" lIns="0" tIns="14501" rIns="0" bIns="0" rtlCol="0">
            <a:spAutoFit/>
          </a:bodyPr>
          <a:lstStyle/>
          <a:p>
            <a:pPr marL="14502">
              <a:spcBef>
                <a:spcPts val="114"/>
              </a:spcBef>
            </a:pPr>
            <a:r>
              <a:rPr sz="799" b="1" spc="51">
                <a:solidFill>
                  <a:srgbClr val="231F20"/>
                </a:solidFill>
                <a:latin typeface="Arial"/>
                <a:cs typeface="Arial"/>
              </a:rPr>
              <a:t>9,160,075</a:t>
            </a:r>
            <a:endParaRPr sz="799">
              <a:latin typeface="Arial"/>
              <a:cs typeface="Arial"/>
            </a:endParaRPr>
          </a:p>
        </p:txBody>
      </p:sp>
      <p:sp>
        <p:nvSpPr>
          <p:cNvPr id="66" name="object 66"/>
          <p:cNvSpPr/>
          <p:nvPr/>
        </p:nvSpPr>
        <p:spPr>
          <a:xfrm>
            <a:off x="3046597" y="3461179"/>
            <a:ext cx="1429145" cy="294385"/>
          </a:xfrm>
          <a:custGeom>
            <a:avLst/>
            <a:gdLst/>
            <a:ahLst/>
            <a:cxnLst/>
            <a:rect l="l" t="t" r="r" b="b"/>
            <a:pathLst>
              <a:path w="1251585" h="257810">
                <a:moveTo>
                  <a:pt x="1208455" y="0"/>
                </a:moveTo>
                <a:lnTo>
                  <a:pt x="42913" y="0"/>
                </a:lnTo>
                <a:lnTo>
                  <a:pt x="26199" y="3369"/>
                </a:lnTo>
                <a:lnTo>
                  <a:pt x="12560" y="12560"/>
                </a:lnTo>
                <a:lnTo>
                  <a:pt x="3369" y="26199"/>
                </a:lnTo>
                <a:lnTo>
                  <a:pt x="0" y="42913"/>
                </a:lnTo>
                <a:lnTo>
                  <a:pt x="0" y="214553"/>
                </a:lnTo>
                <a:lnTo>
                  <a:pt x="3369" y="231267"/>
                </a:lnTo>
                <a:lnTo>
                  <a:pt x="12560" y="244906"/>
                </a:lnTo>
                <a:lnTo>
                  <a:pt x="26199" y="254098"/>
                </a:lnTo>
                <a:lnTo>
                  <a:pt x="42913" y="257467"/>
                </a:lnTo>
                <a:lnTo>
                  <a:pt x="1208455" y="257467"/>
                </a:lnTo>
                <a:lnTo>
                  <a:pt x="1225167" y="254098"/>
                </a:lnTo>
                <a:lnTo>
                  <a:pt x="1238802" y="244906"/>
                </a:lnTo>
                <a:lnTo>
                  <a:pt x="1247989" y="231267"/>
                </a:lnTo>
                <a:lnTo>
                  <a:pt x="1251356" y="214553"/>
                </a:lnTo>
                <a:lnTo>
                  <a:pt x="1251356" y="42913"/>
                </a:lnTo>
                <a:lnTo>
                  <a:pt x="1247989" y="26199"/>
                </a:lnTo>
                <a:lnTo>
                  <a:pt x="1238802" y="12560"/>
                </a:lnTo>
                <a:lnTo>
                  <a:pt x="1225167" y="3369"/>
                </a:lnTo>
                <a:lnTo>
                  <a:pt x="1208455" y="0"/>
                </a:lnTo>
                <a:close/>
              </a:path>
            </a:pathLst>
          </a:custGeom>
          <a:solidFill>
            <a:srgbClr val="EAE9E7"/>
          </a:solidFill>
        </p:spPr>
        <p:txBody>
          <a:bodyPr wrap="square" lIns="0" tIns="0" rIns="0" bIns="0" rtlCol="0"/>
          <a:lstStyle/>
          <a:p>
            <a:endParaRPr sz="1588"/>
          </a:p>
        </p:txBody>
      </p:sp>
      <p:sp>
        <p:nvSpPr>
          <p:cNvPr id="67" name="object 67"/>
          <p:cNvSpPr txBox="1"/>
          <p:nvPr/>
        </p:nvSpPr>
        <p:spPr>
          <a:xfrm>
            <a:off x="3336255" y="3532293"/>
            <a:ext cx="851252" cy="137625"/>
          </a:xfrm>
          <a:prstGeom prst="rect">
            <a:avLst/>
          </a:prstGeom>
        </p:spPr>
        <p:txBody>
          <a:bodyPr vert="horz" wrap="square" lIns="0" tIns="14501" rIns="0" bIns="0" rtlCol="0">
            <a:spAutoFit/>
          </a:bodyPr>
          <a:lstStyle/>
          <a:p>
            <a:pPr marL="14502">
              <a:spcBef>
                <a:spcPts val="114"/>
              </a:spcBef>
            </a:pPr>
            <a:r>
              <a:rPr sz="799" b="1" spc="46">
                <a:solidFill>
                  <a:srgbClr val="231F20"/>
                </a:solidFill>
                <a:latin typeface="Arial"/>
                <a:cs typeface="Arial"/>
              </a:rPr>
              <a:t>$27,480,223.97</a:t>
            </a:r>
            <a:endParaRPr sz="799">
              <a:latin typeface="Arial"/>
              <a:cs typeface="Arial"/>
            </a:endParaRPr>
          </a:p>
        </p:txBody>
      </p:sp>
      <p:grpSp>
        <p:nvGrpSpPr>
          <p:cNvPr id="68" name="object 68"/>
          <p:cNvGrpSpPr/>
          <p:nvPr/>
        </p:nvGrpSpPr>
        <p:grpSpPr>
          <a:xfrm>
            <a:off x="392969" y="3779578"/>
            <a:ext cx="4082962" cy="1677851"/>
            <a:chOff x="226377" y="5336222"/>
            <a:chExt cx="3575685" cy="1469390"/>
          </a:xfrm>
        </p:grpSpPr>
        <p:sp>
          <p:nvSpPr>
            <p:cNvPr id="69" name="object 69"/>
            <p:cNvSpPr/>
            <p:nvPr/>
          </p:nvSpPr>
          <p:spPr>
            <a:xfrm>
              <a:off x="1543786" y="5336222"/>
              <a:ext cx="2258060" cy="257810"/>
            </a:xfrm>
            <a:custGeom>
              <a:avLst/>
              <a:gdLst/>
              <a:ahLst/>
              <a:cxnLst/>
              <a:rect l="l" t="t" r="r" b="b"/>
              <a:pathLst>
                <a:path w="2258060" h="257810">
                  <a:moveTo>
                    <a:pt x="956983" y="42913"/>
                  </a:moveTo>
                  <a:lnTo>
                    <a:pt x="953604" y="26200"/>
                  </a:lnTo>
                  <a:lnTo>
                    <a:pt x="944422" y="12560"/>
                  </a:lnTo>
                  <a:lnTo>
                    <a:pt x="930783" y="3378"/>
                  </a:lnTo>
                  <a:lnTo>
                    <a:pt x="914069" y="0"/>
                  </a:lnTo>
                  <a:lnTo>
                    <a:pt x="42913" y="0"/>
                  </a:lnTo>
                  <a:lnTo>
                    <a:pt x="26187" y="3378"/>
                  </a:lnTo>
                  <a:lnTo>
                    <a:pt x="12560" y="12560"/>
                  </a:lnTo>
                  <a:lnTo>
                    <a:pt x="3365" y="26200"/>
                  </a:lnTo>
                  <a:lnTo>
                    <a:pt x="0" y="42913"/>
                  </a:lnTo>
                  <a:lnTo>
                    <a:pt x="0" y="214553"/>
                  </a:lnTo>
                  <a:lnTo>
                    <a:pt x="3365" y="231267"/>
                  </a:lnTo>
                  <a:lnTo>
                    <a:pt x="12560" y="244906"/>
                  </a:lnTo>
                  <a:lnTo>
                    <a:pt x="26187" y="254088"/>
                  </a:lnTo>
                  <a:lnTo>
                    <a:pt x="42913" y="257454"/>
                  </a:lnTo>
                  <a:lnTo>
                    <a:pt x="914069" y="257454"/>
                  </a:lnTo>
                  <a:lnTo>
                    <a:pt x="930783" y="254088"/>
                  </a:lnTo>
                  <a:lnTo>
                    <a:pt x="944422" y="244906"/>
                  </a:lnTo>
                  <a:lnTo>
                    <a:pt x="953604" y="231267"/>
                  </a:lnTo>
                  <a:lnTo>
                    <a:pt x="956983" y="214553"/>
                  </a:lnTo>
                  <a:lnTo>
                    <a:pt x="956983" y="42913"/>
                  </a:lnTo>
                  <a:close/>
                </a:path>
                <a:path w="2258060" h="257810">
                  <a:moveTo>
                    <a:pt x="2257882" y="42913"/>
                  </a:moveTo>
                  <a:lnTo>
                    <a:pt x="2254504" y="26200"/>
                  </a:lnTo>
                  <a:lnTo>
                    <a:pt x="2245322" y="12560"/>
                  </a:lnTo>
                  <a:lnTo>
                    <a:pt x="2231682" y="3378"/>
                  </a:lnTo>
                  <a:lnTo>
                    <a:pt x="2214981" y="0"/>
                  </a:lnTo>
                  <a:lnTo>
                    <a:pt x="1049439" y="0"/>
                  </a:lnTo>
                  <a:lnTo>
                    <a:pt x="1032713" y="3378"/>
                  </a:lnTo>
                  <a:lnTo>
                    <a:pt x="1019086" y="12560"/>
                  </a:lnTo>
                  <a:lnTo>
                    <a:pt x="1009891" y="26200"/>
                  </a:lnTo>
                  <a:lnTo>
                    <a:pt x="1006525" y="42913"/>
                  </a:lnTo>
                  <a:lnTo>
                    <a:pt x="1006525" y="214553"/>
                  </a:lnTo>
                  <a:lnTo>
                    <a:pt x="1009891" y="231267"/>
                  </a:lnTo>
                  <a:lnTo>
                    <a:pt x="1019086" y="244906"/>
                  </a:lnTo>
                  <a:lnTo>
                    <a:pt x="1032713" y="254088"/>
                  </a:lnTo>
                  <a:lnTo>
                    <a:pt x="1049439" y="257454"/>
                  </a:lnTo>
                  <a:lnTo>
                    <a:pt x="2214981" y="257454"/>
                  </a:lnTo>
                  <a:lnTo>
                    <a:pt x="2231682" y="254088"/>
                  </a:lnTo>
                  <a:lnTo>
                    <a:pt x="2245322" y="244906"/>
                  </a:lnTo>
                  <a:lnTo>
                    <a:pt x="2254504" y="231267"/>
                  </a:lnTo>
                  <a:lnTo>
                    <a:pt x="2257882" y="214553"/>
                  </a:lnTo>
                  <a:lnTo>
                    <a:pt x="2257882" y="42913"/>
                  </a:lnTo>
                  <a:close/>
                </a:path>
              </a:pathLst>
            </a:custGeom>
            <a:solidFill>
              <a:srgbClr val="D4D3D0"/>
            </a:solidFill>
          </p:spPr>
          <p:txBody>
            <a:bodyPr wrap="square" lIns="0" tIns="0" rIns="0" bIns="0" rtlCol="0"/>
            <a:lstStyle/>
            <a:p>
              <a:endParaRPr sz="1588"/>
            </a:p>
          </p:txBody>
        </p:sp>
        <p:sp>
          <p:nvSpPr>
            <p:cNvPr id="70" name="object 70"/>
            <p:cNvSpPr/>
            <p:nvPr/>
          </p:nvSpPr>
          <p:spPr>
            <a:xfrm>
              <a:off x="1543786" y="5623800"/>
              <a:ext cx="2258060" cy="256540"/>
            </a:xfrm>
            <a:custGeom>
              <a:avLst/>
              <a:gdLst/>
              <a:ahLst/>
              <a:cxnLst/>
              <a:rect l="l" t="t" r="r" b="b"/>
              <a:pathLst>
                <a:path w="2258060" h="256539">
                  <a:moveTo>
                    <a:pt x="956983" y="42748"/>
                  </a:moveTo>
                  <a:lnTo>
                    <a:pt x="953617" y="26098"/>
                  </a:lnTo>
                  <a:lnTo>
                    <a:pt x="944460" y="12509"/>
                  </a:lnTo>
                  <a:lnTo>
                    <a:pt x="930884" y="3365"/>
                  </a:lnTo>
                  <a:lnTo>
                    <a:pt x="914234" y="0"/>
                  </a:lnTo>
                  <a:lnTo>
                    <a:pt x="42748" y="0"/>
                  </a:lnTo>
                  <a:lnTo>
                    <a:pt x="26085" y="3365"/>
                  </a:lnTo>
                  <a:lnTo>
                    <a:pt x="12509" y="12509"/>
                  </a:lnTo>
                  <a:lnTo>
                    <a:pt x="3352" y="26098"/>
                  </a:lnTo>
                  <a:lnTo>
                    <a:pt x="0" y="42748"/>
                  </a:lnTo>
                  <a:lnTo>
                    <a:pt x="0" y="213741"/>
                  </a:lnTo>
                  <a:lnTo>
                    <a:pt x="3352" y="230403"/>
                  </a:lnTo>
                  <a:lnTo>
                    <a:pt x="12509" y="243979"/>
                  </a:lnTo>
                  <a:lnTo>
                    <a:pt x="26085" y="253136"/>
                  </a:lnTo>
                  <a:lnTo>
                    <a:pt x="42748" y="256489"/>
                  </a:lnTo>
                  <a:lnTo>
                    <a:pt x="914234" y="256489"/>
                  </a:lnTo>
                  <a:lnTo>
                    <a:pt x="930884" y="253136"/>
                  </a:lnTo>
                  <a:lnTo>
                    <a:pt x="944460" y="243979"/>
                  </a:lnTo>
                  <a:lnTo>
                    <a:pt x="953617" y="230403"/>
                  </a:lnTo>
                  <a:lnTo>
                    <a:pt x="956983" y="213741"/>
                  </a:lnTo>
                  <a:lnTo>
                    <a:pt x="956983" y="42748"/>
                  </a:lnTo>
                  <a:close/>
                </a:path>
                <a:path w="2258060" h="256539">
                  <a:moveTo>
                    <a:pt x="2257882" y="42748"/>
                  </a:moveTo>
                  <a:lnTo>
                    <a:pt x="2254516" y="26098"/>
                  </a:lnTo>
                  <a:lnTo>
                    <a:pt x="2245372" y="12509"/>
                  </a:lnTo>
                  <a:lnTo>
                    <a:pt x="2231783" y="3365"/>
                  </a:lnTo>
                  <a:lnTo>
                    <a:pt x="2215134" y="0"/>
                  </a:lnTo>
                  <a:lnTo>
                    <a:pt x="1049274" y="0"/>
                  </a:lnTo>
                  <a:lnTo>
                    <a:pt x="1032611" y="3365"/>
                  </a:lnTo>
                  <a:lnTo>
                    <a:pt x="1019035" y="12509"/>
                  </a:lnTo>
                  <a:lnTo>
                    <a:pt x="1009878" y="26098"/>
                  </a:lnTo>
                  <a:lnTo>
                    <a:pt x="1006525" y="42748"/>
                  </a:lnTo>
                  <a:lnTo>
                    <a:pt x="1006525" y="213741"/>
                  </a:lnTo>
                  <a:lnTo>
                    <a:pt x="1009878" y="230403"/>
                  </a:lnTo>
                  <a:lnTo>
                    <a:pt x="1019035" y="243979"/>
                  </a:lnTo>
                  <a:lnTo>
                    <a:pt x="1032611" y="253136"/>
                  </a:lnTo>
                  <a:lnTo>
                    <a:pt x="1049274" y="256489"/>
                  </a:lnTo>
                  <a:lnTo>
                    <a:pt x="2215134" y="256489"/>
                  </a:lnTo>
                  <a:lnTo>
                    <a:pt x="2231783" y="253136"/>
                  </a:lnTo>
                  <a:lnTo>
                    <a:pt x="2245372" y="243979"/>
                  </a:lnTo>
                  <a:lnTo>
                    <a:pt x="2254516" y="230403"/>
                  </a:lnTo>
                  <a:lnTo>
                    <a:pt x="2257882" y="213741"/>
                  </a:lnTo>
                  <a:lnTo>
                    <a:pt x="2257882" y="42748"/>
                  </a:lnTo>
                  <a:close/>
                </a:path>
              </a:pathLst>
            </a:custGeom>
            <a:solidFill>
              <a:srgbClr val="EAE9E7"/>
            </a:solidFill>
          </p:spPr>
          <p:txBody>
            <a:bodyPr wrap="square" lIns="0" tIns="0" rIns="0" bIns="0" rtlCol="0"/>
            <a:lstStyle/>
            <a:p>
              <a:endParaRPr sz="1588"/>
            </a:p>
          </p:txBody>
        </p:sp>
        <p:pic>
          <p:nvPicPr>
            <p:cNvPr id="71" name="object 71"/>
            <p:cNvPicPr/>
            <p:nvPr/>
          </p:nvPicPr>
          <p:blipFill>
            <a:blip r:embed="rId22" cstate="print"/>
            <a:stretch>
              <a:fillRect/>
            </a:stretch>
          </p:blipFill>
          <p:spPr>
            <a:xfrm>
              <a:off x="226377" y="5902616"/>
              <a:ext cx="1317409" cy="283705"/>
            </a:xfrm>
            <a:prstGeom prst="rect">
              <a:avLst/>
            </a:prstGeom>
          </p:spPr>
        </p:pic>
        <p:sp>
          <p:nvSpPr>
            <p:cNvPr id="72" name="object 72"/>
            <p:cNvSpPr/>
            <p:nvPr/>
          </p:nvSpPr>
          <p:spPr>
            <a:xfrm>
              <a:off x="242887" y="5915265"/>
              <a:ext cx="3559175" cy="260985"/>
            </a:xfrm>
            <a:custGeom>
              <a:avLst/>
              <a:gdLst/>
              <a:ahLst/>
              <a:cxnLst/>
              <a:rect l="l" t="t" r="r" b="b"/>
              <a:pathLst>
                <a:path w="3559175" h="260985">
                  <a:moveTo>
                    <a:pt x="1252321" y="46634"/>
                  </a:moveTo>
                  <a:lnTo>
                    <a:pt x="1248956" y="29984"/>
                  </a:lnTo>
                  <a:lnTo>
                    <a:pt x="1239812" y="16408"/>
                  </a:lnTo>
                  <a:lnTo>
                    <a:pt x="1226223" y="7251"/>
                  </a:lnTo>
                  <a:lnTo>
                    <a:pt x="1209573" y="3886"/>
                  </a:lnTo>
                  <a:lnTo>
                    <a:pt x="42748" y="3886"/>
                  </a:lnTo>
                  <a:lnTo>
                    <a:pt x="26098" y="7251"/>
                  </a:lnTo>
                  <a:lnTo>
                    <a:pt x="12509" y="16408"/>
                  </a:lnTo>
                  <a:lnTo>
                    <a:pt x="3352" y="29984"/>
                  </a:lnTo>
                  <a:lnTo>
                    <a:pt x="0" y="46634"/>
                  </a:lnTo>
                  <a:lnTo>
                    <a:pt x="0" y="217627"/>
                  </a:lnTo>
                  <a:lnTo>
                    <a:pt x="3352" y="234289"/>
                  </a:lnTo>
                  <a:lnTo>
                    <a:pt x="12509" y="247878"/>
                  </a:lnTo>
                  <a:lnTo>
                    <a:pt x="26098" y="257022"/>
                  </a:lnTo>
                  <a:lnTo>
                    <a:pt x="42748" y="260375"/>
                  </a:lnTo>
                  <a:lnTo>
                    <a:pt x="1209573" y="260375"/>
                  </a:lnTo>
                  <a:lnTo>
                    <a:pt x="1226223" y="257022"/>
                  </a:lnTo>
                  <a:lnTo>
                    <a:pt x="1239812" y="247878"/>
                  </a:lnTo>
                  <a:lnTo>
                    <a:pt x="1248956" y="234289"/>
                  </a:lnTo>
                  <a:lnTo>
                    <a:pt x="1252321" y="217627"/>
                  </a:lnTo>
                  <a:lnTo>
                    <a:pt x="1252321" y="46634"/>
                  </a:lnTo>
                  <a:close/>
                </a:path>
                <a:path w="3559175" h="260985">
                  <a:moveTo>
                    <a:pt x="2257882" y="42913"/>
                  </a:moveTo>
                  <a:lnTo>
                    <a:pt x="2254504" y="26200"/>
                  </a:lnTo>
                  <a:lnTo>
                    <a:pt x="2245322" y="12560"/>
                  </a:lnTo>
                  <a:lnTo>
                    <a:pt x="2231682" y="3378"/>
                  </a:lnTo>
                  <a:lnTo>
                    <a:pt x="2214969" y="0"/>
                  </a:lnTo>
                  <a:lnTo>
                    <a:pt x="1343812" y="0"/>
                  </a:lnTo>
                  <a:lnTo>
                    <a:pt x="1327086" y="3378"/>
                  </a:lnTo>
                  <a:lnTo>
                    <a:pt x="1313459" y="12560"/>
                  </a:lnTo>
                  <a:lnTo>
                    <a:pt x="1304264" y="26200"/>
                  </a:lnTo>
                  <a:lnTo>
                    <a:pt x="1300899" y="42913"/>
                  </a:lnTo>
                  <a:lnTo>
                    <a:pt x="1300899" y="214553"/>
                  </a:lnTo>
                  <a:lnTo>
                    <a:pt x="1304264" y="231267"/>
                  </a:lnTo>
                  <a:lnTo>
                    <a:pt x="1313459" y="244906"/>
                  </a:lnTo>
                  <a:lnTo>
                    <a:pt x="1327086" y="254088"/>
                  </a:lnTo>
                  <a:lnTo>
                    <a:pt x="1343812" y="257454"/>
                  </a:lnTo>
                  <a:lnTo>
                    <a:pt x="2214969" y="257454"/>
                  </a:lnTo>
                  <a:lnTo>
                    <a:pt x="2231682" y="254088"/>
                  </a:lnTo>
                  <a:lnTo>
                    <a:pt x="2245322" y="244906"/>
                  </a:lnTo>
                  <a:lnTo>
                    <a:pt x="2254504" y="231267"/>
                  </a:lnTo>
                  <a:lnTo>
                    <a:pt x="2257882" y="214553"/>
                  </a:lnTo>
                  <a:lnTo>
                    <a:pt x="2257882" y="42913"/>
                  </a:lnTo>
                  <a:close/>
                </a:path>
                <a:path w="3559175" h="260985">
                  <a:moveTo>
                    <a:pt x="3558781" y="42913"/>
                  </a:moveTo>
                  <a:lnTo>
                    <a:pt x="3555403" y="26200"/>
                  </a:lnTo>
                  <a:lnTo>
                    <a:pt x="3546221" y="12560"/>
                  </a:lnTo>
                  <a:lnTo>
                    <a:pt x="3532581" y="3378"/>
                  </a:lnTo>
                  <a:lnTo>
                    <a:pt x="3515880" y="0"/>
                  </a:lnTo>
                  <a:lnTo>
                    <a:pt x="2350338" y="0"/>
                  </a:lnTo>
                  <a:lnTo>
                    <a:pt x="2333612" y="3378"/>
                  </a:lnTo>
                  <a:lnTo>
                    <a:pt x="2319985" y="12560"/>
                  </a:lnTo>
                  <a:lnTo>
                    <a:pt x="2310790" y="26200"/>
                  </a:lnTo>
                  <a:lnTo>
                    <a:pt x="2307425" y="42913"/>
                  </a:lnTo>
                  <a:lnTo>
                    <a:pt x="2307425" y="214553"/>
                  </a:lnTo>
                  <a:lnTo>
                    <a:pt x="2310790" y="231267"/>
                  </a:lnTo>
                  <a:lnTo>
                    <a:pt x="2319985" y="244906"/>
                  </a:lnTo>
                  <a:lnTo>
                    <a:pt x="2333612" y="254088"/>
                  </a:lnTo>
                  <a:lnTo>
                    <a:pt x="2350338" y="257454"/>
                  </a:lnTo>
                  <a:lnTo>
                    <a:pt x="3515880" y="257454"/>
                  </a:lnTo>
                  <a:lnTo>
                    <a:pt x="3532581" y="254088"/>
                  </a:lnTo>
                  <a:lnTo>
                    <a:pt x="3546221" y="244906"/>
                  </a:lnTo>
                  <a:lnTo>
                    <a:pt x="3555403" y="231267"/>
                  </a:lnTo>
                  <a:lnTo>
                    <a:pt x="3558781" y="214553"/>
                  </a:lnTo>
                  <a:lnTo>
                    <a:pt x="3558781" y="42913"/>
                  </a:lnTo>
                  <a:close/>
                </a:path>
              </a:pathLst>
            </a:custGeom>
            <a:solidFill>
              <a:srgbClr val="D4D3D0"/>
            </a:solidFill>
          </p:spPr>
          <p:txBody>
            <a:bodyPr wrap="square" lIns="0" tIns="0" rIns="0" bIns="0" rtlCol="0"/>
            <a:lstStyle/>
            <a:p>
              <a:endParaRPr sz="1588"/>
            </a:p>
          </p:txBody>
        </p:sp>
        <p:pic>
          <p:nvPicPr>
            <p:cNvPr id="73" name="object 73"/>
            <p:cNvPicPr/>
            <p:nvPr/>
          </p:nvPicPr>
          <p:blipFill>
            <a:blip r:embed="rId23" cstate="print"/>
            <a:stretch>
              <a:fillRect/>
            </a:stretch>
          </p:blipFill>
          <p:spPr>
            <a:xfrm>
              <a:off x="226377" y="6186322"/>
              <a:ext cx="1317409" cy="296329"/>
            </a:xfrm>
            <a:prstGeom prst="rect">
              <a:avLst/>
            </a:prstGeom>
          </p:spPr>
        </p:pic>
        <p:pic>
          <p:nvPicPr>
            <p:cNvPr id="74" name="object 74"/>
            <p:cNvPicPr/>
            <p:nvPr/>
          </p:nvPicPr>
          <p:blipFill>
            <a:blip r:embed="rId24" cstate="print"/>
            <a:stretch>
              <a:fillRect/>
            </a:stretch>
          </p:blipFill>
          <p:spPr>
            <a:xfrm>
              <a:off x="663575" y="6232969"/>
              <a:ext cx="442036" cy="249681"/>
            </a:xfrm>
            <a:prstGeom prst="rect">
              <a:avLst/>
            </a:prstGeom>
          </p:spPr>
        </p:pic>
        <p:sp>
          <p:nvSpPr>
            <p:cNvPr id="75" name="object 75"/>
            <p:cNvSpPr/>
            <p:nvPr/>
          </p:nvSpPr>
          <p:spPr>
            <a:xfrm>
              <a:off x="242887" y="6202844"/>
              <a:ext cx="3559175" cy="258445"/>
            </a:xfrm>
            <a:custGeom>
              <a:avLst/>
              <a:gdLst/>
              <a:ahLst/>
              <a:cxnLst/>
              <a:rect l="l" t="t" r="r" b="b"/>
              <a:pathLst>
                <a:path w="3559175" h="258445">
                  <a:moveTo>
                    <a:pt x="1252321" y="42913"/>
                  </a:moveTo>
                  <a:lnTo>
                    <a:pt x="1248943" y="26200"/>
                  </a:lnTo>
                  <a:lnTo>
                    <a:pt x="1239761" y="12560"/>
                  </a:lnTo>
                  <a:lnTo>
                    <a:pt x="1226121" y="3378"/>
                  </a:lnTo>
                  <a:lnTo>
                    <a:pt x="1209421" y="0"/>
                  </a:lnTo>
                  <a:lnTo>
                    <a:pt x="42913" y="0"/>
                  </a:lnTo>
                  <a:lnTo>
                    <a:pt x="26200" y="3378"/>
                  </a:lnTo>
                  <a:lnTo>
                    <a:pt x="12560" y="12560"/>
                  </a:lnTo>
                  <a:lnTo>
                    <a:pt x="3365" y="26200"/>
                  </a:lnTo>
                  <a:lnTo>
                    <a:pt x="0" y="42913"/>
                  </a:lnTo>
                  <a:lnTo>
                    <a:pt x="0" y="214553"/>
                  </a:lnTo>
                  <a:lnTo>
                    <a:pt x="3365" y="231267"/>
                  </a:lnTo>
                  <a:lnTo>
                    <a:pt x="12560" y="244894"/>
                  </a:lnTo>
                  <a:lnTo>
                    <a:pt x="26200" y="254088"/>
                  </a:lnTo>
                  <a:lnTo>
                    <a:pt x="42913" y="257454"/>
                  </a:lnTo>
                  <a:lnTo>
                    <a:pt x="1209421" y="257454"/>
                  </a:lnTo>
                  <a:lnTo>
                    <a:pt x="1226121" y="254088"/>
                  </a:lnTo>
                  <a:lnTo>
                    <a:pt x="1239761" y="244894"/>
                  </a:lnTo>
                  <a:lnTo>
                    <a:pt x="1248943" y="231267"/>
                  </a:lnTo>
                  <a:lnTo>
                    <a:pt x="1252321" y="214553"/>
                  </a:lnTo>
                  <a:lnTo>
                    <a:pt x="1252321" y="42913"/>
                  </a:lnTo>
                  <a:close/>
                </a:path>
                <a:path w="3559175" h="258445">
                  <a:moveTo>
                    <a:pt x="2257882" y="43878"/>
                  </a:moveTo>
                  <a:lnTo>
                    <a:pt x="2254504" y="27165"/>
                  </a:lnTo>
                  <a:lnTo>
                    <a:pt x="2245322" y="13525"/>
                  </a:lnTo>
                  <a:lnTo>
                    <a:pt x="2231682" y="4343"/>
                  </a:lnTo>
                  <a:lnTo>
                    <a:pt x="2214969" y="965"/>
                  </a:lnTo>
                  <a:lnTo>
                    <a:pt x="1343812" y="965"/>
                  </a:lnTo>
                  <a:lnTo>
                    <a:pt x="1327086" y="4343"/>
                  </a:lnTo>
                  <a:lnTo>
                    <a:pt x="1313459" y="13525"/>
                  </a:lnTo>
                  <a:lnTo>
                    <a:pt x="1304264" y="27165"/>
                  </a:lnTo>
                  <a:lnTo>
                    <a:pt x="1300899" y="43878"/>
                  </a:lnTo>
                  <a:lnTo>
                    <a:pt x="1300899" y="215519"/>
                  </a:lnTo>
                  <a:lnTo>
                    <a:pt x="1304264" y="232232"/>
                  </a:lnTo>
                  <a:lnTo>
                    <a:pt x="1313459" y="245872"/>
                  </a:lnTo>
                  <a:lnTo>
                    <a:pt x="1327086" y="255066"/>
                  </a:lnTo>
                  <a:lnTo>
                    <a:pt x="1343812" y="258432"/>
                  </a:lnTo>
                  <a:lnTo>
                    <a:pt x="2214969" y="258432"/>
                  </a:lnTo>
                  <a:lnTo>
                    <a:pt x="2231682" y="255066"/>
                  </a:lnTo>
                  <a:lnTo>
                    <a:pt x="2245322" y="245872"/>
                  </a:lnTo>
                  <a:lnTo>
                    <a:pt x="2254504" y="232232"/>
                  </a:lnTo>
                  <a:lnTo>
                    <a:pt x="2257882" y="215519"/>
                  </a:lnTo>
                  <a:lnTo>
                    <a:pt x="2257882" y="43878"/>
                  </a:lnTo>
                  <a:close/>
                </a:path>
                <a:path w="3559175" h="258445">
                  <a:moveTo>
                    <a:pt x="3558781" y="43878"/>
                  </a:moveTo>
                  <a:lnTo>
                    <a:pt x="3555403" y="27165"/>
                  </a:lnTo>
                  <a:lnTo>
                    <a:pt x="3546221" y="13525"/>
                  </a:lnTo>
                  <a:lnTo>
                    <a:pt x="3532581" y="4343"/>
                  </a:lnTo>
                  <a:lnTo>
                    <a:pt x="3515880" y="965"/>
                  </a:lnTo>
                  <a:lnTo>
                    <a:pt x="2350338" y="965"/>
                  </a:lnTo>
                  <a:lnTo>
                    <a:pt x="2333612" y="4343"/>
                  </a:lnTo>
                  <a:lnTo>
                    <a:pt x="2319985" y="13525"/>
                  </a:lnTo>
                  <a:lnTo>
                    <a:pt x="2310790" y="27165"/>
                  </a:lnTo>
                  <a:lnTo>
                    <a:pt x="2307425" y="43878"/>
                  </a:lnTo>
                  <a:lnTo>
                    <a:pt x="2307425" y="215519"/>
                  </a:lnTo>
                  <a:lnTo>
                    <a:pt x="2310790" y="232232"/>
                  </a:lnTo>
                  <a:lnTo>
                    <a:pt x="2319985" y="245872"/>
                  </a:lnTo>
                  <a:lnTo>
                    <a:pt x="2333612" y="255066"/>
                  </a:lnTo>
                  <a:lnTo>
                    <a:pt x="2350338" y="258432"/>
                  </a:lnTo>
                  <a:lnTo>
                    <a:pt x="3515880" y="258432"/>
                  </a:lnTo>
                  <a:lnTo>
                    <a:pt x="3532581" y="255066"/>
                  </a:lnTo>
                  <a:lnTo>
                    <a:pt x="3546221" y="245872"/>
                  </a:lnTo>
                  <a:lnTo>
                    <a:pt x="3555403" y="232232"/>
                  </a:lnTo>
                  <a:lnTo>
                    <a:pt x="3558781" y="215519"/>
                  </a:lnTo>
                  <a:lnTo>
                    <a:pt x="3558781" y="43878"/>
                  </a:lnTo>
                  <a:close/>
                </a:path>
              </a:pathLst>
            </a:custGeom>
            <a:solidFill>
              <a:srgbClr val="EAE9E7"/>
            </a:solidFill>
          </p:spPr>
          <p:txBody>
            <a:bodyPr wrap="square" lIns="0" tIns="0" rIns="0" bIns="0" rtlCol="0"/>
            <a:lstStyle/>
            <a:p>
              <a:endParaRPr sz="1588"/>
            </a:p>
          </p:txBody>
        </p:sp>
        <p:pic>
          <p:nvPicPr>
            <p:cNvPr id="76" name="object 76"/>
            <p:cNvPicPr/>
            <p:nvPr/>
          </p:nvPicPr>
          <p:blipFill>
            <a:blip r:embed="rId25" cstate="print"/>
            <a:stretch>
              <a:fillRect/>
            </a:stretch>
          </p:blipFill>
          <p:spPr>
            <a:xfrm>
              <a:off x="226377" y="6482651"/>
              <a:ext cx="1317409" cy="322567"/>
            </a:xfrm>
            <a:prstGeom prst="rect">
              <a:avLst/>
            </a:prstGeom>
          </p:spPr>
        </p:pic>
        <p:pic>
          <p:nvPicPr>
            <p:cNvPr id="77" name="object 77"/>
            <p:cNvPicPr/>
            <p:nvPr/>
          </p:nvPicPr>
          <p:blipFill>
            <a:blip r:embed="rId26" cstate="print"/>
            <a:stretch>
              <a:fillRect/>
            </a:stretch>
          </p:blipFill>
          <p:spPr>
            <a:xfrm>
              <a:off x="661631" y="6529285"/>
              <a:ext cx="446900" cy="252615"/>
            </a:xfrm>
            <a:prstGeom prst="rect">
              <a:avLst/>
            </a:prstGeom>
          </p:spPr>
        </p:pic>
        <p:sp>
          <p:nvSpPr>
            <p:cNvPr id="78" name="object 78"/>
            <p:cNvSpPr/>
            <p:nvPr/>
          </p:nvSpPr>
          <p:spPr>
            <a:xfrm>
              <a:off x="242887" y="6495274"/>
              <a:ext cx="3559175" cy="261620"/>
            </a:xfrm>
            <a:custGeom>
              <a:avLst/>
              <a:gdLst/>
              <a:ahLst/>
              <a:cxnLst/>
              <a:rect l="l" t="t" r="r" b="b"/>
              <a:pathLst>
                <a:path w="3559175" h="261620">
                  <a:moveTo>
                    <a:pt x="1252321" y="46799"/>
                  </a:moveTo>
                  <a:lnTo>
                    <a:pt x="1248943" y="30099"/>
                  </a:lnTo>
                  <a:lnTo>
                    <a:pt x="1239761" y="16459"/>
                  </a:lnTo>
                  <a:lnTo>
                    <a:pt x="1226121" y="7264"/>
                  </a:lnTo>
                  <a:lnTo>
                    <a:pt x="1209421" y="3886"/>
                  </a:lnTo>
                  <a:lnTo>
                    <a:pt x="42913" y="3886"/>
                  </a:lnTo>
                  <a:lnTo>
                    <a:pt x="26200" y="7264"/>
                  </a:lnTo>
                  <a:lnTo>
                    <a:pt x="12560" y="16459"/>
                  </a:lnTo>
                  <a:lnTo>
                    <a:pt x="3365" y="30099"/>
                  </a:lnTo>
                  <a:lnTo>
                    <a:pt x="0" y="46799"/>
                  </a:lnTo>
                  <a:lnTo>
                    <a:pt x="0" y="218440"/>
                  </a:lnTo>
                  <a:lnTo>
                    <a:pt x="3365" y="235153"/>
                  </a:lnTo>
                  <a:lnTo>
                    <a:pt x="12560" y="248793"/>
                  </a:lnTo>
                  <a:lnTo>
                    <a:pt x="26200" y="257987"/>
                  </a:lnTo>
                  <a:lnTo>
                    <a:pt x="42913" y="261353"/>
                  </a:lnTo>
                  <a:lnTo>
                    <a:pt x="1209421" y="261353"/>
                  </a:lnTo>
                  <a:lnTo>
                    <a:pt x="1226121" y="257987"/>
                  </a:lnTo>
                  <a:lnTo>
                    <a:pt x="1239761" y="248793"/>
                  </a:lnTo>
                  <a:lnTo>
                    <a:pt x="1248943" y="235153"/>
                  </a:lnTo>
                  <a:lnTo>
                    <a:pt x="1252321" y="218440"/>
                  </a:lnTo>
                  <a:lnTo>
                    <a:pt x="1252321" y="46799"/>
                  </a:lnTo>
                  <a:close/>
                </a:path>
                <a:path w="3559175" h="261620">
                  <a:moveTo>
                    <a:pt x="2257882" y="42913"/>
                  </a:moveTo>
                  <a:lnTo>
                    <a:pt x="2254504" y="26212"/>
                  </a:lnTo>
                  <a:lnTo>
                    <a:pt x="2245322" y="12573"/>
                  </a:lnTo>
                  <a:lnTo>
                    <a:pt x="2231682" y="3378"/>
                  </a:lnTo>
                  <a:lnTo>
                    <a:pt x="2214969" y="0"/>
                  </a:lnTo>
                  <a:lnTo>
                    <a:pt x="1343812" y="0"/>
                  </a:lnTo>
                  <a:lnTo>
                    <a:pt x="1327086" y="3378"/>
                  </a:lnTo>
                  <a:lnTo>
                    <a:pt x="1313459" y="12573"/>
                  </a:lnTo>
                  <a:lnTo>
                    <a:pt x="1304264" y="26212"/>
                  </a:lnTo>
                  <a:lnTo>
                    <a:pt x="1300899" y="42913"/>
                  </a:lnTo>
                  <a:lnTo>
                    <a:pt x="1300899" y="214553"/>
                  </a:lnTo>
                  <a:lnTo>
                    <a:pt x="1304264" y="231267"/>
                  </a:lnTo>
                  <a:lnTo>
                    <a:pt x="1313459" y="244906"/>
                  </a:lnTo>
                  <a:lnTo>
                    <a:pt x="1327086" y="254101"/>
                  </a:lnTo>
                  <a:lnTo>
                    <a:pt x="1343812" y="257467"/>
                  </a:lnTo>
                  <a:lnTo>
                    <a:pt x="2214969" y="257467"/>
                  </a:lnTo>
                  <a:lnTo>
                    <a:pt x="2231682" y="254101"/>
                  </a:lnTo>
                  <a:lnTo>
                    <a:pt x="2245322" y="244906"/>
                  </a:lnTo>
                  <a:lnTo>
                    <a:pt x="2254504" y="231267"/>
                  </a:lnTo>
                  <a:lnTo>
                    <a:pt x="2257882" y="214553"/>
                  </a:lnTo>
                  <a:lnTo>
                    <a:pt x="2257882" y="42913"/>
                  </a:lnTo>
                  <a:close/>
                </a:path>
                <a:path w="3559175" h="261620">
                  <a:moveTo>
                    <a:pt x="3558781" y="42913"/>
                  </a:moveTo>
                  <a:lnTo>
                    <a:pt x="3555403" y="26212"/>
                  </a:lnTo>
                  <a:lnTo>
                    <a:pt x="3546221" y="12573"/>
                  </a:lnTo>
                  <a:lnTo>
                    <a:pt x="3532581" y="3378"/>
                  </a:lnTo>
                  <a:lnTo>
                    <a:pt x="3515880" y="0"/>
                  </a:lnTo>
                  <a:lnTo>
                    <a:pt x="2350338" y="0"/>
                  </a:lnTo>
                  <a:lnTo>
                    <a:pt x="2333612" y="3378"/>
                  </a:lnTo>
                  <a:lnTo>
                    <a:pt x="2319985" y="12573"/>
                  </a:lnTo>
                  <a:lnTo>
                    <a:pt x="2310790" y="26212"/>
                  </a:lnTo>
                  <a:lnTo>
                    <a:pt x="2307425" y="42913"/>
                  </a:lnTo>
                  <a:lnTo>
                    <a:pt x="2307425" y="214553"/>
                  </a:lnTo>
                  <a:lnTo>
                    <a:pt x="2310790" y="231267"/>
                  </a:lnTo>
                  <a:lnTo>
                    <a:pt x="2319985" y="244906"/>
                  </a:lnTo>
                  <a:lnTo>
                    <a:pt x="2333612" y="254101"/>
                  </a:lnTo>
                  <a:lnTo>
                    <a:pt x="2350338" y="257467"/>
                  </a:lnTo>
                  <a:lnTo>
                    <a:pt x="3515880" y="257467"/>
                  </a:lnTo>
                  <a:lnTo>
                    <a:pt x="3532581" y="254101"/>
                  </a:lnTo>
                  <a:lnTo>
                    <a:pt x="3546221" y="244906"/>
                  </a:lnTo>
                  <a:lnTo>
                    <a:pt x="3555403" y="231267"/>
                  </a:lnTo>
                  <a:lnTo>
                    <a:pt x="3558781" y="214553"/>
                  </a:lnTo>
                  <a:lnTo>
                    <a:pt x="3558781" y="42913"/>
                  </a:lnTo>
                  <a:close/>
                </a:path>
              </a:pathLst>
            </a:custGeom>
            <a:solidFill>
              <a:srgbClr val="D4D3D0"/>
            </a:solidFill>
          </p:spPr>
          <p:txBody>
            <a:bodyPr wrap="square" lIns="0" tIns="0" rIns="0" bIns="0" rtlCol="0"/>
            <a:lstStyle/>
            <a:p>
              <a:endParaRPr sz="1588"/>
            </a:p>
          </p:txBody>
        </p:sp>
      </p:grpSp>
      <p:graphicFrame>
        <p:nvGraphicFramePr>
          <p:cNvPr id="79" name="object 79"/>
          <p:cNvGraphicFramePr>
            <a:graphicFrameLocks noGrp="1"/>
          </p:cNvGraphicFramePr>
          <p:nvPr/>
        </p:nvGraphicFramePr>
        <p:xfrm>
          <a:off x="931369" y="3774885"/>
          <a:ext cx="3290442" cy="1536458"/>
        </p:xfrm>
        <a:graphic>
          <a:graphicData uri="http://schemas.openxmlformats.org/drawingml/2006/table">
            <a:tbl>
              <a:tblPr firstRow="1" bandRow="1">
                <a:tableStyleId>{2D5ABB26-0587-4C30-8999-92F81FD0307C}</a:tableStyleId>
              </a:tblPr>
              <a:tblGrid>
                <a:gridCol w="802671">
                  <a:extLst>
                    <a:ext uri="{9D8B030D-6E8A-4147-A177-3AD203B41FA5}">
                      <a16:colId xmlns:a16="http://schemas.microsoft.com/office/drawing/2014/main" val="20000"/>
                    </a:ext>
                  </a:extLst>
                </a:gridCol>
                <a:gridCol w="1288479">
                  <a:extLst>
                    <a:ext uri="{9D8B030D-6E8A-4147-A177-3AD203B41FA5}">
                      <a16:colId xmlns:a16="http://schemas.microsoft.com/office/drawing/2014/main" val="20001"/>
                    </a:ext>
                  </a:extLst>
                </a:gridCol>
                <a:gridCol w="1199292">
                  <a:extLst>
                    <a:ext uri="{9D8B030D-6E8A-4147-A177-3AD203B41FA5}">
                      <a16:colId xmlns:a16="http://schemas.microsoft.com/office/drawing/2014/main" val="20002"/>
                    </a:ext>
                  </a:extLst>
                </a:gridCol>
              </a:tblGrid>
              <a:tr h="324114">
                <a:tc>
                  <a:txBody>
                    <a:bodyPr/>
                    <a:lstStyle/>
                    <a:p>
                      <a:pPr marL="32384">
                        <a:lnSpc>
                          <a:spcPct val="100000"/>
                        </a:lnSpc>
                        <a:spcBef>
                          <a:spcPts val="655"/>
                        </a:spcBef>
                      </a:pPr>
                      <a:r>
                        <a:rPr sz="800" b="1" spc="70">
                          <a:solidFill>
                            <a:srgbClr val="231F20"/>
                          </a:solidFill>
                          <a:latin typeface="Arial"/>
                          <a:cs typeface="Arial"/>
                        </a:rPr>
                        <a:t>$0.30</a:t>
                      </a:r>
                      <a:endParaRPr sz="800">
                        <a:latin typeface="Arial"/>
                        <a:cs typeface="Arial"/>
                      </a:endParaRPr>
                    </a:p>
                  </a:txBody>
                  <a:tcPr marL="0" marR="0" marT="94986" marB="0"/>
                </a:tc>
                <a:tc>
                  <a:txBody>
                    <a:bodyPr/>
                    <a:lstStyle/>
                    <a:p>
                      <a:pPr marL="115570" algn="ctr">
                        <a:lnSpc>
                          <a:spcPct val="100000"/>
                        </a:lnSpc>
                        <a:spcBef>
                          <a:spcPts val="625"/>
                        </a:spcBef>
                      </a:pPr>
                      <a:r>
                        <a:rPr sz="800" b="1" spc="45">
                          <a:solidFill>
                            <a:srgbClr val="231F20"/>
                          </a:solidFill>
                          <a:latin typeface="Arial"/>
                          <a:cs typeface="Arial"/>
                        </a:rPr>
                        <a:t>9,160,075</a:t>
                      </a:r>
                      <a:endParaRPr sz="800">
                        <a:latin typeface="Arial"/>
                        <a:cs typeface="Arial"/>
                      </a:endParaRPr>
                    </a:p>
                  </a:txBody>
                  <a:tcPr marL="0" marR="0" marT="90636" marB="0"/>
                </a:tc>
                <a:tc>
                  <a:txBody>
                    <a:bodyPr/>
                    <a:lstStyle/>
                    <a:p>
                      <a:pPr marR="35560" algn="r">
                        <a:lnSpc>
                          <a:spcPct val="100000"/>
                        </a:lnSpc>
                        <a:spcBef>
                          <a:spcPts val="625"/>
                        </a:spcBef>
                      </a:pPr>
                      <a:r>
                        <a:rPr sz="800" b="1" spc="40">
                          <a:solidFill>
                            <a:srgbClr val="231F20"/>
                          </a:solidFill>
                          <a:latin typeface="Arial"/>
                          <a:cs typeface="Arial"/>
                        </a:rPr>
                        <a:t>$32,976,268.76</a:t>
                      </a:r>
                      <a:endParaRPr sz="800">
                        <a:latin typeface="Arial"/>
                        <a:cs typeface="Arial"/>
                      </a:endParaRPr>
                    </a:p>
                  </a:txBody>
                  <a:tcPr marL="0" marR="0" marT="90636" marB="0"/>
                </a:tc>
                <a:extLst>
                  <a:ext uri="{0D108BD9-81ED-4DB2-BD59-A6C34878D82A}">
                    <a16:rowId xmlns:a16="http://schemas.microsoft.com/office/drawing/2014/main" val="10000"/>
                  </a:ext>
                </a:extLst>
              </a:tr>
              <a:tr h="328464">
                <a:tc>
                  <a:txBody>
                    <a:bodyPr/>
                    <a:lstStyle/>
                    <a:p>
                      <a:pPr marL="36195">
                        <a:lnSpc>
                          <a:spcPct val="100000"/>
                        </a:lnSpc>
                        <a:spcBef>
                          <a:spcPts val="640"/>
                        </a:spcBef>
                      </a:pPr>
                      <a:r>
                        <a:rPr sz="800" b="1" spc="55">
                          <a:solidFill>
                            <a:srgbClr val="231F20"/>
                          </a:solidFill>
                          <a:latin typeface="Arial"/>
                          <a:cs typeface="Arial"/>
                        </a:rPr>
                        <a:t>$0.35</a:t>
                      </a:r>
                      <a:endParaRPr sz="800">
                        <a:latin typeface="Arial"/>
                        <a:cs typeface="Arial"/>
                      </a:endParaRPr>
                    </a:p>
                  </a:txBody>
                  <a:tcPr marL="0" marR="0" marT="92811" marB="0"/>
                </a:tc>
                <a:tc>
                  <a:txBody>
                    <a:bodyPr/>
                    <a:lstStyle/>
                    <a:p>
                      <a:pPr marL="115570" algn="ctr">
                        <a:lnSpc>
                          <a:spcPct val="100000"/>
                        </a:lnSpc>
                        <a:spcBef>
                          <a:spcPts val="645"/>
                        </a:spcBef>
                      </a:pPr>
                      <a:r>
                        <a:rPr sz="800" b="1" spc="45">
                          <a:solidFill>
                            <a:srgbClr val="231F20"/>
                          </a:solidFill>
                          <a:latin typeface="Arial"/>
                          <a:cs typeface="Arial"/>
                        </a:rPr>
                        <a:t>9,160,075</a:t>
                      </a:r>
                      <a:endParaRPr sz="800">
                        <a:latin typeface="Arial"/>
                        <a:cs typeface="Arial"/>
                      </a:endParaRPr>
                    </a:p>
                  </a:txBody>
                  <a:tcPr marL="0" marR="0" marT="93536" marB="0"/>
                </a:tc>
                <a:tc>
                  <a:txBody>
                    <a:bodyPr/>
                    <a:lstStyle/>
                    <a:p>
                      <a:pPr marR="44450" algn="r">
                        <a:lnSpc>
                          <a:spcPct val="100000"/>
                        </a:lnSpc>
                        <a:spcBef>
                          <a:spcPts val="645"/>
                        </a:spcBef>
                      </a:pPr>
                      <a:r>
                        <a:rPr sz="800" b="1" spc="-10">
                          <a:solidFill>
                            <a:srgbClr val="231F20"/>
                          </a:solidFill>
                          <a:latin typeface="Arial"/>
                          <a:cs typeface="Arial"/>
                        </a:rPr>
                        <a:t>$38,472,313.55</a:t>
                      </a:r>
                      <a:endParaRPr sz="800">
                        <a:latin typeface="Arial"/>
                        <a:cs typeface="Arial"/>
                      </a:endParaRPr>
                    </a:p>
                  </a:txBody>
                  <a:tcPr marL="0" marR="0" marT="93536" marB="0"/>
                </a:tc>
                <a:extLst>
                  <a:ext uri="{0D108BD9-81ED-4DB2-BD59-A6C34878D82A}">
                    <a16:rowId xmlns:a16="http://schemas.microsoft.com/office/drawing/2014/main" val="10001"/>
                  </a:ext>
                </a:extLst>
              </a:tr>
              <a:tr h="332815">
                <a:tc>
                  <a:txBody>
                    <a:bodyPr/>
                    <a:lstStyle/>
                    <a:p>
                      <a:pPr marL="31750">
                        <a:lnSpc>
                          <a:spcPct val="100000"/>
                        </a:lnSpc>
                        <a:spcBef>
                          <a:spcPts val="705"/>
                        </a:spcBef>
                      </a:pPr>
                      <a:r>
                        <a:rPr sz="800" b="1" spc="75">
                          <a:solidFill>
                            <a:srgbClr val="231F20"/>
                          </a:solidFill>
                          <a:latin typeface="Arial"/>
                          <a:cs typeface="Arial"/>
                        </a:rPr>
                        <a:t>$0.40</a:t>
                      </a:r>
                      <a:endParaRPr sz="800">
                        <a:latin typeface="Arial"/>
                        <a:cs typeface="Arial"/>
                      </a:endParaRPr>
                    </a:p>
                  </a:txBody>
                  <a:tcPr marL="0" marR="0" marT="102237" marB="0"/>
                </a:tc>
                <a:tc>
                  <a:txBody>
                    <a:bodyPr/>
                    <a:lstStyle/>
                    <a:p>
                      <a:pPr marL="115570" algn="ctr">
                        <a:lnSpc>
                          <a:spcPct val="100000"/>
                        </a:lnSpc>
                        <a:spcBef>
                          <a:spcPts val="675"/>
                        </a:spcBef>
                      </a:pPr>
                      <a:r>
                        <a:rPr sz="800" b="1" spc="45">
                          <a:solidFill>
                            <a:srgbClr val="231F20"/>
                          </a:solidFill>
                          <a:latin typeface="Arial"/>
                          <a:cs typeface="Arial"/>
                        </a:rPr>
                        <a:t>9,160,075</a:t>
                      </a:r>
                      <a:endParaRPr sz="800">
                        <a:latin typeface="Arial"/>
                        <a:cs typeface="Arial"/>
                      </a:endParaRPr>
                    </a:p>
                  </a:txBody>
                  <a:tcPr marL="0" marR="0" marT="97886" marB="0"/>
                </a:tc>
                <a:tc>
                  <a:txBody>
                    <a:bodyPr/>
                    <a:lstStyle/>
                    <a:p>
                      <a:pPr marR="25400" algn="r">
                        <a:lnSpc>
                          <a:spcPct val="100000"/>
                        </a:lnSpc>
                        <a:spcBef>
                          <a:spcPts val="675"/>
                        </a:spcBef>
                      </a:pPr>
                      <a:r>
                        <a:rPr sz="800" b="1" spc="55">
                          <a:solidFill>
                            <a:srgbClr val="231F20"/>
                          </a:solidFill>
                          <a:latin typeface="Arial"/>
                          <a:cs typeface="Arial"/>
                        </a:rPr>
                        <a:t>$43,968,358.34</a:t>
                      </a:r>
                      <a:endParaRPr sz="800">
                        <a:latin typeface="Arial"/>
                        <a:cs typeface="Arial"/>
                      </a:endParaRPr>
                    </a:p>
                  </a:txBody>
                  <a:tcPr marL="0" marR="0" marT="97886" marB="0"/>
                </a:tc>
                <a:extLst>
                  <a:ext uri="{0D108BD9-81ED-4DB2-BD59-A6C34878D82A}">
                    <a16:rowId xmlns:a16="http://schemas.microsoft.com/office/drawing/2014/main" val="10002"/>
                  </a:ext>
                </a:extLst>
              </a:tr>
              <a:tr h="329914">
                <a:tc>
                  <a:txBody>
                    <a:bodyPr/>
                    <a:lstStyle/>
                    <a:p>
                      <a:pPr marL="35560">
                        <a:lnSpc>
                          <a:spcPct val="100000"/>
                        </a:lnSpc>
                        <a:spcBef>
                          <a:spcPts val="645"/>
                        </a:spcBef>
                      </a:pPr>
                      <a:r>
                        <a:rPr sz="800" b="1" spc="55">
                          <a:solidFill>
                            <a:srgbClr val="231F20"/>
                          </a:solidFill>
                          <a:latin typeface="Arial"/>
                          <a:cs typeface="Arial"/>
                        </a:rPr>
                        <a:t>$0.45</a:t>
                      </a:r>
                      <a:endParaRPr sz="800">
                        <a:latin typeface="Arial"/>
                        <a:cs typeface="Arial"/>
                      </a:endParaRPr>
                    </a:p>
                  </a:txBody>
                  <a:tcPr marL="0" marR="0" marT="93536" marB="0"/>
                </a:tc>
                <a:tc>
                  <a:txBody>
                    <a:bodyPr/>
                    <a:lstStyle/>
                    <a:p>
                      <a:pPr marL="115570" algn="ctr">
                        <a:lnSpc>
                          <a:spcPct val="100000"/>
                        </a:lnSpc>
                        <a:spcBef>
                          <a:spcPts val="655"/>
                        </a:spcBef>
                      </a:pPr>
                      <a:r>
                        <a:rPr sz="800" b="1" spc="45">
                          <a:solidFill>
                            <a:srgbClr val="231F20"/>
                          </a:solidFill>
                          <a:latin typeface="Arial"/>
                          <a:cs typeface="Arial"/>
                        </a:rPr>
                        <a:t>9,160,075</a:t>
                      </a:r>
                      <a:endParaRPr sz="800">
                        <a:latin typeface="Arial"/>
                        <a:cs typeface="Arial"/>
                      </a:endParaRPr>
                    </a:p>
                  </a:txBody>
                  <a:tcPr marL="0" marR="0" marT="94986" marB="0"/>
                </a:tc>
                <a:tc>
                  <a:txBody>
                    <a:bodyPr/>
                    <a:lstStyle/>
                    <a:p>
                      <a:pPr marR="26034" algn="r">
                        <a:lnSpc>
                          <a:spcPct val="100000"/>
                        </a:lnSpc>
                        <a:spcBef>
                          <a:spcPts val="655"/>
                        </a:spcBef>
                      </a:pPr>
                      <a:r>
                        <a:rPr sz="800" b="1" spc="50">
                          <a:solidFill>
                            <a:srgbClr val="231F20"/>
                          </a:solidFill>
                          <a:latin typeface="Arial"/>
                          <a:cs typeface="Arial"/>
                        </a:rPr>
                        <a:t>$49,464,403.14</a:t>
                      </a:r>
                      <a:endParaRPr sz="800">
                        <a:latin typeface="Arial"/>
                        <a:cs typeface="Arial"/>
                      </a:endParaRPr>
                    </a:p>
                  </a:txBody>
                  <a:tcPr marL="0" marR="0" marT="94986" marB="0"/>
                </a:tc>
                <a:extLst>
                  <a:ext uri="{0D108BD9-81ED-4DB2-BD59-A6C34878D82A}">
                    <a16:rowId xmlns:a16="http://schemas.microsoft.com/office/drawing/2014/main" val="10003"/>
                  </a:ext>
                </a:extLst>
              </a:tr>
              <a:tr h="221151">
                <a:tc>
                  <a:txBody>
                    <a:bodyPr/>
                    <a:lstStyle/>
                    <a:p>
                      <a:pPr marL="33655">
                        <a:lnSpc>
                          <a:spcPts val="725"/>
                        </a:lnSpc>
                        <a:spcBef>
                          <a:spcPts val="705"/>
                        </a:spcBef>
                      </a:pPr>
                      <a:r>
                        <a:rPr sz="800" b="1" spc="70">
                          <a:solidFill>
                            <a:srgbClr val="231F20"/>
                          </a:solidFill>
                          <a:latin typeface="Arial"/>
                          <a:cs typeface="Arial"/>
                        </a:rPr>
                        <a:t>$0.50</a:t>
                      </a:r>
                      <a:endParaRPr sz="800">
                        <a:latin typeface="Arial"/>
                        <a:cs typeface="Arial"/>
                      </a:endParaRPr>
                    </a:p>
                  </a:txBody>
                  <a:tcPr marL="0" marR="0" marT="102237" marB="0"/>
                </a:tc>
                <a:tc>
                  <a:txBody>
                    <a:bodyPr/>
                    <a:lstStyle/>
                    <a:p>
                      <a:pPr marL="115570" algn="ctr">
                        <a:lnSpc>
                          <a:spcPts val="750"/>
                        </a:lnSpc>
                        <a:spcBef>
                          <a:spcPts val="675"/>
                        </a:spcBef>
                      </a:pPr>
                      <a:r>
                        <a:rPr sz="800" b="1" spc="45">
                          <a:solidFill>
                            <a:srgbClr val="231F20"/>
                          </a:solidFill>
                          <a:latin typeface="Arial"/>
                          <a:cs typeface="Arial"/>
                        </a:rPr>
                        <a:t>9,160,075</a:t>
                      </a:r>
                      <a:endParaRPr sz="800">
                        <a:latin typeface="Arial"/>
                        <a:cs typeface="Arial"/>
                      </a:endParaRPr>
                    </a:p>
                  </a:txBody>
                  <a:tcPr marL="0" marR="0" marT="97886" marB="0"/>
                </a:tc>
                <a:tc>
                  <a:txBody>
                    <a:bodyPr/>
                    <a:lstStyle/>
                    <a:p>
                      <a:pPr marR="24130" algn="r">
                        <a:lnSpc>
                          <a:spcPts val="750"/>
                        </a:lnSpc>
                        <a:spcBef>
                          <a:spcPts val="675"/>
                        </a:spcBef>
                      </a:pPr>
                      <a:r>
                        <a:rPr sz="800" b="1" spc="55">
                          <a:solidFill>
                            <a:srgbClr val="231F20"/>
                          </a:solidFill>
                          <a:latin typeface="Arial"/>
                          <a:cs typeface="Arial"/>
                        </a:rPr>
                        <a:t>$54,960,447.93</a:t>
                      </a:r>
                      <a:endParaRPr sz="800">
                        <a:latin typeface="Arial"/>
                        <a:cs typeface="Arial"/>
                      </a:endParaRPr>
                    </a:p>
                  </a:txBody>
                  <a:tcPr marL="0" marR="0" marT="97886" marB="0"/>
                </a:tc>
                <a:extLst>
                  <a:ext uri="{0D108BD9-81ED-4DB2-BD59-A6C34878D82A}">
                    <a16:rowId xmlns:a16="http://schemas.microsoft.com/office/drawing/2014/main" val="10004"/>
                  </a:ext>
                </a:extLst>
              </a:tr>
            </a:tbl>
          </a:graphicData>
        </a:graphic>
      </p:graphicFrame>
      <p:grpSp>
        <p:nvGrpSpPr>
          <p:cNvPr id="80" name="object 80"/>
          <p:cNvGrpSpPr/>
          <p:nvPr/>
        </p:nvGrpSpPr>
        <p:grpSpPr>
          <a:xfrm>
            <a:off x="5104518" y="1865908"/>
            <a:ext cx="3154126" cy="2995332"/>
            <a:chOff x="4352556" y="3660305"/>
            <a:chExt cx="2762250" cy="2623185"/>
          </a:xfrm>
        </p:grpSpPr>
        <p:pic>
          <p:nvPicPr>
            <p:cNvPr id="81" name="object 81"/>
            <p:cNvPicPr/>
            <p:nvPr/>
          </p:nvPicPr>
          <p:blipFill>
            <a:blip r:embed="rId27" cstate="print"/>
            <a:stretch>
              <a:fillRect/>
            </a:stretch>
          </p:blipFill>
          <p:spPr>
            <a:xfrm>
              <a:off x="4490516" y="3821569"/>
              <a:ext cx="2624150" cy="2461907"/>
            </a:xfrm>
            <a:prstGeom prst="rect">
              <a:avLst/>
            </a:prstGeom>
          </p:spPr>
        </p:pic>
        <p:sp>
          <p:nvSpPr>
            <p:cNvPr id="82" name="object 82"/>
            <p:cNvSpPr/>
            <p:nvPr/>
          </p:nvSpPr>
          <p:spPr>
            <a:xfrm>
              <a:off x="4507039" y="3838092"/>
              <a:ext cx="2559050" cy="2397125"/>
            </a:xfrm>
            <a:custGeom>
              <a:avLst/>
              <a:gdLst/>
              <a:ahLst/>
              <a:cxnLst/>
              <a:rect l="l" t="t" r="r" b="b"/>
              <a:pathLst>
                <a:path w="2559050" h="2397125">
                  <a:moveTo>
                    <a:pt x="2559050" y="0"/>
                  </a:moveTo>
                  <a:lnTo>
                    <a:pt x="0" y="0"/>
                  </a:lnTo>
                  <a:lnTo>
                    <a:pt x="0" y="2396807"/>
                  </a:lnTo>
                  <a:lnTo>
                    <a:pt x="2559050" y="2396807"/>
                  </a:lnTo>
                  <a:lnTo>
                    <a:pt x="2559050" y="0"/>
                  </a:lnTo>
                  <a:close/>
                </a:path>
              </a:pathLst>
            </a:custGeom>
            <a:solidFill>
              <a:srgbClr val="7B4D9F"/>
            </a:solidFill>
          </p:spPr>
          <p:txBody>
            <a:bodyPr wrap="square" lIns="0" tIns="0" rIns="0" bIns="0" rtlCol="0"/>
            <a:lstStyle/>
            <a:p>
              <a:endParaRPr sz="1588"/>
            </a:p>
          </p:txBody>
        </p:sp>
        <p:pic>
          <p:nvPicPr>
            <p:cNvPr id="83" name="object 83"/>
            <p:cNvPicPr/>
            <p:nvPr/>
          </p:nvPicPr>
          <p:blipFill>
            <a:blip r:embed="rId28" cstate="print"/>
            <a:stretch>
              <a:fillRect/>
            </a:stretch>
          </p:blipFill>
          <p:spPr>
            <a:xfrm>
              <a:off x="4352556" y="4083888"/>
              <a:ext cx="154482" cy="2046097"/>
            </a:xfrm>
            <a:prstGeom prst="rect">
              <a:avLst/>
            </a:prstGeom>
          </p:spPr>
        </p:pic>
        <p:pic>
          <p:nvPicPr>
            <p:cNvPr id="84" name="object 84"/>
            <p:cNvPicPr/>
            <p:nvPr/>
          </p:nvPicPr>
          <p:blipFill>
            <a:blip r:embed="rId29" cstate="print"/>
            <a:stretch>
              <a:fillRect/>
            </a:stretch>
          </p:blipFill>
          <p:spPr>
            <a:xfrm>
              <a:off x="4797539" y="3660305"/>
              <a:ext cx="2186939" cy="177787"/>
            </a:xfrm>
            <a:prstGeom prst="rect">
              <a:avLst/>
            </a:prstGeom>
          </p:spPr>
        </p:pic>
        <p:pic>
          <p:nvPicPr>
            <p:cNvPr id="85" name="object 85"/>
            <p:cNvPicPr/>
            <p:nvPr/>
          </p:nvPicPr>
          <p:blipFill>
            <a:blip r:embed="rId30" cstate="print"/>
            <a:stretch>
              <a:fillRect/>
            </a:stretch>
          </p:blipFill>
          <p:spPr>
            <a:xfrm>
              <a:off x="4507039" y="3838092"/>
              <a:ext cx="2477439" cy="2291892"/>
            </a:xfrm>
            <a:prstGeom prst="rect">
              <a:avLst/>
            </a:prstGeom>
          </p:spPr>
        </p:pic>
        <p:sp>
          <p:nvSpPr>
            <p:cNvPr id="86" name="object 86"/>
            <p:cNvSpPr/>
            <p:nvPr/>
          </p:nvSpPr>
          <p:spPr>
            <a:xfrm>
              <a:off x="4372953" y="3680701"/>
              <a:ext cx="2559685" cy="2397125"/>
            </a:xfrm>
            <a:custGeom>
              <a:avLst/>
              <a:gdLst/>
              <a:ahLst/>
              <a:cxnLst/>
              <a:rect l="l" t="t" r="r" b="b"/>
              <a:pathLst>
                <a:path w="2559684" h="2397125">
                  <a:moveTo>
                    <a:pt x="2559062" y="0"/>
                  </a:moveTo>
                  <a:lnTo>
                    <a:pt x="0" y="0"/>
                  </a:lnTo>
                  <a:lnTo>
                    <a:pt x="0" y="2396807"/>
                  </a:lnTo>
                  <a:lnTo>
                    <a:pt x="2559062" y="2396807"/>
                  </a:lnTo>
                  <a:lnTo>
                    <a:pt x="2559062" y="0"/>
                  </a:lnTo>
                  <a:close/>
                </a:path>
              </a:pathLst>
            </a:custGeom>
            <a:solidFill>
              <a:srgbClr val="FFFFFF"/>
            </a:solidFill>
          </p:spPr>
          <p:txBody>
            <a:bodyPr wrap="square" lIns="0" tIns="0" rIns="0" bIns="0" rtlCol="0"/>
            <a:lstStyle/>
            <a:p>
              <a:endParaRPr sz="1588"/>
            </a:p>
          </p:txBody>
        </p:sp>
        <p:sp>
          <p:nvSpPr>
            <p:cNvPr id="87" name="object 87"/>
            <p:cNvSpPr/>
            <p:nvPr/>
          </p:nvSpPr>
          <p:spPr>
            <a:xfrm>
              <a:off x="4368914" y="3677208"/>
              <a:ext cx="2567305" cy="2404110"/>
            </a:xfrm>
            <a:custGeom>
              <a:avLst/>
              <a:gdLst/>
              <a:ahLst/>
              <a:cxnLst/>
              <a:rect l="l" t="t" r="r" b="b"/>
              <a:pathLst>
                <a:path w="2567304" h="2404110">
                  <a:moveTo>
                    <a:pt x="2567152" y="0"/>
                  </a:moveTo>
                  <a:lnTo>
                    <a:pt x="2559062" y="0"/>
                  </a:lnTo>
                  <a:lnTo>
                    <a:pt x="2559062" y="7620"/>
                  </a:lnTo>
                  <a:lnTo>
                    <a:pt x="2559062" y="2396490"/>
                  </a:lnTo>
                  <a:lnTo>
                    <a:pt x="8089" y="2396490"/>
                  </a:lnTo>
                  <a:lnTo>
                    <a:pt x="8089" y="2396261"/>
                  </a:lnTo>
                  <a:lnTo>
                    <a:pt x="8089" y="7620"/>
                  </a:lnTo>
                  <a:lnTo>
                    <a:pt x="2559062" y="7620"/>
                  </a:lnTo>
                  <a:lnTo>
                    <a:pt x="2559062" y="0"/>
                  </a:lnTo>
                  <a:lnTo>
                    <a:pt x="0" y="0"/>
                  </a:lnTo>
                  <a:lnTo>
                    <a:pt x="0" y="7620"/>
                  </a:lnTo>
                  <a:lnTo>
                    <a:pt x="0" y="2396490"/>
                  </a:lnTo>
                  <a:lnTo>
                    <a:pt x="0" y="2400300"/>
                  </a:lnTo>
                  <a:lnTo>
                    <a:pt x="0" y="2404110"/>
                  </a:lnTo>
                  <a:lnTo>
                    <a:pt x="2567152" y="2404110"/>
                  </a:lnTo>
                  <a:lnTo>
                    <a:pt x="2567152" y="2400300"/>
                  </a:lnTo>
                  <a:lnTo>
                    <a:pt x="2567152" y="2396490"/>
                  </a:lnTo>
                  <a:lnTo>
                    <a:pt x="2567152" y="7620"/>
                  </a:lnTo>
                  <a:lnTo>
                    <a:pt x="2567152" y="0"/>
                  </a:lnTo>
                  <a:close/>
                </a:path>
              </a:pathLst>
            </a:custGeom>
            <a:solidFill>
              <a:srgbClr val="7B4D9F"/>
            </a:solidFill>
          </p:spPr>
          <p:txBody>
            <a:bodyPr wrap="square" lIns="0" tIns="0" rIns="0" bIns="0" rtlCol="0"/>
            <a:lstStyle/>
            <a:p>
              <a:endParaRPr sz="1588"/>
            </a:p>
          </p:txBody>
        </p:sp>
      </p:grpSp>
      <p:sp>
        <p:nvSpPr>
          <p:cNvPr id="88" name="object 88"/>
          <p:cNvSpPr txBox="1"/>
          <p:nvPr/>
        </p:nvSpPr>
        <p:spPr>
          <a:xfrm>
            <a:off x="5611890" y="2102108"/>
            <a:ext cx="1171015" cy="172096"/>
          </a:xfrm>
          <a:prstGeom prst="rect">
            <a:avLst/>
          </a:prstGeom>
        </p:spPr>
        <p:txBody>
          <a:bodyPr vert="horz" wrap="square" lIns="0" tIns="13777" rIns="0" bIns="0" rtlCol="0">
            <a:spAutoFit/>
          </a:bodyPr>
          <a:lstStyle/>
          <a:p>
            <a:pPr marL="14502">
              <a:spcBef>
                <a:spcPts val="109"/>
              </a:spcBef>
            </a:pPr>
            <a:r>
              <a:rPr sz="1028" b="1" spc="-28">
                <a:solidFill>
                  <a:srgbClr val="231F20"/>
                </a:solidFill>
                <a:latin typeface="Arial"/>
                <a:cs typeface="Arial"/>
              </a:rPr>
              <a:t>KEY</a:t>
            </a:r>
            <a:r>
              <a:rPr sz="1028" b="1" spc="-80">
                <a:solidFill>
                  <a:srgbClr val="231F20"/>
                </a:solidFill>
                <a:latin typeface="Arial"/>
                <a:cs typeface="Arial"/>
              </a:rPr>
              <a:t> </a:t>
            </a:r>
            <a:r>
              <a:rPr sz="1028" b="1" spc="-11">
                <a:solidFill>
                  <a:srgbClr val="231F20"/>
                </a:solidFill>
                <a:latin typeface="Arial"/>
                <a:cs typeface="Arial"/>
              </a:rPr>
              <a:t>TAKEAWAYS</a:t>
            </a:r>
            <a:endParaRPr sz="1028">
              <a:latin typeface="Arial"/>
              <a:cs typeface="Arial"/>
            </a:endParaRPr>
          </a:p>
        </p:txBody>
      </p:sp>
      <p:sp>
        <p:nvSpPr>
          <p:cNvPr id="89" name="object 89"/>
          <p:cNvSpPr txBox="1"/>
          <p:nvPr/>
        </p:nvSpPr>
        <p:spPr>
          <a:xfrm>
            <a:off x="5611890" y="2311787"/>
            <a:ext cx="2171634" cy="2004328"/>
          </a:xfrm>
          <a:prstGeom prst="rect">
            <a:avLst/>
          </a:prstGeom>
        </p:spPr>
        <p:txBody>
          <a:bodyPr vert="horz" wrap="square" lIns="0" tIns="13777" rIns="0" bIns="0" rtlCol="0">
            <a:spAutoFit/>
          </a:bodyPr>
          <a:lstStyle/>
          <a:p>
            <a:pPr marL="180554" marR="5801" indent="-166776">
              <a:lnSpc>
                <a:spcPct val="102000"/>
              </a:lnSpc>
              <a:spcBef>
                <a:spcPts val="109"/>
              </a:spcBef>
              <a:buSzPct val="153333"/>
              <a:buFont typeface="Arial"/>
              <a:buChar char="•"/>
              <a:tabLst>
                <a:tab pos="180554" algn="l"/>
                <a:tab pos="204482" algn="l"/>
              </a:tabLst>
            </a:pPr>
            <a:r>
              <a:rPr sz="857" dirty="0">
                <a:solidFill>
                  <a:srgbClr val="231F20"/>
                </a:solidFill>
                <a:latin typeface="Arial"/>
                <a:cs typeface="Arial"/>
              </a:rPr>
              <a:t>	</a:t>
            </a:r>
            <a:r>
              <a:rPr sz="857" b="1" spc="23" dirty="0">
                <a:solidFill>
                  <a:srgbClr val="231F20"/>
                </a:solidFill>
                <a:latin typeface="Arial"/>
                <a:cs typeface="Arial"/>
              </a:rPr>
              <a:t>Customizable:</a:t>
            </a:r>
            <a:r>
              <a:rPr sz="857" b="1" spc="-40" dirty="0">
                <a:solidFill>
                  <a:srgbClr val="231F20"/>
                </a:solidFill>
                <a:latin typeface="Arial"/>
                <a:cs typeface="Arial"/>
              </a:rPr>
              <a:t> </a:t>
            </a:r>
            <a:r>
              <a:rPr sz="857" spc="23" dirty="0">
                <a:solidFill>
                  <a:srgbClr val="231F20"/>
                </a:solidFill>
                <a:latin typeface="Arial"/>
                <a:cs typeface="Arial"/>
              </a:rPr>
              <a:t>States</a:t>
            </a:r>
            <a:r>
              <a:rPr sz="857" spc="34" dirty="0">
                <a:solidFill>
                  <a:srgbClr val="231F20"/>
                </a:solidFill>
                <a:latin typeface="Arial"/>
                <a:cs typeface="Arial"/>
              </a:rPr>
              <a:t> </a:t>
            </a:r>
            <a:r>
              <a:rPr sz="857" spc="23" dirty="0">
                <a:solidFill>
                  <a:srgbClr val="231F20"/>
                </a:solidFill>
                <a:latin typeface="Arial"/>
                <a:cs typeface="Arial"/>
              </a:rPr>
              <a:t>using</a:t>
            </a:r>
            <a:r>
              <a:rPr sz="857" spc="51" dirty="0">
                <a:solidFill>
                  <a:srgbClr val="231F20"/>
                </a:solidFill>
                <a:latin typeface="Arial"/>
                <a:cs typeface="Arial"/>
              </a:rPr>
              <a:t> </a:t>
            </a:r>
            <a:r>
              <a:rPr sz="857" spc="69" dirty="0">
                <a:solidFill>
                  <a:srgbClr val="231F20"/>
                </a:solidFill>
                <a:latin typeface="Arial"/>
                <a:cs typeface="Arial"/>
              </a:rPr>
              <a:t>988</a:t>
            </a:r>
            <a:r>
              <a:rPr sz="857" spc="34" dirty="0">
                <a:solidFill>
                  <a:srgbClr val="231F20"/>
                </a:solidFill>
                <a:latin typeface="Arial"/>
                <a:cs typeface="Arial"/>
              </a:rPr>
              <a:t> </a:t>
            </a:r>
            <a:r>
              <a:rPr sz="857" spc="-23" dirty="0">
                <a:solidFill>
                  <a:srgbClr val="231F20"/>
                </a:solidFill>
                <a:latin typeface="Arial"/>
                <a:cs typeface="Arial"/>
              </a:rPr>
              <a:t>fees</a:t>
            </a:r>
            <a:r>
              <a:rPr sz="857" spc="23" dirty="0">
                <a:solidFill>
                  <a:srgbClr val="231F20"/>
                </a:solidFill>
                <a:latin typeface="Arial"/>
                <a:cs typeface="Arial"/>
              </a:rPr>
              <a:t> can</a:t>
            </a:r>
            <a:r>
              <a:rPr sz="857" spc="69" dirty="0">
                <a:solidFill>
                  <a:srgbClr val="231F20"/>
                </a:solidFill>
                <a:latin typeface="Arial"/>
                <a:cs typeface="Arial"/>
              </a:rPr>
              <a:t> </a:t>
            </a:r>
            <a:r>
              <a:rPr sz="857" spc="23" dirty="0">
                <a:solidFill>
                  <a:srgbClr val="231F20"/>
                </a:solidFill>
                <a:latin typeface="Arial"/>
                <a:cs typeface="Arial"/>
              </a:rPr>
              <a:t>largely</a:t>
            </a:r>
            <a:r>
              <a:rPr sz="857" spc="63" dirty="0">
                <a:solidFill>
                  <a:srgbClr val="231F20"/>
                </a:solidFill>
                <a:latin typeface="Arial"/>
                <a:cs typeface="Arial"/>
              </a:rPr>
              <a:t> fund</a:t>
            </a:r>
            <a:r>
              <a:rPr sz="857" spc="46" dirty="0">
                <a:solidFill>
                  <a:srgbClr val="231F20"/>
                </a:solidFill>
                <a:latin typeface="Arial"/>
                <a:cs typeface="Arial"/>
              </a:rPr>
              <a:t> </a:t>
            </a:r>
            <a:r>
              <a:rPr sz="857" spc="23" dirty="0">
                <a:solidFill>
                  <a:srgbClr val="231F20"/>
                </a:solidFill>
                <a:latin typeface="Arial"/>
                <a:cs typeface="Arial"/>
              </a:rPr>
              <a:t>the</a:t>
            </a:r>
            <a:r>
              <a:rPr sz="857" spc="63" dirty="0">
                <a:solidFill>
                  <a:srgbClr val="231F20"/>
                </a:solidFill>
                <a:latin typeface="Arial"/>
                <a:cs typeface="Arial"/>
              </a:rPr>
              <a:t> program</a:t>
            </a:r>
            <a:r>
              <a:rPr sz="857" spc="46" dirty="0">
                <a:solidFill>
                  <a:srgbClr val="231F20"/>
                </a:solidFill>
                <a:latin typeface="Arial"/>
                <a:cs typeface="Arial"/>
              </a:rPr>
              <a:t> </a:t>
            </a:r>
            <a:r>
              <a:rPr sz="857" spc="34" dirty="0">
                <a:solidFill>
                  <a:srgbClr val="231F20"/>
                </a:solidFill>
                <a:latin typeface="Arial"/>
                <a:cs typeface="Arial"/>
              </a:rPr>
              <a:t>by aligning</a:t>
            </a:r>
            <a:r>
              <a:rPr sz="857" spc="57" dirty="0">
                <a:solidFill>
                  <a:srgbClr val="231F20"/>
                </a:solidFill>
                <a:latin typeface="Arial"/>
                <a:cs typeface="Arial"/>
              </a:rPr>
              <a:t> </a:t>
            </a:r>
            <a:r>
              <a:rPr sz="857" spc="34" dirty="0">
                <a:solidFill>
                  <a:srgbClr val="231F20"/>
                </a:solidFill>
                <a:latin typeface="Arial"/>
                <a:cs typeface="Arial"/>
              </a:rPr>
              <a:t>the</a:t>
            </a:r>
            <a:r>
              <a:rPr sz="857" spc="69" dirty="0">
                <a:solidFill>
                  <a:srgbClr val="231F20"/>
                </a:solidFill>
                <a:latin typeface="Arial"/>
                <a:cs typeface="Arial"/>
              </a:rPr>
              <a:t> </a:t>
            </a:r>
            <a:r>
              <a:rPr sz="857" spc="34" dirty="0">
                <a:solidFill>
                  <a:srgbClr val="231F20"/>
                </a:solidFill>
                <a:latin typeface="Arial"/>
                <a:cs typeface="Arial"/>
              </a:rPr>
              <a:t>charge</a:t>
            </a:r>
            <a:r>
              <a:rPr sz="857" spc="57" dirty="0">
                <a:solidFill>
                  <a:srgbClr val="231F20"/>
                </a:solidFill>
                <a:latin typeface="Arial"/>
                <a:cs typeface="Arial"/>
              </a:rPr>
              <a:t> </a:t>
            </a:r>
            <a:r>
              <a:rPr sz="857" spc="69" dirty="0">
                <a:solidFill>
                  <a:srgbClr val="231F20"/>
                </a:solidFill>
                <a:latin typeface="Arial"/>
                <a:cs typeface="Arial"/>
              </a:rPr>
              <a:t>to</a:t>
            </a:r>
            <a:r>
              <a:rPr sz="857" spc="51" dirty="0">
                <a:solidFill>
                  <a:srgbClr val="231F20"/>
                </a:solidFill>
                <a:latin typeface="Arial"/>
                <a:cs typeface="Arial"/>
              </a:rPr>
              <a:t> </a:t>
            </a:r>
            <a:r>
              <a:rPr sz="857" spc="57" dirty="0">
                <a:solidFill>
                  <a:srgbClr val="231F20"/>
                </a:solidFill>
                <a:latin typeface="Arial"/>
                <a:cs typeface="Arial"/>
              </a:rPr>
              <a:t>match</a:t>
            </a:r>
            <a:r>
              <a:rPr sz="857" spc="69" dirty="0">
                <a:solidFill>
                  <a:srgbClr val="231F20"/>
                </a:solidFill>
                <a:latin typeface="Arial"/>
                <a:cs typeface="Arial"/>
              </a:rPr>
              <a:t> </a:t>
            </a:r>
            <a:r>
              <a:rPr sz="857" spc="-11" dirty="0">
                <a:solidFill>
                  <a:srgbClr val="231F20"/>
                </a:solidFill>
                <a:latin typeface="Arial"/>
                <a:cs typeface="Arial"/>
              </a:rPr>
              <a:t>their </a:t>
            </a:r>
            <a:r>
              <a:rPr sz="857" spc="23" dirty="0">
                <a:solidFill>
                  <a:srgbClr val="231F20"/>
                </a:solidFill>
                <a:latin typeface="Arial"/>
                <a:cs typeface="Arial"/>
              </a:rPr>
              <a:t>costs,</a:t>
            </a:r>
            <a:r>
              <a:rPr sz="857" spc="46" dirty="0">
                <a:solidFill>
                  <a:srgbClr val="231F20"/>
                </a:solidFill>
                <a:latin typeface="Arial"/>
                <a:cs typeface="Arial"/>
              </a:rPr>
              <a:t> </a:t>
            </a:r>
            <a:r>
              <a:rPr sz="857" spc="63" dirty="0">
                <a:solidFill>
                  <a:srgbClr val="231F20"/>
                </a:solidFill>
                <a:latin typeface="Arial"/>
                <a:cs typeface="Arial"/>
              </a:rPr>
              <a:t>with</a:t>
            </a:r>
            <a:r>
              <a:rPr sz="857" spc="69" dirty="0">
                <a:solidFill>
                  <a:srgbClr val="231F20"/>
                </a:solidFill>
                <a:latin typeface="Arial"/>
                <a:cs typeface="Arial"/>
              </a:rPr>
              <a:t> </a:t>
            </a:r>
            <a:r>
              <a:rPr sz="857" spc="57" dirty="0">
                <a:solidFill>
                  <a:srgbClr val="231F20"/>
                </a:solidFill>
                <a:latin typeface="Arial"/>
                <a:cs typeface="Arial"/>
              </a:rPr>
              <a:t>the</a:t>
            </a:r>
            <a:r>
              <a:rPr sz="857" spc="69" dirty="0">
                <a:solidFill>
                  <a:srgbClr val="231F20"/>
                </a:solidFill>
                <a:latin typeface="Arial"/>
                <a:cs typeface="Arial"/>
              </a:rPr>
              <a:t> </a:t>
            </a:r>
            <a:r>
              <a:rPr sz="857" spc="23" dirty="0">
                <a:solidFill>
                  <a:srgbClr val="231F20"/>
                </a:solidFill>
                <a:latin typeface="Arial"/>
                <a:cs typeface="Arial"/>
              </a:rPr>
              <a:t>ability</a:t>
            </a:r>
            <a:r>
              <a:rPr sz="857" spc="63" dirty="0">
                <a:solidFill>
                  <a:srgbClr val="231F20"/>
                </a:solidFill>
                <a:latin typeface="Arial"/>
                <a:cs typeface="Arial"/>
              </a:rPr>
              <a:t> </a:t>
            </a:r>
            <a:r>
              <a:rPr sz="857" spc="69" dirty="0">
                <a:solidFill>
                  <a:srgbClr val="231F20"/>
                </a:solidFill>
                <a:latin typeface="Arial"/>
                <a:cs typeface="Arial"/>
              </a:rPr>
              <a:t>to</a:t>
            </a:r>
            <a:r>
              <a:rPr sz="857" spc="57" dirty="0">
                <a:solidFill>
                  <a:srgbClr val="231F20"/>
                </a:solidFill>
                <a:latin typeface="Arial"/>
                <a:cs typeface="Arial"/>
              </a:rPr>
              <a:t> </a:t>
            </a:r>
            <a:r>
              <a:rPr sz="857" spc="23" dirty="0">
                <a:solidFill>
                  <a:srgbClr val="231F20"/>
                </a:solidFill>
                <a:latin typeface="Arial"/>
                <a:cs typeface="Arial"/>
              </a:rPr>
              <a:t>change</a:t>
            </a:r>
            <a:r>
              <a:rPr sz="857" spc="69" dirty="0">
                <a:solidFill>
                  <a:srgbClr val="231F20"/>
                </a:solidFill>
                <a:latin typeface="Arial"/>
                <a:cs typeface="Arial"/>
              </a:rPr>
              <a:t> </a:t>
            </a:r>
            <a:r>
              <a:rPr sz="857" spc="57" dirty="0">
                <a:solidFill>
                  <a:srgbClr val="231F20"/>
                </a:solidFill>
                <a:latin typeface="Arial"/>
                <a:cs typeface="Arial"/>
              </a:rPr>
              <a:t>it</a:t>
            </a:r>
            <a:r>
              <a:rPr sz="857" spc="69" dirty="0">
                <a:solidFill>
                  <a:srgbClr val="231F20"/>
                </a:solidFill>
                <a:latin typeface="Arial"/>
                <a:cs typeface="Arial"/>
              </a:rPr>
              <a:t> </a:t>
            </a:r>
            <a:r>
              <a:rPr sz="857" spc="40" dirty="0">
                <a:solidFill>
                  <a:srgbClr val="231F20"/>
                </a:solidFill>
                <a:latin typeface="Arial"/>
                <a:cs typeface="Arial"/>
              </a:rPr>
              <a:t>to </a:t>
            </a:r>
            <a:r>
              <a:rPr sz="857" dirty="0">
                <a:solidFill>
                  <a:srgbClr val="231F20"/>
                </a:solidFill>
                <a:latin typeface="Arial"/>
                <a:cs typeface="Arial"/>
              </a:rPr>
              <a:t>meet</a:t>
            </a:r>
            <a:r>
              <a:rPr sz="857" spc="211" dirty="0">
                <a:solidFill>
                  <a:srgbClr val="231F20"/>
                </a:solidFill>
                <a:latin typeface="Arial"/>
                <a:cs typeface="Arial"/>
              </a:rPr>
              <a:t> </a:t>
            </a:r>
            <a:r>
              <a:rPr sz="857" dirty="0">
                <a:solidFill>
                  <a:srgbClr val="231F20"/>
                </a:solidFill>
                <a:latin typeface="Arial"/>
                <a:cs typeface="Arial"/>
              </a:rPr>
              <a:t>needs</a:t>
            </a:r>
            <a:r>
              <a:rPr sz="857" spc="211" dirty="0">
                <a:solidFill>
                  <a:srgbClr val="231F20"/>
                </a:solidFill>
                <a:latin typeface="Arial"/>
                <a:cs typeface="Arial"/>
              </a:rPr>
              <a:t> </a:t>
            </a:r>
            <a:r>
              <a:rPr sz="857" dirty="0">
                <a:solidFill>
                  <a:srgbClr val="231F20"/>
                </a:solidFill>
                <a:latin typeface="Arial"/>
                <a:cs typeface="Arial"/>
              </a:rPr>
              <a:t>over</a:t>
            </a:r>
            <a:r>
              <a:rPr sz="857" spc="171" dirty="0">
                <a:solidFill>
                  <a:srgbClr val="231F20"/>
                </a:solidFill>
                <a:latin typeface="Arial"/>
                <a:cs typeface="Arial"/>
              </a:rPr>
              <a:t> </a:t>
            </a:r>
            <a:r>
              <a:rPr sz="857" spc="34" dirty="0">
                <a:solidFill>
                  <a:srgbClr val="231F20"/>
                </a:solidFill>
                <a:latin typeface="Arial"/>
                <a:cs typeface="Arial"/>
              </a:rPr>
              <a:t>time</a:t>
            </a:r>
            <a:endParaRPr sz="857" dirty="0">
              <a:latin typeface="Arial"/>
              <a:cs typeface="Arial"/>
            </a:endParaRPr>
          </a:p>
          <a:p>
            <a:pPr marL="180554" marR="52933" indent="-166776">
              <a:lnSpc>
                <a:spcPct val="102000"/>
              </a:lnSpc>
              <a:spcBef>
                <a:spcPts val="439"/>
              </a:spcBef>
              <a:buSzPct val="153333"/>
              <a:buFont typeface="Arial"/>
              <a:buChar char="•"/>
              <a:tabLst>
                <a:tab pos="180554" algn="l"/>
              </a:tabLst>
            </a:pPr>
            <a:r>
              <a:rPr sz="857" b="1" spc="23" dirty="0">
                <a:solidFill>
                  <a:srgbClr val="231F20"/>
                </a:solidFill>
                <a:latin typeface="Arial"/>
                <a:cs typeface="Arial"/>
              </a:rPr>
              <a:t>Affordable:</a:t>
            </a:r>
            <a:r>
              <a:rPr sz="857" b="1" spc="-28" dirty="0">
                <a:solidFill>
                  <a:srgbClr val="231F20"/>
                </a:solidFill>
                <a:latin typeface="Arial"/>
                <a:cs typeface="Arial"/>
              </a:rPr>
              <a:t> </a:t>
            </a:r>
            <a:r>
              <a:rPr sz="857" spc="23" dirty="0">
                <a:solidFill>
                  <a:srgbClr val="231F20"/>
                </a:solidFill>
                <a:latin typeface="Arial"/>
                <a:cs typeface="Arial"/>
              </a:rPr>
              <a:t>A</a:t>
            </a:r>
            <a:r>
              <a:rPr sz="857" spc="57" dirty="0">
                <a:solidFill>
                  <a:srgbClr val="231F20"/>
                </a:solidFill>
                <a:latin typeface="Arial"/>
                <a:cs typeface="Arial"/>
              </a:rPr>
              <a:t> </a:t>
            </a:r>
            <a:r>
              <a:rPr sz="857" spc="74" dirty="0">
                <a:solidFill>
                  <a:srgbClr val="231F20"/>
                </a:solidFill>
                <a:latin typeface="Arial"/>
                <a:cs typeface="Arial"/>
              </a:rPr>
              <a:t>$0.05</a:t>
            </a:r>
            <a:r>
              <a:rPr sz="857" spc="92" dirty="0">
                <a:solidFill>
                  <a:srgbClr val="231F20"/>
                </a:solidFill>
                <a:latin typeface="Arial"/>
                <a:cs typeface="Arial"/>
              </a:rPr>
              <a:t> </a:t>
            </a:r>
            <a:r>
              <a:rPr sz="857" spc="23" dirty="0">
                <a:solidFill>
                  <a:srgbClr val="231F20"/>
                </a:solidFill>
                <a:latin typeface="Arial"/>
                <a:cs typeface="Arial"/>
              </a:rPr>
              <a:t>increase</a:t>
            </a:r>
            <a:r>
              <a:rPr sz="857" spc="74" dirty="0">
                <a:solidFill>
                  <a:srgbClr val="231F20"/>
                </a:solidFill>
                <a:latin typeface="Arial"/>
                <a:cs typeface="Arial"/>
              </a:rPr>
              <a:t> </a:t>
            </a:r>
            <a:r>
              <a:rPr sz="857" spc="23" dirty="0">
                <a:solidFill>
                  <a:srgbClr val="231F20"/>
                </a:solidFill>
                <a:latin typeface="Arial"/>
                <a:cs typeface="Arial"/>
              </a:rPr>
              <a:t>in</a:t>
            </a:r>
            <a:r>
              <a:rPr sz="857" spc="80" dirty="0">
                <a:solidFill>
                  <a:srgbClr val="231F20"/>
                </a:solidFill>
                <a:latin typeface="Arial"/>
                <a:cs typeface="Arial"/>
              </a:rPr>
              <a:t> </a:t>
            </a:r>
            <a:r>
              <a:rPr sz="857" spc="-28" dirty="0">
                <a:solidFill>
                  <a:srgbClr val="231F20"/>
                </a:solidFill>
                <a:latin typeface="Arial"/>
                <a:cs typeface="Arial"/>
              </a:rPr>
              <a:t>the</a:t>
            </a:r>
            <a:r>
              <a:rPr sz="857" spc="63" dirty="0">
                <a:solidFill>
                  <a:srgbClr val="231F20"/>
                </a:solidFill>
                <a:latin typeface="Arial"/>
                <a:cs typeface="Arial"/>
              </a:rPr>
              <a:t> monthly</a:t>
            </a:r>
            <a:r>
              <a:rPr sz="857" spc="80" dirty="0">
                <a:solidFill>
                  <a:srgbClr val="231F20"/>
                </a:solidFill>
                <a:latin typeface="Arial"/>
                <a:cs typeface="Arial"/>
              </a:rPr>
              <a:t> </a:t>
            </a:r>
            <a:r>
              <a:rPr sz="857" spc="11" dirty="0">
                <a:solidFill>
                  <a:srgbClr val="231F20"/>
                </a:solidFill>
                <a:latin typeface="Arial"/>
                <a:cs typeface="Arial"/>
              </a:rPr>
              <a:t>fee</a:t>
            </a:r>
            <a:r>
              <a:rPr sz="857" spc="80" dirty="0">
                <a:solidFill>
                  <a:srgbClr val="231F20"/>
                </a:solidFill>
                <a:latin typeface="Arial"/>
                <a:cs typeface="Arial"/>
              </a:rPr>
              <a:t> </a:t>
            </a:r>
            <a:r>
              <a:rPr sz="857" spc="11" dirty="0">
                <a:solidFill>
                  <a:srgbClr val="231F20"/>
                </a:solidFill>
                <a:latin typeface="Arial"/>
                <a:cs typeface="Arial"/>
              </a:rPr>
              <a:t>creates</a:t>
            </a:r>
            <a:r>
              <a:rPr sz="857" spc="69" dirty="0">
                <a:solidFill>
                  <a:srgbClr val="231F20"/>
                </a:solidFill>
                <a:latin typeface="Arial"/>
                <a:cs typeface="Arial"/>
              </a:rPr>
              <a:t> </a:t>
            </a:r>
            <a:r>
              <a:rPr sz="857" spc="11" dirty="0">
                <a:solidFill>
                  <a:srgbClr val="231F20"/>
                </a:solidFill>
                <a:latin typeface="Arial"/>
                <a:cs typeface="Arial"/>
              </a:rPr>
              <a:t>an</a:t>
            </a:r>
            <a:r>
              <a:rPr sz="857" spc="80" dirty="0">
                <a:solidFill>
                  <a:srgbClr val="231F20"/>
                </a:solidFill>
                <a:latin typeface="Arial"/>
                <a:cs typeface="Arial"/>
              </a:rPr>
              <a:t> </a:t>
            </a:r>
            <a:r>
              <a:rPr sz="857" spc="-11" dirty="0">
                <a:solidFill>
                  <a:srgbClr val="231F20"/>
                </a:solidFill>
                <a:latin typeface="Arial"/>
                <a:cs typeface="Arial"/>
              </a:rPr>
              <a:t>estimated </a:t>
            </a:r>
            <a:r>
              <a:rPr sz="857" spc="34" dirty="0">
                <a:solidFill>
                  <a:srgbClr val="231F20"/>
                </a:solidFill>
                <a:latin typeface="Arial"/>
                <a:cs typeface="Arial"/>
              </a:rPr>
              <a:t>difference</a:t>
            </a:r>
            <a:r>
              <a:rPr sz="857" spc="57" dirty="0">
                <a:solidFill>
                  <a:srgbClr val="231F20"/>
                </a:solidFill>
                <a:latin typeface="Arial"/>
                <a:cs typeface="Arial"/>
              </a:rPr>
              <a:t> </a:t>
            </a:r>
            <a:r>
              <a:rPr sz="857" spc="63" dirty="0">
                <a:solidFill>
                  <a:srgbClr val="231F20"/>
                </a:solidFill>
                <a:latin typeface="Arial"/>
                <a:cs typeface="Arial"/>
              </a:rPr>
              <a:t>of</a:t>
            </a:r>
            <a:r>
              <a:rPr sz="857" spc="40" dirty="0">
                <a:solidFill>
                  <a:srgbClr val="231F20"/>
                </a:solidFill>
                <a:latin typeface="Arial"/>
                <a:cs typeface="Arial"/>
              </a:rPr>
              <a:t> </a:t>
            </a:r>
            <a:r>
              <a:rPr sz="857" spc="63" dirty="0">
                <a:solidFill>
                  <a:srgbClr val="231F20"/>
                </a:solidFill>
                <a:latin typeface="Arial"/>
                <a:cs typeface="Arial"/>
              </a:rPr>
              <a:t>$5,496,045 </a:t>
            </a:r>
            <a:r>
              <a:rPr sz="857" spc="34" dirty="0">
                <a:solidFill>
                  <a:srgbClr val="231F20"/>
                </a:solidFill>
                <a:latin typeface="Arial"/>
                <a:cs typeface="Arial"/>
              </a:rPr>
              <a:t>in</a:t>
            </a:r>
            <a:r>
              <a:rPr sz="857" spc="69" dirty="0">
                <a:solidFill>
                  <a:srgbClr val="231F20"/>
                </a:solidFill>
                <a:latin typeface="Arial"/>
                <a:cs typeface="Arial"/>
              </a:rPr>
              <a:t> </a:t>
            </a:r>
            <a:r>
              <a:rPr sz="857" spc="-11" dirty="0">
                <a:solidFill>
                  <a:srgbClr val="231F20"/>
                </a:solidFill>
                <a:latin typeface="Arial"/>
                <a:cs typeface="Arial"/>
              </a:rPr>
              <a:t>revenue</a:t>
            </a:r>
            <a:endParaRPr sz="857" dirty="0">
              <a:latin typeface="Arial"/>
              <a:cs typeface="Arial"/>
            </a:endParaRPr>
          </a:p>
          <a:p>
            <a:pPr marL="180554" marR="87013">
              <a:lnSpc>
                <a:spcPts val="1062"/>
              </a:lnSpc>
              <a:spcBef>
                <a:spcPts val="17"/>
              </a:spcBef>
            </a:pPr>
            <a:r>
              <a:rPr sz="857" dirty="0">
                <a:solidFill>
                  <a:srgbClr val="231F20"/>
                </a:solidFill>
                <a:latin typeface="Wingdings"/>
                <a:cs typeface="Wingdings"/>
              </a:rPr>
              <a:t></a:t>
            </a:r>
            <a:r>
              <a:rPr sz="857" spc="102" dirty="0">
                <a:solidFill>
                  <a:srgbClr val="231F20"/>
                </a:solidFill>
                <a:latin typeface="Times New Roman"/>
                <a:cs typeface="Times New Roman"/>
              </a:rPr>
              <a:t> </a:t>
            </a:r>
            <a:r>
              <a:rPr sz="857" spc="11" dirty="0">
                <a:solidFill>
                  <a:srgbClr val="231F20"/>
                </a:solidFill>
                <a:latin typeface="Arial"/>
                <a:cs typeface="Arial"/>
              </a:rPr>
              <a:t>the</a:t>
            </a:r>
            <a:r>
              <a:rPr sz="857" spc="86" dirty="0">
                <a:solidFill>
                  <a:srgbClr val="231F20"/>
                </a:solidFill>
                <a:latin typeface="Arial"/>
                <a:cs typeface="Arial"/>
              </a:rPr>
              <a:t> </a:t>
            </a:r>
            <a:r>
              <a:rPr sz="857" spc="11" dirty="0">
                <a:solidFill>
                  <a:srgbClr val="231F20"/>
                </a:solidFill>
                <a:latin typeface="Arial"/>
                <a:cs typeface="Arial"/>
              </a:rPr>
              <a:t>fee</a:t>
            </a:r>
            <a:r>
              <a:rPr sz="857" spc="92" dirty="0">
                <a:solidFill>
                  <a:srgbClr val="231F20"/>
                </a:solidFill>
                <a:latin typeface="Arial"/>
                <a:cs typeface="Arial"/>
              </a:rPr>
              <a:t> </a:t>
            </a:r>
            <a:r>
              <a:rPr sz="857" spc="11" dirty="0">
                <a:solidFill>
                  <a:srgbClr val="231F20"/>
                </a:solidFill>
                <a:latin typeface="Arial"/>
                <a:cs typeface="Arial"/>
              </a:rPr>
              <a:t>can</a:t>
            </a:r>
            <a:r>
              <a:rPr sz="857" spc="92" dirty="0">
                <a:solidFill>
                  <a:srgbClr val="231F20"/>
                </a:solidFill>
                <a:latin typeface="Arial"/>
                <a:cs typeface="Arial"/>
              </a:rPr>
              <a:t> </a:t>
            </a:r>
            <a:r>
              <a:rPr sz="857" spc="11" dirty="0">
                <a:solidFill>
                  <a:srgbClr val="231F20"/>
                </a:solidFill>
                <a:latin typeface="Arial"/>
                <a:cs typeface="Arial"/>
              </a:rPr>
              <a:t>remain</a:t>
            </a:r>
            <a:r>
              <a:rPr sz="857" spc="114" dirty="0">
                <a:solidFill>
                  <a:srgbClr val="231F20"/>
                </a:solidFill>
                <a:latin typeface="Arial"/>
                <a:cs typeface="Arial"/>
              </a:rPr>
              <a:t> </a:t>
            </a:r>
            <a:r>
              <a:rPr sz="857" spc="-11" dirty="0">
                <a:solidFill>
                  <a:srgbClr val="231F20"/>
                </a:solidFill>
                <a:latin typeface="Arial"/>
                <a:cs typeface="Arial"/>
              </a:rPr>
              <a:t>affordable</a:t>
            </a:r>
            <a:r>
              <a:rPr sz="857" spc="571" dirty="0">
                <a:solidFill>
                  <a:srgbClr val="231F20"/>
                </a:solidFill>
                <a:latin typeface="Arial"/>
                <a:cs typeface="Arial"/>
              </a:rPr>
              <a:t> </a:t>
            </a:r>
            <a:r>
              <a:rPr sz="857" spc="34" dirty="0">
                <a:solidFill>
                  <a:srgbClr val="231F20"/>
                </a:solidFill>
                <a:latin typeface="Arial"/>
                <a:cs typeface="Arial"/>
              </a:rPr>
              <a:t>while</a:t>
            </a:r>
            <a:r>
              <a:rPr sz="857" spc="57" dirty="0">
                <a:solidFill>
                  <a:srgbClr val="231F20"/>
                </a:solidFill>
                <a:latin typeface="Arial"/>
                <a:cs typeface="Arial"/>
              </a:rPr>
              <a:t> </a:t>
            </a:r>
            <a:r>
              <a:rPr sz="857" spc="63" dirty="0">
                <a:solidFill>
                  <a:srgbClr val="231F20"/>
                </a:solidFill>
                <a:latin typeface="Arial"/>
                <a:cs typeface="Arial"/>
              </a:rPr>
              <a:t>providing</a:t>
            </a:r>
            <a:r>
              <a:rPr sz="857" spc="40" dirty="0">
                <a:solidFill>
                  <a:srgbClr val="231F20"/>
                </a:solidFill>
                <a:latin typeface="Arial"/>
                <a:cs typeface="Arial"/>
              </a:rPr>
              <a:t> </a:t>
            </a:r>
            <a:r>
              <a:rPr sz="857" spc="34" dirty="0">
                <a:solidFill>
                  <a:srgbClr val="231F20"/>
                </a:solidFill>
                <a:latin typeface="Arial"/>
                <a:cs typeface="Arial"/>
              </a:rPr>
              <a:t>a</a:t>
            </a:r>
            <a:r>
              <a:rPr sz="857" spc="51" dirty="0">
                <a:solidFill>
                  <a:srgbClr val="231F20"/>
                </a:solidFill>
                <a:latin typeface="Arial"/>
                <a:cs typeface="Arial"/>
              </a:rPr>
              <a:t> </a:t>
            </a:r>
            <a:r>
              <a:rPr sz="857" spc="34" dirty="0">
                <a:solidFill>
                  <a:srgbClr val="231F20"/>
                </a:solidFill>
                <a:latin typeface="Arial"/>
                <a:cs typeface="Arial"/>
              </a:rPr>
              <a:t>significant</a:t>
            </a:r>
            <a:r>
              <a:rPr sz="857" spc="63" dirty="0">
                <a:solidFill>
                  <a:srgbClr val="231F20"/>
                </a:solidFill>
                <a:latin typeface="Arial"/>
                <a:cs typeface="Arial"/>
              </a:rPr>
              <a:t> </a:t>
            </a:r>
            <a:r>
              <a:rPr sz="857" spc="51" dirty="0">
                <a:solidFill>
                  <a:srgbClr val="231F20"/>
                </a:solidFill>
                <a:latin typeface="Arial"/>
                <a:cs typeface="Arial"/>
              </a:rPr>
              <a:t>impact</a:t>
            </a:r>
            <a:endParaRPr sz="857" dirty="0">
              <a:latin typeface="Arial"/>
              <a:cs typeface="Arial"/>
            </a:endParaRPr>
          </a:p>
          <a:p>
            <a:pPr marL="180554" marR="200132" indent="-166776">
              <a:lnSpc>
                <a:spcPct val="102099"/>
              </a:lnSpc>
              <a:spcBef>
                <a:spcPts val="388"/>
              </a:spcBef>
              <a:buSzPct val="153333"/>
              <a:buFont typeface="Arial"/>
              <a:buChar char="•"/>
              <a:tabLst>
                <a:tab pos="180554" algn="l"/>
              </a:tabLst>
            </a:pPr>
            <a:r>
              <a:rPr sz="857" b="1" spc="11" dirty="0">
                <a:solidFill>
                  <a:srgbClr val="231F20"/>
                </a:solidFill>
                <a:latin typeface="Arial"/>
                <a:cs typeface="Arial"/>
              </a:rPr>
              <a:t>Sustainable:</a:t>
            </a:r>
            <a:r>
              <a:rPr sz="857" b="1" spc="-28" dirty="0">
                <a:solidFill>
                  <a:srgbClr val="231F20"/>
                </a:solidFill>
                <a:latin typeface="Arial"/>
                <a:cs typeface="Arial"/>
              </a:rPr>
              <a:t> </a:t>
            </a:r>
            <a:r>
              <a:rPr sz="857" spc="11" dirty="0">
                <a:solidFill>
                  <a:srgbClr val="231F20"/>
                </a:solidFill>
                <a:latin typeface="Arial"/>
                <a:cs typeface="Arial"/>
              </a:rPr>
              <a:t>Revenue</a:t>
            </a:r>
            <a:r>
              <a:rPr sz="857" spc="80" dirty="0">
                <a:solidFill>
                  <a:srgbClr val="231F20"/>
                </a:solidFill>
                <a:latin typeface="Arial"/>
                <a:cs typeface="Arial"/>
              </a:rPr>
              <a:t> </a:t>
            </a:r>
            <a:r>
              <a:rPr sz="857" spc="63" dirty="0">
                <a:solidFill>
                  <a:srgbClr val="231F20"/>
                </a:solidFill>
                <a:latin typeface="Arial"/>
                <a:cs typeface="Arial"/>
              </a:rPr>
              <a:t>from </a:t>
            </a:r>
            <a:r>
              <a:rPr sz="857" spc="-28" dirty="0">
                <a:solidFill>
                  <a:srgbClr val="231F20"/>
                </a:solidFill>
                <a:latin typeface="Arial"/>
                <a:cs typeface="Arial"/>
              </a:rPr>
              <a:t>the</a:t>
            </a:r>
            <a:r>
              <a:rPr sz="857" spc="23" dirty="0">
                <a:solidFill>
                  <a:srgbClr val="231F20"/>
                </a:solidFill>
                <a:latin typeface="Arial"/>
                <a:cs typeface="Arial"/>
              </a:rPr>
              <a:t> surcharge</a:t>
            </a:r>
            <a:r>
              <a:rPr sz="857" spc="34" dirty="0">
                <a:solidFill>
                  <a:srgbClr val="231F20"/>
                </a:solidFill>
                <a:latin typeface="Arial"/>
                <a:cs typeface="Arial"/>
              </a:rPr>
              <a:t> </a:t>
            </a:r>
            <a:r>
              <a:rPr sz="857" spc="23" dirty="0">
                <a:solidFill>
                  <a:srgbClr val="231F20"/>
                </a:solidFill>
                <a:latin typeface="Arial"/>
                <a:cs typeface="Arial"/>
              </a:rPr>
              <a:t>can</a:t>
            </a:r>
            <a:r>
              <a:rPr sz="857" spc="57" dirty="0">
                <a:solidFill>
                  <a:srgbClr val="231F20"/>
                </a:solidFill>
                <a:latin typeface="Arial"/>
                <a:cs typeface="Arial"/>
              </a:rPr>
              <a:t> </a:t>
            </a:r>
            <a:r>
              <a:rPr sz="857" spc="69" dirty="0">
                <a:solidFill>
                  <a:srgbClr val="231F20"/>
                </a:solidFill>
                <a:latin typeface="Arial"/>
                <a:cs typeface="Arial"/>
              </a:rPr>
              <a:t>grow</a:t>
            </a:r>
            <a:r>
              <a:rPr sz="857" spc="34" dirty="0">
                <a:solidFill>
                  <a:srgbClr val="231F20"/>
                </a:solidFill>
                <a:latin typeface="Arial"/>
                <a:cs typeface="Arial"/>
              </a:rPr>
              <a:t> </a:t>
            </a:r>
            <a:r>
              <a:rPr sz="857" spc="63" dirty="0">
                <a:solidFill>
                  <a:srgbClr val="231F20"/>
                </a:solidFill>
                <a:latin typeface="Arial"/>
                <a:cs typeface="Arial"/>
              </a:rPr>
              <a:t>with</a:t>
            </a:r>
            <a:r>
              <a:rPr sz="857" spc="34" dirty="0">
                <a:solidFill>
                  <a:srgbClr val="231F20"/>
                </a:solidFill>
                <a:latin typeface="Arial"/>
                <a:cs typeface="Arial"/>
              </a:rPr>
              <a:t> </a:t>
            </a:r>
            <a:r>
              <a:rPr sz="857" spc="-11" dirty="0">
                <a:solidFill>
                  <a:srgbClr val="231F20"/>
                </a:solidFill>
                <a:latin typeface="Arial"/>
                <a:cs typeface="Arial"/>
              </a:rPr>
              <a:t>demand </a:t>
            </a:r>
            <a:r>
              <a:rPr sz="857" dirty="0">
                <a:solidFill>
                  <a:srgbClr val="231F20"/>
                </a:solidFill>
                <a:latin typeface="Arial"/>
                <a:cs typeface="Arial"/>
              </a:rPr>
              <a:t>and</a:t>
            </a:r>
            <a:r>
              <a:rPr sz="857" spc="80" dirty="0">
                <a:solidFill>
                  <a:srgbClr val="231F20"/>
                </a:solidFill>
                <a:latin typeface="Arial"/>
                <a:cs typeface="Arial"/>
              </a:rPr>
              <a:t> </a:t>
            </a:r>
            <a:r>
              <a:rPr sz="857" spc="57" dirty="0">
                <a:solidFill>
                  <a:srgbClr val="231F20"/>
                </a:solidFill>
                <a:latin typeface="Arial"/>
                <a:cs typeface="Arial"/>
              </a:rPr>
              <a:t>be</a:t>
            </a:r>
            <a:r>
              <a:rPr sz="857" spc="86" dirty="0">
                <a:solidFill>
                  <a:srgbClr val="231F20"/>
                </a:solidFill>
                <a:latin typeface="Arial"/>
                <a:cs typeface="Arial"/>
              </a:rPr>
              <a:t> </a:t>
            </a:r>
            <a:r>
              <a:rPr sz="857" dirty="0">
                <a:solidFill>
                  <a:srgbClr val="231F20"/>
                </a:solidFill>
                <a:latin typeface="Arial"/>
                <a:cs typeface="Arial"/>
              </a:rPr>
              <a:t>saved</a:t>
            </a:r>
            <a:r>
              <a:rPr sz="857" spc="69" dirty="0">
                <a:solidFill>
                  <a:srgbClr val="231F20"/>
                </a:solidFill>
                <a:latin typeface="Arial"/>
                <a:cs typeface="Arial"/>
              </a:rPr>
              <a:t> </a:t>
            </a:r>
            <a:r>
              <a:rPr sz="857" spc="63" dirty="0">
                <a:solidFill>
                  <a:srgbClr val="231F20"/>
                </a:solidFill>
                <a:latin typeface="Arial"/>
                <a:cs typeface="Arial"/>
              </a:rPr>
              <a:t>for </a:t>
            </a:r>
            <a:r>
              <a:rPr sz="857" dirty="0">
                <a:solidFill>
                  <a:srgbClr val="231F20"/>
                </a:solidFill>
                <a:latin typeface="Arial"/>
                <a:cs typeface="Arial"/>
              </a:rPr>
              <a:t>later</a:t>
            </a:r>
            <a:r>
              <a:rPr sz="857" spc="86" dirty="0">
                <a:solidFill>
                  <a:srgbClr val="231F20"/>
                </a:solidFill>
                <a:latin typeface="Arial"/>
                <a:cs typeface="Arial"/>
              </a:rPr>
              <a:t> </a:t>
            </a:r>
            <a:r>
              <a:rPr sz="857" dirty="0">
                <a:solidFill>
                  <a:srgbClr val="231F20"/>
                </a:solidFill>
                <a:latin typeface="Arial"/>
                <a:cs typeface="Arial"/>
              </a:rPr>
              <a:t>use</a:t>
            </a:r>
            <a:r>
              <a:rPr sz="857" spc="69" dirty="0">
                <a:solidFill>
                  <a:srgbClr val="231F20"/>
                </a:solidFill>
                <a:latin typeface="Arial"/>
                <a:cs typeface="Arial"/>
              </a:rPr>
              <a:t> </a:t>
            </a:r>
            <a:r>
              <a:rPr sz="857" dirty="0">
                <a:solidFill>
                  <a:srgbClr val="231F20"/>
                </a:solidFill>
                <a:latin typeface="Arial"/>
                <a:cs typeface="Arial"/>
              </a:rPr>
              <a:t>as</a:t>
            </a:r>
            <a:r>
              <a:rPr sz="857" spc="92" dirty="0">
                <a:solidFill>
                  <a:srgbClr val="231F20"/>
                </a:solidFill>
                <a:latin typeface="Arial"/>
                <a:cs typeface="Arial"/>
              </a:rPr>
              <a:t> </a:t>
            </a:r>
            <a:r>
              <a:rPr sz="857" spc="40" dirty="0">
                <a:solidFill>
                  <a:srgbClr val="231F20"/>
                </a:solidFill>
                <a:latin typeface="Arial"/>
                <a:cs typeface="Arial"/>
              </a:rPr>
              <a:t>988 </a:t>
            </a:r>
            <a:r>
              <a:rPr sz="857" spc="23" dirty="0">
                <a:solidFill>
                  <a:srgbClr val="231F20"/>
                </a:solidFill>
                <a:latin typeface="Arial"/>
                <a:cs typeface="Arial"/>
              </a:rPr>
              <a:t>volume</a:t>
            </a:r>
            <a:r>
              <a:rPr sz="857" spc="166" dirty="0">
                <a:solidFill>
                  <a:srgbClr val="231F20"/>
                </a:solidFill>
                <a:latin typeface="Arial"/>
                <a:cs typeface="Arial"/>
              </a:rPr>
              <a:t> </a:t>
            </a:r>
            <a:r>
              <a:rPr sz="857" spc="-11" dirty="0">
                <a:solidFill>
                  <a:srgbClr val="231F20"/>
                </a:solidFill>
                <a:latin typeface="Arial"/>
                <a:cs typeface="Arial"/>
              </a:rPr>
              <a:t>rises</a:t>
            </a:r>
            <a:endParaRPr sz="857" dirty="0">
              <a:latin typeface="Arial"/>
              <a:cs typeface="Arial"/>
            </a:endParaRPr>
          </a:p>
        </p:txBody>
      </p:sp>
      <p:grpSp>
        <p:nvGrpSpPr>
          <p:cNvPr id="90" name="object 90"/>
          <p:cNvGrpSpPr/>
          <p:nvPr/>
        </p:nvGrpSpPr>
        <p:grpSpPr>
          <a:xfrm>
            <a:off x="4883744" y="1629586"/>
            <a:ext cx="729437" cy="720011"/>
            <a:chOff x="4159212" y="3453345"/>
            <a:chExt cx="638810" cy="630555"/>
          </a:xfrm>
        </p:grpSpPr>
        <p:pic>
          <p:nvPicPr>
            <p:cNvPr id="91" name="object 91"/>
            <p:cNvPicPr/>
            <p:nvPr/>
          </p:nvPicPr>
          <p:blipFill>
            <a:blip r:embed="rId31" cstate="print"/>
            <a:stretch>
              <a:fillRect/>
            </a:stretch>
          </p:blipFill>
          <p:spPr>
            <a:xfrm>
              <a:off x="4166019" y="4057662"/>
              <a:ext cx="202895" cy="26225"/>
            </a:xfrm>
            <a:prstGeom prst="rect">
              <a:avLst/>
            </a:prstGeom>
          </p:spPr>
        </p:pic>
        <p:pic>
          <p:nvPicPr>
            <p:cNvPr id="92" name="object 92"/>
            <p:cNvPicPr/>
            <p:nvPr/>
          </p:nvPicPr>
          <p:blipFill>
            <a:blip r:embed="rId32" cstate="print"/>
            <a:stretch>
              <a:fillRect/>
            </a:stretch>
          </p:blipFill>
          <p:spPr>
            <a:xfrm>
              <a:off x="4166019" y="3453345"/>
              <a:ext cx="631520" cy="223304"/>
            </a:xfrm>
            <a:prstGeom prst="rect">
              <a:avLst/>
            </a:prstGeom>
          </p:spPr>
        </p:pic>
        <p:pic>
          <p:nvPicPr>
            <p:cNvPr id="93" name="object 93"/>
            <p:cNvPicPr/>
            <p:nvPr/>
          </p:nvPicPr>
          <p:blipFill>
            <a:blip r:embed="rId33" cstate="print"/>
            <a:stretch>
              <a:fillRect/>
            </a:stretch>
          </p:blipFill>
          <p:spPr>
            <a:xfrm>
              <a:off x="4368914" y="3676649"/>
              <a:ext cx="428625" cy="407238"/>
            </a:xfrm>
            <a:prstGeom prst="rect">
              <a:avLst/>
            </a:prstGeom>
          </p:spPr>
        </p:pic>
        <p:sp>
          <p:nvSpPr>
            <p:cNvPr id="94" name="object 94"/>
            <p:cNvSpPr/>
            <p:nvPr/>
          </p:nvSpPr>
          <p:spPr>
            <a:xfrm>
              <a:off x="4178643" y="3474732"/>
              <a:ext cx="566420" cy="566420"/>
            </a:xfrm>
            <a:custGeom>
              <a:avLst/>
              <a:gdLst/>
              <a:ahLst/>
              <a:cxnLst/>
              <a:rect l="l" t="t" r="r" b="b"/>
              <a:pathLst>
                <a:path w="566420" h="566420">
                  <a:moveTo>
                    <a:pt x="283210" y="0"/>
                  </a:moveTo>
                  <a:lnTo>
                    <a:pt x="237271" y="3706"/>
                  </a:lnTo>
                  <a:lnTo>
                    <a:pt x="193693" y="14436"/>
                  </a:lnTo>
                  <a:lnTo>
                    <a:pt x="153058" y="31608"/>
                  </a:lnTo>
                  <a:lnTo>
                    <a:pt x="115949" y="54639"/>
                  </a:lnTo>
                  <a:lnTo>
                    <a:pt x="82950" y="82945"/>
                  </a:lnTo>
                  <a:lnTo>
                    <a:pt x="54642" y="115944"/>
                  </a:lnTo>
                  <a:lnTo>
                    <a:pt x="31611" y="153052"/>
                  </a:lnTo>
                  <a:lnTo>
                    <a:pt x="14438" y="193688"/>
                  </a:lnTo>
                  <a:lnTo>
                    <a:pt x="3706" y="237268"/>
                  </a:lnTo>
                  <a:lnTo>
                    <a:pt x="0" y="283210"/>
                  </a:lnTo>
                  <a:lnTo>
                    <a:pt x="3706" y="329148"/>
                  </a:lnTo>
                  <a:lnTo>
                    <a:pt x="14438" y="372726"/>
                  </a:lnTo>
                  <a:lnTo>
                    <a:pt x="31611" y="413361"/>
                  </a:lnTo>
                  <a:lnTo>
                    <a:pt x="54642" y="450470"/>
                  </a:lnTo>
                  <a:lnTo>
                    <a:pt x="82950" y="483469"/>
                  </a:lnTo>
                  <a:lnTo>
                    <a:pt x="115949" y="511777"/>
                  </a:lnTo>
                  <a:lnTo>
                    <a:pt x="153058" y="534808"/>
                  </a:lnTo>
                  <a:lnTo>
                    <a:pt x="193693" y="551981"/>
                  </a:lnTo>
                  <a:lnTo>
                    <a:pt x="237271" y="562713"/>
                  </a:lnTo>
                  <a:lnTo>
                    <a:pt x="283210" y="566420"/>
                  </a:lnTo>
                  <a:lnTo>
                    <a:pt x="329151" y="562713"/>
                  </a:lnTo>
                  <a:lnTo>
                    <a:pt x="372731" y="551981"/>
                  </a:lnTo>
                  <a:lnTo>
                    <a:pt x="413367" y="534808"/>
                  </a:lnTo>
                  <a:lnTo>
                    <a:pt x="450475" y="511777"/>
                  </a:lnTo>
                  <a:lnTo>
                    <a:pt x="483474" y="483469"/>
                  </a:lnTo>
                  <a:lnTo>
                    <a:pt x="511780" y="450470"/>
                  </a:lnTo>
                  <a:lnTo>
                    <a:pt x="534811" y="413361"/>
                  </a:lnTo>
                  <a:lnTo>
                    <a:pt x="551983" y="372726"/>
                  </a:lnTo>
                  <a:lnTo>
                    <a:pt x="562713" y="329148"/>
                  </a:lnTo>
                  <a:lnTo>
                    <a:pt x="566420" y="283210"/>
                  </a:lnTo>
                  <a:lnTo>
                    <a:pt x="562713" y="237268"/>
                  </a:lnTo>
                  <a:lnTo>
                    <a:pt x="551983" y="193688"/>
                  </a:lnTo>
                  <a:lnTo>
                    <a:pt x="534811" y="153052"/>
                  </a:lnTo>
                  <a:lnTo>
                    <a:pt x="511780" y="115944"/>
                  </a:lnTo>
                  <a:lnTo>
                    <a:pt x="483474" y="82945"/>
                  </a:lnTo>
                  <a:lnTo>
                    <a:pt x="450475" y="54639"/>
                  </a:lnTo>
                  <a:lnTo>
                    <a:pt x="413367" y="31608"/>
                  </a:lnTo>
                  <a:lnTo>
                    <a:pt x="372731" y="14436"/>
                  </a:lnTo>
                  <a:lnTo>
                    <a:pt x="329151" y="3706"/>
                  </a:lnTo>
                  <a:lnTo>
                    <a:pt x="283210" y="0"/>
                  </a:lnTo>
                  <a:close/>
                </a:path>
              </a:pathLst>
            </a:custGeom>
            <a:solidFill>
              <a:srgbClr val="7B4D9F"/>
            </a:solidFill>
          </p:spPr>
          <p:txBody>
            <a:bodyPr wrap="square" lIns="0" tIns="0" rIns="0" bIns="0" rtlCol="0"/>
            <a:lstStyle/>
            <a:p>
              <a:endParaRPr sz="1588"/>
            </a:p>
          </p:txBody>
        </p:sp>
        <p:pic>
          <p:nvPicPr>
            <p:cNvPr id="95" name="object 95"/>
            <p:cNvPicPr/>
            <p:nvPr/>
          </p:nvPicPr>
          <p:blipFill>
            <a:blip r:embed="rId34" cstate="print"/>
            <a:stretch>
              <a:fillRect/>
            </a:stretch>
          </p:blipFill>
          <p:spPr>
            <a:xfrm>
              <a:off x="4159212" y="3504857"/>
              <a:ext cx="209702" cy="552805"/>
            </a:xfrm>
            <a:prstGeom prst="rect">
              <a:avLst/>
            </a:prstGeom>
          </p:spPr>
        </p:pic>
        <p:pic>
          <p:nvPicPr>
            <p:cNvPr id="96" name="object 96"/>
            <p:cNvPicPr/>
            <p:nvPr/>
          </p:nvPicPr>
          <p:blipFill>
            <a:blip r:embed="rId35" cstate="print"/>
            <a:stretch>
              <a:fillRect/>
            </a:stretch>
          </p:blipFill>
          <p:spPr>
            <a:xfrm>
              <a:off x="4368914" y="3888930"/>
              <a:ext cx="344106" cy="168732"/>
            </a:xfrm>
            <a:prstGeom prst="rect">
              <a:avLst/>
            </a:prstGeom>
          </p:spPr>
        </p:pic>
        <p:pic>
          <p:nvPicPr>
            <p:cNvPr id="97" name="object 97"/>
            <p:cNvPicPr/>
            <p:nvPr/>
          </p:nvPicPr>
          <p:blipFill>
            <a:blip r:embed="rId36" cstate="print"/>
            <a:stretch>
              <a:fillRect/>
            </a:stretch>
          </p:blipFill>
          <p:spPr>
            <a:xfrm>
              <a:off x="4589106" y="3504857"/>
              <a:ext cx="123913" cy="122085"/>
            </a:xfrm>
            <a:prstGeom prst="rect">
              <a:avLst/>
            </a:prstGeom>
          </p:spPr>
        </p:pic>
        <p:pic>
          <p:nvPicPr>
            <p:cNvPr id="98" name="object 98"/>
            <p:cNvPicPr/>
            <p:nvPr/>
          </p:nvPicPr>
          <p:blipFill>
            <a:blip r:embed="rId37" cstate="print"/>
            <a:stretch>
              <a:fillRect/>
            </a:stretch>
          </p:blipFill>
          <p:spPr>
            <a:xfrm>
              <a:off x="4178643" y="3504857"/>
              <a:ext cx="534377" cy="536295"/>
            </a:xfrm>
            <a:prstGeom prst="rect">
              <a:avLst/>
            </a:prstGeom>
          </p:spPr>
        </p:pic>
        <p:sp>
          <p:nvSpPr>
            <p:cNvPr id="99" name="object 99"/>
            <p:cNvSpPr/>
            <p:nvPr/>
          </p:nvSpPr>
          <p:spPr>
            <a:xfrm>
              <a:off x="4224312" y="3521367"/>
              <a:ext cx="475615" cy="474345"/>
            </a:xfrm>
            <a:custGeom>
              <a:avLst/>
              <a:gdLst/>
              <a:ahLst/>
              <a:cxnLst/>
              <a:rect l="l" t="t" r="r" b="b"/>
              <a:pathLst>
                <a:path w="475614" h="474345">
                  <a:moveTo>
                    <a:pt x="237540" y="0"/>
                  </a:moveTo>
                  <a:lnTo>
                    <a:pt x="189678" y="4816"/>
                  </a:lnTo>
                  <a:lnTo>
                    <a:pt x="145094" y="18630"/>
                  </a:lnTo>
                  <a:lnTo>
                    <a:pt x="104745" y="40488"/>
                  </a:lnTo>
                  <a:lnTo>
                    <a:pt x="69588" y="69437"/>
                  </a:lnTo>
                  <a:lnTo>
                    <a:pt x="40578" y="104521"/>
                  </a:lnTo>
                  <a:lnTo>
                    <a:pt x="18672" y="144789"/>
                  </a:lnTo>
                  <a:lnTo>
                    <a:pt x="4827" y="189286"/>
                  </a:lnTo>
                  <a:lnTo>
                    <a:pt x="0" y="237058"/>
                  </a:lnTo>
                  <a:lnTo>
                    <a:pt x="4827" y="284830"/>
                  </a:lnTo>
                  <a:lnTo>
                    <a:pt x="18672" y="329326"/>
                  </a:lnTo>
                  <a:lnTo>
                    <a:pt x="40578" y="369594"/>
                  </a:lnTo>
                  <a:lnTo>
                    <a:pt x="69588" y="404679"/>
                  </a:lnTo>
                  <a:lnTo>
                    <a:pt x="104745" y="433627"/>
                  </a:lnTo>
                  <a:lnTo>
                    <a:pt x="145094" y="455485"/>
                  </a:lnTo>
                  <a:lnTo>
                    <a:pt x="189678" y="469299"/>
                  </a:lnTo>
                  <a:lnTo>
                    <a:pt x="237540" y="474116"/>
                  </a:lnTo>
                  <a:lnTo>
                    <a:pt x="285406" y="469299"/>
                  </a:lnTo>
                  <a:lnTo>
                    <a:pt x="329992" y="455485"/>
                  </a:lnTo>
                  <a:lnTo>
                    <a:pt x="370341" y="433627"/>
                  </a:lnTo>
                  <a:lnTo>
                    <a:pt x="405498" y="404679"/>
                  </a:lnTo>
                  <a:lnTo>
                    <a:pt x="434506" y="369594"/>
                  </a:lnTo>
                  <a:lnTo>
                    <a:pt x="456411" y="329326"/>
                  </a:lnTo>
                  <a:lnTo>
                    <a:pt x="470254" y="284830"/>
                  </a:lnTo>
                  <a:lnTo>
                    <a:pt x="475081" y="237058"/>
                  </a:lnTo>
                  <a:lnTo>
                    <a:pt x="470254" y="189286"/>
                  </a:lnTo>
                  <a:lnTo>
                    <a:pt x="456411" y="144789"/>
                  </a:lnTo>
                  <a:lnTo>
                    <a:pt x="434506" y="104521"/>
                  </a:lnTo>
                  <a:lnTo>
                    <a:pt x="405498" y="69437"/>
                  </a:lnTo>
                  <a:lnTo>
                    <a:pt x="370341" y="40488"/>
                  </a:lnTo>
                  <a:lnTo>
                    <a:pt x="329992" y="18630"/>
                  </a:lnTo>
                  <a:lnTo>
                    <a:pt x="285406" y="4816"/>
                  </a:lnTo>
                  <a:lnTo>
                    <a:pt x="237540" y="0"/>
                  </a:lnTo>
                  <a:close/>
                </a:path>
              </a:pathLst>
            </a:custGeom>
            <a:solidFill>
              <a:srgbClr val="FFFFFF"/>
            </a:solidFill>
          </p:spPr>
          <p:txBody>
            <a:bodyPr wrap="square" lIns="0" tIns="0" rIns="0" bIns="0" rtlCol="0"/>
            <a:lstStyle/>
            <a:p>
              <a:endParaRPr sz="1588"/>
            </a:p>
          </p:txBody>
        </p:sp>
        <p:pic>
          <p:nvPicPr>
            <p:cNvPr id="100" name="object 100"/>
            <p:cNvPicPr/>
            <p:nvPr/>
          </p:nvPicPr>
          <p:blipFill>
            <a:blip r:embed="rId38" cstate="print"/>
            <a:stretch>
              <a:fillRect/>
            </a:stretch>
          </p:blipFill>
          <p:spPr>
            <a:xfrm>
              <a:off x="4292320" y="3561194"/>
              <a:ext cx="338099" cy="386676"/>
            </a:xfrm>
            <a:prstGeom prst="rect">
              <a:avLst/>
            </a:prstGeom>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8E8C6-1DF6-D5F9-11D8-5B0075B4D8B0}"/>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C591E-72BE-11E1-A75C-9585E49960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7" name="Object 6" hidden="1">
                        <a:extLst>
                          <a:ext uri="{FF2B5EF4-FFF2-40B4-BE49-F238E27FC236}">
                            <a16:creationId xmlns:a16="http://schemas.microsoft.com/office/drawing/2014/main" id="{3C6C591E-72BE-11E1-A75C-9585E499606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5222409-F9C2-4BB9-2B4E-8924B323566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A2506569-A9A2-BBF3-9D7A-3FCA7B53A4BA}"/>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7518CC70-AB3F-E473-2C31-3632F84F33D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37</a:t>
            </a:fld>
            <a:r>
              <a:rPr lang="en-US" altLang="en-US"/>
              <a:t> </a:t>
            </a:r>
          </a:p>
        </p:txBody>
      </p:sp>
      <p:sp>
        <p:nvSpPr>
          <p:cNvPr id="16" name="Text Placeholder 2">
            <a:hlinkClick r:id="rId15" action="ppaction://hlinksldjump"/>
            <a:extLst>
              <a:ext uri="{FF2B5EF4-FFF2-40B4-BE49-F238E27FC236}">
                <a16:creationId xmlns:a16="http://schemas.microsoft.com/office/drawing/2014/main" id="{2F178ED7-3C4E-F7D6-F5F9-7DC2914D96D1}"/>
              </a:ext>
            </a:extLst>
          </p:cNvPr>
          <p:cNvSpPr>
            <a:spLocks noGrp="1"/>
          </p:cNvSpPr>
          <p:nvPr>
            <p:custDataLst>
              <p:tags r:id="rId3"/>
            </p:custDataLst>
          </p:nvPr>
        </p:nvSpPr>
        <p:spPr bwMode="gray">
          <a:xfrm>
            <a:off x="2514600" y="2363787"/>
            <a:ext cx="1746250" cy="399591"/>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3" name="Text Placeholder 2">
            <a:hlinkClick r:id="" action="ppaction://noaction"/>
            <a:extLst>
              <a:ext uri="{FF2B5EF4-FFF2-40B4-BE49-F238E27FC236}">
                <a16:creationId xmlns:a16="http://schemas.microsoft.com/office/drawing/2014/main" id="{EF017D07-EF2B-22D7-0648-9B46753BF64B}"/>
              </a:ext>
            </a:extLst>
          </p:cNvPr>
          <p:cNvSpPr>
            <a:spLocks noGrp="1"/>
          </p:cNvSpPr>
          <p:nvPr>
            <p:custDataLst>
              <p:tags r:id="rId4"/>
            </p:custDataLst>
          </p:nvPr>
        </p:nvSpPr>
        <p:spPr bwMode="gray">
          <a:xfrm>
            <a:off x="2514600" y="3766009"/>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E2216204-DFEF-C36E-7A2D-48E4CA5F73A7}"/>
              </a:ext>
            </a:extLst>
          </p:cNvPr>
          <p:cNvSpPr>
            <a:spLocks noGrp="1"/>
          </p:cNvSpPr>
          <p:nvPr>
            <p:custDataLst>
              <p:tags r:id="rId5"/>
            </p:custDataLst>
          </p:nvPr>
        </p:nvSpPr>
        <p:spPr bwMode="gray">
          <a:xfrm>
            <a:off x="2514600" y="4121609"/>
            <a:ext cx="2057400" cy="354013"/>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3899AA7A-6840-3B1C-419F-6C2918DC4102}"/>
              </a:ext>
            </a:extLst>
          </p:cNvPr>
          <p:cNvSpPr>
            <a:spLocks noGrp="1"/>
          </p:cNvSpPr>
          <p:nvPr>
            <p:custDataLst>
              <p:tags r:id="rId6"/>
            </p:custDataLst>
          </p:nvPr>
        </p:nvSpPr>
        <p:spPr bwMode="gray">
          <a:xfrm>
            <a:off x="2514600" y="4477210"/>
            <a:ext cx="5094890" cy="352425"/>
          </a:xfrm>
          <a:prstGeom prst="rect">
            <a:avLst/>
          </a:prstGeom>
          <a:no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AC60819B-25FB-F3E6-5E6A-0AE2180DF496}"/>
              </a:ext>
            </a:extLst>
          </p:cNvPr>
          <p:cNvSpPr>
            <a:spLocks noGrp="1"/>
          </p:cNvSpPr>
          <p:nvPr>
            <p:custDataLst>
              <p:tags r:id="rId7"/>
            </p:custDataLst>
          </p:nvPr>
        </p:nvSpPr>
        <p:spPr bwMode="gray">
          <a:xfrm>
            <a:off x="2514600" y="4831222"/>
            <a:ext cx="1746250" cy="355600"/>
          </a:xfrm>
          <a:prstGeom prst="rect">
            <a:avLst/>
          </a:prstGeom>
          <a:solidFill>
            <a:srgbClr val="C7E0FB"/>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2025</a:t>
            </a:r>
            <a:endParaRPr lang="en-US"/>
          </a:p>
        </p:txBody>
      </p:sp>
      <p:sp>
        <p:nvSpPr>
          <p:cNvPr id="9" name="Text Placeholder 2">
            <a:hlinkClick r:id="" action="ppaction://noaction"/>
            <a:extLst>
              <a:ext uri="{FF2B5EF4-FFF2-40B4-BE49-F238E27FC236}">
                <a16:creationId xmlns:a16="http://schemas.microsoft.com/office/drawing/2014/main" id="{AD9D6AB6-09B5-6D06-7225-536640ABF8B0}"/>
              </a:ext>
            </a:extLst>
          </p:cNvPr>
          <p:cNvSpPr>
            <a:spLocks noGrp="1"/>
          </p:cNvSpPr>
          <p:nvPr>
            <p:custDataLst>
              <p:tags r:id="rId8"/>
            </p:custDataLst>
          </p:nvPr>
        </p:nvSpPr>
        <p:spPr bwMode="gray">
          <a:xfrm>
            <a:off x="2514600" y="5188409"/>
            <a:ext cx="1746250" cy="5588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Appendix: Commission 2024 Recommendations</a:t>
            </a:r>
            <a:endParaRPr lang="en-US"/>
          </a:p>
          <a:p>
            <a:pPr>
              <a:spcBef>
                <a:spcPct val="0"/>
              </a:spcBef>
              <a:spcAft>
                <a:spcPct val="0"/>
              </a:spcAft>
            </a:pPr>
            <a:endParaRPr lang="en-US"/>
          </a:p>
        </p:txBody>
      </p:sp>
      <p:sp>
        <p:nvSpPr>
          <p:cNvPr id="5" name="Text Placeholder 2">
            <a:hlinkClick r:id="rId15" action="ppaction://hlinksldjump"/>
            <a:extLst>
              <a:ext uri="{FF2B5EF4-FFF2-40B4-BE49-F238E27FC236}">
                <a16:creationId xmlns:a16="http://schemas.microsoft.com/office/drawing/2014/main" id="{B446F639-0842-8C6E-F763-3AAE392C1074}"/>
              </a:ext>
            </a:extLst>
          </p:cNvPr>
          <p:cNvSpPr>
            <a:spLocks noGrp="1"/>
          </p:cNvSpPr>
          <p:nvPr>
            <p:custDataLst>
              <p:tags r:id="rId9"/>
            </p:custDataLst>
          </p:nvPr>
        </p:nvSpPr>
        <p:spPr bwMode="gray">
          <a:xfrm>
            <a:off x="2514600" y="2846388"/>
            <a:ext cx="1859437" cy="39959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Executive Summary </a:t>
            </a:r>
            <a:endParaRPr lang="en-US"/>
          </a:p>
        </p:txBody>
      </p:sp>
      <p:sp>
        <p:nvSpPr>
          <p:cNvPr id="3" name="Text Placeholder 2">
            <a:hlinkClick r:id="" action="ppaction://noaction"/>
            <a:extLst>
              <a:ext uri="{FF2B5EF4-FFF2-40B4-BE49-F238E27FC236}">
                <a16:creationId xmlns:a16="http://schemas.microsoft.com/office/drawing/2014/main" id="{593F7379-547C-3ED2-6AC5-A12A0F86F128}"/>
              </a:ext>
            </a:extLst>
          </p:cNvPr>
          <p:cNvSpPr>
            <a:spLocks noGrp="1"/>
          </p:cNvSpPr>
          <p:nvPr>
            <p:custDataLst>
              <p:tags r:id="rId10"/>
            </p:custDataLst>
          </p:nvPr>
        </p:nvSpPr>
        <p:spPr bwMode="gray">
          <a:xfrm>
            <a:off x="2514599" y="3245279"/>
            <a:ext cx="5305097"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 988</a:t>
            </a:r>
            <a:endParaRPr lang="en-US"/>
          </a:p>
        </p:txBody>
      </p:sp>
    </p:spTree>
    <p:extLst>
      <p:ext uri="{BB962C8B-B14F-4D97-AF65-F5344CB8AC3E}">
        <p14:creationId xmlns:p14="http://schemas.microsoft.com/office/powerpoint/2010/main" val="63804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08B93-6E60-8D3A-CE92-939F74234AD8}"/>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C11AC6-4ECD-61EB-B947-171C25C856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FEC11AC6-4ECD-61EB-B947-171C25C856D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05E6FD7-47D7-6748-8E07-72A1DAE9B10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F7FACAE8-4611-29F7-22ED-B9841F5BAC3D}"/>
              </a:ext>
            </a:extLst>
          </p:cNvPr>
          <p:cNvSpPr txBox="1">
            <a:spLocks/>
          </p:cNvSpPr>
          <p:nvPr/>
        </p:nvSpPr>
        <p:spPr>
          <a:xfrm>
            <a:off x="440436" y="1281869"/>
            <a:ext cx="8229600" cy="358046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spcAft>
                <a:spcPts val="800"/>
              </a:spcAft>
              <a:buSzPts val="1000"/>
              <a:buNone/>
            </a:pPr>
            <a:r>
              <a:rPr lang="en-US" b="1" dirty="0">
                <a:latin typeface="Arial"/>
                <a:cs typeface="Arial"/>
              </a:rPr>
              <a:t>The Path Forward </a:t>
            </a:r>
          </a:p>
          <a:p>
            <a:pPr marL="0" lvl="1" indent="0">
              <a:spcAft>
                <a:spcPts val="600"/>
              </a:spcAft>
              <a:buSzPts val="1000"/>
              <a:buNone/>
            </a:pPr>
            <a:r>
              <a:rPr lang="en-US" dirty="0">
                <a:latin typeface="Arial"/>
                <a:cs typeface="Arial"/>
              </a:rPr>
              <a:t>The </a:t>
            </a:r>
            <a:r>
              <a:rPr lang="en-US" dirty="0">
                <a:solidFill>
                  <a:schemeClr val="dk1"/>
                </a:solidFill>
              </a:rPr>
              <a:t>988 Commission </a:t>
            </a:r>
            <a:r>
              <a:rPr lang="en-US" dirty="0">
                <a:latin typeface="Arial"/>
                <a:cs typeface="Arial"/>
              </a:rPr>
              <a:t>pursued the tasks charged by the Statute:</a:t>
            </a:r>
          </a:p>
          <a:p>
            <a:pPr marL="519112" lvl="2" indent="-285750">
              <a:lnSpc>
                <a:spcPct val="150000"/>
              </a:lnSpc>
              <a:buFont typeface="Wingdings" panose="05000000000000000000" pitchFamily="2" charset="2"/>
              <a:buChar char="§"/>
            </a:pPr>
            <a:r>
              <a:rPr lang="en-US" dirty="0">
                <a:latin typeface="Arial"/>
                <a:cs typeface="Arial"/>
              </a:rPr>
              <a:t>Implemented 988 and launched the hotline</a:t>
            </a:r>
          </a:p>
          <a:p>
            <a:pPr marL="519112" lvl="2" indent="-285750">
              <a:lnSpc>
                <a:spcPct val="150000"/>
              </a:lnSpc>
              <a:buFont typeface="Wingdings" panose="05000000000000000000" pitchFamily="2" charset="2"/>
              <a:buChar char="§"/>
            </a:pPr>
            <a:r>
              <a:rPr lang="en-US" dirty="0">
                <a:latin typeface="Arial"/>
                <a:cs typeface="Arial"/>
              </a:rPr>
              <a:t>Research on funding mechanisms across States</a:t>
            </a:r>
          </a:p>
          <a:p>
            <a:pPr marL="519112" lvl="2" indent="-285750">
              <a:lnSpc>
                <a:spcPct val="150000"/>
              </a:lnSpc>
              <a:buFont typeface="Wingdings" panose="05000000000000000000" pitchFamily="2" charset="2"/>
              <a:buChar char="§"/>
            </a:pPr>
            <a:r>
              <a:rPr lang="en-US" dirty="0">
                <a:latin typeface="Arial"/>
                <a:cs typeface="Arial"/>
              </a:rPr>
              <a:t>Marketing campaigns and signage updates underway</a:t>
            </a:r>
          </a:p>
          <a:p>
            <a:pPr marL="0" lvl="1" indent="0">
              <a:spcAft>
                <a:spcPts val="800"/>
              </a:spcAft>
              <a:buNone/>
            </a:pPr>
            <a:endParaRPr lang="en-US" dirty="0">
              <a:solidFill>
                <a:srgbClr val="FF0000"/>
              </a:solidFill>
              <a:latin typeface="Arial"/>
              <a:cs typeface="Arial"/>
            </a:endParaRPr>
          </a:p>
          <a:p>
            <a:pPr marL="0" lvl="1" indent="0">
              <a:spcAft>
                <a:spcPts val="800"/>
              </a:spcAft>
              <a:buNone/>
            </a:pPr>
            <a:r>
              <a:rPr lang="en-US" dirty="0">
                <a:latin typeface="Arial"/>
                <a:cs typeface="Arial"/>
              </a:rPr>
              <a:t>The 988 Commission remains committed to continuing this work in the coming year.</a:t>
            </a:r>
          </a:p>
          <a:p>
            <a:pPr marL="0" lvl="1" indent="0">
              <a:buNone/>
            </a:pPr>
            <a:endParaRPr lang="en-US" dirty="0">
              <a:latin typeface="Arial"/>
              <a:cs typeface="Arial"/>
            </a:endParaRPr>
          </a:p>
          <a:p>
            <a:pPr marL="0" lvl="1" indent="0">
              <a:spcAft>
                <a:spcPts val="800"/>
              </a:spcAft>
              <a:buNone/>
            </a:pPr>
            <a:r>
              <a:rPr lang="en-US" dirty="0">
                <a:latin typeface="Arial"/>
                <a:cs typeface="Arial"/>
              </a:rPr>
              <a:t>Discuss plans for 2025 - 2026 including recommendations from previous years with the 988 Commission at upcoming meetings. </a:t>
            </a:r>
          </a:p>
          <a:p>
            <a:pPr marL="234950" lvl="2" indent="0">
              <a:buNone/>
            </a:pPr>
            <a:endParaRPr lang="en-US" dirty="0">
              <a:effectLst/>
              <a:ea typeface="Calibri" panose="020F0502020204030204" pitchFamily="34" charset="0"/>
            </a:endParaRPr>
          </a:p>
          <a:p>
            <a:pPr marL="234950" lvl="2" indent="0">
              <a:buNone/>
            </a:pPr>
            <a:endParaRPr lang="en-US" dirty="0"/>
          </a:p>
        </p:txBody>
      </p:sp>
      <p:sp>
        <p:nvSpPr>
          <p:cNvPr id="2" name="Title 1">
            <a:extLst>
              <a:ext uri="{FF2B5EF4-FFF2-40B4-BE49-F238E27FC236}">
                <a16:creationId xmlns:a16="http://schemas.microsoft.com/office/drawing/2014/main" id="{A47D3FB9-CC6B-BF0A-3476-70F34473C8F1}"/>
              </a:ext>
            </a:extLst>
          </p:cNvPr>
          <p:cNvSpPr>
            <a:spLocks noGrp="1"/>
          </p:cNvSpPr>
          <p:nvPr>
            <p:ph type="title"/>
          </p:nvPr>
        </p:nvSpPr>
        <p:spPr/>
        <p:txBody>
          <a:bodyPr/>
          <a:lstStyle/>
          <a:p>
            <a:r>
              <a:rPr lang="en-US" dirty="0"/>
              <a:t>Plans for 2025 - 2026</a:t>
            </a:r>
          </a:p>
        </p:txBody>
      </p:sp>
    </p:spTree>
    <p:extLst>
      <p:ext uri="{BB962C8B-B14F-4D97-AF65-F5344CB8AC3E}">
        <p14:creationId xmlns:p14="http://schemas.microsoft.com/office/powerpoint/2010/main" val="3161777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6F8D-5AD4-E35B-32A6-4DC8342D2296}"/>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00DD068-A741-E4F6-85A7-BC6F924E27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7" name="Object 6" hidden="1">
                        <a:extLst>
                          <a:ext uri="{FF2B5EF4-FFF2-40B4-BE49-F238E27FC236}">
                            <a16:creationId xmlns:a16="http://schemas.microsoft.com/office/drawing/2014/main" id="{C00DD068-A741-E4F6-85A7-BC6F924E2750}"/>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40B956E-E6D1-A980-5C0E-C76F45532E8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B25A267-7A85-7350-ABBA-00F6285B4C9C}"/>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E806B3C4-29FF-22B9-4F7B-1AFC3810D32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39</a:t>
            </a:fld>
            <a:r>
              <a:rPr lang="en-US" altLang="en-US"/>
              <a:t> </a:t>
            </a:r>
          </a:p>
        </p:txBody>
      </p:sp>
      <p:sp>
        <p:nvSpPr>
          <p:cNvPr id="16" name="Text Placeholder 2">
            <a:hlinkClick r:id="rId15" action="ppaction://hlinksldjump"/>
            <a:extLst>
              <a:ext uri="{FF2B5EF4-FFF2-40B4-BE49-F238E27FC236}">
                <a16:creationId xmlns:a16="http://schemas.microsoft.com/office/drawing/2014/main" id="{9DC05E18-5547-96FD-CAB9-D5F56C27505C}"/>
              </a:ext>
            </a:extLst>
          </p:cNvPr>
          <p:cNvSpPr>
            <a:spLocks noGrp="1"/>
          </p:cNvSpPr>
          <p:nvPr>
            <p:custDataLst>
              <p:tags r:id="rId3"/>
            </p:custDataLst>
          </p:nvPr>
        </p:nvSpPr>
        <p:spPr bwMode="gray">
          <a:xfrm>
            <a:off x="2514600" y="2363787"/>
            <a:ext cx="1746250" cy="399591"/>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3" name="Text Placeholder 2">
            <a:hlinkClick r:id="" action="ppaction://noaction"/>
            <a:extLst>
              <a:ext uri="{FF2B5EF4-FFF2-40B4-BE49-F238E27FC236}">
                <a16:creationId xmlns:a16="http://schemas.microsoft.com/office/drawing/2014/main" id="{4BB7A472-A7E0-852F-0CD1-01D4BD183230}"/>
              </a:ext>
            </a:extLst>
          </p:cNvPr>
          <p:cNvSpPr>
            <a:spLocks noGrp="1"/>
          </p:cNvSpPr>
          <p:nvPr>
            <p:custDataLst>
              <p:tags r:id="rId4"/>
            </p:custDataLst>
          </p:nvPr>
        </p:nvSpPr>
        <p:spPr bwMode="gray">
          <a:xfrm>
            <a:off x="2514600" y="3766009"/>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A86EAC8-B28D-C39E-8C85-17643CC413C2}"/>
              </a:ext>
            </a:extLst>
          </p:cNvPr>
          <p:cNvSpPr>
            <a:spLocks noGrp="1"/>
          </p:cNvSpPr>
          <p:nvPr>
            <p:custDataLst>
              <p:tags r:id="rId5"/>
            </p:custDataLst>
          </p:nvPr>
        </p:nvSpPr>
        <p:spPr bwMode="gray">
          <a:xfrm>
            <a:off x="2514600" y="4121609"/>
            <a:ext cx="2057400" cy="354013"/>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8961DE8A-16DD-AB96-54CC-284F6E98664C}"/>
              </a:ext>
            </a:extLst>
          </p:cNvPr>
          <p:cNvSpPr>
            <a:spLocks noGrp="1"/>
          </p:cNvSpPr>
          <p:nvPr>
            <p:custDataLst>
              <p:tags r:id="rId6"/>
            </p:custDataLst>
          </p:nvPr>
        </p:nvSpPr>
        <p:spPr bwMode="gray">
          <a:xfrm>
            <a:off x="2514600" y="4477210"/>
            <a:ext cx="5094890" cy="352425"/>
          </a:xfrm>
          <a:prstGeom prst="rect">
            <a:avLst/>
          </a:prstGeom>
          <a:no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0FED4B3F-EF63-654D-20EC-437CE703F724}"/>
              </a:ext>
            </a:extLst>
          </p:cNvPr>
          <p:cNvSpPr>
            <a:spLocks noGrp="1"/>
          </p:cNvSpPr>
          <p:nvPr>
            <p:custDataLst>
              <p:tags r:id="rId7"/>
            </p:custDataLst>
          </p:nvPr>
        </p:nvSpPr>
        <p:spPr bwMode="gray">
          <a:xfrm>
            <a:off x="2514600" y="4831222"/>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2025</a:t>
            </a:r>
            <a:endParaRPr lang="en-US"/>
          </a:p>
        </p:txBody>
      </p:sp>
      <p:sp>
        <p:nvSpPr>
          <p:cNvPr id="5" name="Text Placeholder 2">
            <a:hlinkClick r:id="rId15" action="ppaction://hlinksldjump"/>
            <a:extLst>
              <a:ext uri="{FF2B5EF4-FFF2-40B4-BE49-F238E27FC236}">
                <a16:creationId xmlns:a16="http://schemas.microsoft.com/office/drawing/2014/main" id="{8F0BF220-622C-2116-7317-2188A74F4E4F}"/>
              </a:ext>
            </a:extLst>
          </p:cNvPr>
          <p:cNvSpPr>
            <a:spLocks noGrp="1"/>
          </p:cNvSpPr>
          <p:nvPr>
            <p:custDataLst>
              <p:tags r:id="rId8"/>
            </p:custDataLst>
          </p:nvPr>
        </p:nvSpPr>
        <p:spPr bwMode="gray">
          <a:xfrm>
            <a:off x="2514600" y="2846388"/>
            <a:ext cx="1859437" cy="39959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Executive Summary </a:t>
            </a:r>
            <a:endParaRPr lang="en-US"/>
          </a:p>
        </p:txBody>
      </p:sp>
      <p:sp>
        <p:nvSpPr>
          <p:cNvPr id="3" name="Text Placeholder 2">
            <a:hlinkClick r:id="" action="ppaction://noaction"/>
            <a:extLst>
              <a:ext uri="{FF2B5EF4-FFF2-40B4-BE49-F238E27FC236}">
                <a16:creationId xmlns:a16="http://schemas.microsoft.com/office/drawing/2014/main" id="{034FABE1-08EA-05E7-A36B-70A6247B6A25}"/>
              </a:ext>
            </a:extLst>
          </p:cNvPr>
          <p:cNvSpPr>
            <a:spLocks noGrp="1"/>
          </p:cNvSpPr>
          <p:nvPr>
            <p:custDataLst>
              <p:tags r:id="rId9"/>
            </p:custDataLst>
          </p:nvPr>
        </p:nvSpPr>
        <p:spPr bwMode="gray">
          <a:xfrm>
            <a:off x="2514598" y="5289274"/>
            <a:ext cx="4126834" cy="482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Appendix: Commission 2024 Recommendations</a:t>
            </a:r>
            <a:endParaRPr lang="en-US"/>
          </a:p>
        </p:txBody>
      </p:sp>
      <p:sp>
        <p:nvSpPr>
          <p:cNvPr id="10" name="Text Placeholder 2">
            <a:hlinkClick r:id="" action="ppaction://noaction"/>
            <a:extLst>
              <a:ext uri="{FF2B5EF4-FFF2-40B4-BE49-F238E27FC236}">
                <a16:creationId xmlns:a16="http://schemas.microsoft.com/office/drawing/2014/main" id="{082652D1-267D-CF01-10CC-8A5E0150CBD2}"/>
              </a:ext>
            </a:extLst>
          </p:cNvPr>
          <p:cNvSpPr>
            <a:spLocks noGrp="1"/>
          </p:cNvSpPr>
          <p:nvPr>
            <p:custDataLst>
              <p:tags r:id="rId10"/>
            </p:custDataLst>
          </p:nvPr>
        </p:nvSpPr>
        <p:spPr bwMode="gray">
          <a:xfrm>
            <a:off x="2514599" y="3245279"/>
            <a:ext cx="5305097"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 988</a:t>
            </a:r>
            <a:endParaRPr lang="en-US"/>
          </a:p>
        </p:txBody>
      </p:sp>
    </p:spTree>
    <p:extLst>
      <p:ext uri="{BB962C8B-B14F-4D97-AF65-F5344CB8AC3E}">
        <p14:creationId xmlns:p14="http://schemas.microsoft.com/office/powerpoint/2010/main" val="179644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40932" y="503271"/>
            <a:ext cx="8520296" cy="618630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200" b="1" dirty="0"/>
              <a:t>988 Suicide &amp; Crisis Lifeline: </a:t>
            </a:r>
            <a:r>
              <a:rPr lang="en-US" sz="1200" dirty="0"/>
              <a:t>Formerly known as the National Suicide Prevention Line (NSPL), </a:t>
            </a:r>
            <a:r>
              <a:rPr lang="en-US" sz="1200" dirty="0">
                <a:solidFill>
                  <a:srgbClr val="141414"/>
                </a:solidFill>
              </a:rPr>
              <a:t>this is a national network of call centers </a:t>
            </a:r>
            <a:r>
              <a:rPr lang="en-US" sz="1200" dirty="0"/>
              <a:t>overseen by the Substance Abuse and Mental Health Services Administration (SAMHSA) and administered by Vibrant Emotional Health.</a:t>
            </a:r>
          </a:p>
          <a:p>
            <a:pPr algn="l"/>
            <a:endParaRPr lang="en-US" sz="1200" b="1" dirty="0"/>
          </a:p>
          <a:p>
            <a:pPr algn="l"/>
            <a:r>
              <a:rPr lang="en-US" sz="1200" b="1" dirty="0"/>
              <a:t>Behavioral Health Access and Crisis Intervention Trust Fund (BH Trust): </a:t>
            </a:r>
            <a:r>
              <a:rPr lang="en-US" sz="1200" dirty="0"/>
              <a:t>Funds from an all-payer surcharge on commercial insurers that supports the statewide, payor-agnostic community behavioral health crisis system.</a:t>
            </a:r>
            <a:endParaRPr lang="en-US" sz="1200" b="1" dirty="0">
              <a:solidFill>
                <a:srgbClr val="141414"/>
              </a:solidFill>
            </a:endParaRPr>
          </a:p>
          <a:p>
            <a:pPr algn="l"/>
            <a:endParaRPr lang="en-US" sz="1200" b="1" dirty="0">
              <a:solidFill>
                <a:srgbClr val="141414"/>
              </a:solidFill>
            </a:endParaRPr>
          </a:p>
          <a:p>
            <a:pPr algn="l"/>
            <a:r>
              <a:rPr lang="en-US" sz="1200" b="1" dirty="0">
                <a:solidFill>
                  <a:srgbClr val="141414"/>
                </a:solidFill>
              </a:rPr>
              <a:t>Behavioral Health Help Line (BHHL):</a:t>
            </a:r>
            <a:r>
              <a:rPr lang="en-US" sz="1200" b="0" i="0" dirty="0">
                <a:solidFill>
                  <a:srgbClr val="141414"/>
                </a:solidFill>
                <a:effectLst/>
              </a:rPr>
              <a:t> A 10-digit phone line that connects individuals and families to the full range of clinical treatment services for mental health and substance use offered in Massachusetts. Anyone in Massachusetts can call, text, or chat at any time to receive individualized support, clinical assessment, and personalized treatment referrals.</a:t>
            </a:r>
          </a:p>
          <a:p>
            <a:pPr algn="l"/>
            <a:endParaRPr lang="en-US" sz="1200" b="1" dirty="0">
              <a:solidFill>
                <a:srgbClr val="141414"/>
              </a:solidFill>
            </a:endParaRPr>
          </a:p>
          <a:p>
            <a:pPr algn="l"/>
            <a:r>
              <a:rPr lang="en-US" sz="1200" b="1" dirty="0">
                <a:solidFill>
                  <a:srgbClr val="141414"/>
                </a:solidFill>
              </a:rPr>
              <a:t>Community Behavioral Health Center (CBHC): </a:t>
            </a:r>
            <a:r>
              <a:rPr lang="en-US" sz="1200" dirty="0">
                <a:solidFill>
                  <a:srgbClr val="141414"/>
                </a:solidFill>
              </a:rPr>
              <a:t>A</a:t>
            </a:r>
            <a:r>
              <a:rPr lang="en-US" sz="1200" dirty="0"/>
              <a:t>n entity that serves as a hub of coordinated and integrated behavioral health disorder treatment for individuals of all ages, including routine and urgent behavioral health outpatient services, mobile crisis services for adults and youth, and community crisis stabilization services for adults and youth.</a:t>
            </a:r>
            <a:endParaRPr lang="en-US" sz="1200" b="1" dirty="0">
              <a:solidFill>
                <a:srgbClr val="141414"/>
              </a:solidFill>
            </a:endParaRPr>
          </a:p>
          <a:p>
            <a:pPr algn="l"/>
            <a:endParaRPr lang="en-US" sz="1200" b="1" i="0" dirty="0">
              <a:solidFill>
                <a:srgbClr val="141414"/>
              </a:solidFill>
              <a:effectLst/>
            </a:endParaRPr>
          </a:p>
          <a:p>
            <a:pPr algn="l"/>
            <a:r>
              <a:rPr lang="en-US" sz="1200" b="1" i="0" dirty="0">
                <a:solidFill>
                  <a:srgbClr val="141414"/>
                </a:solidFill>
                <a:effectLst/>
              </a:rPr>
              <a:t>Community Crisis Stabili</a:t>
            </a:r>
            <a:r>
              <a:rPr lang="en-US" sz="1200" b="1" dirty="0">
                <a:solidFill>
                  <a:srgbClr val="141414"/>
                </a:solidFill>
              </a:rPr>
              <a:t>zation (CCS): </a:t>
            </a:r>
            <a:r>
              <a:rPr lang="en-US" sz="1200" dirty="0">
                <a:solidFill>
                  <a:srgbClr val="141414"/>
                </a:solidFill>
              </a:rPr>
              <a:t>A</a:t>
            </a:r>
            <a:r>
              <a:rPr lang="en-US" sz="1200" dirty="0"/>
              <a:t> community-based program that serves as a medically necessary, less-restrictive alternative to inpatient psychiatric hospitalization when clinically appropriate and provides short-term staff-secure, safe, and structured crisis stabilization and treatment services for individuals with mental health and substance use disorders; services for adults and youth.</a:t>
            </a:r>
          </a:p>
          <a:p>
            <a:pPr algn="l"/>
            <a:endParaRPr lang="en-US" sz="1200" dirty="0"/>
          </a:p>
          <a:p>
            <a:pPr algn="l"/>
            <a:r>
              <a:rPr lang="en-US" sz="1200" b="1" dirty="0"/>
              <a:t>Equity and accessibility</a:t>
            </a:r>
            <a:r>
              <a:rPr lang="en-US" sz="1200" dirty="0"/>
              <a:t>: </a:t>
            </a:r>
            <a:r>
              <a:rPr lang="en-US" sz="1200" b="1" i="0" dirty="0">
                <a:effectLst/>
              </a:rPr>
              <a:t>Health equity</a:t>
            </a:r>
            <a:r>
              <a:rPr lang="en-US" sz="1200" b="0" i="0" dirty="0">
                <a:effectLst/>
              </a:rPr>
              <a:t> is the state in which everyone has a fair and just opportunity to attain their highest level of health. Achieving this requires ongoing societal efforts to address historical and contemporary injustices; overcome economic, social, and other obstacles to health and health care; and eliminate preventable health disparities.</a:t>
            </a:r>
            <a:r>
              <a:rPr lang="en-US" sz="1200" b="0" i="0" baseline="30000" dirty="0">
                <a:effectLst/>
              </a:rPr>
              <a:t>1</a:t>
            </a:r>
            <a:r>
              <a:rPr lang="en-US" sz="1200" b="0" i="0" u="none" strike="noStrike" baseline="30000" dirty="0">
                <a:effectLst/>
              </a:rPr>
              <a:t> </a:t>
            </a:r>
            <a:r>
              <a:rPr lang="en-US" sz="1200" b="1" i="0" dirty="0">
                <a:effectLst/>
              </a:rPr>
              <a:t>Access</a:t>
            </a:r>
            <a:r>
              <a:rPr lang="en-US" sz="1200" b="0" i="0" dirty="0">
                <a:effectLst/>
              </a:rPr>
              <a:t> to health care means having the timely use of personal health services to achieve the best health outcomes.</a:t>
            </a:r>
            <a:r>
              <a:rPr lang="en-US" sz="1200" b="0" i="0" baseline="30000" dirty="0">
                <a:effectLst/>
              </a:rPr>
              <a:t>2</a:t>
            </a:r>
            <a:endParaRPr lang="en-US" sz="1200" baseline="30000" dirty="0"/>
          </a:p>
          <a:p>
            <a:pPr algn="l"/>
            <a:endParaRPr lang="en-US" sz="1200" b="0" i="0" dirty="0">
              <a:solidFill>
                <a:srgbClr val="141414"/>
              </a:solidFill>
              <a:effectLst/>
            </a:endParaRPr>
          </a:p>
          <a:p>
            <a:pPr algn="l"/>
            <a:r>
              <a:rPr lang="en-US" sz="1200" b="1" dirty="0">
                <a:solidFill>
                  <a:srgbClr val="141414"/>
                </a:solidFill>
              </a:rPr>
              <a:t>Mobile Crisis Intervention (MCI): </a:t>
            </a:r>
            <a:r>
              <a:rPr lang="en-US" sz="1200" b="0" i="0" dirty="0">
                <a:solidFill>
                  <a:srgbClr val="141414"/>
                </a:solidFill>
                <a:effectLst/>
              </a:rPr>
              <a:t>A</a:t>
            </a:r>
            <a:r>
              <a:rPr lang="en-US" sz="1200" dirty="0"/>
              <a:t> community-based behavioral health service available 24/7/365 that provides short-term mobile, on-site, face-to-face crisis assessment, intervention, and stabilization for people experiencing a behavioral health crisis. Services may be provided in community-based settings outside the CBHC, at the CBHC, or in emergency department sites of services to support stabilization for transition into the community, when necessary; services for adults and youth.</a:t>
            </a:r>
          </a:p>
          <a:p>
            <a:pPr algn="l"/>
            <a:endParaRPr lang="en-US" sz="1200" b="1" dirty="0">
              <a:solidFill>
                <a:srgbClr val="141414"/>
              </a:solidFill>
            </a:endParaRPr>
          </a:p>
          <a:p>
            <a:pPr algn="l"/>
            <a:r>
              <a:rPr lang="en-US" sz="900" baseline="30000" dirty="0"/>
              <a:t>1</a:t>
            </a:r>
            <a:r>
              <a:rPr lang="en-US" sz="900" dirty="0"/>
              <a:t> Centers for Disease Control and Prevention: </a:t>
            </a:r>
            <a:r>
              <a:rPr lang="en-US" sz="900" dirty="0">
                <a:hlinkClick r:id="rId7"/>
              </a:rPr>
              <a:t>What is Health Equity? | Health Equity | CDC</a:t>
            </a:r>
            <a:endParaRPr lang="en-US" sz="900" dirty="0">
              <a:solidFill>
                <a:srgbClr val="FF0000"/>
              </a:solidFill>
            </a:endParaRPr>
          </a:p>
          <a:p>
            <a:pPr algn="l"/>
            <a:r>
              <a:rPr lang="en-US" sz="900" baseline="30000" dirty="0"/>
              <a:t>2</a:t>
            </a:r>
            <a:r>
              <a:rPr lang="en-US" sz="900" dirty="0"/>
              <a:t> Agency for Healthcare Research and Quality:</a:t>
            </a:r>
            <a:r>
              <a:rPr lang="en-US" sz="900" dirty="0">
                <a:solidFill>
                  <a:srgbClr val="FF0000"/>
                </a:solidFill>
              </a:rPr>
              <a:t> </a:t>
            </a:r>
            <a:r>
              <a:rPr lang="en-US" sz="900" dirty="0">
                <a:hlinkClick r:id="rId8"/>
              </a:rPr>
              <a:t>Access to Care | Agency for Healthcare Research and Quality (ahrq.gov)</a:t>
            </a:r>
            <a:endParaRPr lang="en-US" sz="900" dirty="0">
              <a:solidFill>
                <a:srgbClr val="FF0000"/>
              </a:solidFill>
            </a:endParaRPr>
          </a:p>
        </p:txBody>
      </p:sp>
      <p:sp>
        <p:nvSpPr>
          <p:cNvPr id="2" name="Title 1"/>
          <p:cNvSpPr>
            <a:spLocks noGrp="1"/>
          </p:cNvSpPr>
          <p:nvPr>
            <p:ph type="title"/>
          </p:nvPr>
        </p:nvSpPr>
        <p:spPr>
          <a:xfrm>
            <a:off x="173736" y="46358"/>
            <a:ext cx="8763000" cy="292388"/>
          </a:xfrm>
        </p:spPr>
        <p:txBody>
          <a:bodyPr/>
          <a:lstStyle/>
          <a:p>
            <a:r>
              <a:rPr lang="en-US"/>
              <a:t>Background: Definitions of Components of the MA Crisis System</a:t>
            </a:r>
          </a:p>
        </p:txBody>
      </p:sp>
    </p:spTree>
    <p:extLst>
      <p:ext uri="{BB962C8B-B14F-4D97-AF65-F5344CB8AC3E}">
        <p14:creationId xmlns:p14="http://schemas.microsoft.com/office/powerpoint/2010/main" val="262971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37566" y="569037"/>
            <a:ext cx="8423662" cy="557075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b="1" dirty="0">
                <a:latin typeface="Arial"/>
                <a:ea typeface="Calibri" panose="020F0502020204030204" pitchFamily="34" charset="0"/>
                <a:cs typeface="Arial"/>
              </a:rPr>
              <a:t>C</a:t>
            </a:r>
            <a:r>
              <a:rPr lang="en-US" b="1" dirty="0">
                <a:effectLst/>
                <a:latin typeface="Arial"/>
                <a:ea typeface="Calibri" panose="020F0502020204030204" pitchFamily="34" charset="0"/>
                <a:cs typeface="Arial"/>
              </a:rPr>
              <a:t>ommission recommendations are based on the goal to ensure that the consumer experience</a:t>
            </a:r>
            <a:r>
              <a:rPr lang="en-US" b="1" dirty="0">
                <a:latin typeface="Arial"/>
                <a:ea typeface="Calibri" panose="020F0502020204030204" pitchFamily="34" charset="0"/>
                <a:cs typeface="Arial"/>
              </a:rPr>
              <a:t> is seamless, </a:t>
            </a:r>
            <a:r>
              <a:rPr lang="en-US" b="1" dirty="0">
                <a:effectLst/>
                <a:latin typeface="Arial"/>
                <a:ea typeface="Calibri" panose="020F0502020204030204" pitchFamily="34" charset="0"/>
                <a:cs typeface="Arial"/>
              </a:rPr>
              <a:t>meets each caller’s needs, is equitable, accessible, and continuously improving through quality assurance.</a:t>
            </a:r>
          </a:p>
          <a:p>
            <a:pPr marL="0" lvl="1" indent="0">
              <a:buNone/>
            </a:pPr>
            <a:endParaRPr lang="en-US" b="1" dirty="0">
              <a:latin typeface="Arial"/>
              <a:ea typeface="Calibri" panose="020F0502020204030204" pitchFamily="34" charset="0"/>
              <a:cs typeface="Arial"/>
            </a:endParaRPr>
          </a:p>
          <a:p>
            <a:pPr marL="229870" lvl="1" indent="-229870">
              <a:buFont typeface="+mj-lt"/>
              <a:buAutoNum type="arabicParenR"/>
            </a:pPr>
            <a:r>
              <a:rPr lang="en-US" dirty="0">
                <a:effectLst/>
                <a:latin typeface="Arial"/>
                <a:ea typeface="Calibri" panose="020F0502020204030204" pitchFamily="34" charset="0"/>
                <a:cs typeface="Arial"/>
              </a:rPr>
              <a:t>Conduct a feasibility assessment of technology-supported information sharing, in compliance with state and federal privacy laws, </a:t>
            </a:r>
            <a:r>
              <a:rPr lang="en-US" dirty="0">
                <a:latin typeface="Arial"/>
                <a:ea typeface="Calibri" panose="020F0502020204030204" pitchFamily="34" charset="0"/>
                <a:cs typeface="Arial"/>
              </a:rPr>
              <a:t>to ensure a coordinated </a:t>
            </a:r>
            <a:r>
              <a:rPr lang="en-US" dirty="0">
                <a:effectLst/>
                <a:latin typeface="Arial"/>
                <a:ea typeface="Calibri" panose="020F0502020204030204" pitchFamily="34" charset="0"/>
                <a:cs typeface="Arial"/>
              </a:rPr>
              <a:t>technology-supported interface</a:t>
            </a:r>
            <a:r>
              <a:rPr lang="en-US" dirty="0">
                <a:latin typeface="Arial"/>
                <a:ea typeface="Calibri" panose="020F0502020204030204" pitchFamily="34" charset="0"/>
                <a:cs typeface="Arial"/>
              </a:rPr>
              <a:t> between 988 and the crisis system.</a:t>
            </a:r>
            <a:endParaRPr lang="en-US" dirty="0">
              <a:effectLst/>
              <a:ea typeface="Calibri" panose="020F0502020204030204" pitchFamily="34" charset="0"/>
            </a:endParaRPr>
          </a:p>
          <a:p>
            <a:pPr marL="229870" lvl="1" indent="-229870">
              <a:buFont typeface="+mj-lt"/>
              <a:buAutoNum type="arabicParenR"/>
            </a:pPr>
            <a:r>
              <a:rPr lang="en-US" dirty="0">
                <a:latin typeface="Arial"/>
                <a:cs typeface="Arial"/>
              </a:rPr>
              <a:t>Implement a technology solution to enable one-touch, bi-directional transfer among the BHHL, MCI, and 988.</a:t>
            </a:r>
          </a:p>
          <a:p>
            <a:pPr marL="229870" lvl="1" indent="-229870">
              <a:buFont typeface="+mj-lt"/>
              <a:buAutoNum type="arabicParenR"/>
            </a:pPr>
            <a:r>
              <a:rPr lang="en-US" dirty="0">
                <a:latin typeface="Arial"/>
                <a:ea typeface="Calibri" panose="020F0502020204030204" pitchFamily="34" charset="0"/>
                <a:cs typeface="Arial"/>
              </a:rPr>
              <a:t>Stand up an ongoing</a:t>
            </a:r>
            <a:r>
              <a:rPr lang="en-US" dirty="0">
                <a:effectLst/>
                <a:latin typeface="Arial"/>
                <a:ea typeface="Calibri" panose="020F0502020204030204" pitchFamily="34" charset="0"/>
                <a:cs typeface="Arial"/>
              </a:rPr>
              <a:t> </a:t>
            </a:r>
            <a:r>
              <a:rPr lang="en-US" dirty="0">
                <a:latin typeface="Arial"/>
                <a:ea typeface="Calibri" panose="020F0502020204030204" pitchFamily="34" charset="0"/>
                <a:cs typeface="Arial"/>
              </a:rPr>
              <a:t>system-wide evaluation</a:t>
            </a:r>
            <a:r>
              <a:rPr lang="en-US" dirty="0">
                <a:effectLst/>
                <a:latin typeface="Arial"/>
                <a:ea typeface="Calibri" panose="020F0502020204030204" pitchFamily="34" charset="0"/>
                <a:cs typeface="Arial"/>
              </a:rPr>
              <a:t> process that solicits</a:t>
            </a:r>
            <a:r>
              <a:rPr lang="en-US" dirty="0">
                <a:latin typeface="Arial"/>
                <a:ea typeface="Calibri" panose="020F0502020204030204" pitchFamily="34" charset="0"/>
                <a:cs typeface="Arial"/>
              </a:rPr>
              <a:t> information from both 988 and the BHHL that includes</a:t>
            </a:r>
            <a:r>
              <a:rPr lang="en-US" dirty="0">
                <a:effectLst/>
                <a:latin typeface="Arial"/>
                <a:ea typeface="Calibri" panose="020F0502020204030204" pitchFamily="34" charset="0"/>
                <a:cs typeface="Arial"/>
              </a:rPr>
              <a:t>:</a:t>
            </a:r>
          </a:p>
          <a:p>
            <a:pPr lvl="2"/>
            <a:r>
              <a:rPr lang="en-US" dirty="0">
                <a:latin typeface="Arial"/>
                <a:ea typeface="Calibri" panose="020F0502020204030204" pitchFamily="34" charset="0"/>
                <a:cs typeface="Arial"/>
              </a:rPr>
              <a:t>Feedback from call-takers/staff about quality improvement opportunities.</a:t>
            </a:r>
          </a:p>
          <a:p>
            <a:pPr lvl="2"/>
            <a:r>
              <a:rPr lang="en-US" dirty="0">
                <a:effectLst/>
                <a:latin typeface="Arial"/>
                <a:ea typeface="Calibri" panose="020F0502020204030204" pitchFamily="34" charset="0"/>
                <a:cs typeface="Arial"/>
              </a:rPr>
              <a:t>Caller feedback</a:t>
            </a:r>
            <a:r>
              <a:rPr lang="en-US" dirty="0">
                <a:latin typeface="Arial"/>
                <a:ea typeface="Calibri" panose="020F0502020204030204" pitchFamily="34" charset="0"/>
                <a:cs typeface="Arial"/>
              </a:rPr>
              <a:t> </a:t>
            </a:r>
          </a:p>
          <a:p>
            <a:pPr lvl="3"/>
            <a:r>
              <a:rPr lang="en-US" dirty="0">
                <a:latin typeface="Arial"/>
                <a:ea typeface="Calibri" panose="020F0502020204030204" pitchFamily="34" charset="0"/>
                <a:cs typeface="Arial"/>
              </a:rPr>
              <a:t>Direct feedback while ensuring compliance</a:t>
            </a:r>
            <a:r>
              <a:rPr lang="en-US" dirty="0">
                <a:effectLst/>
                <a:latin typeface="Arial"/>
                <a:ea typeface="Calibri" panose="020F0502020204030204" pitchFamily="34" charset="0"/>
                <a:cs typeface="Arial"/>
              </a:rPr>
              <a:t> with the anonymous nature of 988.</a:t>
            </a:r>
            <a:r>
              <a:rPr lang="en-US" dirty="0">
                <a:latin typeface="Arial"/>
                <a:ea typeface="Calibri" panose="020F0502020204030204" pitchFamily="34" charset="0"/>
                <a:cs typeface="Arial"/>
              </a:rPr>
              <a:t>  </a:t>
            </a:r>
          </a:p>
          <a:p>
            <a:pPr lvl="3"/>
            <a:r>
              <a:rPr lang="en-US" dirty="0">
                <a:latin typeface="Arial"/>
                <a:ea typeface="Calibri" panose="020F0502020204030204" pitchFamily="34" charset="0"/>
                <a:cs typeface="Arial"/>
              </a:rPr>
              <a:t>Aggregated consumer feedback through engagement with stakeholder and consumer advocacy</a:t>
            </a:r>
            <a:r>
              <a:rPr lang="en-US" dirty="0">
                <a:effectLst/>
                <a:latin typeface="Arial"/>
                <a:ea typeface="Calibri" panose="020F0502020204030204" pitchFamily="34" charset="0"/>
                <a:cs typeface="Arial"/>
              </a:rPr>
              <a:t> groups that represent individuals</a:t>
            </a:r>
            <a:r>
              <a:rPr lang="en-US" dirty="0">
                <a:latin typeface="Arial"/>
                <a:ea typeface="Calibri" panose="020F0502020204030204" pitchFamily="34" charset="0"/>
                <a:cs typeface="Arial"/>
              </a:rPr>
              <a:t> who</a:t>
            </a:r>
            <a:r>
              <a:rPr lang="en-US" dirty="0">
                <a:effectLst/>
                <a:latin typeface="Arial"/>
                <a:ea typeface="Calibri" panose="020F0502020204030204" pitchFamily="34" charset="0"/>
                <a:cs typeface="Arial"/>
              </a:rPr>
              <a:t> </a:t>
            </a:r>
            <a:r>
              <a:rPr lang="en-US" dirty="0">
                <a:latin typeface="Arial"/>
                <a:ea typeface="Calibri" panose="020F0502020204030204" pitchFamily="34" charset="0"/>
                <a:cs typeface="Arial"/>
              </a:rPr>
              <a:t>use 988 and the crisis system </a:t>
            </a:r>
            <a:r>
              <a:rPr lang="en-US" dirty="0">
                <a:effectLst/>
                <a:latin typeface="Arial"/>
                <a:ea typeface="Calibri" panose="020F0502020204030204" pitchFamily="34" charset="0"/>
                <a:cs typeface="Arial"/>
              </a:rPr>
              <a:t>(e.g., KIVA </a:t>
            </a:r>
            <a:r>
              <a:rPr lang="en-US" dirty="0">
                <a:latin typeface="Arial"/>
                <a:ea typeface="Calibri" panose="020F0502020204030204" pitchFamily="34" charset="0"/>
                <a:cs typeface="Arial"/>
              </a:rPr>
              <a:t>center, NAMI,</a:t>
            </a:r>
            <a:r>
              <a:rPr lang="en-US" dirty="0">
                <a:effectLst/>
                <a:latin typeface="Arial"/>
                <a:ea typeface="Calibri" panose="020F0502020204030204" pitchFamily="34" charset="0"/>
                <a:cs typeface="Arial"/>
              </a:rPr>
              <a:t> </a:t>
            </a:r>
            <a:r>
              <a:rPr lang="en-US" dirty="0">
                <a:latin typeface="Arial"/>
                <a:ea typeface="Calibri" panose="020F0502020204030204" pitchFamily="34" charset="0"/>
                <a:cs typeface="Arial"/>
              </a:rPr>
              <a:t>PPAL</a:t>
            </a:r>
            <a:r>
              <a:rPr lang="en-US" dirty="0">
                <a:effectLst/>
                <a:latin typeface="Arial"/>
                <a:ea typeface="Calibri" panose="020F0502020204030204" pitchFamily="34" charset="0"/>
                <a:cs typeface="Arial"/>
              </a:rPr>
              <a:t>).</a:t>
            </a:r>
            <a:endParaRPr lang="en-US" dirty="0">
              <a:latin typeface="Arial"/>
              <a:ea typeface="Calibri" panose="020F0502020204030204" pitchFamily="34" charset="0"/>
              <a:cs typeface="Arial"/>
            </a:endParaRPr>
          </a:p>
          <a:p>
            <a:pPr marL="229870" lvl="1" indent="-229870">
              <a:buFont typeface="+mj-lt"/>
              <a:buAutoNum type="arabicParenR"/>
            </a:pPr>
            <a:r>
              <a:rPr lang="en-US" dirty="0">
                <a:effectLst/>
                <a:latin typeface="Arial"/>
                <a:ea typeface="Calibri" panose="020F0502020204030204" pitchFamily="34" charset="0"/>
                <a:cs typeface="Arial"/>
              </a:rPr>
              <a:t>Implement a feedback process </a:t>
            </a:r>
            <a:r>
              <a:rPr lang="en-US" dirty="0">
                <a:latin typeface="Arial"/>
                <a:ea typeface="Calibri" panose="020F0502020204030204" pitchFamily="34" charset="0"/>
                <a:cs typeface="Arial"/>
              </a:rPr>
              <a:t>with quality improvement activities for both 988, the BHHL, and MCI, and streamline</a:t>
            </a:r>
            <a:r>
              <a:rPr lang="en-US" dirty="0">
                <a:effectLst/>
                <a:latin typeface="Arial"/>
                <a:ea typeface="Calibri" panose="020F0502020204030204" pitchFamily="34" charset="0"/>
                <a:cs typeface="Arial"/>
              </a:rPr>
              <a:t> input </a:t>
            </a:r>
            <a:r>
              <a:rPr lang="en-US" dirty="0">
                <a:solidFill>
                  <a:srgbClr val="141414"/>
                </a:solidFill>
                <a:effectLst/>
                <a:latin typeface="Arial"/>
                <a:ea typeface="Calibri" panose="020F0502020204030204" pitchFamily="34" charset="0"/>
                <a:cs typeface="Arial"/>
              </a:rPr>
              <a:t>from the</a:t>
            </a:r>
            <a:r>
              <a:rPr lang="en-US" dirty="0">
                <a:solidFill>
                  <a:srgbClr val="141414"/>
                </a:solidFill>
                <a:latin typeface="Arial"/>
                <a:ea typeface="Calibri" panose="020F0502020204030204" pitchFamily="34" charset="0"/>
                <a:cs typeface="Arial"/>
              </a:rPr>
              <a:t> feedback</a:t>
            </a:r>
            <a:r>
              <a:rPr lang="en-US" dirty="0">
                <a:solidFill>
                  <a:srgbClr val="141414"/>
                </a:solidFill>
                <a:effectLst/>
                <a:latin typeface="Arial"/>
                <a:ea typeface="Calibri" panose="020F0502020204030204" pitchFamily="34" charset="0"/>
                <a:cs typeface="Arial"/>
              </a:rPr>
              <a:t> QR codes,</a:t>
            </a:r>
            <a:r>
              <a:rPr lang="en-US" dirty="0">
                <a:solidFill>
                  <a:srgbClr val="141414"/>
                </a:solidFill>
                <a:latin typeface="Arial"/>
                <a:ea typeface="Calibri" panose="020F0502020204030204" pitchFamily="34" charset="0"/>
                <a:cs typeface="Arial"/>
              </a:rPr>
              <a:t> mailboxes, </a:t>
            </a:r>
            <a:r>
              <a:rPr lang="en-US" dirty="0">
                <a:solidFill>
                  <a:srgbClr val="141414"/>
                </a:solidFill>
                <a:effectLst/>
                <a:latin typeface="Arial"/>
                <a:ea typeface="Calibri" panose="020F0502020204030204" pitchFamily="34" charset="0"/>
                <a:cs typeface="Arial"/>
              </a:rPr>
              <a:t>ombuds,</a:t>
            </a:r>
            <a:r>
              <a:rPr lang="en-US" dirty="0">
                <a:solidFill>
                  <a:srgbClr val="141414"/>
                </a:solidFill>
                <a:latin typeface="Arial"/>
                <a:ea typeface="Calibri" panose="020F0502020204030204" pitchFamily="34" charset="0"/>
                <a:cs typeface="Arial"/>
              </a:rPr>
              <a:t> advisory groups so there is a system-wide perspective on improvement opportunities. </a:t>
            </a:r>
            <a:endParaRPr lang="en-US" dirty="0">
              <a:solidFill>
                <a:srgbClr val="141414"/>
              </a:solidFill>
              <a:effectLst/>
              <a:latin typeface="Arial"/>
              <a:ea typeface="Calibri" panose="020F0502020204030204" pitchFamily="34" charset="0"/>
              <a:cs typeface="Arial"/>
            </a:endParaRPr>
          </a:p>
          <a:p>
            <a:pPr marL="229870" lvl="1" indent="-229870">
              <a:buFont typeface="+mj-lt"/>
              <a:buAutoNum type="arabicParenR"/>
            </a:pPr>
            <a:r>
              <a:rPr lang="en-US" dirty="0">
                <a:latin typeface="Arial"/>
                <a:ea typeface="Calibri" panose="020F0502020204030204" pitchFamily="34" charset="0"/>
                <a:cs typeface="Arial"/>
              </a:rPr>
              <a:t>Develop a singular, streamlined directory to support all phone lines (988, BHHL, 211, etc.) to be updated regularly so that there is a source of accurate public information.</a:t>
            </a:r>
          </a:p>
          <a:p>
            <a:pPr marL="229870" lvl="1" indent="-229870">
              <a:buFont typeface="+mj-lt"/>
              <a:buAutoNum type="arabicParenR"/>
            </a:pPr>
            <a:r>
              <a:rPr lang="en-US" dirty="0">
                <a:latin typeface="Arial"/>
                <a:ea typeface="Calibri" panose="020F0502020204030204" pitchFamily="34" charset="0"/>
                <a:cs typeface="Arial"/>
              </a:rPr>
              <a:t>Establish </a:t>
            </a:r>
            <a:r>
              <a:rPr lang="en-US" dirty="0">
                <a:effectLst/>
                <a:latin typeface="Arial"/>
                <a:ea typeface="Calibri" panose="020F0502020204030204" pitchFamily="34" charset="0"/>
                <a:cs typeface="Arial"/>
              </a:rPr>
              <a:t>an ongoing process to review incidents of emergency calls from 988 and/or the BHHL to 911 to ensure that dispatch is only happening when necessary and appropriate and to initiate quality improvement opportunities.</a:t>
            </a:r>
          </a:p>
        </p:txBody>
      </p:sp>
      <p:sp>
        <p:nvSpPr>
          <p:cNvPr id="2" name="Title 1"/>
          <p:cNvSpPr>
            <a:spLocks noGrp="1"/>
          </p:cNvSpPr>
          <p:nvPr>
            <p:ph type="title"/>
          </p:nvPr>
        </p:nvSpPr>
        <p:spPr>
          <a:xfrm>
            <a:off x="173736" y="218694"/>
            <a:ext cx="8763000" cy="292388"/>
          </a:xfrm>
        </p:spPr>
        <p:txBody>
          <a:bodyPr/>
          <a:lstStyle/>
          <a:p>
            <a:r>
              <a:rPr lang="en-US" dirty="0">
                <a:latin typeface="Arial"/>
                <a:cs typeface="Arial"/>
              </a:rPr>
              <a:t>Appendix: Commission Recommendations 2024</a:t>
            </a:r>
            <a:endParaRPr lang="en-US" dirty="0">
              <a:highlight>
                <a:srgbClr val="FFFF00"/>
              </a:highlight>
            </a:endParaRPr>
          </a:p>
        </p:txBody>
      </p:sp>
    </p:spTree>
    <p:extLst>
      <p:ext uri="{BB962C8B-B14F-4D97-AF65-F5344CB8AC3E}">
        <p14:creationId xmlns:p14="http://schemas.microsoft.com/office/powerpoint/2010/main" val="2745551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37566" y="569037"/>
            <a:ext cx="8413029" cy="36317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Commission recommendations are based on the goal to ensure that the consumer experience is seamless, meets each caller’s needs, is equitable, accessible, and continuously improving through quality assurance.</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endParaRPr>
          </a:p>
          <a:p>
            <a:pPr marL="229870" marR="0" lvl="1" indent="-229870" algn="l" defTabSz="914400" rtl="0" eaLnBrk="1" fontAlgn="auto" latinLnBrk="0" hangingPunct="1">
              <a:lnSpc>
                <a:spcPct val="100000"/>
              </a:lnSpc>
              <a:spcBef>
                <a:spcPts val="0"/>
              </a:spcBef>
              <a:spcAft>
                <a:spcPts val="0"/>
              </a:spcAft>
              <a:buClrTx/>
              <a:buSzTx/>
              <a:buFont typeface="+mj-lt"/>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Reauthorize funding through budget appropriation with consideration to any increased operating cost or new operating expenses, and an adequate marketing budget. </a:t>
            </a:r>
          </a:p>
          <a:p>
            <a:pPr marL="229870" marR="0" lvl="1" indent="-229870" algn="l" defTabSz="914400" rtl="0" eaLnBrk="1" fontAlgn="auto" latinLnBrk="0" hangingPunct="1">
              <a:lnSpc>
                <a:spcPct val="100000"/>
              </a:lnSpc>
              <a:spcBef>
                <a:spcPts val="0"/>
              </a:spcBef>
              <a:spcAft>
                <a:spcPts val="0"/>
              </a:spcAft>
              <a:buClrTx/>
              <a:buSzTx/>
              <a:buFont typeface="+mj-lt"/>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Stand up an ongoing evaluation process to explore whether there is fiscal efficiency in streamlining any aspect of 988 with any aspects of other call support and service lines, such as the BHHL.</a:t>
            </a:r>
          </a:p>
          <a:p>
            <a:pPr marL="229870" marR="0" lvl="1" indent="-229870" algn="l" defTabSz="914400" rtl="0" eaLnBrk="1" fontAlgn="auto" latinLnBrk="0" hangingPunct="1">
              <a:lnSpc>
                <a:spcPct val="100000"/>
              </a:lnSpc>
              <a:spcBef>
                <a:spcPts val="0"/>
              </a:spcBef>
              <a:spcAft>
                <a:spcPts val="0"/>
              </a:spcAft>
              <a:buClrTx/>
              <a:buSzTx/>
              <a:buFont typeface="+mj-lt"/>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Require an EOHHS cross-agency point person to ensure cross department oversight of the 988, the BHHL, and MCI occurs, and policies, operations and funding are overseen centrally.  </a:t>
            </a:r>
          </a:p>
          <a:p>
            <a:pPr marL="229870" marR="0" lvl="1" indent="-229870" algn="l" defTabSz="914400" rtl="0" eaLnBrk="1" fontAlgn="auto" latinLnBrk="0" hangingPunct="1">
              <a:lnSpc>
                <a:spcPct val="100000"/>
              </a:lnSpc>
              <a:spcBef>
                <a:spcPts val="0"/>
              </a:spcBef>
              <a:spcAft>
                <a:spcPts val="0"/>
              </a:spcAft>
              <a:buClrTx/>
              <a:buSzTx/>
              <a:buFont typeface="+mj-lt"/>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mn-ea"/>
                <a:cs typeface="Arial"/>
              </a:rPr>
              <a:t> Continuously involve consumer voices, including family voices, as an ongoing role in all evaluation, planning, and implementation decisions of 988 and the MA crisis system.</a:t>
            </a:r>
          </a:p>
          <a:p>
            <a:pPr marL="229870" marR="0" lvl="1" indent="-229870" algn="l" defTabSz="914400" rtl="0" eaLnBrk="1" fontAlgn="auto" latinLnBrk="0" hangingPunct="1">
              <a:lnSpc>
                <a:spcPct val="100000"/>
              </a:lnSpc>
              <a:spcBef>
                <a:spcPts val="0"/>
              </a:spcBef>
              <a:spcAft>
                <a:spcPts val="0"/>
              </a:spcAft>
              <a:buClrTx/>
              <a:buSzTx/>
              <a:buFont typeface="+mj-lt"/>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mn-ea"/>
                <a:cs typeface="Arial"/>
              </a:rPr>
              <a:t> List the 988 number on student identification cards.</a:t>
            </a:r>
          </a:p>
          <a:p>
            <a:pPr marL="229870" marR="0" lvl="1" indent="-229870" algn="l" defTabSz="914400" rtl="0" eaLnBrk="1" fontAlgn="auto" latinLnBrk="0" hangingPunct="1">
              <a:lnSpc>
                <a:spcPct val="100000"/>
              </a:lnSpc>
              <a:spcBef>
                <a:spcPts val="0"/>
              </a:spcBef>
              <a:spcAft>
                <a:spcPts val="0"/>
              </a:spcAft>
              <a:buClrTx/>
              <a:buSzTx/>
              <a:buFont typeface="Wingdings" panose="05000000000000000000" pitchFamily="2" charset="2"/>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 Near-term topics for this Commission to assess and provide ad hoc recommendations before the next annual report include options for fee-based funding, including potential telephonic tax and additional trainings related to police and crisis system intersection. </a:t>
            </a:r>
            <a:endParaRPr kumimoji="0" lang="en-US"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Title 1"/>
          <p:cNvSpPr>
            <a:spLocks noGrp="1"/>
          </p:cNvSpPr>
          <p:nvPr>
            <p:ph type="title"/>
          </p:nvPr>
        </p:nvSpPr>
        <p:spPr>
          <a:xfrm>
            <a:off x="173736" y="218694"/>
            <a:ext cx="8763000" cy="292388"/>
          </a:xfrm>
        </p:spPr>
        <p:txBody>
          <a:bodyPr/>
          <a:lstStyle/>
          <a:p>
            <a:r>
              <a:rPr lang="en-US" dirty="0">
                <a:latin typeface="Arial"/>
                <a:cs typeface="Arial"/>
              </a:rPr>
              <a:t>Appendix: Commission Recommendations 2024 (continued)</a:t>
            </a:r>
            <a:endParaRPr lang="en-US" dirty="0">
              <a:highlight>
                <a:srgbClr val="FFFF00"/>
              </a:highlight>
            </a:endParaRPr>
          </a:p>
        </p:txBody>
      </p:sp>
    </p:spTree>
    <p:extLst>
      <p:ext uri="{BB962C8B-B14F-4D97-AF65-F5344CB8AC3E}">
        <p14:creationId xmlns:p14="http://schemas.microsoft.com/office/powerpoint/2010/main" val="1429019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26136" y="1064478"/>
            <a:ext cx="8610600" cy="36317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b="1">
                <a:latin typeface="Arial"/>
                <a:ea typeface="Calibri" panose="020F0502020204030204" pitchFamily="34" charset="0"/>
                <a:cs typeface="Arial"/>
              </a:rPr>
              <a:t>At the Commission meeting on January 29, 2024, the group voted on the recommendations in full:</a:t>
            </a: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a:p>
            <a:pPr marL="0" lvl="1" indent="0">
              <a:buNone/>
            </a:pPr>
            <a:endParaRPr lang="en-US" b="1">
              <a:latin typeface="Arial"/>
              <a:ea typeface="Calibri" panose="020F0502020204030204" pitchFamily="34" charset="0"/>
              <a:cs typeface="Arial"/>
            </a:endParaRPr>
          </a:p>
        </p:txBody>
      </p:sp>
      <p:sp>
        <p:nvSpPr>
          <p:cNvPr id="2" name="Title 1"/>
          <p:cNvSpPr>
            <a:spLocks noGrp="1"/>
          </p:cNvSpPr>
          <p:nvPr>
            <p:ph type="title"/>
          </p:nvPr>
        </p:nvSpPr>
        <p:spPr>
          <a:xfrm>
            <a:off x="173736" y="218694"/>
            <a:ext cx="8763000" cy="292388"/>
          </a:xfrm>
        </p:spPr>
        <p:txBody>
          <a:bodyPr/>
          <a:lstStyle/>
          <a:p>
            <a:r>
              <a:rPr lang="en-US">
                <a:latin typeface="Arial"/>
                <a:cs typeface="Arial"/>
              </a:rPr>
              <a:t>Appendix: Commission Recommendations 2024 Vote </a:t>
            </a:r>
            <a:endParaRPr lang="en-US">
              <a:highlight>
                <a:srgbClr val="FFFF00"/>
              </a:highlight>
            </a:endParaRPr>
          </a:p>
        </p:txBody>
      </p:sp>
      <p:graphicFrame>
        <p:nvGraphicFramePr>
          <p:cNvPr id="7" name="Table 7">
            <a:extLst>
              <a:ext uri="{FF2B5EF4-FFF2-40B4-BE49-F238E27FC236}">
                <a16:creationId xmlns:a16="http://schemas.microsoft.com/office/drawing/2014/main" id="{66E58B5A-DA3A-02DE-0E33-9C8582CA5A02}"/>
              </a:ext>
            </a:extLst>
          </p:cNvPr>
          <p:cNvGraphicFramePr>
            <a:graphicFrameLocks noGrp="1"/>
          </p:cNvGraphicFramePr>
          <p:nvPr/>
        </p:nvGraphicFramePr>
        <p:xfrm>
          <a:off x="400050" y="1945640"/>
          <a:ext cx="7584185" cy="889000"/>
        </p:xfrm>
        <a:graphic>
          <a:graphicData uri="http://schemas.openxmlformats.org/drawingml/2006/table">
            <a:tbl>
              <a:tblPr firstRow="1" bandRow="1">
                <a:tableStyleId>{5C22544A-7EE6-4342-B048-85BDC9FD1C3A}</a:tableStyleId>
              </a:tblPr>
              <a:tblGrid>
                <a:gridCol w="2276475">
                  <a:extLst>
                    <a:ext uri="{9D8B030D-6E8A-4147-A177-3AD203B41FA5}">
                      <a16:colId xmlns:a16="http://schemas.microsoft.com/office/drawing/2014/main" val="2541860515"/>
                    </a:ext>
                  </a:extLst>
                </a:gridCol>
                <a:gridCol w="1152525">
                  <a:extLst>
                    <a:ext uri="{9D8B030D-6E8A-4147-A177-3AD203B41FA5}">
                      <a16:colId xmlns:a16="http://schemas.microsoft.com/office/drawing/2014/main" val="99313074"/>
                    </a:ext>
                  </a:extLst>
                </a:gridCol>
                <a:gridCol w="1524000">
                  <a:extLst>
                    <a:ext uri="{9D8B030D-6E8A-4147-A177-3AD203B41FA5}">
                      <a16:colId xmlns:a16="http://schemas.microsoft.com/office/drawing/2014/main" val="264408978"/>
                    </a:ext>
                  </a:extLst>
                </a:gridCol>
                <a:gridCol w="1476375">
                  <a:extLst>
                    <a:ext uri="{9D8B030D-6E8A-4147-A177-3AD203B41FA5}">
                      <a16:colId xmlns:a16="http://schemas.microsoft.com/office/drawing/2014/main" val="3797732347"/>
                    </a:ext>
                  </a:extLst>
                </a:gridCol>
                <a:gridCol w="1154810">
                  <a:extLst>
                    <a:ext uri="{9D8B030D-6E8A-4147-A177-3AD203B41FA5}">
                      <a16:colId xmlns:a16="http://schemas.microsoft.com/office/drawing/2014/main" val="2469694346"/>
                    </a:ext>
                  </a:extLst>
                </a:gridCol>
              </a:tblGrid>
              <a:tr h="370840">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a:solidFill>
                            <a:schemeClr val="tx1"/>
                          </a:solidFill>
                          <a:latin typeface="Arial" panose="020B0604020202020204" pitchFamily="34" charset="0"/>
                          <a:cs typeface="Arial" panose="020B0604020202020204" pitchFamily="34" charset="0"/>
                        </a:rPr>
                        <a:t>In favor</a:t>
                      </a:r>
                    </a:p>
                  </a:txBody>
                  <a:tcPr/>
                </a:tc>
                <a:tc>
                  <a:txBody>
                    <a:bodyPr/>
                    <a:lstStyle/>
                    <a:p>
                      <a:pPr algn="ctr"/>
                      <a:r>
                        <a:rPr lang="en-US" sz="1400">
                          <a:solidFill>
                            <a:schemeClr val="tx1"/>
                          </a:solidFill>
                          <a:latin typeface="Arial" panose="020B0604020202020204" pitchFamily="34" charset="0"/>
                          <a:cs typeface="Arial" panose="020B0604020202020204" pitchFamily="34" charset="0"/>
                        </a:rPr>
                        <a:t>Opposed</a:t>
                      </a:r>
                    </a:p>
                  </a:txBody>
                  <a:tcPr/>
                </a:tc>
                <a:tc>
                  <a:txBody>
                    <a:bodyPr/>
                    <a:lstStyle/>
                    <a:p>
                      <a:pPr algn="ctr"/>
                      <a:r>
                        <a:rPr lang="en-US" sz="1400">
                          <a:solidFill>
                            <a:schemeClr val="tx1"/>
                          </a:solidFill>
                          <a:latin typeface="Arial" panose="020B0604020202020204" pitchFamily="34" charset="0"/>
                          <a:cs typeface="Arial" panose="020B0604020202020204" pitchFamily="34" charset="0"/>
                        </a:rPr>
                        <a:t>Abstained</a:t>
                      </a:r>
                    </a:p>
                  </a:txBody>
                  <a:tcPr/>
                </a:tc>
                <a:tc>
                  <a:txBody>
                    <a:bodyPr/>
                    <a:lstStyle/>
                    <a:p>
                      <a:pPr algn="ctr"/>
                      <a:r>
                        <a:rPr lang="en-US" sz="1400">
                          <a:solidFill>
                            <a:schemeClr val="tx1"/>
                          </a:solidFill>
                          <a:latin typeface="Arial" panose="020B0604020202020204" pitchFamily="34" charset="0"/>
                          <a:cs typeface="Arial" panose="020B0604020202020204" pitchFamily="34" charset="0"/>
                        </a:rPr>
                        <a:t>Absent</a:t>
                      </a:r>
                    </a:p>
                  </a:txBody>
                  <a:tcPr/>
                </a:tc>
                <a:extLst>
                  <a:ext uri="{0D108BD9-81ED-4DB2-BD59-A6C34878D82A}">
                    <a16:rowId xmlns:a16="http://schemas.microsoft.com/office/drawing/2014/main" val="1643433828"/>
                  </a:ext>
                </a:extLst>
              </a:tr>
              <a:tr h="370840">
                <a:tc>
                  <a:txBody>
                    <a:bodyPr/>
                    <a:lstStyle/>
                    <a:p>
                      <a:pPr algn="ctr"/>
                      <a:r>
                        <a:rPr lang="en-US" sz="1400">
                          <a:latin typeface="Arial" panose="020B0604020202020204" pitchFamily="34" charset="0"/>
                          <a:cs typeface="Arial" panose="020B0604020202020204" pitchFamily="34" charset="0"/>
                        </a:rPr>
                        <a:t>988 Commission Annual Report recommendations</a:t>
                      </a:r>
                    </a:p>
                  </a:txBody>
                  <a:tcPr anchor="ctr"/>
                </a:tc>
                <a:tc>
                  <a:txBody>
                    <a:bodyPr/>
                    <a:lstStyle/>
                    <a:p>
                      <a:pPr algn="ctr"/>
                      <a:r>
                        <a:rPr lang="en-US" sz="1400">
                          <a:latin typeface="Arial" panose="020B0604020202020204" pitchFamily="34" charset="0"/>
                          <a:cs typeface="Arial" panose="020B0604020202020204" pitchFamily="34" charset="0"/>
                        </a:rPr>
                        <a:t>17</a:t>
                      </a:r>
                    </a:p>
                  </a:txBody>
                  <a:tcPr anchor="ctr"/>
                </a:tc>
                <a:tc>
                  <a:txBody>
                    <a:bodyPr/>
                    <a:lstStyle/>
                    <a:p>
                      <a:pPr algn="ctr"/>
                      <a:r>
                        <a:rPr lang="en-US" sz="1400">
                          <a:latin typeface="Arial" panose="020B0604020202020204" pitchFamily="34" charset="0"/>
                          <a:cs typeface="Arial" panose="020B0604020202020204" pitchFamily="34" charset="0"/>
                        </a:rPr>
                        <a:t>0</a:t>
                      </a:r>
                    </a:p>
                  </a:txBody>
                  <a:tcPr anchor="ctr"/>
                </a:tc>
                <a:tc>
                  <a:txBody>
                    <a:bodyPr/>
                    <a:lstStyle/>
                    <a:p>
                      <a:pPr algn="ctr"/>
                      <a:r>
                        <a:rPr lang="en-US" sz="1400">
                          <a:latin typeface="Arial" panose="020B0604020202020204" pitchFamily="34" charset="0"/>
                          <a:cs typeface="Arial" panose="020B0604020202020204" pitchFamily="34" charset="0"/>
                        </a:rPr>
                        <a:t>2</a:t>
                      </a:r>
                    </a:p>
                  </a:txBody>
                  <a:tcPr anchor="ctr"/>
                </a:tc>
                <a:tc>
                  <a:txBody>
                    <a:bodyPr/>
                    <a:lstStyle/>
                    <a:p>
                      <a:pPr algn="ctr"/>
                      <a:r>
                        <a:rPr lang="en-US" sz="1400">
                          <a:latin typeface="Arial" panose="020B0604020202020204" pitchFamily="34" charset="0"/>
                          <a:cs typeface="Arial" panose="020B0604020202020204" pitchFamily="34" charset="0"/>
                        </a:rPr>
                        <a:t>5</a:t>
                      </a:r>
                    </a:p>
                  </a:txBody>
                  <a:tcPr anchor="ctr"/>
                </a:tc>
                <a:extLst>
                  <a:ext uri="{0D108BD9-81ED-4DB2-BD59-A6C34878D82A}">
                    <a16:rowId xmlns:a16="http://schemas.microsoft.com/office/drawing/2014/main" val="407382622"/>
                  </a:ext>
                </a:extLst>
              </a:tr>
            </a:tbl>
          </a:graphicData>
        </a:graphic>
      </p:graphicFrame>
    </p:spTree>
    <p:extLst>
      <p:ext uri="{BB962C8B-B14F-4D97-AF65-F5344CB8AC3E}">
        <p14:creationId xmlns:p14="http://schemas.microsoft.com/office/powerpoint/2010/main" val="258114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75006" y="600456"/>
            <a:ext cx="8229600" cy="60016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b="1" i="0" dirty="0">
                <a:solidFill>
                  <a:srgbClr val="141414"/>
                </a:solidFill>
                <a:effectLst/>
              </a:rPr>
              <a:t>Legal Authority: </a:t>
            </a:r>
            <a:r>
              <a:rPr lang="en-US" b="1" i="1" dirty="0">
                <a:solidFill>
                  <a:srgbClr val="141414"/>
                </a:solidFill>
                <a:effectLst/>
              </a:rPr>
              <a:t>Chapter 177 of the Acts of 2022</a:t>
            </a:r>
            <a:endParaRPr lang="en-US" b="1" i="0" dirty="0">
              <a:solidFill>
                <a:srgbClr val="141414"/>
              </a:solidFill>
              <a:effectLst/>
            </a:endParaRPr>
          </a:p>
          <a:p>
            <a:br>
              <a:rPr lang="en-US" dirty="0"/>
            </a:br>
            <a:r>
              <a:rPr lang="en-US" b="1" i="0" dirty="0">
                <a:solidFill>
                  <a:srgbClr val="141414"/>
                </a:solidFill>
                <a:effectLst/>
              </a:rPr>
              <a:t>Summary</a:t>
            </a:r>
          </a:p>
          <a:p>
            <a:pPr algn="l"/>
            <a:r>
              <a:rPr lang="en-US" b="0" i="0" dirty="0">
                <a:solidFill>
                  <a:srgbClr val="141414"/>
                </a:solidFill>
                <a:effectLst/>
              </a:rPr>
              <a:t>(1)  There shall be a state 988 commission within the executive office of health and human services to provide ongoing strategic oversight and guidance in all matters regarding 988 service in the commonwealth.</a:t>
            </a:r>
          </a:p>
          <a:p>
            <a:pPr algn="l"/>
            <a:r>
              <a:rPr lang="en-US" b="0" i="0" dirty="0">
                <a:solidFill>
                  <a:srgbClr val="141414"/>
                </a:solidFill>
                <a:effectLst/>
              </a:rPr>
              <a:t>(2)  The commission shall review national guidelines and best practices and make recommendations for implementation of a statewide 988 suicide prevention and behavioral health crisis system, including any legislative or regulatory changes that may be necessary for 988 implementation and recommendations for funding that may include the establishment of user fees. The commission shall also advise on promoting the 988 number including, but not limited to, recommendations for including information about calling 988 on student identification cards and on signage in locations where there have been known suicide attempts.</a:t>
            </a:r>
          </a:p>
          <a:p>
            <a:pPr algn="l"/>
            <a:r>
              <a:rPr lang="en-US" b="0" i="0" dirty="0">
                <a:solidFill>
                  <a:srgbClr val="141414"/>
                </a:solidFill>
                <a:effectLst/>
              </a:rPr>
              <a:t>(3)  The commission shall consist of:</a:t>
            </a:r>
          </a:p>
          <a:p>
            <a:pPr algn="l">
              <a:buFont typeface="Arial" panose="020B0604020202020204" pitchFamily="34" charset="0"/>
              <a:buChar char="•"/>
            </a:pPr>
            <a:r>
              <a:rPr lang="en-US" b="0" i="0" dirty="0">
                <a:solidFill>
                  <a:srgbClr val="141414"/>
                </a:solidFill>
                <a:effectLst/>
              </a:rPr>
              <a:t> The secretary of health and human services or the secretary’s designee, who shall serve as chair;</a:t>
            </a:r>
          </a:p>
          <a:p>
            <a:pPr algn="l">
              <a:buFont typeface="Arial" panose="020B0604020202020204" pitchFamily="34" charset="0"/>
              <a:buChar char="•"/>
            </a:pPr>
            <a:r>
              <a:rPr lang="en-US" b="0" i="0" dirty="0">
                <a:solidFill>
                  <a:srgbClr val="141414"/>
                </a:solidFill>
                <a:effectLst/>
              </a:rPr>
              <a:t> The secretary of public safety and security or the secretary’s designee;</a:t>
            </a:r>
          </a:p>
          <a:p>
            <a:pPr algn="l">
              <a:buFont typeface="Arial" panose="020B0604020202020204" pitchFamily="34" charset="0"/>
              <a:buChar char="•"/>
            </a:pPr>
            <a:r>
              <a:rPr lang="en-US" b="0" i="0" dirty="0">
                <a:solidFill>
                  <a:srgbClr val="141414"/>
                </a:solidFill>
                <a:effectLst/>
              </a:rPr>
              <a:t> The commissioner of mental health or the commissioner’s designee;</a:t>
            </a:r>
          </a:p>
          <a:p>
            <a:pPr algn="l">
              <a:buFont typeface="Arial" panose="020B0604020202020204" pitchFamily="34" charset="0"/>
              <a:buChar char="•"/>
            </a:pPr>
            <a:r>
              <a:rPr lang="en-US" b="0" i="0" dirty="0">
                <a:solidFill>
                  <a:srgbClr val="141414"/>
                </a:solidFill>
                <a:effectLst/>
              </a:rPr>
              <a:t> The commissioner of public health or the commissioner’s designee;</a:t>
            </a:r>
          </a:p>
          <a:p>
            <a:pPr algn="l">
              <a:buFont typeface="Arial" panose="020B0604020202020204" pitchFamily="34" charset="0"/>
              <a:buChar char="•"/>
            </a:pPr>
            <a:r>
              <a:rPr lang="en-US" b="0" i="0" dirty="0">
                <a:solidFill>
                  <a:srgbClr val="141414"/>
                </a:solidFill>
                <a:effectLst/>
              </a:rPr>
              <a:t> The executive director of the Massachusetts Behavioral Health Partnership or the executive director’s designee;</a:t>
            </a:r>
          </a:p>
          <a:p>
            <a:pPr algn="l">
              <a:buFont typeface="Arial" panose="020B0604020202020204" pitchFamily="34" charset="0"/>
              <a:buChar char="•"/>
            </a:pPr>
            <a:r>
              <a:rPr lang="en-US" b="0" i="0" dirty="0">
                <a:solidFill>
                  <a:srgbClr val="141414"/>
                </a:solidFill>
                <a:effectLst/>
              </a:rPr>
              <a:t> The executive director of the state 911 department or the executive director’s designee;</a:t>
            </a:r>
          </a:p>
          <a:p>
            <a:pPr algn="l">
              <a:buFont typeface="Arial" panose="020B0604020202020204" pitchFamily="34" charset="0"/>
              <a:buChar char="•"/>
            </a:pPr>
            <a:r>
              <a:rPr lang="en-US" b="0" i="0" dirty="0">
                <a:solidFill>
                  <a:srgbClr val="141414"/>
                </a:solidFill>
                <a:effectLst/>
              </a:rPr>
              <a:t> The executive director of Mass 2-1-1 or the executive director’s designee;</a:t>
            </a:r>
          </a:p>
          <a:p>
            <a:pPr algn="l">
              <a:buFont typeface="Arial" panose="020B0604020202020204" pitchFamily="34" charset="0"/>
              <a:buChar char="•"/>
            </a:pPr>
            <a:r>
              <a:rPr lang="en-US" b="0" i="0" dirty="0">
                <a:solidFill>
                  <a:srgbClr val="141414"/>
                </a:solidFill>
                <a:effectLst/>
              </a:rPr>
              <a:t> A representative designated by the Massachusetts Chapter of the National Association of Social Workers, Inc.;</a:t>
            </a:r>
          </a:p>
          <a:p>
            <a:pPr algn="l">
              <a:buFont typeface="Arial" panose="020B0604020202020204" pitchFamily="34" charset="0"/>
              <a:buChar char="•"/>
            </a:pPr>
            <a:r>
              <a:rPr lang="en-US" dirty="0">
                <a:solidFill>
                  <a:srgbClr val="141414"/>
                </a:solidFill>
              </a:rPr>
              <a:t> A </a:t>
            </a:r>
            <a:r>
              <a:rPr lang="en-US" b="0" i="0" dirty="0">
                <a:solidFill>
                  <a:srgbClr val="141414"/>
                </a:solidFill>
                <a:effectLst/>
              </a:rPr>
              <a:t>911 dispatcher designated by the Massachusetts Chiefs of Police Association Incorporated;</a:t>
            </a:r>
          </a:p>
          <a:p>
            <a:pPr algn="l">
              <a:buFont typeface="Arial" panose="020B0604020202020204" pitchFamily="34" charset="0"/>
              <a:buChar char="•"/>
            </a:pPr>
            <a:r>
              <a:rPr lang="en-US" b="0" i="0" dirty="0">
                <a:solidFill>
                  <a:srgbClr val="141414"/>
                </a:solidFill>
                <a:effectLst/>
              </a:rPr>
              <a:t> An emergency medical technician or first responder nominated by the Massachusetts Ambulance Association, Incorporated;</a:t>
            </a:r>
          </a:p>
        </p:txBody>
      </p:sp>
      <p:sp>
        <p:nvSpPr>
          <p:cNvPr id="2" name="Title 1"/>
          <p:cNvSpPr>
            <a:spLocks noGrp="1"/>
          </p:cNvSpPr>
          <p:nvPr>
            <p:ph type="title"/>
          </p:nvPr>
        </p:nvSpPr>
        <p:spPr>
          <a:xfrm>
            <a:off x="173736" y="210312"/>
            <a:ext cx="8763000" cy="292388"/>
          </a:xfrm>
        </p:spPr>
        <p:txBody>
          <a:bodyPr/>
          <a:lstStyle/>
          <a:p>
            <a:r>
              <a:rPr lang="en-US">
                <a:latin typeface="Arial"/>
                <a:cs typeface="Arial"/>
              </a:rPr>
              <a:t>988 Commission Statute Language</a:t>
            </a:r>
            <a:endParaRPr lang="en-US"/>
          </a:p>
        </p:txBody>
      </p:sp>
    </p:spTree>
    <p:extLst>
      <p:ext uri="{BB962C8B-B14F-4D97-AF65-F5344CB8AC3E}">
        <p14:creationId xmlns:p14="http://schemas.microsoft.com/office/powerpoint/2010/main" val="59686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57200" y="600359"/>
            <a:ext cx="8229600" cy="60016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b="1" i="0" dirty="0">
                <a:solidFill>
                  <a:srgbClr val="141414"/>
                </a:solidFill>
                <a:effectLst/>
              </a:rPr>
              <a:t>Legal Authority: </a:t>
            </a:r>
            <a:r>
              <a:rPr lang="en-US" b="1" i="1" dirty="0">
                <a:solidFill>
                  <a:srgbClr val="141414"/>
                </a:solidFill>
                <a:effectLst/>
              </a:rPr>
              <a:t>Chapter 177 of the Acts of 2022</a:t>
            </a:r>
            <a:endParaRPr lang="en-US" b="1" i="0" dirty="0">
              <a:solidFill>
                <a:srgbClr val="141414"/>
              </a:solidFill>
              <a:effectLst/>
            </a:endParaRPr>
          </a:p>
          <a:p>
            <a:br>
              <a:rPr lang="en-US" dirty="0"/>
            </a:br>
            <a:r>
              <a:rPr lang="en-US" b="1" i="0" dirty="0">
                <a:solidFill>
                  <a:srgbClr val="141414"/>
                </a:solidFill>
                <a:effectLst/>
              </a:rPr>
              <a:t>Summary</a:t>
            </a:r>
            <a:r>
              <a:rPr lang="en-US" b="1" i="1" dirty="0">
                <a:solidFill>
                  <a:srgbClr val="141414"/>
                </a:solidFill>
                <a:effectLst/>
              </a:rPr>
              <a:t> (continued)</a:t>
            </a:r>
          </a:p>
          <a:p>
            <a:pPr algn="l">
              <a:buFont typeface="Arial" panose="020B0604020202020204" pitchFamily="34" charset="0"/>
              <a:buChar char="•"/>
            </a:pPr>
            <a:r>
              <a:rPr lang="en-US" b="0" i="0" dirty="0">
                <a:solidFill>
                  <a:srgbClr val="141414"/>
                </a:solidFill>
                <a:effectLst/>
              </a:rPr>
              <a:t>And the following members to be appointed by the chair:</a:t>
            </a:r>
          </a:p>
          <a:p>
            <a:pPr marL="742950" lvl="1" indent="-285750" algn="l">
              <a:buFont typeface="Arial" panose="020B0604020202020204" pitchFamily="34" charset="0"/>
              <a:buChar char="•"/>
            </a:pPr>
            <a:r>
              <a:rPr lang="en-US" b="0" i="0" dirty="0">
                <a:solidFill>
                  <a:srgbClr val="141414"/>
                </a:solidFill>
                <a:effectLst/>
              </a:rPr>
              <a:t>1 representative from an emergency service provider, nominated by the Association for Behavioral Healthcare, Inc.;</a:t>
            </a:r>
          </a:p>
          <a:p>
            <a:pPr marL="742950" lvl="1" indent="-285750" algn="l">
              <a:buFont typeface="Arial" panose="020B0604020202020204" pitchFamily="34" charset="0"/>
              <a:buChar char="•"/>
            </a:pPr>
            <a:r>
              <a:rPr lang="en-US" b="0" i="0" dirty="0">
                <a:solidFill>
                  <a:srgbClr val="141414"/>
                </a:solidFill>
                <a:effectLst/>
              </a:rPr>
              <a:t>1 representative from the Association for Behavioral Healthcare, Inc.;</a:t>
            </a:r>
          </a:p>
          <a:p>
            <a:pPr marL="742950" lvl="1" indent="-285750" algn="l">
              <a:buFont typeface="Arial" panose="020B0604020202020204" pitchFamily="34" charset="0"/>
              <a:buChar char="•"/>
            </a:pPr>
            <a:r>
              <a:rPr lang="en-US" b="0" i="0" dirty="0">
                <a:solidFill>
                  <a:srgbClr val="141414"/>
                </a:solidFill>
                <a:effectLst/>
              </a:rPr>
              <a:t>1 representative from a suicide prevention hotline in the commonwealth, nominated by the Samaritans, Inc.;</a:t>
            </a:r>
          </a:p>
          <a:p>
            <a:pPr marL="742950" lvl="1" indent="-285750" algn="l">
              <a:buFont typeface="Arial" panose="020B0604020202020204" pitchFamily="34" charset="0"/>
              <a:buChar char="•"/>
            </a:pPr>
            <a:r>
              <a:rPr lang="en-US" b="0" i="0" dirty="0">
                <a:solidFill>
                  <a:srgbClr val="141414"/>
                </a:solidFill>
                <a:effectLst/>
              </a:rPr>
              <a:t>1 representative from the Riverside Community Care, Inc. </a:t>
            </a:r>
            <a:r>
              <a:rPr lang="en-US" b="0" i="0" dirty="0" err="1">
                <a:solidFill>
                  <a:srgbClr val="141414"/>
                </a:solidFill>
                <a:effectLst/>
              </a:rPr>
              <a:t>MassSupport</a:t>
            </a:r>
            <a:r>
              <a:rPr lang="en-US" b="0" i="0" dirty="0">
                <a:solidFill>
                  <a:srgbClr val="141414"/>
                </a:solidFill>
                <a:effectLst/>
              </a:rPr>
              <a:t> program;</a:t>
            </a:r>
          </a:p>
          <a:p>
            <a:pPr marL="742950" lvl="1" indent="-285750" algn="l">
              <a:buFont typeface="Arial" panose="020B0604020202020204" pitchFamily="34" charset="0"/>
              <a:buChar char="•"/>
            </a:pPr>
            <a:r>
              <a:rPr lang="en-US" b="0" i="0" dirty="0">
                <a:solidFill>
                  <a:srgbClr val="141414"/>
                </a:solidFill>
                <a:effectLst/>
              </a:rPr>
              <a:t>1 representative from the Massachusetts Coalition for Suicide Prevention;</a:t>
            </a:r>
          </a:p>
          <a:p>
            <a:pPr marL="742950" lvl="1" indent="-285750" algn="l">
              <a:buFont typeface="Arial" panose="020B0604020202020204" pitchFamily="34" charset="0"/>
              <a:buChar char="•"/>
            </a:pPr>
            <a:r>
              <a:rPr lang="en-US" b="0" i="0" dirty="0">
                <a:solidFill>
                  <a:srgbClr val="141414"/>
                </a:solidFill>
                <a:effectLst/>
              </a:rPr>
              <a:t>1 representative from the Children’s Mental Health Campaign;</a:t>
            </a:r>
          </a:p>
          <a:p>
            <a:pPr marL="742950" lvl="1" indent="-285750" algn="l">
              <a:buFont typeface="Arial" panose="020B0604020202020204" pitchFamily="34" charset="0"/>
              <a:buChar char="•"/>
            </a:pPr>
            <a:r>
              <a:rPr lang="en-US" b="0" i="0" dirty="0">
                <a:solidFill>
                  <a:srgbClr val="141414"/>
                </a:solidFill>
                <a:effectLst/>
              </a:rPr>
              <a:t>1 representative from the INTERFACE Referral Service at William James College, Inc.;</a:t>
            </a:r>
          </a:p>
          <a:p>
            <a:pPr marL="742950" lvl="1" indent="-285750" algn="l">
              <a:buFont typeface="Arial" panose="020B0604020202020204" pitchFamily="34" charset="0"/>
              <a:buChar char="•"/>
            </a:pPr>
            <a:r>
              <a:rPr lang="en-US" b="0" i="0" dirty="0">
                <a:solidFill>
                  <a:srgbClr val="141414"/>
                </a:solidFill>
                <a:effectLst/>
              </a:rPr>
              <a:t>1 representative from the National Alliance on Mental Illness of Massachusetts, Inc.;</a:t>
            </a:r>
          </a:p>
          <a:p>
            <a:pPr marL="742950" lvl="1" indent="-285750" algn="l">
              <a:buFont typeface="Arial" panose="020B0604020202020204" pitchFamily="34" charset="0"/>
              <a:buChar char="•"/>
            </a:pPr>
            <a:r>
              <a:rPr lang="en-US" b="0" i="0" dirty="0">
                <a:solidFill>
                  <a:srgbClr val="141414"/>
                </a:solidFill>
                <a:effectLst/>
              </a:rPr>
              <a:t>1 representative from the Parent/Professional Advocacy League, Inc.;</a:t>
            </a:r>
          </a:p>
          <a:p>
            <a:pPr marL="742950" lvl="1" indent="-285750" algn="l">
              <a:buFont typeface="Arial" panose="020B0604020202020204" pitchFamily="34" charset="0"/>
              <a:buChar char="•"/>
            </a:pPr>
            <a:r>
              <a:rPr lang="en-US" b="0" i="0" dirty="0">
                <a:solidFill>
                  <a:srgbClr val="141414"/>
                </a:solidFill>
                <a:effectLst/>
              </a:rPr>
              <a:t>1 representative from the Massachusetts Association for Mental Health, Inc.;</a:t>
            </a:r>
          </a:p>
          <a:p>
            <a:pPr marL="742950" lvl="1" indent="-285750" algn="l">
              <a:buFont typeface="Arial" panose="020B0604020202020204" pitchFamily="34" charset="0"/>
              <a:buChar char="•"/>
            </a:pPr>
            <a:r>
              <a:rPr lang="en-US" b="0" i="0" dirty="0">
                <a:solidFill>
                  <a:srgbClr val="141414"/>
                </a:solidFill>
                <a:effectLst/>
              </a:rPr>
              <a:t>1 representative from the Boston branch of the National Association for the Advancement of Colored People;</a:t>
            </a:r>
          </a:p>
          <a:p>
            <a:pPr marL="742950" lvl="1" indent="-285750" algn="l">
              <a:buFont typeface="Arial" panose="020B0604020202020204" pitchFamily="34" charset="0"/>
              <a:buChar char="•"/>
            </a:pPr>
            <a:r>
              <a:rPr lang="en-US" b="0" i="0" dirty="0">
                <a:solidFill>
                  <a:srgbClr val="141414"/>
                </a:solidFill>
                <a:effectLst/>
              </a:rPr>
              <a:t>1 representative from the American Civil Liberties Union of Massachusetts, Inc.;</a:t>
            </a:r>
          </a:p>
          <a:p>
            <a:pPr marL="742950" lvl="1" indent="-285750" algn="l">
              <a:buFont typeface="Arial" panose="020B0604020202020204" pitchFamily="34" charset="0"/>
              <a:buChar char="•"/>
            </a:pPr>
            <a:r>
              <a:rPr lang="en-US" b="0" i="0" dirty="0">
                <a:solidFill>
                  <a:srgbClr val="141414"/>
                </a:solidFill>
                <a:effectLst/>
              </a:rPr>
              <a:t>1 representative from the </a:t>
            </a:r>
            <a:r>
              <a:rPr lang="en-US" b="0" i="0" dirty="0">
                <a:effectLst/>
              </a:rPr>
              <a:t>Mental </a:t>
            </a:r>
            <a:r>
              <a:rPr lang="en-US" dirty="0"/>
              <a:t>H</a:t>
            </a:r>
            <a:r>
              <a:rPr lang="en-US" b="0" i="0" dirty="0">
                <a:effectLst/>
              </a:rPr>
              <a:t>ealth </a:t>
            </a:r>
            <a:r>
              <a:rPr lang="en-US" dirty="0"/>
              <a:t>L</a:t>
            </a:r>
            <a:r>
              <a:rPr lang="en-US" b="0" i="0" dirty="0">
                <a:effectLst/>
              </a:rPr>
              <a:t>egal </a:t>
            </a:r>
            <a:r>
              <a:rPr lang="en-US" dirty="0"/>
              <a:t>A</a:t>
            </a:r>
            <a:r>
              <a:rPr lang="en-US" b="0" i="0" dirty="0">
                <a:effectLst/>
              </a:rPr>
              <a:t>dvisors </a:t>
            </a:r>
            <a:r>
              <a:rPr lang="en-US" dirty="0"/>
              <a:t>C</a:t>
            </a:r>
            <a:r>
              <a:rPr lang="en-US" b="0" i="0" dirty="0">
                <a:effectLst/>
              </a:rPr>
              <a:t>ommittee</a:t>
            </a:r>
            <a:r>
              <a:rPr lang="en-US" b="0" i="0" dirty="0">
                <a:solidFill>
                  <a:srgbClr val="141414"/>
                </a:solidFill>
                <a:effectLst/>
              </a:rPr>
              <a:t>; and</a:t>
            </a:r>
          </a:p>
          <a:p>
            <a:pPr marL="742950" lvl="1" indent="-285750" algn="l">
              <a:buFont typeface="Arial" panose="020B0604020202020204" pitchFamily="34" charset="0"/>
              <a:buChar char="•"/>
            </a:pPr>
            <a:r>
              <a:rPr lang="en-US" b="0" i="0" dirty="0">
                <a:solidFill>
                  <a:srgbClr val="141414"/>
                </a:solidFill>
                <a:effectLst/>
              </a:rPr>
              <a:t>3 persons who are or have been consumers of mental health or substance use disorder supports or services.</a:t>
            </a:r>
          </a:p>
          <a:p>
            <a:pPr algn="l"/>
            <a:r>
              <a:rPr lang="en-US" b="0" i="0" dirty="0">
                <a:solidFill>
                  <a:srgbClr val="141414"/>
                </a:solidFill>
                <a:effectLst/>
              </a:rPr>
              <a:t>Every reasonable effort shall be made to ensure representation from all geographic areas of the Commonwealth.</a:t>
            </a:r>
          </a:p>
          <a:p>
            <a:pPr algn="l"/>
            <a:r>
              <a:rPr lang="en-US" b="0" i="0" dirty="0">
                <a:solidFill>
                  <a:srgbClr val="141414"/>
                </a:solidFill>
                <a:effectLst/>
              </a:rPr>
              <a:t>(4)  Annually, not later than March 1, the commission shall submit its findings and recommendations to the clerks of the senate and house of representatives, the joint committee on mental health, substance use and recovery and the joint committee on health care financing.</a:t>
            </a:r>
          </a:p>
        </p:txBody>
      </p:sp>
      <p:sp>
        <p:nvSpPr>
          <p:cNvPr id="2" name="Title 1"/>
          <p:cNvSpPr>
            <a:spLocks noGrp="1"/>
          </p:cNvSpPr>
          <p:nvPr>
            <p:ph type="title"/>
          </p:nvPr>
        </p:nvSpPr>
        <p:spPr>
          <a:xfrm>
            <a:off x="173736" y="228600"/>
            <a:ext cx="8763000" cy="292388"/>
          </a:xfrm>
        </p:spPr>
        <p:txBody>
          <a:bodyPr/>
          <a:lstStyle/>
          <a:p>
            <a:r>
              <a:rPr lang="en-US">
                <a:latin typeface="Arial"/>
                <a:cs typeface="Arial"/>
              </a:rPr>
              <a:t>988 Commission Statute Language</a:t>
            </a:r>
            <a:endParaRPr lang="en-US"/>
          </a:p>
        </p:txBody>
      </p:sp>
    </p:spTree>
    <p:extLst>
      <p:ext uri="{BB962C8B-B14F-4D97-AF65-F5344CB8AC3E}">
        <p14:creationId xmlns:p14="http://schemas.microsoft.com/office/powerpoint/2010/main" val="343002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11DB0-3D11-C0A1-5872-E37B10BA1700}"/>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E703CE2-18EE-3A27-9461-692B7B99B7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7" name="Object 6" hidden="1">
                        <a:extLst>
                          <a:ext uri="{FF2B5EF4-FFF2-40B4-BE49-F238E27FC236}">
                            <a16:creationId xmlns:a16="http://schemas.microsoft.com/office/drawing/2014/main" id="{2E703CE2-18EE-3A27-9461-692B7B99B7D9}"/>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8843C67-6D84-B32C-9962-E47114A3813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804158-587A-5D5F-81A2-CCEE8E3071AE}"/>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DD57A7F5-DFB8-2F51-6C81-1FD2D04563CE}"/>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7</a:t>
            </a:fld>
            <a:r>
              <a:rPr lang="en-US" altLang="en-US"/>
              <a:t> </a:t>
            </a:r>
          </a:p>
        </p:txBody>
      </p:sp>
      <p:sp>
        <p:nvSpPr>
          <p:cNvPr id="16" name="Text Placeholder 2">
            <a:hlinkClick r:id="rId15" action="ppaction://hlinksldjump"/>
            <a:extLst>
              <a:ext uri="{FF2B5EF4-FFF2-40B4-BE49-F238E27FC236}">
                <a16:creationId xmlns:a16="http://schemas.microsoft.com/office/drawing/2014/main" id="{1A71DBE3-5ECB-3FB0-FF8B-0C625DB40496}"/>
              </a:ext>
            </a:extLst>
          </p:cNvPr>
          <p:cNvSpPr>
            <a:spLocks noGrp="1"/>
          </p:cNvSpPr>
          <p:nvPr>
            <p:custDataLst>
              <p:tags r:id="rId3"/>
            </p:custDataLst>
          </p:nvPr>
        </p:nvSpPr>
        <p:spPr bwMode="gray">
          <a:xfrm>
            <a:off x="2514600" y="2363787"/>
            <a:ext cx="1746250" cy="399591"/>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3" name="Text Placeholder 2">
            <a:hlinkClick r:id="" action="ppaction://noaction"/>
            <a:extLst>
              <a:ext uri="{FF2B5EF4-FFF2-40B4-BE49-F238E27FC236}">
                <a16:creationId xmlns:a16="http://schemas.microsoft.com/office/drawing/2014/main" id="{E20E24FD-EF20-E19A-127B-C622243B81B6}"/>
              </a:ext>
            </a:extLst>
          </p:cNvPr>
          <p:cNvSpPr>
            <a:spLocks noGrp="1"/>
          </p:cNvSpPr>
          <p:nvPr>
            <p:custDataLst>
              <p:tags r:id="rId4"/>
            </p:custDataLst>
          </p:nvPr>
        </p:nvSpPr>
        <p:spPr bwMode="gray">
          <a:xfrm>
            <a:off x="2514600" y="3766009"/>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83B4FBFC-9B4A-E80D-FF96-FDC97387CEE9}"/>
              </a:ext>
            </a:extLst>
          </p:cNvPr>
          <p:cNvSpPr>
            <a:spLocks noGrp="1"/>
          </p:cNvSpPr>
          <p:nvPr>
            <p:custDataLst>
              <p:tags r:id="rId5"/>
            </p:custDataLst>
          </p:nvPr>
        </p:nvSpPr>
        <p:spPr bwMode="gray">
          <a:xfrm>
            <a:off x="2514600" y="4121609"/>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859CE109-9DD0-1638-9671-CC5AF860CCB2}"/>
              </a:ext>
            </a:extLst>
          </p:cNvPr>
          <p:cNvSpPr>
            <a:spLocks noGrp="1"/>
          </p:cNvSpPr>
          <p:nvPr>
            <p:custDataLst>
              <p:tags r:id="rId6"/>
            </p:custDataLst>
          </p:nvPr>
        </p:nvSpPr>
        <p:spPr bwMode="gray">
          <a:xfrm>
            <a:off x="2514600" y="4477210"/>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58D8E589-D768-F3EA-B194-2ED35972272D}"/>
              </a:ext>
            </a:extLst>
          </p:cNvPr>
          <p:cNvSpPr>
            <a:spLocks noGrp="1"/>
          </p:cNvSpPr>
          <p:nvPr>
            <p:custDataLst>
              <p:tags r:id="rId7"/>
            </p:custDataLst>
          </p:nvPr>
        </p:nvSpPr>
        <p:spPr bwMode="gray">
          <a:xfrm>
            <a:off x="2514600" y="4831222"/>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2025</a:t>
            </a:r>
            <a:endParaRPr lang="en-US"/>
          </a:p>
        </p:txBody>
      </p:sp>
      <p:sp>
        <p:nvSpPr>
          <p:cNvPr id="9" name="Text Placeholder 2">
            <a:hlinkClick r:id="" action="ppaction://noaction"/>
            <a:extLst>
              <a:ext uri="{FF2B5EF4-FFF2-40B4-BE49-F238E27FC236}">
                <a16:creationId xmlns:a16="http://schemas.microsoft.com/office/drawing/2014/main" id="{B58C215B-F24B-163C-00C3-DE2F0F851A5A}"/>
              </a:ext>
            </a:extLst>
          </p:cNvPr>
          <p:cNvSpPr>
            <a:spLocks noGrp="1"/>
          </p:cNvSpPr>
          <p:nvPr>
            <p:custDataLst>
              <p:tags r:id="rId8"/>
            </p:custDataLst>
          </p:nvPr>
        </p:nvSpPr>
        <p:spPr bwMode="gray">
          <a:xfrm>
            <a:off x="2514600" y="5188409"/>
            <a:ext cx="1746250" cy="5588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Appendix: Commission 2024 Recommendations</a:t>
            </a:r>
            <a:endParaRPr lang="en-US"/>
          </a:p>
          <a:p>
            <a:pPr>
              <a:spcBef>
                <a:spcPct val="0"/>
              </a:spcBef>
              <a:spcAft>
                <a:spcPct val="0"/>
              </a:spcAft>
            </a:pPr>
            <a:endParaRPr lang="en-US"/>
          </a:p>
        </p:txBody>
      </p:sp>
      <p:sp>
        <p:nvSpPr>
          <p:cNvPr id="5" name="Text Placeholder 2">
            <a:hlinkClick r:id="rId15" action="ppaction://hlinksldjump"/>
            <a:extLst>
              <a:ext uri="{FF2B5EF4-FFF2-40B4-BE49-F238E27FC236}">
                <a16:creationId xmlns:a16="http://schemas.microsoft.com/office/drawing/2014/main" id="{530143DB-54FA-ABAE-E2B8-7F20BB79EDFB}"/>
              </a:ext>
            </a:extLst>
          </p:cNvPr>
          <p:cNvSpPr>
            <a:spLocks noGrp="1"/>
          </p:cNvSpPr>
          <p:nvPr>
            <p:custDataLst>
              <p:tags r:id="rId9"/>
            </p:custDataLst>
          </p:nvPr>
        </p:nvSpPr>
        <p:spPr bwMode="gray">
          <a:xfrm>
            <a:off x="2514600" y="2846388"/>
            <a:ext cx="1859437" cy="39959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dirty="0">
                <a:latin typeface="Arial" panose="020B0604020202020204" pitchFamily="34" charset="0"/>
                <a:cs typeface="Arial" panose="020B0604020202020204" pitchFamily="34" charset="0"/>
              </a:rPr>
              <a:t>Executive Summary </a:t>
            </a:r>
            <a:endParaRPr lang="en-US" dirty="0"/>
          </a:p>
        </p:txBody>
      </p:sp>
      <p:sp>
        <p:nvSpPr>
          <p:cNvPr id="3" name="Text Placeholder 2">
            <a:hlinkClick r:id="" action="ppaction://noaction"/>
            <a:extLst>
              <a:ext uri="{FF2B5EF4-FFF2-40B4-BE49-F238E27FC236}">
                <a16:creationId xmlns:a16="http://schemas.microsoft.com/office/drawing/2014/main" id="{4271E4FB-F1D4-CF99-B831-24065D4C5203}"/>
              </a:ext>
            </a:extLst>
          </p:cNvPr>
          <p:cNvSpPr>
            <a:spLocks noGrp="1"/>
          </p:cNvSpPr>
          <p:nvPr>
            <p:custDataLst>
              <p:tags r:id="rId10"/>
            </p:custDataLst>
          </p:nvPr>
        </p:nvSpPr>
        <p:spPr bwMode="gray">
          <a:xfrm>
            <a:off x="2514599" y="3266299"/>
            <a:ext cx="5305097"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 988</a:t>
            </a:r>
            <a:endParaRPr lang="en-US"/>
          </a:p>
        </p:txBody>
      </p:sp>
    </p:spTree>
    <p:extLst>
      <p:ext uri="{BB962C8B-B14F-4D97-AF65-F5344CB8AC3E}">
        <p14:creationId xmlns:p14="http://schemas.microsoft.com/office/powerpoint/2010/main" val="198180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EC1E-461C-C392-CB9C-1E44A511E7D5}"/>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E3CB42-E4F0-930D-0A7B-839C697961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D2E3CB42-E4F0-930D-0A7B-839C697961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D34E86-0014-9980-A67B-7991FE5EC74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67DDE92B-5DDD-F0B8-75F4-1A5434FF8991}"/>
              </a:ext>
            </a:extLst>
          </p:cNvPr>
          <p:cNvSpPr txBox="1">
            <a:spLocks/>
          </p:cNvSpPr>
          <p:nvPr/>
        </p:nvSpPr>
        <p:spPr>
          <a:xfrm>
            <a:off x="360169" y="693165"/>
            <a:ext cx="8423662" cy="585216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b="1" dirty="0"/>
              <a:t>988 Suicide and Crisis Hotline: Two Years After Launch</a:t>
            </a:r>
          </a:p>
          <a:p>
            <a:endParaRPr lang="en-US" sz="800" b="1" dirty="0"/>
          </a:p>
          <a:p>
            <a:pPr>
              <a:lnSpc>
                <a:spcPct val="107000"/>
              </a:lnSpc>
            </a:pPr>
            <a:r>
              <a:rPr lang="en-US" kern="100" dirty="0"/>
              <a:t>Since its launch in July 2022, the 988 Suicide and Crisis Hotline has served as the national, 3-digit number for mental health support and suicide prevention. This three-digit lifeline offers comprehensive services including trained counselors, text and chat options, multilingual support, accessibility services, and direct connectivity to the Veterans Crisis Line. At a national level, 988 utilizes a geo-routing system to connect calls to a network of locally operated and federally funded crisis centers. For states like Massachusetts, this approach has significantly improved service delivery </a:t>
            </a:r>
            <a:r>
              <a:rPr lang="en-US" dirty="0"/>
              <a:t>by reducing response times,  ensuring region specific support, and enhancing overall efficiency. The first two years focused on the 988 implementation and marketing campaigns. This year the focus shifted to securing sustainable funding.</a:t>
            </a:r>
          </a:p>
          <a:p>
            <a:pPr>
              <a:lnSpc>
                <a:spcPct val="107000"/>
              </a:lnSpc>
            </a:pPr>
            <a:endParaRPr lang="en-US" dirty="0"/>
          </a:p>
          <a:p>
            <a:pPr>
              <a:lnSpc>
                <a:spcPct val="107000"/>
              </a:lnSpc>
            </a:pPr>
            <a:r>
              <a:rPr lang="en-US" dirty="0"/>
              <a:t>As the demand for 988 increases, the need for sustained state-level investments are essential  to maintaining the system and expanding its impact. </a:t>
            </a:r>
            <a:r>
              <a:rPr lang="en-US" dirty="0">
                <a:solidFill>
                  <a:schemeClr val="dk1"/>
                </a:solidFill>
              </a:rPr>
              <a:t>In 2024, Accenture partnered with the Massachusetts Department of Public Health to analyze national funding strategies and state legislation for implementing 988 across all states. The research emphasized the importance of affordable publicly supported revenue models. A </a:t>
            </a:r>
            <a:r>
              <a:rPr lang="en-US" dirty="0">
                <a:solidFill>
                  <a:schemeClr val="dk1"/>
                </a:solidFill>
                <a:hlinkClick r:id="rId7"/>
              </a:rPr>
              <a:t>national survey </a:t>
            </a:r>
            <a:r>
              <a:rPr lang="en-US" dirty="0">
                <a:solidFill>
                  <a:schemeClr val="dk1"/>
                </a:solidFill>
              </a:rPr>
              <a:t>revealed that a majority of Americans are willing to pay a small monthly charge for 988 services, similar to the existing funding structure for 911. </a:t>
            </a:r>
          </a:p>
          <a:p>
            <a:pPr>
              <a:lnSpc>
                <a:spcPct val="107000"/>
              </a:lnSpc>
            </a:pPr>
            <a:endParaRPr lang="en-US" sz="1200" kern="100" dirty="0">
              <a:solidFill>
                <a:srgbClr val="FF0000"/>
              </a:solidFill>
            </a:endParaRPr>
          </a:p>
          <a:p>
            <a:pPr>
              <a:lnSpc>
                <a:spcPct val="107000"/>
              </a:lnSpc>
            </a:pPr>
            <a:r>
              <a:rPr lang="en-US" b="1" kern="100" dirty="0"/>
              <a:t>National Funding Mechanisms</a:t>
            </a:r>
          </a:p>
          <a:p>
            <a:pPr>
              <a:lnSpc>
                <a:spcPct val="107000"/>
              </a:lnSpc>
            </a:pPr>
            <a:endParaRPr lang="en-US" sz="800" b="1" kern="100" dirty="0"/>
          </a:p>
          <a:p>
            <a:pPr>
              <a:lnSpc>
                <a:spcPct val="107000"/>
              </a:lnSpc>
            </a:pPr>
            <a:r>
              <a:rPr lang="en-US" b="0" i="0" dirty="0">
                <a:effectLst/>
              </a:rPr>
              <a:t>When 911 was established as the universal emergency number under the </a:t>
            </a:r>
            <a:r>
              <a:rPr lang="en-US" b="0" i="0" u="sng" dirty="0">
                <a:solidFill>
                  <a:srgbClr val="0075C9"/>
                </a:solidFill>
                <a:effectLst/>
                <a:hlinkClick r:id="rId8"/>
              </a:rPr>
              <a:t>Wireless Communications and Public Safety Act of 1999</a:t>
            </a:r>
            <a:r>
              <a:rPr lang="en-US" dirty="0">
                <a:solidFill>
                  <a:srgbClr val="333333"/>
                </a:solidFill>
              </a:rPr>
              <a:t>, a small surcharge averaging a dollar was added to monthly phone bills to fund the 911 infrastructure. Similarly, u</a:t>
            </a:r>
            <a:r>
              <a:rPr lang="en-US" b="0" i="0" dirty="0">
                <a:effectLst/>
              </a:rPr>
              <a:t>nder the </a:t>
            </a:r>
            <a:r>
              <a:rPr lang="en-US" b="0" i="0" u="none" strike="noStrike" dirty="0">
                <a:solidFill>
                  <a:srgbClr val="0075C9"/>
                </a:solidFill>
                <a:effectLst/>
                <a:hlinkClick r:id="rId9"/>
              </a:rPr>
              <a:t>National Suicide Hotline Designation Act of 2020</a:t>
            </a:r>
            <a:r>
              <a:rPr lang="en-US" b="0" i="0" dirty="0">
                <a:solidFill>
                  <a:srgbClr val="393D40"/>
                </a:solidFill>
                <a:effectLst/>
              </a:rPr>
              <a:t>, </a:t>
            </a:r>
            <a:r>
              <a:rPr lang="en-US" b="0" i="0" dirty="0">
                <a:effectLst/>
              </a:rPr>
              <a:t>states can collect phone fees to help sustainably fund their local 988 call centers. The 988 legislation authorized states to collect phone fees to help sustainably fund 988 and other crisis service</a:t>
            </a:r>
            <a:r>
              <a:rPr lang="en-US" dirty="0"/>
              <a:t>s. At the national level, the authority to issue the user fee was designated in the original legislation.</a:t>
            </a:r>
          </a:p>
        </p:txBody>
      </p:sp>
      <p:sp>
        <p:nvSpPr>
          <p:cNvPr id="2" name="Title 1">
            <a:extLst>
              <a:ext uri="{FF2B5EF4-FFF2-40B4-BE49-F238E27FC236}">
                <a16:creationId xmlns:a16="http://schemas.microsoft.com/office/drawing/2014/main" id="{E8FA6815-83B4-AA7F-3A09-EEF97216ACCA}"/>
              </a:ext>
            </a:extLst>
          </p:cNvPr>
          <p:cNvSpPr>
            <a:spLocks noGrp="1"/>
          </p:cNvSpPr>
          <p:nvPr>
            <p:ph type="title"/>
          </p:nvPr>
        </p:nvSpPr>
        <p:spPr>
          <a:xfrm>
            <a:off x="173736" y="218694"/>
            <a:ext cx="8763000" cy="292388"/>
          </a:xfrm>
        </p:spPr>
        <p:txBody>
          <a:bodyPr/>
          <a:lstStyle/>
          <a:p>
            <a:r>
              <a:rPr lang="en-US">
                <a:latin typeface="Arial"/>
                <a:cs typeface="Arial"/>
              </a:rPr>
              <a:t>Executive Summary: Overview</a:t>
            </a:r>
            <a:endParaRPr lang="en-US">
              <a:highlight>
                <a:srgbClr val="FFFF00"/>
              </a:highlight>
            </a:endParaRPr>
          </a:p>
        </p:txBody>
      </p:sp>
    </p:spTree>
    <p:extLst>
      <p:ext uri="{BB962C8B-B14F-4D97-AF65-F5344CB8AC3E}">
        <p14:creationId xmlns:p14="http://schemas.microsoft.com/office/powerpoint/2010/main" val="80227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97541-CF9F-5908-A5B8-A4C8ED5F1BE3}"/>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847F695-5953-EA1B-6217-AB97C69040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0847F695-5953-EA1B-6217-AB97C69040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08B96BD-3929-A961-9986-BC3DEC00658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69091F84-BCD5-4925-472C-A3EF1AE09B28}"/>
              </a:ext>
            </a:extLst>
          </p:cNvPr>
          <p:cNvSpPr txBox="1">
            <a:spLocks/>
          </p:cNvSpPr>
          <p:nvPr/>
        </p:nvSpPr>
        <p:spPr>
          <a:xfrm>
            <a:off x="337566" y="792557"/>
            <a:ext cx="8423662" cy="46915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sz="600" b="1" dirty="0"/>
          </a:p>
          <a:p>
            <a:r>
              <a:rPr lang="en-US" b="1" i="0" dirty="0">
                <a:effectLst/>
              </a:rPr>
              <a:t>988 Commission Objectives</a:t>
            </a:r>
          </a:p>
          <a:p>
            <a:pPr marL="0" marR="0"/>
            <a:endParaRPr lang="en-US" sz="800" u="sng" kern="100" dirty="0">
              <a:ea typeface="Aptos" panose="020B0004020202020204" pitchFamily="34" charset="0"/>
            </a:endParaRPr>
          </a:p>
          <a:p>
            <a:pPr marL="0" marR="0"/>
            <a:r>
              <a:rPr lang="en-US" kern="100" dirty="0">
                <a:ea typeface="Aptos" panose="020B0004020202020204" pitchFamily="34" charset="0"/>
              </a:rPr>
              <a:t>The 988 Commission is r</a:t>
            </a:r>
            <a:r>
              <a:rPr lang="en-US" kern="100" dirty="0">
                <a:effectLst/>
                <a:ea typeface="Aptos" panose="020B0004020202020204" pitchFamily="34" charset="0"/>
              </a:rPr>
              <a:t>esponsible for providing ongoing strategic oversight and guidance in all matters regarding 988 service and make </a:t>
            </a:r>
            <a:r>
              <a:rPr lang="en-US" b="0" i="0" dirty="0">
                <a:solidFill>
                  <a:srgbClr val="141414"/>
                </a:solidFill>
                <a:effectLst/>
              </a:rPr>
              <a:t>recommendations for any legislative or regulatory changes that may be necessary for 988 implementation and funding that may include the establishment of user fees.</a:t>
            </a:r>
            <a:endParaRPr lang="en-US" u="sng" kern="100" dirty="0">
              <a:ea typeface="Aptos" panose="020B0004020202020204" pitchFamily="34" charset="0"/>
            </a:endParaRPr>
          </a:p>
          <a:p>
            <a:pPr marL="285750" indent="-285750">
              <a:buFont typeface="Wingdings" panose="05000000000000000000" pitchFamily="2" charset="2"/>
              <a:buChar char="§"/>
            </a:pPr>
            <a:endParaRPr lang="en-US" b="1" dirty="0"/>
          </a:p>
          <a:p>
            <a:pPr lvl="0">
              <a:lnSpc>
                <a:spcPct val="107000"/>
              </a:lnSpc>
              <a:spcAft>
                <a:spcPts val="800"/>
              </a:spcAft>
            </a:pPr>
            <a:r>
              <a:rPr lang="en-US" b="1" kern="100" dirty="0"/>
              <a:t>Opportunities </a:t>
            </a:r>
          </a:p>
          <a:p>
            <a:pPr marL="285750" indent="-285750">
              <a:lnSpc>
                <a:spcPct val="107000"/>
              </a:lnSpc>
              <a:buFont typeface="Wingdings" panose="05000000000000000000" pitchFamily="2" charset="2"/>
              <a:buChar char="§"/>
            </a:pPr>
            <a:r>
              <a:rPr lang="en-US" kern="100" dirty="0"/>
              <a:t>Funding 988 Programs and Services: Initial funding was provided by the federal government for the 988 launch, but funds are needed to support long-term operations and meet increasing demands. Sustainability relies on state-level funding mechanisms. Many states have proposed or endorsed small telecommunication fees to fund local call centers and crisis response services.</a:t>
            </a:r>
          </a:p>
          <a:p>
            <a:pPr>
              <a:lnSpc>
                <a:spcPct val="107000"/>
              </a:lnSpc>
            </a:pPr>
            <a:endParaRPr lang="en-US" kern="100" dirty="0"/>
          </a:p>
          <a:p>
            <a:pPr marR="0" lvl="0">
              <a:lnSpc>
                <a:spcPct val="107000"/>
              </a:lnSpc>
            </a:pPr>
            <a:r>
              <a:rPr lang="en-US" b="1" kern="100" dirty="0"/>
              <a:t>Approach</a:t>
            </a:r>
          </a:p>
          <a:p>
            <a:pPr marR="0" lvl="0">
              <a:lnSpc>
                <a:spcPct val="107000"/>
              </a:lnSpc>
            </a:pPr>
            <a:endParaRPr lang="en-US" sz="800" b="1" kern="100" dirty="0"/>
          </a:p>
          <a:p>
            <a:pPr marL="285750" marR="0" lvl="0" indent="-285750">
              <a:lnSpc>
                <a:spcPct val="107000"/>
              </a:lnSpc>
              <a:buFont typeface="Wingdings" panose="05000000000000000000" pitchFamily="2" charset="2"/>
              <a:buChar char="§"/>
            </a:pPr>
            <a:r>
              <a:rPr lang="en-US" kern="100" dirty="0">
                <a:ea typeface="Aptos" panose="020B0004020202020204" pitchFamily="34" charset="0"/>
              </a:rPr>
              <a:t>The 988 Commission is required by statute to </a:t>
            </a:r>
            <a:r>
              <a:rPr lang="en-US" b="0" i="0" dirty="0">
                <a:solidFill>
                  <a:srgbClr val="141414"/>
                </a:solidFill>
                <a:effectLst/>
              </a:rPr>
              <a:t>submit findings and recommendations annually by March </a:t>
            </a:r>
            <a:r>
              <a:rPr lang="en-US" dirty="0">
                <a:solidFill>
                  <a:srgbClr val="141414"/>
                </a:solidFill>
              </a:rPr>
              <a:t>1st. Guided by this mandate, the commission prioritized the development of sustainable funding mechanisms to secure the long-term maintenance for the 988 programs and services.</a:t>
            </a:r>
          </a:p>
          <a:p>
            <a:pPr marL="285750" marR="0" lvl="0" indent="-285750">
              <a:lnSpc>
                <a:spcPct val="107000"/>
              </a:lnSpc>
              <a:buFont typeface="Wingdings" panose="05000000000000000000" pitchFamily="2" charset="2"/>
              <a:buChar char="§"/>
            </a:pPr>
            <a:r>
              <a:rPr lang="en-US" kern="100" dirty="0"/>
              <a:t>Funding options were reviewed, discussed and evaluated before reaching consensus through voting.</a:t>
            </a:r>
          </a:p>
          <a:p>
            <a:pPr marL="285750" marR="0" lvl="0" indent="-285750">
              <a:lnSpc>
                <a:spcPct val="107000"/>
              </a:lnSpc>
              <a:buFont typeface="Wingdings" panose="05000000000000000000" pitchFamily="2" charset="2"/>
              <a:buChar char="§"/>
            </a:pPr>
            <a:r>
              <a:rPr lang="en-US" kern="100" dirty="0">
                <a:effectLst/>
                <a:ea typeface="Aptos" panose="020B0004020202020204" pitchFamily="34" charset="0"/>
              </a:rPr>
              <a:t>By aligning state-level initiatives with the commission’s recommendations, 988 can achieve its full potential as an important component of the mental health infrastructure.</a:t>
            </a:r>
          </a:p>
        </p:txBody>
      </p:sp>
      <p:sp>
        <p:nvSpPr>
          <p:cNvPr id="2" name="Title 1">
            <a:extLst>
              <a:ext uri="{FF2B5EF4-FFF2-40B4-BE49-F238E27FC236}">
                <a16:creationId xmlns:a16="http://schemas.microsoft.com/office/drawing/2014/main" id="{AB1503C1-AE48-9A95-7AB1-2A9A53DE9AF9}"/>
              </a:ext>
            </a:extLst>
          </p:cNvPr>
          <p:cNvSpPr>
            <a:spLocks noGrp="1"/>
          </p:cNvSpPr>
          <p:nvPr>
            <p:ph type="title"/>
          </p:nvPr>
        </p:nvSpPr>
        <p:spPr>
          <a:xfrm>
            <a:off x="173736" y="218694"/>
            <a:ext cx="8763000" cy="292388"/>
          </a:xfrm>
        </p:spPr>
        <p:txBody>
          <a:bodyPr/>
          <a:lstStyle/>
          <a:p>
            <a:r>
              <a:rPr lang="en-US">
                <a:latin typeface="Arial"/>
                <a:cs typeface="Arial"/>
              </a:rPr>
              <a:t>Executive Summary: 988 Commission </a:t>
            </a:r>
            <a:endParaRPr lang="en-US">
              <a:solidFill>
                <a:srgbClr val="FF0000"/>
              </a:solidFill>
              <a:highlight>
                <a:srgbClr val="FFFF00"/>
              </a:highlight>
            </a:endParaRPr>
          </a:p>
        </p:txBody>
      </p:sp>
    </p:spTree>
    <p:extLst>
      <p:ext uri="{BB962C8B-B14F-4D97-AF65-F5344CB8AC3E}">
        <p14:creationId xmlns:p14="http://schemas.microsoft.com/office/powerpoint/2010/main" val="199994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pLtj0HGAYi3pzGzFC9CP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heme/theme1.xml><?xml version="1.0" encoding="utf-8"?>
<a:theme xmlns:a="http://schemas.openxmlformats.org/drawingml/2006/main" name="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2.xml><?xml version="1.0" encoding="utf-8"?>
<a:theme xmlns:a="http://schemas.openxmlformats.org/drawingml/2006/main" name="1_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936961E720C448E433FD7DB7981B7" ma:contentTypeVersion="20" ma:contentTypeDescription="Create a new document." ma:contentTypeScope="" ma:versionID="1ef3b00e5a900da324914fde373fd692">
  <xsd:schema xmlns:xsd="http://www.w3.org/2001/XMLSchema" xmlns:xs="http://www.w3.org/2001/XMLSchema" xmlns:p="http://schemas.microsoft.com/office/2006/metadata/properties" xmlns:ns1="http://schemas.microsoft.com/sharepoint/v3" xmlns:ns2="ee1097da-6109-435e-9a16-d866e0b0e213" xmlns:ns3="56592eea-cc5f-4fff-8298-392fb3c432d3" targetNamespace="http://schemas.microsoft.com/office/2006/metadata/properties" ma:root="true" ma:fieldsID="0fa6a206c9763fa67577e6eda8e0b630" ns1:_="" ns2:_="" ns3:_="">
    <xsd:import namespace="http://schemas.microsoft.com/sharepoint/v3"/>
    <xsd:import namespace="ee1097da-6109-435e-9a16-d866e0b0e213"/>
    <xsd:import namespace="56592eea-cc5f-4fff-8298-392fb3c432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1097da-6109-435e-9a16-d866e0b0e2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37df51-c002-4ec9-96b6-dae6ccd685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592eea-cc5f-4fff-8298-392fb3c432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34b8149-7839-4a4d-9bda-bde3a2b6b99e}" ma:internalName="TaxCatchAll" ma:showField="CatchAllData" ma:web="56592eea-cc5f-4fff-8298-392fb3c432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1097da-6109-435e-9a16-d866e0b0e213">
      <Terms xmlns="http://schemas.microsoft.com/office/infopath/2007/PartnerControls"/>
    </lcf76f155ced4ddcb4097134ff3c332f>
    <TaxCatchAll xmlns="56592eea-cc5f-4fff-8298-392fb3c432d3"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C9E27E-8667-43A3-AB94-90C3D9B79040}">
  <ds:schemaRefs>
    <ds:schemaRef ds:uri="56592eea-cc5f-4fff-8298-392fb3c432d3"/>
    <ds:schemaRef ds:uri="ee1097da-6109-435e-9a16-d866e0b0e2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392461-D4C1-4FAC-9077-44ED7C4E07F3}">
  <ds:schemaRefs>
    <ds:schemaRef ds:uri="56592eea-cc5f-4fff-8298-392fb3c432d3"/>
    <ds:schemaRef ds:uri="5f8eec94-f1e8-4333-9199-0fcb2e707b9d"/>
    <ds:schemaRef ds:uri="e1196768-4157-4d80-b3c6-79cf9493a5fe"/>
    <ds:schemaRef ds:uri="ee1097da-6109-435e-9a16-d866e0b0e2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C767640-A96D-4894-89BC-CDE4AC74AA6F}">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blank</Template>
  <TotalTime>133</TotalTime>
  <Words>6459</Words>
  <Application>Microsoft Office PowerPoint</Application>
  <PresentationFormat>On-screen Show (4:3)</PresentationFormat>
  <Paragraphs>820</Paragraphs>
  <Slides>42</Slides>
  <Notes>37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0" baseType="lpstr">
      <vt:lpstr>Aptos</vt:lpstr>
      <vt:lpstr>Arial</vt:lpstr>
      <vt:lpstr>Calibri</vt:lpstr>
      <vt:lpstr>Times New Roman</vt:lpstr>
      <vt:lpstr>Wingdings</vt:lpstr>
      <vt:lpstr>Office Theme</vt:lpstr>
      <vt:lpstr>1_Office Theme</vt:lpstr>
      <vt:lpstr>think-cell Slide</vt:lpstr>
      <vt:lpstr>988 Commission 2024-25 Annual Report</vt:lpstr>
      <vt:lpstr>Table of Contents</vt:lpstr>
      <vt:lpstr>Table of Contents</vt:lpstr>
      <vt:lpstr>Background: Definitions of Components of the MA Crisis System</vt:lpstr>
      <vt:lpstr>988 Commission Statute Language</vt:lpstr>
      <vt:lpstr>988 Commission Statute Language</vt:lpstr>
      <vt:lpstr>Table of Contents</vt:lpstr>
      <vt:lpstr>Executive Summary: Overview</vt:lpstr>
      <vt:lpstr>Executive Summary: 988 Commission </vt:lpstr>
      <vt:lpstr>Executive Summary: 2024-2025 Commission Recommendations</vt:lpstr>
      <vt:lpstr>The 988 Commission: 2024 - 2025</vt:lpstr>
      <vt:lpstr>988 Commission Members (as-of 1/3/25)</vt:lpstr>
      <vt:lpstr>988 Commission Members (as-of 1/3/25)</vt:lpstr>
      <vt:lpstr>988 Commission Members (as-of 1/3/25)</vt:lpstr>
      <vt:lpstr>988 Commission: Meeting Topics </vt:lpstr>
      <vt:lpstr>988 Commission: Meeting Topics </vt:lpstr>
      <vt:lpstr>Commission Recommendations </vt:lpstr>
      <vt:lpstr>Commission Recommendations </vt:lpstr>
      <vt:lpstr>Commission Recommendations </vt:lpstr>
      <vt:lpstr>Table of Contents</vt:lpstr>
      <vt:lpstr>Overview of the Development and Implementation: 988 Call Centers</vt:lpstr>
      <vt:lpstr>Table of Contents</vt:lpstr>
      <vt:lpstr>PowerPoint Presentation</vt:lpstr>
      <vt:lpstr>PowerPoint Presentation</vt:lpstr>
      <vt:lpstr>PowerPoint Presentation</vt:lpstr>
      <vt:lpstr>PowerPoint Presentation</vt:lpstr>
      <vt:lpstr>PowerPoint Presentation</vt:lpstr>
      <vt:lpstr>Table of Contents</vt:lpstr>
      <vt:lpstr>Current Funding Sources</vt:lpstr>
      <vt:lpstr>Table of Contents</vt:lpstr>
      <vt:lpstr>Presentation: An analysis of 988 Funding Mechanisms</vt:lpstr>
      <vt:lpstr>Presentation: An analysis of 988 surcharge options &amp; sustainable revenue</vt:lpstr>
      <vt:lpstr>Sustainable Revenue Legislation Best Practices</vt:lpstr>
      <vt:lpstr>Surcharge to Fund 988</vt:lpstr>
      <vt:lpstr>Estimated Revenue from 988 Surcharge</vt:lpstr>
      <vt:lpstr>Massachusetts 988 Fee Models</vt:lpstr>
      <vt:lpstr>Table of Contents</vt:lpstr>
      <vt:lpstr>Plans for 2025 - 2026</vt:lpstr>
      <vt:lpstr>Table of Contents</vt:lpstr>
      <vt:lpstr>Appendix: Commission Recommendations 2024</vt:lpstr>
      <vt:lpstr>Appendix: Commission Recommendations 2024 (continued)</vt:lpstr>
      <vt:lpstr>Appendix: Commission Recommendations 2024 Vote </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PowerPoint Templates</dc:title>
  <dc:creator>Rubel, Jeremy (EHS)</dc:creator>
  <cp:lastModifiedBy>Velez, Brenda-Liz (DPH)</cp:lastModifiedBy>
  <cp:revision>4</cp:revision>
  <dcterms:created xsi:type="dcterms:W3CDTF">2020-02-28T12:40:34Z</dcterms:created>
  <dcterms:modified xsi:type="dcterms:W3CDTF">2025-09-05T20:13:10Z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0x010100B7B936961E720C448E433FD7DB7981B7</vt:lpwstr>
  </property>
  <property fmtid="{D5CDD505-2E9C-101B-9397-08002B2CF9AE}" pid="3" name="MediaServiceImageTags">
    <vt:lpwstr/>
  </property>
</Properties>
</file>