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2"/>
  </p:notesMasterIdLst>
  <p:handoutMasterIdLst>
    <p:handoutMasterId r:id="rId13"/>
  </p:handoutMasterIdLst>
  <p:sldIdLst>
    <p:sldId id="257" r:id="rId5"/>
    <p:sldId id="359" r:id="rId6"/>
    <p:sldId id="402" r:id="rId7"/>
    <p:sldId id="413" r:id="rId8"/>
    <p:sldId id="410" r:id="rId9"/>
    <p:sldId id="411" r:id="rId10"/>
    <p:sldId id="412"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F32597-98D7-0A17-65DE-F2E5F5274E2C}" v="19" dt="2023-02-27T15:40:20.761"/>
    <p1510:client id="{4D48ECD4-4BED-C881-4F28-C5656CD8C6AC}" v="142" dt="2023-02-23T18:45:30.974"/>
    <p1510:client id="{768A522C-541F-ED51-EE88-864764FA69B3}" v="23" dt="2023-02-23T05:08:25.9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2/27/2023</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2/27/2023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1193189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439655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malegislature.gov/Laws/SessionLaws/Acts/2022/Chapter177"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988commission@mass.gov" TargetMode="External"/><Relationship Id="rId2" Type="http://schemas.openxmlformats.org/officeDocument/2006/relationships/hyperlink" Target="https://www.mass.gov/988-commission"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988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February 27, 2023</a:t>
            </a:r>
          </a:p>
          <a:p>
            <a:pPr algn="ctr" fontAlgn="base">
              <a:spcBef>
                <a:spcPct val="0"/>
              </a:spcBef>
              <a:spcAft>
                <a:spcPct val="0"/>
              </a:spcAft>
              <a:defRPr/>
            </a:pPr>
            <a:r>
              <a:rPr lang="en-US" sz="2400" b="1" dirty="0">
                <a:solidFill>
                  <a:srgbClr val="003366"/>
                </a:solidFill>
                <a:latin typeface="Calibri" pitchFamily="34" charset="0"/>
              </a:rPr>
              <a:t>2:00 - 4:00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913059"/>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 and Oath of Office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Open Meeting Law and Conflict of Interest Overview</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Member Introductions</a:t>
            </a:r>
          </a:p>
          <a:p>
            <a:pPr marL="457200" indent="-457200">
              <a:lnSpc>
                <a:spcPct val="150000"/>
              </a:lnSpc>
              <a:buFont typeface="+mj-lt"/>
              <a:buAutoNum type="arabicPeriod"/>
            </a:pPr>
            <a:r>
              <a:rPr lang="en-US" sz="2400" b="1" dirty="0">
                <a:latin typeface="Calibri" panose="020F0502020204030204" pitchFamily="34" charset="0"/>
              </a:rPr>
              <a:t>Commission’s Charge</a:t>
            </a:r>
          </a:p>
          <a:p>
            <a:pPr marL="457200" indent="-457200">
              <a:lnSpc>
                <a:spcPct val="150000"/>
              </a:lnSpc>
              <a:buFont typeface="+mj-lt"/>
              <a:buAutoNum type="arabicPeriod"/>
            </a:pPr>
            <a:r>
              <a:rPr lang="en-US" sz="2400" b="1" dirty="0">
                <a:latin typeface="Calibri" panose="020F0502020204030204" pitchFamily="34" charset="0"/>
              </a:rPr>
              <a:t>Discussion of Commission Members’ Goals</a:t>
            </a:r>
          </a:p>
          <a:p>
            <a:pPr marL="457200" indent="-457200">
              <a:lnSpc>
                <a:spcPct val="150000"/>
              </a:lnSpc>
              <a:buFont typeface="+mj-lt"/>
              <a:buAutoNum type="arabicPeriod"/>
            </a:pPr>
            <a:r>
              <a:rPr lang="en-US" sz="2400" b="1" dirty="0">
                <a:latin typeface="Calibri" panose="020F0502020204030204" pitchFamily="34" charset="0"/>
              </a:rPr>
              <a:t>Commission </a:t>
            </a:r>
            <a:r>
              <a:rPr lang="en-US" sz="2400" b="1" dirty="0">
                <a:solidFill>
                  <a:schemeClr val="dk1"/>
                </a:solidFill>
                <a:latin typeface="Calibri" panose="020F0502020204030204" pitchFamily="34" charset="0"/>
              </a:rPr>
              <a:t>Webpage and Mailbox</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Next Steps</a:t>
            </a:r>
          </a:p>
        </p:txBody>
      </p:sp>
      <p:sp>
        <p:nvSpPr>
          <p:cNvPr id="5" name="Title 2"/>
          <p:cNvSpPr>
            <a:spLocks noGrp="1"/>
          </p:cNvSpPr>
          <p:nvPr>
            <p:ph type="title"/>
          </p:nvPr>
        </p:nvSpPr>
        <p:spPr>
          <a:xfrm>
            <a:off x="7620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7462520" cy="2554545"/>
          </a:xfrm>
          <a:prstGeom prst="rect">
            <a:avLst/>
          </a:prstGeom>
        </p:spPr>
        <p:txBody>
          <a:bodyPr wrap="square" rtlCol="0">
            <a:spAutoFit/>
          </a:bodyPr>
          <a:lstStyle/>
          <a:p>
            <a:r>
              <a:rPr lang="en-US" sz="2000" b="1" dirty="0">
                <a:latin typeface="Calibri" panose="020F0502020204030204" pitchFamily="34" charset="0"/>
              </a:rPr>
              <a:t>Lauren Cleary</a:t>
            </a:r>
          </a:p>
          <a:p>
            <a:r>
              <a:rPr lang="en-US" sz="2000" dirty="0">
                <a:latin typeface="Calibri" panose="020F0502020204030204" pitchFamily="34" charset="0"/>
              </a:rPr>
              <a:t>Associate General Counsel</a:t>
            </a:r>
          </a:p>
          <a:p>
            <a:r>
              <a:rPr lang="en-US" sz="2000" dirty="0">
                <a:latin typeface="Calibri" panose="020F0502020204030204" pitchFamily="34" charset="0"/>
              </a:rPr>
              <a:t>Executive Office of Health and Human Services</a:t>
            </a:r>
          </a:p>
          <a:p>
            <a:endParaRPr lang="en-US" sz="2000" dirty="0">
              <a:latin typeface="Calibri" panose="020F0502020204030204" pitchFamily="34" charset="0"/>
            </a:endParaRPr>
          </a:p>
          <a:p>
            <a:endParaRPr lang="en-US" sz="2000" dirty="0">
              <a:latin typeface="Calibri" panose="020F0502020204030204" pitchFamily="34" charset="0"/>
            </a:endParaRPr>
          </a:p>
          <a:p>
            <a:r>
              <a:rPr lang="en-US" sz="2000" b="1" dirty="0">
                <a:latin typeface="Calibri" panose="020F0502020204030204" pitchFamily="34" charset="0"/>
              </a:rPr>
              <a:t>David Giannotti</a:t>
            </a:r>
          </a:p>
          <a:p>
            <a:r>
              <a:rPr lang="en-US" sz="2000" dirty="0">
                <a:latin typeface="Calibri" panose="020F0502020204030204" pitchFamily="34" charset="0"/>
              </a:rPr>
              <a:t>Chief of the Public Education and Communications Division</a:t>
            </a:r>
          </a:p>
          <a:p>
            <a:r>
              <a:rPr lang="en-US" sz="2000" dirty="0">
                <a:latin typeface="Calibri" panose="020F0502020204030204" pitchFamily="34" charset="0"/>
              </a:rPr>
              <a:t>State Ethics Commission</a:t>
            </a:r>
          </a:p>
        </p:txBody>
      </p:sp>
      <p:sp>
        <p:nvSpPr>
          <p:cNvPr id="3" name="Title 2"/>
          <p:cNvSpPr>
            <a:spLocks noGrp="1"/>
          </p:cNvSpPr>
          <p:nvPr>
            <p:ph type="title"/>
          </p:nvPr>
        </p:nvSpPr>
        <p:spPr/>
        <p:txBody>
          <a:bodyPr anchor="ctr" anchorCtr="0"/>
          <a:lstStyle/>
          <a:p>
            <a:r>
              <a:rPr lang="en-US" dirty="0"/>
              <a:t>Open Meeting Law and Conflict of Interest</a:t>
            </a:r>
          </a:p>
        </p:txBody>
      </p:sp>
    </p:spTree>
    <p:extLst>
      <p:ext uri="{BB962C8B-B14F-4D97-AF65-F5344CB8AC3E}">
        <p14:creationId xmlns:p14="http://schemas.microsoft.com/office/powerpoint/2010/main" val="4406412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5342" y="1219200"/>
            <a:ext cx="8155258" cy="5170646"/>
          </a:xfrm>
          <a:prstGeom prst="rect">
            <a:avLst/>
          </a:prstGeom>
        </p:spPr>
        <p:txBody>
          <a:bodyPr wrap="square" lIns="91440" tIns="45720" rIns="91440" bIns="45720" numCol="3" rtlCol="0" anchor="t">
            <a:spAutoFit/>
          </a:bodyPr>
          <a:lstStyle/>
          <a:p>
            <a:r>
              <a:rPr lang="en-US" sz="1000" b="1" dirty="0">
                <a:latin typeface="Calibri"/>
                <a:ea typeface="+mn-lt"/>
                <a:cs typeface="+mn-lt"/>
              </a:rPr>
              <a:t>Emily Bailey </a:t>
            </a:r>
            <a:r>
              <a:rPr lang="en-US" sz="1000" b="1" i="1" dirty="0">
                <a:latin typeface="Calibri"/>
                <a:ea typeface="+mn-lt"/>
                <a:cs typeface="+mn-lt"/>
              </a:rPr>
              <a:t>(chair)</a:t>
            </a:r>
            <a:endParaRPr lang="en-US" sz="1000" dirty="0">
              <a:latin typeface="Calibri"/>
              <a:cs typeface="Calibri"/>
            </a:endParaRPr>
          </a:p>
          <a:p>
            <a:r>
              <a:rPr lang="en-US" sz="1000" dirty="0">
                <a:latin typeface="Calibri"/>
                <a:ea typeface="+mn-lt"/>
                <a:cs typeface="+mn-lt"/>
              </a:rPr>
              <a:t>Chief, Office of Behavioral Health, MassHealth</a:t>
            </a:r>
            <a:br>
              <a:rPr lang="en-US" sz="1000" dirty="0">
                <a:latin typeface="Calibri"/>
                <a:ea typeface="+mn-lt"/>
                <a:cs typeface="+mn-lt"/>
              </a:rPr>
            </a:br>
            <a:r>
              <a:rPr lang="en-US" sz="1000" dirty="0">
                <a:latin typeface="Calibri"/>
                <a:ea typeface="+mn-lt"/>
                <a:cs typeface="+mn-lt"/>
              </a:rPr>
              <a:t>Executive Office of Health and Human Services</a:t>
            </a:r>
          </a:p>
          <a:p>
            <a:r>
              <a:rPr lang="en-US" sz="1000" dirty="0">
                <a:latin typeface="Calibri"/>
                <a:ea typeface="+mn-lt"/>
                <a:cs typeface="+mn-lt"/>
              </a:rPr>
              <a:t>Designee of Acting Secretary Mary A. Beckman</a:t>
            </a:r>
          </a:p>
          <a:p>
            <a:endParaRPr lang="en-US" sz="1000" b="1" dirty="0">
              <a:latin typeface="Calibri"/>
              <a:ea typeface="+mn-lt"/>
              <a:cs typeface="+mn-lt"/>
            </a:endParaRPr>
          </a:p>
          <a:p>
            <a:r>
              <a:rPr lang="en-US" sz="1000" b="1" dirty="0">
                <a:latin typeface="Calibri"/>
                <a:ea typeface="+mn-lt"/>
                <a:cs typeface="+mn-lt"/>
              </a:rPr>
              <a:t>Rebecca Ames</a:t>
            </a:r>
          </a:p>
          <a:p>
            <a:r>
              <a:rPr lang="en-US" sz="1000" dirty="0">
                <a:latin typeface="Calibri"/>
                <a:cs typeface="Calibri"/>
              </a:rPr>
              <a:t>Senior Clinical Manager, Riverside Trauma Center, Riverside Community Care</a:t>
            </a:r>
          </a:p>
          <a:p>
            <a:endParaRPr lang="en-US" sz="1000" b="1" dirty="0">
              <a:latin typeface="Calibri"/>
              <a:ea typeface="+mn-lt"/>
              <a:cs typeface="+mn-lt"/>
            </a:endParaRPr>
          </a:p>
          <a:p>
            <a:r>
              <a:rPr lang="en-US" sz="1000" b="1" dirty="0">
                <a:latin typeface="Calibri"/>
                <a:ea typeface="+mn-lt"/>
                <a:cs typeface="+mn-lt"/>
              </a:rPr>
              <a:t>Booker Bush, MD</a:t>
            </a:r>
            <a:endParaRPr lang="en-US" sz="1000" dirty="0">
              <a:latin typeface="Calibri"/>
              <a:cs typeface="Calibri"/>
            </a:endParaRPr>
          </a:p>
          <a:p>
            <a:r>
              <a:rPr lang="en-US" sz="1000" dirty="0">
                <a:latin typeface="Calibri"/>
                <a:ea typeface="+mn-lt"/>
                <a:cs typeface="+mn-lt"/>
              </a:rPr>
              <a:t>Physician, Baystate Medical Center</a:t>
            </a:r>
          </a:p>
          <a:p>
            <a:endParaRPr lang="en-US" sz="1000" b="1" dirty="0">
              <a:latin typeface="Calibri"/>
              <a:ea typeface="+mn-lt"/>
              <a:cs typeface="+mn-lt"/>
            </a:endParaRPr>
          </a:p>
          <a:p>
            <a:r>
              <a:rPr lang="en-US" sz="1000" b="1" dirty="0">
                <a:latin typeface="Calibri"/>
                <a:ea typeface="+mn-lt"/>
                <a:cs typeface="+mn-lt"/>
              </a:rPr>
              <a:t>Chris Carleton</a:t>
            </a:r>
          </a:p>
          <a:p>
            <a:r>
              <a:rPr lang="en-US" sz="1000" dirty="0">
                <a:latin typeface="Calibri"/>
                <a:cs typeface="Calibri"/>
              </a:rPr>
              <a:t>Communications Supervisor, Northborough</a:t>
            </a:r>
            <a:br>
              <a:rPr lang="en-US" sz="1000" dirty="0">
                <a:latin typeface="Calibri"/>
                <a:cs typeface="Calibri"/>
              </a:rPr>
            </a:br>
            <a:r>
              <a:rPr lang="en-US" sz="1000" dirty="0">
                <a:latin typeface="Calibri"/>
                <a:cs typeface="Calibri"/>
              </a:rPr>
              <a:t>Police Department</a:t>
            </a:r>
          </a:p>
          <a:p>
            <a:endParaRPr lang="en-US" sz="1000" dirty="0">
              <a:latin typeface="Calibri"/>
              <a:cs typeface="Calibri"/>
            </a:endParaRPr>
          </a:p>
          <a:p>
            <a:r>
              <a:rPr lang="en-US" sz="1000" b="1" dirty="0">
                <a:latin typeface="Calibri"/>
                <a:ea typeface="+mn-lt"/>
                <a:cs typeface="+mn-lt"/>
              </a:rPr>
              <a:t>Kelly Casey, PhD</a:t>
            </a:r>
            <a:endParaRPr lang="en-US" sz="1000" dirty="0">
              <a:latin typeface="Calibri"/>
              <a:cs typeface="Calibri"/>
            </a:endParaRPr>
          </a:p>
          <a:p>
            <a:r>
              <a:rPr lang="en-US" sz="1000" dirty="0">
                <a:latin typeface="Calibri"/>
                <a:ea typeface="+mn-lt"/>
                <a:cs typeface="+mn-lt"/>
              </a:rPr>
              <a:t>Managing Director, Department of Forensic &amp; Clinical Services at William James College, Executive Director, Brenner Assessment and Consultation Center</a:t>
            </a:r>
          </a:p>
          <a:p>
            <a:endParaRPr lang="en-US" sz="1000" b="1" dirty="0">
              <a:latin typeface="Calibri"/>
              <a:ea typeface="+mn-lt"/>
              <a:cs typeface="+mn-lt"/>
            </a:endParaRPr>
          </a:p>
          <a:p>
            <a:r>
              <a:rPr lang="en-US" sz="1000" b="1" dirty="0">
                <a:latin typeface="Calibri"/>
                <a:ea typeface="+mn-lt"/>
                <a:cs typeface="+mn-lt"/>
              </a:rPr>
              <a:t>Courtney Chelo</a:t>
            </a:r>
            <a:endParaRPr lang="en-US" sz="1000" dirty="0">
              <a:latin typeface="Calibri"/>
              <a:cs typeface="Calibri"/>
            </a:endParaRPr>
          </a:p>
          <a:p>
            <a:r>
              <a:rPr lang="en-US" sz="1000" dirty="0">
                <a:latin typeface="Calibri"/>
                <a:ea typeface="+mn-lt"/>
                <a:cs typeface="+mn-lt"/>
              </a:rPr>
              <a:t>Assistant Director of Government Relations, MA Society for the Prevention of Cruelty to Children</a:t>
            </a:r>
          </a:p>
          <a:p>
            <a:endParaRPr lang="en-US" sz="1000" b="1" dirty="0">
              <a:latin typeface="Calibri"/>
              <a:ea typeface="+mn-lt"/>
              <a:cs typeface="+mn-lt"/>
            </a:endParaRPr>
          </a:p>
          <a:p>
            <a:r>
              <a:rPr lang="en-US" sz="1000" b="1" dirty="0">
                <a:latin typeface="Calibri"/>
                <a:ea typeface="+mn-lt"/>
                <a:cs typeface="+mn-lt"/>
              </a:rPr>
              <a:t>Kerry Collins</a:t>
            </a:r>
          </a:p>
          <a:p>
            <a:r>
              <a:rPr lang="en-US" sz="1000" dirty="0">
                <a:latin typeface="Calibri"/>
                <a:ea typeface="+mn-lt"/>
                <a:cs typeface="+mn-lt"/>
              </a:rPr>
              <a:t>Undersecretary for Forensic Sciences</a:t>
            </a:r>
          </a:p>
          <a:p>
            <a:r>
              <a:rPr lang="en-US" sz="1000" dirty="0">
                <a:latin typeface="Calibri"/>
                <a:ea typeface="+mn-lt"/>
                <a:cs typeface="+mn-lt"/>
              </a:rPr>
              <a:t>Executive Office of Public Safety and Security</a:t>
            </a:r>
          </a:p>
          <a:p>
            <a:endParaRPr lang="en-US" sz="1000" dirty="0">
              <a:latin typeface="Calibri"/>
              <a:cs typeface="Calibri"/>
            </a:endParaRPr>
          </a:p>
          <a:p>
            <a:r>
              <a:rPr lang="en-US" sz="1000" b="1" dirty="0">
                <a:latin typeface="Calibri"/>
                <a:ea typeface="+mn-lt"/>
                <a:cs typeface="+mn-lt"/>
              </a:rPr>
              <a:t>Kelley Cunningham</a:t>
            </a:r>
          </a:p>
          <a:p>
            <a:r>
              <a:rPr lang="en-US" sz="1000" dirty="0">
                <a:latin typeface="Calibri"/>
                <a:ea typeface="+mn-lt"/>
                <a:cs typeface="+mn-lt"/>
              </a:rPr>
              <a:t>Director of Division of Violence and Injury Prevention, Department of Public Health</a:t>
            </a:r>
          </a:p>
          <a:p>
            <a:r>
              <a:rPr lang="en-US" sz="1000" b="1" dirty="0">
                <a:latin typeface="Calibri"/>
                <a:ea typeface="+mn-lt"/>
                <a:cs typeface="+mn-lt"/>
              </a:rPr>
              <a:t>Brooke Doyle</a:t>
            </a:r>
            <a:endParaRPr lang="en-US" sz="1000" dirty="0">
              <a:latin typeface="Calibri"/>
              <a:ea typeface="+mn-lt"/>
              <a:cs typeface="+mn-lt"/>
            </a:endParaRPr>
          </a:p>
          <a:p>
            <a:r>
              <a:rPr lang="en-US" sz="1000" dirty="0">
                <a:latin typeface="Calibri"/>
                <a:ea typeface="+mn-lt"/>
                <a:cs typeface="+mn-lt"/>
              </a:rPr>
              <a:t>Commissioner, Department of Mental Health</a:t>
            </a:r>
            <a:endParaRPr lang="en-US" sz="1000" dirty="0">
              <a:latin typeface="Calibri"/>
              <a:cs typeface="Calibri"/>
            </a:endParaRPr>
          </a:p>
          <a:p>
            <a:endParaRPr lang="en-US" sz="1000" b="1" dirty="0">
              <a:latin typeface="Calibri"/>
              <a:ea typeface="+mn-lt"/>
              <a:cs typeface="+mn-lt"/>
            </a:endParaRPr>
          </a:p>
          <a:p>
            <a:r>
              <a:rPr lang="en-US" sz="1000" b="1" dirty="0">
                <a:latin typeface="Calibri"/>
                <a:ea typeface="+mn-lt"/>
                <a:cs typeface="+mn-lt"/>
              </a:rPr>
              <a:t>Eriq Gasse</a:t>
            </a:r>
          </a:p>
          <a:p>
            <a:r>
              <a:rPr lang="en-US" sz="1000" dirty="0">
                <a:latin typeface="Calibri"/>
                <a:cs typeface="Calibri"/>
              </a:rPr>
              <a:t>EMT, Cataldo Ambulance Service</a:t>
            </a:r>
          </a:p>
          <a:p>
            <a:r>
              <a:rPr lang="en-US" sz="1000" dirty="0">
                <a:latin typeface="Calibri"/>
                <a:cs typeface="Calibri"/>
              </a:rPr>
              <a:t> </a:t>
            </a:r>
          </a:p>
          <a:p>
            <a:r>
              <a:rPr lang="en-US" sz="1000" b="1" dirty="0">
                <a:latin typeface="Calibri"/>
                <a:ea typeface="+mn-lt"/>
                <a:cs typeface="+mn-lt"/>
              </a:rPr>
              <a:t>Rebecca Gewirtz</a:t>
            </a:r>
          </a:p>
          <a:p>
            <a:r>
              <a:rPr lang="en-US" sz="1000" dirty="0">
                <a:latin typeface="Calibri"/>
                <a:ea typeface="+mn-lt"/>
                <a:cs typeface="+mn-lt"/>
              </a:rPr>
              <a:t>Executive Director, MA &amp; RI Chapter of the National Association of Social Workers</a:t>
            </a:r>
          </a:p>
          <a:p>
            <a:endParaRPr lang="en-US" sz="1000" dirty="0">
              <a:latin typeface="Calibri"/>
              <a:cs typeface="Calibri"/>
            </a:endParaRPr>
          </a:p>
          <a:p>
            <a:r>
              <a:rPr lang="en-US" sz="1000" b="1" dirty="0">
                <a:latin typeface="Calibri"/>
                <a:ea typeface="+mn-lt"/>
                <a:cs typeface="+mn-lt"/>
              </a:rPr>
              <a:t>Gloria Gonzalez</a:t>
            </a:r>
            <a:endParaRPr lang="en-US" sz="1000" dirty="0">
              <a:latin typeface="Calibri"/>
              <a:cs typeface="Calibri"/>
            </a:endParaRPr>
          </a:p>
          <a:p>
            <a:r>
              <a:rPr lang="sv-SE" sz="1000" dirty="0">
                <a:latin typeface="Calibri"/>
                <a:ea typeface="+mn-lt"/>
                <a:cs typeface="+mn-lt"/>
              </a:rPr>
              <a:t>Samaritans Merrimack Valley</a:t>
            </a:r>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Sharon Hanson</a:t>
            </a:r>
          </a:p>
          <a:p>
            <a:r>
              <a:rPr lang="en-US" sz="1000" dirty="0">
                <a:latin typeface="Calibri"/>
                <a:ea typeface="+mn-lt"/>
                <a:cs typeface="+mn-lt"/>
              </a:rPr>
              <a:t>CEO and Vice President of Client Partnerships of MA Behavioral Health Partnership</a:t>
            </a:r>
          </a:p>
          <a:p>
            <a:endParaRPr lang="en-US" sz="1000" dirty="0">
              <a:latin typeface="Calibri"/>
              <a:cs typeface="Calibri"/>
            </a:endParaRPr>
          </a:p>
          <a:p>
            <a:r>
              <a:rPr lang="en-US" sz="1000" b="1" dirty="0">
                <a:latin typeface="Calibri"/>
                <a:ea typeface="+mn-lt"/>
                <a:cs typeface="+mn-lt"/>
              </a:rPr>
              <a:t>Debbie Helms</a:t>
            </a:r>
          </a:p>
          <a:p>
            <a:r>
              <a:rPr lang="en-US" sz="1000" dirty="0">
                <a:latin typeface="Calibri"/>
                <a:ea typeface="+mn-lt"/>
                <a:cs typeface="+mn-lt"/>
              </a:rPr>
              <a:t>Director, Samaritans Merrimack Valley</a:t>
            </a:r>
          </a:p>
          <a:p>
            <a:endParaRPr lang="en-US" sz="1000" dirty="0">
              <a:latin typeface="Calibri"/>
              <a:cs typeface="Calibri"/>
            </a:endParaRPr>
          </a:p>
          <a:p>
            <a:r>
              <a:rPr lang="en-US" sz="1000" b="1" dirty="0">
                <a:latin typeface="Calibri"/>
                <a:ea typeface="+mn-lt"/>
                <a:cs typeface="+mn-lt"/>
              </a:rPr>
              <a:t>Jennifer Honig</a:t>
            </a:r>
          </a:p>
          <a:p>
            <a:r>
              <a:rPr lang="en-US" sz="1000" dirty="0">
                <a:latin typeface="Calibri"/>
                <a:cs typeface="Calibri"/>
              </a:rPr>
              <a:t>Co-director for Public Policy and Government Relations, MA Association for Mental Health</a:t>
            </a:r>
          </a:p>
          <a:p>
            <a:endParaRPr lang="en-US" sz="1000" dirty="0">
              <a:latin typeface="Calibri"/>
              <a:cs typeface="Calibri"/>
            </a:endParaRPr>
          </a:p>
          <a:p>
            <a:r>
              <a:rPr lang="en-US" sz="1000" b="1" dirty="0">
                <a:latin typeface="Calibri"/>
                <a:ea typeface="+mn-lt"/>
                <a:cs typeface="+mn-lt"/>
              </a:rPr>
              <a:t>Pamela Hooks Sager</a:t>
            </a:r>
            <a:endParaRPr lang="en-US" sz="1000" dirty="0">
              <a:latin typeface="Calibri"/>
              <a:cs typeface="Calibri"/>
            </a:endParaRPr>
          </a:p>
          <a:p>
            <a:r>
              <a:rPr lang="en-US" sz="1000" dirty="0">
                <a:latin typeface="Calibri"/>
                <a:ea typeface="+mn-lt"/>
                <a:cs typeface="+mn-lt"/>
              </a:rPr>
              <a:t>Executive Director, Parent/Professional Advocacy League</a:t>
            </a:r>
          </a:p>
          <a:p>
            <a:endParaRPr lang="en-US" sz="1000" b="1" dirty="0">
              <a:latin typeface="Calibri"/>
              <a:ea typeface="+mn-lt"/>
              <a:cs typeface="+mn-lt"/>
            </a:endParaRPr>
          </a:p>
          <a:p>
            <a:r>
              <a:rPr lang="en-US" sz="1000" b="1" dirty="0">
                <a:latin typeface="Calibri"/>
                <a:ea typeface="+mn-lt"/>
                <a:cs typeface="+mn-lt"/>
              </a:rPr>
              <a:t>Charmain Jackman, PhD</a:t>
            </a:r>
          </a:p>
          <a:p>
            <a:r>
              <a:rPr lang="en-US" sz="1000" dirty="0">
                <a:latin typeface="Calibri"/>
                <a:cs typeface="Calibri"/>
              </a:rPr>
              <a:t>Founder, </a:t>
            </a:r>
            <a:r>
              <a:rPr lang="en-US" sz="1000" dirty="0" err="1">
                <a:latin typeface="Calibri"/>
                <a:cs typeface="Calibri"/>
              </a:rPr>
              <a:t>InnoPsych</a:t>
            </a:r>
            <a:r>
              <a:rPr lang="en-US" sz="1000" dirty="0">
                <a:latin typeface="Calibri"/>
                <a:cs typeface="Calibri"/>
              </a:rPr>
              <a:t>, Inc.</a:t>
            </a:r>
          </a:p>
          <a:p>
            <a:endParaRPr lang="en-US" sz="1000" dirty="0">
              <a:latin typeface="Calibri"/>
              <a:cs typeface="Calibri"/>
            </a:endParaRPr>
          </a:p>
          <a:p>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Abby Kim</a:t>
            </a:r>
          </a:p>
          <a:p>
            <a:r>
              <a:rPr lang="en-US" sz="1000" dirty="0">
                <a:latin typeface="Calibri"/>
                <a:ea typeface="+mn-lt"/>
                <a:cs typeface="+mn-lt"/>
              </a:rPr>
              <a:t>Senior Director of Public Policy, Association for Behavioral Healthcare</a:t>
            </a:r>
            <a:endParaRPr lang="en-US" sz="1000" dirty="0">
              <a:latin typeface="Calibri"/>
              <a:cs typeface="Calibri"/>
            </a:endParaRPr>
          </a:p>
          <a:p>
            <a:endParaRPr lang="en-US" sz="1000" b="1" dirty="0">
              <a:latin typeface="Calibri"/>
              <a:ea typeface="+mn-lt"/>
              <a:cs typeface="+mn-lt"/>
            </a:endParaRPr>
          </a:p>
          <a:p>
            <a:r>
              <a:rPr lang="en-US" sz="1000" b="1" dirty="0">
                <a:latin typeface="Calibri"/>
                <a:ea typeface="+mn-lt"/>
                <a:cs typeface="+mn-lt"/>
              </a:rPr>
              <a:t>Tamara Lundi</a:t>
            </a:r>
            <a:endParaRPr lang="en-US" sz="1000" dirty="0">
              <a:latin typeface="Calibri"/>
              <a:cs typeface="Calibri"/>
            </a:endParaRPr>
          </a:p>
          <a:p>
            <a:r>
              <a:rPr lang="en-US" sz="1000" dirty="0">
                <a:latin typeface="Calibri"/>
                <a:ea typeface="+mn-lt"/>
                <a:cs typeface="+mn-lt"/>
              </a:rPr>
              <a:t>President, Community Healthlink</a:t>
            </a:r>
          </a:p>
          <a:p>
            <a:r>
              <a:rPr lang="en-US" sz="1000" b="1" dirty="0">
                <a:latin typeface="Calibri"/>
                <a:ea typeface="+mn-lt"/>
                <a:cs typeface="+mn-lt"/>
              </a:rPr>
              <a:t> </a:t>
            </a:r>
          </a:p>
          <a:p>
            <a:r>
              <a:rPr lang="en-US" sz="1000" b="1" dirty="0">
                <a:latin typeface="Calibri"/>
                <a:ea typeface="+mn-lt"/>
                <a:cs typeface="+mn-lt"/>
              </a:rPr>
              <a:t>Kathy Marchi</a:t>
            </a:r>
            <a:endParaRPr lang="en-US" sz="1000" dirty="0">
              <a:latin typeface="Calibri"/>
              <a:cs typeface="Calibri"/>
            </a:endParaRPr>
          </a:p>
          <a:p>
            <a:r>
              <a:rPr lang="en-US" sz="1000" dirty="0">
                <a:latin typeface="Calibri"/>
                <a:ea typeface="+mn-lt"/>
                <a:cs typeface="+mn-lt"/>
              </a:rPr>
              <a:t>CEO and President, Samaritans, Inc.</a:t>
            </a:r>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Paul Mina</a:t>
            </a:r>
          </a:p>
          <a:p>
            <a:r>
              <a:rPr lang="en-US" sz="1000" dirty="0">
                <a:latin typeface="Calibri"/>
                <a:ea typeface="+mn-lt"/>
                <a:cs typeface="+mn-lt"/>
              </a:rPr>
              <a:t>President and CEO of United Way of Tri County &amp; United Way of Pioneer Valley, Executive Director of Mass 211</a:t>
            </a:r>
          </a:p>
          <a:p>
            <a:endParaRPr lang="en-US" sz="1000" dirty="0">
              <a:latin typeface="Calibri"/>
              <a:cs typeface="Calibri"/>
            </a:endParaRPr>
          </a:p>
          <a:p>
            <a:r>
              <a:rPr lang="en-US" sz="1000" b="1" dirty="0">
                <a:latin typeface="Calibri"/>
                <a:ea typeface="+mn-lt"/>
                <a:cs typeface="+mn-lt"/>
              </a:rPr>
              <a:t>Ivy Moody</a:t>
            </a:r>
          </a:p>
          <a:p>
            <a:r>
              <a:rPr lang="en-US" sz="1000" dirty="0">
                <a:latin typeface="Calibri"/>
                <a:cs typeface="Calibri"/>
              </a:rPr>
              <a:t>Staff Attorney, Mental Health Legal Advisors Committee</a:t>
            </a:r>
          </a:p>
          <a:p>
            <a:endParaRPr lang="en-US" sz="1000" dirty="0">
              <a:latin typeface="Calibri"/>
              <a:cs typeface="Calibri"/>
            </a:endParaRPr>
          </a:p>
          <a:p>
            <a:r>
              <a:rPr lang="en-US" sz="1000" b="1" dirty="0">
                <a:latin typeface="Calibri"/>
                <a:ea typeface="+mn-lt"/>
                <a:cs typeface="+mn-lt"/>
              </a:rPr>
              <a:t>Myisha Rodrigues</a:t>
            </a:r>
            <a:r>
              <a:rPr lang="en-US" sz="1000" b="1">
                <a:latin typeface="Calibri"/>
                <a:ea typeface="+mn-lt"/>
                <a:cs typeface="+mn-lt"/>
              </a:rPr>
              <a:t>, PhD, </a:t>
            </a:r>
            <a:r>
              <a:rPr lang="en-US" sz="1000" b="1" dirty="0">
                <a:latin typeface="Calibri"/>
                <a:ea typeface="+mn-lt"/>
                <a:cs typeface="+mn-lt"/>
              </a:rPr>
              <a:t>LMHC </a:t>
            </a:r>
            <a:endParaRPr lang="en-US" sz="1000" dirty="0">
              <a:latin typeface="Calibri"/>
              <a:cs typeface="Calibri"/>
            </a:endParaRPr>
          </a:p>
          <a:p>
            <a:r>
              <a:rPr lang="en-US" sz="1000" dirty="0">
                <a:latin typeface="Calibri"/>
                <a:ea typeface="+mn-lt"/>
                <a:cs typeface="+mn-lt"/>
              </a:rPr>
              <a:t>Executive Director, NAMI-MA</a:t>
            </a:r>
            <a:endParaRPr lang="en-US" sz="1000" b="1" dirty="0">
              <a:latin typeface="Calibri"/>
              <a:ea typeface="+mn-lt"/>
              <a:cs typeface="+mn-lt"/>
            </a:endParaRPr>
          </a:p>
          <a:p>
            <a:endParaRPr lang="en-US" sz="1000" b="1" dirty="0">
              <a:latin typeface="Calibri"/>
              <a:ea typeface="+mn-lt"/>
              <a:cs typeface="+mn-lt"/>
            </a:endParaRPr>
          </a:p>
          <a:p>
            <a:r>
              <a:rPr lang="en-US" sz="1000" b="1" dirty="0">
                <a:latin typeface="Calibri"/>
                <a:ea typeface="+mn-lt"/>
                <a:cs typeface="+mn-lt"/>
              </a:rPr>
              <a:t>Kevin Skinner</a:t>
            </a:r>
            <a:endParaRPr lang="en-US" sz="1000" dirty="0">
              <a:latin typeface="Calibri"/>
              <a:cs typeface="Calibri"/>
            </a:endParaRPr>
          </a:p>
          <a:p>
            <a:r>
              <a:rPr lang="sv-SE" sz="1000" dirty="0">
                <a:latin typeface="Calibri"/>
                <a:ea typeface="+mn-lt"/>
                <a:cs typeface="+mn-lt"/>
              </a:rPr>
              <a:t>Samaritans Merrimack Valley</a:t>
            </a:r>
          </a:p>
          <a:p>
            <a:endParaRPr lang="en-US" sz="1000" b="1" dirty="0">
              <a:latin typeface="Calibri"/>
              <a:ea typeface="+mn-lt"/>
              <a:cs typeface="+mn-lt"/>
            </a:endParaRPr>
          </a:p>
          <a:p>
            <a:r>
              <a:rPr lang="en-US" sz="1000" b="1" dirty="0">
                <a:latin typeface="Calibri"/>
                <a:ea typeface="+mn-lt"/>
                <a:cs typeface="+mn-lt"/>
              </a:rPr>
              <a:t>Ashley Sproul</a:t>
            </a:r>
          </a:p>
          <a:p>
            <a:r>
              <a:rPr lang="en-US" sz="1000" dirty="0">
                <a:latin typeface="Calibri"/>
                <a:cs typeface="Calibri"/>
              </a:rPr>
              <a:t>Peer Specialist, Kiva Centers</a:t>
            </a:r>
          </a:p>
          <a:p>
            <a:endParaRPr lang="en-US" sz="1000" b="1" dirty="0">
              <a:latin typeface="Calibri"/>
              <a:cs typeface="Calibri"/>
            </a:endParaRPr>
          </a:p>
          <a:p>
            <a:r>
              <a:rPr lang="en-US" sz="1000" b="1" dirty="0">
                <a:latin typeface="Calibri"/>
                <a:ea typeface="+mn-lt"/>
                <a:cs typeface="+mn-lt"/>
              </a:rPr>
              <a:t>Monna Wallace</a:t>
            </a:r>
          </a:p>
          <a:p>
            <a:r>
              <a:rPr lang="en-US" sz="1000" dirty="0">
                <a:latin typeface="Calibri"/>
                <a:ea typeface="+mn-lt"/>
                <a:cs typeface="+mn-lt"/>
              </a:rPr>
              <a:t>Program Director, State 911 Department</a:t>
            </a:r>
          </a:p>
          <a:p>
            <a:endParaRPr lang="en-US" sz="1000" dirty="0">
              <a:latin typeface="Calibri"/>
              <a:cs typeface="Calibri"/>
            </a:endParaRPr>
          </a:p>
          <a:p>
            <a:endParaRPr lang="en-US" sz="1000" b="1" dirty="0">
              <a:latin typeface="Calibri" panose="020F0502020204030204" pitchFamily="34" charset="0"/>
              <a:cs typeface="Calibri"/>
            </a:endParaRPr>
          </a:p>
        </p:txBody>
      </p:sp>
      <p:sp>
        <p:nvSpPr>
          <p:cNvPr id="3" name="Title 2"/>
          <p:cNvSpPr>
            <a:spLocks noGrp="1"/>
          </p:cNvSpPr>
          <p:nvPr>
            <p:ph type="title"/>
          </p:nvPr>
        </p:nvSpPr>
        <p:spPr/>
        <p:txBody>
          <a:bodyPr anchor="ctr" anchorCtr="0"/>
          <a:lstStyle/>
          <a:p>
            <a:r>
              <a:rPr lang="en-US" dirty="0"/>
              <a:t>Commission Members</a:t>
            </a:r>
          </a:p>
        </p:txBody>
      </p:sp>
    </p:spTree>
    <p:extLst>
      <p:ext uri="{BB962C8B-B14F-4D97-AF65-F5344CB8AC3E}">
        <p14:creationId xmlns:p14="http://schemas.microsoft.com/office/powerpoint/2010/main" val="389890103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424562"/>
          </a:xfrm>
          <a:prstGeom prst="rect">
            <a:avLst/>
          </a:prstGeom>
        </p:spPr>
        <p:txBody>
          <a:bodyPr wrap="square" rtlCol="0">
            <a:spAutoFit/>
          </a:bodyPr>
          <a:lstStyle/>
          <a:p>
            <a:r>
              <a:rPr lang="en-US" sz="1050" b="1" u="sng" dirty="0">
                <a:latin typeface="Calibri" panose="020F0502020204030204" pitchFamily="34" charset="0"/>
              </a:rPr>
              <a:t>Legal Authority:</a:t>
            </a:r>
            <a:r>
              <a:rPr lang="en-US" sz="1050" b="1" dirty="0">
                <a:latin typeface="Calibri" panose="020F0502020204030204" pitchFamily="34" charset="0"/>
              </a:rPr>
              <a:t> </a:t>
            </a:r>
            <a:r>
              <a:rPr lang="en-US" sz="1050" dirty="0">
                <a:latin typeface="Calibri" panose="020F0502020204030204" pitchFamily="34" charset="0"/>
              </a:rPr>
              <a:t>Chapter 177 of the Acts of 2022 (</a:t>
            </a:r>
            <a:r>
              <a:rPr lang="en-US" sz="1050" b="1" u="sng" dirty="0">
                <a:latin typeface="Calibri" panose="020F0502020204030204" pitchFamily="34" charset="0"/>
              </a:rPr>
              <a:t>Full text:</a:t>
            </a:r>
            <a:r>
              <a:rPr lang="en-US" sz="1050" b="1" dirty="0">
                <a:latin typeface="Calibri" panose="020F0502020204030204" pitchFamily="34" charset="0"/>
              </a:rPr>
              <a:t> </a:t>
            </a:r>
            <a:r>
              <a:rPr lang="en-US" sz="1050" b="1" dirty="0">
                <a:solidFill>
                  <a:srgbClr val="0070C0"/>
                </a:solidFill>
                <a:latin typeface="Calibri" panose="020F0502020204030204" pitchFamily="34" charset="0"/>
                <a:hlinkClick r:id="rId3">
                  <a:extLst>
                    <a:ext uri="{A12FA001-AC4F-418D-AE19-62706E023703}">
                      <ahyp:hlinkClr xmlns:ahyp="http://schemas.microsoft.com/office/drawing/2018/hyperlinkcolor" val="tx"/>
                    </a:ext>
                  </a:extLst>
                </a:hlinkClick>
              </a:rPr>
              <a:t>https://malegislature.gov/Laws/SessionLaws/Acts/2022/Chapter177</a:t>
            </a:r>
            <a:r>
              <a:rPr lang="en-US" sz="1050" b="1" dirty="0">
                <a:latin typeface="Calibri" panose="020F0502020204030204" pitchFamily="34" charset="0"/>
              </a:rPr>
              <a:t>)</a:t>
            </a:r>
          </a:p>
          <a:p>
            <a:pPr lvl="0"/>
            <a:endParaRPr lang="en-US" sz="1050" b="1" dirty="0">
              <a:latin typeface="Calibri" panose="020F0502020204030204" pitchFamily="34" charset="0"/>
            </a:endParaRPr>
          </a:p>
          <a:p>
            <a:pPr lvl="0"/>
            <a:r>
              <a:rPr lang="en-US" sz="1050" b="1" u="sng" dirty="0">
                <a:latin typeface="Calibri" panose="020F0502020204030204" pitchFamily="34" charset="0"/>
              </a:rPr>
              <a:t>Summary:</a:t>
            </a:r>
          </a:p>
          <a:p>
            <a:pPr lvl="0"/>
            <a:endParaRPr lang="en-US" sz="1050" dirty="0">
              <a:latin typeface="Calibri" panose="020F0502020204030204" pitchFamily="34" charset="0"/>
            </a:endParaRPr>
          </a:p>
          <a:p>
            <a:pPr lvl="0"/>
            <a:r>
              <a:rPr lang="en-US" sz="1050" dirty="0">
                <a:latin typeface="Calibri" panose="020F0502020204030204" pitchFamily="34" charset="0"/>
              </a:rPr>
              <a:t>(1)  There shall be a state 988 commission within the executive office of health and human services to provide ongoing strategic oversight and guidance in all matters regarding 988 service in the commonwealth.</a:t>
            </a:r>
          </a:p>
          <a:p>
            <a:pPr lvl="0"/>
            <a:endParaRPr lang="en-US" sz="1050" dirty="0">
              <a:latin typeface="Calibri" panose="020F0502020204030204" pitchFamily="34" charset="0"/>
            </a:endParaRPr>
          </a:p>
          <a:p>
            <a:pPr lvl="0"/>
            <a:r>
              <a:rPr lang="en-US" sz="1050" dirty="0">
                <a:latin typeface="Calibri" panose="020F0502020204030204" pitchFamily="34" charset="0"/>
              </a:rPr>
              <a:t>(2)  The commission shall review national guidelines and best practices and make recommendations for implementation of a statewide 988 suicide prevention and behavioral health crisis system, including any legislative or regulatory changes that may be necessary for 988 implementation and recommendations for funding that may include the establishment of user fees. The commission shall also advise on promoting the 988 number including, but not limited to, recommendations for including information about calling 988 on student identification cards and on signage in locations where there have been known suicide attempts.</a:t>
            </a:r>
          </a:p>
          <a:p>
            <a:pPr lvl="0"/>
            <a:endParaRPr lang="en-US" sz="1050" dirty="0">
              <a:latin typeface="Calibri" panose="020F0502020204030204" pitchFamily="34" charset="0"/>
            </a:endParaRPr>
          </a:p>
          <a:p>
            <a:pPr lvl="0"/>
            <a:r>
              <a:rPr lang="en-US" sz="1050" dirty="0">
                <a:latin typeface="Calibri" panose="020F0502020204030204" pitchFamily="34" charset="0"/>
              </a:rPr>
              <a:t>(3)  The commission shall consist of: the secretary of health and human services or the secretary’s designee, who shall serve as chair; the secretary of public safety and security or the secretary’s designee; the commissioner of mental health or the commissioner’s designee; the commissioner of public health or the commissioner’s designee; the executive director of the Massachusetts Behavioral Health Partnership or the executive director’s designee; the executive director of the state 911 department or the executive director’s designee; the executive director of Mass 2-1-1 or the executive director’s designee; a representative designated by the Massachusetts Chapter of the National Association of Social Workers, Inc.; a 911 dispatcher designated by the Massachusetts Chiefs of Police Association Incorporated; an emergency medical technician or first responder nominated by the Massachusetts Ambulance Association, Incorporated; and the following members to be appointed by the chair: 1 representative from an emergency service provider, nominated by the Association for Behavioral Healthcare, Inc.; 1 representative from the Association for Behavioral Healthcare, Inc.; 1 representative from a suicide prevention hotline in the commonwealth, nominated by the Samaritans, Inc.; 1 representative from the Riverside Community Care, Inc. </a:t>
            </a:r>
            <a:r>
              <a:rPr lang="en-US" sz="1050" dirty="0" err="1">
                <a:latin typeface="Calibri" panose="020F0502020204030204" pitchFamily="34" charset="0"/>
              </a:rPr>
              <a:t>MassSupport</a:t>
            </a:r>
            <a:r>
              <a:rPr lang="en-US" sz="1050" dirty="0">
                <a:latin typeface="Calibri" panose="020F0502020204030204" pitchFamily="34" charset="0"/>
              </a:rPr>
              <a:t> program; 1 representative from the Massachusetts Coalition for Suicide Prevention; 1 representative from the Children’s Mental Health Campaign; 1 representative from the INTERFACE Referral Service at William James College, Inc.; 1 representative from the National Alliance on Mental Illness of Massachusetts, Inc.; 1 representative from the Parent/Professional Advocacy League, Inc.; 1 representative from the Massachusetts Association for Mental Health, Inc.; 1 representative from the Boston branch of the National Association for the Advancement of Colored People; 1 representative from the American Civil Liberties Union of Massachusetts, Inc.; 1 representative from the mental health legal advisors committee; and 3 persons who are or have been consumers of mental health or substance use disorder supports or services. Every reasonable effort shall be made to ensure representation from all geographic areas of the commonwealth.</a:t>
            </a:r>
          </a:p>
          <a:p>
            <a:pPr lvl="0"/>
            <a:endParaRPr lang="en-US" sz="1050" dirty="0">
              <a:latin typeface="Calibri" panose="020F0502020204030204" pitchFamily="34" charset="0"/>
            </a:endParaRPr>
          </a:p>
          <a:p>
            <a:pPr lvl="0"/>
            <a:r>
              <a:rPr lang="en-US" sz="1050" dirty="0">
                <a:latin typeface="Calibri" panose="020F0502020204030204" pitchFamily="34" charset="0"/>
              </a:rPr>
              <a:t>(4)  Annually, not later than March 1, the commission shall submit its findings and recommendations to the clerks of the senate and house of representatives, the joint committee on mental health, substance use and recovery and the joint committee on health care financing.</a:t>
            </a:r>
          </a:p>
        </p:txBody>
      </p:sp>
      <p:sp>
        <p:nvSpPr>
          <p:cNvPr id="3" name="Title 2"/>
          <p:cNvSpPr>
            <a:spLocks noGrp="1"/>
          </p:cNvSpPr>
          <p:nvPr>
            <p:ph type="title"/>
          </p:nvPr>
        </p:nvSpPr>
        <p:spPr/>
        <p:txBody>
          <a:bodyPr anchor="ctr" anchorCtr="0"/>
          <a:lstStyle/>
          <a:p>
            <a:r>
              <a:rPr lang="en-US" dirty="0"/>
              <a:t>Commission’s Charge</a:t>
            </a:r>
          </a:p>
        </p:txBody>
      </p:sp>
    </p:spTree>
    <p:extLst>
      <p:ext uri="{BB962C8B-B14F-4D97-AF65-F5344CB8AC3E}">
        <p14:creationId xmlns:p14="http://schemas.microsoft.com/office/powerpoint/2010/main" val="315701316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8305800" cy="4154984"/>
          </a:xfrm>
          <a:prstGeom prst="rect">
            <a:avLst/>
          </a:prstGeom>
        </p:spPr>
        <p:txBody>
          <a:bodyPr wrap="square" lIns="91440" tIns="45720" rIns="91440" bIns="45720" rtlCol="0" anchor="t">
            <a:spAutoFit/>
          </a:bodyPr>
          <a:lstStyle/>
          <a:p>
            <a:r>
              <a:rPr lang="en-US" sz="2200" b="1" u="sng" dirty="0">
                <a:solidFill>
                  <a:schemeClr val="dk1"/>
                </a:solidFill>
                <a:latin typeface="Calibri" panose="020F0502020204030204" pitchFamily="34" charset="0"/>
              </a:rPr>
              <a:t>Webpage</a:t>
            </a:r>
          </a:p>
          <a:p>
            <a:r>
              <a:rPr lang="en-US" sz="2200" dirty="0">
                <a:solidFill>
                  <a:schemeClr val="dk1"/>
                </a:solidFill>
                <a:latin typeface="Calibri" panose="020F0502020204030204" pitchFamily="34" charset="0"/>
              </a:rPr>
              <a:t>Approved minutes and presentations from Commission meetings will be posted on the Commission’s Mass.gov webpage:</a:t>
            </a:r>
          </a:p>
          <a:p>
            <a:endParaRPr lang="en-US" sz="2200" dirty="0">
              <a:solidFill>
                <a:schemeClr val="dk1"/>
              </a:solidFill>
              <a:latin typeface="Calibri" panose="020F0502020204030204" pitchFamily="34" charset="0"/>
            </a:endParaRPr>
          </a:p>
          <a:p>
            <a:r>
              <a:rPr lang="en-US" sz="2200" dirty="0">
                <a:solidFill>
                  <a:srgbClr val="0070C0"/>
                </a:solidFill>
                <a:latin typeface="Calibri" panose="020F0502020204030204" pitchFamily="34" charset="0"/>
                <a:hlinkClick r:id="rId2">
                  <a:extLst>
                    <a:ext uri="{A12FA001-AC4F-418D-AE19-62706E023703}">
                      <ahyp:hlinkClr xmlns:ahyp="http://schemas.microsoft.com/office/drawing/2018/hyperlinkcolor" val="tx"/>
                    </a:ext>
                  </a:extLst>
                </a:hlinkClick>
              </a:rPr>
              <a:t>https://www.mass.gov/988-commission</a:t>
            </a:r>
            <a:endParaRPr lang="en-US" sz="2200" dirty="0">
              <a:solidFill>
                <a:srgbClr val="0070C0"/>
              </a:solidFill>
              <a:latin typeface="Calibri" panose="020F0502020204030204" pitchFamily="34" charset="0"/>
            </a:endParaRPr>
          </a:p>
          <a:p>
            <a:endParaRPr lang="en-US" sz="2200" dirty="0">
              <a:solidFill>
                <a:srgbClr val="0070C0"/>
              </a:solidFill>
              <a:latin typeface="Calibri" panose="020F0502020204030204" pitchFamily="34" charset="0"/>
            </a:endParaRPr>
          </a:p>
          <a:p>
            <a:r>
              <a:rPr lang="en-US" sz="2200" b="1" u="sng" dirty="0">
                <a:solidFill>
                  <a:schemeClr val="dk1"/>
                </a:solidFill>
                <a:latin typeface="Calibri" panose="020F0502020204030204" pitchFamily="34" charset="0"/>
              </a:rPr>
              <a:t>Mailbox</a:t>
            </a:r>
          </a:p>
          <a:p>
            <a:r>
              <a:rPr lang="en-US" sz="2200" dirty="0">
                <a:solidFill>
                  <a:schemeClr val="dk1"/>
                </a:solidFill>
                <a:latin typeface="Calibri"/>
                <a:cs typeface="Calibri"/>
              </a:rPr>
              <a:t>General comments and questions may be submitted to the Commission’s mailbox (below) or by clicking on the </a:t>
            </a:r>
            <a:r>
              <a:rPr lang="en-US" sz="2200" i="1" dirty="0">
                <a:solidFill>
                  <a:schemeClr val="dk1"/>
                </a:solidFill>
                <a:latin typeface="Calibri"/>
                <a:cs typeface="Calibri"/>
              </a:rPr>
              <a:t>Contact Us</a:t>
            </a:r>
            <a:r>
              <a:rPr lang="en-US" sz="2200" dirty="0">
                <a:solidFill>
                  <a:schemeClr val="dk1"/>
                </a:solidFill>
                <a:latin typeface="Calibri"/>
                <a:cs typeface="Calibri"/>
              </a:rPr>
              <a:t> link on the Mass.gov webpage.</a:t>
            </a:r>
          </a:p>
          <a:p>
            <a:endParaRPr lang="en-US" sz="2200" dirty="0">
              <a:solidFill>
                <a:schemeClr val="dk1"/>
              </a:solidFill>
              <a:latin typeface="Calibri" panose="020F0502020204030204" pitchFamily="34" charset="0"/>
            </a:endParaRPr>
          </a:p>
          <a:p>
            <a:r>
              <a:rPr lang="en-US" sz="2200" dirty="0">
                <a:solidFill>
                  <a:srgbClr val="0070C0"/>
                </a:solidFill>
                <a:latin typeface="Calibri" panose="020F0502020204030204" pitchFamily="34" charset="0"/>
                <a:hlinkClick r:id="rId3">
                  <a:extLst>
                    <a:ext uri="{A12FA001-AC4F-418D-AE19-62706E023703}">
                      <ahyp:hlinkClr xmlns:ahyp="http://schemas.microsoft.com/office/drawing/2018/hyperlinkcolor" val="tx"/>
                    </a:ext>
                  </a:extLst>
                </a:hlinkClick>
              </a:rPr>
              <a:t>988commission@mass.gov</a:t>
            </a:r>
            <a:endParaRPr lang="en-US" sz="2200" dirty="0">
              <a:solidFill>
                <a:srgbClr val="0070C0"/>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Commission Webpage and Mailbox</a:t>
            </a:r>
          </a:p>
        </p:txBody>
      </p:sp>
    </p:spTree>
    <p:extLst>
      <p:ext uri="{BB962C8B-B14F-4D97-AF65-F5344CB8AC3E}">
        <p14:creationId xmlns:p14="http://schemas.microsoft.com/office/powerpoint/2010/main" val="412512434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321004"/>
            <a:ext cx="8305800" cy="1107996"/>
          </a:xfrm>
          <a:prstGeom prst="rect">
            <a:avLst/>
          </a:prstGeom>
        </p:spPr>
        <p:txBody>
          <a:bodyPr wrap="square" rtlCol="0">
            <a:spAutoFit/>
          </a:bodyPr>
          <a:lstStyle/>
          <a:p>
            <a:r>
              <a:rPr lang="en-US" sz="2200" i="1" dirty="0">
                <a:solidFill>
                  <a:schemeClr val="dk1"/>
                </a:solidFill>
                <a:latin typeface="Calibri" panose="020F0502020204030204" pitchFamily="34" charset="0"/>
              </a:rPr>
              <a:t>Additional meetings to be scheduled in the coming weeks</a:t>
            </a:r>
          </a:p>
          <a:p>
            <a:endParaRPr lang="en-US" sz="2200" dirty="0">
              <a:solidFill>
                <a:schemeClr val="dk1"/>
              </a:solidFill>
              <a:latin typeface="Calibri" panose="020F0502020204030204" pitchFamily="34" charset="0"/>
            </a:endParaRPr>
          </a:p>
          <a:p>
            <a:endParaRPr lang="en-US" sz="2200" dirty="0">
              <a:solidFill>
                <a:schemeClr val="dk1"/>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Next Steps</a:t>
            </a:r>
          </a:p>
        </p:txBody>
      </p:sp>
    </p:spTree>
    <p:extLst>
      <p:ext uri="{BB962C8B-B14F-4D97-AF65-F5344CB8AC3E}">
        <p14:creationId xmlns:p14="http://schemas.microsoft.com/office/powerpoint/2010/main" val="75923656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3EC507CF3D814C891D1408D57845A8" ma:contentTypeVersion="14" ma:contentTypeDescription="Create a new document." ma:contentTypeScope="" ma:versionID="55df0abea15101e72cea0b3158a46f90">
  <xsd:schema xmlns:xsd="http://www.w3.org/2001/XMLSchema" xmlns:xs="http://www.w3.org/2001/XMLSchema" xmlns:p="http://schemas.microsoft.com/office/2006/metadata/properties" xmlns:ns2="e1196768-4157-4d80-b3c6-79cf9493a5fe" xmlns:ns3="5f8eec94-f1e8-4333-9199-0fcb2e707b9d" targetNamespace="http://schemas.microsoft.com/office/2006/metadata/properties" ma:root="true" ma:fieldsID="f8402dcdfca84f6e2a059384847ffb09" ns2:_="" ns3:_="">
    <xsd:import namespace="e1196768-4157-4d80-b3c6-79cf9493a5fe"/>
    <xsd:import namespace="5f8eec94-f1e8-4333-9199-0fcb2e707b9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196768-4157-4d80-b3c6-79cf9493a5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f8eec94-f1e8-4333-9199-0fcb2e707b9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033965b-dcc6-4f7a-862c-ab8aa33e72ed}" ma:internalName="TaxCatchAll" ma:showField="CatchAllData" ma:web="5f8eec94-f1e8-4333-9199-0fcb2e707b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196768-4157-4d80-b3c6-79cf9493a5fe">
      <Terms xmlns="http://schemas.microsoft.com/office/infopath/2007/PartnerControls"/>
    </lcf76f155ced4ddcb4097134ff3c332f>
    <TaxCatchAll xmlns="5f8eec94-f1e8-4333-9199-0fcb2e707b9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B302D8-5E27-4D28-8CEB-EBEF5D58D2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196768-4157-4d80-b3c6-79cf9493a5fe"/>
    <ds:schemaRef ds:uri="5f8eec94-f1e8-4333-9199-0fcb2e707b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927961-6221-4E56-B700-2DB677A4FD9F}">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e1196768-4157-4d80-b3c6-79cf9493a5fe"/>
    <ds:schemaRef ds:uri="http://purl.org/dc/terms/"/>
    <ds:schemaRef ds:uri="http://schemas.openxmlformats.org/package/2006/metadata/core-properties"/>
    <ds:schemaRef ds:uri="5f8eec94-f1e8-4333-9199-0fcb2e707b9d"/>
    <ds:schemaRef ds:uri="http://www.w3.org/XML/1998/namespace"/>
  </ds:schemaRefs>
</ds:datastoreItem>
</file>

<file path=customXml/itemProps3.xml><?xml version="1.0" encoding="utf-8"?>
<ds:datastoreItem xmlns:ds="http://schemas.openxmlformats.org/officeDocument/2006/customXml" ds:itemID="{98D1BA9A-3E44-4ADB-89E2-4288824F08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8070</TotalTime>
  <Words>1064</Words>
  <Application>Microsoft Office PowerPoint</Application>
  <PresentationFormat>On-screen Show (4:3)</PresentationFormat>
  <Paragraphs>136</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1_Blue Presentation Template - MA HHS - small logos</vt:lpstr>
      <vt:lpstr>PowerPoint Presentation</vt:lpstr>
      <vt:lpstr>Agenda</vt:lpstr>
      <vt:lpstr>Open Meeting Law and Conflict of Interest</vt:lpstr>
      <vt:lpstr>Commission Members</vt:lpstr>
      <vt:lpstr>Commission’s Charge</vt:lpstr>
      <vt:lpstr>Commission Webpage and Mailbox</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748</cp:revision>
  <cp:lastPrinted>2021-10-26T16:43:30Z</cp:lastPrinted>
  <dcterms:created xsi:type="dcterms:W3CDTF">2014-04-27T20:43:35Z</dcterms:created>
  <dcterms:modified xsi:type="dcterms:W3CDTF">2023-02-27T15:54:32Z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0x010100023EC507CF3D814C891D1408D57845A8</vt:lpwstr>
  </property>
  <property fmtid="{D5CDD505-2E9C-101B-9397-08002B2CF9AE}" pid="3" name="MediaServiceImageTags">
    <vt:lpwstr/>
  </property>
</Properties>
</file>