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0058400" cy="7772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225" userDrawn="1">
          <p15:clr>
            <a:srgbClr val="A4A3A4"/>
          </p15:clr>
        </p15:guide>
        <p15:guide id="2" pos="279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735" autoAdjust="0"/>
  </p:normalViewPr>
  <p:slideViewPr>
    <p:cSldViewPr>
      <p:cViewPr varScale="1">
        <p:scale>
          <a:sx n="52" d="100"/>
          <a:sy n="52" d="100"/>
        </p:scale>
        <p:origin x="792" y="44"/>
      </p:cViewPr>
      <p:guideLst>
        <p:guide orient="horz" pos="2225"/>
        <p:guide pos="279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elez, Brenda-Liz (DPH)" userId="1c98c32b-39d2-44e1-847e-91e6808e57fe" providerId="ADAL" clId="{0ABF4F90-D4E9-431D-8E15-6E06E5A24908}"/>
    <pc:docChg chg="undo custSel modSld">
      <pc:chgData name="Velez, Brenda-Liz (DPH)" userId="1c98c32b-39d2-44e1-847e-91e6808e57fe" providerId="ADAL" clId="{0ABF4F90-D4E9-431D-8E15-6E06E5A24908}" dt="2024-12-04T21:16:37.573" v="417"/>
      <pc:docMkLst>
        <pc:docMk/>
      </pc:docMkLst>
      <pc:sldChg chg="modSp mod modNotesTx">
        <pc:chgData name="Velez, Brenda-Liz (DPH)" userId="1c98c32b-39d2-44e1-847e-91e6808e57fe" providerId="ADAL" clId="{0ABF4F90-D4E9-431D-8E15-6E06E5A24908}" dt="2024-12-04T21:16:37.573" v="417"/>
        <pc:sldMkLst>
          <pc:docMk/>
          <pc:sldMk cId="0" sldId="261"/>
        </pc:sldMkLst>
        <pc:spChg chg="mod">
          <ac:chgData name="Velez, Brenda-Liz (DPH)" userId="1c98c32b-39d2-44e1-847e-91e6808e57fe" providerId="ADAL" clId="{0ABF4F90-D4E9-431D-8E15-6E06E5A24908}" dt="2024-12-04T21:16:36.153" v="415" actId="1076"/>
          <ac:spMkLst>
            <pc:docMk/>
            <pc:sldMk cId="0" sldId="261"/>
            <ac:spMk id="6" creationId="{00000000-0000-0000-0000-000000000000}"/>
          </ac:spMkLst>
        </pc:spChg>
        <pc:spChg chg="mod">
          <ac:chgData name="Velez, Brenda-Liz (DPH)" userId="1c98c32b-39d2-44e1-847e-91e6808e57fe" providerId="ADAL" clId="{0ABF4F90-D4E9-431D-8E15-6E06E5A24908}" dt="2024-12-04T21:05:41.819" v="394" actId="962"/>
          <ac:spMkLst>
            <pc:docMk/>
            <pc:sldMk cId="0" sldId="261"/>
            <ac:spMk id="7" creationId="{00000000-0000-0000-0000-000000000000}"/>
          </ac:spMkLst>
        </pc:spChg>
        <pc:spChg chg="mod">
          <ac:chgData name="Velez, Brenda-Liz (DPH)" userId="1c98c32b-39d2-44e1-847e-91e6808e57fe" providerId="ADAL" clId="{0ABF4F90-D4E9-431D-8E15-6E06E5A24908}" dt="2024-12-04T21:16:36.844" v="416" actId="962"/>
          <ac:spMkLst>
            <pc:docMk/>
            <pc:sldMk cId="0" sldId="261"/>
            <ac:spMk id="16" creationId="{00000000-0000-0000-0000-000000000000}"/>
          </ac:spMkLst>
        </pc:spChg>
        <pc:spChg chg="mod">
          <ac:chgData name="Velez, Brenda-Liz (DPH)" userId="1c98c32b-39d2-44e1-847e-91e6808e57fe" providerId="ADAL" clId="{0ABF4F90-D4E9-431D-8E15-6E06E5A24908}" dt="2024-12-04T21:01:13.206" v="391" actId="962"/>
          <ac:spMkLst>
            <pc:docMk/>
            <pc:sldMk cId="0" sldId="261"/>
            <ac:spMk id="21" creationId="{00000000-0000-0000-0000-000000000000}"/>
          </ac:spMkLst>
        </pc:spChg>
        <pc:spChg chg="mod">
          <ac:chgData name="Velez, Brenda-Liz (DPH)" userId="1c98c32b-39d2-44e1-847e-91e6808e57fe" providerId="ADAL" clId="{0ABF4F90-D4E9-431D-8E15-6E06E5A24908}" dt="2024-12-04T21:01:13.206" v="391" actId="962"/>
          <ac:spMkLst>
            <pc:docMk/>
            <pc:sldMk cId="0" sldId="261"/>
            <ac:spMk id="25" creationId="{00000000-0000-0000-0000-000000000000}"/>
          </ac:spMkLst>
        </pc:spChg>
        <pc:spChg chg="mod">
          <ac:chgData name="Velez, Brenda-Liz (DPH)" userId="1c98c32b-39d2-44e1-847e-91e6808e57fe" providerId="ADAL" clId="{0ABF4F90-D4E9-431D-8E15-6E06E5A24908}" dt="2024-12-04T21:01:13.206" v="391" actId="962"/>
          <ac:spMkLst>
            <pc:docMk/>
            <pc:sldMk cId="0" sldId="261"/>
            <ac:spMk id="30" creationId="{00000000-0000-0000-0000-000000000000}"/>
          </ac:spMkLst>
        </pc:spChg>
        <pc:spChg chg="mod">
          <ac:chgData name="Velez, Brenda-Liz (DPH)" userId="1c98c32b-39d2-44e1-847e-91e6808e57fe" providerId="ADAL" clId="{0ABF4F90-D4E9-431D-8E15-6E06E5A24908}" dt="2024-12-04T21:01:13.206" v="391" actId="962"/>
          <ac:spMkLst>
            <pc:docMk/>
            <pc:sldMk cId="0" sldId="261"/>
            <ac:spMk id="31" creationId="{00000000-0000-0000-0000-000000000000}"/>
          </ac:spMkLst>
        </pc:spChg>
        <pc:spChg chg="mod">
          <ac:chgData name="Velez, Brenda-Liz (DPH)" userId="1c98c32b-39d2-44e1-847e-91e6808e57fe" providerId="ADAL" clId="{0ABF4F90-D4E9-431D-8E15-6E06E5A24908}" dt="2024-12-04T21:01:13.206" v="391" actId="962"/>
          <ac:spMkLst>
            <pc:docMk/>
            <pc:sldMk cId="0" sldId="261"/>
            <ac:spMk id="32" creationId="{00000000-0000-0000-0000-000000000000}"/>
          </ac:spMkLst>
        </pc:spChg>
        <pc:spChg chg="mod">
          <ac:chgData name="Velez, Brenda-Liz (DPH)" userId="1c98c32b-39d2-44e1-847e-91e6808e57fe" providerId="ADAL" clId="{0ABF4F90-D4E9-431D-8E15-6E06E5A24908}" dt="2024-12-04T21:01:13.206" v="391" actId="962"/>
          <ac:spMkLst>
            <pc:docMk/>
            <pc:sldMk cId="0" sldId="261"/>
            <ac:spMk id="33" creationId="{00000000-0000-0000-0000-000000000000}"/>
          </ac:spMkLst>
        </pc:spChg>
        <pc:spChg chg="mod">
          <ac:chgData name="Velez, Brenda-Liz (DPH)" userId="1c98c32b-39d2-44e1-847e-91e6808e57fe" providerId="ADAL" clId="{0ABF4F90-D4E9-431D-8E15-6E06E5A24908}" dt="2024-12-04T21:01:13.206" v="391" actId="962"/>
          <ac:spMkLst>
            <pc:docMk/>
            <pc:sldMk cId="0" sldId="261"/>
            <ac:spMk id="34" creationId="{00000000-0000-0000-0000-000000000000}"/>
          </ac:spMkLst>
        </pc:spChg>
        <pc:spChg chg="mod">
          <ac:chgData name="Velez, Brenda-Liz (DPH)" userId="1c98c32b-39d2-44e1-847e-91e6808e57fe" providerId="ADAL" clId="{0ABF4F90-D4E9-431D-8E15-6E06E5A24908}" dt="2024-12-04T21:01:13.206" v="391" actId="962"/>
          <ac:spMkLst>
            <pc:docMk/>
            <pc:sldMk cId="0" sldId="261"/>
            <ac:spMk id="35" creationId="{00000000-0000-0000-0000-000000000000}"/>
          </ac:spMkLst>
        </pc:spChg>
        <pc:spChg chg="mod">
          <ac:chgData name="Velez, Brenda-Liz (DPH)" userId="1c98c32b-39d2-44e1-847e-91e6808e57fe" providerId="ADAL" clId="{0ABF4F90-D4E9-431D-8E15-6E06E5A24908}" dt="2024-12-04T21:01:13.206" v="391" actId="962"/>
          <ac:spMkLst>
            <pc:docMk/>
            <pc:sldMk cId="0" sldId="261"/>
            <ac:spMk id="36" creationId="{00000000-0000-0000-0000-000000000000}"/>
          </ac:spMkLst>
        </pc:spChg>
        <pc:spChg chg="mod">
          <ac:chgData name="Velez, Brenda-Liz (DPH)" userId="1c98c32b-39d2-44e1-847e-91e6808e57fe" providerId="ADAL" clId="{0ABF4F90-D4E9-431D-8E15-6E06E5A24908}" dt="2024-12-04T21:01:13.206" v="391" actId="962"/>
          <ac:spMkLst>
            <pc:docMk/>
            <pc:sldMk cId="0" sldId="261"/>
            <ac:spMk id="37" creationId="{00000000-0000-0000-0000-000000000000}"/>
          </ac:spMkLst>
        </pc:spChg>
        <pc:spChg chg="mod">
          <ac:chgData name="Velez, Brenda-Liz (DPH)" userId="1c98c32b-39d2-44e1-847e-91e6808e57fe" providerId="ADAL" clId="{0ABF4F90-D4E9-431D-8E15-6E06E5A24908}" dt="2024-12-04T21:01:13.206" v="391" actId="962"/>
          <ac:spMkLst>
            <pc:docMk/>
            <pc:sldMk cId="0" sldId="261"/>
            <ac:spMk id="38" creationId="{00000000-0000-0000-0000-000000000000}"/>
          </ac:spMkLst>
        </pc:spChg>
        <pc:spChg chg="mod">
          <ac:chgData name="Velez, Brenda-Liz (DPH)" userId="1c98c32b-39d2-44e1-847e-91e6808e57fe" providerId="ADAL" clId="{0ABF4F90-D4E9-431D-8E15-6E06E5A24908}" dt="2024-12-04T21:01:13.206" v="391" actId="962"/>
          <ac:spMkLst>
            <pc:docMk/>
            <pc:sldMk cId="0" sldId="261"/>
            <ac:spMk id="39" creationId="{00000000-0000-0000-0000-000000000000}"/>
          </ac:spMkLst>
        </pc:spChg>
        <pc:spChg chg="mod">
          <ac:chgData name="Velez, Brenda-Liz (DPH)" userId="1c98c32b-39d2-44e1-847e-91e6808e57fe" providerId="ADAL" clId="{0ABF4F90-D4E9-431D-8E15-6E06E5A24908}" dt="2024-12-04T21:01:13.206" v="391" actId="962"/>
          <ac:spMkLst>
            <pc:docMk/>
            <pc:sldMk cId="0" sldId="261"/>
            <ac:spMk id="40" creationId="{00000000-0000-0000-0000-000000000000}"/>
          </ac:spMkLst>
        </pc:spChg>
        <pc:spChg chg="mod">
          <ac:chgData name="Velez, Brenda-Liz (DPH)" userId="1c98c32b-39d2-44e1-847e-91e6808e57fe" providerId="ADAL" clId="{0ABF4F90-D4E9-431D-8E15-6E06E5A24908}" dt="2024-12-04T21:01:13.206" v="391" actId="962"/>
          <ac:spMkLst>
            <pc:docMk/>
            <pc:sldMk cId="0" sldId="261"/>
            <ac:spMk id="53" creationId="{00000000-0000-0000-0000-000000000000}"/>
          </ac:spMkLst>
        </pc:spChg>
        <pc:spChg chg="mod">
          <ac:chgData name="Velez, Brenda-Liz (DPH)" userId="1c98c32b-39d2-44e1-847e-91e6808e57fe" providerId="ADAL" clId="{0ABF4F90-D4E9-431D-8E15-6E06E5A24908}" dt="2024-12-04T21:01:13.206" v="391" actId="962"/>
          <ac:spMkLst>
            <pc:docMk/>
            <pc:sldMk cId="0" sldId="261"/>
            <ac:spMk id="54" creationId="{00000000-0000-0000-0000-000000000000}"/>
          </ac:spMkLst>
        </pc:spChg>
        <pc:spChg chg="mod">
          <ac:chgData name="Velez, Brenda-Liz (DPH)" userId="1c98c32b-39d2-44e1-847e-91e6808e57fe" providerId="ADAL" clId="{0ABF4F90-D4E9-431D-8E15-6E06E5A24908}" dt="2024-12-04T21:01:13.206" v="391" actId="962"/>
          <ac:spMkLst>
            <pc:docMk/>
            <pc:sldMk cId="0" sldId="261"/>
            <ac:spMk id="55" creationId="{00000000-0000-0000-0000-000000000000}"/>
          </ac:spMkLst>
        </pc:spChg>
        <pc:spChg chg="mod">
          <ac:chgData name="Velez, Brenda-Liz (DPH)" userId="1c98c32b-39d2-44e1-847e-91e6808e57fe" providerId="ADAL" clId="{0ABF4F90-D4E9-431D-8E15-6E06E5A24908}" dt="2024-12-04T21:01:13.206" v="391" actId="962"/>
          <ac:spMkLst>
            <pc:docMk/>
            <pc:sldMk cId="0" sldId="261"/>
            <ac:spMk id="56" creationId="{00000000-0000-0000-0000-000000000000}"/>
          </ac:spMkLst>
        </pc:spChg>
        <pc:spChg chg="mod">
          <ac:chgData name="Velez, Brenda-Liz (DPH)" userId="1c98c32b-39d2-44e1-847e-91e6808e57fe" providerId="ADAL" clId="{0ABF4F90-D4E9-431D-8E15-6E06E5A24908}" dt="2024-12-04T21:06:18.685" v="396" actId="962"/>
          <ac:spMkLst>
            <pc:docMk/>
            <pc:sldMk cId="0" sldId="261"/>
            <ac:spMk id="57" creationId="{00000000-0000-0000-0000-000000000000}"/>
          </ac:spMkLst>
        </pc:spChg>
        <pc:spChg chg="mod">
          <ac:chgData name="Velez, Brenda-Liz (DPH)" userId="1c98c32b-39d2-44e1-847e-91e6808e57fe" providerId="ADAL" clId="{0ABF4F90-D4E9-431D-8E15-6E06E5A24908}" dt="2024-12-04T21:01:13.206" v="391" actId="962"/>
          <ac:spMkLst>
            <pc:docMk/>
            <pc:sldMk cId="0" sldId="261"/>
            <ac:spMk id="95" creationId="{00000000-0000-0000-0000-000000000000}"/>
          </ac:spMkLst>
        </pc:spChg>
        <pc:spChg chg="mod">
          <ac:chgData name="Velez, Brenda-Liz (DPH)" userId="1c98c32b-39d2-44e1-847e-91e6808e57fe" providerId="ADAL" clId="{0ABF4F90-D4E9-431D-8E15-6E06E5A24908}" dt="2024-12-04T21:01:13.206" v="391" actId="962"/>
          <ac:spMkLst>
            <pc:docMk/>
            <pc:sldMk cId="0" sldId="261"/>
            <ac:spMk id="96" creationId="{00000000-0000-0000-0000-000000000000}"/>
          </ac:spMkLst>
        </pc:spChg>
        <pc:spChg chg="mod">
          <ac:chgData name="Velez, Brenda-Liz (DPH)" userId="1c98c32b-39d2-44e1-847e-91e6808e57fe" providerId="ADAL" clId="{0ABF4F90-D4E9-431D-8E15-6E06E5A24908}" dt="2024-12-04T21:01:13.206" v="391" actId="962"/>
          <ac:spMkLst>
            <pc:docMk/>
            <pc:sldMk cId="0" sldId="261"/>
            <ac:spMk id="97" creationId="{00000000-0000-0000-0000-000000000000}"/>
          </ac:spMkLst>
        </pc:spChg>
        <pc:spChg chg="mod">
          <ac:chgData name="Velez, Brenda-Liz (DPH)" userId="1c98c32b-39d2-44e1-847e-91e6808e57fe" providerId="ADAL" clId="{0ABF4F90-D4E9-431D-8E15-6E06E5A24908}" dt="2024-12-04T21:01:13.206" v="391" actId="962"/>
          <ac:spMkLst>
            <pc:docMk/>
            <pc:sldMk cId="0" sldId="261"/>
            <ac:spMk id="98" creationId="{00000000-0000-0000-0000-000000000000}"/>
          </ac:spMkLst>
        </pc:spChg>
        <pc:spChg chg="mod">
          <ac:chgData name="Velez, Brenda-Liz (DPH)" userId="1c98c32b-39d2-44e1-847e-91e6808e57fe" providerId="ADAL" clId="{0ABF4F90-D4E9-431D-8E15-6E06E5A24908}" dt="2024-12-04T21:01:13.206" v="391" actId="962"/>
          <ac:spMkLst>
            <pc:docMk/>
            <pc:sldMk cId="0" sldId="261"/>
            <ac:spMk id="99" creationId="{00000000-0000-0000-0000-000000000000}"/>
          </ac:spMkLst>
        </pc:spChg>
        <pc:spChg chg="mod">
          <ac:chgData name="Velez, Brenda-Liz (DPH)" userId="1c98c32b-39d2-44e1-847e-91e6808e57fe" providerId="ADAL" clId="{0ABF4F90-D4E9-431D-8E15-6E06E5A24908}" dt="2024-12-04T21:01:13.206" v="391" actId="962"/>
          <ac:spMkLst>
            <pc:docMk/>
            <pc:sldMk cId="0" sldId="261"/>
            <ac:spMk id="100" creationId="{00000000-0000-0000-0000-000000000000}"/>
          </ac:spMkLst>
        </pc:spChg>
        <pc:spChg chg="mod">
          <ac:chgData name="Velez, Brenda-Liz (DPH)" userId="1c98c32b-39d2-44e1-847e-91e6808e57fe" providerId="ADAL" clId="{0ABF4F90-D4E9-431D-8E15-6E06E5A24908}" dt="2024-12-04T21:01:13.206" v="391" actId="962"/>
          <ac:spMkLst>
            <pc:docMk/>
            <pc:sldMk cId="0" sldId="261"/>
            <ac:spMk id="101" creationId="{00000000-0000-0000-0000-000000000000}"/>
          </ac:spMkLst>
        </pc:spChg>
        <pc:spChg chg="mod">
          <ac:chgData name="Velez, Brenda-Liz (DPH)" userId="1c98c32b-39d2-44e1-847e-91e6808e57fe" providerId="ADAL" clId="{0ABF4F90-D4E9-431D-8E15-6E06E5A24908}" dt="2024-12-04T21:01:13.206" v="391" actId="962"/>
          <ac:spMkLst>
            <pc:docMk/>
            <pc:sldMk cId="0" sldId="261"/>
            <ac:spMk id="102" creationId="{00000000-0000-0000-0000-000000000000}"/>
          </ac:spMkLst>
        </pc:spChg>
        <pc:spChg chg="mod">
          <ac:chgData name="Velez, Brenda-Liz (DPH)" userId="1c98c32b-39d2-44e1-847e-91e6808e57fe" providerId="ADAL" clId="{0ABF4F90-D4E9-431D-8E15-6E06E5A24908}" dt="2024-12-04T21:01:13.206" v="391" actId="962"/>
          <ac:spMkLst>
            <pc:docMk/>
            <pc:sldMk cId="0" sldId="261"/>
            <ac:spMk id="103" creationId="{00000000-0000-0000-0000-000000000000}"/>
          </ac:spMkLst>
        </pc:spChg>
        <pc:spChg chg="mod">
          <ac:chgData name="Velez, Brenda-Liz (DPH)" userId="1c98c32b-39d2-44e1-847e-91e6808e57fe" providerId="ADAL" clId="{0ABF4F90-D4E9-431D-8E15-6E06E5A24908}" dt="2024-12-04T21:01:13.206" v="391" actId="962"/>
          <ac:spMkLst>
            <pc:docMk/>
            <pc:sldMk cId="0" sldId="261"/>
            <ac:spMk id="104" creationId="{00000000-0000-0000-0000-000000000000}"/>
          </ac:spMkLst>
        </pc:spChg>
        <pc:spChg chg="mod">
          <ac:chgData name="Velez, Brenda-Liz (DPH)" userId="1c98c32b-39d2-44e1-847e-91e6808e57fe" providerId="ADAL" clId="{0ABF4F90-D4E9-431D-8E15-6E06E5A24908}" dt="2024-12-04T21:01:13.206" v="391" actId="962"/>
          <ac:spMkLst>
            <pc:docMk/>
            <pc:sldMk cId="0" sldId="261"/>
            <ac:spMk id="105" creationId="{00000000-0000-0000-0000-000000000000}"/>
          </ac:spMkLst>
        </pc:spChg>
        <pc:spChg chg="mod">
          <ac:chgData name="Velez, Brenda-Liz (DPH)" userId="1c98c32b-39d2-44e1-847e-91e6808e57fe" providerId="ADAL" clId="{0ABF4F90-D4E9-431D-8E15-6E06E5A24908}" dt="2024-12-04T21:01:13.206" v="391" actId="962"/>
          <ac:spMkLst>
            <pc:docMk/>
            <pc:sldMk cId="0" sldId="261"/>
            <ac:spMk id="106" creationId="{00000000-0000-0000-0000-000000000000}"/>
          </ac:spMkLst>
        </pc:spChg>
        <pc:spChg chg="mod">
          <ac:chgData name="Velez, Brenda-Liz (DPH)" userId="1c98c32b-39d2-44e1-847e-91e6808e57fe" providerId="ADAL" clId="{0ABF4F90-D4E9-431D-8E15-6E06E5A24908}" dt="2024-12-04T21:01:13.206" v="391" actId="962"/>
          <ac:spMkLst>
            <pc:docMk/>
            <pc:sldMk cId="0" sldId="261"/>
            <ac:spMk id="110" creationId="{00000000-0000-0000-0000-000000000000}"/>
          </ac:spMkLst>
        </pc:spChg>
        <pc:spChg chg="mod">
          <ac:chgData name="Velez, Brenda-Liz (DPH)" userId="1c98c32b-39d2-44e1-847e-91e6808e57fe" providerId="ADAL" clId="{0ABF4F90-D4E9-431D-8E15-6E06E5A24908}" dt="2024-12-04T21:01:13.206" v="391" actId="962"/>
          <ac:spMkLst>
            <pc:docMk/>
            <pc:sldMk cId="0" sldId="261"/>
            <ac:spMk id="111" creationId="{00000000-0000-0000-0000-000000000000}"/>
          </ac:spMkLst>
        </pc:spChg>
        <pc:spChg chg="mod">
          <ac:chgData name="Velez, Brenda-Liz (DPH)" userId="1c98c32b-39d2-44e1-847e-91e6808e57fe" providerId="ADAL" clId="{0ABF4F90-D4E9-431D-8E15-6E06E5A24908}" dt="2024-12-04T21:01:13.206" v="391" actId="962"/>
          <ac:spMkLst>
            <pc:docMk/>
            <pc:sldMk cId="0" sldId="261"/>
            <ac:spMk id="112" creationId="{00000000-0000-0000-0000-000000000000}"/>
          </ac:spMkLst>
        </pc:spChg>
        <pc:spChg chg="mod">
          <ac:chgData name="Velez, Brenda-Liz (DPH)" userId="1c98c32b-39d2-44e1-847e-91e6808e57fe" providerId="ADAL" clId="{0ABF4F90-D4E9-431D-8E15-6E06E5A24908}" dt="2024-12-04T21:01:13.206" v="391" actId="962"/>
          <ac:spMkLst>
            <pc:docMk/>
            <pc:sldMk cId="0" sldId="261"/>
            <ac:spMk id="117" creationId="{00000000-0000-0000-0000-000000000000}"/>
          </ac:spMkLst>
        </pc:spChg>
        <pc:spChg chg="mod">
          <ac:chgData name="Velez, Brenda-Liz (DPH)" userId="1c98c32b-39d2-44e1-847e-91e6808e57fe" providerId="ADAL" clId="{0ABF4F90-D4E9-431D-8E15-6E06E5A24908}" dt="2024-12-04T21:01:13.206" v="391" actId="962"/>
          <ac:spMkLst>
            <pc:docMk/>
            <pc:sldMk cId="0" sldId="261"/>
            <ac:spMk id="118" creationId="{00000000-0000-0000-0000-000000000000}"/>
          </ac:spMkLst>
        </pc:spChg>
        <pc:spChg chg="mod">
          <ac:chgData name="Velez, Brenda-Liz (DPH)" userId="1c98c32b-39d2-44e1-847e-91e6808e57fe" providerId="ADAL" clId="{0ABF4F90-D4E9-431D-8E15-6E06E5A24908}" dt="2024-12-04T21:01:13.206" v="391" actId="962"/>
          <ac:spMkLst>
            <pc:docMk/>
            <pc:sldMk cId="0" sldId="261"/>
            <ac:spMk id="119" creationId="{00000000-0000-0000-0000-000000000000}"/>
          </ac:spMkLst>
        </pc:spChg>
        <pc:spChg chg="mod">
          <ac:chgData name="Velez, Brenda-Liz (DPH)" userId="1c98c32b-39d2-44e1-847e-91e6808e57fe" providerId="ADAL" clId="{0ABF4F90-D4E9-431D-8E15-6E06E5A24908}" dt="2024-12-04T21:01:13.206" v="391" actId="962"/>
          <ac:spMkLst>
            <pc:docMk/>
            <pc:sldMk cId="0" sldId="261"/>
            <ac:spMk id="123" creationId="{00000000-0000-0000-0000-000000000000}"/>
          </ac:spMkLst>
        </pc:spChg>
        <pc:spChg chg="mod">
          <ac:chgData name="Velez, Brenda-Liz (DPH)" userId="1c98c32b-39d2-44e1-847e-91e6808e57fe" providerId="ADAL" clId="{0ABF4F90-D4E9-431D-8E15-6E06E5A24908}" dt="2024-12-04T21:01:13.206" v="391" actId="962"/>
          <ac:spMkLst>
            <pc:docMk/>
            <pc:sldMk cId="0" sldId="261"/>
            <ac:spMk id="129" creationId="{00000000-0000-0000-0000-000000000000}"/>
          </ac:spMkLst>
        </pc:spChg>
        <pc:spChg chg="mod">
          <ac:chgData name="Velez, Brenda-Liz (DPH)" userId="1c98c32b-39d2-44e1-847e-91e6808e57fe" providerId="ADAL" clId="{0ABF4F90-D4E9-431D-8E15-6E06E5A24908}" dt="2024-12-04T21:01:13.206" v="391" actId="962"/>
          <ac:spMkLst>
            <pc:docMk/>
            <pc:sldMk cId="0" sldId="261"/>
            <ac:spMk id="130" creationId="{00000000-0000-0000-0000-000000000000}"/>
          </ac:spMkLst>
        </pc:spChg>
        <pc:spChg chg="mod">
          <ac:chgData name="Velez, Brenda-Liz (DPH)" userId="1c98c32b-39d2-44e1-847e-91e6808e57fe" providerId="ADAL" clId="{0ABF4F90-D4E9-431D-8E15-6E06E5A24908}" dt="2024-12-04T21:01:13.206" v="391" actId="962"/>
          <ac:spMkLst>
            <pc:docMk/>
            <pc:sldMk cId="0" sldId="261"/>
            <ac:spMk id="131" creationId="{00000000-0000-0000-0000-000000000000}"/>
          </ac:spMkLst>
        </pc:spChg>
        <pc:spChg chg="mod">
          <ac:chgData name="Velez, Brenda-Liz (DPH)" userId="1c98c32b-39d2-44e1-847e-91e6808e57fe" providerId="ADAL" clId="{0ABF4F90-D4E9-431D-8E15-6E06E5A24908}" dt="2024-12-04T21:01:13.206" v="391" actId="962"/>
          <ac:spMkLst>
            <pc:docMk/>
            <pc:sldMk cId="0" sldId="261"/>
            <ac:spMk id="132" creationId="{00000000-0000-0000-0000-000000000000}"/>
          </ac:spMkLst>
        </pc:spChg>
        <pc:spChg chg="mod">
          <ac:chgData name="Velez, Brenda-Liz (DPH)" userId="1c98c32b-39d2-44e1-847e-91e6808e57fe" providerId="ADAL" clId="{0ABF4F90-D4E9-431D-8E15-6E06E5A24908}" dt="2024-12-04T21:01:13.206" v="391" actId="962"/>
          <ac:spMkLst>
            <pc:docMk/>
            <pc:sldMk cId="0" sldId="261"/>
            <ac:spMk id="133" creationId="{00000000-0000-0000-0000-000000000000}"/>
          </ac:spMkLst>
        </pc:spChg>
        <pc:spChg chg="mod">
          <ac:chgData name="Velez, Brenda-Liz (DPH)" userId="1c98c32b-39d2-44e1-847e-91e6808e57fe" providerId="ADAL" clId="{0ABF4F90-D4E9-431D-8E15-6E06E5A24908}" dt="2024-12-04T21:01:13.206" v="391" actId="962"/>
          <ac:spMkLst>
            <pc:docMk/>
            <pc:sldMk cId="0" sldId="261"/>
            <ac:spMk id="134" creationId="{00000000-0000-0000-0000-000000000000}"/>
          </ac:spMkLst>
        </pc:spChg>
        <pc:spChg chg="mod">
          <ac:chgData name="Velez, Brenda-Liz (DPH)" userId="1c98c32b-39d2-44e1-847e-91e6808e57fe" providerId="ADAL" clId="{0ABF4F90-D4E9-431D-8E15-6E06E5A24908}" dt="2024-12-04T21:01:13.206" v="391" actId="962"/>
          <ac:spMkLst>
            <pc:docMk/>
            <pc:sldMk cId="0" sldId="261"/>
            <ac:spMk id="138" creationId="{00000000-0000-0000-0000-000000000000}"/>
          </ac:spMkLst>
        </pc:spChg>
        <pc:spChg chg="mod">
          <ac:chgData name="Velez, Brenda-Liz (DPH)" userId="1c98c32b-39d2-44e1-847e-91e6808e57fe" providerId="ADAL" clId="{0ABF4F90-D4E9-431D-8E15-6E06E5A24908}" dt="2024-12-04T21:01:13.206" v="391" actId="962"/>
          <ac:spMkLst>
            <pc:docMk/>
            <pc:sldMk cId="0" sldId="261"/>
            <ac:spMk id="140" creationId="{00000000-0000-0000-0000-000000000000}"/>
          </ac:spMkLst>
        </pc:spChg>
        <pc:spChg chg="mod">
          <ac:chgData name="Velez, Brenda-Liz (DPH)" userId="1c98c32b-39d2-44e1-847e-91e6808e57fe" providerId="ADAL" clId="{0ABF4F90-D4E9-431D-8E15-6E06E5A24908}" dt="2024-12-04T21:07:45.271" v="410" actId="1035"/>
          <ac:spMkLst>
            <pc:docMk/>
            <pc:sldMk cId="0" sldId="261"/>
            <ac:spMk id="141" creationId="{00000000-0000-0000-0000-000000000000}"/>
          </ac:spMkLst>
        </pc:spChg>
        <pc:grpChg chg="mod">
          <ac:chgData name="Velez, Brenda-Liz (DPH)" userId="1c98c32b-39d2-44e1-847e-91e6808e57fe" providerId="ADAL" clId="{0ABF4F90-D4E9-431D-8E15-6E06E5A24908}" dt="2024-12-04T21:05:19.109" v="392" actId="962"/>
          <ac:grpSpMkLst>
            <pc:docMk/>
            <pc:sldMk cId="0" sldId="261"/>
            <ac:grpSpMk id="2" creationId="{00000000-0000-0000-0000-000000000000}"/>
          </ac:grpSpMkLst>
        </pc:grpChg>
        <pc:grpChg chg="mod">
          <ac:chgData name="Velez, Brenda-Liz (DPH)" userId="1c98c32b-39d2-44e1-847e-91e6808e57fe" providerId="ADAL" clId="{0ABF4F90-D4E9-431D-8E15-6E06E5A24908}" dt="2024-12-04T21:01:13.206" v="391" actId="962"/>
          <ac:grpSpMkLst>
            <pc:docMk/>
            <pc:sldMk cId="0" sldId="261"/>
            <ac:grpSpMk id="8" creationId="{00000000-0000-0000-0000-000000000000}"/>
          </ac:grpSpMkLst>
        </pc:grpChg>
        <pc:grpChg chg="mod">
          <ac:chgData name="Velez, Brenda-Liz (DPH)" userId="1c98c32b-39d2-44e1-847e-91e6808e57fe" providerId="ADAL" clId="{0ABF4F90-D4E9-431D-8E15-6E06E5A24908}" dt="2024-12-04T21:01:13.206" v="391" actId="962"/>
          <ac:grpSpMkLst>
            <pc:docMk/>
            <pc:sldMk cId="0" sldId="261"/>
            <ac:grpSpMk id="13" creationId="{00000000-0000-0000-0000-000000000000}"/>
          </ac:grpSpMkLst>
        </pc:grpChg>
        <pc:grpChg chg="mod">
          <ac:chgData name="Velez, Brenda-Liz (DPH)" userId="1c98c32b-39d2-44e1-847e-91e6808e57fe" providerId="ADAL" clId="{0ABF4F90-D4E9-431D-8E15-6E06E5A24908}" dt="2024-12-04T21:01:13.206" v="391" actId="962"/>
          <ac:grpSpMkLst>
            <pc:docMk/>
            <pc:sldMk cId="0" sldId="261"/>
            <ac:grpSpMk id="17" creationId="{00000000-0000-0000-0000-000000000000}"/>
          </ac:grpSpMkLst>
        </pc:grpChg>
        <pc:grpChg chg="mod">
          <ac:chgData name="Velez, Brenda-Liz (DPH)" userId="1c98c32b-39d2-44e1-847e-91e6808e57fe" providerId="ADAL" clId="{0ABF4F90-D4E9-431D-8E15-6E06E5A24908}" dt="2024-12-04T21:01:13.206" v="391" actId="962"/>
          <ac:grpSpMkLst>
            <pc:docMk/>
            <pc:sldMk cId="0" sldId="261"/>
            <ac:grpSpMk id="22" creationId="{00000000-0000-0000-0000-000000000000}"/>
          </ac:grpSpMkLst>
        </pc:grpChg>
        <pc:grpChg chg="mod">
          <ac:chgData name="Velez, Brenda-Liz (DPH)" userId="1c98c32b-39d2-44e1-847e-91e6808e57fe" providerId="ADAL" clId="{0ABF4F90-D4E9-431D-8E15-6E06E5A24908}" dt="2024-12-04T21:01:13.206" v="391" actId="962"/>
          <ac:grpSpMkLst>
            <pc:docMk/>
            <pc:sldMk cId="0" sldId="261"/>
            <ac:grpSpMk id="26" creationId="{00000000-0000-0000-0000-000000000000}"/>
          </ac:grpSpMkLst>
        </pc:grpChg>
        <pc:grpChg chg="mod">
          <ac:chgData name="Velez, Brenda-Liz (DPH)" userId="1c98c32b-39d2-44e1-847e-91e6808e57fe" providerId="ADAL" clId="{0ABF4F90-D4E9-431D-8E15-6E06E5A24908}" dt="2024-12-04T21:01:13.206" v="391" actId="962"/>
          <ac:grpSpMkLst>
            <pc:docMk/>
            <pc:sldMk cId="0" sldId="261"/>
            <ac:grpSpMk id="41" creationId="{00000000-0000-0000-0000-000000000000}"/>
          </ac:grpSpMkLst>
        </pc:grpChg>
        <pc:grpChg chg="mod">
          <ac:chgData name="Velez, Brenda-Liz (DPH)" userId="1c98c32b-39d2-44e1-847e-91e6808e57fe" providerId="ADAL" clId="{0ABF4F90-D4E9-431D-8E15-6E06E5A24908}" dt="2024-12-04T21:01:13.206" v="391" actId="962"/>
          <ac:grpSpMkLst>
            <pc:docMk/>
            <pc:sldMk cId="0" sldId="261"/>
            <ac:grpSpMk id="44" creationId="{00000000-0000-0000-0000-000000000000}"/>
          </ac:grpSpMkLst>
        </pc:grpChg>
        <pc:grpChg chg="mod">
          <ac:chgData name="Velez, Brenda-Liz (DPH)" userId="1c98c32b-39d2-44e1-847e-91e6808e57fe" providerId="ADAL" clId="{0ABF4F90-D4E9-431D-8E15-6E06E5A24908}" dt="2024-12-04T21:01:13.206" v="391" actId="962"/>
          <ac:grpSpMkLst>
            <pc:docMk/>
            <pc:sldMk cId="0" sldId="261"/>
            <ac:grpSpMk id="47" creationId="{00000000-0000-0000-0000-000000000000}"/>
          </ac:grpSpMkLst>
        </pc:grpChg>
        <pc:grpChg chg="mod">
          <ac:chgData name="Velez, Brenda-Liz (DPH)" userId="1c98c32b-39d2-44e1-847e-91e6808e57fe" providerId="ADAL" clId="{0ABF4F90-D4E9-431D-8E15-6E06E5A24908}" dt="2024-12-04T21:01:13.206" v="391" actId="962"/>
          <ac:grpSpMkLst>
            <pc:docMk/>
            <pc:sldMk cId="0" sldId="261"/>
            <ac:grpSpMk id="50" creationId="{00000000-0000-0000-0000-000000000000}"/>
          </ac:grpSpMkLst>
        </pc:grpChg>
        <pc:grpChg chg="mod">
          <ac:chgData name="Velez, Brenda-Liz (DPH)" userId="1c98c32b-39d2-44e1-847e-91e6808e57fe" providerId="ADAL" clId="{0ABF4F90-D4E9-431D-8E15-6E06E5A24908}" dt="2024-12-04T21:06:17.311" v="395" actId="962"/>
          <ac:grpSpMkLst>
            <pc:docMk/>
            <pc:sldMk cId="0" sldId="261"/>
            <ac:grpSpMk id="58" creationId="{00000000-0000-0000-0000-000000000000}"/>
          </ac:grpSpMkLst>
        </pc:grpChg>
        <pc:grpChg chg="mod">
          <ac:chgData name="Velez, Brenda-Liz (DPH)" userId="1c98c32b-39d2-44e1-847e-91e6808e57fe" providerId="ADAL" clId="{0ABF4F90-D4E9-431D-8E15-6E06E5A24908}" dt="2024-12-04T21:01:13.206" v="391" actId="962"/>
          <ac:grpSpMkLst>
            <pc:docMk/>
            <pc:sldMk cId="0" sldId="261"/>
            <ac:grpSpMk id="69" creationId="{00000000-0000-0000-0000-000000000000}"/>
          </ac:grpSpMkLst>
        </pc:grpChg>
        <pc:grpChg chg="mod">
          <ac:chgData name="Velez, Brenda-Liz (DPH)" userId="1c98c32b-39d2-44e1-847e-91e6808e57fe" providerId="ADAL" clId="{0ABF4F90-D4E9-431D-8E15-6E06E5A24908}" dt="2024-12-04T21:01:13.206" v="391" actId="962"/>
          <ac:grpSpMkLst>
            <pc:docMk/>
            <pc:sldMk cId="0" sldId="261"/>
            <ac:grpSpMk id="73" creationId="{00000000-0000-0000-0000-000000000000}"/>
          </ac:grpSpMkLst>
        </pc:grpChg>
        <pc:grpChg chg="mod">
          <ac:chgData name="Velez, Brenda-Liz (DPH)" userId="1c98c32b-39d2-44e1-847e-91e6808e57fe" providerId="ADAL" clId="{0ABF4F90-D4E9-431D-8E15-6E06E5A24908}" dt="2024-12-04T21:01:13.206" v="391" actId="962"/>
          <ac:grpSpMkLst>
            <pc:docMk/>
            <pc:sldMk cId="0" sldId="261"/>
            <ac:grpSpMk id="90" creationId="{00000000-0000-0000-0000-000000000000}"/>
          </ac:grpSpMkLst>
        </pc:grpChg>
        <pc:grpChg chg="mod">
          <ac:chgData name="Velez, Brenda-Liz (DPH)" userId="1c98c32b-39d2-44e1-847e-91e6808e57fe" providerId="ADAL" clId="{0ABF4F90-D4E9-431D-8E15-6E06E5A24908}" dt="2024-12-04T21:01:13.206" v="391" actId="962"/>
          <ac:grpSpMkLst>
            <pc:docMk/>
            <pc:sldMk cId="0" sldId="261"/>
            <ac:grpSpMk id="107" creationId="{00000000-0000-0000-0000-000000000000}"/>
          </ac:grpSpMkLst>
        </pc:grpChg>
        <pc:grpChg chg="mod">
          <ac:chgData name="Velez, Brenda-Liz (DPH)" userId="1c98c32b-39d2-44e1-847e-91e6808e57fe" providerId="ADAL" clId="{0ABF4F90-D4E9-431D-8E15-6E06E5A24908}" dt="2024-12-04T21:01:13.206" v="391" actId="962"/>
          <ac:grpSpMkLst>
            <pc:docMk/>
            <pc:sldMk cId="0" sldId="261"/>
            <ac:grpSpMk id="113" creationId="{00000000-0000-0000-0000-000000000000}"/>
          </ac:grpSpMkLst>
        </pc:grpChg>
        <pc:grpChg chg="mod">
          <ac:chgData name="Velez, Brenda-Liz (DPH)" userId="1c98c32b-39d2-44e1-847e-91e6808e57fe" providerId="ADAL" clId="{0ABF4F90-D4E9-431D-8E15-6E06E5A24908}" dt="2024-12-04T21:01:13.206" v="391" actId="962"/>
          <ac:grpSpMkLst>
            <pc:docMk/>
            <pc:sldMk cId="0" sldId="261"/>
            <ac:grpSpMk id="120" creationId="{00000000-0000-0000-0000-000000000000}"/>
          </ac:grpSpMkLst>
        </pc:grpChg>
        <pc:grpChg chg="mod">
          <ac:chgData name="Velez, Brenda-Liz (DPH)" userId="1c98c32b-39d2-44e1-847e-91e6808e57fe" providerId="ADAL" clId="{0ABF4F90-D4E9-431D-8E15-6E06E5A24908}" dt="2024-12-04T21:01:13.206" v="391" actId="962"/>
          <ac:grpSpMkLst>
            <pc:docMk/>
            <pc:sldMk cId="0" sldId="261"/>
            <ac:grpSpMk id="124" creationId="{00000000-0000-0000-0000-000000000000}"/>
          </ac:grpSpMkLst>
        </pc:grpChg>
        <pc:grpChg chg="mod">
          <ac:chgData name="Velez, Brenda-Liz (DPH)" userId="1c98c32b-39d2-44e1-847e-91e6808e57fe" providerId="ADAL" clId="{0ABF4F90-D4E9-431D-8E15-6E06E5A24908}" dt="2024-12-04T21:01:13.206" v="391" actId="962"/>
          <ac:grpSpMkLst>
            <pc:docMk/>
            <pc:sldMk cId="0" sldId="261"/>
            <ac:grpSpMk id="135" creationId="{00000000-0000-0000-0000-000000000000}"/>
          </ac:grpSpMkLst>
        </pc:grpChg>
        <pc:graphicFrameChg chg="mod modGraphic">
          <ac:chgData name="Velez, Brenda-Liz (DPH)" userId="1c98c32b-39d2-44e1-847e-91e6808e57fe" providerId="ADAL" clId="{0ABF4F90-D4E9-431D-8E15-6E06E5A24908}" dt="2024-12-04T21:08:29.008" v="411" actId="14734"/>
          <ac:graphicFrameMkLst>
            <pc:docMk/>
            <pc:sldMk cId="0" sldId="261"/>
            <ac:graphicFrameMk id="139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B08A68-7FB2-4F3A-8C77-4491A9230941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690688" y="1257300"/>
            <a:ext cx="4391025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4840288"/>
            <a:ext cx="6216650" cy="3960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86CF36-1090-48BC-831F-F811C6DCF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0709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86CF36-1090-48BC-831F-F811C6DCFA5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272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7"/>
            <a:ext cx="8549640" cy="45794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76" b="1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7"/>
            <a:ext cx="70408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94620" y="2319947"/>
            <a:ext cx="9059134" cy="457946"/>
          </a:xfrm>
        </p:spPr>
        <p:txBody>
          <a:bodyPr lIns="0" tIns="0" rIns="0" bIns="0"/>
          <a:lstStyle>
            <a:lvl1pPr>
              <a:defRPr sz="2976" b="1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94620" y="2319947"/>
            <a:ext cx="9059134" cy="457946"/>
          </a:xfrm>
        </p:spPr>
        <p:txBody>
          <a:bodyPr lIns="0" tIns="0" rIns="0" bIns="0"/>
          <a:lstStyle>
            <a:lvl1pPr>
              <a:defRPr sz="2976" b="1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5"/>
            <a:ext cx="437540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5"/>
            <a:ext cx="437540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94620" y="2319947"/>
            <a:ext cx="9059134" cy="457946"/>
          </a:xfrm>
        </p:spPr>
        <p:txBody>
          <a:bodyPr lIns="0" tIns="0" rIns="0" bIns="0"/>
          <a:lstStyle>
            <a:lvl1pPr>
              <a:defRPr sz="2976" b="1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5159977" y="2197027"/>
            <a:ext cx="4898539" cy="3378835"/>
          </a:xfrm>
          <a:custGeom>
            <a:avLst/>
            <a:gdLst/>
            <a:ahLst/>
            <a:cxnLst/>
            <a:rect l="l" t="t" r="r" b="b"/>
            <a:pathLst>
              <a:path w="3785234" h="4372609">
                <a:moveTo>
                  <a:pt x="3785146" y="0"/>
                </a:moveTo>
                <a:lnTo>
                  <a:pt x="0" y="0"/>
                </a:lnTo>
                <a:lnTo>
                  <a:pt x="0" y="4371987"/>
                </a:lnTo>
                <a:lnTo>
                  <a:pt x="3785146" y="4371987"/>
                </a:lnTo>
                <a:lnTo>
                  <a:pt x="3785146" y="0"/>
                </a:lnTo>
                <a:close/>
              </a:path>
            </a:pathLst>
          </a:custGeom>
          <a:solidFill>
            <a:srgbClr val="6A34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13078" y="5390698"/>
            <a:ext cx="152140" cy="990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94620" y="2319947"/>
            <a:ext cx="9059134" cy="353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00" b="1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5"/>
            <a:ext cx="90525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5"/>
            <a:ext cx="321868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5"/>
            <a:ext cx="231343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5"/>
            <a:ext cx="231343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91663">
        <a:defRPr>
          <a:latin typeface="+mn-lt"/>
          <a:ea typeface="+mn-ea"/>
          <a:cs typeface="+mn-cs"/>
        </a:defRPr>
      </a:lvl2pPr>
      <a:lvl3pPr marL="1183325">
        <a:defRPr>
          <a:latin typeface="+mn-lt"/>
          <a:ea typeface="+mn-ea"/>
          <a:cs typeface="+mn-cs"/>
        </a:defRPr>
      </a:lvl3pPr>
      <a:lvl4pPr marL="1774988">
        <a:defRPr>
          <a:latin typeface="+mn-lt"/>
          <a:ea typeface="+mn-ea"/>
          <a:cs typeface="+mn-cs"/>
        </a:defRPr>
      </a:lvl4pPr>
      <a:lvl5pPr marL="2366650">
        <a:defRPr>
          <a:latin typeface="+mn-lt"/>
          <a:ea typeface="+mn-ea"/>
          <a:cs typeface="+mn-cs"/>
        </a:defRPr>
      </a:lvl5pPr>
      <a:lvl6pPr marL="2958313">
        <a:defRPr>
          <a:latin typeface="+mn-lt"/>
          <a:ea typeface="+mn-ea"/>
          <a:cs typeface="+mn-cs"/>
        </a:defRPr>
      </a:lvl6pPr>
      <a:lvl7pPr marL="3549975">
        <a:defRPr>
          <a:latin typeface="+mn-lt"/>
          <a:ea typeface="+mn-ea"/>
          <a:cs typeface="+mn-cs"/>
        </a:defRPr>
      </a:lvl7pPr>
      <a:lvl8pPr marL="4141638">
        <a:defRPr>
          <a:latin typeface="+mn-lt"/>
          <a:ea typeface="+mn-ea"/>
          <a:cs typeface="+mn-cs"/>
        </a:defRPr>
      </a:lvl8pPr>
      <a:lvl9pPr marL="47333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91663">
        <a:defRPr>
          <a:latin typeface="+mn-lt"/>
          <a:ea typeface="+mn-ea"/>
          <a:cs typeface="+mn-cs"/>
        </a:defRPr>
      </a:lvl2pPr>
      <a:lvl3pPr marL="1183325">
        <a:defRPr>
          <a:latin typeface="+mn-lt"/>
          <a:ea typeface="+mn-ea"/>
          <a:cs typeface="+mn-cs"/>
        </a:defRPr>
      </a:lvl3pPr>
      <a:lvl4pPr marL="1774988">
        <a:defRPr>
          <a:latin typeface="+mn-lt"/>
          <a:ea typeface="+mn-ea"/>
          <a:cs typeface="+mn-cs"/>
        </a:defRPr>
      </a:lvl4pPr>
      <a:lvl5pPr marL="2366650">
        <a:defRPr>
          <a:latin typeface="+mn-lt"/>
          <a:ea typeface="+mn-ea"/>
          <a:cs typeface="+mn-cs"/>
        </a:defRPr>
      </a:lvl5pPr>
      <a:lvl6pPr marL="2958313">
        <a:defRPr>
          <a:latin typeface="+mn-lt"/>
          <a:ea typeface="+mn-ea"/>
          <a:cs typeface="+mn-cs"/>
        </a:defRPr>
      </a:lvl6pPr>
      <a:lvl7pPr marL="3549975">
        <a:defRPr>
          <a:latin typeface="+mn-lt"/>
          <a:ea typeface="+mn-ea"/>
          <a:cs typeface="+mn-cs"/>
        </a:defRPr>
      </a:lvl7pPr>
      <a:lvl8pPr marL="4141638">
        <a:defRPr>
          <a:latin typeface="+mn-lt"/>
          <a:ea typeface="+mn-ea"/>
          <a:cs typeface="+mn-cs"/>
        </a:defRPr>
      </a:lvl8pPr>
      <a:lvl9pPr marL="47333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image" Target="../media/image4.png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19" Type="http://schemas.openxmlformats.org/officeDocument/2006/relationships/image" Target="../media/image21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31.png"/><Relationship Id="rId18" Type="http://schemas.openxmlformats.org/officeDocument/2006/relationships/image" Target="../media/image36.png"/><Relationship Id="rId3" Type="http://schemas.openxmlformats.org/officeDocument/2006/relationships/image" Target="../media/image23.png"/><Relationship Id="rId21" Type="http://schemas.openxmlformats.org/officeDocument/2006/relationships/image" Target="../media/image39.png"/><Relationship Id="rId7" Type="http://schemas.openxmlformats.org/officeDocument/2006/relationships/image" Target="../media/image26.png"/><Relationship Id="rId12" Type="http://schemas.openxmlformats.org/officeDocument/2006/relationships/image" Target="../media/image30.png"/><Relationship Id="rId17" Type="http://schemas.openxmlformats.org/officeDocument/2006/relationships/image" Target="../media/image35.png"/><Relationship Id="rId2" Type="http://schemas.openxmlformats.org/officeDocument/2006/relationships/image" Target="../media/image4.png"/><Relationship Id="rId16" Type="http://schemas.openxmlformats.org/officeDocument/2006/relationships/image" Target="../media/image34.png"/><Relationship Id="rId20" Type="http://schemas.openxmlformats.org/officeDocument/2006/relationships/image" Target="../media/image3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5.png"/><Relationship Id="rId11" Type="http://schemas.openxmlformats.org/officeDocument/2006/relationships/image" Target="../media/image29.png"/><Relationship Id="rId5" Type="http://schemas.openxmlformats.org/officeDocument/2006/relationships/image" Target="../media/image17.png"/><Relationship Id="rId15" Type="http://schemas.openxmlformats.org/officeDocument/2006/relationships/image" Target="../media/image33.png"/><Relationship Id="rId10" Type="http://schemas.openxmlformats.org/officeDocument/2006/relationships/image" Target="../media/image28.png"/><Relationship Id="rId19" Type="http://schemas.openxmlformats.org/officeDocument/2006/relationships/image" Target="../media/image37.png"/><Relationship Id="rId4" Type="http://schemas.openxmlformats.org/officeDocument/2006/relationships/image" Target="../media/image24.png"/><Relationship Id="rId9" Type="http://schemas.openxmlformats.org/officeDocument/2006/relationships/image" Target="../media/image27.png"/><Relationship Id="rId14" Type="http://schemas.openxmlformats.org/officeDocument/2006/relationships/image" Target="../media/image3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13" Type="http://schemas.openxmlformats.org/officeDocument/2006/relationships/image" Target="../media/image51.png"/><Relationship Id="rId18" Type="http://schemas.openxmlformats.org/officeDocument/2006/relationships/image" Target="../media/image56.png"/><Relationship Id="rId3" Type="http://schemas.openxmlformats.org/officeDocument/2006/relationships/image" Target="../media/image41.png"/><Relationship Id="rId21" Type="http://schemas.openxmlformats.org/officeDocument/2006/relationships/image" Target="../media/image59.png"/><Relationship Id="rId7" Type="http://schemas.openxmlformats.org/officeDocument/2006/relationships/image" Target="../media/image45.png"/><Relationship Id="rId12" Type="http://schemas.openxmlformats.org/officeDocument/2006/relationships/image" Target="../media/image50.png"/><Relationship Id="rId17" Type="http://schemas.openxmlformats.org/officeDocument/2006/relationships/image" Target="../media/image55.png"/><Relationship Id="rId2" Type="http://schemas.openxmlformats.org/officeDocument/2006/relationships/image" Target="../media/image40.png"/><Relationship Id="rId16" Type="http://schemas.openxmlformats.org/officeDocument/2006/relationships/image" Target="../media/image54.png"/><Relationship Id="rId20" Type="http://schemas.openxmlformats.org/officeDocument/2006/relationships/image" Target="../media/image5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11" Type="http://schemas.openxmlformats.org/officeDocument/2006/relationships/image" Target="../media/image49.png"/><Relationship Id="rId5" Type="http://schemas.openxmlformats.org/officeDocument/2006/relationships/image" Target="../media/image43.png"/><Relationship Id="rId15" Type="http://schemas.openxmlformats.org/officeDocument/2006/relationships/image" Target="../media/image53.png"/><Relationship Id="rId10" Type="http://schemas.openxmlformats.org/officeDocument/2006/relationships/image" Target="../media/image48.png"/><Relationship Id="rId19" Type="http://schemas.openxmlformats.org/officeDocument/2006/relationships/image" Target="../media/image57.png"/><Relationship Id="rId4" Type="http://schemas.openxmlformats.org/officeDocument/2006/relationships/image" Target="../media/image42.png"/><Relationship Id="rId9" Type="http://schemas.openxmlformats.org/officeDocument/2006/relationships/image" Target="../media/image47.png"/><Relationship Id="rId14" Type="http://schemas.openxmlformats.org/officeDocument/2006/relationships/image" Target="../media/image5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9.png"/><Relationship Id="rId18" Type="http://schemas.openxmlformats.org/officeDocument/2006/relationships/image" Target="../media/image74.png"/><Relationship Id="rId26" Type="http://schemas.openxmlformats.org/officeDocument/2006/relationships/image" Target="../media/image82.png"/><Relationship Id="rId39" Type="http://schemas.openxmlformats.org/officeDocument/2006/relationships/image" Target="../media/image95.png"/><Relationship Id="rId21" Type="http://schemas.openxmlformats.org/officeDocument/2006/relationships/image" Target="../media/image77.png"/><Relationship Id="rId34" Type="http://schemas.openxmlformats.org/officeDocument/2006/relationships/image" Target="../media/image90.png"/><Relationship Id="rId7" Type="http://schemas.openxmlformats.org/officeDocument/2006/relationships/image" Target="../media/image63.png"/><Relationship Id="rId12" Type="http://schemas.openxmlformats.org/officeDocument/2006/relationships/image" Target="../media/image68.png"/><Relationship Id="rId17" Type="http://schemas.openxmlformats.org/officeDocument/2006/relationships/image" Target="../media/image73.png"/><Relationship Id="rId25" Type="http://schemas.openxmlformats.org/officeDocument/2006/relationships/image" Target="../media/image81.png"/><Relationship Id="rId33" Type="http://schemas.openxmlformats.org/officeDocument/2006/relationships/image" Target="../media/image89.png"/><Relationship Id="rId38" Type="http://schemas.openxmlformats.org/officeDocument/2006/relationships/image" Target="../media/image94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72.png"/><Relationship Id="rId20" Type="http://schemas.openxmlformats.org/officeDocument/2006/relationships/image" Target="../media/image76.png"/><Relationship Id="rId29" Type="http://schemas.openxmlformats.org/officeDocument/2006/relationships/image" Target="../media/image8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2.png"/><Relationship Id="rId11" Type="http://schemas.openxmlformats.org/officeDocument/2006/relationships/image" Target="../media/image67.png"/><Relationship Id="rId24" Type="http://schemas.openxmlformats.org/officeDocument/2006/relationships/image" Target="../media/image80.png"/><Relationship Id="rId32" Type="http://schemas.openxmlformats.org/officeDocument/2006/relationships/image" Target="../media/image88.png"/><Relationship Id="rId37" Type="http://schemas.openxmlformats.org/officeDocument/2006/relationships/image" Target="../media/image93.png"/><Relationship Id="rId5" Type="http://schemas.openxmlformats.org/officeDocument/2006/relationships/image" Target="../media/image61.png"/><Relationship Id="rId15" Type="http://schemas.openxmlformats.org/officeDocument/2006/relationships/image" Target="../media/image71.png"/><Relationship Id="rId23" Type="http://schemas.openxmlformats.org/officeDocument/2006/relationships/image" Target="../media/image79.png"/><Relationship Id="rId28" Type="http://schemas.openxmlformats.org/officeDocument/2006/relationships/image" Target="../media/image84.png"/><Relationship Id="rId36" Type="http://schemas.openxmlformats.org/officeDocument/2006/relationships/image" Target="../media/image92.png"/><Relationship Id="rId10" Type="http://schemas.openxmlformats.org/officeDocument/2006/relationships/image" Target="../media/image66.png"/><Relationship Id="rId19" Type="http://schemas.openxmlformats.org/officeDocument/2006/relationships/image" Target="../media/image75.png"/><Relationship Id="rId31" Type="http://schemas.openxmlformats.org/officeDocument/2006/relationships/image" Target="../media/image87.png"/><Relationship Id="rId4" Type="http://schemas.openxmlformats.org/officeDocument/2006/relationships/image" Target="../media/image4.png"/><Relationship Id="rId9" Type="http://schemas.openxmlformats.org/officeDocument/2006/relationships/image" Target="../media/image65.png"/><Relationship Id="rId14" Type="http://schemas.openxmlformats.org/officeDocument/2006/relationships/image" Target="../media/image70.png"/><Relationship Id="rId22" Type="http://schemas.openxmlformats.org/officeDocument/2006/relationships/image" Target="../media/image78.png"/><Relationship Id="rId27" Type="http://schemas.openxmlformats.org/officeDocument/2006/relationships/image" Target="../media/image83.png"/><Relationship Id="rId30" Type="http://schemas.openxmlformats.org/officeDocument/2006/relationships/image" Target="../media/image86.png"/><Relationship Id="rId35" Type="http://schemas.openxmlformats.org/officeDocument/2006/relationships/image" Target="../media/image91.png"/><Relationship Id="rId8" Type="http://schemas.openxmlformats.org/officeDocument/2006/relationships/image" Target="../media/image64.png"/><Relationship Id="rId3" Type="http://schemas.openxmlformats.org/officeDocument/2006/relationships/image" Target="../media/image60.png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6.png"/><Relationship Id="rId18" Type="http://schemas.openxmlformats.org/officeDocument/2006/relationships/image" Target="../media/image111.png"/><Relationship Id="rId26" Type="http://schemas.openxmlformats.org/officeDocument/2006/relationships/image" Target="../media/image119.png"/><Relationship Id="rId21" Type="http://schemas.openxmlformats.org/officeDocument/2006/relationships/image" Target="../media/image114.png"/><Relationship Id="rId34" Type="http://schemas.openxmlformats.org/officeDocument/2006/relationships/image" Target="../media/image127.png"/><Relationship Id="rId7" Type="http://schemas.openxmlformats.org/officeDocument/2006/relationships/image" Target="../media/image100.png"/><Relationship Id="rId12" Type="http://schemas.openxmlformats.org/officeDocument/2006/relationships/image" Target="../media/image105.png"/><Relationship Id="rId17" Type="http://schemas.openxmlformats.org/officeDocument/2006/relationships/image" Target="../media/image110.png"/><Relationship Id="rId25" Type="http://schemas.openxmlformats.org/officeDocument/2006/relationships/image" Target="../media/image118.png"/><Relationship Id="rId33" Type="http://schemas.openxmlformats.org/officeDocument/2006/relationships/image" Target="../media/image126.png"/><Relationship Id="rId2" Type="http://schemas.openxmlformats.org/officeDocument/2006/relationships/image" Target="../media/image4.png"/><Relationship Id="rId16" Type="http://schemas.openxmlformats.org/officeDocument/2006/relationships/image" Target="../media/image109.png"/><Relationship Id="rId20" Type="http://schemas.openxmlformats.org/officeDocument/2006/relationships/image" Target="../media/image113.png"/><Relationship Id="rId29" Type="http://schemas.openxmlformats.org/officeDocument/2006/relationships/image" Target="../media/image1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9.png"/><Relationship Id="rId11" Type="http://schemas.openxmlformats.org/officeDocument/2006/relationships/image" Target="../media/image104.png"/><Relationship Id="rId24" Type="http://schemas.openxmlformats.org/officeDocument/2006/relationships/image" Target="../media/image117.png"/><Relationship Id="rId32" Type="http://schemas.openxmlformats.org/officeDocument/2006/relationships/image" Target="../media/image125.png"/><Relationship Id="rId37" Type="http://schemas.openxmlformats.org/officeDocument/2006/relationships/image" Target="../media/image130.png"/><Relationship Id="rId5" Type="http://schemas.openxmlformats.org/officeDocument/2006/relationships/image" Target="../media/image98.png"/><Relationship Id="rId15" Type="http://schemas.openxmlformats.org/officeDocument/2006/relationships/image" Target="../media/image108.png"/><Relationship Id="rId23" Type="http://schemas.openxmlformats.org/officeDocument/2006/relationships/image" Target="../media/image116.png"/><Relationship Id="rId28" Type="http://schemas.openxmlformats.org/officeDocument/2006/relationships/image" Target="../media/image121.png"/><Relationship Id="rId36" Type="http://schemas.openxmlformats.org/officeDocument/2006/relationships/image" Target="../media/image129.png"/><Relationship Id="rId10" Type="http://schemas.openxmlformats.org/officeDocument/2006/relationships/image" Target="../media/image103.png"/><Relationship Id="rId19" Type="http://schemas.openxmlformats.org/officeDocument/2006/relationships/image" Target="../media/image112.png"/><Relationship Id="rId31" Type="http://schemas.openxmlformats.org/officeDocument/2006/relationships/image" Target="../media/image124.png"/><Relationship Id="rId4" Type="http://schemas.openxmlformats.org/officeDocument/2006/relationships/image" Target="../media/image97.png"/><Relationship Id="rId9" Type="http://schemas.openxmlformats.org/officeDocument/2006/relationships/image" Target="../media/image102.png"/><Relationship Id="rId14" Type="http://schemas.openxmlformats.org/officeDocument/2006/relationships/image" Target="../media/image107.png"/><Relationship Id="rId22" Type="http://schemas.openxmlformats.org/officeDocument/2006/relationships/image" Target="../media/image115.png"/><Relationship Id="rId27" Type="http://schemas.openxmlformats.org/officeDocument/2006/relationships/image" Target="../media/image120.png"/><Relationship Id="rId30" Type="http://schemas.openxmlformats.org/officeDocument/2006/relationships/image" Target="../media/image123.png"/><Relationship Id="rId35" Type="http://schemas.openxmlformats.org/officeDocument/2006/relationships/image" Target="../media/image128.png"/><Relationship Id="rId8" Type="http://schemas.openxmlformats.org/officeDocument/2006/relationships/image" Target="../media/image101.png"/><Relationship Id="rId3" Type="http://schemas.openxmlformats.org/officeDocument/2006/relationships/image" Target="../media/image9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508082" y="6446075"/>
            <a:ext cx="2235200" cy="897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666"/>
              </a:lnSpc>
              <a:tabLst>
                <a:tab pos="2199834" algn="l"/>
              </a:tabLst>
            </a:pPr>
            <a:r>
              <a:rPr sz="647" spc="39" dirty="0">
                <a:solidFill>
                  <a:srgbClr val="DCDDDE"/>
                </a:solidFill>
                <a:latin typeface="Arial"/>
                <a:cs typeface="Arial"/>
              </a:rPr>
              <a:t>Copyright</a:t>
            </a:r>
            <a:r>
              <a:rPr sz="647" spc="-19" dirty="0">
                <a:solidFill>
                  <a:srgbClr val="DCDDDE"/>
                </a:solidFill>
                <a:latin typeface="Arial"/>
                <a:cs typeface="Arial"/>
              </a:rPr>
              <a:t> </a:t>
            </a:r>
            <a:r>
              <a:rPr sz="647" spc="97" dirty="0">
                <a:solidFill>
                  <a:srgbClr val="DCDDDE"/>
                </a:solidFill>
                <a:latin typeface="Arial"/>
                <a:cs typeface="Arial"/>
              </a:rPr>
              <a:t>©</a:t>
            </a:r>
            <a:r>
              <a:rPr sz="647" spc="13" dirty="0">
                <a:solidFill>
                  <a:srgbClr val="DCDDDE"/>
                </a:solidFill>
                <a:latin typeface="Arial"/>
                <a:cs typeface="Arial"/>
              </a:rPr>
              <a:t> </a:t>
            </a:r>
            <a:r>
              <a:rPr sz="647" spc="39" dirty="0">
                <a:solidFill>
                  <a:srgbClr val="DCDDDE"/>
                </a:solidFill>
                <a:latin typeface="Arial"/>
                <a:cs typeface="Arial"/>
              </a:rPr>
              <a:t>2023</a:t>
            </a:r>
            <a:r>
              <a:rPr sz="647" spc="6" dirty="0">
                <a:solidFill>
                  <a:srgbClr val="DCDDDE"/>
                </a:solidFill>
                <a:latin typeface="Arial"/>
                <a:cs typeface="Arial"/>
              </a:rPr>
              <a:t> </a:t>
            </a:r>
            <a:r>
              <a:rPr sz="647" spc="39" dirty="0">
                <a:solidFill>
                  <a:srgbClr val="DCDDDE"/>
                </a:solidFill>
                <a:latin typeface="Arial"/>
                <a:cs typeface="Arial"/>
              </a:rPr>
              <a:t>Accenture.</a:t>
            </a:r>
            <a:r>
              <a:rPr sz="647" spc="-19" dirty="0">
                <a:solidFill>
                  <a:srgbClr val="DCDDDE"/>
                </a:solidFill>
                <a:latin typeface="Arial"/>
                <a:cs typeface="Arial"/>
              </a:rPr>
              <a:t> </a:t>
            </a:r>
            <a:r>
              <a:rPr sz="647" spc="26" dirty="0">
                <a:solidFill>
                  <a:srgbClr val="DCDDDE"/>
                </a:solidFill>
                <a:latin typeface="Arial"/>
                <a:cs typeface="Arial"/>
              </a:rPr>
              <a:t>All</a:t>
            </a:r>
            <a:r>
              <a:rPr sz="647" spc="13" dirty="0">
                <a:solidFill>
                  <a:srgbClr val="DCDDDE"/>
                </a:solidFill>
                <a:latin typeface="Arial"/>
                <a:cs typeface="Arial"/>
              </a:rPr>
              <a:t> </a:t>
            </a:r>
            <a:r>
              <a:rPr sz="647" spc="39" dirty="0">
                <a:solidFill>
                  <a:srgbClr val="DCDDDE"/>
                </a:solidFill>
                <a:latin typeface="Arial"/>
                <a:cs typeface="Arial"/>
              </a:rPr>
              <a:t>rights</a:t>
            </a:r>
            <a:r>
              <a:rPr sz="647" spc="-13" dirty="0">
                <a:solidFill>
                  <a:srgbClr val="DCDDDE"/>
                </a:solidFill>
                <a:latin typeface="Arial"/>
                <a:cs typeface="Arial"/>
              </a:rPr>
              <a:t> reserved.</a:t>
            </a:r>
            <a:r>
              <a:rPr sz="647" dirty="0">
                <a:solidFill>
                  <a:srgbClr val="DCDDDE"/>
                </a:solidFill>
                <a:latin typeface="Arial"/>
                <a:cs typeface="Arial"/>
              </a:rPr>
              <a:t>	</a:t>
            </a:r>
            <a:r>
              <a:rPr sz="647" spc="-142" dirty="0">
                <a:solidFill>
                  <a:srgbClr val="DCDDDE"/>
                </a:solidFill>
                <a:latin typeface="Arial"/>
                <a:cs typeface="Arial"/>
              </a:rPr>
              <a:t>1</a:t>
            </a:r>
            <a:endParaRPr sz="647">
              <a:latin typeface="Arial"/>
              <a:cs typeface="Arial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514606" y="1057274"/>
            <a:ext cx="7544622" cy="5658672"/>
            <a:chOff x="1943100" y="2843212"/>
            <a:chExt cx="5829935" cy="437261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064000" y="2843212"/>
              <a:ext cx="3708412" cy="4371987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3952278" y="7215200"/>
              <a:ext cx="35560" cy="0"/>
            </a:xfrm>
            <a:custGeom>
              <a:avLst/>
              <a:gdLst/>
              <a:ahLst/>
              <a:cxnLst/>
              <a:rect l="l" t="t" r="r" b="b"/>
              <a:pathLst>
                <a:path w="35560">
                  <a:moveTo>
                    <a:pt x="34975" y="0"/>
                  </a:moveTo>
                  <a:lnTo>
                    <a:pt x="0" y="0"/>
                  </a:lnTo>
                  <a:lnTo>
                    <a:pt x="34975" y="0"/>
                  </a:lnTo>
                  <a:close/>
                </a:path>
              </a:pathLst>
            </a:custGeom>
            <a:solidFill>
              <a:srgbClr val="8754A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987253" y="7215200"/>
              <a:ext cx="76835" cy="0"/>
            </a:xfrm>
            <a:custGeom>
              <a:avLst/>
              <a:gdLst/>
              <a:ahLst/>
              <a:cxnLst/>
              <a:rect l="l" t="t" r="r" b="b"/>
              <a:pathLst>
                <a:path w="76835">
                  <a:moveTo>
                    <a:pt x="76746" y="0"/>
                  </a:moveTo>
                  <a:lnTo>
                    <a:pt x="0" y="0"/>
                  </a:lnTo>
                  <a:lnTo>
                    <a:pt x="76746" y="0"/>
                  </a:lnTo>
                  <a:close/>
                </a:path>
              </a:pathLst>
            </a:custGeom>
            <a:solidFill>
              <a:srgbClr val="6A349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943100" y="2843212"/>
              <a:ext cx="2120900" cy="4371987"/>
            </a:xfrm>
            <a:prstGeom prst="rect">
              <a:avLst/>
            </a:prstGeom>
          </p:spPr>
        </p:pic>
      </p:grpSp>
      <p:sp>
        <p:nvSpPr>
          <p:cNvPr id="8" name="object 8"/>
          <p:cNvSpPr txBox="1"/>
          <p:nvPr/>
        </p:nvSpPr>
        <p:spPr>
          <a:xfrm>
            <a:off x="0" y="1057275"/>
            <a:ext cx="4960172" cy="5554308"/>
          </a:xfrm>
          <a:prstGeom prst="rect">
            <a:avLst/>
          </a:prstGeom>
          <a:solidFill>
            <a:srgbClr val="6A3494"/>
          </a:solidFill>
        </p:spPr>
        <p:txBody>
          <a:bodyPr vert="horz" wrap="square" lIns="0" tIns="300766" rIns="0" bIns="0" rtlCol="0">
            <a:spAutoFit/>
          </a:bodyPr>
          <a:lstStyle/>
          <a:p>
            <a:pPr>
              <a:spcBef>
                <a:spcPts val="2368"/>
              </a:spcBef>
            </a:pPr>
            <a:endParaRPr sz="3947">
              <a:latin typeface="Times New Roman"/>
              <a:cs typeface="Times New Roman"/>
            </a:endParaRPr>
          </a:p>
          <a:p>
            <a:pPr marL="281860" marR="1121694" algn="just">
              <a:lnSpc>
                <a:spcPts val="4038"/>
              </a:lnSpc>
            </a:pPr>
            <a:r>
              <a:rPr sz="3947" b="1" spc="-45" dirty="0">
                <a:solidFill>
                  <a:srgbClr val="FFFFFF"/>
                </a:solidFill>
                <a:latin typeface="Arial"/>
                <a:cs typeface="Arial"/>
              </a:rPr>
              <a:t>Massachusetts </a:t>
            </a:r>
            <a:r>
              <a:rPr sz="3947" b="1" dirty="0">
                <a:solidFill>
                  <a:srgbClr val="FFFFFF"/>
                </a:solidFill>
                <a:latin typeface="Arial"/>
                <a:cs typeface="Arial"/>
              </a:rPr>
              <a:t>Department</a:t>
            </a:r>
            <a:r>
              <a:rPr sz="3947" b="1" spc="7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947" b="1" spc="-32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3947" b="1" spc="-39" dirty="0">
                <a:solidFill>
                  <a:srgbClr val="FFFFFF"/>
                </a:solidFill>
                <a:latin typeface="Arial"/>
                <a:cs typeface="Arial"/>
              </a:rPr>
              <a:t>Public</a:t>
            </a:r>
            <a:r>
              <a:rPr sz="3947" b="1" spc="-47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947" b="1" spc="-13" dirty="0">
                <a:solidFill>
                  <a:srgbClr val="FFFFFF"/>
                </a:solidFill>
                <a:latin typeface="Arial"/>
                <a:cs typeface="Arial"/>
              </a:rPr>
              <a:t>Health</a:t>
            </a:r>
            <a:endParaRPr sz="3947">
              <a:latin typeface="Arial"/>
              <a:cs typeface="Arial"/>
            </a:endParaRPr>
          </a:p>
          <a:p>
            <a:pPr marL="313910" marR="551395">
              <a:lnSpc>
                <a:spcPct val="102000"/>
              </a:lnSpc>
              <a:spcBef>
                <a:spcPts val="1171"/>
              </a:spcBef>
            </a:pPr>
            <a:r>
              <a:rPr sz="1941" spc="65" dirty="0">
                <a:solidFill>
                  <a:srgbClr val="FFFFFF"/>
                </a:solidFill>
                <a:latin typeface="Arial"/>
                <a:cs typeface="Arial"/>
              </a:rPr>
              <a:t>MA</a:t>
            </a:r>
            <a:r>
              <a:rPr sz="1941" spc="5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41" spc="136" dirty="0">
                <a:solidFill>
                  <a:srgbClr val="FFFFFF"/>
                </a:solidFill>
                <a:latin typeface="Arial"/>
                <a:cs typeface="Arial"/>
              </a:rPr>
              <a:t>988</a:t>
            </a:r>
            <a:r>
              <a:rPr sz="1941" spc="58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41" spc="84" dirty="0">
                <a:solidFill>
                  <a:srgbClr val="FFFFFF"/>
                </a:solidFill>
                <a:latin typeface="Arial"/>
                <a:cs typeface="Arial"/>
              </a:rPr>
              <a:t>Suicide</a:t>
            </a:r>
            <a:r>
              <a:rPr sz="1941" spc="5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41" spc="91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1941" spc="58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41" dirty="0">
                <a:solidFill>
                  <a:srgbClr val="FFFFFF"/>
                </a:solidFill>
                <a:latin typeface="Arial"/>
                <a:cs typeface="Arial"/>
              </a:rPr>
              <a:t>Crisis</a:t>
            </a:r>
            <a:r>
              <a:rPr sz="1941" spc="3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41" spc="65" dirty="0">
                <a:solidFill>
                  <a:srgbClr val="FFFFFF"/>
                </a:solidFill>
                <a:latin typeface="Arial"/>
                <a:cs typeface="Arial"/>
              </a:rPr>
              <a:t>Lifeline </a:t>
            </a:r>
            <a:r>
              <a:rPr sz="1941" dirty="0">
                <a:solidFill>
                  <a:srgbClr val="FFFFFF"/>
                </a:solidFill>
                <a:latin typeface="Arial"/>
                <a:cs typeface="Arial"/>
              </a:rPr>
              <a:t>Business</a:t>
            </a:r>
            <a:r>
              <a:rPr sz="1941" spc="19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41" dirty="0">
                <a:solidFill>
                  <a:srgbClr val="FFFFFF"/>
                </a:solidFill>
                <a:latin typeface="Arial"/>
                <a:cs typeface="Arial"/>
              </a:rPr>
              <a:t>Analysis</a:t>
            </a:r>
            <a:r>
              <a:rPr sz="1941" spc="21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41" spc="91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1941" spc="19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41" spc="52" dirty="0">
                <a:solidFill>
                  <a:srgbClr val="FFFFFF"/>
                </a:solidFill>
                <a:latin typeface="Arial"/>
                <a:cs typeface="Arial"/>
              </a:rPr>
              <a:t>Planning</a:t>
            </a:r>
            <a:endParaRPr sz="1941">
              <a:latin typeface="Arial"/>
              <a:cs typeface="Arial"/>
            </a:endParaRPr>
          </a:p>
          <a:p>
            <a:pPr>
              <a:spcBef>
                <a:spcPts val="188"/>
              </a:spcBef>
            </a:pPr>
            <a:endParaRPr sz="1941">
              <a:latin typeface="Arial"/>
              <a:cs typeface="Arial"/>
            </a:endParaRPr>
          </a:p>
          <a:p>
            <a:pPr marL="313910">
              <a:spcBef>
                <a:spcPts val="6"/>
              </a:spcBef>
            </a:pPr>
            <a:r>
              <a:rPr sz="1941" spc="136" dirty="0">
                <a:solidFill>
                  <a:srgbClr val="FFFFFF"/>
                </a:solidFill>
                <a:latin typeface="Arial"/>
                <a:cs typeface="Arial"/>
              </a:rPr>
              <a:t>988</a:t>
            </a:r>
            <a:r>
              <a:rPr sz="1941" spc="-1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41" spc="91" dirty="0">
                <a:solidFill>
                  <a:srgbClr val="FFFFFF"/>
                </a:solidFill>
                <a:latin typeface="Arial"/>
                <a:cs typeface="Arial"/>
              </a:rPr>
              <a:t>Commission</a:t>
            </a:r>
            <a:r>
              <a:rPr sz="1941" spc="-1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41" spc="58" dirty="0">
                <a:solidFill>
                  <a:srgbClr val="FFFFFF"/>
                </a:solidFill>
                <a:latin typeface="Arial"/>
                <a:cs typeface="Arial"/>
              </a:rPr>
              <a:t>Presentation</a:t>
            </a:r>
            <a:endParaRPr sz="1941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941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941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941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941">
              <a:latin typeface="Arial"/>
              <a:cs typeface="Arial"/>
            </a:endParaRPr>
          </a:p>
          <a:p>
            <a:pPr>
              <a:spcBef>
                <a:spcPts val="220"/>
              </a:spcBef>
            </a:pPr>
            <a:endParaRPr sz="1941">
              <a:latin typeface="Arial"/>
              <a:cs typeface="Arial"/>
            </a:endParaRPr>
          </a:p>
          <a:p>
            <a:pPr marL="304049">
              <a:spcBef>
                <a:spcPts val="6"/>
              </a:spcBef>
            </a:pPr>
            <a:r>
              <a:rPr sz="1294" spc="71" dirty="0">
                <a:solidFill>
                  <a:srgbClr val="FFFFFF"/>
                </a:solidFill>
                <a:latin typeface="Arial"/>
                <a:cs typeface="Arial"/>
              </a:rPr>
              <a:t>August</a:t>
            </a:r>
            <a:r>
              <a:rPr sz="1294" spc="-1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94" dirty="0">
                <a:solidFill>
                  <a:srgbClr val="FFFFFF"/>
                </a:solidFill>
                <a:latin typeface="Arial"/>
                <a:cs typeface="Arial"/>
              </a:rPr>
              <a:t>15,</a:t>
            </a:r>
            <a:r>
              <a:rPr sz="1294" spc="-3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94" spc="65" dirty="0">
                <a:solidFill>
                  <a:srgbClr val="FFFFFF"/>
                </a:solidFill>
                <a:latin typeface="Arial"/>
                <a:cs typeface="Arial"/>
              </a:rPr>
              <a:t>2024</a:t>
            </a:r>
            <a:endParaRPr sz="1294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702725" y="6564677"/>
            <a:ext cx="62454" cy="91274"/>
          </a:xfrm>
          <a:prstGeom prst="rect">
            <a:avLst/>
          </a:prstGeom>
        </p:spPr>
        <p:txBody>
          <a:bodyPr vert="horz" wrap="square" lIns="0" tIns="21366" rIns="0" bIns="0" rtlCol="0">
            <a:spAutoFit/>
          </a:bodyPr>
          <a:lstStyle/>
          <a:p>
            <a:pPr marL="16435">
              <a:spcBef>
                <a:spcPts val="168"/>
              </a:spcBef>
            </a:pPr>
            <a:r>
              <a:rPr sz="453" b="1" spc="-65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453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7895" y="1263130"/>
            <a:ext cx="8971205" cy="473712"/>
          </a:xfrm>
          <a:prstGeom prst="rect">
            <a:avLst/>
          </a:prstGeom>
        </p:spPr>
        <p:txBody>
          <a:bodyPr vert="horz" wrap="square" lIns="0" tIns="15614" rIns="0" bIns="0" rtlCol="0">
            <a:spAutoFit/>
          </a:bodyPr>
          <a:lstStyle/>
          <a:p>
            <a:pPr marL="16435">
              <a:spcBef>
                <a:spcPts val="123"/>
              </a:spcBef>
            </a:pPr>
            <a:r>
              <a:rPr spc="129" dirty="0"/>
              <a:t>Overview</a:t>
            </a:r>
            <a:r>
              <a:rPr spc="-168" dirty="0"/>
              <a:t> </a:t>
            </a:r>
            <a:r>
              <a:rPr spc="110" dirty="0"/>
              <a:t>of</a:t>
            </a:r>
            <a:r>
              <a:rPr spc="-162" dirty="0"/>
              <a:t> </a:t>
            </a:r>
            <a:r>
              <a:rPr spc="110" dirty="0"/>
              <a:t>State</a:t>
            </a:r>
            <a:r>
              <a:rPr spc="-162" dirty="0"/>
              <a:t> </a:t>
            </a:r>
            <a:r>
              <a:rPr spc="13" dirty="0"/>
              <a:t>Legislation</a:t>
            </a:r>
            <a:r>
              <a:rPr spc="-162" dirty="0"/>
              <a:t> </a:t>
            </a:r>
            <a:r>
              <a:rPr spc="110" dirty="0"/>
              <a:t>from</a:t>
            </a:r>
            <a:r>
              <a:rPr spc="-162" dirty="0"/>
              <a:t> </a:t>
            </a:r>
            <a:r>
              <a:rPr spc="71" dirty="0"/>
              <a:t>All</a:t>
            </a:r>
            <a:r>
              <a:rPr spc="-188" dirty="0"/>
              <a:t> </a:t>
            </a:r>
            <a:r>
              <a:rPr spc="395" dirty="0"/>
              <a:t>50</a:t>
            </a:r>
            <a:r>
              <a:rPr spc="-162" dirty="0"/>
              <a:t> </a:t>
            </a:r>
            <a:r>
              <a:rPr spc="58" dirty="0"/>
              <a:t>States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469747" y="6458197"/>
            <a:ext cx="1952693" cy="81223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9681137" y="6426372"/>
            <a:ext cx="81355" cy="117835"/>
          </a:xfrm>
          <a:prstGeom prst="rect">
            <a:avLst/>
          </a:prstGeom>
        </p:spPr>
        <p:txBody>
          <a:bodyPr vert="horz" wrap="square" lIns="0" tIns="18079" rIns="0" bIns="0" rtlCol="0">
            <a:spAutoFit/>
          </a:bodyPr>
          <a:lstStyle/>
          <a:p>
            <a:pPr marL="16435">
              <a:spcBef>
                <a:spcPts val="142"/>
              </a:spcBef>
            </a:pPr>
            <a:r>
              <a:rPr sz="647" spc="-65" dirty="0">
                <a:solidFill>
                  <a:srgbClr val="231F20"/>
                </a:solidFill>
                <a:latin typeface="Arial"/>
                <a:cs typeface="Arial"/>
              </a:rPr>
              <a:t>2</a:t>
            </a:r>
            <a:endParaRPr sz="647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31339" y="1712778"/>
            <a:ext cx="9202943" cy="463197"/>
          </a:xfrm>
          <a:prstGeom prst="rect">
            <a:avLst/>
          </a:prstGeom>
        </p:spPr>
        <p:txBody>
          <a:bodyPr vert="horz" wrap="square" lIns="0" tIns="15614" rIns="0" bIns="0" rtlCol="0">
            <a:spAutoFit/>
          </a:bodyPr>
          <a:lstStyle/>
          <a:p>
            <a:pPr marL="16435">
              <a:lnSpc>
                <a:spcPts val="1786"/>
              </a:lnSpc>
              <a:spcBef>
                <a:spcPts val="123"/>
              </a:spcBef>
            </a:pPr>
            <a:r>
              <a:rPr sz="1488" spc="26" dirty="0">
                <a:solidFill>
                  <a:srgbClr val="231F20"/>
                </a:solidFill>
                <a:latin typeface="Arial"/>
                <a:cs typeface="Arial"/>
              </a:rPr>
              <a:t>Majority</a:t>
            </a:r>
            <a:r>
              <a:rPr sz="1488" spc="7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91" dirty="0">
                <a:solidFill>
                  <a:srgbClr val="231F20"/>
                </a:solidFill>
                <a:latin typeface="Arial"/>
                <a:cs typeface="Arial"/>
              </a:rPr>
              <a:t>of</a:t>
            </a:r>
            <a:r>
              <a:rPr sz="1488" spc="7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26" dirty="0">
                <a:solidFill>
                  <a:srgbClr val="231F20"/>
                </a:solidFill>
                <a:latin typeface="Arial"/>
                <a:cs typeface="Arial"/>
              </a:rPr>
              <a:t>states</a:t>
            </a:r>
            <a:r>
              <a:rPr sz="1488" spc="7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26" dirty="0">
                <a:solidFill>
                  <a:srgbClr val="231F20"/>
                </a:solidFill>
                <a:latin typeface="Arial"/>
                <a:cs typeface="Arial"/>
              </a:rPr>
              <a:t>have</a:t>
            </a:r>
            <a:r>
              <a:rPr sz="1488" spc="7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26" dirty="0">
                <a:solidFill>
                  <a:srgbClr val="231F20"/>
                </a:solidFill>
                <a:latin typeface="Arial"/>
                <a:cs typeface="Arial"/>
              </a:rPr>
              <a:t>passed</a:t>
            </a:r>
            <a:r>
              <a:rPr sz="1488" spc="7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26" dirty="0">
                <a:solidFill>
                  <a:srgbClr val="231F20"/>
                </a:solidFill>
                <a:latin typeface="Arial"/>
                <a:cs typeface="Arial"/>
              </a:rPr>
              <a:t>legislation</a:t>
            </a:r>
            <a:r>
              <a:rPr sz="1488" spc="9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97" dirty="0">
                <a:solidFill>
                  <a:srgbClr val="231F20"/>
                </a:solidFill>
                <a:latin typeface="Arial"/>
                <a:cs typeface="Arial"/>
              </a:rPr>
              <a:t>to</a:t>
            </a:r>
            <a:r>
              <a:rPr sz="1488" spc="9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78" dirty="0">
                <a:solidFill>
                  <a:srgbClr val="231F20"/>
                </a:solidFill>
                <a:latin typeface="Arial"/>
                <a:cs typeface="Arial"/>
              </a:rPr>
              <a:t>provide</a:t>
            </a:r>
            <a:r>
              <a:rPr sz="1488" spc="9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26" dirty="0">
                <a:solidFill>
                  <a:srgbClr val="231F20"/>
                </a:solidFill>
                <a:latin typeface="Arial"/>
                <a:cs typeface="Arial"/>
              </a:rPr>
              <a:t>operational</a:t>
            </a:r>
            <a:r>
              <a:rPr sz="1488" spc="9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71" dirty="0">
                <a:solidFill>
                  <a:srgbClr val="231F20"/>
                </a:solidFill>
                <a:latin typeface="Arial"/>
                <a:cs typeface="Arial"/>
              </a:rPr>
              <a:t>improvements</a:t>
            </a:r>
            <a:r>
              <a:rPr sz="1488" spc="11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97" dirty="0">
                <a:solidFill>
                  <a:srgbClr val="231F20"/>
                </a:solidFill>
                <a:latin typeface="Arial"/>
                <a:cs typeface="Arial"/>
              </a:rPr>
              <a:t>to</a:t>
            </a:r>
            <a:r>
              <a:rPr sz="1488" spc="9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65" dirty="0">
                <a:solidFill>
                  <a:srgbClr val="231F20"/>
                </a:solidFill>
                <a:latin typeface="Arial"/>
                <a:cs typeface="Arial"/>
              </a:rPr>
              <a:t>their</a:t>
            </a:r>
            <a:r>
              <a:rPr sz="1488" spc="8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91" dirty="0">
                <a:solidFill>
                  <a:srgbClr val="231F20"/>
                </a:solidFill>
                <a:latin typeface="Arial"/>
                <a:cs typeface="Arial"/>
              </a:rPr>
              <a:t>988</a:t>
            </a:r>
            <a:r>
              <a:rPr sz="1488" spc="5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26" dirty="0">
                <a:solidFill>
                  <a:srgbClr val="231F20"/>
                </a:solidFill>
                <a:latin typeface="Arial"/>
                <a:cs typeface="Arial"/>
              </a:rPr>
              <a:t>Lifeline</a:t>
            </a:r>
            <a:r>
              <a:rPr sz="1488" spc="1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39" dirty="0">
                <a:solidFill>
                  <a:srgbClr val="231F20"/>
                </a:solidFill>
                <a:latin typeface="Arial"/>
                <a:cs typeface="Arial"/>
              </a:rPr>
              <a:t>or</a:t>
            </a:r>
            <a:endParaRPr sz="1488">
              <a:latin typeface="Arial"/>
              <a:cs typeface="Arial"/>
            </a:endParaRPr>
          </a:p>
          <a:p>
            <a:pPr marL="16435">
              <a:lnSpc>
                <a:spcPts val="1786"/>
              </a:lnSpc>
            </a:pPr>
            <a:r>
              <a:rPr sz="1488" spc="65" dirty="0">
                <a:solidFill>
                  <a:srgbClr val="231F20"/>
                </a:solidFill>
                <a:latin typeface="Arial"/>
                <a:cs typeface="Arial"/>
              </a:rPr>
              <a:t>develop</a:t>
            </a:r>
            <a:r>
              <a:rPr sz="1488" spc="7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13" dirty="0">
                <a:solidFill>
                  <a:srgbClr val="231F20"/>
                </a:solidFill>
                <a:latin typeface="Arial"/>
                <a:cs typeface="Arial"/>
              </a:rPr>
              <a:t>sustainable</a:t>
            </a:r>
            <a:r>
              <a:rPr sz="1488" spc="39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84" dirty="0">
                <a:solidFill>
                  <a:srgbClr val="231F20"/>
                </a:solidFill>
                <a:latin typeface="Arial"/>
                <a:cs typeface="Arial"/>
              </a:rPr>
              <a:t>funding</a:t>
            </a:r>
            <a:r>
              <a:rPr sz="1488" spc="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84" dirty="0">
                <a:solidFill>
                  <a:srgbClr val="231F20"/>
                </a:solidFill>
                <a:latin typeface="Arial"/>
                <a:cs typeface="Arial"/>
              </a:rPr>
              <a:t>for</a:t>
            </a:r>
            <a:r>
              <a:rPr sz="1488" spc="5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71" dirty="0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sz="1488" spc="5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52" dirty="0">
                <a:solidFill>
                  <a:srgbClr val="231F20"/>
                </a:solidFill>
                <a:latin typeface="Arial"/>
                <a:cs typeface="Arial"/>
              </a:rPr>
              <a:t>program.</a:t>
            </a:r>
            <a:endParaRPr sz="1488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907677" y="2677844"/>
            <a:ext cx="3991311" cy="1287704"/>
          </a:xfrm>
          <a:custGeom>
            <a:avLst/>
            <a:gdLst/>
            <a:ahLst/>
            <a:cxnLst/>
            <a:rect l="l" t="t" r="r" b="b"/>
            <a:pathLst>
              <a:path w="3084195" h="995045">
                <a:moveTo>
                  <a:pt x="2987027" y="0"/>
                </a:moveTo>
                <a:lnTo>
                  <a:pt x="96786" y="0"/>
                </a:lnTo>
                <a:lnTo>
                  <a:pt x="59112" y="7606"/>
                </a:lnTo>
                <a:lnTo>
                  <a:pt x="28347" y="28354"/>
                </a:lnTo>
                <a:lnTo>
                  <a:pt x="7605" y="59134"/>
                </a:lnTo>
                <a:lnTo>
                  <a:pt x="0" y="96837"/>
                </a:lnTo>
                <a:lnTo>
                  <a:pt x="0" y="898194"/>
                </a:lnTo>
                <a:lnTo>
                  <a:pt x="7605" y="935898"/>
                </a:lnTo>
                <a:lnTo>
                  <a:pt x="28347" y="966677"/>
                </a:lnTo>
                <a:lnTo>
                  <a:pt x="59112" y="987425"/>
                </a:lnTo>
                <a:lnTo>
                  <a:pt x="96786" y="995032"/>
                </a:lnTo>
                <a:lnTo>
                  <a:pt x="2987027" y="995032"/>
                </a:lnTo>
                <a:lnTo>
                  <a:pt x="3007109" y="990981"/>
                </a:lnTo>
                <a:lnTo>
                  <a:pt x="96786" y="990981"/>
                </a:lnTo>
                <a:lnTo>
                  <a:pt x="78095" y="989097"/>
                </a:lnTo>
                <a:lnTo>
                  <a:pt x="31203" y="963815"/>
                </a:lnTo>
                <a:lnTo>
                  <a:pt x="5929" y="916904"/>
                </a:lnTo>
                <a:lnTo>
                  <a:pt x="4038" y="898194"/>
                </a:lnTo>
                <a:lnTo>
                  <a:pt x="4038" y="96837"/>
                </a:lnTo>
                <a:lnTo>
                  <a:pt x="19883" y="44947"/>
                </a:lnTo>
                <a:lnTo>
                  <a:pt x="60690" y="11337"/>
                </a:lnTo>
                <a:lnTo>
                  <a:pt x="96786" y="4051"/>
                </a:lnTo>
                <a:lnTo>
                  <a:pt x="3007109" y="4051"/>
                </a:lnTo>
                <a:lnTo>
                  <a:pt x="2987027" y="0"/>
                </a:lnTo>
                <a:close/>
              </a:path>
              <a:path w="3084195" h="995045">
                <a:moveTo>
                  <a:pt x="3007109" y="4051"/>
                </a:moveTo>
                <a:lnTo>
                  <a:pt x="2987027" y="4051"/>
                </a:lnTo>
                <a:lnTo>
                  <a:pt x="3005735" y="5934"/>
                </a:lnTo>
                <a:lnTo>
                  <a:pt x="3023152" y="11337"/>
                </a:lnTo>
                <a:lnTo>
                  <a:pt x="3063974" y="44947"/>
                </a:lnTo>
                <a:lnTo>
                  <a:pt x="3079813" y="96837"/>
                </a:lnTo>
                <a:lnTo>
                  <a:pt x="3079813" y="898194"/>
                </a:lnTo>
                <a:lnTo>
                  <a:pt x="3063974" y="950085"/>
                </a:lnTo>
                <a:lnTo>
                  <a:pt x="3023152" y="983694"/>
                </a:lnTo>
                <a:lnTo>
                  <a:pt x="2987027" y="990981"/>
                </a:lnTo>
                <a:lnTo>
                  <a:pt x="3007109" y="990981"/>
                </a:lnTo>
                <a:lnTo>
                  <a:pt x="3024733" y="987425"/>
                </a:lnTo>
                <a:lnTo>
                  <a:pt x="3055508" y="966677"/>
                </a:lnTo>
                <a:lnTo>
                  <a:pt x="3076249" y="935898"/>
                </a:lnTo>
                <a:lnTo>
                  <a:pt x="3083852" y="898194"/>
                </a:lnTo>
                <a:lnTo>
                  <a:pt x="3083852" y="96837"/>
                </a:lnTo>
                <a:lnTo>
                  <a:pt x="3076249" y="59134"/>
                </a:lnTo>
                <a:lnTo>
                  <a:pt x="3055508" y="28354"/>
                </a:lnTo>
                <a:lnTo>
                  <a:pt x="3024733" y="7606"/>
                </a:lnTo>
                <a:lnTo>
                  <a:pt x="3007109" y="4051"/>
                </a:lnTo>
                <a:close/>
              </a:path>
            </a:pathLst>
          </a:custGeom>
          <a:solidFill>
            <a:srgbClr val="C7C8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307298" y="3201941"/>
            <a:ext cx="3161329" cy="408186"/>
          </a:xfrm>
          <a:prstGeom prst="rect">
            <a:avLst/>
          </a:prstGeom>
        </p:spPr>
        <p:txBody>
          <a:bodyPr vert="horz" wrap="square" lIns="0" tIns="14792" rIns="0" bIns="0" rtlCol="0">
            <a:spAutoFit/>
          </a:bodyPr>
          <a:lstStyle/>
          <a:p>
            <a:pPr marL="16435" marR="6574">
              <a:lnSpc>
                <a:spcPct val="102000"/>
              </a:lnSpc>
              <a:spcBef>
                <a:spcPts val="116"/>
              </a:spcBef>
            </a:pPr>
            <a:r>
              <a:rPr sz="1294" spc="65" dirty="0">
                <a:solidFill>
                  <a:srgbClr val="231F20"/>
                </a:solidFill>
                <a:latin typeface="Arial"/>
                <a:cs typeface="Arial"/>
              </a:rPr>
              <a:t>Operational</a:t>
            </a:r>
            <a:r>
              <a:rPr sz="1294" spc="9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spc="84" dirty="0">
                <a:solidFill>
                  <a:srgbClr val="231F20"/>
                </a:solidFill>
                <a:latin typeface="Arial"/>
                <a:cs typeface="Arial"/>
              </a:rPr>
              <a:t>support</a:t>
            </a:r>
            <a:r>
              <a:rPr sz="1294" spc="91" dirty="0">
                <a:solidFill>
                  <a:srgbClr val="231F20"/>
                </a:solidFill>
                <a:latin typeface="Arial"/>
                <a:cs typeface="Arial"/>
              </a:rPr>
              <a:t> funding</a:t>
            </a:r>
            <a:r>
              <a:rPr sz="1294" spc="7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dirty="0">
                <a:solidFill>
                  <a:srgbClr val="231F20"/>
                </a:solidFill>
                <a:latin typeface="Arial"/>
                <a:cs typeface="Arial"/>
              </a:rPr>
              <a:t>helps</a:t>
            </a:r>
            <a:r>
              <a:rPr sz="1294" spc="7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spc="65" dirty="0">
                <a:solidFill>
                  <a:srgbClr val="231F20"/>
                </a:solidFill>
                <a:latin typeface="Arial"/>
                <a:cs typeface="Arial"/>
              </a:rPr>
              <a:t>988 </a:t>
            </a:r>
            <a:r>
              <a:rPr sz="1294" spc="39" dirty="0">
                <a:solidFill>
                  <a:srgbClr val="231F20"/>
                </a:solidFill>
                <a:latin typeface="Arial"/>
                <a:cs typeface="Arial"/>
              </a:rPr>
              <a:t>address</a:t>
            </a:r>
            <a:r>
              <a:rPr sz="1294" spc="142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spc="39" dirty="0">
                <a:solidFill>
                  <a:srgbClr val="231F20"/>
                </a:solidFill>
                <a:latin typeface="Arial"/>
                <a:cs typeface="Arial"/>
              </a:rPr>
              <a:t>stakeholder</a:t>
            </a:r>
            <a:r>
              <a:rPr sz="1294" spc="13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spc="39" dirty="0">
                <a:solidFill>
                  <a:srgbClr val="231F20"/>
                </a:solidFill>
                <a:latin typeface="Arial"/>
                <a:cs typeface="Arial"/>
              </a:rPr>
              <a:t>needs.</a:t>
            </a:r>
            <a:r>
              <a:rPr sz="1294" spc="142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spc="-13" dirty="0">
                <a:solidFill>
                  <a:srgbClr val="231F20"/>
                </a:solidFill>
                <a:latin typeface="Arial"/>
                <a:cs typeface="Arial"/>
              </a:rPr>
              <a:t>Examples:</a:t>
            </a:r>
            <a:endParaRPr sz="1294">
              <a:latin typeface="Arial"/>
              <a:cs typeface="Aria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818493" y="2309545"/>
            <a:ext cx="3597686" cy="922020"/>
            <a:chOff x="632472" y="3810876"/>
            <a:chExt cx="2780030" cy="712470"/>
          </a:xfrm>
        </p:grpSpPr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2472" y="3810876"/>
              <a:ext cx="714095" cy="712152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01382" y="4319981"/>
              <a:ext cx="645185" cy="203047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645109" y="3832262"/>
              <a:ext cx="2767330" cy="648335"/>
            </a:xfrm>
            <a:custGeom>
              <a:avLst/>
              <a:gdLst/>
              <a:ahLst/>
              <a:cxnLst/>
              <a:rect l="l" t="t" r="r" b="b"/>
              <a:pathLst>
                <a:path w="2767329" h="648335">
                  <a:moveTo>
                    <a:pt x="2766974" y="237540"/>
                  </a:moveTo>
                  <a:lnTo>
                    <a:pt x="2763037" y="218084"/>
                  </a:lnTo>
                  <a:lnTo>
                    <a:pt x="2752306" y="202184"/>
                  </a:lnTo>
                  <a:lnTo>
                    <a:pt x="2736392" y="191452"/>
                  </a:lnTo>
                  <a:lnTo>
                    <a:pt x="2716936" y="187515"/>
                  </a:lnTo>
                  <a:lnTo>
                    <a:pt x="618858" y="187515"/>
                  </a:lnTo>
                  <a:lnTo>
                    <a:pt x="596722" y="147599"/>
                  </a:lnTo>
                  <a:lnTo>
                    <a:pt x="569404" y="111455"/>
                  </a:lnTo>
                  <a:lnTo>
                    <a:pt x="537400" y="79489"/>
                  </a:lnTo>
                  <a:lnTo>
                    <a:pt x="501192" y="52209"/>
                  </a:lnTo>
                  <a:lnTo>
                    <a:pt x="461302" y="30124"/>
                  </a:lnTo>
                  <a:lnTo>
                    <a:pt x="418223" y="13728"/>
                  </a:lnTo>
                  <a:lnTo>
                    <a:pt x="372452" y="3517"/>
                  </a:lnTo>
                  <a:lnTo>
                    <a:pt x="324497" y="0"/>
                  </a:lnTo>
                  <a:lnTo>
                    <a:pt x="276542" y="3517"/>
                  </a:lnTo>
                  <a:lnTo>
                    <a:pt x="230771" y="13728"/>
                  </a:lnTo>
                  <a:lnTo>
                    <a:pt x="187693" y="30124"/>
                  </a:lnTo>
                  <a:lnTo>
                    <a:pt x="147789" y="52209"/>
                  </a:lnTo>
                  <a:lnTo>
                    <a:pt x="111594" y="79489"/>
                  </a:lnTo>
                  <a:lnTo>
                    <a:pt x="79590" y="111455"/>
                  </a:lnTo>
                  <a:lnTo>
                    <a:pt x="52273" y="147599"/>
                  </a:lnTo>
                  <a:lnTo>
                    <a:pt x="30149" y="187426"/>
                  </a:lnTo>
                  <a:lnTo>
                    <a:pt x="13728" y="230454"/>
                  </a:lnTo>
                  <a:lnTo>
                    <a:pt x="3517" y="276148"/>
                  </a:lnTo>
                  <a:lnTo>
                    <a:pt x="0" y="324015"/>
                  </a:lnTo>
                  <a:lnTo>
                    <a:pt x="3517" y="371894"/>
                  </a:lnTo>
                  <a:lnTo>
                    <a:pt x="13728" y="417588"/>
                  </a:lnTo>
                  <a:lnTo>
                    <a:pt x="30149" y="460603"/>
                  </a:lnTo>
                  <a:lnTo>
                    <a:pt x="52273" y="500443"/>
                  </a:lnTo>
                  <a:lnTo>
                    <a:pt x="79590" y="536587"/>
                  </a:lnTo>
                  <a:lnTo>
                    <a:pt x="111594" y="568553"/>
                  </a:lnTo>
                  <a:lnTo>
                    <a:pt x="147789" y="595820"/>
                  </a:lnTo>
                  <a:lnTo>
                    <a:pt x="187693" y="617905"/>
                  </a:lnTo>
                  <a:lnTo>
                    <a:pt x="230771" y="634301"/>
                  </a:lnTo>
                  <a:lnTo>
                    <a:pt x="276542" y="644512"/>
                  </a:lnTo>
                  <a:lnTo>
                    <a:pt x="324497" y="648017"/>
                  </a:lnTo>
                  <a:lnTo>
                    <a:pt x="372452" y="644512"/>
                  </a:lnTo>
                  <a:lnTo>
                    <a:pt x="418223" y="634301"/>
                  </a:lnTo>
                  <a:lnTo>
                    <a:pt x="461302" y="617905"/>
                  </a:lnTo>
                  <a:lnTo>
                    <a:pt x="501192" y="595820"/>
                  </a:lnTo>
                  <a:lnTo>
                    <a:pt x="537400" y="568553"/>
                  </a:lnTo>
                  <a:lnTo>
                    <a:pt x="569404" y="536587"/>
                  </a:lnTo>
                  <a:lnTo>
                    <a:pt x="596722" y="500443"/>
                  </a:lnTo>
                  <a:lnTo>
                    <a:pt x="603783" y="487718"/>
                  </a:lnTo>
                  <a:lnTo>
                    <a:pt x="2716936" y="487718"/>
                  </a:lnTo>
                  <a:lnTo>
                    <a:pt x="2736392" y="483793"/>
                  </a:lnTo>
                  <a:lnTo>
                    <a:pt x="2752306" y="473062"/>
                  </a:lnTo>
                  <a:lnTo>
                    <a:pt x="2763037" y="457149"/>
                  </a:lnTo>
                  <a:lnTo>
                    <a:pt x="2766974" y="437680"/>
                  </a:lnTo>
                  <a:lnTo>
                    <a:pt x="2766974" y="237540"/>
                  </a:lnTo>
                  <a:close/>
                </a:path>
              </a:pathLst>
            </a:custGeom>
            <a:solidFill>
              <a:srgbClr val="7B4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1731960" y="2644952"/>
            <a:ext cx="1087195" cy="244740"/>
          </a:xfrm>
          <a:prstGeom prst="rect">
            <a:avLst/>
          </a:prstGeom>
        </p:spPr>
        <p:txBody>
          <a:bodyPr vert="horz" wrap="square" lIns="0" tIns="15614" rIns="0" bIns="0" rtlCol="0">
            <a:spAutoFit/>
          </a:bodyPr>
          <a:lstStyle/>
          <a:p>
            <a:pPr marL="16435">
              <a:spcBef>
                <a:spcPts val="123"/>
              </a:spcBef>
            </a:pPr>
            <a:r>
              <a:rPr sz="1488" b="1" spc="-13" dirty="0">
                <a:solidFill>
                  <a:srgbClr val="FFFFFF"/>
                </a:solidFill>
                <a:latin typeface="Arial"/>
                <a:cs typeface="Arial"/>
              </a:rPr>
              <a:t>Operations</a:t>
            </a:r>
            <a:endParaRPr sz="1488">
              <a:latin typeface="Arial"/>
              <a:cs typeface="Arial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847419" y="2403867"/>
            <a:ext cx="746162" cy="746162"/>
            <a:chOff x="654824" y="3883761"/>
            <a:chExt cx="576580" cy="576580"/>
          </a:xfrm>
        </p:grpSpPr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083195" y="4348378"/>
              <a:ext cx="147751" cy="111506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54824" y="4235272"/>
              <a:ext cx="46558" cy="224612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01382" y="4338675"/>
              <a:ext cx="154647" cy="121208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54824" y="3883761"/>
              <a:ext cx="139179" cy="193509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145222" y="3883761"/>
              <a:ext cx="85725" cy="80403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654824" y="3883761"/>
              <a:ext cx="576122" cy="576122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152258" y="4019778"/>
              <a:ext cx="78689" cy="300202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720890" y="3900271"/>
              <a:ext cx="496570" cy="496570"/>
            </a:xfrm>
            <a:custGeom>
              <a:avLst/>
              <a:gdLst/>
              <a:ahLst/>
              <a:cxnLst/>
              <a:rect l="l" t="t" r="r" b="b"/>
              <a:pathLst>
                <a:path w="496569" h="496570">
                  <a:moveTo>
                    <a:pt x="248234" y="0"/>
                  </a:moveTo>
                  <a:lnTo>
                    <a:pt x="198213" y="5044"/>
                  </a:lnTo>
                  <a:lnTo>
                    <a:pt x="151620" y="19510"/>
                  </a:lnTo>
                  <a:lnTo>
                    <a:pt x="109455" y="42401"/>
                  </a:lnTo>
                  <a:lnTo>
                    <a:pt x="72715" y="72715"/>
                  </a:lnTo>
                  <a:lnTo>
                    <a:pt x="42401" y="109455"/>
                  </a:lnTo>
                  <a:lnTo>
                    <a:pt x="19510" y="151620"/>
                  </a:lnTo>
                  <a:lnTo>
                    <a:pt x="5044" y="198213"/>
                  </a:lnTo>
                  <a:lnTo>
                    <a:pt x="0" y="248234"/>
                  </a:lnTo>
                  <a:lnTo>
                    <a:pt x="5044" y="298254"/>
                  </a:lnTo>
                  <a:lnTo>
                    <a:pt x="19510" y="344845"/>
                  </a:lnTo>
                  <a:lnTo>
                    <a:pt x="42401" y="387009"/>
                  </a:lnTo>
                  <a:lnTo>
                    <a:pt x="72715" y="423746"/>
                  </a:lnTo>
                  <a:lnTo>
                    <a:pt x="109455" y="454058"/>
                  </a:lnTo>
                  <a:lnTo>
                    <a:pt x="151620" y="476946"/>
                  </a:lnTo>
                  <a:lnTo>
                    <a:pt x="198213" y="491411"/>
                  </a:lnTo>
                  <a:lnTo>
                    <a:pt x="248234" y="496455"/>
                  </a:lnTo>
                  <a:lnTo>
                    <a:pt x="298254" y="491411"/>
                  </a:lnTo>
                  <a:lnTo>
                    <a:pt x="344847" y="476946"/>
                  </a:lnTo>
                  <a:lnTo>
                    <a:pt x="387013" y="454058"/>
                  </a:lnTo>
                  <a:lnTo>
                    <a:pt x="423752" y="423746"/>
                  </a:lnTo>
                  <a:lnTo>
                    <a:pt x="454067" y="387009"/>
                  </a:lnTo>
                  <a:lnTo>
                    <a:pt x="476957" y="344845"/>
                  </a:lnTo>
                  <a:lnTo>
                    <a:pt x="491424" y="298254"/>
                  </a:lnTo>
                  <a:lnTo>
                    <a:pt x="496468" y="248234"/>
                  </a:lnTo>
                  <a:lnTo>
                    <a:pt x="491424" y="198213"/>
                  </a:lnTo>
                  <a:lnTo>
                    <a:pt x="476957" y="151620"/>
                  </a:lnTo>
                  <a:lnTo>
                    <a:pt x="454067" y="109455"/>
                  </a:lnTo>
                  <a:lnTo>
                    <a:pt x="423752" y="72715"/>
                  </a:lnTo>
                  <a:lnTo>
                    <a:pt x="387013" y="42401"/>
                  </a:lnTo>
                  <a:lnTo>
                    <a:pt x="344847" y="19510"/>
                  </a:lnTo>
                  <a:lnTo>
                    <a:pt x="298254" y="5044"/>
                  </a:lnTo>
                  <a:lnTo>
                    <a:pt x="24823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834339" y="3993083"/>
              <a:ext cx="283972" cy="315607"/>
            </a:xfrm>
            <a:prstGeom prst="rect">
              <a:avLst/>
            </a:prstGeom>
          </p:spPr>
        </p:pic>
      </p:grpSp>
      <p:sp>
        <p:nvSpPr>
          <p:cNvPr id="23" name="object 23"/>
          <p:cNvSpPr/>
          <p:nvPr/>
        </p:nvSpPr>
        <p:spPr>
          <a:xfrm>
            <a:off x="5211423" y="2677844"/>
            <a:ext cx="3991311" cy="1287704"/>
          </a:xfrm>
          <a:custGeom>
            <a:avLst/>
            <a:gdLst/>
            <a:ahLst/>
            <a:cxnLst/>
            <a:rect l="l" t="t" r="r" b="b"/>
            <a:pathLst>
              <a:path w="3084195" h="995045">
                <a:moveTo>
                  <a:pt x="2987027" y="0"/>
                </a:moveTo>
                <a:lnTo>
                  <a:pt x="96837" y="0"/>
                </a:lnTo>
                <a:lnTo>
                  <a:pt x="59134" y="7606"/>
                </a:lnTo>
                <a:lnTo>
                  <a:pt x="28354" y="28354"/>
                </a:lnTo>
                <a:lnTo>
                  <a:pt x="7606" y="59134"/>
                </a:lnTo>
                <a:lnTo>
                  <a:pt x="0" y="96837"/>
                </a:lnTo>
                <a:lnTo>
                  <a:pt x="0" y="898194"/>
                </a:lnTo>
                <a:lnTo>
                  <a:pt x="7606" y="935898"/>
                </a:lnTo>
                <a:lnTo>
                  <a:pt x="28354" y="966677"/>
                </a:lnTo>
                <a:lnTo>
                  <a:pt x="59134" y="987425"/>
                </a:lnTo>
                <a:lnTo>
                  <a:pt x="96837" y="995032"/>
                </a:lnTo>
                <a:lnTo>
                  <a:pt x="2987027" y="995032"/>
                </a:lnTo>
                <a:lnTo>
                  <a:pt x="3007107" y="990981"/>
                </a:lnTo>
                <a:lnTo>
                  <a:pt x="96837" y="990981"/>
                </a:lnTo>
                <a:lnTo>
                  <a:pt x="78127" y="989097"/>
                </a:lnTo>
                <a:lnTo>
                  <a:pt x="31216" y="963815"/>
                </a:lnTo>
                <a:lnTo>
                  <a:pt x="5934" y="916904"/>
                </a:lnTo>
                <a:lnTo>
                  <a:pt x="4051" y="898194"/>
                </a:lnTo>
                <a:lnTo>
                  <a:pt x="4051" y="96837"/>
                </a:lnTo>
                <a:lnTo>
                  <a:pt x="19888" y="44947"/>
                </a:lnTo>
                <a:lnTo>
                  <a:pt x="60707" y="11337"/>
                </a:lnTo>
                <a:lnTo>
                  <a:pt x="96837" y="4051"/>
                </a:lnTo>
                <a:lnTo>
                  <a:pt x="3007107" y="4051"/>
                </a:lnTo>
                <a:lnTo>
                  <a:pt x="2987027" y="0"/>
                </a:lnTo>
                <a:close/>
              </a:path>
              <a:path w="3084195" h="995045">
                <a:moveTo>
                  <a:pt x="3007107" y="4051"/>
                </a:moveTo>
                <a:lnTo>
                  <a:pt x="2987027" y="4051"/>
                </a:lnTo>
                <a:lnTo>
                  <a:pt x="3005737" y="5934"/>
                </a:lnTo>
                <a:lnTo>
                  <a:pt x="3023158" y="11337"/>
                </a:lnTo>
                <a:lnTo>
                  <a:pt x="3063981" y="44947"/>
                </a:lnTo>
                <a:lnTo>
                  <a:pt x="3079813" y="96837"/>
                </a:lnTo>
                <a:lnTo>
                  <a:pt x="3079813" y="898194"/>
                </a:lnTo>
                <a:lnTo>
                  <a:pt x="3063981" y="950085"/>
                </a:lnTo>
                <a:lnTo>
                  <a:pt x="3023158" y="983694"/>
                </a:lnTo>
                <a:lnTo>
                  <a:pt x="2987027" y="990981"/>
                </a:lnTo>
                <a:lnTo>
                  <a:pt x="3007107" y="990981"/>
                </a:lnTo>
                <a:lnTo>
                  <a:pt x="3024730" y="987425"/>
                </a:lnTo>
                <a:lnTo>
                  <a:pt x="3055510" y="966677"/>
                </a:lnTo>
                <a:lnTo>
                  <a:pt x="3076258" y="935898"/>
                </a:lnTo>
                <a:lnTo>
                  <a:pt x="3083864" y="898194"/>
                </a:lnTo>
                <a:lnTo>
                  <a:pt x="3083864" y="96837"/>
                </a:lnTo>
                <a:lnTo>
                  <a:pt x="3076258" y="59134"/>
                </a:lnTo>
                <a:lnTo>
                  <a:pt x="3055510" y="28354"/>
                </a:lnTo>
                <a:lnTo>
                  <a:pt x="3024730" y="7606"/>
                </a:lnTo>
                <a:lnTo>
                  <a:pt x="3007107" y="4051"/>
                </a:lnTo>
                <a:close/>
              </a:path>
            </a:pathLst>
          </a:custGeom>
          <a:solidFill>
            <a:srgbClr val="C7C8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5611043" y="3201941"/>
            <a:ext cx="3547558" cy="408186"/>
          </a:xfrm>
          <a:prstGeom prst="rect">
            <a:avLst/>
          </a:prstGeom>
        </p:spPr>
        <p:txBody>
          <a:bodyPr vert="horz" wrap="square" lIns="0" tIns="14792" rIns="0" bIns="0" rtlCol="0">
            <a:spAutoFit/>
          </a:bodyPr>
          <a:lstStyle/>
          <a:p>
            <a:pPr marL="16435" marR="6574">
              <a:lnSpc>
                <a:spcPct val="102000"/>
              </a:lnSpc>
              <a:spcBef>
                <a:spcPts val="116"/>
              </a:spcBef>
            </a:pPr>
            <a:r>
              <a:rPr sz="1294" dirty="0">
                <a:solidFill>
                  <a:srgbClr val="231F20"/>
                </a:solidFill>
                <a:latin typeface="Arial"/>
                <a:cs typeface="Arial"/>
              </a:rPr>
              <a:t>Revenue</a:t>
            </a:r>
            <a:r>
              <a:rPr sz="1294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spc="78" dirty="0">
                <a:solidFill>
                  <a:srgbClr val="231F20"/>
                </a:solidFill>
                <a:latin typeface="Arial"/>
                <a:cs typeface="Arial"/>
              </a:rPr>
              <a:t>generation</a:t>
            </a:r>
            <a:r>
              <a:rPr sz="1294" spc="8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spc="71" dirty="0">
                <a:solidFill>
                  <a:srgbClr val="231F20"/>
                </a:solidFill>
                <a:latin typeface="Arial"/>
                <a:cs typeface="Arial"/>
              </a:rPr>
              <a:t>tools</a:t>
            </a:r>
            <a:r>
              <a:rPr sz="1294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spc="78" dirty="0">
                <a:solidFill>
                  <a:srgbClr val="231F20"/>
                </a:solidFill>
                <a:latin typeface="Arial"/>
                <a:cs typeface="Arial"/>
              </a:rPr>
              <a:t>help</a:t>
            </a:r>
            <a:r>
              <a:rPr sz="1294" spc="5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spc="104" dirty="0">
                <a:solidFill>
                  <a:srgbClr val="231F20"/>
                </a:solidFill>
                <a:latin typeface="Arial"/>
                <a:cs typeface="Arial"/>
              </a:rPr>
              <a:t>988</a:t>
            </a:r>
            <a:r>
              <a:rPr sz="1294" spc="7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spc="-13" dirty="0">
                <a:solidFill>
                  <a:srgbClr val="231F20"/>
                </a:solidFill>
                <a:latin typeface="Arial"/>
                <a:cs typeface="Arial"/>
              </a:rPr>
              <a:t>Lifelines </a:t>
            </a:r>
            <a:r>
              <a:rPr sz="1294" spc="26" dirty="0">
                <a:solidFill>
                  <a:srgbClr val="231F20"/>
                </a:solidFill>
                <a:latin typeface="Arial"/>
                <a:cs typeface="Arial"/>
              </a:rPr>
              <a:t>sustainably</a:t>
            </a:r>
            <a:r>
              <a:rPr sz="1294" spc="1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spc="78" dirty="0">
                <a:solidFill>
                  <a:srgbClr val="231F20"/>
                </a:solidFill>
                <a:latin typeface="Arial"/>
                <a:cs typeface="Arial"/>
              </a:rPr>
              <a:t>grow.</a:t>
            </a:r>
            <a:r>
              <a:rPr sz="1294" spc="1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spc="-13" dirty="0">
                <a:solidFill>
                  <a:srgbClr val="231F20"/>
                </a:solidFill>
                <a:latin typeface="Arial"/>
                <a:cs typeface="Arial"/>
              </a:rPr>
              <a:t>Examples:</a:t>
            </a:r>
            <a:endParaRPr sz="1294">
              <a:latin typeface="Arial"/>
              <a:cs typeface="Arial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5122256" y="2309545"/>
            <a:ext cx="3596042" cy="922020"/>
            <a:chOff x="3958107" y="3810876"/>
            <a:chExt cx="2778760" cy="712470"/>
          </a:xfrm>
        </p:grpSpPr>
        <p:pic>
          <p:nvPicPr>
            <p:cNvPr id="26" name="object 26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3958107" y="3810876"/>
              <a:ext cx="713117" cy="712152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4027004" y="4319981"/>
              <a:ext cx="644220" cy="203047"/>
            </a:xfrm>
            <a:prstGeom prst="rect">
              <a:avLst/>
            </a:prstGeom>
          </p:spPr>
        </p:pic>
        <p:sp>
          <p:nvSpPr>
            <p:cNvPr id="28" name="object 28"/>
            <p:cNvSpPr/>
            <p:nvPr/>
          </p:nvSpPr>
          <p:spPr>
            <a:xfrm>
              <a:off x="3970731" y="3832262"/>
              <a:ext cx="2766060" cy="648335"/>
            </a:xfrm>
            <a:custGeom>
              <a:avLst/>
              <a:gdLst/>
              <a:ahLst/>
              <a:cxnLst/>
              <a:rect l="l" t="t" r="r" b="b"/>
              <a:pathLst>
                <a:path w="2766059" h="648335">
                  <a:moveTo>
                    <a:pt x="2766009" y="237540"/>
                  </a:moveTo>
                  <a:lnTo>
                    <a:pt x="2762072" y="218084"/>
                  </a:lnTo>
                  <a:lnTo>
                    <a:pt x="2751340" y="202184"/>
                  </a:lnTo>
                  <a:lnTo>
                    <a:pt x="2735427" y="191452"/>
                  </a:lnTo>
                  <a:lnTo>
                    <a:pt x="2715971" y="187515"/>
                  </a:lnTo>
                  <a:lnTo>
                    <a:pt x="617931" y="187515"/>
                  </a:lnTo>
                  <a:lnTo>
                    <a:pt x="595820" y="147599"/>
                  </a:lnTo>
                  <a:lnTo>
                    <a:pt x="568540" y="111455"/>
                  </a:lnTo>
                  <a:lnTo>
                    <a:pt x="536575" y="79489"/>
                  </a:lnTo>
                  <a:lnTo>
                    <a:pt x="500430" y="52209"/>
                  </a:lnTo>
                  <a:lnTo>
                    <a:pt x="460603" y="30124"/>
                  </a:lnTo>
                  <a:lnTo>
                    <a:pt x="417576" y="13728"/>
                  </a:lnTo>
                  <a:lnTo>
                    <a:pt x="371881" y="3517"/>
                  </a:lnTo>
                  <a:lnTo>
                    <a:pt x="324015" y="0"/>
                  </a:lnTo>
                  <a:lnTo>
                    <a:pt x="276136" y="3517"/>
                  </a:lnTo>
                  <a:lnTo>
                    <a:pt x="230441" y="13728"/>
                  </a:lnTo>
                  <a:lnTo>
                    <a:pt x="187413" y="30124"/>
                  </a:lnTo>
                  <a:lnTo>
                    <a:pt x="147586" y="52209"/>
                  </a:lnTo>
                  <a:lnTo>
                    <a:pt x="111442" y="79489"/>
                  </a:lnTo>
                  <a:lnTo>
                    <a:pt x="79476" y="111455"/>
                  </a:lnTo>
                  <a:lnTo>
                    <a:pt x="52197" y="147599"/>
                  </a:lnTo>
                  <a:lnTo>
                    <a:pt x="30111" y="187426"/>
                  </a:lnTo>
                  <a:lnTo>
                    <a:pt x="13716" y="230454"/>
                  </a:lnTo>
                  <a:lnTo>
                    <a:pt x="3505" y="276148"/>
                  </a:lnTo>
                  <a:lnTo>
                    <a:pt x="0" y="324015"/>
                  </a:lnTo>
                  <a:lnTo>
                    <a:pt x="3505" y="371894"/>
                  </a:lnTo>
                  <a:lnTo>
                    <a:pt x="13716" y="417588"/>
                  </a:lnTo>
                  <a:lnTo>
                    <a:pt x="30111" y="460603"/>
                  </a:lnTo>
                  <a:lnTo>
                    <a:pt x="52197" y="500443"/>
                  </a:lnTo>
                  <a:lnTo>
                    <a:pt x="79476" y="536587"/>
                  </a:lnTo>
                  <a:lnTo>
                    <a:pt x="111442" y="568553"/>
                  </a:lnTo>
                  <a:lnTo>
                    <a:pt x="147586" y="595820"/>
                  </a:lnTo>
                  <a:lnTo>
                    <a:pt x="187413" y="617905"/>
                  </a:lnTo>
                  <a:lnTo>
                    <a:pt x="230441" y="634301"/>
                  </a:lnTo>
                  <a:lnTo>
                    <a:pt x="276136" y="644512"/>
                  </a:lnTo>
                  <a:lnTo>
                    <a:pt x="324015" y="648017"/>
                  </a:lnTo>
                  <a:lnTo>
                    <a:pt x="371881" y="644512"/>
                  </a:lnTo>
                  <a:lnTo>
                    <a:pt x="417576" y="634301"/>
                  </a:lnTo>
                  <a:lnTo>
                    <a:pt x="460603" y="617905"/>
                  </a:lnTo>
                  <a:lnTo>
                    <a:pt x="500430" y="595820"/>
                  </a:lnTo>
                  <a:lnTo>
                    <a:pt x="536575" y="568553"/>
                  </a:lnTo>
                  <a:lnTo>
                    <a:pt x="568540" y="536587"/>
                  </a:lnTo>
                  <a:lnTo>
                    <a:pt x="595820" y="500443"/>
                  </a:lnTo>
                  <a:lnTo>
                    <a:pt x="602869" y="487718"/>
                  </a:lnTo>
                  <a:lnTo>
                    <a:pt x="2715971" y="487718"/>
                  </a:lnTo>
                  <a:lnTo>
                    <a:pt x="2735427" y="483793"/>
                  </a:lnTo>
                  <a:lnTo>
                    <a:pt x="2751340" y="473062"/>
                  </a:lnTo>
                  <a:lnTo>
                    <a:pt x="2762072" y="457149"/>
                  </a:lnTo>
                  <a:lnTo>
                    <a:pt x="2766009" y="437680"/>
                  </a:lnTo>
                  <a:lnTo>
                    <a:pt x="2766009" y="237540"/>
                  </a:lnTo>
                  <a:close/>
                </a:path>
              </a:pathLst>
            </a:custGeom>
            <a:solidFill>
              <a:srgbClr val="7B4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6035692" y="2644952"/>
            <a:ext cx="861209" cy="244740"/>
          </a:xfrm>
          <a:prstGeom prst="rect">
            <a:avLst/>
          </a:prstGeom>
        </p:spPr>
        <p:txBody>
          <a:bodyPr vert="horz" wrap="square" lIns="0" tIns="15614" rIns="0" bIns="0" rtlCol="0">
            <a:spAutoFit/>
          </a:bodyPr>
          <a:lstStyle/>
          <a:p>
            <a:pPr marL="16435">
              <a:spcBef>
                <a:spcPts val="123"/>
              </a:spcBef>
            </a:pPr>
            <a:r>
              <a:rPr sz="1488" b="1" spc="-13" dirty="0">
                <a:solidFill>
                  <a:srgbClr val="FFFFFF"/>
                </a:solidFill>
                <a:latin typeface="Arial"/>
                <a:cs typeface="Arial"/>
              </a:rPr>
              <a:t>Revenue</a:t>
            </a:r>
            <a:endParaRPr sz="1488">
              <a:latin typeface="Arial"/>
              <a:cs typeface="Arial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5151166" y="2403867"/>
            <a:ext cx="746162" cy="746162"/>
            <a:chOff x="3980446" y="3883761"/>
            <a:chExt cx="576580" cy="576580"/>
          </a:xfrm>
        </p:grpSpPr>
        <p:pic>
          <p:nvPicPr>
            <p:cNvPr id="31" name="object 31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4408144" y="4347172"/>
              <a:ext cx="148424" cy="112712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3980446" y="4235323"/>
              <a:ext cx="46558" cy="224561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4027004" y="4338790"/>
              <a:ext cx="154343" cy="121094"/>
            </a:xfrm>
            <a:prstGeom prst="rect">
              <a:avLst/>
            </a:prstGeom>
          </p:spPr>
        </p:pic>
        <p:pic>
          <p:nvPicPr>
            <p:cNvPr id="34" name="object 34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3980446" y="3883761"/>
              <a:ext cx="138976" cy="193459"/>
            </a:xfrm>
            <a:prstGeom prst="rect">
              <a:avLst/>
            </a:prstGeom>
          </p:spPr>
        </p:pic>
        <p:pic>
          <p:nvPicPr>
            <p:cNvPr id="35" name="object 35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4470082" y="3883761"/>
              <a:ext cx="86487" cy="81622"/>
            </a:xfrm>
            <a:prstGeom prst="rect">
              <a:avLst/>
            </a:prstGeom>
          </p:spPr>
        </p:pic>
        <p:pic>
          <p:nvPicPr>
            <p:cNvPr id="36" name="object 36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3980446" y="3883761"/>
              <a:ext cx="576122" cy="576122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4477880" y="4019778"/>
              <a:ext cx="78689" cy="300202"/>
            </a:xfrm>
            <a:prstGeom prst="rect">
              <a:avLst/>
            </a:prstGeom>
          </p:spPr>
        </p:pic>
        <p:sp>
          <p:nvSpPr>
            <p:cNvPr id="38" name="object 38"/>
            <p:cNvSpPr/>
            <p:nvPr/>
          </p:nvSpPr>
          <p:spPr>
            <a:xfrm>
              <a:off x="4046511" y="3900271"/>
              <a:ext cx="496570" cy="496570"/>
            </a:xfrm>
            <a:custGeom>
              <a:avLst/>
              <a:gdLst/>
              <a:ahLst/>
              <a:cxnLst/>
              <a:rect l="l" t="t" r="r" b="b"/>
              <a:pathLst>
                <a:path w="496570" h="496570">
                  <a:moveTo>
                    <a:pt x="248234" y="0"/>
                  </a:moveTo>
                  <a:lnTo>
                    <a:pt x="198213" y="5044"/>
                  </a:lnTo>
                  <a:lnTo>
                    <a:pt x="151620" y="19510"/>
                  </a:lnTo>
                  <a:lnTo>
                    <a:pt x="109455" y="42401"/>
                  </a:lnTo>
                  <a:lnTo>
                    <a:pt x="72715" y="72715"/>
                  </a:lnTo>
                  <a:lnTo>
                    <a:pt x="42401" y="109455"/>
                  </a:lnTo>
                  <a:lnTo>
                    <a:pt x="19510" y="151620"/>
                  </a:lnTo>
                  <a:lnTo>
                    <a:pt x="5044" y="198213"/>
                  </a:lnTo>
                  <a:lnTo>
                    <a:pt x="0" y="248234"/>
                  </a:lnTo>
                  <a:lnTo>
                    <a:pt x="5044" y="298254"/>
                  </a:lnTo>
                  <a:lnTo>
                    <a:pt x="19510" y="344845"/>
                  </a:lnTo>
                  <a:lnTo>
                    <a:pt x="42401" y="387009"/>
                  </a:lnTo>
                  <a:lnTo>
                    <a:pt x="72715" y="423746"/>
                  </a:lnTo>
                  <a:lnTo>
                    <a:pt x="109455" y="454058"/>
                  </a:lnTo>
                  <a:lnTo>
                    <a:pt x="151620" y="476946"/>
                  </a:lnTo>
                  <a:lnTo>
                    <a:pt x="198213" y="491411"/>
                  </a:lnTo>
                  <a:lnTo>
                    <a:pt x="248234" y="496455"/>
                  </a:lnTo>
                  <a:lnTo>
                    <a:pt x="298254" y="491411"/>
                  </a:lnTo>
                  <a:lnTo>
                    <a:pt x="344847" y="476946"/>
                  </a:lnTo>
                  <a:lnTo>
                    <a:pt x="387013" y="454058"/>
                  </a:lnTo>
                  <a:lnTo>
                    <a:pt x="423752" y="423746"/>
                  </a:lnTo>
                  <a:lnTo>
                    <a:pt x="454067" y="387009"/>
                  </a:lnTo>
                  <a:lnTo>
                    <a:pt x="476957" y="344845"/>
                  </a:lnTo>
                  <a:lnTo>
                    <a:pt x="491424" y="298254"/>
                  </a:lnTo>
                  <a:lnTo>
                    <a:pt x="496468" y="248234"/>
                  </a:lnTo>
                  <a:lnTo>
                    <a:pt x="491424" y="198213"/>
                  </a:lnTo>
                  <a:lnTo>
                    <a:pt x="476957" y="151620"/>
                  </a:lnTo>
                  <a:lnTo>
                    <a:pt x="454067" y="109455"/>
                  </a:lnTo>
                  <a:lnTo>
                    <a:pt x="423752" y="72715"/>
                  </a:lnTo>
                  <a:lnTo>
                    <a:pt x="387013" y="42401"/>
                  </a:lnTo>
                  <a:lnTo>
                    <a:pt x="344847" y="19510"/>
                  </a:lnTo>
                  <a:lnTo>
                    <a:pt x="298254" y="5044"/>
                  </a:lnTo>
                  <a:lnTo>
                    <a:pt x="24823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4140758" y="4019765"/>
              <a:ext cx="307975" cy="263525"/>
            </a:xfrm>
            <a:custGeom>
              <a:avLst/>
              <a:gdLst/>
              <a:ahLst/>
              <a:cxnLst/>
              <a:rect l="l" t="t" r="r" b="b"/>
              <a:pathLst>
                <a:path w="307975" h="263525">
                  <a:moveTo>
                    <a:pt x="89382" y="99910"/>
                  </a:moveTo>
                  <a:lnTo>
                    <a:pt x="83718" y="94246"/>
                  </a:lnTo>
                  <a:lnTo>
                    <a:pt x="69786" y="94246"/>
                  </a:lnTo>
                  <a:lnTo>
                    <a:pt x="64122" y="99910"/>
                  </a:lnTo>
                  <a:lnTo>
                    <a:pt x="64122" y="106870"/>
                  </a:lnTo>
                  <a:lnTo>
                    <a:pt x="64122" y="113842"/>
                  </a:lnTo>
                  <a:lnTo>
                    <a:pt x="69786" y="119507"/>
                  </a:lnTo>
                  <a:lnTo>
                    <a:pt x="83718" y="119507"/>
                  </a:lnTo>
                  <a:lnTo>
                    <a:pt x="89382" y="113842"/>
                  </a:lnTo>
                  <a:lnTo>
                    <a:pt x="89382" y="99910"/>
                  </a:lnTo>
                  <a:close/>
                </a:path>
                <a:path w="307975" h="263525">
                  <a:moveTo>
                    <a:pt x="217627" y="72059"/>
                  </a:moveTo>
                  <a:lnTo>
                    <a:pt x="182346" y="54178"/>
                  </a:lnTo>
                  <a:lnTo>
                    <a:pt x="146304" y="49631"/>
                  </a:lnTo>
                  <a:lnTo>
                    <a:pt x="143065" y="50685"/>
                  </a:lnTo>
                  <a:lnTo>
                    <a:pt x="139903" y="53924"/>
                  </a:lnTo>
                  <a:lnTo>
                    <a:pt x="140957" y="57086"/>
                  </a:lnTo>
                  <a:lnTo>
                    <a:pt x="140957" y="60325"/>
                  </a:lnTo>
                  <a:lnTo>
                    <a:pt x="144195" y="63474"/>
                  </a:lnTo>
                  <a:lnTo>
                    <a:pt x="147345" y="62433"/>
                  </a:lnTo>
                  <a:lnTo>
                    <a:pt x="163245" y="63030"/>
                  </a:lnTo>
                  <a:lnTo>
                    <a:pt x="178752" y="66306"/>
                  </a:lnTo>
                  <a:lnTo>
                    <a:pt x="193446" y="72186"/>
                  </a:lnTo>
                  <a:lnTo>
                    <a:pt x="206933" y="80568"/>
                  </a:lnTo>
                  <a:lnTo>
                    <a:pt x="208076" y="81610"/>
                  </a:lnTo>
                  <a:lnTo>
                    <a:pt x="211226" y="81610"/>
                  </a:lnTo>
                  <a:lnTo>
                    <a:pt x="212280" y="81610"/>
                  </a:lnTo>
                  <a:lnTo>
                    <a:pt x="214464" y="80568"/>
                  </a:lnTo>
                  <a:lnTo>
                    <a:pt x="215519" y="79514"/>
                  </a:lnTo>
                  <a:lnTo>
                    <a:pt x="217627" y="76276"/>
                  </a:lnTo>
                  <a:lnTo>
                    <a:pt x="217627" y="72059"/>
                  </a:lnTo>
                  <a:close/>
                </a:path>
                <a:path w="307975" h="263525">
                  <a:moveTo>
                    <a:pt x="307975" y="97320"/>
                  </a:moveTo>
                  <a:lnTo>
                    <a:pt x="304825" y="94246"/>
                  </a:lnTo>
                  <a:lnTo>
                    <a:pt x="297459" y="94246"/>
                  </a:lnTo>
                  <a:lnTo>
                    <a:pt x="295351" y="97320"/>
                  </a:lnTo>
                  <a:lnTo>
                    <a:pt x="295351" y="100393"/>
                  </a:lnTo>
                  <a:lnTo>
                    <a:pt x="293865" y="107619"/>
                  </a:lnTo>
                  <a:lnTo>
                    <a:pt x="289814" y="113487"/>
                  </a:lnTo>
                  <a:lnTo>
                    <a:pt x="283794" y="117424"/>
                  </a:lnTo>
                  <a:lnTo>
                    <a:pt x="280060" y="118148"/>
                  </a:lnTo>
                  <a:lnTo>
                    <a:pt x="271640" y="83794"/>
                  </a:lnTo>
                  <a:lnTo>
                    <a:pt x="268960" y="80505"/>
                  </a:lnTo>
                  <a:lnTo>
                    <a:pt x="268960" y="125006"/>
                  </a:lnTo>
                  <a:lnTo>
                    <a:pt x="259791" y="161632"/>
                  </a:lnTo>
                  <a:lnTo>
                    <a:pt x="234924" y="191414"/>
                  </a:lnTo>
                  <a:lnTo>
                    <a:pt x="198247" y="211442"/>
                  </a:lnTo>
                  <a:lnTo>
                    <a:pt x="153670" y="218770"/>
                  </a:lnTo>
                  <a:lnTo>
                    <a:pt x="119113" y="214642"/>
                  </a:lnTo>
                  <a:lnTo>
                    <a:pt x="88582" y="202882"/>
                  </a:lnTo>
                  <a:lnTo>
                    <a:pt x="63639" y="184480"/>
                  </a:lnTo>
                  <a:lnTo>
                    <a:pt x="45910" y="160388"/>
                  </a:lnTo>
                  <a:lnTo>
                    <a:pt x="44856" y="158292"/>
                  </a:lnTo>
                  <a:lnTo>
                    <a:pt x="42672" y="156260"/>
                  </a:lnTo>
                  <a:lnTo>
                    <a:pt x="12788" y="156260"/>
                  </a:lnTo>
                  <a:lnTo>
                    <a:pt x="12788" y="118783"/>
                  </a:lnTo>
                  <a:lnTo>
                    <a:pt x="36271" y="118783"/>
                  </a:lnTo>
                  <a:lnTo>
                    <a:pt x="38455" y="116674"/>
                  </a:lnTo>
                  <a:lnTo>
                    <a:pt x="38455" y="113512"/>
                  </a:lnTo>
                  <a:lnTo>
                    <a:pt x="43954" y="95123"/>
                  </a:lnTo>
                  <a:lnTo>
                    <a:pt x="53886" y="77762"/>
                  </a:lnTo>
                  <a:lnTo>
                    <a:pt x="67843" y="62166"/>
                  </a:lnTo>
                  <a:lnTo>
                    <a:pt x="85420" y="48983"/>
                  </a:lnTo>
                  <a:lnTo>
                    <a:pt x="87515" y="47929"/>
                  </a:lnTo>
                  <a:lnTo>
                    <a:pt x="88569" y="45834"/>
                  </a:lnTo>
                  <a:lnTo>
                    <a:pt x="88569" y="42672"/>
                  </a:lnTo>
                  <a:lnTo>
                    <a:pt x="86944" y="35382"/>
                  </a:lnTo>
                  <a:lnTo>
                    <a:pt x="86842" y="34925"/>
                  </a:lnTo>
                  <a:lnTo>
                    <a:pt x="83629" y="27622"/>
                  </a:lnTo>
                  <a:lnTo>
                    <a:pt x="83515" y="27343"/>
                  </a:lnTo>
                  <a:lnTo>
                    <a:pt x="78994" y="20154"/>
                  </a:lnTo>
                  <a:lnTo>
                    <a:pt x="73672" y="13525"/>
                  </a:lnTo>
                  <a:lnTo>
                    <a:pt x="76835" y="13525"/>
                  </a:lnTo>
                  <a:lnTo>
                    <a:pt x="80073" y="12471"/>
                  </a:lnTo>
                  <a:lnTo>
                    <a:pt x="83223" y="12471"/>
                  </a:lnTo>
                  <a:lnTo>
                    <a:pt x="93370" y="13817"/>
                  </a:lnTo>
                  <a:lnTo>
                    <a:pt x="117398" y="34417"/>
                  </a:lnTo>
                  <a:lnTo>
                    <a:pt x="120637" y="35382"/>
                  </a:lnTo>
                  <a:lnTo>
                    <a:pt x="153670" y="31254"/>
                  </a:lnTo>
                  <a:lnTo>
                    <a:pt x="198247" y="38722"/>
                  </a:lnTo>
                  <a:lnTo>
                    <a:pt x="234924" y="58978"/>
                  </a:lnTo>
                  <a:lnTo>
                    <a:pt x="259791" y="88811"/>
                  </a:lnTo>
                  <a:lnTo>
                    <a:pt x="268960" y="125006"/>
                  </a:lnTo>
                  <a:lnTo>
                    <a:pt x="268960" y="80505"/>
                  </a:lnTo>
                  <a:lnTo>
                    <a:pt x="244119" y="50012"/>
                  </a:lnTo>
                  <a:lnTo>
                    <a:pt x="210667" y="31254"/>
                  </a:lnTo>
                  <a:lnTo>
                    <a:pt x="171958" y="21869"/>
                  </a:lnTo>
                  <a:lnTo>
                    <a:pt x="153670" y="18783"/>
                  </a:lnTo>
                  <a:lnTo>
                    <a:pt x="146481" y="18973"/>
                  </a:lnTo>
                  <a:lnTo>
                    <a:pt x="139280" y="19545"/>
                  </a:lnTo>
                  <a:lnTo>
                    <a:pt x="132067" y="20497"/>
                  </a:lnTo>
                  <a:lnTo>
                    <a:pt x="124841" y="21869"/>
                  </a:lnTo>
                  <a:lnTo>
                    <a:pt x="116560" y="12750"/>
                  </a:lnTo>
                  <a:lnTo>
                    <a:pt x="116154" y="12471"/>
                  </a:lnTo>
                  <a:lnTo>
                    <a:pt x="106464" y="5867"/>
                  </a:lnTo>
                  <a:lnTo>
                    <a:pt x="95148" y="1524"/>
                  </a:lnTo>
                  <a:lnTo>
                    <a:pt x="83223" y="0"/>
                  </a:lnTo>
                  <a:lnTo>
                    <a:pt x="76238" y="419"/>
                  </a:lnTo>
                  <a:lnTo>
                    <a:pt x="69634" y="1701"/>
                  </a:lnTo>
                  <a:lnTo>
                    <a:pt x="63436" y="3975"/>
                  </a:lnTo>
                  <a:lnTo>
                    <a:pt x="57645" y="7289"/>
                  </a:lnTo>
                  <a:lnTo>
                    <a:pt x="55460" y="8343"/>
                  </a:lnTo>
                  <a:lnTo>
                    <a:pt x="54406" y="10452"/>
                  </a:lnTo>
                  <a:lnTo>
                    <a:pt x="54406" y="14579"/>
                  </a:lnTo>
                  <a:lnTo>
                    <a:pt x="55460" y="16687"/>
                  </a:lnTo>
                  <a:lnTo>
                    <a:pt x="57645" y="17741"/>
                  </a:lnTo>
                  <a:lnTo>
                    <a:pt x="63601" y="22186"/>
                  </a:lnTo>
                  <a:lnTo>
                    <a:pt x="68681" y="27622"/>
                  </a:lnTo>
                  <a:lnTo>
                    <a:pt x="72771" y="33845"/>
                  </a:lnTo>
                  <a:lnTo>
                    <a:pt x="75780" y="40652"/>
                  </a:lnTo>
                  <a:lnTo>
                    <a:pt x="58229" y="54279"/>
                  </a:lnTo>
                  <a:lnTo>
                    <a:pt x="44170" y="69951"/>
                  </a:lnTo>
                  <a:lnTo>
                    <a:pt x="33921" y="87363"/>
                  </a:lnTo>
                  <a:lnTo>
                    <a:pt x="27774" y="106222"/>
                  </a:lnTo>
                  <a:lnTo>
                    <a:pt x="2108" y="106222"/>
                  </a:lnTo>
                  <a:lnTo>
                    <a:pt x="0" y="109385"/>
                  </a:lnTo>
                  <a:lnTo>
                    <a:pt x="0" y="166624"/>
                  </a:lnTo>
                  <a:lnTo>
                    <a:pt x="2108" y="168732"/>
                  </a:lnTo>
                  <a:lnTo>
                    <a:pt x="36271" y="168732"/>
                  </a:lnTo>
                  <a:lnTo>
                    <a:pt x="56413" y="194754"/>
                  </a:lnTo>
                  <a:lnTo>
                    <a:pt x="83756" y="214439"/>
                  </a:lnTo>
                  <a:lnTo>
                    <a:pt x="89382" y="216573"/>
                  </a:lnTo>
                  <a:lnTo>
                    <a:pt x="89382" y="261188"/>
                  </a:lnTo>
                  <a:lnTo>
                    <a:pt x="91490" y="263296"/>
                  </a:lnTo>
                  <a:lnTo>
                    <a:pt x="95694" y="263296"/>
                  </a:lnTo>
                  <a:lnTo>
                    <a:pt x="98856" y="263296"/>
                  </a:lnTo>
                  <a:lnTo>
                    <a:pt x="102006" y="261188"/>
                  </a:lnTo>
                  <a:lnTo>
                    <a:pt x="102006" y="221335"/>
                  </a:lnTo>
                  <a:lnTo>
                    <a:pt x="116700" y="226885"/>
                  </a:lnTo>
                  <a:lnTo>
                    <a:pt x="153670" y="231228"/>
                  </a:lnTo>
                  <a:lnTo>
                    <a:pt x="203390" y="222834"/>
                  </a:lnTo>
                  <a:lnTo>
                    <a:pt x="204990" y="221945"/>
                  </a:lnTo>
                  <a:lnTo>
                    <a:pt x="204990" y="261188"/>
                  </a:lnTo>
                  <a:lnTo>
                    <a:pt x="207098" y="263296"/>
                  </a:lnTo>
                  <a:lnTo>
                    <a:pt x="211315" y="263296"/>
                  </a:lnTo>
                  <a:lnTo>
                    <a:pt x="214464" y="263296"/>
                  </a:lnTo>
                  <a:lnTo>
                    <a:pt x="217627" y="261188"/>
                  </a:lnTo>
                  <a:lnTo>
                    <a:pt x="217627" y="214845"/>
                  </a:lnTo>
                  <a:lnTo>
                    <a:pt x="244119" y="199986"/>
                  </a:lnTo>
                  <a:lnTo>
                    <a:pt x="271640" y="166204"/>
                  </a:lnTo>
                  <a:lnTo>
                    <a:pt x="280428" y="130390"/>
                  </a:lnTo>
                  <a:lnTo>
                    <a:pt x="288429" y="128816"/>
                  </a:lnTo>
                  <a:lnTo>
                    <a:pt x="298500" y="122313"/>
                  </a:lnTo>
                  <a:lnTo>
                    <a:pt x="305409" y="112547"/>
                  </a:lnTo>
                  <a:lnTo>
                    <a:pt x="307975" y="100393"/>
                  </a:lnTo>
                  <a:lnTo>
                    <a:pt x="307975" y="9732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40" name="object 40"/>
          <p:cNvGraphicFramePr>
            <a:graphicFrameLocks noGrp="1"/>
          </p:cNvGraphicFramePr>
          <p:nvPr/>
        </p:nvGraphicFramePr>
        <p:xfrm>
          <a:off x="932921" y="4219393"/>
          <a:ext cx="3928857" cy="15153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288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5500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600" b="1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Services</a:t>
                      </a:r>
                      <a:r>
                        <a:rPr sz="1600" b="1" spc="1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Expansion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29584" marB="0">
                    <a:lnB w="80632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774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600" b="1" spc="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Insurance</a:t>
                      </a:r>
                      <a:r>
                        <a:rPr sz="1600" b="1" spc="9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4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Coverage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82176" marB="0">
                    <a:lnT w="80632">
                      <a:solidFill>
                        <a:srgbClr val="FFFFFF"/>
                      </a:solidFill>
                      <a:prstDash val="solid"/>
                    </a:lnT>
                    <a:lnB w="80632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348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600" b="1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Physical</a:t>
                      </a:r>
                      <a:r>
                        <a:rPr sz="1600" b="1" spc="7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4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Infrastructure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82176" marB="0">
                    <a:lnT w="80632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007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16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Youth</a:t>
                      </a:r>
                      <a:r>
                        <a:rPr sz="1600" b="1" spc="1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Programs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78068" marB="0">
                    <a:lnT w="76200">
                      <a:solidFill>
                        <a:srgbClr val="FFFFFF"/>
                      </a:solidFill>
                      <a:prstDash val="solid"/>
                    </a:lnT>
                    <a:solidFill>
                      <a:srgbClr val="F1F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1" name="object 41"/>
          <p:cNvSpPr txBox="1"/>
          <p:nvPr/>
        </p:nvSpPr>
        <p:spPr>
          <a:xfrm>
            <a:off x="5270618" y="4209334"/>
            <a:ext cx="3929679" cy="278852"/>
          </a:xfrm>
          <a:prstGeom prst="rect">
            <a:avLst/>
          </a:prstGeom>
          <a:solidFill>
            <a:srgbClr val="F1F1F2"/>
          </a:solidFill>
        </p:spPr>
        <p:txBody>
          <a:bodyPr vert="horz" wrap="square" lIns="0" tIns="29584" rIns="0" bIns="0" rtlCol="0">
            <a:spAutoFit/>
          </a:bodyPr>
          <a:lstStyle/>
          <a:p>
            <a:pPr marL="908859">
              <a:spcBef>
                <a:spcPts val="233"/>
              </a:spcBef>
            </a:pPr>
            <a:r>
              <a:rPr sz="1618" b="1" spc="26" dirty="0">
                <a:solidFill>
                  <a:srgbClr val="231F20"/>
                </a:solidFill>
                <a:latin typeface="Arial"/>
                <a:cs typeface="Arial"/>
              </a:rPr>
              <a:t>Line</a:t>
            </a:r>
            <a:r>
              <a:rPr sz="1618" b="1" spc="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618" b="1" spc="26" dirty="0">
                <a:solidFill>
                  <a:srgbClr val="231F20"/>
                </a:solidFill>
                <a:latin typeface="Arial"/>
                <a:cs typeface="Arial"/>
              </a:rPr>
              <a:t>Surcharge</a:t>
            </a:r>
            <a:r>
              <a:rPr sz="1618" b="1" spc="7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618" b="1" spc="-26" dirty="0">
                <a:solidFill>
                  <a:srgbClr val="231F20"/>
                </a:solidFill>
                <a:latin typeface="Arial"/>
                <a:cs typeface="Arial"/>
              </a:rPr>
              <a:t>Fees</a:t>
            </a:r>
            <a:endParaRPr sz="1618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5270618" y="5034128"/>
            <a:ext cx="3929679" cy="279681"/>
          </a:xfrm>
          <a:prstGeom prst="rect">
            <a:avLst/>
          </a:prstGeom>
          <a:solidFill>
            <a:srgbClr val="F1F1F2"/>
          </a:solidFill>
        </p:spPr>
        <p:txBody>
          <a:bodyPr vert="horz" wrap="square" lIns="0" tIns="30405" rIns="0" bIns="0" rtlCol="0">
            <a:spAutoFit/>
          </a:bodyPr>
          <a:lstStyle/>
          <a:p>
            <a:pPr marL="487300">
              <a:spcBef>
                <a:spcPts val="239"/>
              </a:spcBef>
            </a:pPr>
            <a:r>
              <a:rPr sz="1618" b="1" spc="78" dirty="0">
                <a:solidFill>
                  <a:srgbClr val="231F20"/>
                </a:solidFill>
                <a:latin typeface="Arial"/>
                <a:cs typeface="Arial"/>
              </a:rPr>
              <a:t>State</a:t>
            </a:r>
            <a:r>
              <a:rPr sz="1618" b="1" spc="-9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618" b="1" spc="65" dirty="0">
                <a:solidFill>
                  <a:srgbClr val="231F20"/>
                </a:solidFill>
                <a:latin typeface="Arial"/>
                <a:cs typeface="Arial"/>
              </a:rPr>
              <a:t>General</a:t>
            </a:r>
            <a:r>
              <a:rPr sz="1618" b="1" spc="-123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618" b="1" spc="58" dirty="0">
                <a:solidFill>
                  <a:srgbClr val="231F20"/>
                </a:solidFill>
                <a:latin typeface="Arial"/>
                <a:cs typeface="Arial"/>
              </a:rPr>
              <a:t>Appropriation</a:t>
            </a:r>
            <a:endParaRPr sz="1618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270618" y="4621744"/>
            <a:ext cx="3929679" cy="278852"/>
          </a:xfrm>
          <a:prstGeom prst="rect">
            <a:avLst/>
          </a:prstGeom>
          <a:solidFill>
            <a:srgbClr val="F1F1F2"/>
          </a:solidFill>
        </p:spPr>
        <p:txBody>
          <a:bodyPr vert="horz" wrap="square" lIns="0" tIns="29584" rIns="0" bIns="0" rtlCol="0">
            <a:spAutoFit/>
          </a:bodyPr>
          <a:lstStyle/>
          <a:p>
            <a:pPr algn="ctr">
              <a:spcBef>
                <a:spcPts val="233"/>
              </a:spcBef>
            </a:pPr>
            <a:r>
              <a:rPr sz="1618" b="1" dirty="0">
                <a:solidFill>
                  <a:srgbClr val="231F20"/>
                </a:solidFill>
                <a:latin typeface="Arial"/>
                <a:cs typeface="Arial"/>
              </a:rPr>
              <a:t>Trust</a:t>
            </a:r>
            <a:r>
              <a:rPr sz="1618" b="1" spc="9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618" b="1" spc="-26" dirty="0">
                <a:solidFill>
                  <a:srgbClr val="231F20"/>
                </a:solidFill>
                <a:latin typeface="Arial"/>
                <a:cs typeface="Arial"/>
              </a:rPr>
              <a:t>Fund</a:t>
            </a:r>
            <a:endParaRPr sz="1618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1273" y="380111"/>
            <a:ext cx="11723585" cy="912037"/>
          </a:xfrm>
          <a:prstGeom prst="rect">
            <a:avLst/>
          </a:prstGeom>
        </p:spPr>
        <p:txBody>
          <a:bodyPr vert="horz" wrap="square" lIns="0" tIns="15614" rIns="0" bIns="0" rtlCol="0">
            <a:spAutoFit/>
          </a:bodyPr>
          <a:lstStyle/>
          <a:p>
            <a:pPr marL="18899">
              <a:lnSpc>
                <a:spcPts val="3526"/>
              </a:lnSpc>
              <a:spcBef>
                <a:spcPts val="123"/>
              </a:spcBef>
            </a:pPr>
            <a:r>
              <a:rPr spc="13" dirty="0"/>
              <a:t>Sustainable</a:t>
            </a:r>
            <a:r>
              <a:rPr spc="-6" dirty="0"/>
              <a:t> </a:t>
            </a:r>
            <a:r>
              <a:rPr spc="78" dirty="0"/>
              <a:t>Revenue</a:t>
            </a:r>
            <a:r>
              <a:rPr dirty="0"/>
              <a:t> </a:t>
            </a:r>
            <a:r>
              <a:rPr spc="13" dirty="0"/>
              <a:t>Legislation</a:t>
            </a:r>
            <a:r>
              <a:rPr spc="-6" dirty="0"/>
              <a:t> </a:t>
            </a:r>
            <a:r>
              <a:rPr spc="13" dirty="0"/>
              <a:t>Best</a:t>
            </a:r>
            <a:r>
              <a:rPr dirty="0"/>
              <a:t> </a:t>
            </a:r>
            <a:r>
              <a:rPr spc="52" dirty="0"/>
              <a:t>Practices</a:t>
            </a:r>
          </a:p>
          <a:p>
            <a:pPr marL="16435" marR="6574">
              <a:lnSpc>
                <a:spcPts val="1786"/>
              </a:lnSpc>
              <a:spcBef>
                <a:spcPts val="13"/>
              </a:spcBef>
            </a:pPr>
            <a:r>
              <a:rPr sz="1488" b="0" spc="26" dirty="0"/>
              <a:t>As</a:t>
            </a:r>
            <a:r>
              <a:rPr sz="1488" b="0" spc="58" dirty="0"/>
              <a:t> </a:t>
            </a:r>
            <a:r>
              <a:rPr sz="1488" b="0" spc="71" dirty="0"/>
              <a:t>modeled</a:t>
            </a:r>
            <a:r>
              <a:rPr sz="1488" b="0" spc="84" dirty="0"/>
              <a:t> </a:t>
            </a:r>
            <a:r>
              <a:rPr sz="1488" b="0" spc="78" dirty="0"/>
              <a:t>by</a:t>
            </a:r>
            <a:r>
              <a:rPr sz="1488" b="0" spc="45" dirty="0"/>
              <a:t> </a:t>
            </a:r>
            <a:r>
              <a:rPr sz="1488" b="0" spc="65" dirty="0"/>
              <a:t>other</a:t>
            </a:r>
            <a:r>
              <a:rPr sz="1488" b="0" spc="78" dirty="0"/>
              <a:t> </a:t>
            </a:r>
            <a:r>
              <a:rPr sz="1488" b="0" spc="26" dirty="0"/>
              <a:t>states,</a:t>
            </a:r>
            <a:r>
              <a:rPr sz="1488" b="0" spc="65" dirty="0"/>
              <a:t> </a:t>
            </a:r>
            <a:r>
              <a:rPr sz="1488" b="0" spc="26" dirty="0"/>
              <a:t>fee-per-line</a:t>
            </a:r>
            <a:r>
              <a:rPr sz="1488" b="0" spc="91" dirty="0"/>
              <a:t> </a:t>
            </a:r>
            <a:r>
              <a:rPr sz="1488" b="0" spc="26" dirty="0"/>
              <a:t>models</a:t>
            </a:r>
            <a:r>
              <a:rPr sz="1488" b="0" spc="91" dirty="0"/>
              <a:t> </a:t>
            </a:r>
            <a:r>
              <a:rPr sz="1488" b="0" spc="26" dirty="0"/>
              <a:t>and</a:t>
            </a:r>
            <a:r>
              <a:rPr sz="1488" b="0" spc="45" dirty="0"/>
              <a:t> </a:t>
            </a:r>
            <a:r>
              <a:rPr sz="1488" b="0" spc="65" dirty="0"/>
              <a:t>trust</a:t>
            </a:r>
            <a:r>
              <a:rPr sz="1488" b="0" spc="58" dirty="0"/>
              <a:t> </a:t>
            </a:r>
            <a:r>
              <a:rPr sz="1488" b="0" spc="65" dirty="0"/>
              <a:t>funds give</a:t>
            </a:r>
            <a:r>
              <a:rPr sz="1488" b="0" spc="58" dirty="0"/>
              <a:t> </a:t>
            </a:r>
            <a:r>
              <a:rPr sz="1488" b="0" spc="91" dirty="0"/>
              <a:t>988</a:t>
            </a:r>
            <a:r>
              <a:rPr sz="1488" b="0" spc="39" dirty="0"/>
              <a:t> </a:t>
            </a:r>
            <a:r>
              <a:rPr sz="1488" b="0" spc="65" dirty="0"/>
              <a:t>programs</a:t>
            </a:r>
            <a:r>
              <a:rPr sz="1488" b="0" spc="71" dirty="0"/>
              <a:t> </a:t>
            </a:r>
            <a:r>
              <a:rPr sz="1488" b="0" spc="26" dirty="0"/>
              <a:t>consistent</a:t>
            </a:r>
            <a:r>
              <a:rPr sz="1488" b="0" spc="78" dirty="0"/>
              <a:t> </a:t>
            </a:r>
            <a:r>
              <a:rPr sz="1488" b="0" spc="45" dirty="0"/>
              <a:t>long- </a:t>
            </a:r>
            <a:r>
              <a:rPr sz="1488" b="0" spc="71" dirty="0"/>
              <a:t>term</a:t>
            </a:r>
            <a:r>
              <a:rPr sz="1488" b="0" spc="78" dirty="0"/>
              <a:t> </a:t>
            </a:r>
            <a:r>
              <a:rPr sz="1488" b="0" dirty="0"/>
              <a:t>revenue</a:t>
            </a:r>
            <a:r>
              <a:rPr sz="1488" b="0" spc="104" dirty="0"/>
              <a:t> </a:t>
            </a:r>
            <a:r>
              <a:rPr sz="1488" b="0" spc="97" dirty="0"/>
              <a:t>to</a:t>
            </a:r>
            <a:r>
              <a:rPr sz="1488" b="0" spc="78" dirty="0"/>
              <a:t> </a:t>
            </a:r>
            <a:r>
              <a:rPr sz="1488" b="0" spc="58" dirty="0"/>
              <a:t>operate</a:t>
            </a:r>
            <a:r>
              <a:rPr sz="1488" b="0" spc="84" dirty="0"/>
              <a:t> </a:t>
            </a:r>
            <a:r>
              <a:rPr sz="1488" b="0" dirty="0"/>
              <a:t>and</a:t>
            </a:r>
            <a:r>
              <a:rPr sz="1488" b="0" spc="58" dirty="0"/>
              <a:t> </a:t>
            </a:r>
            <a:r>
              <a:rPr sz="1488" b="0" spc="91" dirty="0"/>
              <a:t>grow</a:t>
            </a:r>
            <a:r>
              <a:rPr sz="1488" b="0" spc="71" dirty="0"/>
              <a:t> </a:t>
            </a:r>
            <a:r>
              <a:rPr sz="1488" b="0" spc="-13" dirty="0"/>
              <a:t>capabilities.</a:t>
            </a:r>
            <a:endParaRPr sz="1488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469747" y="6458197"/>
            <a:ext cx="1952693" cy="81223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9677368" y="6426372"/>
            <a:ext cx="85464" cy="117835"/>
          </a:xfrm>
          <a:prstGeom prst="rect">
            <a:avLst/>
          </a:prstGeom>
        </p:spPr>
        <p:txBody>
          <a:bodyPr vert="horz" wrap="square" lIns="0" tIns="18079" rIns="0" bIns="0" rtlCol="0">
            <a:spAutoFit/>
          </a:bodyPr>
          <a:lstStyle/>
          <a:p>
            <a:pPr marL="16435">
              <a:spcBef>
                <a:spcPts val="142"/>
              </a:spcBef>
            </a:pPr>
            <a:r>
              <a:rPr sz="647" spc="-65" dirty="0">
                <a:solidFill>
                  <a:srgbClr val="231F20"/>
                </a:solidFill>
                <a:latin typeface="Arial"/>
                <a:cs typeface="Arial"/>
              </a:rPr>
              <a:t>3</a:t>
            </a:r>
            <a:endParaRPr sz="647">
              <a:latin typeface="Arial"/>
              <a:cs typeface="Arial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854970" y="2335963"/>
            <a:ext cx="4080062" cy="1657499"/>
            <a:chOff x="660654" y="3831285"/>
            <a:chExt cx="3152775" cy="1280795"/>
          </a:xfrm>
        </p:grpSpPr>
        <p:sp>
          <p:nvSpPr>
            <p:cNvPr id="6" name="object 6"/>
            <p:cNvSpPr/>
            <p:nvPr/>
          </p:nvSpPr>
          <p:spPr>
            <a:xfrm>
              <a:off x="729564" y="4116844"/>
              <a:ext cx="3084195" cy="995044"/>
            </a:xfrm>
            <a:custGeom>
              <a:avLst/>
              <a:gdLst/>
              <a:ahLst/>
              <a:cxnLst/>
              <a:rect l="l" t="t" r="r" b="b"/>
              <a:pathLst>
                <a:path w="3084195" h="995045">
                  <a:moveTo>
                    <a:pt x="2987027" y="0"/>
                  </a:moveTo>
                  <a:lnTo>
                    <a:pt x="96824" y="0"/>
                  </a:lnTo>
                  <a:lnTo>
                    <a:pt x="59128" y="7606"/>
                  </a:lnTo>
                  <a:lnTo>
                    <a:pt x="28352" y="28354"/>
                  </a:lnTo>
                  <a:lnTo>
                    <a:pt x="7606" y="59134"/>
                  </a:lnTo>
                  <a:lnTo>
                    <a:pt x="0" y="96837"/>
                  </a:lnTo>
                  <a:lnTo>
                    <a:pt x="0" y="898194"/>
                  </a:lnTo>
                  <a:lnTo>
                    <a:pt x="7606" y="935898"/>
                  </a:lnTo>
                  <a:lnTo>
                    <a:pt x="28352" y="966677"/>
                  </a:lnTo>
                  <a:lnTo>
                    <a:pt x="59128" y="987425"/>
                  </a:lnTo>
                  <a:lnTo>
                    <a:pt x="96824" y="995032"/>
                  </a:lnTo>
                  <a:lnTo>
                    <a:pt x="2987027" y="995032"/>
                  </a:lnTo>
                  <a:lnTo>
                    <a:pt x="3007107" y="990981"/>
                  </a:lnTo>
                  <a:lnTo>
                    <a:pt x="96824" y="990981"/>
                  </a:lnTo>
                  <a:lnTo>
                    <a:pt x="78122" y="989097"/>
                  </a:lnTo>
                  <a:lnTo>
                    <a:pt x="31216" y="963815"/>
                  </a:lnTo>
                  <a:lnTo>
                    <a:pt x="5924" y="916904"/>
                  </a:lnTo>
                  <a:lnTo>
                    <a:pt x="4038" y="898194"/>
                  </a:lnTo>
                  <a:lnTo>
                    <a:pt x="4038" y="96837"/>
                  </a:lnTo>
                  <a:lnTo>
                    <a:pt x="19887" y="44947"/>
                  </a:lnTo>
                  <a:lnTo>
                    <a:pt x="60705" y="11337"/>
                  </a:lnTo>
                  <a:lnTo>
                    <a:pt x="96824" y="4051"/>
                  </a:lnTo>
                  <a:lnTo>
                    <a:pt x="3007107" y="4051"/>
                  </a:lnTo>
                  <a:lnTo>
                    <a:pt x="2987027" y="0"/>
                  </a:lnTo>
                  <a:close/>
                </a:path>
                <a:path w="3084195" h="995045">
                  <a:moveTo>
                    <a:pt x="3007107" y="4051"/>
                  </a:moveTo>
                  <a:lnTo>
                    <a:pt x="2987027" y="4051"/>
                  </a:lnTo>
                  <a:lnTo>
                    <a:pt x="3005735" y="5934"/>
                  </a:lnTo>
                  <a:lnTo>
                    <a:pt x="3023152" y="11337"/>
                  </a:lnTo>
                  <a:lnTo>
                    <a:pt x="3063975" y="44947"/>
                  </a:lnTo>
                  <a:lnTo>
                    <a:pt x="3079813" y="96837"/>
                  </a:lnTo>
                  <a:lnTo>
                    <a:pt x="3079813" y="898194"/>
                  </a:lnTo>
                  <a:lnTo>
                    <a:pt x="3063975" y="950085"/>
                  </a:lnTo>
                  <a:lnTo>
                    <a:pt x="3023152" y="983694"/>
                  </a:lnTo>
                  <a:lnTo>
                    <a:pt x="2987027" y="990981"/>
                  </a:lnTo>
                  <a:lnTo>
                    <a:pt x="3007107" y="990981"/>
                  </a:lnTo>
                  <a:lnTo>
                    <a:pt x="3024730" y="987425"/>
                  </a:lnTo>
                  <a:lnTo>
                    <a:pt x="3055510" y="966677"/>
                  </a:lnTo>
                  <a:lnTo>
                    <a:pt x="3076258" y="935898"/>
                  </a:lnTo>
                  <a:lnTo>
                    <a:pt x="3083864" y="898194"/>
                  </a:lnTo>
                  <a:lnTo>
                    <a:pt x="3083864" y="96837"/>
                  </a:lnTo>
                  <a:lnTo>
                    <a:pt x="3076258" y="59134"/>
                  </a:lnTo>
                  <a:lnTo>
                    <a:pt x="3055510" y="28354"/>
                  </a:lnTo>
                  <a:lnTo>
                    <a:pt x="3024730" y="7606"/>
                  </a:lnTo>
                  <a:lnTo>
                    <a:pt x="3007107" y="4051"/>
                  </a:lnTo>
                  <a:close/>
                </a:path>
              </a:pathLst>
            </a:custGeom>
            <a:solidFill>
              <a:srgbClr val="C7C8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60654" y="3831285"/>
              <a:ext cx="713117" cy="712152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29551" y="4341355"/>
              <a:ext cx="644220" cy="202082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673277" y="3852658"/>
              <a:ext cx="2766060" cy="648335"/>
            </a:xfrm>
            <a:custGeom>
              <a:avLst/>
              <a:gdLst/>
              <a:ahLst/>
              <a:cxnLst/>
              <a:rect l="l" t="t" r="r" b="b"/>
              <a:pathLst>
                <a:path w="2766060" h="648335">
                  <a:moveTo>
                    <a:pt x="2766022" y="237718"/>
                  </a:moveTo>
                  <a:lnTo>
                    <a:pt x="2762072" y="218198"/>
                  </a:lnTo>
                  <a:lnTo>
                    <a:pt x="2751302" y="202234"/>
                  </a:lnTo>
                  <a:lnTo>
                    <a:pt x="2735351" y="191465"/>
                  </a:lnTo>
                  <a:lnTo>
                    <a:pt x="2715831" y="187515"/>
                  </a:lnTo>
                  <a:lnTo>
                    <a:pt x="617931" y="187515"/>
                  </a:lnTo>
                  <a:lnTo>
                    <a:pt x="595820" y="147599"/>
                  </a:lnTo>
                  <a:lnTo>
                    <a:pt x="568540" y="111455"/>
                  </a:lnTo>
                  <a:lnTo>
                    <a:pt x="536575" y="79489"/>
                  </a:lnTo>
                  <a:lnTo>
                    <a:pt x="500430" y="52209"/>
                  </a:lnTo>
                  <a:lnTo>
                    <a:pt x="460603" y="30124"/>
                  </a:lnTo>
                  <a:lnTo>
                    <a:pt x="417576" y="13728"/>
                  </a:lnTo>
                  <a:lnTo>
                    <a:pt x="371881" y="3517"/>
                  </a:lnTo>
                  <a:lnTo>
                    <a:pt x="324015" y="0"/>
                  </a:lnTo>
                  <a:lnTo>
                    <a:pt x="276136" y="3517"/>
                  </a:lnTo>
                  <a:lnTo>
                    <a:pt x="230441" y="13728"/>
                  </a:lnTo>
                  <a:lnTo>
                    <a:pt x="187413" y="30124"/>
                  </a:lnTo>
                  <a:lnTo>
                    <a:pt x="147586" y="52209"/>
                  </a:lnTo>
                  <a:lnTo>
                    <a:pt x="111442" y="79489"/>
                  </a:lnTo>
                  <a:lnTo>
                    <a:pt x="79476" y="111455"/>
                  </a:lnTo>
                  <a:lnTo>
                    <a:pt x="52197" y="147599"/>
                  </a:lnTo>
                  <a:lnTo>
                    <a:pt x="30111" y="187439"/>
                  </a:lnTo>
                  <a:lnTo>
                    <a:pt x="13716" y="230454"/>
                  </a:lnTo>
                  <a:lnTo>
                    <a:pt x="3505" y="276148"/>
                  </a:lnTo>
                  <a:lnTo>
                    <a:pt x="0" y="324015"/>
                  </a:lnTo>
                  <a:lnTo>
                    <a:pt x="3505" y="371894"/>
                  </a:lnTo>
                  <a:lnTo>
                    <a:pt x="13716" y="417588"/>
                  </a:lnTo>
                  <a:lnTo>
                    <a:pt x="30111" y="460616"/>
                  </a:lnTo>
                  <a:lnTo>
                    <a:pt x="52197" y="500443"/>
                  </a:lnTo>
                  <a:lnTo>
                    <a:pt x="79476" y="536587"/>
                  </a:lnTo>
                  <a:lnTo>
                    <a:pt x="111442" y="568553"/>
                  </a:lnTo>
                  <a:lnTo>
                    <a:pt x="147586" y="595833"/>
                  </a:lnTo>
                  <a:lnTo>
                    <a:pt x="187413" y="617918"/>
                  </a:lnTo>
                  <a:lnTo>
                    <a:pt x="230441" y="634314"/>
                  </a:lnTo>
                  <a:lnTo>
                    <a:pt x="276136" y="644525"/>
                  </a:lnTo>
                  <a:lnTo>
                    <a:pt x="324015" y="648030"/>
                  </a:lnTo>
                  <a:lnTo>
                    <a:pt x="371881" y="644525"/>
                  </a:lnTo>
                  <a:lnTo>
                    <a:pt x="417576" y="634314"/>
                  </a:lnTo>
                  <a:lnTo>
                    <a:pt x="460603" y="617918"/>
                  </a:lnTo>
                  <a:lnTo>
                    <a:pt x="500430" y="595833"/>
                  </a:lnTo>
                  <a:lnTo>
                    <a:pt x="536575" y="568553"/>
                  </a:lnTo>
                  <a:lnTo>
                    <a:pt x="568540" y="536587"/>
                  </a:lnTo>
                  <a:lnTo>
                    <a:pt x="595820" y="500443"/>
                  </a:lnTo>
                  <a:lnTo>
                    <a:pt x="602322" y="488696"/>
                  </a:lnTo>
                  <a:lnTo>
                    <a:pt x="2715831" y="488696"/>
                  </a:lnTo>
                  <a:lnTo>
                    <a:pt x="2735351" y="484759"/>
                  </a:lnTo>
                  <a:lnTo>
                    <a:pt x="2751302" y="473989"/>
                  </a:lnTo>
                  <a:lnTo>
                    <a:pt x="2762072" y="458025"/>
                  </a:lnTo>
                  <a:lnTo>
                    <a:pt x="2766022" y="438492"/>
                  </a:lnTo>
                  <a:lnTo>
                    <a:pt x="2766022" y="237718"/>
                  </a:lnTo>
                  <a:close/>
                </a:path>
              </a:pathLst>
            </a:custGeom>
            <a:solidFill>
              <a:srgbClr val="7B4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1767887" y="2671775"/>
            <a:ext cx="1116778" cy="244740"/>
          </a:xfrm>
          <a:prstGeom prst="rect">
            <a:avLst/>
          </a:prstGeom>
        </p:spPr>
        <p:txBody>
          <a:bodyPr vert="horz" wrap="square" lIns="0" tIns="15614" rIns="0" bIns="0" rtlCol="0">
            <a:spAutoFit/>
          </a:bodyPr>
          <a:lstStyle/>
          <a:p>
            <a:pPr marL="16435">
              <a:spcBef>
                <a:spcPts val="123"/>
              </a:spcBef>
            </a:pPr>
            <a:r>
              <a:rPr sz="1488" b="1" spc="-13" dirty="0">
                <a:solidFill>
                  <a:srgbClr val="FFFFFF"/>
                </a:solidFill>
                <a:latin typeface="Arial"/>
                <a:cs typeface="Arial"/>
              </a:rPr>
              <a:t>Surcharges</a:t>
            </a:r>
            <a:endParaRPr sz="1488">
              <a:latin typeface="Arial"/>
              <a:cs typeface="Arial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883889" y="2430279"/>
            <a:ext cx="746162" cy="746162"/>
            <a:chOff x="683005" y="3904170"/>
            <a:chExt cx="576580" cy="576580"/>
          </a:xfrm>
        </p:grpSpPr>
        <p:pic>
          <p:nvPicPr>
            <p:cNvPr id="12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110691" y="4367568"/>
              <a:ext cx="148437" cy="112712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83005" y="4255731"/>
              <a:ext cx="46545" cy="224548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29551" y="4359186"/>
              <a:ext cx="154343" cy="121094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83005" y="3904170"/>
              <a:ext cx="138963" cy="193459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172629" y="3904170"/>
              <a:ext cx="86499" cy="81610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683005" y="3904170"/>
              <a:ext cx="576122" cy="576110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180439" y="4040174"/>
              <a:ext cx="78689" cy="301180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749058" y="3920667"/>
              <a:ext cx="496570" cy="496570"/>
            </a:xfrm>
            <a:custGeom>
              <a:avLst/>
              <a:gdLst/>
              <a:ahLst/>
              <a:cxnLst/>
              <a:rect l="l" t="t" r="r" b="b"/>
              <a:pathLst>
                <a:path w="496569" h="496570">
                  <a:moveTo>
                    <a:pt x="248234" y="0"/>
                  </a:moveTo>
                  <a:lnTo>
                    <a:pt x="198213" y="5044"/>
                  </a:lnTo>
                  <a:lnTo>
                    <a:pt x="151620" y="19510"/>
                  </a:lnTo>
                  <a:lnTo>
                    <a:pt x="109455" y="42401"/>
                  </a:lnTo>
                  <a:lnTo>
                    <a:pt x="72715" y="72715"/>
                  </a:lnTo>
                  <a:lnTo>
                    <a:pt x="42401" y="109455"/>
                  </a:lnTo>
                  <a:lnTo>
                    <a:pt x="19510" y="151620"/>
                  </a:lnTo>
                  <a:lnTo>
                    <a:pt x="5044" y="198213"/>
                  </a:lnTo>
                  <a:lnTo>
                    <a:pt x="0" y="248234"/>
                  </a:lnTo>
                  <a:lnTo>
                    <a:pt x="5044" y="298254"/>
                  </a:lnTo>
                  <a:lnTo>
                    <a:pt x="19510" y="344847"/>
                  </a:lnTo>
                  <a:lnTo>
                    <a:pt x="42401" y="387013"/>
                  </a:lnTo>
                  <a:lnTo>
                    <a:pt x="72715" y="423752"/>
                  </a:lnTo>
                  <a:lnTo>
                    <a:pt x="109455" y="454067"/>
                  </a:lnTo>
                  <a:lnTo>
                    <a:pt x="151620" y="476957"/>
                  </a:lnTo>
                  <a:lnTo>
                    <a:pt x="198213" y="491424"/>
                  </a:lnTo>
                  <a:lnTo>
                    <a:pt x="248234" y="496468"/>
                  </a:lnTo>
                  <a:lnTo>
                    <a:pt x="298254" y="491424"/>
                  </a:lnTo>
                  <a:lnTo>
                    <a:pt x="344847" y="476957"/>
                  </a:lnTo>
                  <a:lnTo>
                    <a:pt x="387013" y="454067"/>
                  </a:lnTo>
                  <a:lnTo>
                    <a:pt x="423752" y="423752"/>
                  </a:lnTo>
                  <a:lnTo>
                    <a:pt x="454067" y="387013"/>
                  </a:lnTo>
                  <a:lnTo>
                    <a:pt x="476957" y="344847"/>
                  </a:lnTo>
                  <a:lnTo>
                    <a:pt x="491424" y="298254"/>
                  </a:lnTo>
                  <a:lnTo>
                    <a:pt x="496468" y="248234"/>
                  </a:lnTo>
                  <a:lnTo>
                    <a:pt x="491424" y="198213"/>
                  </a:lnTo>
                  <a:lnTo>
                    <a:pt x="476957" y="151620"/>
                  </a:lnTo>
                  <a:lnTo>
                    <a:pt x="454067" y="109455"/>
                  </a:lnTo>
                  <a:lnTo>
                    <a:pt x="423752" y="72715"/>
                  </a:lnTo>
                  <a:lnTo>
                    <a:pt x="387013" y="42401"/>
                  </a:lnTo>
                  <a:lnTo>
                    <a:pt x="344847" y="19510"/>
                  </a:lnTo>
                  <a:lnTo>
                    <a:pt x="298254" y="5044"/>
                  </a:lnTo>
                  <a:lnTo>
                    <a:pt x="24823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20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850112" y="4035310"/>
              <a:ext cx="286600" cy="268147"/>
            </a:xfrm>
            <a:prstGeom prst="rect">
              <a:avLst/>
            </a:prstGeom>
          </p:spPr>
        </p:pic>
      </p:grpSp>
      <p:sp>
        <p:nvSpPr>
          <p:cNvPr id="21" name="object 21"/>
          <p:cNvSpPr txBox="1"/>
          <p:nvPr/>
        </p:nvSpPr>
        <p:spPr>
          <a:xfrm>
            <a:off x="885055" y="3228759"/>
            <a:ext cx="3953510" cy="2350961"/>
          </a:xfrm>
          <a:prstGeom prst="rect">
            <a:avLst/>
          </a:prstGeom>
        </p:spPr>
        <p:txBody>
          <a:bodyPr vert="horz" wrap="square" lIns="0" tIns="14792" rIns="0" bIns="0" rtlCol="0">
            <a:spAutoFit/>
          </a:bodyPr>
          <a:lstStyle/>
          <a:p>
            <a:pPr marL="474152" marR="262139">
              <a:lnSpc>
                <a:spcPct val="102200"/>
              </a:lnSpc>
              <a:spcBef>
                <a:spcPts val="116"/>
              </a:spcBef>
            </a:pPr>
            <a:r>
              <a:rPr sz="1294" dirty="0">
                <a:solidFill>
                  <a:srgbClr val="231F20"/>
                </a:solidFill>
                <a:latin typeface="Arial"/>
                <a:cs typeface="Arial"/>
              </a:rPr>
              <a:t>Fee</a:t>
            </a:r>
            <a:r>
              <a:rPr sz="1294" spc="9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dirty="0">
                <a:solidFill>
                  <a:srgbClr val="231F20"/>
                </a:solidFill>
                <a:latin typeface="Arial"/>
                <a:cs typeface="Arial"/>
              </a:rPr>
              <a:t>Per</a:t>
            </a:r>
            <a:r>
              <a:rPr sz="1294" spc="9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dirty="0">
                <a:solidFill>
                  <a:srgbClr val="231F20"/>
                </a:solidFill>
                <a:latin typeface="Arial"/>
                <a:cs typeface="Arial"/>
              </a:rPr>
              <a:t>Line</a:t>
            </a:r>
            <a:r>
              <a:rPr sz="1294" spc="9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dirty="0">
                <a:solidFill>
                  <a:srgbClr val="231F20"/>
                </a:solidFill>
                <a:latin typeface="Arial"/>
                <a:cs typeface="Arial"/>
              </a:rPr>
              <a:t>systems</a:t>
            </a:r>
            <a:r>
              <a:rPr sz="1294" spc="11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spc="84" dirty="0">
                <a:solidFill>
                  <a:srgbClr val="231F20"/>
                </a:solidFill>
                <a:latin typeface="Arial"/>
                <a:cs typeface="Arial"/>
              </a:rPr>
              <a:t>provide</a:t>
            </a:r>
            <a:r>
              <a:rPr sz="1294" spc="10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spc="58" dirty="0">
                <a:solidFill>
                  <a:srgbClr val="231F20"/>
                </a:solidFill>
                <a:latin typeface="Arial"/>
                <a:cs typeface="Arial"/>
              </a:rPr>
              <a:t>consistent </a:t>
            </a:r>
            <a:r>
              <a:rPr sz="1294" spc="65" dirty="0">
                <a:solidFill>
                  <a:srgbClr val="231F20"/>
                </a:solidFill>
                <a:latin typeface="Arial"/>
                <a:cs typeface="Arial"/>
              </a:rPr>
              <a:t>revenue</a:t>
            </a:r>
            <a:r>
              <a:rPr sz="129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spc="91" dirty="0">
                <a:solidFill>
                  <a:srgbClr val="231F20"/>
                </a:solidFill>
                <a:latin typeface="Arial"/>
                <a:cs typeface="Arial"/>
              </a:rPr>
              <a:t>for</a:t>
            </a:r>
            <a:r>
              <a:rPr sz="1294" spc="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spc="71" dirty="0">
                <a:solidFill>
                  <a:srgbClr val="231F20"/>
                </a:solidFill>
                <a:latin typeface="Arial"/>
                <a:cs typeface="Arial"/>
              </a:rPr>
              <a:t>988</a:t>
            </a:r>
            <a:endParaRPr sz="1294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94">
              <a:latin typeface="Arial"/>
              <a:cs typeface="Arial"/>
            </a:endParaRPr>
          </a:p>
          <a:p>
            <a:pPr>
              <a:spcBef>
                <a:spcPts val="511"/>
              </a:spcBef>
            </a:pPr>
            <a:endParaRPr sz="1294">
              <a:latin typeface="Arial"/>
              <a:cs typeface="Arial"/>
            </a:endParaRPr>
          </a:p>
          <a:p>
            <a:pPr marL="249813" marR="423203" indent="-234200">
              <a:lnSpc>
                <a:spcPct val="101400"/>
              </a:lnSpc>
              <a:buSzPct val="150000"/>
              <a:buFont typeface="Arial"/>
              <a:buChar char="•"/>
              <a:tabLst>
                <a:tab pos="252278" algn="l"/>
              </a:tabLst>
            </a:pPr>
            <a:r>
              <a:rPr sz="1294" b="1" spc="26" dirty="0">
                <a:solidFill>
                  <a:srgbClr val="231F20"/>
                </a:solidFill>
                <a:latin typeface="Arial"/>
                <a:cs typeface="Arial"/>
              </a:rPr>
              <a:t>Flat</a:t>
            </a:r>
            <a:r>
              <a:rPr sz="1294" b="1" spc="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b="1" spc="65" dirty="0">
                <a:solidFill>
                  <a:srgbClr val="231F20"/>
                </a:solidFill>
                <a:latin typeface="Arial"/>
                <a:cs typeface="Arial"/>
              </a:rPr>
              <a:t>rate</a:t>
            </a:r>
            <a:r>
              <a:rPr sz="1294" b="1" spc="19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b="1" spc="26" dirty="0">
                <a:solidFill>
                  <a:srgbClr val="231F20"/>
                </a:solidFill>
                <a:latin typeface="Arial"/>
                <a:cs typeface="Arial"/>
              </a:rPr>
              <a:t>monthly</a:t>
            </a:r>
            <a:r>
              <a:rPr sz="1294" b="1" spc="39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b="1" spc="26" dirty="0">
                <a:solidFill>
                  <a:srgbClr val="231F20"/>
                </a:solidFill>
                <a:latin typeface="Arial"/>
                <a:cs typeface="Arial"/>
              </a:rPr>
              <a:t>surcharges</a:t>
            </a:r>
            <a:r>
              <a:rPr sz="1294" b="1" spc="39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spc="26" dirty="0">
                <a:solidFill>
                  <a:srgbClr val="231F20"/>
                </a:solidFill>
                <a:latin typeface="Arial"/>
                <a:cs typeface="Arial"/>
              </a:rPr>
              <a:t>usually</a:t>
            </a:r>
            <a:r>
              <a:rPr sz="1294" spc="1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spc="-26" dirty="0">
                <a:solidFill>
                  <a:srgbClr val="231F20"/>
                </a:solidFill>
                <a:latin typeface="Arial"/>
                <a:cs typeface="Arial"/>
              </a:rPr>
              <a:t>fall 	</a:t>
            </a:r>
            <a:r>
              <a:rPr sz="1294" spc="78" dirty="0">
                <a:solidFill>
                  <a:srgbClr val="231F20"/>
                </a:solidFill>
                <a:latin typeface="Arial"/>
                <a:cs typeface="Arial"/>
              </a:rPr>
              <a:t>between</a:t>
            </a:r>
            <a:r>
              <a:rPr sz="129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spc="129" dirty="0">
                <a:solidFill>
                  <a:srgbClr val="231F20"/>
                </a:solidFill>
                <a:latin typeface="Arial"/>
                <a:cs typeface="Arial"/>
              </a:rPr>
              <a:t>$0.06</a:t>
            </a:r>
            <a:r>
              <a:rPr sz="1294" spc="19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dirty="0">
                <a:solidFill>
                  <a:srgbClr val="231F20"/>
                </a:solidFill>
                <a:latin typeface="Arial"/>
                <a:cs typeface="Arial"/>
              </a:rPr>
              <a:t>-</a:t>
            </a:r>
            <a:r>
              <a:rPr sz="1294" spc="-13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spc="110" dirty="0">
                <a:solidFill>
                  <a:srgbClr val="231F20"/>
                </a:solidFill>
                <a:latin typeface="Arial"/>
                <a:cs typeface="Arial"/>
              </a:rPr>
              <a:t>$0.60</a:t>
            </a:r>
            <a:endParaRPr sz="1294">
              <a:latin typeface="Arial"/>
              <a:cs typeface="Arial"/>
            </a:endParaRPr>
          </a:p>
          <a:p>
            <a:pPr marL="249813" marR="234200" indent="-234200">
              <a:lnSpc>
                <a:spcPct val="102000"/>
              </a:lnSpc>
              <a:spcBef>
                <a:spcPts val="990"/>
              </a:spcBef>
              <a:buSzPct val="150000"/>
              <a:buChar char="•"/>
              <a:tabLst>
                <a:tab pos="252278" algn="l"/>
              </a:tabLst>
            </a:pPr>
            <a:r>
              <a:rPr sz="1294" spc="39" dirty="0">
                <a:solidFill>
                  <a:srgbClr val="231F20"/>
                </a:solidFill>
                <a:latin typeface="Arial"/>
                <a:cs typeface="Arial"/>
              </a:rPr>
              <a:t>Differences </a:t>
            </a:r>
            <a:r>
              <a:rPr sz="1294" spc="78" dirty="0">
                <a:solidFill>
                  <a:srgbClr val="231F20"/>
                </a:solidFill>
                <a:latin typeface="Arial"/>
                <a:cs typeface="Arial"/>
              </a:rPr>
              <a:t>between</a:t>
            </a:r>
            <a:r>
              <a:rPr sz="1294" spc="2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spc="97" dirty="0">
                <a:solidFill>
                  <a:srgbClr val="231F20"/>
                </a:solidFill>
                <a:latin typeface="Arial"/>
                <a:cs typeface="Arial"/>
              </a:rPr>
              <a:t>how</a:t>
            </a:r>
            <a:r>
              <a:rPr sz="1294" spc="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spc="65" dirty="0">
                <a:solidFill>
                  <a:srgbClr val="231F20"/>
                </a:solidFill>
                <a:latin typeface="Arial"/>
                <a:cs typeface="Arial"/>
              </a:rPr>
              <a:t>fee</a:t>
            </a:r>
            <a:r>
              <a:rPr sz="1294" spc="2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spc="39" dirty="0">
                <a:solidFill>
                  <a:srgbClr val="231F20"/>
                </a:solidFill>
                <a:latin typeface="Arial"/>
                <a:cs typeface="Arial"/>
              </a:rPr>
              <a:t>is</a:t>
            </a:r>
            <a:r>
              <a:rPr sz="1294" spc="2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spc="-13" dirty="0">
                <a:solidFill>
                  <a:srgbClr val="231F20"/>
                </a:solidFill>
                <a:latin typeface="Arial"/>
                <a:cs typeface="Arial"/>
              </a:rPr>
              <a:t>transferred 	</a:t>
            </a:r>
            <a:r>
              <a:rPr sz="1294" spc="104" dirty="0">
                <a:solidFill>
                  <a:srgbClr val="231F20"/>
                </a:solidFill>
                <a:latin typeface="Arial"/>
                <a:cs typeface="Arial"/>
              </a:rPr>
              <a:t>from</a:t>
            </a:r>
            <a:r>
              <a:rPr sz="1294" spc="39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spc="78" dirty="0">
                <a:solidFill>
                  <a:srgbClr val="231F20"/>
                </a:solidFill>
                <a:latin typeface="Arial"/>
                <a:cs typeface="Arial"/>
              </a:rPr>
              <a:t>consumer</a:t>
            </a:r>
            <a:r>
              <a:rPr sz="1294" spc="5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spc="110" dirty="0">
                <a:solidFill>
                  <a:srgbClr val="231F20"/>
                </a:solidFill>
                <a:latin typeface="Arial"/>
                <a:cs typeface="Arial"/>
              </a:rPr>
              <a:t>to</a:t>
            </a:r>
            <a:r>
              <a:rPr sz="1294" spc="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dirty="0">
                <a:solidFill>
                  <a:srgbClr val="231F20"/>
                </a:solidFill>
                <a:latin typeface="Arial"/>
                <a:cs typeface="Arial"/>
              </a:rPr>
              <a:t>state</a:t>
            </a:r>
            <a:r>
              <a:rPr sz="1294" spc="5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spc="91" dirty="0">
                <a:solidFill>
                  <a:srgbClr val="231F20"/>
                </a:solidFill>
                <a:latin typeface="Arial"/>
                <a:cs typeface="Arial"/>
              </a:rPr>
              <a:t>for</a:t>
            </a:r>
            <a:r>
              <a:rPr sz="1294" spc="5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spc="78" dirty="0">
                <a:solidFill>
                  <a:srgbClr val="231F20"/>
                </a:solidFill>
                <a:latin typeface="Arial"/>
                <a:cs typeface="Arial"/>
              </a:rPr>
              <a:t>prepaid</a:t>
            </a:r>
            <a:r>
              <a:rPr sz="1294" spc="5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spc="45" dirty="0">
                <a:solidFill>
                  <a:srgbClr val="231F20"/>
                </a:solidFill>
                <a:latin typeface="Arial"/>
                <a:cs typeface="Arial"/>
              </a:rPr>
              <a:t>and 	</a:t>
            </a:r>
            <a:r>
              <a:rPr sz="1294" spc="78" dirty="0">
                <a:solidFill>
                  <a:srgbClr val="231F20"/>
                </a:solidFill>
                <a:latin typeface="Arial"/>
                <a:cs typeface="Arial"/>
              </a:rPr>
              <a:t>postpaid</a:t>
            </a:r>
            <a:r>
              <a:rPr sz="1294" spc="2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spc="-13" dirty="0">
                <a:solidFill>
                  <a:srgbClr val="231F20"/>
                </a:solidFill>
                <a:latin typeface="Arial"/>
                <a:cs typeface="Arial"/>
              </a:rPr>
              <a:t>lines</a:t>
            </a:r>
            <a:endParaRPr sz="1294">
              <a:latin typeface="Arial"/>
              <a:cs typeface="Arial"/>
            </a:endParaRPr>
          </a:p>
          <a:p>
            <a:pPr marL="250635" indent="-234200">
              <a:spcBef>
                <a:spcPts val="1022"/>
              </a:spcBef>
              <a:buSzPct val="150000"/>
              <a:buChar char="•"/>
              <a:tabLst>
                <a:tab pos="250635" algn="l"/>
              </a:tabLst>
            </a:pPr>
            <a:r>
              <a:rPr sz="1294" spc="13" dirty="0">
                <a:solidFill>
                  <a:srgbClr val="231F20"/>
                </a:solidFill>
                <a:latin typeface="Arial"/>
                <a:cs typeface="Arial"/>
              </a:rPr>
              <a:t>Relies</a:t>
            </a:r>
            <a:r>
              <a:rPr sz="1294" spc="52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spc="91" dirty="0">
                <a:solidFill>
                  <a:srgbClr val="231F20"/>
                </a:solidFill>
                <a:latin typeface="Arial"/>
                <a:cs typeface="Arial"/>
              </a:rPr>
              <a:t>on</a:t>
            </a:r>
            <a:r>
              <a:rPr sz="1294" spc="52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spc="13" dirty="0">
                <a:solidFill>
                  <a:srgbClr val="231F20"/>
                </a:solidFill>
                <a:latin typeface="Arial"/>
                <a:cs typeface="Arial"/>
              </a:rPr>
              <a:t>service</a:t>
            </a:r>
            <a:r>
              <a:rPr sz="1294" spc="5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spc="71" dirty="0">
                <a:solidFill>
                  <a:srgbClr val="231F20"/>
                </a:solidFill>
                <a:latin typeface="Arial"/>
                <a:cs typeface="Arial"/>
              </a:rPr>
              <a:t>providers</a:t>
            </a:r>
            <a:r>
              <a:rPr sz="1294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spc="13" dirty="0">
                <a:solidFill>
                  <a:srgbClr val="231F20"/>
                </a:solidFill>
                <a:latin typeface="Arial"/>
                <a:cs typeface="Arial"/>
              </a:rPr>
              <a:t>as</a:t>
            </a:r>
            <a:r>
              <a:rPr sz="1294" spc="7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spc="84" dirty="0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sz="1294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spc="78" dirty="0">
                <a:solidFill>
                  <a:srgbClr val="231F20"/>
                </a:solidFill>
                <a:latin typeface="Arial"/>
                <a:cs typeface="Arial"/>
              </a:rPr>
              <a:t>middle-</a:t>
            </a:r>
            <a:r>
              <a:rPr sz="1294" spc="32" dirty="0">
                <a:solidFill>
                  <a:srgbClr val="231F20"/>
                </a:solidFill>
                <a:latin typeface="Arial"/>
                <a:cs typeface="Arial"/>
              </a:rPr>
              <a:t>man</a:t>
            </a:r>
            <a:endParaRPr sz="1294">
              <a:latin typeface="Arial"/>
              <a:cs typeface="Arial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5157466" y="2335963"/>
            <a:ext cx="4080062" cy="1657499"/>
            <a:chOff x="3985310" y="3831285"/>
            <a:chExt cx="3152775" cy="1280795"/>
          </a:xfrm>
        </p:grpSpPr>
        <p:sp>
          <p:nvSpPr>
            <p:cNvPr id="23" name="object 23"/>
            <p:cNvSpPr/>
            <p:nvPr/>
          </p:nvSpPr>
          <p:spPr>
            <a:xfrm>
              <a:off x="4054208" y="4116844"/>
              <a:ext cx="3084195" cy="995044"/>
            </a:xfrm>
            <a:custGeom>
              <a:avLst/>
              <a:gdLst/>
              <a:ahLst/>
              <a:cxnLst/>
              <a:rect l="l" t="t" r="r" b="b"/>
              <a:pathLst>
                <a:path w="3084195" h="995045">
                  <a:moveTo>
                    <a:pt x="2987027" y="0"/>
                  </a:moveTo>
                  <a:lnTo>
                    <a:pt x="96837" y="0"/>
                  </a:lnTo>
                  <a:lnTo>
                    <a:pt x="59134" y="7606"/>
                  </a:lnTo>
                  <a:lnTo>
                    <a:pt x="28354" y="28354"/>
                  </a:lnTo>
                  <a:lnTo>
                    <a:pt x="7606" y="59134"/>
                  </a:lnTo>
                  <a:lnTo>
                    <a:pt x="0" y="96837"/>
                  </a:lnTo>
                  <a:lnTo>
                    <a:pt x="0" y="898194"/>
                  </a:lnTo>
                  <a:lnTo>
                    <a:pt x="7606" y="935898"/>
                  </a:lnTo>
                  <a:lnTo>
                    <a:pt x="28354" y="966677"/>
                  </a:lnTo>
                  <a:lnTo>
                    <a:pt x="59134" y="987425"/>
                  </a:lnTo>
                  <a:lnTo>
                    <a:pt x="96837" y="995032"/>
                  </a:lnTo>
                  <a:lnTo>
                    <a:pt x="2987027" y="995032"/>
                  </a:lnTo>
                  <a:lnTo>
                    <a:pt x="3007110" y="990981"/>
                  </a:lnTo>
                  <a:lnTo>
                    <a:pt x="96837" y="990981"/>
                  </a:lnTo>
                  <a:lnTo>
                    <a:pt x="78127" y="989097"/>
                  </a:lnTo>
                  <a:lnTo>
                    <a:pt x="31216" y="963815"/>
                  </a:lnTo>
                  <a:lnTo>
                    <a:pt x="5934" y="916904"/>
                  </a:lnTo>
                  <a:lnTo>
                    <a:pt x="4051" y="898194"/>
                  </a:lnTo>
                  <a:lnTo>
                    <a:pt x="4051" y="96837"/>
                  </a:lnTo>
                  <a:lnTo>
                    <a:pt x="19888" y="44947"/>
                  </a:lnTo>
                  <a:lnTo>
                    <a:pt x="60707" y="11337"/>
                  </a:lnTo>
                  <a:lnTo>
                    <a:pt x="96837" y="4051"/>
                  </a:lnTo>
                  <a:lnTo>
                    <a:pt x="3007110" y="4051"/>
                  </a:lnTo>
                  <a:lnTo>
                    <a:pt x="2987027" y="0"/>
                  </a:lnTo>
                  <a:close/>
                </a:path>
                <a:path w="3084195" h="995045">
                  <a:moveTo>
                    <a:pt x="3007110" y="4051"/>
                  </a:moveTo>
                  <a:lnTo>
                    <a:pt x="2987027" y="4051"/>
                  </a:lnTo>
                  <a:lnTo>
                    <a:pt x="3005735" y="5934"/>
                  </a:lnTo>
                  <a:lnTo>
                    <a:pt x="3023152" y="11337"/>
                  </a:lnTo>
                  <a:lnTo>
                    <a:pt x="3063981" y="44947"/>
                  </a:lnTo>
                  <a:lnTo>
                    <a:pt x="3079813" y="96837"/>
                  </a:lnTo>
                  <a:lnTo>
                    <a:pt x="3079813" y="898194"/>
                  </a:lnTo>
                  <a:lnTo>
                    <a:pt x="3063981" y="950085"/>
                  </a:lnTo>
                  <a:lnTo>
                    <a:pt x="3023152" y="983694"/>
                  </a:lnTo>
                  <a:lnTo>
                    <a:pt x="2987027" y="990981"/>
                  </a:lnTo>
                  <a:lnTo>
                    <a:pt x="3007110" y="990981"/>
                  </a:lnTo>
                  <a:lnTo>
                    <a:pt x="3024735" y="987425"/>
                  </a:lnTo>
                  <a:lnTo>
                    <a:pt x="3055515" y="966677"/>
                  </a:lnTo>
                  <a:lnTo>
                    <a:pt x="3076259" y="935898"/>
                  </a:lnTo>
                  <a:lnTo>
                    <a:pt x="3083864" y="898194"/>
                  </a:lnTo>
                  <a:lnTo>
                    <a:pt x="3083864" y="96837"/>
                  </a:lnTo>
                  <a:lnTo>
                    <a:pt x="3076259" y="59134"/>
                  </a:lnTo>
                  <a:lnTo>
                    <a:pt x="3055515" y="28354"/>
                  </a:lnTo>
                  <a:lnTo>
                    <a:pt x="3024735" y="7606"/>
                  </a:lnTo>
                  <a:lnTo>
                    <a:pt x="3007110" y="4051"/>
                  </a:lnTo>
                  <a:close/>
                </a:path>
              </a:pathLst>
            </a:custGeom>
            <a:solidFill>
              <a:srgbClr val="C7C8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24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3985310" y="3831285"/>
              <a:ext cx="714082" cy="712152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4054208" y="4341355"/>
              <a:ext cx="645185" cy="202082"/>
            </a:xfrm>
            <a:prstGeom prst="rect">
              <a:avLst/>
            </a:prstGeom>
          </p:spPr>
        </p:pic>
        <p:sp>
          <p:nvSpPr>
            <p:cNvPr id="26" name="object 26"/>
            <p:cNvSpPr/>
            <p:nvPr/>
          </p:nvSpPr>
          <p:spPr>
            <a:xfrm>
              <a:off x="3997934" y="3852658"/>
              <a:ext cx="2767330" cy="648335"/>
            </a:xfrm>
            <a:custGeom>
              <a:avLst/>
              <a:gdLst/>
              <a:ahLst/>
              <a:cxnLst/>
              <a:rect l="l" t="t" r="r" b="b"/>
              <a:pathLst>
                <a:path w="2767329" h="648335">
                  <a:moveTo>
                    <a:pt x="2766974" y="237718"/>
                  </a:moveTo>
                  <a:lnTo>
                    <a:pt x="2763024" y="218198"/>
                  </a:lnTo>
                  <a:lnTo>
                    <a:pt x="2752255" y="202234"/>
                  </a:lnTo>
                  <a:lnTo>
                    <a:pt x="2736304" y="191465"/>
                  </a:lnTo>
                  <a:lnTo>
                    <a:pt x="2716784" y="187515"/>
                  </a:lnTo>
                  <a:lnTo>
                    <a:pt x="618858" y="187515"/>
                  </a:lnTo>
                  <a:lnTo>
                    <a:pt x="596722" y="147599"/>
                  </a:lnTo>
                  <a:lnTo>
                    <a:pt x="569417" y="111455"/>
                  </a:lnTo>
                  <a:lnTo>
                    <a:pt x="537400" y="79489"/>
                  </a:lnTo>
                  <a:lnTo>
                    <a:pt x="501205" y="52209"/>
                  </a:lnTo>
                  <a:lnTo>
                    <a:pt x="461314" y="30124"/>
                  </a:lnTo>
                  <a:lnTo>
                    <a:pt x="418236" y="13728"/>
                  </a:lnTo>
                  <a:lnTo>
                    <a:pt x="372465" y="3517"/>
                  </a:lnTo>
                  <a:lnTo>
                    <a:pt x="324510" y="0"/>
                  </a:lnTo>
                  <a:lnTo>
                    <a:pt x="276542" y="3517"/>
                  </a:lnTo>
                  <a:lnTo>
                    <a:pt x="230771" y="13728"/>
                  </a:lnTo>
                  <a:lnTo>
                    <a:pt x="187680" y="30124"/>
                  </a:lnTo>
                  <a:lnTo>
                    <a:pt x="147789" y="52209"/>
                  </a:lnTo>
                  <a:lnTo>
                    <a:pt x="111582" y="79489"/>
                  </a:lnTo>
                  <a:lnTo>
                    <a:pt x="79578" y="111455"/>
                  </a:lnTo>
                  <a:lnTo>
                    <a:pt x="52260" y="147599"/>
                  </a:lnTo>
                  <a:lnTo>
                    <a:pt x="30149" y="187439"/>
                  </a:lnTo>
                  <a:lnTo>
                    <a:pt x="13728" y="230454"/>
                  </a:lnTo>
                  <a:lnTo>
                    <a:pt x="3505" y="276148"/>
                  </a:lnTo>
                  <a:lnTo>
                    <a:pt x="0" y="324015"/>
                  </a:lnTo>
                  <a:lnTo>
                    <a:pt x="3505" y="371894"/>
                  </a:lnTo>
                  <a:lnTo>
                    <a:pt x="13728" y="417588"/>
                  </a:lnTo>
                  <a:lnTo>
                    <a:pt x="30149" y="460616"/>
                  </a:lnTo>
                  <a:lnTo>
                    <a:pt x="52260" y="500443"/>
                  </a:lnTo>
                  <a:lnTo>
                    <a:pt x="79578" y="536587"/>
                  </a:lnTo>
                  <a:lnTo>
                    <a:pt x="111582" y="568553"/>
                  </a:lnTo>
                  <a:lnTo>
                    <a:pt x="147789" y="595833"/>
                  </a:lnTo>
                  <a:lnTo>
                    <a:pt x="187680" y="617918"/>
                  </a:lnTo>
                  <a:lnTo>
                    <a:pt x="230771" y="634314"/>
                  </a:lnTo>
                  <a:lnTo>
                    <a:pt x="276542" y="644525"/>
                  </a:lnTo>
                  <a:lnTo>
                    <a:pt x="324510" y="648030"/>
                  </a:lnTo>
                  <a:lnTo>
                    <a:pt x="372465" y="644525"/>
                  </a:lnTo>
                  <a:lnTo>
                    <a:pt x="418236" y="634314"/>
                  </a:lnTo>
                  <a:lnTo>
                    <a:pt x="461314" y="617918"/>
                  </a:lnTo>
                  <a:lnTo>
                    <a:pt x="501205" y="595833"/>
                  </a:lnTo>
                  <a:lnTo>
                    <a:pt x="537400" y="568553"/>
                  </a:lnTo>
                  <a:lnTo>
                    <a:pt x="569417" y="536587"/>
                  </a:lnTo>
                  <a:lnTo>
                    <a:pt x="596722" y="500443"/>
                  </a:lnTo>
                  <a:lnTo>
                    <a:pt x="603237" y="488696"/>
                  </a:lnTo>
                  <a:lnTo>
                    <a:pt x="2716784" y="488696"/>
                  </a:lnTo>
                  <a:lnTo>
                    <a:pt x="2736304" y="484759"/>
                  </a:lnTo>
                  <a:lnTo>
                    <a:pt x="2752255" y="473989"/>
                  </a:lnTo>
                  <a:lnTo>
                    <a:pt x="2763024" y="458025"/>
                  </a:lnTo>
                  <a:lnTo>
                    <a:pt x="2766974" y="438492"/>
                  </a:lnTo>
                  <a:lnTo>
                    <a:pt x="2766974" y="237718"/>
                  </a:lnTo>
                  <a:close/>
                </a:path>
              </a:pathLst>
            </a:custGeom>
            <a:solidFill>
              <a:srgbClr val="7B4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6071636" y="2671775"/>
            <a:ext cx="1132392" cy="244740"/>
          </a:xfrm>
          <a:prstGeom prst="rect">
            <a:avLst/>
          </a:prstGeom>
        </p:spPr>
        <p:txBody>
          <a:bodyPr vert="horz" wrap="square" lIns="0" tIns="15614" rIns="0" bIns="0" rtlCol="0">
            <a:spAutoFit/>
          </a:bodyPr>
          <a:lstStyle/>
          <a:p>
            <a:pPr marL="16435">
              <a:spcBef>
                <a:spcPts val="123"/>
              </a:spcBef>
            </a:pPr>
            <a:r>
              <a:rPr sz="1488" b="1" dirty="0">
                <a:solidFill>
                  <a:srgbClr val="FFFFFF"/>
                </a:solidFill>
                <a:latin typeface="Arial"/>
                <a:cs typeface="Arial"/>
              </a:rPr>
              <a:t>Trust</a:t>
            </a:r>
            <a:r>
              <a:rPr sz="1488" b="1" spc="-6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88" b="1" spc="-13" dirty="0">
                <a:solidFill>
                  <a:srgbClr val="FFFFFF"/>
                </a:solidFill>
                <a:latin typeface="Arial"/>
                <a:cs typeface="Arial"/>
              </a:rPr>
              <a:t>Funds</a:t>
            </a:r>
            <a:endParaRPr sz="1488">
              <a:latin typeface="Arial"/>
              <a:cs typeface="Arial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5187636" y="2430279"/>
            <a:ext cx="746162" cy="746162"/>
            <a:chOff x="4008628" y="3904170"/>
            <a:chExt cx="576580" cy="576580"/>
          </a:xfrm>
        </p:grpSpPr>
        <p:pic>
          <p:nvPicPr>
            <p:cNvPr id="29" name="object 29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4436033" y="4367466"/>
              <a:ext cx="148717" cy="112814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4008628" y="4259465"/>
              <a:ext cx="45580" cy="220814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4054208" y="4359084"/>
              <a:ext cx="154635" cy="121196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4008628" y="3904170"/>
              <a:ext cx="138188" cy="189725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4498060" y="3904170"/>
              <a:ext cx="86690" cy="81724"/>
            </a:xfrm>
            <a:prstGeom prst="rect">
              <a:avLst/>
            </a:prstGeom>
          </p:spPr>
        </p:pic>
        <p:pic>
          <p:nvPicPr>
            <p:cNvPr id="34" name="object 34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4008628" y="3904170"/>
              <a:ext cx="576122" cy="576110"/>
            </a:xfrm>
            <a:prstGeom prst="rect">
              <a:avLst/>
            </a:prstGeom>
          </p:spPr>
        </p:pic>
        <p:pic>
          <p:nvPicPr>
            <p:cNvPr id="35" name="object 35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4505083" y="4040174"/>
              <a:ext cx="79667" cy="301180"/>
            </a:xfrm>
            <a:prstGeom prst="rect">
              <a:avLst/>
            </a:prstGeom>
          </p:spPr>
        </p:pic>
        <p:sp>
          <p:nvSpPr>
            <p:cNvPr id="36" name="object 36"/>
            <p:cNvSpPr/>
            <p:nvPr/>
          </p:nvSpPr>
          <p:spPr>
            <a:xfrm>
              <a:off x="4074693" y="3920667"/>
              <a:ext cx="496570" cy="496570"/>
            </a:xfrm>
            <a:custGeom>
              <a:avLst/>
              <a:gdLst/>
              <a:ahLst/>
              <a:cxnLst/>
              <a:rect l="l" t="t" r="r" b="b"/>
              <a:pathLst>
                <a:path w="496570" h="496570">
                  <a:moveTo>
                    <a:pt x="248234" y="0"/>
                  </a:moveTo>
                  <a:lnTo>
                    <a:pt x="198213" y="5044"/>
                  </a:lnTo>
                  <a:lnTo>
                    <a:pt x="151620" y="19510"/>
                  </a:lnTo>
                  <a:lnTo>
                    <a:pt x="109455" y="42401"/>
                  </a:lnTo>
                  <a:lnTo>
                    <a:pt x="72715" y="72715"/>
                  </a:lnTo>
                  <a:lnTo>
                    <a:pt x="42401" y="109455"/>
                  </a:lnTo>
                  <a:lnTo>
                    <a:pt x="19510" y="151620"/>
                  </a:lnTo>
                  <a:lnTo>
                    <a:pt x="5044" y="198213"/>
                  </a:lnTo>
                  <a:lnTo>
                    <a:pt x="0" y="248234"/>
                  </a:lnTo>
                  <a:lnTo>
                    <a:pt x="5044" y="298254"/>
                  </a:lnTo>
                  <a:lnTo>
                    <a:pt x="19510" y="344847"/>
                  </a:lnTo>
                  <a:lnTo>
                    <a:pt x="42401" y="387013"/>
                  </a:lnTo>
                  <a:lnTo>
                    <a:pt x="72715" y="423752"/>
                  </a:lnTo>
                  <a:lnTo>
                    <a:pt x="109455" y="454067"/>
                  </a:lnTo>
                  <a:lnTo>
                    <a:pt x="151620" y="476957"/>
                  </a:lnTo>
                  <a:lnTo>
                    <a:pt x="198213" y="491424"/>
                  </a:lnTo>
                  <a:lnTo>
                    <a:pt x="248234" y="496468"/>
                  </a:lnTo>
                  <a:lnTo>
                    <a:pt x="298254" y="491424"/>
                  </a:lnTo>
                  <a:lnTo>
                    <a:pt x="344845" y="476957"/>
                  </a:lnTo>
                  <a:lnTo>
                    <a:pt x="387009" y="454067"/>
                  </a:lnTo>
                  <a:lnTo>
                    <a:pt x="423746" y="423752"/>
                  </a:lnTo>
                  <a:lnTo>
                    <a:pt x="454058" y="387013"/>
                  </a:lnTo>
                  <a:lnTo>
                    <a:pt x="476946" y="344847"/>
                  </a:lnTo>
                  <a:lnTo>
                    <a:pt x="491411" y="298254"/>
                  </a:lnTo>
                  <a:lnTo>
                    <a:pt x="496455" y="248234"/>
                  </a:lnTo>
                  <a:lnTo>
                    <a:pt x="491411" y="198213"/>
                  </a:lnTo>
                  <a:lnTo>
                    <a:pt x="476946" y="151620"/>
                  </a:lnTo>
                  <a:lnTo>
                    <a:pt x="454058" y="109455"/>
                  </a:lnTo>
                  <a:lnTo>
                    <a:pt x="423746" y="72715"/>
                  </a:lnTo>
                  <a:lnTo>
                    <a:pt x="387009" y="42401"/>
                  </a:lnTo>
                  <a:lnTo>
                    <a:pt x="344845" y="19510"/>
                  </a:lnTo>
                  <a:lnTo>
                    <a:pt x="298254" y="5044"/>
                  </a:lnTo>
                  <a:lnTo>
                    <a:pt x="24823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4167962" y="4040174"/>
              <a:ext cx="309245" cy="263525"/>
            </a:xfrm>
            <a:custGeom>
              <a:avLst/>
              <a:gdLst/>
              <a:ahLst/>
              <a:cxnLst/>
              <a:rect l="l" t="t" r="r" b="b"/>
              <a:pathLst>
                <a:path w="309245" h="263525">
                  <a:moveTo>
                    <a:pt x="90347" y="99910"/>
                  </a:moveTo>
                  <a:lnTo>
                    <a:pt x="84442" y="94234"/>
                  </a:lnTo>
                  <a:lnTo>
                    <a:pt x="70027" y="94234"/>
                  </a:lnTo>
                  <a:lnTo>
                    <a:pt x="64122" y="99910"/>
                  </a:lnTo>
                  <a:lnTo>
                    <a:pt x="64122" y="106870"/>
                  </a:lnTo>
                  <a:lnTo>
                    <a:pt x="64122" y="113830"/>
                  </a:lnTo>
                  <a:lnTo>
                    <a:pt x="70027" y="119507"/>
                  </a:lnTo>
                  <a:lnTo>
                    <a:pt x="84442" y="119507"/>
                  </a:lnTo>
                  <a:lnTo>
                    <a:pt x="90347" y="113830"/>
                  </a:lnTo>
                  <a:lnTo>
                    <a:pt x="90347" y="99910"/>
                  </a:lnTo>
                  <a:close/>
                </a:path>
                <a:path w="309245" h="263525">
                  <a:moveTo>
                    <a:pt x="218592" y="72301"/>
                  </a:moveTo>
                  <a:lnTo>
                    <a:pt x="183324" y="54965"/>
                  </a:lnTo>
                  <a:lnTo>
                    <a:pt x="147269" y="50596"/>
                  </a:lnTo>
                  <a:lnTo>
                    <a:pt x="144030" y="51650"/>
                  </a:lnTo>
                  <a:lnTo>
                    <a:pt x="140868" y="54724"/>
                  </a:lnTo>
                  <a:lnTo>
                    <a:pt x="141922" y="57810"/>
                  </a:lnTo>
                  <a:lnTo>
                    <a:pt x="141922" y="60960"/>
                  </a:lnTo>
                  <a:lnTo>
                    <a:pt x="145161" y="64046"/>
                  </a:lnTo>
                  <a:lnTo>
                    <a:pt x="148323" y="62992"/>
                  </a:lnTo>
                  <a:lnTo>
                    <a:pt x="164223" y="63550"/>
                  </a:lnTo>
                  <a:lnTo>
                    <a:pt x="179717" y="66738"/>
                  </a:lnTo>
                  <a:lnTo>
                    <a:pt x="194411" y="72440"/>
                  </a:lnTo>
                  <a:lnTo>
                    <a:pt x="207911" y="80556"/>
                  </a:lnTo>
                  <a:lnTo>
                    <a:pt x="209042" y="81610"/>
                  </a:lnTo>
                  <a:lnTo>
                    <a:pt x="212204" y="81610"/>
                  </a:lnTo>
                  <a:lnTo>
                    <a:pt x="213258" y="81610"/>
                  </a:lnTo>
                  <a:lnTo>
                    <a:pt x="215442" y="80556"/>
                  </a:lnTo>
                  <a:lnTo>
                    <a:pt x="216496" y="79502"/>
                  </a:lnTo>
                  <a:lnTo>
                    <a:pt x="218592" y="76428"/>
                  </a:lnTo>
                  <a:lnTo>
                    <a:pt x="218592" y="72301"/>
                  </a:lnTo>
                  <a:close/>
                </a:path>
                <a:path w="309245" h="263525">
                  <a:moveTo>
                    <a:pt x="308952" y="97320"/>
                  </a:moveTo>
                  <a:lnTo>
                    <a:pt x="305714" y="94234"/>
                  </a:lnTo>
                  <a:lnTo>
                    <a:pt x="298183" y="94234"/>
                  </a:lnTo>
                  <a:lnTo>
                    <a:pt x="295998" y="97320"/>
                  </a:lnTo>
                  <a:lnTo>
                    <a:pt x="295998" y="100393"/>
                  </a:lnTo>
                  <a:lnTo>
                    <a:pt x="294474" y="107619"/>
                  </a:lnTo>
                  <a:lnTo>
                    <a:pt x="290322" y="113487"/>
                  </a:lnTo>
                  <a:lnTo>
                    <a:pt x="284137" y="117411"/>
                  </a:lnTo>
                  <a:lnTo>
                    <a:pt x="280873" y="118033"/>
                  </a:lnTo>
                  <a:lnTo>
                    <a:pt x="272567" y="84137"/>
                  </a:lnTo>
                  <a:lnTo>
                    <a:pt x="269849" y="80810"/>
                  </a:lnTo>
                  <a:lnTo>
                    <a:pt x="269849" y="125488"/>
                  </a:lnTo>
                  <a:lnTo>
                    <a:pt x="260654" y="162267"/>
                  </a:lnTo>
                  <a:lnTo>
                    <a:pt x="235712" y="192189"/>
                  </a:lnTo>
                  <a:lnTo>
                    <a:pt x="198932" y="212293"/>
                  </a:lnTo>
                  <a:lnTo>
                    <a:pt x="154228" y="219646"/>
                  </a:lnTo>
                  <a:lnTo>
                    <a:pt x="119532" y="215506"/>
                  </a:lnTo>
                  <a:lnTo>
                    <a:pt x="88887" y="203720"/>
                  </a:lnTo>
                  <a:lnTo>
                    <a:pt x="63855" y="185254"/>
                  </a:lnTo>
                  <a:lnTo>
                    <a:pt x="46062" y="161112"/>
                  </a:lnTo>
                  <a:lnTo>
                    <a:pt x="45008" y="159004"/>
                  </a:lnTo>
                  <a:lnTo>
                    <a:pt x="42824" y="156908"/>
                  </a:lnTo>
                  <a:lnTo>
                    <a:pt x="12877" y="156908"/>
                  </a:lnTo>
                  <a:lnTo>
                    <a:pt x="12877" y="119253"/>
                  </a:lnTo>
                  <a:lnTo>
                    <a:pt x="36436" y="119253"/>
                  </a:lnTo>
                  <a:lnTo>
                    <a:pt x="38531" y="117157"/>
                  </a:lnTo>
                  <a:lnTo>
                    <a:pt x="38531" y="113995"/>
                  </a:lnTo>
                  <a:lnTo>
                    <a:pt x="44094" y="95491"/>
                  </a:lnTo>
                  <a:lnTo>
                    <a:pt x="54076" y="78054"/>
                  </a:lnTo>
                  <a:lnTo>
                    <a:pt x="68072" y="62382"/>
                  </a:lnTo>
                  <a:lnTo>
                    <a:pt x="85661" y="49149"/>
                  </a:lnTo>
                  <a:lnTo>
                    <a:pt x="87845" y="48094"/>
                  </a:lnTo>
                  <a:lnTo>
                    <a:pt x="88900" y="45986"/>
                  </a:lnTo>
                  <a:lnTo>
                    <a:pt x="88900" y="42913"/>
                  </a:lnTo>
                  <a:lnTo>
                    <a:pt x="87261" y="35547"/>
                  </a:lnTo>
                  <a:lnTo>
                    <a:pt x="87160" y="35077"/>
                  </a:lnTo>
                  <a:lnTo>
                    <a:pt x="83921" y="27724"/>
                  </a:lnTo>
                  <a:lnTo>
                    <a:pt x="83807" y="27444"/>
                  </a:lnTo>
                  <a:lnTo>
                    <a:pt x="79248" y="20231"/>
                  </a:lnTo>
                  <a:lnTo>
                    <a:pt x="73914" y="13601"/>
                  </a:lnTo>
                  <a:lnTo>
                    <a:pt x="77076" y="13601"/>
                  </a:lnTo>
                  <a:lnTo>
                    <a:pt x="80314" y="12547"/>
                  </a:lnTo>
                  <a:lnTo>
                    <a:pt x="83553" y="12547"/>
                  </a:lnTo>
                  <a:lnTo>
                    <a:pt x="93700" y="13893"/>
                  </a:lnTo>
                  <a:lnTo>
                    <a:pt x="102997" y="17805"/>
                  </a:lnTo>
                  <a:lnTo>
                    <a:pt x="110782" y="24003"/>
                  </a:lnTo>
                  <a:lnTo>
                    <a:pt x="116751" y="32385"/>
                  </a:lnTo>
                  <a:lnTo>
                    <a:pt x="117805" y="34493"/>
                  </a:lnTo>
                  <a:lnTo>
                    <a:pt x="121043" y="35547"/>
                  </a:lnTo>
                  <a:lnTo>
                    <a:pt x="154228" y="31407"/>
                  </a:lnTo>
                  <a:lnTo>
                    <a:pt x="198932" y="38912"/>
                  </a:lnTo>
                  <a:lnTo>
                    <a:pt x="235712" y="59232"/>
                  </a:lnTo>
                  <a:lnTo>
                    <a:pt x="260654" y="89179"/>
                  </a:lnTo>
                  <a:lnTo>
                    <a:pt x="269849" y="125488"/>
                  </a:lnTo>
                  <a:lnTo>
                    <a:pt x="269849" y="80810"/>
                  </a:lnTo>
                  <a:lnTo>
                    <a:pt x="244970" y="50228"/>
                  </a:lnTo>
                  <a:lnTo>
                    <a:pt x="211455" y="31407"/>
                  </a:lnTo>
                  <a:lnTo>
                    <a:pt x="172491" y="21945"/>
                  </a:lnTo>
                  <a:lnTo>
                    <a:pt x="154228" y="18859"/>
                  </a:lnTo>
                  <a:lnTo>
                    <a:pt x="147002" y="19050"/>
                  </a:lnTo>
                  <a:lnTo>
                    <a:pt x="139776" y="19621"/>
                  </a:lnTo>
                  <a:lnTo>
                    <a:pt x="132549" y="20574"/>
                  </a:lnTo>
                  <a:lnTo>
                    <a:pt x="125323" y="21945"/>
                  </a:lnTo>
                  <a:lnTo>
                    <a:pt x="116979" y="12788"/>
                  </a:lnTo>
                  <a:lnTo>
                    <a:pt x="116649" y="12547"/>
                  </a:lnTo>
                  <a:lnTo>
                    <a:pt x="106832" y="5880"/>
                  </a:lnTo>
                  <a:lnTo>
                    <a:pt x="95478" y="1524"/>
                  </a:lnTo>
                  <a:lnTo>
                    <a:pt x="83553" y="0"/>
                  </a:lnTo>
                  <a:lnTo>
                    <a:pt x="76517" y="419"/>
                  </a:lnTo>
                  <a:lnTo>
                    <a:pt x="69888" y="1701"/>
                  </a:lnTo>
                  <a:lnTo>
                    <a:pt x="63652" y="3975"/>
                  </a:lnTo>
                  <a:lnTo>
                    <a:pt x="57810" y="7289"/>
                  </a:lnTo>
                  <a:lnTo>
                    <a:pt x="55702" y="8343"/>
                  </a:lnTo>
                  <a:lnTo>
                    <a:pt x="54648" y="10439"/>
                  </a:lnTo>
                  <a:lnTo>
                    <a:pt x="54648" y="14655"/>
                  </a:lnTo>
                  <a:lnTo>
                    <a:pt x="55702" y="16764"/>
                  </a:lnTo>
                  <a:lnTo>
                    <a:pt x="57810" y="17805"/>
                  </a:lnTo>
                  <a:lnTo>
                    <a:pt x="63804" y="22275"/>
                  </a:lnTo>
                  <a:lnTo>
                    <a:pt x="68910" y="27724"/>
                  </a:lnTo>
                  <a:lnTo>
                    <a:pt x="73012" y="33985"/>
                  </a:lnTo>
                  <a:lnTo>
                    <a:pt x="76022" y="40805"/>
                  </a:lnTo>
                  <a:lnTo>
                    <a:pt x="58407" y="54508"/>
                  </a:lnTo>
                  <a:lnTo>
                    <a:pt x="44310" y="70243"/>
                  </a:lnTo>
                  <a:lnTo>
                    <a:pt x="34023" y="87744"/>
                  </a:lnTo>
                  <a:lnTo>
                    <a:pt x="27851" y="106705"/>
                  </a:lnTo>
                  <a:lnTo>
                    <a:pt x="2108" y="106705"/>
                  </a:lnTo>
                  <a:lnTo>
                    <a:pt x="0" y="109778"/>
                  </a:lnTo>
                  <a:lnTo>
                    <a:pt x="0" y="167347"/>
                  </a:lnTo>
                  <a:lnTo>
                    <a:pt x="2108" y="169456"/>
                  </a:lnTo>
                  <a:lnTo>
                    <a:pt x="36436" y="169456"/>
                  </a:lnTo>
                  <a:lnTo>
                    <a:pt x="56616" y="195592"/>
                  </a:lnTo>
                  <a:lnTo>
                    <a:pt x="84061" y="215341"/>
                  </a:lnTo>
                  <a:lnTo>
                    <a:pt x="90347" y="217728"/>
                  </a:lnTo>
                  <a:lnTo>
                    <a:pt x="90347" y="261188"/>
                  </a:lnTo>
                  <a:lnTo>
                    <a:pt x="92456" y="263283"/>
                  </a:lnTo>
                  <a:lnTo>
                    <a:pt x="96672" y="263283"/>
                  </a:lnTo>
                  <a:lnTo>
                    <a:pt x="99822" y="263283"/>
                  </a:lnTo>
                  <a:lnTo>
                    <a:pt x="102984" y="261188"/>
                  </a:lnTo>
                  <a:lnTo>
                    <a:pt x="102984" y="222504"/>
                  </a:lnTo>
                  <a:lnTo>
                    <a:pt x="117132" y="227838"/>
                  </a:lnTo>
                  <a:lnTo>
                    <a:pt x="154228" y="232194"/>
                  </a:lnTo>
                  <a:lnTo>
                    <a:pt x="204114" y="223774"/>
                  </a:lnTo>
                  <a:lnTo>
                    <a:pt x="205968" y="222732"/>
                  </a:lnTo>
                  <a:lnTo>
                    <a:pt x="205968" y="261188"/>
                  </a:lnTo>
                  <a:lnTo>
                    <a:pt x="208076" y="263283"/>
                  </a:lnTo>
                  <a:lnTo>
                    <a:pt x="212280" y="263283"/>
                  </a:lnTo>
                  <a:lnTo>
                    <a:pt x="215442" y="263283"/>
                  </a:lnTo>
                  <a:lnTo>
                    <a:pt x="218592" y="261188"/>
                  </a:lnTo>
                  <a:lnTo>
                    <a:pt x="218592" y="215646"/>
                  </a:lnTo>
                  <a:lnTo>
                    <a:pt x="244970" y="200825"/>
                  </a:lnTo>
                  <a:lnTo>
                    <a:pt x="272567" y="166903"/>
                  </a:lnTo>
                  <a:lnTo>
                    <a:pt x="281546" y="130225"/>
                  </a:lnTo>
                  <a:lnTo>
                    <a:pt x="288899" y="128816"/>
                  </a:lnTo>
                  <a:lnTo>
                    <a:pt x="299224" y="122313"/>
                  </a:lnTo>
                  <a:lnTo>
                    <a:pt x="306311" y="112547"/>
                  </a:lnTo>
                  <a:lnTo>
                    <a:pt x="308952" y="100393"/>
                  </a:lnTo>
                  <a:lnTo>
                    <a:pt x="308952" y="9732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8" name="object 38"/>
          <p:cNvSpPr txBox="1"/>
          <p:nvPr/>
        </p:nvSpPr>
        <p:spPr>
          <a:xfrm>
            <a:off x="5188582" y="3228758"/>
            <a:ext cx="3824493" cy="1803952"/>
          </a:xfrm>
          <a:prstGeom prst="rect">
            <a:avLst/>
          </a:prstGeom>
        </p:spPr>
        <p:txBody>
          <a:bodyPr vert="horz" wrap="square" lIns="0" tIns="14792" rIns="0" bIns="0" rtlCol="0">
            <a:spAutoFit/>
          </a:bodyPr>
          <a:lstStyle/>
          <a:p>
            <a:pPr marL="474152" marR="316375">
              <a:lnSpc>
                <a:spcPct val="102200"/>
              </a:lnSpc>
              <a:spcBef>
                <a:spcPts val="116"/>
              </a:spcBef>
            </a:pPr>
            <a:r>
              <a:rPr sz="1294" dirty="0">
                <a:solidFill>
                  <a:srgbClr val="231F20"/>
                </a:solidFill>
                <a:latin typeface="Arial"/>
                <a:cs typeface="Arial"/>
              </a:rPr>
              <a:t>Trust</a:t>
            </a:r>
            <a:r>
              <a:rPr sz="1294" spc="19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dirty="0">
                <a:solidFill>
                  <a:srgbClr val="231F20"/>
                </a:solidFill>
                <a:latin typeface="Arial"/>
                <a:cs typeface="Arial"/>
              </a:rPr>
              <a:t>Funds</a:t>
            </a:r>
            <a:r>
              <a:rPr sz="1294" spc="19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spc="84" dirty="0">
                <a:solidFill>
                  <a:srgbClr val="231F20"/>
                </a:solidFill>
                <a:latin typeface="Arial"/>
                <a:cs typeface="Arial"/>
              </a:rPr>
              <a:t>provide</a:t>
            </a:r>
            <a:r>
              <a:rPr sz="1294" spc="19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dirty="0">
                <a:solidFill>
                  <a:srgbClr val="231F20"/>
                </a:solidFill>
                <a:latin typeface="Arial"/>
                <a:cs typeface="Arial"/>
              </a:rPr>
              <a:t>secure</a:t>
            </a:r>
            <a:r>
              <a:rPr sz="1294" spc="21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spc="84" dirty="0">
                <a:solidFill>
                  <a:srgbClr val="231F20"/>
                </a:solidFill>
                <a:latin typeface="Arial"/>
                <a:cs typeface="Arial"/>
              </a:rPr>
              <a:t>long-</a:t>
            </a:r>
            <a:r>
              <a:rPr sz="1294" spc="58" dirty="0">
                <a:solidFill>
                  <a:srgbClr val="231F20"/>
                </a:solidFill>
                <a:latin typeface="Arial"/>
                <a:cs typeface="Arial"/>
              </a:rPr>
              <a:t>term </a:t>
            </a:r>
            <a:r>
              <a:rPr sz="1294" spc="91" dirty="0">
                <a:solidFill>
                  <a:srgbClr val="231F20"/>
                </a:solidFill>
                <a:latin typeface="Arial"/>
                <a:cs typeface="Arial"/>
              </a:rPr>
              <a:t>funding</a:t>
            </a:r>
            <a:r>
              <a:rPr sz="1294" spc="19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spc="97" dirty="0">
                <a:solidFill>
                  <a:srgbClr val="231F20"/>
                </a:solidFill>
                <a:latin typeface="Arial"/>
                <a:cs typeface="Arial"/>
              </a:rPr>
              <a:t>through</a:t>
            </a:r>
            <a:r>
              <a:rPr sz="1294" spc="2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spc="78" dirty="0">
                <a:solidFill>
                  <a:srgbClr val="231F20"/>
                </a:solidFill>
                <a:latin typeface="Arial"/>
                <a:cs typeface="Arial"/>
              </a:rPr>
              <a:t>their</a:t>
            </a:r>
            <a:r>
              <a:rPr sz="1294" spc="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spc="58" dirty="0">
                <a:solidFill>
                  <a:srgbClr val="231F20"/>
                </a:solidFill>
                <a:latin typeface="Arial"/>
                <a:cs typeface="Arial"/>
              </a:rPr>
              <a:t>perpetuities</a:t>
            </a:r>
            <a:endParaRPr sz="1294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94">
              <a:latin typeface="Arial"/>
              <a:cs typeface="Arial"/>
            </a:endParaRPr>
          </a:p>
          <a:p>
            <a:pPr>
              <a:spcBef>
                <a:spcPts val="511"/>
              </a:spcBef>
            </a:pPr>
            <a:endParaRPr sz="1294">
              <a:latin typeface="Arial"/>
              <a:cs typeface="Arial"/>
            </a:endParaRPr>
          </a:p>
          <a:p>
            <a:pPr marL="249813" marR="291722" indent="-234200">
              <a:lnSpc>
                <a:spcPct val="101400"/>
              </a:lnSpc>
              <a:buSzPct val="150000"/>
              <a:buChar char="•"/>
              <a:tabLst>
                <a:tab pos="252278" algn="l"/>
              </a:tabLst>
            </a:pPr>
            <a:r>
              <a:rPr sz="1294" spc="13" dirty="0">
                <a:solidFill>
                  <a:srgbClr val="231F20"/>
                </a:solidFill>
                <a:latin typeface="Arial"/>
                <a:cs typeface="Arial"/>
              </a:rPr>
              <a:t>Needs</a:t>
            </a:r>
            <a:r>
              <a:rPr sz="1294" spc="7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spc="13" dirty="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sz="1294" spc="7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b="1" spc="13" dirty="0">
                <a:solidFill>
                  <a:srgbClr val="231F20"/>
                </a:solidFill>
                <a:latin typeface="Arial"/>
                <a:cs typeface="Arial"/>
              </a:rPr>
              <a:t>large</a:t>
            </a:r>
            <a:r>
              <a:rPr sz="1294" b="1" spc="-2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b="1" spc="13" dirty="0">
                <a:solidFill>
                  <a:srgbClr val="231F20"/>
                </a:solidFill>
                <a:latin typeface="Arial"/>
                <a:cs typeface="Arial"/>
              </a:rPr>
              <a:t>fund</a:t>
            </a:r>
            <a:r>
              <a:rPr sz="1294" b="1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spc="110" dirty="0">
                <a:solidFill>
                  <a:srgbClr val="231F20"/>
                </a:solidFill>
                <a:latin typeface="Arial"/>
                <a:cs typeface="Arial"/>
              </a:rPr>
              <a:t>to</a:t>
            </a:r>
            <a:r>
              <a:rPr sz="1294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spc="84" dirty="0">
                <a:solidFill>
                  <a:srgbClr val="231F20"/>
                </a:solidFill>
                <a:latin typeface="Arial"/>
                <a:cs typeface="Arial"/>
              </a:rPr>
              <a:t>be</a:t>
            </a:r>
            <a:r>
              <a:rPr sz="1294" spc="71" dirty="0">
                <a:solidFill>
                  <a:srgbClr val="231F20"/>
                </a:solidFill>
                <a:latin typeface="Arial"/>
                <a:cs typeface="Arial"/>
              </a:rPr>
              <a:t> allocated</a:t>
            </a:r>
            <a:r>
              <a:rPr sz="1294" spc="7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spc="71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1294" spc="5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spc="52" dirty="0">
                <a:solidFill>
                  <a:srgbClr val="231F20"/>
                </a:solidFill>
                <a:latin typeface="Arial"/>
                <a:cs typeface="Arial"/>
              </a:rPr>
              <a:t>the 	</a:t>
            </a:r>
            <a:r>
              <a:rPr sz="1294" spc="78" dirty="0">
                <a:solidFill>
                  <a:srgbClr val="231F20"/>
                </a:solidFill>
                <a:latin typeface="Arial"/>
                <a:cs typeface="Arial"/>
              </a:rPr>
              <a:t>beginning</a:t>
            </a:r>
            <a:endParaRPr sz="1294">
              <a:latin typeface="Arial"/>
              <a:cs typeface="Arial"/>
            </a:endParaRPr>
          </a:p>
          <a:p>
            <a:pPr marL="249813" marR="6574" indent="-234200">
              <a:lnSpc>
                <a:spcPct val="101400"/>
              </a:lnSpc>
              <a:spcBef>
                <a:spcPts val="1009"/>
              </a:spcBef>
              <a:buSzPct val="150000"/>
              <a:buFont typeface="Arial"/>
              <a:buChar char="•"/>
              <a:tabLst>
                <a:tab pos="252278" algn="l"/>
              </a:tabLst>
            </a:pPr>
            <a:r>
              <a:rPr sz="1294" b="1" spc="26" dirty="0">
                <a:solidFill>
                  <a:srgbClr val="231F20"/>
                </a:solidFill>
                <a:latin typeface="Arial"/>
                <a:cs typeface="Arial"/>
              </a:rPr>
              <a:t>Continues</a:t>
            </a:r>
            <a:r>
              <a:rPr sz="1294" b="1" spc="-19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b="1" spc="26" dirty="0">
                <a:solidFill>
                  <a:srgbClr val="231F20"/>
                </a:solidFill>
                <a:latin typeface="Arial"/>
                <a:cs typeface="Arial"/>
              </a:rPr>
              <a:t>to</a:t>
            </a:r>
            <a:r>
              <a:rPr sz="1294" b="1" spc="-32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b="1" spc="65" dirty="0">
                <a:solidFill>
                  <a:srgbClr val="231F20"/>
                </a:solidFill>
                <a:latin typeface="Arial"/>
                <a:cs typeface="Arial"/>
              </a:rPr>
              <a:t>generate</a:t>
            </a:r>
            <a:r>
              <a:rPr sz="1294" b="1" spc="-13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b="1" spc="26" dirty="0">
                <a:solidFill>
                  <a:srgbClr val="231F20"/>
                </a:solidFill>
                <a:latin typeface="Arial"/>
                <a:cs typeface="Arial"/>
              </a:rPr>
              <a:t>revenue</a:t>
            </a:r>
            <a:r>
              <a:rPr sz="1294" b="1" spc="-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spc="26" dirty="0">
                <a:solidFill>
                  <a:srgbClr val="231F20"/>
                </a:solidFill>
                <a:latin typeface="Arial"/>
                <a:cs typeface="Arial"/>
              </a:rPr>
              <a:t>as</a:t>
            </a:r>
            <a:r>
              <a:rPr sz="1294" spc="9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spc="78" dirty="0">
                <a:solidFill>
                  <a:srgbClr val="231F20"/>
                </a:solidFill>
                <a:latin typeface="Arial"/>
                <a:cs typeface="Arial"/>
              </a:rPr>
              <a:t>money </a:t>
            </a:r>
            <a:r>
              <a:rPr sz="1294" spc="-32" dirty="0">
                <a:solidFill>
                  <a:srgbClr val="231F20"/>
                </a:solidFill>
                <a:latin typeface="Arial"/>
                <a:cs typeface="Arial"/>
              </a:rPr>
              <a:t>is 	</a:t>
            </a:r>
            <a:r>
              <a:rPr sz="1294" spc="84" dirty="0">
                <a:solidFill>
                  <a:srgbClr val="231F20"/>
                </a:solidFill>
                <a:latin typeface="Arial"/>
                <a:cs typeface="Arial"/>
              </a:rPr>
              <a:t>withdrawn</a:t>
            </a:r>
            <a:r>
              <a:rPr sz="1294" spc="19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spc="104" dirty="0">
                <a:solidFill>
                  <a:srgbClr val="231F20"/>
                </a:solidFill>
                <a:latin typeface="Arial"/>
                <a:cs typeface="Arial"/>
              </a:rPr>
              <a:t>from</a:t>
            </a:r>
            <a:r>
              <a:rPr sz="1294" spc="19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spc="84" dirty="0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sz="1294" spc="13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spc="71" dirty="0">
                <a:solidFill>
                  <a:srgbClr val="231F20"/>
                </a:solidFill>
                <a:latin typeface="Arial"/>
                <a:cs typeface="Arial"/>
              </a:rPr>
              <a:t>fund</a:t>
            </a:r>
            <a:endParaRPr sz="1294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676106" y="6426372"/>
            <a:ext cx="86285" cy="117835"/>
          </a:xfrm>
          <a:prstGeom prst="rect">
            <a:avLst/>
          </a:prstGeom>
        </p:spPr>
        <p:txBody>
          <a:bodyPr vert="horz" wrap="square" lIns="0" tIns="18079" rIns="0" bIns="0" rtlCol="0">
            <a:spAutoFit/>
          </a:bodyPr>
          <a:lstStyle/>
          <a:p>
            <a:pPr marL="16435">
              <a:spcBef>
                <a:spcPts val="142"/>
              </a:spcBef>
            </a:pPr>
            <a:r>
              <a:rPr sz="647" spc="-65" dirty="0">
                <a:solidFill>
                  <a:srgbClr val="231F20"/>
                </a:solidFill>
                <a:latin typeface="Arial"/>
                <a:cs typeface="Arial"/>
              </a:rPr>
              <a:t>4</a:t>
            </a:r>
            <a:endParaRPr sz="647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81273" y="380105"/>
            <a:ext cx="11723585" cy="726154"/>
          </a:xfrm>
          <a:prstGeom prst="rect">
            <a:avLst/>
          </a:prstGeom>
        </p:spPr>
        <p:txBody>
          <a:bodyPr vert="horz" wrap="square" lIns="0" tIns="15614" rIns="0" bIns="0" rtlCol="0">
            <a:spAutoFit/>
          </a:bodyPr>
          <a:lstStyle/>
          <a:p>
            <a:pPr marL="18899">
              <a:spcBef>
                <a:spcPts val="123"/>
              </a:spcBef>
            </a:pPr>
            <a:r>
              <a:rPr dirty="0"/>
              <a:t>Financial</a:t>
            </a:r>
            <a:r>
              <a:rPr spc="19" dirty="0"/>
              <a:t> </a:t>
            </a:r>
            <a:r>
              <a:rPr spc="58" dirty="0"/>
              <a:t>Sustainability</a:t>
            </a:r>
            <a:r>
              <a:rPr spc="-13" dirty="0"/>
              <a:t> </a:t>
            </a:r>
            <a:r>
              <a:rPr spc="58" dirty="0"/>
              <a:t>Options</a:t>
            </a:r>
          </a:p>
          <a:p>
            <a:pPr marL="16435" marR="6574">
              <a:lnSpc>
                <a:spcPts val="1980"/>
              </a:lnSpc>
              <a:spcBef>
                <a:spcPts val="58"/>
              </a:spcBef>
            </a:pPr>
            <a:r>
              <a:rPr sz="1618" b="0" spc="91" dirty="0"/>
              <a:t>Other</a:t>
            </a:r>
            <a:r>
              <a:rPr sz="1618" b="0" spc="45" dirty="0"/>
              <a:t> </a:t>
            </a:r>
            <a:r>
              <a:rPr sz="1618" b="0" dirty="0"/>
              <a:t>states</a:t>
            </a:r>
            <a:r>
              <a:rPr sz="1618" b="0" spc="52" dirty="0"/>
              <a:t> </a:t>
            </a:r>
            <a:r>
              <a:rPr sz="1618" b="0" dirty="0"/>
              <a:t>have</a:t>
            </a:r>
            <a:r>
              <a:rPr sz="1618" b="0" spc="26" dirty="0"/>
              <a:t> </a:t>
            </a:r>
            <a:r>
              <a:rPr sz="1618" b="0" spc="71" dirty="0"/>
              <a:t>legislated</a:t>
            </a:r>
            <a:r>
              <a:rPr sz="1618" b="0" spc="26" dirty="0"/>
              <a:t> </a:t>
            </a:r>
            <a:r>
              <a:rPr sz="1618" b="0" spc="104" dirty="0"/>
              <a:t>for</a:t>
            </a:r>
            <a:r>
              <a:rPr sz="1618" b="0" spc="26" dirty="0"/>
              <a:t> </a:t>
            </a:r>
            <a:r>
              <a:rPr sz="1618" b="0" spc="65" dirty="0"/>
              <a:t>revenue</a:t>
            </a:r>
            <a:r>
              <a:rPr sz="1618" b="0" spc="26" dirty="0"/>
              <a:t> </a:t>
            </a:r>
            <a:r>
              <a:rPr sz="1618" b="0" spc="84" dirty="0"/>
              <a:t>structures</a:t>
            </a:r>
            <a:r>
              <a:rPr sz="1618" b="0" spc="45" dirty="0"/>
              <a:t> </a:t>
            </a:r>
            <a:r>
              <a:rPr sz="1618" b="0" spc="97" dirty="0"/>
              <a:t>that</a:t>
            </a:r>
            <a:r>
              <a:rPr sz="1618" b="0" spc="39" dirty="0"/>
              <a:t> </a:t>
            </a:r>
            <a:r>
              <a:rPr sz="1618" b="0" spc="84" dirty="0"/>
              <a:t>aim</a:t>
            </a:r>
            <a:r>
              <a:rPr sz="1618" b="0" spc="39" dirty="0"/>
              <a:t> </a:t>
            </a:r>
            <a:r>
              <a:rPr sz="1618" b="0" spc="123" dirty="0"/>
              <a:t>to</a:t>
            </a:r>
            <a:r>
              <a:rPr sz="1618" b="0" spc="52" dirty="0"/>
              <a:t> </a:t>
            </a:r>
            <a:r>
              <a:rPr sz="1618" b="0" spc="97" dirty="0"/>
              <a:t>fulfill</a:t>
            </a:r>
            <a:r>
              <a:rPr sz="1618" b="0" spc="6" dirty="0"/>
              <a:t> </a:t>
            </a:r>
            <a:r>
              <a:rPr sz="1618" b="0" dirty="0"/>
              <a:t>a</a:t>
            </a:r>
            <a:r>
              <a:rPr sz="1618" b="0" spc="39" dirty="0"/>
              <a:t> </a:t>
            </a:r>
            <a:r>
              <a:rPr sz="1618" b="0" spc="65" dirty="0"/>
              <a:t>sustainable</a:t>
            </a:r>
            <a:r>
              <a:rPr sz="1618" b="0" spc="45" dirty="0"/>
              <a:t> </a:t>
            </a:r>
            <a:r>
              <a:rPr sz="1618" b="0" spc="97" dirty="0"/>
              <a:t>funding </a:t>
            </a:r>
            <a:r>
              <a:rPr sz="1618" b="0" spc="78" dirty="0"/>
              <a:t>need</a:t>
            </a:r>
            <a:r>
              <a:rPr sz="1618" b="0" spc="-19" dirty="0"/>
              <a:t> </a:t>
            </a:r>
            <a:r>
              <a:rPr sz="1618" b="0" spc="110" dirty="0"/>
              <a:t>for</a:t>
            </a:r>
            <a:r>
              <a:rPr sz="1618" b="0" spc="-13" dirty="0"/>
              <a:t> </a:t>
            </a:r>
            <a:r>
              <a:rPr sz="1618" b="0" spc="116" dirty="0"/>
              <a:t>988</a:t>
            </a:r>
            <a:r>
              <a:rPr sz="1618" b="0" spc="-19" dirty="0"/>
              <a:t> </a:t>
            </a:r>
            <a:r>
              <a:rPr sz="1618" b="0" spc="84" dirty="0"/>
              <a:t>programs</a:t>
            </a:r>
            <a:endParaRPr sz="1618"/>
          </a:p>
        </p:txBody>
      </p:sp>
      <p:sp>
        <p:nvSpPr>
          <p:cNvPr id="4" name="object 4"/>
          <p:cNvSpPr/>
          <p:nvPr/>
        </p:nvSpPr>
        <p:spPr>
          <a:xfrm>
            <a:off x="275361" y="3033772"/>
            <a:ext cx="1496434" cy="1496434"/>
          </a:xfrm>
          <a:custGeom>
            <a:avLst/>
            <a:gdLst/>
            <a:ahLst/>
            <a:cxnLst/>
            <a:rect l="l" t="t" r="r" b="b"/>
            <a:pathLst>
              <a:path w="1156335" h="1156335">
                <a:moveTo>
                  <a:pt x="1030414" y="0"/>
                </a:moveTo>
                <a:lnTo>
                  <a:pt x="125768" y="0"/>
                </a:lnTo>
                <a:lnTo>
                  <a:pt x="76814" y="9878"/>
                </a:lnTo>
                <a:lnTo>
                  <a:pt x="36837" y="36818"/>
                </a:lnTo>
                <a:lnTo>
                  <a:pt x="9883" y="76782"/>
                </a:lnTo>
                <a:lnTo>
                  <a:pt x="0" y="125729"/>
                </a:lnTo>
                <a:lnTo>
                  <a:pt x="0" y="1030414"/>
                </a:lnTo>
                <a:lnTo>
                  <a:pt x="9883" y="1079361"/>
                </a:lnTo>
                <a:lnTo>
                  <a:pt x="36837" y="1119325"/>
                </a:lnTo>
                <a:lnTo>
                  <a:pt x="76814" y="1146266"/>
                </a:lnTo>
                <a:lnTo>
                  <a:pt x="125768" y="1156144"/>
                </a:lnTo>
                <a:lnTo>
                  <a:pt x="1030414" y="1156144"/>
                </a:lnTo>
                <a:lnTo>
                  <a:pt x="1079367" y="1146266"/>
                </a:lnTo>
                <a:lnTo>
                  <a:pt x="1119330" y="1119325"/>
                </a:lnTo>
                <a:lnTo>
                  <a:pt x="1146268" y="1079361"/>
                </a:lnTo>
                <a:lnTo>
                  <a:pt x="1156144" y="1030414"/>
                </a:lnTo>
                <a:lnTo>
                  <a:pt x="1156144" y="125729"/>
                </a:lnTo>
                <a:lnTo>
                  <a:pt x="1146268" y="76782"/>
                </a:lnTo>
                <a:lnTo>
                  <a:pt x="1119330" y="36818"/>
                </a:lnTo>
                <a:lnTo>
                  <a:pt x="1079367" y="9878"/>
                </a:lnTo>
                <a:lnTo>
                  <a:pt x="1030414" y="0"/>
                </a:lnTo>
                <a:close/>
              </a:path>
            </a:pathLst>
          </a:custGeom>
          <a:solidFill>
            <a:srgbClr val="D8BD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66289" y="3085431"/>
            <a:ext cx="994335" cy="218241"/>
          </a:xfrm>
          <a:prstGeom prst="rect">
            <a:avLst/>
          </a:prstGeom>
        </p:spPr>
        <p:txBody>
          <a:bodyPr vert="horz" wrap="square" lIns="0" tIns="18899" rIns="0" bIns="0" rtlCol="0">
            <a:spAutoFit/>
          </a:bodyPr>
          <a:lstStyle/>
          <a:p>
            <a:pPr marL="16435">
              <a:spcBef>
                <a:spcPts val="148"/>
              </a:spcBef>
            </a:pPr>
            <a:r>
              <a:rPr sz="1294" b="1" spc="-13" dirty="0">
                <a:solidFill>
                  <a:srgbClr val="231F20"/>
                </a:solidFill>
                <a:latin typeface="Arial"/>
                <a:cs typeface="Arial"/>
              </a:rPr>
              <a:t>Surcharges</a:t>
            </a:r>
            <a:endParaRPr sz="1294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909765" y="3032506"/>
            <a:ext cx="4834440" cy="1496434"/>
          </a:xfrm>
          <a:custGeom>
            <a:avLst/>
            <a:gdLst/>
            <a:ahLst/>
            <a:cxnLst/>
            <a:rect l="l" t="t" r="r" b="b"/>
            <a:pathLst>
              <a:path w="3735704" h="1156335">
                <a:moveTo>
                  <a:pt x="3622522" y="0"/>
                </a:moveTo>
                <a:lnTo>
                  <a:pt x="113106" y="0"/>
                </a:lnTo>
                <a:lnTo>
                  <a:pt x="69099" y="8894"/>
                </a:lnTo>
                <a:lnTo>
                  <a:pt x="33145" y="33145"/>
                </a:lnTo>
                <a:lnTo>
                  <a:pt x="8894" y="69099"/>
                </a:lnTo>
                <a:lnTo>
                  <a:pt x="0" y="113106"/>
                </a:lnTo>
                <a:lnTo>
                  <a:pt x="0" y="1043051"/>
                </a:lnTo>
                <a:lnTo>
                  <a:pt x="8894" y="1087055"/>
                </a:lnTo>
                <a:lnTo>
                  <a:pt x="33145" y="1123005"/>
                </a:lnTo>
                <a:lnTo>
                  <a:pt x="69099" y="1147251"/>
                </a:lnTo>
                <a:lnTo>
                  <a:pt x="113106" y="1156144"/>
                </a:lnTo>
                <a:lnTo>
                  <a:pt x="3622522" y="1156144"/>
                </a:lnTo>
                <a:lnTo>
                  <a:pt x="3666529" y="1147251"/>
                </a:lnTo>
                <a:lnTo>
                  <a:pt x="3702483" y="1123005"/>
                </a:lnTo>
                <a:lnTo>
                  <a:pt x="3726733" y="1087055"/>
                </a:lnTo>
                <a:lnTo>
                  <a:pt x="3735628" y="1043051"/>
                </a:lnTo>
                <a:lnTo>
                  <a:pt x="3735628" y="113106"/>
                </a:lnTo>
                <a:lnTo>
                  <a:pt x="3726733" y="69099"/>
                </a:lnTo>
                <a:lnTo>
                  <a:pt x="3702483" y="33145"/>
                </a:lnTo>
                <a:lnTo>
                  <a:pt x="3666529" y="8894"/>
                </a:lnTo>
                <a:lnTo>
                  <a:pt x="3622522" y="0"/>
                </a:lnTo>
                <a:close/>
              </a:path>
            </a:pathLst>
          </a:custGeom>
          <a:solidFill>
            <a:srgbClr val="EAE9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995917" y="3085426"/>
            <a:ext cx="4690632" cy="1274509"/>
          </a:xfrm>
          <a:prstGeom prst="rect">
            <a:avLst/>
          </a:prstGeom>
        </p:spPr>
        <p:txBody>
          <a:bodyPr vert="horz" wrap="square" lIns="0" tIns="15614" rIns="0" bIns="0" rtlCol="0">
            <a:spAutoFit/>
          </a:bodyPr>
          <a:lstStyle/>
          <a:p>
            <a:pPr marL="157777" indent="-141342">
              <a:lnSpc>
                <a:spcPts val="1391"/>
              </a:lnSpc>
              <a:spcBef>
                <a:spcPts val="123"/>
              </a:spcBef>
              <a:buChar char="•"/>
              <a:tabLst>
                <a:tab pos="157777" algn="l"/>
              </a:tabLst>
            </a:pPr>
            <a:r>
              <a:rPr sz="1165" spc="13" dirty="0">
                <a:solidFill>
                  <a:srgbClr val="231F20"/>
                </a:solidFill>
                <a:latin typeface="Arial"/>
                <a:cs typeface="Arial"/>
              </a:rPr>
              <a:t>Provides</a:t>
            </a:r>
            <a:r>
              <a:rPr sz="1165" spc="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13" dirty="0">
                <a:solidFill>
                  <a:srgbClr val="231F20"/>
                </a:solidFill>
                <a:latin typeface="Arial"/>
                <a:cs typeface="Arial"/>
              </a:rPr>
              <a:t>sustainable</a:t>
            </a:r>
            <a:r>
              <a:rPr sz="1165" spc="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65" dirty="0">
                <a:solidFill>
                  <a:srgbClr val="231F20"/>
                </a:solidFill>
                <a:latin typeface="Arial"/>
                <a:cs typeface="Arial"/>
              </a:rPr>
              <a:t>funding</a:t>
            </a:r>
            <a:r>
              <a:rPr sz="1165" spc="32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65" dirty="0">
                <a:solidFill>
                  <a:srgbClr val="231F20"/>
                </a:solidFill>
                <a:latin typeface="Arial"/>
                <a:cs typeface="Arial"/>
              </a:rPr>
              <a:t>for</a:t>
            </a:r>
            <a:r>
              <a:rPr sz="1165" spc="19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65" dirty="0">
                <a:solidFill>
                  <a:srgbClr val="231F20"/>
                </a:solidFill>
                <a:latin typeface="Arial"/>
                <a:cs typeface="Arial"/>
              </a:rPr>
              <a:t>988</a:t>
            </a:r>
            <a:r>
              <a:rPr sz="1165" spc="2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-13" dirty="0">
                <a:solidFill>
                  <a:srgbClr val="231F20"/>
                </a:solidFill>
                <a:latin typeface="Arial"/>
                <a:cs typeface="Arial"/>
              </a:rPr>
              <a:t>hotlines</a:t>
            </a:r>
            <a:endParaRPr sz="1165">
              <a:latin typeface="Arial"/>
              <a:cs typeface="Arial"/>
            </a:endParaRPr>
          </a:p>
          <a:p>
            <a:pPr marL="157777" indent="-141342">
              <a:lnSpc>
                <a:spcPts val="1385"/>
              </a:lnSpc>
              <a:buChar char="•"/>
              <a:tabLst>
                <a:tab pos="157777" algn="l"/>
              </a:tabLst>
            </a:pPr>
            <a:r>
              <a:rPr sz="1165" spc="26" dirty="0">
                <a:solidFill>
                  <a:srgbClr val="231F20"/>
                </a:solidFill>
                <a:latin typeface="Arial"/>
                <a:cs typeface="Arial"/>
              </a:rPr>
              <a:t>Amount</a:t>
            </a:r>
            <a:r>
              <a:rPr sz="1165" spc="7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26" dirty="0">
                <a:solidFill>
                  <a:srgbClr val="231F20"/>
                </a:solidFill>
                <a:latin typeface="Arial"/>
                <a:cs typeface="Arial"/>
              </a:rPr>
              <a:t>can</a:t>
            </a:r>
            <a:r>
              <a:rPr sz="1165" spc="7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26" dirty="0">
                <a:solidFill>
                  <a:srgbClr val="231F20"/>
                </a:solidFill>
                <a:latin typeface="Arial"/>
                <a:cs typeface="Arial"/>
              </a:rPr>
              <a:t>be</a:t>
            </a:r>
            <a:r>
              <a:rPr sz="1165" spc="9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26" dirty="0">
                <a:solidFill>
                  <a:srgbClr val="231F20"/>
                </a:solidFill>
                <a:latin typeface="Arial"/>
                <a:cs typeface="Arial"/>
              </a:rPr>
              <a:t>adjusted</a:t>
            </a:r>
            <a:r>
              <a:rPr sz="1165" spc="8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65" dirty="0">
                <a:solidFill>
                  <a:srgbClr val="231F20"/>
                </a:solidFill>
                <a:latin typeface="Arial"/>
                <a:cs typeface="Arial"/>
              </a:rPr>
              <a:t>through</a:t>
            </a:r>
            <a:r>
              <a:rPr sz="1165" spc="7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26" dirty="0">
                <a:solidFill>
                  <a:srgbClr val="231F20"/>
                </a:solidFill>
                <a:latin typeface="Arial"/>
                <a:cs typeface="Arial"/>
              </a:rPr>
              <a:t>additional</a:t>
            </a:r>
            <a:r>
              <a:rPr sz="1165" spc="9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26" dirty="0">
                <a:solidFill>
                  <a:srgbClr val="231F20"/>
                </a:solidFill>
                <a:latin typeface="Arial"/>
                <a:cs typeface="Arial"/>
              </a:rPr>
              <a:t>legislation</a:t>
            </a:r>
            <a:r>
              <a:rPr sz="1165" spc="78" dirty="0">
                <a:solidFill>
                  <a:srgbClr val="231F20"/>
                </a:solidFill>
                <a:latin typeface="Arial"/>
                <a:cs typeface="Arial"/>
              </a:rPr>
              <a:t> to</a:t>
            </a:r>
            <a:r>
              <a:rPr sz="1165" spc="9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39" dirty="0">
                <a:solidFill>
                  <a:srgbClr val="231F20"/>
                </a:solidFill>
                <a:latin typeface="Arial"/>
                <a:cs typeface="Arial"/>
              </a:rPr>
              <a:t>grow</a:t>
            </a:r>
            <a:endParaRPr sz="1165">
              <a:latin typeface="Arial"/>
              <a:cs typeface="Arial"/>
            </a:endParaRPr>
          </a:p>
          <a:p>
            <a:pPr marL="157777">
              <a:lnSpc>
                <a:spcPts val="1385"/>
              </a:lnSpc>
            </a:pPr>
            <a:r>
              <a:rPr sz="1165" spc="13" dirty="0">
                <a:solidFill>
                  <a:srgbClr val="231F20"/>
                </a:solidFill>
                <a:latin typeface="Arial"/>
                <a:cs typeface="Arial"/>
              </a:rPr>
              <a:t>alongside</a:t>
            </a:r>
            <a:r>
              <a:rPr sz="1165" spc="13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13" dirty="0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sz="1165" spc="16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-13" dirty="0">
                <a:solidFill>
                  <a:srgbClr val="231F20"/>
                </a:solidFill>
                <a:latin typeface="Arial"/>
                <a:cs typeface="Arial"/>
              </a:rPr>
              <a:t>program</a:t>
            </a:r>
            <a:endParaRPr sz="1165">
              <a:latin typeface="Arial"/>
              <a:cs typeface="Arial"/>
            </a:endParaRPr>
          </a:p>
          <a:p>
            <a:pPr marL="157777" marR="6574" indent="-142163">
              <a:lnSpc>
                <a:spcPts val="1385"/>
              </a:lnSpc>
              <a:spcBef>
                <a:spcPts val="52"/>
              </a:spcBef>
              <a:buChar char="•"/>
              <a:tabLst>
                <a:tab pos="157777" algn="l"/>
              </a:tabLst>
            </a:pPr>
            <a:r>
              <a:rPr sz="1165" spc="26" dirty="0">
                <a:solidFill>
                  <a:srgbClr val="231F20"/>
                </a:solidFill>
                <a:latin typeface="Arial"/>
                <a:cs typeface="Arial"/>
              </a:rPr>
              <a:t>Funds</a:t>
            </a:r>
            <a:r>
              <a:rPr sz="1165" spc="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26" dirty="0">
                <a:solidFill>
                  <a:srgbClr val="231F20"/>
                </a:solidFill>
                <a:latin typeface="Arial"/>
                <a:cs typeface="Arial"/>
              </a:rPr>
              <a:t>are</a:t>
            </a:r>
            <a:r>
              <a:rPr sz="1165" spc="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39" dirty="0">
                <a:solidFill>
                  <a:srgbClr val="231F20"/>
                </a:solidFill>
                <a:latin typeface="Arial"/>
                <a:cs typeface="Arial"/>
              </a:rPr>
              <a:t>protected</a:t>
            </a:r>
            <a:r>
              <a:rPr sz="1165" spc="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58" dirty="0">
                <a:solidFill>
                  <a:srgbClr val="231F20"/>
                </a:solidFill>
                <a:latin typeface="Arial"/>
                <a:cs typeface="Arial"/>
              </a:rPr>
              <a:t>through</a:t>
            </a:r>
            <a:r>
              <a:rPr sz="1165" spc="13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39" dirty="0">
                <a:solidFill>
                  <a:srgbClr val="231F20"/>
                </a:solidFill>
                <a:latin typeface="Arial"/>
                <a:cs typeface="Arial"/>
              </a:rPr>
              <a:t>federal</a:t>
            </a:r>
            <a:r>
              <a:rPr sz="1165" spc="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39" dirty="0">
                <a:solidFill>
                  <a:srgbClr val="231F20"/>
                </a:solidFill>
                <a:latin typeface="Arial"/>
                <a:cs typeface="Arial"/>
              </a:rPr>
              <a:t>legislation</a:t>
            </a:r>
            <a:r>
              <a:rPr sz="1165" spc="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65" dirty="0">
                <a:solidFill>
                  <a:srgbClr val="231F20"/>
                </a:solidFill>
                <a:latin typeface="Arial"/>
                <a:cs typeface="Arial"/>
              </a:rPr>
              <a:t>which</a:t>
            </a:r>
            <a:r>
              <a:rPr sz="1165" spc="19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-13" dirty="0">
                <a:solidFill>
                  <a:srgbClr val="231F20"/>
                </a:solidFill>
                <a:latin typeface="Arial"/>
                <a:cs typeface="Arial"/>
              </a:rPr>
              <a:t>mandates </a:t>
            </a:r>
            <a:r>
              <a:rPr sz="1165" dirty="0">
                <a:solidFill>
                  <a:srgbClr val="231F20"/>
                </a:solidFill>
                <a:latin typeface="Arial"/>
                <a:cs typeface="Arial"/>
              </a:rPr>
              <a:t>that</a:t>
            </a:r>
            <a:r>
              <a:rPr sz="1165" spc="123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dirty="0">
                <a:solidFill>
                  <a:srgbClr val="231F20"/>
                </a:solidFill>
                <a:latin typeface="Arial"/>
                <a:cs typeface="Arial"/>
              </a:rPr>
              <a:t>funds</a:t>
            </a:r>
            <a:r>
              <a:rPr sz="1165" spc="123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dirty="0">
                <a:solidFill>
                  <a:srgbClr val="231F20"/>
                </a:solidFill>
                <a:latin typeface="Arial"/>
                <a:cs typeface="Arial"/>
              </a:rPr>
              <a:t>are</a:t>
            </a:r>
            <a:r>
              <a:rPr sz="1165" spc="129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dirty="0">
                <a:solidFill>
                  <a:srgbClr val="231F20"/>
                </a:solidFill>
                <a:latin typeface="Arial"/>
                <a:cs typeface="Arial"/>
              </a:rPr>
              <a:t>used</a:t>
            </a:r>
            <a:r>
              <a:rPr sz="1165" spc="123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71" dirty="0">
                <a:solidFill>
                  <a:srgbClr val="231F20"/>
                </a:solidFill>
                <a:latin typeface="Arial"/>
                <a:cs typeface="Arial"/>
              </a:rPr>
              <a:t>for</a:t>
            </a:r>
            <a:r>
              <a:rPr sz="1165" spc="13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39" dirty="0">
                <a:solidFill>
                  <a:srgbClr val="231F20"/>
                </a:solidFill>
                <a:latin typeface="Arial"/>
                <a:cs typeface="Arial"/>
              </a:rPr>
              <a:t>988</a:t>
            </a:r>
            <a:endParaRPr sz="1165">
              <a:latin typeface="Arial"/>
              <a:cs typeface="Arial"/>
            </a:endParaRPr>
          </a:p>
          <a:p>
            <a:pPr marL="157777" marR="117511" indent="-142163">
              <a:lnSpc>
                <a:spcPts val="1385"/>
              </a:lnSpc>
              <a:buChar char="•"/>
              <a:tabLst>
                <a:tab pos="157777" algn="l"/>
              </a:tabLst>
            </a:pPr>
            <a:r>
              <a:rPr sz="1165" dirty="0">
                <a:solidFill>
                  <a:srgbClr val="231F20"/>
                </a:solidFill>
                <a:latin typeface="Arial"/>
                <a:cs typeface="Arial"/>
              </a:rPr>
              <a:t>Operates</a:t>
            </a:r>
            <a:r>
              <a:rPr sz="1165" spc="13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dirty="0">
                <a:solidFill>
                  <a:srgbClr val="231F20"/>
                </a:solidFill>
                <a:latin typeface="Arial"/>
                <a:cs typeface="Arial"/>
              </a:rPr>
              <a:t>similarly</a:t>
            </a:r>
            <a:r>
              <a:rPr sz="1165" spc="16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78" dirty="0">
                <a:solidFill>
                  <a:srgbClr val="231F20"/>
                </a:solidFill>
                <a:latin typeface="Arial"/>
                <a:cs typeface="Arial"/>
              </a:rPr>
              <a:t>to</a:t>
            </a:r>
            <a:r>
              <a:rPr sz="1165" spc="14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-97" dirty="0">
                <a:solidFill>
                  <a:srgbClr val="231F20"/>
                </a:solidFill>
                <a:latin typeface="Arial"/>
                <a:cs typeface="Arial"/>
              </a:rPr>
              <a:t>911</a:t>
            </a:r>
            <a:r>
              <a:rPr sz="1165" spc="18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dirty="0">
                <a:solidFill>
                  <a:srgbClr val="231F20"/>
                </a:solidFill>
                <a:latin typeface="Arial"/>
                <a:cs typeface="Arial"/>
              </a:rPr>
              <a:t>surcharges</a:t>
            </a:r>
            <a:r>
              <a:rPr sz="1165" spc="1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65" dirty="0">
                <a:solidFill>
                  <a:srgbClr val="231F20"/>
                </a:solidFill>
                <a:latin typeface="Arial"/>
                <a:cs typeface="Arial"/>
              </a:rPr>
              <a:t>which</a:t>
            </a:r>
            <a:r>
              <a:rPr sz="1165" spc="10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dirty="0">
                <a:solidFill>
                  <a:srgbClr val="231F20"/>
                </a:solidFill>
                <a:latin typeface="Arial"/>
                <a:cs typeface="Arial"/>
              </a:rPr>
              <a:t>has</a:t>
            </a:r>
            <a:r>
              <a:rPr sz="1165" spc="14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dirty="0">
                <a:solidFill>
                  <a:srgbClr val="231F20"/>
                </a:solidFill>
                <a:latin typeface="Arial"/>
                <a:cs typeface="Arial"/>
              </a:rPr>
              <a:t>proven</a:t>
            </a:r>
            <a:r>
              <a:rPr sz="1165" spc="14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-13" dirty="0">
                <a:solidFill>
                  <a:srgbClr val="231F20"/>
                </a:solidFill>
                <a:latin typeface="Arial"/>
                <a:cs typeface="Arial"/>
              </a:rPr>
              <a:t>success </a:t>
            </a:r>
            <a:r>
              <a:rPr sz="1165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1165" spc="7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-13" dirty="0">
                <a:solidFill>
                  <a:srgbClr val="231F20"/>
                </a:solidFill>
                <a:latin typeface="Arial"/>
                <a:cs typeface="Arial"/>
              </a:rPr>
              <a:t>Massachusetts</a:t>
            </a:r>
            <a:endParaRPr sz="1165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836928" y="3032506"/>
            <a:ext cx="2995332" cy="1496434"/>
          </a:xfrm>
          <a:custGeom>
            <a:avLst/>
            <a:gdLst/>
            <a:ahLst/>
            <a:cxnLst/>
            <a:rect l="l" t="t" r="r" b="b"/>
            <a:pathLst>
              <a:path w="2314575" h="1156335">
                <a:moveTo>
                  <a:pt x="2192299" y="0"/>
                </a:moveTo>
                <a:lnTo>
                  <a:pt x="121920" y="0"/>
                </a:lnTo>
                <a:lnTo>
                  <a:pt x="74452" y="9579"/>
                </a:lnTo>
                <a:lnTo>
                  <a:pt x="35699" y="35706"/>
                </a:lnTo>
                <a:lnTo>
                  <a:pt x="9577" y="74462"/>
                </a:lnTo>
                <a:lnTo>
                  <a:pt x="0" y="121932"/>
                </a:lnTo>
                <a:lnTo>
                  <a:pt x="0" y="1034224"/>
                </a:lnTo>
                <a:lnTo>
                  <a:pt x="9577" y="1081692"/>
                </a:lnTo>
                <a:lnTo>
                  <a:pt x="35699" y="1120444"/>
                </a:lnTo>
                <a:lnTo>
                  <a:pt x="74452" y="1146567"/>
                </a:lnTo>
                <a:lnTo>
                  <a:pt x="121920" y="1156144"/>
                </a:lnTo>
                <a:lnTo>
                  <a:pt x="2192299" y="1156144"/>
                </a:lnTo>
                <a:lnTo>
                  <a:pt x="2239767" y="1146567"/>
                </a:lnTo>
                <a:lnTo>
                  <a:pt x="2278519" y="1120444"/>
                </a:lnTo>
                <a:lnTo>
                  <a:pt x="2304642" y="1081692"/>
                </a:lnTo>
                <a:lnTo>
                  <a:pt x="2314219" y="1034224"/>
                </a:lnTo>
                <a:lnTo>
                  <a:pt x="2314219" y="121932"/>
                </a:lnTo>
                <a:lnTo>
                  <a:pt x="2304642" y="74462"/>
                </a:lnTo>
                <a:lnTo>
                  <a:pt x="2278519" y="35706"/>
                </a:lnTo>
                <a:lnTo>
                  <a:pt x="2239767" y="9579"/>
                </a:lnTo>
                <a:lnTo>
                  <a:pt x="2192299" y="0"/>
                </a:lnTo>
                <a:close/>
              </a:path>
            </a:pathLst>
          </a:custGeom>
          <a:solidFill>
            <a:srgbClr val="EAE9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926302" y="3088533"/>
            <a:ext cx="2821940" cy="1273740"/>
          </a:xfrm>
          <a:prstGeom prst="rect">
            <a:avLst/>
          </a:prstGeom>
        </p:spPr>
        <p:txBody>
          <a:bodyPr vert="horz" wrap="square" lIns="0" tIns="15614" rIns="0" bIns="0" rtlCol="0">
            <a:spAutoFit/>
          </a:bodyPr>
          <a:lstStyle/>
          <a:p>
            <a:pPr marL="251457" marR="29583" indent="-235843">
              <a:spcBef>
                <a:spcPts val="123"/>
              </a:spcBef>
              <a:buSzPct val="150000"/>
              <a:buChar char="•"/>
              <a:tabLst>
                <a:tab pos="253100" algn="l"/>
              </a:tabLst>
            </a:pPr>
            <a:r>
              <a:rPr sz="1165" spc="26" dirty="0">
                <a:solidFill>
                  <a:srgbClr val="231F20"/>
                </a:solidFill>
                <a:latin typeface="Arial"/>
                <a:cs typeface="Arial"/>
              </a:rPr>
              <a:t>Creates</a:t>
            </a:r>
            <a:r>
              <a:rPr sz="1165" spc="-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26" dirty="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sz="1165" spc="32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65" dirty="0">
                <a:solidFill>
                  <a:srgbClr val="231F20"/>
                </a:solidFill>
                <a:latin typeface="Arial"/>
                <a:cs typeface="Arial"/>
              </a:rPr>
              <a:t>988</a:t>
            </a:r>
            <a:r>
              <a:rPr sz="1165" spc="32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26" dirty="0">
                <a:solidFill>
                  <a:srgbClr val="231F20"/>
                </a:solidFill>
                <a:latin typeface="Arial"/>
                <a:cs typeface="Arial"/>
              </a:rPr>
              <a:t>fee</a:t>
            </a:r>
            <a:r>
              <a:rPr sz="1165" spc="32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26" dirty="0">
                <a:solidFill>
                  <a:srgbClr val="231F20"/>
                </a:solidFill>
                <a:latin typeface="Arial"/>
                <a:cs typeface="Arial"/>
              </a:rPr>
              <a:t>that is</a:t>
            </a:r>
            <a:r>
              <a:rPr sz="1165" spc="32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26" dirty="0">
                <a:solidFill>
                  <a:srgbClr val="231F20"/>
                </a:solidFill>
                <a:latin typeface="Arial"/>
                <a:cs typeface="Arial"/>
              </a:rPr>
              <a:t>included </a:t>
            </a:r>
            <a:r>
              <a:rPr sz="1165" spc="-32" dirty="0">
                <a:solidFill>
                  <a:srgbClr val="231F20"/>
                </a:solidFill>
                <a:latin typeface="Arial"/>
                <a:cs typeface="Arial"/>
              </a:rPr>
              <a:t>in 	</a:t>
            </a:r>
            <a:r>
              <a:rPr sz="1165" spc="39" dirty="0">
                <a:solidFill>
                  <a:srgbClr val="231F20"/>
                </a:solidFill>
                <a:latin typeface="Arial"/>
                <a:cs typeface="Arial"/>
              </a:rPr>
              <a:t>customers’</a:t>
            </a:r>
            <a:r>
              <a:rPr sz="1165" spc="32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39" dirty="0">
                <a:solidFill>
                  <a:srgbClr val="231F20"/>
                </a:solidFill>
                <a:latin typeface="Arial"/>
                <a:cs typeface="Arial"/>
              </a:rPr>
              <a:t>bills</a:t>
            </a:r>
            <a:r>
              <a:rPr sz="1165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39" dirty="0">
                <a:solidFill>
                  <a:srgbClr val="231F20"/>
                </a:solidFill>
                <a:latin typeface="Arial"/>
                <a:cs typeface="Arial"/>
              </a:rPr>
              <a:t>and</a:t>
            </a:r>
            <a:r>
              <a:rPr sz="1165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39" dirty="0">
                <a:solidFill>
                  <a:srgbClr val="231F20"/>
                </a:solidFill>
                <a:latin typeface="Arial"/>
                <a:cs typeface="Arial"/>
              </a:rPr>
              <a:t>collected</a:t>
            </a:r>
            <a:r>
              <a:rPr sz="1165" spc="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32" dirty="0">
                <a:solidFill>
                  <a:srgbClr val="231F20"/>
                </a:solidFill>
                <a:latin typeface="Arial"/>
                <a:cs typeface="Arial"/>
              </a:rPr>
              <a:t>by 	</a:t>
            </a:r>
            <a:r>
              <a:rPr sz="1165" spc="58" dirty="0">
                <a:solidFill>
                  <a:srgbClr val="231F20"/>
                </a:solidFill>
                <a:latin typeface="Arial"/>
                <a:cs typeface="Arial"/>
              </a:rPr>
              <a:t>telecom</a:t>
            </a:r>
            <a:r>
              <a:rPr sz="1165" spc="-39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-13" dirty="0">
                <a:solidFill>
                  <a:srgbClr val="231F20"/>
                </a:solidFill>
                <a:latin typeface="Arial"/>
                <a:cs typeface="Arial"/>
              </a:rPr>
              <a:t>providers</a:t>
            </a:r>
            <a:endParaRPr sz="1165">
              <a:latin typeface="Arial"/>
              <a:cs typeface="Arial"/>
            </a:endParaRPr>
          </a:p>
          <a:p>
            <a:pPr marL="253100" indent="-236665">
              <a:lnSpc>
                <a:spcPts val="1359"/>
              </a:lnSpc>
              <a:buSzPct val="144444"/>
              <a:buChar char="•"/>
              <a:tabLst>
                <a:tab pos="253100" algn="l"/>
              </a:tabLst>
            </a:pPr>
            <a:r>
              <a:rPr sz="1165" dirty="0">
                <a:solidFill>
                  <a:srgbClr val="231F20"/>
                </a:solidFill>
                <a:latin typeface="Arial"/>
                <a:cs typeface="Arial"/>
              </a:rPr>
              <a:t>Funds</a:t>
            </a:r>
            <a:r>
              <a:rPr sz="1165" spc="7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dirty="0">
                <a:solidFill>
                  <a:srgbClr val="231F20"/>
                </a:solidFill>
                <a:latin typeface="Arial"/>
                <a:cs typeface="Arial"/>
              </a:rPr>
              <a:t>are</a:t>
            </a:r>
            <a:r>
              <a:rPr sz="1165" spc="7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dirty="0">
                <a:solidFill>
                  <a:srgbClr val="231F20"/>
                </a:solidFill>
                <a:latin typeface="Arial"/>
                <a:cs typeface="Arial"/>
              </a:rPr>
              <a:t>then</a:t>
            </a:r>
            <a:r>
              <a:rPr sz="1165" spc="7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65" dirty="0">
                <a:solidFill>
                  <a:srgbClr val="231F20"/>
                </a:solidFill>
                <a:latin typeface="Arial"/>
                <a:cs typeface="Arial"/>
              </a:rPr>
              <a:t>remitted</a:t>
            </a:r>
            <a:r>
              <a:rPr sz="1165" spc="7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78" dirty="0">
                <a:solidFill>
                  <a:srgbClr val="231F20"/>
                </a:solidFill>
                <a:latin typeface="Arial"/>
                <a:cs typeface="Arial"/>
              </a:rPr>
              <a:t>to</a:t>
            </a:r>
            <a:r>
              <a:rPr sz="1165" spc="9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dirty="0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sz="1165" spc="7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-13" dirty="0">
                <a:solidFill>
                  <a:srgbClr val="231F20"/>
                </a:solidFill>
                <a:latin typeface="Arial"/>
                <a:cs typeface="Arial"/>
              </a:rPr>
              <a:t>state</a:t>
            </a:r>
            <a:endParaRPr sz="1165">
              <a:latin typeface="Arial"/>
              <a:cs typeface="Arial"/>
            </a:endParaRPr>
          </a:p>
          <a:p>
            <a:pPr marL="253100" marR="6574" indent="-237487" algn="just">
              <a:lnSpc>
                <a:spcPts val="1385"/>
              </a:lnSpc>
              <a:spcBef>
                <a:spcPts val="52"/>
              </a:spcBef>
              <a:buSzPct val="144444"/>
              <a:buChar char="•"/>
              <a:tabLst>
                <a:tab pos="253100" algn="l"/>
              </a:tabLst>
            </a:pPr>
            <a:r>
              <a:rPr sz="1165" spc="26" dirty="0">
                <a:solidFill>
                  <a:srgbClr val="231F20"/>
                </a:solidFill>
                <a:latin typeface="Arial"/>
                <a:cs typeface="Arial"/>
              </a:rPr>
              <a:t>Legislation</a:t>
            </a:r>
            <a:r>
              <a:rPr sz="1165" spc="7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26" dirty="0">
                <a:solidFill>
                  <a:srgbClr val="231F20"/>
                </a:solidFill>
                <a:latin typeface="Arial"/>
                <a:cs typeface="Arial"/>
              </a:rPr>
              <a:t>specifies</a:t>
            </a:r>
            <a:r>
              <a:rPr sz="1165" spc="7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26" dirty="0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sz="1165" spc="7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26" dirty="0">
                <a:solidFill>
                  <a:srgbClr val="231F20"/>
                </a:solidFill>
                <a:latin typeface="Arial"/>
                <a:cs typeface="Arial"/>
              </a:rPr>
              <a:t>fee</a:t>
            </a:r>
            <a:r>
              <a:rPr sz="1165" spc="9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-13" dirty="0">
                <a:solidFill>
                  <a:srgbClr val="231F20"/>
                </a:solidFill>
                <a:latin typeface="Arial"/>
                <a:cs typeface="Arial"/>
              </a:rPr>
              <a:t>amount </a:t>
            </a:r>
            <a:r>
              <a:rPr sz="1165" spc="13" dirty="0">
                <a:solidFill>
                  <a:srgbClr val="231F20"/>
                </a:solidFill>
                <a:latin typeface="Arial"/>
                <a:cs typeface="Arial"/>
              </a:rPr>
              <a:t>and</a:t>
            </a:r>
            <a:r>
              <a:rPr sz="1165" spc="10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13" dirty="0">
                <a:solidFill>
                  <a:srgbClr val="231F20"/>
                </a:solidFill>
                <a:latin typeface="Arial"/>
                <a:cs typeface="Arial"/>
              </a:rPr>
              <a:t>outlines</a:t>
            </a:r>
            <a:r>
              <a:rPr sz="1165" spc="9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65" dirty="0">
                <a:solidFill>
                  <a:srgbClr val="231F20"/>
                </a:solidFill>
                <a:latin typeface="Arial"/>
                <a:cs typeface="Arial"/>
              </a:rPr>
              <a:t>how</a:t>
            </a:r>
            <a:r>
              <a:rPr sz="1165" spc="9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13" dirty="0">
                <a:solidFill>
                  <a:srgbClr val="231F20"/>
                </a:solidFill>
                <a:latin typeface="Arial"/>
                <a:cs typeface="Arial"/>
              </a:rPr>
              <a:t>these</a:t>
            </a:r>
            <a:r>
              <a:rPr sz="1165" spc="8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13" dirty="0">
                <a:solidFill>
                  <a:srgbClr val="231F20"/>
                </a:solidFill>
                <a:latin typeface="Arial"/>
                <a:cs typeface="Arial"/>
              </a:rPr>
              <a:t>funds</a:t>
            </a:r>
            <a:r>
              <a:rPr sz="1165" spc="9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13" dirty="0">
                <a:solidFill>
                  <a:srgbClr val="231F20"/>
                </a:solidFill>
                <a:latin typeface="Arial"/>
                <a:cs typeface="Arial"/>
              </a:rPr>
              <a:t>will</a:t>
            </a:r>
            <a:r>
              <a:rPr sz="1165" spc="11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-32" dirty="0">
                <a:solidFill>
                  <a:srgbClr val="231F20"/>
                </a:solidFill>
                <a:latin typeface="Arial"/>
                <a:cs typeface="Arial"/>
              </a:rPr>
              <a:t>be </a:t>
            </a:r>
            <a:r>
              <a:rPr sz="1165" spc="-13" dirty="0">
                <a:solidFill>
                  <a:srgbClr val="231F20"/>
                </a:solidFill>
                <a:latin typeface="Arial"/>
                <a:cs typeface="Arial"/>
              </a:rPr>
              <a:t>utilized</a:t>
            </a:r>
            <a:endParaRPr sz="1165">
              <a:latin typeface="Arial"/>
              <a:cs typeface="Arial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276605" y="2278137"/>
            <a:ext cx="1671469" cy="685352"/>
            <a:chOff x="213740" y="3786606"/>
            <a:chExt cx="1291590" cy="529590"/>
          </a:xfrm>
        </p:grpSpPr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74471" y="3786606"/>
              <a:ext cx="530479" cy="529488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213741" y="3807980"/>
              <a:ext cx="1238885" cy="465455"/>
            </a:xfrm>
            <a:custGeom>
              <a:avLst/>
              <a:gdLst/>
              <a:ahLst/>
              <a:cxnLst/>
              <a:rect l="l" t="t" r="r" b="b"/>
              <a:pathLst>
                <a:path w="1238885" h="465454">
                  <a:moveTo>
                    <a:pt x="1238719" y="232676"/>
                  </a:moveTo>
                  <a:lnTo>
                    <a:pt x="1233982" y="185801"/>
                  </a:lnTo>
                  <a:lnTo>
                    <a:pt x="1220431" y="142125"/>
                  </a:lnTo>
                  <a:lnTo>
                    <a:pt x="1198968" y="102603"/>
                  </a:lnTo>
                  <a:lnTo>
                    <a:pt x="1170559" y="68160"/>
                  </a:lnTo>
                  <a:lnTo>
                    <a:pt x="1136116" y="39751"/>
                  </a:lnTo>
                  <a:lnTo>
                    <a:pt x="1096594" y="18288"/>
                  </a:lnTo>
                  <a:lnTo>
                    <a:pt x="1052918" y="4737"/>
                  </a:lnTo>
                  <a:lnTo>
                    <a:pt x="1006043" y="0"/>
                  </a:lnTo>
                  <a:lnTo>
                    <a:pt x="959154" y="4737"/>
                  </a:lnTo>
                  <a:lnTo>
                    <a:pt x="915479" y="18288"/>
                  </a:lnTo>
                  <a:lnTo>
                    <a:pt x="875944" y="39751"/>
                  </a:lnTo>
                  <a:lnTo>
                    <a:pt x="841514" y="68160"/>
                  </a:lnTo>
                  <a:lnTo>
                    <a:pt x="822388" y="91325"/>
                  </a:lnTo>
                  <a:lnTo>
                    <a:pt x="53594" y="91325"/>
                  </a:lnTo>
                  <a:lnTo>
                    <a:pt x="32727" y="95542"/>
                  </a:lnTo>
                  <a:lnTo>
                    <a:pt x="15684" y="107010"/>
                  </a:lnTo>
                  <a:lnTo>
                    <a:pt x="4203" y="124040"/>
                  </a:lnTo>
                  <a:lnTo>
                    <a:pt x="0" y="144919"/>
                  </a:lnTo>
                  <a:lnTo>
                    <a:pt x="0" y="359308"/>
                  </a:lnTo>
                  <a:lnTo>
                    <a:pt x="4203" y="380187"/>
                  </a:lnTo>
                  <a:lnTo>
                    <a:pt x="15684" y="397217"/>
                  </a:lnTo>
                  <a:lnTo>
                    <a:pt x="32727" y="408698"/>
                  </a:lnTo>
                  <a:lnTo>
                    <a:pt x="53594" y="412902"/>
                  </a:lnTo>
                  <a:lnTo>
                    <a:pt x="860526" y="412902"/>
                  </a:lnTo>
                  <a:lnTo>
                    <a:pt x="875944" y="425627"/>
                  </a:lnTo>
                  <a:lnTo>
                    <a:pt x="915479" y="447078"/>
                  </a:lnTo>
                  <a:lnTo>
                    <a:pt x="959154" y="460641"/>
                  </a:lnTo>
                  <a:lnTo>
                    <a:pt x="1006043" y="465366"/>
                  </a:lnTo>
                  <a:lnTo>
                    <a:pt x="1052918" y="460641"/>
                  </a:lnTo>
                  <a:lnTo>
                    <a:pt x="1096594" y="447078"/>
                  </a:lnTo>
                  <a:lnTo>
                    <a:pt x="1136116" y="425627"/>
                  </a:lnTo>
                  <a:lnTo>
                    <a:pt x="1170559" y="397205"/>
                  </a:lnTo>
                  <a:lnTo>
                    <a:pt x="1198968" y="362775"/>
                  </a:lnTo>
                  <a:lnTo>
                    <a:pt x="1220431" y="323240"/>
                  </a:lnTo>
                  <a:lnTo>
                    <a:pt x="1233982" y="279565"/>
                  </a:lnTo>
                  <a:lnTo>
                    <a:pt x="1238719" y="232676"/>
                  </a:lnTo>
                  <a:close/>
                </a:path>
              </a:pathLst>
            </a:custGeom>
            <a:solidFill>
              <a:srgbClr val="3B16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517922" y="2526773"/>
            <a:ext cx="720688" cy="195046"/>
          </a:xfrm>
          <a:prstGeom prst="rect">
            <a:avLst/>
          </a:prstGeom>
        </p:spPr>
        <p:txBody>
          <a:bodyPr vert="horz" wrap="square" lIns="0" tIns="15614" rIns="0" bIns="0" rtlCol="0">
            <a:spAutoFit/>
          </a:bodyPr>
          <a:lstStyle/>
          <a:p>
            <a:pPr marL="16435">
              <a:spcBef>
                <a:spcPts val="123"/>
              </a:spcBef>
            </a:pPr>
            <a:r>
              <a:rPr sz="1165" b="1" spc="-13" dirty="0">
                <a:solidFill>
                  <a:srgbClr val="FFFFFF"/>
                </a:solidFill>
                <a:latin typeface="Arial"/>
                <a:cs typeface="Arial"/>
              </a:rPr>
              <a:t>Category</a:t>
            </a:r>
            <a:endParaRPr sz="1165">
              <a:latin typeface="Arial"/>
              <a:cs typeface="Arial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1257300" y="2283172"/>
            <a:ext cx="3640418" cy="684530"/>
            <a:chOff x="971550" y="3790492"/>
            <a:chExt cx="2813050" cy="528955"/>
          </a:xfrm>
        </p:grpSpPr>
        <p:pic>
          <p:nvPicPr>
            <p:cNvPr id="15" name="object 1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71550" y="4220882"/>
              <a:ext cx="2921" cy="64122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74471" y="4151731"/>
              <a:ext cx="449808" cy="133273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23403" y="3832275"/>
              <a:ext cx="100876" cy="97307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71550" y="3832275"/>
              <a:ext cx="144614" cy="67030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034961" y="3832275"/>
              <a:ext cx="389318" cy="441070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71550" y="3899306"/>
              <a:ext cx="174878" cy="321576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1033729" y="3848772"/>
              <a:ext cx="377190" cy="377190"/>
            </a:xfrm>
            <a:custGeom>
              <a:avLst/>
              <a:gdLst/>
              <a:ahLst/>
              <a:cxnLst/>
              <a:rect l="l" t="t" r="r" b="b"/>
              <a:pathLst>
                <a:path w="377190" h="377189">
                  <a:moveTo>
                    <a:pt x="188480" y="0"/>
                  </a:moveTo>
                  <a:lnTo>
                    <a:pt x="138368" y="6731"/>
                  </a:lnTo>
                  <a:lnTo>
                    <a:pt x="93342" y="25728"/>
                  </a:lnTo>
                  <a:lnTo>
                    <a:pt x="55197" y="55197"/>
                  </a:lnTo>
                  <a:lnTo>
                    <a:pt x="25728" y="93342"/>
                  </a:lnTo>
                  <a:lnTo>
                    <a:pt x="6731" y="138368"/>
                  </a:lnTo>
                  <a:lnTo>
                    <a:pt x="0" y="188480"/>
                  </a:lnTo>
                  <a:lnTo>
                    <a:pt x="6731" y="238597"/>
                  </a:lnTo>
                  <a:lnTo>
                    <a:pt x="25728" y="283624"/>
                  </a:lnTo>
                  <a:lnTo>
                    <a:pt x="55197" y="321768"/>
                  </a:lnTo>
                  <a:lnTo>
                    <a:pt x="93342" y="351235"/>
                  </a:lnTo>
                  <a:lnTo>
                    <a:pt x="138368" y="370230"/>
                  </a:lnTo>
                  <a:lnTo>
                    <a:pt x="188480" y="376961"/>
                  </a:lnTo>
                  <a:lnTo>
                    <a:pt x="238593" y="370230"/>
                  </a:lnTo>
                  <a:lnTo>
                    <a:pt x="283619" y="351235"/>
                  </a:lnTo>
                  <a:lnTo>
                    <a:pt x="321764" y="321768"/>
                  </a:lnTo>
                  <a:lnTo>
                    <a:pt x="351232" y="283624"/>
                  </a:lnTo>
                  <a:lnTo>
                    <a:pt x="370230" y="238597"/>
                  </a:lnTo>
                  <a:lnTo>
                    <a:pt x="376961" y="188480"/>
                  </a:lnTo>
                  <a:lnTo>
                    <a:pt x="370230" y="138368"/>
                  </a:lnTo>
                  <a:lnTo>
                    <a:pt x="351232" y="93342"/>
                  </a:lnTo>
                  <a:lnTo>
                    <a:pt x="321764" y="55197"/>
                  </a:lnTo>
                  <a:lnTo>
                    <a:pt x="283619" y="25728"/>
                  </a:lnTo>
                  <a:lnTo>
                    <a:pt x="238593" y="6731"/>
                  </a:lnTo>
                  <a:lnTo>
                    <a:pt x="18848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104658" y="3932326"/>
              <a:ext cx="230251" cy="209854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3254692" y="3790492"/>
              <a:ext cx="529501" cy="528523"/>
            </a:xfrm>
            <a:prstGeom prst="rect">
              <a:avLst/>
            </a:prstGeom>
          </p:spPr>
        </p:pic>
        <p:sp>
          <p:nvSpPr>
            <p:cNvPr id="24" name="object 24"/>
            <p:cNvSpPr/>
            <p:nvPr/>
          </p:nvSpPr>
          <p:spPr>
            <a:xfrm>
              <a:off x="1513674" y="3811866"/>
              <a:ext cx="2218055" cy="464820"/>
            </a:xfrm>
            <a:custGeom>
              <a:avLst/>
              <a:gdLst/>
              <a:ahLst/>
              <a:cxnLst/>
              <a:rect l="l" t="t" r="r" b="b"/>
              <a:pathLst>
                <a:path w="2218054" h="464820">
                  <a:moveTo>
                    <a:pt x="2218055" y="232194"/>
                  </a:moveTo>
                  <a:lnTo>
                    <a:pt x="2213330" y="185407"/>
                  </a:lnTo>
                  <a:lnTo>
                    <a:pt x="2199805" y="141820"/>
                  </a:lnTo>
                  <a:lnTo>
                    <a:pt x="2178393" y="102374"/>
                  </a:lnTo>
                  <a:lnTo>
                    <a:pt x="2150046" y="68008"/>
                  </a:lnTo>
                  <a:lnTo>
                    <a:pt x="2115680" y="39662"/>
                  </a:lnTo>
                  <a:lnTo>
                    <a:pt x="2076234" y="18249"/>
                  </a:lnTo>
                  <a:lnTo>
                    <a:pt x="2032647" y="4724"/>
                  </a:lnTo>
                  <a:lnTo>
                    <a:pt x="1985860" y="0"/>
                  </a:lnTo>
                  <a:lnTo>
                    <a:pt x="1939061" y="4724"/>
                  </a:lnTo>
                  <a:lnTo>
                    <a:pt x="1895475" y="18249"/>
                  </a:lnTo>
                  <a:lnTo>
                    <a:pt x="1856028" y="39662"/>
                  </a:lnTo>
                  <a:lnTo>
                    <a:pt x="1821662" y="68008"/>
                  </a:lnTo>
                  <a:lnTo>
                    <a:pt x="1802422" y="91313"/>
                  </a:lnTo>
                  <a:lnTo>
                    <a:pt x="53428" y="91313"/>
                  </a:lnTo>
                  <a:lnTo>
                    <a:pt x="32613" y="95516"/>
                  </a:lnTo>
                  <a:lnTo>
                    <a:pt x="15633" y="106959"/>
                  </a:lnTo>
                  <a:lnTo>
                    <a:pt x="4191" y="123939"/>
                  </a:lnTo>
                  <a:lnTo>
                    <a:pt x="0" y="144754"/>
                  </a:lnTo>
                  <a:lnTo>
                    <a:pt x="0" y="358495"/>
                  </a:lnTo>
                  <a:lnTo>
                    <a:pt x="4191" y="379323"/>
                  </a:lnTo>
                  <a:lnTo>
                    <a:pt x="15633" y="396303"/>
                  </a:lnTo>
                  <a:lnTo>
                    <a:pt x="32613" y="407733"/>
                  </a:lnTo>
                  <a:lnTo>
                    <a:pt x="53428" y="411924"/>
                  </a:lnTo>
                  <a:lnTo>
                    <a:pt x="1840484" y="411924"/>
                  </a:lnTo>
                  <a:lnTo>
                    <a:pt x="1856028" y="424751"/>
                  </a:lnTo>
                  <a:lnTo>
                    <a:pt x="1895475" y="446163"/>
                  </a:lnTo>
                  <a:lnTo>
                    <a:pt x="1939061" y="459689"/>
                  </a:lnTo>
                  <a:lnTo>
                    <a:pt x="1985860" y="464400"/>
                  </a:lnTo>
                  <a:lnTo>
                    <a:pt x="2032647" y="459689"/>
                  </a:lnTo>
                  <a:lnTo>
                    <a:pt x="2076234" y="446163"/>
                  </a:lnTo>
                  <a:lnTo>
                    <a:pt x="2115680" y="424751"/>
                  </a:lnTo>
                  <a:lnTo>
                    <a:pt x="2150046" y="396392"/>
                  </a:lnTo>
                  <a:lnTo>
                    <a:pt x="2178393" y="362026"/>
                  </a:lnTo>
                  <a:lnTo>
                    <a:pt x="2199805" y="322580"/>
                  </a:lnTo>
                  <a:lnTo>
                    <a:pt x="2213330" y="278993"/>
                  </a:lnTo>
                  <a:lnTo>
                    <a:pt x="2218055" y="232194"/>
                  </a:lnTo>
                  <a:close/>
                </a:path>
              </a:pathLst>
            </a:custGeom>
            <a:solidFill>
              <a:srgbClr val="3B16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2200705" y="2531278"/>
            <a:ext cx="1952513" cy="195046"/>
          </a:xfrm>
          <a:prstGeom prst="rect">
            <a:avLst/>
          </a:prstGeom>
        </p:spPr>
        <p:txBody>
          <a:bodyPr vert="horz" wrap="square" lIns="0" tIns="15614" rIns="0" bIns="0" rtlCol="0">
            <a:spAutoFit/>
          </a:bodyPr>
          <a:lstStyle/>
          <a:p>
            <a:pPr marL="16435">
              <a:spcBef>
                <a:spcPts val="123"/>
              </a:spcBef>
            </a:pPr>
            <a:r>
              <a:rPr sz="1165" b="1" dirty="0">
                <a:solidFill>
                  <a:srgbClr val="FFFFFF"/>
                </a:solidFill>
                <a:latin typeface="Arial"/>
                <a:cs typeface="Arial"/>
              </a:rPr>
              <a:t>Legislation</a:t>
            </a:r>
            <a:r>
              <a:rPr sz="1165" b="1" spc="26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65" b="1" spc="-13" dirty="0">
                <a:solidFill>
                  <a:srgbClr val="FFFFFF"/>
                </a:solidFill>
                <a:latin typeface="Arial"/>
                <a:cs typeface="Arial"/>
              </a:rPr>
              <a:t>Implementatio</a:t>
            </a:r>
            <a:endParaRPr sz="1165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136120" y="2573455"/>
            <a:ext cx="92859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157"/>
              </a:lnSpc>
            </a:pPr>
            <a:r>
              <a:rPr sz="1165" b="1" spc="-65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endParaRPr sz="1165">
              <a:latin typeface="Arial"/>
              <a:cs typeface="Arial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4206931" y="2268079"/>
            <a:ext cx="5605257" cy="685352"/>
            <a:chOff x="3250806" y="3778834"/>
            <a:chExt cx="4331335" cy="529590"/>
          </a:xfrm>
        </p:grpSpPr>
        <p:pic>
          <p:nvPicPr>
            <p:cNvPr id="28" name="object 28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250806" y="4223791"/>
              <a:ext cx="3886" cy="64122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3254692" y="4155033"/>
              <a:ext cx="448856" cy="132880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3603040" y="3836149"/>
              <a:ext cx="100507" cy="96939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3250806" y="3836149"/>
              <a:ext cx="145224" cy="67030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3314915" y="3836149"/>
              <a:ext cx="388632" cy="440118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3250806" y="3903179"/>
              <a:ext cx="174891" cy="320611"/>
            </a:xfrm>
            <a:prstGeom prst="rect">
              <a:avLst/>
            </a:prstGeom>
          </p:spPr>
        </p:pic>
        <p:sp>
          <p:nvSpPr>
            <p:cNvPr id="34" name="object 34"/>
            <p:cNvSpPr/>
            <p:nvPr/>
          </p:nvSpPr>
          <p:spPr>
            <a:xfrm>
              <a:off x="3312998" y="3852659"/>
              <a:ext cx="377190" cy="376555"/>
            </a:xfrm>
            <a:custGeom>
              <a:avLst/>
              <a:gdLst/>
              <a:ahLst/>
              <a:cxnLst/>
              <a:rect l="l" t="t" r="r" b="b"/>
              <a:pathLst>
                <a:path w="377189" h="376554">
                  <a:moveTo>
                    <a:pt x="188480" y="0"/>
                  </a:moveTo>
                  <a:lnTo>
                    <a:pt x="138368" y="6717"/>
                  </a:lnTo>
                  <a:lnTo>
                    <a:pt x="93342" y="25674"/>
                  </a:lnTo>
                  <a:lnTo>
                    <a:pt x="55197" y="55075"/>
                  </a:lnTo>
                  <a:lnTo>
                    <a:pt x="25728" y="93125"/>
                  </a:lnTo>
                  <a:lnTo>
                    <a:pt x="6731" y="138031"/>
                  </a:lnTo>
                  <a:lnTo>
                    <a:pt x="0" y="187998"/>
                  </a:lnTo>
                  <a:lnTo>
                    <a:pt x="6731" y="237964"/>
                  </a:lnTo>
                  <a:lnTo>
                    <a:pt x="25728" y="282870"/>
                  </a:lnTo>
                  <a:lnTo>
                    <a:pt x="55197" y="320921"/>
                  </a:lnTo>
                  <a:lnTo>
                    <a:pt x="93342" y="350321"/>
                  </a:lnTo>
                  <a:lnTo>
                    <a:pt x="138368" y="369278"/>
                  </a:lnTo>
                  <a:lnTo>
                    <a:pt x="188480" y="375996"/>
                  </a:lnTo>
                  <a:lnTo>
                    <a:pt x="238593" y="369278"/>
                  </a:lnTo>
                  <a:lnTo>
                    <a:pt x="283619" y="350321"/>
                  </a:lnTo>
                  <a:lnTo>
                    <a:pt x="321764" y="320921"/>
                  </a:lnTo>
                  <a:lnTo>
                    <a:pt x="351232" y="282870"/>
                  </a:lnTo>
                  <a:lnTo>
                    <a:pt x="370230" y="237964"/>
                  </a:lnTo>
                  <a:lnTo>
                    <a:pt x="376961" y="187998"/>
                  </a:lnTo>
                  <a:lnTo>
                    <a:pt x="370230" y="138031"/>
                  </a:lnTo>
                  <a:lnTo>
                    <a:pt x="351232" y="93125"/>
                  </a:lnTo>
                  <a:lnTo>
                    <a:pt x="321764" y="55075"/>
                  </a:lnTo>
                  <a:lnTo>
                    <a:pt x="283619" y="25674"/>
                  </a:lnTo>
                  <a:lnTo>
                    <a:pt x="238593" y="6717"/>
                  </a:lnTo>
                  <a:lnTo>
                    <a:pt x="18848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35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3379063" y="3910952"/>
              <a:ext cx="238023" cy="238036"/>
            </a:xfrm>
            <a:prstGeom prst="rect">
              <a:avLst/>
            </a:prstGeom>
          </p:spPr>
        </p:pic>
        <p:pic>
          <p:nvPicPr>
            <p:cNvPr id="36" name="object 36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7051522" y="3778834"/>
              <a:ext cx="530478" cy="529488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3793909" y="3800195"/>
              <a:ext cx="3735704" cy="465455"/>
            </a:xfrm>
            <a:custGeom>
              <a:avLst/>
              <a:gdLst/>
              <a:ahLst/>
              <a:cxnLst/>
              <a:rect l="l" t="t" r="r" b="b"/>
              <a:pathLst>
                <a:path w="3735704" h="465454">
                  <a:moveTo>
                    <a:pt x="3735616" y="232689"/>
                  </a:moveTo>
                  <a:lnTo>
                    <a:pt x="3730879" y="185813"/>
                  </a:lnTo>
                  <a:lnTo>
                    <a:pt x="3717315" y="142138"/>
                  </a:lnTo>
                  <a:lnTo>
                    <a:pt x="3695865" y="102603"/>
                  </a:lnTo>
                  <a:lnTo>
                    <a:pt x="3667442" y="68173"/>
                  </a:lnTo>
                  <a:lnTo>
                    <a:pt x="3633012" y="39751"/>
                  </a:lnTo>
                  <a:lnTo>
                    <a:pt x="3593477" y="18300"/>
                  </a:lnTo>
                  <a:lnTo>
                    <a:pt x="3549802" y="4737"/>
                  </a:lnTo>
                  <a:lnTo>
                    <a:pt x="3502926" y="0"/>
                  </a:lnTo>
                  <a:lnTo>
                    <a:pt x="3456038" y="4737"/>
                  </a:lnTo>
                  <a:lnTo>
                    <a:pt x="3412363" y="18300"/>
                  </a:lnTo>
                  <a:lnTo>
                    <a:pt x="3372840" y="39751"/>
                  </a:lnTo>
                  <a:lnTo>
                    <a:pt x="3338398" y="68173"/>
                  </a:lnTo>
                  <a:lnTo>
                    <a:pt x="3319284" y="91325"/>
                  </a:lnTo>
                  <a:lnTo>
                    <a:pt x="53606" y="91325"/>
                  </a:lnTo>
                  <a:lnTo>
                    <a:pt x="32715" y="95542"/>
                  </a:lnTo>
                  <a:lnTo>
                    <a:pt x="15684" y="107022"/>
                  </a:lnTo>
                  <a:lnTo>
                    <a:pt x="4203" y="124066"/>
                  </a:lnTo>
                  <a:lnTo>
                    <a:pt x="0" y="144932"/>
                  </a:lnTo>
                  <a:lnTo>
                    <a:pt x="0" y="359321"/>
                  </a:lnTo>
                  <a:lnTo>
                    <a:pt x="4203" y="380199"/>
                  </a:lnTo>
                  <a:lnTo>
                    <a:pt x="15684" y="397230"/>
                  </a:lnTo>
                  <a:lnTo>
                    <a:pt x="32715" y="408711"/>
                  </a:lnTo>
                  <a:lnTo>
                    <a:pt x="53606" y="412915"/>
                  </a:lnTo>
                  <a:lnTo>
                    <a:pt x="3357410" y="412915"/>
                  </a:lnTo>
                  <a:lnTo>
                    <a:pt x="3372840" y="425640"/>
                  </a:lnTo>
                  <a:lnTo>
                    <a:pt x="3412363" y="447090"/>
                  </a:lnTo>
                  <a:lnTo>
                    <a:pt x="3456038" y="460654"/>
                  </a:lnTo>
                  <a:lnTo>
                    <a:pt x="3502926" y="465378"/>
                  </a:lnTo>
                  <a:lnTo>
                    <a:pt x="3549802" y="460654"/>
                  </a:lnTo>
                  <a:lnTo>
                    <a:pt x="3593477" y="447090"/>
                  </a:lnTo>
                  <a:lnTo>
                    <a:pt x="3633012" y="425640"/>
                  </a:lnTo>
                  <a:lnTo>
                    <a:pt x="3667442" y="397217"/>
                  </a:lnTo>
                  <a:lnTo>
                    <a:pt x="3695865" y="362788"/>
                  </a:lnTo>
                  <a:lnTo>
                    <a:pt x="3717315" y="323253"/>
                  </a:lnTo>
                  <a:lnTo>
                    <a:pt x="3730879" y="279577"/>
                  </a:lnTo>
                  <a:lnTo>
                    <a:pt x="3735616" y="232689"/>
                  </a:lnTo>
                  <a:close/>
                </a:path>
              </a:pathLst>
            </a:custGeom>
            <a:solidFill>
              <a:srgbClr val="3B16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8" name="object 38"/>
          <p:cNvSpPr txBox="1"/>
          <p:nvPr/>
        </p:nvSpPr>
        <p:spPr>
          <a:xfrm>
            <a:off x="5151291" y="2516912"/>
            <a:ext cx="551403" cy="195046"/>
          </a:xfrm>
          <a:prstGeom prst="rect">
            <a:avLst/>
          </a:prstGeom>
        </p:spPr>
        <p:txBody>
          <a:bodyPr vert="horz" wrap="square" lIns="0" tIns="15614" rIns="0" bIns="0" rtlCol="0">
            <a:spAutoFit/>
          </a:bodyPr>
          <a:lstStyle/>
          <a:p>
            <a:pPr marL="16435">
              <a:spcBef>
                <a:spcPts val="123"/>
              </a:spcBef>
            </a:pPr>
            <a:r>
              <a:rPr sz="1165" b="1" spc="-13" dirty="0">
                <a:solidFill>
                  <a:srgbClr val="FFFFFF"/>
                </a:solidFill>
                <a:latin typeface="Arial"/>
                <a:cs typeface="Arial"/>
              </a:rPr>
              <a:t>Impact</a:t>
            </a:r>
            <a:endParaRPr sz="1165">
              <a:latin typeface="Arial"/>
              <a:cs typeface="Arial"/>
            </a:endParaRPr>
          </a:p>
        </p:txBody>
      </p:sp>
      <p:grpSp>
        <p:nvGrpSpPr>
          <p:cNvPr id="39" name="object 39"/>
          <p:cNvGrpSpPr/>
          <p:nvPr/>
        </p:nvGrpSpPr>
        <p:grpSpPr>
          <a:xfrm>
            <a:off x="9121725" y="2327186"/>
            <a:ext cx="585918" cy="585918"/>
            <a:chOff x="7048601" y="3824503"/>
            <a:chExt cx="452755" cy="452755"/>
          </a:xfrm>
        </p:grpSpPr>
        <p:pic>
          <p:nvPicPr>
            <p:cNvPr id="40" name="object 4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048601" y="4213110"/>
              <a:ext cx="2921" cy="64122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7051522" y="4143971"/>
              <a:ext cx="449821" cy="133261"/>
            </a:xfrm>
            <a:prstGeom prst="rect">
              <a:avLst/>
            </a:prstGeom>
          </p:spPr>
        </p:pic>
        <p:pic>
          <p:nvPicPr>
            <p:cNvPr id="42" name="object 42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7400455" y="3824503"/>
              <a:ext cx="100888" cy="97307"/>
            </a:xfrm>
            <a:prstGeom prst="rect">
              <a:avLst/>
            </a:prstGeom>
          </p:spPr>
        </p:pic>
        <p:pic>
          <p:nvPicPr>
            <p:cNvPr id="43" name="object 43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7048601" y="3824503"/>
              <a:ext cx="144614" cy="67017"/>
            </a:xfrm>
            <a:prstGeom prst="rect">
              <a:avLst/>
            </a:prstGeom>
          </p:spPr>
        </p:pic>
        <p:pic>
          <p:nvPicPr>
            <p:cNvPr id="44" name="object 4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112012" y="3824503"/>
              <a:ext cx="389331" cy="441071"/>
            </a:xfrm>
            <a:prstGeom prst="rect">
              <a:avLst/>
            </a:prstGeom>
          </p:spPr>
        </p:pic>
        <p:pic>
          <p:nvPicPr>
            <p:cNvPr id="45" name="object 4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048601" y="3891521"/>
              <a:ext cx="174878" cy="321589"/>
            </a:xfrm>
            <a:prstGeom prst="rect">
              <a:avLst/>
            </a:prstGeom>
          </p:spPr>
        </p:pic>
        <p:sp>
          <p:nvSpPr>
            <p:cNvPr id="46" name="object 46"/>
            <p:cNvSpPr/>
            <p:nvPr/>
          </p:nvSpPr>
          <p:spPr>
            <a:xfrm>
              <a:off x="7110793" y="3841000"/>
              <a:ext cx="377190" cy="377190"/>
            </a:xfrm>
            <a:custGeom>
              <a:avLst/>
              <a:gdLst/>
              <a:ahLst/>
              <a:cxnLst/>
              <a:rect l="l" t="t" r="r" b="b"/>
              <a:pathLst>
                <a:path w="377190" h="377189">
                  <a:moveTo>
                    <a:pt x="188468" y="0"/>
                  </a:moveTo>
                  <a:lnTo>
                    <a:pt x="138356" y="6731"/>
                  </a:lnTo>
                  <a:lnTo>
                    <a:pt x="93332" y="25728"/>
                  </a:lnTo>
                  <a:lnTo>
                    <a:pt x="55191" y="55197"/>
                  </a:lnTo>
                  <a:lnTo>
                    <a:pt x="25725" y="93342"/>
                  </a:lnTo>
                  <a:lnTo>
                    <a:pt x="6730" y="138368"/>
                  </a:lnTo>
                  <a:lnTo>
                    <a:pt x="0" y="188480"/>
                  </a:lnTo>
                  <a:lnTo>
                    <a:pt x="6730" y="238597"/>
                  </a:lnTo>
                  <a:lnTo>
                    <a:pt x="25725" y="283624"/>
                  </a:lnTo>
                  <a:lnTo>
                    <a:pt x="55191" y="321768"/>
                  </a:lnTo>
                  <a:lnTo>
                    <a:pt x="93332" y="351235"/>
                  </a:lnTo>
                  <a:lnTo>
                    <a:pt x="138356" y="370230"/>
                  </a:lnTo>
                  <a:lnTo>
                    <a:pt x="188468" y="376961"/>
                  </a:lnTo>
                  <a:lnTo>
                    <a:pt x="238584" y="370230"/>
                  </a:lnTo>
                  <a:lnTo>
                    <a:pt x="283612" y="351235"/>
                  </a:lnTo>
                  <a:lnTo>
                    <a:pt x="321756" y="321768"/>
                  </a:lnTo>
                  <a:lnTo>
                    <a:pt x="351222" y="283624"/>
                  </a:lnTo>
                  <a:lnTo>
                    <a:pt x="370218" y="238597"/>
                  </a:lnTo>
                  <a:lnTo>
                    <a:pt x="376948" y="188480"/>
                  </a:lnTo>
                  <a:lnTo>
                    <a:pt x="370218" y="138368"/>
                  </a:lnTo>
                  <a:lnTo>
                    <a:pt x="351222" y="93342"/>
                  </a:lnTo>
                  <a:lnTo>
                    <a:pt x="321756" y="55197"/>
                  </a:lnTo>
                  <a:lnTo>
                    <a:pt x="283612" y="25728"/>
                  </a:lnTo>
                  <a:lnTo>
                    <a:pt x="238584" y="6731"/>
                  </a:lnTo>
                  <a:lnTo>
                    <a:pt x="18846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7161301" y="3939057"/>
              <a:ext cx="271145" cy="207010"/>
            </a:xfrm>
            <a:custGeom>
              <a:avLst/>
              <a:gdLst/>
              <a:ahLst/>
              <a:cxnLst/>
              <a:rect l="l" t="t" r="r" b="b"/>
              <a:pathLst>
                <a:path w="271145" h="207010">
                  <a:moveTo>
                    <a:pt x="148771" y="0"/>
                  </a:moveTo>
                  <a:lnTo>
                    <a:pt x="142100" y="0"/>
                  </a:lnTo>
                  <a:lnTo>
                    <a:pt x="131490" y="2540"/>
                  </a:lnTo>
                  <a:lnTo>
                    <a:pt x="119546" y="6350"/>
                  </a:lnTo>
                  <a:lnTo>
                    <a:pt x="108576" y="11430"/>
                  </a:lnTo>
                  <a:lnTo>
                    <a:pt x="100888" y="15240"/>
                  </a:lnTo>
                  <a:lnTo>
                    <a:pt x="36842" y="15240"/>
                  </a:lnTo>
                  <a:lnTo>
                    <a:pt x="35064" y="16510"/>
                  </a:lnTo>
                  <a:lnTo>
                    <a:pt x="34251" y="19050"/>
                  </a:lnTo>
                  <a:lnTo>
                    <a:pt x="901" y="107950"/>
                  </a:lnTo>
                  <a:lnTo>
                    <a:pt x="0" y="110490"/>
                  </a:lnTo>
                  <a:lnTo>
                    <a:pt x="901" y="113030"/>
                  </a:lnTo>
                  <a:lnTo>
                    <a:pt x="2679" y="115570"/>
                  </a:lnTo>
                  <a:lnTo>
                    <a:pt x="18465" y="125730"/>
                  </a:lnTo>
                  <a:lnTo>
                    <a:pt x="15247" y="130810"/>
                  </a:lnTo>
                  <a:lnTo>
                    <a:pt x="12714" y="137160"/>
                  </a:lnTo>
                  <a:lnTo>
                    <a:pt x="11516" y="143510"/>
                  </a:lnTo>
                  <a:lnTo>
                    <a:pt x="12306" y="148590"/>
                  </a:lnTo>
                  <a:lnTo>
                    <a:pt x="16157" y="154940"/>
                  </a:lnTo>
                  <a:lnTo>
                    <a:pt x="22825" y="161290"/>
                  </a:lnTo>
                  <a:lnTo>
                    <a:pt x="30812" y="166370"/>
                  </a:lnTo>
                  <a:lnTo>
                    <a:pt x="38620" y="168910"/>
                  </a:lnTo>
                  <a:lnTo>
                    <a:pt x="38620" y="170180"/>
                  </a:lnTo>
                  <a:lnTo>
                    <a:pt x="40322" y="176530"/>
                  </a:lnTo>
                  <a:lnTo>
                    <a:pt x="44780" y="181610"/>
                  </a:lnTo>
                  <a:lnTo>
                    <a:pt x="52628" y="184150"/>
                  </a:lnTo>
                  <a:lnTo>
                    <a:pt x="56997" y="186690"/>
                  </a:lnTo>
                  <a:lnTo>
                    <a:pt x="64935" y="186690"/>
                  </a:lnTo>
                  <a:lnTo>
                    <a:pt x="66636" y="189230"/>
                  </a:lnTo>
                  <a:lnTo>
                    <a:pt x="69303" y="191770"/>
                  </a:lnTo>
                  <a:lnTo>
                    <a:pt x="71894" y="194310"/>
                  </a:lnTo>
                  <a:lnTo>
                    <a:pt x="78054" y="198120"/>
                  </a:lnTo>
                  <a:lnTo>
                    <a:pt x="86880" y="199390"/>
                  </a:lnTo>
                  <a:lnTo>
                    <a:pt x="93027" y="199390"/>
                  </a:lnTo>
                  <a:lnTo>
                    <a:pt x="97409" y="203200"/>
                  </a:lnTo>
                  <a:lnTo>
                    <a:pt x="104368" y="207010"/>
                  </a:lnTo>
                  <a:lnTo>
                    <a:pt x="119341" y="207010"/>
                  </a:lnTo>
                  <a:lnTo>
                    <a:pt x="121932" y="204470"/>
                  </a:lnTo>
                  <a:lnTo>
                    <a:pt x="124612" y="203200"/>
                  </a:lnTo>
                  <a:lnTo>
                    <a:pt x="127203" y="201930"/>
                  </a:lnTo>
                  <a:lnTo>
                    <a:pt x="128981" y="198120"/>
                  </a:lnTo>
                  <a:lnTo>
                    <a:pt x="173266" y="198120"/>
                  </a:lnTo>
                  <a:lnTo>
                    <a:pt x="174561" y="196850"/>
                  </a:lnTo>
                  <a:lnTo>
                    <a:pt x="108813" y="196850"/>
                  </a:lnTo>
                  <a:lnTo>
                    <a:pt x="103555" y="194310"/>
                  </a:lnTo>
                  <a:lnTo>
                    <a:pt x="100888" y="191770"/>
                  </a:lnTo>
                  <a:lnTo>
                    <a:pt x="101973" y="187960"/>
                  </a:lnTo>
                  <a:lnTo>
                    <a:pt x="86880" y="187960"/>
                  </a:lnTo>
                  <a:lnTo>
                    <a:pt x="82423" y="186690"/>
                  </a:lnTo>
                  <a:lnTo>
                    <a:pt x="78943" y="184150"/>
                  </a:lnTo>
                  <a:lnTo>
                    <a:pt x="76352" y="182880"/>
                  </a:lnTo>
                  <a:lnTo>
                    <a:pt x="74574" y="180340"/>
                  </a:lnTo>
                  <a:lnTo>
                    <a:pt x="76579" y="175260"/>
                  </a:lnTo>
                  <a:lnTo>
                    <a:pt x="59677" y="175260"/>
                  </a:lnTo>
                  <a:lnTo>
                    <a:pt x="56997" y="173990"/>
                  </a:lnTo>
                  <a:lnTo>
                    <a:pt x="52628" y="172720"/>
                  </a:lnTo>
                  <a:lnTo>
                    <a:pt x="50038" y="170180"/>
                  </a:lnTo>
                  <a:lnTo>
                    <a:pt x="50038" y="165100"/>
                  </a:lnTo>
                  <a:lnTo>
                    <a:pt x="50850" y="160020"/>
                  </a:lnTo>
                  <a:lnTo>
                    <a:pt x="52036" y="157480"/>
                  </a:lnTo>
                  <a:lnTo>
                    <a:pt x="39509" y="157480"/>
                  </a:lnTo>
                  <a:lnTo>
                    <a:pt x="34251" y="154940"/>
                  </a:lnTo>
                  <a:lnTo>
                    <a:pt x="24536" y="149860"/>
                  </a:lnTo>
                  <a:lnTo>
                    <a:pt x="22834" y="144780"/>
                  </a:lnTo>
                  <a:lnTo>
                    <a:pt x="21945" y="143510"/>
                  </a:lnTo>
                  <a:lnTo>
                    <a:pt x="24536" y="137160"/>
                  </a:lnTo>
                  <a:lnTo>
                    <a:pt x="27203" y="132080"/>
                  </a:lnTo>
                  <a:lnTo>
                    <a:pt x="48070" y="132080"/>
                  </a:lnTo>
                  <a:lnTo>
                    <a:pt x="13208" y="107950"/>
                  </a:lnTo>
                  <a:lnTo>
                    <a:pt x="43891" y="26670"/>
                  </a:lnTo>
                  <a:lnTo>
                    <a:pt x="105957" y="26670"/>
                  </a:lnTo>
                  <a:lnTo>
                    <a:pt x="107035" y="24130"/>
                  </a:lnTo>
                  <a:lnTo>
                    <a:pt x="115114" y="20320"/>
                  </a:lnTo>
                  <a:lnTo>
                    <a:pt x="134910" y="12700"/>
                  </a:lnTo>
                  <a:lnTo>
                    <a:pt x="142989" y="10160"/>
                  </a:lnTo>
                  <a:lnTo>
                    <a:pt x="199830" y="10160"/>
                  </a:lnTo>
                  <a:lnTo>
                    <a:pt x="189458" y="8890"/>
                  </a:lnTo>
                  <a:lnTo>
                    <a:pt x="186867" y="8890"/>
                  </a:lnTo>
                  <a:lnTo>
                    <a:pt x="179819" y="7620"/>
                  </a:lnTo>
                  <a:lnTo>
                    <a:pt x="173672" y="5080"/>
                  </a:lnTo>
                  <a:lnTo>
                    <a:pt x="165037" y="2540"/>
                  </a:lnTo>
                  <a:lnTo>
                    <a:pt x="156576" y="1270"/>
                  </a:lnTo>
                  <a:lnTo>
                    <a:pt x="148771" y="0"/>
                  </a:lnTo>
                  <a:close/>
                </a:path>
                <a:path w="271145" h="207010">
                  <a:moveTo>
                    <a:pt x="173266" y="198120"/>
                  </a:moveTo>
                  <a:lnTo>
                    <a:pt x="128981" y="198120"/>
                  </a:lnTo>
                  <a:lnTo>
                    <a:pt x="135148" y="200660"/>
                  </a:lnTo>
                  <a:lnTo>
                    <a:pt x="148188" y="203200"/>
                  </a:lnTo>
                  <a:lnTo>
                    <a:pt x="158775" y="203200"/>
                  </a:lnTo>
                  <a:lnTo>
                    <a:pt x="161442" y="201930"/>
                  </a:lnTo>
                  <a:lnTo>
                    <a:pt x="164922" y="201930"/>
                  </a:lnTo>
                  <a:lnTo>
                    <a:pt x="171970" y="199390"/>
                  </a:lnTo>
                  <a:lnTo>
                    <a:pt x="173266" y="198120"/>
                  </a:lnTo>
                  <a:close/>
                </a:path>
                <a:path w="271145" h="207010">
                  <a:moveTo>
                    <a:pt x="132105" y="168910"/>
                  </a:moveTo>
                  <a:lnTo>
                    <a:pt x="111417" y="168910"/>
                  </a:lnTo>
                  <a:lnTo>
                    <a:pt x="113195" y="170180"/>
                  </a:lnTo>
                  <a:lnTo>
                    <a:pt x="120154" y="170180"/>
                  </a:lnTo>
                  <a:lnTo>
                    <a:pt x="121043" y="173990"/>
                  </a:lnTo>
                  <a:lnTo>
                    <a:pt x="121932" y="176530"/>
                  </a:lnTo>
                  <a:lnTo>
                    <a:pt x="121932" y="181610"/>
                  </a:lnTo>
                  <a:lnTo>
                    <a:pt x="121043" y="185420"/>
                  </a:lnTo>
                  <a:lnTo>
                    <a:pt x="121043" y="186690"/>
                  </a:lnTo>
                  <a:lnTo>
                    <a:pt x="120154" y="186690"/>
                  </a:lnTo>
                  <a:lnTo>
                    <a:pt x="119341" y="187960"/>
                  </a:lnTo>
                  <a:lnTo>
                    <a:pt x="119341" y="191770"/>
                  </a:lnTo>
                  <a:lnTo>
                    <a:pt x="117563" y="194310"/>
                  </a:lnTo>
                  <a:lnTo>
                    <a:pt x="115785" y="195580"/>
                  </a:lnTo>
                  <a:lnTo>
                    <a:pt x="114896" y="196850"/>
                  </a:lnTo>
                  <a:lnTo>
                    <a:pt x="177228" y="196850"/>
                  </a:lnTo>
                  <a:lnTo>
                    <a:pt x="178041" y="198120"/>
                  </a:lnTo>
                  <a:lnTo>
                    <a:pt x="184200" y="198120"/>
                  </a:lnTo>
                  <a:lnTo>
                    <a:pt x="190347" y="195580"/>
                  </a:lnTo>
                  <a:lnTo>
                    <a:pt x="194716" y="191770"/>
                  </a:lnTo>
                  <a:lnTo>
                    <a:pt x="147358" y="191770"/>
                  </a:lnTo>
                  <a:lnTo>
                    <a:pt x="138607" y="189230"/>
                  </a:lnTo>
                  <a:lnTo>
                    <a:pt x="132461" y="186690"/>
                  </a:lnTo>
                  <a:lnTo>
                    <a:pt x="134239" y="180340"/>
                  </a:lnTo>
                  <a:lnTo>
                    <a:pt x="133350" y="173990"/>
                  </a:lnTo>
                  <a:lnTo>
                    <a:pt x="132461" y="170180"/>
                  </a:lnTo>
                  <a:lnTo>
                    <a:pt x="132105" y="168910"/>
                  </a:lnTo>
                  <a:close/>
                </a:path>
                <a:path w="271145" h="207010">
                  <a:moveTo>
                    <a:pt x="149136" y="163830"/>
                  </a:moveTo>
                  <a:lnTo>
                    <a:pt x="144767" y="163830"/>
                  </a:lnTo>
                  <a:lnTo>
                    <a:pt x="142989" y="165100"/>
                  </a:lnTo>
                  <a:lnTo>
                    <a:pt x="141198" y="167640"/>
                  </a:lnTo>
                  <a:lnTo>
                    <a:pt x="141198" y="171450"/>
                  </a:lnTo>
                  <a:lnTo>
                    <a:pt x="142100" y="173990"/>
                  </a:lnTo>
                  <a:lnTo>
                    <a:pt x="142989" y="173990"/>
                  </a:lnTo>
                  <a:lnTo>
                    <a:pt x="164922" y="190500"/>
                  </a:lnTo>
                  <a:lnTo>
                    <a:pt x="164033" y="190500"/>
                  </a:lnTo>
                  <a:lnTo>
                    <a:pt x="163144" y="191770"/>
                  </a:lnTo>
                  <a:lnTo>
                    <a:pt x="194716" y="191770"/>
                  </a:lnTo>
                  <a:lnTo>
                    <a:pt x="199174" y="187960"/>
                  </a:lnTo>
                  <a:lnTo>
                    <a:pt x="200037" y="186690"/>
                  </a:lnTo>
                  <a:lnTo>
                    <a:pt x="178930" y="186690"/>
                  </a:lnTo>
                  <a:lnTo>
                    <a:pt x="150025" y="165100"/>
                  </a:lnTo>
                  <a:lnTo>
                    <a:pt x="149136" y="163830"/>
                  </a:lnTo>
                  <a:close/>
                </a:path>
                <a:path w="271145" h="207010">
                  <a:moveTo>
                    <a:pt x="106512" y="153670"/>
                  </a:moveTo>
                  <a:lnTo>
                    <a:pt x="85102" y="153670"/>
                  </a:lnTo>
                  <a:lnTo>
                    <a:pt x="90360" y="154940"/>
                  </a:lnTo>
                  <a:lnTo>
                    <a:pt x="95618" y="157480"/>
                  </a:lnTo>
                  <a:lnTo>
                    <a:pt x="96507" y="158750"/>
                  </a:lnTo>
                  <a:lnTo>
                    <a:pt x="96507" y="160020"/>
                  </a:lnTo>
                  <a:lnTo>
                    <a:pt x="97409" y="162560"/>
                  </a:lnTo>
                  <a:lnTo>
                    <a:pt x="96507" y="167640"/>
                  </a:lnTo>
                  <a:lnTo>
                    <a:pt x="89471" y="187960"/>
                  </a:lnTo>
                  <a:lnTo>
                    <a:pt x="101973" y="187960"/>
                  </a:lnTo>
                  <a:lnTo>
                    <a:pt x="107035" y="170180"/>
                  </a:lnTo>
                  <a:lnTo>
                    <a:pt x="108813" y="170180"/>
                  </a:lnTo>
                  <a:lnTo>
                    <a:pt x="111417" y="168910"/>
                  </a:lnTo>
                  <a:lnTo>
                    <a:pt x="132105" y="168910"/>
                  </a:lnTo>
                  <a:lnTo>
                    <a:pt x="130683" y="163830"/>
                  </a:lnTo>
                  <a:lnTo>
                    <a:pt x="123710" y="160020"/>
                  </a:lnTo>
                  <a:lnTo>
                    <a:pt x="114896" y="158750"/>
                  </a:lnTo>
                  <a:lnTo>
                    <a:pt x="107924" y="158750"/>
                  </a:lnTo>
                  <a:lnTo>
                    <a:pt x="107924" y="156210"/>
                  </a:lnTo>
                  <a:lnTo>
                    <a:pt x="106512" y="153670"/>
                  </a:lnTo>
                  <a:close/>
                </a:path>
                <a:path w="271145" h="207010">
                  <a:moveTo>
                    <a:pt x="169303" y="142240"/>
                  </a:moveTo>
                  <a:lnTo>
                    <a:pt x="162255" y="142240"/>
                  </a:lnTo>
                  <a:lnTo>
                    <a:pt x="161442" y="143510"/>
                  </a:lnTo>
                  <a:lnTo>
                    <a:pt x="159664" y="146050"/>
                  </a:lnTo>
                  <a:lnTo>
                    <a:pt x="159664" y="149860"/>
                  </a:lnTo>
                  <a:lnTo>
                    <a:pt x="160553" y="149860"/>
                  </a:lnTo>
                  <a:lnTo>
                    <a:pt x="162255" y="151130"/>
                  </a:lnTo>
                  <a:lnTo>
                    <a:pt x="192125" y="175260"/>
                  </a:lnTo>
                  <a:lnTo>
                    <a:pt x="191236" y="179070"/>
                  </a:lnTo>
                  <a:lnTo>
                    <a:pt x="189458" y="181610"/>
                  </a:lnTo>
                  <a:lnTo>
                    <a:pt x="186867" y="182880"/>
                  </a:lnTo>
                  <a:lnTo>
                    <a:pt x="185089" y="185420"/>
                  </a:lnTo>
                  <a:lnTo>
                    <a:pt x="181610" y="186690"/>
                  </a:lnTo>
                  <a:lnTo>
                    <a:pt x="200037" y="186690"/>
                  </a:lnTo>
                  <a:lnTo>
                    <a:pt x="201764" y="184150"/>
                  </a:lnTo>
                  <a:lnTo>
                    <a:pt x="203542" y="179070"/>
                  </a:lnTo>
                  <a:lnTo>
                    <a:pt x="208813" y="177800"/>
                  </a:lnTo>
                  <a:lnTo>
                    <a:pt x="213182" y="175260"/>
                  </a:lnTo>
                  <a:lnTo>
                    <a:pt x="217551" y="171450"/>
                  </a:lnTo>
                  <a:lnTo>
                    <a:pt x="222808" y="167640"/>
                  </a:lnTo>
                  <a:lnTo>
                    <a:pt x="199986" y="167640"/>
                  </a:lnTo>
                  <a:lnTo>
                    <a:pt x="169303" y="142240"/>
                  </a:lnTo>
                  <a:close/>
                </a:path>
                <a:path w="271145" h="207010">
                  <a:moveTo>
                    <a:pt x="84648" y="138430"/>
                  </a:moveTo>
                  <a:lnTo>
                    <a:pt x="66636" y="138430"/>
                  </a:lnTo>
                  <a:lnTo>
                    <a:pt x="73685" y="143510"/>
                  </a:lnTo>
                  <a:lnTo>
                    <a:pt x="74574" y="144780"/>
                  </a:lnTo>
                  <a:lnTo>
                    <a:pt x="74574" y="146050"/>
                  </a:lnTo>
                  <a:lnTo>
                    <a:pt x="75463" y="146050"/>
                  </a:lnTo>
                  <a:lnTo>
                    <a:pt x="75463" y="147320"/>
                  </a:lnTo>
                  <a:lnTo>
                    <a:pt x="74574" y="148590"/>
                  </a:lnTo>
                  <a:lnTo>
                    <a:pt x="64046" y="175260"/>
                  </a:lnTo>
                  <a:lnTo>
                    <a:pt x="76579" y="175260"/>
                  </a:lnTo>
                  <a:lnTo>
                    <a:pt x="85102" y="153670"/>
                  </a:lnTo>
                  <a:lnTo>
                    <a:pt x="106512" y="153670"/>
                  </a:lnTo>
                  <a:lnTo>
                    <a:pt x="105101" y="151130"/>
                  </a:lnTo>
                  <a:lnTo>
                    <a:pt x="99901" y="147320"/>
                  </a:lnTo>
                  <a:lnTo>
                    <a:pt x="93229" y="143510"/>
                  </a:lnTo>
                  <a:lnTo>
                    <a:pt x="85991" y="142240"/>
                  </a:lnTo>
                  <a:lnTo>
                    <a:pt x="84648" y="138430"/>
                  </a:lnTo>
                  <a:close/>
                </a:path>
                <a:path w="271145" h="207010">
                  <a:moveTo>
                    <a:pt x="183299" y="106680"/>
                  </a:moveTo>
                  <a:lnTo>
                    <a:pt x="176339" y="106680"/>
                  </a:lnTo>
                  <a:lnTo>
                    <a:pt x="174561" y="109220"/>
                  </a:lnTo>
                  <a:lnTo>
                    <a:pt x="174561" y="113030"/>
                  </a:lnTo>
                  <a:lnTo>
                    <a:pt x="175450" y="120650"/>
                  </a:lnTo>
                  <a:lnTo>
                    <a:pt x="183299" y="128270"/>
                  </a:lnTo>
                  <a:lnTo>
                    <a:pt x="185089" y="130810"/>
                  </a:lnTo>
                  <a:lnTo>
                    <a:pt x="185089" y="132080"/>
                  </a:lnTo>
                  <a:lnTo>
                    <a:pt x="185978" y="132080"/>
                  </a:lnTo>
                  <a:lnTo>
                    <a:pt x="214960" y="154940"/>
                  </a:lnTo>
                  <a:lnTo>
                    <a:pt x="215773" y="154940"/>
                  </a:lnTo>
                  <a:lnTo>
                    <a:pt x="214960" y="157480"/>
                  </a:lnTo>
                  <a:lnTo>
                    <a:pt x="213182" y="160020"/>
                  </a:lnTo>
                  <a:lnTo>
                    <a:pt x="210502" y="162560"/>
                  </a:lnTo>
                  <a:lnTo>
                    <a:pt x="203542" y="167640"/>
                  </a:lnTo>
                  <a:lnTo>
                    <a:pt x="222808" y="167640"/>
                  </a:lnTo>
                  <a:lnTo>
                    <a:pt x="225488" y="162560"/>
                  </a:lnTo>
                  <a:lnTo>
                    <a:pt x="227190" y="157480"/>
                  </a:lnTo>
                  <a:lnTo>
                    <a:pt x="231559" y="156210"/>
                  </a:lnTo>
                  <a:lnTo>
                    <a:pt x="236016" y="153670"/>
                  </a:lnTo>
                  <a:lnTo>
                    <a:pt x="239496" y="149860"/>
                  </a:lnTo>
                  <a:lnTo>
                    <a:pt x="244106" y="146050"/>
                  </a:lnTo>
                  <a:lnTo>
                    <a:pt x="221919" y="146050"/>
                  </a:lnTo>
                  <a:lnTo>
                    <a:pt x="193014" y="123190"/>
                  </a:lnTo>
                  <a:lnTo>
                    <a:pt x="190347" y="120650"/>
                  </a:lnTo>
                  <a:lnTo>
                    <a:pt x="185978" y="114300"/>
                  </a:lnTo>
                  <a:lnTo>
                    <a:pt x="185978" y="107950"/>
                  </a:lnTo>
                  <a:lnTo>
                    <a:pt x="183299" y="106680"/>
                  </a:lnTo>
                  <a:close/>
                </a:path>
                <a:path w="271145" h="207010">
                  <a:moveTo>
                    <a:pt x="48070" y="132080"/>
                  </a:moveTo>
                  <a:lnTo>
                    <a:pt x="28105" y="132080"/>
                  </a:lnTo>
                  <a:lnTo>
                    <a:pt x="45593" y="144780"/>
                  </a:lnTo>
                  <a:lnTo>
                    <a:pt x="43891" y="148590"/>
                  </a:lnTo>
                  <a:lnTo>
                    <a:pt x="41211" y="152400"/>
                  </a:lnTo>
                  <a:lnTo>
                    <a:pt x="40322" y="157480"/>
                  </a:lnTo>
                  <a:lnTo>
                    <a:pt x="52036" y="157480"/>
                  </a:lnTo>
                  <a:lnTo>
                    <a:pt x="54406" y="152400"/>
                  </a:lnTo>
                  <a:lnTo>
                    <a:pt x="56997" y="147320"/>
                  </a:lnTo>
                  <a:lnTo>
                    <a:pt x="57899" y="147320"/>
                  </a:lnTo>
                  <a:lnTo>
                    <a:pt x="58788" y="146050"/>
                  </a:lnTo>
                  <a:lnTo>
                    <a:pt x="58788" y="144780"/>
                  </a:lnTo>
                  <a:lnTo>
                    <a:pt x="59677" y="144780"/>
                  </a:lnTo>
                  <a:lnTo>
                    <a:pt x="59677" y="143510"/>
                  </a:lnTo>
                  <a:lnTo>
                    <a:pt x="61379" y="140970"/>
                  </a:lnTo>
                  <a:lnTo>
                    <a:pt x="62268" y="139700"/>
                  </a:lnTo>
                  <a:lnTo>
                    <a:pt x="63157" y="139700"/>
                  </a:lnTo>
                  <a:lnTo>
                    <a:pt x="66636" y="138430"/>
                  </a:lnTo>
                  <a:lnTo>
                    <a:pt x="84648" y="138430"/>
                  </a:lnTo>
                  <a:lnTo>
                    <a:pt x="84201" y="137160"/>
                  </a:lnTo>
                  <a:lnTo>
                    <a:pt x="81572" y="134620"/>
                  </a:lnTo>
                  <a:lnTo>
                    <a:pt x="51739" y="134620"/>
                  </a:lnTo>
                  <a:lnTo>
                    <a:pt x="48070" y="132080"/>
                  </a:lnTo>
                  <a:close/>
                </a:path>
                <a:path w="271145" h="207010">
                  <a:moveTo>
                    <a:pt x="181627" y="60960"/>
                  </a:moveTo>
                  <a:lnTo>
                    <a:pt x="155943" y="60960"/>
                  </a:lnTo>
                  <a:lnTo>
                    <a:pt x="164033" y="62230"/>
                  </a:lnTo>
                  <a:lnTo>
                    <a:pt x="170196" y="66040"/>
                  </a:lnTo>
                  <a:lnTo>
                    <a:pt x="179733" y="73660"/>
                  </a:lnTo>
                  <a:lnTo>
                    <a:pt x="191075" y="85090"/>
                  </a:lnTo>
                  <a:lnTo>
                    <a:pt x="202653" y="97790"/>
                  </a:lnTo>
                  <a:lnTo>
                    <a:pt x="238607" y="132080"/>
                  </a:lnTo>
                  <a:lnTo>
                    <a:pt x="237705" y="134620"/>
                  </a:lnTo>
                  <a:lnTo>
                    <a:pt x="235115" y="139700"/>
                  </a:lnTo>
                  <a:lnTo>
                    <a:pt x="231559" y="142240"/>
                  </a:lnTo>
                  <a:lnTo>
                    <a:pt x="228968" y="144780"/>
                  </a:lnTo>
                  <a:lnTo>
                    <a:pt x="225488" y="146050"/>
                  </a:lnTo>
                  <a:lnTo>
                    <a:pt x="244106" y="146050"/>
                  </a:lnTo>
                  <a:lnTo>
                    <a:pt x="245643" y="144780"/>
                  </a:lnTo>
                  <a:lnTo>
                    <a:pt x="249123" y="139700"/>
                  </a:lnTo>
                  <a:lnTo>
                    <a:pt x="250012" y="132080"/>
                  </a:lnTo>
                  <a:lnTo>
                    <a:pt x="262405" y="120650"/>
                  </a:lnTo>
                  <a:lnTo>
                    <a:pt x="243865" y="120650"/>
                  </a:lnTo>
                  <a:lnTo>
                    <a:pt x="211404" y="88900"/>
                  </a:lnTo>
                  <a:lnTo>
                    <a:pt x="202595" y="80010"/>
                  </a:lnTo>
                  <a:lnTo>
                    <a:pt x="190153" y="68580"/>
                  </a:lnTo>
                  <a:lnTo>
                    <a:pt x="181627" y="60960"/>
                  </a:lnTo>
                  <a:close/>
                </a:path>
                <a:path w="271145" h="207010">
                  <a:moveTo>
                    <a:pt x="64046" y="127000"/>
                  </a:moveTo>
                  <a:lnTo>
                    <a:pt x="59677" y="128270"/>
                  </a:lnTo>
                  <a:lnTo>
                    <a:pt x="56997" y="129540"/>
                  </a:lnTo>
                  <a:lnTo>
                    <a:pt x="55308" y="132080"/>
                  </a:lnTo>
                  <a:lnTo>
                    <a:pt x="52628" y="134620"/>
                  </a:lnTo>
                  <a:lnTo>
                    <a:pt x="81572" y="134620"/>
                  </a:lnTo>
                  <a:lnTo>
                    <a:pt x="78943" y="132080"/>
                  </a:lnTo>
                  <a:lnTo>
                    <a:pt x="73685" y="130810"/>
                  </a:lnTo>
                  <a:lnTo>
                    <a:pt x="68414" y="128270"/>
                  </a:lnTo>
                  <a:lnTo>
                    <a:pt x="64046" y="127000"/>
                  </a:lnTo>
                  <a:close/>
                </a:path>
                <a:path w="271145" h="207010">
                  <a:moveTo>
                    <a:pt x="199830" y="10160"/>
                  </a:moveTo>
                  <a:lnTo>
                    <a:pt x="143878" y="10160"/>
                  </a:lnTo>
                  <a:lnTo>
                    <a:pt x="149352" y="11430"/>
                  </a:lnTo>
                  <a:lnTo>
                    <a:pt x="170192" y="15240"/>
                  </a:lnTo>
                  <a:lnTo>
                    <a:pt x="178041" y="19050"/>
                  </a:lnTo>
                  <a:lnTo>
                    <a:pt x="185089" y="20320"/>
                  </a:lnTo>
                  <a:lnTo>
                    <a:pt x="195894" y="20320"/>
                  </a:lnTo>
                  <a:lnTo>
                    <a:pt x="206043" y="21590"/>
                  </a:lnTo>
                  <a:lnTo>
                    <a:pt x="217999" y="24130"/>
                  </a:lnTo>
                  <a:lnTo>
                    <a:pt x="229857" y="25400"/>
                  </a:lnTo>
                  <a:lnTo>
                    <a:pt x="230746" y="25400"/>
                  </a:lnTo>
                  <a:lnTo>
                    <a:pt x="258762" y="109220"/>
                  </a:lnTo>
                  <a:lnTo>
                    <a:pt x="257873" y="109220"/>
                  </a:lnTo>
                  <a:lnTo>
                    <a:pt x="244754" y="120650"/>
                  </a:lnTo>
                  <a:lnTo>
                    <a:pt x="262405" y="120650"/>
                  </a:lnTo>
                  <a:lnTo>
                    <a:pt x="269290" y="114300"/>
                  </a:lnTo>
                  <a:lnTo>
                    <a:pt x="270179" y="113030"/>
                  </a:lnTo>
                  <a:lnTo>
                    <a:pt x="271068" y="110490"/>
                  </a:lnTo>
                  <a:lnTo>
                    <a:pt x="270179" y="107950"/>
                  </a:lnTo>
                  <a:lnTo>
                    <a:pt x="240385" y="19050"/>
                  </a:lnTo>
                  <a:lnTo>
                    <a:pt x="239496" y="16510"/>
                  </a:lnTo>
                  <a:lnTo>
                    <a:pt x="237705" y="15240"/>
                  </a:lnTo>
                  <a:lnTo>
                    <a:pt x="236016" y="15240"/>
                  </a:lnTo>
                  <a:lnTo>
                    <a:pt x="228102" y="13970"/>
                  </a:lnTo>
                  <a:lnTo>
                    <a:pt x="214376" y="11430"/>
                  </a:lnTo>
                  <a:lnTo>
                    <a:pt x="199830" y="10160"/>
                  </a:lnTo>
                  <a:close/>
                </a:path>
                <a:path w="271145" h="207010">
                  <a:moveTo>
                    <a:pt x="105957" y="26670"/>
                  </a:moveTo>
                  <a:lnTo>
                    <a:pt x="93840" y="26670"/>
                  </a:lnTo>
                  <a:lnTo>
                    <a:pt x="71894" y="76200"/>
                  </a:lnTo>
                  <a:lnTo>
                    <a:pt x="71894" y="77470"/>
                  </a:lnTo>
                  <a:lnTo>
                    <a:pt x="69303" y="85090"/>
                  </a:lnTo>
                  <a:lnTo>
                    <a:pt x="75463" y="91440"/>
                  </a:lnTo>
                  <a:lnTo>
                    <a:pt x="79832" y="97790"/>
                  </a:lnTo>
                  <a:lnTo>
                    <a:pt x="87693" y="99060"/>
                  </a:lnTo>
                  <a:lnTo>
                    <a:pt x="99098" y="97790"/>
                  </a:lnTo>
                  <a:lnTo>
                    <a:pt x="111332" y="95250"/>
                  </a:lnTo>
                  <a:lnTo>
                    <a:pt x="119770" y="90170"/>
                  </a:lnTo>
                  <a:lnTo>
                    <a:pt x="122088" y="87630"/>
                  </a:lnTo>
                  <a:lnTo>
                    <a:pt x="91249" y="87630"/>
                  </a:lnTo>
                  <a:lnTo>
                    <a:pt x="85991" y="86360"/>
                  </a:lnTo>
                  <a:lnTo>
                    <a:pt x="84201" y="83820"/>
                  </a:lnTo>
                  <a:lnTo>
                    <a:pt x="82423" y="82550"/>
                  </a:lnTo>
                  <a:lnTo>
                    <a:pt x="82423" y="81280"/>
                  </a:lnTo>
                  <a:lnTo>
                    <a:pt x="83312" y="80010"/>
                  </a:lnTo>
                  <a:lnTo>
                    <a:pt x="105957" y="26670"/>
                  </a:lnTo>
                  <a:close/>
                </a:path>
                <a:path w="271145" h="207010">
                  <a:moveTo>
                    <a:pt x="156688" y="49530"/>
                  </a:moveTo>
                  <a:lnTo>
                    <a:pt x="146608" y="49530"/>
                  </a:lnTo>
                  <a:lnTo>
                    <a:pt x="137348" y="52070"/>
                  </a:lnTo>
                  <a:lnTo>
                    <a:pt x="128981" y="58420"/>
                  </a:lnTo>
                  <a:lnTo>
                    <a:pt x="124612" y="62230"/>
                  </a:lnTo>
                  <a:lnTo>
                    <a:pt x="121932" y="66040"/>
                  </a:lnTo>
                  <a:lnTo>
                    <a:pt x="119341" y="71120"/>
                  </a:lnTo>
                  <a:lnTo>
                    <a:pt x="116009" y="77470"/>
                  </a:lnTo>
                  <a:lnTo>
                    <a:pt x="111961" y="81280"/>
                  </a:lnTo>
                  <a:lnTo>
                    <a:pt x="106120" y="85090"/>
                  </a:lnTo>
                  <a:lnTo>
                    <a:pt x="97409" y="86360"/>
                  </a:lnTo>
                  <a:lnTo>
                    <a:pt x="91249" y="87630"/>
                  </a:lnTo>
                  <a:lnTo>
                    <a:pt x="122088" y="87630"/>
                  </a:lnTo>
                  <a:lnTo>
                    <a:pt x="125565" y="83820"/>
                  </a:lnTo>
                  <a:lnTo>
                    <a:pt x="129870" y="76200"/>
                  </a:lnTo>
                  <a:lnTo>
                    <a:pt x="131572" y="72390"/>
                  </a:lnTo>
                  <a:lnTo>
                    <a:pt x="133350" y="68580"/>
                  </a:lnTo>
                  <a:lnTo>
                    <a:pt x="135940" y="66040"/>
                  </a:lnTo>
                  <a:lnTo>
                    <a:pt x="142073" y="62230"/>
                  </a:lnTo>
                  <a:lnTo>
                    <a:pt x="148682" y="60960"/>
                  </a:lnTo>
                  <a:lnTo>
                    <a:pt x="181627" y="60960"/>
                  </a:lnTo>
                  <a:lnTo>
                    <a:pt x="177364" y="57150"/>
                  </a:lnTo>
                  <a:lnTo>
                    <a:pt x="167513" y="50800"/>
                  </a:lnTo>
                  <a:lnTo>
                    <a:pt x="156688" y="4953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8" name="object 48"/>
          <p:cNvSpPr/>
          <p:nvPr/>
        </p:nvSpPr>
        <p:spPr>
          <a:xfrm>
            <a:off x="275361" y="4633058"/>
            <a:ext cx="1496434" cy="1496434"/>
          </a:xfrm>
          <a:custGeom>
            <a:avLst/>
            <a:gdLst/>
            <a:ahLst/>
            <a:cxnLst/>
            <a:rect l="l" t="t" r="r" b="b"/>
            <a:pathLst>
              <a:path w="1156335" h="1156334">
                <a:moveTo>
                  <a:pt x="1078179" y="0"/>
                </a:moveTo>
                <a:lnTo>
                  <a:pt x="77965" y="0"/>
                </a:lnTo>
                <a:lnTo>
                  <a:pt x="47614" y="6125"/>
                </a:lnTo>
                <a:lnTo>
                  <a:pt x="22833" y="22833"/>
                </a:lnTo>
                <a:lnTo>
                  <a:pt x="6125" y="47614"/>
                </a:lnTo>
                <a:lnTo>
                  <a:pt x="0" y="77965"/>
                </a:lnTo>
                <a:lnTo>
                  <a:pt x="0" y="1078179"/>
                </a:lnTo>
                <a:lnTo>
                  <a:pt x="6125" y="1108529"/>
                </a:lnTo>
                <a:lnTo>
                  <a:pt x="22833" y="1133311"/>
                </a:lnTo>
                <a:lnTo>
                  <a:pt x="47614" y="1150018"/>
                </a:lnTo>
                <a:lnTo>
                  <a:pt x="77965" y="1156144"/>
                </a:lnTo>
                <a:lnTo>
                  <a:pt x="1078179" y="1156144"/>
                </a:lnTo>
                <a:lnTo>
                  <a:pt x="1108534" y="1150018"/>
                </a:lnTo>
                <a:lnTo>
                  <a:pt x="1133316" y="1133311"/>
                </a:lnTo>
                <a:lnTo>
                  <a:pt x="1150020" y="1108529"/>
                </a:lnTo>
                <a:lnTo>
                  <a:pt x="1156144" y="1078179"/>
                </a:lnTo>
                <a:lnTo>
                  <a:pt x="1156144" y="77965"/>
                </a:lnTo>
                <a:lnTo>
                  <a:pt x="1150020" y="47614"/>
                </a:lnTo>
                <a:lnTo>
                  <a:pt x="1133316" y="22833"/>
                </a:lnTo>
                <a:lnTo>
                  <a:pt x="1108534" y="6125"/>
                </a:lnTo>
                <a:lnTo>
                  <a:pt x="1078179" y="0"/>
                </a:lnTo>
                <a:close/>
              </a:path>
            </a:pathLst>
          </a:custGeom>
          <a:solidFill>
            <a:srgbClr val="D8BD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 txBox="1"/>
          <p:nvPr/>
        </p:nvSpPr>
        <p:spPr>
          <a:xfrm>
            <a:off x="348187" y="4666707"/>
            <a:ext cx="1009949" cy="218241"/>
          </a:xfrm>
          <a:prstGeom prst="rect">
            <a:avLst/>
          </a:prstGeom>
        </p:spPr>
        <p:txBody>
          <a:bodyPr vert="horz" wrap="square" lIns="0" tIns="18899" rIns="0" bIns="0" rtlCol="0">
            <a:spAutoFit/>
          </a:bodyPr>
          <a:lstStyle/>
          <a:p>
            <a:pPr marL="16435">
              <a:spcBef>
                <a:spcPts val="148"/>
              </a:spcBef>
            </a:pPr>
            <a:r>
              <a:rPr sz="1294" b="1" dirty="0">
                <a:solidFill>
                  <a:srgbClr val="231F20"/>
                </a:solidFill>
                <a:latin typeface="Arial"/>
                <a:cs typeface="Arial"/>
              </a:rPr>
              <a:t>Trust</a:t>
            </a:r>
            <a:r>
              <a:rPr sz="1294" b="1" spc="9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94" b="1" spc="-13" dirty="0">
                <a:solidFill>
                  <a:srgbClr val="231F20"/>
                </a:solidFill>
                <a:latin typeface="Arial"/>
                <a:cs typeface="Arial"/>
              </a:rPr>
              <a:t>Funds</a:t>
            </a:r>
            <a:endParaRPr sz="1294">
              <a:latin typeface="Arial"/>
              <a:cs typeface="Arial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4909765" y="4631792"/>
            <a:ext cx="4834440" cy="1496434"/>
          </a:xfrm>
          <a:custGeom>
            <a:avLst/>
            <a:gdLst/>
            <a:ahLst/>
            <a:cxnLst/>
            <a:rect l="l" t="t" r="r" b="b"/>
            <a:pathLst>
              <a:path w="3735704" h="1156334">
                <a:moveTo>
                  <a:pt x="3611194" y="0"/>
                </a:moveTo>
                <a:lnTo>
                  <a:pt x="124447" y="0"/>
                </a:lnTo>
                <a:lnTo>
                  <a:pt x="76000" y="9777"/>
                </a:lnTo>
                <a:lnTo>
                  <a:pt x="36444" y="36444"/>
                </a:lnTo>
                <a:lnTo>
                  <a:pt x="9777" y="76000"/>
                </a:lnTo>
                <a:lnTo>
                  <a:pt x="0" y="124447"/>
                </a:lnTo>
                <a:lnTo>
                  <a:pt x="0" y="1031697"/>
                </a:lnTo>
                <a:lnTo>
                  <a:pt x="9777" y="1080138"/>
                </a:lnTo>
                <a:lnTo>
                  <a:pt x="36444" y="1119695"/>
                </a:lnTo>
                <a:lnTo>
                  <a:pt x="76000" y="1146365"/>
                </a:lnTo>
                <a:lnTo>
                  <a:pt x="124447" y="1156144"/>
                </a:lnTo>
                <a:lnTo>
                  <a:pt x="3611194" y="1156144"/>
                </a:lnTo>
                <a:lnTo>
                  <a:pt x="3659633" y="1146365"/>
                </a:lnTo>
                <a:lnTo>
                  <a:pt x="3699186" y="1119695"/>
                </a:lnTo>
                <a:lnTo>
                  <a:pt x="3725851" y="1080138"/>
                </a:lnTo>
                <a:lnTo>
                  <a:pt x="3735628" y="1031697"/>
                </a:lnTo>
                <a:lnTo>
                  <a:pt x="3735628" y="124447"/>
                </a:lnTo>
                <a:lnTo>
                  <a:pt x="3725851" y="76000"/>
                </a:lnTo>
                <a:lnTo>
                  <a:pt x="3699186" y="36444"/>
                </a:lnTo>
                <a:lnTo>
                  <a:pt x="3659633" y="9777"/>
                </a:lnTo>
                <a:lnTo>
                  <a:pt x="3611194" y="0"/>
                </a:lnTo>
                <a:close/>
              </a:path>
            </a:pathLst>
          </a:custGeom>
          <a:solidFill>
            <a:srgbClr val="EAE9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 txBox="1"/>
          <p:nvPr/>
        </p:nvSpPr>
        <p:spPr>
          <a:xfrm>
            <a:off x="5000207" y="4689333"/>
            <a:ext cx="4658584" cy="1274509"/>
          </a:xfrm>
          <a:prstGeom prst="rect">
            <a:avLst/>
          </a:prstGeom>
        </p:spPr>
        <p:txBody>
          <a:bodyPr vert="horz" wrap="square" lIns="0" tIns="15614" rIns="0" bIns="0" rtlCol="0">
            <a:spAutoFit/>
          </a:bodyPr>
          <a:lstStyle/>
          <a:p>
            <a:pPr marL="157777" indent="-141342">
              <a:lnSpc>
                <a:spcPts val="1391"/>
              </a:lnSpc>
              <a:spcBef>
                <a:spcPts val="123"/>
              </a:spcBef>
              <a:buChar char="•"/>
              <a:tabLst>
                <a:tab pos="157777" algn="l"/>
              </a:tabLst>
            </a:pPr>
            <a:r>
              <a:rPr sz="1165" spc="13" dirty="0">
                <a:solidFill>
                  <a:srgbClr val="231F20"/>
                </a:solidFill>
                <a:latin typeface="Arial"/>
                <a:cs typeface="Arial"/>
              </a:rPr>
              <a:t>Provides</a:t>
            </a:r>
            <a:r>
              <a:rPr sz="1165" spc="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13" dirty="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sz="1165" spc="7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13" dirty="0">
                <a:solidFill>
                  <a:srgbClr val="231F20"/>
                </a:solidFill>
                <a:latin typeface="Arial"/>
                <a:cs typeface="Arial"/>
              </a:rPr>
              <a:t>reliable</a:t>
            </a:r>
            <a:r>
              <a:rPr sz="1165" spc="7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13" dirty="0">
                <a:solidFill>
                  <a:srgbClr val="231F20"/>
                </a:solidFill>
                <a:latin typeface="Arial"/>
                <a:cs typeface="Arial"/>
              </a:rPr>
              <a:t>source</a:t>
            </a:r>
            <a:r>
              <a:rPr sz="1165" spc="5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71" dirty="0">
                <a:solidFill>
                  <a:srgbClr val="231F20"/>
                </a:solidFill>
                <a:latin typeface="Arial"/>
                <a:cs typeface="Arial"/>
              </a:rPr>
              <a:t>of</a:t>
            </a:r>
            <a:r>
              <a:rPr sz="1165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13" dirty="0">
                <a:solidFill>
                  <a:srgbClr val="231F20"/>
                </a:solidFill>
                <a:latin typeface="Arial"/>
                <a:cs typeface="Arial"/>
              </a:rPr>
              <a:t>funds</a:t>
            </a:r>
            <a:r>
              <a:rPr sz="1165" spc="5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65" dirty="0">
                <a:solidFill>
                  <a:srgbClr val="231F20"/>
                </a:solidFill>
                <a:latin typeface="Arial"/>
                <a:cs typeface="Arial"/>
              </a:rPr>
              <a:t>for</a:t>
            </a:r>
            <a:r>
              <a:rPr sz="1165" spc="7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65" dirty="0">
                <a:solidFill>
                  <a:srgbClr val="231F20"/>
                </a:solidFill>
                <a:latin typeface="Arial"/>
                <a:cs typeface="Arial"/>
              </a:rPr>
              <a:t>988</a:t>
            </a:r>
            <a:r>
              <a:rPr sz="1165" spc="7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-13" dirty="0">
                <a:solidFill>
                  <a:srgbClr val="231F20"/>
                </a:solidFill>
                <a:latin typeface="Arial"/>
                <a:cs typeface="Arial"/>
              </a:rPr>
              <a:t>hotlines</a:t>
            </a:r>
            <a:endParaRPr sz="1165">
              <a:latin typeface="Arial"/>
              <a:cs typeface="Arial"/>
            </a:endParaRPr>
          </a:p>
          <a:p>
            <a:pPr marL="157777" marR="437995" indent="-142163">
              <a:lnSpc>
                <a:spcPts val="1385"/>
              </a:lnSpc>
              <a:spcBef>
                <a:spcPts val="52"/>
              </a:spcBef>
              <a:buChar char="•"/>
              <a:tabLst>
                <a:tab pos="157777" algn="l"/>
              </a:tabLst>
            </a:pPr>
            <a:r>
              <a:rPr sz="1165" spc="13" dirty="0">
                <a:solidFill>
                  <a:srgbClr val="231F20"/>
                </a:solidFill>
                <a:latin typeface="Arial"/>
                <a:cs typeface="Arial"/>
              </a:rPr>
              <a:t>Funds</a:t>
            </a:r>
            <a:r>
              <a:rPr sz="1165" spc="7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13" dirty="0">
                <a:solidFill>
                  <a:srgbClr val="231F20"/>
                </a:solidFill>
                <a:latin typeface="Arial"/>
                <a:cs typeface="Arial"/>
              </a:rPr>
              <a:t>within</a:t>
            </a:r>
            <a:r>
              <a:rPr sz="1165" spc="10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13" dirty="0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sz="1165" spc="9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13" dirty="0">
                <a:solidFill>
                  <a:srgbClr val="231F20"/>
                </a:solidFill>
                <a:latin typeface="Arial"/>
                <a:cs typeface="Arial"/>
              </a:rPr>
              <a:t>trust</a:t>
            </a:r>
            <a:r>
              <a:rPr sz="1165" spc="9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65" dirty="0">
                <a:solidFill>
                  <a:srgbClr val="231F20"/>
                </a:solidFill>
                <a:latin typeface="Arial"/>
                <a:cs typeface="Arial"/>
              </a:rPr>
              <a:t>grow</a:t>
            </a:r>
            <a:r>
              <a:rPr sz="1165" spc="9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13" dirty="0">
                <a:solidFill>
                  <a:srgbClr val="231F20"/>
                </a:solidFill>
                <a:latin typeface="Arial"/>
                <a:cs typeface="Arial"/>
              </a:rPr>
              <a:t>over</a:t>
            </a:r>
            <a:r>
              <a:rPr sz="1165" spc="10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13" dirty="0">
                <a:solidFill>
                  <a:srgbClr val="231F20"/>
                </a:solidFill>
                <a:latin typeface="Arial"/>
                <a:cs typeface="Arial"/>
              </a:rPr>
              <a:t>time</a:t>
            </a:r>
            <a:r>
              <a:rPr sz="1165" spc="9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58" dirty="0">
                <a:solidFill>
                  <a:srgbClr val="231F20"/>
                </a:solidFill>
                <a:latin typeface="Arial"/>
                <a:cs typeface="Arial"/>
              </a:rPr>
              <a:t>through</a:t>
            </a:r>
            <a:r>
              <a:rPr sz="1165" spc="9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-13" dirty="0">
                <a:solidFill>
                  <a:srgbClr val="231F20"/>
                </a:solidFill>
                <a:latin typeface="Arial"/>
                <a:cs typeface="Arial"/>
              </a:rPr>
              <a:t>investment </a:t>
            </a:r>
            <a:r>
              <a:rPr sz="1165" spc="39" dirty="0">
                <a:solidFill>
                  <a:srgbClr val="231F20"/>
                </a:solidFill>
                <a:latin typeface="Arial"/>
                <a:cs typeface="Arial"/>
              </a:rPr>
              <a:t>strategies</a:t>
            </a:r>
            <a:r>
              <a:rPr sz="1165" spc="-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39" dirty="0">
                <a:solidFill>
                  <a:srgbClr val="231F20"/>
                </a:solidFill>
                <a:latin typeface="Arial"/>
                <a:cs typeface="Arial"/>
              </a:rPr>
              <a:t>and</a:t>
            </a:r>
            <a:r>
              <a:rPr sz="1165" spc="2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39" dirty="0">
                <a:solidFill>
                  <a:srgbClr val="231F20"/>
                </a:solidFill>
                <a:latin typeface="Arial"/>
                <a:cs typeface="Arial"/>
              </a:rPr>
              <a:t>replenishment</a:t>
            </a:r>
            <a:r>
              <a:rPr sz="1165" spc="-13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71" dirty="0">
                <a:solidFill>
                  <a:srgbClr val="231F20"/>
                </a:solidFill>
                <a:latin typeface="Arial"/>
                <a:cs typeface="Arial"/>
              </a:rPr>
              <a:t>from</a:t>
            </a:r>
            <a:r>
              <a:rPr sz="1165" spc="19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71" dirty="0">
                <a:solidFill>
                  <a:srgbClr val="231F20"/>
                </a:solidFill>
                <a:latin typeface="Arial"/>
                <a:cs typeface="Arial"/>
              </a:rPr>
              <a:t>fund</a:t>
            </a:r>
            <a:r>
              <a:rPr sz="1165" spc="2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-13" dirty="0">
                <a:solidFill>
                  <a:srgbClr val="231F20"/>
                </a:solidFill>
                <a:latin typeface="Arial"/>
                <a:cs typeface="Arial"/>
              </a:rPr>
              <a:t>sources</a:t>
            </a:r>
            <a:endParaRPr sz="1165">
              <a:latin typeface="Arial"/>
              <a:cs typeface="Arial"/>
            </a:endParaRPr>
          </a:p>
          <a:p>
            <a:pPr marL="157777" marR="471687" indent="-142163">
              <a:lnSpc>
                <a:spcPts val="1385"/>
              </a:lnSpc>
              <a:buChar char="•"/>
              <a:tabLst>
                <a:tab pos="157777" algn="l"/>
              </a:tabLst>
            </a:pPr>
            <a:r>
              <a:rPr sz="1165" dirty="0">
                <a:solidFill>
                  <a:srgbClr val="231F20"/>
                </a:solidFill>
                <a:latin typeface="Arial"/>
                <a:cs typeface="Arial"/>
              </a:rPr>
              <a:t>Ensures</a:t>
            </a:r>
            <a:r>
              <a:rPr sz="1165" spc="16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dirty="0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sz="1165" spc="18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dirty="0">
                <a:solidFill>
                  <a:srgbClr val="231F20"/>
                </a:solidFill>
                <a:latin typeface="Arial"/>
                <a:cs typeface="Arial"/>
              </a:rPr>
              <a:t>continuity</a:t>
            </a:r>
            <a:r>
              <a:rPr sz="1165" spc="20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dirty="0">
                <a:solidFill>
                  <a:srgbClr val="231F20"/>
                </a:solidFill>
                <a:latin typeface="Arial"/>
                <a:cs typeface="Arial"/>
              </a:rPr>
              <a:t>and</a:t>
            </a:r>
            <a:r>
              <a:rPr sz="1165" spc="21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dirty="0">
                <a:solidFill>
                  <a:srgbClr val="231F20"/>
                </a:solidFill>
                <a:latin typeface="Arial"/>
                <a:cs typeface="Arial"/>
              </a:rPr>
              <a:t>effectiveness</a:t>
            </a:r>
            <a:r>
              <a:rPr sz="1165" spc="20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71" dirty="0">
                <a:solidFill>
                  <a:srgbClr val="231F20"/>
                </a:solidFill>
                <a:latin typeface="Arial"/>
                <a:cs typeface="Arial"/>
              </a:rPr>
              <a:t>of</a:t>
            </a:r>
            <a:r>
              <a:rPr sz="1165" spc="1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dirty="0">
                <a:solidFill>
                  <a:srgbClr val="231F20"/>
                </a:solidFill>
                <a:latin typeface="Arial"/>
                <a:cs typeface="Arial"/>
              </a:rPr>
              <a:t>crisis</a:t>
            </a:r>
            <a:r>
              <a:rPr sz="1165" spc="1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-13" dirty="0">
                <a:solidFill>
                  <a:srgbClr val="231F20"/>
                </a:solidFill>
                <a:latin typeface="Arial"/>
                <a:cs typeface="Arial"/>
              </a:rPr>
              <a:t>support </a:t>
            </a:r>
            <a:r>
              <a:rPr sz="1165" dirty="0">
                <a:solidFill>
                  <a:srgbClr val="231F20"/>
                </a:solidFill>
                <a:latin typeface="Arial"/>
                <a:cs typeface="Arial"/>
              </a:rPr>
              <a:t>services</a:t>
            </a:r>
            <a:r>
              <a:rPr sz="1165" spc="1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dirty="0">
                <a:solidFill>
                  <a:srgbClr val="231F20"/>
                </a:solidFill>
                <a:latin typeface="Arial"/>
                <a:cs typeface="Arial"/>
              </a:rPr>
              <a:t>over</a:t>
            </a:r>
            <a:r>
              <a:rPr sz="1165" spc="18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39" dirty="0">
                <a:solidFill>
                  <a:srgbClr val="231F20"/>
                </a:solidFill>
                <a:latin typeface="Arial"/>
                <a:cs typeface="Arial"/>
              </a:rPr>
              <a:t>time</a:t>
            </a:r>
            <a:endParaRPr sz="1165">
              <a:latin typeface="Arial"/>
              <a:cs typeface="Arial"/>
            </a:endParaRPr>
          </a:p>
          <a:p>
            <a:pPr marL="157777" marR="6574" indent="-142163">
              <a:lnSpc>
                <a:spcPts val="1385"/>
              </a:lnSpc>
              <a:buChar char="•"/>
              <a:tabLst>
                <a:tab pos="157777" algn="l"/>
              </a:tabLst>
            </a:pPr>
            <a:r>
              <a:rPr sz="1165" spc="26" dirty="0">
                <a:solidFill>
                  <a:srgbClr val="231F20"/>
                </a:solidFill>
                <a:latin typeface="Arial"/>
                <a:cs typeface="Arial"/>
              </a:rPr>
              <a:t>Some</a:t>
            </a:r>
            <a:r>
              <a:rPr sz="1165" spc="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26" dirty="0">
                <a:solidFill>
                  <a:srgbClr val="231F20"/>
                </a:solidFill>
                <a:latin typeface="Arial"/>
                <a:cs typeface="Arial"/>
              </a:rPr>
              <a:t>states</a:t>
            </a:r>
            <a:r>
              <a:rPr sz="1165" spc="32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26" dirty="0">
                <a:solidFill>
                  <a:srgbClr val="231F20"/>
                </a:solidFill>
                <a:latin typeface="Arial"/>
                <a:cs typeface="Arial"/>
              </a:rPr>
              <a:t>use</a:t>
            </a:r>
            <a:r>
              <a:rPr sz="1165" spc="52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26" dirty="0">
                <a:solidFill>
                  <a:srgbClr val="231F20"/>
                </a:solidFill>
                <a:latin typeface="Arial"/>
                <a:cs typeface="Arial"/>
              </a:rPr>
              <a:t>their</a:t>
            </a:r>
            <a:r>
              <a:rPr sz="1165" spc="52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26" dirty="0">
                <a:solidFill>
                  <a:srgbClr val="231F20"/>
                </a:solidFill>
                <a:latin typeface="Arial"/>
                <a:cs typeface="Arial"/>
              </a:rPr>
              <a:t>Trust</a:t>
            </a:r>
            <a:r>
              <a:rPr sz="1165" spc="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26" dirty="0">
                <a:solidFill>
                  <a:srgbClr val="231F20"/>
                </a:solidFill>
                <a:latin typeface="Arial"/>
                <a:cs typeface="Arial"/>
              </a:rPr>
              <a:t>Fund</a:t>
            </a:r>
            <a:r>
              <a:rPr sz="1165" spc="52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78" dirty="0">
                <a:solidFill>
                  <a:srgbClr val="231F20"/>
                </a:solidFill>
                <a:latin typeface="Arial"/>
                <a:cs typeface="Arial"/>
              </a:rPr>
              <a:t>to</a:t>
            </a:r>
            <a:r>
              <a:rPr sz="1165" spc="5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26" dirty="0">
                <a:solidFill>
                  <a:srgbClr val="231F20"/>
                </a:solidFill>
                <a:latin typeface="Arial"/>
                <a:cs typeface="Arial"/>
              </a:rPr>
              <a:t>provide</a:t>
            </a:r>
            <a:r>
              <a:rPr sz="1165" spc="5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26" dirty="0">
                <a:solidFill>
                  <a:srgbClr val="231F20"/>
                </a:solidFill>
                <a:latin typeface="Arial"/>
                <a:cs typeface="Arial"/>
              </a:rPr>
              <a:t>reimbursements</a:t>
            </a:r>
            <a:r>
              <a:rPr sz="1165" spc="13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32" dirty="0">
                <a:solidFill>
                  <a:srgbClr val="231F20"/>
                </a:solidFill>
                <a:latin typeface="Arial"/>
                <a:cs typeface="Arial"/>
              </a:rPr>
              <a:t>for </a:t>
            </a:r>
            <a:r>
              <a:rPr sz="1165" spc="26" dirty="0">
                <a:solidFill>
                  <a:srgbClr val="231F20"/>
                </a:solidFill>
                <a:latin typeface="Arial"/>
                <a:cs typeface="Arial"/>
              </a:rPr>
              <a:t>costs</a:t>
            </a:r>
            <a:r>
              <a:rPr sz="1165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26" dirty="0">
                <a:solidFill>
                  <a:srgbClr val="231F20"/>
                </a:solidFill>
                <a:latin typeface="Arial"/>
                <a:cs typeface="Arial"/>
              </a:rPr>
              <a:t>associated</a:t>
            </a:r>
            <a:r>
              <a:rPr sz="1165" spc="52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65" dirty="0">
                <a:solidFill>
                  <a:srgbClr val="231F20"/>
                </a:solidFill>
                <a:latin typeface="Arial"/>
                <a:cs typeface="Arial"/>
              </a:rPr>
              <a:t>with</a:t>
            </a:r>
            <a:r>
              <a:rPr sz="1165" spc="9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26" dirty="0">
                <a:solidFill>
                  <a:srgbClr val="231F20"/>
                </a:solidFill>
                <a:latin typeface="Arial"/>
                <a:cs typeface="Arial"/>
              </a:rPr>
              <a:t>designating</a:t>
            </a:r>
            <a:r>
              <a:rPr sz="1165" spc="9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26" dirty="0">
                <a:solidFill>
                  <a:srgbClr val="231F20"/>
                </a:solidFill>
                <a:latin typeface="Arial"/>
                <a:cs typeface="Arial"/>
              </a:rPr>
              <a:t>and</a:t>
            </a:r>
            <a:r>
              <a:rPr sz="1165" spc="9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26" dirty="0">
                <a:solidFill>
                  <a:srgbClr val="231F20"/>
                </a:solidFill>
                <a:latin typeface="Arial"/>
                <a:cs typeface="Arial"/>
              </a:rPr>
              <a:t>maintaining</a:t>
            </a:r>
            <a:r>
              <a:rPr sz="1165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71" dirty="0">
                <a:solidFill>
                  <a:srgbClr val="231F20"/>
                </a:solidFill>
                <a:latin typeface="Arial"/>
                <a:cs typeface="Arial"/>
              </a:rPr>
              <a:t>988</a:t>
            </a:r>
            <a:r>
              <a:rPr sz="1165" spc="9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-13" dirty="0">
                <a:solidFill>
                  <a:srgbClr val="231F20"/>
                </a:solidFill>
                <a:latin typeface="Arial"/>
                <a:cs typeface="Arial"/>
              </a:rPr>
              <a:t>Lifeline</a:t>
            </a:r>
            <a:endParaRPr sz="1165">
              <a:latin typeface="Arial"/>
              <a:cs typeface="Arial"/>
            </a:endParaRPr>
          </a:p>
        </p:txBody>
      </p:sp>
      <p:sp>
        <p:nvSpPr>
          <p:cNvPr id="52" name="object 52"/>
          <p:cNvSpPr/>
          <p:nvPr/>
        </p:nvSpPr>
        <p:spPr>
          <a:xfrm>
            <a:off x="1836928" y="4631792"/>
            <a:ext cx="2995332" cy="1496434"/>
          </a:xfrm>
          <a:custGeom>
            <a:avLst/>
            <a:gdLst/>
            <a:ahLst/>
            <a:cxnLst/>
            <a:rect l="l" t="t" r="r" b="b"/>
            <a:pathLst>
              <a:path w="2314575" h="1156334">
                <a:moveTo>
                  <a:pt x="2198281" y="0"/>
                </a:moveTo>
                <a:lnTo>
                  <a:pt x="115925" y="0"/>
                </a:lnTo>
                <a:lnTo>
                  <a:pt x="70798" y="9110"/>
                </a:lnTo>
                <a:lnTo>
                  <a:pt x="33950" y="33956"/>
                </a:lnTo>
                <a:lnTo>
                  <a:pt x="9108" y="70808"/>
                </a:lnTo>
                <a:lnTo>
                  <a:pt x="0" y="115938"/>
                </a:lnTo>
                <a:lnTo>
                  <a:pt x="0" y="1040231"/>
                </a:lnTo>
                <a:lnTo>
                  <a:pt x="9108" y="1085351"/>
                </a:lnTo>
                <a:lnTo>
                  <a:pt x="33950" y="1122195"/>
                </a:lnTo>
                <a:lnTo>
                  <a:pt x="70798" y="1147036"/>
                </a:lnTo>
                <a:lnTo>
                  <a:pt x="115925" y="1156144"/>
                </a:lnTo>
                <a:lnTo>
                  <a:pt x="2198281" y="1156144"/>
                </a:lnTo>
                <a:lnTo>
                  <a:pt x="2243415" y="1147036"/>
                </a:lnTo>
                <a:lnTo>
                  <a:pt x="2280267" y="1122195"/>
                </a:lnTo>
                <a:lnTo>
                  <a:pt x="2305110" y="1085351"/>
                </a:lnTo>
                <a:lnTo>
                  <a:pt x="2314219" y="1040231"/>
                </a:lnTo>
                <a:lnTo>
                  <a:pt x="2314219" y="115938"/>
                </a:lnTo>
                <a:lnTo>
                  <a:pt x="2305110" y="70808"/>
                </a:lnTo>
                <a:lnTo>
                  <a:pt x="2280267" y="33956"/>
                </a:lnTo>
                <a:lnTo>
                  <a:pt x="2243415" y="9110"/>
                </a:lnTo>
                <a:lnTo>
                  <a:pt x="2198281" y="0"/>
                </a:lnTo>
                <a:close/>
              </a:path>
            </a:pathLst>
          </a:custGeom>
          <a:solidFill>
            <a:srgbClr val="EAE9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 txBox="1"/>
          <p:nvPr/>
        </p:nvSpPr>
        <p:spPr>
          <a:xfrm>
            <a:off x="1924099" y="4685986"/>
            <a:ext cx="2772634" cy="1260659"/>
          </a:xfrm>
          <a:prstGeom prst="rect">
            <a:avLst/>
          </a:prstGeom>
        </p:spPr>
        <p:txBody>
          <a:bodyPr vert="horz" wrap="square" lIns="0" tIns="15614" rIns="0" bIns="0" rtlCol="0">
            <a:spAutoFit/>
          </a:bodyPr>
          <a:lstStyle/>
          <a:p>
            <a:pPr marL="252278" marR="6574" indent="-236665">
              <a:spcBef>
                <a:spcPts val="123"/>
              </a:spcBef>
              <a:buSzPct val="144444"/>
              <a:buChar char="•"/>
              <a:tabLst>
                <a:tab pos="252278" algn="l"/>
              </a:tabLst>
            </a:pPr>
            <a:r>
              <a:rPr sz="1165" spc="13" dirty="0">
                <a:solidFill>
                  <a:srgbClr val="231F20"/>
                </a:solidFill>
                <a:latin typeface="Arial"/>
                <a:cs typeface="Arial"/>
              </a:rPr>
              <a:t>Establishes</a:t>
            </a:r>
            <a:r>
              <a:rPr sz="11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13" dirty="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sz="1165" spc="32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71" dirty="0">
                <a:solidFill>
                  <a:srgbClr val="231F20"/>
                </a:solidFill>
                <a:latin typeface="Arial"/>
                <a:cs typeface="Arial"/>
              </a:rPr>
              <a:t>988</a:t>
            </a:r>
            <a:r>
              <a:rPr sz="1165" spc="32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13" dirty="0">
                <a:solidFill>
                  <a:srgbClr val="231F20"/>
                </a:solidFill>
                <a:latin typeface="Arial"/>
                <a:cs typeface="Arial"/>
              </a:rPr>
              <a:t>trust</a:t>
            </a:r>
            <a:r>
              <a:rPr sz="1165" spc="2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71" dirty="0">
                <a:solidFill>
                  <a:srgbClr val="231F20"/>
                </a:solidFill>
                <a:latin typeface="Arial"/>
                <a:cs typeface="Arial"/>
              </a:rPr>
              <a:t>fund</a:t>
            </a:r>
            <a:r>
              <a:rPr sz="1165" spc="2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-13" dirty="0">
                <a:solidFill>
                  <a:srgbClr val="231F20"/>
                </a:solidFill>
                <a:latin typeface="Arial"/>
                <a:cs typeface="Arial"/>
              </a:rPr>
              <a:t>where </a:t>
            </a:r>
            <a:r>
              <a:rPr sz="1165" spc="58" dirty="0">
                <a:solidFill>
                  <a:srgbClr val="231F20"/>
                </a:solidFill>
                <a:latin typeface="Arial"/>
                <a:cs typeface="Arial"/>
              </a:rPr>
              <a:t>contributions</a:t>
            </a:r>
            <a:r>
              <a:rPr sz="1165" spc="7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13" dirty="0">
                <a:solidFill>
                  <a:srgbClr val="231F20"/>
                </a:solidFill>
                <a:latin typeface="Arial"/>
                <a:cs typeface="Arial"/>
              </a:rPr>
              <a:t>are</a:t>
            </a:r>
            <a:r>
              <a:rPr sz="1165" spc="10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13" dirty="0">
                <a:solidFill>
                  <a:srgbClr val="231F20"/>
                </a:solidFill>
                <a:latin typeface="Arial"/>
                <a:cs typeface="Arial"/>
              </a:rPr>
              <a:t>derived</a:t>
            </a:r>
            <a:r>
              <a:rPr sz="1165" spc="8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45" dirty="0">
                <a:solidFill>
                  <a:srgbClr val="231F20"/>
                </a:solidFill>
                <a:latin typeface="Arial"/>
                <a:cs typeface="Arial"/>
              </a:rPr>
              <a:t>from </a:t>
            </a:r>
            <a:r>
              <a:rPr sz="1165" dirty="0">
                <a:solidFill>
                  <a:srgbClr val="231F20"/>
                </a:solidFill>
                <a:latin typeface="Arial"/>
                <a:cs typeface="Arial"/>
              </a:rPr>
              <a:t>various</a:t>
            </a:r>
            <a:r>
              <a:rPr sz="1165" spc="18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dirty="0">
                <a:solidFill>
                  <a:srgbClr val="231F20"/>
                </a:solidFill>
                <a:latin typeface="Arial"/>
                <a:cs typeface="Arial"/>
              </a:rPr>
              <a:t>sources</a:t>
            </a:r>
            <a:r>
              <a:rPr sz="1165" spc="16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dirty="0">
                <a:solidFill>
                  <a:srgbClr val="231F20"/>
                </a:solidFill>
                <a:latin typeface="Arial"/>
                <a:cs typeface="Arial"/>
              </a:rPr>
              <a:t>(i.e.,</a:t>
            </a:r>
            <a:r>
              <a:rPr sz="1165" spc="2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dirty="0">
                <a:solidFill>
                  <a:srgbClr val="231F20"/>
                </a:solidFill>
                <a:latin typeface="Arial"/>
                <a:cs typeface="Arial"/>
              </a:rPr>
              <a:t>grants,</a:t>
            </a:r>
            <a:r>
              <a:rPr sz="1165" spc="18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-13" dirty="0">
                <a:solidFill>
                  <a:srgbClr val="231F20"/>
                </a:solidFill>
                <a:latin typeface="Arial"/>
                <a:cs typeface="Arial"/>
              </a:rPr>
              <a:t>private </a:t>
            </a:r>
            <a:r>
              <a:rPr sz="1165" spc="26" dirty="0">
                <a:solidFill>
                  <a:srgbClr val="231F20"/>
                </a:solidFill>
                <a:latin typeface="Arial"/>
                <a:cs typeface="Arial"/>
              </a:rPr>
              <a:t>donations,</a:t>
            </a:r>
            <a:r>
              <a:rPr sz="1165" spc="123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26" dirty="0">
                <a:solidFill>
                  <a:srgbClr val="231F20"/>
                </a:solidFill>
                <a:latin typeface="Arial"/>
                <a:cs typeface="Arial"/>
              </a:rPr>
              <a:t>state</a:t>
            </a:r>
            <a:r>
              <a:rPr sz="1165" spc="10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-13" dirty="0">
                <a:solidFill>
                  <a:srgbClr val="231F20"/>
                </a:solidFill>
                <a:latin typeface="Arial"/>
                <a:cs typeface="Arial"/>
              </a:rPr>
              <a:t>appropriations)</a:t>
            </a:r>
            <a:endParaRPr sz="1165">
              <a:latin typeface="Arial"/>
              <a:cs typeface="Arial"/>
            </a:endParaRPr>
          </a:p>
          <a:p>
            <a:pPr marL="252278" marR="211191" indent="-236665" algn="just">
              <a:lnSpc>
                <a:spcPts val="1385"/>
              </a:lnSpc>
              <a:spcBef>
                <a:spcPts val="6"/>
              </a:spcBef>
              <a:buSzPct val="144444"/>
              <a:buChar char="•"/>
              <a:tabLst>
                <a:tab pos="252278" algn="l"/>
              </a:tabLst>
            </a:pPr>
            <a:r>
              <a:rPr sz="1165" dirty="0">
                <a:solidFill>
                  <a:srgbClr val="231F20"/>
                </a:solidFill>
                <a:latin typeface="Arial"/>
                <a:cs typeface="Arial"/>
              </a:rPr>
              <a:t>Fund</a:t>
            </a:r>
            <a:r>
              <a:rPr sz="1165" spc="7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dirty="0">
                <a:solidFill>
                  <a:srgbClr val="231F20"/>
                </a:solidFill>
                <a:latin typeface="Arial"/>
                <a:cs typeface="Arial"/>
              </a:rPr>
              <a:t>enables</a:t>
            </a:r>
            <a:r>
              <a:rPr sz="1165" spc="1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58" dirty="0">
                <a:solidFill>
                  <a:srgbClr val="231F20"/>
                </a:solidFill>
                <a:latin typeface="Arial"/>
                <a:cs typeface="Arial"/>
              </a:rPr>
              <a:t>contributions</a:t>
            </a:r>
            <a:r>
              <a:rPr sz="1165" spc="9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45" dirty="0">
                <a:solidFill>
                  <a:srgbClr val="231F20"/>
                </a:solidFill>
                <a:latin typeface="Arial"/>
                <a:cs typeface="Arial"/>
              </a:rPr>
              <a:t>from </a:t>
            </a:r>
            <a:r>
              <a:rPr sz="1165" spc="13" dirty="0">
                <a:solidFill>
                  <a:srgbClr val="231F20"/>
                </a:solidFill>
                <a:latin typeface="Arial"/>
                <a:cs typeface="Arial"/>
              </a:rPr>
              <a:t>and</a:t>
            </a:r>
            <a:r>
              <a:rPr sz="1165" spc="8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58" dirty="0">
                <a:solidFill>
                  <a:srgbClr val="231F20"/>
                </a:solidFill>
                <a:latin typeface="Arial"/>
                <a:cs typeface="Arial"/>
              </a:rPr>
              <a:t>dedicated</a:t>
            </a:r>
            <a:r>
              <a:rPr sz="1165" spc="7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13" dirty="0">
                <a:solidFill>
                  <a:srgbClr val="231F20"/>
                </a:solidFill>
                <a:latin typeface="Arial"/>
                <a:cs typeface="Arial"/>
              </a:rPr>
              <a:t>revenue</a:t>
            </a:r>
            <a:r>
              <a:rPr sz="1165" spc="7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-13" dirty="0">
                <a:solidFill>
                  <a:srgbClr val="231F20"/>
                </a:solidFill>
                <a:latin typeface="Arial"/>
                <a:cs typeface="Arial"/>
              </a:rPr>
              <a:t>streams, </a:t>
            </a:r>
            <a:r>
              <a:rPr sz="1165" spc="26" dirty="0">
                <a:solidFill>
                  <a:srgbClr val="231F20"/>
                </a:solidFill>
                <a:latin typeface="Arial"/>
                <a:cs typeface="Arial"/>
              </a:rPr>
              <a:t>such</a:t>
            </a:r>
            <a:r>
              <a:rPr sz="1165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13" dirty="0">
                <a:solidFill>
                  <a:srgbClr val="231F20"/>
                </a:solidFill>
                <a:latin typeface="Arial"/>
                <a:cs typeface="Arial"/>
              </a:rPr>
              <a:t>as</a:t>
            </a:r>
            <a:r>
              <a:rPr sz="1165" spc="7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26" dirty="0">
                <a:solidFill>
                  <a:srgbClr val="231F20"/>
                </a:solidFill>
                <a:latin typeface="Arial"/>
                <a:cs typeface="Arial"/>
              </a:rPr>
              <a:t>telecom</a:t>
            </a:r>
            <a:r>
              <a:rPr sz="1165" spc="7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spc="-26" dirty="0">
                <a:solidFill>
                  <a:srgbClr val="231F20"/>
                </a:solidFill>
                <a:latin typeface="Arial"/>
                <a:cs typeface="Arial"/>
              </a:rPr>
              <a:t>fees</a:t>
            </a:r>
            <a:endParaRPr sz="1165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7895" y="1263130"/>
            <a:ext cx="4318374" cy="486485"/>
          </a:xfrm>
          <a:prstGeom prst="rect">
            <a:avLst/>
          </a:prstGeom>
        </p:spPr>
        <p:txBody>
          <a:bodyPr vert="horz" wrap="square" lIns="0" tIns="15614" rIns="0" bIns="0" rtlCol="0">
            <a:spAutoFit/>
          </a:bodyPr>
          <a:lstStyle/>
          <a:p>
            <a:pPr marL="16435">
              <a:spcBef>
                <a:spcPts val="123"/>
              </a:spcBef>
            </a:pPr>
            <a:r>
              <a:rPr spc="71" dirty="0"/>
              <a:t>Surcharge</a:t>
            </a:r>
            <a:r>
              <a:rPr spc="-181" dirty="0"/>
              <a:t> </a:t>
            </a:r>
            <a:r>
              <a:rPr spc="116" dirty="0"/>
              <a:t>to</a:t>
            </a:r>
            <a:r>
              <a:rPr spc="-181" dirty="0"/>
              <a:t> </a:t>
            </a:r>
            <a:r>
              <a:rPr dirty="0"/>
              <a:t>Fund</a:t>
            </a:r>
            <a:r>
              <a:rPr spc="-181" dirty="0"/>
              <a:t> </a:t>
            </a:r>
            <a:r>
              <a:rPr spc="291" dirty="0"/>
              <a:t>988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678620" y="6426388"/>
            <a:ext cx="83819" cy="117835"/>
          </a:xfrm>
          <a:prstGeom prst="rect">
            <a:avLst/>
          </a:prstGeom>
        </p:spPr>
        <p:txBody>
          <a:bodyPr vert="horz" wrap="square" lIns="0" tIns="18079" rIns="0" bIns="0" rtlCol="0">
            <a:spAutoFit/>
          </a:bodyPr>
          <a:lstStyle/>
          <a:p>
            <a:pPr marL="16435">
              <a:spcBef>
                <a:spcPts val="142"/>
              </a:spcBef>
            </a:pPr>
            <a:r>
              <a:rPr sz="647" spc="-65" dirty="0">
                <a:solidFill>
                  <a:srgbClr val="231F20"/>
                </a:solidFill>
                <a:latin typeface="Arial"/>
                <a:cs typeface="Arial"/>
              </a:rPr>
              <a:t>5</a:t>
            </a:r>
            <a:endParaRPr sz="647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94626" y="1693599"/>
            <a:ext cx="9357435" cy="473712"/>
          </a:xfrm>
          <a:prstGeom prst="rect">
            <a:avLst/>
          </a:prstGeom>
        </p:spPr>
        <p:txBody>
          <a:bodyPr vert="horz" wrap="square" lIns="0" tIns="15614" rIns="0" bIns="0" rtlCol="0">
            <a:spAutoFit/>
          </a:bodyPr>
          <a:lstStyle/>
          <a:p>
            <a:pPr marL="16435" marR="6574">
              <a:spcBef>
                <a:spcPts val="123"/>
              </a:spcBef>
            </a:pPr>
            <a:r>
              <a:rPr sz="1488" spc="26" dirty="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sz="1488" spc="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26" dirty="0">
                <a:solidFill>
                  <a:srgbClr val="231F20"/>
                </a:solidFill>
                <a:latin typeface="Arial"/>
                <a:cs typeface="Arial"/>
              </a:rPr>
              <a:t>surcharge</a:t>
            </a:r>
            <a:r>
              <a:rPr sz="1488" spc="52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26" dirty="0">
                <a:solidFill>
                  <a:srgbClr val="231F20"/>
                </a:solidFill>
                <a:latin typeface="Arial"/>
                <a:cs typeface="Arial"/>
              </a:rPr>
              <a:t>fee</a:t>
            </a:r>
            <a:r>
              <a:rPr sz="1488" spc="7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26" dirty="0">
                <a:solidFill>
                  <a:srgbClr val="231F20"/>
                </a:solidFill>
                <a:latin typeface="Arial"/>
                <a:cs typeface="Arial"/>
              </a:rPr>
              <a:t>passed</a:t>
            </a:r>
            <a:r>
              <a:rPr sz="1488" spc="52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78" dirty="0">
                <a:solidFill>
                  <a:srgbClr val="231F20"/>
                </a:solidFill>
                <a:latin typeface="Arial"/>
                <a:cs typeface="Arial"/>
              </a:rPr>
              <a:t>by</a:t>
            </a:r>
            <a:r>
              <a:rPr sz="1488" spc="52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71" dirty="0">
                <a:solidFill>
                  <a:srgbClr val="231F20"/>
                </a:solidFill>
                <a:latin typeface="Arial"/>
                <a:cs typeface="Arial"/>
              </a:rPr>
              <a:t>Commonwealth</a:t>
            </a:r>
            <a:r>
              <a:rPr sz="1488" spc="10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26" dirty="0">
                <a:solidFill>
                  <a:srgbClr val="231F20"/>
                </a:solidFill>
                <a:latin typeface="Arial"/>
                <a:cs typeface="Arial"/>
              </a:rPr>
              <a:t>legislation</a:t>
            </a:r>
            <a:r>
              <a:rPr sz="1488" spc="5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84" dirty="0">
                <a:solidFill>
                  <a:srgbClr val="231F20"/>
                </a:solidFill>
                <a:latin typeface="Arial"/>
                <a:cs typeface="Arial"/>
              </a:rPr>
              <a:t>would</a:t>
            </a:r>
            <a:r>
              <a:rPr sz="1488" spc="52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26" dirty="0">
                <a:solidFill>
                  <a:srgbClr val="231F20"/>
                </a:solidFill>
                <a:latin typeface="Arial"/>
                <a:cs typeface="Arial"/>
              </a:rPr>
              <a:t>allow</a:t>
            </a:r>
            <a:r>
              <a:rPr sz="1488" spc="7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26" dirty="0">
                <a:solidFill>
                  <a:srgbClr val="231F20"/>
                </a:solidFill>
                <a:latin typeface="Arial"/>
                <a:cs typeface="Arial"/>
              </a:rPr>
              <a:t>Massachusetts</a:t>
            </a:r>
            <a:r>
              <a:rPr sz="1488" spc="5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97" dirty="0">
                <a:solidFill>
                  <a:srgbClr val="231F20"/>
                </a:solidFill>
                <a:latin typeface="Arial"/>
                <a:cs typeface="Arial"/>
              </a:rPr>
              <a:t>to</a:t>
            </a:r>
            <a:r>
              <a:rPr sz="1488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84" dirty="0">
                <a:solidFill>
                  <a:srgbClr val="231F20"/>
                </a:solidFill>
                <a:latin typeface="Arial"/>
                <a:cs typeface="Arial"/>
              </a:rPr>
              <a:t>adopt</a:t>
            </a:r>
            <a:r>
              <a:rPr sz="1488" spc="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26" dirty="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sz="1488" spc="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-13" dirty="0">
                <a:solidFill>
                  <a:srgbClr val="231F20"/>
                </a:solidFill>
                <a:latin typeface="Arial"/>
                <a:cs typeface="Arial"/>
              </a:rPr>
              <a:t>consistent </a:t>
            </a:r>
            <a:r>
              <a:rPr sz="1488" spc="84" dirty="0">
                <a:solidFill>
                  <a:srgbClr val="231F20"/>
                </a:solidFill>
                <a:latin typeface="Arial"/>
                <a:cs typeface="Arial"/>
              </a:rPr>
              <a:t>funding</a:t>
            </a:r>
            <a:r>
              <a:rPr sz="1488" spc="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65" dirty="0">
                <a:solidFill>
                  <a:srgbClr val="231F20"/>
                </a:solidFill>
                <a:latin typeface="Arial"/>
                <a:cs typeface="Arial"/>
              </a:rPr>
              <a:t>structure</a:t>
            </a:r>
            <a:r>
              <a:rPr sz="1488" spc="52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78" dirty="0">
                <a:solidFill>
                  <a:srgbClr val="231F20"/>
                </a:solidFill>
                <a:latin typeface="Arial"/>
                <a:cs typeface="Arial"/>
              </a:rPr>
              <a:t>for</a:t>
            </a:r>
            <a:r>
              <a:rPr sz="1488" spc="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91" dirty="0">
                <a:solidFill>
                  <a:srgbClr val="231F20"/>
                </a:solidFill>
                <a:latin typeface="Arial"/>
                <a:cs typeface="Arial"/>
              </a:rPr>
              <a:t>988</a:t>
            </a:r>
            <a:r>
              <a:rPr sz="1488" spc="2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65" dirty="0">
                <a:solidFill>
                  <a:srgbClr val="231F20"/>
                </a:solidFill>
                <a:latin typeface="Arial"/>
                <a:cs typeface="Arial"/>
              </a:rPr>
              <a:t>programs</a:t>
            </a:r>
            <a:r>
              <a:rPr sz="1488" spc="52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71" dirty="0">
                <a:solidFill>
                  <a:srgbClr val="231F20"/>
                </a:solidFill>
                <a:latin typeface="Arial"/>
                <a:cs typeface="Arial"/>
              </a:rPr>
              <a:t>that</a:t>
            </a:r>
            <a:r>
              <a:rPr sz="1488" spc="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dirty="0">
                <a:solidFill>
                  <a:srgbClr val="231F20"/>
                </a:solidFill>
                <a:latin typeface="Arial"/>
                <a:cs typeface="Arial"/>
              </a:rPr>
              <a:t>already</a:t>
            </a:r>
            <a:r>
              <a:rPr sz="1488" spc="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dirty="0">
                <a:solidFill>
                  <a:srgbClr val="231F20"/>
                </a:solidFill>
                <a:latin typeface="Arial"/>
                <a:cs typeface="Arial"/>
              </a:rPr>
              <a:t>exists</a:t>
            </a:r>
            <a:r>
              <a:rPr sz="1488" spc="52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84" dirty="0">
                <a:solidFill>
                  <a:srgbClr val="231F20"/>
                </a:solidFill>
                <a:latin typeface="Arial"/>
                <a:cs typeface="Arial"/>
              </a:rPr>
              <a:t>for</a:t>
            </a:r>
            <a:r>
              <a:rPr sz="1488" spc="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-116" dirty="0">
                <a:solidFill>
                  <a:srgbClr val="231F20"/>
                </a:solidFill>
                <a:latin typeface="Arial"/>
                <a:cs typeface="Arial"/>
              </a:rPr>
              <a:t>911</a:t>
            </a:r>
            <a:r>
              <a:rPr sz="1488" spc="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52" dirty="0">
                <a:solidFill>
                  <a:srgbClr val="231F20"/>
                </a:solidFill>
                <a:latin typeface="Arial"/>
                <a:cs typeface="Arial"/>
              </a:rPr>
              <a:t>operation.</a:t>
            </a:r>
            <a:endParaRPr sz="1488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9573" y="3314794"/>
            <a:ext cx="2656765" cy="2424503"/>
          </a:xfrm>
          <a:prstGeom prst="rect">
            <a:avLst/>
          </a:prstGeom>
        </p:spPr>
        <p:txBody>
          <a:bodyPr vert="horz" wrap="square" lIns="0" tIns="15614" rIns="0" bIns="0" rtlCol="0">
            <a:spAutoFit/>
          </a:bodyPr>
          <a:lstStyle/>
          <a:p>
            <a:pPr marL="349245" marR="147093" indent="-236665">
              <a:spcBef>
                <a:spcPts val="123"/>
              </a:spcBef>
              <a:buChar char="•"/>
              <a:tabLst>
                <a:tab pos="349245" algn="l"/>
              </a:tabLst>
            </a:pPr>
            <a:r>
              <a:rPr sz="1488" spc="91" dirty="0">
                <a:solidFill>
                  <a:srgbClr val="231F20"/>
                </a:solidFill>
                <a:latin typeface="Arial"/>
                <a:cs typeface="Arial"/>
              </a:rPr>
              <a:t>988</a:t>
            </a:r>
            <a:r>
              <a:rPr sz="1488" spc="1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13" dirty="0">
                <a:solidFill>
                  <a:srgbClr val="231F20"/>
                </a:solidFill>
                <a:latin typeface="Arial"/>
                <a:cs typeface="Arial"/>
              </a:rPr>
              <a:t>surcharge</a:t>
            </a:r>
            <a:r>
              <a:rPr sz="1488" spc="162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-13" dirty="0">
                <a:solidFill>
                  <a:srgbClr val="231F20"/>
                </a:solidFill>
                <a:latin typeface="Arial"/>
                <a:cs typeface="Arial"/>
              </a:rPr>
              <a:t>should</a:t>
            </a:r>
            <a:r>
              <a:rPr sz="1488" spc="71" dirty="0">
                <a:solidFill>
                  <a:srgbClr val="231F20"/>
                </a:solidFill>
                <a:latin typeface="Arial"/>
                <a:cs typeface="Arial"/>
              </a:rPr>
              <a:t> be</a:t>
            </a:r>
            <a:r>
              <a:rPr sz="1488" spc="-13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78" dirty="0">
                <a:solidFill>
                  <a:srgbClr val="231F20"/>
                </a:solidFill>
                <a:latin typeface="Arial"/>
                <a:cs typeface="Arial"/>
              </a:rPr>
              <a:t>modeled</a:t>
            </a:r>
            <a:r>
              <a:rPr sz="1488" spc="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97" dirty="0">
                <a:solidFill>
                  <a:srgbClr val="231F20"/>
                </a:solidFill>
                <a:latin typeface="Arial"/>
                <a:cs typeface="Arial"/>
              </a:rPr>
              <a:t>off</a:t>
            </a:r>
            <a:r>
              <a:rPr sz="148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71" dirty="0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sz="148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-26" dirty="0">
                <a:solidFill>
                  <a:srgbClr val="231F20"/>
                </a:solidFill>
                <a:latin typeface="Arial"/>
                <a:cs typeface="Arial"/>
              </a:rPr>
              <a:t>pre- </a:t>
            </a:r>
            <a:r>
              <a:rPr sz="1488" dirty="0">
                <a:solidFill>
                  <a:srgbClr val="231F20"/>
                </a:solidFill>
                <a:latin typeface="Arial"/>
                <a:cs typeface="Arial"/>
              </a:rPr>
              <a:t>existing</a:t>
            </a:r>
            <a:r>
              <a:rPr sz="1488" spc="24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-123" dirty="0">
                <a:solidFill>
                  <a:srgbClr val="231F20"/>
                </a:solidFill>
                <a:latin typeface="Arial"/>
                <a:cs typeface="Arial"/>
              </a:rPr>
              <a:t>911</a:t>
            </a:r>
            <a:r>
              <a:rPr sz="1488" spc="22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-13" dirty="0">
                <a:solidFill>
                  <a:srgbClr val="231F20"/>
                </a:solidFill>
                <a:latin typeface="Arial"/>
                <a:cs typeface="Arial"/>
              </a:rPr>
              <a:t>surcharge</a:t>
            </a:r>
            <a:endParaRPr sz="1488">
              <a:latin typeface="Arial"/>
              <a:cs typeface="Arial"/>
            </a:endParaRPr>
          </a:p>
          <a:p>
            <a:pPr marL="726430" marR="262961" lvl="1" indent="-236665">
              <a:spcBef>
                <a:spcPts val="485"/>
              </a:spcBef>
              <a:buChar char="•"/>
              <a:tabLst>
                <a:tab pos="726430" algn="l"/>
              </a:tabLst>
            </a:pPr>
            <a:r>
              <a:rPr sz="1488" spc="-123" dirty="0">
                <a:solidFill>
                  <a:srgbClr val="231F20"/>
                </a:solidFill>
                <a:latin typeface="Arial"/>
                <a:cs typeface="Arial"/>
              </a:rPr>
              <a:t>911</a:t>
            </a:r>
            <a:r>
              <a:rPr sz="1488" spc="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dirty="0">
                <a:solidFill>
                  <a:srgbClr val="231F20"/>
                </a:solidFill>
                <a:latin typeface="Arial"/>
                <a:cs typeface="Arial"/>
              </a:rPr>
              <a:t>is</a:t>
            </a:r>
            <a:r>
              <a:rPr sz="1488" spc="13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65" dirty="0">
                <a:solidFill>
                  <a:srgbClr val="231F20"/>
                </a:solidFill>
                <a:latin typeface="Arial"/>
                <a:cs typeface="Arial"/>
              </a:rPr>
              <a:t>currently</a:t>
            </a:r>
            <a:r>
              <a:rPr sz="1488" spc="52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-32" dirty="0">
                <a:solidFill>
                  <a:srgbClr val="231F20"/>
                </a:solidFill>
                <a:latin typeface="Arial"/>
                <a:cs typeface="Arial"/>
              </a:rPr>
              <a:t>set </a:t>
            </a:r>
            <a:r>
              <a:rPr sz="1488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488" spc="52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dirty="0">
                <a:solidFill>
                  <a:srgbClr val="231F20"/>
                </a:solidFill>
                <a:latin typeface="Arial"/>
                <a:cs typeface="Arial"/>
              </a:rPr>
              <a:t>$1.50</a:t>
            </a:r>
            <a:r>
              <a:rPr sz="1488" spc="52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65" dirty="0">
                <a:solidFill>
                  <a:srgbClr val="231F20"/>
                </a:solidFill>
                <a:latin typeface="Arial"/>
                <a:cs typeface="Arial"/>
              </a:rPr>
              <a:t>per</a:t>
            </a:r>
            <a:r>
              <a:rPr sz="1488" spc="8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-13" dirty="0">
                <a:solidFill>
                  <a:srgbClr val="231F20"/>
                </a:solidFill>
                <a:latin typeface="Arial"/>
                <a:cs typeface="Arial"/>
              </a:rPr>
              <a:t>line, </a:t>
            </a:r>
            <a:r>
              <a:rPr sz="1488" spc="65" dirty="0">
                <a:solidFill>
                  <a:srgbClr val="231F20"/>
                </a:solidFill>
                <a:latin typeface="Arial"/>
                <a:cs typeface="Arial"/>
              </a:rPr>
              <a:t>monthly</a:t>
            </a:r>
            <a:endParaRPr sz="1488">
              <a:latin typeface="Arial"/>
              <a:cs typeface="Arial"/>
            </a:endParaRPr>
          </a:p>
          <a:p>
            <a:pPr marL="349245" marR="327880" indent="-236665">
              <a:lnSpc>
                <a:spcPct val="99300"/>
              </a:lnSpc>
              <a:spcBef>
                <a:spcPts val="524"/>
              </a:spcBef>
              <a:buFont typeface="Arial"/>
              <a:buChar char="•"/>
              <a:tabLst>
                <a:tab pos="349245" algn="l"/>
              </a:tabLst>
            </a:pPr>
            <a:r>
              <a:rPr sz="1488" b="1" spc="13" dirty="0">
                <a:solidFill>
                  <a:srgbClr val="231F20"/>
                </a:solidFill>
                <a:latin typeface="Arial"/>
                <a:cs typeface="Arial"/>
              </a:rPr>
              <a:t>Minimal</a:t>
            </a:r>
            <a:r>
              <a:rPr sz="1488" b="1" spc="13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b="1" spc="13" dirty="0">
                <a:solidFill>
                  <a:srgbClr val="231F20"/>
                </a:solidFill>
                <a:latin typeface="Arial"/>
                <a:cs typeface="Arial"/>
              </a:rPr>
              <a:t>initial</a:t>
            </a:r>
            <a:r>
              <a:rPr sz="1488" b="1" spc="13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b="1" spc="13" dirty="0">
                <a:solidFill>
                  <a:srgbClr val="231F20"/>
                </a:solidFill>
                <a:latin typeface="Arial"/>
                <a:cs typeface="Arial"/>
              </a:rPr>
              <a:t>set-</a:t>
            </a:r>
            <a:r>
              <a:rPr sz="1488" b="1" spc="-32" dirty="0">
                <a:solidFill>
                  <a:srgbClr val="231F20"/>
                </a:solidFill>
                <a:latin typeface="Arial"/>
                <a:cs typeface="Arial"/>
              </a:rPr>
              <a:t>up </a:t>
            </a:r>
            <a:r>
              <a:rPr sz="1488" dirty="0">
                <a:solidFill>
                  <a:srgbClr val="231F20"/>
                </a:solidFill>
                <a:latin typeface="Arial"/>
                <a:cs typeface="Arial"/>
              </a:rPr>
              <a:t>as</a:t>
            </a:r>
            <a:r>
              <a:rPr sz="1488" spc="-39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71" dirty="0">
                <a:solidFill>
                  <a:srgbClr val="231F20"/>
                </a:solidFill>
                <a:latin typeface="Arial"/>
                <a:cs typeface="Arial"/>
              </a:rPr>
              <a:t>current</a:t>
            </a:r>
            <a:r>
              <a:rPr sz="1488" spc="-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-13" dirty="0">
                <a:solidFill>
                  <a:srgbClr val="231F20"/>
                </a:solidFill>
                <a:latin typeface="Arial"/>
                <a:cs typeface="Arial"/>
              </a:rPr>
              <a:t>service </a:t>
            </a:r>
            <a:r>
              <a:rPr sz="1488" spc="71" dirty="0">
                <a:solidFill>
                  <a:srgbClr val="231F20"/>
                </a:solidFill>
                <a:latin typeface="Arial"/>
                <a:cs typeface="Arial"/>
              </a:rPr>
              <a:t>provider</a:t>
            </a:r>
            <a:r>
              <a:rPr sz="1488" spc="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-13" dirty="0">
                <a:solidFill>
                  <a:srgbClr val="231F20"/>
                </a:solidFill>
                <a:latin typeface="Arial"/>
                <a:cs typeface="Arial"/>
              </a:rPr>
              <a:t>partnerships </a:t>
            </a:r>
            <a:r>
              <a:rPr sz="1488" dirty="0">
                <a:solidFill>
                  <a:srgbClr val="231F20"/>
                </a:solidFill>
                <a:latin typeface="Arial"/>
                <a:cs typeface="Arial"/>
              </a:rPr>
              <a:t>can</a:t>
            </a:r>
            <a:r>
              <a:rPr sz="1488" spc="7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65" dirty="0">
                <a:solidFill>
                  <a:srgbClr val="231F20"/>
                </a:solidFill>
                <a:latin typeface="Arial"/>
                <a:cs typeface="Arial"/>
              </a:rPr>
              <a:t>be</a:t>
            </a:r>
            <a:r>
              <a:rPr sz="1488" spc="7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-13" dirty="0">
                <a:solidFill>
                  <a:srgbClr val="231F20"/>
                </a:solidFill>
                <a:latin typeface="Arial"/>
                <a:cs typeface="Arial"/>
              </a:rPr>
              <a:t>leveraged</a:t>
            </a:r>
            <a:endParaRPr sz="1488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14324" y="2446622"/>
            <a:ext cx="2667448" cy="606124"/>
          </a:xfrm>
          <a:prstGeom prst="rect">
            <a:avLst/>
          </a:prstGeom>
          <a:solidFill>
            <a:srgbClr val="3B1660"/>
          </a:solidFill>
        </p:spPr>
        <p:txBody>
          <a:bodyPr vert="horz" wrap="square" lIns="0" tIns="168462" rIns="0" bIns="0" rtlCol="0">
            <a:spAutoFit/>
          </a:bodyPr>
          <a:lstStyle/>
          <a:p>
            <a:pPr marL="118333">
              <a:lnSpc>
                <a:spcPts val="1650"/>
              </a:lnSpc>
              <a:spcBef>
                <a:spcPts val="1326"/>
              </a:spcBef>
            </a:pPr>
            <a:r>
              <a:rPr sz="1488" b="1" spc="-26" dirty="0">
                <a:solidFill>
                  <a:srgbClr val="FFFFFF"/>
                </a:solidFill>
                <a:latin typeface="Arial"/>
                <a:cs typeface="Arial"/>
              </a:rPr>
              <a:t>Fund</a:t>
            </a:r>
            <a:endParaRPr sz="1488">
              <a:latin typeface="Arial"/>
              <a:cs typeface="Arial"/>
            </a:endParaRPr>
          </a:p>
          <a:p>
            <a:pPr marL="118333">
              <a:lnSpc>
                <a:spcPts val="1650"/>
              </a:lnSpc>
            </a:pPr>
            <a:r>
              <a:rPr sz="1488" b="1" spc="-13" dirty="0">
                <a:solidFill>
                  <a:srgbClr val="FFFFFF"/>
                </a:solidFill>
                <a:latin typeface="Arial"/>
                <a:cs typeface="Arial"/>
              </a:rPr>
              <a:t>Design</a:t>
            </a:r>
            <a:endParaRPr sz="1488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14324" y="2446616"/>
            <a:ext cx="2667448" cy="3367592"/>
          </a:xfrm>
          <a:custGeom>
            <a:avLst/>
            <a:gdLst/>
            <a:ahLst/>
            <a:cxnLst/>
            <a:rect l="l" t="t" r="r" b="b"/>
            <a:pathLst>
              <a:path w="2061210" h="2602229">
                <a:moveTo>
                  <a:pt x="0" y="2601798"/>
                </a:moveTo>
                <a:lnTo>
                  <a:pt x="2060663" y="2601798"/>
                </a:lnTo>
                <a:lnTo>
                  <a:pt x="2060663" y="0"/>
                </a:lnTo>
                <a:lnTo>
                  <a:pt x="0" y="0"/>
                </a:lnTo>
                <a:lnTo>
                  <a:pt x="0" y="2601798"/>
                </a:lnTo>
                <a:close/>
              </a:path>
            </a:pathLst>
          </a:custGeom>
          <a:ln w="8102">
            <a:solidFill>
              <a:srgbClr val="04264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373547" y="3324112"/>
            <a:ext cx="2656765" cy="1911670"/>
          </a:xfrm>
          <a:prstGeom prst="rect">
            <a:avLst/>
          </a:prstGeom>
        </p:spPr>
        <p:txBody>
          <a:bodyPr vert="horz" wrap="square" lIns="0" tIns="15614" rIns="0" bIns="0" rtlCol="0">
            <a:spAutoFit/>
          </a:bodyPr>
          <a:lstStyle/>
          <a:p>
            <a:pPr marL="350067" marR="170103" indent="-236665" algn="just">
              <a:spcBef>
                <a:spcPts val="123"/>
              </a:spcBef>
              <a:buChar char="•"/>
              <a:tabLst>
                <a:tab pos="350067" algn="l"/>
                <a:tab pos="351710" algn="l"/>
              </a:tabLst>
            </a:pPr>
            <a:r>
              <a:rPr sz="1488" dirty="0">
                <a:solidFill>
                  <a:srgbClr val="231F20"/>
                </a:solidFill>
                <a:latin typeface="Arial"/>
                <a:cs typeface="Arial"/>
              </a:rPr>
              <a:t>	Revenue</a:t>
            </a:r>
            <a:r>
              <a:rPr sz="1488" spc="19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dirty="0">
                <a:solidFill>
                  <a:srgbClr val="231F20"/>
                </a:solidFill>
                <a:latin typeface="Arial"/>
                <a:cs typeface="Arial"/>
              </a:rPr>
              <a:t>is</a:t>
            </a:r>
            <a:r>
              <a:rPr sz="1488" spc="20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dirty="0">
                <a:solidFill>
                  <a:srgbClr val="231F20"/>
                </a:solidFill>
                <a:latin typeface="Arial"/>
                <a:cs typeface="Arial"/>
              </a:rPr>
              <a:t>reserved</a:t>
            </a:r>
            <a:r>
              <a:rPr sz="1488" spc="20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-32" dirty="0">
                <a:solidFill>
                  <a:srgbClr val="231F20"/>
                </a:solidFill>
                <a:latin typeface="Arial"/>
                <a:cs typeface="Arial"/>
              </a:rPr>
              <a:t>for </a:t>
            </a:r>
            <a:r>
              <a:rPr sz="1488" spc="91" dirty="0">
                <a:solidFill>
                  <a:srgbClr val="231F20"/>
                </a:solidFill>
                <a:latin typeface="Arial"/>
                <a:cs typeface="Arial"/>
              </a:rPr>
              <a:t>988</a:t>
            </a:r>
            <a:r>
              <a:rPr sz="1488" spc="123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dirty="0">
                <a:solidFill>
                  <a:srgbClr val="231F20"/>
                </a:solidFill>
                <a:latin typeface="Arial"/>
                <a:cs typeface="Arial"/>
              </a:rPr>
              <a:t>Programs</a:t>
            </a:r>
            <a:r>
              <a:rPr sz="1488" spc="129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dirty="0">
                <a:solidFill>
                  <a:srgbClr val="231F20"/>
                </a:solidFill>
                <a:latin typeface="Arial"/>
                <a:cs typeface="Arial"/>
              </a:rPr>
              <a:t>and</a:t>
            </a:r>
            <a:r>
              <a:rPr sz="1488" spc="129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52" dirty="0">
                <a:solidFill>
                  <a:srgbClr val="231F20"/>
                </a:solidFill>
                <a:latin typeface="Arial"/>
                <a:cs typeface="Arial"/>
              </a:rPr>
              <a:t>their </a:t>
            </a:r>
            <a:r>
              <a:rPr sz="1488" spc="65" dirty="0">
                <a:solidFill>
                  <a:srgbClr val="231F20"/>
                </a:solidFill>
                <a:latin typeface="Arial"/>
                <a:cs typeface="Arial"/>
              </a:rPr>
              <a:t>operating</a:t>
            </a:r>
            <a:r>
              <a:rPr sz="1488" spc="32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-13" dirty="0">
                <a:solidFill>
                  <a:srgbClr val="231F20"/>
                </a:solidFill>
                <a:latin typeface="Arial"/>
                <a:cs typeface="Arial"/>
              </a:rPr>
              <a:t>costs</a:t>
            </a:r>
            <a:endParaRPr sz="1488">
              <a:latin typeface="Arial"/>
              <a:cs typeface="Arial"/>
            </a:endParaRPr>
          </a:p>
          <a:p>
            <a:pPr marL="727252" marR="104363" lvl="1" indent="-236665">
              <a:spcBef>
                <a:spcPts val="485"/>
              </a:spcBef>
              <a:buChar char="•"/>
              <a:tabLst>
                <a:tab pos="727252" algn="l"/>
              </a:tabLst>
            </a:pPr>
            <a:r>
              <a:rPr sz="1488" spc="13" dirty="0">
                <a:solidFill>
                  <a:srgbClr val="231F20"/>
                </a:solidFill>
                <a:latin typeface="Arial"/>
                <a:cs typeface="Arial"/>
              </a:rPr>
              <a:t>Similarly</a:t>
            </a:r>
            <a:r>
              <a:rPr sz="1488" spc="142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97" dirty="0">
                <a:solidFill>
                  <a:srgbClr val="231F20"/>
                </a:solidFill>
                <a:latin typeface="Arial"/>
                <a:cs typeface="Arial"/>
              </a:rPr>
              <a:t>to</a:t>
            </a:r>
            <a:r>
              <a:rPr sz="1488" spc="162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-26" dirty="0">
                <a:solidFill>
                  <a:srgbClr val="231F20"/>
                </a:solidFill>
                <a:latin typeface="Arial"/>
                <a:cs typeface="Arial"/>
              </a:rPr>
              <a:t>911, </a:t>
            </a:r>
            <a:r>
              <a:rPr sz="1488" spc="71" dirty="0">
                <a:solidFill>
                  <a:srgbClr val="231F20"/>
                </a:solidFill>
                <a:latin typeface="Arial"/>
                <a:cs typeface="Arial"/>
              </a:rPr>
              <a:t>funds</a:t>
            </a:r>
            <a:r>
              <a:rPr sz="1488" spc="2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dirty="0">
                <a:solidFill>
                  <a:srgbClr val="231F20"/>
                </a:solidFill>
                <a:latin typeface="Arial"/>
                <a:cs typeface="Arial"/>
              </a:rPr>
              <a:t>are</a:t>
            </a:r>
            <a:r>
              <a:rPr sz="1488" spc="2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58" dirty="0">
                <a:solidFill>
                  <a:srgbClr val="231F20"/>
                </a:solidFill>
                <a:latin typeface="Arial"/>
                <a:cs typeface="Arial"/>
              </a:rPr>
              <a:t>mandated </a:t>
            </a:r>
            <a:r>
              <a:rPr sz="1488" dirty="0">
                <a:solidFill>
                  <a:srgbClr val="231F20"/>
                </a:solidFill>
                <a:latin typeface="Arial"/>
                <a:cs typeface="Arial"/>
              </a:rPr>
              <a:t>via</a:t>
            </a:r>
            <a:r>
              <a:rPr sz="1488" spc="16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dirty="0">
                <a:solidFill>
                  <a:srgbClr val="231F20"/>
                </a:solidFill>
                <a:latin typeface="Arial"/>
                <a:cs typeface="Arial"/>
              </a:rPr>
              <a:t>state</a:t>
            </a:r>
            <a:r>
              <a:rPr sz="1488" spc="16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52" dirty="0">
                <a:solidFill>
                  <a:srgbClr val="231F20"/>
                </a:solidFill>
                <a:latin typeface="Arial"/>
                <a:cs typeface="Arial"/>
              </a:rPr>
              <a:t>legislation </a:t>
            </a:r>
            <a:r>
              <a:rPr sz="1488" dirty="0">
                <a:solidFill>
                  <a:srgbClr val="231F20"/>
                </a:solidFill>
                <a:latin typeface="Arial"/>
                <a:cs typeface="Arial"/>
              </a:rPr>
              <a:t>and</a:t>
            </a:r>
            <a:r>
              <a:rPr sz="1488" spc="7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78" dirty="0">
                <a:solidFill>
                  <a:srgbClr val="231F20"/>
                </a:solidFill>
                <a:latin typeface="Arial"/>
                <a:cs typeface="Arial"/>
              </a:rPr>
              <a:t>pooled</a:t>
            </a:r>
            <a:r>
              <a:rPr sz="1488" spc="1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52" dirty="0">
                <a:solidFill>
                  <a:srgbClr val="231F20"/>
                </a:solidFill>
                <a:latin typeface="Arial"/>
                <a:cs typeface="Arial"/>
              </a:rPr>
              <a:t>into </a:t>
            </a:r>
            <a:r>
              <a:rPr sz="1488" spc="65" dirty="0">
                <a:solidFill>
                  <a:srgbClr val="231F20"/>
                </a:solidFill>
                <a:latin typeface="Arial"/>
                <a:cs typeface="Arial"/>
              </a:rPr>
              <a:t>trust</a:t>
            </a:r>
            <a:r>
              <a:rPr sz="148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58" dirty="0">
                <a:solidFill>
                  <a:srgbClr val="231F20"/>
                </a:solidFill>
                <a:latin typeface="Arial"/>
                <a:cs typeface="Arial"/>
              </a:rPr>
              <a:t>fund</a:t>
            </a:r>
            <a:endParaRPr sz="1488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368298" y="2446605"/>
            <a:ext cx="2667448" cy="589679"/>
          </a:xfrm>
          <a:prstGeom prst="rect">
            <a:avLst/>
          </a:prstGeom>
          <a:solidFill>
            <a:srgbClr val="6A3494"/>
          </a:solidFill>
        </p:spPr>
        <p:txBody>
          <a:bodyPr vert="horz" wrap="square" lIns="0" tIns="202976" rIns="0" bIns="0" rtlCol="0">
            <a:spAutoFit/>
          </a:bodyPr>
          <a:lstStyle/>
          <a:p>
            <a:pPr marL="119154" marR="1720752">
              <a:lnSpc>
                <a:spcPts val="1514"/>
              </a:lnSpc>
              <a:spcBef>
                <a:spcPts val="1598"/>
              </a:spcBef>
            </a:pPr>
            <a:r>
              <a:rPr sz="1488" b="1" spc="-13" dirty="0">
                <a:solidFill>
                  <a:srgbClr val="FFFFFF"/>
                </a:solidFill>
                <a:latin typeface="Arial"/>
                <a:cs typeface="Arial"/>
              </a:rPr>
              <a:t>Program Support</a:t>
            </a:r>
            <a:endParaRPr sz="1488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368298" y="2455408"/>
            <a:ext cx="2667448" cy="3367592"/>
          </a:xfrm>
          <a:custGeom>
            <a:avLst/>
            <a:gdLst/>
            <a:ahLst/>
            <a:cxnLst/>
            <a:rect l="l" t="t" r="r" b="b"/>
            <a:pathLst>
              <a:path w="2061210" h="2602229">
                <a:moveTo>
                  <a:pt x="0" y="2601810"/>
                </a:moveTo>
                <a:lnTo>
                  <a:pt x="2060663" y="2601810"/>
                </a:lnTo>
                <a:lnTo>
                  <a:pt x="2060663" y="0"/>
                </a:lnTo>
                <a:lnTo>
                  <a:pt x="0" y="0"/>
                </a:lnTo>
                <a:lnTo>
                  <a:pt x="0" y="2601810"/>
                </a:lnTo>
                <a:close/>
              </a:path>
            </a:pathLst>
          </a:custGeom>
          <a:ln w="8102">
            <a:solidFill>
              <a:srgbClr val="04264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428819" y="3333179"/>
            <a:ext cx="2655122" cy="1850239"/>
          </a:xfrm>
          <a:prstGeom prst="rect">
            <a:avLst/>
          </a:prstGeom>
        </p:spPr>
        <p:txBody>
          <a:bodyPr vert="horz" wrap="square" lIns="0" tIns="16435" rIns="0" bIns="0" rtlCol="0">
            <a:spAutoFit/>
          </a:bodyPr>
          <a:lstStyle/>
          <a:p>
            <a:pPr marL="350067" marR="176677" indent="-236665">
              <a:spcBef>
                <a:spcPts val="129"/>
              </a:spcBef>
              <a:buChar char="•"/>
              <a:tabLst>
                <a:tab pos="350067" algn="l"/>
              </a:tabLst>
            </a:pPr>
            <a:r>
              <a:rPr sz="1488" dirty="0">
                <a:solidFill>
                  <a:srgbClr val="231F20"/>
                </a:solidFill>
                <a:latin typeface="Arial"/>
                <a:cs typeface="Arial"/>
              </a:rPr>
              <a:t>When</a:t>
            </a:r>
            <a:r>
              <a:rPr sz="1488" spc="239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dirty="0">
                <a:solidFill>
                  <a:srgbClr val="231F20"/>
                </a:solidFill>
                <a:latin typeface="Arial"/>
                <a:cs typeface="Arial"/>
              </a:rPr>
              <a:t>surveyed,</a:t>
            </a:r>
            <a:r>
              <a:rPr sz="1488" spc="24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b="1" dirty="0">
                <a:solidFill>
                  <a:srgbClr val="231F20"/>
                </a:solidFill>
                <a:latin typeface="Arial"/>
                <a:cs typeface="Arial"/>
              </a:rPr>
              <a:t>78%</a:t>
            </a:r>
            <a:r>
              <a:rPr sz="1488" b="1" spc="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45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sz="1488" spc="13" dirty="0">
                <a:solidFill>
                  <a:srgbClr val="231F20"/>
                </a:solidFill>
                <a:latin typeface="Arial"/>
                <a:cs typeface="Arial"/>
              </a:rPr>
              <a:t>Americans</a:t>
            </a:r>
            <a:r>
              <a:rPr sz="1488" spc="162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13" dirty="0">
                <a:solidFill>
                  <a:srgbClr val="231F20"/>
                </a:solidFill>
                <a:latin typeface="Arial"/>
                <a:cs typeface="Arial"/>
              </a:rPr>
              <a:t>are</a:t>
            </a:r>
            <a:r>
              <a:rPr sz="1488" spc="162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b="1" spc="-13" dirty="0">
                <a:solidFill>
                  <a:srgbClr val="231F20"/>
                </a:solidFill>
                <a:latin typeface="Arial"/>
                <a:cs typeface="Arial"/>
              </a:rPr>
              <a:t>willing</a:t>
            </a:r>
            <a:r>
              <a:rPr sz="1488" b="1" spc="9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97" dirty="0">
                <a:solidFill>
                  <a:srgbClr val="231F20"/>
                </a:solidFill>
                <a:latin typeface="Arial"/>
                <a:cs typeface="Arial"/>
              </a:rPr>
              <a:t>to</a:t>
            </a:r>
            <a:r>
              <a:rPr sz="1488" spc="13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dirty="0">
                <a:solidFill>
                  <a:srgbClr val="231F20"/>
                </a:solidFill>
                <a:latin typeface="Arial"/>
                <a:cs typeface="Arial"/>
              </a:rPr>
              <a:t>pay</a:t>
            </a:r>
            <a:r>
              <a:rPr sz="1488" spc="13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78" dirty="0">
                <a:solidFill>
                  <a:srgbClr val="231F20"/>
                </a:solidFill>
                <a:latin typeface="Arial"/>
                <a:cs typeface="Arial"/>
              </a:rPr>
              <a:t>for</a:t>
            </a:r>
            <a:r>
              <a:rPr sz="1488" spc="19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dirty="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sz="1488" spc="13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-13" dirty="0">
                <a:solidFill>
                  <a:srgbClr val="231F20"/>
                </a:solidFill>
                <a:latin typeface="Arial"/>
                <a:cs typeface="Arial"/>
              </a:rPr>
              <a:t>surcharge </a:t>
            </a:r>
            <a:r>
              <a:rPr sz="1488" spc="78" dirty="0">
                <a:solidFill>
                  <a:srgbClr val="231F20"/>
                </a:solidFill>
                <a:latin typeface="Arial"/>
                <a:cs typeface="Arial"/>
              </a:rPr>
              <a:t>on</a:t>
            </a:r>
            <a:r>
              <a:rPr sz="148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65" dirty="0">
                <a:solidFill>
                  <a:srgbClr val="231F20"/>
                </a:solidFill>
                <a:latin typeface="Arial"/>
                <a:cs typeface="Arial"/>
              </a:rPr>
              <a:t>their</a:t>
            </a:r>
            <a:r>
              <a:rPr sz="1488" spc="13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78" dirty="0">
                <a:solidFill>
                  <a:srgbClr val="231F20"/>
                </a:solidFill>
                <a:latin typeface="Arial"/>
                <a:cs typeface="Arial"/>
              </a:rPr>
              <a:t>monthly</a:t>
            </a:r>
            <a:r>
              <a:rPr sz="1488" spc="2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52" dirty="0">
                <a:solidFill>
                  <a:srgbClr val="231F20"/>
                </a:solidFill>
                <a:latin typeface="Arial"/>
                <a:cs typeface="Arial"/>
              </a:rPr>
              <a:t>phone </a:t>
            </a:r>
            <a:r>
              <a:rPr sz="1488" spc="84" dirty="0">
                <a:solidFill>
                  <a:srgbClr val="231F20"/>
                </a:solidFill>
                <a:latin typeface="Arial"/>
                <a:cs typeface="Arial"/>
              </a:rPr>
              <a:t>bill</a:t>
            </a:r>
            <a:r>
              <a:rPr sz="1488" spc="-19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84" dirty="0">
                <a:solidFill>
                  <a:srgbClr val="231F20"/>
                </a:solidFill>
                <a:latin typeface="Arial"/>
                <a:cs typeface="Arial"/>
              </a:rPr>
              <a:t>for</a:t>
            </a:r>
            <a:r>
              <a:rPr sz="148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b="1" spc="155" dirty="0">
                <a:solidFill>
                  <a:srgbClr val="231F20"/>
                </a:solidFill>
                <a:latin typeface="Arial"/>
                <a:cs typeface="Arial"/>
              </a:rPr>
              <a:t>988</a:t>
            </a:r>
            <a:r>
              <a:rPr sz="1488" b="1" spc="-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39" dirty="0">
                <a:solidFill>
                  <a:srgbClr val="231F20"/>
                </a:solidFill>
                <a:latin typeface="Arial"/>
                <a:cs typeface="Arial"/>
              </a:rPr>
              <a:t>after </a:t>
            </a:r>
            <a:r>
              <a:rPr sz="1488" spc="13" dirty="0">
                <a:solidFill>
                  <a:srgbClr val="231F20"/>
                </a:solidFill>
                <a:latin typeface="Arial"/>
                <a:cs typeface="Arial"/>
              </a:rPr>
              <a:t>learning</a:t>
            </a:r>
            <a:r>
              <a:rPr sz="1488" spc="1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78" dirty="0">
                <a:solidFill>
                  <a:srgbClr val="231F20"/>
                </a:solidFill>
                <a:latin typeface="Arial"/>
                <a:cs typeface="Arial"/>
              </a:rPr>
              <a:t>on</a:t>
            </a:r>
            <a:r>
              <a:rPr sz="1488" spc="1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-13" dirty="0">
                <a:solidFill>
                  <a:srgbClr val="231F20"/>
                </a:solidFill>
                <a:latin typeface="Arial"/>
                <a:cs typeface="Arial"/>
              </a:rPr>
              <a:t>average</a:t>
            </a:r>
            <a:endParaRPr sz="1488">
              <a:latin typeface="Arial"/>
              <a:cs typeface="Arial"/>
            </a:endParaRPr>
          </a:p>
          <a:p>
            <a:pPr marL="350067">
              <a:lnSpc>
                <a:spcPts val="1766"/>
              </a:lnSpc>
            </a:pPr>
            <a:r>
              <a:rPr sz="1488" dirty="0">
                <a:solidFill>
                  <a:srgbClr val="231F20"/>
                </a:solidFill>
                <a:latin typeface="Arial"/>
                <a:cs typeface="Arial"/>
              </a:rPr>
              <a:t>$1.00</a:t>
            </a:r>
            <a:r>
              <a:rPr sz="1488" spc="71" dirty="0">
                <a:solidFill>
                  <a:srgbClr val="231F20"/>
                </a:solidFill>
                <a:latin typeface="Arial"/>
                <a:cs typeface="Arial"/>
              </a:rPr>
              <a:t> per</a:t>
            </a:r>
            <a:r>
              <a:rPr sz="1488" spc="8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91" dirty="0">
                <a:solidFill>
                  <a:srgbClr val="231F20"/>
                </a:solidFill>
                <a:latin typeface="Arial"/>
                <a:cs typeface="Arial"/>
              </a:rPr>
              <a:t>month</a:t>
            </a:r>
            <a:r>
              <a:rPr sz="1488" spc="129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-26" dirty="0">
                <a:solidFill>
                  <a:srgbClr val="231F20"/>
                </a:solidFill>
                <a:latin typeface="Arial"/>
                <a:cs typeface="Arial"/>
              </a:rPr>
              <a:t>goes</a:t>
            </a:r>
            <a:endParaRPr sz="1488">
              <a:latin typeface="Arial"/>
              <a:cs typeface="Arial"/>
            </a:endParaRPr>
          </a:p>
          <a:p>
            <a:pPr marL="350067"/>
            <a:r>
              <a:rPr sz="1488" spc="104" dirty="0">
                <a:solidFill>
                  <a:srgbClr val="231F20"/>
                </a:solidFill>
                <a:latin typeface="Arial"/>
                <a:cs typeface="Arial"/>
              </a:rPr>
              <a:t>to</a:t>
            </a:r>
            <a:r>
              <a:rPr sz="1488" spc="-2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488" spc="-32" dirty="0">
                <a:solidFill>
                  <a:srgbClr val="231F20"/>
                </a:solidFill>
                <a:latin typeface="Arial"/>
                <a:cs typeface="Arial"/>
              </a:rPr>
              <a:t>911</a:t>
            </a:r>
            <a:endParaRPr sz="1488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423575" y="2466722"/>
            <a:ext cx="2665803" cy="606124"/>
          </a:xfrm>
          <a:prstGeom prst="rect">
            <a:avLst/>
          </a:prstGeom>
          <a:solidFill>
            <a:srgbClr val="7B4D9F"/>
          </a:solidFill>
        </p:spPr>
        <p:txBody>
          <a:bodyPr vert="horz" wrap="square" lIns="0" tIns="168462" rIns="0" bIns="0" rtlCol="0">
            <a:spAutoFit/>
          </a:bodyPr>
          <a:lstStyle/>
          <a:p>
            <a:pPr marL="119154">
              <a:lnSpc>
                <a:spcPts val="1650"/>
              </a:lnSpc>
              <a:spcBef>
                <a:spcPts val="1326"/>
              </a:spcBef>
            </a:pPr>
            <a:r>
              <a:rPr sz="1488" b="1" dirty="0">
                <a:solidFill>
                  <a:srgbClr val="FFFFFF"/>
                </a:solidFill>
                <a:latin typeface="Arial"/>
                <a:cs typeface="Arial"/>
              </a:rPr>
              <a:t>Existing</a:t>
            </a:r>
            <a:r>
              <a:rPr sz="1488" b="1" spc="6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88" b="1" spc="-13" dirty="0">
                <a:solidFill>
                  <a:srgbClr val="FFFFFF"/>
                </a:solidFill>
                <a:latin typeface="Arial"/>
                <a:cs typeface="Arial"/>
              </a:rPr>
              <a:t>Public</a:t>
            </a:r>
            <a:endParaRPr sz="1488">
              <a:latin typeface="Arial"/>
              <a:cs typeface="Arial"/>
            </a:endParaRPr>
          </a:p>
          <a:p>
            <a:pPr marL="119154">
              <a:lnSpc>
                <a:spcPts val="1650"/>
              </a:lnSpc>
            </a:pPr>
            <a:r>
              <a:rPr sz="1488" b="1" dirty="0">
                <a:solidFill>
                  <a:srgbClr val="FFFFFF"/>
                </a:solidFill>
                <a:latin typeface="Arial"/>
                <a:cs typeface="Arial"/>
              </a:rPr>
              <a:t>Buy-</a:t>
            </a:r>
            <a:r>
              <a:rPr sz="1488" b="1" spc="-32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endParaRPr sz="1488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6423575" y="2465467"/>
            <a:ext cx="2665803" cy="3367592"/>
          </a:xfrm>
          <a:custGeom>
            <a:avLst/>
            <a:gdLst/>
            <a:ahLst/>
            <a:cxnLst/>
            <a:rect l="l" t="t" r="r" b="b"/>
            <a:pathLst>
              <a:path w="2059940" h="2602229">
                <a:moveTo>
                  <a:pt x="0" y="2601810"/>
                </a:moveTo>
                <a:lnTo>
                  <a:pt x="2059673" y="2601810"/>
                </a:lnTo>
                <a:lnTo>
                  <a:pt x="2059673" y="0"/>
                </a:lnTo>
                <a:lnTo>
                  <a:pt x="0" y="0"/>
                </a:lnTo>
                <a:lnTo>
                  <a:pt x="0" y="2601810"/>
                </a:lnTo>
                <a:close/>
              </a:path>
            </a:pathLst>
          </a:custGeom>
          <a:ln w="8102">
            <a:solidFill>
              <a:srgbClr val="04264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6407326" y="5890261"/>
            <a:ext cx="2686348" cy="463261"/>
          </a:xfrm>
          <a:prstGeom prst="rect">
            <a:avLst/>
          </a:prstGeom>
        </p:spPr>
        <p:txBody>
          <a:bodyPr vert="horz" wrap="square" lIns="0" tIns="15614" rIns="0" bIns="0" rtlCol="0">
            <a:spAutoFit/>
          </a:bodyPr>
          <a:lstStyle/>
          <a:p>
            <a:pPr marL="16435" marR="6574">
              <a:lnSpc>
                <a:spcPct val="102000"/>
              </a:lnSpc>
              <a:spcBef>
                <a:spcPts val="123"/>
              </a:spcBef>
            </a:pPr>
            <a:r>
              <a:rPr sz="971" spc="26" dirty="0">
                <a:solidFill>
                  <a:srgbClr val="231F20"/>
                </a:solidFill>
                <a:latin typeface="Arial"/>
                <a:cs typeface="Arial"/>
              </a:rPr>
              <a:t>Source:</a:t>
            </a:r>
            <a:r>
              <a:rPr sz="971" spc="9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26" dirty="0">
                <a:solidFill>
                  <a:srgbClr val="231F20"/>
                </a:solidFill>
                <a:latin typeface="Arial"/>
                <a:cs typeface="Arial"/>
              </a:rPr>
              <a:t>National</a:t>
            </a:r>
            <a:r>
              <a:rPr sz="971" spc="123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26" dirty="0">
                <a:solidFill>
                  <a:srgbClr val="231F20"/>
                </a:solidFill>
                <a:latin typeface="Arial"/>
                <a:cs typeface="Arial"/>
              </a:rPr>
              <a:t>Alliance</a:t>
            </a:r>
            <a:r>
              <a:rPr sz="971" spc="13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65" dirty="0">
                <a:solidFill>
                  <a:srgbClr val="231F20"/>
                </a:solidFill>
                <a:latin typeface="Arial"/>
                <a:cs typeface="Arial"/>
              </a:rPr>
              <a:t>on</a:t>
            </a:r>
            <a:r>
              <a:rPr sz="971" spc="123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26" dirty="0">
                <a:solidFill>
                  <a:srgbClr val="231F20"/>
                </a:solidFill>
                <a:latin typeface="Arial"/>
                <a:cs typeface="Arial"/>
              </a:rPr>
              <a:t>Mental</a:t>
            </a:r>
            <a:r>
              <a:rPr sz="971" spc="123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-13" dirty="0">
                <a:solidFill>
                  <a:srgbClr val="231F20"/>
                </a:solidFill>
                <a:latin typeface="Arial"/>
                <a:cs typeface="Arial"/>
              </a:rPr>
              <a:t>Alliance </a:t>
            </a:r>
            <a:r>
              <a:rPr sz="971" u="sng" spc="26" dirty="0">
                <a:solidFill>
                  <a:srgbClr val="7B4D9F"/>
                </a:solidFill>
                <a:uFill>
                  <a:solidFill>
                    <a:srgbClr val="7B4D9F"/>
                  </a:solidFill>
                </a:uFill>
                <a:latin typeface="Arial"/>
                <a:cs typeface="Arial"/>
              </a:rPr>
              <a:t>Poll</a:t>
            </a:r>
            <a:r>
              <a:rPr sz="971" u="sng" spc="39" dirty="0">
                <a:solidFill>
                  <a:srgbClr val="7B4D9F"/>
                </a:solidFill>
                <a:uFill>
                  <a:solidFill>
                    <a:srgbClr val="7B4D9F"/>
                  </a:solidFill>
                </a:uFill>
                <a:latin typeface="Arial"/>
                <a:cs typeface="Arial"/>
              </a:rPr>
              <a:t> </a:t>
            </a:r>
            <a:r>
              <a:rPr sz="971" u="sng" spc="71" dirty="0">
                <a:solidFill>
                  <a:srgbClr val="7B4D9F"/>
                </a:solidFill>
                <a:uFill>
                  <a:solidFill>
                    <a:srgbClr val="7B4D9F"/>
                  </a:solidFill>
                </a:uFill>
                <a:latin typeface="Arial"/>
                <a:cs typeface="Arial"/>
              </a:rPr>
              <a:t>on</a:t>
            </a:r>
            <a:r>
              <a:rPr sz="971" u="sng" spc="45" dirty="0">
                <a:solidFill>
                  <a:srgbClr val="7B4D9F"/>
                </a:solidFill>
                <a:uFill>
                  <a:solidFill>
                    <a:srgbClr val="7B4D9F"/>
                  </a:solidFill>
                </a:uFill>
                <a:latin typeface="Arial"/>
                <a:cs typeface="Arial"/>
              </a:rPr>
              <a:t> </a:t>
            </a:r>
            <a:r>
              <a:rPr sz="971" u="sng" spc="26" dirty="0">
                <a:solidFill>
                  <a:srgbClr val="7B4D9F"/>
                </a:solidFill>
                <a:uFill>
                  <a:solidFill>
                    <a:srgbClr val="7B4D9F"/>
                  </a:solidFill>
                </a:uFill>
                <a:latin typeface="Arial"/>
                <a:cs typeface="Arial"/>
              </a:rPr>
              <a:t>Public</a:t>
            </a:r>
            <a:r>
              <a:rPr sz="971" u="sng" spc="39" dirty="0">
                <a:solidFill>
                  <a:srgbClr val="7B4D9F"/>
                </a:solidFill>
                <a:uFill>
                  <a:solidFill>
                    <a:srgbClr val="7B4D9F"/>
                  </a:solidFill>
                </a:uFill>
                <a:latin typeface="Arial"/>
                <a:cs typeface="Arial"/>
              </a:rPr>
              <a:t> </a:t>
            </a:r>
            <a:r>
              <a:rPr sz="971" u="sng" spc="26" dirty="0">
                <a:solidFill>
                  <a:srgbClr val="7B4D9F"/>
                </a:solidFill>
                <a:uFill>
                  <a:solidFill>
                    <a:srgbClr val="7B4D9F"/>
                  </a:solidFill>
                </a:uFill>
                <a:latin typeface="Arial"/>
                <a:cs typeface="Arial"/>
              </a:rPr>
              <a:t>Perspectives</a:t>
            </a:r>
            <a:r>
              <a:rPr sz="971" u="sng" spc="32" dirty="0">
                <a:solidFill>
                  <a:srgbClr val="7B4D9F"/>
                </a:solidFill>
                <a:uFill>
                  <a:solidFill>
                    <a:srgbClr val="7B4D9F"/>
                  </a:solidFill>
                </a:uFill>
                <a:latin typeface="Arial"/>
                <a:cs typeface="Arial"/>
              </a:rPr>
              <a:t> </a:t>
            </a:r>
            <a:r>
              <a:rPr sz="971" u="sng" spc="71" dirty="0">
                <a:solidFill>
                  <a:srgbClr val="7B4D9F"/>
                </a:solidFill>
                <a:uFill>
                  <a:solidFill>
                    <a:srgbClr val="7B4D9F"/>
                  </a:solidFill>
                </a:uFill>
                <a:latin typeface="Arial"/>
                <a:cs typeface="Arial"/>
              </a:rPr>
              <a:t>on</a:t>
            </a:r>
            <a:r>
              <a:rPr sz="971" u="sng" spc="39" dirty="0">
                <a:solidFill>
                  <a:srgbClr val="7B4D9F"/>
                </a:solidFill>
                <a:uFill>
                  <a:solidFill>
                    <a:srgbClr val="7B4D9F"/>
                  </a:solidFill>
                </a:uFill>
                <a:latin typeface="Arial"/>
                <a:cs typeface="Arial"/>
              </a:rPr>
              <a:t> </a:t>
            </a:r>
            <a:r>
              <a:rPr sz="971" u="sng" spc="78" dirty="0">
                <a:solidFill>
                  <a:srgbClr val="7B4D9F"/>
                </a:solidFill>
                <a:uFill>
                  <a:solidFill>
                    <a:srgbClr val="7B4D9F"/>
                  </a:solidFill>
                </a:uFill>
                <a:latin typeface="Arial"/>
                <a:cs typeface="Arial"/>
              </a:rPr>
              <a:t>988</a:t>
            </a:r>
            <a:r>
              <a:rPr sz="971" u="sng" spc="45" dirty="0">
                <a:solidFill>
                  <a:srgbClr val="7B4D9F"/>
                </a:solidFill>
                <a:uFill>
                  <a:solidFill>
                    <a:srgbClr val="7B4D9F"/>
                  </a:solidFill>
                </a:uFill>
                <a:latin typeface="Arial"/>
                <a:cs typeface="Arial"/>
              </a:rPr>
              <a:t> </a:t>
            </a:r>
            <a:r>
              <a:rPr sz="971" u="sng" spc="26" dirty="0">
                <a:solidFill>
                  <a:srgbClr val="7B4D9F"/>
                </a:solidFill>
                <a:uFill>
                  <a:solidFill>
                    <a:srgbClr val="7B4D9F"/>
                  </a:solidFill>
                </a:uFill>
                <a:latin typeface="Arial"/>
                <a:cs typeface="Arial"/>
              </a:rPr>
              <a:t>&amp;</a:t>
            </a:r>
            <a:r>
              <a:rPr sz="971" u="sng" spc="45" dirty="0">
                <a:solidFill>
                  <a:srgbClr val="7B4D9F"/>
                </a:solidFill>
                <a:uFill>
                  <a:solidFill>
                    <a:srgbClr val="7B4D9F"/>
                  </a:solidFill>
                </a:uFill>
                <a:latin typeface="Arial"/>
                <a:cs typeface="Arial"/>
              </a:rPr>
              <a:t> </a:t>
            </a:r>
            <a:r>
              <a:rPr sz="971" u="sng" spc="-13" dirty="0">
                <a:solidFill>
                  <a:srgbClr val="7B4D9F"/>
                </a:solidFill>
                <a:uFill>
                  <a:solidFill>
                    <a:srgbClr val="7B4D9F"/>
                  </a:solidFill>
                </a:uFill>
                <a:latin typeface="Arial"/>
                <a:cs typeface="Arial"/>
              </a:rPr>
              <a:t>Crisis</a:t>
            </a:r>
            <a:r>
              <a:rPr sz="971" spc="-13" dirty="0">
                <a:solidFill>
                  <a:srgbClr val="7B4D9F"/>
                </a:solidFill>
                <a:latin typeface="Arial"/>
                <a:cs typeface="Arial"/>
              </a:rPr>
              <a:t> </a:t>
            </a:r>
            <a:r>
              <a:rPr sz="971" u="sng" dirty="0">
                <a:solidFill>
                  <a:srgbClr val="7B4D9F"/>
                </a:solidFill>
                <a:uFill>
                  <a:solidFill>
                    <a:srgbClr val="7B4D9F"/>
                  </a:solidFill>
                </a:uFill>
                <a:latin typeface="Arial"/>
                <a:cs typeface="Arial"/>
              </a:rPr>
              <a:t>Response</a:t>
            </a:r>
            <a:r>
              <a:rPr sz="971" u="sng" spc="207" dirty="0">
                <a:solidFill>
                  <a:srgbClr val="7B4D9F"/>
                </a:solidFill>
                <a:uFill>
                  <a:solidFill>
                    <a:srgbClr val="7B4D9F"/>
                  </a:solidFill>
                </a:uFill>
                <a:latin typeface="Arial"/>
                <a:cs typeface="Arial"/>
              </a:rPr>
              <a:t> </a:t>
            </a:r>
            <a:r>
              <a:rPr sz="971" u="sng" spc="-13" dirty="0">
                <a:solidFill>
                  <a:srgbClr val="7B4D9F"/>
                </a:solidFill>
                <a:uFill>
                  <a:solidFill>
                    <a:srgbClr val="7B4D9F"/>
                  </a:solidFill>
                </a:uFill>
                <a:latin typeface="Arial"/>
                <a:cs typeface="Arial"/>
              </a:rPr>
              <a:t>(2023)</a:t>
            </a:r>
            <a:endParaRPr sz="971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80873" y="4792737"/>
            <a:ext cx="9055847" cy="1747072"/>
            <a:chOff x="448856" y="5729706"/>
            <a:chExt cx="6997700" cy="1350010"/>
          </a:xfrm>
        </p:grpSpPr>
        <p:pic>
          <p:nvPicPr>
            <p:cNvPr id="3" name="object 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48856" y="5729706"/>
              <a:ext cx="6997115" cy="1253299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465378" y="5746216"/>
              <a:ext cx="6932295" cy="1188720"/>
            </a:xfrm>
            <a:custGeom>
              <a:avLst/>
              <a:gdLst/>
              <a:ahLst/>
              <a:cxnLst/>
              <a:rect l="l" t="t" r="r" b="b"/>
              <a:pathLst>
                <a:path w="6932295" h="1188720">
                  <a:moveTo>
                    <a:pt x="6932028" y="0"/>
                  </a:moveTo>
                  <a:lnTo>
                    <a:pt x="0" y="0"/>
                  </a:lnTo>
                  <a:lnTo>
                    <a:pt x="0" y="1188199"/>
                  </a:lnTo>
                  <a:lnTo>
                    <a:pt x="6932028" y="1188199"/>
                  </a:lnTo>
                  <a:lnTo>
                    <a:pt x="6932028" y="0"/>
                  </a:lnTo>
                  <a:close/>
                </a:path>
              </a:pathLst>
            </a:custGeom>
            <a:solidFill>
              <a:srgbClr val="7B4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772073" y="7016648"/>
              <a:ext cx="1508899" cy="62763"/>
            </a:xfrm>
            <a:prstGeom prst="rect">
              <a:avLst/>
            </a:prstGeom>
          </p:spPr>
        </p:pic>
      </p:grpSp>
      <p:sp>
        <p:nvSpPr>
          <p:cNvPr id="6" name="object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97895" y="1263130"/>
            <a:ext cx="7518325" cy="473712"/>
          </a:xfrm>
          <a:prstGeom prst="rect">
            <a:avLst/>
          </a:prstGeom>
        </p:spPr>
        <p:txBody>
          <a:bodyPr vert="horz" wrap="square" lIns="0" tIns="15614" rIns="0" bIns="0" rtlCol="0">
            <a:spAutoFit/>
          </a:bodyPr>
          <a:lstStyle/>
          <a:p>
            <a:pPr marL="16435">
              <a:spcBef>
                <a:spcPts val="123"/>
              </a:spcBef>
            </a:pPr>
            <a:r>
              <a:rPr spc="78" dirty="0"/>
              <a:t>Estimated</a:t>
            </a:r>
            <a:r>
              <a:rPr spc="-233" dirty="0"/>
              <a:t> </a:t>
            </a:r>
            <a:r>
              <a:rPr spc="84" dirty="0"/>
              <a:t>Revenue</a:t>
            </a:r>
            <a:r>
              <a:rPr spc="-233" dirty="0"/>
              <a:t> </a:t>
            </a:r>
            <a:r>
              <a:rPr spc="110" dirty="0"/>
              <a:t>from</a:t>
            </a:r>
            <a:r>
              <a:rPr spc="-226" dirty="0"/>
              <a:t> </a:t>
            </a:r>
            <a:r>
              <a:rPr spc="329" dirty="0"/>
              <a:t>988</a:t>
            </a:r>
            <a:r>
              <a:rPr spc="-233" dirty="0"/>
              <a:t> </a:t>
            </a:r>
            <a:r>
              <a:rPr spc="65" dirty="0"/>
              <a:t>Surcharge</a:t>
            </a:r>
          </a:p>
        </p:txBody>
      </p:sp>
      <p:sp>
        <p:nvSpPr>
          <p:cNvPr id="7" name="object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9676106" y="6426372"/>
            <a:ext cx="86285" cy="117835"/>
          </a:xfrm>
          <a:prstGeom prst="rect">
            <a:avLst/>
          </a:prstGeom>
        </p:spPr>
        <p:txBody>
          <a:bodyPr vert="horz" wrap="square" lIns="0" tIns="18079" rIns="0" bIns="0" rtlCol="0">
            <a:spAutoFit/>
          </a:bodyPr>
          <a:lstStyle/>
          <a:p>
            <a:pPr marL="16435">
              <a:spcBef>
                <a:spcPts val="142"/>
              </a:spcBef>
            </a:pPr>
            <a:r>
              <a:rPr sz="647" spc="-65" dirty="0">
                <a:solidFill>
                  <a:srgbClr val="231F20"/>
                </a:solidFill>
                <a:latin typeface="Arial"/>
                <a:cs typeface="Arial"/>
              </a:rPr>
              <a:t>6</a:t>
            </a:r>
            <a:endParaRPr sz="647">
              <a:latin typeface="Arial"/>
              <a:cs typeface="Arial"/>
            </a:endParaRPr>
          </a:p>
        </p:txBody>
      </p:sp>
      <p:grpSp>
        <p:nvGrpSpPr>
          <p:cNvPr id="8" name="object 8" descr="This chart shows Estimated Revenues from 988 surcharge in Minnesota, Pennsylvania, California, Virginia, Washington, Delaware, and Vermont.&#10;"/>
          <p:cNvGrpSpPr/>
          <p:nvPr/>
        </p:nvGrpSpPr>
        <p:grpSpPr>
          <a:xfrm>
            <a:off x="292959" y="1773919"/>
            <a:ext cx="2177676" cy="417456"/>
            <a:chOff x="226377" y="3396983"/>
            <a:chExt cx="1682750" cy="322580"/>
          </a:xfrm>
        </p:grpSpPr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26377" y="3396983"/>
              <a:ext cx="896734" cy="318706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32270" y="3444595"/>
              <a:ext cx="684949" cy="251650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242887" y="3413518"/>
              <a:ext cx="833119" cy="257810"/>
            </a:xfrm>
            <a:custGeom>
              <a:avLst/>
              <a:gdLst/>
              <a:ahLst/>
              <a:cxnLst/>
              <a:rect l="l" t="t" r="r" b="b"/>
              <a:pathLst>
                <a:path w="833119" h="257810">
                  <a:moveTo>
                    <a:pt x="789711" y="0"/>
                  </a:moveTo>
                  <a:lnTo>
                    <a:pt x="42913" y="0"/>
                  </a:lnTo>
                  <a:lnTo>
                    <a:pt x="26210" y="3369"/>
                  </a:lnTo>
                  <a:lnTo>
                    <a:pt x="12569" y="12560"/>
                  </a:lnTo>
                  <a:lnTo>
                    <a:pt x="3372" y="26199"/>
                  </a:lnTo>
                  <a:lnTo>
                    <a:pt x="0" y="42913"/>
                  </a:lnTo>
                  <a:lnTo>
                    <a:pt x="0" y="214553"/>
                  </a:lnTo>
                  <a:lnTo>
                    <a:pt x="3372" y="231267"/>
                  </a:lnTo>
                  <a:lnTo>
                    <a:pt x="12569" y="244906"/>
                  </a:lnTo>
                  <a:lnTo>
                    <a:pt x="26210" y="254098"/>
                  </a:lnTo>
                  <a:lnTo>
                    <a:pt x="42913" y="257467"/>
                  </a:lnTo>
                  <a:lnTo>
                    <a:pt x="789711" y="257467"/>
                  </a:lnTo>
                  <a:lnTo>
                    <a:pt x="806424" y="254098"/>
                  </a:lnTo>
                  <a:lnTo>
                    <a:pt x="820064" y="244906"/>
                  </a:lnTo>
                  <a:lnTo>
                    <a:pt x="829255" y="231267"/>
                  </a:lnTo>
                  <a:lnTo>
                    <a:pt x="832624" y="214553"/>
                  </a:lnTo>
                  <a:lnTo>
                    <a:pt x="832624" y="42913"/>
                  </a:lnTo>
                  <a:lnTo>
                    <a:pt x="829255" y="26199"/>
                  </a:lnTo>
                  <a:lnTo>
                    <a:pt x="820064" y="12560"/>
                  </a:lnTo>
                  <a:lnTo>
                    <a:pt x="806424" y="3369"/>
                  </a:lnTo>
                  <a:lnTo>
                    <a:pt x="789711" y="0"/>
                  </a:lnTo>
                  <a:close/>
                </a:path>
              </a:pathLst>
            </a:custGeom>
            <a:solidFill>
              <a:srgbClr val="7B4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123111" y="3396983"/>
              <a:ext cx="785977" cy="322579"/>
            </a:xfrm>
            <a:prstGeom prst="rect">
              <a:avLst/>
            </a:prstGeom>
          </p:spPr>
        </p:pic>
      </p:grpSp>
      <p:grpSp>
        <p:nvGrpSpPr>
          <p:cNvPr id="13" name="object 13" descr="This chart shows Estimated Revenues from 988 surcharge in Minnesota, Pennsylvania, California, Virginia, Washington, Delaware, and Vermont.&#10;"/>
          <p:cNvGrpSpPr/>
          <p:nvPr/>
        </p:nvGrpSpPr>
        <p:grpSpPr>
          <a:xfrm>
            <a:off x="1474820" y="1795317"/>
            <a:ext cx="933525" cy="366507"/>
            <a:chOff x="1139634" y="3413518"/>
            <a:chExt cx="721360" cy="283210"/>
          </a:xfrm>
        </p:grpSpPr>
        <p:pic>
          <p:nvPicPr>
            <p:cNvPr id="14" name="object 1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250391" y="3444595"/>
              <a:ext cx="530479" cy="251650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1139634" y="3413518"/>
              <a:ext cx="721360" cy="257810"/>
            </a:xfrm>
            <a:custGeom>
              <a:avLst/>
              <a:gdLst/>
              <a:ahLst/>
              <a:cxnLst/>
              <a:rect l="l" t="t" r="r" b="b"/>
              <a:pathLst>
                <a:path w="721360" h="257810">
                  <a:moveTo>
                    <a:pt x="677989" y="0"/>
                  </a:moveTo>
                  <a:lnTo>
                    <a:pt x="42913" y="0"/>
                  </a:lnTo>
                  <a:lnTo>
                    <a:pt x="26199" y="3369"/>
                  </a:lnTo>
                  <a:lnTo>
                    <a:pt x="12560" y="12560"/>
                  </a:lnTo>
                  <a:lnTo>
                    <a:pt x="3369" y="26199"/>
                  </a:lnTo>
                  <a:lnTo>
                    <a:pt x="0" y="42913"/>
                  </a:lnTo>
                  <a:lnTo>
                    <a:pt x="0" y="214553"/>
                  </a:lnTo>
                  <a:lnTo>
                    <a:pt x="3369" y="231267"/>
                  </a:lnTo>
                  <a:lnTo>
                    <a:pt x="12560" y="244906"/>
                  </a:lnTo>
                  <a:lnTo>
                    <a:pt x="26199" y="254098"/>
                  </a:lnTo>
                  <a:lnTo>
                    <a:pt x="42913" y="257467"/>
                  </a:lnTo>
                  <a:lnTo>
                    <a:pt x="677989" y="257467"/>
                  </a:lnTo>
                  <a:lnTo>
                    <a:pt x="694701" y="254098"/>
                  </a:lnTo>
                  <a:lnTo>
                    <a:pt x="708336" y="244906"/>
                  </a:lnTo>
                  <a:lnTo>
                    <a:pt x="717523" y="231267"/>
                  </a:lnTo>
                  <a:lnTo>
                    <a:pt x="720890" y="214553"/>
                  </a:lnTo>
                  <a:lnTo>
                    <a:pt x="720890" y="42913"/>
                  </a:lnTo>
                  <a:lnTo>
                    <a:pt x="717523" y="26199"/>
                  </a:lnTo>
                  <a:lnTo>
                    <a:pt x="708336" y="12560"/>
                  </a:lnTo>
                  <a:lnTo>
                    <a:pt x="694701" y="3369"/>
                  </a:lnTo>
                  <a:lnTo>
                    <a:pt x="677989" y="0"/>
                  </a:lnTo>
                  <a:close/>
                </a:path>
              </a:pathLst>
            </a:custGeom>
            <a:solidFill>
              <a:srgbClr val="7B4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 descr="This chart shows Estimated Revenues from 988 surcharge in Minnesota, Pennsylvania, California, Virginia, Washington, Delaware, and Vermont.&#10;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504344" y="1875172"/>
            <a:ext cx="1685439" cy="155993"/>
          </a:xfrm>
          <a:prstGeom prst="rect">
            <a:avLst/>
          </a:prstGeom>
        </p:spPr>
        <p:txBody>
          <a:bodyPr vert="horz" wrap="square" lIns="0" tIns="16435" rIns="0" bIns="0" rtlCol="0">
            <a:spAutoFit/>
          </a:bodyPr>
          <a:lstStyle/>
          <a:p>
            <a:pPr marL="16435">
              <a:spcBef>
                <a:spcPts val="129"/>
              </a:spcBef>
              <a:tabLst>
                <a:tab pos="1204691" algn="l"/>
              </a:tabLst>
            </a:pPr>
            <a:r>
              <a:rPr sz="906" b="1" spc="13" dirty="0">
                <a:solidFill>
                  <a:srgbClr val="FFFFFF"/>
                </a:solidFill>
                <a:latin typeface="Arial"/>
                <a:cs typeface="Arial"/>
              </a:rPr>
              <a:t>State</a:t>
            </a:r>
            <a:r>
              <a:rPr sz="906" b="1" spc="1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6" b="1" spc="-26" dirty="0">
                <a:solidFill>
                  <a:srgbClr val="FFFFFF"/>
                </a:solidFill>
                <a:latin typeface="Arial"/>
                <a:cs typeface="Arial"/>
              </a:rPr>
              <a:t>Name</a:t>
            </a:r>
            <a:r>
              <a:rPr sz="906" b="1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906" b="1" spc="104" dirty="0">
                <a:solidFill>
                  <a:srgbClr val="FFFFFF"/>
                </a:solidFill>
                <a:latin typeface="Arial"/>
                <a:cs typeface="Arial"/>
              </a:rPr>
              <a:t>988</a:t>
            </a:r>
            <a:r>
              <a:rPr sz="906" b="1" spc="-78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6" b="1" spc="-32" dirty="0">
                <a:solidFill>
                  <a:srgbClr val="FFFFFF"/>
                </a:solidFill>
                <a:latin typeface="Arial"/>
                <a:cs typeface="Arial"/>
              </a:rPr>
              <a:t>Fee</a:t>
            </a:r>
            <a:endParaRPr sz="906" dirty="0">
              <a:latin typeface="Arial"/>
              <a:cs typeface="Arial"/>
            </a:endParaRPr>
          </a:p>
        </p:txBody>
      </p:sp>
      <p:grpSp>
        <p:nvGrpSpPr>
          <p:cNvPr id="17" name="object 17" descr="This chart shows Estimated Revenues from 988 surcharge in Minnesota, Pennsylvania, California, Virginia, Washington, Delaware, and Vermont.&#10;"/>
          <p:cNvGrpSpPr/>
          <p:nvPr/>
        </p:nvGrpSpPr>
        <p:grpSpPr>
          <a:xfrm>
            <a:off x="2503298" y="1766414"/>
            <a:ext cx="990226" cy="464297"/>
            <a:chOff x="1934362" y="3391179"/>
            <a:chExt cx="765175" cy="358775"/>
          </a:xfrm>
        </p:grpSpPr>
        <p:pic>
          <p:nvPicPr>
            <p:cNvPr id="18" name="object 1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934362" y="3391179"/>
              <a:ext cx="764616" cy="358495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009165" y="3396983"/>
              <a:ext cx="614984" cy="321602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1950872" y="3413518"/>
              <a:ext cx="699770" cy="256540"/>
            </a:xfrm>
            <a:custGeom>
              <a:avLst/>
              <a:gdLst/>
              <a:ahLst/>
              <a:cxnLst/>
              <a:rect l="l" t="t" r="r" b="b"/>
              <a:pathLst>
                <a:path w="699769" h="256539">
                  <a:moveTo>
                    <a:pt x="656767" y="0"/>
                  </a:moveTo>
                  <a:lnTo>
                    <a:pt x="42748" y="0"/>
                  </a:lnTo>
                  <a:lnTo>
                    <a:pt x="26097" y="3355"/>
                  </a:lnTo>
                  <a:lnTo>
                    <a:pt x="12511" y="12511"/>
                  </a:lnTo>
                  <a:lnTo>
                    <a:pt x="3355" y="26097"/>
                  </a:lnTo>
                  <a:lnTo>
                    <a:pt x="0" y="42748"/>
                  </a:lnTo>
                  <a:lnTo>
                    <a:pt x="0" y="213740"/>
                  </a:lnTo>
                  <a:lnTo>
                    <a:pt x="3355" y="230396"/>
                  </a:lnTo>
                  <a:lnTo>
                    <a:pt x="12511" y="243982"/>
                  </a:lnTo>
                  <a:lnTo>
                    <a:pt x="26097" y="253135"/>
                  </a:lnTo>
                  <a:lnTo>
                    <a:pt x="42748" y="256489"/>
                  </a:lnTo>
                  <a:lnTo>
                    <a:pt x="656767" y="256489"/>
                  </a:lnTo>
                  <a:lnTo>
                    <a:pt x="673418" y="253135"/>
                  </a:lnTo>
                  <a:lnTo>
                    <a:pt x="687004" y="243982"/>
                  </a:lnTo>
                  <a:lnTo>
                    <a:pt x="696160" y="230396"/>
                  </a:lnTo>
                  <a:lnTo>
                    <a:pt x="699516" y="213740"/>
                  </a:lnTo>
                  <a:lnTo>
                    <a:pt x="699516" y="42748"/>
                  </a:lnTo>
                  <a:lnTo>
                    <a:pt x="696160" y="26097"/>
                  </a:lnTo>
                  <a:lnTo>
                    <a:pt x="687004" y="12511"/>
                  </a:lnTo>
                  <a:lnTo>
                    <a:pt x="673418" y="3355"/>
                  </a:lnTo>
                  <a:lnTo>
                    <a:pt x="656767" y="0"/>
                  </a:lnTo>
                  <a:close/>
                </a:path>
              </a:pathLst>
            </a:custGeom>
            <a:solidFill>
              <a:srgbClr val="7B4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 descr="This chart shows Estimated Revenues from 988 surcharge in Minnesota, Pennsylvania, California, Virginia, Washington, Delaware, and Vermont.&#10;"/>
          <p:cNvSpPr txBox="1"/>
          <p:nvPr/>
        </p:nvSpPr>
        <p:spPr>
          <a:xfrm>
            <a:off x="2674937" y="1805566"/>
            <a:ext cx="607284" cy="296220"/>
          </a:xfrm>
          <a:prstGeom prst="rect">
            <a:avLst/>
          </a:prstGeom>
        </p:spPr>
        <p:txBody>
          <a:bodyPr vert="horz" wrap="square" lIns="0" tIns="17257" rIns="0" bIns="0" rtlCol="0">
            <a:spAutoFit/>
          </a:bodyPr>
          <a:lstStyle/>
          <a:p>
            <a:pPr marL="69849">
              <a:spcBef>
                <a:spcPts val="136"/>
              </a:spcBef>
            </a:pPr>
            <a:r>
              <a:rPr sz="906" b="1" spc="104" dirty="0">
                <a:solidFill>
                  <a:srgbClr val="FFFFFF"/>
                </a:solidFill>
                <a:latin typeface="Arial"/>
                <a:cs typeface="Arial"/>
              </a:rPr>
              <a:t>988</a:t>
            </a:r>
            <a:r>
              <a:rPr sz="906" b="1" spc="-7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6" b="1" spc="-32" dirty="0">
                <a:solidFill>
                  <a:srgbClr val="FFFFFF"/>
                </a:solidFill>
                <a:latin typeface="Arial"/>
                <a:cs typeface="Arial"/>
              </a:rPr>
              <a:t>Fee</a:t>
            </a:r>
            <a:endParaRPr sz="906">
              <a:latin typeface="Arial"/>
              <a:cs typeface="Arial"/>
            </a:endParaRPr>
          </a:p>
          <a:p>
            <a:pPr marL="16435"/>
            <a:r>
              <a:rPr sz="906" b="1" spc="-13" dirty="0">
                <a:solidFill>
                  <a:srgbClr val="FFFFFF"/>
                </a:solidFill>
                <a:latin typeface="Arial"/>
                <a:cs typeface="Arial"/>
              </a:rPr>
              <a:t>(Average)</a:t>
            </a:r>
            <a:endParaRPr sz="906">
              <a:latin typeface="Arial"/>
              <a:cs typeface="Arial"/>
            </a:endParaRPr>
          </a:p>
        </p:txBody>
      </p:sp>
      <p:grpSp>
        <p:nvGrpSpPr>
          <p:cNvPr id="22" name="object 22" descr="This chart shows Estimated Revenues from 988 surcharge in Minnesota, Pennsylvania, California, Virginia, Washington, Delaware, and Vermont.&#10;"/>
          <p:cNvGrpSpPr/>
          <p:nvPr/>
        </p:nvGrpSpPr>
        <p:grpSpPr>
          <a:xfrm>
            <a:off x="4488599" y="1766414"/>
            <a:ext cx="1442197" cy="464297"/>
            <a:chOff x="3468458" y="3391179"/>
            <a:chExt cx="1114425" cy="358775"/>
          </a:xfrm>
        </p:grpSpPr>
        <p:pic>
          <p:nvPicPr>
            <p:cNvPr id="23" name="object 23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468458" y="3391179"/>
              <a:ext cx="1114348" cy="358495"/>
            </a:xfrm>
            <a:prstGeom prst="rect">
              <a:avLst/>
            </a:prstGeom>
          </p:spPr>
        </p:pic>
        <p:sp>
          <p:nvSpPr>
            <p:cNvPr id="24" name="object 24"/>
            <p:cNvSpPr/>
            <p:nvPr/>
          </p:nvSpPr>
          <p:spPr>
            <a:xfrm>
              <a:off x="3474275" y="3413518"/>
              <a:ext cx="1060450" cy="256540"/>
            </a:xfrm>
            <a:custGeom>
              <a:avLst/>
              <a:gdLst/>
              <a:ahLst/>
              <a:cxnLst/>
              <a:rect l="l" t="t" r="r" b="b"/>
              <a:pathLst>
                <a:path w="1060450" h="256539">
                  <a:moveTo>
                    <a:pt x="1017219" y="0"/>
                  </a:moveTo>
                  <a:lnTo>
                    <a:pt x="42748" y="0"/>
                  </a:lnTo>
                  <a:lnTo>
                    <a:pt x="26097" y="3355"/>
                  </a:lnTo>
                  <a:lnTo>
                    <a:pt x="12511" y="12511"/>
                  </a:lnTo>
                  <a:lnTo>
                    <a:pt x="3355" y="26097"/>
                  </a:lnTo>
                  <a:lnTo>
                    <a:pt x="0" y="42748"/>
                  </a:lnTo>
                  <a:lnTo>
                    <a:pt x="0" y="213753"/>
                  </a:lnTo>
                  <a:lnTo>
                    <a:pt x="3355" y="230403"/>
                  </a:lnTo>
                  <a:lnTo>
                    <a:pt x="12511" y="243990"/>
                  </a:lnTo>
                  <a:lnTo>
                    <a:pt x="26097" y="253146"/>
                  </a:lnTo>
                  <a:lnTo>
                    <a:pt x="42748" y="256501"/>
                  </a:lnTo>
                  <a:lnTo>
                    <a:pt x="1017219" y="256501"/>
                  </a:lnTo>
                  <a:lnTo>
                    <a:pt x="1033869" y="253146"/>
                  </a:lnTo>
                  <a:lnTo>
                    <a:pt x="1047456" y="243990"/>
                  </a:lnTo>
                  <a:lnTo>
                    <a:pt x="1056611" y="230403"/>
                  </a:lnTo>
                  <a:lnTo>
                    <a:pt x="1059967" y="213753"/>
                  </a:lnTo>
                  <a:lnTo>
                    <a:pt x="1059967" y="42748"/>
                  </a:lnTo>
                  <a:lnTo>
                    <a:pt x="1056611" y="26097"/>
                  </a:lnTo>
                  <a:lnTo>
                    <a:pt x="1047456" y="12511"/>
                  </a:lnTo>
                  <a:lnTo>
                    <a:pt x="1033869" y="3355"/>
                  </a:lnTo>
                  <a:lnTo>
                    <a:pt x="1017219" y="0"/>
                  </a:lnTo>
                  <a:close/>
                </a:path>
              </a:pathLst>
            </a:custGeom>
            <a:solidFill>
              <a:srgbClr val="7B4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 descr="This chart shows Estimated Revenues from 988 surcharge in Minnesota, Pennsylvania, California, Virginia, Washington, Delaware, and Vermont.&#10;"/>
          <p:cNvSpPr txBox="1"/>
          <p:nvPr/>
        </p:nvSpPr>
        <p:spPr>
          <a:xfrm>
            <a:off x="4647635" y="1805566"/>
            <a:ext cx="1070759" cy="296220"/>
          </a:xfrm>
          <a:prstGeom prst="rect">
            <a:avLst/>
          </a:prstGeom>
        </p:spPr>
        <p:txBody>
          <a:bodyPr vert="horz" wrap="square" lIns="0" tIns="17257" rIns="0" bIns="0" rtlCol="0">
            <a:spAutoFit/>
          </a:bodyPr>
          <a:lstStyle/>
          <a:p>
            <a:pPr algn="ctr">
              <a:spcBef>
                <a:spcPts val="136"/>
              </a:spcBef>
            </a:pPr>
            <a:r>
              <a:rPr sz="906" b="1" dirty="0">
                <a:solidFill>
                  <a:srgbClr val="FFFFFF"/>
                </a:solidFill>
                <a:latin typeface="Arial"/>
                <a:cs typeface="Arial"/>
              </a:rPr>
              <a:t>Total</a:t>
            </a:r>
            <a:r>
              <a:rPr sz="906" b="1" spc="5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6" b="1" spc="-13" dirty="0">
                <a:solidFill>
                  <a:srgbClr val="FFFFFF"/>
                </a:solidFill>
                <a:latin typeface="Arial"/>
                <a:cs typeface="Arial"/>
              </a:rPr>
              <a:t>Lines</a:t>
            </a:r>
            <a:endParaRPr sz="906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906" b="1" dirty="0">
                <a:solidFill>
                  <a:srgbClr val="FFFFFF"/>
                </a:solidFill>
                <a:latin typeface="Arial"/>
                <a:cs typeface="Arial"/>
              </a:rPr>
              <a:t>(Wireless</a:t>
            </a:r>
            <a:r>
              <a:rPr sz="906" b="1" spc="-26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6" b="1" spc="-13" dirty="0">
                <a:solidFill>
                  <a:srgbClr val="FFFFFF"/>
                </a:solidFill>
                <a:latin typeface="Arial"/>
                <a:cs typeface="Arial"/>
              </a:rPr>
              <a:t>+</a:t>
            </a:r>
            <a:r>
              <a:rPr sz="906" b="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6" b="1" spc="-13" dirty="0">
                <a:solidFill>
                  <a:srgbClr val="FFFFFF"/>
                </a:solidFill>
                <a:latin typeface="Arial"/>
                <a:cs typeface="Arial"/>
              </a:rPr>
              <a:t>Wired)</a:t>
            </a:r>
            <a:endParaRPr sz="906">
              <a:latin typeface="Arial"/>
              <a:cs typeface="Arial"/>
            </a:endParaRPr>
          </a:p>
        </p:txBody>
      </p:sp>
      <p:grpSp>
        <p:nvGrpSpPr>
          <p:cNvPr id="26" name="object 26" descr="This chart shows Estimated Revenues from 988 surcharge in Minnesota, Pennsylvania, California, Virginia, Washington, Delaware, and Vermont.&#10;"/>
          <p:cNvGrpSpPr/>
          <p:nvPr/>
        </p:nvGrpSpPr>
        <p:grpSpPr>
          <a:xfrm>
            <a:off x="5936986" y="1766414"/>
            <a:ext cx="1503829" cy="464297"/>
            <a:chOff x="4587671" y="3391179"/>
            <a:chExt cx="1162050" cy="358775"/>
          </a:xfrm>
        </p:grpSpPr>
        <p:pic>
          <p:nvPicPr>
            <p:cNvPr id="27" name="object 27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4587671" y="3391179"/>
              <a:ext cx="1161973" cy="358495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4641100" y="3396983"/>
              <a:ext cx="1078420" cy="321602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4604181" y="3413518"/>
              <a:ext cx="1104265" cy="256540"/>
            </a:xfrm>
            <a:custGeom>
              <a:avLst/>
              <a:gdLst/>
              <a:ahLst/>
              <a:cxnLst/>
              <a:rect l="l" t="t" r="r" b="b"/>
              <a:pathLst>
                <a:path w="1104264" h="256539">
                  <a:moveTo>
                    <a:pt x="1060932" y="0"/>
                  </a:moveTo>
                  <a:lnTo>
                    <a:pt x="42760" y="0"/>
                  </a:lnTo>
                  <a:lnTo>
                    <a:pt x="26103" y="3355"/>
                  </a:lnTo>
                  <a:lnTo>
                    <a:pt x="12512" y="12511"/>
                  </a:lnTo>
                  <a:lnTo>
                    <a:pt x="3355" y="26097"/>
                  </a:lnTo>
                  <a:lnTo>
                    <a:pt x="0" y="42748"/>
                  </a:lnTo>
                  <a:lnTo>
                    <a:pt x="0" y="213740"/>
                  </a:lnTo>
                  <a:lnTo>
                    <a:pt x="3355" y="230396"/>
                  </a:lnTo>
                  <a:lnTo>
                    <a:pt x="12512" y="243982"/>
                  </a:lnTo>
                  <a:lnTo>
                    <a:pt x="26103" y="253135"/>
                  </a:lnTo>
                  <a:lnTo>
                    <a:pt x="42760" y="256489"/>
                  </a:lnTo>
                  <a:lnTo>
                    <a:pt x="1060932" y="256489"/>
                  </a:lnTo>
                  <a:lnTo>
                    <a:pt x="1077588" y="253135"/>
                  </a:lnTo>
                  <a:lnTo>
                    <a:pt x="1091174" y="243982"/>
                  </a:lnTo>
                  <a:lnTo>
                    <a:pt x="1100326" y="230396"/>
                  </a:lnTo>
                  <a:lnTo>
                    <a:pt x="1103680" y="213740"/>
                  </a:lnTo>
                  <a:lnTo>
                    <a:pt x="1103680" y="42748"/>
                  </a:lnTo>
                  <a:lnTo>
                    <a:pt x="1100326" y="26097"/>
                  </a:lnTo>
                  <a:lnTo>
                    <a:pt x="1091174" y="12511"/>
                  </a:lnTo>
                  <a:lnTo>
                    <a:pt x="1077588" y="3355"/>
                  </a:lnTo>
                  <a:lnTo>
                    <a:pt x="1060932" y="0"/>
                  </a:lnTo>
                  <a:close/>
                </a:path>
              </a:pathLst>
            </a:custGeom>
            <a:solidFill>
              <a:srgbClr val="7B4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 descr="This chart shows Estimated Revenues from 988 surcharge in Minnesota, Pennsylvania, California, Virginia, Washington, Delaware, and Vermont.&#10;"/>
          <p:cNvSpPr txBox="1"/>
          <p:nvPr/>
        </p:nvSpPr>
        <p:spPr>
          <a:xfrm>
            <a:off x="6081273" y="1805566"/>
            <a:ext cx="1182519" cy="296220"/>
          </a:xfrm>
          <a:prstGeom prst="rect">
            <a:avLst/>
          </a:prstGeom>
        </p:spPr>
        <p:txBody>
          <a:bodyPr vert="horz" wrap="square" lIns="0" tIns="17257" rIns="0" bIns="0" rtlCol="0">
            <a:spAutoFit/>
          </a:bodyPr>
          <a:lstStyle/>
          <a:p>
            <a:pPr algn="ctr">
              <a:spcBef>
                <a:spcPts val="136"/>
              </a:spcBef>
            </a:pPr>
            <a:r>
              <a:rPr sz="906" b="1" spc="13" dirty="0">
                <a:solidFill>
                  <a:srgbClr val="FFFFFF"/>
                </a:solidFill>
                <a:latin typeface="Arial"/>
                <a:cs typeface="Arial"/>
              </a:rPr>
              <a:t>Estimated</a:t>
            </a:r>
            <a:r>
              <a:rPr sz="906" b="1" spc="-3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6" b="1" spc="13" dirty="0">
                <a:solidFill>
                  <a:srgbClr val="FFFFFF"/>
                </a:solidFill>
                <a:latin typeface="Arial"/>
                <a:cs typeface="Arial"/>
              </a:rPr>
              <a:t>Total</a:t>
            </a:r>
            <a:r>
              <a:rPr sz="906" b="1" spc="-3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6" b="1" spc="71" dirty="0">
                <a:solidFill>
                  <a:srgbClr val="FFFFFF"/>
                </a:solidFill>
                <a:latin typeface="Arial"/>
                <a:cs typeface="Arial"/>
              </a:rPr>
              <a:t>988</a:t>
            </a:r>
            <a:endParaRPr sz="906">
              <a:latin typeface="Arial"/>
              <a:cs typeface="Arial"/>
            </a:endParaRPr>
          </a:p>
          <a:p>
            <a:pPr marL="822" algn="ctr"/>
            <a:r>
              <a:rPr sz="906" b="1" spc="-13" dirty="0">
                <a:solidFill>
                  <a:srgbClr val="FFFFFF"/>
                </a:solidFill>
                <a:latin typeface="Arial"/>
                <a:cs typeface="Arial"/>
              </a:rPr>
              <a:t>Revenue</a:t>
            </a:r>
            <a:endParaRPr sz="906">
              <a:latin typeface="Arial"/>
              <a:cs typeface="Arial"/>
            </a:endParaRPr>
          </a:p>
        </p:txBody>
      </p:sp>
      <p:sp>
        <p:nvSpPr>
          <p:cNvPr id="31" name="object 31" descr="This chart shows Estimated Revenues from 988 surcharge in Minnesota, Pennsylvania, California, Virginia, Washington, Delaware, and Vermont.&#10;"/>
          <p:cNvSpPr/>
          <p:nvPr/>
        </p:nvSpPr>
        <p:spPr>
          <a:xfrm>
            <a:off x="1505001" y="2550963"/>
            <a:ext cx="935990" cy="279400"/>
          </a:xfrm>
          <a:custGeom>
            <a:avLst/>
            <a:gdLst/>
            <a:ahLst/>
            <a:cxnLst/>
            <a:rect l="l" t="t" r="r" b="b"/>
            <a:pathLst>
              <a:path w="723264" h="215900">
                <a:moveTo>
                  <a:pt x="686892" y="0"/>
                </a:moveTo>
                <a:lnTo>
                  <a:pt x="35953" y="0"/>
                </a:lnTo>
                <a:lnTo>
                  <a:pt x="21967" y="2827"/>
                </a:lnTo>
                <a:lnTo>
                  <a:pt x="10537" y="10536"/>
                </a:lnTo>
                <a:lnTo>
                  <a:pt x="2828" y="21961"/>
                </a:lnTo>
                <a:lnTo>
                  <a:pt x="0" y="35940"/>
                </a:lnTo>
                <a:lnTo>
                  <a:pt x="0" y="179730"/>
                </a:lnTo>
                <a:lnTo>
                  <a:pt x="2828" y="193717"/>
                </a:lnTo>
                <a:lnTo>
                  <a:pt x="10537" y="205146"/>
                </a:lnTo>
                <a:lnTo>
                  <a:pt x="21967" y="212855"/>
                </a:lnTo>
                <a:lnTo>
                  <a:pt x="35953" y="215684"/>
                </a:lnTo>
                <a:lnTo>
                  <a:pt x="686892" y="215684"/>
                </a:lnTo>
                <a:lnTo>
                  <a:pt x="700876" y="212855"/>
                </a:lnTo>
                <a:lnTo>
                  <a:pt x="712301" y="205146"/>
                </a:lnTo>
                <a:lnTo>
                  <a:pt x="720007" y="193717"/>
                </a:lnTo>
                <a:lnTo>
                  <a:pt x="722833" y="179730"/>
                </a:lnTo>
                <a:lnTo>
                  <a:pt x="722833" y="35940"/>
                </a:lnTo>
                <a:lnTo>
                  <a:pt x="720007" y="21961"/>
                </a:lnTo>
                <a:lnTo>
                  <a:pt x="712301" y="10536"/>
                </a:lnTo>
                <a:lnTo>
                  <a:pt x="700876" y="2827"/>
                </a:lnTo>
                <a:lnTo>
                  <a:pt x="686892" y="0"/>
                </a:lnTo>
                <a:close/>
              </a:path>
            </a:pathLst>
          </a:custGeom>
          <a:solidFill>
            <a:srgbClr val="EAE9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 descr="This chart shows Estimated Revenues from 988 surcharge in Minnesota, Pennsylvania, California, Virginia, Washington, Delaware, and Vermont.&#10;"/>
          <p:cNvSpPr/>
          <p:nvPr/>
        </p:nvSpPr>
        <p:spPr>
          <a:xfrm>
            <a:off x="2524658" y="2550963"/>
            <a:ext cx="905585" cy="279400"/>
          </a:xfrm>
          <a:custGeom>
            <a:avLst/>
            <a:gdLst/>
            <a:ahLst/>
            <a:cxnLst/>
            <a:rect l="l" t="t" r="r" b="b"/>
            <a:pathLst>
              <a:path w="699769" h="215900">
                <a:moveTo>
                  <a:pt x="663562" y="0"/>
                </a:moveTo>
                <a:lnTo>
                  <a:pt x="35941" y="0"/>
                </a:lnTo>
                <a:lnTo>
                  <a:pt x="21961" y="2827"/>
                </a:lnTo>
                <a:lnTo>
                  <a:pt x="10536" y="10536"/>
                </a:lnTo>
                <a:lnTo>
                  <a:pt x="2827" y="21961"/>
                </a:lnTo>
                <a:lnTo>
                  <a:pt x="0" y="35940"/>
                </a:lnTo>
                <a:lnTo>
                  <a:pt x="0" y="179730"/>
                </a:lnTo>
                <a:lnTo>
                  <a:pt x="2827" y="193717"/>
                </a:lnTo>
                <a:lnTo>
                  <a:pt x="10536" y="205146"/>
                </a:lnTo>
                <a:lnTo>
                  <a:pt x="21961" y="212855"/>
                </a:lnTo>
                <a:lnTo>
                  <a:pt x="35941" y="215684"/>
                </a:lnTo>
                <a:lnTo>
                  <a:pt x="663562" y="215684"/>
                </a:lnTo>
                <a:lnTo>
                  <a:pt x="677548" y="212855"/>
                </a:lnTo>
                <a:lnTo>
                  <a:pt x="688978" y="205146"/>
                </a:lnTo>
                <a:lnTo>
                  <a:pt x="696687" y="193717"/>
                </a:lnTo>
                <a:lnTo>
                  <a:pt x="699516" y="179730"/>
                </a:lnTo>
                <a:lnTo>
                  <a:pt x="699516" y="35940"/>
                </a:lnTo>
                <a:lnTo>
                  <a:pt x="696687" y="21961"/>
                </a:lnTo>
                <a:lnTo>
                  <a:pt x="688978" y="10536"/>
                </a:lnTo>
                <a:lnTo>
                  <a:pt x="677548" y="2827"/>
                </a:lnTo>
                <a:lnTo>
                  <a:pt x="663562" y="0"/>
                </a:lnTo>
                <a:close/>
              </a:path>
            </a:pathLst>
          </a:custGeom>
          <a:solidFill>
            <a:srgbClr val="EAE9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 descr="This chart shows Estimated Revenues from 988 surcharge in Minnesota, Pennsylvania, California, Virginia, Washington, Delaware, and Vermont.&#10;"/>
          <p:cNvSpPr/>
          <p:nvPr/>
        </p:nvSpPr>
        <p:spPr>
          <a:xfrm>
            <a:off x="4494861" y="2550963"/>
            <a:ext cx="1373169" cy="279400"/>
          </a:xfrm>
          <a:custGeom>
            <a:avLst/>
            <a:gdLst/>
            <a:ahLst/>
            <a:cxnLst/>
            <a:rect l="l" t="t" r="r" b="b"/>
            <a:pathLst>
              <a:path w="1061085" h="215900">
                <a:moveTo>
                  <a:pt x="1024991" y="0"/>
                </a:moveTo>
                <a:lnTo>
                  <a:pt x="35953" y="0"/>
                </a:lnTo>
                <a:lnTo>
                  <a:pt x="21967" y="2827"/>
                </a:lnTo>
                <a:lnTo>
                  <a:pt x="10537" y="10536"/>
                </a:lnTo>
                <a:lnTo>
                  <a:pt x="2828" y="21961"/>
                </a:lnTo>
                <a:lnTo>
                  <a:pt x="0" y="35940"/>
                </a:lnTo>
                <a:lnTo>
                  <a:pt x="0" y="179730"/>
                </a:lnTo>
                <a:lnTo>
                  <a:pt x="2828" y="193717"/>
                </a:lnTo>
                <a:lnTo>
                  <a:pt x="10537" y="205146"/>
                </a:lnTo>
                <a:lnTo>
                  <a:pt x="21967" y="212855"/>
                </a:lnTo>
                <a:lnTo>
                  <a:pt x="35953" y="215684"/>
                </a:lnTo>
                <a:lnTo>
                  <a:pt x="1024991" y="215684"/>
                </a:lnTo>
                <a:lnTo>
                  <a:pt x="1038976" y="212855"/>
                </a:lnTo>
                <a:lnTo>
                  <a:pt x="1050401" y="205146"/>
                </a:lnTo>
                <a:lnTo>
                  <a:pt x="1058106" y="193717"/>
                </a:lnTo>
                <a:lnTo>
                  <a:pt x="1060932" y="179730"/>
                </a:lnTo>
                <a:lnTo>
                  <a:pt x="1060932" y="35940"/>
                </a:lnTo>
                <a:lnTo>
                  <a:pt x="1058106" y="21961"/>
                </a:lnTo>
                <a:lnTo>
                  <a:pt x="1050401" y="10536"/>
                </a:lnTo>
                <a:lnTo>
                  <a:pt x="1038976" y="2827"/>
                </a:lnTo>
                <a:lnTo>
                  <a:pt x="1024991" y="0"/>
                </a:lnTo>
                <a:close/>
              </a:path>
            </a:pathLst>
          </a:custGeom>
          <a:solidFill>
            <a:srgbClr val="EAE9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 descr="This chart shows Estimated Revenues from 988 surcharge in Minnesota, Pennsylvania, California, Virginia, Washington, Delaware, and Vermont.&#10;"/>
          <p:cNvSpPr/>
          <p:nvPr/>
        </p:nvSpPr>
        <p:spPr>
          <a:xfrm>
            <a:off x="5960868" y="2550963"/>
            <a:ext cx="1423296" cy="279400"/>
          </a:xfrm>
          <a:custGeom>
            <a:avLst/>
            <a:gdLst/>
            <a:ahLst/>
            <a:cxnLst/>
            <a:rect l="l" t="t" r="r" b="b"/>
            <a:pathLst>
              <a:path w="1099820" h="215900">
                <a:moveTo>
                  <a:pt x="1063853" y="0"/>
                </a:moveTo>
                <a:lnTo>
                  <a:pt x="35953" y="0"/>
                </a:lnTo>
                <a:lnTo>
                  <a:pt x="21967" y="2827"/>
                </a:lnTo>
                <a:lnTo>
                  <a:pt x="10537" y="10536"/>
                </a:lnTo>
                <a:lnTo>
                  <a:pt x="2828" y="21961"/>
                </a:lnTo>
                <a:lnTo>
                  <a:pt x="0" y="35940"/>
                </a:lnTo>
                <a:lnTo>
                  <a:pt x="0" y="179730"/>
                </a:lnTo>
                <a:lnTo>
                  <a:pt x="2828" y="193717"/>
                </a:lnTo>
                <a:lnTo>
                  <a:pt x="10537" y="205146"/>
                </a:lnTo>
                <a:lnTo>
                  <a:pt x="21967" y="212855"/>
                </a:lnTo>
                <a:lnTo>
                  <a:pt x="35953" y="215684"/>
                </a:lnTo>
                <a:lnTo>
                  <a:pt x="1063853" y="215684"/>
                </a:lnTo>
                <a:lnTo>
                  <a:pt x="1077838" y="212855"/>
                </a:lnTo>
                <a:lnTo>
                  <a:pt x="1089263" y="205146"/>
                </a:lnTo>
                <a:lnTo>
                  <a:pt x="1096968" y="193717"/>
                </a:lnTo>
                <a:lnTo>
                  <a:pt x="1099794" y="179730"/>
                </a:lnTo>
                <a:lnTo>
                  <a:pt x="1099794" y="35940"/>
                </a:lnTo>
                <a:lnTo>
                  <a:pt x="1096968" y="21961"/>
                </a:lnTo>
                <a:lnTo>
                  <a:pt x="1089263" y="10536"/>
                </a:lnTo>
                <a:lnTo>
                  <a:pt x="1077838" y="2827"/>
                </a:lnTo>
                <a:lnTo>
                  <a:pt x="1063853" y="0"/>
                </a:lnTo>
                <a:close/>
              </a:path>
            </a:pathLst>
          </a:custGeom>
          <a:solidFill>
            <a:srgbClr val="EAE9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 descr="This chart shows Estimated Revenues from 988 surcharge in Minnesota, Pennsylvania, California, Virginia, Washington, Delaware, and Vermont.&#10;"/>
          <p:cNvSpPr/>
          <p:nvPr/>
        </p:nvSpPr>
        <p:spPr>
          <a:xfrm>
            <a:off x="1505001" y="3900038"/>
            <a:ext cx="935990" cy="279400"/>
          </a:xfrm>
          <a:custGeom>
            <a:avLst/>
            <a:gdLst/>
            <a:ahLst/>
            <a:cxnLst/>
            <a:rect l="l" t="t" r="r" b="b"/>
            <a:pathLst>
              <a:path w="723264" h="215900">
                <a:moveTo>
                  <a:pt x="686892" y="0"/>
                </a:moveTo>
                <a:lnTo>
                  <a:pt x="35953" y="0"/>
                </a:lnTo>
                <a:lnTo>
                  <a:pt x="21967" y="2828"/>
                </a:lnTo>
                <a:lnTo>
                  <a:pt x="10537" y="10537"/>
                </a:lnTo>
                <a:lnTo>
                  <a:pt x="2828" y="21967"/>
                </a:lnTo>
                <a:lnTo>
                  <a:pt x="0" y="35953"/>
                </a:lnTo>
                <a:lnTo>
                  <a:pt x="0" y="179743"/>
                </a:lnTo>
                <a:lnTo>
                  <a:pt x="2828" y="193727"/>
                </a:lnTo>
                <a:lnTo>
                  <a:pt x="10537" y="205152"/>
                </a:lnTo>
                <a:lnTo>
                  <a:pt x="21967" y="212857"/>
                </a:lnTo>
                <a:lnTo>
                  <a:pt x="35953" y="215684"/>
                </a:lnTo>
                <a:lnTo>
                  <a:pt x="686892" y="215684"/>
                </a:lnTo>
                <a:lnTo>
                  <a:pt x="700876" y="212857"/>
                </a:lnTo>
                <a:lnTo>
                  <a:pt x="712301" y="205152"/>
                </a:lnTo>
                <a:lnTo>
                  <a:pt x="720007" y="193727"/>
                </a:lnTo>
                <a:lnTo>
                  <a:pt x="722833" y="179743"/>
                </a:lnTo>
                <a:lnTo>
                  <a:pt x="722833" y="35953"/>
                </a:lnTo>
                <a:lnTo>
                  <a:pt x="720007" y="21967"/>
                </a:lnTo>
                <a:lnTo>
                  <a:pt x="712301" y="10537"/>
                </a:lnTo>
                <a:lnTo>
                  <a:pt x="700876" y="2828"/>
                </a:lnTo>
                <a:lnTo>
                  <a:pt x="686892" y="0"/>
                </a:lnTo>
                <a:close/>
              </a:path>
            </a:pathLst>
          </a:custGeom>
          <a:solidFill>
            <a:srgbClr val="EAE9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 descr="This chart shows Estimated Revenues from 988 surcharge in Minnesota, Pennsylvania, California, Virginia, Washington, Delaware, and Vermont.&#10;"/>
          <p:cNvSpPr/>
          <p:nvPr/>
        </p:nvSpPr>
        <p:spPr>
          <a:xfrm>
            <a:off x="2524658" y="3900038"/>
            <a:ext cx="905585" cy="279400"/>
          </a:xfrm>
          <a:custGeom>
            <a:avLst/>
            <a:gdLst/>
            <a:ahLst/>
            <a:cxnLst/>
            <a:rect l="l" t="t" r="r" b="b"/>
            <a:pathLst>
              <a:path w="699769" h="215900">
                <a:moveTo>
                  <a:pt x="663562" y="0"/>
                </a:moveTo>
                <a:lnTo>
                  <a:pt x="35941" y="0"/>
                </a:lnTo>
                <a:lnTo>
                  <a:pt x="21961" y="2828"/>
                </a:lnTo>
                <a:lnTo>
                  <a:pt x="10536" y="10537"/>
                </a:lnTo>
                <a:lnTo>
                  <a:pt x="2827" y="21967"/>
                </a:lnTo>
                <a:lnTo>
                  <a:pt x="0" y="35953"/>
                </a:lnTo>
                <a:lnTo>
                  <a:pt x="0" y="179743"/>
                </a:lnTo>
                <a:lnTo>
                  <a:pt x="2827" y="193727"/>
                </a:lnTo>
                <a:lnTo>
                  <a:pt x="10536" y="205152"/>
                </a:lnTo>
                <a:lnTo>
                  <a:pt x="21961" y="212857"/>
                </a:lnTo>
                <a:lnTo>
                  <a:pt x="35941" y="215684"/>
                </a:lnTo>
                <a:lnTo>
                  <a:pt x="663562" y="215684"/>
                </a:lnTo>
                <a:lnTo>
                  <a:pt x="677548" y="212857"/>
                </a:lnTo>
                <a:lnTo>
                  <a:pt x="688978" y="205152"/>
                </a:lnTo>
                <a:lnTo>
                  <a:pt x="696687" y="193727"/>
                </a:lnTo>
                <a:lnTo>
                  <a:pt x="699516" y="179743"/>
                </a:lnTo>
                <a:lnTo>
                  <a:pt x="699516" y="35953"/>
                </a:lnTo>
                <a:lnTo>
                  <a:pt x="696687" y="21967"/>
                </a:lnTo>
                <a:lnTo>
                  <a:pt x="688978" y="10537"/>
                </a:lnTo>
                <a:lnTo>
                  <a:pt x="677548" y="2828"/>
                </a:lnTo>
                <a:lnTo>
                  <a:pt x="663562" y="0"/>
                </a:lnTo>
                <a:close/>
              </a:path>
            </a:pathLst>
          </a:custGeom>
          <a:solidFill>
            <a:srgbClr val="EAE9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 descr="This chart shows Estimated Revenues from 988 surcharge in Minnesota, Pennsylvania, California, Virginia, Washington, Delaware, and Vermont.&#10;"/>
          <p:cNvSpPr/>
          <p:nvPr/>
        </p:nvSpPr>
        <p:spPr>
          <a:xfrm>
            <a:off x="4494861" y="3900038"/>
            <a:ext cx="1373169" cy="279400"/>
          </a:xfrm>
          <a:custGeom>
            <a:avLst/>
            <a:gdLst/>
            <a:ahLst/>
            <a:cxnLst/>
            <a:rect l="l" t="t" r="r" b="b"/>
            <a:pathLst>
              <a:path w="1061085" h="215900">
                <a:moveTo>
                  <a:pt x="1024991" y="0"/>
                </a:moveTo>
                <a:lnTo>
                  <a:pt x="35953" y="0"/>
                </a:lnTo>
                <a:lnTo>
                  <a:pt x="21967" y="2828"/>
                </a:lnTo>
                <a:lnTo>
                  <a:pt x="10537" y="10537"/>
                </a:lnTo>
                <a:lnTo>
                  <a:pt x="2828" y="21967"/>
                </a:lnTo>
                <a:lnTo>
                  <a:pt x="0" y="35953"/>
                </a:lnTo>
                <a:lnTo>
                  <a:pt x="0" y="179743"/>
                </a:lnTo>
                <a:lnTo>
                  <a:pt x="2828" y="193727"/>
                </a:lnTo>
                <a:lnTo>
                  <a:pt x="10537" y="205152"/>
                </a:lnTo>
                <a:lnTo>
                  <a:pt x="21967" y="212857"/>
                </a:lnTo>
                <a:lnTo>
                  <a:pt x="35953" y="215684"/>
                </a:lnTo>
                <a:lnTo>
                  <a:pt x="1024991" y="215684"/>
                </a:lnTo>
                <a:lnTo>
                  <a:pt x="1038976" y="212857"/>
                </a:lnTo>
                <a:lnTo>
                  <a:pt x="1050401" y="205152"/>
                </a:lnTo>
                <a:lnTo>
                  <a:pt x="1058106" y="193727"/>
                </a:lnTo>
                <a:lnTo>
                  <a:pt x="1060932" y="179743"/>
                </a:lnTo>
                <a:lnTo>
                  <a:pt x="1060932" y="35953"/>
                </a:lnTo>
                <a:lnTo>
                  <a:pt x="1058106" y="21967"/>
                </a:lnTo>
                <a:lnTo>
                  <a:pt x="1050401" y="10537"/>
                </a:lnTo>
                <a:lnTo>
                  <a:pt x="1038976" y="2828"/>
                </a:lnTo>
                <a:lnTo>
                  <a:pt x="1024991" y="0"/>
                </a:lnTo>
                <a:close/>
              </a:path>
            </a:pathLst>
          </a:custGeom>
          <a:solidFill>
            <a:srgbClr val="EAE9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 descr="This chart shows Estimated Revenues from 988 surcharge in Minnesota, Pennsylvania, California, Virginia, Washington, Delaware, and Vermont.&#10;"/>
          <p:cNvSpPr/>
          <p:nvPr/>
        </p:nvSpPr>
        <p:spPr>
          <a:xfrm>
            <a:off x="5960868" y="3900038"/>
            <a:ext cx="1423296" cy="279400"/>
          </a:xfrm>
          <a:custGeom>
            <a:avLst/>
            <a:gdLst/>
            <a:ahLst/>
            <a:cxnLst/>
            <a:rect l="l" t="t" r="r" b="b"/>
            <a:pathLst>
              <a:path w="1099820" h="215900">
                <a:moveTo>
                  <a:pt x="1063853" y="0"/>
                </a:moveTo>
                <a:lnTo>
                  <a:pt x="35953" y="0"/>
                </a:lnTo>
                <a:lnTo>
                  <a:pt x="21967" y="2828"/>
                </a:lnTo>
                <a:lnTo>
                  <a:pt x="10537" y="10537"/>
                </a:lnTo>
                <a:lnTo>
                  <a:pt x="2828" y="21967"/>
                </a:lnTo>
                <a:lnTo>
                  <a:pt x="0" y="35953"/>
                </a:lnTo>
                <a:lnTo>
                  <a:pt x="0" y="179743"/>
                </a:lnTo>
                <a:lnTo>
                  <a:pt x="2828" y="193727"/>
                </a:lnTo>
                <a:lnTo>
                  <a:pt x="10537" y="205152"/>
                </a:lnTo>
                <a:lnTo>
                  <a:pt x="21967" y="212857"/>
                </a:lnTo>
                <a:lnTo>
                  <a:pt x="35953" y="215684"/>
                </a:lnTo>
                <a:lnTo>
                  <a:pt x="1063853" y="215684"/>
                </a:lnTo>
                <a:lnTo>
                  <a:pt x="1077838" y="212857"/>
                </a:lnTo>
                <a:lnTo>
                  <a:pt x="1089263" y="205152"/>
                </a:lnTo>
                <a:lnTo>
                  <a:pt x="1096968" y="193727"/>
                </a:lnTo>
                <a:lnTo>
                  <a:pt x="1099794" y="179743"/>
                </a:lnTo>
                <a:lnTo>
                  <a:pt x="1099794" y="35953"/>
                </a:lnTo>
                <a:lnTo>
                  <a:pt x="1096968" y="21967"/>
                </a:lnTo>
                <a:lnTo>
                  <a:pt x="1089263" y="10537"/>
                </a:lnTo>
                <a:lnTo>
                  <a:pt x="1077838" y="2828"/>
                </a:lnTo>
                <a:lnTo>
                  <a:pt x="1063853" y="0"/>
                </a:lnTo>
                <a:close/>
              </a:path>
            </a:pathLst>
          </a:custGeom>
          <a:solidFill>
            <a:srgbClr val="EAE9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 descr="This chart shows Estimated Revenues from 988 surcharge in Minnesota, Pennsylvania, California, Virginia, Washington, Delaware, and Vermont.&#10;"/>
          <p:cNvSpPr/>
          <p:nvPr/>
        </p:nvSpPr>
        <p:spPr>
          <a:xfrm>
            <a:off x="1506244" y="2211499"/>
            <a:ext cx="933525" cy="278578"/>
          </a:xfrm>
          <a:custGeom>
            <a:avLst/>
            <a:gdLst/>
            <a:ahLst/>
            <a:cxnLst/>
            <a:rect l="l" t="t" r="r" b="b"/>
            <a:pathLst>
              <a:path w="721360" h="215264">
                <a:moveTo>
                  <a:pt x="685101" y="0"/>
                </a:moveTo>
                <a:lnTo>
                  <a:pt x="35788" y="0"/>
                </a:lnTo>
                <a:lnTo>
                  <a:pt x="21859" y="2813"/>
                </a:lnTo>
                <a:lnTo>
                  <a:pt x="10483" y="10483"/>
                </a:lnTo>
                <a:lnTo>
                  <a:pt x="2813" y="21859"/>
                </a:lnTo>
                <a:lnTo>
                  <a:pt x="0" y="35788"/>
                </a:lnTo>
                <a:lnTo>
                  <a:pt x="0" y="178930"/>
                </a:lnTo>
                <a:lnTo>
                  <a:pt x="2813" y="192851"/>
                </a:lnTo>
                <a:lnTo>
                  <a:pt x="10483" y="204223"/>
                </a:lnTo>
                <a:lnTo>
                  <a:pt x="21859" y="211893"/>
                </a:lnTo>
                <a:lnTo>
                  <a:pt x="35788" y="214706"/>
                </a:lnTo>
                <a:lnTo>
                  <a:pt x="685101" y="214706"/>
                </a:lnTo>
                <a:lnTo>
                  <a:pt x="699030" y="211893"/>
                </a:lnTo>
                <a:lnTo>
                  <a:pt x="710406" y="204223"/>
                </a:lnTo>
                <a:lnTo>
                  <a:pt x="718077" y="192851"/>
                </a:lnTo>
                <a:lnTo>
                  <a:pt x="720890" y="178930"/>
                </a:lnTo>
                <a:lnTo>
                  <a:pt x="720890" y="35788"/>
                </a:lnTo>
                <a:lnTo>
                  <a:pt x="718077" y="21859"/>
                </a:lnTo>
                <a:lnTo>
                  <a:pt x="710406" y="10483"/>
                </a:lnTo>
                <a:lnTo>
                  <a:pt x="699030" y="2813"/>
                </a:lnTo>
                <a:lnTo>
                  <a:pt x="685101" y="0"/>
                </a:lnTo>
                <a:close/>
              </a:path>
            </a:pathLst>
          </a:custGeom>
          <a:solidFill>
            <a:srgbClr val="D4D3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 descr="This chart shows Estimated Revenues from 988 surcharge in Minnesota, Pennsylvania, California, Virginia, Washington, Delaware, and Vermont.&#10;"/>
          <p:cNvSpPr/>
          <p:nvPr/>
        </p:nvSpPr>
        <p:spPr>
          <a:xfrm>
            <a:off x="2524658" y="2210227"/>
            <a:ext cx="905585" cy="279400"/>
          </a:xfrm>
          <a:custGeom>
            <a:avLst/>
            <a:gdLst/>
            <a:ahLst/>
            <a:cxnLst/>
            <a:rect l="l" t="t" r="r" b="b"/>
            <a:pathLst>
              <a:path w="699769" h="215900">
                <a:moveTo>
                  <a:pt x="663562" y="0"/>
                </a:moveTo>
                <a:lnTo>
                  <a:pt x="35941" y="0"/>
                </a:lnTo>
                <a:lnTo>
                  <a:pt x="21961" y="2828"/>
                </a:lnTo>
                <a:lnTo>
                  <a:pt x="10536" y="10537"/>
                </a:lnTo>
                <a:lnTo>
                  <a:pt x="2827" y="21967"/>
                </a:lnTo>
                <a:lnTo>
                  <a:pt x="0" y="35953"/>
                </a:lnTo>
                <a:lnTo>
                  <a:pt x="0" y="179743"/>
                </a:lnTo>
                <a:lnTo>
                  <a:pt x="2827" y="193727"/>
                </a:lnTo>
                <a:lnTo>
                  <a:pt x="10536" y="205152"/>
                </a:lnTo>
                <a:lnTo>
                  <a:pt x="21961" y="212857"/>
                </a:lnTo>
                <a:lnTo>
                  <a:pt x="35941" y="215684"/>
                </a:lnTo>
                <a:lnTo>
                  <a:pt x="663562" y="215684"/>
                </a:lnTo>
                <a:lnTo>
                  <a:pt x="677548" y="212857"/>
                </a:lnTo>
                <a:lnTo>
                  <a:pt x="688978" y="205152"/>
                </a:lnTo>
                <a:lnTo>
                  <a:pt x="696687" y="193727"/>
                </a:lnTo>
                <a:lnTo>
                  <a:pt x="699516" y="179743"/>
                </a:lnTo>
                <a:lnTo>
                  <a:pt x="699516" y="35953"/>
                </a:lnTo>
                <a:lnTo>
                  <a:pt x="696687" y="21967"/>
                </a:lnTo>
                <a:lnTo>
                  <a:pt x="688978" y="10537"/>
                </a:lnTo>
                <a:lnTo>
                  <a:pt x="677548" y="2828"/>
                </a:lnTo>
                <a:lnTo>
                  <a:pt x="663562" y="0"/>
                </a:lnTo>
                <a:close/>
              </a:path>
            </a:pathLst>
          </a:custGeom>
          <a:solidFill>
            <a:srgbClr val="D4D3D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1" name="object 41" descr="This chart shows Estimated Revenues from 988 surcharge in Minnesota, Pennsylvania, California, Virginia, Washington, Delaware, and Vermont.&#10;"/>
          <p:cNvGrpSpPr/>
          <p:nvPr/>
        </p:nvGrpSpPr>
        <p:grpSpPr>
          <a:xfrm>
            <a:off x="1505001" y="2889169"/>
            <a:ext cx="935990" cy="611393"/>
            <a:chOff x="1162951" y="4258767"/>
            <a:chExt cx="723265" cy="472440"/>
          </a:xfrm>
        </p:grpSpPr>
        <p:sp>
          <p:nvSpPr>
            <p:cNvPr id="42" name="object 42"/>
            <p:cNvSpPr/>
            <p:nvPr/>
          </p:nvSpPr>
          <p:spPr>
            <a:xfrm>
              <a:off x="1162951" y="4258767"/>
              <a:ext cx="723265" cy="215900"/>
            </a:xfrm>
            <a:custGeom>
              <a:avLst/>
              <a:gdLst/>
              <a:ahLst/>
              <a:cxnLst/>
              <a:rect l="l" t="t" r="r" b="b"/>
              <a:pathLst>
                <a:path w="723264" h="215900">
                  <a:moveTo>
                    <a:pt x="686892" y="0"/>
                  </a:moveTo>
                  <a:lnTo>
                    <a:pt x="35953" y="0"/>
                  </a:lnTo>
                  <a:lnTo>
                    <a:pt x="21967" y="2828"/>
                  </a:lnTo>
                  <a:lnTo>
                    <a:pt x="10537" y="10537"/>
                  </a:lnTo>
                  <a:lnTo>
                    <a:pt x="2828" y="21967"/>
                  </a:lnTo>
                  <a:lnTo>
                    <a:pt x="0" y="35953"/>
                  </a:lnTo>
                  <a:lnTo>
                    <a:pt x="0" y="179743"/>
                  </a:lnTo>
                  <a:lnTo>
                    <a:pt x="2828" y="193727"/>
                  </a:lnTo>
                  <a:lnTo>
                    <a:pt x="10537" y="205152"/>
                  </a:lnTo>
                  <a:lnTo>
                    <a:pt x="21967" y="212857"/>
                  </a:lnTo>
                  <a:lnTo>
                    <a:pt x="35953" y="215684"/>
                  </a:lnTo>
                  <a:lnTo>
                    <a:pt x="686892" y="215684"/>
                  </a:lnTo>
                  <a:lnTo>
                    <a:pt x="700876" y="212857"/>
                  </a:lnTo>
                  <a:lnTo>
                    <a:pt x="712301" y="205152"/>
                  </a:lnTo>
                  <a:lnTo>
                    <a:pt x="720007" y="193727"/>
                  </a:lnTo>
                  <a:lnTo>
                    <a:pt x="722833" y="179743"/>
                  </a:lnTo>
                  <a:lnTo>
                    <a:pt x="722833" y="35953"/>
                  </a:lnTo>
                  <a:lnTo>
                    <a:pt x="720007" y="21967"/>
                  </a:lnTo>
                  <a:lnTo>
                    <a:pt x="712301" y="10537"/>
                  </a:lnTo>
                  <a:lnTo>
                    <a:pt x="700876" y="2828"/>
                  </a:lnTo>
                  <a:lnTo>
                    <a:pt x="686892" y="0"/>
                  </a:lnTo>
                  <a:close/>
                </a:path>
              </a:pathLst>
            </a:custGeom>
            <a:solidFill>
              <a:srgbClr val="D4D3D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1162951" y="4515256"/>
              <a:ext cx="723265" cy="215900"/>
            </a:xfrm>
            <a:custGeom>
              <a:avLst/>
              <a:gdLst/>
              <a:ahLst/>
              <a:cxnLst/>
              <a:rect l="l" t="t" r="r" b="b"/>
              <a:pathLst>
                <a:path w="723264" h="215900">
                  <a:moveTo>
                    <a:pt x="686892" y="0"/>
                  </a:moveTo>
                  <a:lnTo>
                    <a:pt x="35953" y="0"/>
                  </a:lnTo>
                  <a:lnTo>
                    <a:pt x="21967" y="2828"/>
                  </a:lnTo>
                  <a:lnTo>
                    <a:pt x="10537" y="10537"/>
                  </a:lnTo>
                  <a:lnTo>
                    <a:pt x="2828" y="21967"/>
                  </a:lnTo>
                  <a:lnTo>
                    <a:pt x="0" y="35953"/>
                  </a:lnTo>
                  <a:lnTo>
                    <a:pt x="0" y="179743"/>
                  </a:lnTo>
                  <a:lnTo>
                    <a:pt x="2828" y="193727"/>
                  </a:lnTo>
                  <a:lnTo>
                    <a:pt x="10537" y="205152"/>
                  </a:lnTo>
                  <a:lnTo>
                    <a:pt x="21967" y="212857"/>
                  </a:lnTo>
                  <a:lnTo>
                    <a:pt x="35953" y="215684"/>
                  </a:lnTo>
                  <a:lnTo>
                    <a:pt x="686892" y="215684"/>
                  </a:lnTo>
                  <a:lnTo>
                    <a:pt x="700876" y="212857"/>
                  </a:lnTo>
                  <a:lnTo>
                    <a:pt x="712301" y="205152"/>
                  </a:lnTo>
                  <a:lnTo>
                    <a:pt x="720007" y="193727"/>
                  </a:lnTo>
                  <a:lnTo>
                    <a:pt x="722833" y="179743"/>
                  </a:lnTo>
                  <a:lnTo>
                    <a:pt x="722833" y="35953"/>
                  </a:lnTo>
                  <a:lnTo>
                    <a:pt x="720007" y="21967"/>
                  </a:lnTo>
                  <a:lnTo>
                    <a:pt x="712301" y="10537"/>
                  </a:lnTo>
                  <a:lnTo>
                    <a:pt x="700876" y="2828"/>
                  </a:lnTo>
                  <a:lnTo>
                    <a:pt x="686892" y="0"/>
                  </a:lnTo>
                  <a:close/>
                </a:path>
              </a:pathLst>
            </a:custGeom>
            <a:solidFill>
              <a:srgbClr val="EAE9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4" name="object 44" descr="This chart shows Estimated Revenues from 988 surcharge in Minnesota, Pennsylvania, California, Virginia, Washington, Delaware, and Vermont.&#10;"/>
          <p:cNvGrpSpPr/>
          <p:nvPr/>
        </p:nvGrpSpPr>
        <p:grpSpPr>
          <a:xfrm>
            <a:off x="2524658" y="2889169"/>
            <a:ext cx="905585" cy="611393"/>
            <a:chOff x="1950872" y="4258767"/>
            <a:chExt cx="699770" cy="472440"/>
          </a:xfrm>
        </p:grpSpPr>
        <p:sp>
          <p:nvSpPr>
            <p:cNvPr id="45" name="object 45"/>
            <p:cNvSpPr/>
            <p:nvPr/>
          </p:nvSpPr>
          <p:spPr>
            <a:xfrm>
              <a:off x="1950872" y="4258767"/>
              <a:ext cx="699770" cy="215900"/>
            </a:xfrm>
            <a:custGeom>
              <a:avLst/>
              <a:gdLst/>
              <a:ahLst/>
              <a:cxnLst/>
              <a:rect l="l" t="t" r="r" b="b"/>
              <a:pathLst>
                <a:path w="699769" h="215900">
                  <a:moveTo>
                    <a:pt x="663562" y="0"/>
                  </a:moveTo>
                  <a:lnTo>
                    <a:pt x="35941" y="0"/>
                  </a:lnTo>
                  <a:lnTo>
                    <a:pt x="21961" y="2828"/>
                  </a:lnTo>
                  <a:lnTo>
                    <a:pt x="10536" y="10537"/>
                  </a:lnTo>
                  <a:lnTo>
                    <a:pt x="2827" y="21967"/>
                  </a:lnTo>
                  <a:lnTo>
                    <a:pt x="0" y="35953"/>
                  </a:lnTo>
                  <a:lnTo>
                    <a:pt x="0" y="179743"/>
                  </a:lnTo>
                  <a:lnTo>
                    <a:pt x="2827" y="193727"/>
                  </a:lnTo>
                  <a:lnTo>
                    <a:pt x="10536" y="205152"/>
                  </a:lnTo>
                  <a:lnTo>
                    <a:pt x="21961" y="212857"/>
                  </a:lnTo>
                  <a:lnTo>
                    <a:pt x="35941" y="215684"/>
                  </a:lnTo>
                  <a:lnTo>
                    <a:pt x="663562" y="215684"/>
                  </a:lnTo>
                  <a:lnTo>
                    <a:pt x="677548" y="212857"/>
                  </a:lnTo>
                  <a:lnTo>
                    <a:pt x="688978" y="205152"/>
                  </a:lnTo>
                  <a:lnTo>
                    <a:pt x="696687" y="193727"/>
                  </a:lnTo>
                  <a:lnTo>
                    <a:pt x="699516" y="179743"/>
                  </a:lnTo>
                  <a:lnTo>
                    <a:pt x="699516" y="35953"/>
                  </a:lnTo>
                  <a:lnTo>
                    <a:pt x="696687" y="21967"/>
                  </a:lnTo>
                  <a:lnTo>
                    <a:pt x="688978" y="10537"/>
                  </a:lnTo>
                  <a:lnTo>
                    <a:pt x="677548" y="2828"/>
                  </a:lnTo>
                  <a:lnTo>
                    <a:pt x="663562" y="0"/>
                  </a:lnTo>
                  <a:close/>
                </a:path>
              </a:pathLst>
            </a:custGeom>
            <a:solidFill>
              <a:srgbClr val="D4D3D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1950872" y="4515256"/>
              <a:ext cx="699770" cy="215900"/>
            </a:xfrm>
            <a:custGeom>
              <a:avLst/>
              <a:gdLst/>
              <a:ahLst/>
              <a:cxnLst/>
              <a:rect l="l" t="t" r="r" b="b"/>
              <a:pathLst>
                <a:path w="699769" h="215900">
                  <a:moveTo>
                    <a:pt x="663562" y="0"/>
                  </a:moveTo>
                  <a:lnTo>
                    <a:pt x="35941" y="0"/>
                  </a:lnTo>
                  <a:lnTo>
                    <a:pt x="21961" y="2828"/>
                  </a:lnTo>
                  <a:lnTo>
                    <a:pt x="10536" y="10537"/>
                  </a:lnTo>
                  <a:lnTo>
                    <a:pt x="2827" y="21967"/>
                  </a:lnTo>
                  <a:lnTo>
                    <a:pt x="0" y="35953"/>
                  </a:lnTo>
                  <a:lnTo>
                    <a:pt x="0" y="179743"/>
                  </a:lnTo>
                  <a:lnTo>
                    <a:pt x="2827" y="193727"/>
                  </a:lnTo>
                  <a:lnTo>
                    <a:pt x="10536" y="205152"/>
                  </a:lnTo>
                  <a:lnTo>
                    <a:pt x="21961" y="212857"/>
                  </a:lnTo>
                  <a:lnTo>
                    <a:pt x="35941" y="215684"/>
                  </a:lnTo>
                  <a:lnTo>
                    <a:pt x="663562" y="215684"/>
                  </a:lnTo>
                  <a:lnTo>
                    <a:pt x="677548" y="212857"/>
                  </a:lnTo>
                  <a:lnTo>
                    <a:pt x="688978" y="205152"/>
                  </a:lnTo>
                  <a:lnTo>
                    <a:pt x="696687" y="193727"/>
                  </a:lnTo>
                  <a:lnTo>
                    <a:pt x="699516" y="179743"/>
                  </a:lnTo>
                  <a:lnTo>
                    <a:pt x="699516" y="35953"/>
                  </a:lnTo>
                  <a:lnTo>
                    <a:pt x="696687" y="21967"/>
                  </a:lnTo>
                  <a:lnTo>
                    <a:pt x="688978" y="10537"/>
                  </a:lnTo>
                  <a:lnTo>
                    <a:pt x="677548" y="2828"/>
                  </a:lnTo>
                  <a:lnTo>
                    <a:pt x="663562" y="0"/>
                  </a:lnTo>
                  <a:close/>
                </a:path>
              </a:pathLst>
            </a:custGeom>
            <a:solidFill>
              <a:srgbClr val="EAE9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7" name="object 47" descr="This chart shows Estimated Revenues from 988 surcharge in Minnesota, Pennsylvania, California, Virginia, Washington, Delaware, and Vermont.&#10;"/>
          <p:cNvGrpSpPr/>
          <p:nvPr/>
        </p:nvGrpSpPr>
        <p:grpSpPr>
          <a:xfrm>
            <a:off x="4494861" y="2889169"/>
            <a:ext cx="1373169" cy="611393"/>
            <a:chOff x="3473297" y="4258767"/>
            <a:chExt cx="1061085" cy="472440"/>
          </a:xfrm>
        </p:grpSpPr>
        <p:sp>
          <p:nvSpPr>
            <p:cNvPr id="48" name="object 48"/>
            <p:cNvSpPr/>
            <p:nvPr/>
          </p:nvSpPr>
          <p:spPr>
            <a:xfrm>
              <a:off x="3473297" y="4258767"/>
              <a:ext cx="1061085" cy="215900"/>
            </a:xfrm>
            <a:custGeom>
              <a:avLst/>
              <a:gdLst/>
              <a:ahLst/>
              <a:cxnLst/>
              <a:rect l="l" t="t" r="r" b="b"/>
              <a:pathLst>
                <a:path w="1061085" h="215900">
                  <a:moveTo>
                    <a:pt x="1024991" y="0"/>
                  </a:moveTo>
                  <a:lnTo>
                    <a:pt x="35953" y="0"/>
                  </a:lnTo>
                  <a:lnTo>
                    <a:pt x="21967" y="2828"/>
                  </a:lnTo>
                  <a:lnTo>
                    <a:pt x="10537" y="10537"/>
                  </a:lnTo>
                  <a:lnTo>
                    <a:pt x="2828" y="21967"/>
                  </a:lnTo>
                  <a:lnTo>
                    <a:pt x="0" y="35953"/>
                  </a:lnTo>
                  <a:lnTo>
                    <a:pt x="0" y="179743"/>
                  </a:lnTo>
                  <a:lnTo>
                    <a:pt x="2828" y="193727"/>
                  </a:lnTo>
                  <a:lnTo>
                    <a:pt x="10537" y="205152"/>
                  </a:lnTo>
                  <a:lnTo>
                    <a:pt x="21967" y="212857"/>
                  </a:lnTo>
                  <a:lnTo>
                    <a:pt x="35953" y="215684"/>
                  </a:lnTo>
                  <a:lnTo>
                    <a:pt x="1024991" y="215684"/>
                  </a:lnTo>
                  <a:lnTo>
                    <a:pt x="1038976" y="212857"/>
                  </a:lnTo>
                  <a:lnTo>
                    <a:pt x="1050401" y="205152"/>
                  </a:lnTo>
                  <a:lnTo>
                    <a:pt x="1058106" y="193727"/>
                  </a:lnTo>
                  <a:lnTo>
                    <a:pt x="1060932" y="179743"/>
                  </a:lnTo>
                  <a:lnTo>
                    <a:pt x="1060932" y="35953"/>
                  </a:lnTo>
                  <a:lnTo>
                    <a:pt x="1058106" y="21967"/>
                  </a:lnTo>
                  <a:lnTo>
                    <a:pt x="1050401" y="10537"/>
                  </a:lnTo>
                  <a:lnTo>
                    <a:pt x="1038976" y="2828"/>
                  </a:lnTo>
                  <a:lnTo>
                    <a:pt x="1024991" y="0"/>
                  </a:lnTo>
                  <a:close/>
                </a:path>
              </a:pathLst>
            </a:custGeom>
            <a:solidFill>
              <a:srgbClr val="D4D3D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3473297" y="4515256"/>
              <a:ext cx="1061085" cy="215900"/>
            </a:xfrm>
            <a:custGeom>
              <a:avLst/>
              <a:gdLst/>
              <a:ahLst/>
              <a:cxnLst/>
              <a:rect l="l" t="t" r="r" b="b"/>
              <a:pathLst>
                <a:path w="1061085" h="215900">
                  <a:moveTo>
                    <a:pt x="1024991" y="0"/>
                  </a:moveTo>
                  <a:lnTo>
                    <a:pt x="35953" y="0"/>
                  </a:lnTo>
                  <a:lnTo>
                    <a:pt x="21967" y="2828"/>
                  </a:lnTo>
                  <a:lnTo>
                    <a:pt x="10537" y="10537"/>
                  </a:lnTo>
                  <a:lnTo>
                    <a:pt x="2828" y="21967"/>
                  </a:lnTo>
                  <a:lnTo>
                    <a:pt x="0" y="35953"/>
                  </a:lnTo>
                  <a:lnTo>
                    <a:pt x="0" y="179743"/>
                  </a:lnTo>
                  <a:lnTo>
                    <a:pt x="2828" y="193727"/>
                  </a:lnTo>
                  <a:lnTo>
                    <a:pt x="10537" y="205152"/>
                  </a:lnTo>
                  <a:lnTo>
                    <a:pt x="21967" y="212857"/>
                  </a:lnTo>
                  <a:lnTo>
                    <a:pt x="35953" y="215684"/>
                  </a:lnTo>
                  <a:lnTo>
                    <a:pt x="1024991" y="215684"/>
                  </a:lnTo>
                  <a:lnTo>
                    <a:pt x="1038976" y="212857"/>
                  </a:lnTo>
                  <a:lnTo>
                    <a:pt x="1050401" y="205152"/>
                  </a:lnTo>
                  <a:lnTo>
                    <a:pt x="1058106" y="193727"/>
                  </a:lnTo>
                  <a:lnTo>
                    <a:pt x="1060932" y="179743"/>
                  </a:lnTo>
                  <a:lnTo>
                    <a:pt x="1060932" y="35953"/>
                  </a:lnTo>
                  <a:lnTo>
                    <a:pt x="1058106" y="21967"/>
                  </a:lnTo>
                  <a:lnTo>
                    <a:pt x="1050401" y="10537"/>
                  </a:lnTo>
                  <a:lnTo>
                    <a:pt x="1038976" y="2828"/>
                  </a:lnTo>
                  <a:lnTo>
                    <a:pt x="1024991" y="0"/>
                  </a:lnTo>
                  <a:close/>
                </a:path>
              </a:pathLst>
            </a:custGeom>
            <a:solidFill>
              <a:srgbClr val="EAE9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0" name="object 50" descr="This chart shows Estimated Revenues from 988 surcharge in Minnesota, Pennsylvania, California, Virginia, Washington, Delaware, and Vermont.&#10;"/>
          <p:cNvGrpSpPr/>
          <p:nvPr/>
        </p:nvGrpSpPr>
        <p:grpSpPr>
          <a:xfrm>
            <a:off x="5960868" y="2889169"/>
            <a:ext cx="1423296" cy="611393"/>
            <a:chOff x="4606125" y="4258767"/>
            <a:chExt cx="1099820" cy="472440"/>
          </a:xfrm>
        </p:grpSpPr>
        <p:sp>
          <p:nvSpPr>
            <p:cNvPr id="51" name="object 51"/>
            <p:cNvSpPr/>
            <p:nvPr/>
          </p:nvSpPr>
          <p:spPr>
            <a:xfrm>
              <a:off x="4606125" y="4258767"/>
              <a:ext cx="1099820" cy="215900"/>
            </a:xfrm>
            <a:custGeom>
              <a:avLst/>
              <a:gdLst/>
              <a:ahLst/>
              <a:cxnLst/>
              <a:rect l="l" t="t" r="r" b="b"/>
              <a:pathLst>
                <a:path w="1099820" h="215900">
                  <a:moveTo>
                    <a:pt x="1063853" y="0"/>
                  </a:moveTo>
                  <a:lnTo>
                    <a:pt x="35953" y="0"/>
                  </a:lnTo>
                  <a:lnTo>
                    <a:pt x="21967" y="2828"/>
                  </a:lnTo>
                  <a:lnTo>
                    <a:pt x="10537" y="10537"/>
                  </a:lnTo>
                  <a:lnTo>
                    <a:pt x="2828" y="21967"/>
                  </a:lnTo>
                  <a:lnTo>
                    <a:pt x="0" y="35953"/>
                  </a:lnTo>
                  <a:lnTo>
                    <a:pt x="0" y="179743"/>
                  </a:lnTo>
                  <a:lnTo>
                    <a:pt x="2828" y="193727"/>
                  </a:lnTo>
                  <a:lnTo>
                    <a:pt x="10537" y="205152"/>
                  </a:lnTo>
                  <a:lnTo>
                    <a:pt x="21967" y="212857"/>
                  </a:lnTo>
                  <a:lnTo>
                    <a:pt x="35953" y="215684"/>
                  </a:lnTo>
                  <a:lnTo>
                    <a:pt x="1063853" y="215684"/>
                  </a:lnTo>
                  <a:lnTo>
                    <a:pt x="1077838" y="212857"/>
                  </a:lnTo>
                  <a:lnTo>
                    <a:pt x="1089263" y="205152"/>
                  </a:lnTo>
                  <a:lnTo>
                    <a:pt x="1096968" y="193727"/>
                  </a:lnTo>
                  <a:lnTo>
                    <a:pt x="1099794" y="179743"/>
                  </a:lnTo>
                  <a:lnTo>
                    <a:pt x="1099794" y="35953"/>
                  </a:lnTo>
                  <a:lnTo>
                    <a:pt x="1096968" y="21967"/>
                  </a:lnTo>
                  <a:lnTo>
                    <a:pt x="1089263" y="10537"/>
                  </a:lnTo>
                  <a:lnTo>
                    <a:pt x="1077838" y="2828"/>
                  </a:lnTo>
                  <a:lnTo>
                    <a:pt x="1063853" y="0"/>
                  </a:lnTo>
                  <a:close/>
                </a:path>
              </a:pathLst>
            </a:custGeom>
            <a:solidFill>
              <a:srgbClr val="D4D3D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4606125" y="4515256"/>
              <a:ext cx="1099820" cy="215900"/>
            </a:xfrm>
            <a:custGeom>
              <a:avLst/>
              <a:gdLst/>
              <a:ahLst/>
              <a:cxnLst/>
              <a:rect l="l" t="t" r="r" b="b"/>
              <a:pathLst>
                <a:path w="1099820" h="215900">
                  <a:moveTo>
                    <a:pt x="1063853" y="0"/>
                  </a:moveTo>
                  <a:lnTo>
                    <a:pt x="35953" y="0"/>
                  </a:lnTo>
                  <a:lnTo>
                    <a:pt x="21967" y="2828"/>
                  </a:lnTo>
                  <a:lnTo>
                    <a:pt x="10537" y="10537"/>
                  </a:lnTo>
                  <a:lnTo>
                    <a:pt x="2828" y="21967"/>
                  </a:lnTo>
                  <a:lnTo>
                    <a:pt x="0" y="35953"/>
                  </a:lnTo>
                  <a:lnTo>
                    <a:pt x="0" y="179743"/>
                  </a:lnTo>
                  <a:lnTo>
                    <a:pt x="2828" y="193727"/>
                  </a:lnTo>
                  <a:lnTo>
                    <a:pt x="10537" y="205152"/>
                  </a:lnTo>
                  <a:lnTo>
                    <a:pt x="21967" y="212857"/>
                  </a:lnTo>
                  <a:lnTo>
                    <a:pt x="35953" y="215684"/>
                  </a:lnTo>
                  <a:lnTo>
                    <a:pt x="1063853" y="215684"/>
                  </a:lnTo>
                  <a:lnTo>
                    <a:pt x="1077838" y="212857"/>
                  </a:lnTo>
                  <a:lnTo>
                    <a:pt x="1089263" y="205152"/>
                  </a:lnTo>
                  <a:lnTo>
                    <a:pt x="1096968" y="193727"/>
                  </a:lnTo>
                  <a:lnTo>
                    <a:pt x="1099794" y="179743"/>
                  </a:lnTo>
                  <a:lnTo>
                    <a:pt x="1099794" y="35953"/>
                  </a:lnTo>
                  <a:lnTo>
                    <a:pt x="1096968" y="21967"/>
                  </a:lnTo>
                  <a:lnTo>
                    <a:pt x="1089263" y="10537"/>
                  </a:lnTo>
                  <a:lnTo>
                    <a:pt x="1077838" y="2828"/>
                  </a:lnTo>
                  <a:lnTo>
                    <a:pt x="1063853" y="0"/>
                  </a:lnTo>
                  <a:close/>
                </a:path>
              </a:pathLst>
            </a:custGeom>
            <a:solidFill>
              <a:srgbClr val="EAE9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3" name="object 53" descr="This chart shows Estimated Revenues from 988 surcharge in Minnesota, Pennsylvania, California, Virginia, Washington, Delaware, and Vermont.&#10;"/>
          <p:cNvSpPr/>
          <p:nvPr/>
        </p:nvSpPr>
        <p:spPr>
          <a:xfrm>
            <a:off x="1505001" y="3559318"/>
            <a:ext cx="935990" cy="279400"/>
          </a:xfrm>
          <a:custGeom>
            <a:avLst/>
            <a:gdLst/>
            <a:ahLst/>
            <a:cxnLst/>
            <a:rect l="l" t="t" r="r" b="b"/>
            <a:pathLst>
              <a:path w="723264" h="215900">
                <a:moveTo>
                  <a:pt x="686892" y="0"/>
                </a:moveTo>
                <a:lnTo>
                  <a:pt x="35953" y="0"/>
                </a:lnTo>
                <a:lnTo>
                  <a:pt x="21967" y="2827"/>
                </a:lnTo>
                <a:lnTo>
                  <a:pt x="10537" y="10536"/>
                </a:lnTo>
                <a:lnTo>
                  <a:pt x="2828" y="21961"/>
                </a:lnTo>
                <a:lnTo>
                  <a:pt x="0" y="35940"/>
                </a:lnTo>
                <a:lnTo>
                  <a:pt x="0" y="179730"/>
                </a:lnTo>
                <a:lnTo>
                  <a:pt x="2828" y="193717"/>
                </a:lnTo>
                <a:lnTo>
                  <a:pt x="10537" y="205146"/>
                </a:lnTo>
                <a:lnTo>
                  <a:pt x="21967" y="212855"/>
                </a:lnTo>
                <a:lnTo>
                  <a:pt x="35953" y="215684"/>
                </a:lnTo>
                <a:lnTo>
                  <a:pt x="686892" y="215684"/>
                </a:lnTo>
                <a:lnTo>
                  <a:pt x="700876" y="212855"/>
                </a:lnTo>
                <a:lnTo>
                  <a:pt x="712301" y="205146"/>
                </a:lnTo>
                <a:lnTo>
                  <a:pt x="720007" y="193717"/>
                </a:lnTo>
                <a:lnTo>
                  <a:pt x="722833" y="179730"/>
                </a:lnTo>
                <a:lnTo>
                  <a:pt x="722833" y="35940"/>
                </a:lnTo>
                <a:lnTo>
                  <a:pt x="720007" y="21961"/>
                </a:lnTo>
                <a:lnTo>
                  <a:pt x="712301" y="10536"/>
                </a:lnTo>
                <a:lnTo>
                  <a:pt x="700876" y="2827"/>
                </a:lnTo>
                <a:lnTo>
                  <a:pt x="686892" y="0"/>
                </a:lnTo>
                <a:close/>
              </a:path>
            </a:pathLst>
          </a:custGeom>
          <a:solidFill>
            <a:srgbClr val="D4D3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 descr="This chart shows Estimated Revenues from 988 surcharge in Minnesota, Pennsylvania, California, Virginia, Washington, Delaware, and Vermont.&#10;"/>
          <p:cNvSpPr/>
          <p:nvPr/>
        </p:nvSpPr>
        <p:spPr>
          <a:xfrm>
            <a:off x="2524658" y="3559318"/>
            <a:ext cx="905585" cy="279400"/>
          </a:xfrm>
          <a:custGeom>
            <a:avLst/>
            <a:gdLst/>
            <a:ahLst/>
            <a:cxnLst/>
            <a:rect l="l" t="t" r="r" b="b"/>
            <a:pathLst>
              <a:path w="699769" h="215900">
                <a:moveTo>
                  <a:pt x="663562" y="0"/>
                </a:moveTo>
                <a:lnTo>
                  <a:pt x="35941" y="0"/>
                </a:lnTo>
                <a:lnTo>
                  <a:pt x="21961" y="2827"/>
                </a:lnTo>
                <a:lnTo>
                  <a:pt x="10536" y="10536"/>
                </a:lnTo>
                <a:lnTo>
                  <a:pt x="2827" y="21961"/>
                </a:lnTo>
                <a:lnTo>
                  <a:pt x="0" y="35940"/>
                </a:lnTo>
                <a:lnTo>
                  <a:pt x="0" y="179730"/>
                </a:lnTo>
                <a:lnTo>
                  <a:pt x="2827" y="193717"/>
                </a:lnTo>
                <a:lnTo>
                  <a:pt x="10536" y="205146"/>
                </a:lnTo>
                <a:lnTo>
                  <a:pt x="21961" y="212855"/>
                </a:lnTo>
                <a:lnTo>
                  <a:pt x="35941" y="215684"/>
                </a:lnTo>
                <a:lnTo>
                  <a:pt x="663562" y="215684"/>
                </a:lnTo>
                <a:lnTo>
                  <a:pt x="677548" y="212855"/>
                </a:lnTo>
                <a:lnTo>
                  <a:pt x="688978" y="205146"/>
                </a:lnTo>
                <a:lnTo>
                  <a:pt x="696687" y="193717"/>
                </a:lnTo>
                <a:lnTo>
                  <a:pt x="699516" y="179730"/>
                </a:lnTo>
                <a:lnTo>
                  <a:pt x="699516" y="35940"/>
                </a:lnTo>
                <a:lnTo>
                  <a:pt x="696687" y="21961"/>
                </a:lnTo>
                <a:lnTo>
                  <a:pt x="688978" y="10536"/>
                </a:lnTo>
                <a:lnTo>
                  <a:pt x="677548" y="2827"/>
                </a:lnTo>
                <a:lnTo>
                  <a:pt x="663562" y="0"/>
                </a:lnTo>
                <a:close/>
              </a:path>
            </a:pathLst>
          </a:custGeom>
          <a:solidFill>
            <a:srgbClr val="D4D3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 descr="This chart shows Estimated Revenues from 988 surcharge in Minnesota, Pennsylvania, California, Virginia, Washington, Delaware, and Vermont.&#10;"/>
          <p:cNvSpPr/>
          <p:nvPr/>
        </p:nvSpPr>
        <p:spPr>
          <a:xfrm>
            <a:off x="4494861" y="3559318"/>
            <a:ext cx="1373169" cy="279400"/>
          </a:xfrm>
          <a:custGeom>
            <a:avLst/>
            <a:gdLst/>
            <a:ahLst/>
            <a:cxnLst/>
            <a:rect l="l" t="t" r="r" b="b"/>
            <a:pathLst>
              <a:path w="1061085" h="215900">
                <a:moveTo>
                  <a:pt x="1024991" y="0"/>
                </a:moveTo>
                <a:lnTo>
                  <a:pt x="35953" y="0"/>
                </a:lnTo>
                <a:lnTo>
                  <a:pt x="21967" y="2827"/>
                </a:lnTo>
                <a:lnTo>
                  <a:pt x="10537" y="10536"/>
                </a:lnTo>
                <a:lnTo>
                  <a:pt x="2828" y="21961"/>
                </a:lnTo>
                <a:lnTo>
                  <a:pt x="0" y="35940"/>
                </a:lnTo>
                <a:lnTo>
                  <a:pt x="0" y="179730"/>
                </a:lnTo>
                <a:lnTo>
                  <a:pt x="2828" y="193717"/>
                </a:lnTo>
                <a:lnTo>
                  <a:pt x="10537" y="205146"/>
                </a:lnTo>
                <a:lnTo>
                  <a:pt x="21967" y="212855"/>
                </a:lnTo>
                <a:lnTo>
                  <a:pt x="35953" y="215684"/>
                </a:lnTo>
                <a:lnTo>
                  <a:pt x="1024991" y="215684"/>
                </a:lnTo>
                <a:lnTo>
                  <a:pt x="1038976" y="212855"/>
                </a:lnTo>
                <a:lnTo>
                  <a:pt x="1050401" y="205146"/>
                </a:lnTo>
                <a:lnTo>
                  <a:pt x="1058106" y="193717"/>
                </a:lnTo>
                <a:lnTo>
                  <a:pt x="1060932" y="179730"/>
                </a:lnTo>
                <a:lnTo>
                  <a:pt x="1060932" y="35940"/>
                </a:lnTo>
                <a:lnTo>
                  <a:pt x="1058106" y="21961"/>
                </a:lnTo>
                <a:lnTo>
                  <a:pt x="1050401" y="10536"/>
                </a:lnTo>
                <a:lnTo>
                  <a:pt x="1038976" y="2827"/>
                </a:lnTo>
                <a:lnTo>
                  <a:pt x="1024991" y="0"/>
                </a:lnTo>
                <a:close/>
              </a:path>
            </a:pathLst>
          </a:custGeom>
          <a:solidFill>
            <a:srgbClr val="D4D3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 descr="This chart shows Estimated Revenues from 988 surcharge in Minnesota, Pennsylvania, California, Virginia, Washington, Delaware, and Vermont.&#10;"/>
          <p:cNvSpPr/>
          <p:nvPr/>
        </p:nvSpPr>
        <p:spPr>
          <a:xfrm>
            <a:off x="5960868" y="3559318"/>
            <a:ext cx="1423296" cy="279400"/>
          </a:xfrm>
          <a:custGeom>
            <a:avLst/>
            <a:gdLst/>
            <a:ahLst/>
            <a:cxnLst/>
            <a:rect l="l" t="t" r="r" b="b"/>
            <a:pathLst>
              <a:path w="1099820" h="215900">
                <a:moveTo>
                  <a:pt x="1063853" y="0"/>
                </a:moveTo>
                <a:lnTo>
                  <a:pt x="35953" y="0"/>
                </a:lnTo>
                <a:lnTo>
                  <a:pt x="21967" y="2827"/>
                </a:lnTo>
                <a:lnTo>
                  <a:pt x="10537" y="10536"/>
                </a:lnTo>
                <a:lnTo>
                  <a:pt x="2828" y="21961"/>
                </a:lnTo>
                <a:lnTo>
                  <a:pt x="0" y="35940"/>
                </a:lnTo>
                <a:lnTo>
                  <a:pt x="0" y="179730"/>
                </a:lnTo>
                <a:lnTo>
                  <a:pt x="2828" y="193717"/>
                </a:lnTo>
                <a:lnTo>
                  <a:pt x="10537" y="205146"/>
                </a:lnTo>
                <a:lnTo>
                  <a:pt x="21967" y="212855"/>
                </a:lnTo>
                <a:lnTo>
                  <a:pt x="35953" y="215684"/>
                </a:lnTo>
                <a:lnTo>
                  <a:pt x="1063853" y="215684"/>
                </a:lnTo>
                <a:lnTo>
                  <a:pt x="1077838" y="212855"/>
                </a:lnTo>
                <a:lnTo>
                  <a:pt x="1089263" y="205146"/>
                </a:lnTo>
                <a:lnTo>
                  <a:pt x="1096968" y="193717"/>
                </a:lnTo>
                <a:lnTo>
                  <a:pt x="1099794" y="179730"/>
                </a:lnTo>
                <a:lnTo>
                  <a:pt x="1099794" y="35940"/>
                </a:lnTo>
                <a:lnTo>
                  <a:pt x="1096968" y="21961"/>
                </a:lnTo>
                <a:lnTo>
                  <a:pt x="1089263" y="10536"/>
                </a:lnTo>
                <a:lnTo>
                  <a:pt x="1077838" y="2827"/>
                </a:lnTo>
                <a:lnTo>
                  <a:pt x="1063853" y="0"/>
                </a:lnTo>
                <a:close/>
              </a:path>
            </a:pathLst>
          </a:custGeom>
          <a:solidFill>
            <a:srgbClr val="D4D3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095233" y="4908095"/>
            <a:ext cx="8272705" cy="1296991"/>
          </a:xfrm>
          <a:prstGeom prst="rect">
            <a:avLst/>
          </a:prstGeom>
        </p:spPr>
        <p:txBody>
          <a:bodyPr vert="horz" wrap="square" lIns="0" tIns="20544" rIns="0" bIns="0" rtlCol="0">
            <a:spAutoFit/>
          </a:bodyPr>
          <a:lstStyle/>
          <a:p>
            <a:pPr marL="16435">
              <a:spcBef>
                <a:spcPts val="162"/>
              </a:spcBef>
            </a:pPr>
            <a:r>
              <a:rPr sz="1035" b="1" dirty="0">
                <a:solidFill>
                  <a:srgbClr val="FFFFFF"/>
                </a:solidFill>
                <a:latin typeface="Arial"/>
                <a:cs typeface="Arial"/>
              </a:rPr>
              <a:t>KEY</a:t>
            </a:r>
            <a:r>
              <a:rPr sz="1035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b="1" spc="-13" dirty="0">
                <a:solidFill>
                  <a:srgbClr val="FFFFFF"/>
                </a:solidFill>
                <a:latin typeface="Arial"/>
                <a:cs typeface="Arial"/>
              </a:rPr>
              <a:t>TAKEAWAYS</a:t>
            </a:r>
            <a:endParaRPr sz="1035">
              <a:latin typeface="Arial"/>
              <a:cs typeface="Arial"/>
            </a:endParaRPr>
          </a:p>
          <a:p>
            <a:pPr marL="205438" indent="-189003">
              <a:spcBef>
                <a:spcPts val="518"/>
              </a:spcBef>
              <a:buSzPct val="156250"/>
              <a:buChar char="•"/>
              <a:tabLst>
                <a:tab pos="205438" algn="l"/>
              </a:tabLst>
            </a:pPr>
            <a:r>
              <a:rPr sz="1035" spc="78" dirty="0">
                <a:solidFill>
                  <a:srgbClr val="FFFFFF"/>
                </a:solidFill>
                <a:latin typeface="Arial"/>
                <a:cs typeface="Arial"/>
              </a:rPr>
              <a:t>988 </a:t>
            </a:r>
            <a:r>
              <a:rPr sz="1035" spc="71" dirty="0">
                <a:solidFill>
                  <a:srgbClr val="FFFFFF"/>
                </a:solidFill>
                <a:latin typeface="Arial"/>
                <a:cs typeface="Arial"/>
              </a:rPr>
              <a:t>collection</a:t>
            </a:r>
            <a:r>
              <a:rPr sz="1035" spc="8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dirty="0">
                <a:solidFill>
                  <a:srgbClr val="FFFFFF"/>
                </a:solidFill>
                <a:latin typeface="Arial"/>
                <a:cs typeface="Arial"/>
              </a:rPr>
              <a:t>is</a:t>
            </a:r>
            <a:r>
              <a:rPr sz="1035" spc="8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71" dirty="0">
                <a:solidFill>
                  <a:srgbClr val="FFFFFF"/>
                </a:solidFill>
                <a:latin typeface="Arial"/>
                <a:cs typeface="Arial"/>
              </a:rPr>
              <a:t>continuing</a:t>
            </a:r>
            <a:r>
              <a:rPr sz="1035" spc="84" dirty="0">
                <a:solidFill>
                  <a:srgbClr val="FFFFFF"/>
                </a:solidFill>
                <a:latin typeface="Arial"/>
                <a:cs typeface="Arial"/>
              </a:rPr>
              <a:t> to</a:t>
            </a:r>
            <a:r>
              <a:rPr sz="1035" spc="65" dirty="0">
                <a:solidFill>
                  <a:srgbClr val="FFFFFF"/>
                </a:solidFill>
                <a:latin typeface="Arial"/>
                <a:cs typeface="Arial"/>
              </a:rPr>
              <a:t> develop </a:t>
            </a:r>
            <a:r>
              <a:rPr sz="1035" spc="84" dirty="0">
                <a:solidFill>
                  <a:srgbClr val="FFFFFF"/>
                </a:solidFill>
                <a:latin typeface="Arial"/>
                <a:cs typeface="Arial"/>
              </a:rPr>
              <a:t>but</a:t>
            </a:r>
            <a:r>
              <a:rPr sz="1035" spc="7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78" dirty="0">
                <a:solidFill>
                  <a:srgbClr val="FFFFFF"/>
                </a:solidFill>
                <a:latin typeface="Arial"/>
                <a:cs typeface="Arial"/>
              </a:rPr>
              <a:t>it </a:t>
            </a:r>
            <a:r>
              <a:rPr sz="1035" dirty="0">
                <a:solidFill>
                  <a:srgbClr val="FFFFFF"/>
                </a:solidFill>
                <a:latin typeface="Arial"/>
                <a:cs typeface="Arial"/>
              </a:rPr>
              <a:t>is</a:t>
            </a:r>
            <a:r>
              <a:rPr sz="1035" spc="9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dirty="0">
                <a:solidFill>
                  <a:srgbClr val="FFFFFF"/>
                </a:solidFill>
                <a:latin typeface="Arial"/>
                <a:cs typeface="Arial"/>
              </a:rPr>
              <a:t>still</a:t>
            </a:r>
            <a:r>
              <a:rPr sz="1035" spc="8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1035" spc="8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dirty="0">
                <a:solidFill>
                  <a:srgbClr val="FFFFFF"/>
                </a:solidFill>
                <a:latin typeface="Arial"/>
                <a:cs typeface="Arial"/>
              </a:rPr>
              <a:t>its</a:t>
            </a:r>
            <a:r>
              <a:rPr sz="1035" spc="7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dirty="0">
                <a:solidFill>
                  <a:srgbClr val="FFFFFF"/>
                </a:solidFill>
                <a:latin typeface="Arial"/>
                <a:cs typeface="Arial"/>
              </a:rPr>
              <a:t>early</a:t>
            </a:r>
            <a:r>
              <a:rPr sz="1035" spc="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-13" dirty="0">
                <a:solidFill>
                  <a:srgbClr val="FFFFFF"/>
                </a:solidFill>
                <a:latin typeface="Arial"/>
                <a:cs typeface="Arial"/>
              </a:rPr>
              <a:t>stages</a:t>
            </a:r>
            <a:endParaRPr sz="1035">
              <a:latin typeface="Arial"/>
              <a:cs typeface="Arial"/>
            </a:endParaRPr>
          </a:p>
          <a:p>
            <a:pPr marL="205438" indent="-189003">
              <a:spcBef>
                <a:spcPts val="544"/>
              </a:spcBef>
              <a:buSzPct val="156250"/>
              <a:buChar char="•"/>
              <a:tabLst>
                <a:tab pos="205438" algn="l"/>
              </a:tabLst>
            </a:pPr>
            <a:r>
              <a:rPr sz="1035" spc="39" dirty="0">
                <a:solidFill>
                  <a:srgbClr val="FFFFFF"/>
                </a:solidFill>
                <a:latin typeface="Arial"/>
                <a:cs typeface="Arial"/>
              </a:rPr>
              <a:t>Colorado,</a:t>
            </a:r>
            <a:r>
              <a:rPr sz="1035" spc="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39" dirty="0">
                <a:solidFill>
                  <a:srgbClr val="FFFFFF"/>
                </a:solidFill>
                <a:latin typeface="Arial"/>
                <a:cs typeface="Arial"/>
              </a:rPr>
              <a:t>Virginia,</a:t>
            </a:r>
            <a:r>
              <a:rPr sz="1035" spc="5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39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1035" spc="5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39" dirty="0">
                <a:solidFill>
                  <a:srgbClr val="FFFFFF"/>
                </a:solidFill>
                <a:latin typeface="Arial"/>
                <a:cs typeface="Arial"/>
              </a:rPr>
              <a:t>Washington </a:t>
            </a:r>
            <a:r>
              <a:rPr sz="1035" spc="71" dirty="0">
                <a:solidFill>
                  <a:srgbClr val="FFFFFF"/>
                </a:solidFill>
                <a:latin typeface="Arial"/>
                <a:cs typeface="Arial"/>
              </a:rPr>
              <a:t>collected</a:t>
            </a:r>
            <a:r>
              <a:rPr sz="1035" spc="5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39" dirty="0">
                <a:solidFill>
                  <a:srgbClr val="FFFFFF"/>
                </a:solidFill>
                <a:latin typeface="Arial"/>
                <a:cs typeface="Arial"/>
              </a:rPr>
              <a:t>revenue</a:t>
            </a:r>
            <a:r>
              <a:rPr sz="1035" spc="5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78" dirty="0">
                <a:solidFill>
                  <a:srgbClr val="FFFFFF"/>
                </a:solidFill>
                <a:latin typeface="Arial"/>
                <a:cs typeface="Arial"/>
              </a:rPr>
              <a:t>funding</a:t>
            </a:r>
            <a:r>
              <a:rPr sz="1035" spc="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84" dirty="0">
                <a:solidFill>
                  <a:srgbClr val="FFFFFF"/>
                </a:solidFill>
                <a:latin typeface="Arial"/>
                <a:cs typeface="Arial"/>
              </a:rPr>
              <a:t>from</a:t>
            </a:r>
            <a:r>
              <a:rPr sz="1035" spc="5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39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035" spc="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39" dirty="0">
                <a:solidFill>
                  <a:srgbClr val="FFFFFF"/>
                </a:solidFill>
                <a:latin typeface="Arial"/>
                <a:cs typeface="Arial"/>
              </a:rPr>
              <a:t>fee-based</a:t>
            </a:r>
            <a:r>
              <a:rPr sz="1035" spc="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65" dirty="0">
                <a:solidFill>
                  <a:srgbClr val="FFFFFF"/>
                </a:solidFill>
                <a:latin typeface="Arial"/>
                <a:cs typeface="Arial"/>
              </a:rPr>
              <a:t>phone</a:t>
            </a:r>
            <a:r>
              <a:rPr sz="1035" spc="3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39" dirty="0">
                <a:solidFill>
                  <a:srgbClr val="FFFFFF"/>
                </a:solidFill>
                <a:latin typeface="Arial"/>
                <a:cs typeface="Arial"/>
              </a:rPr>
              <a:t>surcharge</a:t>
            </a:r>
            <a:r>
              <a:rPr sz="1035" spc="5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78" dirty="0">
                <a:solidFill>
                  <a:srgbClr val="FFFFFF"/>
                </a:solidFill>
                <a:latin typeface="Arial"/>
                <a:cs typeface="Arial"/>
              </a:rPr>
              <a:t>funding</a:t>
            </a:r>
            <a:r>
              <a:rPr sz="1035" spc="5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39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1035" spc="65" dirty="0">
                <a:solidFill>
                  <a:srgbClr val="FFFFFF"/>
                </a:solidFill>
                <a:latin typeface="Arial"/>
                <a:cs typeface="Arial"/>
              </a:rPr>
              <a:t> the</a:t>
            </a:r>
            <a:r>
              <a:rPr sz="1035" spc="5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39" dirty="0">
                <a:solidFill>
                  <a:srgbClr val="FFFFFF"/>
                </a:solidFill>
                <a:latin typeface="Arial"/>
                <a:cs typeface="Arial"/>
              </a:rPr>
              <a:t>last</a:t>
            </a:r>
            <a:r>
              <a:rPr sz="1035" spc="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-32" dirty="0">
                <a:solidFill>
                  <a:srgbClr val="FFFFFF"/>
                </a:solidFill>
                <a:latin typeface="Arial"/>
                <a:cs typeface="Arial"/>
              </a:rPr>
              <a:t>FY</a:t>
            </a:r>
            <a:endParaRPr sz="1035">
              <a:latin typeface="Arial"/>
              <a:cs typeface="Arial"/>
            </a:endParaRPr>
          </a:p>
          <a:p>
            <a:pPr marL="205438" indent="-189003">
              <a:spcBef>
                <a:spcPts val="537"/>
              </a:spcBef>
              <a:buSzPct val="156250"/>
              <a:buChar char="•"/>
              <a:tabLst>
                <a:tab pos="205438" algn="l"/>
              </a:tabLst>
            </a:pPr>
            <a:r>
              <a:rPr sz="1035" spc="39" dirty="0">
                <a:solidFill>
                  <a:srgbClr val="FFFFFF"/>
                </a:solidFill>
                <a:latin typeface="Arial"/>
                <a:cs typeface="Arial"/>
              </a:rPr>
              <a:t>Many</a:t>
            </a:r>
            <a:r>
              <a:rPr sz="1035" spc="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39" dirty="0">
                <a:solidFill>
                  <a:srgbClr val="FFFFFF"/>
                </a:solidFill>
                <a:latin typeface="Arial"/>
                <a:cs typeface="Arial"/>
              </a:rPr>
              <a:t>states</a:t>
            </a:r>
            <a:r>
              <a:rPr sz="1035" spc="5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39" dirty="0">
                <a:solidFill>
                  <a:srgbClr val="FFFFFF"/>
                </a:solidFill>
                <a:latin typeface="Arial"/>
                <a:cs typeface="Arial"/>
              </a:rPr>
              <a:t>like</a:t>
            </a:r>
            <a:r>
              <a:rPr sz="1035" spc="58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39" dirty="0">
                <a:solidFill>
                  <a:srgbClr val="FFFFFF"/>
                </a:solidFill>
                <a:latin typeface="Arial"/>
                <a:cs typeface="Arial"/>
              </a:rPr>
              <a:t>California,</a:t>
            </a:r>
            <a:r>
              <a:rPr sz="1035" spc="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39" dirty="0">
                <a:solidFill>
                  <a:srgbClr val="FFFFFF"/>
                </a:solidFill>
                <a:latin typeface="Arial"/>
                <a:cs typeface="Arial"/>
              </a:rPr>
              <a:t>Delaware,</a:t>
            </a:r>
            <a:r>
              <a:rPr sz="1035" spc="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39" dirty="0">
                <a:solidFill>
                  <a:srgbClr val="FFFFFF"/>
                </a:solidFill>
                <a:latin typeface="Arial"/>
                <a:cs typeface="Arial"/>
              </a:rPr>
              <a:t>Minnesota, </a:t>
            </a:r>
            <a:r>
              <a:rPr sz="1035" spc="26" dirty="0">
                <a:solidFill>
                  <a:srgbClr val="FFFFFF"/>
                </a:solidFill>
                <a:latin typeface="Arial"/>
                <a:cs typeface="Arial"/>
              </a:rPr>
              <a:t>Pennsylvania,</a:t>
            </a:r>
            <a:r>
              <a:rPr sz="1035" spc="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39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1035" spc="5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71" dirty="0">
                <a:solidFill>
                  <a:srgbClr val="FFFFFF"/>
                </a:solidFill>
                <a:latin typeface="Arial"/>
                <a:cs typeface="Arial"/>
              </a:rPr>
              <a:t>Vermont</a:t>
            </a:r>
            <a:r>
              <a:rPr sz="1035" spc="3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71" dirty="0">
                <a:solidFill>
                  <a:srgbClr val="FFFFFF"/>
                </a:solidFill>
                <a:latin typeface="Arial"/>
                <a:cs typeface="Arial"/>
              </a:rPr>
              <a:t>will </a:t>
            </a:r>
            <a:r>
              <a:rPr sz="1035" spc="65" dirty="0">
                <a:solidFill>
                  <a:srgbClr val="FFFFFF"/>
                </a:solidFill>
                <a:latin typeface="Arial"/>
                <a:cs typeface="Arial"/>
              </a:rPr>
              <a:t>be </a:t>
            </a:r>
            <a:r>
              <a:rPr sz="1035" spc="78" dirty="0">
                <a:solidFill>
                  <a:srgbClr val="FFFFFF"/>
                </a:solidFill>
                <a:latin typeface="Arial"/>
                <a:cs typeface="Arial"/>
              </a:rPr>
              <a:t>collecting</a:t>
            </a:r>
            <a:r>
              <a:rPr sz="1035" spc="58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39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035" spc="5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39" dirty="0">
                <a:solidFill>
                  <a:srgbClr val="FFFFFF"/>
                </a:solidFill>
                <a:latin typeface="Arial"/>
                <a:cs typeface="Arial"/>
              </a:rPr>
              <a:t>statewide</a:t>
            </a:r>
            <a:r>
              <a:rPr sz="1035" spc="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39" dirty="0">
                <a:solidFill>
                  <a:srgbClr val="FFFFFF"/>
                </a:solidFill>
                <a:latin typeface="Arial"/>
                <a:cs typeface="Arial"/>
              </a:rPr>
              <a:t>surcharge</a:t>
            </a:r>
            <a:r>
              <a:rPr sz="1035" spc="5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39" dirty="0">
                <a:solidFill>
                  <a:srgbClr val="FFFFFF"/>
                </a:solidFill>
                <a:latin typeface="Arial"/>
                <a:cs typeface="Arial"/>
              </a:rPr>
              <a:t>this</a:t>
            </a:r>
            <a:r>
              <a:rPr sz="1035" spc="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-32" dirty="0">
                <a:solidFill>
                  <a:srgbClr val="FFFFFF"/>
                </a:solidFill>
                <a:latin typeface="Arial"/>
                <a:cs typeface="Arial"/>
              </a:rPr>
              <a:t>FY</a:t>
            </a:r>
            <a:endParaRPr sz="1035">
              <a:latin typeface="Arial"/>
              <a:cs typeface="Arial"/>
            </a:endParaRPr>
          </a:p>
          <a:p>
            <a:pPr marL="205438" indent="-189003">
              <a:spcBef>
                <a:spcPts val="544"/>
              </a:spcBef>
              <a:buSzPct val="156250"/>
              <a:buChar char="•"/>
              <a:tabLst>
                <a:tab pos="205438" algn="l"/>
              </a:tabLst>
            </a:pPr>
            <a:r>
              <a:rPr sz="1035" spc="39" dirty="0">
                <a:solidFill>
                  <a:srgbClr val="FFFFFF"/>
                </a:solidFill>
                <a:latin typeface="Arial"/>
                <a:cs typeface="Arial"/>
              </a:rPr>
              <a:t>New</a:t>
            </a:r>
            <a:r>
              <a:rPr sz="1035" spc="5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39" dirty="0">
                <a:solidFill>
                  <a:srgbClr val="FFFFFF"/>
                </a:solidFill>
                <a:latin typeface="Arial"/>
                <a:cs typeface="Arial"/>
              </a:rPr>
              <a:t>York,</a:t>
            </a:r>
            <a:r>
              <a:rPr sz="1035" spc="5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39" dirty="0">
                <a:solidFill>
                  <a:srgbClr val="FFFFFF"/>
                </a:solidFill>
                <a:latin typeface="Arial"/>
                <a:cs typeface="Arial"/>
              </a:rPr>
              <a:t>Ohio,</a:t>
            </a:r>
            <a:r>
              <a:rPr sz="1035" spc="5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39" dirty="0">
                <a:solidFill>
                  <a:srgbClr val="FFFFFF"/>
                </a:solidFill>
                <a:latin typeface="Arial"/>
                <a:cs typeface="Arial"/>
              </a:rPr>
              <a:t>Colorado,</a:t>
            </a:r>
            <a:r>
              <a:rPr sz="1035" spc="3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39" dirty="0">
                <a:solidFill>
                  <a:srgbClr val="FFFFFF"/>
                </a:solidFill>
                <a:latin typeface="Arial"/>
                <a:cs typeface="Arial"/>
              </a:rPr>
              <a:t>Nevada,</a:t>
            </a:r>
            <a:r>
              <a:rPr sz="1035" spc="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39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1035" spc="3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65" dirty="0">
                <a:solidFill>
                  <a:srgbClr val="FFFFFF"/>
                </a:solidFill>
                <a:latin typeface="Arial"/>
                <a:cs typeface="Arial"/>
              </a:rPr>
              <a:t>Oregon</a:t>
            </a:r>
            <a:r>
              <a:rPr sz="1035" spc="3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39" dirty="0">
                <a:solidFill>
                  <a:srgbClr val="FFFFFF"/>
                </a:solidFill>
                <a:latin typeface="Arial"/>
                <a:cs typeface="Arial"/>
              </a:rPr>
              <a:t>are </a:t>
            </a:r>
            <a:r>
              <a:rPr sz="1035" spc="65" dirty="0">
                <a:solidFill>
                  <a:srgbClr val="FFFFFF"/>
                </a:solidFill>
                <a:latin typeface="Arial"/>
                <a:cs typeface="Arial"/>
              </a:rPr>
              <a:t>charging</a:t>
            </a:r>
            <a:r>
              <a:rPr sz="1035" spc="3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39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035" spc="3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39" dirty="0">
                <a:solidFill>
                  <a:srgbClr val="FFFFFF"/>
                </a:solidFill>
                <a:latin typeface="Arial"/>
                <a:cs typeface="Arial"/>
              </a:rPr>
              <a:t>surcharge</a:t>
            </a:r>
            <a:r>
              <a:rPr sz="1035" spc="3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39" dirty="0">
                <a:solidFill>
                  <a:srgbClr val="FFFFFF"/>
                </a:solidFill>
                <a:latin typeface="Arial"/>
                <a:cs typeface="Arial"/>
              </a:rPr>
              <a:t>at</a:t>
            </a:r>
            <a:r>
              <a:rPr sz="1035" spc="3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65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035" spc="3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71" dirty="0">
                <a:solidFill>
                  <a:srgbClr val="FFFFFF"/>
                </a:solidFill>
                <a:latin typeface="Arial"/>
                <a:cs typeface="Arial"/>
              </a:rPr>
              <a:t>municipality</a:t>
            </a:r>
            <a:r>
              <a:rPr sz="1035" spc="5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-13" dirty="0">
                <a:solidFill>
                  <a:srgbClr val="FFFFFF"/>
                </a:solidFill>
                <a:latin typeface="Arial"/>
                <a:cs typeface="Arial"/>
              </a:rPr>
              <a:t>level</a:t>
            </a:r>
            <a:endParaRPr sz="1035">
              <a:latin typeface="Arial"/>
              <a:cs typeface="Arial"/>
            </a:endParaRPr>
          </a:p>
          <a:p>
            <a:pPr marL="205438" indent="-189003">
              <a:spcBef>
                <a:spcPts val="537"/>
              </a:spcBef>
              <a:buSzPct val="156250"/>
              <a:buChar char="•"/>
              <a:tabLst>
                <a:tab pos="205438" algn="l"/>
              </a:tabLst>
            </a:pPr>
            <a:r>
              <a:rPr sz="1035" spc="26" dirty="0">
                <a:solidFill>
                  <a:srgbClr val="FFFFFF"/>
                </a:solidFill>
                <a:latin typeface="Arial"/>
                <a:cs typeface="Arial"/>
              </a:rPr>
              <a:t>Minnesota</a:t>
            </a:r>
            <a:r>
              <a:rPr sz="1035" spc="3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26" dirty="0">
                <a:solidFill>
                  <a:srgbClr val="FFFFFF"/>
                </a:solidFill>
                <a:latin typeface="Arial"/>
                <a:cs typeface="Arial"/>
              </a:rPr>
              <a:t>has</a:t>
            </a:r>
            <a:r>
              <a:rPr sz="1035" spc="5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71" dirty="0">
                <a:solidFill>
                  <a:srgbClr val="FFFFFF"/>
                </a:solidFill>
                <a:latin typeface="Arial"/>
                <a:cs typeface="Arial"/>
              </a:rPr>
              <a:t>imposed</a:t>
            </a:r>
            <a:r>
              <a:rPr sz="1035" spc="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26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035" spc="7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65" dirty="0">
                <a:solidFill>
                  <a:srgbClr val="FFFFFF"/>
                </a:solidFill>
                <a:latin typeface="Arial"/>
                <a:cs typeface="Arial"/>
              </a:rPr>
              <a:t>phone</a:t>
            </a:r>
            <a:r>
              <a:rPr sz="1035" spc="3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26" dirty="0">
                <a:solidFill>
                  <a:srgbClr val="FFFFFF"/>
                </a:solidFill>
                <a:latin typeface="Arial"/>
                <a:cs typeface="Arial"/>
              </a:rPr>
              <a:t>fee</a:t>
            </a:r>
            <a:r>
              <a:rPr sz="1035" spc="5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26" dirty="0">
                <a:solidFill>
                  <a:srgbClr val="FFFFFF"/>
                </a:solidFill>
                <a:latin typeface="Arial"/>
                <a:cs typeface="Arial"/>
              </a:rPr>
              <a:t>range,</a:t>
            </a:r>
            <a:r>
              <a:rPr sz="1035" spc="3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78" dirty="0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sz="1035" spc="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26" dirty="0">
                <a:solidFill>
                  <a:srgbClr val="FFFFFF"/>
                </a:solidFill>
                <a:latin typeface="Arial"/>
                <a:cs typeface="Arial"/>
              </a:rPr>
              <a:t>exact</a:t>
            </a:r>
            <a:r>
              <a:rPr sz="1035" spc="7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65" dirty="0">
                <a:solidFill>
                  <a:srgbClr val="FFFFFF"/>
                </a:solidFill>
                <a:latin typeface="Arial"/>
                <a:cs typeface="Arial"/>
              </a:rPr>
              <a:t>amount</a:t>
            </a:r>
            <a:r>
              <a:rPr sz="1035" spc="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84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035" spc="5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26" dirty="0">
                <a:solidFill>
                  <a:srgbClr val="FFFFFF"/>
                </a:solidFill>
                <a:latin typeface="Arial"/>
                <a:cs typeface="Arial"/>
              </a:rPr>
              <a:t>be</a:t>
            </a:r>
            <a:r>
              <a:rPr sz="1035" spc="5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78" dirty="0">
                <a:solidFill>
                  <a:srgbClr val="FFFFFF"/>
                </a:solidFill>
                <a:latin typeface="Arial"/>
                <a:cs typeface="Arial"/>
              </a:rPr>
              <a:t>recommended</a:t>
            </a:r>
            <a:r>
              <a:rPr sz="1035" spc="3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71" dirty="0">
                <a:solidFill>
                  <a:srgbClr val="FFFFFF"/>
                </a:solidFill>
                <a:latin typeface="Arial"/>
                <a:cs typeface="Arial"/>
              </a:rPr>
              <a:t>by</a:t>
            </a:r>
            <a:r>
              <a:rPr sz="1035" spc="58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65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035" spc="5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26" dirty="0">
                <a:solidFill>
                  <a:srgbClr val="FFFFFF"/>
                </a:solidFill>
                <a:latin typeface="Arial"/>
                <a:cs typeface="Arial"/>
              </a:rPr>
              <a:t>Health</a:t>
            </a:r>
            <a:r>
              <a:rPr sz="1035" spc="5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35" spc="-13" dirty="0">
                <a:solidFill>
                  <a:srgbClr val="FFFFFF"/>
                </a:solidFill>
                <a:latin typeface="Arial"/>
                <a:cs typeface="Arial"/>
              </a:rPr>
              <a:t>Commissioner</a:t>
            </a:r>
            <a:endParaRPr sz="1035">
              <a:latin typeface="Arial"/>
              <a:cs typeface="Arial"/>
            </a:endParaRPr>
          </a:p>
        </p:txBody>
      </p:sp>
      <p:grpSp>
        <p:nvGrpSpPr>
          <p:cNvPr id="58" name="object 5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50210" y="4614190"/>
            <a:ext cx="826695" cy="816012"/>
            <a:chOff x="193344" y="5591733"/>
            <a:chExt cx="638810" cy="630555"/>
          </a:xfrm>
        </p:grpSpPr>
        <p:pic>
          <p:nvPicPr>
            <p:cNvPr id="59" name="object 59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200139" y="6197015"/>
              <a:ext cx="265239" cy="25260"/>
            </a:xfrm>
            <a:prstGeom prst="rect">
              <a:avLst/>
            </a:prstGeom>
          </p:spPr>
        </p:pic>
        <p:pic>
          <p:nvPicPr>
            <p:cNvPr id="60" name="object 60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200139" y="5591733"/>
              <a:ext cx="631520" cy="154482"/>
            </a:xfrm>
            <a:prstGeom prst="rect">
              <a:avLst/>
            </a:prstGeom>
          </p:spPr>
        </p:pic>
        <p:pic>
          <p:nvPicPr>
            <p:cNvPr id="61" name="object 61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465378" y="5746216"/>
              <a:ext cx="366280" cy="476059"/>
            </a:xfrm>
            <a:prstGeom prst="rect">
              <a:avLst/>
            </a:prstGeom>
          </p:spPr>
        </p:pic>
        <p:sp>
          <p:nvSpPr>
            <p:cNvPr id="62" name="object 62"/>
            <p:cNvSpPr/>
            <p:nvPr/>
          </p:nvSpPr>
          <p:spPr>
            <a:xfrm>
              <a:off x="212763" y="5613107"/>
              <a:ext cx="566420" cy="566420"/>
            </a:xfrm>
            <a:custGeom>
              <a:avLst/>
              <a:gdLst/>
              <a:ahLst/>
              <a:cxnLst/>
              <a:rect l="l" t="t" r="r" b="b"/>
              <a:pathLst>
                <a:path w="566420" h="566420">
                  <a:moveTo>
                    <a:pt x="283210" y="0"/>
                  </a:moveTo>
                  <a:lnTo>
                    <a:pt x="237271" y="3706"/>
                  </a:lnTo>
                  <a:lnTo>
                    <a:pt x="193693" y="14438"/>
                  </a:lnTo>
                  <a:lnTo>
                    <a:pt x="153058" y="31611"/>
                  </a:lnTo>
                  <a:lnTo>
                    <a:pt x="115949" y="54642"/>
                  </a:lnTo>
                  <a:lnTo>
                    <a:pt x="82950" y="82950"/>
                  </a:lnTo>
                  <a:lnTo>
                    <a:pt x="54642" y="115949"/>
                  </a:lnTo>
                  <a:lnTo>
                    <a:pt x="31611" y="153058"/>
                  </a:lnTo>
                  <a:lnTo>
                    <a:pt x="14438" y="193693"/>
                  </a:lnTo>
                  <a:lnTo>
                    <a:pt x="3706" y="237271"/>
                  </a:lnTo>
                  <a:lnTo>
                    <a:pt x="0" y="283210"/>
                  </a:lnTo>
                  <a:lnTo>
                    <a:pt x="3706" y="329151"/>
                  </a:lnTo>
                  <a:lnTo>
                    <a:pt x="14438" y="372731"/>
                  </a:lnTo>
                  <a:lnTo>
                    <a:pt x="31611" y="413367"/>
                  </a:lnTo>
                  <a:lnTo>
                    <a:pt x="54642" y="450475"/>
                  </a:lnTo>
                  <a:lnTo>
                    <a:pt x="82950" y="483474"/>
                  </a:lnTo>
                  <a:lnTo>
                    <a:pt x="115949" y="511780"/>
                  </a:lnTo>
                  <a:lnTo>
                    <a:pt x="153058" y="534811"/>
                  </a:lnTo>
                  <a:lnTo>
                    <a:pt x="193693" y="551983"/>
                  </a:lnTo>
                  <a:lnTo>
                    <a:pt x="237271" y="562713"/>
                  </a:lnTo>
                  <a:lnTo>
                    <a:pt x="283210" y="566420"/>
                  </a:lnTo>
                  <a:lnTo>
                    <a:pt x="329148" y="562713"/>
                  </a:lnTo>
                  <a:lnTo>
                    <a:pt x="372726" y="551983"/>
                  </a:lnTo>
                  <a:lnTo>
                    <a:pt x="413361" y="534811"/>
                  </a:lnTo>
                  <a:lnTo>
                    <a:pt x="450470" y="511780"/>
                  </a:lnTo>
                  <a:lnTo>
                    <a:pt x="483469" y="483474"/>
                  </a:lnTo>
                  <a:lnTo>
                    <a:pt x="511777" y="450475"/>
                  </a:lnTo>
                  <a:lnTo>
                    <a:pt x="534808" y="413367"/>
                  </a:lnTo>
                  <a:lnTo>
                    <a:pt x="551981" y="372731"/>
                  </a:lnTo>
                  <a:lnTo>
                    <a:pt x="562713" y="329151"/>
                  </a:lnTo>
                  <a:lnTo>
                    <a:pt x="566420" y="283210"/>
                  </a:lnTo>
                  <a:lnTo>
                    <a:pt x="562713" y="237271"/>
                  </a:lnTo>
                  <a:lnTo>
                    <a:pt x="551981" y="193693"/>
                  </a:lnTo>
                  <a:lnTo>
                    <a:pt x="534808" y="153058"/>
                  </a:lnTo>
                  <a:lnTo>
                    <a:pt x="511777" y="115949"/>
                  </a:lnTo>
                  <a:lnTo>
                    <a:pt x="483469" y="82950"/>
                  </a:lnTo>
                  <a:lnTo>
                    <a:pt x="450470" y="54642"/>
                  </a:lnTo>
                  <a:lnTo>
                    <a:pt x="413361" y="31611"/>
                  </a:lnTo>
                  <a:lnTo>
                    <a:pt x="372726" y="14438"/>
                  </a:lnTo>
                  <a:lnTo>
                    <a:pt x="329148" y="3706"/>
                  </a:lnTo>
                  <a:lnTo>
                    <a:pt x="283210" y="0"/>
                  </a:lnTo>
                  <a:close/>
                </a:path>
              </a:pathLst>
            </a:custGeom>
            <a:solidFill>
              <a:srgbClr val="7B4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3" name="object 63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93344" y="5643219"/>
              <a:ext cx="272034" cy="553796"/>
            </a:xfrm>
            <a:prstGeom prst="rect">
              <a:avLst/>
            </a:prstGeom>
          </p:spPr>
        </p:pic>
        <p:pic>
          <p:nvPicPr>
            <p:cNvPr id="64" name="object 64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465378" y="6029198"/>
              <a:ext cx="280771" cy="167817"/>
            </a:xfrm>
            <a:prstGeom prst="rect">
              <a:avLst/>
            </a:prstGeom>
          </p:spPr>
        </p:pic>
        <p:pic>
          <p:nvPicPr>
            <p:cNvPr id="65" name="object 65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623176" y="5643219"/>
              <a:ext cx="122974" cy="120230"/>
            </a:xfrm>
            <a:prstGeom prst="rect">
              <a:avLst/>
            </a:prstGeom>
          </p:spPr>
        </p:pic>
        <p:pic>
          <p:nvPicPr>
            <p:cNvPr id="66" name="object 66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212763" y="5643219"/>
              <a:ext cx="533387" cy="536308"/>
            </a:xfrm>
            <a:prstGeom prst="rect">
              <a:avLst/>
            </a:prstGeom>
          </p:spPr>
        </p:pic>
        <p:sp>
          <p:nvSpPr>
            <p:cNvPr id="67" name="object 67"/>
            <p:cNvSpPr/>
            <p:nvPr/>
          </p:nvSpPr>
          <p:spPr>
            <a:xfrm>
              <a:off x="258432" y="5659742"/>
              <a:ext cx="474345" cy="475615"/>
            </a:xfrm>
            <a:custGeom>
              <a:avLst/>
              <a:gdLst/>
              <a:ahLst/>
              <a:cxnLst/>
              <a:rect l="l" t="t" r="r" b="b"/>
              <a:pathLst>
                <a:path w="474345" h="475614">
                  <a:moveTo>
                    <a:pt x="237058" y="0"/>
                  </a:moveTo>
                  <a:lnTo>
                    <a:pt x="189282" y="4827"/>
                  </a:lnTo>
                  <a:lnTo>
                    <a:pt x="144784" y="18672"/>
                  </a:lnTo>
                  <a:lnTo>
                    <a:pt x="104516" y="40578"/>
                  </a:lnTo>
                  <a:lnTo>
                    <a:pt x="69432" y="69589"/>
                  </a:lnTo>
                  <a:lnTo>
                    <a:pt x="40485" y="104748"/>
                  </a:lnTo>
                  <a:lnTo>
                    <a:pt x="18629" y="145100"/>
                  </a:lnTo>
                  <a:lnTo>
                    <a:pt x="4816" y="189687"/>
                  </a:lnTo>
                  <a:lnTo>
                    <a:pt x="0" y="237553"/>
                  </a:lnTo>
                  <a:lnTo>
                    <a:pt x="4816" y="285415"/>
                  </a:lnTo>
                  <a:lnTo>
                    <a:pt x="18629" y="329999"/>
                  </a:lnTo>
                  <a:lnTo>
                    <a:pt x="40485" y="370348"/>
                  </a:lnTo>
                  <a:lnTo>
                    <a:pt x="69432" y="405506"/>
                  </a:lnTo>
                  <a:lnTo>
                    <a:pt x="104516" y="434516"/>
                  </a:lnTo>
                  <a:lnTo>
                    <a:pt x="144784" y="456421"/>
                  </a:lnTo>
                  <a:lnTo>
                    <a:pt x="189282" y="470266"/>
                  </a:lnTo>
                  <a:lnTo>
                    <a:pt x="237058" y="475094"/>
                  </a:lnTo>
                  <a:lnTo>
                    <a:pt x="284833" y="470266"/>
                  </a:lnTo>
                  <a:lnTo>
                    <a:pt x="329332" y="456421"/>
                  </a:lnTo>
                  <a:lnTo>
                    <a:pt x="369599" y="434516"/>
                  </a:lnTo>
                  <a:lnTo>
                    <a:pt x="404683" y="405506"/>
                  </a:lnTo>
                  <a:lnTo>
                    <a:pt x="433630" y="370348"/>
                  </a:lnTo>
                  <a:lnTo>
                    <a:pt x="455487" y="329999"/>
                  </a:lnTo>
                  <a:lnTo>
                    <a:pt x="469300" y="285415"/>
                  </a:lnTo>
                  <a:lnTo>
                    <a:pt x="474116" y="237553"/>
                  </a:lnTo>
                  <a:lnTo>
                    <a:pt x="469300" y="189687"/>
                  </a:lnTo>
                  <a:lnTo>
                    <a:pt x="455487" y="145100"/>
                  </a:lnTo>
                  <a:lnTo>
                    <a:pt x="433630" y="104748"/>
                  </a:lnTo>
                  <a:lnTo>
                    <a:pt x="404683" y="69589"/>
                  </a:lnTo>
                  <a:lnTo>
                    <a:pt x="369599" y="40578"/>
                  </a:lnTo>
                  <a:lnTo>
                    <a:pt x="329332" y="18672"/>
                  </a:lnTo>
                  <a:lnTo>
                    <a:pt x="284833" y="4827"/>
                  </a:lnTo>
                  <a:lnTo>
                    <a:pt x="23705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8" name="object 68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326440" y="5700547"/>
              <a:ext cx="338099" cy="386676"/>
            </a:xfrm>
            <a:prstGeom prst="rect">
              <a:avLst/>
            </a:prstGeom>
          </p:spPr>
        </p:pic>
      </p:grpSp>
      <p:grpSp>
        <p:nvGrpSpPr>
          <p:cNvPr id="69" name="object 69" descr="This chart shows Estimated Revenues from 988 surcharge in Minnesota, Pennsylvania, California, Virginia, Washington, Delaware, and Vermont.&#10;"/>
          <p:cNvGrpSpPr/>
          <p:nvPr/>
        </p:nvGrpSpPr>
        <p:grpSpPr>
          <a:xfrm>
            <a:off x="292959" y="4215618"/>
            <a:ext cx="1161975" cy="364042"/>
            <a:chOff x="226377" y="5283746"/>
            <a:chExt cx="897890" cy="281305"/>
          </a:xfrm>
        </p:grpSpPr>
        <p:pic>
          <p:nvPicPr>
            <p:cNvPr id="70" name="object 70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226377" y="5283746"/>
              <a:ext cx="897712" cy="280784"/>
            </a:xfrm>
            <a:prstGeom prst="rect">
              <a:avLst/>
            </a:prstGeom>
          </p:spPr>
        </p:pic>
        <p:pic>
          <p:nvPicPr>
            <p:cNvPr id="71" name="object 71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393471" y="5310936"/>
              <a:ext cx="563499" cy="251663"/>
            </a:xfrm>
            <a:prstGeom prst="rect">
              <a:avLst/>
            </a:prstGeom>
          </p:spPr>
        </p:pic>
        <p:sp>
          <p:nvSpPr>
            <p:cNvPr id="72" name="object 72"/>
            <p:cNvSpPr/>
            <p:nvPr/>
          </p:nvSpPr>
          <p:spPr>
            <a:xfrm>
              <a:off x="242887" y="5300268"/>
              <a:ext cx="833119" cy="215900"/>
            </a:xfrm>
            <a:custGeom>
              <a:avLst/>
              <a:gdLst/>
              <a:ahLst/>
              <a:cxnLst/>
              <a:rect l="l" t="t" r="r" b="b"/>
              <a:pathLst>
                <a:path w="833119" h="215900">
                  <a:moveTo>
                    <a:pt x="796671" y="0"/>
                  </a:moveTo>
                  <a:lnTo>
                    <a:pt x="35953" y="0"/>
                  </a:lnTo>
                  <a:lnTo>
                    <a:pt x="21956" y="2828"/>
                  </a:lnTo>
                  <a:lnTo>
                    <a:pt x="10528" y="10537"/>
                  </a:lnTo>
                  <a:lnTo>
                    <a:pt x="2824" y="21967"/>
                  </a:lnTo>
                  <a:lnTo>
                    <a:pt x="0" y="35953"/>
                  </a:lnTo>
                  <a:lnTo>
                    <a:pt x="0" y="179743"/>
                  </a:lnTo>
                  <a:lnTo>
                    <a:pt x="2824" y="193727"/>
                  </a:lnTo>
                  <a:lnTo>
                    <a:pt x="10528" y="205152"/>
                  </a:lnTo>
                  <a:lnTo>
                    <a:pt x="21956" y="212857"/>
                  </a:lnTo>
                  <a:lnTo>
                    <a:pt x="35953" y="215684"/>
                  </a:lnTo>
                  <a:lnTo>
                    <a:pt x="796671" y="215684"/>
                  </a:lnTo>
                  <a:lnTo>
                    <a:pt x="810657" y="212857"/>
                  </a:lnTo>
                  <a:lnTo>
                    <a:pt x="822086" y="205152"/>
                  </a:lnTo>
                  <a:lnTo>
                    <a:pt x="829796" y="193727"/>
                  </a:lnTo>
                  <a:lnTo>
                    <a:pt x="832624" y="179743"/>
                  </a:lnTo>
                  <a:lnTo>
                    <a:pt x="832624" y="35953"/>
                  </a:lnTo>
                  <a:lnTo>
                    <a:pt x="829796" y="21967"/>
                  </a:lnTo>
                  <a:lnTo>
                    <a:pt x="822086" y="10537"/>
                  </a:lnTo>
                  <a:lnTo>
                    <a:pt x="810657" y="2828"/>
                  </a:lnTo>
                  <a:lnTo>
                    <a:pt x="796671" y="0"/>
                  </a:lnTo>
                  <a:close/>
                </a:path>
              </a:pathLst>
            </a:custGeom>
            <a:solidFill>
              <a:srgbClr val="D4D3D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3" name="object 73" descr="This chart shows Estimated Revenues from 988 surcharge in Minnesota, Pennsylvania, California, Virginia, Washington, Delaware, and Vermont.&#10;"/>
          <p:cNvGrpSpPr/>
          <p:nvPr/>
        </p:nvGrpSpPr>
        <p:grpSpPr>
          <a:xfrm>
            <a:off x="292964" y="2186362"/>
            <a:ext cx="2148092" cy="2330525"/>
            <a:chOff x="226377" y="3715689"/>
            <a:chExt cx="1659889" cy="1800860"/>
          </a:xfrm>
        </p:grpSpPr>
        <p:pic>
          <p:nvPicPr>
            <p:cNvPr id="74" name="object 74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226377" y="4000334"/>
              <a:ext cx="897712" cy="261353"/>
            </a:xfrm>
            <a:prstGeom prst="rect">
              <a:avLst/>
            </a:prstGeom>
          </p:spPr>
        </p:pic>
        <p:sp>
          <p:nvSpPr>
            <p:cNvPr id="75" name="object 75"/>
            <p:cNvSpPr/>
            <p:nvPr/>
          </p:nvSpPr>
          <p:spPr>
            <a:xfrm>
              <a:off x="242887" y="3997426"/>
              <a:ext cx="833119" cy="215900"/>
            </a:xfrm>
            <a:custGeom>
              <a:avLst/>
              <a:gdLst/>
              <a:ahLst/>
              <a:cxnLst/>
              <a:rect l="l" t="t" r="r" b="b"/>
              <a:pathLst>
                <a:path w="833119" h="215900">
                  <a:moveTo>
                    <a:pt x="796671" y="0"/>
                  </a:moveTo>
                  <a:lnTo>
                    <a:pt x="35941" y="0"/>
                  </a:lnTo>
                  <a:lnTo>
                    <a:pt x="21950" y="2827"/>
                  </a:lnTo>
                  <a:lnTo>
                    <a:pt x="10526" y="10536"/>
                  </a:lnTo>
                  <a:lnTo>
                    <a:pt x="2824" y="21961"/>
                  </a:lnTo>
                  <a:lnTo>
                    <a:pt x="0" y="35940"/>
                  </a:lnTo>
                  <a:lnTo>
                    <a:pt x="0" y="179743"/>
                  </a:lnTo>
                  <a:lnTo>
                    <a:pt x="2824" y="193722"/>
                  </a:lnTo>
                  <a:lnTo>
                    <a:pt x="10526" y="205147"/>
                  </a:lnTo>
                  <a:lnTo>
                    <a:pt x="21950" y="212856"/>
                  </a:lnTo>
                  <a:lnTo>
                    <a:pt x="35941" y="215684"/>
                  </a:lnTo>
                  <a:lnTo>
                    <a:pt x="796671" y="215684"/>
                  </a:lnTo>
                  <a:lnTo>
                    <a:pt x="810657" y="212856"/>
                  </a:lnTo>
                  <a:lnTo>
                    <a:pt x="822086" y="205147"/>
                  </a:lnTo>
                  <a:lnTo>
                    <a:pt x="829796" y="193722"/>
                  </a:lnTo>
                  <a:lnTo>
                    <a:pt x="832624" y="179743"/>
                  </a:lnTo>
                  <a:lnTo>
                    <a:pt x="832624" y="35940"/>
                  </a:lnTo>
                  <a:lnTo>
                    <a:pt x="829796" y="21961"/>
                  </a:lnTo>
                  <a:lnTo>
                    <a:pt x="822086" y="10536"/>
                  </a:lnTo>
                  <a:lnTo>
                    <a:pt x="810657" y="2827"/>
                  </a:lnTo>
                  <a:lnTo>
                    <a:pt x="796671" y="0"/>
                  </a:lnTo>
                  <a:close/>
                </a:path>
              </a:pathLst>
            </a:custGeom>
            <a:solidFill>
              <a:srgbClr val="EAE9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6" name="object 76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230263" y="4242244"/>
              <a:ext cx="896734" cy="256489"/>
            </a:xfrm>
            <a:prstGeom prst="rect">
              <a:avLst/>
            </a:prstGeom>
          </p:spPr>
        </p:pic>
        <p:pic>
          <p:nvPicPr>
            <p:cNvPr id="77" name="object 77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371132" y="4268457"/>
              <a:ext cx="614032" cy="230276"/>
            </a:xfrm>
            <a:prstGeom prst="rect">
              <a:avLst/>
            </a:prstGeom>
          </p:spPr>
        </p:pic>
        <p:sp>
          <p:nvSpPr>
            <p:cNvPr id="78" name="object 78"/>
            <p:cNvSpPr/>
            <p:nvPr/>
          </p:nvSpPr>
          <p:spPr>
            <a:xfrm>
              <a:off x="246773" y="4258767"/>
              <a:ext cx="831850" cy="215900"/>
            </a:xfrm>
            <a:custGeom>
              <a:avLst/>
              <a:gdLst/>
              <a:ahLst/>
              <a:cxnLst/>
              <a:rect l="l" t="t" r="r" b="b"/>
              <a:pathLst>
                <a:path w="831850" h="215900">
                  <a:moveTo>
                    <a:pt x="795705" y="0"/>
                  </a:moveTo>
                  <a:lnTo>
                    <a:pt x="35953" y="0"/>
                  </a:lnTo>
                  <a:lnTo>
                    <a:pt x="21956" y="2828"/>
                  </a:lnTo>
                  <a:lnTo>
                    <a:pt x="10528" y="10537"/>
                  </a:lnTo>
                  <a:lnTo>
                    <a:pt x="2824" y="21967"/>
                  </a:lnTo>
                  <a:lnTo>
                    <a:pt x="0" y="35953"/>
                  </a:lnTo>
                  <a:lnTo>
                    <a:pt x="0" y="179743"/>
                  </a:lnTo>
                  <a:lnTo>
                    <a:pt x="2824" y="193727"/>
                  </a:lnTo>
                  <a:lnTo>
                    <a:pt x="10528" y="205152"/>
                  </a:lnTo>
                  <a:lnTo>
                    <a:pt x="21956" y="212857"/>
                  </a:lnTo>
                  <a:lnTo>
                    <a:pt x="35953" y="215684"/>
                  </a:lnTo>
                  <a:lnTo>
                    <a:pt x="795705" y="215684"/>
                  </a:lnTo>
                  <a:lnTo>
                    <a:pt x="809690" y="212857"/>
                  </a:lnTo>
                  <a:lnTo>
                    <a:pt x="821115" y="205152"/>
                  </a:lnTo>
                  <a:lnTo>
                    <a:pt x="828820" y="193727"/>
                  </a:lnTo>
                  <a:lnTo>
                    <a:pt x="831646" y="179743"/>
                  </a:lnTo>
                  <a:lnTo>
                    <a:pt x="831646" y="35953"/>
                  </a:lnTo>
                  <a:lnTo>
                    <a:pt x="828820" y="21967"/>
                  </a:lnTo>
                  <a:lnTo>
                    <a:pt x="821115" y="10537"/>
                  </a:lnTo>
                  <a:lnTo>
                    <a:pt x="809690" y="2828"/>
                  </a:lnTo>
                  <a:lnTo>
                    <a:pt x="795705" y="0"/>
                  </a:lnTo>
                  <a:close/>
                </a:path>
              </a:pathLst>
            </a:custGeom>
            <a:solidFill>
              <a:srgbClr val="D4D3D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9" name="object 79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226377" y="5023370"/>
              <a:ext cx="897712" cy="260375"/>
            </a:xfrm>
            <a:prstGeom prst="rect">
              <a:avLst/>
            </a:prstGeom>
          </p:spPr>
        </p:pic>
        <p:sp>
          <p:nvSpPr>
            <p:cNvPr id="80" name="object 80"/>
            <p:cNvSpPr/>
            <p:nvPr/>
          </p:nvSpPr>
          <p:spPr>
            <a:xfrm>
              <a:off x="242887" y="5039906"/>
              <a:ext cx="833119" cy="215900"/>
            </a:xfrm>
            <a:custGeom>
              <a:avLst/>
              <a:gdLst/>
              <a:ahLst/>
              <a:cxnLst/>
              <a:rect l="l" t="t" r="r" b="b"/>
              <a:pathLst>
                <a:path w="833119" h="215900">
                  <a:moveTo>
                    <a:pt x="796671" y="0"/>
                  </a:moveTo>
                  <a:lnTo>
                    <a:pt x="35941" y="0"/>
                  </a:lnTo>
                  <a:lnTo>
                    <a:pt x="21950" y="2826"/>
                  </a:lnTo>
                  <a:lnTo>
                    <a:pt x="10526" y="10531"/>
                  </a:lnTo>
                  <a:lnTo>
                    <a:pt x="2824" y="21956"/>
                  </a:lnTo>
                  <a:lnTo>
                    <a:pt x="0" y="35940"/>
                  </a:lnTo>
                  <a:lnTo>
                    <a:pt x="0" y="179730"/>
                  </a:lnTo>
                  <a:lnTo>
                    <a:pt x="2824" y="193715"/>
                  </a:lnTo>
                  <a:lnTo>
                    <a:pt x="10526" y="205139"/>
                  </a:lnTo>
                  <a:lnTo>
                    <a:pt x="21950" y="212845"/>
                  </a:lnTo>
                  <a:lnTo>
                    <a:pt x="35941" y="215671"/>
                  </a:lnTo>
                  <a:lnTo>
                    <a:pt x="796671" y="215671"/>
                  </a:lnTo>
                  <a:lnTo>
                    <a:pt x="810657" y="212845"/>
                  </a:lnTo>
                  <a:lnTo>
                    <a:pt x="822086" y="205139"/>
                  </a:lnTo>
                  <a:lnTo>
                    <a:pt x="829796" y="193715"/>
                  </a:lnTo>
                  <a:lnTo>
                    <a:pt x="832624" y="179730"/>
                  </a:lnTo>
                  <a:lnTo>
                    <a:pt x="832624" y="35940"/>
                  </a:lnTo>
                  <a:lnTo>
                    <a:pt x="829796" y="21956"/>
                  </a:lnTo>
                  <a:lnTo>
                    <a:pt x="822086" y="10531"/>
                  </a:lnTo>
                  <a:lnTo>
                    <a:pt x="810657" y="2826"/>
                  </a:lnTo>
                  <a:lnTo>
                    <a:pt x="796671" y="0"/>
                  </a:lnTo>
                  <a:close/>
                </a:path>
              </a:pathLst>
            </a:custGeom>
            <a:solidFill>
              <a:srgbClr val="EAE9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1" name="object 81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226377" y="3715689"/>
              <a:ext cx="897712" cy="284645"/>
            </a:xfrm>
            <a:prstGeom prst="rect">
              <a:avLst/>
            </a:prstGeom>
          </p:spPr>
        </p:pic>
        <p:pic>
          <p:nvPicPr>
            <p:cNvPr id="82" name="object 82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353644" y="3744798"/>
              <a:ext cx="642200" cy="251650"/>
            </a:xfrm>
            <a:prstGeom prst="rect">
              <a:avLst/>
            </a:prstGeom>
          </p:spPr>
        </p:pic>
        <p:sp>
          <p:nvSpPr>
            <p:cNvPr id="83" name="object 83"/>
            <p:cNvSpPr/>
            <p:nvPr/>
          </p:nvSpPr>
          <p:spPr>
            <a:xfrm>
              <a:off x="242887" y="3732187"/>
              <a:ext cx="833119" cy="219710"/>
            </a:xfrm>
            <a:custGeom>
              <a:avLst/>
              <a:gdLst/>
              <a:ahLst/>
              <a:cxnLst/>
              <a:rect l="l" t="t" r="r" b="b"/>
              <a:pathLst>
                <a:path w="833119" h="219710">
                  <a:moveTo>
                    <a:pt x="796023" y="0"/>
                  </a:moveTo>
                  <a:lnTo>
                    <a:pt x="36601" y="0"/>
                  </a:lnTo>
                  <a:lnTo>
                    <a:pt x="22352" y="2872"/>
                  </a:lnTo>
                  <a:lnTo>
                    <a:pt x="10718" y="10709"/>
                  </a:lnTo>
                  <a:lnTo>
                    <a:pt x="2875" y="22342"/>
                  </a:lnTo>
                  <a:lnTo>
                    <a:pt x="0" y="36601"/>
                  </a:lnTo>
                  <a:lnTo>
                    <a:pt x="0" y="182981"/>
                  </a:lnTo>
                  <a:lnTo>
                    <a:pt x="2875" y="197238"/>
                  </a:lnTo>
                  <a:lnTo>
                    <a:pt x="10718" y="208867"/>
                  </a:lnTo>
                  <a:lnTo>
                    <a:pt x="22352" y="216700"/>
                  </a:lnTo>
                  <a:lnTo>
                    <a:pt x="36601" y="219570"/>
                  </a:lnTo>
                  <a:lnTo>
                    <a:pt x="796023" y="219570"/>
                  </a:lnTo>
                  <a:lnTo>
                    <a:pt x="810282" y="216700"/>
                  </a:lnTo>
                  <a:lnTo>
                    <a:pt x="821915" y="208867"/>
                  </a:lnTo>
                  <a:lnTo>
                    <a:pt x="829752" y="197238"/>
                  </a:lnTo>
                  <a:lnTo>
                    <a:pt x="832624" y="182981"/>
                  </a:lnTo>
                  <a:lnTo>
                    <a:pt x="832624" y="36601"/>
                  </a:lnTo>
                  <a:lnTo>
                    <a:pt x="829752" y="22342"/>
                  </a:lnTo>
                  <a:lnTo>
                    <a:pt x="821915" y="10709"/>
                  </a:lnTo>
                  <a:lnTo>
                    <a:pt x="810282" y="2872"/>
                  </a:lnTo>
                  <a:lnTo>
                    <a:pt x="796023" y="0"/>
                  </a:lnTo>
                  <a:close/>
                </a:path>
              </a:pathLst>
            </a:custGeom>
            <a:solidFill>
              <a:srgbClr val="D4D3D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4" name="object 84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230263" y="4498733"/>
              <a:ext cx="896734" cy="280784"/>
            </a:xfrm>
            <a:prstGeom prst="rect">
              <a:avLst/>
            </a:prstGeom>
          </p:spPr>
        </p:pic>
        <p:pic>
          <p:nvPicPr>
            <p:cNvPr id="85" name="object 85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414845" y="4524971"/>
              <a:ext cx="525627" cy="235102"/>
            </a:xfrm>
            <a:prstGeom prst="rect">
              <a:avLst/>
            </a:prstGeom>
          </p:spPr>
        </p:pic>
        <p:sp>
          <p:nvSpPr>
            <p:cNvPr id="86" name="object 86"/>
            <p:cNvSpPr/>
            <p:nvPr/>
          </p:nvSpPr>
          <p:spPr>
            <a:xfrm>
              <a:off x="246773" y="4515256"/>
              <a:ext cx="831850" cy="215900"/>
            </a:xfrm>
            <a:custGeom>
              <a:avLst/>
              <a:gdLst/>
              <a:ahLst/>
              <a:cxnLst/>
              <a:rect l="l" t="t" r="r" b="b"/>
              <a:pathLst>
                <a:path w="831850" h="215900">
                  <a:moveTo>
                    <a:pt x="795705" y="0"/>
                  </a:moveTo>
                  <a:lnTo>
                    <a:pt x="35953" y="0"/>
                  </a:lnTo>
                  <a:lnTo>
                    <a:pt x="21956" y="2828"/>
                  </a:lnTo>
                  <a:lnTo>
                    <a:pt x="10528" y="10537"/>
                  </a:lnTo>
                  <a:lnTo>
                    <a:pt x="2824" y="21967"/>
                  </a:lnTo>
                  <a:lnTo>
                    <a:pt x="0" y="35953"/>
                  </a:lnTo>
                  <a:lnTo>
                    <a:pt x="0" y="179743"/>
                  </a:lnTo>
                  <a:lnTo>
                    <a:pt x="2824" y="193727"/>
                  </a:lnTo>
                  <a:lnTo>
                    <a:pt x="10528" y="205152"/>
                  </a:lnTo>
                  <a:lnTo>
                    <a:pt x="21956" y="212857"/>
                  </a:lnTo>
                  <a:lnTo>
                    <a:pt x="35953" y="215684"/>
                  </a:lnTo>
                  <a:lnTo>
                    <a:pt x="795705" y="215684"/>
                  </a:lnTo>
                  <a:lnTo>
                    <a:pt x="809690" y="212857"/>
                  </a:lnTo>
                  <a:lnTo>
                    <a:pt x="821115" y="205152"/>
                  </a:lnTo>
                  <a:lnTo>
                    <a:pt x="828820" y="193727"/>
                  </a:lnTo>
                  <a:lnTo>
                    <a:pt x="831646" y="179743"/>
                  </a:lnTo>
                  <a:lnTo>
                    <a:pt x="831646" y="35953"/>
                  </a:lnTo>
                  <a:lnTo>
                    <a:pt x="828820" y="21967"/>
                  </a:lnTo>
                  <a:lnTo>
                    <a:pt x="821115" y="10537"/>
                  </a:lnTo>
                  <a:lnTo>
                    <a:pt x="809690" y="2828"/>
                  </a:lnTo>
                  <a:lnTo>
                    <a:pt x="795705" y="0"/>
                  </a:lnTo>
                  <a:close/>
                </a:path>
              </a:pathLst>
            </a:custGeom>
            <a:solidFill>
              <a:srgbClr val="EAE9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7" name="object 87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235115" y="4760074"/>
              <a:ext cx="897712" cy="280796"/>
            </a:xfrm>
            <a:prstGeom prst="rect">
              <a:avLst/>
            </a:prstGeom>
          </p:spPr>
        </p:pic>
        <p:pic>
          <p:nvPicPr>
            <p:cNvPr id="88" name="object 88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330327" y="4786312"/>
              <a:ext cx="707288" cy="252615"/>
            </a:xfrm>
            <a:prstGeom prst="rect">
              <a:avLst/>
            </a:prstGeom>
          </p:spPr>
        </p:pic>
        <p:sp>
          <p:nvSpPr>
            <p:cNvPr id="89" name="object 89"/>
            <p:cNvSpPr/>
            <p:nvPr/>
          </p:nvSpPr>
          <p:spPr>
            <a:xfrm>
              <a:off x="251637" y="4776609"/>
              <a:ext cx="1634489" cy="739775"/>
            </a:xfrm>
            <a:custGeom>
              <a:avLst/>
              <a:gdLst/>
              <a:ahLst/>
              <a:cxnLst/>
              <a:rect l="l" t="t" r="r" b="b"/>
              <a:pathLst>
                <a:path w="1634489" h="739775">
                  <a:moveTo>
                    <a:pt x="832624" y="35941"/>
                  </a:moveTo>
                  <a:lnTo>
                    <a:pt x="829792" y="21971"/>
                  </a:lnTo>
                  <a:lnTo>
                    <a:pt x="822083" y="10541"/>
                  </a:lnTo>
                  <a:lnTo>
                    <a:pt x="810653" y="2832"/>
                  </a:lnTo>
                  <a:lnTo>
                    <a:pt x="796671" y="0"/>
                  </a:lnTo>
                  <a:lnTo>
                    <a:pt x="35953" y="0"/>
                  </a:lnTo>
                  <a:lnTo>
                    <a:pt x="21945" y="2832"/>
                  </a:lnTo>
                  <a:lnTo>
                    <a:pt x="10528" y="10541"/>
                  </a:lnTo>
                  <a:lnTo>
                    <a:pt x="2819" y="21971"/>
                  </a:lnTo>
                  <a:lnTo>
                    <a:pt x="0" y="35941"/>
                  </a:lnTo>
                  <a:lnTo>
                    <a:pt x="0" y="179730"/>
                  </a:lnTo>
                  <a:lnTo>
                    <a:pt x="2819" y="193725"/>
                  </a:lnTo>
                  <a:lnTo>
                    <a:pt x="10528" y="205155"/>
                  </a:lnTo>
                  <a:lnTo>
                    <a:pt x="21945" y="212864"/>
                  </a:lnTo>
                  <a:lnTo>
                    <a:pt x="35953" y="215684"/>
                  </a:lnTo>
                  <a:lnTo>
                    <a:pt x="796671" y="215684"/>
                  </a:lnTo>
                  <a:lnTo>
                    <a:pt x="810653" y="212864"/>
                  </a:lnTo>
                  <a:lnTo>
                    <a:pt x="822083" y="205155"/>
                  </a:lnTo>
                  <a:lnTo>
                    <a:pt x="829792" y="193725"/>
                  </a:lnTo>
                  <a:lnTo>
                    <a:pt x="832624" y="179730"/>
                  </a:lnTo>
                  <a:lnTo>
                    <a:pt x="832624" y="35941"/>
                  </a:lnTo>
                  <a:close/>
                </a:path>
                <a:path w="1634489" h="739775">
                  <a:moveTo>
                    <a:pt x="1634147" y="559612"/>
                  </a:moveTo>
                  <a:lnTo>
                    <a:pt x="1631315" y="545630"/>
                  </a:lnTo>
                  <a:lnTo>
                    <a:pt x="1623606" y="534200"/>
                  </a:lnTo>
                  <a:lnTo>
                    <a:pt x="1612188" y="526491"/>
                  </a:lnTo>
                  <a:lnTo>
                    <a:pt x="1598206" y="523659"/>
                  </a:lnTo>
                  <a:lnTo>
                    <a:pt x="947267" y="523659"/>
                  </a:lnTo>
                  <a:lnTo>
                    <a:pt x="933272" y="526491"/>
                  </a:lnTo>
                  <a:lnTo>
                    <a:pt x="921842" y="534200"/>
                  </a:lnTo>
                  <a:lnTo>
                    <a:pt x="914133" y="545630"/>
                  </a:lnTo>
                  <a:lnTo>
                    <a:pt x="911313" y="559612"/>
                  </a:lnTo>
                  <a:lnTo>
                    <a:pt x="911313" y="703402"/>
                  </a:lnTo>
                  <a:lnTo>
                    <a:pt x="914133" y="717397"/>
                  </a:lnTo>
                  <a:lnTo>
                    <a:pt x="921842" y="728814"/>
                  </a:lnTo>
                  <a:lnTo>
                    <a:pt x="933272" y="736523"/>
                  </a:lnTo>
                  <a:lnTo>
                    <a:pt x="947267" y="739343"/>
                  </a:lnTo>
                  <a:lnTo>
                    <a:pt x="1598206" y="739343"/>
                  </a:lnTo>
                  <a:lnTo>
                    <a:pt x="1612188" y="736523"/>
                  </a:lnTo>
                  <a:lnTo>
                    <a:pt x="1623606" y="728814"/>
                  </a:lnTo>
                  <a:lnTo>
                    <a:pt x="1631315" y="717397"/>
                  </a:lnTo>
                  <a:lnTo>
                    <a:pt x="1634147" y="703402"/>
                  </a:lnTo>
                  <a:lnTo>
                    <a:pt x="1634147" y="559612"/>
                  </a:lnTo>
                  <a:close/>
                </a:path>
              </a:pathLst>
            </a:custGeom>
            <a:solidFill>
              <a:srgbClr val="D4D3D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0" name="object 90" descr="This chart shows Estimated Revenues from 988 surcharge in Minnesota, Pennsylvania, California, Virginia, Washington, Delaware, and Vermont.&#10;"/>
          <p:cNvGrpSpPr/>
          <p:nvPr/>
        </p:nvGrpSpPr>
        <p:grpSpPr>
          <a:xfrm>
            <a:off x="3499057" y="1766408"/>
            <a:ext cx="3885304" cy="723153"/>
            <a:chOff x="2703817" y="3391179"/>
            <a:chExt cx="3002280" cy="558800"/>
          </a:xfrm>
        </p:grpSpPr>
        <p:sp>
          <p:nvSpPr>
            <p:cNvPr id="91" name="object 91"/>
            <p:cNvSpPr/>
            <p:nvPr/>
          </p:nvSpPr>
          <p:spPr>
            <a:xfrm>
              <a:off x="3473297" y="3734129"/>
              <a:ext cx="2232660" cy="215900"/>
            </a:xfrm>
            <a:custGeom>
              <a:avLst/>
              <a:gdLst/>
              <a:ahLst/>
              <a:cxnLst/>
              <a:rect l="l" t="t" r="r" b="b"/>
              <a:pathLst>
                <a:path w="2232660" h="215900">
                  <a:moveTo>
                    <a:pt x="1060932" y="35953"/>
                  </a:moveTo>
                  <a:lnTo>
                    <a:pt x="1058100" y="21971"/>
                  </a:lnTo>
                  <a:lnTo>
                    <a:pt x="1050391" y="10541"/>
                  </a:lnTo>
                  <a:lnTo>
                    <a:pt x="1038974" y="2832"/>
                  </a:lnTo>
                  <a:lnTo>
                    <a:pt x="1024991" y="0"/>
                  </a:lnTo>
                  <a:lnTo>
                    <a:pt x="35953" y="0"/>
                  </a:lnTo>
                  <a:lnTo>
                    <a:pt x="21958" y="2832"/>
                  </a:lnTo>
                  <a:lnTo>
                    <a:pt x="10528" y="10541"/>
                  </a:lnTo>
                  <a:lnTo>
                    <a:pt x="2819" y="21971"/>
                  </a:lnTo>
                  <a:lnTo>
                    <a:pt x="0" y="35953"/>
                  </a:lnTo>
                  <a:lnTo>
                    <a:pt x="0" y="179743"/>
                  </a:lnTo>
                  <a:lnTo>
                    <a:pt x="2819" y="193738"/>
                  </a:lnTo>
                  <a:lnTo>
                    <a:pt x="10528" y="205155"/>
                  </a:lnTo>
                  <a:lnTo>
                    <a:pt x="21958" y="212864"/>
                  </a:lnTo>
                  <a:lnTo>
                    <a:pt x="35953" y="215684"/>
                  </a:lnTo>
                  <a:lnTo>
                    <a:pt x="1024991" y="215684"/>
                  </a:lnTo>
                  <a:lnTo>
                    <a:pt x="1038974" y="212864"/>
                  </a:lnTo>
                  <a:lnTo>
                    <a:pt x="1050391" y="205155"/>
                  </a:lnTo>
                  <a:lnTo>
                    <a:pt x="1058100" y="193738"/>
                  </a:lnTo>
                  <a:lnTo>
                    <a:pt x="1060932" y="179743"/>
                  </a:lnTo>
                  <a:lnTo>
                    <a:pt x="1060932" y="35953"/>
                  </a:lnTo>
                  <a:close/>
                </a:path>
                <a:path w="2232660" h="215900">
                  <a:moveTo>
                    <a:pt x="2232622" y="35953"/>
                  </a:moveTo>
                  <a:lnTo>
                    <a:pt x="2229789" y="21971"/>
                  </a:lnTo>
                  <a:lnTo>
                    <a:pt x="2222081" y="10541"/>
                  </a:lnTo>
                  <a:lnTo>
                    <a:pt x="2210663" y="2832"/>
                  </a:lnTo>
                  <a:lnTo>
                    <a:pt x="2196681" y="0"/>
                  </a:lnTo>
                  <a:lnTo>
                    <a:pt x="1168781" y="0"/>
                  </a:lnTo>
                  <a:lnTo>
                    <a:pt x="1154785" y="2832"/>
                  </a:lnTo>
                  <a:lnTo>
                    <a:pt x="1143355" y="10541"/>
                  </a:lnTo>
                  <a:lnTo>
                    <a:pt x="1135646" y="21971"/>
                  </a:lnTo>
                  <a:lnTo>
                    <a:pt x="1132827" y="35953"/>
                  </a:lnTo>
                  <a:lnTo>
                    <a:pt x="1132827" y="179743"/>
                  </a:lnTo>
                  <a:lnTo>
                    <a:pt x="1135646" y="193738"/>
                  </a:lnTo>
                  <a:lnTo>
                    <a:pt x="1143355" y="205155"/>
                  </a:lnTo>
                  <a:lnTo>
                    <a:pt x="1154785" y="212864"/>
                  </a:lnTo>
                  <a:lnTo>
                    <a:pt x="1168781" y="215684"/>
                  </a:lnTo>
                  <a:lnTo>
                    <a:pt x="2196681" y="215684"/>
                  </a:lnTo>
                  <a:lnTo>
                    <a:pt x="2210663" y="212864"/>
                  </a:lnTo>
                  <a:lnTo>
                    <a:pt x="2222081" y="205155"/>
                  </a:lnTo>
                  <a:lnTo>
                    <a:pt x="2229789" y="193738"/>
                  </a:lnTo>
                  <a:lnTo>
                    <a:pt x="2232622" y="179743"/>
                  </a:lnTo>
                  <a:lnTo>
                    <a:pt x="2232622" y="35953"/>
                  </a:lnTo>
                  <a:close/>
                </a:path>
              </a:pathLst>
            </a:custGeom>
            <a:solidFill>
              <a:srgbClr val="D4D3D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2" name="object 92"/>
            <p:cNvPicPr/>
            <p:nvPr/>
          </p:nvPicPr>
          <p:blipFill>
            <a:blip r:embed="rId34" cstate="print"/>
            <a:stretch>
              <a:fillRect/>
            </a:stretch>
          </p:blipFill>
          <p:spPr>
            <a:xfrm>
              <a:off x="2703817" y="3391179"/>
              <a:ext cx="764641" cy="358495"/>
            </a:xfrm>
            <a:prstGeom prst="rect">
              <a:avLst/>
            </a:prstGeom>
          </p:spPr>
        </p:pic>
        <p:pic>
          <p:nvPicPr>
            <p:cNvPr id="93" name="object 93"/>
            <p:cNvPicPr/>
            <p:nvPr/>
          </p:nvPicPr>
          <p:blipFill>
            <a:blip r:embed="rId35" cstate="print"/>
            <a:stretch>
              <a:fillRect/>
            </a:stretch>
          </p:blipFill>
          <p:spPr>
            <a:xfrm>
              <a:off x="2752407" y="3396983"/>
              <a:ext cx="667448" cy="321602"/>
            </a:xfrm>
            <a:prstGeom prst="rect">
              <a:avLst/>
            </a:prstGeom>
          </p:spPr>
        </p:pic>
        <p:sp>
          <p:nvSpPr>
            <p:cNvPr id="94" name="object 94"/>
            <p:cNvSpPr/>
            <p:nvPr/>
          </p:nvSpPr>
          <p:spPr>
            <a:xfrm>
              <a:off x="2720340" y="3413518"/>
              <a:ext cx="699770" cy="256540"/>
            </a:xfrm>
            <a:custGeom>
              <a:avLst/>
              <a:gdLst/>
              <a:ahLst/>
              <a:cxnLst/>
              <a:rect l="l" t="t" r="r" b="b"/>
              <a:pathLst>
                <a:path w="699770" h="256539">
                  <a:moveTo>
                    <a:pt x="656767" y="0"/>
                  </a:moveTo>
                  <a:lnTo>
                    <a:pt x="42748" y="0"/>
                  </a:lnTo>
                  <a:lnTo>
                    <a:pt x="26092" y="3355"/>
                  </a:lnTo>
                  <a:lnTo>
                    <a:pt x="12506" y="12511"/>
                  </a:lnTo>
                  <a:lnTo>
                    <a:pt x="3353" y="26097"/>
                  </a:lnTo>
                  <a:lnTo>
                    <a:pt x="0" y="42748"/>
                  </a:lnTo>
                  <a:lnTo>
                    <a:pt x="0" y="213740"/>
                  </a:lnTo>
                  <a:lnTo>
                    <a:pt x="3353" y="230396"/>
                  </a:lnTo>
                  <a:lnTo>
                    <a:pt x="12506" y="243982"/>
                  </a:lnTo>
                  <a:lnTo>
                    <a:pt x="26092" y="253135"/>
                  </a:lnTo>
                  <a:lnTo>
                    <a:pt x="42748" y="256489"/>
                  </a:lnTo>
                  <a:lnTo>
                    <a:pt x="656767" y="256489"/>
                  </a:lnTo>
                  <a:lnTo>
                    <a:pt x="673418" y="253135"/>
                  </a:lnTo>
                  <a:lnTo>
                    <a:pt x="687004" y="243982"/>
                  </a:lnTo>
                  <a:lnTo>
                    <a:pt x="696160" y="230396"/>
                  </a:lnTo>
                  <a:lnTo>
                    <a:pt x="699516" y="213740"/>
                  </a:lnTo>
                  <a:lnTo>
                    <a:pt x="699516" y="42748"/>
                  </a:lnTo>
                  <a:lnTo>
                    <a:pt x="696160" y="26097"/>
                  </a:lnTo>
                  <a:lnTo>
                    <a:pt x="687004" y="12511"/>
                  </a:lnTo>
                  <a:lnTo>
                    <a:pt x="673418" y="3355"/>
                  </a:lnTo>
                  <a:lnTo>
                    <a:pt x="656767" y="0"/>
                  </a:lnTo>
                  <a:close/>
                </a:path>
              </a:pathLst>
            </a:custGeom>
            <a:solidFill>
              <a:srgbClr val="7B4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5" name="object 95" descr="This chart shows Estimated Revenues from 988 surcharge in Minnesota, Pennsylvania, California, Virginia, Washington, Delaware, and Vermont.&#10;"/>
          <p:cNvSpPr txBox="1"/>
          <p:nvPr/>
        </p:nvSpPr>
        <p:spPr>
          <a:xfrm>
            <a:off x="583555" y="4290966"/>
            <a:ext cx="539076" cy="155993"/>
          </a:xfrm>
          <a:prstGeom prst="rect">
            <a:avLst/>
          </a:prstGeom>
        </p:spPr>
        <p:txBody>
          <a:bodyPr vert="horz" wrap="square" lIns="0" tIns="16435" rIns="0" bIns="0" rtlCol="0">
            <a:spAutoFit/>
          </a:bodyPr>
          <a:lstStyle/>
          <a:p>
            <a:pPr marL="16435">
              <a:spcBef>
                <a:spcPts val="129"/>
              </a:spcBef>
            </a:pPr>
            <a:r>
              <a:rPr sz="906" b="1" spc="-13" dirty="0">
                <a:solidFill>
                  <a:srgbClr val="231F20"/>
                </a:solidFill>
                <a:latin typeface="Arial"/>
                <a:cs typeface="Arial"/>
              </a:rPr>
              <a:t>Vermont</a:t>
            </a:r>
            <a:endParaRPr sz="906">
              <a:latin typeface="Arial"/>
              <a:cs typeface="Arial"/>
            </a:endParaRPr>
          </a:p>
        </p:txBody>
      </p:sp>
      <p:sp>
        <p:nvSpPr>
          <p:cNvPr id="96" name="object 96" descr="This chart shows Estimated Revenues from 988 surcharge in Minnesota, Pennsylvania, California, Virginia, Washington, Delaware, and Vermont.&#10;"/>
          <p:cNvSpPr txBox="1"/>
          <p:nvPr/>
        </p:nvSpPr>
        <p:spPr>
          <a:xfrm>
            <a:off x="1788004" y="4290966"/>
            <a:ext cx="368972" cy="155993"/>
          </a:xfrm>
          <a:prstGeom prst="rect">
            <a:avLst/>
          </a:prstGeom>
        </p:spPr>
        <p:txBody>
          <a:bodyPr vert="horz" wrap="square" lIns="0" tIns="16435" rIns="0" bIns="0" rtlCol="0">
            <a:spAutoFit/>
          </a:bodyPr>
          <a:lstStyle/>
          <a:p>
            <a:pPr marL="16435">
              <a:spcBef>
                <a:spcPts val="129"/>
              </a:spcBef>
            </a:pPr>
            <a:r>
              <a:rPr sz="906" b="1" spc="52" dirty="0">
                <a:solidFill>
                  <a:srgbClr val="231F20"/>
                </a:solidFill>
                <a:latin typeface="Arial"/>
                <a:cs typeface="Arial"/>
              </a:rPr>
              <a:t>$0.72</a:t>
            </a:r>
            <a:endParaRPr sz="906">
              <a:latin typeface="Arial"/>
              <a:cs typeface="Arial"/>
            </a:endParaRPr>
          </a:p>
        </p:txBody>
      </p:sp>
      <p:sp>
        <p:nvSpPr>
          <p:cNvPr id="97" name="object 97" descr="This chart shows Estimated Revenues from 988 surcharge in Minnesota, Pennsylvania, California, Virginia, Washington, Delaware, and Vermont.&#10;"/>
          <p:cNvSpPr/>
          <p:nvPr/>
        </p:nvSpPr>
        <p:spPr>
          <a:xfrm>
            <a:off x="2524658" y="4236994"/>
            <a:ext cx="905585" cy="279400"/>
          </a:xfrm>
          <a:custGeom>
            <a:avLst/>
            <a:gdLst/>
            <a:ahLst/>
            <a:cxnLst/>
            <a:rect l="l" t="t" r="r" b="b"/>
            <a:pathLst>
              <a:path w="699769" h="215900">
                <a:moveTo>
                  <a:pt x="663562" y="0"/>
                </a:moveTo>
                <a:lnTo>
                  <a:pt x="35941" y="0"/>
                </a:lnTo>
                <a:lnTo>
                  <a:pt x="21961" y="2828"/>
                </a:lnTo>
                <a:lnTo>
                  <a:pt x="10536" y="10537"/>
                </a:lnTo>
                <a:lnTo>
                  <a:pt x="2827" y="21967"/>
                </a:lnTo>
                <a:lnTo>
                  <a:pt x="0" y="35953"/>
                </a:lnTo>
                <a:lnTo>
                  <a:pt x="0" y="179743"/>
                </a:lnTo>
                <a:lnTo>
                  <a:pt x="2827" y="193727"/>
                </a:lnTo>
                <a:lnTo>
                  <a:pt x="10536" y="205152"/>
                </a:lnTo>
                <a:lnTo>
                  <a:pt x="21961" y="212857"/>
                </a:lnTo>
                <a:lnTo>
                  <a:pt x="35941" y="215684"/>
                </a:lnTo>
                <a:lnTo>
                  <a:pt x="663562" y="215684"/>
                </a:lnTo>
                <a:lnTo>
                  <a:pt x="677548" y="212857"/>
                </a:lnTo>
                <a:lnTo>
                  <a:pt x="688978" y="205152"/>
                </a:lnTo>
                <a:lnTo>
                  <a:pt x="696687" y="193727"/>
                </a:lnTo>
                <a:lnTo>
                  <a:pt x="699516" y="179743"/>
                </a:lnTo>
                <a:lnTo>
                  <a:pt x="699516" y="35953"/>
                </a:lnTo>
                <a:lnTo>
                  <a:pt x="696687" y="21967"/>
                </a:lnTo>
                <a:lnTo>
                  <a:pt x="688978" y="10537"/>
                </a:lnTo>
                <a:lnTo>
                  <a:pt x="677548" y="2828"/>
                </a:lnTo>
                <a:lnTo>
                  <a:pt x="663562" y="0"/>
                </a:lnTo>
                <a:close/>
              </a:path>
            </a:pathLst>
          </a:custGeom>
          <a:solidFill>
            <a:srgbClr val="D4D3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 descr="This chart shows Estimated Revenues from 988 surcharge in Minnesota, Pennsylvania, California, Virginia, Washington, Delaware, and Vermont.&#10;"/>
          <p:cNvSpPr txBox="1"/>
          <p:nvPr/>
        </p:nvSpPr>
        <p:spPr>
          <a:xfrm>
            <a:off x="2793123" y="4290966"/>
            <a:ext cx="368972" cy="155993"/>
          </a:xfrm>
          <a:prstGeom prst="rect">
            <a:avLst/>
          </a:prstGeom>
        </p:spPr>
        <p:txBody>
          <a:bodyPr vert="horz" wrap="square" lIns="0" tIns="16435" rIns="0" bIns="0" rtlCol="0">
            <a:spAutoFit/>
          </a:bodyPr>
          <a:lstStyle/>
          <a:p>
            <a:pPr marL="16435">
              <a:spcBef>
                <a:spcPts val="129"/>
              </a:spcBef>
            </a:pPr>
            <a:r>
              <a:rPr sz="906" b="1" spc="52" dirty="0">
                <a:solidFill>
                  <a:srgbClr val="231F20"/>
                </a:solidFill>
                <a:latin typeface="Arial"/>
                <a:cs typeface="Arial"/>
              </a:rPr>
              <a:t>$0.72</a:t>
            </a:r>
            <a:endParaRPr sz="906">
              <a:latin typeface="Arial"/>
              <a:cs typeface="Arial"/>
            </a:endParaRPr>
          </a:p>
        </p:txBody>
      </p:sp>
      <p:sp>
        <p:nvSpPr>
          <p:cNvPr id="99" name="object 99" descr="This chart shows Estimated Revenues from 988 surcharge in Minnesota, Pennsylvania, California, Virginia, Washington, Delaware, and Vermont.&#10;"/>
          <p:cNvSpPr/>
          <p:nvPr/>
        </p:nvSpPr>
        <p:spPr>
          <a:xfrm>
            <a:off x="4494861" y="4236994"/>
            <a:ext cx="1373169" cy="279400"/>
          </a:xfrm>
          <a:custGeom>
            <a:avLst/>
            <a:gdLst/>
            <a:ahLst/>
            <a:cxnLst/>
            <a:rect l="l" t="t" r="r" b="b"/>
            <a:pathLst>
              <a:path w="1061085" h="215900">
                <a:moveTo>
                  <a:pt x="1024991" y="0"/>
                </a:moveTo>
                <a:lnTo>
                  <a:pt x="35953" y="0"/>
                </a:lnTo>
                <a:lnTo>
                  <a:pt x="21967" y="2828"/>
                </a:lnTo>
                <a:lnTo>
                  <a:pt x="10537" y="10537"/>
                </a:lnTo>
                <a:lnTo>
                  <a:pt x="2828" y="21967"/>
                </a:lnTo>
                <a:lnTo>
                  <a:pt x="0" y="35953"/>
                </a:lnTo>
                <a:lnTo>
                  <a:pt x="0" y="179743"/>
                </a:lnTo>
                <a:lnTo>
                  <a:pt x="2828" y="193727"/>
                </a:lnTo>
                <a:lnTo>
                  <a:pt x="10537" y="205152"/>
                </a:lnTo>
                <a:lnTo>
                  <a:pt x="21967" y="212857"/>
                </a:lnTo>
                <a:lnTo>
                  <a:pt x="35953" y="215684"/>
                </a:lnTo>
                <a:lnTo>
                  <a:pt x="1024991" y="215684"/>
                </a:lnTo>
                <a:lnTo>
                  <a:pt x="1038976" y="212857"/>
                </a:lnTo>
                <a:lnTo>
                  <a:pt x="1050401" y="205152"/>
                </a:lnTo>
                <a:lnTo>
                  <a:pt x="1058106" y="193727"/>
                </a:lnTo>
                <a:lnTo>
                  <a:pt x="1060932" y="179743"/>
                </a:lnTo>
                <a:lnTo>
                  <a:pt x="1060932" y="35953"/>
                </a:lnTo>
                <a:lnTo>
                  <a:pt x="1058106" y="21967"/>
                </a:lnTo>
                <a:lnTo>
                  <a:pt x="1050401" y="10537"/>
                </a:lnTo>
                <a:lnTo>
                  <a:pt x="1038976" y="2828"/>
                </a:lnTo>
                <a:lnTo>
                  <a:pt x="1024991" y="0"/>
                </a:lnTo>
                <a:close/>
              </a:path>
            </a:pathLst>
          </a:custGeom>
          <a:solidFill>
            <a:srgbClr val="D4D3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 descr="This chart shows Estimated Revenues from 988 surcharge in Minnesota, Pennsylvania, California, Virginia, Washington, Delaware, and Vermont.&#10;"/>
          <p:cNvSpPr txBox="1"/>
          <p:nvPr/>
        </p:nvSpPr>
        <p:spPr>
          <a:xfrm>
            <a:off x="4903381" y="4290966"/>
            <a:ext cx="558800" cy="155993"/>
          </a:xfrm>
          <a:prstGeom prst="rect">
            <a:avLst/>
          </a:prstGeom>
        </p:spPr>
        <p:txBody>
          <a:bodyPr vert="horz" wrap="square" lIns="0" tIns="16435" rIns="0" bIns="0" rtlCol="0">
            <a:spAutoFit/>
          </a:bodyPr>
          <a:lstStyle/>
          <a:p>
            <a:pPr marL="16435">
              <a:spcBef>
                <a:spcPts val="129"/>
              </a:spcBef>
            </a:pPr>
            <a:r>
              <a:rPr sz="906" b="1" spc="104" dirty="0">
                <a:solidFill>
                  <a:srgbClr val="231F20"/>
                </a:solidFill>
                <a:latin typeface="Arial"/>
                <a:cs typeface="Arial"/>
              </a:rPr>
              <a:t>839,000</a:t>
            </a:r>
            <a:endParaRPr sz="906">
              <a:latin typeface="Arial"/>
              <a:cs typeface="Arial"/>
            </a:endParaRPr>
          </a:p>
        </p:txBody>
      </p:sp>
      <p:sp>
        <p:nvSpPr>
          <p:cNvPr id="101" name="object 101" descr="This chart shows Estimated Revenues from 988 surcharge in Minnesota, Pennsylvania, California, Virginia, Washington, Delaware, and Vermont.&#10;"/>
          <p:cNvSpPr/>
          <p:nvPr/>
        </p:nvSpPr>
        <p:spPr>
          <a:xfrm>
            <a:off x="5960868" y="4236994"/>
            <a:ext cx="1423296" cy="279400"/>
          </a:xfrm>
          <a:custGeom>
            <a:avLst/>
            <a:gdLst/>
            <a:ahLst/>
            <a:cxnLst/>
            <a:rect l="l" t="t" r="r" b="b"/>
            <a:pathLst>
              <a:path w="1099820" h="215900">
                <a:moveTo>
                  <a:pt x="1063853" y="0"/>
                </a:moveTo>
                <a:lnTo>
                  <a:pt x="35953" y="0"/>
                </a:lnTo>
                <a:lnTo>
                  <a:pt x="21967" y="2828"/>
                </a:lnTo>
                <a:lnTo>
                  <a:pt x="10537" y="10537"/>
                </a:lnTo>
                <a:lnTo>
                  <a:pt x="2828" y="21967"/>
                </a:lnTo>
                <a:lnTo>
                  <a:pt x="0" y="35953"/>
                </a:lnTo>
                <a:lnTo>
                  <a:pt x="0" y="179743"/>
                </a:lnTo>
                <a:lnTo>
                  <a:pt x="2828" y="193727"/>
                </a:lnTo>
                <a:lnTo>
                  <a:pt x="10537" y="205152"/>
                </a:lnTo>
                <a:lnTo>
                  <a:pt x="21967" y="212857"/>
                </a:lnTo>
                <a:lnTo>
                  <a:pt x="35953" y="215684"/>
                </a:lnTo>
                <a:lnTo>
                  <a:pt x="1063853" y="215684"/>
                </a:lnTo>
                <a:lnTo>
                  <a:pt x="1077838" y="212857"/>
                </a:lnTo>
                <a:lnTo>
                  <a:pt x="1089263" y="205152"/>
                </a:lnTo>
                <a:lnTo>
                  <a:pt x="1096968" y="193727"/>
                </a:lnTo>
                <a:lnTo>
                  <a:pt x="1099794" y="179743"/>
                </a:lnTo>
                <a:lnTo>
                  <a:pt x="1099794" y="35953"/>
                </a:lnTo>
                <a:lnTo>
                  <a:pt x="1096968" y="21967"/>
                </a:lnTo>
                <a:lnTo>
                  <a:pt x="1089263" y="10537"/>
                </a:lnTo>
                <a:lnTo>
                  <a:pt x="1077838" y="2828"/>
                </a:lnTo>
                <a:lnTo>
                  <a:pt x="1063853" y="0"/>
                </a:lnTo>
                <a:close/>
              </a:path>
            </a:pathLst>
          </a:custGeom>
          <a:solidFill>
            <a:srgbClr val="D4D3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 descr="This chart shows Estimated Revenues from 988 surcharge in Minnesota, Pennsylvania, California, Virginia, Washington, Delaware, and Vermont.&#10;"/>
          <p:cNvSpPr txBox="1"/>
          <p:nvPr/>
        </p:nvSpPr>
        <p:spPr>
          <a:xfrm>
            <a:off x="6313037" y="4290966"/>
            <a:ext cx="723153" cy="155993"/>
          </a:xfrm>
          <a:prstGeom prst="rect">
            <a:avLst/>
          </a:prstGeom>
        </p:spPr>
        <p:txBody>
          <a:bodyPr vert="horz" wrap="square" lIns="0" tIns="16435" rIns="0" bIns="0" rtlCol="0">
            <a:spAutoFit/>
          </a:bodyPr>
          <a:lstStyle/>
          <a:p>
            <a:pPr marL="16435">
              <a:spcBef>
                <a:spcPts val="129"/>
              </a:spcBef>
            </a:pPr>
            <a:r>
              <a:rPr sz="906" b="1" spc="71" dirty="0">
                <a:solidFill>
                  <a:srgbClr val="231F20"/>
                </a:solidFill>
                <a:latin typeface="Arial"/>
                <a:cs typeface="Arial"/>
              </a:rPr>
              <a:t>$7,248,960</a:t>
            </a:r>
            <a:endParaRPr sz="906" dirty="0">
              <a:latin typeface="Arial"/>
              <a:cs typeface="Arial"/>
            </a:endParaRPr>
          </a:p>
        </p:txBody>
      </p:sp>
      <p:sp>
        <p:nvSpPr>
          <p:cNvPr id="103" name="object 103" descr="This chart shows Estimated Revenues from 988 surcharge in Minnesota, Pennsylvania, California, Virginia, Washington, Delaware, and Vermont.&#10;"/>
          <p:cNvSpPr txBox="1"/>
          <p:nvPr/>
        </p:nvSpPr>
        <p:spPr>
          <a:xfrm>
            <a:off x="3637071" y="1805566"/>
            <a:ext cx="673847" cy="296220"/>
          </a:xfrm>
          <a:prstGeom prst="rect">
            <a:avLst/>
          </a:prstGeom>
        </p:spPr>
        <p:txBody>
          <a:bodyPr vert="horz" wrap="square" lIns="0" tIns="17257" rIns="0" bIns="0" rtlCol="0">
            <a:spAutoFit/>
          </a:bodyPr>
          <a:lstStyle/>
          <a:p>
            <a:pPr marL="16435">
              <a:spcBef>
                <a:spcPts val="136"/>
              </a:spcBef>
            </a:pPr>
            <a:r>
              <a:rPr sz="906" b="1" dirty="0">
                <a:solidFill>
                  <a:srgbClr val="FFFFFF"/>
                </a:solidFill>
                <a:latin typeface="Arial"/>
                <a:cs typeface="Arial"/>
              </a:rPr>
              <a:t>Annual</a:t>
            </a:r>
            <a:r>
              <a:rPr sz="906" b="1" spc="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6" b="1" spc="-32" dirty="0">
                <a:solidFill>
                  <a:srgbClr val="FFFFFF"/>
                </a:solidFill>
                <a:latin typeface="Arial"/>
                <a:cs typeface="Arial"/>
              </a:rPr>
              <a:t>Fee</a:t>
            </a:r>
            <a:endParaRPr sz="906">
              <a:latin typeface="Arial"/>
              <a:cs typeface="Arial"/>
            </a:endParaRPr>
          </a:p>
          <a:p>
            <a:pPr marL="50127"/>
            <a:r>
              <a:rPr sz="906" b="1" spc="-13" dirty="0">
                <a:solidFill>
                  <a:srgbClr val="FFFFFF"/>
                </a:solidFill>
                <a:latin typeface="Arial"/>
                <a:cs typeface="Arial"/>
              </a:rPr>
              <a:t>(Average)</a:t>
            </a:r>
            <a:endParaRPr sz="906">
              <a:latin typeface="Arial"/>
              <a:cs typeface="Arial"/>
            </a:endParaRPr>
          </a:p>
        </p:txBody>
      </p:sp>
      <p:sp>
        <p:nvSpPr>
          <p:cNvPr id="104" name="object 104" descr="This chart shows Estimated Revenues from 988 surcharge in Minnesota, Pennsylvania, California, Virginia, Washington, Delaware, and Vermont.&#10;"/>
          <p:cNvSpPr/>
          <p:nvPr/>
        </p:nvSpPr>
        <p:spPr>
          <a:xfrm>
            <a:off x="3520439" y="2550963"/>
            <a:ext cx="905585" cy="279400"/>
          </a:xfrm>
          <a:custGeom>
            <a:avLst/>
            <a:gdLst/>
            <a:ahLst/>
            <a:cxnLst/>
            <a:rect l="l" t="t" r="r" b="b"/>
            <a:pathLst>
              <a:path w="699770" h="215900">
                <a:moveTo>
                  <a:pt x="663562" y="0"/>
                </a:moveTo>
                <a:lnTo>
                  <a:pt x="35941" y="0"/>
                </a:lnTo>
                <a:lnTo>
                  <a:pt x="21961" y="2827"/>
                </a:lnTo>
                <a:lnTo>
                  <a:pt x="10536" y="10536"/>
                </a:lnTo>
                <a:lnTo>
                  <a:pt x="2827" y="21961"/>
                </a:lnTo>
                <a:lnTo>
                  <a:pt x="0" y="35940"/>
                </a:lnTo>
                <a:lnTo>
                  <a:pt x="0" y="179730"/>
                </a:lnTo>
                <a:lnTo>
                  <a:pt x="2827" y="193717"/>
                </a:lnTo>
                <a:lnTo>
                  <a:pt x="10536" y="205146"/>
                </a:lnTo>
                <a:lnTo>
                  <a:pt x="21961" y="212855"/>
                </a:lnTo>
                <a:lnTo>
                  <a:pt x="35941" y="215684"/>
                </a:lnTo>
                <a:lnTo>
                  <a:pt x="663562" y="215684"/>
                </a:lnTo>
                <a:lnTo>
                  <a:pt x="677548" y="212855"/>
                </a:lnTo>
                <a:lnTo>
                  <a:pt x="688978" y="205146"/>
                </a:lnTo>
                <a:lnTo>
                  <a:pt x="696687" y="193717"/>
                </a:lnTo>
                <a:lnTo>
                  <a:pt x="699516" y="179730"/>
                </a:lnTo>
                <a:lnTo>
                  <a:pt x="699516" y="35940"/>
                </a:lnTo>
                <a:lnTo>
                  <a:pt x="696687" y="21961"/>
                </a:lnTo>
                <a:lnTo>
                  <a:pt x="688978" y="10536"/>
                </a:lnTo>
                <a:lnTo>
                  <a:pt x="677548" y="2827"/>
                </a:lnTo>
                <a:lnTo>
                  <a:pt x="663562" y="0"/>
                </a:lnTo>
                <a:close/>
              </a:path>
            </a:pathLst>
          </a:custGeom>
          <a:solidFill>
            <a:srgbClr val="EAE9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 descr="This chart shows Estimated Revenues from 988 surcharge in Minnesota, Pennsylvania, California, Virginia, Washington, Delaware, and Vermont.&#10;"/>
          <p:cNvSpPr/>
          <p:nvPr/>
        </p:nvSpPr>
        <p:spPr>
          <a:xfrm>
            <a:off x="3520439" y="3900038"/>
            <a:ext cx="905585" cy="279400"/>
          </a:xfrm>
          <a:custGeom>
            <a:avLst/>
            <a:gdLst/>
            <a:ahLst/>
            <a:cxnLst/>
            <a:rect l="l" t="t" r="r" b="b"/>
            <a:pathLst>
              <a:path w="699770" h="215900">
                <a:moveTo>
                  <a:pt x="663562" y="0"/>
                </a:moveTo>
                <a:lnTo>
                  <a:pt x="35941" y="0"/>
                </a:lnTo>
                <a:lnTo>
                  <a:pt x="21961" y="2828"/>
                </a:lnTo>
                <a:lnTo>
                  <a:pt x="10536" y="10537"/>
                </a:lnTo>
                <a:lnTo>
                  <a:pt x="2827" y="21967"/>
                </a:lnTo>
                <a:lnTo>
                  <a:pt x="0" y="35953"/>
                </a:lnTo>
                <a:lnTo>
                  <a:pt x="0" y="179743"/>
                </a:lnTo>
                <a:lnTo>
                  <a:pt x="2827" y="193727"/>
                </a:lnTo>
                <a:lnTo>
                  <a:pt x="10536" y="205152"/>
                </a:lnTo>
                <a:lnTo>
                  <a:pt x="21961" y="212857"/>
                </a:lnTo>
                <a:lnTo>
                  <a:pt x="35941" y="215684"/>
                </a:lnTo>
                <a:lnTo>
                  <a:pt x="663562" y="215684"/>
                </a:lnTo>
                <a:lnTo>
                  <a:pt x="677548" y="212857"/>
                </a:lnTo>
                <a:lnTo>
                  <a:pt x="688978" y="205152"/>
                </a:lnTo>
                <a:lnTo>
                  <a:pt x="696687" y="193727"/>
                </a:lnTo>
                <a:lnTo>
                  <a:pt x="699516" y="179743"/>
                </a:lnTo>
                <a:lnTo>
                  <a:pt x="699516" y="35953"/>
                </a:lnTo>
                <a:lnTo>
                  <a:pt x="696687" y="21967"/>
                </a:lnTo>
                <a:lnTo>
                  <a:pt x="688978" y="10537"/>
                </a:lnTo>
                <a:lnTo>
                  <a:pt x="677548" y="2828"/>
                </a:lnTo>
                <a:lnTo>
                  <a:pt x="663562" y="0"/>
                </a:lnTo>
                <a:close/>
              </a:path>
            </a:pathLst>
          </a:custGeom>
          <a:solidFill>
            <a:srgbClr val="EAE9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 descr="This chart shows Estimated Revenues from 988 surcharge in Minnesota, Pennsylvania, California, Virginia, Washington, Delaware, and Vermont.&#10;"/>
          <p:cNvSpPr/>
          <p:nvPr/>
        </p:nvSpPr>
        <p:spPr>
          <a:xfrm>
            <a:off x="3520439" y="2210227"/>
            <a:ext cx="905585" cy="279400"/>
          </a:xfrm>
          <a:custGeom>
            <a:avLst/>
            <a:gdLst/>
            <a:ahLst/>
            <a:cxnLst/>
            <a:rect l="l" t="t" r="r" b="b"/>
            <a:pathLst>
              <a:path w="699770" h="215900">
                <a:moveTo>
                  <a:pt x="663562" y="0"/>
                </a:moveTo>
                <a:lnTo>
                  <a:pt x="35941" y="0"/>
                </a:lnTo>
                <a:lnTo>
                  <a:pt x="21961" y="2828"/>
                </a:lnTo>
                <a:lnTo>
                  <a:pt x="10536" y="10537"/>
                </a:lnTo>
                <a:lnTo>
                  <a:pt x="2827" y="21967"/>
                </a:lnTo>
                <a:lnTo>
                  <a:pt x="0" y="35953"/>
                </a:lnTo>
                <a:lnTo>
                  <a:pt x="0" y="179743"/>
                </a:lnTo>
                <a:lnTo>
                  <a:pt x="2827" y="193727"/>
                </a:lnTo>
                <a:lnTo>
                  <a:pt x="10536" y="205152"/>
                </a:lnTo>
                <a:lnTo>
                  <a:pt x="21961" y="212857"/>
                </a:lnTo>
                <a:lnTo>
                  <a:pt x="35941" y="215684"/>
                </a:lnTo>
                <a:lnTo>
                  <a:pt x="663562" y="215684"/>
                </a:lnTo>
                <a:lnTo>
                  <a:pt x="677548" y="212857"/>
                </a:lnTo>
                <a:lnTo>
                  <a:pt x="688978" y="205152"/>
                </a:lnTo>
                <a:lnTo>
                  <a:pt x="696687" y="193727"/>
                </a:lnTo>
                <a:lnTo>
                  <a:pt x="699516" y="179743"/>
                </a:lnTo>
                <a:lnTo>
                  <a:pt x="699516" y="35953"/>
                </a:lnTo>
                <a:lnTo>
                  <a:pt x="696687" y="21967"/>
                </a:lnTo>
                <a:lnTo>
                  <a:pt x="688978" y="10537"/>
                </a:lnTo>
                <a:lnTo>
                  <a:pt x="677548" y="2828"/>
                </a:lnTo>
                <a:lnTo>
                  <a:pt x="663562" y="0"/>
                </a:lnTo>
                <a:close/>
              </a:path>
            </a:pathLst>
          </a:custGeom>
          <a:solidFill>
            <a:srgbClr val="D4D3D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7" name="object 107" descr="This chart shows Estimated Revenues from 988 surcharge in Minnesota, Pennsylvania, California, Virginia, Washington, Delaware, and Vermont.&#10;"/>
          <p:cNvGrpSpPr/>
          <p:nvPr/>
        </p:nvGrpSpPr>
        <p:grpSpPr>
          <a:xfrm>
            <a:off x="3520439" y="2889169"/>
            <a:ext cx="905585" cy="611393"/>
            <a:chOff x="2720339" y="4258767"/>
            <a:chExt cx="699770" cy="472440"/>
          </a:xfrm>
        </p:grpSpPr>
        <p:sp>
          <p:nvSpPr>
            <p:cNvPr id="108" name="object 108"/>
            <p:cNvSpPr/>
            <p:nvPr/>
          </p:nvSpPr>
          <p:spPr>
            <a:xfrm>
              <a:off x="2720339" y="4258767"/>
              <a:ext cx="699770" cy="215900"/>
            </a:xfrm>
            <a:custGeom>
              <a:avLst/>
              <a:gdLst/>
              <a:ahLst/>
              <a:cxnLst/>
              <a:rect l="l" t="t" r="r" b="b"/>
              <a:pathLst>
                <a:path w="699770" h="215900">
                  <a:moveTo>
                    <a:pt x="663562" y="0"/>
                  </a:moveTo>
                  <a:lnTo>
                    <a:pt x="35941" y="0"/>
                  </a:lnTo>
                  <a:lnTo>
                    <a:pt x="21961" y="2828"/>
                  </a:lnTo>
                  <a:lnTo>
                    <a:pt x="10536" y="10537"/>
                  </a:lnTo>
                  <a:lnTo>
                    <a:pt x="2827" y="21967"/>
                  </a:lnTo>
                  <a:lnTo>
                    <a:pt x="0" y="35953"/>
                  </a:lnTo>
                  <a:lnTo>
                    <a:pt x="0" y="179743"/>
                  </a:lnTo>
                  <a:lnTo>
                    <a:pt x="2827" y="193727"/>
                  </a:lnTo>
                  <a:lnTo>
                    <a:pt x="10536" y="205152"/>
                  </a:lnTo>
                  <a:lnTo>
                    <a:pt x="21961" y="212857"/>
                  </a:lnTo>
                  <a:lnTo>
                    <a:pt x="35941" y="215684"/>
                  </a:lnTo>
                  <a:lnTo>
                    <a:pt x="663562" y="215684"/>
                  </a:lnTo>
                  <a:lnTo>
                    <a:pt x="677548" y="212857"/>
                  </a:lnTo>
                  <a:lnTo>
                    <a:pt x="688978" y="205152"/>
                  </a:lnTo>
                  <a:lnTo>
                    <a:pt x="696687" y="193727"/>
                  </a:lnTo>
                  <a:lnTo>
                    <a:pt x="699516" y="179743"/>
                  </a:lnTo>
                  <a:lnTo>
                    <a:pt x="699516" y="35953"/>
                  </a:lnTo>
                  <a:lnTo>
                    <a:pt x="696687" y="21967"/>
                  </a:lnTo>
                  <a:lnTo>
                    <a:pt x="688978" y="10537"/>
                  </a:lnTo>
                  <a:lnTo>
                    <a:pt x="677548" y="2828"/>
                  </a:lnTo>
                  <a:lnTo>
                    <a:pt x="663562" y="0"/>
                  </a:lnTo>
                  <a:close/>
                </a:path>
              </a:pathLst>
            </a:custGeom>
            <a:solidFill>
              <a:srgbClr val="D4D3D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9" name="object 109"/>
            <p:cNvSpPr/>
            <p:nvPr/>
          </p:nvSpPr>
          <p:spPr>
            <a:xfrm>
              <a:off x="2720339" y="4515256"/>
              <a:ext cx="699770" cy="215900"/>
            </a:xfrm>
            <a:custGeom>
              <a:avLst/>
              <a:gdLst/>
              <a:ahLst/>
              <a:cxnLst/>
              <a:rect l="l" t="t" r="r" b="b"/>
              <a:pathLst>
                <a:path w="699770" h="215900">
                  <a:moveTo>
                    <a:pt x="663562" y="0"/>
                  </a:moveTo>
                  <a:lnTo>
                    <a:pt x="35941" y="0"/>
                  </a:lnTo>
                  <a:lnTo>
                    <a:pt x="21961" y="2828"/>
                  </a:lnTo>
                  <a:lnTo>
                    <a:pt x="10536" y="10537"/>
                  </a:lnTo>
                  <a:lnTo>
                    <a:pt x="2827" y="21967"/>
                  </a:lnTo>
                  <a:lnTo>
                    <a:pt x="0" y="35953"/>
                  </a:lnTo>
                  <a:lnTo>
                    <a:pt x="0" y="179743"/>
                  </a:lnTo>
                  <a:lnTo>
                    <a:pt x="2827" y="193727"/>
                  </a:lnTo>
                  <a:lnTo>
                    <a:pt x="10536" y="205152"/>
                  </a:lnTo>
                  <a:lnTo>
                    <a:pt x="21961" y="212857"/>
                  </a:lnTo>
                  <a:lnTo>
                    <a:pt x="35941" y="215684"/>
                  </a:lnTo>
                  <a:lnTo>
                    <a:pt x="663562" y="215684"/>
                  </a:lnTo>
                  <a:lnTo>
                    <a:pt x="677548" y="212857"/>
                  </a:lnTo>
                  <a:lnTo>
                    <a:pt x="688978" y="205152"/>
                  </a:lnTo>
                  <a:lnTo>
                    <a:pt x="696687" y="193727"/>
                  </a:lnTo>
                  <a:lnTo>
                    <a:pt x="699516" y="179743"/>
                  </a:lnTo>
                  <a:lnTo>
                    <a:pt x="699516" y="35953"/>
                  </a:lnTo>
                  <a:lnTo>
                    <a:pt x="696687" y="21967"/>
                  </a:lnTo>
                  <a:lnTo>
                    <a:pt x="688978" y="10537"/>
                  </a:lnTo>
                  <a:lnTo>
                    <a:pt x="677548" y="2828"/>
                  </a:lnTo>
                  <a:lnTo>
                    <a:pt x="663562" y="0"/>
                  </a:lnTo>
                  <a:close/>
                </a:path>
              </a:pathLst>
            </a:custGeom>
            <a:solidFill>
              <a:srgbClr val="EAE9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0" name="object 110" descr="This chart shows Estimated Revenues from 988 surcharge in Minnesota, Pennsylvania, California, Virginia, Washington, Delaware, and Vermont.&#10;"/>
          <p:cNvSpPr/>
          <p:nvPr/>
        </p:nvSpPr>
        <p:spPr>
          <a:xfrm>
            <a:off x="3520439" y="3559318"/>
            <a:ext cx="905585" cy="279400"/>
          </a:xfrm>
          <a:custGeom>
            <a:avLst/>
            <a:gdLst/>
            <a:ahLst/>
            <a:cxnLst/>
            <a:rect l="l" t="t" r="r" b="b"/>
            <a:pathLst>
              <a:path w="699770" h="215900">
                <a:moveTo>
                  <a:pt x="663562" y="0"/>
                </a:moveTo>
                <a:lnTo>
                  <a:pt x="35941" y="0"/>
                </a:lnTo>
                <a:lnTo>
                  <a:pt x="21961" y="2827"/>
                </a:lnTo>
                <a:lnTo>
                  <a:pt x="10536" y="10536"/>
                </a:lnTo>
                <a:lnTo>
                  <a:pt x="2827" y="21961"/>
                </a:lnTo>
                <a:lnTo>
                  <a:pt x="0" y="35940"/>
                </a:lnTo>
                <a:lnTo>
                  <a:pt x="0" y="179730"/>
                </a:lnTo>
                <a:lnTo>
                  <a:pt x="2827" y="193717"/>
                </a:lnTo>
                <a:lnTo>
                  <a:pt x="10536" y="205146"/>
                </a:lnTo>
                <a:lnTo>
                  <a:pt x="21961" y="212855"/>
                </a:lnTo>
                <a:lnTo>
                  <a:pt x="35941" y="215684"/>
                </a:lnTo>
                <a:lnTo>
                  <a:pt x="663562" y="215684"/>
                </a:lnTo>
                <a:lnTo>
                  <a:pt x="677548" y="212855"/>
                </a:lnTo>
                <a:lnTo>
                  <a:pt x="688978" y="205146"/>
                </a:lnTo>
                <a:lnTo>
                  <a:pt x="696687" y="193717"/>
                </a:lnTo>
                <a:lnTo>
                  <a:pt x="699516" y="179730"/>
                </a:lnTo>
                <a:lnTo>
                  <a:pt x="699516" y="35940"/>
                </a:lnTo>
                <a:lnTo>
                  <a:pt x="696687" y="21961"/>
                </a:lnTo>
                <a:lnTo>
                  <a:pt x="688978" y="10536"/>
                </a:lnTo>
                <a:lnTo>
                  <a:pt x="677548" y="2827"/>
                </a:lnTo>
                <a:lnTo>
                  <a:pt x="663562" y="0"/>
                </a:lnTo>
                <a:close/>
              </a:path>
            </a:pathLst>
          </a:custGeom>
          <a:solidFill>
            <a:srgbClr val="D4D3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 descr="This chart shows Estimated Revenues from 988 surcharge in Minnesota, Pennsylvania, California, Virginia, Washington, Delaware, and Vermont.&#10;"/>
          <p:cNvSpPr/>
          <p:nvPr/>
        </p:nvSpPr>
        <p:spPr>
          <a:xfrm>
            <a:off x="3520439" y="4236994"/>
            <a:ext cx="905585" cy="279400"/>
          </a:xfrm>
          <a:custGeom>
            <a:avLst/>
            <a:gdLst/>
            <a:ahLst/>
            <a:cxnLst/>
            <a:rect l="l" t="t" r="r" b="b"/>
            <a:pathLst>
              <a:path w="699770" h="215900">
                <a:moveTo>
                  <a:pt x="663562" y="0"/>
                </a:moveTo>
                <a:lnTo>
                  <a:pt x="35941" y="0"/>
                </a:lnTo>
                <a:lnTo>
                  <a:pt x="21961" y="2828"/>
                </a:lnTo>
                <a:lnTo>
                  <a:pt x="10536" y="10537"/>
                </a:lnTo>
                <a:lnTo>
                  <a:pt x="2827" y="21967"/>
                </a:lnTo>
                <a:lnTo>
                  <a:pt x="0" y="35953"/>
                </a:lnTo>
                <a:lnTo>
                  <a:pt x="0" y="179743"/>
                </a:lnTo>
                <a:lnTo>
                  <a:pt x="2827" y="193727"/>
                </a:lnTo>
                <a:lnTo>
                  <a:pt x="10536" y="205152"/>
                </a:lnTo>
                <a:lnTo>
                  <a:pt x="21961" y="212857"/>
                </a:lnTo>
                <a:lnTo>
                  <a:pt x="35941" y="215684"/>
                </a:lnTo>
                <a:lnTo>
                  <a:pt x="663562" y="215684"/>
                </a:lnTo>
                <a:lnTo>
                  <a:pt x="677548" y="212857"/>
                </a:lnTo>
                <a:lnTo>
                  <a:pt x="688978" y="205152"/>
                </a:lnTo>
                <a:lnTo>
                  <a:pt x="696687" y="193727"/>
                </a:lnTo>
                <a:lnTo>
                  <a:pt x="699516" y="179743"/>
                </a:lnTo>
                <a:lnTo>
                  <a:pt x="699516" y="35953"/>
                </a:lnTo>
                <a:lnTo>
                  <a:pt x="696687" y="21967"/>
                </a:lnTo>
                <a:lnTo>
                  <a:pt x="688978" y="10537"/>
                </a:lnTo>
                <a:lnTo>
                  <a:pt x="677548" y="2828"/>
                </a:lnTo>
                <a:lnTo>
                  <a:pt x="663562" y="0"/>
                </a:lnTo>
                <a:close/>
              </a:path>
            </a:pathLst>
          </a:custGeom>
          <a:solidFill>
            <a:srgbClr val="D4D3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 descr="This chart shows Estimated Revenues from 988 surcharge in Minnesota, Pennsylvania, California, Virginia, Washington, Delaware, and Vermont.&#10;"/>
          <p:cNvSpPr txBox="1"/>
          <p:nvPr/>
        </p:nvSpPr>
        <p:spPr>
          <a:xfrm>
            <a:off x="3783876" y="4290966"/>
            <a:ext cx="378834" cy="155993"/>
          </a:xfrm>
          <a:prstGeom prst="rect">
            <a:avLst/>
          </a:prstGeom>
        </p:spPr>
        <p:txBody>
          <a:bodyPr vert="horz" wrap="square" lIns="0" tIns="16435" rIns="0" bIns="0" rtlCol="0">
            <a:spAutoFit/>
          </a:bodyPr>
          <a:lstStyle/>
          <a:p>
            <a:pPr marL="16435">
              <a:spcBef>
                <a:spcPts val="129"/>
              </a:spcBef>
            </a:pPr>
            <a:r>
              <a:rPr sz="906" b="1" spc="71" dirty="0">
                <a:solidFill>
                  <a:srgbClr val="231F20"/>
                </a:solidFill>
                <a:latin typeface="Arial"/>
                <a:cs typeface="Arial"/>
              </a:rPr>
              <a:t>$8.64</a:t>
            </a:r>
            <a:endParaRPr sz="906">
              <a:latin typeface="Arial"/>
              <a:cs typeface="Arial"/>
            </a:endParaRPr>
          </a:p>
        </p:txBody>
      </p:sp>
      <p:grpSp>
        <p:nvGrpSpPr>
          <p:cNvPr id="113" name="object 113" descr="This chart shows Estimated Revenues from 988 surcharge in Minnesota, Pennsylvania, California, Virginia, Washington, Delaware, and Vermont.&#10;"/>
          <p:cNvGrpSpPr/>
          <p:nvPr/>
        </p:nvGrpSpPr>
        <p:grpSpPr>
          <a:xfrm>
            <a:off x="7440717" y="1766414"/>
            <a:ext cx="1164439" cy="464297"/>
            <a:chOff x="5749645" y="3391179"/>
            <a:chExt cx="899794" cy="358775"/>
          </a:xfrm>
        </p:grpSpPr>
        <p:pic>
          <p:nvPicPr>
            <p:cNvPr id="114" name="object 114"/>
            <p:cNvPicPr/>
            <p:nvPr/>
          </p:nvPicPr>
          <p:blipFill>
            <a:blip r:embed="rId36" cstate="print"/>
            <a:stretch>
              <a:fillRect/>
            </a:stretch>
          </p:blipFill>
          <p:spPr>
            <a:xfrm>
              <a:off x="5749645" y="3391179"/>
              <a:ext cx="899655" cy="358495"/>
            </a:xfrm>
            <a:prstGeom prst="rect">
              <a:avLst/>
            </a:prstGeom>
          </p:spPr>
        </p:pic>
        <p:pic>
          <p:nvPicPr>
            <p:cNvPr id="115" name="object 115"/>
            <p:cNvPicPr/>
            <p:nvPr/>
          </p:nvPicPr>
          <p:blipFill>
            <a:blip r:embed="rId37" cstate="print"/>
            <a:stretch>
              <a:fillRect/>
            </a:stretch>
          </p:blipFill>
          <p:spPr>
            <a:xfrm>
              <a:off x="5877890" y="3396983"/>
              <a:ext cx="657732" cy="321602"/>
            </a:xfrm>
            <a:prstGeom prst="rect">
              <a:avLst/>
            </a:prstGeom>
          </p:spPr>
        </p:pic>
        <p:sp>
          <p:nvSpPr>
            <p:cNvPr id="116" name="object 116"/>
            <p:cNvSpPr/>
            <p:nvPr/>
          </p:nvSpPr>
          <p:spPr>
            <a:xfrm>
              <a:off x="5766155" y="3413518"/>
              <a:ext cx="851535" cy="256540"/>
            </a:xfrm>
            <a:custGeom>
              <a:avLst/>
              <a:gdLst/>
              <a:ahLst/>
              <a:cxnLst/>
              <a:rect l="l" t="t" r="r" b="b"/>
              <a:pathLst>
                <a:path w="851534" h="256539">
                  <a:moveTo>
                    <a:pt x="808329" y="0"/>
                  </a:moveTo>
                  <a:lnTo>
                    <a:pt x="42748" y="0"/>
                  </a:lnTo>
                  <a:lnTo>
                    <a:pt x="26097" y="3355"/>
                  </a:lnTo>
                  <a:lnTo>
                    <a:pt x="12511" y="12511"/>
                  </a:lnTo>
                  <a:lnTo>
                    <a:pt x="3355" y="26097"/>
                  </a:lnTo>
                  <a:lnTo>
                    <a:pt x="0" y="42748"/>
                  </a:lnTo>
                  <a:lnTo>
                    <a:pt x="0" y="213740"/>
                  </a:lnTo>
                  <a:lnTo>
                    <a:pt x="3355" y="230396"/>
                  </a:lnTo>
                  <a:lnTo>
                    <a:pt x="12511" y="243982"/>
                  </a:lnTo>
                  <a:lnTo>
                    <a:pt x="26097" y="253135"/>
                  </a:lnTo>
                  <a:lnTo>
                    <a:pt x="42748" y="256489"/>
                  </a:lnTo>
                  <a:lnTo>
                    <a:pt x="808329" y="256489"/>
                  </a:lnTo>
                  <a:lnTo>
                    <a:pt x="824985" y="253135"/>
                  </a:lnTo>
                  <a:lnTo>
                    <a:pt x="838571" y="243982"/>
                  </a:lnTo>
                  <a:lnTo>
                    <a:pt x="847723" y="230396"/>
                  </a:lnTo>
                  <a:lnTo>
                    <a:pt x="851077" y="213740"/>
                  </a:lnTo>
                  <a:lnTo>
                    <a:pt x="851077" y="42748"/>
                  </a:lnTo>
                  <a:lnTo>
                    <a:pt x="847723" y="26097"/>
                  </a:lnTo>
                  <a:lnTo>
                    <a:pt x="838571" y="12511"/>
                  </a:lnTo>
                  <a:lnTo>
                    <a:pt x="824985" y="3355"/>
                  </a:lnTo>
                  <a:lnTo>
                    <a:pt x="808329" y="0"/>
                  </a:lnTo>
                  <a:close/>
                </a:path>
              </a:pathLst>
            </a:custGeom>
            <a:solidFill>
              <a:srgbClr val="7B4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7" name="object 117" descr="This chart shows Estimated Revenues from 988 surcharge in Minnesota, Pennsylvania, California, Virginia, Washington, Delaware, and Vermont.&#10;"/>
          <p:cNvSpPr txBox="1"/>
          <p:nvPr/>
        </p:nvSpPr>
        <p:spPr>
          <a:xfrm>
            <a:off x="7682024" y="1805566"/>
            <a:ext cx="661521" cy="296220"/>
          </a:xfrm>
          <a:prstGeom prst="rect">
            <a:avLst/>
          </a:prstGeom>
        </p:spPr>
        <p:txBody>
          <a:bodyPr vert="horz" wrap="square" lIns="0" tIns="17257" rIns="0" bIns="0" rtlCol="0">
            <a:spAutoFit/>
          </a:bodyPr>
          <a:lstStyle/>
          <a:p>
            <a:pPr marL="822" algn="ctr">
              <a:spcBef>
                <a:spcPts val="136"/>
              </a:spcBef>
            </a:pPr>
            <a:r>
              <a:rPr sz="906" b="1" spc="-13" dirty="0">
                <a:solidFill>
                  <a:srgbClr val="FFFFFF"/>
                </a:solidFill>
                <a:latin typeface="Arial"/>
                <a:cs typeface="Arial"/>
              </a:rPr>
              <a:t>State</a:t>
            </a:r>
            <a:endParaRPr sz="906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906" b="1" spc="-13" dirty="0">
                <a:solidFill>
                  <a:srgbClr val="FFFFFF"/>
                </a:solidFill>
                <a:latin typeface="Arial"/>
                <a:cs typeface="Arial"/>
              </a:rPr>
              <a:t>Population</a:t>
            </a:r>
            <a:endParaRPr sz="906">
              <a:latin typeface="Arial"/>
              <a:cs typeface="Arial"/>
            </a:endParaRPr>
          </a:p>
        </p:txBody>
      </p:sp>
      <p:sp>
        <p:nvSpPr>
          <p:cNvPr id="118" name="object 118" descr="This chart shows Estimated Revenues from 988 surcharge in Minnesota, Pennsylvania, California, Virginia, Washington, Delaware, and Vermont.&#10;"/>
          <p:cNvSpPr/>
          <p:nvPr/>
        </p:nvSpPr>
        <p:spPr>
          <a:xfrm>
            <a:off x="7462089" y="2550963"/>
            <a:ext cx="1101986" cy="279400"/>
          </a:xfrm>
          <a:custGeom>
            <a:avLst/>
            <a:gdLst/>
            <a:ahLst/>
            <a:cxnLst/>
            <a:rect l="l" t="t" r="r" b="b"/>
            <a:pathLst>
              <a:path w="851534" h="215900">
                <a:moveTo>
                  <a:pt x="815136" y="0"/>
                </a:moveTo>
                <a:lnTo>
                  <a:pt x="35953" y="0"/>
                </a:lnTo>
                <a:lnTo>
                  <a:pt x="21967" y="2827"/>
                </a:lnTo>
                <a:lnTo>
                  <a:pt x="10537" y="10536"/>
                </a:lnTo>
                <a:lnTo>
                  <a:pt x="2828" y="21961"/>
                </a:lnTo>
                <a:lnTo>
                  <a:pt x="0" y="35940"/>
                </a:lnTo>
                <a:lnTo>
                  <a:pt x="0" y="179730"/>
                </a:lnTo>
                <a:lnTo>
                  <a:pt x="2828" y="193717"/>
                </a:lnTo>
                <a:lnTo>
                  <a:pt x="10537" y="205146"/>
                </a:lnTo>
                <a:lnTo>
                  <a:pt x="21967" y="212855"/>
                </a:lnTo>
                <a:lnTo>
                  <a:pt x="35953" y="215684"/>
                </a:lnTo>
                <a:lnTo>
                  <a:pt x="815136" y="215684"/>
                </a:lnTo>
                <a:lnTo>
                  <a:pt x="829121" y="212855"/>
                </a:lnTo>
                <a:lnTo>
                  <a:pt x="840546" y="205146"/>
                </a:lnTo>
                <a:lnTo>
                  <a:pt x="848251" y="193717"/>
                </a:lnTo>
                <a:lnTo>
                  <a:pt x="851077" y="179730"/>
                </a:lnTo>
                <a:lnTo>
                  <a:pt x="851077" y="35940"/>
                </a:lnTo>
                <a:lnTo>
                  <a:pt x="848251" y="21961"/>
                </a:lnTo>
                <a:lnTo>
                  <a:pt x="840546" y="10536"/>
                </a:lnTo>
                <a:lnTo>
                  <a:pt x="829121" y="2827"/>
                </a:lnTo>
                <a:lnTo>
                  <a:pt x="815136" y="0"/>
                </a:lnTo>
                <a:close/>
              </a:path>
            </a:pathLst>
          </a:custGeom>
          <a:solidFill>
            <a:srgbClr val="EAE9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 descr="This chart shows Estimated Revenues from 988 surcharge in Minnesota, Pennsylvania, California, Virginia, Washington, Delaware, and Vermont.&#10;"/>
          <p:cNvSpPr/>
          <p:nvPr/>
        </p:nvSpPr>
        <p:spPr>
          <a:xfrm>
            <a:off x="7462089" y="3900038"/>
            <a:ext cx="1101986" cy="279400"/>
          </a:xfrm>
          <a:custGeom>
            <a:avLst/>
            <a:gdLst/>
            <a:ahLst/>
            <a:cxnLst/>
            <a:rect l="l" t="t" r="r" b="b"/>
            <a:pathLst>
              <a:path w="851534" h="215900">
                <a:moveTo>
                  <a:pt x="815136" y="0"/>
                </a:moveTo>
                <a:lnTo>
                  <a:pt x="35953" y="0"/>
                </a:lnTo>
                <a:lnTo>
                  <a:pt x="21967" y="2828"/>
                </a:lnTo>
                <a:lnTo>
                  <a:pt x="10537" y="10537"/>
                </a:lnTo>
                <a:lnTo>
                  <a:pt x="2828" y="21967"/>
                </a:lnTo>
                <a:lnTo>
                  <a:pt x="0" y="35953"/>
                </a:lnTo>
                <a:lnTo>
                  <a:pt x="0" y="179743"/>
                </a:lnTo>
                <a:lnTo>
                  <a:pt x="2828" y="193727"/>
                </a:lnTo>
                <a:lnTo>
                  <a:pt x="10537" y="205152"/>
                </a:lnTo>
                <a:lnTo>
                  <a:pt x="21967" y="212857"/>
                </a:lnTo>
                <a:lnTo>
                  <a:pt x="35953" y="215684"/>
                </a:lnTo>
                <a:lnTo>
                  <a:pt x="815136" y="215684"/>
                </a:lnTo>
                <a:lnTo>
                  <a:pt x="829121" y="212857"/>
                </a:lnTo>
                <a:lnTo>
                  <a:pt x="840546" y="205152"/>
                </a:lnTo>
                <a:lnTo>
                  <a:pt x="848251" y="193727"/>
                </a:lnTo>
                <a:lnTo>
                  <a:pt x="851077" y="179743"/>
                </a:lnTo>
                <a:lnTo>
                  <a:pt x="851077" y="35953"/>
                </a:lnTo>
                <a:lnTo>
                  <a:pt x="848251" y="21967"/>
                </a:lnTo>
                <a:lnTo>
                  <a:pt x="840546" y="10537"/>
                </a:lnTo>
                <a:lnTo>
                  <a:pt x="829121" y="2828"/>
                </a:lnTo>
                <a:lnTo>
                  <a:pt x="815136" y="0"/>
                </a:lnTo>
                <a:close/>
              </a:path>
            </a:pathLst>
          </a:custGeom>
          <a:solidFill>
            <a:srgbClr val="EAE9E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20" name="object 120" descr="This chart shows Estimated Revenues from 988 surcharge in Minnesota, Pennsylvania, California, Virginia, Washington, Delaware, and Vermont.&#10;"/>
          <p:cNvGrpSpPr/>
          <p:nvPr/>
        </p:nvGrpSpPr>
        <p:grpSpPr>
          <a:xfrm>
            <a:off x="7462089" y="2889169"/>
            <a:ext cx="1101986" cy="611393"/>
            <a:chOff x="5766155" y="4258767"/>
            <a:chExt cx="851535" cy="472440"/>
          </a:xfrm>
        </p:grpSpPr>
        <p:sp>
          <p:nvSpPr>
            <p:cNvPr id="121" name="object 121"/>
            <p:cNvSpPr/>
            <p:nvPr/>
          </p:nvSpPr>
          <p:spPr>
            <a:xfrm>
              <a:off x="5766155" y="4258767"/>
              <a:ext cx="851535" cy="215900"/>
            </a:xfrm>
            <a:custGeom>
              <a:avLst/>
              <a:gdLst/>
              <a:ahLst/>
              <a:cxnLst/>
              <a:rect l="l" t="t" r="r" b="b"/>
              <a:pathLst>
                <a:path w="851534" h="215900">
                  <a:moveTo>
                    <a:pt x="815136" y="0"/>
                  </a:moveTo>
                  <a:lnTo>
                    <a:pt x="35953" y="0"/>
                  </a:lnTo>
                  <a:lnTo>
                    <a:pt x="21967" y="2828"/>
                  </a:lnTo>
                  <a:lnTo>
                    <a:pt x="10537" y="10537"/>
                  </a:lnTo>
                  <a:lnTo>
                    <a:pt x="2828" y="21967"/>
                  </a:lnTo>
                  <a:lnTo>
                    <a:pt x="0" y="35953"/>
                  </a:lnTo>
                  <a:lnTo>
                    <a:pt x="0" y="179743"/>
                  </a:lnTo>
                  <a:lnTo>
                    <a:pt x="2828" y="193727"/>
                  </a:lnTo>
                  <a:lnTo>
                    <a:pt x="10537" y="205152"/>
                  </a:lnTo>
                  <a:lnTo>
                    <a:pt x="21967" y="212857"/>
                  </a:lnTo>
                  <a:lnTo>
                    <a:pt x="35953" y="215684"/>
                  </a:lnTo>
                  <a:lnTo>
                    <a:pt x="815136" y="215684"/>
                  </a:lnTo>
                  <a:lnTo>
                    <a:pt x="829121" y="212857"/>
                  </a:lnTo>
                  <a:lnTo>
                    <a:pt x="840546" y="205152"/>
                  </a:lnTo>
                  <a:lnTo>
                    <a:pt x="848251" y="193727"/>
                  </a:lnTo>
                  <a:lnTo>
                    <a:pt x="851077" y="179743"/>
                  </a:lnTo>
                  <a:lnTo>
                    <a:pt x="851077" y="35953"/>
                  </a:lnTo>
                  <a:lnTo>
                    <a:pt x="848251" y="21967"/>
                  </a:lnTo>
                  <a:lnTo>
                    <a:pt x="840546" y="10537"/>
                  </a:lnTo>
                  <a:lnTo>
                    <a:pt x="829121" y="2828"/>
                  </a:lnTo>
                  <a:lnTo>
                    <a:pt x="815136" y="0"/>
                  </a:lnTo>
                  <a:close/>
                </a:path>
              </a:pathLst>
            </a:custGeom>
            <a:solidFill>
              <a:srgbClr val="D4D3D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2" name="object 122"/>
            <p:cNvSpPr/>
            <p:nvPr/>
          </p:nvSpPr>
          <p:spPr>
            <a:xfrm>
              <a:off x="5766155" y="4515256"/>
              <a:ext cx="851535" cy="215900"/>
            </a:xfrm>
            <a:custGeom>
              <a:avLst/>
              <a:gdLst/>
              <a:ahLst/>
              <a:cxnLst/>
              <a:rect l="l" t="t" r="r" b="b"/>
              <a:pathLst>
                <a:path w="851534" h="215900">
                  <a:moveTo>
                    <a:pt x="815136" y="0"/>
                  </a:moveTo>
                  <a:lnTo>
                    <a:pt x="35953" y="0"/>
                  </a:lnTo>
                  <a:lnTo>
                    <a:pt x="21967" y="2828"/>
                  </a:lnTo>
                  <a:lnTo>
                    <a:pt x="10537" y="10537"/>
                  </a:lnTo>
                  <a:lnTo>
                    <a:pt x="2828" y="21967"/>
                  </a:lnTo>
                  <a:lnTo>
                    <a:pt x="0" y="35953"/>
                  </a:lnTo>
                  <a:lnTo>
                    <a:pt x="0" y="179743"/>
                  </a:lnTo>
                  <a:lnTo>
                    <a:pt x="2828" y="193727"/>
                  </a:lnTo>
                  <a:lnTo>
                    <a:pt x="10537" y="205152"/>
                  </a:lnTo>
                  <a:lnTo>
                    <a:pt x="21967" y="212857"/>
                  </a:lnTo>
                  <a:lnTo>
                    <a:pt x="35953" y="215684"/>
                  </a:lnTo>
                  <a:lnTo>
                    <a:pt x="815136" y="215684"/>
                  </a:lnTo>
                  <a:lnTo>
                    <a:pt x="829121" y="212857"/>
                  </a:lnTo>
                  <a:lnTo>
                    <a:pt x="840546" y="205152"/>
                  </a:lnTo>
                  <a:lnTo>
                    <a:pt x="848251" y="193727"/>
                  </a:lnTo>
                  <a:lnTo>
                    <a:pt x="851077" y="179743"/>
                  </a:lnTo>
                  <a:lnTo>
                    <a:pt x="851077" y="35953"/>
                  </a:lnTo>
                  <a:lnTo>
                    <a:pt x="848251" y="21967"/>
                  </a:lnTo>
                  <a:lnTo>
                    <a:pt x="840546" y="10537"/>
                  </a:lnTo>
                  <a:lnTo>
                    <a:pt x="829121" y="2828"/>
                  </a:lnTo>
                  <a:lnTo>
                    <a:pt x="815136" y="0"/>
                  </a:lnTo>
                  <a:close/>
                </a:path>
              </a:pathLst>
            </a:custGeom>
            <a:solidFill>
              <a:srgbClr val="EAE9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3" name="object 123" descr="This chart shows Estimated Revenues from 988 surcharge in Minnesota, Pennsylvania, California, Virginia, Washington, Delaware, and Vermont.&#10;"/>
          <p:cNvSpPr/>
          <p:nvPr/>
        </p:nvSpPr>
        <p:spPr>
          <a:xfrm>
            <a:off x="7462089" y="3559318"/>
            <a:ext cx="1101986" cy="279400"/>
          </a:xfrm>
          <a:custGeom>
            <a:avLst/>
            <a:gdLst/>
            <a:ahLst/>
            <a:cxnLst/>
            <a:rect l="l" t="t" r="r" b="b"/>
            <a:pathLst>
              <a:path w="851534" h="215900">
                <a:moveTo>
                  <a:pt x="815136" y="0"/>
                </a:moveTo>
                <a:lnTo>
                  <a:pt x="35953" y="0"/>
                </a:lnTo>
                <a:lnTo>
                  <a:pt x="21967" y="2827"/>
                </a:lnTo>
                <a:lnTo>
                  <a:pt x="10537" y="10536"/>
                </a:lnTo>
                <a:lnTo>
                  <a:pt x="2828" y="21961"/>
                </a:lnTo>
                <a:lnTo>
                  <a:pt x="0" y="35940"/>
                </a:lnTo>
                <a:lnTo>
                  <a:pt x="0" y="179730"/>
                </a:lnTo>
                <a:lnTo>
                  <a:pt x="2828" y="193717"/>
                </a:lnTo>
                <a:lnTo>
                  <a:pt x="10537" y="205146"/>
                </a:lnTo>
                <a:lnTo>
                  <a:pt x="21967" y="212855"/>
                </a:lnTo>
                <a:lnTo>
                  <a:pt x="35953" y="215684"/>
                </a:lnTo>
                <a:lnTo>
                  <a:pt x="815136" y="215684"/>
                </a:lnTo>
                <a:lnTo>
                  <a:pt x="829121" y="212855"/>
                </a:lnTo>
                <a:lnTo>
                  <a:pt x="840546" y="205146"/>
                </a:lnTo>
                <a:lnTo>
                  <a:pt x="848251" y="193717"/>
                </a:lnTo>
                <a:lnTo>
                  <a:pt x="851077" y="179730"/>
                </a:lnTo>
                <a:lnTo>
                  <a:pt x="851077" y="35940"/>
                </a:lnTo>
                <a:lnTo>
                  <a:pt x="848251" y="21961"/>
                </a:lnTo>
                <a:lnTo>
                  <a:pt x="840546" y="10536"/>
                </a:lnTo>
                <a:lnTo>
                  <a:pt x="829121" y="2827"/>
                </a:lnTo>
                <a:lnTo>
                  <a:pt x="815136" y="0"/>
                </a:lnTo>
                <a:close/>
              </a:path>
            </a:pathLst>
          </a:custGeom>
          <a:solidFill>
            <a:srgbClr val="D4D3D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24" name="object 124" descr="This chart shows Estimated Revenues from 988 surcharge in Minnesota, Pennsylvania, California, Virginia, Washington, Delaware, and Vermont.&#10;"/>
          <p:cNvGrpSpPr/>
          <p:nvPr/>
        </p:nvGrpSpPr>
        <p:grpSpPr>
          <a:xfrm>
            <a:off x="7462089" y="1773925"/>
            <a:ext cx="2328880" cy="715757"/>
            <a:chOff x="5766155" y="3396983"/>
            <a:chExt cx="1799589" cy="553085"/>
          </a:xfrm>
        </p:grpSpPr>
        <p:sp>
          <p:nvSpPr>
            <p:cNvPr id="125" name="object 125"/>
            <p:cNvSpPr/>
            <p:nvPr/>
          </p:nvSpPr>
          <p:spPr>
            <a:xfrm>
              <a:off x="5766155" y="3734130"/>
              <a:ext cx="851535" cy="215900"/>
            </a:xfrm>
            <a:custGeom>
              <a:avLst/>
              <a:gdLst/>
              <a:ahLst/>
              <a:cxnLst/>
              <a:rect l="l" t="t" r="r" b="b"/>
              <a:pathLst>
                <a:path w="851534" h="215900">
                  <a:moveTo>
                    <a:pt x="815136" y="0"/>
                  </a:moveTo>
                  <a:lnTo>
                    <a:pt x="35953" y="0"/>
                  </a:lnTo>
                  <a:lnTo>
                    <a:pt x="21967" y="2828"/>
                  </a:lnTo>
                  <a:lnTo>
                    <a:pt x="10537" y="10537"/>
                  </a:lnTo>
                  <a:lnTo>
                    <a:pt x="2828" y="21967"/>
                  </a:lnTo>
                  <a:lnTo>
                    <a:pt x="0" y="35953"/>
                  </a:lnTo>
                  <a:lnTo>
                    <a:pt x="0" y="179743"/>
                  </a:lnTo>
                  <a:lnTo>
                    <a:pt x="2828" y="193727"/>
                  </a:lnTo>
                  <a:lnTo>
                    <a:pt x="10537" y="205152"/>
                  </a:lnTo>
                  <a:lnTo>
                    <a:pt x="21967" y="212857"/>
                  </a:lnTo>
                  <a:lnTo>
                    <a:pt x="35953" y="215684"/>
                  </a:lnTo>
                  <a:lnTo>
                    <a:pt x="815136" y="215684"/>
                  </a:lnTo>
                  <a:lnTo>
                    <a:pt x="829121" y="212857"/>
                  </a:lnTo>
                  <a:lnTo>
                    <a:pt x="840546" y="205152"/>
                  </a:lnTo>
                  <a:lnTo>
                    <a:pt x="848251" y="193727"/>
                  </a:lnTo>
                  <a:lnTo>
                    <a:pt x="851077" y="179743"/>
                  </a:lnTo>
                  <a:lnTo>
                    <a:pt x="851077" y="35953"/>
                  </a:lnTo>
                  <a:lnTo>
                    <a:pt x="848251" y="21967"/>
                  </a:lnTo>
                  <a:lnTo>
                    <a:pt x="840546" y="10537"/>
                  </a:lnTo>
                  <a:lnTo>
                    <a:pt x="829121" y="2828"/>
                  </a:lnTo>
                  <a:lnTo>
                    <a:pt x="815136" y="0"/>
                  </a:lnTo>
                  <a:close/>
                </a:path>
              </a:pathLst>
            </a:custGeom>
            <a:solidFill>
              <a:srgbClr val="D4D3D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6" name="object 126"/>
            <p:cNvPicPr/>
            <p:nvPr/>
          </p:nvPicPr>
          <p:blipFill>
            <a:blip r:embed="rId38" cstate="print"/>
            <a:stretch>
              <a:fillRect/>
            </a:stretch>
          </p:blipFill>
          <p:spPr>
            <a:xfrm>
              <a:off x="6649301" y="3396983"/>
              <a:ext cx="916177" cy="324523"/>
            </a:xfrm>
            <a:prstGeom prst="rect">
              <a:avLst/>
            </a:prstGeom>
          </p:spPr>
        </p:pic>
        <p:pic>
          <p:nvPicPr>
            <p:cNvPr id="127" name="object 127"/>
            <p:cNvPicPr/>
            <p:nvPr/>
          </p:nvPicPr>
          <p:blipFill>
            <a:blip r:embed="rId39" cstate="print"/>
            <a:stretch>
              <a:fillRect/>
            </a:stretch>
          </p:blipFill>
          <p:spPr>
            <a:xfrm>
              <a:off x="6703707" y="3416427"/>
              <a:ext cx="819023" cy="302158"/>
            </a:xfrm>
            <a:prstGeom prst="rect">
              <a:avLst/>
            </a:prstGeom>
          </p:spPr>
        </p:pic>
        <p:sp>
          <p:nvSpPr>
            <p:cNvPr id="128" name="object 128"/>
            <p:cNvSpPr/>
            <p:nvPr/>
          </p:nvSpPr>
          <p:spPr>
            <a:xfrm>
              <a:off x="6665811" y="3413518"/>
              <a:ext cx="851535" cy="256540"/>
            </a:xfrm>
            <a:custGeom>
              <a:avLst/>
              <a:gdLst/>
              <a:ahLst/>
              <a:cxnLst/>
              <a:rect l="l" t="t" r="r" b="b"/>
              <a:pathLst>
                <a:path w="851534" h="256539">
                  <a:moveTo>
                    <a:pt x="808329" y="0"/>
                  </a:moveTo>
                  <a:lnTo>
                    <a:pt x="42748" y="0"/>
                  </a:lnTo>
                  <a:lnTo>
                    <a:pt x="26097" y="3355"/>
                  </a:lnTo>
                  <a:lnTo>
                    <a:pt x="12511" y="12511"/>
                  </a:lnTo>
                  <a:lnTo>
                    <a:pt x="3355" y="26097"/>
                  </a:lnTo>
                  <a:lnTo>
                    <a:pt x="0" y="42748"/>
                  </a:lnTo>
                  <a:lnTo>
                    <a:pt x="0" y="213740"/>
                  </a:lnTo>
                  <a:lnTo>
                    <a:pt x="3355" y="230396"/>
                  </a:lnTo>
                  <a:lnTo>
                    <a:pt x="12511" y="243982"/>
                  </a:lnTo>
                  <a:lnTo>
                    <a:pt x="26097" y="253135"/>
                  </a:lnTo>
                  <a:lnTo>
                    <a:pt x="42748" y="256489"/>
                  </a:lnTo>
                  <a:lnTo>
                    <a:pt x="808329" y="256489"/>
                  </a:lnTo>
                  <a:lnTo>
                    <a:pt x="824985" y="253135"/>
                  </a:lnTo>
                  <a:lnTo>
                    <a:pt x="838571" y="243982"/>
                  </a:lnTo>
                  <a:lnTo>
                    <a:pt x="847723" y="230396"/>
                  </a:lnTo>
                  <a:lnTo>
                    <a:pt x="851077" y="213740"/>
                  </a:lnTo>
                  <a:lnTo>
                    <a:pt x="851077" y="42748"/>
                  </a:lnTo>
                  <a:lnTo>
                    <a:pt x="847723" y="26097"/>
                  </a:lnTo>
                  <a:lnTo>
                    <a:pt x="838571" y="12511"/>
                  </a:lnTo>
                  <a:lnTo>
                    <a:pt x="824985" y="3355"/>
                  </a:lnTo>
                  <a:lnTo>
                    <a:pt x="808329" y="0"/>
                  </a:lnTo>
                  <a:close/>
                </a:path>
              </a:pathLst>
            </a:custGeom>
            <a:solidFill>
              <a:srgbClr val="7B4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9" name="object 129" descr="This chart shows Estimated Revenues from 988 surcharge in Minnesota, Pennsylvania, California, Virginia, Washington, Delaware, and Vermont.&#10;"/>
          <p:cNvSpPr/>
          <p:nvPr/>
        </p:nvSpPr>
        <p:spPr>
          <a:xfrm>
            <a:off x="7462089" y="4236994"/>
            <a:ext cx="1101986" cy="279400"/>
          </a:xfrm>
          <a:custGeom>
            <a:avLst/>
            <a:gdLst/>
            <a:ahLst/>
            <a:cxnLst/>
            <a:rect l="l" t="t" r="r" b="b"/>
            <a:pathLst>
              <a:path w="851534" h="215900">
                <a:moveTo>
                  <a:pt x="815136" y="0"/>
                </a:moveTo>
                <a:lnTo>
                  <a:pt x="35953" y="0"/>
                </a:lnTo>
                <a:lnTo>
                  <a:pt x="21967" y="2828"/>
                </a:lnTo>
                <a:lnTo>
                  <a:pt x="10537" y="10537"/>
                </a:lnTo>
                <a:lnTo>
                  <a:pt x="2828" y="21967"/>
                </a:lnTo>
                <a:lnTo>
                  <a:pt x="0" y="35953"/>
                </a:lnTo>
                <a:lnTo>
                  <a:pt x="0" y="179743"/>
                </a:lnTo>
                <a:lnTo>
                  <a:pt x="2828" y="193727"/>
                </a:lnTo>
                <a:lnTo>
                  <a:pt x="10537" y="205152"/>
                </a:lnTo>
                <a:lnTo>
                  <a:pt x="21967" y="212857"/>
                </a:lnTo>
                <a:lnTo>
                  <a:pt x="35953" y="215684"/>
                </a:lnTo>
                <a:lnTo>
                  <a:pt x="815136" y="215684"/>
                </a:lnTo>
                <a:lnTo>
                  <a:pt x="829121" y="212857"/>
                </a:lnTo>
                <a:lnTo>
                  <a:pt x="840546" y="205152"/>
                </a:lnTo>
                <a:lnTo>
                  <a:pt x="848251" y="193727"/>
                </a:lnTo>
                <a:lnTo>
                  <a:pt x="851077" y="179743"/>
                </a:lnTo>
                <a:lnTo>
                  <a:pt x="851077" y="35953"/>
                </a:lnTo>
                <a:lnTo>
                  <a:pt x="848251" y="21967"/>
                </a:lnTo>
                <a:lnTo>
                  <a:pt x="840546" y="10537"/>
                </a:lnTo>
                <a:lnTo>
                  <a:pt x="829121" y="2828"/>
                </a:lnTo>
                <a:lnTo>
                  <a:pt x="815136" y="0"/>
                </a:lnTo>
                <a:close/>
              </a:path>
            </a:pathLst>
          </a:custGeom>
          <a:solidFill>
            <a:srgbClr val="D4D3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 descr="This chart shows Estimated Revenues from 988 surcharge in Minnesota, Pennsylvania, California, Virginia, Washington, Delaware, and Vermont.&#10;"/>
          <p:cNvSpPr txBox="1"/>
          <p:nvPr/>
        </p:nvSpPr>
        <p:spPr>
          <a:xfrm>
            <a:off x="7746154" y="4290966"/>
            <a:ext cx="533325" cy="155993"/>
          </a:xfrm>
          <a:prstGeom prst="rect">
            <a:avLst/>
          </a:prstGeom>
        </p:spPr>
        <p:txBody>
          <a:bodyPr vert="horz" wrap="square" lIns="0" tIns="16435" rIns="0" bIns="0" rtlCol="0">
            <a:spAutoFit/>
          </a:bodyPr>
          <a:lstStyle/>
          <a:p>
            <a:pPr marL="16435">
              <a:spcBef>
                <a:spcPts val="129"/>
              </a:spcBef>
            </a:pPr>
            <a:r>
              <a:rPr sz="906" b="1" spc="78" dirty="0">
                <a:solidFill>
                  <a:srgbClr val="231F20"/>
                </a:solidFill>
                <a:latin typeface="Arial"/>
                <a:cs typeface="Arial"/>
              </a:rPr>
              <a:t>647,464</a:t>
            </a:r>
            <a:endParaRPr sz="906">
              <a:latin typeface="Arial"/>
              <a:cs typeface="Arial"/>
            </a:endParaRPr>
          </a:p>
        </p:txBody>
      </p:sp>
      <p:sp>
        <p:nvSpPr>
          <p:cNvPr id="131" name="object 131" descr="This chart shows Estimated Revenues from 988 surcharge in Minnesota, Pennsylvania, California, Virginia, Washington, Delaware, and Vermont.&#10;"/>
          <p:cNvSpPr txBox="1"/>
          <p:nvPr/>
        </p:nvSpPr>
        <p:spPr>
          <a:xfrm>
            <a:off x="8738151" y="1831968"/>
            <a:ext cx="877645" cy="239907"/>
          </a:xfrm>
          <a:prstGeom prst="rect">
            <a:avLst/>
          </a:prstGeom>
        </p:spPr>
        <p:txBody>
          <a:bodyPr vert="horz" wrap="square" lIns="0" tIns="20544" rIns="0" bIns="0" rtlCol="0">
            <a:spAutoFit/>
          </a:bodyPr>
          <a:lstStyle/>
          <a:p>
            <a:pPr algn="ctr">
              <a:spcBef>
                <a:spcPts val="162"/>
              </a:spcBef>
            </a:pPr>
            <a:r>
              <a:rPr sz="712" b="1" spc="39" dirty="0">
                <a:solidFill>
                  <a:srgbClr val="FFFFFF"/>
                </a:solidFill>
                <a:latin typeface="Arial"/>
                <a:cs typeface="Arial"/>
              </a:rPr>
              <a:t>Average</a:t>
            </a:r>
            <a:r>
              <a:rPr sz="712" b="1" spc="-58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12" b="1" spc="104" dirty="0">
                <a:solidFill>
                  <a:srgbClr val="FFFFFF"/>
                </a:solidFill>
                <a:latin typeface="Arial"/>
                <a:cs typeface="Arial"/>
              </a:rPr>
              <a:t>988</a:t>
            </a:r>
            <a:r>
              <a:rPr sz="712" b="1" spc="-26" dirty="0">
                <a:solidFill>
                  <a:srgbClr val="FFFFFF"/>
                </a:solidFill>
                <a:latin typeface="Arial"/>
                <a:cs typeface="Arial"/>
              </a:rPr>
              <a:t> Cost</a:t>
            </a:r>
            <a:endParaRPr sz="712">
              <a:latin typeface="Arial"/>
              <a:cs typeface="Arial"/>
            </a:endParaRPr>
          </a:p>
          <a:p>
            <a:pPr algn="ctr">
              <a:spcBef>
                <a:spcPts val="39"/>
              </a:spcBef>
            </a:pPr>
            <a:r>
              <a:rPr sz="712" b="1" dirty="0">
                <a:solidFill>
                  <a:srgbClr val="FFFFFF"/>
                </a:solidFill>
                <a:latin typeface="Arial"/>
                <a:cs typeface="Arial"/>
              </a:rPr>
              <a:t>Per</a:t>
            </a:r>
            <a:r>
              <a:rPr sz="712" b="1" spc="7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12" b="1" spc="-13" dirty="0">
                <a:solidFill>
                  <a:srgbClr val="FFFFFF"/>
                </a:solidFill>
                <a:latin typeface="Arial"/>
                <a:cs typeface="Arial"/>
              </a:rPr>
              <a:t>Resident</a:t>
            </a:r>
            <a:endParaRPr sz="712">
              <a:latin typeface="Arial"/>
              <a:cs typeface="Arial"/>
            </a:endParaRPr>
          </a:p>
        </p:txBody>
      </p:sp>
      <p:sp>
        <p:nvSpPr>
          <p:cNvPr id="132" name="object 132" descr="This chart shows Estimated Revenues from 988 surcharge in Minnesota, Pennsylvania, California, Virginia, Washington, Delaware, and Vermont.&#10;"/>
          <p:cNvSpPr/>
          <p:nvPr/>
        </p:nvSpPr>
        <p:spPr>
          <a:xfrm>
            <a:off x="8626348" y="2550963"/>
            <a:ext cx="1101986" cy="279400"/>
          </a:xfrm>
          <a:custGeom>
            <a:avLst/>
            <a:gdLst/>
            <a:ahLst/>
            <a:cxnLst/>
            <a:rect l="l" t="t" r="r" b="b"/>
            <a:pathLst>
              <a:path w="851534" h="215900">
                <a:moveTo>
                  <a:pt x="815136" y="0"/>
                </a:moveTo>
                <a:lnTo>
                  <a:pt x="35953" y="0"/>
                </a:lnTo>
                <a:lnTo>
                  <a:pt x="21967" y="2827"/>
                </a:lnTo>
                <a:lnTo>
                  <a:pt x="10537" y="10536"/>
                </a:lnTo>
                <a:lnTo>
                  <a:pt x="2828" y="21961"/>
                </a:lnTo>
                <a:lnTo>
                  <a:pt x="0" y="35940"/>
                </a:lnTo>
                <a:lnTo>
                  <a:pt x="0" y="179730"/>
                </a:lnTo>
                <a:lnTo>
                  <a:pt x="2828" y="193717"/>
                </a:lnTo>
                <a:lnTo>
                  <a:pt x="10537" y="205146"/>
                </a:lnTo>
                <a:lnTo>
                  <a:pt x="21967" y="212855"/>
                </a:lnTo>
                <a:lnTo>
                  <a:pt x="35953" y="215684"/>
                </a:lnTo>
                <a:lnTo>
                  <a:pt x="815136" y="215684"/>
                </a:lnTo>
                <a:lnTo>
                  <a:pt x="829121" y="212855"/>
                </a:lnTo>
                <a:lnTo>
                  <a:pt x="840546" y="205146"/>
                </a:lnTo>
                <a:lnTo>
                  <a:pt x="848251" y="193717"/>
                </a:lnTo>
                <a:lnTo>
                  <a:pt x="851077" y="179730"/>
                </a:lnTo>
                <a:lnTo>
                  <a:pt x="851077" y="35940"/>
                </a:lnTo>
                <a:lnTo>
                  <a:pt x="848251" y="21961"/>
                </a:lnTo>
                <a:lnTo>
                  <a:pt x="840546" y="10536"/>
                </a:lnTo>
                <a:lnTo>
                  <a:pt x="829121" y="2827"/>
                </a:lnTo>
                <a:lnTo>
                  <a:pt x="815136" y="0"/>
                </a:lnTo>
                <a:close/>
              </a:path>
            </a:pathLst>
          </a:custGeom>
          <a:solidFill>
            <a:srgbClr val="EAE9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 descr="This chart shows Estimated Revenues from 988 surcharge in Minnesota, Pennsylvania, California, Virginia, Washington, Delaware, and Vermont.&#10;"/>
          <p:cNvSpPr/>
          <p:nvPr/>
        </p:nvSpPr>
        <p:spPr>
          <a:xfrm>
            <a:off x="8626348" y="3900038"/>
            <a:ext cx="1101986" cy="279400"/>
          </a:xfrm>
          <a:custGeom>
            <a:avLst/>
            <a:gdLst/>
            <a:ahLst/>
            <a:cxnLst/>
            <a:rect l="l" t="t" r="r" b="b"/>
            <a:pathLst>
              <a:path w="851534" h="215900">
                <a:moveTo>
                  <a:pt x="815136" y="0"/>
                </a:moveTo>
                <a:lnTo>
                  <a:pt x="35953" y="0"/>
                </a:lnTo>
                <a:lnTo>
                  <a:pt x="21967" y="2828"/>
                </a:lnTo>
                <a:lnTo>
                  <a:pt x="10537" y="10537"/>
                </a:lnTo>
                <a:lnTo>
                  <a:pt x="2828" y="21967"/>
                </a:lnTo>
                <a:lnTo>
                  <a:pt x="0" y="35953"/>
                </a:lnTo>
                <a:lnTo>
                  <a:pt x="0" y="179743"/>
                </a:lnTo>
                <a:lnTo>
                  <a:pt x="2828" y="193727"/>
                </a:lnTo>
                <a:lnTo>
                  <a:pt x="10537" y="205152"/>
                </a:lnTo>
                <a:lnTo>
                  <a:pt x="21967" y="212857"/>
                </a:lnTo>
                <a:lnTo>
                  <a:pt x="35953" y="215684"/>
                </a:lnTo>
                <a:lnTo>
                  <a:pt x="815136" y="215684"/>
                </a:lnTo>
                <a:lnTo>
                  <a:pt x="829121" y="212857"/>
                </a:lnTo>
                <a:lnTo>
                  <a:pt x="840546" y="205152"/>
                </a:lnTo>
                <a:lnTo>
                  <a:pt x="848251" y="193727"/>
                </a:lnTo>
                <a:lnTo>
                  <a:pt x="851077" y="179743"/>
                </a:lnTo>
                <a:lnTo>
                  <a:pt x="851077" y="35953"/>
                </a:lnTo>
                <a:lnTo>
                  <a:pt x="848251" y="21967"/>
                </a:lnTo>
                <a:lnTo>
                  <a:pt x="840546" y="10537"/>
                </a:lnTo>
                <a:lnTo>
                  <a:pt x="829121" y="2828"/>
                </a:lnTo>
                <a:lnTo>
                  <a:pt x="815136" y="0"/>
                </a:lnTo>
                <a:close/>
              </a:path>
            </a:pathLst>
          </a:custGeom>
          <a:solidFill>
            <a:srgbClr val="EAE9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 descr="This chart shows Estimated Revenues from 988 surcharge in Minnesota, Pennsylvania, California, Virginia, Washington, Delaware, and Vermont.&#10;"/>
          <p:cNvSpPr/>
          <p:nvPr/>
        </p:nvSpPr>
        <p:spPr>
          <a:xfrm>
            <a:off x="8626348" y="2210227"/>
            <a:ext cx="1101986" cy="279400"/>
          </a:xfrm>
          <a:custGeom>
            <a:avLst/>
            <a:gdLst/>
            <a:ahLst/>
            <a:cxnLst/>
            <a:rect l="l" t="t" r="r" b="b"/>
            <a:pathLst>
              <a:path w="851534" h="215900">
                <a:moveTo>
                  <a:pt x="815136" y="0"/>
                </a:moveTo>
                <a:lnTo>
                  <a:pt x="35953" y="0"/>
                </a:lnTo>
                <a:lnTo>
                  <a:pt x="21967" y="2828"/>
                </a:lnTo>
                <a:lnTo>
                  <a:pt x="10537" y="10537"/>
                </a:lnTo>
                <a:lnTo>
                  <a:pt x="2828" y="21967"/>
                </a:lnTo>
                <a:lnTo>
                  <a:pt x="0" y="35953"/>
                </a:lnTo>
                <a:lnTo>
                  <a:pt x="0" y="179743"/>
                </a:lnTo>
                <a:lnTo>
                  <a:pt x="2828" y="193727"/>
                </a:lnTo>
                <a:lnTo>
                  <a:pt x="10537" y="205152"/>
                </a:lnTo>
                <a:lnTo>
                  <a:pt x="21967" y="212857"/>
                </a:lnTo>
                <a:lnTo>
                  <a:pt x="35953" y="215684"/>
                </a:lnTo>
                <a:lnTo>
                  <a:pt x="815136" y="215684"/>
                </a:lnTo>
                <a:lnTo>
                  <a:pt x="829121" y="212857"/>
                </a:lnTo>
                <a:lnTo>
                  <a:pt x="840546" y="205152"/>
                </a:lnTo>
                <a:lnTo>
                  <a:pt x="848251" y="193727"/>
                </a:lnTo>
                <a:lnTo>
                  <a:pt x="851077" y="179743"/>
                </a:lnTo>
                <a:lnTo>
                  <a:pt x="851077" y="35953"/>
                </a:lnTo>
                <a:lnTo>
                  <a:pt x="848251" y="21967"/>
                </a:lnTo>
                <a:lnTo>
                  <a:pt x="840546" y="10537"/>
                </a:lnTo>
                <a:lnTo>
                  <a:pt x="829121" y="2828"/>
                </a:lnTo>
                <a:lnTo>
                  <a:pt x="815136" y="0"/>
                </a:lnTo>
                <a:close/>
              </a:path>
            </a:pathLst>
          </a:custGeom>
          <a:solidFill>
            <a:srgbClr val="D4D3D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5" name="object 135" descr="This chart shows Estimated Revenues from 988 surcharge in Minnesota, Pennsylvania, California, Virginia, Washington, Delaware, and Vermont.&#10;"/>
          <p:cNvGrpSpPr/>
          <p:nvPr/>
        </p:nvGrpSpPr>
        <p:grpSpPr>
          <a:xfrm>
            <a:off x="8626348" y="2889169"/>
            <a:ext cx="1101986" cy="611393"/>
            <a:chOff x="6665810" y="4258767"/>
            <a:chExt cx="851535" cy="472440"/>
          </a:xfrm>
        </p:grpSpPr>
        <p:sp>
          <p:nvSpPr>
            <p:cNvPr id="136" name="object 136"/>
            <p:cNvSpPr/>
            <p:nvPr/>
          </p:nvSpPr>
          <p:spPr>
            <a:xfrm>
              <a:off x="6665810" y="4258767"/>
              <a:ext cx="851535" cy="215900"/>
            </a:xfrm>
            <a:custGeom>
              <a:avLst/>
              <a:gdLst/>
              <a:ahLst/>
              <a:cxnLst/>
              <a:rect l="l" t="t" r="r" b="b"/>
              <a:pathLst>
                <a:path w="851534" h="215900">
                  <a:moveTo>
                    <a:pt x="815136" y="0"/>
                  </a:moveTo>
                  <a:lnTo>
                    <a:pt x="35953" y="0"/>
                  </a:lnTo>
                  <a:lnTo>
                    <a:pt x="21967" y="2828"/>
                  </a:lnTo>
                  <a:lnTo>
                    <a:pt x="10537" y="10537"/>
                  </a:lnTo>
                  <a:lnTo>
                    <a:pt x="2828" y="21967"/>
                  </a:lnTo>
                  <a:lnTo>
                    <a:pt x="0" y="35953"/>
                  </a:lnTo>
                  <a:lnTo>
                    <a:pt x="0" y="179743"/>
                  </a:lnTo>
                  <a:lnTo>
                    <a:pt x="2828" y="193727"/>
                  </a:lnTo>
                  <a:lnTo>
                    <a:pt x="10537" y="205152"/>
                  </a:lnTo>
                  <a:lnTo>
                    <a:pt x="21967" y="212857"/>
                  </a:lnTo>
                  <a:lnTo>
                    <a:pt x="35953" y="215684"/>
                  </a:lnTo>
                  <a:lnTo>
                    <a:pt x="815136" y="215684"/>
                  </a:lnTo>
                  <a:lnTo>
                    <a:pt x="829121" y="212857"/>
                  </a:lnTo>
                  <a:lnTo>
                    <a:pt x="840546" y="205152"/>
                  </a:lnTo>
                  <a:lnTo>
                    <a:pt x="848251" y="193727"/>
                  </a:lnTo>
                  <a:lnTo>
                    <a:pt x="851077" y="179743"/>
                  </a:lnTo>
                  <a:lnTo>
                    <a:pt x="851077" y="35953"/>
                  </a:lnTo>
                  <a:lnTo>
                    <a:pt x="848251" y="21967"/>
                  </a:lnTo>
                  <a:lnTo>
                    <a:pt x="840546" y="10537"/>
                  </a:lnTo>
                  <a:lnTo>
                    <a:pt x="829121" y="2828"/>
                  </a:lnTo>
                  <a:lnTo>
                    <a:pt x="815136" y="0"/>
                  </a:lnTo>
                  <a:close/>
                </a:path>
              </a:pathLst>
            </a:custGeom>
            <a:solidFill>
              <a:srgbClr val="D4D3D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7" name="object 137"/>
            <p:cNvSpPr/>
            <p:nvPr/>
          </p:nvSpPr>
          <p:spPr>
            <a:xfrm>
              <a:off x="6665810" y="4515256"/>
              <a:ext cx="851535" cy="215900"/>
            </a:xfrm>
            <a:custGeom>
              <a:avLst/>
              <a:gdLst/>
              <a:ahLst/>
              <a:cxnLst/>
              <a:rect l="l" t="t" r="r" b="b"/>
              <a:pathLst>
                <a:path w="851534" h="215900">
                  <a:moveTo>
                    <a:pt x="815136" y="0"/>
                  </a:moveTo>
                  <a:lnTo>
                    <a:pt x="35953" y="0"/>
                  </a:lnTo>
                  <a:lnTo>
                    <a:pt x="21967" y="2828"/>
                  </a:lnTo>
                  <a:lnTo>
                    <a:pt x="10537" y="10537"/>
                  </a:lnTo>
                  <a:lnTo>
                    <a:pt x="2828" y="21967"/>
                  </a:lnTo>
                  <a:lnTo>
                    <a:pt x="0" y="35953"/>
                  </a:lnTo>
                  <a:lnTo>
                    <a:pt x="0" y="179743"/>
                  </a:lnTo>
                  <a:lnTo>
                    <a:pt x="2828" y="193727"/>
                  </a:lnTo>
                  <a:lnTo>
                    <a:pt x="10537" y="205152"/>
                  </a:lnTo>
                  <a:lnTo>
                    <a:pt x="21967" y="212857"/>
                  </a:lnTo>
                  <a:lnTo>
                    <a:pt x="35953" y="215684"/>
                  </a:lnTo>
                  <a:lnTo>
                    <a:pt x="815136" y="215684"/>
                  </a:lnTo>
                  <a:lnTo>
                    <a:pt x="829121" y="212857"/>
                  </a:lnTo>
                  <a:lnTo>
                    <a:pt x="840546" y="205152"/>
                  </a:lnTo>
                  <a:lnTo>
                    <a:pt x="848251" y="193727"/>
                  </a:lnTo>
                  <a:lnTo>
                    <a:pt x="851077" y="179743"/>
                  </a:lnTo>
                  <a:lnTo>
                    <a:pt x="851077" y="35953"/>
                  </a:lnTo>
                  <a:lnTo>
                    <a:pt x="848251" y="21967"/>
                  </a:lnTo>
                  <a:lnTo>
                    <a:pt x="840546" y="10537"/>
                  </a:lnTo>
                  <a:lnTo>
                    <a:pt x="829121" y="2828"/>
                  </a:lnTo>
                  <a:lnTo>
                    <a:pt x="815136" y="0"/>
                  </a:lnTo>
                  <a:close/>
                </a:path>
              </a:pathLst>
            </a:custGeom>
            <a:solidFill>
              <a:srgbClr val="EAE9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8" name="object 138" descr="This chart shows Estimated Revenues from 988 surcharge in Minnesota, Pennsylvania, California, Virginia, Washington, Delaware, and Vermont.&#10;"/>
          <p:cNvSpPr/>
          <p:nvPr/>
        </p:nvSpPr>
        <p:spPr>
          <a:xfrm>
            <a:off x="8626348" y="3559318"/>
            <a:ext cx="1101986" cy="279400"/>
          </a:xfrm>
          <a:custGeom>
            <a:avLst/>
            <a:gdLst/>
            <a:ahLst/>
            <a:cxnLst/>
            <a:rect l="l" t="t" r="r" b="b"/>
            <a:pathLst>
              <a:path w="851534" h="215900">
                <a:moveTo>
                  <a:pt x="815136" y="0"/>
                </a:moveTo>
                <a:lnTo>
                  <a:pt x="35953" y="0"/>
                </a:lnTo>
                <a:lnTo>
                  <a:pt x="21967" y="2827"/>
                </a:lnTo>
                <a:lnTo>
                  <a:pt x="10537" y="10536"/>
                </a:lnTo>
                <a:lnTo>
                  <a:pt x="2828" y="21961"/>
                </a:lnTo>
                <a:lnTo>
                  <a:pt x="0" y="35940"/>
                </a:lnTo>
                <a:lnTo>
                  <a:pt x="0" y="179730"/>
                </a:lnTo>
                <a:lnTo>
                  <a:pt x="2828" y="193717"/>
                </a:lnTo>
                <a:lnTo>
                  <a:pt x="10537" y="205146"/>
                </a:lnTo>
                <a:lnTo>
                  <a:pt x="21967" y="212855"/>
                </a:lnTo>
                <a:lnTo>
                  <a:pt x="35953" y="215684"/>
                </a:lnTo>
                <a:lnTo>
                  <a:pt x="815136" y="215684"/>
                </a:lnTo>
                <a:lnTo>
                  <a:pt x="829121" y="212855"/>
                </a:lnTo>
                <a:lnTo>
                  <a:pt x="840546" y="205146"/>
                </a:lnTo>
                <a:lnTo>
                  <a:pt x="848251" y="193717"/>
                </a:lnTo>
                <a:lnTo>
                  <a:pt x="851077" y="179730"/>
                </a:lnTo>
                <a:lnTo>
                  <a:pt x="851077" y="35940"/>
                </a:lnTo>
                <a:lnTo>
                  <a:pt x="848251" y="21961"/>
                </a:lnTo>
                <a:lnTo>
                  <a:pt x="840546" y="10536"/>
                </a:lnTo>
                <a:lnTo>
                  <a:pt x="829121" y="2827"/>
                </a:lnTo>
                <a:lnTo>
                  <a:pt x="815136" y="0"/>
                </a:lnTo>
                <a:close/>
              </a:path>
            </a:pathLst>
          </a:custGeom>
          <a:solidFill>
            <a:srgbClr val="D4D3D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39" name="object 139" descr="This chart shows Estimated Revenues from 988 surcharge in Minnesota, Pennsylvania, California, Virginia, Washington, Delaware, and Vermont.&#10;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7764286"/>
              </p:ext>
            </p:extLst>
          </p:nvPr>
        </p:nvGraphicFramePr>
        <p:xfrm>
          <a:off x="426882" y="2198525"/>
          <a:ext cx="8553670" cy="201496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074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99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66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78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28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824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540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0229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29528"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9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Minnesota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2176" marB="0"/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900" b="1" spc="7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$0.00-</a:t>
                      </a:r>
                      <a:r>
                        <a:rPr sz="900" b="1" spc="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0.25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2176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9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$0.13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2176" marB="0"/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9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$1.56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2176" marB="0"/>
                </a:tc>
                <a:tc>
                  <a:txBody>
                    <a:bodyPr/>
                    <a:lstStyle/>
                    <a:p>
                      <a:pPr marR="41910"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900" b="1" spc="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7,077,935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2176" marB="0"/>
                </a:tc>
                <a:tc>
                  <a:txBody>
                    <a:bodyPr/>
                    <a:lstStyle/>
                    <a:p>
                      <a:pPr marR="5715"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9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$10,616,903.13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2176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9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5,737,915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2176" marB="0"/>
                </a:tc>
                <a:tc>
                  <a:txBody>
                    <a:bodyPr/>
                    <a:lstStyle/>
                    <a:p>
                      <a:pPr marR="132715" algn="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9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$1.85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2176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8567">
                <a:tc>
                  <a:txBody>
                    <a:bodyPr/>
                    <a:lstStyle/>
                    <a:p>
                      <a:pPr marR="142875" algn="r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9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Pennsylvania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92859" marB="0"/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900" b="1" spc="7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$0.06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92859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900" b="1" spc="7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$0.06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92859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900" b="1" spc="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$0.72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92859" marB="0"/>
                </a:tc>
                <a:tc>
                  <a:txBody>
                    <a:bodyPr/>
                    <a:lstStyle/>
                    <a:p>
                      <a:pPr marR="42545" algn="ctr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9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16,275,063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92859" marB="0"/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900" b="1" spc="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$</a:t>
                      </a:r>
                      <a:r>
                        <a:rPr sz="900" b="1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11,718,045.05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92859" marB="0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9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12,961,683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92859" marB="0"/>
                </a:tc>
                <a:tc>
                  <a:txBody>
                    <a:bodyPr/>
                    <a:lstStyle/>
                    <a:p>
                      <a:pPr marR="132080" algn="r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9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$1.26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92859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4458"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9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California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91216" marB="0"/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900" b="1" spc="7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$0.08-</a:t>
                      </a:r>
                      <a:r>
                        <a:rPr sz="900" b="1" spc="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0.30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91216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9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$0.19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91216" marB="0"/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900" b="1" spc="7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$0.96-</a:t>
                      </a:r>
                      <a:r>
                        <a:rPr sz="900" b="1" spc="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3.60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91216" marB="0"/>
                </a:tc>
                <a:tc>
                  <a:txBody>
                    <a:bodyPr/>
                    <a:lstStyle/>
                    <a:p>
                      <a:pPr marR="42545" algn="ctr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900" b="1" spc="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49,853,056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91216" marB="0"/>
                </a:tc>
                <a:tc>
                  <a:txBody>
                    <a:bodyPr/>
                    <a:lstStyle/>
                    <a:p>
                      <a:pPr marR="5715" algn="ctr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9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$113,664,966.67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91216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900" b="1" spc="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38,965,193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91216" marB="0"/>
                </a:tc>
                <a:tc>
                  <a:txBody>
                    <a:bodyPr/>
                    <a:lstStyle/>
                    <a:p>
                      <a:pPr marR="132715" algn="r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9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$1.28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91216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79">
                <a:tc>
                  <a:txBody>
                    <a:bodyPr/>
                    <a:lstStyle/>
                    <a:p>
                      <a:pPr marL="15557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Virginia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8751" marB="0"/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$0.12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8751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$0.12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8751" marB="0"/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$1.44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8751" marB="0"/>
                </a:tc>
                <a:tc>
                  <a:txBody>
                    <a:bodyPr/>
                    <a:lstStyle/>
                    <a:p>
                      <a:pPr marR="42545" algn="ct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9,339,115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88751" marB="0"/>
                </a:tc>
                <a:tc>
                  <a:txBody>
                    <a:bodyPr/>
                    <a:lstStyle/>
                    <a:p>
                      <a:pPr marR="6350" algn="ct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$13,448,325.61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8751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8,715,698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8751" marB="0"/>
                </a:tc>
                <a:tc>
                  <a:txBody>
                    <a:bodyPr/>
                    <a:lstStyle/>
                    <a:p>
                      <a:pPr marR="130810" algn="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9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$1.54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8751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8567">
                <a:tc>
                  <a:txBody>
                    <a:bodyPr/>
                    <a:lstStyle/>
                    <a:p>
                      <a:pPr marR="164465" algn="r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9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Washington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91216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900" b="1" spc="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$0.24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91216" marB="0"/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900" b="1" spc="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$0.24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91216" marB="0"/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900" b="1" spc="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$2.88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91216" marB="0"/>
                </a:tc>
                <a:tc>
                  <a:txBody>
                    <a:bodyPr/>
                    <a:lstStyle/>
                    <a:p>
                      <a:pPr marR="41910" algn="ctr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9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9,361,812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91216" marB="0"/>
                </a:tc>
                <a:tc>
                  <a:txBody>
                    <a:bodyPr/>
                    <a:lstStyle/>
                    <a:p>
                      <a:pPr marR="5080" algn="ctr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900" b="1" spc="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$26,962,019.18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91216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9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7,812,880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91216" marB="0"/>
                </a:tc>
                <a:tc>
                  <a:txBody>
                    <a:bodyPr/>
                    <a:lstStyle/>
                    <a:p>
                      <a:pPr marR="121920" algn="r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900" b="1" spc="4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$3.45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91216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8567">
                <a:tc>
                  <a:txBody>
                    <a:bodyPr/>
                    <a:lstStyle/>
                    <a:p>
                      <a:pPr marL="11811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9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Delaware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92038" marB="0"/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900" b="1" spc="7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$0.60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9203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900" b="1" spc="7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$0.60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92038" marB="0"/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900" b="1" spc="4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$7.20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92038" marB="0"/>
                </a:tc>
                <a:tc>
                  <a:txBody>
                    <a:bodyPr/>
                    <a:lstStyle/>
                    <a:p>
                      <a:pPr marR="41910" algn="ctr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9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1,341,213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92038" marB="0"/>
                </a:tc>
                <a:tc>
                  <a:txBody>
                    <a:bodyPr/>
                    <a:lstStyle/>
                    <a:p>
                      <a:pPr marR="6350" algn="ctr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900" b="1" spc="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$9,656,734.12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9203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9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1,031,890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92038" marB="0"/>
                </a:tc>
                <a:tc>
                  <a:txBody>
                    <a:bodyPr/>
                    <a:lstStyle/>
                    <a:p>
                      <a:pPr marR="119380" algn="r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900" b="1" spc="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$9.36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92038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40" name="object 140" descr="This chart shows Estimated Revenues from 988 surcharge in Minnesota, Pennsylvania, California, Virginia, Washington, Delaware, and Vermont.&#10;"/>
          <p:cNvSpPr/>
          <p:nvPr/>
        </p:nvSpPr>
        <p:spPr>
          <a:xfrm>
            <a:off x="8626348" y="4236994"/>
            <a:ext cx="1101986" cy="279400"/>
          </a:xfrm>
          <a:custGeom>
            <a:avLst/>
            <a:gdLst/>
            <a:ahLst/>
            <a:cxnLst/>
            <a:rect l="l" t="t" r="r" b="b"/>
            <a:pathLst>
              <a:path w="851534" h="215900">
                <a:moveTo>
                  <a:pt x="815136" y="0"/>
                </a:moveTo>
                <a:lnTo>
                  <a:pt x="35953" y="0"/>
                </a:lnTo>
                <a:lnTo>
                  <a:pt x="21967" y="2828"/>
                </a:lnTo>
                <a:lnTo>
                  <a:pt x="10537" y="10537"/>
                </a:lnTo>
                <a:lnTo>
                  <a:pt x="2828" y="21967"/>
                </a:lnTo>
                <a:lnTo>
                  <a:pt x="0" y="35953"/>
                </a:lnTo>
                <a:lnTo>
                  <a:pt x="0" y="179743"/>
                </a:lnTo>
                <a:lnTo>
                  <a:pt x="2828" y="193727"/>
                </a:lnTo>
                <a:lnTo>
                  <a:pt x="10537" y="205152"/>
                </a:lnTo>
                <a:lnTo>
                  <a:pt x="21967" y="212857"/>
                </a:lnTo>
                <a:lnTo>
                  <a:pt x="35953" y="215684"/>
                </a:lnTo>
                <a:lnTo>
                  <a:pt x="815136" y="215684"/>
                </a:lnTo>
                <a:lnTo>
                  <a:pt x="829121" y="212857"/>
                </a:lnTo>
                <a:lnTo>
                  <a:pt x="840546" y="205152"/>
                </a:lnTo>
                <a:lnTo>
                  <a:pt x="848251" y="193727"/>
                </a:lnTo>
                <a:lnTo>
                  <a:pt x="851077" y="179743"/>
                </a:lnTo>
                <a:lnTo>
                  <a:pt x="851077" y="35953"/>
                </a:lnTo>
                <a:lnTo>
                  <a:pt x="848251" y="21967"/>
                </a:lnTo>
                <a:lnTo>
                  <a:pt x="840546" y="10537"/>
                </a:lnTo>
                <a:lnTo>
                  <a:pt x="829121" y="2828"/>
                </a:lnTo>
                <a:lnTo>
                  <a:pt x="815136" y="0"/>
                </a:lnTo>
                <a:close/>
              </a:path>
            </a:pathLst>
          </a:custGeom>
          <a:solidFill>
            <a:srgbClr val="D4D3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 descr="This chart shows Estimated Revenues from 988 surcharge in Minnesota, Pennsylvania, California, Virginia, Washington, Delaware, and Vermont.&#10;"/>
          <p:cNvSpPr txBox="1"/>
          <p:nvPr/>
        </p:nvSpPr>
        <p:spPr>
          <a:xfrm>
            <a:off x="8974332" y="4267200"/>
            <a:ext cx="406774" cy="155993"/>
          </a:xfrm>
          <a:prstGeom prst="rect">
            <a:avLst/>
          </a:prstGeom>
        </p:spPr>
        <p:txBody>
          <a:bodyPr vert="horz" wrap="square" lIns="0" tIns="16435" rIns="0" bIns="0" rtlCol="0">
            <a:spAutoFit/>
          </a:bodyPr>
          <a:lstStyle/>
          <a:p>
            <a:pPr marL="16435">
              <a:spcBef>
                <a:spcPts val="129"/>
              </a:spcBef>
            </a:pPr>
            <a:r>
              <a:rPr sz="906" b="1" spc="-13" dirty="0">
                <a:solidFill>
                  <a:srgbClr val="231F20"/>
                </a:solidFill>
                <a:latin typeface="Arial"/>
                <a:cs typeface="Arial"/>
              </a:rPr>
              <a:t>$11.20</a:t>
            </a:r>
            <a:endParaRPr sz="906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7895" y="1263130"/>
            <a:ext cx="5897805" cy="473712"/>
          </a:xfrm>
          <a:prstGeom prst="rect">
            <a:avLst/>
          </a:prstGeom>
        </p:spPr>
        <p:txBody>
          <a:bodyPr vert="horz" wrap="square" lIns="0" tIns="15614" rIns="0" bIns="0" rtlCol="0">
            <a:spAutoFit/>
          </a:bodyPr>
          <a:lstStyle/>
          <a:p>
            <a:pPr marL="16435">
              <a:spcBef>
                <a:spcPts val="123"/>
              </a:spcBef>
            </a:pPr>
            <a:r>
              <a:rPr spc="65" dirty="0"/>
              <a:t>Massachusetts</a:t>
            </a:r>
            <a:r>
              <a:rPr spc="-233" dirty="0"/>
              <a:t> </a:t>
            </a:r>
            <a:r>
              <a:rPr spc="329" dirty="0"/>
              <a:t>988</a:t>
            </a:r>
            <a:r>
              <a:rPr spc="-233" dirty="0"/>
              <a:t> </a:t>
            </a:r>
            <a:r>
              <a:rPr spc="65" dirty="0"/>
              <a:t>Fee</a:t>
            </a:r>
            <a:r>
              <a:rPr spc="-233" dirty="0"/>
              <a:t> </a:t>
            </a:r>
            <a:r>
              <a:rPr spc="84" dirty="0"/>
              <a:t>Models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469747" y="6458197"/>
            <a:ext cx="1952693" cy="81223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9683644" y="6426372"/>
            <a:ext cx="78889" cy="117835"/>
          </a:xfrm>
          <a:prstGeom prst="rect">
            <a:avLst/>
          </a:prstGeom>
        </p:spPr>
        <p:txBody>
          <a:bodyPr vert="horz" wrap="square" lIns="0" tIns="18079" rIns="0" bIns="0" rtlCol="0">
            <a:spAutoFit/>
          </a:bodyPr>
          <a:lstStyle/>
          <a:p>
            <a:pPr marL="16435">
              <a:spcBef>
                <a:spcPts val="142"/>
              </a:spcBef>
            </a:pPr>
            <a:r>
              <a:rPr sz="647" spc="-65" dirty="0">
                <a:solidFill>
                  <a:srgbClr val="231F20"/>
                </a:solidFill>
                <a:latin typeface="Arial"/>
                <a:cs typeface="Arial"/>
              </a:rPr>
              <a:t>7</a:t>
            </a:r>
            <a:endParaRPr sz="647">
              <a:latin typeface="Arial"/>
              <a:cs typeface="Arial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292964" y="1951223"/>
            <a:ext cx="1683796" cy="417456"/>
            <a:chOff x="226377" y="3533990"/>
            <a:chExt cx="1301115" cy="322580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6377" y="3533990"/>
              <a:ext cx="1300899" cy="322567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19848" y="3581577"/>
              <a:ext cx="530479" cy="251650"/>
            </a:xfrm>
            <a:prstGeom prst="rect">
              <a:avLst/>
            </a:prstGeom>
          </p:spPr>
        </p:pic>
      </p:grpSp>
      <p:sp>
        <p:nvSpPr>
          <p:cNvPr id="8" name="object 8"/>
          <p:cNvSpPr/>
          <p:nvPr/>
        </p:nvSpPr>
        <p:spPr>
          <a:xfrm>
            <a:off x="314330" y="1972605"/>
            <a:ext cx="1621342" cy="333636"/>
          </a:xfrm>
          <a:custGeom>
            <a:avLst/>
            <a:gdLst/>
            <a:ahLst/>
            <a:cxnLst/>
            <a:rect l="l" t="t" r="r" b="b"/>
            <a:pathLst>
              <a:path w="1252855" h="257810">
                <a:moveTo>
                  <a:pt x="1209421" y="0"/>
                </a:moveTo>
                <a:lnTo>
                  <a:pt x="42913" y="0"/>
                </a:lnTo>
                <a:lnTo>
                  <a:pt x="26210" y="3369"/>
                </a:lnTo>
                <a:lnTo>
                  <a:pt x="12569" y="12560"/>
                </a:lnTo>
                <a:lnTo>
                  <a:pt x="3372" y="26199"/>
                </a:lnTo>
                <a:lnTo>
                  <a:pt x="0" y="42913"/>
                </a:lnTo>
                <a:lnTo>
                  <a:pt x="0" y="214553"/>
                </a:lnTo>
                <a:lnTo>
                  <a:pt x="3372" y="231265"/>
                </a:lnTo>
                <a:lnTo>
                  <a:pt x="12569" y="244900"/>
                </a:lnTo>
                <a:lnTo>
                  <a:pt x="26210" y="254087"/>
                </a:lnTo>
                <a:lnTo>
                  <a:pt x="42913" y="257454"/>
                </a:lnTo>
                <a:lnTo>
                  <a:pt x="1209421" y="257454"/>
                </a:lnTo>
                <a:lnTo>
                  <a:pt x="1226132" y="254087"/>
                </a:lnTo>
                <a:lnTo>
                  <a:pt x="1239767" y="244900"/>
                </a:lnTo>
                <a:lnTo>
                  <a:pt x="1248954" y="231265"/>
                </a:lnTo>
                <a:lnTo>
                  <a:pt x="1252321" y="214553"/>
                </a:lnTo>
                <a:lnTo>
                  <a:pt x="1252321" y="42913"/>
                </a:lnTo>
                <a:lnTo>
                  <a:pt x="1248954" y="26199"/>
                </a:lnTo>
                <a:lnTo>
                  <a:pt x="1239767" y="12560"/>
                </a:lnTo>
                <a:lnTo>
                  <a:pt x="1226132" y="3369"/>
                </a:lnTo>
                <a:lnTo>
                  <a:pt x="1209421" y="0"/>
                </a:lnTo>
                <a:close/>
              </a:path>
            </a:pathLst>
          </a:custGeom>
          <a:solidFill>
            <a:srgbClr val="7B4D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876249" y="2052770"/>
            <a:ext cx="497989" cy="155993"/>
          </a:xfrm>
          <a:prstGeom prst="rect">
            <a:avLst/>
          </a:prstGeom>
        </p:spPr>
        <p:txBody>
          <a:bodyPr vert="horz" wrap="square" lIns="0" tIns="16435" rIns="0" bIns="0" rtlCol="0">
            <a:spAutoFit/>
          </a:bodyPr>
          <a:lstStyle/>
          <a:p>
            <a:pPr marL="16435">
              <a:spcBef>
                <a:spcPts val="129"/>
              </a:spcBef>
            </a:pPr>
            <a:r>
              <a:rPr sz="906" b="1" spc="104" dirty="0">
                <a:solidFill>
                  <a:srgbClr val="FFFFFF"/>
                </a:solidFill>
                <a:latin typeface="Arial"/>
                <a:cs typeface="Arial"/>
              </a:rPr>
              <a:t>988</a:t>
            </a:r>
            <a:r>
              <a:rPr sz="906" b="1" spc="-7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6" b="1" spc="-32" dirty="0">
                <a:solidFill>
                  <a:srgbClr val="FFFFFF"/>
                </a:solidFill>
                <a:latin typeface="Arial"/>
                <a:cs typeface="Arial"/>
              </a:rPr>
              <a:t>Fee</a:t>
            </a:r>
            <a:endParaRPr sz="906">
              <a:latin typeface="Arial"/>
              <a:cs typeface="Arial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976475" y="1943685"/>
            <a:ext cx="1323041" cy="464297"/>
            <a:chOff x="1527276" y="3528161"/>
            <a:chExt cx="1022350" cy="358775"/>
          </a:xfrm>
        </p:grpSpPr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27276" y="3528161"/>
              <a:ext cx="1022070" cy="358508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711871" y="3533991"/>
              <a:ext cx="668413" cy="322567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1543786" y="3550513"/>
              <a:ext cx="957580" cy="257810"/>
            </a:xfrm>
            <a:custGeom>
              <a:avLst/>
              <a:gdLst/>
              <a:ahLst/>
              <a:cxnLst/>
              <a:rect l="l" t="t" r="r" b="b"/>
              <a:pathLst>
                <a:path w="957580" h="257810">
                  <a:moveTo>
                    <a:pt x="914069" y="0"/>
                  </a:moveTo>
                  <a:lnTo>
                    <a:pt x="42913" y="0"/>
                  </a:lnTo>
                  <a:lnTo>
                    <a:pt x="26199" y="3369"/>
                  </a:lnTo>
                  <a:lnTo>
                    <a:pt x="12560" y="12560"/>
                  </a:lnTo>
                  <a:lnTo>
                    <a:pt x="3369" y="26199"/>
                  </a:lnTo>
                  <a:lnTo>
                    <a:pt x="0" y="42913"/>
                  </a:lnTo>
                  <a:lnTo>
                    <a:pt x="0" y="214553"/>
                  </a:lnTo>
                  <a:lnTo>
                    <a:pt x="3369" y="231265"/>
                  </a:lnTo>
                  <a:lnTo>
                    <a:pt x="12560" y="244900"/>
                  </a:lnTo>
                  <a:lnTo>
                    <a:pt x="26199" y="254087"/>
                  </a:lnTo>
                  <a:lnTo>
                    <a:pt x="42913" y="257454"/>
                  </a:lnTo>
                  <a:lnTo>
                    <a:pt x="914069" y="257454"/>
                  </a:lnTo>
                  <a:lnTo>
                    <a:pt x="930783" y="254087"/>
                  </a:lnTo>
                  <a:lnTo>
                    <a:pt x="944422" y="244900"/>
                  </a:lnTo>
                  <a:lnTo>
                    <a:pt x="953614" y="231265"/>
                  </a:lnTo>
                  <a:lnTo>
                    <a:pt x="956983" y="214553"/>
                  </a:lnTo>
                  <a:lnTo>
                    <a:pt x="956983" y="42913"/>
                  </a:lnTo>
                  <a:lnTo>
                    <a:pt x="953614" y="26199"/>
                  </a:lnTo>
                  <a:lnTo>
                    <a:pt x="944422" y="12560"/>
                  </a:lnTo>
                  <a:lnTo>
                    <a:pt x="930783" y="3369"/>
                  </a:lnTo>
                  <a:lnTo>
                    <a:pt x="914069" y="0"/>
                  </a:lnTo>
                  <a:close/>
                </a:path>
              </a:pathLst>
            </a:custGeom>
            <a:solidFill>
              <a:srgbClr val="7B4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2290515" y="1983611"/>
            <a:ext cx="654946" cy="295390"/>
          </a:xfrm>
          <a:prstGeom prst="rect">
            <a:avLst/>
          </a:prstGeom>
        </p:spPr>
        <p:txBody>
          <a:bodyPr vert="horz" wrap="square" lIns="0" tIns="16435" rIns="0" bIns="0" rtlCol="0">
            <a:spAutoFit/>
          </a:bodyPr>
          <a:lstStyle/>
          <a:p>
            <a:pPr marL="76423" marR="6574" indent="-60810">
              <a:spcBef>
                <a:spcPts val="129"/>
              </a:spcBef>
            </a:pPr>
            <a:r>
              <a:rPr sz="906" b="1" dirty="0">
                <a:solidFill>
                  <a:srgbClr val="FFFFFF"/>
                </a:solidFill>
                <a:latin typeface="Arial"/>
                <a:cs typeface="Arial"/>
              </a:rPr>
              <a:t>Total</a:t>
            </a:r>
            <a:r>
              <a:rPr sz="906" b="1" spc="3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6" b="1" spc="-13" dirty="0">
                <a:solidFill>
                  <a:srgbClr val="FFFFFF"/>
                </a:solidFill>
                <a:latin typeface="Arial"/>
                <a:cs typeface="Arial"/>
              </a:rPr>
              <a:t>Lines</a:t>
            </a:r>
            <a:r>
              <a:rPr sz="906" b="1" spc="647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6" b="1" spc="-13" dirty="0">
                <a:solidFill>
                  <a:srgbClr val="FFFFFF"/>
                </a:solidFill>
                <a:latin typeface="Arial"/>
                <a:cs typeface="Arial"/>
              </a:rPr>
              <a:t>Charged</a:t>
            </a:r>
            <a:endParaRPr sz="906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279038" y="1947482"/>
            <a:ext cx="1704340" cy="465941"/>
            <a:chOff x="2533802" y="3531095"/>
            <a:chExt cx="1316990" cy="360045"/>
          </a:xfrm>
        </p:grpSpPr>
        <p:pic>
          <p:nvPicPr>
            <p:cNvPr id="16" name="object 1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533802" y="3531095"/>
              <a:ext cx="1316456" cy="359460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758224" y="3537877"/>
              <a:ext cx="881214" cy="322554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2550312" y="3554399"/>
              <a:ext cx="1251585" cy="257810"/>
            </a:xfrm>
            <a:custGeom>
              <a:avLst/>
              <a:gdLst/>
              <a:ahLst/>
              <a:cxnLst/>
              <a:rect l="l" t="t" r="r" b="b"/>
              <a:pathLst>
                <a:path w="1251585" h="257810">
                  <a:moveTo>
                    <a:pt x="1208455" y="0"/>
                  </a:moveTo>
                  <a:lnTo>
                    <a:pt x="42913" y="0"/>
                  </a:lnTo>
                  <a:lnTo>
                    <a:pt x="26199" y="3369"/>
                  </a:lnTo>
                  <a:lnTo>
                    <a:pt x="12560" y="12560"/>
                  </a:lnTo>
                  <a:lnTo>
                    <a:pt x="3369" y="26199"/>
                  </a:lnTo>
                  <a:lnTo>
                    <a:pt x="0" y="42913"/>
                  </a:lnTo>
                  <a:lnTo>
                    <a:pt x="0" y="214553"/>
                  </a:lnTo>
                  <a:lnTo>
                    <a:pt x="3369" y="231267"/>
                  </a:lnTo>
                  <a:lnTo>
                    <a:pt x="12560" y="244906"/>
                  </a:lnTo>
                  <a:lnTo>
                    <a:pt x="26199" y="254098"/>
                  </a:lnTo>
                  <a:lnTo>
                    <a:pt x="42913" y="257467"/>
                  </a:lnTo>
                  <a:lnTo>
                    <a:pt x="1208455" y="257467"/>
                  </a:lnTo>
                  <a:lnTo>
                    <a:pt x="1225167" y="254098"/>
                  </a:lnTo>
                  <a:lnTo>
                    <a:pt x="1238802" y="244906"/>
                  </a:lnTo>
                  <a:lnTo>
                    <a:pt x="1247989" y="231267"/>
                  </a:lnTo>
                  <a:lnTo>
                    <a:pt x="1251356" y="214553"/>
                  </a:lnTo>
                  <a:lnTo>
                    <a:pt x="1251356" y="42913"/>
                  </a:lnTo>
                  <a:lnTo>
                    <a:pt x="1247989" y="26199"/>
                  </a:lnTo>
                  <a:lnTo>
                    <a:pt x="1238802" y="12560"/>
                  </a:lnTo>
                  <a:lnTo>
                    <a:pt x="1225167" y="3369"/>
                  </a:lnTo>
                  <a:lnTo>
                    <a:pt x="1208455" y="0"/>
                  </a:lnTo>
                  <a:close/>
                </a:path>
              </a:pathLst>
            </a:custGeom>
            <a:solidFill>
              <a:srgbClr val="7B4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3645041" y="1988114"/>
            <a:ext cx="930238" cy="295390"/>
          </a:xfrm>
          <a:prstGeom prst="rect">
            <a:avLst/>
          </a:prstGeom>
        </p:spPr>
        <p:txBody>
          <a:bodyPr vert="horz" wrap="square" lIns="0" tIns="16435" rIns="0" bIns="0" rtlCol="0">
            <a:spAutoFit/>
          </a:bodyPr>
          <a:lstStyle/>
          <a:p>
            <a:pPr marL="83818" marR="6574" indent="-68206">
              <a:spcBef>
                <a:spcPts val="129"/>
              </a:spcBef>
            </a:pPr>
            <a:r>
              <a:rPr sz="906" b="1" spc="13" dirty="0">
                <a:solidFill>
                  <a:srgbClr val="FFFFFF"/>
                </a:solidFill>
                <a:latin typeface="Arial"/>
                <a:cs typeface="Arial"/>
              </a:rPr>
              <a:t>Estimated</a:t>
            </a:r>
            <a:r>
              <a:rPr sz="906" b="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6" b="1" spc="-13" dirty="0">
                <a:solidFill>
                  <a:srgbClr val="FFFFFF"/>
                </a:solidFill>
                <a:latin typeface="Arial"/>
                <a:cs typeface="Arial"/>
              </a:rPr>
              <a:t>Total</a:t>
            </a:r>
            <a:r>
              <a:rPr sz="906" b="1" spc="104" dirty="0">
                <a:solidFill>
                  <a:srgbClr val="FFFFFF"/>
                </a:solidFill>
                <a:latin typeface="Arial"/>
                <a:cs typeface="Arial"/>
              </a:rPr>
              <a:t> 988</a:t>
            </a:r>
            <a:r>
              <a:rPr sz="906" b="1" spc="-78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6" b="1" spc="-13" dirty="0">
                <a:solidFill>
                  <a:srgbClr val="FFFFFF"/>
                </a:solidFill>
                <a:latin typeface="Arial"/>
                <a:cs typeface="Arial"/>
              </a:rPr>
              <a:t>Revenue</a:t>
            </a:r>
            <a:endParaRPr sz="906">
              <a:latin typeface="Arial"/>
              <a:cs typeface="Arial"/>
            </a:endParaRPr>
          </a:p>
        </p:txBody>
      </p:sp>
      <p:pic>
        <p:nvPicPr>
          <p:cNvPr id="20" name="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92964" y="2384989"/>
            <a:ext cx="1704882" cy="365882"/>
          </a:xfrm>
          <a:prstGeom prst="rect">
            <a:avLst/>
          </a:prstGeom>
        </p:spPr>
      </p:pic>
      <p:grpSp>
        <p:nvGrpSpPr>
          <p:cNvPr id="21" name="object 21"/>
          <p:cNvGrpSpPr/>
          <p:nvPr/>
        </p:nvGrpSpPr>
        <p:grpSpPr>
          <a:xfrm>
            <a:off x="314330" y="2406382"/>
            <a:ext cx="1621342" cy="345141"/>
            <a:chOff x="242887" y="3885704"/>
            <a:chExt cx="1252855" cy="266700"/>
          </a:xfrm>
        </p:grpSpPr>
        <p:pic>
          <p:nvPicPr>
            <p:cNvPr id="22" name="object 22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661631" y="3916768"/>
              <a:ext cx="446900" cy="235127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242887" y="3885704"/>
              <a:ext cx="1252855" cy="257810"/>
            </a:xfrm>
            <a:custGeom>
              <a:avLst/>
              <a:gdLst/>
              <a:ahLst/>
              <a:cxnLst/>
              <a:rect l="l" t="t" r="r" b="b"/>
              <a:pathLst>
                <a:path w="1252855" h="257810">
                  <a:moveTo>
                    <a:pt x="1209421" y="0"/>
                  </a:moveTo>
                  <a:lnTo>
                    <a:pt x="42913" y="0"/>
                  </a:lnTo>
                  <a:lnTo>
                    <a:pt x="26210" y="3367"/>
                  </a:lnTo>
                  <a:lnTo>
                    <a:pt x="12569" y="12553"/>
                  </a:lnTo>
                  <a:lnTo>
                    <a:pt x="3372" y="26188"/>
                  </a:lnTo>
                  <a:lnTo>
                    <a:pt x="0" y="42900"/>
                  </a:lnTo>
                  <a:lnTo>
                    <a:pt x="0" y="214541"/>
                  </a:lnTo>
                  <a:lnTo>
                    <a:pt x="3372" y="231254"/>
                  </a:lnTo>
                  <a:lnTo>
                    <a:pt x="12569" y="244894"/>
                  </a:lnTo>
                  <a:lnTo>
                    <a:pt x="26210" y="254085"/>
                  </a:lnTo>
                  <a:lnTo>
                    <a:pt x="42913" y="257454"/>
                  </a:lnTo>
                  <a:lnTo>
                    <a:pt x="1209421" y="257454"/>
                  </a:lnTo>
                  <a:lnTo>
                    <a:pt x="1226132" y="254085"/>
                  </a:lnTo>
                  <a:lnTo>
                    <a:pt x="1239767" y="244894"/>
                  </a:lnTo>
                  <a:lnTo>
                    <a:pt x="1248954" y="231254"/>
                  </a:lnTo>
                  <a:lnTo>
                    <a:pt x="1252321" y="214541"/>
                  </a:lnTo>
                  <a:lnTo>
                    <a:pt x="1252321" y="42900"/>
                  </a:lnTo>
                  <a:lnTo>
                    <a:pt x="1248954" y="26188"/>
                  </a:lnTo>
                  <a:lnTo>
                    <a:pt x="1239767" y="12553"/>
                  </a:lnTo>
                  <a:lnTo>
                    <a:pt x="1226132" y="3367"/>
                  </a:lnTo>
                  <a:lnTo>
                    <a:pt x="1209421" y="0"/>
                  </a:lnTo>
                  <a:close/>
                </a:path>
              </a:pathLst>
            </a:custGeom>
            <a:solidFill>
              <a:srgbClr val="EAE9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930313" y="2486744"/>
            <a:ext cx="389516" cy="155993"/>
          </a:xfrm>
          <a:prstGeom prst="rect">
            <a:avLst/>
          </a:prstGeom>
        </p:spPr>
        <p:txBody>
          <a:bodyPr vert="horz" wrap="square" lIns="0" tIns="16435" rIns="0" bIns="0" rtlCol="0">
            <a:spAutoFit/>
          </a:bodyPr>
          <a:lstStyle/>
          <a:p>
            <a:pPr marL="16435">
              <a:spcBef>
                <a:spcPts val="129"/>
              </a:spcBef>
            </a:pPr>
            <a:r>
              <a:rPr sz="906" b="1" spc="91" dirty="0">
                <a:solidFill>
                  <a:srgbClr val="231F20"/>
                </a:solidFill>
                <a:latin typeface="Arial"/>
                <a:cs typeface="Arial"/>
              </a:rPr>
              <a:t>$0.05</a:t>
            </a:r>
            <a:endParaRPr sz="906">
              <a:latin typeface="Arial"/>
              <a:cs typeface="Arial"/>
            </a:endParaRPr>
          </a:p>
        </p:txBody>
      </p:sp>
      <p:pic>
        <p:nvPicPr>
          <p:cNvPr id="25" name="object 25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292964" y="2750866"/>
            <a:ext cx="1704882" cy="365865"/>
          </a:xfrm>
          <a:prstGeom prst="rect">
            <a:avLst/>
          </a:prstGeom>
        </p:spPr>
      </p:pic>
      <p:sp>
        <p:nvSpPr>
          <p:cNvPr id="26" name="object 26"/>
          <p:cNvSpPr/>
          <p:nvPr/>
        </p:nvSpPr>
        <p:spPr>
          <a:xfrm>
            <a:off x="314330" y="2772248"/>
            <a:ext cx="1621342" cy="333636"/>
          </a:xfrm>
          <a:custGeom>
            <a:avLst/>
            <a:gdLst/>
            <a:ahLst/>
            <a:cxnLst/>
            <a:rect l="l" t="t" r="r" b="b"/>
            <a:pathLst>
              <a:path w="1252855" h="257810">
                <a:moveTo>
                  <a:pt x="1209421" y="0"/>
                </a:moveTo>
                <a:lnTo>
                  <a:pt x="42913" y="0"/>
                </a:lnTo>
                <a:lnTo>
                  <a:pt x="26210" y="3369"/>
                </a:lnTo>
                <a:lnTo>
                  <a:pt x="12569" y="12560"/>
                </a:lnTo>
                <a:lnTo>
                  <a:pt x="3372" y="26199"/>
                </a:lnTo>
                <a:lnTo>
                  <a:pt x="0" y="42913"/>
                </a:lnTo>
                <a:lnTo>
                  <a:pt x="0" y="214553"/>
                </a:lnTo>
                <a:lnTo>
                  <a:pt x="3372" y="231265"/>
                </a:lnTo>
                <a:lnTo>
                  <a:pt x="12569" y="244900"/>
                </a:lnTo>
                <a:lnTo>
                  <a:pt x="26210" y="254087"/>
                </a:lnTo>
                <a:lnTo>
                  <a:pt x="42913" y="257454"/>
                </a:lnTo>
                <a:lnTo>
                  <a:pt x="1209421" y="257454"/>
                </a:lnTo>
                <a:lnTo>
                  <a:pt x="1226132" y="254087"/>
                </a:lnTo>
                <a:lnTo>
                  <a:pt x="1239767" y="244900"/>
                </a:lnTo>
                <a:lnTo>
                  <a:pt x="1248954" y="231265"/>
                </a:lnTo>
                <a:lnTo>
                  <a:pt x="1252321" y="214553"/>
                </a:lnTo>
                <a:lnTo>
                  <a:pt x="1252321" y="42913"/>
                </a:lnTo>
                <a:lnTo>
                  <a:pt x="1248954" y="26199"/>
                </a:lnTo>
                <a:lnTo>
                  <a:pt x="1239767" y="12560"/>
                </a:lnTo>
                <a:lnTo>
                  <a:pt x="1226132" y="3369"/>
                </a:lnTo>
                <a:lnTo>
                  <a:pt x="1209421" y="0"/>
                </a:lnTo>
                <a:close/>
              </a:path>
            </a:pathLst>
          </a:custGeom>
          <a:solidFill>
            <a:srgbClr val="D4D3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940370" y="2852103"/>
            <a:ext cx="368151" cy="155993"/>
          </a:xfrm>
          <a:prstGeom prst="rect">
            <a:avLst/>
          </a:prstGeom>
        </p:spPr>
        <p:txBody>
          <a:bodyPr vert="horz" wrap="square" lIns="0" tIns="16435" rIns="0" bIns="0" rtlCol="0">
            <a:spAutoFit/>
          </a:bodyPr>
          <a:lstStyle/>
          <a:p>
            <a:pPr marL="16435">
              <a:spcBef>
                <a:spcPts val="129"/>
              </a:spcBef>
            </a:pPr>
            <a:r>
              <a:rPr sz="906" b="1" spc="52" dirty="0">
                <a:solidFill>
                  <a:srgbClr val="231F20"/>
                </a:solidFill>
                <a:latin typeface="Arial"/>
                <a:cs typeface="Arial"/>
              </a:rPr>
              <a:t>$0.10</a:t>
            </a:r>
            <a:endParaRPr sz="906">
              <a:latin typeface="Arial"/>
              <a:cs typeface="Arial"/>
            </a:endParaRPr>
          </a:p>
        </p:txBody>
      </p:sp>
      <p:pic>
        <p:nvPicPr>
          <p:cNvPr id="28" name="object 28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292964" y="3116732"/>
            <a:ext cx="1704882" cy="383468"/>
          </a:xfrm>
          <a:prstGeom prst="rect">
            <a:avLst/>
          </a:prstGeom>
        </p:spPr>
      </p:pic>
      <p:grpSp>
        <p:nvGrpSpPr>
          <p:cNvPr id="29" name="object 29"/>
          <p:cNvGrpSpPr/>
          <p:nvPr/>
        </p:nvGrpSpPr>
        <p:grpSpPr>
          <a:xfrm>
            <a:off x="314330" y="3138121"/>
            <a:ext cx="1621342" cy="362398"/>
            <a:chOff x="242887" y="4451134"/>
            <a:chExt cx="1252855" cy="280035"/>
          </a:xfrm>
        </p:grpSpPr>
        <p:pic>
          <p:nvPicPr>
            <p:cNvPr id="30" name="object 30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674255" y="4481245"/>
              <a:ext cx="421665" cy="249682"/>
            </a:xfrm>
            <a:prstGeom prst="rect">
              <a:avLst/>
            </a:prstGeom>
          </p:spPr>
        </p:pic>
        <p:sp>
          <p:nvSpPr>
            <p:cNvPr id="31" name="object 31"/>
            <p:cNvSpPr/>
            <p:nvPr/>
          </p:nvSpPr>
          <p:spPr>
            <a:xfrm>
              <a:off x="242887" y="4451134"/>
              <a:ext cx="1252855" cy="256540"/>
            </a:xfrm>
            <a:custGeom>
              <a:avLst/>
              <a:gdLst/>
              <a:ahLst/>
              <a:cxnLst/>
              <a:rect l="l" t="t" r="r" b="b"/>
              <a:pathLst>
                <a:path w="1252855" h="256539">
                  <a:moveTo>
                    <a:pt x="1209573" y="0"/>
                  </a:moveTo>
                  <a:lnTo>
                    <a:pt x="42748" y="0"/>
                  </a:lnTo>
                  <a:lnTo>
                    <a:pt x="26108" y="3355"/>
                  </a:lnTo>
                  <a:lnTo>
                    <a:pt x="12520" y="12511"/>
                  </a:lnTo>
                  <a:lnTo>
                    <a:pt x="3359" y="26097"/>
                  </a:lnTo>
                  <a:lnTo>
                    <a:pt x="0" y="42748"/>
                  </a:lnTo>
                  <a:lnTo>
                    <a:pt x="0" y="213740"/>
                  </a:lnTo>
                  <a:lnTo>
                    <a:pt x="3359" y="230396"/>
                  </a:lnTo>
                  <a:lnTo>
                    <a:pt x="12520" y="243982"/>
                  </a:lnTo>
                  <a:lnTo>
                    <a:pt x="26108" y="253135"/>
                  </a:lnTo>
                  <a:lnTo>
                    <a:pt x="42748" y="256489"/>
                  </a:lnTo>
                  <a:lnTo>
                    <a:pt x="1209573" y="256489"/>
                  </a:lnTo>
                  <a:lnTo>
                    <a:pt x="1226229" y="253135"/>
                  </a:lnTo>
                  <a:lnTo>
                    <a:pt x="1239815" y="243982"/>
                  </a:lnTo>
                  <a:lnTo>
                    <a:pt x="1248967" y="230396"/>
                  </a:lnTo>
                  <a:lnTo>
                    <a:pt x="1252321" y="213740"/>
                  </a:lnTo>
                  <a:lnTo>
                    <a:pt x="1252321" y="42748"/>
                  </a:lnTo>
                  <a:lnTo>
                    <a:pt x="1248967" y="26097"/>
                  </a:lnTo>
                  <a:lnTo>
                    <a:pt x="1239815" y="12511"/>
                  </a:lnTo>
                  <a:lnTo>
                    <a:pt x="1226229" y="3355"/>
                  </a:lnTo>
                  <a:lnTo>
                    <a:pt x="1209573" y="0"/>
                  </a:lnTo>
                  <a:close/>
                </a:path>
              </a:pathLst>
            </a:custGeom>
            <a:solidFill>
              <a:srgbClr val="EAE9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946914" y="3217443"/>
            <a:ext cx="355824" cy="155993"/>
          </a:xfrm>
          <a:prstGeom prst="rect">
            <a:avLst/>
          </a:prstGeom>
        </p:spPr>
        <p:txBody>
          <a:bodyPr vert="horz" wrap="square" lIns="0" tIns="16435" rIns="0" bIns="0" rtlCol="0">
            <a:spAutoFit/>
          </a:bodyPr>
          <a:lstStyle/>
          <a:p>
            <a:pPr marL="16435">
              <a:spcBef>
                <a:spcPts val="129"/>
              </a:spcBef>
            </a:pPr>
            <a:r>
              <a:rPr sz="906" b="1" spc="-13" dirty="0">
                <a:solidFill>
                  <a:srgbClr val="231F20"/>
                </a:solidFill>
                <a:latin typeface="Arial"/>
                <a:cs typeface="Arial"/>
              </a:rPr>
              <a:t>$0.15</a:t>
            </a:r>
            <a:endParaRPr sz="906">
              <a:latin typeface="Arial"/>
              <a:cs typeface="Arial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1997841" y="2406382"/>
            <a:ext cx="1239221" cy="333636"/>
          </a:xfrm>
          <a:custGeom>
            <a:avLst/>
            <a:gdLst/>
            <a:ahLst/>
            <a:cxnLst/>
            <a:rect l="l" t="t" r="r" b="b"/>
            <a:pathLst>
              <a:path w="957580" h="257810">
                <a:moveTo>
                  <a:pt x="914069" y="0"/>
                </a:moveTo>
                <a:lnTo>
                  <a:pt x="42913" y="0"/>
                </a:lnTo>
                <a:lnTo>
                  <a:pt x="26199" y="3367"/>
                </a:lnTo>
                <a:lnTo>
                  <a:pt x="12560" y="12553"/>
                </a:lnTo>
                <a:lnTo>
                  <a:pt x="3369" y="26188"/>
                </a:lnTo>
                <a:lnTo>
                  <a:pt x="0" y="42900"/>
                </a:lnTo>
                <a:lnTo>
                  <a:pt x="0" y="214541"/>
                </a:lnTo>
                <a:lnTo>
                  <a:pt x="3369" y="231254"/>
                </a:lnTo>
                <a:lnTo>
                  <a:pt x="12560" y="244894"/>
                </a:lnTo>
                <a:lnTo>
                  <a:pt x="26199" y="254085"/>
                </a:lnTo>
                <a:lnTo>
                  <a:pt x="42913" y="257454"/>
                </a:lnTo>
                <a:lnTo>
                  <a:pt x="914069" y="257454"/>
                </a:lnTo>
                <a:lnTo>
                  <a:pt x="930783" y="254085"/>
                </a:lnTo>
                <a:lnTo>
                  <a:pt x="944422" y="244894"/>
                </a:lnTo>
                <a:lnTo>
                  <a:pt x="953614" y="231254"/>
                </a:lnTo>
                <a:lnTo>
                  <a:pt x="956983" y="214541"/>
                </a:lnTo>
                <a:lnTo>
                  <a:pt x="956983" y="42900"/>
                </a:lnTo>
                <a:lnTo>
                  <a:pt x="953614" y="26188"/>
                </a:lnTo>
                <a:lnTo>
                  <a:pt x="944422" y="12553"/>
                </a:lnTo>
                <a:lnTo>
                  <a:pt x="930783" y="3367"/>
                </a:lnTo>
                <a:lnTo>
                  <a:pt x="914069" y="0"/>
                </a:lnTo>
                <a:close/>
              </a:path>
            </a:pathLst>
          </a:custGeom>
          <a:solidFill>
            <a:srgbClr val="EAE9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2303088" y="2486744"/>
            <a:ext cx="629470" cy="155993"/>
          </a:xfrm>
          <a:prstGeom prst="rect">
            <a:avLst/>
          </a:prstGeom>
        </p:spPr>
        <p:txBody>
          <a:bodyPr vert="horz" wrap="square" lIns="0" tIns="16435" rIns="0" bIns="0" rtlCol="0">
            <a:spAutoFit/>
          </a:bodyPr>
          <a:lstStyle/>
          <a:p>
            <a:pPr marL="16435">
              <a:spcBef>
                <a:spcPts val="129"/>
              </a:spcBef>
            </a:pPr>
            <a:r>
              <a:rPr sz="906" b="1" spc="58" dirty="0">
                <a:solidFill>
                  <a:srgbClr val="231F20"/>
                </a:solidFill>
                <a:latin typeface="Arial"/>
                <a:cs typeface="Arial"/>
              </a:rPr>
              <a:t>9,160,075</a:t>
            </a:r>
            <a:endParaRPr sz="906">
              <a:latin typeface="Arial"/>
              <a:cs typeface="Arial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3300410" y="2406382"/>
            <a:ext cx="1619698" cy="333636"/>
          </a:xfrm>
          <a:custGeom>
            <a:avLst/>
            <a:gdLst/>
            <a:ahLst/>
            <a:cxnLst/>
            <a:rect l="l" t="t" r="r" b="b"/>
            <a:pathLst>
              <a:path w="1251585" h="257810">
                <a:moveTo>
                  <a:pt x="1208455" y="0"/>
                </a:moveTo>
                <a:lnTo>
                  <a:pt x="42913" y="0"/>
                </a:lnTo>
                <a:lnTo>
                  <a:pt x="26199" y="3367"/>
                </a:lnTo>
                <a:lnTo>
                  <a:pt x="12560" y="12553"/>
                </a:lnTo>
                <a:lnTo>
                  <a:pt x="3369" y="26188"/>
                </a:lnTo>
                <a:lnTo>
                  <a:pt x="0" y="42900"/>
                </a:lnTo>
                <a:lnTo>
                  <a:pt x="0" y="214541"/>
                </a:lnTo>
                <a:lnTo>
                  <a:pt x="3369" y="231254"/>
                </a:lnTo>
                <a:lnTo>
                  <a:pt x="12560" y="244894"/>
                </a:lnTo>
                <a:lnTo>
                  <a:pt x="26199" y="254085"/>
                </a:lnTo>
                <a:lnTo>
                  <a:pt x="42913" y="257454"/>
                </a:lnTo>
                <a:lnTo>
                  <a:pt x="1208455" y="257454"/>
                </a:lnTo>
                <a:lnTo>
                  <a:pt x="1225167" y="254085"/>
                </a:lnTo>
                <a:lnTo>
                  <a:pt x="1238802" y="244894"/>
                </a:lnTo>
                <a:lnTo>
                  <a:pt x="1247989" y="231254"/>
                </a:lnTo>
                <a:lnTo>
                  <a:pt x="1251356" y="214541"/>
                </a:lnTo>
                <a:lnTo>
                  <a:pt x="1251356" y="42900"/>
                </a:lnTo>
                <a:lnTo>
                  <a:pt x="1247989" y="26188"/>
                </a:lnTo>
                <a:lnTo>
                  <a:pt x="1238802" y="12553"/>
                </a:lnTo>
                <a:lnTo>
                  <a:pt x="1225167" y="3367"/>
                </a:lnTo>
                <a:lnTo>
                  <a:pt x="1208455" y="0"/>
                </a:lnTo>
                <a:close/>
              </a:path>
            </a:pathLst>
          </a:custGeom>
          <a:solidFill>
            <a:srgbClr val="EAE9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3651321" y="2486744"/>
            <a:ext cx="918733" cy="155993"/>
          </a:xfrm>
          <a:prstGeom prst="rect">
            <a:avLst/>
          </a:prstGeom>
        </p:spPr>
        <p:txBody>
          <a:bodyPr vert="horz" wrap="square" lIns="0" tIns="16435" rIns="0" bIns="0" rtlCol="0">
            <a:spAutoFit/>
          </a:bodyPr>
          <a:lstStyle/>
          <a:p>
            <a:pPr marL="16435">
              <a:spcBef>
                <a:spcPts val="129"/>
              </a:spcBef>
            </a:pPr>
            <a:r>
              <a:rPr sz="906" b="1" spc="65" dirty="0">
                <a:solidFill>
                  <a:srgbClr val="231F20"/>
                </a:solidFill>
                <a:latin typeface="Arial"/>
                <a:cs typeface="Arial"/>
              </a:rPr>
              <a:t>$5,496,044.79</a:t>
            </a:r>
            <a:endParaRPr sz="906">
              <a:latin typeface="Arial"/>
              <a:cs typeface="Arial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1997841" y="2767219"/>
            <a:ext cx="1239221" cy="333636"/>
          </a:xfrm>
          <a:custGeom>
            <a:avLst/>
            <a:gdLst/>
            <a:ahLst/>
            <a:cxnLst/>
            <a:rect l="l" t="t" r="r" b="b"/>
            <a:pathLst>
              <a:path w="957580" h="257810">
                <a:moveTo>
                  <a:pt x="914069" y="0"/>
                </a:moveTo>
                <a:lnTo>
                  <a:pt x="42913" y="0"/>
                </a:lnTo>
                <a:lnTo>
                  <a:pt x="26199" y="3369"/>
                </a:lnTo>
                <a:lnTo>
                  <a:pt x="12560" y="12560"/>
                </a:lnTo>
                <a:lnTo>
                  <a:pt x="3369" y="26199"/>
                </a:lnTo>
                <a:lnTo>
                  <a:pt x="0" y="42913"/>
                </a:lnTo>
                <a:lnTo>
                  <a:pt x="0" y="214553"/>
                </a:lnTo>
                <a:lnTo>
                  <a:pt x="3369" y="231265"/>
                </a:lnTo>
                <a:lnTo>
                  <a:pt x="12560" y="244900"/>
                </a:lnTo>
                <a:lnTo>
                  <a:pt x="26199" y="254087"/>
                </a:lnTo>
                <a:lnTo>
                  <a:pt x="42913" y="257454"/>
                </a:lnTo>
                <a:lnTo>
                  <a:pt x="914069" y="257454"/>
                </a:lnTo>
                <a:lnTo>
                  <a:pt x="930783" y="254087"/>
                </a:lnTo>
                <a:lnTo>
                  <a:pt x="944422" y="244900"/>
                </a:lnTo>
                <a:lnTo>
                  <a:pt x="953614" y="231265"/>
                </a:lnTo>
                <a:lnTo>
                  <a:pt x="956983" y="214553"/>
                </a:lnTo>
                <a:lnTo>
                  <a:pt x="956983" y="42913"/>
                </a:lnTo>
                <a:lnTo>
                  <a:pt x="953614" y="26199"/>
                </a:lnTo>
                <a:lnTo>
                  <a:pt x="944422" y="12560"/>
                </a:lnTo>
                <a:lnTo>
                  <a:pt x="930783" y="3369"/>
                </a:lnTo>
                <a:lnTo>
                  <a:pt x="914069" y="0"/>
                </a:lnTo>
                <a:close/>
              </a:path>
            </a:pathLst>
          </a:custGeom>
          <a:solidFill>
            <a:srgbClr val="D4D3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2303088" y="2847583"/>
            <a:ext cx="629470" cy="155993"/>
          </a:xfrm>
          <a:prstGeom prst="rect">
            <a:avLst/>
          </a:prstGeom>
        </p:spPr>
        <p:txBody>
          <a:bodyPr vert="horz" wrap="square" lIns="0" tIns="16435" rIns="0" bIns="0" rtlCol="0">
            <a:spAutoFit/>
          </a:bodyPr>
          <a:lstStyle/>
          <a:p>
            <a:pPr marL="16435">
              <a:spcBef>
                <a:spcPts val="129"/>
              </a:spcBef>
            </a:pPr>
            <a:r>
              <a:rPr sz="906" b="1" spc="58" dirty="0">
                <a:solidFill>
                  <a:srgbClr val="231F20"/>
                </a:solidFill>
                <a:latin typeface="Arial"/>
                <a:cs typeface="Arial"/>
              </a:rPr>
              <a:t>9,160,075</a:t>
            </a:r>
            <a:endParaRPr sz="906">
              <a:latin typeface="Arial"/>
              <a:cs typeface="Arial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3300410" y="2767219"/>
            <a:ext cx="1619698" cy="333636"/>
          </a:xfrm>
          <a:custGeom>
            <a:avLst/>
            <a:gdLst/>
            <a:ahLst/>
            <a:cxnLst/>
            <a:rect l="l" t="t" r="r" b="b"/>
            <a:pathLst>
              <a:path w="1251585" h="257810">
                <a:moveTo>
                  <a:pt x="1208455" y="0"/>
                </a:moveTo>
                <a:lnTo>
                  <a:pt x="42913" y="0"/>
                </a:lnTo>
                <a:lnTo>
                  <a:pt x="26199" y="3369"/>
                </a:lnTo>
                <a:lnTo>
                  <a:pt x="12560" y="12560"/>
                </a:lnTo>
                <a:lnTo>
                  <a:pt x="3369" y="26199"/>
                </a:lnTo>
                <a:lnTo>
                  <a:pt x="0" y="42913"/>
                </a:lnTo>
                <a:lnTo>
                  <a:pt x="0" y="214553"/>
                </a:lnTo>
                <a:lnTo>
                  <a:pt x="3369" y="231265"/>
                </a:lnTo>
                <a:lnTo>
                  <a:pt x="12560" y="244900"/>
                </a:lnTo>
                <a:lnTo>
                  <a:pt x="26199" y="254087"/>
                </a:lnTo>
                <a:lnTo>
                  <a:pt x="42913" y="257454"/>
                </a:lnTo>
                <a:lnTo>
                  <a:pt x="1208455" y="257454"/>
                </a:lnTo>
                <a:lnTo>
                  <a:pt x="1225167" y="254087"/>
                </a:lnTo>
                <a:lnTo>
                  <a:pt x="1238802" y="244900"/>
                </a:lnTo>
                <a:lnTo>
                  <a:pt x="1247989" y="231265"/>
                </a:lnTo>
                <a:lnTo>
                  <a:pt x="1251356" y="214553"/>
                </a:lnTo>
                <a:lnTo>
                  <a:pt x="1251356" y="42913"/>
                </a:lnTo>
                <a:lnTo>
                  <a:pt x="1247989" y="26199"/>
                </a:lnTo>
                <a:lnTo>
                  <a:pt x="1238802" y="12560"/>
                </a:lnTo>
                <a:lnTo>
                  <a:pt x="1225167" y="3369"/>
                </a:lnTo>
                <a:lnTo>
                  <a:pt x="1208455" y="0"/>
                </a:lnTo>
                <a:close/>
              </a:path>
            </a:pathLst>
          </a:custGeom>
          <a:solidFill>
            <a:srgbClr val="D4D3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3621144" y="2847583"/>
            <a:ext cx="979544" cy="155993"/>
          </a:xfrm>
          <a:prstGeom prst="rect">
            <a:avLst/>
          </a:prstGeom>
        </p:spPr>
        <p:txBody>
          <a:bodyPr vert="horz" wrap="square" lIns="0" tIns="16435" rIns="0" bIns="0" rtlCol="0">
            <a:spAutoFit/>
          </a:bodyPr>
          <a:lstStyle/>
          <a:p>
            <a:pPr marL="16435">
              <a:spcBef>
                <a:spcPts val="129"/>
              </a:spcBef>
            </a:pPr>
            <a:r>
              <a:rPr sz="906" b="1" spc="58" dirty="0">
                <a:solidFill>
                  <a:srgbClr val="231F20"/>
                </a:solidFill>
                <a:latin typeface="Arial"/>
                <a:cs typeface="Arial"/>
              </a:rPr>
              <a:t>$10,992,089.59</a:t>
            </a:r>
            <a:endParaRPr sz="906">
              <a:latin typeface="Arial"/>
              <a:cs typeface="Arial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1997841" y="3139379"/>
            <a:ext cx="1239221" cy="331993"/>
          </a:xfrm>
          <a:custGeom>
            <a:avLst/>
            <a:gdLst/>
            <a:ahLst/>
            <a:cxnLst/>
            <a:rect l="l" t="t" r="r" b="b"/>
            <a:pathLst>
              <a:path w="957580" h="256539">
                <a:moveTo>
                  <a:pt x="914234" y="0"/>
                </a:moveTo>
                <a:lnTo>
                  <a:pt x="42748" y="0"/>
                </a:lnTo>
                <a:lnTo>
                  <a:pt x="26097" y="3353"/>
                </a:lnTo>
                <a:lnTo>
                  <a:pt x="12511" y="12506"/>
                </a:lnTo>
                <a:lnTo>
                  <a:pt x="3355" y="26092"/>
                </a:lnTo>
                <a:lnTo>
                  <a:pt x="0" y="42748"/>
                </a:lnTo>
                <a:lnTo>
                  <a:pt x="0" y="213740"/>
                </a:lnTo>
                <a:lnTo>
                  <a:pt x="3355" y="230391"/>
                </a:lnTo>
                <a:lnTo>
                  <a:pt x="12511" y="243978"/>
                </a:lnTo>
                <a:lnTo>
                  <a:pt x="26097" y="253133"/>
                </a:lnTo>
                <a:lnTo>
                  <a:pt x="42748" y="256489"/>
                </a:lnTo>
                <a:lnTo>
                  <a:pt x="914234" y="256489"/>
                </a:lnTo>
                <a:lnTo>
                  <a:pt x="930885" y="253133"/>
                </a:lnTo>
                <a:lnTo>
                  <a:pt x="944472" y="243978"/>
                </a:lnTo>
                <a:lnTo>
                  <a:pt x="953627" y="230391"/>
                </a:lnTo>
                <a:lnTo>
                  <a:pt x="956983" y="213740"/>
                </a:lnTo>
                <a:lnTo>
                  <a:pt x="956983" y="42748"/>
                </a:lnTo>
                <a:lnTo>
                  <a:pt x="953627" y="26092"/>
                </a:lnTo>
                <a:lnTo>
                  <a:pt x="944472" y="12506"/>
                </a:lnTo>
                <a:lnTo>
                  <a:pt x="930885" y="3353"/>
                </a:lnTo>
                <a:lnTo>
                  <a:pt x="914234" y="0"/>
                </a:lnTo>
                <a:close/>
              </a:path>
            </a:pathLst>
          </a:custGeom>
          <a:solidFill>
            <a:srgbClr val="EAE9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2303088" y="3219020"/>
            <a:ext cx="629470" cy="155993"/>
          </a:xfrm>
          <a:prstGeom prst="rect">
            <a:avLst/>
          </a:prstGeom>
        </p:spPr>
        <p:txBody>
          <a:bodyPr vert="horz" wrap="square" lIns="0" tIns="16435" rIns="0" bIns="0" rtlCol="0">
            <a:spAutoFit/>
          </a:bodyPr>
          <a:lstStyle/>
          <a:p>
            <a:pPr marL="16435">
              <a:spcBef>
                <a:spcPts val="129"/>
              </a:spcBef>
            </a:pPr>
            <a:r>
              <a:rPr sz="906" b="1" spc="58" dirty="0">
                <a:solidFill>
                  <a:srgbClr val="231F20"/>
                </a:solidFill>
                <a:latin typeface="Arial"/>
                <a:cs typeface="Arial"/>
              </a:rPr>
              <a:t>9,160,075</a:t>
            </a:r>
            <a:endParaRPr sz="906">
              <a:latin typeface="Arial"/>
              <a:cs typeface="Arial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3300410" y="3139379"/>
            <a:ext cx="1619698" cy="331993"/>
          </a:xfrm>
          <a:custGeom>
            <a:avLst/>
            <a:gdLst/>
            <a:ahLst/>
            <a:cxnLst/>
            <a:rect l="l" t="t" r="r" b="b"/>
            <a:pathLst>
              <a:path w="1251585" h="256539">
                <a:moveTo>
                  <a:pt x="1208608" y="0"/>
                </a:moveTo>
                <a:lnTo>
                  <a:pt x="42748" y="0"/>
                </a:lnTo>
                <a:lnTo>
                  <a:pt x="26097" y="3353"/>
                </a:lnTo>
                <a:lnTo>
                  <a:pt x="12511" y="12506"/>
                </a:lnTo>
                <a:lnTo>
                  <a:pt x="3355" y="26092"/>
                </a:lnTo>
                <a:lnTo>
                  <a:pt x="0" y="42748"/>
                </a:lnTo>
                <a:lnTo>
                  <a:pt x="0" y="213740"/>
                </a:lnTo>
                <a:lnTo>
                  <a:pt x="3355" y="230391"/>
                </a:lnTo>
                <a:lnTo>
                  <a:pt x="12511" y="243978"/>
                </a:lnTo>
                <a:lnTo>
                  <a:pt x="26097" y="253133"/>
                </a:lnTo>
                <a:lnTo>
                  <a:pt x="42748" y="256489"/>
                </a:lnTo>
                <a:lnTo>
                  <a:pt x="1208608" y="256489"/>
                </a:lnTo>
                <a:lnTo>
                  <a:pt x="1225263" y="253133"/>
                </a:lnTo>
                <a:lnTo>
                  <a:pt x="1238850" y="243978"/>
                </a:lnTo>
                <a:lnTo>
                  <a:pt x="1248002" y="230391"/>
                </a:lnTo>
                <a:lnTo>
                  <a:pt x="1251356" y="213740"/>
                </a:lnTo>
                <a:lnTo>
                  <a:pt x="1251356" y="42748"/>
                </a:lnTo>
                <a:lnTo>
                  <a:pt x="1248002" y="26092"/>
                </a:lnTo>
                <a:lnTo>
                  <a:pt x="1238850" y="12506"/>
                </a:lnTo>
                <a:lnTo>
                  <a:pt x="1225263" y="3353"/>
                </a:lnTo>
                <a:lnTo>
                  <a:pt x="1208608" y="0"/>
                </a:lnTo>
                <a:close/>
              </a:path>
            </a:pathLst>
          </a:custGeom>
          <a:solidFill>
            <a:srgbClr val="EAE9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3638753" y="3219020"/>
            <a:ext cx="944208" cy="155993"/>
          </a:xfrm>
          <a:prstGeom prst="rect">
            <a:avLst/>
          </a:prstGeom>
        </p:spPr>
        <p:txBody>
          <a:bodyPr vert="horz" wrap="square" lIns="0" tIns="16435" rIns="0" bIns="0" rtlCol="0">
            <a:spAutoFit/>
          </a:bodyPr>
          <a:lstStyle/>
          <a:p>
            <a:pPr marL="16435">
              <a:spcBef>
                <a:spcPts val="129"/>
              </a:spcBef>
            </a:pPr>
            <a:r>
              <a:rPr sz="906" b="1" spc="-13" dirty="0">
                <a:solidFill>
                  <a:srgbClr val="231F20"/>
                </a:solidFill>
                <a:latin typeface="Arial"/>
                <a:cs typeface="Arial"/>
              </a:rPr>
              <a:t>$16,488,134.38</a:t>
            </a:r>
            <a:endParaRPr sz="906">
              <a:latin typeface="Arial"/>
              <a:cs typeface="Arial"/>
            </a:endParaRPr>
          </a:p>
        </p:txBody>
      </p:sp>
      <p:pic>
        <p:nvPicPr>
          <p:cNvPr id="45" name="object 45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292964" y="3500200"/>
            <a:ext cx="1704882" cy="401086"/>
          </a:xfrm>
          <a:prstGeom prst="rect">
            <a:avLst/>
          </a:prstGeom>
        </p:spPr>
      </p:pic>
      <p:grpSp>
        <p:nvGrpSpPr>
          <p:cNvPr id="46" name="object 46"/>
          <p:cNvGrpSpPr/>
          <p:nvPr/>
        </p:nvGrpSpPr>
        <p:grpSpPr>
          <a:xfrm>
            <a:off x="314330" y="3521599"/>
            <a:ext cx="1621342" cy="366507"/>
            <a:chOff x="242887" y="4747463"/>
            <a:chExt cx="1252855" cy="283210"/>
          </a:xfrm>
        </p:grpSpPr>
        <p:pic>
          <p:nvPicPr>
            <p:cNvPr id="47" name="object 47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62597" y="4777575"/>
              <a:ext cx="444982" cy="252602"/>
            </a:xfrm>
            <a:prstGeom prst="rect">
              <a:avLst/>
            </a:prstGeom>
          </p:spPr>
        </p:pic>
        <p:sp>
          <p:nvSpPr>
            <p:cNvPr id="48" name="object 48"/>
            <p:cNvSpPr/>
            <p:nvPr/>
          </p:nvSpPr>
          <p:spPr>
            <a:xfrm>
              <a:off x="242887" y="4747463"/>
              <a:ext cx="1252855" cy="256540"/>
            </a:xfrm>
            <a:custGeom>
              <a:avLst/>
              <a:gdLst/>
              <a:ahLst/>
              <a:cxnLst/>
              <a:rect l="l" t="t" r="r" b="b"/>
              <a:pathLst>
                <a:path w="1252855" h="256539">
                  <a:moveTo>
                    <a:pt x="1209573" y="0"/>
                  </a:moveTo>
                  <a:lnTo>
                    <a:pt x="42748" y="0"/>
                  </a:lnTo>
                  <a:lnTo>
                    <a:pt x="26108" y="3353"/>
                  </a:lnTo>
                  <a:lnTo>
                    <a:pt x="12520" y="12506"/>
                  </a:lnTo>
                  <a:lnTo>
                    <a:pt x="3359" y="26092"/>
                  </a:lnTo>
                  <a:lnTo>
                    <a:pt x="0" y="42748"/>
                  </a:lnTo>
                  <a:lnTo>
                    <a:pt x="0" y="213740"/>
                  </a:lnTo>
                  <a:lnTo>
                    <a:pt x="3359" y="230391"/>
                  </a:lnTo>
                  <a:lnTo>
                    <a:pt x="12520" y="243978"/>
                  </a:lnTo>
                  <a:lnTo>
                    <a:pt x="26108" y="253133"/>
                  </a:lnTo>
                  <a:lnTo>
                    <a:pt x="42748" y="256489"/>
                  </a:lnTo>
                  <a:lnTo>
                    <a:pt x="1209573" y="256489"/>
                  </a:lnTo>
                  <a:lnTo>
                    <a:pt x="1226229" y="253133"/>
                  </a:lnTo>
                  <a:lnTo>
                    <a:pt x="1239815" y="243978"/>
                  </a:lnTo>
                  <a:lnTo>
                    <a:pt x="1248967" y="230391"/>
                  </a:lnTo>
                  <a:lnTo>
                    <a:pt x="1252321" y="213740"/>
                  </a:lnTo>
                  <a:lnTo>
                    <a:pt x="1252321" y="42748"/>
                  </a:lnTo>
                  <a:lnTo>
                    <a:pt x="1248967" y="26092"/>
                  </a:lnTo>
                  <a:lnTo>
                    <a:pt x="1239815" y="12506"/>
                  </a:lnTo>
                  <a:lnTo>
                    <a:pt x="1226229" y="3353"/>
                  </a:lnTo>
                  <a:lnTo>
                    <a:pt x="1209573" y="0"/>
                  </a:lnTo>
                  <a:close/>
                </a:path>
              </a:pathLst>
            </a:custGeom>
            <a:solidFill>
              <a:srgbClr val="D4D3D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9" name="object 49"/>
          <p:cNvSpPr txBox="1"/>
          <p:nvPr/>
        </p:nvSpPr>
        <p:spPr>
          <a:xfrm>
            <a:off x="931828" y="3601240"/>
            <a:ext cx="387051" cy="155993"/>
          </a:xfrm>
          <a:prstGeom prst="rect">
            <a:avLst/>
          </a:prstGeom>
        </p:spPr>
        <p:txBody>
          <a:bodyPr vert="horz" wrap="square" lIns="0" tIns="16435" rIns="0" bIns="0" rtlCol="0">
            <a:spAutoFit/>
          </a:bodyPr>
          <a:lstStyle/>
          <a:p>
            <a:pPr marL="16435">
              <a:spcBef>
                <a:spcPts val="129"/>
              </a:spcBef>
            </a:pPr>
            <a:r>
              <a:rPr sz="906" b="1" spc="84" dirty="0">
                <a:solidFill>
                  <a:srgbClr val="231F20"/>
                </a:solidFill>
                <a:latin typeface="Arial"/>
                <a:cs typeface="Arial"/>
              </a:rPr>
              <a:t>$0.20</a:t>
            </a:r>
            <a:endParaRPr sz="906">
              <a:latin typeface="Arial"/>
              <a:cs typeface="Arial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1997841" y="3516570"/>
            <a:ext cx="1239221" cy="333636"/>
          </a:xfrm>
          <a:custGeom>
            <a:avLst/>
            <a:gdLst/>
            <a:ahLst/>
            <a:cxnLst/>
            <a:rect l="l" t="t" r="r" b="b"/>
            <a:pathLst>
              <a:path w="957580" h="257810">
                <a:moveTo>
                  <a:pt x="914069" y="0"/>
                </a:moveTo>
                <a:lnTo>
                  <a:pt x="42913" y="0"/>
                </a:lnTo>
                <a:lnTo>
                  <a:pt x="26199" y="3369"/>
                </a:lnTo>
                <a:lnTo>
                  <a:pt x="12560" y="12560"/>
                </a:lnTo>
                <a:lnTo>
                  <a:pt x="3369" y="26199"/>
                </a:lnTo>
                <a:lnTo>
                  <a:pt x="0" y="42913"/>
                </a:lnTo>
                <a:lnTo>
                  <a:pt x="0" y="214553"/>
                </a:lnTo>
                <a:lnTo>
                  <a:pt x="3369" y="231265"/>
                </a:lnTo>
                <a:lnTo>
                  <a:pt x="12560" y="244900"/>
                </a:lnTo>
                <a:lnTo>
                  <a:pt x="26199" y="254087"/>
                </a:lnTo>
                <a:lnTo>
                  <a:pt x="42913" y="257454"/>
                </a:lnTo>
                <a:lnTo>
                  <a:pt x="914069" y="257454"/>
                </a:lnTo>
                <a:lnTo>
                  <a:pt x="930783" y="254087"/>
                </a:lnTo>
                <a:lnTo>
                  <a:pt x="944422" y="244900"/>
                </a:lnTo>
                <a:lnTo>
                  <a:pt x="953614" y="231265"/>
                </a:lnTo>
                <a:lnTo>
                  <a:pt x="956983" y="214553"/>
                </a:lnTo>
                <a:lnTo>
                  <a:pt x="956983" y="42913"/>
                </a:lnTo>
                <a:lnTo>
                  <a:pt x="953614" y="26199"/>
                </a:lnTo>
                <a:lnTo>
                  <a:pt x="944422" y="12560"/>
                </a:lnTo>
                <a:lnTo>
                  <a:pt x="930783" y="3369"/>
                </a:lnTo>
                <a:lnTo>
                  <a:pt x="914069" y="0"/>
                </a:lnTo>
                <a:close/>
              </a:path>
            </a:pathLst>
          </a:custGeom>
          <a:solidFill>
            <a:srgbClr val="D4D3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 txBox="1"/>
          <p:nvPr/>
        </p:nvSpPr>
        <p:spPr>
          <a:xfrm>
            <a:off x="2303088" y="3596738"/>
            <a:ext cx="629470" cy="155993"/>
          </a:xfrm>
          <a:prstGeom prst="rect">
            <a:avLst/>
          </a:prstGeom>
        </p:spPr>
        <p:txBody>
          <a:bodyPr vert="horz" wrap="square" lIns="0" tIns="16435" rIns="0" bIns="0" rtlCol="0">
            <a:spAutoFit/>
          </a:bodyPr>
          <a:lstStyle/>
          <a:p>
            <a:pPr marL="16435">
              <a:spcBef>
                <a:spcPts val="129"/>
              </a:spcBef>
            </a:pPr>
            <a:r>
              <a:rPr sz="906" b="1" spc="58" dirty="0">
                <a:solidFill>
                  <a:srgbClr val="231F20"/>
                </a:solidFill>
                <a:latin typeface="Arial"/>
                <a:cs typeface="Arial"/>
              </a:rPr>
              <a:t>9,160,075</a:t>
            </a:r>
            <a:endParaRPr sz="906">
              <a:latin typeface="Arial"/>
              <a:cs typeface="Arial"/>
            </a:endParaRPr>
          </a:p>
        </p:txBody>
      </p:sp>
      <p:sp>
        <p:nvSpPr>
          <p:cNvPr id="52" name="object 52"/>
          <p:cNvSpPr/>
          <p:nvPr/>
        </p:nvSpPr>
        <p:spPr>
          <a:xfrm>
            <a:off x="3300410" y="3516570"/>
            <a:ext cx="1619698" cy="333636"/>
          </a:xfrm>
          <a:custGeom>
            <a:avLst/>
            <a:gdLst/>
            <a:ahLst/>
            <a:cxnLst/>
            <a:rect l="l" t="t" r="r" b="b"/>
            <a:pathLst>
              <a:path w="1251585" h="257810">
                <a:moveTo>
                  <a:pt x="1208455" y="0"/>
                </a:moveTo>
                <a:lnTo>
                  <a:pt x="42913" y="0"/>
                </a:lnTo>
                <a:lnTo>
                  <a:pt x="26199" y="3369"/>
                </a:lnTo>
                <a:lnTo>
                  <a:pt x="12560" y="12560"/>
                </a:lnTo>
                <a:lnTo>
                  <a:pt x="3369" y="26199"/>
                </a:lnTo>
                <a:lnTo>
                  <a:pt x="0" y="42913"/>
                </a:lnTo>
                <a:lnTo>
                  <a:pt x="0" y="214553"/>
                </a:lnTo>
                <a:lnTo>
                  <a:pt x="3369" y="231265"/>
                </a:lnTo>
                <a:lnTo>
                  <a:pt x="12560" y="244900"/>
                </a:lnTo>
                <a:lnTo>
                  <a:pt x="26199" y="254087"/>
                </a:lnTo>
                <a:lnTo>
                  <a:pt x="42913" y="257454"/>
                </a:lnTo>
                <a:lnTo>
                  <a:pt x="1208455" y="257454"/>
                </a:lnTo>
                <a:lnTo>
                  <a:pt x="1225167" y="254087"/>
                </a:lnTo>
                <a:lnTo>
                  <a:pt x="1238802" y="244900"/>
                </a:lnTo>
                <a:lnTo>
                  <a:pt x="1247989" y="231265"/>
                </a:lnTo>
                <a:lnTo>
                  <a:pt x="1251356" y="214553"/>
                </a:lnTo>
                <a:lnTo>
                  <a:pt x="1251356" y="42913"/>
                </a:lnTo>
                <a:lnTo>
                  <a:pt x="1247989" y="26199"/>
                </a:lnTo>
                <a:lnTo>
                  <a:pt x="1238802" y="12560"/>
                </a:lnTo>
                <a:lnTo>
                  <a:pt x="1225167" y="3369"/>
                </a:lnTo>
                <a:lnTo>
                  <a:pt x="1208455" y="0"/>
                </a:lnTo>
                <a:close/>
              </a:path>
            </a:pathLst>
          </a:custGeom>
          <a:solidFill>
            <a:srgbClr val="D4D3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 txBox="1"/>
          <p:nvPr/>
        </p:nvSpPr>
        <p:spPr>
          <a:xfrm>
            <a:off x="3662650" y="3596738"/>
            <a:ext cx="896545" cy="155993"/>
          </a:xfrm>
          <a:prstGeom prst="rect">
            <a:avLst/>
          </a:prstGeom>
        </p:spPr>
        <p:txBody>
          <a:bodyPr vert="horz" wrap="square" lIns="0" tIns="16435" rIns="0" bIns="0" rtlCol="0">
            <a:spAutoFit/>
          </a:bodyPr>
          <a:lstStyle/>
          <a:p>
            <a:pPr marL="16435">
              <a:spcBef>
                <a:spcPts val="129"/>
              </a:spcBef>
            </a:pPr>
            <a:r>
              <a:rPr sz="906" b="1" spc="-13" dirty="0">
                <a:solidFill>
                  <a:srgbClr val="231F20"/>
                </a:solidFill>
                <a:latin typeface="Arial"/>
                <a:cs typeface="Arial"/>
              </a:rPr>
              <a:t>$21,984,179.17</a:t>
            </a:r>
            <a:endParaRPr sz="906">
              <a:latin typeface="Arial"/>
              <a:cs typeface="Arial"/>
            </a:endParaRPr>
          </a:p>
        </p:txBody>
      </p:sp>
      <p:pic>
        <p:nvPicPr>
          <p:cNvPr id="54" name="object 54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292964" y="3901293"/>
            <a:ext cx="1704882" cy="365882"/>
          </a:xfrm>
          <a:prstGeom prst="rect">
            <a:avLst/>
          </a:prstGeom>
        </p:spPr>
      </p:pic>
      <p:grpSp>
        <p:nvGrpSpPr>
          <p:cNvPr id="55" name="object 55"/>
          <p:cNvGrpSpPr/>
          <p:nvPr/>
        </p:nvGrpSpPr>
        <p:grpSpPr>
          <a:xfrm>
            <a:off x="314330" y="3922670"/>
            <a:ext cx="1621342" cy="345141"/>
            <a:chOff x="242887" y="5057381"/>
            <a:chExt cx="1252855" cy="266700"/>
          </a:xfrm>
        </p:grpSpPr>
        <p:pic>
          <p:nvPicPr>
            <p:cNvPr id="56" name="object 56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666483" y="5088458"/>
              <a:ext cx="436206" cy="235127"/>
            </a:xfrm>
            <a:prstGeom prst="rect">
              <a:avLst/>
            </a:prstGeom>
          </p:spPr>
        </p:pic>
        <p:sp>
          <p:nvSpPr>
            <p:cNvPr id="57" name="object 57"/>
            <p:cNvSpPr/>
            <p:nvPr/>
          </p:nvSpPr>
          <p:spPr>
            <a:xfrm>
              <a:off x="242887" y="5057381"/>
              <a:ext cx="1252855" cy="257810"/>
            </a:xfrm>
            <a:custGeom>
              <a:avLst/>
              <a:gdLst/>
              <a:ahLst/>
              <a:cxnLst/>
              <a:rect l="l" t="t" r="r" b="b"/>
              <a:pathLst>
                <a:path w="1252855" h="257810">
                  <a:moveTo>
                    <a:pt x="1209421" y="0"/>
                  </a:moveTo>
                  <a:lnTo>
                    <a:pt x="42913" y="0"/>
                  </a:lnTo>
                  <a:lnTo>
                    <a:pt x="26210" y="3369"/>
                  </a:lnTo>
                  <a:lnTo>
                    <a:pt x="12569" y="12560"/>
                  </a:lnTo>
                  <a:lnTo>
                    <a:pt x="3372" y="26199"/>
                  </a:lnTo>
                  <a:lnTo>
                    <a:pt x="0" y="42913"/>
                  </a:lnTo>
                  <a:lnTo>
                    <a:pt x="0" y="214553"/>
                  </a:lnTo>
                  <a:lnTo>
                    <a:pt x="3372" y="231267"/>
                  </a:lnTo>
                  <a:lnTo>
                    <a:pt x="12569" y="244906"/>
                  </a:lnTo>
                  <a:lnTo>
                    <a:pt x="26210" y="254098"/>
                  </a:lnTo>
                  <a:lnTo>
                    <a:pt x="42913" y="257467"/>
                  </a:lnTo>
                  <a:lnTo>
                    <a:pt x="1209421" y="257467"/>
                  </a:lnTo>
                  <a:lnTo>
                    <a:pt x="1226132" y="254098"/>
                  </a:lnTo>
                  <a:lnTo>
                    <a:pt x="1239767" y="244906"/>
                  </a:lnTo>
                  <a:lnTo>
                    <a:pt x="1248954" y="231267"/>
                  </a:lnTo>
                  <a:lnTo>
                    <a:pt x="1252321" y="214553"/>
                  </a:lnTo>
                  <a:lnTo>
                    <a:pt x="1252321" y="42913"/>
                  </a:lnTo>
                  <a:lnTo>
                    <a:pt x="1248954" y="26199"/>
                  </a:lnTo>
                  <a:lnTo>
                    <a:pt x="1239767" y="12560"/>
                  </a:lnTo>
                  <a:lnTo>
                    <a:pt x="1226132" y="3369"/>
                  </a:lnTo>
                  <a:lnTo>
                    <a:pt x="1209421" y="0"/>
                  </a:lnTo>
                  <a:close/>
                </a:path>
              </a:pathLst>
            </a:custGeom>
            <a:solidFill>
              <a:srgbClr val="EAE9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8" name="object 58"/>
          <p:cNvSpPr txBox="1"/>
          <p:nvPr/>
        </p:nvSpPr>
        <p:spPr>
          <a:xfrm>
            <a:off x="936606" y="4003265"/>
            <a:ext cx="375546" cy="155993"/>
          </a:xfrm>
          <a:prstGeom prst="rect">
            <a:avLst/>
          </a:prstGeom>
        </p:spPr>
        <p:txBody>
          <a:bodyPr vert="horz" wrap="square" lIns="0" tIns="16435" rIns="0" bIns="0" rtlCol="0">
            <a:spAutoFit/>
          </a:bodyPr>
          <a:lstStyle/>
          <a:p>
            <a:pPr marL="16435">
              <a:spcBef>
                <a:spcPts val="129"/>
              </a:spcBef>
            </a:pPr>
            <a:r>
              <a:rPr sz="906" b="1" spc="65" dirty="0">
                <a:solidFill>
                  <a:srgbClr val="231F20"/>
                </a:solidFill>
                <a:latin typeface="Arial"/>
                <a:cs typeface="Arial"/>
              </a:rPr>
              <a:t>$0.25</a:t>
            </a:r>
            <a:endParaRPr sz="906">
              <a:latin typeface="Arial"/>
              <a:cs typeface="Arial"/>
            </a:endParaRPr>
          </a:p>
        </p:txBody>
      </p:sp>
      <p:grpSp>
        <p:nvGrpSpPr>
          <p:cNvPr id="59" name="object 59"/>
          <p:cNvGrpSpPr/>
          <p:nvPr/>
        </p:nvGrpSpPr>
        <p:grpSpPr>
          <a:xfrm>
            <a:off x="292959" y="3922676"/>
            <a:ext cx="2943561" cy="1094589"/>
            <a:chOff x="226377" y="5057381"/>
            <a:chExt cx="2274570" cy="845819"/>
          </a:xfrm>
        </p:grpSpPr>
        <p:pic>
          <p:nvPicPr>
            <p:cNvPr id="60" name="object 60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226377" y="5323585"/>
              <a:ext cx="1317409" cy="281749"/>
            </a:xfrm>
            <a:prstGeom prst="rect">
              <a:avLst/>
            </a:prstGeom>
          </p:spPr>
        </p:pic>
        <p:sp>
          <p:nvSpPr>
            <p:cNvPr id="61" name="object 61"/>
            <p:cNvSpPr/>
            <p:nvPr/>
          </p:nvSpPr>
          <p:spPr>
            <a:xfrm>
              <a:off x="242887" y="5340108"/>
              <a:ext cx="1252855" cy="257810"/>
            </a:xfrm>
            <a:custGeom>
              <a:avLst/>
              <a:gdLst/>
              <a:ahLst/>
              <a:cxnLst/>
              <a:rect l="l" t="t" r="r" b="b"/>
              <a:pathLst>
                <a:path w="1252855" h="257810">
                  <a:moveTo>
                    <a:pt x="1209421" y="0"/>
                  </a:moveTo>
                  <a:lnTo>
                    <a:pt x="42913" y="0"/>
                  </a:lnTo>
                  <a:lnTo>
                    <a:pt x="26210" y="3369"/>
                  </a:lnTo>
                  <a:lnTo>
                    <a:pt x="12569" y="12560"/>
                  </a:lnTo>
                  <a:lnTo>
                    <a:pt x="3372" y="26199"/>
                  </a:lnTo>
                  <a:lnTo>
                    <a:pt x="0" y="42913"/>
                  </a:lnTo>
                  <a:lnTo>
                    <a:pt x="0" y="214553"/>
                  </a:lnTo>
                  <a:lnTo>
                    <a:pt x="3372" y="231265"/>
                  </a:lnTo>
                  <a:lnTo>
                    <a:pt x="12569" y="244900"/>
                  </a:lnTo>
                  <a:lnTo>
                    <a:pt x="26210" y="254087"/>
                  </a:lnTo>
                  <a:lnTo>
                    <a:pt x="42913" y="257454"/>
                  </a:lnTo>
                  <a:lnTo>
                    <a:pt x="1209421" y="257454"/>
                  </a:lnTo>
                  <a:lnTo>
                    <a:pt x="1226132" y="254087"/>
                  </a:lnTo>
                  <a:lnTo>
                    <a:pt x="1239767" y="244900"/>
                  </a:lnTo>
                  <a:lnTo>
                    <a:pt x="1248954" y="231265"/>
                  </a:lnTo>
                  <a:lnTo>
                    <a:pt x="1252321" y="214553"/>
                  </a:lnTo>
                  <a:lnTo>
                    <a:pt x="1252321" y="42913"/>
                  </a:lnTo>
                  <a:lnTo>
                    <a:pt x="1248954" y="26199"/>
                  </a:lnTo>
                  <a:lnTo>
                    <a:pt x="1239767" y="12560"/>
                  </a:lnTo>
                  <a:lnTo>
                    <a:pt x="1226132" y="3369"/>
                  </a:lnTo>
                  <a:lnTo>
                    <a:pt x="1209421" y="0"/>
                  </a:lnTo>
                  <a:close/>
                </a:path>
              </a:pathLst>
            </a:custGeom>
            <a:solidFill>
              <a:srgbClr val="D4D3D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2" name="object 62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226377" y="5605335"/>
              <a:ext cx="1317409" cy="297281"/>
            </a:xfrm>
            <a:prstGeom prst="rect">
              <a:avLst/>
            </a:prstGeom>
          </p:spPr>
        </p:pic>
        <p:pic>
          <p:nvPicPr>
            <p:cNvPr id="63" name="object 63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664540" y="5652922"/>
              <a:ext cx="440118" cy="249694"/>
            </a:xfrm>
            <a:prstGeom prst="rect">
              <a:avLst/>
            </a:prstGeom>
          </p:spPr>
        </p:pic>
        <p:sp>
          <p:nvSpPr>
            <p:cNvPr id="64" name="object 64"/>
            <p:cNvSpPr/>
            <p:nvPr/>
          </p:nvSpPr>
          <p:spPr>
            <a:xfrm>
              <a:off x="242887" y="5057380"/>
              <a:ext cx="2258060" cy="822325"/>
            </a:xfrm>
            <a:custGeom>
              <a:avLst/>
              <a:gdLst/>
              <a:ahLst/>
              <a:cxnLst/>
              <a:rect l="l" t="t" r="r" b="b"/>
              <a:pathLst>
                <a:path w="2258060" h="822325">
                  <a:moveTo>
                    <a:pt x="1252321" y="607390"/>
                  </a:moveTo>
                  <a:lnTo>
                    <a:pt x="1248943" y="590677"/>
                  </a:lnTo>
                  <a:lnTo>
                    <a:pt x="1239761" y="577037"/>
                  </a:lnTo>
                  <a:lnTo>
                    <a:pt x="1226121" y="567855"/>
                  </a:lnTo>
                  <a:lnTo>
                    <a:pt x="1209421" y="564476"/>
                  </a:lnTo>
                  <a:lnTo>
                    <a:pt x="42913" y="564476"/>
                  </a:lnTo>
                  <a:lnTo>
                    <a:pt x="26200" y="567855"/>
                  </a:lnTo>
                  <a:lnTo>
                    <a:pt x="12560" y="577037"/>
                  </a:lnTo>
                  <a:lnTo>
                    <a:pt x="3365" y="590677"/>
                  </a:lnTo>
                  <a:lnTo>
                    <a:pt x="0" y="607390"/>
                  </a:lnTo>
                  <a:lnTo>
                    <a:pt x="0" y="779030"/>
                  </a:lnTo>
                  <a:lnTo>
                    <a:pt x="3365" y="795743"/>
                  </a:lnTo>
                  <a:lnTo>
                    <a:pt x="12560" y="809383"/>
                  </a:lnTo>
                  <a:lnTo>
                    <a:pt x="26200" y="818565"/>
                  </a:lnTo>
                  <a:lnTo>
                    <a:pt x="42913" y="821931"/>
                  </a:lnTo>
                  <a:lnTo>
                    <a:pt x="1209421" y="821931"/>
                  </a:lnTo>
                  <a:lnTo>
                    <a:pt x="1226121" y="818565"/>
                  </a:lnTo>
                  <a:lnTo>
                    <a:pt x="1239761" y="809383"/>
                  </a:lnTo>
                  <a:lnTo>
                    <a:pt x="1248943" y="795743"/>
                  </a:lnTo>
                  <a:lnTo>
                    <a:pt x="1252321" y="779030"/>
                  </a:lnTo>
                  <a:lnTo>
                    <a:pt x="1252321" y="607390"/>
                  </a:lnTo>
                  <a:close/>
                </a:path>
                <a:path w="2258060" h="822325">
                  <a:moveTo>
                    <a:pt x="2257882" y="42913"/>
                  </a:moveTo>
                  <a:lnTo>
                    <a:pt x="2254504" y="26200"/>
                  </a:lnTo>
                  <a:lnTo>
                    <a:pt x="2245322" y="12560"/>
                  </a:lnTo>
                  <a:lnTo>
                    <a:pt x="2231682" y="3378"/>
                  </a:lnTo>
                  <a:lnTo>
                    <a:pt x="2214969" y="0"/>
                  </a:lnTo>
                  <a:lnTo>
                    <a:pt x="1343812" y="0"/>
                  </a:lnTo>
                  <a:lnTo>
                    <a:pt x="1327086" y="3378"/>
                  </a:lnTo>
                  <a:lnTo>
                    <a:pt x="1313459" y="12560"/>
                  </a:lnTo>
                  <a:lnTo>
                    <a:pt x="1304264" y="26200"/>
                  </a:lnTo>
                  <a:lnTo>
                    <a:pt x="1300899" y="42913"/>
                  </a:lnTo>
                  <a:lnTo>
                    <a:pt x="1300899" y="214553"/>
                  </a:lnTo>
                  <a:lnTo>
                    <a:pt x="1304264" y="231279"/>
                  </a:lnTo>
                  <a:lnTo>
                    <a:pt x="1313459" y="244906"/>
                  </a:lnTo>
                  <a:lnTo>
                    <a:pt x="1327086" y="254101"/>
                  </a:lnTo>
                  <a:lnTo>
                    <a:pt x="1343812" y="257467"/>
                  </a:lnTo>
                  <a:lnTo>
                    <a:pt x="2214969" y="257467"/>
                  </a:lnTo>
                  <a:lnTo>
                    <a:pt x="2231682" y="254101"/>
                  </a:lnTo>
                  <a:lnTo>
                    <a:pt x="2245322" y="244906"/>
                  </a:lnTo>
                  <a:lnTo>
                    <a:pt x="2254504" y="231279"/>
                  </a:lnTo>
                  <a:lnTo>
                    <a:pt x="2257882" y="214553"/>
                  </a:lnTo>
                  <a:lnTo>
                    <a:pt x="2257882" y="42913"/>
                  </a:lnTo>
                  <a:close/>
                </a:path>
              </a:pathLst>
            </a:custGeom>
            <a:solidFill>
              <a:srgbClr val="EAE9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5" name="object 65"/>
          <p:cNvSpPr txBox="1"/>
          <p:nvPr/>
        </p:nvSpPr>
        <p:spPr>
          <a:xfrm>
            <a:off x="2303088" y="4003265"/>
            <a:ext cx="629470" cy="155993"/>
          </a:xfrm>
          <a:prstGeom prst="rect">
            <a:avLst/>
          </a:prstGeom>
        </p:spPr>
        <p:txBody>
          <a:bodyPr vert="horz" wrap="square" lIns="0" tIns="16435" rIns="0" bIns="0" rtlCol="0">
            <a:spAutoFit/>
          </a:bodyPr>
          <a:lstStyle/>
          <a:p>
            <a:pPr marL="16435">
              <a:spcBef>
                <a:spcPts val="129"/>
              </a:spcBef>
            </a:pPr>
            <a:r>
              <a:rPr sz="906" b="1" spc="58" dirty="0">
                <a:solidFill>
                  <a:srgbClr val="231F20"/>
                </a:solidFill>
                <a:latin typeface="Arial"/>
                <a:cs typeface="Arial"/>
              </a:rPr>
              <a:t>9,160,075</a:t>
            </a:r>
            <a:endParaRPr sz="906">
              <a:latin typeface="Arial"/>
              <a:cs typeface="Arial"/>
            </a:endParaRPr>
          </a:p>
        </p:txBody>
      </p:sp>
      <p:sp>
        <p:nvSpPr>
          <p:cNvPr id="66" name="object 66"/>
          <p:cNvSpPr/>
          <p:nvPr/>
        </p:nvSpPr>
        <p:spPr>
          <a:xfrm>
            <a:off x="3300410" y="3922670"/>
            <a:ext cx="1619698" cy="333636"/>
          </a:xfrm>
          <a:custGeom>
            <a:avLst/>
            <a:gdLst/>
            <a:ahLst/>
            <a:cxnLst/>
            <a:rect l="l" t="t" r="r" b="b"/>
            <a:pathLst>
              <a:path w="1251585" h="257810">
                <a:moveTo>
                  <a:pt x="1208455" y="0"/>
                </a:moveTo>
                <a:lnTo>
                  <a:pt x="42913" y="0"/>
                </a:lnTo>
                <a:lnTo>
                  <a:pt x="26199" y="3369"/>
                </a:lnTo>
                <a:lnTo>
                  <a:pt x="12560" y="12560"/>
                </a:lnTo>
                <a:lnTo>
                  <a:pt x="3369" y="26199"/>
                </a:lnTo>
                <a:lnTo>
                  <a:pt x="0" y="42913"/>
                </a:lnTo>
                <a:lnTo>
                  <a:pt x="0" y="214553"/>
                </a:lnTo>
                <a:lnTo>
                  <a:pt x="3369" y="231267"/>
                </a:lnTo>
                <a:lnTo>
                  <a:pt x="12560" y="244906"/>
                </a:lnTo>
                <a:lnTo>
                  <a:pt x="26199" y="254098"/>
                </a:lnTo>
                <a:lnTo>
                  <a:pt x="42913" y="257467"/>
                </a:lnTo>
                <a:lnTo>
                  <a:pt x="1208455" y="257467"/>
                </a:lnTo>
                <a:lnTo>
                  <a:pt x="1225167" y="254098"/>
                </a:lnTo>
                <a:lnTo>
                  <a:pt x="1238802" y="244906"/>
                </a:lnTo>
                <a:lnTo>
                  <a:pt x="1247989" y="231267"/>
                </a:lnTo>
                <a:lnTo>
                  <a:pt x="1251356" y="214553"/>
                </a:lnTo>
                <a:lnTo>
                  <a:pt x="1251356" y="42913"/>
                </a:lnTo>
                <a:lnTo>
                  <a:pt x="1247989" y="26199"/>
                </a:lnTo>
                <a:lnTo>
                  <a:pt x="1238802" y="12560"/>
                </a:lnTo>
                <a:lnTo>
                  <a:pt x="1225167" y="3369"/>
                </a:lnTo>
                <a:lnTo>
                  <a:pt x="1208455" y="0"/>
                </a:lnTo>
                <a:close/>
              </a:path>
            </a:pathLst>
          </a:custGeom>
          <a:solidFill>
            <a:srgbClr val="EAE9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 txBox="1"/>
          <p:nvPr/>
        </p:nvSpPr>
        <p:spPr>
          <a:xfrm>
            <a:off x="3628689" y="4003265"/>
            <a:ext cx="964752" cy="155993"/>
          </a:xfrm>
          <a:prstGeom prst="rect">
            <a:avLst/>
          </a:prstGeom>
        </p:spPr>
        <p:txBody>
          <a:bodyPr vert="horz" wrap="square" lIns="0" tIns="16435" rIns="0" bIns="0" rtlCol="0">
            <a:spAutoFit/>
          </a:bodyPr>
          <a:lstStyle/>
          <a:p>
            <a:pPr marL="16435">
              <a:spcBef>
                <a:spcPts val="129"/>
              </a:spcBef>
            </a:pPr>
            <a:r>
              <a:rPr sz="906" b="1" spc="52" dirty="0">
                <a:solidFill>
                  <a:srgbClr val="231F20"/>
                </a:solidFill>
                <a:latin typeface="Arial"/>
                <a:cs typeface="Arial"/>
              </a:rPr>
              <a:t>$27,480,223.97</a:t>
            </a:r>
            <a:endParaRPr sz="906" dirty="0">
              <a:latin typeface="Arial"/>
              <a:cs typeface="Arial"/>
            </a:endParaRPr>
          </a:p>
        </p:txBody>
      </p:sp>
      <p:grpSp>
        <p:nvGrpSpPr>
          <p:cNvPr id="68" name="object 68"/>
          <p:cNvGrpSpPr/>
          <p:nvPr/>
        </p:nvGrpSpPr>
        <p:grpSpPr>
          <a:xfrm>
            <a:off x="292964" y="4283522"/>
            <a:ext cx="4627357" cy="1901564"/>
            <a:chOff x="226377" y="5336222"/>
            <a:chExt cx="3575685" cy="1469390"/>
          </a:xfrm>
        </p:grpSpPr>
        <p:sp>
          <p:nvSpPr>
            <p:cNvPr id="69" name="object 69"/>
            <p:cNvSpPr/>
            <p:nvPr/>
          </p:nvSpPr>
          <p:spPr>
            <a:xfrm>
              <a:off x="1543786" y="5336222"/>
              <a:ext cx="2258060" cy="257810"/>
            </a:xfrm>
            <a:custGeom>
              <a:avLst/>
              <a:gdLst/>
              <a:ahLst/>
              <a:cxnLst/>
              <a:rect l="l" t="t" r="r" b="b"/>
              <a:pathLst>
                <a:path w="2258060" h="257810">
                  <a:moveTo>
                    <a:pt x="956983" y="42913"/>
                  </a:moveTo>
                  <a:lnTo>
                    <a:pt x="953604" y="26200"/>
                  </a:lnTo>
                  <a:lnTo>
                    <a:pt x="944422" y="12560"/>
                  </a:lnTo>
                  <a:lnTo>
                    <a:pt x="930783" y="3378"/>
                  </a:lnTo>
                  <a:lnTo>
                    <a:pt x="914069" y="0"/>
                  </a:lnTo>
                  <a:lnTo>
                    <a:pt x="42913" y="0"/>
                  </a:lnTo>
                  <a:lnTo>
                    <a:pt x="26187" y="3378"/>
                  </a:lnTo>
                  <a:lnTo>
                    <a:pt x="12560" y="12560"/>
                  </a:lnTo>
                  <a:lnTo>
                    <a:pt x="3365" y="26200"/>
                  </a:lnTo>
                  <a:lnTo>
                    <a:pt x="0" y="42913"/>
                  </a:lnTo>
                  <a:lnTo>
                    <a:pt x="0" y="214553"/>
                  </a:lnTo>
                  <a:lnTo>
                    <a:pt x="3365" y="231267"/>
                  </a:lnTo>
                  <a:lnTo>
                    <a:pt x="12560" y="244906"/>
                  </a:lnTo>
                  <a:lnTo>
                    <a:pt x="26187" y="254088"/>
                  </a:lnTo>
                  <a:lnTo>
                    <a:pt x="42913" y="257454"/>
                  </a:lnTo>
                  <a:lnTo>
                    <a:pt x="914069" y="257454"/>
                  </a:lnTo>
                  <a:lnTo>
                    <a:pt x="930783" y="254088"/>
                  </a:lnTo>
                  <a:lnTo>
                    <a:pt x="944422" y="244906"/>
                  </a:lnTo>
                  <a:lnTo>
                    <a:pt x="953604" y="231267"/>
                  </a:lnTo>
                  <a:lnTo>
                    <a:pt x="956983" y="214553"/>
                  </a:lnTo>
                  <a:lnTo>
                    <a:pt x="956983" y="42913"/>
                  </a:lnTo>
                  <a:close/>
                </a:path>
                <a:path w="2258060" h="257810">
                  <a:moveTo>
                    <a:pt x="2257882" y="42913"/>
                  </a:moveTo>
                  <a:lnTo>
                    <a:pt x="2254504" y="26200"/>
                  </a:lnTo>
                  <a:lnTo>
                    <a:pt x="2245322" y="12560"/>
                  </a:lnTo>
                  <a:lnTo>
                    <a:pt x="2231682" y="3378"/>
                  </a:lnTo>
                  <a:lnTo>
                    <a:pt x="2214981" y="0"/>
                  </a:lnTo>
                  <a:lnTo>
                    <a:pt x="1049439" y="0"/>
                  </a:lnTo>
                  <a:lnTo>
                    <a:pt x="1032713" y="3378"/>
                  </a:lnTo>
                  <a:lnTo>
                    <a:pt x="1019086" y="12560"/>
                  </a:lnTo>
                  <a:lnTo>
                    <a:pt x="1009891" y="26200"/>
                  </a:lnTo>
                  <a:lnTo>
                    <a:pt x="1006525" y="42913"/>
                  </a:lnTo>
                  <a:lnTo>
                    <a:pt x="1006525" y="214553"/>
                  </a:lnTo>
                  <a:lnTo>
                    <a:pt x="1009891" y="231267"/>
                  </a:lnTo>
                  <a:lnTo>
                    <a:pt x="1019086" y="244906"/>
                  </a:lnTo>
                  <a:lnTo>
                    <a:pt x="1032713" y="254088"/>
                  </a:lnTo>
                  <a:lnTo>
                    <a:pt x="1049439" y="257454"/>
                  </a:lnTo>
                  <a:lnTo>
                    <a:pt x="2214981" y="257454"/>
                  </a:lnTo>
                  <a:lnTo>
                    <a:pt x="2231682" y="254088"/>
                  </a:lnTo>
                  <a:lnTo>
                    <a:pt x="2245322" y="244906"/>
                  </a:lnTo>
                  <a:lnTo>
                    <a:pt x="2254504" y="231267"/>
                  </a:lnTo>
                  <a:lnTo>
                    <a:pt x="2257882" y="214553"/>
                  </a:lnTo>
                  <a:lnTo>
                    <a:pt x="2257882" y="42913"/>
                  </a:lnTo>
                  <a:close/>
                </a:path>
              </a:pathLst>
            </a:custGeom>
            <a:solidFill>
              <a:srgbClr val="D4D3D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1543786" y="5623800"/>
              <a:ext cx="2258060" cy="256540"/>
            </a:xfrm>
            <a:custGeom>
              <a:avLst/>
              <a:gdLst/>
              <a:ahLst/>
              <a:cxnLst/>
              <a:rect l="l" t="t" r="r" b="b"/>
              <a:pathLst>
                <a:path w="2258060" h="256539">
                  <a:moveTo>
                    <a:pt x="956983" y="42748"/>
                  </a:moveTo>
                  <a:lnTo>
                    <a:pt x="953617" y="26098"/>
                  </a:lnTo>
                  <a:lnTo>
                    <a:pt x="944460" y="12509"/>
                  </a:lnTo>
                  <a:lnTo>
                    <a:pt x="930884" y="3365"/>
                  </a:lnTo>
                  <a:lnTo>
                    <a:pt x="914234" y="0"/>
                  </a:lnTo>
                  <a:lnTo>
                    <a:pt x="42748" y="0"/>
                  </a:lnTo>
                  <a:lnTo>
                    <a:pt x="26085" y="3365"/>
                  </a:lnTo>
                  <a:lnTo>
                    <a:pt x="12509" y="12509"/>
                  </a:lnTo>
                  <a:lnTo>
                    <a:pt x="3352" y="26098"/>
                  </a:lnTo>
                  <a:lnTo>
                    <a:pt x="0" y="42748"/>
                  </a:lnTo>
                  <a:lnTo>
                    <a:pt x="0" y="213741"/>
                  </a:lnTo>
                  <a:lnTo>
                    <a:pt x="3352" y="230403"/>
                  </a:lnTo>
                  <a:lnTo>
                    <a:pt x="12509" y="243979"/>
                  </a:lnTo>
                  <a:lnTo>
                    <a:pt x="26085" y="253136"/>
                  </a:lnTo>
                  <a:lnTo>
                    <a:pt x="42748" y="256489"/>
                  </a:lnTo>
                  <a:lnTo>
                    <a:pt x="914234" y="256489"/>
                  </a:lnTo>
                  <a:lnTo>
                    <a:pt x="930884" y="253136"/>
                  </a:lnTo>
                  <a:lnTo>
                    <a:pt x="944460" y="243979"/>
                  </a:lnTo>
                  <a:lnTo>
                    <a:pt x="953617" y="230403"/>
                  </a:lnTo>
                  <a:lnTo>
                    <a:pt x="956983" y="213741"/>
                  </a:lnTo>
                  <a:lnTo>
                    <a:pt x="956983" y="42748"/>
                  </a:lnTo>
                  <a:close/>
                </a:path>
                <a:path w="2258060" h="256539">
                  <a:moveTo>
                    <a:pt x="2257882" y="42748"/>
                  </a:moveTo>
                  <a:lnTo>
                    <a:pt x="2254516" y="26098"/>
                  </a:lnTo>
                  <a:lnTo>
                    <a:pt x="2245372" y="12509"/>
                  </a:lnTo>
                  <a:lnTo>
                    <a:pt x="2231783" y="3365"/>
                  </a:lnTo>
                  <a:lnTo>
                    <a:pt x="2215134" y="0"/>
                  </a:lnTo>
                  <a:lnTo>
                    <a:pt x="1049274" y="0"/>
                  </a:lnTo>
                  <a:lnTo>
                    <a:pt x="1032611" y="3365"/>
                  </a:lnTo>
                  <a:lnTo>
                    <a:pt x="1019035" y="12509"/>
                  </a:lnTo>
                  <a:lnTo>
                    <a:pt x="1009878" y="26098"/>
                  </a:lnTo>
                  <a:lnTo>
                    <a:pt x="1006525" y="42748"/>
                  </a:lnTo>
                  <a:lnTo>
                    <a:pt x="1006525" y="213741"/>
                  </a:lnTo>
                  <a:lnTo>
                    <a:pt x="1009878" y="230403"/>
                  </a:lnTo>
                  <a:lnTo>
                    <a:pt x="1019035" y="243979"/>
                  </a:lnTo>
                  <a:lnTo>
                    <a:pt x="1032611" y="253136"/>
                  </a:lnTo>
                  <a:lnTo>
                    <a:pt x="1049274" y="256489"/>
                  </a:lnTo>
                  <a:lnTo>
                    <a:pt x="2215134" y="256489"/>
                  </a:lnTo>
                  <a:lnTo>
                    <a:pt x="2231783" y="253136"/>
                  </a:lnTo>
                  <a:lnTo>
                    <a:pt x="2245372" y="243979"/>
                  </a:lnTo>
                  <a:lnTo>
                    <a:pt x="2254516" y="230403"/>
                  </a:lnTo>
                  <a:lnTo>
                    <a:pt x="2257882" y="213741"/>
                  </a:lnTo>
                  <a:lnTo>
                    <a:pt x="2257882" y="42748"/>
                  </a:lnTo>
                  <a:close/>
                </a:path>
              </a:pathLst>
            </a:custGeom>
            <a:solidFill>
              <a:srgbClr val="EAE9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1" name="object 71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226377" y="5902616"/>
              <a:ext cx="1317409" cy="283705"/>
            </a:xfrm>
            <a:prstGeom prst="rect">
              <a:avLst/>
            </a:prstGeom>
          </p:spPr>
        </p:pic>
        <p:sp>
          <p:nvSpPr>
            <p:cNvPr id="72" name="object 72"/>
            <p:cNvSpPr/>
            <p:nvPr/>
          </p:nvSpPr>
          <p:spPr>
            <a:xfrm>
              <a:off x="242887" y="5915265"/>
              <a:ext cx="3559175" cy="260985"/>
            </a:xfrm>
            <a:custGeom>
              <a:avLst/>
              <a:gdLst/>
              <a:ahLst/>
              <a:cxnLst/>
              <a:rect l="l" t="t" r="r" b="b"/>
              <a:pathLst>
                <a:path w="3559175" h="260985">
                  <a:moveTo>
                    <a:pt x="1252321" y="46634"/>
                  </a:moveTo>
                  <a:lnTo>
                    <a:pt x="1248956" y="29984"/>
                  </a:lnTo>
                  <a:lnTo>
                    <a:pt x="1239812" y="16408"/>
                  </a:lnTo>
                  <a:lnTo>
                    <a:pt x="1226223" y="7251"/>
                  </a:lnTo>
                  <a:lnTo>
                    <a:pt x="1209573" y="3886"/>
                  </a:lnTo>
                  <a:lnTo>
                    <a:pt x="42748" y="3886"/>
                  </a:lnTo>
                  <a:lnTo>
                    <a:pt x="26098" y="7251"/>
                  </a:lnTo>
                  <a:lnTo>
                    <a:pt x="12509" y="16408"/>
                  </a:lnTo>
                  <a:lnTo>
                    <a:pt x="3352" y="29984"/>
                  </a:lnTo>
                  <a:lnTo>
                    <a:pt x="0" y="46634"/>
                  </a:lnTo>
                  <a:lnTo>
                    <a:pt x="0" y="217627"/>
                  </a:lnTo>
                  <a:lnTo>
                    <a:pt x="3352" y="234289"/>
                  </a:lnTo>
                  <a:lnTo>
                    <a:pt x="12509" y="247878"/>
                  </a:lnTo>
                  <a:lnTo>
                    <a:pt x="26098" y="257022"/>
                  </a:lnTo>
                  <a:lnTo>
                    <a:pt x="42748" y="260375"/>
                  </a:lnTo>
                  <a:lnTo>
                    <a:pt x="1209573" y="260375"/>
                  </a:lnTo>
                  <a:lnTo>
                    <a:pt x="1226223" y="257022"/>
                  </a:lnTo>
                  <a:lnTo>
                    <a:pt x="1239812" y="247878"/>
                  </a:lnTo>
                  <a:lnTo>
                    <a:pt x="1248956" y="234289"/>
                  </a:lnTo>
                  <a:lnTo>
                    <a:pt x="1252321" y="217627"/>
                  </a:lnTo>
                  <a:lnTo>
                    <a:pt x="1252321" y="46634"/>
                  </a:lnTo>
                  <a:close/>
                </a:path>
                <a:path w="3559175" h="260985">
                  <a:moveTo>
                    <a:pt x="2257882" y="42913"/>
                  </a:moveTo>
                  <a:lnTo>
                    <a:pt x="2254504" y="26200"/>
                  </a:lnTo>
                  <a:lnTo>
                    <a:pt x="2245322" y="12560"/>
                  </a:lnTo>
                  <a:lnTo>
                    <a:pt x="2231682" y="3378"/>
                  </a:lnTo>
                  <a:lnTo>
                    <a:pt x="2214969" y="0"/>
                  </a:lnTo>
                  <a:lnTo>
                    <a:pt x="1343812" y="0"/>
                  </a:lnTo>
                  <a:lnTo>
                    <a:pt x="1327086" y="3378"/>
                  </a:lnTo>
                  <a:lnTo>
                    <a:pt x="1313459" y="12560"/>
                  </a:lnTo>
                  <a:lnTo>
                    <a:pt x="1304264" y="26200"/>
                  </a:lnTo>
                  <a:lnTo>
                    <a:pt x="1300899" y="42913"/>
                  </a:lnTo>
                  <a:lnTo>
                    <a:pt x="1300899" y="214553"/>
                  </a:lnTo>
                  <a:lnTo>
                    <a:pt x="1304264" y="231267"/>
                  </a:lnTo>
                  <a:lnTo>
                    <a:pt x="1313459" y="244906"/>
                  </a:lnTo>
                  <a:lnTo>
                    <a:pt x="1327086" y="254088"/>
                  </a:lnTo>
                  <a:lnTo>
                    <a:pt x="1343812" y="257454"/>
                  </a:lnTo>
                  <a:lnTo>
                    <a:pt x="2214969" y="257454"/>
                  </a:lnTo>
                  <a:lnTo>
                    <a:pt x="2231682" y="254088"/>
                  </a:lnTo>
                  <a:lnTo>
                    <a:pt x="2245322" y="244906"/>
                  </a:lnTo>
                  <a:lnTo>
                    <a:pt x="2254504" y="231267"/>
                  </a:lnTo>
                  <a:lnTo>
                    <a:pt x="2257882" y="214553"/>
                  </a:lnTo>
                  <a:lnTo>
                    <a:pt x="2257882" y="42913"/>
                  </a:lnTo>
                  <a:close/>
                </a:path>
                <a:path w="3559175" h="260985">
                  <a:moveTo>
                    <a:pt x="3558781" y="42913"/>
                  </a:moveTo>
                  <a:lnTo>
                    <a:pt x="3555403" y="26200"/>
                  </a:lnTo>
                  <a:lnTo>
                    <a:pt x="3546221" y="12560"/>
                  </a:lnTo>
                  <a:lnTo>
                    <a:pt x="3532581" y="3378"/>
                  </a:lnTo>
                  <a:lnTo>
                    <a:pt x="3515880" y="0"/>
                  </a:lnTo>
                  <a:lnTo>
                    <a:pt x="2350338" y="0"/>
                  </a:lnTo>
                  <a:lnTo>
                    <a:pt x="2333612" y="3378"/>
                  </a:lnTo>
                  <a:lnTo>
                    <a:pt x="2319985" y="12560"/>
                  </a:lnTo>
                  <a:lnTo>
                    <a:pt x="2310790" y="26200"/>
                  </a:lnTo>
                  <a:lnTo>
                    <a:pt x="2307425" y="42913"/>
                  </a:lnTo>
                  <a:lnTo>
                    <a:pt x="2307425" y="214553"/>
                  </a:lnTo>
                  <a:lnTo>
                    <a:pt x="2310790" y="231267"/>
                  </a:lnTo>
                  <a:lnTo>
                    <a:pt x="2319985" y="244906"/>
                  </a:lnTo>
                  <a:lnTo>
                    <a:pt x="2333612" y="254088"/>
                  </a:lnTo>
                  <a:lnTo>
                    <a:pt x="2350338" y="257454"/>
                  </a:lnTo>
                  <a:lnTo>
                    <a:pt x="3515880" y="257454"/>
                  </a:lnTo>
                  <a:lnTo>
                    <a:pt x="3532581" y="254088"/>
                  </a:lnTo>
                  <a:lnTo>
                    <a:pt x="3546221" y="244906"/>
                  </a:lnTo>
                  <a:lnTo>
                    <a:pt x="3555403" y="231267"/>
                  </a:lnTo>
                  <a:lnTo>
                    <a:pt x="3558781" y="214553"/>
                  </a:lnTo>
                  <a:lnTo>
                    <a:pt x="3558781" y="42913"/>
                  </a:lnTo>
                  <a:close/>
                </a:path>
              </a:pathLst>
            </a:custGeom>
            <a:solidFill>
              <a:srgbClr val="D4D3D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3" name="object 73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226377" y="6186322"/>
              <a:ext cx="1317409" cy="296329"/>
            </a:xfrm>
            <a:prstGeom prst="rect">
              <a:avLst/>
            </a:prstGeom>
          </p:spPr>
        </p:pic>
        <p:pic>
          <p:nvPicPr>
            <p:cNvPr id="74" name="object 74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663575" y="6232969"/>
              <a:ext cx="442036" cy="249681"/>
            </a:xfrm>
            <a:prstGeom prst="rect">
              <a:avLst/>
            </a:prstGeom>
          </p:spPr>
        </p:pic>
        <p:sp>
          <p:nvSpPr>
            <p:cNvPr id="75" name="object 75"/>
            <p:cNvSpPr/>
            <p:nvPr/>
          </p:nvSpPr>
          <p:spPr>
            <a:xfrm>
              <a:off x="242887" y="6202844"/>
              <a:ext cx="3559175" cy="258445"/>
            </a:xfrm>
            <a:custGeom>
              <a:avLst/>
              <a:gdLst/>
              <a:ahLst/>
              <a:cxnLst/>
              <a:rect l="l" t="t" r="r" b="b"/>
              <a:pathLst>
                <a:path w="3559175" h="258445">
                  <a:moveTo>
                    <a:pt x="1252321" y="42913"/>
                  </a:moveTo>
                  <a:lnTo>
                    <a:pt x="1248943" y="26200"/>
                  </a:lnTo>
                  <a:lnTo>
                    <a:pt x="1239761" y="12560"/>
                  </a:lnTo>
                  <a:lnTo>
                    <a:pt x="1226121" y="3378"/>
                  </a:lnTo>
                  <a:lnTo>
                    <a:pt x="1209421" y="0"/>
                  </a:lnTo>
                  <a:lnTo>
                    <a:pt x="42913" y="0"/>
                  </a:lnTo>
                  <a:lnTo>
                    <a:pt x="26200" y="3378"/>
                  </a:lnTo>
                  <a:lnTo>
                    <a:pt x="12560" y="12560"/>
                  </a:lnTo>
                  <a:lnTo>
                    <a:pt x="3365" y="26200"/>
                  </a:lnTo>
                  <a:lnTo>
                    <a:pt x="0" y="42913"/>
                  </a:lnTo>
                  <a:lnTo>
                    <a:pt x="0" y="214553"/>
                  </a:lnTo>
                  <a:lnTo>
                    <a:pt x="3365" y="231267"/>
                  </a:lnTo>
                  <a:lnTo>
                    <a:pt x="12560" y="244894"/>
                  </a:lnTo>
                  <a:lnTo>
                    <a:pt x="26200" y="254088"/>
                  </a:lnTo>
                  <a:lnTo>
                    <a:pt x="42913" y="257454"/>
                  </a:lnTo>
                  <a:lnTo>
                    <a:pt x="1209421" y="257454"/>
                  </a:lnTo>
                  <a:lnTo>
                    <a:pt x="1226121" y="254088"/>
                  </a:lnTo>
                  <a:lnTo>
                    <a:pt x="1239761" y="244894"/>
                  </a:lnTo>
                  <a:lnTo>
                    <a:pt x="1248943" y="231267"/>
                  </a:lnTo>
                  <a:lnTo>
                    <a:pt x="1252321" y="214553"/>
                  </a:lnTo>
                  <a:lnTo>
                    <a:pt x="1252321" y="42913"/>
                  </a:lnTo>
                  <a:close/>
                </a:path>
                <a:path w="3559175" h="258445">
                  <a:moveTo>
                    <a:pt x="2257882" y="43878"/>
                  </a:moveTo>
                  <a:lnTo>
                    <a:pt x="2254504" y="27165"/>
                  </a:lnTo>
                  <a:lnTo>
                    <a:pt x="2245322" y="13525"/>
                  </a:lnTo>
                  <a:lnTo>
                    <a:pt x="2231682" y="4343"/>
                  </a:lnTo>
                  <a:lnTo>
                    <a:pt x="2214969" y="965"/>
                  </a:lnTo>
                  <a:lnTo>
                    <a:pt x="1343812" y="965"/>
                  </a:lnTo>
                  <a:lnTo>
                    <a:pt x="1327086" y="4343"/>
                  </a:lnTo>
                  <a:lnTo>
                    <a:pt x="1313459" y="13525"/>
                  </a:lnTo>
                  <a:lnTo>
                    <a:pt x="1304264" y="27165"/>
                  </a:lnTo>
                  <a:lnTo>
                    <a:pt x="1300899" y="43878"/>
                  </a:lnTo>
                  <a:lnTo>
                    <a:pt x="1300899" y="215519"/>
                  </a:lnTo>
                  <a:lnTo>
                    <a:pt x="1304264" y="232232"/>
                  </a:lnTo>
                  <a:lnTo>
                    <a:pt x="1313459" y="245872"/>
                  </a:lnTo>
                  <a:lnTo>
                    <a:pt x="1327086" y="255066"/>
                  </a:lnTo>
                  <a:lnTo>
                    <a:pt x="1343812" y="258432"/>
                  </a:lnTo>
                  <a:lnTo>
                    <a:pt x="2214969" y="258432"/>
                  </a:lnTo>
                  <a:lnTo>
                    <a:pt x="2231682" y="255066"/>
                  </a:lnTo>
                  <a:lnTo>
                    <a:pt x="2245322" y="245872"/>
                  </a:lnTo>
                  <a:lnTo>
                    <a:pt x="2254504" y="232232"/>
                  </a:lnTo>
                  <a:lnTo>
                    <a:pt x="2257882" y="215519"/>
                  </a:lnTo>
                  <a:lnTo>
                    <a:pt x="2257882" y="43878"/>
                  </a:lnTo>
                  <a:close/>
                </a:path>
                <a:path w="3559175" h="258445">
                  <a:moveTo>
                    <a:pt x="3558781" y="43878"/>
                  </a:moveTo>
                  <a:lnTo>
                    <a:pt x="3555403" y="27165"/>
                  </a:lnTo>
                  <a:lnTo>
                    <a:pt x="3546221" y="13525"/>
                  </a:lnTo>
                  <a:lnTo>
                    <a:pt x="3532581" y="4343"/>
                  </a:lnTo>
                  <a:lnTo>
                    <a:pt x="3515880" y="965"/>
                  </a:lnTo>
                  <a:lnTo>
                    <a:pt x="2350338" y="965"/>
                  </a:lnTo>
                  <a:lnTo>
                    <a:pt x="2333612" y="4343"/>
                  </a:lnTo>
                  <a:lnTo>
                    <a:pt x="2319985" y="13525"/>
                  </a:lnTo>
                  <a:lnTo>
                    <a:pt x="2310790" y="27165"/>
                  </a:lnTo>
                  <a:lnTo>
                    <a:pt x="2307425" y="43878"/>
                  </a:lnTo>
                  <a:lnTo>
                    <a:pt x="2307425" y="215519"/>
                  </a:lnTo>
                  <a:lnTo>
                    <a:pt x="2310790" y="232232"/>
                  </a:lnTo>
                  <a:lnTo>
                    <a:pt x="2319985" y="245872"/>
                  </a:lnTo>
                  <a:lnTo>
                    <a:pt x="2333612" y="255066"/>
                  </a:lnTo>
                  <a:lnTo>
                    <a:pt x="2350338" y="258432"/>
                  </a:lnTo>
                  <a:lnTo>
                    <a:pt x="3515880" y="258432"/>
                  </a:lnTo>
                  <a:lnTo>
                    <a:pt x="3532581" y="255066"/>
                  </a:lnTo>
                  <a:lnTo>
                    <a:pt x="3546221" y="245872"/>
                  </a:lnTo>
                  <a:lnTo>
                    <a:pt x="3555403" y="232232"/>
                  </a:lnTo>
                  <a:lnTo>
                    <a:pt x="3558781" y="215519"/>
                  </a:lnTo>
                  <a:lnTo>
                    <a:pt x="3558781" y="43878"/>
                  </a:lnTo>
                  <a:close/>
                </a:path>
              </a:pathLst>
            </a:custGeom>
            <a:solidFill>
              <a:srgbClr val="EAE9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6" name="object 76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226377" y="6482651"/>
              <a:ext cx="1317409" cy="322567"/>
            </a:xfrm>
            <a:prstGeom prst="rect">
              <a:avLst/>
            </a:prstGeom>
          </p:spPr>
        </p:pic>
        <p:pic>
          <p:nvPicPr>
            <p:cNvPr id="77" name="object 77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661631" y="6529285"/>
              <a:ext cx="446900" cy="252615"/>
            </a:xfrm>
            <a:prstGeom prst="rect">
              <a:avLst/>
            </a:prstGeom>
          </p:spPr>
        </p:pic>
        <p:sp>
          <p:nvSpPr>
            <p:cNvPr id="78" name="object 78"/>
            <p:cNvSpPr/>
            <p:nvPr/>
          </p:nvSpPr>
          <p:spPr>
            <a:xfrm>
              <a:off x="242887" y="6495274"/>
              <a:ext cx="3559175" cy="261620"/>
            </a:xfrm>
            <a:custGeom>
              <a:avLst/>
              <a:gdLst/>
              <a:ahLst/>
              <a:cxnLst/>
              <a:rect l="l" t="t" r="r" b="b"/>
              <a:pathLst>
                <a:path w="3559175" h="261620">
                  <a:moveTo>
                    <a:pt x="1252321" y="46799"/>
                  </a:moveTo>
                  <a:lnTo>
                    <a:pt x="1248943" y="30099"/>
                  </a:lnTo>
                  <a:lnTo>
                    <a:pt x="1239761" y="16459"/>
                  </a:lnTo>
                  <a:lnTo>
                    <a:pt x="1226121" y="7264"/>
                  </a:lnTo>
                  <a:lnTo>
                    <a:pt x="1209421" y="3886"/>
                  </a:lnTo>
                  <a:lnTo>
                    <a:pt x="42913" y="3886"/>
                  </a:lnTo>
                  <a:lnTo>
                    <a:pt x="26200" y="7264"/>
                  </a:lnTo>
                  <a:lnTo>
                    <a:pt x="12560" y="16459"/>
                  </a:lnTo>
                  <a:lnTo>
                    <a:pt x="3365" y="30099"/>
                  </a:lnTo>
                  <a:lnTo>
                    <a:pt x="0" y="46799"/>
                  </a:lnTo>
                  <a:lnTo>
                    <a:pt x="0" y="218440"/>
                  </a:lnTo>
                  <a:lnTo>
                    <a:pt x="3365" y="235153"/>
                  </a:lnTo>
                  <a:lnTo>
                    <a:pt x="12560" y="248793"/>
                  </a:lnTo>
                  <a:lnTo>
                    <a:pt x="26200" y="257987"/>
                  </a:lnTo>
                  <a:lnTo>
                    <a:pt x="42913" y="261353"/>
                  </a:lnTo>
                  <a:lnTo>
                    <a:pt x="1209421" y="261353"/>
                  </a:lnTo>
                  <a:lnTo>
                    <a:pt x="1226121" y="257987"/>
                  </a:lnTo>
                  <a:lnTo>
                    <a:pt x="1239761" y="248793"/>
                  </a:lnTo>
                  <a:lnTo>
                    <a:pt x="1248943" y="235153"/>
                  </a:lnTo>
                  <a:lnTo>
                    <a:pt x="1252321" y="218440"/>
                  </a:lnTo>
                  <a:lnTo>
                    <a:pt x="1252321" y="46799"/>
                  </a:lnTo>
                  <a:close/>
                </a:path>
                <a:path w="3559175" h="261620">
                  <a:moveTo>
                    <a:pt x="2257882" y="42913"/>
                  </a:moveTo>
                  <a:lnTo>
                    <a:pt x="2254504" y="26212"/>
                  </a:lnTo>
                  <a:lnTo>
                    <a:pt x="2245322" y="12573"/>
                  </a:lnTo>
                  <a:lnTo>
                    <a:pt x="2231682" y="3378"/>
                  </a:lnTo>
                  <a:lnTo>
                    <a:pt x="2214969" y="0"/>
                  </a:lnTo>
                  <a:lnTo>
                    <a:pt x="1343812" y="0"/>
                  </a:lnTo>
                  <a:lnTo>
                    <a:pt x="1327086" y="3378"/>
                  </a:lnTo>
                  <a:lnTo>
                    <a:pt x="1313459" y="12573"/>
                  </a:lnTo>
                  <a:lnTo>
                    <a:pt x="1304264" y="26212"/>
                  </a:lnTo>
                  <a:lnTo>
                    <a:pt x="1300899" y="42913"/>
                  </a:lnTo>
                  <a:lnTo>
                    <a:pt x="1300899" y="214553"/>
                  </a:lnTo>
                  <a:lnTo>
                    <a:pt x="1304264" y="231267"/>
                  </a:lnTo>
                  <a:lnTo>
                    <a:pt x="1313459" y="244906"/>
                  </a:lnTo>
                  <a:lnTo>
                    <a:pt x="1327086" y="254101"/>
                  </a:lnTo>
                  <a:lnTo>
                    <a:pt x="1343812" y="257467"/>
                  </a:lnTo>
                  <a:lnTo>
                    <a:pt x="2214969" y="257467"/>
                  </a:lnTo>
                  <a:lnTo>
                    <a:pt x="2231682" y="254101"/>
                  </a:lnTo>
                  <a:lnTo>
                    <a:pt x="2245322" y="244906"/>
                  </a:lnTo>
                  <a:lnTo>
                    <a:pt x="2254504" y="231267"/>
                  </a:lnTo>
                  <a:lnTo>
                    <a:pt x="2257882" y="214553"/>
                  </a:lnTo>
                  <a:lnTo>
                    <a:pt x="2257882" y="42913"/>
                  </a:lnTo>
                  <a:close/>
                </a:path>
                <a:path w="3559175" h="261620">
                  <a:moveTo>
                    <a:pt x="3558781" y="42913"/>
                  </a:moveTo>
                  <a:lnTo>
                    <a:pt x="3555403" y="26212"/>
                  </a:lnTo>
                  <a:lnTo>
                    <a:pt x="3546221" y="12573"/>
                  </a:lnTo>
                  <a:lnTo>
                    <a:pt x="3532581" y="3378"/>
                  </a:lnTo>
                  <a:lnTo>
                    <a:pt x="3515880" y="0"/>
                  </a:lnTo>
                  <a:lnTo>
                    <a:pt x="2350338" y="0"/>
                  </a:lnTo>
                  <a:lnTo>
                    <a:pt x="2333612" y="3378"/>
                  </a:lnTo>
                  <a:lnTo>
                    <a:pt x="2319985" y="12573"/>
                  </a:lnTo>
                  <a:lnTo>
                    <a:pt x="2310790" y="26212"/>
                  </a:lnTo>
                  <a:lnTo>
                    <a:pt x="2307425" y="42913"/>
                  </a:lnTo>
                  <a:lnTo>
                    <a:pt x="2307425" y="214553"/>
                  </a:lnTo>
                  <a:lnTo>
                    <a:pt x="2310790" y="231267"/>
                  </a:lnTo>
                  <a:lnTo>
                    <a:pt x="2319985" y="244906"/>
                  </a:lnTo>
                  <a:lnTo>
                    <a:pt x="2333612" y="254101"/>
                  </a:lnTo>
                  <a:lnTo>
                    <a:pt x="2350338" y="257467"/>
                  </a:lnTo>
                  <a:lnTo>
                    <a:pt x="3515880" y="257467"/>
                  </a:lnTo>
                  <a:lnTo>
                    <a:pt x="3532581" y="254101"/>
                  </a:lnTo>
                  <a:lnTo>
                    <a:pt x="3546221" y="244906"/>
                  </a:lnTo>
                  <a:lnTo>
                    <a:pt x="3555403" y="231267"/>
                  </a:lnTo>
                  <a:lnTo>
                    <a:pt x="3558781" y="214553"/>
                  </a:lnTo>
                  <a:lnTo>
                    <a:pt x="3558781" y="42913"/>
                  </a:lnTo>
                  <a:close/>
                </a:path>
              </a:pathLst>
            </a:custGeom>
            <a:solidFill>
              <a:srgbClr val="D4D3D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79" name="object 79"/>
          <p:cNvGraphicFramePr>
            <a:graphicFrameLocks noGrp="1"/>
          </p:cNvGraphicFramePr>
          <p:nvPr/>
        </p:nvGraphicFramePr>
        <p:xfrm>
          <a:off x="903151" y="4278203"/>
          <a:ext cx="3729168" cy="17413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096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2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91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7329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900" b="1" spc="7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$0.30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07651" marB="0"/>
                </a:tc>
                <a:tc>
                  <a:txBody>
                    <a:bodyPr/>
                    <a:lstStyle/>
                    <a:p>
                      <a:pPr marL="115570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900" b="1" spc="4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9,160,075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02721" marB="0"/>
                </a:tc>
                <a:tc>
                  <a:txBody>
                    <a:bodyPr/>
                    <a:lstStyle/>
                    <a:p>
                      <a:pPr marR="35560" algn="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900" b="1" spc="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$32,976,268.76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02721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259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900" b="1" spc="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$0.35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05186" marB="0"/>
                </a:tc>
                <a:tc>
                  <a:txBody>
                    <a:bodyPr/>
                    <a:lstStyle/>
                    <a:p>
                      <a:pPr marL="115570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900" b="1" spc="4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9,160,075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06008" marB="0"/>
                </a:tc>
                <a:tc>
                  <a:txBody>
                    <a:bodyPr/>
                    <a:lstStyle/>
                    <a:p>
                      <a:pPr marR="44450" algn="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9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$38,472,313.55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06008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719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900" b="1" spc="7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$0.40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15869" marB="0"/>
                </a:tc>
                <a:tc>
                  <a:txBody>
                    <a:bodyPr/>
                    <a:lstStyle/>
                    <a:p>
                      <a:pPr marL="115570"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900" b="1" spc="4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9,160,075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10938" marB="0"/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900" b="1" spc="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$43,968,358.34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10938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903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900" b="1" spc="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$0.45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06008" marB="0"/>
                </a:tc>
                <a:tc>
                  <a:txBody>
                    <a:bodyPr/>
                    <a:lstStyle/>
                    <a:p>
                      <a:pPr marL="115570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900" b="1" spc="4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9,160,075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07651" marB="0"/>
                </a:tc>
                <a:tc>
                  <a:txBody>
                    <a:bodyPr/>
                    <a:lstStyle/>
                    <a:p>
                      <a:pPr marR="26034" algn="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900" b="1" spc="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$49,464,403.14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07651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0638">
                <a:tc>
                  <a:txBody>
                    <a:bodyPr/>
                    <a:lstStyle/>
                    <a:p>
                      <a:pPr marL="33655">
                        <a:lnSpc>
                          <a:spcPts val="725"/>
                        </a:lnSpc>
                        <a:spcBef>
                          <a:spcPts val="705"/>
                        </a:spcBef>
                      </a:pPr>
                      <a:r>
                        <a:rPr sz="900" b="1" spc="7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$0.50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15869" marB="0"/>
                </a:tc>
                <a:tc>
                  <a:txBody>
                    <a:bodyPr/>
                    <a:lstStyle/>
                    <a:p>
                      <a:pPr marL="115570" algn="ctr">
                        <a:lnSpc>
                          <a:spcPts val="750"/>
                        </a:lnSpc>
                        <a:spcBef>
                          <a:spcPts val="675"/>
                        </a:spcBef>
                      </a:pPr>
                      <a:r>
                        <a:rPr sz="900" b="1" spc="4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9,160,075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10938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750"/>
                        </a:lnSpc>
                        <a:spcBef>
                          <a:spcPts val="675"/>
                        </a:spcBef>
                      </a:pPr>
                      <a:r>
                        <a:rPr sz="900" b="1" spc="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$54,960,447.93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10938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80" name="object 80"/>
          <p:cNvGrpSpPr/>
          <p:nvPr/>
        </p:nvGrpSpPr>
        <p:grpSpPr>
          <a:xfrm>
            <a:off x="5632720" y="2114695"/>
            <a:ext cx="3574676" cy="3394710"/>
            <a:chOff x="4352556" y="3660305"/>
            <a:chExt cx="2762250" cy="2623185"/>
          </a:xfrm>
        </p:grpSpPr>
        <p:pic>
          <p:nvPicPr>
            <p:cNvPr id="81" name="object 81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4490516" y="3821569"/>
              <a:ext cx="2624150" cy="2461907"/>
            </a:xfrm>
            <a:prstGeom prst="rect">
              <a:avLst/>
            </a:prstGeom>
          </p:spPr>
        </p:pic>
        <p:sp>
          <p:nvSpPr>
            <p:cNvPr id="82" name="object 82"/>
            <p:cNvSpPr/>
            <p:nvPr/>
          </p:nvSpPr>
          <p:spPr>
            <a:xfrm>
              <a:off x="4507039" y="3838092"/>
              <a:ext cx="2559050" cy="2397125"/>
            </a:xfrm>
            <a:custGeom>
              <a:avLst/>
              <a:gdLst/>
              <a:ahLst/>
              <a:cxnLst/>
              <a:rect l="l" t="t" r="r" b="b"/>
              <a:pathLst>
                <a:path w="2559050" h="2397125">
                  <a:moveTo>
                    <a:pt x="2559050" y="0"/>
                  </a:moveTo>
                  <a:lnTo>
                    <a:pt x="0" y="0"/>
                  </a:lnTo>
                  <a:lnTo>
                    <a:pt x="0" y="2396807"/>
                  </a:lnTo>
                  <a:lnTo>
                    <a:pt x="2559050" y="2396807"/>
                  </a:lnTo>
                  <a:lnTo>
                    <a:pt x="2559050" y="0"/>
                  </a:lnTo>
                  <a:close/>
                </a:path>
              </a:pathLst>
            </a:custGeom>
            <a:solidFill>
              <a:srgbClr val="7B4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3" name="object 83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4352556" y="4083888"/>
              <a:ext cx="154482" cy="2046097"/>
            </a:xfrm>
            <a:prstGeom prst="rect">
              <a:avLst/>
            </a:prstGeom>
          </p:spPr>
        </p:pic>
        <p:pic>
          <p:nvPicPr>
            <p:cNvPr id="84" name="object 84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4797539" y="3660305"/>
              <a:ext cx="2186939" cy="177787"/>
            </a:xfrm>
            <a:prstGeom prst="rect">
              <a:avLst/>
            </a:prstGeom>
          </p:spPr>
        </p:pic>
        <p:pic>
          <p:nvPicPr>
            <p:cNvPr id="85" name="object 85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4507039" y="3838092"/>
              <a:ext cx="2477439" cy="2291892"/>
            </a:xfrm>
            <a:prstGeom prst="rect">
              <a:avLst/>
            </a:prstGeom>
          </p:spPr>
        </p:pic>
        <p:sp>
          <p:nvSpPr>
            <p:cNvPr id="86" name="object 86"/>
            <p:cNvSpPr/>
            <p:nvPr/>
          </p:nvSpPr>
          <p:spPr>
            <a:xfrm>
              <a:off x="4372953" y="3680701"/>
              <a:ext cx="2559685" cy="2397125"/>
            </a:xfrm>
            <a:custGeom>
              <a:avLst/>
              <a:gdLst/>
              <a:ahLst/>
              <a:cxnLst/>
              <a:rect l="l" t="t" r="r" b="b"/>
              <a:pathLst>
                <a:path w="2559684" h="2397125">
                  <a:moveTo>
                    <a:pt x="2559062" y="0"/>
                  </a:moveTo>
                  <a:lnTo>
                    <a:pt x="0" y="0"/>
                  </a:lnTo>
                  <a:lnTo>
                    <a:pt x="0" y="2396807"/>
                  </a:lnTo>
                  <a:lnTo>
                    <a:pt x="2559062" y="2396807"/>
                  </a:lnTo>
                  <a:lnTo>
                    <a:pt x="255906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87"/>
            <p:cNvSpPr/>
            <p:nvPr/>
          </p:nvSpPr>
          <p:spPr>
            <a:xfrm>
              <a:off x="4368914" y="3677208"/>
              <a:ext cx="2567305" cy="2404110"/>
            </a:xfrm>
            <a:custGeom>
              <a:avLst/>
              <a:gdLst/>
              <a:ahLst/>
              <a:cxnLst/>
              <a:rect l="l" t="t" r="r" b="b"/>
              <a:pathLst>
                <a:path w="2567304" h="2404110">
                  <a:moveTo>
                    <a:pt x="2567152" y="0"/>
                  </a:moveTo>
                  <a:lnTo>
                    <a:pt x="2559062" y="0"/>
                  </a:lnTo>
                  <a:lnTo>
                    <a:pt x="2559062" y="7620"/>
                  </a:lnTo>
                  <a:lnTo>
                    <a:pt x="2559062" y="2396490"/>
                  </a:lnTo>
                  <a:lnTo>
                    <a:pt x="8089" y="2396490"/>
                  </a:lnTo>
                  <a:lnTo>
                    <a:pt x="8089" y="2396261"/>
                  </a:lnTo>
                  <a:lnTo>
                    <a:pt x="8089" y="7620"/>
                  </a:lnTo>
                  <a:lnTo>
                    <a:pt x="2559062" y="7620"/>
                  </a:lnTo>
                  <a:lnTo>
                    <a:pt x="2559062" y="0"/>
                  </a:lnTo>
                  <a:lnTo>
                    <a:pt x="0" y="0"/>
                  </a:lnTo>
                  <a:lnTo>
                    <a:pt x="0" y="7620"/>
                  </a:lnTo>
                  <a:lnTo>
                    <a:pt x="0" y="2396490"/>
                  </a:lnTo>
                  <a:lnTo>
                    <a:pt x="0" y="2400300"/>
                  </a:lnTo>
                  <a:lnTo>
                    <a:pt x="0" y="2404110"/>
                  </a:lnTo>
                  <a:lnTo>
                    <a:pt x="2567152" y="2404110"/>
                  </a:lnTo>
                  <a:lnTo>
                    <a:pt x="2567152" y="2400300"/>
                  </a:lnTo>
                  <a:lnTo>
                    <a:pt x="2567152" y="2396490"/>
                  </a:lnTo>
                  <a:lnTo>
                    <a:pt x="2567152" y="7620"/>
                  </a:lnTo>
                  <a:lnTo>
                    <a:pt x="2567152" y="0"/>
                  </a:lnTo>
                  <a:close/>
                </a:path>
              </a:pathLst>
            </a:custGeom>
            <a:solidFill>
              <a:srgbClr val="7B4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8" name="object 88"/>
          <p:cNvSpPr txBox="1"/>
          <p:nvPr/>
        </p:nvSpPr>
        <p:spPr>
          <a:xfrm>
            <a:off x="6207742" y="2382388"/>
            <a:ext cx="1327150" cy="195046"/>
          </a:xfrm>
          <a:prstGeom prst="rect">
            <a:avLst/>
          </a:prstGeom>
        </p:spPr>
        <p:txBody>
          <a:bodyPr vert="horz" wrap="square" lIns="0" tIns="15614" rIns="0" bIns="0" rtlCol="0">
            <a:spAutoFit/>
          </a:bodyPr>
          <a:lstStyle/>
          <a:p>
            <a:pPr marL="16435">
              <a:spcBef>
                <a:spcPts val="123"/>
              </a:spcBef>
            </a:pPr>
            <a:r>
              <a:rPr sz="1165" b="1" spc="-32" dirty="0">
                <a:solidFill>
                  <a:srgbClr val="231F20"/>
                </a:solidFill>
                <a:latin typeface="Arial"/>
                <a:cs typeface="Arial"/>
              </a:rPr>
              <a:t>KEY</a:t>
            </a:r>
            <a:r>
              <a:rPr sz="1165" b="1" spc="-9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65" b="1" spc="-13" dirty="0">
                <a:solidFill>
                  <a:srgbClr val="231F20"/>
                </a:solidFill>
                <a:latin typeface="Arial"/>
                <a:cs typeface="Arial"/>
              </a:rPr>
              <a:t>TAKEAWAYS</a:t>
            </a:r>
            <a:endParaRPr sz="1165">
              <a:latin typeface="Arial"/>
              <a:cs typeface="Arial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6207742" y="2620025"/>
            <a:ext cx="2461185" cy="2258175"/>
          </a:xfrm>
          <a:prstGeom prst="rect">
            <a:avLst/>
          </a:prstGeom>
        </p:spPr>
        <p:txBody>
          <a:bodyPr vert="horz" wrap="square" lIns="0" tIns="15614" rIns="0" bIns="0" rtlCol="0">
            <a:spAutoFit/>
          </a:bodyPr>
          <a:lstStyle/>
          <a:p>
            <a:pPr marL="204617" marR="6574" indent="-189003">
              <a:lnSpc>
                <a:spcPct val="102000"/>
              </a:lnSpc>
              <a:spcBef>
                <a:spcPts val="123"/>
              </a:spcBef>
              <a:buSzPct val="153333"/>
              <a:buFont typeface="Arial"/>
              <a:buChar char="•"/>
              <a:tabLst>
                <a:tab pos="204617" algn="l"/>
                <a:tab pos="231734" algn="l"/>
              </a:tabLst>
            </a:pPr>
            <a:r>
              <a:rPr sz="971" dirty="0">
                <a:solidFill>
                  <a:srgbClr val="231F20"/>
                </a:solidFill>
                <a:latin typeface="Arial"/>
                <a:cs typeface="Arial"/>
              </a:rPr>
              <a:t>	</a:t>
            </a:r>
            <a:r>
              <a:rPr sz="971" b="1" spc="26" dirty="0">
                <a:solidFill>
                  <a:srgbClr val="231F20"/>
                </a:solidFill>
                <a:latin typeface="Arial"/>
                <a:cs typeface="Arial"/>
              </a:rPr>
              <a:t>Customizable:</a:t>
            </a:r>
            <a:r>
              <a:rPr sz="971" b="1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26" dirty="0">
                <a:solidFill>
                  <a:srgbClr val="231F20"/>
                </a:solidFill>
                <a:latin typeface="Arial"/>
                <a:cs typeface="Arial"/>
              </a:rPr>
              <a:t>States</a:t>
            </a:r>
            <a:r>
              <a:rPr sz="971" spc="39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26" dirty="0">
                <a:solidFill>
                  <a:srgbClr val="231F20"/>
                </a:solidFill>
                <a:latin typeface="Arial"/>
                <a:cs typeface="Arial"/>
              </a:rPr>
              <a:t>using</a:t>
            </a:r>
            <a:r>
              <a:rPr sz="971" spc="5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78" dirty="0">
                <a:solidFill>
                  <a:srgbClr val="231F20"/>
                </a:solidFill>
                <a:latin typeface="Arial"/>
                <a:cs typeface="Arial"/>
              </a:rPr>
              <a:t>988</a:t>
            </a:r>
            <a:r>
              <a:rPr sz="971" spc="39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-26" dirty="0">
                <a:solidFill>
                  <a:srgbClr val="231F20"/>
                </a:solidFill>
                <a:latin typeface="Arial"/>
                <a:cs typeface="Arial"/>
              </a:rPr>
              <a:t>fees</a:t>
            </a:r>
            <a:r>
              <a:rPr sz="971" spc="26" dirty="0">
                <a:solidFill>
                  <a:srgbClr val="231F20"/>
                </a:solidFill>
                <a:latin typeface="Arial"/>
                <a:cs typeface="Arial"/>
              </a:rPr>
              <a:t> can</a:t>
            </a:r>
            <a:r>
              <a:rPr sz="971" spc="7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26" dirty="0">
                <a:solidFill>
                  <a:srgbClr val="231F20"/>
                </a:solidFill>
                <a:latin typeface="Arial"/>
                <a:cs typeface="Arial"/>
              </a:rPr>
              <a:t>largely</a:t>
            </a:r>
            <a:r>
              <a:rPr sz="971" spc="71" dirty="0">
                <a:solidFill>
                  <a:srgbClr val="231F20"/>
                </a:solidFill>
                <a:latin typeface="Arial"/>
                <a:cs typeface="Arial"/>
              </a:rPr>
              <a:t> fund</a:t>
            </a:r>
            <a:r>
              <a:rPr sz="971" spc="52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26" dirty="0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sz="971" spc="71" dirty="0">
                <a:solidFill>
                  <a:srgbClr val="231F20"/>
                </a:solidFill>
                <a:latin typeface="Arial"/>
                <a:cs typeface="Arial"/>
              </a:rPr>
              <a:t> program</a:t>
            </a:r>
            <a:r>
              <a:rPr sz="971" spc="52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39" dirty="0">
                <a:solidFill>
                  <a:srgbClr val="231F20"/>
                </a:solidFill>
                <a:latin typeface="Arial"/>
                <a:cs typeface="Arial"/>
              </a:rPr>
              <a:t>by aligning</a:t>
            </a:r>
            <a:r>
              <a:rPr sz="971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39" dirty="0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sz="971" spc="7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39" dirty="0">
                <a:solidFill>
                  <a:srgbClr val="231F20"/>
                </a:solidFill>
                <a:latin typeface="Arial"/>
                <a:cs typeface="Arial"/>
              </a:rPr>
              <a:t>charge</a:t>
            </a:r>
            <a:r>
              <a:rPr sz="971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78" dirty="0">
                <a:solidFill>
                  <a:srgbClr val="231F20"/>
                </a:solidFill>
                <a:latin typeface="Arial"/>
                <a:cs typeface="Arial"/>
              </a:rPr>
              <a:t>to</a:t>
            </a:r>
            <a:r>
              <a:rPr sz="971" spc="5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65" dirty="0">
                <a:solidFill>
                  <a:srgbClr val="231F20"/>
                </a:solidFill>
                <a:latin typeface="Arial"/>
                <a:cs typeface="Arial"/>
              </a:rPr>
              <a:t>match</a:t>
            </a:r>
            <a:r>
              <a:rPr sz="971" spc="7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-13" dirty="0">
                <a:solidFill>
                  <a:srgbClr val="231F20"/>
                </a:solidFill>
                <a:latin typeface="Arial"/>
                <a:cs typeface="Arial"/>
              </a:rPr>
              <a:t>their </a:t>
            </a:r>
            <a:r>
              <a:rPr sz="971" spc="26" dirty="0">
                <a:solidFill>
                  <a:srgbClr val="231F20"/>
                </a:solidFill>
                <a:latin typeface="Arial"/>
                <a:cs typeface="Arial"/>
              </a:rPr>
              <a:t>costs,</a:t>
            </a:r>
            <a:r>
              <a:rPr sz="971" spc="52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71" dirty="0">
                <a:solidFill>
                  <a:srgbClr val="231F20"/>
                </a:solidFill>
                <a:latin typeface="Arial"/>
                <a:cs typeface="Arial"/>
              </a:rPr>
              <a:t>with</a:t>
            </a:r>
            <a:r>
              <a:rPr sz="971" spc="7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65" dirty="0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sz="971" spc="7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26" dirty="0">
                <a:solidFill>
                  <a:srgbClr val="231F20"/>
                </a:solidFill>
                <a:latin typeface="Arial"/>
                <a:cs typeface="Arial"/>
              </a:rPr>
              <a:t>ability</a:t>
            </a:r>
            <a:r>
              <a:rPr sz="971" spc="7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78" dirty="0">
                <a:solidFill>
                  <a:srgbClr val="231F20"/>
                </a:solidFill>
                <a:latin typeface="Arial"/>
                <a:cs typeface="Arial"/>
              </a:rPr>
              <a:t>to</a:t>
            </a:r>
            <a:r>
              <a:rPr sz="971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26" dirty="0">
                <a:solidFill>
                  <a:srgbClr val="231F20"/>
                </a:solidFill>
                <a:latin typeface="Arial"/>
                <a:cs typeface="Arial"/>
              </a:rPr>
              <a:t>change</a:t>
            </a:r>
            <a:r>
              <a:rPr sz="971" spc="7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65" dirty="0">
                <a:solidFill>
                  <a:srgbClr val="231F20"/>
                </a:solidFill>
                <a:latin typeface="Arial"/>
                <a:cs typeface="Arial"/>
              </a:rPr>
              <a:t>it</a:t>
            </a:r>
            <a:r>
              <a:rPr sz="971" spc="7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45" dirty="0">
                <a:solidFill>
                  <a:srgbClr val="231F20"/>
                </a:solidFill>
                <a:latin typeface="Arial"/>
                <a:cs typeface="Arial"/>
              </a:rPr>
              <a:t>to </a:t>
            </a:r>
            <a:r>
              <a:rPr sz="971" dirty="0">
                <a:solidFill>
                  <a:srgbClr val="231F20"/>
                </a:solidFill>
                <a:latin typeface="Arial"/>
                <a:cs typeface="Arial"/>
              </a:rPr>
              <a:t>meet</a:t>
            </a:r>
            <a:r>
              <a:rPr sz="971" spc="239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dirty="0">
                <a:solidFill>
                  <a:srgbClr val="231F20"/>
                </a:solidFill>
                <a:latin typeface="Arial"/>
                <a:cs typeface="Arial"/>
              </a:rPr>
              <a:t>needs</a:t>
            </a:r>
            <a:r>
              <a:rPr sz="971" spc="239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dirty="0">
                <a:solidFill>
                  <a:srgbClr val="231F20"/>
                </a:solidFill>
                <a:latin typeface="Arial"/>
                <a:cs typeface="Arial"/>
              </a:rPr>
              <a:t>over</a:t>
            </a:r>
            <a:r>
              <a:rPr sz="971" spc="19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39" dirty="0">
                <a:solidFill>
                  <a:srgbClr val="231F20"/>
                </a:solidFill>
                <a:latin typeface="Arial"/>
                <a:cs typeface="Arial"/>
              </a:rPr>
              <a:t>time</a:t>
            </a:r>
            <a:endParaRPr sz="971">
              <a:latin typeface="Arial"/>
              <a:cs typeface="Arial"/>
            </a:endParaRPr>
          </a:p>
          <a:p>
            <a:pPr marL="204617" marR="59988" indent="-189003">
              <a:lnSpc>
                <a:spcPct val="102000"/>
              </a:lnSpc>
              <a:spcBef>
                <a:spcPts val="497"/>
              </a:spcBef>
              <a:buSzPct val="153333"/>
              <a:buFont typeface="Arial"/>
              <a:buChar char="•"/>
              <a:tabLst>
                <a:tab pos="204617" algn="l"/>
              </a:tabLst>
            </a:pPr>
            <a:r>
              <a:rPr sz="971" b="1" spc="26" dirty="0">
                <a:solidFill>
                  <a:srgbClr val="231F20"/>
                </a:solidFill>
                <a:latin typeface="Arial"/>
                <a:cs typeface="Arial"/>
              </a:rPr>
              <a:t>Affordable:</a:t>
            </a:r>
            <a:r>
              <a:rPr sz="971" b="1" spc="-32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26" dirty="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sz="971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84" dirty="0">
                <a:solidFill>
                  <a:srgbClr val="231F20"/>
                </a:solidFill>
                <a:latin typeface="Arial"/>
                <a:cs typeface="Arial"/>
              </a:rPr>
              <a:t>$0.05</a:t>
            </a:r>
            <a:r>
              <a:rPr sz="971" spc="10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26" dirty="0">
                <a:solidFill>
                  <a:srgbClr val="231F20"/>
                </a:solidFill>
                <a:latin typeface="Arial"/>
                <a:cs typeface="Arial"/>
              </a:rPr>
              <a:t>increase</a:t>
            </a:r>
            <a:r>
              <a:rPr sz="971" spc="8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26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971" spc="9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-32" dirty="0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sz="971" spc="71" dirty="0">
                <a:solidFill>
                  <a:srgbClr val="231F20"/>
                </a:solidFill>
                <a:latin typeface="Arial"/>
                <a:cs typeface="Arial"/>
              </a:rPr>
              <a:t> monthly</a:t>
            </a:r>
            <a:r>
              <a:rPr sz="971" spc="9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13" dirty="0">
                <a:solidFill>
                  <a:srgbClr val="231F20"/>
                </a:solidFill>
                <a:latin typeface="Arial"/>
                <a:cs typeface="Arial"/>
              </a:rPr>
              <a:t>fee</a:t>
            </a:r>
            <a:r>
              <a:rPr sz="971" spc="9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13" dirty="0">
                <a:solidFill>
                  <a:srgbClr val="231F20"/>
                </a:solidFill>
                <a:latin typeface="Arial"/>
                <a:cs typeface="Arial"/>
              </a:rPr>
              <a:t>creates</a:t>
            </a:r>
            <a:r>
              <a:rPr sz="971" spc="7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13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971" spc="9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-13" dirty="0">
                <a:solidFill>
                  <a:srgbClr val="231F20"/>
                </a:solidFill>
                <a:latin typeface="Arial"/>
                <a:cs typeface="Arial"/>
              </a:rPr>
              <a:t>estimated </a:t>
            </a:r>
            <a:r>
              <a:rPr sz="971" spc="39" dirty="0">
                <a:solidFill>
                  <a:srgbClr val="231F20"/>
                </a:solidFill>
                <a:latin typeface="Arial"/>
                <a:cs typeface="Arial"/>
              </a:rPr>
              <a:t>difference</a:t>
            </a:r>
            <a:r>
              <a:rPr sz="971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71" dirty="0">
                <a:solidFill>
                  <a:srgbClr val="231F20"/>
                </a:solidFill>
                <a:latin typeface="Arial"/>
                <a:cs typeface="Arial"/>
              </a:rPr>
              <a:t>of</a:t>
            </a:r>
            <a:r>
              <a:rPr sz="971" spc="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71" dirty="0">
                <a:solidFill>
                  <a:srgbClr val="231F20"/>
                </a:solidFill>
                <a:latin typeface="Arial"/>
                <a:cs typeface="Arial"/>
              </a:rPr>
              <a:t>$5,496,045 </a:t>
            </a:r>
            <a:r>
              <a:rPr sz="971" spc="39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971" spc="7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-13" dirty="0">
                <a:solidFill>
                  <a:srgbClr val="231F20"/>
                </a:solidFill>
                <a:latin typeface="Arial"/>
                <a:cs typeface="Arial"/>
              </a:rPr>
              <a:t>revenue</a:t>
            </a:r>
            <a:endParaRPr sz="971">
              <a:latin typeface="Arial"/>
              <a:cs typeface="Arial"/>
            </a:endParaRPr>
          </a:p>
          <a:p>
            <a:pPr marL="204617" marR="98610">
              <a:lnSpc>
                <a:spcPts val="1204"/>
              </a:lnSpc>
              <a:spcBef>
                <a:spcPts val="19"/>
              </a:spcBef>
            </a:pPr>
            <a:r>
              <a:rPr sz="971" dirty="0">
                <a:solidFill>
                  <a:srgbClr val="231F20"/>
                </a:solidFill>
                <a:latin typeface="Wingdings"/>
                <a:cs typeface="Wingdings"/>
              </a:rPr>
              <a:t></a:t>
            </a:r>
            <a:r>
              <a:rPr sz="971" spc="116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971" spc="13" dirty="0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sz="971" spc="9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13" dirty="0">
                <a:solidFill>
                  <a:srgbClr val="231F20"/>
                </a:solidFill>
                <a:latin typeface="Arial"/>
                <a:cs typeface="Arial"/>
              </a:rPr>
              <a:t>fee</a:t>
            </a:r>
            <a:r>
              <a:rPr sz="971" spc="10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13" dirty="0">
                <a:solidFill>
                  <a:srgbClr val="231F20"/>
                </a:solidFill>
                <a:latin typeface="Arial"/>
                <a:cs typeface="Arial"/>
              </a:rPr>
              <a:t>can</a:t>
            </a:r>
            <a:r>
              <a:rPr sz="971" spc="10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13" dirty="0">
                <a:solidFill>
                  <a:srgbClr val="231F20"/>
                </a:solidFill>
                <a:latin typeface="Arial"/>
                <a:cs typeface="Arial"/>
              </a:rPr>
              <a:t>remain</a:t>
            </a:r>
            <a:r>
              <a:rPr sz="971" spc="129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-13" dirty="0">
                <a:solidFill>
                  <a:srgbClr val="231F20"/>
                </a:solidFill>
                <a:latin typeface="Arial"/>
                <a:cs typeface="Arial"/>
              </a:rPr>
              <a:t>affordable</a:t>
            </a:r>
            <a:r>
              <a:rPr sz="971" spc="64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39" dirty="0">
                <a:solidFill>
                  <a:srgbClr val="231F20"/>
                </a:solidFill>
                <a:latin typeface="Arial"/>
                <a:cs typeface="Arial"/>
              </a:rPr>
              <a:t>while</a:t>
            </a:r>
            <a:r>
              <a:rPr sz="971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71" dirty="0">
                <a:solidFill>
                  <a:srgbClr val="231F20"/>
                </a:solidFill>
                <a:latin typeface="Arial"/>
                <a:cs typeface="Arial"/>
              </a:rPr>
              <a:t>providing</a:t>
            </a:r>
            <a:r>
              <a:rPr sz="971" spc="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39" dirty="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sz="971" spc="5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39" dirty="0">
                <a:solidFill>
                  <a:srgbClr val="231F20"/>
                </a:solidFill>
                <a:latin typeface="Arial"/>
                <a:cs typeface="Arial"/>
              </a:rPr>
              <a:t>significant</a:t>
            </a:r>
            <a:r>
              <a:rPr sz="971" spc="7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58" dirty="0">
                <a:solidFill>
                  <a:srgbClr val="231F20"/>
                </a:solidFill>
                <a:latin typeface="Arial"/>
                <a:cs typeface="Arial"/>
              </a:rPr>
              <a:t>impact</a:t>
            </a:r>
            <a:endParaRPr sz="971">
              <a:latin typeface="Arial"/>
              <a:cs typeface="Arial"/>
            </a:endParaRPr>
          </a:p>
          <a:p>
            <a:pPr marL="204617" marR="226804" indent="-189003">
              <a:lnSpc>
                <a:spcPct val="102099"/>
              </a:lnSpc>
              <a:spcBef>
                <a:spcPts val="440"/>
              </a:spcBef>
              <a:buSzPct val="153333"/>
              <a:buFont typeface="Arial"/>
              <a:buChar char="•"/>
              <a:tabLst>
                <a:tab pos="204617" algn="l"/>
              </a:tabLst>
            </a:pPr>
            <a:r>
              <a:rPr sz="971" b="1" spc="13" dirty="0">
                <a:solidFill>
                  <a:srgbClr val="231F20"/>
                </a:solidFill>
                <a:latin typeface="Arial"/>
                <a:cs typeface="Arial"/>
              </a:rPr>
              <a:t>Sustainable:</a:t>
            </a:r>
            <a:r>
              <a:rPr sz="971" b="1" spc="-32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13" dirty="0">
                <a:solidFill>
                  <a:srgbClr val="231F20"/>
                </a:solidFill>
                <a:latin typeface="Arial"/>
                <a:cs typeface="Arial"/>
              </a:rPr>
              <a:t>Revenue</a:t>
            </a:r>
            <a:r>
              <a:rPr sz="971" spc="9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71" dirty="0">
                <a:solidFill>
                  <a:srgbClr val="231F20"/>
                </a:solidFill>
                <a:latin typeface="Arial"/>
                <a:cs typeface="Arial"/>
              </a:rPr>
              <a:t>from </a:t>
            </a:r>
            <a:r>
              <a:rPr sz="971" spc="-32" dirty="0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sz="971" spc="26" dirty="0">
                <a:solidFill>
                  <a:srgbClr val="231F20"/>
                </a:solidFill>
                <a:latin typeface="Arial"/>
                <a:cs typeface="Arial"/>
              </a:rPr>
              <a:t> surcharge</a:t>
            </a:r>
            <a:r>
              <a:rPr sz="971" spc="39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26" dirty="0">
                <a:solidFill>
                  <a:srgbClr val="231F20"/>
                </a:solidFill>
                <a:latin typeface="Arial"/>
                <a:cs typeface="Arial"/>
              </a:rPr>
              <a:t>can</a:t>
            </a:r>
            <a:r>
              <a:rPr sz="971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78" dirty="0">
                <a:solidFill>
                  <a:srgbClr val="231F20"/>
                </a:solidFill>
                <a:latin typeface="Arial"/>
                <a:cs typeface="Arial"/>
              </a:rPr>
              <a:t>grow</a:t>
            </a:r>
            <a:r>
              <a:rPr sz="971" spc="39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71" dirty="0">
                <a:solidFill>
                  <a:srgbClr val="231F20"/>
                </a:solidFill>
                <a:latin typeface="Arial"/>
                <a:cs typeface="Arial"/>
              </a:rPr>
              <a:t>with</a:t>
            </a:r>
            <a:r>
              <a:rPr sz="971" spc="39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-13" dirty="0">
                <a:solidFill>
                  <a:srgbClr val="231F20"/>
                </a:solidFill>
                <a:latin typeface="Arial"/>
                <a:cs typeface="Arial"/>
              </a:rPr>
              <a:t>demand </a:t>
            </a:r>
            <a:r>
              <a:rPr sz="971" dirty="0">
                <a:solidFill>
                  <a:srgbClr val="231F20"/>
                </a:solidFill>
                <a:latin typeface="Arial"/>
                <a:cs typeface="Arial"/>
              </a:rPr>
              <a:t>and</a:t>
            </a:r>
            <a:r>
              <a:rPr sz="971" spc="9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65" dirty="0">
                <a:solidFill>
                  <a:srgbClr val="231F20"/>
                </a:solidFill>
                <a:latin typeface="Arial"/>
                <a:cs typeface="Arial"/>
              </a:rPr>
              <a:t>be</a:t>
            </a:r>
            <a:r>
              <a:rPr sz="971" spc="9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dirty="0">
                <a:solidFill>
                  <a:srgbClr val="231F20"/>
                </a:solidFill>
                <a:latin typeface="Arial"/>
                <a:cs typeface="Arial"/>
              </a:rPr>
              <a:t>saved</a:t>
            </a:r>
            <a:r>
              <a:rPr sz="971" spc="7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71" dirty="0">
                <a:solidFill>
                  <a:srgbClr val="231F20"/>
                </a:solidFill>
                <a:latin typeface="Arial"/>
                <a:cs typeface="Arial"/>
              </a:rPr>
              <a:t>for </a:t>
            </a:r>
            <a:r>
              <a:rPr sz="971" dirty="0">
                <a:solidFill>
                  <a:srgbClr val="231F20"/>
                </a:solidFill>
                <a:latin typeface="Arial"/>
                <a:cs typeface="Arial"/>
              </a:rPr>
              <a:t>later</a:t>
            </a:r>
            <a:r>
              <a:rPr sz="971" spc="9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dirty="0">
                <a:solidFill>
                  <a:srgbClr val="231F20"/>
                </a:solidFill>
                <a:latin typeface="Arial"/>
                <a:cs typeface="Arial"/>
              </a:rPr>
              <a:t>use</a:t>
            </a:r>
            <a:r>
              <a:rPr sz="971" spc="7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dirty="0">
                <a:solidFill>
                  <a:srgbClr val="231F20"/>
                </a:solidFill>
                <a:latin typeface="Arial"/>
                <a:cs typeface="Arial"/>
              </a:rPr>
              <a:t>as</a:t>
            </a:r>
            <a:r>
              <a:rPr sz="971" spc="10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45" dirty="0">
                <a:solidFill>
                  <a:srgbClr val="231F20"/>
                </a:solidFill>
                <a:latin typeface="Arial"/>
                <a:cs typeface="Arial"/>
              </a:rPr>
              <a:t>988 </a:t>
            </a:r>
            <a:r>
              <a:rPr sz="971" spc="26" dirty="0">
                <a:solidFill>
                  <a:srgbClr val="231F20"/>
                </a:solidFill>
                <a:latin typeface="Arial"/>
                <a:cs typeface="Arial"/>
              </a:rPr>
              <a:t>volume</a:t>
            </a:r>
            <a:r>
              <a:rPr sz="971" spc="18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71" spc="-13" dirty="0">
                <a:solidFill>
                  <a:srgbClr val="231F20"/>
                </a:solidFill>
                <a:latin typeface="Arial"/>
                <a:cs typeface="Arial"/>
              </a:rPr>
              <a:t>rises</a:t>
            </a:r>
            <a:endParaRPr sz="971">
              <a:latin typeface="Arial"/>
              <a:cs typeface="Arial"/>
            </a:endParaRPr>
          </a:p>
        </p:txBody>
      </p:sp>
      <p:grpSp>
        <p:nvGrpSpPr>
          <p:cNvPr id="90" name="object 90"/>
          <p:cNvGrpSpPr/>
          <p:nvPr/>
        </p:nvGrpSpPr>
        <p:grpSpPr>
          <a:xfrm>
            <a:off x="5382510" y="1846864"/>
            <a:ext cx="826695" cy="816012"/>
            <a:chOff x="4159212" y="3453345"/>
            <a:chExt cx="638810" cy="630555"/>
          </a:xfrm>
        </p:grpSpPr>
        <p:pic>
          <p:nvPicPr>
            <p:cNvPr id="91" name="object 91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4166019" y="4057662"/>
              <a:ext cx="202895" cy="26225"/>
            </a:xfrm>
            <a:prstGeom prst="rect">
              <a:avLst/>
            </a:prstGeom>
          </p:spPr>
        </p:pic>
        <p:pic>
          <p:nvPicPr>
            <p:cNvPr id="92" name="object 92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4166019" y="3453345"/>
              <a:ext cx="631520" cy="223304"/>
            </a:xfrm>
            <a:prstGeom prst="rect">
              <a:avLst/>
            </a:prstGeom>
          </p:spPr>
        </p:pic>
        <p:pic>
          <p:nvPicPr>
            <p:cNvPr id="93" name="object 93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4368914" y="3676649"/>
              <a:ext cx="428625" cy="407238"/>
            </a:xfrm>
            <a:prstGeom prst="rect">
              <a:avLst/>
            </a:prstGeom>
          </p:spPr>
        </p:pic>
        <p:sp>
          <p:nvSpPr>
            <p:cNvPr id="94" name="object 94"/>
            <p:cNvSpPr/>
            <p:nvPr/>
          </p:nvSpPr>
          <p:spPr>
            <a:xfrm>
              <a:off x="4178643" y="3474732"/>
              <a:ext cx="566420" cy="566420"/>
            </a:xfrm>
            <a:custGeom>
              <a:avLst/>
              <a:gdLst/>
              <a:ahLst/>
              <a:cxnLst/>
              <a:rect l="l" t="t" r="r" b="b"/>
              <a:pathLst>
                <a:path w="566420" h="566420">
                  <a:moveTo>
                    <a:pt x="283210" y="0"/>
                  </a:moveTo>
                  <a:lnTo>
                    <a:pt x="237271" y="3706"/>
                  </a:lnTo>
                  <a:lnTo>
                    <a:pt x="193693" y="14436"/>
                  </a:lnTo>
                  <a:lnTo>
                    <a:pt x="153058" y="31608"/>
                  </a:lnTo>
                  <a:lnTo>
                    <a:pt x="115949" y="54639"/>
                  </a:lnTo>
                  <a:lnTo>
                    <a:pt x="82950" y="82945"/>
                  </a:lnTo>
                  <a:lnTo>
                    <a:pt x="54642" y="115944"/>
                  </a:lnTo>
                  <a:lnTo>
                    <a:pt x="31611" y="153052"/>
                  </a:lnTo>
                  <a:lnTo>
                    <a:pt x="14438" y="193688"/>
                  </a:lnTo>
                  <a:lnTo>
                    <a:pt x="3706" y="237268"/>
                  </a:lnTo>
                  <a:lnTo>
                    <a:pt x="0" y="283210"/>
                  </a:lnTo>
                  <a:lnTo>
                    <a:pt x="3706" y="329148"/>
                  </a:lnTo>
                  <a:lnTo>
                    <a:pt x="14438" y="372726"/>
                  </a:lnTo>
                  <a:lnTo>
                    <a:pt x="31611" y="413361"/>
                  </a:lnTo>
                  <a:lnTo>
                    <a:pt x="54642" y="450470"/>
                  </a:lnTo>
                  <a:lnTo>
                    <a:pt x="82950" y="483469"/>
                  </a:lnTo>
                  <a:lnTo>
                    <a:pt x="115949" y="511777"/>
                  </a:lnTo>
                  <a:lnTo>
                    <a:pt x="153058" y="534808"/>
                  </a:lnTo>
                  <a:lnTo>
                    <a:pt x="193693" y="551981"/>
                  </a:lnTo>
                  <a:lnTo>
                    <a:pt x="237271" y="562713"/>
                  </a:lnTo>
                  <a:lnTo>
                    <a:pt x="283210" y="566420"/>
                  </a:lnTo>
                  <a:lnTo>
                    <a:pt x="329151" y="562713"/>
                  </a:lnTo>
                  <a:lnTo>
                    <a:pt x="372731" y="551981"/>
                  </a:lnTo>
                  <a:lnTo>
                    <a:pt x="413367" y="534808"/>
                  </a:lnTo>
                  <a:lnTo>
                    <a:pt x="450475" y="511777"/>
                  </a:lnTo>
                  <a:lnTo>
                    <a:pt x="483474" y="483469"/>
                  </a:lnTo>
                  <a:lnTo>
                    <a:pt x="511780" y="450470"/>
                  </a:lnTo>
                  <a:lnTo>
                    <a:pt x="534811" y="413361"/>
                  </a:lnTo>
                  <a:lnTo>
                    <a:pt x="551983" y="372726"/>
                  </a:lnTo>
                  <a:lnTo>
                    <a:pt x="562713" y="329148"/>
                  </a:lnTo>
                  <a:lnTo>
                    <a:pt x="566420" y="283210"/>
                  </a:lnTo>
                  <a:lnTo>
                    <a:pt x="562713" y="237268"/>
                  </a:lnTo>
                  <a:lnTo>
                    <a:pt x="551983" y="193688"/>
                  </a:lnTo>
                  <a:lnTo>
                    <a:pt x="534811" y="153052"/>
                  </a:lnTo>
                  <a:lnTo>
                    <a:pt x="511780" y="115944"/>
                  </a:lnTo>
                  <a:lnTo>
                    <a:pt x="483474" y="82945"/>
                  </a:lnTo>
                  <a:lnTo>
                    <a:pt x="450475" y="54639"/>
                  </a:lnTo>
                  <a:lnTo>
                    <a:pt x="413367" y="31608"/>
                  </a:lnTo>
                  <a:lnTo>
                    <a:pt x="372731" y="14436"/>
                  </a:lnTo>
                  <a:lnTo>
                    <a:pt x="329151" y="3706"/>
                  </a:lnTo>
                  <a:lnTo>
                    <a:pt x="283210" y="0"/>
                  </a:lnTo>
                  <a:close/>
                </a:path>
              </a:pathLst>
            </a:custGeom>
            <a:solidFill>
              <a:srgbClr val="7B4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5" name="object 95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4159212" y="3504857"/>
              <a:ext cx="209702" cy="552805"/>
            </a:xfrm>
            <a:prstGeom prst="rect">
              <a:avLst/>
            </a:prstGeom>
          </p:spPr>
        </p:pic>
        <p:pic>
          <p:nvPicPr>
            <p:cNvPr id="96" name="object 96"/>
            <p:cNvPicPr/>
            <p:nvPr/>
          </p:nvPicPr>
          <p:blipFill>
            <a:blip r:embed="rId34" cstate="print"/>
            <a:stretch>
              <a:fillRect/>
            </a:stretch>
          </p:blipFill>
          <p:spPr>
            <a:xfrm>
              <a:off x="4368914" y="3888930"/>
              <a:ext cx="344106" cy="168732"/>
            </a:xfrm>
            <a:prstGeom prst="rect">
              <a:avLst/>
            </a:prstGeom>
          </p:spPr>
        </p:pic>
        <p:pic>
          <p:nvPicPr>
            <p:cNvPr id="97" name="object 97"/>
            <p:cNvPicPr/>
            <p:nvPr/>
          </p:nvPicPr>
          <p:blipFill>
            <a:blip r:embed="rId35" cstate="print"/>
            <a:stretch>
              <a:fillRect/>
            </a:stretch>
          </p:blipFill>
          <p:spPr>
            <a:xfrm>
              <a:off x="4589106" y="3504857"/>
              <a:ext cx="123913" cy="122085"/>
            </a:xfrm>
            <a:prstGeom prst="rect">
              <a:avLst/>
            </a:prstGeom>
          </p:spPr>
        </p:pic>
        <p:pic>
          <p:nvPicPr>
            <p:cNvPr id="98" name="object 98"/>
            <p:cNvPicPr/>
            <p:nvPr/>
          </p:nvPicPr>
          <p:blipFill>
            <a:blip r:embed="rId36" cstate="print"/>
            <a:stretch>
              <a:fillRect/>
            </a:stretch>
          </p:blipFill>
          <p:spPr>
            <a:xfrm>
              <a:off x="4178643" y="3504857"/>
              <a:ext cx="534377" cy="536295"/>
            </a:xfrm>
            <a:prstGeom prst="rect">
              <a:avLst/>
            </a:prstGeom>
          </p:spPr>
        </p:pic>
        <p:sp>
          <p:nvSpPr>
            <p:cNvPr id="99" name="object 99"/>
            <p:cNvSpPr/>
            <p:nvPr/>
          </p:nvSpPr>
          <p:spPr>
            <a:xfrm>
              <a:off x="4224312" y="3521367"/>
              <a:ext cx="475615" cy="474345"/>
            </a:xfrm>
            <a:custGeom>
              <a:avLst/>
              <a:gdLst/>
              <a:ahLst/>
              <a:cxnLst/>
              <a:rect l="l" t="t" r="r" b="b"/>
              <a:pathLst>
                <a:path w="475614" h="474345">
                  <a:moveTo>
                    <a:pt x="237540" y="0"/>
                  </a:moveTo>
                  <a:lnTo>
                    <a:pt x="189678" y="4816"/>
                  </a:lnTo>
                  <a:lnTo>
                    <a:pt x="145094" y="18630"/>
                  </a:lnTo>
                  <a:lnTo>
                    <a:pt x="104745" y="40488"/>
                  </a:lnTo>
                  <a:lnTo>
                    <a:pt x="69588" y="69437"/>
                  </a:lnTo>
                  <a:lnTo>
                    <a:pt x="40578" y="104521"/>
                  </a:lnTo>
                  <a:lnTo>
                    <a:pt x="18672" y="144789"/>
                  </a:lnTo>
                  <a:lnTo>
                    <a:pt x="4827" y="189286"/>
                  </a:lnTo>
                  <a:lnTo>
                    <a:pt x="0" y="237058"/>
                  </a:lnTo>
                  <a:lnTo>
                    <a:pt x="4827" y="284830"/>
                  </a:lnTo>
                  <a:lnTo>
                    <a:pt x="18672" y="329326"/>
                  </a:lnTo>
                  <a:lnTo>
                    <a:pt x="40578" y="369594"/>
                  </a:lnTo>
                  <a:lnTo>
                    <a:pt x="69588" y="404679"/>
                  </a:lnTo>
                  <a:lnTo>
                    <a:pt x="104745" y="433627"/>
                  </a:lnTo>
                  <a:lnTo>
                    <a:pt x="145094" y="455485"/>
                  </a:lnTo>
                  <a:lnTo>
                    <a:pt x="189678" y="469299"/>
                  </a:lnTo>
                  <a:lnTo>
                    <a:pt x="237540" y="474116"/>
                  </a:lnTo>
                  <a:lnTo>
                    <a:pt x="285406" y="469299"/>
                  </a:lnTo>
                  <a:lnTo>
                    <a:pt x="329992" y="455485"/>
                  </a:lnTo>
                  <a:lnTo>
                    <a:pt x="370341" y="433627"/>
                  </a:lnTo>
                  <a:lnTo>
                    <a:pt x="405498" y="404679"/>
                  </a:lnTo>
                  <a:lnTo>
                    <a:pt x="434506" y="369594"/>
                  </a:lnTo>
                  <a:lnTo>
                    <a:pt x="456411" y="329326"/>
                  </a:lnTo>
                  <a:lnTo>
                    <a:pt x="470254" y="284830"/>
                  </a:lnTo>
                  <a:lnTo>
                    <a:pt x="475081" y="237058"/>
                  </a:lnTo>
                  <a:lnTo>
                    <a:pt x="470254" y="189286"/>
                  </a:lnTo>
                  <a:lnTo>
                    <a:pt x="456411" y="144789"/>
                  </a:lnTo>
                  <a:lnTo>
                    <a:pt x="434506" y="104521"/>
                  </a:lnTo>
                  <a:lnTo>
                    <a:pt x="405498" y="69437"/>
                  </a:lnTo>
                  <a:lnTo>
                    <a:pt x="370341" y="40488"/>
                  </a:lnTo>
                  <a:lnTo>
                    <a:pt x="329992" y="18630"/>
                  </a:lnTo>
                  <a:lnTo>
                    <a:pt x="285406" y="4816"/>
                  </a:lnTo>
                  <a:lnTo>
                    <a:pt x="2375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0" name="object 100"/>
            <p:cNvPicPr/>
            <p:nvPr/>
          </p:nvPicPr>
          <p:blipFill>
            <a:blip r:embed="rId37" cstate="print"/>
            <a:stretch>
              <a:fillRect/>
            </a:stretch>
          </p:blipFill>
          <p:spPr>
            <a:xfrm>
              <a:off x="4292320" y="3561194"/>
              <a:ext cx="338099" cy="386676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Words>938</Words>
  <Application>Microsoft Office PowerPoint</Application>
  <PresentationFormat>Custom</PresentationFormat>
  <Paragraphs>202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Aptos</vt:lpstr>
      <vt:lpstr>Arial</vt:lpstr>
      <vt:lpstr>Calibri</vt:lpstr>
      <vt:lpstr>Times New Roman</vt:lpstr>
      <vt:lpstr>Wingdings</vt:lpstr>
      <vt:lpstr>Office Theme</vt:lpstr>
      <vt:lpstr>PowerPoint Presentation</vt:lpstr>
      <vt:lpstr>Overview of State Legislation from All 50 States</vt:lpstr>
      <vt:lpstr>Sustainable Revenue Legislation Best Practices As modeled by other states, fee-per-line models and trust funds give 988 programs consistent long- term revenue to operate and grow capabilities.</vt:lpstr>
      <vt:lpstr>Financial Sustainability Options Other states have legislated for revenue structures that aim to fulfill a sustainable funding need for 988 programs</vt:lpstr>
      <vt:lpstr>Surcharge to Fund 988</vt:lpstr>
      <vt:lpstr>Estimated Revenue from 988 Surcharge</vt:lpstr>
      <vt:lpstr>Massachusetts 988 Fee Models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BVelez</dc:creator>
  <cp:lastModifiedBy>Velez, Brenda-Liz (DPH)</cp:lastModifiedBy>
  <cp:revision>1</cp:revision>
  <dcterms:created xsi:type="dcterms:W3CDTF">2024-11-15T21:41:36Z</dcterms:created>
  <dcterms:modified xsi:type="dcterms:W3CDTF">2024-12-04T21:16:41Z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2024-11-15T00:00:00Z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2024-11-15T00:00:00Z</vt:filetime>
  </property>
  <property fmtid="{D5CDD505-2E9C-101B-9397-08002B2CF9AE}" pid="5" name="Producer">
    <vt:lpwstr>Acrobat Distiller 24.0 (Windows)</vt:lpwstr>
  </property>
</Properties>
</file>