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1" r:id="rId3"/>
    <p:sldId id="283" r:id="rId4"/>
    <p:sldId id="284" r:id="rId5"/>
    <p:sldId id="591" r:id="rId6"/>
    <p:sldId id="264" r:id="rId7"/>
    <p:sldId id="590" r:id="rId8"/>
    <p:sldId id="589" r:id="rId9"/>
    <p:sldId id="266" r:id="rId10"/>
    <p:sldId id="58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D5B796-363E-CCB6-AB66-93BCD2B69158}" v="33" dt="2025-02-13T15:40:02.171"/>
    <p1510:client id="{2BD56074-D660-B0A5-7452-4E7FA94FBE46}" v="105" dt="2025-02-13T15:50:03.821"/>
    <p1510:client id="{7F31841B-15E7-4D40-8668-C82D20DA4692}" v="1" dt="2025-02-13T16:04:40.213"/>
    <p1510:client id="{97FCBC2A-10D6-E674-EB06-7453A6151865}" v="21" dt="2025-02-13T15:08:10.862"/>
    <p1510:client id="{F7FFA6B7-9B96-DBD7-4E28-BE60559D38EB}" v="86" dt="2025-02-13T15:56:00.8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111" d="100"/>
          <a:sy n="111" d="100"/>
        </p:scale>
        <p:origin x="30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6B20B-A082-4982-AE9D-D5172D44018F}" type="datetimeFigureOut">
              <a:rPr lang="en-US" smtClean="0"/>
              <a:t>2/13/2025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FDA993-5A5C-4921-AD74-1232BA3FE141}" type="slidenum">
              <a:rPr lang="en-US" smtClean="0"/>
              <a:t>‹#›</a:t>
            </a:fld>
            <a:endParaRPr lang="en-US"/>
          </a:p>
        </p:txBody>
      </p:sp>
    </p:spTree>
    <p:extLst>
      <p:ext uri="{BB962C8B-B14F-4D97-AF65-F5344CB8AC3E}">
        <p14:creationId xmlns:p14="http://schemas.microsoft.com/office/powerpoint/2010/main" val="587541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29A8F94-8649-4938-AD58-C9A24C7DC43F}"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98A3C1-08C1-4C9E-9FA6-C2B7D1D1C2F3}"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08A9A8-903B-4618-81C9-A8249FA5A183}"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76BE89-FFB8-4C7A-9782-C42565C32C97}"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A08B25-F97E-49B8-9A2C-AD5079D14323}" type="datetime1">
              <a:rPr lang="en-US" smtClean="0"/>
              <a:t>2/13/2025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093486-A7ED-4A72-825A-792EA6F4CDAC}" type="datetime1">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0FBBF57-E0F2-471A-85C7-F49ACC5C4EA9}" type="datetime1">
              <a:rPr lang="en-US" smtClean="0"/>
              <a:t>2/13/2025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04B342-D716-4388-A519-4CD517D4BCFE}" type="datetime1">
              <a:rPr lang="en-US" smtClean="0"/>
              <a:t>2/13/2025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869620-0F25-489F-A2EE-D6FFC348B359}" type="datetime1">
              <a:rPr lang="en-US" smtClean="0"/>
              <a:t>2/13/2025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22BDB5-13C4-45EE-8976-927A52756E1A}" type="datetime1">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831AB0-25D0-4A9A-B8A9-9983352B84E6}" type="datetime1">
              <a:rPr lang="en-US" smtClean="0"/>
              <a:t>2/13/2025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52EAA2-A15C-4279-9916-409CA7470636}" type="datetime1">
              <a:rPr lang="en-US" smtClean="0"/>
              <a:t>2/13/2025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assclearinghouse.ehs.state.ma.us/PROG-BSAS-YTH/SA1087.html" TargetMode="External"/><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2792697"/>
          </a:xfrm>
        </p:spPr>
        <p:txBody>
          <a:bodyPr anchor="b">
            <a:normAutofit/>
          </a:bodyPr>
          <a:lstStyle/>
          <a:p>
            <a:pPr algn="ctr"/>
            <a:r>
              <a:rPr lang="en-US" sz="3800" dirty="0"/>
              <a:t>Massachusetts Alcoholic Beverages Control Commission/MASS Brewers Guild Presentation</a:t>
            </a:r>
            <a:endParaRPr lang="en-US" dirty="0"/>
          </a:p>
        </p:txBody>
      </p:sp>
      <p:sp>
        <p:nvSpPr>
          <p:cNvPr id="5" name="Content Placeholder 4">
            <a:extLst>
              <a:ext uri="{FF2B5EF4-FFF2-40B4-BE49-F238E27FC236}">
                <a16:creationId xmlns:a16="http://schemas.microsoft.com/office/drawing/2014/main" id="{890664C7-1A8D-3DB2-FAA6-8F47B66FE901}"/>
              </a:ext>
            </a:extLst>
          </p:cNvPr>
          <p:cNvSpPr>
            <a:spLocks noGrp="1"/>
          </p:cNvSpPr>
          <p:nvPr>
            <p:ph idx="1"/>
          </p:nvPr>
        </p:nvSpPr>
        <p:spPr>
          <a:xfrm>
            <a:off x="838200" y="1825625"/>
            <a:ext cx="8451273" cy="4351338"/>
          </a:xfrm>
        </p:spPr>
        <p:txBody>
          <a:bodyPr vert="horz" lIns="91440" tIns="45720" rIns="91440" bIns="45720" rtlCol="0" anchor="t">
            <a:normAutofit/>
          </a:bodyPr>
          <a:lstStyle/>
          <a:p>
            <a:endParaRPr lang="en-US"/>
          </a:p>
          <a:p>
            <a:endParaRPr lang="en-US" dirty="0"/>
          </a:p>
        </p:txBody>
      </p:sp>
      <p:sp>
        <p:nvSpPr>
          <p:cNvPr id="3" name="Subtitle 2"/>
          <p:cNvSpPr>
            <a:spLocks noGrp="1"/>
          </p:cNvSpPr>
          <p:nvPr>
            <p:ph type="body" idx="4294967295"/>
          </p:nvPr>
        </p:nvSpPr>
        <p:spPr>
          <a:xfrm>
            <a:off x="4221499" y="4289125"/>
            <a:ext cx="3130477" cy="2028844"/>
          </a:xfrm>
        </p:spPr>
        <p:txBody>
          <a:bodyPr vert="horz" lIns="91440" tIns="45720" rIns="91440" bIns="45720" rtlCol="0" anchor="t">
            <a:normAutofit/>
          </a:bodyPr>
          <a:lstStyle/>
          <a:p>
            <a:pPr marL="0" indent="0" algn="r">
              <a:buNone/>
            </a:pPr>
            <a:r>
              <a:rPr lang="en-US" dirty="0"/>
              <a:t>February 24, 2025</a:t>
            </a:r>
          </a:p>
          <a:p>
            <a:pPr algn="r"/>
            <a:endParaRPr lang="en-US"/>
          </a:p>
        </p:txBody>
      </p:sp>
      <p:pic>
        <p:nvPicPr>
          <p:cNvPr id="4" name="Picture 3">
            <a:extLst>
              <a:ext uri="{FF2B5EF4-FFF2-40B4-BE49-F238E27FC236}">
                <a16:creationId xmlns:a16="http://schemas.microsoft.com/office/drawing/2014/main" id="{99DA3BDA-E16A-39A4-4CB4-FACBA35390EB}"/>
              </a:ext>
            </a:extLst>
          </p:cNvPr>
          <p:cNvPicPr>
            <a:picLocks noChangeAspect="1"/>
          </p:cNvPicPr>
          <p:nvPr/>
        </p:nvPicPr>
        <p:blipFill>
          <a:blip r:embed="rId2"/>
          <a:stretch>
            <a:fillRect/>
          </a:stretch>
        </p:blipFill>
        <p:spPr>
          <a:xfrm>
            <a:off x="8900013" y="4536878"/>
            <a:ext cx="2621772" cy="1633235"/>
          </a:xfrm>
          <a:prstGeom prst="rect">
            <a:avLst/>
          </a:prstGeom>
        </p:spPr>
      </p:pic>
      <p:pic>
        <p:nvPicPr>
          <p:cNvPr id="8" name="Picture 7">
            <a:extLst>
              <a:ext uri="{FF2B5EF4-FFF2-40B4-BE49-F238E27FC236}">
                <a16:creationId xmlns:a16="http://schemas.microsoft.com/office/drawing/2014/main" id="{5A179623-1FE0-AB86-C670-ADB212F98DAC}"/>
              </a:ext>
            </a:extLst>
          </p:cNvPr>
          <p:cNvPicPr>
            <a:picLocks noChangeAspect="1"/>
          </p:cNvPicPr>
          <p:nvPr/>
        </p:nvPicPr>
        <p:blipFill>
          <a:blip r:embed="rId3"/>
          <a:stretch>
            <a:fillRect/>
          </a:stretch>
        </p:blipFill>
        <p:spPr>
          <a:xfrm>
            <a:off x="613064" y="3994006"/>
            <a:ext cx="3124200" cy="2333625"/>
          </a:xfrm>
          <a:prstGeom prst="rect">
            <a:avLst/>
          </a:prstGeom>
        </p:spPr>
      </p:pic>
      <p:sp>
        <p:nvSpPr>
          <p:cNvPr id="6" name="Slide Number Placeholder 5">
            <a:extLst>
              <a:ext uri="{FF2B5EF4-FFF2-40B4-BE49-F238E27FC236}">
                <a16:creationId xmlns:a16="http://schemas.microsoft.com/office/drawing/2014/main" id="{6FB94993-6F3A-163D-0F97-1E998E624E6D}"/>
              </a:ext>
            </a:extLst>
          </p:cNvPr>
          <p:cNvSpPr>
            <a:spLocks noGrp="1"/>
          </p:cNvSpPr>
          <p:nvPr>
            <p:ph type="sldNum" sz="quarter" idx="12"/>
          </p:nvPr>
        </p:nvSpPr>
        <p:spPr/>
        <p:txBody>
          <a:bodyPr/>
          <a:lstStyle/>
          <a:p>
            <a:fld id="{330EA680-D336-4FF7-8B7A-9848BB0A1C32}" type="slidenum">
              <a:rPr lang="en-US" smtClean="0"/>
              <a:t>1</a:t>
            </a:fld>
            <a:endParaRPr lang="en-US"/>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323A7-3609-4F18-91AF-06C48B9F21AA}"/>
              </a:ext>
            </a:extLst>
          </p:cNvPr>
          <p:cNvSpPr>
            <a:spLocks noGrp="1"/>
          </p:cNvSpPr>
          <p:nvPr>
            <p:ph type="title"/>
          </p:nvPr>
        </p:nvSpPr>
        <p:spPr>
          <a:xfrm>
            <a:off x="533908" y="1456999"/>
            <a:ext cx="5562092" cy="4739779"/>
          </a:xfrm>
        </p:spPr>
        <p:txBody>
          <a:bodyPr vert="horz" lIns="91440" tIns="45720" rIns="91440" bIns="45720" rtlCol="0" anchor="b">
            <a:normAutofit fontScale="90000"/>
          </a:bodyPr>
          <a:lstStyle/>
          <a:p>
            <a:r>
              <a:rPr lang="en-US" sz="2200" b="1">
                <a:solidFill>
                  <a:schemeClr val="tx1"/>
                </a:solidFill>
              </a:rPr>
              <a:t>A Licensee’s duty to protect patrons may be triggered when the conduct of another patron puts the Licensee or its employees on notice that harm is imminent.</a:t>
            </a:r>
            <a:br>
              <a:rPr lang="en-US" sz="2200" b="1">
                <a:solidFill>
                  <a:schemeClr val="tx1"/>
                </a:solidFill>
              </a:rPr>
            </a:br>
            <a:br>
              <a:rPr lang="en-US" sz="2200" b="1">
                <a:solidFill>
                  <a:schemeClr val="tx1"/>
                </a:solidFill>
              </a:rPr>
            </a:br>
            <a:r>
              <a:rPr lang="en-US" sz="2200" b="1">
                <a:solidFill>
                  <a:schemeClr val="tx1"/>
                </a:solidFill>
              </a:rPr>
              <a:t>A Licensee may discharge its duty to protect patrons by taking steps to prevent the harm, such as calling the police.</a:t>
            </a:r>
            <a:br>
              <a:rPr lang="en-US" sz="2200" b="1">
                <a:solidFill>
                  <a:schemeClr val="tx1"/>
                </a:solidFill>
              </a:rPr>
            </a:br>
            <a:br>
              <a:rPr lang="en-US" sz="2200" b="1">
                <a:solidFill>
                  <a:schemeClr val="tx1"/>
                </a:solidFill>
              </a:rPr>
            </a:br>
            <a:r>
              <a:rPr lang="en-US" sz="2200" b="1">
                <a:solidFill>
                  <a:schemeClr val="tx1"/>
                </a:solidFill>
              </a:rPr>
              <a:t>It is the responsibility of each licensee to exercise close supervision of its premises to ensure</a:t>
            </a:r>
            <a:br>
              <a:rPr lang="en-US" sz="2200" b="1">
                <a:solidFill>
                  <a:schemeClr val="tx1"/>
                </a:solidFill>
              </a:rPr>
            </a:br>
            <a:r>
              <a:rPr lang="en-US" sz="2200" b="1">
                <a:solidFill>
                  <a:schemeClr val="tx1"/>
                </a:solidFill>
              </a:rPr>
              <a:t>compliance with the law.</a:t>
            </a:r>
            <a:br>
              <a:rPr lang="en-US" sz="2200" b="1">
                <a:solidFill>
                  <a:schemeClr val="tx1"/>
                </a:solidFill>
              </a:rPr>
            </a:br>
            <a:br>
              <a:rPr lang="en-US" sz="2200" b="1">
                <a:solidFill>
                  <a:schemeClr val="tx1"/>
                </a:solidFill>
              </a:rPr>
            </a:br>
            <a:r>
              <a:rPr lang="en-US" sz="2200" b="1">
                <a:solidFill>
                  <a:schemeClr val="tx1"/>
                </a:solidFill>
              </a:rPr>
              <a:t>There has been an increase in non-consensual drugging at bars, clubs, and other licensed premises.  Licensees are asked to be vigilant.</a:t>
            </a:r>
            <a:br>
              <a:rPr lang="en-US" sz="2800" b="1"/>
            </a:br>
            <a:endParaRPr lang="en-US" sz="2800" b="1"/>
          </a:p>
        </p:txBody>
      </p:sp>
      <p:sp>
        <p:nvSpPr>
          <p:cNvPr id="3" name="Slide Number Placeholder 2">
            <a:extLst>
              <a:ext uri="{FF2B5EF4-FFF2-40B4-BE49-F238E27FC236}">
                <a16:creationId xmlns:a16="http://schemas.microsoft.com/office/drawing/2014/main" id="{3A01D9E0-41F7-1838-F8D2-FDCEB947321B}"/>
              </a:ext>
            </a:extLst>
          </p:cNvPr>
          <p:cNvSpPr>
            <a:spLocks noGrp="1"/>
          </p:cNvSpPr>
          <p:nvPr>
            <p:ph type="sldNum" sz="quarter" idx="12"/>
          </p:nvPr>
        </p:nvSpPr>
        <p:spPr/>
        <p:txBody>
          <a:bodyPr/>
          <a:lstStyle/>
          <a:p>
            <a:fld id="{B2DC25EE-239B-4C5F-AAD1-255A7D5F1EE2}" type="slidenum">
              <a:rPr lang="en-US" smtClean="0"/>
              <a:t>10</a:t>
            </a:fld>
            <a:endParaRPr lang="en-US"/>
          </a:p>
        </p:txBody>
      </p:sp>
      <p:sp>
        <p:nvSpPr>
          <p:cNvPr id="6" name="TextBox 5">
            <a:extLst>
              <a:ext uri="{FF2B5EF4-FFF2-40B4-BE49-F238E27FC236}">
                <a16:creationId xmlns:a16="http://schemas.microsoft.com/office/drawing/2014/main" id="{26E6E43E-4FE3-4B7F-151C-3C75F6558C34}"/>
              </a:ext>
            </a:extLst>
          </p:cNvPr>
          <p:cNvSpPr txBox="1"/>
          <p:nvPr/>
        </p:nvSpPr>
        <p:spPr>
          <a:xfrm>
            <a:off x="330145" y="519902"/>
            <a:ext cx="10071874" cy="400110"/>
          </a:xfrm>
          <a:prstGeom prst="rect">
            <a:avLst/>
          </a:prstGeom>
          <a:noFill/>
        </p:spPr>
        <p:txBody>
          <a:bodyPr wrap="square">
            <a:spAutoFit/>
          </a:bodyPr>
          <a:lstStyle/>
          <a:p>
            <a:r>
              <a:rPr lang="en-US" sz="2000" b="1">
                <a:solidFill>
                  <a:srgbClr val="FF9900"/>
                </a:solidFill>
              </a:rPr>
              <a:t>Licensees have a duty to protect their patrons and others from foreseeable harm</a:t>
            </a:r>
          </a:p>
        </p:txBody>
      </p:sp>
      <p:pic>
        <p:nvPicPr>
          <p:cNvPr id="2050" name="Picture 2" descr="911 Services - Northern911">
            <a:extLst>
              <a:ext uri="{FF2B5EF4-FFF2-40B4-BE49-F238E27FC236}">
                <a16:creationId xmlns:a16="http://schemas.microsoft.com/office/drawing/2014/main" id="{A60A27EA-68C9-021E-2992-B0E72604A3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404" y="1456999"/>
            <a:ext cx="3034343" cy="36412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178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7" name="Rectangle 46">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17AACE-6CC9-49C7-9671-1294E9D3D4FE}"/>
              </a:ext>
            </a:extLst>
          </p:cNvPr>
          <p:cNvSpPr>
            <a:spLocks noGrp="1"/>
          </p:cNvSpPr>
          <p:nvPr>
            <p:ph type="title"/>
          </p:nvPr>
        </p:nvSpPr>
        <p:spPr>
          <a:xfrm>
            <a:off x="572493" y="238539"/>
            <a:ext cx="11018520" cy="1434415"/>
          </a:xfrm>
        </p:spPr>
        <p:txBody>
          <a:bodyPr vert="horz" lIns="91440" tIns="45720" rIns="91440" bIns="45720" rtlCol="0" anchor="b">
            <a:normAutofit/>
          </a:bodyPr>
          <a:lstStyle/>
          <a:p>
            <a:r>
              <a:rPr lang="en-US" sz="4600" b="1"/>
              <a:t>Changes to an existing license:</a:t>
            </a:r>
            <a:br>
              <a:rPr lang="en-US" sz="4600" b="1"/>
            </a:br>
            <a:endParaRPr lang="en-US" sz="4600" b="1"/>
          </a:p>
        </p:txBody>
      </p:sp>
      <p:sp>
        <p:nvSpPr>
          <p:cNvPr id="48"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ontent Placeholder 22">
            <a:extLst>
              <a:ext uri="{FF2B5EF4-FFF2-40B4-BE49-F238E27FC236}">
                <a16:creationId xmlns:a16="http://schemas.microsoft.com/office/drawing/2014/main" id="{8E30EC36-BFC2-4363-9A78-06C0D9C765AF}"/>
              </a:ext>
            </a:extLst>
          </p:cNvPr>
          <p:cNvSpPr>
            <a:spLocks noGrp="1"/>
          </p:cNvSpPr>
          <p:nvPr>
            <p:ph idx="1"/>
          </p:nvPr>
        </p:nvSpPr>
        <p:spPr>
          <a:xfrm>
            <a:off x="572493" y="2071316"/>
            <a:ext cx="6713552" cy="4119172"/>
          </a:xfrm>
        </p:spPr>
        <p:txBody>
          <a:bodyPr vert="horz" lIns="91440" tIns="45720" rIns="91440" bIns="45720" rtlCol="0" anchor="t">
            <a:normAutofit/>
          </a:bodyPr>
          <a:lstStyle/>
          <a:p>
            <a:pPr lvl="0"/>
            <a:r>
              <a:rPr lang="en-US" sz="1500" b="1"/>
              <a:t>Change of Ownership</a:t>
            </a:r>
          </a:p>
          <a:p>
            <a:pPr lvl="0"/>
            <a:r>
              <a:rPr lang="en-US" sz="1500" b="1"/>
              <a:t>Transfer of Stock, Issuance of stock/new stockholders</a:t>
            </a:r>
          </a:p>
          <a:p>
            <a:pPr lvl="0"/>
            <a:r>
              <a:rPr lang="en-US" sz="1500" b="1"/>
              <a:t>Change of Name and/or change of d/b/a</a:t>
            </a:r>
          </a:p>
          <a:p>
            <a:pPr lvl="0"/>
            <a:r>
              <a:rPr lang="en-US" sz="1500" b="1"/>
              <a:t>Change of Officers/Directors/Trustees or change in the corporate structure (such as changing from INC to LLC)</a:t>
            </a:r>
          </a:p>
          <a:p>
            <a:pPr lvl="0"/>
            <a:r>
              <a:rPr lang="en-US" sz="1500" b="1"/>
              <a:t>Renovations or alterations to the premises (Abutter notification requirement.)</a:t>
            </a:r>
          </a:p>
          <a:p>
            <a:pPr lvl="0"/>
            <a:r>
              <a:rPr lang="en-US" sz="1500" b="1"/>
              <a:t>Change of Manager – or Change in the Management Operating Agreement                                                         Framingham Board of License Requires two weeks advanced notice prior to effective date of change</a:t>
            </a:r>
          </a:p>
          <a:p>
            <a:pPr lvl="0"/>
            <a:r>
              <a:rPr lang="en-US" sz="1500" b="1"/>
              <a:t>Change of Hours (including Sundays)</a:t>
            </a:r>
          </a:p>
          <a:p>
            <a:pPr lvl="0"/>
            <a:r>
              <a:rPr lang="en-US" sz="1500" b="1"/>
              <a:t>Change of location</a:t>
            </a:r>
          </a:p>
          <a:p>
            <a:r>
              <a:rPr lang="en-US" sz="1500" b="1"/>
              <a:t>MGL 138 Section 19H Alteration of Licensed Premise</a:t>
            </a:r>
          </a:p>
          <a:p>
            <a:endParaRPr lang="en-US" sz="1500"/>
          </a:p>
        </p:txBody>
      </p:sp>
      <p:pic>
        <p:nvPicPr>
          <p:cNvPr id="5" name="Content Placeholder 4">
            <a:extLst>
              <a:ext uri="{FF2B5EF4-FFF2-40B4-BE49-F238E27FC236}">
                <a16:creationId xmlns:a16="http://schemas.microsoft.com/office/drawing/2014/main" id="{3C6AD5E2-35F8-476E-9B61-4C2CF5D91BEB}"/>
              </a:ext>
            </a:extLst>
          </p:cNvPr>
          <p:cNvPicPr>
            <a:picLocks noChangeAspect="1"/>
          </p:cNvPicPr>
          <p:nvPr/>
        </p:nvPicPr>
        <p:blipFill>
          <a:blip r:embed="rId2">
            <a:extLst>
              <a:ext uri="{28A0092B-C50C-407E-A947-70E740481C1C}">
                <a14:useLocalDpi xmlns:a14="http://schemas.microsoft.com/office/drawing/2010/main" val="0"/>
              </a:ext>
            </a:extLst>
          </a:blip>
          <a:srcRect l="8597" r="14199" b="2"/>
          <a:stretch/>
        </p:blipFill>
        <p:spPr>
          <a:xfrm>
            <a:off x="7675658" y="2093976"/>
            <a:ext cx="3941064" cy="4096512"/>
          </a:xfrm>
          <a:prstGeom prst="rect">
            <a:avLst/>
          </a:prstGeom>
        </p:spPr>
      </p:pic>
      <p:sp>
        <p:nvSpPr>
          <p:cNvPr id="3" name="Slide Number Placeholder 2">
            <a:extLst>
              <a:ext uri="{FF2B5EF4-FFF2-40B4-BE49-F238E27FC236}">
                <a16:creationId xmlns:a16="http://schemas.microsoft.com/office/drawing/2014/main" id="{251B222C-3499-5A35-F96C-B1B6F236F1B2}"/>
              </a:ext>
            </a:extLst>
          </p:cNvPr>
          <p:cNvSpPr>
            <a:spLocks noGrp="1"/>
          </p:cNvSpPr>
          <p:nvPr>
            <p:ph type="sldNum" sz="quarter" idx="12"/>
          </p:nvPr>
        </p:nvSpPr>
        <p:spPr/>
        <p:txBody>
          <a:bodyPr/>
          <a:lstStyle/>
          <a:p>
            <a:fld id="{330EA680-D336-4FF7-8B7A-9848BB0A1C32}" type="slidenum">
              <a:rPr lang="en-US" smtClean="0"/>
              <a:t>2</a:t>
            </a:fld>
            <a:endParaRPr lang="en-US"/>
          </a:p>
        </p:txBody>
      </p:sp>
    </p:spTree>
    <p:extLst>
      <p:ext uri="{BB962C8B-B14F-4D97-AF65-F5344CB8AC3E}">
        <p14:creationId xmlns:p14="http://schemas.microsoft.com/office/powerpoint/2010/main" val="1111190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6A67C2-383D-4929-8808-AF958A56EC2B}"/>
              </a:ext>
            </a:extLst>
          </p:cNvPr>
          <p:cNvSpPr>
            <a:spLocks noGrp="1"/>
          </p:cNvSpPr>
          <p:nvPr>
            <p:ph type="title"/>
          </p:nvPr>
        </p:nvSpPr>
        <p:spPr>
          <a:xfrm>
            <a:off x="640080" y="325369"/>
            <a:ext cx="4368602" cy="1472951"/>
          </a:xfrm>
        </p:spPr>
        <p:txBody>
          <a:bodyPr vert="horz" lIns="91440" tIns="45720" rIns="91440" bIns="45720" rtlCol="0" anchor="b">
            <a:normAutofit/>
          </a:bodyPr>
          <a:lstStyle/>
          <a:p>
            <a:r>
              <a:rPr lang="en-US" sz="1800" dirty="0"/>
              <a:t>ABCC </a:t>
            </a:r>
            <a:br>
              <a:rPr lang="en-US" sz="1800" dirty="0"/>
            </a:br>
            <a:r>
              <a:rPr lang="en-US" sz="1800" dirty="0"/>
              <a:t>Navigation of Website</a:t>
            </a:r>
            <a:br>
              <a:rPr lang="en-US" sz="1800" dirty="0"/>
            </a:br>
            <a:r>
              <a:rPr lang="en-US" sz="1800" u="sng" dirty="0"/>
              <a:t>https://www.mass.gov/orgs/alcoholic-beverages-control-commission</a:t>
            </a:r>
          </a:p>
        </p:txBody>
      </p:sp>
      <p:sp>
        <p:nvSpPr>
          <p:cNvPr id="28"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9DDCE94E-00A6-4EB1-ADA5-EE7589670B94}"/>
              </a:ext>
            </a:extLst>
          </p:cNvPr>
          <p:cNvSpPr>
            <a:spLocks noGrp="1"/>
          </p:cNvSpPr>
          <p:nvPr>
            <p:ph type="body" sz="half" idx="2"/>
          </p:nvPr>
        </p:nvSpPr>
        <p:spPr>
          <a:xfrm>
            <a:off x="640080" y="2586994"/>
            <a:ext cx="4243589" cy="3606573"/>
          </a:xfrm>
        </p:spPr>
        <p:txBody>
          <a:bodyPr vert="horz" lIns="91440" tIns="45720" rIns="91440" bIns="45720" rtlCol="0">
            <a:normAutofit/>
          </a:bodyPr>
          <a:lstStyle/>
          <a:p>
            <a:pPr indent="-228600">
              <a:buFont typeface="Arial" panose="020B0604020202020204" pitchFamily="34" charset="0"/>
              <a:buChar char="•"/>
            </a:pPr>
            <a:r>
              <a:rPr lang="en-US" sz="2200" dirty="0"/>
              <a:t>Applications</a:t>
            </a:r>
          </a:p>
          <a:p>
            <a:pPr indent="-228600">
              <a:buFont typeface="Arial" panose="020B0604020202020204" pitchFamily="34" charset="0"/>
              <a:buChar char="•"/>
            </a:pPr>
            <a:r>
              <a:rPr lang="en-US" sz="2200" dirty="0"/>
              <a:t>Commission Advisories</a:t>
            </a:r>
          </a:p>
          <a:p>
            <a:pPr indent="-228600">
              <a:buFont typeface="Arial" panose="020B0604020202020204" pitchFamily="34" charset="0"/>
              <a:buChar char="•"/>
            </a:pPr>
            <a:r>
              <a:rPr lang="en-US" sz="2200" dirty="0"/>
              <a:t>Commission Decisions</a:t>
            </a:r>
          </a:p>
          <a:p>
            <a:pPr indent="-228600">
              <a:buFont typeface="Arial" panose="020B0604020202020204" pitchFamily="34" charset="0"/>
              <a:buChar char="•"/>
            </a:pPr>
            <a:r>
              <a:rPr lang="en-US" sz="2200" dirty="0"/>
              <a:t>Frequently Asked Questions and Guidelines in Multiple Languages</a:t>
            </a:r>
          </a:p>
        </p:txBody>
      </p:sp>
      <p:pic>
        <p:nvPicPr>
          <p:cNvPr id="13" name="Picture Placeholder 12">
            <a:extLst>
              <a:ext uri="{FF2B5EF4-FFF2-40B4-BE49-F238E27FC236}">
                <a16:creationId xmlns:a16="http://schemas.microsoft.com/office/drawing/2014/main" id="{21509E18-FD87-0516-1F84-09CAD2256020}"/>
              </a:ext>
            </a:extLst>
          </p:cNvPr>
          <p:cNvPicPr>
            <a:picLocks noGrp="1" noChangeAspect="1"/>
          </p:cNvPicPr>
          <p:nvPr>
            <p:ph type="pic" idx="1"/>
          </p:nvPr>
        </p:nvPicPr>
        <p:blipFill>
          <a:blip r:embed="rId2"/>
          <a:srcRect r="1" b="9525"/>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4" name="TextBox 3">
            <a:extLst>
              <a:ext uri="{FF2B5EF4-FFF2-40B4-BE49-F238E27FC236}">
                <a16:creationId xmlns:a16="http://schemas.microsoft.com/office/drawing/2014/main" id="{195D81A3-C540-450A-9B21-5D9A57F9F198}"/>
              </a:ext>
            </a:extLst>
          </p:cNvPr>
          <p:cNvSpPr txBox="1"/>
          <p:nvPr/>
        </p:nvSpPr>
        <p:spPr>
          <a:xfrm>
            <a:off x="6189154" y="2398626"/>
            <a:ext cx="5164645" cy="1030374"/>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endParaRPr lang="en-US" sz="2000" dirty="0"/>
          </a:p>
        </p:txBody>
      </p:sp>
      <p:sp>
        <p:nvSpPr>
          <p:cNvPr id="5" name="Slide Number Placeholder 4">
            <a:extLst>
              <a:ext uri="{FF2B5EF4-FFF2-40B4-BE49-F238E27FC236}">
                <a16:creationId xmlns:a16="http://schemas.microsoft.com/office/drawing/2014/main" id="{41DFD1B1-EA33-9003-0DC0-C7C300ABA0AD}"/>
              </a:ext>
            </a:extLst>
          </p:cNvPr>
          <p:cNvSpPr>
            <a:spLocks noGrp="1"/>
          </p:cNvSpPr>
          <p:nvPr>
            <p:ph type="sldNum" sz="quarter" idx="12"/>
          </p:nvPr>
        </p:nvSpPr>
        <p:spPr/>
        <p:txBody>
          <a:bodyPr/>
          <a:lstStyle/>
          <a:p>
            <a:fld id="{330EA680-D336-4FF7-8B7A-9848BB0A1C32}" type="slidenum">
              <a:rPr lang="en-US" smtClean="0"/>
              <a:t>3</a:t>
            </a:fld>
            <a:endParaRPr lang="en-US"/>
          </a:p>
        </p:txBody>
      </p:sp>
    </p:spTree>
    <p:extLst>
      <p:ext uri="{BB962C8B-B14F-4D97-AF65-F5344CB8AC3E}">
        <p14:creationId xmlns:p14="http://schemas.microsoft.com/office/powerpoint/2010/main" val="1090482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Content Placeholder 3">
            <a:extLst>
              <a:ext uri="{FF2B5EF4-FFF2-40B4-BE49-F238E27FC236}">
                <a16:creationId xmlns:a16="http://schemas.microsoft.com/office/drawing/2014/main" id="{04D18B55-54C5-4157-426E-D6B24AFB72BA}"/>
              </a:ext>
            </a:extLst>
          </p:cNvPr>
          <p:cNvPicPr>
            <a:picLocks noGrp="1" noChangeAspect="1"/>
          </p:cNvPicPr>
          <p:nvPr>
            <p:ph idx="1"/>
          </p:nvPr>
        </p:nvPicPr>
        <p:blipFill>
          <a:blip r:embed="rId2"/>
          <a:srcRect b="19"/>
          <a:stretch/>
        </p:blipFill>
        <p:spPr>
          <a:xfrm>
            <a:off x="20" y="1282"/>
            <a:ext cx="12191980" cy="6856718"/>
          </a:xfrm>
          <a:prstGeom prst="rect">
            <a:avLst/>
          </a:prstGeom>
        </p:spPr>
      </p:pic>
      <p:sp>
        <p:nvSpPr>
          <p:cNvPr id="2" name="Slide Number Placeholder 1">
            <a:extLst>
              <a:ext uri="{FF2B5EF4-FFF2-40B4-BE49-F238E27FC236}">
                <a16:creationId xmlns:a16="http://schemas.microsoft.com/office/drawing/2014/main" id="{EFA31069-F7B3-3AD0-4C0F-4D73C804AC40}"/>
              </a:ext>
            </a:extLst>
          </p:cNvPr>
          <p:cNvSpPr>
            <a:spLocks noGrp="1"/>
          </p:cNvSpPr>
          <p:nvPr>
            <p:ph type="sldNum" sz="quarter" idx="12"/>
          </p:nvPr>
        </p:nvSpPr>
        <p:spPr/>
        <p:txBody>
          <a:bodyPr/>
          <a:lstStyle/>
          <a:p>
            <a:fld id="{330EA680-D336-4FF7-8B7A-9848BB0A1C32}" type="slidenum">
              <a:rPr lang="en-US" smtClean="0"/>
              <a:t>4</a:t>
            </a:fld>
            <a:endParaRPr lang="en-US"/>
          </a:p>
        </p:txBody>
      </p:sp>
    </p:spTree>
    <p:extLst>
      <p:ext uri="{BB962C8B-B14F-4D97-AF65-F5344CB8AC3E}">
        <p14:creationId xmlns:p14="http://schemas.microsoft.com/office/powerpoint/2010/main" val="1579551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E77D4E30-5461-4C74-BB3D-117C300C90BA}"/>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56471" y="394282"/>
            <a:ext cx="3284052" cy="4043493"/>
          </a:xfrm>
          <a:custGeom>
            <a:avLst/>
            <a:gdLst>
              <a:gd name="connsiteX0" fmla="*/ 0 w 6865165"/>
              <a:gd name="connsiteY0" fmla="*/ 0 h 6858000"/>
              <a:gd name="connsiteX1" fmla="*/ 6865165 w 6865165"/>
              <a:gd name="connsiteY1" fmla="*/ 0 h 6858000"/>
              <a:gd name="connsiteX2" fmla="*/ 6859621 w 6865165"/>
              <a:gd name="connsiteY2" fmla="*/ 22952 h 6858000"/>
              <a:gd name="connsiteX3" fmla="*/ 6492240 w 6865165"/>
              <a:gd name="connsiteY3" fmla="*/ 3429001 h 6858000"/>
              <a:gd name="connsiteX4" fmla="*/ 6859621 w 6865165"/>
              <a:gd name="connsiteY4" fmla="*/ 6835050 h 6858000"/>
              <a:gd name="connsiteX5" fmla="*/ 6865165 w 6865165"/>
              <a:gd name="connsiteY5" fmla="*/ 6858000 h 6858000"/>
              <a:gd name="connsiteX6" fmla="*/ 0 w 686516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5165" h="6858000">
                <a:moveTo>
                  <a:pt x="0" y="0"/>
                </a:moveTo>
                <a:lnTo>
                  <a:pt x="6865165" y="0"/>
                </a:lnTo>
                <a:lnTo>
                  <a:pt x="6859621" y="22952"/>
                </a:lnTo>
                <a:cubicBezTo>
                  <a:pt x="6623056" y="1069835"/>
                  <a:pt x="6492240" y="2220824"/>
                  <a:pt x="6492240" y="3429001"/>
                </a:cubicBezTo>
                <a:cubicBezTo>
                  <a:pt x="6492240" y="4637179"/>
                  <a:pt x="6623056" y="5788167"/>
                  <a:pt x="6859621" y="6835050"/>
                </a:cubicBezTo>
                <a:lnTo>
                  <a:pt x="6865165" y="6858000"/>
                </a:lnTo>
                <a:lnTo>
                  <a:pt x="0" y="6858000"/>
                </a:lnTo>
                <a:close/>
              </a:path>
            </a:pathLst>
          </a:custGeom>
        </p:spPr>
      </p:pic>
      <p:sp>
        <p:nvSpPr>
          <p:cNvPr id="2" name="Title 1">
            <a:extLst>
              <a:ext uri="{FF2B5EF4-FFF2-40B4-BE49-F238E27FC236}">
                <a16:creationId xmlns:a16="http://schemas.microsoft.com/office/drawing/2014/main" id="{0B2F2B63-C041-4633-9282-DCC6ABF56D20}"/>
              </a:ext>
            </a:extLst>
          </p:cNvPr>
          <p:cNvSpPr>
            <a:spLocks noGrp="1"/>
          </p:cNvSpPr>
          <p:nvPr>
            <p:ph type="title"/>
          </p:nvPr>
        </p:nvSpPr>
        <p:spPr>
          <a:xfrm>
            <a:off x="4420289" y="129049"/>
            <a:ext cx="7315910" cy="1174459"/>
          </a:xfrm>
          <a:ln>
            <a:noFill/>
          </a:ln>
        </p:spPr>
        <p:txBody>
          <a:bodyPr vert="horz" lIns="91440" tIns="45720" rIns="91440" bIns="45720" rtlCol="0" anchor="b">
            <a:noAutofit/>
          </a:bodyPr>
          <a:lstStyle/>
          <a:p>
            <a:pPr algn="ctr"/>
            <a:br>
              <a:rPr lang="en-US" sz="2800" b="1" dirty="0"/>
            </a:br>
            <a:br>
              <a:rPr lang="en-US" sz="2800" b="1" dirty="0"/>
            </a:br>
            <a:r>
              <a:rPr lang="en-US" sz="2400" b="1" dirty="0"/>
              <a:t>ALCOHOL SALES AND SERVICE REQUIRES THE LICENSEE TO CHECK IDs</a:t>
            </a:r>
          </a:p>
        </p:txBody>
      </p:sp>
      <p:sp>
        <p:nvSpPr>
          <p:cNvPr id="21" name="Content Placeholder 20">
            <a:extLst>
              <a:ext uri="{FF2B5EF4-FFF2-40B4-BE49-F238E27FC236}">
                <a16:creationId xmlns:a16="http://schemas.microsoft.com/office/drawing/2014/main" id="{58217A12-0BAE-4B58-9D70-DFFA01430C1D}"/>
              </a:ext>
            </a:extLst>
          </p:cNvPr>
          <p:cNvSpPr>
            <a:spLocks noGrp="1"/>
          </p:cNvSpPr>
          <p:nvPr>
            <p:ph idx="1"/>
          </p:nvPr>
        </p:nvSpPr>
        <p:spPr>
          <a:xfrm>
            <a:off x="4415056" y="2106327"/>
            <a:ext cx="7315200" cy="2497394"/>
          </a:xfrm>
        </p:spPr>
        <p:txBody>
          <a:bodyPr anchor="t">
            <a:normAutofit fontScale="92500" lnSpcReduction="20000"/>
          </a:bodyPr>
          <a:lstStyle/>
          <a:p>
            <a:pPr marL="0" lvl="0" indent="0" algn="ctr">
              <a:buNone/>
            </a:pPr>
            <a:r>
              <a:rPr lang="en-US" sz="1600" b="1" dirty="0"/>
              <a:t>KNOW THE SIX ACCEPTABLE FORMS OF IDENTIFICATION</a:t>
            </a:r>
          </a:p>
          <a:p>
            <a:pPr marL="914400" lvl="1" indent="-457200" fontAlgn="base">
              <a:buFont typeface="+mj-lt"/>
              <a:buAutoNum type="arabicPeriod"/>
            </a:pPr>
            <a:r>
              <a:rPr lang="en-US" sz="1600" dirty="0"/>
              <a:t>Massachusetts Driver’s License </a:t>
            </a:r>
          </a:p>
          <a:p>
            <a:pPr marL="914400" lvl="1" indent="-457200" fontAlgn="base">
              <a:buFont typeface="+mj-lt"/>
              <a:buAutoNum type="arabicPeriod"/>
            </a:pPr>
            <a:r>
              <a:rPr lang="en-US" sz="1600" dirty="0"/>
              <a:t>Massachusetts Liquor ID Card </a:t>
            </a:r>
          </a:p>
          <a:p>
            <a:pPr marL="914400" lvl="1" indent="-457200" fontAlgn="base">
              <a:buFont typeface="+mj-lt"/>
              <a:buAutoNum type="arabicPeriod"/>
            </a:pPr>
            <a:r>
              <a:rPr lang="en-US" sz="1600" dirty="0"/>
              <a:t>Massachusetts ID Card </a:t>
            </a:r>
          </a:p>
          <a:p>
            <a:pPr marL="914400" lvl="1" indent="-457200" fontAlgn="base">
              <a:buFont typeface="+mj-lt"/>
              <a:buAutoNum type="arabicPeriod"/>
            </a:pPr>
            <a:r>
              <a:rPr lang="en-US" sz="1600" dirty="0"/>
              <a:t>Passport Issued by the United States or a government that is officially recognized by the United States </a:t>
            </a:r>
          </a:p>
          <a:p>
            <a:pPr marL="914400" lvl="1" indent="-457200" fontAlgn="base">
              <a:buFont typeface="+mj-lt"/>
              <a:buAutoNum type="arabicPeriod"/>
            </a:pPr>
            <a:r>
              <a:rPr lang="en-US" sz="1600" dirty="0"/>
              <a:t>A Passport Card for a Passport issued by the United States</a:t>
            </a:r>
          </a:p>
          <a:p>
            <a:pPr marL="914400" lvl="1" indent="-457200" fontAlgn="base">
              <a:buFont typeface="+mj-lt"/>
              <a:buAutoNum type="arabicPeriod"/>
            </a:pPr>
            <a:r>
              <a:rPr lang="en-US" sz="1600" dirty="0"/>
              <a:t>A Military Identification Card</a:t>
            </a:r>
          </a:p>
          <a:p>
            <a:pPr marL="914400" lvl="1" indent="-457200" fontAlgn="base">
              <a:buFont typeface="+mj-lt"/>
              <a:buAutoNum type="arabicPeriod"/>
            </a:pPr>
            <a:r>
              <a:rPr lang="en-US" sz="1600" dirty="0">
                <a:solidFill>
                  <a:srgbClr val="0070C0"/>
                </a:solidFill>
              </a:rPr>
              <a:t>Valid Driver’s License issued by another state (beginning 4/8/2025)</a:t>
            </a:r>
          </a:p>
          <a:p>
            <a:pPr marL="914400" lvl="1" indent="-457200" fontAlgn="base">
              <a:buFont typeface="+mj-lt"/>
              <a:buAutoNum type="arabicPeriod"/>
            </a:pPr>
            <a:r>
              <a:rPr lang="en-US" sz="1600" dirty="0">
                <a:solidFill>
                  <a:srgbClr val="0070C0"/>
                </a:solidFill>
              </a:rPr>
              <a:t>Global Entry Card issued by US Customs and Border Protection (beginning 4/8/2025)</a:t>
            </a:r>
          </a:p>
          <a:p>
            <a:pPr marL="914400" lvl="1" indent="-457200" fontAlgn="base">
              <a:buFont typeface="+mj-lt"/>
              <a:buAutoNum type="arabicPeriod"/>
            </a:pPr>
            <a:endParaRPr lang="en-US" sz="1600" dirty="0"/>
          </a:p>
          <a:p>
            <a:pPr marL="914400" lvl="1" indent="-457200" fontAlgn="base">
              <a:buFont typeface="+mj-lt"/>
              <a:buAutoNum type="arabicPeriod"/>
            </a:pPr>
            <a:endParaRPr lang="en-US" sz="1600" dirty="0"/>
          </a:p>
        </p:txBody>
      </p:sp>
      <p:pic>
        <p:nvPicPr>
          <p:cNvPr id="2050" name="Picture 2" descr="Free Passport Cliparts, Download Free Passport Cliparts png images ...">
            <a:extLst>
              <a:ext uri="{FF2B5EF4-FFF2-40B4-BE49-F238E27FC236}">
                <a16:creationId xmlns:a16="http://schemas.microsoft.com/office/drawing/2014/main" id="{BE63A400-8EE2-4E76-93EB-33160382E95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0675" y="4681057"/>
            <a:ext cx="2390775" cy="139978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6D0AD70-F953-487F-A268-995A256AF7A0}"/>
              </a:ext>
            </a:extLst>
          </p:cNvPr>
          <p:cNvSpPr txBox="1"/>
          <p:nvPr/>
        </p:nvSpPr>
        <p:spPr>
          <a:xfrm>
            <a:off x="4655890" y="1474444"/>
            <a:ext cx="6979639" cy="523220"/>
          </a:xfrm>
          <a:prstGeom prst="rect">
            <a:avLst/>
          </a:prstGeom>
          <a:solidFill>
            <a:schemeClr val="accent1"/>
          </a:solidFill>
          <a:ln>
            <a:solidFill>
              <a:schemeClr val="accent1"/>
            </a:solidFill>
          </a:ln>
        </p:spPr>
        <p:txBody>
          <a:bodyPr wrap="square" rtlCol="0">
            <a:spAutoFit/>
          </a:bodyPr>
          <a:lstStyle/>
          <a:p>
            <a:pPr algn="ctr"/>
            <a:r>
              <a:rPr lang="en-US" sz="1400" b="1" dirty="0"/>
              <a:t>Identification of Patrons. </a:t>
            </a:r>
            <a:r>
              <a:rPr lang="en-US" sz="1400" dirty="0"/>
              <a:t>Licensees shall ensure that the identification of persons purchasing alcoholic beverages occurs at the point of sale or service. </a:t>
            </a:r>
          </a:p>
        </p:txBody>
      </p:sp>
      <p:sp>
        <p:nvSpPr>
          <p:cNvPr id="5" name="Slide Number Placeholder 4">
            <a:extLst>
              <a:ext uri="{FF2B5EF4-FFF2-40B4-BE49-F238E27FC236}">
                <a16:creationId xmlns:a16="http://schemas.microsoft.com/office/drawing/2014/main" id="{E0F902DA-2A06-9485-E281-425C6C2ECCA0}"/>
              </a:ext>
            </a:extLst>
          </p:cNvPr>
          <p:cNvSpPr>
            <a:spLocks noGrp="1"/>
          </p:cNvSpPr>
          <p:nvPr>
            <p:ph type="sldNum" sz="quarter" idx="12"/>
          </p:nvPr>
        </p:nvSpPr>
        <p:spPr/>
        <p:txBody>
          <a:bodyPr/>
          <a:lstStyle/>
          <a:p>
            <a:fld id="{B2DC25EE-239B-4C5F-AAD1-255A7D5F1EE2}" type="slidenum">
              <a:rPr lang="en-US" smtClean="0"/>
              <a:t>5</a:t>
            </a:fld>
            <a:endParaRPr lang="en-US"/>
          </a:p>
        </p:txBody>
      </p:sp>
      <p:sp>
        <p:nvSpPr>
          <p:cNvPr id="6" name="TextBox 5">
            <a:extLst>
              <a:ext uri="{FF2B5EF4-FFF2-40B4-BE49-F238E27FC236}">
                <a16:creationId xmlns:a16="http://schemas.microsoft.com/office/drawing/2014/main" id="{2D0C2EF2-F175-94D8-B0E1-E02E9898A39C}"/>
              </a:ext>
            </a:extLst>
          </p:cNvPr>
          <p:cNvSpPr txBox="1"/>
          <p:nvPr/>
        </p:nvSpPr>
        <p:spPr>
          <a:xfrm>
            <a:off x="3533670" y="4603721"/>
            <a:ext cx="8196586" cy="2308324"/>
          </a:xfrm>
          <a:prstGeom prst="rect">
            <a:avLst/>
          </a:prstGeom>
          <a:noFill/>
        </p:spPr>
        <p:txBody>
          <a:bodyPr wrap="square" rtlCol="0">
            <a:spAutoFit/>
          </a:bodyPr>
          <a:lstStyle/>
          <a:p>
            <a:r>
              <a:rPr lang="en-US" sz="1600" dirty="0"/>
              <a:t>204 CMR 2.05(2)- Permitting an illegality on the licensed premises, to wit: M.G.L. c. 138, § 34C- Possession of an alcoholic beverage by a person under 21 years of age</a:t>
            </a:r>
          </a:p>
          <a:p>
            <a:endParaRPr lang="en-US" sz="1600" dirty="0"/>
          </a:p>
          <a:p>
            <a:r>
              <a:rPr lang="en-US" sz="1600" dirty="0"/>
              <a:t>Exception: 18,19, and 20 year olds may handle alcoholic beverages in the course of their employment. This includes selling and transporting alcoholic beverages as well as working as a bartender, stocking shelves, and removing alcoholic beverages from tables.  </a:t>
            </a:r>
          </a:p>
          <a:p>
            <a:endParaRPr lang="en-US" sz="1600" dirty="0">
              <a:solidFill>
                <a:srgbClr val="FF0000"/>
              </a:solidFill>
            </a:endParaRPr>
          </a:p>
          <a:p>
            <a:r>
              <a:rPr lang="en-US" sz="1600" dirty="0">
                <a:solidFill>
                  <a:srgbClr val="FF0000"/>
                </a:solidFill>
              </a:rPr>
              <a:t>Employees 17 years old and under </a:t>
            </a:r>
            <a:r>
              <a:rPr lang="en-US" sz="1600" b="1" dirty="0">
                <a:solidFill>
                  <a:srgbClr val="FF0000"/>
                </a:solidFill>
              </a:rPr>
              <a:t>cannot</a:t>
            </a:r>
            <a:r>
              <a:rPr lang="en-US" sz="1600" dirty="0">
                <a:solidFill>
                  <a:srgbClr val="FF0000"/>
                </a:solidFill>
              </a:rPr>
              <a:t> handle alcoholic beverages in any manner during their employment. </a:t>
            </a:r>
          </a:p>
        </p:txBody>
      </p:sp>
    </p:spTree>
    <p:extLst>
      <p:ext uri="{BB962C8B-B14F-4D97-AF65-F5344CB8AC3E}">
        <p14:creationId xmlns:p14="http://schemas.microsoft.com/office/powerpoint/2010/main" val="1061059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5E4E8-AA26-4070-9585-8B10FB9817CB}"/>
              </a:ext>
            </a:extLst>
          </p:cNvPr>
          <p:cNvSpPr>
            <a:spLocks noGrp="1"/>
          </p:cNvSpPr>
          <p:nvPr>
            <p:ph type="title"/>
          </p:nvPr>
        </p:nvSpPr>
        <p:spPr>
          <a:xfrm>
            <a:off x="578839" y="629173"/>
            <a:ext cx="5503179" cy="5738071"/>
          </a:xfrm>
          <a:noFill/>
        </p:spPr>
        <p:txBody>
          <a:bodyPr vert="horz" lIns="91440" tIns="45720" rIns="91440" bIns="45720" rtlCol="0" anchor="b">
            <a:normAutofit fontScale="90000"/>
          </a:bodyPr>
          <a:lstStyle/>
          <a:p>
            <a:pPr algn="ctr"/>
            <a:r>
              <a:rPr lang="en-US" sz="2800" b="1">
                <a:solidFill>
                  <a:srgbClr val="FF9900"/>
                </a:solidFill>
              </a:rPr>
              <a:t>OVERSERVING COMES BACK TO THE LICENSEE</a:t>
            </a:r>
            <a:br>
              <a:rPr lang="en-US" sz="2800" b="1">
                <a:solidFill>
                  <a:srgbClr val="FF9900"/>
                </a:solidFill>
              </a:rPr>
            </a:br>
            <a:br>
              <a:rPr lang="en-US" sz="2800" b="1">
                <a:solidFill>
                  <a:srgbClr val="FF9900"/>
                </a:solidFill>
              </a:rPr>
            </a:br>
            <a:r>
              <a:rPr lang="en-US" sz="2800" b="1">
                <a:solidFill>
                  <a:srgbClr val="FF9900"/>
                </a:solidFill>
              </a:rPr>
              <a:t>“last place of drink”</a:t>
            </a:r>
            <a:br>
              <a:rPr lang="en-US" sz="2800" b="1">
                <a:solidFill>
                  <a:srgbClr val="FF9900"/>
                </a:solidFill>
              </a:rPr>
            </a:br>
            <a:br>
              <a:rPr lang="en-US" sz="2800" b="1">
                <a:solidFill>
                  <a:srgbClr val="FF9900"/>
                </a:solidFill>
              </a:rPr>
            </a:br>
            <a:r>
              <a:rPr lang="en-US" sz="2800" b="1" u="sng">
                <a:solidFill>
                  <a:srgbClr val="FF9900"/>
                </a:solidFill>
              </a:rPr>
              <a:t>MGL c. 90 § 24J </a:t>
            </a:r>
            <a:br>
              <a:rPr lang="en-US" sz="2800" b="1" u="sng">
                <a:solidFill>
                  <a:srgbClr val="FF9900"/>
                </a:solidFill>
              </a:rPr>
            </a:br>
            <a:br>
              <a:rPr lang="en-US" sz="2800" b="1">
                <a:solidFill>
                  <a:srgbClr val="FF9900"/>
                </a:solidFill>
              </a:rPr>
            </a:br>
            <a:r>
              <a:rPr lang="en-US" sz="2800" b="1">
                <a:solidFill>
                  <a:srgbClr val="FF9900"/>
                </a:solidFill>
              </a:rPr>
              <a:t>Prior to sentencing for conviction of DUI or guilty plea for DUI, </a:t>
            </a:r>
            <a:br>
              <a:rPr lang="en-US" sz="2800" b="1">
                <a:solidFill>
                  <a:srgbClr val="FF9900"/>
                </a:solidFill>
              </a:rPr>
            </a:br>
            <a:r>
              <a:rPr lang="en-US" sz="2800" b="1">
                <a:solidFill>
                  <a:srgbClr val="FF9900"/>
                </a:solidFill>
              </a:rPr>
              <a:t>the guilty party must identify the name and location of the last place at which the individual was served.</a:t>
            </a:r>
            <a:br>
              <a:rPr lang="en-US" sz="2800" b="1">
                <a:solidFill>
                  <a:srgbClr val="FF9900"/>
                </a:solidFill>
              </a:rPr>
            </a:br>
            <a:r>
              <a:rPr lang="en-US" sz="2800" b="1">
                <a:solidFill>
                  <a:srgbClr val="FF9900"/>
                </a:solidFill>
              </a:rPr>
              <a:t>  </a:t>
            </a:r>
            <a:br>
              <a:rPr lang="en-US" sz="2800" b="1">
                <a:solidFill>
                  <a:srgbClr val="FF9900"/>
                </a:solidFill>
              </a:rPr>
            </a:br>
            <a:br>
              <a:rPr lang="en-US" sz="2800" b="1"/>
            </a:br>
            <a:endParaRPr lang="en-US" sz="2800" b="1"/>
          </a:p>
        </p:txBody>
      </p:sp>
      <p:sp>
        <p:nvSpPr>
          <p:cNvPr id="3" name="Slide Number Placeholder 2">
            <a:extLst>
              <a:ext uri="{FF2B5EF4-FFF2-40B4-BE49-F238E27FC236}">
                <a16:creationId xmlns:a16="http://schemas.microsoft.com/office/drawing/2014/main" id="{48E46EC5-C169-E0CF-CFB5-49C63A0C6946}"/>
              </a:ext>
            </a:extLst>
          </p:cNvPr>
          <p:cNvSpPr>
            <a:spLocks noGrp="1"/>
          </p:cNvSpPr>
          <p:nvPr>
            <p:ph type="sldNum" sz="quarter" idx="12"/>
          </p:nvPr>
        </p:nvSpPr>
        <p:spPr/>
        <p:txBody>
          <a:bodyPr/>
          <a:lstStyle/>
          <a:p>
            <a:fld id="{B2DC25EE-239B-4C5F-AAD1-255A7D5F1EE2}" type="slidenum">
              <a:rPr lang="en-US" smtClean="0"/>
              <a:t>6</a:t>
            </a:fld>
            <a:endParaRPr lang="en-US"/>
          </a:p>
        </p:txBody>
      </p:sp>
      <p:pic>
        <p:nvPicPr>
          <p:cNvPr id="5" name="Picture 4">
            <a:extLst>
              <a:ext uri="{FF2B5EF4-FFF2-40B4-BE49-F238E27FC236}">
                <a16:creationId xmlns:a16="http://schemas.microsoft.com/office/drawing/2014/main" id="{CD987D69-001A-95EC-EAF1-2319115A2FF3}"/>
              </a:ext>
            </a:extLst>
          </p:cNvPr>
          <p:cNvPicPr>
            <a:picLocks noChangeAspect="1"/>
          </p:cNvPicPr>
          <p:nvPr/>
        </p:nvPicPr>
        <p:blipFill>
          <a:blip r:embed="rId2"/>
          <a:stretch>
            <a:fillRect/>
          </a:stretch>
        </p:blipFill>
        <p:spPr>
          <a:xfrm>
            <a:off x="6170943" y="575864"/>
            <a:ext cx="4648849" cy="5706271"/>
          </a:xfrm>
          <a:prstGeom prst="rect">
            <a:avLst/>
          </a:prstGeom>
          <a:ln>
            <a:solidFill>
              <a:schemeClr val="tx1"/>
            </a:solidFill>
          </a:ln>
        </p:spPr>
      </p:pic>
    </p:spTree>
    <p:extLst>
      <p:ext uri="{BB962C8B-B14F-4D97-AF65-F5344CB8AC3E}">
        <p14:creationId xmlns:p14="http://schemas.microsoft.com/office/powerpoint/2010/main" val="756081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DB6BAB3-0826-714B-D254-144A357E1447}"/>
            </a:ext>
          </a:extLst>
        </p:cNvPr>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FE02FFEA-9294-29D4-4B28-ACE4B1CC7FAE}"/>
              </a:ext>
            </a:extLst>
          </p:cNvPr>
          <p:cNvSpPr txBox="1"/>
          <p:nvPr/>
        </p:nvSpPr>
        <p:spPr>
          <a:xfrm>
            <a:off x="1371599" y="294538"/>
            <a:ext cx="9895951" cy="1033669"/>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4000" b="1" kern="1200">
                <a:solidFill>
                  <a:srgbClr val="FFFFFF"/>
                </a:solidFill>
                <a:latin typeface="+mj-lt"/>
                <a:ea typeface="+mj-ea"/>
                <a:cs typeface="+mj-cs"/>
              </a:rPr>
              <a:t>Mixed Drinks: To- Go</a:t>
            </a:r>
          </a:p>
        </p:txBody>
      </p:sp>
      <p:sp>
        <p:nvSpPr>
          <p:cNvPr id="7" name="TextBox 6">
            <a:extLst>
              <a:ext uri="{FF2B5EF4-FFF2-40B4-BE49-F238E27FC236}">
                <a16:creationId xmlns:a16="http://schemas.microsoft.com/office/drawing/2014/main" id="{35394609-589F-0FA2-102D-A5CCD2159DB4}"/>
              </a:ext>
            </a:extLst>
          </p:cNvPr>
          <p:cNvSpPr txBox="1"/>
          <p:nvPr/>
        </p:nvSpPr>
        <p:spPr>
          <a:xfrm>
            <a:off x="1371599" y="1891970"/>
            <a:ext cx="9724031" cy="4109585"/>
          </a:xfrm>
          <a:prstGeom prst="rect">
            <a:avLst/>
          </a:prstGeom>
        </p:spPr>
        <p:txBody>
          <a:bodyPr vert="horz" lIns="91440" tIns="45720" rIns="91440" bIns="45720" rtlCol="0" anchor="ctr">
            <a:normAutofit fontScale="85000" lnSpcReduction="20000"/>
          </a:bodyPr>
          <a:lstStyle/>
          <a:p>
            <a:pPr indent="-228600">
              <a:lnSpc>
                <a:spcPct val="90000"/>
              </a:lnSpc>
              <a:spcAft>
                <a:spcPts val="600"/>
              </a:spcAft>
              <a:buFont typeface="Arial" panose="020B0604020202020204" pitchFamily="34" charset="0"/>
              <a:buChar char="•"/>
            </a:pPr>
            <a:r>
              <a:rPr lang="en-US" sz="1400" b="1" dirty="0"/>
              <a:t>On April 30, 2024, Governor Maura Healey signed a bill into law creating M.G.L. c. 138, § 12 ½ which permanently allows on-premises licensees licensed for the sale of all alcoholic beverages, distilled spirits, or cordials/liqueurs to sell mixed drinks for off-premises consumption with the purchase of at least one item of food prepared on-site sufficient to serve one individual as part of the same transaction.</a:t>
            </a:r>
          </a:p>
          <a:p>
            <a:pPr indent="-228600">
              <a:lnSpc>
                <a:spcPct val="90000"/>
              </a:lnSpc>
              <a:spcAft>
                <a:spcPts val="600"/>
              </a:spcAft>
              <a:buFont typeface="Arial" panose="020B0604020202020204" pitchFamily="34" charset="0"/>
              <a:buChar char="•"/>
            </a:pPr>
            <a:endParaRPr lang="en-US" sz="1400" b="1" dirty="0"/>
          </a:p>
          <a:p>
            <a:pPr indent="-228600">
              <a:lnSpc>
                <a:spcPct val="90000"/>
              </a:lnSpc>
              <a:spcAft>
                <a:spcPts val="600"/>
              </a:spcAft>
              <a:buFont typeface="Arial" panose="020B0604020202020204" pitchFamily="34" charset="0"/>
              <a:buChar char="•"/>
            </a:pPr>
            <a:r>
              <a:rPr lang="en-US" sz="1400" b="1" dirty="0"/>
              <a:t>The following conditions must be met:  </a:t>
            </a:r>
          </a:p>
          <a:p>
            <a:pPr indent="-228600">
              <a:lnSpc>
                <a:spcPct val="90000"/>
              </a:lnSpc>
              <a:spcAft>
                <a:spcPts val="600"/>
              </a:spcAft>
              <a:buFont typeface="Arial" panose="020B0604020202020204" pitchFamily="34" charset="0"/>
              <a:buChar char="•"/>
            </a:pPr>
            <a:r>
              <a:rPr lang="en-US" sz="1400" b="1" dirty="0"/>
              <a:t>1) The mixed drink must be combined on the licensed premises;</a:t>
            </a:r>
          </a:p>
          <a:p>
            <a:pPr indent="-228600">
              <a:lnSpc>
                <a:spcPct val="90000"/>
              </a:lnSpc>
              <a:spcAft>
                <a:spcPts val="600"/>
              </a:spcAft>
              <a:buFont typeface="Arial" panose="020B0604020202020204" pitchFamily="34" charset="0"/>
              <a:buChar char="•"/>
            </a:pPr>
            <a:r>
              <a:rPr lang="en-US" sz="1400" b="1" dirty="0"/>
              <a:t>2) The mixed drink shall not be sold to a person under 21 years of age;</a:t>
            </a:r>
          </a:p>
          <a:p>
            <a:pPr indent="-228600">
              <a:lnSpc>
                <a:spcPct val="90000"/>
              </a:lnSpc>
              <a:spcAft>
                <a:spcPts val="600"/>
              </a:spcAft>
              <a:buFont typeface="Arial" panose="020B0604020202020204" pitchFamily="34" charset="0"/>
              <a:buChar char="•"/>
            </a:pPr>
            <a:r>
              <a:rPr lang="en-US" sz="1400" b="1" dirty="0"/>
              <a:t>3) Any delivery of mixed drinks for off-premises consumption shall not be made without verification that the person receiving the order has attained 21 years of age;</a:t>
            </a:r>
          </a:p>
          <a:p>
            <a:pPr indent="-228600">
              <a:lnSpc>
                <a:spcPct val="90000"/>
              </a:lnSpc>
              <a:spcAft>
                <a:spcPts val="600"/>
              </a:spcAft>
              <a:buFont typeface="Arial" panose="020B0604020202020204" pitchFamily="34" charset="0"/>
              <a:buChar char="•"/>
            </a:pPr>
            <a:r>
              <a:rPr lang="en-US" sz="1400" b="1" dirty="0"/>
              <a:t>4) The mixed drink must be sold in a sealed container;</a:t>
            </a:r>
          </a:p>
          <a:p>
            <a:pPr indent="-228600">
              <a:lnSpc>
                <a:spcPct val="90000"/>
              </a:lnSpc>
              <a:spcAft>
                <a:spcPts val="600"/>
              </a:spcAft>
              <a:buFont typeface="Arial" panose="020B0604020202020204" pitchFamily="34" charset="0"/>
              <a:buChar char="•"/>
            </a:pPr>
            <a:r>
              <a:rPr lang="en-US" sz="1400" b="1" dirty="0"/>
              <a:t>5) The mixed drink must be sold as part of the same transaction as the purchase of food, and any order that includes a mixed drink must be placed not later than the hour of which the establishment is licensed to sell alcohol or 12:00 A.M., whichever time is earlier; provided, that a transaction must include at least 1 item of food prepared on-site sufficient to serve 1 individual;</a:t>
            </a:r>
          </a:p>
          <a:p>
            <a:pPr indent="-228600">
              <a:lnSpc>
                <a:spcPct val="90000"/>
              </a:lnSpc>
              <a:spcAft>
                <a:spcPts val="600"/>
              </a:spcAft>
              <a:buFont typeface="Arial" panose="020B0604020202020204" pitchFamily="34" charset="0"/>
              <a:buChar char="•"/>
            </a:pPr>
            <a:r>
              <a:rPr lang="en-US" sz="1400" b="1" dirty="0"/>
              <a:t>6) A customer is limited to 64 fluid ounces of mixed drinks per transaction consistent with #5 above;</a:t>
            </a:r>
          </a:p>
          <a:p>
            <a:pPr indent="-228600">
              <a:lnSpc>
                <a:spcPct val="90000"/>
              </a:lnSpc>
              <a:spcAft>
                <a:spcPts val="600"/>
              </a:spcAft>
              <a:buFont typeface="Arial" panose="020B0604020202020204" pitchFamily="34" charset="0"/>
              <a:buChar char="•"/>
            </a:pPr>
            <a:r>
              <a:rPr lang="en-US" sz="1400" b="1" dirty="0"/>
              <a:t>7) If the mixed drink in a sealed container is to be transported by a motor vehicle, either by delivery or pick-up, the driver of the motor vehicle must transport the mixed drink in the trunk of the motor vehicle or an area that is not considered the passenger area, as defined by section 24I of chapter 90; and</a:t>
            </a:r>
          </a:p>
          <a:p>
            <a:pPr indent="-228600">
              <a:lnSpc>
                <a:spcPct val="90000"/>
              </a:lnSpc>
              <a:spcAft>
                <a:spcPts val="600"/>
              </a:spcAft>
              <a:buFont typeface="Arial" panose="020B0604020202020204" pitchFamily="34" charset="0"/>
              <a:buChar char="•"/>
            </a:pPr>
            <a:r>
              <a:rPr lang="en-US" sz="1400" b="1" dirty="0"/>
              <a:t>8) The volume of distilled spirits, cordials, liqueurs, wines, malt beverages and mixers contained in a mixed drink must be of the same proportion and same price as if served for on-premises consumption.</a:t>
            </a:r>
          </a:p>
          <a:p>
            <a:pPr indent="-228600">
              <a:lnSpc>
                <a:spcPct val="90000"/>
              </a:lnSpc>
              <a:spcAft>
                <a:spcPts val="600"/>
              </a:spcAft>
              <a:buFont typeface="Arial" panose="020B0604020202020204" pitchFamily="34" charset="0"/>
              <a:buChar char="•"/>
            </a:pPr>
            <a:endParaRPr lang="en-US" sz="1400" b="1" dirty="0"/>
          </a:p>
          <a:p>
            <a:pPr marL="171450" indent="-228600">
              <a:lnSpc>
                <a:spcPct val="90000"/>
              </a:lnSpc>
              <a:spcAft>
                <a:spcPts val="600"/>
              </a:spcAft>
              <a:buFont typeface="Arial" panose="020B0604020202020204" pitchFamily="34" charset="0"/>
              <a:buChar char="•"/>
            </a:pPr>
            <a:r>
              <a:rPr lang="en-US" sz="1400" b="1" dirty="0"/>
              <a:t>Mixed drinks do not include premade cocktails with distilled spirits such as High Noon.</a:t>
            </a:r>
          </a:p>
          <a:p>
            <a:pPr marL="171450" indent="-228600">
              <a:lnSpc>
                <a:spcPct val="90000"/>
              </a:lnSpc>
              <a:spcAft>
                <a:spcPts val="600"/>
              </a:spcAft>
              <a:buFont typeface="Arial" panose="020B0604020202020204" pitchFamily="34" charset="0"/>
              <a:buChar char="•"/>
            </a:pPr>
            <a:r>
              <a:rPr lang="en-US" sz="1400" b="1" dirty="0"/>
              <a:t>Vehicles involved in deliveries of mixed drinks must be covered by a M.G.L. c. 138, § 22 transportation permit.</a:t>
            </a:r>
          </a:p>
          <a:p>
            <a:pPr indent="-228600">
              <a:lnSpc>
                <a:spcPct val="90000"/>
              </a:lnSpc>
              <a:spcAft>
                <a:spcPts val="600"/>
              </a:spcAft>
              <a:buFont typeface="Arial" panose="020B0604020202020204" pitchFamily="34" charset="0"/>
              <a:buChar char="•"/>
            </a:pPr>
            <a:endParaRPr lang="en-US" sz="800" dirty="0"/>
          </a:p>
          <a:p>
            <a:pPr indent="-228600">
              <a:lnSpc>
                <a:spcPct val="90000"/>
              </a:lnSpc>
              <a:spcAft>
                <a:spcPts val="600"/>
              </a:spcAft>
              <a:buFont typeface="Arial" panose="020B0604020202020204" pitchFamily="34" charset="0"/>
              <a:buChar char="•"/>
            </a:pPr>
            <a:endParaRPr lang="en-US" sz="800" dirty="0"/>
          </a:p>
          <a:p>
            <a:pPr indent="-228600">
              <a:lnSpc>
                <a:spcPct val="90000"/>
              </a:lnSpc>
              <a:spcAft>
                <a:spcPts val="600"/>
              </a:spcAft>
              <a:buFont typeface="Arial" panose="020B0604020202020204" pitchFamily="34" charset="0"/>
              <a:buChar char="•"/>
            </a:pPr>
            <a:endParaRPr lang="en-US" sz="800" dirty="0"/>
          </a:p>
        </p:txBody>
      </p:sp>
      <p:sp>
        <p:nvSpPr>
          <p:cNvPr id="2" name="Slide Number Placeholder 1">
            <a:extLst>
              <a:ext uri="{FF2B5EF4-FFF2-40B4-BE49-F238E27FC236}">
                <a16:creationId xmlns:a16="http://schemas.microsoft.com/office/drawing/2014/main" id="{4A167E32-493C-D6FD-EB30-8EC3DE4A768C}"/>
              </a:ext>
            </a:extLst>
          </p:cNvPr>
          <p:cNvSpPr>
            <a:spLocks noGrp="1"/>
          </p:cNvSpPr>
          <p:nvPr>
            <p:ph type="sldNum" sz="quarter" idx="12"/>
          </p:nvPr>
        </p:nvSpPr>
        <p:spPr>
          <a:xfrm>
            <a:off x="11704320" y="6455431"/>
            <a:ext cx="445913" cy="365125"/>
          </a:xfrm>
        </p:spPr>
        <p:txBody>
          <a:bodyPr vert="horz" lIns="91440" tIns="45720" rIns="91440" bIns="45720" rtlCol="0" anchor="ctr">
            <a:normAutofit/>
          </a:bodyPr>
          <a:lstStyle/>
          <a:p>
            <a:pPr>
              <a:spcAft>
                <a:spcPts val="600"/>
              </a:spcAft>
            </a:pPr>
            <a:fld id="{330EA680-D336-4FF7-8B7A-9848BB0A1C32}" type="slidenum">
              <a:rPr lang="en-US" sz="1100">
                <a:solidFill>
                  <a:schemeClr val="tx1">
                    <a:lumMod val="50000"/>
                    <a:lumOff val="50000"/>
                  </a:schemeClr>
                </a:solidFill>
              </a:rPr>
              <a:pPr>
                <a:spcAft>
                  <a:spcPts val="600"/>
                </a:spcAft>
              </a:pPr>
              <a:t>7</a:t>
            </a:fld>
            <a:endParaRPr lang="en-US" sz="1100">
              <a:solidFill>
                <a:schemeClr val="tx1">
                  <a:lumMod val="50000"/>
                  <a:lumOff val="50000"/>
                </a:schemeClr>
              </a:solidFill>
            </a:endParaRPr>
          </a:p>
        </p:txBody>
      </p:sp>
    </p:spTree>
    <p:extLst>
      <p:ext uri="{BB962C8B-B14F-4D97-AF65-F5344CB8AC3E}">
        <p14:creationId xmlns:p14="http://schemas.microsoft.com/office/powerpoint/2010/main" val="3108181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5D17B-82DE-6058-7859-6565D6744EAE}"/>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D0E4FC4-6C2D-0801-176C-2CA9973256AF}"/>
              </a:ext>
            </a:extLst>
          </p:cNvPr>
          <p:cNvSpPr>
            <a:spLocks noGrp="1"/>
          </p:cNvSpPr>
          <p:nvPr>
            <p:ph type="sldNum" sz="quarter" idx="12"/>
          </p:nvPr>
        </p:nvSpPr>
        <p:spPr/>
        <p:txBody>
          <a:bodyPr/>
          <a:lstStyle/>
          <a:p>
            <a:fld id="{B2DC25EE-239B-4C5F-AAD1-255A7D5F1EE2}" type="slidenum">
              <a:rPr lang="en-US" smtClean="0"/>
              <a:t>8</a:t>
            </a:fld>
            <a:endParaRPr lang="en-US"/>
          </a:p>
        </p:txBody>
      </p:sp>
      <p:sp>
        <p:nvSpPr>
          <p:cNvPr id="6" name="TextBox 5">
            <a:extLst>
              <a:ext uri="{FF2B5EF4-FFF2-40B4-BE49-F238E27FC236}">
                <a16:creationId xmlns:a16="http://schemas.microsoft.com/office/drawing/2014/main" id="{162D3FD1-5989-3452-A5C8-75E0D34F59DC}"/>
              </a:ext>
            </a:extLst>
          </p:cNvPr>
          <p:cNvSpPr txBox="1"/>
          <p:nvPr/>
        </p:nvSpPr>
        <p:spPr>
          <a:xfrm>
            <a:off x="604938" y="623534"/>
            <a:ext cx="10071874" cy="400110"/>
          </a:xfrm>
          <a:prstGeom prst="rect">
            <a:avLst/>
          </a:prstGeom>
          <a:noFill/>
        </p:spPr>
        <p:txBody>
          <a:bodyPr wrap="square">
            <a:spAutoFit/>
          </a:bodyPr>
          <a:lstStyle/>
          <a:p>
            <a:pPr algn="ctr"/>
            <a:r>
              <a:rPr lang="en-US" sz="2000" b="1" dirty="0">
                <a:latin typeface="Times New Roman" panose="02020603050405020304" pitchFamily="18" charset="0"/>
                <a:cs typeface="Times New Roman" panose="02020603050405020304" pitchFamily="18" charset="0"/>
              </a:rPr>
              <a:t>CHANGES TO M.G.L. c. 138, § 26- RETAIL LICENSE MANAGERS</a:t>
            </a:r>
            <a:endParaRPr lang="en-US" sz="2000" b="1" dirty="0">
              <a:solidFill>
                <a:srgbClr val="FF0000"/>
              </a:solidFill>
              <a:latin typeface="Times New Roman" panose="02020603050405020304" pitchFamily="18" charset="0"/>
              <a:cs typeface="Times New Roman" panose="02020603050405020304" pitchFamily="18" charset="0"/>
            </a:endParaRPr>
          </a:p>
        </p:txBody>
      </p:sp>
      <p:sp>
        <p:nvSpPr>
          <p:cNvPr id="9" name="Title 8">
            <a:extLst>
              <a:ext uri="{FF2B5EF4-FFF2-40B4-BE49-F238E27FC236}">
                <a16:creationId xmlns:a16="http://schemas.microsoft.com/office/drawing/2014/main" id="{78D2602E-9EBE-EDE3-F0A4-A2FE0AEBBBC1}"/>
              </a:ext>
            </a:extLst>
          </p:cNvPr>
          <p:cNvSpPr>
            <a:spLocks noGrp="1"/>
          </p:cNvSpPr>
          <p:nvPr>
            <p:ph type="title"/>
          </p:nvPr>
        </p:nvSpPr>
        <p:spPr>
          <a:xfrm>
            <a:off x="872412" y="1221564"/>
            <a:ext cx="9875520" cy="4437556"/>
          </a:xfrm>
        </p:spPr>
        <p:txBody>
          <a:bodyPr>
            <a:normAutofit/>
          </a:bodyPr>
          <a:lstStyle/>
          <a:p>
            <a:r>
              <a:rPr lang="en-US" sz="2000" dirty="0">
                <a:latin typeface="Times New Roman" panose="02020603050405020304" pitchFamily="18" charset="0"/>
                <a:cs typeface="Times New Roman" panose="02020603050405020304" pitchFamily="18" charset="0"/>
              </a:rPr>
              <a:t>Local Boards may now approve a license manager who is either a United States citizen or a “qualified alien under the Immigration and Nationality Act, 8 U.S.C. 1101.”</a:t>
            </a:r>
            <a:br>
              <a:rPr lang="en-US" sz="2000" dirty="0">
                <a:latin typeface="Times New Roman" panose="02020603050405020304" pitchFamily="18" charset="0"/>
                <a:cs typeface="Times New Roman" panose="02020603050405020304" pitchFamily="18" charset="0"/>
              </a:rPr>
            </a:br>
            <a:br>
              <a:rPr lang="en-US" sz="2000" dirty="0">
                <a:solidFill>
                  <a:srgbClr val="FF0000"/>
                </a:solidFill>
                <a:latin typeface="Times New Roman" panose="02020603050405020304" pitchFamily="18" charset="0"/>
                <a:cs typeface="Times New Roman" panose="02020603050405020304" pitchFamily="18" charset="0"/>
              </a:rPr>
            </a:br>
            <a:r>
              <a:rPr lang="en-US" sz="2000" b="1" dirty="0">
                <a:solidFill>
                  <a:srgbClr val="FF0000"/>
                </a:solidFill>
                <a:latin typeface="Times New Roman" panose="02020603050405020304" pitchFamily="18" charset="0"/>
                <a:cs typeface="Times New Roman" panose="02020603050405020304" pitchFamily="18" charset="0"/>
              </a:rPr>
              <a:t>If a proposed license manager is not a United States citizen, they must provide documentation from the United States federal government evidencing they are a “qualified alien under the Immigration and Nationality Act, 8 U.S.C. 1101.” Acceptable documentation includes but is not limited to a Permanent Resident Card “Green Card,” or Employment Authorization Document. </a:t>
            </a:r>
            <a:br>
              <a:rPr lang="en-US" sz="2000" dirty="0">
                <a:effectLst/>
                <a:latin typeface="Times New Roman" panose="02020603050405020304" pitchFamily="18" charset="0"/>
                <a:ea typeface="Calibri" panose="020F0502020204030204" pitchFamily="34" charset="0"/>
                <a:cs typeface="Times New Roman" panose="02020603050405020304" pitchFamily="18" charset="0"/>
              </a:rPr>
            </a:br>
            <a:br>
              <a:rPr lang="en-US" sz="2000" dirty="0">
                <a:effectLst/>
                <a:latin typeface="Times New Roman" panose="02020603050405020304" pitchFamily="18" charset="0"/>
                <a:ea typeface="Calibri" panose="020F0502020204030204" pitchFamily="34"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The law also authorizes sole proprietors and partnerships to apply for retail alcoholic beverages licenses issued pursuant to M.G.L. c. 138, § 12 (on-premises) and M.G.L. c. 138, § 15 (off-premises) if all individuals applying are either United States citizens or “qualified alien(s) under the Immigration and Nationality Act, 8 U.S.C. 1101.” This applies to farmer series pouring permits issued pursuant to M.G.L. c. 138, §§ 19 B(n), C(n) and E(o) as well.</a:t>
            </a:r>
          </a:p>
        </p:txBody>
      </p:sp>
    </p:spTree>
    <p:extLst>
      <p:ext uri="{BB962C8B-B14F-4D97-AF65-F5344CB8AC3E}">
        <p14:creationId xmlns:p14="http://schemas.microsoft.com/office/powerpoint/2010/main" val="978168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A01D9E0-41F7-1838-F8D2-FDCEB947321B}"/>
              </a:ext>
            </a:extLst>
          </p:cNvPr>
          <p:cNvSpPr>
            <a:spLocks noGrp="1"/>
          </p:cNvSpPr>
          <p:nvPr>
            <p:ph type="sldNum" sz="quarter" idx="12"/>
          </p:nvPr>
        </p:nvSpPr>
        <p:spPr/>
        <p:txBody>
          <a:bodyPr/>
          <a:lstStyle/>
          <a:p>
            <a:fld id="{B2DC25EE-239B-4C5F-AAD1-255A7D5F1EE2}" type="slidenum">
              <a:rPr lang="en-US" smtClean="0"/>
              <a:t>9</a:t>
            </a:fld>
            <a:endParaRPr lang="en-US"/>
          </a:p>
        </p:txBody>
      </p:sp>
      <p:sp>
        <p:nvSpPr>
          <p:cNvPr id="6" name="TextBox 5">
            <a:extLst>
              <a:ext uri="{FF2B5EF4-FFF2-40B4-BE49-F238E27FC236}">
                <a16:creationId xmlns:a16="http://schemas.microsoft.com/office/drawing/2014/main" id="{26E6E43E-4FE3-4B7F-151C-3C75F6558C34}"/>
              </a:ext>
            </a:extLst>
          </p:cNvPr>
          <p:cNvSpPr txBox="1"/>
          <p:nvPr/>
        </p:nvSpPr>
        <p:spPr>
          <a:xfrm>
            <a:off x="519926" y="519902"/>
            <a:ext cx="10071874" cy="646331"/>
          </a:xfrm>
          <a:prstGeom prst="rect">
            <a:avLst/>
          </a:prstGeom>
          <a:noFill/>
        </p:spPr>
        <p:txBody>
          <a:bodyPr wrap="square">
            <a:spAutoFit/>
          </a:bodyPr>
          <a:lstStyle/>
          <a:p>
            <a:pPr algn="ctr"/>
            <a:r>
              <a:rPr lang="en-US" sz="1800" b="1" u="sng">
                <a:solidFill>
                  <a:srgbClr val="FF0000"/>
                </a:solidFill>
                <a:effectLst/>
                <a:latin typeface="Times New Roman" panose="02020603050405020304" pitchFamily="18" charset="0"/>
                <a:ea typeface="Calibri" panose="020F0502020204030204" pitchFamily="34" charset="0"/>
              </a:rPr>
              <a:t>FOOD AND BEVERAGES CONTAINING HEMP DERIVED CBD AND/OR THC ON LICENSED PREMISES</a:t>
            </a:r>
            <a:endParaRPr lang="en-US" b="1">
              <a:solidFill>
                <a:srgbClr val="FF0000"/>
              </a:solidFill>
            </a:endParaRPr>
          </a:p>
        </p:txBody>
      </p:sp>
      <p:sp>
        <p:nvSpPr>
          <p:cNvPr id="9" name="Title 8">
            <a:extLst>
              <a:ext uri="{FF2B5EF4-FFF2-40B4-BE49-F238E27FC236}">
                <a16:creationId xmlns:a16="http://schemas.microsoft.com/office/drawing/2014/main" id="{2FE43272-2160-39FD-55A0-B670BBC2AA67}"/>
              </a:ext>
            </a:extLst>
          </p:cNvPr>
          <p:cNvSpPr>
            <a:spLocks noGrp="1"/>
          </p:cNvSpPr>
          <p:nvPr>
            <p:ph type="title"/>
          </p:nvPr>
        </p:nvSpPr>
        <p:spPr>
          <a:xfrm>
            <a:off x="872412" y="1642188"/>
            <a:ext cx="9875520" cy="4021494"/>
          </a:xfrm>
        </p:spPr>
        <p:txBody>
          <a:bodyPr>
            <a:normAutofit/>
          </a:bodyPr>
          <a:lstStyle/>
          <a:p>
            <a:r>
              <a:rPr lang="en-US" sz="1800">
                <a:solidFill>
                  <a:srgbClr val="0070C0"/>
                </a:solidFill>
                <a:effectLst/>
                <a:latin typeface="Times New Roman" panose="02020603050405020304" pitchFamily="18" charset="0"/>
                <a:ea typeface="Calibri" panose="020F0502020204030204" pitchFamily="34" charset="0"/>
              </a:rPr>
              <a:t>Please be advised that it is unlawful to manufacture and/or sell food or beverages containing hemp derived CBD and/or THC.  This applies to alcoholic and non-alcoholic beverages.  These products must be taken off the shelf immediately.  Any licensee found in violation of importing, manufacturing, transporting, selling, and/or possessing on its licensed premises food and/or beverages containing hemp derived CBD and/or THC faces potential suspension or revocation of its license.  Wholesalers must retrieve all food and beverages containing hemp derived CBD and/or THC sold and/or delivered by them to retail licensed premises at or before their next delivery to each establishment.  This Advisory does not apply to marijuana products manufactured under the jurisdiction of the Cannabis Control Commission.</a:t>
            </a:r>
            <a:br>
              <a:rPr lang="en-US" sz="1800">
                <a:effectLst/>
                <a:latin typeface="Times New Roman" panose="02020603050405020304" pitchFamily="18" charset="0"/>
                <a:ea typeface="Calibri" panose="020F0502020204030204" pitchFamily="34" charset="0"/>
              </a:rPr>
            </a:br>
            <a:br>
              <a:rPr lang="en-US" sz="1800">
                <a:effectLst/>
                <a:latin typeface="Times New Roman" panose="02020603050405020304" pitchFamily="18" charset="0"/>
                <a:ea typeface="Calibri" panose="020F0502020204030204" pitchFamily="34" charset="0"/>
              </a:rPr>
            </a:br>
            <a:r>
              <a:rPr lang="en-US" sz="1800">
                <a:solidFill>
                  <a:srgbClr val="00B050"/>
                </a:solidFill>
                <a:effectLst/>
                <a:latin typeface="Times New Roman" panose="02020603050405020304" pitchFamily="18" charset="0"/>
                <a:ea typeface="Calibri" panose="020F0502020204030204" pitchFamily="34" charset="0"/>
              </a:rPr>
              <a:t>* It has always been illegal for alcoholic beverages to contain any CBD and/or THC.  Alcoholic beverages containing CBD and/or THC are considered adulterated beverages.</a:t>
            </a:r>
            <a:br>
              <a:rPr lang="en-US" sz="1800">
                <a:effectLst/>
                <a:latin typeface="Times New Roman" panose="02020603050405020304" pitchFamily="18" charset="0"/>
                <a:ea typeface="Calibri" panose="020F0502020204030204" pitchFamily="34" charset="0"/>
              </a:rPr>
            </a:br>
            <a:br>
              <a:rPr lang="en-US" sz="1800">
                <a:effectLst/>
                <a:latin typeface="Times New Roman" panose="02020603050405020304" pitchFamily="18" charset="0"/>
                <a:ea typeface="Calibri" panose="020F0502020204030204" pitchFamily="34" charset="0"/>
              </a:rPr>
            </a:br>
            <a:endParaRPr lang="en-US"/>
          </a:p>
        </p:txBody>
      </p:sp>
    </p:spTree>
    <p:extLst>
      <p:ext uri="{BB962C8B-B14F-4D97-AF65-F5344CB8AC3E}">
        <p14:creationId xmlns:p14="http://schemas.microsoft.com/office/powerpoint/2010/main" val="3400167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97</TotalTime>
  <Words>1395</Words>
  <Application>Microsoft Office PowerPoint</Application>
  <PresentationFormat>Widescreen</PresentationFormat>
  <Paragraphs>66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Times New Roman</vt:lpstr>
      <vt:lpstr>office theme</vt:lpstr>
      <vt:lpstr>Massachusetts Alcoholic Beverages Control Commission/MASS Brewers Guild Presentation</vt:lpstr>
      <vt:lpstr>Changes to an existing license: </vt:lpstr>
      <vt:lpstr>ABCC  Navigation of Website https://www.mass.gov/orgs/alcoholic-beverages-control-commission</vt:lpstr>
      <vt:lpstr>PowerPoint Presentation</vt:lpstr>
      <vt:lpstr>  ALCOHOL SALES AND SERVICE REQUIRES THE LICENSEE TO CHECK IDs</vt:lpstr>
      <vt:lpstr>OVERSERVING COMES BACK TO THE LICENSEE  “last place of drink”  MGL c. 90 § 24J   Prior to sentencing for conviction of DUI or guilty plea for DUI,  the guilty party must identify the name and location of the last place at which the individual was served.     </vt:lpstr>
      <vt:lpstr>PowerPoint Presentation</vt:lpstr>
      <vt:lpstr>Local Boards may now approve a license manager who is either a United States citizen or a “qualified alien under the Immigration and Nationality Act, 8 U.S.C. 1101.”  If a proposed license manager is not a United States citizen, they must provide documentation from the United States federal government evidencing they are a “qualified alien under the Immigration and Nationality Act, 8 U.S.C. 1101.” Acceptable documentation includes but is not limited to a Permanent Resident Card “Green Card,” or Employment Authorization Document.   The law also authorizes sole proprietors and partnerships to apply for retail alcoholic beverages licenses issued pursuant to M.G.L. c. 138, § 12 (on-premises) and M.G.L. c. 138, § 15 (off-premises) if all individuals applying are either United States citizens or “qualified alien(s) under the Immigration and Nationality Act, 8 U.S.C. 1101.” This applies to farmer series pouring permits issued pursuant to M.G.L. c. 138, §§ 19 B(n), C(n) and E(o) as well.</vt:lpstr>
      <vt:lpstr>Please be advised that it is unlawful to manufacture and/or sell food or beverages containing hemp derived CBD and/or THC.  This applies to alcoholic and non-alcoholic beverages.  These products must be taken off the shelf immediately.  Any licensee found in violation of importing, manufacturing, transporting, selling, and/or possessing on its licensed premises food and/or beverages containing hemp derived CBD and/or THC faces potential suspension or revocation of its license.  Wholesalers must retrieve all food and beverages containing hemp derived CBD and/or THC sold and/or delivered by them to retail licensed premises at or before their next delivery to each establishment.  This Advisory does not apply to marijuana products manufactured under the jurisdiction of the Cannabis Control Commission.  * It has always been illegal for alcoholic beverages to contain any CBD and/or THC.  Alcoholic beverages containing CBD and/or THC are considered adulterated beverages.  </vt:lpstr>
      <vt:lpstr>A Licensee’s duty to protect patrons may be triggered when the conduct of another patron puts the Licensee or its employees on notice that harm is imminent.  A Licensee may discharge its duty to protect patrons by taking steps to prevent the harm, such as calling the police.  It is the responsibility of each licensee to exercise close supervision of its premises to ensure compliance with the law.  There has been an increase in non-consensual drugging at bars, clubs, and other licensed premises.  Licensees are asked to be vigilant.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Melville, Ryan (TRE)</cp:lastModifiedBy>
  <cp:revision>98</cp:revision>
  <dcterms:created xsi:type="dcterms:W3CDTF">2025-02-13T14:59:16Z</dcterms:created>
  <dcterms:modified xsi:type="dcterms:W3CDTF">2025-02-13T19:40:02Z</dcterms:modified>
</cp:coreProperties>
</file>