
<file path=[Content_Types].xml><?xml version="1.0" encoding="utf-8"?>
<Types xmlns="http://schemas.openxmlformats.org/package/2006/content-types">
  <Default Extension="bin" ContentType="application/vnd.openxmlformats-officedocument.oleObject"/>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2" r:id="rId3"/>
    <p:sldId id="263" r:id="rId4"/>
    <p:sldId id="257" r:id="rId5"/>
    <p:sldId id="258" r:id="rId6"/>
    <p:sldId id="259" r:id="rId7"/>
    <p:sldId id="260" r:id="rId8"/>
    <p:sldId id="261" r:id="rId9"/>
    <p:sldId id="264" r:id="rId10"/>
    <p:sldId id="268"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5F019C3-B9CB-4B43-8ACC-B1CE7D44125D}">
          <p14:sldIdLst>
            <p14:sldId id="256"/>
            <p14:sldId id="262"/>
          </p14:sldIdLst>
        </p14:section>
        <p14:section name="Untitled Section" id="{C619C67B-48F0-4DC4-BFC2-AB5C7675BBA9}">
          <p14:sldIdLst>
            <p14:sldId id="263"/>
            <p14:sldId id="257"/>
            <p14:sldId id="258"/>
            <p14:sldId id="259"/>
            <p14:sldId id="260"/>
            <p14:sldId id="261"/>
            <p14:sldId id="264"/>
            <p14:sldId id="268"/>
            <p14:sldId id="265"/>
            <p14:sldId id="266"/>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2" d="100"/>
          <a:sy n="72" d="100"/>
        </p:scale>
        <p:origin x="80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F0444C-FF0F-4562-AC5A-8D40F30DE850}" type="datetimeFigureOut">
              <a:rPr lang="en-US" smtClean="0"/>
              <a:t>5/1/2025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B67594-0576-445C-B9DE-B56245574E23}" type="slidenum">
              <a:rPr lang="en-US" smtClean="0"/>
              <a:t>‹#›</a:t>
            </a:fld>
            <a:endParaRPr lang="en-US"/>
          </a:p>
        </p:txBody>
      </p:sp>
    </p:spTree>
    <p:extLst>
      <p:ext uri="{BB962C8B-B14F-4D97-AF65-F5344CB8AC3E}">
        <p14:creationId xmlns:p14="http://schemas.microsoft.com/office/powerpoint/2010/main" val="3881541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EE8EE-A527-4735-B29B-A5D4E7F754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32AF63-CF48-4ABA-AB40-AA0320AFAC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C9C71A-4CCF-4BE9-8104-E52EABCE6402}"/>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5" name="Footer Placeholder 4">
            <a:extLst>
              <a:ext uri="{FF2B5EF4-FFF2-40B4-BE49-F238E27FC236}">
                <a16:creationId xmlns:a16="http://schemas.microsoft.com/office/drawing/2014/main" id="{6CD864FB-33F9-4D04-A71C-047C6A3F4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2F5DCF-5351-4782-B595-F8F4EC74E802}"/>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16857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69E5A-A24D-47D6-ACB7-2E35D10B1C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AE44BA-E5BE-445F-B640-D811D1632E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96CCBA-F31E-40EE-80D9-62BECD5D1AA7}"/>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5" name="Footer Placeholder 4">
            <a:extLst>
              <a:ext uri="{FF2B5EF4-FFF2-40B4-BE49-F238E27FC236}">
                <a16:creationId xmlns:a16="http://schemas.microsoft.com/office/drawing/2014/main" id="{4A4E481C-93E6-45EB-BDFD-058E31D72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6ED35A-BA7C-4A61-83DB-E5A278D88090}"/>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410795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160A4-FAC5-4791-AEEB-4F267B2654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CA9349-2DE3-4253-BD2C-95FE10343C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A1AEE7-53F7-4388-B170-91508CE9455B}"/>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5" name="Footer Placeholder 4">
            <a:extLst>
              <a:ext uri="{FF2B5EF4-FFF2-40B4-BE49-F238E27FC236}">
                <a16:creationId xmlns:a16="http://schemas.microsoft.com/office/drawing/2014/main" id="{A66E5ADE-E73C-4F8C-9369-F40B49597C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E9D77D-3775-451A-B2D9-F0D8A2A643B2}"/>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768745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BCF55-9989-436E-8794-0FF41C187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A40459-E49A-4D06-A6E8-958A629EC3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52FA60-609B-4C36-9059-1A7830399B82}"/>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5" name="Footer Placeholder 4">
            <a:extLst>
              <a:ext uri="{FF2B5EF4-FFF2-40B4-BE49-F238E27FC236}">
                <a16:creationId xmlns:a16="http://schemas.microsoft.com/office/drawing/2014/main" id="{F7F80D0D-6944-40F2-BE43-0D348FA82F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A0AD8A-824A-4677-8098-AD2CBD5A206E}"/>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136947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2E711-252E-40A2-B432-120B521A7E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33B243-814F-4BC8-871A-31044C0F22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0EFFB0-EE79-4871-9DA3-9DE8024BA75B}"/>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5" name="Footer Placeholder 4">
            <a:extLst>
              <a:ext uri="{FF2B5EF4-FFF2-40B4-BE49-F238E27FC236}">
                <a16:creationId xmlns:a16="http://schemas.microsoft.com/office/drawing/2014/main" id="{10B9EBFD-A0FA-4697-8DCF-2E59D46B22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BCE81-EB4E-4ECE-AB4A-FE050F610905}"/>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83872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4B22-3B63-4105-838D-F74A78798B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409394-CE1C-4125-A444-42DFAB768B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6E94E2-626C-40C5-97F1-9BD72D421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810D94-FDCF-405E-93D8-EB9DDDE5DFE5}"/>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6" name="Footer Placeholder 5">
            <a:extLst>
              <a:ext uri="{FF2B5EF4-FFF2-40B4-BE49-F238E27FC236}">
                <a16:creationId xmlns:a16="http://schemas.microsoft.com/office/drawing/2014/main" id="{B9FBEF45-C688-4511-A247-D8E2381482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6B5778-AD43-4900-8AAD-EACF7D8B5DFF}"/>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408186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D84E3-0555-405E-B63C-9D89E58BE9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8DCE19-0470-4333-907A-ACAED6264E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85E9CB-EE26-4CD9-BE04-3002F657F6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7A5B9-0FE0-4432-9D84-7543D4BE6D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8B22D1-FFE6-4B6E-BD83-21EB95B053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DBE9F6-8562-4F31-B471-D80B7134A3CF}"/>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8" name="Footer Placeholder 7">
            <a:extLst>
              <a:ext uri="{FF2B5EF4-FFF2-40B4-BE49-F238E27FC236}">
                <a16:creationId xmlns:a16="http://schemas.microsoft.com/office/drawing/2014/main" id="{8EC4CA41-AD3B-4461-8045-C379AFAEFB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CD2B6D-5711-4E2F-85F4-FBD32B7C5B80}"/>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3230004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3BC5-F9A7-4087-8177-E2CAD8048C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E280E0-2827-4DE5-9F70-65A9DE97B480}"/>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4" name="Footer Placeholder 3">
            <a:extLst>
              <a:ext uri="{FF2B5EF4-FFF2-40B4-BE49-F238E27FC236}">
                <a16:creationId xmlns:a16="http://schemas.microsoft.com/office/drawing/2014/main" id="{2B073753-9ED3-42AB-B42D-E86C15F7C2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3B8584-5002-42B6-9452-682A2647C94F}"/>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114312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0A5764-9FB4-4BEB-A448-BED11DB9E93A}"/>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3" name="Footer Placeholder 2">
            <a:extLst>
              <a:ext uri="{FF2B5EF4-FFF2-40B4-BE49-F238E27FC236}">
                <a16:creationId xmlns:a16="http://schemas.microsoft.com/office/drawing/2014/main" id="{2F1C82B3-EA36-4FCE-B4A3-8CF2DC03C2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A29408-BB9D-416E-9BD4-9B228B8830DB}"/>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935126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B9AB8-DD57-4CE2-8A59-5D1912ACF8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E38217-0F48-42AA-B87E-12F16E2D28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2AFD44-8E13-4A31-A45B-90FAAB1BA5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4A905D-28F1-41BB-908D-AE9FC2365BA7}"/>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6" name="Footer Placeholder 5">
            <a:extLst>
              <a:ext uri="{FF2B5EF4-FFF2-40B4-BE49-F238E27FC236}">
                <a16:creationId xmlns:a16="http://schemas.microsoft.com/office/drawing/2014/main" id="{E57A5FB8-52AF-444C-9DD5-2CEC91950C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EBCAEA-0DBB-4F19-910E-55E20E19DC6D}"/>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3116831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6607F-B49A-48D2-961B-DAAB10EA0D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1DC448-4E0E-452E-A6EC-B6B1C2875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FF85A2-D5A7-4919-8F6F-240EAF6312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2A98B6-4E49-46BC-8E9B-8A8A567D7608}"/>
              </a:ext>
            </a:extLst>
          </p:cNvPr>
          <p:cNvSpPr>
            <a:spLocks noGrp="1"/>
          </p:cNvSpPr>
          <p:nvPr>
            <p:ph type="dt" sz="half" idx="10"/>
          </p:nvPr>
        </p:nvSpPr>
        <p:spPr/>
        <p:txBody>
          <a:bodyPr/>
          <a:lstStyle/>
          <a:p>
            <a:fld id="{C2FF73B1-F8BF-4AD2-9583-0713CAF99C47}" type="datetimeFigureOut">
              <a:rPr lang="en-US" smtClean="0"/>
              <a:t>5/1/2025</a:t>
            </a:fld>
            <a:endParaRPr lang="en-US"/>
          </a:p>
        </p:txBody>
      </p:sp>
      <p:sp>
        <p:nvSpPr>
          <p:cNvPr id="6" name="Footer Placeholder 5">
            <a:extLst>
              <a:ext uri="{FF2B5EF4-FFF2-40B4-BE49-F238E27FC236}">
                <a16:creationId xmlns:a16="http://schemas.microsoft.com/office/drawing/2014/main" id="{8DE3DB87-9AAE-43E3-8350-FF6AC6073E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3B900E-D64B-4CBE-A537-50B1335F61DD}"/>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1086930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8AC612-8B86-4CD2-B359-CA627910E5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ABA337-6A6C-4C2A-9587-DECA5DD66E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003BB5-0380-456A-B8C5-405D1ED070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FF73B1-F8BF-4AD2-9583-0713CAF99C47}" type="datetimeFigureOut">
              <a:rPr lang="en-US" smtClean="0"/>
              <a:t>5/1/2025</a:t>
            </a:fld>
            <a:endParaRPr lang="en-US"/>
          </a:p>
        </p:txBody>
      </p:sp>
      <p:sp>
        <p:nvSpPr>
          <p:cNvPr id="5" name="Footer Placeholder 4">
            <a:extLst>
              <a:ext uri="{FF2B5EF4-FFF2-40B4-BE49-F238E27FC236}">
                <a16:creationId xmlns:a16="http://schemas.microsoft.com/office/drawing/2014/main" id="{E9EE5389-3CF9-4968-8E74-8DDF8F658C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C43CE6-667C-4072-88EE-4C3F7375C5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CEE896-31E9-47B9-B842-FB29E08A4A8A}" type="slidenum">
              <a:rPr lang="en-US" smtClean="0"/>
              <a:t>‹#›</a:t>
            </a:fld>
            <a:endParaRPr lang="en-US"/>
          </a:p>
        </p:txBody>
      </p:sp>
    </p:spTree>
    <p:extLst>
      <p:ext uri="{BB962C8B-B14F-4D97-AF65-F5344CB8AC3E}">
        <p14:creationId xmlns:p14="http://schemas.microsoft.com/office/powerpoint/2010/main" val="4157663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mass.gov/orgs/alcoholic-beverages-control-commiss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033F79-94CD-4ED0-9566-F3D55A9B820B}"/>
              </a:ext>
            </a:extLst>
          </p:cNvPr>
          <p:cNvSpPr>
            <a:spLocks noGrp="1"/>
          </p:cNvSpPr>
          <p:nvPr>
            <p:ph type="ctrTitle"/>
          </p:nvPr>
        </p:nvSpPr>
        <p:spPr>
          <a:xfrm>
            <a:off x="5041903" y="2774696"/>
            <a:ext cx="3136897" cy="2108295"/>
          </a:xfrm>
        </p:spPr>
        <p:txBody>
          <a:bodyPr anchor="ctr">
            <a:normAutofit/>
          </a:bodyPr>
          <a:lstStyle/>
          <a:p>
            <a:endParaRPr lang="en-US" sz="7200" dirty="0"/>
          </a:p>
        </p:txBody>
      </p:sp>
      <p:sp>
        <p:nvSpPr>
          <p:cNvPr id="3" name="Subtitle 2">
            <a:extLst>
              <a:ext uri="{FF2B5EF4-FFF2-40B4-BE49-F238E27FC236}">
                <a16:creationId xmlns:a16="http://schemas.microsoft.com/office/drawing/2014/main" id="{0BD42F9F-5A71-4CEE-8223-7CD6B8E69965}"/>
              </a:ext>
            </a:extLst>
          </p:cNvPr>
          <p:cNvSpPr>
            <a:spLocks noGrp="1"/>
          </p:cNvSpPr>
          <p:nvPr>
            <p:ph type="subTitle" idx="1"/>
          </p:nvPr>
        </p:nvSpPr>
        <p:spPr>
          <a:xfrm>
            <a:off x="1966912" y="5645150"/>
            <a:ext cx="8258176" cy="631825"/>
          </a:xfrm>
        </p:spPr>
        <p:txBody>
          <a:bodyPr anchor="ctr">
            <a:normAutofit/>
          </a:bodyPr>
          <a:lstStyle/>
          <a:p>
            <a:r>
              <a:rPr lang="en-US" sz="2800"/>
              <a:t>Regulator </a:t>
            </a:r>
            <a:r>
              <a:rPr lang="en-US" sz="2800" dirty="0"/>
              <a:t>Presentation</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Object 3">
            <a:extLst>
              <a:ext uri="{FF2B5EF4-FFF2-40B4-BE49-F238E27FC236}">
                <a16:creationId xmlns:a16="http://schemas.microsoft.com/office/drawing/2014/main" id="{530D9177-F373-8EE4-4CD2-DA914F42DBD8}"/>
              </a:ext>
            </a:extLst>
          </p:cNvPr>
          <p:cNvGraphicFramePr>
            <a:graphicFrameLocks noChangeAspect="1"/>
          </p:cNvGraphicFramePr>
          <p:nvPr>
            <p:extLst>
              <p:ext uri="{D42A27DB-BD31-4B8C-83A1-F6EECF244321}">
                <p14:modId xmlns:p14="http://schemas.microsoft.com/office/powerpoint/2010/main" val="940047645"/>
              </p:ext>
            </p:extLst>
          </p:nvPr>
        </p:nvGraphicFramePr>
        <p:xfrm>
          <a:off x="3319463" y="0"/>
          <a:ext cx="5753100" cy="5400675"/>
        </p:xfrm>
        <a:graphic>
          <a:graphicData uri="http://schemas.openxmlformats.org/presentationml/2006/ole">
            <mc:AlternateContent xmlns:mc="http://schemas.openxmlformats.org/markup-compatibility/2006">
              <mc:Choice xmlns:v="urn:schemas-microsoft-com:vml" Requires="v">
                <p:oleObj r:id="rId2" imgW="2962689" imgH="2962689" progId="">
                  <p:embed/>
                </p:oleObj>
              </mc:Choice>
              <mc:Fallback>
                <p:oleObj r:id="rId2" imgW="2962689" imgH="2962689" progId="">
                  <p:embed/>
                  <p:pic>
                    <p:nvPicPr>
                      <p:cNvPr id="4" name="Object 3">
                        <a:extLst>
                          <a:ext uri="{FF2B5EF4-FFF2-40B4-BE49-F238E27FC236}">
                            <a16:creationId xmlns:a16="http://schemas.microsoft.com/office/drawing/2014/main" id="{530D9177-F373-8EE4-4CD2-DA914F42DB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9463" y="0"/>
                        <a:ext cx="5753100" cy="540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a:extLst>
              <a:ext uri="{FF2B5EF4-FFF2-40B4-BE49-F238E27FC236}">
                <a16:creationId xmlns:a16="http://schemas.microsoft.com/office/drawing/2014/main" id="{B6065689-F41F-5F37-93D4-33651CEFCE3F}"/>
              </a:ext>
            </a:extLst>
          </p:cNvPr>
          <p:cNvSpPr>
            <a:spLocks noGrp="1"/>
          </p:cNvSpPr>
          <p:nvPr>
            <p:ph type="sldNum" sz="quarter" idx="12"/>
          </p:nvPr>
        </p:nvSpPr>
        <p:spPr/>
        <p:txBody>
          <a:bodyPr/>
          <a:lstStyle/>
          <a:p>
            <a:fld id="{56CEE896-31E9-47B9-B842-FB29E08A4A8A}" type="slidenum">
              <a:rPr lang="en-US" smtClean="0"/>
              <a:t>1</a:t>
            </a:fld>
            <a:endParaRPr lang="en-US"/>
          </a:p>
        </p:txBody>
      </p:sp>
    </p:spTree>
    <p:extLst>
      <p:ext uri="{BB962C8B-B14F-4D97-AF65-F5344CB8AC3E}">
        <p14:creationId xmlns:p14="http://schemas.microsoft.com/office/powerpoint/2010/main" val="3777551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B15F93-92F4-8C6F-AC0D-C2550A8E84EE}"/>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1BA2E3B2-8F7A-3602-2A75-776190F45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8AC27886-0C29-EE04-EE5D-42DFE498A0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7A24F2BE-835F-6F92-DFD7-C2DA98CC7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0E27934-634A-0F3B-BCEC-5FB67B4A2F1B}"/>
              </a:ext>
            </a:extLst>
          </p:cNvPr>
          <p:cNvSpPr>
            <a:spLocks noGrp="1"/>
          </p:cNvSpPr>
          <p:nvPr>
            <p:ph type="title"/>
          </p:nvPr>
        </p:nvSpPr>
        <p:spPr>
          <a:xfrm>
            <a:off x="1115568" y="548640"/>
            <a:ext cx="10168128" cy="1179576"/>
          </a:xfrm>
        </p:spPr>
        <p:txBody>
          <a:bodyPr>
            <a:normAutofit/>
          </a:bodyPr>
          <a:lstStyle/>
          <a:p>
            <a:pPr algn="ctr"/>
            <a:r>
              <a:rPr lang="en-US" sz="4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ABCC Hearing Notice</a:t>
            </a:r>
            <a:endParaRPr lang="en-US" sz="4000" dirty="0">
              <a:solidFill>
                <a:srgbClr val="0070C0"/>
              </a:solidFill>
            </a:endParaRPr>
          </a:p>
        </p:txBody>
      </p:sp>
      <p:sp>
        <p:nvSpPr>
          <p:cNvPr id="49" name="Rectangle 48">
            <a:extLst>
              <a:ext uri="{FF2B5EF4-FFF2-40B4-BE49-F238E27FC236}">
                <a16:creationId xmlns:a16="http://schemas.microsoft.com/office/drawing/2014/main" id="{C3E524D3-0B40-DB23-7ADA-89171795E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Slide Number Placeholder 2">
            <a:extLst>
              <a:ext uri="{FF2B5EF4-FFF2-40B4-BE49-F238E27FC236}">
                <a16:creationId xmlns:a16="http://schemas.microsoft.com/office/drawing/2014/main" id="{14CF8D50-B303-7927-7F90-E4AA125E0A72}"/>
              </a:ext>
            </a:extLst>
          </p:cNvPr>
          <p:cNvSpPr>
            <a:spLocks noGrp="1"/>
          </p:cNvSpPr>
          <p:nvPr>
            <p:ph type="sldNum" sz="quarter" idx="12"/>
          </p:nvPr>
        </p:nvSpPr>
        <p:spPr/>
        <p:txBody>
          <a:bodyPr/>
          <a:lstStyle/>
          <a:p>
            <a:fld id="{56CEE896-31E9-47B9-B842-FB29E08A4A8A}" type="slidenum">
              <a:rPr lang="en-US" smtClean="0"/>
              <a:t>10</a:t>
            </a:fld>
            <a:endParaRPr lang="en-US"/>
          </a:p>
        </p:txBody>
      </p:sp>
      <p:pic>
        <p:nvPicPr>
          <p:cNvPr id="1026" name="Picture 1">
            <a:extLst>
              <a:ext uri="{FF2B5EF4-FFF2-40B4-BE49-F238E27FC236}">
                <a16:creationId xmlns:a16="http://schemas.microsoft.com/office/drawing/2014/main" id="{2BE8CDA7-E176-1B03-4309-979877118A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5190" y="1726350"/>
            <a:ext cx="8564177" cy="4705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488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pPr marL="914400" marR="0" lvl="2">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Licensee/Applicant Appeal </a:t>
            </a:r>
            <a:r>
              <a:rPr lang="en-US" sz="4000" dirty="0">
                <a:latin typeface="Calibri" panose="020F0502020204030204" pitchFamily="34" charset="0"/>
                <a:ea typeface="Calibri" panose="020F0502020204030204" pitchFamily="34" charset="0"/>
                <a:cs typeface="Times New Roman" panose="02020603050405020304" pitchFamily="18" charset="0"/>
              </a:rPr>
              <a:t>P</a:t>
            </a:r>
            <a:r>
              <a:rPr lang="en-US" sz="4000" dirty="0">
                <a:effectLst/>
                <a:latin typeface="Calibri" panose="020F0502020204030204" pitchFamily="34" charset="0"/>
                <a:ea typeface="Calibri" panose="020F0502020204030204" pitchFamily="34" charset="0"/>
                <a:cs typeface="Times New Roman" panose="02020603050405020304" pitchFamily="18" charset="0"/>
              </a:rPr>
              <a:t>rocess</a:t>
            </a: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M.G.L. c. 138, § 67- </a:t>
            </a:r>
            <a:r>
              <a:rPr lang="en-US" sz="2000" b="0" i="0" dirty="0">
                <a:solidFill>
                  <a:srgbClr val="212121"/>
                </a:solidFill>
                <a:effectLst/>
                <a:latin typeface="verdana" panose="020B0604030504040204" pitchFamily="34" charset="0"/>
              </a:rPr>
              <a:t>Any applicant for a license who is aggrieved by the action of the local licensing authorities in refusing to grant the same, or by their failure to act within the period of thirty days limited by section sixteen B, or any person who is aggrieved by the action of such authorities in modifying, suspending, cancelling, revoking or declaring forfeited the same, may appeal therefrom to the commission within five days following notice of such action or following the expiration of said period, upon petition in writing, setting forth all the material facts in the case…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7871AE94-39F0-EFDF-1642-E452FD9980E5}"/>
              </a:ext>
            </a:extLst>
          </p:cNvPr>
          <p:cNvSpPr>
            <a:spLocks noGrp="1"/>
          </p:cNvSpPr>
          <p:nvPr>
            <p:ph type="sldNum" sz="quarter" idx="12"/>
          </p:nvPr>
        </p:nvSpPr>
        <p:spPr/>
        <p:txBody>
          <a:bodyPr/>
          <a:lstStyle/>
          <a:p>
            <a:fld id="{56CEE896-31E9-47B9-B842-FB29E08A4A8A}" type="slidenum">
              <a:rPr lang="en-US" smtClean="0"/>
              <a:t>11</a:t>
            </a:fld>
            <a:endParaRPr lang="en-US"/>
          </a:p>
        </p:txBody>
      </p:sp>
    </p:spTree>
    <p:extLst>
      <p:ext uri="{BB962C8B-B14F-4D97-AF65-F5344CB8AC3E}">
        <p14:creationId xmlns:p14="http://schemas.microsoft.com/office/powerpoint/2010/main" val="3710186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r>
              <a:rPr lang="en-US" sz="2800" dirty="0"/>
              <a:t>Compliance Checks are a training tool required by law.</a:t>
            </a:r>
          </a:p>
          <a:p>
            <a:r>
              <a:rPr lang="en-US" sz="2800" dirty="0"/>
              <a:t>Municipality and ABCC must conduct compliance checks.</a:t>
            </a:r>
          </a:p>
          <a:p>
            <a:r>
              <a:rPr lang="en-US" sz="2800" dirty="0"/>
              <a:t>Compliance checks are intended to help the licensee comply with the law and local regulations.</a:t>
            </a:r>
          </a:p>
          <a:p>
            <a:endParaRPr lang="en-US" sz="2200" dirty="0"/>
          </a:p>
        </p:txBody>
      </p:sp>
      <p:sp>
        <p:nvSpPr>
          <p:cNvPr id="4" name="Title 1">
            <a:extLst>
              <a:ext uri="{FF2B5EF4-FFF2-40B4-BE49-F238E27FC236}">
                <a16:creationId xmlns:a16="http://schemas.microsoft.com/office/drawing/2014/main" id="{C17688EC-B890-BD26-4273-1487694AF3CF}"/>
              </a:ext>
            </a:extLst>
          </p:cNvPr>
          <p:cNvSpPr txBox="1">
            <a:spLocks/>
          </p:cNvSpPr>
          <p:nvPr/>
        </p:nvSpPr>
        <p:spPr>
          <a:xfrm>
            <a:off x="1408176" y="432816"/>
            <a:ext cx="9875520" cy="135636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a:t>COMPLIANCE CHECKS- Brick and Mortar and Direct to Consumers</a:t>
            </a:r>
          </a:p>
        </p:txBody>
      </p:sp>
      <p:pic>
        <p:nvPicPr>
          <p:cNvPr id="5" name="Picture 4">
            <a:extLst>
              <a:ext uri="{FF2B5EF4-FFF2-40B4-BE49-F238E27FC236}">
                <a16:creationId xmlns:a16="http://schemas.microsoft.com/office/drawing/2014/main" id="{AC2D57F4-93C6-0B3A-661D-2CB9BA7AB3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0838" y="4216550"/>
            <a:ext cx="2631233" cy="1457701"/>
          </a:xfrm>
          <a:prstGeom prst="rect">
            <a:avLst/>
          </a:prstGeom>
        </p:spPr>
      </p:pic>
      <p:sp>
        <p:nvSpPr>
          <p:cNvPr id="2" name="Slide Number Placeholder 1">
            <a:extLst>
              <a:ext uri="{FF2B5EF4-FFF2-40B4-BE49-F238E27FC236}">
                <a16:creationId xmlns:a16="http://schemas.microsoft.com/office/drawing/2014/main" id="{D6C95362-393B-35CB-7F4E-CE2E33ADEB92}"/>
              </a:ext>
            </a:extLst>
          </p:cNvPr>
          <p:cNvSpPr>
            <a:spLocks noGrp="1"/>
          </p:cNvSpPr>
          <p:nvPr>
            <p:ph type="sldNum" sz="quarter" idx="12"/>
          </p:nvPr>
        </p:nvSpPr>
        <p:spPr/>
        <p:txBody>
          <a:bodyPr/>
          <a:lstStyle/>
          <a:p>
            <a:fld id="{56CEE896-31E9-47B9-B842-FB29E08A4A8A}" type="slidenum">
              <a:rPr lang="en-US" smtClean="0"/>
              <a:t>12</a:t>
            </a:fld>
            <a:endParaRPr lang="en-US"/>
          </a:p>
        </p:txBody>
      </p:sp>
    </p:spTree>
    <p:extLst>
      <p:ext uri="{BB962C8B-B14F-4D97-AF65-F5344CB8AC3E}">
        <p14:creationId xmlns:p14="http://schemas.microsoft.com/office/powerpoint/2010/main" val="2328538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r>
              <a:rPr lang="en-US" sz="2800" dirty="0"/>
              <a:t>M.G.L. c. 138, </a:t>
            </a:r>
            <a:r>
              <a:rPr lang="en-US" sz="2800" dirty="0">
                <a:effectLst/>
                <a:latin typeface="Calibri" panose="020F0502020204030204" pitchFamily="34" charset="0"/>
                <a:ea typeface="Calibri" panose="020F0502020204030204" pitchFamily="34" charset="0"/>
                <a:cs typeface="Times New Roman" panose="02020603050405020304" pitchFamily="18" charset="0"/>
              </a:rPr>
              <a:t>§ 34- Sale or delivery of an alcoholic beverage to a person under 21 years of age.</a:t>
            </a:r>
          </a:p>
          <a:p>
            <a:r>
              <a:rPr lang="en-US" sz="2800" dirty="0"/>
              <a:t>204 CMR 2.05 (2) Permitting an illegality on the licensed premises, to wit:  Ch. 138, § 34C – Possession of an alcoholic beverage by a person under 21 years of age</a:t>
            </a:r>
          </a:p>
          <a:p>
            <a:r>
              <a:rPr lang="en-US" dirty="0"/>
              <a:t>M.G.L. c. 138, </a:t>
            </a:r>
            <a:r>
              <a:rPr lang="en-US" sz="2800" dirty="0">
                <a:effectLst/>
                <a:latin typeface="Calibri" panose="020F0502020204030204" pitchFamily="34" charset="0"/>
                <a:ea typeface="Calibri" panose="020F0502020204030204" pitchFamily="34" charset="0"/>
                <a:cs typeface="Times New Roman" panose="02020603050405020304" pitchFamily="18" charset="0"/>
              </a:rPr>
              <a:t>§ 69- Sale or delivery of an alcoholic beverage to an intoxicated person</a:t>
            </a:r>
          </a:p>
          <a:p>
            <a:r>
              <a:rPr lang="en-US" dirty="0">
                <a:latin typeface="Calibri" panose="020F0502020204030204" pitchFamily="34" charset="0"/>
                <a:ea typeface="Calibri" panose="020F0502020204030204" pitchFamily="34" charset="0"/>
                <a:cs typeface="Times New Roman" panose="02020603050405020304" pitchFamily="18" charset="0"/>
              </a:rPr>
              <a:t>Receiving </a:t>
            </a:r>
            <a:r>
              <a:rPr lang="en-US" sz="2800" dirty="0">
                <a:latin typeface="Calibri" panose="020F0502020204030204" pitchFamily="34" charset="0"/>
                <a:ea typeface="Calibri" panose="020F0502020204030204" pitchFamily="34" charset="0"/>
                <a:cs typeface="Times New Roman" panose="02020603050405020304" pitchFamily="18" charset="0"/>
              </a:rPr>
              <a:t>MGL c. 90 Section 24J Reports</a:t>
            </a:r>
          </a:p>
          <a:p>
            <a:r>
              <a:rPr lang="en-US" dirty="0">
                <a:latin typeface="Calibri" panose="020F0502020204030204" pitchFamily="34" charset="0"/>
                <a:ea typeface="Calibri" panose="020F0502020204030204" pitchFamily="34" charset="0"/>
                <a:cs typeface="Times New Roman" panose="02020603050405020304" pitchFamily="18" charset="0"/>
              </a:rPr>
              <a:t>Duplicating ABCC Investigations: </a:t>
            </a:r>
            <a:r>
              <a:rPr lang="en-US" dirty="0"/>
              <a:t>M.G.L. c. 138, </a:t>
            </a:r>
            <a:r>
              <a:rPr lang="en-US" sz="2800" dirty="0">
                <a:effectLst/>
                <a:latin typeface="Calibri" panose="020F0502020204030204" pitchFamily="34" charset="0"/>
                <a:ea typeface="Calibri" panose="020F0502020204030204" pitchFamily="34" charset="0"/>
                <a:cs typeface="Times New Roman" panose="02020603050405020304" pitchFamily="18" charset="0"/>
              </a:rPr>
              <a:t>§ 23</a:t>
            </a:r>
            <a:endParaRPr lang="en-US" sz="2800" dirty="0"/>
          </a:p>
          <a:p>
            <a:endParaRPr lang="en-US" sz="2200" dirty="0"/>
          </a:p>
        </p:txBody>
      </p:sp>
      <p:sp>
        <p:nvSpPr>
          <p:cNvPr id="4" name="Title 1">
            <a:extLst>
              <a:ext uri="{FF2B5EF4-FFF2-40B4-BE49-F238E27FC236}">
                <a16:creationId xmlns:a16="http://schemas.microsoft.com/office/drawing/2014/main" id="{C17688EC-B890-BD26-4273-1487694AF3CF}"/>
              </a:ext>
            </a:extLst>
          </p:cNvPr>
          <p:cNvSpPr txBox="1">
            <a:spLocks/>
          </p:cNvSpPr>
          <p:nvPr/>
        </p:nvSpPr>
        <p:spPr>
          <a:xfrm>
            <a:off x="1408176" y="432816"/>
            <a:ext cx="9875520" cy="135636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a:t>Public Safety Violations: M.G.L. c. 138 Sections 34, 34C, and 69</a:t>
            </a:r>
          </a:p>
        </p:txBody>
      </p:sp>
      <p:sp>
        <p:nvSpPr>
          <p:cNvPr id="2" name="Slide Number Placeholder 1">
            <a:extLst>
              <a:ext uri="{FF2B5EF4-FFF2-40B4-BE49-F238E27FC236}">
                <a16:creationId xmlns:a16="http://schemas.microsoft.com/office/drawing/2014/main" id="{2DB1FE54-5D6D-7714-CD8F-E2D33B510E5A}"/>
              </a:ext>
            </a:extLst>
          </p:cNvPr>
          <p:cNvSpPr>
            <a:spLocks noGrp="1"/>
          </p:cNvSpPr>
          <p:nvPr>
            <p:ph type="sldNum" sz="quarter" idx="12"/>
          </p:nvPr>
        </p:nvSpPr>
        <p:spPr/>
        <p:txBody>
          <a:bodyPr/>
          <a:lstStyle/>
          <a:p>
            <a:fld id="{56CEE896-31E9-47B9-B842-FB29E08A4A8A}" type="slidenum">
              <a:rPr lang="en-US" smtClean="0"/>
              <a:t>13</a:t>
            </a:fld>
            <a:endParaRPr lang="en-US"/>
          </a:p>
        </p:txBody>
      </p:sp>
    </p:spTree>
    <p:extLst>
      <p:ext uri="{BB962C8B-B14F-4D97-AF65-F5344CB8AC3E}">
        <p14:creationId xmlns:p14="http://schemas.microsoft.com/office/powerpoint/2010/main" val="316679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r>
              <a:rPr lang="en-US" sz="4000" dirty="0"/>
              <a:t>Agenda</a:t>
            </a: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lnSpcReduction="10000"/>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Navigation of the </a:t>
            </a:r>
            <a:r>
              <a:rPr lang="en-US" sz="2200" dirty="0">
                <a:effectLst/>
                <a:latin typeface="Calibri" panose="020F0502020204030204" pitchFamily="34" charset="0"/>
                <a:ea typeface="Calibri" panose="020F0502020204030204" pitchFamily="34" charset="0"/>
                <a:cs typeface="Times New Roman" panose="02020603050405020304" pitchFamily="18" charset="0"/>
                <a:hlinkClick r:id="rId2"/>
              </a:rPr>
              <a:t>ABCC Website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Resources for Local Licensing Authorities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Role of a regulator</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Guidelines when reviewing an application</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Delivery Concerns</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Municipality progressive discipline process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Violation Hearings and Adjudication process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Licensee/Applicant appeal process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Compliance checks (Brick/Mortar and Direct to Consumers)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Section 34 Sale or Delivery of alcohol to underage individual</a:t>
            </a:r>
          </a:p>
          <a:p>
            <a:pPr marL="1143000" marR="0" lvl="2" indent="-228600">
              <a:spcBef>
                <a:spcPts val="0"/>
              </a:spcBef>
              <a:spcAft>
                <a:spcPts val="80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Section 34C An individual under the age of 21 in possession of alcohol</a:t>
            </a:r>
          </a:p>
          <a:p>
            <a:pPr marL="1143000" marR="0" lvl="2" indent="-228600">
              <a:spcBef>
                <a:spcPts val="0"/>
              </a:spcBef>
              <a:spcAft>
                <a:spcPts val="800"/>
              </a:spcAft>
              <a:buFont typeface="Wingdings" panose="05000000000000000000" pitchFamily="2"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Receiving MGL c. 90 Section 24J Reports</a:t>
            </a:r>
          </a:p>
          <a:p>
            <a:pPr marL="1143000" marR="0" lvl="2" indent="-228600">
              <a:spcBef>
                <a:spcPts val="0"/>
              </a:spcBef>
              <a:spcAft>
                <a:spcPts val="80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Duplicating ABCC Investigations</a:t>
            </a:r>
          </a:p>
          <a:p>
            <a:pPr marL="1143000" marR="0" lvl="2" indent="-228600">
              <a:spcBef>
                <a:spcPts val="0"/>
              </a:spcBef>
              <a:spcAft>
                <a:spcPts val="80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0DC9B634-DB02-741D-5082-25F3C5840EFD}"/>
              </a:ext>
            </a:extLst>
          </p:cNvPr>
          <p:cNvSpPr>
            <a:spLocks noGrp="1"/>
          </p:cNvSpPr>
          <p:nvPr>
            <p:ph type="sldNum" sz="quarter" idx="12"/>
          </p:nvPr>
        </p:nvSpPr>
        <p:spPr/>
        <p:txBody>
          <a:bodyPr/>
          <a:lstStyle/>
          <a:p>
            <a:fld id="{56CEE896-31E9-47B9-B842-FB29E08A4A8A}" type="slidenum">
              <a:rPr lang="en-US" smtClean="0"/>
              <a:t>2</a:t>
            </a:fld>
            <a:endParaRPr lang="en-US"/>
          </a:p>
        </p:txBody>
      </p:sp>
    </p:spTree>
    <p:extLst>
      <p:ext uri="{BB962C8B-B14F-4D97-AF65-F5344CB8AC3E}">
        <p14:creationId xmlns:p14="http://schemas.microsoft.com/office/powerpoint/2010/main" val="2645033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Role of a Regulator</a:t>
            </a:r>
            <a:endParaRPr lang="en-US" sz="4000" dirty="0"/>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Resources for Local Licensing Authorities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Guidelines when reviewing an application</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Delivery Concerns</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Municipality progressive discipline process</a:t>
            </a:r>
          </a:p>
          <a:p>
            <a:pPr marL="1143000" marR="0" lvl="2" indent="-228600">
              <a:spcBef>
                <a:spcPts val="0"/>
              </a:spcBef>
              <a:spcAft>
                <a:spcPts val="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80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02DD23AA-394C-9ADD-996F-782FD91268F9}"/>
              </a:ext>
            </a:extLst>
          </p:cNvPr>
          <p:cNvSpPr>
            <a:spLocks noGrp="1"/>
          </p:cNvSpPr>
          <p:nvPr>
            <p:ph type="sldNum" sz="quarter" idx="12"/>
          </p:nvPr>
        </p:nvSpPr>
        <p:spPr/>
        <p:txBody>
          <a:bodyPr/>
          <a:lstStyle/>
          <a:p>
            <a:fld id="{56CEE896-31E9-47B9-B842-FB29E08A4A8A}" type="slidenum">
              <a:rPr lang="en-US" smtClean="0"/>
              <a:t>3</a:t>
            </a:fld>
            <a:endParaRPr lang="en-US"/>
          </a:p>
        </p:txBody>
      </p:sp>
    </p:spTree>
    <p:extLst>
      <p:ext uri="{BB962C8B-B14F-4D97-AF65-F5344CB8AC3E}">
        <p14:creationId xmlns:p14="http://schemas.microsoft.com/office/powerpoint/2010/main" val="414583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itle 29">
            <a:extLst>
              <a:ext uri="{FF2B5EF4-FFF2-40B4-BE49-F238E27FC236}">
                <a16:creationId xmlns:a16="http://schemas.microsoft.com/office/drawing/2014/main" id="{EF6005C4-06BC-451E-BA6B-0201AD5907DB}"/>
              </a:ext>
            </a:extLst>
          </p:cNvPr>
          <p:cNvSpPr>
            <a:spLocks noGrp="1"/>
          </p:cNvSpPr>
          <p:nvPr>
            <p:ph type="title"/>
          </p:nvPr>
        </p:nvSpPr>
        <p:spPr>
          <a:xfrm>
            <a:off x="841248" y="251312"/>
            <a:ext cx="10506456" cy="1010264"/>
          </a:xfrm>
        </p:spPr>
        <p:txBody>
          <a:bodyPr vert="horz" lIns="91440" tIns="45720" rIns="91440" bIns="45720" rtlCol="0" anchor="ctr">
            <a:normAutofit/>
          </a:bodyPr>
          <a:lstStyle/>
          <a:p>
            <a:r>
              <a:rPr lang="en-US" kern="1200">
                <a:solidFill>
                  <a:schemeClr val="tx1"/>
                </a:solidFill>
                <a:latin typeface="+mj-lt"/>
                <a:ea typeface="+mj-ea"/>
                <a:cs typeface="+mj-cs"/>
              </a:rPr>
              <a:t>Page 1 </a:t>
            </a:r>
          </a:p>
        </p:txBody>
      </p:sp>
      <p:sp>
        <p:nvSpPr>
          <p:cNvPr id="40" name="Rectangle 39">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41">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Content Placeholder 4">
            <a:extLst>
              <a:ext uri="{FF2B5EF4-FFF2-40B4-BE49-F238E27FC236}">
                <a16:creationId xmlns:a16="http://schemas.microsoft.com/office/drawing/2014/main" id="{7DF145C7-ADE9-4760-9F11-88416EE49677}"/>
              </a:ext>
            </a:extLst>
          </p:cNvPr>
          <p:cNvPicPr>
            <a:picLocks noChangeAspect="1"/>
          </p:cNvPicPr>
          <p:nvPr/>
        </p:nvPicPr>
        <p:blipFill rotWithShape="1">
          <a:blip r:embed="rId2"/>
          <a:stretch/>
        </p:blipFill>
        <p:spPr>
          <a:xfrm>
            <a:off x="1362402" y="1650222"/>
            <a:ext cx="3465218" cy="4584946"/>
          </a:xfrm>
          <a:prstGeom prst="rect">
            <a:avLst/>
          </a:prstGeom>
          <a:ln>
            <a:solidFill>
              <a:srgbClr val="FF0000"/>
            </a:solidFill>
          </a:ln>
        </p:spPr>
      </p:pic>
      <p:sp>
        <p:nvSpPr>
          <p:cNvPr id="33" name="Content Placeholder 32">
            <a:extLst>
              <a:ext uri="{FF2B5EF4-FFF2-40B4-BE49-F238E27FC236}">
                <a16:creationId xmlns:a16="http://schemas.microsoft.com/office/drawing/2014/main" id="{8A27DA59-1876-4461-9EF1-54C248B06B49}"/>
              </a:ext>
            </a:extLst>
          </p:cNvPr>
          <p:cNvSpPr>
            <a:spLocks/>
          </p:cNvSpPr>
          <p:nvPr/>
        </p:nvSpPr>
        <p:spPr>
          <a:xfrm>
            <a:off x="5846134" y="3694362"/>
            <a:ext cx="5671611" cy="2540805"/>
          </a:xfrm>
          <a:prstGeom prst="rect">
            <a:avLst/>
          </a:prstGeom>
        </p:spPr>
        <p:txBody>
          <a:bodyPr>
            <a:normAutofit/>
          </a:bodyPr>
          <a:lstStyle/>
          <a:p>
            <a:pPr defTabSz="868680">
              <a:spcAft>
                <a:spcPts val="600"/>
              </a:spcAft>
            </a:pPr>
            <a:r>
              <a:rPr lang="en-US" sz="2000" kern="1200" dirty="0">
                <a:solidFill>
                  <a:schemeClr val="tx1"/>
                </a:solidFill>
                <a:latin typeface="+mn-lt"/>
                <a:ea typeface="+mn-ea"/>
                <a:cs typeface="+mn-cs"/>
              </a:rPr>
              <a:t>Question 3</a:t>
            </a:r>
          </a:p>
          <a:p>
            <a:pPr defTabSz="868680">
              <a:spcAft>
                <a:spcPts val="600"/>
              </a:spcAft>
            </a:pPr>
            <a:r>
              <a:rPr lang="en-US" sz="2000" kern="1200" dirty="0">
                <a:solidFill>
                  <a:schemeClr val="tx1"/>
                </a:solidFill>
                <a:latin typeface="+mn-lt"/>
                <a:ea typeface="+mn-ea"/>
                <a:cs typeface="+mn-cs"/>
              </a:rPr>
              <a:t>A detail description of the entire proposed license premise for sales, storage and consumption. </a:t>
            </a:r>
          </a:p>
          <a:p>
            <a:pPr defTabSz="868680">
              <a:spcAft>
                <a:spcPts val="600"/>
              </a:spcAft>
            </a:pPr>
            <a:r>
              <a:rPr lang="en-US" sz="2000" kern="1200" dirty="0">
                <a:solidFill>
                  <a:schemeClr val="tx1"/>
                </a:solidFill>
                <a:latin typeface="+mn-lt"/>
                <a:ea typeface="+mn-ea"/>
                <a:cs typeface="+mn-cs"/>
              </a:rPr>
              <a:t>How many rooms, bathroom, bars etc.</a:t>
            </a:r>
            <a:endParaRPr lang="en-US" sz="2000" dirty="0"/>
          </a:p>
        </p:txBody>
      </p:sp>
      <p:sp>
        <p:nvSpPr>
          <p:cNvPr id="17" name="Arrow: Left 16">
            <a:extLst>
              <a:ext uri="{FF2B5EF4-FFF2-40B4-BE49-F238E27FC236}">
                <a16:creationId xmlns:a16="http://schemas.microsoft.com/office/drawing/2014/main" id="{442CFE7C-5878-4555-BBB3-0205CC2A56FD}"/>
              </a:ext>
            </a:extLst>
          </p:cNvPr>
          <p:cNvSpPr/>
          <p:nvPr/>
        </p:nvSpPr>
        <p:spPr>
          <a:xfrm>
            <a:off x="4867243" y="4499519"/>
            <a:ext cx="939268" cy="46524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59280511-3E04-8A03-7384-23BCCCB1D2DB}"/>
              </a:ext>
            </a:extLst>
          </p:cNvPr>
          <p:cNvSpPr>
            <a:spLocks noGrp="1"/>
          </p:cNvSpPr>
          <p:nvPr>
            <p:ph type="sldNum" sz="quarter" idx="12"/>
          </p:nvPr>
        </p:nvSpPr>
        <p:spPr/>
        <p:txBody>
          <a:bodyPr/>
          <a:lstStyle/>
          <a:p>
            <a:fld id="{56CEE896-31E9-47B9-B842-FB29E08A4A8A}" type="slidenum">
              <a:rPr lang="en-US" smtClean="0"/>
              <a:t>4</a:t>
            </a:fld>
            <a:endParaRPr lang="en-US"/>
          </a:p>
        </p:txBody>
      </p:sp>
    </p:spTree>
    <p:extLst>
      <p:ext uri="{BB962C8B-B14F-4D97-AF65-F5344CB8AC3E}">
        <p14:creationId xmlns:p14="http://schemas.microsoft.com/office/powerpoint/2010/main" val="3768656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22">
            <a:extLst>
              <a:ext uri="{FF2B5EF4-FFF2-40B4-BE49-F238E27FC236}">
                <a16:creationId xmlns:a16="http://schemas.microsoft.com/office/drawing/2014/main" id="{4399BEC2-16C9-47C6-9E58-9D299BA7AEFF}"/>
              </a:ext>
            </a:extLst>
          </p:cNvPr>
          <p:cNvSpPr>
            <a:spLocks noGrp="1"/>
          </p:cNvSpPr>
          <p:nvPr>
            <p:ph type="title"/>
          </p:nvPr>
        </p:nvSpPr>
        <p:spPr>
          <a:xfrm>
            <a:off x="1133515" y="715380"/>
            <a:ext cx="10176151" cy="461774"/>
          </a:xfrm>
        </p:spPr>
        <p:txBody>
          <a:bodyPr vert="horz" lIns="91440" tIns="45720" rIns="91440" bIns="45720" rtlCol="0" anchor="ctr">
            <a:normAutofit fontScale="90000"/>
          </a:bodyPr>
          <a:lstStyle/>
          <a:p>
            <a:r>
              <a:rPr lang="en-US" sz="4000" kern="1200">
                <a:solidFill>
                  <a:schemeClr val="tx1"/>
                </a:solidFill>
                <a:latin typeface="+mj-lt"/>
                <a:ea typeface="+mj-ea"/>
                <a:cs typeface="+mj-cs"/>
              </a:rPr>
              <a:t>Page 2</a:t>
            </a:r>
          </a:p>
        </p:txBody>
      </p:sp>
      <p:sp>
        <p:nvSpPr>
          <p:cNvPr id="40" name="Rectangle 39">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Content Placeholder 12">
            <a:extLst>
              <a:ext uri="{FF2B5EF4-FFF2-40B4-BE49-F238E27FC236}">
                <a16:creationId xmlns:a16="http://schemas.microsoft.com/office/drawing/2014/main" id="{55C3C058-7EE6-4891-A44C-67EC4F873519}"/>
              </a:ext>
            </a:extLst>
          </p:cNvPr>
          <p:cNvPicPr>
            <a:picLocks noChangeAspect="1"/>
          </p:cNvPicPr>
          <p:nvPr/>
        </p:nvPicPr>
        <p:blipFill>
          <a:blip r:embed="rId2"/>
          <a:stretch>
            <a:fillRect/>
          </a:stretch>
        </p:blipFill>
        <p:spPr>
          <a:xfrm>
            <a:off x="1068260" y="1256146"/>
            <a:ext cx="4106005" cy="4767206"/>
          </a:xfrm>
          <a:prstGeom prst="rect">
            <a:avLst/>
          </a:prstGeom>
        </p:spPr>
      </p:pic>
      <p:sp>
        <p:nvSpPr>
          <p:cNvPr id="24" name="Content Placeholder 23">
            <a:extLst>
              <a:ext uri="{FF2B5EF4-FFF2-40B4-BE49-F238E27FC236}">
                <a16:creationId xmlns:a16="http://schemas.microsoft.com/office/drawing/2014/main" id="{E1276F51-044F-414B-ABBD-371FEF85493C}"/>
              </a:ext>
            </a:extLst>
          </p:cNvPr>
          <p:cNvSpPr>
            <a:spLocks/>
          </p:cNvSpPr>
          <p:nvPr/>
        </p:nvSpPr>
        <p:spPr>
          <a:xfrm>
            <a:off x="6269458" y="1892534"/>
            <a:ext cx="5040208" cy="4026635"/>
          </a:xfrm>
          <a:prstGeom prst="rect">
            <a:avLst/>
          </a:prstGeom>
        </p:spPr>
        <p:txBody>
          <a:bodyPr/>
          <a:lstStyle/>
          <a:p>
            <a:pPr defTabSz="722376">
              <a:spcAft>
                <a:spcPts val="600"/>
              </a:spcAft>
            </a:pPr>
            <a:r>
              <a:rPr lang="en-US" sz="1422" kern="1200" dirty="0">
                <a:solidFill>
                  <a:schemeClr val="tx1"/>
                </a:solidFill>
                <a:latin typeface="+mn-lt"/>
                <a:ea typeface="+mn-ea"/>
                <a:cs typeface="+mn-cs"/>
              </a:rPr>
              <a:t>Question 6</a:t>
            </a:r>
          </a:p>
          <a:p>
            <a:pPr defTabSz="722376">
              <a:spcAft>
                <a:spcPts val="600"/>
              </a:spcAft>
            </a:pPr>
            <a:r>
              <a:rPr lang="en-US" sz="1422" kern="1200" dirty="0">
                <a:solidFill>
                  <a:schemeClr val="tx1"/>
                </a:solidFill>
                <a:latin typeface="+mn-lt"/>
                <a:ea typeface="+mn-ea"/>
                <a:cs typeface="+mn-cs"/>
              </a:rPr>
              <a:t>Disclosure of Criminal history. </a:t>
            </a:r>
          </a:p>
          <a:p>
            <a:pPr defTabSz="722376">
              <a:spcAft>
                <a:spcPts val="600"/>
              </a:spcAft>
            </a:pPr>
            <a:r>
              <a:rPr lang="en-US" sz="1422" kern="1200" dirty="0">
                <a:solidFill>
                  <a:schemeClr val="tx1"/>
                </a:solidFill>
                <a:latin typeface="+mn-lt"/>
                <a:ea typeface="+mn-ea"/>
                <a:cs typeface="+mn-cs"/>
              </a:rPr>
              <a:t>Completion of all fields.</a:t>
            </a:r>
          </a:p>
          <a:p>
            <a:pPr defTabSz="722376">
              <a:spcAft>
                <a:spcPts val="600"/>
              </a:spcAft>
            </a:pPr>
            <a:r>
              <a:rPr lang="en-US" sz="1422" kern="1200" dirty="0">
                <a:solidFill>
                  <a:schemeClr val="tx1"/>
                </a:solidFill>
                <a:latin typeface="+mn-lt"/>
                <a:ea typeface="+mn-ea"/>
                <a:cs typeface="+mn-cs"/>
              </a:rPr>
              <a:t>Percentage of ownership must total 100%. Undisclosed ownership may require another public hearing. </a:t>
            </a:r>
          </a:p>
          <a:p>
            <a:pPr>
              <a:spcAft>
                <a:spcPts val="600"/>
              </a:spcAft>
            </a:pPr>
            <a:endParaRPr lang="en-US" dirty="0"/>
          </a:p>
        </p:txBody>
      </p:sp>
      <p:sp>
        <p:nvSpPr>
          <p:cNvPr id="25" name="Arrow: Left 24">
            <a:extLst>
              <a:ext uri="{FF2B5EF4-FFF2-40B4-BE49-F238E27FC236}">
                <a16:creationId xmlns:a16="http://schemas.microsoft.com/office/drawing/2014/main" id="{FA5F28B8-24CB-454D-82F7-62E5B52A4DA9}"/>
              </a:ext>
            </a:extLst>
          </p:cNvPr>
          <p:cNvSpPr/>
          <p:nvPr/>
        </p:nvSpPr>
        <p:spPr>
          <a:xfrm>
            <a:off x="5139784" y="1846207"/>
            <a:ext cx="1081806" cy="624873"/>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B4057207-F676-2155-E806-8379EFF1DDA0}"/>
              </a:ext>
            </a:extLst>
          </p:cNvPr>
          <p:cNvSpPr>
            <a:spLocks noGrp="1"/>
          </p:cNvSpPr>
          <p:nvPr>
            <p:ph type="sldNum" sz="quarter" idx="12"/>
          </p:nvPr>
        </p:nvSpPr>
        <p:spPr/>
        <p:txBody>
          <a:bodyPr/>
          <a:lstStyle/>
          <a:p>
            <a:fld id="{56CEE896-31E9-47B9-B842-FB29E08A4A8A}" type="slidenum">
              <a:rPr lang="en-US" smtClean="0"/>
              <a:t>5</a:t>
            </a:fld>
            <a:endParaRPr lang="en-US"/>
          </a:p>
        </p:txBody>
      </p:sp>
    </p:spTree>
    <p:extLst>
      <p:ext uri="{BB962C8B-B14F-4D97-AF65-F5344CB8AC3E}">
        <p14:creationId xmlns:p14="http://schemas.microsoft.com/office/powerpoint/2010/main" val="59627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89A320C9-9735-4D13-8279-C1C674841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id="{92544CF4-9B52-4A7B-A4B3-88C72729B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7126"/>
            <a:ext cx="11167447" cy="2018806"/>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Rectangle 22">
            <a:extLst>
              <a:ext uri="{FF2B5EF4-FFF2-40B4-BE49-F238E27FC236}">
                <a16:creationId xmlns:a16="http://schemas.microsoft.com/office/drawing/2014/main" id="{E75862C5-5C00-4421-BC7B-9B7B86DBC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9552273-DAAD-4C13-BD4C-6CD70346D73B}"/>
              </a:ext>
            </a:extLst>
          </p:cNvPr>
          <p:cNvSpPr>
            <a:spLocks noGrp="1"/>
          </p:cNvSpPr>
          <p:nvPr>
            <p:ph type="title"/>
          </p:nvPr>
        </p:nvSpPr>
        <p:spPr>
          <a:xfrm>
            <a:off x="1115568" y="548640"/>
            <a:ext cx="10168128" cy="615142"/>
          </a:xfrm>
        </p:spPr>
        <p:txBody>
          <a:bodyPr vert="horz" lIns="91440" tIns="45720" rIns="91440" bIns="45720" rtlCol="0" anchor="ctr">
            <a:normAutofit fontScale="90000"/>
          </a:bodyPr>
          <a:lstStyle/>
          <a:p>
            <a:r>
              <a:rPr lang="en-US" sz="4000" kern="1200" dirty="0">
                <a:solidFill>
                  <a:schemeClr val="tx1"/>
                </a:solidFill>
                <a:latin typeface="+mj-lt"/>
                <a:ea typeface="+mj-ea"/>
                <a:cs typeface="+mj-cs"/>
              </a:rPr>
              <a:t>Page 3</a:t>
            </a:r>
          </a:p>
        </p:txBody>
      </p:sp>
      <p:sp>
        <p:nvSpPr>
          <p:cNvPr id="25" name="Rectangle 24">
            <a:extLst>
              <a:ext uri="{FF2B5EF4-FFF2-40B4-BE49-F238E27FC236}">
                <a16:creationId xmlns:a16="http://schemas.microsoft.com/office/drawing/2014/main" id="{089440EF-9BE9-4AE9-8C28-00B02296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11" name="Content Placeholder 10">
            <a:extLst>
              <a:ext uri="{FF2B5EF4-FFF2-40B4-BE49-F238E27FC236}">
                <a16:creationId xmlns:a16="http://schemas.microsoft.com/office/drawing/2014/main" id="{4D6B654A-87A2-43C7-8962-DBE0DA1BF306}"/>
              </a:ext>
            </a:extLst>
          </p:cNvPr>
          <p:cNvPicPr>
            <a:picLocks noChangeAspect="1"/>
          </p:cNvPicPr>
          <p:nvPr/>
        </p:nvPicPr>
        <p:blipFill>
          <a:blip r:embed="rId2"/>
          <a:stretch>
            <a:fillRect/>
          </a:stretch>
        </p:blipFill>
        <p:spPr>
          <a:xfrm>
            <a:off x="1293091" y="2033058"/>
            <a:ext cx="4010491" cy="4561706"/>
          </a:xfrm>
          <a:prstGeom prst="rect">
            <a:avLst/>
          </a:prstGeom>
        </p:spPr>
      </p:pic>
      <p:sp>
        <p:nvSpPr>
          <p:cNvPr id="9" name="Content Placeholder 8">
            <a:extLst>
              <a:ext uri="{FF2B5EF4-FFF2-40B4-BE49-F238E27FC236}">
                <a16:creationId xmlns:a16="http://schemas.microsoft.com/office/drawing/2014/main" id="{62C5A87D-E6AB-4334-A223-49FFC705C1B8}"/>
              </a:ext>
            </a:extLst>
          </p:cNvPr>
          <p:cNvSpPr>
            <a:spLocks/>
          </p:cNvSpPr>
          <p:nvPr/>
        </p:nvSpPr>
        <p:spPr>
          <a:xfrm>
            <a:off x="6210549" y="2319901"/>
            <a:ext cx="4106765" cy="3677098"/>
          </a:xfrm>
          <a:prstGeom prst="rect">
            <a:avLst/>
          </a:prstGeom>
        </p:spPr>
        <p:txBody>
          <a:bodyPr>
            <a:normAutofit/>
          </a:bodyPr>
          <a:lstStyle/>
          <a:p>
            <a:pPr defTabSz="768096">
              <a:spcAft>
                <a:spcPts val="600"/>
              </a:spcAft>
            </a:pPr>
            <a:r>
              <a:rPr lang="en-US" sz="1512" kern="1200">
                <a:solidFill>
                  <a:schemeClr val="tx1"/>
                </a:solidFill>
                <a:latin typeface="+mn-lt"/>
                <a:ea typeface="+mn-ea"/>
                <a:cs typeface="+mn-cs"/>
              </a:rPr>
              <a:t>Question 6A</a:t>
            </a:r>
          </a:p>
          <a:p>
            <a:pPr defTabSz="768096">
              <a:spcAft>
                <a:spcPts val="600"/>
              </a:spcAft>
            </a:pPr>
            <a:r>
              <a:rPr lang="en-US" sz="1512" kern="1200">
                <a:solidFill>
                  <a:schemeClr val="tx1"/>
                </a:solidFill>
                <a:latin typeface="+mn-lt"/>
                <a:ea typeface="+mn-ea"/>
                <a:cs typeface="+mn-cs"/>
              </a:rPr>
              <a:t>Licenses that are currently owned.</a:t>
            </a:r>
          </a:p>
          <a:p>
            <a:pPr defTabSz="768096">
              <a:spcAft>
                <a:spcPts val="600"/>
              </a:spcAft>
            </a:pPr>
            <a:r>
              <a:rPr lang="en-US" sz="1512" kern="1200">
                <a:solidFill>
                  <a:schemeClr val="tx1"/>
                </a:solidFill>
                <a:latin typeface="+mn-lt"/>
                <a:ea typeface="+mn-ea"/>
                <a:cs typeface="+mn-cs"/>
              </a:rPr>
              <a:t>Question 6B</a:t>
            </a:r>
          </a:p>
          <a:p>
            <a:pPr defTabSz="768096">
              <a:spcAft>
                <a:spcPts val="600"/>
              </a:spcAft>
            </a:pPr>
            <a:r>
              <a:rPr lang="en-US" sz="1512" kern="1200">
                <a:solidFill>
                  <a:schemeClr val="tx1"/>
                </a:solidFill>
                <a:latin typeface="+mn-lt"/>
                <a:ea typeface="+mn-ea"/>
                <a:cs typeface="+mn-cs"/>
              </a:rPr>
              <a:t>Former ownership.</a:t>
            </a:r>
          </a:p>
          <a:p>
            <a:pPr defTabSz="768096">
              <a:spcAft>
                <a:spcPts val="600"/>
              </a:spcAft>
            </a:pPr>
            <a:r>
              <a:rPr lang="en-US" sz="1512" kern="1200">
                <a:solidFill>
                  <a:schemeClr val="tx1"/>
                </a:solidFill>
                <a:latin typeface="+mn-lt"/>
                <a:ea typeface="+mn-ea"/>
                <a:cs typeface="+mn-cs"/>
              </a:rPr>
              <a:t>Question 6C</a:t>
            </a:r>
          </a:p>
          <a:p>
            <a:pPr defTabSz="768096">
              <a:spcAft>
                <a:spcPts val="600"/>
              </a:spcAft>
            </a:pPr>
            <a:r>
              <a:rPr lang="en-US" sz="1512" kern="1200">
                <a:solidFill>
                  <a:schemeClr val="tx1"/>
                </a:solidFill>
                <a:latin typeface="+mn-lt"/>
                <a:ea typeface="+mn-ea"/>
                <a:cs typeface="+mn-cs"/>
              </a:rPr>
              <a:t>Disciplinary action concerning current and former ownership. This is a tool to consider character and fitness. </a:t>
            </a:r>
          </a:p>
          <a:p>
            <a:pPr>
              <a:spcAft>
                <a:spcPts val="600"/>
              </a:spcAft>
            </a:pPr>
            <a:endParaRPr lang="en-US"/>
          </a:p>
        </p:txBody>
      </p:sp>
      <p:sp>
        <p:nvSpPr>
          <p:cNvPr id="12" name="Arrow: Left 11">
            <a:extLst>
              <a:ext uri="{FF2B5EF4-FFF2-40B4-BE49-F238E27FC236}">
                <a16:creationId xmlns:a16="http://schemas.microsoft.com/office/drawing/2014/main" id="{CB5CB789-78B5-45B5-9C8D-5E5D911EB906}"/>
              </a:ext>
            </a:extLst>
          </p:cNvPr>
          <p:cNvSpPr/>
          <p:nvPr/>
        </p:nvSpPr>
        <p:spPr>
          <a:xfrm>
            <a:off x="5405903" y="2755542"/>
            <a:ext cx="537914" cy="27493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highlight>
                <a:srgbClr val="FF0000"/>
              </a:highlight>
            </a:endParaRPr>
          </a:p>
        </p:txBody>
      </p:sp>
      <p:sp>
        <p:nvSpPr>
          <p:cNvPr id="13" name="Arrow: Left 12">
            <a:extLst>
              <a:ext uri="{FF2B5EF4-FFF2-40B4-BE49-F238E27FC236}">
                <a16:creationId xmlns:a16="http://schemas.microsoft.com/office/drawing/2014/main" id="{35DFA505-FADC-4197-8607-F22E7D7C2176}"/>
              </a:ext>
            </a:extLst>
          </p:cNvPr>
          <p:cNvSpPr/>
          <p:nvPr/>
        </p:nvSpPr>
        <p:spPr>
          <a:xfrm flipV="1">
            <a:off x="5405903" y="3429000"/>
            <a:ext cx="537914" cy="27493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Left 13">
            <a:extLst>
              <a:ext uri="{FF2B5EF4-FFF2-40B4-BE49-F238E27FC236}">
                <a16:creationId xmlns:a16="http://schemas.microsoft.com/office/drawing/2014/main" id="{8FAD27AA-F510-45CC-8C99-024C5723F92E}"/>
              </a:ext>
            </a:extLst>
          </p:cNvPr>
          <p:cNvSpPr/>
          <p:nvPr/>
        </p:nvSpPr>
        <p:spPr>
          <a:xfrm>
            <a:off x="5405903" y="4276908"/>
            <a:ext cx="537914" cy="27493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BAE45A9F-BCCA-5E26-81FB-ADDE294891F1}"/>
              </a:ext>
            </a:extLst>
          </p:cNvPr>
          <p:cNvSpPr>
            <a:spLocks noGrp="1"/>
          </p:cNvSpPr>
          <p:nvPr>
            <p:ph type="sldNum" sz="quarter" idx="12"/>
          </p:nvPr>
        </p:nvSpPr>
        <p:spPr/>
        <p:txBody>
          <a:bodyPr/>
          <a:lstStyle/>
          <a:p>
            <a:fld id="{56CEE896-31E9-47B9-B842-FB29E08A4A8A}" type="slidenum">
              <a:rPr lang="en-US" smtClean="0"/>
              <a:t>6</a:t>
            </a:fld>
            <a:endParaRPr lang="en-US"/>
          </a:p>
        </p:txBody>
      </p:sp>
    </p:spTree>
    <p:extLst>
      <p:ext uri="{BB962C8B-B14F-4D97-AF65-F5344CB8AC3E}">
        <p14:creationId xmlns:p14="http://schemas.microsoft.com/office/powerpoint/2010/main" val="228684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3D14F0B-C213-4A1C-9A6D-B49F214A626E}"/>
              </a:ext>
            </a:extLst>
          </p:cNvPr>
          <p:cNvSpPr>
            <a:spLocks noGrp="1"/>
          </p:cNvSpPr>
          <p:nvPr>
            <p:ph type="title"/>
          </p:nvPr>
        </p:nvSpPr>
        <p:spPr>
          <a:xfrm>
            <a:off x="838200" y="365125"/>
            <a:ext cx="10515600" cy="868057"/>
          </a:xfrm>
        </p:spPr>
        <p:txBody>
          <a:bodyPr/>
          <a:lstStyle/>
          <a:p>
            <a:pPr algn="ctr"/>
            <a:r>
              <a:rPr lang="en-US" dirty="0"/>
              <a:t>Page 4</a:t>
            </a:r>
          </a:p>
        </p:txBody>
      </p:sp>
      <p:pic>
        <p:nvPicPr>
          <p:cNvPr id="9" name="Content Placeholder 8">
            <a:extLst>
              <a:ext uri="{FF2B5EF4-FFF2-40B4-BE49-F238E27FC236}">
                <a16:creationId xmlns:a16="http://schemas.microsoft.com/office/drawing/2014/main" id="{34688E55-3E96-4679-AB8B-5174DFBE4B99}"/>
              </a:ext>
            </a:extLst>
          </p:cNvPr>
          <p:cNvPicPr>
            <a:picLocks noGrp="1" noChangeAspect="1"/>
          </p:cNvPicPr>
          <p:nvPr>
            <p:ph sz="half" idx="1"/>
          </p:nvPr>
        </p:nvPicPr>
        <p:blipFill>
          <a:blip r:embed="rId2"/>
          <a:stretch>
            <a:fillRect/>
          </a:stretch>
        </p:blipFill>
        <p:spPr>
          <a:xfrm>
            <a:off x="838200" y="1690688"/>
            <a:ext cx="3900055" cy="4802187"/>
          </a:xfrm>
        </p:spPr>
      </p:pic>
      <p:sp>
        <p:nvSpPr>
          <p:cNvPr id="7" name="Content Placeholder 6">
            <a:extLst>
              <a:ext uri="{FF2B5EF4-FFF2-40B4-BE49-F238E27FC236}">
                <a16:creationId xmlns:a16="http://schemas.microsoft.com/office/drawing/2014/main" id="{83E7A02D-C0ED-4776-B42B-494631F41775}"/>
              </a:ext>
            </a:extLst>
          </p:cNvPr>
          <p:cNvSpPr>
            <a:spLocks noGrp="1"/>
          </p:cNvSpPr>
          <p:nvPr>
            <p:ph sz="half" idx="2"/>
          </p:nvPr>
        </p:nvSpPr>
        <p:spPr/>
        <p:txBody>
          <a:bodyPr>
            <a:normAutofit fontScale="92500"/>
          </a:bodyPr>
          <a:lstStyle/>
          <a:p>
            <a:pPr marL="0" indent="0">
              <a:buNone/>
            </a:pPr>
            <a:r>
              <a:rPr lang="en-US" i="1" dirty="0"/>
              <a:t>Financial Disclosure</a:t>
            </a:r>
          </a:p>
          <a:p>
            <a:r>
              <a:rPr lang="en-US" dirty="0"/>
              <a:t>Total flow through cost of the transaction. </a:t>
            </a:r>
          </a:p>
          <a:p>
            <a:endParaRPr lang="en-US" dirty="0"/>
          </a:p>
          <a:p>
            <a:endParaRPr lang="en-US" dirty="0"/>
          </a:p>
          <a:p>
            <a:pPr marL="0" indent="0">
              <a:buNone/>
            </a:pPr>
            <a:r>
              <a:rPr lang="en-US" i="1" dirty="0"/>
              <a:t>Source of Financing</a:t>
            </a:r>
          </a:p>
          <a:p>
            <a:r>
              <a:rPr lang="en-US" dirty="0"/>
              <a:t>Proof of where financing is originating from. Proof of funds are required if the total transaction cost exceeds $50,000.</a:t>
            </a:r>
          </a:p>
        </p:txBody>
      </p:sp>
      <p:sp>
        <p:nvSpPr>
          <p:cNvPr id="10" name="Arrow: Left 9">
            <a:extLst>
              <a:ext uri="{FF2B5EF4-FFF2-40B4-BE49-F238E27FC236}">
                <a16:creationId xmlns:a16="http://schemas.microsoft.com/office/drawing/2014/main" id="{DDED9AD0-E23C-47EC-8307-E6B45B80222F}"/>
              </a:ext>
            </a:extLst>
          </p:cNvPr>
          <p:cNvSpPr/>
          <p:nvPr/>
        </p:nvSpPr>
        <p:spPr>
          <a:xfrm>
            <a:off x="4858773" y="1938440"/>
            <a:ext cx="766618" cy="3302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 10">
            <a:extLst>
              <a:ext uri="{FF2B5EF4-FFF2-40B4-BE49-F238E27FC236}">
                <a16:creationId xmlns:a16="http://schemas.microsoft.com/office/drawing/2014/main" id="{6707E3D6-0536-4133-830E-BA0559C76525}"/>
              </a:ext>
            </a:extLst>
          </p:cNvPr>
          <p:cNvSpPr/>
          <p:nvPr/>
        </p:nvSpPr>
        <p:spPr>
          <a:xfrm>
            <a:off x="4858773" y="3988129"/>
            <a:ext cx="766618" cy="3302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3BE590EE-6F93-6D05-5C5E-090B868E2894}"/>
              </a:ext>
            </a:extLst>
          </p:cNvPr>
          <p:cNvSpPr>
            <a:spLocks noGrp="1"/>
          </p:cNvSpPr>
          <p:nvPr>
            <p:ph type="sldNum" sz="quarter" idx="12"/>
          </p:nvPr>
        </p:nvSpPr>
        <p:spPr/>
        <p:txBody>
          <a:bodyPr/>
          <a:lstStyle/>
          <a:p>
            <a:fld id="{56CEE896-31E9-47B9-B842-FB29E08A4A8A}" type="slidenum">
              <a:rPr lang="en-US" smtClean="0"/>
              <a:t>7</a:t>
            </a:fld>
            <a:endParaRPr lang="en-US"/>
          </a:p>
        </p:txBody>
      </p:sp>
    </p:spTree>
    <p:extLst>
      <p:ext uri="{BB962C8B-B14F-4D97-AF65-F5344CB8AC3E}">
        <p14:creationId xmlns:p14="http://schemas.microsoft.com/office/powerpoint/2010/main" val="159239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6CD3F7-28C7-4247-90B9-AC9C9137953D}"/>
              </a:ext>
            </a:extLst>
          </p:cNvPr>
          <p:cNvSpPr>
            <a:spLocks noGrp="1"/>
          </p:cNvSpPr>
          <p:nvPr>
            <p:ph type="title"/>
          </p:nvPr>
        </p:nvSpPr>
        <p:spPr>
          <a:xfrm>
            <a:off x="841248" y="334644"/>
            <a:ext cx="10509504" cy="1076914"/>
          </a:xfrm>
        </p:spPr>
        <p:txBody>
          <a:bodyPr vert="horz" lIns="91440" tIns="45720" rIns="91440" bIns="45720" rtlCol="0" anchor="ctr">
            <a:normAutofit/>
          </a:bodyPr>
          <a:lstStyle/>
          <a:p>
            <a:r>
              <a:rPr lang="en-US" sz="4000" kern="1200">
                <a:solidFill>
                  <a:schemeClr val="tx1"/>
                </a:solidFill>
                <a:latin typeface="+mj-lt"/>
                <a:ea typeface="+mj-ea"/>
                <a:cs typeface="+mj-cs"/>
              </a:rPr>
              <a:t>Page 5</a:t>
            </a:r>
          </a:p>
        </p:txBody>
      </p:sp>
      <p:sp>
        <p:nvSpPr>
          <p:cNvPr id="15" name="Rectangle 14">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2864C5D7-2ED5-4EA5-B776-7CD5B8E955F0}"/>
              </a:ext>
            </a:extLst>
          </p:cNvPr>
          <p:cNvPicPr>
            <a:picLocks noChangeAspect="1"/>
          </p:cNvPicPr>
          <p:nvPr/>
        </p:nvPicPr>
        <p:blipFill>
          <a:blip r:embed="rId2"/>
          <a:stretch>
            <a:fillRect/>
          </a:stretch>
        </p:blipFill>
        <p:spPr>
          <a:xfrm>
            <a:off x="1233160" y="1737360"/>
            <a:ext cx="3620764" cy="4535424"/>
          </a:xfrm>
          <a:prstGeom prst="rect">
            <a:avLst/>
          </a:prstGeom>
        </p:spPr>
      </p:pic>
      <p:sp>
        <p:nvSpPr>
          <p:cNvPr id="4" name="Content Placeholder 3">
            <a:extLst>
              <a:ext uri="{FF2B5EF4-FFF2-40B4-BE49-F238E27FC236}">
                <a16:creationId xmlns:a16="http://schemas.microsoft.com/office/drawing/2014/main" id="{16C40951-579B-4169-8E97-307DAFF88113}"/>
              </a:ext>
            </a:extLst>
          </p:cNvPr>
          <p:cNvSpPr>
            <a:spLocks/>
          </p:cNvSpPr>
          <p:nvPr/>
        </p:nvSpPr>
        <p:spPr>
          <a:xfrm>
            <a:off x="6161838" y="2036735"/>
            <a:ext cx="4787858" cy="4020687"/>
          </a:xfrm>
          <a:prstGeom prst="rect">
            <a:avLst/>
          </a:prstGeom>
        </p:spPr>
        <p:txBody>
          <a:bodyPr>
            <a:normAutofit/>
          </a:bodyPr>
          <a:lstStyle/>
          <a:p>
            <a:pPr defTabSz="841248">
              <a:spcAft>
                <a:spcPts val="600"/>
              </a:spcAft>
            </a:pPr>
            <a:r>
              <a:rPr lang="en-US" sz="1656" i="1" kern="1200" dirty="0">
                <a:solidFill>
                  <a:schemeClr val="tx1"/>
                </a:solidFill>
                <a:latin typeface="+mn-lt"/>
                <a:ea typeface="+mn-ea"/>
                <a:cs typeface="+mn-cs"/>
              </a:rPr>
              <a:t>How many hours will the manager be on the licensed premises?</a:t>
            </a:r>
          </a:p>
          <a:p>
            <a:pPr defTabSz="841248">
              <a:spcAft>
                <a:spcPts val="600"/>
              </a:spcAft>
            </a:pPr>
            <a:r>
              <a:rPr lang="en-US" sz="1656" kern="1200" dirty="0">
                <a:solidFill>
                  <a:schemeClr val="tx1"/>
                </a:solidFill>
                <a:latin typeface="+mn-lt"/>
                <a:ea typeface="+mn-ea"/>
                <a:cs typeface="+mn-cs"/>
              </a:rPr>
              <a:t>Based off the operations of the proposed business type that a manager will be onsite. </a:t>
            </a:r>
          </a:p>
          <a:p>
            <a:pPr defTabSz="841248">
              <a:spcAft>
                <a:spcPts val="600"/>
              </a:spcAft>
            </a:pPr>
            <a:r>
              <a:rPr lang="en-US" sz="1656" kern="1200" dirty="0">
                <a:solidFill>
                  <a:schemeClr val="tx1"/>
                </a:solidFill>
                <a:latin typeface="+mn-lt"/>
                <a:ea typeface="+mn-ea"/>
                <a:cs typeface="+mn-cs"/>
              </a:rPr>
              <a:t>A manager hours should be commensurate with type of proposed business operation. </a:t>
            </a:r>
          </a:p>
          <a:p>
            <a:pPr defTabSz="841248">
              <a:spcAft>
                <a:spcPts val="600"/>
              </a:spcAft>
            </a:pPr>
            <a:endParaRPr lang="en-US" sz="1656" kern="1200" dirty="0">
              <a:solidFill>
                <a:schemeClr val="tx1"/>
              </a:solidFill>
              <a:latin typeface="+mn-lt"/>
              <a:ea typeface="+mn-ea"/>
              <a:cs typeface="+mn-cs"/>
            </a:endParaRPr>
          </a:p>
          <a:p>
            <a:pPr defTabSz="841248">
              <a:spcAft>
                <a:spcPts val="600"/>
              </a:spcAft>
            </a:pPr>
            <a:endParaRPr lang="en-US" sz="1656" kern="1200" dirty="0">
              <a:solidFill>
                <a:schemeClr val="tx1"/>
              </a:solidFill>
              <a:latin typeface="+mn-lt"/>
              <a:ea typeface="+mn-ea"/>
              <a:cs typeface="+mn-cs"/>
            </a:endParaRPr>
          </a:p>
          <a:p>
            <a:pPr defTabSz="841248">
              <a:spcAft>
                <a:spcPts val="600"/>
              </a:spcAft>
            </a:pPr>
            <a:endParaRPr lang="en-US" sz="1656" kern="1200" dirty="0">
              <a:solidFill>
                <a:schemeClr val="tx1"/>
              </a:solidFill>
              <a:latin typeface="+mn-lt"/>
              <a:ea typeface="+mn-ea"/>
              <a:cs typeface="+mn-cs"/>
            </a:endParaRPr>
          </a:p>
          <a:p>
            <a:pPr defTabSz="841248">
              <a:spcAft>
                <a:spcPts val="600"/>
              </a:spcAft>
            </a:pPr>
            <a:r>
              <a:rPr lang="en-US" sz="1656" i="1" kern="1200" dirty="0">
                <a:solidFill>
                  <a:schemeClr val="tx1"/>
                </a:solidFill>
                <a:latin typeface="+mn-lt"/>
                <a:ea typeface="+mn-ea"/>
                <a:cs typeface="+mn-cs"/>
              </a:rPr>
              <a:t>Prior disciplinary actions</a:t>
            </a:r>
          </a:p>
          <a:p>
            <a:pPr defTabSz="841248">
              <a:spcAft>
                <a:spcPts val="600"/>
              </a:spcAft>
            </a:pPr>
            <a:r>
              <a:rPr lang="en-US" sz="1656" kern="1200" dirty="0">
                <a:solidFill>
                  <a:schemeClr val="tx1"/>
                </a:solidFill>
                <a:latin typeface="+mn-lt"/>
                <a:ea typeface="+mn-ea"/>
                <a:cs typeface="+mn-cs"/>
              </a:rPr>
              <a:t>This is a tool to consider character and fitness of the proposed manager. </a:t>
            </a:r>
          </a:p>
          <a:p>
            <a:pPr>
              <a:spcAft>
                <a:spcPts val="600"/>
              </a:spcAft>
            </a:pPr>
            <a:endParaRPr lang="en-US" dirty="0"/>
          </a:p>
        </p:txBody>
      </p:sp>
      <p:sp>
        <p:nvSpPr>
          <p:cNvPr id="8" name="Arrow: Left 7">
            <a:extLst>
              <a:ext uri="{FF2B5EF4-FFF2-40B4-BE49-F238E27FC236}">
                <a16:creationId xmlns:a16="http://schemas.microsoft.com/office/drawing/2014/main" id="{32A3F80C-8088-4911-ADA2-EC9A7DF98792}"/>
              </a:ext>
            </a:extLst>
          </p:cNvPr>
          <p:cNvSpPr/>
          <p:nvPr/>
        </p:nvSpPr>
        <p:spPr>
          <a:xfrm>
            <a:off x="4945670" y="5219086"/>
            <a:ext cx="759571" cy="417289"/>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0000"/>
              </a:highlight>
            </a:endParaRPr>
          </a:p>
        </p:txBody>
      </p:sp>
      <p:sp>
        <p:nvSpPr>
          <p:cNvPr id="3" name="Slide Number Placeholder 2">
            <a:extLst>
              <a:ext uri="{FF2B5EF4-FFF2-40B4-BE49-F238E27FC236}">
                <a16:creationId xmlns:a16="http://schemas.microsoft.com/office/drawing/2014/main" id="{97A40103-24E5-B61B-550C-B9D41C23AA5C}"/>
              </a:ext>
            </a:extLst>
          </p:cNvPr>
          <p:cNvSpPr>
            <a:spLocks noGrp="1"/>
          </p:cNvSpPr>
          <p:nvPr>
            <p:ph type="sldNum" sz="quarter" idx="12"/>
          </p:nvPr>
        </p:nvSpPr>
        <p:spPr/>
        <p:txBody>
          <a:bodyPr/>
          <a:lstStyle/>
          <a:p>
            <a:fld id="{56CEE896-31E9-47B9-B842-FB29E08A4A8A}" type="slidenum">
              <a:rPr lang="en-US" smtClean="0"/>
              <a:t>8</a:t>
            </a:fld>
            <a:endParaRPr lang="en-US"/>
          </a:p>
        </p:txBody>
      </p:sp>
      <p:sp>
        <p:nvSpPr>
          <p:cNvPr id="5" name="Arrow: Left 4">
            <a:extLst>
              <a:ext uri="{FF2B5EF4-FFF2-40B4-BE49-F238E27FC236}">
                <a16:creationId xmlns:a16="http://schemas.microsoft.com/office/drawing/2014/main" id="{B500CCD7-81DD-27B0-C1BC-699F15A0D739}"/>
              </a:ext>
            </a:extLst>
          </p:cNvPr>
          <p:cNvSpPr/>
          <p:nvPr/>
        </p:nvSpPr>
        <p:spPr>
          <a:xfrm>
            <a:off x="4945669" y="2838170"/>
            <a:ext cx="759571" cy="417289"/>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0000"/>
              </a:highlight>
            </a:endParaRPr>
          </a:p>
        </p:txBody>
      </p:sp>
    </p:spTree>
    <p:extLst>
      <p:ext uri="{BB962C8B-B14F-4D97-AF65-F5344CB8AC3E}">
        <p14:creationId xmlns:p14="http://schemas.microsoft.com/office/powerpoint/2010/main" val="2998411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Violation Hearings and Adjudication Process</a:t>
            </a:r>
            <a:endParaRPr lang="en-US" sz="4000" dirty="0"/>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M.G.L. c. 138, § 64- </a:t>
            </a:r>
            <a:r>
              <a:rPr lang="en-US" sz="2000" b="0" i="0" dirty="0">
                <a:solidFill>
                  <a:srgbClr val="212121"/>
                </a:solidFill>
                <a:effectLst/>
                <a:latin typeface="verdana" panose="020B0604030504040204" pitchFamily="34" charset="0"/>
              </a:rPr>
              <a:t>The licensing authorities after notice to the licensee and reasonable opportunity for him to be heard by them, may modify, suspend, revoke or cancel his license upon satisfactory proof that he has violated or permitted a violation of any condition thereof, or any law of the commonwealth…</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80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3AA46667-6F00-3572-72C4-03B003D41386}"/>
              </a:ext>
            </a:extLst>
          </p:cNvPr>
          <p:cNvSpPr>
            <a:spLocks noGrp="1"/>
          </p:cNvSpPr>
          <p:nvPr>
            <p:ph type="sldNum" sz="quarter" idx="12"/>
          </p:nvPr>
        </p:nvSpPr>
        <p:spPr/>
        <p:txBody>
          <a:bodyPr/>
          <a:lstStyle/>
          <a:p>
            <a:fld id="{56CEE896-31E9-47B9-B842-FB29E08A4A8A}" type="slidenum">
              <a:rPr lang="en-US" smtClean="0"/>
              <a:t>9</a:t>
            </a:fld>
            <a:endParaRPr lang="en-US"/>
          </a:p>
        </p:txBody>
      </p:sp>
    </p:spTree>
    <p:extLst>
      <p:ext uri="{BB962C8B-B14F-4D97-AF65-F5344CB8AC3E}">
        <p14:creationId xmlns:p14="http://schemas.microsoft.com/office/powerpoint/2010/main" val="3481959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5748</TotalTime>
  <Words>674</Words>
  <Application>Microsoft Office PowerPoint</Application>
  <PresentationFormat>Widescreen</PresentationFormat>
  <Paragraphs>81</Paragraphs>
  <Slides>13</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0</vt:i4>
      </vt:variant>
      <vt:variant>
        <vt:lpstr>Slide Titles</vt:lpstr>
      </vt:variant>
      <vt:variant>
        <vt:i4>13</vt:i4>
      </vt:variant>
    </vt:vector>
  </HeadingPairs>
  <TitlesOfParts>
    <vt:vector size="20" baseType="lpstr">
      <vt:lpstr>Aptos</vt:lpstr>
      <vt:lpstr>Arial</vt:lpstr>
      <vt:lpstr>Calibri</vt:lpstr>
      <vt:lpstr>Calibri Light</vt:lpstr>
      <vt:lpstr>verdana</vt:lpstr>
      <vt:lpstr>Wingdings</vt:lpstr>
      <vt:lpstr>Office Theme</vt:lpstr>
      <vt:lpstr>PowerPoint Presentation</vt:lpstr>
      <vt:lpstr>Agenda</vt:lpstr>
      <vt:lpstr>Role of a Regulator</vt:lpstr>
      <vt:lpstr>Page 1 </vt:lpstr>
      <vt:lpstr>Page 2</vt:lpstr>
      <vt:lpstr>Page 3</vt:lpstr>
      <vt:lpstr>Page 4</vt:lpstr>
      <vt:lpstr>Page 5</vt:lpstr>
      <vt:lpstr>Violation Hearings and Adjudication Process</vt:lpstr>
      <vt:lpstr>ABCC Hearing Notice</vt:lpstr>
      <vt:lpstr>Licensee/Applicant Appeal Process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Melville, Ryan (TRE)</dc:creator>
  <cp:lastModifiedBy>Walsh, Sean (TRE)</cp:lastModifiedBy>
  <cp:revision>15</cp:revision>
  <dcterms:created xsi:type="dcterms:W3CDTF">2022-10-14T15:42:23Z</dcterms:created>
  <dcterms:modified xsi:type="dcterms:W3CDTF">2025-05-01T18:26:04Z</dcterms:modified>
</cp:coreProperties>
</file>